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66" r:id="rId2"/>
    <p:sldId id="450" r:id="rId3"/>
    <p:sldId id="360" r:id="rId4"/>
    <p:sldId id="414" r:id="rId5"/>
    <p:sldId id="415" r:id="rId6"/>
    <p:sldId id="423" r:id="rId7"/>
    <p:sldId id="361" r:id="rId8"/>
    <p:sldId id="362" r:id="rId9"/>
    <p:sldId id="363" r:id="rId10"/>
    <p:sldId id="364" r:id="rId11"/>
    <p:sldId id="416" r:id="rId12"/>
    <p:sldId id="443" r:id="rId13"/>
    <p:sldId id="417" r:id="rId14"/>
    <p:sldId id="444" r:id="rId15"/>
    <p:sldId id="418" r:id="rId16"/>
    <p:sldId id="445" r:id="rId17"/>
    <p:sldId id="419" r:id="rId18"/>
    <p:sldId id="420" r:id="rId19"/>
    <p:sldId id="422" r:id="rId20"/>
    <p:sldId id="424" r:id="rId21"/>
    <p:sldId id="365" r:id="rId22"/>
    <p:sldId id="309" r:id="rId23"/>
    <p:sldId id="351" r:id="rId24"/>
    <p:sldId id="447" r:id="rId25"/>
    <p:sldId id="320" r:id="rId26"/>
    <p:sldId id="310" r:id="rId27"/>
    <p:sldId id="352" r:id="rId28"/>
    <p:sldId id="449" r:id="rId29"/>
    <p:sldId id="353" r:id="rId30"/>
    <p:sldId id="354" r:id="rId31"/>
    <p:sldId id="355" r:id="rId32"/>
    <p:sldId id="357" r:id="rId33"/>
    <p:sldId id="448" r:id="rId34"/>
    <p:sldId id="314" r:id="rId35"/>
    <p:sldId id="326" r:id="rId36"/>
    <p:sldId id="328" r:id="rId37"/>
    <p:sldId id="329" r:id="rId38"/>
    <p:sldId id="428" r:id="rId39"/>
    <p:sldId id="429" r:id="rId40"/>
    <p:sldId id="267" r:id="rId41"/>
    <p:sldId id="367" r:id="rId42"/>
    <p:sldId id="286" r:id="rId43"/>
    <p:sldId id="287" r:id="rId44"/>
    <p:sldId id="436" r:id="rId45"/>
    <p:sldId id="437" r:id="rId46"/>
    <p:sldId id="438" r:id="rId47"/>
    <p:sldId id="439" r:id="rId48"/>
    <p:sldId id="434" r:id="rId49"/>
    <p:sldId id="440" r:id="rId50"/>
    <p:sldId id="441" r:id="rId51"/>
    <p:sldId id="442" r:id="rId5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66"/>
    <a:srgbClr val="CC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sorterViewPr>
    <p:cViewPr>
      <p:scale>
        <a:sx n="80" d="100"/>
        <a:sy n="80" d="100"/>
      </p:scale>
      <p:origin x="0" y="21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15013737659563"/>
          <c:y val="0.1054366302174418"/>
          <c:w val="0.79171115133548842"/>
          <c:h val="0.77396095009778532"/>
        </c:manualLayout>
      </c:layout>
      <c:lineChart>
        <c:grouping val="standard"/>
        <c:varyColors val="0"/>
        <c:ser>
          <c:idx val="0"/>
          <c:order val="0"/>
          <c:tx>
            <c:strRef>
              <c:f>'【一覧】養護者虐待、施設虐待、使用者'!$B$60</c:f>
              <c:strCache>
                <c:ptCount val="1"/>
                <c:pt idx="0">
                  <c:v>相談・通報件数（件）</c:v>
                </c:pt>
              </c:strCache>
            </c:strRef>
          </c:tx>
          <c:spPr>
            <a:ln>
              <a:solidFill>
                <a:schemeClr val="accent1"/>
              </a:solidFill>
              <a:prstDash val="solid"/>
            </a:ln>
          </c:spPr>
          <c:marker>
            <c:symbol val="square"/>
            <c:size val="5"/>
          </c:marker>
          <c:dPt>
            <c:idx val="1"/>
            <c:bubble3D val="0"/>
            <c:spPr>
              <a:ln>
                <a:solidFill>
                  <a:schemeClr val="accent1"/>
                </a:solidFill>
                <a:prstDash val="sysDot"/>
              </a:ln>
            </c:spPr>
          </c:dPt>
          <c:dPt>
            <c:idx val="2"/>
            <c:bubble3D val="0"/>
          </c:dPt>
          <c:dPt>
            <c:idx val="3"/>
            <c:bubble3D val="0"/>
          </c:dPt>
          <c:dLbls>
            <c:dLbl>
              <c:idx val="3"/>
              <c:layout>
                <c:manualLayout>
                  <c:x val="-6.640242138627156E-2"/>
                  <c:y val="2.5701838395127276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'【一覧】養護者虐待、施設虐待、使用者'!$C$30:$F$30</c:f>
              <c:strCache>
                <c:ptCount val="4"/>
                <c:pt idx="0">
                  <c:v>平成24年度</c:v>
                </c:pt>
                <c:pt idx="1">
                  <c:v>平成25年度</c:v>
                </c:pt>
                <c:pt idx="2">
                  <c:v>平成26年度</c:v>
                </c:pt>
                <c:pt idx="3">
                  <c:v>平成27年度</c:v>
                </c:pt>
              </c:strCache>
            </c:strRef>
          </c:cat>
          <c:val>
            <c:numRef>
              <c:f>'【一覧】養護者虐待、施設虐待、使用者'!$C$60:$F$60</c:f>
              <c:numCache>
                <c:formatCode>#,##0</c:formatCode>
                <c:ptCount val="4"/>
                <c:pt idx="0">
                  <c:v>303</c:v>
                </c:pt>
                <c:pt idx="1">
                  <c:v>634</c:v>
                </c:pt>
                <c:pt idx="2">
                  <c:v>664</c:v>
                </c:pt>
                <c:pt idx="3">
                  <c:v>848</c:v>
                </c:pt>
              </c:numCache>
            </c:numRef>
          </c:val>
          <c:smooth val="0"/>
        </c:ser>
        <c:ser>
          <c:idx val="1"/>
          <c:order val="1"/>
          <c:tx>
            <c:strRef>
              <c:f>'【一覧】養護者虐待、施設虐待、使用者'!$B$61</c:f>
              <c:strCache>
                <c:ptCount val="1"/>
                <c:pt idx="0">
                  <c:v>認定件数（件）</c:v>
                </c:pt>
              </c:strCache>
            </c:strRef>
          </c:tx>
          <c:spPr>
            <a:ln>
              <a:solidFill>
                <a:srgbClr val="FF0000"/>
              </a:solidFill>
              <a:prstDash val="solid"/>
            </a:ln>
          </c:spPr>
          <c:marker>
            <c:symbol val="square"/>
            <c:size val="5"/>
          </c:marker>
          <c:dPt>
            <c:idx val="1"/>
            <c:bubble3D val="0"/>
            <c:spPr>
              <a:ln>
                <a:solidFill>
                  <a:srgbClr val="FF0000"/>
                </a:solidFill>
                <a:prstDash val="sysDot"/>
              </a:ln>
            </c:spPr>
          </c:dPt>
          <c:dLbls>
            <c:dLbl>
              <c:idx val="0"/>
              <c:layout>
                <c:manualLayout>
                  <c:x val="-6.5472222222222223E-2"/>
                  <c:y val="1.4363517060367453E-2"/>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cat>
            <c:strRef>
              <c:f>'【一覧】養護者虐待、施設虐待、使用者'!$C$30:$F$30</c:f>
              <c:strCache>
                <c:ptCount val="4"/>
                <c:pt idx="0">
                  <c:v>平成24年度</c:v>
                </c:pt>
                <c:pt idx="1">
                  <c:v>平成25年度</c:v>
                </c:pt>
                <c:pt idx="2">
                  <c:v>平成26年度</c:v>
                </c:pt>
                <c:pt idx="3">
                  <c:v>平成27年度</c:v>
                </c:pt>
              </c:strCache>
            </c:strRef>
          </c:cat>
          <c:val>
            <c:numRef>
              <c:f>'【一覧】養護者虐待、施設虐待、使用者'!$C$61:$F$61</c:f>
              <c:numCache>
                <c:formatCode>#,##0</c:formatCode>
                <c:ptCount val="4"/>
                <c:pt idx="0">
                  <c:v>133</c:v>
                </c:pt>
                <c:pt idx="1">
                  <c:v>253</c:v>
                </c:pt>
                <c:pt idx="2">
                  <c:v>299</c:v>
                </c:pt>
                <c:pt idx="3">
                  <c:v>507</c:v>
                </c:pt>
              </c:numCache>
            </c:numRef>
          </c:val>
          <c:smooth val="0"/>
        </c:ser>
        <c:ser>
          <c:idx val="2"/>
          <c:order val="2"/>
          <c:tx>
            <c:strRef>
              <c:f>'【一覧】養護者虐待、施設虐待、使用者'!$B$62</c:f>
              <c:strCache>
                <c:ptCount val="1"/>
                <c:pt idx="0">
                  <c:v>被虐待者数（人）</c:v>
                </c:pt>
              </c:strCache>
            </c:strRef>
          </c:tx>
          <c:spPr>
            <a:ln>
              <a:solidFill>
                <a:srgbClr val="92D050"/>
              </a:solidFill>
              <a:prstDash val="solid"/>
            </a:ln>
          </c:spPr>
          <c:marker>
            <c:symbol val="square"/>
            <c:size val="5"/>
          </c:marker>
          <c:dPt>
            <c:idx val="1"/>
            <c:bubble3D val="0"/>
            <c:spPr>
              <a:ln>
                <a:solidFill>
                  <a:srgbClr val="92D050"/>
                </a:solidFill>
                <a:prstDash val="sysDot"/>
              </a:ln>
            </c:spPr>
          </c:dPt>
          <c:dLbls>
            <c:dLbl>
              <c:idx val="0"/>
              <c:layout>
                <c:manualLayout>
                  <c:x val="-7.877167175450836E-2"/>
                  <c:y val="-1.6751378104577167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'【一覧】養護者虐待、施設虐待、使用者'!$C$30:$F$30</c:f>
              <c:strCache>
                <c:ptCount val="4"/>
                <c:pt idx="0">
                  <c:v>平成24年度</c:v>
                </c:pt>
                <c:pt idx="1">
                  <c:v>平成25年度</c:v>
                </c:pt>
                <c:pt idx="2">
                  <c:v>平成26年度</c:v>
                </c:pt>
                <c:pt idx="3">
                  <c:v>平成27年度</c:v>
                </c:pt>
              </c:strCache>
            </c:strRef>
          </c:cat>
          <c:val>
            <c:numRef>
              <c:f>'【一覧】養護者虐待、施設虐待、使用者'!$C$62:$F$62</c:f>
              <c:numCache>
                <c:formatCode>#,##0</c:formatCode>
                <c:ptCount val="4"/>
                <c:pt idx="0">
                  <c:v>194</c:v>
                </c:pt>
                <c:pt idx="1">
                  <c:v>393</c:v>
                </c:pt>
                <c:pt idx="2">
                  <c:v>483</c:v>
                </c:pt>
                <c:pt idx="3">
                  <c:v>970</c:v>
                </c:pt>
              </c:numCache>
            </c:numRef>
          </c:val>
          <c:smooth val="0"/>
        </c:ser>
        <c:dLbls>
          <c:showLegendKey val="0"/>
          <c:showVal val="1"/>
          <c:showCatName val="0"/>
          <c:showSerName val="0"/>
          <c:showPercent val="0"/>
          <c:showBubbleSize val="0"/>
        </c:dLbls>
        <c:marker val="1"/>
        <c:smooth val="0"/>
        <c:axId val="136952448"/>
        <c:axId val="136958336"/>
      </c:lineChart>
      <c:catAx>
        <c:axId val="136952448"/>
        <c:scaling>
          <c:orientation val="minMax"/>
        </c:scaling>
        <c:delete val="0"/>
        <c:axPos val="b"/>
        <c:majorTickMark val="none"/>
        <c:minorTickMark val="none"/>
        <c:tickLblPos val="nextTo"/>
        <c:txPr>
          <a:bodyPr/>
          <a:lstStyle/>
          <a:p>
            <a:pPr>
              <a:defRPr sz="900"/>
            </a:pPr>
            <a:endParaRPr lang="ja-JP"/>
          </a:p>
        </c:txPr>
        <c:crossAx val="136958336"/>
        <c:crosses val="autoZero"/>
        <c:auto val="1"/>
        <c:lblAlgn val="ctr"/>
        <c:lblOffset val="100"/>
        <c:noMultiLvlLbl val="0"/>
      </c:catAx>
      <c:valAx>
        <c:axId val="136958336"/>
        <c:scaling>
          <c:orientation val="minMax"/>
          <c:max val="2500"/>
        </c:scaling>
        <c:delete val="0"/>
        <c:axPos val="l"/>
        <c:majorGridlines/>
        <c:numFmt formatCode="#,##0" sourceLinked="1"/>
        <c:majorTickMark val="none"/>
        <c:minorTickMark val="none"/>
        <c:tickLblPos val="nextTo"/>
        <c:crossAx val="136952448"/>
        <c:crosses val="autoZero"/>
        <c:crossBetween val="between"/>
        <c:majorUnit val="500"/>
      </c:valAx>
    </c:plotArea>
    <c:legend>
      <c:legendPos val="b"/>
      <c:legendEntry>
        <c:idx val="0"/>
        <c:txPr>
          <a:bodyPr/>
          <a:lstStyle/>
          <a:p>
            <a:pPr>
              <a:defRPr sz="1000">
                <a:latin typeface="ＭＳ ゴシック" panose="020B0609070205080204" pitchFamily="49" charset="-128"/>
                <a:ea typeface="ＭＳ ゴシック" panose="020B0609070205080204" pitchFamily="49" charset="-128"/>
              </a:defRPr>
            </a:pPr>
            <a:endParaRPr lang="ja-JP"/>
          </a:p>
        </c:txPr>
      </c:legendEntry>
      <c:legendEntry>
        <c:idx val="1"/>
        <c:txPr>
          <a:bodyPr/>
          <a:lstStyle/>
          <a:p>
            <a:pPr>
              <a:defRPr sz="1000">
                <a:latin typeface="ＭＳ ゴシック" panose="020B0609070205080204" pitchFamily="49" charset="-128"/>
                <a:ea typeface="ＭＳ ゴシック" panose="020B0609070205080204" pitchFamily="49" charset="-128"/>
              </a:defRPr>
            </a:pPr>
            <a:endParaRPr lang="ja-JP"/>
          </a:p>
        </c:txPr>
      </c:legendEntry>
      <c:legendEntry>
        <c:idx val="2"/>
        <c:txPr>
          <a:bodyPr/>
          <a:lstStyle/>
          <a:p>
            <a:pPr>
              <a:defRPr sz="1000">
                <a:latin typeface="ＭＳ ゴシック" panose="020B0609070205080204" pitchFamily="49" charset="-128"/>
                <a:ea typeface="ＭＳ ゴシック" panose="020B0609070205080204" pitchFamily="49" charset="-128"/>
              </a:defRPr>
            </a:pPr>
            <a:endParaRPr lang="ja-JP"/>
          </a:p>
        </c:txPr>
      </c:legendEntry>
      <c:layout>
        <c:manualLayout>
          <c:xMode val="edge"/>
          <c:yMode val="edge"/>
          <c:x val="0.28606017948723778"/>
          <c:y val="0.1717579884380912"/>
          <c:w val="0.55760320938218999"/>
          <c:h val="0.16019347969850417"/>
        </c:manualLayout>
      </c:layout>
      <c:overlay val="0"/>
      <c:spPr>
        <a:solidFill>
          <a:schemeClr val="bg1"/>
        </a:solidFill>
        <a:ln>
          <a:solidFill>
            <a:schemeClr val="tx1"/>
          </a:solidFill>
        </a:ln>
      </c:spPr>
      <c:txPr>
        <a:bodyPr/>
        <a:lstStyle/>
        <a:p>
          <a:pPr>
            <a:defRPr sz="10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noFill/>
    <a:ln>
      <a:solidFill>
        <a:schemeClr val="tx1"/>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79435824276723"/>
          <c:y val="0.10349102703868544"/>
          <c:w val="0.80615382120731294"/>
          <c:h val="0.77621360242782744"/>
        </c:manualLayout>
      </c:layout>
      <c:lineChart>
        <c:grouping val="standard"/>
        <c:varyColors val="0"/>
        <c:ser>
          <c:idx val="0"/>
          <c:order val="0"/>
          <c:tx>
            <c:strRef>
              <c:f>'【一覧】養護者虐待、施設虐待、使用者'!$B$31</c:f>
              <c:strCache>
                <c:ptCount val="1"/>
                <c:pt idx="0">
                  <c:v>相談・通報件数（件）</c:v>
                </c:pt>
              </c:strCache>
            </c:strRef>
          </c:tx>
          <c:spPr>
            <a:ln>
              <a:solidFill>
                <a:schemeClr val="accent1"/>
              </a:solidFill>
              <a:prstDash val="solid"/>
            </a:ln>
          </c:spPr>
          <c:marker>
            <c:symbol val="square"/>
            <c:size val="5"/>
          </c:marker>
          <c:dPt>
            <c:idx val="1"/>
            <c:bubble3D val="0"/>
            <c:spPr>
              <a:ln>
                <a:solidFill>
                  <a:schemeClr val="accent1"/>
                </a:solidFill>
                <a:prstDash val="sysDot"/>
              </a:ln>
            </c:spPr>
          </c:dPt>
          <c:dLbls>
            <c:spPr>
              <a:ln>
                <a:noFill/>
              </a:ln>
            </c:spPr>
            <c:dLblPos val="t"/>
            <c:showLegendKey val="0"/>
            <c:showVal val="1"/>
            <c:showCatName val="0"/>
            <c:showSerName val="0"/>
            <c:showPercent val="0"/>
            <c:showBubbleSize val="0"/>
            <c:showLeaderLines val="0"/>
          </c:dLbls>
          <c:cat>
            <c:strRef>
              <c:f>'【一覧】養護者虐待、施設虐待、使用者'!$C$30:$F$30</c:f>
              <c:strCache>
                <c:ptCount val="4"/>
                <c:pt idx="0">
                  <c:v>平成24年度</c:v>
                </c:pt>
                <c:pt idx="1">
                  <c:v>平成25年度</c:v>
                </c:pt>
                <c:pt idx="2">
                  <c:v>平成26年度</c:v>
                </c:pt>
                <c:pt idx="3">
                  <c:v>平成27年度</c:v>
                </c:pt>
              </c:strCache>
            </c:strRef>
          </c:cat>
          <c:val>
            <c:numRef>
              <c:f>'【一覧】養護者虐待、施設虐待、使用者'!$C$31:$F$31</c:f>
              <c:numCache>
                <c:formatCode>#,##0</c:formatCode>
                <c:ptCount val="4"/>
                <c:pt idx="0">
                  <c:v>939</c:v>
                </c:pt>
                <c:pt idx="1">
                  <c:v>1860</c:v>
                </c:pt>
                <c:pt idx="2">
                  <c:v>1746</c:v>
                </c:pt>
                <c:pt idx="3">
                  <c:v>2160</c:v>
                </c:pt>
              </c:numCache>
            </c:numRef>
          </c:val>
          <c:smooth val="0"/>
        </c:ser>
        <c:ser>
          <c:idx val="1"/>
          <c:order val="1"/>
          <c:tx>
            <c:strRef>
              <c:f>'【一覧】養護者虐待、施設虐待、使用者'!$B$32</c:f>
              <c:strCache>
                <c:ptCount val="1"/>
                <c:pt idx="0">
                  <c:v>認定件数（件）</c:v>
                </c:pt>
              </c:strCache>
            </c:strRef>
          </c:tx>
          <c:spPr>
            <a:ln>
              <a:solidFill>
                <a:srgbClr val="FF0000"/>
              </a:solidFill>
              <a:prstDash val="solid"/>
            </a:ln>
          </c:spPr>
          <c:marker>
            <c:symbol val="square"/>
            <c:size val="5"/>
          </c:marker>
          <c:dPt>
            <c:idx val="1"/>
            <c:bubble3D val="0"/>
            <c:spPr>
              <a:ln>
                <a:solidFill>
                  <a:srgbClr val="FF0000"/>
                </a:solidFill>
                <a:prstDash val="sysDot"/>
              </a:ln>
            </c:spPr>
          </c:dPt>
          <c:dLbls>
            <c:dLbl>
              <c:idx val="0"/>
              <c:layout>
                <c:manualLayout>
                  <c:x val="-6.5472222222222223E-2"/>
                  <c:y val="1.4363517060367453E-2"/>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cat>
            <c:strRef>
              <c:f>'【一覧】養護者虐待、施設虐待、使用者'!$C$30:$F$30</c:f>
              <c:strCache>
                <c:ptCount val="4"/>
                <c:pt idx="0">
                  <c:v>平成24年度</c:v>
                </c:pt>
                <c:pt idx="1">
                  <c:v>平成25年度</c:v>
                </c:pt>
                <c:pt idx="2">
                  <c:v>平成26年度</c:v>
                </c:pt>
                <c:pt idx="3">
                  <c:v>平成27年度</c:v>
                </c:pt>
              </c:strCache>
            </c:strRef>
          </c:cat>
          <c:val>
            <c:numRef>
              <c:f>'【一覧】養護者虐待、施設虐待、使用者'!$C$32:$F$32</c:f>
              <c:numCache>
                <c:formatCode>#,##0</c:formatCode>
                <c:ptCount val="4"/>
                <c:pt idx="0">
                  <c:v>80</c:v>
                </c:pt>
                <c:pt idx="1">
                  <c:v>263</c:v>
                </c:pt>
                <c:pt idx="2">
                  <c:v>311</c:v>
                </c:pt>
                <c:pt idx="3">
                  <c:v>339</c:v>
                </c:pt>
              </c:numCache>
            </c:numRef>
          </c:val>
          <c:smooth val="0"/>
        </c:ser>
        <c:ser>
          <c:idx val="2"/>
          <c:order val="2"/>
          <c:tx>
            <c:strRef>
              <c:f>'【一覧】養護者虐待、施設虐待、使用者'!$B$33</c:f>
              <c:strCache>
                <c:ptCount val="1"/>
                <c:pt idx="0">
                  <c:v>被虐待者数（人）</c:v>
                </c:pt>
              </c:strCache>
            </c:strRef>
          </c:tx>
          <c:spPr>
            <a:ln>
              <a:solidFill>
                <a:srgbClr val="92D050"/>
              </a:solidFill>
              <a:prstDash val="solid"/>
            </a:ln>
          </c:spPr>
          <c:marker>
            <c:symbol val="square"/>
            <c:size val="5"/>
          </c:marker>
          <c:dPt>
            <c:idx val="1"/>
            <c:bubble3D val="0"/>
            <c:spPr>
              <a:ln>
                <a:solidFill>
                  <a:srgbClr val="92D050"/>
                </a:solidFill>
                <a:prstDash val="sysDot"/>
              </a:ln>
            </c:spPr>
          </c:dPt>
          <c:dLbls>
            <c:dLblPos val="t"/>
            <c:showLegendKey val="0"/>
            <c:showVal val="1"/>
            <c:showCatName val="0"/>
            <c:showSerName val="0"/>
            <c:showPercent val="0"/>
            <c:showBubbleSize val="0"/>
            <c:showLeaderLines val="0"/>
          </c:dLbls>
          <c:cat>
            <c:strRef>
              <c:f>'【一覧】養護者虐待、施設虐待、使用者'!$C$30:$F$30</c:f>
              <c:strCache>
                <c:ptCount val="4"/>
                <c:pt idx="0">
                  <c:v>平成24年度</c:v>
                </c:pt>
                <c:pt idx="1">
                  <c:v>平成25年度</c:v>
                </c:pt>
                <c:pt idx="2">
                  <c:v>平成26年度</c:v>
                </c:pt>
                <c:pt idx="3">
                  <c:v>平成27年度</c:v>
                </c:pt>
              </c:strCache>
            </c:strRef>
          </c:cat>
          <c:val>
            <c:numRef>
              <c:f>'【一覧】養護者虐待、施設虐待、使用者'!$C$33:$F$33</c:f>
              <c:numCache>
                <c:formatCode>#,##0</c:formatCode>
                <c:ptCount val="4"/>
                <c:pt idx="0">
                  <c:v>176</c:v>
                </c:pt>
                <c:pt idx="1">
                  <c:v>455</c:v>
                </c:pt>
                <c:pt idx="2">
                  <c:v>525</c:v>
                </c:pt>
                <c:pt idx="3">
                  <c:v>569</c:v>
                </c:pt>
              </c:numCache>
            </c:numRef>
          </c:val>
          <c:smooth val="0"/>
        </c:ser>
        <c:dLbls>
          <c:showLegendKey val="0"/>
          <c:showVal val="1"/>
          <c:showCatName val="0"/>
          <c:showSerName val="0"/>
          <c:showPercent val="0"/>
          <c:showBubbleSize val="0"/>
        </c:dLbls>
        <c:marker val="1"/>
        <c:smooth val="0"/>
        <c:axId val="137713920"/>
        <c:axId val="137723904"/>
      </c:lineChart>
      <c:catAx>
        <c:axId val="137713920"/>
        <c:scaling>
          <c:orientation val="minMax"/>
        </c:scaling>
        <c:delete val="0"/>
        <c:axPos val="b"/>
        <c:majorTickMark val="none"/>
        <c:minorTickMark val="none"/>
        <c:tickLblPos val="nextTo"/>
        <c:txPr>
          <a:bodyPr/>
          <a:lstStyle/>
          <a:p>
            <a:pPr>
              <a:defRPr sz="900"/>
            </a:pPr>
            <a:endParaRPr lang="ja-JP"/>
          </a:p>
        </c:txPr>
        <c:crossAx val="137723904"/>
        <c:crosses val="autoZero"/>
        <c:auto val="1"/>
        <c:lblAlgn val="ctr"/>
        <c:lblOffset val="100"/>
        <c:noMultiLvlLbl val="0"/>
      </c:catAx>
      <c:valAx>
        <c:axId val="137723904"/>
        <c:scaling>
          <c:orientation val="minMax"/>
          <c:max val="5000"/>
        </c:scaling>
        <c:delete val="0"/>
        <c:axPos val="l"/>
        <c:majorGridlines/>
        <c:numFmt formatCode="#,##0" sourceLinked="1"/>
        <c:majorTickMark val="none"/>
        <c:minorTickMark val="none"/>
        <c:tickLblPos val="nextTo"/>
        <c:crossAx val="137713920"/>
        <c:crosses val="autoZero"/>
        <c:crossBetween val="between"/>
        <c:majorUnit val="1000"/>
      </c:valAx>
    </c:plotArea>
    <c:legend>
      <c:legendPos val="b"/>
      <c:legendEntry>
        <c:idx val="0"/>
        <c:txPr>
          <a:bodyPr/>
          <a:lstStyle/>
          <a:p>
            <a:pPr>
              <a:defRPr sz="1000">
                <a:latin typeface="ＭＳ ゴシック" panose="020B0609070205080204" pitchFamily="49" charset="-128"/>
                <a:ea typeface="ＭＳ ゴシック" panose="020B0609070205080204" pitchFamily="49" charset="-128"/>
              </a:defRPr>
            </a:pPr>
            <a:endParaRPr lang="ja-JP"/>
          </a:p>
        </c:txPr>
      </c:legendEntry>
      <c:legendEntry>
        <c:idx val="1"/>
        <c:txPr>
          <a:bodyPr/>
          <a:lstStyle/>
          <a:p>
            <a:pPr>
              <a:defRPr sz="1000">
                <a:latin typeface="ＭＳ ゴシック" panose="020B0609070205080204" pitchFamily="49" charset="-128"/>
                <a:ea typeface="ＭＳ ゴシック" panose="020B0609070205080204" pitchFamily="49" charset="-128"/>
              </a:defRPr>
            </a:pPr>
            <a:endParaRPr lang="ja-JP"/>
          </a:p>
        </c:txPr>
      </c:legendEntry>
      <c:legendEntry>
        <c:idx val="2"/>
        <c:txPr>
          <a:bodyPr/>
          <a:lstStyle/>
          <a:p>
            <a:pPr>
              <a:defRPr sz="1000">
                <a:latin typeface="ＭＳ ゴシック" panose="020B0609070205080204" pitchFamily="49" charset="-128"/>
                <a:ea typeface="ＭＳ ゴシック" panose="020B0609070205080204" pitchFamily="49" charset="-128"/>
              </a:defRPr>
            </a:pPr>
            <a:endParaRPr lang="ja-JP"/>
          </a:p>
        </c:txPr>
      </c:legendEntry>
      <c:layout>
        <c:manualLayout>
          <c:xMode val="edge"/>
          <c:yMode val="edge"/>
          <c:x val="0.27827998123085207"/>
          <c:y val="0.16885157880709878"/>
          <c:w val="0.58631156177485344"/>
          <c:h val="0.16029084418448233"/>
        </c:manualLayout>
      </c:layout>
      <c:overlay val="0"/>
      <c:spPr>
        <a:solidFill>
          <a:schemeClr val="bg1"/>
        </a:solidFill>
        <a:ln>
          <a:solidFill>
            <a:schemeClr val="tx1"/>
          </a:solidFill>
        </a:ln>
      </c:spPr>
      <c:txPr>
        <a:bodyPr/>
        <a:lstStyle/>
        <a:p>
          <a:pPr>
            <a:defRPr sz="10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noFill/>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43690123648515"/>
          <c:y val="0.1062532245275639"/>
          <c:w val="0.79333287369001659"/>
          <c:h val="0.7737824831640312"/>
        </c:manualLayout>
      </c:layout>
      <c:lineChart>
        <c:grouping val="standard"/>
        <c:varyColors val="0"/>
        <c:ser>
          <c:idx val="0"/>
          <c:order val="0"/>
          <c:tx>
            <c:strRef>
              <c:f>'【一覧】養護者虐待、施設虐待、使用者'!$B$3</c:f>
              <c:strCache>
                <c:ptCount val="1"/>
                <c:pt idx="0">
                  <c:v>相談・通報件数（件）</c:v>
                </c:pt>
              </c:strCache>
            </c:strRef>
          </c:tx>
          <c:spPr>
            <a:ln>
              <a:solidFill>
                <a:schemeClr val="accent1"/>
              </a:solidFill>
              <a:prstDash val="solid"/>
            </a:ln>
          </c:spPr>
          <c:marker>
            <c:symbol val="square"/>
            <c:size val="5"/>
          </c:marker>
          <c:dPt>
            <c:idx val="1"/>
            <c:bubble3D val="0"/>
            <c:spPr>
              <a:ln>
                <a:solidFill>
                  <a:schemeClr val="accent1"/>
                </a:solidFill>
                <a:prstDash val="sysDot"/>
              </a:ln>
            </c:spPr>
          </c:dPt>
          <c:dLbls>
            <c:dLblPos val="t"/>
            <c:showLegendKey val="0"/>
            <c:showVal val="1"/>
            <c:showCatName val="0"/>
            <c:showSerName val="0"/>
            <c:showPercent val="0"/>
            <c:showBubbleSize val="0"/>
            <c:showLeaderLines val="0"/>
          </c:dLbls>
          <c:cat>
            <c:strRef>
              <c:f>'【一覧】養護者虐待、施設虐待、使用者'!$C$2:$F$2</c:f>
              <c:strCache>
                <c:ptCount val="4"/>
                <c:pt idx="0">
                  <c:v>平成24年度</c:v>
                </c:pt>
                <c:pt idx="1">
                  <c:v>平成25年度</c:v>
                </c:pt>
                <c:pt idx="2">
                  <c:v>平成26年度</c:v>
                </c:pt>
                <c:pt idx="3">
                  <c:v>平成27年度</c:v>
                </c:pt>
              </c:strCache>
            </c:strRef>
          </c:cat>
          <c:val>
            <c:numRef>
              <c:f>'【一覧】養護者虐待、施設虐待、使用者'!$C$3:$F$3</c:f>
              <c:numCache>
                <c:formatCode>#,##0</c:formatCode>
                <c:ptCount val="4"/>
                <c:pt idx="0">
                  <c:v>3260</c:v>
                </c:pt>
                <c:pt idx="1">
                  <c:v>4635</c:v>
                </c:pt>
                <c:pt idx="2">
                  <c:v>4458</c:v>
                </c:pt>
                <c:pt idx="3">
                  <c:v>4450</c:v>
                </c:pt>
              </c:numCache>
            </c:numRef>
          </c:val>
          <c:smooth val="0"/>
        </c:ser>
        <c:ser>
          <c:idx val="1"/>
          <c:order val="1"/>
          <c:tx>
            <c:strRef>
              <c:f>'【一覧】養護者虐待、施設虐待、使用者'!$B$4</c:f>
              <c:strCache>
                <c:ptCount val="1"/>
                <c:pt idx="0">
                  <c:v>認定件数（件）</c:v>
                </c:pt>
              </c:strCache>
            </c:strRef>
          </c:tx>
          <c:spPr>
            <a:ln>
              <a:solidFill>
                <a:srgbClr val="FF0000"/>
              </a:solidFill>
              <a:prstDash val="solid"/>
            </a:ln>
          </c:spPr>
          <c:marker>
            <c:symbol val="square"/>
            <c:size val="5"/>
          </c:marker>
          <c:dPt>
            <c:idx val="1"/>
            <c:bubble3D val="0"/>
            <c:spPr>
              <a:ln>
                <a:solidFill>
                  <a:srgbClr val="FF0000"/>
                </a:solidFill>
                <a:prstDash val="sysDot"/>
              </a:ln>
            </c:spPr>
          </c:dPt>
          <c:dLbls>
            <c:dLblPos val="b"/>
            <c:showLegendKey val="0"/>
            <c:showVal val="1"/>
            <c:showCatName val="0"/>
            <c:showSerName val="0"/>
            <c:showPercent val="0"/>
            <c:showBubbleSize val="0"/>
            <c:showLeaderLines val="0"/>
          </c:dLbls>
          <c:cat>
            <c:strRef>
              <c:f>'【一覧】養護者虐待、施設虐待、使用者'!$C$2:$F$2</c:f>
              <c:strCache>
                <c:ptCount val="4"/>
                <c:pt idx="0">
                  <c:v>平成24年度</c:v>
                </c:pt>
                <c:pt idx="1">
                  <c:v>平成25年度</c:v>
                </c:pt>
                <c:pt idx="2">
                  <c:v>平成26年度</c:v>
                </c:pt>
                <c:pt idx="3">
                  <c:v>平成27年度</c:v>
                </c:pt>
              </c:strCache>
            </c:strRef>
          </c:cat>
          <c:val>
            <c:numRef>
              <c:f>'【一覧】養護者虐待、施設虐待、使用者'!$C$4:$F$4</c:f>
              <c:numCache>
                <c:formatCode>#,##0</c:formatCode>
                <c:ptCount val="4"/>
                <c:pt idx="0">
                  <c:v>1311</c:v>
                </c:pt>
                <c:pt idx="1">
                  <c:v>1764</c:v>
                </c:pt>
                <c:pt idx="2">
                  <c:v>1666</c:v>
                </c:pt>
                <c:pt idx="3">
                  <c:v>1593</c:v>
                </c:pt>
              </c:numCache>
            </c:numRef>
          </c:val>
          <c:smooth val="0"/>
        </c:ser>
        <c:ser>
          <c:idx val="2"/>
          <c:order val="2"/>
          <c:tx>
            <c:strRef>
              <c:f>'【一覧】養護者虐待、施設虐待、使用者'!$B$5</c:f>
              <c:strCache>
                <c:ptCount val="1"/>
                <c:pt idx="0">
                  <c:v>被虐待者数（人）</c:v>
                </c:pt>
              </c:strCache>
            </c:strRef>
          </c:tx>
          <c:spPr>
            <a:ln>
              <a:solidFill>
                <a:srgbClr val="92D050"/>
              </a:solidFill>
              <a:prstDash val="solid"/>
            </a:ln>
          </c:spPr>
          <c:marker>
            <c:symbol val="square"/>
            <c:size val="5"/>
          </c:marker>
          <c:dPt>
            <c:idx val="1"/>
            <c:bubble3D val="0"/>
            <c:spPr>
              <a:ln>
                <a:solidFill>
                  <a:srgbClr val="92D050"/>
                </a:solidFill>
                <a:prstDash val="sysDot"/>
              </a:ln>
            </c:spPr>
          </c:dPt>
          <c:dLbls>
            <c:dLblPos val="t"/>
            <c:showLegendKey val="0"/>
            <c:showVal val="1"/>
            <c:showCatName val="0"/>
            <c:showSerName val="0"/>
            <c:showPercent val="0"/>
            <c:showBubbleSize val="0"/>
            <c:showLeaderLines val="0"/>
          </c:dLbls>
          <c:cat>
            <c:strRef>
              <c:f>'【一覧】養護者虐待、施設虐待、使用者'!$C$2:$F$2</c:f>
              <c:strCache>
                <c:ptCount val="4"/>
                <c:pt idx="0">
                  <c:v>平成24年度</c:v>
                </c:pt>
                <c:pt idx="1">
                  <c:v>平成25年度</c:v>
                </c:pt>
                <c:pt idx="2">
                  <c:v>平成26年度</c:v>
                </c:pt>
                <c:pt idx="3">
                  <c:v>平成27年度</c:v>
                </c:pt>
              </c:strCache>
            </c:strRef>
          </c:cat>
          <c:val>
            <c:numRef>
              <c:f>'【一覧】養護者虐待、施設虐待、使用者'!$C$5:$F$5</c:f>
              <c:numCache>
                <c:formatCode>#,##0</c:formatCode>
                <c:ptCount val="4"/>
                <c:pt idx="0">
                  <c:v>1329</c:v>
                </c:pt>
                <c:pt idx="1">
                  <c:v>1811</c:v>
                </c:pt>
                <c:pt idx="2">
                  <c:v>1695</c:v>
                </c:pt>
                <c:pt idx="3">
                  <c:v>1615</c:v>
                </c:pt>
              </c:numCache>
            </c:numRef>
          </c:val>
          <c:smooth val="0"/>
        </c:ser>
        <c:dLbls>
          <c:showLegendKey val="0"/>
          <c:showVal val="0"/>
          <c:showCatName val="0"/>
          <c:showSerName val="0"/>
          <c:showPercent val="0"/>
          <c:showBubbleSize val="0"/>
        </c:dLbls>
        <c:marker val="1"/>
        <c:smooth val="0"/>
        <c:axId val="139102080"/>
        <c:axId val="139103616"/>
      </c:lineChart>
      <c:catAx>
        <c:axId val="139102080"/>
        <c:scaling>
          <c:orientation val="minMax"/>
        </c:scaling>
        <c:delete val="0"/>
        <c:axPos val="b"/>
        <c:majorTickMark val="none"/>
        <c:minorTickMark val="none"/>
        <c:tickLblPos val="nextTo"/>
        <c:txPr>
          <a:bodyPr/>
          <a:lstStyle/>
          <a:p>
            <a:pPr>
              <a:defRPr sz="900"/>
            </a:pPr>
            <a:endParaRPr lang="ja-JP"/>
          </a:p>
        </c:txPr>
        <c:crossAx val="139103616"/>
        <c:crosses val="autoZero"/>
        <c:auto val="1"/>
        <c:lblAlgn val="ctr"/>
        <c:lblOffset val="100"/>
        <c:noMultiLvlLbl val="0"/>
      </c:catAx>
      <c:valAx>
        <c:axId val="139103616"/>
        <c:scaling>
          <c:orientation val="minMax"/>
          <c:max val="10000"/>
        </c:scaling>
        <c:delete val="0"/>
        <c:axPos val="l"/>
        <c:majorGridlines/>
        <c:numFmt formatCode="#,##0" sourceLinked="1"/>
        <c:majorTickMark val="none"/>
        <c:minorTickMark val="none"/>
        <c:tickLblPos val="nextTo"/>
        <c:crossAx val="139102080"/>
        <c:crosses val="autoZero"/>
        <c:crossBetween val="between"/>
        <c:majorUnit val="2000"/>
      </c:valAx>
    </c:plotArea>
    <c:legend>
      <c:legendPos val="b"/>
      <c:legendEntry>
        <c:idx val="0"/>
        <c:txPr>
          <a:bodyPr/>
          <a:lstStyle/>
          <a:p>
            <a:pPr>
              <a:defRPr sz="1000">
                <a:latin typeface="ＭＳ ゴシック" panose="020B0609070205080204" pitchFamily="49" charset="-128"/>
                <a:ea typeface="ＭＳ ゴシック" panose="020B0609070205080204" pitchFamily="49" charset="-128"/>
              </a:defRPr>
            </a:pPr>
            <a:endParaRPr lang="ja-JP"/>
          </a:p>
        </c:txPr>
      </c:legendEntry>
      <c:legendEntry>
        <c:idx val="1"/>
        <c:txPr>
          <a:bodyPr/>
          <a:lstStyle/>
          <a:p>
            <a:pPr>
              <a:defRPr sz="1000">
                <a:latin typeface="ＭＳ ゴシック" panose="020B0609070205080204" pitchFamily="49" charset="-128"/>
                <a:ea typeface="ＭＳ ゴシック" panose="020B0609070205080204" pitchFamily="49" charset="-128"/>
              </a:defRPr>
            </a:pPr>
            <a:endParaRPr lang="ja-JP"/>
          </a:p>
        </c:txPr>
      </c:legendEntry>
      <c:legendEntry>
        <c:idx val="2"/>
        <c:txPr>
          <a:bodyPr/>
          <a:lstStyle/>
          <a:p>
            <a:pPr>
              <a:defRPr sz="1000">
                <a:latin typeface="ＭＳ ゴシック" panose="020B0609070205080204" pitchFamily="49" charset="-128"/>
                <a:ea typeface="ＭＳ ゴシック" panose="020B0609070205080204" pitchFamily="49" charset="-128"/>
              </a:defRPr>
            </a:pPr>
            <a:endParaRPr lang="ja-JP"/>
          </a:p>
        </c:txPr>
      </c:legendEntry>
      <c:layout>
        <c:manualLayout>
          <c:xMode val="edge"/>
          <c:yMode val="edge"/>
          <c:x val="0.29160117865041579"/>
          <c:y val="0.17105173479702215"/>
          <c:w val="0.56196482791489721"/>
          <c:h val="0.16152910320272931"/>
        </c:manualLayout>
      </c:layout>
      <c:overlay val="0"/>
      <c:spPr>
        <a:solidFill>
          <a:schemeClr val="bg1"/>
        </a:solidFill>
        <a:ln>
          <a:solidFill>
            <a:schemeClr val="tx1"/>
          </a:solidFill>
        </a:ln>
      </c:spPr>
      <c:txPr>
        <a:bodyPr/>
        <a:lstStyle/>
        <a:p>
          <a:pPr>
            <a:defRPr sz="10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noFill/>
    <a:ln>
      <a:solidFill>
        <a:schemeClr val="tx1"/>
      </a:solid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0.15999</cdr:x>
      <cdr:y>0.03717</cdr:y>
    </cdr:from>
    <cdr:to>
      <cdr:x>1</cdr:x>
      <cdr:y>0.081</cdr:y>
    </cdr:to>
    <cdr:sp macro="" textlink="">
      <cdr:nvSpPr>
        <cdr:cNvPr id="2" name="テキスト ボックス 1"/>
        <cdr:cNvSpPr txBox="1"/>
      </cdr:nvSpPr>
      <cdr:spPr>
        <a:xfrm xmlns:a="http://schemas.openxmlformats.org/drawingml/2006/main">
          <a:off x="492793" y="200176"/>
          <a:ext cx="2587426" cy="23599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en-US" altLang="ja-JP" sz="900" dirty="0" smtClean="0"/>
            <a:t>※</a:t>
          </a:r>
          <a:r>
            <a:rPr kumimoji="1" lang="ja-JP" altLang="en-US" sz="900" dirty="0" smtClean="0"/>
            <a:t>認定件数、被虐待者数は、労働基準局調べ</a:t>
          </a:r>
          <a:endParaRPr kumimoji="1" lang="ja-JP" altLang="en-US" sz="900" dirty="0"/>
        </a:p>
      </cdr:txBody>
    </cdr:sp>
  </cdr:relSizeAnchor>
  <cdr:relSizeAnchor xmlns:cdr="http://schemas.openxmlformats.org/drawingml/2006/chartDrawing">
    <cdr:from>
      <cdr:x>0.03</cdr:x>
      <cdr:y>0.93713</cdr:y>
    </cdr:from>
    <cdr:to>
      <cdr:x>0.96217</cdr:x>
      <cdr:y>1</cdr:y>
    </cdr:to>
    <cdr:sp macro="" textlink="">
      <cdr:nvSpPr>
        <cdr:cNvPr id="3" name="テキスト ボックス 15"/>
        <cdr:cNvSpPr txBox="1"/>
      </cdr:nvSpPr>
      <cdr:spPr>
        <a:xfrm xmlns:a="http://schemas.openxmlformats.org/drawingml/2006/main">
          <a:off x="92396" y="5046212"/>
          <a:ext cx="2871298" cy="33853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en-US" altLang="ja-JP" sz="800" dirty="0" smtClean="0"/>
            <a:t>※</a:t>
          </a:r>
          <a:r>
            <a:rPr kumimoji="1" lang="ja-JP" altLang="en-US" sz="800" dirty="0"/>
            <a:t>平成</a:t>
          </a:r>
          <a:r>
            <a:rPr kumimoji="1" lang="en-US" altLang="ja-JP" sz="800" dirty="0"/>
            <a:t>27</a:t>
          </a:r>
          <a:r>
            <a:rPr kumimoji="1" lang="ja-JP" altLang="en-US" sz="800" dirty="0"/>
            <a:t>年度の増加は、件数の計上方法を変更したことが主な要因</a:t>
          </a:r>
        </a:p>
      </cdr:txBody>
    </cdr:sp>
  </cdr:relSizeAnchor>
  <cdr:relSizeAnchor xmlns:cdr="http://schemas.openxmlformats.org/drawingml/2006/chartDrawing">
    <cdr:from>
      <cdr:x>0.1183</cdr:x>
      <cdr:y>0.91285</cdr:y>
    </cdr:from>
    <cdr:to>
      <cdr:x>0.4145</cdr:x>
      <cdr:y>0.95102</cdr:y>
    </cdr:to>
    <cdr:sp macro="" textlink="">
      <cdr:nvSpPr>
        <cdr:cNvPr id="4" name="テキスト ボックス 1"/>
        <cdr:cNvSpPr txBox="1"/>
      </cdr:nvSpPr>
      <cdr:spPr>
        <a:xfrm xmlns:a="http://schemas.openxmlformats.org/drawingml/2006/main">
          <a:off x="364390" y="4915470"/>
          <a:ext cx="912361" cy="205536"/>
        </a:xfrm>
        <a:prstGeom xmlns:a="http://schemas.openxmlformats.org/drawingml/2006/main" prst="rect">
          <a:avLst/>
        </a:prstGeom>
      </cdr:spPr>
      <cdr:txBody>
        <a:bodyPr xmlns:a="http://schemas.openxmlformats.org/drawingml/2006/main" wrap="square" rtlCol="0" anchor="t"/>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ja-JP" altLang="en-US" sz="700" dirty="0"/>
            <a:t>（下半期のみ）</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C70A8F9C-1E0F-43B3-906B-CB536F616939}" type="datetimeFigureOut">
              <a:rPr kumimoji="1" lang="ja-JP" altLang="en-US" smtClean="0"/>
              <a:t>2017/5/15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9846B42A-39E9-4C74-AF09-B112D84D75D0}" type="slidenum">
              <a:rPr kumimoji="1" lang="ja-JP" altLang="en-US" smtClean="0"/>
              <a:t>‹#›</a:t>
            </a:fld>
            <a:endParaRPr kumimoji="1" lang="ja-JP" altLang="en-US"/>
          </a:p>
        </p:txBody>
      </p:sp>
    </p:spTree>
    <p:extLst>
      <p:ext uri="{BB962C8B-B14F-4D97-AF65-F5344CB8AC3E}">
        <p14:creationId xmlns:p14="http://schemas.microsoft.com/office/powerpoint/2010/main" val="3670768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a:xfrm>
            <a:off x="920750" y="746125"/>
            <a:ext cx="4967288" cy="3725863"/>
          </a:xfrm>
          <a:ln/>
        </p:spPr>
      </p:sp>
      <p:sp>
        <p:nvSpPr>
          <p:cNvPr id="123907"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123908" name="スライド番号プレースホルダ 3"/>
          <p:cNvSpPr>
            <a:spLocks noGrp="1"/>
          </p:cNvSpPr>
          <p:nvPr>
            <p:ph type="sldNum" sz="quarter" idx="5"/>
          </p:nvPr>
        </p:nvSpPr>
        <p:spPr>
          <a:noFill/>
        </p:spPr>
        <p:txBody>
          <a:bodyPr/>
          <a:lstStyle/>
          <a:p>
            <a:fld id="{7BE8C8E5-0883-46C5-B1D6-0E396E2FF8A7}" type="slidenum">
              <a:rPr lang="en-US" altLang="ja-JP" smtClean="0">
                <a:ea typeface="ＭＳ Ｐゴシック" charset="-128"/>
              </a:rPr>
              <a:pPr/>
              <a:t>1</a:t>
            </a:fld>
            <a:endParaRPr lang="en-US" altLang="ja-JP" dirty="0"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0A3B13-6E46-449C-BC22-CAA8934DFC21}" type="slidenum">
              <a:rPr kumimoji="1" lang="ja-JP" altLang="en-US" smtClean="0"/>
              <a:t>47</a:t>
            </a:fld>
            <a:endParaRPr kumimoji="1" lang="ja-JP" altLang="en-US"/>
          </a:p>
        </p:txBody>
      </p:sp>
    </p:spTree>
    <p:extLst>
      <p:ext uri="{BB962C8B-B14F-4D97-AF65-F5344CB8AC3E}">
        <p14:creationId xmlns:p14="http://schemas.microsoft.com/office/powerpoint/2010/main" val="338069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D8EB88-4801-4863-8747-3A53761E6CC7}" type="slidenum">
              <a:rPr kumimoji="1" lang="ja-JP" altLang="en-US" smtClean="0"/>
              <a:t>50</a:t>
            </a:fld>
            <a:endParaRPr kumimoji="1" lang="ja-JP" altLang="en-US"/>
          </a:p>
        </p:txBody>
      </p:sp>
    </p:spTree>
    <p:extLst>
      <p:ext uri="{BB962C8B-B14F-4D97-AF65-F5344CB8AC3E}">
        <p14:creationId xmlns:p14="http://schemas.microsoft.com/office/powerpoint/2010/main" val="390677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・全く新しい枠組みとして生まれたものではなく、これまで行ってきた面もかなりあると思います。</a:t>
            </a:r>
            <a:endParaRPr kumimoji="1" lang="en-US" altLang="ja-JP" dirty="0" smtClean="0"/>
          </a:p>
          <a:p>
            <a:r>
              <a:rPr kumimoji="1" lang="ja-JP" altLang="en-US" dirty="0" smtClean="0"/>
              <a:t>・「国が示したから」という受け身ではなく、これまで行ってきたところはより良く、怠ってきたところはこのガイドラインを参考にして欲しい。</a:t>
            </a:r>
            <a:endParaRPr kumimoji="1" lang="en-US" altLang="ja-JP" dirty="0" smtClean="0"/>
          </a:p>
          <a:p>
            <a:r>
              <a:rPr kumimoji="1" lang="ja-JP" altLang="en-US"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846B42A-39E9-4C74-AF09-B112D84D75D0}" type="slidenum">
              <a:rPr kumimoji="1" lang="ja-JP" altLang="en-US" smtClean="0"/>
              <a:t>9</a:t>
            </a:fld>
            <a:endParaRPr kumimoji="1" lang="ja-JP" altLang="en-US"/>
          </a:p>
        </p:txBody>
      </p:sp>
    </p:spTree>
    <p:extLst>
      <p:ext uri="{BB962C8B-B14F-4D97-AF65-F5344CB8AC3E}">
        <p14:creationId xmlns:p14="http://schemas.microsoft.com/office/powerpoint/2010/main" val="8844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p:cNvSpPr>
            <a:spLocks noGrp="1" noRot="1" noChangeAspect="1" noTextEdit="1"/>
          </p:cNvSpPr>
          <p:nvPr>
            <p:ph type="sldImg"/>
          </p:nvPr>
        </p:nvSpPr>
        <p:spPr>
          <a:xfrm>
            <a:off x="920750" y="746125"/>
            <a:ext cx="4967288" cy="3725863"/>
          </a:xfrm>
          <a:ln/>
        </p:spPr>
      </p:sp>
      <p:sp>
        <p:nvSpPr>
          <p:cNvPr id="151555" name="ノート プレースホルダ 2"/>
          <p:cNvSpPr>
            <a:spLocks noGrp="1"/>
          </p:cNvSpPr>
          <p:nvPr>
            <p:ph type="body" idx="1"/>
          </p:nvPr>
        </p:nvSpPr>
        <p:spPr>
          <a:noFill/>
          <a:ln/>
        </p:spPr>
        <p:txBody>
          <a:bodyPr/>
          <a:lstStyle/>
          <a:p>
            <a:endParaRPr lang="ja-JP" altLang="en-US" dirty="0" smtClean="0"/>
          </a:p>
        </p:txBody>
      </p:sp>
      <p:sp>
        <p:nvSpPr>
          <p:cNvPr id="151556" name="スライド番号プレースホルダ 3"/>
          <p:cNvSpPr>
            <a:spLocks noGrp="1"/>
          </p:cNvSpPr>
          <p:nvPr>
            <p:ph type="sldNum" sz="quarter" idx="5"/>
          </p:nvPr>
        </p:nvSpPr>
        <p:spPr>
          <a:noFill/>
        </p:spPr>
        <p:txBody>
          <a:bodyPr/>
          <a:lstStyle/>
          <a:p>
            <a:fld id="{80CCEDA1-398C-4C5B-8664-8B3B5FC14961}" type="slidenum">
              <a:rPr lang="en-US" altLang="ja-JP" smtClean="0">
                <a:solidFill>
                  <a:srgbClr val="000000"/>
                </a:solidFill>
                <a:ea typeface="ＭＳ Ｐゴシック" charset="-128"/>
              </a:rPr>
              <a:pPr/>
              <a:t>23</a:t>
            </a:fld>
            <a:endParaRPr lang="en-US" altLang="ja-JP" dirty="0" smtClean="0">
              <a:solidFill>
                <a:srgbClr val="000000"/>
              </a:solidFill>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A4EC77-5B5D-41E3-94E8-F27F7D918AAA}" type="slidenum">
              <a:rPr kumimoji="1" lang="ja-JP" altLang="en-US" smtClean="0"/>
              <a:pPr/>
              <a:t>29</a:t>
            </a:fld>
            <a:endParaRPr kumimoji="1" lang="ja-JP" altLang="en-US"/>
          </a:p>
        </p:txBody>
      </p:sp>
    </p:spTree>
    <p:extLst>
      <p:ext uri="{BB962C8B-B14F-4D97-AF65-F5344CB8AC3E}">
        <p14:creationId xmlns:p14="http://schemas.microsoft.com/office/powerpoint/2010/main" val="2943436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A4EC77-5B5D-41E3-94E8-F27F7D918AAA}" type="slidenum">
              <a:rPr kumimoji="1" lang="ja-JP" altLang="en-US" smtClean="0"/>
              <a:pPr/>
              <a:t>30</a:t>
            </a:fld>
            <a:endParaRPr kumimoji="1" lang="ja-JP" altLang="en-US"/>
          </a:p>
        </p:txBody>
      </p:sp>
    </p:spTree>
    <p:extLst>
      <p:ext uri="{BB962C8B-B14F-4D97-AF65-F5344CB8AC3E}">
        <p14:creationId xmlns:p14="http://schemas.microsoft.com/office/powerpoint/2010/main" val="294343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latin typeface="HGPｺﾞｼｯｸM" panose="020B0600000000000000" pitchFamily="50" charset="-128"/>
                <a:ea typeface="HGPｺﾞｼｯｸM" panose="020B0600000000000000" pitchFamily="50" charset="-128"/>
              </a:rPr>
              <a:t>※</a:t>
            </a:r>
            <a:r>
              <a:rPr lang="ja-JP" altLang="en-US" sz="1200" dirty="0" smtClean="0">
                <a:solidFill>
                  <a:schemeClr val="tx1"/>
                </a:solidFill>
                <a:latin typeface="HGPｺﾞｼｯｸM" panose="020B0600000000000000" pitchFamily="50" charset="-128"/>
                <a:ea typeface="HGPｺﾞｼｯｸM" panose="020B0600000000000000" pitchFamily="50" charset="-128"/>
              </a:rPr>
              <a:t>　平成</a:t>
            </a:r>
            <a:r>
              <a:rPr lang="en-US" altLang="ja-JP" sz="1200" dirty="0" smtClean="0">
                <a:solidFill>
                  <a:schemeClr val="tx1"/>
                </a:solidFill>
                <a:latin typeface="HGPｺﾞｼｯｸM" panose="020B0600000000000000" pitchFamily="50" charset="-128"/>
                <a:ea typeface="HGPｺﾞｼｯｸM" panose="020B0600000000000000" pitchFamily="50" charset="-128"/>
              </a:rPr>
              <a:t>27</a:t>
            </a:r>
            <a:r>
              <a:rPr lang="ja-JP" altLang="en-US" sz="1200" dirty="0" smtClean="0">
                <a:solidFill>
                  <a:schemeClr val="tx1"/>
                </a:solidFill>
                <a:latin typeface="HGPｺﾞｼｯｸM" panose="020B0600000000000000" pitchFamily="50" charset="-128"/>
                <a:ea typeface="HGPｺﾞｼｯｸM" panose="020B0600000000000000" pitchFamily="50" charset="-128"/>
              </a:rPr>
              <a:t>年度において労働局に通報・届出が寄せられた</a:t>
            </a:r>
            <a:r>
              <a:rPr lang="en-US" altLang="ja-JP" sz="1200" dirty="0" smtClean="0">
                <a:solidFill>
                  <a:schemeClr val="tx1"/>
                </a:solidFill>
                <a:latin typeface="HGPｺﾞｼｯｸM" panose="020B0600000000000000" pitchFamily="50" charset="-128"/>
                <a:ea typeface="HGPｺﾞｼｯｸM" panose="020B0600000000000000" pitchFamily="50" charset="-128"/>
              </a:rPr>
              <a:t>1,325</a:t>
            </a:r>
            <a:r>
              <a:rPr lang="ja-JP" altLang="en-US" sz="1200" dirty="0" smtClean="0">
                <a:solidFill>
                  <a:schemeClr val="tx1"/>
                </a:solidFill>
                <a:latin typeface="HGPｺﾞｼｯｸM" panose="020B0600000000000000" pitchFamily="50" charset="-128"/>
                <a:ea typeface="HGPｺﾞｼｯｸM" panose="020B0600000000000000" pitchFamily="50" charset="-128"/>
              </a:rPr>
              <a:t>事業所のうち、平成</a:t>
            </a:r>
            <a:r>
              <a:rPr lang="en-US" altLang="ja-JP" sz="1200" dirty="0" smtClean="0">
                <a:solidFill>
                  <a:schemeClr val="tx1"/>
                </a:solidFill>
                <a:latin typeface="HGPｺﾞｼｯｸM" panose="020B0600000000000000" pitchFamily="50" charset="-128"/>
                <a:ea typeface="HGPｺﾞｼｯｸM" panose="020B0600000000000000" pitchFamily="50" charset="-128"/>
              </a:rPr>
              <a:t>27</a:t>
            </a:r>
            <a:r>
              <a:rPr lang="ja-JP" altLang="en-US" sz="1200" dirty="0" smtClean="0">
                <a:solidFill>
                  <a:schemeClr val="tx1"/>
                </a:solidFill>
                <a:latin typeface="HGPｺﾞｼｯｸM" panose="020B0600000000000000" pitchFamily="50" charset="-128"/>
                <a:ea typeface="HGPｺﾞｼｯｸM" panose="020B0600000000000000" pitchFamily="50" charset="-128"/>
              </a:rPr>
              <a:t>年度中に処理を終了した事業所数は</a:t>
            </a:r>
            <a:r>
              <a:rPr lang="en-US" altLang="ja-JP" sz="1200" dirty="0" smtClean="0">
                <a:solidFill>
                  <a:schemeClr val="tx1"/>
                </a:solidFill>
                <a:latin typeface="HGPｺﾞｼｯｸM" panose="020B0600000000000000" pitchFamily="50" charset="-128"/>
                <a:ea typeface="HGPｺﾞｼｯｸM" panose="020B0600000000000000" pitchFamily="50" charset="-128"/>
              </a:rPr>
              <a:t>1,106</a:t>
            </a:r>
            <a:r>
              <a:rPr lang="ja-JP" altLang="en-US" sz="1200" dirty="0" smtClean="0">
                <a:solidFill>
                  <a:schemeClr val="tx1"/>
                </a:solidFill>
                <a:latin typeface="HGPｺﾞｼｯｸM" panose="020B0600000000000000" pitchFamily="50" charset="-128"/>
                <a:ea typeface="HGPｺﾞｼｯｸM" panose="020B0600000000000000" pitchFamily="50" charset="-128"/>
              </a:rPr>
              <a:t>事業所であり、平成</a:t>
            </a:r>
            <a:r>
              <a:rPr lang="en-US" altLang="ja-JP" sz="1200" dirty="0" smtClean="0">
                <a:solidFill>
                  <a:schemeClr val="tx1"/>
                </a:solidFill>
                <a:latin typeface="HGPｺﾞｼｯｸM" panose="020B0600000000000000" pitchFamily="50" charset="-128"/>
                <a:ea typeface="HGPｺﾞｼｯｸM" panose="020B0600000000000000" pitchFamily="50" charset="-128"/>
              </a:rPr>
              <a:t>27</a:t>
            </a:r>
            <a:r>
              <a:rPr lang="ja-JP" altLang="en-US" sz="1200" dirty="0" smtClean="0">
                <a:solidFill>
                  <a:schemeClr val="tx1"/>
                </a:solidFill>
                <a:latin typeface="HGPｺﾞｼｯｸM" panose="020B0600000000000000" pitchFamily="50" charset="-128"/>
                <a:ea typeface="HGPｺﾞｼｯｸM" panose="020B0600000000000000" pitchFamily="50" charset="-128"/>
              </a:rPr>
              <a:t>年</a:t>
            </a:r>
            <a:r>
              <a:rPr lang="en-US" altLang="ja-JP" sz="1200" dirty="0" smtClean="0">
                <a:solidFill>
                  <a:schemeClr val="tx1"/>
                </a:solidFill>
                <a:latin typeface="HGPｺﾞｼｯｸM" panose="020B0600000000000000" pitchFamily="50" charset="-128"/>
                <a:ea typeface="HGPｺﾞｼｯｸM" panose="020B0600000000000000" pitchFamily="50" charset="-128"/>
              </a:rPr>
              <a:t>3</a:t>
            </a:r>
            <a:r>
              <a:rPr lang="ja-JP" altLang="en-US" sz="1200" dirty="0" smtClean="0">
                <a:solidFill>
                  <a:schemeClr val="tx1"/>
                </a:solidFill>
                <a:latin typeface="HGPｺﾞｼｯｸM" panose="020B0600000000000000" pitchFamily="50" charset="-128"/>
                <a:ea typeface="HGPｺﾞｼｯｸM" panose="020B0600000000000000" pitchFamily="50" charset="-128"/>
              </a:rPr>
              <a:t>月末日時点において対応中の事業所数は</a:t>
            </a:r>
            <a:r>
              <a:rPr lang="en-US" altLang="ja-JP" sz="1200" dirty="0" smtClean="0">
                <a:solidFill>
                  <a:schemeClr val="tx1"/>
                </a:solidFill>
                <a:latin typeface="HGPｺﾞｼｯｸM" panose="020B0600000000000000" pitchFamily="50" charset="-128"/>
                <a:ea typeface="HGPｺﾞｼｯｸM" panose="020B0600000000000000" pitchFamily="50" charset="-128"/>
              </a:rPr>
              <a:t>219</a:t>
            </a:r>
            <a:r>
              <a:rPr lang="ja-JP" altLang="en-US" sz="1200" dirty="0" smtClean="0">
                <a:solidFill>
                  <a:schemeClr val="tx1"/>
                </a:solidFill>
                <a:latin typeface="HGPｺﾞｼｯｸM" panose="020B0600000000000000" pitchFamily="50" charset="-128"/>
                <a:ea typeface="HGPｺﾞｼｯｸM" panose="020B0600000000000000" pitchFamily="50" charset="-128"/>
              </a:rPr>
              <a:t>事業所である。</a:t>
            </a:r>
            <a:endParaRPr lang="en-US" altLang="ja-JP" sz="1200" dirty="0" smtClean="0">
              <a:solidFill>
                <a:schemeClr val="tx1"/>
              </a:solidFill>
              <a:latin typeface="HGPｺﾞｼｯｸM" panose="020B0600000000000000" pitchFamily="50" charset="-128"/>
              <a:ea typeface="HGPｺﾞｼｯｸM" panose="020B06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AA89A2F-B0E0-44A7-ADF3-8A54478804C9}" type="slidenum">
              <a:rPr kumimoji="1" lang="ja-JP" altLang="en-US" smtClean="0"/>
              <a:t>31</a:t>
            </a:fld>
            <a:endParaRPr kumimoji="1" lang="ja-JP" altLang="en-US"/>
          </a:p>
        </p:txBody>
      </p:sp>
    </p:spTree>
    <p:extLst>
      <p:ext uri="{BB962C8B-B14F-4D97-AF65-F5344CB8AC3E}">
        <p14:creationId xmlns:p14="http://schemas.microsoft.com/office/powerpoint/2010/main" val="3608095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656A4A-807E-4367-8C2D-57E31EE9ACE1}" type="slidenum">
              <a:rPr kumimoji="1" lang="ja-JP" altLang="en-US" smtClean="0"/>
              <a:t>32</a:t>
            </a:fld>
            <a:endParaRPr kumimoji="1" lang="ja-JP" altLang="en-US"/>
          </a:p>
        </p:txBody>
      </p:sp>
    </p:spTree>
    <p:extLst>
      <p:ext uri="{BB962C8B-B14F-4D97-AF65-F5344CB8AC3E}">
        <p14:creationId xmlns:p14="http://schemas.microsoft.com/office/powerpoint/2010/main" val="1082944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7D3D49-090A-4C6B-833D-1B24D84063F6}" type="slidenum">
              <a:rPr kumimoji="1" lang="ja-JP" altLang="en-US" smtClean="0"/>
              <a:t>41</a:t>
            </a:fld>
            <a:endParaRPr kumimoji="1" lang="ja-JP" altLang="en-US"/>
          </a:p>
        </p:txBody>
      </p:sp>
    </p:spTree>
    <p:extLst>
      <p:ext uri="{BB962C8B-B14F-4D97-AF65-F5344CB8AC3E}">
        <p14:creationId xmlns:p14="http://schemas.microsoft.com/office/powerpoint/2010/main" val="47403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0A3B13-6E46-449C-BC22-CAA8934DFC21}" type="slidenum">
              <a:rPr kumimoji="1" lang="ja-JP" altLang="en-US" smtClean="0"/>
              <a:t>44</a:t>
            </a:fld>
            <a:endParaRPr kumimoji="1" lang="ja-JP" altLang="en-US"/>
          </a:p>
        </p:txBody>
      </p:sp>
    </p:spTree>
    <p:extLst>
      <p:ext uri="{BB962C8B-B14F-4D97-AF65-F5344CB8AC3E}">
        <p14:creationId xmlns:p14="http://schemas.microsoft.com/office/powerpoint/2010/main" val="338069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B8E83F4-D343-4311-B710-33A42069F41F}" type="datetimeFigureOut">
              <a:rPr kumimoji="1" lang="ja-JP" altLang="en-US" smtClean="0"/>
              <a:t>2017/5/15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978AC72-25FA-409C-A911-086C75A002B2}" type="slidenum">
              <a:rPr kumimoji="1" lang="ja-JP" altLang="en-US" smtClean="0"/>
              <a:t>‹#›</a:t>
            </a:fld>
            <a:endParaRPr kumimoji="1" lang="ja-JP" altLang="en-US"/>
          </a:p>
        </p:txBody>
      </p:sp>
    </p:spTree>
    <p:extLst>
      <p:ext uri="{BB962C8B-B14F-4D97-AF65-F5344CB8AC3E}">
        <p14:creationId xmlns:p14="http://schemas.microsoft.com/office/powerpoint/2010/main" val="310073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B8E83F4-D343-4311-B710-33A42069F41F}" type="datetimeFigureOut">
              <a:rPr kumimoji="1" lang="ja-JP" altLang="en-US" smtClean="0"/>
              <a:t>2017/5/15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978AC72-25FA-409C-A911-086C75A002B2}" type="slidenum">
              <a:rPr kumimoji="1" lang="ja-JP" altLang="en-US" smtClean="0"/>
              <a:t>‹#›</a:t>
            </a:fld>
            <a:endParaRPr kumimoji="1" lang="ja-JP" altLang="en-US"/>
          </a:p>
        </p:txBody>
      </p:sp>
    </p:spTree>
    <p:extLst>
      <p:ext uri="{BB962C8B-B14F-4D97-AF65-F5344CB8AC3E}">
        <p14:creationId xmlns:p14="http://schemas.microsoft.com/office/powerpoint/2010/main" val="392435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B8E83F4-D343-4311-B710-33A42069F41F}" type="datetimeFigureOut">
              <a:rPr kumimoji="1" lang="ja-JP" altLang="en-US" smtClean="0"/>
              <a:t>2017/5/15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978AC72-25FA-409C-A911-086C75A002B2}" type="slidenum">
              <a:rPr kumimoji="1" lang="ja-JP" altLang="en-US" smtClean="0"/>
              <a:t>‹#›</a:t>
            </a:fld>
            <a:endParaRPr kumimoji="1" lang="ja-JP" altLang="en-US"/>
          </a:p>
        </p:txBody>
      </p:sp>
    </p:spTree>
    <p:extLst>
      <p:ext uri="{BB962C8B-B14F-4D97-AF65-F5344CB8AC3E}">
        <p14:creationId xmlns:p14="http://schemas.microsoft.com/office/powerpoint/2010/main" val="190815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B8E83F4-D343-4311-B710-33A42069F41F}" type="datetimeFigureOut">
              <a:rPr kumimoji="1" lang="ja-JP" altLang="en-US" smtClean="0"/>
              <a:t>2017/5/15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978AC72-25FA-409C-A911-086C75A002B2}" type="slidenum">
              <a:rPr kumimoji="1" lang="ja-JP" altLang="en-US" smtClean="0"/>
              <a:t>‹#›</a:t>
            </a:fld>
            <a:endParaRPr kumimoji="1" lang="ja-JP" altLang="en-US"/>
          </a:p>
        </p:txBody>
      </p:sp>
    </p:spTree>
    <p:extLst>
      <p:ext uri="{BB962C8B-B14F-4D97-AF65-F5344CB8AC3E}">
        <p14:creationId xmlns:p14="http://schemas.microsoft.com/office/powerpoint/2010/main" val="3760858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B8E83F4-D343-4311-B710-33A42069F41F}" type="datetimeFigureOut">
              <a:rPr kumimoji="1" lang="ja-JP" altLang="en-US" smtClean="0"/>
              <a:t>2017/5/15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978AC72-25FA-409C-A911-086C75A002B2}" type="slidenum">
              <a:rPr kumimoji="1" lang="ja-JP" altLang="en-US" smtClean="0"/>
              <a:t>‹#›</a:t>
            </a:fld>
            <a:endParaRPr kumimoji="1" lang="ja-JP" altLang="en-US"/>
          </a:p>
        </p:txBody>
      </p:sp>
    </p:spTree>
    <p:extLst>
      <p:ext uri="{BB962C8B-B14F-4D97-AF65-F5344CB8AC3E}">
        <p14:creationId xmlns:p14="http://schemas.microsoft.com/office/powerpoint/2010/main" val="277392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B8E83F4-D343-4311-B710-33A42069F41F}" type="datetimeFigureOut">
              <a:rPr kumimoji="1" lang="ja-JP" altLang="en-US" smtClean="0"/>
              <a:t>2017/5/15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978AC72-25FA-409C-A911-086C75A002B2}" type="slidenum">
              <a:rPr kumimoji="1" lang="ja-JP" altLang="en-US" smtClean="0"/>
              <a:t>‹#›</a:t>
            </a:fld>
            <a:endParaRPr kumimoji="1" lang="ja-JP" altLang="en-US"/>
          </a:p>
        </p:txBody>
      </p:sp>
    </p:spTree>
    <p:extLst>
      <p:ext uri="{BB962C8B-B14F-4D97-AF65-F5344CB8AC3E}">
        <p14:creationId xmlns:p14="http://schemas.microsoft.com/office/powerpoint/2010/main" val="21786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B8E83F4-D343-4311-B710-33A42069F41F}" type="datetimeFigureOut">
              <a:rPr kumimoji="1" lang="ja-JP" altLang="en-US" smtClean="0"/>
              <a:t>2017/5/15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978AC72-25FA-409C-A911-086C75A002B2}" type="slidenum">
              <a:rPr kumimoji="1" lang="ja-JP" altLang="en-US" smtClean="0"/>
              <a:t>‹#›</a:t>
            </a:fld>
            <a:endParaRPr kumimoji="1" lang="ja-JP" altLang="en-US"/>
          </a:p>
        </p:txBody>
      </p:sp>
    </p:spTree>
    <p:extLst>
      <p:ext uri="{BB962C8B-B14F-4D97-AF65-F5344CB8AC3E}">
        <p14:creationId xmlns:p14="http://schemas.microsoft.com/office/powerpoint/2010/main" val="11084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B8E83F4-D343-4311-B710-33A42069F41F}" type="datetimeFigureOut">
              <a:rPr kumimoji="1" lang="ja-JP" altLang="en-US" smtClean="0"/>
              <a:t>2017/5/15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978AC72-25FA-409C-A911-086C75A002B2}" type="slidenum">
              <a:rPr kumimoji="1" lang="ja-JP" altLang="en-US" smtClean="0"/>
              <a:t>‹#›</a:t>
            </a:fld>
            <a:endParaRPr kumimoji="1" lang="ja-JP" altLang="en-US"/>
          </a:p>
        </p:txBody>
      </p:sp>
    </p:spTree>
    <p:extLst>
      <p:ext uri="{BB962C8B-B14F-4D97-AF65-F5344CB8AC3E}">
        <p14:creationId xmlns:p14="http://schemas.microsoft.com/office/powerpoint/2010/main" val="103360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B8E83F4-D343-4311-B710-33A42069F41F}" type="datetimeFigureOut">
              <a:rPr kumimoji="1" lang="ja-JP" altLang="en-US" smtClean="0"/>
              <a:t>2017/5/15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978AC72-25FA-409C-A911-086C75A002B2}" type="slidenum">
              <a:rPr kumimoji="1" lang="ja-JP" altLang="en-US" smtClean="0"/>
              <a:t>‹#›</a:t>
            </a:fld>
            <a:endParaRPr kumimoji="1" lang="ja-JP" altLang="en-US"/>
          </a:p>
        </p:txBody>
      </p:sp>
    </p:spTree>
    <p:extLst>
      <p:ext uri="{BB962C8B-B14F-4D97-AF65-F5344CB8AC3E}">
        <p14:creationId xmlns:p14="http://schemas.microsoft.com/office/powerpoint/2010/main" val="1520078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B8E83F4-D343-4311-B710-33A42069F41F}" type="datetimeFigureOut">
              <a:rPr kumimoji="1" lang="ja-JP" altLang="en-US" smtClean="0"/>
              <a:t>2017/5/15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978AC72-25FA-409C-A911-086C75A002B2}" type="slidenum">
              <a:rPr kumimoji="1" lang="ja-JP" altLang="en-US" smtClean="0"/>
              <a:t>‹#›</a:t>
            </a:fld>
            <a:endParaRPr kumimoji="1" lang="ja-JP" altLang="en-US"/>
          </a:p>
        </p:txBody>
      </p:sp>
    </p:spTree>
    <p:extLst>
      <p:ext uri="{BB962C8B-B14F-4D97-AF65-F5344CB8AC3E}">
        <p14:creationId xmlns:p14="http://schemas.microsoft.com/office/powerpoint/2010/main" val="16418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B8E83F4-D343-4311-B710-33A42069F41F}" type="datetimeFigureOut">
              <a:rPr kumimoji="1" lang="ja-JP" altLang="en-US" smtClean="0"/>
              <a:t>2017/5/15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978AC72-25FA-409C-A911-086C75A002B2}" type="slidenum">
              <a:rPr kumimoji="1" lang="ja-JP" altLang="en-US" smtClean="0"/>
              <a:t>‹#›</a:t>
            </a:fld>
            <a:endParaRPr kumimoji="1" lang="ja-JP" altLang="en-US"/>
          </a:p>
        </p:txBody>
      </p:sp>
    </p:spTree>
    <p:extLst>
      <p:ext uri="{BB962C8B-B14F-4D97-AF65-F5344CB8AC3E}">
        <p14:creationId xmlns:p14="http://schemas.microsoft.com/office/powerpoint/2010/main" val="287421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E83F4-D343-4311-B710-33A42069F41F}" type="datetimeFigureOut">
              <a:rPr kumimoji="1" lang="ja-JP" altLang="en-US" smtClean="0"/>
              <a:t>2017/5/15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8AC72-25FA-409C-A911-086C75A002B2}" type="slidenum">
              <a:rPr kumimoji="1" lang="ja-JP" altLang="en-US" smtClean="0"/>
              <a:t>‹#›</a:t>
            </a:fld>
            <a:endParaRPr kumimoji="1" lang="ja-JP" altLang="en-US"/>
          </a:p>
        </p:txBody>
      </p:sp>
    </p:spTree>
    <p:extLst>
      <p:ext uri="{BB962C8B-B14F-4D97-AF65-F5344CB8AC3E}">
        <p14:creationId xmlns:p14="http://schemas.microsoft.com/office/powerpoint/2010/main" val="60765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mhlw.go.jp/kinkyu/catch_phrase/index.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hlw.go.jp/" TargetMode="External"/><Relationship Id="rId7" Type="http://schemas.openxmlformats.org/officeDocument/2006/relationships/hyperlink" Target="http://www.jldd.jp/activities/research/" TargetMode="External"/><Relationship Id="rId2" Type="http://schemas.openxmlformats.org/officeDocument/2006/relationships/hyperlink" Target="http://www.mhlw.go.jp/file/06-Seisakujouhou-12200000-Shakaiengokyokushougaihokenfukushibu/0000159854.pdf"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mhlw.go.jp/kinkyu/catch_phrase/index.html" TargetMode="Externa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www.mhlw.go.jp/kinkyu/catch_phrase/index.html"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mhlw.go.jp/kinkyu/catch_phrase/index.html"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mhlw.go.jp/kinkyu/catch_phrase/index.html"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package" Target="../embeddings/Microsoft_Word_Document4.docx"/><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1371600" y="4894164"/>
            <a:ext cx="6400800" cy="1487152"/>
          </a:xfrm>
        </p:spPr>
        <p:txBody>
          <a:bodyPr>
            <a:normAutofit/>
          </a:bodyPr>
          <a:lstStyle/>
          <a:p>
            <a:pPr eaLnBrk="1" hangingPunct="1">
              <a:lnSpc>
                <a:spcPct val="110000"/>
              </a:lnSpc>
            </a:pPr>
            <a:r>
              <a:rPr lang="ja-JP" altLang="en-US" sz="2300" dirty="0" smtClean="0">
                <a:solidFill>
                  <a:schemeClr val="tx1"/>
                </a:solidFill>
                <a:latin typeface="+mj-ea"/>
                <a:ea typeface="+mj-ea"/>
              </a:rPr>
              <a:t>厚生労働省  </a:t>
            </a:r>
            <a:r>
              <a:rPr lang="ja-JP" altLang="ja-JP" sz="2300" dirty="0" smtClean="0">
                <a:solidFill>
                  <a:schemeClr val="tx1"/>
                </a:solidFill>
                <a:latin typeface="+mj-ea"/>
                <a:ea typeface="+mj-ea"/>
              </a:rPr>
              <a:t>社会・援護局</a:t>
            </a:r>
            <a:r>
              <a:rPr lang="ja-JP" altLang="en-US" sz="2300" dirty="0" smtClean="0">
                <a:solidFill>
                  <a:schemeClr val="tx1"/>
                </a:solidFill>
                <a:latin typeface="+mj-ea"/>
                <a:ea typeface="+mj-ea"/>
              </a:rPr>
              <a:t>　</a:t>
            </a:r>
            <a:r>
              <a:rPr lang="ja-JP" altLang="ja-JP" sz="2300" dirty="0" smtClean="0">
                <a:solidFill>
                  <a:schemeClr val="tx1"/>
                </a:solidFill>
                <a:latin typeface="+mj-ea"/>
                <a:ea typeface="+mj-ea"/>
              </a:rPr>
              <a:t>障害保健福祉部</a:t>
            </a:r>
            <a:r>
              <a:rPr lang="en-US" altLang="ja-JP" sz="2300" dirty="0" smtClean="0">
                <a:solidFill>
                  <a:schemeClr val="tx1"/>
                </a:solidFill>
                <a:latin typeface="+mj-ea"/>
                <a:ea typeface="+mj-ea"/>
              </a:rPr>
              <a:t> </a:t>
            </a:r>
          </a:p>
          <a:p>
            <a:pPr eaLnBrk="1" hangingPunct="1">
              <a:lnSpc>
                <a:spcPct val="110000"/>
              </a:lnSpc>
            </a:pPr>
            <a:r>
              <a:rPr lang="ja-JP" altLang="ja-JP" sz="2300" dirty="0" smtClean="0">
                <a:solidFill>
                  <a:schemeClr val="tx1"/>
                </a:solidFill>
                <a:latin typeface="+mj-ea"/>
                <a:ea typeface="+mj-ea"/>
              </a:rPr>
              <a:t>障害福祉課</a:t>
            </a:r>
            <a:r>
              <a:rPr lang="ja-JP" altLang="en-US" sz="2300" dirty="0" smtClean="0">
                <a:solidFill>
                  <a:schemeClr val="tx1"/>
                </a:solidFill>
                <a:latin typeface="+mj-ea"/>
                <a:ea typeface="+mj-ea"/>
              </a:rPr>
              <a:t>　地域</a:t>
            </a:r>
            <a:r>
              <a:rPr lang="ja-JP" altLang="en-US" sz="2300" dirty="0">
                <a:solidFill>
                  <a:schemeClr val="tx1"/>
                </a:solidFill>
                <a:latin typeface="+mj-ea"/>
                <a:ea typeface="+mj-ea"/>
              </a:rPr>
              <a:t>生活支援</a:t>
            </a:r>
            <a:r>
              <a:rPr lang="ja-JP" altLang="en-US" sz="2300" dirty="0" smtClean="0">
                <a:solidFill>
                  <a:schemeClr val="tx1"/>
                </a:solidFill>
                <a:latin typeface="+mj-ea"/>
                <a:ea typeface="+mj-ea"/>
              </a:rPr>
              <a:t>推進室</a:t>
            </a:r>
            <a:endParaRPr lang="en-US" altLang="ja-JP" sz="2300" dirty="0" smtClean="0">
              <a:solidFill>
                <a:schemeClr val="tx1"/>
              </a:solidFill>
              <a:latin typeface="+mj-ea"/>
              <a:ea typeface="+mj-ea"/>
            </a:endParaRPr>
          </a:p>
        </p:txBody>
      </p:sp>
      <p:sp>
        <p:nvSpPr>
          <p:cNvPr id="6" name="正方形/長方形 5"/>
          <p:cNvSpPr/>
          <p:nvPr/>
        </p:nvSpPr>
        <p:spPr>
          <a:xfrm>
            <a:off x="0" y="2708920"/>
            <a:ext cx="9144000" cy="981217"/>
          </a:xfrm>
          <a:prstGeom prst="rect">
            <a:avLst/>
          </a:prstGeom>
          <a:noFill/>
          <a:effectLst>
            <a:outerShdw blurRad="50800" dist="38100" dir="2700000" algn="tl" rotWithShape="0">
              <a:prstClr val="black">
                <a:alpha val="40000"/>
              </a:prstClr>
            </a:outerShdw>
            <a:reflection blurRad="6350" stA="50000" endA="300" endPos="55000" dir="5400000" sy="-100000" algn="bl" rotWithShape="0"/>
          </a:effectLst>
        </p:spPr>
        <p:txBody>
          <a:bodyPr lIns="91173" tIns="45586" rIns="91173" bIns="45586">
            <a:spAutoFit/>
          </a:bodyPr>
          <a:lstStyle/>
          <a:p>
            <a:pPr algn="ctr">
              <a:lnSpc>
                <a:spcPct val="150000"/>
              </a:lnSpc>
              <a:defRPr/>
            </a:pPr>
            <a:r>
              <a:rPr lang="ja-JP" altLang="en-US" sz="4400" dirty="0">
                <a:latin typeface="ＤＦ特太ゴシック体" panose="020B0509000000000000" pitchFamily="49" charset="-128"/>
                <a:ea typeface="ＤＦ特太ゴシック体" panose="020B0509000000000000" pitchFamily="49" charset="-128"/>
              </a:rPr>
              <a:t>意思決定支援と権利擁護</a:t>
            </a:r>
            <a:endParaRPr lang="en-US" altLang="ja-JP" sz="4400" dirty="0" smtClean="0">
              <a:latin typeface="ＤＦ特太ゴシック体" panose="020B0509000000000000" pitchFamily="49" charset="-128"/>
              <a:ea typeface="ＤＦ特太ゴシック体" panose="020B0509000000000000" pitchFamily="49" charset="-128"/>
            </a:endParaRPr>
          </a:p>
        </p:txBody>
      </p:sp>
      <p:pic>
        <p:nvPicPr>
          <p:cNvPr id="16388" name="Picture 4" descr="厚生労働省"/>
          <p:cNvPicPr>
            <a:picLocks noChangeAspect="1" noChangeArrowheads="1"/>
          </p:cNvPicPr>
          <p:nvPr/>
        </p:nvPicPr>
        <p:blipFill>
          <a:blip r:embed="rId3" cstate="print"/>
          <a:srcRect/>
          <a:stretch>
            <a:fillRect/>
          </a:stretch>
        </p:blipFill>
        <p:spPr bwMode="auto">
          <a:xfrm>
            <a:off x="285752" y="260350"/>
            <a:ext cx="1940169" cy="723900"/>
          </a:xfrm>
          <a:prstGeom prst="rect">
            <a:avLst/>
          </a:prstGeom>
          <a:noFill/>
          <a:ln w="9525">
            <a:noFill/>
            <a:miter lim="800000"/>
            <a:headEnd/>
            <a:tailEnd/>
          </a:ln>
        </p:spPr>
      </p:pic>
      <p:pic>
        <p:nvPicPr>
          <p:cNvPr id="16389" name="Picture 2" descr="ひと、くらし、みらいのために">
            <a:hlinkClick r:id="rId4"/>
          </p:cNvPr>
          <p:cNvPicPr preferRelativeResize="0">
            <a:picLocks noChangeArrowheads="1"/>
          </p:cNvPicPr>
          <p:nvPr/>
        </p:nvPicPr>
        <p:blipFill>
          <a:blip r:embed="rId5" cstate="print"/>
          <a:srcRect/>
          <a:stretch>
            <a:fillRect/>
          </a:stretch>
        </p:blipFill>
        <p:spPr bwMode="auto">
          <a:xfrm>
            <a:off x="290146" y="912818"/>
            <a:ext cx="1928446" cy="142875"/>
          </a:xfrm>
          <a:prstGeom prst="rect">
            <a:avLst/>
          </a:prstGeom>
          <a:noFill/>
          <a:ln w="9525">
            <a:noFill/>
            <a:miter lim="800000"/>
            <a:headEnd/>
            <a:tailEnd/>
          </a:ln>
        </p:spPr>
      </p:pic>
    </p:spTree>
    <p:extLst>
      <p:ext uri="{BB962C8B-B14F-4D97-AF65-F5344CB8AC3E}">
        <p14:creationId xmlns:p14="http://schemas.microsoft.com/office/powerpoint/2010/main" val="88382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下矢印 50"/>
          <p:cNvSpPr/>
          <p:nvPr/>
        </p:nvSpPr>
        <p:spPr>
          <a:xfrm>
            <a:off x="965860" y="5787688"/>
            <a:ext cx="221763" cy="3333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 name="下矢印 49"/>
          <p:cNvSpPr/>
          <p:nvPr/>
        </p:nvSpPr>
        <p:spPr>
          <a:xfrm>
            <a:off x="965861" y="4935987"/>
            <a:ext cx="221763" cy="3333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9" name="下矢印 48"/>
          <p:cNvSpPr/>
          <p:nvPr/>
        </p:nvSpPr>
        <p:spPr>
          <a:xfrm>
            <a:off x="965861" y="3904974"/>
            <a:ext cx="221763" cy="3333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 name="下矢印 47"/>
          <p:cNvSpPr/>
          <p:nvPr/>
        </p:nvSpPr>
        <p:spPr>
          <a:xfrm>
            <a:off x="956751" y="3364150"/>
            <a:ext cx="221763" cy="3333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5" name="正方形/長方形 44"/>
          <p:cNvSpPr/>
          <p:nvPr/>
        </p:nvSpPr>
        <p:spPr>
          <a:xfrm>
            <a:off x="7543503" y="6365769"/>
            <a:ext cx="1085850" cy="104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 name="左矢印 45"/>
          <p:cNvSpPr/>
          <p:nvPr/>
        </p:nvSpPr>
        <p:spPr>
          <a:xfrm>
            <a:off x="8015679" y="4381179"/>
            <a:ext cx="591820" cy="200025"/>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 name="正方形/長方形 46"/>
          <p:cNvSpPr/>
          <p:nvPr/>
        </p:nvSpPr>
        <p:spPr>
          <a:xfrm>
            <a:off x="8532440" y="4437112"/>
            <a:ext cx="96913" cy="2033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 name="テキスト ボックス 1"/>
          <p:cNvSpPr txBox="1"/>
          <p:nvPr/>
        </p:nvSpPr>
        <p:spPr>
          <a:xfrm>
            <a:off x="91025" y="1722388"/>
            <a:ext cx="8928992" cy="830997"/>
          </a:xfrm>
          <a:prstGeom prst="rect">
            <a:avLst/>
          </a:prstGeom>
          <a:noFill/>
          <a:ln>
            <a:solidFill>
              <a:schemeClr val="tx1"/>
            </a:solidFill>
          </a:ln>
        </p:spPr>
        <p:txBody>
          <a:bodyPr wrap="square" rtlCol="0">
            <a:spAutoFit/>
          </a:bodyPr>
          <a:lstStyle/>
          <a:p>
            <a:endParaRPr lang="en-US" altLang="ja-JP" sz="1200" dirty="0" smtClean="0"/>
          </a:p>
          <a:p>
            <a:r>
              <a:rPr lang="ja-JP" altLang="en-US" sz="1200" dirty="0" smtClean="0"/>
              <a:t>１．日中活動プログラムの選択に関する意思決定支援</a:t>
            </a:r>
          </a:p>
          <a:p>
            <a:r>
              <a:rPr lang="ja-JP" altLang="en-US" sz="1200" dirty="0" smtClean="0"/>
              <a:t>２．施設での生活を継続するかどうかの意思決定支援</a:t>
            </a:r>
          </a:p>
          <a:p>
            <a:r>
              <a:rPr lang="ja-JP" altLang="en-US" sz="1200" dirty="0" smtClean="0"/>
              <a:t>３．精神科病院からの退院に関する意思決定支援</a:t>
            </a:r>
            <a:endParaRPr kumimoji="1" lang="ja-JP" altLang="en-US" sz="1200" dirty="0"/>
          </a:p>
        </p:txBody>
      </p:sp>
      <p:sp>
        <p:nvSpPr>
          <p:cNvPr id="4" name="テキスト ボックス 3"/>
          <p:cNvSpPr txBox="1"/>
          <p:nvPr/>
        </p:nvSpPr>
        <p:spPr>
          <a:xfrm>
            <a:off x="106446" y="116632"/>
            <a:ext cx="8928992" cy="1384995"/>
          </a:xfrm>
          <a:prstGeom prst="rect">
            <a:avLst/>
          </a:prstGeom>
          <a:noFill/>
          <a:ln>
            <a:noFill/>
          </a:ln>
        </p:spPr>
        <p:txBody>
          <a:bodyPr wrap="square" rtlCol="0">
            <a:spAutoFit/>
          </a:bodyPr>
          <a:lstStyle/>
          <a:p>
            <a:r>
              <a:rPr lang="ja-JP" altLang="en-US" sz="1200" u="sng" dirty="0" smtClean="0"/>
              <a:t>５</a:t>
            </a:r>
            <a:r>
              <a:rPr lang="ja-JP" altLang="en-US" sz="1200" u="sng" dirty="0"/>
              <a:t>．関係者、関係機関との連携</a:t>
            </a:r>
          </a:p>
          <a:p>
            <a:r>
              <a:rPr lang="ja-JP" altLang="en-US" sz="1200" dirty="0" smtClean="0"/>
              <a:t>　　意思</a:t>
            </a:r>
            <a:r>
              <a:rPr lang="ja-JP" altLang="en-US" sz="1200" dirty="0"/>
              <a:t>決定支援責任者は、事業者、家族や成年後見人等の他、関係者等と連携して意思決定支援を進めることが重要で</a:t>
            </a:r>
            <a:r>
              <a:rPr lang="ja-JP" altLang="en-US" sz="1200" dirty="0" smtClean="0"/>
              <a:t>ある。協議会</a:t>
            </a:r>
            <a:endParaRPr lang="en-US" altLang="ja-JP" sz="1200" dirty="0" smtClean="0"/>
          </a:p>
          <a:p>
            <a:r>
              <a:rPr lang="ja-JP" altLang="en-US" sz="1200" dirty="0"/>
              <a:t>　</a:t>
            </a:r>
            <a:r>
              <a:rPr lang="ja-JP" altLang="en-US" sz="1200" dirty="0" smtClean="0"/>
              <a:t>を</a:t>
            </a:r>
            <a:r>
              <a:rPr lang="ja-JP" altLang="en-US" sz="1200" dirty="0"/>
              <a:t>活用する等</a:t>
            </a:r>
            <a:r>
              <a:rPr lang="ja-JP" altLang="en-US" sz="1200" dirty="0" smtClean="0"/>
              <a:t>、意思決定支援</a:t>
            </a:r>
            <a:r>
              <a:rPr lang="ja-JP" altLang="en-US" sz="1200" dirty="0"/>
              <a:t>会議に関係者等が参加するための体制整備を進めることが必要である。</a:t>
            </a:r>
          </a:p>
          <a:p>
            <a:endParaRPr lang="ja-JP" altLang="en-US" sz="1200" dirty="0"/>
          </a:p>
          <a:p>
            <a:r>
              <a:rPr lang="ja-JP" altLang="en-US" sz="1200" u="sng" dirty="0"/>
              <a:t>６．本人と家族等に対する説明責任等</a:t>
            </a:r>
          </a:p>
          <a:p>
            <a:r>
              <a:rPr lang="ja-JP" altLang="en-US" sz="1200" dirty="0" smtClean="0"/>
              <a:t>　　障害者</a:t>
            </a:r>
            <a:r>
              <a:rPr lang="ja-JP" altLang="en-US" sz="1200" dirty="0"/>
              <a:t>と家族等に対して、意思決定支援計画、意思決定支援会議の内容についての丁寧な説明を行う。また、苦情解決の手順等</a:t>
            </a:r>
            <a:r>
              <a:rPr lang="ja-JP" altLang="en-US" sz="1200" dirty="0" smtClean="0"/>
              <a:t>の　</a:t>
            </a:r>
            <a:endParaRPr lang="en-US" altLang="ja-JP" sz="1200" dirty="0" smtClean="0"/>
          </a:p>
          <a:p>
            <a:r>
              <a:rPr lang="ja-JP" altLang="en-US" sz="1200" dirty="0"/>
              <a:t>　</a:t>
            </a:r>
            <a:r>
              <a:rPr lang="ja-JP" altLang="en-US" sz="1200" dirty="0" smtClean="0"/>
              <a:t>重要</a:t>
            </a:r>
            <a:r>
              <a:rPr lang="ja-JP" altLang="en-US" sz="1200" dirty="0"/>
              <a:t>事項についても説明する</a:t>
            </a:r>
            <a:r>
              <a:rPr lang="ja-JP" altLang="en-US" sz="1200" dirty="0" smtClean="0"/>
              <a:t>。意思</a:t>
            </a:r>
            <a:r>
              <a:rPr lang="ja-JP" altLang="en-US" sz="1200" dirty="0"/>
              <a:t>決定支援に</a:t>
            </a:r>
            <a:r>
              <a:rPr lang="ja-JP" altLang="en-US" sz="1200" dirty="0" smtClean="0"/>
              <a:t>関わった関係者</a:t>
            </a:r>
            <a:r>
              <a:rPr lang="ja-JP" altLang="en-US" sz="1200" dirty="0"/>
              <a:t>等</a:t>
            </a:r>
            <a:r>
              <a:rPr lang="ja-JP" altLang="en-US" sz="1200" dirty="0" smtClean="0"/>
              <a:t>は、</a:t>
            </a:r>
            <a:r>
              <a:rPr lang="ja-JP" altLang="en-US" sz="1200" dirty="0"/>
              <a:t>業務上</a:t>
            </a:r>
            <a:r>
              <a:rPr lang="ja-JP" altLang="en-US" sz="1200" dirty="0" smtClean="0"/>
              <a:t>知り得た秘密</a:t>
            </a:r>
            <a:r>
              <a:rPr lang="ja-JP" altLang="en-US" sz="1200" dirty="0"/>
              <a:t>を保持しなければならない。</a:t>
            </a:r>
          </a:p>
        </p:txBody>
      </p:sp>
      <p:sp>
        <p:nvSpPr>
          <p:cNvPr id="5" name="正方形/長方形 4"/>
          <p:cNvSpPr/>
          <p:nvPr/>
        </p:nvSpPr>
        <p:spPr>
          <a:xfrm>
            <a:off x="91025" y="125428"/>
            <a:ext cx="8928992" cy="134212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58621" y="1588210"/>
            <a:ext cx="2448272" cy="268356"/>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rPr>
              <a:t>Ⅳ</a:t>
            </a:r>
            <a:r>
              <a:rPr kumimoji="1" lang="ja-JP" altLang="en-US" sz="1400" dirty="0" smtClean="0">
                <a:solidFill>
                  <a:schemeClr val="tx1"/>
                </a:solidFill>
              </a:rPr>
              <a:t>　意思決定支援の具体例</a:t>
            </a:r>
            <a:endParaRPr kumimoji="1" lang="ja-JP" altLang="en-US" sz="1400" dirty="0">
              <a:solidFill>
                <a:schemeClr val="tx1"/>
              </a:solidFill>
            </a:endParaRPr>
          </a:p>
        </p:txBody>
      </p:sp>
      <p:sp>
        <p:nvSpPr>
          <p:cNvPr id="31" name="正方形/長方形 30"/>
          <p:cNvSpPr/>
          <p:nvPr/>
        </p:nvSpPr>
        <p:spPr>
          <a:xfrm>
            <a:off x="343481" y="3165544"/>
            <a:ext cx="4516552" cy="365293"/>
          </a:xfrm>
          <a:prstGeom prst="rect">
            <a:avLst/>
          </a:prstGeom>
          <a:solidFill>
            <a:srgbClr val="FF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spcAft>
                <a:spcPts val="0"/>
              </a:spcAft>
            </a:pPr>
            <a:r>
              <a:rPr lang="ja-JP" sz="1200" b="1" kern="100" dirty="0">
                <a:solidFill>
                  <a:srgbClr val="000000"/>
                </a:solidFill>
                <a:effectLst/>
                <a:ea typeface="ＭＳ ゴシック"/>
                <a:cs typeface="Times New Roman"/>
              </a:rPr>
              <a:t>意思決定が必要な</a:t>
            </a:r>
            <a:r>
              <a:rPr lang="ja-JP" sz="1200" b="1" kern="100" dirty="0" smtClean="0">
                <a:solidFill>
                  <a:srgbClr val="000000"/>
                </a:solidFill>
                <a:effectLst/>
                <a:ea typeface="ＭＳ ゴシック"/>
                <a:cs typeface="Times New Roman"/>
              </a:rPr>
              <a:t>場面</a:t>
            </a:r>
            <a:r>
              <a:rPr lang="ja-JP" altLang="en-US" sz="1200" b="1" kern="100" dirty="0" smtClean="0">
                <a:solidFill>
                  <a:srgbClr val="000000"/>
                </a:solidFill>
                <a:effectLst/>
                <a:ea typeface="ＭＳ ゴシック"/>
                <a:cs typeface="Times New Roman"/>
              </a:rPr>
              <a:t>　</a:t>
            </a:r>
            <a:r>
              <a:rPr lang="ja-JP" sz="1050" kern="100" dirty="0" smtClean="0">
                <a:solidFill>
                  <a:srgbClr val="000000"/>
                </a:solidFill>
                <a:effectLst/>
                <a:ea typeface="ＭＳ 明朝"/>
                <a:cs typeface="Times New Roman"/>
              </a:rPr>
              <a:t>・</a:t>
            </a:r>
            <a:r>
              <a:rPr lang="ja-JP" sz="1050" kern="100" dirty="0">
                <a:solidFill>
                  <a:srgbClr val="000000"/>
                </a:solidFill>
                <a:effectLst/>
                <a:ea typeface="ＭＳ 明朝"/>
                <a:cs typeface="Times New Roman"/>
              </a:rPr>
              <a:t>サービスの選択　・居住の場の選択　等</a:t>
            </a:r>
            <a:endParaRPr lang="ja-JP" sz="1050" kern="100" dirty="0">
              <a:effectLst/>
              <a:ea typeface="ＭＳ 明朝"/>
              <a:cs typeface="Times New Roman"/>
            </a:endParaRPr>
          </a:p>
        </p:txBody>
      </p:sp>
      <p:sp>
        <p:nvSpPr>
          <p:cNvPr id="33" name="テキスト ボックス 2"/>
          <p:cNvSpPr txBox="1">
            <a:spLocks noChangeArrowheads="1"/>
          </p:cNvSpPr>
          <p:nvPr/>
        </p:nvSpPr>
        <p:spPr bwMode="auto">
          <a:xfrm>
            <a:off x="347285" y="3709349"/>
            <a:ext cx="2573626" cy="342900"/>
          </a:xfrm>
          <a:prstGeom prst="rect">
            <a:avLst/>
          </a:prstGeom>
          <a:solidFill>
            <a:srgbClr val="FFFF66"/>
          </a:solidFill>
          <a:ln w="9525">
            <a:solidFill>
              <a:srgbClr val="000000"/>
            </a:solidFill>
            <a:miter lim="800000"/>
            <a:headEnd/>
            <a:tailEnd/>
          </a:ln>
        </p:spPr>
        <p:txBody>
          <a:bodyPr rot="0" vert="horz" wrap="square" lIns="91440" tIns="45720" rIns="91440" bIns="45720" anchor="t" anchorCtr="0">
            <a:noAutofit/>
          </a:bodyPr>
          <a:lstStyle/>
          <a:p>
            <a:pPr>
              <a:lnSpc>
                <a:spcPts val="2000"/>
              </a:lnSpc>
              <a:spcAft>
                <a:spcPts val="0"/>
              </a:spcAft>
            </a:pPr>
            <a:r>
              <a:rPr lang="ja-JP" sz="1200" b="1" kern="100" dirty="0">
                <a:effectLst/>
                <a:latin typeface="Century"/>
                <a:ea typeface="ＭＳ ゴシック"/>
                <a:cs typeface="Times New Roman"/>
              </a:rPr>
              <a:t>本人が自分で決定できるよう支援</a:t>
            </a:r>
            <a:endParaRPr lang="ja-JP" sz="1050" kern="100" dirty="0">
              <a:effectLst/>
              <a:latin typeface="Century"/>
              <a:ea typeface="ＭＳ 明朝"/>
              <a:cs typeface="Times New Roman"/>
            </a:endParaRPr>
          </a:p>
        </p:txBody>
      </p:sp>
      <p:sp>
        <p:nvSpPr>
          <p:cNvPr id="34" name="テキスト ボックス 2"/>
          <p:cNvSpPr txBox="1">
            <a:spLocks noChangeArrowheads="1"/>
          </p:cNvSpPr>
          <p:nvPr/>
        </p:nvSpPr>
        <p:spPr bwMode="auto">
          <a:xfrm>
            <a:off x="1385140" y="4026898"/>
            <a:ext cx="1533525" cy="32893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050" kern="100" dirty="0">
                <a:effectLst/>
                <a:latin typeface="Century"/>
                <a:ea typeface="ＭＳ ゴシック"/>
                <a:cs typeface="Times New Roman"/>
              </a:rPr>
              <a:t>自己決定が困難な場合</a:t>
            </a:r>
            <a:endParaRPr lang="ja-JP" sz="1050" kern="100" dirty="0">
              <a:effectLst/>
              <a:latin typeface="Century"/>
              <a:ea typeface="ＭＳ 明朝"/>
              <a:cs typeface="Times New Roman"/>
            </a:endParaRPr>
          </a:p>
        </p:txBody>
      </p:sp>
      <p:sp>
        <p:nvSpPr>
          <p:cNvPr id="35" name="正方形/長方形 34"/>
          <p:cNvSpPr/>
          <p:nvPr/>
        </p:nvSpPr>
        <p:spPr>
          <a:xfrm>
            <a:off x="353542" y="4270425"/>
            <a:ext cx="7632848" cy="792087"/>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33350" algn="l">
              <a:lnSpc>
                <a:spcPct val="150000"/>
              </a:lnSpc>
              <a:spcAft>
                <a:spcPts val="0"/>
              </a:spcAft>
            </a:pPr>
            <a:r>
              <a:rPr lang="ja-JP" altLang="en-US" sz="1050" kern="100" dirty="0">
                <a:ea typeface="ＭＳ 明朝"/>
                <a:cs typeface="Times New Roman"/>
              </a:rPr>
              <a:t>　</a:t>
            </a:r>
            <a:r>
              <a:rPr lang="ja-JP" altLang="en-US" sz="1050" kern="100" dirty="0" smtClean="0">
                <a:ea typeface="ＭＳ 明朝"/>
                <a:cs typeface="Times New Roman"/>
              </a:rPr>
              <a:t>　　　　　　　　　　　　　　　</a:t>
            </a:r>
            <a:r>
              <a:rPr lang="ja-JP" sz="1050" kern="100" dirty="0" smtClean="0">
                <a:solidFill>
                  <a:srgbClr val="000000"/>
                </a:solidFill>
                <a:effectLst/>
                <a:ea typeface="ＭＳ 明朝"/>
                <a:cs typeface="Times New Roman"/>
              </a:rPr>
              <a:t>○ </a:t>
            </a:r>
            <a:r>
              <a:rPr lang="ja-JP" sz="1050" kern="100" dirty="0">
                <a:solidFill>
                  <a:srgbClr val="000000"/>
                </a:solidFill>
                <a:effectLst/>
                <a:ea typeface="ＭＳ 明朝"/>
                <a:cs typeface="Times New Roman"/>
              </a:rPr>
              <a:t>本人の意思決定に関する情報の把握方法、意思決定支援会議の開催準備等</a:t>
            </a:r>
            <a:endParaRPr lang="ja-JP" sz="1050" kern="100" dirty="0">
              <a:effectLst/>
              <a:ea typeface="ＭＳ 明朝"/>
              <a:cs typeface="Times New Roman"/>
            </a:endParaRPr>
          </a:p>
          <a:p>
            <a:pPr indent="133350" algn="l">
              <a:spcAft>
                <a:spcPts val="0"/>
              </a:spcAft>
            </a:pPr>
            <a:r>
              <a:rPr lang="ja-JP" altLang="en-US" sz="1050" kern="100" dirty="0" smtClean="0">
                <a:solidFill>
                  <a:srgbClr val="000000"/>
                </a:solidFill>
                <a:effectLst/>
                <a:ea typeface="ＭＳ 明朝"/>
                <a:cs typeface="Times New Roman"/>
              </a:rPr>
              <a:t>　　　　　　　　　　　　　　　　</a:t>
            </a:r>
            <a:r>
              <a:rPr lang="ja-JP" sz="1050" kern="100" dirty="0" smtClean="0">
                <a:solidFill>
                  <a:srgbClr val="000000"/>
                </a:solidFill>
                <a:effectLst/>
                <a:ea typeface="ＭＳ 明朝"/>
                <a:cs typeface="Times New Roman"/>
              </a:rPr>
              <a:t>○</a:t>
            </a:r>
            <a:r>
              <a:rPr lang="ja-JP" altLang="en-US" sz="1050" kern="100" dirty="0" smtClean="0">
                <a:solidFill>
                  <a:srgbClr val="000000"/>
                </a:solidFill>
                <a:ea typeface="ＭＳ 明朝"/>
                <a:cs typeface="Times New Roman"/>
              </a:rPr>
              <a:t> </a:t>
            </a:r>
            <a:r>
              <a:rPr lang="ja-JP" sz="1050" kern="100" dirty="0" smtClean="0">
                <a:solidFill>
                  <a:srgbClr val="000000"/>
                </a:solidFill>
                <a:effectLst/>
                <a:ea typeface="ＭＳ 明朝"/>
                <a:cs typeface="Times New Roman"/>
              </a:rPr>
              <a:t>アセスメント</a:t>
            </a:r>
            <a:r>
              <a:rPr lang="ja-JP" altLang="en-US" sz="1050" kern="100" dirty="0" smtClean="0">
                <a:solidFill>
                  <a:srgbClr val="000000"/>
                </a:solidFill>
                <a:effectLst/>
                <a:ea typeface="ＭＳ 明朝"/>
                <a:cs typeface="Times New Roman"/>
              </a:rPr>
              <a:t>　</a:t>
            </a:r>
            <a:r>
              <a:rPr lang="ja-JP" sz="1050" kern="100" dirty="0" smtClean="0">
                <a:solidFill>
                  <a:srgbClr val="000000"/>
                </a:solidFill>
                <a:effectLst/>
                <a:ea typeface="ＭＳ 明朝"/>
                <a:cs typeface="Times New Roman"/>
              </a:rPr>
              <a:t>・</a:t>
            </a:r>
            <a:r>
              <a:rPr lang="ja-JP" sz="1050" kern="100" dirty="0">
                <a:solidFill>
                  <a:srgbClr val="000000"/>
                </a:solidFill>
                <a:effectLst/>
                <a:ea typeface="ＭＳ 明朝"/>
                <a:cs typeface="Times New Roman"/>
              </a:rPr>
              <a:t>本人の意思確認　・日常生活の様子の観察　・</a:t>
            </a:r>
            <a:r>
              <a:rPr lang="ja-JP" sz="1050" kern="100" dirty="0" smtClean="0">
                <a:solidFill>
                  <a:srgbClr val="000000"/>
                </a:solidFill>
                <a:effectLst/>
                <a:ea typeface="ＭＳ 明朝"/>
                <a:cs typeface="Times New Roman"/>
              </a:rPr>
              <a:t>関係者から</a:t>
            </a:r>
            <a:r>
              <a:rPr lang="ja-JP" sz="1050" kern="100" dirty="0">
                <a:solidFill>
                  <a:srgbClr val="000000"/>
                </a:solidFill>
                <a:effectLst/>
                <a:ea typeface="ＭＳ 明朝"/>
                <a:cs typeface="Times New Roman"/>
              </a:rPr>
              <a:t>の</a:t>
            </a:r>
            <a:r>
              <a:rPr lang="ja-JP" sz="1050" kern="100" dirty="0" smtClean="0">
                <a:solidFill>
                  <a:srgbClr val="000000"/>
                </a:solidFill>
                <a:effectLst/>
                <a:ea typeface="ＭＳ 明朝"/>
                <a:cs typeface="Times New Roman"/>
              </a:rPr>
              <a:t>情報</a:t>
            </a:r>
            <a:endParaRPr lang="en-US" altLang="ja-JP" sz="1050" kern="100" dirty="0" smtClean="0">
              <a:solidFill>
                <a:srgbClr val="000000"/>
              </a:solidFill>
              <a:effectLst/>
              <a:ea typeface="ＭＳ 明朝"/>
              <a:cs typeface="Times New Roman"/>
            </a:endParaRPr>
          </a:p>
          <a:p>
            <a:pPr indent="133350" algn="l">
              <a:spcAft>
                <a:spcPts val="0"/>
              </a:spcAft>
            </a:pPr>
            <a:r>
              <a:rPr lang="ja-JP" altLang="en-US" sz="1050" kern="100" dirty="0">
                <a:solidFill>
                  <a:srgbClr val="000000"/>
                </a:solidFill>
                <a:ea typeface="ＭＳ 明朝"/>
                <a:cs typeface="Times New Roman"/>
              </a:rPr>
              <a:t>　</a:t>
            </a:r>
            <a:r>
              <a:rPr lang="ja-JP" altLang="en-US" sz="1050" kern="100" dirty="0" smtClean="0">
                <a:solidFill>
                  <a:srgbClr val="000000"/>
                </a:solidFill>
                <a:ea typeface="ＭＳ 明朝"/>
                <a:cs typeface="Times New Roman"/>
              </a:rPr>
              <a:t>　　　　　　　　　　　　　　　　　</a:t>
            </a:r>
            <a:r>
              <a:rPr lang="ja-JP" sz="1050" kern="100" dirty="0" smtClean="0">
                <a:solidFill>
                  <a:srgbClr val="000000"/>
                </a:solidFill>
                <a:effectLst/>
                <a:ea typeface="ＭＳ 明朝"/>
                <a:cs typeface="Times New Roman"/>
              </a:rPr>
              <a:t>収集・</a:t>
            </a:r>
            <a:r>
              <a:rPr lang="ja-JP" sz="1050" kern="100" dirty="0">
                <a:solidFill>
                  <a:srgbClr val="000000"/>
                </a:solidFill>
                <a:effectLst/>
                <a:ea typeface="ＭＳ 明朝"/>
                <a:cs typeface="Times New Roman"/>
              </a:rPr>
              <a:t>本人の判断能力、自己理解、心理的状況等の</a:t>
            </a:r>
            <a:r>
              <a:rPr lang="ja-JP" sz="1050" kern="100" dirty="0" smtClean="0">
                <a:solidFill>
                  <a:srgbClr val="000000"/>
                </a:solidFill>
                <a:effectLst/>
                <a:ea typeface="ＭＳ 明朝"/>
                <a:cs typeface="Times New Roman"/>
              </a:rPr>
              <a:t>把握・本人</a:t>
            </a:r>
            <a:r>
              <a:rPr lang="ja-JP" sz="1050" kern="100" dirty="0">
                <a:solidFill>
                  <a:srgbClr val="000000"/>
                </a:solidFill>
                <a:effectLst/>
                <a:ea typeface="ＭＳ 明朝"/>
                <a:cs typeface="Times New Roman"/>
              </a:rPr>
              <a:t>の生活史等</a:t>
            </a:r>
            <a:r>
              <a:rPr lang="ja-JP" sz="1050" kern="100" dirty="0" smtClean="0">
                <a:solidFill>
                  <a:srgbClr val="000000"/>
                </a:solidFill>
                <a:effectLst/>
                <a:ea typeface="ＭＳ 明朝"/>
                <a:cs typeface="Times New Roman"/>
              </a:rPr>
              <a:t>、</a:t>
            </a:r>
            <a:endParaRPr lang="en-US" altLang="ja-JP" sz="1050" kern="100" dirty="0" smtClean="0">
              <a:solidFill>
                <a:srgbClr val="000000"/>
              </a:solidFill>
              <a:effectLst/>
              <a:ea typeface="ＭＳ 明朝"/>
              <a:cs typeface="Times New Roman"/>
            </a:endParaRPr>
          </a:p>
          <a:p>
            <a:pPr indent="133350" algn="l">
              <a:spcAft>
                <a:spcPts val="0"/>
              </a:spcAft>
            </a:pPr>
            <a:r>
              <a:rPr lang="ja-JP" altLang="en-US" sz="1050" kern="100" dirty="0">
                <a:solidFill>
                  <a:srgbClr val="000000"/>
                </a:solidFill>
                <a:ea typeface="ＭＳ 明朝"/>
                <a:cs typeface="Times New Roman"/>
              </a:rPr>
              <a:t>　</a:t>
            </a:r>
            <a:r>
              <a:rPr lang="ja-JP" altLang="en-US" sz="1050" kern="100" dirty="0" smtClean="0">
                <a:solidFill>
                  <a:srgbClr val="000000"/>
                </a:solidFill>
                <a:ea typeface="ＭＳ 明朝"/>
                <a:cs typeface="Times New Roman"/>
              </a:rPr>
              <a:t>　　　　　　　　　　　　　　　　　</a:t>
            </a:r>
            <a:r>
              <a:rPr lang="ja-JP" sz="1050" kern="100" dirty="0" smtClean="0">
                <a:solidFill>
                  <a:srgbClr val="000000"/>
                </a:solidFill>
                <a:effectLst/>
                <a:ea typeface="ＭＳ 明朝"/>
                <a:cs typeface="Times New Roman"/>
              </a:rPr>
              <a:t>人的・物理的</a:t>
            </a:r>
            <a:r>
              <a:rPr lang="ja-JP" sz="1050" kern="100" dirty="0">
                <a:solidFill>
                  <a:srgbClr val="000000"/>
                </a:solidFill>
                <a:effectLst/>
                <a:ea typeface="ＭＳ 明朝"/>
                <a:cs typeface="Times New Roman"/>
              </a:rPr>
              <a:t>環境等の</a:t>
            </a:r>
            <a:r>
              <a:rPr lang="ja-JP" sz="1050" kern="100" dirty="0" smtClean="0">
                <a:solidFill>
                  <a:srgbClr val="000000"/>
                </a:solidFill>
                <a:effectLst/>
                <a:ea typeface="ＭＳ 明朝"/>
                <a:cs typeface="Times New Roman"/>
              </a:rPr>
              <a:t>アセスメント・</a:t>
            </a:r>
            <a:r>
              <a:rPr lang="ja-JP" sz="1050" kern="100" dirty="0">
                <a:solidFill>
                  <a:srgbClr val="000000"/>
                </a:solidFill>
                <a:effectLst/>
                <a:ea typeface="ＭＳ 明朝"/>
                <a:cs typeface="Times New Roman"/>
              </a:rPr>
              <a:t>体験を通じた</a:t>
            </a:r>
            <a:r>
              <a:rPr lang="ja-JP" sz="1050" kern="100" dirty="0" smtClean="0">
                <a:solidFill>
                  <a:srgbClr val="000000"/>
                </a:solidFill>
                <a:effectLst/>
                <a:ea typeface="ＭＳ 明朝"/>
                <a:cs typeface="Times New Roman"/>
              </a:rPr>
              <a:t>選択の</a:t>
            </a:r>
            <a:r>
              <a:rPr lang="ja-JP" sz="1050" kern="100" dirty="0">
                <a:solidFill>
                  <a:srgbClr val="000000"/>
                </a:solidFill>
                <a:effectLst/>
                <a:ea typeface="ＭＳ 明朝"/>
                <a:cs typeface="Times New Roman"/>
              </a:rPr>
              <a:t>検討　等</a:t>
            </a:r>
            <a:endParaRPr lang="ja-JP" sz="1050" kern="100" dirty="0">
              <a:effectLst/>
              <a:ea typeface="ＭＳ 明朝"/>
              <a:cs typeface="Times New Roman"/>
            </a:endParaRPr>
          </a:p>
        </p:txBody>
      </p:sp>
      <p:sp>
        <p:nvSpPr>
          <p:cNvPr id="36" name="正方形/長方形 35"/>
          <p:cNvSpPr/>
          <p:nvPr/>
        </p:nvSpPr>
        <p:spPr>
          <a:xfrm>
            <a:off x="366375" y="4317787"/>
            <a:ext cx="2397741" cy="71361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ja-JP" sz="1200" b="1" kern="100" dirty="0">
                <a:solidFill>
                  <a:srgbClr val="000000"/>
                </a:solidFill>
                <a:effectLst/>
                <a:ea typeface="ＭＳ ゴシック"/>
                <a:cs typeface="Times New Roman"/>
              </a:rPr>
              <a:t>意思決定支援責任者の</a:t>
            </a:r>
            <a:r>
              <a:rPr lang="ja-JP" sz="1200" b="1" kern="100" dirty="0" smtClean="0">
                <a:solidFill>
                  <a:srgbClr val="000000"/>
                </a:solidFill>
                <a:effectLst/>
                <a:ea typeface="ＭＳ ゴシック"/>
                <a:cs typeface="Times New Roman"/>
              </a:rPr>
              <a:t>選任</a:t>
            </a:r>
            <a:endParaRPr lang="en-US" altLang="ja-JP" sz="1200" b="1" kern="100" dirty="0" smtClean="0">
              <a:solidFill>
                <a:srgbClr val="000000"/>
              </a:solidFill>
              <a:effectLst/>
              <a:ea typeface="ＭＳ ゴシック"/>
              <a:cs typeface="Times New Roman"/>
            </a:endParaRPr>
          </a:p>
          <a:p>
            <a:pPr>
              <a:lnSpc>
                <a:spcPts val="1200"/>
              </a:lnSpc>
              <a:spcAft>
                <a:spcPts val="0"/>
              </a:spcAft>
            </a:pPr>
            <a:r>
              <a:rPr lang="ja-JP" sz="1200" b="1" kern="100" dirty="0" smtClean="0">
                <a:solidFill>
                  <a:srgbClr val="000000"/>
                </a:solidFill>
                <a:effectLst/>
                <a:ea typeface="ＭＳ ゴシック"/>
                <a:cs typeface="Times New Roman"/>
              </a:rPr>
              <a:t>と</a:t>
            </a:r>
            <a:r>
              <a:rPr lang="ja-JP" sz="1200" b="1" kern="100" dirty="0">
                <a:solidFill>
                  <a:srgbClr val="000000"/>
                </a:solidFill>
                <a:effectLst/>
                <a:ea typeface="ＭＳ ゴシック"/>
                <a:cs typeface="Times New Roman"/>
              </a:rPr>
              <a:t>アセスメント</a:t>
            </a:r>
            <a:endParaRPr lang="ja-JP" sz="1050" kern="100" dirty="0">
              <a:effectLst/>
              <a:ea typeface="ＭＳ 明朝"/>
              <a:cs typeface="Times New Roman"/>
            </a:endParaRPr>
          </a:p>
          <a:p>
            <a:pPr>
              <a:spcAft>
                <a:spcPts val="0"/>
              </a:spcAft>
            </a:pPr>
            <a:r>
              <a:rPr lang="ja-JP" sz="1000" kern="100" dirty="0" smtClean="0">
                <a:solidFill>
                  <a:srgbClr val="000000"/>
                </a:solidFill>
                <a:effectLst/>
                <a:ea typeface="ＭＳ ゴシック"/>
                <a:cs typeface="Times New Roman"/>
              </a:rPr>
              <a:t>相談</a:t>
            </a:r>
            <a:r>
              <a:rPr lang="ja-JP" sz="1000" kern="100" dirty="0">
                <a:solidFill>
                  <a:srgbClr val="000000"/>
                </a:solidFill>
                <a:effectLst/>
                <a:ea typeface="ＭＳ ゴシック"/>
                <a:cs typeface="Times New Roman"/>
              </a:rPr>
              <a:t>支援</a:t>
            </a:r>
            <a:r>
              <a:rPr lang="ja-JP" sz="1000" kern="100" dirty="0" smtClean="0">
                <a:solidFill>
                  <a:srgbClr val="000000"/>
                </a:solidFill>
                <a:effectLst/>
                <a:ea typeface="ＭＳ ゴシック"/>
                <a:cs typeface="Times New Roman"/>
              </a:rPr>
              <a:t>専門員</a:t>
            </a:r>
            <a:r>
              <a:rPr lang="ja-JP" altLang="en-US" sz="1000" kern="100" dirty="0" smtClean="0">
                <a:solidFill>
                  <a:srgbClr val="000000"/>
                </a:solidFill>
                <a:effectLst/>
                <a:ea typeface="ＭＳ ゴシック"/>
                <a:cs typeface="Times New Roman"/>
              </a:rPr>
              <a:t>・</a:t>
            </a:r>
            <a:r>
              <a:rPr lang="ja-JP" sz="1000" kern="100" dirty="0" smtClean="0">
                <a:solidFill>
                  <a:srgbClr val="000000"/>
                </a:solidFill>
                <a:effectLst/>
                <a:ea typeface="ＭＳ ゴシック"/>
                <a:cs typeface="Times New Roman"/>
              </a:rPr>
              <a:t>サービス管理責任者</a:t>
            </a:r>
            <a:endParaRPr lang="en-US" altLang="ja-JP" sz="1000" kern="100" dirty="0" smtClean="0">
              <a:solidFill>
                <a:srgbClr val="000000"/>
              </a:solidFill>
              <a:effectLst/>
              <a:ea typeface="ＭＳ ゴシック"/>
              <a:cs typeface="Times New Roman"/>
            </a:endParaRPr>
          </a:p>
          <a:p>
            <a:pPr>
              <a:spcAft>
                <a:spcPts val="0"/>
              </a:spcAft>
            </a:pPr>
            <a:r>
              <a:rPr lang="ja-JP" sz="1000" kern="100" dirty="0" smtClean="0">
                <a:solidFill>
                  <a:srgbClr val="000000"/>
                </a:solidFill>
                <a:effectLst/>
                <a:ea typeface="ＭＳ ゴシック"/>
                <a:cs typeface="Times New Roman"/>
              </a:rPr>
              <a:t>兼務可</a:t>
            </a:r>
            <a:endParaRPr lang="ja-JP" sz="1000" kern="100" dirty="0">
              <a:effectLst/>
              <a:ea typeface="ＭＳ 明朝"/>
              <a:cs typeface="Times New Roman"/>
            </a:endParaRPr>
          </a:p>
        </p:txBody>
      </p:sp>
      <p:sp>
        <p:nvSpPr>
          <p:cNvPr id="37" name="正方形/長方形 36"/>
          <p:cNvSpPr/>
          <p:nvPr/>
        </p:nvSpPr>
        <p:spPr>
          <a:xfrm>
            <a:off x="353542" y="5269362"/>
            <a:ext cx="7622937" cy="648072"/>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sz="1200" b="1" kern="100" dirty="0">
                <a:solidFill>
                  <a:srgbClr val="000000"/>
                </a:solidFill>
                <a:effectLst/>
                <a:ea typeface="ＭＳ ゴシック"/>
                <a:cs typeface="Times New Roman"/>
              </a:rPr>
              <a:t>意思決定支援会議の開催</a:t>
            </a:r>
            <a:endParaRPr lang="ja-JP" sz="1050" kern="100" dirty="0">
              <a:effectLst/>
              <a:ea typeface="ＭＳ 明朝"/>
              <a:cs typeface="Times New Roman"/>
            </a:endParaRPr>
          </a:p>
          <a:p>
            <a:pPr>
              <a:spcAft>
                <a:spcPts val="0"/>
              </a:spcAft>
            </a:pPr>
            <a:r>
              <a:rPr lang="ja-JP" sz="1000" kern="100" dirty="0" smtClean="0">
                <a:solidFill>
                  <a:srgbClr val="000000"/>
                </a:solidFill>
                <a:effectLst/>
                <a:ea typeface="ＭＳ ゴシック"/>
                <a:cs typeface="Times New Roman"/>
              </a:rPr>
              <a:t>サービス</a:t>
            </a:r>
            <a:r>
              <a:rPr lang="ja-JP" sz="1000" kern="100" dirty="0">
                <a:solidFill>
                  <a:srgbClr val="000000"/>
                </a:solidFill>
                <a:effectLst/>
                <a:ea typeface="ＭＳ ゴシック"/>
                <a:cs typeface="Times New Roman"/>
              </a:rPr>
              <a:t>担当者</a:t>
            </a:r>
            <a:r>
              <a:rPr lang="ja-JP" sz="1000" kern="100" dirty="0" smtClean="0">
                <a:solidFill>
                  <a:srgbClr val="000000"/>
                </a:solidFill>
                <a:effectLst/>
                <a:ea typeface="ＭＳ ゴシック"/>
                <a:cs typeface="Times New Roman"/>
              </a:rPr>
              <a:t>会議・</a:t>
            </a:r>
            <a:r>
              <a:rPr lang="ja-JP" sz="1000" kern="100" dirty="0">
                <a:solidFill>
                  <a:srgbClr val="000000"/>
                </a:solidFill>
                <a:effectLst/>
                <a:ea typeface="ＭＳ ゴシック"/>
                <a:cs typeface="Times New Roman"/>
              </a:rPr>
              <a:t>個別支援</a:t>
            </a:r>
            <a:r>
              <a:rPr lang="ja-JP" sz="1000" kern="100" dirty="0" smtClean="0">
                <a:solidFill>
                  <a:srgbClr val="000000"/>
                </a:solidFill>
                <a:effectLst/>
                <a:ea typeface="ＭＳ ゴシック"/>
                <a:cs typeface="Times New Roman"/>
              </a:rPr>
              <a:t>会議</a:t>
            </a:r>
            <a:endParaRPr lang="en-US" altLang="ja-JP" sz="1000" kern="100" dirty="0" smtClean="0">
              <a:solidFill>
                <a:srgbClr val="000000"/>
              </a:solidFill>
              <a:effectLst/>
              <a:ea typeface="ＭＳ ゴシック"/>
              <a:cs typeface="Times New Roman"/>
            </a:endParaRPr>
          </a:p>
          <a:p>
            <a:pPr>
              <a:spcAft>
                <a:spcPts val="0"/>
              </a:spcAft>
            </a:pPr>
            <a:r>
              <a:rPr lang="ja-JP" sz="1000" kern="100" dirty="0" smtClean="0">
                <a:solidFill>
                  <a:srgbClr val="000000"/>
                </a:solidFill>
                <a:effectLst/>
                <a:ea typeface="ＭＳ ゴシック"/>
                <a:cs typeface="Times New Roman"/>
              </a:rPr>
              <a:t>と</a:t>
            </a:r>
            <a:r>
              <a:rPr lang="ja-JP" sz="1000" kern="100" dirty="0">
                <a:solidFill>
                  <a:srgbClr val="000000"/>
                </a:solidFill>
                <a:effectLst/>
                <a:ea typeface="ＭＳ ゴシック"/>
                <a:cs typeface="Times New Roman"/>
              </a:rPr>
              <a:t>兼ねて</a:t>
            </a:r>
            <a:r>
              <a:rPr lang="ja-JP" sz="1000" kern="100" dirty="0" smtClean="0">
                <a:solidFill>
                  <a:srgbClr val="000000"/>
                </a:solidFill>
                <a:effectLst/>
                <a:ea typeface="ＭＳ ゴシック"/>
                <a:cs typeface="Times New Roman"/>
              </a:rPr>
              <a:t>開催可</a:t>
            </a:r>
            <a:endParaRPr lang="ja-JP" sz="1000" kern="100" dirty="0">
              <a:effectLst/>
              <a:ea typeface="ＭＳ 明朝"/>
              <a:cs typeface="Times New Roman"/>
            </a:endParaRPr>
          </a:p>
          <a:p>
            <a:pPr algn="ctr">
              <a:lnSpc>
                <a:spcPts val="1200"/>
              </a:lnSpc>
              <a:spcAft>
                <a:spcPts val="0"/>
              </a:spcAft>
            </a:pPr>
            <a:r>
              <a:rPr lang="ja-JP" sz="800" b="1" kern="100" dirty="0">
                <a:solidFill>
                  <a:srgbClr val="000000"/>
                </a:solidFill>
                <a:effectLst/>
                <a:ea typeface="ＭＳ ゴシック"/>
                <a:cs typeface="Times New Roman"/>
              </a:rPr>
              <a:t>　</a:t>
            </a:r>
            <a:endParaRPr lang="ja-JP" sz="1050" kern="100" dirty="0">
              <a:effectLst/>
              <a:ea typeface="ＭＳ 明朝"/>
              <a:cs typeface="Times New Roman"/>
            </a:endParaRPr>
          </a:p>
        </p:txBody>
      </p:sp>
      <p:sp>
        <p:nvSpPr>
          <p:cNvPr id="40" name="テキスト ボックス 39"/>
          <p:cNvSpPr txBox="1"/>
          <p:nvPr/>
        </p:nvSpPr>
        <p:spPr>
          <a:xfrm>
            <a:off x="2764116" y="5306303"/>
            <a:ext cx="5078258" cy="430887"/>
          </a:xfrm>
          <a:prstGeom prst="rect">
            <a:avLst/>
          </a:prstGeom>
          <a:noFill/>
        </p:spPr>
        <p:txBody>
          <a:bodyPr wrap="square" rtlCol="0">
            <a:spAutoFit/>
          </a:bodyPr>
          <a:lstStyle/>
          <a:p>
            <a:pPr marL="133350" algn="just">
              <a:spcAft>
                <a:spcPts val="0"/>
              </a:spcAft>
            </a:pPr>
            <a:r>
              <a:rPr lang="ja-JP" altLang="ja-JP" sz="1100" kern="100" dirty="0" smtClean="0">
                <a:solidFill>
                  <a:srgbClr val="000000"/>
                </a:solidFill>
                <a:ea typeface="ＭＳ 明朝"/>
                <a:cs typeface="Times New Roman"/>
              </a:rPr>
              <a:t>本人・家族・</a:t>
            </a:r>
            <a:r>
              <a:rPr lang="ja-JP" altLang="ja-JP" sz="1100" kern="100" dirty="0">
                <a:solidFill>
                  <a:srgbClr val="000000"/>
                </a:solidFill>
                <a:ea typeface="ＭＳ 明朝"/>
                <a:cs typeface="Times New Roman"/>
              </a:rPr>
              <a:t>成年後見人</a:t>
            </a:r>
            <a:r>
              <a:rPr lang="ja-JP" altLang="ja-JP" sz="1100" kern="100" dirty="0" smtClean="0">
                <a:solidFill>
                  <a:srgbClr val="000000"/>
                </a:solidFill>
                <a:ea typeface="ＭＳ 明朝"/>
                <a:cs typeface="Times New Roman"/>
              </a:rPr>
              <a:t>等・</a:t>
            </a:r>
            <a:r>
              <a:rPr lang="ja-JP" altLang="ja-JP" sz="1100" kern="100" dirty="0">
                <a:solidFill>
                  <a:srgbClr val="000000"/>
                </a:solidFill>
                <a:ea typeface="ＭＳ 明朝"/>
                <a:cs typeface="Times New Roman"/>
              </a:rPr>
              <a:t>意思決定支援</a:t>
            </a:r>
            <a:r>
              <a:rPr lang="ja-JP" altLang="ja-JP" sz="1100" kern="100" dirty="0" smtClean="0">
                <a:solidFill>
                  <a:srgbClr val="000000"/>
                </a:solidFill>
                <a:ea typeface="ＭＳ 明朝"/>
                <a:cs typeface="Times New Roman"/>
              </a:rPr>
              <a:t>責任者・</a:t>
            </a:r>
            <a:r>
              <a:rPr lang="ja-JP" altLang="ja-JP" sz="1100" kern="100" dirty="0">
                <a:solidFill>
                  <a:srgbClr val="000000"/>
                </a:solidFill>
                <a:ea typeface="ＭＳ 明朝"/>
                <a:cs typeface="Times New Roman"/>
              </a:rPr>
              <a:t>事</a:t>
            </a:r>
            <a:r>
              <a:rPr lang="ja-JP" altLang="ja-JP" sz="1100" kern="100" dirty="0" smtClean="0">
                <a:solidFill>
                  <a:srgbClr val="000000"/>
                </a:solidFill>
                <a:ea typeface="ＭＳ 明朝"/>
                <a:cs typeface="Times New Roman"/>
              </a:rPr>
              <a:t>業者・</a:t>
            </a:r>
            <a:r>
              <a:rPr lang="ja-JP" altLang="ja-JP" sz="1100" kern="100" dirty="0">
                <a:solidFill>
                  <a:srgbClr val="000000"/>
                </a:solidFill>
                <a:ea typeface="ＭＳ 明朝"/>
                <a:cs typeface="Times New Roman"/>
              </a:rPr>
              <a:t>関係者</a:t>
            </a:r>
            <a:r>
              <a:rPr lang="ja-JP" altLang="ja-JP" sz="1100" kern="100" dirty="0" smtClean="0">
                <a:solidFill>
                  <a:srgbClr val="000000"/>
                </a:solidFill>
                <a:ea typeface="ＭＳ 明朝"/>
                <a:cs typeface="Times New Roman"/>
              </a:rPr>
              <a:t>等に</a:t>
            </a:r>
            <a:r>
              <a:rPr lang="ja-JP" altLang="ja-JP" sz="1100" kern="100" dirty="0">
                <a:solidFill>
                  <a:srgbClr val="000000"/>
                </a:solidFill>
                <a:ea typeface="ＭＳ 明朝"/>
                <a:cs typeface="Times New Roman"/>
              </a:rPr>
              <a:t>よる情報交換や本人の意思の推定、最善の利益の</a:t>
            </a:r>
            <a:r>
              <a:rPr lang="ja-JP" altLang="ja-JP" sz="1100" kern="100" dirty="0" smtClean="0">
                <a:solidFill>
                  <a:srgbClr val="000000"/>
                </a:solidFill>
                <a:ea typeface="ＭＳ 明朝"/>
                <a:cs typeface="Times New Roman"/>
              </a:rPr>
              <a:t>判断</a:t>
            </a:r>
            <a:endParaRPr kumimoji="1" lang="ja-JP" altLang="en-US" sz="1100" dirty="0"/>
          </a:p>
        </p:txBody>
      </p:sp>
      <p:sp>
        <p:nvSpPr>
          <p:cNvPr id="41" name="正方形/長方形 40"/>
          <p:cNvSpPr/>
          <p:nvPr/>
        </p:nvSpPr>
        <p:spPr>
          <a:xfrm>
            <a:off x="353542" y="6132407"/>
            <a:ext cx="7622936" cy="571500"/>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ts val="1200"/>
              </a:lnSpc>
              <a:spcAft>
                <a:spcPts val="0"/>
              </a:spcAft>
            </a:pPr>
            <a:endParaRPr lang="ja-JP" sz="1050" kern="100" dirty="0">
              <a:effectLst/>
              <a:ea typeface="ＭＳ 明朝"/>
              <a:cs typeface="Times New Roman"/>
            </a:endParaRPr>
          </a:p>
        </p:txBody>
      </p:sp>
      <p:sp>
        <p:nvSpPr>
          <p:cNvPr id="42" name="正方形/長方形 41"/>
          <p:cNvSpPr/>
          <p:nvPr/>
        </p:nvSpPr>
        <p:spPr>
          <a:xfrm>
            <a:off x="372364" y="6121063"/>
            <a:ext cx="4848225" cy="5715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b="1" kern="100" dirty="0">
                <a:solidFill>
                  <a:srgbClr val="000000"/>
                </a:solidFill>
                <a:effectLst/>
                <a:ea typeface="ＭＳ ゴシック"/>
                <a:cs typeface="Times New Roman"/>
              </a:rPr>
              <a:t>意思決定の結果を反映したサービス等利用計画・個別支援計画</a:t>
            </a:r>
            <a:endParaRPr lang="ja-JP" sz="1050" kern="100" dirty="0">
              <a:effectLst/>
              <a:ea typeface="ＭＳ 明朝"/>
              <a:cs typeface="Times New Roman"/>
            </a:endParaRPr>
          </a:p>
          <a:p>
            <a:pPr algn="l">
              <a:spcAft>
                <a:spcPts val="0"/>
              </a:spcAft>
            </a:pPr>
            <a:r>
              <a:rPr lang="ja-JP" sz="1200" b="1" kern="100" dirty="0">
                <a:solidFill>
                  <a:srgbClr val="000000"/>
                </a:solidFill>
                <a:effectLst/>
                <a:ea typeface="ＭＳ ゴシック"/>
                <a:cs typeface="Times New Roman"/>
              </a:rPr>
              <a:t>（意思決定支援計画）の作成とサービスの提供、支援結果等の</a:t>
            </a:r>
            <a:r>
              <a:rPr lang="ja-JP" sz="1200" b="1" kern="100" dirty="0" smtClean="0">
                <a:solidFill>
                  <a:srgbClr val="000000"/>
                </a:solidFill>
                <a:effectLst/>
                <a:ea typeface="ＭＳ ゴシック"/>
                <a:cs typeface="Times New Roman"/>
              </a:rPr>
              <a:t>記録</a:t>
            </a:r>
            <a:r>
              <a:rPr lang="en-US" sz="1050" kern="100" dirty="0">
                <a:effectLst/>
                <a:ea typeface="ＭＳ 明朝"/>
                <a:cs typeface="Times New Roman"/>
              </a:rPr>
              <a:t> </a:t>
            </a:r>
            <a:endParaRPr lang="ja-JP" sz="1050" kern="100" dirty="0">
              <a:effectLst/>
              <a:ea typeface="ＭＳ 明朝"/>
              <a:cs typeface="Times New Roman"/>
            </a:endParaRPr>
          </a:p>
        </p:txBody>
      </p:sp>
      <p:sp>
        <p:nvSpPr>
          <p:cNvPr id="43" name="テキスト ボックス 42"/>
          <p:cNvSpPr txBox="1"/>
          <p:nvPr/>
        </p:nvSpPr>
        <p:spPr>
          <a:xfrm>
            <a:off x="5313156" y="6202713"/>
            <a:ext cx="2663322" cy="430887"/>
          </a:xfrm>
          <a:prstGeom prst="rect">
            <a:avLst/>
          </a:prstGeom>
          <a:noFill/>
        </p:spPr>
        <p:txBody>
          <a:bodyPr wrap="square" rtlCol="0">
            <a:spAutoFit/>
          </a:bodyPr>
          <a:lstStyle/>
          <a:p>
            <a:r>
              <a:rPr lang="ja-JP" altLang="ja-JP" sz="1100" kern="100" dirty="0">
                <a:solidFill>
                  <a:srgbClr val="000000"/>
                </a:solidFill>
                <a:ea typeface="ＭＳ 明朝"/>
                <a:cs typeface="Times New Roman"/>
              </a:rPr>
              <a:t>支援から把握される表情や感情、行動等から読み取れる意思と選好等の</a:t>
            </a:r>
            <a:r>
              <a:rPr lang="ja-JP" altLang="ja-JP" sz="1100" kern="100" dirty="0" smtClean="0">
                <a:solidFill>
                  <a:srgbClr val="000000"/>
                </a:solidFill>
                <a:ea typeface="ＭＳ 明朝"/>
                <a:cs typeface="Times New Roman"/>
              </a:rPr>
              <a:t>記録</a:t>
            </a:r>
            <a:endParaRPr lang="ja-JP" altLang="ja-JP" sz="1100" kern="100" dirty="0">
              <a:ea typeface="ＭＳ 明朝"/>
              <a:cs typeface="Times New Roman"/>
            </a:endParaRPr>
          </a:p>
        </p:txBody>
      </p:sp>
      <p:sp>
        <p:nvSpPr>
          <p:cNvPr id="44" name="テキスト ボックス 48"/>
          <p:cNvSpPr txBox="1"/>
          <p:nvPr/>
        </p:nvSpPr>
        <p:spPr>
          <a:xfrm>
            <a:off x="8361821" y="4674593"/>
            <a:ext cx="438150" cy="1558469"/>
          </a:xfrm>
          <a:prstGeom prst="rect">
            <a:avLst/>
          </a:prstGeom>
          <a:solidFill>
            <a:srgbClr val="FFFF66"/>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a:spcAft>
                <a:spcPts val="0"/>
              </a:spcAft>
            </a:pPr>
            <a:r>
              <a:rPr lang="ja-JP" sz="1050" kern="100" dirty="0">
                <a:effectLst/>
                <a:ea typeface="ＭＳ ゴシック"/>
                <a:cs typeface="Times New Roman"/>
              </a:rPr>
              <a:t>意思決定に関する記録</a:t>
            </a:r>
            <a:r>
              <a:rPr lang="ja-JP" sz="1050" kern="100" dirty="0" smtClean="0">
                <a:effectLst/>
                <a:ea typeface="ＭＳ ゴシック"/>
                <a:cs typeface="Times New Roman"/>
              </a:rPr>
              <a:t>の</a:t>
            </a:r>
            <a:endParaRPr lang="en-US" altLang="ja-JP" sz="1050" kern="100" dirty="0" smtClean="0">
              <a:effectLst/>
              <a:ea typeface="ＭＳ ゴシック"/>
              <a:cs typeface="Times New Roman"/>
            </a:endParaRPr>
          </a:p>
          <a:p>
            <a:pPr>
              <a:spcAft>
                <a:spcPts val="0"/>
              </a:spcAft>
            </a:pPr>
            <a:r>
              <a:rPr lang="ja-JP" sz="1050" kern="100" dirty="0" smtClean="0">
                <a:effectLst/>
                <a:ea typeface="ＭＳ ゴシック"/>
                <a:cs typeface="Times New Roman"/>
              </a:rPr>
              <a:t>フィードバック</a:t>
            </a:r>
            <a:endParaRPr lang="ja-JP" sz="1050" kern="100" dirty="0">
              <a:effectLst/>
              <a:ea typeface="ＭＳ 明朝"/>
              <a:cs typeface="Times New Roman"/>
            </a:endParaRPr>
          </a:p>
        </p:txBody>
      </p:sp>
      <p:sp>
        <p:nvSpPr>
          <p:cNvPr id="52" name="テキスト ボックス 51"/>
          <p:cNvSpPr txBox="1"/>
          <p:nvPr/>
        </p:nvSpPr>
        <p:spPr>
          <a:xfrm>
            <a:off x="179512" y="2761183"/>
            <a:ext cx="2261409" cy="307777"/>
          </a:xfrm>
          <a:prstGeom prst="rect">
            <a:avLst/>
          </a:prstGeom>
          <a:solidFill>
            <a:srgbClr val="FF99FF"/>
          </a:solidFill>
          <a:ln>
            <a:solidFill>
              <a:schemeClr val="tx1"/>
            </a:solidFill>
          </a:ln>
        </p:spPr>
        <p:txBody>
          <a:bodyPr wrap="square" rtlCol="0">
            <a:spAutoFit/>
          </a:bodyPr>
          <a:lstStyle/>
          <a:p>
            <a:r>
              <a:rPr lang="ja-JP" altLang="en-US" sz="1400" dirty="0" smtClean="0"/>
              <a:t>○　</a:t>
            </a:r>
            <a:r>
              <a:rPr lang="ja-JP" altLang="ja-JP" sz="1400" dirty="0" smtClean="0"/>
              <a:t>意思</a:t>
            </a:r>
            <a:r>
              <a:rPr lang="ja-JP" altLang="ja-JP" sz="1400" dirty="0"/>
              <a:t>決定支援の流れ</a:t>
            </a:r>
            <a:endParaRPr kumimoji="1" lang="ja-JP" altLang="en-US" sz="1400" dirty="0"/>
          </a:p>
        </p:txBody>
      </p:sp>
      <p:sp>
        <p:nvSpPr>
          <p:cNvPr id="6" name="角丸四角形 5"/>
          <p:cNvSpPr/>
          <p:nvPr/>
        </p:nvSpPr>
        <p:spPr>
          <a:xfrm>
            <a:off x="58621" y="1542951"/>
            <a:ext cx="3649283" cy="1051757"/>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3095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048082"/>
            <a:ext cx="8568952" cy="5909310"/>
          </a:xfrm>
          <a:prstGeom prst="rect">
            <a:avLst/>
          </a:prstGeom>
        </p:spPr>
        <p:txBody>
          <a:bodyPr wrap="square">
            <a:spAutoFit/>
          </a:bodyPr>
          <a:lstStyle/>
          <a:p>
            <a:r>
              <a:rPr lang="ja-JP" altLang="ja-JP" dirty="0"/>
              <a:t>　　重度の知的障害があり、言葉で意思を伝えることが難しいAさんが、生活介護事業所を利用することになった。生活介護事業所のサービス管理責任者は、Aさんの日中活動プログラムをどのように考えたら良いか悩んでいた。そこで、Aさんの日中活動を決めるために、意思決定支援会議を開くことにした。意思決定支援会議には、Aさんと家族、Aさんをよく知る学校の先生、移動支援事業所の支援員、生活介護事業所の担当職員、Aさんを担当する相談支援専門員が参加し、サービス管理責任者が意思決定支援責任者となって会議を進めることになった</a:t>
            </a:r>
            <a:r>
              <a:rPr lang="ja-JP" altLang="ja-JP" dirty="0" smtClean="0"/>
              <a:t>。</a:t>
            </a:r>
            <a:endParaRPr lang="en-US" altLang="ja-JP" dirty="0" smtClean="0"/>
          </a:p>
          <a:p>
            <a:endParaRPr lang="ja-JP" altLang="ja-JP" dirty="0"/>
          </a:p>
          <a:p>
            <a:r>
              <a:rPr lang="ja-JP" altLang="ja-JP" dirty="0"/>
              <a:t>　　意思決定支援責任者は、会議の参加者にAさんの日頃の様子から読み取ることができる意思や好み、それらを判断するための手がかり等の情報を報告してもらった。Aさんは、家族や顔見知りの人がいるため、安心しているように感じられた。家族からは、Aさんが祖母にかわいがられて育ち、祖母が得意だった饅頭作りをうれしそうに一緒にしていたことや、沢山作った饅頭を近所に配ることにも付いていき、人から喜ばれるとうれしそうだったこと等が話された。学校の先生からは、Aさんは友だちと関わることが好きだったことや、静かな音楽を好んで聴いていたこと、紙に絵の具で色を塗ることが好きで、机に向かって集中して取り組んでいたが、ペットボトルキャップの分類のような作業的なことはすぐに飽きてイスから立ち上がってしまったことが話された。移動支援事業所の支援員からは、Aさんは森の中を散歩して、鳥のさえずりを聞くと耳を澄ましてうれしそうにしているが、人混み等雑音が多い場所は苦手なようで表情が険しくなったり、イライラした感じになったりしてしまうことが話された</a:t>
            </a:r>
            <a:r>
              <a:rPr lang="ja-JP" altLang="ja-JP" dirty="0" smtClean="0"/>
              <a:t>。</a:t>
            </a:r>
            <a:endParaRPr lang="en-US" altLang="ja-JP" dirty="0" smtClean="0"/>
          </a:p>
          <a:p>
            <a:endParaRPr lang="ja-JP" altLang="ja-JP" dirty="0"/>
          </a:p>
        </p:txBody>
      </p:sp>
      <p:sp>
        <p:nvSpPr>
          <p:cNvPr id="3" name="角丸四角形 2"/>
          <p:cNvSpPr/>
          <p:nvPr/>
        </p:nvSpPr>
        <p:spPr>
          <a:xfrm>
            <a:off x="251520" y="548680"/>
            <a:ext cx="6048672" cy="432048"/>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dirty="0">
                <a:solidFill>
                  <a:schemeClr val="tx1"/>
                </a:solidFill>
              </a:rPr>
              <a:t>１．日中活動プログラムの選択に関する意思決定支援</a:t>
            </a:r>
          </a:p>
        </p:txBody>
      </p:sp>
      <p:sp>
        <p:nvSpPr>
          <p:cNvPr id="5" name="正方形/長方形 4"/>
          <p:cNvSpPr/>
          <p:nvPr/>
        </p:nvSpPr>
        <p:spPr>
          <a:xfrm>
            <a:off x="3563888" y="53146"/>
            <a:ext cx="5400599" cy="307777"/>
          </a:xfrm>
          <a:prstGeom prst="rect">
            <a:avLst/>
          </a:prstGeom>
        </p:spPr>
        <p:txBody>
          <a:bodyPr wrap="square">
            <a:spAutoFit/>
          </a:bodyPr>
          <a:lstStyle/>
          <a:p>
            <a:pPr algn="r"/>
            <a:r>
              <a:rPr lang="ja-JP" altLang="en-US" sz="1400" dirty="0"/>
              <a:t>「障害福祉サービス等の提供に係る意思決定支援</a:t>
            </a:r>
            <a:r>
              <a:rPr lang="ja-JP" altLang="en-US" sz="1400" dirty="0" smtClean="0"/>
              <a:t>ガイドライン」　</a:t>
            </a:r>
            <a:r>
              <a:rPr lang="en-US" altLang="ja-JP" sz="1400" dirty="0" smtClean="0"/>
              <a:t>P12</a:t>
            </a:r>
            <a:endParaRPr lang="ja-JP" altLang="en-US" sz="1400" dirty="0"/>
          </a:p>
        </p:txBody>
      </p:sp>
    </p:spTree>
    <p:extLst>
      <p:ext uri="{BB962C8B-B14F-4D97-AF65-F5344CB8AC3E}">
        <p14:creationId xmlns:p14="http://schemas.microsoft.com/office/powerpoint/2010/main" val="2908442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54681" y="332656"/>
            <a:ext cx="8280920" cy="2585323"/>
          </a:xfrm>
          <a:prstGeom prst="rect">
            <a:avLst/>
          </a:prstGeom>
        </p:spPr>
        <p:txBody>
          <a:bodyPr wrap="square">
            <a:spAutoFit/>
          </a:bodyPr>
          <a:lstStyle/>
          <a:p>
            <a:r>
              <a:rPr lang="ja-JP" altLang="en-US" dirty="0" smtClean="0"/>
              <a:t>　</a:t>
            </a:r>
            <a:r>
              <a:rPr lang="ja-JP" altLang="ja-JP" dirty="0" smtClean="0"/>
              <a:t>意思</a:t>
            </a:r>
            <a:r>
              <a:rPr lang="ja-JP" altLang="ja-JP" dirty="0"/>
              <a:t>決定支援責任者は、これらの情報を整理し、日中活動のプログラムを検討した。その結果、まずはAさんにとって生活介護事業所が居心地の良い場所であることを知ってもらうため、Aさんの日中活動を、静かな音楽が流れる部屋でパンやクッキー、饅頭を作る活動や、紙と絵の具でペインティングする活動、森の中の散歩道を鳥のさえずりを聞きながら数人で歩く活動等から始めることとし、また、そうした日中活動の中でのAさんの表情に注目し、Aさんの意思表示の手がかりを記録に残し、今後の意思決定支援のための情報を蓄積することとなり、意思決定支援計画と個別支援計画を一体的に作成した。また、これらの取組を行ってから3ヶ月後に、見直しのための会議を開くこととした。</a:t>
            </a:r>
          </a:p>
        </p:txBody>
      </p:sp>
    </p:spTree>
    <p:extLst>
      <p:ext uri="{BB962C8B-B14F-4D97-AF65-F5344CB8AC3E}">
        <p14:creationId xmlns:p14="http://schemas.microsoft.com/office/powerpoint/2010/main" val="1712801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052736"/>
            <a:ext cx="8496944" cy="5078313"/>
          </a:xfrm>
          <a:prstGeom prst="rect">
            <a:avLst/>
          </a:prstGeom>
        </p:spPr>
        <p:txBody>
          <a:bodyPr wrap="square">
            <a:spAutoFit/>
          </a:bodyPr>
          <a:lstStyle/>
          <a:p>
            <a:r>
              <a:rPr lang="ja-JP" altLang="ja-JP" dirty="0"/>
              <a:t>　　施設入所支援を利用して15年になるBさんは、知的障害と自閉症があり、言葉によるコミュニケーションが難しい状態であった。また、家族が亡くなり、成年後見人が選任されていた。担当の相談支援専門員は、継続サービス利用支援によるモニタリングで、今後も引き続き施設入所支援を利用するのか、グループホーム等に生活の場を移行するのか、Bさんの意思決定支援が必要であると考えていた</a:t>
            </a:r>
            <a:r>
              <a:rPr lang="ja-JP" altLang="ja-JP" dirty="0" smtClean="0"/>
              <a:t>。</a:t>
            </a:r>
            <a:endParaRPr lang="en-US" altLang="ja-JP" dirty="0" smtClean="0"/>
          </a:p>
          <a:p>
            <a:endParaRPr lang="ja-JP" altLang="ja-JP" dirty="0"/>
          </a:p>
          <a:p>
            <a:r>
              <a:rPr lang="ja-JP" altLang="ja-JP" dirty="0"/>
              <a:t>　　そこで、担当の相談支援専門員が意思決定支援責任者となり、Bさんと成年後見人、施設入所支援のサービス管理責任者とBさんの担当職員、グループホームのサービス管理責任者の参加により、Bさんの意思決定支援会議を開くこととなった。Bさんは、いつものスケジュールとは違う会議への参加となり、落ち着きがなく不安そうにしていた。その様子を見ていた成年後見人は、Bさんが施設に慣れて落ち着いた生活を送れているのに、生活の場を変えることでBさんが不安定な状態にならないか不安であると話した。意思決定支援責任者が、自宅でのBさんの様子について成年後見人に尋ねると、帰省した時は、自分でお湯を沸かしてカップラーメンを作って食べていること等が話された。施設入所支援のサービス管理責任者と担当職員はその話を聞いて、施設では自分でお湯を沸かしたり、カップラーメンを作って食べたりする場面がなかったため、施設の環境がBさんの本来できることを狭めてしまっているのではないか、Bさんにとってよりよい生活の場について考えることが必要ではないかと思った、と話した</a:t>
            </a:r>
            <a:r>
              <a:rPr lang="ja-JP" altLang="ja-JP" dirty="0" smtClean="0"/>
              <a:t>。</a:t>
            </a:r>
            <a:endParaRPr lang="ja-JP" altLang="ja-JP" dirty="0"/>
          </a:p>
        </p:txBody>
      </p:sp>
      <p:sp>
        <p:nvSpPr>
          <p:cNvPr id="3" name="角丸四角形 2"/>
          <p:cNvSpPr/>
          <p:nvPr/>
        </p:nvSpPr>
        <p:spPr>
          <a:xfrm>
            <a:off x="323528" y="445084"/>
            <a:ext cx="5976664" cy="432048"/>
          </a:xfrm>
          <a:prstGeom prst="round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dirty="0">
                <a:solidFill>
                  <a:schemeClr val="tx1"/>
                </a:solidFill>
              </a:rPr>
              <a:t>２．施設での生活を継続するかどうかの意思決定</a:t>
            </a:r>
            <a:r>
              <a:rPr lang="ja-JP" altLang="ja-JP" dirty="0" smtClean="0">
                <a:solidFill>
                  <a:schemeClr val="tx1"/>
                </a:solidFill>
              </a:rPr>
              <a:t>支援</a:t>
            </a:r>
            <a:endParaRPr lang="ja-JP" altLang="ja-JP" dirty="0">
              <a:solidFill>
                <a:schemeClr val="tx1"/>
              </a:solidFill>
            </a:endParaRPr>
          </a:p>
        </p:txBody>
      </p:sp>
      <p:sp>
        <p:nvSpPr>
          <p:cNvPr id="4" name="正方形/長方形 3"/>
          <p:cNvSpPr/>
          <p:nvPr/>
        </p:nvSpPr>
        <p:spPr>
          <a:xfrm>
            <a:off x="3311860" y="53146"/>
            <a:ext cx="5652627" cy="307777"/>
          </a:xfrm>
          <a:prstGeom prst="rect">
            <a:avLst/>
          </a:prstGeom>
        </p:spPr>
        <p:txBody>
          <a:bodyPr wrap="square">
            <a:spAutoFit/>
          </a:bodyPr>
          <a:lstStyle/>
          <a:p>
            <a:pPr algn="r"/>
            <a:r>
              <a:rPr lang="ja-JP" altLang="en-US" sz="1400" dirty="0"/>
              <a:t>「障害福祉サービス等の提供に係る意思決定支援</a:t>
            </a:r>
            <a:r>
              <a:rPr lang="ja-JP" altLang="en-US" sz="1400" dirty="0" smtClean="0"/>
              <a:t>ガイドライン」　</a:t>
            </a:r>
            <a:r>
              <a:rPr lang="en-US" altLang="ja-JP" sz="1400" dirty="0" smtClean="0"/>
              <a:t>P12-P13</a:t>
            </a:r>
            <a:endParaRPr lang="ja-JP" altLang="en-US" sz="1400" dirty="0"/>
          </a:p>
        </p:txBody>
      </p:sp>
    </p:spTree>
    <p:extLst>
      <p:ext uri="{BB962C8B-B14F-4D97-AF65-F5344CB8AC3E}">
        <p14:creationId xmlns:p14="http://schemas.microsoft.com/office/powerpoint/2010/main" val="2747036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260648"/>
            <a:ext cx="8253990" cy="5909310"/>
          </a:xfrm>
          <a:prstGeom prst="rect">
            <a:avLst/>
          </a:prstGeom>
        </p:spPr>
        <p:txBody>
          <a:bodyPr wrap="square">
            <a:spAutoFit/>
          </a:bodyPr>
          <a:lstStyle/>
          <a:p>
            <a:r>
              <a:rPr lang="ja-JP" altLang="en-US" dirty="0" smtClean="0"/>
              <a:t>　</a:t>
            </a:r>
            <a:r>
              <a:rPr lang="ja-JP" altLang="ja-JP" dirty="0" smtClean="0"/>
              <a:t>B</a:t>
            </a:r>
            <a:r>
              <a:rPr lang="ja-JP" altLang="ja-JP" dirty="0"/>
              <a:t>さんは、目の前にある洋服や食べ物の中から自分が気に入った物を選んだり、絵カードや写真カードを見て、その日に行う活動を選んだりはできるが、経験したことがないグループホームの生活と今の施設の生活を比べて選ぶことは難しかった。そこで、グループホームのサービス管理責任者は、空き部屋のあるグループホームがあるので、体験利用をしてみて、その様子からBさんの意思を確認してはどうかと提案した。成年後見人も、「体験してみた結果がBさんのためになるなら」という意見であった。</a:t>
            </a:r>
            <a:endParaRPr lang="en-US" altLang="ja-JP" dirty="0"/>
          </a:p>
          <a:p>
            <a:endParaRPr lang="ja-JP" altLang="ja-JP" dirty="0"/>
          </a:p>
          <a:p>
            <a:r>
              <a:rPr lang="ja-JP" altLang="en-US" dirty="0"/>
              <a:t>　</a:t>
            </a:r>
            <a:r>
              <a:rPr lang="ja-JP" altLang="ja-JP" dirty="0"/>
              <a:t>意思決定支援責任者である相談支援専門員は、意思決定支援会議の結果を踏まえてサービス等利用計画を変更し、地域移行支援に基づくグループホームの体験利用を行う内容に見直した。また、1ヶ月後に再度意思決定支援会議を開き、Bさんの体験利用の様子を共有し、Bさんが今後の生活の場について施設の利用を継続したいのか、グループホームで生活したいのかについて確認することになった。Bさんがグループホームで混乱しないように、施設で使っていた絵カードやスケジュールをグループホームでも使うことにした。人数の少ないグループホームの環境は、Bさんにとって落ち着けるようだった。近くのコンビニエンス・ストアに買い物に行ったり、カップラーメンを作ったり、冷凍食品を電子レンジで温めて食べたりと、Bさんは生活を主体的に広げていった。</a:t>
            </a:r>
          </a:p>
          <a:p>
            <a:endParaRPr lang="en-US" altLang="ja-JP" dirty="0" smtClean="0"/>
          </a:p>
          <a:p>
            <a:r>
              <a:rPr lang="ja-JP" altLang="en-US" dirty="0"/>
              <a:t>　</a:t>
            </a:r>
            <a:r>
              <a:rPr lang="ja-JP" altLang="ja-JP" dirty="0" smtClean="0"/>
              <a:t>1ヶ月後</a:t>
            </a:r>
            <a:r>
              <a:rPr lang="ja-JP" altLang="ja-JP" dirty="0"/>
              <a:t>に、意思決定支援会議が開かれ、グループホームでの体験利用の様子が報告された。その内容から、Bさんの意思がどこにあるのか、成年後見人も含めた誰にとっても明らかであった。</a:t>
            </a:r>
          </a:p>
        </p:txBody>
      </p:sp>
    </p:spTree>
    <p:extLst>
      <p:ext uri="{BB962C8B-B14F-4D97-AF65-F5344CB8AC3E}">
        <p14:creationId xmlns:p14="http://schemas.microsoft.com/office/powerpoint/2010/main" val="202963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118349"/>
            <a:ext cx="8712474" cy="5262979"/>
          </a:xfrm>
          <a:prstGeom prst="rect">
            <a:avLst/>
          </a:prstGeom>
        </p:spPr>
        <p:txBody>
          <a:bodyPr wrap="square">
            <a:spAutoFit/>
          </a:bodyPr>
          <a:lstStyle/>
          <a:p>
            <a:r>
              <a:rPr lang="ja-JP" altLang="ja-JP" sz="1600" dirty="0"/>
              <a:t>　　</a:t>
            </a:r>
            <a:r>
              <a:rPr lang="en-US" altLang="ja-JP" sz="1600" dirty="0"/>
              <a:t>65</a:t>
            </a:r>
            <a:r>
              <a:rPr lang="ja-JP" altLang="ja-JP" sz="1600" dirty="0"/>
              <a:t>才の女性</a:t>
            </a:r>
            <a:r>
              <a:rPr lang="en-US" altLang="ja-JP" sz="1600" dirty="0"/>
              <a:t>C</a:t>
            </a:r>
            <a:r>
              <a:rPr lang="ja-JP" altLang="ja-JP" sz="1600" dirty="0" err="1"/>
              <a:t>さんは</a:t>
            </a:r>
            <a:r>
              <a:rPr lang="ja-JP" altLang="ja-JP" sz="1600" dirty="0"/>
              <a:t>統合失調症で、引きこもりがちで軽度の知的障害がある</a:t>
            </a:r>
            <a:r>
              <a:rPr lang="en-US" altLang="ja-JP" sz="1600" dirty="0"/>
              <a:t>32</a:t>
            </a:r>
            <a:r>
              <a:rPr lang="ja-JP" altLang="ja-JP" sz="1600" dirty="0"/>
              <a:t>才の息子</a:t>
            </a:r>
            <a:r>
              <a:rPr lang="en-US" altLang="ja-JP" sz="1600" dirty="0"/>
              <a:t>D</a:t>
            </a:r>
            <a:r>
              <a:rPr lang="ja-JP" altLang="ja-JP" sz="1600" dirty="0" err="1"/>
              <a:t>さんと</a:t>
            </a:r>
            <a:r>
              <a:rPr lang="ja-JP" altLang="ja-JP" sz="1600" dirty="0"/>
              <a:t>二人暮らしをしていた。自宅は持ち家で、</a:t>
            </a:r>
            <a:r>
              <a:rPr lang="en-US" altLang="ja-JP" sz="1600" dirty="0"/>
              <a:t>C</a:t>
            </a:r>
            <a:r>
              <a:rPr lang="ja-JP" altLang="ja-JP" sz="1600" dirty="0" err="1"/>
              <a:t>さんの</a:t>
            </a:r>
            <a:r>
              <a:rPr lang="ja-JP" altLang="ja-JP" sz="1600" dirty="0"/>
              <a:t>老齢年金と遺族年金で生計を立てていたが、生活は苦しかった。</a:t>
            </a:r>
            <a:r>
              <a:rPr lang="en-US" altLang="ja-JP" sz="1600" dirty="0"/>
              <a:t>C</a:t>
            </a:r>
            <a:r>
              <a:rPr lang="ja-JP" altLang="ja-JP" sz="1600" dirty="0"/>
              <a:t>さんは、数年前に交通事故に遭ってから家事が難しくなり、</a:t>
            </a:r>
            <a:r>
              <a:rPr lang="en-US" altLang="ja-JP" sz="1600" dirty="0"/>
              <a:t>D</a:t>
            </a:r>
            <a:r>
              <a:rPr lang="ja-JP" altLang="ja-JP" sz="1600" dirty="0" err="1"/>
              <a:t>さんが</a:t>
            </a:r>
            <a:r>
              <a:rPr lang="ja-JP" altLang="ja-JP" sz="1600" dirty="0"/>
              <a:t>買い物や掃除、洗濯、調理を行っていた。ところが、</a:t>
            </a:r>
            <a:r>
              <a:rPr lang="en-US" altLang="ja-JP" sz="1600" dirty="0"/>
              <a:t>1</a:t>
            </a:r>
            <a:r>
              <a:rPr lang="ja-JP" altLang="ja-JP" sz="1600" dirty="0"/>
              <a:t>年前に</a:t>
            </a:r>
            <a:r>
              <a:rPr lang="en-US" altLang="ja-JP" sz="1600" dirty="0"/>
              <a:t>D</a:t>
            </a:r>
            <a:r>
              <a:rPr lang="ja-JP" altLang="ja-JP" sz="1600" dirty="0" err="1"/>
              <a:t>さんが</a:t>
            </a:r>
            <a:r>
              <a:rPr lang="ja-JP" altLang="ja-JP" sz="1600" dirty="0"/>
              <a:t>家出をしてから不穏になり、近隣宅に上がり込む等の行為が度々起こるようになり、医療保護入院となった。家出していた</a:t>
            </a:r>
            <a:r>
              <a:rPr lang="en-US" altLang="ja-JP" sz="1600" dirty="0"/>
              <a:t>D</a:t>
            </a:r>
            <a:r>
              <a:rPr lang="ja-JP" altLang="ja-JP" sz="1600" dirty="0"/>
              <a:t>さんは、</a:t>
            </a:r>
            <a:r>
              <a:rPr lang="en-US" altLang="ja-JP" sz="1600" dirty="0"/>
              <a:t>C</a:t>
            </a:r>
            <a:r>
              <a:rPr lang="ja-JP" altLang="ja-JP" sz="1600" dirty="0" err="1"/>
              <a:t>さんが</a:t>
            </a:r>
            <a:r>
              <a:rPr lang="ja-JP" altLang="ja-JP" sz="1600" dirty="0"/>
              <a:t>入院した後、自宅に戻ってきた。</a:t>
            </a:r>
            <a:r>
              <a:rPr lang="en-US" altLang="ja-JP" sz="1600" dirty="0"/>
              <a:t>D</a:t>
            </a:r>
            <a:r>
              <a:rPr lang="ja-JP" altLang="ja-JP" sz="1600" dirty="0" err="1"/>
              <a:t>さんの</a:t>
            </a:r>
            <a:r>
              <a:rPr lang="ja-JP" altLang="ja-JP" sz="1600" dirty="0"/>
              <a:t>家出の原因は、病状が不安定な</a:t>
            </a:r>
            <a:r>
              <a:rPr lang="en-US" altLang="ja-JP" sz="1600" dirty="0"/>
              <a:t>C</a:t>
            </a:r>
            <a:r>
              <a:rPr lang="ja-JP" altLang="ja-JP" sz="1600" dirty="0" err="1"/>
              <a:t>さんの</a:t>
            </a:r>
            <a:r>
              <a:rPr lang="ja-JP" altLang="ja-JP" sz="1600" dirty="0"/>
              <a:t>面倒をみることに疲れてしまったためであったが、</a:t>
            </a:r>
            <a:r>
              <a:rPr lang="en-US" altLang="ja-JP" sz="1600" dirty="0"/>
              <a:t>C</a:t>
            </a:r>
            <a:r>
              <a:rPr lang="ja-JP" altLang="ja-JP" sz="1600" dirty="0" err="1"/>
              <a:t>さんが</a:t>
            </a:r>
            <a:r>
              <a:rPr lang="ja-JP" altLang="ja-JP" sz="1600" dirty="0"/>
              <a:t>退院した後は、一緒に生活することを希望していた</a:t>
            </a:r>
            <a:r>
              <a:rPr lang="ja-JP" altLang="ja-JP" sz="1600" dirty="0" smtClean="0"/>
              <a:t>。</a:t>
            </a:r>
            <a:endParaRPr lang="en-US" altLang="ja-JP" sz="1600" dirty="0" smtClean="0"/>
          </a:p>
          <a:p>
            <a:endParaRPr lang="ja-JP" altLang="ja-JP" sz="1600" dirty="0"/>
          </a:p>
          <a:p>
            <a:r>
              <a:rPr lang="ja-JP" altLang="en-US" sz="1600" dirty="0" smtClean="0"/>
              <a:t>　</a:t>
            </a:r>
            <a:r>
              <a:rPr lang="en-US" altLang="ja-JP" sz="1600" dirty="0" smtClean="0"/>
              <a:t>C</a:t>
            </a:r>
            <a:r>
              <a:rPr lang="ja-JP" altLang="ja-JP" sz="1600" dirty="0"/>
              <a:t>さんは、入院して</a:t>
            </a:r>
            <a:r>
              <a:rPr lang="en-US" altLang="ja-JP" sz="1600" dirty="0"/>
              <a:t>3</a:t>
            </a:r>
            <a:r>
              <a:rPr lang="ja-JP" altLang="ja-JP" sz="1600" dirty="0"/>
              <a:t>か月で病状が安定した。しかし、自発的な意思の表明が乏しく、意欲の低下もあり「もう自宅へは帰れない」と退院をあきらめてしまっているようだった</a:t>
            </a:r>
            <a:r>
              <a:rPr lang="ja-JP" altLang="ja-JP" sz="1600" dirty="0" smtClean="0"/>
              <a:t>。</a:t>
            </a:r>
            <a:endParaRPr lang="en-US" altLang="ja-JP" sz="1600" dirty="0" smtClean="0"/>
          </a:p>
          <a:p>
            <a:endParaRPr lang="ja-JP" altLang="ja-JP" sz="1600" dirty="0"/>
          </a:p>
          <a:p>
            <a:r>
              <a:rPr lang="ja-JP" altLang="en-US" sz="1600" dirty="0" smtClean="0"/>
              <a:t>　</a:t>
            </a:r>
            <a:r>
              <a:rPr lang="ja-JP" altLang="ja-JP" sz="1600" dirty="0" smtClean="0"/>
              <a:t>病院</a:t>
            </a:r>
            <a:r>
              <a:rPr lang="ja-JP" altLang="ja-JP" sz="1600" dirty="0"/>
              <a:t>のソーシャルワーカーが「退院後生活環境相談員」となり、熱心に退院に向けた働きかけを行ったが、</a:t>
            </a:r>
            <a:r>
              <a:rPr lang="en-US" altLang="ja-JP" sz="1600" dirty="0"/>
              <a:t>C</a:t>
            </a:r>
            <a:r>
              <a:rPr lang="ja-JP" altLang="ja-JP" sz="1600" dirty="0" err="1"/>
              <a:t>さんは</a:t>
            </a:r>
            <a:r>
              <a:rPr lang="ja-JP" altLang="ja-JP" sz="1600" dirty="0"/>
              <a:t>黙り込んでしまうだけだった。退院支援委員会は、入院中の障害者や家族からの相談に応じ、必要な情報提供等を行う地域援助事業者として、委託相談支援事業所に参加してもらうことにした。</a:t>
            </a:r>
          </a:p>
          <a:p>
            <a:endParaRPr lang="en-US" altLang="ja-JP" sz="1600" dirty="0" smtClean="0"/>
          </a:p>
          <a:p>
            <a:r>
              <a:rPr lang="ja-JP" altLang="en-US" sz="1600" dirty="0"/>
              <a:t>　</a:t>
            </a:r>
            <a:r>
              <a:rPr lang="ja-JP" altLang="ja-JP" sz="1600" dirty="0" smtClean="0"/>
              <a:t>委託</a:t>
            </a:r>
            <a:r>
              <a:rPr lang="ja-JP" altLang="ja-JP" sz="1600" dirty="0"/>
              <a:t>相談支援事業所の相談員は、地域移行支援の利用を念頭に、意思決定支援責任者として意思決定支援会議を開いた。参加者は、病院の主治医と退院後生活環境相談員、病棟受け持ち看護師、役所の障害福祉担当職員、保健所の保健師、息子の</a:t>
            </a:r>
            <a:r>
              <a:rPr lang="en-US" altLang="ja-JP" sz="1600" dirty="0"/>
              <a:t>D</a:t>
            </a:r>
            <a:r>
              <a:rPr lang="ja-JP" altLang="ja-JP" sz="1600" dirty="0" err="1"/>
              <a:t>さん</a:t>
            </a:r>
            <a:r>
              <a:rPr lang="ja-JP" altLang="ja-JP" sz="1600" dirty="0"/>
              <a:t>であった。</a:t>
            </a:r>
            <a:r>
              <a:rPr lang="en-US" altLang="ja-JP" sz="1600" dirty="0"/>
              <a:t>C</a:t>
            </a:r>
            <a:r>
              <a:rPr lang="ja-JP" altLang="ja-JP" sz="1600" dirty="0"/>
              <a:t>さんは、参加したくないとのことだった</a:t>
            </a:r>
            <a:r>
              <a:rPr lang="ja-JP" altLang="ja-JP" sz="1600" dirty="0" smtClean="0"/>
              <a:t>。</a:t>
            </a:r>
            <a:endParaRPr lang="en-US" altLang="ja-JP" sz="1600" dirty="0" smtClean="0"/>
          </a:p>
          <a:p>
            <a:endParaRPr lang="en-US" altLang="ja-JP" sz="1600" dirty="0"/>
          </a:p>
        </p:txBody>
      </p:sp>
      <p:sp>
        <p:nvSpPr>
          <p:cNvPr id="4" name="角丸四角形 3"/>
          <p:cNvSpPr/>
          <p:nvPr/>
        </p:nvSpPr>
        <p:spPr>
          <a:xfrm>
            <a:off x="251520" y="510943"/>
            <a:ext cx="6120186" cy="397777"/>
          </a:xfrm>
          <a:prstGeom prst="round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dirty="0">
                <a:solidFill>
                  <a:schemeClr val="tx1"/>
                </a:solidFill>
              </a:rPr>
              <a:t>３．精神科病院からの退院に関する意思決定</a:t>
            </a:r>
            <a:r>
              <a:rPr lang="ja-JP" altLang="ja-JP" dirty="0" smtClean="0">
                <a:solidFill>
                  <a:schemeClr val="tx1"/>
                </a:solidFill>
              </a:rPr>
              <a:t>支援</a:t>
            </a:r>
            <a:endParaRPr lang="ja-JP" altLang="ja-JP" dirty="0">
              <a:solidFill>
                <a:schemeClr val="tx1"/>
              </a:solidFill>
            </a:endParaRPr>
          </a:p>
        </p:txBody>
      </p:sp>
      <p:sp>
        <p:nvSpPr>
          <p:cNvPr id="5" name="正方形/長方形 4"/>
          <p:cNvSpPr/>
          <p:nvPr/>
        </p:nvSpPr>
        <p:spPr>
          <a:xfrm>
            <a:off x="3311614" y="53146"/>
            <a:ext cx="5652874" cy="307777"/>
          </a:xfrm>
          <a:prstGeom prst="rect">
            <a:avLst/>
          </a:prstGeom>
        </p:spPr>
        <p:txBody>
          <a:bodyPr wrap="square">
            <a:spAutoFit/>
          </a:bodyPr>
          <a:lstStyle/>
          <a:p>
            <a:pPr algn="r"/>
            <a:r>
              <a:rPr lang="ja-JP" altLang="en-US" sz="1400" dirty="0"/>
              <a:t>「障害福祉サービス等の提供に係る意思決定支援</a:t>
            </a:r>
            <a:r>
              <a:rPr lang="ja-JP" altLang="en-US" sz="1400" dirty="0" smtClean="0"/>
              <a:t>ガイドライン」　</a:t>
            </a:r>
            <a:r>
              <a:rPr lang="en-US" altLang="ja-JP" sz="1400" dirty="0" smtClean="0"/>
              <a:t>P13-P14</a:t>
            </a:r>
            <a:endParaRPr lang="ja-JP" altLang="en-US" sz="1400" dirty="0"/>
          </a:p>
        </p:txBody>
      </p:sp>
    </p:spTree>
    <p:extLst>
      <p:ext uri="{BB962C8B-B14F-4D97-AF65-F5344CB8AC3E}">
        <p14:creationId xmlns:p14="http://schemas.microsoft.com/office/powerpoint/2010/main" val="1390537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33464"/>
            <a:ext cx="8712968" cy="6494085"/>
          </a:xfrm>
          <a:prstGeom prst="rect">
            <a:avLst/>
          </a:prstGeom>
        </p:spPr>
        <p:txBody>
          <a:bodyPr wrap="square">
            <a:spAutoFit/>
          </a:bodyPr>
          <a:lstStyle/>
          <a:p>
            <a:r>
              <a:rPr lang="ja-JP" altLang="en-US" sz="1600" dirty="0"/>
              <a:t>　</a:t>
            </a:r>
            <a:endParaRPr lang="en-US" altLang="ja-JP" sz="1600" dirty="0"/>
          </a:p>
          <a:p>
            <a:r>
              <a:rPr lang="ja-JP" altLang="en-US" sz="1600" dirty="0"/>
              <a:t>　</a:t>
            </a:r>
            <a:r>
              <a:rPr lang="ja-JP" altLang="ja-JP" sz="1600" dirty="0"/>
              <a:t>役所の障害福祉担当職員と</a:t>
            </a:r>
            <a:r>
              <a:rPr lang="en-US" altLang="ja-JP" sz="1600" dirty="0"/>
              <a:t>D</a:t>
            </a:r>
            <a:r>
              <a:rPr lang="ja-JP" altLang="ja-JP" sz="1600" dirty="0" err="1"/>
              <a:t>さんに</a:t>
            </a:r>
            <a:r>
              <a:rPr lang="ja-JP" altLang="ja-JP" sz="1600" dirty="0"/>
              <a:t>よれば、</a:t>
            </a:r>
            <a:r>
              <a:rPr lang="en-US" altLang="ja-JP" sz="1600" dirty="0"/>
              <a:t>C</a:t>
            </a:r>
            <a:r>
              <a:rPr lang="ja-JP" altLang="ja-JP" sz="1600" dirty="0"/>
              <a:t>さんは、一家を支えるしっかり者だったが、発病後、金銭をだまし取られる等の苦労をしてから不安が強くなり、同じことの確認を何回もすることもあったが、丁寧な説明があれば理解できる力をもっていること、入院前には、服薬の中断や減薬により怒りやすく命令口調となり、近隣住民への被害妄想もあったことが話された。病院の主治医と退院後生活環境相談員からは、入院中の</a:t>
            </a:r>
            <a:r>
              <a:rPr lang="en-US" altLang="ja-JP" sz="1600" dirty="0"/>
              <a:t>C</a:t>
            </a:r>
            <a:r>
              <a:rPr lang="ja-JP" altLang="ja-JP" sz="1600" dirty="0"/>
              <a:t>さんは、陰性症状のため自発的な意思の表明が乏しく、人に対する警戒心もあってほとんど話しをすることがないという状況が報告された。意思決定支援会議では、</a:t>
            </a:r>
            <a:r>
              <a:rPr lang="en-US" altLang="ja-JP" sz="1600" dirty="0"/>
              <a:t>C</a:t>
            </a:r>
            <a:r>
              <a:rPr lang="ja-JP" altLang="ja-JP" sz="1600" dirty="0"/>
              <a:t>さんが「もう自宅へは帰れない」と言った背景を理解し、</a:t>
            </a:r>
            <a:r>
              <a:rPr lang="en-US" altLang="ja-JP" sz="1600" dirty="0"/>
              <a:t>C</a:t>
            </a:r>
            <a:r>
              <a:rPr lang="ja-JP" altLang="ja-JP" sz="1600" dirty="0" err="1"/>
              <a:t>さんの</a:t>
            </a:r>
            <a:r>
              <a:rPr lang="ja-JP" altLang="ja-JP" sz="1600" dirty="0"/>
              <a:t>意思を確認する手がかりを得るために、意思決定支援責任者である相談員が</a:t>
            </a:r>
            <a:r>
              <a:rPr lang="en-US" altLang="ja-JP" sz="1600" dirty="0"/>
              <a:t>C</a:t>
            </a:r>
            <a:r>
              <a:rPr lang="ja-JP" altLang="ja-JP" sz="1600" dirty="0" err="1"/>
              <a:t>さんを</a:t>
            </a:r>
            <a:r>
              <a:rPr lang="ja-JP" altLang="ja-JP" sz="1600" dirty="0"/>
              <a:t>伴って自宅に行ってみることになった。</a:t>
            </a:r>
          </a:p>
          <a:p>
            <a:endParaRPr lang="ja-JP" altLang="ja-JP" sz="1600" dirty="0"/>
          </a:p>
          <a:p>
            <a:r>
              <a:rPr lang="ja-JP" altLang="en-US" sz="1600" dirty="0"/>
              <a:t>　</a:t>
            </a:r>
            <a:r>
              <a:rPr lang="ja-JP" altLang="ja-JP" sz="1600" dirty="0"/>
              <a:t>自宅は老朽化が進んでおり、</a:t>
            </a:r>
            <a:r>
              <a:rPr lang="en-US" altLang="ja-JP" sz="1600" dirty="0"/>
              <a:t>D</a:t>
            </a:r>
            <a:r>
              <a:rPr lang="ja-JP" altLang="ja-JP" sz="1600" dirty="0" err="1"/>
              <a:t>さんが</a:t>
            </a:r>
            <a:r>
              <a:rPr lang="ja-JP" altLang="ja-JP" sz="1600" dirty="0"/>
              <a:t>家出をしていた</a:t>
            </a:r>
            <a:r>
              <a:rPr lang="en-US" altLang="ja-JP" sz="1600" dirty="0"/>
              <a:t>1</a:t>
            </a:r>
            <a:r>
              <a:rPr lang="ja-JP" altLang="ja-JP" sz="1600" dirty="0"/>
              <a:t>年間でゴミ屋敷のような状態になっていた。自宅に戻った</a:t>
            </a:r>
            <a:r>
              <a:rPr lang="en-US" altLang="ja-JP" sz="1600" dirty="0"/>
              <a:t>D</a:t>
            </a:r>
            <a:r>
              <a:rPr lang="ja-JP" altLang="ja-JP" sz="1600" dirty="0" err="1"/>
              <a:t>さんも</a:t>
            </a:r>
            <a:r>
              <a:rPr lang="ja-JP" altLang="ja-JP" sz="1600" dirty="0"/>
              <a:t>交えて、</a:t>
            </a:r>
            <a:r>
              <a:rPr lang="en-US" altLang="ja-JP" sz="1600" dirty="0"/>
              <a:t>C</a:t>
            </a:r>
            <a:r>
              <a:rPr lang="ja-JP" altLang="ja-JP" sz="1600" dirty="0" err="1"/>
              <a:t>さんの</a:t>
            </a:r>
            <a:r>
              <a:rPr lang="ja-JP" altLang="ja-JP" sz="1600" dirty="0"/>
              <a:t>話しを聴いた。</a:t>
            </a:r>
            <a:r>
              <a:rPr lang="en-US" altLang="ja-JP" sz="1600" dirty="0"/>
              <a:t>C</a:t>
            </a:r>
            <a:r>
              <a:rPr lang="ja-JP" altLang="ja-JP" sz="1600" dirty="0"/>
              <a:t>さんは、家事全般をしてくれていた</a:t>
            </a:r>
            <a:r>
              <a:rPr lang="en-US" altLang="ja-JP" sz="1600" dirty="0"/>
              <a:t>D</a:t>
            </a:r>
            <a:r>
              <a:rPr lang="ja-JP" altLang="ja-JP" sz="1600" dirty="0" err="1"/>
              <a:t>さんが</a:t>
            </a:r>
            <a:r>
              <a:rPr lang="ja-JP" altLang="ja-JP" sz="1600" dirty="0"/>
              <a:t>家出をしたことはショックだったこと等を話し始めた。</a:t>
            </a:r>
            <a:r>
              <a:rPr lang="en-US" altLang="ja-JP" sz="1600" dirty="0"/>
              <a:t>C</a:t>
            </a:r>
            <a:r>
              <a:rPr lang="ja-JP" altLang="ja-JP" sz="1600" dirty="0"/>
              <a:t>さんは、趣味だった手芸品や書道作品、賞状等を見せてくれた。昔の写真には、流行の服を着て笑顔でポーズをとる姿が写っていた。実家は立派な透かし彫りの小壁がある自慢の家だったという。</a:t>
            </a:r>
            <a:r>
              <a:rPr lang="en-US" altLang="ja-JP" sz="1600" dirty="0"/>
              <a:t>C</a:t>
            </a:r>
            <a:r>
              <a:rPr lang="ja-JP" altLang="ja-JP" sz="1600" dirty="0"/>
              <a:t>さんは、自宅に帰りたい気持ちはあるが建物が老朽化してゴミ屋敷の状態であり、入院生活での足腰の筋力の低下により自宅の和式トイレを使うことができないため生活できないと考えていたこと、引っ越すとしても、お金をだまし取られたため資金がないこと、生活費が苦しいこと等問題が山積みで、「もう自宅へは帰れない」とあきらめていたと話した。</a:t>
            </a:r>
          </a:p>
          <a:p>
            <a:endParaRPr lang="en-US" altLang="ja-JP" sz="1600" dirty="0"/>
          </a:p>
          <a:p>
            <a:r>
              <a:rPr lang="ja-JP" altLang="en-US" sz="1600" dirty="0" smtClean="0"/>
              <a:t>　</a:t>
            </a:r>
            <a:r>
              <a:rPr lang="ja-JP" altLang="ja-JP" sz="1600" dirty="0" smtClean="0"/>
              <a:t>相談員</a:t>
            </a:r>
            <a:r>
              <a:rPr lang="ja-JP" altLang="ja-JP" sz="1600" dirty="0"/>
              <a:t>は、</a:t>
            </a:r>
            <a:r>
              <a:rPr lang="en-US" altLang="ja-JP" sz="1600" dirty="0"/>
              <a:t>C</a:t>
            </a:r>
            <a:r>
              <a:rPr lang="ja-JP" altLang="ja-JP" sz="1600" dirty="0" err="1"/>
              <a:t>さんの</a:t>
            </a:r>
            <a:r>
              <a:rPr lang="ja-JP" altLang="ja-JP" sz="1600" dirty="0"/>
              <a:t>所得状況だと生活保護の申請ができること、そのための手続やアパート探しの仕方等をわかりやすく説明し、自宅以外の暮らしもできることを丁寧に伝えた。息子の</a:t>
            </a:r>
            <a:r>
              <a:rPr lang="en-US" altLang="ja-JP" sz="1600" dirty="0"/>
              <a:t>D</a:t>
            </a:r>
            <a:r>
              <a:rPr lang="ja-JP" altLang="ja-JP" sz="1600" dirty="0"/>
              <a:t>さんは、それにできる限り協力することを</a:t>
            </a:r>
            <a:r>
              <a:rPr lang="en-US" altLang="ja-JP" sz="1600" dirty="0"/>
              <a:t>C</a:t>
            </a:r>
            <a:r>
              <a:rPr lang="ja-JP" altLang="ja-JP" sz="1600" dirty="0" err="1"/>
              <a:t>さんに</a:t>
            </a:r>
            <a:r>
              <a:rPr lang="ja-JP" altLang="ja-JP" sz="1600" dirty="0"/>
              <a:t>伝えた。</a:t>
            </a:r>
          </a:p>
          <a:p>
            <a:endParaRPr lang="en-US" altLang="ja-JP" sz="1600" dirty="0" smtClean="0"/>
          </a:p>
          <a:p>
            <a:r>
              <a:rPr lang="ja-JP" altLang="en-US" sz="1600" dirty="0"/>
              <a:t>　</a:t>
            </a:r>
            <a:r>
              <a:rPr lang="ja-JP" altLang="ja-JP" sz="1600" dirty="0" smtClean="0"/>
              <a:t>相談員</a:t>
            </a:r>
            <a:r>
              <a:rPr lang="ja-JP" altLang="ja-JP" sz="1600" dirty="0"/>
              <a:t>は、再度意思決定支援会議を開いた。今回は</a:t>
            </a:r>
            <a:r>
              <a:rPr lang="en-US" altLang="ja-JP" sz="1600" dirty="0"/>
              <a:t>C</a:t>
            </a:r>
            <a:r>
              <a:rPr lang="ja-JP" altLang="ja-JP" sz="1600" dirty="0" err="1"/>
              <a:t>さんも</a:t>
            </a:r>
            <a:r>
              <a:rPr lang="ja-JP" altLang="ja-JP" sz="1600" dirty="0"/>
              <a:t>参加し、生活保護を受けてアパートを借り、息子と生活したいという意思を伝えることができた。</a:t>
            </a:r>
            <a:r>
              <a:rPr lang="en-US" altLang="ja-JP" sz="1600" dirty="0"/>
              <a:t>C</a:t>
            </a:r>
            <a:r>
              <a:rPr lang="ja-JP" altLang="ja-JP" sz="1600" dirty="0"/>
              <a:t>さんは、退院後も、日常生活の様々な場面で意思決定支援を受けながら、本人らしい生活を送っている。</a:t>
            </a:r>
          </a:p>
        </p:txBody>
      </p:sp>
    </p:spTree>
    <p:extLst>
      <p:ext uri="{BB962C8B-B14F-4D97-AF65-F5344CB8AC3E}">
        <p14:creationId xmlns:p14="http://schemas.microsoft.com/office/powerpoint/2010/main" val="3111565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07" y="834008"/>
            <a:ext cx="8871589" cy="590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64907" y="539388"/>
            <a:ext cx="8871589" cy="369332"/>
          </a:xfrm>
          <a:prstGeom prst="rect">
            <a:avLst/>
          </a:prstGeom>
          <a:noFill/>
        </p:spPr>
        <p:txBody>
          <a:bodyPr wrap="square" rtlCol="0">
            <a:spAutoFit/>
          </a:bodyPr>
          <a:lstStyle/>
          <a:p>
            <a:pPr algn="ctr"/>
            <a:r>
              <a:rPr kumimoji="1" lang="en-US" altLang="ja-JP" dirty="0" smtClean="0"/>
              <a:t>A</a:t>
            </a:r>
            <a:r>
              <a:rPr kumimoji="1" lang="ja-JP" altLang="en-US" dirty="0" err="1" smtClean="0"/>
              <a:t>さんの</a:t>
            </a:r>
            <a:r>
              <a:rPr kumimoji="1" lang="ja-JP" altLang="en-US" dirty="0" smtClean="0"/>
              <a:t>ための意思決定支援のためのアセスメント表</a:t>
            </a:r>
            <a:endParaRPr kumimoji="1" lang="ja-JP" altLang="en-US" dirty="0"/>
          </a:p>
        </p:txBody>
      </p:sp>
      <p:sp>
        <p:nvSpPr>
          <p:cNvPr id="3" name="テキスト ボックス 2"/>
          <p:cNvSpPr txBox="1"/>
          <p:nvPr/>
        </p:nvSpPr>
        <p:spPr>
          <a:xfrm>
            <a:off x="4427984" y="44624"/>
            <a:ext cx="4680520" cy="276999"/>
          </a:xfrm>
          <a:prstGeom prst="rect">
            <a:avLst/>
          </a:prstGeom>
          <a:noFill/>
          <a:ln>
            <a:solidFill>
              <a:schemeClr val="bg1"/>
            </a:solidFill>
          </a:ln>
        </p:spPr>
        <p:txBody>
          <a:bodyPr wrap="square" rtlCol="0">
            <a:spAutoFit/>
          </a:bodyPr>
          <a:lstStyle/>
          <a:p>
            <a:pPr algn="ctr"/>
            <a:r>
              <a:rPr lang="ja-JP" altLang="en-US" sz="1200" dirty="0" smtClean="0"/>
              <a:t> </a:t>
            </a:r>
            <a:r>
              <a:rPr lang="ja-JP" altLang="en-US" sz="1200" dirty="0"/>
              <a:t>「障害福祉サービス等の提供に係る意思決定支援ガイドライン</a:t>
            </a:r>
            <a:r>
              <a:rPr lang="ja-JP" altLang="en-US" sz="1200" dirty="0" smtClean="0"/>
              <a:t>」Ｐ１６</a:t>
            </a:r>
            <a:endParaRPr kumimoji="1" lang="en-US" altLang="ja-JP" sz="1200" dirty="0" smtClean="0"/>
          </a:p>
        </p:txBody>
      </p:sp>
    </p:spTree>
    <p:extLst>
      <p:ext uri="{BB962C8B-B14F-4D97-AF65-F5344CB8AC3E}">
        <p14:creationId xmlns:p14="http://schemas.microsoft.com/office/powerpoint/2010/main" val="447669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50780"/>
            <a:ext cx="8856984" cy="5954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0" y="467380"/>
            <a:ext cx="9144000" cy="369332"/>
          </a:xfrm>
          <a:prstGeom prst="rect">
            <a:avLst/>
          </a:prstGeom>
          <a:noFill/>
        </p:spPr>
        <p:txBody>
          <a:bodyPr wrap="square" rtlCol="0">
            <a:spAutoFit/>
          </a:bodyPr>
          <a:lstStyle/>
          <a:p>
            <a:pPr algn="ctr"/>
            <a:r>
              <a:rPr kumimoji="1" lang="en-US" altLang="ja-JP" dirty="0" smtClean="0"/>
              <a:t>A</a:t>
            </a:r>
            <a:r>
              <a:rPr kumimoji="1" lang="ja-JP" altLang="en-US" dirty="0" err="1" smtClean="0"/>
              <a:t>さんの</a:t>
            </a:r>
            <a:r>
              <a:rPr kumimoji="1" lang="ja-JP" altLang="en-US" dirty="0" smtClean="0"/>
              <a:t>意思決定支援を反映した個別支援計画（意思決定支援計画）の作成例</a:t>
            </a:r>
            <a:endParaRPr kumimoji="1" lang="ja-JP" altLang="en-US" dirty="0"/>
          </a:p>
        </p:txBody>
      </p:sp>
      <p:sp>
        <p:nvSpPr>
          <p:cNvPr id="4" name="テキスト ボックス 3"/>
          <p:cNvSpPr txBox="1"/>
          <p:nvPr/>
        </p:nvSpPr>
        <p:spPr>
          <a:xfrm>
            <a:off x="4283968" y="100896"/>
            <a:ext cx="4824536" cy="276999"/>
          </a:xfrm>
          <a:prstGeom prst="rect">
            <a:avLst/>
          </a:prstGeom>
          <a:noFill/>
          <a:ln>
            <a:noFill/>
          </a:ln>
        </p:spPr>
        <p:txBody>
          <a:bodyPr wrap="square" rtlCol="0">
            <a:spAutoFit/>
          </a:bodyPr>
          <a:lstStyle/>
          <a:p>
            <a:pPr algn="ctr"/>
            <a:r>
              <a:rPr lang="ja-JP" altLang="en-US" sz="1200" dirty="0" smtClean="0"/>
              <a:t> </a:t>
            </a:r>
            <a:r>
              <a:rPr lang="ja-JP" altLang="en-US" sz="1200" dirty="0"/>
              <a:t>「障害福祉サービス等の提供に係る意思決定支援ガイドライン</a:t>
            </a:r>
            <a:r>
              <a:rPr lang="ja-JP" altLang="en-US" sz="1200" dirty="0" smtClean="0"/>
              <a:t>」Ｐ１８</a:t>
            </a:r>
            <a:endParaRPr kumimoji="1" lang="en-US" altLang="ja-JP" sz="1200" dirty="0" smtClean="0"/>
          </a:p>
        </p:txBody>
      </p:sp>
    </p:spTree>
    <p:extLst>
      <p:ext uri="{BB962C8B-B14F-4D97-AF65-F5344CB8AC3E}">
        <p14:creationId xmlns:p14="http://schemas.microsoft.com/office/powerpoint/2010/main" val="1118408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08720"/>
            <a:ext cx="9032512"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251520" y="476672"/>
            <a:ext cx="8639187" cy="461665"/>
          </a:xfrm>
          <a:prstGeom prst="rect">
            <a:avLst/>
          </a:prstGeom>
          <a:noFill/>
        </p:spPr>
        <p:txBody>
          <a:bodyPr wrap="square" rtlCol="0">
            <a:spAutoFit/>
          </a:bodyPr>
          <a:lstStyle/>
          <a:p>
            <a:pPr algn="ctr"/>
            <a:r>
              <a:rPr kumimoji="1" lang="en-US" altLang="ja-JP" sz="2400" dirty="0" smtClean="0"/>
              <a:t>B</a:t>
            </a:r>
            <a:r>
              <a:rPr kumimoji="1" lang="ja-JP" altLang="en-US" sz="2400" dirty="0" err="1" smtClean="0"/>
              <a:t>さんの</a:t>
            </a:r>
            <a:r>
              <a:rPr kumimoji="1" lang="ja-JP" altLang="en-US" sz="2400" dirty="0" smtClean="0"/>
              <a:t>意思決定支援のためのアセスメント表</a:t>
            </a:r>
            <a:endParaRPr kumimoji="1" lang="ja-JP" altLang="en-US" sz="2400" dirty="0"/>
          </a:p>
        </p:txBody>
      </p:sp>
      <p:sp>
        <p:nvSpPr>
          <p:cNvPr id="4" name="テキスト ボックス 3"/>
          <p:cNvSpPr txBox="1"/>
          <p:nvPr/>
        </p:nvSpPr>
        <p:spPr>
          <a:xfrm>
            <a:off x="3981331" y="44624"/>
            <a:ext cx="5127173" cy="276999"/>
          </a:xfrm>
          <a:prstGeom prst="rect">
            <a:avLst/>
          </a:prstGeom>
          <a:noFill/>
          <a:ln>
            <a:noFill/>
          </a:ln>
        </p:spPr>
        <p:txBody>
          <a:bodyPr wrap="square" rtlCol="0">
            <a:spAutoFit/>
          </a:bodyPr>
          <a:lstStyle/>
          <a:p>
            <a:pPr algn="r"/>
            <a:r>
              <a:rPr lang="ja-JP" altLang="en-US" sz="1200" dirty="0" smtClean="0"/>
              <a:t> </a:t>
            </a:r>
            <a:r>
              <a:rPr lang="ja-JP" altLang="en-US" sz="1200" dirty="0"/>
              <a:t>「障害福祉サービス等の提供に係る意思決定支援ガイドライン</a:t>
            </a:r>
            <a:r>
              <a:rPr lang="ja-JP" altLang="en-US" sz="1200" dirty="0" smtClean="0"/>
              <a:t>」Ｐ１９</a:t>
            </a:r>
            <a:endParaRPr kumimoji="1" lang="en-US" altLang="ja-JP" sz="1200" dirty="0" smtClean="0"/>
          </a:p>
        </p:txBody>
      </p:sp>
    </p:spTree>
    <p:extLst>
      <p:ext uri="{BB962C8B-B14F-4D97-AF65-F5344CB8AC3E}">
        <p14:creationId xmlns:p14="http://schemas.microsoft.com/office/powerpoint/2010/main" val="217578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研修実施のポイント</a:t>
            </a:r>
            <a:endParaRPr kumimoji="1" lang="ja-JP" altLang="en-US" dirty="0"/>
          </a:p>
        </p:txBody>
      </p:sp>
      <p:sp>
        <p:nvSpPr>
          <p:cNvPr id="3" name="コンテンツ プレースホルダー 2"/>
          <p:cNvSpPr>
            <a:spLocks noGrp="1"/>
          </p:cNvSpPr>
          <p:nvPr>
            <p:ph idx="1"/>
          </p:nvPr>
        </p:nvSpPr>
        <p:spPr>
          <a:xfrm>
            <a:off x="457200" y="1600200"/>
            <a:ext cx="8229600" cy="4853136"/>
          </a:xfrm>
        </p:spPr>
        <p:txBody>
          <a:bodyPr>
            <a:normAutofit fontScale="92500" lnSpcReduction="10000"/>
          </a:bodyPr>
          <a:lstStyle/>
          <a:p>
            <a:pPr>
              <a:buFont typeface="Wingdings" panose="05000000000000000000" pitchFamily="2" charset="2"/>
              <a:buChar char="n"/>
            </a:pPr>
            <a:r>
              <a:rPr lang="ja-JP" altLang="en-US" dirty="0" smtClean="0"/>
              <a:t>①意思決定支援ガイドライン、②虐待防止と対応、③成年後見利用促進法の概要を知る。</a:t>
            </a:r>
            <a:endParaRPr lang="en-US" altLang="ja-JP" dirty="0" smtClean="0"/>
          </a:p>
          <a:p>
            <a:pPr>
              <a:buFont typeface="Wingdings" panose="05000000000000000000" pitchFamily="2" charset="2"/>
              <a:buChar char="n"/>
            </a:pPr>
            <a:endParaRPr kumimoji="1" lang="en-US" altLang="ja-JP" dirty="0" smtClean="0"/>
          </a:p>
          <a:p>
            <a:pPr>
              <a:buFont typeface="Wingdings" panose="05000000000000000000" pitchFamily="2" charset="2"/>
              <a:buChar char="n"/>
            </a:pPr>
            <a:r>
              <a:rPr lang="ja-JP" altLang="en-US" dirty="0"/>
              <a:t>上記</a:t>
            </a:r>
            <a:r>
              <a:rPr lang="ja-JP" altLang="en-US" dirty="0" smtClean="0"/>
              <a:t>の３つを通じて、障害者権利擁護の基本的な視点を確認する。</a:t>
            </a:r>
            <a:endParaRPr lang="en-US" altLang="ja-JP" dirty="0"/>
          </a:p>
          <a:p>
            <a:pPr>
              <a:buFont typeface="Wingdings" panose="05000000000000000000" pitchFamily="2" charset="2"/>
              <a:buChar char="n"/>
            </a:pPr>
            <a:endParaRPr lang="en-US" altLang="ja-JP" dirty="0" smtClean="0"/>
          </a:p>
          <a:p>
            <a:pPr>
              <a:buFont typeface="Wingdings" panose="05000000000000000000" pitchFamily="2" charset="2"/>
              <a:buChar char="n"/>
            </a:pPr>
            <a:r>
              <a:rPr lang="ja-JP" altLang="en-US" dirty="0" smtClean="0"/>
              <a:t>相談支援の現場においてこの３つは連動していることを確認し、日々の業務において意識する。</a:t>
            </a:r>
            <a:endParaRPr lang="en-US" altLang="ja-JP" dirty="0" smtClean="0"/>
          </a:p>
          <a:p>
            <a:pPr marL="0" indent="0">
              <a:buNone/>
            </a:pPr>
            <a:endParaRPr kumimoji="1" lang="en-US" altLang="ja-JP" sz="2600" dirty="0" smtClean="0">
              <a:solidFill>
                <a:srgbClr val="FF0000"/>
              </a:solidFill>
            </a:endParaRPr>
          </a:p>
          <a:p>
            <a:pPr marL="0" indent="0" algn="ctr">
              <a:buNone/>
            </a:pPr>
            <a:r>
              <a:rPr kumimoji="1" lang="en-US" altLang="ja-JP" sz="2600" dirty="0" smtClean="0">
                <a:solidFill>
                  <a:srgbClr val="FF0000"/>
                </a:solidFill>
              </a:rPr>
              <a:t>※</a:t>
            </a:r>
            <a:r>
              <a:rPr kumimoji="1" lang="ja-JP" altLang="en-US" sz="2600" dirty="0" smtClean="0">
                <a:solidFill>
                  <a:srgbClr val="FF0000"/>
                </a:solidFill>
              </a:rPr>
              <a:t>特に意思決定支援ガイドラインは一度は読んでください。</a:t>
            </a:r>
            <a:endParaRPr kumimoji="1" lang="en-US" altLang="ja-JP" sz="2600" dirty="0">
              <a:solidFill>
                <a:srgbClr val="FF0000"/>
              </a:solidFill>
            </a:endParaRPr>
          </a:p>
          <a:p>
            <a:pPr>
              <a:buFont typeface="Wingdings" panose="05000000000000000000" pitchFamily="2" charset="2"/>
              <a:buChar char="n"/>
            </a:pPr>
            <a:endParaRPr kumimoji="1" lang="ja-JP" altLang="en-US" dirty="0"/>
          </a:p>
        </p:txBody>
      </p:sp>
    </p:spTree>
    <p:extLst>
      <p:ext uri="{BB962C8B-B14F-4D97-AF65-F5344CB8AC3E}">
        <p14:creationId xmlns:p14="http://schemas.microsoft.com/office/powerpoint/2010/main" val="729195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2" y="1700808"/>
            <a:ext cx="9144000" cy="1143000"/>
          </a:xfrm>
        </p:spPr>
        <p:txBody>
          <a:bodyPr>
            <a:noAutofit/>
          </a:bodyPr>
          <a:lstStyle/>
          <a:p>
            <a:pPr>
              <a:lnSpc>
                <a:spcPct val="150000"/>
              </a:lnSpc>
            </a:pP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ぜひ</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お読みください</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「障害</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福祉サービス等の提供に係る意思決定支援ガイドライン</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hlinkClick r:id="rId2"/>
              </a:rPr>
              <a:t>http://</a:t>
            </a:r>
            <a:r>
              <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hlinkClick r:id="rId2"/>
              </a:rPr>
              <a:t>www.mhlw.go.jp/file/06-Seisakujouhou-12200000-Shakaiengokyokushougaihokenfukushibu/0000159854.pdf</a:t>
            </a:r>
            <a:r>
              <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厚生労働省</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HP(</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hlinkClick r:id="rId3"/>
              </a:rPr>
              <a:t>http://www.mhlw.go.jp</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」→「障害者福祉」→「施策情報」</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Picture 4" descr="厚生労働省"/>
          <p:cNvPicPr>
            <a:picLocks noChangeAspect="1" noChangeArrowheads="1"/>
          </p:cNvPicPr>
          <p:nvPr/>
        </p:nvPicPr>
        <p:blipFill>
          <a:blip r:embed="rId4" cstate="print"/>
          <a:srcRect/>
          <a:stretch>
            <a:fillRect/>
          </a:stretch>
        </p:blipFill>
        <p:spPr bwMode="auto">
          <a:xfrm>
            <a:off x="285752" y="260350"/>
            <a:ext cx="1940169" cy="723900"/>
          </a:xfrm>
          <a:prstGeom prst="rect">
            <a:avLst/>
          </a:prstGeom>
          <a:noFill/>
          <a:ln w="9525">
            <a:noFill/>
            <a:miter lim="800000"/>
            <a:headEnd/>
            <a:tailEnd/>
          </a:ln>
        </p:spPr>
      </p:pic>
      <p:pic>
        <p:nvPicPr>
          <p:cNvPr id="7" name="Picture 2" descr="ひと、くらし、みらいのために">
            <a:hlinkClick r:id="rId5"/>
          </p:cNvPr>
          <p:cNvPicPr preferRelativeResize="0">
            <a:picLocks noChangeArrowheads="1"/>
          </p:cNvPicPr>
          <p:nvPr/>
        </p:nvPicPr>
        <p:blipFill>
          <a:blip r:embed="rId6" cstate="print"/>
          <a:srcRect/>
          <a:stretch>
            <a:fillRect/>
          </a:stretch>
        </p:blipFill>
        <p:spPr bwMode="auto">
          <a:xfrm>
            <a:off x="290146" y="912818"/>
            <a:ext cx="1928446" cy="142875"/>
          </a:xfrm>
          <a:prstGeom prst="rect">
            <a:avLst/>
          </a:prstGeom>
          <a:noFill/>
          <a:ln w="9525">
            <a:noFill/>
            <a:miter lim="800000"/>
            <a:headEnd/>
            <a:tailEnd/>
          </a:ln>
        </p:spPr>
      </p:pic>
      <p:sp>
        <p:nvSpPr>
          <p:cNvPr id="3" name="正方形/長方形 2"/>
          <p:cNvSpPr/>
          <p:nvPr/>
        </p:nvSpPr>
        <p:spPr>
          <a:xfrm>
            <a:off x="182642" y="4965556"/>
            <a:ext cx="8853854" cy="1261884"/>
          </a:xfrm>
          <a:prstGeom prst="rect">
            <a:avLst/>
          </a:prstGeom>
        </p:spPr>
        <p:txBody>
          <a:bodyPr wrap="square">
            <a:spAutoFit/>
          </a:bodyPr>
          <a:lstStyle/>
          <a:p>
            <a:pPr algn="ctr"/>
            <a:r>
              <a:rPr lang="zh-TW" altLang="en-US" sz="2000" b="1"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zh-TW" sz="2000" b="1" dirty="0">
                <a:latin typeface="メイリオ" panose="020B0604030504040204" pitchFamily="50" charset="-128"/>
                <a:ea typeface="メイリオ" panose="020B0604030504040204" pitchFamily="50" charset="-128"/>
                <a:cs typeface="メイリオ" panose="020B0604030504040204" pitchFamily="50" charset="-128"/>
              </a:rPr>
              <a:t>27</a:t>
            </a:r>
            <a:r>
              <a:rPr lang="zh-TW" altLang="en-US" sz="2000" b="1" dirty="0">
                <a:latin typeface="メイリオ" panose="020B0604030504040204" pitchFamily="50" charset="-128"/>
                <a:ea typeface="メイリオ" panose="020B0604030504040204" pitchFamily="50" charset="-128"/>
                <a:cs typeface="メイリオ" panose="020B0604030504040204" pitchFamily="50" charset="-128"/>
              </a:rPr>
              <a:t>年度障害者総合福祉推進</a:t>
            </a:r>
            <a:r>
              <a:rPr lang="zh-TW"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事業</a:t>
            </a:r>
            <a:endParaRPr lang="en-US" altLang="zh-TW"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意思決定支援ガイドライン作成に関する研究」（日本発達障害連盟）</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dirty="0">
                <a:hlinkClick r:id="rId7"/>
              </a:rPr>
              <a:t>http://www.jldd.jp/activities/research</a:t>
            </a:r>
            <a:r>
              <a:rPr lang="en-US" altLang="ja-JP" dirty="0" smtClean="0">
                <a:hlinkClick r:id="rId7"/>
              </a:rPr>
              <a:t>/</a:t>
            </a:r>
            <a:endParaRPr lang="en-US" altLang="ja-JP" dirty="0" smtClean="0"/>
          </a:p>
          <a:p>
            <a:pPr algn="ctr"/>
            <a:endParaRPr lang="en-US" altLang="ja-JP" dirty="0" smtClean="0"/>
          </a:p>
        </p:txBody>
      </p:sp>
    </p:spTree>
    <p:extLst>
      <p:ext uri="{BB962C8B-B14F-4D97-AF65-F5344CB8AC3E}">
        <p14:creationId xmlns:p14="http://schemas.microsoft.com/office/powerpoint/2010/main" val="3998109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7751" y="3224179"/>
            <a:ext cx="9036496" cy="769441"/>
          </a:xfrm>
          <a:prstGeom prst="rect">
            <a:avLst/>
          </a:prstGeom>
        </p:spPr>
        <p:txBody>
          <a:bodyPr wrap="square">
            <a:spAutoFit/>
          </a:bodyPr>
          <a:lstStyle/>
          <a:p>
            <a:pPr algn="ctr"/>
            <a:r>
              <a:rPr lang="ja-JP" altLang="en-US" sz="4400" b="1" dirty="0" smtClean="0"/>
              <a:t>②虐待</a:t>
            </a:r>
            <a:r>
              <a:rPr lang="ja-JP" altLang="en-US" sz="4400" b="1" dirty="0"/>
              <a:t>の防止と</a:t>
            </a:r>
            <a:r>
              <a:rPr lang="ja-JP" altLang="en-US" sz="4400" b="1" dirty="0" smtClean="0"/>
              <a:t>対応について</a:t>
            </a:r>
            <a:endParaRPr lang="ja-JP" altLang="en-US" sz="4400" b="1" dirty="0"/>
          </a:p>
        </p:txBody>
      </p:sp>
      <p:pic>
        <p:nvPicPr>
          <p:cNvPr id="3" name="Picture 4" descr="厚生労働省"/>
          <p:cNvPicPr>
            <a:picLocks noChangeAspect="1" noChangeArrowheads="1"/>
          </p:cNvPicPr>
          <p:nvPr/>
        </p:nvPicPr>
        <p:blipFill>
          <a:blip r:embed="rId2" cstate="print"/>
          <a:srcRect/>
          <a:stretch>
            <a:fillRect/>
          </a:stretch>
        </p:blipFill>
        <p:spPr bwMode="auto">
          <a:xfrm>
            <a:off x="285752" y="260350"/>
            <a:ext cx="1940169" cy="723900"/>
          </a:xfrm>
          <a:prstGeom prst="rect">
            <a:avLst/>
          </a:prstGeom>
          <a:noFill/>
          <a:ln w="9525">
            <a:noFill/>
            <a:miter lim="800000"/>
            <a:headEnd/>
            <a:tailEnd/>
          </a:ln>
        </p:spPr>
      </p:pic>
      <p:pic>
        <p:nvPicPr>
          <p:cNvPr id="4" name="Picture 2" descr="ひと、くらし、みらいのために">
            <a:hlinkClick r:id="rId3"/>
          </p:cNvPr>
          <p:cNvPicPr preferRelativeResize="0">
            <a:picLocks noChangeArrowheads="1"/>
          </p:cNvPicPr>
          <p:nvPr/>
        </p:nvPicPr>
        <p:blipFill>
          <a:blip r:embed="rId4" cstate="print"/>
          <a:srcRect/>
          <a:stretch>
            <a:fillRect/>
          </a:stretch>
        </p:blipFill>
        <p:spPr bwMode="auto">
          <a:xfrm>
            <a:off x="290146" y="912818"/>
            <a:ext cx="1928446" cy="142875"/>
          </a:xfrm>
          <a:prstGeom prst="rect">
            <a:avLst/>
          </a:prstGeom>
          <a:noFill/>
          <a:ln w="9525">
            <a:noFill/>
            <a:miter lim="800000"/>
            <a:headEnd/>
            <a:tailEnd/>
          </a:ln>
        </p:spPr>
      </p:pic>
    </p:spTree>
    <p:extLst>
      <p:ext uri="{BB962C8B-B14F-4D97-AF65-F5344CB8AC3E}">
        <p14:creationId xmlns:p14="http://schemas.microsoft.com/office/powerpoint/2010/main" val="1772456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40685" y="152400"/>
            <a:ext cx="2883877"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1600" b="1" dirty="0" smtClean="0">
                <a:solidFill>
                  <a:prstClr val="white"/>
                </a:solidFill>
              </a:rPr>
              <a:t>障害者虐待防止法の概要</a:t>
            </a:r>
            <a:endParaRPr lang="en-US" altLang="ja-JP" sz="1600" b="1" dirty="0" smtClean="0">
              <a:solidFill>
                <a:prstClr val="white"/>
              </a:solidFill>
            </a:endParaRPr>
          </a:p>
        </p:txBody>
      </p:sp>
      <p:sp>
        <p:nvSpPr>
          <p:cNvPr id="5" name="AutoShape 3"/>
          <p:cNvSpPr>
            <a:spLocks noChangeArrowheads="1"/>
          </p:cNvSpPr>
          <p:nvPr/>
        </p:nvSpPr>
        <p:spPr bwMode="auto">
          <a:xfrm>
            <a:off x="140691" y="838200"/>
            <a:ext cx="1055077" cy="304800"/>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fontAlgn="base">
              <a:spcBef>
                <a:spcPct val="0"/>
              </a:spcBef>
              <a:spcAft>
                <a:spcPct val="0"/>
              </a:spcAft>
              <a:defRPr/>
            </a:pPr>
            <a:r>
              <a:rPr lang="ja-JP" altLang="en-US" sz="2000" dirty="0">
                <a:solidFill>
                  <a:prstClr val="black"/>
                </a:solidFill>
                <a:latin typeface="HGPｺﾞｼｯｸE" pitchFamily="50" charset="-128"/>
              </a:rPr>
              <a:t>目　的</a:t>
            </a:r>
            <a:endParaRPr lang="ja-JP" altLang="en-US" sz="2000" dirty="0">
              <a:solidFill>
                <a:prstClr val="black"/>
              </a:solidFill>
              <a:latin typeface="Arial"/>
            </a:endParaRPr>
          </a:p>
        </p:txBody>
      </p:sp>
      <p:sp>
        <p:nvSpPr>
          <p:cNvPr id="6" name="正方形/長方形 5"/>
          <p:cNvSpPr/>
          <p:nvPr/>
        </p:nvSpPr>
        <p:spPr>
          <a:xfrm>
            <a:off x="211015" y="1219200"/>
            <a:ext cx="8651631"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b"/>
          <a:lstStyle/>
          <a:p>
            <a:pPr fontAlgn="base">
              <a:spcBef>
                <a:spcPct val="0"/>
              </a:spcBef>
              <a:spcAft>
                <a:spcPct val="0"/>
              </a:spcAft>
              <a:defRPr/>
            </a:pPr>
            <a:r>
              <a:rPr lang="ja-JP" altLang="en-US" sz="1600" spc="-20" dirty="0" smtClean="0">
                <a:solidFill>
                  <a:prstClr val="black"/>
                </a:solidFill>
                <a:latin typeface="HGSｺﾞｼｯｸM" pitchFamily="50" charset="-128"/>
              </a:rPr>
              <a:t>　　</a:t>
            </a:r>
            <a:r>
              <a:rPr lang="ja-JP" altLang="en-US" sz="1600" u="sng" spc="-20" dirty="0" smtClean="0">
                <a:solidFill>
                  <a:srgbClr val="FF0000"/>
                </a:solidFill>
                <a:latin typeface="HGSｺﾞｼｯｸM" pitchFamily="50" charset="-128"/>
              </a:rPr>
              <a:t>障害者</a:t>
            </a:r>
            <a:r>
              <a:rPr lang="ja-JP" altLang="en-US" sz="1600" u="sng" spc="-20" dirty="0">
                <a:solidFill>
                  <a:srgbClr val="FF0000"/>
                </a:solidFill>
                <a:latin typeface="HGSｺﾞｼｯｸM" pitchFamily="50" charset="-128"/>
              </a:rPr>
              <a:t>に対する虐待が障害者の尊厳を害するものであり、障害者の自立及び</a:t>
            </a:r>
            <a:r>
              <a:rPr lang="ja-JP" altLang="en-US" sz="1600" u="sng" spc="-20" dirty="0" smtClean="0">
                <a:solidFill>
                  <a:srgbClr val="FF0000"/>
                </a:solidFill>
                <a:latin typeface="HGSｺﾞｼｯｸM" pitchFamily="50" charset="-128"/>
              </a:rPr>
              <a:t>社会</a:t>
            </a:r>
            <a:r>
              <a:rPr lang="ja-JP" altLang="en-US" sz="1600" u="sng" spc="-20" dirty="0">
                <a:solidFill>
                  <a:srgbClr val="FF0000"/>
                </a:solidFill>
                <a:latin typeface="HGSｺﾞｼｯｸM" pitchFamily="50" charset="-128"/>
              </a:rPr>
              <a:t>参加にと</a:t>
            </a:r>
            <a:r>
              <a:rPr lang="ja-JP" altLang="en-US" sz="1600" u="sng" spc="-20" dirty="0" smtClean="0">
                <a:solidFill>
                  <a:srgbClr val="FF0000"/>
                </a:solidFill>
                <a:latin typeface="HGSｺﾞｼｯｸM" pitchFamily="50" charset="-128"/>
              </a:rPr>
              <a:t>っ</a:t>
            </a:r>
            <a:endParaRPr lang="en-US" altLang="ja-JP" sz="1600" u="sng" spc="-20" dirty="0" smtClean="0">
              <a:solidFill>
                <a:srgbClr val="FF0000"/>
              </a:solidFill>
              <a:latin typeface="HGSｺﾞｼｯｸM" pitchFamily="50" charset="-128"/>
            </a:endParaRPr>
          </a:p>
          <a:p>
            <a:pPr fontAlgn="base">
              <a:spcBef>
                <a:spcPct val="0"/>
              </a:spcBef>
              <a:spcAft>
                <a:spcPct val="0"/>
              </a:spcAft>
              <a:defRPr/>
            </a:pPr>
            <a:r>
              <a:rPr lang="en-US" altLang="ja-JP" sz="1600" spc="-20" dirty="0" smtClean="0">
                <a:solidFill>
                  <a:srgbClr val="FF0000"/>
                </a:solidFill>
                <a:latin typeface="HGSｺﾞｼｯｸM" pitchFamily="50" charset="-128"/>
              </a:rPr>
              <a:t> </a:t>
            </a:r>
            <a:r>
              <a:rPr lang="ja-JP" altLang="en-US" sz="1600" u="sng" spc="-20" dirty="0" smtClean="0">
                <a:solidFill>
                  <a:srgbClr val="FF0000"/>
                </a:solidFill>
                <a:latin typeface="HGSｺﾞｼｯｸM" pitchFamily="50" charset="-128"/>
              </a:rPr>
              <a:t>て</a:t>
            </a:r>
            <a:r>
              <a:rPr lang="ja-JP" altLang="en-US" sz="1600" u="sng" spc="-20" dirty="0">
                <a:solidFill>
                  <a:srgbClr val="FF0000"/>
                </a:solidFill>
                <a:latin typeface="HGSｺﾞｼｯｸM" pitchFamily="50" charset="-128"/>
              </a:rPr>
              <a:t>障害者に対する虐待を防止することが極めて重要であること</a:t>
            </a:r>
            <a:r>
              <a:rPr lang="ja-JP" altLang="en-US" sz="1600" spc="-20" dirty="0">
                <a:solidFill>
                  <a:prstClr val="black"/>
                </a:solidFill>
                <a:latin typeface="HGSｺﾞｼｯｸM" pitchFamily="50" charset="-128"/>
              </a:rPr>
              <a:t>等</a:t>
            </a:r>
            <a:r>
              <a:rPr lang="ja-JP" altLang="en-US" sz="1600" spc="-20" dirty="0" smtClean="0">
                <a:solidFill>
                  <a:prstClr val="black"/>
                </a:solidFill>
                <a:latin typeface="HGSｺﾞｼｯｸM" pitchFamily="50" charset="-128"/>
              </a:rPr>
              <a:t>に鑑み</a:t>
            </a:r>
            <a:r>
              <a:rPr lang="ja-JP" altLang="en-US" sz="1600" spc="-20" dirty="0">
                <a:solidFill>
                  <a:prstClr val="black"/>
                </a:solidFill>
                <a:latin typeface="HGSｺﾞｼｯｸM" pitchFamily="50" charset="-128"/>
              </a:rPr>
              <a:t>、障害者に対する虐待</a:t>
            </a:r>
            <a:r>
              <a:rPr lang="ja-JP" altLang="en-US" sz="1600" spc="-20" dirty="0" smtClean="0">
                <a:solidFill>
                  <a:prstClr val="black"/>
                </a:solidFill>
                <a:latin typeface="HGSｺﾞｼｯｸM" pitchFamily="50" charset="-128"/>
              </a:rPr>
              <a:t>の</a:t>
            </a:r>
            <a:endParaRPr lang="en-US" altLang="ja-JP" sz="1600" spc="-20" dirty="0" smtClean="0">
              <a:solidFill>
                <a:prstClr val="black"/>
              </a:solidFill>
              <a:latin typeface="HGSｺﾞｼｯｸM" pitchFamily="50" charset="-128"/>
            </a:endParaRPr>
          </a:p>
          <a:p>
            <a:pPr fontAlgn="base">
              <a:spcBef>
                <a:spcPct val="0"/>
              </a:spcBef>
              <a:spcAft>
                <a:spcPct val="0"/>
              </a:spcAft>
              <a:defRPr/>
            </a:pPr>
            <a:r>
              <a:rPr lang="en-US" altLang="ja-JP" sz="1600" spc="-20" dirty="0" smtClean="0">
                <a:solidFill>
                  <a:prstClr val="black"/>
                </a:solidFill>
                <a:latin typeface="HGSｺﾞｼｯｸM" pitchFamily="50" charset="-128"/>
              </a:rPr>
              <a:t> </a:t>
            </a:r>
            <a:r>
              <a:rPr lang="ja-JP" altLang="en-US" sz="1600" spc="-20" dirty="0" smtClean="0">
                <a:solidFill>
                  <a:prstClr val="black"/>
                </a:solidFill>
                <a:latin typeface="HGSｺﾞｼｯｸM" pitchFamily="50" charset="-128"/>
              </a:rPr>
              <a:t>禁止</a:t>
            </a:r>
            <a:r>
              <a:rPr lang="ja-JP" altLang="en-US" sz="1600" spc="-20" dirty="0">
                <a:solidFill>
                  <a:prstClr val="black"/>
                </a:solidFill>
                <a:latin typeface="HGSｺﾞｼｯｸM" pitchFamily="50" charset="-128"/>
              </a:rPr>
              <a:t>、国等の責務、障害者虐待を受けた障害者</a:t>
            </a:r>
            <a:r>
              <a:rPr lang="ja-JP" altLang="en-US" sz="1600" spc="-20" dirty="0" smtClean="0">
                <a:solidFill>
                  <a:prstClr val="black"/>
                </a:solidFill>
                <a:latin typeface="HGSｺﾞｼｯｸM" pitchFamily="50" charset="-128"/>
              </a:rPr>
              <a:t>に対する</a:t>
            </a:r>
            <a:r>
              <a:rPr lang="ja-JP" altLang="en-US" sz="1600" spc="-20" dirty="0">
                <a:solidFill>
                  <a:prstClr val="black"/>
                </a:solidFill>
                <a:latin typeface="HGSｺﾞｼｯｸM" pitchFamily="50" charset="-128"/>
              </a:rPr>
              <a:t>保護及び自立の支援のための措置</a:t>
            </a:r>
            <a:r>
              <a:rPr lang="ja-JP" altLang="en-US" sz="1600" spc="-20" dirty="0" smtClean="0">
                <a:solidFill>
                  <a:prstClr val="black"/>
                </a:solidFill>
                <a:latin typeface="HGSｺﾞｼｯｸM" pitchFamily="50" charset="-128"/>
              </a:rPr>
              <a:t>、</a:t>
            </a:r>
            <a:endParaRPr lang="en-US" altLang="ja-JP" sz="1600" spc="-20" dirty="0" smtClean="0">
              <a:solidFill>
                <a:prstClr val="black"/>
              </a:solidFill>
              <a:latin typeface="HGSｺﾞｼｯｸM" pitchFamily="50" charset="-128"/>
            </a:endParaRPr>
          </a:p>
          <a:p>
            <a:pPr fontAlgn="base">
              <a:spcBef>
                <a:spcPct val="0"/>
              </a:spcBef>
              <a:spcAft>
                <a:spcPct val="0"/>
              </a:spcAft>
              <a:defRPr/>
            </a:pPr>
            <a:r>
              <a:rPr lang="en-US" altLang="ja-JP" sz="1600" spc="-20" dirty="0" smtClean="0">
                <a:solidFill>
                  <a:prstClr val="black"/>
                </a:solidFill>
                <a:latin typeface="HGSｺﾞｼｯｸM" pitchFamily="50" charset="-128"/>
              </a:rPr>
              <a:t> </a:t>
            </a:r>
            <a:r>
              <a:rPr lang="ja-JP" altLang="en-US" sz="1600" spc="-20" dirty="0" smtClean="0">
                <a:solidFill>
                  <a:prstClr val="black"/>
                </a:solidFill>
                <a:latin typeface="HGSｺﾞｼｯｸM" pitchFamily="50" charset="-128"/>
              </a:rPr>
              <a:t>養護者</a:t>
            </a:r>
            <a:r>
              <a:rPr lang="ja-JP" altLang="en-US" sz="1600" spc="-20" dirty="0">
                <a:solidFill>
                  <a:prstClr val="black"/>
                </a:solidFill>
                <a:latin typeface="HGSｺﾞｼｯｸM" pitchFamily="50" charset="-128"/>
              </a:rPr>
              <a:t>に対する支援のための措置</a:t>
            </a:r>
            <a:r>
              <a:rPr lang="ja-JP" altLang="en-US" sz="1600" spc="-20" dirty="0" smtClean="0">
                <a:solidFill>
                  <a:prstClr val="black"/>
                </a:solidFill>
                <a:latin typeface="HGSｺﾞｼｯｸM" pitchFamily="50" charset="-128"/>
              </a:rPr>
              <a:t>等を</a:t>
            </a:r>
            <a:r>
              <a:rPr lang="ja-JP" altLang="en-US" sz="1600" spc="-20" dirty="0">
                <a:solidFill>
                  <a:prstClr val="black"/>
                </a:solidFill>
                <a:latin typeface="HGSｺﾞｼｯｸM" pitchFamily="50" charset="-128"/>
              </a:rPr>
              <a:t>定めることにより、障害者虐待の防止、養護者に</a:t>
            </a:r>
            <a:r>
              <a:rPr lang="ja-JP" altLang="en-US" sz="1600" spc="-20" dirty="0" smtClean="0">
                <a:solidFill>
                  <a:prstClr val="black"/>
                </a:solidFill>
                <a:latin typeface="HGSｺﾞｼｯｸM" pitchFamily="50" charset="-128"/>
              </a:rPr>
              <a:t>対する</a:t>
            </a:r>
            <a:endParaRPr lang="en-US" altLang="ja-JP" sz="1600" spc="-20" dirty="0" smtClean="0">
              <a:solidFill>
                <a:prstClr val="black"/>
              </a:solidFill>
              <a:latin typeface="HGSｺﾞｼｯｸM" pitchFamily="50" charset="-128"/>
            </a:endParaRPr>
          </a:p>
          <a:p>
            <a:pPr fontAlgn="base">
              <a:spcBef>
                <a:spcPct val="0"/>
              </a:spcBef>
              <a:spcAft>
                <a:spcPct val="0"/>
              </a:spcAft>
              <a:defRPr/>
            </a:pPr>
            <a:r>
              <a:rPr lang="en-US" altLang="ja-JP" sz="1600" spc="-20" dirty="0" smtClean="0">
                <a:solidFill>
                  <a:prstClr val="black"/>
                </a:solidFill>
                <a:latin typeface="HGSｺﾞｼｯｸM" pitchFamily="50" charset="-128"/>
              </a:rPr>
              <a:t> </a:t>
            </a:r>
            <a:r>
              <a:rPr lang="ja-JP" altLang="en-US" sz="1600" spc="-20" dirty="0" smtClean="0">
                <a:solidFill>
                  <a:prstClr val="black"/>
                </a:solidFill>
                <a:latin typeface="HGSｺﾞｼｯｸM" pitchFamily="50" charset="-128"/>
              </a:rPr>
              <a:t>支援</a:t>
            </a:r>
            <a:r>
              <a:rPr lang="ja-JP" altLang="en-US" sz="1600" spc="-20" dirty="0">
                <a:solidFill>
                  <a:prstClr val="black"/>
                </a:solidFill>
                <a:latin typeface="HGSｺﾞｼｯｸM" pitchFamily="50" charset="-128"/>
              </a:rPr>
              <a:t>等に関する施策</a:t>
            </a:r>
            <a:r>
              <a:rPr lang="ja-JP" altLang="en-US" sz="1600" spc="-20" dirty="0" smtClean="0">
                <a:solidFill>
                  <a:prstClr val="black"/>
                </a:solidFill>
                <a:latin typeface="HGSｺﾞｼｯｸM" pitchFamily="50" charset="-128"/>
              </a:rPr>
              <a:t>を促進</a:t>
            </a:r>
            <a:r>
              <a:rPr lang="ja-JP" altLang="en-US" sz="1600" spc="-20" dirty="0">
                <a:solidFill>
                  <a:prstClr val="black"/>
                </a:solidFill>
                <a:latin typeface="HGSｺﾞｼｯｸM" pitchFamily="50" charset="-128"/>
              </a:rPr>
              <a:t>し、もって障害者の権利利益の擁護に資することを目的とする。</a:t>
            </a:r>
            <a:endParaRPr lang="ja-JP" altLang="en-US" sz="1600" spc="-20" dirty="0">
              <a:solidFill>
                <a:prstClr val="white"/>
              </a:solidFill>
            </a:endParaRPr>
          </a:p>
        </p:txBody>
      </p:sp>
      <p:sp>
        <p:nvSpPr>
          <p:cNvPr id="7" name="Rectangle 71"/>
          <p:cNvSpPr>
            <a:spLocks noChangeArrowheads="1"/>
          </p:cNvSpPr>
          <p:nvPr/>
        </p:nvSpPr>
        <p:spPr bwMode="auto">
          <a:xfrm>
            <a:off x="5205049" y="152400"/>
            <a:ext cx="3768634" cy="165270"/>
          </a:xfrm>
          <a:prstGeom prst="rect">
            <a:avLst/>
          </a:prstGeom>
          <a:solidFill>
            <a:srgbClr val="FFFFFF"/>
          </a:solidFill>
          <a:ln w="9525" cap="rnd">
            <a:noFill/>
            <a:prstDash val="sysDot"/>
            <a:miter lim="800000"/>
            <a:headEnd/>
            <a:tailEnd/>
          </a:ln>
        </p:spPr>
        <p:txBody>
          <a:bodyPr lIns="74295" tIns="8890" rIns="74295" bIns="8890"/>
          <a:lstStyle/>
          <a:p>
            <a:pPr marL="273050" lvl="1" algn="r" defTabSz="873125" fontAlgn="base">
              <a:spcBef>
                <a:spcPct val="0"/>
              </a:spcBef>
              <a:spcAft>
                <a:spcPct val="0"/>
              </a:spcAft>
            </a:pPr>
            <a:r>
              <a:rPr lang="ja-JP" altLang="en-US" sz="1200" dirty="0">
                <a:solidFill>
                  <a:srgbClr val="000000"/>
                </a:solidFill>
                <a:latin typeface="HGｺﾞｼｯｸM" pitchFamily="49" charset="-128"/>
              </a:rPr>
              <a:t>（平成２３年６月１７日成立、同６月２４日公</a:t>
            </a:r>
            <a:r>
              <a:rPr lang="ja-JP" altLang="en-US" sz="1200" dirty="0" smtClean="0">
                <a:solidFill>
                  <a:srgbClr val="000000"/>
                </a:solidFill>
                <a:latin typeface="HGｺﾞｼｯｸM" pitchFamily="49" charset="-128"/>
              </a:rPr>
              <a:t>布、</a:t>
            </a:r>
            <a:endParaRPr lang="en-US" altLang="ja-JP" sz="1200" dirty="0" smtClean="0">
              <a:solidFill>
                <a:srgbClr val="000000"/>
              </a:solidFill>
              <a:latin typeface="HGｺﾞｼｯｸM" pitchFamily="49" charset="-128"/>
            </a:endParaRPr>
          </a:p>
          <a:p>
            <a:pPr marL="273050" lvl="1" algn="r" defTabSz="873125" fontAlgn="base">
              <a:spcBef>
                <a:spcPct val="0"/>
              </a:spcBef>
              <a:spcAft>
                <a:spcPct val="0"/>
              </a:spcAft>
            </a:pPr>
            <a:r>
              <a:rPr lang="ja-JP" altLang="en-US" sz="1200" dirty="0" smtClean="0">
                <a:solidFill>
                  <a:prstClr val="black"/>
                </a:solidFill>
                <a:latin typeface="HGｺﾞｼｯｸM" pitchFamily="49" charset="-128"/>
              </a:rPr>
              <a:t>平成２４年１０月１日施行）</a:t>
            </a:r>
            <a:endParaRPr lang="ja-JP" altLang="en-US" sz="1200" dirty="0">
              <a:solidFill>
                <a:prstClr val="black"/>
              </a:solidFill>
              <a:latin typeface="Arial"/>
            </a:endParaRPr>
          </a:p>
        </p:txBody>
      </p:sp>
      <p:sp>
        <p:nvSpPr>
          <p:cNvPr id="8" name="AutoShape 5"/>
          <p:cNvSpPr>
            <a:spLocks noChangeArrowheads="1"/>
          </p:cNvSpPr>
          <p:nvPr/>
        </p:nvSpPr>
        <p:spPr bwMode="auto">
          <a:xfrm>
            <a:off x="140691" y="2819400"/>
            <a:ext cx="1055077" cy="292100"/>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fontAlgn="base">
              <a:spcBef>
                <a:spcPct val="0"/>
              </a:spcBef>
              <a:spcAft>
                <a:spcPct val="0"/>
              </a:spcAft>
              <a:defRPr/>
            </a:pPr>
            <a:r>
              <a:rPr lang="ja-JP" altLang="en-US" sz="2000" dirty="0">
                <a:solidFill>
                  <a:prstClr val="black"/>
                </a:solidFill>
                <a:latin typeface="HGPｺﾞｼｯｸE" pitchFamily="50" charset="-128"/>
              </a:rPr>
              <a:t>定　義</a:t>
            </a:r>
            <a:endParaRPr lang="ja-JP" altLang="en-US" sz="2000" dirty="0">
              <a:solidFill>
                <a:prstClr val="black"/>
              </a:solidFill>
              <a:latin typeface="Arial"/>
            </a:endParaRPr>
          </a:p>
        </p:txBody>
      </p:sp>
      <p:sp>
        <p:nvSpPr>
          <p:cNvPr id="9" name="正方形/長方形 8"/>
          <p:cNvSpPr/>
          <p:nvPr/>
        </p:nvSpPr>
        <p:spPr>
          <a:xfrm>
            <a:off x="211015" y="3200400"/>
            <a:ext cx="8651631" cy="3505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85725" indent="-85725" fontAlgn="base">
              <a:spcBef>
                <a:spcPct val="0"/>
              </a:spcBef>
              <a:spcAft>
                <a:spcPct val="0"/>
              </a:spcAft>
              <a:defRPr/>
            </a:pPr>
            <a:r>
              <a:rPr lang="ja-JP" altLang="ja-JP" sz="1600" dirty="0">
                <a:solidFill>
                  <a:prstClr val="black"/>
                </a:solidFill>
              </a:rPr>
              <a:t>１　｢障害者｣とは、身体・知的・精神障害その他の心身の機能の障害がある者であって、障害及び社会的障壁により継続的に日常生活・社会生活に相当な制限を受ける状態にあるものを</a:t>
            </a:r>
            <a:r>
              <a:rPr lang="ja-JP" altLang="ja-JP" sz="1600" dirty="0" smtClean="0">
                <a:solidFill>
                  <a:prstClr val="black"/>
                </a:solidFill>
              </a:rPr>
              <a:t>いう。</a:t>
            </a:r>
            <a:endParaRPr lang="ja-JP" altLang="ja-JP" sz="1600" dirty="0">
              <a:solidFill>
                <a:prstClr val="black"/>
              </a:solidFill>
            </a:endParaRPr>
          </a:p>
          <a:p>
            <a:pPr marL="85725" indent="-85725" fontAlgn="base">
              <a:spcBef>
                <a:spcPct val="0"/>
              </a:spcBef>
              <a:spcAft>
                <a:spcPct val="0"/>
              </a:spcAft>
              <a:defRPr/>
            </a:pPr>
            <a:r>
              <a:rPr lang="ja-JP" altLang="ja-JP" sz="1600" dirty="0">
                <a:solidFill>
                  <a:prstClr val="black"/>
                </a:solidFill>
              </a:rPr>
              <a:t>２　｢障害者虐待｣とは</a:t>
            </a:r>
            <a:r>
              <a:rPr lang="ja-JP" altLang="ja-JP" sz="1600" dirty="0" smtClean="0">
                <a:solidFill>
                  <a:prstClr val="black"/>
                </a:solidFill>
              </a:rPr>
              <a:t>、</a:t>
            </a:r>
            <a:r>
              <a:rPr lang="ja-JP" altLang="en-US" sz="1600" dirty="0" smtClean="0">
                <a:solidFill>
                  <a:prstClr val="black"/>
                </a:solidFill>
              </a:rPr>
              <a:t>次の３つをいう。</a:t>
            </a:r>
            <a:endParaRPr lang="en-US" altLang="ja-JP" sz="1600" dirty="0" smtClean="0">
              <a:solidFill>
                <a:prstClr val="black"/>
              </a:solidFill>
            </a:endParaRPr>
          </a:p>
          <a:p>
            <a:pPr marL="85725" indent="-85725" fontAlgn="base">
              <a:spcBef>
                <a:spcPct val="0"/>
              </a:spcBef>
              <a:spcAft>
                <a:spcPct val="0"/>
              </a:spcAft>
              <a:defRPr/>
            </a:pPr>
            <a:endParaRPr lang="en-US" altLang="ja-JP" sz="1600" dirty="0" smtClean="0">
              <a:solidFill>
                <a:prstClr val="black"/>
              </a:solidFill>
            </a:endParaRPr>
          </a:p>
          <a:p>
            <a:pPr marL="85725" indent="-85725" fontAlgn="base">
              <a:spcBef>
                <a:spcPct val="0"/>
              </a:spcBef>
              <a:spcAft>
                <a:spcPct val="0"/>
              </a:spcAft>
              <a:defRPr/>
            </a:pPr>
            <a:r>
              <a:rPr lang="en-US" altLang="ja-JP" sz="1600" dirty="0" smtClean="0">
                <a:solidFill>
                  <a:prstClr val="black"/>
                </a:solidFill>
              </a:rPr>
              <a:t>   </a:t>
            </a:r>
            <a:r>
              <a:rPr lang="ja-JP" altLang="ja-JP" sz="1600" dirty="0" smtClean="0">
                <a:solidFill>
                  <a:srgbClr val="FF0000"/>
                </a:solidFill>
              </a:rPr>
              <a:t>①養護者による障害者虐待</a:t>
            </a:r>
            <a:endParaRPr lang="en-US" altLang="ja-JP" sz="1600" dirty="0" smtClean="0">
              <a:solidFill>
                <a:srgbClr val="FF0000"/>
              </a:solidFill>
            </a:endParaRPr>
          </a:p>
          <a:p>
            <a:pPr marL="85725" indent="-85725" fontAlgn="base">
              <a:spcBef>
                <a:spcPct val="0"/>
              </a:spcBef>
              <a:spcAft>
                <a:spcPct val="0"/>
              </a:spcAft>
              <a:defRPr/>
            </a:pPr>
            <a:r>
              <a:rPr lang="en-US" altLang="ja-JP" sz="1600" dirty="0" smtClean="0">
                <a:solidFill>
                  <a:srgbClr val="FF0000"/>
                </a:solidFill>
              </a:rPr>
              <a:t>   </a:t>
            </a:r>
            <a:r>
              <a:rPr lang="ja-JP" altLang="ja-JP" sz="1600" dirty="0" smtClean="0">
                <a:solidFill>
                  <a:srgbClr val="FF0000"/>
                </a:solidFill>
              </a:rPr>
              <a:t>②障害者福祉施設従事者等による障害者虐待</a:t>
            </a:r>
            <a:endParaRPr lang="en-US" altLang="ja-JP" sz="1600" dirty="0" smtClean="0">
              <a:solidFill>
                <a:srgbClr val="FF0000"/>
              </a:solidFill>
            </a:endParaRPr>
          </a:p>
          <a:p>
            <a:pPr marL="85725" indent="-85725" fontAlgn="base">
              <a:spcBef>
                <a:spcPct val="0"/>
              </a:spcBef>
              <a:spcAft>
                <a:spcPct val="0"/>
              </a:spcAft>
              <a:defRPr/>
            </a:pPr>
            <a:r>
              <a:rPr lang="en-US" altLang="ja-JP" sz="1600" dirty="0" smtClean="0">
                <a:solidFill>
                  <a:srgbClr val="FF0000"/>
                </a:solidFill>
              </a:rPr>
              <a:t>   </a:t>
            </a:r>
            <a:r>
              <a:rPr lang="ja-JP" altLang="ja-JP" sz="1600" dirty="0" smtClean="0">
                <a:solidFill>
                  <a:srgbClr val="FF0000"/>
                </a:solidFill>
              </a:rPr>
              <a:t>③使用者による障害者虐待</a:t>
            </a:r>
            <a:r>
              <a:rPr lang="en-US" altLang="ja-JP" sz="1600" dirty="0" smtClean="0">
                <a:solidFill>
                  <a:srgbClr val="FF0000"/>
                </a:solidFill>
              </a:rPr>
              <a:t>   </a:t>
            </a:r>
            <a:endParaRPr lang="ja-JP" altLang="ja-JP" sz="1600" dirty="0" smtClean="0">
              <a:solidFill>
                <a:prstClr val="black"/>
              </a:solidFill>
            </a:endParaRPr>
          </a:p>
          <a:p>
            <a:pPr marL="85725" indent="-85725" fontAlgn="base">
              <a:spcBef>
                <a:spcPct val="0"/>
              </a:spcBef>
              <a:spcAft>
                <a:spcPct val="0"/>
              </a:spcAft>
              <a:defRPr/>
            </a:pPr>
            <a:endParaRPr lang="en-US" altLang="ja-JP" sz="1600" dirty="0" smtClean="0">
              <a:solidFill>
                <a:prstClr val="black"/>
              </a:solidFill>
            </a:endParaRPr>
          </a:p>
          <a:p>
            <a:pPr marL="85725" indent="-85725" fontAlgn="base">
              <a:spcBef>
                <a:spcPct val="0"/>
              </a:spcBef>
              <a:spcAft>
                <a:spcPct val="0"/>
              </a:spcAft>
              <a:defRPr/>
            </a:pPr>
            <a:r>
              <a:rPr lang="ja-JP" altLang="ja-JP" sz="1600" dirty="0" smtClean="0">
                <a:solidFill>
                  <a:prstClr val="black"/>
                </a:solidFill>
              </a:rPr>
              <a:t>３</a:t>
            </a:r>
            <a:r>
              <a:rPr lang="ja-JP" altLang="ja-JP" sz="1600" dirty="0">
                <a:solidFill>
                  <a:prstClr val="black"/>
                </a:solidFill>
              </a:rPr>
              <a:t>　障害者虐待の類型は</a:t>
            </a:r>
            <a:r>
              <a:rPr lang="ja-JP" altLang="ja-JP" sz="1600" dirty="0" smtClean="0">
                <a:solidFill>
                  <a:prstClr val="black"/>
                </a:solidFill>
              </a:rPr>
              <a:t>、</a:t>
            </a:r>
            <a:r>
              <a:rPr lang="ja-JP" altLang="en-US" sz="1600" dirty="0" smtClean="0">
                <a:solidFill>
                  <a:prstClr val="black"/>
                </a:solidFill>
              </a:rPr>
              <a:t>次の５つ。（具体的要件は、虐待を行う主体ごとに微妙に異なる。）</a:t>
            </a:r>
            <a:endParaRPr lang="en-US" altLang="ja-JP" sz="1600" dirty="0" smtClean="0">
              <a:solidFill>
                <a:prstClr val="black"/>
              </a:solidFill>
            </a:endParaRPr>
          </a:p>
          <a:p>
            <a:pPr marL="85725" indent="-85725" fontAlgn="base">
              <a:spcBef>
                <a:spcPct val="0"/>
              </a:spcBef>
              <a:spcAft>
                <a:spcPct val="0"/>
              </a:spcAft>
              <a:defRPr/>
            </a:pPr>
            <a:r>
              <a:rPr lang="ja-JP" altLang="en-US" sz="1600" dirty="0" smtClean="0">
                <a:solidFill>
                  <a:prstClr val="black"/>
                </a:solidFill>
              </a:rPr>
              <a:t>　</a:t>
            </a:r>
            <a:r>
              <a:rPr lang="ja-JP" altLang="ja-JP" sz="1600" dirty="0" smtClean="0">
                <a:solidFill>
                  <a:srgbClr val="FF0000"/>
                </a:solidFill>
              </a:rPr>
              <a:t>①</a:t>
            </a:r>
            <a:r>
              <a:rPr lang="ja-JP" altLang="ja-JP" sz="1600" dirty="0">
                <a:solidFill>
                  <a:srgbClr val="FF0000"/>
                </a:solidFill>
              </a:rPr>
              <a:t>身体的</a:t>
            </a:r>
            <a:r>
              <a:rPr lang="ja-JP" altLang="ja-JP" sz="1600" dirty="0" smtClean="0">
                <a:solidFill>
                  <a:srgbClr val="FF0000"/>
                </a:solidFill>
              </a:rPr>
              <a:t>虐待</a:t>
            </a:r>
            <a:r>
              <a:rPr lang="ja-JP" altLang="en-US" sz="1600" dirty="0" smtClean="0">
                <a:solidFill>
                  <a:srgbClr val="FF0000"/>
                </a:solidFill>
              </a:rPr>
              <a:t>　</a:t>
            </a:r>
            <a:r>
              <a:rPr lang="ja-JP" altLang="en-US" sz="1050" dirty="0" smtClean="0">
                <a:solidFill>
                  <a:srgbClr val="000000"/>
                </a:solidFill>
              </a:rPr>
              <a:t>（</a:t>
            </a:r>
            <a:r>
              <a:rPr lang="ja-JP" altLang="en-US" sz="1050" dirty="0" smtClean="0">
                <a:solidFill>
                  <a:prstClr val="black"/>
                </a:solidFill>
              </a:rPr>
              <a:t>障害者の身体に外傷が生じ、若しくは生じるおそれのある暴行を加え、又は正当な理由なく障害者の身体を拘束すること）</a:t>
            </a:r>
            <a:endParaRPr lang="en-US" altLang="ja-JP" sz="1050" dirty="0" smtClean="0">
              <a:solidFill>
                <a:prstClr val="black"/>
              </a:solidFill>
            </a:endParaRPr>
          </a:p>
          <a:p>
            <a:pPr marL="85725" indent="-85725" fontAlgn="base">
              <a:spcBef>
                <a:spcPct val="0"/>
              </a:spcBef>
              <a:spcAft>
                <a:spcPct val="0"/>
              </a:spcAft>
              <a:defRPr/>
            </a:pPr>
            <a:r>
              <a:rPr lang="ja-JP" altLang="en-US" sz="1600" dirty="0" smtClean="0">
                <a:solidFill>
                  <a:srgbClr val="FF0000"/>
                </a:solidFill>
              </a:rPr>
              <a:t>　</a:t>
            </a:r>
            <a:r>
              <a:rPr lang="ja-JP" altLang="ja-JP" sz="1600" dirty="0" smtClean="0">
                <a:solidFill>
                  <a:srgbClr val="FF0000"/>
                </a:solidFill>
              </a:rPr>
              <a:t>②</a:t>
            </a:r>
            <a:r>
              <a:rPr lang="ja-JP" altLang="en-US" sz="1600" dirty="0" smtClean="0">
                <a:solidFill>
                  <a:srgbClr val="FF0000"/>
                </a:solidFill>
              </a:rPr>
              <a:t>放棄・放置　　</a:t>
            </a:r>
            <a:r>
              <a:rPr lang="ja-JP" altLang="en-US" sz="1050" dirty="0" smtClean="0">
                <a:solidFill>
                  <a:srgbClr val="000000"/>
                </a:solidFill>
              </a:rPr>
              <a:t>（障害者を衰弱させるような著しい減食又は長時間の放置等による</a:t>
            </a:r>
            <a:r>
              <a:rPr lang="en-US" altLang="ja-JP" sz="1050" dirty="0" smtClean="0">
                <a:solidFill>
                  <a:srgbClr val="000000"/>
                </a:solidFill>
              </a:rPr>
              <a:t>①③④</a:t>
            </a:r>
            <a:r>
              <a:rPr lang="ja-JP" altLang="en-US" sz="1050" dirty="0" smtClean="0">
                <a:solidFill>
                  <a:srgbClr val="000000"/>
                </a:solidFill>
              </a:rPr>
              <a:t>の行為と同様の行為の放置等）</a:t>
            </a:r>
            <a:endParaRPr lang="en-US" altLang="ja-JP" sz="1050" dirty="0" smtClean="0">
              <a:solidFill>
                <a:srgbClr val="000000"/>
              </a:solidFill>
            </a:endParaRPr>
          </a:p>
          <a:p>
            <a:pPr marL="85725" indent="-85725" fontAlgn="base">
              <a:spcBef>
                <a:spcPct val="0"/>
              </a:spcBef>
              <a:spcAft>
                <a:spcPct val="0"/>
              </a:spcAft>
              <a:defRPr/>
            </a:pPr>
            <a:r>
              <a:rPr lang="ja-JP" altLang="en-US" sz="1600" dirty="0" smtClean="0">
                <a:solidFill>
                  <a:srgbClr val="FF0000"/>
                </a:solidFill>
              </a:rPr>
              <a:t>　</a:t>
            </a:r>
            <a:r>
              <a:rPr lang="ja-JP" altLang="ja-JP" sz="1600" dirty="0" smtClean="0">
                <a:solidFill>
                  <a:srgbClr val="FF0000"/>
                </a:solidFill>
              </a:rPr>
              <a:t>③</a:t>
            </a:r>
            <a:r>
              <a:rPr lang="ja-JP" altLang="ja-JP" sz="1600" dirty="0">
                <a:solidFill>
                  <a:srgbClr val="FF0000"/>
                </a:solidFill>
              </a:rPr>
              <a:t>心理的</a:t>
            </a:r>
            <a:r>
              <a:rPr lang="ja-JP" altLang="ja-JP" sz="1600" dirty="0" smtClean="0">
                <a:solidFill>
                  <a:srgbClr val="FF0000"/>
                </a:solidFill>
              </a:rPr>
              <a:t>虐待</a:t>
            </a:r>
            <a:r>
              <a:rPr lang="ja-JP" altLang="en-US" sz="1600" dirty="0" smtClean="0">
                <a:solidFill>
                  <a:srgbClr val="FF0000"/>
                </a:solidFill>
              </a:rPr>
              <a:t>　</a:t>
            </a:r>
            <a:r>
              <a:rPr lang="ja-JP" altLang="en-US" sz="1050" dirty="0" smtClean="0">
                <a:solidFill>
                  <a:srgbClr val="000000"/>
                </a:solidFill>
              </a:rPr>
              <a:t>（障害者に対する著しい暴言又は著しく拒絶的な対応その他の障害者に著しい心理的外傷を与える言動を行うこと）</a:t>
            </a:r>
            <a:endParaRPr lang="en-US" altLang="ja-JP" sz="1050" dirty="0" smtClean="0">
              <a:solidFill>
                <a:srgbClr val="000000"/>
              </a:solidFill>
            </a:endParaRPr>
          </a:p>
          <a:p>
            <a:pPr marL="85725" indent="-85725" fontAlgn="base">
              <a:spcBef>
                <a:spcPct val="0"/>
              </a:spcBef>
              <a:spcAft>
                <a:spcPct val="0"/>
              </a:spcAft>
              <a:defRPr/>
            </a:pPr>
            <a:r>
              <a:rPr lang="ja-JP" altLang="en-US" sz="1600" dirty="0" smtClean="0">
                <a:solidFill>
                  <a:srgbClr val="FF0000"/>
                </a:solidFill>
              </a:rPr>
              <a:t>　</a:t>
            </a:r>
            <a:r>
              <a:rPr lang="ja-JP" altLang="ja-JP" sz="1600" dirty="0" smtClean="0">
                <a:solidFill>
                  <a:srgbClr val="FF0000"/>
                </a:solidFill>
              </a:rPr>
              <a:t>④</a:t>
            </a:r>
            <a:r>
              <a:rPr lang="ja-JP" altLang="ja-JP" sz="1600" dirty="0">
                <a:solidFill>
                  <a:srgbClr val="FF0000"/>
                </a:solidFill>
              </a:rPr>
              <a:t>性的</a:t>
            </a:r>
            <a:r>
              <a:rPr lang="ja-JP" altLang="ja-JP" sz="1600" dirty="0" smtClean="0">
                <a:solidFill>
                  <a:srgbClr val="FF0000"/>
                </a:solidFill>
              </a:rPr>
              <a:t>虐待</a:t>
            </a:r>
            <a:r>
              <a:rPr lang="ja-JP" altLang="en-US" sz="1600" dirty="0" smtClean="0">
                <a:solidFill>
                  <a:srgbClr val="FF0000"/>
                </a:solidFill>
              </a:rPr>
              <a:t>　　</a:t>
            </a:r>
            <a:r>
              <a:rPr lang="ja-JP" altLang="en-US" sz="1600" dirty="0">
                <a:solidFill>
                  <a:srgbClr val="FF0000"/>
                </a:solidFill>
              </a:rPr>
              <a:t>　</a:t>
            </a:r>
            <a:r>
              <a:rPr lang="ja-JP" altLang="en-US" sz="1050" dirty="0" smtClean="0">
                <a:solidFill>
                  <a:srgbClr val="000000"/>
                </a:solidFill>
              </a:rPr>
              <a:t>（障害者にわいせつな行為をすること又は障害者をしてわいせつな行為をさせること）</a:t>
            </a:r>
            <a:endParaRPr lang="en-US" altLang="ja-JP" sz="1050" dirty="0" smtClean="0">
              <a:solidFill>
                <a:srgbClr val="000000"/>
              </a:solidFill>
            </a:endParaRPr>
          </a:p>
          <a:p>
            <a:pPr marL="85725" indent="-85725" fontAlgn="base">
              <a:spcBef>
                <a:spcPct val="0"/>
              </a:spcBef>
              <a:spcAft>
                <a:spcPct val="0"/>
              </a:spcAft>
              <a:defRPr/>
            </a:pPr>
            <a:r>
              <a:rPr lang="ja-JP" altLang="en-US" sz="1600" dirty="0" smtClean="0">
                <a:solidFill>
                  <a:srgbClr val="FF0000"/>
                </a:solidFill>
              </a:rPr>
              <a:t>　</a:t>
            </a:r>
            <a:r>
              <a:rPr lang="ja-JP" altLang="ja-JP" sz="1600" dirty="0" smtClean="0">
                <a:solidFill>
                  <a:srgbClr val="FF0000"/>
                </a:solidFill>
              </a:rPr>
              <a:t>⑤</a:t>
            </a:r>
            <a:r>
              <a:rPr lang="ja-JP" altLang="ja-JP" sz="1600" dirty="0">
                <a:solidFill>
                  <a:srgbClr val="FF0000"/>
                </a:solidFill>
              </a:rPr>
              <a:t>経済的</a:t>
            </a:r>
            <a:r>
              <a:rPr lang="ja-JP" altLang="ja-JP" sz="1600" dirty="0" smtClean="0">
                <a:solidFill>
                  <a:srgbClr val="FF0000"/>
                </a:solidFill>
              </a:rPr>
              <a:t>虐待</a:t>
            </a:r>
            <a:r>
              <a:rPr lang="ja-JP" altLang="en-US" sz="1600" dirty="0" smtClean="0">
                <a:solidFill>
                  <a:srgbClr val="FF0000"/>
                </a:solidFill>
              </a:rPr>
              <a:t>　</a:t>
            </a:r>
            <a:r>
              <a:rPr lang="ja-JP" altLang="en-US" sz="1050" dirty="0" smtClean="0">
                <a:solidFill>
                  <a:srgbClr val="000000"/>
                </a:solidFill>
              </a:rPr>
              <a:t>（障害者から不当に財産上の利益を得ること）</a:t>
            </a:r>
            <a:endParaRPr lang="ja-JP" altLang="ja-JP" sz="1050" dirty="0">
              <a:solidFill>
                <a:srgbClr val="000000"/>
              </a:solidFill>
            </a:endParaRPr>
          </a:p>
        </p:txBody>
      </p:sp>
      <p:sp>
        <p:nvSpPr>
          <p:cNvPr id="10" name="スライド番号プレースホルダ 5"/>
          <p:cNvSpPr>
            <a:spLocks noGrp="1"/>
          </p:cNvSpPr>
          <p:nvPr>
            <p:ph type="sldNum" sz="quarter" idx="12"/>
          </p:nvPr>
        </p:nvSpPr>
        <p:spPr>
          <a:xfrm>
            <a:off x="7030915" y="6597651"/>
            <a:ext cx="2133600" cy="260350"/>
          </a:xfrm>
          <a:noFill/>
        </p:spPr>
        <p:txBody>
          <a:bodyPr/>
          <a:lstStyle/>
          <a:p>
            <a:fld id="{0CF6D272-2EC7-4B93-9ED6-324B48E2B84A}" type="slidenum">
              <a:rPr lang="en-US" altLang="ja-JP" smtClean="0">
                <a:solidFill>
                  <a:srgbClr val="000000"/>
                </a:solidFill>
              </a:rPr>
              <a:pPr/>
              <a:t>22</a:t>
            </a:fld>
            <a:endParaRPr lang="en-US" altLang="ja-JP" dirty="0" smtClean="0">
              <a:solidFill>
                <a:srgbClr val="000000"/>
              </a:solidFill>
            </a:endParaRPr>
          </a:p>
        </p:txBody>
      </p:sp>
    </p:spTree>
    <p:extLst>
      <p:ext uri="{BB962C8B-B14F-4D97-AF65-F5344CB8AC3E}">
        <p14:creationId xmlns:p14="http://schemas.microsoft.com/office/powerpoint/2010/main" val="1635232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06987" y="44450"/>
            <a:ext cx="8852388" cy="431800"/>
          </a:xfrm>
          <a:prstGeom prst="rect">
            <a:avLst/>
          </a:prstGeom>
          <a:gradFill rotWithShape="1">
            <a:gsLst>
              <a:gs pos="0">
                <a:srgbClr val="5E765E"/>
              </a:gs>
              <a:gs pos="50000">
                <a:srgbClr val="CCFFCC"/>
              </a:gs>
              <a:gs pos="100000">
                <a:srgbClr val="5E765E"/>
              </a:gs>
            </a:gsLst>
            <a:lin ang="5400000" scaled="1"/>
          </a:gradFill>
          <a:ln w="9525">
            <a:noFill/>
            <a:miter lim="800000"/>
            <a:headEnd/>
            <a:tailEnd/>
          </a:ln>
        </p:spPr>
        <p:txBody>
          <a:bodyPr lIns="74295" tIns="8890" rIns="74295" bIns="8890" anchor="ctr" anchorCtr="1"/>
          <a:lstStyle/>
          <a:p>
            <a:pPr marL="119063" indent="-119063" algn="ctr" defTabSz="873125"/>
            <a:r>
              <a:rPr lang="ja-JP" altLang="en-US" sz="1600" dirty="0">
                <a:solidFill>
                  <a:srgbClr val="000000"/>
                </a:solidFill>
                <a:latin typeface="HGPｺﾞｼｯｸE" pitchFamily="50" charset="-128"/>
              </a:rPr>
              <a:t>障害者虐待の防止、障害者の養護者に対する支援等に関する法律の概要</a:t>
            </a:r>
            <a:endParaRPr lang="ja-JP" altLang="en-US" sz="1200" dirty="0">
              <a:solidFill>
                <a:srgbClr val="000000"/>
              </a:solidFill>
            </a:endParaRPr>
          </a:p>
        </p:txBody>
      </p:sp>
      <p:sp>
        <p:nvSpPr>
          <p:cNvPr id="8" name="正方形/長方形 7"/>
          <p:cNvSpPr/>
          <p:nvPr/>
        </p:nvSpPr>
        <p:spPr>
          <a:xfrm>
            <a:off x="118711" y="1718820"/>
            <a:ext cx="8906607" cy="7921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85725" indent="-85725">
              <a:defRPr/>
            </a:pPr>
            <a:r>
              <a:rPr lang="ja-JP" altLang="ja-JP" sz="1050" dirty="0">
                <a:solidFill>
                  <a:prstClr val="black"/>
                </a:solidFill>
              </a:rPr>
              <a:t>１　｢障害者｣とは、身体・知的・精神障害その他の心身の機能の障害がある者であって、障害及び社会的障壁により継続的に日常生活・社会生活に相当な制限を受ける状態にあるものをいう。</a:t>
            </a:r>
          </a:p>
          <a:p>
            <a:pPr marL="85725" indent="-85725">
              <a:defRPr/>
            </a:pPr>
            <a:r>
              <a:rPr lang="ja-JP" altLang="ja-JP" sz="1050" dirty="0">
                <a:solidFill>
                  <a:prstClr val="black"/>
                </a:solidFill>
              </a:rPr>
              <a:t>２　｢障害者虐待｣とは、</a:t>
            </a:r>
            <a:r>
              <a:rPr lang="ja-JP" altLang="ja-JP" sz="1050" dirty="0">
                <a:solidFill>
                  <a:srgbClr val="FF0000"/>
                </a:solidFill>
              </a:rPr>
              <a:t>①養護者による障害者虐待、②障害者福祉施設従事者等による障害者虐待、③使用者による障害者虐待</a:t>
            </a:r>
            <a:r>
              <a:rPr lang="ja-JP" altLang="ja-JP" sz="1050" dirty="0">
                <a:solidFill>
                  <a:prstClr val="black"/>
                </a:solidFill>
              </a:rPr>
              <a:t>をいう。</a:t>
            </a:r>
          </a:p>
          <a:p>
            <a:pPr marL="85725" indent="-85725">
              <a:defRPr/>
            </a:pPr>
            <a:r>
              <a:rPr lang="ja-JP" altLang="ja-JP" sz="1050" dirty="0">
                <a:solidFill>
                  <a:prstClr val="black"/>
                </a:solidFill>
              </a:rPr>
              <a:t>３　障害者虐待の類型は、</a:t>
            </a:r>
            <a:r>
              <a:rPr lang="ja-JP" altLang="ja-JP" sz="1050" dirty="0">
                <a:solidFill>
                  <a:srgbClr val="FF0000"/>
                </a:solidFill>
              </a:rPr>
              <a:t>①身体的虐待、②</a:t>
            </a:r>
            <a:r>
              <a:rPr lang="ja-JP" altLang="en-US" sz="1050" dirty="0">
                <a:solidFill>
                  <a:srgbClr val="FF0000"/>
                </a:solidFill>
              </a:rPr>
              <a:t>放棄・放置</a:t>
            </a:r>
            <a:r>
              <a:rPr lang="ja-JP" altLang="ja-JP" sz="1050" dirty="0">
                <a:solidFill>
                  <a:srgbClr val="FF0000"/>
                </a:solidFill>
              </a:rPr>
              <a:t>、③心理的虐待、④性的虐待、⑤経済的虐待</a:t>
            </a:r>
            <a:r>
              <a:rPr lang="ja-JP" altLang="ja-JP" sz="1050" dirty="0">
                <a:solidFill>
                  <a:prstClr val="black"/>
                </a:solidFill>
              </a:rPr>
              <a:t>の５つ。</a:t>
            </a:r>
          </a:p>
        </p:txBody>
      </p:sp>
      <p:sp>
        <p:nvSpPr>
          <p:cNvPr id="174085" name="AutoShape 5"/>
          <p:cNvSpPr>
            <a:spLocks noChangeArrowheads="1"/>
          </p:cNvSpPr>
          <p:nvPr/>
        </p:nvSpPr>
        <p:spPr bwMode="auto">
          <a:xfrm>
            <a:off x="252047" y="1536254"/>
            <a:ext cx="633046" cy="215900"/>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a:defRPr/>
            </a:pPr>
            <a:r>
              <a:rPr lang="ja-JP" altLang="en-US" sz="1050" dirty="0">
                <a:solidFill>
                  <a:prstClr val="black"/>
                </a:solidFill>
                <a:latin typeface="HGPｺﾞｼｯｸE" pitchFamily="50" charset="-128"/>
                <a:ea typeface="ＭＳ Ｐゴシック"/>
              </a:rPr>
              <a:t>定　義</a:t>
            </a:r>
            <a:endParaRPr lang="ja-JP" altLang="en-US" sz="1050" dirty="0">
              <a:solidFill>
                <a:prstClr val="black"/>
              </a:solidFill>
              <a:latin typeface="Arial"/>
              <a:ea typeface="ＭＳ Ｐゴシック"/>
            </a:endParaRPr>
          </a:p>
        </p:txBody>
      </p:sp>
      <p:sp>
        <p:nvSpPr>
          <p:cNvPr id="10" name="正方形/長方形 9"/>
          <p:cNvSpPr/>
          <p:nvPr/>
        </p:nvSpPr>
        <p:spPr>
          <a:xfrm>
            <a:off x="118711" y="2863975"/>
            <a:ext cx="8906607" cy="23652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ja-JP" sz="1050" dirty="0">
                <a:solidFill>
                  <a:prstClr val="black"/>
                </a:solidFill>
              </a:rPr>
              <a:t>１　何人も障害者を虐待してはならない旨の規定、障害者の虐待の防止に係る国等の責務規定、障害者虐待の早期発見の努力義務規定を置く。</a:t>
            </a:r>
          </a:p>
          <a:p>
            <a:pPr>
              <a:defRPr/>
            </a:pPr>
            <a:r>
              <a:rPr lang="ja-JP" altLang="ja-JP" sz="1050" dirty="0">
                <a:solidFill>
                  <a:prstClr val="black"/>
                </a:solidFill>
              </a:rPr>
              <a:t>２　</a:t>
            </a:r>
            <a:r>
              <a:rPr lang="ja-JP" altLang="en-US" sz="1050" dirty="0">
                <a:solidFill>
                  <a:srgbClr val="FF0000"/>
                </a:solidFill>
              </a:rPr>
              <a:t>「</a:t>
            </a:r>
            <a:r>
              <a:rPr lang="ja-JP" altLang="ja-JP" sz="1050" dirty="0">
                <a:solidFill>
                  <a:srgbClr val="FF0000"/>
                </a:solidFill>
              </a:rPr>
              <a:t>障害者虐待</a:t>
            </a:r>
            <a:r>
              <a:rPr lang="ja-JP" altLang="en-US" sz="1050" dirty="0">
                <a:solidFill>
                  <a:srgbClr val="FF0000"/>
                </a:solidFill>
              </a:rPr>
              <a:t>」を受けたと思われる障害者を発見した者に速やかな通報を義務付ける</a:t>
            </a:r>
            <a:r>
              <a:rPr lang="ja-JP" altLang="en-US" sz="1050" dirty="0">
                <a:solidFill>
                  <a:prstClr val="black"/>
                </a:solidFill>
              </a:rPr>
              <a:t>とともに、障害者虐待</a:t>
            </a:r>
            <a:r>
              <a:rPr lang="ja-JP" altLang="ja-JP" sz="1050" dirty="0">
                <a:solidFill>
                  <a:prstClr val="black"/>
                </a:solidFill>
              </a:rPr>
              <a:t>防止等に係る具体的スキームを定める。</a:t>
            </a:r>
            <a:endParaRPr lang="en-US" altLang="ja-JP" sz="1050" dirty="0">
              <a:solidFill>
                <a:prstClr val="black"/>
              </a:solidFill>
            </a:endParaRPr>
          </a:p>
          <a:p>
            <a:pPr>
              <a:defRPr/>
            </a:pPr>
            <a:endParaRPr lang="en-US" altLang="ja-JP" sz="1050" dirty="0">
              <a:solidFill>
                <a:prstClr val="black"/>
              </a:solidFill>
            </a:endParaRPr>
          </a:p>
          <a:p>
            <a:pPr>
              <a:defRPr/>
            </a:pPr>
            <a:endParaRPr lang="en-US" altLang="ja-JP" sz="1050" dirty="0">
              <a:solidFill>
                <a:prstClr val="black"/>
              </a:solidFill>
            </a:endParaRPr>
          </a:p>
          <a:p>
            <a:pPr>
              <a:defRPr/>
            </a:pPr>
            <a:endParaRPr lang="en-US" altLang="ja-JP" sz="1050" dirty="0">
              <a:solidFill>
                <a:prstClr val="black"/>
              </a:solidFill>
            </a:endParaRPr>
          </a:p>
          <a:p>
            <a:pPr>
              <a:defRPr/>
            </a:pPr>
            <a:endParaRPr lang="en-US" altLang="ja-JP" sz="1050" dirty="0">
              <a:solidFill>
                <a:prstClr val="black"/>
              </a:solidFill>
            </a:endParaRPr>
          </a:p>
          <a:p>
            <a:pPr>
              <a:defRPr/>
            </a:pPr>
            <a:endParaRPr lang="en-US" altLang="ja-JP" sz="1050" dirty="0">
              <a:solidFill>
                <a:prstClr val="black"/>
              </a:solidFill>
            </a:endParaRPr>
          </a:p>
          <a:p>
            <a:pPr>
              <a:defRPr/>
            </a:pPr>
            <a:endParaRPr lang="en-US" altLang="ja-JP" sz="1050" dirty="0">
              <a:solidFill>
                <a:prstClr val="black"/>
              </a:solidFill>
            </a:endParaRPr>
          </a:p>
          <a:p>
            <a:pPr>
              <a:defRPr/>
            </a:pPr>
            <a:endParaRPr lang="en-US" altLang="ja-JP" sz="1050" dirty="0">
              <a:solidFill>
                <a:prstClr val="black"/>
              </a:solidFill>
            </a:endParaRPr>
          </a:p>
          <a:p>
            <a:pPr>
              <a:defRPr/>
            </a:pPr>
            <a:endParaRPr lang="en-US" altLang="ja-JP" sz="1050" dirty="0">
              <a:solidFill>
                <a:prstClr val="black"/>
              </a:solidFill>
            </a:endParaRPr>
          </a:p>
          <a:p>
            <a:pPr>
              <a:defRPr/>
            </a:pPr>
            <a:endParaRPr lang="en-US" altLang="ja-JP" sz="1050" dirty="0">
              <a:solidFill>
                <a:prstClr val="black"/>
              </a:solidFill>
            </a:endParaRPr>
          </a:p>
          <a:p>
            <a:pPr marL="85725" indent="-85725">
              <a:defRPr/>
            </a:pPr>
            <a:endParaRPr lang="en-US" altLang="ja-JP" sz="1050" dirty="0">
              <a:solidFill>
                <a:prstClr val="black"/>
              </a:solidFill>
            </a:endParaRPr>
          </a:p>
          <a:p>
            <a:pPr marL="85725" indent="-85725">
              <a:defRPr/>
            </a:pPr>
            <a:r>
              <a:rPr lang="ja-JP" altLang="ja-JP" sz="1050" dirty="0">
                <a:solidFill>
                  <a:prstClr val="black"/>
                </a:solidFill>
              </a:rPr>
              <a:t>３</a:t>
            </a:r>
            <a:r>
              <a:rPr lang="ja-JP" altLang="en-US" sz="1050" dirty="0">
                <a:solidFill>
                  <a:prstClr val="black"/>
                </a:solidFill>
              </a:rPr>
              <a:t>　</a:t>
            </a:r>
            <a:r>
              <a:rPr lang="ja-JP" altLang="ja-JP" sz="1050" dirty="0">
                <a:solidFill>
                  <a:prstClr val="black"/>
                </a:solidFill>
              </a:rPr>
              <a:t>就学する障害者、保育所等に通う障害者及び医療機関を利用する障害者に対する虐待への対応について、その防止等のための措置の実施を学校の長、保育所等の長及び医療機関の管理者に義務付ける。</a:t>
            </a:r>
          </a:p>
          <a:p>
            <a:pPr>
              <a:defRPr/>
            </a:pPr>
            <a:r>
              <a:rPr lang="en-US" altLang="ja-JP" sz="1050" dirty="0">
                <a:solidFill>
                  <a:prstClr val="black"/>
                </a:solidFill>
              </a:rPr>
              <a:t> </a:t>
            </a:r>
            <a:endParaRPr lang="ja-JP" altLang="ja-JP" sz="1050" dirty="0">
              <a:solidFill>
                <a:prstClr val="black"/>
              </a:solidFill>
            </a:endParaRPr>
          </a:p>
        </p:txBody>
      </p:sp>
      <p:sp>
        <p:nvSpPr>
          <p:cNvPr id="174086" name="AutoShape 6"/>
          <p:cNvSpPr>
            <a:spLocks noChangeArrowheads="1"/>
          </p:cNvSpPr>
          <p:nvPr/>
        </p:nvSpPr>
        <p:spPr bwMode="auto">
          <a:xfrm>
            <a:off x="252046" y="2633821"/>
            <a:ext cx="1049215" cy="230187"/>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a:defRPr/>
            </a:pPr>
            <a:r>
              <a:rPr lang="ja-JP" altLang="en-US" sz="1050" dirty="0">
                <a:solidFill>
                  <a:prstClr val="black"/>
                </a:solidFill>
                <a:latin typeface="HGPｺﾞｼｯｸE" pitchFamily="50" charset="-128"/>
                <a:ea typeface="ＭＳ Ｐゴシック"/>
              </a:rPr>
              <a:t>虐待防止施策</a:t>
            </a:r>
            <a:endParaRPr lang="ja-JP" altLang="en-US" sz="1050" dirty="0">
              <a:solidFill>
                <a:prstClr val="black"/>
              </a:solidFill>
              <a:latin typeface="Arial"/>
              <a:ea typeface="ＭＳ Ｐゴシック"/>
            </a:endParaRPr>
          </a:p>
        </p:txBody>
      </p:sp>
      <p:graphicFrame>
        <p:nvGraphicFramePr>
          <p:cNvPr id="11" name="表 10"/>
          <p:cNvGraphicFramePr>
            <a:graphicFrameLocks noGrp="1"/>
          </p:cNvGraphicFramePr>
          <p:nvPr>
            <p:extLst>
              <p:ext uri="{D42A27DB-BD31-4B8C-83A1-F6EECF244321}">
                <p14:modId xmlns:p14="http://schemas.microsoft.com/office/powerpoint/2010/main" val="2954785157"/>
              </p:ext>
            </p:extLst>
          </p:nvPr>
        </p:nvGraphicFramePr>
        <p:xfrm>
          <a:off x="252048" y="3303712"/>
          <a:ext cx="8575018" cy="1496607"/>
        </p:xfrm>
        <a:graphic>
          <a:graphicData uri="http://schemas.openxmlformats.org/drawingml/2006/table">
            <a:tbl>
              <a:tblPr/>
              <a:tblGrid>
                <a:gridCol w="2790301"/>
                <a:gridCol w="2859521"/>
                <a:gridCol w="2925196"/>
              </a:tblGrid>
              <a:tr h="216022">
                <a:tc>
                  <a:txBody>
                    <a:bodyPr/>
                    <a:lstStyle/>
                    <a:p>
                      <a:pPr algn="ctr">
                        <a:spcAft>
                          <a:spcPts val="0"/>
                        </a:spcAft>
                      </a:pPr>
                      <a:r>
                        <a:rPr lang="ja-JP" sz="1050" b="1" kern="100" dirty="0">
                          <a:latin typeface="Century"/>
                          <a:ea typeface="HGPｺﾞｼｯｸE"/>
                          <a:cs typeface="Times New Roman"/>
                        </a:rPr>
                        <a:t>養護者による障害者虐待</a:t>
                      </a:r>
                      <a:endParaRPr lang="ja-JP" sz="1050" kern="100" dirty="0">
                        <a:latin typeface="Century"/>
                        <a:ea typeface="ＭＳ 明朝"/>
                        <a:cs typeface="Times New Roman"/>
                      </a:endParaRPr>
                    </a:p>
                  </a:txBody>
                  <a:tcPr marL="44626" marR="44626"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1050" b="1" kern="100" dirty="0">
                          <a:latin typeface="Century"/>
                          <a:ea typeface="HGPｺﾞｼｯｸE"/>
                          <a:cs typeface="Times New Roman"/>
                        </a:rPr>
                        <a:t>障害者福祉施設従事者等による障害者虐待</a:t>
                      </a:r>
                      <a:endParaRPr lang="ja-JP" sz="1050" kern="100" dirty="0">
                        <a:latin typeface="Century"/>
                        <a:ea typeface="ＭＳ 明朝"/>
                        <a:cs typeface="Times New Roman"/>
                      </a:endParaRPr>
                    </a:p>
                  </a:txBody>
                  <a:tcPr marL="44626" marR="44626"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1050" b="1" kern="100" dirty="0">
                          <a:latin typeface="Century"/>
                          <a:ea typeface="HGPｺﾞｼｯｸE"/>
                          <a:cs typeface="Times New Roman"/>
                        </a:rPr>
                        <a:t>使用者による障害者虐待</a:t>
                      </a:r>
                      <a:endParaRPr lang="ja-JP" sz="1050" kern="100" dirty="0">
                        <a:latin typeface="Century"/>
                        <a:ea typeface="ＭＳ 明朝"/>
                        <a:cs typeface="Times New Roman"/>
                      </a:endParaRPr>
                    </a:p>
                  </a:txBody>
                  <a:tcPr marL="44626" marR="4462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9489">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市町村の責務</a:t>
                      </a:r>
                      <a:r>
                        <a:rPr lang="en-US" sz="1050" b="1" kern="100" dirty="0" smtClean="0">
                          <a:latin typeface="Century"/>
                          <a:ea typeface="HGSｺﾞｼｯｸM"/>
                          <a:cs typeface="Times New Roman"/>
                        </a:rPr>
                        <a:t>]</a:t>
                      </a:r>
                      <a:r>
                        <a:rPr lang="ja-JP" sz="1050" kern="100" dirty="0" smtClean="0">
                          <a:latin typeface="Century"/>
                          <a:ea typeface="HGSｺﾞｼｯｸM"/>
                          <a:cs typeface="Times New Roman"/>
                        </a:rPr>
                        <a:t>相談</a:t>
                      </a:r>
                      <a:r>
                        <a:rPr lang="ja-JP" sz="1050" kern="100" dirty="0">
                          <a:latin typeface="Century"/>
                          <a:ea typeface="HGSｺﾞｼｯｸM"/>
                          <a:cs typeface="Times New Roman"/>
                        </a:rPr>
                        <a:t>等、居室確保、連携確保</a:t>
                      </a:r>
                      <a:endParaRPr lang="ja-JP" sz="1050" kern="100" dirty="0">
                        <a:latin typeface="Century"/>
                        <a:ea typeface="ＭＳ 明朝"/>
                        <a:cs typeface="Times New Roman"/>
                      </a:endParaRPr>
                    </a:p>
                  </a:txBody>
                  <a:tcPr marL="44626" marR="44626"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設置者等の責務</a:t>
                      </a:r>
                      <a:r>
                        <a:rPr lang="en-US" sz="1050" b="1" kern="100" dirty="0">
                          <a:latin typeface="Century"/>
                          <a:ea typeface="HGSｺﾞｼｯｸM"/>
                          <a:cs typeface="Times New Roman"/>
                        </a:rPr>
                        <a:t>]</a:t>
                      </a:r>
                      <a:r>
                        <a:rPr lang="ja-JP" sz="1050" kern="100" dirty="0">
                          <a:latin typeface="Century"/>
                          <a:ea typeface="HGSｺﾞｼｯｸM"/>
                          <a:cs typeface="Times New Roman"/>
                        </a:rPr>
                        <a:t>　当該施設等における障害者に対する虐待防止等のための措置を実施</a:t>
                      </a:r>
                      <a:endParaRPr lang="ja-JP" sz="1050" kern="100" dirty="0">
                        <a:latin typeface="Century"/>
                        <a:ea typeface="ＭＳ 明朝"/>
                        <a:cs typeface="Times New Roman"/>
                      </a:endParaRPr>
                    </a:p>
                  </a:txBody>
                  <a:tcPr marL="44626" marR="44626"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事業主の責務</a:t>
                      </a:r>
                      <a:r>
                        <a:rPr lang="en-US" sz="1050" b="1" kern="100" dirty="0">
                          <a:latin typeface="Century"/>
                          <a:ea typeface="HGSｺﾞｼｯｸM"/>
                          <a:cs typeface="Times New Roman"/>
                        </a:rPr>
                        <a:t>]</a:t>
                      </a:r>
                      <a:r>
                        <a:rPr lang="ja-JP" sz="1050" kern="100" dirty="0">
                          <a:latin typeface="Century"/>
                          <a:ea typeface="HGSｺﾞｼｯｸM"/>
                          <a:cs typeface="Times New Roman"/>
                        </a:rPr>
                        <a:t>　当該事業所における障害者に対する虐待防止等のための措置を実施</a:t>
                      </a:r>
                      <a:endParaRPr lang="ja-JP" sz="1050" kern="100" dirty="0">
                        <a:latin typeface="Century"/>
                        <a:ea typeface="ＭＳ 明朝"/>
                        <a:cs typeface="Times New Roman"/>
                      </a:endParaRPr>
                    </a:p>
                  </a:txBody>
                  <a:tcPr marL="44626" marR="4462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960545">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スキーム</a:t>
                      </a:r>
                      <a:r>
                        <a:rPr lang="en-US" sz="1050" b="1" kern="100" dirty="0">
                          <a:latin typeface="Century"/>
                          <a:ea typeface="HGSｺﾞｼｯｸM"/>
                          <a:cs typeface="Times New Roman"/>
                        </a:rPr>
                        <a:t>]</a:t>
                      </a:r>
                      <a:endParaRPr lang="ja-JP" sz="1050" kern="100" dirty="0">
                        <a:latin typeface="Century"/>
                        <a:ea typeface="ＭＳ 明朝"/>
                        <a:cs typeface="Times New Roman"/>
                      </a:endParaRPr>
                    </a:p>
                    <a:p>
                      <a:pPr algn="just">
                        <a:spcAft>
                          <a:spcPts val="0"/>
                        </a:spcAft>
                      </a:pPr>
                      <a:endParaRPr lang="ja-JP" sz="1050" kern="100" dirty="0">
                        <a:latin typeface="Century"/>
                        <a:ea typeface="ＭＳ 明朝"/>
                        <a:cs typeface="Times New Roman"/>
                      </a:endParaRPr>
                    </a:p>
                  </a:txBody>
                  <a:tcPr marL="44626" marR="44626"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スキーム</a:t>
                      </a:r>
                      <a:r>
                        <a:rPr lang="en-US" sz="1050" b="1" kern="100" dirty="0">
                          <a:latin typeface="Century"/>
                          <a:ea typeface="HGSｺﾞｼｯｸM"/>
                          <a:cs typeface="Times New Roman"/>
                        </a:rPr>
                        <a:t>]</a:t>
                      </a:r>
                      <a:endParaRPr lang="ja-JP" sz="1050" kern="100" dirty="0">
                        <a:latin typeface="Century"/>
                        <a:ea typeface="ＭＳ 明朝"/>
                        <a:cs typeface="Times New Roman"/>
                      </a:endParaRPr>
                    </a:p>
                    <a:p>
                      <a:pPr algn="just">
                        <a:spcAft>
                          <a:spcPts val="0"/>
                        </a:spcAft>
                      </a:pPr>
                      <a:endParaRPr lang="ja-JP" sz="800" kern="100" dirty="0">
                        <a:latin typeface="Century"/>
                        <a:ea typeface="ＭＳ 明朝"/>
                        <a:cs typeface="Times New Roman"/>
                      </a:endParaRPr>
                    </a:p>
                  </a:txBody>
                  <a:tcPr marL="44626" marR="4462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b="1" dirty="0" smtClean="0">
                          <a:latin typeface="HGSｺﾞｼｯｸM"/>
                        </a:rPr>
                        <a:t>[</a:t>
                      </a:r>
                      <a:r>
                        <a:rPr lang="ja-JP" sz="1050" b="1" dirty="0">
                          <a:latin typeface="Century"/>
                          <a:ea typeface="HGSｺﾞｼｯｸM"/>
                        </a:rPr>
                        <a:t>スキーム</a:t>
                      </a:r>
                      <a:r>
                        <a:rPr lang="en-US" sz="1050" b="1" dirty="0">
                          <a:latin typeface="Century"/>
                          <a:ea typeface="HGSｺﾞｼｯｸM"/>
                        </a:rPr>
                        <a:t>]</a:t>
                      </a:r>
                      <a:r>
                        <a:rPr lang="ja-JP" sz="1050" dirty="0">
                          <a:latin typeface="Century"/>
                        </a:rPr>
                        <a:t> </a:t>
                      </a:r>
                      <a:endParaRPr lang="en-US" altLang="ja-JP" sz="1050" kern="100" dirty="0" smtClean="0">
                        <a:latin typeface="Century"/>
                        <a:ea typeface="ＭＳ 明朝"/>
                        <a:cs typeface="Times New Roman"/>
                      </a:endParaRPr>
                    </a:p>
                    <a:p>
                      <a:pPr algn="just">
                        <a:spcAft>
                          <a:spcPts val="0"/>
                        </a:spcAft>
                      </a:pPr>
                      <a:r>
                        <a:rPr lang="en-US" sz="1050" dirty="0" smtClean="0">
                          <a:latin typeface="Century"/>
                          <a:ea typeface="HGSｺﾞｼｯｸM"/>
                        </a:rPr>
                        <a:t> </a:t>
                      </a:r>
                      <a:r>
                        <a:rPr lang="ja-JP" altLang="en-US" sz="1050" dirty="0" smtClean="0">
                          <a:latin typeface="Century"/>
                          <a:ea typeface="HGSｺﾞｼｯｸM"/>
                        </a:rPr>
                        <a:t>　　</a:t>
                      </a:r>
                      <a:r>
                        <a:rPr lang="en-US" sz="1050" dirty="0" smtClean="0">
                          <a:latin typeface="Century"/>
                          <a:ea typeface="HGSｺﾞｼｯｸM"/>
                        </a:rPr>
                        <a:t>     </a:t>
                      </a:r>
                      <a:r>
                        <a:rPr lang="ja-JP" altLang="en-US" sz="1050" dirty="0" smtClean="0">
                          <a:latin typeface="Century"/>
                          <a:ea typeface="HGSｺﾞｼｯｸM"/>
                        </a:rPr>
                        <a:t>　</a:t>
                      </a:r>
                      <a:endParaRPr lang="ja-JP" sz="1050" kern="100" dirty="0">
                        <a:latin typeface="Century"/>
                        <a:ea typeface="ＭＳ 明朝"/>
                        <a:cs typeface="Times New Roman"/>
                      </a:endParaRPr>
                    </a:p>
                  </a:txBody>
                  <a:tcPr marL="44626" marR="44626"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3451" name="Text Box 8"/>
          <p:cNvSpPr txBox="1">
            <a:spLocks noChangeArrowheads="1"/>
          </p:cNvSpPr>
          <p:nvPr/>
        </p:nvSpPr>
        <p:spPr bwMode="auto">
          <a:xfrm>
            <a:off x="921740" y="152400"/>
            <a:ext cx="492369" cy="209550"/>
          </a:xfrm>
          <a:prstGeom prst="rect">
            <a:avLst/>
          </a:prstGeom>
          <a:noFill/>
          <a:ln w="9525">
            <a:noFill/>
            <a:miter lim="800000"/>
            <a:headEnd/>
            <a:tailEnd/>
          </a:ln>
        </p:spPr>
        <p:txBody>
          <a:bodyPr lIns="74295" tIns="8890" rIns="74295" bIns="8890"/>
          <a:lstStyle/>
          <a:p>
            <a:pPr eaLnBrk="0" hangingPunct="0"/>
            <a:endParaRPr lang="ja-JP" altLang="ja-JP" sz="1200" dirty="0">
              <a:solidFill>
                <a:srgbClr val="000000"/>
              </a:solidFill>
            </a:endParaRPr>
          </a:p>
        </p:txBody>
      </p:sp>
      <p:sp>
        <p:nvSpPr>
          <p:cNvPr id="103452" name="Line 27"/>
          <p:cNvSpPr>
            <a:spLocks noChangeShapeType="1"/>
          </p:cNvSpPr>
          <p:nvPr/>
        </p:nvSpPr>
        <p:spPr bwMode="auto">
          <a:xfrm flipV="1">
            <a:off x="6233746" y="4527674"/>
            <a:ext cx="357554" cy="7938"/>
          </a:xfrm>
          <a:prstGeom prst="line">
            <a:avLst/>
          </a:prstGeom>
          <a:noFill/>
          <a:ln w="9525">
            <a:solidFill>
              <a:srgbClr val="000000"/>
            </a:solidFill>
            <a:round/>
            <a:headEnd/>
            <a:tailEnd type="triangle" w="med" len="med"/>
          </a:ln>
        </p:spPr>
        <p:txBody>
          <a:bodyPr/>
          <a:lstStyle/>
          <a:p>
            <a:endParaRPr lang="ja-JP" altLang="en-US" dirty="0"/>
          </a:p>
        </p:txBody>
      </p:sp>
      <p:sp>
        <p:nvSpPr>
          <p:cNvPr id="103453" name="Line 23"/>
          <p:cNvSpPr>
            <a:spLocks noChangeShapeType="1"/>
          </p:cNvSpPr>
          <p:nvPr/>
        </p:nvSpPr>
        <p:spPr bwMode="auto">
          <a:xfrm>
            <a:off x="3308850" y="4095874"/>
            <a:ext cx="422031" cy="0"/>
          </a:xfrm>
          <a:prstGeom prst="line">
            <a:avLst/>
          </a:prstGeom>
          <a:noFill/>
          <a:ln w="9525">
            <a:solidFill>
              <a:srgbClr val="000000"/>
            </a:solidFill>
            <a:round/>
            <a:headEnd/>
            <a:tailEnd type="triangle" w="med" len="med"/>
          </a:ln>
        </p:spPr>
        <p:txBody>
          <a:bodyPr/>
          <a:lstStyle/>
          <a:p>
            <a:endParaRPr lang="ja-JP" altLang="en-US" dirty="0"/>
          </a:p>
        </p:txBody>
      </p:sp>
      <p:sp>
        <p:nvSpPr>
          <p:cNvPr id="103454" name="Line 11"/>
          <p:cNvSpPr>
            <a:spLocks noChangeShapeType="1"/>
          </p:cNvSpPr>
          <p:nvPr/>
        </p:nvSpPr>
        <p:spPr bwMode="auto">
          <a:xfrm>
            <a:off x="7407532" y="4064124"/>
            <a:ext cx="288680" cy="0"/>
          </a:xfrm>
          <a:prstGeom prst="line">
            <a:avLst/>
          </a:prstGeom>
          <a:noFill/>
          <a:ln w="9525">
            <a:solidFill>
              <a:srgbClr val="000000"/>
            </a:solidFill>
            <a:round/>
            <a:headEnd/>
            <a:tailEnd type="triangle" w="med" len="med"/>
          </a:ln>
        </p:spPr>
        <p:txBody>
          <a:bodyPr/>
          <a:lstStyle/>
          <a:p>
            <a:endParaRPr lang="ja-JP" altLang="en-US" dirty="0"/>
          </a:p>
        </p:txBody>
      </p:sp>
      <p:sp>
        <p:nvSpPr>
          <p:cNvPr id="174099" name="Text Box 19"/>
          <p:cNvSpPr txBox="1">
            <a:spLocks noChangeArrowheads="1"/>
          </p:cNvSpPr>
          <p:nvPr/>
        </p:nvSpPr>
        <p:spPr bwMode="auto">
          <a:xfrm>
            <a:off x="3707433" y="4024437"/>
            <a:ext cx="281354" cy="622300"/>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100" dirty="0">
                <a:solidFill>
                  <a:prstClr val="black"/>
                </a:solidFill>
                <a:latin typeface="Arial"/>
                <a:ea typeface="ＭＳ Ｐゴシック"/>
              </a:rPr>
              <a:t>市町村</a:t>
            </a:r>
            <a:endParaRPr lang="en-US" altLang="ja-JP" sz="1100" dirty="0">
              <a:solidFill>
                <a:prstClr val="black"/>
              </a:solidFill>
              <a:latin typeface="Arial"/>
              <a:ea typeface="ＭＳ Ｐゴシック"/>
            </a:endParaRPr>
          </a:p>
        </p:txBody>
      </p:sp>
      <p:sp>
        <p:nvSpPr>
          <p:cNvPr id="174096" name="Text Box 16"/>
          <p:cNvSpPr txBox="1">
            <a:spLocks noChangeArrowheads="1"/>
          </p:cNvSpPr>
          <p:nvPr/>
        </p:nvSpPr>
        <p:spPr bwMode="auto">
          <a:xfrm>
            <a:off x="7098336" y="3879974"/>
            <a:ext cx="291612" cy="622300"/>
          </a:xfrm>
          <a:prstGeom prst="rect">
            <a:avLst/>
          </a:prstGeom>
          <a:solidFill>
            <a:srgbClr val="99CCFF"/>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100" dirty="0">
                <a:solidFill>
                  <a:prstClr val="black"/>
                </a:solidFill>
                <a:latin typeface="Arial"/>
                <a:ea typeface="ＭＳ Ｐゴシック"/>
              </a:rPr>
              <a:t>都道府県</a:t>
            </a:r>
            <a:endParaRPr lang="ja-JP" altLang="ja-JP" sz="1100" dirty="0">
              <a:solidFill>
                <a:prstClr val="black"/>
              </a:solidFill>
              <a:latin typeface="Arial"/>
              <a:ea typeface="ＭＳ Ｐゴシック"/>
            </a:endParaRPr>
          </a:p>
        </p:txBody>
      </p:sp>
      <p:sp>
        <p:nvSpPr>
          <p:cNvPr id="103457" name="Line 13"/>
          <p:cNvSpPr>
            <a:spLocks noChangeShapeType="1"/>
          </p:cNvSpPr>
          <p:nvPr/>
        </p:nvSpPr>
        <p:spPr bwMode="auto">
          <a:xfrm>
            <a:off x="6249880" y="4056187"/>
            <a:ext cx="844062" cy="0"/>
          </a:xfrm>
          <a:prstGeom prst="line">
            <a:avLst/>
          </a:prstGeom>
          <a:noFill/>
          <a:ln w="9525">
            <a:solidFill>
              <a:srgbClr val="000000"/>
            </a:solidFill>
            <a:round/>
            <a:headEnd/>
            <a:tailEnd type="triangle" w="med" len="med"/>
          </a:ln>
        </p:spPr>
        <p:txBody>
          <a:bodyPr/>
          <a:lstStyle/>
          <a:p>
            <a:endParaRPr lang="ja-JP" altLang="en-US" dirty="0"/>
          </a:p>
        </p:txBody>
      </p:sp>
      <p:sp>
        <p:nvSpPr>
          <p:cNvPr id="174092" name="Text Box 12"/>
          <p:cNvSpPr txBox="1">
            <a:spLocks noChangeArrowheads="1"/>
          </p:cNvSpPr>
          <p:nvPr/>
        </p:nvSpPr>
        <p:spPr bwMode="auto">
          <a:xfrm>
            <a:off x="317999" y="4024437"/>
            <a:ext cx="281354" cy="622300"/>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000" dirty="0">
                <a:solidFill>
                  <a:prstClr val="black"/>
                </a:solidFill>
                <a:latin typeface="Arial"/>
                <a:ea typeface="ＭＳ Ｐゴシック"/>
              </a:rPr>
              <a:t>虐待発見</a:t>
            </a:r>
            <a:endParaRPr lang="ja-JP" altLang="ja-JP" sz="1000" dirty="0">
              <a:solidFill>
                <a:prstClr val="black"/>
              </a:solidFill>
              <a:latin typeface="Arial"/>
              <a:ea typeface="ＭＳ Ｐゴシック"/>
            </a:endParaRPr>
          </a:p>
        </p:txBody>
      </p:sp>
      <p:sp>
        <p:nvSpPr>
          <p:cNvPr id="103459" name="Line 9"/>
          <p:cNvSpPr>
            <a:spLocks noChangeShapeType="1"/>
          </p:cNvSpPr>
          <p:nvPr/>
        </p:nvSpPr>
        <p:spPr bwMode="auto">
          <a:xfrm>
            <a:off x="613999" y="4138737"/>
            <a:ext cx="351692" cy="0"/>
          </a:xfrm>
          <a:prstGeom prst="line">
            <a:avLst/>
          </a:prstGeom>
          <a:noFill/>
          <a:ln w="9525">
            <a:solidFill>
              <a:srgbClr val="000000"/>
            </a:solidFill>
            <a:round/>
            <a:headEnd/>
            <a:tailEnd type="triangle" w="med" len="med"/>
          </a:ln>
        </p:spPr>
        <p:txBody>
          <a:bodyPr/>
          <a:lstStyle/>
          <a:p>
            <a:endParaRPr lang="ja-JP" altLang="en-US" dirty="0"/>
          </a:p>
        </p:txBody>
      </p:sp>
      <p:sp>
        <p:nvSpPr>
          <p:cNvPr id="103460" name="Line 7"/>
          <p:cNvSpPr>
            <a:spLocks noChangeShapeType="1"/>
          </p:cNvSpPr>
          <p:nvPr/>
        </p:nvSpPr>
        <p:spPr bwMode="auto">
          <a:xfrm>
            <a:off x="6887320" y="4521324"/>
            <a:ext cx="211016" cy="0"/>
          </a:xfrm>
          <a:prstGeom prst="line">
            <a:avLst/>
          </a:prstGeom>
          <a:noFill/>
          <a:ln w="9525">
            <a:solidFill>
              <a:srgbClr val="000000"/>
            </a:solidFill>
            <a:round/>
            <a:headEnd/>
            <a:tailEnd type="triangle" w="med" len="med"/>
          </a:ln>
        </p:spPr>
        <p:txBody>
          <a:bodyPr/>
          <a:lstStyle/>
          <a:p>
            <a:endParaRPr lang="ja-JP" altLang="en-US" dirty="0"/>
          </a:p>
        </p:txBody>
      </p:sp>
      <p:sp>
        <p:nvSpPr>
          <p:cNvPr id="103461" name="Rectangle 10"/>
          <p:cNvSpPr>
            <a:spLocks noChangeArrowheads="1"/>
          </p:cNvSpPr>
          <p:nvPr/>
        </p:nvSpPr>
        <p:spPr bwMode="auto">
          <a:xfrm>
            <a:off x="1812696" y="111125"/>
            <a:ext cx="993531" cy="412750"/>
          </a:xfrm>
          <a:prstGeom prst="rect">
            <a:avLst/>
          </a:prstGeom>
          <a:noFill/>
          <a:ln w="9525">
            <a:noFill/>
            <a:prstDash val="dash"/>
            <a:miter lim="800000"/>
            <a:headEnd/>
            <a:tailEnd/>
          </a:ln>
        </p:spPr>
        <p:txBody>
          <a:bodyPr lIns="74295" tIns="8890" rIns="74295" bIns="8890"/>
          <a:lstStyle/>
          <a:p>
            <a:pPr eaLnBrk="0" hangingPunct="0"/>
            <a:endParaRPr lang="ja-JP" altLang="ja-JP" sz="1200" dirty="0">
              <a:solidFill>
                <a:srgbClr val="000000"/>
              </a:solidFill>
            </a:endParaRPr>
          </a:p>
        </p:txBody>
      </p:sp>
      <p:sp>
        <p:nvSpPr>
          <p:cNvPr id="103462" name="Rectangle 18"/>
          <p:cNvSpPr>
            <a:spLocks noChangeArrowheads="1"/>
          </p:cNvSpPr>
          <p:nvPr/>
        </p:nvSpPr>
        <p:spPr bwMode="auto">
          <a:xfrm>
            <a:off x="1811230" y="114300"/>
            <a:ext cx="993531" cy="631825"/>
          </a:xfrm>
          <a:prstGeom prst="rect">
            <a:avLst/>
          </a:prstGeom>
          <a:noFill/>
          <a:ln w="9525">
            <a:noFill/>
            <a:prstDash val="dash"/>
            <a:miter lim="800000"/>
            <a:headEnd/>
            <a:tailEnd/>
          </a:ln>
        </p:spPr>
        <p:txBody>
          <a:bodyPr lIns="74295" tIns="8890" rIns="74295" bIns="8890"/>
          <a:lstStyle/>
          <a:p>
            <a:pPr eaLnBrk="0" hangingPunct="0"/>
            <a:endParaRPr lang="ja-JP" altLang="ja-JP" sz="1200" dirty="0">
              <a:solidFill>
                <a:srgbClr val="000000"/>
              </a:solidFill>
            </a:endParaRPr>
          </a:p>
        </p:txBody>
      </p:sp>
      <p:sp>
        <p:nvSpPr>
          <p:cNvPr id="37" name="Text Box 12"/>
          <p:cNvSpPr txBox="1">
            <a:spLocks noChangeArrowheads="1"/>
          </p:cNvSpPr>
          <p:nvPr/>
        </p:nvSpPr>
        <p:spPr bwMode="auto">
          <a:xfrm>
            <a:off x="5952393" y="4035549"/>
            <a:ext cx="281354" cy="622300"/>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000" dirty="0">
                <a:solidFill>
                  <a:prstClr val="black"/>
                </a:solidFill>
                <a:latin typeface="Arial"/>
                <a:ea typeface="ＭＳ Ｐゴシック"/>
              </a:rPr>
              <a:t>虐待発見</a:t>
            </a:r>
            <a:endParaRPr lang="ja-JP" altLang="ja-JP" sz="1000" dirty="0">
              <a:solidFill>
                <a:prstClr val="black"/>
              </a:solidFill>
              <a:latin typeface="Arial"/>
              <a:ea typeface="ＭＳ Ｐゴシック"/>
            </a:endParaRPr>
          </a:p>
        </p:txBody>
      </p:sp>
      <p:sp>
        <p:nvSpPr>
          <p:cNvPr id="38" name="Text Box 12"/>
          <p:cNvSpPr txBox="1">
            <a:spLocks noChangeArrowheads="1"/>
          </p:cNvSpPr>
          <p:nvPr/>
        </p:nvSpPr>
        <p:spPr bwMode="auto">
          <a:xfrm>
            <a:off x="3094902" y="4024437"/>
            <a:ext cx="281354" cy="622300"/>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000" dirty="0">
                <a:solidFill>
                  <a:prstClr val="black"/>
                </a:solidFill>
                <a:latin typeface="Arial"/>
                <a:ea typeface="ＭＳ Ｐゴシック"/>
              </a:rPr>
              <a:t>虐待発見</a:t>
            </a:r>
            <a:endParaRPr lang="ja-JP" altLang="ja-JP" sz="1000" dirty="0">
              <a:solidFill>
                <a:prstClr val="black"/>
              </a:solidFill>
              <a:latin typeface="Arial"/>
              <a:ea typeface="ＭＳ Ｐゴシック"/>
            </a:endParaRPr>
          </a:p>
        </p:txBody>
      </p:sp>
      <p:sp>
        <p:nvSpPr>
          <p:cNvPr id="36" name="Text Box 19"/>
          <p:cNvSpPr txBox="1">
            <a:spLocks noChangeArrowheads="1"/>
          </p:cNvSpPr>
          <p:nvPr/>
        </p:nvSpPr>
        <p:spPr bwMode="auto">
          <a:xfrm>
            <a:off x="6592776" y="4095874"/>
            <a:ext cx="281354" cy="622300"/>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100" dirty="0">
                <a:solidFill>
                  <a:prstClr val="black"/>
                </a:solidFill>
                <a:latin typeface="Arial"/>
                <a:ea typeface="ＭＳ Ｐゴシック"/>
              </a:rPr>
              <a:t>市町村</a:t>
            </a:r>
            <a:endParaRPr lang="en-US" altLang="ja-JP" sz="1100" dirty="0">
              <a:solidFill>
                <a:prstClr val="black"/>
              </a:solidFill>
              <a:latin typeface="Arial"/>
              <a:ea typeface="ＭＳ Ｐゴシック"/>
            </a:endParaRPr>
          </a:p>
        </p:txBody>
      </p:sp>
      <p:sp>
        <p:nvSpPr>
          <p:cNvPr id="39" name="正方形/長方形 38"/>
          <p:cNvSpPr/>
          <p:nvPr/>
        </p:nvSpPr>
        <p:spPr>
          <a:xfrm>
            <a:off x="107504" y="5589240"/>
            <a:ext cx="8906607"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5725" indent="-85725">
              <a:defRPr/>
            </a:pPr>
            <a:r>
              <a:rPr lang="ja-JP" altLang="en-US" sz="1050" dirty="0" smtClean="0">
                <a:solidFill>
                  <a:prstClr val="black"/>
                </a:solidFill>
              </a:rPr>
              <a:t>附則第２条</a:t>
            </a:r>
            <a:endParaRPr lang="en-US" altLang="ja-JP" sz="1050" dirty="0" smtClean="0">
              <a:solidFill>
                <a:prstClr val="black"/>
              </a:solidFill>
            </a:endParaRPr>
          </a:p>
          <a:p>
            <a:pPr marL="85725" indent="-85725">
              <a:defRPr/>
            </a:pPr>
            <a:r>
              <a:rPr lang="ja-JP" altLang="en-US" sz="1050" dirty="0" smtClean="0">
                <a:solidFill>
                  <a:prstClr val="black"/>
                </a:solidFill>
              </a:rPr>
              <a:t>　　政府</a:t>
            </a:r>
            <a:r>
              <a:rPr lang="ja-JP" altLang="en-US" sz="1050" dirty="0">
                <a:solidFill>
                  <a:prstClr val="black"/>
                </a:solidFill>
              </a:rPr>
              <a:t>は、学校、保育所等、医療機関、官公署等における障害者に対する虐待の防止等の体制の在り方並びに障害者の安全の確認又は安全の確保を実効的に行うための方策、障害者を訪問して相談等を行う体制の充実強化その他の障害者虐待の防止、障害者虐待を受けた障害者の保護及び自立の支援、養護者に対する支援等のための制度について、この法律の施行後三年を目途として、児童虐待、高齢者虐待、配偶者からの暴力等の防止等に関する法制度全般の見直しの状況を踏まえ、この法律の施行状況等を勘案して検討を加え、その結果に基づいて必要な措置を講ずるものとする。 </a:t>
            </a:r>
          </a:p>
        </p:txBody>
      </p:sp>
      <p:sp>
        <p:nvSpPr>
          <p:cNvPr id="40" name="AutoShape 3"/>
          <p:cNvSpPr>
            <a:spLocks noChangeArrowheads="1"/>
          </p:cNvSpPr>
          <p:nvPr/>
        </p:nvSpPr>
        <p:spPr bwMode="auto">
          <a:xfrm>
            <a:off x="179512" y="5394909"/>
            <a:ext cx="633046" cy="236537"/>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a:defRPr/>
            </a:pPr>
            <a:r>
              <a:rPr lang="ja-JP" altLang="en-US" sz="1000" dirty="0" smtClean="0">
                <a:solidFill>
                  <a:prstClr val="black"/>
                </a:solidFill>
                <a:latin typeface="Arial"/>
                <a:ea typeface="ＭＳ Ｐゴシック"/>
              </a:rPr>
              <a:t>検討</a:t>
            </a:r>
            <a:endParaRPr lang="ja-JP" altLang="en-US" sz="1000" dirty="0">
              <a:solidFill>
                <a:prstClr val="black"/>
              </a:solidFill>
              <a:latin typeface="Arial"/>
              <a:ea typeface="ＭＳ Ｐゴシック"/>
            </a:endParaRPr>
          </a:p>
        </p:txBody>
      </p:sp>
      <p:sp>
        <p:nvSpPr>
          <p:cNvPr id="103468" name="Text Box 25"/>
          <p:cNvSpPr txBox="1">
            <a:spLocks noChangeArrowheads="1"/>
          </p:cNvSpPr>
          <p:nvPr/>
        </p:nvSpPr>
        <p:spPr bwMode="auto">
          <a:xfrm>
            <a:off x="564188" y="4167312"/>
            <a:ext cx="429358"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通報</a:t>
            </a:r>
            <a:endParaRPr lang="ja-JP" altLang="ja-JP" sz="1200" dirty="0">
              <a:solidFill>
                <a:srgbClr val="000000"/>
              </a:solidFill>
            </a:endParaRPr>
          </a:p>
        </p:txBody>
      </p:sp>
      <p:sp>
        <p:nvSpPr>
          <p:cNvPr id="42" name="Rectangle 26"/>
          <p:cNvSpPr>
            <a:spLocks noChangeArrowheads="1"/>
          </p:cNvSpPr>
          <p:nvPr/>
        </p:nvSpPr>
        <p:spPr bwMode="auto">
          <a:xfrm>
            <a:off x="915881" y="4240337"/>
            <a:ext cx="2060331" cy="431800"/>
          </a:xfrm>
          <a:prstGeom prst="rect">
            <a:avLst/>
          </a:prstGeom>
          <a:solidFill>
            <a:srgbClr val="FFFFFF"/>
          </a:solidFill>
          <a:ln w="9525">
            <a:solidFill>
              <a:srgbClr val="000000"/>
            </a:solidFill>
            <a:prstDash val="dash"/>
            <a:miter lim="800000"/>
            <a:headEnd/>
            <a:tailEnd/>
          </a:ln>
        </p:spPr>
        <p:txBody>
          <a:bodyPr lIns="36000" tIns="8890" rIns="36000" bIns="8890" anchor="ctr"/>
          <a:lstStyle/>
          <a:p>
            <a:pPr eaLnBrk="0" hangingPunct="0">
              <a:defRPr/>
            </a:pPr>
            <a:r>
              <a:rPr lang="ja-JP" altLang="ja-JP" sz="1050" kern="100" dirty="0">
                <a:solidFill>
                  <a:prstClr val="black"/>
                </a:solidFill>
                <a:latin typeface="Century"/>
                <a:ea typeface="HGｺﾞｼｯｸM"/>
                <a:cs typeface="Times New Roman"/>
              </a:rPr>
              <a:t>①</a:t>
            </a:r>
            <a:r>
              <a:rPr lang="ja-JP" altLang="en-US" sz="1050" kern="100" dirty="0">
                <a:solidFill>
                  <a:prstClr val="black"/>
                </a:solidFill>
                <a:latin typeface="Century"/>
                <a:ea typeface="HGｺﾞｼｯｸM"/>
                <a:cs typeface="Times New Roman"/>
              </a:rPr>
              <a:t>事実確認（立入調査等）</a:t>
            </a:r>
            <a:endParaRPr lang="en-US" altLang="ja-JP" sz="1050" kern="100" dirty="0">
              <a:solidFill>
                <a:prstClr val="black"/>
              </a:solidFill>
              <a:latin typeface="Century"/>
              <a:ea typeface="HGｺﾞｼｯｸM"/>
              <a:cs typeface="Times New Roman"/>
            </a:endParaRPr>
          </a:p>
          <a:p>
            <a:pPr marL="182563" indent="-182563" eaLnBrk="0" hangingPunct="0">
              <a:defRPr/>
            </a:pPr>
            <a:r>
              <a:rPr lang="ja-JP" altLang="ja-JP" sz="1050" kern="100" dirty="0">
                <a:solidFill>
                  <a:prstClr val="black"/>
                </a:solidFill>
                <a:latin typeface="Century"/>
                <a:ea typeface="HGｺﾞｼｯｸM"/>
                <a:cs typeface="Times New Roman"/>
              </a:rPr>
              <a:t>②措置</a:t>
            </a:r>
            <a:r>
              <a:rPr lang="en-US" altLang="ja-JP" sz="1050" kern="100" dirty="0">
                <a:solidFill>
                  <a:prstClr val="black"/>
                </a:solidFill>
                <a:latin typeface="Century"/>
                <a:ea typeface="HGｺﾞｼｯｸM"/>
                <a:cs typeface="Times New Roman"/>
              </a:rPr>
              <a:t>(</a:t>
            </a:r>
            <a:r>
              <a:rPr lang="ja-JP" altLang="en-US" sz="1050" kern="100" dirty="0">
                <a:solidFill>
                  <a:prstClr val="black"/>
                </a:solidFill>
                <a:latin typeface="Century"/>
                <a:ea typeface="HGｺﾞｼｯｸM"/>
                <a:cs typeface="Times New Roman"/>
              </a:rPr>
              <a:t>一時保護、後見審判請求</a:t>
            </a:r>
            <a:r>
              <a:rPr lang="en-US" altLang="ja-JP" sz="1050" kern="100" dirty="0">
                <a:solidFill>
                  <a:prstClr val="black"/>
                </a:solidFill>
                <a:latin typeface="Century"/>
                <a:ea typeface="HGｺﾞｼｯｸM"/>
                <a:cs typeface="Times New Roman"/>
              </a:rPr>
              <a:t>)</a:t>
            </a:r>
            <a:endParaRPr lang="ja-JP" altLang="ja-JP" sz="1050" dirty="0">
              <a:solidFill>
                <a:prstClr val="black"/>
              </a:solidFill>
              <a:latin typeface="Arial"/>
              <a:ea typeface="ＭＳ Ｐゴシック"/>
            </a:endParaRPr>
          </a:p>
        </p:txBody>
      </p:sp>
      <p:sp>
        <p:nvSpPr>
          <p:cNvPr id="103470" name="Line 23"/>
          <p:cNvSpPr>
            <a:spLocks noChangeShapeType="1"/>
          </p:cNvSpPr>
          <p:nvPr/>
        </p:nvSpPr>
        <p:spPr bwMode="auto">
          <a:xfrm>
            <a:off x="3974127" y="4095874"/>
            <a:ext cx="422031" cy="0"/>
          </a:xfrm>
          <a:prstGeom prst="line">
            <a:avLst/>
          </a:prstGeom>
          <a:noFill/>
          <a:ln w="9525">
            <a:solidFill>
              <a:srgbClr val="000000"/>
            </a:solidFill>
            <a:round/>
            <a:headEnd/>
            <a:tailEnd type="triangle" w="med" len="med"/>
          </a:ln>
        </p:spPr>
        <p:txBody>
          <a:bodyPr/>
          <a:lstStyle/>
          <a:p>
            <a:endParaRPr lang="ja-JP" altLang="en-US" dirty="0"/>
          </a:p>
        </p:txBody>
      </p:sp>
      <p:sp>
        <p:nvSpPr>
          <p:cNvPr id="44" name="Rectangle 26"/>
          <p:cNvSpPr>
            <a:spLocks noChangeArrowheads="1"/>
          </p:cNvSpPr>
          <p:nvPr/>
        </p:nvSpPr>
        <p:spPr bwMode="auto">
          <a:xfrm>
            <a:off x="4192477" y="4240340"/>
            <a:ext cx="1661746" cy="358775"/>
          </a:xfrm>
          <a:prstGeom prst="rect">
            <a:avLst/>
          </a:prstGeom>
          <a:solidFill>
            <a:srgbClr val="FFFFFF"/>
          </a:solidFill>
          <a:ln w="9525">
            <a:solidFill>
              <a:srgbClr val="000000"/>
            </a:solidFill>
            <a:prstDash val="dash"/>
            <a:miter lim="800000"/>
            <a:headEnd/>
            <a:tailEnd/>
          </a:ln>
        </p:spPr>
        <p:txBody>
          <a:bodyPr lIns="36000" tIns="8890" rIns="36000" bIns="8890" anchor="b"/>
          <a:lstStyle/>
          <a:p>
            <a:pPr eaLnBrk="0" hangingPunct="0">
              <a:defRPr/>
            </a:pPr>
            <a:r>
              <a:rPr lang="ja-JP" altLang="ja-JP" sz="1000" kern="100" dirty="0">
                <a:solidFill>
                  <a:prstClr val="black"/>
                </a:solidFill>
                <a:latin typeface="Century"/>
                <a:ea typeface="HGｺﾞｼｯｸM"/>
                <a:cs typeface="Times New Roman"/>
              </a:rPr>
              <a:t>①監督権限等の適切な行使</a:t>
            </a:r>
            <a:endParaRPr lang="en-US" altLang="ja-JP" sz="1000" kern="100" dirty="0">
              <a:solidFill>
                <a:prstClr val="black"/>
              </a:solidFill>
              <a:latin typeface="Century"/>
              <a:ea typeface="HGｺﾞｼｯｸM"/>
              <a:cs typeface="Times New Roman"/>
            </a:endParaRPr>
          </a:p>
          <a:p>
            <a:pPr eaLnBrk="0" hangingPunct="0">
              <a:defRPr/>
            </a:pPr>
            <a:r>
              <a:rPr lang="ja-JP" altLang="ja-JP" sz="1000" kern="100" dirty="0">
                <a:solidFill>
                  <a:prstClr val="black"/>
                </a:solidFill>
                <a:latin typeface="Century"/>
                <a:ea typeface="HGｺﾞｼｯｸM"/>
                <a:cs typeface="Times New Roman"/>
              </a:rPr>
              <a:t>②措置等の公表</a:t>
            </a:r>
            <a:endParaRPr lang="ja-JP" altLang="ja-JP" sz="1000" dirty="0">
              <a:solidFill>
                <a:prstClr val="black"/>
              </a:solidFill>
              <a:latin typeface="Arial"/>
              <a:ea typeface="ＭＳ Ｐゴシック"/>
            </a:endParaRPr>
          </a:p>
        </p:txBody>
      </p:sp>
      <p:sp>
        <p:nvSpPr>
          <p:cNvPr id="45" name="Rectangle 26"/>
          <p:cNvSpPr>
            <a:spLocks noChangeArrowheads="1"/>
          </p:cNvSpPr>
          <p:nvPr/>
        </p:nvSpPr>
        <p:spPr bwMode="auto">
          <a:xfrm>
            <a:off x="7725510" y="4135562"/>
            <a:ext cx="1034562" cy="576262"/>
          </a:xfrm>
          <a:prstGeom prst="rect">
            <a:avLst/>
          </a:prstGeom>
          <a:solidFill>
            <a:srgbClr val="FFFFFF"/>
          </a:solidFill>
          <a:ln w="9525">
            <a:solidFill>
              <a:srgbClr val="000000"/>
            </a:solidFill>
            <a:prstDash val="dash"/>
            <a:miter lim="800000"/>
            <a:headEnd/>
            <a:tailEnd/>
          </a:ln>
        </p:spPr>
        <p:txBody>
          <a:bodyPr lIns="36000" tIns="8890" rIns="36000" bIns="8890" anchor="b"/>
          <a:lstStyle/>
          <a:p>
            <a:pPr marL="85725" indent="-85725" eaLnBrk="0" hangingPunct="0">
              <a:defRPr/>
            </a:pPr>
            <a:r>
              <a:rPr lang="ja-JP" altLang="ja-JP" sz="1000" kern="100" dirty="0">
                <a:solidFill>
                  <a:prstClr val="black"/>
                </a:solidFill>
                <a:latin typeface="Century"/>
                <a:ea typeface="HGｺﾞｼｯｸM"/>
                <a:cs typeface="Times New Roman"/>
              </a:rPr>
              <a:t>①監督権限等の適切な行使</a:t>
            </a:r>
            <a:endParaRPr lang="en-US" altLang="ja-JP" sz="1000" kern="100" dirty="0">
              <a:solidFill>
                <a:prstClr val="black"/>
              </a:solidFill>
              <a:latin typeface="Century"/>
              <a:ea typeface="HGｺﾞｼｯｸM"/>
              <a:cs typeface="Times New Roman"/>
            </a:endParaRPr>
          </a:p>
          <a:p>
            <a:pPr eaLnBrk="0" hangingPunct="0">
              <a:defRPr/>
            </a:pPr>
            <a:r>
              <a:rPr lang="ja-JP" altLang="ja-JP" sz="1000" kern="100" dirty="0">
                <a:solidFill>
                  <a:prstClr val="black"/>
                </a:solidFill>
                <a:latin typeface="Century"/>
                <a:ea typeface="HGｺﾞｼｯｸM"/>
                <a:cs typeface="Times New Roman"/>
              </a:rPr>
              <a:t>②措置等の公表</a:t>
            </a:r>
            <a:endParaRPr lang="ja-JP" altLang="ja-JP" sz="1000" dirty="0">
              <a:solidFill>
                <a:prstClr val="black"/>
              </a:solidFill>
              <a:latin typeface="Arial"/>
              <a:ea typeface="ＭＳ Ｐゴシック"/>
            </a:endParaRPr>
          </a:p>
        </p:txBody>
      </p:sp>
      <p:sp>
        <p:nvSpPr>
          <p:cNvPr id="103473" name="Text Box 25"/>
          <p:cNvSpPr txBox="1">
            <a:spLocks noChangeArrowheads="1"/>
          </p:cNvSpPr>
          <p:nvPr/>
        </p:nvSpPr>
        <p:spPr bwMode="auto">
          <a:xfrm>
            <a:off x="3308852" y="4095874"/>
            <a:ext cx="429359"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通報</a:t>
            </a:r>
            <a:endParaRPr lang="ja-JP" altLang="ja-JP" sz="1200" dirty="0">
              <a:solidFill>
                <a:srgbClr val="000000"/>
              </a:solidFill>
            </a:endParaRPr>
          </a:p>
        </p:txBody>
      </p:sp>
      <p:sp>
        <p:nvSpPr>
          <p:cNvPr id="103474" name="Text Box 25"/>
          <p:cNvSpPr txBox="1">
            <a:spLocks noChangeArrowheads="1"/>
          </p:cNvSpPr>
          <p:nvPr/>
        </p:nvSpPr>
        <p:spPr bwMode="auto">
          <a:xfrm>
            <a:off x="6202979" y="4167312"/>
            <a:ext cx="429358"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通報</a:t>
            </a:r>
            <a:endParaRPr lang="ja-JP" altLang="ja-JP" sz="1200" dirty="0">
              <a:solidFill>
                <a:srgbClr val="000000"/>
              </a:solidFill>
            </a:endParaRPr>
          </a:p>
        </p:txBody>
      </p:sp>
      <p:sp>
        <p:nvSpPr>
          <p:cNvPr id="103475" name="Text Box 25"/>
          <p:cNvSpPr txBox="1">
            <a:spLocks noChangeArrowheads="1"/>
          </p:cNvSpPr>
          <p:nvPr/>
        </p:nvSpPr>
        <p:spPr bwMode="auto">
          <a:xfrm>
            <a:off x="6821380" y="4549899"/>
            <a:ext cx="430824"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通知</a:t>
            </a:r>
            <a:endParaRPr lang="ja-JP" altLang="ja-JP" sz="1200" dirty="0">
              <a:solidFill>
                <a:srgbClr val="000000"/>
              </a:solidFill>
            </a:endParaRPr>
          </a:p>
        </p:txBody>
      </p:sp>
      <p:sp>
        <p:nvSpPr>
          <p:cNvPr id="103476" name="Text Box 25"/>
          <p:cNvSpPr txBox="1">
            <a:spLocks noChangeArrowheads="1"/>
          </p:cNvSpPr>
          <p:nvPr/>
        </p:nvSpPr>
        <p:spPr bwMode="auto">
          <a:xfrm>
            <a:off x="7343048" y="4045074"/>
            <a:ext cx="429358"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報告</a:t>
            </a:r>
            <a:endParaRPr lang="ja-JP" altLang="ja-JP" sz="1000" dirty="0">
              <a:solidFill>
                <a:srgbClr val="000000"/>
              </a:solidFill>
            </a:endParaRPr>
          </a:p>
        </p:txBody>
      </p:sp>
      <p:sp>
        <p:nvSpPr>
          <p:cNvPr id="103477" name="Text Box 25"/>
          <p:cNvSpPr txBox="1">
            <a:spLocks noChangeArrowheads="1"/>
          </p:cNvSpPr>
          <p:nvPr/>
        </p:nvSpPr>
        <p:spPr bwMode="auto">
          <a:xfrm>
            <a:off x="3953610" y="4084762"/>
            <a:ext cx="429359"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報告</a:t>
            </a:r>
            <a:endParaRPr lang="ja-JP" altLang="ja-JP" sz="1000" dirty="0">
              <a:solidFill>
                <a:srgbClr val="000000"/>
              </a:solidFill>
            </a:endParaRPr>
          </a:p>
        </p:txBody>
      </p:sp>
      <p:sp>
        <p:nvSpPr>
          <p:cNvPr id="174097" name="Text Box 17"/>
          <p:cNvSpPr txBox="1">
            <a:spLocks noChangeArrowheads="1"/>
          </p:cNvSpPr>
          <p:nvPr/>
        </p:nvSpPr>
        <p:spPr bwMode="auto">
          <a:xfrm>
            <a:off x="7706462" y="3979987"/>
            <a:ext cx="703385" cy="209550"/>
          </a:xfrm>
          <a:prstGeom prst="rect">
            <a:avLst/>
          </a:prstGeom>
          <a:solidFill>
            <a:srgbClr val="CC99FF"/>
          </a:solidFill>
          <a:ln w="9525">
            <a:solidFill>
              <a:srgbClr val="000000"/>
            </a:solidFill>
            <a:miter lim="800000"/>
            <a:headEnd/>
            <a:tailEnd/>
          </a:ln>
          <a:effectLst>
            <a:outerShdw dist="35921" dir="2700000" algn="ctr" rotWithShape="0">
              <a:srgbClr val="808080"/>
            </a:outerShdw>
          </a:effectLst>
        </p:spPr>
        <p:txBody>
          <a:bodyPr lIns="74295" tIns="8890" rIns="74295" bIns="8890" anchor="ctr" anchorCtr="1"/>
          <a:lstStyle/>
          <a:p>
            <a:pPr eaLnBrk="0" hangingPunct="0">
              <a:defRPr/>
            </a:pPr>
            <a:r>
              <a:rPr lang="ja-JP" altLang="en-US" sz="1100" dirty="0">
                <a:solidFill>
                  <a:prstClr val="black"/>
                </a:solidFill>
                <a:latin typeface="Arial"/>
                <a:ea typeface="ＭＳ Ｐゴシック"/>
              </a:rPr>
              <a:t>労働局</a:t>
            </a:r>
            <a:endParaRPr lang="ja-JP" altLang="ja-JP" sz="1100" dirty="0">
              <a:solidFill>
                <a:prstClr val="black"/>
              </a:solidFill>
              <a:latin typeface="Arial"/>
              <a:ea typeface="ＭＳ Ｐゴシック"/>
            </a:endParaRPr>
          </a:p>
        </p:txBody>
      </p:sp>
      <p:sp>
        <p:nvSpPr>
          <p:cNvPr id="174101" name="Text Box 21"/>
          <p:cNvSpPr txBox="1">
            <a:spLocks noChangeArrowheads="1"/>
          </p:cNvSpPr>
          <p:nvPr/>
        </p:nvSpPr>
        <p:spPr bwMode="auto">
          <a:xfrm>
            <a:off x="4400552" y="4024437"/>
            <a:ext cx="703385" cy="209550"/>
          </a:xfrm>
          <a:prstGeom prst="rect">
            <a:avLst/>
          </a:prstGeom>
          <a:solidFill>
            <a:srgbClr val="99CCFF"/>
          </a:solidFill>
          <a:ln w="9525">
            <a:solidFill>
              <a:srgbClr val="000000"/>
            </a:solidFill>
            <a:miter lim="800000"/>
            <a:headEnd/>
            <a:tailEnd/>
          </a:ln>
          <a:effectLst>
            <a:outerShdw dist="35921" dir="2700000" algn="ctr" rotWithShape="0">
              <a:srgbClr val="808080"/>
            </a:outerShdw>
          </a:effectLst>
        </p:spPr>
        <p:txBody>
          <a:bodyPr lIns="36000" tIns="8890" rIns="36000" bIns="8890" anchor="ctr" anchorCtr="1"/>
          <a:lstStyle/>
          <a:p>
            <a:pPr eaLnBrk="0" hangingPunct="0">
              <a:defRPr/>
            </a:pPr>
            <a:r>
              <a:rPr lang="ja-JP" altLang="en-US" sz="1100" dirty="0">
                <a:solidFill>
                  <a:prstClr val="black"/>
                </a:solidFill>
                <a:latin typeface="Arial"/>
                <a:ea typeface="ＭＳ Ｐゴシック"/>
              </a:rPr>
              <a:t>都道府県</a:t>
            </a:r>
            <a:endParaRPr lang="ja-JP" altLang="ja-JP" sz="1100" dirty="0">
              <a:solidFill>
                <a:prstClr val="black"/>
              </a:solidFill>
              <a:latin typeface="Arial"/>
              <a:ea typeface="ＭＳ Ｐゴシック"/>
            </a:endParaRPr>
          </a:p>
        </p:txBody>
      </p:sp>
      <p:sp>
        <p:nvSpPr>
          <p:cNvPr id="103481" name="Rectangle 71"/>
          <p:cNvSpPr>
            <a:spLocks noChangeArrowheads="1"/>
          </p:cNvSpPr>
          <p:nvPr/>
        </p:nvSpPr>
        <p:spPr bwMode="auto">
          <a:xfrm>
            <a:off x="5023352" y="599604"/>
            <a:ext cx="3915496" cy="195710"/>
          </a:xfrm>
          <a:prstGeom prst="rect">
            <a:avLst/>
          </a:prstGeom>
          <a:solidFill>
            <a:srgbClr val="FFFFFF"/>
          </a:solidFill>
          <a:ln w="9525" cap="rnd">
            <a:noFill/>
            <a:prstDash val="sysDot"/>
            <a:miter lim="800000"/>
            <a:headEnd/>
            <a:tailEnd/>
          </a:ln>
        </p:spPr>
        <p:txBody>
          <a:bodyPr lIns="74295" tIns="8890" rIns="74295" bIns="8890"/>
          <a:lstStyle/>
          <a:p>
            <a:pPr marL="273050" lvl="1" algn="r" defTabSz="873125"/>
            <a:r>
              <a:rPr lang="ja-JP" altLang="en-US" sz="900" dirty="0">
                <a:solidFill>
                  <a:srgbClr val="000000"/>
                </a:solidFill>
                <a:latin typeface="HGｺﾞｼｯｸM" pitchFamily="49" charset="-128"/>
              </a:rPr>
              <a:t>（平成２３年６月１７日成立、同６月２４日公布、平成２４年１０月１日施行）</a:t>
            </a:r>
            <a:endParaRPr lang="ja-JP" altLang="en-US" sz="1200" dirty="0">
              <a:solidFill>
                <a:srgbClr val="000000"/>
              </a:solidFill>
            </a:endParaRPr>
          </a:p>
        </p:txBody>
      </p:sp>
      <p:sp>
        <p:nvSpPr>
          <p:cNvPr id="174105" name="Text Box 25"/>
          <p:cNvSpPr txBox="1">
            <a:spLocks noChangeArrowheads="1"/>
          </p:cNvSpPr>
          <p:nvPr/>
        </p:nvSpPr>
        <p:spPr bwMode="auto">
          <a:xfrm>
            <a:off x="962758" y="4030786"/>
            <a:ext cx="848472" cy="230187"/>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lIns="74295" tIns="8890" rIns="74295" bIns="8890"/>
          <a:lstStyle/>
          <a:p>
            <a:pPr algn="ctr" eaLnBrk="0" hangingPunct="0">
              <a:defRPr/>
            </a:pPr>
            <a:r>
              <a:rPr lang="ja-JP" altLang="en-US" sz="1100" dirty="0">
                <a:solidFill>
                  <a:prstClr val="black"/>
                </a:solidFill>
                <a:latin typeface="Arial"/>
                <a:ea typeface="ＭＳ Ｐゴシック"/>
              </a:rPr>
              <a:t>市町村</a:t>
            </a:r>
            <a:endParaRPr lang="en-US" altLang="ja-JP" sz="1100" dirty="0">
              <a:solidFill>
                <a:prstClr val="black"/>
              </a:solidFill>
              <a:latin typeface="Arial"/>
              <a:ea typeface="ＭＳ Ｐゴシック"/>
            </a:endParaRPr>
          </a:p>
          <a:p>
            <a:pPr eaLnBrk="0" hangingPunct="0">
              <a:defRPr/>
            </a:pPr>
            <a:endParaRPr lang="ja-JP" altLang="ja-JP" sz="1200" dirty="0">
              <a:solidFill>
                <a:prstClr val="black"/>
              </a:solidFill>
              <a:latin typeface="Arial"/>
              <a:ea typeface="ＭＳ Ｐゴシック"/>
            </a:endParaRPr>
          </a:p>
        </p:txBody>
      </p:sp>
      <p:sp>
        <p:nvSpPr>
          <p:cNvPr id="6" name="正方形/長方形 5"/>
          <p:cNvSpPr/>
          <p:nvPr/>
        </p:nvSpPr>
        <p:spPr>
          <a:xfrm>
            <a:off x="118711" y="795314"/>
            <a:ext cx="8906607" cy="638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b"/>
          <a:lstStyle/>
          <a:p>
            <a:pPr>
              <a:defRPr/>
            </a:pPr>
            <a:r>
              <a:rPr lang="ja-JP" altLang="en-US" sz="1050" spc="-20" dirty="0">
                <a:solidFill>
                  <a:prstClr val="black"/>
                </a:solidFill>
                <a:latin typeface="HGSｺﾞｼｯｸM" pitchFamily="50" charset="-128"/>
              </a:rPr>
              <a:t>　障害者に対する虐待が障害者の尊厳を害するものであり、障害者の自立及び社会参加にとって障害者に対する虐待を防止することが極めて重要であること等に鑑み、障害者に対する虐待の禁止、国等の責務、障害者虐待を受けた障害者に対する保護及び自立の支援のための措置、養護者に対する支援のための措置等を定めることにより、障害者虐待の防止、養護者に対する支援等に関する施策を促進し、もって障害者の権利利益の擁護に資することを目的とする。</a:t>
            </a:r>
            <a:endParaRPr lang="ja-JP" altLang="en-US" sz="1050" spc="-20" dirty="0">
              <a:solidFill>
                <a:prstClr val="white"/>
              </a:solidFill>
            </a:endParaRPr>
          </a:p>
        </p:txBody>
      </p:sp>
      <p:sp>
        <p:nvSpPr>
          <p:cNvPr id="174083" name="AutoShape 3"/>
          <p:cNvSpPr>
            <a:spLocks noChangeArrowheads="1"/>
          </p:cNvSpPr>
          <p:nvPr/>
        </p:nvSpPr>
        <p:spPr bwMode="auto">
          <a:xfrm>
            <a:off x="252047" y="620688"/>
            <a:ext cx="633046" cy="236538"/>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a:defRPr/>
            </a:pPr>
            <a:r>
              <a:rPr lang="ja-JP" altLang="en-US" sz="1050" dirty="0">
                <a:solidFill>
                  <a:prstClr val="black"/>
                </a:solidFill>
                <a:latin typeface="HGPｺﾞｼｯｸE" pitchFamily="50" charset="-128"/>
                <a:ea typeface="ＭＳ Ｐゴシック"/>
              </a:rPr>
              <a:t>目　的</a:t>
            </a:r>
            <a:endParaRPr lang="ja-JP" altLang="en-US" sz="1050" dirty="0">
              <a:solidFill>
                <a:prstClr val="black"/>
              </a:solidFill>
              <a:latin typeface="Arial"/>
              <a:ea typeface="ＭＳ Ｐゴシック"/>
            </a:endParaRPr>
          </a:p>
        </p:txBody>
      </p:sp>
    </p:spTree>
    <p:extLst>
      <p:ext uri="{BB962C8B-B14F-4D97-AF65-F5344CB8AC3E}">
        <p14:creationId xmlns:p14="http://schemas.microsoft.com/office/powerpoint/2010/main" val="3107974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130660401"/>
              </p:ext>
            </p:extLst>
          </p:nvPr>
        </p:nvGraphicFramePr>
        <p:xfrm>
          <a:off x="51232" y="60360"/>
          <a:ext cx="9050564" cy="6681006"/>
        </p:xfrm>
        <a:graphic>
          <a:graphicData uri="http://schemas.openxmlformats.org/drawingml/2006/table">
            <a:tbl>
              <a:tblPr firstRow="1" bandRow="1">
                <a:tableStyleId>{5C22544A-7EE6-4342-B048-85BDC9FD1C3A}</a:tableStyleId>
              </a:tblPr>
              <a:tblGrid>
                <a:gridCol w="1121971"/>
                <a:gridCol w="7928593"/>
              </a:tblGrid>
              <a:tr h="312783">
                <a:tc>
                  <a:txBody>
                    <a:bodyPr/>
                    <a:lstStyle/>
                    <a:p>
                      <a:pPr algn="ctr">
                        <a:lnSpc>
                          <a:spcPts val="1500"/>
                        </a:lnSpc>
                      </a:pPr>
                      <a:r>
                        <a:rPr kumimoji="1" lang="ja-JP" altLang="en-US" sz="1600" dirty="0" smtClean="0"/>
                        <a:t>区　　分</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500"/>
                        </a:lnSpc>
                      </a:pPr>
                      <a:r>
                        <a:rPr kumimoji="1" lang="ja-JP" altLang="en-US" sz="1600" spc="800" baseline="0" dirty="0" smtClean="0"/>
                        <a:t>内容と具体例</a:t>
                      </a:r>
                      <a:endParaRPr kumimoji="1" lang="ja-JP" altLang="en-US" sz="1600" spc="8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67037">
                <a:tc>
                  <a:txBody>
                    <a:bodyPr/>
                    <a:lstStyle/>
                    <a:p>
                      <a:pPr algn="ctr">
                        <a:lnSpc>
                          <a:spcPts val="1500"/>
                        </a:lnSpc>
                      </a:pPr>
                      <a:r>
                        <a:rPr kumimoji="1" lang="ja-JP" altLang="en-US" sz="1400" dirty="0" smtClean="0"/>
                        <a:t>身体的虐待</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暴力によって身体に傷やあざ、痛みを与える行為。身体を縛り付けたり、過剰な投薬によって動きを抑制する行為。</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・平手打ちする　・殴る　･蹴る　・壁に叩きつける　・つねる　・無理やりに食べ物や飲み物を口にいれる</a:t>
                      </a:r>
                      <a:endParaRPr kumimoji="1" lang="en-US" altLang="ja-JP" sz="1400" dirty="0" smtClean="0"/>
                    </a:p>
                    <a:p>
                      <a:pPr>
                        <a:lnSpc>
                          <a:spcPts val="1500"/>
                        </a:lnSpc>
                      </a:pPr>
                      <a:r>
                        <a:rPr kumimoji="1" lang="ja-JP" altLang="en-US" sz="1400" dirty="0" smtClean="0"/>
                        <a:t>・やけど　・打撲させる　・身体拘束（柱やベッドに縛り付ける、医療的必要性に基づかない投薬によって動きを抑制する、ミトンやつなぎ服を着せる、部屋に閉じ込める、施設側の管理の都合で睡眠薬等を服用させる等）</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70909">
                <a:tc>
                  <a:txBody>
                    <a:bodyPr/>
                    <a:lstStyle/>
                    <a:p>
                      <a:pPr algn="ctr">
                        <a:lnSpc>
                          <a:spcPts val="1500"/>
                        </a:lnSpc>
                      </a:pPr>
                      <a:r>
                        <a:rPr kumimoji="1" lang="ja-JP" altLang="en-US" sz="1400" dirty="0" smtClean="0"/>
                        <a:t>性的虐待</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性的な行為やその強要（表面上は同意しているように見えても、本心からの同意かどうかを見極める必要がある）</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･性行　・性器への接触　・性的行為を強要する　・裸にする　・キスする</a:t>
                      </a:r>
                      <a:endParaRPr kumimoji="1" lang="en-US" altLang="ja-JP" sz="1400" dirty="0" smtClean="0"/>
                    </a:p>
                    <a:p>
                      <a:pPr>
                        <a:lnSpc>
                          <a:spcPts val="1500"/>
                        </a:lnSpc>
                      </a:pPr>
                      <a:r>
                        <a:rPr kumimoji="1" lang="ja-JP" altLang="en-US" sz="1400" dirty="0" smtClean="0"/>
                        <a:t>・本人の前でわいせつな言葉を発する、又は会話する　・わいせつな映像を見せる　・更衣やトイレ等の場面をのぞいたり映像や動画を撮影する</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92331">
                <a:tc>
                  <a:txBody>
                    <a:bodyPr/>
                    <a:lstStyle/>
                    <a:p>
                      <a:pPr>
                        <a:lnSpc>
                          <a:spcPts val="1500"/>
                        </a:lnSpc>
                      </a:pPr>
                      <a:r>
                        <a:rPr kumimoji="1" lang="ja-JP" altLang="en-US" sz="1400" dirty="0" smtClean="0"/>
                        <a:t>心理的虐待</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脅し、侮辱などの言葉や態度、無視、嫌がらせ等によって精神的苦痛を与えること。</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・「バカ」「あほ」等障害者を侮辱する言葉を浴びせる　・怒鳴る　・ののしる　・悪口を言う　・仲間に入れない　･子ども扱いする　・人格をおとしめるような扱いをする　・話しているのに意図的に無視する</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3165">
                <a:tc>
                  <a:txBody>
                    <a:bodyPr/>
                    <a:lstStyle/>
                    <a:p>
                      <a:pPr>
                        <a:lnSpc>
                          <a:spcPts val="1500"/>
                        </a:lnSpc>
                      </a:pPr>
                      <a:r>
                        <a:rPr kumimoji="1" lang="ja-JP" altLang="en-US" sz="1400" dirty="0" smtClean="0"/>
                        <a:t>放棄・放置</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食事や排泄、入浴、洗濯等身辺の世話や介助をしない、必要な福祉サービスや医療や教育を受けさせない等によって障害者の生活環境や身体・精神的状態を悪化、又は不当に保持しないこと。</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・食事や水分を十分に与えない　・食事の著しい偏りによって栄養状態が悪化している　・あまり入浴させない　・汚れた服を着させ続ける　・排泄の介助をしない　・髪や爪が伸び放題　・室内の掃除をしない　</a:t>
                      </a:r>
                      <a:endParaRPr kumimoji="1" lang="en-US" altLang="ja-JP" sz="1400" dirty="0" smtClean="0"/>
                    </a:p>
                    <a:p>
                      <a:pPr>
                        <a:lnSpc>
                          <a:spcPts val="1500"/>
                        </a:lnSpc>
                      </a:pPr>
                      <a:r>
                        <a:rPr kumimoji="1" lang="ja-JP" altLang="en-US" sz="1400" dirty="0" smtClean="0"/>
                        <a:t>・ごみを放置したままにしてある等劣悪な住環境の中で生活させる　・病気やけがをしても受診させない　・学校に行かせない　・必要な福祉サービスを受けさせない　･制限する　・同居人による身体的虐待や性的虐待、心理的虐待を放置する</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74781">
                <a:tc>
                  <a:txBody>
                    <a:bodyPr/>
                    <a:lstStyle/>
                    <a:p>
                      <a:pPr>
                        <a:lnSpc>
                          <a:spcPts val="1500"/>
                        </a:lnSpc>
                      </a:pPr>
                      <a:r>
                        <a:rPr kumimoji="1" lang="ja-JP" altLang="en-US" sz="1400" dirty="0" smtClean="0"/>
                        <a:t>経済的虐待</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本人の同意なしに（あるいはだます等して）財産や年金、賃金を使ったり勝手に運用し、本人が希望する金銭の使用を理由なく制限すること。</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・年金や賃金を渡さない　・本人の同意なしに財産や預貯金分を処分・運用する　・日常生活に必要な金銭を渡さない・使わせない　・本人の同意なしに年金等を管理して渡さない。</a:t>
                      </a:r>
                      <a:endParaRPr kumimoji="1" lang="en-US" altLang="ja-JP"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7550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59816" y="5589241"/>
            <a:ext cx="8649990" cy="1141765"/>
          </a:xfrm>
          <a:prstGeom prst="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59815" y="4572600"/>
            <a:ext cx="8649990" cy="864096"/>
          </a:xfrm>
          <a:prstGeom prst="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59816" y="3276456"/>
            <a:ext cx="8649990" cy="1152128"/>
          </a:xfrm>
          <a:prstGeom prst="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35406" y="1988838"/>
            <a:ext cx="8649990" cy="1152128"/>
          </a:xfrm>
          <a:prstGeom prst="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35406" y="404662"/>
            <a:ext cx="8649990" cy="1445300"/>
          </a:xfrm>
          <a:prstGeom prst="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35405" y="404666"/>
            <a:ext cx="8729085" cy="6447919"/>
          </a:xfrm>
          <a:prstGeom prst="rect">
            <a:avLst/>
          </a:prstGeom>
          <a:noFill/>
        </p:spPr>
        <p:txBody>
          <a:bodyPr wrap="square" rtlCol="0">
            <a:spAutoFit/>
          </a:bodyPr>
          <a:lstStyle/>
          <a:p>
            <a:r>
              <a:rPr lang="ja-JP" altLang="en-US" dirty="0" smtClean="0">
                <a:latin typeface="HG創英角ｺﾞｼｯｸUB" panose="020B0909000000000000" pitchFamily="49" charset="-128"/>
                <a:ea typeface="HG創英角ｺﾞｼｯｸUB" panose="020B0909000000000000" pitchFamily="49" charset="-128"/>
              </a:rPr>
              <a:t>○身体的虐待の事案</a:t>
            </a:r>
            <a:endParaRPr lang="en-US" altLang="ja-JP" dirty="0" smtClean="0">
              <a:latin typeface="HG創英角ｺﾞｼｯｸUB" panose="020B0909000000000000" pitchFamily="49" charset="-128"/>
              <a:ea typeface="HG創英角ｺﾞｼｯｸUB" panose="020B0909000000000000" pitchFamily="49" charset="-128"/>
            </a:endParaRPr>
          </a:p>
          <a:p>
            <a:r>
              <a:rPr lang="ja-JP" altLang="en-US" sz="1700" dirty="0" smtClean="0">
                <a:latin typeface="ＭＳ ゴシック" panose="020B0609070205080204" pitchFamily="49" charset="-128"/>
                <a:ea typeface="ＭＳ ゴシック" panose="020B0609070205080204" pitchFamily="49" charset="-128"/>
              </a:rPr>
              <a:t>　</a:t>
            </a:r>
            <a:r>
              <a:rPr lang="ja-JP" altLang="ja-JP" sz="1700" dirty="0" smtClean="0">
                <a:latin typeface="ＭＳ ゴシック" panose="020B0609070205080204" pitchFamily="49" charset="-128"/>
                <a:ea typeface="ＭＳ ゴシック" panose="020B0609070205080204" pitchFamily="49" charset="-128"/>
              </a:rPr>
              <a:t>精神</a:t>
            </a:r>
            <a:r>
              <a:rPr lang="ja-JP" altLang="ja-JP" sz="1700" dirty="0">
                <a:latin typeface="ＭＳ ゴシック" panose="020B0609070205080204" pitchFamily="49" charset="-128"/>
                <a:ea typeface="ＭＳ ゴシック" panose="020B0609070205080204" pitchFamily="49" charset="-128"/>
              </a:rPr>
              <a:t>障害者のグループホームの女性利用者を診察した病院</a:t>
            </a:r>
            <a:r>
              <a:rPr lang="ja-JP" altLang="ja-JP" sz="1700" dirty="0" smtClean="0">
                <a:latin typeface="ＭＳ ゴシック" panose="020B0609070205080204" pitchFamily="49" charset="-128"/>
                <a:ea typeface="ＭＳ ゴシック" panose="020B0609070205080204" pitchFamily="49" charset="-128"/>
              </a:rPr>
              <a:t>は</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腕</a:t>
            </a:r>
            <a:r>
              <a:rPr lang="ja-JP" altLang="ja-JP" sz="1700" dirty="0">
                <a:latin typeface="ＭＳ ゴシック" panose="020B0609070205080204" pitchFamily="49" charset="-128"/>
                <a:ea typeface="ＭＳ ゴシック" panose="020B0609070205080204" pitchFamily="49" charset="-128"/>
              </a:rPr>
              <a:t>や足の打撲に「虐待の疑いがある」としてそのまま入院させた。グループホームの元職員</a:t>
            </a:r>
            <a:r>
              <a:rPr lang="ja-JP" altLang="ja-JP" sz="1700" dirty="0" smtClean="0">
                <a:latin typeface="ＭＳ ゴシック" panose="020B0609070205080204" pitchFamily="49" charset="-128"/>
                <a:ea typeface="ＭＳ ゴシック" panose="020B0609070205080204" pitchFamily="49" charset="-128"/>
              </a:rPr>
              <a:t>は</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グループホーム</a:t>
            </a:r>
            <a:r>
              <a:rPr lang="ja-JP" altLang="ja-JP" sz="1700" dirty="0">
                <a:latin typeface="ＭＳ ゴシック" panose="020B0609070205080204" pitchFamily="49" charset="-128"/>
                <a:ea typeface="ＭＳ ゴシック" panose="020B0609070205080204" pitchFamily="49" charset="-128"/>
              </a:rPr>
              <a:t>を運営する法人の理事長から利用者が虐待を受けていると通報した。利用者のメモに</a:t>
            </a:r>
            <a:r>
              <a:rPr lang="ja-JP" altLang="ja-JP" sz="1700" dirty="0" smtClean="0">
                <a:latin typeface="ＭＳ ゴシック" panose="020B0609070205080204" pitchFamily="49" charset="-128"/>
                <a:ea typeface="ＭＳ ゴシック" panose="020B0609070205080204" pitchFamily="49" charset="-128"/>
              </a:rPr>
              <a:t>は</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「顔</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おなか</a:t>
            </a:r>
            <a:r>
              <a:rPr lang="ja-JP" altLang="ja-JP" sz="1700" dirty="0">
                <a:latin typeface="ＭＳ ゴシック" panose="020B0609070205080204" pitchFamily="49" charset="-128"/>
                <a:ea typeface="ＭＳ ゴシック" panose="020B0609070205080204" pitchFamily="49" charset="-128"/>
              </a:rPr>
              <a:t>を</a:t>
            </a:r>
            <a:r>
              <a:rPr lang="ja-JP" altLang="ja-JP" sz="1700" dirty="0" smtClean="0">
                <a:latin typeface="ＭＳ ゴシック" panose="020B0609070205080204" pitchFamily="49" charset="-128"/>
                <a:ea typeface="ＭＳ ゴシック" panose="020B0609070205080204" pitchFamily="49" charset="-128"/>
              </a:rPr>
              <a:t>たたかれ</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けられました</a:t>
            </a:r>
            <a:r>
              <a:rPr lang="ja-JP" altLang="ja-JP" sz="1700" dirty="0">
                <a:latin typeface="ＭＳ ゴシック" panose="020B0609070205080204" pitchFamily="49" charset="-128"/>
                <a:ea typeface="ＭＳ ゴシック" panose="020B0609070205080204" pitchFamily="49" charset="-128"/>
              </a:rPr>
              <a:t>。」などと書かれていた。</a:t>
            </a:r>
          </a:p>
          <a:p>
            <a:endParaRPr kumimoji="1" lang="en-US" altLang="ja-JP" sz="1700" dirty="0" smtClean="0">
              <a:latin typeface="ＭＳ ゴシック" panose="020B0609070205080204" pitchFamily="49" charset="-128"/>
              <a:ea typeface="ＭＳ ゴシック" panose="020B0609070205080204" pitchFamily="49" charset="-128"/>
            </a:endParaRPr>
          </a:p>
          <a:p>
            <a:r>
              <a:rPr lang="ja-JP" altLang="en-US" dirty="0" smtClean="0">
                <a:latin typeface="HG創英角ｺﾞｼｯｸUB" panose="020B0909000000000000" pitchFamily="49" charset="-128"/>
                <a:ea typeface="HG創英角ｺﾞｼｯｸUB" panose="020B0909000000000000" pitchFamily="49" charset="-128"/>
              </a:rPr>
              <a:t>○性的虐待の事案</a:t>
            </a:r>
            <a:endParaRPr lang="en-US" altLang="ja-JP" dirty="0" smtClean="0">
              <a:latin typeface="HG創英角ｺﾞｼｯｸUB" panose="020B0909000000000000" pitchFamily="49" charset="-128"/>
              <a:ea typeface="HG創英角ｺﾞｼｯｸUB" panose="020B0909000000000000" pitchFamily="49" charset="-128"/>
            </a:endParaRPr>
          </a:p>
          <a:p>
            <a:r>
              <a:rPr lang="ja-JP" altLang="en-US" sz="1700" dirty="0" smtClean="0">
                <a:latin typeface="ＭＳ ゴシック" panose="020B0609070205080204" pitchFamily="49" charset="-128"/>
                <a:ea typeface="ＭＳ ゴシック" panose="020B0609070205080204" pitchFamily="49" charset="-128"/>
              </a:rPr>
              <a:t>　</a:t>
            </a:r>
            <a:r>
              <a:rPr lang="ja-JP" altLang="ja-JP" sz="1700" dirty="0" smtClean="0">
                <a:latin typeface="ＭＳ ゴシック" panose="020B0609070205080204" pitchFamily="49" charset="-128"/>
                <a:ea typeface="ＭＳ ゴシック" panose="020B0609070205080204" pitchFamily="49" charset="-128"/>
              </a:rPr>
              <a:t>障害児</a:t>
            </a:r>
            <a:r>
              <a:rPr lang="ja-JP" altLang="ja-JP" sz="1700" dirty="0">
                <a:latin typeface="ＭＳ ゴシック" panose="020B0609070205080204" pitchFamily="49" charset="-128"/>
                <a:ea typeface="ＭＳ ゴシック" panose="020B0609070205080204" pitchFamily="49" charset="-128"/>
              </a:rPr>
              <a:t>の通所施設の職員</a:t>
            </a:r>
            <a:r>
              <a:rPr lang="ja-JP" altLang="ja-JP" sz="1700" dirty="0" smtClean="0">
                <a:latin typeface="ＭＳ ゴシック" panose="020B0609070205080204" pitchFamily="49" charset="-128"/>
                <a:ea typeface="ＭＳ ゴシック" panose="020B0609070205080204" pitchFamily="49" charset="-128"/>
              </a:rPr>
              <a:t>が</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利用</a:t>
            </a:r>
            <a:r>
              <a:rPr lang="ja-JP" altLang="ja-JP" sz="1700" dirty="0">
                <a:latin typeface="ＭＳ ゴシック" panose="020B0609070205080204" pitchFamily="49" charset="-128"/>
                <a:ea typeface="ＭＳ ゴシック" panose="020B0609070205080204" pitchFamily="49" charset="-128"/>
              </a:rPr>
              <a:t>している複数の女児の下半身を</a:t>
            </a:r>
            <a:r>
              <a:rPr lang="ja-JP" altLang="ja-JP" sz="1700" dirty="0" smtClean="0">
                <a:latin typeface="ＭＳ ゴシック" panose="020B0609070205080204" pitchFamily="49" charset="-128"/>
                <a:ea typeface="ＭＳ ゴシック" panose="020B0609070205080204" pitchFamily="49" charset="-128"/>
              </a:rPr>
              <a:t>触り</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撮影</a:t>
            </a:r>
            <a:r>
              <a:rPr lang="ja-JP" altLang="ja-JP" sz="1700" dirty="0">
                <a:latin typeface="ＭＳ ゴシック" panose="020B0609070205080204" pitchFamily="49" charset="-128"/>
                <a:ea typeface="ＭＳ ゴシック" panose="020B0609070205080204" pitchFamily="49" charset="-128"/>
              </a:rPr>
              <a:t>したとして逮捕された</a:t>
            </a:r>
            <a:r>
              <a:rPr lang="ja-JP" altLang="ja-JP" sz="1700" dirty="0" smtClean="0">
                <a:latin typeface="ＭＳ ゴシック" panose="020B0609070205080204" pitchFamily="49" charset="-128"/>
                <a:ea typeface="ＭＳ ゴシック" panose="020B0609070205080204" pitchFamily="49" charset="-128"/>
              </a:rPr>
              <a:t>。</a:t>
            </a:r>
            <a:r>
              <a:rPr lang="ja-JP" altLang="en-US" sz="1700" dirty="0" smtClean="0">
                <a:latin typeface="ＭＳ ゴシック" panose="020B0609070205080204" pitchFamily="49" charset="-128"/>
                <a:ea typeface="ＭＳ ゴシック" panose="020B0609070205080204" pitchFamily="49" charset="-128"/>
              </a:rPr>
              <a:t>加害者の職員は</a:t>
            </a:r>
            <a:r>
              <a:rPr lang="ja-JP" altLang="ja-JP" sz="1700" dirty="0" smtClean="0">
                <a:latin typeface="ＭＳ ゴシック" panose="020B0609070205080204" pitchFamily="49" charset="-128"/>
                <a:ea typeface="ＭＳ ゴシック" panose="020B0609070205080204" pitchFamily="49" charset="-128"/>
              </a:rPr>
              <a:t>裁判で「</a:t>
            </a:r>
            <a:r>
              <a:rPr lang="ja-JP" altLang="ja-JP" sz="1700" dirty="0">
                <a:latin typeface="ＭＳ ゴシック" panose="020B0609070205080204" pitchFamily="49" charset="-128"/>
                <a:ea typeface="ＭＳ ゴシック" panose="020B0609070205080204" pitchFamily="49" charset="-128"/>
              </a:rPr>
              <a:t>障害のある子ども</a:t>
            </a:r>
            <a:r>
              <a:rPr lang="ja-JP" altLang="ja-JP" sz="1700" dirty="0" smtClean="0">
                <a:latin typeface="ＭＳ ゴシック" panose="020B0609070205080204" pitchFamily="49" charset="-128"/>
                <a:ea typeface="ＭＳ ゴシック" panose="020B0609070205080204" pitchFamily="49" charset="-128"/>
              </a:rPr>
              <a:t>なら</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被害</a:t>
            </a:r>
            <a:r>
              <a:rPr lang="ja-JP" altLang="ja-JP" sz="1700" dirty="0">
                <a:latin typeface="ＭＳ ゴシック" panose="020B0609070205080204" pitchFamily="49" charset="-128"/>
                <a:ea typeface="ＭＳ ゴシック" panose="020B0609070205080204" pitchFamily="49" charset="-128"/>
              </a:rPr>
              <a:t>が発覚しないと思った。」と述べた。</a:t>
            </a:r>
          </a:p>
          <a:p>
            <a:endParaRPr kumimoji="1" lang="en-US" altLang="ja-JP" sz="1700" dirty="0" smtClean="0">
              <a:latin typeface="ＭＳ ゴシック" panose="020B0609070205080204" pitchFamily="49" charset="-128"/>
              <a:ea typeface="ＭＳ ゴシック" panose="020B0609070205080204" pitchFamily="49" charset="-128"/>
            </a:endParaRPr>
          </a:p>
          <a:p>
            <a:r>
              <a:rPr lang="ja-JP" altLang="en-US" dirty="0" smtClean="0">
                <a:latin typeface="HG創英角ｺﾞｼｯｸUB" panose="020B0909000000000000" pitchFamily="49" charset="-128"/>
                <a:ea typeface="HG創英角ｺﾞｼｯｸUB" panose="020B0909000000000000" pitchFamily="49" charset="-128"/>
              </a:rPr>
              <a:t>○心理的虐待の事案</a:t>
            </a:r>
            <a:endParaRPr kumimoji="1" lang="en-US" altLang="ja-JP" dirty="0" smtClean="0">
              <a:latin typeface="HG創英角ｺﾞｼｯｸUB" panose="020B0909000000000000" pitchFamily="49" charset="-128"/>
              <a:ea typeface="HG創英角ｺﾞｼｯｸUB" panose="020B0909000000000000" pitchFamily="49" charset="-128"/>
            </a:endParaRPr>
          </a:p>
          <a:p>
            <a:r>
              <a:rPr lang="ja-JP" altLang="en-US" sz="1700" dirty="0" smtClean="0">
                <a:latin typeface="ＭＳ ゴシック" panose="020B0609070205080204" pitchFamily="49" charset="-128"/>
                <a:ea typeface="ＭＳ ゴシック" panose="020B0609070205080204" pitchFamily="49" charset="-128"/>
              </a:rPr>
              <a:t>　</a:t>
            </a:r>
            <a:r>
              <a:rPr lang="ja-JP" altLang="ja-JP" sz="1700" dirty="0" smtClean="0">
                <a:latin typeface="ＭＳ ゴシック" panose="020B0609070205080204" pitchFamily="49" charset="-128"/>
                <a:ea typeface="ＭＳ ゴシック" panose="020B0609070205080204" pitchFamily="49" charset="-128"/>
              </a:rPr>
              <a:t>施設</a:t>
            </a:r>
            <a:r>
              <a:rPr lang="ja-JP" altLang="ja-JP" sz="1700" dirty="0">
                <a:latin typeface="ＭＳ ゴシック" panose="020B0609070205080204" pitchFamily="49" charset="-128"/>
                <a:ea typeface="ＭＳ ゴシック" panose="020B0609070205080204" pitchFamily="49" charset="-128"/>
              </a:rPr>
              <a:t>の職員</a:t>
            </a:r>
            <a:r>
              <a:rPr lang="ja-JP" altLang="ja-JP" sz="1700" dirty="0" smtClean="0">
                <a:latin typeface="ＭＳ ゴシック" panose="020B0609070205080204" pitchFamily="49" charset="-128"/>
                <a:ea typeface="ＭＳ ゴシック" panose="020B0609070205080204" pitchFamily="49" charset="-128"/>
              </a:rPr>
              <a:t>から</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施設</a:t>
            </a:r>
            <a:r>
              <a:rPr lang="ja-JP" altLang="ja-JP" sz="1700" dirty="0">
                <a:latin typeface="ＭＳ ゴシック" panose="020B0609070205080204" pitchFamily="49" charset="-128"/>
                <a:ea typeface="ＭＳ ゴシック" panose="020B0609070205080204" pitchFamily="49" charset="-128"/>
              </a:rPr>
              <a:t>幹部による入所者への暴言が続いていると通報が寄せられた</a:t>
            </a:r>
            <a:r>
              <a:rPr lang="ja-JP" altLang="ja-JP" sz="1700" dirty="0" smtClean="0">
                <a:latin typeface="ＭＳ ゴシック" panose="020B0609070205080204" pitchFamily="49" charset="-128"/>
                <a:ea typeface="ＭＳ ゴシック" panose="020B0609070205080204" pitchFamily="49" charset="-128"/>
              </a:rPr>
              <a:t>。職員</a:t>
            </a:r>
            <a:r>
              <a:rPr lang="ja-JP" altLang="ja-JP" sz="1700" dirty="0">
                <a:latin typeface="ＭＳ ゴシック" panose="020B0609070205080204" pitchFamily="49" charset="-128"/>
                <a:ea typeface="ＭＳ ゴシック" panose="020B0609070205080204" pitchFamily="49" charset="-128"/>
              </a:rPr>
              <a:t>に手を出した入所者に「</a:t>
            </a:r>
            <a:r>
              <a:rPr lang="ja-JP" altLang="ja-JP" sz="1700" dirty="0" smtClean="0">
                <a:latin typeface="ＭＳ ゴシック" panose="020B0609070205080204" pitchFamily="49" charset="-128"/>
                <a:ea typeface="ＭＳ ゴシック" panose="020B0609070205080204" pitchFamily="49" charset="-128"/>
              </a:rPr>
              <a:t>おまえ</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この野郎</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外</a:t>
            </a:r>
            <a:r>
              <a:rPr lang="ja-JP" altLang="ja-JP" sz="1700" dirty="0">
                <a:latin typeface="ＭＳ ゴシック" panose="020B0609070205080204" pitchFamily="49" charset="-128"/>
                <a:ea typeface="ＭＳ ゴシック" panose="020B0609070205080204" pitchFamily="49" charset="-128"/>
              </a:rPr>
              <a:t>だったらボコボコにするぞ」などと</a:t>
            </a:r>
            <a:r>
              <a:rPr lang="ja-JP" altLang="ja-JP" sz="1700" dirty="0" smtClean="0">
                <a:latin typeface="ＭＳ ゴシック" panose="020B0609070205080204" pitchFamily="49" charset="-128"/>
                <a:ea typeface="ＭＳ ゴシック" panose="020B0609070205080204" pitchFamily="49" charset="-128"/>
              </a:rPr>
              <a:t>詰め寄ったり</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入所者</a:t>
            </a:r>
            <a:r>
              <a:rPr lang="ja-JP" altLang="ja-JP" sz="1700" dirty="0">
                <a:latin typeface="ＭＳ ゴシック" panose="020B0609070205080204" pitchFamily="49" charset="-128"/>
                <a:ea typeface="ＭＳ ゴシック" panose="020B0609070205080204" pitchFamily="49" charset="-128"/>
              </a:rPr>
              <a:t>を「てめえ」と怒鳴って</a:t>
            </a:r>
            <a:r>
              <a:rPr lang="ja-JP" altLang="ja-JP" sz="1700" dirty="0" smtClean="0">
                <a:latin typeface="ＭＳ ゴシック" panose="020B0609070205080204" pitchFamily="49" charset="-128"/>
                <a:ea typeface="ＭＳ ゴシック" panose="020B0609070205080204" pitchFamily="49" charset="-128"/>
              </a:rPr>
              <a:t>小突いた</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など</a:t>
            </a:r>
            <a:r>
              <a:rPr lang="ja-JP" altLang="ja-JP" sz="1700" dirty="0">
                <a:latin typeface="ＭＳ ゴシック" panose="020B0609070205080204" pitchFamily="49" charset="-128"/>
                <a:ea typeface="ＭＳ ゴシック" panose="020B0609070205080204" pitchFamily="49" charset="-128"/>
              </a:rPr>
              <a:t>とされている。</a:t>
            </a:r>
          </a:p>
          <a:p>
            <a:endParaRPr kumimoji="1" lang="en-US" altLang="ja-JP" sz="1700" dirty="0" smtClean="0">
              <a:latin typeface="ＭＳ ゴシック" panose="020B0609070205080204" pitchFamily="49" charset="-128"/>
              <a:ea typeface="ＭＳ ゴシック" panose="020B0609070205080204" pitchFamily="49" charset="-128"/>
            </a:endParaRPr>
          </a:p>
          <a:p>
            <a:r>
              <a:rPr lang="ja-JP" altLang="en-US" dirty="0" smtClean="0">
                <a:latin typeface="HG創英角ｺﾞｼｯｸUB" panose="020B0909000000000000" pitchFamily="49" charset="-128"/>
                <a:ea typeface="HG創英角ｺﾞｼｯｸUB" panose="020B0909000000000000" pitchFamily="49" charset="-128"/>
              </a:rPr>
              <a:t>○放棄・放置の事案</a:t>
            </a:r>
            <a:endParaRPr kumimoji="1" lang="en-US" altLang="ja-JP" dirty="0" smtClean="0">
              <a:latin typeface="HG創英角ｺﾞｼｯｸUB" panose="020B0909000000000000" pitchFamily="49" charset="-128"/>
              <a:ea typeface="HG創英角ｺﾞｼｯｸUB" panose="020B0909000000000000" pitchFamily="49" charset="-128"/>
            </a:endParaRPr>
          </a:p>
          <a:p>
            <a:r>
              <a:rPr lang="ja-JP" altLang="en-US" sz="1700" dirty="0" smtClean="0">
                <a:latin typeface="ＭＳ ゴシック" panose="020B0609070205080204" pitchFamily="49" charset="-128"/>
                <a:ea typeface="ＭＳ ゴシック" panose="020B0609070205080204" pitchFamily="49" charset="-128"/>
              </a:rPr>
              <a:t>　</a:t>
            </a:r>
            <a:r>
              <a:rPr lang="ja-JP" altLang="ja-JP" sz="1700" dirty="0" smtClean="0">
                <a:latin typeface="ＭＳ ゴシック" panose="020B0609070205080204" pitchFamily="49" charset="-128"/>
                <a:ea typeface="ＭＳ ゴシック" panose="020B0609070205080204" pitchFamily="49" charset="-128"/>
              </a:rPr>
              <a:t>障害者</a:t>
            </a:r>
            <a:r>
              <a:rPr lang="ja-JP" altLang="ja-JP" sz="1700" dirty="0">
                <a:latin typeface="ＭＳ ゴシック" panose="020B0609070205080204" pitchFamily="49" charset="-128"/>
                <a:ea typeface="ＭＳ ゴシック" panose="020B0609070205080204" pitchFamily="49" charset="-128"/>
              </a:rPr>
              <a:t>支援施設の職員</a:t>
            </a:r>
            <a:r>
              <a:rPr lang="ja-JP" altLang="ja-JP" sz="1700" dirty="0" smtClean="0">
                <a:latin typeface="ＭＳ ゴシック" panose="020B0609070205080204" pitchFamily="49" charset="-128"/>
                <a:ea typeface="ＭＳ ゴシック" panose="020B0609070205080204" pitchFamily="49" charset="-128"/>
              </a:rPr>
              <a:t>が</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利用者</a:t>
            </a:r>
            <a:r>
              <a:rPr lang="ja-JP" altLang="ja-JP" sz="1700" dirty="0">
                <a:latin typeface="ＭＳ ゴシック" panose="020B0609070205080204" pitchFamily="49" charset="-128"/>
                <a:ea typeface="ＭＳ ゴシック" panose="020B0609070205080204" pitchFamily="49" charset="-128"/>
              </a:rPr>
              <a:t>が食事を食べないと目の前でバケツに</a:t>
            </a:r>
            <a:r>
              <a:rPr lang="ja-JP" altLang="ja-JP" sz="1700" dirty="0" smtClean="0">
                <a:latin typeface="ＭＳ ゴシック" panose="020B0609070205080204" pitchFamily="49" charset="-128"/>
                <a:ea typeface="ＭＳ ゴシック" panose="020B0609070205080204" pitchFamily="49" charset="-128"/>
              </a:rPr>
              <a:t>捨てる</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大きな</a:t>
            </a:r>
            <a:r>
              <a:rPr lang="ja-JP" altLang="ja-JP" sz="1700" dirty="0">
                <a:latin typeface="ＭＳ ゴシック" panose="020B0609070205080204" pitchFamily="49" charset="-128"/>
                <a:ea typeface="ＭＳ ゴシック" panose="020B0609070205080204" pitchFamily="49" charset="-128"/>
              </a:rPr>
              <a:t>外傷があっても受診させないなどの虐待をしたこと</a:t>
            </a:r>
            <a:r>
              <a:rPr lang="ja-JP" altLang="ja-JP" sz="1700" dirty="0" smtClean="0">
                <a:latin typeface="ＭＳ ゴシック" panose="020B0609070205080204" pitchFamily="49" charset="-128"/>
                <a:ea typeface="ＭＳ ゴシック" panose="020B0609070205080204" pitchFamily="49" charset="-128"/>
              </a:rPr>
              <a:t>が</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自治体の検査</a:t>
            </a:r>
            <a:r>
              <a:rPr lang="ja-JP" altLang="ja-JP" sz="1700" dirty="0">
                <a:latin typeface="ＭＳ ゴシック" panose="020B0609070205080204" pitchFamily="49" charset="-128"/>
                <a:ea typeface="ＭＳ ゴシック" panose="020B0609070205080204" pitchFamily="49" charset="-128"/>
              </a:rPr>
              <a:t>で確認された</a:t>
            </a:r>
            <a:r>
              <a:rPr lang="ja-JP" altLang="ja-JP" sz="1700" dirty="0" smtClean="0">
                <a:latin typeface="ＭＳ ゴシック" panose="020B0609070205080204" pitchFamily="49" charset="-128"/>
                <a:ea typeface="ＭＳ ゴシック" panose="020B0609070205080204" pitchFamily="49" charset="-128"/>
              </a:rPr>
              <a:t>。</a:t>
            </a:r>
            <a:endParaRPr lang="en-US" altLang="ja-JP" sz="1700" dirty="0" smtClean="0">
              <a:latin typeface="ＭＳ ゴシック" panose="020B0609070205080204" pitchFamily="49" charset="-128"/>
              <a:ea typeface="ＭＳ ゴシック" panose="020B0609070205080204" pitchFamily="49" charset="-128"/>
            </a:endParaRPr>
          </a:p>
          <a:p>
            <a:endParaRPr kumimoji="1" lang="en-US" altLang="ja-JP" sz="1700" dirty="0" smtClean="0">
              <a:latin typeface="ＭＳ ゴシック" panose="020B0609070205080204" pitchFamily="49" charset="-128"/>
              <a:ea typeface="ＭＳ ゴシック" panose="020B0609070205080204" pitchFamily="49" charset="-128"/>
            </a:endParaRPr>
          </a:p>
          <a:p>
            <a:r>
              <a:rPr lang="ja-JP" altLang="en-US" dirty="0" smtClean="0">
                <a:latin typeface="HG創英角ｺﾞｼｯｸUB" panose="020B0909000000000000" pitchFamily="49" charset="-128"/>
                <a:ea typeface="HG創英角ｺﾞｼｯｸUB" panose="020B0909000000000000" pitchFamily="49" charset="-128"/>
              </a:rPr>
              <a:t>○経済的虐待の事案</a:t>
            </a:r>
            <a:endParaRPr kumimoji="1" lang="en-US" altLang="ja-JP" dirty="0">
              <a:latin typeface="HG創英角ｺﾞｼｯｸUB" panose="020B0909000000000000" pitchFamily="49" charset="-128"/>
              <a:ea typeface="HG創英角ｺﾞｼｯｸUB" panose="020B0909000000000000" pitchFamily="49" charset="-128"/>
            </a:endParaRPr>
          </a:p>
          <a:p>
            <a:r>
              <a:rPr lang="ja-JP" altLang="en-US" sz="1700" dirty="0" smtClean="0">
                <a:latin typeface="ＭＳ ゴシック" panose="020B0609070205080204" pitchFamily="49" charset="-128"/>
                <a:ea typeface="ＭＳ ゴシック" panose="020B0609070205080204" pitchFamily="49" charset="-128"/>
              </a:rPr>
              <a:t>　</a:t>
            </a:r>
            <a:r>
              <a:rPr lang="ja-JP" altLang="ja-JP" sz="1700" dirty="0" smtClean="0">
                <a:latin typeface="ＭＳ ゴシック" panose="020B0609070205080204" pitchFamily="49" charset="-128"/>
                <a:ea typeface="ＭＳ ゴシック" panose="020B0609070205080204" pitchFamily="49" charset="-128"/>
              </a:rPr>
              <a:t>グループホーム</a:t>
            </a:r>
            <a:r>
              <a:rPr lang="ja-JP" altLang="ja-JP" sz="1700" dirty="0">
                <a:latin typeface="ＭＳ ゴシック" panose="020B0609070205080204" pitchFamily="49" charset="-128"/>
                <a:ea typeface="ＭＳ ゴシック" panose="020B0609070205080204" pitchFamily="49" charset="-128"/>
              </a:rPr>
              <a:t>の職員</a:t>
            </a:r>
            <a:r>
              <a:rPr lang="ja-JP" altLang="ja-JP" sz="1700" dirty="0" smtClean="0">
                <a:latin typeface="ＭＳ ゴシック" panose="020B0609070205080204" pitchFamily="49" charset="-128"/>
                <a:ea typeface="ＭＳ ゴシック" panose="020B0609070205080204" pitchFamily="49" charset="-128"/>
              </a:rPr>
              <a:t>が</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利用者</a:t>
            </a:r>
            <a:r>
              <a:rPr lang="ja-JP" altLang="en-US" sz="1700" dirty="0" smtClean="0">
                <a:latin typeface="ＭＳ ゴシック" panose="020B0609070205080204" pitchFamily="49" charset="-128"/>
                <a:ea typeface="ＭＳ ゴシック" panose="020B0609070205080204" pitchFamily="49" charset="-128"/>
              </a:rPr>
              <a:t>の</a:t>
            </a:r>
            <a:r>
              <a:rPr lang="ja-JP" altLang="ja-JP" sz="1700" dirty="0" smtClean="0">
                <a:latin typeface="ＭＳ ゴシック" panose="020B0609070205080204" pitchFamily="49" charset="-128"/>
                <a:ea typeface="ＭＳ ゴシック" panose="020B0609070205080204" pitchFamily="49" charset="-128"/>
              </a:rPr>
              <a:t>給料</a:t>
            </a:r>
            <a:r>
              <a:rPr lang="ja-JP" altLang="ja-JP" sz="1700" dirty="0">
                <a:latin typeface="ＭＳ ゴシック" panose="020B0609070205080204" pitchFamily="49" charset="-128"/>
                <a:ea typeface="ＭＳ ゴシック" panose="020B0609070205080204" pitchFamily="49" charset="-128"/>
              </a:rPr>
              <a:t>を本人の代わりに預金口座に入金する</a:t>
            </a:r>
            <a:r>
              <a:rPr lang="ja-JP" altLang="ja-JP" sz="1700" dirty="0" smtClean="0">
                <a:latin typeface="ＭＳ ゴシック" panose="020B0609070205080204" pitchFamily="49" charset="-128"/>
                <a:ea typeface="ＭＳ ゴシック" panose="020B0609070205080204" pitchFamily="49" charset="-128"/>
              </a:rPr>
              <a:t>際</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一部</a:t>
            </a:r>
            <a:r>
              <a:rPr lang="ja-JP" altLang="ja-JP" sz="1700" dirty="0">
                <a:latin typeface="ＭＳ ゴシック" panose="020B0609070205080204" pitchFamily="49" charset="-128"/>
                <a:ea typeface="ＭＳ ゴシック" panose="020B0609070205080204" pitchFamily="49" charset="-128"/>
              </a:rPr>
              <a:t>を入金しないなどして着服を重ねていた。被害を受けた障害者は</a:t>
            </a:r>
            <a:r>
              <a:rPr lang="en-US" altLang="ja-JP" sz="1700" dirty="0">
                <a:latin typeface="ＭＳ ゴシック" panose="020B0609070205080204" pitchFamily="49" charset="-128"/>
                <a:ea typeface="ＭＳ ゴシック" panose="020B0609070205080204" pitchFamily="49" charset="-128"/>
              </a:rPr>
              <a:t>20</a:t>
            </a:r>
            <a:r>
              <a:rPr lang="ja-JP" altLang="ja-JP" sz="1700" dirty="0">
                <a:latin typeface="ＭＳ ゴシック" panose="020B0609070205080204" pitchFamily="49" charset="-128"/>
                <a:ea typeface="ＭＳ ゴシック" panose="020B0609070205080204" pitchFamily="49" charset="-128"/>
              </a:rPr>
              <a:t>人</a:t>
            </a:r>
            <a:r>
              <a:rPr lang="ja-JP" altLang="ja-JP" sz="1700" dirty="0" smtClean="0">
                <a:latin typeface="ＭＳ ゴシック" panose="020B0609070205080204" pitchFamily="49" charset="-128"/>
                <a:ea typeface="ＭＳ ゴシック" panose="020B0609070205080204" pitchFamily="49" charset="-128"/>
              </a:rPr>
              <a:t>近く</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着服</a:t>
            </a:r>
            <a:r>
              <a:rPr lang="ja-JP" altLang="ja-JP" sz="1700" dirty="0">
                <a:latin typeface="ＭＳ ゴシック" panose="020B0609070205080204" pitchFamily="49" charset="-128"/>
                <a:ea typeface="ＭＳ ゴシック" panose="020B0609070205080204" pitchFamily="49" charset="-128"/>
              </a:rPr>
              <a:t>額は</a:t>
            </a:r>
            <a:r>
              <a:rPr lang="en-US" altLang="ja-JP" sz="1700" dirty="0" smtClean="0">
                <a:latin typeface="ＭＳ ゴシック" panose="020B0609070205080204" pitchFamily="49" charset="-128"/>
                <a:ea typeface="ＭＳ ゴシック" panose="020B0609070205080204" pitchFamily="49" charset="-128"/>
              </a:rPr>
              <a:t>1,500</a:t>
            </a:r>
            <a:r>
              <a:rPr lang="ja-JP" altLang="ja-JP" sz="1700" dirty="0">
                <a:latin typeface="ＭＳ ゴシック" panose="020B0609070205080204" pitchFamily="49" charset="-128"/>
                <a:ea typeface="ＭＳ ゴシック" panose="020B0609070205080204" pitchFamily="49" charset="-128"/>
              </a:rPr>
              <a:t>万円以上に及んだ</a:t>
            </a:r>
            <a:r>
              <a:rPr lang="ja-JP" altLang="ja-JP" sz="1700" dirty="0" smtClean="0">
                <a:latin typeface="ＭＳ ゴシック" panose="020B0609070205080204" pitchFamily="49" charset="-128"/>
                <a:ea typeface="ＭＳ ゴシック" panose="020B0609070205080204" pitchFamily="49" charset="-128"/>
              </a:rPr>
              <a:t>。</a:t>
            </a:r>
            <a:endParaRPr lang="ja-JP" altLang="ja-JP" sz="1700" dirty="0">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290086" y="83412"/>
            <a:ext cx="8595309" cy="369332"/>
          </a:xfrm>
          <a:prstGeom prst="rect">
            <a:avLst/>
          </a:prstGeom>
          <a:noFill/>
        </p:spPr>
        <p:txBody>
          <a:bodyPr wrap="square" rtlCol="0">
            <a:spAutoFit/>
          </a:bodyPr>
          <a:lstStyle/>
          <a:p>
            <a:r>
              <a:rPr kumimoji="1" lang="ja-JP" altLang="en-US" dirty="0" smtClean="0">
                <a:latin typeface="ＤＦ特太ゴシック体" panose="020B0509000000000000" pitchFamily="49" charset="-128"/>
                <a:ea typeface="ＤＦ特太ゴシック体" panose="020B0509000000000000" pitchFamily="49" charset="-128"/>
              </a:rPr>
              <a:t>虐待事案の例</a:t>
            </a:r>
            <a:r>
              <a:rPr kumimoji="1" lang="ja-JP" altLang="en-US" dirty="0" smtClean="0"/>
              <a:t>　</a:t>
            </a:r>
            <a:r>
              <a:rPr kumimoji="1" lang="ja-JP" altLang="en-US" sz="1400" dirty="0" smtClean="0"/>
              <a:t>（障害者福祉施設従事者等による虐待報道を参考に作成）</a:t>
            </a:r>
            <a:endParaRPr kumimoji="1" lang="ja-JP" altLang="en-US" sz="1400" dirty="0"/>
          </a:p>
        </p:txBody>
      </p:sp>
    </p:spTree>
    <p:extLst>
      <p:ext uri="{BB962C8B-B14F-4D97-AF65-F5344CB8AC3E}">
        <p14:creationId xmlns:p14="http://schemas.microsoft.com/office/powerpoint/2010/main" val="2261560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11560" y="260648"/>
            <a:ext cx="8064896" cy="576064"/>
          </a:xfrm>
          <a:prstGeom prst="rect">
            <a:avLst/>
          </a:prstGeom>
          <a:gradFill flip="none" rotWithShape="1">
            <a:gsLst>
              <a:gs pos="0">
                <a:srgbClr val="5E9EFF"/>
              </a:gs>
              <a:gs pos="6000">
                <a:srgbClr val="85C2FF"/>
              </a:gs>
              <a:gs pos="13000">
                <a:srgbClr val="C4D6EB"/>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395536" y="260648"/>
            <a:ext cx="8424936" cy="5786199"/>
          </a:xfrm>
          <a:prstGeom prst="rect">
            <a:avLst/>
          </a:prstGeom>
          <a:noFill/>
        </p:spPr>
        <p:txBody>
          <a:bodyPr wrap="square" rtlCol="0">
            <a:spAutoFit/>
          </a:bodyPr>
          <a:lstStyle/>
          <a:p>
            <a:pPr algn="ctr"/>
            <a:r>
              <a:rPr lang="ja-JP" altLang="ja-JP" sz="2800" dirty="0" smtClean="0">
                <a:solidFill>
                  <a:prstClr val="black"/>
                </a:solidFill>
              </a:rPr>
              <a:t>虐待</a:t>
            </a:r>
            <a:r>
              <a:rPr lang="ja-JP" altLang="ja-JP" sz="2800" dirty="0">
                <a:solidFill>
                  <a:prstClr val="black"/>
                </a:solidFill>
              </a:rPr>
              <a:t>行為と刑法</a:t>
            </a:r>
          </a:p>
          <a:p>
            <a:endParaRPr lang="en-US" altLang="ja-JP" dirty="0" smtClean="0">
              <a:solidFill>
                <a:prstClr val="black"/>
              </a:solidFill>
            </a:endParaRPr>
          </a:p>
          <a:p>
            <a:r>
              <a:rPr lang="ja-JP" altLang="en-US" dirty="0">
                <a:solidFill>
                  <a:prstClr val="black"/>
                </a:solidFill>
              </a:rPr>
              <a:t>　</a:t>
            </a:r>
            <a:r>
              <a:rPr lang="ja-JP" altLang="ja-JP" dirty="0" smtClean="0">
                <a:solidFill>
                  <a:prstClr val="black"/>
                </a:solidFill>
              </a:rPr>
              <a:t>虐待</a:t>
            </a:r>
            <a:r>
              <a:rPr lang="ja-JP" altLang="ja-JP" dirty="0">
                <a:solidFill>
                  <a:prstClr val="black"/>
                </a:solidFill>
              </a:rPr>
              <a:t>行為は、刑事罰の対象になる場合があります。</a:t>
            </a: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smtClean="0">
              <a:solidFill>
                <a:prstClr val="black"/>
              </a:solidFill>
            </a:endParaRPr>
          </a:p>
          <a:p>
            <a:r>
              <a:rPr lang="ja-JP" altLang="ja-JP" dirty="0" smtClean="0">
                <a:solidFill>
                  <a:prstClr val="black"/>
                </a:solidFill>
              </a:rPr>
              <a:t>等</a:t>
            </a:r>
            <a:r>
              <a:rPr lang="ja-JP" altLang="ja-JP" dirty="0">
                <a:solidFill>
                  <a:prstClr val="black"/>
                </a:solidFill>
              </a:rPr>
              <a:t>に該当することが考えられます</a:t>
            </a:r>
            <a:r>
              <a:rPr lang="ja-JP" altLang="ja-JP" dirty="0" smtClean="0">
                <a:solidFill>
                  <a:prstClr val="black"/>
                </a:solidFill>
              </a:rPr>
              <a:t>。</a:t>
            </a:r>
            <a:endParaRPr lang="en-US" altLang="ja-JP" dirty="0" smtClean="0">
              <a:solidFill>
                <a:prstClr val="black"/>
              </a:solidFill>
            </a:endParaRPr>
          </a:p>
          <a:p>
            <a:r>
              <a:rPr lang="ja-JP" altLang="en-US" dirty="0">
                <a:solidFill>
                  <a:prstClr val="black"/>
                </a:solidFill>
              </a:rPr>
              <a:t>　</a:t>
            </a:r>
            <a:r>
              <a:rPr lang="ja-JP" altLang="ja-JP" dirty="0" smtClean="0">
                <a:solidFill>
                  <a:prstClr val="black"/>
                </a:solidFill>
              </a:rPr>
              <a:t>これ</a:t>
            </a:r>
            <a:r>
              <a:rPr lang="ja-JP" altLang="ja-JP" dirty="0">
                <a:solidFill>
                  <a:prstClr val="black"/>
                </a:solidFill>
              </a:rPr>
              <a:t>までの虐待事案においても、虐待した障害者福祉施設等の職員が警察によって逮捕、送検された事案が複数起きています</a:t>
            </a:r>
            <a:r>
              <a:rPr lang="ja-JP" altLang="ja-JP" dirty="0" smtClean="0">
                <a:solidFill>
                  <a:prstClr val="black"/>
                </a:solidFill>
              </a:rPr>
              <a:t>。</a:t>
            </a:r>
            <a:endParaRPr lang="ja-JP" altLang="en-US" dirty="0">
              <a:solidFill>
                <a:prstClr val="black"/>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020711618"/>
              </p:ext>
            </p:extLst>
          </p:nvPr>
        </p:nvGraphicFramePr>
        <p:xfrm>
          <a:off x="539552" y="1502747"/>
          <a:ext cx="8136904" cy="3302000"/>
        </p:xfrm>
        <a:graphic>
          <a:graphicData uri="http://schemas.openxmlformats.org/drawingml/2006/table">
            <a:tbl>
              <a:tblPr firstRow="1" bandRow="1">
                <a:tableStyleId>{5C22544A-7EE6-4342-B048-85BDC9FD1C3A}</a:tableStyleId>
              </a:tblPr>
              <a:tblGrid>
                <a:gridCol w="2088232"/>
                <a:gridCol w="6048672"/>
              </a:tblGrid>
              <a:tr h="370840">
                <a:tc>
                  <a:txBody>
                    <a:bodyPr/>
                    <a:lstStyle/>
                    <a:p>
                      <a:pPr algn="ctr"/>
                      <a:r>
                        <a:rPr kumimoji="1" lang="ja-JP" altLang="en-US" dirty="0" smtClean="0"/>
                        <a:t>虐待行為の類型</a:t>
                      </a:r>
                      <a:endParaRPr kumimoji="1" lang="ja-JP" altLang="en-US" dirty="0"/>
                    </a:p>
                  </a:txBody>
                  <a:tcPr/>
                </a:tc>
                <a:tc>
                  <a:txBody>
                    <a:bodyPr/>
                    <a:lstStyle/>
                    <a:p>
                      <a:pPr algn="ctr"/>
                      <a:r>
                        <a:rPr kumimoji="1" lang="ja-JP" altLang="en-US" dirty="0" smtClean="0"/>
                        <a:t>該当する刑法の例</a:t>
                      </a:r>
                      <a:endParaRPr kumimoji="1" lang="ja-JP" altLang="en-US" dirty="0"/>
                    </a:p>
                  </a:txBody>
                  <a:tcPr/>
                </a:tc>
              </a:tr>
              <a:tr h="370840">
                <a:tc>
                  <a:txBody>
                    <a:bodyPr/>
                    <a:lstStyle/>
                    <a:p>
                      <a:r>
                        <a:rPr lang="ja-JP" altLang="ja-JP" dirty="0" smtClean="0"/>
                        <a:t>①　身体的虐待</a:t>
                      </a:r>
                      <a:endParaRPr kumimoji="1" lang="ja-JP" altLang="en-US" dirty="0"/>
                    </a:p>
                  </a:txBody>
                  <a:tcPr/>
                </a:tc>
                <a:tc>
                  <a:txBody>
                    <a:bodyPr/>
                    <a:lstStyle/>
                    <a:p>
                      <a:r>
                        <a:rPr lang="ja-JP" altLang="ja-JP" dirty="0" smtClean="0"/>
                        <a:t>刑法第</a:t>
                      </a:r>
                      <a:r>
                        <a:rPr lang="en-US" altLang="ja-JP" dirty="0" smtClean="0"/>
                        <a:t>199</a:t>
                      </a:r>
                      <a:r>
                        <a:rPr lang="ja-JP" altLang="ja-JP" dirty="0" smtClean="0"/>
                        <a:t>条殺人罪、第</a:t>
                      </a:r>
                      <a:r>
                        <a:rPr lang="en-US" altLang="ja-JP" dirty="0" smtClean="0"/>
                        <a:t>204</a:t>
                      </a:r>
                      <a:r>
                        <a:rPr lang="ja-JP" altLang="ja-JP" dirty="0" smtClean="0"/>
                        <a:t>条傷害罪、第</a:t>
                      </a:r>
                      <a:r>
                        <a:rPr lang="en-US" altLang="ja-JP" dirty="0" smtClean="0"/>
                        <a:t>208</a:t>
                      </a:r>
                      <a:r>
                        <a:rPr lang="ja-JP" altLang="ja-JP" dirty="0" smtClean="0"/>
                        <a:t>条暴行罪、</a:t>
                      </a:r>
                      <a:r>
                        <a:rPr lang="ja-JP" altLang="en-US" dirty="0" smtClean="0"/>
                        <a:t>　　　　　　　　　　　</a:t>
                      </a:r>
                      <a:r>
                        <a:rPr lang="ja-JP" altLang="ja-JP" dirty="0" smtClean="0"/>
                        <a:t>第</a:t>
                      </a:r>
                      <a:r>
                        <a:rPr lang="en-US" altLang="ja-JP" dirty="0" smtClean="0"/>
                        <a:t>220</a:t>
                      </a:r>
                      <a:r>
                        <a:rPr lang="ja-JP" altLang="ja-JP" dirty="0" smtClean="0"/>
                        <a:t>条逮捕監禁罪</a:t>
                      </a:r>
                      <a:endParaRPr kumimoji="1" lang="ja-JP" altLang="en-US" dirty="0"/>
                    </a:p>
                  </a:txBody>
                  <a:tcPr/>
                </a:tc>
              </a:tr>
              <a:tr h="370840">
                <a:tc>
                  <a:txBody>
                    <a:bodyPr/>
                    <a:lstStyle/>
                    <a:p>
                      <a:r>
                        <a:rPr lang="ja-JP" altLang="ja-JP" dirty="0" smtClean="0"/>
                        <a:t>②　性的虐待</a:t>
                      </a:r>
                      <a:endParaRPr kumimoji="1" lang="ja-JP" altLang="en-US" dirty="0"/>
                    </a:p>
                  </a:txBody>
                  <a:tcPr/>
                </a:tc>
                <a:tc>
                  <a:txBody>
                    <a:bodyPr/>
                    <a:lstStyle/>
                    <a:p>
                      <a:r>
                        <a:rPr lang="ja-JP" altLang="ja-JP" dirty="0" smtClean="0"/>
                        <a:t>刑法第</a:t>
                      </a:r>
                      <a:r>
                        <a:rPr lang="en-US" altLang="ja-JP" dirty="0" smtClean="0"/>
                        <a:t>176</a:t>
                      </a:r>
                      <a:r>
                        <a:rPr lang="ja-JP" altLang="ja-JP" dirty="0" smtClean="0"/>
                        <a:t>条強制わいせつ罪、第</a:t>
                      </a:r>
                      <a:r>
                        <a:rPr lang="en-US" altLang="ja-JP" dirty="0" smtClean="0"/>
                        <a:t>177</a:t>
                      </a:r>
                      <a:r>
                        <a:rPr lang="ja-JP" altLang="ja-JP" dirty="0" smtClean="0"/>
                        <a:t>条強姦罪、</a:t>
                      </a:r>
                      <a:endParaRPr lang="en-US" altLang="ja-JP" dirty="0" smtClean="0"/>
                    </a:p>
                    <a:p>
                      <a:r>
                        <a:rPr lang="ja-JP" altLang="ja-JP" dirty="0" smtClean="0"/>
                        <a:t>第</a:t>
                      </a:r>
                      <a:r>
                        <a:rPr lang="en-US" altLang="ja-JP" dirty="0" smtClean="0"/>
                        <a:t>178</a:t>
                      </a:r>
                      <a:r>
                        <a:rPr lang="ja-JP" altLang="ja-JP" dirty="0" smtClean="0"/>
                        <a:t>条準強制わいせつ、準強姦罪</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dirty="0" smtClean="0"/>
                        <a:t>③　心理的虐待</a:t>
                      </a:r>
                      <a:endParaRPr kumimoji="1" lang="ja-JP" altLang="en-US" dirty="0" smtClean="0"/>
                    </a:p>
                  </a:txBody>
                  <a:tcPr/>
                </a:tc>
                <a:tc>
                  <a:txBody>
                    <a:bodyPr/>
                    <a:lstStyle/>
                    <a:p>
                      <a:r>
                        <a:rPr lang="ja-JP" altLang="ja-JP" dirty="0" smtClean="0"/>
                        <a:t>刑法第</a:t>
                      </a:r>
                      <a:r>
                        <a:rPr lang="en-US" altLang="ja-JP" dirty="0" smtClean="0"/>
                        <a:t>222</a:t>
                      </a:r>
                      <a:r>
                        <a:rPr lang="ja-JP" altLang="ja-JP" dirty="0" smtClean="0"/>
                        <a:t>条脅迫罪、第</a:t>
                      </a:r>
                      <a:r>
                        <a:rPr lang="en-US" altLang="ja-JP" dirty="0" smtClean="0"/>
                        <a:t>223</a:t>
                      </a:r>
                      <a:r>
                        <a:rPr lang="ja-JP" altLang="ja-JP" dirty="0" smtClean="0"/>
                        <a:t>条強要罪、第</a:t>
                      </a:r>
                      <a:r>
                        <a:rPr lang="en-US" altLang="ja-JP" dirty="0" smtClean="0"/>
                        <a:t>230</a:t>
                      </a:r>
                      <a:r>
                        <a:rPr lang="ja-JP" altLang="ja-JP" dirty="0" smtClean="0"/>
                        <a:t>条名誉毀損罪、</a:t>
                      </a:r>
                      <a:endParaRPr lang="en-US" altLang="ja-JP" dirty="0" smtClean="0"/>
                    </a:p>
                    <a:p>
                      <a:r>
                        <a:rPr lang="ja-JP" altLang="ja-JP" dirty="0" smtClean="0"/>
                        <a:t>第</a:t>
                      </a:r>
                      <a:r>
                        <a:rPr lang="en-US" altLang="ja-JP" dirty="0" smtClean="0"/>
                        <a:t>231</a:t>
                      </a:r>
                      <a:r>
                        <a:rPr lang="ja-JP" altLang="ja-JP" dirty="0" smtClean="0"/>
                        <a:t>条侮辱罪</a:t>
                      </a:r>
                      <a:endParaRPr kumimoji="1" lang="ja-JP" altLang="en-US" dirty="0"/>
                    </a:p>
                  </a:txBody>
                  <a:tcPr/>
                </a:tc>
              </a:tr>
              <a:tr h="370840">
                <a:tc>
                  <a:txBody>
                    <a:bodyPr/>
                    <a:lstStyle/>
                    <a:p>
                      <a:r>
                        <a:rPr lang="ja-JP" altLang="ja-JP" dirty="0" smtClean="0"/>
                        <a:t>④　放棄・放置</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dirty="0" smtClean="0"/>
                        <a:t>刑法第</a:t>
                      </a:r>
                      <a:r>
                        <a:rPr lang="en-US" altLang="ja-JP" dirty="0" smtClean="0"/>
                        <a:t>218</a:t>
                      </a:r>
                      <a:r>
                        <a:rPr lang="ja-JP" altLang="ja-JP" dirty="0" smtClean="0"/>
                        <a:t>条保護責任者遺棄罪</a:t>
                      </a:r>
                    </a:p>
                  </a:txBody>
                  <a:tcPr/>
                </a:tc>
              </a:tr>
              <a:tr h="370840">
                <a:tc>
                  <a:txBody>
                    <a:bodyPr/>
                    <a:lstStyle/>
                    <a:p>
                      <a:r>
                        <a:rPr lang="ja-JP" altLang="ja-JP" dirty="0" smtClean="0"/>
                        <a:t>⑤　経済的虐待</a:t>
                      </a:r>
                      <a:endParaRPr kumimoji="1" lang="ja-JP" altLang="en-US" dirty="0"/>
                    </a:p>
                  </a:txBody>
                  <a:tcPr/>
                </a:tc>
                <a:tc>
                  <a:txBody>
                    <a:bodyPr/>
                    <a:lstStyle/>
                    <a:p>
                      <a:r>
                        <a:rPr lang="ja-JP" altLang="ja-JP" dirty="0" smtClean="0"/>
                        <a:t>刑法第</a:t>
                      </a:r>
                      <a:r>
                        <a:rPr lang="en-US" altLang="ja-JP" dirty="0" smtClean="0"/>
                        <a:t>235</a:t>
                      </a:r>
                      <a:r>
                        <a:rPr lang="ja-JP" altLang="ja-JP" dirty="0" smtClean="0"/>
                        <a:t>条窃盗罪、第</a:t>
                      </a:r>
                      <a:r>
                        <a:rPr lang="en-US" altLang="ja-JP" dirty="0" smtClean="0"/>
                        <a:t>246</a:t>
                      </a:r>
                      <a:r>
                        <a:rPr lang="ja-JP" altLang="ja-JP" dirty="0" smtClean="0"/>
                        <a:t>条詐欺罪、第</a:t>
                      </a:r>
                      <a:r>
                        <a:rPr lang="en-US" altLang="ja-JP" dirty="0" smtClean="0"/>
                        <a:t>249</a:t>
                      </a:r>
                      <a:r>
                        <a:rPr lang="ja-JP" altLang="ja-JP" dirty="0" smtClean="0"/>
                        <a:t>条恐喝罪、</a:t>
                      </a:r>
                      <a:endParaRPr lang="en-US" altLang="ja-JP" dirty="0" smtClean="0"/>
                    </a:p>
                    <a:p>
                      <a:r>
                        <a:rPr lang="ja-JP" altLang="ja-JP" dirty="0" smtClean="0"/>
                        <a:t>第</a:t>
                      </a:r>
                      <a:r>
                        <a:rPr lang="en-US" altLang="ja-JP" dirty="0" smtClean="0"/>
                        <a:t>252</a:t>
                      </a:r>
                      <a:r>
                        <a:rPr lang="ja-JP" altLang="ja-JP" dirty="0" smtClean="0"/>
                        <a:t>条横領罪</a:t>
                      </a:r>
                      <a:endParaRPr kumimoji="1" lang="ja-JP" altLang="en-US" dirty="0"/>
                    </a:p>
                  </a:txBody>
                  <a:tcPr/>
                </a:tc>
              </a:tr>
            </a:tbl>
          </a:graphicData>
        </a:graphic>
      </p:graphicFrame>
      <p:sp>
        <p:nvSpPr>
          <p:cNvPr id="4" name="スライド番号プレースホルダー 3"/>
          <p:cNvSpPr>
            <a:spLocks noGrp="1"/>
          </p:cNvSpPr>
          <p:nvPr>
            <p:ph type="sldNum" sz="quarter" idx="12"/>
          </p:nvPr>
        </p:nvSpPr>
        <p:spPr/>
        <p:txBody>
          <a:bodyPr/>
          <a:lstStyle/>
          <a:p>
            <a:fld id="{78F950D4-1E1C-42F6-9A19-60E388C800D6}" type="slidenum">
              <a:rPr lang="ja-JP" altLang="en-US" smtClean="0">
                <a:solidFill>
                  <a:prstClr val="black">
                    <a:tint val="75000"/>
                  </a:prstClr>
                </a:solidFill>
              </a:rPr>
              <a:pPr/>
              <a:t>26</a:t>
            </a:fld>
            <a:endParaRPr lang="ja-JP" altLang="en-US">
              <a:solidFill>
                <a:prstClr val="black">
                  <a:tint val="75000"/>
                </a:prstClr>
              </a:solidFill>
            </a:endParaRPr>
          </a:p>
        </p:txBody>
      </p:sp>
    </p:spTree>
    <p:extLst>
      <p:ext uri="{BB962C8B-B14F-4D97-AF65-F5344CB8AC3E}">
        <p14:creationId xmlns:p14="http://schemas.microsoft.com/office/powerpoint/2010/main" val="947290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3794803493"/>
              </p:ext>
            </p:extLst>
          </p:nvPr>
        </p:nvGraphicFramePr>
        <p:xfrm>
          <a:off x="6063782" y="1356618"/>
          <a:ext cx="3080219" cy="5384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グラフ 19"/>
          <p:cNvGraphicFramePr>
            <a:graphicFrameLocks/>
          </p:cNvGraphicFramePr>
          <p:nvPr>
            <p:extLst>
              <p:ext uri="{D42A27DB-BD31-4B8C-83A1-F6EECF244321}">
                <p14:modId xmlns:p14="http://schemas.microsoft.com/office/powerpoint/2010/main" val="3750340150"/>
              </p:ext>
            </p:extLst>
          </p:nvPr>
        </p:nvGraphicFramePr>
        <p:xfrm>
          <a:off x="2987825" y="1360754"/>
          <a:ext cx="3096345" cy="5380613"/>
        </p:xfrm>
        <a:graphic>
          <a:graphicData uri="http://schemas.openxmlformats.org/drawingml/2006/chart">
            <c:chart xmlns:c="http://schemas.openxmlformats.org/drawingml/2006/chart" xmlns:r="http://schemas.openxmlformats.org/officeDocument/2006/relationships" r:id="rId3"/>
          </a:graphicData>
        </a:graphic>
      </p:graphicFrame>
      <p:sp>
        <p:nvSpPr>
          <p:cNvPr id="21" name="テキスト ボックス 1"/>
          <p:cNvSpPr txBox="1"/>
          <p:nvPr/>
        </p:nvSpPr>
        <p:spPr>
          <a:xfrm>
            <a:off x="3491881" y="6272063"/>
            <a:ext cx="774617" cy="205562"/>
          </a:xfrm>
          <a:prstGeom prst="rect">
            <a:avLst/>
          </a:prstGeom>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700" dirty="0"/>
              <a:t>（下半期のみ）</a:t>
            </a:r>
          </a:p>
        </p:txBody>
      </p:sp>
      <p:graphicFrame>
        <p:nvGraphicFramePr>
          <p:cNvPr id="22" name="グラフ 21"/>
          <p:cNvGraphicFramePr>
            <a:graphicFrameLocks/>
          </p:cNvGraphicFramePr>
          <p:nvPr>
            <p:extLst>
              <p:ext uri="{D42A27DB-BD31-4B8C-83A1-F6EECF244321}">
                <p14:modId xmlns:p14="http://schemas.microsoft.com/office/powerpoint/2010/main" val="18076653"/>
              </p:ext>
            </p:extLst>
          </p:nvPr>
        </p:nvGraphicFramePr>
        <p:xfrm>
          <a:off x="2" y="1356618"/>
          <a:ext cx="2987824" cy="5384751"/>
        </p:xfrm>
        <a:graphic>
          <a:graphicData uri="http://schemas.openxmlformats.org/drawingml/2006/chart">
            <c:chart xmlns:c="http://schemas.openxmlformats.org/drawingml/2006/chart" xmlns:r="http://schemas.openxmlformats.org/officeDocument/2006/relationships" r:id="rId4"/>
          </a:graphicData>
        </a:graphic>
      </p:graphicFrame>
      <p:sp>
        <p:nvSpPr>
          <p:cNvPr id="24" name="角丸四角形 23"/>
          <p:cNvSpPr/>
          <p:nvPr/>
        </p:nvSpPr>
        <p:spPr>
          <a:xfrm>
            <a:off x="3168354" y="1207996"/>
            <a:ext cx="2799751" cy="297253"/>
          </a:xfrm>
          <a:prstGeom prst="roundRect">
            <a:avLst/>
          </a:prstGeom>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100" b="1" dirty="0" smtClean="0">
                <a:solidFill>
                  <a:prstClr val="white"/>
                </a:solidFill>
                <a:latin typeface="ＭＳ Ｐゴシック"/>
              </a:rPr>
              <a:t>障害福祉施設従事者等による障害者虐待</a:t>
            </a:r>
            <a:endParaRPr lang="en-US" altLang="ja-JP" sz="1100" b="1" dirty="0">
              <a:solidFill>
                <a:prstClr val="white"/>
              </a:solidFill>
              <a:latin typeface="ＭＳ Ｐゴシック"/>
            </a:endParaRPr>
          </a:p>
        </p:txBody>
      </p:sp>
      <p:sp>
        <p:nvSpPr>
          <p:cNvPr id="26" name="AutoShape 2"/>
          <p:cNvSpPr>
            <a:spLocks noChangeArrowheads="1"/>
          </p:cNvSpPr>
          <p:nvPr/>
        </p:nvSpPr>
        <p:spPr bwMode="auto">
          <a:xfrm>
            <a:off x="1795919" y="188640"/>
            <a:ext cx="5544616" cy="415308"/>
          </a:xfrm>
          <a:prstGeom prst="bevel">
            <a:avLst>
              <a:gd name="adj" fmla="val 12500"/>
            </a:avLst>
          </a:prstGeom>
          <a:solidFill>
            <a:srgbClr val="FFFF99"/>
          </a:solidFill>
          <a:ln w="9525">
            <a:solidFill>
              <a:srgbClr val="000000"/>
            </a:solidFill>
            <a:miter lim="800000"/>
            <a:headEnd/>
            <a:tailEnd/>
          </a:ln>
        </p:spPr>
        <p:txBody>
          <a:bodyPr wrap="square" lIns="65676" tIns="32838" rIns="65676" bIns="32838" anchor="ctr">
            <a:spAutoFit/>
          </a:bodyPr>
          <a:lstStyle/>
          <a:p>
            <a:pPr algn="ctr"/>
            <a:r>
              <a:rPr lang="ja-JP" altLang="en-US" sz="1600" b="1" dirty="0" smtClean="0">
                <a:solidFill>
                  <a:schemeClr val="tx1"/>
                </a:solidFill>
              </a:rPr>
              <a:t>障害者虐待事例への対応状況等（調査結果）経年比較</a:t>
            </a:r>
            <a:endParaRPr lang="ja-JP" altLang="en-US" sz="1600" b="1" dirty="0">
              <a:solidFill>
                <a:schemeClr val="tx1"/>
              </a:solidFill>
            </a:endParaRPr>
          </a:p>
        </p:txBody>
      </p:sp>
      <p:sp>
        <p:nvSpPr>
          <p:cNvPr id="27" name="テキスト ボックス 26"/>
          <p:cNvSpPr txBox="1"/>
          <p:nvPr/>
        </p:nvSpPr>
        <p:spPr>
          <a:xfrm>
            <a:off x="209518" y="804824"/>
            <a:ext cx="7681497" cy="253916"/>
          </a:xfrm>
          <a:prstGeom prst="rect">
            <a:avLst/>
          </a:prstGeom>
          <a:noFill/>
        </p:spPr>
        <p:txBody>
          <a:bodyPr wrap="square" rtlCol="0">
            <a:spAutoFit/>
          </a:bodyPr>
          <a:lstStyle/>
          <a:p>
            <a:r>
              <a:rPr kumimoji="1" lang="ja-JP" altLang="en-US" sz="1050" dirty="0" smtClean="0"/>
              <a:t>注：平成２４年度のデータは下半期のみのデータであり、経年比較としては平成２５年度から平成２７年度の３ヶ年分が対象。</a:t>
            </a:r>
            <a:endParaRPr kumimoji="1" lang="ja-JP" altLang="en-US" sz="1050" dirty="0"/>
          </a:p>
        </p:txBody>
      </p:sp>
      <p:sp>
        <p:nvSpPr>
          <p:cNvPr id="28" name="テキスト ボックス 1"/>
          <p:cNvSpPr txBox="1"/>
          <p:nvPr/>
        </p:nvSpPr>
        <p:spPr>
          <a:xfrm>
            <a:off x="467546" y="6273393"/>
            <a:ext cx="874496" cy="205562"/>
          </a:xfrm>
          <a:prstGeom prst="rect">
            <a:avLst/>
          </a:prstGeom>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700" dirty="0"/>
              <a:t>（下半期のみ）</a:t>
            </a:r>
          </a:p>
        </p:txBody>
      </p:sp>
      <p:sp>
        <p:nvSpPr>
          <p:cNvPr id="29" name="角丸四角形 28"/>
          <p:cNvSpPr/>
          <p:nvPr/>
        </p:nvSpPr>
        <p:spPr>
          <a:xfrm>
            <a:off x="6300193" y="1221971"/>
            <a:ext cx="2736304" cy="269301"/>
          </a:xfrm>
          <a:prstGeom prst="roundRect">
            <a:avLst/>
          </a:prstGeom>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100" b="1" dirty="0" smtClean="0">
                <a:solidFill>
                  <a:prstClr val="white"/>
                </a:solidFill>
                <a:latin typeface="ＭＳ Ｐゴシック"/>
              </a:rPr>
              <a:t>使用者による障害者虐待</a:t>
            </a:r>
            <a:endParaRPr lang="en-US" altLang="ja-JP" sz="1100" b="1" dirty="0">
              <a:solidFill>
                <a:prstClr val="white"/>
              </a:solidFill>
              <a:latin typeface="ＭＳ Ｐゴシック"/>
            </a:endParaRPr>
          </a:p>
        </p:txBody>
      </p:sp>
      <p:sp>
        <p:nvSpPr>
          <p:cNvPr id="30" name="角丸四角形 29"/>
          <p:cNvSpPr/>
          <p:nvPr/>
        </p:nvSpPr>
        <p:spPr>
          <a:xfrm>
            <a:off x="209520" y="1208630"/>
            <a:ext cx="2706298" cy="288033"/>
          </a:xfrm>
          <a:prstGeom prst="roundRect">
            <a:avLst/>
          </a:prstGeom>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100" b="1" dirty="0" smtClean="0">
                <a:solidFill>
                  <a:prstClr val="white"/>
                </a:solidFill>
                <a:latin typeface="ＭＳ Ｐゴシック"/>
              </a:rPr>
              <a:t>養護者による障害者虐待</a:t>
            </a:r>
            <a:endParaRPr lang="en-US" altLang="ja-JP" sz="1100" b="1" dirty="0">
              <a:solidFill>
                <a:prstClr val="white"/>
              </a:solidFill>
              <a:latin typeface="ＭＳ Ｐゴシック"/>
            </a:endParaRPr>
          </a:p>
        </p:txBody>
      </p:sp>
    </p:spTree>
    <p:extLst>
      <p:ext uri="{BB962C8B-B14F-4D97-AF65-F5344CB8AC3E}">
        <p14:creationId xmlns:p14="http://schemas.microsoft.com/office/powerpoint/2010/main" val="3383491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899594" y="188646"/>
            <a:ext cx="7416824" cy="394859"/>
          </a:xfrm>
          <a:prstGeom prst="bevel">
            <a:avLst>
              <a:gd name="adj" fmla="val 12500"/>
            </a:avLst>
          </a:prstGeom>
          <a:solidFill>
            <a:schemeClr val="accent6">
              <a:lumMod val="60000"/>
              <a:lumOff val="40000"/>
            </a:schemeClr>
          </a:solidFill>
          <a:ln w="9525">
            <a:solidFill>
              <a:srgbClr val="000000"/>
            </a:solidFill>
            <a:miter lim="800000"/>
            <a:headEnd/>
            <a:tailEnd/>
          </a:ln>
        </p:spPr>
        <p:txBody>
          <a:bodyPr wrap="square" lIns="65676" tIns="32838" rIns="65676" bIns="32838" anchor="ctr">
            <a:spAutoFit/>
          </a:bodyPr>
          <a:lstStyle/>
          <a:p>
            <a:pPr algn="ctr" defTabSz="656760" fontAlgn="auto">
              <a:spcBef>
                <a:spcPts val="0"/>
              </a:spcBef>
              <a:spcAft>
                <a:spcPts val="0"/>
              </a:spcAft>
              <a:defRPr/>
            </a:pPr>
            <a:r>
              <a:rPr kumimoji="0" lang="ja-JP" altLang="en-US" sz="1500" b="1" kern="0" dirty="0" smtClean="0">
                <a:solidFill>
                  <a:srgbClr val="2D2D8A">
                    <a:lumMod val="75000"/>
                  </a:srgbClr>
                </a:solidFill>
                <a:latin typeface="ＭＳ Ｐゴシック"/>
                <a:ea typeface="ＭＳ Ｐゴシック"/>
              </a:rPr>
              <a:t>平成</a:t>
            </a:r>
            <a:r>
              <a:rPr kumimoji="0" lang="ja-JP" altLang="en-US" sz="1500" b="1" kern="0" dirty="0">
                <a:solidFill>
                  <a:srgbClr val="2D2D8A">
                    <a:lumMod val="75000"/>
                  </a:srgbClr>
                </a:solidFill>
                <a:latin typeface="ＭＳ Ｐゴシック"/>
                <a:ea typeface="ＭＳ Ｐゴシック"/>
              </a:rPr>
              <a:t>２７</a:t>
            </a:r>
            <a:r>
              <a:rPr kumimoji="0" lang="ja-JP" altLang="en-US" sz="1500" b="1" kern="0" dirty="0" smtClean="0">
                <a:solidFill>
                  <a:srgbClr val="2D2D8A">
                    <a:lumMod val="75000"/>
                  </a:srgbClr>
                </a:solidFill>
                <a:latin typeface="ＭＳ Ｐゴシック"/>
                <a:ea typeface="ＭＳ Ｐゴシック"/>
              </a:rPr>
              <a:t>年度</a:t>
            </a:r>
            <a:r>
              <a:rPr kumimoji="0" lang="ja-JP" altLang="en-US" sz="1500" b="1" kern="0" dirty="0">
                <a:solidFill>
                  <a:srgbClr val="2D2D8A">
                    <a:lumMod val="75000"/>
                  </a:srgbClr>
                </a:solidFill>
                <a:latin typeface="ＭＳ Ｐゴシック"/>
                <a:ea typeface="ＭＳ Ｐゴシック"/>
              </a:rPr>
              <a:t>　</a:t>
            </a:r>
            <a:r>
              <a:rPr kumimoji="0" lang="ja-JP" altLang="en-US" sz="1500" b="1" kern="0" dirty="0" smtClean="0">
                <a:solidFill>
                  <a:srgbClr val="2D2D8A">
                    <a:lumMod val="75000"/>
                  </a:srgbClr>
                </a:solidFill>
                <a:latin typeface="ＭＳ Ｐゴシック"/>
                <a:ea typeface="ＭＳ Ｐゴシック"/>
              </a:rPr>
              <a:t>都道府県・市区町村における障害者虐待事例への対応状況等（調査結果）</a:t>
            </a:r>
            <a:endParaRPr kumimoji="0" lang="ja-JP" altLang="en-US" sz="1500" b="1" kern="0" dirty="0">
              <a:solidFill>
                <a:srgbClr val="2D2D8A">
                  <a:lumMod val="75000"/>
                </a:srgbClr>
              </a:solidFill>
              <a:latin typeface="ＭＳ Ｐゴシック"/>
              <a:ea typeface="ＭＳ Ｐゴシック"/>
            </a:endParaRPr>
          </a:p>
        </p:txBody>
      </p:sp>
      <p:sp>
        <p:nvSpPr>
          <p:cNvPr id="5" name="テキスト ボックス 4"/>
          <p:cNvSpPr txBox="1"/>
          <p:nvPr/>
        </p:nvSpPr>
        <p:spPr>
          <a:xfrm>
            <a:off x="107507" y="717495"/>
            <a:ext cx="8928992" cy="1046440"/>
          </a:xfrm>
          <a:prstGeom prst="rect">
            <a:avLst/>
          </a:prstGeom>
          <a:noFill/>
          <a:ln>
            <a:solidFill>
              <a:schemeClr val="tx1"/>
            </a:solidFill>
          </a:ln>
        </p:spPr>
        <p:txBody>
          <a:bodyPr wrap="square" rtlCol="0">
            <a:spAutoFit/>
          </a:bodyPr>
          <a:lstStyle/>
          <a:p>
            <a:pPr fontAlgn="auto">
              <a:spcBef>
                <a:spcPts val="0"/>
              </a:spcBef>
              <a:spcAft>
                <a:spcPts val="0"/>
              </a:spcAft>
            </a:pPr>
            <a:r>
              <a:rPr lang="ja-JP" altLang="en-US" dirty="0">
                <a:solidFill>
                  <a:prstClr val="black"/>
                </a:solidFill>
                <a:latin typeface="Calibri"/>
                <a:ea typeface="ＭＳ Ｐゴシック"/>
              </a:rPr>
              <a:t>○</a:t>
            </a:r>
            <a:r>
              <a:rPr lang="ja-JP" altLang="en-US" dirty="0" smtClean="0">
                <a:solidFill>
                  <a:prstClr val="black"/>
                </a:solidFill>
                <a:latin typeface="Calibri"/>
                <a:ea typeface="ＭＳ Ｐゴシック"/>
              </a:rPr>
              <a:t>平成</a:t>
            </a:r>
            <a:r>
              <a:rPr lang="en-US" altLang="ja-JP" dirty="0" smtClean="0">
                <a:solidFill>
                  <a:prstClr val="black"/>
                </a:solidFill>
                <a:latin typeface="Calibri"/>
                <a:ea typeface="ＭＳ Ｐゴシック"/>
              </a:rPr>
              <a:t>24</a:t>
            </a:r>
            <a:r>
              <a:rPr lang="ja-JP" altLang="en-US" dirty="0" smtClean="0">
                <a:solidFill>
                  <a:prstClr val="black"/>
                </a:solidFill>
                <a:latin typeface="Calibri"/>
                <a:ea typeface="ＭＳ Ｐゴシック"/>
              </a:rPr>
              <a:t>年</a:t>
            </a:r>
            <a:r>
              <a:rPr lang="en-US" altLang="ja-JP" dirty="0">
                <a:solidFill>
                  <a:prstClr val="black"/>
                </a:solidFill>
                <a:latin typeface="Calibri"/>
                <a:ea typeface="ＭＳ Ｐゴシック"/>
              </a:rPr>
              <a:t>10</a:t>
            </a:r>
            <a:r>
              <a:rPr lang="ja-JP" altLang="en-US" dirty="0">
                <a:solidFill>
                  <a:prstClr val="black"/>
                </a:solidFill>
                <a:latin typeface="Calibri"/>
                <a:ea typeface="ＭＳ Ｐゴシック"/>
              </a:rPr>
              <a:t>月</a:t>
            </a:r>
            <a:r>
              <a:rPr lang="en-US" altLang="ja-JP" dirty="0">
                <a:solidFill>
                  <a:prstClr val="black"/>
                </a:solidFill>
                <a:latin typeface="Calibri"/>
                <a:ea typeface="ＭＳ Ｐゴシック"/>
              </a:rPr>
              <a:t>1</a:t>
            </a:r>
            <a:r>
              <a:rPr lang="ja-JP" altLang="en-US" dirty="0">
                <a:solidFill>
                  <a:prstClr val="black"/>
                </a:solidFill>
                <a:latin typeface="Calibri"/>
                <a:ea typeface="ＭＳ Ｐゴシック"/>
              </a:rPr>
              <a:t>日に障害者虐待防止法施行（養護者、施設等職員、使用者による虐待）</a:t>
            </a:r>
            <a:endParaRPr lang="en-US" altLang="ja-JP" dirty="0">
              <a:solidFill>
                <a:prstClr val="black"/>
              </a:solidFill>
              <a:latin typeface="Calibri"/>
              <a:ea typeface="ＭＳ Ｐゴシック"/>
            </a:endParaRPr>
          </a:p>
          <a:p>
            <a:pPr fontAlgn="auto">
              <a:spcBef>
                <a:spcPts val="0"/>
              </a:spcBef>
              <a:spcAft>
                <a:spcPts val="0"/>
              </a:spcAft>
            </a:pPr>
            <a:endParaRPr lang="en-US" altLang="ja-JP" sz="800" dirty="0" smtClean="0">
              <a:solidFill>
                <a:prstClr val="black"/>
              </a:solidFill>
              <a:latin typeface="Calibri"/>
              <a:ea typeface="ＭＳ Ｐゴシック"/>
            </a:endParaRPr>
          </a:p>
          <a:p>
            <a:pPr fontAlgn="auto">
              <a:spcBef>
                <a:spcPts val="0"/>
              </a:spcBef>
              <a:spcAft>
                <a:spcPts val="0"/>
              </a:spcAft>
            </a:pPr>
            <a:r>
              <a:rPr lang="ja-JP" altLang="en-US" dirty="0">
                <a:solidFill>
                  <a:prstClr val="black"/>
                </a:solidFill>
                <a:latin typeface="Calibri"/>
                <a:ea typeface="ＭＳ Ｐゴシック"/>
              </a:rPr>
              <a:t>　</a:t>
            </a:r>
            <a:r>
              <a:rPr lang="ja-JP" altLang="en-US" dirty="0" smtClean="0">
                <a:solidFill>
                  <a:prstClr val="black"/>
                </a:solidFill>
                <a:latin typeface="Calibri"/>
                <a:ea typeface="ＭＳ Ｐゴシック"/>
              </a:rPr>
              <a:t>→平成</a:t>
            </a:r>
            <a:r>
              <a:rPr lang="en-US" altLang="ja-JP" dirty="0" smtClean="0">
                <a:solidFill>
                  <a:prstClr val="black"/>
                </a:solidFill>
                <a:latin typeface="Calibri"/>
                <a:ea typeface="ＭＳ Ｐゴシック"/>
              </a:rPr>
              <a:t>27</a:t>
            </a:r>
            <a:r>
              <a:rPr lang="ja-JP" altLang="en-US" dirty="0" smtClean="0">
                <a:solidFill>
                  <a:prstClr val="black"/>
                </a:solidFill>
                <a:latin typeface="Calibri"/>
                <a:ea typeface="ＭＳ Ｐゴシック"/>
              </a:rPr>
              <a:t>年</a:t>
            </a:r>
            <a:r>
              <a:rPr lang="en-US" altLang="ja-JP" dirty="0">
                <a:solidFill>
                  <a:prstClr val="black"/>
                </a:solidFill>
                <a:latin typeface="Calibri"/>
                <a:ea typeface="ＭＳ Ｐゴシック"/>
              </a:rPr>
              <a:t>4</a:t>
            </a:r>
            <a:r>
              <a:rPr lang="ja-JP" altLang="en-US" dirty="0">
                <a:solidFill>
                  <a:prstClr val="black"/>
                </a:solidFill>
                <a:latin typeface="Calibri"/>
                <a:ea typeface="ＭＳ Ｐゴシック"/>
              </a:rPr>
              <a:t>月</a:t>
            </a:r>
            <a:r>
              <a:rPr lang="en-US" altLang="ja-JP" dirty="0">
                <a:solidFill>
                  <a:prstClr val="black"/>
                </a:solidFill>
                <a:latin typeface="Calibri"/>
                <a:ea typeface="ＭＳ Ｐゴシック"/>
              </a:rPr>
              <a:t>1</a:t>
            </a:r>
            <a:r>
              <a:rPr lang="ja-JP" altLang="en-US" dirty="0">
                <a:solidFill>
                  <a:prstClr val="black"/>
                </a:solidFill>
                <a:latin typeface="Calibri"/>
                <a:ea typeface="ＭＳ Ｐゴシック"/>
              </a:rPr>
              <a:t>日～</a:t>
            </a:r>
            <a:r>
              <a:rPr lang="ja-JP" altLang="en-US" dirty="0" smtClean="0">
                <a:solidFill>
                  <a:prstClr val="black"/>
                </a:solidFill>
                <a:latin typeface="Calibri"/>
                <a:ea typeface="ＭＳ Ｐゴシック"/>
              </a:rPr>
              <a:t>平成</a:t>
            </a:r>
            <a:r>
              <a:rPr lang="en-US" altLang="ja-JP" dirty="0" smtClean="0">
                <a:solidFill>
                  <a:prstClr val="black"/>
                </a:solidFill>
                <a:latin typeface="Calibri"/>
                <a:ea typeface="ＭＳ Ｐゴシック"/>
              </a:rPr>
              <a:t>28</a:t>
            </a:r>
            <a:r>
              <a:rPr lang="ja-JP" altLang="en-US" dirty="0" smtClean="0">
                <a:solidFill>
                  <a:prstClr val="black"/>
                </a:solidFill>
                <a:latin typeface="Calibri"/>
                <a:ea typeface="ＭＳ Ｐゴシック"/>
              </a:rPr>
              <a:t>年</a:t>
            </a:r>
            <a:r>
              <a:rPr lang="en-US" altLang="ja-JP" dirty="0">
                <a:solidFill>
                  <a:prstClr val="black"/>
                </a:solidFill>
                <a:latin typeface="Calibri"/>
                <a:ea typeface="ＭＳ Ｐゴシック"/>
              </a:rPr>
              <a:t>3</a:t>
            </a:r>
            <a:r>
              <a:rPr lang="ja-JP" altLang="en-US" dirty="0">
                <a:solidFill>
                  <a:prstClr val="black"/>
                </a:solidFill>
                <a:latin typeface="Calibri"/>
                <a:ea typeface="ＭＳ Ｐゴシック"/>
              </a:rPr>
              <a:t>月</a:t>
            </a:r>
            <a:r>
              <a:rPr lang="en-US" altLang="ja-JP" dirty="0">
                <a:solidFill>
                  <a:prstClr val="black"/>
                </a:solidFill>
                <a:latin typeface="Calibri"/>
                <a:ea typeface="ＭＳ Ｐゴシック"/>
              </a:rPr>
              <a:t>31</a:t>
            </a:r>
            <a:r>
              <a:rPr lang="ja-JP" altLang="en-US" dirty="0">
                <a:solidFill>
                  <a:prstClr val="black"/>
                </a:solidFill>
                <a:latin typeface="Calibri"/>
                <a:ea typeface="ＭＳ Ｐゴシック"/>
              </a:rPr>
              <a:t>日まで</a:t>
            </a:r>
            <a:r>
              <a:rPr lang="ja-JP" altLang="en-US" dirty="0" smtClean="0">
                <a:solidFill>
                  <a:prstClr val="black"/>
                </a:solidFill>
                <a:latin typeface="Calibri"/>
                <a:ea typeface="ＭＳ Ｐゴシック"/>
              </a:rPr>
              <a:t>の１年間</a:t>
            </a:r>
            <a:r>
              <a:rPr lang="ja-JP" altLang="en-US" dirty="0">
                <a:solidFill>
                  <a:prstClr val="black"/>
                </a:solidFill>
                <a:latin typeface="Calibri"/>
                <a:ea typeface="ＭＳ Ｐゴシック"/>
              </a:rPr>
              <a:t>における養護者、施設職員等に</a:t>
            </a:r>
            <a:r>
              <a:rPr lang="ja-JP" altLang="en-US" dirty="0" smtClean="0">
                <a:solidFill>
                  <a:prstClr val="black"/>
                </a:solidFill>
                <a:latin typeface="Calibri"/>
                <a:ea typeface="ＭＳ Ｐゴシック"/>
              </a:rPr>
              <a:t>よる</a:t>
            </a:r>
            <a:endParaRPr lang="en-US" altLang="ja-JP" dirty="0" smtClean="0">
              <a:solidFill>
                <a:prstClr val="black"/>
              </a:solidFill>
              <a:latin typeface="Calibri"/>
              <a:ea typeface="ＭＳ Ｐゴシック"/>
            </a:endParaRPr>
          </a:p>
          <a:p>
            <a:pPr fontAlgn="auto">
              <a:spcBef>
                <a:spcPts val="0"/>
              </a:spcBef>
              <a:spcAft>
                <a:spcPts val="0"/>
              </a:spcAft>
            </a:pPr>
            <a:r>
              <a:rPr lang="ja-JP" altLang="en-US" dirty="0" smtClean="0">
                <a:solidFill>
                  <a:prstClr val="black"/>
                </a:solidFill>
                <a:latin typeface="Calibri"/>
                <a:ea typeface="ＭＳ Ｐゴシック"/>
              </a:rPr>
              <a:t>　　虐待の状況について、 都道府県経由で調査を実施。</a:t>
            </a:r>
            <a:endParaRPr lang="en-US" altLang="ja-JP" sz="1400" dirty="0">
              <a:solidFill>
                <a:prstClr val="black"/>
              </a:solidFill>
              <a:latin typeface="Calibri"/>
              <a:ea typeface="ＭＳ Ｐゴシック"/>
            </a:endParaRPr>
          </a:p>
        </p:txBody>
      </p:sp>
      <p:graphicFrame>
        <p:nvGraphicFramePr>
          <p:cNvPr id="6" name="表 5"/>
          <p:cNvGraphicFramePr>
            <a:graphicFrameLocks noGrp="1"/>
          </p:cNvGraphicFramePr>
          <p:nvPr>
            <p:extLst>
              <p:ext uri="{D42A27DB-BD31-4B8C-83A1-F6EECF244321}">
                <p14:modId xmlns:p14="http://schemas.microsoft.com/office/powerpoint/2010/main" val="3198323524"/>
              </p:ext>
            </p:extLst>
          </p:nvPr>
        </p:nvGraphicFramePr>
        <p:xfrm>
          <a:off x="107507" y="2013646"/>
          <a:ext cx="8928992" cy="3726413"/>
        </p:xfrm>
        <a:graphic>
          <a:graphicData uri="http://schemas.openxmlformats.org/drawingml/2006/table">
            <a:tbl>
              <a:tblPr>
                <a:tableStyleId>{5C22544A-7EE6-4342-B048-85BDC9FD1C3A}</a:tableStyleId>
              </a:tblPr>
              <a:tblGrid>
                <a:gridCol w="1814090"/>
                <a:gridCol w="1394767"/>
                <a:gridCol w="2092733"/>
                <a:gridCol w="1035113"/>
                <a:gridCol w="1296144"/>
                <a:gridCol w="1296145"/>
              </a:tblGrid>
              <a:tr h="636534">
                <a:tc rowSpan="2">
                  <a:txBody>
                    <a:bodyPr/>
                    <a:lstStyle/>
                    <a:p>
                      <a:pPr marL="378460" indent="635" algn="just">
                        <a:spcAft>
                          <a:spcPts val="0"/>
                        </a:spcAft>
                      </a:pPr>
                      <a:r>
                        <a:rPr lang="en-US" sz="1050" kern="100" dirty="0">
                          <a:effectLst/>
                        </a:rPr>
                        <a:t> </a:t>
                      </a:r>
                      <a:endParaRPr lang="ja-JP" sz="1050" kern="100" dirty="0">
                        <a:effectLst/>
                        <a:latin typeface="Century"/>
                        <a:ea typeface="ＭＳ ゴシック"/>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spcAft>
                          <a:spcPts val="0"/>
                        </a:spcAft>
                      </a:pPr>
                      <a:r>
                        <a:rPr lang="ja-JP" sz="1400" kern="100" dirty="0">
                          <a:effectLst/>
                        </a:rPr>
                        <a:t>養護者による</a:t>
                      </a:r>
                    </a:p>
                    <a:p>
                      <a:pPr algn="ctr">
                        <a:spcAft>
                          <a:spcPts val="0"/>
                        </a:spcAft>
                      </a:pPr>
                      <a:r>
                        <a:rPr lang="ja-JP" sz="1400" kern="100" dirty="0">
                          <a:effectLst/>
                        </a:rPr>
                        <a:t>障害者虐待</a:t>
                      </a:r>
                      <a:endParaRPr lang="ja-JP" sz="1400" kern="100" dirty="0">
                        <a:effectLst/>
                        <a:latin typeface="Century"/>
                        <a:ea typeface="ＭＳ ゴシック"/>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spcAft>
                          <a:spcPts val="0"/>
                        </a:spcAft>
                      </a:pPr>
                      <a:r>
                        <a:rPr lang="ja-JP" sz="1400" kern="100" dirty="0">
                          <a:effectLst/>
                        </a:rPr>
                        <a:t>障害者福祉施設従事者等</a:t>
                      </a:r>
                    </a:p>
                    <a:p>
                      <a:pPr algn="ctr">
                        <a:spcAft>
                          <a:spcPts val="0"/>
                        </a:spcAft>
                      </a:pPr>
                      <a:r>
                        <a:rPr lang="ja-JP" sz="1400" kern="100" dirty="0">
                          <a:effectLst/>
                        </a:rPr>
                        <a:t>による障害者虐待</a:t>
                      </a:r>
                      <a:endParaRPr lang="ja-JP" sz="1400" kern="100" dirty="0">
                        <a:effectLst/>
                        <a:latin typeface="Century"/>
                        <a:ea typeface="ＭＳ ゴシック"/>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algn="ctr">
                        <a:spcAft>
                          <a:spcPts val="0"/>
                        </a:spcAft>
                      </a:pPr>
                      <a:r>
                        <a:rPr lang="ja-JP" sz="1400" kern="100" dirty="0">
                          <a:effectLst/>
                        </a:rPr>
                        <a:t>使用者による障害者虐待　</a:t>
                      </a:r>
                      <a:endParaRPr lang="ja-JP" sz="1400" kern="100" dirty="0">
                        <a:effectLst/>
                        <a:latin typeface="Century"/>
                        <a:ea typeface="ＭＳ ゴシック"/>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hMerge="1">
                  <a:txBody>
                    <a:bodyPr/>
                    <a:lstStyle/>
                    <a:p>
                      <a:endParaRPr kumimoji="1" lang="ja-JP" altLang="en-US"/>
                    </a:p>
                  </a:txBody>
                  <a:tcPr/>
                </a:tc>
              </a:tr>
              <a:tr h="73078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1050" kern="100" dirty="0">
                          <a:effectLst/>
                        </a:rPr>
                        <a:t> </a:t>
                      </a:r>
                      <a:endParaRPr lang="ja-JP" sz="1050" kern="100" dirty="0">
                        <a:effectLst/>
                      </a:endParaRPr>
                    </a:p>
                    <a:p>
                      <a:pPr algn="just">
                        <a:spcAft>
                          <a:spcPts val="0"/>
                        </a:spcAft>
                      </a:pPr>
                      <a:r>
                        <a:rPr lang="en-US" sz="1050" kern="100" dirty="0">
                          <a:effectLst/>
                        </a:rPr>
                        <a:t> </a:t>
                      </a:r>
                      <a:endParaRPr lang="ja-JP" sz="1050" kern="100" dirty="0">
                        <a:effectLst/>
                        <a:latin typeface="Century"/>
                        <a:ea typeface="ＭＳ ゴシック"/>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marL="533400" indent="-533400" algn="ctr">
                        <a:spcAft>
                          <a:spcPts val="0"/>
                        </a:spcAft>
                      </a:pPr>
                      <a:r>
                        <a:rPr lang="ja-JP" sz="1200" kern="100" dirty="0">
                          <a:effectLst/>
                        </a:rPr>
                        <a:t>（参考）都道府県労働局の対応</a:t>
                      </a:r>
                      <a:endParaRPr lang="ja-JP" sz="1200" kern="100" dirty="0">
                        <a:effectLst/>
                        <a:latin typeface="Century"/>
                        <a:ea typeface="ＭＳ ゴシック"/>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r>
              <a:tr h="730783">
                <a:tc>
                  <a:txBody>
                    <a:bodyPr/>
                    <a:lstStyle/>
                    <a:p>
                      <a:pPr algn="just">
                        <a:spcAft>
                          <a:spcPts val="0"/>
                        </a:spcAft>
                      </a:pPr>
                      <a:r>
                        <a:rPr lang="ja-JP" sz="1600" kern="100" dirty="0">
                          <a:effectLst/>
                        </a:rPr>
                        <a:t>市区町村等への</a:t>
                      </a:r>
                    </a:p>
                    <a:p>
                      <a:pPr algn="just">
                        <a:spcAft>
                          <a:spcPts val="0"/>
                        </a:spcAft>
                      </a:pPr>
                      <a:r>
                        <a:rPr lang="ja-JP" sz="1600" kern="100" dirty="0">
                          <a:effectLst/>
                        </a:rPr>
                        <a:t>相談・通報件数</a:t>
                      </a:r>
                      <a:endParaRPr lang="ja-JP" sz="1600" kern="100" dirty="0">
                        <a:effectLst/>
                        <a:latin typeface="Century"/>
                        <a:ea typeface="ＭＳ ゴシック"/>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4,450</a:t>
                      </a:r>
                      <a:r>
                        <a:rPr lang="ja-JP" altLang="ja-JP" sz="1600" kern="100" dirty="0" smtClean="0">
                          <a:effectLst/>
                        </a:rPr>
                        <a:t>件</a:t>
                      </a:r>
                      <a:endParaRPr lang="ja-JP" altLang="ja-JP" sz="1600" kern="100" dirty="0" smtClean="0">
                        <a:effectLst/>
                        <a:latin typeface="Century"/>
                        <a:ea typeface="ＭＳ ゴシック"/>
                        <a:cs typeface="Times New Roman"/>
                      </a:endParaRPr>
                    </a:p>
                    <a:p>
                      <a:pPr algn="ctr">
                        <a:spcAft>
                          <a:spcPts val="0"/>
                        </a:spcAft>
                      </a:pPr>
                      <a:r>
                        <a:rPr lang="ja-JP" altLang="en-US" sz="1600" kern="100" dirty="0" smtClean="0">
                          <a:effectLst/>
                        </a:rPr>
                        <a:t>（</a:t>
                      </a:r>
                      <a:r>
                        <a:rPr lang="en-US" altLang="ja-JP" sz="1600" kern="100" dirty="0" smtClean="0">
                          <a:effectLst/>
                        </a:rPr>
                        <a:t>4,458</a:t>
                      </a:r>
                      <a:r>
                        <a:rPr lang="ja-JP" altLang="en-US" sz="1600" kern="100" dirty="0" smtClean="0">
                          <a:effectLst/>
                        </a:rPr>
                        <a:t>件）</a:t>
                      </a:r>
                      <a:endParaRPr lang="en-US" sz="1600" kern="100" dirty="0" smtClean="0">
                        <a:effectLs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2,160</a:t>
                      </a:r>
                      <a:r>
                        <a:rPr lang="ja-JP" altLang="ja-JP" sz="1600" kern="100" dirty="0" smtClean="0">
                          <a:effectLst/>
                        </a:rPr>
                        <a:t>件</a:t>
                      </a:r>
                      <a:endParaRPr lang="ja-JP" altLang="ja-JP" sz="1600" kern="100" dirty="0" smtClean="0">
                        <a:effectLst/>
                        <a:latin typeface="Century"/>
                        <a:ea typeface="ＭＳ ゴシック"/>
                        <a:cs typeface="Times New Roman"/>
                      </a:endParaRPr>
                    </a:p>
                    <a:p>
                      <a:pPr algn="ctr">
                        <a:spcAft>
                          <a:spcPts val="0"/>
                        </a:spcAft>
                      </a:pPr>
                      <a:r>
                        <a:rPr lang="ja-JP" altLang="en-US" sz="1600" kern="100" dirty="0" smtClean="0">
                          <a:effectLst/>
                        </a:rPr>
                        <a:t>（</a:t>
                      </a:r>
                      <a:r>
                        <a:rPr lang="en-US" altLang="ja-JP" sz="1600" kern="100" dirty="0" smtClean="0">
                          <a:effectLst/>
                        </a:rPr>
                        <a:t>1,746</a:t>
                      </a:r>
                      <a:r>
                        <a:rPr lang="ja-JP" altLang="en-US" sz="1600" kern="100" dirty="0" smtClean="0">
                          <a:effectLst/>
                        </a:rPr>
                        <a:t>件）</a:t>
                      </a:r>
                      <a:endParaRPr lang="en-US" altLang="ja-JP" sz="1600" kern="100" dirty="0" smtClean="0">
                        <a:effectLs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848</a:t>
                      </a:r>
                      <a:r>
                        <a:rPr lang="ja-JP" altLang="ja-JP" sz="1600" kern="100" dirty="0" smtClean="0">
                          <a:effectLst/>
                        </a:rPr>
                        <a:t>件</a:t>
                      </a:r>
                      <a:endParaRPr lang="ja-JP" altLang="ja-JP" sz="1600" kern="100" dirty="0" smtClean="0">
                        <a:effectLst/>
                        <a:latin typeface="Century"/>
                        <a:ea typeface="ＭＳ ゴシック"/>
                        <a:cs typeface="Times New Roman"/>
                      </a:endParaRPr>
                    </a:p>
                    <a:p>
                      <a:pPr algn="ctr">
                        <a:spcAft>
                          <a:spcPts val="0"/>
                        </a:spcAft>
                      </a:pPr>
                      <a:r>
                        <a:rPr lang="ja-JP" altLang="en-US" sz="1600" kern="100" dirty="0" smtClean="0">
                          <a:effectLst/>
                        </a:rPr>
                        <a:t>（</a:t>
                      </a:r>
                      <a:r>
                        <a:rPr lang="en-US" altLang="ja-JP" sz="1600" kern="100" dirty="0" smtClean="0">
                          <a:effectLst/>
                        </a:rPr>
                        <a:t>664</a:t>
                      </a:r>
                      <a:r>
                        <a:rPr lang="ja-JP" altLang="en-US" sz="1600" kern="100" dirty="0" smtClean="0">
                          <a:effectLst/>
                        </a:rPr>
                        <a:t>件）</a:t>
                      </a:r>
                      <a:endParaRPr lang="en-US" altLang="ja-JP" sz="1600" kern="100" dirty="0" smtClean="0">
                        <a:effectLs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spcAft>
                          <a:spcPts val="0"/>
                        </a:spcAft>
                      </a:pPr>
                      <a:r>
                        <a:rPr lang="ja-JP" altLang="en-US" sz="1600" kern="100" dirty="0" smtClean="0">
                          <a:effectLst/>
                        </a:rPr>
                        <a:t>虐待が</a:t>
                      </a:r>
                      <a:endParaRPr lang="en-US" altLang="ja-JP" sz="1600" kern="100" dirty="0" smtClean="0">
                        <a:effectLst/>
                      </a:endParaRPr>
                    </a:p>
                    <a:p>
                      <a:pPr algn="ctr">
                        <a:spcAft>
                          <a:spcPts val="0"/>
                        </a:spcAft>
                      </a:pPr>
                      <a:r>
                        <a:rPr lang="ja-JP" altLang="en-US" sz="1600" kern="100" dirty="0" smtClean="0">
                          <a:effectLst/>
                        </a:rPr>
                        <a:t>認められた</a:t>
                      </a:r>
                      <a:endParaRPr lang="en-US" altLang="ja-JP" sz="1600" kern="100" dirty="0" smtClean="0">
                        <a:effectLst/>
                      </a:endParaRPr>
                    </a:p>
                    <a:p>
                      <a:pPr algn="ctr">
                        <a:spcAft>
                          <a:spcPts val="0"/>
                        </a:spcAft>
                      </a:pPr>
                      <a:r>
                        <a:rPr lang="ja-JP" altLang="en-US" sz="1600" kern="100" dirty="0" smtClean="0">
                          <a:effectLst/>
                        </a:rPr>
                        <a:t>事業所数</a:t>
                      </a:r>
                      <a:endParaRPr lang="ja-JP" sz="1600" kern="100" dirty="0">
                        <a:effectLs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507</a:t>
                      </a:r>
                      <a:r>
                        <a:rPr lang="ja-JP" altLang="en-US" sz="1600" kern="100" dirty="0" smtClean="0">
                          <a:effectLst/>
                        </a:rPr>
                        <a:t>事業所</a:t>
                      </a:r>
                      <a:endParaRPr lang="ja-JP" altLang="ja-JP" sz="1600" kern="100" dirty="0" smtClean="0">
                        <a:effectLst/>
                        <a:latin typeface="Century"/>
                        <a:ea typeface="ＭＳ ゴシック"/>
                        <a:cs typeface="Times New Roman"/>
                      </a:endParaRPr>
                    </a:p>
                    <a:p>
                      <a:pPr algn="ctr">
                        <a:spcAft>
                          <a:spcPts val="0"/>
                        </a:spcAft>
                      </a:pPr>
                      <a:r>
                        <a:rPr lang="ja-JP" altLang="en-US" sz="1600" kern="100" dirty="0" smtClean="0">
                          <a:effectLst/>
                        </a:rPr>
                        <a:t>（</a:t>
                      </a:r>
                      <a:r>
                        <a:rPr lang="en-US" altLang="ja-JP" sz="1600" kern="100" dirty="0" smtClean="0">
                          <a:effectLst/>
                        </a:rPr>
                        <a:t>299</a:t>
                      </a:r>
                      <a:r>
                        <a:rPr lang="ja-JP" altLang="en-US" sz="1600" kern="100" dirty="0" smtClean="0">
                          <a:effectLst/>
                        </a:rPr>
                        <a:t>事業所）</a:t>
                      </a:r>
                      <a:endParaRPr lang="en-US" altLang="ja-JP" sz="1600" kern="100" dirty="0" smtClean="0">
                        <a:effectLs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730783">
                <a:tc>
                  <a:txBody>
                    <a:bodyPr/>
                    <a:lstStyle/>
                    <a:p>
                      <a:pPr algn="just">
                        <a:spcAft>
                          <a:spcPts val="0"/>
                        </a:spcAft>
                      </a:pPr>
                      <a:r>
                        <a:rPr lang="ja-JP" sz="1600" kern="100" dirty="0">
                          <a:effectLst/>
                        </a:rPr>
                        <a:t>市区町村等による</a:t>
                      </a:r>
                    </a:p>
                    <a:p>
                      <a:pPr algn="just">
                        <a:spcAft>
                          <a:spcPts val="0"/>
                        </a:spcAft>
                      </a:pPr>
                      <a:r>
                        <a:rPr lang="ja-JP" sz="1600" kern="100" dirty="0">
                          <a:effectLst/>
                        </a:rPr>
                        <a:t>虐待判断件数</a:t>
                      </a:r>
                      <a:endParaRPr lang="ja-JP" sz="1600" kern="100" dirty="0">
                        <a:effectLst/>
                        <a:latin typeface="Century"/>
                        <a:ea typeface="ＭＳ ゴシック"/>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1,593</a:t>
                      </a:r>
                      <a:r>
                        <a:rPr lang="ja-JP" altLang="ja-JP" sz="1600" kern="100" dirty="0" smtClean="0">
                          <a:effectLst/>
                        </a:rPr>
                        <a:t>件</a:t>
                      </a:r>
                      <a:endParaRPr lang="ja-JP" altLang="ja-JP" sz="1600" kern="100" dirty="0" smtClean="0">
                        <a:effectLst/>
                        <a:latin typeface="Century"/>
                        <a:ea typeface="ＭＳ ゴシック"/>
                        <a:cs typeface="Times New Roman"/>
                      </a:endParaRPr>
                    </a:p>
                    <a:p>
                      <a:pPr algn="ctr">
                        <a:spcAft>
                          <a:spcPts val="0"/>
                        </a:spcAft>
                      </a:pPr>
                      <a:r>
                        <a:rPr lang="ja-JP" altLang="en-US" sz="1600" kern="100" dirty="0" smtClean="0">
                          <a:effectLst/>
                        </a:rPr>
                        <a:t>（</a:t>
                      </a:r>
                      <a:r>
                        <a:rPr lang="en-US" altLang="ja-JP" sz="1600" kern="100" dirty="0" smtClean="0">
                          <a:effectLst/>
                        </a:rPr>
                        <a:t>1,666</a:t>
                      </a:r>
                      <a:r>
                        <a:rPr lang="ja-JP" altLang="en-US" sz="1600" kern="100" dirty="0" smtClean="0">
                          <a:effectLst/>
                        </a:rPr>
                        <a:t>件）</a:t>
                      </a:r>
                      <a:endParaRPr lang="en-US" sz="1600" kern="100" dirty="0" smtClean="0">
                        <a:effectLs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399</a:t>
                      </a:r>
                      <a:r>
                        <a:rPr lang="ja-JP" altLang="ja-JP" sz="1600" kern="100" dirty="0" smtClean="0">
                          <a:effectLst/>
                        </a:rPr>
                        <a:t>件</a:t>
                      </a:r>
                      <a:endParaRPr lang="ja-JP" altLang="ja-JP" sz="1600" kern="100" dirty="0" smtClean="0">
                        <a:effectLst/>
                        <a:latin typeface="Century"/>
                        <a:ea typeface="ＭＳ ゴシック"/>
                        <a:cs typeface="Times New Roman"/>
                      </a:endParaRPr>
                    </a:p>
                    <a:p>
                      <a:pPr algn="ctr">
                        <a:spcAft>
                          <a:spcPts val="0"/>
                        </a:spcAft>
                      </a:pPr>
                      <a:r>
                        <a:rPr lang="ja-JP" altLang="en-US" sz="1600" kern="100" dirty="0" smtClean="0">
                          <a:effectLst/>
                        </a:rPr>
                        <a:t>（</a:t>
                      </a:r>
                      <a:r>
                        <a:rPr lang="en-US" altLang="ja-JP" sz="1600" kern="100" dirty="0" smtClean="0">
                          <a:effectLst/>
                        </a:rPr>
                        <a:t>311</a:t>
                      </a:r>
                      <a:r>
                        <a:rPr lang="ja-JP" altLang="en-US" sz="1600" kern="100" dirty="0" smtClean="0">
                          <a:effectLst/>
                        </a:rPr>
                        <a:t>件）</a:t>
                      </a:r>
                      <a:endParaRPr lang="en-US" altLang="ja-JP" sz="1600" kern="100" dirty="0" smtClean="0">
                        <a:effectLs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spcAft>
                          <a:spcPts val="0"/>
                        </a:spcAft>
                      </a:pPr>
                      <a:r>
                        <a:rPr lang="en-US" sz="1600" kern="100" dirty="0">
                          <a:effectLst/>
                        </a:rPr>
                        <a:t> </a:t>
                      </a:r>
                      <a:endParaRPr lang="ja-JP" sz="1600" kern="100" dirty="0">
                        <a:effectLst/>
                        <a:latin typeface="Century"/>
                        <a:ea typeface="ＭＳ ゴシック"/>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accent6">
                        <a:lumMod val="20000"/>
                        <a:lumOff val="80000"/>
                      </a:schemeClr>
                    </a:solidFill>
                  </a:tcPr>
                </a:tc>
                <a:tc vMerge="1">
                  <a:txBody>
                    <a:bodyPr/>
                    <a:lstStyle/>
                    <a:p>
                      <a:endParaRPr kumimoji="1" lang="ja-JP" altLang="en-US"/>
                    </a:p>
                  </a:txBody>
                  <a:tcPr/>
                </a:tc>
                <a:tc vMerge="1">
                  <a:txBody>
                    <a:bodyPr/>
                    <a:lstStyle/>
                    <a:p>
                      <a:endParaRPr kumimoji="1" lang="ja-JP" altLang="en-US"/>
                    </a:p>
                  </a:txBody>
                  <a:tcPr/>
                </a:tc>
              </a:tr>
              <a:tr h="897530">
                <a:tc>
                  <a:txBody>
                    <a:bodyPr/>
                    <a:lstStyle/>
                    <a:p>
                      <a:pPr algn="l">
                        <a:spcAft>
                          <a:spcPts val="0"/>
                        </a:spcAft>
                      </a:pPr>
                      <a:r>
                        <a:rPr lang="ja-JP" sz="1600" kern="100" dirty="0">
                          <a:effectLst/>
                        </a:rPr>
                        <a:t>被虐待者数</a:t>
                      </a:r>
                      <a:endParaRPr lang="ja-JP" sz="1600" kern="100" dirty="0">
                        <a:effectLst/>
                        <a:latin typeface="Century"/>
                        <a:ea typeface="ＭＳ ゴシック"/>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1,615</a:t>
                      </a:r>
                      <a:r>
                        <a:rPr lang="ja-JP" altLang="ja-JP" sz="1600" kern="100" dirty="0" smtClean="0">
                          <a:effectLst/>
                        </a:rPr>
                        <a:t>人</a:t>
                      </a:r>
                      <a:endParaRPr lang="ja-JP" altLang="ja-JP" sz="1600" kern="100" dirty="0" smtClean="0">
                        <a:effectLst/>
                        <a:latin typeface="Century"/>
                        <a:ea typeface="ＭＳ ゴシック"/>
                        <a:cs typeface="Times New Roman"/>
                      </a:endParaRPr>
                    </a:p>
                    <a:p>
                      <a:pPr algn="ctr">
                        <a:spcAft>
                          <a:spcPts val="0"/>
                        </a:spcAft>
                      </a:pPr>
                      <a:r>
                        <a:rPr lang="ja-JP" altLang="en-US" sz="1600" kern="100" dirty="0" smtClean="0">
                          <a:effectLst/>
                        </a:rPr>
                        <a:t>（</a:t>
                      </a:r>
                      <a:r>
                        <a:rPr lang="en-US" altLang="ja-JP" sz="1600" kern="100" dirty="0" smtClean="0">
                          <a:effectLst/>
                        </a:rPr>
                        <a:t>1,695</a:t>
                      </a:r>
                      <a:r>
                        <a:rPr lang="ja-JP" altLang="en-US" sz="1600" kern="100" dirty="0" smtClean="0">
                          <a:effectLst/>
                        </a:rPr>
                        <a:t>人）</a:t>
                      </a:r>
                      <a:endParaRPr lang="en-US" sz="1600" kern="100" dirty="0" smtClean="0">
                        <a:effectLs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569</a:t>
                      </a:r>
                      <a:r>
                        <a:rPr lang="ja-JP" altLang="ja-JP" sz="1600" kern="100" dirty="0" smtClean="0">
                          <a:effectLst/>
                        </a:rPr>
                        <a:t>人</a:t>
                      </a:r>
                      <a:endParaRPr lang="ja-JP" altLang="ja-JP" sz="1600" kern="100" dirty="0" smtClean="0">
                        <a:effectLst/>
                        <a:latin typeface="Century"/>
                        <a:ea typeface="ＭＳ ゴシック"/>
                        <a:cs typeface="Times New Roman"/>
                      </a:endParaRPr>
                    </a:p>
                    <a:p>
                      <a:pPr algn="ctr">
                        <a:spcAft>
                          <a:spcPts val="0"/>
                        </a:spcAft>
                      </a:pPr>
                      <a:r>
                        <a:rPr lang="ja-JP" altLang="en-US" sz="1600" kern="100" dirty="0" smtClean="0">
                          <a:effectLst/>
                        </a:rPr>
                        <a:t>（</a:t>
                      </a:r>
                      <a:r>
                        <a:rPr lang="en-US" altLang="ja-JP" sz="1600" kern="100" dirty="0" smtClean="0">
                          <a:effectLst/>
                        </a:rPr>
                        <a:t>525</a:t>
                      </a:r>
                      <a:r>
                        <a:rPr lang="ja-JP" altLang="en-US" sz="1600" kern="100" dirty="0" smtClean="0">
                          <a:effectLst/>
                        </a:rPr>
                        <a:t>人）</a:t>
                      </a:r>
                      <a:endParaRPr lang="en-US" altLang="ja-JP" sz="1600" kern="100" dirty="0" smtClean="0">
                        <a:effectLs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tc>
                  <a:txBody>
                    <a:bodyPr/>
                    <a:lstStyle/>
                    <a:p>
                      <a:pPr algn="ctr">
                        <a:spcAft>
                          <a:spcPts val="0"/>
                        </a:spcAft>
                      </a:pPr>
                      <a:r>
                        <a:rPr lang="ja-JP" sz="1600" kern="100" dirty="0">
                          <a:effectLst/>
                        </a:rPr>
                        <a:t>被虐待者数</a:t>
                      </a:r>
                      <a:endParaRPr lang="ja-JP" sz="1600" kern="100" dirty="0">
                        <a:effectLst/>
                        <a:latin typeface="Century"/>
                        <a:ea typeface="ＭＳ ゴシック"/>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970</a:t>
                      </a:r>
                      <a:r>
                        <a:rPr lang="ja-JP" altLang="ja-JP" sz="1600" kern="100" dirty="0" smtClean="0">
                          <a:effectLst/>
                        </a:rPr>
                        <a:t>人</a:t>
                      </a:r>
                      <a:endParaRPr lang="en-US" altLang="ja-JP" sz="1600" kern="100" dirty="0" smtClean="0">
                        <a:effectLst/>
                      </a:endParaRPr>
                    </a:p>
                    <a:p>
                      <a:pPr algn="ctr">
                        <a:spcAft>
                          <a:spcPts val="0"/>
                        </a:spcAft>
                      </a:pPr>
                      <a:r>
                        <a:rPr lang="ja-JP" altLang="en-US" sz="1600" kern="100" dirty="0" smtClean="0">
                          <a:effectLst/>
                        </a:rPr>
                        <a:t>（</a:t>
                      </a:r>
                      <a:r>
                        <a:rPr lang="en-US" altLang="ja-JP" sz="1600" kern="100" dirty="0" smtClean="0">
                          <a:effectLst/>
                        </a:rPr>
                        <a:t>483</a:t>
                      </a:r>
                      <a:r>
                        <a:rPr lang="ja-JP" altLang="en-US" sz="1600" kern="100" dirty="0" smtClean="0">
                          <a:effectLst/>
                        </a:rPr>
                        <a:t>人）</a:t>
                      </a:r>
                      <a:endParaRPr lang="en-US" altLang="ja-JP" sz="1600" kern="100" dirty="0" smtClean="0">
                        <a:effectLs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7" name="Rectangle 1"/>
          <p:cNvSpPr>
            <a:spLocks noChangeArrowheads="1"/>
          </p:cNvSpPr>
          <p:nvPr/>
        </p:nvSpPr>
        <p:spPr bwMode="auto">
          <a:xfrm>
            <a:off x="107507" y="5797718"/>
            <a:ext cx="892899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ja-JP" sz="1400" b="1" dirty="0" smtClean="0">
                <a:solidFill>
                  <a:prstClr val="black"/>
                </a:solidFill>
                <a:latin typeface="ＭＳ Ｐゴシック"/>
                <a:ea typeface="ＭＳ Ｐゴシック"/>
                <a:cs typeface="Times New Roman" pitchFamily="18" charset="0"/>
              </a:rPr>
              <a:t>【</a:t>
            </a:r>
            <a:r>
              <a:rPr lang="ja-JP" altLang="en-US" sz="1400" b="1" dirty="0" smtClean="0">
                <a:solidFill>
                  <a:prstClr val="black"/>
                </a:solidFill>
                <a:latin typeface="ＭＳ Ｐゴシック"/>
                <a:ea typeface="ＭＳ Ｐゴシック"/>
                <a:cs typeface="Times New Roman" pitchFamily="18" charset="0"/>
              </a:rPr>
              <a:t>調査結果（全体像）</a:t>
            </a:r>
            <a:r>
              <a:rPr lang="ja-JP" altLang="ja-JP" sz="1400" b="1" dirty="0" smtClean="0">
                <a:solidFill>
                  <a:prstClr val="black"/>
                </a:solidFill>
                <a:latin typeface="ＭＳ Ｐゴシック"/>
                <a:ea typeface="ＭＳ Ｐゴシック"/>
                <a:cs typeface="Times New Roman" pitchFamily="18" charset="0"/>
              </a:rPr>
              <a:t>】</a:t>
            </a:r>
            <a:endParaRPr lang="ja-JP" altLang="ja-JP" sz="1400" dirty="0" smtClean="0">
              <a:solidFill>
                <a:prstClr val="black"/>
              </a:solidFill>
              <a:latin typeface="ＭＳ Ｐゴシック"/>
              <a:ea typeface="ＭＳ Ｐゴシック"/>
              <a:cs typeface="ＭＳ Ｐゴシック" pitchFamily="50" charset="-128"/>
            </a:endParaRPr>
          </a:p>
          <a:p>
            <a:r>
              <a:rPr lang="ja-JP" altLang="en-US" sz="1400" dirty="0" smtClean="0"/>
              <a:t> </a:t>
            </a:r>
            <a:r>
              <a:rPr lang="ja-JP" altLang="en-US" sz="1200" dirty="0" smtClean="0"/>
              <a:t>（</a:t>
            </a:r>
            <a:r>
              <a:rPr lang="ja-JP" altLang="en-US" sz="1200" dirty="0"/>
              <a:t>注１） 上記は、平成</a:t>
            </a:r>
            <a:r>
              <a:rPr lang="en-US" altLang="ja-JP" sz="1200" dirty="0"/>
              <a:t>27</a:t>
            </a:r>
            <a:r>
              <a:rPr lang="ja-JP" altLang="en-US" sz="1200" dirty="0"/>
              <a:t>年</a:t>
            </a:r>
            <a:r>
              <a:rPr lang="en-US" altLang="ja-JP" sz="1200" dirty="0"/>
              <a:t>4</a:t>
            </a:r>
            <a:r>
              <a:rPr lang="ja-JP" altLang="en-US" sz="1200" dirty="0"/>
              <a:t>月</a:t>
            </a:r>
            <a:r>
              <a:rPr lang="en-US" altLang="ja-JP" sz="1200" dirty="0"/>
              <a:t>1</a:t>
            </a:r>
            <a:r>
              <a:rPr lang="ja-JP" altLang="en-US" sz="1200" dirty="0"/>
              <a:t>日から平成</a:t>
            </a:r>
            <a:r>
              <a:rPr lang="en-US" altLang="ja-JP" sz="1200" dirty="0"/>
              <a:t>28</a:t>
            </a:r>
            <a:r>
              <a:rPr lang="ja-JP" altLang="en-US" sz="1200" dirty="0"/>
              <a:t>年</a:t>
            </a:r>
            <a:r>
              <a:rPr lang="en-US" altLang="ja-JP" sz="1200" dirty="0"/>
              <a:t>3</a:t>
            </a:r>
            <a:r>
              <a:rPr lang="ja-JP" altLang="en-US" sz="1200" dirty="0"/>
              <a:t>月</a:t>
            </a:r>
            <a:r>
              <a:rPr lang="en-US" altLang="ja-JP" sz="1200" dirty="0"/>
              <a:t>31</a:t>
            </a:r>
            <a:r>
              <a:rPr lang="ja-JP" altLang="en-US" sz="1200" dirty="0"/>
              <a:t>日までに虐待と判断された事例を集計したもの。</a:t>
            </a:r>
          </a:p>
          <a:p>
            <a:r>
              <a:rPr lang="ja-JP" altLang="en-US" sz="1200" dirty="0"/>
              <a:t>カッコ内については、前回調査</a:t>
            </a:r>
            <a:r>
              <a:rPr lang="en-US" altLang="ja-JP" sz="1200" dirty="0"/>
              <a:t>(</a:t>
            </a:r>
            <a:r>
              <a:rPr lang="ja-JP" altLang="en-US" sz="1200" dirty="0"/>
              <a:t>平成</a:t>
            </a:r>
            <a:r>
              <a:rPr lang="en-US" altLang="ja-JP" sz="1200" dirty="0"/>
              <a:t>26</a:t>
            </a:r>
            <a:r>
              <a:rPr lang="ja-JP" altLang="en-US" sz="1200" dirty="0"/>
              <a:t>年</a:t>
            </a:r>
            <a:r>
              <a:rPr lang="en-US" altLang="ja-JP" sz="1200" dirty="0"/>
              <a:t>4</a:t>
            </a:r>
            <a:r>
              <a:rPr lang="ja-JP" altLang="en-US" sz="1200" dirty="0"/>
              <a:t>月</a:t>
            </a:r>
            <a:r>
              <a:rPr lang="en-US" altLang="ja-JP" sz="1200" dirty="0"/>
              <a:t>1</a:t>
            </a:r>
            <a:r>
              <a:rPr lang="ja-JP" altLang="en-US" sz="1200" dirty="0"/>
              <a:t>日から平成</a:t>
            </a:r>
            <a:r>
              <a:rPr lang="en-US" altLang="ja-JP" sz="1200" dirty="0"/>
              <a:t>27</a:t>
            </a:r>
            <a:r>
              <a:rPr lang="ja-JP" altLang="en-US" sz="1200" dirty="0"/>
              <a:t>年</a:t>
            </a:r>
            <a:r>
              <a:rPr lang="en-US" altLang="ja-JP" sz="1200" dirty="0"/>
              <a:t>3</a:t>
            </a:r>
            <a:r>
              <a:rPr lang="ja-JP" altLang="en-US" sz="1200" dirty="0"/>
              <a:t>月</a:t>
            </a:r>
            <a:r>
              <a:rPr lang="en-US" altLang="ja-JP" sz="1200" dirty="0"/>
              <a:t>31</a:t>
            </a:r>
            <a:r>
              <a:rPr lang="ja-JP" altLang="en-US" sz="1200" dirty="0"/>
              <a:t>日まで</a:t>
            </a:r>
            <a:r>
              <a:rPr lang="en-US" altLang="ja-JP" sz="1200" dirty="0"/>
              <a:t>)</a:t>
            </a:r>
            <a:r>
              <a:rPr lang="ja-JP" altLang="en-US" sz="1200" dirty="0"/>
              <a:t>のもの。</a:t>
            </a:r>
          </a:p>
          <a:p>
            <a:r>
              <a:rPr lang="ja-JP" altLang="en-US" sz="1200" dirty="0"/>
              <a:t>（注２） 都道府県労働局の対応については、平成</a:t>
            </a:r>
            <a:r>
              <a:rPr lang="en-US" altLang="ja-JP" sz="1200" dirty="0"/>
              <a:t>28</a:t>
            </a:r>
            <a:r>
              <a:rPr lang="ja-JP" altLang="en-US" sz="1200" dirty="0"/>
              <a:t>年</a:t>
            </a:r>
            <a:r>
              <a:rPr lang="en-US" altLang="ja-JP" sz="1200" dirty="0"/>
              <a:t>7</a:t>
            </a:r>
            <a:r>
              <a:rPr lang="ja-JP" altLang="en-US" sz="1200" dirty="0"/>
              <a:t>月</a:t>
            </a:r>
            <a:r>
              <a:rPr lang="en-US" altLang="ja-JP" sz="1200" dirty="0"/>
              <a:t>27</a:t>
            </a:r>
            <a:r>
              <a:rPr lang="ja-JP" altLang="en-US" sz="1200" dirty="0"/>
              <a:t>日労働基準局労働関係法課労働紛争処理業務室のデータを引用。（「虐待判断件数」は「虐待が認められた事業所数」と同義。</a:t>
            </a:r>
            <a:r>
              <a:rPr lang="ja-JP" altLang="en-US" sz="1200" dirty="0" smtClean="0"/>
              <a:t>）</a:t>
            </a:r>
            <a:endParaRPr lang="ja-JP" altLang="en-US" sz="1200" dirty="0"/>
          </a:p>
        </p:txBody>
      </p:sp>
      <p:cxnSp>
        <p:nvCxnSpPr>
          <p:cNvPr id="9" name="直線コネクタ 8"/>
          <p:cNvCxnSpPr/>
          <p:nvPr/>
        </p:nvCxnSpPr>
        <p:spPr>
          <a:xfrm flipH="1">
            <a:off x="6516216" y="2717743"/>
            <a:ext cx="496" cy="3006333"/>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a:off x="6516216" y="2702185"/>
            <a:ext cx="2520280"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981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3051140" y="778479"/>
            <a:ext cx="3154521" cy="31921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ctr"/>
          <a:lstStyle/>
          <a:p>
            <a:pPr algn="ctr"/>
            <a:endParaRPr kumimoji="1" lang="ja-JP" altLang="en-US" dirty="0"/>
          </a:p>
        </p:txBody>
      </p:sp>
      <p:sp>
        <p:nvSpPr>
          <p:cNvPr id="21" name="角丸四角形 20"/>
          <p:cNvSpPr/>
          <p:nvPr/>
        </p:nvSpPr>
        <p:spPr>
          <a:xfrm>
            <a:off x="3175854" y="1223811"/>
            <a:ext cx="1968390" cy="2733793"/>
          </a:xfrm>
          <a:prstGeom prst="roundRect">
            <a:avLst/>
          </a:prstGeom>
          <a:pattFill prst="pct10">
            <a:fgClr>
              <a:schemeClr val="accent1"/>
            </a:fgClr>
            <a:bgClr>
              <a:srgbClr val="B6E088"/>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676" tIns="32838" rIns="65676" bIns="32838" numCol="1" spcCol="0" rtlCol="0" fromWordArt="0" anchor="ctr" anchorCtr="0" forceAA="0" compatLnSpc="1">
            <a:prstTxWarp prst="textNoShape">
              <a:avLst/>
            </a:prstTxWarp>
            <a:noAutofit/>
          </a:bodyPr>
          <a:lstStyle/>
          <a:p>
            <a:pPr algn="ctr"/>
            <a:endParaRPr kumimoji="1" lang="ja-JP" altLang="en-US"/>
          </a:p>
        </p:txBody>
      </p:sp>
      <p:sp>
        <p:nvSpPr>
          <p:cNvPr id="33" name="角丸四角形 32"/>
          <p:cNvSpPr/>
          <p:nvPr/>
        </p:nvSpPr>
        <p:spPr>
          <a:xfrm>
            <a:off x="1524180" y="860125"/>
            <a:ext cx="1373301" cy="1566646"/>
          </a:xfrm>
          <a:prstGeom prst="roundRect">
            <a:avLst/>
          </a:prstGeom>
          <a:solidFill>
            <a:srgbClr val="E3F3D1"/>
          </a:solidFill>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ctr"/>
          <a:lstStyle/>
          <a:p>
            <a:pPr algn="ctr"/>
            <a:endParaRPr lang="en-US" altLang="ja-JP" sz="1000" dirty="0" smtClean="0">
              <a:solidFill>
                <a:schemeClr val="tx1"/>
              </a:solidFill>
            </a:endParaRPr>
          </a:p>
          <a:p>
            <a:pPr algn="ctr"/>
            <a:endParaRPr lang="en-US" altLang="ja-JP" sz="1000" dirty="0">
              <a:solidFill>
                <a:schemeClr val="tx1"/>
              </a:solidFill>
            </a:endParaRPr>
          </a:p>
          <a:p>
            <a:pPr algn="ctr"/>
            <a:endParaRPr lang="en-US" altLang="ja-JP" sz="1000" dirty="0" smtClean="0">
              <a:solidFill>
                <a:schemeClr val="tx1"/>
              </a:solidFill>
            </a:endParaRPr>
          </a:p>
          <a:p>
            <a:pPr algn="ctr"/>
            <a:endParaRPr lang="en-US" altLang="ja-JP" sz="1000" dirty="0">
              <a:solidFill>
                <a:schemeClr val="tx1"/>
              </a:solidFill>
            </a:endParaRPr>
          </a:p>
          <a:p>
            <a:pPr algn="ctr"/>
            <a:endParaRPr lang="en-US" altLang="ja-JP" sz="1000" dirty="0" smtClean="0">
              <a:solidFill>
                <a:schemeClr val="tx1"/>
              </a:solidFill>
            </a:endParaRPr>
          </a:p>
          <a:p>
            <a:pPr algn="ctr"/>
            <a:endParaRPr lang="en-US" altLang="ja-JP" sz="1000" dirty="0">
              <a:solidFill>
                <a:schemeClr val="tx1"/>
              </a:solidFill>
            </a:endParaRPr>
          </a:p>
          <a:p>
            <a:pPr algn="ctr"/>
            <a:endParaRPr lang="en-US" altLang="ja-JP" sz="1000" dirty="0" smtClean="0">
              <a:solidFill>
                <a:schemeClr val="tx1"/>
              </a:solidFill>
            </a:endParaRPr>
          </a:p>
          <a:p>
            <a:pPr algn="ctr"/>
            <a:endParaRPr lang="en-US" altLang="ja-JP" sz="1000" dirty="0">
              <a:solidFill>
                <a:schemeClr val="tx1"/>
              </a:solidFill>
            </a:endParaRPr>
          </a:p>
          <a:p>
            <a:pPr algn="ctr"/>
            <a:endParaRPr lang="en-US" altLang="ja-JP" sz="1000" dirty="0" smtClean="0">
              <a:solidFill>
                <a:schemeClr val="tx1"/>
              </a:solidFill>
            </a:endParaRPr>
          </a:p>
        </p:txBody>
      </p:sp>
      <p:sp>
        <p:nvSpPr>
          <p:cNvPr id="34" name="角丸四角形 33"/>
          <p:cNvSpPr/>
          <p:nvPr/>
        </p:nvSpPr>
        <p:spPr>
          <a:xfrm>
            <a:off x="3730338" y="585657"/>
            <a:ext cx="1748765" cy="28288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65676" tIns="32838" rIns="65676" bIns="32838" rtlCol="0" anchor="ctr"/>
          <a:lstStyle/>
          <a:p>
            <a:pPr algn="ctr" defTabSz="656760">
              <a:defRPr/>
            </a:pPr>
            <a:r>
              <a:rPr kumimoji="0" lang="ja-JP" altLang="en-US" sz="1500" b="1" kern="0" dirty="0" smtClean="0">
                <a:solidFill>
                  <a:prstClr val="white"/>
                </a:solidFill>
                <a:latin typeface="Calibri"/>
                <a:ea typeface="ＭＳ Ｐゴシック"/>
              </a:rPr>
              <a:t>市区町村</a:t>
            </a:r>
            <a:endParaRPr kumimoji="0" lang="ja-JP" altLang="en-US" sz="1500" b="1" kern="0" dirty="0">
              <a:solidFill>
                <a:prstClr val="white"/>
              </a:solidFill>
              <a:latin typeface="Calibri"/>
              <a:ea typeface="ＭＳ Ｐゴシック"/>
            </a:endParaRPr>
          </a:p>
        </p:txBody>
      </p:sp>
      <p:sp>
        <p:nvSpPr>
          <p:cNvPr id="41" name="角丸四角形 40"/>
          <p:cNvSpPr/>
          <p:nvPr/>
        </p:nvSpPr>
        <p:spPr>
          <a:xfrm>
            <a:off x="6372201" y="778477"/>
            <a:ext cx="2638303" cy="3179124"/>
          </a:xfrm>
          <a:prstGeom prst="roundRect">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t" anchorCtr="0"/>
          <a:lstStyle/>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p:txBody>
      </p:sp>
      <p:sp>
        <p:nvSpPr>
          <p:cNvPr id="42" name="角丸四角形 41"/>
          <p:cNvSpPr/>
          <p:nvPr/>
        </p:nvSpPr>
        <p:spPr>
          <a:xfrm>
            <a:off x="5212176" y="1058137"/>
            <a:ext cx="921086" cy="2737271"/>
          </a:xfrm>
          <a:prstGeom prst="roundRect">
            <a:avLst/>
          </a:prstGeom>
          <a:solidFill>
            <a:srgbClr val="FFFF00"/>
          </a:solidFill>
          <a:ln w="22225" cap="flat" cmpd="sng" algn="ctr">
            <a:solidFill>
              <a:srgbClr val="BBE0E3">
                <a:shade val="50000"/>
              </a:srgbClr>
            </a:solidFill>
            <a:prstDash val="solid"/>
          </a:ln>
          <a:effectLst/>
        </p:spPr>
        <p:txBody>
          <a:bodyPr lIns="48286" tIns="24143" rIns="48286" bIns="24143" spcCol="0" rtlCol="0" anchor="ctr"/>
          <a:lstStyle/>
          <a:p>
            <a:pPr algn="ctr" defTabSz="656760">
              <a:lnSpc>
                <a:spcPts val="939"/>
              </a:lnSpc>
              <a:defRPr/>
            </a:pPr>
            <a:endParaRPr kumimoji="0" lang="en-US" altLang="ja-JP" sz="1100" b="1" kern="0" dirty="0" smtClean="0">
              <a:latin typeface="+mj-ea"/>
              <a:ea typeface="+mj-ea"/>
              <a:cs typeface="メイリオ" pitchFamily="50" charset="-128"/>
            </a:endParaRPr>
          </a:p>
          <a:p>
            <a:pPr algn="ctr" defTabSz="656760">
              <a:lnSpc>
                <a:spcPts val="939"/>
              </a:lnSpc>
              <a:defRPr/>
            </a:pPr>
            <a:endParaRPr kumimoji="0" lang="en-US" altLang="ja-JP" sz="1100" b="1" kern="0" dirty="0">
              <a:latin typeface="+mj-ea"/>
              <a:ea typeface="+mj-ea"/>
              <a:cs typeface="メイリオ" pitchFamily="50" charset="-128"/>
            </a:endParaRPr>
          </a:p>
          <a:p>
            <a:pPr defTabSz="656760">
              <a:defRPr/>
            </a:pPr>
            <a:r>
              <a:rPr kumimoji="0" lang="ja-JP" altLang="en-US" sz="1100" b="1" kern="0" dirty="0" smtClean="0">
                <a:latin typeface="+mj-ea"/>
                <a:ea typeface="+mj-ea"/>
                <a:cs typeface="メイリオ" pitchFamily="50" charset="-128"/>
              </a:rPr>
              <a:t>虐待の事実が認められた事例</a:t>
            </a:r>
            <a:endParaRPr kumimoji="0" lang="en-US" altLang="ja-JP" sz="1100" b="1" kern="0" dirty="0" smtClean="0">
              <a:latin typeface="+mj-ea"/>
              <a:ea typeface="+mj-ea"/>
              <a:cs typeface="メイリオ" pitchFamily="50" charset="-128"/>
            </a:endParaRPr>
          </a:p>
          <a:p>
            <a:pPr defTabSz="656760">
              <a:lnSpc>
                <a:spcPts val="1200"/>
              </a:lnSpc>
              <a:defRPr/>
            </a:pPr>
            <a:endParaRPr kumimoji="0" lang="en-US" altLang="ja-JP" sz="1100" b="1" kern="0" dirty="0">
              <a:latin typeface="+mj-ea"/>
              <a:ea typeface="+mj-ea"/>
              <a:cs typeface="メイリオ" pitchFamily="50" charset="-128"/>
            </a:endParaRPr>
          </a:p>
          <a:p>
            <a:pPr defTabSz="656760">
              <a:lnSpc>
                <a:spcPts val="1200"/>
              </a:lnSpc>
              <a:defRPr/>
            </a:pPr>
            <a:endParaRPr kumimoji="0" lang="en-US" altLang="ja-JP" sz="1100" b="1" kern="0" dirty="0" smtClean="0">
              <a:latin typeface="+mj-ea"/>
              <a:ea typeface="+mj-ea"/>
              <a:cs typeface="メイリオ" pitchFamily="50" charset="-128"/>
            </a:endParaRPr>
          </a:p>
          <a:p>
            <a:pPr defTabSz="656760">
              <a:lnSpc>
                <a:spcPts val="1200"/>
              </a:lnSpc>
              <a:defRPr/>
            </a:pPr>
            <a:r>
              <a:rPr kumimoji="0" lang="ja-JP" altLang="en-US" sz="1050" b="1" kern="0" dirty="0">
                <a:latin typeface="+mj-ea"/>
                <a:ea typeface="+mj-ea"/>
                <a:cs typeface="メイリオ" pitchFamily="50" charset="-128"/>
              </a:rPr>
              <a:t>　</a:t>
            </a:r>
            <a:r>
              <a:rPr kumimoji="0" lang="ja-JP" altLang="en-US" sz="1050" b="1" kern="0" dirty="0" smtClean="0">
                <a:latin typeface="+mj-ea"/>
                <a:ea typeface="+mj-ea"/>
                <a:cs typeface="メイリオ" pitchFamily="50" charset="-128"/>
              </a:rPr>
              <a:t>　　　　　　</a:t>
            </a:r>
            <a:r>
              <a:rPr kumimoji="0" lang="ja-JP" altLang="en-US" sz="1100" b="1" kern="0" dirty="0" smtClean="0">
                <a:latin typeface="+mj-ea"/>
                <a:ea typeface="+mj-ea"/>
                <a:cs typeface="メイリオ" pitchFamily="50" charset="-128"/>
              </a:rPr>
              <a:t>　　　　　　</a:t>
            </a:r>
            <a:endParaRPr kumimoji="0" lang="en-US" altLang="ja-JP" sz="1100" b="1" kern="0" dirty="0" smtClean="0">
              <a:latin typeface="+mj-ea"/>
              <a:ea typeface="+mj-ea"/>
              <a:cs typeface="メイリオ" pitchFamily="50" charset="-128"/>
            </a:endParaRPr>
          </a:p>
          <a:p>
            <a:pPr defTabSz="656760">
              <a:lnSpc>
                <a:spcPts val="1200"/>
              </a:lnSpc>
              <a:defRPr/>
            </a:pPr>
            <a:r>
              <a:rPr kumimoji="0" lang="ja-JP" altLang="en-US" sz="1100" kern="0" dirty="0" smtClean="0">
                <a:latin typeface="+mj-ea"/>
                <a:ea typeface="+mj-ea"/>
                <a:cs typeface="メイリオ" pitchFamily="50" charset="-128"/>
              </a:rPr>
              <a:t>（死亡事例：</a:t>
            </a:r>
            <a:r>
              <a:rPr kumimoji="0" lang="en-US" altLang="ja-JP" sz="1100" kern="0" dirty="0" smtClean="0">
                <a:latin typeface="+mj-ea"/>
                <a:ea typeface="+mj-ea"/>
                <a:cs typeface="メイリオ" pitchFamily="50" charset="-128"/>
              </a:rPr>
              <a:t>3</a:t>
            </a:r>
            <a:r>
              <a:rPr kumimoji="0" lang="ja-JP" altLang="en-US" sz="1100" kern="0" dirty="0" smtClean="0">
                <a:latin typeface="+mj-ea"/>
                <a:ea typeface="+mj-ea"/>
                <a:cs typeface="メイリオ" pitchFamily="50" charset="-128"/>
              </a:rPr>
              <a:t>人）</a:t>
            </a:r>
            <a:endParaRPr kumimoji="0" lang="en-US" altLang="ja-JP" sz="1100" kern="0" dirty="0" smtClean="0">
              <a:latin typeface="+mj-ea"/>
              <a:ea typeface="+mj-ea"/>
              <a:cs typeface="メイリオ" pitchFamily="50" charset="-128"/>
            </a:endParaRPr>
          </a:p>
          <a:p>
            <a:pPr defTabSz="656760">
              <a:lnSpc>
                <a:spcPts val="1200"/>
              </a:lnSpc>
              <a:defRPr/>
            </a:pPr>
            <a:endParaRPr kumimoji="0" lang="en-US" altLang="ja-JP" sz="1100" b="1" kern="0" dirty="0">
              <a:latin typeface="+mj-ea"/>
              <a:ea typeface="+mj-ea"/>
              <a:cs typeface="メイリオ" pitchFamily="50" charset="-128"/>
            </a:endParaRPr>
          </a:p>
          <a:p>
            <a:pPr defTabSz="656760">
              <a:lnSpc>
                <a:spcPts val="1200"/>
              </a:lnSpc>
              <a:defRPr/>
            </a:pPr>
            <a:r>
              <a:rPr kumimoji="0" lang="ja-JP" altLang="en-US" sz="1100" kern="0" dirty="0" smtClean="0">
                <a:latin typeface="+mj-ea"/>
                <a:ea typeface="+mj-ea"/>
                <a:cs typeface="メイリオ" pitchFamily="50" charset="-128"/>
              </a:rPr>
              <a:t>被虐待者数</a:t>
            </a:r>
            <a:endParaRPr kumimoji="0" lang="en-US" altLang="ja-JP" sz="1100" kern="0" dirty="0" smtClean="0">
              <a:latin typeface="+mj-ea"/>
              <a:ea typeface="+mj-ea"/>
              <a:cs typeface="メイリオ" pitchFamily="50" charset="-128"/>
            </a:endParaRPr>
          </a:p>
          <a:p>
            <a:pPr defTabSz="656760">
              <a:lnSpc>
                <a:spcPts val="1200"/>
              </a:lnSpc>
              <a:defRPr/>
            </a:pPr>
            <a:r>
              <a:rPr kumimoji="0" lang="en-US" altLang="ja-JP" sz="1100" kern="0" dirty="0" smtClean="0">
                <a:latin typeface="+mj-ea"/>
                <a:ea typeface="+mj-ea"/>
                <a:cs typeface="メイリオ" pitchFamily="50" charset="-128"/>
              </a:rPr>
              <a:t>1,615</a:t>
            </a:r>
            <a:r>
              <a:rPr kumimoji="0" lang="ja-JP" altLang="en-US" sz="1100" kern="0" dirty="0" smtClean="0">
                <a:latin typeface="+mj-ea"/>
                <a:ea typeface="+mj-ea"/>
                <a:cs typeface="メイリオ" pitchFamily="50" charset="-128"/>
              </a:rPr>
              <a:t>人</a:t>
            </a:r>
            <a:endParaRPr kumimoji="0" lang="en-US" altLang="ja-JP" sz="1100" kern="0" dirty="0" smtClean="0">
              <a:latin typeface="+mj-ea"/>
              <a:ea typeface="+mj-ea"/>
              <a:cs typeface="メイリオ" pitchFamily="50" charset="-128"/>
            </a:endParaRPr>
          </a:p>
          <a:p>
            <a:pPr defTabSz="656760">
              <a:lnSpc>
                <a:spcPts val="1200"/>
              </a:lnSpc>
              <a:defRPr/>
            </a:pPr>
            <a:endParaRPr kumimoji="0" lang="en-US" altLang="ja-JP" sz="1100" kern="0" dirty="0">
              <a:latin typeface="+mj-ea"/>
              <a:ea typeface="+mj-ea"/>
              <a:cs typeface="メイリオ" pitchFamily="50" charset="-128"/>
            </a:endParaRPr>
          </a:p>
          <a:p>
            <a:pPr defTabSz="656760">
              <a:lnSpc>
                <a:spcPts val="1200"/>
              </a:lnSpc>
              <a:defRPr/>
            </a:pPr>
            <a:r>
              <a:rPr kumimoji="0" lang="ja-JP" altLang="en-US" sz="1100" kern="0" dirty="0" smtClean="0">
                <a:latin typeface="+mj-ea"/>
                <a:ea typeface="+mj-ea"/>
                <a:cs typeface="メイリオ" pitchFamily="50" charset="-128"/>
              </a:rPr>
              <a:t>虐待者数</a:t>
            </a:r>
            <a:endParaRPr kumimoji="0" lang="en-US" altLang="ja-JP" sz="1100" kern="0" dirty="0" smtClean="0">
              <a:latin typeface="+mj-ea"/>
              <a:ea typeface="+mj-ea"/>
              <a:cs typeface="メイリオ" pitchFamily="50" charset="-128"/>
            </a:endParaRPr>
          </a:p>
          <a:p>
            <a:pPr defTabSz="656760">
              <a:lnSpc>
                <a:spcPts val="1200"/>
              </a:lnSpc>
              <a:defRPr/>
            </a:pPr>
            <a:r>
              <a:rPr kumimoji="0" lang="en-US" altLang="ja-JP" sz="1100" kern="0" dirty="0" smtClean="0">
                <a:latin typeface="+mj-ea"/>
                <a:ea typeface="+mj-ea"/>
                <a:cs typeface="メイリオ" pitchFamily="50" charset="-128"/>
              </a:rPr>
              <a:t>1,798</a:t>
            </a:r>
            <a:r>
              <a:rPr kumimoji="0" lang="ja-JP" altLang="en-US" sz="1100" kern="0" dirty="0" smtClean="0">
                <a:latin typeface="+mj-ea"/>
                <a:ea typeface="+mj-ea"/>
                <a:cs typeface="メイリオ" pitchFamily="50" charset="-128"/>
              </a:rPr>
              <a:t>人</a:t>
            </a:r>
            <a:endParaRPr kumimoji="0" lang="en-US" altLang="ja-JP" sz="1100" kern="0" dirty="0" smtClean="0">
              <a:latin typeface="+mj-ea"/>
              <a:ea typeface="+mj-ea"/>
              <a:cs typeface="メイリオ" pitchFamily="50" charset="-128"/>
            </a:endParaRPr>
          </a:p>
          <a:p>
            <a:pPr defTabSz="656760">
              <a:lnSpc>
                <a:spcPts val="1200"/>
              </a:lnSpc>
              <a:defRPr/>
            </a:pPr>
            <a:endParaRPr kumimoji="0" lang="en-US" altLang="ja-JP" sz="1100" kern="0" dirty="0">
              <a:latin typeface="+mj-ea"/>
              <a:ea typeface="+mj-ea"/>
              <a:cs typeface="メイリオ" pitchFamily="50" charset="-128"/>
            </a:endParaRPr>
          </a:p>
          <a:p>
            <a:pPr defTabSz="656760">
              <a:lnSpc>
                <a:spcPts val="1200"/>
              </a:lnSpc>
              <a:defRPr/>
            </a:pPr>
            <a:endParaRPr kumimoji="0" lang="en-US" altLang="ja-JP" sz="1400" kern="0" dirty="0">
              <a:latin typeface="+mj-ea"/>
              <a:ea typeface="+mj-ea"/>
              <a:cs typeface="メイリオ" pitchFamily="50" charset="-128"/>
            </a:endParaRPr>
          </a:p>
        </p:txBody>
      </p:sp>
      <p:sp>
        <p:nvSpPr>
          <p:cNvPr id="15" name="角丸四角形 14"/>
          <p:cNvSpPr/>
          <p:nvPr/>
        </p:nvSpPr>
        <p:spPr>
          <a:xfrm>
            <a:off x="6552859" y="600904"/>
            <a:ext cx="2292022" cy="240106"/>
          </a:xfrm>
          <a:prstGeom prst="roundRect">
            <a:avLst/>
          </a:prstGeom>
          <a:gradFill flip="none" rotWithShape="1">
            <a:gsLst>
              <a:gs pos="0">
                <a:schemeClr val="accent6"/>
              </a:gs>
              <a:gs pos="80000">
                <a:schemeClr val="accent6"/>
              </a:gs>
              <a:gs pos="100000">
                <a:schemeClr val="accent6">
                  <a:lumMod val="20000"/>
                  <a:lumOff val="80000"/>
                </a:schemeClr>
              </a:gs>
            </a:gsLst>
            <a:lin ang="16200000" scaled="1"/>
            <a:tileRect/>
          </a:gra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b="1" dirty="0">
                <a:solidFill>
                  <a:schemeClr val="bg1"/>
                </a:solidFill>
              </a:rPr>
              <a:t>虐待事例に対する措置</a:t>
            </a:r>
          </a:p>
        </p:txBody>
      </p:sp>
      <p:sp>
        <p:nvSpPr>
          <p:cNvPr id="44" name="AutoShape 2"/>
          <p:cNvSpPr>
            <a:spLocks noChangeArrowheads="1"/>
          </p:cNvSpPr>
          <p:nvPr/>
        </p:nvSpPr>
        <p:spPr bwMode="auto">
          <a:xfrm>
            <a:off x="142542" y="90760"/>
            <a:ext cx="8867962" cy="394869"/>
          </a:xfrm>
          <a:prstGeom prst="bevel">
            <a:avLst>
              <a:gd name="adj" fmla="val 12500"/>
            </a:avLst>
          </a:prstGeom>
          <a:solidFill>
            <a:srgbClr val="FFFF99"/>
          </a:solidFill>
          <a:ln w="9525">
            <a:solidFill>
              <a:srgbClr val="000000"/>
            </a:solidFill>
            <a:miter lim="800000"/>
            <a:headEnd/>
            <a:tailEnd/>
          </a:ln>
        </p:spPr>
        <p:txBody>
          <a:bodyPr wrap="square" lIns="65676" tIns="32838" rIns="65676" bIns="32838" anchor="ctr">
            <a:spAutoFit/>
          </a:bodyPr>
          <a:lstStyle/>
          <a:p>
            <a:pPr algn="ctr" defTabSz="656760">
              <a:defRPr/>
            </a:pPr>
            <a:r>
              <a:rPr kumimoji="0" lang="ja-JP" altLang="en-US" sz="1500" b="1" kern="0" dirty="0" smtClean="0">
                <a:solidFill>
                  <a:srgbClr val="2D2D8A">
                    <a:lumMod val="75000"/>
                  </a:srgbClr>
                </a:solidFill>
                <a:latin typeface="+mj-ea"/>
                <a:ea typeface="+mj-ea"/>
              </a:rPr>
              <a:t>平成２７年度</a:t>
            </a:r>
            <a:r>
              <a:rPr kumimoji="0" lang="ja-JP" altLang="en-US" sz="1500" b="1" kern="0" dirty="0">
                <a:solidFill>
                  <a:srgbClr val="2D2D8A">
                    <a:lumMod val="75000"/>
                  </a:srgbClr>
                </a:solidFill>
                <a:latin typeface="+mj-ea"/>
                <a:ea typeface="+mj-ea"/>
              </a:rPr>
              <a:t>　障害者虐待対応状況調査＜養護者による障害者虐待＞</a:t>
            </a:r>
          </a:p>
        </p:txBody>
      </p:sp>
      <p:sp>
        <p:nvSpPr>
          <p:cNvPr id="45" name="角丸四角形 44"/>
          <p:cNvSpPr/>
          <p:nvPr/>
        </p:nvSpPr>
        <p:spPr>
          <a:xfrm>
            <a:off x="48682" y="600905"/>
            <a:ext cx="1390147" cy="3356696"/>
          </a:xfrm>
          <a:prstGeom prst="roundRect">
            <a:avLst/>
          </a:prstGeom>
          <a:solidFill>
            <a:schemeClr val="tx2">
              <a:lumMod val="20000"/>
              <a:lumOff val="80000"/>
            </a:schemeClr>
          </a:solidFill>
          <a:ln w="2540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5676" tIns="32838" rIns="65676" bIns="32838" rtlCol="0" anchor="t" anchorCtr="0"/>
          <a:lstStyle/>
          <a:p>
            <a:pPr algn="ctr"/>
            <a:endParaRPr lang="en-US" altLang="ja-JP" sz="1100" b="1" dirty="0">
              <a:solidFill>
                <a:schemeClr val="accent1">
                  <a:lumMod val="75000"/>
                </a:schemeClr>
              </a:solidFill>
              <a:latin typeface="メイリオ" pitchFamily="50" charset="-128"/>
              <a:ea typeface="メイリオ" pitchFamily="50" charset="-128"/>
              <a:cs typeface="メイリオ" pitchFamily="50" charset="-128"/>
            </a:endParaRPr>
          </a:p>
          <a:p>
            <a:pPr algn="ctr"/>
            <a:r>
              <a:rPr lang="ja-JP" altLang="en-US" sz="1400" b="1" dirty="0" smtClean="0">
                <a:solidFill>
                  <a:schemeClr val="accent1">
                    <a:lumMod val="75000"/>
                  </a:schemeClr>
                </a:solidFill>
                <a:latin typeface="メイリオ" pitchFamily="50" charset="-128"/>
                <a:ea typeface="メイリオ" pitchFamily="50" charset="-128"/>
                <a:cs typeface="メイリオ" pitchFamily="50" charset="-128"/>
              </a:rPr>
              <a:t>相談</a:t>
            </a:r>
            <a:endParaRPr lang="en-US" altLang="ja-JP" sz="1400" b="1" dirty="0">
              <a:solidFill>
                <a:schemeClr val="accent1">
                  <a:lumMod val="75000"/>
                </a:schemeClr>
              </a:solidFill>
              <a:latin typeface="メイリオ" pitchFamily="50" charset="-128"/>
              <a:ea typeface="メイリオ" pitchFamily="50" charset="-128"/>
              <a:cs typeface="メイリオ" pitchFamily="50" charset="-128"/>
            </a:endParaRPr>
          </a:p>
          <a:p>
            <a:pPr algn="ctr"/>
            <a:r>
              <a:rPr lang="ja-JP" altLang="en-US" sz="1400" b="1" dirty="0">
                <a:solidFill>
                  <a:schemeClr val="accent1">
                    <a:lumMod val="75000"/>
                  </a:schemeClr>
                </a:solidFill>
                <a:latin typeface="メイリオ" pitchFamily="50" charset="-128"/>
                <a:ea typeface="メイリオ" pitchFamily="50" charset="-128"/>
                <a:cs typeface="メイリオ" pitchFamily="50" charset="-128"/>
              </a:rPr>
              <a:t>通報</a:t>
            </a:r>
            <a:r>
              <a:rPr lang="ja-JP" altLang="en-US" sz="1100" b="1" dirty="0" smtClean="0">
                <a:solidFill>
                  <a:schemeClr val="accent1">
                    <a:lumMod val="75000"/>
                  </a:schemeClr>
                </a:solidFill>
                <a:latin typeface="メイリオ" pitchFamily="50" charset="-128"/>
                <a:ea typeface="メイリオ" pitchFamily="50" charset="-128"/>
                <a:cs typeface="メイリオ" pitchFamily="50" charset="-128"/>
              </a:rPr>
              <a:t>　</a:t>
            </a:r>
            <a:endParaRPr lang="ja-JP" altLang="en-US" sz="1100" b="1" dirty="0">
              <a:solidFill>
                <a:schemeClr val="accent1">
                  <a:lumMod val="75000"/>
                </a:schemeClr>
              </a:solidFill>
              <a:latin typeface="メイリオ" pitchFamily="50" charset="-128"/>
              <a:ea typeface="メイリオ" pitchFamily="50" charset="-128"/>
              <a:cs typeface="メイリオ" pitchFamily="50" charset="-128"/>
            </a:endParaRPr>
          </a:p>
        </p:txBody>
      </p:sp>
      <p:sp>
        <p:nvSpPr>
          <p:cNvPr id="46" name="円/楕円 45"/>
          <p:cNvSpPr/>
          <p:nvPr/>
        </p:nvSpPr>
        <p:spPr>
          <a:xfrm>
            <a:off x="328899" y="1441841"/>
            <a:ext cx="868202" cy="3096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676" tIns="32838" rIns="65676" bIns="32838" numCol="1" spcCol="0" rtlCol="0" fromWordArt="0" anchor="ctr" anchorCtr="0" forceAA="0" compatLnSpc="1">
            <a:prstTxWarp prst="textNoShape">
              <a:avLst/>
            </a:prstTxWarp>
            <a:spAutoFit/>
          </a:bodyPr>
          <a:lstStyle/>
          <a:p>
            <a:pPr algn="ctr"/>
            <a:r>
              <a:rPr lang="en-US" altLang="ja-JP" sz="1000" b="1" dirty="0" smtClean="0">
                <a:solidFill>
                  <a:schemeClr val="tx1"/>
                </a:solidFill>
                <a:latin typeface="+mj-ea"/>
                <a:ea typeface="+mj-ea"/>
              </a:rPr>
              <a:t>4,450</a:t>
            </a:r>
            <a:r>
              <a:rPr lang="ja-JP" altLang="en-US" sz="1000" b="1" dirty="0" smtClean="0">
                <a:solidFill>
                  <a:schemeClr val="tx1"/>
                </a:solidFill>
                <a:latin typeface="+mj-ea"/>
                <a:ea typeface="+mj-ea"/>
              </a:rPr>
              <a:t>件</a:t>
            </a:r>
            <a:endParaRPr lang="ja-JP" altLang="en-US" sz="1000" b="1" dirty="0">
              <a:solidFill>
                <a:schemeClr val="tx1"/>
              </a:solidFill>
              <a:latin typeface="+mj-ea"/>
              <a:ea typeface="+mj-ea"/>
            </a:endParaRPr>
          </a:p>
        </p:txBody>
      </p:sp>
      <p:sp>
        <p:nvSpPr>
          <p:cNvPr id="49" name="大かっこ 48"/>
          <p:cNvSpPr/>
          <p:nvPr/>
        </p:nvSpPr>
        <p:spPr>
          <a:xfrm>
            <a:off x="328899" y="1865653"/>
            <a:ext cx="868202" cy="263874"/>
          </a:xfrm>
          <a:prstGeom prst="bracketPair">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lIns="65676" tIns="32838" rIns="65676" bIns="32838" spcCol="0" rtlCol="0" anchor="ctr"/>
          <a:lstStyle/>
          <a:p>
            <a:pPr algn="ctr"/>
            <a:r>
              <a:rPr lang="ja-JP" altLang="en-US" sz="1000" b="1" dirty="0">
                <a:solidFill>
                  <a:schemeClr val="tx2">
                    <a:lumMod val="50000"/>
                  </a:schemeClr>
                </a:solidFill>
              </a:rPr>
              <a:t>主な</a:t>
            </a:r>
            <a:r>
              <a:rPr lang="ja-JP" altLang="en-US" sz="1000" b="1" dirty="0" smtClean="0">
                <a:solidFill>
                  <a:schemeClr val="tx2">
                    <a:lumMod val="50000"/>
                  </a:schemeClr>
                </a:solidFill>
              </a:rPr>
              <a:t>通報</a:t>
            </a:r>
            <a:endParaRPr lang="en-US" altLang="ja-JP" sz="1000" b="1" dirty="0" smtClean="0">
              <a:solidFill>
                <a:schemeClr val="tx2">
                  <a:lumMod val="50000"/>
                </a:schemeClr>
              </a:solidFill>
            </a:endParaRPr>
          </a:p>
          <a:p>
            <a:pPr algn="ctr"/>
            <a:r>
              <a:rPr lang="ja-JP" altLang="en-US" sz="1000" b="1" dirty="0" smtClean="0">
                <a:solidFill>
                  <a:schemeClr val="tx2">
                    <a:lumMod val="50000"/>
                  </a:schemeClr>
                </a:solidFill>
              </a:rPr>
              <a:t>届出者</a:t>
            </a:r>
            <a:r>
              <a:rPr lang="ja-JP" altLang="en-US" sz="1000" b="1" dirty="0">
                <a:solidFill>
                  <a:schemeClr val="tx2">
                    <a:lumMod val="50000"/>
                  </a:schemeClr>
                </a:solidFill>
              </a:rPr>
              <a:t>内訳</a:t>
            </a:r>
            <a:endParaRPr kumimoji="1" lang="ja-JP" altLang="en-US" b="1" dirty="0">
              <a:solidFill>
                <a:schemeClr val="tx2">
                  <a:lumMod val="50000"/>
                </a:schemeClr>
              </a:solidFill>
            </a:endParaRPr>
          </a:p>
        </p:txBody>
      </p:sp>
      <p:sp>
        <p:nvSpPr>
          <p:cNvPr id="50" name="正方形/長方形 49"/>
          <p:cNvSpPr/>
          <p:nvPr/>
        </p:nvSpPr>
        <p:spPr>
          <a:xfrm>
            <a:off x="72662" y="2318943"/>
            <a:ext cx="1317706" cy="1476467"/>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36000" rIns="0" rtlCol="0" anchor="ctr"/>
          <a:lstStyle/>
          <a:p>
            <a:pPr defTabSz="892175">
              <a:lnSpc>
                <a:spcPts val="1200"/>
              </a:lnSpc>
            </a:pPr>
            <a:r>
              <a:rPr lang="ja-JP" altLang="en-US" sz="900" dirty="0">
                <a:solidFill>
                  <a:schemeClr val="tx1"/>
                </a:solidFill>
                <a:latin typeface="+mn-ea"/>
              </a:rPr>
              <a:t>●警察　  　　　　　  </a:t>
            </a:r>
            <a:r>
              <a:rPr lang="en-US" altLang="ja-JP" sz="900" dirty="0">
                <a:solidFill>
                  <a:schemeClr val="tx1"/>
                </a:solidFill>
                <a:latin typeface="+mn-ea"/>
              </a:rPr>
              <a:t>(</a:t>
            </a:r>
            <a:r>
              <a:rPr lang="en-US" altLang="ja-JP" sz="900" dirty="0" smtClean="0">
                <a:solidFill>
                  <a:schemeClr val="tx1"/>
                </a:solidFill>
                <a:latin typeface="+mn-ea"/>
              </a:rPr>
              <a:t>21.7%)</a:t>
            </a:r>
            <a:endParaRPr lang="en-US" altLang="ja-JP" sz="900" dirty="0">
              <a:solidFill>
                <a:schemeClr val="tx1"/>
              </a:solidFill>
              <a:latin typeface="+mn-ea"/>
            </a:endParaRPr>
          </a:p>
          <a:p>
            <a:pPr defTabSz="892175">
              <a:lnSpc>
                <a:spcPts val="1200"/>
              </a:lnSpc>
            </a:pPr>
            <a:r>
              <a:rPr lang="ja-JP" altLang="en-US" sz="900" dirty="0" smtClean="0">
                <a:solidFill>
                  <a:schemeClr val="tx1"/>
                </a:solidFill>
                <a:latin typeface="+mn-ea"/>
              </a:rPr>
              <a:t>●</a:t>
            </a:r>
            <a:r>
              <a:rPr lang="ja-JP" altLang="en-US" sz="900" dirty="0">
                <a:solidFill>
                  <a:schemeClr val="tx1"/>
                </a:solidFill>
                <a:latin typeface="+mn-ea"/>
              </a:rPr>
              <a:t>本人による</a:t>
            </a:r>
            <a:r>
              <a:rPr lang="ja-JP" altLang="en-US" sz="900" dirty="0" smtClean="0">
                <a:solidFill>
                  <a:schemeClr val="tx1"/>
                </a:solidFill>
                <a:latin typeface="+mn-ea"/>
              </a:rPr>
              <a:t>届出 （</a:t>
            </a:r>
            <a:r>
              <a:rPr lang="en-US" altLang="ja-JP" sz="900" dirty="0" smtClean="0">
                <a:solidFill>
                  <a:schemeClr val="tx1"/>
                </a:solidFill>
                <a:latin typeface="+mn-ea"/>
              </a:rPr>
              <a:t>21.3%)</a:t>
            </a:r>
            <a:endParaRPr lang="ja-JP" altLang="en-US" sz="900" dirty="0">
              <a:solidFill>
                <a:schemeClr val="tx1"/>
              </a:solidFill>
              <a:latin typeface="+mn-ea"/>
            </a:endParaRPr>
          </a:p>
          <a:p>
            <a:pPr>
              <a:lnSpc>
                <a:spcPts val="1200"/>
              </a:lnSpc>
            </a:pPr>
            <a:r>
              <a:rPr lang="ja-JP" altLang="en-US" sz="900" dirty="0" smtClean="0">
                <a:solidFill>
                  <a:schemeClr val="tx1"/>
                </a:solidFill>
                <a:latin typeface="+mn-ea"/>
              </a:rPr>
              <a:t>●</a:t>
            </a:r>
            <a:r>
              <a:rPr lang="ja-JP" altLang="en-US" sz="900" dirty="0">
                <a:solidFill>
                  <a:schemeClr val="tx1"/>
                </a:solidFill>
                <a:latin typeface="+mn-ea"/>
              </a:rPr>
              <a:t>障害者</a:t>
            </a:r>
            <a:r>
              <a:rPr lang="ja-JP" altLang="en-US" sz="900" dirty="0" smtClean="0">
                <a:solidFill>
                  <a:schemeClr val="tx1"/>
                </a:solidFill>
                <a:latin typeface="+mn-ea"/>
              </a:rPr>
              <a:t>福祉施設・事業</a:t>
            </a:r>
            <a:endParaRPr lang="en-US" altLang="ja-JP" sz="900" dirty="0" smtClean="0">
              <a:solidFill>
                <a:schemeClr val="tx1"/>
              </a:solidFill>
              <a:latin typeface="+mn-ea"/>
            </a:endParaRPr>
          </a:p>
          <a:p>
            <a:pPr>
              <a:lnSpc>
                <a:spcPts val="1200"/>
              </a:lnSpc>
            </a:pPr>
            <a:r>
              <a:rPr lang="ja-JP" altLang="en-US" sz="900" dirty="0">
                <a:solidFill>
                  <a:schemeClr val="tx1"/>
                </a:solidFill>
                <a:latin typeface="+mn-ea"/>
              </a:rPr>
              <a:t>　</a:t>
            </a:r>
            <a:r>
              <a:rPr lang="ja-JP" altLang="en-US" sz="900" dirty="0" smtClean="0">
                <a:solidFill>
                  <a:schemeClr val="tx1"/>
                </a:solidFill>
                <a:latin typeface="+mn-ea"/>
              </a:rPr>
              <a:t>所の職員　　　　　</a:t>
            </a:r>
            <a:r>
              <a:rPr lang="en-US" altLang="ja-JP" sz="900" dirty="0" smtClean="0">
                <a:solidFill>
                  <a:schemeClr val="tx1"/>
                </a:solidFill>
                <a:latin typeface="+mn-ea"/>
              </a:rPr>
              <a:t>(17.6%)</a:t>
            </a:r>
            <a:r>
              <a:rPr lang="ja-JP" altLang="en-US" sz="900" dirty="0">
                <a:solidFill>
                  <a:schemeClr val="tx1"/>
                </a:solidFill>
                <a:latin typeface="+mn-ea"/>
              </a:rPr>
              <a:t>　</a:t>
            </a:r>
            <a:endParaRPr lang="en-US" altLang="ja-JP" sz="900" dirty="0" smtClean="0">
              <a:solidFill>
                <a:schemeClr val="tx1"/>
              </a:solidFill>
              <a:latin typeface="+mn-ea"/>
            </a:endParaRPr>
          </a:p>
          <a:p>
            <a:pPr>
              <a:lnSpc>
                <a:spcPts val="1200"/>
              </a:lnSpc>
            </a:pPr>
            <a:r>
              <a:rPr lang="ja-JP" altLang="en-US" sz="900" dirty="0">
                <a:solidFill>
                  <a:srgbClr val="FF0000"/>
                </a:solidFill>
                <a:latin typeface="+mn-ea"/>
              </a:rPr>
              <a:t>●相談支援専門員（</a:t>
            </a:r>
            <a:r>
              <a:rPr lang="en-US" altLang="ja-JP" sz="900" dirty="0">
                <a:solidFill>
                  <a:srgbClr val="FF0000"/>
                </a:solidFill>
                <a:latin typeface="+mn-ea"/>
              </a:rPr>
              <a:t>14.7%</a:t>
            </a:r>
            <a:r>
              <a:rPr lang="ja-JP" altLang="en-US" sz="900" dirty="0">
                <a:solidFill>
                  <a:srgbClr val="FF0000"/>
                </a:solidFill>
                <a:latin typeface="+mn-ea"/>
              </a:rPr>
              <a:t>）</a:t>
            </a:r>
            <a:endParaRPr lang="en-US" altLang="ja-JP" sz="900" dirty="0">
              <a:solidFill>
                <a:srgbClr val="FF0000"/>
              </a:solidFill>
              <a:latin typeface="+mn-ea"/>
            </a:endParaRPr>
          </a:p>
          <a:p>
            <a:pPr>
              <a:lnSpc>
                <a:spcPts val="1200"/>
              </a:lnSpc>
            </a:pPr>
            <a:r>
              <a:rPr lang="ja-JP" altLang="en-US" sz="900" dirty="0" smtClean="0">
                <a:solidFill>
                  <a:schemeClr val="tx1"/>
                </a:solidFill>
                <a:latin typeface="+mn-ea"/>
              </a:rPr>
              <a:t>●当該</a:t>
            </a:r>
            <a:r>
              <a:rPr lang="ja-JP" altLang="en-US" sz="900" dirty="0">
                <a:solidFill>
                  <a:schemeClr val="tx1"/>
                </a:solidFill>
                <a:latin typeface="+mn-ea"/>
              </a:rPr>
              <a:t>市区</a:t>
            </a:r>
            <a:r>
              <a:rPr lang="ja-JP" altLang="en-US" sz="900" dirty="0" smtClean="0">
                <a:solidFill>
                  <a:schemeClr val="tx1"/>
                </a:solidFill>
                <a:latin typeface="+mn-ea"/>
              </a:rPr>
              <a:t>町村行政職員</a:t>
            </a:r>
            <a:endParaRPr lang="en-US" altLang="ja-JP" sz="900" dirty="0" smtClean="0">
              <a:solidFill>
                <a:schemeClr val="tx1"/>
              </a:solidFill>
              <a:latin typeface="+mn-ea"/>
            </a:endParaRPr>
          </a:p>
          <a:p>
            <a:pPr>
              <a:lnSpc>
                <a:spcPts val="1200"/>
              </a:lnSpc>
            </a:pPr>
            <a:r>
              <a:rPr lang="ja-JP" altLang="en-US" sz="900" dirty="0" smtClean="0">
                <a:solidFill>
                  <a:schemeClr val="tx1"/>
                </a:solidFill>
                <a:latin typeface="+mn-ea"/>
              </a:rPr>
              <a:t>                            </a:t>
            </a:r>
            <a:r>
              <a:rPr lang="en-US" altLang="ja-JP" sz="900" dirty="0" smtClean="0">
                <a:solidFill>
                  <a:schemeClr val="tx1"/>
                </a:solidFill>
                <a:latin typeface="+mn-ea"/>
              </a:rPr>
              <a:t>(7.9%)</a:t>
            </a:r>
          </a:p>
          <a:p>
            <a:pPr>
              <a:lnSpc>
                <a:spcPts val="1200"/>
              </a:lnSpc>
            </a:pPr>
            <a:r>
              <a:rPr lang="ja-JP" altLang="en-US" sz="900" dirty="0" smtClean="0">
                <a:solidFill>
                  <a:schemeClr val="tx1"/>
                </a:solidFill>
                <a:latin typeface="+mn-ea"/>
              </a:rPr>
              <a:t>●家族・親族</a:t>
            </a:r>
            <a:r>
              <a:rPr lang="ja-JP" altLang="en-US" sz="900" dirty="0">
                <a:solidFill>
                  <a:schemeClr val="tx1"/>
                </a:solidFill>
                <a:latin typeface="+mn-ea"/>
              </a:rPr>
              <a:t> </a:t>
            </a:r>
            <a:r>
              <a:rPr lang="ja-JP" altLang="en-US" sz="900" dirty="0" smtClean="0">
                <a:solidFill>
                  <a:schemeClr val="tx1"/>
                </a:solidFill>
                <a:latin typeface="+mn-ea"/>
              </a:rPr>
              <a:t>　　　　</a:t>
            </a:r>
            <a:r>
              <a:rPr lang="en-US" altLang="ja-JP" sz="900" dirty="0" smtClean="0">
                <a:solidFill>
                  <a:schemeClr val="tx1"/>
                </a:solidFill>
                <a:latin typeface="+mn-ea"/>
              </a:rPr>
              <a:t>(6.3%)</a:t>
            </a:r>
            <a:r>
              <a:rPr lang="ja-JP" altLang="en-US" sz="900" dirty="0">
                <a:solidFill>
                  <a:schemeClr val="tx1"/>
                </a:solidFill>
                <a:latin typeface="+mn-ea"/>
              </a:rPr>
              <a:t>　</a:t>
            </a:r>
            <a:r>
              <a:rPr lang="ja-JP" altLang="en-US" sz="1000" dirty="0">
                <a:solidFill>
                  <a:schemeClr val="tx1"/>
                </a:solidFill>
                <a:latin typeface="+mn-ea"/>
              </a:rPr>
              <a:t>　　　　</a:t>
            </a:r>
          </a:p>
        </p:txBody>
      </p:sp>
      <p:sp>
        <p:nvSpPr>
          <p:cNvPr id="51" name="角丸四角形 50"/>
          <p:cNvSpPr/>
          <p:nvPr/>
        </p:nvSpPr>
        <p:spPr>
          <a:xfrm>
            <a:off x="1598088" y="591185"/>
            <a:ext cx="1252820" cy="304809"/>
          </a:xfrm>
          <a:prstGeom prst="roundRect">
            <a:avLst/>
          </a:prstGeom>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500" b="1" dirty="0">
                <a:solidFill>
                  <a:prstClr val="white"/>
                </a:solidFill>
                <a:latin typeface="ＭＳ Ｐゴシック"/>
              </a:rPr>
              <a:t>都道府県</a:t>
            </a:r>
            <a:endParaRPr lang="en-US" altLang="ja-JP" sz="1500" b="1" dirty="0">
              <a:solidFill>
                <a:prstClr val="white"/>
              </a:solidFill>
              <a:latin typeface="ＭＳ Ｐゴシック"/>
            </a:endParaRPr>
          </a:p>
        </p:txBody>
      </p:sp>
      <p:sp>
        <p:nvSpPr>
          <p:cNvPr id="53" name="角丸四角形 52"/>
          <p:cNvSpPr/>
          <p:nvPr/>
        </p:nvSpPr>
        <p:spPr>
          <a:xfrm>
            <a:off x="1971087" y="1052740"/>
            <a:ext cx="792088" cy="779159"/>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36000" tIns="24143" rIns="36000" bIns="24143" spcCol="0" rtlCol="0" anchor="ctr"/>
          <a:lstStyle/>
          <a:p>
            <a:pPr defTabSz="656760">
              <a:lnSpc>
                <a:spcPts val="1100"/>
              </a:lnSpc>
              <a:defRPr/>
            </a:pPr>
            <a:r>
              <a:rPr kumimoji="0" lang="ja-JP" altLang="en-US" sz="1000" kern="0" dirty="0" smtClean="0">
                <a:latin typeface="+mj-ea"/>
                <a:ea typeface="+mj-ea"/>
                <a:cs typeface="メイリオ" pitchFamily="50" charset="-128"/>
              </a:rPr>
              <a:t>市区町村に連絡した事例　</a:t>
            </a:r>
            <a:r>
              <a:rPr kumimoji="0" lang="en-US" altLang="ja-JP" sz="1000" b="1" kern="0" dirty="0" smtClean="0">
                <a:latin typeface="+mn-ea"/>
                <a:cs typeface="メイリオ" pitchFamily="50" charset="-128"/>
              </a:rPr>
              <a:t>4</a:t>
            </a:r>
            <a:r>
              <a:rPr kumimoji="0" lang="en-US" altLang="ja-JP" sz="1000" b="1" kern="0" dirty="0">
                <a:latin typeface="+mn-ea"/>
                <a:cs typeface="メイリオ" pitchFamily="50" charset="-128"/>
              </a:rPr>
              <a:t>3</a:t>
            </a:r>
            <a:r>
              <a:rPr kumimoji="0" lang="ja-JP" altLang="en-US" sz="900" b="1" kern="0" dirty="0" smtClean="0">
                <a:latin typeface="+mj-ea"/>
                <a:ea typeface="+mj-ea"/>
                <a:cs typeface="メイリオ" pitchFamily="50" charset="-128"/>
              </a:rPr>
              <a:t>件</a:t>
            </a:r>
            <a:r>
              <a:rPr kumimoji="0" lang="ja-JP" altLang="en-US" sz="1000" kern="0" dirty="0" smtClean="0">
                <a:latin typeface="+mj-ea"/>
                <a:ea typeface="+mj-ea"/>
                <a:cs typeface="メイリオ" pitchFamily="50" charset="-128"/>
              </a:rPr>
              <a:t>　</a:t>
            </a:r>
            <a:endParaRPr kumimoji="0" lang="en-US" altLang="ja-JP" sz="1000" kern="0" dirty="0" smtClean="0">
              <a:latin typeface="+mj-ea"/>
              <a:ea typeface="+mj-ea"/>
              <a:cs typeface="メイリオ" pitchFamily="50" charset="-128"/>
            </a:endParaRPr>
          </a:p>
        </p:txBody>
      </p:sp>
      <p:sp>
        <p:nvSpPr>
          <p:cNvPr id="58" name="角丸四角形 57"/>
          <p:cNvSpPr/>
          <p:nvPr/>
        </p:nvSpPr>
        <p:spPr>
          <a:xfrm>
            <a:off x="1600665" y="1865652"/>
            <a:ext cx="1171135" cy="466995"/>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ctr"/>
          <a:lstStyle/>
          <a:p>
            <a:pPr defTabSz="656760">
              <a:lnSpc>
                <a:spcPts val="1100"/>
              </a:lnSpc>
              <a:defRPr/>
            </a:pPr>
            <a:r>
              <a:rPr kumimoji="0" lang="ja-JP" altLang="en-US" sz="1000" kern="0" dirty="0" smtClean="0">
                <a:latin typeface="+mj-ea"/>
                <a:ea typeface="+mj-ea"/>
                <a:cs typeface="メイリオ" pitchFamily="50" charset="-128"/>
              </a:rPr>
              <a:t>明らかに虐待でないと判断した事例</a:t>
            </a:r>
            <a:r>
              <a:rPr kumimoji="0" lang="ja-JP" altLang="en-US" sz="1000" b="1" kern="0" dirty="0" smtClean="0">
                <a:latin typeface="+mj-ea"/>
                <a:ea typeface="+mj-ea"/>
                <a:cs typeface="メイリオ" pitchFamily="50" charset="-128"/>
              </a:rPr>
              <a:t>　</a:t>
            </a:r>
            <a:r>
              <a:rPr kumimoji="0" lang="en-US" altLang="ja-JP" sz="1000" b="1" kern="0" dirty="0" smtClean="0">
                <a:latin typeface="+mj-ea"/>
                <a:ea typeface="+mj-ea"/>
                <a:cs typeface="メイリオ" pitchFamily="50" charset="-128"/>
              </a:rPr>
              <a:t>5</a:t>
            </a:r>
            <a:r>
              <a:rPr kumimoji="0" lang="en-US" altLang="ja-JP" sz="1000" b="1" kern="0" dirty="0">
                <a:latin typeface="+mj-ea"/>
                <a:ea typeface="+mj-ea"/>
                <a:cs typeface="メイリオ" pitchFamily="50" charset="-128"/>
              </a:rPr>
              <a:t>4</a:t>
            </a:r>
            <a:r>
              <a:rPr kumimoji="0" lang="ja-JP" altLang="en-US" sz="1000" b="1" kern="0" dirty="0" smtClean="0">
                <a:latin typeface="+mj-ea"/>
                <a:ea typeface="+mj-ea"/>
                <a:cs typeface="メイリオ" pitchFamily="50" charset="-128"/>
              </a:rPr>
              <a:t>件</a:t>
            </a:r>
            <a:r>
              <a:rPr kumimoji="0" lang="ja-JP" altLang="en-US" sz="1000" kern="0" dirty="0" smtClean="0">
                <a:latin typeface="+mj-ea"/>
                <a:ea typeface="+mj-ea"/>
                <a:cs typeface="メイリオ" pitchFamily="50" charset="-128"/>
              </a:rPr>
              <a:t>　</a:t>
            </a:r>
            <a:endParaRPr kumimoji="0" lang="en-US" altLang="ja-JP" sz="1000" kern="0" dirty="0" smtClean="0">
              <a:latin typeface="+mj-ea"/>
              <a:ea typeface="+mj-ea"/>
              <a:cs typeface="メイリオ" pitchFamily="50" charset="-128"/>
            </a:endParaRPr>
          </a:p>
        </p:txBody>
      </p:sp>
      <p:sp>
        <p:nvSpPr>
          <p:cNvPr id="59" name="右矢印 58"/>
          <p:cNvSpPr/>
          <p:nvPr/>
        </p:nvSpPr>
        <p:spPr>
          <a:xfrm>
            <a:off x="1407455" y="1034953"/>
            <a:ext cx="572259" cy="389808"/>
          </a:xfrm>
          <a:prstGeom prst="rightArrow">
            <a:avLst>
              <a:gd name="adj1" fmla="val 50000"/>
              <a:gd name="adj2" fmla="val 37814"/>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r>
              <a:rPr lang="en-US" altLang="ja-JP" sz="1000" b="1" dirty="0" smtClean="0">
                <a:latin typeface="+mn-ea"/>
              </a:rPr>
              <a:t>97</a:t>
            </a:r>
            <a:r>
              <a:rPr lang="ja-JP" altLang="en-US" sz="1000" b="1" dirty="0" smtClean="0">
                <a:latin typeface="+mn-ea"/>
              </a:rPr>
              <a:t>件</a:t>
            </a:r>
            <a:endParaRPr lang="ja-JP" altLang="en-US" sz="1000" b="1" dirty="0">
              <a:latin typeface="+mn-ea"/>
            </a:endParaRPr>
          </a:p>
        </p:txBody>
      </p:sp>
      <p:sp>
        <p:nvSpPr>
          <p:cNvPr id="60" name="角丸四角形 59"/>
          <p:cNvSpPr/>
          <p:nvPr/>
        </p:nvSpPr>
        <p:spPr>
          <a:xfrm>
            <a:off x="3284816" y="1373488"/>
            <a:ext cx="1663850" cy="1076278"/>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ctr"/>
          <a:lstStyle/>
          <a:p>
            <a:pPr defTabSz="656760">
              <a:lnSpc>
                <a:spcPts val="939"/>
              </a:lnSpc>
              <a:defRPr/>
            </a:pPr>
            <a:r>
              <a:rPr kumimoji="0" lang="ja-JP" altLang="en-US" sz="1300" kern="0" dirty="0">
                <a:latin typeface="+mj-ea"/>
                <a:ea typeface="+mj-ea"/>
                <a:cs typeface="メイリオ" pitchFamily="50" charset="-128"/>
              </a:rPr>
              <a:t>　</a:t>
            </a:r>
            <a:endParaRPr kumimoji="0" lang="en-US" altLang="ja-JP" sz="1300" kern="0" dirty="0">
              <a:latin typeface="+mj-ea"/>
              <a:ea typeface="+mj-ea"/>
              <a:cs typeface="メイリオ" pitchFamily="50" charset="-128"/>
            </a:endParaRPr>
          </a:p>
          <a:p>
            <a:pPr defTabSz="656760">
              <a:lnSpc>
                <a:spcPts val="1100"/>
              </a:lnSpc>
              <a:defRPr/>
            </a:pPr>
            <a:r>
              <a:rPr kumimoji="0" lang="ja-JP" altLang="en-US" sz="1000" kern="0" dirty="0" smtClean="0">
                <a:latin typeface="+mj-ea"/>
                <a:ea typeface="+mj-ea"/>
                <a:cs typeface="メイリオ" pitchFamily="50" charset="-128"/>
              </a:rPr>
              <a:t> </a:t>
            </a:r>
            <a:endParaRPr kumimoji="0" lang="en-US" altLang="ja-JP" sz="1000" kern="0" dirty="0" smtClean="0">
              <a:latin typeface="+mj-ea"/>
              <a:ea typeface="+mj-ea"/>
              <a:cs typeface="メイリオ" pitchFamily="50" charset="-128"/>
            </a:endParaRPr>
          </a:p>
        </p:txBody>
      </p:sp>
      <p:sp>
        <p:nvSpPr>
          <p:cNvPr id="67" name="角丸四角形 66"/>
          <p:cNvSpPr/>
          <p:nvPr/>
        </p:nvSpPr>
        <p:spPr>
          <a:xfrm>
            <a:off x="3284815" y="2509771"/>
            <a:ext cx="1663851" cy="1333990"/>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ctr"/>
          <a:lstStyle/>
          <a:p>
            <a:pPr defTabSz="656760">
              <a:lnSpc>
                <a:spcPts val="939"/>
              </a:lnSpc>
              <a:defRPr/>
            </a:pPr>
            <a:endParaRPr kumimoji="0" lang="en-US" altLang="ja-JP" sz="1000" kern="0" dirty="0">
              <a:latin typeface="+mn-ea"/>
              <a:cs typeface="メイリオ" pitchFamily="50" charset="-128"/>
            </a:endParaRPr>
          </a:p>
        </p:txBody>
      </p:sp>
      <p:sp>
        <p:nvSpPr>
          <p:cNvPr id="69" name="右矢印 68"/>
          <p:cNvSpPr/>
          <p:nvPr/>
        </p:nvSpPr>
        <p:spPr>
          <a:xfrm>
            <a:off x="1485210" y="2832859"/>
            <a:ext cx="1574623" cy="380121"/>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r>
              <a:rPr lang="ja-JP" altLang="en-US" sz="1000" b="1" dirty="0" smtClean="0">
                <a:latin typeface="+mn-ea"/>
              </a:rPr>
              <a:t>　　</a:t>
            </a:r>
            <a:r>
              <a:rPr lang="en-US" altLang="ja-JP" sz="1000" b="1" dirty="0" smtClean="0">
                <a:latin typeface="+mn-ea"/>
              </a:rPr>
              <a:t>4,353</a:t>
            </a:r>
            <a:r>
              <a:rPr lang="ja-JP" altLang="en-US" sz="1000" b="1" dirty="0" smtClean="0">
                <a:latin typeface="+mn-ea"/>
              </a:rPr>
              <a:t>件　　　　　</a:t>
            </a:r>
            <a:endParaRPr lang="ja-JP" altLang="en-US" sz="1000" b="1" dirty="0">
              <a:latin typeface="+mn-ea"/>
            </a:endParaRPr>
          </a:p>
        </p:txBody>
      </p:sp>
      <p:sp>
        <p:nvSpPr>
          <p:cNvPr id="70" name="右矢印 69"/>
          <p:cNvSpPr/>
          <p:nvPr/>
        </p:nvSpPr>
        <p:spPr>
          <a:xfrm>
            <a:off x="4948666" y="1935038"/>
            <a:ext cx="363247" cy="329366"/>
          </a:xfrm>
          <a:prstGeom prst="rightArrow">
            <a:avLst/>
          </a:prstGeom>
          <a:solidFill>
            <a:srgbClr val="002060"/>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ctr"/>
          <a:lstStyle/>
          <a:p>
            <a:pPr algn="ctr"/>
            <a:endParaRPr lang="ja-JP" altLang="en-US" sz="1000" b="1" dirty="0">
              <a:latin typeface="+mn-ea"/>
            </a:endParaRPr>
          </a:p>
        </p:txBody>
      </p:sp>
      <p:sp>
        <p:nvSpPr>
          <p:cNvPr id="71" name="角丸四角形 70"/>
          <p:cNvSpPr/>
          <p:nvPr/>
        </p:nvSpPr>
        <p:spPr>
          <a:xfrm>
            <a:off x="6455230" y="892461"/>
            <a:ext cx="2488358" cy="2543097"/>
          </a:xfrm>
          <a:prstGeom prst="roundRect">
            <a:avLst>
              <a:gd name="adj" fmla="val 11417"/>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36000" tIns="36000" rIns="36000" bIns="24143" spcCol="0" rtlCol="0" anchor="t" anchorCtr="0"/>
          <a:lstStyle/>
          <a:p>
            <a:pPr defTabSz="656760">
              <a:lnSpc>
                <a:spcPts val="939"/>
              </a:lnSpc>
              <a:defRPr/>
            </a:pPr>
            <a:endParaRPr kumimoji="0" lang="en-US" altLang="ja-JP" sz="1000" kern="0" dirty="0">
              <a:latin typeface="+mj-ea"/>
              <a:ea typeface="+mj-ea"/>
              <a:cs typeface="メイリオ" pitchFamily="50" charset="-128"/>
            </a:endParaRPr>
          </a:p>
          <a:p>
            <a:pPr defTabSz="656760">
              <a:lnSpc>
                <a:spcPts val="1000"/>
              </a:lnSpc>
              <a:defRPr/>
            </a:pPr>
            <a:r>
              <a:rPr kumimoji="0" lang="ja-JP" altLang="en-US" sz="1000" kern="0" dirty="0" smtClean="0">
                <a:latin typeface="+mj-ea"/>
                <a:ea typeface="+mj-ea"/>
                <a:cs typeface="メイリオ" pitchFamily="50" charset="-128"/>
              </a:rPr>
              <a:t>①</a:t>
            </a:r>
            <a:r>
              <a:rPr kumimoji="0" lang="ja-JP" altLang="en-US" sz="1000" kern="0" dirty="0">
                <a:latin typeface="+mj-ea"/>
                <a:ea typeface="+mj-ea"/>
                <a:cs typeface="メイリオ" pitchFamily="50" charset="-128"/>
              </a:rPr>
              <a:t>　障害福祉サービスの</a:t>
            </a:r>
            <a:r>
              <a:rPr kumimoji="0" lang="ja-JP" altLang="en-US" sz="1000" kern="0" dirty="0" smtClean="0">
                <a:latin typeface="+mj-ea"/>
                <a:ea typeface="+mj-ea"/>
                <a:cs typeface="メイリオ" pitchFamily="50" charset="-128"/>
              </a:rPr>
              <a:t>利用 　 　  </a:t>
            </a:r>
            <a:r>
              <a:rPr kumimoji="0" lang="en-US" altLang="ja-JP" sz="1000" kern="0" dirty="0" smtClean="0">
                <a:latin typeface="+mj-ea"/>
                <a:ea typeface="+mj-ea"/>
                <a:cs typeface="メイリオ" pitchFamily="50" charset="-128"/>
              </a:rPr>
              <a:t>42.9%</a:t>
            </a:r>
            <a:r>
              <a:rPr kumimoji="0" lang="ja-JP" altLang="en-US" sz="1000" kern="0" dirty="0" smtClean="0">
                <a:latin typeface="+mj-ea"/>
                <a:ea typeface="+mj-ea"/>
                <a:cs typeface="メイリオ" pitchFamily="50" charset="-128"/>
              </a:rPr>
              <a:t> </a:t>
            </a:r>
            <a:endParaRPr kumimoji="0" lang="en-US" altLang="ja-JP" sz="1000" kern="0" dirty="0">
              <a:latin typeface="+mj-ea"/>
              <a:ea typeface="+mj-ea"/>
              <a:cs typeface="メイリオ" pitchFamily="50" charset="-128"/>
            </a:endParaRPr>
          </a:p>
          <a:p>
            <a:pPr defTabSz="656760">
              <a:lnSpc>
                <a:spcPts val="1000"/>
              </a:lnSpc>
              <a:defRPr/>
            </a:pPr>
            <a:r>
              <a:rPr kumimoji="0" lang="ja-JP" altLang="en-US" sz="1000" kern="0" dirty="0">
                <a:latin typeface="+mj-ea"/>
                <a:ea typeface="+mj-ea"/>
                <a:cs typeface="メイリオ" pitchFamily="50" charset="-128"/>
              </a:rPr>
              <a:t>②　措置</a:t>
            </a:r>
            <a:r>
              <a:rPr kumimoji="0" lang="ja-JP" altLang="en-US" sz="1000" kern="0" dirty="0" smtClean="0">
                <a:latin typeface="+mj-ea"/>
                <a:ea typeface="+mj-ea"/>
                <a:cs typeface="メイリオ" pitchFamily="50" charset="-128"/>
              </a:rPr>
              <a:t>入所</a:t>
            </a:r>
            <a:r>
              <a:rPr kumimoji="0" lang="ja-JP" altLang="en-US" sz="1000" kern="0" dirty="0">
                <a:latin typeface="+mj-ea"/>
                <a:ea typeface="+mj-ea"/>
                <a:cs typeface="メイリオ" pitchFamily="50" charset="-128"/>
              </a:rPr>
              <a:t>　　</a:t>
            </a:r>
            <a:r>
              <a:rPr kumimoji="0" lang="ja-JP" altLang="en-US" sz="1000" kern="0" dirty="0" smtClean="0">
                <a:latin typeface="+mj-ea"/>
                <a:ea typeface="+mj-ea"/>
                <a:cs typeface="メイリオ" pitchFamily="50" charset="-128"/>
              </a:rPr>
              <a:t>　　　　　　　　　　   </a:t>
            </a:r>
            <a:r>
              <a:rPr kumimoji="0" lang="en-US" altLang="ja-JP" sz="1000" kern="0" dirty="0" smtClean="0">
                <a:latin typeface="+mj-ea"/>
                <a:cs typeface="メイリオ" pitchFamily="50" charset="-128"/>
              </a:rPr>
              <a:t> 11.8</a:t>
            </a:r>
            <a:r>
              <a:rPr kumimoji="0" lang="en-US" altLang="ja-JP" sz="1000" kern="0" dirty="0" smtClean="0">
                <a:latin typeface="+mj-ea"/>
                <a:ea typeface="+mj-ea"/>
                <a:cs typeface="メイリオ" pitchFamily="50" charset="-128"/>
              </a:rPr>
              <a:t>%</a:t>
            </a:r>
            <a:r>
              <a:rPr kumimoji="0" lang="ja-JP" altLang="en-US" sz="1000" kern="0" dirty="0" smtClean="0">
                <a:latin typeface="+mj-ea"/>
                <a:ea typeface="+mj-ea"/>
                <a:cs typeface="メイリオ" pitchFamily="50" charset="-128"/>
              </a:rPr>
              <a:t>　</a:t>
            </a:r>
            <a:endParaRPr kumimoji="0" lang="en-US" altLang="ja-JP" sz="1000" kern="0" dirty="0" smtClean="0">
              <a:latin typeface="+mj-ea"/>
              <a:ea typeface="+mj-ea"/>
              <a:cs typeface="メイリオ" pitchFamily="50" charset="-128"/>
            </a:endParaRPr>
          </a:p>
          <a:p>
            <a:pPr defTabSz="656760">
              <a:lnSpc>
                <a:spcPts val="1000"/>
              </a:lnSpc>
              <a:defRPr/>
            </a:pPr>
            <a:r>
              <a:rPr kumimoji="0" lang="ja-JP" altLang="en-US" sz="1000" kern="0" dirty="0" smtClean="0">
                <a:latin typeface="+mj-ea"/>
                <a:ea typeface="+mj-ea"/>
                <a:cs typeface="メイリオ" pitchFamily="50" charset="-128"/>
              </a:rPr>
              <a:t>③</a:t>
            </a:r>
            <a:r>
              <a:rPr kumimoji="0" lang="ja-JP" altLang="en-US" sz="1000" kern="0" dirty="0">
                <a:latin typeface="+mj-ea"/>
                <a:ea typeface="+mj-ea"/>
                <a:cs typeface="メイリオ" pitchFamily="50" charset="-128"/>
              </a:rPr>
              <a:t>　①、②以外の一時保護　　</a:t>
            </a:r>
            <a:r>
              <a:rPr kumimoji="0" lang="ja-JP" altLang="en-US" sz="1000" kern="0" dirty="0" smtClean="0">
                <a:latin typeface="+mj-ea"/>
                <a:ea typeface="+mj-ea"/>
                <a:cs typeface="メイリオ" pitchFamily="50" charset="-128"/>
              </a:rPr>
              <a:t>    　</a:t>
            </a:r>
            <a:r>
              <a:rPr kumimoji="0" lang="en-US" altLang="ja-JP" sz="1000" kern="0" dirty="0" smtClean="0">
                <a:latin typeface="+mj-ea"/>
                <a:cs typeface="メイリオ" pitchFamily="50" charset="-128"/>
              </a:rPr>
              <a:t> 17.5%</a:t>
            </a:r>
            <a:endParaRPr kumimoji="0" lang="en-US" altLang="ja-JP" sz="1000" kern="0" dirty="0">
              <a:latin typeface="+mj-ea"/>
              <a:ea typeface="+mj-ea"/>
              <a:cs typeface="メイリオ" pitchFamily="50" charset="-128"/>
            </a:endParaRPr>
          </a:p>
          <a:p>
            <a:pPr defTabSz="656760">
              <a:lnSpc>
                <a:spcPts val="1000"/>
              </a:lnSpc>
              <a:defRPr/>
            </a:pPr>
            <a:r>
              <a:rPr kumimoji="0" lang="ja-JP" altLang="en-US" sz="1000" kern="0" dirty="0">
                <a:latin typeface="+mj-ea"/>
                <a:ea typeface="+mj-ea"/>
                <a:cs typeface="メイリオ" pitchFamily="50" charset="-128"/>
              </a:rPr>
              <a:t>④　医療機関への一時入院　　</a:t>
            </a:r>
            <a:r>
              <a:rPr kumimoji="0" lang="ja-JP" altLang="en-US" sz="1000" kern="0" dirty="0" smtClean="0">
                <a:latin typeface="+mj-ea"/>
                <a:ea typeface="+mj-ea"/>
                <a:cs typeface="メイリオ" pitchFamily="50" charset="-128"/>
              </a:rPr>
              <a:t>   </a:t>
            </a:r>
            <a:r>
              <a:rPr kumimoji="0" lang="en-US" altLang="ja-JP" sz="1000" kern="0" dirty="0">
                <a:latin typeface="+mj-ea"/>
                <a:ea typeface="+mj-ea"/>
                <a:cs typeface="メイリオ" pitchFamily="50" charset="-128"/>
              </a:rPr>
              <a:t> </a:t>
            </a:r>
            <a:r>
              <a:rPr kumimoji="0" lang="ja-JP" altLang="en-US" sz="1000" kern="0" dirty="0" smtClean="0">
                <a:latin typeface="+mj-ea"/>
                <a:ea typeface="+mj-ea"/>
                <a:cs typeface="メイリオ" pitchFamily="50" charset="-128"/>
              </a:rPr>
              <a:t>　</a:t>
            </a:r>
            <a:r>
              <a:rPr kumimoji="0" lang="en-US" altLang="ja-JP" sz="1000" kern="0" dirty="0" smtClean="0">
                <a:latin typeface="+mj-ea"/>
                <a:ea typeface="+mj-ea"/>
                <a:cs typeface="メイリオ" pitchFamily="50" charset="-128"/>
              </a:rPr>
              <a:t>11.5%</a:t>
            </a:r>
            <a:endParaRPr kumimoji="0" lang="en-US" altLang="ja-JP" sz="1000" kern="0" dirty="0">
              <a:latin typeface="+mj-ea"/>
              <a:ea typeface="+mj-ea"/>
              <a:cs typeface="メイリオ" pitchFamily="50" charset="-128"/>
            </a:endParaRPr>
          </a:p>
          <a:p>
            <a:pPr defTabSz="656760">
              <a:lnSpc>
                <a:spcPts val="1000"/>
              </a:lnSpc>
              <a:defRPr/>
            </a:pPr>
            <a:r>
              <a:rPr kumimoji="0" lang="ja-JP" altLang="en-US" sz="1000" kern="0" dirty="0">
                <a:latin typeface="+mj-ea"/>
                <a:ea typeface="+mj-ea"/>
                <a:cs typeface="メイリオ" pitchFamily="50" charset="-128"/>
              </a:rPr>
              <a:t>⑤　</a:t>
            </a:r>
            <a:r>
              <a:rPr kumimoji="0" lang="ja-JP" altLang="en-US" sz="1000" kern="0" dirty="0" smtClean="0">
                <a:latin typeface="+mj-ea"/>
                <a:ea typeface="+mj-ea"/>
                <a:cs typeface="メイリオ" pitchFamily="50" charset="-128"/>
              </a:rPr>
              <a:t>その他                 　　　　　   </a:t>
            </a:r>
            <a:r>
              <a:rPr kumimoji="0" lang="en-US" altLang="ja-JP" sz="1000" kern="0" dirty="0">
                <a:latin typeface="+mj-ea"/>
                <a:ea typeface="+mj-ea"/>
                <a:cs typeface="メイリオ" pitchFamily="50" charset="-128"/>
              </a:rPr>
              <a:t> </a:t>
            </a:r>
            <a:r>
              <a:rPr kumimoji="0" lang="ja-JP" altLang="en-US" sz="1000" kern="0" dirty="0" smtClean="0">
                <a:latin typeface="+mj-ea"/>
                <a:ea typeface="+mj-ea"/>
                <a:cs typeface="メイリオ" pitchFamily="50" charset="-128"/>
              </a:rPr>
              <a:t>　</a:t>
            </a:r>
            <a:r>
              <a:rPr kumimoji="0" lang="en-US" altLang="ja-JP" sz="1000" kern="0" dirty="0" smtClean="0">
                <a:latin typeface="+mj-ea"/>
                <a:ea typeface="+mj-ea"/>
                <a:cs typeface="メイリオ" pitchFamily="50" charset="-128"/>
              </a:rPr>
              <a:t>16.2%</a:t>
            </a:r>
            <a:endParaRPr kumimoji="0" lang="en-US" altLang="ja-JP" sz="1000" kern="0" dirty="0">
              <a:latin typeface="+mj-ea"/>
              <a:ea typeface="+mj-ea"/>
              <a:cs typeface="メイリオ" pitchFamily="50" charset="-128"/>
            </a:endParaRPr>
          </a:p>
          <a:p>
            <a:pPr defTabSz="656760">
              <a:lnSpc>
                <a:spcPts val="1000"/>
              </a:lnSpc>
              <a:defRPr/>
            </a:pPr>
            <a:r>
              <a:rPr kumimoji="0" lang="ja-JP" altLang="en-US" sz="1000" kern="0" dirty="0" smtClean="0">
                <a:latin typeface="+mj-ea"/>
                <a:ea typeface="+mj-ea"/>
                <a:cs typeface="メイリオ" pitchFamily="50" charset="-128"/>
              </a:rPr>
              <a:t>①</a:t>
            </a:r>
            <a:r>
              <a:rPr kumimoji="0" lang="ja-JP" altLang="en-US" sz="1000" kern="0" dirty="0">
                <a:latin typeface="+mj-ea"/>
                <a:ea typeface="+mj-ea"/>
                <a:cs typeface="メイリオ" pitchFamily="50" charset="-128"/>
              </a:rPr>
              <a:t>～⑤のうち、面会制限を行った</a:t>
            </a:r>
            <a:r>
              <a:rPr kumimoji="0" lang="ja-JP" altLang="en-US" sz="1000" kern="0" dirty="0" smtClean="0">
                <a:latin typeface="+mj-ea"/>
                <a:ea typeface="+mj-ea"/>
                <a:cs typeface="メイリオ" pitchFamily="50" charset="-128"/>
              </a:rPr>
              <a:t>事例 　</a:t>
            </a:r>
            <a:endParaRPr kumimoji="0" lang="en-US" altLang="ja-JP" sz="1000" kern="0" dirty="0" smtClean="0">
              <a:latin typeface="+mj-ea"/>
              <a:ea typeface="+mj-ea"/>
              <a:cs typeface="メイリオ" pitchFamily="50" charset="-128"/>
            </a:endParaRPr>
          </a:p>
          <a:p>
            <a:pPr defTabSz="656760">
              <a:lnSpc>
                <a:spcPts val="1000"/>
              </a:lnSpc>
              <a:defRPr/>
            </a:pPr>
            <a:r>
              <a:rPr kumimoji="0" lang="ja-JP" altLang="en-US" sz="1000" kern="0" dirty="0">
                <a:latin typeface="+mj-ea"/>
                <a:ea typeface="+mj-ea"/>
                <a:cs typeface="メイリオ" pitchFamily="50" charset="-128"/>
              </a:rPr>
              <a:t>　</a:t>
            </a:r>
            <a:r>
              <a:rPr kumimoji="0" lang="ja-JP" altLang="en-US" sz="1000" kern="0" dirty="0" smtClean="0">
                <a:latin typeface="+mj-ea"/>
                <a:ea typeface="+mj-ea"/>
                <a:cs typeface="メイリオ" pitchFamily="50" charset="-128"/>
              </a:rPr>
              <a:t>　　　　　　　　　　　　　　　　　　　  　 </a:t>
            </a:r>
            <a:r>
              <a:rPr kumimoji="0" lang="en-US" altLang="ja-JP" sz="1000" kern="0" dirty="0" smtClean="0">
                <a:latin typeface="+mj-ea"/>
                <a:ea typeface="+mj-ea"/>
                <a:cs typeface="メイリオ" pitchFamily="50" charset="-128"/>
              </a:rPr>
              <a:t>39.2%</a:t>
            </a:r>
          </a:p>
          <a:p>
            <a:pPr defTabSz="656760">
              <a:lnSpc>
                <a:spcPts val="939"/>
              </a:lnSpc>
              <a:defRPr/>
            </a:pPr>
            <a:endParaRPr kumimoji="0" lang="en-US" altLang="ja-JP" sz="1000" kern="0" dirty="0" smtClean="0">
              <a:latin typeface="+mj-ea"/>
              <a:ea typeface="+mj-ea"/>
              <a:cs typeface="メイリオ" pitchFamily="50" charset="-128"/>
            </a:endParaRPr>
          </a:p>
          <a:p>
            <a:pPr defTabSz="656760">
              <a:lnSpc>
                <a:spcPts val="939"/>
              </a:lnSpc>
              <a:defRPr/>
            </a:pPr>
            <a:endParaRPr kumimoji="0" lang="en-US" altLang="ja-JP" sz="1000" b="1" u="sng" kern="0" dirty="0" smtClean="0">
              <a:latin typeface="+mj-ea"/>
              <a:ea typeface="+mj-ea"/>
              <a:cs typeface="メイリオ" pitchFamily="50" charset="-128"/>
            </a:endParaRPr>
          </a:p>
          <a:p>
            <a:pPr defTabSz="656760">
              <a:lnSpc>
                <a:spcPts val="1000"/>
              </a:lnSpc>
              <a:defRPr/>
            </a:pPr>
            <a:r>
              <a:rPr kumimoji="0" lang="ja-JP" altLang="en-US" sz="1000" kern="0" dirty="0" smtClean="0">
                <a:latin typeface="+mj-ea"/>
                <a:ea typeface="+mj-ea"/>
                <a:cs typeface="メイリオ" pitchFamily="50" charset="-128"/>
              </a:rPr>
              <a:t>①　助言・指導</a:t>
            </a:r>
            <a:r>
              <a:rPr kumimoji="0" lang="en-US" altLang="ja-JP" sz="1000" kern="0" dirty="0" smtClean="0">
                <a:latin typeface="+mj-ea"/>
                <a:ea typeface="+mj-ea"/>
                <a:cs typeface="メイリオ" pitchFamily="50" charset="-128"/>
              </a:rPr>
              <a:t>                             68.8%</a:t>
            </a:r>
          </a:p>
          <a:p>
            <a:pPr defTabSz="656760">
              <a:lnSpc>
                <a:spcPts val="1000"/>
              </a:lnSpc>
              <a:defRPr/>
            </a:pPr>
            <a:r>
              <a:rPr kumimoji="0" lang="ja-JP" altLang="en-US" sz="1000" kern="0" dirty="0" smtClean="0">
                <a:latin typeface="+mj-ea"/>
                <a:ea typeface="+mj-ea"/>
                <a:cs typeface="メイリオ" pitchFamily="50" charset="-128"/>
              </a:rPr>
              <a:t>②　サービス等利用計画見直し   　</a:t>
            </a:r>
            <a:r>
              <a:rPr kumimoji="0" lang="en-US" altLang="ja-JP" sz="1000" kern="0" dirty="0" smtClean="0">
                <a:latin typeface="+mj-ea"/>
                <a:ea typeface="+mj-ea"/>
                <a:cs typeface="メイリオ" pitchFamily="50" charset="-128"/>
              </a:rPr>
              <a:t>17.5%</a:t>
            </a:r>
          </a:p>
          <a:p>
            <a:pPr defTabSz="656760">
              <a:lnSpc>
                <a:spcPts val="1000"/>
              </a:lnSpc>
              <a:defRPr/>
            </a:pPr>
            <a:r>
              <a:rPr kumimoji="0" lang="ja-JP" altLang="en-US" sz="1000" kern="0" dirty="0">
                <a:latin typeface="+mj-ea"/>
                <a:cs typeface="メイリオ" pitchFamily="50" charset="-128"/>
              </a:rPr>
              <a:t>③</a:t>
            </a:r>
            <a:r>
              <a:rPr kumimoji="0" lang="ja-JP" altLang="en-US" sz="1000" kern="0" dirty="0" smtClean="0">
                <a:latin typeface="+mj-ea"/>
                <a:cs typeface="メイリオ" pitchFamily="50" charset="-128"/>
              </a:rPr>
              <a:t>　障害福祉サービス以外の</a:t>
            </a:r>
            <a:endParaRPr kumimoji="0" lang="en-US" altLang="ja-JP" sz="1000" kern="0" dirty="0" smtClean="0">
              <a:latin typeface="+mj-ea"/>
              <a:cs typeface="メイリオ" pitchFamily="50" charset="-128"/>
            </a:endParaRPr>
          </a:p>
          <a:p>
            <a:pPr defTabSz="656760">
              <a:lnSpc>
                <a:spcPts val="1000"/>
              </a:lnSpc>
              <a:defRPr/>
            </a:pPr>
            <a:r>
              <a:rPr kumimoji="0" lang="ja-JP" altLang="en-US" sz="1000" kern="0" dirty="0" smtClean="0">
                <a:latin typeface="+mj-ea"/>
                <a:cs typeface="メイリオ" pitchFamily="50" charset="-128"/>
              </a:rPr>
              <a:t>　　 サービス利用　　　　                </a:t>
            </a:r>
            <a:r>
              <a:rPr kumimoji="0" lang="en-US" altLang="ja-JP" sz="1000" kern="0" dirty="0" smtClean="0">
                <a:latin typeface="+mj-ea"/>
                <a:cs typeface="メイリオ" pitchFamily="50" charset="-128"/>
              </a:rPr>
              <a:t>11.4%</a:t>
            </a:r>
          </a:p>
          <a:p>
            <a:pPr defTabSz="656760">
              <a:lnSpc>
                <a:spcPts val="1000"/>
              </a:lnSpc>
              <a:defRPr/>
            </a:pPr>
            <a:r>
              <a:rPr kumimoji="0" lang="ja-JP" altLang="en-US" sz="1000" kern="0" dirty="0" smtClean="0">
                <a:latin typeface="+mj-ea"/>
                <a:ea typeface="+mj-ea"/>
                <a:cs typeface="メイリオ" pitchFamily="50" charset="-128"/>
              </a:rPr>
              <a:t>④　新たに</a:t>
            </a:r>
            <a:r>
              <a:rPr kumimoji="0" lang="ja-JP" altLang="en-US" sz="1000" kern="0" dirty="0">
                <a:latin typeface="+mj-ea"/>
                <a:cs typeface="メイリオ" pitchFamily="50" charset="-128"/>
              </a:rPr>
              <a:t>障害福祉</a:t>
            </a:r>
            <a:r>
              <a:rPr kumimoji="0" lang="ja-JP" altLang="en-US" sz="1000" kern="0" dirty="0" smtClean="0">
                <a:latin typeface="+mj-ea"/>
                <a:cs typeface="メイリオ" pitchFamily="50" charset="-128"/>
              </a:rPr>
              <a:t>サービス利用　</a:t>
            </a:r>
            <a:r>
              <a:rPr kumimoji="0" lang="en-US" altLang="ja-JP" sz="1000" kern="0" dirty="0" smtClean="0">
                <a:latin typeface="+mj-ea"/>
                <a:cs typeface="メイリオ" pitchFamily="50" charset="-128"/>
              </a:rPr>
              <a:t>11.0%</a:t>
            </a:r>
            <a:endParaRPr kumimoji="0" lang="en-US" altLang="ja-JP" sz="1000" kern="0" dirty="0">
              <a:latin typeface="+mj-ea"/>
              <a:ea typeface="+mj-ea"/>
              <a:cs typeface="メイリオ" pitchFamily="50" charset="-128"/>
            </a:endParaRPr>
          </a:p>
          <a:p>
            <a:pPr defTabSz="656760">
              <a:lnSpc>
                <a:spcPts val="1000"/>
              </a:lnSpc>
              <a:defRPr/>
            </a:pPr>
            <a:endParaRPr kumimoji="0" lang="en-US" altLang="ja-JP" sz="1000" kern="0" dirty="0" smtClean="0">
              <a:latin typeface="+mj-ea"/>
              <a:ea typeface="+mj-ea"/>
              <a:cs typeface="メイリオ" pitchFamily="50" charset="-128"/>
            </a:endParaRPr>
          </a:p>
          <a:p>
            <a:pPr defTabSz="656760">
              <a:lnSpc>
                <a:spcPts val="1000"/>
              </a:lnSpc>
              <a:defRPr/>
            </a:pPr>
            <a:endParaRPr kumimoji="0" lang="en-US" altLang="ja-JP" sz="1000" kern="0" dirty="0" smtClean="0">
              <a:latin typeface="+mj-ea"/>
              <a:ea typeface="+mj-ea"/>
              <a:cs typeface="メイリオ" pitchFamily="50" charset="-128"/>
            </a:endParaRPr>
          </a:p>
          <a:p>
            <a:pPr defTabSz="656760">
              <a:lnSpc>
                <a:spcPts val="1000"/>
              </a:lnSpc>
              <a:defRPr/>
            </a:pPr>
            <a:r>
              <a:rPr kumimoji="0" lang="ja-JP" altLang="en-US" sz="1000" b="1" kern="0" dirty="0">
                <a:solidFill>
                  <a:srgbClr val="FF0000"/>
                </a:solidFill>
                <a:latin typeface="+mj-ea"/>
                <a:ea typeface="+mj-ea"/>
                <a:cs typeface="メイリオ" pitchFamily="50" charset="-128"/>
              </a:rPr>
              <a:t>　</a:t>
            </a:r>
            <a:r>
              <a:rPr kumimoji="0" lang="ja-JP" altLang="en-US" sz="1000" kern="0" dirty="0" smtClean="0">
                <a:latin typeface="+mn-ea"/>
                <a:cs typeface="メイリオ" pitchFamily="50" charset="-128"/>
              </a:rPr>
              <a:t>介護保険サービスを利用、虐待者・被虐待者の転居、入院中等</a:t>
            </a:r>
            <a:endParaRPr kumimoji="0" lang="en-US" altLang="ja-JP" sz="1000" kern="0" dirty="0">
              <a:latin typeface="+mn-ea"/>
              <a:cs typeface="メイリオ" pitchFamily="50" charset="-128"/>
            </a:endParaRPr>
          </a:p>
        </p:txBody>
      </p:sp>
      <p:sp>
        <p:nvSpPr>
          <p:cNvPr id="72" name="対角する 2 つの角を丸めた四角形 71"/>
          <p:cNvSpPr/>
          <p:nvPr/>
        </p:nvSpPr>
        <p:spPr>
          <a:xfrm>
            <a:off x="6680379" y="910085"/>
            <a:ext cx="2036982" cy="162970"/>
          </a:xfrm>
          <a:prstGeom prst="round2Diag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spcCol="0" rtlCol="0" anchor="ctr"/>
          <a:lstStyle/>
          <a:p>
            <a:pPr algn="ctr"/>
            <a:r>
              <a:rPr lang="ja-JP" altLang="en-US" sz="1000" dirty="0">
                <a:solidFill>
                  <a:schemeClr val="tx1"/>
                </a:solidFill>
              </a:rPr>
              <a:t>虐待</a:t>
            </a:r>
            <a:r>
              <a:rPr lang="ja-JP" altLang="en-US" sz="1000" dirty="0" smtClean="0">
                <a:solidFill>
                  <a:schemeClr val="tx1"/>
                </a:solidFill>
              </a:rPr>
              <a:t>者</a:t>
            </a:r>
            <a:r>
              <a:rPr lang="ja-JP" altLang="en-US" sz="1000" dirty="0">
                <a:solidFill>
                  <a:schemeClr val="tx1"/>
                </a:solidFill>
              </a:rPr>
              <a:t>と分離</a:t>
            </a:r>
            <a:r>
              <a:rPr lang="ja-JP" altLang="en-US" sz="1000" dirty="0" smtClean="0">
                <a:solidFill>
                  <a:schemeClr val="tx1"/>
                </a:solidFill>
              </a:rPr>
              <a:t>した人数</a:t>
            </a:r>
            <a:r>
              <a:rPr lang="ja-JP" altLang="en-US" sz="1000" dirty="0">
                <a:solidFill>
                  <a:schemeClr val="tx1"/>
                </a:solidFill>
              </a:rPr>
              <a:t>　</a:t>
            </a:r>
            <a:r>
              <a:rPr lang="en-US" altLang="ja-JP" sz="1000" dirty="0" smtClean="0">
                <a:solidFill>
                  <a:schemeClr val="tx1"/>
                </a:solidFill>
              </a:rPr>
              <a:t>659</a:t>
            </a:r>
            <a:r>
              <a:rPr lang="ja-JP" altLang="en-US" sz="1000" dirty="0" smtClean="0">
                <a:solidFill>
                  <a:schemeClr val="tx1"/>
                </a:solidFill>
              </a:rPr>
              <a:t>人</a:t>
            </a:r>
            <a:endParaRPr lang="ja-JP" altLang="en-US" sz="700" dirty="0" smtClean="0">
              <a:solidFill>
                <a:schemeClr val="tx1"/>
              </a:solidFill>
            </a:endParaRPr>
          </a:p>
        </p:txBody>
      </p:sp>
      <p:sp>
        <p:nvSpPr>
          <p:cNvPr id="73" name="対角する 2 つの角を丸めた四角形 72"/>
          <p:cNvSpPr/>
          <p:nvPr/>
        </p:nvSpPr>
        <p:spPr>
          <a:xfrm>
            <a:off x="6583890" y="2020760"/>
            <a:ext cx="2292022" cy="191076"/>
          </a:xfrm>
          <a:prstGeom prst="round2Diag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spcCol="0" rtlCol="0" anchor="ctr"/>
          <a:lstStyle/>
          <a:p>
            <a:pPr algn="ctr"/>
            <a:r>
              <a:rPr lang="ja-JP" altLang="en-US" sz="1000" dirty="0">
                <a:solidFill>
                  <a:schemeClr val="tx1"/>
                </a:solidFill>
              </a:rPr>
              <a:t>虐待</a:t>
            </a:r>
            <a:r>
              <a:rPr lang="ja-JP" altLang="en-US" sz="1000" dirty="0" smtClean="0">
                <a:solidFill>
                  <a:schemeClr val="tx1"/>
                </a:solidFill>
              </a:rPr>
              <a:t>者</a:t>
            </a:r>
            <a:r>
              <a:rPr lang="ja-JP" altLang="en-US" sz="1000" dirty="0">
                <a:solidFill>
                  <a:schemeClr val="tx1"/>
                </a:solidFill>
              </a:rPr>
              <a:t>と分離</a:t>
            </a:r>
            <a:r>
              <a:rPr lang="ja-JP" altLang="en-US" sz="1000" dirty="0" smtClean="0">
                <a:solidFill>
                  <a:schemeClr val="tx1"/>
                </a:solidFill>
              </a:rPr>
              <a:t>しなかった人数 </a:t>
            </a:r>
            <a:r>
              <a:rPr lang="en-US" altLang="ja-JP" sz="1000" dirty="0" smtClean="0">
                <a:solidFill>
                  <a:schemeClr val="tx1"/>
                </a:solidFill>
              </a:rPr>
              <a:t>721</a:t>
            </a:r>
            <a:r>
              <a:rPr lang="ja-JP" altLang="en-US" sz="1000" dirty="0" smtClean="0">
                <a:solidFill>
                  <a:schemeClr val="tx1"/>
                </a:solidFill>
              </a:rPr>
              <a:t>人</a:t>
            </a:r>
            <a:endParaRPr lang="ja-JP" altLang="en-US" sz="700" dirty="0">
              <a:solidFill>
                <a:schemeClr val="tx1"/>
              </a:solidFill>
            </a:endParaRPr>
          </a:p>
        </p:txBody>
      </p:sp>
      <p:sp>
        <p:nvSpPr>
          <p:cNvPr id="74" name="対角する 2 つの角を丸めた四角形 73"/>
          <p:cNvSpPr/>
          <p:nvPr/>
        </p:nvSpPr>
        <p:spPr>
          <a:xfrm>
            <a:off x="6742361" y="2919664"/>
            <a:ext cx="1974999" cy="167701"/>
          </a:xfrm>
          <a:prstGeom prst="round2Diag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spcCol="0" rtlCol="0" anchor="ctr"/>
          <a:lstStyle/>
          <a:p>
            <a:pPr algn="ctr"/>
            <a:r>
              <a:rPr lang="ja-JP" altLang="en-US" sz="1000" dirty="0" smtClean="0">
                <a:solidFill>
                  <a:schemeClr val="tx1"/>
                </a:solidFill>
              </a:rPr>
              <a:t>現在対応中・その他　</a:t>
            </a:r>
            <a:r>
              <a:rPr lang="en-US" altLang="ja-JP" sz="1000" dirty="0" smtClean="0">
                <a:solidFill>
                  <a:schemeClr val="tx1"/>
                </a:solidFill>
                <a:latin typeface="+mj-ea"/>
                <a:ea typeface="+mj-ea"/>
              </a:rPr>
              <a:t>235</a:t>
            </a:r>
            <a:r>
              <a:rPr lang="ja-JP" altLang="en-US" sz="1000" dirty="0" smtClean="0">
                <a:solidFill>
                  <a:schemeClr val="tx1"/>
                </a:solidFill>
                <a:latin typeface="+mj-ea"/>
                <a:ea typeface="+mj-ea"/>
              </a:rPr>
              <a:t>人</a:t>
            </a:r>
            <a:endParaRPr lang="ja-JP" altLang="en-US" sz="1000" dirty="0">
              <a:solidFill>
                <a:schemeClr val="tx1"/>
              </a:solidFill>
              <a:latin typeface="+mj-ea"/>
              <a:ea typeface="+mj-ea"/>
            </a:endParaRPr>
          </a:p>
        </p:txBody>
      </p:sp>
      <p:sp>
        <p:nvSpPr>
          <p:cNvPr id="75" name="右矢印 74"/>
          <p:cNvSpPr/>
          <p:nvPr/>
        </p:nvSpPr>
        <p:spPr>
          <a:xfrm>
            <a:off x="6091079" y="2682342"/>
            <a:ext cx="297234" cy="328032"/>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lang="ja-JP" altLang="en-US" sz="1000" b="1" dirty="0">
              <a:latin typeface="+mn-ea"/>
            </a:endParaRPr>
          </a:p>
        </p:txBody>
      </p:sp>
      <p:sp>
        <p:nvSpPr>
          <p:cNvPr id="76" name="角丸四角形 75"/>
          <p:cNvSpPr/>
          <p:nvPr/>
        </p:nvSpPr>
        <p:spPr>
          <a:xfrm>
            <a:off x="6482512" y="3435555"/>
            <a:ext cx="2415614" cy="469308"/>
          </a:xfrm>
          <a:prstGeom prst="roundRect">
            <a:avLst>
              <a:gd name="adj" fmla="val 38568"/>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0" rIns="48286" bIns="0" spcCol="0" rtlCol="0" anchor="b" anchorCtr="0"/>
          <a:lstStyle/>
          <a:p>
            <a:pPr defTabSz="656760">
              <a:lnSpc>
                <a:spcPts val="939"/>
              </a:lnSpc>
              <a:defRPr/>
            </a:pPr>
            <a:endParaRPr kumimoji="0" lang="en-US" altLang="ja-JP" sz="1000" kern="0" dirty="0">
              <a:latin typeface="+mj-ea"/>
              <a:ea typeface="+mj-ea"/>
              <a:cs typeface="メイリオ" pitchFamily="50" charset="-128"/>
            </a:endParaRPr>
          </a:p>
          <a:p>
            <a:pPr defTabSz="656760">
              <a:lnSpc>
                <a:spcPts val="939"/>
              </a:lnSpc>
              <a:defRPr/>
            </a:pPr>
            <a:endParaRPr kumimoji="0" lang="en-US" altLang="ja-JP" sz="1000" kern="0" dirty="0">
              <a:latin typeface="+mj-ea"/>
              <a:ea typeface="+mj-ea"/>
              <a:cs typeface="メイリオ" pitchFamily="50" charset="-128"/>
            </a:endParaRPr>
          </a:p>
          <a:p>
            <a:pPr defTabSz="656760">
              <a:lnSpc>
                <a:spcPts val="939"/>
              </a:lnSpc>
              <a:defRPr/>
            </a:pPr>
            <a:r>
              <a:rPr kumimoji="0" lang="ja-JP" altLang="en-US" sz="1000" kern="0" dirty="0">
                <a:latin typeface="+mj-ea"/>
                <a:ea typeface="+mj-ea"/>
                <a:cs typeface="メイリオ" pitchFamily="50" charset="-128"/>
              </a:rPr>
              <a:t>　　　うち、市町村長申立　</a:t>
            </a:r>
            <a:r>
              <a:rPr kumimoji="0" lang="en-US" altLang="ja-JP" sz="1000" kern="0" dirty="0" smtClean="0">
                <a:latin typeface="+mj-ea"/>
                <a:ea typeface="+mj-ea"/>
                <a:cs typeface="メイリオ" pitchFamily="50" charset="-128"/>
              </a:rPr>
              <a:t>97</a:t>
            </a:r>
            <a:r>
              <a:rPr kumimoji="0" lang="ja-JP" altLang="en-US" sz="1000" kern="0" dirty="0" smtClean="0">
                <a:latin typeface="+mj-ea"/>
                <a:ea typeface="+mj-ea"/>
                <a:cs typeface="メイリオ" pitchFamily="50" charset="-128"/>
              </a:rPr>
              <a:t>人</a:t>
            </a:r>
            <a:endParaRPr kumimoji="0" lang="en-US" altLang="ja-JP" sz="1000" kern="0" dirty="0">
              <a:latin typeface="+mj-ea"/>
              <a:ea typeface="+mj-ea"/>
              <a:cs typeface="メイリオ" pitchFamily="50" charset="-128"/>
            </a:endParaRPr>
          </a:p>
        </p:txBody>
      </p:sp>
      <p:sp>
        <p:nvSpPr>
          <p:cNvPr id="77" name="対角する 2 つの角を丸めた四角形 76"/>
          <p:cNvSpPr/>
          <p:nvPr/>
        </p:nvSpPr>
        <p:spPr>
          <a:xfrm>
            <a:off x="6659778" y="3498342"/>
            <a:ext cx="2061082" cy="182403"/>
          </a:xfrm>
          <a:prstGeom prst="round2Diag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spcCol="0" rtlCol="0" anchor="ctr"/>
          <a:lstStyle/>
          <a:p>
            <a:pPr algn="ctr"/>
            <a:r>
              <a:rPr lang="ja-JP" altLang="en-US" sz="1000" dirty="0">
                <a:solidFill>
                  <a:schemeClr val="tx1"/>
                </a:solidFill>
              </a:rPr>
              <a:t>成年後見制度の審判</a:t>
            </a:r>
            <a:r>
              <a:rPr lang="ja-JP" altLang="en-US" sz="1000" dirty="0" smtClean="0">
                <a:solidFill>
                  <a:schemeClr val="tx1"/>
                </a:solidFill>
              </a:rPr>
              <a:t>請求　　</a:t>
            </a:r>
            <a:r>
              <a:rPr lang="en-US" altLang="ja-JP" sz="1000" dirty="0" smtClean="0">
                <a:solidFill>
                  <a:schemeClr val="tx1"/>
                </a:solidFill>
              </a:rPr>
              <a:t>126</a:t>
            </a:r>
            <a:r>
              <a:rPr lang="ja-JP" altLang="en-US" sz="1000" dirty="0" smtClean="0">
                <a:solidFill>
                  <a:schemeClr val="tx1"/>
                </a:solidFill>
              </a:rPr>
              <a:t>人</a:t>
            </a:r>
            <a:endParaRPr lang="ja-JP" altLang="en-US" sz="1000" dirty="0">
              <a:solidFill>
                <a:schemeClr val="tx1"/>
              </a:solidFill>
            </a:endParaRPr>
          </a:p>
        </p:txBody>
      </p:sp>
      <p:sp>
        <p:nvSpPr>
          <p:cNvPr id="2" name="下矢印 1"/>
          <p:cNvSpPr/>
          <p:nvPr/>
        </p:nvSpPr>
        <p:spPr>
          <a:xfrm>
            <a:off x="1526695" y="1331442"/>
            <a:ext cx="309002" cy="534210"/>
          </a:xfrm>
          <a:prstGeom prst="down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dirty="0" smtClean="0">
              <a:solidFill>
                <a:schemeClr val="tx1"/>
              </a:solidFill>
            </a:endParaRPr>
          </a:p>
        </p:txBody>
      </p:sp>
      <p:sp>
        <p:nvSpPr>
          <p:cNvPr id="4" name="正方形/長方形 3"/>
          <p:cNvSpPr/>
          <p:nvPr/>
        </p:nvSpPr>
        <p:spPr>
          <a:xfrm>
            <a:off x="3420639" y="1478794"/>
            <a:ext cx="1440160" cy="375307"/>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100"/>
              </a:lnSpc>
            </a:pPr>
            <a:r>
              <a:rPr kumimoji="1" lang="ja-JP" altLang="en-US" sz="1000" dirty="0" smtClean="0">
                <a:solidFill>
                  <a:schemeClr val="tx1"/>
                </a:solidFill>
              </a:rPr>
              <a:t>事実確認調査を行った事例　　　　　　</a:t>
            </a:r>
            <a:r>
              <a:rPr kumimoji="1" lang="en-US" altLang="ja-JP" sz="1000" b="1" dirty="0" smtClean="0">
                <a:solidFill>
                  <a:schemeClr val="tx1"/>
                </a:solidFill>
                <a:latin typeface="+mn-ea"/>
              </a:rPr>
              <a:t>3,843</a:t>
            </a:r>
            <a:r>
              <a:rPr kumimoji="1" lang="ja-JP" altLang="en-US" sz="1000" b="1" dirty="0" smtClean="0">
                <a:solidFill>
                  <a:schemeClr val="tx1"/>
                </a:solidFill>
                <a:latin typeface="+mn-ea"/>
              </a:rPr>
              <a:t>件</a:t>
            </a:r>
          </a:p>
        </p:txBody>
      </p:sp>
      <p:sp>
        <p:nvSpPr>
          <p:cNvPr id="5" name="大かっこ 4"/>
          <p:cNvSpPr/>
          <p:nvPr/>
        </p:nvSpPr>
        <p:spPr>
          <a:xfrm>
            <a:off x="3396660" y="1948037"/>
            <a:ext cx="1504163" cy="379523"/>
          </a:xfrm>
          <a:prstGeom prst="bracketPair">
            <a:avLst/>
          </a:prstGeom>
          <a:noFill/>
        </p:spPr>
        <p:style>
          <a:lnRef idx="1">
            <a:schemeClr val="accent1"/>
          </a:lnRef>
          <a:fillRef idx="0">
            <a:schemeClr val="accent1"/>
          </a:fillRef>
          <a:effectRef idx="0">
            <a:schemeClr val="accent1"/>
          </a:effectRef>
          <a:fontRef idx="minor">
            <a:schemeClr val="tx1"/>
          </a:fontRef>
        </p:style>
        <p:txBody>
          <a:bodyPr rtlCol="0" anchor="ctr"/>
          <a:lstStyle/>
          <a:p>
            <a:pPr>
              <a:lnSpc>
                <a:spcPts val="1100"/>
              </a:lnSpc>
            </a:pPr>
            <a:r>
              <a:rPr kumimoji="1" lang="ja-JP" altLang="en-US" sz="1000" dirty="0" smtClean="0">
                <a:latin typeface="+mn-ea"/>
              </a:rPr>
              <a:t>うち、法第</a:t>
            </a:r>
            <a:r>
              <a:rPr kumimoji="1" lang="en-US" altLang="ja-JP" sz="1000" dirty="0" smtClean="0">
                <a:latin typeface="+mn-ea"/>
              </a:rPr>
              <a:t>11</a:t>
            </a:r>
            <a:r>
              <a:rPr kumimoji="1" lang="ja-JP" altLang="en-US" sz="1000" dirty="0" smtClean="0">
                <a:latin typeface="+mn-ea"/>
              </a:rPr>
              <a:t>条に基づく立入調査　</a:t>
            </a:r>
            <a:r>
              <a:rPr lang="en-US" altLang="ja-JP" sz="1000" dirty="0">
                <a:latin typeface="+mn-ea"/>
              </a:rPr>
              <a:t> </a:t>
            </a:r>
            <a:r>
              <a:rPr lang="en-US" altLang="ja-JP" sz="1000" dirty="0" smtClean="0">
                <a:latin typeface="+mn-ea"/>
              </a:rPr>
              <a:t>60</a:t>
            </a:r>
            <a:r>
              <a:rPr kumimoji="1" lang="ja-JP" altLang="en-US" sz="1000" dirty="0" smtClean="0">
                <a:latin typeface="+mn-ea"/>
              </a:rPr>
              <a:t>件</a:t>
            </a:r>
            <a:endParaRPr kumimoji="1" lang="ja-JP" altLang="en-US" sz="1000" dirty="0">
              <a:latin typeface="+mn-ea"/>
            </a:endParaRPr>
          </a:p>
        </p:txBody>
      </p:sp>
      <p:sp>
        <p:nvSpPr>
          <p:cNvPr id="47" name="正方形/長方形 46"/>
          <p:cNvSpPr/>
          <p:nvPr/>
        </p:nvSpPr>
        <p:spPr>
          <a:xfrm>
            <a:off x="3420639" y="2617373"/>
            <a:ext cx="1440160" cy="375307"/>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100"/>
              </a:lnSpc>
            </a:pPr>
            <a:r>
              <a:rPr kumimoji="1" lang="ja-JP" altLang="en-US" sz="1000" dirty="0" smtClean="0">
                <a:solidFill>
                  <a:schemeClr val="tx1"/>
                </a:solidFill>
              </a:rPr>
              <a:t>事実確認調査を行っていない事例　　</a:t>
            </a:r>
            <a:r>
              <a:rPr lang="en-US" altLang="ja-JP" sz="1000" b="1" dirty="0" smtClean="0">
                <a:solidFill>
                  <a:schemeClr val="tx1"/>
                </a:solidFill>
                <a:latin typeface="+mn-ea"/>
              </a:rPr>
              <a:t>740</a:t>
            </a:r>
            <a:r>
              <a:rPr kumimoji="1" lang="ja-JP" altLang="en-US" sz="1000" b="1" dirty="0" smtClean="0">
                <a:solidFill>
                  <a:schemeClr val="tx1"/>
                </a:solidFill>
                <a:latin typeface="+mn-ea"/>
              </a:rPr>
              <a:t>件</a:t>
            </a:r>
          </a:p>
        </p:txBody>
      </p:sp>
      <p:sp>
        <p:nvSpPr>
          <p:cNvPr id="48" name="大かっこ 47"/>
          <p:cNvSpPr/>
          <p:nvPr/>
        </p:nvSpPr>
        <p:spPr>
          <a:xfrm>
            <a:off x="3428939" y="3057399"/>
            <a:ext cx="1423565" cy="738011"/>
          </a:xfrm>
          <a:prstGeom prst="bracketPair">
            <a:avLst/>
          </a:prstGeom>
          <a:noFill/>
        </p:spPr>
        <p:style>
          <a:lnRef idx="1">
            <a:schemeClr val="accent1"/>
          </a:lnRef>
          <a:fillRef idx="0">
            <a:schemeClr val="accent1"/>
          </a:fillRef>
          <a:effectRef idx="0">
            <a:schemeClr val="accent1"/>
          </a:effectRef>
          <a:fontRef idx="minor">
            <a:schemeClr val="tx1"/>
          </a:fontRef>
        </p:style>
        <p:txBody>
          <a:bodyPr rtlCol="0" anchor="ctr"/>
          <a:lstStyle/>
          <a:p>
            <a:pPr>
              <a:lnSpc>
                <a:spcPts val="1100"/>
              </a:lnSpc>
            </a:pPr>
            <a:r>
              <a:rPr kumimoji="1" lang="ja-JP" altLang="en-US" sz="1000" dirty="0" smtClean="0">
                <a:latin typeface="+mn-ea"/>
              </a:rPr>
              <a:t>・明らかに虐待では</a:t>
            </a:r>
            <a:r>
              <a:rPr kumimoji="1" lang="ja-JP" altLang="en-US" sz="1000" dirty="0" err="1" smtClean="0">
                <a:latin typeface="+mn-ea"/>
              </a:rPr>
              <a:t>な</a:t>
            </a:r>
            <a:endParaRPr kumimoji="1" lang="en-US" altLang="ja-JP" sz="1000" dirty="0" smtClean="0">
              <a:latin typeface="+mn-ea"/>
            </a:endParaRPr>
          </a:p>
          <a:p>
            <a:pPr>
              <a:lnSpc>
                <a:spcPts val="1100"/>
              </a:lnSpc>
            </a:pPr>
            <a:r>
              <a:rPr kumimoji="1" lang="ja-JP" altLang="en-US" sz="1000" dirty="0" smtClean="0">
                <a:latin typeface="+mn-ea"/>
              </a:rPr>
              <a:t>　く調査不要　　</a:t>
            </a:r>
            <a:r>
              <a:rPr kumimoji="1" lang="en-US" altLang="ja-JP" sz="1000" dirty="0" smtClean="0">
                <a:latin typeface="+mn-ea"/>
              </a:rPr>
              <a:t>505</a:t>
            </a:r>
            <a:r>
              <a:rPr kumimoji="1" lang="ja-JP" altLang="en-US" sz="1000" dirty="0" smtClean="0">
                <a:latin typeface="+mn-ea"/>
              </a:rPr>
              <a:t>件</a:t>
            </a:r>
            <a:endParaRPr kumimoji="1" lang="en-US" altLang="ja-JP" sz="1000" dirty="0" smtClean="0">
              <a:latin typeface="+mn-ea"/>
            </a:endParaRPr>
          </a:p>
          <a:p>
            <a:pPr>
              <a:lnSpc>
                <a:spcPts val="600"/>
              </a:lnSpc>
            </a:pPr>
            <a:r>
              <a:rPr kumimoji="1" lang="ja-JP" altLang="en-US" sz="600" dirty="0" smtClean="0">
                <a:latin typeface="+mn-ea"/>
              </a:rPr>
              <a:t>　　＊都道府県判断の</a:t>
            </a:r>
            <a:r>
              <a:rPr lang="en-US" altLang="ja-JP" sz="600" dirty="0" smtClean="0">
                <a:latin typeface="+mn-ea"/>
              </a:rPr>
              <a:t>5</a:t>
            </a:r>
            <a:r>
              <a:rPr lang="en-US" altLang="ja-JP" sz="600" dirty="0">
                <a:latin typeface="+mn-ea"/>
              </a:rPr>
              <a:t>4</a:t>
            </a:r>
            <a:r>
              <a:rPr kumimoji="1" lang="ja-JP" altLang="en-US" sz="600" dirty="0" smtClean="0">
                <a:latin typeface="+mn-ea"/>
              </a:rPr>
              <a:t>件を含む</a:t>
            </a:r>
            <a:endParaRPr kumimoji="1" lang="en-US" altLang="ja-JP" sz="600" dirty="0" smtClean="0">
              <a:latin typeface="+mn-ea"/>
            </a:endParaRPr>
          </a:p>
          <a:p>
            <a:pPr>
              <a:lnSpc>
                <a:spcPts val="1100"/>
              </a:lnSpc>
            </a:pPr>
            <a:r>
              <a:rPr lang="ja-JP" altLang="en-US" sz="1000" dirty="0" smtClean="0">
                <a:latin typeface="+mn-ea"/>
              </a:rPr>
              <a:t>・調査を予定、又は検</a:t>
            </a:r>
            <a:endParaRPr lang="en-US" altLang="ja-JP" sz="1000" dirty="0" smtClean="0">
              <a:latin typeface="+mn-ea"/>
            </a:endParaRPr>
          </a:p>
          <a:p>
            <a:pPr>
              <a:lnSpc>
                <a:spcPts val="1100"/>
              </a:lnSpc>
            </a:pPr>
            <a:r>
              <a:rPr lang="ja-JP" altLang="en-US" sz="1000" dirty="0" smtClean="0">
                <a:latin typeface="+mn-ea"/>
              </a:rPr>
              <a:t>　討中　　　　　　</a:t>
            </a:r>
            <a:r>
              <a:rPr lang="en-US" altLang="ja-JP" sz="1000" dirty="0" smtClean="0">
                <a:latin typeface="+mn-ea"/>
              </a:rPr>
              <a:t>111</a:t>
            </a:r>
            <a:r>
              <a:rPr lang="ja-JP" altLang="en-US" sz="1000" dirty="0" smtClean="0">
                <a:latin typeface="+mn-ea"/>
              </a:rPr>
              <a:t>件</a:t>
            </a:r>
            <a:endParaRPr kumimoji="1" lang="ja-JP" altLang="en-US" sz="1000" dirty="0">
              <a:latin typeface="+mn-ea"/>
            </a:endParaRPr>
          </a:p>
        </p:txBody>
      </p:sp>
      <p:sp>
        <p:nvSpPr>
          <p:cNvPr id="52" name="円/楕円 51"/>
          <p:cNvSpPr/>
          <p:nvPr/>
        </p:nvSpPr>
        <p:spPr>
          <a:xfrm>
            <a:off x="5292081" y="1865938"/>
            <a:ext cx="792089" cy="3096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676" tIns="32838" rIns="65676" bIns="32838" numCol="1" spcCol="0" rtlCol="0" fromWordArt="0" anchor="ctr" anchorCtr="0" forceAA="0" compatLnSpc="1">
            <a:prstTxWarp prst="textNoShape">
              <a:avLst/>
            </a:prstTxWarp>
            <a:spAutoFit/>
          </a:bodyPr>
          <a:lstStyle/>
          <a:p>
            <a:pPr algn="ctr"/>
            <a:r>
              <a:rPr lang="en-US" altLang="ja-JP" sz="1000" b="1" dirty="0" smtClean="0">
                <a:solidFill>
                  <a:schemeClr val="tx1"/>
                </a:solidFill>
                <a:latin typeface="+mj-ea"/>
                <a:ea typeface="+mj-ea"/>
              </a:rPr>
              <a:t>1,593</a:t>
            </a:r>
            <a:r>
              <a:rPr lang="ja-JP" altLang="en-US" sz="1000" b="1" dirty="0" smtClean="0">
                <a:solidFill>
                  <a:schemeClr val="tx1"/>
                </a:solidFill>
                <a:latin typeface="+mj-ea"/>
                <a:ea typeface="+mj-ea"/>
              </a:rPr>
              <a:t>件</a:t>
            </a:r>
            <a:endParaRPr lang="ja-JP" altLang="en-US" sz="1000" b="1" dirty="0">
              <a:solidFill>
                <a:schemeClr val="tx1"/>
              </a:solidFill>
              <a:latin typeface="+mj-ea"/>
              <a:ea typeface="+mj-ea"/>
            </a:endParaRPr>
          </a:p>
        </p:txBody>
      </p:sp>
      <p:sp>
        <p:nvSpPr>
          <p:cNvPr id="6" name="線吹き出し 1 (枠付き) 5"/>
          <p:cNvSpPr/>
          <p:nvPr/>
        </p:nvSpPr>
        <p:spPr>
          <a:xfrm>
            <a:off x="56409" y="3996849"/>
            <a:ext cx="9053475" cy="2803483"/>
          </a:xfrm>
          <a:prstGeom prst="borderCallout1">
            <a:avLst>
              <a:gd name="adj1" fmla="val -61"/>
              <a:gd name="adj2" fmla="val 54038"/>
              <a:gd name="adj3" fmla="val -11578"/>
              <a:gd name="adj4" fmla="val 62283"/>
            </a:avLst>
          </a:prstGeom>
          <a:solidFill>
            <a:srgbClr val="FFFFCC"/>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dirty="0" smtClean="0">
              <a:solidFill>
                <a:schemeClr val="tx1"/>
              </a:solidFill>
            </a:endParaRPr>
          </a:p>
        </p:txBody>
      </p:sp>
      <p:sp>
        <p:nvSpPr>
          <p:cNvPr id="54" name="正方形/長方形 53"/>
          <p:cNvSpPr/>
          <p:nvPr/>
        </p:nvSpPr>
        <p:spPr>
          <a:xfrm>
            <a:off x="142541" y="4171966"/>
            <a:ext cx="2284125" cy="2124879"/>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000" dirty="0" smtClean="0">
                <a:solidFill>
                  <a:schemeClr val="tx1"/>
                </a:solidFill>
              </a:rPr>
              <a:t>● </a:t>
            </a:r>
            <a:r>
              <a:rPr lang="ja-JP" altLang="en-US" sz="1000" dirty="0">
                <a:solidFill>
                  <a:schemeClr val="tx1"/>
                </a:solidFill>
              </a:rPr>
              <a:t>性別</a:t>
            </a:r>
          </a:p>
          <a:p>
            <a:r>
              <a:rPr lang="ja-JP" altLang="en-US" sz="1000" dirty="0">
                <a:solidFill>
                  <a:schemeClr val="tx1"/>
                </a:solidFill>
              </a:rPr>
              <a:t>　　男性</a:t>
            </a:r>
            <a:r>
              <a:rPr lang="ja-JP" altLang="en-US" sz="1000" dirty="0" smtClean="0">
                <a:solidFill>
                  <a:schemeClr val="tx1"/>
                </a:solidFill>
              </a:rPr>
              <a:t>（</a:t>
            </a:r>
            <a:r>
              <a:rPr lang="en-US" altLang="ja-JP" sz="1000" dirty="0" smtClean="0">
                <a:solidFill>
                  <a:schemeClr val="tx1"/>
                </a:solidFill>
              </a:rPr>
              <a:t>63.2%</a:t>
            </a:r>
            <a:r>
              <a:rPr lang="ja-JP" altLang="en-US" sz="1000" dirty="0">
                <a:solidFill>
                  <a:schemeClr val="tx1"/>
                </a:solidFill>
              </a:rPr>
              <a:t>）、女性</a:t>
            </a:r>
            <a:r>
              <a:rPr lang="ja-JP" altLang="en-US" sz="1000" dirty="0" smtClean="0">
                <a:solidFill>
                  <a:schemeClr val="tx1"/>
                </a:solidFill>
              </a:rPr>
              <a:t>（</a:t>
            </a:r>
            <a:r>
              <a:rPr lang="en-US" altLang="ja-JP" sz="1000" dirty="0" smtClean="0">
                <a:solidFill>
                  <a:schemeClr val="tx1"/>
                </a:solidFill>
              </a:rPr>
              <a:t>36.7%</a:t>
            </a:r>
            <a:r>
              <a:rPr lang="ja-JP" altLang="en-US" sz="1000" dirty="0" smtClean="0">
                <a:solidFill>
                  <a:schemeClr val="tx1"/>
                </a:solidFill>
              </a:rPr>
              <a:t>）</a:t>
            </a:r>
            <a:endParaRPr lang="en-US" altLang="ja-JP" sz="1000" dirty="0" smtClean="0">
              <a:solidFill>
                <a:schemeClr val="tx1"/>
              </a:solidFill>
            </a:endParaRPr>
          </a:p>
          <a:p>
            <a:r>
              <a:rPr lang="ja-JP" altLang="en-US" sz="1000" dirty="0" smtClean="0">
                <a:solidFill>
                  <a:schemeClr val="tx1"/>
                </a:solidFill>
              </a:rPr>
              <a:t>● 年齢</a:t>
            </a:r>
            <a:endParaRPr lang="ja-JP" altLang="en-US" sz="1000" dirty="0">
              <a:solidFill>
                <a:schemeClr val="tx1"/>
              </a:solidFill>
            </a:endParaRPr>
          </a:p>
          <a:p>
            <a:r>
              <a:rPr lang="ja-JP" altLang="en-US" sz="1000" dirty="0">
                <a:solidFill>
                  <a:schemeClr val="tx1"/>
                </a:solidFill>
              </a:rPr>
              <a:t>　</a:t>
            </a:r>
            <a:r>
              <a:rPr lang="en-US" altLang="ja-JP" sz="1000" dirty="0">
                <a:solidFill>
                  <a:schemeClr val="tx1"/>
                </a:solidFill>
              </a:rPr>
              <a:t>60</a:t>
            </a:r>
            <a:r>
              <a:rPr lang="ja-JP" altLang="en-US" sz="1000" dirty="0">
                <a:solidFill>
                  <a:schemeClr val="tx1"/>
                </a:solidFill>
              </a:rPr>
              <a:t>歳以上</a:t>
            </a:r>
            <a:r>
              <a:rPr lang="ja-JP" altLang="en-US" sz="1000" dirty="0" smtClean="0">
                <a:solidFill>
                  <a:schemeClr val="tx1"/>
                </a:solidFill>
              </a:rPr>
              <a:t>（</a:t>
            </a:r>
            <a:r>
              <a:rPr lang="en-US" altLang="ja-JP" sz="1000" dirty="0" smtClean="0">
                <a:solidFill>
                  <a:schemeClr val="tx1"/>
                </a:solidFill>
              </a:rPr>
              <a:t>37.4%</a:t>
            </a:r>
            <a:r>
              <a:rPr lang="ja-JP" altLang="en-US" sz="1000" dirty="0">
                <a:solidFill>
                  <a:schemeClr val="tx1"/>
                </a:solidFill>
              </a:rPr>
              <a:t>）、</a:t>
            </a:r>
            <a:r>
              <a:rPr lang="en-US" altLang="ja-JP" sz="1000" dirty="0">
                <a:solidFill>
                  <a:schemeClr val="tx1"/>
                </a:solidFill>
              </a:rPr>
              <a:t>50</a:t>
            </a:r>
            <a:r>
              <a:rPr lang="ja-JP" altLang="en-US" sz="1000" dirty="0">
                <a:solidFill>
                  <a:schemeClr val="tx1"/>
                </a:solidFill>
              </a:rPr>
              <a:t>～</a:t>
            </a:r>
            <a:r>
              <a:rPr lang="en-US" altLang="ja-JP" sz="1000" dirty="0">
                <a:solidFill>
                  <a:schemeClr val="tx1"/>
                </a:solidFill>
              </a:rPr>
              <a:t>59</a:t>
            </a:r>
            <a:r>
              <a:rPr lang="ja-JP" altLang="en-US" sz="1000" dirty="0">
                <a:solidFill>
                  <a:schemeClr val="tx1"/>
                </a:solidFill>
              </a:rPr>
              <a:t>歳</a:t>
            </a:r>
            <a:r>
              <a:rPr lang="ja-JP" altLang="en-US" sz="1000" dirty="0" smtClean="0">
                <a:solidFill>
                  <a:schemeClr val="tx1"/>
                </a:solidFill>
              </a:rPr>
              <a:t>（</a:t>
            </a:r>
            <a:r>
              <a:rPr lang="en-US" altLang="ja-JP" sz="1000" dirty="0" smtClean="0">
                <a:solidFill>
                  <a:schemeClr val="tx1"/>
                </a:solidFill>
              </a:rPr>
              <a:t>21.6%</a:t>
            </a:r>
            <a:r>
              <a:rPr lang="ja-JP" altLang="en-US" sz="1000" dirty="0">
                <a:solidFill>
                  <a:schemeClr val="tx1"/>
                </a:solidFill>
              </a:rPr>
              <a:t>）</a:t>
            </a:r>
          </a:p>
          <a:p>
            <a:r>
              <a:rPr lang="ja-JP" altLang="en-US" sz="1000" dirty="0">
                <a:solidFill>
                  <a:schemeClr val="tx1"/>
                </a:solidFill>
              </a:rPr>
              <a:t>　</a:t>
            </a:r>
            <a:r>
              <a:rPr lang="en-US" altLang="ja-JP" sz="1000" dirty="0">
                <a:solidFill>
                  <a:schemeClr val="tx1"/>
                </a:solidFill>
              </a:rPr>
              <a:t>40</a:t>
            </a:r>
            <a:r>
              <a:rPr lang="ja-JP" altLang="en-US" sz="1000" dirty="0">
                <a:solidFill>
                  <a:schemeClr val="tx1"/>
                </a:solidFill>
              </a:rPr>
              <a:t>～</a:t>
            </a:r>
            <a:r>
              <a:rPr lang="en-US" altLang="ja-JP" sz="1000" dirty="0">
                <a:solidFill>
                  <a:schemeClr val="tx1"/>
                </a:solidFill>
              </a:rPr>
              <a:t>49</a:t>
            </a:r>
            <a:r>
              <a:rPr lang="ja-JP" altLang="en-US" sz="1000" dirty="0">
                <a:solidFill>
                  <a:schemeClr val="tx1"/>
                </a:solidFill>
              </a:rPr>
              <a:t>歳</a:t>
            </a:r>
            <a:r>
              <a:rPr lang="ja-JP" altLang="en-US" sz="1000" dirty="0" smtClean="0">
                <a:solidFill>
                  <a:schemeClr val="tx1"/>
                </a:solidFill>
              </a:rPr>
              <a:t>（</a:t>
            </a:r>
            <a:r>
              <a:rPr lang="en-US" altLang="ja-JP" sz="1000" dirty="0" smtClean="0">
                <a:solidFill>
                  <a:schemeClr val="tx1"/>
                </a:solidFill>
              </a:rPr>
              <a:t>18.2%</a:t>
            </a:r>
            <a:r>
              <a:rPr lang="ja-JP" altLang="en-US" sz="1000" dirty="0">
                <a:solidFill>
                  <a:schemeClr val="tx1"/>
                </a:solidFill>
              </a:rPr>
              <a:t>）</a:t>
            </a:r>
          </a:p>
          <a:p>
            <a:r>
              <a:rPr lang="ja-JP" altLang="en-US" sz="1000" dirty="0" smtClean="0">
                <a:solidFill>
                  <a:schemeClr val="tx1"/>
                </a:solidFill>
              </a:rPr>
              <a:t>● 続柄</a:t>
            </a:r>
            <a:endParaRPr lang="ja-JP" altLang="en-US" sz="1000" dirty="0">
              <a:solidFill>
                <a:schemeClr val="tx1"/>
              </a:solidFill>
            </a:endParaRPr>
          </a:p>
          <a:p>
            <a:r>
              <a:rPr lang="ja-JP" altLang="en-US" sz="1000" dirty="0">
                <a:solidFill>
                  <a:schemeClr val="tx1"/>
                </a:solidFill>
              </a:rPr>
              <a:t>　父（</a:t>
            </a:r>
            <a:r>
              <a:rPr lang="en-US" altLang="ja-JP" sz="1000" dirty="0" smtClean="0">
                <a:solidFill>
                  <a:schemeClr val="tx1"/>
                </a:solidFill>
              </a:rPr>
              <a:t>22.7%</a:t>
            </a:r>
            <a:r>
              <a:rPr lang="ja-JP" altLang="en-US" sz="1000" dirty="0">
                <a:solidFill>
                  <a:schemeClr val="tx1"/>
                </a:solidFill>
              </a:rPr>
              <a:t>）</a:t>
            </a:r>
            <a:r>
              <a:rPr lang="ja-JP" altLang="en-US" sz="1000" dirty="0" smtClean="0">
                <a:solidFill>
                  <a:schemeClr val="tx1"/>
                </a:solidFill>
              </a:rPr>
              <a:t>、母（</a:t>
            </a:r>
            <a:r>
              <a:rPr lang="en-US" altLang="ja-JP" sz="1000" dirty="0" smtClean="0">
                <a:solidFill>
                  <a:schemeClr val="tx1"/>
                </a:solidFill>
              </a:rPr>
              <a:t>22.4%</a:t>
            </a:r>
            <a:r>
              <a:rPr lang="ja-JP" altLang="en-US" sz="1000" dirty="0" smtClean="0">
                <a:solidFill>
                  <a:schemeClr val="tx1"/>
                </a:solidFill>
              </a:rPr>
              <a:t>）、夫（</a:t>
            </a:r>
            <a:r>
              <a:rPr lang="en-US" altLang="ja-JP" sz="1000" dirty="0" smtClean="0">
                <a:solidFill>
                  <a:schemeClr val="tx1"/>
                </a:solidFill>
              </a:rPr>
              <a:t>13.6%</a:t>
            </a:r>
            <a:r>
              <a:rPr lang="ja-JP" altLang="en-US" sz="1000" dirty="0" smtClean="0">
                <a:solidFill>
                  <a:schemeClr val="tx1"/>
                </a:solidFill>
              </a:rPr>
              <a:t>）</a:t>
            </a:r>
            <a:endParaRPr lang="en-US" altLang="ja-JP" sz="1000" dirty="0" smtClean="0">
              <a:solidFill>
                <a:schemeClr val="tx1"/>
              </a:solidFill>
            </a:endParaRPr>
          </a:p>
          <a:p>
            <a:r>
              <a:rPr lang="en-US" altLang="ja-JP" sz="1000" dirty="0" smtClean="0">
                <a:solidFill>
                  <a:schemeClr val="tx1"/>
                </a:solidFill>
              </a:rPr>
              <a:t>   </a:t>
            </a:r>
            <a:r>
              <a:rPr lang="ja-JP" altLang="en-US" sz="1000" dirty="0" smtClean="0">
                <a:solidFill>
                  <a:schemeClr val="tx1"/>
                </a:solidFill>
              </a:rPr>
              <a:t>兄弟（</a:t>
            </a:r>
            <a:r>
              <a:rPr lang="en-US" altLang="ja-JP" sz="1000" dirty="0" smtClean="0">
                <a:solidFill>
                  <a:schemeClr val="tx1"/>
                </a:solidFill>
              </a:rPr>
              <a:t>12.7%</a:t>
            </a:r>
            <a:r>
              <a:rPr lang="ja-JP" altLang="en-US" sz="1000" dirty="0" smtClean="0">
                <a:solidFill>
                  <a:schemeClr val="tx1"/>
                </a:solidFill>
              </a:rPr>
              <a:t>）</a:t>
            </a:r>
            <a:r>
              <a:rPr lang="ja-JP" altLang="en-US" sz="1000" dirty="0">
                <a:solidFill>
                  <a:schemeClr val="tx1"/>
                </a:solidFill>
              </a:rPr>
              <a:t>　</a:t>
            </a:r>
          </a:p>
        </p:txBody>
      </p:sp>
      <p:sp>
        <p:nvSpPr>
          <p:cNvPr id="55" name="角丸四角形 54"/>
          <p:cNvSpPr/>
          <p:nvPr/>
        </p:nvSpPr>
        <p:spPr>
          <a:xfrm>
            <a:off x="611560" y="4077075"/>
            <a:ext cx="1268832" cy="304809"/>
          </a:xfrm>
          <a:prstGeom prst="roundRect">
            <a:avLst>
              <a:gd name="adj" fmla="val 0"/>
            </a:avLst>
          </a:prstGeom>
          <a:gradFill>
            <a:gsLst>
              <a:gs pos="0">
                <a:schemeClr val="accent5">
                  <a:lumMod val="75000"/>
                </a:schemeClr>
              </a:gs>
              <a:gs pos="80000">
                <a:schemeClr val="accent5">
                  <a:lumMod val="60000"/>
                  <a:lumOff val="4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500" b="1" dirty="0" smtClean="0">
                <a:solidFill>
                  <a:prstClr val="white"/>
                </a:solidFill>
                <a:latin typeface="ＭＳ Ｐゴシック"/>
              </a:rPr>
              <a:t>虐待者</a:t>
            </a:r>
            <a:r>
              <a:rPr lang="en-US" altLang="ja-JP" sz="1050" b="1" dirty="0" smtClean="0">
                <a:solidFill>
                  <a:prstClr val="white"/>
                </a:solidFill>
                <a:latin typeface="ＭＳ Ｐゴシック"/>
              </a:rPr>
              <a:t>(1,798</a:t>
            </a:r>
            <a:r>
              <a:rPr lang="ja-JP" altLang="en-US" sz="1050" b="1" dirty="0" smtClean="0">
                <a:solidFill>
                  <a:prstClr val="white"/>
                </a:solidFill>
                <a:latin typeface="ＭＳ Ｐゴシック"/>
              </a:rPr>
              <a:t>人）</a:t>
            </a:r>
            <a:endParaRPr lang="en-US" altLang="ja-JP" sz="1050" b="1" dirty="0">
              <a:solidFill>
                <a:prstClr val="white"/>
              </a:solidFill>
              <a:latin typeface="ＭＳ Ｐゴシック"/>
            </a:endParaRPr>
          </a:p>
        </p:txBody>
      </p:sp>
      <p:sp>
        <p:nvSpPr>
          <p:cNvPr id="57" name="正方形/長方形 56"/>
          <p:cNvSpPr/>
          <p:nvPr/>
        </p:nvSpPr>
        <p:spPr>
          <a:xfrm>
            <a:off x="5730832" y="4172806"/>
            <a:ext cx="3311754" cy="2553488"/>
          </a:xfrm>
          <a:prstGeom prst="rect">
            <a:avLst/>
          </a:prstGeom>
          <a:solidFill>
            <a:schemeClr val="bg1"/>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en-US" altLang="ja-JP" sz="1000" dirty="0" smtClean="0">
              <a:solidFill>
                <a:schemeClr val="tx1"/>
              </a:solidFill>
            </a:endParaRPr>
          </a:p>
          <a:p>
            <a:endParaRPr lang="en-US" altLang="ja-JP" sz="1000" dirty="0">
              <a:solidFill>
                <a:schemeClr val="tx1"/>
              </a:solidFill>
            </a:endParaRPr>
          </a:p>
          <a:p>
            <a:endParaRPr lang="en-US" altLang="ja-JP" sz="1000" dirty="0" smtClean="0">
              <a:solidFill>
                <a:schemeClr val="tx1"/>
              </a:solidFill>
            </a:endParaRPr>
          </a:p>
          <a:p>
            <a:r>
              <a:rPr lang="ja-JP" altLang="en-US" sz="1000" dirty="0" smtClean="0">
                <a:solidFill>
                  <a:schemeClr val="tx1"/>
                </a:solidFill>
              </a:rPr>
              <a:t>● 性別</a:t>
            </a:r>
            <a:r>
              <a:rPr lang="ja-JP" altLang="en-US" sz="1000" dirty="0">
                <a:solidFill>
                  <a:schemeClr val="tx1"/>
                </a:solidFill>
              </a:rPr>
              <a:t>　　男性（</a:t>
            </a:r>
            <a:r>
              <a:rPr lang="en-US" altLang="ja-JP" sz="1000" dirty="0" smtClean="0">
                <a:solidFill>
                  <a:schemeClr val="tx1"/>
                </a:solidFill>
              </a:rPr>
              <a:t>36.5%</a:t>
            </a:r>
            <a:r>
              <a:rPr lang="ja-JP" altLang="en-US" sz="1000" dirty="0" smtClean="0">
                <a:solidFill>
                  <a:schemeClr val="tx1"/>
                </a:solidFill>
              </a:rPr>
              <a:t>）、女性（</a:t>
            </a:r>
            <a:r>
              <a:rPr lang="en-US" altLang="ja-JP" sz="1000" dirty="0" smtClean="0">
                <a:solidFill>
                  <a:schemeClr val="tx1"/>
                </a:solidFill>
              </a:rPr>
              <a:t>63.5%</a:t>
            </a:r>
            <a:r>
              <a:rPr lang="ja-JP" altLang="en-US" sz="1000" dirty="0" smtClean="0">
                <a:solidFill>
                  <a:schemeClr val="tx1"/>
                </a:solidFill>
              </a:rPr>
              <a:t>）</a:t>
            </a:r>
            <a:endParaRPr lang="en-US" altLang="ja-JP" sz="1000" dirty="0" smtClean="0">
              <a:solidFill>
                <a:schemeClr val="tx1"/>
              </a:solidFill>
            </a:endParaRPr>
          </a:p>
          <a:p>
            <a:r>
              <a:rPr lang="en-US" altLang="ja-JP" sz="1000" dirty="0" smtClean="0">
                <a:solidFill>
                  <a:schemeClr val="tx1"/>
                </a:solidFill>
              </a:rPr>
              <a:t>● </a:t>
            </a:r>
            <a:r>
              <a:rPr lang="ja-JP" altLang="en-US" sz="1000" dirty="0" smtClean="0">
                <a:solidFill>
                  <a:schemeClr val="tx1"/>
                </a:solidFill>
              </a:rPr>
              <a:t>年齢</a:t>
            </a:r>
            <a:endParaRPr lang="ja-JP" altLang="en-US" sz="1000" dirty="0">
              <a:solidFill>
                <a:schemeClr val="tx1"/>
              </a:solidFill>
            </a:endParaRPr>
          </a:p>
          <a:p>
            <a:r>
              <a:rPr lang="ja-JP" altLang="en-US" sz="1000" dirty="0">
                <a:solidFill>
                  <a:schemeClr val="tx1"/>
                </a:solidFill>
              </a:rPr>
              <a:t>　</a:t>
            </a:r>
            <a:r>
              <a:rPr lang="en-US" altLang="ja-JP" sz="1000" dirty="0" smtClean="0">
                <a:solidFill>
                  <a:schemeClr val="tx1"/>
                </a:solidFill>
              </a:rPr>
              <a:t>40</a:t>
            </a:r>
            <a:r>
              <a:rPr lang="ja-JP" altLang="en-US" sz="1000" dirty="0" smtClean="0">
                <a:solidFill>
                  <a:schemeClr val="tx1"/>
                </a:solidFill>
              </a:rPr>
              <a:t>～</a:t>
            </a:r>
            <a:r>
              <a:rPr lang="en-US" altLang="ja-JP" sz="1000" dirty="0" smtClean="0">
                <a:solidFill>
                  <a:schemeClr val="tx1"/>
                </a:solidFill>
              </a:rPr>
              <a:t>49</a:t>
            </a:r>
            <a:r>
              <a:rPr lang="ja-JP" altLang="en-US" sz="1000" dirty="0" smtClean="0">
                <a:solidFill>
                  <a:schemeClr val="tx1"/>
                </a:solidFill>
              </a:rPr>
              <a:t>歳（</a:t>
            </a:r>
            <a:r>
              <a:rPr lang="en-US" altLang="ja-JP" sz="1000" dirty="0" smtClean="0">
                <a:solidFill>
                  <a:schemeClr val="tx1"/>
                </a:solidFill>
              </a:rPr>
              <a:t>21.9%</a:t>
            </a:r>
            <a:r>
              <a:rPr lang="ja-JP" altLang="en-US" sz="1000" dirty="0" smtClean="0">
                <a:solidFill>
                  <a:schemeClr val="tx1"/>
                </a:solidFill>
              </a:rPr>
              <a:t>）、</a:t>
            </a:r>
            <a:r>
              <a:rPr lang="en-US" altLang="ja-JP" sz="1000" dirty="0" smtClean="0">
                <a:solidFill>
                  <a:schemeClr val="tx1"/>
                </a:solidFill>
              </a:rPr>
              <a:t>20</a:t>
            </a:r>
            <a:r>
              <a:rPr lang="ja-JP" altLang="en-US" sz="1000" dirty="0" smtClean="0">
                <a:solidFill>
                  <a:schemeClr val="tx1"/>
                </a:solidFill>
              </a:rPr>
              <a:t>～</a:t>
            </a:r>
            <a:r>
              <a:rPr lang="en-US" altLang="ja-JP" sz="1000" dirty="0" smtClean="0">
                <a:solidFill>
                  <a:schemeClr val="tx1"/>
                </a:solidFill>
              </a:rPr>
              <a:t>29</a:t>
            </a:r>
            <a:r>
              <a:rPr lang="ja-JP" altLang="en-US" sz="1000" dirty="0" smtClean="0">
                <a:solidFill>
                  <a:schemeClr val="tx1"/>
                </a:solidFill>
              </a:rPr>
              <a:t>歳（</a:t>
            </a:r>
            <a:r>
              <a:rPr lang="en-US" altLang="ja-JP" sz="1000" dirty="0" smtClean="0">
                <a:solidFill>
                  <a:schemeClr val="tx1"/>
                </a:solidFill>
              </a:rPr>
              <a:t>19.4%</a:t>
            </a:r>
            <a:r>
              <a:rPr lang="ja-JP" altLang="en-US" sz="1000" dirty="0" smtClean="0">
                <a:solidFill>
                  <a:schemeClr val="tx1"/>
                </a:solidFill>
              </a:rPr>
              <a:t>）</a:t>
            </a:r>
            <a:endParaRPr lang="en-US" altLang="ja-JP" sz="1000" dirty="0" smtClean="0">
              <a:solidFill>
                <a:schemeClr val="tx1"/>
              </a:solidFill>
            </a:endParaRPr>
          </a:p>
          <a:p>
            <a:r>
              <a:rPr lang="ja-JP" altLang="en-US" sz="1000" dirty="0">
                <a:solidFill>
                  <a:schemeClr val="tx1"/>
                </a:solidFill>
              </a:rPr>
              <a:t>　</a:t>
            </a:r>
            <a:r>
              <a:rPr lang="en-US" altLang="ja-JP" sz="1000" dirty="0" smtClean="0">
                <a:solidFill>
                  <a:schemeClr val="tx1"/>
                </a:solidFill>
              </a:rPr>
              <a:t>50</a:t>
            </a:r>
            <a:r>
              <a:rPr lang="ja-JP" altLang="en-US" sz="1000" dirty="0" smtClean="0">
                <a:solidFill>
                  <a:schemeClr val="tx1"/>
                </a:solidFill>
              </a:rPr>
              <a:t>～</a:t>
            </a:r>
            <a:r>
              <a:rPr lang="en-US" altLang="ja-JP" sz="1000" dirty="0" smtClean="0">
                <a:solidFill>
                  <a:schemeClr val="tx1"/>
                </a:solidFill>
              </a:rPr>
              <a:t>59</a:t>
            </a:r>
            <a:r>
              <a:rPr lang="ja-JP" altLang="en-US" sz="1000" dirty="0" smtClean="0">
                <a:solidFill>
                  <a:schemeClr val="tx1"/>
                </a:solidFill>
              </a:rPr>
              <a:t>歳（</a:t>
            </a:r>
            <a:r>
              <a:rPr lang="en-US" altLang="ja-JP" sz="1000" dirty="0" smtClean="0">
                <a:solidFill>
                  <a:schemeClr val="tx1"/>
                </a:solidFill>
              </a:rPr>
              <a:t>18.7%</a:t>
            </a:r>
            <a:r>
              <a:rPr lang="ja-JP" altLang="en-US" sz="1000" dirty="0" smtClean="0">
                <a:solidFill>
                  <a:schemeClr val="tx1"/>
                </a:solidFill>
              </a:rPr>
              <a:t>）</a:t>
            </a:r>
            <a:endParaRPr lang="ja-JP" altLang="en-US" sz="1000" dirty="0">
              <a:solidFill>
                <a:schemeClr val="tx1"/>
              </a:solidFill>
            </a:endParaRPr>
          </a:p>
          <a:p>
            <a:r>
              <a:rPr lang="ja-JP" altLang="en-US" sz="1000" dirty="0" smtClean="0">
                <a:solidFill>
                  <a:schemeClr val="tx1"/>
                </a:solidFill>
              </a:rPr>
              <a:t>● 障害種別（重複障害あり）</a:t>
            </a:r>
            <a:endParaRPr lang="ja-JP" altLang="en-US" sz="1000" dirty="0">
              <a:solidFill>
                <a:schemeClr val="tx1"/>
              </a:solidFill>
            </a:endParaRPr>
          </a:p>
          <a:p>
            <a:endParaRPr lang="ja-JP" altLang="en-US" sz="1000" dirty="0">
              <a:solidFill>
                <a:schemeClr val="tx1"/>
              </a:solidFill>
            </a:endParaRPr>
          </a:p>
          <a:p>
            <a:endParaRPr lang="ja-JP" altLang="en-US" sz="1000" dirty="0">
              <a:solidFill>
                <a:schemeClr val="tx1"/>
              </a:solidFill>
            </a:endParaRPr>
          </a:p>
          <a:p>
            <a:endParaRPr lang="en-US" altLang="ja-JP" sz="1000" dirty="0" smtClean="0">
              <a:solidFill>
                <a:schemeClr val="tx1"/>
              </a:solidFill>
            </a:endParaRPr>
          </a:p>
          <a:p>
            <a:r>
              <a:rPr lang="ja-JP" altLang="en-US" sz="1000" dirty="0" smtClean="0">
                <a:solidFill>
                  <a:schemeClr val="tx1"/>
                </a:solidFill>
              </a:rPr>
              <a:t>● 障害支援区分のある者</a:t>
            </a:r>
            <a:r>
              <a:rPr lang="ja-JP" altLang="en-US" sz="1000" dirty="0">
                <a:solidFill>
                  <a:schemeClr val="tx1"/>
                </a:solidFill>
              </a:rPr>
              <a:t>　</a:t>
            </a:r>
            <a:r>
              <a:rPr lang="ja-JP" altLang="en-US" sz="1000" dirty="0" smtClean="0">
                <a:solidFill>
                  <a:schemeClr val="tx1"/>
                </a:solidFill>
              </a:rPr>
              <a:t>（</a:t>
            </a:r>
            <a:r>
              <a:rPr lang="en-US" altLang="ja-JP" sz="1000" dirty="0" smtClean="0">
                <a:solidFill>
                  <a:schemeClr val="tx1"/>
                </a:solidFill>
              </a:rPr>
              <a:t>52.8%</a:t>
            </a:r>
            <a:r>
              <a:rPr lang="ja-JP" altLang="en-US" sz="1000" dirty="0" smtClean="0">
                <a:solidFill>
                  <a:schemeClr val="tx1"/>
                </a:solidFill>
              </a:rPr>
              <a:t>）</a:t>
            </a:r>
            <a:endParaRPr lang="en-US" altLang="ja-JP" sz="1000" dirty="0">
              <a:solidFill>
                <a:schemeClr val="tx1"/>
              </a:solidFill>
            </a:endParaRPr>
          </a:p>
          <a:p>
            <a:r>
              <a:rPr lang="en-US" altLang="ja-JP" sz="1000" dirty="0" smtClean="0">
                <a:solidFill>
                  <a:schemeClr val="tx1"/>
                </a:solidFill>
              </a:rPr>
              <a:t>● </a:t>
            </a:r>
            <a:r>
              <a:rPr lang="ja-JP" altLang="en-US" sz="1000" dirty="0" smtClean="0">
                <a:solidFill>
                  <a:schemeClr val="tx1"/>
                </a:solidFill>
              </a:rPr>
              <a:t>行動</a:t>
            </a:r>
            <a:r>
              <a:rPr lang="ja-JP" altLang="en-US" sz="1000" dirty="0">
                <a:solidFill>
                  <a:schemeClr val="tx1"/>
                </a:solidFill>
              </a:rPr>
              <a:t>障害がある者　</a:t>
            </a:r>
            <a:r>
              <a:rPr lang="ja-JP" altLang="en-US" sz="1000" dirty="0" smtClean="0">
                <a:solidFill>
                  <a:schemeClr val="tx1"/>
                </a:solidFill>
              </a:rPr>
              <a:t>（</a:t>
            </a:r>
            <a:r>
              <a:rPr lang="en-US" altLang="ja-JP" sz="1000" dirty="0" smtClean="0">
                <a:solidFill>
                  <a:schemeClr val="tx1"/>
                </a:solidFill>
              </a:rPr>
              <a:t>27.7%</a:t>
            </a:r>
            <a:r>
              <a:rPr lang="ja-JP" altLang="en-US" sz="1000" dirty="0" smtClean="0">
                <a:solidFill>
                  <a:schemeClr val="tx1"/>
                </a:solidFill>
              </a:rPr>
              <a:t>）</a:t>
            </a:r>
            <a:endParaRPr lang="en-US" altLang="ja-JP" sz="1000" dirty="0">
              <a:solidFill>
                <a:schemeClr val="tx1"/>
              </a:solidFill>
            </a:endParaRPr>
          </a:p>
          <a:p>
            <a:r>
              <a:rPr lang="en-US" altLang="ja-JP" sz="1000" dirty="0" smtClean="0">
                <a:solidFill>
                  <a:schemeClr val="tx1"/>
                </a:solidFill>
              </a:rPr>
              <a:t>● </a:t>
            </a:r>
            <a:r>
              <a:rPr lang="ja-JP" altLang="en-US" sz="1000" dirty="0" smtClean="0">
                <a:solidFill>
                  <a:schemeClr val="tx1"/>
                </a:solidFill>
              </a:rPr>
              <a:t>虐待者と同居</a:t>
            </a:r>
            <a:r>
              <a:rPr lang="ja-JP" altLang="en-US" sz="1000" dirty="0">
                <a:solidFill>
                  <a:schemeClr val="tx1"/>
                </a:solidFill>
              </a:rPr>
              <a:t>　</a:t>
            </a:r>
            <a:r>
              <a:rPr lang="ja-JP" altLang="en-US" sz="1000" dirty="0" smtClean="0">
                <a:solidFill>
                  <a:schemeClr val="tx1"/>
                </a:solidFill>
              </a:rPr>
              <a:t>（</a:t>
            </a:r>
            <a:r>
              <a:rPr lang="en-US" altLang="ja-JP" sz="1000" dirty="0" smtClean="0">
                <a:solidFill>
                  <a:schemeClr val="tx1"/>
                </a:solidFill>
              </a:rPr>
              <a:t>79.8%</a:t>
            </a:r>
            <a:r>
              <a:rPr lang="ja-JP" altLang="en-US" sz="1000" dirty="0" smtClean="0">
                <a:solidFill>
                  <a:schemeClr val="tx1"/>
                </a:solidFill>
              </a:rPr>
              <a:t>）</a:t>
            </a:r>
            <a:endParaRPr lang="en-US" altLang="ja-JP" sz="1000" dirty="0">
              <a:solidFill>
                <a:schemeClr val="tx1"/>
              </a:solidFill>
            </a:endParaRPr>
          </a:p>
          <a:p>
            <a:r>
              <a:rPr lang="en-US" altLang="ja-JP" sz="1000" dirty="0" smtClean="0">
                <a:solidFill>
                  <a:schemeClr val="tx1"/>
                </a:solidFill>
              </a:rPr>
              <a:t>● </a:t>
            </a:r>
            <a:r>
              <a:rPr lang="ja-JP" altLang="en-US" sz="1000" dirty="0" smtClean="0">
                <a:solidFill>
                  <a:schemeClr val="tx1"/>
                </a:solidFill>
              </a:rPr>
              <a:t>世帯</a:t>
            </a:r>
            <a:r>
              <a:rPr lang="ja-JP" altLang="en-US" sz="1000" dirty="0">
                <a:solidFill>
                  <a:schemeClr val="tx1"/>
                </a:solidFill>
              </a:rPr>
              <a:t>構成</a:t>
            </a:r>
          </a:p>
          <a:p>
            <a:r>
              <a:rPr lang="ja-JP" altLang="en-US" sz="1000" dirty="0" smtClean="0">
                <a:solidFill>
                  <a:schemeClr val="tx1"/>
                </a:solidFill>
              </a:rPr>
              <a:t>　　両親</a:t>
            </a:r>
            <a:r>
              <a:rPr lang="ja-JP" altLang="en-US" sz="1000" dirty="0">
                <a:solidFill>
                  <a:schemeClr val="tx1"/>
                </a:solidFill>
              </a:rPr>
              <a:t>と兄弟</a:t>
            </a:r>
            <a:r>
              <a:rPr lang="ja-JP" altLang="en-US" sz="1000" dirty="0" smtClean="0">
                <a:solidFill>
                  <a:schemeClr val="tx1"/>
                </a:solidFill>
              </a:rPr>
              <a:t>姉妹（</a:t>
            </a:r>
            <a:r>
              <a:rPr lang="en-US" altLang="ja-JP" sz="1000" dirty="0" smtClean="0">
                <a:solidFill>
                  <a:schemeClr val="tx1"/>
                </a:solidFill>
              </a:rPr>
              <a:t>11.7%</a:t>
            </a:r>
            <a:r>
              <a:rPr lang="ja-JP" altLang="en-US" sz="1000" dirty="0" smtClean="0">
                <a:solidFill>
                  <a:schemeClr val="tx1"/>
                </a:solidFill>
              </a:rPr>
              <a:t>）、両親（</a:t>
            </a:r>
            <a:r>
              <a:rPr lang="en-US" altLang="ja-JP" sz="1000" dirty="0" smtClean="0">
                <a:solidFill>
                  <a:schemeClr val="tx1"/>
                </a:solidFill>
              </a:rPr>
              <a:t>11.5%</a:t>
            </a:r>
            <a:r>
              <a:rPr lang="ja-JP" altLang="en-US" sz="1000" dirty="0" smtClean="0">
                <a:solidFill>
                  <a:schemeClr val="tx1"/>
                </a:solidFill>
              </a:rPr>
              <a:t>）、</a:t>
            </a:r>
            <a:endParaRPr lang="en-US" altLang="ja-JP" sz="1000" dirty="0" smtClean="0">
              <a:solidFill>
                <a:schemeClr val="tx1"/>
              </a:solidFill>
            </a:endParaRPr>
          </a:p>
          <a:p>
            <a:r>
              <a:rPr lang="ja-JP" altLang="en-US" sz="1000" dirty="0" smtClean="0">
                <a:solidFill>
                  <a:schemeClr val="tx1"/>
                </a:solidFill>
              </a:rPr>
              <a:t>　　</a:t>
            </a:r>
            <a:r>
              <a:rPr lang="ja-JP" altLang="en-US" sz="1000" dirty="0">
                <a:solidFill>
                  <a:schemeClr val="tx1"/>
                </a:solidFill>
              </a:rPr>
              <a:t>単身（</a:t>
            </a:r>
            <a:r>
              <a:rPr lang="en-US" altLang="ja-JP" sz="1000" dirty="0" smtClean="0">
                <a:solidFill>
                  <a:schemeClr val="tx1"/>
                </a:solidFill>
              </a:rPr>
              <a:t>10.8%</a:t>
            </a:r>
            <a:r>
              <a:rPr lang="ja-JP" altLang="en-US" sz="1000" dirty="0" smtClean="0">
                <a:solidFill>
                  <a:schemeClr val="tx1"/>
                </a:solidFill>
              </a:rPr>
              <a:t>）、配偶者（</a:t>
            </a:r>
            <a:r>
              <a:rPr lang="en-US" altLang="ja-JP" sz="1000" dirty="0" smtClean="0">
                <a:solidFill>
                  <a:schemeClr val="tx1"/>
                </a:solidFill>
              </a:rPr>
              <a:t>9.5%</a:t>
            </a:r>
            <a:r>
              <a:rPr lang="ja-JP" altLang="en-US" sz="1000" dirty="0" smtClean="0">
                <a:solidFill>
                  <a:schemeClr val="tx1"/>
                </a:solidFill>
              </a:rPr>
              <a:t>）、配偶者･子（</a:t>
            </a:r>
            <a:r>
              <a:rPr lang="en-US" altLang="ja-JP" sz="1000" dirty="0" smtClean="0">
                <a:solidFill>
                  <a:schemeClr val="tx1"/>
                </a:solidFill>
              </a:rPr>
              <a:t>8.2%</a:t>
            </a:r>
            <a:r>
              <a:rPr lang="ja-JP" altLang="en-US" sz="1000" dirty="0" smtClean="0">
                <a:solidFill>
                  <a:schemeClr val="tx1"/>
                </a:solidFill>
              </a:rPr>
              <a:t>）</a:t>
            </a:r>
            <a:endParaRPr lang="ja-JP" altLang="en-US" sz="1000" dirty="0">
              <a:solidFill>
                <a:schemeClr val="tx1"/>
              </a:solidFill>
            </a:endParaRPr>
          </a:p>
          <a:p>
            <a:endParaRPr lang="ja-JP" altLang="en-US" sz="1100" dirty="0">
              <a:solidFill>
                <a:schemeClr val="tx1"/>
              </a:solidFill>
            </a:endParaRPr>
          </a:p>
        </p:txBody>
      </p:sp>
      <p:sp>
        <p:nvSpPr>
          <p:cNvPr id="61" name="角丸四角形 60"/>
          <p:cNvSpPr/>
          <p:nvPr/>
        </p:nvSpPr>
        <p:spPr>
          <a:xfrm>
            <a:off x="6612942" y="4084022"/>
            <a:ext cx="1547533" cy="304809"/>
          </a:xfrm>
          <a:prstGeom prst="roundRect">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500" b="1" dirty="0" smtClean="0">
                <a:solidFill>
                  <a:prstClr val="white"/>
                </a:solidFill>
                <a:latin typeface="ＭＳ Ｐゴシック"/>
              </a:rPr>
              <a:t>被虐待者</a:t>
            </a:r>
            <a:r>
              <a:rPr lang="ja-JP" altLang="en-US" sz="1050" b="1" dirty="0" smtClean="0">
                <a:solidFill>
                  <a:prstClr val="white"/>
                </a:solidFill>
                <a:latin typeface="ＭＳ Ｐゴシック"/>
              </a:rPr>
              <a:t>（</a:t>
            </a:r>
            <a:r>
              <a:rPr lang="en-US" altLang="ja-JP" sz="1050" b="1" dirty="0" smtClean="0">
                <a:solidFill>
                  <a:prstClr val="white"/>
                </a:solidFill>
                <a:latin typeface="ＭＳ Ｐゴシック"/>
              </a:rPr>
              <a:t>1,615</a:t>
            </a:r>
            <a:r>
              <a:rPr lang="ja-JP" altLang="en-US" sz="1050" b="1" dirty="0" smtClean="0">
                <a:solidFill>
                  <a:prstClr val="white"/>
                </a:solidFill>
                <a:latin typeface="ＭＳ Ｐゴシック"/>
              </a:rPr>
              <a:t>人）</a:t>
            </a:r>
            <a:endParaRPr lang="en-US" altLang="ja-JP" sz="1050" b="1" dirty="0">
              <a:solidFill>
                <a:prstClr val="white"/>
              </a:solidFill>
              <a:latin typeface="ＭＳ Ｐゴシック"/>
            </a:endParaRPr>
          </a:p>
        </p:txBody>
      </p:sp>
      <p:sp>
        <p:nvSpPr>
          <p:cNvPr id="65" name="右矢印 64"/>
          <p:cNvSpPr/>
          <p:nvPr/>
        </p:nvSpPr>
        <p:spPr>
          <a:xfrm>
            <a:off x="2503378" y="4770906"/>
            <a:ext cx="3150740" cy="300094"/>
          </a:xfrm>
          <a:prstGeom prst="rightArrow">
            <a:avLst/>
          </a:prstGeom>
          <a:gradFill>
            <a:gsLst>
              <a:gs pos="0">
                <a:schemeClr val="tx2">
                  <a:lumMod val="50000"/>
                </a:schemeClr>
              </a:gs>
              <a:gs pos="63000">
                <a:schemeClr val="tx2">
                  <a:lumMod val="60000"/>
                  <a:lumOff val="40000"/>
                </a:schemeClr>
              </a:gs>
              <a:gs pos="100000">
                <a:schemeClr val="tx2">
                  <a:lumMod val="40000"/>
                  <a:lumOff val="60000"/>
                </a:schemeClr>
              </a:gs>
            </a:gsLst>
            <a:lin ang="16200000" scaled="0"/>
          </a:gra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dirty="0" smtClean="0">
              <a:solidFill>
                <a:schemeClr val="tx1"/>
              </a:solidFill>
            </a:endParaRPr>
          </a:p>
        </p:txBody>
      </p:sp>
      <p:cxnSp>
        <p:nvCxnSpPr>
          <p:cNvPr id="8" name="直線コネクタ 7"/>
          <p:cNvCxnSpPr/>
          <p:nvPr/>
        </p:nvCxnSpPr>
        <p:spPr>
          <a:xfrm flipH="1">
            <a:off x="2979779" y="2060848"/>
            <a:ext cx="0" cy="648072"/>
          </a:xfrm>
          <a:prstGeom prst="line">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771802" y="2060848"/>
            <a:ext cx="184497" cy="0"/>
          </a:xfrm>
          <a:prstGeom prst="line">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979780" y="2708920"/>
            <a:ext cx="416880" cy="0"/>
          </a:xfrm>
          <a:prstGeom prst="line">
            <a:avLst/>
          </a:prstGeom>
          <a:ln w="22225">
            <a:solidFill>
              <a:schemeClr val="tx2"/>
            </a:solidFill>
            <a:prstDash val="sysDash"/>
            <a:headEnd type="none" w="med" len="lg"/>
            <a:tailEnd type="triangle" w="lg" len="med"/>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3249834" y="1075732"/>
            <a:ext cx="1733811" cy="278286"/>
          </a:xfrm>
          <a:prstGeom prst="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50" b="1" dirty="0" smtClean="0">
                <a:solidFill>
                  <a:srgbClr val="000000"/>
                </a:solidFill>
                <a:latin typeface="+mj-ea"/>
                <a:cs typeface="メイリオ" pitchFamily="50" charset="-128"/>
              </a:rPr>
              <a:t>事実確認調査</a:t>
            </a:r>
            <a:endParaRPr lang="en-US" altLang="ja-JP" sz="950" b="1" dirty="0" smtClean="0">
              <a:solidFill>
                <a:srgbClr val="000000"/>
              </a:solidFill>
              <a:latin typeface="+mj-ea"/>
              <a:cs typeface="メイリオ" pitchFamily="50" charset="-128"/>
            </a:endParaRPr>
          </a:p>
        </p:txBody>
      </p:sp>
      <p:sp>
        <p:nvSpPr>
          <p:cNvPr id="68" name="右矢印 67"/>
          <p:cNvSpPr/>
          <p:nvPr/>
        </p:nvSpPr>
        <p:spPr>
          <a:xfrm>
            <a:off x="2745922" y="1196752"/>
            <a:ext cx="304534" cy="576064"/>
          </a:xfrm>
          <a:prstGeom prst="rightArrow">
            <a:avLst>
              <a:gd name="adj1" fmla="val 50000"/>
              <a:gd name="adj2" fmla="val 36904"/>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r>
              <a:rPr lang="en-US" altLang="ja-JP" sz="900" b="1" dirty="0" smtClean="0"/>
              <a:t>43</a:t>
            </a:r>
            <a:r>
              <a:rPr lang="ja-JP" altLang="en-US" sz="900" b="1" dirty="0" smtClean="0"/>
              <a:t>件</a:t>
            </a:r>
            <a:endParaRPr lang="ja-JP" altLang="en-US" sz="900" b="1" dirty="0"/>
          </a:p>
        </p:txBody>
      </p:sp>
      <p:sp>
        <p:nvSpPr>
          <p:cNvPr id="78" name="テキスト ボックス 77"/>
          <p:cNvSpPr txBox="1"/>
          <p:nvPr/>
        </p:nvSpPr>
        <p:spPr>
          <a:xfrm>
            <a:off x="3330613" y="862590"/>
            <a:ext cx="2537532" cy="215444"/>
          </a:xfrm>
          <a:prstGeom prst="rect">
            <a:avLst/>
          </a:prstGeom>
          <a:noFill/>
        </p:spPr>
        <p:txBody>
          <a:bodyPr wrap="square" rtlCol="0">
            <a:spAutoFit/>
          </a:bodyPr>
          <a:lstStyle/>
          <a:p>
            <a:r>
              <a:rPr lang="ja-JP" altLang="en-US" sz="800" dirty="0" smtClean="0">
                <a:solidFill>
                  <a:srgbClr val="000000"/>
                </a:solidFill>
                <a:latin typeface="+mj-ea"/>
                <a:cs typeface="メイリオ" pitchFamily="50" charset="-128"/>
              </a:rPr>
              <a:t>＊平成</a:t>
            </a:r>
            <a:r>
              <a:rPr lang="en-US" altLang="ja-JP" sz="800" dirty="0" smtClean="0">
                <a:solidFill>
                  <a:srgbClr val="000000"/>
                </a:solidFill>
                <a:latin typeface="+mj-ea"/>
                <a:cs typeface="メイリオ" pitchFamily="50" charset="-128"/>
              </a:rPr>
              <a:t>26</a:t>
            </a:r>
            <a:r>
              <a:rPr lang="ja-JP" altLang="en-US" sz="800" dirty="0" smtClean="0">
                <a:solidFill>
                  <a:srgbClr val="000000"/>
                </a:solidFill>
                <a:latin typeface="+mj-ea"/>
                <a:cs typeface="メイリオ" pitchFamily="50" charset="-128"/>
              </a:rPr>
              <a:t>年度に通報・届出があった事案</a:t>
            </a:r>
            <a:r>
              <a:rPr lang="en-US" altLang="ja-JP" sz="800" dirty="0" smtClean="0">
                <a:solidFill>
                  <a:srgbClr val="000000"/>
                </a:solidFill>
                <a:latin typeface="+mj-ea"/>
                <a:cs typeface="メイリオ" pitchFamily="50" charset="-128"/>
              </a:rPr>
              <a:t>133</a:t>
            </a:r>
            <a:r>
              <a:rPr lang="ja-JP" altLang="en-US" sz="800" dirty="0" smtClean="0">
                <a:solidFill>
                  <a:srgbClr val="000000"/>
                </a:solidFill>
                <a:latin typeface="+mj-ea"/>
                <a:cs typeface="メイリオ" pitchFamily="50" charset="-128"/>
              </a:rPr>
              <a:t>件を含む</a:t>
            </a:r>
          </a:p>
        </p:txBody>
      </p:sp>
      <p:sp>
        <p:nvSpPr>
          <p:cNvPr id="9" name="テキスト ボックス 8"/>
          <p:cNvSpPr txBox="1"/>
          <p:nvPr/>
        </p:nvSpPr>
        <p:spPr>
          <a:xfrm>
            <a:off x="2906198" y="4137702"/>
            <a:ext cx="2345102" cy="215444"/>
          </a:xfrm>
          <a:prstGeom prst="rect">
            <a:avLst/>
          </a:prstGeom>
          <a:noFill/>
        </p:spPr>
        <p:txBody>
          <a:bodyPr wrap="square" rtlCol="0">
            <a:spAutoFit/>
          </a:bodyPr>
          <a:lstStyle/>
          <a:p>
            <a:pPr algn="ctr"/>
            <a:r>
              <a:rPr kumimoji="1" lang="ja-JP" altLang="en-US" sz="800" dirty="0" smtClean="0"/>
              <a:t>虐待行為の類型（複数回答）</a:t>
            </a:r>
            <a:endParaRPr kumimoji="1" lang="ja-JP" altLang="en-US" sz="800" dirty="0"/>
          </a:p>
        </p:txBody>
      </p:sp>
      <p:graphicFrame>
        <p:nvGraphicFramePr>
          <p:cNvPr id="62" name="表 61"/>
          <p:cNvGraphicFramePr>
            <a:graphicFrameLocks noGrp="1"/>
          </p:cNvGraphicFramePr>
          <p:nvPr>
            <p:extLst>
              <p:ext uri="{D42A27DB-BD31-4B8C-83A1-F6EECF244321}">
                <p14:modId xmlns:p14="http://schemas.microsoft.com/office/powerpoint/2010/main" val="3666451376"/>
              </p:ext>
            </p:extLst>
          </p:nvPr>
        </p:nvGraphicFramePr>
        <p:xfrm>
          <a:off x="5943957" y="5298317"/>
          <a:ext cx="2962465" cy="433560"/>
        </p:xfrm>
        <a:graphic>
          <a:graphicData uri="http://schemas.openxmlformats.org/drawingml/2006/table">
            <a:tbl>
              <a:tblPr firstRow="1" bandRow="1">
                <a:tableStyleId>{5C22544A-7EE6-4342-B048-85BDC9FD1C3A}</a:tableStyleId>
              </a:tblPr>
              <a:tblGrid>
                <a:gridCol w="592493"/>
                <a:gridCol w="592493"/>
                <a:gridCol w="592493"/>
                <a:gridCol w="592493"/>
                <a:gridCol w="592493"/>
              </a:tblGrid>
              <a:tr h="178788">
                <a:tc>
                  <a:txBody>
                    <a:bodyPr/>
                    <a:lstStyle/>
                    <a:p>
                      <a:pPr algn="ctr"/>
                      <a:r>
                        <a:rPr kumimoji="1" lang="ja-JP" altLang="en-US" sz="900" b="0" dirty="0" smtClean="0">
                          <a:solidFill>
                            <a:schemeClr val="tx1"/>
                          </a:solidFill>
                        </a:rPr>
                        <a:t>身体障害</a:t>
                      </a:r>
                      <a:endParaRPr kumimoji="1" lang="ja-JP" altLang="en-US" sz="900" b="0" dirty="0">
                        <a:solidFill>
                          <a:schemeClr val="tx1"/>
                        </a:solidFill>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知的障害</a:t>
                      </a:r>
                      <a:endParaRPr kumimoji="1" lang="ja-JP" altLang="en-US" sz="900" b="0" dirty="0">
                        <a:solidFill>
                          <a:schemeClr val="tx1"/>
                        </a:solidFill>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精神障害</a:t>
                      </a:r>
                      <a:endParaRPr kumimoji="1" lang="ja-JP" altLang="en-US" sz="900" b="0" dirty="0">
                        <a:solidFill>
                          <a:schemeClr val="tx1"/>
                        </a:solidFill>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発達障害</a:t>
                      </a:r>
                      <a:endParaRPr kumimoji="1" lang="ja-JP" altLang="en-US" sz="900" b="0" dirty="0">
                        <a:solidFill>
                          <a:schemeClr val="tx1"/>
                        </a:solidFill>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難病等</a:t>
                      </a:r>
                      <a:endParaRPr kumimoji="1" lang="ja-JP" altLang="en-US" sz="900" b="0" dirty="0">
                        <a:solidFill>
                          <a:schemeClr val="tx1"/>
                        </a:solidFill>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78788">
                <a:tc>
                  <a:txBody>
                    <a:bodyPr/>
                    <a:lstStyle/>
                    <a:p>
                      <a:pPr algn="ctr"/>
                      <a:r>
                        <a:rPr kumimoji="1" lang="en-US" altLang="ja-JP" sz="1000" dirty="0" smtClean="0">
                          <a:solidFill>
                            <a:schemeClr val="tx1"/>
                          </a:solidFill>
                        </a:rPr>
                        <a:t>24.5%</a:t>
                      </a:r>
                      <a:endParaRPr kumimoji="1" lang="ja-JP" altLang="en-US" sz="1000" dirty="0">
                        <a:solidFill>
                          <a:schemeClr val="tx1"/>
                        </a:solidFil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49.7%</a:t>
                      </a:r>
                      <a:endParaRPr kumimoji="1" lang="ja-JP" altLang="en-US" sz="1000" dirty="0">
                        <a:solidFill>
                          <a:schemeClr val="tx1"/>
                        </a:solidFil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33.1%</a:t>
                      </a:r>
                      <a:endParaRPr kumimoji="1" lang="ja-JP" altLang="en-US" sz="1000" dirty="0">
                        <a:solidFill>
                          <a:schemeClr val="tx1"/>
                        </a:solidFil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1.2%</a:t>
                      </a:r>
                      <a:endParaRPr kumimoji="1" lang="ja-JP" altLang="en-US" sz="1000" dirty="0">
                        <a:solidFill>
                          <a:schemeClr val="tx1"/>
                        </a:solidFil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2.9%</a:t>
                      </a:r>
                      <a:endParaRPr kumimoji="1" lang="ja-JP" altLang="en-US" sz="1000" dirty="0">
                        <a:solidFill>
                          <a:schemeClr val="tx1"/>
                        </a:solidFil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555511641"/>
              </p:ext>
            </p:extLst>
          </p:nvPr>
        </p:nvGraphicFramePr>
        <p:xfrm>
          <a:off x="2678926" y="5269524"/>
          <a:ext cx="2572375" cy="1152000"/>
        </p:xfrm>
        <a:graphic>
          <a:graphicData uri="http://schemas.openxmlformats.org/drawingml/2006/table">
            <a:tbl>
              <a:tblPr firstRow="1" bandRow="1">
                <a:tableStyleId>{5C22544A-7EE6-4342-B048-85BDC9FD1C3A}</a:tableStyleId>
              </a:tblPr>
              <a:tblGrid>
                <a:gridCol w="2109100"/>
                <a:gridCol w="463275"/>
              </a:tblGrid>
              <a:tr h="192000">
                <a:tc>
                  <a:txBody>
                    <a:bodyPr/>
                    <a:lstStyle/>
                    <a:p>
                      <a:r>
                        <a:rPr kumimoji="1" lang="ja-JP" altLang="en-US" sz="800" b="0" dirty="0" smtClean="0">
                          <a:solidFill>
                            <a:schemeClr val="tx1"/>
                          </a:solidFill>
                        </a:rPr>
                        <a:t>家庭における被虐待者と虐待者の人間関係</a:t>
                      </a:r>
                      <a:endParaRPr kumimoji="1" lang="ja-JP" altLang="en-US" sz="800" b="0" dirty="0">
                        <a:solidFill>
                          <a:schemeClr val="tx1"/>
                        </a:solidFill>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b="0" dirty="0" smtClean="0">
                          <a:solidFill>
                            <a:schemeClr val="tx1"/>
                          </a:solidFill>
                          <a:latin typeface="+mn-lt"/>
                          <a:ea typeface="+mj-ea"/>
                        </a:rPr>
                        <a:t>47.9%</a:t>
                      </a:r>
                      <a:endParaRPr kumimoji="1" lang="ja-JP" altLang="en-US" sz="900" b="0" dirty="0">
                        <a:solidFill>
                          <a:schemeClr val="tx1"/>
                        </a:solidFill>
                        <a:latin typeface="+mn-lt"/>
                        <a:ea typeface="+mj-ea"/>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92000">
                <a:tc>
                  <a:txBody>
                    <a:bodyPr/>
                    <a:lstStyle/>
                    <a:p>
                      <a:r>
                        <a:rPr kumimoji="1" lang="ja-JP" altLang="en-US" sz="800" dirty="0" smtClean="0"/>
                        <a:t>虐待者の性格や人格（に基づく言動）</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42.2%</a:t>
                      </a:r>
                      <a:endParaRPr kumimoji="1" lang="ja-JP" altLang="en-US" sz="900" dirty="0">
                        <a:latin typeface="+mn-lt"/>
                        <a:ea typeface="+mj-ea"/>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92000">
                <a:tc>
                  <a:txBody>
                    <a:bodyPr/>
                    <a:lstStyle/>
                    <a:p>
                      <a:r>
                        <a:rPr kumimoji="1" lang="ja-JP" altLang="en-US" sz="800" dirty="0" smtClean="0"/>
                        <a:t>虐待者が虐待と認識していない</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38.5%</a:t>
                      </a:r>
                      <a:endParaRPr kumimoji="1" lang="ja-JP" altLang="en-US" sz="900" dirty="0">
                        <a:latin typeface="+mn-lt"/>
                        <a:ea typeface="+mj-ea"/>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92000">
                <a:tc>
                  <a:txBody>
                    <a:bodyPr/>
                    <a:lstStyle/>
                    <a:p>
                      <a:r>
                        <a:rPr kumimoji="1" lang="ja-JP" altLang="en-US" sz="800" dirty="0" smtClean="0"/>
                        <a:t>被虐待者本人の性格や人格（に基づく言動）</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34.2%</a:t>
                      </a:r>
                      <a:endParaRPr kumimoji="1" lang="ja-JP" altLang="en-US" sz="900" dirty="0">
                        <a:latin typeface="+mn-lt"/>
                        <a:ea typeface="+mj-ea"/>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92000">
                <a:tc>
                  <a:txBody>
                    <a:bodyPr/>
                    <a:lstStyle/>
                    <a:p>
                      <a:r>
                        <a:rPr kumimoji="1" lang="ja-JP" altLang="en-US" sz="800" dirty="0" smtClean="0"/>
                        <a:t>被虐待者の介護度や支援度の高さ</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21.8%</a:t>
                      </a:r>
                      <a:endParaRPr kumimoji="1" lang="ja-JP" altLang="en-US" sz="900" dirty="0">
                        <a:latin typeface="+mn-lt"/>
                        <a:ea typeface="+mj-ea"/>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92000">
                <a:tc>
                  <a:txBody>
                    <a:bodyPr/>
                    <a:lstStyle/>
                    <a:p>
                      <a:r>
                        <a:rPr kumimoji="1" lang="ja-JP" altLang="en-US" sz="800" dirty="0" smtClean="0"/>
                        <a:t>家庭における経済的困窮（経済的問題）</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21.7%</a:t>
                      </a:r>
                      <a:endParaRPr kumimoji="1" lang="ja-JP" altLang="en-US" sz="900" dirty="0">
                        <a:latin typeface="+mn-lt"/>
                        <a:ea typeface="+mj-ea"/>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
        <p:nvSpPr>
          <p:cNvPr id="63" name="テキスト ボックス 62"/>
          <p:cNvSpPr txBox="1"/>
          <p:nvPr/>
        </p:nvSpPr>
        <p:spPr>
          <a:xfrm>
            <a:off x="2542759" y="5030647"/>
            <a:ext cx="2936343" cy="215444"/>
          </a:xfrm>
          <a:prstGeom prst="rect">
            <a:avLst/>
          </a:prstGeom>
          <a:noFill/>
        </p:spPr>
        <p:txBody>
          <a:bodyPr wrap="square" rtlCol="0">
            <a:spAutoFit/>
          </a:bodyPr>
          <a:lstStyle/>
          <a:p>
            <a:pPr algn="ctr"/>
            <a:r>
              <a:rPr kumimoji="1" lang="ja-JP" altLang="en-US" sz="800" dirty="0" smtClean="0"/>
              <a:t>市区町村職員が判断した虐待の発生要因や状況（複数回答）</a:t>
            </a:r>
            <a:endParaRPr kumimoji="1" lang="ja-JP" altLang="en-US" sz="800" dirty="0"/>
          </a:p>
        </p:txBody>
      </p:sp>
      <p:graphicFrame>
        <p:nvGraphicFramePr>
          <p:cNvPr id="10" name="表 9"/>
          <p:cNvGraphicFramePr>
            <a:graphicFrameLocks noGrp="1"/>
          </p:cNvGraphicFramePr>
          <p:nvPr>
            <p:extLst>
              <p:ext uri="{D42A27DB-BD31-4B8C-83A1-F6EECF244321}">
                <p14:modId xmlns:p14="http://schemas.microsoft.com/office/powerpoint/2010/main" val="1977941628"/>
              </p:ext>
            </p:extLst>
          </p:nvPr>
        </p:nvGraphicFramePr>
        <p:xfrm>
          <a:off x="2604609" y="4330590"/>
          <a:ext cx="2915305" cy="432583"/>
        </p:xfrm>
        <a:graphic>
          <a:graphicData uri="http://schemas.openxmlformats.org/drawingml/2006/table">
            <a:tbl>
              <a:tblPr firstRow="1" bandRow="1">
                <a:tableStyleId>{5C22544A-7EE6-4342-B048-85BDC9FD1C3A}</a:tableStyleId>
              </a:tblPr>
              <a:tblGrid>
                <a:gridCol w="583061"/>
                <a:gridCol w="583061"/>
                <a:gridCol w="583061"/>
                <a:gridCol w="583061"/>
                <a:gridCol w="583061"/>
              </a:tblGrid>
              <a:tr h="216559">
                <a:tc>
                  <a:txBody>
                    <a:bodyPr/>
                    <a:lstStyle/>
                    <a:p>
                      <a:pPr algn="ctr"/>
                      <a:r>
                        <a:rPr kumimoji="1" lang="ja-JP" altLang="en-US" sz="800" b="0" dirty="0" smtClean="0"/>
                        <a:t>身体的虐待</a:t>
                      </a:r>
                      <a:endParaRPr kumimoji="1" lang="ja-JP" altLang="en-US" sz="800" b="0" dirty="0"/>
                    </a:p>
                  </a:txBody>
                  <a:tcPr marL="0" marR="0" marT="0" marB="0" anchor="ctr">
                    <a:solidFill>
                      <a:schemeClr val="tx2"/>
                    </a:solidFill>
                  </a:tcPr>
                </a:tc>
                <a:tc>
                  <a:txBody>
                    <a:bodyPr/>
                    <a:lstStyle/>
                    <a:p>
                      <a:pPr algn="ctr"/>
                      <a:r>
                        <a:rPr kumimoji="1" lang="ja-JP" altLang="en-US" sz="800" b="0" dirty="0" smtClean="0"/>
                        <a:t>性的虐待</a:t>
                      </a:r>
                      <a:endParaRPr kumimoji="1" lang="ja-JP" altLang="en-US" sz="800" b="0" dirty="0"/>
                    </a:p>
                  </a:txBody>
                  <a:tcPr marL="0" marR="0" marT="0" marB="0" anchor="ctr">
                    <a:solidFill>
                      <a:schemeClr val="tx2"/>
                    </a:solidFill>
                  </a:tcPr>
                </a:tc>
                <a:tc>
                  <a:txBody>
                    <a:bodyPr/>
                    <a:lstStyle/>
                    <a:p>
                      <a:pPr algn="ctr"/>
                      <a:r>
                        <a:rPr kumimoji="1" lang="ja-JP" altLang="en-US" sz="800" b="0" dirty="0" smtClean="0"/>
                        <a:t>心理的虐待</a:t>
                      </a:r>
                      <a:endParaRPr kumimoji="1" lang="ja-JP" altLang="en-US" sz="800" b="0" dirty="0"/>
                    </a:p>
                  </a:txBody>
                  <a:tcPr marL="0" marR="0" marT="0" marB="0" anchor="ctr">
                    <a:solidFill>
                      <a:schemeClr val="tx2"/>
                    </a:solidFill>
                  </a:tcPr>
                </a:tc>
                <a:tc>
                  <a:txBody>
                    <a:bodyPr/>
                    <a:lstStyle/>
                    <a:p>
                      <a:pPr algn="ctr"/>
                      <a:r>
                        <a:rPr kumimoji="1" lang="ja-JP" altLang="en-US" sz="800" b="0" dirty="0" smtClean="0"/>
                        <a:t>放棄、放置</a:t>
                      </a:r>
                      <a:endParaRPr kumimoji="1" lang="ja-JP" altLang="en-US" sz="800" b="0" dirty="0"/>
                    </a:p>
                  </a:txBody>
                  <a:tcPr marL="0" marR="0" marT="0" marB="0" anchor="ctr">
                    <a:solidFill>
                      <a:schemeClr val="tx2"/>
                    </a:solidFill>
                  </a:tcPr>
                </a:tc>
                <a:tc>
                  <a:txBody>
                    <a:bodyPr/>
                    <a:lstStyle/>
                    <a:p>
                      <a:pPr algn="ctr"/>
                      <a:r>
                        <a:rPr kumimoji="1" lang="ja-JP" altLang="en-US" sz="800" b="0" dirty="0" smtClean="0"/>
                        <a:t>経済的虐待</a:t>
                      </a:r>
                      <a:endParaRPr kumimoji="1" lang="ja-JP" altLang="en-US" sz="800" b="0" dirty="0"/>
                    </a:p>
                  </a:txBody>
                  <a:tcPr marL="0" marR="0" marT="0" marB="0" anchor="ctr">
                    <a:solidFill>
                      <a:schemeClr val="tx2"/>
                    </a:solidFill>
                  </a:tcPr>
                </a:tc>
              </a:tr>
              <a:tr h="216024">
                <a:tc>
                  <a:txBody>
                    <a:bodyPr/>
                    <a:lstStyle/>
                    <a:p>
                      <a:pPr algn="ctr"/>
                      <a:r>
                        <a:rPr kumimoji="1" lang="en-US" altLang="ja-JP" sz="1000" dirty="0" smtClean="0"/>
                        <a:t>62.3%</a:t>
                      </a:r>
                      <a:endParaRPr kumimoji="1" lang="ja-JP" altLang="en-US" sz="1000" dirty="0"/>
                    </a:p>
                  </a:txBody>
                  <a:tcPr marL="0" marR="0" marT="0" marB="0" anchor="ctr"/>
                </a:tc>
                <a:tc>
                  <a:txBody>
                    <a:bodyPr/>
                    <a:lstStyle/>
                    <a:p>
                      <a:pPr algn="ctr"/>
                      <a:r>
                        <a:rPr kumimoji="1" lang="en-US" altLang="ja-JP" sz="1000" dirty="0" smtClean="0"/>
                        <a:t>4.1%</a:t>
                      </a:r>
                      <a:endParaRPr kumimoji="1" lang="ja-JP" altLang="en-US" sz="1000" dirty="0"/>
                    </a:p>
                  </a:txBody>
                  <a:tcPr marL="0" marR="0" marT="0" marB="0" anchor="ctr"/>
                </a:tc>
                <a:tc>
                  <a:txBody>
                    <a:bodyPr/>
                    <a:lstStyle/>
                    <a:p>
                      <a:pPr algn="ctr"/>
                      <a:r>
                        <a:rPr kumimoji="1" lang="en-US" altLang="ja-JP" sz="1000" dirty="0" smtClean="0"/>
                        <a:t>31.7%</a:t>
                      </a:r>
                      <a:endParaRPr kumimoji="1" lang="ja-JP" altLang="en-US" sz="1000" dirty="0"/>
                    </a:p>
                  </a:txBody>
                  <a:tcPr marL="0" marR="0" marT="0" marB="0" anchor="ctr"/>
                </a:tc>
                <a:tc>
                  <a:txBody>
                    <a:bodyPr/>
                    <a:lstStyle/>
                    <a:p>
                      <a:pPr algn="ctr"/>
                      <a:r>
                        <a:rPr kumimoji="1" lang="en-US" altLang="ja-JP" sz="1000" dirty="0" smtClean="0"/>
                        <a:t>16.1%</a:t>
                      </a:r>
                      <a:endParaRPr kumimoji="1" lang="ja-JP" altLang="en-US" sz="1000" dirty="0"/>
                    </a:p>
                  </a:txBody>
                  <a:tcPr marL="0" marR="0" marT="0" marB="0" anchor="ctr"/>
                </a:tc>
                <a:tc>
                  <a:txBody>
                    <a:bodyPr/>
                    <a:lstStyle/>
                    <a:p>
                      <a:pPr algn="ctr"/>
                      <a:r>
                        <a:rPr kumimoji="1" lang="en-US" altLang="ja-JP" sz="1000" dirty="0" smtClean="0"/>
                        <a:t>25.7%</a:t>
                      </a:r>
                      <a:endParaRPr kumimoji="1" lang="ja-JP" altLang="en-US" sz="1000" dirty="0"/>
                    </a:p>
                  </a:txBody>
                  <a:tcPr marL="0" marR="0" marT="0" marB="0" anchor="ctr"/>
                </a:tc>
              </a:tr>
            </a:tbl>
          </a:graphicData>
        </a:graphic>
      </p:graphicFrame>
    </p:spTree>
    <p:extLst>
      <p:ext uri="{BB962C8B-B14F-4D97-AF65-F5344CB8AC3E}">
        <p14:creationId xmlns:p14="http://schemas.microsoft.com/office/powerpoint/2010/main" val="200157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140968"/>
            <a:ext cx="9144000" cy="646331"/>
          </a:xfrm>
          <a:prstGeom prst="rect">
            <a:avLst/>
          </a:prstGeom>
        </p:spPr>
        <p:txBody>
          <a:bodyPr wrap="square">
            <a:spAutoFit/>
          </a:bodyPr>
          <a:lstStyle/>
          <a:p>
            <a:pPr algn="ctr"/>
            <a:r>
              <a:rPr lang="ja-JP" altLang="en-US" sz="3600" b="1" dirty="0" smtClean="0"/>
              <a:t>①意思</a:t>
            </a:r>
            <a:r>
              <a:rPr lang="ja-JP" altLang="en-US" sz="3600" b="1" dirty="0"/>
              <a:t>決定支援ガイドラインの</a:t>
            </a:r>
            <a:r>
              <a:rPr lang="ja-JP" altLang="en-US" sz="3600" b="1" dirty="0" smtClean="0"/>
              <a:t>活用について</a:t>
            </a:r>
            <a:endParaRPr lang="ja-JP" altLang="en-US" sz="3600" b="1" dirty="0"/>
          </a:p>
        </p:txBody>
      </p:sp>
      <p:pic>
        <p:nvPicPr>
          <p:cNvPr id="3" name="Picture 4" descr="厚生労働省"/>
          <p:cNvPicPr>
            <a:picLocks noChangeAspect="1" noChangeArrowheads="1"/>
          </p:cNvPicPr>
          <p:nvPr/>
        </p:nvPicPr>
        <p:blipFill>
          <a:blip r:embed="rId2" cstate="print"/>
          <a:srcRect/>
          <a:stretch>
            <a:fillRect/>
          </a:stretch>
        </p:blipFill>
        <p:spPr bwMode="auto">
          <a:xfrm>
            <a:off x="285752" y="260350"/>
            <a:ext cx="1940169" cy="723900"/>
          </a:xfrm>
          <a:prstGeom prst="rect">
            <a:avLst/>
          </a:prstGeom>
          <a:noFill/>
          <a:ln w="9525">
            <a:noFill/>
            <a:miter lim="800000"/>
            <a:headEnd/>
            <a:tailEnd/>
          </a:ln>
        </p:spPr>
      </p:pic>
      <p:pic>
        <p:nvPicPr>
          <p:cNvPr id="4" name="Picture 2" descr="ひと、くらし、みらいのために">
            <a:hlinkClick r:id="rId3"/>
          </p:cNvPr>
          <p:cNvPicPr preferRelativeResize="0">
            <a:picLocks noChangeArrowheads="1"/>
          </p:cNvPicPr>
          <p:nvPr/>
        </p:nvPicPr>
        <p:blipFill>
          <a:blip r:embed="rId4" cstate="print"/>
          <a:srcRect/>
          <a:stretch>
            <a:fillRect/>
          </a:stretch>
        </p:blipFill>
        <p:spPr bwMode="auto">
          <a:xfrm>
            <a:off x="290146" y="912818"/>
            <a:ext cx="1928446" cy="142875"/>
          </a:xfrm>
          <a:prstGeom prst="rect">
            <a:avLst/>
          </a:prstGeom>
          <a:noFill/>
          <a:ln w="9525">
            <a:noFill/>
            <a:miter lim="800000"/>
            <a:headEnd/>
            <a:tailEnd/>
          </a:ln>
        </p:spPr>
      </p:pic>
    </p:spTree>
    <p:extLst>
      <p:ext uri="{BB962C8B-B14F-4D97-AF65-F5344CB8AC3E}">
        <p14:creationId xmlns:p14="http://schemas.microsoft.com/office/powerpoint/2010/main" val="1510110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39668" y="83094"/>
            <a:ext cx="8752812" cy="394859"/>
          </a:xfrm>
          <a:prstGeom prst="bevel">
            <a:avLst>
              <a:gd name="adj" fmla="val 12500"/>
            </a:avLst>
          </a:prstGeom>
          <a:solidFill>
            <a:schemeClr val="accent2">
              <a:lumMod val="40000"/>
              <a:lumOff val="60000"/>
            </a:schemeClr>
          </a:solidFill>
          <a:ln w="9525">
            <a:solidFill>
              <a:srgbClr val="000000"/>
            </a:solidFill>
            <a:miter lim="800000"/>
            <a:headEnd/>
            <a:tailEnd/>
          </a:ln>
        </p:spPr>
        <p:txBody>
          <a:bodyPr wrap="square" lIns="65676" tIns="32838" rIns="65676" bIns="32838" anchor="ctr">
            <a:spAutoFit/>
          </a:bodyPr>
          <a:lstStyle/>
          <a:p>
            <a:pPr algn="ctr" defTabSz="656760">
              <a:defRPr/>
            </a:pPr>
            <a:r>
              <a:rPr kumimoji="0" lang="ja-JP" altLang="en-US" sz="1500" b="1" kern="0" dirty="0" smtClean="0">
                <a:solidFill>
                  <a:srgbClr val="2D2D8A">
                    <a:lumMod val="75000"/>
                  </a:srgbClr>
                </a:solidFill>
                <a:latin typeface="+mj-ea"/>
                <a:ea typeface="+mj-ea"/>
              </a:rPr>
              <a:t>平成２７年度</a:t>
            </a:r>
            <a:r>
              <a:rPr kumimoji="0" lang="ja-JP" altLang="en-US" sz="1500" b="1" kern="0" dirty="0">
                <a:solidFill>
                  <a:srgbClr val="2D2D8A">
                    <a:lumMod val="75000"/>
                  </a:srgbClr>
                </a:solidFill>
                <a:latin typeface="+mj-ea"/>
                <a:ea typeface="+mj-ea"/>
              </a:rPr>
              <a:t>　障害者虐待対応状況調査＜障害者福祉施設従事者等による障害者虐待＞</a:t>
            </a:r>
          </a:p>
        </p:txBody>
      </p:sp>
      <p:sp>
        <p:nvSpPr>
          <p:cNvPr id="6" name="角丸四角形 5"/>
          <p:cNvSpPr/>
          <p:nvPr/>
        </p:nvSpPr>
        <p:spPr>
          <a:xfrm>
            <a:off x="38101" y="561175"/>
            <a:ext cx="1269028" cy="2867825"/>
          </a:xfrm>
          <a:prstGeom prst="roundRect">
            <a:avLst/>
          </a:prstGeom>
          <a:solidFill>
            <a:schemeClr val="tx2">
              <a:lumMod val="20000"/>
              <a:lumOff val="80000"/>
            </a:schemeClr>
          </a:solidFill>
          <a:ln w="2540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5676" tIns="32838" rIns="65676" bIns="32838" rtlCol="0" anchor="t" anchorCtr="0"/>
          <a:lstStyle/>
          <a:p>
            <a:pPr algn="ctr"/>
            <a:endParaRPr lang="en-US" altLang="ja-JP" sz="1100" b="1" dirty="0">
              <a:solidFill>
                <a:schemeClr val="accent1">
                  <a:lumMod val="75000"/>
                </a:schemeClr>
              </a:solidFill>
              <a:latin typeface="メイリオ" pitchFamily="50" charset="-128"/>
              <a:ea typeface="メイリオ" pitchFamily="50" charset="-128"/>
              <a:cs typeface="メイリオ" pitchFamily="50" charset="-128"/>
            </a:endParaRPr>
          </a:p>
          <a:p>
            <a:pPr algn="ctr"/>
            <a:r>
              <a:rPr lang="ja-JP" altLang="en-US" sz="1400" b="1" dirty="0">
                <a:solidFill>
                  <a:schemeClr val="accent1">
                    <a:lumMod val="75000"/>
                  </a:schemeClr>
                </a:solidFill>
                <a:latin typeface="メイリオ" pitchFamily="50" charset="-128"/>
                <a:ea typeface="メイリオ" pitchFamily="50" charset="-128"/>
                <a:cs typeface="メイリオ" pitchFamily="50" charset="-128"/>
              </a:rPr>
              <a:t>相談</a:t>
            </a:r>
            <a:endParaRPr lang="en-US" altLang="ja-JP" sz="1400" b="1" dirty="0">
              <a:solidFill>
                <a:schemeClr val="accent1">
                  <a:lumMod val="75000"/>
                </a:schemeClr>
              </a:solidFill>
              <a:latin typeface="メイリオ" pitchFamily="50" charset="-128"/>
              <a:ea typeface="メイリオ" pitchFamily="50" charset="-128"/>
              <a:cs typeface="メイリオ" pitchFamily="50" charset="-128"/>
            </a:endParaRPr>
          </a:p>
          <a:p>
            <a:pPr algn="ctr"/>
            <a:r>
              <a:rPr lang="ja-JP" altLang="en-US" sz="1400" b="1" dirty="0">
                <a:solidFill>
                  <a:schemeClr val="accent1">
                    <a:lumMod val="75000"/>
                  </a:schemeClr>
                </a:solidFill>
                <a:latin typeface="メイリオ" pitchFamily="50" charset="-128"/>
                <a:ea typeface="メイリオ" pitchFamily="50" charset="-128"/>
                <a:cs typeface="メイリオ" pitchFamily="50" charset="-128"/>
              </a:rPr>
              <a:t>通報</a:t>
            </a:r>
          </a:p>
        </p:txBody>
      </p:sp>
      <p:sp>
        <p:nvSpPr>
          <p:cNvPr id="7" name="円/楕円 6"/>
          <p:cNvSpPr/>
          <p:nvPr/>
        </p:nvSpPr>
        <p:spPr>
          <a:xfrm>
            <a:off x="188474" y="1196752"/>
            <a:ext cx="868202" cy="3096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676" tIns="32838" rIns="65676" bIns="32838" numCol="1" spcCol="0" rtlCol="0" fromWordArt="0" anchor="ctr" anchorCtr="0" forceAA="0" compatLnSpc="1">
            <a:prstTxWarp prst="textNoShape">
              <a:avLst/>
            </a:prstTxWarp>
            <a:spAutoFit/>
          </a:bodyPr>
          <a:lstStyle/>
          <a:p>
            <a:pPr algn="ctr"/>
            <a:r>
              <a:rPr lang="en-US" altLang="ja-JP" sz="1000" b="1" dirty="0" smtClean="0">
                <a:solidFill>
                  <a:schemeClr val="tx1"/>
                </a:solidFill>
                <a:latin typeface="+mj-ea"/>
                <a:ea typeface="+mj-ea"/>
              </a:rPr>
              <a:t>2,160</a:t>
            </a:r>
            <a:r>
              <a:rPr lang="ja-JP" altLang="en-US" sz="1000" b="1" dirty="0" smtClean="0">
                <a:solidFill>
                  <a:schemeClr val="tx1"/>
                </a:solidFill>
                <a:latin typeface="+mj-ea"/>
                <a:ea typeface="+mj-ea"/>
              </a:rPr>
              <a:t>件</a:t>
            </a:r>
            <a:endParaRPr lang="ja-JP" altLang="en-US" sz="1000" b="1" dirty="0">
              <a:solidFill>
                <a:schemeClr val="tx1"/>
              </a:solidFill>
              <a:latin typeface="+mj-ea"/>
              <a:ea typeface="+mj-ea"/>
            </a:endParaRPr>
          </a:p>
        </p:txBody>
      </p:sp>
      <p:sp>
        <p:nvSpPr>
          <p:cNvPr id="33" name="角丸四角形 32"/>
          <p:cNvSpPr/>
          <p:nvPr/>
        </p:nvSpPr>
        <p:spPr>
          <a:xfrm>
            <a:off x="1403649" y="721574"/>
            <a:ext cx="2304255" cy="2491402"/>
          </a:xfrm>
          <a:prstGeom prst="roundRect">
            <a:avLst>
              <a:gd name="adj" fmla="val 7755"/>
            </a:avLst>
          </a:prstGeom>
          <a:solidFill>
            <a:srgbClr val="E3F3D1"/>
          </a:solidFill>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ctr"/>
          <a:lstStyle/>
          <a:p>
            <a:pPr algn="ctr"/>
            <a:endParaRPr kumimoji="1" lang="ja-JP" altLang="en-US" dirty="0"/>
          </a:p>
        </p:txBody>
      </p:sp>
      <p:sp>
        <p:nvSpPr>
          <p:cNvPr id="34" name="角丸四角形 33"/>
          <p:cNvSpPr/>
          <p:nvPr/>
        </p:nvSpPr>
        <p:spPr>
          <a:xfrm>
            <a:off x="1869318" y="561174"/>
            <a:ext cx="1258979" cy="299056"/>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65676" tIns="32838" rIns="65676" bIns="32838" rtlCol="0" anchor="ctr"/>
          <a:lstStyle/>
          <a:p>
            <a:pPr algn="ctr" defTabSz="656760">
              <a:defRPr/>
            </a:pPr>
            <a:r>
              <a:rPr kumimoji="0" lang="ja-JP" altLang="en-US" sz="1500" b="1" kern="0" dirty="0" smtClean="0">
                <a:solidFill>
                  <a:prstClr val="white"/>
                </a:solidFill>
                <a:latin typeface="Calibri"/>
                <a:ea typeface="ＭＳ Ｐゴシック"/>
              </a:rPr>
              <a:t>市区町村</a:t>
            </a:r>
            <a:endParaRPr kumimoji="0" lang="ja-JP" altLang="en-US" sz="1500" b="1" kern="0" dirty="0">
              <a:solidFill>
                <a:prstClr val="white"/>
              </a:solidFill>
              <a:latin typeface="Calibri"/>
              <a:ea typeface="ＭＳ Ｐゴシック"/>
            </a:endParaRPr>
          </a:p>
        </p:txBody>
      </p:sp>
      <p:sp>
        <p:nvSpPr>
          <p:cNvPr id="41" name="角丸四角形 40"/>
          <p:cNvSpPr/>
          <p:nvPr/>
        </p:nvSpPr>
        <p:spPr>
          <a:xfrm>
            <a:off x="6876258" y="764704"/>
            <a:ext cx="2134247" cy="2664296"/>
          </a:xfrm>
          <a:prstGeom prst="roundRect">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t" anchorCtr="0"/>
          <a:lstStyle/>
          <a:p>
            <a:endParaRPr kumimoji="1" lang="en-US" altLang="ja-JP" dirty="0" smtClean="0"/>
          </a:p>
          <a:p>
            <a:endParaRPr lang="en-US" altLang="ja-JP" sz="700" dirty="0"/>
          </a:p>
          <a:p>
            <a:endParaRPr lang="en-US" altLang="ja-JP" sz="700" dirty="0"/>
          </a:p>
          <a:p>
            <a:endParaRPr lang="en-US" altLang="ja-JP" sz="1000" b="1" dirty="0">
              <a:solidFill>
                <a:schemeClr val="tx1"/>
              </a:solidFill>
            </a:endParaRPr>
          </a:p>
          <a:p>
            <a:endParaRPr lang="en-US" altLang="ja-JP" sz="1000" b="1" dirty="0" smtClean="0">
              <a:solidFill>
                <a:schemeClr val="tx1"/>
              </a:solidFill>
            </a:endParaRPr>
          </a:p>
          <a:p>
            <a:endParaRPr lang="en-US" altLang="ja-JP" sz="1000" b="1" dirty="0">
              <a:solidFill>
                <a:schemeClr val="tx1"/>
              </a:solidFill>
            </a:endParaRPr>
          </a:p>
          <a:p>
            <a:endParaRPr lang="en-US" altLang="ja-JP" sz="1000" b="1" dirty="0" smtClean="0">
              <a:solidFill>
                <a:schemeClr val="tx1"/>
              </a:solidFill>
            </a:endParaRPr>
          </a:p>
          <a:p>
            <a:endParaRPr lang="en-US" altLang="ja-JP" sz="1000" b="1" dirty="0">
              <a:solidFill>
                <a:schemeClr val="tx1"/>
              </a:solidFill>
            </a:endParaRPr>
          </a:p>
          <a:p>
            <a:endParaRPr lang="en-US" altLang="ja-JP" sz="1000" b="1" dirty="0" smtClean="0">
              <a:solidFill>
                <a:schemeClr val="tx1"/>
              </a:solidFill>
            </a:endParaRPr>
          </a:p>
          <a:p>
            <a:endParaRPr lang="en-US" altLang="ja-JP" sz="1000" b="1" dirty="0">
              <a:solidFill>
                <a:schemeClr val="tx1"/>
              </a:solidFill>
            </a:endParaRPr>
          </a:p>
          <a:p>
            <a:endParaRPr lang="en-US" altLang="ja-JP" sz="1000" b="1" dirty="0" smtClean="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p:txBody>
      </p:sp>
      <p:sp>
        <p:nvSpPr>
          <p:cNvPr id="39" name="大かっこ 38"/>
          <p:cNvSpPr/>
          <p:nvPr/>
        </p:nvSpPr>
        <p:spPr>
          <a:xfrm>
            <a:off x="139667" y="1556792"/>
            <a:ext cx="868202" cy="263874"/>
          </a:xfrm>
          <a:prstGeom prst="bracketPair">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lIns="65676" tIns="32838" rIns="65676" bIns="32838" spcCol="0" rtlCol="0" anchor="ctr"/>
          <a:lstStyle/>
          <a:p>
            <a:pPr algn="ctr"/>
            <a:r>
              <a:rPr lang="ja-JP" altLang="en-US" sz="1000" b="1" dirty="0">
                <a:solidFill>
                  <a:schemeClr val="tx2">
                    <a:lumMod val="50000"/>
                  </a:schemeClr>
                </a:solidFill>
              </a:rPr>
              <a:t>主な</a:t>
            </a:r>
            <a:r>
              <a:rPr lang="ja-JP" altLang="en-US" sz="1000" b="1" dirty="0" smtClean="0">
                <a:solidFill>
                  <a:schemeClr val="tx2">
                    <a:lumMod val="50000"/>
                  </a:schemeClr>
                </a:solidFill>
              </a:rPr>
              <a:t>通報</a:t>
            </a:r>
            <a:endParaRPr lang="en-US" altLang="ja-JP" sz="1000" b="1" dirty="0" smtClean="0">
              <a:solidFill>
                <a:schemeClr val="tx2">
                  <a:lumMod val="50000"/>
                </a:schemeClr>
              </a:solidFill>
            </a:endParaRPr>
          </a:p>
          <a:p>
            <a:pPr algn="ctr"/>
            <a:r>
              <a:rPr lang="ja-JP" altLang="en-US" sz="1000" b="1" dirty="0" smtClean="0">
                <a:solidFill>
                  <a:schemeClr val="tx2">
                    <a:lumMod val="50000"/>
                  </a:schemeClr>
                </a:solidFill>
              </a:rPr>
              <a:t>届出者</a:t>
            </a:r>
            <a:r>
              <a:rPr lang="ja-JP" altLang="en-US" sz="1000" b="1" dirty="0">
                <a:solidFill>
                  <a:schemeClr val="tx2">
                    <a:lumMod val="50000"/>
                  </a:schemeClr>
                </a:solidFill>
              </a:rPr>
              <a:t>内訳</a:t>
            </a:r>
            <a:endParaRPr kumimoji="1" lang="ja-JP" altLang="en-US" b="1" dirty="0">
              <a:solidFill>
                <a:schemeClr val="tx2">
                  <a:lumMod val="50000"/>
                </a:schemeClr>
              </a:solidFill>
            </a:endParaRPr>
          </a:p>
        </p:txBody>
      </p:sp>
      <p:sp>
        <p:nvSpPr>
          <p:cNvPr id="2" name="正方形/長方形 1"/>
          <p:cNvSpPr/>
          <p:nvPr/>
        </p:nvSpPr>
        <p:spPr>
          <a:xfrm>
            <a:off x="97784" y="1844828"/>
            <a:ext cx="1136073" cy="1515511"/>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600" dirty="0" smtClean="0">
                <a:solidFill>
                  <a:schemeClr val="tx1"/>
                </a:solidFill>
              </a:rPr>
              <a:t>●</a:t>
            </a:r>
            <a:r>
              <a:rPr lang="ja-JP" altLang="en-US" sz="900" dirty="0" smtClean="0">
                <a:solidFill>
                  <a:schemeClr val="tx1"/>
                </a:solidFill>
              </a:rPr>
              <a:t>本人による届出</a:t>
            </a:r>
            <a:r>
              <a:rPr lang="ja-JP" altLang="en-US" sz="900" dirty="0" smtClean="0">
                <a:solidFill>
                  <a:schemeClr val="tx1"/>
                </a:solidFill>
                <a:latin typeface="+mn-ea"/>
              </a:rPr>
              <a:t>　　　　　　</a:t>
            </a:r>
            <a:endParaRPr lang="en-US" altLang="ja-JP" sz="900" dirty="0" smtClean="0">
              <a:solidFill>
                <a:schemeClr val="tx1"/>
              </a:solidFill>
              <a:latin typeface="+mn-ea"/>
            </a:endParaRPr>
          </a:p>
          <a:p>
            <a:r>
              <a:rPr lang="ja-JP" altLang="en-US" sz="900" dirty="0">
                <a:solidFill>
                  <a:schemeClr val="tx1"/>
                </a:solidFill>
                <a:latin typeface="+mn-ea"/>
              </a:rPr>
              <a:t>　</a:t>
            </a:r>
            <a:r>
              <a:rPr lang="ja-JP" altLang="en-US" sz="900" dirty="0" smtClean="0">
                <a:solidFill>
                  <a:schemeClr val="tx1"/>
                </a:solidFill>
                <a:latin typeface="+mn-ea"/>
              </a:rPr>
              <a:t>　　　　　　</a:t>
            </a:r>
            <a:r>
              <a:rPr lang="en-US" altLang="ja-JP" sz="900" dirty="0" smtClean="0">
                <a:solidFill>
                  <a:schemeClr val="tx1"/>
                </a:solidFill>
                <a:latin typeface="+mn-ea"/>
              </a:rPr>
              <a:t>(22.9%)</a:t>
            </a:r>
            <a:endParaRPr lang="en-US" altLang="ja-JP" sz="900" dirty="0">
              <a:solidFill>
                <a:schemeClr val="tx1"/>
              </a:solidFill>
              <a:latin typeface="+mn-ea"/>
            </a:endParaRPr>
          </a:p>
          <a:p>
            <a:r>
              <a:rPr lang="ja-JP" altLang="en-US" sz="600" dirty="0">
                <a:solidFill>
                  <a:schemeClr val="tx1"/>
                </a:solidFill>
                <a:latin typeface="+mn-ea"/>
              </a:rPr>
              <a:t>●</a:t>
            </a:r>
            <a:r>
              <a:rPr lang="ja-JP" altLang="en-US" sz="900" dirty="0">
                <a:solidFill>
                  <a:schemeClr val="tx1"/>
                </a:solidFill>
                <a:latin typeface="+mn-ea"/>
              </a:rPr>
              <a:t>当該施設・事業</a:t>
            </a:r>
            <a:endParaRPr lang="en-US" altLang="ja-JP" sz="900" dirty="0">
              <a:solidFill>
                <a:schemeClr val="tx1"/>
              </a:solidFill>
              <a:latin typeface="+mn-ea"/>
            </a:endParaRPr>
          </a:p>
          <a:p>
            <a:r>
              <a:rPr lang="ja-JP" altLang="en-US" sz="900" dirty="0">
                <a:solidFill>
                  <a:schemeClr val="tx1"/>
                </a:solidFill>
                <a:latin typeface="+mn-ea"/>
              </a:rPr>
              <a:t>　所職員　 </a:t>
            </a:r>
            <a:r>
              <a:rPr lang="en-US" altLang="ja-JP" sz="900" dirty="0">
                <a:solidFill>
                  <a:schemeClr val="tx1"/>
                </a:solidFill>
                <a:latin typeface="+mn-ea"/>
              </a:rPr>
              <a:t>(</a:t>
            </a:r>
            <a:r>
              <a:rPr lang="en-US" altLang="ja-JP" sz="900" dirty="0" smtClean="0">
                <a:solidFill>
                  <a:schemeClr val="tx1"/>
                </a:solidFill>
                <a:latin typeface="+mn-ea"/>
              </a:rPr>
              <a:t>16.3%)</a:t>
            </a:r>
            <a:endParaRPr lang="en-US" altLang="ja-JP" sz="900" dirty="0">
              <a:solidFill>
                <a:schemeClr val="tx1"/>
              </a:solidFill>
              <a:latin typeface="+mn-ea"/>
            </a:endParaRPr>
          </a:p>
          <a:p>
            <a:r>
              <a:rPr lang="en-US" altLang="ja-JP" sz="600" dirty="0" smtClean="0">
                <a:solidFill>
                  <a:schemeClr val="tx1"/>
                </a:solidFill>
                <a:latin typeface="+mn-ea"/>
              </a:rPr>
              <a:t>●</a:t>
            </a:r>
            <a:r>
              <a:rPr lang="ja-JP" altLang="en-US" sz="900" dirty="0">
                <a:solidFill>
                  <a:schemeClr val="tx1"/>
                </a:solidFill>
                <a:latin typeface="+mn-ea"/>
              </a:rPr>
              <a:t>家族・親族　　　　</a:t>
            </a:r>
            <a:endParaRPr lang="en-US" altLang="ja-JP" sz="900" dirty="0" smtClean="0">
              <a:solidFill>
                <a:schemeClr val="tx1"/>
              </a:solidFill>
              <a:latin typeface="+mn-ea"/>
            </a:endParaRPr>
          </a:p>
          <a:p>
            <a:r>
              <a:rPr lang="ja-JP" altLang="en-US" sz="900" dirty="0">
                <a:solidFill>
                  <a:schemeClr val="tx1"/>
                </a:solidFill>
                <a:latin typeface="+mn-ea"/>
              </a:rPr>
              <a:t>　</a:t>
            </a:r>
            <a:r>
              <a:rPr lang="ja-JP" altLang="en-US" sz="900" dirty="0" smtClean="0">
                <a:solidFill>
                  <a:schemeClr val="tx1"/>
                </a:solidFill>
                <a:latin typeface="+mn-ea"/>
              </a:rPr>
              <a:t>　　　　　　</a:t>
            </a:r>
            <a:r>
              <a:rPr lang="en-US" altLang="ja-JP" sz="900" dirty="0" smtClean="0">
                <a:solidFill>
                  <a:schemeClr val="tx1"/>
                </a:solidFill>
                <a:latin typeface="+mn-ea"/>
              </a:rPr>
              <a:t>(15.7%)</a:t>
            </a:r>
          </a:p>
          <a:p>
            <a:r>
              <a:rPr lang="ja-JP" altLang="en-US" sz="600" dirty="0">
                <a:solidFill>
                  <a:schemeClr val="tx1"/>
                </a:solidFill>
                <a:latin typeface="+mn-ea"/>
              </a:rPr>
              <a:t>●</a:t>
            </a:r>
            <a:r>
              <a:rPr lang="ja-JP" altLang="en-US" sz="900" dirty="0">
                <a:solidFill>
                  <a:schemeClr val="tx1"/>
                </a:solidFill>
                <a:latin typeface="+mn-ea"/>
              </a:rPr>
              <a:t>設置者・管理者　　　　</a:t>
            </a:r>
            <a:endParaRPr lang="en-US" altLang="ja-JP" sz="900" dirty="0">
              <a:solidFill>
                <a:schemeClr val="tx1"/>
              </a:solidFill>
              <a:latin typeface="+mn-ea"/>
            </a:endParaRPr>
          </a:p>
          <a:p>
            <a:r>
              <a:rPr lang="ja-JP" altLang="en-US" sz="900" dirty="0">
                <a:solidFill>
                  <a:schemeClr val="tx1"/>
                </a:solidFill>
                <a:latin typeface="+mn-ea"/>
              </a:rPr>
              <a:t>　　　　　　　　</a:t>
            </a:r>
            <a:r>
              <a:rPr lang="en-US" altLang="ja-JP" sz="900" dirty="0" smtClean="0">
                <a:solidFill>
                  <a:schemeClr val="tx1"/>
                </a:solidFill>
                <a:latin typeface="+mn-ea"/>
              </a:rPr>
              <a:t>(7.5%)</a:t>
            </a:r>
            <a:endParaRPr lang="en-US" altLang="ja-JP" sz="900" dirty="0">
              <a:solidFill>
                <a:schemeClr val="tx1"/>
              </a:solidFill>
              <a:latin typeface="+mn-ea"/>
            </a:endParaRPr>
          </a:p>
          <a:p>
            <a:r>
              <a:rPr lang="en-US" altLang="ja-JP" sz="600" dirty="0" smtClean="0">
                <a:solidFill>
                  <a:srgbClr val="FF0000"/>
                </a:solidFill>
                <a:latin typeface="+mn-ea"/>
              </a:rPr>
              <a:t>●</a:t>
            </a:r>
            <a:r>
              <a:rPr lang="ja-JP" altLang="en-US" sz="900" dirty="0" smtClean="0">
                <a:solidFill>
                  <a:srgbClr val="FF0000"/>
                </a:solidFill>
                <a:latin typeface="+mn-ea"/>
              </a:rPr>
              <a:t>相談支援専門員</a:t>
            </a:r>
            <a:endParaRPr lang="en-US" altLang="ja-JP" sz="900" dirty="0" smtClean="0">
              <a:solidFill>
                <a:srgbClr val="FF0000"/>
              </a:solidFill>
              <a:latin typeface="+mn-ea"/>
            </a:endParaRPr>
          </a:p>
          <a:p>
            <a:r>
              <a:rPr lang="ja-JP" altLang="en-US" sz="900" dirty="0">
                <a:solidFill>
                  <a:srgbClr val="FF0000"/>
                </a:solidFill>
                <a:latin typeface="+mn-ea"/>
              </a:rPr>
              <a:t>　</a:t>
            </a:r>
            <a:r>
              <a:rPr lang="ja-JP" altLang="en-US" sz="900" dirty="0" smtClean="0">
                <a:solidFill>
                  <a:srgbClr val="FF0000"/>
                </a:solidFill>
                <a:latin typeface="+mn-ea"/>
              </a:rPr>
              <a:t>　　　　　     </a:t>
            </a:r>
            <a:r>
              <a:rPr lang="en-US" altLang="ja-JP" sz="900" dirty="0" smtClean="0">
                <a:solidFill>
                  <a:srgbClr val="FF0000"/>
                </a:solidFill>
                <a:latin typeface="+mn-ea"/>
              </a:rPr>
              <a:t>(6.5%)</a:t>
            </a:r>
          </a:p>
        </p:txBody>
      </p:sp>
      <p:sp>
        <p:nvSpPr>
          <p:cNvPr id="40" name="右矢印 39"/>
          <p:cNvSpPr/>
          <p:nvPr/>
        </p:nvSpPr>
        <p:spPr>
          <a:xfrm>
            <a:off x="1187626" y="546732"/>
            <a:ext cx="745856" cy="388190"/>
          </a:xfrm>
          <a:prstGeom prst="rightArrow">
            <a:avLst/>
          </a:prstGeom>
          <a:solidFill>
            <a:srgbClr val="002060"/>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ctr"/>
          <a:lstStyle/>
          <a:p>
            <a:pPr algn="ctr"/>
            <a:r>
              <a:rPr lang="en-US" altLang="ja-JP" sz="1000" b="1" dirty="0" smtClean="0"/>
              <a:t>1,824</a:t>
            </a:r>
            <a:r>
              <a:rPr lang="ja-JP" altLang="en-US" sz="1000" b="1" dirty="0" smtClean="0"/>
              <a:t>件</a:t>
            </a:r>
            <a:endParaRPr lang="ja-JP" altLang="en-US" sz="1000" b="1" dirty="0"/>
          </a:p>
        </p:txBody>
      </p:sp>
      <p:sp>
        <p:nvSpPr>
          <p:cNvPr id="15" name="角丸四角形 14"/>
          <p:cNvSpPr/>
          <p:nvPr/>
        </p:nvSpPr>
        <p:spPr>
          <a:xfrm>
            <a:off x="6958024" y="502550"/>
            <a:ext cx="1934456" cy="432372"/>
          </a:xfrm>
          <a:prstGeom prst="roundRect">
            <a:avLst/>
          </a:prstGeom>
          <a:gradFill flip="none" rotWithShape="1">
            <a:gsLst>
              <a:gs pos="0">
                <a:schemeClr val="accent6"/>
              </a:gs>
              <a:gs pos="80000">
                <a:schemeClr val="accent6"/>
              </a:gs>
              <a:gs pos="100000">
                <a:schemeClr val="accent6">
                  <a:lumMod val="20000"/>
                  <a:lumOff val="80000"/>
                </a:schemeClr>
              </a:gs>
            </a:gsLst>
            <a:lin ang="16200000" scaled="1"/>
            <a:tileRect/>
          </a:gradFill>
          <a:ln w="12700">
            <a:no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200" b="1" dirty="0" smtClean="0">
                <a:solidFill>
                  <a:schemeClr val="bg1"/>
                </a:solidFill>
              </a:rPr>
              <a:t>障害者</a:t>
            </a:r>
            <a:r>
              <a:rPr lang="ja-JP" altLang="en-US" sz="1200" b="1" dirty="0">
                <a:solidFill>
                  <a:schemeClr val="bg1"/>
                </a:solidFill>
              </a:rPr>
              <a:t>総合</a:t>
            </a:r>
            <a:r>
              <a:rPr kumimoji="1" lang="ja-JP" altLang="en-US" sz="1200" b="1" dirty="0" smtClean="0">
                <a:solidFill>
                  <a:schemeClr val="bg1"/>
                </a:solidFill>
              </a:rPr>
              <a:t>支援法等</a:t>
            </a:r>
            <a:endParaRPr kumimoji="1" lang="en-US" altLang="ja-JP" sz="1200" b="1" dirty="0" smtClean="0">
              <a:solidFill>
                <a:schemeClr val="bg1"/>
              </a:solidFill>
            </a:endParaRPr>
          </a:p>
          <a:p>
            <a:pPr algn="ctr"/>
            <a:r>
              <a:rPr kumimoji="1" lang="ja-JP" altLang="en-US" sz="1200" b="1" dirty="0" smtClean="0">
                <a:solidFill>
                  <a:schemeClr val="bg1"/>
                </a:solidFill>
              </a:rPr>
              <a:t>による権限行使等</a:t>
            </a:r>
            <a:r>
              <a:rPr kumimoji="1" lang="en-US" altLang="ja-JP" sz="1200" b="1" dirty="0" smtClean="0">
                <a:solidFill>
                  <a:schemeClr val="bg1"/>
                </a:solidFill>
              </a:rPr>
              <a:t>※3</a:t>
            </a:r>
            <a:endParaRPr kumimoji="1" lang="ja-JP" altLang="en-US" sz="1200" b="1" dirty="0" smtClean="0">
              <a:solidFill>
                <a:schemeClr val="bg1"/>
              </a:solidFill>
            </a:endParaRPr>
          </a:p>
        </p:txBody>
      </p:sp>
      <p:sp>
        <p:nvSpPr>
          <p:cNvPr id="45" name="角丸四角形 44"/>
          <p:cNvSpPr/>
          <p:nvPr/>
        </p:nvSpPr>
        <p:spPr>
          <a:xfrm>
            <a:off x="6928784" y="1117107"/>
            <a:ext cx="1963697" cy="655713"/>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t" anchorCtr="0"/>
          <a:lstStyle/>
          <a:p>
            <a:pPr defTabSz="656760">
              <a:lnSpc>
                <a:spcPts val="1100"/>
              </a:lnSpc>
              <a:defRPr/>
            </a:pPr>
            <a:endParaRPr kumimoji="0" lang="en-US" altLang="ja-JP" sz="1000" kern="0" dirty="0" smtClean="0">
              <a:latin typeface="+mj-ea"/>
              <a:cs typeface="メイリオ" pitchFamily="50" charset="-128"/>
            </a:endParaRPr>
          </a:p>
          <a:p>
            <a:pPr defTabSz="656760">
              <a:lnSpc>
                <a:spcPts val="1100"/>
              </a:lnSpc>
              <a:defRPr/>
            </a:pPr>
            <a:r>
              <a:rPr kumimoji="0" lang="ja-JP" altLang="en-US" sz="1000" kern="0" dirty="0" smtClean="0">
                <a:latin typeface="+mj-ea"/>
                <a:cs typeface="メイリオ" pitchFamily="50" charset="-128"/>
              </a:rPr>
              <a:t>・　施設等に対する指導　  </a:t>
            </a:r>
            <a:r>
              <a:rPr kumimoji="0" lang="en-US" altLang="ja-JP" sz="1000" kern="0" dirty="0" smtClean="0">
                <a:latin typeface="+mj-ea"/>
                <a:cs typeface="メイリオ" pitchFamily="50" charset="-128"/>
              </a:rPr>
              <a:t>231</a:t>
            </a:r>
            <a:r>
              <a:rPr kumimoji="0" lang="ja-JP" altLang="en-US" sz="1000" kern="0" dirty="0" smtClean="0">
                <a:latin typeface="+mj-ea"/>
                <a:cs typeface="メイリオ" pitchFamily="50" charset="-128"/>
              </a:rPr>
              <a:t>件</a:t>
            </a:r>
          </a:p>
          <a:p>
            <a:pPr defTabSz="656760">
              <a:lnSpc>
                <a:spcPts val="1100"/>
              </a:lnSpc>
              <a:defRPr/>
            </a:pPr>
            <a:r>
              <a:rPr kumimoji="0" lang="ja-JP" altLang="en-US" sz="1000" kern="0" dirty="0" smtClean="0">
                <a:latin typeface="+mj-ea"/>
                <a:cs typeface="メイリオ" pitchFamily="50" charset="-128"/>
              </a:rPr>
              <a:t>・　改善計画提出依頼　　  </a:t>
            </a:r>
            <a:r>
              <a:rPr kumimoji="0" lang="en-US" altLang="ja-JP" sz="1000" kern="0" dirty="0" smtClean="0">
                <a:latin typeface="+mj-ea"/>
                <a:cs typeface="メイリオ" pitchFamily="50" charset="-128"/>
              </a:rPr>
              <a:t>156</a:t>
            </a:r>
            <a:r>
              <a:rPr kumimoji="0" lang="ja-JP" altLang="en-US" sz="1000" kern="0" dirty="0" smtClean="0">
                <a:latin typeface="+mj-ea"/>
                <a:cs typeface="メイリオ" pitchFamily="50" charset="-128"/>
              </a:rPr>
              <a:t>件</a:t>
            </a:r>
          </a:p>
          <a:p>
            <a:pPr defTabSz="656760">
              <a:lnSpc>
                <a:spcPts val="1100"/>
              </a:lnSpc>
              <a:defRPr/>
            </a:pPr>
            <a:r>
              <a:rPr kumimoji="0" lang="ja-JP" altLang="en-US" sz="1000" kern="0" dirty="0" smtClean="0">
                <a:latin typeface="+mj-ea"/>
                <a:cs typeface="メイリオ" pitchFamily="50" charset="-128"/>
              </a:rPr>
              <a:t>・　従事者への注意・指導  </a:t>
            </a:r>
            <a:r>
              <a:rPr kumimoji="0" lang="en-US" altLang="ja-JP" sz="1000" kern="0" dirty="0" smtClean="0">
                <a:latin typeface="+mj-ea"/>
                <a:cs typeface="メイリオ" pitchFamily="50" charset="-128"/>
              </a:rPr>
              <a:t>126</a:t>
            </a:r>
            <a:r>
              <a:rPr kumimoji="0" lang="ja-JP" altLang="en-US" sz="1000" kern="0" dirty="0" smtClean="0">
                <a:latin typeface="+mj-ea"/>
                <a:cs typeface="メイリオ" pitchFamily="50" charset="-128"/>
              </a:rPr>
              <a:t>件</a:t>
            </a:r>
            <a:endParaRPr kumimoji="0" lang="en-US" altLang="ja-JP" sz="1000" kern="0" dirty="0" smtClean="0">
              <a:latin typeface="+mj-ea"/>
              <a:cs typeface="メイリオ" pitchFamily="50" charset="-128"/>
            </a:endParaRPr>
          </a:p>
        </p:txBody>
      </p:sp>
      <p:sp>
        <p:nvSpPr>
          <p:cNvPr id="46" name="対角する 2 つの角を丸めた四角形 45"/>
          <p:cNvSpPr/>
          <p:nvPr/>
        </p:nvSpPr>
        <p:spPr>
          <a:xfrm>
            <a:off x="7164289" y="1014320"/>
            <a:ext cx="1388818" cy="182432"/>
          </a:xfrm>
          <a:prstGeom prst="round2Diag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spcCol="0" rtlCol="0" anchor="ctr"/>
          <a:lstStyle/>
          <a:p>
            <a:pPr algn="ctr"/>
            <a:r>
              <a:rPr lang="ja-JP" altLang="en-US" sz="1000" dirty="0" smtClean="0">
                <a:solidFill>
                  <a:schemeClr val="tx1"/>
                </a:solidFill>
              </a:rPr>
              <a:t>市区町村による指導等</a:t>
            </a:r>
            <a:endParaRPr lang="ja-JP" altLang="en-US" sz="1000" dirty="0">
              <a:solidFill>
                <a:schemeClr val="tx1"/>
              </a:solidFill>
            </a:endParaRPr>
          </a:p>
        </p:txBody>
      </p:sp>
      <p:sp>
        <p:nvSpPr>
          <p:cNvPr id="47" name="角丸四角形 46"/>
          <p:cNvSpPr/>
          <p:nvPr/>
        </p:nvSpPr>
        <p:spPr>
          <a:xfrm>
            <a:off x="6959678" y="1945671"/>
            <a:ext cx="1932802" cy="1411323"/>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t" anchorCtr="0"/>
          <a:lstStyle/>
          <a:p>
            <a:pPr defTabSz="656760">
              <a:lnSpc>
                <a:spcPts val="1100"/>
              </a:lnSpc>
              <a:defRPr/>
            </a:pPr>
            <a:endParaRPr kumimoji="0" lang="en-US" altLang="ja-JP" sz="1000" kern="0" dirty="0" smtClean="0">
              <a:latin typeface="+mj-ea"/>
              <a:cs typeface="メイリオ" pitchFamily="50" charset="-128"/>
            </a:endParaRPr>
          </a:p>
          <a:p>
            <a:pPr defTabSz="656760">
              <a:lnSpc>
                <a:spcPts val="1100"/>
              </a:lnSpc>
              <a:defRPr/>
            </a:pPr>
            <a:r>
              <a:rPr kumimoji="0" lang="ja-JP" altLang="en-US" sz="1000" kern="0" dirty="0" smtClean="0">
                <a:latin typeface="+mn-ea"/>
                <a:cs typeface="メイリオ" pitchFamily="50" charset="-128"/>
              </a:rPr>
              <a:t>・ 報告徴収・出頭要請・質問・</a:t>
            </a:r>
            <a:endParaRPr kumimoji="0" lang="en-US" altLang="ja-JP" sz="1000" kern="0" dirty="0" smtClean="0">
              <a:latin typeface="+mn-ea"/>
              <a:cs typeface="メイリオ" pitchFamily="50" charset="-128"/>
            </a:endParaRPr>
          </a:p>
          <a:p>
            <a:pPr defTabSz="656760">
              <a:lnSpc>
                <a:spcPts val="1100"/>
              </a:lnSpc>
              <a:defRPr/>
            </a:pPr>
            <a:r>
              <a:rPr kumimoji="0" lang="ja-JP" altLang="en-US" sz="1000" kern="0" dirty="0" smtClean="0">
                <a:latin typeface="+mn-ea"/>
                <a:cs typeface="メイリオ" pitchFamily="50" charset="-128"/>
              </a:rPr>
              <a:t>　 立入検査               　 </a:t>
            </a:r>
            <a:r>
              <a:rPr kumimoji="0" lang="en-US" altLang="ja-JP" sz="1000" kern="0" dirty="0" smtClean="0">
                <a:latin typeface="+mn-ea"/>
                <a:cs typeface="メイリオ" pitchFamily="50" charset="-128"/>
              </a:rPr>
              <a:t>180</a:t>
            </a:r>
            <a:r>
              <a:rPr kumimoji="0" lang="ja-JP" altLang="en-US" sz="1000" kern="0" dirty="0" smtClean="0">
                <a:latin typeface="+mn-ea"/>
                <a:cs typeface="メイリオ" pitchFamily="50" charset="-128"/>
              </a:rPr>
              <a:t>件</a:t>
            </a:r>
          </a:p>
          <a:p>
            <a:pPr defTabSz="656760">
              <a:lnSpc>
                <a:spcPts val="1100"/>
              </a:lnSpc>
              <a:defRPr/>
            </a:pPr>
            <a:r>
              <a:rPr kumimoji="0" lang="ja-JP" altLang="en-US" sz="1000" kern="0" dirty="0" smtClean="0">
                <a:latin typeface="+mn-ea"/>
                <a:cs typeface="メイリオ" pitchFamily="50" charset="-128"/>
              </a:rPr>
              <a:t>・  改善勧告                   </a:t>
            </a:r>
            <a:r>
              <a:rPr kumimoji="0" lang="en-US" altLang="ja-JP" sz="1000" kern="0" dirty="0" smtClean="0">
                <a:latin typeface="+mn-ea"/>
                <a:cs typeface="メイリオ" pitchFamily="50" charset="-128"/>
              </a:rPr>
              <a:t>60</a:t>
            </a:r>
            <a:r>
              <a:rPr kumimoji="0" lang="ja-JP" altLang="en-US" sz="1000" kern="0" dirty="0" smtClean="0">
                <a:latin typeface="+mn-ea"/>
                <a:cs typeface="メイリオ" pitchFamily="50" charset="-128"/>
              </a:rPr>
              <a:t>件</a:t>
            </a:r>
            <a:endParaRPr kumimoji="0" lang="en-US" altLang="ja-JP" sz="1000" kern="0" dirty="0" smtClean="0">
              <a:latin typeface="+mn-ea"/>
              <a:cs typeface="メイリオ" pitchFamily="50" charset="-128"/>
            </a:endParaRPr>
          </a:p>
          <a:p>
            <a:pPr defTabSz="656760">
              <a:lnSpc>
                <a:spcPts val="1100"/>
              </a:lnSpc>
              <a:defRPr/>
            </a:pPr>
            <a:r>
              <a:rPr kumimoji="0" lang="ja-JP" altLang="en-US" sz="1000" kern="0" dirty="0" smtClean="0">
                <a:latin typeface="+mn-ea"/>
                <a:cs typeface="メイリオ" pitchFamily="50" charset="-128"/>
              </a:rPr>
              <a:t>・  改善命令                   　</a:t>
            </a:r>
            <a:r>
              <a:rPr kumimoji="0" lang="en-US" altLang="ja-JP" sz="1000" kern="0" dirty="0">
                <a:latin typeface="+mn-ea"/>
                <a:cs typeface="メイリオ" pitchFamily="50" charset="-128"/>
              </a:rPr>
              <a:t>0</a:t>
            </a:r>
            <a:r>
              <a:rPr kumimoji="0" lang="ja-JP" altLang="en-US" sz="1000" kern="0" dirty="0" smtClean="0">
                <a:latin typeface="+mn-ea"/>
                <a:cs typeface="メイリオ" pitchFamily="50" charset="-128"/>
              </a:rPr>
              <a:t>件</a:t>
            </a:r>
            <a:endParaRPr kumimoji="0" lang="en-US" altLang="ja-JP" sz="1000" kern="0" dirty="0" smtClean="0">
              <a:latin typeface="+mn-ea"/>
              <a:cs typeface="メイリオ" pitchFamily="50" charset="-128"/>
            </a:endParaRPr>
          </a:p>
          <a:p>
            <a:pPr defTabSz="656760">
              <a:lnSpc>
                <a:spcPts val="1100"/>
              </a:lnSpc>
              <a:defRPr/>
            </a:pPr>
            <a:r>
              <a:rPr kumimoji="0" lang="ja-JP" altLang="en-US" sz="1000" kern="0" dirty="0" smtClean="0">
                <a:latin typeface="+mn-ea"/>
                <a:cs typeface="メイリオ" pitchFamily="50" charset="-128"/>
              </a:rPr>
              <a:t>・  指定の全部・一部停止 </a:t>
            </a:r>
            <a:r>
              <a:rPr kumimoji="0" lang="en-US" altLang="ja-JP" sz="1000" kern="0" dirty="0" smtClean="0">
                <a:latin typeface="+mn-ea"/>
                <a:cs typeface="メイリオ" pitchFamily="50" charset="-128"/>
              </a:rPr>
              <a:t>  4</a:t>
            </a:r>
            <a:r>
              <a:rPr kumimoji="0" lang="ja-JP" altLang="en-US" sz="1000" kern="0" dirty="0" smtClean="0">
                <a:latin typeface="+mn-ea"/>
                <a:cs typeface="メイリオ" pitchFamily="50" charset="-128"/>
              </a:rPr>
              <a:t>件</a:t>
            </a:r>
            <a:endParaRPr kumimoji="0" lang="en-US" altLang="ja-JP" sz="1000" kern="0" dirty="0" smtClean="0">
              <a:latin typeface="+mn-ea"/>
              <a:cs typeface="メイリオ" pitchFamily="50" charset="-128"/>
            </a:endParaRPr>
          </a:p>
          <a:p>
            <a:pPr defTabSz="656760">
              <a:lnSpc>
                <a:spcPts val="1100"/>
              </a:lnSpc>
              <a:defRPr/>
            </a:pPr>
            <a:r>
              <a:rPr kumimoji="0" lang="ja-JP" altLang="en-US" sz="1000" kern="0" dirty="0" smtClean="0">
                <a:latin typeface="+mn-ea"/>
                <a:cs typeface="メイリオ" pitchFamily="50" charset="-128"/>
              </a:rPr>
              <a:t>・　指定取消</a:t>
            </a:r>
            <a:r>
              <a:rPr lang="en-US" altLang="ja-JP" sz="900" dirty="0" smtClean="0"/>
              <a:t>※4</a:t>
            </a:r>
            <a:r>
              <a:rPr kumimoji="0" lang="ja-JP" altLang="en-US" sz="900" kern="0" dirty="0" smtClean="0">
                <a:latin typeface="+mn-ea"/>
                <a:cs typeface="メイリオ" pitchFamily="50" charset="-128"/>
              </a:rPr>
              <a:t>　</a:t>
            </a:r>
            <a:r>
              <a:rPr kumimoji="0" lang="ja-JP" altLang="en-US" sz="1000" kern="0" dirty="0" smtClean="0">
                <a:latin typeface="+mn-ea"/>
                <a:cs typeface="メイリオ" pitchFamily="50" charset="-128"/>
              </a:rPr>
              <a:t>　　　　　　 </a:t>
            </a:r>
            <a:r>
              <a:rPr kumimoji="0" lang="en-US" altLang="ja-JP" sz="1000" kern="0" dirty="0">
                <a:latin typeface="+mn-ea"/>
                <a:cs typeface="メイリオ" pitchFamily="50" charset="-128"/>
              </a:rPr>
              <a:t>3</a:t>
            </a:r>
            <a:r>
              <a:rPr kumimoji="0" lang="ja-JP" altLang="en-US" sz="1000" kern="0" dirty="0" smtClean="0">
                <a:latin typeface="+mn-ea"/>
                <a:cs typeface="メイリオ" pitchFamily="50" charset="-128"/>
              </a:rPr>
              <a:t>件</a:t>
            </a:r>
            <a:endParaRPr kumimoji="0" lang="en-US" altLang="ja-JP" sz="1000" kern="0" dirty="0" smtClean="0">
              <a:latin typeface="+mn-ea"/>
              <a:cs typeface="メイリオ" pitchFamily="50" charset="-128"/>
            </a:endParaRPr>
          </a:p>
          <a:p>
            <a:pPr defTabSz="656760">
              <a:lnSpc>
                <a:spcPts val="1100"/>
              </a:lnSpc>
              <a:defRPr/>
            </a:pPr>
            <a:r>
              <a:rPr kumimoji="0" lang="ja-JP" altLang="en-US" sz="1000" kern="0" dirty="0" smtClean="0">
                <a:latin typeface="+mn-ea"/>
                <a:cs typeface="メイリオ" pitchFamily="50" charset="-128"/>
              </a:rPr>
              <a:t>・ </a:t>
            </a:r>
            <a:r>
              <a:rPr kumimoji="0" lang="ja-JP" altLang="en-US" sz="1000" kern="0" dirty="0">
                <a:latin typeface="+mn-ea"/>
                <a:cs typeface="メイリオ" pitchFamily="50" charset="-128"/>
              </a:rPr>
              <a:t>都道府県・政令市・中核市等</a:t>
            </a:r>
          </a:p>
          <a:p>
            <a:pPr defTabSz="656760">
              <a:lnSpc>
                <a:spcPts val="1100"/>
              </a:lnSpc>
              <a:defRPr/>
            </a:pPr>
            <a:r>
              <a:rPr kumimoji="0" lang="ja-JP" altLang="en-US" sz="1000" kern="0" dirty="0">
                <a:latin typeface="+mn-ea"/>
                <a:cs typeface="メイリオ" pitchFamily="50" charset="-128"/>
              </a:rPr>
              <a:t>    による指導                </a:t>
            </a:r>
            <a:r>
              <a:rPr kumimoji="0" lang="en-US" altLang="ja-JP" sz="1000" kern="0" smtClean="0">
                <a:latin typeface="+mn-ea"/>
                <a:cs typeface="メイリオ" pitchFamily="50" charset="-128"/>
              </a:rPr>
              <a:t>211</a:t>
            </a:r>
            <a:r>
              <a:rPr kumimoji="0" lang="ja-JP" altLang="en-US" sz="1000" kern="0" smtClean="0">
                <a:latin typeface="+mn-ea"/>
                <a:cs typeface="メイリオ" pitchFamily="50" charset="-128"/>
              </a:rPr>
              <a:t>件</a:t>
            </a:r>
            <a:endParaRPr kumimoji="0" lang="ja-JP" altLang="en-US" sz="1000" kern="0" dirty="0">
              <a:latin typeface="+mn-ea"/>
              <a:cs typeface="メイリオ" pitchFamily="50" charset="-128"/>
            </a:endParaRPr>
          </a:p>
          <a:p>
            <a:pPr defTabSz="656760">
              <a:lnSpc>
                <a:spcPts val="1100"/>
              </a:lnSpc>
              <a:defRPr/>
            </a:pPr>
            <a:endParaRPr kumimoji="0" lang="en-US" altLang="ja-JP" sz="1000" kern="0" dirty="0" smtClean="0">
              <a:latin typeface="+mj-ea"/>
              <a:cs typeface="メイリオ" pitchFamily="50" charset="-128"/>
            </a:endParaRPr>
          </a:p>
        </p:txBody>
      </p:sp>
      <p:sp>
        <p:nvSpPr>
          <p:cNvPr id="48" name="対角する 2 つの角を丸めた四角形 47"/>
          <p:cNvSpPr/>
          <p:nvPr/>
        </p:nvSpPr>
        <p:spPr>
          <a:xfrm>
            <a:off x="7179023" y="1815067"/>
            <a:ext cx="1388818" cy="340304"/>
          </a:xfrm>
          <a:prstGeom prst="round2Diag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5676" tIns="0" rIns="65676" bIns="0" spcCol="0" rtlCol="0" anchor="ctr"/>
          <a:lstStyle/>
          <a:p>
            <a:pPr algn="ctr"/>
            <a:r>
              <a:rPr lang="ja-JP" altLang="en-US" sz="1000" dirty="0" smtClean="0">
                <a:solidFill>
                  <a:schemeClr val="tx1"/>
                </a:solidFill>
              </a:rPr>
              <a:t>障害者</a:t>
            </a:r>
            <a:r>
              <a:rPr lang="ja-JP" altLang="en-US" sz="1000" dirty="0">
                <a:solidFill>
                  <a:schemeClr val="tx1"/>
                </a:solidFill>
              </a:rPr>
              <a:t>総合</a:t>
            </a:r>
            <a:r>
              <a:rPr lang="ja-JP" altLang="en-US" sz="1000" dirty="0" smtClean="0">
                <a:solidFill>
                  <a:schemeClr val="tx1"/>
                </a:solidFill>
              </a:rPr>
              <a:t>支援法等による権限の行使</a:t>
            </a:r>
            <a:r>
              <a:rPr lang="ja-JP" altLang="en-US" sz="1000" dirty="0">
                <a:solidFill>
                  <a:schemeClr val="tx1"/>
                </a:solidFill>
              </a:rPr>
              <a:t>等</a:t>
            </a:r>
          </a:p>
        </p:txBody>
      </p:sp>
      <p:sp>
        <p:nvSpPr>
          <p:cNvPr id="50" name="角丸四角形 49"/>
          <p:cNvSpPr/>
          <p:nvPr/>
        </p:nvSpPr>
        <p:spPr>
          <a:xfrm>
            <a:off x="3999721" y="683283"/>
            <a:ext cx="2804114" cy="2745717"/>
          </a:xfrm>
          <a:prstGeom prst="roundRect">
            <a:avLst>
              <a:gd name="adj" fmla="val 1540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ctr"/>
          <a:lstStyle/>
          <a:p>
            <a:pPr algn="ctr"/>
            <a:endParaRPr kumimoji="1" lang="ja-JP" altLang="en-US" dirty="0"/>
          </a:p>
        </p:txBody>
      </p:sp>
      <p:sp>
        <p:nvSpPr>
          <p:cNvPr id="51" name="角丸四角形 50"/>
          <p:cNvSpPr/>
          <p:nvPr/>
        </p:nvSpPr>
        <p:spPr>
          <a:xfrm>
            <a:off x="4544666" y="529897"/>
            <a:ext cx="1703130" cy="304809"/>
          </a:xfrm>
          <a:prstGeom prst="roundRect">
            <a:avLst/>
          </a:prstGeom>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500" b="1" dirty="0">
                <a:solidFill>
                  <a:prstClr val="white"/>
                </a:solidFill>
                <a:latin typeface="ＭＳ Ｐゴシック"/>
              </a:rPr>
              <a:t>都道府県</a:t>
            </a:r>
            <a:endParaRPr lang="en-US" altLang="ja-JP" sz="1500" b="1" dirty="0">
              <a:solidFill>
                <a:prstClr val="white"/>
              </a:solidFill>
              <a:latin typeface="ＭＳ Ｐゴシック"/>
            </a:endParaRPr>
          </a:p>
        </p:txBody>
      </p:sp>
      <p:sp>
        <p:nvSpPr>
          <p:cNvPr id="58" name="角丸四角形 57"/>
          <p:cNvSpPr/>
          <p:nvPr/>
        </p:nvSpPr>
        <p:spPr>
          <a:xfrm>
            <a:off x="4067944" y="1844824"/>
            <a:ext cx="1622250" cy="1512168"/>
          </a:xfrm>
          <a:prstGeom prst="roundRect">
            <a:avLst/>
          </a:prstGeom>
          <a:pattFill prst="pct10">
            <a:fgClr>
              <a:schemeClr val="accent1"/>
            </a:fgClr>
            <a:bgClr>
              <a:srgbClr val="B6E088"/>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676" tIns="32838" rIns="65676" bIns="32838" numCol="1" spcCol="0" rtlCol="0" fromWordArt="0" anchor="ctr" anchorCtr="0" forceAA="0" compatLnSpc="1">
            <a:prstTxWarp prst="textNoShape">
              <a:avLst/>
            </a:prstTxWarp>
            <a:noAutofit/>
          </a:bodyPr>
          <a:lstStyle/>
          <a:p>
            <a:pPr algn="ctr"/>
            <a:endParaRPr kumimoji="1" lang="ja-JP" altLang="en-US"/>
          </a:p>
        </p:txBody>
      </p:sp>
      <p:sp>
        <p:nvSpPr>
          <p:cNvPr id="61" name="角丸四角形 60"/>
          <p:cNvSpPr/>
          <p:nvPr/>
        </p:nvSpPr>
        <p:spPr>
          <a:xfrm>
            <a:off x="5799269" y="1124744"/>
            <a:ext cx="886970" cy="2186492"/>
          </a:xfrm>
          <a:prstGeom prst="roundRect">
            <a:avLst/>
          </a:prstGeom>
          <a:solidFill>
            <a:srgbClr val="FFFF00"/>
          </a:solidFill>
          <a:ln w="22225" cap="flat" cmpd="sng" algn="ctr">
            <a:solidFill>
              <a:srgbClr val="BBE0E3">
                <a:shade val="50000"/>
              </a:srgbClr>
            </a:solidFill>
            <a:prstDash val="solid"/>
          </a:ln>
          <a:effectLst/>
        </p:spPr>
        <p:txBody>
          <a:bodyPr lIns="48286" tIns="24143" rIns="48286" bIns="24143" spcCol="0" rtlCol="0" anchor="ctr"/>
          <a:lstStyle/>
          <a:p>
            <a:pPr algn="ctr" defTabSz="656760">
              <a:lnSpc>
                <a:spcPts val="939"/>
              </a:lnSpc>
              <a:defRPr/>
            </a:pPr>
            <a:endParaRPr kumimoji="0" lang="en-US" altLang="ja-JP" sz="1100" b="1" kern="0" dirty="0" smtClean="0">
              <a:latin typeface="+mj-ea"/>
              <a:ea typeface="+mj-ea"/>
              <a:cs typeface="メイリオ" pitchFamily="50" charset="-128"/>
            </a:endParaRPr>
          </a:p>
          <a:p>
            <a:pPr algn="ctr" defTabSz="656760">
              <a:lnSpc>
                <a:spcPts val="939"/>
              </a:lnSpc>
              <a:defRPr/>
            </a:pPr>
            <a:endParaRPr kumimoji="0" lang="en-US" altLang="ja-JP" sz="1100" b="1" kern="0" dirty="0">
              <a:latin typeface="+mj-ea"/>
              <a:ea typeface="+mj-ea"/>
              <a:cs typeface="メイリオ" pitchFamily="50" charset="-128"/>
            </a:endParaRPr>
          </a:p>
          <a:p>
            <a:pPr algn="ctr" defTabSz="656760">
              <a:lnSpc>
                <a:spcPts val="939"/>
              </a:lnSpc>
              <a:defRPr/>
            </a:pPr>
            <a:endParaRPr kumimoji="0" lang="en-US" altLang="ja-JP" sz="1100" b="1" kern="0" dirty="0" smtClean="0">
              <a:latin typeface="+mj-ea"/>
              <a:ea typeface="+mj-ea"/>
              <a:cs typeface="メイリオ" pitchFamily="50" charset="-128"/>
            </a:endParaRPr>
          </a:p>
          <a:p>
            <a:pPr algn="ctr" defTabSz="656760">
              <a:lnSpc>
                <a:spcPts val="939"/>
              </a:lnSpc>
              <a:defRPr/>
            </a:pPr>
            <a:endParaRPr kumimoji="0" lang="en-US" altLang="ja-JP" sz="1100" b="1" kern="0" dirty="0">
              <a:latin typeface="+mj-ea"/>
              <a:ea typeface="+mj-ea"/>
              <a:cs typeface="メイリオ" pitchFamily="50" charset="-128"/>
            </a:endParaRPr>
          </a:p>
          <a:p>
            <a:pPr algn="ctr" defTabSz="656760">
              <a:lnSpc>
                <a:spcPts val="939"/>
              </a:lnSpc>
              <a:defRPr/>
            </a:pPr>
            <a:endParaRPr kumimoji="0" lang="en-US" altLang="ja-JP" sz="1100" b="1" kern="0" dirty="0" smtClean="0">
              <a:latin typeface="+mj-ea"/>
              <a:ea typeface="+mj-ea"/>
              <a:cs typeface="メイリオ" pitchFamily="50" charset="-128"/>
            </a:endParaRPr>
          </a:p>
          <a:p>
            <a:pPr defTabSz="656760">
              <a:defRPr/>
            </a:pPr>
            <a:r>
              <a:rPr kumimoji="0" lang="ja-JP" altLang="en-US" sz="1100" b="1" kern="0" dirty="0" smtClean="0">
                <a:latin typeface="+mj-ea"/>
                <a:ea typeface="+mj-ea"/>
                <a:cs typeface="メイリオ" pitchFamily="50" charset="-128"/>
              </a:rPr>
              <a:t>虐待の事実が認められた事例</a:t>
            </a:r>
            <a:endParaRPr kumimoji="0" lang="en-US" altLang="ja-JP" sz="1100" b="1" kern="0" dirty="0" smtClean="0">
              <a:latin typeface="+mj-ea"/>
              <a:ea typeface="+mj-ea"/>
              <a:cs typeface="メイリオ" pitchFamily="50" charset="-128"/>
            </a:endParaRPr>
          </a:p>
          <a:p>
            <a:pPr defTabSz="656760">
              <a:lnSpc>
                <a:spcPts val="1200"/>
              </a:lnSpc>
              <a:defRPr/>
            </a:pPr>
            <a:r>
              <a:rPr kumimoji="0" lang="ja-JP" altLang="en-US" sz="1050" b="1" kern="0" dirty="0">
                <a:latin typeface="+mj-ea"/>
                <a:ea typeface="+mj-ea"/>
                <a:cs typeface="メイリオ" pitchFamily="50" charset="-128"/>
              </a:rPr>
              <a:t>　</a:t>
            </a:r>
            <a:r>
              <a:rPr kumimoji="0" lang="ja-JP" altLang="en-US" sz="1050" b="1" kern="0" dirty="0" smtClean="0">
                <a:latin typeface="+mj-ea"/>
                <a:ea typeface="+mj-ea"/>
                <a:cs typeface="メイリオ" pitchFamily="50" charset="-128"/>
              </a:rPr>
              <a:t>　　　　　　</a:t>
            </a:r>
            <a:r>
              <a:rPr kumimoji="0" lang="ja-JP" altLang="en-US" sz="1100" b="1" kern="0" dirty="0" smtClean="0">
                <a:latin typeface="+mj-ea"/>
                <a:ea typeface="+mj-ea"/>
                <a:cs typeface="メイリオ" pitchFamily="50" charset="-128"/>
              </a:rPr>
              <a:t>　　　　　　</a:t>
            </a:r>
            <a:endParaRPr kumimoji="0" lang="en-US" altLang="ja-JP" sz="1100" b="1" kern="0" dirty="0" smtClean="0">
              <a:latin typeface="+mj-ea"/>
              <a:ea typeface="+mj-ea"/>
              <a:cs typeface="メイリオ" pitchFamily="50" charset="-128"/>
            </a:endParaRPr>
          </a:p>
          <a:p>
            <a:pPr defTabSz="656760">
              <a:lnSpc>
                <a:spcPts val="939"/>
              </a:lnSpc>
              <a:defRPr/>
            </a:pPr>
            <a:r>
              <a:rPr kumimoji="0" lang="ja-JP" altLang="en-US" sz="1100" b="1" kern="0" dirty="0" smtClean="0">
                <a:latin typeface="+mj-ea"/>
                <a:ea typeface="+mj-ea"/>
                <a:cs typeface="メイリオ" pitchFamily="50" charset="-128"/>
              </a:rPr>
              <a:t>　　</a:t>
            </a:r>
            <a:endParaRPr kumimoji="0" lang="en-US" altLang="ja-JP" sz="1100" b="1" kern="0" dirty="0" smtClean="0">
              <a:latin typeface="+mj-ea"/>
              <a:ea typeface="+mj-ea"/>
              <a:cs typeface="メイリオ" pitchFamily="50" charset="-128"/>
            </a:endParaRPr>
          </a:p>
          <a:p>
            <a:pPr lvl="0"/>
            <a:endParaRPr kumimoji="0" lang="en-US" altLang="ja-JP" sz="1100" b="1" kern="0" dirty="0">
              <a:solidFill>
                <a:prstClr val="black"/>
              </a:solidFill>
              <a:latin typeface="+mj-ea"/>
              <a:ea typeface="+mj-ea"/>
              <a:cs typeface="メイリオ" pitchFamily="50" charset="-128"/>
            </a:endParaRPr>
          </a:p>
          <a:p>
            <a:pPr lvl="0"/>
            <a:r>
              <a:rPr lang="ja-JP" altLang="en-US" sz="1100" b="1" dirty="0" smtClean="0">
                <a:solidFill>
                  <a:prstClr val="black"/>
                </a:solidFill>
              </a:rPr>
              <a:t>　</a:t>
            </a:r>
            <a:endParaRPr lang="en-US" altLang="ja-JP" sz="1100" b="1" dirty="0" smtClean="0">
              <a:solidFill>
                <a:prstClr val="black"/>
              </a:solidFill>
            </a:endParaRPr>
          </a:p>
          <a:p>
            <a:pPr lvl="0"/>
            <a:endParaRPr lang="en-US" altLang="ja-JP" sz="1100" b="1" dirty="0">
              <a:solidFill>
                <a:prstClr val="black"/>
              </a:solidFill>
            </a:endParaRPr>
          </a:p>
          <a:p>
            <a:pPr lvl="0"/>
            <a:r>
              <a:rPr lang="ja-JP" altLang="en-US" sz="1100" b="1" dirty="0" smtClean="0">
                <a:solidFill>
                  <a:prstClr val="black"/>
                </a:solidFill>
              </a:rPr>
              <a:t>　</a:t>
            </a:r>
            <a:r>
              <a:rPr lang="ja-JP" altLang="en-US" sz="1100" dirty="0" smtClean="0">
                <a:solidFill>
                  <a:prstClr val="black"/>
                </a:solidFill>
              </a:rPr>
              <a:t>被虐待者　　</a:t>
            </a:r>
            <a:endParaRPr lang="en-US" altLang="ja-JP" sz="1100" dirty="0" smtClean="0">
              <a:solidFill>
                <a:prstClr val="black"/>
              </a:solidFill>
            </a:endParaRPr>
          </a:p>
          <a:p>
            <a:pPr lvl="0"/>
            <a:r>
              <a:rPr lang="ja-JP" altLang="en-US" sz="1100" dirty="0">
                <a:solidFill>
                  <a:prstClr val="black"/>
                </a:solidFill>
              </a:rPr>
              <a:t>　</a:t>
            </a:r>
            <a:r>
              <a:rPr lang="ja-JP" altLang="en-US" sz="1100" dirty="0" smtClean="0">
                <a:solidFill>
                  <a:prstClr val="black"/>
                </a:solidFill>
              </a:rPr>
              <a:t> </a:t>
            </a:r>
            <a:r>
              <a:rPr lang="en-US" altLang="ja-JP" sz="1100" dirty="0" smtClean="0">
                <a:solidFill>
                  <a:prstClr val="black"/>
                </a:solidFill>
              </a:rPr>
              <a:t>569</a:t>
            </a:r>
            <a:r>
              <a:rPr lang="ja-JP" altLang="en-US" sz="1100" dirty="0" smtClean="0">
                <a:solidFill>
                  <a:prstClr val="black"/>
                </a:solidFill>
              </a:rPr>
              <a:t>人</a:t>
            </a:r>
            <a:r>
              <a:rPr lang="en-US" altLang="ja-JP" sz="900" dirty="0" smtClean="0">
                <a:solidFill>
                  <a:prstClr val="black"/>
                </a:solidFill>
              </a:rPr>
              <a:t>※1</a:t>
            </a:r>
            <a:endParaRPr lang="en-US" altLang="ja-JP" sz="900" dirty="0">
              <a:solidFill>
                <a:prstClr val="black"/>
              </a:solidFill>
            </a:endParaRPr>
          </a:p>
          <a:p>
            <a:pPr lvl="0"/>
            <a:r>
              <a:rPr lang="ja-JP" altLang="en-US" sz="1100" dirty="0" smtClean="0">
                <a:solidFill>
                  <a:prstClr val="black"/>
                </a:solidFill>
              </a:rPr>
              <a:t>　虐待者</a:t>
            </a:r>
            <a:endParaRPr lang="en-US" altLang="ja-JP" sz="1100" dirty="0" smtClean="0">
              <a:solidFill>
                <a:prstClr val="black"/>
              </a:solidFill>
            </a:endParaRPr>
          </a:p>
          <a:p>
            <a:pPr lvl="0"/>
            <a:r>
              <a:rPr lang="ja-JP" altLang="en-US" sz="1100" dirty="0">
                <a:solidFill>
                  <a:prstClr val="black"/>
                </a:solidFill>
              </a:rPr>
              <a:t>　</a:t>
            </a:r>
            <a:r>
              <a:rPr lang="ja-JP" altLang="en-US" sz="1100" dirty="0" smtClean="0">
                <a:solidFill>
                  <a:prstClr val="black"/>
                </a:solidFill>
              </a:rPr>
              <a:t> </a:t>
            </a:r>
            <a:r>
              <a:rPr lang="en-US" altLang="ja-JP" sz="1100" dirty="0" smtClean="0">
                <a:solidFill>
                  <a:prstClr val="black"/>
                </a:solidFill>
              </a:rPr>
              <a:t>411</a:t>
            </a:r>
            <a:r>
              <a:rPr lang="ja-JP" altLang="en-US" sz="1100" dirty="0" smtClean="0">
                <a:solidFill>
                  <a:prstClr val="black"/>
                </a:solidFill>
              </a:rPr>
              <a:t>人</a:t>
            </a:r>
            <a:r>
              <a:rPr lang="en-US" altLang="ja-JP" sz="900" dirty="0" smtClean="0">
                <a:solidFill>
                  <a:prstClr val="black"/>
                </a:solidFill>
              </a:rPr>
              <a:t>※2</a:t>
            </a:r>
            <a:r>
              <a:rPr lang="en-US" altLang="ja-JP" sz="1100" dirty="0" smtClean="0">
                <a:solidFill>
                  <a:prstClr val="black"/>
                </a:solidFill>
              </a:rPr>
              <a:t> </a:t>
            </a:r>
          </a:p>
          <a:p>
            <a:pPr lvl="0"/>
            <a:endParaRPr lang="en-US" altLang="ja-JP" sz="1100" b="1" dirty="0">
              <a:solidFill>
                <a:prstClr val="black"/>
              </a:solidFill>
            </a:endParaRPr>
          </a:p>
          <a:p>
            <a:pPr lvl="0"/>
            <a:endParaRPr lang="en-US" altLang="ja-JP" sz="1100" b="1" dirty="0" smtClean="0">
              <a:solidFill>
                <a:prstClr val="black"/>
              </a:solidFill>
            </a:endParaRPr>
          </a:p>
          <a:p>
            <a:pPr lvl="0"/>
            <a:endParaRPr lang="en-US" altLang="ja-JP" sz="1100" b="1" dirty="0">
              <a:solidFill>
                <a:prstClr val="black"/>
              </a:solidFill>
            </a:endParaRPr>
          </a:p>
          <a:p>
            <a:pPr algn="ctr" defTabSz="656760">
              <a:lnSpc>
                <a:spcPts val="939"/>
              </a:lnSpc>
              <a:defRPr/>
            </a:pPr>
            <a:r>
              <a:rPr kumimoji="0" lang="ja-JP" altLang="en-US" sz="1400" kern="0" dirty="0" smtClean="0">
                <a:latin typeface="+mj-ea"/>
                <a:ea typeface="+mj-ea"/>
                <a:cs typeface="メイリオ" pitchFamily="50" charset="-128"/>
              </a:rPr>
              <a:t>　</a:t>
            </a:r>
            <a:endParaRPr kumimoji="0" lang="en-US" altLang="ja-JP" sz="1400" kern="0" dirty="0">
              <a:latin typeface="+mj-ea"/>
              <a:ea typeface="+mj-ea"/>
              <a:cs typeface="メイリオ" pitchFamily="50" charset="-128"/>
            </a:endParaRPr>
          </a:p>
        </p:txBody>
      </p:sp>
      <p:sp>
        <p:nvSpPr>
          <p:cNvPr id="68" name="角丸四角形 67"/>
          <p:cNvSpPr/>
          <p:nvPr/>
        </p:nvSpPr>
        <p:spPr>
          <a:xfrm>
            <a:off x="4139953" y="2155375"/>
            <a:ext cx="1512000" cy="585861"/>
          </a:xfrm>
          <a:prstGeom prst="roundRect">
            <a:avLst/>
          </a:prstGeom>
          <a:solidFill>
            <a:srgbClr val="FFFF00"/>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108000" rIns="48286" bIns="24143" spcCol="0" rtlCol="0" anchor="ctr"/>
          <a:lstStyle/>
          <a:p>
            <a:pPr defTabSz="656760">
              <a:lnSpc>
                <a:spcPts val="1100"/>
              </a:lnSpc>
              <a:defRPr/>
            </a:pPr>
            <a:r>
              <a:rPr kumimoji="0" lang="ja-JP" altLang="en-US" sz="950" kern="0" dirty="0">
                <a:latin typeface="+mj-ea"/>
                <a:ea typeface="+mj-ea"/>
                <a:cs typeface="メイリオ" pitchFamily="50" charset="-128"/>
              </a:rPr>
              <a:t>更に都道府県において</a:t>
            </a:r>
            <a:r>
              <a:rPr kumimoji="0" lang="ja-JP" altLang="en-US" sz="950" kern="0" dirty="0" smtClean="0">
                <a:latin typeface="+mj-ea"/>
                <a:ea typeface="+mj-ea"/>
                <a:cs typeface="メイリオ" pitchFamily="50" charset="-128"/>
              </a:rPr>
              <a:t>事実確認</a:t>
            </a:r>
            <a:r>
              <a:rPr kumimoji="0" lang="ja-JP" altLang="en-US" sz="950" kern="0" dirty="0">
                <a:latin typeface="+mj-ea"/>
                <a:ea typeface="+mj-ea"/>
                <a:cs typeface="メイリオ" pitchFamily="50" charset="-128"/>
              </a:rPr>
              <a:t>を行った</a:t>
            </a:r>
            <a:r>
              <a:rPr kumimoji="0" lang="ja-JP" altLang="en-US" sz="950" kern="0" dirty="0" smtClean="0">
                <a:latin typeface="+mj-ea"/>
                <a:ea typeface="+mj-ea"/>
                <a:cs typeface="メイリオ" pitchFamily="50" charset="-128"/>
              </a:rPr>
              <a:t>事例で虐待事実</a:t>
            </a:r>
            <a:r>
              <a:rPr kumimoji="0" lang="ja-JP" altLang="en-US" sz="950" kern="0" dirty="0">
                <a:latin typeface="+mj-ea"/>
                <a:ea typeface="+mj-ea"/>
                <a:cs typeface="メイリオ" pitchFamily="50" charset="-128"/>
              </a:rPr>
              <a:t>が</a:t>
            </a:r>
            <a:r>
              <a:rPr kumimoji="0" lang="ja-JP" altLang="en-US" sz="950" kern="0" dirty="0" smtClean="0">
                <a:latin typeface="+mj-ea"/>
                <a:ea typeface="+mj-ea"/>
                <a:cs typeface="メイリオ" pitchFamily="50" charset="-128"/>
              </a:rPr>
              <a:t>認められた事例　</a:t>
            </a:r>
            <a:r>
              <a:rPr kumimoji="0" lang="ja-JP" altLang="en-US" sz="1000" kern="0" dirty="0">
                <a:latin typeface="+mj-ea"/>
                <a:ea typeface="+mj-ea"/>
                <a:cs typeface="メイリオ" pitchFamily="50" charset="-128"/>
              </a:rPr>
              <a:t>　　</a:t>
            </a:r>
            <a:r>
              <a:rPr kumimoji="0" lang="ja-JP" altLang="en-US" sz="1000" kern="0" dirty="0" smtClean="0">
                <a:latin typeface="+mj-ea"/>
                <a:ea typeface="+mj-ea"/>
                <a:cs typeface="メイリオ" pitchFamily="50" charset="-128"/>
              </a:rPr>
              <a:t> </a:t>
            </a:r>
            <a:endParaRPr kumimoji="0" lang="en-US" altLang="ja-JP" sz="1000" kern="0" dirty="0">
              <a:latin typeface="+mj-ea"/>
              <a:ea typeface="+mj-ea"/>
              <a:cs typeface="メイリオ" pitchFamily="50" charset="-128"/>
            </a:endParaRPr>
          </a:p>
          <a:p>
            <a:pPr defTabSz="656760">
              <a:lnSpc>
                <a:spcPts val="1100"/>
              </a:lnSpc>
              <a:defRPr/>
            </a:pPr>
            <a:r>
              <a:rPr kumimoji="0" lang="ja-JP" altLang="en-US" sz="1000" b="1" kern="0" dirty="0" smtClean="0">
                <a:latin typeface="+mj-ea"/>
                <a:ea typeface="+mj-ea"/>
                <a:cs typeface="メイリオ" pitchFamily="50" charset="-128"/>
              </a:rPr>
              <a:t>　　　　　　　　　　</a:t>
            </a:r>
            <a:r>
              <a:rPr kumimoji="0" lang="en-US" altLang="ja-JP" sz="1000" b="1" kern="0" dirty="0" smtClean="0">
                <a:latin typeface="+mj-ea"/>
                <a:ea typeface="+mj-ea"/>
                <a:cs typeface="メイリオ" pitchFamily="50" charset="-128"/>
              </a:rPr>
              <a:t>7</a:t>
            </a:r>
            <a:r>
              <a:rPr kumimoji="0" lang="ja-JP" altLang="en-US" sz="1000" b="1" kern="0" dirty="0" smtClean="0">
                <a:latin typeface="+mj-ea"/>
                <a:ea typeface="+mj-ea"/>
                <a:cs typeface="メイリオ" pitchFamily="50" charset="-128"/>
              </a:rPr>
              <a:t>件</a:t>
            </a:r>
            <a:endParaRPr kumimoji="0" lang="en-US" altLang="ja-JP" sz="1000" kern="0" dirty="0">
              <a:latin typeface="+mj-ea"/>
              <a:ea typeface="+mj-ea"/>
              <a:cs typeface="メイリオ" pitchFamily="50" charset="-128"/>
            </a:endParaRPr>
          </a:p>
        </p:txBody>
      </p:sp>
      <p:sp>
        <p:nvSpPr>
          <p:cNvPr id="69" name="角丸四角形 68"/>
          <p:cNvSpPr/>
          <p:nvPr/>
        </p:nvSpPr>
        <p:spPr>
          <a:xfrm>
            <a:off x="4139953" y="2780926"/>
            <a:ext cx="1512000" cy="504000"/>
          </a:xfrm>
          <a:prstGeom prst="roundRect">
            <a:avLst/>
          </a:prstGeom>
          <a:solidFill>
            <a:srgbClr val="FFFF00"/>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ctr"/>
          <a:lstStyle/>
          <a:p>
            <a:pPr defTabSz="656760">
              <a:lnSpc>
                <a:spcPts val="1100"/>
              </a:lnSpc>
              <a:defRPr/>
            </a:pPr>
            <a:r>
              <a:rPr kumimoji="0" lang="ja-JP" altLang="en-US" sz="1000" kern="0" dirty="0" smtClean="0">
                <a:latin typeface="+mj-ea"/>
                <a:cs typeface="メイリオ" pitchFamily="50" charset="-128"/>
              </a:rPr>
              <a:t>都道府県調査により</a:t>
            </a:r>
            <a:endParaRPr kumimoji="0" lang="en-US" altLang="ja-JP" sz="1000" kern="0" dirty="0" smtClean="0">
              <a:latin typeface="+mj-ea"/>
              <a:cs typeface="メイリオ" pitchFamily="50" charset="-128"/>
            </a:endParaRPr>
          </a:p>
          <a:p>
            <a:pPr defTabSz="656760">
              <a:lnSpc>
                <a:spcPts val="1100"/>
              </a:lnSpc>
              <a:defRPr/>
            </a:pPr>
            <a:r>
              <a:rPr kumimoji="0" lang="ja-JP" altLang="en-US" sz="1000" kern="0" dirty="0" smtClean="0">
                <a:latin typeface="+mj-ea"/>
                <a:ea typeface="+mj-ea"/>
                <a:cs typeface="メイリオ" pitchFamily="50" charset="-128"/>
              </a:rPr>
              <a:t>虐待</a:t>
            </a:r>
            <a:r>
              <a:rPr kumimoji="0" lang="ja-JP" altLang="en-US" sz="1000" kern="0" dirty="0">
                <a:latin typeface="+mj-ea"/>
                <a:ea typeface="+mj-ea"/>
                <a:cs typeface="メイリオ" pitchFamily="50" charset="-128"/>
              </a:rPr>
              <a:t>の事実が</a:t>
            </a:r>
            <a:r>
              <a:rPr kumimoji="0" lang="ja-JP" altLang="en-US" sz="1000" kern="0" dirty="0" smtClean="0">
                <a:latin typeface="+mj-ea"/>
                <a:ea typeface="+mj-ea"/>
                <a:cs typeface="メイリオ" pitchFamily="50" charset="-128"/>
              </a:rPr>
              <a:t>認められ</a:t>
            </a:r>
            <a:endParaRPr kumimoji="0" lang="en-US" altLang="ja-JP" sz="1000" kern="0" dirty="0" smtClean="0">
              <a:latin typeface="+mj-ea"/>
              <a:ea typeface="+mj-ea"/>
              <a:cs typeface="メイリオ" pitchFamily="50" charset="-128"/>
            </a:endParaRPr>
          </a:p>
          <a:p>
            <a:pPr defTabSz="656760">
              <a:lnSpc>
                <a:spcPts val="1100"/>
              </a:lnSpc>
              <a:defRPr/>
            </a:pPr>
            <a:r>
              <a:rPr kumimoji="0" lang="ja-JP" altLang="en-US" sz="1000" kern="0" dirty="0" smtClean="0">
                <a:latin typeface="+mj-ea"/>
                <a:ea typeface="+mj-ea"/>
                <a:cs typeface="メイリオ" pitchFamily="50" charset="-128"/>
              </a:rPr>
              <a:t>た事例</a:t>
            </a:r>
            <a:r>
              <a:rPr kumimoji="0" lang="ja-JP" altLang="en-US" sz="1000" kern="0" dirty="0">
                <a:latin typeface="+mj-ea"/>
                <a:ea typeface="+mj-ea"/>
                <a:cs typeface="メイリオ" pitchFamily="50" charset="-128"/>
              </a:rPr>
              <a:t>　</a:t>
            </a:r>
            <a:r>
              <a:rPr kumimoji="0" lang="ja-JP" altLang="en-US" sz="1000" kern="0" dirty="0" smtClean="0">
                <a:latin typeface="+mj-ea"/>
                <a:ea typeface="+mj-ea"/>
                <a:cs typeface="メイリオ" pitchFamily="50" charset="-128"/>
              </a:rPr>
              <a:t>　　　　</a:t>
            </a:r>
            <a:r>
              <a:rPr kumimoji="0" lang="en-US" altLang="ja-JP" sz="1000" b="1" kern="0" dirty="0" smtClean="0">
                <a:latin typeface="+mn-ea"/>
                <a:cs typeface="メイリオ" pitchFamily="50" charset="-128"/>
              </a:rPr>
              <a:t>17</a:t>
            </a:r>
            <a:r>
              <a:rPr kumimoji="0" lang="ja-JP" altLang="en-US" sz="1000" b="1" kern="0" dirty="0" smtClean="0">
                <a:latin typeface="+mj-ea"/>
                <a:ea typeface="+mj-ea"/>
                <a:cs typeface="メイリオ" pitchFamily="50" charset="-128"/>
              </a:rPr>
              <a:t>件</a:t>
            </a:r>
            <a:r>
              <a:rPr kumimoji="0" lang="ja-JP" altLang="en-US" sz="1000" kern="0" dirty="0">
                <a:latin typeface="+mj-ea"/>
                <a:ea typeface="+mj-ea"/>
                <a:cs typeface="メイリオ" pitchFamily="50" charset="-128"/>
              </a:rPr>
              <a:t>　</a:t>
            </a:r>
            <a:endParaRPr kumimoji="0" lang="en-US" altLang="ja-JP" sz="1000" kern="0" dirty="0">
              <a:latin typeface="+mj-ea"/>
              <a:ea typeface="+mj-ea"/>
              <a:cs typeface="メイリオ" pitchFamily="50" charset="-128"/>
            </a:endParaRPr>
          </a:p>
        </p:txBody>
      </p:sp>
      <p:sp>
        <p:nvSpPr>
          <p:cNvPr id="71" name="右矢印 70"/>
          <p:cNvSpPr/>
          <p:nvPr/>
        </p:nvSpPr>
        <p:spPr>
          <a:xfrm>
            <a:off x="6657380" y="2147334"/>
            <a:ext cx="301025" cy="304000"/>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lang="ja-JP" altLang="en-US" sz="1000" b="1" dirty="0"/>
          </a:p>
        </p:txBody>
      </p:sp>
      <p:sp>
        <p:nvSpPr>
          <p:cNvPr id="72" name="右矢印 71"/>
          <p:cNvSpPr/>
          <p:nvPr/>
        </p:nvSpPr>
        <p:spPr>
          <a:xfrm>
            <a:off x="5363435" y="2548362"/>
            <a:ext cx="468000" cy="304000"/>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r>
              <a:rPr lang="en-US" altLang="ja-JP" sz="900" b="1" dirty="0" smtClean="0"/>
              <a:t>7</a:t>
            </a:r>
            <a:r>
              <a:rPr lang="ja-JP" altLang="en-US" sz="900" b="1" dirty="0" smtClean="0"/>
              <a:t>件</a:t>
            </a:r>
            <a:endParaRPr lang="ja-JP" altLang="en-US" sz="900" b="1" dirty="0"/>
          </a:p>
        </p:txBody>
      </p:sp>
      <p:sp>
        <p:nvSpPr>
          <p:cNvPr id="74" name="右矢印 73"/>
          <p:cNvSpPr/>
          <p:nvPr/>
        </p:nvSpPr>
        <p:spPr>
          <a:xfrm>
            <a:off x="5396230" y="3037412"/>
            <a:ext cx="438164" cy="299038"/>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r>
              <a:rPr lang="en-US" altLang="ja-JP" sz="900" b="1" dirty="0" smtClean="0"/>
              <a:t>17</a:t>
            </a:r>
            <a:r>
              <a:rPr lang="ja-JP" altLang="en-US" sz="900" b="1" dirty="0" smtClean="0"/>
              <a:t>件</a:t>
            </a:r>
            <a:endParaRPr lang="ja-JP" altLang="en-US" sz="900" b="1" dirty="0"/>
          </a:p>
        </p:txBody>
      </p:sp>
      <p:sp>
        <p:nvSpPr>
          <p:cNvPr id="54" name="円/楕円 53"/>
          <p:cNvSpPr/>
          <p:nvPr/>
        </p:nvSpPr>
        <p:spPr>
          <a:xfrm>
            <a:off x="5914160" y="1952495"/>
            <a:ext cx="715802" cy="3096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676" tIns="32838" rIns="65676" bIns="32838" numCol="1" spcCol="0" rtlCol="0" fromWordArt="0" anchor="ctr" anchorCtr="0" forceAA="0" compatLnSpc="1">
            <a:prstTxWarp prst="textNoShape">
              <a:avLst/>
            </a:prstTxWarp>
            <a:spAutoFit/>
          </a:bodyPr>
          <a:lstStyle/>
          <a:p>
            <a:pPr algn="ctr"/>
            <a:r>
              <a:rPr lang="en-US" altLang="ja-JP" sz="1000" b="1" dirty="0" smtClean="0">
                <a:solidFill>
                  <a:schemeClr val="tx1"/>
                </a:solidFill>
                <a:latin typeface="+mj-ea"/>
                <a:ea typeface="+mj-ea"/>
              </a:rPr>
              <a:t>339</a:t>
            </a:r>
            <a:r>
              <a:rPr lang="ja-JP" altLang="en-US" sz="1000" b="1" dirty="0" smtClean="0">
                <a:solidFill>
                  <a:schemeClr val="tx1"/>
                </a:solidFill>
                <a:latin typeface="+mj-ea"/>
                <a:ea typeface="+mj-ea"/>
              </a:rPr>
              <a:t>件</a:t>
            </a:r>
            <a:endParaRPr lang="ja-JP" altLang="en-US" sz="1000" b="1" dirty="0">
              <a:solidFill>
                <a:schemeClr val="tx1"/>
              </a:solidFill>
              <a:latin typeface="+mj-ea"/>
              <a:ea typeface="+mj-ea"/>
            </a:endParaRPr>
          </a:p>
        </p:txBody>
      </p:sp>
      <p:sp>
        <p:nvSpPr>
          <p:cNvPr id="53" name="線吹き出し 1 (枠付き) 52"/>
          <p:cNvSpPr/>
          <p:nvPr/>
        </p:nvSpPr>
        <p:spPr>
          <a:xfrm>
            <a:off x="85272" y="3501012"/>
            <a:ext cx="8925233" cy="3219963"/>
          </a:xfrm>
          <a:prstGeom prst="borderCallout1">
            <a:avLst>
              <a:gd name="adj1" fmla="val -158"/>
              <a:gd name="adj2" fmla="val 52018"/>
              <a:gd name="adj3" fmla="val -8757"/>
              <a:gd name="adj4" fmla="val 67053"/>
            </a:avLst>
          </a:prstGeom>
          <a:solidFill>
            <a:srgbClr val="FFFFCC"/>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dirty="0" smtClean="0">
              <a:solidFill>
                <a:schemeClr val="tx1"/>
              </a:solidFill>
            </a:endParaRPr>
          </a:p>
        </p:txBody>
      </p:sp>
      <p:sp>
        <p:nvSpPr>
          <p:cNvPr id="55" name="正方形/長方形 54"/>
          <p:cNvSpPr/>
          <p:nvPr/>
        </p:nvSpPr>
        <p:spPr>
          <a:xfrm>
            <a:off x="199346" y="3548627"/>
            <a:ext cx="2448272" cy="1901228"/>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36000" rtlCol="0" anchor="ctr"/>
          <a:lstStyle/>
          <a:p>
            <a:endParaRPr lang="en-US" altLang="ja-JP" sz="1000" dirty="0" smtClean="0">
              <a:solidFill>
                <a:schemeClr val="tx1"/>
              </a:solidFill>
            </a:endParaRPr>
          </a:p>
          <a:p>
            <a:r>
              <a:rPr lang="ja-JP" altLang="en-US" sz="1000" dirty="0">
                <a:solidFill>
                  <a:schemeClr val="tx1"/>
                </a:solidFill>
              </a:rPr>
              <a:t>● 性別</a:t>
            </a:r>
          </a:p>
          <a:p>
            <a:r>
              <a:rPr lang="ja-JP" altLang="en-US" sz="1000" dirty="0">
                <a:solidFill>
                  <a:schemeClr val="tx1"/>
                </a:solidFill>
              </a:rPr>
              <a:t>　　男性</a:t>
            </a:r>
            <a:r>
              <a:rPr lang="ja-JP" altLang="en-US" sz="1000" dirty="0" smtClean="0">
                <a:solidFill>
                  <a:schemeClr val="tx1"/>
                </a:solidFill>
              </a:rPr>
              <a:t>（</a:t>
            </a:r>
            <a:r>
              <a:rPr lang="en-US" altLang="ja-JP" sz="1000" dirty="0" smtClean="0">
                <a:solidFill>
                  <a:schemeClr val="tx1"/>
                </a:solidFill>
              </a:rPr>
              <a:t>70.6%</a:t>
            </a:r>
            <a:r>
              <a:rPr lang="ja-JP" altLang="en-US" sz="1000" dirty="0" smtClean="0">
                <a:solidFill>
                  <a:schemeClr val="tx1"/>
                </a:solidFill>
              </a:rPr>
              <a:t>）、女性（</a:t>
            </a:r>
            <a:r>
              <a:rPr lang="en-US" altLang="ja-JP" sz="1000" dirty="0" smtClean="0">
                <a:solidFill>
                  <a:schemeClr val="tx1"/>
                </a:solidFill>
              </a:rPr>
              <a:t>29.4%</a:t>
            </a:r>
            <a:r>
              <a:rPr lang="ja-JP" altLang="en-US" sz="1000" dirty="0" smtClean="0">
                <a:solidFill>
                  <a:schemeClr val="tx1"/>
                </a:solidFill>
              </a:rPr>
              <a:t>）</a:t>
            </a:r>
            <a:endParaRPr lang="en-US" altLang="ja-JP" sz="1000" dirty="0" smtClean="0">
              <a:solidFill>
                <a:schemeClr val="tx1"/>
              </a:solidFill>
            </a:endParaRPr>
          </a:p>
          <a:p>
            <a:r>
              <a:rPr lang="ja-JP" altLang="en-US" sz="1000" dirty="0" smtClean="0">
                <a:solidFill>
                  <a:schemeClr val="tx1"/>
                </a:solidFill>
              </a:rPr>
              <a:t>● 年齢</a:t>
            </a:r>
            <a:endParaRPr lang="ja-JP" altLang="en-US" sz="1000" dirty="0">
              <a:solidFill>
                <a:schemeClr val="tx1"/>
              </a:solidFill>
            </a:endParaRPr>
          </a:p>
          <a:p>
            <a:r>
              <a:rPr lang="ja-JP" altLang="en-US" sz="1000" dirty="0">
                <a:solidFill>
                  <a:schemeClr val="tx1"/>
                </a:solidFill>
              </a:rPr>
              <a:t>　　</a:t>
            </a:r>
            <a:r>
              <a:rPr lang="en-US" altLang="ja-JP" sz="1000" dirty="0">
                <a:solidFill>
                  <a:schemeClr val="tx1"/>
                </a:solidFill>
              </a:rPr>
              <a:t> 60</a:t>
            </a:r>
            <a:r>
              <a:rPr lang="ja-JP" altLang="en-US" sz="1000" dirty="0">
                <a:solidFill>
                  <a:schemeClr val="tx1"/>
                </a:solidFill>
              </a:rPr>
              <a:t>歳以上（</a:t>
            </a:r>
            <a:r>
              <a:rPr lang="en-US" altLang="ja-JP" sz="1000" dirty="0">
                <a:solidFill>
                  <a:schemeClr val="tx1"/>
                </a:solidFill>
              </a:rPr>
              <a:t>20.4%</a:t>
            </a:r>
            <a:r>
              <a:rPr lang="ja-JP" altLang="en-US" sz="1000" dirty="0" smtClean="0">
                <a:solidFill>
                  <a:schemeClr val="tx1"/>
                </a:solidFill>
              </a:rPr>
              <a:t>）、 </a:t>
            </a:r>
            <a:r>
              <a:rPr lang="en-US" altLang="ja-JP" sz="1000" dirty="0" smtClean="0">
                <a:solidFill>
                  <a:schemeClr val="tx1"/>
                </a:solidFill>
              </a:rPr>
              <a:t>40</a:t>
            </a:r>
            <a:r>
              <a:rPr lang="ja-JP" altLang="en-US" sz="1000" dirty="0" smtClean="0">
                <a:solidFill>
                  <a:schemeClr val="tx1"/>
                </a:solidFill>
              </a:rPr>
              <a:t>～</a:t>
            </a:r>
            <a:r>
              <a:rPr lang="en-US" altLang="ja-JP" sz="1000" dirty="0" smtClean="0">
                <a:solidFill>
                  <a:schemeClr val="tx1"/>
                </a:solidFill>
              </a:rPr>
              <a:t>49</a:t>
            </a:r>
            <a:r>
              <a:rPr lang="ja-JP" altLang="en-US" sz="1000" dirty="0">
                <a:solidFill>
                  <a:schemeClr val="tx1"/>
                </a:solidFill>
              </a:rPr>
              <a:t>歳</a:t>
            </a:r>
            <a:r>
              <a:rPr lang="ja-JP" altLang="en-US" sz="1000" dirty="0" smtClean="0">
                <a:solidFill>
                  <a:schemeClr val="tx1"/>
                </a:solidFill>
              </a:rPr>
              <a:t>（</a:t>
            </a:r>
            <a:r>
              <a:rPr lang="en-US" altLang="ja-JP" sz="1000" dirty="0" smtClean="0">
                <a:solidFill>
                  <a:schemeClr val="tx1"/>
                </a:solidFill>
              </a:rPr>
              <a:t>20.0%</a:t>
            </a:r>
            <a:r>
              <a:rPr lang="ja-JP" altLang="en-US" sz="1000" dirty="0" smtClean="0">
                <a:solidFill>
                  <a:schemeClr val="tx1"/>
                </a:solidFill>
              </a:rPr>
              <a:t>）　　</a:t>
            </a:r>
            <a:endParaRPr lang="en-US" altLang="ja-JP" sz="1000" dirty="0" smtClean="0">
              <a:solidFill>
                <a:schemeClr val="tx1"/>
              </a:solidFill>
            </a:endParaRPr>
          </a:p>
          <a:p>
            <a:r>
              <a:rPr lang="ja-JP" altLang="en-US" sz="1000" dirty="0">
                <a:solidFill>
                  <a:schemeClr val="tx1"/>
                </a:solidFill>
              </a:rPr>
              <a:t>　</a:t>
            </a:r>
            <a:r>
              <a:rPr lang="ja-JP" altLang="en-US" sz="1000" dirty="0" smtClean="0">
                <a:solidFill>
                  <a:schemeClr val="tx1"/>
                </a:solidFill>
              </a:rPr>
              <a:t>　 </a:t>
            </a:r>
            <a:r>
              <a:rPr lang="en-US" altLang="ja-JP" sz="1000" dirty="0" smtClean="0">
                <a:solidFill>
                  <a:schemeClr val="tx1"/>
                </a:solidFill>
              </a:rPr>
              <a:t>50</a:t>
            </a:r>
            <a:r>
              <a:rPr lang="ja-JP" altLang="en-US" sz="1000" dirty="0">
                <a:solidFill>
                  <a:schemeClr val="tx1"/>
                </a:solidFill>
              </a:rPr>
              <a:t>～</a:t>
            </a:r>
            <a:r>
              <a:rPr lang="en-US" altLang="ja-JP" sz="1000" dirty="0">
                <a:solidFill>
                  <a:schemeClr val="tx1"/>
                </a:solidFill>
              </a:rPr>
              <a:t>59</a:t>
            </a:r>
            <a:r>
              <a:rPr lang="ja-JP" altLang="en-US" sz="1000" dirty="0">
                <a:solidFill>
                  <a:schemeClr val="tx1"/>
                </a:solidFill>
              </a:rPr>
              <a:t>歳（</a:t>
            </a:r>
            <a:r>
              <a:rPr lang="en-US" altLang="ja-JP" sz="1000" dirty="0" smtClean="0">
                <a:solidFill>
                  <a:schemeClr val="tx1"/>
                </a:solidFill>
              </a:rPr>
              <a:t>18.0%</a:t>
            </a:r>
            <a:r>
              <a:rPr lang="ja-JP" altLang="en-US" sz="1000" dirty="0" smtClean="0">
                <a:solidFill>
                  <a:schemeClr val="tx1"/>
                </a:solidFill>
              </a:rPr>
              <a:t>）</a:t>
            </a:r>
            <a:endParaRPr lang="en-US" altLang="ja-JP" sz="1000" dirty="0" smtClean="0">
              <a:solidFill>
                <a:schemeClr val="tx1"/>
              </a:solidFill>
            </a:endParaRPr>
          </a:p>
          <a:p>
            <a:r>
              <a:rPr lang="ja-JP" altLang="en-US" sz="1000" dirty="0" smtClean="0">
                <a:solidFill>
                  <a:schemeClr val="tx1"/>
                </a:solidFill>
              </a:rPr>
              <a:t>● 職種</a:t>
            </a:r>
          </a:p>
          <a:p>
            <a:r>
              <a:rPr lang="ja-JP" altLang="en-US" sz="1000" dirty="0">
                <a:solidFill>
                  <a:schemeClr val="tx1"/>
                </a:solidFill>
              </a:rPr>
              <a:t>　</a:t>
            </a:r>
            <a:r>
              <a:rPr lang="ja-JP" altLang="en-US" sz="1000" dirty="0" smtClean="0">
                <a:solidFill>
                  <a:schemeClr val="tx1"/>
                </a:solidFill>
              </a:rPr>
              <a:t>　生活支援員 （</a:t>
            </a:r>
            <a:r>
              <a:rPr lang="en-US" altLang="ja-JP" sz="1000" dirty="0" smtClean="0">
                <a:solidFill>
                  <a:schemeClr val="tx1"/>
                </a:solidFill>
              </a:rPr>
              <a:t>44.5%</a:t>
            </a:r>
            <a:r>
              <a:rPr lang="ja-JP" altLang="en-US" sz="1000" dirty="0">
                <a:solidFill>
                  <a:schemeClr val="tx1"/>
                </a:solidFill>
              </a:rPr>
              <a:t>）</a:t>
            </a:r>
          </a:p>
          <a:p>
            <a:r>
              <a:rPr lang="ja-JP" altLang="en-US" sz="1000" dirty="0">
                <a:solidFill>
                  <a:schemeClr val="tx1"/>
                </a:solidFill>
              </a:rPr>
              <a:t>　　管理者 （</a:t>
            </a:r>
            <a:r>
              <a:rPr lang="en-US" altLang="ja-JP" sz="1000" dirty="0" smtClean="0">
                <a:solidFill>
                  <a:schemeClr val="tx1"/>
                </a:solidFill>
              </a:rPr>
              <a:t>10.9%</a:t>
            </a:r>
            <a:r>
              <a:rPr lang="ja-JP" altLang="en-US" sz="1000" dirty="0">
                <a:solidFill>
                  <a:schemeClr val="tx1"/>
                </a:solidFill>
              </a:rPr>
              <a:t>）</a:t>
            </a:r>
          </a:p>
          <a:p>
            <a:r>
              <a:rPr lang="en-US" altLang="ja-JP" sz="1000" dirty="0" smtClean="0">
                <a:solidFill>
                  <a:schemeClr val="tx1"/>
                </a:solidFill>
              </a:rPr>
              <a:t>      </a:t>
            </a:r>
            <a:r>
              <a:rPr lang="ja-JP" altLang="en-US" sz="1000" dirty="0" smtClean="0">
                <a:solidFill>
                  <a:schemeClr val="tx1"/>
                </a:solidFill>
              </a:rPr>
              <a:t>世話人（</a:t>
            </a:r>
            <a:r>
              <a:rPr lang="en-US" altLang="ja-JP" sz="1000" dirty="0" smtClean="0">
                <a:solidFill>
                  <a:schemeClr val="tx1"/>
                </a:solidFill>
              </a:rPr>
              <a:t>7.5%</a:t>
            </a:r>
            <a:r>
              <a:rPr lang="ja-JP" altLang="en-US" sz="1000" dirty="0" smtClean="0">
                <a:solidFill>
                  <a:schemeClr val="tx1"/>
                </a:solidFill>
              </a:rPr>
              <a:t>）</a:t>
            </a:r>
            <a:endParaRPr lang="en-US" altLang="ja-JP" sz="1000" dirty="0" smtClean="0">
              <a:solidFill>
                <a:schemeClr val="tx1"/>
              </a:solidFill>
            </a:endParaRPr>
          </a:p>
          <a:p>
            <a:r>
              <a:rPr lang="en-US" altLang="ja-JP" sz="1000" dirty="0" smtClean="0">
                <a:solidFill>
                  <a:schemeClr val="tx1"/>
                </a:solidFill>
              </a:rPr>
              <a:t>      </a:t>
            </a:r>
            <a:r>
              <a:rPr lang="ja-JP" altLang="en-US" sz="1000" dirty="0" smtClean="0">
                <a:solidFill>
                  <a:schemeClr val="tx1"/>
                </a:solidFill>
              </a:rPr>
              <a:t>指導員（</a:t>
            </a:r>
            <a:r>
              <a:rPr lang="en-US" altLang="ja-JP" sz="1000" dirty="0" smtClean="0">
                <a:solidFill>
                  <a:schemeClr val="tx1"/>
                </a:solidFill>
              </a:rPr>
              <a:t>6.8%</a:t>
            </a:r>
            <a:r>
              <a:rPr lang="ja-JP" altLang="en-US" sz="1000" dirty="0" smtClean="0">
                <a:solidFill>
                  <a:schemeClr val="tx1"/>
                </a:solidFill>
              </a:rPr>
              <a:t>）</a:t>
            </a:r>
            <a:endParaRPr lang="en-US" altLang="ja-JP" sz="1000" dirty="0" smtClean="0">
              <a:solidFill>
                <a:schemeClr val="tx1"/>
              </a:solidFill>
            </a:endParaRPr>
          </a:p>
          <a:p>
            <a:r>
              <a:rPr lang="ja-JP" altLang="en-US" sz="1000" dirty="0">
                <a:solidFill>
                  <a:schemeClr val="tx1"/>
                </a:solidFill>
              </a:rPr>
              <a:t>　</a:t>
            </a:r>
            <a:r>
              <a:rPr lang="ja-JP" altLang="en-US" sz="1000" dirty="0" smtClean="0">
                <a:solidFill>
                  <a:schemeClr val="tx1"/>
                </a:solidFill>
              </a:rPr>
              <a:t>　その他従事者（</a:t>
            </a:r>
            <a:r>
              <a:rPr lang="en-US" altLang="ja-JP" sz="1000" dirty="0" smtClean="0">
                <a:solidFill>
                  <a:schemeClr val="tx1"/>
                </a:solidFill>
              </a:rPr>
              <a:t>6.1%</a:t>
            </a:r>
            <a:r>
              <a:rPr lang="ja-JP" altLang="en-US" sz="1000" dirty="0">
                <a:solidFill>
                  <a:schemeClr val="tx1"/>
                </a:solidFill>
              </a:rPr>
              <a:t>）　　　</a:t>
            </a:r>
          </a:p>
        </p:txBody>
      </p:sp>
      <p:sp>
        <p:nvSpPr>
          <p:cNvPr id="59" name="正方形/長方形 58"/>
          <p:cNvSpPr/>
          <p:nvPr/>
        </p:nvSpPr>
        <p:spPr>
          <a:xfrm>
            <a:off x="5859138" y="3548821"/>
            <a:ext cx="3075659" cy="2160240"/>
          </a:xfrm>
          <a:prstGeom prst="rect">
            <a:avLst/>
          </a:prstGeom>
          <a:solidFill>
            <a:schemeClr val="bg1"/>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en-US" altLang="ja-JP" sz="1000" dirty="0" smtClean="0">
              <a:solidFill>
                <a:schemeClr val="tx1"/>
              </a:solidFill>
            </a:endParaRPr>
          </a:p>
          <a:p>
            <a:endParaRPr lang="en-US" altLang="ja-JP" sz="1000" dirty="0">
              <a:solidFill>
                <a:schemeClr val="tx1"/>
              </a:solidFill>
            </a:endParaRPr>
          </a:p>
          <a:p>
            <a:r>
              <a:rPr lang="ja-JP" altLang="en-US" sz="1000" dirty="0" smtClean="0">
                <a:solidFill>
                  <a:schemeClr val="tx1"/>
                </a:solidFill>
              </a:rPr>
              <a:t>● 性別</a:t>
            </a:r>
            <a:r>
              <a:rPr lang="ja-JP" altLang="en-US" sz="1000" dirty="0">
                <a:solidFill>
                  <a:schemeClr val="tx1"/>
                </a:solidFill>
              </a:rPr>
              <a:t>　　男性</a:t>
            </a:r>
            <a:r>
              <a:rPr lang="ja-JP" altLang="en-US" sz="1000" dirty="0" smtClean="0">
                <a:solidFill>
                  <a:schemeClr val="tx1"/>
                </a:solidFill>
              </a:rPr>
              <a:t>（</a:t>
            </a:r>
            <a:r>
              <a:rPr lang="en-US" altLang="ja-JP" sz="1000" dirty="0" smtClean="0">
                <a:solidFill>
                  <a:schemeClr val="tx1"/>
                </a:solidFill>
              </a:rPr>
              <a:t>66.4%</a:t>
            </a:r>
            <a:r>
              <a:rPr lang="ja-JP" altLang="en-US" sz="1000" dirty="0">
                <a:solidFill>
                  <a:schemeClr val="tx1"/>
                </a:solidFill>
              </a:rPr>
              <a:t>）、女性（</a:t>
            </a:r>
            <a:r>
              <a:rPr lang="en-US" altLang="ja-JP" sz="1000" dirty="0" smtClean="0">
                <a:solidFill>
                  <a:schemeClr val="tx1"/>
                </a:solidFill>
              </a:rPr>
              <a:t>33.6%</a:t>
            </a:r>
            <a:r>
              <a:rPr lang="ja-JP" altLang="en-US" sz="1000" dirty="0">
                <a:solidFill>
                  <a:schemeClr val="tx1"/>
                </a:solidFill>
              </a:rPr>
              <a:t>）</a:t>
            </a:r>
          </a:p>
          <a:p>
            <a:r>
              <a:rPr lang="ja-JP" altLang="en-US" sz="1000" dirty="0" smtClean="0">
                <a:solidFill>
                  <a:schemeClr val="tx1"/>
                </a:solidFill>
              </a:rPr>
              <a:t>● 年齢</a:t>
            </a:r>
            <a:endParaRPr lang="ja-JP" altLang="en-US" sz="1000" dirty="0">
              <a:solidFill>
                <a:schemeClr val="tx1"/>
              </a:solidFill>
            </a:endParaRPr>
          </a:p>
          <a:p>
            <a:r>
              <a:rPr lang="ja-JP" altLang="en-US" sz="1000" dirty="0">
                <a:solidFill>
                  <a:schemeClr val="tx1"/>
                </a:solidFill>
              </a:rPr>
              <a:t>　</a:t>
            </a:r>
            <a:r>
              <a:rPr lang="en-US" altLang="ja-JP" sz="1000" dirty="0" smtClean="0">
                <a:solidFill>
                  <a:schemeClr val="tx1"/>
                </a:solidFill>
              </a:rPr>
              <a:t> 30</a:t>
            </a:r>
            <a:r>
              <a:rPr lang="ja-JP" altLang="en-US" sz="1000" dirty="0" smtClean="0">
                <a:solidFill>
                  <a:schemeClr val="tx1"/>
                </a:solidFill>
              </a:rPr>
              <a:t>～</a:t>
            </a:r>
            <a:r>
              <a:rPr lang="en-US" altLang="ja-JP" sz="1000" dirty="0" smtClean="0">
                <a:solidFill>
                  <a:schemeClr val="tx1"/>
                </a:solidFill>
              </a:rPr>
              <a:t>39</a:t>
            </a:r>
            <a:r>
              <a:rPr lang="ja-JP" altLang="en-US" sz="1000" dirty="0" smtClean="0">
                <a:solidFill>
                  <a:schemeClr val="tx1"/>
                </a:solidFill>
              </a:rPr>
              <a:t>歳（</a:t>
            </a:r>
            <a:r>
              <a:rPr lang="en-US" altLang="ja-JP" sz="1000" dirty="0" smtClean="0">
                <a:solidFill>
                  <a:schemeClr val="tx1"/>
                </a:solidFill>
              </a:rPr>
              <a:t>23.2%</a:t>
            </a:r>
            <a:r>
              <a:rPr lang="ja-JP" altLang="en-US" sz="1000" dirty="0" smtClean="0">
                <a:solidFill>
                  <a:schemeClr val="tx1"/>
                </a:solidFill>
              </a:rPr>
              <a:t>） 、</a:t>
            </a:r>
            <a:r>
              <a:rPr lang="en-US" altLang="ja-JP" sz="1000" dirty="0">
                <a:solidFill>
                  <a:schemeClr val="tx1"/>
                </a:solidFill>
              </a:rPr>
              <a:t> 40</a:t>
            </a:r>
            <a:r>
              <a:rPr lang="ja-JP" altLang="en-US" sz="1000" dirty="0">
                <a:solidFill>
                  <a:schemeClr val="tx1"/>
                </a:solidFill>
              </a:rPr>
              <a:t>～</a:t>
            </a:r>
            <a:r>
              <a:rPr lang="en-US" altLang="ja-JP" sz="1000" dirty="0">
                <a:solidFill>
                  <a:schemeClr val="tx1"/>
                </a:solidFill>
              </a:rPr>
              <a:t>49</a:t>
            </a:r>
            <a:r>
              <a:rPr lang="ja-JP" altLang="en-US" sz="1000" dirty="0">
                <a:solidFill>
                  <a:schemeClr val="tx1"/>
                </a:solidFill>
              </a:rPr>
              <a:t>歳（ </a:t>
            </a:r>
            <a:r>
              <a:rPr lang="en-US" altLang="ja-JP" sz="1000" dirty="0" smtClean="0">
                <a:solidFill>
                  <a:schemeClr val="tx1"/>
                </a:solidFill>
              </a:rPr>
              <a:t>20.0%</a:t>
            </a:r>
            <a:r>
              <a:rPr lang="ja-JP" altLang="en-US" sz="1000" dirty="0">
                <a:solidFill>
                  <a:schemeClr val="tx1"/>
                </a:solidFill>
              </a:rPr>
              <a:t>）</a:t>
            </a:r>
            <a:endParaRPr lang="en-US" altLang="ja-JP" sz="1000" dirty="0" smtClean="0">
              <a:solidFill>
                <a:schemeClr val="tx1"/>
              </a:solidFill>
            </a:endParaRPr>
          </a:p>
          <a:p>
            <a:r>
              <a:rPr lang="ja-JP" altLang="en-US" sz="1000" dirty="0" smtClean="0">
                <a:solidFill>
                  <a:schemeClr val="tx1"/>
                </a:solidFill>
              </a:rPr>
              <a:t>　</a:t>
            </a:r>
            <a:r>
              <a:rPr lang="en-US" altLang="ja-JP" sz="1000" dirty="0" smtClean="0">
                <a:solidFill>
                  <a:schemeClr val="tx1"/>
                </a:solidFill>
              </a:rPr>
              <a:t> </a:t>
            </a:r>
            <a:r>
              <a:rPr lang="en-US" altLang="ja-JP" sz="1000" dirty="0">
                <a:solidFill>
                  <a:schemeClr val="tx1"/>
                </a:solidFill>
              </a:rPr>
              <a:t>20</a:t>
            </a:r>
            <a:r>
              <a:rPr lang="ja-JP" altLang="en-US" sz="1000" dirty="0">
                <a:solidFill>
                  <a:schemeClr val="tx1"/>
                </a:solidFill>
              </a:rPr>
              <a:t>～</a:t>
            </a:r>
            <a:r>
              <a:rPr lang="en-US" altLang="ja-JP" sz="1000" dirty="0">
                <a:solidFill>
                  <a:schemeClr val="tx1"/>
                </a:solidFill>
              </a:rPr>
              <a:t>29</a:t>
            </a:r>
            <a:r>
              <a:rPr lang="ja-JP" altLang="en-US" sz="1000" dirty="0">
                <a:solidFill>
                  <a:schemeClr val="tx1"/>
                </a:solidFill>
              </a:rPr>
              <a:t>歳（</a:t>
            </a:r>
            <a:r>
              <a:rPr lang="en-US" altLang="ja-JP" sz="1000" dirty="0">
                <a:solidFill>
                  <a:schemeClr val="tx1"/>
                </a:solidFill>
              </a:rPr>
              <a:t>19.0%</a:t>
            </a:r>
            <a:r>
              <a:rPr lang="ja-JP" altLang="en-US" sz="1000" dirty="0">
                <a:solidFill>
                  <a:schemeClr val="tx1"/>
                </a:solidFill>
              </a:rPr>
              <a:t>）</a:t>
            </a:r>
            <a:endParaRPr lang="en-US" altLang="ja-JP" sz="1000" dirty="0" smtClean="0">
              <a:solidFill>
                <a:schemeClr val="tx1"/>
              </a:solidFill>
            </a:endParaRPr>
          </a:p>
          <a:p>
            <a:r>
              <a:rPr lang="ja-JP" altLang="en-US" sz="1000" dirty="0" smtClean="0">
                <a:solidFill>
                  <a:schemeClr val="tx1"/>
                </a:solidFill>
              </a:rPr>
              <a:t>● 障害種別（重複障害あり）</a:t>
            </a:r>
            <a:endParaRPr lang="ja-JP" altLang="en-US" sz="1000" dirty="0">
              <a:solidFill>
                <a:schemeClr val="tx1"/>
              </a:solidFill>
            </a:endParaRPr>
          </a:p>
          <a:p>
            <a:endParaRPr lang="ja-JP" altLang="en-US" sz="1000" dirty="0">
              <a:solidFill>
                <a:schemeClr val="tx1"/>
              </a:solidFill>
            </a:endParaRPr>
          </a:p>
          <a:p>
            <a:endParaRPr lang="ja-JP" altLang="en-US" sz="1000" dirty="0">
              <a:solidFill>
                <a:schemeClr val="tx1"/>
              </a:solidFill>
            </a:endParaRPr>
          </a:p>
          <a:p>
            <a:endParaRPr lang="ja-JP" altLang="en-US" sz="1000" dirty="0">
              <a:solidFill>
                <a:schemeClr val="tx1"/>
              </a:solidFill>
            </a:endParaRPr>
          </a:p>
          <a:p>
            <a:r>
              <a:rPr lang="ja-JP" altLang="en-US" sz="1000" dirty="0" smtClean="0">
                <a:solidFill>
                  <a:schemeClr val="tx1"/>
                </a:solidFill>
              </a:rPr>
              <a:t>● 障害支援区分のある者</a:t>
            </a:r>
            <a:r>
              <a:rPr lang="ja-JP" altLang="en-US" sz="1000" dirty="0">
                <a:solidFill>
                  <a:schemeClr val="tx1"/>
                </a:solidFill>
              </a:rPr>
              <a:t>　</a:t>
            </a:r>
            <a:r>
              <a:rPr lang="ja-JP" altLang="en-US" sz="1000" dirty="0" smtClean="0">
                <a:solidFill>
                  <a:schemeClr val="tx1"/>
                </a:solidFill>
              </a:rPr>
              <a:t>（</a:t>
            </a:r>
            <a:r>
              <a:rPr lang="en-US" altLang="ja-JP" sz="1000" dirty="0" smtClean="0">
                <a:solidFill>
                  <a:schemeClr val="tx1"/>
                </a:solidFill>
              </a:rPr>
              <a:t>70.5%</a:t>
            </a:r>
            <a:r>
              <a:rPr lang="ja-JP" altLang="en-US" sz="1000" dirty="0" smtClean="0">
                <a:solidFill>
                  <a:schemeClr val="tx1"/>
                </a:solidFill>
              </a:rPr>
              <a:t>）</a:t>
            </a:r>
            <a:endParaRPr lang="en-US" altLang="ja-JP" sz="1000" dirty="0">
              <a:solidFill>
                <a:schemeClr val="tx1"/>
              </a:solidFill>
            </a:endParaRPr>
          </a:p>
          <a:p>
            <a:r>
              <a:rPr lang="en-US" altLang="ja-JP" sz="1000" dirty="0" smtClean="0">
                <a:solidFill>
                  <a:schemeClr val="tx1"/>
                </a:solidFill>
              </a:rPr>
              <a:t>● </a:t>
            </a:r>
            <a:r>
              <a:rPr lang="ja-JP" altLang="en-US" sz="1000" dirty="0" smtClean="0">
                <a:solidFill>
                  <a:schemeClr val="tx1"/>
                </a:solidFill>
              </a:rPr>
              <a:t>行動</a:t>
            </a:r>
            <a:r>
              <a:rPr lang="ja-JP" altLang="en-US" sz="1000" dirty="0">
                <a:solidFill>
                  <a:schemeClr val="tx1"/>
                </a:solidFill>
              </a:rPr>
              <a:t>障害がある</a:t>
            </a:r>
            <a:r>
              <a:rPr lang="ja-JP" altLang="en-US" sz="1000" dirty="0" smtClean="0">
                <a:solidFill>
                  <a:schemeClr val="tx1"/>
                </a:solidFill>
              </a:rPr>
              <a:t>者</a:t>
            </a:r>
            <a:r>
              <a:rPr lang="ja-JP" altLang="en-US" sz="1000" dirty="0">
                <a:solidFill>
                  <a:schemeClr val="tx1"/>
                </a:solidFill>
              </a:rPr>
              <a:t>　</a:t>
            </a:r>
            <a:r>
              <a:rPr lang="ja-JP" altLang="en-US" sz="1000" dirty="0" smtClean="0">
                <a:solidFill>
                  <a:schemeClr val="tx1"/>
                </a:solidFill>
              </a:rPr>
              <a:t>（</a:t>
            </a:r>
            <a:r>
              <a:rPr lang="en-US" altLang="ja-JP" sz="1000" dirty="0" smtClean="0">
                <a:solidFill>
                  <a:schemeClr val="tx1"/>
                </a:solidFill>
              </a:rPr>
              <a:t>28.8%</a:t>
            </a:r>
            <a:r>
              <a:rPr lang="ja-JP" altLang="en-US" sz="1000" dirty="0" smtClean="0">
                <a:solidFill>
                  <a:schemeClr val="tx1"/>
                </a:solidFill>
              </a:rPr>
              <a:t>）</a:t>
            </a:r>
            <a:endParaRPr lang="en-US" altLang="ja-JP" sz="1000" dirty="0">
              <a:solidFill>
                <a:schemeClr val="tx1"/>
              </a:solidFill>
            </a:endParaRPr>
          </a:p>
        </p:txBody>
      </p:sp>
      <p:sp>
        <p:nvSpPr>
          <p:cNvPr id="63" name="角丸四角形 62"/>
          <p:cNvSpPr/>
          <p:nvPr/>
        </p:nvSpPr>
        <p:spPr>
          <a:xfrm>
            <a:off x="765326" y="3543794"/>
            <a:ext cx="1371056" cy="288032"/>
          </a:xfrm>
          <a:prstGeom prst="roundRect">
            <a:avLst>
              <a:gd name="adj" fmla="val 0"/>
            </a:avLst>
          </a:prstGeom>
          <a:gradFill>
            <a:gsLst>
              <a:gs pos="0">
                <a:schemeClr val="accent5">
                  <a:lumMod val="75000"/>
                </a:schemeClr>
              </a:gs>
              <a:gs pos="80000">
                <a:schemeClr val="accent5">
                  <a:lumMod val="60000"/>
                  <a:lumOff val="4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500" b="1" dirty="0" smtClean="0">
                <a:solidFill>
                  <a:prstClr val="white"/>
                </a:solidFill>
                <a:latin typeface="ＭＳ Ｐゴシック"/>
              </a:rPr>
              <a:t>虐待者</a:t>
            </a:r>
            <a:r>
              <a:rPr lang="ja-JP" altLang="en-US" sz="1050" b="1" dirty="0" smtClean="0">
                <a:solidFill>
                  <a:prstClr val="white"/>
                </a:solidFill>
                <a:latin typeface="ＭＳ Ｐゴシック"/>
              </a:rPr>
              <a:t>（</a:t>
            </a:r>
            <a:r>
              <a:rPr lang="en-US" altLang="ja-JP" sz="1050" b="1" dirty="0" smtClean="0">
                <a:solidFill>
                  <a:prstClr val="white"/>
                </a:solidFill>
                <a:latin typeface="ＭＳ Ｐゴシック"/>
              </a:rPr>
              <a:t>411</a:t>
            </a:r>
            <a:r>
              <a:rPr lang="ja-JP" altLang="en-US" sz="1050" b="1" dirty="0" smtClean="0">
                <a:solidFill>
                  <a:prstClr val="white"/>
                </a:solidFill>
                <a:latin typeface="ＭＳ Ｐゴシック"/>
              </a:rPr>
              <a:t>人）</a:t>
            </a:r>
            <a:endParaRPr lang="en-US" altLang="ja-JP" sz="1500" b="1" dirty="0">
              <a:solidFill>
                <a:prstClr val="white"/>
              </a:solidFill>
              <a:latin typeface="ＭＳ Ｐゴシック"/>
            </a:endParaRPr>
          </a:p>
        </p:txBody>
      </p:sp>
      <p:sp>
        <p:nvSpPr>
          <p:cNvPr id="64" name="角丸四角形 63"/>
          <p:cNvSpPr/>
          <p:nvPr/>
        </p:nvSpPr>
        <p:spPr>
          <a:xfrm>
            <a:off x="6701435" y="3527170"/>
            <a:ext cx="1436558" cy="304809"/>
          </a:xfrm>
          <a:prstGeom prst="roundRect">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500" b="1" dirty="0" smtClean="0">
                <a:solidFill>
                  <a:prstClr val="white"/>
                </a:solidFill>
                <a:latin typeface="ＭＳ Ｐゴシック"/>
              </a:rPr>
              <a:t>被虐待者</a:t>
            </a:r>
            <a:r>
              <a:rPr lang="ja-JP" altLang="en-US" sz="1050" b="1" dirty="0" smtClean="0">
                <a:solidFill>
                  <a:prstClr val="white"/>
                </a:solidFill>
                <a:latin typeface="ＭＳ Ｐゴシック"/>
              </a:rPr>
              <a:t>（</a:t>
            </a:r>
            <a:r>
              <a:rPr lang="en-US" altLang="ja-JP" sz="1050" b="1" dirty="0" smtClean="0">
                <a:solidFill>
                  <a:prstClr val="white"/>
                </a:solidFill>
                <a:latin typeface="ＭＳ Ｐゴシック"/>
              </a:rPr>
              <a:t>569</a:t>
            </a:r>
            <a:r>
              <a:rPr lang="ja-JP" altLang="en-US" sz="1050" b="1" dirty="0" smtClean="0">
                <a:solidFill>
                  <a:prstClr val="white"/>
                </a:solidFill>
                <a:latin typeface="ＭＳ Ｐゴシック"/>
              </a:rPr>
              <a:t>人）</a:t>
            </a:r>
            <a:endParaRPr lang="en-US" altLang="ja-JP" sz="1050" b="1" dirty="0">
              <a:solidFill>
                <a:prstClr val="white"/>
              </a:solidFill>
              <a:latin typeface="ＭＳ Ｐゴシック"/>
            </a:endParaRPr>
          </a:p>
        </p:txBody>
      </p:sp>
      <p:sp>
        <p:nvSpPr>
          <p:cNvPr id="65" name="正方形/長方形 64"/>
          <p:cNvSpPr/>
          <p:nvPr/>
        </p:nvSpPr>
        <p:spPr>
          <a:xfrm>
            <a:off x="5651952" y="5901838"/>
            <a:ext cx="3317998" cy="734920"/>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r>
              <a:rPr lang="en-US" altLang="ja-JP" sz="700" dirty="0" smtClean="0">
                <a:solidFill>
                  <a:schemeClr val="tx1"/>
                </a:solidFill>
              </a:rPr>
              <a:t>※</a:t>
            </a:r>
            <a:r>
              <a:rPr lang="ja-JP" altLang="en-US" sz="700" dirty="0" smtClean="0">
                <a:solidFill>
                  <a:schemeClr val="tx1"/>
                </a:solidFill>
              </a:rPr>
              <a:t>１</a:t>
            </a:r>
            <a:r>
              <a:rPr lang="ja-JP" altLang="en-US" sz="700" dirty="0">
                <a:solidFill>
                  <a:schemeClr val="tx1"/>
                </a:solidFill>
              </a:rPr>
              <a:t>　不特定多数の利用者に対する虐待のため被虐待障害者が特定</a:t>
            </a:r>
            <a:r>
              <a:rPr lang="ja-JP" altLang="en-US" sz="700" dirty="0" smtClean="0">
                <a:solidFill>
                  <a:schemeClr val="tx1"/>
                </a:solidFill>
              </a:rPr>
              <a:t>できなかった</a:t>
            </a:r>
            <a:endParaRPr lang="en-US" altLang="ja-JP" sz="700" dirty="0" smtClean="0">
              <a:solidFill>
                <a:schemeClr val="tx1"/>
              </a:solidFill>
            </a:endParaRPr>
          </a:p>
          <a:p>
            <a:r>
              <a:rPr lang="en-US" altLang="ja-JP" sz="700" dirty="0">
                <a:solidFill>
                  <a:schemeClr val="tx1"/>
                </a:solidFill>
              </a:rPr>
              <a:t> </a:t>
            </a:r>
            <a:r>
              <a:rPr lang="en-US" altLang="ja-JP" sz="700" dirty="0" smtClean="0">
                <a:solidFill>
                  <a:schemeClr val="tx1"/>
                </a:solidFill>
              </a:rPr>
              <a:t>     </a:t>
            </a:r>
            <a:r>
              <a:rPr lang="ja-JP" altLang="en-US" sz="700" dirty="0" smtClean="0">
                <a:solidFill>
                  <a:schemeClr val="tx1"/>
                </a:solidFill>
              </a:rPr>
              <a:t>等の</a:t>
            </a:r>
            <a:r>
              <a:rPr lang="en-US" altLang="ja-JP" sz="700" dirty="0">
                <a:solidFill>
                  <a:schemeClr val="tx1"/>
                </a:solidFill>
              </a:rPr>
              <a:t>7</a:t>
            </a:r>
            <a:r>
              <a:rPr lang="ja-JP" altLang="en-US" sz="700" dirty="0" smtClean="0">
                <a:solidFill>
                  <a:schemeClr val="tx1"/>
                </a:solidFill>
              </a:rPr>
              <a:t>件</a:t>
            </a:r>
            <a:r>
              <a:rPr lang="ja-JP" altLang="en-US" sz="700" dirty="0">
                <a:solidFill>
                  <a:schemeClr val="tx1"/>
                </a:solidFill>
              </a:rPr>
              <a:t>を</a:t>
            </a:r>
            <a:r>
              <a:rPr lang="ja-JP" altLang="en-US" sz="700" dirty="0" smtClean="0">
                <a:solidFill>
                  <a:schemeClr val="tx1"/>
                </a:solidFill>
              </a:rPr>
              <a:t>除く</a:t>
            </a:r>
            <a:r>
              <a:rPr lang="en-US" altLang="ja-JP" sz="700" dirty="0" smtClean="0">
                <a:solidFill>
                  <a:schemeClr val="tx1"/>
                </a:solidFill>
              </a:rPr>
              <a:t>332</a:t>
            </a:r>
            <a:r>
              <a:rPr lang="ja-JP" altLang="en-US" sz="700" dirty="0" smtClean="0">
                <a:solidFill>
                  <a:schemeClr val="tx1"/>
                </a:solidFill>
              </a:rPr>
              <a:t>件</a:t>
            </a:r>
            <a:r>
              <a:rPr lang="ja-JP" altLang="en-US" sz="700" dirty="0">
                <a:solidFill>
                  <a:schemeClr val="tx1"/>
                </a:solidFill>
              </a:rPr>
              <a:t>が対象。</a:t>
            </a:r>
            <a:endParaRPr lang="en-US" altLang="ja-JP" sz="700" dirty="0">
              <a:solidFill>
                <a:schemeClr val="tx1"/>
              </a:solidFill>
            </a:endParaRPr>
          </a:p>
          <a:p>
            <a:r>
              <a:rPr lang="en-US" altLang="ja-JP" sz="700" dirty="0" smtClean="0">
                <a:solidFill>
                  <a:schemeClr val="tx1"/>
                </a:solidFill>
              </a:rPr>
              <a:t>※</a:t>
            </a:r>
            <a:r>
              <a:rPr lang="ja-JP" altLang="en-US" sz="700" dirty="0" smtClean="0">
                <a:solidFill>
                  <a:schemeClr val="tx1"/>
                </a:solidFill>
              </a:rPr>
              <a:t>２</a:t>
            </a:r>
            <a:r>
              <a:rPr lang="ja-JP" altLang="en-US" sz="700" dirty="0">
                <a:solidFill>
                  <a:schemeClr val="tx1"/>
                </a:solidFill>
              </a:rPr>
              <a:t>　施設全体による虐待のため虐待者が特定</a:t>
            </a:r>
            <a:r>
              <a:rPr lang="ja-JP" altLang="en-US" sz="700" dirty="0" smtClean="0">
                <a:solidFill>
                  <a:schemeClr val="tx1"/>
                </a:solidFill>
              </a:rPr>
              <a:t>できなかった</a:t>
            </a:r>
            <a:r>
              <a:rPr lang="en-US" altLang="ja-JP" sz="700" dirty="0" smtClean="0">
                <a:solidFill>
                  <a:schemeClr val="tx1"/>
                </a:solidFill>
              </a:rPr>
              <a:t>13</a:t>
            </a:r>
            <a:r>
              <a:rPr lang="ja-JP" altLang="en-US" sz="700" dirty="0" smtClean="0">
                <a:solidFill>
                  <a:schemeClr val="tx1"/>
                </a:solidFill>
              </a:rPr>
              <a:t>件</a:t>
            </a:r>
            <a:r>
              <a:rPr lang="ja-JP" altLang="en-US" sz="700" dirty="0">
                <a:solidFill>
                  <a:schemeClr val="tx1"/>
                </a:solidFill>
              </a:rPr>
              <a:t>を</a:t>
            </a:r>
            <a:r>
              <a:rPr lang="ja-JP" altLang="en-US" sz="700" dirty="0" smtClean="0">
                <a:solidFill>
                  <a:schemeClr val="tx1"/>
                </a:solidFill>
              </a:rPr>
              <a:t>除く</a:t>
            </a:r>
            <a:r>
              <a:rPr lang="en-US" altLang="ja-JP" sz="700" dirty="0" smtClean="0">
                <a:solidFill>
                  <a:schemeClr val="tx1"/>
                </a:solidFill>
              </a:rPr>
              <a:t>326</a:t>
            </a:r>
            <a:r>
              <a:rPr lang="ja-JP" altLang="en-US" sz="700" dirty="0" smtClean="0">
                <a:solidFill>
                  <a:schemeClr val="tx1"/>
                </a:solidFill>
              </a:rPr>
              <a:t>件が対象</a:t>
            </a:r>
            <a:r>
              <a:rPr lang="ja-JP" altLang="en-US" sz="700" dirty="0">
                <a:solidFill>
                  <a:schemeClr val="tx1"/>
                </a:solidFill>
              </a:rPr>
              <a:t>。</a:t>
            </a:r>
            <a:endParaRPr lang="en-US" altLang="ja-JP" sz="700" dirty="0">
              <a:solidFill>
                <a:schemeClr val="tx1"/>
              </a:solidFill>
            </a:endParaRPr>
          </a:p>
          <a:p>
            <a:r>
              <a:rPr lang="en-US" altLang="ja-JP" sz="700" dirty="0" smtClean="0">
                <a:solidFill>
                  <a:schemeClr val="tx1"/>
                </a:solidFill>
              </a:rPr>
              <a:t>※</a:t>
            </a:r>
            <a:r>
              <a:rPr lang="ja-JP" altLang="en-US" sz="700" dirty="0">
                <a:solidFill>
                  <a:schemeClr val="tx1"/>
                </a:solidFill>
              </a:rPr>
              <a:t>３　平成</a:t>
            </a:r>
            <a:r>
              <a:rPr lang="en-US" altLang="ja-JP" sz="700" dirty="0" smtClean="0">
                <a:solidFill>
                  <a:schemeClr val="tx1"/>
                </a:solidFill>
              </a:rPr>
              <a:t>27</a:t>
            </a:r>
            <a:r>
              <a:rPr lang="ja-JP" altLang="en-US" sz="700" dirty="0" smtClean="0">
                <a:solidFill>
                  <a:schemeClr val="tx1"/>
                </a:solidFill>
              </a:rPr>
              <a:t>年度</a:t>
            </a:r>
            <a:r>
              <a:rPr lang="ja-JP" altLang="en-US" sz="700" dirty="0">
                <a:solidFill>
                  <a:schemeClr val="tx1"/>
                </a:solidFill>
              </a:rPr>
              <a:t>末までに</a:t>
            </a:r>
            <a:r>
              <a:rPr lang="ja-JP" altLang="en-US" sz="700" dirty="0" smtClean="0">
                <a:solidFill>
                  <a:schemeClr val="tx1"/>
                </a:solidFill>
              </a:rPr>
              <a:t>行われた権限行使等。</a:t>
            </a:r>
            <a:endParaRPr lang="en-US" altLang="ja-JP" sz="700" dirty="0" smtClean="0">
              <a:solidFill>
                <a:schemeClr val="tx1"/>
              </a:solidFill>
            </a:endParaRPr>
          </a:p>
          <a:p>
            <a:pPr marL="87313" indent="-87313"/>
            <a:r>
              <a:rPr lang="en-US" altLang="ja-JP" sz="700" dirty="0" smtClean="0">
                <a:solidFill>
                  <a:schemeClr val="tx1"/>
                </a:solidFill>
              </a:rPr>
              <a:t>※</a:t>
            </a:r>
            <a:r>
              <a:rPr lang="ja-JP" altLang="en-US" sz="700" dirty="0" smtClean="0">
                <a:solidFill>
                  <a:schemeClr val="tx1"/>
                </a:solidFill>
              </a:rPr>
              <a:t>４　指定</a:t>
            </a:r>
            <a:r>
              <a:rPr lang="ja-JP" altLang="en-US" sz="700" dirty="0">
                <a:solidFill>
                  <a:schemeClr val="tx1"/>
                </a:solidFill>
              </a:rPr>
              <a:t>取消の</a:t>
            </a:r>
            <a:r>
              <a:rPr lang="en-US" altLang="ja-JP" sz="700" dirty="0">
                <a:solidFill>
                  <a:schemeClr val="tx1"/>
                </a:solidFill>
              </a:rPr>
              <a:t>3</a:t>
            </a:r>
            <a:r>
              <a:rPr lang="ja-JP" altLang="en-US" sz="700" dirty="0">
                <a:solidFill>
                  <a:schemeClr val="tx1"/>
                </a:solidFill>
              </a:rPr>
              <a:t>件は、虐待行為のほか人員配置基準違反や不正請求等の違反</a:t>
            </a:r>
            <a:r>
              <a:rPr lang="ja-JP" altLang="en-US" sz="700" dirty="0" smtClean="0">
                <a:solidFill>
                  <a:schemeClr val="tx1"/>
                </a:solidFill>
              </a:rPr>
              <a:t>行為等を理由として行ったもの</a:t>
            </a:r>
            <a:r>
              <a:rPr lang="ja-JP" altLang="en-US" sz="700" dirty="0">
                <a:solidFill>
                  <a:schemeClr val="tx1"/>
                </a:solidFill>
              </a:rPr>
              <a:t>。</a:t>
            </a:r>
            <a:endParaRPr lang="en-US" altLang="ja-JP" sz="700" dirty="0" smtClean="0">
              <a:solidFill>
                <a:schemeClr val="tx1"/>
              </a:solidFill>
            </a:endParaRPr>
          </a:p>
        </p:txBody>
      </p:sp>
      <p:sp>
        <p:nvSpPr>
          <p:cNvPr id="8" name="左矢印 7"/>
          <p:cNvSpPr/>
          <p:nvPr/>
        </p:nvSpPr>
        <p:spPr>
          <a:xfrm>
            <a:off x="3128295" y="621338"/>
            <a:ext cx="1416370" cy="81034"/>
          </a:xfrm>
          <a:prstGeom prst="leftArrow">
            <a:avLst>
              <a:gd name="adj1" fmla="val 50000"/>
              <a:gd name="adj2" fmla="val 221160"/>
            </a:avLst>
          </a:prstGeom>
          <a:solidFill>
            <a:schemeClr val="bg1">
              <a:lumMod val="6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dirty="0" smtClean="0">
              <a:solidFill>
                <a:schemeClr val="tx1"/>
              </a:solidFill>
            </a:endParaRPr>
          </a:p>
        </p:txBody>
      </p:sp>
      <p:sp>
        <p:nvSpPr>
          <p:cNvPr id="9" name="正方形/長方形 8"/>
          <p:cNvSpPr/>
          <p:nvPr/>
        </p:nvSpPr>
        <p:spPr>
          <a:xfrm>
            <a:off x="3425504" y="462532"/>
            <a:ext cx="927767" cy="1796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altLang="ja-JP" sz="1000" b="1" dirty="0" smtClean="0">
                <a:solidFill>
                  <a:schemeClr val="tx1"/>
                </a:solidFill>
              </a:rPr>
              <a:t>259</a:t>
            </a:r>
            <a:r>
              <a:rPr kumimoji="1" lang="ja-JP" altLang="en-US" sz="1000" b="1" dirty="0" smtClean="0">
                <a:solidFill>
                  <a:schemeClr val="tx1"/>
                </a:solidFill>
              </a:rPr>
              <a:t>件（連絡）</a:t>
            </a:r>
          </a:p>
        </p:txBody>
      </p:sp>
      <p:sp>
        <p:nvSpPr>
          <p:cNvPr id="79" name="右矢印 78"/>
          <p:cNvSpPr/>
          <p:nvPr/>
        </p:nvSpPr>
        <p:spPr>
          <a:xfrm>
            <a:off x="1202339" y="3171805"/>
            <a:ext cx="2952328" cy="283011"/>
          </a:xfrm>
          <a:prstGeom prst="rightArrow">
            <a:avLst/>
          </a:prstGeom>
          <a:solidFill>
            <a:srgbClr val="002060"/>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ctr"/>
          <a:lstStyle/>
          <a:p>
            <a:pPr algn="ctr"/>
            <a:r>
              <a:rPr lang="en-US" altLang="ja-JP" sz="1000" b="1" dirty="0" smtClean="0">
                <a:latin typeface="+mn-ea"/>
              </a:rPr>
              <a:t>336</a:t>
            </a:r>
            <a:r>
              <a:rPr lang="ja-JP" altLang="en-US" sz="1000" b="1" dirty="0" smtClean="0">
                <a:latin typeface="+mn-ea"/>
              </a:rPr>
              <a:t>件</a:t>
            </a:r>
            <a:endParaRPr lang="ja-JP" altLang="en-US" sz="1100" b="1" dirty="0">
              <a:latin typeface="+mn-ea"/>
            </a:endParaRPr>
          </a:p>
        </p:txBody>
      </p:sp>
      <p:sp>
        <p:nvSpPr>
          <p:cNvPr id="62" name="正方形/長方形 61"/>
          <p:cNvSpPr/>
          <p:nvPr/>
        </p:nvSpPr>
        <p:spPr>
          <a:xfrm>
            <a:off x="4184465" y="1829548"/>
            <a:ext cx="1440161" cy="360040"/>
          </a:xfrm>
          <a:prstGeom prst="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50" b="1" dirty="0" smtClean="0">
                <a:solidFill>
                  <a:srgbClr val="000000"/>
                </a:solidFill>
                <a:latin typeface="+mj-ea"/>
                <a:cs typeface="メイリオ" pitchFamily="50" charset="-128"/>
              </a:rPr>
              <a:t>事実確認調査を行った事例　（</a:t>
            </a:r>
            <a:r>
              <a:rPr lang="en-US" altLang="ja-JP" sz="950" b="1" dirty="0" smtClean="0">
                <a:solidFill>
                  <a:srgbClr val="000000"/>
                </a:solidFill>
                <a:latin typeface="+mj-ea"/>
                <a:cs typeface="メイリオ" pitchFamily="50" charset="-128"/>
              </a:rPr>
              <a:t>118</a:t>
            </a:r>
            <a:r>
              <a:rPr lang="ja-JP" altLang="en-US" sz="950" b="1" dirty="0" smtClean="0">
                <a:solidFill>
                  <a:srgbClr val="000000"/>
                </a:solidFill>
                <a:latin typeface="+mj-ea"/>
                <a:cs typeface="メイリオ" pitchFamily="50" charset="-128"/>
              </a:rPr>
              <a:t>件）</a:t>
            </a:r>
          </a:p>
        </p:txBody>
      </p:sp>
      <p:sp>
        <p:nvSpPr>
          <p:cNvPr id="52" name="テキスト ボックス 51"/>
          <p:cNvSpPr txBox="1"/>
          <p:nvPr/>
        </p:nvSpPr>
        <p:spPr>
          <a:xfrm>
            <a:off x="4140558" y="813345"/>
            <a:ext cx="2448272" cy="338554"/>
          </a:xfrm>
          <a:prstGeom prst="rect">
            <a:avLst/>
          </a:prstGeom>
          <a:noFill/>
        </p:spPr>
        <p:txBody>
          <a:bodyPr wrap="square" rtlCol="0">
            <a:spAutoFit/>
          </a:bodyPr>
          <a:lstStyle/>
          <a:p>
            <a:r>
              <a:rPr lang="ja-JP" altLang="en-US" sz="800" dirty="0" smtClean="0">
                <a:solidFill>
                  <a:srgbClr val="000000"/>
                </a:solidFill>
                <a:latin typeface="+mj-ea"/>
                <a:cs typeface="メイリオ" pitchFamily="50" charset="-128"/>
              </a:rPr>
              <a:t>＊平成</a:t>
            </a:r>
            <a:r>
              <a:rPr lang="en-US" altLang="ja-JP" sz="800" dirty="0" smtClean="0">
                <a:solidFill>
                  <a:srgbClr val="000000"/>
                </a:solidFill>
                <a:latin typeface="+mj-ea"/>
                <a:cs typeface="メイリオ" pitchFamily="50" charset="-128"/>
              </a:rPr>
              <a:t>26</a:t>
            </a:r>
            <a:r>
              <a:rPr lang="ja-JP" altLang="en-US" sz="800" dirty="0" smtClean="0">
                <a:solidFill>
                  <a:srgbClr val="000000"/>
                </a:solidFill>
                <a:latin typeface="+mj-ea"/>
                <a:cs typeface="メイリオ" pitchFamily="50" charset="-128"/>
              </a:rPr>
              <a:t>年度に通報・届出があった事案</a:t>
            </a:r>
            <a:r>
              <a:rPr lang="en-US" altLang="ja-JP" sz="800" dirty="0" smtClean="0">
                <a:solidFill>
                  <a:srgbClr val="000000"/>
                </a:solidFill>
                <a:latin typeface="+mj-ea"/>
                <a:cs typeface="メイリオ" pitchFamily="50" charset="-128"/>
              </a:rPr>
              <a:t>11</a:t>
            </a:r>
            <a:r>
              <a:rPr lang="ja-JP" altLang="en-US" sz="800" dirty="0" smtClean="0">
                <a:solidFill>
                  <a:srgbClr val="000000"/>
                </a:solidFill>
                <a:latin typeface="+mj-ea"/>
                <a:cs typeface="メイリオ" pitchFamily="50" charset="-128"/>
              </a:rPr>
              <a:t>件を含む</a:t>
            </a:r>
            <a:endParaRPr lang="en-US" altLang="ja-JP" sz="800" dirty="0" smtClean="0">
              <a:solidFill>
                <a:srgbClr val="000000"/>
              </a:solidFill>
              <a:latin typeface="+mj-ea"/>
              <a:cs typeface="メイリオ" pitchFamily="50" charset="-128"/>
            </a:endParaRPr>
          </a:p>
          <a:p>
            <a:r>
              <a:rPr lang="ja-JP" altLang="en-US" sz="800" dirty="0" smtClean="0">
                <a:solidFill>
                  <a:srgbClr val="000000"/>
                </a:solidFill>
                <a:latin typeface="+mj-ea"/>
                <a:cs typeface="メイリオ" pitchFamily="50" charset="-128"/>
              </a:rPr>
              <a:t>＊監査・実地指導等により判明した事案</a:t>
            </a:r>
            <a:r>
              <a:rPr lang="en-US" altLang="ja-JP" sz="800" dirty="0" smtClean="0">
                <a:solidFill>
                  <a:srgbClr val="000000"/>
                </a:solidFill>
                <a:latin typeface="+mj-ea"/>
                <a:cs typeface="メイリオ" pitchFamily="50" charset="-128"/>
              </a:rPr>
              <a:t>4</a:t>
            </a:r>
            <a:r>
              <a:rPr lang="ja-JP" altLang="en-US" sz="800" dirty="0" smtClean="0">
                <a:solidFill>
                  <a:srgbClr val="000000"/>
                </a:solidFill>
                <a:latin typeface="+mj-ea"/>
                <a:cs typeface="メイリオ" pitchFamily="50" charset="-128"/>
              </a:rPr>
              <a:t>件を含む</a:t>
            </a:r>
          </a:p>
        </p:txBody>
      </p:sp>
      <p:sp>
        <p:nvSpPr>
          <p:cNvPr id="56" name="テキスト ボックス 55"/>
          <p:cNvSpPr txBox="1"/>
          <p:nvPr/>
        </p:nvSpPr>
        <p:spPr>
          <a:xfrm>
            <a:off x="1331641" y="850858"/>
            <a:ext cx="2448272" cy="215444"/>
          </a:xfrm>
          <a:prstGeom prst="rect">
            <a:avLst/>
          </a:prstGeom>
          <a:noFill/>
        </p:spPr>
        <p:txBody>
          <a:bodyPr wrap="square" rtlCol="0">
            <a:spAutoFit/>
          </a:bodyPr>
          <a:lstStyle/>
          <a:p>
            <a:r>
              <a:rPr lang="ja-JP" altLang="en-US" sz="800" dirty="0" smtClean="0">
                <a:solidFill>
                  <a:srgbClr val="000000"/>
                </a:solidFill>
                <a:latin typeface="+mj-ea"/>
                <a:cs typeface="メイリオ" pitchFamily="50" charset="-128"/>
              </a:rPr>
              <a:t>＊平成</a:t>
            </a:r>
            <a:r>
              <a:rPr lang="en-US" altLang="ja-JP" sz="800" dirty="0" smtClean="0">
                <a:solidFill>
                  <a:srgbClr val="000000"/>
                </a:solidFill>
                <a:latin typeface="+mj-ea"/>
                <a:cs typeface="メイリオ" pitchFamily="50" charset="-128"/>
              </a:rPr>
              <a:t>26</a:t>
            </a:r>
            <a:r>
              <a:rPr lang="ja-JP" altLang="en-US" sz="800" dirty="0" smtClean="0">
                <a:solidFill>
                  <a:srgbClr val="000000"/>
                </a:solidFill>
                <a:latin typeface="+mj-ea"/>
                <a:cs typeface="メイリオ" pitchFamily="50" charset="-128"/>
              </a:rPr>
              <a:t>年度に通報・届出があった事案</a:t>
            </a:r>
            <a:r>
              <a:rPr lang="en-US" altLang="ja-JP" sz="800" dirty="0" smtClean="0">
                <a:solidFill>
                  <a:srgbClr val="000000"/>
                </a:solidFill>
                <a:latin typeface="+mj-ea"/>
                <a:cs typeface="メイリオ" pitchFamily="50" charset="-128"/>
              </a:rPr>
              <a:t>57</a:t>
            </a:r>
            <a:r>
              <a:rPr lang="ja-JP" altLang="en-US" sz="800" dirty="0" smtClean="0">
                <a:solidFill>
                  <a:srgbClr val="000000"/>
                </a:solidFill>
                <a:latin typeface="+mj-ea"/>
                <a:cs typeface="メイリオ" pitchFamily="50" charset="-128"/>
              </a:rPr>
              <a:t>件を含む</a:t>
            </a:r>
          </a:p>
        </p:txBody>
      </p:sp>
      <p:sp>
        <p:nvSpPr>
          <p:cNvPr id="70" name="角丸四角形 69"/>
          <p:cNvSpPr/>
          <p:nvPr/>
        </p:nvSpPr>
        <p:spPr>
          <a:xfrm>
            <a:off x="1475657" y="1124745"/>
            <a:ext cx="2196752" cy="2016224"/>
          </a:xfrm>
          <a:prstGeom prst="roundRect">
            <a:avLst>
              <a:gd name="adj" fmla="val 8417"/>
            </a:avLst>
          </a:prstGeom>
          <a:pattFill prst="pct10">
            <a:fgClr>
              <a:schemeClr val="accent1"/>
            </a:fgClr>
            <a:bgClr>
              <a:srgbClr val="B6E088"/>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676" tIns="32838" rIns="65676" bIns="32838" numCol="1" spcCol="0" rtlCol="0" fromWordArt="0" anchor="ctr" anchorCtr="0" forceAA="0" compatLnSpc="1">
            <a:prstTxWarp prst="textNoShape">
              <a:avLst/>
            </a:prstTxWarp>
            <a:noAutofit/>
          </a:bodyPr>
          <a:lstStyle/>
          <a:p>
            <a:pPr algn="ctr"/>
            <a:endParaRPr kumimoji="1" lang="ja-JP" altLang="en-US"/>
          </a:p>
        </p:txBody>
      </p:sp>
      <p:sp>
        <p:nvSpPr>
          <p:cNvPr id="73" name="角丸四角形 72"/>
          <p:cNvSpPr/>
          <p:nvPr/>
        </p:nvSpPr>
        <p:spPr>
          <a:xfrm>
            <a:off x="1547666" y="1484787"/>
            <a:ext cx="2016224" cy="864095"/>
          </a:xfrm>
          <a:prstGeom prst="roundRect">
            <a:avLst>
              <a:gd name="adj" fmla="val 9013"/>
            </a:avLst>
          </a:prstGeom>
          <a:solidFill>
            <a:srgbClr val="E3F3D1"/>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ctr"/>
          <a:lstStyle/>
          <a:p>
            <a:pPr defTabSz="656760">
              <a:lnSpc>
                <a:spcPts val="939"/>
              </a:lnSpc>
              <a:defRPr/>
            </a:pPr>
            <a:r>
              <a:rPr kumimoji="0" lang="ja-JP" altLang="en-US" sz="1300" kern="0" dirty="0">
                <a:latin typeface="+mj-ea"/>
                <a:ea typeface="+mj-ea"/>
                <a:cs typeface="メイリオ" pitchFamily="50" charset="-128"/>
              </a:rPr>
              <a:t>　</a:t>
            </a:r>
            <a:endParaRPr kumimoji="0" lang="en-US" altLang="ja-JP" sz="1300" kern="0" dirty="0">
              <a:latin typeface="+mj-ea"/>
              <a:ea typeface="+mj-ea"/>
              <a:cs typeface="メイリオ" pitchFamily="50" charset="-128"/>
            </a:endParaRPr>
          </a:p>
          <a:p>
            <a:pPr defTabSz="656760">
              <a:lnSpc>
                <a:spcPts val="1100"/>
              </a:lnSpc>
              <a:defRPr/>
            </a:pPr>
            <a:r>
              <a:rPr kumimoji="0" lang="ja-JP" altLang="en-US" sz="1000" kern="0" dirty="0" smtClean="0">
                <a:latin typeface="+mj-ea"/>
                <a:ea typeface="+mj-ea"/>
                <a:cs typeface="メイリオ" pitchFamily="50" charset="-128"/>
              </a:rPr>
              <a:t> </a:t>
            </a:r>
            <a:endParaRPr kumimoji="0" lang="en-US" altLang="ja-JP" sz="1000" kern="0" dirty="0" smtClean="0">
              <a:latin typeface="+mj-ea"/>
              <a:ea typeface="+mj-ea"/>
              <a:cs typeface="メイリオ" pitchFamily="50" charset="-128"/>
            </a:endParaRPr>
          </a:p>
        </p:txBody>
      </p:sp>
      <p:sp>
        <p:nvSpPr>
          <p:cNvPr id="77" name="角丸四角形 76"/>
          <p:cNvSpPr/>
          <p:nvPr/>
        </p:nvSpPr>
        <p:spPr>
          <a:xfrm>
            <a:off x="1619674" y="1969353"/>
            <a:ext cx="1872208" cy="335327"/>
          </a:xfrm>
          <a:prstGeom prst="roundRect">
            <a:avLst/>
          </a:prstGeom>
          <a:solidFill>
            <a:schemeClr val="bg1"/>
          </a:solidFill>
        </p:spPr>
        <p:style>
          <a:lnRef idx="1">
            <a:schemeClr val="accent1"/>
          </a:lnRef>
          <a:fillRef idx="0">
            <a:schemeClr val="accent1"/>
          </a:fillRef>
          <a:effectRef idx="0">
            <a:schemeClr val="accent1"/>
          </a:effectRef>
          <a:fontRef idx="minor">
            <a:schemeClr val="tx1"/>
          </a:fontRef>
        </p:style>
        <p:txBody>
          <a:bodyPr lIns="36000" rIns="36000" rtlCol="0" anchor="ctr"/>
          <a:lstStyle/>
          <a:p>
            <a:pPr defTabSz="656760">
              <a:lnSpc>
                <a:spcPts val="1100"/>
              </a:lnSpc>
              <a:defRPr/>
            </a:pPr>
            <a:r>
              <a:rPr kumimoji="0" lang="ja-JP" altLang="en-US" sz="900" kern="0" dirty="0" smtClean="0">
                <a:latin typeface="+mj-ea"/>
                <a:cs typeface="メイリオ" pitchFamily="50" charset="-128"/>
              </a:rPr>
              <a:t>うち、さらに都道府県による事実確認調査が必要とされた事例　</a:t>
            </a:r>
            <a:r>
              <a:rPr kumimoji="0" lang="ja-JP" altLang="en-US" sz="900" b="1" kern="0" dirty="0" smtClean="0">
                <a:latin typeface="+mj-ea"/>
                <a:cs typeface="メイリオ" pitchFamily="50" charset="-128"/>
              </a:rPr>
              <a:t>　</a:t>
            </a:r>
            <a:r>
              <a:rPr kumimoji="0" lang="en-US" altLang="ja-JP" sz="900" b="1" kern="0" dirty="0" smtClean="0">
                <a:latin typeface="+mj-ea"/>
                <a:cs typeface="メイリオ" pitchFamily="50" charset="-128"/>
              </a:rPr>
              <a:t>32</a:t>
            </a:r>
            <a:r>
              <a:rPr kumimoji="0" lang="ja-JP" altLang="en-US" sz="900" b="1" kern="0" dirty="0" smtClean="0">
                <a:latin typeface="+mj-ea"/>
                <a:cs typeface="メイリオ" pitchFamily="50" charset="-128"/>
              </a:rPr>
              <a:t>件</a:t>
            </a:r>
            <a:r>
              <a:rPr kumimoji="0" lang="ja-JP" altLang="en-US" sz="900" kern="0" dirty="0" smtClean="0">
                <a:latin typeface="+mj-ea"/>
                <a:cs typeface="メイリオ" pitchFamily="50" charset="-128"/>
              </a:rPr>
              <a:t>　</a:t>
            </a:r>
            <a:endParaRPr kumimoji="0" lang="en-US" altLang="ja-JP" sz="900" kern="0" dirty="0" smtClean="0">
              <a:latin typeface="+mj-ea"/>
              <a:cs typeface="メイリオ" pitchFamily="50" charset="-128"/>
            </a:endParaRPr>
          </a:p>
        </p:txBody>
      </p:sp>
      <p:sp>
        <p:nvSpPr>
          <p:cNvPr id="84" name="正方形/長方形 83"/>
          <p:cNvSpPr/>
          <p:nvPr/>
        </p:nvSpPr>
        <p:spPr>
          <a:xfrm>
            <a:off x="1588855" y="1048680"/>
            <a:ext cx="1733811" cy="220083"/>
          </a:xfrm>
          <a:prstGeom prst="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50" b="1" dirty="0" smtClean="0">
                <a:solidFill>
                  <a:srgbClr val="000000"/>
                </a:solidFill>
                <a:latin typeface="+mj-ea"/>
                <a:cs typeface="メイリオ" pitchFamily="50" charset="-128"/>
              </a:rPr>
              <a:t>事実確認調査　（</a:t>
            </a:r>
            <a:r>
              <a:rPr lang="en-US" altLang="ja-JP" sz="950" b="1" dirty="0" smtClean="0">
                <a:solidFill>
                  <a:srgbClr val="000000"/>
                </a:solidFill>
                <a:latin typeface="+mj-ea"/>
                <a:cs typeface="メイリオ" pitchFamily="50" charset="-128"/>
              </a:rPr>
              <a:t>2,140</a:t>
            </a:r>
            <a:r>
              <a:rPr lang="ja-JP" altLang="en-US" sz="950" b="1" dirty="0" smtClean="0">
                <a:solidFill>
                  <a:srgbClr val="000000"/>
                </a:solidFill>
                <a:latin typeface="+mj-ea"/>
                <a:cs typeface="メイリオ" pitchFamily="50" charset="-128"/>
              </a:rPr>
              <a:t>件） </a:t>
            </a:r>
            <a:endParaRPr lang="en-US" altLang="ja-JP" sz="950" b="1" dirty="0" smtClean="0">
              <a:solidFill>
                <a:srgbClr val="000000"/>
              </a:solidFill>
              <a:latin typeface="+mj-ea"/>
              <a:cs typeface="メイリオ" pitchFamily="50" charset="-128"/>
            </a:endParaRPr>
          </a:p>
        </p:txBody>
      </p:sp>
      <p:sp>
        <p:nvSpPr>
          <p:cNvPr id="85" name="正方形/長方形 84"/>
          <p:cNvSpPr/>
          <p:nvPr/>
        </p:nvSpPr>
        <p:spPr>
          <a:xfrm>
            <a:off x="1588854" y="1331654"/>
            <a:ext cx="1944216" cy="216000"/>
          </a:xfrm>
          <a:prstGeom prst="rect">
            <a:avLst/>
          </a:prstGeom>
          <a:solidFill>
            <a:srgbClr val="E3F3D1"/>
          </a:solidFill>
          <a:ln w="3175"/>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nSpc>
                <a:spcPts val="1100"/>
              </a:lnSpc>
            </a:pPr>
            <a:r>
              <a:rPr kumimoji="1" lang="ja-JP" altLang="en-US" sz="900" dirty="0" smtClean="0">
                <a:solidFill>
                  <a:schemeClr val="tx1"/>
                </a:solidFill>
              </a:rPr>
              <a:t>事実確認調査を行った事例　</a:t>
            </a:r>
            <a:r>
              <a:rPr kumimoji="1" lang="en-US" altLang="ja-JP" sz="900" b="1" dirty="0" smtClean="0">
                <a:solidFill>
                  <a:schemeClr val="tx1"/>
                </a:solidFill>
                <a:latin typeface="+mj-ea"/>
                <a:ea typeface="+mj-ea"/>
              </a:rPr>
              <a:t>1,712</a:t>
            </a:r>
            <a:r>
              <a:rPr kumimoji="1" lang="ja-JP" altLang="en-US" sz="900" b="1" dirty="0" smtClean="0">
                <a:solidFill>
                  <a:schemeClr val="tx1"/>
                </a:solidFill>
                <a:latin typeface="+mj-ea"/>
                <a:ea typeface="+mj-ea"/>
              </a:rPr>
              <a:t>件</a:t>
            </a:r>
          </a:p>
        </p:txBody>
      </p:sp>
      <p:sp>
        <p:nvSpPr>
          <p:cNvPr id="86" name="角丸四角形 85"/>
          <p:cNvSpPr/>
          <p:nvPr/>
        </p:nvSpPr>
        <p:spPr>
          <a:xfrm>
            <a:off x="1619674" y="1574526"/>
            <a:ext cx="1872208" cy="335327"/>
          </a:xfrm>
          <a:prstGeom prst="roundRect">
            <a:avLst/>
          </a:prstGeom>
          <a:solidFill>
            <a:srgbClr val="FFFF00"/>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ctr"/>
          <a:lstStyle/>
          <a:p>
            <a:pPr defTabSz="656760">
              <a:lnSpc>
                <a:spcPts val="1100"/>
              </a:lnSpc>
              <a:defRPr/>
            </a:pPr>
            <a:r>
              <a:rPr kumimoji="0" lang="ja-JP" altLang="en-US" sz="900" kern="0" dirty="0" smtClean="0">
                <a:latin typeface="+mj-ea"/>
                <a:ea typeface="+mj-ea"/>
                <a:cs typeface="メイリオ" pitchFamily="50" charset="-128"/>
              </a:rPr>
              <a:t>うち、虐待</a:t>
            </a:r>
            <a:r>
              <a:rPr kumimoji="0" lang="ja-JP" altLang="en-US" sz="900" kern="0" dirty="0">
                <a:latin typeface="+mj-ea"/>
                <a:ea typeface="+mj-ea"/>
                <a:cs typeface="メイリオ" pitchFamily="50" charset="-128"/>
              </a:rPr>
              <a:t>の事実が</a:t>
            </a:r>
            <a:r>
              <a:rPr kumimoji="0" lang="ja-JP" altLang="en-US" sz="900" kern="0" dirty="0" smtClean="0">
                <a:latin typeface="+mj-ea"/>
                <a:ea typeface="+mj-ea"/>
                <a:cs typeface="メイリオ" pitchFamily="50" charset="-128"/>
              </a:rPr>
              <a:t>認められた事例</a:t>
            </a:r>
            <a:endParaRPr kumimoji="0" lang="en-US" altLang="ja-JP" sz="900" kern="0" dirty="0" smtClean="0">
              <a:latin typeface="+mj-ea"/>
              <a:ea typeface="+mj-ea"/>
              <a:cs typeface="メイリオ" pitchFamily="50" charset="-128"/>
            </a:endParaRPr>
          </a:p>
          <a:p>
            <a:pPr defTabSz="656760">
              <a:lnSpc>
                <a:spcPts val="1100"/>
              </a:lnSpc>
              <a:defRPr/>
            </a:pPr>
            <a:r>
              <a:rPr kumimoji="0" lang="ja-JP" altLang="en-US" sz="900" kern="0" dirty="0" smtClean="0">
                <a:latin typeface="+mj-ea"/>
                <a:ea typeface="+mj-ea"/>
                <a:cs typeface="メイリオ" pitchFamily="50" charset="-128"/>
              </a:rPr>
              <a:t>　　　　　　　　　　　　　　</a:t>
            </a:r>
            <a:r>
              <a:rPr kumimoji="0" lang="ja-JP" altLang="en-US" sz="900" b="1" kern="0" dirty="0" smtClean="0">
                <a:latin typeface="+mj-ea"/>
                <a:ea typeface="+mj-ea"/>
                <a:cs typeface="メイリオ" pitchFamily="50" charset="-128"/>
              </a:rPr>
              <a:t>　　　　</a:t>
            </a:r>
            <a:r>
              <a:rPr kumimoji="0" lang="en-US" altLang="ja-JP" sz="900" b="1" kern="0" dirty="0" smtClean="0">
                <a:latin typeface="+mn-ea"/>
                <a:cs typeface="メイリオ" pitchFamily="50" charset="-128"/>
              </a:rPr>
              <a:t>359</a:t>
            </a:r>
            <a:r>
              <a:rPr kumimoji="0" lang="ja-JP" altLang="en-US" sz="900" b="1" kern="0" dirty="0" smtClean="0">
                <a:latin typeface="+mj-ea"/>
                <a:ea typeface="+mj-ea"/>
                <a:cs typeface="メイリオ" pitchFamily="50" charset="-128"/>
              </a:rPr>
              <a:t>件</a:t>
            </a:r>
            <a:endParaRPr kumimoji="0" lang="en-US" altLang="ja-JP" sz="900" kern="0" dirty="0">
              <a:latin typeface="+mj-ea"/>
              <a:ea typeface="+mj-ea"/>
              <a:cs typeface="メイリオ" pitchFamily="50" charset="-128"/>
            </a:endParaRPr>
          </a:p>
        </p:txBody>
      </p:sp>
      <p:sp>
        <p:nvSpPr>
          <p:cNvPr id="87" name="角丸四角形 86"/>
          <p:cNvSpPr/>
          <p:nvPr/>
        </p:nvSpPr>
        <p:spPr>
          <a:xfrm>
            <a:off x="1547666" y="2484369"/>
            <a:ext cx="2016224" cy="600779"/>
          </a:xfrm>
          <a:prstGeom prst="roundRect">
            <a:avLst>
              <a:gd name="adj" fmla="val 9013"/>
            </a:avLst>
          </a:prstGeom>
          <a:solidFill>
            <a:srgbClr val="E3F3D1"/>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ctr"/>
          <a:lstStyle/>
          <a:p>
            <a:pPr defTabSz="656760">
              <a:lnSpc>
                <a:spcPts val="939"/>
              </a:lnSpc>
              <a:defRPr/>
            </a:pPr>
            <a:r>
              <a:rPr kumimoji="0" lang="ja-JP" altLang="en-US" sz="1300" kern="0" dirty="0">
                <a:latin typeface="+mj-ea"/>
                <a:ea typeface="+mj-ea"/>
                <a:cs typeface="メイリオ" pitchFamily="50" charset="-128"/>
              </a:rPr>
              <a:t>　</a:t>
            </a:r>
            <a:endParaRPr kumimoji="0" lang="en-US" altLang="ja-JP" sz="1300" kern="0" dirty="0">
              <a:latin typeface="+mj-ea"/>
              <a:ea typeface="+mj-ea"/>
              <a:cs typeface="メイリオ" pitchFamily="50" charset="-128"/>
            </a:endParaRPr>
          </a:p>
          <a:p>
            <a:pPr defTabSz="656760">
              <a:lnSpc>
                <a:spcPts val="1100"/>
              </a:lnSpc>
              <a:defRPr/>
            </a:pPr>
            <a:r>
              <a:rPr kumimoji="0" lang="ja-JP" altLang="en-US" sz="1000" kern="0" dirty="0" smtClean="0">
                <a:latin typeface="+mj-ea"/>
                <a:ea typeface="+mj-ea"/>
                <a:cs typeface="メイリオ" pitchFamily="50" charset="-128"/>
              </a:rPr>
              <a:t> </a:t>
            </a:r>
            <a:endParaRPr kumimoji="0" lang="en-US" altLang="ja-JP" sz="1000" kern="0" dirty="0" smtClean="0">
              <a:latin typeface="+mj-ea"/>
              <a:ea typeface="+mj-ea"/>
              <a:cs typeface="メイリオ" pitchFamily="50" charset="-128"/>
            </a:endParaRPr>
          </a:p>
        </p:txBody>
      </p:sp>
      <p:sp>
        <p:nvSpPr>
          <p:cNvPr id="88" name="角丸四角形 87"/>
          <p:cNvSpPr/>
          <p:nvPr/>
        </p:nvSpPr>
        <p:spPr>
          <a:xfrm>
            <a:off x="1619672" y="2684206"/>
            <a:ext cx="1728192" cy="360040"/>
          </a:xfrm>
          <a:prstGeom prst="roundRect">
            <a:avLst/>
          </a:prstGeom>
          <a:solidFill>
            <a:schemeClr val="bg1"/>
          </a:solidFill>
        </p:spPr>
        <p:style>
          <a:lnRef idx="1">
            <a:schemeClr val="accent1"/>
          </a:lnRef>
          <a:fillRef idx="0">
            <a:schemeClr val="accent1"/>
          </a:fillRef>
          <a:effectRef idx="0">
            <a:schemeClr val="accent1"/>
          </a:effectRef>
          <a:fontRef idx="minor">
            <a:schemeClr val="tx1"/>
          </a:fontRef>
        </p:style>
        <p:txBody>
          <a:bodyPr lIns="36000" rIns="36000" rtlCol="0" anchor="ctr"/>
          <a:lstStyle/>
          <a:p>
            <a:pPr defTabSz="656760">
              <a:lnSpc>
                <a:spcPts val="1100"/>
              </a:lnSpc>
              <a:defRPr/>
            </a:pPr>
            <a:r>
              <a:rPr kumimoji="0" lang="ja-JP" altLang="en-US" sz="900" kern="0" dirty="0" smtClean="0">
                <a:latin typeface="+mj-ea"/>
                <a:cs typeface="メイリオ" pitchFamily="50" charset="-128"/>
              </a:rPr>
              <a:t>うち、都道府県へ事実確認調査を</a:t>
            </a:r>
            <a:endParaRPr kumimoji="0" lang="en-US" altLang="ja-JP" sz="900" kern="0" dirty="0" smtClean="0">
              <a:latin typeface="+mj-ea"/>
              <a:cs typeface="メイリオ" pitchFamily="50" charset="-128"/>
            </a:endParaRPr>
          </a:p>
          <a:p>
            <a:pPr defTabSz="656760">
              <a:lnSpc>
                <a:spcPts val="1100"/>
              </a:lnSpc>
              <a:defRPr/>
            </a:pPr>
            <a:r>
              <a:rPr kumimoji="0" lang="ja-JP" altLang="en-US" sz="900" kern="0" dirty="0" smtClean="0">
                <a:latin typeface="+mj-ea"/>
                <a:cs typeface="メイリオ" pitchFamily="50" charset="-128"/>
              </a:rPr>
              <a:t>依頼した事例　　　　　　　</a:t>
            </a:r>
            <a:r>
              <a:rPr kumimoji="0" lang="ja-JP" altLang="en-US" sz="900" b="1" kern="0" dirty="0" smtClean="0">
                <a:latin typeface="+mj-ea"/>
                <a:cs typeface="メイリオ" pitchFamily="50" charset="-128"/>
              </a:rPr>
              <a:t>　</a:t>
            </a:r>
            <a:r>
              <a:rPr kumimoji="0" lang="en-US" altLang="ja-JP" sz="900" b="1" kern="0" dirty="0" smtClean="0">
                <a:latin typeface="+mj-ea"/>
                <a:cs typeface="メイリオ" pitchFamily="50" charset="-128"/>
              </a:rPr>
              <a:t>16</a:t>
            </a:r>
            <a:r>
              <a:rPr kumimoji="0" lang="ja-JP" altLang="en-US" sz="900" b="1" kern="0" dirty="0" smtClean="0">
                <a:latin typeface="+mj-ea"/>
                <a:cs typeface="メイリオ" pitchFamily="50" charset="-128"/>
              </a:rPr>
              <a:t>件</a:t>
            </a:r>
            <a:r>
              <a:rPr kumimoji="0" lang="ja-JP" altLang="en-US" sz="900" kern="0" dirty="0" smtClean="0">
                <a:latin typeface="+mj-ea"/>
                <a:cs typeface="メイリオ" pitchFamily="50" charset="-128"/>
              </a:rPr>
              <a:t>　</a:t>
            </a:r>
            <a:endParaRPr kumimoji="0" lang="en-US" altLang="ja-JP" sz="900" kern="0" dirty="0" smtClean="0">
              <a:latin typeface="+mj-ea"/>
              <a:cs typeface="メイリオ" pitchFamily="50" charset="-128"/>
            </a:endParaRPr>
          </a:p>
        </p:txBody>
      </p:sp>
      <p:sp>
        <p:nvSpPr>
          <p:cNvPr id="89" name="正方形/長方形 88"/>
          <p:cNvSpPr/>
          <p:nvPr/>
        </p:nvSpPr>
        <p:spPr>
          <a:xfrm>
            <a:off x="1588854" y="2406546"/>
            <a:ext cx="1944216" cy="216000"/>
          </a:xfrm>
          <a:prstGeom prst="rect">
            <a:avLst/>
          </a:prstGeom>
          <a:solidFill>
            <a:srgbClr val="E3F3D1"/>
          </a:solidFill>
          <a:ln w="3175"/>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lnSpc>
                <a:spcPts val="1100"/>
              </a:lnSpc>
            </a:pPr>
            <a:r>
              <a:rPr kumimoji="1" lang="ja-JP" altLang="en-US" sz="800" dirty="0" smtClean="0">
                <a:solidFill>
                  <a:schemeClr val="tx1"/>
                </a:solidFill>
              </a:rPr>
              <a:t>事実確認調査を行わなかった事例　</a:t>
            </a:r>
            <a:r>
              <a:rPr lang="en-US" altLang="ja-JP" sz="800" b="1" dirty="0" smtClean="0">
                <a:solidFill>
                  <a:schemeClr val="tx1"/>
                </a:solidFill>
              </a:rPr>
              <a:t>428</a:t>
            </a:r>
            <a:r>
              <a:rPr kumimoji="1" lang="ja-JP" altLang="en-US" sz="800" b="1" dirty="0" smtClean="0">
                <a:solidFill>
                  <a:schemeClr val="tx1"/>
                </a:solidFill>
                <a:latin typeface="+mn-ea"/>
              </a:rPr>
              <a:t>件</a:t>
            </a:r>
          </a:p>
        </p:txBody>
      </p:sp>
      <p:sp>
        <p:nvSpPr>
          <p:cNvPr id="82" name="右矢印 81"/>
          <p:cNvSpPr/>
          <p:nvPr/>
        </p:nvSpPr>
        <p:spPr>
          <a:xfrm>
            <a:off x="3491880" y="1914030"/>
            <a:ext cx="648072" cy="304000"/>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r>
              <a:rPr lang="ja-JP" altLang="en-US" sz="1000" b="1" dirty="0" smtClean="0"/>
              <a:t>　　</a:t>
            </a:r>
            <a:r>
              <a:rPr lang="en-US" altLang="ja-JP" sz="1000" b="1" dirty="0" smtClean="0"/>
              <a:t>41</a:t>
            </a:r>
            <a:r>
              <a:rPr lang="ja-JP" altLang="en-US" sz="1000" b="1" dirty="0" smtClean="0"/>
              <a:t>件</a:t>
            </a:r>
            <a:endParaRPr lang="ja-JP" altLang="en-US" sz="1000" b="1" dirty="0"/>
          </a:p>
        </p:txBody>
      </p:sp>
      <p:sp>
        <p:nvSpPr>
          <p:cNvPr id="80" name="右矢印 79"/>
          <p:cNvSpPr/>
          <p:nvPr/>
        </p:nvSpPr>
        <p:spPr>
          <a:xfrm>
            <a:off x="3491882" y="1539084"/>
            <a:ext cx="2338397" cy="305740"/>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r>
              <a:rPr lang="en-US" altLang="ja-JP" sz="1000" b="1" dirty="0" smtClean="0">
                <a:latin typeface="+mn-ea"/>
              </a:rPr>
              <a:t>315</a:t>
            </a:r>
            <a:r>
              <a:rPr lang="ja-JP" altLang="en-US" sz="1000" b="1" dirty="0" smtClean="0">
                <a:latin typeface="+mn-ea"/>
              </a:rPr>
              <a:t>件</a:t>
            </a:r>
            <a:endParaRPr lang="ja-JP" altLang="en-US" sz="1000" b="1" dirty="0">
              <a:latin typeface="+mn-ea"/>
            </a:endParaRPr>
          </a:p>
        </p:txBody>
      </p:sp>
      <p:sp>
        <p:nvSpPr>
          <p:cNvPr id="81" name="屈折矢印 80"/>
          <p:cNvSpPr/>
          <p:nvPr/>
        </p:nvSpPr>
        <p:spPr>
          <a:xfrm>
            <a:off x="3347866" y="2132856"/>
            <a:ext cx="504056" cy="792088"/>
          </a:xfrm>
          <a:prstGeom prst="bentUpArrow">
            <a:avLst>
              <a:gd name="adj1" fmla="val 17841"/>
              <a:gd name="adj2" fmla="val 26587"/>
              <a:gd name="adj3" fmla="val 28060"/>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dirty="0" smtClean="0">
              <a:solidFill>
                <a:schemeClr val="tx1"/>
              </a:solidFill>
            </a:endParaRPr>
          </a:p>
        </p:txBody>
      </p:sp>
      <p:sp>
        <p:nvSpPr>
          <p:cNvPr id="67" name="テキスト ボックス 66"/>
          <p:cNvSpPr txBox="1"/>
          <p:nvPr/>
        </p:nvSpPr>
        <p:spPr>
          <a:xfrm>
            <a:off x="2761691" y="4344109"/>
            <a:ext cx="3021740" cy="215444"/>
          </a:xfrm>
          <a:prstGeom prst="rect">
            <a:avLst/>
          </a:prstGeom>
          <a:noFill/>
        </p:spPr>
        <p:txBody>
          <a:bodyPr wrap="square" rtlCol="0">
            <a:spAutoFit/>
          </a:bodyPr>
          <a:lstStyle/>
          <a:p>
            <a:pPr algn="ctr"/>
            <a:r>
              <a:rPr lang="ja-JP" altLang="en-US" sz="800" dirty="0" smtClean="0"/>
              <a:t>障害者</a:t>
            </a:r>
            <a:r>
              <a:rPr kumimoji="1" lang="ja-JP" altLang="en-US" sz="800" dirty="0" smtClean="0"/>
              <a:t>虐待が認められた事業所種別</a:t>
            </a:r>
            <a:endParaRPr kumimoji="1" lang="ja-JP" altLang="en-US" sz="800" dirty="0"/>
          </a:p>
        </p:txBody>
      </p:sp>
      <p:graphicFrame>
        <p:nvGraphicFramePr>
          <p:cNvPr id="75" name="表 74"/>
          <p:cNvGraphicFramePr>
            <a:graphicFrameLocks noGrp="1"/>
          </p:cNvGraphicFramePr>
          <p:nvPr>
            <p:extLst>
              <p:ext uri="{D42A27DB-BD31-4B8C-83A1-F6EECF244321}">
                <p14:modId xmlns:p14="http://schemas.microsoft.com/office/powerpoint/2010/main" val="508633323"/>
              </p:ext>
            </p:extLst>
          </p:nvPr>
        </p:nvGraphicFramePr>
        <p:xfrm>
          <a:off x="5934183" y="4794725"/>
          <a:ext cx="2958300" cy="367188"/>
        </p:xfrm>
        <a:graphic>
          <a:graphicData uri="http://schemas.openxmlformats.org/drawingml/2006/table">
            <a:tbl>
              <a:tblPr firstRow="1" bandRow="1">
                <a:tableStyleId>{5C22544A-7EE6-4342-B048-85BDC9FD1C3A}</a:tableStyleId>
              </a:tblPr>
              <a:tblGrid>
                <a:gridCol w="591660"/>
                <a:gridCol w="591660"/>
                <a:gridCol w="591660"/>
                <a:gridCol w="591660"/>
                <a:gridCol w="591660"/>
              </a:tblGrid>
              <a:tr h="178788">
                <a:tc>
                  <a:txBody>
                    <a:bodyPr/>
                    <a:lstStyle/>
                    <a:p>
                      <a:pPr algn="ctr"/>
                      <a:r>
                        <a:rPr kumimoji="1" lang="ja-JP" altLang="en-US" sz="900" b="0" dirty="0" smtClean="0">
                          <a:solidFill>
                            <a:schemeClr val="tx1"/>
                          </a:solidFill>
                        </a:rPr>
                        <a:t>身体障害</a:t>
                      </a:r>
                      <a:endParaRPr kumimoji="1" lang="ja-JP" altLang="en-US" sz="900" b="0" dirty="0">
                        <a:solidFill>
                          <a:schemeClr val="tx1"/>
                        </a:solidFill>
                      </a:endParaRPr>
                    </a:p>
                  </a:txBody>
                  <a:tcPr marL="36000" marR="3600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知的障害</a:t>
                      </a:r>
                      <a:endParaRPr kumimoji="1" lang="ja-JP" altLang="en-US" sz="900" b="0" dirty="0">
                        <a:solidFill>
                          <a:schemeClr val="tx1"/>
                        </a:solidFill>
                      </a:endParaRPr>
                    </a:p>
                  </a:txBody>
                  <a:tcPr marL="36000" marR="3600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精神障害</a:t>
                      </a:r>
                      <a:endParaRPr kumimoji="1" lang="ja-JP" altLang="en-US" sz="900" b="0" dirty="0">
                        <a:solidFill>
                          <a:schemeClr val="tx1"/>
                        </a:solidFill>
                      </a:endParaRPr>
                    </a:p>
                  </a:txBody>
                  <a:tcPr marL="36000" marR="3600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発達障害</a:t>
                      </a:r>
                      <a:endParaRPr kumimoji="1" lang="ja-JP" altLang="en-US" sz="900" b="0" dirty="0">
                        <a:solidFill>
                          <a:schemeClr val="tx1"/>
                        </a:solidFill>
                      </a:endParaRPr>
                    </a:p>
                  </a:txBody>
                  <a:tcPr marL="36000" marR="3600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難病等</a:t>
                      </a:r>
                      <a:endParaRPr kumimoji="1" lang="ja-JP" altLang="en-US" sz="900" b="0" dirty="0">
                        <a:solidFill>
                          <a:schemeClr val="tx1"/>
                        </a:solidFill>
                      </a:endParaRPr>
                    </a:p>
                  </a:txBody>
                  <a:tcPr marL="36000" marR="3600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78788">
                <a:tc>
                  <a:txBody>
                    <a:bodyPr/>
                    <a:lstStyle/>
                    <a:p>
                      <a:pPr algn="ctr"/>
                      <a:r>
                        <a:rPr kumimoji="1" lang="en-US" altLang="ja-JP" sz="1000" dirty="0" smtClean="0">
                          <a:solidFill>
                            <a:schemeClr val="tx1"/>
                          </a:solidFill>
                        </a:rPr>
                        <a:t>16.7%</a:t>
                      </a:r>
                      <a:endParaRPr kumimoji="1" lang="ja-JP" altLang="en-US" sz="1000" dirty="0">
                        <a:solidFill>
                          <a:schemeClr val="tx1"/>
                        </a:solidFill>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83.3%</a:t>
                      </a:r>
                      <a:endParaRPr kumimoji="1" lang="ja-JP" altLang="en-US" sz="1000" dirty="0">
                        <a:solidFill>
                          <a:schemeClr val="tx1"/>
                        </a:solidFill>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8.8%</a:t>
                      </a:r>
                      <a:endParaRPr kumimoji="1" lang="ja-JP" altLang="en-US" sz="1000" dirty="0">
                        <a:solidFill>
                          <a:schemeClr val="tx1"/>
                        </a:solidFill>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2.3%</a:t>
                      </a:r>
                      <a:endParaRPr kumimoji="1" lang="ja-JP" altLang="en-US" sz="1000" dirty="0">
                        <a:solidFill>
                          <a:schemeClr val="tx1"/>
                        </a:solidFill>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0.0%</a:t>
                      </a:r>
                      <a:endParaRPr kumimoji="1" lang="ja-JP" altLang="en-US" sz="1000" dirty="0">
                        <a:solidFill>
                          <a:schemeClr val="tx1"/>
                        </a:solidFill>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78" name="表 77"/>
          <p:cNvGraphicFramePr>
            <a:graphicFrameLocks noGrp="1"/>
          </p:cNvGraphicFramePr>
          <p:nvPr>
            <p:extLst>
              <p:ext uri="{D42A27DB-BD31-4B8C-83A1-F6EECF244321}">
                <p14:modId xmlns:p14="http://schemas.microsoft.com/office/powerpoint/2010/main" val="2403159489"/>
              </p:ext>
            </p:extLst>
          </p:nvPr>
        </p:nvGraphicFramePr>
        <p:xfrm>
          <a:off x="188475" y="5600046"/>
          <a:ext cx="2783886" cy="1080000"/>
        </p:xfrm>
        <a:graphic>
          <a:graphicData uri="http://schemas.openxmlformats.org/drawingml/2006/table">
            <a:tbl>
              <a:tblPr firstRow="1" bandRow="1">
                <a:tableStyleId>{5C22544A-7EE6-4342-B048-85BDC9FD1C3A}</a:tableStyleId>
              </a:tblPr>
              <a:tblGrid>
                <a:gridCol w="2326868"/>
                <a:gridCol w="457018"/>
              </a:tblGrid>
              <a:tr h="180000">
                <a:tc>
                  <a:txBody>
                    <a:bodyPr/>
                    <a:lstStyle/>
                    <a:p>
                      <a:r>
                        <a:rPr kumimoji="1" lang="ja-JP" altLang="en-US" sz="800" b="0" dirty="0" smtClean="0">
                          <a:solidFill>
                            <a:schemeClr val="tx1"/>
                          </a:solidFill>
                        </a:rPr>
                        <a:t>教育・知識・介護技術等に関する問題</a:t>
                      </a:r>
                      <a:endParaRPr kumimoji="1" lang="ja-JP" altLang="en-US" sz="800" b="0" dirty="0">
                        <a:solidFill>
                          <a:schemeClr val="tx1"/>
                        </a:solidFill>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b="0" dirty="0" smtClean="0">
                          <a:solidFill>
                            <a:schemeClr val="tx1"/>
                          </a:solidFill>
                          <a:latin typeface="+mn-lt"/>
                          <a:ea typeface="+mj-ea"/>
                        </a:rPr>
                        <a:t>56.1%</a:t>
                      </a:r>
                      <a:endParaRPr kumimoji="1" lang="ja-JP" altLang="en-US" sz="900" b="0" dirty="0">
                        <a:solidFill>
                          <a:schemeClr val="tx1"/>
                        </a:solidFill>
                        <a:latin typeface="+mn-lt"/>
                        <a:ea typeface="+mj-ea"/>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80000">
                <a:tc>
                  <a:txBody>
                    <a:bodyPr/>
                    <a:lstStyle/>
                    <a:p>
                      <a:r>
                        <a:rPr kumimoji="1" lang="ja-JP" altLang="en-US" sz="800" dirty="0" smtClean="0"/>
                        <a:t>虐待を行った職員の性格や資質の問題</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51.2%</a:t>
                      </a:r>
                      <a:endParaRPr kumimoji="1" lang="ja-JP" altLang="en-US" sz="900" dirty="0">
                        <a:latin typeface="+mn-lt"/>
                        <a:ea typeface="+mj-ea"/>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80000">
                <a:tc>
                  <a:txBody>
                    <a:bodyPr/>
                    <a:lstStyle/>
                    <a:p>
                      <a:r>
                        <a:rPr kumimoji="1" lang="ja-JP" altLang="en-US" sz="800" dirty="0" smtClean="0"/>
                        <a:t>倫理観や理念の欠如</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43.9%</a:t>
                      </a:r>
                      <a:endParaRPr kumimoji="1" lang="ja-JP" altLang="en-US" sz="900" dirty="0">
                        <a:latin typeface="+mn-lt"/>
                        <a:ea typeface="+mj-ea"/>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80000">
                <a:tc>
                  <a:txBody>
                    <a:bodyPr/>
                    <a:lstStyle/>
                    <a:p>
                      <a:r>
                        <a:rPr kumimoji="1" lang="ja-JP" altLang="en-US" sz="800" dirty="0" smtClean="0"/>
                        <a:t>職員のストレスや感情コントロールの問題</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42.0%</a:t>
                      </a:r>
                      <a:endParaRPr kumimoji="1" lang="ja-JP" altLang="en-US" sz="900" dirty="0">
                        <a:latin typeface="+mn-lt"/>
                        <a:ea typeface="+mj-ea"/>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80000">
                <a:tc>
                  <a:txBody>
                    <a:bodyPr/>
                    <a:lstStyle/>
                    <a:p>
                      <a:r>
                        <a:rPr kumimoji="1" lang="ja-JP" altLang="en-US" sz="800" dirty="0" smtClean="0"/>
                        <a:t>虐待を助長する組織風土や職員間の関係性の悪さ</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24.8%</a:t>
                      </a:r>
                      <a:endParaRPr kumimoji="1" lang="ja-JP" altLang="en-US" sz="900" dirty="0">
                        <a:latin typeface="+mn-lt"/>
                        <a:ea typeface="+mj-ea"/>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80000">
                <a:tc>
                  <a:txBody>
                    <a:bodyPr/>
                    <a:lstStyle/>
                    <a:p>
                      <a:r>
                        <a:rPr kumimoji="1" lang="ja-JP" altLang="en-US" sz="800" dirty="0" smtClean="0"/>
                        <a:t>人員不足や人員配置の問題及び関連する多忙さ</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23.0%</a:t>
                      </a:r>
                      <a:endParaRPr kumimoji="1" lang="ja-JP" altLang="en-US" sz="900" dirty="0">
                        <a:latin typeface="+mn-lt"/>
                        <a:ea typeface="+mj-ea"/>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
        <p:nvSpPr>
          <p:cNvPr id="83" name="テキスト ボックス 82"/>
          <p:cNvSpPr txBox="1"/>
          <p:nvPr/>
        </p:nvSpPr>
        <p:spPr>
          <a:xfrm>
            <a:off x="199345" y="5426777"/>
            <a:ext cx="2887090" cy="215444"/>
          </a:xfrm>
          <a:prstGeom prst="rect">
            <a:avLst/>
          </a:prstGeom>
          <a:noFill/>
        </p:spPr>
        <p:txBody>
          <a:bodyPr wrap="square" rtlCol="0">
            <a:spAutoFit/>
          </a:bodyPr>
          <a:lstStyle/>
          <a:p>
            <a:pPr algn="ctr"/>
            <a:r>
              <a:rPr kumimoji="1" lang="ja-JP" altLang="en-US" sz="800" dirty="0" smtClean="0"/>
              <a:t>市区町村等職員が判断した虐待の発生要因（複数回答）</a:t>
            </a:r>
            <a:endParaRPr kumimoji="1" lang="ja-JP" altLang="en-US" sz="800" dirty="0"/>
          </a:p>
        </p:txBody>
      </p:sp>
      <p:sp>
        <p:nvSpPr>
          <p:cNvPr id="90" name="テキスト ボックス 89"/>
          <p:cNvSpPr txBox="1"/>
          <p:nvPr/>
        </p:nvSpPr>
        <p:spPr>
          <a:xfrm>
            <a:off x="3051270" y="3570089"/>
            <a:ext cx="2517913" cy="215444"/>
          </a:xfrm>
          <a:prstGeom prst="rect">
            <a:avLst/>
          </a:prstGeom>
          <a:noFill/>
        </p:spPr>
        <p:txBody>
          <a:bodyPr wrap="square" rtlCol="0">
            <a:spAutoFit/>
          </a:bodyPr>
          <a:lstStyle/>
          <a:p>
            <a:pPr algn="ctr"/>
            <a:r>
              <a:rPr kumimoji="1" lang="ja-JP" altLang="en-US" sz="800" dirty="0" smtClean="0"/>
              <a:t>虐待行為の類型（複数回答）</a:t>
            </a:r>
            <a:endParaRPr kumimoji="1" lang="ja-JP" altLang="en-US" sz="800" dirty="0"/>
          </a:p>
        </p:txBody>
      </p:sp>
      <p:graphicFrame>
        <p:nvGraphicFramePr>
          <p:cNvPr id="91" name="表 90"/>
          <p:cNvGraphicFramePr>
            <a:graphicFrameLocks noGrp="1"/>
          </p:cNvGraphicFramePr>
          <p:nvPr>
            <p:extLst>
              <p:ext uri="{D42A27DB-BD31-4B8C-83A1-F6EECF244321}">
                <p14:modId xmlns:p14="http://schemas.microsoft.com/office/powerpoint/2010/main" val="4219402041"/>
              </p:ext>
            </p:extLst>
          </p:nvPr>
        </p:nvGraphicFramePr>
        <p:xfrm>
          <a:off x="2774890" y="3762866"/>
          <a:ext cx="2915305" cy="430530"/>
        </p:xfrm>
        <a:graphic>
          <a:graphicData uri="http://schemas.openxmlformats.org/drawingml/2006/table">
            <a:tbl>
              <a:tblPr firstRow="1" bandRow="1">
                <a:tableStyleId>{5C22544A-7EE6-4342-B048-85BDC9FD1C3A}</a:tableStyleId>
              </a:tblPr>
              <a:tblGrid>
                <a:gridCol w="583061"/>
                <a:gridCol w="583061"/>
                <a:gridCol w="583061"/>
                <a:gridCol w="583061"/>
                <a:gridCol w="583061"/>
              </a:tblGrid>
              <a:tr h="214506">
                <a:tc>
                  <a:txBody>
                    <a:bodyPr/>
                    <a:lstStyle/>
                    <a:p>
                      <a:pPr algn="ctr"/>
                      <a:r>
                        <a:rPr kumimoji="1" lang="ja-JP" altLang="en-US" sz="800" b="0" dirty="0" smtClean="0"/>
                        <a:t>身体的虐待</a:t>
                      </a:r>
                      <a:endParaRPr kumimoji="1" lang="ja-JP" altLang="en-US" sz="800" b="0" dirty="0"/>
                    </a:p>
                  </a:txBody>
                  <a:tcPr marL="0" marR="0" marT="0" marB="0" anchor="ctr">
                    <a:solidFill>
                      <a:schemeClr val="tx2"/>
                    </a:solidFill>
                  </a:tcPr>
                </a:tc>
                <a:tc>
                  <a:txBody>
                    <a:bodyPr/>
                    <a:lstStyle/>
                    <a:p>
                      <a:pPr algn="ctr"/>
                      <a:r>
                        <a:rPr kumimoji="1" lang="ja-JP" altLang="en-US" sz="800" b="0" dirty="0" smtClean="0"/>
                        <a:t>性的虐待</a:t>
                      </a:r>
                      <a:endParaRPr kumimoji="1" lang="ja-JP" altLang="en-US" sz="800" b="0" dirty="0"/>
                    </a:p>
                  </a:txBody>
                  <a:tcPr marL="0" marR="0" marT="0" marB="0" anchor="ctr">
                    <a:solidFill>
                      <a:schemeClr val="tx2"/>
                    </a:solidFill>
                  </a:tcPr>
                </a:tc>
                <a:tc>
                  <a:txBody>
                    <a:bodyPr/>
                    <a:lstStyle/>
                    <a:p>
                      <a:pPr algn="ctr"/>
                      <a:r>
                        <a:rPr kumimoji="1" lang="ja-JP" altLang="en-US" sz="800" b="0" dirty="0" smtClean="0"/>
                        <a:t>心理的虐待</a:t>
                      </a:r>
                      <a:endParaRPr kumimoji="1" lang="ja-JP" altLang="en-US" sz="800" b="0" dirty="0"/>
                    </a:p>
                  </a:txBody>
                  <a:tcPr marL="0" marR="0" marT="0" marB="0" anchor="ctr">
                    <a:solidFill>
                      <a:schemeClr val="tx2"/>
                    </a:solidFill>
                  </a:tcPr>
                </a:tc>
                <a:tc>
                  <a:txBody>
                    <a:bodyPr/>
                    <a:lstStyle/>
                    <a:p>
                      <a:pPr algn="ctr"/>
                      <a:r>
                        <a:rPr kumimoji="1" lang="ja-JP" altLang="en-US" sz="800" b="0" dirty="0" smtClean="0"/>
                        <a:t>放棄、放置</a:t>
                      </a:r>
                      <a:endParaRPr kumimoji="1" lang="ja-JP" altLang="en-US" sz="800" b="0" dirty="0"/>
                    </a:p>
                  </a:txBody>
                  <a:tcPr marL="0" marR="0" marT="0" marB="0" anchor="ctr">
                    <a:solidFill>
                      <a:schemeClr val="tx2"/>
                    </a:solidFill>
                  </a:tcPr>
                </a:tc>
                <a:tc>
                  <a:txBody>
                    <a:bodyPr/>
                    <a:lstStyle/>
                    <a:p>
                      <a:pPr algn="ctr"/>
                      <a:r>
                        <a:rPr kumimoji="1" lang="ja-JP" altLang="en-US" sz="800" b="0" dirty="0" smtClean="0"/>
                        <a:t>経済的虐待</a:t>
                      </a:r>
                      <a:endParaRPr kumimoji="1" lang="ja-JP" altLang="en-US" sz="800" b="0" dirty="0"/>
                    </a:p>
                  </a:txBody>
                  <a:tcPr marL="0" marR="0" marT="0" marB="0" anchor="ctr">
                    <a:solidFill>
                      <a:schemeClr val="tx2"/>
                    </a:solidFill>
                  </a:tcPr>
                </a:tc>
              </a:tr>
              <a:tr h="216024">
                <a:tc>
                  <a:txBody>
                    <a:bodyPr/>
                    <a:lstStyle/>
                    <a:p>
                      <a:pPr algn="ctr"/>
                      <a:r>
                        <a:rPr kumimoji="1" lang="en-US" altLang="ja-JP" sz="1000" dirty="0" smtClean="0"/>
                        <a:t>58.1%</a:t>
                      </a:r>
                      <a:endParaRPr kumimoji="1" lang="ja-JP" altLang="en-US" sz="1000" dirty="0"/>
                    </a:p>
                  </a:txBody>
                  <a:tcPr marL="36000" marR="36000" marT="0" marB="0" anchor="ctr"/>
                </a:tc>
                <a:tc>
                  <a:txBody>
                    <a:bodyPr/>
                    <a:lstStyle/>
                    <a:p>
                      <a:pPr algn="ctr"/>
                      <a:r>
                        <a:rPr kumimoji="1" lang="en-US" altLang="ja-JP" sz="1000" dirty="0" smtClean="0"/>
                        <a:t>14.2%</a:t>
                      </a:r>
                      <a:endParaRPr kumimoji="1" lang="ja-JP" altLang="en-US" sz="1000" dirty="0"/>
                    </a:p>
                  </a:txBody>
                  <a:tcPr marL="36000" marR="36000" marT="0" marB="0" anchor="ctr"/>
                </a:tc>
                <a:tc>
                  <a:txBody>
                    <a:bodyPr/>
                    <a:lstStyle/>
                    <a:p>
                      <a:pPr algn="ctr"/>
                      <a:r>
                        <a:rPr kumimoji="1" lang="en-US" altLang="ja-JP" sz="1000" dirty="0" smtClean="0"/>
                        <a:t>41.0%</a:t>
                      </a:r>
                      <a:endParaRPr kumimoji="1" lang="ja-JP" altLang="en-US" sz="1000" dirty="0"/>
                    </a:p>
                  </a:txBody>
                  <a:tcPr marL="36000" marR="36000" marT="0" marB="0" anchor="ctr"/>
                </a:tc>
                <a:tc>
                  <a:txBody>
                    <a:bodyPr/>
                    <a:lstStyle/>
                    <a:p>
                      <a:pPr algn="ctr"/>
                      <a:r>
                        <a:rPr kumimoji="1" lang="en-US" altLang="ja-JP" sz="1000" dirty="0" smtClean="0"/>
                        <a:t>5.3%</a:t>
                      </a:r>
                      <a:endParaRPr kumimoji="1" lang="ja-JP" altLang="en-US" sz="1000" dirty="0"/>
                    </a:p>
                  </a:txBody>
                  <a:tcPr marL="36000" marR="36000" marT="0" marB="0" anchor="ctr"/>
                </a:tc>
                <a:tc>
                  <a:txBody>
                    <a:bodyPr/>
                    <a:lstStyle/>
                    <a:p>
                      <a:pPr algn="ctr"/>
                      <a:r>
                        <a:rPr kumimoji="1" lang="en-US" altLang="ja-JP" sz="1000" dirty="0" smtClean="0"/>
                        <a:t>7.7%</a:t>
                      </a:r>
                      <a:endParaRPr kumimoji="1" lang="ja-JP" altLang="en-US" sz="1000" dirty="0"/>
                    </a:p>
                  </a:txBody>
                  <a:tcPr marL="36000" marR="36000" marT="0" marB="0" anchor="ctr"/>
                </a:tc>
              </a:tr>
            </a:tbl>
          </a:graphicData>
        </a:graphic>
      </p:graphicFrame>
      <p:sp>
        <p:nvSpPr>
          <p:cNvPr id="66" name="右矢印 65"/>
          <p:cNvSpPr/>
          <p:nvPr/>
        </p:nvSpPr>
        <p:spPr>
          <a:xfrm>
            <a:off x="2718658" y="4179495"/>
            <a:ext cx="3137032" cy="262437"/>
          </a:xfrm>
          <a:prstGeom prst="rightArrow">
            <a:avLst/>
          </a:prstGeom>
          <a:gradFill>
            <a:gsLst>
              <a:gs pos="0">
                <a:schemeClr val="tx2">
                  <a:lumMod val="50000"/>
                </a:schemeClr>
              </a:gs>
              <a:gs pos="63000">
                <a:schemeClr val="tx2">
                  <a:lumMod val="60000"/>
                  <a:lumOff val="40000"/>
                </a:schemeClr>
              </a:gs>
              <a:gs pos="100000">
                <a:schemeClr val="tx2">
                  <a:lumMod val="40000"/>
                  <a:lumOff val="60000"/>
                </a:schemeClr>
              </a:gs>
            </a:gsLst>
            <a:lin ang="16200000" scaled="0"/>
          </a:gra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dirty="0" smtClean="0">
              <a:solidFill>
                <a:schemeClr val="tx1"/>
              </a:solidFill>
            </a:endParaRPr>
          </a:p>
        </p:txBody>
      </p:sp>
      <p:pic>
        <p:nvPicPr>
          <p:cNvPr id="3" name="図 2"/>
          <p:cNvPicPr>
            <a:picLocks noChangeAspect="1"/>
          </p:cNvPicPr>
          <p:nvPr/>
        </p:nvPicPr>
        <p:blipFill>
          <a:blip r:embed="rId3"/>
          <a:stretch>
            <a:fillRect/>
          </a:stretch>
        </p:blipFill>
        <p:spPr>
          <a:xfrm>
            <a:off x="3214437" y="4516734"/>
            <a:ext cx="2218766" cy="2163312"/>
          </a:xfrm>
          <a:prstGeom prst="rect">
            <a:avLst/>
          </a:prstGeom>
        </p:spPr>
      </p:pic>
    </p:spTree>
    <p:extLst>
      <p:ext uri="{BB962C8B-B14F-4D97-AF65-F5344CB8AC3E}">
        <p14:creationId xmlns:p14="http://schemas.microsoft.com/office/powerpoint/2010/main" val="2846444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左中かっこ 213"/>
          <p:cNvSpPr/>
          <p:nvPr/>
        </p:nvSpPr>
        <p:spPr>
          <a:xfrm rot="5400000">
            <a:off x="3907542" y="1404638"/>
            <a:ext cx="1397158" cy="7692126"/>
          </a:xfrm>
          <a:prstGeom prst="leftBrace">
            <a:avLst>
              <a:gd name="adj1" fmla="val 42489"/>
              <a:gd name="adj2" fmla="val 5188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2" name="テキスト ボックス 44"/>
          <p:cNvSpPr txBox="1">
            <a:spLocks noChangeArrowheads="1"/>
          </p:cNvSpPr>
          <p:nvPr/>
        </p:nvSpPr>
        <p:spPr bwMode="auto">
          <a:xfrm>
            <a:off x="4771407" y="1455539"/>
            <a:ext cx="4297028" cy="3458289"/>
          </a:xfrm>
          <a:prstGeom prst="rect">
            <a:avLst/>
          </a:prstGeom>
          <a:pattFill prst="dkUpDiag">
            <a:fgClr>
              <a:srgbClr val="002060"/>
            </a:fgClr>
            <a:bgClr>
              <a:schemeClr val="bg1"/>
            </a:bgClr>
          </a:pattFill>
          <a:ln w="12700">
            <a:solidFill>
              <a:schemeClr val="tx1"/>
            </a:solidFill>
            <a:prstDash val="solid"/>
            <a:miter lim="800000"/>
            <a:headEnd/>
            <a:tailEnd/>
          </a:ln>
        </p:spPr>
        <p:txBody>
          <a:bodyPr vert="horz" wrap="square" lIns="72000" tIns="72000" rIns="72000" bIns="72000" numCol="1" anchor="t" anchorCtr="0" compatLnSpc="1">
            <a:prstTxWarp prst="textNoShape">
              <a:avLst/>
            </a:prstTxWarp>
          </a:bodyPr>
          <a:lstStyle/>
          <a:p>
            <a:pPr lvl="0" fontAlgn="base">
              <a:lnSpc>
                <a:spcPts val="1300"/>
              </a:lnSpc>
              <a:spcBef>
                <a:spcPct val="0"/>
              </a:spcBef>
              <a:spcAft>
                <a:spcPct val="0"/>
              </a:spcAft>
            </a:pPr>
            <a:endParaRPr lang="en-US" altLang="ja-JP" sz="1100"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98" name="テキスト ボックス 44"/>
          <p:cNvSpPr txBox="1">
            <a:spLocks noChangeArrowheads="1"/>
          </p:cNvSpPr>
          <p:nvPr/>
        </p:nvSpPr>
        <p:spPr bwMode="auto">
          <a:xfrm>
            <a:off x="1637911" y="5222820"/>
            <a:ext cx="2136462" cy="366420"/>
          </a:xfrm>
          <a:prstGeom prst="rect">
            <a:avLst/>
          </a:prstGeom>
          <a:noFill/>
          <a:ln w="12700">
            <a:noFill/>
            <a:prstDash val="dash"/>
            <a:miter lim="800000"/>
            <a:headEnd/>
            <a:tailEnd/>
          </a:ln>
        </p:spPr>
        <p:txBody>
          <a:bodyPr vert="horz" wrap="square" lIns="72000" tIns="72000" rIns="72000" bIns="72000" numCol="1" anchor="t" anchorCtr="0" compatLnSpc="1">
            <a:prstTxWarp prst="textNoShape">
              <a:avLst/>
            </a:prstTxWarp>
          </a:bodyPr>
          <a:lstStyle/>
          <a:p>
            <a:pPr lvl="0" fontAlgn="base">
              <a:lnSpc>
                <a:spcPts val="1300"/>
              </a:lnSpc>
              <a:spcBef>
                <a:spcPct val="0"/>
              </a:spcBef>
              <a:spcAft>
                <a:spcPct val="0"/>
              </a:spcAft>
            </a:pP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○労働局で行った措置</a:t>
            </a: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　</a:t>
            </a:r>
            <a:r>
              <a:rPr lang="en-US" altLang="ja-JP" sz="1100" b="1" u="sng" dirty="0" smtClean="0">
                <a:latin typeface="HGPｺﾞｼｯｸM" panose="020B0600000000000000" pitchFamily="50" charset="-128"/>
                <a:ea typeface="HGPｺﾞｼｯｸM" panose="020B0600000000000000" pitchFamily="50" charset="-128"/>
                <a:cs typeface="ＭＳ Ｐゴシック" pitchFamily="50" charset="-128"/>
              </a:rPr>
              <a:t>978</a:t>
            </a:r>
            <a:r>
              <a:rPr lang="ja-JP" altLang="en-US" sz="1100" b="1" u="sng" dirty="0" smtClean="0">
                <a:latin typeface="HGPｺﾞｼｯｸM" panose="020B0600000000000000" pitchFamily="50" charset="-128"/>
                <a:ea typeface="HGPｺﾞｼｯｸM" panose="020B0600000000000000" pitchFamily="50" charset="-128"/>
                <a:cs typeface="ＭＳ Ｐゴシック" pitchFamily="50" charset="-128"/>
              </a:rPr>
              <a:t>件</a:t>
            </a:r>
            <a:endParaRPr lang="en-US" altLang="ja-JP" sz="1100" b="1" u="sng" dirty="0">
              <a:latin typeface="HGPｺﾞｼｯｸM" panose="020B0600000000000000" pitchFamily="50" charset="-128"/>
              <a:ea typeface="HGPｺﾞｼｯｸM" panose="020B0600000000000000" pitchFamily="50" charset="-128"/>
              <a:cs typeface="ＭＳ Ｐゴシック" pitchFamily="50" charset="-128"/>
            </a:endParaRPr>
          </a:p>
          <a:p>
            <a:pPr lvl="0" fontAlgn="base">
              <a:lnSpc>
                <a:spcPts val="1300"/>
              </a:lnSpc>
              <a:spcBef>
                <a:spcPct val="0"/>
              </a:spcBef>
              <a:spcAft>
                <a:spcPct val="0"/>
              </a:spcAf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　</a:t>
            </a:r>
            <a:endParaRPr lang="en-US" altLang="ja-JP" sz="1100" b="1" dirty="0">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01" name="テキスト ボックス 44"/>
          <p:cNvSpPr txBox="1">
            <a:spLocks noChangeArrowheads="1"/>
          </p:cNvSpPr>
          <p:nvPr/>
        </p:nvSpPr>
        <p:spPr bwMode="auto">
          <a:xfrm>
            <a:off x="1182085" y="475788"/>
            <a:ext cx="2803246" cy="432490"/>
          </a:xfrm>
          <a:prstGeom prst="rect">
            <a:avLst/>
          </a:prstGeom>
          <a:noFill/>
          <a:ln w="12700">
            <a:noFill/>
            <a:prstDash val="dash"/>
            <a:miter lim="800000"/>
            <a:headEnd/>
            <a:tailEnd/>
          </a:ln>
        </p:spPr>
        <p:txBody>
          <a:bodyPr vert="horz" wrap="square" lIns="72000" tIns="72000" rIns="72000" bIns="72000" numCol="1" anchor="ctr" anchorCtr="0" compatLnSpc="1">
            <a:prstTxWarp prst="textNoShape">
              <a:avLst/>
            </a:prstTxWarp>
          </a:bodyPr>
          <a:lstStyle/>
          <a:p>
            <a:pPr lvl="0" fontAlgn="base">
              <a:lnSpc>
                <a:spcPts val="1300"/>
              </a:lnSpc>
              <a:spcBef>
                <a:spcPct val="0"/>
              </a:spcBef>
              <a:spcAft>
                <a:spcPct val="0"/>
              </a:spcAft>
            </a:pP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○通報</a:t>
            </a: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・届出が寄せられた事業所　</a:t>
            </a:r>
            <a:r>
              <a:rPr lang="en-US" altLang="ja-JP" sz="1100" b="1" u="sng"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1,325</a:t>
            </a:r>
            <a:r>
              <a:rPr lang="ja-JP" altLang="en-US" sz="1100"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事業所</a:t>
            </a:r>
            <a:endParaRPr lang="en-US" altLang="ja-JP" sz="1100"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lvl="0" fontAlgn="base">
              <a:lnSpc>
                <a:spcPts val="1300"/>
              </a:lnSpc>
              <a:spcBef>
                <a:spcPct val="0"/>
              </a:spcBef>
              <a:spcAft>
                <a:spcPct val="0"/>
              </a:spcAf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○通報・届出対象の</a:t>
            </a: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障害者　　　　　</a:t>
            </a:r>
            <a:r>
              <a:rPr lang="en-US" altLang="ja-JP" sz="1100" b="1" u="sng"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1,926</a:t>
            </a:r>
            <a:r>
              <a:rPr lang="ja-JP" altLang="en-US" sz="1100"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人</a:t>
            </a:r>
            <a:r>
              <a:rPr lang="ja-JP" altLang="en-US" sz="1100"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　</a:t>
            </a:r>
            <a:endParaRPr lang="en-US" altLang="ja-JP" sz="1100"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5" name="正方形/長方形 24"/>
          <p:cNvSpPr/>
          <p:nvPr/>
        </p:nvSpPr>
        <p:spPr>
          <a:xfrm>
            <a:off x="47240" y="378"/>
            <a:ext cx="9096759" cy="404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b="1" u="sng" dirty="0" smtClean="0">
                <a:solidFill>
                  <a:schemeClr val="tx1"/>
                </a:solidFill>
                <a:latin typeface="HGPｺﾞｼｯｸM" panose="020B0600000000000000" pitchFamily="50" charset="-128"/>
                <a:ea typeface="HGPｺﾞｼｯｸM" panose="020B0600000000000000" pitchFamily="50" charset="-128"/>
              </a:rPr>
              <a:t>平成</a:t>
            </a:r>
            <a:r>
              <a:rPr lang="en-US" altLang="ja-JP" b="1" u="sng" dirty="0" smtClean="0">
                <a:solidFill>
                  <a:schemeClr val="tx1"/>
                </a:solidFill>
                <a:latin typeface="HGPｺﾞｼｯｸM" panose="020B0600000000000000" pitchFamily="50" charset="-128"/>
                <a:ea typeface="HGPｺﾞｼｯｸM" panose="020B0600000000000000" pitchFamily="50" charset="-128"/>
              </a:rPr>
              <a:t>27</a:t>
            </a:r>
            <a:r>
              <a:rPr lang="ja-JP" altLang="en-US" b="1" u="sng" dirty="0" smtClean="0">
                <a:solidFill>
                  <a:schemeClr val="tx1"/>
                </a:solidFill>
                <a:latin typeface="HGPｺﾞｼｯｸM" panose="020B0600000000000000" pitchFamily="50" charset="-128"/>
                <a:ea typeface="HGPｺﾞｼｯｸM" panose="020B0600000000000000" pitchFamily="50" charset="-128"/>
              </a:rPr>
              <a:t>年度における使用者による障害者虐待の状況等</a:t>
            </a:r>
            <a:endParaRPr lang="ja-JP" altLang="ja-JP" b="1" u="sng" dirty="0">
              <a:solidFill>
                <a:schemeClr val="tx1"/>
              </a:solidFill>
              <a:latin typeface="HGPｺﾞｼｯｸM" panose="020B0600000000000000" pitchFamily="50" charset="-128"/>
              <a:ea typeface="HGPｺﾞｼｯｸM" panose="020B0600000000000000" pitchFamily="50" charset="-128"/>
            </a:endParaRPr>
          </a:p>
        </p:txBody>
      </p:sp>
      <p:sp>
        <p:nvSpPr>
          <p:cNvPr id="107" name="テキスト ボックス 44"/>
          <p:cNvSpPr txBox="1">
            <a:spLocks noChangeArrowheads="1"/>
          </p:cNvSpPr>
          <p:nvPr/>
        </p:nvSpPr>
        <p:spPr bwMode="auto">
          <a:xfrm>
            <a:off x="6416460" y="5495364"/>
            <a:ext cx="1728191" cy="1246004"/>
          </a:xfrm>
          <a:prstGeom prst="rect">
            <a:avLst/>
          </a:prstGeom>
          <a:solidFill>
            <a:schemeClr val="bg1"/>
          </a:solidFill>
          <a:ln w="12700">
            <a:noFill/>
            <a:prstDash val="sysDash"/>
            <a:miter lim="800000"/>
            <a:headEnd/>
            <a:tailEnd/>
          </a:ln>
        </p:spPr>
        <p:txBody>
          <a:bodyPr vert="horz" wrap="square" lIns="72000" tIns="72000" rIns="72000" bIns="72000" numCol="1" anchor="ctr" anchorCtr="0" compatLnSpc="1">
            <a:prstTxWarp prst="textNoShape">
              <a:avLst/>
            </a:prstTxWarp>
          </a:bodyPr>
          <a:lstStyle/>
          <a:p>
            <a:pPr lvl="0" algn="ctr" fontAlgn="base">
              <a:spcBef>
                <a:spcPct val="0"/>
              </a:spcBef>
              <a:spcAft>
                <a:spcPct val="0"/>
              </a:spcAft>
            </a:pPr>
            <a:endParaRPr lang="en-US" altLang="ja-JP" sz="1100" b="1" u="sng" spc="-150"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ja-JP" altLang="en-US" sz="1100" b="1" u="sng" spc="-150" dirty="0" smtClean="0">
                <a:latin typeface="HGPｺﾞｼｯｸM" panose="020B0600000000000000" pitchFamily="50" charset="-128"/>
                <a:ea typeface="HGPｺﾞｼｯｸM" panose="020B0600000000000000" pitchFamily="50" charset="-128"/>
                <a:cs typeface="ＭＳ Ｐゴシック" pitchFamily="50" charset="-128"/>
              </a:rPr>
              <a:t>個別</a:t>
            </a:r>
            <a:r>
              <a:rPr lang="ja-JP" altLang="en-US" sz="1100" b="1" u="sng" spc="-150" dirty="0">
                <a:latin typeface="HGPｺﾞｼｯｸM" panose="020B0600000000000000" pitchFamily="50" charset="-128"/>
                <a:ea typeface="HGPｺﾞｼｯｸM" panose="020B0600000000000000" pitchFamily="50" charset="-128"/>
                <a:cs typeface="ＭＳ Ｐゴシック" pitchFamily="50" charset="-128"/>
              </a:rPr>
              <a:t>労働紛争解決</a:t>
            </a:r>
            <a:r>
              <a:rPr lang="ja-JP" altLang="en-US" sz="1100" b="1" u="sng" spc="-150" dirty="0" smtClean="0">
                <a:latin typeface="HGPｺﾞｼｯｸM" panose="020B0600000000000000" pitchFamily="50" charset="-128"/>
                <a:ea typeface="HGPｺﾞｼｯｸM" panose="020B0600000000000000" pitchFamily="50" charset="-128"/>
                <a:cs typeface="ＭＳ Ｐゴシック" pitchFamily="50" charset="-128"/>
              </a:rPr>
              <a:t>促進法</a:t>
            </a:r>
            <a:endParaRPr lang="en-US" altLang="ja-JP" sz="1100" b="1" u="sng" spc="-150"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に基づく助言・指導等</a:t>
            </a:r>
            <a:endPar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en-US" altLang="ja-JP"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14</a:t>
            </a:r>
            <a:r>
              <a:rPr lang="ja-JP" altLang="en-US"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件</a:t>
            </a:r>
            <a:r>
              <a:rPr lang="ja-JP" altLang="en-US"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1.4</a:t>
            </a:r>
            <a:r>
              <a:rPr lang="ja-JP" altLang="en-US"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35" name="グループ化 234"/>
          <p:cNvGrpSpPr/>
          <p:nvPr/>
        </p:nvGrpSpPr>
        <p:grpSpPr>
          <a:xfrm>
            <a:off x="4892652" y="1544131"/>
            <a:ext cx="4067226" cy="578492"/>
            <a:chOff x="5107720" y="1241987"/>
            <a:chExt cx="4567518" cy="578492"/>
          </a:xfrm>
        </p:grpSpPr>
        <p:sp>
          <p:nvSpPr>
            <p:cNvPr id="79" name="テキスト ボックス 44"/>
            <p:cNvSpPr txBox="1">
              <a:spLocks noChangeArrowheads="1"/>
            </p:cNvSpPr>
            <p:nvPr/>
          </p:nvSpPr>
          <p:spPr bwMode="auto">
            <a:xfrm>
              <a:off x="5107720" y="1241987"/>
              <a:ext cx="983515" cy="578492"/>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身体的虐待</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73</a:t>
              </a:r>
              <a:r>
                <a:rPr kumimoji="1" lang="ja-JP" altLang="en-US"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7.1</a:t>
              </a:r>
              <a:r>
                <a:rPr kumimoji="1" lang="ja-JP" altLang="en-US"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16" name="テキスト ボックス 44"/>
            <p:cNvSpPr txBox="1">
              <a:spLocks noChangeArrowheads="1"/>
            </p:cNvSpPr>
            <p:nvPr/>
          </p:nvSpPr>
          <p:spPr bwMode="auto">
            <a:xfrm>
              <a:off x="6009504" y="1241987"/>
              <a:ext cx="3665734" cy="578492"/>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sp>
        <p:nvSpPr>
          <p:cNvPr id="150" name="対角する 2 つの角を丸めた四角形 149"/>
          <p:cNvSpPr/>
          <p:nvPr/>
        </p:nvSpPr>
        <p:spPr>
          <a:xfrm>
            <a:off x="213131" y="6957392"/>
            <a:ext cx="8850312" cy="324036"/>
          </a:xfrm>
          <a:prstGeom prst="round2DiagRect">
            <a:avLst>
              <a:gd name="adj1" fmla="val 0"/>
              <a:gd name="adj2"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indent="-180975"/>
            <a:endParaRPr lang="en-US" altLang="ja-JP" sz="1050" dirty="0" smtClean="0">
              <a:solidFill>
                <a:schemeClr val="tx1"/>
              </a:solidFill>
              <a:latin typeface="HGPｺﾞｼｯｸM" panose="020B0600000000000000" pitchFamily="50" charset="-128"/>
              <a:ea typeface="HGPｺﾞｼｯｸM" panose="020B0600000000000000" pitchFamily="50" charset="-128"/>
            </a:endParaRPr>
          </a:p>
        </p:txBody>
      </p:sp>
      <p:sp>
        <p:nvSpPr>
          <p:cNvPr id="161" name="テキスト ボックス 160"/>
          <p:cNvSpPr txBox="1"/>
          <p:nvPr/>
        </p:nvSpPr>
        <p:spPr>
          <a:xfrm>
            <a:off x="4704939" y="4875450"/>
            <a:ext cx="1103187" cy="425758"/>
          </a:xfrm>
          <a:prstGeom prst="rect">
            <a:avLst/>
          </a:prstGeom>
          <a:noFill/>
        </p:spPr>
        <p:txBody>
          <a:bodyPr wrap="none" rtlCol="0">
            <a:spAutoFit/>
          </a:bodyPr>
          <a:lstStyle/>
          <a:p>
            <a:pPr lvl="0" fontAlgn="base">
              <a:lnSpc>
                <a:spcPts val="1300"/>
              </a:lnSpc>
              <a:spcBef>
                <a:spcPct val="0"/>
              </a:spcBef>
              <a:spcAft>
                <a:spcPct val="0"/>
              </a:spcAft>
            </a:pPr>
            <a:r>
              <a:rPr lang="en-US" altLang="ja-JP" sz="900" dirty="0" smtClean="0">
                <a:latin typeface="HGPｺﾞｼｯｸM" panose="020B0600000000000000" pitchFamily="50" charset="-128"/>
                <a:ea typeface="HGPｺﾞｼｯｸM" panose="020B0600000000000000" pitchFamily="50" charset="-128"/>
                <a:cs typeface="ＭＳ Ｐゴシック" pitchFamily="50" charset="-128"/>
              </a:rPr>
              <a:t>※</a:t>
            </a:r>
            <a:r>
              <a:rPr lang="ja-JP" altLang="en-US" sz="900" dirty="0" smtClean="0">
                <a:latin typeface="HGPｺﾞｼｯｸM" panose="020B0600000000000000" pitchFamily="50" charset="-128"/>
                <a:ea typeface="HGPｺﾞｼｯｸM" panose="020B0600000000000000" pitchFamily="50" charset="-128"/>
                <a:cs typeface="ＭＳ Ｐゴシック" pitchFamily="50" charset="-128"/>
              </a:rPr>
              <a:t>虐待数延べ合計</a:t>
            </a:r>
            <a:endParaRPr lang="en-US" altLang="ja-JP" sz="900" dirty="0">
              <a:latin typeface="HGPｺﾞｼｯｸM" panose="020B0600000000000000" pitchFamily="50" charset="-128"/>
              <a:ea typeface="HGPｺﾞｼｯｸM" panose="020B0600000000000000" pitchFamily="50" charset="-128"/>
              <a:cs typeface="ＭＳ Ｐゴシック" pitchFamily="50" charset="-128"/>
            </a:endParaRPr>
          </a:p>
          <a:p>
            <a:pPr lvl="0" algn="r" fontAlgn="base">
              <a:lnSpc>
                <a:spcPts val="1300"/>
              </a:lnSpc>
              <a:spcBef>
                <a:spcPct val="0"/>
              </a:spcBef>
              <a:spcAft>
                <a:spcPct val="0"/>
              </a:spcAft>
            </a:pPr>
            <a:r>
              <a:rPr lang="en-US" altLang="ja-JP" sz="900" dirty="0" smtClean="0">
                <a:latin typeface="HGPｺﾞｼｯｸM" panose="020B0600000000000000" pitchFamily="50" charset="-128"/>
                <a:ea typeface="HGPｺﾞｼｯｸM" panose="020B0600000000000000" pitchFamily="50" charset="-128"/>
                <a:cs typeface="ＭＳ Ｐゴシック" pitchFamily="50" charset="-128"/>
              </a:rPr>
              <a:t>1,028</a:t>
            </a:r>
            <a:r>
              <a:rPr lang="ja-JP" altLang="en-US" sz="900" dirty="0" smtClean="0">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900" dirty="0" smtClean="0">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62" name="テキスト ボックス 161"/>
          <p:cNvSpPr txBox="1"/>
          <p:nvPr/>
        </p:nvSpPr>
        <p:spPr>
          <a:xfrm>
            <a:off x="3043215" y="4869160"/>
            <a:ext cx="1103187" cy="425758"/>
          </a:xfrm>
          <a:prstGeom prst="rect">
            <a:avLst/>
          </a:prstGeom>
          <a:noFill/>
        </p:spPr>
        <p:txBody>
          <a:bodyPr wrap="none" rtlCol="0">
            <a:spAutoFit/>
          </a:bodyPr>
          <a:lstStyle/>
          <a:p>
            <a:pPr lvl="0" fontAlgn="base">
              <a:lnSpc>
                <a:spcPts val="1300"/>
              </a:lnSpc>
              <a:spcBef>
                <a:spcPct val="0"/>
              </a:spcBef>
              <a:spcAft>
                <a:spcPct val="0"/>
              </a:spcAft>
            </a:pPr>
            <a:r>
              <a:rPr lang="en-US" altLang="ja-JP" sz="900" dirty="0" smtClean="0">
                <a:latin typeface="HGPｺﾞｼｯｸM" panose="020B0600000000000000" pitchFamily="50" charset="-128"/>
                <a:ea typeface="HGPｺﾞｼｯｸM" panose="020B0600000000000000" pitchFamily="50" charset="-128"/>
                <a:cs typeface="ＭＳ Ｐゴシック" pitchFamily="50" charset="-128"/>
              </a:rPr>
              <a:t>※</a:t>
            </a:r>
            <a:r>
              <a:rPr lang="ja-JP" altLang="en-US" sz="900" dirty="0" smtClean="0">
                <a:latin typeface="HGPｺﾞｼｯｸM" panose="020B0600000000000000" pitchFamily="50" charset="-128"/>
                <a:ea typeface="HGPｺﾞｼｯｸM" panose="020B0600000000000000" pitchFamily="50" charset="-128"/>
                <a:cs typeface="ＭＳ Ｐゴシック" pitchFamily="50" charset="-128"/>
              </a:rPr>
              <a:t>虐待数延べ合計</a:t>
            </a:r>
            <a:endParaRPr lang="en-US" altLang="ja-JP" sz="900" dirty="0">
              <a:latin typeface="HGPｺﾞｼｯｸM" panose="020B0600000000000000" pitchFamily="50" charset="-128"/>
              <a:ea typeface="HGPｺﾞｼｯｸM" panose="020B0600000000000000" pitchFamily="50" charset="-128"/>
              <a:cs typeface="ＭＳ Ｐゴシック" pitchFamily="50" charset="-128"/>
            </a:endParaRPr>
          </a:p>
          <a:p>
            <a:pPr lvl="0" algn="r" fontAlgn="base">
              <a:lnSpc>
                <a:spcPts val="1300"/>
              </a:lnSpc>
              <a:spcBef>
                <a:spcPct val="0"/>
              </a:spcBef>
              <a:spcAft>
                <a:spcPct val="0"/>
              </a:spcAft>
            </a:pPr>
            <a:r>
              <a:rPr lang="en-US" altLang="ja-JP" sz="900" dirty="0" smtClean="0">
                <a:latin typeface="HGPｺﾞｼｯｸM" panose="020B0600000000000000" pitchFamily="50" charset="-128"/>
                <a:ea typeface="HGPｺﾞｼｯｸM" panose="020B0600000000000000" pitchFamily="50" charset="-128"/>
                <a:cs typeface="ＭＳ Ｐゴシック" pitchFamily="50" charset="-128"/>
              </a:rPr>
              <a:t>2,219</a:t>
            </a:r>
            <a:r>
              <a:rPr lang="ja-JP" altLang="en-US" sz="900" dirty="0" smtClean="0">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900" dirty="0" smtClean="0">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68" name="下矢印 67"/>
          <p:cNvSpPr/>
          <p:nvPr/>
        </p:nvSpPr>
        <p:spPr>
          <a:xfrm rot="16200000">
            <a:off x="404010" y="1644713"/>
            <a:ext cx="712097" cy="510936"/>
          </a:xfrm>
          <a:prstGeom prst="downArrow">
            <a:avLst>
              <a:gd name="adj1" fmla="val 74315"/>
              <a:gd name="adj2" fmla="val 1708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対角する 2 つの角を丸めた四角形 68"/>
          <p:cNvSpPr/>
          <p:nvPr/>
        </p:nvSpPr>
        <p:spPr>
          <a:xfrm>
            <a:off x="47241" y="471587"/>
            <a:ext cx="1149103" cy="469470"/>
          </a:xfrm>
          <a:prstGeom prst="round2DiagRect">
            <a:avLst>
              <a:gd name="adj1" fmla="val 50000"/>
              <a:gd name="adj2" fmla="val 0"/>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smtClean="0">
                <a:solidFill>
                  <a:schemeClr val="bg1"/>
                </a:solidFill>
                <a:latin typeface="HGPｺﾞｼｯｸM" panose="020B0600000000000000" pitchFamily="50" charset="-128"/>
                <a:ea typeface="HGPｺﾞｼｯｸM" panose="020B0600000000000000" pitchFamily="50" charset="-128"/>
              </a:rPr>
              <a:t>通報・届出</a:t>
            </a:r>
            <a:endParaRPr lang="en-US" altLang="ja-JP" sz="1200" b="1" dirty="0" smtClean="0">
              <a:solidFill>
                <a:schemeClr val="bg1"/>
              </a:solidFill>
              <a:latin typeface="HGPｺﾞｼｯｸM" panose="020B0600000000000000" pitchFamily="50" charset="-128"/>
              <a:ea typeface="HGPｺﾞｼｯｸM" panose="020B0600000000000000" pitchFamily="50" charset="-128"/>
            </a:endParaRPr>
          </a:p>
        </p:txBody>
      </p:sp>
      <p:sp>
        <p:nvSpPr>
          <p:cNvPr id="70" name="対角する 2 つの角を丸めた四角形 69"/>
          <p:cNvSpPr/>
          <p:nvPr/>
        </p:nvSpPr>
        <p:spPr>
          <a:xfrm>
            <a:off x="47241" y="5139818"/>
            <a:ext cx="1560040" cy="305407"/>
          </a:xfrm>
          <a:prstGeom prst="round2DiagRect">
            <a:avLst>
              <a:gd name="adj1" fmla="val 50000"/>
              <a:gd name="adj2" fmla="val 0"/>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smtClean="0">
                <a:solidFill>
                  <a:schemeClr val="bg1"/>
                </a:solidFill>
                <a:latin typeface="HGPｺﾞｼｯｸM" panose="020B0600000000000000" pitchFamily="50" charset="-128"/>
                <a:ea typeface="HGPｺﾞｼｯｸM" panose="020B0600000000000000" pitchFamily="50" charset="-128"/>
              </a:rPr>
              <a:t>労働局</a:t>
            </a:r>
            <a:r>
              <a:rPr lang="ja-JP" altLang="en-US" sz="1200" b="1" dirty="0">
                <a:solidFill>
                  <a:schemeClr val="bg1"/>
                </a:solidFill>
                <a:latin typeface="HGPｺﾞｼｯｸM" panose="020B0600000000000000" pitchFamily="50" charset="-128"/>
                <a:ea typeface="HGPｺﾞｼｯｸM" panose="020B0600000000000000" pitchFamily="50" charset="-128"/>
              </a:rPr>
              <a:t>で</a:t>
            </a:r>
            <a:r>
              <a:rPr lang="ja-JP" altLang="en-US" sz="1200" b="1" dirty="0" smtClean="0">
                <a:solidFill>
                  <a:schemeClr val="bg1"/>
                </a:solidFill>
                <a:latin typeface="HGPｺﾞｼｯｸM" panose="020B0600000000000000" pitchFamily="50" charset="-128"/>
                <a:ea typeface="HGPｺﾞｼｯｸM" panose="020B0600000000000000" pitchFamily="50" charset="-128"/>
              </a:rPr>
              <a:t>の対応</a:t>
            </a:r>
            <a:endParaRPr lang="en-US" altLang="ja-JP" sz="1200" b="1" dirty="0" smtClean="0">
              <a:solidFill>
                <a:schemeClr val="bg1"/>
              </a:solidFill>
              <a:latin typeface="HGPｺﾞｼｯｸM" panose="020B0600000000000000" pitchFamily="50" charset="-128"/>
              <a:ea typeface="HGPｺﾞｼｯｸM" panose="020B0600000000000000" pitchFamily="50" charset="-128"/>
            </a:endParaRPr>
          </a:p>
        </p:txBody>
      </p:sp>
      <p:sp>
        <p:nvSpPr>
          <p:cNvPr id="94" name="下矢印 93"/>
          <p:cNvSpPr/>
          <p:nvPr/>
        </p:nvSpPr>
        <p:spPr>
          <a:xfrm rot="16200000">
            <a:off x="217998" y="2666630"/>
            <a:ext cx="695448" cy="122265"/>
          </a:xfrm>
          <a:prstGeom prst="downArrow">
            <a:avLst>
              <a:gd name="adj1" fmla="val 73184"/>
              <a:gd name="adj2" fmla="val 4933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下矢印 98"/>
          <p:cNvSpPr/>
          <p:nvPr/>
        </p:nvSpPr>
        <p:spPr>
          <a:xfrm rot="16200000">
            <a:off x="1850582" y="1383361"/>
            <a:ext cx="673640" cy="1801878"/>
          </a:xfrm>
          <a:prstGeom prst="downArrow">
            <a:avLst>
              <a:gd name="adj1" fmla="val 72052"/>
              <a:gd name="adj2" fmla="val 1510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テキスト ボックス 102"/>
          <p:cNvSpPr txBox="1"/>
          <p:nvPr/>
        </p:nvSpPr>
        <p:spPr>
          <a:xfrm>
            <a:off x="2080554" y="2145802"/>
            <a:ext cx="877163" cy="276999"/>
          </a:xfrm>
          <a:prstGeom prst="rect">
            <a:avLst/>
          </a:prstGeom>
          <a:solidFill>
            <a:schemeClr val="bg1"/>
          </a:solidFill>
        </p:spPr>
        <p:txBody>
          <a:bodyPr wrap="none" rtlCol="0" anchor="ctr">
            <a:spAutoFit/>
          </a:bodyPr>
          <a:lstStyle/>
          <a:p>
            <a:r>
              <a:rPr kumimoji="1" lang="en-US" altLang="ja-JP" sz="1200" spc="-50" dirty="0" smtClean="0">
                <a:latin typeface="HGSｺﾞｼｯｸM" panose="020B0600000000000000" pitchFamily="50" charset="-128"/>
                <a:ea typeface="HGSｺﾞｼｯｸM" panose="020B0600000000000000" pitchFamily="50" charset="-128"/>
              </a:rPr>
              <a:t>193</a:t>
            </a:r>
            <a:r>
              <a:rPr lang="ja-JP" altLang="en-US" sz="1200" spc="-50" dirty="0">
                <a:latin typeface="HGSｺﾞｼｯｸM" panose="020B0600000000000000" pitchFamily="50" charset="-128"/>
                <a:ea typeface="HGSｺﾞｼｯｸM" panose="020B0600000000000000" pitchFamily="50" charset="-128"/>
              </a:rPr>
              <a:t>事業所</a:t>
            </a:r>
            <a:endParaRPr kumimoji="1" lang="ja-JP" altLang="en-US" sz="1200" spc="-50" dirty="0">
              <a:latin typeface="HGSｺﾞｼｯｸM" panose="020B0600000000000000" pitchFamily="50" charset="-128"/>
              <a:ea typeface="HGSｺﾞｼｯｸM" panose="020B0600000000000000" pitchFamily="50" charset="-128"/>
            </a:endParaRPr>
          </a:p>
        </p:txBody>
      </p:sp>
      <p:sp>
        <p:nvSpPr>
          <p:cNvPr id="109" name="テキスト ボックス 108"/>
          <p:cNvSpPr txBox="1"/>
          <p:nvPr/>
        </p:nvSpPr>
        <p:spPr>
          <a:xfrm>
            <a:off x="1319258" y="2167156"/>
            <a:ext cx="342008" cy="234286"/>
          </a:xfrm>
          <a:prstGeom prst="rect">
            <a:avLst/>
          </a:prstGeom>
          <a:solidFill>
            <a:schemeClr val="bg1"/>
          </a:solidFill>
        </p:spPr>
        <p:txBody>
          <a:bodyPr wrap="none" lIns="36000" tIns="36000" rIns="36000" bIns="36000" rtlCol="0" anchor="ctr">
            <a:spAutoFit/>
          </a:bodyPr>
          <a:lstStyle/>
          <a:p>
            <a:r>
              <a:rPr lang="ja-JP" altLang="en-US" sz="1050" dirty="0">
                <a:latin typeface="HGSｺﾞｼｯｸM" panose="020B0600000000000000" pitchFamily="50" charset="-128"/>
                <a:ea typeface="HGSｺﾞｼｯｸM" panose="020B0600000000000000" pitchFamily="50" charset="-128"/>
              </a:rPr>
              <a:t>報告</a:t>
            </a:r>
            <a:endParaRPr kumimoji="1" lang="ja-JP" altLang="en-US" sz="1050" dirty="0">
              <a:latin typeface="HGSｺﾞｼｯｸM" panose="020B0600000000000000" pitchFamily="50" charset="-128"/>
              <a:ea typeface="HGSｺﾞｼｯｸM" panose="020B0600000000000000" pitchFamily="50" charset="-128"/>
            </a:endParaRPr>
          </a:p>
        </p:txBody>
      </p:sp>
      <p:sp>
        <p:nvSpPr>
          <p:cNvPr id="110" name="テキスト ボックス 109"/>
          <p:cNvSpPr txBox="1"/>
          <p:nvPr/>
        </p:nvSpPr>
        <p:spPr>
          <a:xfrm>
            <a:off x="559203" y="1694553"/>
            <a:ext cx="354832" cy="411257"/>
          </a:xfrm>
          <a:prstGeom prst="rect">
            <a:avLst/>
          </a:prstGeom>
          <a:solidFill>
            <a:schemeClr val="bg1"/>
          </a:solidFill>
        </p:spPr>
        <p:txBody>
          <a:bodyPr wrap="none" lIns="36000" tIns="36000" rIns="36000" bIns="36000" rtlCol="0" anchor="ctr">
            <a:spAutoFit/>
          </a:bodyPr>
          <a:lstStyle/>
          <a:p>
            <a:r>
              <a:rPr lang="ja-JP" altLang="en-US" sz="1100" dirty="0" smtClean="0">
                <a:latin typeface="HGSｺﾞｼｯｸM" panose="020B0600000000000000" pitchFamily="50" charset="-128"/>
                <a:ea typeface="HGSｺﾞｼｯｸM" panose="020B0600000000000000" pitchFamily="50" charset="-128"/>
              </a:rPr>
              <a:t>通報</a:t>
            </a:r>
            <a:endParaRPr lang="en-US" altLang="ja-JP" sz="1100" dirty="0" smtClean="0">
              <a:latin typeface="HGSｺﾞｼｯｸM" panose="020B0600000000000000" pitchFamily="50" charset="-128"/>
              <a:ea typeface="HGSｺﾞｼｯｸM" panose="020B0600000000000000" pitchFamily="50" charset="-128"/>
            </a:endParaRPr>
          </a:p>
          <a:p>
            <a:r>
              <a:rPr lang="ja-JP" altLang="en-US" sz="1100" dirty="0" smtClean="0">
                <a:latin typeface="HGSｺﾞｼｯｸM" panose="020B0600000000000000" pitchFamily="50" charset="-128"/>
                <a:ea typeface="HGSｺﾞｼｯｸM" panose="020B0600000000000000" pitchFamily="50" charset="-128"/>
              </a:rPr>
              <a:t>届出</a:t>
            </a:r>
            <a:endParaRPr kumimoji="1" lang="ja-JP" altLang="en-US" sz="1100" dirty="0">
              <a:latin typeface="HGSｺﾞｼｯｸM" panose="020B0600000000000000" pitchFamily="50" charset="-128"/>
              <a:ea typeface="HGSｺﾞｼｯｸM" panose="020B0600000000000000" pitchFamily="50" charset="-128"/>
            </a:endParaRPr>
          </a:p>
        </p:txBody>
      </p:sp>
      <p:sp>
        <p:nvSpPr>
          <p:cNvPr id="119" name="下矢印 118"/>
          <p:cNvSpPr/>
          <p:nvPr/>
        </p:nvSpPr>
        <p:spPr>
          <a:xfrm rot="16200000">
            <a:off x="1436335" y="2120591"/>
            <a:ext cx="720262" cy="2583750"/>
          </a:xfrm>
          <a:prstGeom prst="downArrow">
            <a:avLst>
              <a:gd name="adj1" fmla="val 74315"/>
              <a:gd name="adj2" fmla="val 1179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2082659" y="3272058"/>
            <a:ext cx="877163" cy="276999"/>
          </a:xfrm>
          <a:prstGeom prst="rect">
            <a:avLst/>
          </a:prstGeom>
          <a:solidFill>
            <a:schemeClr val="bg1"/>
          </a:solidFill>
        </p:spPr>
        <p:txBody>
          <a:bodyPr wrap="none" rtlCol="0" anchor="ctr">
            <a:spAutoFit/>
          </a:bodyPr>
          <a:lstStyle/>
          <a:p>
            <a:r>
              <a:rPr kumimoji="1" lang="en-US" altLang="ja-JP" sz="1200" spc="-50" dirty="0" smtClean="0">
                <a:latin typeface="HGSｺﾞｼｯｸM" panose="020B0600000000000000" pitchFamily="50" charset="-128"/>
                <a:ea typeface="HGSｺﾞｼｯｸM" panose="020B0600000000000000" pitchFamily="50" charset="-128"/>
              </a:rPr>
              <a:t>846</a:t>
            </a:r>
            <a:r>
              <a:rPr lang="ja-JP" altLang="en-US" sz="1200" spc="-50" dirty="0">
                <a:latin typeface="HGSｺﾞｼｯｸM" panose="020B0600000000000000" pitchFamily="50" charset="-128"/>
                <a:ea typeface="HGSｺﾞｼｯｸM" panose="020B0600000000000000" pitchFamily="50" charset="-128"/>
              </a:rPr>
              <a:t>事業所</a:t>
            </a:r>
            <a:endParaRPr kumimoji="1" lang="en-US" altLang="ja-JP" sz="1200" spc="-50" dirty="0" smtClean="0">
              <a:latin typeface="HGSｺﾞｼｯｸM" panose="020B0600000000000000" pitchFamily="50" charset="-128"/>
              <a:ea typeface="HGSｺﾞｼｯｸM" panose="020B0600000000000000" pitchFamily="50" charset="-128"/>
            </a:endParaRPr>
          </a:p>
        </p:txBody>
      </p:sp>
      <p:sp>
        <p:nvSpPr>
          <p:cNvPr id="121" name="テキスト ボックス 120"/>
          <p:cNvSpPr txBox="1"/>
          <p:nvPr/>
        </p:nvSpPr>
        <p:spPr>
          <a:xfrm>
            <a:off x="930716" y="3284984"/>
            <a:ext cx="354832" cy="241980"/>
          </a:xfrm>
          <a:prstGeom prst="rect">
            <a:avLst/>
          </a:prstGeom>
          <a:solidFill>
            <a:schemeClr val="bg1"/>
          </a:solidFill>
        </p:spPr>
        <p:txBody>
          <a:bodyPr wrap="none" lIns="36000" tIns="36000" rIns="36000" bIns="36000" rtlCol="0" anchor="ctr">
            <a:spAutoFit/>
          </a:bodyPr>
          <a:lstStyle/>
          <a:p>
            <a:r>
              <a:rPr lang="ja-JP" altLang="en-US" sz="1100" dirty="0">
                <a:latin typeface="HGSｺﾞｼｯｸM" panose="020B0600000000000000" pitchFamily="50" charset="-128"/>
                <a:ea typeface="HGSｺﾞｼｯｸM" panose="020B0600000000000000" pitchFamily="50" charset="-128"/>
              </a:rPr>
              <a:t>相談</a:t>
            </a:r>
            <a:endParaRPr kumimoji="1" lang="ja-JP" altLang="en-US" sz="1100" dirty="0">
              <a:latin typeface="HGSｺﾞｼｯｸM" panose="020B0600000000000000" pitchFamily="50" charset="-128"/>
              <a:ea typeface="HGSｺﾞｼｯｸM" panose="020B0600000000000000" pitchFamily="50" charset="-128"/>
            </a:endParaRPr>
          </a:p>
        </p:txBody>
      </p:sp>
      <p:sp>
        <p:nvSpPr>
          <p:cNvPr id="125" name="下矢印 124"/>
          <p:cNvSpPr/>
          <p:nvPr/>
        </p:nvSpPr>
        <p:spPr>
          <a:xfrm rot="16200000">
            <a:off x="2223029" y="3948381"/>
            <a:ext cx="651248" cy="1079377"/>
          </a:xfrm>
          <a:prstGeom prst="downArrow">
            <a:avLst>
              <a:gd name="adj1" fmla="val 74315"/>
              <a:gd name="adj2" fmla="val 1439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テキスト ボックス 122"/>
          <p:cNvSpPr txBox="1"/>
          <p:nvPr/>
        </p:nvSpPr>
        <p:spPr>
          <a:xfrm>
            <a:off x="2080554" y="4349571"/>
            <a:ext cx="877163" cy="276999"/>
          </a:xfrm>
          <a:prstGeom prst="rect">
            <a:avLst/>
          </a:prstGeom>
          <a:solidFill>
            <a:schemeClr val="bg1"/>
          </a:solidFill>
        </p:spPr>
        <p:txBody>
          <a:bodyPr wrap="none" rtlCol="0" anchor="ctr">
            <a:spAutoFit/>
          </a:bodyPr>
          <a:lstStyle/>
          <a:p>
            <a:r>
              <a:rPr lang="en-US" altLang="ja-JP" sz="1200" spc="-50" dirty="0" smtClean="0">
                <a:latin typeface="HGSｺﾞｼｯｸM" panose="020B0600000000000000" pitchFamily="50" charset="-128"/>
                <a:ea typeface="HGSｺﾞｼｯｸM" panose="020B0600000000000000" pitchFamily="50" charset="-128"/>
              </a:rPr>
              <a:t>286</a:t>
            </a:r>
            <a:r>
              <a:rPr lang="ja-JP" altLang="en-US" sz="1200" spc="-50" dirty="0">
                <a:latin typeface="HGSｺﾞｼｯｸM" panose="020B0600000000000000" pitchFamily="50" charset="-128"/>
                <a:ea typeface="HGSｺﾞｼｯｸM" panose="020B0600000000000000" pitchFamily="50" charset="-128"/>
              </a:rPr>
              <a:t>事業所</a:t>
            </a:r>
            <a:endParaRPr kumimoji="1" lang="en-US" altLang="ja-JP" sz="1200" spc="-50" dirty="0" smtClean="0">
              <a:latin typeface="HGSｺﾞｼｯｸM" panose="020B0600000000000000" pitchFamily="50" charset="-128"/>
              <a:ea typeface="HGSｺﾞｼｯｸM" panose="020B0600000000000000" pitchFamily="50" charset="-128"/>
            </a:endParaRPr>
          </a:p>
        </p:txBody>
      </p:sp>
      <p:sp>
        <p:nvSpPr>
          <p:cNvPr id="93" name="テキスト ボックス 44"/>
          <p:cNvSpPr txBox="1">
            <a:spLocks noChangeArrowheads="1"/>
          </p:cNvSpPr>
          <p:nvPr/>
        </p:nvSpPr>
        <p:spPr bwMode="auto">
          <a:xfrm>
            <a:off x="626855" y="2380040"/>
            <a:ext cx="259886" cy="695448"/>
          </a:xfrm>
          <a:prstGeom prst="rect">
            <a:avLst/>
          </a:prstGeom>
          <a:solidFill>
            <a:schemeClr val="bg1"/>
          </a:solidFill>
          <a:ln w="12700">
            <a:solidFill>
              <a:srgbClr val="000000"/>
            </a:solidFill>
            <a:miter lim="800000"/>
            <a:headEnd/>
            <a:tailEnd/>
          </a:ln>
        </p:spPr>
        <p:txBody>
          <a:bodyPr vert="eaVert" wrap="square" lIns="72000" tIns="72000" rIns="72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HGPｺﾞｼｯｸM" panose="020B0600000000000000" pitchFamily="50" charset="-128"/>
                <a:ea typeface="HGPｺﾞｼｯｸM" panose="020B0600000000000000" pitchFamily="50" charset="-128"/>
                <a:cs typeface="ＭＳ Ｐゴシック" pitchFamily="50" charset="-128"/>
              </a:rPr>
              <a:t>市町村</a:t>
            </a:r>
            <a:endParaRPr lang="en-US" altLang="ja-JP" sz="1200" dirty="0" smtClean="0">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71" name="テキスト ボックス 44"/>
          <p:cNvSpPr txBox="1">
            <a:spLocks noChangeArrowheads="1"/>
          </p:cNvSpPr>
          <p:nvPr/>
        </p:nvSpPr>
        <p:spPr bwMode="auto">
          <a:xfrm>
            <a:off x="47241" y="1452686"/>
            <a:ext cx="457349" cy="3461141"/>
          </a:xfrm>
          <a:prstGeom prst="rect">
            <a:avLst/>
          </a:prstGeom>
          <a:solidFill>
            <a:schemeClr val="bg1"/>
          </a:solidFill>
          <a:ln w="12700">
            <a:solidFill>
              <a:srgbClr val="000000"/>
            </a:solidFill>
            <a:miter lim="800000"/>
            <a:headEnd/>
            <a:tailEnd/>
          </a:ln>
        </p:spPr>
        <p:txBody>
          <a:bodyPr vert="eaVert" wrap="square" lIns="72000" tIns="72000" rIns="72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b="1" dirty="0" smtClean="0">
                <a:latin typeface="HGPｺﾞｼｯｸM" panose="020B0600000000000000" pitchFamily="50" charset="-128"/>
                <a:ea typeface="HGPｺﾞｼｯｸM" panose="020B0600000000000000" pitchFamily="50" charset="-128"/>
                <a:cs typeface="ＭＳ Ｐゴシック" pitchFamily="50" charset="-128"/>
              </a:rPr>
              <a:t>虐待を受けた人</a:t>
            </a:r>
            <a:endParaRPr lang="en-US" altLang="ja-JP" sz="12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b="1" dirty="0" smtClean="0">
                <a:latin typeface="HGPｺﾞｼｯｸM" panose="020B0600000000000000" pitchFamily="50" charset="-128"/>
                <a:ea typeface="HGPｺﾞｼｯｸM" panose="020B0600000000000000" pitchFamily="50" charset="-128"/>
                <a:cs typeface="ＭＳ Ｐゴシック" pitchFamily="50" charset="-128"/>
              </a:rPr>
              <a:t>虐待を発見した人</a:t>
            </a:r>
            <a:endParaRPr lang="en-US" altLang="ja-JP" sz="1200" b="1" dirty="0" smtClean="0">
              <a:latin typeface="HGPｺﾞｼｯｸM" panose="020B0600000000000000" pitchFamily="50" charset="-128"/>
              <a:ea typeface="HGPｺﾞｼｯｸM" panose="020B0600000000000000" pitchFamily="50" charset="-128"/>
              <a:cs typeface="ＭＳ Ｐゴシック" pitchFamily="50" charset="-128"/>
            </a:endParaRPr>
          </a:p>
        </p:txBody>
      </p:sp>
      <p:pic>
        <p:nvPicPr>
          <p:cNvPr id="92" name="図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85" y="4329060"/>
            <a:ext cx="356659" cy="390772"/>
          </a:xfrm>
          <a:prstGeom prst="rect">
            <a:avLst/>
          </a:prstGeom>
        </p:spPr>
      </p:pic>
      <p:sp>
        <p:nvSpPr>
          <p:cNvPr id="73" name="テキスト ボックス 44"/>
          <p:cNvSpPr txBox="1">
            <a:spLocks noChangeArrowheads="1"/>
          </p:cNvSpPr>
          <p:nvPr/>
        </p:nvSpPr>
        <p:spPr bwMode="auto">
          <a:xfrm>
            <a:off x="1026575" y="1448386"/>
            <a:ext cx="259886" cy="1627102"/>
          </a:xfrm>
          <a:prstGeom prst="rect">
            <a:avLst/>
          </a:prstGeom>
          <a:noFill/>
          <a:ln w="12700">
            <a:solidFill>
              <a:srgbClr val="000000"/>
            </a:solidFill>
            <a:miter lim="800000"/>
            <a:headEnd/>
            <a:tailEnd/>
          </a:ln>
        </p:spPr>
        <p:txBody>
          <a:bodyPr vert="eaVert" wrap="square" lIns="72000" tIns="72000" rIns="72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dirty="0" smtClean="0">
                <a:latin typeface="HGPｺﾞｼｯｸM" panose="020B0600000000000000" pitchFamily="50" charset="-128"/>
                <a:ea typeface="HGPｺﾞｼｯｸM" panose="020B0600000000000000" pitchFamily="50" charset="-128"/>
                <a:cs typeface="ＭＳ Ｐゴシック" pitchFamily="50" charset="-128"/>
              </a:rPr>
              <a:t>都道府県</a:t>
            </a:r>
            <a:endParaRPr lang="en-US" altLang="ja-JP" sz="1200" dirty="0" smtClean="0">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02" name="テキスト ボックス 44"/>
          <p:cNvSpPr txBox="1">
            <a:spLocks noChangeArrowheads="1"/>
          </p:cNvSpPr>
          <p:nvPr/>
        </p:nvSpPr>
        <p:spPr bwMode="auto">
          <a:xfrm>
            <a:off x="1664574" y="1452685"/>
            <a:ext cx="347250" cy="3461143"/>
          </a:xfrm>
          <a:prstGeom prst="rect">
            <a:avLst/>
          </a:prstGeom>
          <a:solidFill>
            <a:schemeClr val="bg1"/>
          </a:solidFill>
          <a:ln w="12700">
            <a:solidFill>
              <a:srgbClr val="000000"/>
            </a:solidFill>
            <a:miter lim="800000"/>
            <a:headEnd/>
            <a:tailEnd/>
          </a:ln>
        </p:spPr>
        <p:txBody>
          <a:bodyPr vert="eaVert" wrap="square" lIns="72000" tIns="72000" rIns="72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400" b="1" dirty="0" smtClean="0">
                <a:latin typeface="HGPｺﾞｼｯｸM" panose="020B0600000000000000" pitchFamily="50" charset="-128"/>
                <a:ea typeface="HGPｺﾞｼｯｸM" panose="020B0600000000000000" pitchFamily="50" charset="-128"/>
                <a:cs typeface="ＭＳ Ｐゴシック" pitchFamily="50" charset="-128"/>
              </a:rPr>
              <a:t>都道府県労働局等</a:t>
            </a:r>
            <a:endParaRPr lang="en-US" altLang="ja-JP" sz="1400" b="1" dirty="0" smtClean="0">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26" name="テキスト ボックス 125"/>
          <p:cNvSpPr txBox="1"/>
          <p:nvPr/>
        </p:nvSpPr>
        <p:spPr>
          <a:xfrm>
            <a:off x="2016178" y="3935855"/>
            <a:ext cx="916524" cy="226591"/>
          </a:xfrm>
          <a:prstGeom prst="rect">
            <a:avLst/>
          </a:prstGeom>
          <a:noFill/>
        </p:spPr>
        <p:txBody>
          <a:bodyPr wrap="none" lIns="36000" tIns="36000" rIns="36000" bIns="36000" rtlCol="0" anchor="ctr">
            <a:spAutoFit/>
          </a:bodyPr>
          <a:lstStyle/>
          <a:p>
            <a:r>
              <a:rPr lang="ja-JP" altLang="en-US" sz="1000" b="1" u="sng" spc="-60" dirty="0" smtClean="0">
                <a:latin typeface="HGSｺﾞｼｯｸM" panose="020B0600000000000000" pitchFamily="50" charset="-128"/>
                <a:ea typeface="HGSｺﾞｼｯｸM" panose="020B0600000000000000" pitchFamily="50" charset="-128"/>
              </a:rPr>
              <a:t>労働局等の発見</a:t>
            </a:r>
            <a:endParaRPr kumimoji="1" lang="ja-JP" altLang="en-US" sz="1000" b="1" u="sng" spc="-60" dirty="0">
              <a:latin typeface="HGSｺﾞｼｯｸM" panose="020B0600000000000000" pitchFamily="50" charset="-128"/>
              <a:ea typeface="HGSｺﾞｼｯｸM" panose="020B0600000000000000" pitchFamily="50" charset="-128"/>
            </a:endParaRPr>
          </a:p>
        </p:txBody>
      </p:sp>
      <p:grpSp>
        <p:nvGrpSpPr>
          <p:cNvPr id="243" name="グループ化 242"/>
          <p:cNvGrpSpPr/>
          <p:nvPr/>
        </p:nvGrpSpPr>
        <p:grpSpPr>
          <a:xfrm>
            <a:off x="3109686" y="1448386"/>
            <a:ext cx="1063501" cy="3458289"/>
            <a:chOff x="3084122" y="1448386"/>
            <a:chExt cx="1152126" cy="3458289"/>
          </a:xfrm>
        </p:grpSpPr>
        <p:sp>
          <p:nvSpPr>
            <p:cNvPr id="134" name="テキスト ボックス 44"/>
            <p:cNvSpPr txBox="1">
              <a:spLocks noChangeArrowheads="1"/>
            </p:cNvSpPr>
            <p:nvPr/>
          </p:nvSpPr>
          <p:spPr bwMode="auto">
            <a:xfrm>
              <a:off x="3084122" y="1448386"/>
              <a:ext cx="1152126" cy="3458289"/>
            </a:xfrm>
            <a:prstGeom prst="rect">
              <a:avLst/>
            </a:prstGeom>
            <a:pattFill prst="dkUpDiag">
              <a:fgClr>
                <a:schemeClr val="tx2">
                  <a:lumMod val="50000"/>
                </a:schemeClr>
              </a:fgClr>
              <a:bgClr>
                <a:schemeClr val="bg1"/>
              </a:bgClr>
            </a:pattFill>
            <a:ln w="12700">
              <a:solidFill>
                <a:srgbClr val="002060"/>
              </a:solidFill>
              <a:prstDash val="solid"/>
              <a:miter lim="800000"/>
              <a:headEnd/>
              <a:tailEnd/>
            </a:ln>
          </p:spPr>
          <p:txBody>
            <a:bodyPr vert="horz" wrap="square" lIns="72000" tIns="72000" rIns="72000" bIns="72000" numCol="1" anchor="t" anchorCtr="0" compatLnSpc="1">
              <a:prstTxWarp prst="textNoShape">
                <a:avLst/>
              </a:prstTxWarp>
            </a:bodyPr>
            <a:lstStyle/>
            <a:p>
              <a:pPr lvl="0" fontAlgn="base">
                <a:lnSpc>
                  <a:spcPts val="1300"/>
                </a:lnSpc>
                <a:spcBef>
                  <a:spcPct val="0"/>
                </a:spcBef>
                <a:spcAft>
                  <a:spcPct val="0"/>
                </a:spcAft>
              </a:pP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29" name="テキスト ボックス 44"/>
            <p:cNvSpPr txBox="1">
              <a:spLocks noChangeArrowheads="1"/>
            </p:cNvSpPr>
            <p:nvPr/>
          </p:nvSpPr>
          <p:spPr bwMode="auto">
            <a:xfrm>
              <a:off x="3178490" y="1544131"/>
              <a:ext cx="985749" cy="578492"/>
            </a:xfrm>
            <a:prstGeom prst="rect">
              <a:avLst/>
            </a:prstGeom>
            <a:solidFill>
              <a:schemeClr val="bg1"/>
            </a:solid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身体的虐待</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221</a:t>
              </a: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10.0</a:t>
              </a:r>
              <a:r>
                <a:rPr kumimoji="1" lang="ja-JP" altLang="en-US"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30" name="テキスト ボックス 44"/>
            <p:cNvSpPr txBox="1">
              <a:spLocks noChangeArrowheads="1"/>
            </p:cNvSpPr>
            <p:nvPr/>
          </p:nvSpPr>
          <p:spPr bwMode="auto">
            <a:xfrm>
              <a:off x="3178490" y="2212101"/>
              <a:ext cx="985749" cy="578492"/>
            </a:xfrm>
            <a:prstGeom prst="rect">
              <a:avLst/>
            </a:prstGeom>
            <a:solidFill>
              <a:schemeClr val="bg1"/>
            </a:solid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性的</a:t>
              </a: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虐待</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35</a:t>
              </a:r>
              <a:r>
                <a:rPr kumimoji="1" lang="ja-JP" altLang="en-US"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1.6</a:t>
              </a:r>
              <a:r>
                <a:rPr kumimoji="1" lang="ja-JP" altLang="en-US"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31" name="テキスト ボックス 44"/>
            <p:cNvSpPr txBox="1">
              <a:spLocks noChangeArrowheads="1"/>
            </p:cNvSpPr>
            <p:nvPr/>
          </p:nvSpPr>
          <p:spPr bwMode="auto">
            <a:xfrm>
              <a:off x="3178490" y="2880071"/>
              <a:ext cx="985749" cy="597682"/>
            </a:xfrm>
            <a:prstGeom prst="rect">
              <a:avLst/>
            </a:prstGeom>
            <a:solidFill>
              <a:schemeClr val="bg1"/>
            </a:solid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心理的</a:t>
              </a: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虐待</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dirty="0">
                  <a:latin typeface="HGPｺﾞｼｯｸM" panose="020B0600000000000000" pitchFamily="50" charset="-128"/>
                  <a:ea typeface="HGPｺﾞｼｯｸM" panose="020B0600000000000000" pitchFamily="50" charset="-128"/>
                  <a:cs typeface="ＭＳ Ｐゴシック" pitchFamily="50" charset="-128"/>
                </a:rPr>
                <a:t>549</a:t>
              </a:r>
              <a:r>
                <a:rPr kumimoji="1" lang="ja-JP" altLang="en-US"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24.7</a:t>
              </a:r>
              <a:r>
                <a:rPr kumimoji="1" lang="ja-JP" altLang="en-US"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32" name="テキスト ボックス 44"/>
            <p:cNvSpPr txBox="1">
              <a:spLocks noChangeArrowheads="1"/>
            </p:cNvSpPr>
            <p:nvPr/>
          </p:nvSpPr>
          <p:spPr bwMode="auto">
            <a:xfrm>
              <a:off x="3178490" y="3567231"/>
              <a:ext cx="985749" cy="578492"/>
            </a:xfrm>
            <a:prstGeom prst="rect">
              <a:avLst/>
            </a:prstGeom>
            <a:solidFill>
              <a:schemeClr val="bg1"/>
            </a:solidFill>
            <a:ln w="12700">
              <a:noFill/>
              <a:miter lim="800000"/>
              <a:headEnd/>
              <a:tailEnd/>
            </a:ln>
          </p:spPr>
          <p:txBody>
            <a:bodyPr vert="horz" wrap="square" lIns="36000" tIns="72000" rIns="36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spc="-150" dirty="0">
                  <a:latin typeface="HGPｺﾞｼｯｸM" panose="020B0600000000000000" pitchFamily="50" charset="-128"/>
                  <a:ea typeface="HGPｺﾞｼｯｸM" panose="020B0600000000000000" pitchFamily="50" charset="-128"/>
                  <a:cs typeface="ＭＳ Ｐゴシック" pitchFamily="50" charset="-128"/>
                </a:rPr>
                <a:t>放置</a:t>
              </a:r>
              <a:r>
                <a:rPr lang="ja-JP" altLang="en-US" sz="1000" b="1" spc="-150" dirty="0" smtClean="0">
                  <a:latin typeface="HGPｺﾞｼｯｸM" panose="020B0600000000000000" pitchFamily="50" charset="-128"/>
                  <a:ea typeface="HGPｺﾞｼｯｸM" panose="020B0600000000000000" pitchFamily="50" charset="-128"/>
                  <a:cs typeface="ＭＳ Ｐゴシック" pitchFamily="50" charset="-128"/>
                </a:rPr>
                <a:t>等による虐待</a:t>
              </a:r>
              <a:endParaRPr lang="en-US" altLang="ja-JP" sz="1000" b="1" spc="-150"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dirty="0">
                  <a:latin typeface="HGPｺﾞｼｯｸM" panose="020B0600000000000000" pitchFamily="50" charset="-128"/>
                  <a:ea typeface="HGPｺﾞｼｯｸM" panose="020B0600000000000000" pitchFamily="50" charset="-128"/>
                  <a:cs typeface="ＭＳ Ｐゴシック" pitchFamily="50" charset="-128"/>
                </a:rPr>
                <a:t>104</a:t>
              </a:r>
              <a:r>
                <a:rPr kumimoji="1" lang="ja-JP" altLang="en-US"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4.7</a:t>
              </a:r>
              <a:r>
                <a:rPr kumimoji="1" lang="ja-JP" altLang="en-US"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33" name="テキスト ボックス 44"/>
            <p:cNvSpPr txBox="1">
              <a:spLocks noChangeArrowheads="1"/>
            </p:cNvSpPr>
            <p:nvPr/>
          </p:nvSpPr>
          <p:spPr bwMode="auto">
            <a:xfrm>
              <a:off x="3178490" y="4235200"/>
              <a:ext cx="985749" cy="578492"/>
            </a:xfrm>
            <a:prstGeom prst="rect">
              <a:avLst/>
            </a:prstGeom>
            <a:solidFill>
              <a:schemeClr val="bg1"/>
            </a:solidFill>
            <a:ln w="12700">
              <a:noFill/>
              <a:miter lim="800000"/>
              <a:headEnd/>
              <a:tailEnd/>
            </a:ln>
          </p:spPr>
          <p:txBody>
            <a:bodyPr vert="horz" wrap="square" lIns="36000" tIns="72000" rIns="36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経済的</a:t>
              </a: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虐待</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rPr>
                <a:t>1,310</a:t>
              </a:r>
              <a:r>
                <a:rPr kumimoji="1" lang="ja-JP" altLang="en-US"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r>
                <a:rPr kumimoji="1" lang="ja-JP" altLang="en-US" sz="9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9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59.0</a:t>
              </a:r>
              <a:r>
                <a:rPr kumimoji="1" lang="ja-JP" altLang="en-US" sz="9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9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203" name="グループ化 202"/>
          <p:cNvGrpSpPr/>
          <p:nvPr/>
        </p:nvGrpSpPr>
        <p:grpSpPr>
          <a:xfrm>
            <a:off x="1115616" y="5505074"/>
            <a:ext cx="1740066" cy="1236295"/>
            <a:chOff x="4876402" y="1143253"/>
            <a:chExt cx="1885071" cy="1236295"/>
          </a:xfrm>
        </p:grpSpPr>
        <p:sp>
          <p:nvSpPr>
            <p:cNvPr id="104" name="テキスト ボックス 44"/>
            <p:cNvSpPr txBox="1">
              <a:spLocks noChangeArrowheads="1"/>
            </p:cNvSpPr>
            <p:nvPr/>
          </p:nvSpPr>
          <p:spPr bwMode="auto">
            <a:xfrm>
              <a:off x="4876402" y="1143253"/>
              <a:ext cx="1885071" cy="1236295"/>
            </a:xfrm>
            <a:prstGeom prst="rect">
              <a:avLst/>
            </a:prstGeom>
            <a:solidFill>
              <a:schemeClr val="bg1"/>
            </a:solidFill>
            <a:ln w="12700">
              <a:solidFill>
                <a:schemeClr val="tx1"/>
              </a:solidFill>
              <a:prstDash val="sysDash"/>
              <a:miter lim="800000"/>
              <a:headEnd/>
              <a:tailEnd/>
            </a:ln>
          </p:spPr>
          <p:txBody>
            <a:bodyPr vert="horz" wrap="square" lIns="72000" tIns="72000" rIns="72000" bIns="7200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100" b="1" i="0" u="sng"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100" b="1" i="0" u="sng"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sng"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労働基準関係法令</a:t>
              </a:r>
              <a:endParaRPr kumimoji="1" lang="en-US" altLang="ja-JP" sz="1100" b="1" i="0" u="sng"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に基づく指導等</a:t>
              </a:r>
              <a:endParaRPr kumimoji="1" lang="en-US" altLang="ja-JP" sz="11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875</a:t>
              </a:r>
              <a:r>
                <a:rPr lang="ja-JP" altLang="en-US"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件</a:t>
              </a:r>
              <a:r>
                <a:rPr lang="ja-JP" altLang="en-US"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89.5</a:t>
              </a:r>
              <a:r>
                <a:rPr lang="ja-JP" altLang="en-US"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うち最低賃金法関係</a:t>
              </a:r>
              <a:endParaRPr kumimoji="1" lang="en-US" altLang="ja-JP" sz="10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596</a:t>
              </a:r>
              <a:r>
                <a:rPr kumimoji="1" lang="ja-JP" altLang="en-US" sz="10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件</a:t>
              </a:r>
              <a:r>
                <a:rPr kumimoji="1" lang="ja-JP" altLang="en-US" sz="8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60.9</a:t>
              </a:r>
              <a:r>
                <a:rPr kumimoji="1" lang="ja-JP" altLang="en-US" sz="8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16" name="大かっこ 115"/>
            <p:cNvSpPr/>
            <p:nvPr/>
          </p:nvSpPr>
          <p:spPr>
            <a:xfrm>
              <a:off x="5097016" y="2059178"/>
              <a:ext cx="1443842" cy="233743"/>
            </a:xfrm>
            <a:prstGeom prst="bracketPair">
              <a:avLst>
                <a:gd name="adj" fmla="val 2230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5" name="テキスト ボックス 44"/>
            <p:cNvSpPr txBox="1">
              <a:spLocks noChangeArrowheads="1"/>
            </p:cNvSpPr>
            <p:nvPr/>
          </p:nvSpPr>
          <p:spPr bwMode="auto">
            <a:xfrm>
              <a:off x="4880991" y="1143253"/>
              <a:ext cx="1880481" cy="293917"/>
            </a:xfrm>
            <a:prstGeom prst="rect">
              <a:avLst/>
            </a:prstGeom>
            <a:solidFill>
              <a:srgbClr val="FF0000">
                <a:alpha val="30196"/>
              </a:srgbClr>
            </a:solidFill>
            <a:ln w="12700">
              <a:noFill/>
              <a:miter lim="800000"/>
              <a:headEnd/>
              <a:tailEnd/>
            </a:ln>
          </p:spPr>
          <p:txBody>
            <a:bodyPr vert="horz" wrap="square" lIns="36000" tIns="36000" rIns="36000" bIns="36000" numCol="1" anchor="b" anchorCtr="0" compatLnSpc="1">
              <a:prstTxWarp prst="textNoShape">
                <a:avLst/>
              </a:prstTxWarp>
            </a:bodyPr>
            <a:lstStyle/>
            <a:p>
              <a:pPr lvl="0" algn="ctr" fontAlgn="base">
                <a:spcBef>
                  <a:spcPct val="0"/>
                </a:spcBef>
                <a:spcAft>
                  <a:spcPct val="0"/>
                </a:spcAft>
              </a:pPr>
              <a:r>
                <a:rPr kumimoji="1" lang="ja-JP" altLang="en-US" sz="12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労働基準監督署</a:t>
              </a:r>
              <a:endParaRPr kumimoji="1" lang="ja-JP" altLang="ja-JP" sz="12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207" name="グループ化 206"/>
          <p:cNvGrpSpPr/>
          <p:nvPr/>
        </p:nvGrpSpPr>
        <p:grpSpPr>
          <a:xfrm>
            <a:off x="-1499911" y="2226374"/>
            <a:ext cx="664689" cy="2029878"/>
            <a:chOff x="4160912" y="1517558"/>
            <a:chExt cx="720080" cy="2029878"/>
          </a:xfrm>
        </p:grpSpPr>
        <p:cxnSp>
          <p:nvCxnSpPr>
            <p:cNvPr id="21" name="直線矢印コネクタ 20"/>
            <p:cNvCxnSpPr/>
            <p:nvPr/>
          </p:nvCxnSpPr>
          <p:spPr>
            <a:xfrm flipV="1">
              <a:off x="4160912" y="2883568"/>
              <a:ext cx="720080" cy="1"/>
            </a:xfrm>
            <a:prstGeom prst="straightConnector1">
              <a:avLst/>
            </a:prstGeom>
            <a:ln w="57150">
              <a:solidFill>
                <a:schemeClr val="accent3">
                  <a:lumMod val="75000"/>
                </a:schemeClr>
              </a:solidFill>
              <a:headEnd type="none" w="med" len="med"/>
              <a:tailEnd type="triangle" w="med" len="sm"/>
            </a:ln>
          </p:spPr>
          <p:style>
            <a:lnRef idx="1">
              <a:schemeClr val="dk1"/>
            </a:lnRef>
            <a:fillRef idx="0">
              <a:schemeClr val="dk1"/>
            </a:fillRef>
            <a:effectRef idx="0">
              <a:schemeClr val="dk1"/>
            </a:effectRef>
            <a:fontRef idx="minor">
              <a:schemeClr val="tx1"/>
            </a:fontRef>
          </p:style>
        </p:cxnSp>
        <p:cxnSp>
          <p:nvCxnSpPr>
            <p:cNvPr id="166" name="直線矢印コネクタ 165"/>
            <p:cNvCxnSpPr/>
            <p:nvPr/>
          </p:nvCxnSpPr>
          <p:spPr>
            <a:xfrm>
              <a:off x="4343201" y="1517558"/>
              <a:ext cx="0" cy="2029878"/>
            </a:xfrm>
            <a:prstGeom prst="straightConnector1">
              <a:avLst/>
            </a:prstGeom>
            <a:ln w="57150" cap="sq">
              <a:solidFill>
                <a:schemeClr val="accent3">
                  <a:lumMod val="75000"/>
                </a:schemeClr>
              </a:solidFill>
              <a:headEnd type="none" w="med" len="med"/>
              <a:tailEnd type="none" w="med" len="sm"/>
            </a:ln>
          </p:spPr>
          <p:style>
            <a:lnRef idx="1">
              <a:schemeClr val="dk1"/>
            </a:lnRef>
            <a:fillRef idx="0">
              <a:schemeClr val="dk1"/>
            </a:fillRef>
            <a:effectRef idx="0">
              <a:schemeClr val="dk1"/>
            </a:effectRef>
            <a:fontRef idx="minor">
              <a:schemeClr val="tx1"/>
            </a:fontRef>
          </p:style>
        </p:cxnSp>
        <p:cxnSp>
          <p:nvCxnSpPr>
            <p:cNvPr id="167" name="直線矢印コネクタ 166"/>
            <p:cNvCxnSpPr/>
            <p:nvPr/>
          </p:nvCxnSpPr>
          <p:spPr>
            <a:xfrm>
              <a:off x="4164239" y="3547436"/>
              <a:ext cx="184714" cy="0"/>
            </a:xfrm>
            <a:prstGeom prst="straightConnector1">
              <a:avLst/>
            </a:prstGeom>
            <a:ln w="57150">
              <a:solidFill>
                <a:schemeClr val="accent3">
                  <a:lumMod val="75000"/>
                </a:schemeClr>
              </a:solidFill>
              <a:headEnd type="none" w="med" len="med"/>
              <a:tailEnd type="none" w="med" len="sm"/>
            </a:ln>
          </p:spPr>
          <p:style>
            <a:lnRef idx="1">
              <a:schemeClr val="dk1"/>
            </a:lnRef>
            <a:fillRef idx="0">
              <a:schemeClr val="dk1"/>
            </a:fillRef>
            <a:effectRef idx="0">
              <a:schemeClr val="dk1"/>
            </a:effectRef>
            <a:fontRef idx="minor">
              <a:schemeClr val="tx1"/>
            </a:fontRef>
          </p:style>
        </p:cxnSp>
        <p:cxnSp>
          <p:nvCxnSpPr>
            <p:cNvPr id="169" name="直線矢印コネクタ 168"/>
            <p:cNvCxnSpPr/>
            <p:nvPr/>
          </p:nvCxnSpPr>
          <p:spPr>
            <a:xfrm>
              <a:off x="4164239" y="1517558"/>
              <a:ext cx="184714" cy="0"/>
            </a:xfrm>
            <a:prstGeom prst="straightConnector1">
              <a:avLst/>
            </a:prstGeom>
            <a:ln w="57150">
              <a:solidFill>
                <a:schemeClr val="accent3">
                  <a:lumMod val="75000"/>
                </a:schemeClr>
              </a:solidFill>
              <a:headEnd type="none" w="med" len="med"/>
              <a:tailEnd type="none" w="med" len="sm"/>
            </a:ln>
          </p:spPr>
          <p:style>
            <a:lnRef idx="1">
              <a:schemeClr val="dk1"/>
            </a:lnRef>
            <a:fillRef idx="0">
              <a:schemeClr val="dk1"/>
            </a:fillRef>
            <a:effectRef idx="0">
              <a:schemeClr val="dk1"/>
            </a:effectRef>
            <a:fontRef idx="minor">
              <a:schemeClr val="tx1"/>
            </a:fontRef>
          </p:style>
        </p:cxnSp>
      </p:grpSp>
      <p:grpSp>
        <p:nvGrpSpPr>
          <p:cNvPr id="204" name="グループ化 203"/>
          <p:cNvGrpSpPr/>
          <p:nvPr/>
        </p:nvGrpSpPr>
        <p:grpSpPr>
          <a:xfrm>
            <a:off x="-1473600" y="1975626"/>
            <a:ext cx="661618" cy="2656900"/>
            <a:chOff x="4164239" y="1673482"/>
            <a:chExt cx="716753" cy="2656900"/>
          </a:xfrm>
        </p:grpSpPr>
        <p:cxnSp>
          <p:nvCxnSpPr>
            <p:cNvPr id="155" name="直線矢印コネクタ 154"/>
            <p:cNvCxnSpPr/>
            <p:nvPr/>
          </p:nvCxnSpPr>
          <p:spPr>
            <a:xfrm>
              <a:off x="4664968" y="1673894"/>
              <a:ext cx="216024" cy="0"/>
            </a:xfrm>
            <a:prstGeom prst="straightConnector1">
              <a:avLst/>
            </a:prstGeom>
            <a:ln w="57150" cap="sq">
              <a:solidFill>
                <a:srgbClr val="FF0000"/>
              </a:solidFill>
              <a:headEnd type="none" w="med" len="med"/>
              <a:tailEnd type="triangle" w="med" len="sm"/>
            </a:ln>
          </p:spPr>
          <p:style>
            <a:lnRef idx="1">
              <a:schemeClr val="dk1"/>
            </a:lnRef>
            <a:fillRef idx="0">
              <a:schemeClr val="dk1"/>
            </a:fillRef>
            <a:effectRef idx="0">
              <a:schemeClr val="dk1"/>
            </a:effectRef>
            <a:fontRef idx="minor">
              <a:schemeClr val="tx1"/>
            </a:fontRef>
          </p:style>
        </p:cxnSp>
        <p:cxnSp>
          <p:nvCxnSpPr>
            <p:cNvPr id="165" name="直線矢印コネクタ 164"/>
            <p:cNvCxnSpPr/>
            <p:nvPr/>
          </p:nvCxnSpPr>
          <p:spPr>
            <a:xfrm>
              <a:off x="4164239" y="4330382"/>
              <a:ext cx="500729" cy="0"/>
            </a:xfrm>
            <a:prstGeom prst="straightConnector1">
              <a:avLst/>
            </a:prstGeom>
            <a:ln w="57150">
              <a:solidFill>
                <a:srgbClr val="FF0000"/>
              </a:solidFill>
              <a:headEnd type="none" w="med" len="med"/>
              <a:tailEnd type="none" w="med" len="sm"/>
            </a:ln>
          </p:spPr>
          <p:style>
            <a:lnRef idx="1">
              <a:schemeClr val="dk1"/>
            </a:lnRef>
            <a:fillRef idx="0">
              <a:schemeClr val="dk1"/>
            </a:fillRef>
            <a:effectRef idx="0">
              <a:schemeClr val="dk1"/>
            </a:effectRef>
            <a:fontRef idx="minor">
              <a:schemeClr val="tx1"/>
            </a:fontRef>
          </p:style>
        </p:cxnSp>
        <p:cxnSp>
          <p:nvCxnSpPr>
            <p:cNvPr id="164" name="直線矢印コネクタ 163"/>
            <p:cNvCxnSpPr/>
            <p:nvPr/>
          </p:nvCxnSpPr>
          <p:spPr>
            <a:xfrm>
              <a:off x="4656212" y="1673482"/>
              <a:ext cx="0" cy="2656900"/>
            </a:xfrm>
            <a:prstGeom prst="straightConnector1">
              <a:avLst/>
            </a:prstGeom>
            <a:ln w="57150" cap="sq">
              <a:solidFill>
                <a:srgbClr val="FF0000"/>
              </a:solidFill>
              <a:headEnd type="none" w="med" len="med"/>
              <a:tailEnd type="none" w="med" len="sm"/>
            </a:ln>
          </p:spPr>
          <p:style>
            <a:lnRef idx="1">
              <a:schemeClr val="dk1"/>
            </a:lnRef>
            <a:fillRef idx="0">
              <a:schemeClr val="dk1"/>
            </a:fillRef>
            <a:effectRef idx="0">
              <a:schemeClr val="dk1"/>
            </a:effectRef>
            <a:fontRef idx="minor">
              <a:schemeClr val="tx1"/>
            </a:fontRef>
          </p:style>
        </p:cxnSp>
      </p:grpSp>
      <p:grpSp>
        <p:nvGrpSpPr>
          <p:cNvPr id="206" name="グループ化 205"/>
          <p:cNvGrpSpPr/>
          <p:nvPr/>
        </p:nvGrpSpPr>
        <p:grpSpPr>
          <a:xfrm>
            <a:off x="-1478910" y="2504876"/>
            <a:ext cx="674565" cy="1854347"/>
            <a:chOff x="4158487" y="2202731"/>
            <a:chExt cx="730779" cy="1854347"/>
          </a:xfrm>
        </p:grpSpPr>
        <p:grpSp>
          <p:nvGrpSpPr>
            <p:cNvPr id="205" name="グループ化 204"/>
            <p:cNvGrpSpPr/>
            <p:nvPr/>
          </p:nvGrpSpPr>
          <p:grpSpPr>
            <a:xfrm>
              <a:off x="4158487" y="2202731"/>
              <a:ext cx="730779" cy="1854347"/>
              <a:chOff x="4158487" y="2202731"/>
              <a:chExt cx="730779" cy="1854347"/>
            </a:xfrm>
          </p:grpSpPr>
          <p:cxnSp>
            <p:nvCxnSpPr>
              <p:cNvPr id="179" name="直線矢印コネクタ 178"/>
              <p:cNvCxnSpPr/>
              <p:nvPr/>
            </p:nvCxnSpPr>
            <p:spPr>
              <a:xfrm>
                <a:off x="4520952" y="2202731"/>
                <a:ext cx="0" cy="1854347"/>
              </a:xfrm>
              <a:prstGeom prst="straightConnector1">
                <a:avLst/>
              </a:prstGeom>
              <a:ln w="57150" cap="sq">
                <a:solidFill>
                  <a:srgbClr val="0070C0"/>
                </a:solidFill>
                <a:headEnd type="none" w="med" len="med"/>
                <a:tailEnd type="none" w="med" len="sm"/>
              </a:ln>
            </p:spPr>
            <p:style>
              <a:lnRef idx="1">
                <a:schemeClr val="dk1"/>
              </a:lnRef>
              <a:fillRef idx="0">
                <a:schemeClr val="dk1"/>
              </a:fillRef>
              <a:effectRef idx="0">
                <a:schemeClr val="dk1"/>
              </a:effectRef>
              <a:fontRef idx="minor">
                <a:schemeClr val="tx1"/>
              </a:fontRef>
            </p:style>
          </p:cxnSp>
          <p:cxnSp>
            <p:nvCxnSpPr>
              <p:cNvPr id="180" name="直線矢印コネクタ 179"/>
              <p:cNvCxnSpPr/>
              <p:nvPr/>
            </p:nvCxnSpPr>
            <p:spPr>
              <a:xfrm>
                <a:off x="4158487" y="2203618"/>
                <a:ext cx="362465" cy="0"/>
              </a:xfrm>
              <a:prstGeom prst="straightConnector1">
                <a:avLst/>
              </a:prstGeom>
              <a:ln w="57150">
                <a:solidFill>
                  <a:srgbClr val="0070C0"/>
                </a:solidFill>
                <a:headEnd type="none" w="med" len="med"/>
                <a:tailEnd type="none" w="med" len="sm"/>
              </a:ln>
            </p:spPr>
            <p:style>
              <a:lnRef idx="1">
                <a:schemeClr val="dk1"/>
              </a:lnRef>
              <a:fillRef idx="0">
                <a:schemeClr val="dk1"/>
              </a:fillRef>
              <a:effectRef idx="0">
                <a:schemeClr val="dk1"/>
              </a:effectRef>
              <a:fontRef idx="minor">
                <a:schemeClr val="tx1"/>
              </a:fontRef>
            </p:style>
          </p:cxnSp>
          <p:cxnSp>
            <p:nvCxnSpPr>
              <p:cNvPr id="163" name="直線矢印コネクタ 162"/>
              <p:cNvCxnSpPr/>
              <p:nvPr/>
            </p:nvCxnSpPr>
            <p:spPr>
              <a:xfrm>
                <a:off x="4520952" y="4057078"/>
                <a:ext cx="368314" cy="0"/>
              </a:xfrm>
              <a:prstGeom prst="straightConnector1">
                <a:avLst/>
              </a:prstGeom>
              <a:ln w="57150">
                <a:solidFill>
                  <a:srgbClr val="0070C0"/>
                </a:solidFill>
                <a:headEnd type="none" w="med" len="med"/>
                <a:tailEnd type="triangle" w="med" len="sm"/>
              </a:ln>
            </p:spPr>
            <p:style>
              <a:lnRef idx="1">
                <a:schemeClr val="dk1"/>
              </a:lnRef>
              <a:fillRef idx="0">
                <a:schemeClr val="dk1"/>
              </a:fillRef>
              <a:effectRef idx="0">
                <a:schemeClr val="dk1"/>
              </a:effectRef>
              <a:fontRef idx="minor">
                <a:schemeClr val="tx1"/>
              </a:fontRef>
            </p:style>
          </p:cxnSp>
        </p:grpSp>
        <p:cxnSp>
          <p:nvCxnSpPr>
            <p:cNvPr id="183" name="直線矢印コネクタ 182"/>
            <p:cNvCxnSpPr/>
            <p:nvPr/>
          </p:nvCxnSpPr>
          <p:spPr>
            <a:xfrm>
              <a:off x="4158487" y="3023648"/>
              <a:ext cx="362465" cy="0"/>
            </a:xfrm>
            <a:prstGeom prst="straightConnector1">
              <a:avLst/>
            </a:prstGeom>
            <a:ln w="57150">
              <a:solidFill>
                <a:srgbClr val="0070C0"/>
              </a:solidFill>
              <a:headEnd type="none" w="med" len="med"/>
              <a:tailEnd type="none" w="med" len="sm"/>
            </a:ln>
          </p:spPr>
          <p:style>
            <a:lnRef idx="1">
              <a:schemeClr val="dk1"/>
            </a:lnRef>
            <a:fillRef idx="0">
              <a:schemeClr val="dk1"/>
            </a:fillRef>
            <a:effectRef idx="0">
              <a:schemeClr val="dk1"/>
            </a:effectRef>
            <a:fontRef idx="minor">
              <a:schemeClr val="tx1"/>
            </a:fontRef>
          </p:style>
        </p:cxnSp>
        <p:cxnSp>
          <p:nvCxnSpPr>
            <p:cNvPr id="188" name="直線矢印コネクタ 187"/>
            <p:cNvCxnSpPr/>
            <p:nvPr/>
          </p:nvCxnSpPr>
          <p:spPr>
            <a:xfrm>
              <a:off x="4158487" y="3678115"/>
              <a:ext cx="362465" cy="0"/>
            </a:xfrm>
            <a:prstGeom prst="straightConnector1">
              <a:avLst/>
            </a:prstGeom>
            <a:ln w="57150">
              <a:solidFill>
                <a:srgbClr val="0070C0"/>
              </a:solidFill>
              <a:headEnd type="none" w="med" len="med"/>
              <a:tailEnd type="none" w="med" len="sm"/>
            </a:ln>
          </p:spPr>
          <p:style>
            <a:lnRef idx="1">
              <a:schemeClr val="dk1"/>
            </a:lnRef>
            <a:fillRef idx="0">
              <a:schemeClr val="dk1"/>
            </a:fillRef>
            <a:effectRef idx="0">
              <a:schemeClr val="dk1"/>
            </a:effectRef>
            <a:fontRef idx="minor">
              <a:schemeClr val="tx1"/>
            </a:fontRef>
          </p:style>
        </p:cxnSp>
      </p:grpSp>
      <p:sp>
        <p:nvSpPr>
          <p:cNvPr id="191" name="テキスト ボックス 44"/>
          <p:cNvSpPr txBox="1">
            <a:spLocks noChangeArrowheads="1"/>
          </p:cNvSpPr>
          <p:nvPr/>
        </p:nvSpPr>
        <p:spPr bwMode="auto">
          <a:xfrm>
            <a:off x="4683140" y="5495364"/>
            <a:ext cx="1728191" cy="1246003"/>
          </a:xfrm>
          <a:prstGeom prst="rect">
            <a:avLst/>
          </a:prstGeom>
          <a:solidFill>
            <a:schemeClr val="bg1"/>
          </a:solidFill>
          <a:ln w="12700">
            <a:noFill/>
            <a:prstDash val="sysDash"/>
            <a:miter lim="800000"/>
            <a:headEnd/>
            <a:tailEnd/>
          </a:ln>
        </p:spPr>
        <p:txBody>
          <a:bodyPr vert="horz" wrap="square" lIns="72000" tIns="72000" rIns="72000" bIns="72000" numCol="1" anchor="ctr" anchorCtr="0" compatLnSpc="1">
            <a:prstTxWarp prst="textNoShape">
              <a:avLst/>
            </a:prstTxWarp>
          </a:bodyPr>
          <a:lstStyle/>
          <a:p>
            <a:pPr lvl="0" algn="ctr" fontAlgn="base">
              <a:spcBef>
                <a:spcPct val="0"/>
              </a:spcBef>
              <a:spcAft>
                <a:spcPct val="0"/>
              </a:spcAft>
            </a:pPr>
            <a:endParaRPr lang="en-US" altLang="ja-JP" sz="1100" b="1" u="sng"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ja-JP" altLang="en-US" sz="1100" b="1" u="sng" dirty="0" smtClean="0">
                <a:latin typeface="HGPｺﾞｼｯｸM" panose="020B0600000000000000" pitchFamily="50" charset="-128"/>
                <a:ea typeface="HGPｺﾞｼｯｸM" panose="020B0600000000000000" pitchFamily="50" charset="-128"/>
                <a:cs typeface="ＭＳ Ｐゴシック" pitchFamily="50" charset="-128"/>
              </a:rPr>
              <a:t>男女雇用機会均等法</a:t>
            </a:r>
            <a:endParaRPr lang="en-US" altLang="ja-JP" sz="1100" b="1" u="sng"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に基づく助言・指導等　　</a:t>
            </a:r>
            <a:endPar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en-US" altLang="ja-JP"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10</a:t>
            </a:r>
            <a:r>
              <a:rPr lang="ja-JP" altLang="en-US"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件</a:t>
            </a:r>
            <a:r>
              <a:rPr lang="ja-JP" altLang="en-US"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10</a:t>
            </a:r>
            <a:r>
              <a:rPr lang="ja-JP" altLang="en-US"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199" name="グループ化 198"/>
          <p:cNvGrpSpPr/>
          <p:nvPr/>
        </p:nvGrpSpPr>
        <p:grpSpPr>
          <a:xfrm>
            <a:off x="2895239" y="5505074"/>
            <a:ext cx="1743230" cy="1236295"/>
            <a:chOff x="4880992" y="1981345"/>
            <a:chExt cx="1872208" cy="1236295"/>
          </a:xfrm>
        </p:grpSpPr>
        <p:sp>
          <p:nvSpPr>
            <p:cNvPr id="105" name="テキスト ボックス 44"/>
            <p:cNvSpPr txBox="1">
              <a:spLocks noChangeArrowheads="1"/>
            </p:cNvSpPr>
            <p:nvPr/>
          </p:nvSpPr>
          <p:spPr bwMode="auto">
            <a:xfrm>
              <a:off x="4889266" y="1981345"/>
              <a:ext cx="1863934" cy="1236295"/>
            </a:xfrm>
            <a:prstGeom prst="rect">
              <a:avLst/>
            </a:prstGeom>
            <a:solidFill>
              <a:schemeClr val="bg1"/>
            </a:solidFill>
            <a:ln w="12700">
              <a:solidFill>
                <a:schemeClr val="tx1"/>
              </a:solidFill>
              <a:prstDash val="sysDash"/>
              <a:miter lim="800000"/>
              <a:headEnd/>
              <a:tailEnd/>
            </a:ln>
          </p:spPr>
          <p:txBody>
            <a:bodyPr vert="horz" wrap="square" lIns="72000" tIns="72000" rIns="72000" bIns="72000" numCol="1" anchor="ctr" anchorCtr="0" compatLnSpc="1">
              <a:prstTxWarp prst="textNoShape">
                <a:avLst/>
              </a:prstTxWarp>
            </a:bodyPr>
            <a:lstStyle/>
            <a:p>
              <a:pPr lvl="0" algn="ctr" fontAlgn="base">
                <a:spcBef>
                  <a:spcPct val="0"/>
                </a:spcBef>
                <a:spcAft>
                  <a:spcPct val="0"/>
                </a:spcAft>
              </a:pPr>
              <a:endParaRPr lang="en-US" altLang="ja-JP" sz="1100" b="1" u="sng"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ja-JP" altLang="en-US" sz="1100" b="1" u="sng" dirty="0" smtClean="0">
                  <a:latin typeface="HGPｺﾞｼｯｸM" panose="020B0600000000000000" pitchFamily="50" charset="-128"/>
                  <a:ea typeface="HGPｺﾞｼｯｸM" panose="020B0600000000000000" pitchFamily="50" charset="-128"/>
                  <a:cs typeface="ＭＳ Ｐゴシック" pitchFamily="50" charset="-128"/>
                </a:rPr>
                <a:t>障害者</a:t>
              </a:r>
              <a:r>
                <a:rPr lang="ja-JP" altLang="en-US" sz="1100" b="1" u="sng" dirty="0">
                  <a:latin typeface="HGPｺﾞｼｯｸM" panose="020B0600000000000000" pitchFamily="50" charset="-128"/>
                  <a:ea typeface="HGPｺﾞｼｯｸM" panose="020B0600000000000000" pitchFamily="50" charset="-128"/>
                  <a:cs typeface="ＭＳ Ｐゴシック" pitchFamily="50" charset="-128"/>
                </a:rPr>
                <a:t>雇用</a:t>
              </a:r>
              <a:r>
                <a:rPr lang="ja-JP" altLang="en-US" sz="1100" b="1" u="sng" dirty="0" smtClean="0">
                  <a:latin typeface="HGPｺﾞｼｯｸM" panose="020B0600000000000000" pitchFamily="50" charset="-128"/>
                  <a:ea typeface="HGPｺﾞｼｯｸM" panose="020B0600000000000000" pitchFamily="50" charset="-128"/>
                  <a:cs typeface="ＭＳ Ｐゴシック" pitchFamily="50" charset="-128"/>
                </a:rPr>
                <a:t>促進法</a:t>
              </a:r>
              <a:endParaRPr lang="en-US" altLang="ja-JP" sz="1100" b="1" u="sng"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に基づく助言</a:t>
              </a:r>
              <a:r>
                <a:rPr lang="ja-JP" altLang="en-US" sz="1100" dirty="0">
                  <a:latin typeface="HGPｺﾞｼｯｸM" panose="020B0600000000000000" pitchFamily="50" charset="-128"/>
                  <a:ea typeface="HGPｺﾞｼｯｸM" panose="020B0600000000000000" pitchFamily="50" charset="-128"/>
                  <a:cs typeface="ＭＳ Ｐゴシック" pitchFamily="50" charset="-128"/>
                </a:rPr>
                <a:t>・</a:t>
              </a: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指導等</a:t>
              </a:r>
              <a:endPar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en-US" altLang="ja-JP"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79</a:t>
              </a:r>
              <a:r>
                <a:rPr lang="ja-JP" altLang="en-US"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件</a:t>
              </a:r>
              <a:r>
                <a:rPr lang="ja-JP" altLang="en-US"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8.1</a:t>
              </a:r>
              <a:r>
                <a:rPr lang="ja-JP" altLang="en-US"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95" name="テキスト ボックス 44"/>
            <p:cNvSpPr txBox="1">
              <a:spLocks noChangeArrowheads="1"/>
            </p:cNvSpPr>
            <p:nvPr/>
          </p:nvSpPr>
          <p:spPr bwMode="auto">
            <a:xfrm>
              <a:off x="4880992" y="1981345"/>
              <a:ext cx="1872208" cy="259754"/>
            </a:xfrm>
            <a:prstGeom prst="rect">
              <a:avLst/>
            </a:prstGeom>
            <a:solidFill>
              <a:srgbClr val="003300">
                <a:alpha val="30196"/>
              </a:srgbClr>
            </a:solidFill>
            <a:ln w="12700">
              <a:noFill/>
              <a:miter lim="800000"/>
              <a:headEnd/>
              <a:tailEnd/>
            </a:ln>
          </p:spPr>
          <p:txBody>
            <a:bodyPr vert="horz" wrap="square" lIns="36000" tIns="36000" rIns="36000" bIns="36000" numCol="1" anchor="b" anchorCtr="0" compatLnSpc="1">
              <a:prstTxWarp prst="textNoShape">
                <a:avLst/>
              </a:prstTxWarp>
            </a:bodyPr>
            <a:lstStyle/>
            <a:p>
              <a:pPr lvl="0" algn="ctr" fontAlgn="base">
                <a:spcBef>
                  <a:spcPct val="0"/>
                </a:spcBef>
                <a:spcAft>
                  <a:spcPct val="0"/>
                </a:spcAft>
              </a:pPr>
              <a:r>
                <a:rPr lang="ja-JP" altLang="en-US" sz="1200" dirty="0">
                  <a:latin typeface="HGPｺﾞｼｯｸM" panose="020B0600000000000000" pitchFamily="50" charset="-128"/>
                  <a:ea typeface="HGPｺﾞｼｯｸM" panose="020B0600000000000000" pitchFamily="50" charset="-128"/>
                  <a:cs typeface="ＭＳ Ｐゴシック" pitchFamily="50" charset="-128"/>
                </a:rPr>
                <a:t>公共</a:t>
              </a:r>
              <a:r>
                <a:rPr lang="ja-JP" altLang="en-US" sz="1200" dirty="0" smtClean="0">
                  <a:latin typeface="HGPｺﾞｼｯｸM" panose="020B0600000000000000" pitchFamily="50" charset="-128"/>
                  <a:ea typeface="HGPｺﾞｼｯｸM" panose="020B0600000000000000" pitchFamily="50" charset="-128"/>
                  <a:cs typeface="ＭＳ Ｐゴシック" pitchFamily="50" charset="-128"/>
                </a:rPr>
                <a:t>職業安定所</a:t>
              </a:r>
              <a:endParaRPr kumimoji="1" lang="ja-JP" altLang="ja-JP" sz="12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p:txBody>
        </p:sp>
      </p:grpSp>
      <p:sp>
        <p:nvSpPr>
          <p:cNvPr id="196" name="テキスト ボックス 44"/>
          <p:cNvSpPr txBox="1">
            <a:spLocks noChangeArrowheads="1"/>
          </p:cNvSpPr>
          <p:nvPr/>
        </p:nvSpPr>
        <p:spPr bwMode="auto">
          <a:xfrm>
            <a:off x="4683140" y="5492906"/>
            <a:ext cx="3461510" cy="240350"/>
          </a:xfrm>
          <a:prstGeom prst="rect">
            <a:avLst/>
          </a:prstGeom>
          <a:solidFill>
            <a:srgbClr val="A7E2FF"/>
          </a:solidFill>
          <a:ln w="12700">
            <a:noFill/>
            <a:miter lim="800000"/>
            <a:headEnd/>
            <a:tailEnd/>
          </a:ln>
        </p:spPr>
        <p:txBody>
          <a:bodyPr vert="horz" wrap="square" lIns="36000" tIns="36000" rIns="36000" bIns="36000" numCol="1" anchor="b" anchorCtr="0" compatLnSpc="1">
            <a:prstTxWarp prst="textNoShape">
              <a:avLst/>
            </a:prstTxWarp>
          </a:bodyPr>
          <a:lstStyle/>
          <a:p>
            <a:pPr lvl="0" algn="ctr" fontAlgn="base">
              <a:spcBef>
                <a:spcPct val="0"/>
              </a:spcBef>
              <a:spcAft>
                <a:spcPct val="0"/>
              </a:spcAft>
            </a:pPr>
            <a:r>
              <a:rPr lang="ja-JP" altLang="en-US" sz="1200" dirty="0" smtClean="0">
                <a:latin typeface="HGPｺﾞｼｯｸM" panose="020B0600000000000000" pitchFamily="50" charset="-128"/>
                <a:ea typeface="HGPｺﾞｼｯｸM" panose="020B0600000000000000" pitchFamily="50" charset="-128"/>
                <a:cs typeface="ＭＳ Ｐゴシック" pitchFamily="50" charset="-128"/>
              </a:rPr>
              <a:t>労働局　雇用環境・均等部（室）</a:t>
            </a:r>
            <a:endParaRPr kumimoji="1" lang="ja-JP" altLang="ja-JP" sz="12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00" name="テキスト ボックス 44"/>
          <p:cNvSpPr txBox="1">
            <a:spLocks noChangeArrowheads="1"/>
          </p:cNvSpPr>
          <p:nvPr/>
        </p:nvSpPr>
        <p:spPr bwMode="auto">
          <a:xfrm>
            <a:off x="5785880" y="471586"/>
            <a:ext cx="2589724" cy="436692"/>
          </a:xfrm>
          <a:prstGeom prst="rect">
            <a:avLst/>
          </a:prstGeom>
          <a:noFill/>
          <a:ln w="12700">
            <a:noFill/>
            <a:prstDash val="dash"/>
            <a:miter lim="800000"/>
            <a:headEnd/>
            <a:tailEnd/>
          </a:ln>
        </p:spPr>
        <p:txBody>
          <a:bodyPr vert="horz" wrap="square" lIns="72000" tIns="72000" rIns="72000" bIns="72000" numCol="1" anchor="ctr" anchorCtr="0" compatLnSpc="1">
            <a:prstTxWarp prst="textNoShape">
              <a:avLst/>
            </a:prstTxWarp>
          </a:bodyPr>
          <a:lstStyle/>
          <a:p>
            <a:pPr lvl="0" fontAlgn="base">
              <a:lnSpc>
                <a:spcPts val="1300"/>
              </a:lnSpc>
              <a:spcBef>
                <a:spcPct val="0"/>
              </a:spcBef>
              <a:spcAft>
                <a:spcPct val="0"/>
              </a:spcAft>
            </a:pP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a:t>
            </a: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虐待が認められた事業所　</a:t>
            </a:r>
            <a:r>
              <a:rPr lang="en-US" altLang="ja-JP" sz="1100"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507</a:t>
            </a:r>
            <a:r>
              <a:rPr lang="ja-JP" altLang="en-US" sz="1100"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事業所</a:t>
            </a:r>
            <a:endParaRPr lang="en-US" altLang="ja-JP" sz="1100"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lvl="0" fontAlgn="base">
              <a:lnSpc>
                <a:spcPts val="1300"/>
              </a:lnSpc>
              <a:spcBef>
                <a:spcPct val="0"/>
              </a:spcBef>
              <a:spcAft>
                <a:spcPct val="0"/>
              </a:spcAf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○虐待が認められた障害者　</a:t>
            </a:r>
            <a:r>
              <a:rPr lang="en-US" altLang="ja-JP" sz="1100"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970</a:t>
            </a:r>
            <a:r>
              <a:rPr lang="ja-JP" altLang="en-US" sz="1100"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人</a:t>
            </a:r>
            <a:r>
              <a:rPr lang="ja-JP" altLang="en-US" sz="1100"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　</a:t>
            </a:r>
            <a:endParaRPr lang="en-US" altLang="ja-JP" sz="1100"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01" name="対角する 2 つの角を丸めた四角形 200"/>
          <p:cNvSpPr/>
          <p:nvPr/>
        </p:nvSpPr>
        <p:spPr>
          <a:xfrm>
            <a:off x="4106718" y="476231"/>
            <a:ext cx="1679164" cy="464827"/>
          </a:xfrm>
          <a:prstGeom prst="round2DiagRect">
            <a:avLst>
              <a:gd name="adj1" fmla="val 50000"/>
              <a:gd name="adj2" fmla="val 0"/>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smtClean="0">
                <a:solidFill>
                  <a:schemeClr val="bg1"/>
                </a:solidFill>
                <a:latin typeface="HGPｺﾞｼｯｸM" panose="020B0600000000000000" pitchFamily="50" charset="-128"/>
                <a:ea typeface="HGPｺﾞｼｯｸM" panose="020B0600000000000000" pitchFamily="50" charset="-128"/>
              </a:rPr>
              <a:t>虐待が認められた事案</a:t>
            </a:r>
            <a:endParaRPr lang="en-US" altLang="ja-JP" sz="1200" b="1" dirty="0" smtClean="0">
              <a:solidFill>
                <a:schemeClr val="bg1"/>
              </a:solidFill>
              <a:latin typeface="HGPｺﾞｼｯｸM" panose="020B0600000000000000" pitchFamily="50" charset="-128"/>
              <a:ea typeface="HGPｺﾞｼｯｸM" panose="020B0600000000000000" pitchFamily="50" charset="-128"/>
            </a:endParaRPr>
          </a:p>
        </p:txBody>
      </p:sp>
      <p:grpSp>
        <p:nvGrpSpPr>
          <p:cNvPr id="7" name="グループ化 6"/>
          <p:cNvGrpSpPr/>
          <p:nvPr/>
        </p:nvGrpSpPr>
        <p:grpSpPr>
          <a:xfrm>
            <a:off x="4173189" y="2212101"/>
            <a:ext cx="580750" cy="1990906"/>
            <a:chOff x="4511857" y="2212101"/>
            <a:chExt cx="582760" cy="1990906"/>
          </a:xfrm>
        </p:grpSpPr>
        <p:sp>
          <p:nvSpPr>
            <p:cNvPr id="208" name="下矢印 207"/>
            <p:cNvSpPr/>
            <p:nvPr/>
          </p:nvSpPr>
          <p:spPr>
            <a:xfrm rot="16200000">
              <a:off x="3807784" y="2916174"/>
              <a:ext cx="1990906" cy="582760"/>
            </a:xfrm>
            <a:prstGeom prst="downArrow">
              <a:avLst>
                <a:gd name="adj1" fmla="val 74104"/>
                <a:gd name="adj2" fmla="val 33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テキスト ボックス 44"/>
            <p:cNvSpPr txBox="1">
              <a:spLocks noChangeArrowheads="1"/>
            </p:cNvSpPr>
            <p:nvPr/>
          </p:nvSpPr>
          <p:spPr bwMode="auto">
            <a:xfrm>
              <a:off x="4552365" y="2621120"/>
              <a:ext cx="349787" cy="1172868"/>
            </a:xfrm>
            <a:prstGeom prst="rect">
              <a:avLst/>
            </a:prstGeom>
            <a:noFill/>
            <a:ln w="12700">
              <a:noFill/>
              <a:miter lim="800000"/>
              <a:headEnd/>
              <a:tailEnd/>
            </a:ln>
          </p:spPr>
          <p:txBody>
            <a:bodyPr vert="eaVert" wrap="square" lIns="72000" tIns="72000" rIns="72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solidFill>
                    <a:schemeClr val="bg1"/>
                  </a:solidFill>
                  <a:latin typeface="HGPｺﾞｼｯｸM" panose="020B0600000000000000" pitchFamily="50" charset="-128"/>
                  <a:ea typeface="HGPｺﾞｼｯｸM" panose="020B0600000000000000" pitchFamily="50" charset="-128"/>
                  <a:cs typeface="ＭＳ Ｐゴシック" pitchFamily="50" charset="-128"/>
                </a:rPr>
                <a:t>行政指導等</a:t>
              </a:r>
              <a:endParaRPr lang="en-US" altLang="ja-JP" sz="1600" b="1" dirty="0" smtClean="0">
                <a:solidFill>
                  <a:schemeClr val="bg1"/>
                </a:solidFill>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236" name="グループ化 235"/>
          <p:cNvGrpSpPr/>
          <p:nvPr/>
        </p:nvGrpSpPr>
        <p:grpSpPr>
          <a:xfrm>
            <a:off x="4892651" y="2216620"/>
            <a:ext cx="4066298" cy="579604"/>
            <a:chOff x="5108763" y="1913260"/>
            <a:chExt cx="4566475" cy="579604"/>
          </a:xfrm>
        </p:grpSpPr>
        <p:sp>
          <p:nvSpPr>
            <p:cNvPr id="77" name="テキスト ボックス 44"/>
            <p:cNvSpPr txBox="1">
              <a:spLocks noChangeArrowheads="1"/>
            </p:cNvSpPr>
            <p:nvPr/>
          </p:nvSpPr>
          <p:spPr bwMode="auto">
            <a:xfrm>
              <a:off x="5108763" y="1913260"/>
              <a:ext cx="983517" cy="578590"/>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性的</a:t>
              </a: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虐待</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10</a:t>
              </a:r>
              <a:r>
                <a:rPr kumimoji="1" lang="ja-JP" altLang="en-US"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9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9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1.0</a:t>
              </a:r>
              <a:r>
                <a:rPr lang="ja-JP" altLang="en-US" sz="9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ja-JP" altLang="en-US" sz="900"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lang="ja-JP" altLang="ja-JP" sz="900"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31" name="テキスト ボックス 44"/>
            <p:cNvSpPr txBox="1">
              <a:spLocks noChangeArrowheads="1"/>
            </p:cNvSpPr>
            <p:nvPr/>
          </p:nvSpPr>
          <p:spPr bwMode="auto">
            <a:xfrm>
              <a:off x="6009504" y="1914372"/>
              <a:ext cx="3665734" cy="578492"/>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237" name="グループ化 236"/>
          <p:cNvGrpSpPr/>
          <p:nvPr/>
        </p:nvGrpSpPr>
        <p:grpSpPr>
          <a:xfrm>
            <a:off x="4892651" y="2890221"/>
            <a:ext cx="4066298" cy="578492"/>
            <a:chOff x="5108763" y="2607878"/>
            <a:chExt cx="4566475" cy="578492"/>
          </a:xfrm>
        </p:grpSpPr>
        <p:sp>
          <p:nvSpPr>
            <p:cNvPr id="75" name="テキスト ボックス 44"/>
            <p:cNvSpPr txBox="1">
              <a:spLocks noChangeArrowheads="1"/>
            </p:cNvSpPr>
            <p:nvPr/>
          </p:nvSpPr>
          <p:spPr bwMode="auto">
            <a:xfrm>
              <a:off x="5108763" y="2611836"/>
              <a:ext cx="983517" cy="570576"/>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心理的</a:t>
              </a: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虐待</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75</a:t>
              </a:r>
              <a:r>
                <a:rPr kumimoji="1" lang="ja-JP" altLang="en-US"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7.3</a:t>
              </a:r>
              <a:r>
                <a:rPr kumimoji="1" lang="ja-JP" altLang="en-US"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105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32" name="テキスト ボックス 44"/>
            <p:cNvSpPr txBox="1">
              <a:spLocks noChangeArrowheads="1"/>
            </p:cNvSpPr>
            <p:nvPr/>
          </p:nvSpPr>
          <p:spPr bwMode="auto">
            <a:xfrm>
              <a:off x="6009504" y="2607878"/>
              <a:ext cx="3665734" cy="578492"/>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238" name="グループ化 237"/>
          <p:cNvGrpSpPr/>
          <p:nvPr/>
        </p:nvGrpSpPr>
        <p:grpSpPr>
          <a:xfrm>
            <a:off x="4892651" y="3562710"/>
            <a:ext cx="4066298" cy="578492"/>
            <a:chOff x="5108763" y="3271339"/>
            <a:chExt cx="4566475" cy="578492"/>
          </a:xfrm>
        </p:grpSpPr>
        <p:sp>
          <p:nvSpPr>
            <p:cNvPr id="83" name="テキスト ボックス 44"/>
            <p:cNvSpPr txBox="1">
              <a:spLocks noChangeArrowheads="1"/>
            </p:cNvSpPr>
            <p:nvPr/>
          </p:nvSpPr>
          <p:spPr bwMode="auto">
            <a:xfrm>
              <a:off x="5108763" y="3271339"/>
              <a:ext cx="983517" cy="578492"/>
            </a:xfrm>
            <a:prstGeom prst="rect">
              <a:avLst/>
            </a:prstGeom>
            <a:solidFill>
              <a:schemeClr val="bg1"/>
            </a:solidFill>
            <a:ln w="12700">
              <a:noFill/>
              <a:miter lim="800000"/>
              <a:headEnd/>
              <a:tailEnd/>
            </a:ln>
          </p:spPr>
          <p:txBody>
            <a:bodyPr vert="horz" wrap="square" lIns="0" tIns="72000" rIns="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spc="-230" dirty="0">
                  <a:latin typeface="HGPｺﾞｼｯｸM" panose="020B0600000000000000" pitchFamily="50" charset="-128"/>
                  <a:ea typeface="HGPｺﾞｼｯｸM" panose="020B0600000000000000" pitchFamily="50" charset="-128"/>
                  <a:cs typeface="ＭＳ Ｐゴシック" pitchFamily="50" charset="-128"/>
                </a:rPr>
                <a:t>放置</a:t>
              </a:r>
              <a:r>
                <a:rPr lang="ja-JP" altLang="en-US" sz="1100" b="1" spc="-230" dirty="0" smtClean="0">
                  <a:latin typeface="HGPｺﾞｼｯｸM" panose="020B0600000000000000" pitchFamily="50" charset="-128"/>
                  <a:ea typeface="HGPｺﾞｼｯｸM" panose="020B0600000000000000" pitchFamily="50" charset="-128"/>
                  <a:cs typeface="ＭＳ Ｐゴシック" pitchFamily="50" charset="-128"/>
                </a:rPr>
                <a:t>等に</a:t>
              </a:r>
              <a:r>
                <a:rPr lang="ja-JP" altLang="en-US" sz="1100" b="1" spc="-230" dirty="0">
                  <a:latin typeface="HGPｺﾞｼｯｸM" panose="020B0600000000000000" pitchFamily="50" charset="-128"/>
                  <a:ea typeface="HGPｺﾞｼｯｸM" panose="020B0600000000000000" pitchFamily="50" charset="-128"/>
                  <a:cs typeface="ＭＳ Ｐゴシック" pitchFamily="50" charset="-128"/>
                </a:rPr>
                <a:t>よる</a:t>
              </a:r>
              <a:r>
                <a:rPr lang="ja-JP" altLang="en-US" sz="1100" b="1" spc="-230" dirty="0" smtClean="0">
                  <a:latin typeface="HGPｺﾞｼｯｸM" panose="020B0600000000000000" pitchFamily="50" charset="-128"/>
                  <a:ea typeface="HGPｺﾞｼｯｸM" panose="020B0600000000000000" pitchFamily="50" charset="-128"/>
                  <a:cs typeface="ＭＳ Ｐゴシック" pitchFamily="50" charset="-128"/>
                </a:rPr>
                <a:t>虐待</a:t>
              </a:r>
              <a:endParaRPr lang="en-US" altLang="ja-JP" sz="1100" b="1" spc="-230"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15</a:t>
              </a:r>
              <a:r>
                <a:rPr kumimoji="1" lang="ja-JP" altLang="en-US"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1.5</a:t>
              </a:r>
              <a:r>
                <a:rPr kumimoji="1" lang="ja-JP" altLang="en-US"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105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33" name="テキスト ボックス 44"/>
            <p:cNvSpPr txBox="1">
              <a:spLocks noChangeArrowheads="1"/>
            </p:cNvSpPr>
            <p:nvPr/>
          </p:nvSpPr>
          <p:spPr bwMode="auto">
            <a:xfrm>
              <a:off x="6098411" y="3271339"/>
              <a:ext cx="3576827" cy="578492"/>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239" name="グループ化 238"/>
          <p:cNvGrpSpPr/>
          <p:nvPr/>
        </p:nvGrpSpPr>
        <p:grpSpPr>
          <a:xfrm>
            <a:off x="4892651" y="4235200"/>
            <a:ext cx="4066298" cy="578492"/>
            <a:chOff x="5108763" y="3933056"/>
            <a:chExt cx="4566475" cy="578492"/>
          </a:xfrm>
        </p:grpSpPr>
        <p:sp>
          <p:nvSpPr>
            <p:cNvPr id="81" name="テキスト ボックス 44"/>
            <p:cNvSpPr txBox="1">
              <a:spLocks noChangeArrowheads="1"/>
            </p:cNvSpPr>
            <p:nvPr/>
          </p:nvSpPr>
          <p:spPr bwMode="auto">
            <a:xfrm>
              <a:off x="5108763" y="3933056"/>
              <a:ext cx="983517" cy="578492"/>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経済的</a:t>
              </a: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虐待</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spc="-150"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855</a:t>
              </a:r>
              <a:r>
                <a:rPr kumimoji="1" lang="ja-JP" altLang="en-US" sz="1100" b="1" i="0" u="none" strike="noStrike" cap="none" spc="-150"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1" i="0" u="none" strike="noStrike" cap="none" spc="-150"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83.2</a:t>
              </a:r>
              <a:r>
                <a:rPr kumimoji="1" lang="ja-JP" altLang="en-US"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34" name="テキスト ボックス 44"/>
            <p:cNvSpPr txBox="1">
              <a:spLocks noChangeArrowheads="1"/>
            </p:cNvSpPr>
            <p:nvPr/>
          </p:nvSpPr>
          <p:spPr bwMode="auto">
            <a:xfrm>
              <a:off x="6009504" y="3933056"/>
              <a:ext cx="3665734" cy="578492"/>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6" name="グループ化 5"/>
          <p:cNvGrpSpPr/>
          <p:nvPr/>
        </p:nvGrpSpPr>
        <p:grpSpPr>
          <a:xfrm>
            <a:off x="5785881" y="908279"/>
            <a:ext cx="580781" cy="3905413"/>
            <a:chOff x="6268037" y="908278"/>
            <a:chExt cx="629179" cy="3905413"/>
          </a:xfrm>
          <a:noFill/>
        </p:grpSpPr>
        <p:sp>
          <p:nvSpPr>
            <p:cNvPr id="215" name="テキスト ボックス 44"/>
            <p:cNvSpPr txBox="1">
              <a:spLocks noChangeArrowheads="1"/>
            </p:cNvSpPr>
            <p:nvPr/>
          </p:nvSpPr>
          <p:spPr bwMode="auto">
            <a:xfrm>
              <a:off x="6268037" y="908278"/>
              <a:ext cx="629179" cy="3905413"/>
            </a:xfrm>
            <a:prstGeom prst="rect">
              <a:avLst/>
            </a:prstGeom>
            <a:grpFill/>
            <a:ln w="6350">
              <a:solidFill>
                <a:schemeClr val="tx1"/>
              </a:solidFill>
              <a:prstDash val="sysDash"/>
              <a:miter lim="800000"/>
              <a:headEnd/>
              <a:tailEnd/>
            </a:ln>
          </p:spPr>
          <p:txBody>
            <a:bodyPr vert="horz" wrap="square" lIns="0" tIns="36000" rIns="0" bIns="10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身体障害</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rPr>
                <a:t>209</a:t>
              </a: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a:t>
              </a:r>
              <a:r>
                <a:rPr lang="en-US" altLang="ja-JP" sz="900" dirty="0">
                  <a:latin typeface="HGPｺﾞｼｯｸM" panose="020B0600000000000000" pitchFamily="50" charset="-128"/>
                  <a:ea typeface="HGPｺﾞｼｯｸM" panose="020B0600000000000000" pitchFamily="50" charset="-128"/>
                  <a:cs typeface="ＭＳ Ｐゴシック" pitchFamily="50" charset="-128"/>
                </a:rPr>
                <a:t>21.1</a:t>
              </a: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a:t>
              </a:r>
              <a:endParaRPr kumimoji="1" lang="en-US" altLang="ja-JP" sz="9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50" name="グループ化 249"/>
            <p:cNvGrpSpPr/>
            <p:nvPr/>
          </p:nvGrpSpPr>
          <p:grpSpPr>
            <a:xfrm>
              <a:off x="6353736" y="1666519"/>
              <a:ext cx="457780" cy="3024784"/>
              <a:chOff x="5933729" y="1666519"/>
              <a:chExt cx="629179" cy="3024784"/>
            </a:xfrm>
            <a:grpFill/>
          </p:grpSpPr>
          <p:sp>
            <p:nvSpPr>
              <p:cNvPr id="245" name="テキスト ボックス 44"/>
              <p:cNvSpPr txBox="1">
                <a:spLocks noChangeArrowheads="1"/>
              </p:cNvSpPr>
              <p:nvPr/>
            </p:nvSpPr>
            <p:spPr bwMode="auto">
              <a:xfrm>
                <a:off x="5933729" y="1666519"/>
                <a:ext cx="629179" cy="333715"/>
              </a:xfrm>
              <a:prstGeom prst="rect">
                <a:avLst/>
              </a:prstGeom>
              <a:grp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16</a:t>
                </a:r>
                <a:r>
                  <a:rPr kumimoji="1" lang="ja-JP" altLang="en-US"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46" name="テキスト ボックス 44"/>
              <p:cNvSpPr txBox="1">
                <a:spLocks noChangeArrowheads="1"/>
              </p:cNvSpPr>
              <p:nvPr/>
            </p:nvSpPr>
            <p:spPr bwMode="auto">
              <a:xfrm>
                <a:off x="5933729" y="2334489"/>
                <a:ext cx="629179" cy="333715"/>
              </a:xfrm>
              <a:prstGeom prst="rect">
                <a:avLst/>
              </a:prstGeom>
              <a:grp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1</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47" name="テキスト ボックス 44"/>
              <p:cNvSpPr txBox="1">
                <a:spLocks noChangeArrowheads="1"/>
              </p:cNvSpPr>
              <p:nvPr/>
            </p:nvSpPr>
            <p:spPr bwMode="auto">
              <a:xfrm>
                <a:off x="5933729" y="2999706"/>
                <a:ext cx="629179" cy="333715"/>
              </a:xfrm>
              <a:prstGeom prst="rect">
                <a:avLst/>
              </a:prstGeom>
              <a:grp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000" dirty="0">
                    <a:latin typeface="HGPｺﾞｼｯｸM" panose="020B0600000000000000" pitchFamily="50" charset="-128"/>
                    <a:ea typeface="HGPｺﾞｼｯｸM" panose="020B0600000000000000" pitchFamily="50" charset="-128"/>
                    <a:cs typeface="ＭＳ Ｐゴシック" pitchFamily="50" charset="-128"/>
                  </a:rPr>
                  <a:t>30</a:t>
                </a:r>
                <a:r>
                  <a:rPr kumimoji="1" lang="ja-JP" altLang="en-US"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48" name="テキスト ボックス 44"/>
              <p:cNvSpPr txBox="1">
                <a:spLocks noChangeArrowheads="1"/>
              </p:cNvSpPr>
              <p:nvPr/>
            </p:nvSpPr>
            <p:spPr bwMode="auto">
              <a:xfrm>
                <a:off x="5933729" y="3665502"/>
                <a:ext cx="629179" cy="333715"/>
              </a:xfrm>
              <a:prstGeom prst="rect">
                <a:avLst/>
              </a:prstGeom>
              <a:grp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7</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49" name="テキスト ボックス 44"/>
              <p:cNvSpPr txBox="1">
                <a:spLocks noChangeArrowheads="1"/>
              </p:cNvSpPr>
              <p:nvPr/>
            </p:nvSpPr>
            <p:spPr bwMode="auto">
              <a:xfrm>
                <a:off x="5933729" y="4357588"/>
                <a:ext cx="629179" cy="333715"/>
              </a:xfrm>
              <a:prstGeom prst="rect">
                <a:avLst/>
              </a:prstGeom>
              <a:grp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050" dirty="0">
                    <a:latin typeface="HGPｺﾞｼｯｸM" panose="020B0600000000000000" pitchFamily="50" charset="-128"/>
                    <a:ea typeface="HGPｺﾞｼｯｸM" panose="020B0600000000000000" pitchFamily="50" charset="-128"/>
                    <a:cs typeface="ＭＳ Ｐゴシック" pitchFamily="50" charset="-128"/>
                  </a:rPr>
                  <a:t>172</a:t>
                </a:r>
                <a:r>
                  <a:rPr kumimoji="1" lang="ja-JP" altLang="en-US"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grpSp>
        <p:nvGrpSpPr>
          <p:cNvPr id="5" name="グループ化 4"/>
          <p:cNvGrpSpPr/>
          <p:nvPr/>
        </p:nvGrpSpPr>
        <p:grpSpPr>
          <a:xfrm>
            <a:off x="6432680" y="908279"/>
            <a:ext cx="580781" cy="3905413"/>
            <a:chOff x="6737237" y="908278"/>
            <a:chExt cx="629179" cy="3905413"/>
          </a:xfrm>
        </p:grpSpPr>
        <p:sp>
          <p:nvSpPr>
            <p:cNvPr id="240" name="テキスト ボックス 44"/>
            <p:cNvSpPr txBox="1">
              <a:spLocks noChangeArrowheads="1"/>
            </p:cNvSpPr>
            <p:nvPr/>
          </p:nvSpPr>
          <p:spPr bwMode="auto">
            <a:xfrm>
              <a:off x="6737237" y="908278"/>
              <a:ext cx="629179" cy="3905413"/>
            </a:xfrm>
            <a:prstGeom prst="rect">
              <a:avLst/>
            </a:prstGeom>
            <a:noFill/>
            <a:ln w="6350">
              <a:solidFill>
                <a:schemeClr val="tx1"/>
              </a:solidFill>
              <a:prstDash val="sysDash"/>
              <a:miter lim="800000"/>
              <a:headEnd/>
              <a:tailEnd/>
            </a:ln>
          </p:spPr>
          <p:txBody>
            <a:bodyPr vert="horz" wrap="square" lIns="0" tIns="36000" rIns="0" bIns="10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dirty="0">
                  <a:latin typeface="HGPｺﾞｼｯｸM" panose="020B0600000000000000" pitchFamily="50" charset="-128"/>
                  <a:ea typeface="HGPｺﾞｼｯｸM" panose="020B0600000000000000" pitchFamily="50" charset="-128"/>
                  <a:cs typeface="ＭＳ Ｐゴシック" pitchFamily="50" charset="-128"/>
                </a:rPr>
                <a:t>知的</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障害</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553</a:t>
              </a: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a:t>
              </a:r>
              <a:r>
                <a:rPr lang="en-US" altLang="ja-JP" sz="900" dirty="0">
                  <a:latin typeface="HGPｺﾞｼｯｸM" panose="020B0600000000000000" pitchFamily="50" charset="-128"/>
                  <a:ea typeface="HGPｺﾞｼｯｸM" panose="020B0600000000000000" pitchFamily="50" charset="-128"/>
                  <a:cs typeface="ＭＳ Ｐゴシック" pitchFamily="50" charset="-128"/>
                </a:rPr>
                <a:t>55.7</a:t>
              </a: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a:t>
              </a:r>
              <a:endParaRPr kumimoji="1" lang="en-US" altLang="ja-JP" sz="9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51" name="グループ化 250"/>
            <p:cNvGrpSpPr/>
            <p:nvPr/>
          </p:nvGrpSpPr>
          <p:grpSpPr>
            <a:xfrm>
              <a:off x="6822936" y="1666519"/>
              <a:ext cx="457780" cy="3024784"/>
              <a:chOff x="5933729" y="1666519"/>
              <a:chExt cx="629179" cy="3024784"/>
            </a:xfrm>
          </p:grpSpPr>
          <p:sp>
            <p:nvSpPr>
              <p:cNvPr id="252" name="テキスト ボックス 44"/>
              <p:cNvSpPr txBox="1">
                <a:spLocks noChangeArrowheads="1"/>
              </p:cNvSpPr>
              <p:nvPr/>
            </p:nvSpPr>
            <p:spPr bwMode="auto">
              <a:xfrm>
                <a:off x="5933729" y="1666519"/>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000" dirty="0">
                    <a:latin typeface="HGPｺﾞｼｯｸM" panose="020B0600000000000000" pitchFamily="50" charset="-128"/>
                    <a:ea typeface="HGPｺﾞｼｯｸM" panose="020B0600000000000000" pitchFamily="50" charset="-128"/>
                    <a:cs typeface="ＭＳ Ｐゴシック" pitchFamily="50" charset="-128"/>
                  </a:rPr>
                  <a:t>48</a:t>
                </a:r>
                <a:r>
                  <a:rPr kumimoji="1" lang="ja-JP" altLang="en-US"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53" name="テキスト ボックス 44"/>
              <p:cNvSpPr txBox="1">
                <a:spLocks noChangeArrowheads="1"/>
              </p:cNvSpPr>
              <p:nvPr/>
            </p:nvSpPr>
            <p:spPr bwMode="auto">
              <a:xfrm>
                <a:off x="5933729" y="2334489"/>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6</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54" name="テキスト ボックス 44"/>
              <p:cNvSpPr txBox="1">
                <a:spLocks noChangeArrowheads="1"/>
              </p:cNvSpPr>
              <p:nvPr/>
            </p:nvSpPr>
            <p:spPr bwMode="auto">
              <a:xfrm>
                <a:off x="5933729" y="2999706"/>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000" dirty="0">
                    <a:latin typeface="HGPｺﾞｼｯｸM" panose="020B0600000000000000" pitchFamily="50" charset="-128"/>
                    <a:ea typeface="HGPｺﾞｼｯｸM" panose="020B0600000000000000" pitchFamily="50" charset="-128"/>
                    <a:cs typeface="ＭＳ Ｐゴシック" pitchFamily="50" charset="-128"/>
                  </a:rPr>
                  <a:t>28</a:t>
                </a:r>
                <a:r>
                  <a:rPr kumimoji="1" lang="ja-JP" altLang="en-US"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55" name="テキスト ボックス 44"/>
              <p:cNvSpPr txBox="1">
                <a:spLocks noChangeArrowheads="1"/>
              </p:cNvSpPr>
              <p:nvPr/>
            </p:nvSpPr>
            <p:spPr bwMode="auto">
              <a:xfrm>
                <a:off x="5933729" y="3665502"/>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rPr>
                  <a:t>8</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56" name="テキスト ボックス 44"/>
              <p:cNvSpPr txBox="1">
                <a:spLocks noChangeArrowheads="1"/>
              </p:cNvSpPr>
              <p:nvPr/>
            </p:nvSpPr>
            <p:spPr bwMode="auto">
              <a:xfrm>
                <a:off x="5933729" y="4357588"/>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493</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grpSp>
        <p:nvGrpSpPr>
          <p:cNvPr id="2" name="グループ化 1"/>
          <p:cNvGrpSpPr/>
          <p:nvPr/>
        </p:nvGrpSpPr>
        <p:grpSpPr>
          <a:xfrm>
            <a:off x="7079479" y="908279"/>
            <a:ext cx="580781" cy="3905413"/>
            <a:chOff x="7780205" y="908278"/>
            <a:chExt cx="629179" cy="3905413"/>
          </a:xfrm>
        </p:grpSpPr>
        <p:sp>
          <p:nvSpPr>
            <p:cNvPr id="241" name="テキスト ボックス 44"/>
            <p:cNvSpPr txBox="1">
              <a:spLocks noChangeArrowheads="1"/>
            </p:cNvSpPr>
            <p:nvPr/>
          </p:nvSpPr>
          <p:spPr bwMode="auto">
            <a:xfrm>
              <a:off x="7780205" y="908278"/>
              <a:ext cx="629179" cy="3905413"/>
            </a:xfrm>
            <a:prstGeom prst="rect">
              <a:avLst/>
            </a:prstGeom>
            <a:noFill/>
            <a:ln w="6350">
              <a:solidFill>
                <a:schemeClr val="tx1"/>
              </a:solidFill>
              <a:prstDash val="sysDash"/>
              <a:miter lim="800000"/>
              <a:headEnd/>
              <a:tailEnd/>
            </a:ln>
          </p:spPr>
          <p:txBody>
            <a:bodyPr vert="horz" wrap="square" lIns="0" tIns="36000" rIns="0" bIns="10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dirty="0">
                  <a:latin typeface="HGPｺﾞｼｯｸM" panose="020B0600000000000000" pitchFamily="50" charset="-128"/>
                  <a:ea typeface="HGPｺﾞｼｯｸM" panose="020B0600000000000000" pitchFamily="50" charset="-128"/>
                  <a:cs typeface="ＭＳ Ｐゴシック" pitchFamily="50" charset="-128"/>
                </a:rPr>
                <a:t>精神</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障害</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rPr>
                <a:t>202</a:t>
              </a: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a:t>
              </a:r>
              <a:r>
                <a:rPr lang="en-US" altLang="ja-JP" sz="900" dirty="0">
                  <a:latin typeface="HGPｺﾞｼｯｸM" panose="020B0600000000000000" pitchFamily="50" charset="-128"/>
                  <a:ea typeface="HGPｺﾞｼｯｸM" panose="020B0600000000000000" pitchFamily="50" charset="-128"/>
                  <a:cs typeface="ＭＳ Ｐゴシック" pitchFamily="50" charset="-128"/>
                </a:rPr>
                <a:t>20.4</a:t>
              </a: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900" dirty="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58" name="グループ化 257"/>
            <p:cNvGrpSpPr/>
            <p:nvPr/>
          </p:nvGrpSpPr>
          <p:grpSpPr>
            <a:xfrm>
              <a:off x="7865904" y="1666519"/>
              <a:ext cx="457780" cy="3024784"/>
              <a:chOff x="5933729" y="1666519"/>
              <a:chExt cx="629179" cy="3024784"/>
            </a:xfrm>
          </p:grpSpPr>
          <p:sp>
            <p:nvSpPr>
              <p:cNvPr id="259" name="テキスト ボックス 44"/>
              <p:cNvSpPr txBox="1">
                <a:spLocks noChangeArrowheads="1"/>
              </p:cNvSpPr>
              <p:nvPr/>
            </p:nvSpPr>
            <p:spPr bwMode="auto">
              <a:xfrm>
                <a:off x="5933729" y="1666519"/>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12</a:t>
                </a:r>
                <a:r>
                  <a:rPr kumimoji="1" lang="ja-JP" altLang="en-US"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0" name="テキスト ボックス 44"/>
              <p:cNvSpPr txBox="1">
                <a:spLocks noChangeArrowheads="1"/>
              </p:cNvSpPr>
              <p:nvPr/>
            </p:nvSpPr>
            <p:spPr bwMode="auto">
              <a:xfrm>
                <a:off x="5933729" y="2334489"/>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4</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1" name="テキスト ボックス 44"/>
              <p:cNvSpPr txBox="1">
                <a:spLocks noChangeArrowheads="1"/>
              </p:cNvSpPr>
              <p:nvPr/>
            </p:nvSpPr>
            <p:spPr bwMode="auto">
              <a:xfrm>
                <a:off x="5933729" y="2999706"/>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000" dirty="0">
                    <a:latin typeface="HGPｺﾞｼｯｸM" panose="020B0600000000000000" pitchFamily="50" charset="-128"/>
                    <a:ea typeface="HGPｺﾞｼｯｸM" panose="020B0600000000000000" pitchFamily="50" charset="-128"/>
                    <a:cs typeface="ＭＳ Ｐゴシック" pitchFamily="50" charset="-128"/>
                  </a:rPr>
                  <a:t>19</a:t>
                </a:r>
                <a:r>
                  <a:rPr kumimoji="1" lang="ja-JP" altLang="en-US"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2" name="テキスト ボックス 44"/>
              <p:cNvSpPr txBox="1">
                <a:spLocks noChangeArrowheads="1"/>
              </p:cNvSpPr>
              <p:nvPr/>
            </p:nvSpPr>
            <p:spPr bwMode="auto">
              <a:xfrm>
                <a:off x="5933729" y="3665502"/>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rPr>
                  <a:t>1</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3" name="テキスト ボックス 44"/>
              <p:cNvSpPr txBox="1">
                <a:spLocks noChangeArrowheads="1"/>
              </p:cNvSpPr>
              <p:nvPr/>
            </p:nvSpPr>
            <p:spPr bwMode="auto">
              <a:xfrm>
                <a:off x="5933729" y="4357588"/>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rPr>
                  <a:t>179</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grpSp>
        <p:nvGrpSpPr>
          <p:cNvPr id="3" name="グループ化 2"/>
          <p:cNvGrpSpPr/>
          <p:nvPr/>
        </p:nvGrpSpPr>
        <p:grpSpPr>
          <a:xfrm>
            <a:off x="7726278" y="908279"/>
            <a:ext cx="580781" cy="3905412"/>
            <a:chOff x="8409384" y="908279"/>
            <a:chExt cx="629179" cy="3905412"/>
          </a:xfrm>
        </p:grpSpPr>
        <p:sp>
          <p:nvSpPr>
            <p:cNvPr id="242" name="テキスト ボックス 44"/>
            <p:cNvSpPr txBox="1">
              <a:spLocks noChangeArrowheads="1"/>
            </p:cNvSpPr>
            <p:nvPr/>
          </p:nvSpPr>
          <p:spPr bwMode="auto">
            <a:xfrm>
              <a:off x="8409384" y="908279"/>
              <a:ext cx="629179" cy="3905412"/>
            </a:xfrm>
            <a:prstGeom prst="rect">
              <a:avLst/>
            </a:prstGeom>
            <a:noFill/>
            <a:ln w="6350">
              <a:solidFill>
                <a:schemeClr val="tx1"/>
              </a:solidFill>
              <a:prstDash val="sysDash"/>
              <a:miter lim="800000"/>
              <a:headEnd/>
              <a:tailEnd/>
            </a:ln>
          </p:spPr>
          <p:txBody>
            <a:bodyPr vert="horz" wrap="square" lIns="0" tIns="36000" rIns="0" bIns="10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dirty="0">
                  <a:latin typeface="HGPｺﾞｼｯｸM" panose="020B0600000000000000" pitchFamily="50" charset="-128"/>
                  <a:ea typeface="HGPｺﾞｼｯｸM" panose="020B0600000000000000" pitchFamily="50" charset="-128"/>
                  <a:cs typeface="ＭＳ Ｐゴシック" pitchFamily="50" charset="-128"/>
                </a:rPr>
                <a:t>発達</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障害</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27</a:t>
              </a: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 </a:t>
              </a:r>
              <a:r>
                <a:rPr lang="en-US" altLang="ja-JP" sz="900" dirty="0">
                  <a:latin typeface="HGPｺﾞｼｯｸM" panose="020B0600000000000000" pitchFamily="50" charset="-128"/>
                  <a:ea typeface="HGPｺﾞｼｯｸM" panose="020B0600000000000000" pitchFamily="50" charset="-128"/>
                  <a:cs typeface="ＭＳ Ｐゴシック" pitchFamily="50" charset="-128"/>
                </a:rPr>
                <a:t>2.7</a:t>
              </a: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900" dirty="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64" name="グループ化 263"/>
            <p:cNvGrpSpPr/>
            <p:nvPr/>
          </p:nvGrpSpPr>
          <p:grpSpPr>
            <a:xfrm>
              <a:off x="8528987" y="1666519"/>
              <a:ext cx="389972" cy="3024784"/>
              <a:chOff x="5933729" y="1666519"/>
              <a:chExt cx="629179" cy="3024784"/>
            </a:xfrm>
          </p:grpSpPr>
          <p:sp>
            <p:nvSpPr>
              <p:cNvPr id="265" name="テキスト ボックス 44"/>
              <p:cNvSpPr txBox="1">
                <a:spLocks noChangeArrowheads="1"/>
              </p:cNvSpPr>
              <p:nvPr/>
            </p:nvSpPr>
            <p:spPr bwMode="auto">
              <a:xfrm>
                <a:off x="5933729" y="1666519"/>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050" dirty="0">
                    <a:latin typeface="HGPｺﾞｼｯｸM" panose="020B0600000000000000" pitchFamily="50" charset="-128"/>
                    <a:ea typeface="HGPｺﾞｼｯｸM" panose="020B0600000000000000" pitchFamily="50" charset="-128"/>
                    <a:cs typeface="ＭＳ Ｐゴシック" pitchFamily="50" charset="-128"/>
                  </a:rPr>
                  <a:t>5</a:t>
                </a:r>
                <a:r>
                  <a:rPr kumimoji="1" lang="ja-JP" altLang="en-US"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6" name="テキスト ボックス 44"/>
              <p:cNvSpPr txBox="1">
                <a:spLocks noChangeArrowheads="1"/>
              </p:cNvSpPr>
              <p:nvPr/>
            </p:nvSpPr>
            <p:spPr bwMode="auto">
              <a:xfrm>
                <a:off x="5933729" y="2334489"/>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1</a:t>
                </a:r>
                <a:r>
                  <a:rPr kumimoji="1" lang="ja-JP" altLang="en-US"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7" name="テキスト ボックス 44"/>
              <p:cNvSpPr txBox="1">
                <a:spLocks noChangeArrowheads="1"/>
              </p:cNvSpPr>
              <p:nvPr/>
            </p:nvSpPr>
            <p:spPr bwMode="auto">
              <a:xfrm>
                <a:off x="5933729" y="2999706"/>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050" dirty="0">
                    <a:latin typeface="HGPｺﾞｼｯｸM" panose="020B0600000000000000" pitchFamily="50" charset="-128"/>
                    <a:ea typeface="HGPｺﾞｼｯｸM" panose="020B0600000000000000" pitchFamily="50" charset="-128"/>
                    <a:cs typeface="ＭＳ Ｐゴシック" pitchFamily="50" charset="-128"/>
                  </a:rPr>
                  <a:t>5</a:t>
                </a:r>
                <a:r>
                  <a:rPr kumimoji="1" lang="ja-JP" altLang="en-US"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8" name="テキスト ボックス 44"/>
              <p:cNvSpPr txBox="1">
                <a:spLocks noChangeArrowheads="1"/>
              </p:cNvSpPr>
              <p:nvPr/>
            </p:nvSpPr>
            <p:spPr bwMode="auto">
              <a:xfrm>
                <a:off x="5933729" y="3665502"/>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050" dirty="0" smtClean="0">
                    <a:latin typeface="HGPｺﾞｼｯｸM" panose="020B0600000000000000" pitchFamily="50" charset="-128"/>
                    <a:ea typeface="HGPｺﾞｼｯｸM" panose="020B0600000000000000" pitchFamily="50" charset="-128"/>
                    <a:cs typeface="ＭＳ Ｐゴシック" pitchFamily="50" charset="-128"/>
                  </a:rPr>
                  <a:t>1</a:t>
                </a:r>
                <a:r>
                  <a:rPr kumimoji="1" lang="ja-JP" altLang="en-US"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9" name="テキスト ボックス 44"/>
              <p:cNvSpPr txBox="1">
                <a:spLocks noChangeArrowheads="1"/>
              </p:cNvSpPr>
              <p:nvPr/>
            </p:nvSpPr>
            <p:spPr bwMode="auto">
              <a:xfrm>
                <a:off x="5933729" y="4357588"/>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21</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grpSp>
        <p:nvGrpSpPr>
          <p:cNvPr id="4" name="グループ化 3"/>
          <p:cNvGrpSpPr/>
          <p:nvPr/>
        </p:nvGrpSpPr>
        <p:grpSpPr>
          <a:xfrm>
            <a:off x="8373078" y="908279"/>
            <a:ext cx="580781" cy="3905412"/>
            <a:chOff x="9070834" y="908279"/>
            <a:chExt cx="629179" cy="3905412"/>
          </a:xfrm>
        </p:grpSpPr>
        <p:sp>
          <p:nvSpPr>
            <p:cNvPr id="244" name="テキスト ボックス 44"/>
            <p:cNvSpPr txBox="1">
              <a:spLocks noChangeArrowheads="1"/>
            </p:cNvSpPr>
            <p:nvPr/>
          </p:nvSpPr>
          <p:spPr bwMode="auto">
            <a:xfrm>
              <a:off x="9070834" y="908279"/>
              <a:ext cx="629179" cy="3905412"/>
            </a:xfrm>
            <a:prstGeom prst="rect">
              <a:avLst/>
            </a:prstGeom>
            <a:noFill/>
            <a:ln w="6350">
              <a:solidFill>
                <a:schemeClr val="tx1"/>
              </a:solidFill>
              <a:prstDash val="sysDash"/>
              <a:miter lim="800000"/>
              <a:headEnd/>
              <a:tailEnd/>
            </a:ln>
          </p:spPr>
          <p:txBody>
            <a:bodyPr vert="horz" wrap="square" lIns="0" tIns="36000" rIns="0" bIns="10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dirty="0">
                  <a:latin typeface="HGPｺﾞｼｯｸM" panose="020B0600000000000000" pitchFamily="50" charset="-128"/>
                  <a:ea typeface="HGPｺﾞｼｯｸM" panose="020B0600000000000000" pitchFamily="50" charset="-128"/>
                  <a:cs typeface="ＭＳ Ｐゴシック" pitchFamily="50" charset="-128"/>
                </a:rPr>
                <a:t>その他</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1</a:t>
              </a: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 </a:t>
              </a:r>
              <a:r>
                <a:rPr lang="en-US" altLang="ja-JP" sz="900" dirty="0">
                  <a:latin typeface="HGPｺﾞｼｯｸM" panose="020B0600000000000000" pitchFamily="50" charset="-128"/>
                  <a:ea typeface="HGPｺﾞｼｯｸM" panose="020B0600000000000000" pitchFamily="50" charset="-128"/>
                  <a:cs typeface="ＭＳ Ｐゴシック" pitchFamily="50" charset="-128"/>
                </a:rPr>
                <a:t>0.1</a:t>
              </a: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900" dirty="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70" name="グループ化 269"/>
            <p:cNvGrpSpPr/>
            <p:nvPr/>
          </p:nvGrpSpPr>
          <p:grpSpPr>
            <a:xfrm>
              <a:off x="9156533" y="1666519"/>
              <a:ext cx="457780" cy="3024784"/>
              <a:chOff x="5933729" y="1666519"/>
              <a:chExt cx="629179" cy="3024784"/>
            </a:xfrm>
          </p:grpSpPr>
          <p:sp>
            <p:nvSpPr>
              <p:cNvPr id="271" name="テキスト ボックス 44"/>
              <p:cNvSpPr txBox="1">
                <a:spLocks noChangeArrowheads="1"/>
              </p:cNvSpPr>
              <p:nvPr/>
            </p:nvSpPr>
            <p:spPr bwMode="auto">
              <a:xfrm>
                <a:off x="5933729" y="1666519"/>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0</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72" name="テキスト ボックス 44"/>
              <p:cNvSpPr txBox="1">
                <a:spLocks noChangeArrowheads="1"/>
              </p:cNvSpPr>
              <p:nvPr/>
            </p:nvSpPr>
            <p:spPr bwMode="auto">
              <a:xfrm>
                <a:off x="5933729" y="2334489"/>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0</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73" name="テキスト ボックス 44"/>
              <p:cNvSpPr txBox="1">
                <a:spLocks noChangeArrowheads="1"/>
              </p:cNvSpPr>
              <p:nvPr/>
            </p:nvSpPr>
            <p:spPr bwMode="auto">
              <a:xfrm>
                <a:off x="5933729" y="2999706"/>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0</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74" name="テキスト ボックス 44"/>
              <p:cNvSpPr txBox="1">
                <a:spLocks noChangeArrowheads="1"/>
              </p:cNvSpPr>
              <p:nvPr/>
            </p:nvSpPr>
            <p:spPr bwMode="auto">
              <a:xfrm>
                <a:off x="5933729" y="3665502"/>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rPr>
                  <a:t>0</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75" name="テキスト ボックス 44"/>
              <p:cNvSpPr txBox="1">
                <a:spLocks noChangeArrowheads="1"/>
              </p:cNvSpPr>
              <p:nvPr/>
            </p:nvSpPr>
            <p:spPr bwMode="auto">
              <a:xfrm>
                <a:off x="5933729" y="4357588"/>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rPr>
                  <a:t>1</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sp>
        <p:nvSpPr>
          <p:cNvPr id="276" name="下矢印 275"/>
          <p:cNvSpPr/>
          <p:nvPr/>
        </p:nvSpPr>
        <p:spPr>
          <a:xfrm rot="16200000">
            <a:off x="606668" y="2666630"/>
            <a:ext cx="695448" cy="122265"/>
          </a:xfrm>
          <a:prstGeom prst="downArrow">
            <a:avLst>
              <a:gd name="adj1" fmla="val 73184"/>
              <a:gd name="adj2" fmla="val 4933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テキスト ボックス 276"/>
          <p:cNvSpPr txBox="1"/>
          <p:nvPr/>
        </p:nvSpPr>
        <p:spPr>
          <a:xfrm>
            <a:off x="2014368" y="2825745"/>
            <a:ext cx="1037070" cy="226591"/>
          </a:xfrm>
          <a:prstGeom prst="rect">
            <a:avLst/>
          </a:prstGeom>
          <a:noFill/>
        </p:spPr>
        <p:txBody>
          <a:bodyPr wrap="none" lIns="36000" tIns="36000" rIns="36000" bIns="36000" rtlCol="0" anchor="ctr">
            <a:spAutoFit/>
          </a:bodyPr>
          <a:lstStyle/>
          <a:p>
            <a:r>
              <a:rPr kumimoji="1" lang="ja-JP" altLang="en-US" sz="1000" b="1" u="sng" spc="-60" dirty="0" smtClean="0">
                <a:latin typeface="HGSｺﾞｼｯｸM" panose="020B0600000000000000" pitchFamily="50" charset="-128"/>
                <a:ea typeface="HGSｺﾞｼｯｸM" panose="020B0600000000000000" pitchFamily="50" charset="-128"/>
              </a:rPr>
              <a:t>労働局等への相談</a:t>
            </a:r>
            <a:endParaRPr kumimoji="1" lang="ja-JP" altLang="en-US" sz="1000" b="1" u="sng" spc="-60" dirty="0">
              <a:latin typeface="HGSｺﾞｼｯｸM" panose="020B0600000000000000" pitchFamily="50" charset="-128"/>
              <a:ea typeface="HGSｺﾞｼｯｸM" panose="020B0600000000000000" pitchFamily="50" charset="-128"/>
            </a:endParaRPr>
          </a:p>
        </p:txBody>
      </p:sp>
      <p:sp>
        <p:nvSpPr>
          <p:cNvPr id="278" name="テキスト ボックス 277"/>
          <p:cNvSpPr txBox="1"/>
          <p:nvPr/>
        </p:nvSpPr>
        <p:spPr>
          <a:xfrm>
            <a:off x="2014368" y="1715813"/>
            <a:ext cx="1157616" cy="226591"/>
          </a:xfrm>
          <a:prstGeom prst="rect">
            <a:avLst/>
          </a:prstGeom>
          <a:noFill/>
        </p:spPr>
        <p:txBody>
          <a:bodyPr wrap="none" lIns="36000" tIns="36000" rIns="36000" bIns="36000" rtlCol="0" anchor="ctr">
            <a:spAutoFit/>
          </a:bodyPr>
          <a:lstStyle/>
          <a:p>
            <a:r>
              <a:rPr kumimoji="1" lang="ja-JP" altLang="en-US" sz="1000" b="1" u="sng" spc="-60" dirty="0" smtClean="0">
                <a:latin typeface="HGSｺﾞｼｯｸM" panose="020B0600000000000000" pitchFamily="50" charset="-128"/>
                <a:ea typeface="HGSｺﾞｼｯｸM" panose="020B0600000000000000" pitchFamily="50" charset="-128"/>
              </a:rPr>
              <a:t>都道府県</a:t>
            </a:r>
            <a:r>
              <a:rPr lang="ja-JP" altLang="en-US" sz="1000" b="1" u="sng" spc="-60" dirty="0" smtClean="0">
                <a:latin typeface="HGSｺﾞｼｯｸM" panose="020B0600000000000000" pitchFamily="50" charset="-128"/>
                <a:ea typeface="HGSｺﾞｼｯｸM" panose="020B0600000000000000" pitchFamily="50" charset="-128"/>
              </a:rPr>
              <a:t>からの報告</a:t>
            </a:r>
            <a:endParaRPr kumimoji="1" lang="ja-JP" altLang="en-US" sz="1000" b="1" u="sng" spc="-60" dirty="0">
              <a:latin typeface="HGSｺﾞｼｯｸM" panose="020B0600000000000000" pitchFamily="50" charset="-128"/>
              <a:ea typeface="HGSｺﾞｼｯｸM" panose="020B0600000000000000" pitchFamily="50" charset="-128"/>
            </a:endParaRPr>
          </a:p>
        </p:txBody>
      </p:sp>
      <p:sp>
        <p:nvSpPr>
          <p:cNvPr id="279" name="テキスト ボックス 278"/>
          <p:cNvSpPr txBox="1"/>
          <p:nvPr/>
        </p:nvSpPr>
        <p:spPr>
          <a:xfrm>
            <a:off x="5773901" y="4875450"/>
            <a:ext cx="1103187" cy="369332"/>
          </a:xfrm>
          <a:prstGeom prst="rect">
            <a:avLst/>
          </a:prstGeom>
          <a:noFill/>
        </p:spPr>
        <p:txBody>
          <a:bodyPr wrap="none" rtlCol="0">
            <a:spAutoFit/>
          </a:bodyPr>
          <a:lstStyle/>
          <a:p>
            <a:r>
              <a:rPr lang="en-US" altLang="ja-JP" sz="900" dirty="0" smtClean="0">
                <a:solidFill>
                  <a:schemeClr val="tx1"/>
                </a:solidFill>
                <a:latin typeface="HGPｺﾞｼｯｸM" panose="020B0600000000000000" pitchFamily="50" charset="-128"/>
                <a:ea typeface="HGPｺﾞｼｯｸM" panose="020B0600000000000000" pitchFamily="50" charset="-128"/>
              </a:rPr>
              <a:t>※</a:t>
            </a:r>
            <a:r>
              <a:rPr lang="ja-JP" altLang="en-US" sz="900" dirty="0" smtClean="0">
                <a:solidFill>
                  <a:schemeClr val="tx1"/>
                </a:solidFill>
                <a:latin typeface="HGPｺﾞｼｯｸM" panose="020B0600000000000000" pitchFamily="50" charset="-128"/>
                <a:ea typeface="HGPｺﾞｼｯｸM" panose="020B0600000000000000" pitchFamily="50" charset="-128"/>
              </a:rPr>
              <a:t>障害数延べ合計</a:t>
            </a:r>
            <a:endParaRPr lang="en-US" altLang="ja-JP" sz="900" dirty="0" smtClean="0">
              <a:solidFill>
                <a:schemeClr val="tx1"/>
              </a:solidFill>
              <a:latin typeface="HGPｺﾞｼｯｸM" panose="020B0600000000000000" pitchFamily="50" charset="-128"/>
              <a:ea typeface="HGPｺﾞｼｯｸM" panose="020B0600000000000000" pitchFamily="50" charset="-128"/>
            </a:endParaRPr>
          </a:p>
          <a:p>
            <a:pPr algn="r"/>
            <a:r>
              <a:rPr lang="en-US" altLang="ja-JP" sz="900" dirty="0" smtClean="0">
                <a:solidFill>
                  <a:schemeClr val="tx1"/>
                </a:solidFill>
                <a:latin typeface="HGPｺﾞｼｯｸM" panose="020B0600000000000000" pitchFamily="50" charset="-128"/>
                <a:ea typeface="HGPｺﾞｼｯｸM" panose="020B0600000000000000" pitchFamily="50" charset="-128"/>
              </a:rPr>
              <a:t>992</a:t>
            </a:r>
            <a:r>
              <a:rPr lang="ja-JP" altLang="en-US" sz="900" dirty="0" smtClean="0">
                <a:solidFill>
                  <a:schemeClr val="tx1"/>
                </a:solidFill>
                <a:latin typeface="HGPｺﾞｼｯｸM" panose="020B0600000000000000" pitchFamily="50" charset="-128"/>
                <a:ea typeface="HGPｺﾞｼｯｸM" panose="020B0600000000000000" pitchFamily="50" charset="-128"/>
              </a:rPr>
              <a:t>人</a:t>
            </a:r>
            <a:endParaRPr lang="en-US" altLang="ja-JP" sz="9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10" name="テキスト ボックス 44"/>
          <p:cNvSpPr txBox="1">
            <a:spLocks noChangeArrowheads="1"/>
          </p:cNvSpPr>
          <p:nvPr/>
        </p:nvSpPr>
        <p:spPr bwMode="auto">
          <a:xfrm>
            <a:off x="4675804" y="5505074"/>
            <a:ext cx="3468846" cy="1236295"/>
          </a:xfrm>
          <a:prstGeom prst="rect">
            <a:avLst/>
          </a:prstGeom>
          <a:noFill/>
          <a:ln w="12700">
            <a:solidFill>
              <a:schemeClr val="tx1"/>
            </a:solidFill>
            <a:prstDash val="sysDash"/>
            <a:miter lim="800000"/>
            <a:headEnd/>
            <a:tailEnd/>
          </a:ln>
        </p:spPr>
        <p:txBody>
          <a:bodyPr vert="horz" wrap="square" lIns="72000" tIns="72000" rIns="72000" bIns="72000" numCol="1" anchor="ctr" anchorCtr="0" compatLnSpc="1">
            <a:prstTxWarp prst="textNoShape">
              <a:avLst/>
            </a:prstTxWarp>
          </a:bodyPr>
          <a:lstStyle/>
          <a:p>
            <a:pPr lvl="0" algn="ctr" fontAlgn="base">
              <a:spcBef>
                <a:spcPct val="0"/>
              </a:spcBef>
              <a:spcAft>
                <a:spcPct val="0"/>
              </a:spcAft>
            </a:pPr>
            <a:endParaRPr lang="en-US" altLang="ja-JP" sz="1100" b="1" u="sng" dirty="0" smtClean="0">
              <a:latin typeface="HGPｺﾞｼｯｸM" panose="020B0600000000000000" pitchFamily="50" charset="-128"/>
              <a:ea typeface="HGPｺﾞｼｯｸM" panose="020B0600000000000000" pitchFamily="50" charset="-128"/>
              <a:cs typeface="ＭＳ Ｐゴシック" pitchFamily="50" charset="-128"/>
            </a:endParaRPr>
          </a:p>
        </p:txBody>
      </p:sp>
    </p:spTree>
    <p:extLst>
      <p:ext uri="{BB962C8B-B14F-4D97-AF65-F5344CB8AC3E}">
        <p14:creationId xmlns:p14="http://schemas.microsoft.com/office/powerpoint/2010/main" val="3301709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グループ化 10"/>
          <p:cNvGrpSpPr>
            <a:grpSpLocks/>
          </p:cNvGrpSpPr>
          <p:nvPr/>
        </p:nvGrpSpPr>
        <p:grpSpPr bwMode="auto">
          <a:xfrm>
            <a:off x="74" y="476672"/>
            <a:ext cx="9144000" cy="71438"/>
            <a:chOff x="0" y="188640"/>
            <a:chExt cx="9144000" cy="72008"/>
          </a:xfrm>
        </p:grpSpPr>
        <p:cxnSp>
          <p:nvCxnSpPr>
            <p:cNvPr id="50" name="直線コネクタ 49"/>
            <p:cNvCxnSpPr/>
            <p:nvPr/>
          </p:nvCxnSpPr>
          <p:spPr>
            <a:xfrm>
              <a:off x="0" y="188640"/>
              <a:ext cx="9144000" cy="0"/>
            </a:xfrm>
            <a:prstGeom prst="line">
              <a:avLst/>
            </a:prstGeom>
            <a:noFill/>
            <a:ln w="9525" cap="flat" cmpd="sng" algn="ctr">
              <a:solidFill>
                <a:srgbClr val="99CCFF"/>
              </a:solidFill>
              <a:prstDash val="solid"/>
            </a:ln>
            <a:effectLst/>
          </p:spPr>
        </p:cxnSp>
        <p:cxnSp>
          <p:nvCxnSpPr>
            <p:cNvPr id="51" name="直線コネクタ 50"/>
            <p:cNvCxnSpPr/>
            <p:nvPr/>
          </p:nvCxnSpPr>
          <p:spPr>
            <a:xfrm>
              <a:off x="0" y="260648"/>
              <a:ext cx="9144000" cy="0"/>
            </a:xfrm>
            <a:prstGeom prst="line">
              <a:avLst/>
            </a:prstGeom>
            <a:noFill/>
            <a:ln w="57150" cap="flat" cmpd="sng" algn="ctr">
              <a:solidFill>
                <a:srgbClr val="99CCFF"/>
              </a:solidFill>
              <a:prstDash val="solid"/>
            </a:ln>
            <a:effectLst/>
          </p:spPr>
        </p:cxnSp>
      </p:grpSp>
      <p:sp>
        <p:nvSpPr>
          <p:cNvPr id="54" name="正方形/長方形 53"/>
          <p:cNvSpPr/>
          <p:nvPr/>
        </p:nvSpPr>
        <p:spPr>
          <a:xfrm>
            <a:off x="0" y="61361"/>
            <a:ext cx="9144000" cy="369332"/>
          </a:xfrm>
          <a:prstGeom prst="rect">
            <a:avLst/>
          </a:prstGeom>
        </p:spPr>
        <p:txBody>
          <a:bodyPr wrap="square">
            <a:spAutoFit/>
          </a:bodyPr>
          <a:lstStyle/>
          <a:p>
            <a:pPr algn="ctr" fontAlgn="auto">
              <a:spcBef>
                <a:spcPts val="0"/>
              </a:spcBef>
              <a:spcAft>
                <a:spcPts val="0"/>
              </a:spcAft>
            </a:pPr>
            <a:r>
              <a:rPr lang="ja-JP" altLang="en-US" b="1" dirty="0" smtClean="0">
                <a:solidFill>
                  <a:prstClr val="black"/>
                </a:solidFill>
                <a:latin typeface="HGP創英角ｺﾞｼｯｸUB" panose="020B0900000000000000" pitchFamily="50" charset="-128"/>
                <a:ea typeface="HGP創英角ｺﾞｼｯｸUB" panose="020B0900000000000000" pitchFamily="50" charset="-128"/>
              </a:rPr>
              <a:t>第５期障害福祉計画に係る国の基本指針における障害者虐待防止に関する対応について</a:t>
            </a:r>
            <a:endParaRPr lang="ja-JP" altLang="en-US" b="1"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6" name="タイトル 1"/>
          <p:cNvSpPr txBox="1">
            <a:spLocks/>
          </p:cNvSpPr>
          <p:nvPr/>
        </p:nvSpPr>
        <p:spPr>
          <a:xfrm>
            <a:off x="133491" y="952472"/>
            <a:ext cx="8938764" cy="2332511"/>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725" indent="-85725" algn="l"/>
            <a:r>
              <a:rPr lang="ja-JP" altLang="en-US" sz="1300" dirty="0" smtClean="0">
                <a:latin typeface="HGPｺﾞｼｯｸM" panose="020B0600000000000000" pitchFamily="50" charset="-128"/>
                <a:ea typeface="HGPｺﾞｼｯｸM" panose="020B0600000000000000" pitchFamily="50" charset="-128"/>
              </a:rPr>
              <a:t>〇　指定</a:t>
            </a:r>
            <a:r>
              <a:rPr lang="ja-JP" altLang="en-US" sz="1300" dirty="0">
                <a:latin typeface="HGPｺﾞｼｯｸM" panose="020B0600000000000000" pitchFamily="50" charset="-128"/>
                <a:ea typeface="HGPｺﾞｼｯｸM" panose="020B0600000000000000" pitchFamily="50" charset="-128"/>
              </a:rPr>
              <a:t>障害福祉サービス等の事業者は、利用者の人権の擁護、虐待の防止等の</a:t>
            </a:r>
            <a:r>
              <a:rPr lang="ja-JP" altLang="en-US" sz="1300" dirty="0" smtClean="0">
                <a:latin typeface="HGPｺﾞｼｯｸM" panose="020B0600000000000000" pitchFamily="50" charset="-128"/>
                <a:ea typeface="HGPｺﾞｼｯｸM" panose="020B0600000000000000" pitchFamily="50" charset="-128"/>
              </a:rPr>
              <a:t>ため</a:t>
            </a:r>
            <a:r>
              <a:rPr lang="ja-JP" altLang="en-US" sz="1300" dirty="0">
                <a:latin typeface="HGPｺﾞｼｯｸM" panose="020B0600000000000000" pitchFamily="50" charset="-128"/>
                <a:ea typeface="HGPｺﾞｼｯｸM" panose="020B0600000000000000" pitchFamily="50" charset="-128"/>
              </a:rPr>
              <a:t>、</a:t>
            </a:r>
            <a:r>
              <a:rPr lang="ja-JP" altLang="en-US" sz="1300" b="1" u="sng" dirty="0">
                <a:latin typeface="HGPｺﾞｼｯｸM" panose="020B0600000000000000" pitchFamily="50" charset="-128"/>
                <a:ea typeface="HGPｺﾞｼｯｸM" panose="020B0600000000000000" pitchFamily="50" charset="-128"/>
              </a:rPr>
              <a:t>責任者を置く等の必要な体制を整備し、従業員に対して、研修を実施</a:t>
            </a:r>
            <a:r>
              <a:rPr lang="ja-JP" altLang="en-US" sz="1300" dirty="0" smtClean="0">
                <a:latin typeface="HGPｺﾞｼｯｸM" panose="020B0600000000000000" pitchFamily="50" charset="-128"/>
                <a:ea typeface="HGPｺﾞｼｯｸM" panose="020B0600000000000000" pitchFamily="50" charset="-128"/>
              </a:rPr>
              <a:t>する</a:t>
            </a:r>
            <a:r>
              <a:rPr lang="ja-JP" altLang="en-US" sz="1300" dirty="0">
                <a:latin typeface="HGPｺﾞｼｯｸM" panose="020B0600000000000000" pitchFamily="50" charset="-128"/>
                <a:ea typeface="HGPｺﾞｼｯｸM" panose="020B0600000000000000" pitchFamily="50" charset="-128"/>
              </a:rPr>
              <a:t>等の措置を講じなければならない</a:t>
            </a:r>
            <a:r>
              <a:rPr lang="ja-JP" altLang="en-US" sz="1300" dirty="0" smtClean="0">
                <a:latin typeface="HGPｺﾞｼｯｸM" panose="020B0600000000000000" pitchFamily="50" charset="-128"/>
                <a:ea typeface="HGPｺﾞｼｯｸM" panose="020B0600000000000000" pitchFamily="50" charset="-128"/>
              </a:rPr>
              <a:t>。</a:t>
            </a:r>
            <a:endParaRPr lang="en-US" altLang="ja-JP" sz="1300" dirty="0" smtClean="0">
              <a:latin typeface="HGPｺﾞｼｯｸM" panose="020B0600000000000000" pitchFamily="50" charset="-128"/>
              <a:ea typeface="HGPｺﾞｼｯｸM" panose="020B0600000000000000" pitchFamily="50" charset="-128"/>
            </a:endParaRPr>
          </a:p>
          <a:p>
            <a:pPr marL="85725" indent="-85725" algn="l"/>
            <a:endParaRPr lang="en-US" altLang="ja-JP" sz="500" dirty="0" smtClean="0">
              <a:latin typeface="HGPｺﾞｼｯｸM" panose="020B0600000000000000" pitchFamily="50" charset="-128"/>
              <a:ea typeface="HGPｺﾞｼｯｸM" panose="020B0600000000000000" pitchFamily="50" charset="-128"/>
            </a:endParaRPr>
          </a:p>
          <a:p>
            <a:pPr marL="85725" indent="-85725" algn="l"/>
            <a:r>
              <a:rPr lang="ja-JP" altLang="en-US" sz="1300" dirty="0">
                <a:latin typeface="HGPｺﾞｼｯｸM" panose="020B0600000000000000" pitchFamily="50" charset="-128"/>
                <a:ea typeface="HGPｺﾞｼｯｸM" panose="020B0600000000000000" pitchFamily="50" charset="-128"/>
              </a:rPr>
              <a:t>〇　</a:t>
            </a:r>
            <a:r>
              <a:rPr lang="ja-JP" altLang="en-US" sz="1300" dirty="0" smtClean="0">
                <a:latin typeface="HGPｺﾞｼｯｸM" panose="020B0600000000000000" pitchFamily="50" charset="-128"/>
                <a:ea typeface="HGPｺﾞｼｯｸM" panose="020B0600000000000000" pitchFamily="50" charset="-128"/>
              </a:rPr>
              <a:t>都道府県及び市町村は</a:t>
            </a:r>
            <a:r>
              <a:rPr lang="ja-JP" altLang="en-US" sz="1300" dirty="0">
                <a:latin typeface="HGPｺﾞｼｯｸM" panose="020B0600000000000000" pitchFamily="50" charset="-128"/>
                <a:ea typeface="HGPｺﾞｼｯｸM" panose="020B0600000000000000" pitchFamily="50" charset="-128"/>
              </a:rPr>
              <a:t>、都道府県障害者権利擁護センター、市町村障害者虐待防止センターを中心として</a:t>
            </a:r>
            <a:r>
              <a:rPr lang="ja-JP" altLang="en-US" sz="1300" dirty="0" smtClean="0">
                <a:latin typeface="HGPｺﾞｼｯｸM" panose="020B0600000000000000" pitchFamily="50" charset="-128"/>
                <a:ea typeface="HGPｺﾞｼｯｸM" panose="020B0600000000000000" pitchFamily="50" charset="-128"/>
              </a:rPr>
              <a:t>福祉</a:t>
            </a:r>
            <a:r>
              <a:rPr lang="ja-JP" altLang="en-US" sz="1300" dirty="0">
                <a:latin typeface="HGPｺﾞｼｯｸM" panose="020B0600000000000000" pitchFamily="50" charset="-128"/>
                <a:ea typeface="HGPｺﾞｼｯｸM" panose="020B0600000000000000" pitchFamily="50" charset="-128"/>
              </a:rPr>
              <a:t>事務所、児童相談所、精神保健福祉センター、障害者及び障害児団体、</a:t>
            </a:r>
            <a:r>
              <a:rPr lang="ja-JP" altLang="en-US" sz="1300" dirty="0" smtClean="0">
                <a:latin typeface="HGPｺﾞｼｯｸM" panose="020B0600000000000000" pitchFamily="50" charset="-128"/>
                <a:ea typeface="HGPｺﾞｼｯｸM" panose="020B0600000000000000" pitchFamily="50" charset="-128"/>
              </a:rPr>
              <a:t>学校</a:t>
            </a:r>
            <a:r>
              <a:rPr lang="ja-JP" altLang="en-US" sz="1300" dirty="0">
                <a:latin typeface="HGPｺﾞｼｯｸM" panose="020B0600000000000000" pitchFamily="50" charset="-128"/>
                <a:ea typeface="HGPｺﾞｼｯｸM" panose="020B0600000000000000" pitchFamily="50" charset="-128"/>
              </a:rPr>
              <a:t>、警察、法務局、司法関係者、民生委員、児童委員、人権擁護委員等</a:t>
            </a:r>
            <a:r>
              <a:rPr lang="ja-JP" altLang="en-US" sz="1300" dirty="0" smtClean="0">
                <a:latin typeface="HGPｺﾞｼｯｸM" panose="020B0600000000000000" pitchFamily="50" charset="-128"/>
                <a:ea typeface="HGPｺﾞｼｯｸM" panose="020B0600000000000000" pitchFamily="50" charset="-128"/>
              </a:rPr>
              <a:t>から成る</a:t>
            </a:r>
            <a:r>
              <a:rPr lang="ja-JP" altLang="en-US" sz="1300" b="1" u="sng" dirty="0">
                <a:latin typeface="HGPｺﾞｼｯｸM" panose="020B0600000000000000" pitchFamily="50" charset="-128"/>
                <a:ea typeface="HGPｺﾞｼｯｸM" panose="020B0600000000000000" pitchFamily="50" charset="-128"/>
              </a:rPr>
              <a:t>ネットワークの活用、障害者等に対する虐待の未然の防止、虐待が</a:t>
            </a:r>
            <a:r>
              <a:rPr lang="ja-JP" altLang="en-US" sz="1300" b="1" u="sng" dirty="0" smtClean="0">
                <a:latin typeface="HGPｺﾞｼｯｸM" panose="020B0600000000000000" pitchFamily="50" charset="-128"/>
                <a:ea typeface="HGPｺﾞｼｯｸM" panose="020B0600000000000000" pitchFamily="50" charset="-128"/>
              </a:rPr>
              <a:t>発生した</a:t>
            </a:r>
            <a:r>
              <a:rPr lang="ja-JP" altLang="en-US" sz="1300" b="1" u="sng" dirty="0">
                <a:latin typeface="HGPｺﾞｼｯｸM" panose="020B0600000000000000" pitchFamily="50" charset="-128"/>
                <a:ea typeface="HGPｺﾞｼｯｸM" panose="020B0600000000000000" pitchFamily="50" charset="-128"/>
              </a:rPr>
              <a:t>場合の迅速かつ適切な対応、再発の防止等</a:t>
            </a:r>
            <a:r>
              <a:rPr lang="ja-JP" altLang="en-US" sz="1300" dirty="0">
                <a:latin typeface="HGPｺﾞｼｯｸM" panose="020B0600000000000000" pitchFamily="50" charset="-128"/>
                <a:ea typeface="HGPｺﾞｼｯｸM" panose="020B0600000000000000" pitchFamily="50" charset="-128"/>
              </a:rPr>
              <a:t>に取り組むとともに、</a:t>
            </a:r>
            <a:r>
              <a:rPr lang="ja-JP" altLang="en-US" sz="1300" dirty="0" smtClean="0">
                <a:latin typeface="HGPｺﾞｼｯｸM" panose="020B0600000000000000" pitchFamily="50" charset="-128"/>
                <a:ea typeface="HGPｺﾞｼｯｸM" panose="020B0600000000000000" pitchFamily="50" charset="-128"/>
              </a:rPr>
              <a:t>それらの</a:t>
            </a:r>
            <a:r>
              <a:rPr lang="ja-JP" altLang="en-US" sz="1300" dirty="0">
                <a:latin typeface="HGPｺﾞｼｯｸM" panose="020B0600000000000000" pitchFamily="50" charset="-128"/>
                <a:ea typeface="HGPｺﾞｼｯｸM" panose="020B0600000000000000" pitchFamily="50" charset="-128"/>
              </a:rPr>
              <a:t>体制や取組については、定期的に検証を行い、必要に応じてマニュアル</a:t>
            </a:r>
            <a:r>
              <a:rPr lang="ja-JP" altLang="en-US" sz="1300" dirty="0" smtClean="0">
                <a:latin typeface="HGPｺﾞｼｯｸM" panose="020B0600000000000000" pitchFamily="50" charset="-128"/>
                <a:ea typeface="HGPｺﾞｼｯｸM" panose="020B0600000000000000" pitchFamily="50" charset="-128"/>
              </a:rPr>
              <a:t>の見直し</a:t>
            </a:r>
            <a:r>
              <a:rPr lang="ja-JP" altLang="en-US" sz="1300" dirty="0">
                <a:latin typeface="HGPｺﾞｼｯｸM" panose="020B0600000000000000" pitchFamily="50" charset="-128"/>
                <a:ea typeface="HGPｺﾞｼｯｸM" panose="020B0600000000000000" pitchFamily="50" charset="-128"/>
              </a:rPr>
              <a:t>等を行うことが重要である。さらに、地域の実情に応じて高齢者や</a:t>
            </a:r>
            <a:r>
              <a:rPr lang="ja-JP" altLang="en-US" sz="1300" dirty="0" smtClean="0">
                <a:latin typeface="HGPｺﾞｼｯｸM" panose="020B0600000000000000" pitchFamily="50" charset="-128"/>
                <a:ea typeface="HGPｺﾞｼｯｸM" panose="020B0600000000000000" pitchFamily="50" charset="-128"/>
              </a:rPr>
              <a:t>児童</a:t>
            </a:r>
            <a:r>
              <a:rPr lang="ja-JP" altLang="en-US" sz="1300" dirty="0">
                <a:latin typeface="HGPｺﾞｼｯｸM" panose="020B0600000000000000" pitchFamily="50" charset="-128"/>
                <a:ea typeface="HGPｺﾞｼｯｸM" panose="020B0600000000000000" pitchFamily="50" charset="-128"/>
              </a:rPr>
              <a:t>の虐待防止に対する取組を行う機関とも連携しながら、効果的な体制を</a:t>
            </a:r>
            <a:r>
              <a:rPr lang="ja-JP" altLang="en-US" sz="1300" dirty="0" smtClean="0">
                <a:latin typeface="HGPｺﾞｼｯｸM" panose="020B0600000000000000" pitchFamily="50" charset="-128"/>
                <a:ea typeface="HGPｺﾞｼｯｸM" panose="020B0600000000000000" pitchFamily="50" charset="-128"/>
              </a:rPr>
              <a:t>構築</a:t>
            </a:r>
            <a:r>
              <a:rPr lang="ja-JP" altLang="en-US" sz="1300" dirty="0">
                <a:latin typeface="HGPｺﾞｼｯｸM" panose="020B0600000000000000" pitchFamily="50" charset="-128"/>
                <a:ea typeface="HGPｺﾞｼｯｸM" panose="020B0600000000000000" pitchFamily="50" charset="-128"/>
              </a:rPr>
              <a:t>することが望ましい</a:t>
            </a:r>
            <a:r>
              <a:rPr lang="ja-JP" altLang="en-US" sz="1300" dirty="0" smtClean="0">
                <a:latin typeface="HGPｺﾞｼｯｸM" panose="020B0600000000000000" pitchFamily="50" charset="-128"/>
                <a:ea typeface="HGPｺﾞｼｯｸM" panose="020B0600000000000000" pitchFamily="50" charset="-128"/>
              </a:rPr>
              <a:t>。</a:t>
            </a:r>
            <a:endParaRPr lang="en-US" altLang="ja-JP" sz="1300" dirty="0" smtClean="0">
              <a:latin typeface="HGPｺﾞｼｯｸM" panose="020B0600000000000000" pitchFamily="50" charset="-128"/>
              <a:ea typeface="HGPｺﾞｼｯｸM" panose="020B0600000000000000" pitchFamily="50" charset="-128"/>
            </a:endParaRPr>
          </a:p>
          <a:p>
            <a:pPr marL="85725" indent="-85725" algn="l"/>
            <a:endParaRPr lang="en-US" altLang="ja-JP" sz="500" dirty="0" smtClean="0">
              <a:latin typeface="HGPｺﾞｼｯｸM" panose="020B0600000000000000" pitchFamily="50" charset="-128"/>
              <a:ea typeface="HGPｺﾞｼｯｸM" panose="020B0600000000000000" pitchFamily="50" charset="-128"/>
            </a:endParaRPr>
          </a:p>
          <a:p>
            <a:pPr marL="85725" indent="-85725" algn="l"/>
            <a:r>
              <a:rPr lang="ja-JP" altLang="en-US" sz="1300" dirty="0" smtClean="0">
                <a:latin typeface="HGPｺﾞｼｯｸM" panose="020B0600000000000000" pitchFamily="50" charset="-128"/>
                <a:ea typeface="HGPｺﾞｼｯｸM" panose="020B0600000000000000" pitchFamily="50" charset="-128"/>
              </a:rPr>
              <a:t>○　市町村は</a:t>
            </a:r>
            <a:r>
              <a:rPr lang="ja-JP" altLang="en-US" sz="1300" dirty="0">
                <a:latin typeface="HGPｺﾞｼｯｸM" panose="020B0600000000000000" pitchFamily="50" charset="-128"/>
                <a:ea typeface="HGPｺﾞｼｯｸM" panose="020B0600000000000000" pitchFamily="50" charset="-128"/>
              </a:rPr>
              <a:t>、引き続き、住民等からの虐待に関する通報があった場合に、</a:t>
            </a:r>
            <a:r>
              <a:rPr lang="ja-JP" altLang="en-US" sz="1300" b="1" u="sng" dirty="0">
                <a:latin typeface="HGPｺﾞｼｯｸM" panose="020B0600000000000000" pitchFamily="50" charset="-128"/>
                <a:ea typeface="HGPｺﾞｼｯｸM" panose="020B0600000000000000" pitchFamily="50" charset="-128"/>
              </a:rPr>
              <a:t>速やかに障害者の安全の確認や虐待の事実確認を行う</a:t>
            </a:r>
            <a:r>
              <a:rPr lang="ja-JP" altLang="en-US" sz="1300" dirty="0">
                <a:latin typeface="HGPｺﾞｼｯｸM" panose="020B0600000000000000" pitchFamily="50" charset="-128"/>
                <a:ea typeface="HGPｺﾞｼｯｸM" panose="020B0600000000000000" pitchFamily="50" charset="-128"/>
              </a:rPr>
              <a:t>ととも</a:t>
            </a:r>
            <a:r>
              <a:rPr lang="ja-JP" altLang="en-US" sz="1300" dirty="0" smtClean="0">
                <a:latin typeface="HGPｺﾞｼｯｸM" panose="020B0600000000000000" pitchFamily="50" charset="-128"/>
                <a:ea typeface="HGPｺﾞｼｯｸM" panose="020B0600000000000000" pitchFamily="50" charset="-128"/>
              </a:rPr>
              <a:t>に市町村</a:t>
            </a:r>
            <a:r>
              <a:rPr lang="ja-JP" altLang="en-US" sz="1300" dirty="0">
                <a:latin typeface="HGPｺﾞｼｯｸM" panose="020B0600000000000000" pitchFamily="50" charset="-128"/>
                <a:ea typeface="HGPｺﾞｼｯｸM" panose="020B0600000000000000" pitchFamily="50" charset="-128"/>
              </a:rPr>
              <a:t>障害者虐待対応</a:t>
            </a:r>
            <a:r>
              <a:rPr lang="ja-JP" altLang="en-US" sz="1300" dirty="0" smtClean="0">
                <a:latin typeface="HGPｺﾞｼｯｸM" panose="020B0600000000000000" pitchFamily="50" charset="-128"/>
                <a:ea typeface="HGPｺﾞｼｯｸM" panose="020B0600000000000000" pitchFamily="50" charset="-128"/>
              </a:rPr>
              <a:t>協力者と</a:t>
            </a:r>
            <a:r>
              <a:rPr lang="ja-JP" altLang="en-US" sz="1300" dirty="0">
                <a:latin typeface="HGPｺﾞｼｯｸM" panose="020B0600000000000000" pitchFamily="50" charset="-128"/>
                <a:ea typeface="HGPｺﾞｼｯｸM" panose="020B0600000000000000" pitchFamily="50" charset="-128"/>
              </a:rPr>
              <a:t>協議の上、</a:t>
            </a:r>
            <a:r>
              <a:rPr lang="ja-JP" altLang="en-US" sz="1300" b="1" u="sng" dirty="0">
                <a:latin typeface="HGPｺﾞｼｯｸM" panose="020B0600000000000000" pitchFamily="50" charset="-128"/>
                <a:ea typeface="HGPｺﾞｼｯｸM" panose="020B0600000000000000" pitchFamily="50" charset="-128"/>
              </a:rPr>
              <a:t>今後の援助方針や</a:t>
            </a:r>
            <a:r>
              <a:rPr lang="ja-JP" altLang="en-US" sz="1300" b="1" u="sng" dirty="0" smtClean="0">
                <a:latin typeface="HGPｺﾞｼｯｸM" panose="020B0600000000000000" pitchFamily="50" charset="-128"/>
                <a:ea typeface="HGPｺﾞｼｯｸM" panose="020B0600000000000000" pitchFamily="50" charset="-128"/>
              </a:rPr>
              <a:t>支援者の</a:t>
            </a:r>
            <a:r>
              <a:rPr lang="ja-JP" altLang="en-US" sz="1300" b="1" u="sng" dirty="0">
                <a:latin typeface="HGPｺﾞｼｯｸM" panose="020B0600000000000000" pitchFamily="50" charset="-128"/>
                <a:ea typeface="HGPｺﾞｼｯｸM" panose="020B0600000000000000" pitchFamily="50" charset="-128"/>
              </a:rPr>
              <a:t>役割を決定する体制を取ること</a:t>
            </a:r>
            <a:r>
              <a:rPr lang="ja-JP" altLang="en-US" sz="1300" dirty="0">
                <a:latin typeface="HGPｺﾞｼｯｸM" panose="020B0600000000000000" pitchFamily="50" charset="-128"/>
                <a:ea typeface="HGPｺﾞｼｯｸM" panose="020B0600000000000000" pitchFamily="50" charset="-128"/>
              </a:rPr>
              <a:t>が必要である</a:t>
            </a:r>
            <a:r>
              <a:rPr lang="ja-JP" altLang="en-US" sz="1300" dirty="0" smtClean="0">
                <a:latin typeface="HGPｺﾞｼｯｸM" panose="020B0600000000000000" pitchFamily="50" charset="-128"/>
                <a:ea typeface="HGPｺﾞｼｯｸM" panose="020B0600000000000000" pitchFamily="50" charset="-128"/>
              </a:rPr>
              <a:t>。</a:t>
            </a:r>
            <a:endParaRPr lang="en-US" altLang="ja-JP" sz="1300" b="1" u="sng" dirty="0" smtClean="0">
              <a:latin typeface="HGPｺﾞｼｯｸM" panose="020B0600000000000000" pitchFamily="50" charset="-128"/>
              <a:ea typeface="HGPｺﾞｼｯｸM" panose="020B0600000000000000" pitchFamily="50" charset="-128"/>
            </a:endParaRPr>
          </a:p>
        </p:txBody>
      </p:sp>
      <p:sp>
        <p:nvSpPr>
          <p:cNvPr id="59" name="正方形/長方形 58"/>
          <p:cNvSpPr/>
          <p:nvPr/>
        </p:nvSpPr>
        <p:spPr>
          <a:xfrm>
            <a:off x="65175" y="664956"/>
            <a:ext cx="2905652" cy="324000"/>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HGPｺﾞｼｯｸM" panose="020B0600000000000000" pitchFamily="50" charset="-128"/>
                <a:ea typeface="HGPｺﾞｼｯｸM" panose="020B0600000000000000" pitchFamily="50" charset="-128"/>
              </a:rPr>
              <a:t>これまでの基本指針への記載事項</a:t>
            </a:r>
            <a:endParaRPr lang="ja-JP" altLang="en-US" sz="1400" b="1" dirty="0">
              <a:solidFill>
                <a:prstClr val="black"/>
              </a:solidFill>
              <a:latin typeface="HGPｺﾞｼｯｸM" panose="020B0600000000000000" pitchFamily="50" charset="-128"/>
              <a:ea typeface="HGPｺﾞｼｯｸM" panose="020B0600000000000000" pitchFamily="50" charset="-128"/>
            </a:endParaRPr>
          </a:p>
        </p:txBody>
      </p:sp>
      <p:sp>
        <p:nvSpPr>
          <p:cNvPr id="4" name="スライド番号プレースホルダー 3"/>
          <p:cNvSpPr>
            <a:spLocks noGrp="1"/>
          </p:cNvSpPr>
          <p:nvPr>
            <p:ph type="sldNum" sz="quarter" idx="12"/>
          </p:nvPr>
        </p:nvSpPr>
        <p:spPr>
          <a:xfrm>
            <a:off x="6891818" y="6420868"/>
            <a:ext cx="2133600" cy="365125"/>
          </a:xfrm>
        </p:spPr>
        <p:txBody>
          <a:bodyPr/>
          <a:lstStyle/>
          <a:p>
            <a:pPr>
              <a:defRPr/>
            </a:pPr>
            <a:fld id="{28111373-AF96-435E-B421-EF15E0FA5871}" type="slidenum">
              <a:rPr lang="en-US" altLang="ja-JP" smtClean="0">
                <a:solidFill>
                  <a:prstClr val="black"/>
                </a:solidFill>
              </a:rPr>
              <a:pPr>
                <a:defRPr/>
              </a:pPr>
              <a:t>32</a:t>
            </a:fld>
            <a:endParaRPr lang="en-US" altLang="ja-JP" dirty="0">
              <a:solidFill>
                <a:prstClr val="black"/>
              </a:solidFill>
            </a:endParaRPr>
          </a:p>
        </p:txBody>
      </p:sp>
      <p:sp>
        <p:nvSpPr>
          <p:cNvPr id="15" name="タイトル 1"/>
          <p:cNvSpPr txBox="1">
            <a:spLocks/>
          </p:cNvSpPr>
          <p:nvPr/>
        </p:nvSpPr>
        <p:spPr>
          <a:xfrm>
            <a:off x="133492" y="3735016"/>
            <a:ext cx="8938764" cy="3078360"/>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9388" indent="-179388" algn="l"/>
            <a:r>
              <a:rPr lang="ja-JP" altLang="en-US" sz="1200" dirty="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　都道府県及び市町村は、</a:t>
            </a:r>
            <a:endParaRPr lang="en-US" altLang="ja-JP" sz="1200" dirty="0" smtClean="0">
              <a:latin typeface="HGPｺﾞｼｯｸM" panose="020B0600000000000000" pitchFamily="50" charset="-128"/>
              <a:ea typeface="HGPｺﾞｼｯｸM" panose="020B0600000000000000" pitchFamily="50" charset="-128"/>
            </a:endParaRPr>
          </a:p>
          <a:p>
            <a:pPr marL="355600" indent="-355600" algn="l"/>
            <a:r>
              <a:rPr lang="ja-JP" altLang="en-US" sz="1200" dirty="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　・　相談支援専門員やサービス管理責任者、児童発達支援管理責任者等に対し、常日頃から</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虐待防止に関する高い意識を持ち、</a:t>
            </a:r>
            <a:r>
              <a:rPr lang="ja-JP" altLang="ja-JP" sz="1200" b="1" u="sng" dirty="0" smtClean="0">
                <a:solidFill>
                  <a:srgbClr val="FF0000"/>
                </a:solidFill>
                <a:latin typeface="HGPｺﾞｼｯｸM" panose="020B0600000000000000" pitchFamily="50" charset="-128"/>
                <a:ea typeface="HGPｺﾞｼｯｸM" panose="020B0600000000000000" pitchFamily="50" charset="-128"/>
              </a:rPr>
              <a:t>障害者</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等</a:t>
            </a:r>
            <a:r>
              <a:rPr lang="ja-JP" altLang="ja-JP" sz="1200" b="1" u="sng" dirty="0" smtClean="0">
                <a:solidFill>
                  <a:srgbClr val="FF0000"/>
                </a:solidFill>
                <a:latin typeface="HGPｺﾞｼｯｸM" panose="020B0600000000000000" pitchFamily="50" charset="-128"/>
                <a:ea typeface="HGPｺﾞｼｯｸM" panose="020B0600000000000000" pitchFamily="50" charset="-128"/>
              </a:rPr>
              <a:t>及び養護者</a:t>
            </a:r>
            <a:r>
              <a:rPr lang="ja-JP" altLang="ja-JP" sz="1200" b="1" u="sng" dirty="0">
                <a:solidFill>
                  <a:srgbClr val="FF0000"/>
                </a:solidFill>
                <a:latin typeface="HGPｺﾞｼｯｸM" panose="020B0600000000000000" pitchFamily="50" charset="-128"/>
                <a:ea typeface="HGPｺﾞｼｯｸM" panose="020B0600000000000000" pitchFamily="50" charset="-128"/>
              </a:rPr>
              <a:t>の</a:t>
            </a:r>
            <a:r>
              <a:rPr lang="ja-JP" altLang="ja-JP" sz="1200" b="1" u="sng" dirty="0" smtClean="0">
                <a:solidFill>
                  <a:srgbClr val="FF0000"/>
                </a:solidFill>
                <a:latin typeface="HGPｺﾞｼｯｸM" panose="020B0600000000000000" pitchFamily="50" charset="-128"/>
                <a:ea typeface="HGPｺﾞｼｯｸM" panose="020B0600000000000000" pitchFamily="50" charset="-128"/>
              </a:rPr>
              <a:t>支援に当たる</a:t>
            </a:r>
            <a:r>
              <a:rPr lang="ja-JP" altLang="ja-JP" sz="1200" b="1" u="sng" dirty="0">
                <a:solidFill>
                  <a:srgbClr val="FF0000"/>
                </a:solidFill>
                <a:latin typeface="HGPｺﾞｼｯｸM" panose="020B0600000000000000" pitchFamily="50" charset="-128"/>
                <a:ea typeface="HGPｺﾞｼｯｸM" panose="020B0600000000000000" pitchFamily="50" charset="-128"/>
              </a:rPr>
              <a:t>とともに</a:t>
            </a:r>
            <a:r>
              <a:rPr lang="ja-JP" altLang="ja-JP" sz="1200" b="1" u="sng" dirty="0" smtClean="0">
                <a:solidFill>
                  <a:srgbClr val="FF0000"/>
                </a:solidFill>
              </a:rPr>
              <a:t>、</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虐待の早期発見と通報を行うことを求めること。</a:t>
            </a:r>
            <a:endParaRPr lang="en-US" altLang="ja-JP" sz="1200" b="1" u="sng" dirty="0" smtClean="0">
              <a:solidFill>
                <a:srgbClr val="FF0000"/>
              </a:solidFill>
              <a:latin typeface="HGPｺﾞｼｯｸM" panose="020B0600000000000000" pitchFamily="50" charset="-128"/>
              <a:ea typeface="HGPｺﾞｼｯｸM" panose="020B0600000000000000" pitchFamily="50" charset="-128"/>
            </a:endParaRPr>
          </a:p>
          <a:p>
            <a:pPr marL="355600" indent="-355600" algn="l"/>
            <a:r>
              <a:rPr lang="ja-JP" altLang="en-US" sz="1200" dirty="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　・　指定障害福祉サービス事業所等及び指定通所支援事業所等の設置者</a:t>
            </a:r>
            <a:r>
              <a:rPr lang="ja-JP" altLang="en-US" sz="1200" dirty="0">
                <a:latin typeface="HGPｺﾞｼｯｸM" panose="020B0600000000000000" pitchFamily="50" charset="-128"/>
                <a:ea typeface="HGPｺﾞｼｯｸM" panose="020B0600000000000000" pitchFamily="50" charset="-128"/>
              </a:rPr>
              <a:t>・管理者に</a:t>
            </a:r>
            <a:r>
              <a:rPr lang="ja-JP" altLang="en-US" sz="1200" dirty="0" smtClean="0">
                <a:latin typeface="HGPｺﾞｼｯｸM" panose="020B0600000000000000" pitchFamily="50" charset="-128"/>
                <a:ea typeface="HGPｺﾞｼｯｸM" panose="020B0600000000000000" pitchFamily="50" charset="-128"/>
              </a:rPr>
              <a:t>対し、</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虐待防止</a:t>
            </a:r>
            <a:r>
              <a:rPr lang="ja-JP" altLang="en-US" sz="1200" b="1" u="sng" dirty="0">
                <a:solidFill>
                  <a:srgbClr val="FF0000"/>
                </a:solidFill>
                <a:latin typeface="HGPｺﾞｼｯｸM" panose="020B0600000000000000" pitchFamily="50" charset="-128"/>
                <a:ea typeface="HGPｺﾞｼｯｸM" panose="020B0600000000000000" pitchFamily="50" charset="-128"/>
              </a:rPr>
              <a:t>研修の受講を徹底</a:t>
            </a:r>
            <a:r>
              <a:rPr lang="ja-JP" altLang="en-US" sz="1200" dirty="0">
                <a:latin typeface="HGPｺﾞｼｯｸM" panose="020B0600000000000000" pitchFamily="50" charset="-128"/>
                <a:ea typeface="HGPｺﾞｼｯｸM" panose="020B0600000000000000" pitchFamily="50" charset="-128"/>
              </a:rPr>
              <a:t>するとともに</a:t>
            </a:r>
            <a:r>
              <a:rPr lang="ja-JP" altLang="en-US" sz="1200" b="1" u="sng" dirty="0">
                <a:solidFill>
                  <a:srgbClr val="FF0000"/>
                </a:solidFill>
                <a:latin typeface="HGPｺﾞｼｯｸM" panose="020B0600000000000000" pitchFamily="50" charset="-128"/>
                <a:ea typeface="HGPｺﾞｼｯｸM" panose="020B0600000000000000" pitchFamily="50" charset="-128"/>
              </a:rPr>
              <a:t>虐待</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防止委員会</a:t>
            </a:r>
            <a:r>
              <a:rPr lang="ja-JP" altLang="en-US" sz="1200" b="1" u="sng" dirty="0">
                <a:solidFill>
                  <a:srgbClr val="FF0000"/>
                </a:solidFill>
                <a:latin typeface="HGPｺﾞｼｯｸM" panose="020B0600000000000000" pitchFamily="50" charset="-128"/>
                <a:ea typeface="HGPｺﾞｼｯｸM" panose="020B0600000000000000" pitchFamily="50" charset="-128"/>
              </a:rPr>
              <a:t>の設置</a:t>
            </a:r>
            <a:r>
              <a:rPr lang="ja-JP" altLang="en-US" sz="1200" dirty="0">
                <a:latin typeface="HGPｺﾞｼｯｸM" panose="020B0600000000000000" pitchFamily="50" charset="-128"/>
                <a:ea typeface="HGPｺﾞｼｯｸM" panose="020B0600000000000000" pitchFamily="50" charset="-128"/>
              </a:rPr>
              <a:t>を</a:t>
            </a:r>
            <a:r>
              <a:rPr lang="ja-JP" altLang="en-US" sz="1200" dirty="0" smtClean="0">
                <a:latin typeface="HGPｺﾞｼｯｸM" panose="020B0600000000000000" pitchFamily="50" charset="-128"/>
                <a:ea typeface="HGPｺﾞｼｯｸM" panose="020B0600000000000000" pitchFamily="50" charset="-128"/>
              </a:rPr>
              <a:t>促すなどの指導助言を継続的に行うこと。</a:t>
            </a:r>
            <a:endParaRPr lang="en-US" altLang="ja-JP" sz="1200" dirty="0" smtClean="0">
              <a:latin typeface="HGPｺﾞｼｯｸM" panose="020B0600000000000000" pitchFamily="50" charset="-128"/>
              <a:ea typeface="HGPｺﾞｼｯｸM" panose="020B0600000000000000" pitchFamily="50" charset="-128"/>
            </a:endParaRPr>
          </a:p>
          <a:p>
            <a:pPr marL="355600" indent="-355600" algn="l"/>
            <a:endParaRPr lang="en-US" altLang="ja-JP" sz="400" dirty="0" smtClean="0">
              <a:latin typeface="HGPｺﾞｼｯｸM" panose="020B0600000000000000" pitchFamily="50" charset="-128"/>
              <a:ea typeface="HGPｺﾞｼｯｸM" panose="020B0600000000000000" pitchFamily="50" charset="-128"/>
            </a:endParaRPr>
          </a:p>
          <a:p>
            <a:pPr algn="l"/>
            <a:endParaRPr lang="en-US" altLang="ja-JP" sz="300" dirty="0" smtClean="0">
              <a:latin typeface="HGPｺﾞｼｯｸM" panose="020B0600000000000000" pitchFamily="50" charset="-128"/>
              <a:ea typeface="HGPｺﾞｼｯｸM" panose="020B0600000000000000" pitchFamily="50" charset="-128"/>
            </a:endParaRPr>
          </a:p>
          <a:p>
            <a:pPr marL="271463" indent="-271463" algn="l"/>
            <a:r>
              <a:rPr lang="ja-JP" altLang="en-US" sz="1200" dirty="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　都道府県及び市町村は、相談支援事業者が継続</a:t>
            </a:r>
            <a:r>
              <a:rPr lang="ja-JP" altLang="en-US" sz="1200" dirty="0">
                <a:latin typeface="HGPｺﾞｼｯｸM" panose="020B0600000000000000" pitchFamily="50" charset="-128"/>
                <a:ea typeface="HGPｺﾞｼｯｸM" panose="020B0600000000000000" pitchFamily="50" charset="-128"/>
              </a:rPr>
              <a:t>サービス</a:t>
            </a:r>
            <a:r>
              <a:rPr lang="ja-JP" altLang="en-US" sz="1200" dirty="0" smtClean="0">
                <a:latin typeface="HGPｺﾞｼｯｸM" panose="020B0600000000000000" pitchFamily="50" charset="-128"/>
                <a:ea typeface="HGPｺﾞｼｯｸM" panose="020B0600000000000000" pitchFamily="50" charset="-128"/>
              </a:rPr>
              <a:t>利用支援により、居宅・施設等へ訪問し障害者等やその世帯の状況等を把握することが可能であることに鑑み、</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相談支援事業者に対し、訪問による相談支援の機会等を通じた虐待の早期発見及び市町村との連携の重要性について周知を図ること</a:t>
            </a:r>
            <a:r>
              <a:rPr lang="ja-JP" altLang="ja-JP" sz="1200" b="1" u="sng" dirty="0" smtClean="0">
                <a:solidFill>
                  <a:srgbClr val="FF0000"/>
                </a:solidFill>
                <a:latin typeface="HGPｺﾞｼｯｸM" panose="020B0600000000000000" pitchFamily="50" charset="-128"/>
                <a:ea typeface="HGPｺﾞｼｯｸM" panose="020B0600000000000000" pitchFamily="50" charset="-128"/>
              </a:rPr>
              <a:t>。</a:t>
            </a:r>
            <a:endParaRPr lang="en-US" altLang="ja-JP" sz="1200" b="1" u="sng" dirty="0" smtClean="0">
              <a:solidFill>
                <a:srgbClr val="FF0000"/>
              </a:solidFill>
              <a:latin typeface="HGPｺﾞｼｯｸM" panose="020B0600000000000000" pitchFamily="50" charset="-128"/>
              <a:ea typeface="HGPｺﾞｼｯｸM" panose="020B0600000000000000" pitchFamily="50" charset="-128"/>
            </a:endParaRPr>
          </a:p>
          <a:p>
            <a:pPr algn="l"/>
            <a:endParaRPr lang="en-US" altLang="ja-JP" sz="400" dirty="0" smtClean="0">
              <a:latin typeface="HGPｺﾞｼｯｸM" panose="020B0600000000000000" pitchFamily="50" charset="-128"/>
              <a:ea typeface="HGPｺﾞｼｯｸM" panose="020B0600000000000000" pitchFamily="50" charset="-128"/>
            </a:endParaRPr>
          </a:p>
          <a:p>
            <a:pPr marL="179388" indent="-179388" algn="l"/>
            <a:endParaRPr lang="en-US" altLang="ja-JP" sz="300" dirty="0" smtClean="0">
              <a:latin typeface="HGPｺﾞｼｯｸM" panose="020B0600000000000000" pitchFamily="50" charset="-128"/>
              <a:ea typeface="HGPｺﾞｼｯｸM" panose="020B0600000000000000" pitchFamily="50" charset="-128"/>
            </a:endParaRPr>
          </a:p>
          <a:p>
            <a:pPr marL="271463" indent="-271463" algn="l"/>
            <a:r>
              <a:rPr lang="ja-JP" altLang="en-US" sz="1200" dirty="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　</a:t>
            </a:r>
            <a:r>
              <a:rPr lang="ja-JP" altLang="en-US" sz="1200" b="1" u="sng" dirty="0">
                <a:solidFill>
                  <a:srgbClr val="FF0000"/>
                </a:solidFill>
                <a:latin typeface="HGPｺﾞｼｯｸM" panose="020B0600000000000000" pitchFamily="50" charset="-128"/>
                <a:ea typeface="HGPｺﾞｼｯｸM" panose="020B0600000000000000" pitchFamily="50" charset="-128"/>
              </a:rPr>
              <a:t>市町村は、</a:t>
            </a:r>
            <a:r>
              <a:rPr lang="ja-JP" altLang="en-US" sz="1200" dirty="0">
                <a:latin typeface="HGPｺﾞｼｯｸM" panose="020B0600000000000000" pitchFamily="50" charset="-128"/>
                <a:ea typeface="HGPｺﾞｼｯｸM" panose="020B0600000000000000" pitchFamily="50" charset="-128"/>
              </a:rPr>
              <a:t>虐待</a:t>
            </a:r>
            <a:r>
              <a:rPr lang="ja-JP" altLang="en-US" sz="1200" dirty="0" smtClean="0">
                <a:latin typeface="HGPｺﾞｼｯｸM" panose="020B0600000000000000" pitchFamily="50" charset="-128"/>
                <a:ea typeface="HGPｺﾞｼｯｸM" panose="020B0600000000000000" pitchFamily="50" charset="-128"/>
              </a:rPr>
              <a:t>を受けた障害者等の保護及び自立の支援を図るため、</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一時保護のために必要な居室の確保のために地域生活支援拠点を活用する</a:t>
            </a:r>
            <a:r>
              <a:rPr lang="ja-JP" altLang="en-US" sz="1200" dirty="0" smtClean="0">
                <a:latin typeface="HGPｺﾞｼｯｸM" panose="020B0600000000000000" pitchFamily="50" charset="-128"/>
                <a:ea typeface="HGPｺﾞｼｯｸM" panose="020B0600000000000000" pitchFamily="50" charset="-128"/>
              </a:rPr>
              <a:t>とともに、</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都道府県は、</a:t>
            </a:r>
            <a:r>
              <a:rPr lang="ja-JP" altLang="en-US" sz="1200" dirty="0" smtClean="0">
                <a:latin typeface="HGPｺﾞｼｯｸM" panose="020B0600000000000000" pitchFamily="50" charset="-128"/>
                <a:ea typeface="HGPｺﾞｼｯｸM" panose="020B0600000000000000" pitchFamily="50" charset="-128"/>
              </a:rPr>
              <a:t>必要に応じて、</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一時保護のために必要な居室の確保について市町村域を超えた広域的な調整を行う</a:t>
            </a:r>
            <a:r>
              <a:rPr lang="ja-JP" altLang="en-US" sz="1200" dirty="0" smtClean="0">
                <a:latin typeface="HGPｺﾞｼｯｸM" panose="020B0600000000000000" pitchFamily="50" charset="-128"/>
                <a:ea typeface="HGPｺﾞｼｯｸM" panose="020B0600000000000000" pitchFamily="50" charset="-128"/>
              </a:rPr>
              <a:t>こと。</a:t>
            </a:r>
            <a:endParaRPr lang="en-US" altLang="ja-JP" sz="1200" dirty="0" smtClean="0">
              <a:latin typeface="HGPｺﾞｼｯｸM" panose="020B0600000000000000" pitchFamily="50" charset="-128"/>
              <a:ea typeface="HGPｺﾞｼｯｸM" panose="020B0600000000000000" pitchFamily="50" charset="-128"/>
            </a:endParaRPr>
          </a:p>
          <a:p>
            <a:pPr marL="271463" indent="-271463" algn="l"/>
            <a:endParaRPr lang="en-US" altLang="ja-JP" sz="700" dirty="0">
              <a:latin typeface="HGPｺﾞｼｯｸM" panose="020B0600000000000000" pitchFamily="50" charset="-128"/>
              <a:ea typeface="HGPｺﾞｼｯｸM" panose="020B0600000000000000" pitchFamily="50" charset="-128"/>
            </a:endParaRPr>
          </a:p>
          <a:p>
            <a:pPr marL="271463" indent="-271463" algn="l"/>
            <a:r>
              <a:rPr lang="ja-JP" altLang="en-US" sz="1200" dirty="0">
                <a:latin typeface="HGPｺﾞｼｯｸM" panose="020B0600000000000000" pitchFamily="50" charset="-128"/>
                <a:ea typeface="HGPｺﾞｼｯｸM" panose="020B0600000000000000" pitchFamily="50" charset="-128"/>
              </a:rPr>
              <a:t>　〇　</a:t>
            </a:r>
            <a:r>
              <a:rPr lang="ja-JP" altLang="en-US" sz="1200" b="1" u="sng" dirty="0">
                <a:solidFill>
                  <a:srgbClr val="FF0000"/>
                </a:solidFill>
                <a:latin typeface="HGPｺﾞｼｯｸM" panose="020B0600000000000000" pitchFamily="50" charset="-128"/>
                <a:ea typeface="HGPｺﾞｼｯｸM" panose="020B0600000000000000" pitchFamily="50" charset="-128"/>
              </a:rPr>
              <a:t>指定障害児入所支援については、</a:t>
            </a:r>
            <a:r>
              <a:rPr lang="ja-JP" altLang="en-US" sz="1200" dirty="0">
                <a:latin typeface="HGPｺﾞｼｯｸM" panose="020B0600000000000000" pitchFamily="50" charset="-128"/>
                <a:ea typeface="HGPｺﾞｼｯｸM" panose="020B0600000000000000" pitchFamily="50" charset="-128"/>
              </a:rPr>
              <a:t>児童福祉法に基づき、被措置児童等虐待対応が図られるが、</a:t>
            </a:r>
            <a:r>
              <a:rPr lang="ja-JP" altLang="en-US" sz="1200" b="1" u="sng" dirty="0">
                <a:solidFill>
                  <a:srgbClr val="FF0000"/>
                </a:solidFill>
                <a:latin typeface="HGPｺﾞｼｯｸM" panose="020B0600000000000000" pitchFamily="50" charset="-128"/>
                <a:ea typeface="HGPｺﾞｼｯｸM" panose="020B0600000000000000" pitchFamily="50" charset="-128"/>
              </a:rPr>
              <a:t>指定障害福祉サービス事業所等及び指定通所支援事業所等と同様に、</a:t>
            </a:r>
            <a:r>
              <a:rPr lang="ja-JP" altLang="en-US" sz="1200" dirty="0">
                <a:latin typeface="HGPｺﾞｼｯｸM" panose="020B0600000000000000" pitchFamily="50" charset="-128"/>
                <a:ea typeface="HGPｺﾞｼｯｸM" panose="020B0600000000000000" pitchFamily="50" charset="-128"/>
              </a:rPr>
              <a:t>入所児童に対する人権の擁護、</a:t>
            </a:r>
            <a:r>
              <a:rPr lang="ja-JP" altLang="en-US" sz="1200" b="1" u="sng" dirty="0">
                <a:solidFill>
                  <a:srgbClr val="FF0000"/>
                </a:solidFill>
                <a:latin typeface="HGPｺﾞｼｯｸM" panose="020B0600000000000000" pitchFamily="50" charset="-128"/>
                <a:ea typeface="HGPｺﾞｼｯｸM" panose="020B0600000000000000" pitchFamily="50" charset="-128"/>
              </a:rPr>
              <a:t>虐待の防止等のため、職員に対する研修等の実施が必要</a:t>
            </a:r>
            <a:r>
              <a:rPr lang="ja-JP" altLang="en-US" sz="1200" dirty="0">
                <a:latin typeface="HGPｺﾞｼｯｸM" panose="020B0600000000000000" pitchFamily="50" charset="-128"/>
                <a:ea typeface="HGPｺﾞｼｯｸM" panose="020B0600000000000000" pitchFamily="50" charset="-128"/>
              </a:rPr>
              <a:t>で</a:t>
            </a:r>
            <a:r>
              <a:rPr lang="ja-JP" altLang="en-US" sz="1200" dirty="0" smtClean="0">
                <a:latin typeface="HGPｺﾞｼｯｸM" panose="020B0600000000000000" pitchFamily="50" charset="-128"/>
                <a:ea typeface="HGPｺﾞｼｯｸM" panose="020B0600000000000000" pitchFamily="50" charset="-128"/>
              </a:rPr>
              <a:t>あること。 </a:t>
            </a:r>
            <a:endParaRPr lang="en-US" altLang="ja-JP" sz="1200" dirty="0" smtClean="0">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94446" y="3493176"/>
            <a:ext cx="2163255" cy="32400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HGPｺﾞｼｯｸM" panose="020B0600000000000000" pitchFamily="50" charset="-128"/>
                <a:ea typeface="HGPｺﾞｼｯｸM" panose="020B0600000000000000" pitchFamily="50" charset="-128"/>
              </a:rPr>
              <a:t>追加記載事項</a:t>
            </a:r>
            <a:endParaRPr lang="ja-JP" altLang="en-US" sz="1600" b="1" dirty="0">
              <a:solidFill>
                <a:prstClr val="black"/>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4282598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79512" y="47960"/>
            <a:ext cx="8856984" cy="648072"/>
            <a:chOff x="179512" y="188640"/>
            <a:chExt cx="8856984" cy="648072"/>
          </a:xfrm>
        </p:grpSpPr>
        <p:sp>
          <p:nvSpPr>
            <p:cNvPr id="4" name="額縁 3"/>
            <p:cNvSpPr/>
            <p:nvPr/>
          </p:nvSpPr>
          <p:spPr>
            <a:xfrm>
              <a:off x="251520" y="188640"/>
              <a:ext cx="8640960" cy="648072"/>
            </a:xfrm>
            <a:prstGeom prst="bevel">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79512" y="290452"/>
              <a:ext cx="8856984" cy="461665"/>
            </a:xfrm>
            <a:prstGeom prst="rect">
              <a:avLst/>
            </a:prstGeom>
            <a:noFill/>
          </p:spPr>
          <p:txBody>
            <a:bodyPr wrap="square" rtlCol="0">
              <a:spAutoFit/>
            </a:bodyPr>
            <a:lstStyle/>
            <a:p>
              <a:pPr algn="ctr"/>
              <a:r>
                <a:rPr kumimoji="1" lang="ja-JP" altLang="en-US" sz="2400" b="1" dirty="0" smtClean="0"/>
                <a:t>障害者虐待防止法第六条（障害者虐待の早期発見等）</a:t>
              </a:r>
              <a:endParaRPr kumimoji="1" lang="ja-JP" altLang="en-US" sz="2400" b="1" dirty="0"/>
            </a:p>
          </p:txBody>
        </p:sp>
      </p:grpSp>
      <p:sp>
        <p:nvSpPr>
          <p:cNvPr id="3" name="テキスト ボックス 2"/>
          <p:cNvSpPr txBox="1"/>
          <p:nvPr/>
        </p:nvSpPr>
        <p:spPr>
          <a:xfrm>
            <a:off x="279656" y="669564"/>
            <a:ext cx="8612824" cy="2616101"/>
          </a:xfrm>
          <a:prstGeom prst="rect">
            <a:avLst/>
          </a:prstGeom>
          <a:noFill/>
        </p:spPr>
        <p:txBody>
          <a:bodyPr wrap="square" rtlCol="0">
            <a:spAutoFit/>
          </a:bodyPr>
          <a:lstStyle/>
          <a:p>
            <a:r>
              <a:rPr lang="ja-JP" altLang="en-US" sz="1600" dirty="0" smtClean="0">
                <a:latin typeface="+mn-ea"/>
              </a:rPr>
              <a:t>第六条　</a:t>
            </a:r>
            <a:r>
              <a:rPr kumimoji="1" lang="ja-JP" altLang="en-US" sz="1600" dirty="0" smtClean="0">
                <a:latin typeface="+mn-ea"/>
              </a:rPr>
              <a:t>国及び地方公共団体の障害者の福祉に関する事務を所管する部局その他関係者は、障害者虐待を発見しやすい立場にあることに鑑み、相互に緊密な連携を図りつつ、障害者虐待の早期発見に努めなければならない</a:t>
            </a:r>
            <a:endParaRPr kumimoji="1" lang="en-US" altLang="ja-JP" sz="1600" dirty="0" smtClean="0">
              <a:latin typeface="+mn-ea"/>
            </a:endParaRPr>
          </a:p>
          <a:p>
            <a:r>
              <a:rPr kumimoji="1" lang="ja-JP" altLang="en-US" sz="1600" dirty="0" smtClean="0">
                <a:latin typeface="+mn-ea"/>
              </a:rPr>
              <a:t>２　障害者福祉施設、学校、医療機関、保健所その他障害者の福祉に業務上関係のある団体並びに</a:t>
            </a:r>
            <a:r>
              <a:rPr kumimoji="1" lang="ja-JP" altLang="en-US" sz="1600" b="1" u="sng" dirty="0" smtClean="0">
                <a:solidFill>
                  <a:srgbClr val="FF0000"/>
                </a:solidFill>
                <a:latin typeface="+mn-ea"/>
              </a:rPr>
              <a:t>障害者福祉施設従事者等</a:t>
            </a:r>
            <a:r>
              <a:rPr kumimoji="1" lang="ja-JP" altLang="en-US" sz="1600" dirty="0" smtClean="0">
                <a:latin typeface="+mn-ea"/>
              </a:rPr>
              <a:t>、学校の教職員、医師、歯科医師、保健師、弁護士その他障害者の福祉に職務上関係のある者及び使用者は、障害者虐待を発見しやすいし立場にあることを自覚し、障害者虐待の早期発見に努めなければならない。</a:t>
            </a:r>
            <a:endParaRPr kumimoji="1" lang="en-US" altLang="ja-JP" sz="1600" dirty="0" smtClean="0">
              <a:latin typeface="+mn-ea"/>
            </a:endParaRPr>
          </a:p>
          <a:p>
            <a:r>
              <a:rPr kumimoji="1" lang="ja-JP" altLang="en-US" sz="1600" dirty="0" smtClean="0">
                <a:latin typeface="+mn-ea"/>
              </a:rPr>
              <a:t>３　前項に規定する者は、国及び地方公共団体が講ずる障害者虐待防止のための啓発活動並びに障害者</a:t>
            </a:r>
            <a:r>
              <a:rPr lang="ja-JP" altLang="en-US" sz="1600" dirty="0" smtClean="0">
                <a:latin typeface="+mn-ea"/>
              </a:rPr>
              <a:t>虐待を受けた障害者の保護及び自立の支援のための施策に協力するように努めなければならない。</a:t>
            </a:r>
            <a:endParaRPr kumimoji="1" lang="ja-JP" altLang="en-US" sz="1600" dirty="0">
              <a:latin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960287277"/>
              </p:ext>
            </p:extLst>
          </p:nvPr>
        </p:nvGraphicFramePr>
        <p:xfrm>
          <a:off x="279656" y="3260427"/>
          <a:ext cx="8612824" cy="3508405"/>
        </p:xfrm>
        <a:graphic>
          <a:graphicData uri="http://schemas.openxmlformats.org/drawingml/2006/table">
            <a:tbl>
              <a:tblPr firstRow="1" bandRow="1">
                <a:tableStyleId>{5C22544A-7EE6-4342-B048-85BDC9FD1C3A}</a:tableStyleId>
              </a:tblPr>
              <a:tblGrid>
                <a:gridCol w="1556040"/>
                <a:gridCol w="3168352"/>
                <a:gridCol w="3888432"/>
              </a:tblGrid>
              <a:tr h="338485">
                <a:tc>
                  <a:txBody>
                    <a:bodyPr/>
                    <a:lstStyle/>
                    <a:p>
                      <a:pPr algn="ctr"/>
                      <a:r>
                        <a:rPr kumimoji="1" lang="ja-JP" altLang="en-US" sz="1400" dirty="0" smtClean="0">
                          <a:solidFill>
                            <a:schemeClr val="tx1"/>
                          </a:solidFill>
                        </a:rPr>
                        <a:t>法上の規定</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rPr>
                        <a:t>事業名</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rPr>
                        <a:t>具体的内容</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2952">
                <a:tc>
                  <a:txBody>
                    <a:bodyPr/>
                    <a:lstStyle/>
                    <a:p>
                      <a:r>
                        <a:rPr kumimoji="1" lang="ja-JP" altLang="en-US" sz="1400" dirty="0" smtClean="0">
                          <a:solidFill>
                            <a:schemeClr val="tx1"/>
                          </a:solidFill>
                        </a:rPr>
                        <a:t>障害者福祉施設</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400" dirty="0" smtClean="0">
                          <a:solidFill>
                            <a:schemeClr val="tx1"/>
                          </a:solidFill>
                        </a:rPr>
                        <a:t>障害者支援施設</a:t>
                      </a:r>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dirty="0" smtClean="0">
                          <a:solidFill>
                            <a:schemeClr val="tx1"/>
                          </a:solidFill>
                        </a:rPr>
                        <a:t>のぞみの園</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97927">
                <a:tc>
                  <a:txBody>
                    <a:bodyPr/>
                    <a:lstStyle/>
                    <a:p>
                      <a:r>
                        <a:rPr kumimoji="1" lang="ja-JP" altLang="en-US" sz="1400" dirty="0" smtClean="0">
                          <a:solidFill>
                            <a:schemeClr val="tx1"/>
                          </a:solidFill>
                        </a:rPr>
                        <a:t>障害福祉サービス事業等</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400" dirty="0" smtClean="0">
                          <a:solidFill>
                            <a:schemeClr val="tx1"/>
                          </a:solidFill>
                        </a:rPr>
                        <a:t>障害福祉サービス事業</a:t>
                      </a:r>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u="sng" dirty="0" smtClean="0">
                          <a:solidFill>
                            <a:srgbClr val="FF0000"/>
                          </a:solidFill>
                        </a:rPr>
                        <a:t>一般相談支援事業及び特定相談支援事業</a:t>
                      </a:r>
                      <a:endParaRPr kumimoji="1" lang="en-US" altLang="ja-JP" sz="1400" u="sng" dirty="0" smtClean="0">
                        <a:solidFill>
                          <a:srgbClr val="FF0000"/>
                        </a:solidFill>
                      </a:endParaRPr>
                    </a:p>
                    <a:p>
                      <a:pPr marL="171450" indent="-171450">
                        <a:buFont typeface="Arial" panose="020B0604020202020204" pitchFamily="34" charset="0"/>
                        <a:buChar char="•"/>
                      </a:pPr>
                      <a:r>
                        <a:rPr kumimoji="1" lang="ja-JP" altLang="en-US" sz="1400" dirty="0" smtClean="0">
                          <a:solidFill>
                            <a:schemeClr val="tx1"/>
                          </a:solidFill>
                        </a:rPr>
                        <a:t>移動支援事業</a:t>
                      </a:r>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dirty="0" smtClean="0">
                          <a:solidFill>
                            <a:schemeClr val="tx1"/>
                          </a:solidFill>
                        </a:rPr>
                        <a:t>地域活動支援センター経営する事業</a:t>
                      </a:r>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dirty="0" smtClean="0">
                          <a:solidFill>
                            <a:schemeClr val="tx1"/>
                          </a:solidFill>
                        </a:rPr>
                        <a:t>福祉ホームを経営する事業</a:t>
                      </a:r>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u="sng" dirty="0" smtClean="0">
                          <a:solidFill>
                            <a:srgbClr val="FF0000"/>
                          </a:solidFill>
                        </a:rPr>
                        <a:t>障害児相談支援事業</a:t>
                      </a:r>
                      <a:endParaRPr kumimoji="1" lang="en-US" altLang="ja-JP" sz="1400" u="sng" dirty="0" smtClean="0">
                        <a:solidFill>
                          <a:srgbClr val="FF0000"/>
                        </a:solidFill>
                      </a:endParaRPr>
                    </a:p>
                    <a:p>
                      <a:pPr marL="171450" indent="-171450">
                        <a:buFont typeface="Arial" panose="020B0604020202020204" pitchFamily="34" charset="0"/>
                        <a:buChar char="•"/>
                      </a:pPr>
                      <a:r>
                        <a:rPr kumimoji="1" lang="ja-JP" altLang="en-US" sz="1400" dirty="0" smtClean="0">
                          <a:solidFill>
                            <a:schemeClr val="tx1"/>
                          </a:solidFill>
                        </a:rPr>
                        <a:t>障害児通所支援事業</a:t>
                      </a:r>
                      <a:endParaRPr kumimoji="1" lang="en-US" altLang="ja-JP"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solidFill>
                            <a:schemeClr val="tx1"/>
                          </a:solidFill>
                        </a:rPr>
                        <a:t>居宅介護、重度訪問介護、同行援護、行動援護、療養介護、生活介護、短期入所、重度障害者等包括支援、自立訓練、就労移行支援、就労継続支援及び共同生活援助</a:t>
                      </a:r>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pPr>
                        <a:lnSpc>
                          <a:spcPct val="100000"/>
                        </a:lnSpc>
                      </a:pPr>
                      <a:r>
                        <a:rPr kumimoji="1" lang="ja-JP" altLang="en-US" sz="1400" spc="100" baseline="0" dirty="0" smtClean="0">
                          <a:solidFill>
                            <a:schemeClr val="tx1"/>
                          </a:solidFill>
                        </a:rPr>
                        <a:t>児童発達支援、医療型児童発達支援、放課後等デイサービス、保育所等訪問支援</a:t>
                      </a:r>
                      <a:endParaRPr kumimoji="1" lang="ja-JP" altLang="en-US" sz="1400" spc="1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18951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683568" y="116632"/>
            <a:ext cx="7272808" cy="48965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dirty="0">
              <a:solidFill>
                <a:prstClr val="black"/>
              </a:solidFill>
            </a:endParaRPr>
          </a:p>
        </p:txBody>
      </p:sp>
      <p:sp>
        <p:nvSpPr>
          <p:cNvPr id="4" name="角丸四角形 3"/>
          <p:cNvSpPr/>
          <p:nvPr/>
        </p:nvSpPr>
        <p:spPr>
          <a:xfrm>
            <a:off x="2195738" y="5589240"/>
            <a:ext cx="4824536" cy="97971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dirty="0" smtClean="0">
                <a:solidFill>
                  <a:prstClr val="white"/>
                </a:solidFill>
              </a:rPr>
              <a:t>市町村障害者虐待防止センター</a:t>
            </a:r>
            <a:endParaRPr lang="ja-JP" altLang="en-US" sz="2400" dirty="0">
              <a:solidFill>
                <a:prstClr val="white"/>
              </a:solidFill>
            </a:endParaRPr>
          </a:p>
        </p:txBody>
      </p:sp>
      <p:sp>
        <p:nvSpPr>
          <p:cNvPr id="6" name="下矢印 5"/>
          <p:cNvSpPr/>
          <p:nvPr/>
        </p:nvSpPr>
        <p:spPr>
          <a:xfrm>
            <a:off x="2051720" y="4149080"/>
            <a:ext cx="484632" cy="1368152"/>
          </a:xfrm>
          <a:prstGeom prst="downArrow">
            <a:avLst/>
          </a:prstGeom>
          <a:scene3d>
            <a:camera prst="orthographicFront">
              <a:rot lat="0" lon="0" rev="180000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1475661" y="4221088"/>
            <a:ext cx="461665" cy="1088210"/>
          </a:xfrm>
          <a:prstGeom prst="rect">
            <a:avLst/>
          </a:prstGeom>
          <a:noFill/>
        </p:spPr>
        <p:txBody>
          <a:bodyPr vert="eaVert" wrap="square" rtlCol="0">
            <a:spAutoFit/>
          </a:bodyPr>
          <a:lstStyle/>
          <a:p>
            <a:r>
              <a:rPr lang="ja-JP" altLang="en-US" dirty="0" smtClean="0">
                <a:solidFill>
                  <a:prstClr val="black"/>
                </a:solidFill>
              </a:rPr>
              <a:t>通報義務</a:t>
            </a:r>
            <a:endParaRPr lang="ja-JP" altLang="en-US" dirty="0">
              <a:solidFill>
                <a:prstClr val="black"/>
              </a:solidFill>
            </a:endParaRPr>
          </a:p>
        </p:txBody>
      </p:sp>
      <p:sp>
        <p:nvSpPr>
          <p:cNvPr id="8" name="右矢印 7"/>
          <p:cNvSpPr/>
          <p:nvPr/>
        </p:nvSpPr>
        <p:spPr>
          <a:xfrm>
            <a:off x="2915822" y="2348938"/>
            <a:ext cx="720080" cy="46290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endParaRPr>
          </a:p>
        </p:txBody>
      </p:sp>
      <p:sp>
        <p:nvSpPr>
          <p:cNvPr id="11" name="テキスト ボックス 10"/>
          <p:cNvSpPr txBox="1"/>
          <p:nvPr/>
        </p:nvSpPr>
        <p:spPr>
          <a:xfrm>
            <a:off x="2915816" y="2857416"/>
            <a:ext cx="646331" cy="369332"/>
          </a:xfrm>
          <a:prstGeom prst="rect">
            <a:avLst/>
          </a:prstGeom>
          <a:noFill/>
        </p:spPr>
        <p:txBody>
          <a:bodyPr wrap="square" rtlCol="0">
            <a:spAutoFit/>
          </a:bodyPr>
          <a:lstStyle/>
          <a:p>
            <a:r>
              <a:rPr lang="ja-JP" altLang="en-US" dirty="0" smtClean="0">
                <a:solidFill>
                  <a:prstClr val="black"/>
                </a:solidFill>
              </a:rPr>
              <a:t>相談</a:t>
            </a:r>
            <a:endParaRPr lang="ja-JP" altLang="en-US" dirty="0">
              <a:solidFill>
                <a:prstClr val="black"/>
              </a:solidFill>
            </a:endParaRPr>
          </a:p>
        </p:txBody>
      </p:sp>
      <p:sp>
        <p:nvSpPr>
          <p:cNvPr id="12" name="右矢印 11"/>
          <p:cNvSpPr/>
          <p:nvPr/>
        </p:nvSpPr>
        <p:spPr>
          <a:xfrm>
            <a:off x="5436098" y="2416466"/>
            <a:ext cx="720080" cy="46290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endParaRPr>
          </a:p>
        </p:txBody>
      </p:sp>
      <p:sp>
        <p:nvSpPr>
          <p:cNvPr id="14" name="テキスト ボックス 13"/>
          <p:cNvSpPr txBox="1"/>
          <p:nvPr/>
        </p:nvSpPr>
        <p:spPr>
          <a:xfrm>
            <a:off x="5436103" y="2924944"/>
            <a:ext cx="646331" cy="369332"/>
          </a:xfrm>
          <a:prstGeom prst="rect">
            <a:avLst/>
          </a:prstGeom>
          <a:noFill/>
        </p:spPr>
        <p:txBody>
          <a:bodyPr wrap="square" rtlCol="0">
            <a:spAutoFit/>
          </a:bodyPr>
          <a:lstStyle/>
          <a:p>
            <a:r>
              <a:rPr lang="ja-JP" altLang="en-US" dirty="0" smtClean="0">
                <a:solidFill>
                  <a:prstClr val="black"/>
                </a:solidFill>
              </a:rPr>
              <a:t>相談</a:t>
            </a:r>
            <a:endParaRPr lang="ja-JP" altLang="en-US" dirty="0">
              <a:solidFill>
                <a:prstClr val="black"/>
              </a:solidFill>
            </a:endParaRPr>
          </a:p>
        </p:txBody>
      </p:sp>
      <p:sp>
        <p:nvSpPr>
          <p:cNvPr id="15" name="下矢印 14"/>
          <p:cNvSpPr/>
          <p:nvPr/>
        </p:nvSpPr>
        <p:spPr>
          <a:xfrm>
            <a:off x="4139952" y="4149080"/>
            <a:ext cx="484632" cy="1296682"/>
          </a:xfrm>
          <a:prstGeom prst="downArrow">
            <a:avLst/>
          </a:prstGeom>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prstClr val="white"/>
              </a:solidFill>
            </a:endParaRPr>
          </a:p>
        </p:txBody>
      </p:sp>
      <p:sp>
        <p:nvSpPr>
          <p:cNvPr id="16" name="下矢印 15"/>
          <p:cNvSpPr/>
          <p:nvPr/>
        </p:nvSpPr>
        <p:spPr>
          <a:xfrm>
            <a:off x="6012160" y="4221088"/>
            <a:ext cx="484632" cy="1368690"/>
          </a:xfrm>
          <a:prstGeom prst="downArrow">
            <a:avLst/>
          </a:prstGeom>
          <a:scene3d>
            <a:camera prst="orthographicFront">
              <a:rot lat="0" lon="0" rev="1980000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prstClr val="white"/>
              </a:solidFill>
            </a:endParaRPr>
          </a:p>
        </p:txBody>
      </p:sp>
      <p:sp>
        <p:nvSpPr>
          <p:cNvPr id="17" name="テキスト ボックス 16"/>
          <p:cNvSpPr txBox="1"/>
          <p:nvPr/>
        </p:nvSpPr>
        <p:spPr>
          <a:xfrm>
            <a:off x="3707913" y="4077072"/>
            <a:ext cx="461665" cy="1088210"/>
          </a:xfrm>
          <a:prstGeom prst="rect">
            <a:avLst/>
          </a:prstGeom>
          <a:noFill/>
        </p:spPr>
        <p:txBody>
          <a:bodyPr vert="eaVert" wrap="square" rtlCol="0">
            <a:spAutoFit/>
          </a:bodyPr>
          <a:lstStyle/>
          <a:p>
            <a:r>
              <a:rPr lang="ja-JP" altLang="en-US" dirty="0" smtClean="0">
                <a:solidFill>
                  <a:prstClr val="black"/>
                </a:solidFill>
              </a:rPr>
              <a:t>通報義務</a:t>
            </a:r>
            <a:endParaRPr lang="ja-JP" altLang="en-US" dirty="0">
              <a:solidFill>
                <a:prstClr val="black"/>
              </a:solidFill>
            </a:endParaRPr>
          </a:p>
        </p:txBody>
      </p:sp>
      <p:sp>
        <p:nvSpPr>
          <p:cNvPr id="18" name="テキスト ボックス 17"/>
          <p:cNvSpPr txBox="1"/>
          <p:nvPr/>
        </p:nvSpPr>
        <p:spPr>
          <a:xfrm>
            <a:off x="6588225" y="4293096"/>
            <a:ext cx="461665" cy="1088210"/>
          </a:xfrm>
          <a:prstGeom prst="rect">
            <a:avLst/>
          </a:prstGeom>
          <a:noFill/>
        </p:spPr>
        <p:txBody>
          <a:bodyPr vert="eaVert" wrap="square" rtlCol="0">
            <a:spAutoFit/>
          </a:bodyPr>
          <a:lstStyle/>
          <a:p>
            <a:r>
              <a:rPr lang="ja-JP" altLang="en-US" dirty="0" smtClean="0">
                <a:solidFill>
                  <a:prstClr val="black"/>
                </a:solidFill>
              </a:rPr>
              <a:t>通報義務</a:t>
            </a:r>
            <a:endParaRPr lang="ja-JP" altLang="en-US" dirty="0">
              <a:solidFill>
                <a:prstClr val="black"/>
              </a:solidFill>
            </a:endParaRPr>
          </a:p>
        </p:txBody>
      </p:sp>
      <p:sp>
        <p:nvSpPr>
          <p:cNvPr id="20" name="テキスト ボックス 19"/>
          <p:cNvSpPr txBox="1"/>
          <p:nvPr/>
        </p:nvSpPr>
        <p:spPr>
          <a:xfrm>
            <a:off x="3779912" y="260648"/>
            <a:ext cx="1159292" cy="523220"/>
          </a:xfrm>
          <a:prstGeom prst="rect">
            <a:avLst/>
          </a:prstGeom>
          <a:noFill/>
        </p:spPr>
        <p:txBody>
          <a:bodyPr wrap="none" rtlCol="0">
            <a:spAutoFit/>
          </a:bodyPr>
          <a:lstStyle/>
          <a:p>
            <a:r>
              <a:rPr lang="ja-JP" altLang="en-US" sz="2800" dirty="0" smtClean="0">
                <a:solidFill>
                  <a:prstClr val="black"/>
                </a:solidFill>
              </a:rPr>
              <a:t>Ａ施設</a:t>
            </a:r>
            <a:endParaRPr lang="ja-JP" altLang="en-US" sz="2800" dirty="0">
              <a:solidFill>
                <a:prstClr val="black"/>
              </a:solidFill>
            </a:endParaRPr>
          </a:p>
        </p:txBody>
      </p:sp>
      <p:pic>
        <p:nvPicPr>
          <p:cNvPr id="21" name="図 20" descr="妹不安.png"/>
          <p:cNvPicPr>
            <a:picLocks noChangeAspect="1"/>
          </p:cNvPicPr>
          <p:nvPr/>
        </p:nvPicPr>
        <p:blipFill>
          <a:blip r:embed="rId2" cstate="print"/>
          <a:stretch>
            <a:fillRect/>
          </a:stretch>
        </p:blipFill>
        <p:spPr>
          <a:xfrm>
            <a:off x="1187624" y="2060848"/>
            <a:ext cx="1200146" cy="1890704"/>
          </a:xfrm>
          <a:prstGeom prst="rect">
            <a:avLst/>
          </a:prstGeom>
          <a:scene3d>
            <a:camera prst="orthographicFront">
              <a:rot lat="0" lon="10800000" rev="0"/>
            </a:camera>
            <a:lightRig rig="threePt" dir="t"/>
          </a:scene3d>
        </p:spPr>
      </p:pic>
      <p:sp>
        <p:nvSpPr>
          <p:cNvPr id="22" name="テキスト ボックス 21"/>
          <p:cNvSpPr txBox="1"/>
          <p:nvPr/>
        </p:nvSpPr>
        <p:spPr>
          <a:xfrm>
            <a:off x="899594" y="980728"/>
            <a:ext cx="1800200" cy="923330"/>
          </a:xfrm>
          <a:prstGeom prst="rect">
            <a:avLst/>
          </a:prstGeom>
          <a:noFill/>
        </p:spPr>
        <p:txBody>
          <a:bodyPr wrap="square" rtlCol="0">
            <a:spAutoFit/>
          </a:bodyPr>
          <a:lstStyle/>
          <a:p>
            <a:r>
              <a:rPr lang="ja-JP" altLang="en-US" b="1" dirty="0" smtClean="0">
                <a:solidFill>
                  <a:prstClr val="black"/>
                </a:solidFill>
              </a:rPr>
              <a:t>虐待を受けたと思われる障害者を発見した人</a:t>
            </a:r>
            <a:endParaRPr lang="ja-JP" altLang="en-US" dirty="0">
              <a:solidFill>
                <a:prstClr val="black"/>
              </a:solidFill>
            </a:endParaRPr>
          </a:p>
        </p:txBody>
      </p:sp>
      <p:pic>
        <p:nvPicPr>
          <p:cNvPr id="25" name="図 24" descr="困った男性透明.png"/>
          <p:cNvPicPr>
            <a:picLocks noChangeAspect="1"/>
          </p:cNvPicPr>
          <p:nvPr/>
        </p:nvPicPr>
        <p:blipFill>
          <a:blip r:embed="rId3" cstate="print"/>
          <a:srcRect b="37643"/>
          <a:stretch>
            <a:fillRect/>
          </a:stretch>
        </p:blipFill>
        <p:spPr>
          <a:xfrm>
            <a:off x="3923928" y="2132914"/>
            <a:ext cx="1008382" cy="1881843"/>
          </a:xfrm>
          <a:prstGeom prst="rect">
            <a:avLst/>
          </a:prstGeom>
        </p:spPr>
      </p:pic>
      <p:sp>
        <p:nvSpPr>
          <p:cNvPr id="26" name="テキスト ボックス 25"/>
          <p:cNvSpPr txBox="1"/>
          <p:nvPr/>
        </p:nvSpPr>
        <p:spPr>
          <a:xfrm>
            <a:off x="3703096" y="1268818"/>
            <a:ext cx="1515158" cy="646331"/>
          </a:xfrm>
          <a:prstGeom prst="rect">
            <a:avLst/>
          </a:prstGeom>
          <a:noFill/>
        </p:spPr>
        <p:txBody>
          <a:bodyPr wrap="none" rtlCol="0">
            <a:spAutoFit/>
          </a:bodyPr>
          <a:lstStyle/>
          <a:p>
            <a:pPr algn="ctr"/>
            <a:r>
              <a:rPr lang="ja-JP" altLang="en-US" b="1" dirty="0" smtClean="0">
                <a:solidFill>
                  <a:prstClr val="black"/>
                </a:solidFill>
              </a:rPr>
              <a:t>サービス管理</a:t>
            </a:r>
            <a:endParaRPr lang="en-US" altLang="ja-JP" b="1" dirty="0" smtClean="0">
              <a:solidFill>
                <a:prstClr val="black"/>
              </a:solidFill>
            </a:endParaRPr>
          </a:p>
          <a:p>
            <a:pPr algn="ctr"/>
            <a:r>
              <a:rPr lang="ja-JP" altLang="en-US" b="1" dirty="0" smtClean="0">
                <a:solidFill>
                  <a:prstClr val="black"/>
                </a:solidFill>
              </a:rPr>
              <a:t>責任者</a:t>
            </a:r>
            <a:endParaRPr lang="ja-JP" altLang="en-US" b="1" dirty="0">
              <a:solidFill>
                <a:prstClr val="black"/>
              </a:solidFill>
            </a:endParaRPr>
          </a:p>
        </p:txBody>
      </p:sp>
      <p:pic>
        <p:nvPicPr>
          <p:cNvPr id="27" name="図 26" descr="困った男性左.png"/>
          <p:cNvPicPr>
            <a:picLocks noChangeAspect="1"/>
          </p:cNvPicPr>
          <p:nvPr/>
        </p:nvPicPr>
        <p:blipFill>
          <a:blip r:embed="rId4" cstate="print"/>
          <a:srcRect b="36565"/>
          <a:stretch>
            <a:fillRect/>
          </a:stretch>
        </p:blipFill>
        <p:spPr>
          <a:xfrm>
            <a:off x="6300194" y="1916832"/>
            <a:ext cx="936104" cy="2165066"/>
          </a:xfrm>
          <a:prstGeom prst="rect">
            <a:avLst/>
          </a:prstGeom>
        </p:spPr>
      </p:pic>
      <p:sp>
        <p:nvSpPr>
          <p:cNvPr id="28" name="テキスト ボックス 27"/>
          <p:cNvSpPr txBox="1"/>
          <p:nvPr/>
        </p:nvSpPr>
        <p:spPr>
          <a:xfrm>
            <a:off x="6395952" y="1196810"/>
            <a:ext cx="881973" cy="646331"/>
          </a:xfrm>
          <a:prstGeom prst="rect">
            <a:avLst/>
          </a:prstGeom>
          <a:noFill/>
        </p:spPr>
        <p:txBody>
          <a:bodyPr wrap="none" rtlCol="0">
            <a:spAutoFit/>
          </a:bodyPr>
          <a:lstStyle/>
          <a:p>
            <a:pPr algn="ctr"/>
            <a:r>
              <a:rPr lang="ja-JP" altLang="en-US" b="1" dirty="0" smtClean="0">
                <a:solidFill>
                  <a:prstClr val="black"/>
                </a:solidFill>
              </a:rPr>
              <a:t>施設長</a:t>
            </a:r>
            <a:endParaRPr lang="en-US" altLang="ja-JP" b="1" dirty="0" smtClean="0">
              <a:solidFill>
                <a:prstClr val="black"/>
              </a:solidFill>
            </a:endParaRPr>
          </a:p>
          <a:p>
            <a:pPr algn="ctr"/>
            <a:r>
              <a:rPr lang="ja-JP" altLang="en-US" b="1" dirty="0" smtClean="0">
                <a:solidFill>
                  <a:prstClr val="black"/>
                </a:solidFill>
              </a:rPr>
              <a:t>管理者</a:t>
            </a:r>
            <a:endParaRPr lang="ja-JP" altLang="en-US" b="1" dirty="0">
              <a:solidFill>
                <a:prstClr val="black"/>
              </a:solidFill>
            </a:endParaRPr>
          </a:p>
        </p:txBody>
      </p:sp>
    </p:spTree>
    <p:extLst>
      <p:ext uri="{BB962C8B-B14F-4D97-AF65-F5344CB8AC3E}">
        <p14:creationId xmlns:p14="http://schemas.microsoft.com/office/powerpoint/2010/main" val="15103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2"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par>
                                <p:cTn id="76" presetID="10" presetClass="entr" presetSubtype="0" fill="hold" grpId="2" nodeType="with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par>
                                <p:cTn id="79" presetID="10" presetClass="entr" presetSubtype="0" fill="hold" grpId="2"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par>
                                <p:cTn id="82" presetID="10" presetClass="entr"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p:bldP spid="7" grpId="1"/>
      <p:bldP spid="7" grpId="2"/>
      <p:bldP spid="8" grpId="0" animBg="1"/>
      <p:bldP spid="11" grpId="0"/>
      <p:bldP spid="12" grpId="0" animBg="1"/>
      <p:bldP spid="14" grpId="0"/>
      <p:bldP spid="15" grpId="0" animBg="1"/>
      <p:bldP spid="15" grpId="1" animBg="1"/>
      <p:bldP spid="15" grpId="2" animBg="1"/>
      <p:bldP spid="16" grpId="0" animBg="1"/>
      <p:bldP spid="17" grpId="0"/>
      <p:bldP spid="17" grpId="1"/>
      <p:bldP spid="17" grpId="2"/>
      <p:bldP spid="18" grpId="0"/>
      <p:bldP spid="26"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6658" y="692692"/>
            <a:ext cx="8712968" cy="2739211"/>
          </a:xfrm>
          <a:prstGeom prst="rect">
            <a:avLst/>
          </a:prstGeom>
          <a:solidFill>
            <a:schemeClr val="accent1">
              <a:lumMod val="20000"/>
              <a:lumOff val="80000"/>
            </a:schemeClr>
          </a:solidFill>
          <a:ln>
            <a:solidFill>
              <a:schemeClr val="tx1"/>
            </a:solidFill>
          </a:ln>
        </p:spPr>
        <p:txBody>
          <a:bodyPr wrap="square" rtlCol="0">
            <a:spAutoFit/>
          </a:bodyPr>
          <a:lstStyle/>
          <a:p>
            <a:pPr algn="ctr"/>
            <a:r>
              <a:rPr lang="ja-JP" altLang="en-US" sz="2400" b="1" dirty="0" smtClean="0">
                <a:solidFill>
                  <a:prstClr val="black"/>
                </a:solidFill>
              </a:rPr>
              <a:t>　　　</a:t>
            </a: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入所者殴り骨折　施設は虐待を事故として処理</a:t>
            </a:r>
            <a:endParaRPr lang="en-US" altLang="ja-JP" sz="2400" dirty="0" smtClean="0">
              <a:solidFill>
                <a:prstClr val="black"/>
              </a:solidFill>
              <a:latin typeface="ＤＦ特太ゴシック体" panose="020B0509000000000000" pitchFamily="49" charset="-128"/>
              <a:ea typeface="ＤＦ特太ゴシック体" panose="020B0509000000000000" pitchFamily="49" charset="-128"/>
            </a:endParaRPr>
          </a:p>
          <a:p>
            <a:pPr algn="just"/>
            <a:endParaRPr lang="en-US" altLang="ja-JP" sz="2000" dirty="0" smtClean="0">
              <a:solidFill>
                <a:prstClr val="black"/>
              </a:solidFill>
            </a:endParaRPr>
          </a:p>
          <a:p>
            <a:pPr algn="just"/>
            <a:r>
              <a:rPr lang="ja-JP" altLang="en-US" sz="2000" dirty="0" smtClean="0">
                <a:solidFill>
                  <a:prstClr val="black"/>
                </a:solidFill>
              </a:rPr>
              <a:t>　</a:t>
            </a:r>
            <a:r>
              <a:rPr lang="ja-JP" altLang="en-US" dirty="0" smtClean="0">
                <a:solidFill>
                  <a:prstClr val="black"/>
                </a:solidFill>
              </a:rPr>
              <a:t>県警は、身体障害者支援施設に入所中の男性（７６）を殴り骨折させたとして、傷害の疑いで</a:t>
            </a:r>
            <a:r>
              <a:rPr lang="ja-JP" altLang="en-US" dirty="0" smtClean="0"/>
              <a:t>介護福祉士の</a:t>
            </a:r>
            <a:r>
              <a:rPr lang="ja-JP" altLang="en-US" dirty="0" smtClean="0">
                <a:solidFill>
                  <a:srgbClr val="FF0000"/>
                </a:solidFill>
              </a:rPr>
              <a:t>容疑者（２９）を逮捕</a:t>
            </a:r>
            <a:r>
              <a:rPr lang="ja-JP" altLang="en-US" dirty="0" smtClean="0">
                <a:solidFill>
                  <a:prstClr val="black"/>
                </a:solidFill>
              </a:rPr>
              <a:t>した。</a:t>
            </a:r>
            <a:endParaRPr lang="en-US" altLang="ja-JP" dirty="0" smtClean="0">
              <a:solidFill>
                <a:prstClr val="black"/>
              </a:solidFill>
            </a:endParaRPr>
          </a:p>
          <a:p>
            <a:pPr algn="just"/>
            <a:r>
              <a:rPr lang="ja-JP" altLang="en-US" dirty="0" smtClean="0">
                <a:solidFill>
                  <a:prstClr val="black"/>
                </a:solidFill>
              </a:rPr>
              <a:t>　男性は骨折など複数のけがを繰り返しており、県警は</a:t>
            </a:r>
            <a:r>
              <a:rPr lang="ja-JP" altLang="en-US" dirty="0" smtClean="0">
                <a:solidFill>
                  <a:srgbClr val="FF0000"/>
                </a:solidFill>
              </a:rPr>
              <a:t>日常的に虐待があった可能性</a:t>
            </a:r>
            <a:r>
              <a:rPr lang="ja-JP" altLang="en-US" dirty="0" smtClean="0">
                <a:solidFill>
                  <a:prstClr val="black"/>
                </a:solidFill>
              </a:rPr>
              <a:t>もあるとみて慎重に調べている。</a:t>
            </a:r>
          </a:p>
          <a:p>
            <a:pPr algn="just"/>
            <a:r>
              <a:rPr lang="ja-JP" altLang="en-US" dirty="0" smtClean="0">
                <a:solidFill>
                  <a:prstClr val="black"/>
                </a:solidFill>
              </a:rPr>
              <a:t>　　県警によると、約１カ月前に</a:t>
            </a:r>
            <a:r>
              <a:rPr lang="ja-JP" altLang="en-US" dirty="0" smtClean="0">
                <a:solidFill>
                  <a:srgbClr val="FF0000"/>
                </a:solidFill>
              </a:rPr>
              <a:t>関係者からの相談で発覚</a:t>
            </a:r>
            <a:r>
              <a:rPr lang="ja-JP" altLang="en-US" dirty="0" smtClean="0">
                <a:solidFill>
                  <a:prstClr val="black"/>
                </a:solidFill>
              </a:rPr>
              <a:t>同施設を家宅捜索した。</a:t>
            </a:r>
            <a:endParaRPr lang="en-US" altLang="ja-JP" dirty="0" smtClean="0">
              <a:solidFill>
                <a:prstClr val="black"/>
              </a:solidFill>
            </a:endParaRPr>
          </a:p>
          <a:p>
            <a:pPr algn="just"/>
            <a:r>
              <a:rPr lang="ja-JP" altLang="en-US" dirty="0" smtClean="0">
                <a:solidFill>
                  <a:prstClr val="black"/>
                </a:solidFill>
              </a:rPr>
              <a:t>　同施設を運営する社会福祉法人は男性の骨折を把握していたが、虐待ではなく</a:t>
            </a:r>
            <a:r>
              <a:rPr lang="ja-JP" altLang="en-US" dirty="0" smtClean="0">
                <a:solidFill>
                  <a:srgbClr val="FF0000"/>
                </a:solidFill>
              </a:rPr>
              <a:t>「事故」として処理</a:t>
            </a:r>
            <a:r>
              <a:rPr lang="ja-JP" altLang="en-US" dirty="0" smtClean="0"/>
              <a:t>していた。</a:t>
            </a:r>
            <a:endParaRPr lang="en-US" altLang="ja-JP" dirty="0" smtClean="0"/>
          </a:p>
        </p:txBody>
      </p:sp>
      <p:sp>
        <p:nvSpPr>
          <p:cNvPr id="18" name="テキスト ボックス 17"/>
          <p:cNvSpPr txBox="1"/>
          <p:nvPr/>
        </p:nvSpPr>
        <p:spPr>
          <a:xfrm>
            <a:off x="186658" y="3672519"/>
            <a:ext cx="8712968" cy="2893100"/>
          </a:xfrm>
          <a:prstGeom prst="rect">
            <a:avLst/>
          </a:prstGeom>
          <a:solidFill>
            <a:schemeClr val="accent1">
              <a:lumMod val="20000"/>
              <a:lumOff val="80000"/>
            </a:schemeClr>
          </a:solidFill>
          <a:ln>
            <a:solidFill>
              <a:schemeClr val="tx1"/>
            </a:solidFill>
          </a:ln>
        </p:spPr>
        <p:txBody>
          <a:bodyPr wrap="square" rtlCol="0">
            <a:spAutoFit/>
          </a:bodyPr>
          <a:lstStyle/>
          <a:p>
            <a:pPr algn="ctr"/>
            <a:r>
              <a:rPr lang="ja-JP" altLang="en-US" sz="1400" dirty="0" smtClean="0">
                <a:solidFill>
                  <a:prstClr val="black"/>
                </a:solidFill>
              </a:rPr>
              <a:t>　　　　</a:t>
            </a: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福祉施設で暴行死　施設</a:t>
            </a:r>
            <a:r>
              <a:rPr lang="ja-JP" altLang="en-US" sz="2400" dirty="0">
                <a:solidFill>
                  <a:prstClr val="black"/>
                </a:solidFill>
                <a:latin typeface="ＤＦ特太ゴシック体" panose="020B0509000000000000" pitchFamily="49" charset="-128"/>
                <a:ea typeface="ＤＦ特太ゴシック体" panose="020B0509000000000000" pitchFamily="49" charset="-128"/>
              </a:rPr>
              <a:t>長が上司に虚偽</a:t>
            </a: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報告</a:t>
            </a:r>
            <a:endParaRPr lang="en-US" altLang="ja-JP" sz="2400" dirty="0" smtClean="0">
              <a:solidFill>
                <a:prstClr val="black"/>
              </a:solidFill>
              <a:latin typeface="ＤＦ特太ゴシック体" panose="020B0509000000000000" pitchFamily="49" charset="-128"/>
              <a:ea typeface="ＤＦ特太ゴシック体" panose="020B0509000000000000" pitchFamily="49" charset="-128"/>
            </a:endParaRPr>
          </a:p>
          <a:p>
            <a:endParaRPr lang="en-US" altLang="ja-JP" sz="1400" dirty="0">
              <a:solidFill>
                <a:prstClr val="black"/>
              </a:solidFill>
            </a:endParaRPr>
          </a:p>
          <a:p>
            <a:r>
              <a:rPr lang="ja-JP" altLang="en-US" dirty="0">
                <a:solidFill>
                  <a:prstClr val="black"/>
                </a:solidFill>
              </a:rPr>
              <a:t>　知的障害のある児童らの福祉</a:t>
            </a:r>
            <a:r>
              <a:rPr lang="ja-JP" altLang="en-US" dirty="0" smtClean="0">
                <a:solidFill>
                  <a:prstClr val="black"/>
                </a:solidFill>
              </a:rPr>
              <a:t>施設で</a:t>
            </a:r>
            <a:r>
              <a:rPr lang="ja-JP" altLang="en-US" dirty="0">
                <a:solidFill>
                  <a:prstClr val="black"/>
                </a:solidFill>
              </a:rPr>
              <a:t>、入所者の少年（１９）が職員の暴行を受けた後に死亡</a:t>
            </a:r>
            <a:r>
              <a:rPr lang="ja-JP" altLang="en-US" dirty="0" smtClean="0">
                <a:solidFill>
                  <a:prstClr val="black"/>
                </a:solidFill>
              </a:rPr>
              <a:t>した。また、施設</a:t>
            </a:r>
            <a:r>
              <a:rPr lang="ja-JP" altLang="en-US" dirty="0">
                <a:solidFill>
                  <a:prstClr val="black"/>
                </a:solidFill>
              </a:rPr>
              <a:t>長が２年前に起きた職員２人による暴行を把握したが、上司</a:t>
            </a:r>
            <a:r>
              <a:rPr lang="ja-JP" altLang="en-US" dirty="0" smtClean="0">
                <a:solidFill>
                  <a:prstClr val="black"/>
                </a:solidFill>
              </a:rPr>
              <a:t>のセンター</a:t>
            </a:r>
            <a:r>
              <a:rPr lang="ja-JP" altLang="en-US" dirty="0">
                <a:solidFill>
                  <a:prstClr val="black"/>
                </a:solidFill>
              </a:rPr>
              <a:t>長に「不適切な支援（対応）はなかった」と</a:t>
            </a:r>
            <a:r>
              <a:rPr lang="ja-JP" altLang="en-US" dirty="0">
                <a:solidFill>
                  <a:srgbClr val="FF0000"/>
                </a:solidFill>
              </a:rPr>
              <a:t>虚偽の報告</a:t>
            </a:r>
            <a:r>
              <a:rPr lang="ja-JP" altLang="en-US" dirty="0">
                <a:solidFill>
                  <a:prstClr val="black"/>
                </a:solidFill>
              </a:rPr>
              <a:t>をしていたこと</a:t>
            </a:r>
            <a:r>
              <a:rPr lang="ja-JP" altLang="en-US" dirty="0" smtClean="0">
                <a:solidFill>
                  <a:prstClr val="black"/>
                </a:solidFill>
              </a:rPr>
              <a:t>が分かった。</a:t>
            </a:r>
            <a:endParaRPr lang="en-US" altLang="ja-JP" dirty="0" smtClean="0">
              <a:solidFill>
                <a:prstClr val="black"/>
              </a:solidFill>
            </a:endParaRPr>
          </a:p>
          <a:p>
            <a:r>
              <a:rPr lang="ja-JP" altLang="en-US" dirty="0">
                <a:solidFill>
                  <a:prstClr val="black"/>
                </a:solidFill>
              </a:rPr>
              <a:t>　県</a:t>
            </a:r>
            <a:r>
              <a:rPr lang="ja-JP" altLang="en-US" dirty="0" smtClean="0">
                <a:solidFill>
                  <a:prstClr val="black"/>
                </a:solidFill>
              </a:rPr>
              <a:t>は、障害者</a:t>
            </a:r>
            <a:r>
              <a:rPr lang="ja-JP" altLang="en-US" dirty="0">
                <a:solidFill>
                  <a:prstClr val="black"/>
                </a:solidFill>
              </a:rPr>
              <a:t>総合支援法と児童福祉法に基づき</a:t>
            </a:r>
            <a:r>
              <a:rPr lang="ja-JP" altLang="en-US" dirty="0" smtClean="0">
                <a:solidFill>
                  <a:prstClr val="black"/>
                </a:solidFill>
              </a:rPr>
              <a:t>、</a:t>
            </a:r>
            <a:r>
              <a:rPr lang="ja-JP" altLang="en-US" dirty="0" smtClean="0">
                <a:solidFill>
                  <a:srgbClr val="FF0000"/>
                </a:solidFill>
              </a:rPr>
              <a:t>施設</a:t>
            </a:r>
            <a:r>
              <a:rPr lang="ja-JP" altLang="en-US" dirty="0">
                <a:solidFill>
                  <a:srgbClr val="FF0000"/>
                </a:solidFill>
              </a:rPr>
              <a:t>長を施設運営に関与させない体制整備の検討</a:t>
            </a:r>
            <a:r>
              <a:rPr lang="ja-JP" altLang="en-US" dirty="0">
                <a:solidFill>
                  <a:prstClr val="black"/>
                </a:solidFill>
              </a:rPr>
              <a:t>などを求める改善勧告を出した。</a:t>
            </a:r>
          </a:p>
          <a:p>
            <a:r>
              <a:rPr lang="ja-JP" altLang="en-US" dirty="0">
                <a:solidFill>
                  <a:prstClr val="black"/>
                </a:solidFill>
              </a:rPr>
              <a:t>　</a:t>
            </a:r>
            <a:r>
              <a:rPr lang="ja-JP" altLang="en-US" dirty="0" smtClean="0">
                <a:solidFill>
                  <a:prstClr val="black"/>
                </a:solidFill>
              </a:rPr>
              <a:t>県</a:t>
            </a:r>
            <a:r>
              <a:rPr lang="ja-JP" altLang="en-US" dirty="0">
                <a:solidFill>
                  <a:prstClr val="black"/>
                </a:solidFill>
              </a:rPr>
              <a:t>はこれまでに、</a:t>
            </a:r>
            <a:r>
              <a:rPr lang="ja-JP" altLang="en-US" dirty="0"/>
              <a:t>同園の元職員</a:t>
            </a:r>
            <a:r>
              <a:rPr lang="ja-JP" altLang="en-US" dirty="0" smtClean="0"/>
              <a:t>５人が死亡した少年</a:t>
            </a:r>
            <a:r>
              <a:rPr lang="ja-JP" altLang="en-US" dirty="0"/>
              <a:t>を含む</a:t>
            </a:r>
            <a:r>
              <a:rPr lang="ja-JP" altLang="en-US" dirty="0">
                <a:solidFill>
                  <a:srgbClr val="FF0000"/>
                </a:solidFill>
              </a:rPr>
              <a:t>入所者１０人を日常的に暴行していた</a:t>
            </a:r>
            <a:r>
              <a:rPr lang="ja-JP" altLang="en-US" dirty="0">
                <a:solidFill>
                  <a:prstClr val="black"/>
                </a:solidFill>
              </a:rPr>
              <a:t>ことを確認。別の</a:t>
            </a:r>
            <a:r>
              <a:rPr lang="ja-JP" altLang="en-US" dirty="0" smtClean="0">
                <a:solidFill>
                  <a:prstClr val="black"/>
                </a:solidFill>
              </a:rPr>
              <a:t>職員も</a:t>
            </a:r>
            <a:r>
              <a:rPr lang="ja-JP" altLang="en-US" dirty="0" smtClean="0">
                <a:solidFill>
                  <a:srgbClr val="FF0000"/>
                </a:solidFill>
              </a:rPr>
              <a:t>入所者</a:t>
            </a:r>
            <a:r>
              <a:rPr lang="ja-JP" altLang="en-US" dirty="0">
                <a:solidFill>
                  <a:srgbClr val="FF0000"/>
                </a:solidFill>
              </a:rPr>
              <a:t>に暴行した疑いも浮上</a:t>
            </a:r>
            <a:r>
              <a:rPr lang="ja-JP" altLang="en-US" dirty="0">
                <a:solidFill>
                  <a:prstClr val="black"/>
                </a:solidFill>
              </a:rPr>
              <a:t>した</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a:t>
            </a:r>
            <a:r>
              <a:rPr lang="en-US" altLang="ja-JP" dirty="0" smtClean="0">
                <a:solidFill>
                  <a:prstClr val="black"/>
                </a:solidFill>
              </a:rPr>
              <a:t>※</a:t>
            </a:r>
            <a:r>
              <a:rPr lang="ja-JP" altLang="en-US" dirty="0">
                <a:solidFill>
                  <a:prstClr val="black"/>
                </a:solidFill>
              </a:rPr>
              <a:t>最終的</a:t>
            </a:r>
            <a:r>
              <a:rPr lang="ja-JP" altLang="en-US" dirty="0" smtClean="0">
                <a:solidFill>
                  <a:prstClr val="black"/>
                </a:solidFill>
              </a:rPr>
              <a:t>に、１０年間で１５人の職員が２３人の入所者に虐待していたことが判明）</a:t>
            </a:r>
            <a:endParaRPr lang="en-US" altLang="ja-JP" dirty="0" smtClean="0">
              <a:solidFill>
                <a:prstClr val="black"/>
              </a:solidFill>
            </a:endParaRPr>
          </a:p>
        </p:txBody>
      </p:sp>
      <p:sp>
        <p:nvSpPr>
          <p:cNvPr id="9" name="スライド番号プレースホルダー 2"/>
          <p:cNvSpPr>
            <a:spLocks noGrp="1"/>
          </p:cNvSpPr>
          <p:nvPr/>
        </p:nvSpPr>
        <p:spPr>
          <a:xfrm>
            <a:off x="6588226" y="6520259"/>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4B09F09-2CE8-491B-901A-3DF69E149F9C}" type="slidenum">
              <a:rPr kumimoji="1" lang="ja-JP" altLang="en-US" smtClean="0"/>
              <a:pPr/>
              <a:t>35</a:t>
            </a:fld>
            <a:endParaRPr kumimoji="1" lang="ja-JP" altLang="en-US"/>
          </a:p>
        </p:txBody>
      </p:sp>
      <p:sp>
        <p:nvSpPr>
          <p:cNvPr id="2" name="正方形/長方形 1"/>
          <p:cNvSpPr/>
          <p:nvPr/>
        </p:nvSpPr>
        <p:spPr>
          <a:xfrm>
            <a:off x="0" y="-40842"/>
            <a:ext cx="9144000" cy="733534"/>
          </a:xfrm>
          <a:prstGeom prst="rect">
            <a:avLst/>
          </a:prstGeom>
        </p:spPr>
        <p:txBody>
          <a:bodyPr wrap="square">
            <a:spAutoFit/>
          </a:bodyPr>
          <a:lstStyle/>
          <a:p>
            <a:pPr algn="ctr">
              <a:lnSpc>
                <a:spcPts val="5000"/>
              </a:lnSpc>
            </a:pPr>
            <a:r>
              <a:rPr lang="ja-JP" altLang="en-US" sz="2800" dirty="0"/>
              <a:t>施設等の虐待事例の報道から考える</a:t>
            </a:r>
            <a:endParaRPr lang="en-US" altLang="ja-JP" sz="2800" dirty="0"/>
          </a:p>
        </p:txBody>
      </p:sp>
    </p:spTree>
    <p:extLst>
      <p:ext uri="{BB962C8B-B14F-4D97-AF65-F5344CB8AC3E}">
        <p14:creationId xmlns:p14="http://schemas.microsoft.com/office/powerpoint/2010/main" val="1622693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44956" y="188640"/>
            <a:ext cx="5149734"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2400" b="1" dirty="0" smtClean="0">
                <a:solidFill>
                  <a:prstClr val="white"/>
                </a:solidFill>
              </a:rPr>
              <a:t>深刻な虐待事案に共通する事柄</a:t>
            </a:r>
            <a:endParaRPr lang="en-US" altLang="ja-JP" sz="2400" b="1" dirty="0" smtClean="0">
              <a:solidFill>
                <a:prstClr val="white"/>
              </a:solidFill>
            </a:endParaRPr>
          </a:p>
        </p:txBody>
      </p:sp>
      <p:sp>
        <p:nvSpPr>
          <p:cNvPr id="4" name="テキスト ボックス 3"/>
          <p:cNvSpPr txBox="1"/>
          <p:nvPr/>
        </p:nvSpPr>
        <p:spPr>
          <a:xfrm>
            <a:off x="299938" y="836712"/>
            <a:ext cx="8352928"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2400" dirty="0" smtClean="0">
                <a:solidFill>
                  <a:prstClr val="black"/>
                </a:solidFill>
              </a:rPr>
              <a:t>　○</a:t>
            </a:r>
            <a:r>
              <a:rPr lang="ja-JP" altLang="en-US" sz="2400" dirty="0">
                <a:solidFill>
                  <a:prstClr val="black"/>
                </a:solidFill>
              </a:rPr>
              <a:t>　利用者の死亡、骨折など取り返しのつかない被害</a:t>
            </a:r>
            <a:endParaRPr lang="en-US" altLang="ja-JP" sz="2400" dirty="0">
              <a:solidFill>
                <a:prstClr val="black"/>
              </a:solidFill>
            </a:endParaRPr>
          </a:p>
          <a:p>
            <a:r>
              <a:rPr lang="ja-JP" altLang="en-US" sz="2400" dirty="0" smtClean="0">
                <a:solidFill>
                  <a:prstClr val="black"/>
                </a:solidFill>
              </a:rPr>
              <a:t>　○　複数の職員が複数の利用者に対して長期間にわたり虐待</a:t>
            </a:r>
            <a:endParaRPr lang="en-US" altLang="ja-JP" sz="2400" dirty="0" smtClean="0">
              <a:solidFill>
                <a:prstClr val="black"/>
              </a:solidFill>
            </a:endParaRPr>
          </a:p>
          <a:p>
            <a:r>
              <a:rPr lang="ja-JP" altLang="en-US" sz="2400" dirty="0" smtClean="0">
                <a:solidFill>
                  <a:prstClr val="black"/>
                </a:solidFill>
              </a:rPr>
              <a:t>　○　通報義務の不履行</a:t>
            </a:r>
            <a:endParaRPr lang="en-US" altLang="ja-JP" sz="2400" dirty="0" smtClean="0">
              <a:solidFill>
                <a:prstClr val="black"/>
              </a:solidFill>
            </a:endParaRPr>
          </a:p>
          <a:p>
            <a:r>
              <a:rPr lang="ja-JP" altLang="en-US" sz="2400" dirty="0" smtClean="0">
                <a:solidFill>
                  <a:prstClr val="black"/>
                </a:solidFill>
              </a:rPr>
              <a:t>　○　設置者、管理者による組織的な虐待の隠ぺい</a:t>
            </a:r>
            <a:endParaRPr lang="en-US" altLang="ja-JP" sz="2400" dirty="0" smtClean="0">
              <a:solidFill>
                <a:prstClr val="black"/>
              </a:solidFill>
            </a:endParaRPr>
          </a:p>
          <a:p>
            <a:r>
              <a:rPr lang="ja-JP" altLang="en-US" sz="2400" dirty="0" smtClean="0">
                <a:solidFill>
                  <a:prstClr val="black"/>
                </a:solidFill>
              </a:rPr>
              <a:t>　○　事実確認調査に対する虚偽答弁</a:t>
            </a:r>
            <a:endParaRPr lang="en-US" altLang="ja-JP" sz="2400" dirty="0" smtClean="0">
              <a:solidFill>
                <a:prstClr val="black"/>
              </a:solidFill>
            </a:endParaRPr>
          </a:p>
          <a:p>
            <a:r>
              <a:rPr lang="ja-JP" altLang="en-US" sz="2400" dirty="0" smtClean="0">
                <a:solidFill>
                  <a:prstClr val="black"/>
                </a:solidFill>
              </a:rPr>
              <a:t>　○　警察の介入による加害者の逮捕、送検</a:t>
            </a:r>
            <a:endParaRPr lang="en-US" altLang="ja-JP" sz="2400" dirty="0" smtClean="0">
              <a:solidFill>
                <a:prstClr val="black"/>
              </a:solidFill>
            </a:endParaRPr>
          </a:p>
          <a:p>
            <a:r>
              <a:rPr lang="ja-JP" altLang="en-US" sz="2400" dirty="0" smtClean="0">
                <a:solidFill>
                  <a:prstClr val="black"/>
                </a:solidFill>
              </a:rPr>
              <a:t>　○　事業効力の一部停止等の重い行政処分</a:t>
            </a:r>
            <a:endParaRPr lang="en-US" altLang="ja-JP" sz="2400" dirty="0" smtClean="0">
              <a:solidFill>
                <a:prstClr val="black"/>
              </a:solidFill>
            </a:endParaRPr>
          </a:p>
          <a:p>
            <a:r>
              <a:rPr lang="ja-JP" altLang="en-US" sz="2400" dirty="0" smtClean="0">
                <a:solidFill>
                  <a:prstClr val="black"/>
                </a:solidFill>
              </a:rPr>
              <a:t>　○　行政処分に基づく設置者、管理者の交代</a:t>
            </a:r>
            <a:endParaRPr lang="en-US" altLang="ja-JP" sz="2400" dirty="0">
              <a:solidFill>
                <a:prstClr val="black"/>
              </a:solidFill>
            </a:endParaRPr>
          </a:p>
          <a:p>
            <a:r>
              <a:rPr lang="ja-JP" altLang="en-US" sz="2400" dirty="0" smtClean="0">
                <a:solidFill>
                  <a:prstClr val="black"/>
                </a:solidFill>
              </a:rPr>
              <a:t>　○　検証委員会の設置による事実解明と再発防止策の徹底</a:t>
            </a:r>
            <a:endParaRPr lang="en-US" altLang="ja-JP" sz="2400" dirty="0" smtClean="0">
              <a:solidFill>
                <a:prstClr val="black"/>
              </a:solidFill>
            </a:endParaRPr>
          </a:p>
        </p:txBody>
      </p:sp>
      <p:sp>
        <p:nvSpPr>
          <p:cNvPr id="2" name="下矢印 1"/>
          <p:cNvSpPr/>
          <p:nvPr/>
        </p:nvSpPr>
        <p:spPr>
          <a:xfrm>
            <a:off x="4044353" y="4365102"/>
            <a:ext cx="864096" cy="3600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1711511" y="6021292"/>
            <a:ext cx="5856936" cy="646331"/>
          </a:xfrm>
          <a:prstGeom prst="rect">
            <a:avLst/>
          </a:prstGeom>
          <a:solidFill>
            <a:srgbClr val="FFFF00"/>
          </a:solidFill>
          <a:ln>
            <a:solidFill>
              <a:schemeClr val="tx1"/>
            </a:solidFill>
          </a:ln>
        </p:spPr>
        <p:txBody>
          <a:bodyPr wrap="square" rtlCol="0">
            <a:spAutoFit/>
          </a:bodyPr>
          <a:lstStyle/>
          <a:p>
            <a:r>
              <a:rPr lang="ja-JP" altLang="en-US" dirty="0" smtClean="0">
                <a:solidFill>
                  <a:prstClr val="black"/>
                </a:solidFill>
              </a:rPr>
              <a:t>● 今すぐ、施設・事業所で虐待がないか総点検すること</a:t>
            </a:r>
            <a:endParaRPr lang="en-US" altLang="ja-JP" dirty="0" smtClean="0">
              <a:solidFill>
                <a:prstClr val="black"/>
              </a:solidFill>
            </a:endParaRPr>
          </a:p>
          <a:p>
            <a:r>
              <a:rPr lang="ja-JP" altLang="en-US" dirty="0" smtClean="0">
                <a:solidFill>
                  <a:prstClr val="black"/>
                </a:solidFill>
              </a:rPr>
              <a:t>● 虐待</a:t>
            </a:r>
            <a:r>
              <a:rPr lang="ja-JP" altLang="en-US" dirty="0">
                <a:solidFill>
                  <a:prstClr val="black"/>
                </a:solidFill>
              </a:rPr>
              <a:t>が</a:t>
            </a:r>
            <a:r>
              <a:rPr lang="ja-JP" altLang="en-US" dirty="0" smtClean="0">
                <a:solidFill>
                  <a:prstClr val="black"/>
                </a:solidFill>
              </a:rPr>
              <a:t>疑われる事案があったら速やかに通報すること</a:t>
            </a:r>
            <a:endParaRPr lang="ja-JP" altLang="en-US" dirty="0">
              <a:solidFill>
                <a:prstClr val="black"/>
              </a:solidFill>
            </a:endParaRPr>
          </a:p>
        </p:txBody>
      </p:sp>
      <p:sp>
        <p:nvSpPr>
          <p:cNvPr id="6" name="テキスト ボックス 5"/>
          <p:cNvSpPr txBox="1"/>
          <p:nvPr/>
        </p:nvSpPr>
        <p:spPr>
          <a:xfrm>
            <a:off x="299938" y="4870902"/>
            <a:ext cx="8352928" cy="646331"/>
          </a:xfrm>
          <a:prstGeom prst="rect">
            <a:avLst/>
          </a:prstGeom>
          <a:solidFill>
            <a:srgbClr val="CCFFFF"/>
          </a:solidFill>
          <a:ln>
            <a:solidFill>
              <a:schemeClr val="tx1"/>
            </a:solidFill>
          </a:ln>
        </p:spPr>
        <p:txBody>
          <a:bodyPr wrap="square" rtlCol="0">
            <a:spAutoFit/>
          </a:bodyPr>
          <a:lstStyle/>
          <a:p>
            <a:r>
              <a:rPr lang="ja-JP" altLang="en-US" dirty="0" smtClean="0">
                <a:solidFill>
                  <a:prstClr val="black"/>
                </a:solidFill>
              </a:rPr>
              <a:t>障害者</a:t>
            </a:r>
            <a:r>
              <a:rPr lang="ja-JP" altLang="en-US" dirty="0">
                <a:solidFill>
                  <a:prstClr val="black"/>
                </a:solidFill>
              </a:rPr>
              <a:t>施設の</a:t>
            </a:r>
            <a:r>
              <a:rPr lang="ja-JP" altLang="en-US" dirty="0" smtClean="0">
                <a:solidFill>
                  <a:prstClr val="black"/>
                </a:solidFill>
              </a:rPr>
              <a:t>理事長談　</a:t>
            </a:r>
            <a:r>
              <a:rPr lang="ja-JP" altLang="en-US" b="1" dirty="0" smtClean="0">
                <a:solidFill>
                  <a:prstClr val="black"/>
                </a:solidFill>
              </a:rPr>
              <a:t>「</a:t>
            </a:r>
            <a:r>
              <a:rPr lang="ja-JP" altLang="en-US" b="1" dirty="0">
                <a:solidFill>
                  <a:prstClr val="black"/>
                </a:solidFill>
              </a:rPr>
              <a:t>暴力や暴言があったことは知らなかった。</a:t>
            </a:r>
            <a:r>
              <a:rPr lang="ja-JP" altLang="en-US" b="1" dirty="0" smtClean="0">
                <a:solidFill>
                  <a:prstClr val="black"/>
                </a:solidFill>
              </a:rPr>
              <a:t>」</a:t>
            </a:r>
            <a:endParaRPr lang="en-US" altLang="ja-JP" b="1" dirty="0" smtClean="0">
              <a:solidFill>
                <a:prstClr val="black"/>
              </a:solidFill>
            </a:endParaRPr>
          </a:p>
          <a:p>
            <a:r>
              <a:rPr lang="ja-JP" altLang="en-US" dirty="0" smtClean="0">
                <a:solidFill>
                  <a:prstClr val="black"/>
                </a:solidFill>
              </a:rPr>
              <a:t>　⇒　虐待が事業運営にとって大きなリスクであるとの認識が希薄</a:t>
            </a:r>
            <a:endParaRPr lang="en-US" altLang="ja-JP" dirty="0">
              <a:solidFill>
                <a:prstClr val="black"/>
              </a:solidFill>
            </a:endParaRPr>
          </a:p>
        </p:txBody>
      </p:sp>
      <p:sp>
        <p:nvSpPr>
          <p:cNvPr id="7" name="下矢印 6"/>
          <p:cNvSpPr/>
          <p:nvPr/>
        </p:nvSpPr>
        <p:spPr>
          <a:xfrm>
            <a:off x="4087775" y="5606234"/>
            <a:ext cx="864096" cy="360042"/>
          </a:xfrm>
          <a:prstGeom prst="down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スライド番号プレースホルダー 2"/>
          <p:cNvSpPr>
            <a:spLocks noGrp="1"/>
          </p:cNvSpPr>
          <p:nvPr/>
        </p:nvSpPr>
        <p:spPr>
          <a:xfrm>
            <a:off x="6588226" y="637624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4B09F09-2CE8-491B-901A-3DF69E149F9C}" type="slidenum">
              <a:rPr lang="ja-JP" altLang="en-US" smtClean="0">
                <a:solidFill>
                  <a:prstClr val="black">
                    <a:tint val="75000"/>
                  </a:prstClr>
                </a:solidFill>
              </a:rPr>
              <a:pPr/>
              <a:t>36</a:t>
            </a:fld>
            <a:endParaRPr lang="ja-JP" altLang="en-US">
              <a:solidFill>
                <a:prstClr val="black">
                  <a:tint val="75000"/>
                </a:prstClr>
              </a:solidFill>
            </a:endParaRPr>
          </a:p>
        </p:txBody>
      </p:sp>
    </p:spTree>
    <p:extLst>
      <p:ext uri="{BB962C8B-B14F-4D97-AF65-F5344CB8AC3E}">
        <p14:creationId xmlns:p14="http://schemas.microsoft.com/office/powerpoint/2010/main" val="16223834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 2"/>
          <p:cNvSpPr/>
          <p:nvPr/>
        </p:nvSpPr>
        <p:spPr>
          <a:xfrm>
            <a:off x="4149117" y="5420842"/>
            <a:ext cx="1296144" cy="600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51522" y="188642"/>
            <a:ext cx="8712968" cy="5224507"/>
          </a:xfrm>
          <a:prstGeom prst="rect">
            <a:avLst/>
          </a:prstGeom>
          <a:solidFill>
            <a:schemeClr val="bg1"/>
          </a:solidFill>
          <a:ln>
            <a:solidFill>
              <a:schemeClr val="tx1"/>
            </a:solidFill>
          </a:ln>
        </p:spPr>
        <p:txBody>
          <a:bodyPr wrap="square" rtlCol="0">
            <a:spAutoFit/>
          </a:bodyPr>
          <a:lstStyle/>
          <a:p>
            <a:r>
              <a:rPr lang="ja-JP" altLang="en-US" sz="2350" b="1" dirty="0">
                <a:solidFill>
                  <a:prstClr val="black"/>
                </a:solidFill>
                <a:latin typeface="ＭＳ Ｐゴシック" panose="020B0600070205080204" pitchFamily="50" charset="-128"/>
                <a:ea typeface="ＭＳ Ｐゴシック" panose="020B0600070205080204" pitchFamily="50" charset="-128"/>
              </a:rPr>
              <a:t>虐待による死亡事例が起きた</a:t>
            </a:r>
            <a:r>
              <a:rPr lang="ja-JP" altLang="en-US" sz="2350" b="1" dirty="0" smtClean="0">
                <a:solidFill>
                  <a:prstClr val="black"/>
                </a:solidFill>
                <a:latin typeface="ＭＳ Ｐゴシック" panose="020B0600070205080204" pitchFamily="50" charset="-128"/>
                <a:ea typeface="ＭＳ Ｐゴシック" panose="020B0600070205080204" pitchFamily="50" charset="-128"/>
              </a:rPr>
              <a:t>施設の</a:t>
            </a:r>
            <a:r>
              <a:rPr lang="zh-TW" altLang="en-US" sz="2350" b="1" dirty="0" smtClean="0">
                <a:solidFill>
                  <a:prstClr val="black"/>
                </a:solidFill>
                <a:latin typeface="ＭＳ Ｐゴシック" panose="020B0600070205080204" pitchFamily="50" charset="-128"/>
                <a:ea typeface="ＭＳ Ｐゴシック" panose="020B0600070205080204" pitchFamily="50" charset="-128"/>
              </a:rPr>
              <a:t>第三者検証委員会</a:t>
            </a:r>
            <a:r>
              <a:rPr lang="ja-JP" altLang="en-US" sz="2350" b="1" dirty="0">
                <a:solidFill>
                  <a:prstClr val="black"/>
                </a:solidFill>
                <a:latin typeface="ＭＳ Ｐゴシック" panose="020B0600070205080204" pitchFamily="50" charset="-128"/>
                <a:ea typeface="ＭＳ Ｐゴシック" panose="020B0600070205080204" pitchFamily="50" charset="-128"/>
              </a:rPr>
              <a:t>最終</a:t>
            </a:r>
            <a:r>
              <a:rPr lang="ja-JP" altLang="en-US" sz="2350" b="1" dirty="0" smtClean="0">
                <a:solidFill>
                  <a:prstClr val="black"/>
                </a:solidFill>
                <a:latin typeface="ＭＳ Ｐゴシック" panose="020B0600070205080204" pitchFamily="50" charset="-128"/>
                <a:ea typeface="ＭＳ Ｐゴシック" panose="020B0600070205080204" pitchFamily="50" charset="-128"/>
              </a:rPr>
              <a:t>報告書</a:t>
            </a:r>
            <a:endParaRPr lang="en-US" altLang="ja-JP" sz="2350" b="1" dirty="0" smtClean="0">
              <a:solidFill>
                <a:prstClr val="black"/>
              </a:solidFill>
              <a:latin typeface="ＭＳ Ｐゴシック" panose="020B0600070205080204" pitchFamily="50" charset="-128"/>
              <a:ea typeface="ＭＳ Ｐゴシック" panose="020B0600070205080204" pitchFamily="50" charset="-128"/>
            </a:endParaRPr>
          </a:p>
          <a:p>
            <a:pPr algn="r"/>
            <a:r>
              <a:rPr lang="ja-JP" altLang="en-US" sz="2000" b="1" dirty="0" smtClean="0">
                <a:solidFill>
                  <a:prstClr val="black"/>
                </a:solidFill>
                <a:latin typeface="ＭＳ Ｐゴシック" panose="020B0600070205080204" pitchFamily="50" charset="-128"/>
              </a:rPr>
              <a:t>（２６年８月</a:t>
            </a:r>
            <a:r>
              <a:rPr lang="ja-JP" altLang="en-US" sz="2000" b="1" dirty="0">
                <a:solidFill>
                  <a:prstClr val="black"/>
                </a:solidFill>
                <a:latin typeface="ＭＳ Ｐゴシック" panose="020B0600070205080204" pitchFamily="50" charset="-128"/>
              </a:rPr>
              <a:t>：抜粋）</a:t>
            </a:r>
          </a:p>
          <a:p>
            <a:endParaRPr lang="en-US" altLang="ja-JP" sz="2000" u="sng" dirty="0"/>
          </a:p>
          <a:p>
            <a:r>
              <a:rPr lang="ja-JP" altLang="en-US" dirty="0" smtClean="0"/>
              <a:t>　</a:t>
            </a:r>
            <a:r>
              <a:rPr lang="ja-JP" altLang="ja-JP" dirty="0" smtClean="0"/>
              <a:t>「</a:t>
            </a:r>
            <a:r>
              <a:rPr lang="ja-JP" altLang="ja-JP" dirty="0"/>
              <a:t>施設においては、職員に対し虐待防止・権利擁護に関する研修を実施するとともに、虐待防止委員会を設置するなど、</a:t>
            </a:r>
            <a:r>
              <a:rPr lang="ja-JP" altLang="ja-JP" u="sng" dirty="0">
                <a:solidFill>
                  <a:srgbClr val="FF0000"/>
                </a:solidFill>
              </a:rPr>
              <a:t>形の上では虐待防止体制を整備していた</a:t>
            </a:r>
            <a:r>
              <a:rPr lang="ja-JP" altLang="ja-JP" dirty="0"/>
              <a:t>。しかし、虐待が疑われる場合、市町村等への通報が求められているにもかかわらず、それを前提とした虐待防止体制が作られていなかった。また、一部の職員は障害特性や行動障害のみならず、権利擁護についての理解が不足していた。</a:t>
            </a:r>
            <a:r>
              <a:rPr lang="ja-JP" altLang="ja-JP" u="sng" dirty="0">
                <a:solidFill>
                  <a:srgbClr val="FF0000"/>
                </a:solidFill>
              </a:rPr>
              <a:t>幹部職員も、虐待防止に向け具体的な対策を採ろうとする意識が欠けて</a:t>
            </a:r>
            <a:r>
              <a:rPr lang="ja-JP" altLang="ja-JP" u="sng" dirty="0" smtClean="0">
                <a:solidFill>
                  <a:srgbClr val="FF0000"/>
                </a:solidFill>
              </a:rPr>
              <a:t>いた</a:t>
            </a:r>
            <a:r>
              <a:rPr lang="ja-JP" altLang="en-US" dirty="0" smtClean="0"/>
              <a:t>。」</a:t>
            </a:r>
            <a:endParaRPr lang="en-US" altLang="ja-JP" dirty="0"/>
          </a:p>
          <a:p>
            <a:endParaRPr lang="en-US" altLang="ja-JP" dirty="0" smtClean="0"/>
          </a:p>
          <a:p>
            <a:r>
              <a:rPr lang="ja-JP" altLang="en-US" dirty="0" smtClean="0"/>
              <a:t>　</a:t>
            </a:r>
            <a:r>
              <a:rPr lang="ja-JP" altLang="ja-JP" dirty="0" smtClean="0"/>
              <a:t>「</a:t>
            </a:r>
            <a:r>
              <a:rPr lang="ja-JP" altLang="ja-JP" dirty="0"/>
              <a:t>幹部は支援現場にほとんど足を運ばず、</a:t>
            </a:r>
            <a:r>
              <a:rPr lang="ja-JP" altLang="ja-JP" u="sng" dirty="0">
                <a:solidFill>
                  <a:srgbClr val="FF0000"/>
                </a:solidFill>
              </a:rPr>
              <a:t>職員との意思疎通や業務実態の把握も不十分であった</a:t>
            </a:r>
            <a:r>
              <a:rPr lang="ja-JP" altLang="ja-JP" dirty="0" smtClean="0"/>
              <a:t>。</a:t>
            </a:r>
            <a:r>
              <a:rPr lang="ja-JP" altLang="en-US" dirty="0" smtClean="0"/>
              <a:t>」「</a:t>
            </a:r>
            <a:r>
              <a:rPr lang="ja-JP" altLang="ja-JP" dirty="0" smtClean="0"/>
              <a:t>一部</a:t>
            </a:r>
            <a:r>
              <a:rPr lang="ja-JP" altLang="ja-JP" dirty="0"/>
              <a:t>幹部は虐待や疑義について</a:t>
            </a:r>
            <a:r>
              <a:rPr lang="ja-JP" altLang="ja-JP" u="sng" dirty="0"/>
              <a:t>『</a:t>
            </a:r>
            <a:r>
              <a:rPr lang="ja-JP" altLang="ja-JP" u="sng" dirty="0">
                <a:solidFill>
                  <a:srgbClr val="FF0000"/>
                </a:solidFill>
              </a:rPr>
              <a:t>なるべく相談・報告しないようにしよう』という雰囲気を蔓延</a:t>
            </a:r>
            <a:r>
              <a:rPr lang="ja-JP" altLang="ja-JP" dirty="0"/>
              <a:t>させるなど、虐待防止体制が機能不全に陥ったと考えられる。一連の虐待問題に係る幹部の責任は重大である。</a:t>
            </a:r>
            <a:r>
              <a:rPr lang="ja-JP" altLang="ja-JP" dirty="0" smtClean="0"/>
              <a:t>」</a:t>
            </a:r>
            <a:endParaRPr lang="en-US" altLang="ja-JP" dirty="0" smtClean="0"/>
          </a:p>
          <a:p>
            <a:endParaRPr lang="en-US" altLang="ja-JP" dirty="0"/>
          </a:p>
          <a:p>
            <a:r>
              <a:rPr lang="ja-JP" altLang="en-US" dirty="0" smtClean="0"/>
              <a:t>　</a:t>
            </a:r>
            <a:r>
              <a:rPr lang="ja-JP" altLang="ja-JP" dirty="0" smtClean="0"/>
              <a:t>「</a:t>
            </a:r>
            <a:r>
              <a:rPr lang="ja-JP" altLang="ja-JP" dirty="0"/>
              <a:t>上司に相談しにくい雰囲気、また</a:t>
            </a:r>
            <a:r>
              <a:rPr lang="ja-JP" altLang="ja-JP" u="sng" dirty="0"/>
              <a:t>『</a:t>
            </a:r>
            <a:r>
              <a:rPr lang="ja-JP" altLang="ja-JP" u="sng" dirty="0">
                <a:solidFill>
                  <a:srgbClr val="FF0000"/>
                </a:solidFill>
              </a:rPr>
              <a:t>相談しても無駄』という諦め</a:t>
            </a:r>
            <a:r>
              <a:rPr lang="ja-JP" altLang="ja-JP" dirty="0"/>
              <a:t>があった」「職員個人が支援現場における課題や悩みを抱え込まず、施設（寮）内で、あるいは施設（寮）を超えて、</a:t>
            </a:r>
            <a:r>
              <a:rPr lang="ja-JP" altLang="ja-JP" u="sng" dirty="0">
                <a:solidFill>
                  <a:srgbClr val="FF0000"/>
                </a:solidFill>
              </a:rPr>
              <a:t>相談・協力し合える職場環境が築かれていなかった</a:t>
            </a:r>
            <a:r>
              <a:rPr lang="ja-JP" altLang="ja-JP" dirty="0"/>
              <a:t>と言える。」</a:t>
            </a:r>
          </a:p>
        </p:txBody>
      </p:sp>
      <p:sp>
        <p:nvSpPr>
          <p:cNvPr id="2" name="テキスト ボックス 1"/>
          <p:cNvSpPr txBox="1"/>
          <p:nvPr/>
        </p:nvSpPr>
        <p:spPr>
          <a:xfrm>
            <a:off x="2411760" y="6153838"/>
            <a:ext cx="4794902" cy="461665"/>
          </a:xfrm>
          <a:prstGeom prst="rect">
            <a:avLst/>
          </a:prstGeom>
          <a:solidFill>
            <a:srgbClr val="FFFF00"/>
          </a:solidFill>
          <a:ln>
            <a:solidFill>
              <a:schemeClr val="tx1"/>
            </a:solidFill>
          </a:ln>
        </p:spPr>
        <p:txBody>
          <a:bodyPr wrap="none" rtlCol="0">
            <a:spAutoFit/>
          </a:bodyPr>
          <a:lstStyle/>
          <a:p>
            <a:r>
              <a:rPr kumimoji="1" lang="ja-JP" altLang="en-US" sz="2400" b="1" dirty="0" smtClean="0"/>
              <a:t>組織的な虐待防止の取組が不可欠</a:t>
            </a:r>
            <a:endParaRPr kumimoji="1" lang="ja-JP" altLang="en-US" sz="2400" b="1" dirty="0"/>
          </a:p>
        </p:txBody>
      </p:sp>
    </p:spTree>
    <p:extLst>
      <p:ext uri="{BB962C8B-B14F-4D97-AF65-F5344CB8AC3E}">
        <p14:creationId xmlns:p14="http://schemas.microsoft.com/office/powerpoint/2010/main" val="3305962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0462" y="0"/>
            <a:ext cx="4849565" cy="6858000"/>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4497" r="6082"/>
          <a:stretch/>
        </p:blipFill>
        <p:spPr>
          <a:xfrm>
            <a:off x="12545" y="0"/>
            <a:ext cx="4336474" cy="6858000"/>
          </a:xfrm>
          <a:prstGeom prst="rect">
            <a:avLst/>
          </a:prstGeom>
        </p:spPr>
      </p:pic>
    </p:spTree>
    <p:extLst>
      <p:ext uri="{BB962C8B-B14F-4D97-AF65-F5344CB8AC3E}">
        <p14:creationId xmlns:p14="http://schemas.microsoft.com/office/powerpoint/2010/main" val="19338919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4849565" cy="6858000"/>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7724"/>
          <a:stretch/>
        </p:blipFill>
        <p:spPr>
          <a:xfrm>
            <a:off x="4668982" y="0"/>
            <a:ext cx="4475018" cy="6858000"/>
          </a:xfrm>
          <a:prstGeom prst="rect">
            <a:avLst/>
          </a:prstGeom>
        </p:spPr>
      </p:pic>
    </p:spTree>
    <p:extLst>
      <p:ext uri="{BB962C8B-B14F-4D97-AF65-F5344CB8AC3E}">
        <p14:creationId xmlns:p14="http://schemas.microsoft.com/office/powerpoint/2010/main" val="803138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2046" y="-72008"/>
            <a:ext cx="9036496"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269875" algn="ctr"/>
            <a:r>
              <a:rPr lang="ja-JP" altLang="en-US" sz="2400" b="1" dirty="0">
                <a:solidFill>
                  <a:srgbClr val="424456"/>
                </a:solidFill>
                <a:latin typeface="ＭＳ Ｐゴシック"/>
              </a:rPr>
              <a:t>　</a:t>
            </a:r>
            <a:r>
              <a:rPr lang="ja-JP" altLang="en-US" sz="2400" b="1" dirty="0" smtClean="0">
                <a:solidFill>
                  <a:srgbClr val="424456"/>
                </a:solidFill>
                <a:latin typeface="ＭＳ Ｐゴシック"/>
              </a:rPr>
              <a:t>意思決定支援に関する関係条文　</a:t>
            </a:r>
            <a:endParaRPr lang="ja-JP" altLang="en-US" sz="2400" b="1" dirty="0">
              <a:solidFill>
                <a:srgbClr val="424456"/>
              </a:solidFill>
              <a:latin typeface="ＭＳ Ｐゴシック"/>
            </a:endParaRPr>
          </a:p>
        </p:txBody>
      </p:sp>
      <p:sp>
        <p:nvSpPr>
          <p:cNvPr id="9" name="角丸四角形 8"/>
          <p:cNvSpPr/>
          <p:nvPr/>
        </p:nvSpPr>
        <p:spPr>
          <a:xfrm>
            <a:off x="72010" y="3356992"/>
            <a:ext cx="8640960" cy="3600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ＭＳ Ｐゴシック"/>
              </a:rPr>
              <a:t>○</a:t>
            </a:r>
            <a:r>
              <a:rPr lang="ja-JP" altLang="en-US" dirty="0">
                <a:solidFill>
                  <a:prstClr val="black"/>
                </a:solidFill>
                <a:latin typeface="ＭＳ Ｐゴシック"/>
              </a:rPr>
              <a:t>国及び地方公共</a:t>
            </a:r>
            <a:r>
              <a:rPr lang="ja-JP" altLang="en-US" dirty="0" smtClean="0">
                <a:solidFill>
                  <a:prstClr val="black"/>
                </a:solidFill>
                <a:latin typeface="ＭＳ Ｐゴシック"/>
              </a:rPr>
              <a:t>団体が障害者の意思</a:t>
            </a:r>
            <a:r>
              <a:rPr lang="ja-JP" altLang="en-US" dirty="0">
                <a:solidFill>
                  <a:prstClr val="black"/>
                </a:solidFill>
                <a:latin typeface="ＭＳ Ｐゴシック"/>
              </a:rPr>
              <a:t>決定の支援に配慮する旨の</a:t>
            </a:r>
            <a:r>
              <a:rPr lang="ja-JP" altLang="en-US" dirty="0" smtClean="0">
                <a:solidFill>
                  <a:prstClr val="black"/>
                </a:solidFill>
                <a:latin typeface="ＭＳ Ｐゴシック"/>
              </a:rPr>
              <a:t>規定</a:t>
            </a:r>
            <a:endParaRPr lang="en-US" altLang="ja-JP" dirty="0">
              <a:solidFill>
                <a:prstClr val="black"/>
              </a:solidFill>
              <a:latin typeface="ＭＳ Ｐゴシック"/>
            </a:endParaRPr>
          </a:p>
        </p:txBody>
      </p:sp>
      <p:sp>
        <p:nvSpPr>
          <p:cNvPr id="10" name="正方形/長方形 9"/>
          <p:cNvSpPr/>
          <p:nvPr/>
        </p:nvSpPr>
        <p:spPr>
          <a:xfrm>
            <a:off x="185063" y="3789060"/>
            <a:ext cx="8856984" cy="3108543"/>
          </a:xfrm>
          <a:prstGeom prst="rect">
            <a:avLst/>
          </a:prstGeom>
        </p:spPr>
        <p:txBody>
          <a:bodyPr wrap="square">
            <a:spAutoFit/>
          </a:bodyPr>
          <a:lstStyle/>
          <a:p>
            <a:r>
              <a:rPr lang="ja-JP" altLang="en-US" sz="1400" dirty="0">
                <a:solidFill>
                  <a:prstClr val="black"/>
                </a:solidFill>
              </a:rPr>
              <a:t>○</a:t>
            </a:r>
            <a:r>
              <a:rPr lang="ja-JP" altLang="en-US" sz="1400" dirty="0" smtClean="0">
                <a:solidFill>
                  <a:prstClr val="black"/>
                </a:solidFill>
              </a:rPr>
              <a:t>障害者基本法</a:t>
            </a:r>
            <a:endParaRPr lang="en-US" altLang="ja-JP" sz="1400" dirty="0" smtClean="0">
              <a:solidFill>
                <a:prstClr val="black"/>
              </a:solidFill>
            </a:endParaRPr>
          </a:p>
          <a:p>
            <a:r>
              <a:rPr lang="ja-JP" altLang="en-US" sz="1400" dirty="0">
                <a:solidFill>
                  <a:prstClr val="black"/>
                </a:solidFill>
              </a:rPr>
              <a:t>（相談等） </a:t>
            </a:r>
          </a:p>
          <a:p>
            <a:r>
              <a:rPr lang="ja-JP" altLang="en-US" sz="1400" b="1" dirty="0">
                <a:solidFill>
                  <a:prstClr val="black"/>
                </a:solidFill>
              </a:rPr>
              <a:t>第二十三条</a:t>
            </a:r>
            <a:r>
              <a:rPr lang="ja-JP" altLang="en-US" sz="1400" dirty="0">
                <a:solidFill>
                  <a:prstClr val="black"/>
                </a:solidFill>
              </a:rPr>
              <a:t> 　国及び地方公共団体は、障害者の</a:t>
            </a:r>
            <a:r>
              <a:rPr lang="ja-JP" altLang="en-US" sz="1400" b="1" u="sng" dirty="0">
                <a:solidFill>
                  <a:srgbClr val="FF0000"/>
                </a:solidFill>
              </a:rPr>
              <a:t>意思決定の支援に配慮</a:t>
            </a:r>
            <a:r>
              <a:rPr lang="ja-JP" altLang="en-US" sz="1400" dirty="0">
                <a:solidFill>
                  <a:prstClr val="black"/>
                </a:solidFill>
              </a:rPr>
              <a:t>しつつ、障害者及びその家族その他の</a:t>
            </a:r>
            <a:r>
              <a:rPr lang="ja-JP" altLang="en-US" sz="1400" dirty="0" smtClean="0">
                <a:solidFill>
                  <a:prstClr val="black"/>
                </a:solidFill>
              </a:rPr>
              <a:t>関係</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者</a:t>
            </a:r>
            <a:r>
              <a:rPr lang="ja-JP" altLang="en-US" sz="1400" dirty="0">
                <a:solidFill>
                  <a:prstClr val="black"/>
                </a:solidFill>
              </a:rPr>
              <a:t>に</a:t>
            </a:r>
            <a:r>
              <a:rPr lang="ja-JP" altLang="en-US" sz="1400" dirty="0" smtClean="0">
                <a:solidFill>
                  <a:prstClr val="black"/>
                </a:solidFill>
              </a:rPr>
              <a:t>対する</a:t>
            </a:r>
            <a:r>
              <a:rPr lang="ja-JP" altLang="en-US" sz="1400" dirty="0">
                <a:solidFill>
                  <a:prstClr val="black"/>
                </a:solidFill>
              </a:rPr>
              <a:t>相談業務、成年後見制度その他の障害者の権利利益の保護等のための施策又は制度が、適切に行</a:t>
            </a:r>
            <a:r>
              <a:rPr lang="ja-JP" altLang="en-US" sz="1400" dirty="0" err="1" smtClean="0">
                <a:solidFill>
                  <a:prstClr val="black"/>
                </a:solidFill>
              </a:rPr>
              <a:t>わ</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a:t>
            </a:r>
            <a:r>
              <a:rPr lang="ja-JP" altLang="en-US" sz="1400" dirty="0" err="1" smtClean="0">
                <a:solidFill>
                  <a:prstClr val="black"/>
                </a:solidFill>
              </a:rPr>
              <a:t>れ</a:t>
            </a:r>
            <a:r>
              <a:rPr lang="ja-JP" altLang="en-US" sz="1400" dirty="0">
                <a:solidFill>
                  <a:prstClr val="black"/>
                </a:solidFill>
              </a:rPr>
              <a:t>又は広く利用</a:t>
            </a:r>
            <a:r>
              <a:rPr lang="ja-JP" altLang="en-US" sz="1400" dirty="0" smtClean="0">
                <a:solidFill>
                  <a:prstClr val="black"/>
                </a:solidFill>
              </a:rPr>
              <a:t>されるように</a:t>
            </a:r>
            <a:r>
              <a:rPr lang="ja-JP" altLang="en-US" sz="1400" dirty="0">
                <a:solidFill>
                  <a:prstClr val="black"/>
                </a:solidFill>
              </a:rPr>
              <a:t>しなければならない</a:t>
            </a:r>
            <a:r>
              <a:rPr lang="ja-JP" altLang="en-US" sz="1400" dirty="0" smtClean="0">
                <a:solidFill>
                  <a:prstClr val="black"/>
                </a:solidFill>
              </a:rPr>
              <a:t>。</a:t>
            </a:r>
            <a:endParaRPr lang="en-US" altLang="ja-JP" sz="1400" dirty="0" smtClean="0">
              <a:solidFill>
                <a:prstClr val="black"/>
              </a:solidFill>
            </a:endParaRPr>
          </a:p>
          <a:p>
            <a:endParaRPr lang="en-US" altLang="ja-JP" sz="1400" dirty="0">
              <a:solidFill>
                <a:prstClr val="black"/>
              </a:solidFill>
            </a:endParaRPr>
          </a:p>
          <a:p>
            <a:r>
              <a:rPr lang="ja-JP" altLang="en-US" sz="1400" dirty="0" smtClean="0">
                <a:solidFill>
                  <a:prstClr val="black"/>
                </a:solidFill>
              </a:rPr>
              <a:t>○知的障害者福祉法</a:t>
            </a:r>
            <a:endParaRPr lang="en-US" altLang="ja-JP" sz="1400" dirty="0" smtClean="0">
              <a:solidFill>
                <a:prstClr val="black"/>
              </a:solidFill>
            </a:endParaRPr>
          </a:p>
          <a:p>
            <a:r>
              <a:rPr lang="ja-JP" altLang="en-US" sz="1400" dirty="0">
                <a:solidFill>
                  <a:prstClr val="black"/>
                </a:solidFill>
              </a:rPr>
              <a:t>（支援体制の整備等） </a:t>
            </a:r>
          </a:p>
          <a:p>
            <a:r>
              <a:rPr lang="ja-JP" altLang="en-US" sz="1400" b="1" dirty="0">
                <a:solidFill>
                  <a:prstClr val="black"/>
                </a:solidFill>
              </a:rPr>
              <a:t>第十五条の三</a:t>
            </a:r>
            <a:r>
              <a:rPr lang="ja-JP" altLang="en-US" sz="1400" dirty="0">
                <a:solidFill>
                  <a:prstClr val="black"/>
                </a:solidFill>
              </a:rPr>
              <a:t> 　市町村は、知的障害者の</a:t>
            </a:r>
            <a:r>
              <a:rPr lang="ja-JP" altLang="en-US" sz="1400" b="1" u="sng" dirty="0">
                <a:solidFill>
                  <a:srgbClr val="FF0000"/>
                </a:solidFill>
              </a:rPr>
              <a:t>意思決定の支援に配慮</a:t>
            </a:r>
            <a:r>
              <a:rPr lang="ja-JP" altLang="en-US" sz="1400" dirty="0">
                <a:solidFill>
                  <a:prstClr val="black"/>
                </a:solidFill>
              </a:rPr>
              <a:t>しつつ、この章に規定する更生援護</a:t>
            </a:r>
            <a:r>
              <a:rPr lang="ja-JP" altLang="en-US" sz="1400" dirty="0" smtClean="0">
                <a:solidFill>
                  <a:prstClr val="black"/>
                </a:solidFill>
              </a:rPr>
              <a:t>、障害者の日</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常生活及び社会生活を総合的に支援するための法律の規定</a:t>
            </a:r>
            <a:r>
              <a:rPr lang="ja-JP" altLang="en-US" sz="1400" dirty="0">
                <a:solidFill>
                  <a:prstClr val="black"/>
                </a:solidFill>
              </a:rPr>
              <a:t>による自立支援給付及び地域生活支援事業</a:t>
            </a:r>
            <a:r>
              <a:rPr lang="ja-JP" altLang="en-US" sz="1400" dirty="0" smtClean="0">
                <a:solidFill>
                  <a:prstClr val="black"/>
                </a:solidFill>
              </a:rPr>
              <a:t>その他地</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域</a:t>
            </a:r>
            <a:r>
              <a:rPr lang="ja-JP" altLang="en-US" sz="1400" dirty="0">
                <a:solidFill>
                  <a:prstClr val="black"/>
                </a:solidFill>
              </a:rPr>
              <a:t>の実情に</a:t>
            </a:r>
            <a:r>
              <a:rPr lang="ja-JP" altLang="en-US" sz="1400" dirty="0" smtClean="0">
                <a:solidFill>
                  <a:prstClr val="black"/>
                </a:solidFill>
              </a:rPr>
              <a:t>応じたきめ</a:t>
            </a:r>
            <a:r>
              <a:rPr lang="ja-JP" altLang="en-US" sz="1400" dirty="0">
                <a:solidFill>
                  <a:prstClr val="black"/>
                </a:solidFill>
              </a:rPr>
              <a:t>細かな福祉サービスが積極的に提供され、知的障害者が、心身の状況、その置かれて</a:t>
            </a:r>
            <a:r>
              <a:rPr lang="ja-JP" altLang="en-US" sz="1400" dirty="0" smtClean="0">
                <a:solidFill>
                  <a:prstClr val="black"/>
                </a:solidFill>
              </a:rPr>
              <a:t>いる</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環境</a:t>
            </a:r>
            <a:r>
              <a:rPr lang="ja-JP" altLang="en-US" sz="1400" dirty="0">
                <a:solidFill>
                  <a:prstClr val="black"/>
                </a:solidFill>
              </a:rPr>
              <a:t>等に応じて、自立した</a:t>
            </a:r>
            <a:r>
              <a:rPr lang="ja-JP" altLang="en-US" sz="1400" dirty="0" smtClean="0">
                <a:solidFill>
                  <a:prstClr val="black"/>
                </a:solidFill>
              </a:rPr>
              <a:t>日常</a:t>
            </a:r>
            <a:r>
              <a:rPr lang="ja-JP" altLang="en-US" sz="1400" dirty="0">
                <a:solidFill>
                  <a:prstClr val="black"/>
                </a:solidFill>
              </a:rPr>
              <a:t>生活及び社会生活を営むために最も適切な支援が総合的に受けられるように</a:t>
            </a:r>
            <a:r>
              <a:rPr lang="ja-JP" altLang="en-US" sz="1400" dirty="0" smtClean="0">
                <a:solidFill>
                  <a:prstClr val="black"/>
                </a:solidFill>
              </a:rPr>
              <a:t>、</a:t>
            </a:r>
            <a:r>
              <a:rPr lang="ja-JP" altLang="en-US" sz="1400" dirty="0">
                <a:solidFill>
                  <a:prstClr val="black"/>
                </a:solidFill>
              </a:rPr>
              <a:t>福祉</a:t>
            </a:r>
            <a:r>
              <a:rPr lang="ja-JP" altLang="en-US" sz="1400" dirty="0" smtClean="0">
                <a:solidFill>
                  <a:prstClr val="black"/>
                </a:solidFill>
              </a:rPr>
              <a:t>　</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サービス</a:t>
            </a:r>
            <a:r>
              <a:rPr lang="ja-JP" altLang="en-US" sz="1400" dirty="0">
                <a:solidFill>
                  <a:prstClr val="black"/>
                </a:solidFill>
              </a:rPr>
              <a:t>を提供する者又はこれらに</a:t>
            </a:r>
            <a:r>
              <a:rPr lang="ja-JP" altLang="en-US" sz="1400" dirty="0" smtClean="0">
                <a:solidFill>
                  <a:prstClr val="black"/>
                </a:solidFill>
              </a:rPr>
              <a:t>参画する</a:t>
            </a:r>
            <a:r>
              <a:rPr lang="ja-JP" altLang="en-US" sz="1400" dirty="0">
                <a:solidFill>
                  <a:prstClr val="black"/>
                </a:solidFill>
              </a:rPr>
              <a:t>者の活動の連携及び調整を図る等地域の実情に応じた体制の整備</a:t>
            </a:r>
            <a:r>
              <a:rPr lang="ja-JP" altLang="en-US" sz="1400" dirty="0" smtClean="0">
                <a:solidFill>
                  <a:prstClr val="black"/>
                </a:solidFill>
              </a:rPr>
              <a:t>に</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努めなければ</a:t>
            </a:r>
            <a:r>
              <a:rPr lang="ja-JP" altLang="en-US" sz="1400" dirty="0">
                <a:solidFill>
                  <a:prstClr val="black"/>
                </a:solidFill>
              </a:rPr>
              <a:t>ならない。 </a:t>
            </a:r>
          </a:p>
        </p:txBody>
      </p:sp>
      <p:sp>
        <p:nvSpPr>
          <p:cNvPr id="11" name="角丸四角形 10"/>
          <p:cNvSpPr/>
          <p:nvPr/>
        </p:nvSpPr>
        <p:spPr>
          <a:xfrm>
            <a:off x="107504" y="692696"/>
            <a:ext cx="8640960" cy="3600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ＭＳ Ｐゴシック"/>
              </a:rPr>
              <a:t>○障害者がどこで誰と生活するかについて選択の機会等が確保される旨の規定</a:t>
            </a:r>
            <a:endParaRPr lang="en-US" altLang="ja-JP" dirty="0">
              <a:solidFill>
                <a:prstClr val="black"/>
              </a:solidFill>
              <a:latin typeface="ＭＳ Ｐゴシック"/>
            </a:endParaRPr>
          </a:p>
        </p:txBody>
      </p:sp>
      <p:sp>
        <p:nvSpPr>
          <p:cNvPr id="12" name="正方形/長方形 11"/>
          <p:cNvSpPr/>
          <p:nvPr/>
        </p:nvSpPr>
        <p:spPr>
          <a:xfrm>
            <a:off x="185063" y="1052758"/>
            <a:ext cx="8856984" cy="2246769"/>
          </a:xfrm>
          <a:prstGeom prst="rect">
            <a:avLst/>
          </a:prstGeom>
        </p:spPr>
        <p:txBody>
          <a:bodyPr wrap="square">
            <a:spAutoFit/>
          </a:bodyPr>
          <a:lstStyle/>
          <a:p>
            <a:r>
              <a:rPr lang="ja-JP" altLang="en-US" sz="1400" dirty="0">
                <a:solidFill>
                  <a:prstClr val="black"/>
                </a:solidFill>
              </a:rPr>
              <a:t>○</a:t>
            </a:r>
            <a:r>
              <a:rPr lang="ja-JP" altLang="en-US" sz="1400" dirty="0" smtClean="0">
                <a:solidFill>
                  <a:prstClr val="black"/>
                </a:solidFill>
              </a:rPr>
              <a:t>障害者総合支援法</a:t>
            </a:r>
            <a:endParaRPr lang="ja-JP" altLang="en-US" sz="1400" dirty="0">
              <a:solidFill>
                <a:prstClr val="black"/>
              </a:solidFill>
            </a:endParaRPr>
          </a:p>
          <a:p>
            <a:r>
              <a:rPr lang="ja-JP" altLang="en-US" sz="1400" dirty="0">
                <a:solidFill>
                  <a:prstClr val="black"/>
                </a:solidFill>
              </a:rPr>
              <a:t>（基本理念） </a:t>
            </a:r>
          </a:p>
          <a:p>
            <a:r>
              <a:rPr lang="ja-JP" altLang="en-US" sz="1400" b="1" dirty="0">
                <a:solidFill>
                  <a:prstClr val="black"/>
                </a:solidFill>
              </a:rPr>
              <a:t>第一条の二</a:t>
            </a:r>
            <a:r>
              <a:rPr lang="ja-JP" altLang="en-US" sz="1400" dirty="0">
                <a:solidFill>
                  <a:prstClr val="black"/>
                </a:solidFill>
              </a:rPr>
              <a:t> 　障害者及び障害児が日常生活又は社会生活を営むための支援は、全ての国民が、障害の有無に</a:t>
            </a:r>
            <a:r>
              <a:rPr lang="ja-JP" altLang="en-US" sz="1400" dirty="0" err="1" smtClean="0">
                <a:solidFill>
                  <a:prstClr val="black"/>
                </a:solidFill>
              </a:rPr>
              <a:t>かか</a:t>
            </a:r>
            <a:r>
              <a:rPr lang="ja-JP" altLang="en-US" sz="1400" dirty="0" smtClean="0">
                <a:solidFill>
                  <a:prstClr val="black"/>
                </a:solidFill>
              </a:rPr>
              <a:t>　</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わらず、等しく</a:t>
            </a:r>
            <a:r>
              <a:rPr lang="ja-JP" altLang="en-US" sz="1400" dirty="0">
                <a:solidFill>
                  <a:prstClr val="black"/>
                </a:solidFill>
              </a:rPr>
              <a:t>基本的人権を享有するかけがえのない個人として尊重されるものであるとの理念にのっとり、全て</a:t>
            </a:r>
            <a:r>
              <a:rPr lang="ja-JP" altLang="en-US" sz="1400" dirty="0" smtClean="0">
                <a:solidFill>
                  <a:prstClr val="black"/>
                </a:solidFill>
              </a:rPr>
              <a:t>の</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国民</a:t>
            </a:r>
            <a:r>
              <a:rPr lang="ja-JP" altLang="en-US" sz="1400" dirty="0">
                <a:solidFill>
                  <a:prstClr val="black"/>
                </a:solidFill>
              </a:rPr>
              <a:t>が、障害の</a:t>
            </a:r>
            <a:r>
              <a:rPr lang="ja-JP" altLang="en-US" sz="1400" dirty="0" smtClean="0">
                <a:solidFill>
                  <a:prstClr val="black"/>
                </a:solidFill>
              </a:rPr>
              <a:t>有無</a:t>
            </a:r>
            <a:r>
              <a:rPr lang="ja-JP" altLang="en-US" sz="1400" dirty="0">
                <a:solidFill>
                  <a:prstClr val="black"/>
                </a:solidFill>
              </a:rPr>
              <a:t>によって分け隔てられることなく、相互に人格と個性を尊重し合いながら共生する社会を実</a:t>
            </a:r>
            <a:r>
              <a:rPr lang="ja-JP" altLang="en-US" sz="1400" dirty="0" smtClean="0">
                <a:solidFill>
                  <a:prstClr val="black"/>
                </a:solidFill>
              </a:rPr>
              <a:t>現す</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る</a:t>
            </a:r>
            <a:r>
              <a:rPr lang="ja-JP" altLang="en-US" sz="1400" dirty="0">
                <a:solidFill>
                  <a:prstClr val="black"/>
                </a:solidFill>
              </a:rPr>
              <a:t>ため、全ての障害者</a:t>
            </a:r>
            <a:r>
              <a:rPr lang="ja-JP" altLang="en-US" sz="1400" dirty="0" smtClean="0">
                <a:solidFill>
                  <a:prstClr val="black"/>
                </a:solidFill>
              </a:rPr>
              <a:t>及び障害児</a:t>
            </a:r>
            <a:r>
              <a:rPr lang="ja-JP" altLang="en-US" sz="1400" dirty="0">
                <a:solidFill>
                  <a:prstClr val="black"/>
                </a:solidFill>
              </a:rPr>
              <a:t>が可能な限りその身近な場所において必要な日常生活又は社会生活を営む</a:t>
            </a:r>
            <a:r>
              <a:rPr lang="ja-JP" altLang="en-US" sz="1400" dirty="0" err="1" smtClean="0">
                <a:solidFill>
                  <a:prstClr val="black"/>
                </a:solidFill>
              </a:rPr>
              <a:t>た</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a:t>
            </a:r>
            <a:r>
              <a:rPr lang="ja-JP" altLang="en-US" sz="1400" dirty="0" err="1" smtClean="0">
                <a:solidFill>
                  <a:prstClr val="black"/>
                </a:solidFill>
              </a:rPr>
              <a:t>めの</a:t>
            </a:r>
            <a:r>
              <a:rPr lang="ja-JP" altLang="en-US" sz="1400" dirty="0">
                <a:solidFill>
                  <a:prstClr val="black"/>
                </a:solidFill>
              </a:rPr>
              <a:t>支援を受けられることにより</a:t>
            </a:r>
            <a:r>
              <a:rPr lang="ja-JP" altLang="en-US" sz="1400" dirty="0" smtClean="0">
                <a:solidFill>
                  <a:prstClr val="black"/>
                </a:solidFill>
              </a:rPr>
              <a:t>社会参加</a:t>
            </a:r>
            <a:r>
              <a:rPr lang="ja-JP" altLang="en-US" sz="1400" dirty="0">
                <a:solidFill>
                  <a:prstClr val="black"/>
                </a:solidFill>
              </a:rPr>
              <a:t>の機会が確保されること及び</a:t>
            </a:r>
            <a:r>
              <a:rPr lang="ja-JP" altLang="en-US" sz="1400" b="1" u="sng" dirty="0">
                <a:solidFill>
                  <a:srgbClr val="FF0000"/>
                </a:solidFill>
              </a:rPr>
              <a:t>どこで誰と生活するかについての選択の</a:t>
            </a:r>
            <a:r>
              <a:rPr lang="ja-JP" altLang="en-US" sz="1400" b="1" u="sng" dirty="0" smtClean="0">
                <a:solidFill>
                  <a:srgbClr val="FF0000"/>
                </a:solidFill>
              </a:rPr>
              <a:t>機</a:t>
            </a:r>
            <a:r>
              <a:rPr lang="en-US" altLang="ja-JP" sz="1400" b="1" u="sng" dirty="0" smtClean="0">
                <a:solidFill>
                  <a:srgbClr val="FF0000"/>
                </a:solidFill>
              </a:rPr>
              <a:t/>
            </a:r>
            <a:br>
              <a:rPr lang="en-US" altLang="ja-JP" sz="1400" b="1" u="sng" dirty="0" smtClean="0">
                <a:solidFill>
                  <a:srgbClr val="FF0000"/>
                </a:solidFill>
              </a:rPr>
            </a:br>
            <a:r>
              <a:rPr lang="ja-JP" altLang="en-US" sz="1400" dirty="0" smtClean="0">
                <a:solidFill>
                  <a:srgbClr val="FF0000"/>
                </a:solidFill>
              </a:rPr>
              <a:t>　</a:t>
            </a:r>
            <a:r>
              <a:rPr lang="ja-JP" altLang="en-US" sz="1400" b="1" u="sng" dirty="0" smtClean="0">
                <a:solidFill>
                  <a:srgbClr val="FF0000"/>
                </a:solidFill>
              </a:rPr>
              <a:t>会</a:t>
            </a:r>
            <a:r>
              <a:rPr lang="ja-JP" altLang="en-US" sz="1400" b="1" u="sng" dirty="0">
                <a:solidFill>
                  <a:srgbClr val="FF0000"/>
                </a:solidFill>
              </a:rPr>
              <a:t>が確保され</a:t>
            </a:r>
            <a:r>
              <a:rPr lang="ja-JP" altLang="en-US" sz="1400" dirty="0">
                <a:solidFill>
                  <a:prstClr val="black"/>
                </a:solidFill>
              </a:rPr>
              <a:t>、地域社会において他の人々と</a:t>
            </a:r>
            <a:r>
              <a:rPr lang="ja-JP" altLang="en-US" sz="1400" dirty="0" smtClean="0">
                <a:solidFill>
                  <a:prstClr val="black"/>
                </a:solidFill>
              </a:rPr>
              <a:t>共生</a:t>
            </a:r>
            <a:r>
              <a:rPr lang="ja-JP" altLang="en-US" sz="1400" dirty="0">
                <a:solidFill>
                  <a:prstClr val="black"/>
                </a:solidFill>
              </a:rPr>
              <a:t>することを妨げられないこと並びに障害者及び障害児にとって</a:t>
            </a:r>
            <a:r>
              <a:rPr lang="ja-JP" altLang="en-US" sz="1400" dirty="0" smtClean="0">
                <a:solidFill>
                  <a:prstClr val="black"/>
                </a:solidFill>
              </a:rPr>
              <a:t>日</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常</a:t>
            </a:r>
            <a:r>
              <a:rPr lang="ja-JP" altLang="en-US" sz="1400" dirty="0">
                <a:solidFill>
                  <a:prstClr val="black"/>
                </a:solidFill>
              </a:rPr>
              <a:t>生活又は社会生活を営む上で障壁となるような社会</a:t>
            </a:r>
            <a:r>
              <a:rPr lang="ja-JP" altLang="en-US" sz="1400" dirty="0" smtClean="0">
                <a:solidFill>
                  <a:prstClr val="black"/>
                </a:solidFill>
              </a:rPr>
              <a:t>における</a:t>
            </a:r>
            <a:r>
              <a:rPr lang="ja-JP" altLang="en-US" sz="1400" dirty="0">
                <a:solidFill>
                  <a:prstClr val="black"/>
                </a:solidFill>
              </a:rPr>
              <a:t>事物、制度、慣行、観念その他一切のものの除去</a:t>
            </a:r>
            <a:r>
              <a:rPr lang="ja-JP" altLang="en-US" sz="1400" dirty="0" smtClean="0">
                <a:solidFill>
                  <a:prstClr val="black"/>
                </a:solidFill>
              </a:rPr>
              <a:t>に</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資する</a:t>
            </a:r>
            <a:r>
              <a:rPr lang="ja-JP" altLang="en-US" sz="1400" dirty="0">
                <a:solidFill>
                  <a:prstClr val="black"/>
                </a:solidFill>
              </a:rPr>
              <a:t>ことを旨として、総合的かつ計画的に行わなければならない。 </a:t>
            </a:r>
          </a:p>
        </p:txBody>
      </p:sp>
      <p:cxnSp>
        <p:nvCxnSpPr>
          <p:cNvPr id="13" name="直線コネクタ 12"/>
          <p:cNvCxnSpPr/>
          <p:nvPr/>
        </p:nvCxnSpPr>
        <p:spPr>
          <a:xfrm>
            <a:off x="0" y="507543"/>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54B09F09-2CE8-491B-901A-3DF69E149F9C}" type="slidenum">
              <a:rPr lang="ja-JP" altLang="en-US" smtClean="0">
                <a:solidFill>
                  <a:prstClr val="black">
                    <a:tint val="75000"/>
                  </a:prstClr>
                </a:solidFill>
              </a:rPr>
              <a:pPr/>
              <a:t>4</a:t>
            </a:fld>
            <a:endParaRPr lang="ja-JP" altLang="en-US">
              <a:solidFill>
                <a:prstClr val="black">
                  <a:tint val="75000"/>
                </a:prstClr>
              </a:solidFill>
            </a:endParaRPr>
          </a:p>
        </p:txBody>
      </p:sp>
    </p:spTree>
    <p:extLst>
      <p:ext uri="{BB962C8B-B14F-4D97-AF65-F5344CB8AC3E}">
        <p14:creationId xmlns:p14="http://schemas.microsoft.com/office/powerpoint/2010/main" val="12328175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02631A14-147D-441F-BC13-09CCF9508201}" type="slidenum">
              <a:rPr kumimoji="1" lang="ja-JP" altLang="en-US" smtClean="0"/>
              <a:t>40</a:t>
            </a:fld>
            <a:endParaRPr kumimoji="1" lang="ja-JP" altLang="en-US"/>
          </a:p>
        </p:txBody>
      </p:sp>
      <p:sp>
        <p:nvSpPr>
          <p:cNvPr id="6" name="正方形/長方形 5"/>
          <p:cNvSpPr/>
          <p:nvPr/>
        </p:nvSpPr>
        <p:spPr>
          <a:xfrm>
            <a:off x="0" y="3244334"/>
            <a:ext cx="9036496" cy="707886"/>
          </a:xfrm>
          <a:prstGeom prst="rect">
            <a:avLst/>
          </a:prstGeom>
        </p:spPr>
        <p:txBody>
          <a:bodyPr wrap="square">
            <a:spAutoFit/>
          </a:bodyPr>
          <a:lstStyle/>
          <a:p>
            <a:pPr algn="ctr"/>
            <a:r>
              <a:rPr lang="ja-JP" altLang="en-US" sz="4000" b="1" dirty="0" smtClean="0"/>
              <a:t>③成年</a:t>
            </a:r>
            <a:r>
              <a:rPr lang="ja-JP" altLang="en-US" sz="4000" b="1" dirty="0"/>
              <a:t>後見制度の利用</a:t>
            </a:r>
            <a:r>
              <a:rPr lang="ja-JP" altLang="en-US" sz="4000" b="1" dirty="0" smtClean="0"/>
              <a:t>促進について</a:t>
            </a:r>
            <a:endParaRPr lang="ja-JP" altLang="en-US" sz="4000" b="1" dirty="0"/>
          </a:p>
        </p:txBody>
      </p:sp>
      <p:pic>
        <p:nvPicPr>
          <p:cNvPr id="4" name="Picture 4" descr="厚生労働省"/>
          <p:cNvPicPr>
            <a:picLocks noChangeAspect="1" noChangeArrowheads="1"/>
          </p:cNvPicPr>
          <p:nvPr/>
        </p:nvPicPr>
        <p:blipFill>
          <a:blip r:embed="rId2" cstate="print"/>
          <a:srcRect/>
          <a:stretch>
            <a:fillRect/>
          </a:stretch>
        </p:blipFill>
        <p:spPr bwMode="auto">
          <a:xfrm>
            <a:off x="285752" y="260350"/>
            <a:ext cx="1940169" cy="723900"/>
          </a:xfrm>
          <a:prstGeom prst="rect">
            <a:avLst/>
          </a:prstGeom>
          <a:noFill/>
          <a:ln w="9525">
            <a:noFill/>
            <a:miter lim="800000"/>
            <a:headEnd/>
            <a:tailEnd/>
          </a:ln>
        </p:spPr>
      </p:pic>
      <p:pic>
        <p:nvPicPr>
          <p:cNvPr id="7" name="Picture 2" descr="ひと、くらし、みらいのために">
            <a:hlinkClick r:id="rId3"/>
          </p:cNvPr>
          <p:cNvPicPr preferRelativeResize="0">
            <a:picLocks noChangeArrowheads="1"/>
          </p:cNvPicPr>
          <p:nvPr/>
        </p:nvPicPr>
        <p:blipFill>
          <a:blip r:embed="rId4" cstate="print"/>
          <a:srcRect/>
          <a:stretch>
            <a:fillRect/>
          </a:stretch>
        </p:blipFill>
        <p:spPr bwMode="auto">
          <a:xfrm>
            <a:off x="290146" y="912818"/>
            <a:ext cx="1928446" cy="142875"/>
          </a:xfrm>
          <a:prstGeom prst="rect">
            <a:avLst/>
          </a:prstGeom>
          <a:noFill/>
          <a:ln w="9525">
            <a:noFill/>
            <a:miter lim="800000"/>
            <a:headEnd/>
            <a:tailEnd/>
          </a:ln>
        </p:spPr>
      </p:pic>
    </p:spTree>
    <p:extLst>
      <p:ext uri="{BB962C8B-B14F-4D97-AF65-F5344CB8AC3E}">
        <p14:creationId xmlns:p14="http://schemas.microsoft.com/office/powerpoint/2010/main" val="27906480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1413175273"/>
              </p:ext>
            </p:extLst>
          </p:nvPr>
        </p:nvGraphicFramePr>
        <p:xfrm>
          <a:off x="123825" y="155575"/>
          <a:ext cx="8756650" cy="6353175"/>
        </p:xfrm>
        <a:graphic>
          <a:graphicData uri="http://schemas.openxmlformats.org/presentationml/2006/ole">
            <mc:AlternateContent xmlns:mc="http://schemas.openxmlformats.org/markup-compatibility/2006">
              <mc:Choice xmlns:v="urn:schemas-microsoft-com:vml" Requires="v">
                <p:oleObj spid="_x0000_s1344" name="文書" r:id="rId5" imgW="10354769" imgH="7516015" progId="Word.Document.12">
                  <p:embed/>
                </p:oleObj>
              </mc:Choice>
              <mc:Fallback>
                <p:oleObj name="文書" r:id="rId5" imgW="10354769" imgH="7516015" progId="Word.Document.12">
                  <p:embed/>
                  <p:pic>
                    <p:nvPicPr>
                      <p:cNvPr id="0" name=""/>
                      <p:cNvPicPr/>
                      <p:nvPr/>
                    </p:nvPicPr>
                    <p:blipFill>
                      <a:blip r:embed="rId6"/>
                      <a:stretch>
                        <a:fillRect/>
                      </a:stretch>
                    </p:blipFill>
                    <p:spPr>
                      <a:xfrm>
                        <a:off x="123825" y="155575"/>
                        <a:ext cx="8756650" cy="6353175"/>
                      </a:xfrm>
                      <a:prstGeom prst="rect">
                        <a:avLst/>
                      </a:prstGeom>
                    </p:spPr>
                  </p:pic>
                </p:oleObj>
              </mc:Fallback>
            </mc:AlternateContent>
          </a:graphicData>
        </a:graphic>
      </p:graphicFrame>
      <p:sp>
        <p:nvSpPr>
          <p:cNvPr id="5" name="スライド番号プレースホルダー 4"/>
          <p:cNvSpPr>
            <a:spLocks noGrp="1"/>
          </p:cNvSpPr>
          <p:nvPr>
            <p:ph type="sldNum" sz="quarter" idx="12"/>
          </p:nvPr>
        </p:nvSpPr>
        <p:spPr/>
        <p:txBody>
          <a:bodyPr/>
          <a:lstStyle/>
          <a:p>
            <a:fld id="{86B44F31-C5EA-4F68-BA5C-6BB7DC596ED2}" type="slidenum">
              <a:rPr lang="ja-JP" altLang="en-US" smtClean="0">
                <a:solidFill>
                  <a:schemeClr val="tx1"/>
                </a:solidFill>
              </a:rPr>
              <a:pPr/>
              <a:t>41</a:t>
            </a:fld>
            <a:endParaRPr lang="ja-JP" altLang="en-US" dirty="0">
              <a:solidFill>
                <a:schemeClr val="tx1"/>
              </a:solidFill>
            </a:endParaRPr>
          </a:p>
        </p:txBody>
      </p:sp>
    </p:spTree>
    <p:extLst>
      <p:ext uri="{BB962C8B-B14F-4D97-AF65-F5344CB8AC3E}">
        <p14:creationId xmlns:p14="http://schemas.microsoft.com/office/powerpoint/2010/main" val="1826486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0413" y="172976"/>
            <a:ext cx="7886700" cy="764427"/>
          </a:xfrm>
        </p:spPr>
        <p:txBody>
          <a:bodyPr>
            <a:noAutofit/>
          </a:bodyPr>
          <a:lstStyle/>
          <a:p>
            <a:pPr algn="ctr"/>
            <a:r>
              <a:rPr kumimoji="1" lang="ja-JP" altLang="en-US" sz="2800" dirty="0" smtClean="0"/>
              <a:t>成年後見制度の利用の促進に関する法律</a:t>
            </a:r>
            <a:r>
              <a:rPr lang="ja-JP" altLang="en-US" sz="2800" dirty="0"/>
              <a:t>①</a:t>
            </a:r>
            <a:br>
              <a:rPr lang="ja-JP" altLang="en-US" sz="2800" dirty="0"/>
            </a:br>
            <a:r>
              <a:rPr kumimoji="1" lang="ja-JP" altLang="en-US" sz="2800" dirty="0" smtClean="0"/>
              <a:t>（</a:t>
            </a:r>
            <a:r>
              <a:rPr kumimoji="1" lang="ja-JP" altLang="en-US" sz="2800" dirty="0" smtClean="0">
                <a:latin typeface="ＭＳ Ｐゴシック" panose="020B0600070205080204" pitchFamily="50" charset="-128"/>
                <a:ea typeface="ＭＳ Ｐゴシック" panose="020B0600070205080204" pitchFamily="50" charset="-128"/>
              </a:rPr>
              <a:t>平成</a:t>
            </a:r>
            <a:r>
              <a:rPr kumimoji="1" lang="en-US" altLang="ja-JP" sz="2800" dirty="0" smtClean="0">
                <a:latin typeface="ＭＳ Ｐゴシック" panose="020B0600070205080204" pitchFamily="50" charset="-128"/>
                <a:ea typeface="ＭＳ Ｐゴシック" panose="020B0600070205080204" pitchFamily="50" charset="-128"/>
              </a:rPr>
              <a:t>28</a:t>
            </a:r>
            <a:r>
              <a:rPr kumimoji="1" lang="ja-JP" altLang="en-US" sz="2800" dirty="0" smtClean="0">
                <a:latin typeface="ＭＳ Ｐゴシック" panose="020B0600070205080204" pitchFamily="50" charset="-128"/>
                <a:ea typeface="ＭＳ Ｐゴシック" panose="020B0600070205080204" pitchFamily="50" charset="-128"/>
              </a:rPr>
              <a:t>年</a:t>
            </a:r>
            <a:r>
              <a:rPr kumimoji="1" lang="en-US" altLang="ja-JP" sz="2800" dirty="0" smtClean="0">
                <a:latin typeface="ＭＳ Ｐゴシック" panose="020B0600070205080204" pitchFamily="50" charset="-128"/>
                <a:ea typeface="ＭＳ Ｐゴシック" panose="020B0600070205080204" pitchFamily="50" charset="-128"/>
              </a:rPr>
              <a:t>4</a:t>
            </a:r>
            <a:r>
              <a:rPr kumimoji="1" lang="ja-JP" altLang="en-US" sz="2800" dirty="0" smtClean="0">
                <a:latin typeface="ＭＳ Ｐゴシック" panose="020B0600070205080204" pitchFamily="50" charset="-128"/>
                <a:ea typeface="ＭＳ Ｐゴシック" panose="020B0600070205080204" pitchFamily="50" charset="-128"/>
              </a:rPr>
              <a:t>月</a:t>
            </a:r>
            <a:r>
              <a:rPr kumimoji="1" lang="en-US" altLang="ja-JP" sz="2800" dirty="0" smtClean="0">
                <a:latin typeface="ＭＳ Ｐゴシック" panose="020B0600070205080204" pitchFamily="50" charset="-128"/>
                <a:ea typeface="ＭＳ Ｐゴシック" panose="020B0600070205080204" pitchFamily="50" charset="-128"/>
              </a:rPr>
              <a:t>13</a:t>
            </a:r>
            <a:r>
              <a:rPr kumimoji="1" lang="ja-JP" altLang="en-US" sz="2800" dirty="0" smtClean="0">
                <a:latin typeface="ＭＳ Ｐゴシック" panose="020B0600070205080204" pitchFamily="50" charset="-128"/>
                <a:ea typeface="ＭＳ Ｐゴシック" panose="020B0600070205080204" pitchFamily="50" charset="-128"/>
              </a:rPr>
              <a:t>日公布、</a:t>
            </a:r>
            <a:r>
              <a:rPr kumimoji="1" lang="en-US" altLang="ja-JP" sz="2800" dirty="0" smtClean="0">
                <a:latin typeface="ＭＳ Ｐゴシック" panose="020B0600070205080204" pitchFamily="50" charset="-128"/>
                <a:ea typeface="ＭＳ Ｐゴシック" panose="020B0600070205080204" pitchFamily="50" charset="-128"/>
              </a:rPr>
              <a:t>5</a:t>
            </a:r>
            <a:r>
              <a:rPr kumimoji="1" lang="ja-JP" altLang="en-US" sz="2800" dirty="0" smtClean="0">
                <a:latin typeface="ＭＳ Ｐゴシック" panose="020B0600070205080204" pitchFamily="50" charset="-128"/>
                <a:ea typeface="ＭＳ Ｐゴシック" panose="020B0600070205080204" pitchFamily="50" charset="-128"/>
              </a:rPr>
              <a:t>月</a:t>
            </a:r>
            <a:r>
              <a:rPr kumimoji="1" lang="en-US" altLang="ja-JP" sz="2800" dirty="0" smtClean="0">
                <a:latin typeface="ＭＳ Ｐゴシック" panose="020B0600070205080204" pitchFamily="50" charset="-128"/>
                <a:ea typeface="ＭＳ Ｐゴシック" panose="020B0600070205080204" pitchFamily="50" charset="-128"/>
              </a:rPr>
              <a:t>13</a:t>
            </a:r>
            <a:r>
              <a:rPr kumimoji="1" lang="ja-JP" altLang="en-US" sz="2800" dirty="0" smtClean="0">
                <a:latin typeface="ＭＳ Ｐゴシック" panose="020B0600070205080204" pitchFamily="50" charset="-128"/>
                <a:ea typeface="ＭＳ Ｐゴシック" panose="020B0600070205080204" pitchFamily="50" charset="-128"/>
              </a:rPr>
              <a:t>日施行</a:t>
            </a:r>
            <a:r>
              <a:rPr kumimoji="1" lang="ja-JP" altLang="en-US" sz="2800" dirty="0" smtClean="0"/>
              <a:t>）　</a:t>
            </a:r>
            <a:endParaRPr kumimoji="1" lang="ja-JP" altLang="en-US" sz="2800" dirty="0"/>
          </a:p>
        </p:txBody>
      </p:sp>
      <p:sp>
        <p:nvSpPr>
          <p:cNvPr id="11" name="スライド番号プレースホルダー 10"/>
          <p:cNvSpPr>
            <a:spLocks noGrp="1"/>
          </p:cNvSpPr>
          <p:nvPr>
            <p:ph type="sldNum" sz="quarter" idx="12"/>
          </p:nvPr>
        </p:nvSpPr>
        <p:spPr/>
        <p:txBody>
          <a:bodyPr/>
          <a:lstStyle/>
          <a:p>
            <a:fld id="{02631A14-147D-441F-BC13-09CCF9508201}" type="slidenum">
              <a:rPr kumimoji="1" lang="ja-JP" altLang="en-US" smtClean="0"/>
              <a:t>42</a:t>
            </a:fld>
            <a:endParaRPr kumimoji="1" lang="ja-JP" altLang="en-US"/>
          </a:p>
        </p:txBody>
      </p:sp>
      <p:sp>
        <p:nvSpPr>
          <p:cNvPr id="4" name="Rectangle 3"/>
          <p:cNvSpPr>
            <a:spLocks noChangeArrowheads="1"/>
          </p:cNvSpPr>
          <p:nvPr/>
        </p:nvSpPr>
        <p:spPr bwMode="auto">
          <a:xfrm>
            <a:off x="389122" y="1195947"/>
            <a:ext cx="5728449" cy="1640541"/>
          </a:xfrm>
          <a:prstGeom prst="rect">
            <a:avLst/>
          </a:prstGeom>
          <a:solidFill>
            <a:srgbClr val="FFCCFF">
              <a:alpha val="50000"/>
            </a:srgbClr>
          </a:solidFill>
          <a:ln w="15875" algn="ctr">
            <a:solidFill>
              <a:srgbClr val="FF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6" name="AutoShape 5"/>
          <p:cNvSpPr>
            <a:spLocks noChangeArrowheads="1"/>
          </p:cNvSpPr>
          <p:nvPr/>
        </p:nvSpPr>
        <p:spPr bwMode="auto">
          <a:xfrm>
            <a:off x="2689411" y="1520775"/>
            <a:ext cx="1680882" cy="1156448"/>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marL="0" marR="0" lvl="0" indent="0" algn="just" defTabSz="914400" rtl="0" eaLnBrk="0" fontAlgn="base" latinLnBrk="0" hangingPunct="0">
              <a:lnSpc>
                <a:spcPts val="2200"/>
              </a:lnSpc>
              <a:spcBef>
                <a:spcPct val="0"/>
              </a:spcBef>
              <a:spcAft>
                <a:spcPct val="0"/>
              </a:spcAft>
              <a:buClrTx/>
              <a:buSzTx/>
              <a:buFontTx/>
              <a:buNone/>
              <a:tabLst/>
            </a:pPr>
            <a:r>
              <a:rPr kumimoji="0" lang="ja-JP" altLang="en-US" sz="1500" b="0" i="0" u="none" strike="noStrike" cap="none" spc="-160" normalizeH="0" dirty="0" smtClean="0">
                <a:ln>
                  <a:noFill/>
                </a:ln>
                <a:solidFill>
                  <a:schemeClr val="tx1"/>
                </a:solidFill>
                <a:effectLst/>
                <a:latin typeface="ＭＳ ゴシック" panose="020B0609070205080204" pitchFamily="49" charset="-128"/>
                <a:ea typeface="ＭＳ ゴシック" panose="020B0609070205080204" pitchFamily="49" charset="-128"/>
              </a:rPr>
              <a:t>地域の需要に対応した成年後見制度の利用の促進</a:t>
            </a:r>
            <a:endParaRPr kumimoji="0" lang="ja-JP" altLang="ja-JP" sz="1500" b="0" i="0" u="none" strike="noStrike" cap="none" spc="-160" normalizeH="0" dirty="0" smtClean="0">
              <a:ln>
                <a:noFill/>
              </a:ln>
              <a:solidFill>
                <a:schemeClr val="tx1"/>
              </a:solidFill>
              <a:effectLst/>
              <a:latin typeface="Arial" panose="020B0604020202020204" pitchFamily="34" charset="0"/>
            </a:endParaRPr>
          </a:p>
        </p:txBody>
      </p:sp>
      <p:sp>
        <p:nvSpPr>
          <p:cNvPr id="7" name="AutoShape 6"/>
          <p:cNvSpPr>
            <a:spLocks noChangeArrowheads="1"/>
          </p:cNvSpPr>
          <p:nvPr/>
        </p:nvSpPr>
        <p:spPr bwMode="auto">
          <a:xfrm>
            <a:off x="4477869" y="1520775"/>
            <a:ext cx="1546413" cy="1182084"/>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marL="0" marR="0" lvl="0" indent="0" algn="just" defTabSz="914400" rtl="0" eaLnBrk="0" fontAlgn="base" latinLnBrk="0" hangingPunct="0">
              <a:lnSpc>
                <a:spcPts val="2200"/>
              </a:lnSpc>
              <a:spcBef>
                <a:spcPct val="0"/>
              </a:spcBef>
              <a:spcAft>
                <a:spcPct val="0"/>
              </a:spcAft>
              <a:buClrTx/>
              <a:buSzTx/>
              <a:buFontTx/>
              <a:buNone/>
              <a:tabLst/>
            </a:pPr>
            <a:r>
              <a:rPr kumimoji="0" lang="ja-JP" altLang="en-US" sz="1500" b="0" i="0" u="none" strike="noStrike" cap="none" spc="-120" normalizeH="0" dirty="0" smtClean="0">
                <a:ln>
                  <a:noFill/>
                </a:ln>
                <a:solidFill>
                  <a:schemeClr val="tx1"/>
                </a:solidFill>
                <a:effectLst/>
                <a:latin typeface="ＭＳ ゴシック" panose="020B0609070205080204" pitchFamily="49" charset="-128"/>
                <a:ea typeface="ＭＳ ゴシック" panose="020B0609070205080204" pitchFamily="49" charset="-128"/>
              </a:rPr>
              <a:t>成年後見制度の利用に関する</a:t>
            </a:r>
            <a:endParaRPr kumimoji="0" lang="en-US" altLang="ja-JP" sz="1500" b="0" i="0" u="none" strike="noStrike" cap="none" spc="-120" normalizeH="0" dirty="0" smtClean="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ts val="2200"/>
              </a:lnSpc>
              <a:spcBef>
                <a:spcPct val="0"/>
              </a:spcBef>
              <a:spcAft>
                <a:spcPct val="0"/>
              </a:spcAft>
              <a:buClrTx/>
              <a:buSzTx/>
              <a:buFontTx/>
              <a:buNone/>
              <a:tabLst/>
            </a:pPr>
            <a:r>
              <a:rPr kumimoji="0" lang="ja-JP" altLang="en-US" sz="1500" b="0" i="0" u="none" strike="noStrike" cap="none" spc="-120" normalizeH="0" dirty="0" smtClean="0">
                <a:ln>
                  <a:noFill/>
                </a:ln>
                <a:solidFill>
                  <a:schemeClr val="tx1"/>
                </a:solidFill>
                <a:effectLst/>
                <a:latin typeface="ＭＳ ゴシック" panose="020B0609070205080204" pitchFamily="49" charset="-128"/>
                <a:ea typeface="ＭＳ ゴシック" panose="020B0609070205080204" pitchFamily="49" charset="-128"/>
              </a:rPr>
              <a:t>体制の整備</a:t>
            </a:r>
            <a:endParaRPr kumimoji="0" lang="ja-JP" altLang="ja-JP" sz="1500" b="0" i="0" u="none" strike="noStrike" cap="none" spc="-120" normalizeH="0" dirty="0" smtClean="0">
              <a:ln>
                <a:noFill/>
              </a:ln>
              <a:solidFill>
                <a:schemeClr val="tx1"/>
              </a:solidFill>
              <a:effectLst/>
              <a:latin typeface="Arial" panose="020B0604020202020204" pitchFamily="34" charset="0"/>
            </a:endParaRPr>
          </a:p>
        </p:txBody>
      </p:sp>
      <p:sp>
        <p:nvSpPr>
          <p:cNvPr id="5" name="AutoShape 4"/>
          <p:cNvSpPr>
            <a:spLocks noChangeArrowheads="1"/>
          </p:cNvSpPr>
          <p:nvPr/>
        </p:nvSpPr>
        <p:spPr bwMode="auto">
          <a:xfrm>
            <a:off x="435718" y="1454608"/>
            <a:ext cx="2178426" cy="1272779"/>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defTabSz="914400" rtl="0" eaLnBrk="0" fontAlgn="base" latinLnBrk="0" hangingPunct="0">
              <a:lnSpc>
                <a:spcPts val="2160"/>
              </a:lnSpc>
              <a:spcBef>
                <a:spcPct val="0"/>
              </a:spcBef>
              <a:spcAft>
                <a:spcPct val="0"/>
              </a:spcAft>
              <a:buClrTx/>
              <a:buSzTx/>
              <a:buFontTx/>
              <a:buNone/>
              <a:tabLst/>
            </a:pPr>
            <a:r>
              <a:rPr kumimoji="0" lang="ja-JP" altLang="en-US" sz="1500" b="0" i="0" u="none" strike="noStrike" kern="0" cap="none" spc="-300" normalizeH="0" dirty="0" smtClean="0">
                <a:ln>
                  <a:noFill/>
                </a:ln>
                <a:solidFill>
                  <a:schemeClr val="tx1"/>
                </a:solidFill>
                <a:effectLst/>
                <a:latin typeface="ＭＳ ゴシック" panose="020B0609070205080204" pitchFamily="49" charset="-128"/>
                <a:ea typeface="ＭＳ ゴシック" panose="020B0609070205080204" pitchFamily="49" charset="-128"/>
              </a:rPr>
              <a:t>成年後見制度の理念の尊重</a:t>
            </a:r>
          </a:p>
          <a:p>
            <a:pPr marL="0" marR="0" lvl="0" indent="0" defTabSz="914400" rtl="0" eaLnBrk="0" fontAlgn="base" latinLnBrk="0" hangingPunct="0">
              <a:lnSpc>
                <a:spcPts val="2160"/>
              </a:lnSpc>
              <a:spcBef>
                <a:spcPct val="0"/>
              </a:spcBef>
              <a:spcAft>
                <a:spcPct val="0"/>
              </a:spcAft>
              <a:buClrTx/>
              <a:buSzTx/>
              <a:buFontTx/>
              <a:buNone/>
              <a:tabLst/>
            </a:pPr>
            <a:r>
              <a:rPr kumimoji="0" lang="ja-JP" altLang="en-US" sz="1500" b="0" i="0" u="none" strike="noStrike" kern="0" cap="none" spc="-300" normalizeH="0" dirty="0" smtClean="0">
                <a:ln>
                  <a:noFill/>
                </a:ln>
                <a:solidFill>
                  <a:schemeClr val="tx1"/>
                </a:solidFill>
                <a:effectLst/>
                <a:latin typeface="Century" panose="02040604050505020304" pitchFamily="18" charset="0"/>
                <a:ea typeface="ＭＳ 明朝" panose="02020609040205080304" pitchFamily="17" charset="-128"/>
              </a:rPr>
              <a:t>① ノーマライゼーション</a:t>
            </a:r>
            <a:endParaRPr kumimoji="0" lang="ja-JP" altLang="en-US" sz="1500" b="0" i="0" u="none" strike="noStrike" kern="0" cap="none" spc="-300" normalizeH="0" dirty="0" smtClean="0">
              <a:ln>
                <a:noFill/>
              </a:ln>
              <a:solidFill>
                <a:schemeClr val="tx1"/>
              </a:solidFill>
              <a:effectLst/>
              <a:latin typeface="Times New Roman" panose="02020603050405020304" pitchFamily="18" charset="0"/>
              <a:ea typeface="ＭＳ 明朝" panose="02020609040205080304" pitchFamily="17" charset="-128"/>
            </a:endParaRPr>
          </a:p>
          <a:p>
            <a:pPr marL="0" marR="0" lvl="0" indent="0" defTabSz="914400" rtl="0" eaLnBrk="0" fontAlgn="base" latinLnBrk="0" hangingPunct="0">
              <a:lnSpc>
                <a:spcPts val="2160"/>
              </a:lnSpc>
              <a:spcBef>
                <a:spcPct val="0"/>
              </a:spcBef>
              <a:spcAft>
                <a:spcPct val="0"/>
              </a:spcAft>
              <a:buClrTx/>
              <a:buSzTx/>
              <a:buFontTx/>
              <a:buNone/>
              <a:tabLst/>
            </a:pPr>
            <a:r>
              <a:rPr kumimoji="0" lang="ja-JP" altLang="en-US" sz="1500" b="0" i="0" u="none" strike="noStrike" kern="0" cap="none" spc="-300" normalizeH="0" dirty="0" smtClean="0">
                <a:ln>
                  <a:noFill/>
                </a:ln>
                <a:solidFill>
                  <a:schemeClr val="tx1"/>
                </a:solidFill>
                <a:effectLst/>
                <a:latin typeface="Century" panose="02040604050505020304" pitchFamily="18" charset="0"/>
                <a:ea typeface="ＭＳ 明朝" panose="02020609040205080304" pitchFamily="17" charset="-128"/>
              </a:rPr>
              <a:t>② 自己決定権の尊重</a:t>
            </a:r>
            <a:endParaRPr kumimoji="0" lang="ja-JP" altLang="en-US" sz="1500" b="0" i="0" u="none" strike="noStrike" kern="0" cap="none" spc="-300" normalizeH="0" dirty="0" smtClean="0">
              <a:ln>
                <a:noFill/>
              </a:ln>
              <a:solidFill>
                <a:schemeClr val="tx1"/>
              </a:solidFill>
              <a:effectLst/>
              <a:latin typeface="Times New Roman" panose="02020603050405020304" pitchFamily="18" charset="0"/>
              <a:ea typeface="ＭＳ 明朝" panose="02020609040205080304" pitchFamily="17" charset="-128"/>
            </a:endParaRPr>
          </a:p>
          <a:p>
            <a:pPr marL="0" marR="0" lvl="0" indent="0" defTabSz="914400" rtl="0" eaLnBrk="0" fontAlgn="base" latinLnBrk="0" hangingPunct="0">
              <a:lnSpc>
                <a:spcPts val="2160"/>
              </a:lnSpc>
              <a:spcBef>
                <a:spcPct val="0"/>
              </a:spcBef>
              <a:spcAft>
                <a:spcPct val="0"/>
              </a:spcAft>
              <a:buClrTx/>
              <a:buSzTx/>
              <a:buFontTx/>
              <a:buNone/>
              <a:tabLst/>
            </a:pPr>
            <a:r>
              <a:rPr kumimoji="0" lang="ja-JP" altLang="en-US" sz="1500" b="0" i="0" u="none" strike="noStrike" kern="0" cap="none" spc="-300" normalizeH="0" dirty="0" smtClean="0">
                <a:ln>
                  <a:noFill/>
                </a:ln>
                <a:solidFill>
                  <a:schemeClr val="tx1"/>
                </a:solidFill>
                <a:effectLst/>
                <a:latin typeface="Century" panose="02040604050505020304" pitchFamily="18" charset="0"/>
                <a:ea typeface="ＭＳ 明朝" panose="02020609040205080304" pitchFamily="17" charset="-128"/>
              </a:rPr>
              <a:t>③ 身上の保護の重視</a:t>
            </a:r>
            <a:endParaRPr kumimoji="0" lang="ja-JP" altLang="ja-JP" sz="1500" b="0" i="0" u="none" strike="noStrike" kern="0" cap="none" spc="-300" normalizeH="0" dirty="0" smtClean="0">
              <a:ln>
                <a:noFill/>
              </a:ln>
              <a:solidFill>
                <a:schemeClr val="tx1"/>
              </a:solidFill>
              <a:effectLst/>
              <a:latin typeface="Arial" panose="020B0604020202020204" pitchFamily="34" charset="0"/>
            </a:endParaRPr>
          </a:p>
        </p:txBody>
      </p:sp>
      <p:sp>
        <p:nvSpPr>
          <p:cNvPr id="3" name="Text Box 2"/>
          <p:cNvSpPr txBox="1">
            <a:spLocks noChangeArrowheads="1"/>
          </p:cNvSpPr>
          <p:nvPr/>
        </p:nvSpPr>
        <p:spPr bwMode="auto">
          <a:xfrm>
            <a:off x="355037" y="1033763"/>
            <a:ext cx="1169895" cy="294953"/>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基本理念</a:t>
            </a:r>
            <a:endParaRPr kumimoji="0" lang="ja-JP" altLang="ja-JP" b="0" i="0" u="none" strike="noStrike" cap="none" normalizeH="0" baseline="0" dirty="0" smtClean="0">
              <a:ln>
                <a:noFill/>
              </a:ln>
              <a:solidFill>
                <a:schemeClr val="tx1"/>
              </a:solidFill>
              <a:effectLst/>
              <a:latin typeface="Arial" panose="020B0604020202020204" pitchFamily="34" charset="0"/>
            </a:endParaRPr>
          </a:p>
        </p:txBody>
      </p:sp>
      <p:sp>
        <p:nvSpPr>
          <p:cNvPr id="12" name="AutoShape 8"/>
          <p:cNvSpPr>
            <a:spLocks noChangeArrowheads="1"/>
          </p:cNvSpPr>
          <p:nvPr/>
        </p:nvSpPr>
        <p:spPr bwMode="auto">
          <a:xfrm>
            <a:off x="2675965" y="1454606"/>
            <a:ext cx="3348317" cy="1331003"/>
          </a:xfrm>
          <a:prstGeom prst="roundRect">
            <a:avLst>
              <a:gd name="adj" fmla="val 16667"/>
            </a:avLst>
          </a:prstGeom>
          <a:noFill/>
          <a:ln w="12700" algn="ctr">
            <a:solidFill>
              <a:srgbClr val="993366"/>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4" name="Rectangle 36"/>
          <p:cNvSpPr>
            <a:spLocks noChangeArrowheads="1"/>
          </p:cNvSpPr>
          <p:nvPr/>
        </p:nvSpPr>
        <p:spPr bwMode="auto">
          <a:xfrm>
            <a:off x="6681075" y="3085028"/>
            <a:ext cx="2137886" cy="2964891"/>
          </a:xfrm>
          <a:prstGeom prst="rect">
            <a:avLst/>
          </a:prstGeom>
          <a:solidFill>
            <a:srgbClr val="FFCCFF">
              <a:alpha val="50000"/>
            </a:srgbClr>
          </a:solidFill>
          <a:ln w="15875">
            <a:solidFill>
              <a:srgbClr val="FF00FF"/>
            </a:solidFill>
            <a:miter lim="800000"/>
            <a:headEnd/>
            <a:tailEnd/>
          </a:ln>
        </p:spPr>
        <p:txBody>
          <a:bodyPr vert="horz" wrap="square" lIns="74295" tIns="8890" rIns="74295" bIns="8890" numCol="1" anchor="t" anchorCtr="0" compatLnSpc="1">
            <a:prstTxWarp prst="textNoShape">
              <a:avLst/>
            </a:prstTxWarp>
          </a:bodyPr>
          <a:lstStyle/>
          <a:p>
            <a:pPr marL="174625" marR="0" lvl="0" indent="-174625" algn="l" defTabSz="914400" rtl="0" eaLnBrk="0" fontAlgn="base" latinLnBrk="0" hangingPunct="0">
              <a:lnSpc>
                <a:spcPct val="150000"/>
              </a:lnSpc>
              <a:spcBef>
                <a:spcPct val="0"/>
              </a:spcBef>
              <a:spcAft>
                <a:spcPct val="0"/>
              </a:spcAft>
              <a:buClrTx/>
              <a:buSzTx/>
              <a:buFontTx/>
              <a:buNone/>
              <a:tabLst/>
            </a:pPr>
            <a:endParaRPr kumimoji="0" lang="en-US" altLang="ja-JP" sz="1200" b="0" i="0" u="none" strike="noStrike" cap="none" spc="-19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74625" marR="0" lvl="0" indent="-174625" defTabSz="914400" rtl="0" eaLnBrk="0" fontAlgn="base" latinLnBrk="0" hangingPunct="0">
              <a:lnSpc>
                <a:spcPct val="150000"/>
              </a:lnSpc>
              <a:spcBef>
                <a:spcPct val="0"/>
              </a:spcBef>
              <a:spcAft>
                <a:spcPct val="0"/>
              </a:spcAft>
              <a:buClrTx/>
              <a:buSzTx/>
              <a:buFontTx/>
              <a:buNone/>
              <a:tabLst/>
            </a:pPr>
            <a:r>
              <a:rPr kumimoji="0" lang="ja-JP" altLang="en-US" sz="1200" spc="-190" dirty="0">
                <a:latin typeface="Century" panose="02040604050505020304" pitchFamily="18" charset="0"/>
                <a:ea typeface="ＭＳ 明朝" panose="02020609040205080304" pitchFamily="17" charset="-128"/>
                <a:cs typeface="Times New Roman" panose="02020603050405020304" pitchFamily="18" charset="0"/>
              </a:rPr>
              <a:t>○</a:t>
            </a:r>
            <a:r>
              <a:rPr kumimoji="0" lang="ja-JP" altLang="ja-JP" sz="1200" b="0" i="0" u="none" strike="noStrike" cap="none" spc="-19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基本方針に基づく施策を実施するため必要な法制上・財政上の措置</a:t>
            </a:r>
            <a:endParaRPr kumimoji="0" lang="ja-JP" altLang="ja-JP" sz="1200" b="0" i="0" u="none" strike="noStrike" cap="none" spc="-190" normalizeH="0" dirty="0" smtClean="0">
              <a:ln>
                <a:noFill/>
              </a:ln>
              <a:solidFill>
                <a:schemeClr val="tx1"/>
              </a:solidFill>
              <a:effectLst/>
            </a:endParaRPr>
          </a:p>
          <a:p>
            <a:pPr marL="174625" marR="0" lvl="0" indent="-174625" defTabSz="914400" rtl="0" eaLnBrk="0" fontAlgn="base" latinLnBrk="0" hangingPunct="0">
              <a:lnSpc>
                <a:spcPct val="150000"/>
              </a:lnSpc>
              <a:spcBef>
                <a:spcPct val="0"/>
              </a:spcBef>
              <a:spcAft>
                <a:spcPct val="0"/>
              </a:spcAft>
              <a:buClrTx/>
              <a:buSzTx/>
              <a:buFontTx/>
              <a:buNone/>
              <a:tabLst/>
            </a:pPr>
            <a:r>
              <a:rPr kumimoji="0" lang="ja-JP" altLang="en-US" sz="1200" b="0" i="0" u="none" strike="noStrike" cap="none" spc="-19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ja-JP" altLang="ja-JP" sz="1200" b="0" i="0" u="none" strike="noStrike" cap="none" spc="-19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成年被後見人等の権利制限に係る関係法律の改正その他の基本方針に基づく施策を実施するために必要な法制上の措置については、この法律の施行後三年以内を目途として講ずる</a:t>
            </a:r>
            <a:endParaRPr kumimoji="0" lang="ja-JP" altLang="ja-JP" sz="1200" b="0" i="0" u="none" strike="noStrike" cap="none" spc="-190" normalizeH="0" dirty="0" smtClean="0">
              <a:ln>
                <a:noFill/>
              </a:ln>
              <a:solidFill>
                <a:schemeClr val="tx1"/>
              </a:solidFill>
              <a:effectLst/>
              <a:latin typeface="Arial" panose="020B0604020202020204" pitchFamily="34" charset="0"/>
            </a:endParaRPr>
          </a:p>
        </p:txBody>
      </p:sp>
      <p:sp>
        <p:nvSpPr>
          <p:cNvPr id="16" name="AutoShape 12"/>
          <p:cNvSpPr>
            <a:spLocks noChangeArrowheads="1"/>
          </p:cNvSpPr>
          <p:nvPr/>
        </p:nvSpPr>
        <p:spPr bwMode="auto">
          <a:xfrm>
            <a:off x="7133776" y="6090259"/>
            <a:ext cx="1315571" cy="158885"/>
          </a:xfrm>
          <a:prstGeom prst="downArrow">
            <a:avLst>
              <a:gd name="adj1" fmla="val 52380"/>
              <a:gd name="adj2" fmla="val 51162"/>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8" name="Rectangle 33"/>
          <p:cNvSpPr>
            <a:spLocks noChangeArrowheads="1"/>
          </p:cNvSpPr>
          <p:nvPr/>
        </p:nvSpPr>
        <p:spPr bwMode="auto">
          <a:xfrm>
            <a:off x="383903" y="3114847"/>
            <a:ext cx="5681853" cy="3532064"/>
          </a:xfrm>
          <a:prstGeom prst="rect">
            <a:avLst/>
          </a:prstGeom>
          <a:solidFill>
            <a:srgbClr val="CC99FF">
              <a:alpha val="50000"/>
            </a:srgbClr>
          </a:solidFill>
          <a:ln w="15875">
            <a:solidFill>
              <a:srgbClr val="80008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0" name="AutoShape 32"/>
          <p:cNvSpPr>
            <a:spLocks noChangeArrowheads="1"/>
          </p:cNvSpPr>
          <p:nvPr/>
        </p:nvSpPr>
        <p:spPr bwMode="auto">
          <a:xfrm>
            <a:off x="6713562" y="1100081"/>
            <a:ext cx="2155802" cy="1803659"/>
          </a:xfrm>
          <a:prstGeom prst="roundRect">
            <a:avLst>
              <a:gd name="adj" fmla="val 16667"/>
            </a:avLst>
          </a:prstGeom>
          <a:solidFill>
            <a:srgbClr val="FFCCFF">
              <a:alpha val="50000"/>
            </a:srgbClr>
          </a:solidFill>
          <a:ln w="15875">
            <a:solidFill>
              <a:srgbClr val="FF00FF"/>
            </a:solidFill>
            <a:prstDash val="dash"/>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spc="-21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１　国の責務</a:t>
            </a:r>
            <a:endParaRPr kumimoji="0" lang="ja-JP" altLang="ja-JP" sz="1500" b="0" i="0" u="none" strike="noStrike" cap="none" spc="-210" normalizeH="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spc="-21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２　地方公共団体の責務</a:t>
            </a:r>
            <a:endParaRPr kumimoji="0" lang="ja-JP" altLang="ja-JP" sz="1500" b="0" i="0" u="none" strike="noStrike" cap="none" spc="-210" normalizeH="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spc="-21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３　関係者の努力</a:t>
            </a:r>
            <a:endParaRPr kumimoji="0" lang="ja-JP" altLang="ja-JP" sz="1500" b="0" i="0" u="none" strike="noStrike" cap="none" spc="-210" normalizeH="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spc="-21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４　国民の努力</a:t>
            </a:r>
            <a:endParaRPr kumimoji="0" lang="ja-JP" altLang="ja-JP" sz="1500" b="0" i="0" u="none" strike="noStrike" cap="none" spc="-210" normalizeH="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spc="-21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５　関係機関等の相互の</a:t>
            </a:r>
            <a:endParaRPr kumimoji="0" lang="ja-JP" altLang="ja-JP" sz="1500" b="0" i="0" u="none" strike="noStrike" cap="none" spc="-210" normalizeH="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spc="-21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連携</a:t>
            </a:r>
            <a:endParaRPr kumimoji="0" lang="ja-JP" altLang="ja-JP" sz="1500" b="0" i="0" u="none" strike="noStrike" cap="none" spc="-210" normalizeH="0" dirty="0" smtClean="0">
              <a:ln>
                <a:noFill/>
              </a:ln>
              <a:solidFill>
                <a:schemeClr val="tx1"/>
              </a:solidFill>
              <a:effectLst/>
              <a:latin typeface="Arial" panose="020B0604020202020204" pitchFamily="34" charset="0"/>
            </a:endParaRPr>
          </a:p>
        </p:txBody>
      </p:sp>
      <p:sp>
        <p:nvSpPr>
          <p:cNvPr id="22" name="Text Box 30"/>
          <p:cNvSpPr txBox="1">
            <a:spLocks noChangeArrowheads="1"/>
          </p:cNvSpPr>
          <p:nvPr/>
        </p:nvSpPr>
        <p:spPr bwMode="auto">
          <a:xfrm>
            <a:off x="6695656" y="1075121"/>
            <a:ext cx="1386027" cy="294953"/>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国等の責務</a:t>
            </a:r>
            <a:endParaRPr kumimoji="0" lang="ja-JP" altLang="ja-JP" b="0" i="0" u="none" strike="noStrike" cap="none" normalizeH="0" baseline="0" dirty="0" smtClean="0">
              <a:ln>
                <a:noFill/>
              </a:ln>
              <a:solidFill>
                <a:schemeClr val="tx1"/>
              </a:solidFill>
              <a:effectLst/>
              <a:latin typeface="Arial" panose="020B0604020202020204" pitchFamily="34" charset="0"/>
            </a:endParaRPr>
          </a:p>
        </p:txBody>
      </p:sp>
      <p:sp>
        <p:nvSpPr>
          <p:cNvPr id="24" name="Text Box 28"/>
          <p:cNvSpPr txBox="1">
            <a:spLocks noChangeArrowheads="1"/>
          </p:cNvSpPr>
          <p:nvPr/>
        </p:nvSpPr>
        <p:spPr bwMode="auto">
          <a:xfrm>
            <a:off x="363069" y="2947557"/>
            <a:ext cx="1077144" cy="294953"/>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基本方針</a:t>
            </a:r>
            <a:endParaRPr kumimoji="0" lang="ja-JP" altLang="ja-JP" b="0" i="0" u="none" strike="noStrike" cap="none" normalizeH="0" baseline="0" dirty="0" smtClean="0">
              <a:ln>
                <a:noFill/>
              </a:ln>
              <a:solidFill>
                <a:schemeClr val="tx1"/>
              </a:solidFill>
              <a:effectLst/>
              <a:latin typeface="Arial" panose="020B0604020202020204" pitchFamily="34" charset="0"/>
            </a:endParaRPr>
          </a:p>
        </p:txBody>
      </p:sp>
      <p:sp>
        <p:nvSpPr>
          <p:cNvPr id="25" name="AutoShape 27"/>
          <p:cNvSpPr>
            <a:spLocks noChangeArrowheads="1"/>
          </p:cNvSpPr>
          <p:nvPr/>
        </p:nvSpPr>
        <p:spPr bwMode="auto">
          <a:xfrm>
            <a:off x="4394994" y="3517389"/>
            <a:ext cx="1643437" cy="1889636"/>
          </a:xfrm>
          <a:prstGeom prst="roundRect">
            <a:avLst>
              <a:gd name="adj" fmla="val 7958"/>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174625" marR="0" lvl="0" indent="-174625"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１ 関係機関等における</a:t>
            </a:r>
            <a:r>
              <a:rPr kumimoji="0" lang="ja-JP" altLang="ja-JP" sz="1600" b="0" i="0" u="sng"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体制</a:t>
            </a:r>
            <a:r>
              <a:rPr kumimoji="0"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の充実強化</a:t>
            </a:r>
            <a:endParaRPr kumimoji="0" lang="ja-JP" altLang="ja-JP" sz="1600" b="0" i="0" u="none" strike="noStrike" cap="none" normalizeH="0" baseline="0" dirty="0" smtClean="0">
              <a:ln>
                <a:noFill/>
              </a:ln>
              <a:solidFill>
                <a:schemeClr val="tx1"/>
              </a:solidFill>
              <a:effectLst/>
            </a:endParaRPr>
          </a:p>
          <a:p>
            <a:pPr marL="174625" marR="0" lvl="0" indent="-174625"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２ 関係機関等の相互の緊密な</a:t>
            </a:r>
            <a:r>
              <a:rPr kumimoji="0" lang="ja-JP" altLang="ja-JP" sz="1600" b="0" i="0" u="sng"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連携</a:t>
            </a:r>
            <a:r>
              <a:rPr kumimoji="0"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の確保</a:t>
            </a:r>
            <a:endParaRPr kumimoji="0" lang="ja-JP" altLang="ja-JP" sz="1600" b="0" i="0" u="none" strike="noStrike" cap="none" normalizeH="0" baseline="0" dirty="0" smtClean="0">
              <a:ln>
                <a:noFill/>
              </a:ln>
              <a:solidFill>
                <a:schemeClr val="tx1"/>
              </a:solidFill>
              <a:effectLst/>
              <a:latin typeface="Arial" panose="020B0604020202020204" pitchFamily="34" charset="0"/>
            </a:endParaRPr>
          </a:p>
        </p:txBody>
      </p:sp>
      <p:sp>
        <p:nvSpPr>
          <p:cNvPr id="26" name="AutoShape 26"/>
          <p:cNvSpPr>
            <a:spLocks noChangeArrowheads="1"/>
          </p:cNvSpPr>
          <p:nvPr/>
        </p:nvSpPr>
        <p:spPr bwMode="auto">
          <a:xfrm rot="5400000">
            <a:off x="1381303" y="2956823"/>
            <a:ext cx="742477" cy="400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7" name="AutoShape 25"/>
          <p:cNvSpPr>
            <a:spLocks noChangeArrowheads="1"/>
          </p:cNvSpPr>
          <p:nvPr/>
        </p:nvSpPr>
        <p:spPr bwMode="auto">
          <a:xfrm rot="5400000">
            <a:off x="3112198" y="2924526"/>
            <a:ext cx="785677" cy="400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8" name="Line 24"/>
          <p:cNvSpPr>
            <a:spLocks noChangeShapeType="1"/>
          </p:cNvSpPr>
          <p:nvPr/>
        </p:nvSpPr>
        <p:spPr bwMode="auto">
          <a:xfrm>
            <a:off x="6124575" y="2090995"/>
            <a:ext cx="66675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Text Box 23"/>
          <p:cNvSpPr txBox="1">
            <a:spLocks noChangeArrowheads="1"/>
          </p:cNvSpPr>
          <p:nvPr/>
        </p:nvSpPr>
        <p:spPr bwMode="auto">
          <a:xfrm>
            <a:off x="6638306" y="3006960"/>
            <a:ext cx="1752659" cy="264175"/>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法制上の措置等</a:t>
            </a:r>
            <a:endParaRPr kumimoji="0" lang="ja-JP" altLang="ja-JP" sz="1600" b="0" i="0" u="none" strike="noStrike" cap="none" normalizeH="0" baseline="0" dirty="0" smtClean="0">
              <a:ln>
                <a:noFill/>
              </a:ln>
              <a:solidFill>
                <a:schemeClr val="tx1"/>
              </a:solidFill>
              <a:effectLst/>
              <a:latin typeface="Arial" panose="020B0604020202020204" pitchFamily="34" charset="0"/>
            </a:endParaRPr>
          </a:p>
        </p:txBody>
      </p:sp>
      <p:sp>
        <p:nvSpPr>
          <p:cNvPr id="30" name="AutoShape 11"/>
          <p:cNvSpPr>
            <a:spLocks noChangeArrowheads="1"/>
          </p:cNvSpPr>
          <p:nvPr/>
        </p:nvSpPr>
        <p:spPr bwMode="auto">
          <a:xfrm>
            <a:off x="6266330" y="6283374"/>
            <a:ext cx="2771683" cy="363537"/>
          </a:xfrm>
          <a:prstGeom prst="roundRect">
            <a:avLst>
              <a:gd name="adj" fmla="val 16667"/>
            </a:avLst>
          </a:prstGeom>
          <a:solidFill>
            <a:srgbClr val="FFCCFF">
              <a:alpha val="50000"/>
            </a:srgbClr>
          </a:solidFill>
          <a:ln w="15875">
            <a:solidFill>
              <a:srgbClr val="FF00FF"/>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spc="-200" normalizeH="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施策の実施状況の公表（毎年）</a:t>
            </a:r>
            <a:endParaRPr kumimoji="0" lang="ja-JP" altLang="ja-JP" sz="1600" b="0" i="0" u="none" strike="noStrike" cap="none" spc="-200" normalizeH="0" dirty="0" smtClean="0">
              <a:ln>
                <a:noFill/>
              </a:ln>
              <a:solidFill>
                <a:schemeClr val="tx1"/>
              </a:solidFill>
              <a:effectLst/>
              <a:latin typeface="Arial" panose="020B0604020202020204" pitchFamily="34" charset="0"/>
            </a:endParaRPr>
          </a:p>
        </p:txBody>
      </p:sp>
      <p:sp>
        <p:nvSpPr>
          <p:cNvPr id="31" name="AutoShape 22"/>
          <p:cNvSpPr>
            <a:spLocks noChangeArrowheads="1"/>
          </p:cNvSpPr>
          <p:nvPr/>
        </p:nvSpPr>
        <p:spPr bwMode="auto">
          <a:xfrm>
            <a:off x="6035070" y="4034048"/>
            <a:ext cx="657225" cy="1028700"/>
          </a:xfrm>
          <a:prstGeom prst="rightArrow">
            <a:avLst>
              <a:gd name="adj1" fmla="val 50000"/>
              <a:gd name="adj2" fmla="val 2500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35" name="AutoShape 18"/>
          <p:cNvSpPr>
            <a:spLocks noChangeArrowheads="1"/>
          </p:cNvSpPr>
          <p:nvPr/>
        </p:nvSpPr>
        <p:spPr bwMode="auto">
          <a:xfrm rot="5400000">
            <a:off x="4843617" y="2946127"/>
            <a:ext cx="742479" cy="400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36" name="AutoShape 17"/>
          <p:cNvSpPr>
            <a:spLocks noChangeArrowheads="1"/>
          </p:cNvSpPr>
          <p:nvPr/>
        </p:nvSpPr>
        <p:spPr bwMode="auto">
          <a:xfrm>
            <a:off x="2689691" y="3517389"/>
            <a:ext cx="1672760" cy="1889636"/>
          </a:xfrm>
          <a:prstGeom prst="roundRect">
            <a:avLst>
              <a:gd name="adj" fmla="val 7958"/>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174625" marR="0" lvl="0" indent="-174625" algn="l" defTabSz="914400" rtl="0" eaLnBrk="0" fontAlgn="base" latinLnBrk="0" hangingPunct="0">
              <a:lnSpc>
                <a:spcPct val="150000"/>
              </a:lnSpc>
              <a:spcBef>
                <a:spcPct val="0"/>
              </a:spcBef>
              <a:spcAft>
                <a:spcPct val="0"/>
              </a:spcAft>
              <a:buClrTx/>
              <a:buSzTx/>
              <a:buFontTx/>
              <a:buNone/>
              <a:tabLst/>
            </a:pPr>
            <a:r>
              <a:rPr kumimoji="0" lang="ja-JP" altLang="ja-JP" sz="1200" b="0" i="0" u="none"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１ </a:t>
            </a:r>
            <a:r>
              <a:rPr kumimoji="0" lang="ja-JP" altLang="ja-JP" sz="1200" b="0" i="0" u="sng"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地域住民の需要</a:t>
            </a:r>
            <a:r>
              <a:rPr kumimoji="0" lang="ja-JP" altLang="ja-JP" sz="1200" b="0" i="0" u="none"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に応じた利用の促進</a:t>
            </a:r>
            <a:endParaRPr kumimoji="0" lang="ja-JP" altLang="ja-JP" sz="1200" b="0" i="0" u="none" strike="noStrike" cap="none" spc="-260" normalizeH="0" dirty="0" smtClean="0">
              <a:ln>
                <a:noFill/>
              </a:ln>
              <a:solidFill>
                <a:schemeClr val="tx1"/>
              </a:solidFill>
              <a:effectLst/>
            </a:endParaRPr>
          </a:p>
          <a:p>
            <a:pPr marL="174625" marR="0" lvl="0" indent="-174625" algn="l" defTabSz="914400" rtl="0" eaLnBrk="0" fontAlgn="base" latinLnBrk="0" hangingPunct="0">
              <a:lnSpc>
                <a:spcPct val="150000"/>
              </a:lnSpc>
              <a:spcBef>
                <a:spcPct val="0"/>
              </a:spcBef>
              <a:spcAft>
                <a:spcPct val="0"/>
              </a:spcAft>
              <a:buClrTx/>
              <a:buSzTx/>
              <a:buFontTx/>
              <a:buNone/>
              <a:tabLst/>
            </a:pPr>
            <a:r>
              <a:rPr kumimoji="0" lang="ja-JP" altLang="ja-JP" sz="1200" b="0" i="0" u="none"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２ 地域において成年後見人等となる</a:t>
            </a:r>
            <a:r>
              <a:rPr kumimoji="0" lang="ja-JP" altLang="ja-JP" sz="1200" b="0" i="0" u="sng"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人材</a:t>
            </a:r>
            <a:r>
              <a:rPr kumimoji="0" lang="ja-JP" altLang="ja-JP" sz="1200" b="0" i="0" u="none"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の確保</a:t>
            </a:r>
            <a:endParaRPr kumimoji="0" lang="ja-JP" altLang="ja-JP" sz="1200" b="0" i="0" u="none" strike="noStrike" cap="none" spc="-260" normalizeH="0" dirty="0" smtClean="0">
              <a:ln>
                <a:noFill/>
              </a:ln>
              <a:solidFill>
                <a:schemeClr val="tx1"/>
              </a:solidFill>
              <a:effectLst/>
            </a:endParaRPr>
          </a:p>
          <a:p>
            <a:pPr marL="174625" marR="0" lvl="0" indent="-174625" algn="l" defTabSz="914400" rtl="0" eaLnBrk="0" fontAlgn="base" latinLnBrk="0" hangingPunct="0">
              <a:lnSpc>
                <a:spcPct val="150000"/>
              </a:lnSpc>
              <a:spcBef>
                <a:spcPct val="0"/>
              </a:spcBef>
              <a:spcAft>
                <a:spcPct val="0"/>
              </a:spcAft>
              <a:buClrTx/>
              <a:buSzTx/>
              <a:buFontTx/>
              <a:buNone/>
              <a:tabLst/>
            </a:pPr>
            <a:r>
              <a:rPr kumimoji="0" lang="ja-JP" altLang="ja-JP" sz="1200" b="0" i="0" u="none"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３ </a:t>
            </a:r>
            <a:r>
              <a:rPr kumimoji="0" lang="ja-JP" altLang="ja-JP" sz="1200" b="0" i="0" u="sng"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成年後見等実施機関</a:t>
            </a:r>
            <a:r>
              <a:rPr kumimoji="0" lang="ja-JP" altLang="ja-JP" sz="1200" b="0" i="0" u="none"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の活動に対する支援</a:t>
            </a:r>
            <a:endParaRPr kumimoji="0" lang="ja-JP" altLang="ja-JP" sz="1200" b="0" i="0" u="none" strike="noStrike" cap="none" spc="-260" normalizeH="0" dirty="0" smtClean="0">
              <a:ln>
                <a:noFill/>
              </a:ln>
              <a:solidFill>
                <a:schemeClr val="tx1"/>
              </a:solidFill>
              <a:effectLst/>
              <a:latin typeface="Arial" panose="020B0604020202020204" pitchFamily="34" charset="0"/>
            </a:endParaRPr>
          </a:p>
        </p:txBody>
      </p:sp>
      <p:sp>
        <p:nvSpPr>
          <p:cNvPr id="37" name="AutoShape 16"/>
          <p:cNvSpPr>
            <a:spLocks noChangeShapeType="1"/>
          </p:cNvSpPr>
          <p:nvPr/>
        </p:nvSpPr>
        <p:spPr bwMode="auto">
          <a:xfrm>
            <a:off x="5099574" y="5406049"/>
            <a:ext cx="1592720" cy="107577"/>
          </a:xfrm>
          <a:prstGeom prst="bentConnector3">
            <a:avLst>
              <a:gd name="adj1" fmla="val 0"/>
            </a:avLst>
          </a:prstGeom>
          <a:noFill/>
          <a:ln w="19050">
            <a:solidFill>
              <a:srgbClr val="000000"/>
            </a:solidFill>
            <a:miter lim="800000"/>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AutoShape 15"/>
          <p:cNvSpPr>
            <a:spLocks noChangeShapeType="1"/>
          </p:cNvSpPr>
          <p:nvPr/>
        </p:nvSpPr>
        <p:spPr bwMode="auto">
          <a:xfrm>
            <a:off x="3563472" y="5407025"/>
            <a:ext cx="3098705" cy="278358"/>
          </a:xfrm>
          <a:prstGeom prst="bentConnector3">
            <a:avLst>
              <a:gd name="adj1" fmla="val 505"/>
            </a:avLst>
          </a:prstGeom>
          <a:noFill/>
          <a:ln w="19050">
            <a:solidFill>
              <a:srgbClr val="000000"/>
            </a:solidFill>
            <a:miter lim="800000"/>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Text Box 10"/>
          <p:cNvSpPr txBox="1">
            <a:spLocks noChangeArrowheads="1"/>
          </p:cNvSpPr>
          <p:nvPr/>
        </p:nvSpPr>
        <p:spPr bwMode="auto">
          <a:xfrm>
            <a:off x="2209800" y="609602"/>
            <a:ext cx="1143000" cy="29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spAutoFit/>
          </a:bodyPr>
          <a:lstStyle/>
          <a:p>
            <a:endParaRPr lang="ja-JP" altLang="en-US"/>
          </a:p>
        </p:txBody>
      </p:sp>
      <p:sp>
        <p:nvSpPr>
          <p:cNvPr id="42" name="Rectangle 38"/>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3" name="Rectangle 51"/>
          <p:cNvSpPr>
            <a:spLocks noChangeArrowheads="1"/>
          </p:cNvSpPr>
          <p:nvPr/>
        </p:nvSpPr>
        <p:spPr bwMode="auto">
          <a:xfrm>
            <a:off x="152400" y="86380"/>
            <a:ext cx="184731"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smtClean="0">
                <a:ln>
                  <a:noFill/>
                </a:ln>
                <a:solidFill>
                  <a:schemeClr val="tx1"/>
                </a:solidFill>
                <a:effectLst/>
                <a:latin typeface="Arial" panose="020B0604020202020204" pitchFamily="34" charset="0"/>
              </a:rPr>
              <a:t/>
            </a:r>
            <a:br>
              <a:rPr kumimoji="0" lang="ja-JP" altLang="ja-JP" sz="1800" b="0" i="0" u="none" strike="noStrike" cap="none" normalizeH="0" baseline="0" smtClean="0">
                <a:ln>
                  <a:noFill/>
                </a:ln>
                <a:solidFill>
                  <a:schemeClr val="tx1"/>
                </a:solidFill>
                <a:effectLst/>
                <a:latin typeface="Arial" panose="020B0604020202020204" pitchFamily="34" charset="0"/>
              </a:rPr>
            </a:br>
            <a:endParaRPr kumimoji="0" lang="ja-JP" altLang="ja-JP"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5" name="Rectangle 54"/>
          <p:cNvSpPr>
            <a:spLocks noChangeArrowheads="1"/>
          </p:cNvSpPr>
          <p:nvPr/>
        </p:nvSpPr>
        <p:spPr bwMode="auto">
          <a:xfrm>
            <a:off x="152400" y="363380"/>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3" name="AutoShape 9"/>
          <p:cNvSpPr>
            <a:spLocks noChangeArrowheads="1"/>
          </p:cNvSpPr>
          <p:nvPr/>
        </p:nvSpPr>
        <p:spPr bwMode="auto">
          <a:xfrm>
            <a:off x="435718" y="3539005"/>
            <a:ext cx="2178426" cy="2926137"/>
          </a:xfrm>
          <a:prstGeom prst="roundRect">
            <a:avLst>
              <a:gd name="adj" fmla="val 8056"/>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174625" marR="0" lvl="0" indent="-174625" algn="just" defTabSz="914400" rtl="0" eaLnBrk="0" fontAlgn="base" latinLnBrk="0" hangingPunct="0">
              <a:lnSpc>
                <a:spcPts val="1800"/>
              </a:lnSpc>
              <a:spcBef>
                <a:spcPct val="0"/>
              </a:spcBef>
              <a:spcAft>
                <a:spcPct val="0"/>
              </a:spcAft>
              <a:buClrTx/>
              <a:buSzTx/>
              <a:buFontTx/>
              <a:buNone/>
              <a:tabLst/>
            </a:pP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１ </a:t>
            </a:r>
            <a:r>
              <a:rPr kumimoji="0" lang="ja-JP" altLang="en-US" sz="1200" b="0" i="0" u="sng"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保佐及び補助</a:t>
            </a: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の制度の利用を促進する方策の検討</a:t>
            </a:r>
            <a:endParaRPr kumimoji="0" lang="ja-JP" altLang="en-US" sz="1200" b="0" i="0" u="none" strike="noStrike" cap="none" spc="-250" normalizeH="0" dirty="0" smtClean="0">
              <a:ln>
                <a:noFill/>
              </a:ln>
              <a:solidFill>
                <a:schemeClr val="tx1"/>
              </a:solidFill>
              <a:effectLst/>
              <a:latin typeface="Times New Roman" panose="02020603050405020304" pitchFamily="18" charset="0"/>
              <a:ea typeface="ＭＳ 明朝" panose="02020609040205080304" pitchFamily="17" charset="-128"/>
            </a:endParaRPr>
          </a:p>
          <a:p>
            <a:pPr marL="174625" marR="0" lvl="0" indent="-174625" algn="just" defTabSz="914400" rtl="0" eaLnBrk="0" fontAlgn="base" latinLnBrk="0" hangingPunct="0">
              <a:lnSpc>
                <a:spcPts val="1800"/>
              </a:lnSpc>
              <a:spcBef>
                <a:spcPct val="0"/>
              </a:spcBef>
              <a:spcAft>
                <a:spcPct val="0"/>
              </a:spcAft>
              <a:buClrTx/>
              <a:buSzTx/>
              <a:buFontTx/>
              <a:buNone/>
              <a:tabLst/>
            </a:pP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２ 成年被後見人等の</a:t>
            </a:r>
            <a:r>
              <a:rPr kumimoji="0" lang="ja-JP" altLang="en-US" sz="1200" b="0" i="0" u="sng"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権利制限</a:t>
            </a: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に係る制度の見直し</a:t>
            </a:r>
            <a:endParaRPr kumimoji="0" lang="ja-JP" altLang="en-US" sz="1200" b="0" i="0" u="none" strike="noStrike" cap="none" spc="-250" normalizeH="0" dirty="0" smtClean="0">
              <a:ln>
                <a:noFill/>
              </a:ln>
              <a:solidFill>
                <a:schemeClr val="tx1"/>
              </a:solidFill>
              <a:effectLst/>
              <a:latin typeface="Times New Roman" panose="02020603050405020304" pitchFamily="18" charset="0"/>
              <a:ea typeface="ＭＳ 明朝" panose="02020609040205080304" pitchFamily="17" charset="-128"/>
            </a:endParaRPr>
          </a:p>
          <a:p>
            <a:pPr marL="174625" marR="0" lvl="0" indent="-174625" algn="just" defTabSz="914400" rtl="0" eaLnBrk="0" fontAlgn="base" latinLnBrk="0" hangingPunct="0">
              <a:lnSpc>
                <a:spcPts val="1800"/>
              </a:lnSpc>
              <a:spcBef>
                <a:spcPct val="0"/>
              </a:spcBef>
              <a:spcAft>
                <a:spcPct val="0"/>
              </a:spcAft>
              <a:buClrTx/>
              <a:buSzTx/>
              <a:buFontTx/>
              <a:buNone/>
              <a:tabLst/>
            </a:pP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３ 成年被後見人等の</a:t>
            </a:r>
            <a:r>
              <a:rPr kumimoji="0" lang="ja-JP" altLang="en-US" sz="1200" b="0" i="0" u="sng"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医療等</a:t>
            </a: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に係る意思決定が困難な者への支援等の検討</a:t>
            </a:r>
            <a:endParaRPr kumimoji="0" lang="ja-JP" altLang="en-US" sz="1200" b="0" i="0" u="none" strike="noStrike" cap="none" spc="-250" normalizeH="0" dirty="0" smtClean="0">
              <a:ln>
                <a:noFill/>
              </a:ln>
              <a:solidFill>
                <a:schemeClr val="tx1"/>
              </a:solidFill>
              <a:effectLst/>
              <a:latin typeface="Times New Roman" panose="02020603050405020304" pitchFamily="18" charset="0"/>
              <a:ea typeface="ＭＳ 明朝" panose="02020609040205080304" pitchFamily="17" charset="-128"/>
            </a:endParaRPr>
          </a:p>
          <a:p>
            <a:pPr marL="174625" marR="0" lvl="0" indent="-174625" algn="just" defTabSz="914400" rtl="0" eaLnBrk="0" fontAlgn="base" latinLnBrk="0" hangingPunct="0">
              <a:lnSpc>
                <a:spcPts val="1800"/>
              </a:lnSpc>
              <a:spcBef>
                <a:spcPct val="0"/>
              </a:spcBef>
              <a:spcAft>
                <a:spcPct val="0"/>
              </a:spcAft>
              <a:buClrTx/>
              <a:buSzTx/>
              <a:buFontTx/>
              <a:buNone/>
              <a:tabLst/>
            </a:pP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４ 成年被後見人等の</a:t>
            </a:r>
            <a:r>
              <a:rPr kumimoji="0" lang="ja-JP" altLang="en-US" sz="1200" b="0" i="0" u="sng"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死亡後</a:t>
            </a: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における成年後見人等の事務の範囲の見直し</a:t>
            </a:r>
            <a:endParaRPr kumimoji="0" lang="ja-JP" altLang="en-US" sz="1200" b="0" i="0" u="none" strike="noStrike" cap="none" spc="-250" normalizeH="0" dirty="0" smtClean="0">
              <a:ln>
                <a:noFill/>
              </a:ln>
              <a:solidFill>
                <a:schemeClr val="tx1"/>
              </a:solidFill>
              <a:effectLst/>
              <a:latin typeface="Times New Roman" panose="02020603050405020304" pitchFamily="18" charset="0"/>
              <a:ea typeface="ＭＳ 明朝" panose="02020609040205080304" pitchFamily="17" charset="-128"/>
            </a:endParaRPr>
          </a:p>
          <a:p>
            <a:pPr marL="174625" marR="0" lvl="0" indent="-174625" algn="just" defTabSz="914400" rtl="0" eaLnBrk="0" fontAlgn="base" latinLnBrk="0" hangingPunct="0">
              <a:lnSpc>
                <a:spcPts val="1800"/>
              </a:lnSpc>
              <a:spcBef>
                <a:spcPct val="0"/>
              </a:spcBef>
              <a:spcAft>
                <a:spcPct val="0"/>
              </a:spcAft>
              <a:buClrTx/>
              <a:buSzTx/>
              <a:buFontTx/>
              <a:buNone/>
              <a:tabLst/>
            </a:pP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５ </a:t>
            </a:r>
            <a:r>
              <a:rPr kumimoji="0" lang="ja-JP" altLang="en-US" sz="1200" b="0" i="0" u="sng"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任意後見制度</a:t>
            </a: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の積極的な活用</a:t>
            </a:r>
            <a:endParaRPr kumimoji="0" lang="ja-JP" altLang="en-US" sz="1200" b="0" i="0" u="none" strike="noStrike" cap="none" spc="-250" normalizeH="0" dirty="0" smtClean="0">
              <a:ln>
                <a:noFill/>
              </a:ln>
              <a:solidFill>
                <a:schemeClr val="tx1"/>
              </a:solidFill>
              <a:effectLst/>
              <a:latin typeface="Times New Roman" panose="02020603050405020304" pitchFamily="18" charset="0"/>
              <a:ea typeface="ＭＳ 明朝" panose="02020609040205080304" pitchFamily="17" charset="-128"/>
            </a:endParaRPr>
          </a:p>
          <a:p>
            <a:pPr marL="174625" marR="0" lvl="0" indent="-174625" algn="just" defTabSz="914400" rtl="0" eaLnBrk="0" fontAlgn="base" latinLnBrk="0" hangingPunct="0">
              <a:lnSpc>
                <a:spcPts val="1800"/>
              </a:lnSpc>
              <a:spcBef>
                <a:spcPct val="0"/>
              </a:spcBef>
              <a:spcAft>
                <a:spcPct val="0"/>
              </a:spcAft>
              <a:buClrTx/>
              <a:buSzTx/>
              <a:buFontTx/>
              <a:buNone/>
              <a:tabLst/>
            </a:pPr>
            <a:r>
              <a:rPr kumimoji="0" lang="ja-JP" altLang="en-US" sz="1200" b="0" i="0" u="none" strike="noStrike" cap="none" spc="-250" normalizeH="0" dirty="0" smtClean="0">
                <a:ln>
                  <a:noFill/>
                </a:ln>
                <a:solidFill>
                  <a:schemeClr val="tx1"/>
                </a:solidFill>
                <a:effectLst/>
                <a:latin typeface="ＭＳ 明朝" panose="02020609040205080304" pitchFamily="17" charset="-128"/>
                <a:ea typeface="ＭＳ 明朝" panose="02020609040205080304" pitchFamily="17" charset="-128"/>
              </a:rPr>
              <a:t>６ 国民に対する</a:t>
            </a:r>
            <a:r>
              <a:rPr kumimoji="0" lang="ja-JP" altLang="en-US" sz="1200" b="0" i="0" u="sng" strike="noStrike" cap="none" spc="-250" normalizeH="0" dirty="0" smtClean="0">
                <a:ln>
                  <a:noFill/>
                </a:ln>
                <a:solidFill>
                  <a:schemeClr val="tx1"/>
                </a:solidFill>
                <a:effectLst/>
                <a:latin typeface="ＭＳ 明朝" panose="02020609040205080304" pitchFamily="17" charset="-128"/>
                <a:ea typeface="ＭＳ 明朝" panose="02020609040205080304" pitchFamily="17" charset="-128"/>
              </a:rPr>
              <a:t>周知</a:t>
            </a:r>
            <a:r>
              <a:rPr kumimoji="0" lang="ja-JP" altLang="en-US" sz="1200" b="0" i="0" u="none" strike="noStrike" cap="none" spc="-250" normalizeH="0" dirty="0" smtClean="0">
                <a:ln>
                  <a:noFill/>
                </a:ln>
                <a:solidFill>
                  <a:schemeClr val="tx1"/>
                </a:solidFill>
                <a:effectLst/>
                <a:latin typeface="ＭＳ 明朝" panose="02020609040205080304" pitchFamily="17" charset="-128"/>
                <a:ea typeface="ＭＳ 明朝" panose="02020609040205080304" pitchFamily="17" charset="-128"/>
              </a:rPr>
              <a:t>等</a:t>
            </a:r>
            <a:endParaRPr kumimoji="0" lang="ja-JP" altLang="ja-JP" sz="1200" b="0" i="0" u="none" strike="noStrike" cap="none" spc="-250" normalizeH="0" dirty="0" smtClean="0">
              <a:ln>
                <a:noFill/>
              </a:ln>
              <a:solidFill>
                <a:schemeClr val="tx1"/>
              </a:solidFill>
              <a:effectLst/>
              <a:latin typeface="Arial" panose="020B0604020202020204" pitchFamily="34" charset="0"/>
            </a:endParaRPr>
          </a:p>
        </p:txBody>
      </p:sp>
      <p:sp>
        <p:nvSpPr>
          <p:cNvPr id="46" name="Line 55"/>
          <p:cNvSpPr>
            <a:spLocks noChangeShapeType="1"/>
          </p:cNvSpPr>
          <p:nvPr/>
        </p:nvSpPr>
        <p:spPr bwMode="auto">
          <a:xfrm>
            <a:off x="2614144" y="5785458"/>
            <a:ext cx="4048032" cy="32490"/>
          </a:xfrm>
          <a:prstGeom prst="line">
            <a:avLst/>
          </a:prstGeom>
          <a:noFill/>
          <a:ln w="19050">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0980810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162" y="15877"/>
            <a:ext cx="8869023" cy="858556"/>
          </a:xfrm>
        </p:spPr>
        <p:txBody>
          <a:bodyPr>
            <a:noAutofit/>
          </a:bodyPr>
          <a:lstStyle/>
          <a:p>
            <a:pPr algn="ctr"/>
            <a:r>
              <a:rPr lang="ja-JP" altLang="en-US" sz="2800" dirty="0">
                <a:solidFill>
                  <a:prstClr val="black"/>
                </a:solidFill>
                <a:latin typeface="+mn-ea"/>
                <a:ea typeface="+mn-ea"/>
              </a:rPr>
              <a:t>成年後見制度の利用の促進に関する</a:t>
            </a:r>
            <a:r>
              <a:rPr lang="ja-JP" altLang="en-US" sz="2800" dirty="0" smtClean="0">
                <a:solidFill>
                  <a:prstClr val="black"/>
                </a:solidFill>
                <a:latin typeface="+mn-ea"/>
                <a:ea typeface="+mn-ea"/>
              </a:rPr>
              <a:t>法律</a:t>
            </a:r>
            <a:r>
              <a:rPr lang="ja-JP" altLang="en-US" sz="2800" dirty="0">
                <a:solidFill>
                  <a:prstClr val="black"/>
                </a:solidFill>
                <a:latin typeface="+mn-ea"/>
                <a:ea typeface="+mn-ea"/>
              </a:rPr>
              <a:t>②</a:t>
            </a:r>
            <a:r>
              <a:rPr lang="en-US" altLang="ja-JP" sz="2800" dirty="0">
                <a:solidFill>
                  <a:prstClr val="black"/>
                </a:solidFill>
                <a:latin typeface="+mn-ea"/>
                <a:ea typeface="+mn-ea"/>
              </a:rPr>
              <a:t/>
            </a:r>
            <a:br>
              <a:rPr lang="en-US" altLang="ja-JP" sz="2800" dirty="0">
                <a:solidFill>
                  <a:prstClr val="black"/>
                </a:solidFill>
                <a:latin typeface="+mn-ea"/>
                <a:ea typeface="+mn-ea"/>
              </a:rPr>
            </a:br>
            <a:r>
              <a:rPr lang="ja-JP" altLang="en-US" sz="2800" dirty="0">
                <a:solidFill>
                  <a:prstClr val="black"/>
                </a:solidFill>
                <a:latin typeface="+mn-ea"/>
                <a:ea typeface="+mn-ea"/>
              </a:rPr>
              <a:t>（平成</a:t>
            </a:r>
            <a:r>
              <a:rPr lang="en-US" altLang="ja-JP" sz="2800" dirty="0">
                <a:solidFill>
                  <a:prstClr val="black"/>
                </a:solidFill>
                <a:latin typeface="+mn-ea"/>
                <a:ea typeface="+mn-ea"/>
              </a:rPr>
              <a:t>28</a:t>
            </a:r>
            <a:r>
              <a:rPr lang="ja-JP" altLang="en-US" sz="2800" dirty="0">
                <a:solidFill>
                  <a:prstClr val="black"/>
                </a:solidFill>
                <a:latin typeface="+mn-ea"/>
                <a:ea typeface="+mn-ea"/>
              </a:rPr>
              <a:t>年</a:t>
            </a:r>
            <a:r>
              <a:rPr lang="en-US" altLang="ja-JP" sz="2800" dirty="0">
                <a:solidFill>
                  <a:prstClr val="black"/>
                </a:solidFill>
                <a:latin typeface="+mn-ea"/>
                <a:ea typeface="+mn-ea"/>
              </a:rPr>
              <a:t>4</a:t>
            </a:r>
            <a:r>
              <a:rPr lang="ja-JP" altLang="en-US" sz="2800" dirty="0">
                <a:solidFill>
                  <a:prstClr val="black"/>
                </a:solidFill>
                <a:latin typeface="+mn-ea"/>
                <a:ea typeface="+mn-ea"/>
              </a:rPr>
              <a:t>月</a:t>
            </a:r>
            <a:r>
              <a:rPr lang="en-US" altLang="ja-JP" sz="2800" dirty="0">
                <a:solidFill>
                  <a:prstClr val="black"/>
                </a:solidFill>
                <a:latin typeface="+mn-ea"/>
                <a:ea typeface="+mn-ea"/>
              </a:rPr>
              <a:t>13</a:t>
            </a:r>
            <a:r>
              <a:rPr lang="ja-JP" altLang="en-US" sz="2800" dirty="0">
                <a:solidFill>
                  <a:prstClr val="black"/>
                </a:solidFill>
                <a:latin typeface="+mn-ea"/>
                <a:ea typeface="+mn-ea"/>
              </a:rPr>
              <a:t>日公布、</a:t>
            </a:r>
            <a:r>
              <a:rPr lang="en-US" altLang="ja-JP" sz="2800" dirty="0">
                <a:solidFill>
                  <a:prstClr val="black"/>
                </a:solidFill>
                <a:latin typeface="+mn-ea"/>
                <a:ea typeface="+mn-ea"/>
              </a:rPr>
              <a:t>5</a:t>
            </a:r>
            <a:r>
              <a:rPr lang="ja-JP" altLang="en-US" sz="2800" dirty="0">
                <a:solidFill>
                  <a:prstClr val="black"/>
                </a:solidFill>
                <a:latin typeface="+mn-ea"/>
                <a:ea typeface="+mn-ea"/>
              </a:rPr>
              <a:t>月</a:t>
            </a:r>
            <a:r>
              <a:rPr lang="en-US" altLang="ja-JP" sz="2800" dirty="0">
                <a:solidFill>
                  <a:prstClr val="black"/>
                </a:solidFill>
                <a:latin typeface="+mn-ea"/>
                <a:ea typeface="+mn-ea"/>
              </a:rPr>
              <a:t>13</a:t>
            </a:r>
            <a:r>
              <a:rPr lang="ja-JP" altLang="en-US" sz="2800" dirty="0">
                <a:solidFill>
                  <a:prstClr val="black"/>
                </a:solidFill>
                <a:latin typeface="+mn-ea"/>
                <a:ea typeface="+mn-ea"/>
              </a:rPr>
              <a:t>日施行）　</a:t>
            </a:r>
            <a:endParaRPr kumimoji="1" lang="ja-JP" altLang="en-US" sz="2800" dirty="0">
              <a:latin typeface="+mn-ea"/>
              <a:ea typeface="+mn-ea"/>
            </a:endParaRPr>
          </a:p>
        </p:txBody>
      </p:sp>
      <p:sp>
        <p:nvSpPr>
          <p:cNvPr id="5" name="スライド番号プレースホルダー 4"/>
          <p:cNvSpPr>
            <a:spLocks noGrp="1"/>
          </p:cNvSpPr>
          <p:nvPr>
            <p:ph type="sldNum" sz="quarter" idx="12"/>
          </p:nvPr>
        </p:nvSpPr>
        <p:spPr/>
        <p:txBody>
          <a:bodyPr/>
          <a:lstStyle/>
          <a:p>
            <a:fld id="{02631A14-147D-441F-BC13-09CCF9508201}" type="slidenum">
              <a:rPr kumimoji="1" lang="ja-JP" altLang="en-US" smtClean="0">
                <a:latin typeface="+mn-ea"/>
              </a:rPr>
              <a:t>43</a:t>
            </a:fld>
            <a:endParaRPr kumimoji="1" lang="ja-JP" altLang="en-US">
              <a:latin typeface="+mn-ea"/>
            </a:endParaRPr>
          </a:p>
        </p:txBody>
      </p:sp>
      <p:sp>
        <p:nvSpPr>
          <p:cNvPr id="3" name="Rectangle 24"/>
          <p:cNvSpPr>
            <a:spLocks noChangeArrowheads="1"/>
          </p:cNvSpPr>
          <p:nvPr/>
        </p:nvSpPr>
        <p:spPr bwMode="auto">
          <a:xfrm>
            <a:off x="6618138" y="1025491"/>
            <a:ext cx="2173095" cy="4609631"/>
          </a:xfrm>
          <a:prstGeom prst="rect">
            <a:avLst/>
          </a:prstGeom>
          <a:solidFill>
            <a:srgbClr val="CCFF99">
              <a:alpha val="80000"/>
            </a:srgbClr>
          </a:solidFill>
          <a:ln w="15875">
            <a:solidFill>
              <a:srgbClr val="339966"/>
            </a:solidFill>
            <a:miter lim="800000"/>
            <a:headEnd/>
            <a:tailEnd/>
          </a:ln>
        </p:spPr>
        <p:txBody>
          <a:bodyPr vert="horz" wrap="square" lIns="74295" tIns="8890" rIns="74295" bIns="8890" numCol="1" anchor="t" anchorCtr="0" compatLnSpc="1">
            <a:prstTxWarp prst="textNoShape">
              <a:avLst/>
            </a:prstTxWarp>
          </a:bodyPr>
          <a:lstStyle/>
          <a:p>
            <a:endParaRPr lang="ja-JP" altLang="en-US">
              <a:latin typeface="+mn-ea"/>
            </a:endParaRPr>
          </a:p>
        </p:txBody>
      </p:sp>
      <p:sp>
        <p:nvSpPr>
          <p:cNvPr id="6" name="Rectangle 23"/>
          <p:cNvSpPr>
            <a:spLocks noChangeArrowheads="1"/>
          </p:cNvSpPr>
          <p:nvPr/>
        </p:nvSpPr>
        <p:spPr bwMode="auto">
          <a:xfrm>
            <a:off x="152478" y="2442232"/>
            <a:ext cx="5949872" cy="3669111"/>
          </a:xfrm>
          <a:prstGeom prst="rect">
            <a:avLst/>
          </a:prstGeom>
          <a:solidFill>
            <a:srgbClr val="CCECFF">
              <a:alpha val="50000"/>
            </a:srgbClr>
          </a:solidFill>
          <a:ln w="15875">
            <a:solidFill>
              <a:srgbClr val="0000FF"/>
            </a:solidFill>
            <a:miter lim="800000"/>
            <a:headEnd/>
            <a:tailEnd/>
          </a:ln>
        </p:spPr>
        <p:txBody>
          <a:bodyPr vert="horz" wrap="square" lIns="74295" tIns="8890" rIns="74295" bIns="8890" numCol="1" anchor="t" anchorCtr="0" compatLnSpc="1">
            <a:prstTxWarp prst="textNoShape">
              <a:avLst/>
            </a:prstTxWarp>
          </a:bodyPr>
          <a:lstStyle/>
          <a:p>
            <a:endParaRPr lang="ja-JP" altLang="en-US">
              <a:latin typeface="+mn-ea"/>
            </a:endParaRPr>
          </a:p>
        </p:txBody>
      </p:sp>
      <p:sp>
        <p:nvSpPr>
          <p:cNvPr id="7" name="AutoShape 22"/>
          <p:cNvSpPr>
            <a:spLocks noChangeArrowheads="1"/>
          </p:cNvSpPr>
          <p:nvPr/>
        </p:nvSpPr>
        <p:spPr bwMode="auto">
          <a:xfrm>
            <a:off x="3602229" y="2684742"/>
            <a:ext cx="2369755" cy="2048623"/>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174625" marR="0" lvl="0" indent="-174625" algn="l" defTabSz="914400" rtl="0" eaLnBrk="0" fontAlgn="base" latinLnBrk="0" hangingPunct="0">
              <a:lnSpc>
                <a:spcPct val="100000"/>
              </a:lnSpc>
              <a:spcBef>
                <a:spcPct val="0"/>
              </a:spcBef>
              <a:spcAft>
                <a:spcPct val="0"/>
              </a:spcAft>
              <a:buClrTx/>
              <a:buSzTx/>
              <a:buFontTx/>
              <a:buNone/>
              <a:tabLst/>
            </a:pPr>
            <a:endParaRPr kumimoji="0" lang="en-US" altLang="ja-JP" sz="1500" spc="-200" dirty="0">
              <a:latin typeface="+mn-ea"/>
              <a:cs typeface="Times New Roman" panose="02020603050405020304" pitchFamily="18" charset="0"/>
            </a:endParaRPr>
          </a:p>
          <a:p>
            <a:pPr marL="174625" marR="0" lvl="0" indent="-174625" algn="l" defTabSz="914400" rtl="0" eaLnBrk="0" fontAlgn="base" latinLnBrk="0" hangingPunct="0">
              <a:lnSpc>
                <a:spcPct val="100000"/>
              </a:lnSpc>
              <a:spcBef>
                <a:spcPct val="0"/>
              </a:spcBef>
              <a:spcAft>
                <a:spcPct val="0"/>
              </a:spcAft>
              <a:buClrTx/>
              <a:buSzTx/>
              <a:buFontTx/>
              <a:buNone/>
              <a:tabLst/>
            </a:pPr>
            <a:r>
              <a:rPr kumimoji="0" lang="ja-JP" altLang="en-US" sz="1500" b="0" i="0" u="none" strike="noStrike" cap="none" spc="-200" normalizeH="0" dirty="0" smtClean="0">
                <a:ln>
                  <a:noFill/>
                </a:ln>
                <a:solidFill>
                  <a:schemeClr val="tx1"/>
                </a:solidFill>
                <a:effectLst/>
                <a:latin typeface="+mn-ea"/>
                <a:cs typeface="Times New Roman" panose="02020603050405020304" pitchFamily="18" charset="0"/>
              </a:rPr>
              <a:t>○</a:t>
            </a:r>
            <a:r>
              <a:rPr kumimoji="0" lang="ja-JP" altLang="ja-JP" sz="1500" b="0" i="0" u="none" strike="noStrike" cap="none" spc="-200" normalizeH="0" dirty="0" smtClean="0">
                <a:ln>
                  <a:noFill/>
                </a:ln>
                <a:solidFill>
                  <a:schemeClr val="tx1"/>
                </a:solidFill>
                <a:effectLst/>
                <a:latin typeface="+mn-ea"/>
                <a:cs typeface="Times New Roman" panose="02020603050405020304" pitchFamily="18" charset="0"/>
              </a:rPr>
              <a:t>有識者で組織する。</a:t>
            </a:r>
            <a:endParaRPr kumimoji="0" lang="en-US" altLang="ja-JP" sz="1500" b="0" i="0" u="none" strike="noStrike" cap="none" spc="-200" normalizeH="0" dirty="0" smtClean="0">
              <a:ln>
                <a:noFill/>
              </a:ln>
              <a:solidFill>
                <a:schemeClr val="tx1"/>
              </a:solidFill>
              <a:effectLst/>
              <a:latin typeface="+mn-ea"/>
              <a:cs typeface="Times New Roman" panose="02020603050405020304" pitchFamily="18" charset="0"/>
            </a:endParaRPr>
          </a:p>
          <a:p>
            <a:pPr marL="174625" marR="0" lvl="0" indent="-174625" algn="l" defTabSz="914400" rtl="0" eaLnBrk="0" fontAlgn="base" latinLnBrk="0" hangingPunct="0">
              <a:lnSpc>
                <a:spcPct val="100000"/>
              </a:lnSpc>
              <a:spcBef>
                <a:spcPct val="0"/>
              </a:spcBef>
              <a:spcAft>
                <a:spcPct val="0"/>
              </a:spcAft>
              <a:buClrTx/>
              <a:buSzTx/>
              <a:buFontTx/>
              <a:buNone/>
              <a:tabLst/>
            </a:pPr>
            <a:endParaRPr kumimoji="0" lang="ja-JP" altLang="ja-JP" sz="1500" b="0" i="0" u="none" strike="noStrike" cap="none" spc="-200" normalizeH="0" dirty="0" smtClean="0">
              <a:ln>
                <a:noFill/>
              </a:ln>
              <a:solidFill>
                <a:schemeClr val="tx1"/>
              </a:solidFill>
              <a:effectLst/>
              <a:latin typeface="+mn-ea"/>
            </a:endParaRPr>
          </a:p>
          <a:p>
            <a:pPr marL="174625" marR="0" lvl="0" indent="-174625" algn="l" defTabSz="914400" rtl="0" eaLnBrk="0" fontAlgn="base" latinLnBrk="0" hangingPunct="0">
              <a:lnSpc>
                <a:spcPct val="100000"/>
              </a:lnSpc>
              <a:spcBef>
                <a:spcPct val="0"/>
              </a:spcBef>
              <a:spcAft>
                <a:spcPct val="0"/>
              </a:spcAft>
              <a:buClrTx/>
              <a:buSzTx/>
              <a:buFontTx/>
              <a:buNone/>
              <a:tabLst/>
            </a:pPr>
            <a:r>
              <a:rPr kumimoji="0" lang="ja-JP" altLang="en-US" sz="1500" b="0" i="0" u="none" strike="noStrike" cap="none" spc="-200" normalizeH="0" dirty="0" smtClean="0">
                <a:ln>
                  <a:noFill/>
                </a:ln>
                <a:solidFill>
                  <a:schemeClr val="tx1"/>
                </a:solidFill>
                <a:effectLst/>
                <a:latin typeface="+mn-ea"/>
                <a:cs typeface="Times New Roman" panose="02020603050405020304" pitchFamily="18" charset="0"/>
              </a:rPr>
              <a:t>○</a:t>
            </a:r>
            <a:r>
              <a:rPr kumimoji="0" lang="ja-JP" altLang="ja-JP" sz="1500" b="0" i="0" u="none" strike="noStrike" cap="none" spc="-200" normalizeH="0" dirty="0" smtClean="0">
                <a:ln>
                  <a:noFill/>
                </a:ln>
                <a:solidFill>
                  <a:schemeClr val="tx1"/>
                </a:solidFill>
                <a:effectLst/>
                <a:latin typeface="+mn-ea"/>
                <a:cs typeface="Times New Roman" panose="02020603050405020304" pitchFamily="18" charset="0"/>
              </a:rPr>
              <a:t>基本計画案の調査審議、施策に関する重要事項の調査審議、内閣総理大臣等への建議等を行う。</a:t>
            </a:r>
            <a:endParaRPr kumimoji="0" lang="ja-JP" altLang="ja-JP" sz="1500" b="0" i="0" u="none" strike="noStrike" cap="none" spc="-200" normalizeH="0" dirty="0" smtClean="0">
              <a:ln>
                <a:noFill/>
              </a:ln>
              <a:solidFill>
                <a:schemeClr val="tx1"/>
              </a:solidFill>
              <a:effectLst/>
              <a:latin typeface="+mn-ea"/>
            </a:endParaRPr>
          </a:p>
        </p:txBody>
      </p:sp>
      <p:sp>
        <p:nvSpPr>
          <p:cNvPr id="8" name="Line 21"/>
          <p:cNvSpPr>
            <a:spLocks noChangeShapeType="1"/>
          </p:cNvSpPr>
          <p:nvPr/>
        </p:nvSpPr>
        <p:spPr bwMode="auto">
          <a:xfrm>
            <a:off x="3043832" y="3486150"/>
            <a:ext cx="558397" cy="0"/>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9" name="Line 20"/>
          <p:cNvSpPr>
            <a:spLocks noChangeShapeType="1"/>
          </p:cNvSpPr>
          <p:nvPr/>
        </p:nvSpPr>
        <p:spPr bwMode="auto">
          <a:xfrm flipH="1">
            <a:off x="3065456" y="3783898"/>
            <a:ext cx="536774" cy="4809"/>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10" name="Text Box 19"/>
          <p:cNvSpPr txBox="1">
            <a:spLocks noChangeArrowheads="1"/>
          </p:cNvSpPr>
          <p:nvPr/>
        </p:nvSpPr>
        <p:spPr bwMode="auto">
          <a:xfrm>
            <a:off x="3095330" y="3856038"/>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mn-ea"/>
                <a:cs typeface="Times New Roman" panose="02020603050405020304" pitchFamily="18" charset="0"/>
              </a:rPr>
              <a:t>意見</a:t>
            </a:r>
            <a:endParaRPr kumimoji="0" lang="ja-JP" altLang="ja-JP" sz="1800" b="0" i="0" u="none" strike="noStrike" cap="none" normalizeH="0" baseline="0" dirty="0" smtClean="0">
              <a:ln>
                <a:noFill/>
              </a:ln>
              <a:solidFill>
                <a:schemeClr val="tx1"/>
              </a:solidFill>
              <a:effectLst/>
              <a:latin typeface="+mn-ea"/>
            </a:endParaRPr>
          </a:p>
        </p:txBody>
      </p:sp>
      <p:sp>
        <p:nvSpPr>
          <p:cNvPr id="11" name="AutoShape 18"/>
          <p:cNvSpPr>
            <a:spLocks noChangeArrowheads="1"/>
          </p:cNvSpPr>
          <p:nvPr/>
        </p:nvSpPr>
        <p:spPr bwMode="auto">
          <a:xfrm>
            <a:off x="228599" y="2708369"/>
            <a:ext cx="2815233" cy="2070938"/>
          </a:xfrm>
          <a:prstGeom prst="roundRect">
            <a:avLst>
              <a:gd name="adj" fmla="val 11639"/>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ts val="1400"/>
              </a:lnSpc>
              <a:spcBef>
                <a:spcPct val="0"/>
              </a:spcBef>
              <a:spcAft>
                <a:spcPct val="0"/>
              </a:spcAft>
              <a:buClrTx/>
              <a:buSzTx/>
              <a:buFontTx/>
              <a:buNone/>
              <a:tabLst/>
            </a:pPr>
            <a:endParaRPr kumimoji="0" lang="en-US" altLang="ja-JP" sz="1400" b="0" i="0" u="none" strike="noStrike" cap="none" spc="-190" normalizeH="0" dirty="0" smtClean="0">
              <a:ln>
                <a:noFill/>
              </a:ln>
              <a:solidFill>
                <a:schemeClr val="tx1"/>
              </a:solidFill>
              <a:effectLst/>
              <a:latin typeface="+mn-ea"/>
              <a:cs typeface="Times New Roman" panose="02020603050405020304" pitchFamily="18" charset="0"/>
            </a:endParaRPr>
          </a:p>
          <a:p>
            <a:pPr marL="0" marR="0" lvl="0" indent="0" algn="l" defTabSz="914400" rtl="0" eaLnBrk="0" fontAlgn="base" latinLnBrk="0" hangingPunct="0">
              <a:lnSpc>
                <a:spcPts val="1400"/>
              </a:lnSpc>
              <a:spcBef>
                <a:spcPct val="0"/>
              </a:spcBef>
              <a:spcAft>
                <a:spcPct val="0"/>
              </a:spcAft>
              <a:buClrTx/>
              <a:buSzTx/>
              <a:buFontTx/>
              <a:buNone/>
              <a:tabLst/>
            </a:pP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１ 組織</a:t>
            </a:r>
            <a:endParaRPr kumimoji="0" lang="ja-JP" altLang="ja-JP" sz="1400" b="0" i="0" u="none" strike="noStrike" cap="none" spc="-190" normalizeH="0" dirty="0" smtClean="0">
              <a:ln>
                <a:noFill/>
              </a:ln>
              <a:solidFill>
                <a:schemeClr val="tx1"/>
              </a:solidFill>
              <a:effectLst/>
              <a:latin typeface="+mn-ea"/>
            </a:endParaRPr>
          </a:p>
          <a:p>
            <a:pPr marL="0" marR="0" lvl="0" indent="0" algn="l" defTabSz="914400" rtl="0" eaLnBrk="0" fontAlgn="base" latinLnBrk="0" hangingPunct="0">
              <a:lnSpc>
                <a:spcPts val="1400"/>
              </a:lnSpc>
              <a:spcBef>
                <a:spcPct val="0"/>
              </a:spcBef>
              <a:spcAft>
                <a:spcPct val="0"/>
              </a:spcAft>
              <a:buClrTx/>
              <a:buSzTx/>
              <a:buFontTx/>
              <a:buNone/>
              <a:tabLst/>
            </a:pP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　会長：内閣総理大臣</a:t>
            </a:r>
            <a:endParaRPr kumimoji="0" lang="ja-JP" altLang="ja-JP" sz="1400" b="0" i="0" u="none" strike="noStrike" cap="none" spc="-190" normalizeH="0" dirty="0" smtClean="0">
              <a:ln>
                <a:noFill/>
              </a:ln>
              <a:solidFill>
                <a:schemeClr val="tx1"/>
              </a:solidFill>
              <a:effectLst/>
              <a:latin typeface="+mn-ea"/>
            </a:endParaRPr>
          </a:p>
          <a:p>
            <a:pPr marL="631825" marR="0" lvl="0" indent="-631825" algn="l" defTabSz="914400" rtl="0" eaLnBrk="0" fontAlgn="base" latinLnBrk="0" hangingPunct="0">
              <a:lnSpc>
                <a:spcPts val="1400"/>
              </a:lnSpc>
              <a:spcBef>
                <a:spcPct val="0"/>
              </a:spcBef>
              <a:spcAft>
                <a:spcPct val="0"/>
              </a:spcAft>
              <a:buClrTx/>
              <a:buSzTx/>
              <a:buFontTx/>
              <a:buNone/>
              <a:tabLst/>
            </a:pP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　委員：内閣官房長官、特命担当大臣、法務大臣、厚生労働大臣、総務大臣等</a:t>
            </a:r>
            <a:endParaRPr kumimoji="0" lang="ja-JP" altLang="ja-JP" sz="1400" b="0" i="0" u="none" strike="noStrike" cap="none" spc="-190" normalizeH="0" dirty="0" smtClean="0">
              <a:ln>
                <a:noFill/>
              </a:ln>
              <a:solidFill>
                <a:schemeClr val="tx1"/>
              </a:solidFill>
              <a:effectLst/>
              <a:latin typeface="+mn-ea"/>
            </a:endParaRPr>
          </a:p>
          <a:p>
            <a:pPr marL="0" marR="0" lvl="0" indent="0" algn="l" defTabSz="914400" rtl="0" eaLnBrk="0" fontAlgn="base" latinLnBrk="0" hangingPunct="0">
              <a:lnSpc>
                <a:spcPts val="1400"/>
              </a:lnSpc>
              <a:spcBef>
                <a:spcPct val="0"/>
              </a:spcBef>
              <a:spcAft>
                <a:spcPct val="0"/>
              </a:spcAft>
              <a:buClrTx/>
              <a:buSzTx/>
              <a:buFontTx/>
              <a:buNone/>
              <a:tabLst/>
            </a:pP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２ 所掌事務</a:t>
            </a:r>
            <a:endParaRPr kumimoji="0" lang="ja-JP" altLang="ja-JP" sz="1400" b="0" i="0" u="none" strike="noStrike" cap="none" spc="-190" normalizeH="0" dirty="0" smtClean="0">
              <a:ln>
                <a:noFill/>
              </a:ln>
              <a:solidFill>
                <a:schemeClr val="tx1"/>
              </a:solidFill>
              <a:effectLst/>
              <a:latin typeface="+mn-ea"/>
            </a:endParaRPr>
          </a:p>
          <a:p>
            <a:pPr marL="0" marR="0" lvl="0" indent="0" algn="l" defTabSz="914400" rtl="0" eaLnBrk="0" fontAlgn="base" latinLnBrk="0" hangingPunct="0">
              <a:lnSpc>
                <a:spcPts val="1400"/>
              </a:lnSpc>
              <a:spcBef>
                <a:spcPct val="0"/>
              </a:spcBef>
              <a:spcAft>
                <a:spcPct val="0"/>
              </a:spcAft>
              <a:buClrTx/>
              <a:buSzTx/>
              <a:buFontTx/>
              <a:buNone/>
              <a:tabLst/>
            </a:pP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　①　基本計画案の作成</a:t>
            </a:r>
            <a:endParaRPr kumimoji="0" lang="ja-JP" altLang="ja-JP" sz="1400" b="0" i="0" u="none" strike="noStrike" cap="none" spc="-190" normalizeH="0" dirty="0" smtClean="0">
              <a:ln>
                <a:noFill/>
              </a:ln>
              <a:solidFill>
                <a:schemeClr val="tx1"/>
              </a:solidFill>
              <a:effectLst/>
              <a:latin typeface="+mn-ea"/>
            </a:endParaRPr>
          </a:p>
          <a:p>
            <a:pPr marL="0" marR="0" lvl="0" indent="0" algn="l" defTabSz="914400" rtl="0" eaLnBrk="0" fontAlgn="base" latinLnBrk="0" hangingPunct="0">
              <a:lnSpc>
                <a:spcPts val="1400"/>
              </a:lnSpc>
              <a:spcBef>
                <a:spcPct val="0"/>
              </a:spcBef>
              <a:spcAft>
                <a:spcPct val="0"/>
              </a:spcAft>
              <a:buClrTx/>
              <a:buSzTx/>
              <a:buFontTx/>
              <a:buNone/>
              <a:tabLst/>
            </a:pP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　②　関係行政機関の調整</a:t>
            </a:r>
            <a:endParaRPr kumimoji="0" lang="ja-JP" altLang="ja-JP" sz="1400" b="0" i="0" u="none" strike="noStrike" cap="none" spc="-190" normalizeH="0" dirty="0" smtClean="0">
              <a:ln>
                <a:noFill/>
              </a:ln>
              <a:solidFill>
                <a:schemeClr val="tx1"/>
              </a:solidFill>
              <a:effectLst/>
              <a:latin typeface="+mn-ea"/>
            </a:endParaRPr>
          </a:p>
          <a:p>
            <a:pPr marL="0" marR="0" lvl="0" indent="0" algn="l" defTabSz="914400" rtl="0" eaLnBrk="0" fontAlgn="base" latinLnBrk="0" hangingPunct="0">
              <a:lnSpc>
                <a:spcPts val="1400"/>
              </a:lnSpc>
              <a:spcBef>
                <a:spcPct val="0"/>
              </a:spcBef>
              <a:spcAft>
                <a:spcPct val="0"/>
              </a:spcAft>
              <a:buClrTx/>
              <a:buSzTx/>
              <a:buFontTx/>
              <a:buNone/>
              <a:tabLst/>
            </a:pP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　③　施策の推進、実施状況の</a:t>
            </a:r>
            <a:endParaRPr kumimoji="0" lang="ja-JP" altLang="ja-JP" sz="1400" b="0" i="0" u="none" strike="noStrike" cap="none" spc="-190" normalizeH="0" dirty="0" smtClean="0">
              <a:ln>
                <a:noFill/>
              </a:ln>
              <a:solidFill>
                <a:schemeClr val="tx1"/>
              </a:solidFill>
              <a:effectLst/>
              <a:latin typeface="+mn-ea"/>
            </a:endParaRPr>
          </a:p>
          <a:p>
            <a:pPr marL="0" marR="0" lvl="0" indent="0" algn="l" defTabSz="914400" rtl="0" eaLnBrk="0" fontAlgn="base" latinLnBrk="0" hangingPunct="0">
              <a:lnSpc>
                <a:spcPts val="1400"/>
              </a:lnSpc>
              <a:spcBef>
                <a:spcPct val="0"/>
              </a:spcBef>
              <a:spcAft>
                <a:spcPct val="0"/>
              </a:spcAft>
              <a:buClrTx/>
              <a:buSzTx/>
              <a:buFontTx/>
              <a:buNone/>
              <a:tabLst/>
            </a:pP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　　検証・評価等</a:t>
            </a:r>
            <a:endParaRPr kumimoji="0" lang="ja-JP" altLang="ja-JP" sz="1400" b="0" i="0" u="none" strike="noStrike" cap="none" spc="-190" normalizeH="0" dirty="0" smtClean="0">
              <a:ln>
                <a:noFill/>
              </a:ln>
              <a:solidFill>
                <a:schemeClr val="tx1"/>
              </a:solidFill>
              <a:effectLst/>
              <a:latin typeface="+mn-ea"/>
            </a:endParaRPr>
          </a:p>
        </p:txBody>
      </p:sp>
      <p:sp>
        <p:nvSpPr>
          <p:cNvPr id="12" name="Text Box 17"/>
          <p:cNvSpPr txBox="1">
            <a:spLocks noChangeArrowheads="1"/>
          </p:cNvSpPr>
          <p:nvPr/>
        </p:nvSpPr>
        <p:spPr bwMode="auto">
          <a:xfrm>
            <a:off x="660648" y="2611600"/>
            <a:ext cx="2039144" cy="199132"/>
          </a:xfrm>
          <a:prstGeom prst="rect">
            <a:avLst/>
          </a:prstGeom>
          <a:solidFill>
            <a:srgbClr val="FFC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mn-ea"/>
                <a:cs typeface="Times New Roman" panose="02020603050405020304" pitchFamily="18" charset="0"/>
              </a:rPr>
              <a:t>成年後見制度利用促進会議</a:t>
            </a:r>
            <a:endParaRPr kumimoji="0" lang="ja-JP" altLang="ja-JP" sz="1600" b="0" i="0" u="none" strike="noStrike" cap="none" normalizeH="0" baseline="0" dirty="0" smtClean="0">
              <a:ln>
                <a:noFill/>
              </a:ln>
              <a:solidFill>
                <a:schemeClr val="tx1"/>
              </a:solidFill>
              <a:effectLst/>
              <a:latin typeface="+mn-ea"/>
            </a:endParaRPr>
          </a:p>
        </p:txBody>
      </p:sp>
      <p:sp>
        <p:nvSpPr>
          <p:cNvPr id="13" name="Text Box 16"/>
          <p:cNvSpPr txBox="1">
            <a:spLocks noChangeArrowheads="1"/>
          </p:cNvSpPr>
          <p:nvPr/>
        </p:nvSpPr>
        <p:spPr bwMode="auto">
          <a:xfrm>
            <a:off x="3744992" y="2689204"/>
            <a:ext cx="2149620" cy="177800"/>
          </a:xfrm>
          <a:prstGeom prst="rect">
            <a:avLst/>
          </a:prstGeom>
          <a:solidFill>
            <a:schemeClr val="accent3">
              <a:lumMod val="60000"/>
              <a:lumOff val="40000"/>
            </a:schemeClr>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mn-ea"/>
                <a:cs typeface="Times New Roman" panose="02020603050405020304" pitchFamily="18" charset="0"/>
              </a:rPr>
              <a:t>成年後見制度利用促進委員会</a:t>
            </a:r>
            <a:endParaRPr kumimoji="0" lang="ja-JP" altLang="ja-JP" sz="1600" b="0" i="0" u="none" strike="noStrike" cap="none" normalizeH="0" baseline="0" dirty="0" smtClean="0">
              <a:ln>
                <a:noFill/>
              </a:ln>
              <a:solidFill>
                <a:schemeClr val="tx1"/>
              </a:solidFill>
              <a:effectLst/>
              <a:latin typeface="+mn-ea"/>
            </a:endParaRPr>
          </a:p>
        </p:txBody>
      </p:sp>
      <p:sp>
        <p:nvSpPr>
          <p:cNvPr id="14" name="Rectangle 15"/>
          <p:cNvSpPr>
            <a:spLocks noChangeArrowheads="1"/>
          </p:cNvSpPr>
          <p:nvPr/>
        </p:nvSpPr>
        <p:spPr bwMode="auto">
          <a:xfrm>
            <a:off x="114011" y="1287196"/>
            <a:ext cx="5963036" cy="745004"/>
          </a:xfrm>
          <a:prstGeom prst="rect">
            <a:avLst/>
          </a:prstGeom>
          <a:solidFill>
            <a:srgbClr val="FFFF99">
              <a:alpha val="85001"/>
            </a:srgbClr>
          </a:solidFill>
          <a:ln w="15875">
            <a:solidFill>
              <a:srgbClr val="FF6600"/>
            </a:solidFill>
            <a:miter lim="800000"/>
            <a:headEnd/>
            <a:tailEnd/>
          </a:ln>
        </p:spPr>
        <p:txBody>
          <a:bodyPr vert="horz" wrap="square" lIns="74295" tIns="8890" rIns="74295" bIns="889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spc="-220" normalizeH="0" dirty="0" smtClean="0">
                <a:ln>
                  <a:noFill/>
                </a:ln>
                <a:solidFill>
                  <a:schemeClr val="tx1"/>
                </a:solidFill>
                <a:effectLst/>
                <a:latin typeface="+mn-ea"/>
                <a:cs typeface="Times New Roman" panose="02020603050405020304" pitchFamily="18" charset="0"/>
              </a:rPr>
              <a:t>成年後見制度の利用の促進に関する施策の総合的かつ計画的な推進を図るため</a:t>
            </a:r>
            <a:r>
              <a:rPr kumimoji="0" lang="ja-JP" altLang="ja-JP" sz="1600" b="0" i="0" u="sng" strike="noStrike" cap="none" spc="-220" normalizeH="0" dirty="0" smtClean="0">
                <a:ln>
                  <a:noFill/>
                </a:ln>
                <a:solidFill>
                  <a:srgbClr val="FF0000"/>
                </a:solidFill>
                <a:effectLst/>
                <a:latin typeface="+mn-ea"/>
                <a:cs typeface="Times New Roman" panose="02020603050405020304" pitchFamily="18" charset="0"/>
              </a:rPr>
              <a:t>、「成年後見制度利用促進基本計画」</a:t>
            </a:r>
            <a:r>
              <a:rPr kumimoji="0" lang="ja-JP" altLang="ja-JP" sz="1600" b="0" i="0" u="none" strike="noStrike" cap="none" spc="-220" normalizeH="0" dirty="0" smtClean="0">
                <a:ln>
                  <a:noFill/>
                </a:ln>
                <a:solidFill>
                  <a:schemeClr val="tx1"/>
                </a:solidFill>
                <a:effectLst/>
                <a:latin typeface="+mn-ea"/>
                <a:cs typeface="Times New Roman" panose="02020603050405020304" pitchFamily="18" charset="0"/>
              </a:rPr>
              <a:t>を策定</a:t>
            </a:r>
            <a:endParaRPr kumimoji="0" lang="ja-JP" altLang="ja-JP" sz="1600" b="0" i="0" u="none" strike="noStrike" cap="none" spc="-220" normalizeH="0" dirty="0" smtClean="0">
              <a:ln>
                <a:noFill/>
              </a:ln>
              <a:solidFill>
                <a:schemeClr val="tx1"/>
              </a:solidFill>
              <a:effectLst/>
              <a:latin typeface="+mn-ea"/>
            </a:endParaRPr>
          </a:p>
        </p:txBody>
      </p:sp>
      <p:sp>
        <p:nvSpPr>
          <p:cNvPr id="15" name="Text Box 14"/>
          <p:cNvSpPr txBox="1">
            <a:spLocks noChangeArrowheads="1"/>
          </p:cNvSpPr>
          <p:nvPr/>
        </p:nvSpPr>
        <p:spPr bwMode="auto">
          <a:xfrm>
            <a:off x="91162" y="993093"/>
            <a:ext cx="1092208" cy="294953"/>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基本計画</a:t>
            </a:r>
            <a:endParaRPr kumimoji="0" lang="ja-JP" altLang="ja-JP" b="0" i="0" u="none" strike="noStrike" cap="none" normalizeH="0" baseline="0" dirty="0" smtClean="0">
              <a:ln>
                <a:noFill/>
              </a:ln>
              <a:solidFill>
                <a:schemeClr val="tx1"/>
              </a:solidFill>
              <a:effectLst/>
              <a:latin typeface="+mn-ea"/>
            </a:endParaRPr>
          </a:p>
        </p:txBody>
      </p:sp>
      <p:sp>
        <p:nvSpPr>
          <p:cNvPr id="16" name="Text Box 13"/>
          <p:cNvSpPr txBox="1">
            <a:spLocks noChangeArrowheads="1"/>
          </p:cNvSpPr>
          <p:nvPr/>
        </p:nvSpPr>
        <p:spPr bwMode="auto">
          <a:xfrm>
            <a:off x="6663013" y="912501"/>
            <a:ext cx="1811996" cy="233397"/>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mn-ea"/>
                <a:cs typeface="Times New Roman" panose="02020603050405020304" pitchFamily="18" charset="0"/>
              </a:rPr>
              <a:t>地方公共団体の措置</a:t>
            </a:r>
            <a:endParaRPr kumimoji="0" lang="ja-JP" altLang="ja-JP" sz="1800" b="0" i="0" u="none" strike="noStrike" cap="none" normalizeH="0" baseline="0" dirty="0" smtClean="0">
              <a:ln>
                <a:noFill/>
              </a:ln>
              <a:solidFill>
                <a:schemeClr val="tx1"/>
              </a:solidFill>
              <a:effectLst/>
              <a:latin typeface="+mn-ea"/>
            </a:endParaRPr>
          </a:p>
        </p:txBody>
      </p:sp>
      <p:sp>
        <p:nvSpPr>
          <p:cNvPr id="17" name="Rectangle 26"/>
          <p:cNvSpPr>
            <a:spLocks noChangeArrowheads="1"/>
          </p:cNvSpPr>
          <p:nvPr/>
        </p:nvSpPr>
        <p:spPr bwMode="auto">
          <a:xfrm>
            <a:off x="183816" y="6459521"/>
            <a:ext cx="8776369" cy="261957"/>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spc="-100" normalizeH="0" dirty="0" smtClean="0">
                <a:ln>
                  <a:noFill/>
                </a:ln>
                <a:solidFill>
                  <a:schemeClr val="tx1"/>
                </a:solidFill>
                <a:effectLst/>
                <a:latin typeface="+mn-ea"/>
                <a:cs typeface="Times New Roman" panose="02020603050405020304" pitchFamily="18" charset="0"/>
              </a:rPr>
              <a:t>この法律は、公布の日から起算して１月を超えない範囲内において政令で定める日から施行するものとする。</a:t>
            </a:r>
            <a:endParaRPr kumimoji="0" lang="ja-JP" altLang="ja-JP" sz="1400" b="0" i="0" u="none" strike="noStrike" cap="none" spc="-100" normalizeH="0" dirty="0" smtClean="0">
              <a:ln>
                <a:noFill/>
              </a:ln>
              <a:solidFill>
                <a:schemeClr val="tx1"/>
              </a:solidFill>
              <a:effectLst/>
              <a:latin typeface="+mn-ea"/>
            </a:endParaRPr>
          </a:p>
        </p:txBody>
      </p:sp>
      <p:sp>
        <p:nvSpPr>
          <p:cNvPr id="18" name="Text Box 25"/>
          <p:cNvSpPr txBox="1">
            <a:spLocks noChangeArrowheads="1"/>
          </p:cNvSpPr>
          <p:nvPr/>
        </p:nvSpPr>
        <p:spPr bwMode="auto">
          <a:xfrm>
            <a:off x="179512" y="6189791"/>
            <a:ext cx="944001" cy="263545"/>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chemeClr val="tx1"/>
                </a:solidFill>
                <a:effectLst/>
                <a:latin typeface="+mn-ea"/>
                <a:cs typeface="Times New Roman" panose="02020603050405020304" pitchFamily="18" charset="0"/>
              </a:rPr>
              <a:t>その他</a:t>
            </a:r>
            <a:endParaRPr kumimoji="0" lang="ja-JP" altLang="ja-JP" sz="1600" b="0" i="0" u="none" strike="noStrike" cap="none" normalizeH="0" baseline="0" dirty="0" smtClean="0">
              <a:ln>
                <a:noFill/>
              </a:ln>
              <a:solidFill>
                <a:schemeClr val="tx1"/>
              </a:solidFill>
              <a:effectLst/>
              <a:latin typeface="+mn-ea"/>
            </a:endParaRPr>
          </a:p>
        </p:txBody>
      </p:sp>
      <p:sp>
        <p:nvSpPr>
          <p:cNvPr id="19" name="AutoShape 12"/>
          <p:cNvSpPr>
            <a:spLocks noChangeArrowheads="1"/>
          </p:cNvSpPr>
          <p:nvPr/>
        </p:nvSpPr>
        <p:spPr bwMode="auto">
          <a:xfrm>
            <a:off x="228599" y="2046708"/>
            <a:ext cx="5733860" cy="334542"/>
          </a:xfrm>
          <a:prstGeom prst="upArrow">
            <a:avLst>
              <a:gd name="adj1" fmla="val 57463"/>
              <a:gd name="adj2" fmla="val 100000"/>
            </a:avLst>
          </a:prstGeom>
          <a:solidFill>
            <a:srgbClr val="C0C0C0"/>
          </a:solidFill>
          <a:ln w="3175">
            <a:solidFill>
              <a:srgbClr val="333333"/>
            </a:solidFill>
            <a:miter lim="800000"/>
            <a:headEnd/>
            <a:tailEnd/>
          </a:ln>
        </p:spPr>
        <p:txBody>
          <a:bodyPr vert="horz" wrap="square" lIns="74295" tIns="8890" rIns="74295" bIns="8890" numCol="1" anchor="t" anchorCtr="0" compatLnSpc="1">
            <a:prstTxWarp prst="textNoShape">
              <a:avLst/>
            </a:prstTxWarp>
          </a:bodyPr>
          <a:lstStyle/>
          <a:p>
            <a:endParaRPr lang="ja-JP" altLang="en-US">
              <a:latin typeface="+mn-ea"/>
            </a:endParaRPr>
          </a:p>
        </p:txBody>
      </p:sp>
      <p:sp>
        <p:nvSpPr>
          <p:cNvPr id="20" name="Text Box 11"/>
          <p:cNvSpPr txBox="1">
            <a:spLocks noChangeArrowheads="1"/>
          </p:cNvSpPr>
          <p:nvPr/>
        </p:nvSpPr>
        <p:spPr bwMode="auto">
          <a:xfrm>
            <a:off x="139315" y="2223716"/>
            <a:ext cx="944001" cy="294953"/>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体</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　</a:t>
            </a: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制</a:t>
            </a:r>
            <a:endParaRPr kumimoji="0" lang="ja-JP" altLang="ja-JP" b="0" i="0" u="none" strike="noStrike" cap="none" normalizeH="0" baseline="0" dirty="0" smtClean="0">
              <a:ln>
                <a:noFill/>
              </a:ln>
              <a:solidFill>
                <a:schemeClr val="tx1"/>
              </a:solidFill>
              <a:effectLst/>
              <a:latin typeface="+mn-ea"/>
            </a:endParaRPr>
          </a:p>
        </p:txBody>
      </p:sp>
      <p:sp>
        <p:nvSpPr>
          <p:cNvPr id="21" name="Rectangle 10"/>
          <p:cNvSpPr>
            <a:spLocks noChangeArrowheads="1"/>
          </p:cNvSpPr>
          <p:nvPr/>
        </p:nvSpPr>
        <p:spPr bwMode="auto">
          <a:xfrm>
            <a:off x="6686113" y="4264957"/>
            <a:ext cx="2037144" cy="1028700"/>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chemeClr val="tx1"/>
                </a:solidFill>
                <a:effectLst/>
                <a:latin typeface="+mn-ea"/>
                <a:cs typeface="Times New Roman" panose="02020603050405020304" pitchFamily="18" charset="0"/>
              </a:rPr>
              <a:t>都道府県の措置</a:t>
            </a:r>
            <a:endParaRPr kumimoji="0" lang="ja-JP" altLang="ja-JP" sz="1600" b="0" i="0" u="none" strike="noStrike" cap="none" normalizeH="0" baseline="0" dirty="0" smtClean="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ja-JP" sz="1600" b="0" i="0" u="none" strike="noStrike" cap="none" normalizeH="0" baseline="0" dirty="0" smtClean="0">
                <a:ln>
                  <a:noFill/>
                </a:ln>
                <a:solidFill>
                  <a:schemeClr val="tx1"/>
                </a:solidFill>
                <a:effectLst/>
                <a:latin typeface="+mn-ea"/>
                <a:cs typeface="Times New Roman" panose="02020603050405020304" pitchFamily="18" charset="0"/>
              </a:rPr>
              <a:t>人材の育成</a:t>
            </a:r>
            <a:endParaRPr kumimoji="0" lang="ja-JP" altLang="ja-JP" sz="1600" b="0" i="0" u="none" strike="noStrike" cap="none" normalizeH="0" baseline="0" dirty="0" smtClean="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ja-JP" sz="1600" b="0" i="0" u="none" strike="noStrike" cap="none" normalizeH="0" baseline="0" dirty="0" smtClean="0">
                <a:ln>
                  <a:noFill/>
                </a:ln>
                <a:solidFill>
                  <a:schemeClr val="tx1"/>
                </a:solidFill>
                <a:effectLst/>
                <a:latin typeface="+mn-ea"/>
                <a:cs typeface="Times New Roman" panose="02020603050405020304" pitchFamily="18" charset="0"/>
              </a:rPr>
              <a:t>必要な助言</a:t>
            </a:r>
            <a:endParaRPr kumimoji="0" lang="ja-JP" altLang="ja-JP" sz="1600" b="0" i="0" u="none" strike="noStrike" cap="none" normalizeH="0" baseline="0" dirty="0" smtClean="0">
              <a:ln>
                <a:noFill/>
              </a:ln>
              <a:solidFill>
                <a:schemeClr val="tx1"/>
              </a:solidFill>
              <a:effectLst/>
              <a:latin typeface="+mn-ea"/>
            </a:endParaRPr>
          </a:p>
        </p:txBody>
      </p:sp>
      <p:sp>
        <p:nvSpPr>
          <p:cNvPr id="22" name="Rectangle 9"/>
          <p:cNvSpPr>
            <a:spLocks noChangeArrowheads="1"/>
          </p:cNvSpPr>
          <p:nvPr/>
        </p:nvSpPr>
        <p:spPr bwMode="auto">
          <a:xfrm>
            <a:off x="6705936" y="1214486"/>
            <a:ext cx="2037144" cy="1858963"/>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chemeClr val="tx1"/>
                </a:solidFill>
                <a:effectLst/>
                <a:latin typeface="+mn-ea"/>
                <a:cs typeface="Times New Roman" panose="02020603050405020304" pitchFamily="18" charset="0"/>
              </a:rPr>
              <a:t>市町村の措置</a:t>
            </a:r>
            <a:endParaRPr kumimoji="0" lang="ja-JP" altLang="ja-JP" sz="1600" b="0" i="0" u="none" strike="noStrike" cap="none" normalizeH="0" baseline="0" dirty="0" smtClean="0">
              <a:ln>
                <a:noFill/>
              </a:ln>
              <a:solidFill>
                <a:schemeClr val="tx1"/>
              </a:solidFill>
              <a:effectLst/>
              <a:latin typeface="+mn-ea"/>
            </a:endParaRPr>
          </a:p>
          <a:p>
            <a:pPr marL="174625" marR="0" lvl="0" indent="-174625" algn="l" defTabSz="914400" rtl="0" eaLnBrk="0" fontAlgn="base" latinLnBrk="0" hangingPunct="0">
              <a:lnSpc>
                <a:spcPct val="100000"/>
              </a:lnSpc>
              <a:spcBef>
                <a:spcPct val="0"/>
              </a:spcBef>
              <a:spcAft>
                <a:spcPct val="0"/>
              </a:spcAft>
              <a:buClrTx/>
              <a:buSzTx/>
              <a:buFontTx/>
              <a:buNone/>
              <a:tabLst/>
            </a:pPr>
            <a:r>
              <a:rPr kumimoji="0" lang="ja-JP" altLang="en-US" sz="1600" dirty="0" smtClean="0">
                <a:latin typeface="+mn-ea"/>
                <a:cs typeface="Times New Roman" panose="02020603050405020304" pitchFamily="18" charset="0"/>
              </a:rPr>
              <a:t>○</a:t>
            </a:r>
            <a:r>
              <a:rPr kumimoji="0" lang="ja-JP" altLang="ja-JP" sz="1600" b="0" i="0" u="none" strike="noStrike" cap="none" normalizeH="0" baseline="0" dirty="0" smtClean="0">
                <a:ln>
                  <a:noFill/>
                </a:ln>
                <a:solidFill>
                  <a:schemeClr val="tx1"/>
                </a:solidFill>
                <a:effectLst/>
                <a:latin typeface="+mn-ea"/>
                <a:cs typeface="Times New Roman" panose="02020603050405020304" pitchFamily="18" charset="0"/>
              </a:rPr>
              <a:t>国の基本計画を踏まえた計画の策定等</a:t>
            </a:r>
            <a:endParaRPr kumimoji="0" lang="ja-JP" altLang="ja-JP" sz="1600" b="0" i="0" u="none" strike="noStrike" cap="none" normalizeH="0" baseline="0" dirty="0" smtClean="0">
              <a:ln>
                <a:noFill/>
              </a:ln>
              <a:solidFill>
                <a:schemeClr val="tx1"/>
              </a:solidFill>
              <a:effectLst/>
              <a:latin typeface="+mn-ea"/>
            </a:endParaRPr>
          </a:p>
          <a:p>
            <a:pPr marL="174625" marR="0" lvl="0" indent="-174625" algn="l" defTabSz="914400" rtl="0" eaLnBrk="0" fontAlgn="base" latinLnBrk="0" hangingPunct="0">
              <a:lnSpc>
                <a:spcPct val="100000"/>
              </a:lnSpc>
              <a:spcBef>
                <a:spcPct val="0"/>
              </a:spcBef>
              <a:spcAft>
                <a:spcPct val="0"/>
              </a:spcAft>
              <a:buClrTx/>
              <a:buSzTx/>
              <a:buFontTx/>
              <a:buNone/>
              <a:tabLst/>
            </a:pPr>
            <a:endParaRPr kumimoji="0" lang="en-US" altLang="ja-JP" sz="1600" dirty="0">
              <a:latin typeface="+mn-ea"/>
              <a:cs typeface="Times New Roman" panose="02020603050405020304" pitchFamily="18" charset="0"/>
            </a:endParaRPr>
          </a:p>
          <a:p>
            <a:pPr marL="174625" marR="0" lvl="0" indent="-174625"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ja-JP" sz="1600" b="0" i="0" u="none" strike="noStrike" cap="none" normalizeH="0" baseline="0" dirty="0" smtClean="0">
                <a:ln>
                  <a:noFill/>
                </a:ln>
                <a:solidFill>
                  <a:schemeClr val="tx1"/>
                </a:solidFill>
                <a:effectLst/>
                <a:latin typeface="+mn-ea"/>
                <a:cs typeface="Times New Roman" panose="02020603050405020304" pitchFamily="18" charset="0"/>
              </a:rPr>
              <a:t>合議制の機関の設置</a:t>
            </a:r>
            <a:endParaRPr kumimoji="0" lang="ja-JP" altLang="ja-JP" sz="1600" b="0" i="0" u="none" strike="noStrike" cap="none" normalizeH="0" baseline="0" dirty="0" smtClean="0">
              <a:ln>
                <a:noFill/>
              </a:ln>
              <a:solidFill>
                <a:schemeClr val="tx1"/>
              </a:solidFill>
              <a:effectLst/>
              <a:latin typeface="+mn-ea"/>
            </a:endParaRPr>
          </a:p>
          <a:p>
            <a:pPr marL="174625" marR="0" lvl="0" indent="-174625"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mn-ea"/>
            </a:endParaRPr>
          </a:p>
        </p:txBody>
      </p:sp>
      <p:sp>
        <p:nvSpPr>
          <p:cNvPr id="23" name="Line 8"/>
          <p:cNvSpPr>
            <a:spLocks noChangeShapeType="1"/>
          </p:cNvSpPr>
          <p:nvPr/>
        </p:nvSpPr>
        <p:spPr bwMode="auto">
          <a:xfrm flipV="1">
            <a:off x="7621774" y="3282902"/>
            <a:ext cx="0" cy="800100"/>
          </a:xfrm>
          <a:prstGeom prst="line">
            <a:avLst/>
          </a:prstGeom>
          <a:noFill/>
          <a:ln w="15875">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24" name="Text Box 7"/>
          <p:cNvSpPr txBox="1">
            <a:spLocks noChangeArrowheads="1"/>
          </p:cNvSpPr>
          <p:nvPr/>
        </p:nvSpPr>
        <p:spPr bwMode="auto">
          <a:xfrm>
            <a:off x="7731410" y="3556515"/>
            <a:ext cx="1028700" cy="29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援助</a:t>
            </a:r>
            <a:endParaRPr kumimoji="0" lang="ja-JP" altLang="ja-JP" b="0" i="0" u="none" strike="noStrike" cap="none" normalizeH="0" baseline="0" dirty="0" smtClean="0">
              <a:ln>
                <a:noFill/>
              </a:ln>
              <a:solidFill>
                <a:schemeClr val="tx1"/>
              </a:solidFill>
              <a:effectLst/>
              <a:latin typeface="+mn-ea"/>
            </a:endParaRPr>
          </a:p>
        </p:txBody>
      </p:sp>
      <p:sp>
        <p:nvSpPr>
          <p:cNvPr id="25" name="Line 6"/>
          <p:cNvSpPr>
            <a:spLocks noChangeShapeType="1"/>
          </p:cNvSpPr>
          <p:nvPr/>
        </p:nvSpPr>
        <p:spPr bwMode="auto">
          <a:xfrm>
            <a:off x="6102351" y="2581874"/>
            <a:ext cx="603586" cy="13447"/>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27" name="Line 4"/>
          <p:cNvSpPr>
            <a:spLocks noChangeShapeType="1"/>
          </p:cNvSpPr>
          <p:nvPr/>
        </p:nvSpPr>
        <p:spPr bwMode="auto">
          <a:xfrm>
            <a:off x="6114463" y="1629600"/>
            <a:ext cx="603587" cy="7435"/>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30" name="Rectangle 1"/>
          <p:cNvSpPr>
            <a:spLocks noChangeArrowheads="1"/>
          </p:cNvSpPr>
          <p:nvPr/>
        </p:nvSpPr>
        <p:spPr bwMode="auto">
          <a:xfrm>
            <a:off x="285422" y="4999502"/>
            <a:ext cx="5677037" cy="1030302"/>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chemeClr val="tx1"/>
                </a:solidFill>
                <a:effectLst/>
                <a:latin typeface="+mn-ea"/>
                <a:cs typeface="Times New Roman" panose="02020603050405020304" pitchFamily="18" charset="0"/>
              </a:rPr>
              <a:t>この法律の施行後２年以内の政令で定める日に、これらの組織を廃止し、新たに関係行政機関で組織する成年後見制度利用促進会議及び有識者で組織する成年後見制度利用促進専門家会議を設ける（両会議の庶務は厚生労働省に）。</a:t>
            </a:r>
            <a:endParaRPr kumimoji="0" lang="ja-JP" altLang="ja-JP" sz="1600" b="0" i="0" u="none" strike="noStrike" cap="none" normalizeH="0" baseline="0" dirty="0" smtClean="0">
              <a:ln>
                <a:noFill/>
              </a:ln>
              <a:solidFill>
                <a:schemeClr val="tx1"/>
              </a:solidFill>
              <a:effectLst/>
              <a:latin typeface="+mn-ea"/>
            </a:endParaRPr>
          </a:p>
        </p:txBody>
      </p:sp>
      <p:sp>
        <p:nvSpPr>
          <p:cNvPr id="31" name="Rectangle 27"/>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mn-ea"/>
            </a:endParaRPr>
          </a:p>
        </p:txBody>
      </p:sp>
      <p:sp>
        <p:nvSpPr>
          <p:cNvPr id="32" name="Rectangle 43"/>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mn-ea"/>
            </a:endParaRPr>
          </a:p>
        </p:txBody>
      </p:sp>
      <p:pic>
        <p:nvPicPr>
          <p:cNvPr id="33" name="図 32"/>
          <p:cNvPicPr>
            <a:picLocks noChangeAspect="1"/>
          </p:cNvPicPr>
          <p:nvPr/>
        </p:nvPicPr>
        <p:blipFill>
          <a:blip r:embed="rId2"/>
          <a:stretch>
            <a:fillRect/>
          </a:stretch>
        </p:blipFill>
        <p:spPr>
          <a:xfrm>
            <a:off x="4754386" y="4733367"/>
            <a:ext cx="188992" cy="335309"/>
          </a:xfrm>
          <a:prstGeom prst="rect">
            <a:avLst/>
          </a:prstGeom>
        </p:spPr>
      </p:pic>
      <p:pic>
        <p:nvPicPr>
          <p:cNvPr id="35" name="図 34"/>
          <p:cNvPicPr>
            <a:picLocks noChangeAspect="1"/>
          </p:cNvPicPr>
          <p:nvPr/>
        </p:nvPicPr>
        <p:blipFill>
          <a:blip r:embed="rId2"/>
          <a:stretch>
            <a:fillRect/>
          </a:stretch>
        </p:blipFill>
        <p:spPr>
          <a:xfrm>
            <a:off x="1405217" y="4779309"/>
            <a:ext cx="188992" cy="335309"/>
          </a:xfrm>
          <a:prstGeom prst="rect">
            <a:avLst/>
          </a:prstGeom>
        </p:spPr>
      </p:pic>
    </p:spTree>
    <p:extLst>
      <p:ext uri="{BB962C8B-B14F-4D97-AF65-F5344CB8AC3E}">
        <p14:creationId xmlns:p14="http://schemas.microsoft.com/office/powerpoint/2010/main" val="35282259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5835" y="143969"/>
            <a:ext cx="8485094" cy="468653"/>
          </a:xfrm>
          <a:solidFill>
            <a:schemeClr val="accent2">
              <a:lumMod val="60000"/>
              <a:lumOff val="40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oAutofit/>
          </a:bodyPr>
          <a:lstStyle/>
          <a:p>
            <a:r>
              <a:rPr kumimoji="1" lang="ja-JP" altLang="en-US" sz="2200" b="1" dirty="0" smtClean="0"/>
              <a:t>成年後見制度利用促進基本計画の概要</a:t>
            </a:r>
            <a:endParaRPr kumimoji="1" lang="ja-JP" altLang="en-US" sz="2200" b="1" dirty="0"/>
          </a:p>
        </p:txBody>
      </p:sp>
      <p:sp>
        <p:nvSpPr>
          <p:cNvPr id="4" name="スライド番号プレースホルダー 3"/>
          <p:cNvSpPr>
            <a:spLocks noGrp="1"/>
          </p:cNvSpPr>
          <p:nvPr>
            <p:ph type="sldNum" sz="quarter" idx="12"/>
          </p:nvPr>
        </p:nvSpPr>
        <p:spPr/>
        <p:txBody>
          <a:bodyPr/>
          <a:lstStyle/>
          <a:p>
            <a:fld id="{7D2CC875-A661-45C6-A641-52AED15339C6}" type="slidenum">
              <a:rPr kumimoji="1" lang="ja-JP" altLang="en-US" smtClean="0"/>
              <a:t>44</a:t>
            </a:fld>
            <a:endParaRPr kumimoji="1" lang="ja-JP" altLang="en-US"/>
          </a:p>
        </p:txBody>
      </p:sp>
      <p:grpSp>
        <p:nvGrpSpPr>
          <p:cNvPr id="6" name="グループ化 5"/>
          <p:cNvGrpSpPr/>
          <p:nvPr/>
        </p:nvGrpSpPr>
        <p:grpSpPr>
          <a:xfrm>
            <a:off x="183214" y="2741163"/>
            <a:ext cx="8597715" cy="4263985"/>
            <a:chOff x="201705" y="2503669"/>
            <a:chExt cx="8597715" cy="4263985"/>
          </a:xfrm>
        </p:grpSpPr>
        <p:sp>
          <p:nvSpPr>
            <p:cNvPr id="5" name="テキスト ボックス 4"/>
            <p:cNvSpPr txBox="1"/>
            <p:nvPr/>
          </p:nvSpPr>
          <p:spPr>
            <a:xfrm>
              <a:off x="201705" y="2884540"/>
              <a:ext cx="8538882" cy="3883114"/>
            </a:xfrm>
            <a:prstGeom prst="rect">
              <a:avLst/>
            </a:prstGeom>
            <a:noFill/>
          </p:spPr>
          <p:txBody>
            <a:bodyPr wrap="square" rtlCol="0">
              <a:spAutoFit/>
            </a:bodyPr>
            <a:lstStyle/>
            <a:p>
              <a:r>
                <a:rPr kumimoji="1" lang="ja-JP" altLang="en-US" sz="1600" dirty="0" smtClean="0"/>
                <a:t>（１）今後の施策の基本的な考え方</a:t>
              </a:r>
              <a:endParaRPr kumimoji="1" lang="en-US" altLang="ja-JP" sz="1600" dirty="0" smtClean="0"/>
            </a:p>
            <a:p>
              <a:pPr marL="533400" indent="-533400"/>
              <a:r>
                <a:rPr kumimoji="1" lang="ja-JP" altLang="en-US" sz="1600" dirty="0" smtClean="0"/>
                <a:t>　　①</a:t>
              </a:r>
              <a:r>
                <a:rPr kumimoji="1" lang="ja-JP" altLang="en-US" sz="1600" u="sng" dirty="0" smtClean="0"/>
                <a:t>ノーマライゼーション</a:t>
              </a:r>
              <a:r>
                <a:rPr kumimoji="1" lang="ja-JP" altLang="en-US" sz="1600" dirty="0" smtClean="0"/>
                <a:t>（個人としての尊厳を重んじ、その尊厳にふさわしい生活を保障する）</a:t>
              </a:r>
              <a:endParaRPr kumimoji="1" lang="en-US" altLang="ja-JP" sz="1600" dirty="0" smtClean="0"/>
            </a:p>
            <a:p>
              <a:r>
                <a:rPr lang="ja-JP" altLang="en-US" sz="1600" dirty="0" smtClean="0"/>
                <a:t>　　②</a:t>
              </a:r>
              <a:r>
                <a:rPr lang="ja-JP" altLang="en-US" sz="1600" u="sng" dirty="0" smtClean="0"/>
                <a:t>自己決定権</a:t>
              </a:r>
              <a:r>
                <a:rPr lang="ja-JP" altLang="en-US" sz="1600" dirty="0" smtClean="0"/>
                <a:t>の尊重（意思決定支援の重視と自発的意思の尊重）</a:t>
              </a:r>
              <a:endParaRPr lang="en-US" altLang="ja-JP" sz="1600" dirty="0" smtClean="0"/>
            </a:p>
            <a:p>
              <a:r>
                <a:rPr kumimoji="1" lang="ja-JP" altLang="en-US" sz="1600" dirty="0" smtClean="0"/>
                <a:t>　　③財産管理のみならず、</a:t>
              </a:r>
              <a:r>
                <a:rPr kumimoji="1" lang="ja-JP" altLang="en-US" sz="1600" u="sng" dirty="0" smtClean="0"/>
                <a:t>身上保護</a:t>
              </a:r>
              <a:r>
                <a:rPr lang="ja-JP" altLang="en-US" sz="1600" u="sng" dirty="0" smtClean="0"/>
                <a:t>も</a:t>
              </a:r>
              <a:r>
                <a:rPr kumimoji="1" lang="ja-JP" altLang="en-US" sz="1600" dirty="0" smtClean="0"/>
                <a:t>重視。</a:t>
              </a:r>
              <a:endParaRPr kumimoji="1" lang="en-US" altLang="ja-JP" sz="1600" dirty="0" smtClean="0"/>
            </a:p>
            <a:p>
              <a:pPr>
                <a:lnSpc>
                  <a:spcPts val="2300"/>
                </a:lnSpc>
              </a:pPr>
              <a:r>
                <a:rPr kumimoji="1" lang="ja-JP" altLang="en-US" sz="1600" dirty="0" smtClean="0"/>
                <a:t>（</a:t>
              </a:r>
              <a:r>
                <a:rPr lang="ja-JP" altLang="en-US" sz="1600" dirty="0"/>
                <a:t>２</a:t>
              </a:r>
              <a:r>
                <a:rPr kumimoji="1" lang="ja-JP" altLang="en-US" sz="1600" dirty="0" smtClean="0"/>
                <a:t>）今後の施策の目標　</a:t>
              </a:r>
              <a:endParaRPr kumimoji="1" lang="en-US" altLang="ja-JP" sz="1600" dirty="0" smtClean="0"/>
            </a:p>
            <a:p>
              <a:pPr marL="268288" indent="-268288">
                <a:lnSpc>
                  <a:spcPts val="2300"/>
                </a:lnSpc>
              </a:pPr>
              <a:r>
                <a:rPr lang="ja-JP" altLang="en-US" sz="1600" dirty="0"/>
                <a:t>　</a:t>
              </a:r>
              <a:r>
                <a:rPr lang="ja-JP" altLang="en-US" sz="1600" dirty="0" smtClean="0"/>
                <a:t>　①</a:t>
              </a:r>
              <a:r>
                <a:rPr lang="ja-JP" altLang="en-US" sz="1600" u="sng" dirty="0" smtClean="0"/>
                <a:t>利用者がメリットを実感</a:t>
              </a:r>
              <a:r>
                <a:rPr lang="ja-JP" altLang="en-US" sz="1600" dirty="0" smtClean="0"/>
                <a:t>できる制度・運用へ改善を進める。</a:t>
              </a:r>
              <a:endParaRPr lang="en-US" altLang="ja-JP" sz="1600" dirty="0" smtClean="0"/>
            </a:p>
            <a:p>
              <a:pPr marL="538163" indent="-538163"/>
              <a:r>
                <a:rPr lang="ja-JP" altLang="en-US" sz="1600" dirty="0"/>
                <a:t>　</a:t>
              </a:r>
              <a:r>
                <a:rPr lang="ja-JP" altLang="en-US" sz="1600" dirty="0" smtClean="0"/>
                <a:t>　②</a:t>
              </a:r>
              <a:r>
                <a:rPr kumimoji="1" lang="ja-JP" altLang="en-US" sz="1600" u="sng" dirty="0" smtClean="0"/>
                <a:t>全国どの地域においても</a:t>
              </a:r>
              <a:r>
                <a:rPr kumimoji="1" lang="ja-JP" altLang="en-US" sz="1600" dirty="0" smtClean="0"/>
                <a:t>必要な人が成年後見制度を利用できるよう、各地域において、</a:t>
              </a:r>
              <a:r>
                <a:rPr kumimoji="1" lang="ja-JP" altLang="en-US" sz="1600" u="sng" dirty="0" smtClean="0"/>
                <a:t>権利擁護支援の地域連携ネットワークの構築</a:t>
              </a:r>
              <a:r>
                <a:rPr kumimoji="1" lang="ja-JP" altLang="en-US" sz="1600" dirty="0" smtClean="0"/>
                <a:t>を図る。</a:t>
              </a:r>
              <a:endParaRPr kumimoji="1" lang="en-US" altLang="ja-JP" sz="1600" dirty="0" smtClean="0"/>
            </a:p>
            <a:p>
              <a:pPr marL="538163" indent="-538163">
                <a:tabLst>
                  <a:tab pos="538163" algn="l"/>
                </a:tabLst>
              </a:pPr>
              <a:r>
                <a:rPr lang="ja-JP" altLang="en-US" sz="1600" dirty="0"/>
                <a:t>　</a:t>
              </a:r>
              <a:r>
                <a:rPr lang="ja-JP" altLang="en-US" sz="1600" dirty="0" smtClean="0"/>
                <a:t>　③</a:t>
              </a:r>
              <a:r>
                <a:rPr lang="ja-JP" altLang="en-US" sz="1600" u="sng" dirty="0" smtClean="0"/>
                <a:t>後見人等による横領等の不正防止を徹底</a:t>
              </a:r>
              <a:r>
                <a:rPr lang="ja-JP" altLang="en-US" sz="1600" dirty="0" smtClean="0"/>
                <a:t>するとともに、利用しやすさとの調和を図り、安心して</a:t>
              </a:r>
              <a:r>
                <a:rPr lang="ja-JP" altLang="en-US" sz="1600" dirty="0"/>
                <a:t>成年後見</a:t>
              </a:r>
              <a:r>
                <a:rPr lang="ja-JP" altLang="en-US" sz="1600" dirty="0" smtClean="0"/>
                <a:t>制度を利用できる環境を整備する。</a:t>
              </a:r>
              <a:endParaRPr lang="en-US" altLang="ja-JP" sz="1600" dirty="0" smtClean="0"/>
            </a:p>
            <a:p>
              <a:r>
                <a:rPr kumimoji="1" lang="ja-JP" altLang="en-US" sz="1600" dirty="0"/>
                <a:t>　</a:t>
              </a:r>
              <a:r>
                <a:rPr kumimoji="1" lang="ja-JP" altLang="en-US" sz="1600" dirty="0" smtClean="0"/>
                <a:t>　④</a:t>
              </a:r>
              <a:r>
                <a:rPr lang="ja-JP" altLang="en-US" sz="1600" dirty="0" smtClean="0"/>
                <a:t>成年被後見人等の</a:t>
              </a:r>
              <a:r>
                <a:rPr lang="ja-JP" altLang="en-US" sz="1600" u="sng" dirty="0" smtClean="0"/>
                <a:t>権利制限に係る措置（欠格条項）を見直す</a:t>
              </a:r>
              <a:r>
                <a:rPr lang="ja-JP" altLang="en-US" sz="1600" dirty="0" smtClean="0"/>
                <a:t>。</a:t>
              </a:r>
              <a:endParaRPr lang="en-US" altLang="ja-JP" sz="1600" dirty="0" smtClean="0"/>
            </a:p>
            <a:p>
              <a:r>
                <a:rPr lang="ja-JP" altLang="en-US" sz="1600" dirty="0" smtClean="0"/>
                <a:t>（３）施策の進捗状況の把握・評価等</a:t>
              </a:r>
              <a:endParaRPr lang="en-US" altLang="ja-JP" sz="1600" dirty="0" smtClean="0"/>
            </a:p>
            <a:p>
              <a:pPr marL="85725" indent="-85725"/>
              <a:r>
                <a:rPr lang="ja-JP" altLang="en-US" sz="1600" dirty="0"/>
                <a:t>　</a:t>
              </a:r>
              <a:r>
                <a:rPr lang="ja-JP" altLang="en-US" sz="1600" dirty="0" smtClean="0"/>
                <a:t>　基本計画に盛り込まれた施策について、国においてその</a:t>
              </a:r>
              <a:r>
                <a:rPr lang="ja-JP" altLang="en-US" sz="1600" u="sng" dirty="0" smtClean="0"/>
                <a:t>進捗状況を把握・評価</a:t>
              </a:r>
              <a:r>
                <a:rPr lang="ja-JP" altLang="en-US" sz="1600" dirty="0" smtClean="0"/>
                <a:t>し、目標達成のために必要な対応について検討する。</a:t>
              </a:r>
              <a:endParaRPr lang="en-US" altLang="ja-JP" sz="1600" dirty="0" smtClean="0"/>
            </a:p>
            <a:p>
              <a:endParaRPr kumimoji="1" lang="en-US" altLang="ja-JP" sz="1600" dirty="0" smtClean="0"/>
            </a:p>
          </p:txBody>
        </p:sp>
        <p:sp>
          <p:nvSpPr>
            <p:cNvPr id="11" name="テキスト ボックス 10"/>
            <p:cNvSpPr txBox="1"/>
            <p:nvPr/>
          </p:nvSpPr>
          <p:spPr>
            <a:xfrm>
              <a:off x="225239" y="2503669"/>
              <a:ext cx="3334870" cy="40011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txBody>
            <a:bodyPr wrap="square" rtlCol="0">
              <a:spAutoFit/>
            </a:bodyPr>
            <a:lstStyle/>
            <a:p>
              <a:pPr algn="ctr"/>
              <a:r>
                <a:rPr kumimoji="1" lang="ja-JP" altLang="en-US" sz="2000" dirty="0" smtClean="0"/>
                <a:t>基本的な考え方及び目標等</a:t>
              </a:r>
              <a:endParaRPr kumimoji="1" lang="ja-JP" altLang="en-US" sz="2000" dirty="0"/>
            </a:p>
          </p:txBody>
        </p:sp>
        <p:sp>
          <p:nvSpPr>
            <p:cNvPr id="3" name="正方形/長方形 2"/>
            <p:cNvSpPr/>
            <p:nvPr/>
          </p:nvSpPr>
          <p:spPr>
            <a:xfrm>
              <a:off x="440391" y="3164272"/>
              <a:ext cx="8350624" cy="766821"/>
            </a:xfrm>
            <a:prstGeom prst="rect">
              <a:avLst/>
            </a:prstGeom>
            <a:noFill/>
            <a:ln>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42073" y="4210825"/>
              <a:ext cx="8357347" cy="1504909"/>
            </a:xfrm>
            <a:prstGeom prst="rect">
              <a:avLst/>
            </a:prstGeom>
            <a:noFill/>
            <a:ln>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98345" y="761687"/>
            <a:ext cx="3334870" cy="40011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txBody>
          <a:bodyPr wrap="square" rtlCol="0">
            <a:spAutoFit/>
          </a:bodyPr>
          <a:lstStyle/>
          <a:p>
            <a:pPr algn="ctr"/>
            <a:r>
              <a:rPr kumimoji="1" lang="ja-JP" altLang="en-US" sz="2000" dirty="0" smtClean="0"/>
              <a:t>基本計画について</a:t>
            </a:r>
            <a:endParaRPr kumimoji="1" lang="ja-JP" altLang="en-US" sz="2000" dirty="0"/>
          </a:p>
        </p:txBody>
      </p:sp>
      <p:sp>
        <p:nvSpPr>
          <p:cNvPr id="7" name="テキスト ボックス 6"/>
          <p:cNvSpPr txBox="1"/>
          <p:nvPr/>
        </p:nvSpPr>
        <p:spPr>
          <a:xfrm>
            <a:off x="166407" y="1161742"/>
            <a:ext cx="8964146" cy="1569660"/>
          </a:xfrm>
          <a:prstGeom prst="rect">
            <a:avLst/>
          </a:prstGeom>
          <a:noFill/>
        </p:spPr>
        <p:txBody>
          <a:bodyPr wrap="square" rtlCol="0">
            <a:spAutoFit/>
          </a:bodyPr>
          <a:lstStyle/>
          <a:p>
            <a:pPr marL="174625" indent="-174625"/>
            <a:r>
              <a:rPr lang="ja-JP" altLang="en-US" sz="1600" dirty="0" smtClean="0"/>
              <a:t>（１）成年後見制度の利用の促進に関する法律（平成</a:t>
            </a:r>
            <a:r>
              <a:rPr lang="en-US" altLang="ja-JP" sz="1600" dirty="0" smtClean="0"/>
              <a:t>28</a:t>
            </a:r>
            <a:r>
              <a:rPr lang="ja-JP" altLang="en-US" sz="1600" dirty="0" smtClean="0"/>
              <a:t>年法律第</a:t>
            </a:r>
            <a:r>
              <a:rPr lang="en-US" altLang="ja-JP" sz="1600" dirty="0" smtClean="0"/>
              <a:t>29</a:t>
            </a:r>
            <a:r>
              <a:rPr lang="ja-JP" altLang="en-US" sz="1600" dirty="0" smtClean="0"/>
              <a:t>号）に基づき、</a:t>
            </a:r>
            <a:r>
              <a:rPr lang="ja-JP" altLang="en-US" sz="1600" u="sng" dirty="0" smtClean="0"/>
              <a:t>成年後見制度の利用促進に関する施策の総合的・計画的な推進を図る</a:t>
            </a:r>
            <a:r>
              <a:rPr lang="ja-JP" altLang="en-US" sz="1600" dirty="0" smtClean="0"/>
              <a:t>ために策定。</a:t>
            </a:r>
            <a:endParaRPr lang="en-US" altLang="ja-JP" sz="1600" dirty="0" smtClean="0"/>
          </a:p>
          <a:p>
            <a:pPr marL="174625" indent="-174625"/>
            <a:r>
              <a:rPr lang="ja-JP" altLang="en-US" sz="1600" dirty="0" smtClean="0"/>
              <a:t>（２）計画</a:t>
            </a:r>
            <a:r>
              <a:rPr lang="ja-JP" altLang="en-US" sz="1600" dirty="0"/>
              <a:t>の対象期間は</a:t>
            </a:r>
            <a:r>
              <a:rPr lang="ja-JP" altLang="en-US" sz="1600" u="sng" dirty="0"/>
              <a:t>概ね５年間</a:t>
            </a:r>
            <a:r>
              <a:rPr lang="ja-JP" altLang="en-US" sz="1600" dirty="0"/>
              <a:t>を念頭（平成</a:t>
            </a:r>
            <a:r>
              <a:rPr lang="en-US" altLang="ja-JP" sz="1600" dirty="0"/>
              <a:t>29</a:t>
            </a:r>
            <a:r>
              <a:rPr lang="ja-JP" altLang="en-US" sz="1600" dirty="0"/>
              <a:t>年度～</a:t>
            </a:r>
            <a:r>
              <a:rPr lang="en-US" altLang="ja-JP" sz="1600" dirty="0"/>
              <a:t>33</a:t>
            </a:r>
            <a:r>
              <a:rPr lang="ja-JP" altLang="en-US" sz="1600" dirty="0"/>
              <a:t>年度</a:t>
            </a:r>
            <a:r>
              <a:rPr lang="ja-JP" altLang="en-US" sz="1600" dirty="0" smtClean="0"/>
              <a:t>）。</a:t>
            </a:r>
            <a:endParaRPr lang="ja-JP" altLang="en-US" sz="1600" dirty="0"/>
          </a:p>
          <a:p>
            <a:pPr marL="174625" indent="-174625"/>
            <a:r>
              <a:rPr lang="ja-JP" altLang="en-US" sz="1600" dirty="0" smtClean="0"/>
              <a:t>（３）国</a:t>
            </a:r>
            <a:r>
              <a:rPr lang="ja-JP" altLang="en-US" sz="1600" dirty="0"/>
              <a:t>・地方公共団体・関係団体等は、</a:t>
            </a:r>
            <a:r>
              <a:rPr lang="ja-JP" altLang="en-US" sz="1600" u="sng" dirty="0"/>
              <a:t>工程表を踏まえた各施策の段階的・計画的な推進</a:t>
            </a:r>
            <a:r>
              <a:rPr lang="ja-JP" altLang="en-US" sz="1600" dirty="0"/>
              <a:t>に</a:t>
            </a:r>
            <a:r>
              <a:rPr lang="ja-JP" altLang="en-US" sz="1600" dirty="0" smtClean="0"/>
              <a:t>取り組む。</a:t>
            </a:r>
            <a:endParaRPr lang="en-US" altLang="ja-JP" sz="1600" dirty="0" smtClean="0"/>
          </a:p>
          <a:p>
            <a:pPr marL="174625" indent="-174625"/>
            <a:r>
              <a:rPr lang="en-US" altLang="ja-JP" sz="1600" dirty="0" smtClean="0"/>
              <a:t>※</a:t>
            </a:r>
            <a:r>
              <a:rPr lang="ja-JP" altLang="en-US" sz="1600" dirty="0"/>
              <a:t>市町村は国の計画を勘案して市町村計画を</a:t>
            </a:r>
            <a:r>
              <a:rPr lang="ja-JP" altLang="en-US" sz="1600" dirty="0" smtClean="0"/>
              <a:t>策定</a:t>
            </a:r>
            <a:r>
              <a:rPr lang="ja-JP" altLang="en-US" sz="1600" dirty="0"/>
              <a:t>。</a:t>
            </a:r>
            <a:endParaRPr lang="en-US" altLang="ja-JP" sz="1600" dirty="0"/>
          </a:p>
          <a:p>
            <a:pPr marL="174625" indent="-174625"/>
            <a:endParaRPr lang="ja-JP" altLang="en-US" sz="1600" dirty="0"/>
          </a:p>
        </p:txBody>
      </p:sp>
    </p:spTree>
    <p:extLst>
      <p:ext uri="{BB962C8B-B14F-4D97-AF65-F5344CB8AC3E}">
        <p14:creationId xmlns:p14="http://schemas.microsoft.com/office/powerpoint/2010/main" val="4213290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7916" y="2387117"/>
            <a:ext cx="2124635" cy="3969234"/>
          </a:xfrm>
          <a:prstGeom prst="rect">
            <a:avLst/>
          </a:prstGeom>
          <a:noFill/>
          <a:ln w="1905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D2CC875-A661-45C6-A641-52AED15339C6}" type="slidenum">
              <a:rPr kumimoji="1" lang="ja-JP" altLang="en-US" smtClean="0"/>
              <a:t>45</a:t>
            </a:fld>
            <a:endParaRPr kumimoji="1" lang="ja-JP" altLang="en-US"/>
          </a:p>
        </p:txBody>
      </p:sp>
      <p:sp>
        <p:nvSpPr>
          <p:cNvPr id="6" name="タイトル 5"/>
          <p:cNvSpPr txBox="1">
            <a:spLocks noGrp="1"/>
          </p:cNvSpPr>
          <p:nvPr>
            <p:ph type="title"/>
          </p:nvPr>
        </p:nvSpPr>
        <p:spPr>
          <a:xfrm>
            <a:off x="147918" y="133348"/>
            <a:ext cx="8854882" cy="36933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txBody>
          <a:bodyPr wrap="square" rtlCol="0">
            <a:spAutoFit/>
          </a:bodyPr>
          <a:lstStyle/>
          <a:p>
            <a:pPr algn="ctr"/>
            <a:r>
              <a:rPr lang="ja-JP" altLang="en-US" sz="2000" dirty="0">
                <a:latin typeface="+mn-lt"/>
                <a:ea typeface="+mn-ea"/>
                <a:cs typeface="+mn-cs"/>
              </a:rPr>
              <a:t>総合的かつ計画的に講ずべき施策</a:t>
            </a:r>
          </a:p>
        </p:txBody>
      </p:sp>
      <p:sp>
        <p:nvSpPr>
          <p:cNvPr id="7" name="テキスト ボックス 6"/>
          <p:cNvSpPr txBox="1"/>
          <p:nvPr/>
        </p:nvSpPr>
        <p:spPr>
          <a:xfrm>
            <a:off x="147916" y="652609"/>
            <a:ext cx="2119932" cy="1523494"/>
          </a:xfrm>
          <a:prstGeom prst="rect">
            <a:avLst/>
          </a:prstGeom>
          <a:noFill/>
          <a:ln w="19050">
            <a:noFill/>
          </a:ln>
        </p:spPr>
        <p:style>
          <a:lnRef idx="1">
            <a:schemeClr val="accent4"/>
          </a:lnRef>
          <a:fillRef idx="2">
            <a:schemeClr val="accent4"/>
          </a:fillRef>
          <a:effectRef idx="1">
            <a:schemeClr val="accent4"/>
          </a:effectRef>
          <a:fontRef idx="minor">
            <a:schemeClr val="dk1"/>
          </a:fontRef>
        </p:style>
        <p:txBody>
          <a:bodyPr wrap="square" rtlCol="0" anchor="ctr" anchorCtr="1">
            <a:spAutoFit/>
          </a:bodyPr>
          <a:lstStyle/>
          <a:p>
            <a:pPr marL="268288" indent="-268288"/>
            <a:r>
              <a:rPr lang="ja-JP" altLang="en-US" sz="1400" dirty="0" smtClean="0">
                <a:solidFill>
                  <a:schemeClr val="tx1"/>
                </a:solidFill>
              </a:rPr>
              <a:t>（</a:t>
            </a:r>
            <a:r>
              <a:rPr lang="ja-JP" altLang="en-US" sz="1400" dirty="0">
                <a:solidFill>
                  <a:schemeClr val="tx1"/>
                </a:solidFill>
              </a:rPr>
              <a:t>１</a:t>
            </a:r>
            <a:r>
              <a:rPr lang="ja-JP" altLang="en-US" sz="1400" dirty="0" smtClean="0">
                <a:solidFill>
                  <a:schemeClr val="tx1"/>
                </a:solidFill>
              </a:rPr>
              <a:t>）</a:t>
            </a:r>
            <a:endParaRPr lang="en-US" altLang="ja-JP" sz="1400" dirty="0" smtClean="0">
              <a:solidFill>
                <a:schemeClr val="tx1"/>
              </a:solidFill>
            </a:endParaRPr>
          </a:p>
          <a:p>
            <a:r>
              <a:rPr lang="ja-JP" altLang="en-US" sz="1400" dirty="0" smtClean="0">
                <a:solidFill>
                  <a:schemeClr val="tx1"/>
                </a:solidFill>
              </a:rPr>
              <a:t>利用者がメリットを実感できる制度・運用の改善</a:t>
            </a:r>
            <a:r>
              <a:rPr lang="ja-JP" altLang="en-US" dirty="0">
                <a:solidFill>
                  <a:schemeClr val="tx1"/>
                </a:solidFill>
              </a:rPr>
              <a:t>　　</a:t>
            </a:r>
            <a:endParaRPr lang="en-US" altLang="ja-JP" dirty="0">
              <a:solidFill>
                <a:schemeClr val="tx1"/>
              </a:solidFill>
            </a:endParaRPr>
          </a:p>
          <a:p>
            <a:r>
              <a:rPr lang="ja-JP" altLang="en-US" sz="1300" dirty="0" smtClean="0">
                <a:solidFill>
                  <a:schemeClr val="tx1"/>
                </a:solidFill>
              </a:rPr>
              <a:t>－制度開始</a:t>
            </a:r>
            <a:r>
              <a:rPr lang="ja-JP" altLang="en-US" sz="1300" dirty="0">
                <a:solidFill>
                  <a:schemeClr val="tx1"/>
                </a:solidFill>
              </a:rPr>
              <a:t>時・開始後</a:t>
            </a:r>
            <a:r>
              <a:rPr lang="ja-JP" altLang="en-US" sz="1300" dirty="0" smtClean="0">
                <a:solidFill>
                  <a:schemeClr val="tx1"/>
                </a:solidFill>
              </a:rPr>
              <a:t>に</a:t>
            </a:r>
            <a:endParaRPr lang="en-US" altLang="ja-JP" sz="1300" dirty="0" smtClean="0">
              <a:solidFill>
                <a:schemeClr val="tx1"/>
              </a:solidFill>
            </a:endParaRPr>
          </a:p>
          <a:p>
            <a:r>
              <a:rPr lang="ja-JP" altLang="en-US" sz="1300" dirty="0" smtClean="0">
                <a:solidFill>
                  <a:schemeClr val="tx1"/>
                </a:solidFill>
              </a:rPr>
              <a:t>おける</a:t>
            </a:r>
            <a:r>
              <a:rPr lang="ja-JP" altLang="en-US" sz="1300" dirty="0">
                <a:solidFill>
                  <a:schemeClr val="tx1"/>
                </a:solidFill>
              </a:rPr>
              <a:t>身上保護の</a:t>
            </a:r>
            <a:r>
              <a:rPr lang="ja-JP" altLang="en-US" sz="1300" dirty="0" smtClean="0">
                <a:solidFill>
                  <a:schemeClr val="tx1"/>
                </a:solidFill>
              </a:rPr>
              <a:t>充実－</a:t>
            </a:r>
            <a:endParaRPr lang="en-US" altLang="ja-JP" sz="1300" dirty="0" smtClean="0">
              <a:solidFill>
                <a:schemeClr val="tx1"/>
              </a:solidFill>
            </a:endParaRPr>
          </a:p>
          <a:p>
            <a:endParaRPr lang="en-US" altLang="ja-JP" sz="800" dirty="0" smtClean="0">
              <a:solidFill>
                <a:schemeClr val="tx1"/>
              </a:solidFill>
            </a:endParaRPr>
          </a:p>
          <a:p>
            <a:r>
              <a:rPr lang="ja-JP" altLang="en-US" sz="1300" dirty="0" smtClean="0">
                <a:solidFill>
                  <a:schemeClr val="tx1"/>
                </a:solidFill>
              </a:rPr>
              <a:t>　　　　　</a:t>
            </a:r>
            <a:endParaRPr lang="en-US" altLang="ja-JP" sz="1300" dirty="0">
              <a:solidFill>
                <a:schemeClr val="tx1"/>
              </a:solidFill>
            </a:endParaRPr>
          </a:p>
        </p:txBody>
      </p:sp>
      <p:sp>
        <p:nvSpPr>
          <p:cNvPr id="15" name="テキスト ボックス 14"/>
          <p:cNvSpPr txBox="1"/>
          <p:nvPr/>
        </p:nvSpPr>
        <p:spPr>
          <a:xfrm>
            <a:off x="147916" y="2294847"/>
            <a:ext cx="2124635" cy="3970318"/>
          </a:xfrm>
          <a:prstGeom prst="rect">
            <a:avLst/>
          </a:prstGeom>
          <a:noFill/>
          <a:ln w="28575">
            <a:noFill/>
          </a:ln>
        </p:spPr>
        <p:txBody>
          <a:bodyPr wrap="square" rtlCol="0" anchor="ctr" anchorCtr="1">
            <a:spAutoFit/>
          </a:bodyPr>
          <a:lstStyle>
            <a:defPPr>
              <a:defRPr lang="ja-JP"/>
            </a:defPPr>
            <a:lvl1pPr marL="268288" indent="-268288">
              <a:defRPr sz="1400"/>
            </a:lvl1pPr>
          </a:lstStyle>
          <a:p>
            <a:endParaRPr lang="en-US" altLang="ja-JP" dirty="0"/>
          </a:p>
          <a:p>
            <a:endParaRPr lang="en-US" altLang="ja-JP" dirty="0"/>
          </a:p>
          <a:p>
            <a:endParaRPr lang="en-US" altLang="ja-JP" dirty="0"/>
          </a:p>
          <a:p>
            <a:endParaRPr lang="en-US" altLang="ja-JP" dirty="0" smtClean="0"/>
          </a:p>
          <a:p>
            <a:endParaRPr lang="en-US" altLang="ja-JP" dirty="0"/>
          </a:p>
          <a:p>
            <a:endParaRPr lang="en-US" altLang="ja-JP" dirty="0"/>
          </a:p>
          <a:p>
            <a:endParaRPr lang="en-US" altLang="ja-JP" dirty="0"/>
          </a:p>
          <a:p>
            <a:r>
              <a:rPr lang="ja-JP" altLang="en-US" dirty="0"/>
              <a:t>（２）</a:t>
            </a:r>
            <a:endParaRPr lang="en-US" altLang="ja-JP" dirty="0"/>
          </a:p>
          <a:p>
            <a:pPr marL="0" indent="0"/>
            <a:r>
              <a:rPr lang="ja-JP" altLang="en-US" dirty="0"/>
              <a:t>権利擁護支援の地域連携</a:t>
            </a:r>
            <a:r>
              <a:rPr lang="ja-JP" altLang="en-US" dirty="0" smtClean="0"/>
              <a:t>ネットワークづくり</a:t>
            </a:r>
            <a:endParaRPr lang="en-US" altLang="ja-JP" dirty="0" smtClean="0"/>
          </a:p>
          <a:p>
            <a:pPr marL="0" indent="0"/>
            <a:endParaRPr lang="en-US" altLang="ja-JP" sz="800" dirty="0" smtClean="0"/>
          </a:p>
          <a:p>
            <a:pPr marL="0" indent="0"/>
            <a:endParaRPr lang="en-US" altLang="ja-JP" sz="800" dirty="0"/>
          </a:p>
          <a:p>
            <a:pPr marL="0" indent="0"/>
            <a:r>
              <a:rPr lang="ja-JP" altLang="en-US" sz="1300" dirty="0" smtClean="0"/>
              <a:t>　　　　　　　</a:t>
            </a:r>
            <a:endParaRPr lang="en-US" altLang="ja-JP" sz="1300" dirty="0" smtClean="0"/>
          </a:p>
          <a:p>
            <a:endParaRPr lang="en-US" altLang="ja-JP" dirty="0"/>
          </a:p>
          <a:p>
            <a:endParaRPr lang="en-US" altLang="ja-JP" dirty="0" smtClean="0"/>
          </a:p>
          <a:p>
            <a:endParaRPr lang="en-US" altLang="ja-JP" dirty="0"/>
          </a:p>
          <a:p>
            <a:endParaRPr lang="en-US" altLang="ja-JP" dirty="0"/>
          </a:p>
          <a:p>
            <a:endParaRPr lang="en-US" altLang="ja-JP" dirty="0"/>
          </a:p>
          <a:p>
            <a:endParaRPr lang="en-US" altLang="ja-JP" dirty="0"/>
          </a:p>
        </p:txBody>
      </p:sp>
      <p:sp>
        <p:nvSpPr>
          <p:cNvPr id="25" name="コンテンツ プレースホルダー 2"/>
          <p:cNvSpPr txBox="1">
            <a:spLocks/>
          </p:cNvSpPr>
          <p:nvPr/>
        </p:nvSpPr>
        <p:spPr>
          <a:xfrm>
            <a:off x="2393200" y="2387117"/>
            <a:ext cx="6609600" cy="3969234"/>
          </a:xfrm>
          <a:prstGeom prst="rect">
            <a:avLst/>
          </a:prstGeom>
          <a:ln w="9525">
            <a:solidFill>
              <a:schemeClr val="tx1"/>
            </a:solidFill>
            <a:prstDash val="solid"/>
          </a:ln>
        </p:spPr>
        <p:txBody>
          <a:bodyPr vert="horz" lIns="91440" tIns="45720" rIns="91440" bIns="45720" rtlCol="0" anchor="b" anchorCtr="0">
            <a:noAutofit/>
          </a:bodyPr>
          <a:lstStyle>
            <a:defPPr>
              <a:defRPr lang="ja-JP"/>
            </a:defPPr>
            <a:lvl1pPr indent="0">
              <a:lnSpc>
                <a:spcPct val="9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74625" indent="-174625">
              <a:lnSpc>
                <a:spcPts val="1500"/>
              </a:lnSpc>
              <a:spcBef>
                <a:spcPts val="0"/>
              </a:spcBef>
            </a:pPr>
            <a:r>
              <a:rPr lang="ja-JP" altLang="en-US" sz="1400" dirty="0" smtClean="0"/>
              <a:t>○</a:t>
            </a:r>
            <a:r>
              <a:rPr lang="ja-JP" altLang="en-US" sz="1400" u="sng" dirty="0" smtClean="0"/>
              <a:t>以下の３つの役割を果たす地域</a:t>
            </a:r>
            <a:r>
              <a:rPr lang="ja-JP" altLang="en-US" sz="1400" u="sng" dirty="0"/>
              <a:t>連携ネットワーク</a:t>
            </a:r>
            <a:r>
              <a:rPr lang="ja-JP" altLang="en-US" sz="1400" u="sng" dirty="0" smtClean="0"/>
              <a:t>の整備を進める</a:t>
            </a:r>
            <a:r>
              <a:rPr lang="ja-JP" altLang="en-US" sz="1400" dirty="0" smtClean="0"/>
              <a:t>。</a:t>
            </a:r>
            <a:endParaRPr lang="en-US" altLang="ja-JP" sz="1400" dirty="0" smtClean="0"/>
          </a:p>
          <a:p>
            <a:pPr>
              <a:lnSpc>
                <a:spcPts val="1500"/>
              </a:lnSpc>
              <a:spcBef>
                <a:spcPts val="0"/>
              </a:spcBef>
            </a:pPr>
            <a:r>
              <a:rPr lang="ja-JP" altLang="en-US" sz="1200" dirty="0" smtClean="0"/>
              <a:t>　　・権利擁護支援の必要な人の発見・支援</a:t>
            </a:r>
            <a:endParaRPr lang="en-US" altLang="ja-JP" sz="1200" dirty="0" smtClean="0"/>
          </a:p>
          <a:p>
            <a:pPr>
              <a:lnSpc>
                <a:spcPts val="1500"/>
              </a:lnSpc>
              <a:spcBef>
                <a:spcPts val="0"/>
              </a:spcBef>
            </a:pPr>
            <a:r>
              <a:rPr lang="ja-JP" altLang="en-US" sz="1200" dirty="0" smtClean="0"/>
              <a:t>　　・早期の段階からの相談・対応体制の整備</a:t>
            </a:r>
            <a:endParaRPr lang="en-US" altLang="ja-JP" sz="1200" dirty="0" smtClean="0"/>
          </a:p>
          <a:p>
            <a:pPr>
              <a:lnSpc>
                <a:spcPts val="1500"/>
              </a:lnSpc>
              <a:spcBef>
                <a:spcPts val="0"/>
              </a:spcBef>
            </a:pPr>
            <a:r>
              <a:rPr lang="ja-JP" altLang="en-US" sz="1200" dirty="0"/>
              <a:t>　　</a:t>
            </a:r>
            <a:r>
              <a:rPr lang="ja-JP" altLang="en-US" sz="1200" dirty="0" smtClean="0"/>
              <a:t>・意思決定支援・身上保護を重視した後見活動を支援する体制の構築</a:t>
            </a:r>
            <a:endParaRPr lang="en-US" altLang="ja-JP" sz="1200" dirty="0" smtClean="0"/>
          </a:p>
          <a:p>
            <a:pPr>
              <a:lnSpc>
                <a:spcPts val="1500"/>
              </a:lnSpc>
              <a:spcBef>
                <a:spcPts val="0"/>
              </a:spcBef>
            </a:pPr>
            <a:r>
              <a:rPr lang="ja-JP" altLang="en-US" sz="1400" dirty="0"/>
              <a:t>○</a:t>
            </a:r>
            <a:r>
              <a:rPr lang="ja-JP" altLang="en-US" sz="1400" u="sng" dirty="0"/>
              <a:t>地域連携ネットワークの基本的仕組み</a:t>
            </a:r>
          </a:p>
          <a:p>
            <a:pPr>
              <a:lnSpc>
                <a:spcPts val="1500"/>
              </a:lnSpc>
              <a:spcBef>
                <a:spcPts val="0"/>
              </a:spcBef>
            </a:pPr>
            <a:r>
              <a:rPr lang="ja-JP" altLang="en-US" sz="1200" dirty="0"/>
              <a:t>　　・「チーム</a:t>
            </a:r>
            <a:r>
              <a:rPr lang="ja-JP" altLang="en-US" sz="1200" dirty="0" smtClean="0"/>
              <a:t>」対応（福祉等の</a:t>
            </a:r>
            <a:r>
              <a:rPr lang="ja-JP" altLang="en-US" sz="1200" dirty="0"/>
              <a:t>関係者と</a:t>
            </a:r>
            <a:r>
              <a:rPr lang="ja-JP" altLang="en-US" sz="1200" dirty="0" smtClean="0"/>
              <a:t>後見人等が</a:t>
            </a:r>
            <a:r>
              <a:rPr lang="ja-JP" altLang="en-US" sz="1200" dirty="0"/>
              <a:t>チームとなって本人を</a:t>
            </a:r>
            <a:r>
              <a:rPr lang="ja-JP" altLang="en-US" sz="1200" dirty="0" smtClean="0"/>
              <a:t>見守る体制の整備）</a:t>
            </a:r>
            <a:endParaRPr lang="ja-JP" altLang="en-US" sz="1200" dirty="0"/>
          </a:p>
          <a:p>
            <a:pPr marL="268288" indent="-268288">
              <a:lnSpc>
                <a:spcPts val="1500"/>
              </a:lnSpc>
              <a:spcBef>
                <a:spcPts val="0"/>
              </a:spcBef>
            </a:pPr>
            <a:r>
              <a:rPr lang="ja-JP" altLang="en-US" sz="1200" dirty="0"/>
              <a:t>　　・「協議会」</a:t>
            </a:r>
            <a:r>
              <a:rPr lang="ja-JP" altLang="en-US" sz="1200" dirty="0" smtClean="0"/>
              <a:t>等（</a:t>
            </a:r>
            <a:r>
              <a:rPr lang="ja-JP" altLang="en-US" sz="1200" dirty="0"/>
              <a:t>福祉・法律の専門</a:t>
            </a:r>
            <a:r>
              <a:rPr lang="ja-JP" altLang="en-US" sz="1200" dirty="0" smtClean="0"/>
              <a:t>職団体が協力して個別</a:t>
            </a:r>
            <a:r>
              <a:rPr lang="ja-JP" altLang="en-US" sz="1200" dirty="0"/>
              <a:t>のチームを支援する仕組みの整備</a:t>
            </a:r>
            <a:r>
              <a:rPr lang="ja-JP" altLang="en-US" sz="1200" dirty="0" smtClean="0"/>
              <a:t>）</a:t>
            </a:r>
            <a:endParaRPr lang="en-US" altLang="ja-JP" sz="1200" dirty="0" smtClean="0"/>
          </a:p>
          <a:p>
            <a:pPr>
              <a:lnSpc>
                <a:spcPts val="1500"/>
              </a:lnSpc>
              <a:spcBef>
                <a:spcPts val="0"/>
              </a:spcBef>
            </a:pPr>
            <a:r>
              <a:rPr lang="ja-JP" altLang="en-US" sz="1400" dirty="0" smtClean="0"/>
              <a:t>　➡</a:t>
            </a:r>
            <a:r>
              <a:rPr lang="ja-JP" altLang="en-US" sz="1400" u="sng" dirty="0" smtClean="0"/>
              <a:t>地域</a:t>
            </a:r>
            <a:r>
              <a:rPr lang="ja-JP" altLang="en-US" sz="1400" u="sng" dirty="0"/>
              <a:t>連携ネットワーク</a:t>
            </a:r>
            <a:r>
              <a:rPr lang="ja-JP" altLang="en-US" sz="1400" u="sng" dirty="0" smtClean="0"/>
              <a:t>の整備・運営の中核</a:t>
            </a:r>
            <a:r>
              <a:rPr lang="ja-JP" altLang="en-US" sz="1400" u="sng" dirty="0"/>
              <a:t>となる</a:t>
            </a:r>
            <a:r>
              <a:rPr lang="ja-JP" altLang="en-US" sz="1400" u="sng" dirty="0" smtClean="0"/>
              <a:t>機関が必要</a:t>
            </a:r>
            <a:r>
              <a:rPr lang="ja-JP" altLang="en-US" sz="1400" dirty="0" smtClean="0"/>
              <a:t>。</a:t>
            </a:r>
            <a:endParaRPr lang="ja-JP" altLang="en-US" sz="1200" dirty="0" smtClean="0"/>
          </a:p>
          <a:p>
            <a:pPr>
              <a:lnSpc>
                <a:spcPts val="1500"/>
              </a:lnSpc>
              <a:spcBef>
                <a:spcPts val="0"/>
              </a:spcBef>
            </a:pPr>
            <a:r>
              <a:rPr lang="ja-JP" altLang="en-US" sz="1200" dirty="0" smtClean="0"/>
              <a:t>　　　</a:t>
            </a:r>
            <a:r>
              <a:rPr lang="ja-JP" altLang="en-US" sz="1200" dirty="0"/>
              <a:t>　</a:t>
            </a:r>
            <a:r>
              <a:rPr lang="ja-JP" altLang="en-US" sz="1400" dirty="0"/>
              <a:t>◎地域連携ネットワーク及び中核機関が担うべき具体的機能</a:t>
            </a:r>
            <a:r>
              <a:rPr lang="ja-JP" altLang="en-US" sz="1400" dirty="0" smtClean="0"/>
              <a:t>等</a:t>
            </a:r>
            <a:endParaRPr lang="en-US" altLang="ja-JP" sz="1400" dirty="0" smtClean="0"/>
          </a:p>
          <a:p>
            <a:pPr marL="584200" indent="-508000">
              <a:lnSpc>
                <a:spcPts val="1500"/>
              </a:lnSpc>
              <a:spcBef>
                <a:spcPts val="0"/>
              </a:spcBef>
            </a:pPr>
            <a:r>
              <a:rPr lang="ja-JP" altLang="en-US" sz="1400" dirty="0" smtClean="0"/>
              <a:t>　　　　 </a:t>
            </a:r>
            <a:r>
              <a:rPr lang="ja-JP" altLang="en-US" sz="1200" dirty="0"/>
              <a:t>・広報</a:t>
            </a:r>
            <a:r>
              <a:rPr lang="ja-JP" altLang="en-US" sz="1200" dirty="0" smtClean="0"/>
              <a:t>機能（権利擁護の必要な人の発見、周知・啓発等）</a:t>
            </a:r>
            <a:endParaRPr lang="ja-JP" altLang="en-US" sz="1200" dirty="0"/>
          </a:p>
          <a:p>
            <a:pPr marL="584200" indent="-584200">
              <a:lnSpc>
                <a:spcPts val="1500"/>
              </a:lnSpc>
              <a:spcBef>
                <a:spcPts val="0"/>
              </a:spcBef>
            </a:pPr>
            <a:r>
              <a:rPr lang="ja-JP" altLang="en-US" sz="1200" dirty="0"/>
              <a:t>  　</a:t>
            </a:r>
            <a:r>
              <a:rPr lang="ja-JP" altLang="en-US" sz="1200" dirty="0" smtClean="0"/>
              <a:t>　　　　・</a:t>
            </a:r>
            <a:r>
              <a:rPr lang="ja-JP" altLang="en-US" sz="1200" dirty="0"/>
              <a:t>相談</a:t>
            </a:r>
            <a:r>
              <a:rPr lang="ja-JP" altLang="en-US" sz="1200" dirty="0" smtClean="0"/>
              <a:t>機能（相談対応、後見ニーズの精査、見守り体制の調整等）</a:t>
            </a:r>
            <a:endParaRPr lang="ja-JP" altLang="en-US" sz="1200" dirty="0"/>
          </a:p>
          <a:p>
            <a:pPr marL="584200" indent="-584200">
              <a:lnSpc>
                <a:spcPts val="1500"/>
              </a:lnSpc>
              <a:spcBef>
                <a:spcPts val="0"/>
              </a:spcBef>
            </a:pPr>
            <a:r>
              <a:rPr lang="ja-JP" altLang="en-US" sz="1200" dirty="0"/>
              <a:t>  </a:t>
            </a:r>
            <a:r>
              <a:rPr lang="ja-JP" altLang="en-US" sz="1200" dirty="0" smtClean="0"/>
              <a:t>　　　　</a:t>
            </a:r>
            <a:r>
              <a:rPr lang="ja-JP" altLang="en-US" sz="1200" dirty="0"/>
              <a:t>　・利用促進（マッチング）</a:t>
            </a:r>
            <a:r>
              <a:rPr lang="ja-JP" altLang="en-US" sz="1200" dirty="0" smtClean="0"/>
              <a:t>機能</a:t>
            </a:r>
            <a:endParaRPr lang="en-US" altLang="ja-JP" sz="1200" dirty="0" smtClean="0"/>
          </a:p>
          <a:p>
            <a:pPr marL="584200" indent="-584200">
              <a:lnSpc>
                <a:spcPts val="1500"/>
              </a:lnSpc>
              <a:spcBef>
                <a:spcPts val="0"/>
              </a:spcBef>
            </a:pPr>
            <a:r>
              <a:rPr lang="ja-JP" altLang="en-US" sz="1200" dirty="0" smtClean="0"/>
              <a:t>  　　　　</a:t>
            </a:r>
            <a:r>
              <a:rPr lang="ja-JP" altLang="en-US" sz="1200" dirty="0"/>
              <a:t>　</a:t>
            </a:r>
            <a:r>
              <a:rPr lang="ja-JP" altLang="en-US" sz="1200" dirty="0" smtClean="0"/>
              <a:t>・後見人支援機能（チームによる支援、本人の意思を尊重した柔軟な対応等）</a:t>
            </a:r>
            <a:endParaRPr lang="ja-JP" altLang="en-US" sz="1200" dirty="0"/>
          </a:p>
          <a:p>
            <a:pPr marL="584200" indent="-584200">
              <a:lnSpc>
                <a:spcPts val="1500"/>
              </a:lnSpc>
              <a:spcBef>
                <a:spcPts val="0"/>
              </a:spcBef>
            </a:pPr>
            <a:r>
              <a:rPr lang="ja-JP" altLang="en-US" sz="1200" dirty="0"/>
              <a:t>　 </a:t>
            </a:r>
            <a:r>
              <a:rPr lang="ja-JP" altLang="en-US" sz="1200" dirty="0" smtClean="0"/>
              <a:t>　　　　 </a:t>
            </a:r>
            <a:r>
              <a:rPr lang="ja-JP" altLang="en-US" sz="1200" dirty="0"/>
              <a:t>・不正防止</a:t>
            </a:r>
            <a:r>
              <a:rPr lang="ja-JP" altLang="en-US" sz="1200" dirty="0" smtClean="0"/>
              <a:t>効果</a:t>
            </a:r>
            <a:endParaRPr lang="en-US" altLang="ja-JP" sz="1200" dirty="0" smtClean="0"/>
          </a:p>
          <a:p>
            <a:pPr marL="584200" indent="-584200">
              <a:lnSpc>
                <a:spcPts val="1500"/>
              </a:lnSpc>
              <a:spcBef>
                <a:spcPts val="0"/>
              </a:spcBef>
            </a:pPr>
            <a:r>
              <a:rPr lang="ja-JP" altLang="en-US" sz="1200" dirty="0"/>
              <a:t>　</a:t>
            </a:r>
            <a:r>
              <a:rPr lang="ja-JP" altLang="en-US" sz="1200" dirty="0" smtClean="0"/>
              <a:t>　　　</a:t>
            </a:r>
            <a:r>
              <a:rPr lang="ja-JP" altLang="en-US" sz="1400" dirty="0" smtClean="0"/>
              <a:t>◎</a:t>
            </a:r>
            <a:r>
              <a:rPr lang="ja-JP" altLang="ja-JP" sz="1400" dirty="0"/>
              <a:t>中核機関の設置・運営</a:t>
            </a:r>
            <a:r>
              <a:rPr lang="ja-JP" altLang="ja-JP" sz="1400" dirty="0" smtClean="0"/>
              <a:t>形態</a:t>
            </a:r>
            <a:endParaRPr lang="en-US" altLang="ja-JP" sz="1400" dirty="0" smtClean="0"/>
          </a:p>
          <a:p>
            <a:pPr marL="622300" indent="-622300">
              <a:lnSpc>
                <a:spcPts val="1500"/>
              </a:lnSpc>
              <a:spcBef>
                <a:spcPts val="0"/>
              </a:spcBef>
            </a:pPr>
            <a:r>
              <a:rPr lang="ja-JP" altLang="en-US" sz="1400" dirty="0"/>
              <a:t>　</a:t>
            </a:r>
            <a:r>
              <a:rPr lang="ja-JP" altLang="en-US" sz="1400" dirty="0" smtClean="0"/>
              <a:t>　　　　・</a:t>
            </a:r>
            <a:r>
              <a:rPr lang="ja-JP" altLang="ja-JP" sz="1200" dirty="0"/>
              <a:t>設置の</a:t>
            </a:r>
            <a:r>
              <a:rPr lang="ja-JP" altLang="ja-JP" sz="1200" dirty="0" smtClean="0"/>
              <a:t>区域</a:t>
            </a:r>
            <a:r>
              <a:rPr lang="ja-JP" altLang="en-US" sz="1200" dirty="0" smtClean="0"/>
              <a:t>：市町村</a:t>
            </a:r>
            <a:r>
              <a:rPr lang="ja-JP" altLang="en-US" sz="1200" dirty="0"/>
              <a:t>の</a:t>
            </a:r>
            <a:r>
              <a:rPr lang="ja-JP" altLang="en-US" sz="1200" dirty="0" smtClean="0"/>
              <a:t>単位を基本とする。（複数</a:t>
            </a:r>
            <a:r>
              <a:rPr lang="ja-JP" altLang="en-US" sz="1200" dirty="0"/>
              <a:t>の</a:t>
            </a:r>
            <a:r>
              <a:rPr lang="ja-JP" altLang="en-US" sz="1200" dirty="0" smtClean="0"/>
              <a:t>市町村での設置も検討）</a:t>
            </a:r>
            <a:endParaRPr lang="en-US" altLang="ja-JP" sz="1200" dirty="0"/>
          </a:p>
          <a:p>
            <a:pPr marL="622300" indent="-622300">
              <a:lnSpc>
                <a:spcPts val="1500"/>
              </a:lnSpc>
              <a:spcBef>
                <a:spcPts val="0"/>
              </a:spcBef>
            </a:pPr>
            <a:r>
              <a:rPr lang="en-US" altLang="ja-JP" sz="1200" dirty="0"/>
              <a:t>   </a:t>
            </a:r>
            <a:r>
              <a:rPr lang="ja-JP" altLang="en-US" sz="1200" dirty="0" smtClean="0"/>
              <a:t>　　　　</a:t>
            </a:r>
            <a:r>
              <a:rPr lang="en-US" altLang="ja-JP" sz="1200" dirty="0" smtClean="0"/>
              <a:t> </a:t>
            </a:r>
            <a:r>
              <a:rPr lang="ja-JP" altLang="en-US" sz="1200" dirty="0" smtClean="0"/>
              <a:t> </a:t>
            </a:r>
            <a:r>
              <a:rPr lang="ja-JP" altLang="en-US" sz="1200" dirty="0"/>
              <a:t>・</a:t>
            </a:r>
            <a:r>
              <a:rPr lang="ja-JP" altLang="ja-JP" sz="1200" dirty="0"/>
              <a:t>設置の</a:t>
            </a:r>
            <a:r>
              <a:rPr lang="ja-JP" altLang="ja-JP" sz="1200" dirty="0" smtClean="0"/>
              <a:t>主体</a:t>
            </a:r>
            <a:r>
              <a:rPr lang="ja-JP" altLang="en-US" sz="1200" dirty="0" smtClean="0"/>
              <a:t>：市町村</a:t>
            </a:r>
            <a:r>
              <a:rPr lang="ja-JP" altLang="en-US" sz="1200" dirty="0"/>
              <a:t>の設置が望ましい</a:t>
            </a:r>
            <a:r>
              <a:rPr lang="ja-JP" altLang="en-US" sz="1200" dirty="0" smtClean="0"/>
              <a:t>。（委託等を含め地域の実情に応じた柔軟な設置）</a:t>
            </a:r>
            <a:endParaRPr lang="en-US" altLang="ja-JP" sz="1200" dirty="0"/>
          </a:p>
          <a:p>
            <a:pPr marL="622300" indent="-622300">
              <a:lnSpc>
                <a:spcPts val="1500"/>
              </a:lnSpc>
              <a:spcBef>
                <a:spcPts val="0"/>
              </a:spcBef>
            </a:pPr>
            <a:r>
              <a:rPr lang="ja-JP" altLang="en-US" sz="1200" dirty="0"/>
              <a:t>　</a:t>
            </a:r>
            <a:r>
              <a:rPr lang="ja-JP" altLang="en-US" sz="1200" dirty="0" smtClean="0"/>
              <a:t>　　　　  </a:t>
            </a:r>
            <a:r>
              <a:rPr lang="ja-JP" altLang="en-US" sz="1200" dirty="0"/>
              <a:t>・</a:t>
            </a:r>
            <a:r>
              <a:rPr lang="ja-JP" altLang="ja-JP" sz="1200" dirty="0"/>
              <a:t>運営の</a:t>
            </a:r>
            <a:r>
              <a:rPr lang="ja-JP" altLang="ja-JP" sz="1200" dirty="0" smtClean="0"/>
              <a:t>主体</a:t>
            </a:r>
            <a:r>
              <a:rPr lang="ja-JP" altLang="en-US" sz="1200" dirty="0" smtClean="0"/>
              <a:t>：市町村</a:t>
            </a:r>
            <a:r>
              <a:rPr lang="ja-JP" altLang="en-US" sz="1200" dirty="0"/>
              <a:t>による直営又</a:t>
            </a:r>
            <a:r>
              <a:rPr lang="ja-JP" altLang="en-US" sz="1200" dirty="0" smtClean="0"/>
              <a:t>は委託など（</a:t>
            </a:r>
            <a:r>
              <a:rPr lang="ja-JP" altLang="en-US" sz="1200" dirty="0"/>
              <a:t>業務</a:t>
            </a:r>
            <a:r>
              <a:rPr lang="ja-JP" altLang="en-US" sz="1200" dirty="0" smtClean="0"/>
              <a:t>の中立性・公正性</a:t>
            </a:r>
            <a:r>
              <a:rPr lang="ja-JP" altLang="en-US" sz="1200" dirty="0"/>
              <a:t>の確保に</a:t>
            </a:r>
            <a:r>
              <a:rPr lang="ja-JP" altLang="en-US" sz="1200" dirty="0" smtClean="0"/>
              <a:t>留意）</a:t>
            </a:r>
            <a:endParaRPr lang="en-US" altLang="ja-JP" sz="1200" dirty="0"/>
          </a:p>
          <a:p>
            <a:pPr marL="622300" indent="-622300">
              <a:lnSpc>
                <a:spcPts val="1500"/>
              </a:lnSpc>
              <a:spcBef>
                <a:spcPts val="0"/>
              </a:spcBef>
            </a:pPr>
            <a:r>
              <a:rPr lang="ja-JP" altLang="en-US" sz="1200" dirty="0"/>
              <a:t>　</a:t>
            </a:r>
            <a:r>
              <a:rPr lang="ja-JP" altLang="en-US" sz="1200" dirty="0" smtClean="0"/>
              <a:t>　　　　  </a:t>
            </a:r>
            <a:r>
              <a:rPr lang="en-US" altLang="ja-JP" sz="1200" dirty="0" smtClean="0"/>
              <a:t>※</a:t>
            </a:r>
            <a:r>
              <a:rPr lang="ja-JP" altLang="en-US" sz="1200" dirty="0" smtClean="0"/>
              <a:t>専門</a:t>
            </a:r>
            <a:r>
              <a:rPr lang="ja-JP" altLang="en-US" sz="1200" dirty="0"/>
              <a:t>職</a:t>
            </a:r>
            <a:r>
              <a:rPr lang="ja-JP" altLang="en-US" sz="1200" dirty="0" smtClean="0"/>
              <a:t>団体は、地域連携ネットワーク及び中核機関の設置・運営に積極的に協力</a:t>
            </a:r>
            <a:endParaRPr lang="ja-JP" altLang="en-US" sz="1200" dirty="0"/>
          </a:p>
        </p:txBody>
      </p:sp>
      <p:sp>
        <p:nvSpPr>
          <p:cNvPr id="16" name="コンテンツ プレースホルダー 2"/>
          <p:cNvSpPr txBox="1">
            <a:spLocks/>
          </p:cNvSpPr>
          <p:nvPr/>
        </p:nvSpPr>
        <p:spPr>
          <a:xfrm>
            <a:off x="2378536" y="564298"/>
            <a:ext cx="6609600" cy="1619356"/>
          </a:xfrm>
          <a:prstGeom prst="rect">
            <a:avLst/>
          </a:prstGeom>
          <a:ln w="9525">
            <a:solidFill>
              <a:schemeClr val="tx1"/>
            </a:solidFill>
            <a:prstDash val="solid"/>
          </a:ln>
        </p:spPr>
        <p:txBody>
          <a:bodyPr vert="horz" lIns="91440" tIns="45720" rIns="91440" bIns="45720" rtlCol="0" anchor="b" anchorCtr="0">
            <a:noAutofit/>
          </a:bodyPr>
          <a:lstStyle>
            <a:defPPr>
              <a:defRPr lang="ja-JP"/>
            </a:defPPr>
            <a:lvl1pPr indent="0">
              <a:lnSpc>
                <a:spcPct val="9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74625" indent="-174625">
              <a:lnSpc>
                <a:spcPts val="1400"/>
              </a:lnSpc>
              <a:spcBef>
                <a:spcPts val="0"/>
              </a:spcBef>
            </a:pPr>
            <a:r>
              <a:rPr lang="ja-JP" altLang="en-US" sz="1300" dirty="0" smtClean="0"/>
              <a:t>○高齢者と障害者（本人）の特性に応じた</a:t>
            </a:r>
            <a:r>
              <a:rPr lang="ja-JP" altLang="en-US" sz="1300" u="sng" dirty="0" smtClean="0"/>
              <a:t>意思決定支援を行うための指針</a:t>
            </a:r>
            <a:r>
              <a:rPr lang="ja-JP" altLang="en-US" sz="1300" dirty="0" smtClean="0"/>
              <a:t>の策定等に向けた検討や、検討の成果を共有・活用する。</a:t>
            </a:r>
            <a:endParaRPr lang="en-US" altLang="ja-JP" sz="1300" dirty="0" smtClean="0"/>
          </a:p>
          <a:p>
            <a:pPr marL="174625" indent="-174625">
              <a:lnSpc>
                <a:spcPts val="1400"/>
              </a:lnSpc>
              <a:spcBef>
                <a:spcPts val="0"/>
              </a:spcBef>
            </a:pPr>
            <a:r>
              <a:rPr lang="ja-JP" altLang="en-US" sz="1300" dirty="0" smtClean="0"/>
              <a:t>○</a:t>
            </a:r>
            <a:r>
              <a:rPr lang="ja-JP" altLang="en-US" sz="1300" u="sng" dirty="0" smtClean="0"/>
              <a:t>本人の意思・身上に配慮した後見事務</a:t>
            </a:r>
            <a:r>
              <a:rPr lang="ja-JP" altLang="en-US" sz="1300" dirty="0" smtClean="0"/>
              <a:t>を適切に行うことのできる後見人等を</a:t>
            </a:r>
            <a:r>
              <a:rPr lang="ja-JP" altLang="en-US" sz="1300" u="sng" dirty="0" smtClean="0"/>
              <a:t>家庭裁判所が選任</a:t>
            </a:r>
            <a:r>
              <a:rPr lang="ja-JP" altLang="en-US" sz="1300" dirty="0"/>
              <a:t>できるようにするため</a:t>
            </a:r>
            <a:r>
              <a:rPr lang="ja-JP" altLang="en-US" sz="1300" dirty="0" smtClean="0"/>
              <a:t>の仕組みを検討する。</a:t>
            </a:r>
            <a:endParaRPr lang="en-US" altLang="ja-JP" sz="1300" dirty="0" smtClean="0"/>
          </a:p>
          <a:p>
            <a:pPr marL="174625" indent="-174625">
              <a:lnSpc>
                <a:spcPts val="1400"/>
              </a:lnSpc>
              <a:spcBef>
                <a:spcPts val="0"/>
              </a:spcBef>
            </a:pPr>
            <a:r>
              <a:rPr lang="ja-JP" altLang="en-US" sz="1300" dirty="0" smtClean="0"/>
              <a:t>○本人</a:t>
            </a:r>
            <a:r>
              <a:rPr lang="ja-JP" altLang="en-US" sz="1300" dirty="0"/>
              <a:t>の権利擁護を十分に</a:t>
            </a:r>
            <a:r>
              <a:rPr lang="ja-JP" altLang="en-US" sz="1300" dirty="0" smtClean="0"/>
              <a:t>図る観点から、</a:t>
            </a:r>
            <a:r>
              <a:rPr lang="ja-JP" altLang="en-US" sz="1300" u="sng" dirty="0" smtClean="0"/>
              <a:t>後見人等の</a:t>
            </a:r>
            <a:r>
              <a:rPr lang="ja-JP" altLang="en-US" sz="1300" u="sng" dirty="0"/>
              <a:t>交代を柔軟に行う</a:t>
            </a:r>
            <a:r>
              <a:rPr lang="ja-JP" altLang="en-US" sz="1300" dirty="0"/>
              <a:t>ことを可能とする</a:t>
            </a:r>
            <a:r>
              <a:rPr lang="ja-JP" altLang="en-US" sz="1300" dirty="0" smtClean="0"/>
              <a:t>環境を整備する。</a:t>
            </a:r>
            <a:endParaRPr lang="ja-JP" altLang="en-US" sz="1300" dirty="0"/>
          </a:p>
          <a:p>
            <a:pPr marL="174625" indent="-174625">
              <a:lnSpc>
                <a:spcPts val="1400"/>
              </a:lnSpc>
              <a:spcBef>
                <a:spcPts val="0"/>
              </a:spcBef>
            </a:pPr>
            <a:r>
              <a:rPr lang="ja-JP" altLang="en-US" sz="1300" dirty="0" smtClean="0"/>
              <a:t>○後見・保佐・補助の判別が適切になされるよう、医師が本人</a:t>
            </a:r>
            <a:r>
              <a:rPr lang="ja-JP" altLang="en-US" sz="1300" dirty="0"/>
              <a:t>の置かれた家庭的・社会的状況も</a:t>
            </a:r>
            <a:r>
              <a:rPr lang="ja-JP" altLang="en-US" sz="1300" dirty="0" smtClean="0"/>
              <a:t>考慮しつつ適切な医学的判断を行える、</a:t>
            </a:r>
            <a:r>
              <a:rPr lang="ja-JP" altLang="en-US" sz="1300" u="sng" dirty="0"/>
              <a:t>診断書等の</a:t>
            </a:r>
            <a:r>
              <a:rPr lang="ja-JP" altLang="en-US" sz="1300" u="sng" dirty="0" smtClean="0"/>
              <a:t>在り方を検討</a:t>
            </a:r>
            <a:r>
              <a:rPr lang="ja-JP" altLang="en-US" sz="1300" dirty="0" smtClean="0"/>
              <a:t>する。</a:t>
            </a:r>
            <a:endParaRPr lang="ja-JP" altLang="en-US" sz="1300" dirty="0"/>
          </a:p>
        </p:txBody>
      </p:sp>
      <p:sp>
        <p:nvSpPr>
          <p:cNvPr id="9" name="正方形/長方形 8"/>
          <p:cNvSpPr/>
          <p:nvPr/>
        </p:nvSpPr>
        <p:spPr>
          <a:xfrm>
            <a:off x="147916" y="564298"/>
            <a:ext cx="2124635" cy="1637433"/>
          </a:xfrm>
          <a:prstGeom prst="rect">
            <a:avLst/>
          </a:prstGeom>
          <a:noFill/>
          <a:ln w="1905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7373799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47917" y="2868827"/>
            <a:ext cx="2814357" cy="1163697"/>
          </a:xfrm>
          <a:prstGeom prst="rect">
            <a:avLst/>
          </a:prstGeom>
          <a:ln w="1905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9" name="正方形/長方形 18"/>
          <p:cNvSpPr/>
          <p:nvPr/>
        </p:nvSpPr>
        <p:spPr>
          <a:xfrm>
            <a:off x="147917" y="474507"/>
            <a:ext cx="2814357" cy="1283930"/>
          </a:xfrm>
          <a:prstGeom prst="rect">
            <a:avLst/>
          </a:prstGeom>
          <a:noFill/>
          <a:ln w="1905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sz="half" idx="1"/>
          </p:nvPr>
        </p:nvSpPr>
        <p:spPr>
          <a:xfrm>
            <a:off x="3143193" y="469624"/>
            <a:ext cx="5861897" cy="1291330"/>
          </a:xfrm>
          <a:ln w="9525">
            <a:solidFill>
              <a:schemeClr val="tx1"/>
            </a:solidFill>
            <a:prstDash val="solid"/>
          </a:ln>
        </p:spPr>
        <p:txBody>
          <a:bodyPr>
            <a:noAutofit/>
          </a:bodyPr>
          <a:lstStyle/>
          <a:p>
            <a:pPr marL="180975" indent="-180975">
              <a:lnSpc>
                <a:spcPts val="1400"/>
              </a:lnSpc>
              <a:spcBef>
                <a:spcPts val="600"/>
              </a:spcBef>
              <a:buNone/>
            </a:pPr>
            <a:r>
              <a:rPr lang="ja-JP" altLang="en-US" sz="1400" dirty="0" smtClean="0"/>
              <a:t>○</a:t>
            </a:r>
            <a:r>
              <a:rPr lang="ja-JP" altLang="en-US" sz="1400" u="sng" dirty="0" smtClean="0"/>
              <a:t>現行の後見制度支援信託に並立・代替する新たな方策</a:t>
            </a:r>
            <a:r>
              <a:rPr lang="ja-JP" altLang="en-US" sz="1400" dirty="0" smtClean="0"/>
              <a:t>（預貯金の適切な管理、払戻方法等）</a:t>
            </a:r>
            <a:r>
              <a:rPr lang="ja-JP" altLang="en-US" sz="1400" dirty="0"/>
              <a:t>を</a:t>
            </a:r>
            <a:r>
              <a:rPr lang="ja-JP" altLang="en-US" sz="1400" dirty="0" smtClean="0"/>
              <a:t>検討する。</a:t>
            </a:r>
            <a:endParaRPr lang="en-US" altLang="ja-JP" sz="1400" dirty="0" smtClean="0"/>
          </a:p>
          <a:p>
            <a:pPr marL="180975" indent="-180975">
              <a:lnSpc>
                <a:spcPts val="1400"/>
              </a:lnSpc>
              <a:spcBef>
                <a:spcPts val="600"/>
              </a:spcBef>
              <a:buNone/>
            </a:pPr>
            <a:r>
              <a:rPr lang="ja-JP" altLang="en-US" sz="1400" dirty="0" smtClean="0"/>
              <a:t>○今後の専門</a:t>
            </a:r>
            <a:r>
              <a:rPr lang="ja-JP" altLang="en-US" sz="1400" dirty="0"/>
              <a:t>職団体の対応強化等の検討状況を踏まえ、</a:t>
            </a:r>
            <a:r>
              <a:rPr lang="ja-JP" altLang="en-US" sz="1400" u="sng" dirty="0"/>
              <a:t>より効率的な不正防止のための方策を</a:t>
            </a:r>
            <a:r>
              <a:rPr lang="ja-JP" altLang="en-US" sz="1400" u="sng" dirty="0" smtClean="0"/>
              <a:t>検討</a:t>
            </a:r>
            <a:r>
              <a:rPr lang="ja-JP" altLang="en-US" sz="1400" dirty="0" smtClean="0"/>
              <a:t>する。</a:t>
            </a:r>
            <a:endParaRPr lang="en-US" altLang="ja-JP" sz="1400" dirty="0"/>
          </a:p>
          <a:p>
            <a:pPr marL="180975" indent="-180975">
              <a:lnSpc>
                <a:spcPts val="1400"/>
              </a:lnSpc>
              <a:spcBef>
                <a:spcPts val="600"/>
              </a:spcBef>
              <a:buNone/>
            </a:pPr>
            <a:r>
              <a:rPr lang="ja-JP" altLang="en-US" sz="1400" dirty="0"/>
              <a:t>○</a:t>
            </a:r>
            <a:r>
              <a:rPr lang="ja-JP" altLang="en-US" sz="1400" dirty="0" smtClean="0"/>
              <a:t>移行型</a:t>
            </a:r>
            <a:r>
              <a:rPr lang="ja-JP" altLang="en-US" sz="1400" dirty="0"/>
              <a:t>任意後見契約に</a:t>
            </a:r>
            <a:r>
              <a:rPr lang="ja-JP" altLang="en-US" sz="1400" dirty="0" smtClean="0"/>
              <a:t>おける不適切事例については、地域連携ネットワークでの発見・支援とともに、</a:t>
            </a:r>
            <a:r>
              <a:rPr lang="ja-JP" altLang="en-US" sz="1400" u="sng" dirty="0" smtClean="0"/>
              <a:t>実務的な対応を検討</a:t>
            </a:r>
            <a:r>
              <a:rPr lang="ja-JP" altLang="en-US" sz="1400" dirty="0" smtClean="0"/>
              <a:t>する。</a:t>
            </a:r>
            <a:endParaRPr lang="en-US" altLang="ja-JP" sz="1400" dirty="0"/>
          </a:p>
          <a:p>
            <a:pPr marL="180975" indent="-180975">
              <a:buNone/>
            </a:pPr>
            <a:endParaRPr lang="en-US" altLang="ja-JP" sz="1200" dirty="0"/>
          </a:p>
          <a:p>
            <a:pPr marL="180975" indent="-180975">
              <a:buNone/>
            </a:pPr>
            <a:endParaRPr kumimoji="1" lang="ja-JP" altLang="en-US" sz="1200" dirty="0"/>
          </a:p>
        </p:txBody>
      </p:sp>
      <p:sp>
        <p:nvSpPr>
          <p:cNvPr id="5" name="スライド番号プレースホルダー 4"/>
          <p:cNvSpPr>
            <a:spLocks noGrp="1"/>
          </p:cNvSpPr>
          <p:nvPr>
            <p:ph type="sldNum" sz="quarter" idx="12"/>
          </p:nvPr>
        </p:nvSpPr>
        <p:spPr/>
        <p:txBody>
          <a:bodyPr/>
          <a:lstStyle/>
          <a:p>
            <a:fld id="{7D2CC875-A661-45C6-A641-52AED15339C6}" type="slidenum">
              <a:rPr lang="ja-JP" altLang="en-US" smtClean="0">
                <a:solidFill>
                  <a:prstClr val="black">
                    <a:tint val="75000"/>
                  </a:prstClr>
                </a:solidFill>
              </a:rPr>
              <a:pPr/>
              <a:t>46</a:t>
            </a:fld>
            <a:endParaRPr lang="ja-JP" altLang="en-US">
              <a:solidFill>
                <a:prstClr val="black">
                  <a:tint val="75000"/>
                </a:prstClr>
              </a:solidFill>
            </a:endParaRPr>
          </a:p>
        </p:txBody>
      </p:sp>
      <p:sp>
        <p:nvSpPr>
          <p:cNvPr id="6" name="タイトル 5"/>
          <p:cNvSpPr txBox="1">
            <a:spLocks noGrp="1"/>
          </p:cNvSpPr>
          <p:nvPr>
            <p:ph type="title"/>
          </p:nvPr>
        </p:nvSpPr>
        <p:spPr>
          <a:xfrm>
            <a:off x="147918" y="38098"/>
            <a:ext cx="8854882" cy="36933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txBody>
          <a:bodyPr wrap="square" rtlCol="0">
            <a:spAutoFit/>
          </a:bodyPr>
          <a:lstStyle/>
          <a:p>
            <a:pPr algn="ctr"/>
            <a:r>
              <a:rPr lang="ja-JP" altLang="en-US" sz="2000" dirty="0">
                <a:latin typeface="+mn-lt"/>
                <a:ea typeface="+mn-ea"/>
                <a:cs typeface="+mn-cs"/>
              </a:rPr>
              <a:t>総合的かつ計画的に講ずべき施策</a:t>
            </a:r>
          </a:p>
        </p:txBody>
      </p:sp>
      <p:sp>
        <p:nvSpPr>
          <p:cNvPr id="7" name="テキスト ボックス 6"/>
          <p:cNvSpPr txBox="1"/>
          <p:nvPr/>
        </p:nvSpPr>
        <p:spPr>
          <a:xfrm>
            <a:off x="147919" y="468292"/>
            <a:ext cx="2814358" cy="1292662"/>
          </a:xfrm>
          <a:prstGeom prst="rect">
            <a:avLst/>
          </a:prstGeom>
          <a:noFill/>
          <a:ln w="28575">
            <a:noFill/>
          </a:ln>
        </p:spPr>
        <p:txBody>
          <a:bodyPr wrap="square" lIns="108000" rtlCol="0" anchor="ctr" anchorCtr="1">
            <a:spAutoFit/>
          </a:bodyPr>
          <a:lstStyle>
            <a:defPPr>
              <a:defRPr lang="ja-JP"/>
            </a:defPPr>
            <a:lvl1pPr indent="0">
              <a:defRPr sz="1400"/>
            </a:lvl1pPr>
          </a:lstStyle>
          <a:p>
            <a:r>
              <a:rPr lang="ja-JP" altLang="en-US" dirty="0" smtClean="0"/>
              <a:t>（</a:t>
            </a:r>
            <a:r>
              <a:rPr lang="ja-JP" altLang="en-US" dirty="0"/>
              <a:t>３）</a:t>
            </a:r>
            <a:endParaRPr lang="en-US" altLang="ja-JP" dirty="0"/>
          </a:p>
          <a:p>
            <a:pPr marL="85725" indent="-85725"/>
            <a:r>
              <a:rPr lang="ja-JP" altLang="en-US" dirty="0" smtClean="0"/>
              <a:t>  不正</a:t>
            </a:r>
            <a:r>
              <a:rPr lang="ja-JP" altLang="en-US" dirty="0"/>
              <a:t>防止の徹底と利用しやすさとの調和</a:t>
            </a:r>
            <a:endParaRPr lang="en-US" altLang="ja-JP" dirty="0"/>
          </a:p>
          <a:p>
            <a:pPr algn="ctr"/>
            <a:r>
              <a:rPr lang="ja-JP" altLang="en-US" dirty="0"/>
              <a:t>－安心</a:t>
            </a:r>
            <a:r>
              <a:rPr lang="ja-JP" altLang="en-US" dirty="0" smtClean="0"/>
              <a:t>して利用できる</a:t>
            </a:r>
            <a:r>
              <a:rPr lang="ja-JP" altLang="en-US" dirty="0"/>
              <a:t>環境整備</a:t>
            </a:r>
            <a:r>
              <a:rPr lang="ja-JP" altLang="en-US" dirty="0" smtClean="0"/>
              <a:t>－</a:t>
            </a:r>
            <a:endParaRPr lang="en-US" altLang="ja-JP" dirty="0" smtClean="0"/>
          </a:p>
          <a:p>
            <a:pPr algn="ctr"/>
            <a:endParaRPr lang="en-US" altLang="ja-JP" sz="800" dirty="0"/>
          </a:p>
          <a:p>
            <a:r>
              <a:rPr lang="ja-JP" altLang="en-US" dirty="0" smtClean="0"/>
              <a:t>　　　　　　　　　　　　</a:t>
            </a:r>
            <a:endParaRPr lang="en-US" altLang="ja-JP" sz="600" dirty="0">
              <a:latin typeface="ＭＳ Ｐゴシック" panose="020B0600070205080204" pitchFamily="50" charset="-128"/>
            </a:endParaRPr>
          </a:p>
        </p:txBody>
      </p:sp>
      <p:sp>
        <p:nvSpPr>
          <p:cNvPr id="24" name="コンテンツ プレースホルダー 2"/>
          <p:cNvSpPr>
            <a:spLocks noGrp="1"/>
          </p:cNvSpPr>
          <p:nvPr>
            <p:ph sz="half" idx="1"/>
          </p:nvPr>
        </p:nvSpPr>
        <p:spPr>
          <a:xfrm>
            <a:off x="3142922" y="1785332"/>
            <a:ext cx="5859809" cy="1030722"/>
          </a:xfrm>
          <a:ln w="9525">
            <a:solidFill>
              <a:schemeClr val="tx1"/>
            </a:solidFill>
            <a:prstDash val="solid"/>
          </a:ln>
        </p:spPr>
        <p:txBody>
          <a:bodyPr anchor="ctr" anchorCtr="0">
            <a:noAutofit/>
          </a:bodyPr>
          <a:lstStyle/>
          <a:p>
            <a:pPr marL="180975" indent="-180975">
              <a:lnSpc>
                <a:spcPts val="1400"/>
              </a:lnSpc>
              <a:spcBef>
                <a:spcPts val="400"/>
              </a:spcBef>
              <a:buNone/>
            </a:pPr>
            <a:r>
              <a:rPr lang="ja-JP" altLang="en-US" sz="1400" dirty="0" smtClean="0"/>
              <a:t>○</a:t>
            </a:r>
            <a:r>
              <a:rPr lang="ja-JP" altLang="en-US" sz="1400" u="sng" dirty="0" smtClean="0"/>
              <a:t>任意後見契約</a:t>
            </a:r>
            <a:r>
              <a:rPr lang="ja-JP" altLang="en-US" sz="1400" dirty="0" smtClean="0"/>
              <a:t>のメリット等の周知、相談対応を進める。</a:t>
            </a:r>
            <a:endParaRPr lang="en-US" altLang="ja-JP" sz="1400" dirty="0" smtClean="0"/>
          </a:p>
          <a:p>
            <a:pPr marL="180975" indent="-180975">
              <a:lnSpc>
                <a:spcPts val="1400"/>
              </a:lnSpc>
              <a:spcBef>
                <a:spcPts val="400"/>
              </a:spcBef>
              <a:buNone/>
            </a:pPr>
            <a:r>
              <a:rPr lang="ja-JP" altLang="en-US" sz="1400" dirty="0" smtClean="0"/>
              <a:t>○</a:t>
            </a:r>
            <a:r>
              <a:rPr lang="ja-JP" altLang="en-US" sz="1400" u="sng" dirty="0" smtClean="0"/>
              <a:t>成年後見制度利用に係る費用助成</a:t>
            </a:r>
            <a:r>
              <a:rPr lang="ja-JP" altLang="en-US" sz="1400" dirty="0" smtClean="0"/>
              <a:t>について、各市町村において、国の補助制度の活用や、国が明らかにしている助成対象の取扱いを踏まえた対応を検討する</a:t>
            </a:r>
            <a:r>
              <a:rPr lang="ja-JP" altLang="en-US" sz="1400" dirty="0"/>
              <a:t>。</a:t>
            </a:r>
            <a:r>
              <a:rPr lang="ja-JP" altLang="en-US" sz="1400" dirty="0" smtClean="0"/>
              <a:t>（例えば保</a:t>
            </a:r>
            <a:r>
              <a:rPr lang="ja-JP" altLang="en-US" sz="1400" dirty="0"/>
              <a:t>佐・補助や本人申立て等の取扱い</a:t>
            </a:r>
            <a:r>
              <a:rPr lang="ja-JP" altLang="en-US" sz="1400" dirty="0" smtClean="0"/>
              <a:t>）</a:t>
            </a:r>
            <a:endParaRPr lang="en-US" altLang="ja-JP" sz="1400" dirty="0" smtClean="0"/>
          </a:p>
          <a:p>
            <a:pPr marL="180975" indent="-180975">
              <a:lnSpc>
                <a:spcPts val="1400"/>
              </a:lnSpc>
              <a:spcBef>
                <a:spcPts val="400"/>
              </a:spcBef>
              <a:buNone/>
            </a:pPr>
            <a:r>
              <a:rPr kumimoji="1" lang="ja-JP" altLang="en-US" sz="1400" dirty="0" smtClean="0"/>
              <a:t>○市町村は国の計画を勘案して</a:t>
            </a:r>
            <a:r>
              <a:rPr kumimoji="1" lang="ja-JP" altLang="en-US" sz="1400" u="sng" dirty="0" smtClean="0"/>
              <a:t>市町村計画の策定</a:t>
            </a:r>
            <a:r>
              <a:rPr kumimoji="1" lang="ja-JP" altLang="en-US" sz="1400" dirty="0" smtClean="0"/>
              <a:t>に努める。</a:t>
            </a:r>
            <a:endParaRPr kumimoji="1" lang="ja-JP" altLang="en-US" sz="1400" dirty="0"/>
          </a:p>
        </p:txBody>
      </p:sp>
      <p:sp>
        <p:nvSpPr>
          <p:cNvPr id="32" name="コンテンツ プレースホルダー 2"/>
          <p:cNvSpPr>
            <a:spLocks noGrp="1"/>
          </p:cNvSpPr>
          <p:nvPr>
            <p:ph sz="half" idx="1"/>
          </p:nvPr>
        </p:nvSpPr>
        <p:spPr>
          <a:xfrm>
            <a:off x="3150734" y="2869842"/>
            <a:ext cx="5852065" cy="1168174"/>
          </a:xfrm>
          <a:ln w="9525">
            <a:solidFill>
              <a:schemeClr val="tx1"/>
            </a:solidFill>
            <a:prstDash val="solid"/>
          </a:ln>
        </p:spPr>
        <p:txBody>
          <a:bodyPr>
            <a:noAutofit/>
          </a:bodyPr>
          <a:lstStyle/>
          <a:p>
            <a:pPr marL="0" indent="0">
              <a:lnSpc>
                <a:spcPts val="1200"/>
              </a:lnSpc>
              <a:buNone/>
            </a:pPr>
            <a:r>
              <a:rPr lang="ja-JP" altLang="en-US" sz="1400" dirty="0"/>
              <a:t>○</a:t>
            </a:r>
            <a:r>
              <a:rPr lang="ja-JP" altLang="en-US" sz="1400" dirty="0" smtClean="0"/>
              <a:t>市町村の役割：</a:t>
            </a:r>
            <a:r>
              <a:rPr lang="ja-JP" altLang="en-US" sz="1400" u="sng" dirty="0" smtClean="0"/>
              <a:t>中核機関</a:t>
            </a:r>
            <a:r>
              <a:rPr lang="ja-JP" altLang="en-US" sz="1400" dirty="0"/>
              <a:t>の設置、</a:t>
            </a:r>
            <a:r>
              <a:rPr lang="ja-JP" altLang="en-US" sz="1400" u="sng" dirty="0" smtClean="0"/>
              <a:t>地域連携ネットワーク</a:t>
            </a:r>
            <a:r>
              <a:rPr lang="ja-JP" altLang="en-US" sz="1400" dirty="0" smtClean="0"/>
              <a:t>の段階的整備等</a:t>
            </a:r>
            <a:endParaRPr lang="en-US" altLang="ja-JP" sz="1400" dirty="0" smtClean="0"/>
          </a:p>
          <a:p>
            <a:pPr marL="0" indent="0">
              <a:lnSpc>
                <a:spcPts val="1200"/>
              </a:lnSpc>
              <a:buNone/>
            </a:pPr>
            <a:r>
              <a:rPr lang="ja-JP" altLang="en-US" sz="1400" dirty="0"/>
              <a:t>○</a:t>
            </a:r>
            <a:r>
              <a:rPr lang="ja-JP" altLang="en-US" sz="1400" dirty="0" smtClean="0"/>
              <a:t>都道府県の役割：広域的見地からの</a:t>
            </a:r>
            <a:r>
              <a:rPr lang="ja-JP" altLang="en-US" sz="1400" u="sng" dirty="0" smtClean="0"/>
              <a:t>市町村の支援</a:t>
            </a:r>
            <a:r>
              <a:rPr lang="ja-JP" altLang="en-US" sz="1400" dirty="0" smtClean="0"/>
              <a:t>等</a:t>
            </a:r>
            <a:endParaRPr lang="en-US" altLang="ja-JP" sz="1400" dirty="0" smtClean="0"/>
          </a:p>
          <a:p>
            <a:pPr marL="180975" indent="-180975">
              <a:lnSpc>
                <a:spcPts val="1300"/>
              </a:lnSpc>
              <a:buNone/>
            </a:pPr>
            <a:r>
              <a:rPr lang="ja-JP" altLang="en-US" sz="1400" dirty="0"/>
              <a:t>○</a:t>
            </a:r>
            <a:r>
              <a:rPr lang="ja-JP" altLang="en-US" sz="1400" dirty="0" smtClean="0"/>
              <a:t>国の役割：</a:t>
            </a:r>
            <a:r>
              <a:rPr lang="ja-JP" altLang="en-US" sz="1400" u="sng" dirty="0" smtClean="0"/>
              <a:t>財源を確保</a:t>
            </a:r>
            <a:r>
              <a:rPr lang="ja-JP" altLang="en-US" sz="1400" dirty="0" smtClean="0"/>
              <a:t>しつつ</a:t>
            </a:r>
            <a:r>
              <a:rPr lang="ja-JP" altLang="en-US" sz="1400" u="sng" dirty="0" smtClean="0"/>
              <a:t>国の予算事業の積極的な活用</a:t>
            </a:r>
            <a:r>
              <a:rPr lang="ja-JP" altLang="en-US" sz="1400" dirty="0" smtClean="0"/>
              <a:t>を促す、先進的な取組例の紹介など </a:t>
            </a:r>
            <a:endParaRPr lang="en-US" altLang="ja-JP" sz="1400" dirty="0"/>
          </a:p>
          <a:p>
            <a:pPr marL="180975" indent="-95250">
              <a:lnSpc>
                <a:spcPts val="1300"/>
              </a:lnSpc>
              <a:spcBef>
                <a:spcPts val="0"/>
              </a:spcBef>
              <a:buNone/>
            </a:pPr>
            <a:r>
              <a:rPr lang="ja-JP" altLang="en-US" sz="1400" dirty="0" smtClean="0"/>
              <a:t>　</a:t>
            </a:r>
            <a:r>
              <a:rPr lang="en-US" altLang="ja-JP" sz="1400" dirty="0" smtClean="0"/>
              <a:t>※</a:t>
            </a:r>
            <a:r>
              <a:rPr lang="ja-JP" altLang="en-US" sz="1400" dirty="0" smtClean="0"/>
              <a:t>関係</a:t>
            </a:r>
            <a:r>
              <a:rPr lang="ja-JP" altLang="en-US" sz="1400" dirty="0"/>
              <a:t>団体（福祉関係者団体・法律関係者</a:t>
            </a:r>
            <a:r>
              <a:rPr lang="ja-JP" altLang="en-US" sz="1400" dirty="0" smtClean="0"/>
              <a:t>団体）の積極的な協力が重要</a:t>
            </a:r>
            <a:endParaRPr lang="en-US" altLang="ja-JP" sz="1400" dirty="0"/>
          </a:p>
          <a:p>
            <a:pPr marL="0" indent="0">
              <a:buNone/>
            </a:pPr>
            <a:endParaRPr lang="en-US" altLang="ja-JP" sz="1400" dirty="0"/>
          </a:p>
          <a:p>
            <a:pPr marL="0" indent="0">
              <a:buNone/>
            </a:pPr>
            <a:endParaRPr lang="en-US" altLang="ja-JP" sz="1400" dirty="0"/>
          </a:p>
          <a:p>
            <a:pPr marL="0" indent="0">
              <a:buNone/>
            </a:pPr>
            <a:endParaRPr lang="en-US" altLang="ja-JP" sz="1400" dirty="0"/>
          </a:p>
        </p:txBody>
      </p:sp>
      <p:sp>
        <p:nvSpPr>
          <p:cNvPr id="36" name="テキスト ボックス 35"/>
          <p:cNvSpPr txBox="1"/>
          <p:nvPr/>
        </p:nvSpPr>
        <p:spPr>
          <a:xfrm>
            <a:off x="147918" y="4100772"/>
            <a:ext cx="2814357" cy="954107"/>
          </a:xfrm>
          <a:prstGeom prst="rect">
            <a:avLst/>
          </a:prstGeom>
          <a:ln w="19050">
            <a:solidFill>
              <a:schemeClr val="tx1"/>
            </a:solidFill>
          </a:ln>
        </p:spPr>
        <p:style>
          <a:lnRef idx="2">
            <a:schemeClr val="accent4"/>
          </a:lnRef>
          <a:fillRef idx="1">
            <a:schemeClr val="lt1"/>
          </a:fillRef>
          <a:effectRef idx="0">
            <a:schemeClr val="accent4"/>
          </a:effectRef>
          <a:fontRef idx="minor">
            <a:schemeClr val="dk1"/>
          </a:fontRef>
        </p:style>
        <p:txBody>
          <a:bodyPr wrap="square" rtlCol="0" anchor="ctr" anchorCtr="1">
            <a:spAutoFit/>
          </a:bodyPr>
          <a:lstStyle>
            <a:defPPr>
              <a:defRPr lang="ja-JP"/>
            </a:defPPr>
            <a:lvl1pPr marL="268288" indent="-268288">
              <a:defRPr sz="1400"/>
            </a:lvl1pPr>
          </a:lstStyle>
          <a:p>
            <a:r>
              <a:rPr lang="ja-JP" altLang="en-US" dirty="0" smtClean="0">
                <a:solidFill>
                  <a:prstClr val="black"/>
                </a:solidFill>
              </a:rPr>
              <a:t>（６）</a:t>
            </a:r>
            <a:endParaRPr lang="en-US" altLang="ja-JP" dirty="0">
              <a:solidFill>
                <a:prstClr val="black"/>
              </a:solidFill>
            </a:endParaRPr>
          </a:p>
          <a:p>
            <a:pPr marL="85725" indent="0"/>
            <a:r>
              <a:rPr lang="ja-JP" altLang="en-US" dirty="0">
                <a:solidFill>
                  <a:prstClr val="black"/>
                </a:solidFill>
              </a:rPr>
              <a:t>成年被後見人等の</a:t>
            </a:r>
            <a:r>
              <a:rPr lang="ja-JP" altLang="en-US" dirty="0" smtClean="0">
                <a:solidFill>
                  <a:prstClr val="black"/>
                </a:solidFill>
              </a:rPr>
              <a:t>医療・介護</a:t>
            </a:r>
            <a:r>
              <a:rPr lang="ja-JP" altLang="en-US" dirty="0">
                <a:solidFill>
                  <a:prstClr val="black"/>
                </a:solidFill>
              </a:rPr>
              <a:t>等に係る意思決定が困難な者への支援等の</a:t>
            </a:r>
            <a:r>
              <a:rPr lang="ja-JP" altLang="en-US" dirty="0" smtClean="0">
                <a:solidFill>
                  <a:prstClr val="black"/>
                </a:solidFill>
              </a:rPr>
              <a:t>検討</a:t>
            </a:r>
            <a:endParaRPr lang="en-US" altLang="ja-JP" dirty="0">
              <a:solidFill>
                <a:prstClr val="black"/>
              </a:solidFill>
            </a:endParaRPr>
          </a:p>
        </p:txBody>
      </p:sp>
      <p:sp>
        <p:nvSpPr>
          <p:cNvPr id="38" name="テキスト ボックス 37"/>
          <p:cNvSpPr txBox="1"/>
          <p:nvPr/>
        </p:nvSpPr>
        <p:spPr>
          <a:xfrm>
            <a:off x="147918" y="5151000"/>
            <a:ext cx="2814357" cy="738664"/>
          </a:xfrm>
          <a:prstGeom prst="rect">
            <a:avLst/>
          </a:prstGeom>
          <a:ln w="19050">
            <a:solidFill>
              <a:schemeClr val="tx1"/>
            </a:solidFill>
          </a:ln>
        </p:spPr>
        <p:style>
          <a:lnRef idx="2">
            <a:schemeClr val="accent4"/>
          </a:lnRef>
          <a:fillRef idx="1">
            <a:schemeClr val="lt1"/>
          </a:fillRef>
          <a:effectRef idx="0">
            <a:schemeClr val="accent4"/>
          </a:effectRef>
          <a:fontRef idx="minor">
            <a:schemeClr val="dk1"/>
          </a:fontRef>
        </p:style>
        <p:txBody>
          <a:bodyPr wrap="square" lIns="72000" rtlCol="0" anchor="ctr" anchorCtr="1">
            <a:spAutoFit/>
          </a:bodyPr>
          <a:lstStyle>
            <a:defPPr>
              <a:defRPr lang="ja-JP"/>
            </a:defPPr>
            <a:lvl1pPr marL="268288" indent="-268288">
              <a:defRPr sz="1400"/>
            </a:lvl1pPr>
          </a:lstStyle>
          <a:p>
            <a:r>
              <a:rPr lang="ja-JP" altLang="en-US" dirty="0" smtClean="0">
                <a:solidFill>
                  <a:prstClr val="black"/>
                </a:solidFill>
              </a:rPr>
              <a:t>（７）</a:t>
            </a:r>
            <a:endParaRPr lang="en-US" altLang="ja-JP" dirty="0">
              <a:solidFill>
                <a:prstClr val="black"/>
              </a:solidFill>
            </a:endParaRPr>
          </a:p>
          <a:p>
            <a:pPr marL="85725" indent="0"/>
            <a:r>
              <a:rPr lang="ja-JP" altLang="en-US" dirty="0">
                <a:solidFill>
                  <a:prstClr val="black"/>
                </a:solidFill>
              </a:rPr>
              <a:t>成年被後見人等の権利制限に係る措置の見直し</a:t>
            </a:r>
            <a:endParaRPr lang="en-US" altLang="ja-JP" dirty="0">
              <a:solidFill>
                <a:prstClr val="black"/>
              </a:solidFill>
            </a:endParaRPr>
          </a:p>
        </p:txBody>
      </p:sp>
      <p:sp>
        <p:nvSpPr>
          <p:cNvPr id="41" name="テキスト ボックス 40"/>
          <p:cNvSpPr txBox="1"/>
          <p:nvPr/>
        </p:nvSpPr>
        <p:spPr>
          <a:xfrm>
            <a:off x="147918" y="5972503"/>
            <a:ext cx="2814357" cy="523220"/>
          </a:xfrm>
          <a:prstGeom prst="rect">
            <a:avLst/>
          </a:prstGeom>
          <a:ln w="19050">
            <a:solidFill>
              <a:schemeClr val="tx1"/>
            </a:solidFill>
          </a:ln>
        </p:spPr>
        <p:style>
          <a:lnRef idx="2">
            <a:schemeClr val="accent4"/>
          </a:lnRef>
          <a:fillRef idx="1">
            <a:schemeClr val="lt1"/>
          </a:fillRef>
          <a:effectRef idx="0">
            <a:schemeClr val="accent4"/>
          </a:effectRef>
          <a:fontRef idx="minor">
            <a:schemeClr val="dk1"/>
          </a:fontRef>
        </p:style>
        <p:txBody>
          <a:bodyPr wrap="square" rtlCol="0" anchor="t" anchorCtr="0">
            <a:noAutofit/>
          </a:bodyPr>
          <a:lstStyle>
            <a:defPPr>
              <a:defRPr lang="ja-JP"/>
            </a:defPPr>
            <a:lvl1pPr marL="268288" indent="-268288">
              <a:defRPr sz="1400"/>
            </a:lvl1pPr>
          </a:lstStyle>
          <a:p>
            <a:r>
              <a:rPr lang="ja-JP" altLang="en-US" dirty="0" smtClean="0">
                <a:solidFill>
                  <a:prstClr val="black"/>
                </a:solidFill>
              </a:rPr>
              <a:t>（</a:t>
            </a:r>
            <a:r>
              <a:rPr lang="ja-JP" altLang="en-US" dirty="0">
                <a:solidFill>
                  <a:prstClr val="black"/>
                </a:solidFill>
              </a:rPr>
              <a:t>８</a:t>
            </a:r>
            <a:r>
              <a:rPr lang="ja-JP" altLang="en-US" dirty="0" smtClean="0">
                <a:solidFill>
                  <a:prstClr val="black"/>
                </a:solidFill>
              </a:rPr>
              <a:t>）</a:t>
            </a:r>
            <a:endParaRPr lang="en-US" altLang="ja-JP" dirty="0">
              <a:solidFill>
                <a:prstClr val="black"/>
              </a:solidFill>
            </a:endParaRPr>
          </a:p>
          <a:p>
            <a:pPr marL="0" indent="0"/>
            <a:r>
              <a:rPr lang="ja-JP" altLang="en-US" dirty="0" smtClean="0">
                <a:solidFill>
                  <a:prstClr val="black"/>
                </a:solidFill>
              </a:rPr>
              <a:t>　死後事務の範囲等</a:t>
            </a:r>
            <a:endParaRPr lang="en-US" altLang="ja-JP" dirty="0">
              <a:solidFill>
                <a:prstClr val="black"/>
              </a:solidFill>
            </a:endParaRPr>
          </a:p>
        </p:txBody>
      </p:sp>
      <p:sp>
        <p:nvSpPr>
          <p:cNvPr id="44" name="テキスト ボックス 43"/>
          <p:cNvSpPr txBox="1"/>
          <p:nvPr/>
        </p:nvSpPr>
        <p:spPr>
          <a:xfrm>
            <a:off x="147917" y="1862238"/>
            <a:ext cx="2814357" cy="900246"/>
          </a:xfrm>
          <a:prstGeom prst="rect">
            <a:avLst/>
          </a:prstGeom>
          <a:ln w="19050">
            <a:noFill/>
          </a:ln>
        </p:spPr>
        <p:style>
          <a:lnRef idx="2">
            <a:schemeClr val="accent4"/>
          </a:lnRef>
          <a:fillRef idx="1">
            <a:schemeClr val="lt1"/>
          </a:fillRef>
          <a:effectRef idx="0">
            <a:schemeClr val="accent4"/>
          </a:effectRef>
          <a:fontRef idx="minor">
            <a:schemeClr val="dk1"/>
          </a:fontRef>
        </p:style>
        <p:txBody>
          <a:bodyPr wrap="square" lIns="108000" rtlCol="0" anchor="ctr" anchorCtr="1">
            <a:spAutoFit/>
          </a:bodyPr>
          <a:lstStyle>
            <a:defPPr>
              <a:defRPr lang="ja-JP"/>
            </a:defPPr>
            <a:lvl1pPr marL="268288" indent="-268288">
              <a:defRPr sz="1400"/>
            </a:lvl1pPr>
          </a:lstStyle>
          <a:p>
            <a:pPr marL="0" indent="0"/>
            <a:r>
              <a:rPr lang="ja-JP" altLang="en-US" dirty="0">
                <a:solidFill>
                  <a:prstClr val="black"/>
                </a:solidFill>
              </a:rPr>
              <a:t>（４）</a:t>
            </a:r>
            <a:endParaRPr lang="en-US" altLang="ja-JP" dirty="0">
              <a:solidFill>
                <a:prstClr val="black"/>
              </a:solidFill>
            </a:endParaRPr>
          </a:p>
          <a:p>
            <a:pPr marL="85725" indent="0"/>
            <a:r>
              <a:rPr lang="ja-JP" altLang="en-US" dirty="0">
                <a:solidFill>
                  <a:prstClr val="black"/>
                </a:solidFill>
              </a:rPr>
              <a:t>制度の利用促進に向けて取り組むべきその他の事項</a:t>
            </a:r>
            <a:endParaRPr lang="en-US" altLang="ja-JP" dirty="0">
              <a:solidFill>
                <a:prstClr val="black"/>
              </a:solidFill>
            </a:endParaRPr>
          </a:p>
          <a:p>
            <a:pPr marL="0" indent="0"/>
            <a:endParaRPr lang="en-US" altLang="ja-JP" sz="1050" dirty="0">
              <a:solidFill>
                <a:prstClr val="black"/>
              </a:solidFill>
            </a:endParaRPr>
          </a:p>
        </p:txBody>
      </p:sp>
      <p:sp>
        <p:nvSpPr>
          <p:cNvPr id="13" name="コンテンツ プレースホルダー 2"/>
          <p:cNvSpPr>
            <a:spLocks noGrp="1"/>
          </p:cNvSpPr>
          <p:nvPr>
            <p:ph sz="half" idx="1"/>
          </p:nvPr>
        </p:nvSpPr>
        <p:spPr>
          <a:xfrm>
            <a:off x="3143248" y="4098242"/>
            <a:ext cx="5859810" cy="942668"/>
          </a:xfrm>
          <a:ln w="9525">
            <a:solidFill>
              <a:schemeClr val="tx1"/>
            </a:solidFill>
            <a:prstDash val="solid"/>
          </a:ln>
        </p:spPr>
        <p:txBody>
          <a:bodyPr>
            <a:normAutofit lnSpcReduction="10000"/>
          </a:bodyPr>
          <a:lstStyle/>
          <a:p>
            <a:pPr marL="180975" indent="-180975">
              <a:spcBef>
                <a:spcPts val="0"/>
              </a:spcBef>
              <a:buNone/>
            </a:pPr>
            <a:r>
              <a:rPr lang="ja-JP" altLang="en-US" sz="1400" dirty="0" smtClean="0"/>
              <a:t>○</a:t>
            </a:r>
            <a:r>
              <a:rPr lang="ja-JP" altLang="ja-JP" sz="1400" dirty="0"/>
              <a:t>医療や福祉関係者等の合意を得ながら</a:t>
            </a:r>
            <a:r>
              <a:rPr lang="ja-JP" altLang="en-US" sz="1400" dirty="0"/>
              <a:t>、</a:t>
            </a:r>
            <a:r>
              <a:rPr lang="ja-JP" altLang="en-US" sz="1400" dirty="0" smtClean="0"/>
              <a:t>医療・介護等の現場において関係者が対応を行う際に参考となるような考え方を、</a:t>
            </a:r>
            <a:r>
              <a:rPr lang="ja-JP" altLang="en-US" sz="1400" u="sng" dirty="0" smtClean="0"/>
              <a:t>指針の作成等</a:t>
            </a:r>
            <a:r>
              <a:rPr lang="ja-JP" altLang="en-US" sz="1400" dirty="0" smtClean="0"/>
              <a:t>を通じて社会に提示し、</a:t>
            </a:r>
            <a:r>
              <a:rPr lang="ja-JP" altLang="en-US" sz="1400" u="sng" dirty="0" smtClean="0"/>
              <a:t>成年後見人等の具体的な役割等が明らかになっていくよう、できる限り速やかに検討</a:t>
            </a:r>
            <a:r>
              <a:rPr lang="ja-JP" altLang="en-US" sz="1400" dirty="0" smtClean="0"/>
              <a:t>する。</a:t>
            </a:r>
            <a:endParaRPr lang="en-US" altLang="ja-JP" sz="1400" dirty="0" smtClean="0"/>
          </a:p>
          <a:p>
            <a:pPr marL="180975" indent="-180975">
              <a:buNone/>
            </a:pPr>
            <a:endParaRPr lang="en-US" altLang="ja-JP" sz="1400" dirty="0" smtClean="0"/>
          </a:p>
          <a:p>
            <a:pPr marL="180975" indent="-180975">
              <a:buNone/>
            </a:pPr>
            <a:endParaRPr lang="en-US" altLang="ja-JP" sz="1200" dirty="0"/>
          </a:p>
          <a:p>
            <a:pPr marL="180975" indent="-180975">
              <a:buNone/>
            </a:pPr>
            <a:endParaRPr kumimoji="1" lang="ja-JP" altLang="en-US" sz="1200" dirty="0"/>
          </a:p>
        </p:txBody>
      </p:sp>
      <p:sp>
        <p:nvSpPr>
          <p:cNvPr id="14" name="コンテンツ プレースホルダー 2"/>
          <p:cNvSpPr>
            <a:spLocks noGrp="1"/>
          </p:cNvSpPr>
          <p:nvPr>
            <p:ph sz="half" idx="1"/>
          </p:nvPr>
        </p:nvSpPr>
        <p:spPr>
          <a:xfrm>
            <a:off x="3152754" y="5141475"/>
            <a:ext cx="5849977" cy="721443"/>
          </a:xfrm>
          <a:ln w="9525">
            <a:solidFill>
              <a:schemeClr val="tx1"/>
            </a:solidFill>
            <a:prstDash val="solid"/>
          </a:ln>
        </p:spPr>
        <p:txBody>
          <a:bodyPr>
            <a:normAutofit/>
          </a:bodyPr>
          <a:lstStyle/>
          <a:p>
            <a:pPr marL="180975" indent="-180975">
              <a:lnSpc>
                <a:spcPct val="110000"/>
              </a:lnSpc>
              <a:buNone/>
            </a:pPr>
            <a:r>
              <a:rPr lang="ja-JP" altLang="en-US" sz="1400" dirty="0" smtClean="0"/>
              <a:t>○</a:t>
            </a:r>
            <a:r>
              <a:rPr lang="ja-JP" altLang="en-US" sz="1400" dirty="0"/>
              <a:t>成年後見人等の権利に制限が設けられている制度（いわゆる欠格条項）について検討を加え、速やかに必要な見直しを行う。</a:t>
            </a:r>
            <a:endParaRPr lang="en-US" altLang="ja-JP" sz="1400" dirty="0"/>
          </a:p>
          <a:p>
            <a:pPr marL="180975" indent="-180975">
              <a:lnSpc>
                <a:spcPct val="110000"/>
              </a:lnSpc>
              <a:buNone/>
            </a:pPr>
            <a:endParaRPr lang="en-US" altLang="ja-JP" sz="1400" dirty="0"/>
          </a:p>
          <a:p>
            <a:pPr marL="180975" indent="-180975">
              <a:lnSpc>
                <a:spcPct val="110000"/>
              </a:lnSpc>
              <a:buNone/>
            </a:pPr>
            <a:endParaRPr kumimoji="1" lang="ja-JP" altLang="en-US" sz="1200" dirty="0"/>
          </a:p>
        </p:txBody>
      </p:sp>
      <p:sp>
        <p:nvSpPr>
          <p:cNvPr id="15" name="コンテンツ プレースホルダー 2"/>
          <p:cNvSpPr>
            <a:spLocks noGrp="1"/>
          </p:cNvSpPr>
          <p:nvPr>
            <p:ph sz="half" idx="1"/>
          </p:nvPr>
        </p:nvSpPr>
        <p:spPr>
          <a:xfrm>
            <a:off x="3143247" y="5963484"/>
            <a:ext cx="5859809" cy="484941"/>
          </a:xfrm>
          <a:ln w="9525">
            <a:solidFill>
              <a:schemeClr val="tx1"/>
            </a:solidFill>
            <a:prstDash val="solid"/>
          </a:ln>
        </p:spPr>
        <p:txBody>
          <a:bodyPr anchor="t" anchorCtr="0">
            <a:normAutofit lnSpcReduction="10000"/>
          </a:bodyPr>
          <a:lstStyle/>
          <a:p>
            <a:pPr marL="180975" indent="-180975">
              <a:buNone/>
            </a:pPr>
            <a:r>
              <a:rPr lang="ja-JP" altLang="en-US" sz="1400" dirty="0" smtClean="0"/>
              <a:t>○平成２８年１０月に施行された改正法の施行状況を踏まえつつ、事務が適切に行われるよう必要に応じて検討を行う。</a:t>
            </a:r>
            <a:endParaRPr lang="en-US" altLang="ja-JP" sz="1400" dirty="0" smtClean="0"/>
          </a:p>
          <a:p>
            <a:pPr marL="180975" indent="-180975">
              <a:buNone/>
            </a:pPr>
            <a:endParaRPr lang="en-US" altLang="ja-JP" sz="1400" dirty="0"/>
          </a:p>
          <a:p>
            <a:pPr marL="180975" indent="-180975">
              <a:buNone/>
            </a:pPr>
            <a:endParaRPr kumimoji="1" lang="ja-JP" altLang="en-US" sz="1200" dirty="0"/>
          </a:p>
        </p:txBody>
      </p:sp>
      <p:sp>
        <p:nvSpPr>
          <p:cNvPr id="2" name="テキスト ボックス 1"/>
          <p:cNvSpPr txBox="1"/>
          <p:nvPr/>
        </p:nvSpPr>
        <p:spPr>
          <a:xfrm>
            <a:off x="147917" y="2989456"/>
            <a:ext cx="2814357" cy="954107"/>
          </a:xfrm>
          <a:prstGeom prst="rect">
            <a:avLst/>
          </a:prstGeom>
          <a:noFill/>
        </p:spPr>
        <p:txBody>
          <a:bodyPr wrap="square" rtlCol="0">
            <a:spAutoFit/>
          </a:bodyPr>
          <a:lstStyle/>
          <a:p>
            <a:r>
              <a:rPr kumimoji="1" lang="ja-JP" altLang="en-US" sz="1400" dirty="0" smtClean="0">
                <a:latin typeface="+mj-ea"/>
                <a:ea typeface="+mj-ea"/>
              </a:rPr>
              <a:t>（</a:t>
            </a:r>
            <a:r>
              <a:rPr lang="ja-JP" altLang="en-US" sz="1400" dirty="0">
                <a:latin typeface="+mj-ea"/>
                <a:ea typeface="+mj-ea"/>
              </a:rPr>
              <a:t>５</a:t>
            </a:r>
            <a:r>
              <a:rPr lang="ja-JP" altLang="en-US" sz="1400" dirty="0" smtClean="0">
                <a:latin typeface="+mj-ea"/>
                <a:ea typeface="+mj-ea"/>
              </a:rPr>
              <a:t>）</a:t>
            </a:r>
            <a:endParaRPr lang="en-US" altLang="ja-JP" sz="1400" dirty="0" smtClean="0">
              <a:latin typeface="+mj-ea"/>
              <a:ea typeface="+mj-ea"/>
            </a:endParaRPr>
          </a:p>
          <a:p>
            <a:pPr marL="93663"/>
            <a:r>
              <a:rPr lang="ja-JP" altLang="en-US" sz="1400" dirty="0" smtClean="0">
                <a:latin typeface="+mj-ea"/>
                <a:ea typeface="+mj-ea"/>
              </a:rPr>
              <a:t>国</a:t>
            </a:r>
            <a:r>
              <a:rPr lang="ja-JP" altLang="en-US" sz="1400" dirty="0">
                <a:latin typeface="+mj-ea"/>
                <a:ea typeface="+mj-ea"/>
              </a:rPr>
              <a:t>、地方公共団体、関係団体等　　の役割</a:t>
            </a:r>
          </a:p>
          <a:p>
            <a:endParaRPr kumimoji="1" lang="ja-JP" altLang="en-US" sz="1400" dirty="0">
              <a:latin typeface="+mj-ea"/>
              <a:ea typeface="+mj-ea"/>
            </a:endParaRPr>
          </a:p>
        </p:txBody>
      </p:sp>
      <p:sp>
        <p:nvSpPr>
          <p:cNvPr id="18" name="正方形/長方形 17"/>
          <p:cNvSpPr/>
          <p:nvPr/>
        </p:nvSpPr>
        <p:spPr>
          <a:xfrm>
            <a:off x="147917" y="1784339"/>
            <a:ext cx="2814357" cy="1031715"/>
          </a:xfrm>
          <a:prstGeom prst="rect">
            <a:avLst/>
          </a:prstGeom>
          <a:noFill/>
          <a:ln w="1905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8202079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1150" y="51168"/>
            <a:ext cx="8485094" cy="430826"/>
          </a:xfrm>
          <a:solidFill>
            <a:schemeClr val="accent2">
              <a:lumMod val="60000"/>
              <a:lumOff val="40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oAutofit/>
          </a:bodyPr>
          <a:lstStyle/>
          <a:p>
            <a:r>
              <a:rPr lang="ja-JP" altLang="en-US" sz="2200" b="1" dirty="0"/>
              <a:t>成年</a:t>
            </a:r>
            <a:r>
              <a:rPr kumimoji="1" lang="ja-JP" altLang="en-US" sz="2200" b="1" dirty="0" smtClean="0"/>
              <a:t>後見制度利用促進基本計画のポイント</a:t>
            </a:r>
            <a:endParaRPr kumimoji="1" lang="ja-JP" altLang="en-US" sz="2200" b="1" dirty="0"/>
          </a:p>
        </p:txBody>
      </p:sp>
      <p:grpSp>
        <p:nvGrpSpPr>
          <p:cNvPr id="21" name="グループ化 20"/>
          <p:cNvGrpSpPr/>
          <p:nvPr/>
        </p:nvGrpSpPr>
        <p:grpSpPr>
          <a:xfrm>
            <a:off x="291150" y="2797384"/>
            <a:ext cx="8178084" cy="2580317"/>
            <a:chOff x="295835" y="3248722"/>
            <a:chExt cx="8178084" cy="2580317"/>
          </a:xfrm>
        </p:grpSpPr>
        <p:sp>
          <p:nvSpPr>
            <p:cNvPr id="16" name="テキスト ボックス 15"/>
            <p:cNvSpPr txBox="1"/>
            <p:nvPr/>
          </p:nvSpPr>
          <p:spPr>
            <a:xfrm>
              <a:off x="295835" y="3613048"/>
              <a:ext cx="8178084" cy="22159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600" dirty="0">
                  <a:solidFill>
                    <a:schemeClr val="tx1"/>
                  </a:solidFill>
                </a:rPr>
                <a:t>・権利擁護支援が必要な人の発見と早期からの</a:t>
              </a:r>
              <a:r>
                <a:rPr lang="ja-JP" altLang="en-US" sz="1600" dirty="0" smtClean="0">
                  <a:solidFill>
                    <a:schemeClr val="tx1"/>
                  </a:solidFill>
                </a:rPr>
                <a:t>相談</a:t>
              </a:r>
              <a:endParaRPr lang="en-US" altLang="ja-JP" sz="1600" dirty="0" smtClean="0">
                <a:solidFill>
                  <a:schemeClr val="tx1"/>
                </a:solidFill>
              </a:endParaRPr>
            </a:p>
            <a:p>
              <a:r>
                <a:rPr lang="ja-JP" altLang="en-US" sz="1600" dirty="0" smtClean="0">
                  <a:solidFill>
                    <a:schemeClr val="tx1"/>
                  </a:solidFill>
                </a:rPr>
                <a:t>・後見人等を含めた「</a:t>
              </a:r>
              <a:r>
                <a:rPr lang="ja-JP" altLang="en-US" sz="1600" dirty="0">
                  <a:solidFill>
                    <a:schemeClr val="tx1"/>
                  </a:solidFill>
                </a:rPr>
                <a:t>チーム</a:t>
              </a:r>
              <a:r>
                <a:rPr lang="ja-JP" altLang="en-US" sz="1600" dirty="0" smtClean="0">
                  <a:solidFill>
                    <a:schemeClr val="tx1"/>
                  </a:solidFill>
                </a:rPr>
                <a:t>」</a:t>
              </a:r>
              <a:r>
                <a:rPr lang="ja-JP" altLang="en-US" sz="1200" dirty="0" smtClean="0">
                  <a:solidFill>
                    <a:schemeClr val="tx1"/>
                  </a:solidFill>
                </a:rPr>
                <a:t>（注１）</a:t>
              </a:r>
              <a:r>
                <a:rPr lang="ja-JP" altLang="en-US" sz="1600" dirty="0" smtClean="0">
                  <a:solidFill>
                    <a:schemeClr val="tx1"/>
                  </a:solidFill>
                </a:rPr>
                <a:t>に</a:t>
              </a:r>
              <a:r>
                <a:rPr lang="ja-JP" altLang="en-US" sz="1600" dirty="0">
                  <a:solidFill>
                    <a:schemeClr val="tx1"/>
                  </a:solidFill>
                </a:rPr>
                <a:t>よる本人の</a:t>
              </a:r>
              <a:r>
                <a:rPr lang="ja-JP" altLang="en-US" sz="1600" dirty="0" smtClean="0">
                  <a:solidFill>
                    <a:schemeClr val="tx1"/>
                  </a:solidFill>
                </a:rPr>
                <a:t>見守り</a:t>
              </a:r>
              <a:endParaRPr lang="en-US" altLang="ja-JP" sz="1600" dirty="0" smtClean="0">
                <a:solidFill>
                  <a:schemeClr val="tx1"/>
                </a:solidFill>
              </a:endParaRPr>
            </a:p>
            <a:p>
              <a:r>
                <a:rPr lang="ja-JP" altLang="en-US" sz="1600" dirty="0" smtClean="0">
                  <a:solidFill>
                    <a:schemeClr val="tx1"/>
                  </a:solidFill>
                </a:rPr>
                <a:t>・</a:t>
              </a:r>
              <a:r>
                <a:rPr lang="ja-JP" altLang="en-US" sz="1600" dirty="0">
                  <a:solidFill>
                    <a:schemeClr val="tx1"/>
                  </a:solidFill>
                </a:rPr>
                <a:t>「協議会」</a:t>
              </a:r>
              <a:r>
                <a:rPr lang="ja-JP" altLang="en-US" sz="1600" dirty="0" smtClean="0">
                  <a:solidFill>
                    <a:schemeClr val="tx1"/>
                  </a:solidFill>
                </a:rPr>
                <a:t>等</a:t>
              </a:r>
              <a:r>
                <a:rPr lang="ja-JP" altLang="en-US" sz="1200" dirty="0" smtClean="0">
                  <a:solidFill>
                    <a:schemeClr val="tx1"/>
                  </a:solidFill>
                </a:rPr>
                <a:t>（注２）</a:t>
              </a:r>
              <a:r>
                <a:rPr lang="ja-JP" altLang="en-US" sz="1600" dirty="0" smtClean="0">
                  <a:solidFill>
                    <a:schemeClr val="tx1"/>
                  </a:solidFill>
                </a:rPr>
                <a:t>に</a:t>
              </a:r>
              <a:r>
                <a:rPr lang="ja-JP" altLang="en-US" sz="1600" dirty="0">
                  <a:solidFill>
                    <a:schemeClr val="tx1"/>
                  </a:solidFill>
                </a:rPr>
                <a:t>よるチームの</a:t>
              </a:r>
              <a:r>
                <a:rPr lang="ja-JP" altLang="en-US" sz="1600" dirty="0" smtClean="0">
                  <a:solidFill>
                    <a:schemeClr val="tx1"/>
                  </a:solidFill>
                </a:rPr>
                <a:t>支援</a:t>
              </a:r>
              <a:endParaRPr lang="en-US" altLang="ja-JP" sz="1600" dirty="0" smtClean="0">
                <a:solidFill>
                  <a:schemeClr val="tx1"/>
                </a:solidFill>
              </a:endParaRPr>
            </a:p>
            <a:p>
              <a:r>
                <a:rPr lang="ja-JP" altLang="en-US" sz="1600" dirty="0" smtClean="0">
                  <a:solidFill>
                    <a:schemeClr val="tx1"/>
                  </a:solidFill>
                </a:rPr>
                <a:t>・地域連携ネットワークの整備・運営の中核となる機関の必要性</a:t>
              </a:r>
              <a:endParaRPr lang="en-US" altLang="ja-JP" sz="1600" dirty="0" smtClean="0">
                <a:solidFill>
                  <a:schemeClr val="tx1"/>
                </a:solidFill>
              </a:endParaRPr>
            </a:p>
            <a:p>
              <a:r>
                <a:rPr lang="ja-JP" altLang="en-US" dirty="0">
                  <a:solidFill>
                    <a:schemeClr val="tx1"/>
                  </a:solidFill>
                </a:rPr>
                <a:t>　</a:t>
              </a:r>
              <a:r>
                <a:rPr lang="ja-JP" altLang="en-US" sz="1400" dirty="0">
                  <a:solidFill>
                    <a:schemeClr val="tx1"/>
                  </a:solidFill>
                </a:rPr>
                <a:t>　　　 ・広報機能（権利擁護の必要な人の発見、周知・啓発等）</a:t>
              </a:r>
            </a:p>
            <a:p>
              <a:r>
                <a:rPr lang="ja-JP" altLang="en-US" sz="1400" dirty="0">
                  <a:solidFill>
                    <a:schemeClr val="tx1"/>
                  </a:solidFill>
                </a:rPr>
                <a:t>  　　　</a:t>
              </a:r>
              <a:r>
                <a:rPr lang="ja-JP" altLang="en-US" sz="1400" dirty="0" smtClean="0">
                  <a:solidFill>
                    <a:schemeClr val="tx1"/>
                  </a:solidFill>
                </a:rPr>
                <a:t>　・</a:t>
              </a:r>
              <a:r>
                <a:rPr lang="ja-JP" altLang="en-US" sz="1400" dirty="0">
                  <a:solidFill>
                    <a:schemeClr val="tx1"/>
                  </a:solidFill>
                </a:rPr>
                <a:t>相談機能（相談対応、後見ニーズの精査、見守り体制の調整等）</a:t>
              </a:r>
            </a:p>
            <a:p>
              <a:r>
                <a:rPr lang="ja-JP" altLang="en-US" sz="1400" dirty="0">
                  <a:solidFill>
                    <a:schemeClr val="tx1"/>
                  </a:solidFill>
                </a:rPr>
                <a:t>  　　　　</a:t>
              </a:r>
              <a:r>
                <a:rPr lang="ja-JP" altLang="en-US" sz="1400" dirty="0" smtClean="0">
                  <a:solidFill>
                    <a:schemeClr val="tx1"/>
                  </a:solidFill>
                </a:rPr>
                <a:t>・</a:t>
              </a:r>
              <a:r>
                <a:rPr lang="ja-JP" altLang="en-US" sz="1400" dirty="0">
                  <a:solidFill>
                    <a:schemeClr val="tx1"/>
                  </a:solidFill>
                </a:rPr>
                <a:t>利用促進（マッチング）機能</a:t>
              </a:r>
            </a:p>
            <a:p>
              <a:r>
                <a:rPr lang="ja-JP" altLang="en-US" sz="1400" dirty="0">
                  <a:solidFill>
                    <a:schemeClr val="tx1"/>
                  </a:solidFill>
                </a:rPr>
                <a:t>  　　　　</a:t>
              </a:r>
              <a:r>
                <a:rPr lang="ja-JP" altLang="en-US" sz="1400" dirty="0" smtClean="0">
                  <a:solidFill>
                    <a:schemeClr val="tx1"/>
                  </a:solidFill>
                </a:rPr>
                <a:t>・</a:t>
              </a:r>
              <a:r>
                <a:rPr lang="ja-JP" altLang="en-US" sz="1400" dirty="0">
                  <a:solidFill>
                    <a:schemeClr val="tx1"/>
                  </a:solidFill>
                </a:rPr>
                <a:t>後見人支援機能（チームによる支援、本人の意思を尊重した柔軟な対応等）</a:t>
              </a:r>
            </a:p>
            <a:p>
              <a:r>
                <a:rPr lang="ja-JP" altLang="en-US" sz="1400" dirty="0">
                  <a:solidFill>
                    <a:schemeClr val="tx1"/>
                  </a:solidFill>
                </a:rPr>
                <a:t>　 　　　</a:t>
              </a:r>
              <a:r>
                <a:rPr lang="ja-JP" altLang="en-US" sz="1400" dirty="0" smtClean="0">
                  <a:solidFill>
                    <a:schemeClr val="tx1"/>
                  </a:solidFill>
                </a:rPr>
                <a:t> </a:t>
              </a:r>
              <a:r>
                <a:rPr lang="ja-JP" altLang="en-US" sz="1400" dirty="0">
                  <a:solidFill>
                    <a:schemeClr val="tx1"/>
                  </a:solidFill>
                </a:rPr>
                <a:t>・不正防止</a:t>
              </a:r>
              <a:r>
                <a:rPr lang="ja-JP" altLang="en-US" sz="1400" dirty="0" smtClean="0">
                  <a:solidFill>
                    <a:schemeClr val="tx1"/>
                  </a:solidFill>
                </a:rPr>
                <a:t>効果</a:t>
              </a:r>
              <a:endParaRPr lang="en-US" altLang="ja-JP" sz="1400" dirty="0">
                <a:solidFill>
                  <a:schemeClr val="tx1"/>
                </a:solidFill>
              </a:endParaRPr>
            </a:p>
          </p:txBody>
        </p:sp>
        <p:sp>
          <p:nvSpPr>
            <p:cNvPr id="17" name="テキスト ボックス 16"/>
            <p:cNvSpPr txBox="1"/>
            <p:nvPr/>
          </p:nvSpPr>
          <p:spPr>
            <a:xfrm>
              <a:off x="295835" y="3248722"/>
              <a:ext cx="709663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ja-JP" altLang="en-US" dirty="0"/>
                <a:t>（２</a:t>
              </a:r>
              <a:r>
                <a:rPr lang="ja-JP" altLang="en-US" dirty="0" smtClean="0"/>
                <a:t>）</a:t>
              </a:r>
              <a:r>
                <a:rPr lang="ja-JP" altLang="ja-JP" dirty="0"/>
                <a:t>権利擁護支援の地域連携</a:t>
              </a:r>
              <a:r>
                <a:rPr lang="ja-JP" altLang="ja-JP" dirty="0" smtClean="0"/>
                <a:t>ネットワークづくり</a:t>
              </a:r>
              <a:r>
                <a:rPr lang="ja-JP" altLang="en-US" dirty="0" smtClean="0"/>
                <a:t>　　＜別紙３参照＞</a:t>
              </a:r>
              <a:endParaRPr kumimoji="1" lang="ja-JP" altLang="en-US" dirty="0"/>
            </a:p>
          </p:txBody>
        </p:sp>
      </p:grpSp>
      <p:grpSp>
        <p:nvGrpSpPr>
          <p:cNvPr id="20" name="グループ化 19"/>
          <p:cNvGrpSpPr/>
          <p:nvPr/>
        </p:nvGrpSpPr>
        <p:grpSpPr>
          <a:xfrm>
            <a:off x="295835" y="5464910"/>
            <a:ext cx="8219515" cy="954107"/>
            <a:chOff x="295835" y="4812655"/>
            <a:chExt cx="8219515" cy="954107"/>
          </a:xfrm>
        </p:grpSpPr>
        <p:sp>
          <p:nvSpPr>
            <p:cNvPr id="5" name="テキスト ボックス 4"/>
            <p:cNvSpPr txBox="1"/>
            <p:nvPr/>
          </p:nvSpPr>
          <p:spPr>
            <a:xfrm>
              <a:off x="295835" y="5181987"/>
              <a:ext cx="8219515"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88900" indent="-88900"/>
              <a:r>
                <a:rPr lang="ja-JP" altLang="en-US" sz="1600" dirty="0" smtClean="0"/>
                <a:t>・後見</a:t>
              </a:r>
              <a:r>
                <a:rPr lang="ja-JP" altLang="en-US" sz="1600" dirty="0"/>
                <a:t>制度支援信託に並立・</a:t>
              </a:r>
              <a:r>
                <a:rPr lang="ja-JP" altLang="en-US" sz="1600"/>
                <a:t>代替</a:t>
              </a:r>
              <a:r>
                <a:rPr lang="ja-JP" altLang="en-US" sz="1600" smtClean="0"/>
                <a:t>する新た</a:t>
              </a:r>
              <a:r>
                <a:rPr lang="ja-JP" altLang="en-US" sz="1600" dirty="0"/>
                <a:t>な方策の検討</a:t>
              </a:r>
            </a:p>
            <a:p>
              <a:pPr marL="88900" indent="-88900"/>
              <a:r>
                <a:rPr lang="ja-JP" altLang="en-US" sz="1600" dirty="0"/>
                <a:t>（預貯金の払戻しについての後見監督人等の関与を可能とする仕組み）</a:t>
              </a:r>
            </a:p>
          </p:txBody>
        </p:sp>
        <p:sp>
          <p:nvSpPr>
            <p:cNvPr id="19" name="テキスト ボックス 18"/>
            <p:cNvSpPr txBox="1"/>
            <p:nvPr/>
          </p:nvSpPr>
          <p:spPr>
            <a:xfrm>
              <a:off x="295835" y="4812655"/>
              <a:ext cx="719716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ja-JP" altLang="en-US" dirty="0"/>
                <a:t>（３）不正防止</a:t>
              </a:r>
              <a:r>
                <a:rPr lang="ja-JP" altLang="en-US" dirty="0" smtClean="0"/>
                <a:t>の</a:t>
              </a:r>
              <a:r>
                <a:rPr lang="ja-JP" altLang="en-US" dirty="0" smtClean="0">
                  <a:solidFill>
                    <a:schemeClr val="bg1"/>
                  </a:solidFill>
                </a:rPr>
                <a:t>徹底</a:t>
              </a:r>
              <a:r>
                <a:rPr lang="ja-JP" altLang="en-US" dirty="0" smtClean="0"/>
                <a:t>と</a:t>
              </a:r>
              <a:r>
                <a:rPr lang="ja-JP" altLang="en-US" dirty="0"/>
                <a:t>利用しやすさとの</a:t>
              </a:r>
              <a:r>
                <a:rPr lang="ja-JP" altLang="en-US" dirty="0" smtClean="0"/>
                <a:t>調和　　＜別紙４参照＞</a:t>
              </a:r>
              <a:endParaRPr lang="en-US" altLang="ja-JP" dirty="0"/>
            </a:p>
          </p:txBody>
        </p:sp>
      </p:grpSp>
      <p:grpSp>
        <p:nvGrpSpPr>
          <p:cNvPr id="22" name="グループ化 21"/>
          <p:cNvGrpSpPr/>
          <p:nvPr/>
        </p:nvGrpSpPr>
        <p:grpSpPr>
          <a:xfrm>
            <a:off x="291150" y="1520869"/>
            <a:ext cx="8178084" cy="1196728"/>
            <a:chOff x="295835" y="1407316"/>
            <a:chExt cx="8178084" cy="1196728"/>
          </a:xfrm>
        </p:grpSpPr>
        <p:sp>
          <p:nvSpPr>
            <p:cNvPr id="18" name="正方形/長方形 17"/>
            <p:cNvSpPr/>
            <p:nvPr/>
          </p:nvSpPr>
          <p:spPr>
            <a:xfrm>
              <a:off x="295835" y="1773047"/>
              <a:ext cx="8178084"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600" dirty="0">
                  <a:solidFill>
                    <a:schemeClr val="tx1"/>
                  </a:solidFill>
                </a:rPr>
                <a:t>・財産管理のみならず、意思決定支援・身上保護も重視</a:t>
              </a:r>
            </a:p>
            <a:p>
              <a:r>
                <a:rPr lang="ja-JP" altLang="en-US" sz="1600" dirty="0">
                  <a:solidFill>
                    <a:schemeClr val="tx1"/>
                  </a:solidFill>
                </a:rPr>
                <a:t>・適切な後見人等の選任、後見開始後の柔軟な後見人等の交代等</a:t>
              </a:r>
            </a:p>
            <a:p>
              <a:r>
                <a:rPr lang="ja-JP" altLang="en-US" sz="1600" dirty="0">
                  <a:solidFill>
                    <a:schemeClr val="tx1"/>
                  </a:solidFill>
                </a:rPr>
                <a:t>・診断書の在り方の</a:t>
              </a:r>
              <a:r>
                <a:rPr lang="ja-JP" altLang="en-US" sz="1600" dirty="0" smtClean="0">
                  <a:solidFill>
                    <a:schemeClr val="tx1"/>
                  </a:solidFill>
                </a:rPr>
                <a:t>検討</a:t>
              </a:r>
              <a:endParaRPr lang="en-US" altLang="ja-JP" sz="1600" dirty="0">
                <a:solidFill>
                  <a:schemeClr val="tx1"/>
                </a:solidFill>
              </a:endParaRPr>
            </a:p>
          </p:txBody>
        </p:sp>
        <p:sp>
          <p:nvSpPr>
            <p:cNvPr id="15" name="テキスト ボックス 14"/>
            <p:cNvSpPr txBox="1"/>
            <p:nvPr/>
          </p:nvSpPr>
          <p:spPr>
            <a:xfrm>
              <a:off x="295835" y="1407316"/>
              <a:ext cx="709663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ja-JP" altLang="en-US" dirty="0" smtClean="0"/>
                <a:t>（１）</a:t>
              </a:r>
              <a:r>
                <a:rPr lang="ja-JP" altLang="ja-JP" dirty="0"/>
                <a:t>利用者がメリットを実感できる制度・運用の</a:t>
              </a:r>
              <a:r>
                <a:rPr lang="ja-JP" altLang="ja-JP" dirty="0" smtClean="0"/>
                <a:t>改善</a:t>
              </a:r>
              <a:r>
                <a:rPr lang="ja-JP" altLang="en-US" dirty="0" smtClean="0"/>
                <a:t>　＜別紙２参照＞</a:t>
              </a:r>
              <a:endParaRPr kumimoji="1" lang="ja-JP" altLang="en-US" dirty="0"/>
            </a:p>
          </p:txBody>
        </p:sp>
      </p:grpSp>
      <p:sp>
        <p:nvSpPr>
          <p:cNvPr id="14" name="スライド番号プレースホルダー 3"/>
          <p:cNvSpPr txBox="1">
            <a:spLocks/>
          </p:cNvSpPr>
          <p:nvPr/>
        </p:nvSpPr>
        <p:spPr>
          <a:xfrm>
            <a:off x="295834" y="6437032"/>
            <a:ext cx="821951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smtClean="0">
                <a:solidFill>
                  <a:schemeClr val="tx1"/>
                </a:solidFill>
              </a:rPr>
              <a:t>注１：</a:t>
            </a:r>
            <a:r>
              <a:rPr lang="ja-JP" altLang="en-US" dirty="0">
                <a:solidFill>
                  <a:schemeClr val="tx1"/>
                </a:solidFill>
              </a:rPr>
              <a:t>福祉等の関係者と後見人等がチームとなって本人を見守る</a:t>
            </a:r>
            <a:r>
              <a:rPr lang="ja-JP" altLang="en-US" dirty="0" smtClean="0">
                <a:solidFill>
                  <a:schemeClr val="tx1"/>
                </a:solidFill>
              </a:rPr>
              <a:t>体制</a:t>
            </a:r>
            <a:endParaRPr lang="en-US" altLang="ja-JP" dirty="0" smtClean="0">
              <a:solidFill>
                <a:schemeClr val="tx1"/>
              </a:solidFill>
            </a:endParaRPr>
          </a:p>
          <a:p>
            <a:pPr algn="l"/>
            <a:r>
              <a:rPr lang="ja-JP" altLang="en-US" dirty="0" smtClean="0">
                <a:solidFill>
                  <a:schemeClr val="tx1"/>
                </a:solidFill>
              </a:rPr>
              <a:t>注２</a:t>
            </a:r>
            <a:r>
              <a:rPr lang="ja-JP" altLang="en-US" dirty="0">
                <a:solidFill>
                  <a:schemeClr val="tx1"/>
                </a:solidFill>
              </a:rPr>
              <a:t>：福祉・法律の専門職団体が協力して個別のチームを支援する仕組み</a:t>
            </a:r>
          </a:p>
        </p:txBody>
      </p:sp>
      <p:sp>
        <p:nvSpPr>
          <p:cNvPr id="3" name="正方形/長方形 2"/>
          <p:cNvSpPr/>
          <p:nvPr/>
        </p:nvSpPr>
        <p:spPr>
          <a:xfrm>
            <a:off x="842269" y="4215145"/>
            <a:ext cx="5994400" cy="1116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91150" y="563793"/>
            <a:ext cx="8485094" cy="866266"/>
          </a:xfrm>
          <a:prstGeom prst="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6" name="テキスト ボックス 5"/>
          <p:cNvSpPr txBox="1"/>
          <p:nvPr/>
        </p:nvSpPr>
        <p:spPr>
          <a:xfrm>
            <a:off x="309281" y="524612"/>
            <a:ext cx="8727143" cy="954107"/>
          </a:xfrm>
          <a:prstGeom prst="rect">
            <a:avLst/>
          </a:prstGeom>
          <a:noFill/>
        </p:spPr>
        <p:txBody>
          <a:bodyPr wrap="square" rtlCol="0">
            <a:spAutoFit/>
          </a:bodyPr>
          <a:lstStyle/>
          <a:p>
            <a:r>
              <a:rPr kumimoji="1" lang="ja-JP" altLang="en-US" sz="1400" dirty="0" smtClean="0"/>
              <a:t>・成年後見制度の利用の促進に関する法律（平成</a:t>
            </a:r>
            <a:r>
              <a:rPr kumimoji="1" lang="en-US" altLang="ja-JP" sz="1400" dirty="0" smtClean="0"/>
              <a:t>28</a:t>
            </a:r>
            <a:r>
              <a:rPr kumimoji="1" lang="ja-JP" altLang="en-US" sz="1400" dirty="0" smtClean="0"/>
              <a:t>年法律第</a:t>
            </a:r>
            <a:r>
              <a:rPr kumimoji="1" lang="en-US" altLang="ja-JP" sz="1400" dirty="0" smtClean="0"/>
              <a:t>29</a:t>
            </a:r>
            <a:r>
              <a:rPr kumimoji="1" lang="ja-JP" altLang="en-US" sz="1400" dirty="0" smtClean="0"/>
              <a:t>号）に基づき策定</a:t>
            </a:r>
            <a:endParaRPr kumimoji="1" lang="en-US" altLang="ja-JP" sz="1400" dirty="0" smtClean="0"/>
          </a:p>
          <a:p>
            <a:r>
              <a:rPr lang="ja-JP" altLang="en-US" sz="1400" dirty="0" smtClean="0"/>
              <a:t>・計画の対象期間は概ね５年間を念頭（平成</a:t>
            </a:r>
            <a:r>
              <a:rPr lang="en-US" altLang="ja-JP" sz="1400" dirty="0" smtClean="0"/>
              <a:t>29</a:t>
            </a:r>
            <a:r>
              <a:rPr lang="ja-JP" altLang="en-US" sz="1400" dirty="0" smtClean="0"/>
              <a:t>年度～</a:t>
            </a:r>
            <a:r>
              <a:rPr lang="en-US" altLang="ja-JP" sz="1400" dirty="0" smtClean="0"/>
              <a:t>33</a:t>
            </a:r>
            <a:r>
              <a:rPr lang="ja-JP" altLang="en-US" sz="1400" dirty="0" smtClean="0"/>
              <a:t>年度）</a:t>
            </a:r>
            <a:endParaRPr lang="en-US" altLang="ja-JP" sz="1400" dirty="0" smtClean="0"/>
          </a:p>
          <a:p>
            <a:r>
              <a:rPr kumimoji="1" lang="ja-JP" altLang="en-US" sz="1400" dirty="0" smtClean="0"/>
              <a:t>・工程表を踏まえた各施策の段階的・計画的な推進　</a:t>
            </a:r>
            <a:r>
              <a:rPr lang="ja-JP" altLang="en-US" sz="1400" dirty="0" smtClean="0"/>
              <a:t>＜別紙１参照＞</a:t>
            </a:r>
            <a:r>
              <a:rPr lang="ja-JP" altLang="en-US" sz="1400" dirty="0"/>
              <a:t> </a:t>
            </a:r>
            <a:r>
              <a:rPr lang="ja-JP" altLang="en-US" sz="1400" dirty="0" smtClean="0"/>
              <a:t>  </a:t>
            </a:r>
            <a:r>
              <a:rPr lang="en-US" altLang="ja-JP" sz="1100" dirty="0" smtClean="0"/>
              <a:t>※</a:t>
            </a:r>
            <a:r>
              <a:rPr lang="ja-JP" altLang="en-US" sz="1100" dirty="0"/>
              <a:t>市町村は国の計画を勘案して市町村計画を</a:t>
            </a:r>
            <a:r>
              <a:rPr lang="ja-JP" altLang="en-US" sz="1100" dirty="0" smtClean="0"/>
              <a:t>策定</a:t>
            </a:r>
            <a:r>
              <a:rPr lang="ja-JP" altLang="en-US" sz="1400" dirty="0"/>
              <a:t>　</a:t>
            </a:r>
            <a:endParaRPr lang="en-US" altLang="ja-JP" sz="1400" dirty="0" smtClean="0"/>
          </a:p>
          <a:p>
            <a:r>
              <a:rPr lang="ja-JP" altLang="en-US" sz="1400" dirty="0" smtClean="0"/>
              <a:t>・計画</a:t>
            </a:r>
            <a:r>
              <a:rPr lang="ja-JP" altLang="en-US" sz="1400" dirty="0"/>
              <a:t>に盛り込まれた</a:t>
            </a:r>
            <a:r>
              <a:rPr lang="ja-JP" altLang="en-US" sz="1400" dirty="0" smtClean="0"/>
              <a:t>施策の</a:t>
            </a:r>
            <a:r>
              <a:rPr lang="ja-JP" altLang="en-US" sz="1400" dirty="0"/>
              <a:t>進捗状況の把握・評価</a:t>
            </a:r>
            <a:r>
              <a:rPr lang="ja-JP" altLang="en-US" sz="1400" dirty="0" smtClean="0"/>
              <a:t>等</a:t>
            </a:r>
            <a:endParaRPr kumimoji="1" lang="en-US" altLang="ja-JP" sz="1400" dirty="0" smtClean="0"/>
          </a:p>
        </p:txBody>
      </p:sp>
    </p:spTree>
    <p:extLst>
      <p:ext uri="{BB962C8B-B14F-4D97-AF65-F5344CB8AC3E}">
        <p14:creationId xmlns:p14="http://schemas.microsoft.com/office/powerpoint/2010/main" val="894044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59407" y="-30431"/>
            <a:ext cx="8735821" cy="364619"/>
          </a:xfrm>
          <a:prstGeom prst="rect">
            <a:avLst/>
          </a:prstGeom>
        </p:spPr>
        <p:txBody>
          <a:bodyPr vert="horz" lIns="63305" tIns="31652" rIns="63305" bIns="31652"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62" b="1" dirty="0" smtClean="0">
                <a:solidFill>
                  <a:prstClr val="black"/>
                </a:solidFill>
              </a:rPr>
              <a:t>　　　　　　　　　　　　　成年</a:t>
            </a:r>
            <a:r>
              <a:rPr lang="ja-JP" altLang="en-US" sz="1662" b="1" dirty="0">
                <a:solidFill>
                  <a:prstClr val="black"/>
                </a:solidFill>
              </a:rPr>
              <a:t>後見制度利用促進基本計画の</a:t>
            </a:r>
            <a:r>
              <a:rPr lang="ja-JP" altLang="en-US" sz="1662" b="1" dirty="0" smtClean="0">
                <a:solidFill>
                  <a:prstClr val="black"/>
                </a:solidFill>
              </a:rPr>
              <a:t>工程表　　　　　</a:t>
            </a:r>
            <a:r>
              <a:rPr lang="ja-JP" altLang="en-US" sz="1800" dirty="0" smtClean="0"/>
              <a:t> 　　</a:t>
            </a:r>
            <a:r>
              <a:rPr lang="ja-JP" altLang="en-US" sz="1400" dirty="0" smtClean="0"/>
              <a:t>＜</a:t>
            </a:r>
            <a:r>
              <a:rPr lang="ja-JP" altLang="en-US" sz="1400" dirty="0"/>
              <a:t>別紙</a:t>
            </a:r>
            <a:r>
              <a:rPr lang="ja-JP" altLang="en-US" sz="1400" dirty="0" smtClean="0"/>
              <a:t>１＞ </a:t>
            </a:r>
            <a:endParaRPr lang="ja-JP" altLang="en-US" sz="1400" b="1" dirty="0">
              <a:solidFill>
                <a:prstClr val="black"/>
              </a:solidFill>
            </a:endParaRPr>
          </a:p>
        </p:txBody>
      </p:sp>
      <p:graphicFrame>
        <p:nvGraphicFramePr>
          <p:cNvPr id="8" name="表 7"/>
          <p:cNvGraphicFramePr>
            <a:graphicFrameLocks noGrp="1"/>
          </p:cNvGraphicFramePr>
          <p:nvPr>
            <p:extLst>
              <p:ext uri="{D42A27DB-BD31-4B8C-83A1-F6EECF244321}">
                <p14:modId xmlns:p14="http://schemas.microsoft.com/office/powerpoint/2010/main" val="1248391429"/>
              </p:ext>
            </p:extLst>
          </p:nvPr>
        </p:nvGraphicFramePr>
        <p:xfrm>
          <a:off x="158262" y="405015"/>
          <a:ext cx="8849456" cy="6049328"/>
        </p:xfrm>
        <a:graphic>
          <a:graphicData uri="http://schemas.openxmlformats.org/drawingml/2006/table">
            <a:tbl>
              <a:tblPr firstRow="1" bandRow="1">
                <a:tableStyleId>{5C22544A-7EE6-4342-B048-85BDC9FD1C3A}</a:tableStyleId>
              </a:tblPr>
              <a:tblGrid>
                <a:gridCol w="278303"/>
                <a:gridCol w="2526630"/>
                <a:gridCol w="1011921"/>
                <a:gridCol w="1296021"/>
                <a:gridCol w="1228695"/>
                <a:gridCol w="1279191"/>
                <a:gridCol w="1228695"/>
              </a:tblGrid>
              <a:tr h="253275">
                <a:tc gridSpan="2">
                  <a:txBody>
                    <a:bodyPr/>
                    <a:lstStyle/>
                    <a:p>
                      <a:endParaRPr kumimoji="1" lang="ja-JP" alt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7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b="0" dirty="0" smtClean="0">
                          <a:solidFill>
                            <a:schemeClr val="tx1"/>
                          </a:solidFill>
                        </a:rPr>
                        <a:t>29</a:t>
                      </a:r>
                      <a:r>
                        <a:rPr kumimoji="1" lang="ja-JP" altLang="en-US" sz="1100" b="0" dirty="0" smtClean="0">
                          <a:solidFill>
                            <a:schemeClr val="tx1"/>
                          </a:solidFill>
                        </a:rPr>
                        <a:t>年度</a:t>
                      </a:r>
                      <a:endParaRPr kumimoji="1" lang="ja-JP" altLang="en-US" sz="11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en-US" altLang="ja-JP" sz="1100" b="0" kern="1200" dirty="0" smtClean="0">
                          <a:solidFill>
                            <a:schemeClr val="tx1"/>
                          </a:solidFill>
                          <a:latin typeface="+mn-lt"/>
                          <a:ea typeface="+mn-ea"/>
                          <a:cs typeface="+mn-cs"/>
                        </a:rPr>
                        <a:t>30</a:t>
                      </a:r>
                      <a:r>
                        <a:rPr kumimoji="1" lang="ja-JP" altLang="en-US" sz="1100" b="0" kern="1200" dirty="0" smtClean="0">
                          <a:solidFill>
                            <a:schemeClr val="tx1"/>
                          </a:solidFill>
                          <a:latin typeface="+mn-lt"/>
                          <a:ea typeface="+mn-ea"/>
                          <a:cs typeface="+mn-cs"/>
                        </a:rPr>
                        <a:t>年度</a:t>
                      </a:r>
                      <a:endParaRPr kumimoji="1" lang="ja-JP" altLang="en-US" sz="1100" b="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b="0" dirty="0" smtClean="0">
                          <a:solidFill>
                            <a:schemeClr val="tx1"/>
                          </a:solidFill>
                        </a:rPr>
                        <a:t>31</a:t>
                      </a:r>
                      <a:r>
                        <a:rPr kumimoji="1" lang="ja-JP" altLang="en-US" sz="1100" b="0" dirty="0" smtClean="0">
                          <a:solidFill>
                            <a:schemeClr val="tx1"/>
                          </a:solidFill>
                        </a:rPr>
                        <a:t>年度</a:t>
                      </a:r>
                      <a:r>
                        <a:rPr kumimoji="1" lang="en-US" altLang="ja-JP" sz="800" b="0" dirty="0" smtClean="0">
                          <a:solidFill>
                            <a:schemeClr val="tx1"/>
                          </a:solidFill>
                        </a:rPr>
                        <a:t>※</a:t>
                      </a:r>
                      <a:endParaRPr kumimoji="1" lang="ja-JP" altLang="en-US" sz="8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b="0" dirty="0" smtClean="0">
                          <a:solidFill>
                            <a:schemeClr val="tx1"/>
                          </a:solidFill>
                        </a:rPr>
                        <a:t>32</a:t>
                      </a:r>
                      <a:r>
                        <a:rPr kumimoji="1" lang="ja-JP" altLang="en-US" sz="1100" b="0" dirty="0" smtClean="0">
                          <a:solidFill>
                            <a:schemeClr val="tx1"/>
                          </a:solidFill>
                        </a:rPr>
                        <a:t>年度</a:t>
                      </a:r>
                      <a:endParaRPr kumimoji="1" lang="ja-JP" altLang="en-US" sz="11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b="0" dirty="0" smtClean="0">
                          <a:solidFill>
                            <a:schemeClr val="tx1"/>
                          </a:solidFill>
                        </a:rPr>
                        <a:t>33</a:t>
                      </a:r>
                      <a:r>
                        <a:rPr kumimoji="1" lang="ja-JP" altLang="en-US" sz="1100" b="0" dirty="0" smtClean="0">
                          <a:solidFill>
                            <a:schemeClr val="tx1"/>
                          </a:solidFill>
                        </a:rPr>
                        <a:t>年度</a:t>
                      </a:r>
                      <a:endParaRPr kumimoji="1" lang="ja-JP" altLang="en-US" sz="11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5468">
                <a:tc>
                  <a:txBody>
                    <a:bodyPr/>
                    <a:lstStyle/>
                    <a:p>
                      <a:r>
                        <a:rPr lang="en-US" altLang="ja-JP" sz="1200" dirty="0" smtClean="0">
                          <a:solidFill>
                            <a:schemeClr val="tx1"/>
                          </a:solidFill>
                        </a:rPr>
                        <a:t>Ⅰ</a:t>
                      </a:r>
                      <a:endParaRPr lang="ja-JP" altLang="en-US" sz="1200" dirty="0">
                        <a:solidFill>
                          <a:schemeClr val="tx1"/>
                        </a:solidFill>
                      </a:endParaRPr>
                    </a:p>
                  </a:txBody>
                  <a:tcPr marL="43827" marR="43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rPr>
                        <a:t>制度の周知</a:t>
                      </a:r>
                      <a:endParaRPr kumimoji="1" lang="en-US" altLang="ja-JP" sz="1000" dirty="0" smtClean="0">
                        <a:solidFill>
                          <a:schemeClr val="tx1"/>
                        </a:solidFill>
                      </a:endParaRPr>
                    </a:p>
                  </a:txBody>
                  <a:tcPr marL="43827" marR="43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5468">
                <a:tc>
                  <a:txBody>
                    <a:bodyPr/>
                    <a:lstStyle/>
                    <a:p>
                      <a:r>
                        <a:rPr lang="en-US" altLang="ja-JP" sz="1200" dirty="0" smtClean="0">
                          <a:solidFill>
                            <a:schemeClr val="tx1"/>
                          </a:solidFill>
                        </a:rPr>
                        <a:t>Ⅱ</a:t>
                      </a:r>
                      <a:endParaRPr lang="ja-JP" altLang="en-US" sz="1200" dirty="0">
                        <a:solidFill>
                          <a:schemeClr val="tx1"/>
                        </a:solidFill>
                      </a:endParaRPr>
                    </a:p>
                  </a:txBody>
                  <a:tcPr marL="43827" marR="43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rPr>
                        <a:t>市町村計画の策定</a:t>
                      </a:r>
                    </a:p>
                  </a:txBody>
                  <a:tcPr marL="43827" marR="43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23033">
                <a:tc>
                  <a:txBody>
                    <a:bodyPr/>
                    <a:lstStyle/>
                    <a:p>
                      <a:r>
                        <a:rPr lang="en-US" altLang="ja-JP" sz="1200" dirty="0" smtClean="0">
                          <a:solidFill>
                            <a:schemeClr val="tx1"/>
                          </a:solidFill>
                        </a:rPr>
                        <a:t>Ⅲ</a:t>
                      </a:r>
                      <a:endParaRPr lang="ja-JP" altLang="en-US" sz="1200" dirty="0">
                        <a:solidFill>
                          <a:schemeClr val="tx1"/>
                        </a:solidFill>
                      </a:endParaRPr>
                    </a:p>
                  </a:txBody>
                  <a:tcPr marL="43827" marR="43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rPr>
                        <a:t>利用者がメリットを実感できる制度の運用</a:t>
                      </a:r>
                      <a:endParaRPr kumimoji="1" lang="en-US" altLang="ja-JP" sz="1000" dirty="0" smtClean="0">
                        <a:solidFill>
                          <a:schemeClr val="tx1"/>
                        </a:solidFill>
                      </a:endParaRPr>
                    </a:p>
                    <a:p>
                      <a:r>
                        <a:rPr kumimoji="1" lang="ja-JP" altLang="en-US" sz="1000" dirty="0" smtClean="0">
                          <a:solidFill>
                            <a:schemeClr val="tx1"/>
                          </a:solidFill>
                        </a:rPr>
                        <a:t>・適切な後見人等の選任のための検討の促進</a:t>
                      </a:r>
                      <a:endParaRPr kumimoji="1" lang="en-US" altLang="ja-JP" sz="1000" dirty="0" smtClean="0">
                        <a:solidFill>
                          <a:schemeClr val="tx1"/>
                        </a:solidFill>
                      </a:endParaRPr>
                    </a:p>
                    <a:p>
                      <a:pPr marL="0" marR="0" indent="0" algn="l" defTabSz="1320759"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・診断書の在り方等の検討</a:t>
                      </a:r>
                      <a:endParaRPr kumimoji="1" lang="en-US" altLang="ja-JP" sz="1000" dirty="0" smtClean="0">
                        <a:solidFill>
                          <a:schemeClr val="tx1"/>
                        </a:solidFill>
                      </a:endParaRPr>
                    </a:p>
                    <a:p>
                      <a:pPr marL="0" marR="0" indent="0" algn="l" defTabSz="1320759"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・高齢者と障害者の特性に応じた意思決定支援の在り方についての指針の策定等の検討、成果の共有等</a:t>
                      </a:r>
                      <a:endParaRPr kumimoji="1" lang="en-US" altLang="ja-JP" sz="1000" dirty="0" smtClean="0">
                        <a:solidFill>
                          <a:schemeClr val="tx1"/>
                        </a:solidFill>
                      </a:endParaRPr>
                    </a:p>
                  </a:txBody>
                  <a:tcPr marL="43827" marR="43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8965">
                <a:tc>
                  <a:txBody>
                    <a:bodyPr/>
                    <a:lstStyle/>
                    <a:p>
                      <a:r>
                        <a:rPr lang="en-US" altLang="ja-JP" sz="1200" dirty="0" smtClean="0">
                          <a:solidFill>
                            <a:schemeClr val="tx1"/>
                          </a:solidFill>
                        </a:rPr>
                        <a:t>Ⅳ</a:t>
                      </a:r>
                      <a:endParaRPr lang="ja-JP" altLang="en-US" sz="1200" dirty="0">
                        <a:solidFill>
                          <a:schemeClr val="tx1"/>
                        </a:solidFill>
                      </a:endParaRPr>
                    </a:p>
                  </a:txBody>
                  <a:tcPr marL="43827" marR="43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rPr>
                        <a:t>地域連携ネットワークづくり</a:t>
                      </a:r>
                      <a:endParaRPr kumimoji="1" lang="en-US" altLang="ja-JP" sz="1000" dirty="0" smtClean="0">
                        <a:solidFill>
                          <a:schemeClr val="tx1"/>
                        </a:solidFill>
                      </a:endParaRPr>
                    </a:p>
                    <a:p>
                      <a:r>
                        <a:rPr kumimoji="1" lang="ja-JP" altLang="en-US" sz="1000" dirty="0" smtClean="0">
                          <a:solidFill>
                            <a:schemeClr val="tx1"/>
                          </a:solidFill>
                        </a:rPr>
                        <a:t>・市町村による中核機関の設置</a:t>
                      </a:r>
                      <a:endParaRPr kumimoji="1" lang="en-US" altLang="ja-JP" sz="1000" dirty="0" smtClean="0">
                        <a:solidFill>
                          <a:schemeClr val="tx1"/>
                        </a:solidFill>
                      </a:endParaRPr>
                    </a:p>
                    <a:p>
                      <a:r>
                        <a:rPr kumimoji="1" lang="ja-JP" altLang="en-US" sz="1000" dirty="0" smtClean="0">
                          <a:solidFill>
                            <a:schemeClr val="tx1"/>
                          </a:solidFill>
                        </a:rPr>
                        <a:t>・地域連携ネットワークの整備に向けた取組の推進</a:t>
                      </a:r>
                      <a:endParaRPr kumimoji="1" lang="en-US" altLang="ja-JP" sz="1000" strike="sngStrike" dirty="0" smtClean="0">
                        <a:solidFill>
                          <a:srgbClr val="FF0000"/>
                        </a:solidFill>
                      </a:endParaRPr>
                    </a:p>
                  </a:txBody>
                  <a:tcPr marL="43827" marR="43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99473">
                <a:tc>
                  <a:txBody>
                    <a:bodyPr/>
                    <a:lstStyle/>
                    <a:p>
                      <a:r>
                        <a:rPr lang="en-US" altLang="ja-JP" sz="1200" dirty="0" smtClean="0">
                          <a:solidFill>
                            <a:schemeClr val="tx1"/>
                          </a:solidFill>
                        </a:rPr>
                        <a:t>Ⅴ</a:t>
                      </a:r>
                      <a:endParaRPr lang="ja-JP" altLang="en-US" sz="1200" dirty="0">
                        <a:solidFill>
                          <a:schemeClr val="tx1"/>
                        </a:solidFill>
                      </a:endParaRPr>
                    </a:p>
                  </a:txBody>
                  <a:tcPr marL="43827" marR="43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rPr>
                        <a:t>不正防止の徹底と利用しやすさの調和</a:t>
                      </a:r>
                      <a:endParaRPr kumimoji="1" lang="en-US" altLang="ja-JP" sz="1000" dirty="0" smtClean="0">
                        <a:solidFill>
                          <a:schemeClr val="tx1"/>
                        </a:solidFill>
                      </a:endParaRPr>
                    </a:p>
                    <a:p>
                      <a:r>
                        <a:rPr kumimoji="1" lang="ja-JP" altLang="en-US" sz="1000" dirty="0" smtClean="0">
                          <a:solidFill>
                            <a:schemeClr val="tx1"/>
                          </a:solidFill>
                        </a:rPr>
                        <a:t>・金融機関における預貯金等管理に係る自主的な取組のための検討の促進等</a:t>
                      </a:r>
                      <a:endParaRPr kumimoji="1" lang="en-US" altLang="ja-JP" sz="1000" dirty="0" smtClean="0">
                        <a:solidFill>
                          <a:schemeClr val="tx1"/>
                        </a:solidFill>
                      </a:endParaRPr>
                    </a:p>
                    <a:p>
                      <a:r>
                        <a:rPr kumimoji="1" lang="ja-JP" altLang="en-US" sz="1000" dirty="0" smtClean="0">
                          <a:solidFill>
                            <a:schemeClr val="tx1"/>
                          </a:solidFill>
                        </a:rPr>
                        <a:t>・</a:t>
                      </a:r>
                      <a:r>
                        <a:rPr kumimoji="1" lang="ja-JP" altLang="en-US" sz="1000" strike="noStrike" dirty="0" smtClean="0">
                          <a:solidFill>
                            <a:schemeClr val="tx1"/>
                          </a:solidFill>
                        </a:rPr>
                        <a:t>取組の検討状況等を踏まえた</a:t>
                      </a:r>
                      <a:r>
                        <a:rPr kumimoji="1" lang="ja-JP" altLang="en-US" sz="1000" dirty="0" smtClean="0">
                          <a:solidFill>
                            <a:schemeClr val="tx1"/>
                          </a:solidFill>
                        </a:rPr>
                        <a:t>より効率的な不正防止の在り方の検討</a:t>
                      </a:r>
                      <a:endParaRPr kumimoji="1" lang="en-US" altLang="ja-JP" sz="1000" dirty="0" smtClean="0">
                        <a:solidFill>
                          <a:schemeClr val="tx1"/>
                        </a:solidFill>
                      </a:endParaRPr>
                    </a:p>
                  </a:txBody>
                  <a:tcPr marL="43827" marR="43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6685">
                <a:tc>
                  <a:txBody>
                    <a:bodyPr/>
                    <a:lstStyle/>
                    <a:p>
                      <a:r>
                        <a:rPr lang="en-US" altLang="ja-JP" sz="1200" dirty="0" smtClean="0">
                          <a:solidFill>
                            <a:schemeClr val="tx1"/>
                          </a:solidFill>
                        </a:rPr>
                        <a:t>Ⅵ</a:t>
                      </a:r>
                      <a:endParaRPr lang="ja-JP" altLang="en-US" sz="1200" dirty="0">
                        <a:solidFill>
                          <a:schemeClr val="tx1"/>
                        </a:solidFill>
                      </a:endParaRPr>
                    </a:p>
                  </a:txBody>
                  <a:tcPr marL="43827" marR="43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rPr>
                        <a:t>成年被後見人等の医療・介護等に係る意思決定が困難な人への支援等の検討</a:t>
                      </a:r>
                      <a:endParaRPr kumimoji="1" lang="en-US" altLang="ja-JP" sz="1000" dirty="0" smtClean="0">
                        <a:solidFill>
                          <a:schemeClr val="tx1"/>
                        </a:solidFill>
                      </a:endParaRPr>
                    </a:p>
                  </a:txBody>
                  <a:tcPr marL="43827" marR="43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1754">
                <a:tc>
                  <a:txBody>
                    <a:bodyPr/>
                    <a:lstStyle/>
                    <a:p>
                      <a:r>
                        <a:rPr lang="en-US" altLang="ja-JP" sz="1200" dirty="0" smtClean="0">
                          <a:solidFill>
                            <a:schemeClr val="tx1"/>
                          </a:solidFill>
                        </a:rPr>
                        <a:t>Ⅶ</a:t>
                      </a:r>
                      <a:endParaRPr lang="ja-JP" altLang="en-US" sz="1200" dirty="0">
                        <a:solidFill>
                          <a:schemeClr val="tx1"/>
                        </a:solidFill>
                      </a:endParaRPr>
                    </a:p>
                  </a:txBody>
                  <a:tcPr marL="43827" marR="43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rPr>
                        <a:t>成年被後見人等の権利制限の措置の見直し</a:t>
                      </a:r>
                      <a:endParaRPr kumimoji="1" lang="en-US" altLang="ja-JP" sz="1000" dirty="0" smtClean="0">
                        <a:solidFill>
                          <a:schemeClr val="tx1"/>
                        </a:solidFill>
                      </a:endParaRPr>
                    </a:p>
                  </a:txBody>
                  <a:tcPr marL="43827" marR="43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3827" marR="438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ホームベース 8"/>
          <p:cNvSpPr/>
          <p:nvPr/>
        </p:nvSpPr>
        <p:spPr>
          <a:xfrm>
            <a:off x="3016169" y="871402"/>
            <a:ext cx="5846477" cy="223718"/>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パンフレット、ポスターなどによる制度周知</a:t>
            </a:r>
          </a:p>
        </p:txBody>
      </p:sp>
      <p:sp>
        <p:nvSpPr>
          <p:cNvPr id="10" name="ホームベース 9"/>
          <p:cNvSpPr/>
          <p:nvPr/>
        </p:nvSpPr>
        <p:spPr>
          <a:xfrm>
            <a:off x="3030215" y="1536794"/>
            <a:ext cx="5832431" cy="217815"/>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国の計画の周知、市町村計画の策定働きかけ、策定状況のフォローアップ</a:t>
            </a:r>
          </a:p>
        </p:txBody>
      </p:sp>
      <p:sp>
        <p:nvSpPr>
          <p:cNvPr id="25" name="ホームベース 24"/>
          <p:cNvSpPr/>
          <p:nvPr/>
        </p:nvSpPr>
        <p:spPr>
          <a:xfrm>
            <a:off x="3021422" y="3413136"/>
            <a:ext cx="5862346" cy="186694"/>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中核機関の設置・運営、地域連携ネットワークの整備</a:t>
            </a:r>
          </a:p>
        </p:txBody>
      </p:sp>
      <p:grpSp>
        <p:nvGrpSpPr>
          <p:cNvPr id="2" name="グループ化 1"/>
          <p:cNvGrpSpPr/>
          <p:nvPr/>
        </p:nvGrpSpPr>
        <p:grpSpPr>
          <a:xfrm>
            <a:off x="3015805" y="3774543"/>
            <a:ext cx="5867963" cy="445253"/>
            <a:chOff x="5142160" y="6711804"/>
            <a:chExt cx="4806551" cy="1014578"/>
          </a:xfrm>
        </p:grpSpPr>
        <p:sp>
          <p:nvSpPr>
            <p:cNvPr id="14" name="ホームベース 13"/>
            <p:cNvSpPr/>
            <p:nvPr/>
          </p:nvSpPr>
          <p:spPr>
            <a:xfrm>
              <a:off x="5142160" y="6725109"/>
              <a:ext cx="1961714" cy="981238"/>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相談体制・地域連携ネットワーク構築支援</a:t>
              </a:r>
              <a:endParaRPr lang="en-US" altLang="ja-JP" sz="831" dirty="0">
                <a:solidFill>
                  <a:prstClr val="black"/>
                </a:solidFill>
              </a:endParaRPr>
            </a:p>
            <a:p>
              <a:pPr algn="ctr"/>
              <a:r>
                <a:rPr lang="ja-JP" altLang="en-US" sz="831" dirty="0">
                  <a:solidFill>
                    <a:prstClr val="black"/>
                  </a:solidFill>
                </a:rPr>
                <a:t>（各地域の取組例の収集・紹介、試行的な取組への支援等）</a:t>
              </a:r>
            </a:p>
          </p:txBody>
        </p:sp>
        <p:sp>
          <p:nvSpPr>
            <p:cNvPr id="21" name="ホームベース 20"/>
            <p:cNvSpPr/>
            <p:nvPr/>
          </p:nvSpPr>
          <p:spPr>
            <a:xfrm>
              <a:off x="7116343" y="6711804"/>
              <a:ext cx="2832368" cy="1014578"/>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相談体制の強化、地域連携</a:t>
              </a:r>
              <a:r>
                <a:rPr lang="ja-JP" altLang="en-US" sz="831">
                  <a:solidFill>
                    <a:prstClr val="black"/>
                  </a:solidFill>
                </a:rPr>
                <a:t>ネットワークの更なる構築</a:t>
              </a:r>
              <a:endParaRPr lang="ja-JP" altLang="en-US" sz="831" dirty="0">
                <a:solidFill>
                  <a:prstClr val="black"/>
                </a:solidFill>
              </a:endParaRPr>
            </a:p>
          </p:txBody>
        </p:sp>
      </p:grpSp>
      <p:sp>
        <p:nvSpPr>
          <p:cNvPr id="20" name="ホームベース 19"/>
          <p:cNvSpPr/>
          <p:nvPr/>
        </p:nvSpPr>
        <p:spPr>
          <a:xfrm>
            <a:off x="3016924" y="2174617"/>
            <a:ext cx="2857271" cy="190595"/>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適切な後見人等の選任のための検討の促進</a:t>
            </a:r>
            <a:endParaRPr lang="en-US" altLang="ja-JP" sz="831" dirty="0">
              <a:solidFill>
                <a:prstClr val="black"/>
              </a:solidFill>
            </a:endParaRPr>
          </a:p>
        </p:txBody>
      </p:sp>
      <p:sp>
        <p:nvSpPr>
          <p:cNvPr id="35" name="ホームベース 34"/>
          <p:cNvSpPr/>
          <p:nvPr/>
        </p:nvSpPr>
        <p:spPr>
          <a:xfrm>
            <a:off x="3016169" y="2418534"/>
            <a:ext cx="2857271" cy="190595"/>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診断書の在り方等の検討</a:t>
            </a:r>
            <a:endParaRPr lang="en-US" altLang="ja-JP" sz="831" dirty="0">
              <a:solidFill>
                <a:prstClr val="black"/>
              </a:solidFill>
            </a:endParaRPr>
          </a:p>
        </p:txBody>
      </p:sp>
      <p:sp>
        <p:nvSpPr>
          <p:cNvPr id="28" name="ホームベース 27"/>
          <p:cNvSpPr/>
          <p:nvPr/>
        </p:nvSpPr>
        <p:spPr>
          <a:xfrm>
            <a:off x="3028499" y="2772499"/>
            <a:ext cx="5846476" cy="212213"/>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意思決定支援の在り方についての指針の策定等の検討、成果の共有等</a:t>
            </a:r>
          </a:p>
        </p:txBody>
      </p:sp>
      <p:sp>
        <p:nvSpPr>
          <p:cNvPr id="29" name="ホームベース 28"/>
          <p:cNvSpPr/>
          <p:nvPr/>
        </p:nvSpPr>
        <p:spPr>
          <a:xfrm>
            <a:off x="5892968" y="2207588"/>
            <a:ext cx="2969677" cy="377351"/>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新たな運用等の開始、運用状況のフォローアップ</a:t>
            </a:r>
          </a:p>
        </p:txBody>
      </p:sp>
      <p:sp>
        <p:nvSpPr>
          <p:cNvPr id="30" name="ホームベース 29"/>
          <p:cNvSpPr/>
          <p:nvPr/>
        </p:nvSpPr>
        <p:spPr>
          <a:xfrm>
            <a:off x="3015805" y="4734717"/>
            <a:ext cx="2858390" cy="232201"/>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金融機関における自主的取組のための検討の促進</a:t>
            </a:r>
          </a:p>
        </p:txBody>
      </p:sp>
      <p:sp>
        <p:nvSpPr>
          <p:cNvPr id="31" name="ホームベース 30"/>
          <p:cNvSpPr/>
          <p:nvPr/>
        </p:nvSpPr>
        <p:spPr>
          <a:xfrm>
            <a:off x="5892968" y="4742048"/>
            <a:ext cx="2969677" cy="569850"/>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取組の検討状況・地域連携ネットワークにおける不正防止</a:t>
            </a:r>
            <a:endParaRPr lang="en-US" altLang="ja-JP" sz="831" dirty="0">
              <a:solidFill>
                <a:prstClr val="black"/>
              </a:solidFill>
            </a:endParaRPr>
          </a:p>
          <a:p>
            <a:pPr algn="ctr"/>
            <a:r>
              <a:rPr lang="ja-JP" altLang="en-US" sz="831" dirty="0">
                <a:solidFill>
                  <a:prstClr val="black"/>
                </a:solidFill>
              </a:rPr>
              <a:t>効果を踏まえたより効率的な不正防止の在り方の検討</a:t>
            </a:r>
          </a:p>
        </p:txBody>
      </p:sp>
      <p:sp>
        <p:nvSpPr>
          <p:cNvPr id="33" name="ホームベース 32"/>
          <p:cNvSpPr/>
          <p:nvPr/>
        </p:nvSpPr>
        <p:spPr>
          <a:xfrm>
            <a:off x="3030215" y="5605398"/>
            <a:ext cx="2834256" cy="328354"/>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医療・介護等の現場において関係者が対応を</a:t>
            </a:r>
            <a:endParaRPr lang="en-US" altLang="ja-JP" sz="831" dirty="0">
              <a:solidFill>
                <a:prstClr val="black"/>
              </a:solidFill>
            </a:endParaRPr>
          </a:p>
          <a:p>
            <a:pPr algn="ctr"/>
            <a:r>
              <a:rPr lang="ja-JP" altLang="en-US" sz="831" dirty="0">
                <a:solidFill>
                  <a:prstClr val="black"/>
                </a:solidFill>
              </a:rPr>
              <a:t>行う際に参考となる考え方の整理</a:t>
            </a:r>
          </a:p>
        </p:txBody>
      </p:sp>
      <p:sp>
        <p:nvSpPr>
          <p:cNvPr id="34" name="ホームベース 33"/>
          <p:cNvSpPr/>
          <p:nvPr/>
        </p:nvSpPr>
        <p:spPr>
          <a:xfrm>
            <a:off x="3015806" y="6091363"/>
            <a:ext cx="2532141" cy="298376"/>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92" dirty="0">
                <a:solidFill>
                  <a:prstClr val="black"/>
                </a:solidFill>
              </a:rPr>
              <a:t>成年被後見人等の権利制限の措置について法制上の措置等</a:t>
            </a:r>
            <a:endParaRPr lang="en-US" altLang="ja-JP" sz="692" dirty="0">
              <a:solidFill>
                <a:prstClr val="black"/>
              </a:solidFill>
            </a:endParaRPr>
          </a:p>
          <a:p>
            <a:pPr algn="ctr"/>
            <a:r>
              <a:rPr lang="ja-JP" altLang="en-US" sz="692" dirty="0">
                <a:solidFill>
                  <a:prstClr val="black"/>
                </a:solidFill>
              </a:rPr>
              <a:t>目途：平成３１年５月まで</a:t>
            </a:r>
            <a:endParaRPr lang="en-US" altLang="ja-JP" sz="692" dirty="0">
              <a:solidFill>
                <a:prstClr val="black"/>
              </a:solidFill>
            </a:endParaRPr>
          </a:p>
        </p:txBody>
      </p:sp>
      <p:sp>
        <p:nvSpPr>
          <p:cNvPr id="3" name="テキスト ボックス 2"/>
          <p:cNvSpPr txBox="1"/>
          <p:nvPr/>
        </p:nvSpPr>
        <p:spPr>
          <a:xfrm>
            <a:off x="159407" y="6418411"/>
            <a:ext cx="6494313" cy="348044"/>
          </a:xfrm>
          <a:prstGeom prst="rect">
            <a:avLst/>
          </a:prstGeom>
          <a:noFill/>
          <a:ln>
            <a:noFill/>
          </a:ln>
        </p:spPr>
        <p:txBody>
          <a:bodyPr wrap="square" rtlCol="0">
            <a:spAutoFit/>
          </a:bodyPr>
          <a:lstStyle/>
          <a:p>
            <a:r>
              <a:rPr lang="ja-JP" altLang="en-US" sz="831" dirty="0">
                <a:solidFill>
                  <a:prstClr val="black"/>
                </a:solidFill>
              </a:rPr>
              <a:t>施策の進捗状況については、随時、国において把握・評価し、必要な対応を検討する。</a:t>
            </a:r>
            <a:endParaRPr lang="en-US" altLang="ja-JP" sz="831" dirty="0">
              <a:solidFill>
                <a:prstClr val="black"/>
              </a:solidFill>
            </a:endParaRPr>
          </a:p>
          <a:p>
            <a:r>
              <a:rPr lang="en-US" altLang="ja-JP" sz="831" dirty="0">
                <a:solidFill>
                  <a:prstClr val="black"/>
                </a:solidFill>
              </a:rPr>
              <a:t>※</a:t>
            </a:r>
            <a:r>
              <a:rPr lang="ja-JP" altLang="en-US" sz="831" dirty="0">
                <a:solidFill>
                  <a:prstClr val="black"/>
                </a:solidFill>
              </a:rPr>
              <a:t>基本計画の中間年度である平成３１年度においては、各施策の進捗状況を踏まえ、個別の課題の整理・検討を行う。</a:t>
            </a:r>
          </a:p>
        </p:txBody>
      </p:sp>
      <p:sp>
        <p:nvSpPr>
          <p:cNvPr id="38" name="ホームベース 37"/>
          <p:cNvSpPr/>
          <p:nvPr/>
        </p:nvSpPr>
        <p:spPr>
          <a:xfrm>
            <a:off x="3015805" y="5055869"/>
            <a:ext cx="2848665" cy="262442"/>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専門職団体等による自主的な取組の促進</a:t>
            </a:r>
          </a:p>
        </p:txBody>
      </p:sp>
      <p:sp>
        <p:nvSpPr>
          <p:cNvPr id="26" name="ホームベース 25"/>
          <p:cNvSpPr/>
          <p:nvPr/>
        </p:nvSpPr>
        <p:spPr>
          <a:xfrm>
            <a:off x="5873440" y="5605398"/>
            <a:ext cx="2989205" cy="328354"/>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参考となる考え方の周知、活用状況を踏まえた改善</a:t>
            </a:r>
          </a:p>
        </p:txBody>
      </p:sp>
      <p:sp>
        <p:nvSpPr>
          <p:cNvPr id="22" name="テキスト ボックス 21"/>
          <p:cNvSpPr txBox="1"/>
          <p:nvPr/>
        </p:nvSpPr>
        <p:spPr>
          <a:xfrm>
            <a:off x="8646459" y="6467788"/>
            <a:ext cx="497541" cy="369332"/>
          </a:xfrm>
          <a:prstGeom prst="rect">
            <a:avLst/>
          </a:prstGeom>
          <a:noFill/>
          <a:ln>
            <a:noFill/>
          </a:ln>
        </p:spPr>
        <p:txBody>
          <a:bodyPr wrap="square" rtlCol="0">
            <a:spAutoFit/>
          </a:bodyPr>
          <a:lstStyle/>
          <a:p>
            <a:r>
              <a:rPr lang="ja-JP" altLang="en-US" dirty="0">
                <a:latin typeface="ＭＳ 明朝" panose="02020609040205080304" pitchFamily="17" charset="-128"/>
                <a:ea typeface="ＭＳ 明朝" panose="02020609040205080304" pitchFamily="17" charset="-128"/>
              </a:rPr>
              <a:t>３</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186300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タイトル 1"/>
          <p:cNvSpPr txBox="1">
            <a:spLocks/>
          </p:cNvSpPr>
          <p:nvPr/>
        </p:nvSpPr>
        <p:spPr>
          <a:xfrm>
            <a:off x="0" y="0"/>
            <a:ext cx="9144000" cy="499038"/>
          </a:xfrm>
          <a:prstGeom prst="rect">
            <a:avLst/>
          </a:prstGeom>
          <a:solidFill>
            <a:schemeClr val="accent6">
              <a:lumMod val="40000"/>
              <a:lumOff val="60000"/>
            </a:schemeClr>
          </a:solidFill>
        </p:spPr>
        <p:txBody>
          <a:bodyPr vert="horz" lIns="71296" tIns="35648" rIns="71296" bIns="3564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dirty="0">
                <a:latin typeface="ＭＳ Ｐゴシック" panose="020B0600070205080204" pitchFamily="50" charset="-128"/>
                <a:ea typeface="ＭＳ Ｐゴシック" panose="020B0600070205080204" pitchFamily="50" charset="-128"/>
              </a:rPr>
              <a:t>　　　　</a:t>
            </a:r>
            <a:r>
              <a:rPr lang="ja-JP" altLang="en-US" sz="2000" b="1" dirty="0">
                <a:latin typeface="ＭＳ ゴシック" panose="020B0609070205080204" pitchFamily="49" charset="-128"/>
                <a:ea typeface="ＭＳ ゴシック" panose="020B0609070205080204" pitchFamily="49" charset="-128"/>
              </a:rPr>
              <a:t>利用者がメリットを実感できる制度・運用の改善　</a:t>
            </a:r>
            <a:r>
              <a:rPr lang="ja-JP" altLang="en-US" sz="2000" b="1" dirty="0">
                <a:latin typeface="ＭＳ Ｐゴシック" panose="020B0600070205080204" pitchFamily="50" charset="-128"/>
                <a:ea typeface="ＭＳ Ｐゴシック" panose="020B0600070205080204" pitchFamily="50" charset="-128"/>
              </a:rPr>
              <a:t>　</a:t>
            </a:r>
            <a:r>
              <a:rPr lang="ja-JP" altLang="en-US" sz="1600" dirty="0">
                <a:latin typeface="ＭＳ Ｐゴシック" panose="020B0600070205080204" pitchFamily="50" charset="-128"/>
                <a:ea typeface="ＭＳ Ｐゴシック" panose="020B0600070205080204" pitchFamily="50" charset="-128"/>
              </a:rPr>
              <a:t>＜別紙２＞</a:t>
            </a:r>
          </a:p>
        </p:txBody>
      </p:sp>
      <p:sp>
        <p:nvSpPr>
          <p:cNvPr id="27" name="サブタイトル 2"/>
          <p:cNvSpPr txBox="1">
            <a:spLocks/>
          </p:cNvSpPr>
          <p:nvPr/>
        </p:nvSpPr>
        <p:spPr>
          <a:xfrm>
            <a:off x="4632959" y="1932850"/>
            <a:ext cx="4389059" cy="3615696"/>
          </a:xfrm>
          <a:prstGeom prst="rect">
            <a:avLst/>
          </a:prstGeom>
          <a:solidFill>
            <a:schemeClr val="accent6">
              <a:lumMod val="20000"/>
              <a:lumOff val="80000"/>
            </a:schemeClr>
          </a:solidFill>
          <a:ln>
            <a:solidFill>
              <a:schemeClr val="bg1">
                <a:lumMod val="50000"/>
              </a:schemeClr>
            </a:solidFill>
          </a:ln>
        </p:spPr>
        <p:txBody>
          <a:bodyPr vert="horz" lIns="71296" tIns="35648" rIns="71296" bIns="35648" rtlCol="0">
            <a:normAutofit/>
          </a:bodyPr>
          <a:lstStyle/>
          <a:p>
            <a:pPr algn="ctr" defTabSz="712958">
              <a:spcBef>
                <a:spcPct val="20000"/>
              </a:spcBef>
              <a:defRPr/>
            </a:pPr>
            <a:endParaRPr lang="ja-JP" altLang="en-US" sz="1400" dirty="0">
              <a:latin typeface="メイリオ" pitchFamily="50" charset="-128"/>
              <a:ea typeface="メイリオ" pitchFamily="50" charset="-128"/>
            </a:endParaRPr>
          </a:p>
        </p:txBody>
      </p:sp>
      <p:sp>
        <p:nvSpPr>
          <p:cNvPr id="65" name="円/楕円 64"/>
          <p:cNvSpPr/>
          <p:nvPr/>
        </p:nvSpPr>
        <p:spPr>
          <a:xfrm>
            <a:off x="5512512" y="2618585"/>
            <a:ext cx="2717037" cy="1807848"/>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71296" tIns="35648" rIns="71296" bIns="35648" rtlCol="0" anchor="ctr"/>
          <a:lstStyle/>
          <a:p>
            <a:pPr algn="ctr"/>
            <a:endParaRPr kumimoji="1" lang="ja-JP" altLang="en-US"/>
          </a:p>
        </p:txBody>
      </p:sp>
      <p:sp>
        <p:nvSpPr>
          <p:cNvPr id="8" name="サブタイトル 2"/>
          <p:cNvSpPr txBox="1">
            <a:spLocks/>
          </p:cNvSpPr>
          <p:nvPr/>
        </p:nvSpPr>
        <p:spPr>
          <a:xfrm>
            <a:off x="121982" y="1932850"/>
            <a:ext cx="4389059" cy="3615696"/>
          </a:xfrm>
          <a:prstGeom prst="rect">
            <a:avLst/>
          </a:prstGeom>
          <a:solidFill>
            <a:schemeClr val="bg2"/>
          </a:solidFill>
          <a:ln>
            <a:solidFill>
              <a:schemeClr val="bg1">
                <a:lumMod val="50000"/>
              </a:schemeClr>
            </a:solidFill>
          </a:ln>
        </p:spPr>
        <p:txBody>
          <a:bodyPr vert="horz" lIns="71296" tIns="35648" rIns="71296" bIns="35648" rtlCol="0">
            <a:normAutofit/>
          </a:bodyPr>
          <a:lstStyle/>
          <a:p>
            <a:pPr algn="ctr" defTabSz="712958">
              <a:spcBef>
                <a:spcPct val="20000"/>
              </a:spcBef>
              <a:defRPr/>
            </a:pPr>
            <a:endParaRPr lang="ja-JP" altLang="en-US" sz="1400" dirty="0">
              <a:latin typeface="メイリオ" pitchFamily="50" charset="-128"/>
              <a:ea typeface="メイリオ" pitchFamily="50" charset="-128"/>
            </a:endParaRPr>
          </a:p>
        </p:txBody>
      </p:sp>
      <p:sp>
        <p:nvSpPr>
          <p:cNvPr id="4" name="サブタイトル 2"/>
          <p:cNvSpPr txBox="1">
            <a:spLocks/>
          </p:cNvSpPr>
          <p:nvPr/>
        </p:nvSpPr>
        <p:spPr>
          <a:xfrm>
            <a:off x="261253" y="748397"/>
            <a:ext cx="8804307" cy="997433"/>
          </a:xfrm>
          <a:prstGeom prst="rect">
            <a:avLst/>
          </a:prstGeom>
          <a:solidFill>
            <a:schemeClr val="accent5">
              <a:lumMod val="20000"/>
              <a:lumOff val="80000"/>
            </a:schemeClr>
          </a:solidFill>
          <a:ln w="25400">
            <a:solidFill>
              <a:schemeClr val="tx2">
                <a:lumMod val="60000"/>
                <a:lumOff val="40000"/>
              </a:schemeClr>
            </a:solidFill>
          </a:ln>
        </p:spPr>
        <p:txBody>
          <a:bodyPr vert="horz" lIns="71296" tIns="35648" rIns="71296" bIns="35648" rtlCol="0" anchor="b" anchorCtr="0">
            <a:noAutofit/>
          </a:bodyPr>
          <a:lstStyle/>
          <a:p>
            <a:pPr defTabSz="704294">
              <a:spcAft>
                <a:spcPts val="1403"/>
              </a:spcAft>
              <a:defRPr/>
            </a:pPr>
            <a:endParaRPr lang="ja-JP" altLang="en-US" sz="1400" dirty="0">
              <a:latin typeface="メイリオ" pitchFamily="50" charset="-128"/>
              <a:ea typeface="メイリオ" pitchFamily="50" charset="-128"/>
            </a:endParaRPr>
          </a:p>
          <a:p>
            <a:pPr defTabSz="704294">
              <a:spcAft>
                <a:spcPts val="936"/>
              </a:spcAft>
              <a:defRPr/>
            </a:pPr>
            <a:r>
              <a:rPr lang="ja-JP" altLang="en-US" sz="1400" dirty="0">
                <a:latin typeface="メイリオ" pitchFamily="50" charset="-128"/>
                <a:ea typeface="メイリオ" pitchFamily="50" charset="-128"/>
              </a:rPr>
              <a:t>○　医師や裁判所には，本人の生活状況をきちんと理解した上で本人の能力について判断してほしい。</a:t>
            </a:r>
          </a:p>
          <a:p>
            <a:pPr defTabSz="704294">
              <a:spcAft>
                <a:spcPts val="1403"/>
              </a:spcAft>
              <a:defRPr/>
            </a:pPr>
            <a:r>
              <a:rPr lang="ja-JP" altLang="en-US" sz="1400" dirty="0">
                <a:latin typeface="メイリオ" pitchFamily="50" charset="-128"/>
                <a:ea typeface="メイリオ" pitchFamily="50" charset="-128"/>
              </a:rPr>
              <a:t>○　認知症や知的障害の特性を理解し，本人の意思を十分に汲み取ることのできる支援者が必要である。</a:t>
            </a:r>
            <a:endParaRPr lang="en-US" altLang="ja-JP" sz="1400" dirty="0">
              <a:latin typeface="メイリオ" pitchFamily="50" charset="-128"/>
              <a:ea typeface="メイリオ" pitchFamily="50" charset="-128"/>
            </a:endParaRPr>
          </a:p>
        </p:txBody>
      </p:sp>
      <p:sp>
        <p:nvSpPr>
          <p:cNvPr id="5" name="サブタイトル 2"/>
          <p:cNvSpPr txBox="1">
            <a:spLocks/>
          </p:cNvSpPr>
          <p:nvPr/>
        </p:nvSpPr>
        <p:spPr>
          <a:xfrm>
            <a:off x="661842" y="4800470"/>
            <a:ext cx="775115" cy="374038"/>
          </a:xfrm>
          <a:prstGeom prst="rect">
            <a:avLst/>
          </a:prstGeom>
        </p:spPr>
        <p:txBody>
          <a:bodyPr vert="horz" lIns="71296" tIns="35648" rIns="71296" bIns="35648" rtlCol="0">
            <a:normAutofit/>
          </a:bodyPr>
          <a:lstStyle/>
          <a:p>
            <a:pPr algn="ctr" defTabSz="712958">
              <a:spcBef>
                <a:spcPct val="20000"/>
              </a:spcBef>
              <a:defRPr/>
            </a:pPr>
            <a:endParaRPr lang="ja-JP" altLang="en-US" sz="1400" dirty="0">
              <a:solidFill>
                <a:schemeClr val="bg1"/>
              </a:solidFill>
              <a:latin typeface="メイリオ" pitchFamily="50" charset="-128"/>
              <a:ea typeface="メイリオ" pitchFamily="50" charset="-128"/>
            </a:endParaRPr>
          </a:p>
        </p:txBody>
      </p:sp>
      <p:sp>
        <p:nvSpPr>
          <p:cNvPr id="10" name="サブタイトル 2"/>
          <p:cNvSpPr txBox="1">
            <a:spLocks/>
          </p:cNvSpPr>
          <p:nvPr/>
        </p:nvSpPr>
        <p:spPr>
          <a:xfrm>
            <a:off x="1933339" y="5049829"/>
            <a:ext cx="914387" cy="311698"/>
          </a:xfrm>
          <a:prstGeom prst="rect">
            <a:avLst/>
          </a:prstGeom>
        </p:spPr>
        <p:txBody>
          <a:bodyPr vert="horz" lIns="71296" tIns="35648" rIns="71296" bIns="35648" rtlCol="0">
            <a:normAutofit fontScale="92500" lnSpcReduction="10000"/>
          </a:bodyPr>
          <a:lstStyle/>
          <a:p>
            <a:pPr algn="ctr" defTabSz="712958">
              <a:spcBef>
                <a:spcPct val="20000"/>
              </a:spcBef>
              <a:defRPr/>
            </a:pPr>
            <a:r>
              <a:rPr lang="ja-JP" altLang="en-US" dirty="0" smtClean="0">
                <a:latin typeface="メイリオ" pitchFamily="50" charset="-128"/>
                <a:ea typeface="メイリオ" pitchFamily="50" charset="-128"/>
              </a:rPr>
              <a:t>裁判所</a:t>
            </a:r>
            <a:endParaRPr lang="ja-JP" altLang="en-US" sz="1400" dirty="0">
              <a:latin typeface="メイリオ" pitchFamily="50" charset="-128"/>
              <a:ea typeface="メイリオ" pitchFamily="50" charset="-128"/>
            </a:endParaRPr>
          </a:p>
        </p:txBody>
      </p:sp>
      <p:sp>
        <p:nvSpPr>
          <p:cNvPr id="11" name="サブタイトル 2"/>
          <p:cNvSpPr txBox="1">
            <a:spLocks/>
          </p:cNvSpPr>
          <p:nvPr/>
        </p:nvSpPr>
        <p:spPr>
          <a:xfrm>
            <a:off x="400652" y="3803037"/>
            <a:ext cx="670551" cy="374038"/>
          </a:xfrm>
          <a:prstGeom prst="rect">
            <a:avLst/>
          </a:prstGeom>
        </p:spPr>
        <p:txBody>
          <a:bodyPr vert="horz" lIns="71296" tIns="35648" rIns="71296" bIns="35648" rtlCol="0">
            <a:normAutofit/>
          </a:bodyPr>
          <a:lstStyle/>
          <a:p>
            <a:pPr algn="ctr" defTabSz="712958">
              <a:spcBef>
                <a:spcPct val="20000"/>
              </a:spcBef>
              <a:defRPr/>
            </a:pPr>
            <a:r>
              <a:rPr lang="ja-JP" altLang="en-US" dirty="0" smtClean="0">
                <a:latin typeface="メイリオ" pitchFamily="50" charset="-128"/>
                <a:ea typeface="メイリオ" pitchFamily="50" charset="-128"/>
              </a:rPr>
              <a:t>本人</a:t>
            </a:r>
            <a:endParaRPr lang="ja-JP" altLang="en-US" sz="1400" dirty="0">
              <a:latin typeface="メイリオ" pitchFamily="50" charset="-128"/>
              <a:ea typeface="メイリオ" pitchFamily="50" charset="-128"/>
            </a:endParaRPr>
          </a:p>
        </p:txBody>
      </p:sp>
      <p:sp>
        <p:nvSpPr>
          <p:cNvPr id="15" name="サブタイトル 2"/>
          <p:cNvSpPr txBox="1">
            <a:spLocks/>
          </p:cNvSpPr>
          <p:nvPr/>
        </p:nvSpPr>
        <p:spPr>
          <a:xfrm>
            <a:off x="2011715" y="3366660"/>
            <a:ext cx="792469" cy="374038"/>
          </a:xfrm>
          <a:prstGeom prst="rect">
            <a:avLst/>
          </a:prstGeom>
        </p:spPr>
        <p:txBody>
          <a:bodyPr vert="horz" lIns="71296" tIns="35648" rIns="71296" bIns="35648" rtlCol="0">
            <a:normAutofit/>
          </a:bodyPr>
          <a:lstStyle/>
          <a:p>
            <a:pPr algn="ctr" defTabSz="712958">
              <a:spcBef>
                <a:spcPct val="20000"/>
              </a:spcBef>
              <a:defRPr/>
            </a:pPr>
            <a:r>
              <a:rPr lang="ja-JP" altLang="en-US" noProof="0" dirty="0" smtClean="0">
                <a:latin typeface="メイリオ" pitchFamily="50" charset="-128"/>
                <a:ea typeface="メイリオ" pitchFamily="50" charset="-128"/>
              </a:rPr>
              <a:t>病院</a:t>
            </a:r>
            <a:endParaRPr lang="ja-JP" altLang="en-US" sz="1400" dirty="0">
              <a:latin typeface="メイリオ" pitchFamily="50" charset="-128"/>
              <a:ea typeface="メイリオ" pitchFamily="50" charset="-128"/>
            </a:endParaRPr>
          </a:p>
        </p:txBody>
      </p:sp>
      <p:sp>
        <p:nvSpPr>
          <p:cNvPr id="17" name="雲形吹き出し 16"/>
          <p:cNvSpPr/>
          <p:nvPr/>
        </p:nvSpPr>
        <p:spPr>
          <a:xfrm>
            <a:off x="3161231" y="2182208"/>
            <a:ext cx="1358518" cy="935094"/>
          </a:xfrm>
          <a:prstGeom prst="cloudCallout">
            <a:avLst>
              <a:gd name="adj1" fmla="val -67798"/>
              <a:gd name="adj2" fmla="val 28144"/>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1296" tIns="35648" rIns="71296" bIns="35648" rtlCol="0" anchor="ctr"/>
          <a:lstStyle/>
          <a:p>
            <a:pPr algn="ctr"/>
            <a:endParaRPr lang="ja-JP" altLang="en-US" sz="1200" dirty="0">
              <a:solidFill>
                <a:schemeClr val="tx1"/>
              </a:solidFill>
            </a:endParaRPr>
          </a:p>
        </p:txBody>
      </p:sp>
      <p:sp>
        <p:nvSpPr>
          <p:cNvPr id="18" name="雲形吹き出し 17"/>
          <p:cNvSpPr/>
          <p:nvPr/>
        </p:nvSpPr>
        <p:spPr>
          <a:xfrm>
            <a:off x="3161230" y="3865377"/>
            <a:ext cx="1306268" cy="935094"/>
          </a:xfrm>
          <a:prstGeom prst="cloudCallout">
            <a:avLst>
              <a:gd name="adj1" fmla="val -68038"/>
              <a:gd name="adj2" fmla="val 13723"/>
            </a:avLst>
          </a:prstGeom>
          <a:solidFill>
            <a:srgbClr val="99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lIns="71296" tIns="35648" rIns="71296" bIns="35648" rtlCol="0" anchor="ctr"/>
          <a:lstStyle/>
          <a:p>
            <a:endParaRPr lang="ja-JP" altLang="en-US" sz="1200" dirty="0">
              <a:solidFill>
                <a:schemeClr val="tx1"/>
              </a:solidFill>
            </a:endParaRPr>
          </a:p>
        </p:txBody>
      </p:sp>
      <p:cxnSp>
        <p:nvCxnSpPr>
          <p:cNvPr id="20" name="直線矢印コネクタ 19"/>
          <p:cNvCxnSpPr/>
          <p:nvPr/>
        </p:nvCxnSpPr>
        <p:spPr>
          <a:xfrm flipV="1">
            <a:off x="1254080" y="2680925"/>
            <a:ext cx="653134" cy="249358"/>
          </a:xfrm>
          <a:prstGeom prst="straightConnector1">
            <a:avLst/>
          </a:prstGeom>
          <a:ln w="63500">
            <a:gradFill>
              <a:gsLst>
                <a:gs pos="0">
                  <a:schemeClr val="tx1"/>
                </a:gs>
                <a:gs pos="50000">
                  <a:schemeClr val="accent1">
                    <a:tint val="44500"/>
                    <a:satMod val="160000"/>
                  </a:schemeClr>
                </a:gs>
                <a:gs pos="100000">
                  <a:schemeClr val="accent1">
                    <a:tint val="23500"/>
                    <a:satMod val="160000"/>
                  </a:schemeClr>
                </a:gs>
              </a:gsLst>
              <a:lin ang="5400000" scaled="0"/>
            </a:gra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227955" y="3678358"/>
            <a:ext cx="679259" cy="311698"/>
          </a:xfrm>
          <a:prstGeom prst="straightConnector1">
            <a:avLst/>
          </a:prstGeom>
          <a:ln w="63500">
            <a:gradFill>
              <a:gsLst>
                <a:gs pos="0">
                  <a:schemeClr val="tx1"/>
                </a:gs>
                <a:gs pos="50000">
                  <a:schemeClr val="accent1">
                    <a:tint val="44500"/>
                    <a:satMod val="160000"/>
                  </a:schemeClr>
                </a:gs>
                <a:gs pos="100000">
                  <a:schemeClr val="accent1">
                    <a:tint val="23500"/>
                    <a:satMod val="160000"/>
                  </a:schemeClr>
                </a:gs>
              </a:gsLst>
              <a:lin ang="5400000" scaled="0"/>
            </a:gradFill>
            <a:prstDash val="sysDot"/>
            <a:tailEnd type="arrow"/>
          </a:ln>
        </p:spPr>
        <p:style>
          <a:lnRef idx="1">
            <a:schemeClr val="accent1"/>
          </a:lnRef>
          <a:fillRef idx="0">
            <a:schemeClr val="accent1"/>
          </a:fillRef>
          <a:effectRef idx="0">
            <a:schemeClr val="accent1"/>
          </a:effectRef>
          <a:fontRef idx="minor">
            <a:schemeClr val="tx1"/>
          </a:fontRef>
        </p:style>
      </p:cxnSp>
      <p:sp>
        <p:nvSpPr>
          <p:cNvPr id="33" name="サブタイトル 2"/>
          <p:cNvSpPr txBox="1">
            <a:spLocks/>
          </p:cNvSpPr>
          <p:nvPr/>
        </p:nvSpPr>
        <p:spPr>
          <a:xfrm>
            <a:off x="4781002" y="2057528"/>
            <a:ext cx="2377407" cy="374038"/>
          </a:xfrm>
          <a:prstGeom prst="rect">
            <a:avLst/>
          </a:prstGeom>
          <a:solidFill>
            <a:srgbClr val="FFFF00"/>
          </a:solidFill>
          <a:ln w="31750">
            <a:solidFill>
              <a:srgbClr val="FF9900"/>
            </a:solidFill>
          </a:ln>
        </p:spPr>
        <p:txBody>
          <a:bodyPr vert="horz" lIns="71296" tIns="35648" rIns="71296" bIns="35648" rtlCol="0" anchor="ctr" anchorCtr="0">
            <a:normAutofit fontScale="92500"/>
          </a:bodyPr>
          <a:lstStyle/>
          <a:p>
            <a:pPr algn="ctr" defTabSz="712958">
              <a:spcBef>
                <a:spcPct val="20000"/>
              </a:spcBef>
              <a:defRPr/>
            </a:pPr>
            <a:r>
              <a:rPr lang="ja-JP" altLang="en-US" sz="1400" b="1" dirty="0">
                <a:latin typeface="メイリオ" pitchFamily="50" charset="-128"/>
                <a:ea typeface="メイリオ" pitchFamily="50" charset="-128"/>
              </a:rPr>
              <a:t>目指すべき運用（イメージ）</a:t>
            </a:r>
          </a:p>
        </p:txBody>
      </p:sp>
      <p:sp>
        <p:nvSpPr>
          <p:cNvPr id="39" name="サブタイトル 2"/>
          <p:cNvSpPr txBox="1">
            <a:spLocks/>
          </p:cNvSpPr>
          <p:nvPr/>
        </p:nvSpPr>
        <p:spPr>
          <a:xfrm>
            <a:off x="5042256" y="3803037"/>
            <a:ext cx="670551" cy="374038"/>
          </a:xfrm>
          <a:prstGeom prst="rect">
            <a:avLst/>
          </a:prstGeom>
        </p:spPr>
        <p:txBody>
          <a:bodyPr vert="horz" lIns="71296" tIns="35648" rIns="71296" bIns="35648" rtlCol="0">
            <a:normAutofit/>
          </a:bodyPr>
          <a:lstStyle/>
          <a:p>
            <a:pPr algn="ctr" defTabSz="712958">
              <a:spcBef>
                <a:spcPct val="20000"/>
              </a:spcBef>
              <a:defRPr/>
            </a:pPr>
            <a:r>
              <a:rPr lang="ja-JP" altLang="en-US" dirty="0" smtClean="0">
                <a:latin typeface="メイリオ" pitchFamily="50" charset="-128"/>
                <a:ea typeface="メイリオ" pitchFamily="50" charset="-128"/>
              </a:rPr>
              <a:t>本人</a:t>
            </a:r>
            <a:endParaRPr lang="ja-JP" altLang="en-US" sz="1400" dirty="0">
              <a:latin typeface="メイリオ" pitchFamily="50" charset="-128"/>
              <a:ea typeface="メイリオ" pitchFamily="50" charset="-128"/>
            </a:endParaRPr>
          </a:p>
        </p:txBody>
      </p:sp>
      <p:sp>
        <p:nvSpPr>
          <p:cNvPr id="42" name="サブタイトル 2"/>
          <p:cNvSpPr txBox="1">
            <a:spLocks/>
          </p:cNvSpPr>
          <p:nvPr/>
        </p:nvSpPr>
        <p:spPr>
          <a:xfrm>
            <a:off x="7837669" y="4738131"/>
            <a:ext cx="914387" cy="374038"/>
          </a:xfrm>
          <a:prstGeom prst="rect">
            <a:avLst/>
          </a:prstGeom>
        </p:spPr>
        <p:txBody>
          <a:bodyPr vert="horz" lIns="71296" tIns="35648" rIns="71296" bIns="35648" rtlCol="0">
            <a:normAutofit/>
          </a:bodyPr>
          <a:lstStyle/>
          <a:p>
            <a:pPr algn="ctr" defTabSz="712958">
              <a:spcBef>
                <a:spcPct val="20000"/>
              </a:spcBef>
              <a:defRPr/>
            </a:pPr>
            <a:r>
              <a:rPr lang="ja-JP" altLang="en-US" dirty="0" smtClean="0">
                <a:latin typeface="メイリオ" pitchFamily="50" charset="-128"/>
                <a:ea typeface="メイリオ" pitchFamily="50" charset="-128"/>
              </a:rPr>
              <a:t>裁判所</a:t>
            </a:r>
            <a:endParaRPr lang="ja-JP" altLang="en-US" sz="1400" dirty="0">
              <a:latin typeface="メイリオ" pitchFamily="50" charset="-128"/>
              <a:ea typeface="メイリオ" pitchFamily="50" charset="-128"/>
            </a:endParaRPr>
          </a:p>
        </p:txBody>
      </p:sp>
      <p:sp>
        <p:nvSpPr>
          <p:cNvPr id="44" name="サブタイトル 2"/>
          <p:cNvSpPr txBox="1">
            <a:spLocks/>
          </p:cNvSpPr>
          <p:nvPr/>
        </p:nvSpPr>
        <p:spPr>
          <a:xfrm>
            <a:off x="7855086" y="3241981"/>
            <a:ext cx="792469" cy="374038"/>
          </a:xfrm>
          <a:prstGeom prst="rect">
            <a:avLst/>
          </a:prstGeom>
        </p:spPr>
        <p:txBody>
          <a:bodyPr vert="horz" lIns="71296" tIns="35648" rIns="71296" bIns="35648" rtlCol="0">
            <a:normAutofit/>
          </a:bodyPr>
          <a:lstStyle/>
          <a:p>
            <a:pPr algn="ctr" defTabSz="712958">
              <a:spcBef>
                <a:spcPct val="20000"/>
              </a:spcBef>
              <a:defRPr/>
            </a:pPr>
            <a:r>
              <a:rPr lang="ja-JP" altLang="en-US" noProof="0" dirty="0" smtClean="0">
                <a:latin typeface="メイリオ" pitchFamily="50" charset="-128"/>
                <a:ea typeface="メイリオ" pitchFamily="50" charset="-128"/>
              </a:rPr>
              <a:t>病院</a:t>
            </a:r>
            <a:endParaRPr lang="ja-JP" altLang="en-US" sz="1400" dirty="0">
              <a:latin typeface="メイリオ" pitchFamily="50" charset="-128"/>
              <a:ea typeface="メイリオ" pitchFamily="50" charset="-128"/>
            </a:endParaRPr>
          </a:p>
        </p:txBody>
      </p:sp>
      <p:cxnSp>
        <p:nvCxnSpPr>
          <p:cNvPr id="47" name="直線矢印コネクタ 46"/>
          <p:cNvCxnSpPr/>
          <p:nvPr/>
        </p:nvCxnSpPr>
        <p:spPr>
          <a:xfrm flipV="1">
            <a:off x="6139521" y="2691060"/>
            <a:ext cx="1463020" cy="363902"/>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6139521" y="3429000"/>
            <a:ext cx="1515270" cy="24935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爆発 1 65"/>
          <p:cNvSpPr/>
          <p:nvPr/>
        </p:nvSpPr>
        <p:spPr>
          <a:xfrm>
            <a:off x="182941" y="4114735"/>
            <a:ext cx="1724272" cy="137147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lIns="71296" tIns="35648" rIns="71296" bIns="35648" rtlCol="0" anchor="b"/>
          <a:lstStyle/>
          <a:p>
            <a:pPr algn="ctr"/>
            <a:endParaRPr kumimoji="1" lang="ja-JP" altLang="en-US"/>
          </a:p>
        </p:txBody>
      </p:sp>
      <p:sp>
        <p:nvSpPr>
          <p:cNvPr id="67" name="サブタイトル 2"/>
          <p:cNvSpPr txBox="1">
            <a:spLocks/>
          </p:cNvSpPr>
          <p:nvPr/>
        </p:nvSpPr>
        <p:spPr>
          <a:xfrm>
            <a:off x="243900" y="4613452"/>
            <a:ext cx="1402061" cy="374038"/>
          </a:xfrm>
          <a:prstGeom prst="rect">
            <a:avLst/>
          </a:prstGeom>
        </p:spPr>
        <p:txBody>
          <a:bodyPr vert="horz" lIns="71296" tIns="35648" rIns="71296" bIns="35648" rtlCol="0">
            <a:noAutofit/>
          </a:bodyPr>
          <a:lstStyle/>
          <a:p>
            <a:pPr algn="ctr" defTabSz="712958">
              <a:spcBef>
                <a:spcPct val="20000"/>
              </a:spcBef>
              <a:defRPr/>
            </a:pPr>
            <a:r>
              <a:rPr lang="ja-JP" altLang="en-US" sz="1200" dirty="0">
                <a:solidFill>
                  <a:schemeClr val="bg1"/>
                </a:solidFill>
                <a:latin typeface="メイリオ" pitchFamily="50" charset="-128"/>
                <a:ea typeface="メイリオ" pitchFamily="50" charset="-128"/>
              </a:rPr>
              <a:t>支援のミスマッチが生じがち</a:t>
            </a:r>
          </a:p>
        </p:txBody>
      </p:sp>
      <p:sp>
        <p:nvSpPr>
          <p:cNvPr id="81" name="上矢印 80"/>
          <p:cNvSpPr/>
          <p:nvPr/>
        </p:nvSpPr>
        <p:spPr>
          <a:xfrm>
            <a:off x="6453025" y="3616018"/>
            <a:ext cx="261254" cy="374038"/>
          </a:xfrm>
          <a:prstGeom prst="upArrow">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71296" tIns="35648" rIns="71296" bIns="35648" rtlCol="0" anchor="ctr"/>
          <a:lstStyle/>
          <a:p>
            <a:pPr algn="ctr"/>
            <a:endParaRPr kumimoji="1" lang="ja-JP" altLang="en-US"/>
          </a:p>
        </p:txBody>
      </p:sp>
      <p:sp>
        <p:nvSpPr>
          <p:cNvPr id="82" name="上矢印 81"/>
          <p:cNvSpPr/>
          <p:nvPr/>
        </p:nvSpPr>
        <p:spPr>
          <a:xfrm>
            <a:off x="7132284" y="2992623"/>
            <a:ext cx="261254" cy="997433"/>
          </a:xfrm>
          <a:prstGeom prst="upArrow">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71296" tIns="35648" rIns="71296" bIns="35648" rtlCol="0" anchor="ctr"/>
          <a:lstStyle/>
          <a:p>
            <a:pPr algn="ctr"/>
            <a:endParaRPr kumimoji="1" lang="ja-JP" altLang="en-US"/>
          </a:p>
        </p:txBody>
      </p:sp>
      <p:sp>
        <p:nvSpPr>
          <p:cNvPr id="83" name="サブタイトル 2"/>
          <p:cNvSpPr txBox="1">
            <a:spLocks/>
          </p:cNvSpPr>
          <p:nvPr/>
        </p:nvSpPr>
        <p:spPr>
          <a:xfrm>
            <a:off x="6505276" y="3678358"/>
            <a:ext cx="836011" cy="374038"/>
          </a:xfrm>
          <a:prstGeom prst="rect">
            <a:avLst/>
          </a:prstGeom>
        </p:spPr>
        <p:txBody>
          <a:bodyPr vert="horz" lIns="71296" tIns="35648" rIns="71296" bIns="35648" rtlCol="0">
            <a:normAutofit/>
          </a:bodyPr>
          <a:lstStyle/>
          <a:p>
            <a:pPr algn="ctr" defTabSz="712958">
              <a:spcBef>
                <a:spcPct val="20000"/>
              </a:spcBef>
              <a:defRPr/>
            </a:pPr>
            <a:r>
              <a:rPr lang="ja-JP" altLang="en-US" dirty="0" smtClean="0">
                <a:latin typeface="メイリオ" pitchFamily="50" charset="-128"/>
                <a:ea typeface="メイリオ" pitchFamily="50" charset="-128"/>
              </a:rPr>
              <a:t>支援</a:t>
            </a:r>
            <a:endParaRPr lang="ja-JP" altLang="en-US" sz="1400" dirty="0">
              <a:latin typeface="メイリオ" pitchFamily="50" charset="-128"/>
              <a:ea typeface="メイリオ" pitchFamily="50" charset="-128"/>
            </a:endParaRPr>
          </a:p>
        </p:txBody>
      </p:sp>
      <p:sp>
        <p:nvSpPr>
          <p:cNvPr id="9" name="サブタイトル 2"/>
          <p:cNvSpPr txBox="1">
            <a:spLocks/>
          </p:cNvSpPr>
          <p:nvPr/>
        </p:nvSpPr>
        <p:spPr>
          <a:xfrm>
            <a:off x="287442" y="2057528"/>
            <a:ext cx="914387" cy="374038"/>
          </a:xfrm>
          <a:prstGeom prst="rect">
            <a:avLst/>
          </a:prstGeom>
          <a:solidFill>
            <a:schemeClr val="tx2">
              <a:lumMod val="60000"/>
              <a:lumOff val="40000"/>
            </a:schemeClr>
          </a:solidFill>
          <a:ln w="31750">
            <a:solidFill>
              <a:srgbClr val="6699FF"/>
            </a:solidFill>
          </a:ln>
        </p:spPr>
        <p:txBody>
          <a:bodyPr vert="horz" lIns="71296" tIns="35648" rIns="71296" bIns="35648" rtlCol="0" anchor="ctr" anchorCtr="0">
            <a:normAutofit/>
          </a:bodyPr>
          <a:lstStyle/>
          <a:p>
            <a:pPr algn="ctr" defTabSz="712958">
              <a:spcBef>
                <a:spcPct val="20000"/>
              </a:spcBef>
              <a:defRPr/>
            </a:pPr>
            <a:r>
              <a:rPr lang="ja-JP" altLang="en-US" b="1" noProof="0" dirty="0" smtClean="0">
                <a:latin typeface="メイリオ" pitchFamily="50" charset="-128"/>
                <a:ea typeface="メイリオ" pitchFamily="50" charset="-128"/>
              </a:rPr>
              <a:t>現　状</a:t>
            </a:r>
            <a:endParaRPr lang="ja-JP" altLang="en-US" sz="1400" b="1" dirty="0">
              <a:latin typeface="メイリオ" pitchFamily="50" charset="-128"/>
              <a:ea typeface="メイリオ" pitchFamily="50" charset="-128"/>
            </a:endParaRPr>
          </a:p>
        </p:txBody>
      </p:sp>
      <p:sp>
        <p:nvSpPr>
          <p:cNvPr id="89" name="サブタイトル 2"/>
          <p:cNvSpPr txBox="1">
            <a:spLocks/>
          </p:cNvSpPr>
          <p:nvPr/>
        </p:nvSpPr>
        <p:spPr>
          <a:xfrm>
            <a:off x="1280206" y="3117301"/>
            <a:ext cx="670551" cy="374038"/>
          </a:xfrm>
          <a:prstGeom prst="rect">
            <a:avLst/>
          </a:prstGeom>
        </p:spPr>
        <p:txBody>
          <a:bodyPr vert="horz" lIns="71296" tIns="35648" rIns="71296" bIns="35648" rtlCol="0">
            <a:noAutofit/>
          </a:bodyPr>
          <a:lstStyle/>
          <a:p>
            <a:pPr algn="ctr" defTabSz="712958">
              <a:spcBef>
                <a:spcPct val="20000"/>
              </a:spcBef>
              <a:defRPr/>
            </a:pPr>
            <a:r>
              <a:rPr lang="ja-JP" altLang="en-US" sz="1900" b="1" dirty="0">
                <a:latin typeface="メイリオ" pitchFamily="50" charset="-128"/>
                <a:ea typeface="メイリオ" pitchFamily="50" charset="-128"/>
              </a:rPr>
              <a:t>？</a:t>
            </a:r>
          </a:p>
        </p:txBody>
      </p:sp>
      <p:sp>
        <p:nvSpPr>
          <p:cNvPr id="90" name="サブタイトル 2"/>
          <p:cNvSpPr txBox="1">
            <a:spLocks/>
          </p:cNvSpPr>
          <p:nvPr/>
        </p:nvSpPr>
        <p:spPr>
          <a:xfrm>
            <a:off x="3317983" y="2369226"/>
            <a:ext cx="940513" cy="623396"/>
          </a:xfrm>
          <a:prstGeom prst="rect">
            <a:avLst/>
          </a:prstGeom>
        </p:spPr>
        <p:txBody>
          <a:bodyPr vert="horz" lIns="71296" tIns="35648" rIns="71296" bIns="35648" rtlCol="0">
            <a:noAutofit/>
          </a:bodyPr>
          <a:lstStyle/>
          <a:p>
            <a:pPr algn="ctr"/>
            <a:r>
              <a:rPr lang="ja-JP" altLang="en-US" sz="1000" dirty="0">
                <a:latin typeface="メイリオ" pitchFamily="50" charset="-128"/>
                <a:ea typeface="メイリオ" pitchFamily="50" charset="-128"/>
              </a:rPr>
              <a:t>診断のためにもっと情報が欲しい･･･</a:t>
            </a:r>
          </a:p>
        </p:txBody>
      </p:sp>
      <p:sp>
        <p:nvSpPr>
          <p:cNvPr id="91" name="サブタイトル 2"/>
          <p:cNvSpPr txBox="1">
            <a:spLocks/>
          </p:cNvSpPr>
          <p:nvPr/>
        </p:nvSpPr>
        <p:spPr>
          <a:xfrm>
            <a:off x="3213481" y="4114735"/>
            <a:ext cx="1306268" cy="498717"/>
          </a:xfrm>
          <a:prstGeom prst="rect">
            <a:avLst/>
          </a:prstGeom>
        </p:spPr>
        <p:txBody>
          <a:bodyPr vert="horz" lIns="71296" tIns="35648" rIns="71296" bIns="35648" rtlCol="0">
            <a:noAutofit/>
          </a:bodyPr>
          <a:lstStyle/>
          <a:p>
            <a:r>
              <a:rPr lang="ja-JP" altLang="en-US" sz="1100" dirty="0">
                <a:latin typeface="メイリオ" pitchFamily="50" charset="-128"/>
                <a:ea typeface="メイリオ" pitchFamily="50" charset="-128"/>
              </a:rPr>
              <a:t>何の支援が必要か</a:t>
            </a:r>
          </a:p>
          <a:p>
            <a:r>
              <a:rPr lang="ja-JP" altLang="en-US" sz="1100" dirty="0">
                <a:latin typeface="メイリオ" pitchFamily="50" charset="-128"/>
                <a:ea typeface="メイリオ" pitchFamily="50" charset="-128"/>
              </a:rPr>
              <a:t>よく分からない･･･</a:t>
            </a:r>
          </a:p>
        </p:txBody>
      </p:sp>
      <p:sp>
        <p:nvSpPr>
          <p:cNvPr id="86" name="角丸四角形吹き出し 85"/>
          <p:cNvSpPr/>
          <p:nvPr/>
        </p:nvSpPr>
        <p:spPr>
          <a:xfrm>
            <a:off x="4676501" y="4364093"/>
            <a:ext cx="1724273" cy="810415"/>
          </a:xfrm>
          <a:prstGeom prst="wedgeRoundRectCallout">
            <a:avLst>
              <a:gd name="adj1" fmla="val 45682"/>
              <a:gd name="adj2" fmla="val -100947"/>
              <a:gd name="adj3" fmla="val 16667"/>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71296" tIns="35648" rIns="71296" bIns="35648" rtlCol="0" anchor="ctr"/>
          <a:lstStyle/>
          <a:p>
            <a:pPr lvl="0" algn="ctr"/>
            <a:r>
              <a:rPr lang="ja-JP" altLang="en-US" sz="1100" dirty="0">
                <a:solidFill>
                  <a:schemeClr val="tx1"/>
                </a:solidFill>
                <a:latin typeface="メイリオ" pitchFamily="50" charset="-128"/>
                <a:ea typeface="メイリオ" pitchFamily="50" charset="-128"/>
              </a:rPr>
              <a:t>本人の生活状況等に関する情報が伝わり，必要な支援が受けられる</a:t>
            </a:r>
            <a:endParaRPr lang="ja-JP" altLang="en-US" sz="1100" dirty="0">
              <a:solidFill>
                <a:schemeClr val="tx1"/>
              </a:solidFill>
            </a:endParaRPr>
          </a:p>
        </p:txBody>
      </p:sp>
      <p:pic>
        <p:nvPicPr>
          <p:cNvPr id="7" name="Picture 2"/>
          <p:cNvPicPr>
            <a:picLocks noChangeAspect="1" noChangeArrowheads="1"/>
          </p:cNvPicPr>
          <p:nvPr/>
        </p:nvPicPr>
        <p:blipFill>
          <a:blip r:embed="rId2" cstate="print"/>
          <a:srcRect/>
          <a:stretch>
            <a:fillRect/>
          </a:stretch>
        </p:blipFill>
        <p:spPr bwMode="auto">
          <a:xfrm>
            <a:off x="1959464" y="2244547"/>
            <a:ext cx="888262" cy="1059773"/>
          </a:xfrm>
          <a:prstGeom prst="rect">
            <a:avLst/>
          </a:prstGeom>
          <a:noFill/>
        </p:spPr>
      </p:pic>
      <p:pic>
        <p:nvPicPr>
          <p:cNvPr id="13" name="Picture 4"/>
          <p:cNvPicPr>
            <a:picLocks noChangeAspect="1" noChangeArrowheads="1"/>
          </p:cNvPicPr>
          <p:nvPr/>
        </p:nvPicPr>
        <p:blipFill>
          <a:blip r:embed="rId3" cstate="print"/>
          <a:srcRect/>
          <a:stretch>
            <a:fillRect/>
          </a:stretch>
        </p:blipFill>
        <p:spPr bwMode="auto">
          <a:xfrm>
            <a:off x="7811544" y="2119868"/>
            <a:ext cx="891592" cy="1071992"/>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7707042" y="3740697"/>
            <a:ext cx="1149515" cy="947313"/>
          </a:xfrm>
          <a:prstGeom prst="rect">
            <a:avLst/>
          </a:prstGeom>
          <a:noFill/>
        </p:spPr>
      </p:pic>
      <p:pic>
        <p:nvPicPr>
          <p:cNvPr id="1031" name="Picture 7"/>
          <p:cNvPicPr>
            <a:picLocks noChangeAspect="1" noChangeArrowheads="1"/>
          </p:cNvPicPr>
          <p:nvPr/>
        </p:nvPicPr>
        <p:blipFill>
          <a:blip r:embed="rId5" cstate="print"/>
          <a:srcRect/>
          <a:stretch>
            <a:fillRect/>
          </a:stretch>
        </p:blipFill>
        <p:spPr bwMode="auto">
          <a:xfrm>
            <a:off x="1850248" y="4052395"/>
            <a:ext cx="1154231" cy="956547"/>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cstate="print"/>
          <a:srcRect/>
          <a:stretch>
            <a:fillRect/>
          </a:stretch>
        </p:blipFill>
        <p:spPr bwMode="auto">
          <a:xfrm>
            <a:off x="339692" y="2618585"/>
            <a:ext cx="783761" cy="1059773"/>
          </a:xfrm>
          <a:prstGeom prst="rect">
            <a:avLst/>
          </a:prstGeom>
          <a:noFill/>
        </p:spPr>
      </p:pic>
      <p:pic>
        <p:nvPicPr>
          <p:cNvPr id="2056" name="Picture 8"/>
          <p:cNvPicPr>
            <a:picLocks noChangeAspect="1" noChangeArrowheads="1"/>
          </p:cNvPicPr>
          <p:nvPr/>
        </p:nvPicPr>
        <p:blipFill>
          <a:blip r:embed="rId7" cstate="print"/>
          <a:srcRect/>
          <a:stretch>
            <a:fillRect/>
          </a:stretch>
        </p:blipFill>
        <p:spPr bwMode="auto">
          <a:xfrm>
            <a:off x="4937754" y="2618585"/>
            <a:ext cx="783761" cy="1059773"/>
          </a:xfrm>
          <a:prstGeom prst="rect">
            <a:avLst/>
          </a:prstGeom>
          <a:solidFill>
            <a:srgbClr val="FFFF99"/>
          </a:solidFill>
        </p:spPr>
      </p:pic>
      <p:sp>
        <p:nvSpPr>
          <p:cNvPr id="45" name="正方形/長方形 44"/>
          <p:cNvSpPr>
            <a:spLocks noChangeArrowheads="1"/>
          </p:cNvSpPr>
          <p:nvPr/>
        </p:nvSpPr>
        <p:spPr bwMode="auto">
          <a:xfrm>
            <a:off x="130690" y="678539"/>
            <a:ext cx="2821538" cy="318214"/>
          </a:xfrm>
          <a:prstGeom prst="rect">
            <a:avLst/>
          </a:prstGeom>
          <a:solidFill>
            <a:schemeClr val="accent1"/>
          </a:solidFill>
          <a:ln w="9525">
            <a:noFill/>
            <a:miter lim="800000"/>
            <a:headEnd/>
            <a:tailEnd/>
          </a:ln>
        </p:spPr>
        <p:txBody>
          <a:bodyPr wrap="square" lIns="71296" tIns="35648" rIns="71296" bIns="35648" anchor="b" anchorCtr="0">
            <a:spAutoFit/>
          </a:bodyPr>
          <a:lstStyle/>
          <a:p>
            <a:pPr algn="ctr" defTabSz="704294">
              <a:buClr>
                <a:schemeClr val="bg2"/>
              </a:buClr>
              <a:defRPr/>
            </a:pPr>
            <a:r>
              <a:rPr lang="ja-JP" altLang="en-US" sz="1600" b="1" dirty="0">
                <a:solidFill>
                  <a:schemeClr val="bg1"/>
                </a:solidFill>
                <a:latin typeface="メイリオ" pitchFamily="50" charset="-128"/>
                <a:ea typeface="メイリオ" pitchFamily="50" charset="-128"/>
              </a:rPr>
              <a:t>利用促進委員会での御指摘</a:t>
            </a:r>
            <a:endParaRPr lang="en-US" altLang="ja-JP" sz="1600" b="1" dirty="0">
              <a:solidFill>
                <a:schemeClr val="bg1"/>
              </a:solidFill>
              <a:latin typeface="メイリオ" pitchFamily="50" charset="-128"/>
              <a:ea typeface="メイリオ" pitchFamily="50" charset="-128"/>
            </a:endParaRPr>
          </a:p>
        </p:txBody>
      </p:sp>
      <p:sp>
        <p:nvSpPr>
          <p:cNvPr id="6" name="サブタイトル 2"/>
          <p:cNvSpPr txBox="1">
            <a:spLocks/>
          </p:cNvSpPr>
          <p:nvPr/>
        </p:nvSpPr>
        <p:spPr>
          <a:xfrm>
            <a:off x="287442" y="5860244"/>
            <a:ext cx="8752057" cy="935094"/>
          </a:xfrm>
          <a:prstGeom prst="rect">
            <a:avLst/>
          </a:prstGeom>
          <a:solidFill>
            <a:schemeClr val="accent6">
              <a:lumMod val="20000"/>
              <a:lumOff val="80000"/>
            </a:schemeClr>
          </a:solidFill>
          <a:ln w="25400">
            <a:solidFill>
              <a:schemeClr val="accent6">
                <a:lumMod val="75000"/>
              </a:schemeClr>
            </a:solidFill>
          </a:ln>
        </p:spPr>
        <p:txBody>
          <a:bodyPr vert="horz" lIns="71296" tIns="35648" rIns="71296" bIns="35648" rtlCol="0" anchor="b" anchorCtr="0">
            <a:normAutofit/>
          </a:bodyPr>
          <a:lstStyle/>
          <a:p>
            <a:pPr>
              <a:spcAft>
                <a:spcPts val="936"/>
              </a:spcAft>
              <a:buClr>
                <a:srgbClr val="66FFCC"/>
              </a:buClr>
              <a:defRPr/>
            </a:pPr>
            <a:r>
              <a:rPr lang="ja-JP" altLang="en-US" sz="1400" dirty="0">
                <a:latin typeface="メイリオ" pitchFamily="50" charset="-128"/>
                <a:ea typeface="メイリオ" pitchFamily="50" charset="-128"/>
              </a:rPr>
              <a:t>○　本人の生活状況等に関する情報が，医師・裁判所に伝わるよう関係機関による支援の在り方の検討</a:t>
            </a:r>
            <a:endParaRPr lang="en-US" altLang="ja-JP" sz="1400" dirty="0">
              <a:latin typeface="メイリオ" pitchFamily="50" charset="-128"/>
              <a:ea typeface="メイリオ" pitchFamily="50" charset="-128"/>
            </a:endParaRPr>
          </a:p>
          <a:p>
            <a:pPr lvl="0">
              <a:spcBef>
                <a:spcPct val="20000"/>
              </a:spcBef>
              <a:buClr>
                <a:srgbClr val="66FFCC"/>
              </a:buClr>
              <a:defRPr/>
            </a:pPr>
            <a:r>
              <a:rPr lang="ja-JP" altLang="en-US" sz="1400" dirty="0">
                <a:latin typeface="メイリオ" pitchFamily="50" charset="-128"/>
                <a:ea typeface="メイリオ" pitchFamily="50" charset="-128"/>
              </a:rPr>
              <a:t>○　本人の生活状況等を踏まえた診断内容について分かりやすく記載できる診断書の在り方の検討</a:t>
            </a:r>
          </a:p>
        </p:txBody>
      </p:sp>
      <p:sp>
        <p:nvSpPr>
          <p:cNvPr id="3" name="正方形/長方形 2"/>
          <p:cNvSpPr/>
          <p:nvPr/>
        </p:nvSpPr>
        <p:spPr>
          <a:xfrm>
            <a:off x="6459808" y="4130320"/>
            <a:ext cx="1218822" cy="654566"/>
          </a:xfrm>
          <a:prstGeom prst="rect">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296" tIns="35648" rIns="71296" bIns="35648" rtlCol="0" anchor="ctr"/>
          <a:lstStyle/>
          <a:p>
            <a:pPr algn="ctr"/>
            <a:endParaRPr kumimoji="1" lang="ja-JP" altLang="en-US"/>
          </a:p>
        </p:txBody>
      </p:sp>
      <p:sp>
        <p:nvSpPr>
          <p:cNvPr id="43" name="正方形/長方形 42"/>
          <p:cNvSpPr>
            <a:spLocks noChangeArrowheads="1"/>
          </p:cNvSpPr>
          <p:nvPr/>
        </p:nvSpPr>
        <p:spPr bwMode="auto">
          <a:xfrm>
            <a:off x="130690" y="5723912"/>
            <a:ext cx="1776524" cy="348991"/>
          </a:xfrm>
          <a:prstGeom prst="rect">
            <a:avLst/>
          </a:prstGeom>
          <a:solidFill>
            <a:srgbClr val="FF6600"/>
          </a:solidFill>
          <a:ln w="9525">
            <a:noFill/>
            <a:miter lim="800000"/>
            <a:headEnd/>
            <a:tailEnd/>
          </a:ln>
        </p:spPr>
        <p:txBody>
          <a:bodyPr wrap="square" lIns="71296" tIns="35648" rIns="71296" bIns="35648" anchor="b" anchorCtr="0">
            <a:spAutoFit/>
          </a:bodyPr>
          <a:lstStyle/>
          <a:p>
            <a:pPr algn="ctr" defTabSz="704294">
              <a:defRPr/>
            </a:pPr>
            <a:r>
              <a:rPr lang="ja-JP" altLang="en-US" b="1" dirty="0">
                <a:solidFill>
                  <a:schemeClr val="bg1"/>
                </a:solidFill>
                <a:latin typeface="メイリオ" pitchFamily="50" charset="-128"/>
                <a:ea typeface="メイリオ" pitchFamily="50" charset="-128"/>
              </a:rPr>
              <a:t>今後の検討課題</a:t>
            </a:r>
            <a:endParaRPr lang="en-US" altLang="ja-JP" b="1" dirty="0">
              <a:solidFill>
                <a:schemeClr val="bg1"/>
              </a:solidFill>
              <a:latin typeface="メイリオ" pitchFamily="50" charset="-128"/>
              <a:ea typeface="メイリオ" pitchFamily="50" charset="-128"/>
            </a:endParaRPr>
          </a:p>
        </p:txBody>
      </p:sp>
      <p:sp>
        <p:nvSpPr>
          <p:cNvPr id="38" name="サブタイトル 2"/>
          <p:cNvSpPr txBox="1">
            <a:spLocks/>
          </p:cNvSpPr>
          <p:nvPr/>
        </p:nvSpPr>
        <p:spPr>
          <a:xfrm>
            <a:off x="6441452" y="4241430"/>
            <a:ext cx="1235877" cy="522530"/>
          </a:xfrm>
          <a:prstGeom prst="rect">
            <a:avLst/>
          </a:prstGeom>
        </p:spPr>
        <p:txBody>
          <a:bodyPr vert="horz" lIns="71296" tIns="35648" rIns="71296" bIns="35648" rtlCol="0">
            <a:normAutofit fontScale="77500" lnSpcReduction="20000"/>
          </a:bodyPr>
          <a:lstStyle/>
          <a:p>
            <a:pPr algn="ctr" defTabSz="712958">
              <a:spcBef>
                <a:spcPct val="20000"/>
              </a:spcBef>
              <a:defRPr/>
            </a:pPr>
            <a:r>
              <a:rPr lang="ja-JP" altLang="en-US" dirty="0" smtClean="0">
                <a:latin typeface="メイリオ" pitchFamily="50" charset="-128"/>
                <a:ea typeface="メイリオ" pitchFamily="50" charset="-128"/>
              </a:rPr>
              <a:t>地域連携</a:t>
            </a:r>
            <a:endParaRPr lang="en-US" altLang="ja-JP" dirty="0" smtClean="0">
              <a:latin typeface="メイリオ" pitchFamily="50" charset="-128"/>
              <a:ea typeface="メイリオ" pitchFamily="50" charset="-128"/>
            </a:endParaRPr>
          </a:p>
          <a:p>
            <a:pPr algn="ctr" defTabSz="712958">
              <a:spcBef>
                <a:spcPct val="20000"/>
              </a:spcBef>
              <a:defRPr/>
            </a:pPr>
            <a:r>
              <a:rPr lang="ja-JP" altLang="en-US" dirty="0" smtClean="0">
                <a:latin typeface="メイリオ" pitchFamily="50" charset="-128"/>
                <a:ea typeface="メイリオ" pitchFamily="50" charset="-128"/>
              </a:rPr>
              <a:t>ネットワーク</a:t>
            </a:r>
            <a:endParaRPr lang="ja-JP" altLang="en-US" sz="1400" dirty="0">
              <a:latin typeface="メイリオ" pitchFamily="50" charset="-128"/>
              <a:ea typeface="メイリオ" pitchFamily="50" charset="-128"/>
            </a:endParaRPr>
          </a:p>
        </p:txBody>
      </p:sp>
    </p:spTree>
    <p:extLst>
      <p:ext uri="{BB962C8B-B14F-4D97-AF65-F5344CB8AC3E}">
        <p14:creationId xmlns:p14="http://schemas.microsoft.com/office/powerpoint/2010/main" val="3022735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107504" y="332656"/>
            <a:ext cx="8917914" cy="3600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700" dirty="0" smtClean="0">
                <a:solidFill>
                  <a:prstClr val="black"/>
                </a:solidFill>
                <a:latin typeface="ＭＳ Ｐゴシック"/>
              </a:rPr>
              <a:t>○指定事業者等及び指定相談支援事業者が利用者の意思</a:t>
            </a:r>
            <a:r>
              <a:rPr lang="ja-JP" altLang="en-US" sz="1700" dirty="0">
                <a:solidFill>
                  <a:prstClr val="black"/>
                </a:solidFill>
                <a:latin typeface="ＭＳ Ｐゴシック"/>
              </a:rPr>
              <a:t>決定の支援に配慮する旨の</a:t>
            </a:r>
            <a:r>
              <a:rPr lang="ja-JP" altLang="en-US" sz="1700" dirty="0" smtClean="0">
                <a:solidFill>
                  <a:prstClr val="black"/>
                </a:solidFill>
                <a:latin typeface="ＭＳ Ｐゴシック"/>
              </a:rPr>
              <a:t>規定</a:t>
            </a:r>
            <a:endParaRPr lang="en-US" altLang="ja-JP" sz="1700" dirty="0">
              <a:solidFill>
                <a:prstClr val="black"/>
              </a:solidFill>
              <a:latin typeface="ＭＳ Ｐゴシック"/>
            </a:endParaRPr>
          </a:p>
        </p:txBody>
      </p:sp>
      <p:sp>
        <p:nvSpPr>
          <p:cNvPr id="6" name="正方形/長方形 5"/>
          <p:cNvSpPr/>
          <p:nvPr/>
        </p:nvSpPr>
        <p:spPr>
          <a:xfrm>
            <a:off x="168446" y="692719"/>
            <a:ext cx="8856984" cy="3323987"/>
          </a:xfrm>
          <a:prstGeom prst="rect">
            <a:avLst/>
          </a:prstGeom>
        </p:spPr>
        <p:txBody>
          <a:bodyPr wrap="square">
            <a:spAutoFit/>
          </a:bodyPr>
          <a:lstStyle/>
          <a:p>
            <a:r>
              <a:rPr lang="ja-JP" altLang="en-US" sz="1400" dirty="0" smtClean="0">
                <a:solidFill>
                  <a:prstClr val="black"/>
                </a:solidFill>
              </a:rPr>
              <a:t>○障害者総合支援法</a:t>
            </a:r>
            <a:endParaRPr lang="en-US" altLang="ja-JP" sz="1400" dirty="0" smtClean="0">
              <a:solidFill>
                <a:prstClr val="black"/>
              </a:solidFill>
            </a:endParaRPr>
          </a:p>
          <a:p>
            <a:r>
              <a:rPr lang="ja-JP" altLang="en-US" sz="1400" dirty="0" smtClean="0">
                <a:solidFill>
                  <a:prstClr val="black"/>
                </a:solidFill>
              </a:rPr>
              <a:t>（</a:t>
            </a:r>
            <a:r>
              <a:rPr lang="ja-JP" altLang="en-US" sz="1400" dirty="0">
                <a:solidFill>
                  <a:prstClr val="black"/>
                </a:solidFill>
              </a:rPr>
              <a:t>指定障害福祉サービス事業者及び指定障害者支援施設等の設置者の責務） </a:t>
            </a:r>
          </a:p>
          <a:p>
            <a:r>
              <a:rPr lang="ja-JP" altLang="en-US" sz="1400" b="1" dirty="0">
                <a:solidFill>
                  <a:prstClr val="black"/>
                </a:solidFill>
              </a:rPr>
              <a:t>第四十二条</a:t>
            </a:r>
            <a:r>
              <a:rPr lang="ja-JP" altLang="en-US" sz="1400" dirty="0">
                <a:solidFill>
                  <a:prstClr val="black"/>
                </a:solidFill>
              </a:rPr>
              <a:t> 　指定障害福祉サービス事業者及び指定障害者支援施設等の設置者（以下「指定事業者等」という。）は</a:t>
            </a:r>
            <a:r>
              <a:rPr lang="ja-JP" altLang="en-US" sz="1400" dirty="0" smtClean="0">
                <a:solidFill>
                  <a:prstClr val="black"/>
                </a:solidFill>
              </a:rPr>
              <a:t>、　</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障害者等</a:t>
            </a:r>
            <a:r>
              <a:rPr lang="ja-JP" altLang="en-US" sz="1400" dirty="0">
                <a:solidFill>
                  <a:prstClr val="black"/>
                </a:solidFill>
              </a:rPr>
              <a:t>が自立した日常生活又は社会生活を営むことができるよう、障害者等の</a:t>
            </a:r>
            <a:r>
              <a:rPr lang="ja-JP" altLang="en-US" sz="1400" b="1" u="sng" dirty="0">
                <a:solidFill>
                  <a:srgbClr val="FF0000"/>
                </a:solidFill>
              </a:rPr>
              <a:t>意思決定の支援に配慮</a:t>
            </a:r>
            <a:r>
              <a:rPr lang="ja-JP" altLang="en-US" sz="1400" dirty="0" err="1">
                <a:solidFill>
                  <a:prstClr val="black"/>
                </a:solidFill>
              </a:rPr>
              <a:t>するとと</a:t>
            </a:r>
            <a:r>
              <a:rPr lang="ja-JP" altLang="en-US" sz="1400" dirty="0" err="1" smtClean="0">
                <a:solidFill>
                  <a:prstClr val="black"/>
                </a:solidFill>
              </a:rPr>
              <a:t>も</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に</a:t>
            </a:r>
            <a:r>
              <a:rPr lang="ja-JP" altLang="en-US" sz="1400" dirty="0">
                <a:solidFill>
                  <a:prstClr val="black"/>
                </a:solidFill>
              </a:rPr>
              <a:t>、市町村、</a:t>
            </a:r>
            <a:r>
              <a:rPr lang="ja-JP" altLang="en-US" sz="1400" dirty="0" smtClean="0">
                <a:solidFill>
                  <a:prstClr val="black"/>
                </a:solidFill>
              </a:rPr>
              <a:t>公共</a:t>
            </a:r>
            <a:r>
              <a:rPr lang="ja-JP" altLang="en-US" sz="1400" dirty="0">
                <a:solidFill>
                  <a:prstClr val="black"/>
                </a:solidFill>
              </a:rPr>
              <a:t>職業安定所その他の職業リハビリテーションの措置を実施する機関、教育機関その他の関係</a:t>
            </a:r>
            <a:r>
              <a:rPr lang="ja-JP" altLang="en-US" sz="1400" dirty="0" smtClean="0">
                <a:solidFill>
                  <a:prstClr val="black"/>
                </a:solidFill>
              </a:rPr>
              <a:t>機関</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と</a:t>
            </a:r>
            <a:r>
              <a:rPr lang="ja-JP" altLang="en-US" sz="1400" dirty="0">
                <a:solidFill>
                  <a:prstClr val="black"/>
                </a:solidFill>
              </a:rPr>
              <a:t>の緊密な連携を</a:t>
            </a:r>
            <a:r>
              <a:rPr lang="ja-JP" altLang="en-US" sz="1400" dirty="0" smtClean="0">
                <a:solidFill>
                  <a:prstClr val="black"/>
                </a:solidFill>
              </a:rPr>
              <a:t>図りつつ</a:t>
            </a:r>
            <a:r>
              <a:rPr lang="ja-JP" altLang="en-US" sz="1400" dirty="0">
                <a:solidFill>
                  <a:prstClr val="black"/>
                </a:solidFill>
              </a:rPr>
              <a:t>、障害福祉サービスを当該障害者等の意向、適性、障害の特性その他の事情に応じ、</a:t>
            </a:r>
            <a:r>
              <a:rPr lang="ja-JP" altLang="en-US" sz="1400" dirty="0" smtClean="0">
                <a:solidFill>
                  <a:prstClr val="black"/>
                </a:solidFill>
              </a:rPr>
              <a:t>常</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に</a:t>
            </a:r>
            <a:r>
              <a:rPr lang="ja-JP" altLang="en-US" sz="1400" dirty="0">
                <a:solidFill>
                  <a:prstClr val="black"/>
                </a:solidFill>
              </a:rPr>
              <a:t>障害者等の立場に立って</a:t>
            </a:r>
            <a:r>
              <a:rPr lang="ja-JP" altLang="en-US" sz="1400" dirty="0" smtClean="0">
                <a:solidFill>
                  <a:prstClr val="black"/>
                </a:solidFill>
              </a:rPr>
              <a:t>効果的</a:t>
            </a:r>
            <a:r>
              <a:rPr lang="ja-JP" altLang="en-US" sz="1400" dirty="0">
                <a:solidFill>
                  <a:prstClr val="black"/>
                </a:solidFill>
              </a:rPr>
              <a:t>に行うように努めなければならない。 </a:t>
            </a:r>
            <a:endParaRPr lang="en-US" altLang="ja-JP" sz="1400" dirty="0" smtClean="0">
              <a:solidFill>
                <a:prstClr val="black"/>
              </a:solidFill>
            </a:endParaRPr>
          </a:p>
          <a:p>
            <a:endParaRPr lang="en-US" altLang="ja-JP" sz="1400" dirty="0">
              <a:solidFill>
                <a:prstClr val="black"/>
              </a:solidFill>
              <a:latin typeface="HGｺﾞｼｯｸM" panose="020B0609000000000000" pitchFamily="49" charset="-128"/>
              <a:ea typeface="HGｺﾞｼｯｸM" panose="020B0609000000000000" pitchFamily="49" charset="-128"/>
            </a:endParaRPr>
          </a:p>
          <a:p>
            <a:r>
              <a:rPr lang="ja-JP" altLang="en-US" sz="1400" dirty="0">
                <a:solidFill>
                  <a:prstClr val="black"/>
                </a:solidFill>
              </a:rPr>
              <a:t>（指定一般相談支援事業者及び指定特定相談支援事業者の責務） </a:t>
            </a:r>
          </a:p>
          <a:p>
            <a:r>
              <a:rPr lang="ja-JP" altLang="en-US" sz="1400" b="1" dirty="0">
                <a:solidFill>
                  <a:prstClr val="black"/>
                </a:solidFill>
              </a:rPr>
              <a:t>第五十一条の二十二</a:t>
            </a:r>
            <a:r>
              <a:rPr lang="ja-JP" altLang="en-US" sz="1400" dirty="0">
                <a:solidFill>
                  <a:prstClr val="black"/>
                </a:solidFill>
              </a:rPr>
              <a:t> 　指定一般相談支援事業者及び指定特定相談支援事業者（以下「指定相談支援事業者」</a:t>
            </a:r>
            <a:r>
              <a:rPr lang="ja-JP" altLang="en-US" sz="1400" dirty="0" smtClean="0">
                <a:solidFill>
                  <a:prstClr val="black"/>
                </a:solidFill>
              </a:rPr>
              <a:t>とい</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う</a:t>
            </a:r>
            <a:r>
              <a:rPr lang="ja-JP" altLang="en-US" sz="1400" dirty="0">
                <a:solidFill>
                  <a:prstClr val="black"/>
                </a:solidFill>
              </a:rPr>
              <a:t>。）は、</a:t>
            </a:r>
            <a:r>
              <a:rPr lang="ja-JP" altLang="en-US" sz="1400" dirty="0" smtClean="0">
                <a:solidFill>
                  <a:prstClr val="black"/>
                </a:solidFill>
              </a:rPr>
              <a:t>障害者</a:t>
            </a:r>
            <a:r>
              <a:rPr lang="ja-JP" altLang="en-US" sz="1400" dirty="0">
                <a:solidFill>
                  <a:prstClr val="black"/>
                </a:solidFill>
              </a:rPr>
              <a:t>等が自立した日常生活又は社会生活を営むことができるよう、障害者等の</a:t>
            </a:r>
            <a:r>
              <a:rPr lang="ja-JP" altLang="en-US" sz="1400" b="1" u="sng" dirty="0">
                <a:solidFill>
                  <a:srgbClr val="FF0000"/>
                </a:solidFill>
              </a:rPr>
              <a:t>意思決定の支援に</a:t>
            </a:r>
            <a:r>
              <a:rPr lang="ja-JP" altLang="en-US" sz="1400" b="1" u="sng" dirty="0" smtClean="0">
                <a:solidFill>
                  <a:srgbClr val="FF0000"/>
                </a:solidFill>
              </a:rPr>
              <a:t>配慮</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する</a:t>
            </a:r>
            <a:r>
              <a:rPr lang="ja-JP" altLang="en-US" sz="1400" dirty="0">
                <a:solidFill>
                  <a:prstClr val="black"/>
                </a:solidFill>
              </a:rPr>
              <a:t>とともに、市町村</a:t>
            </a:r>
            <a:r>
              <a:rPr lang="ja-JP" altLang="en-US" sz="1400" dirty="0" smtClean="0">
                <a:solidFill>
                  <a:prstClr val="black"/>
                </a:solidFill>
              </a:rPr>
              <a:t>、公共</a:t>
            </a:r>
            <a:r>
              <a:rPr lang="ja-JP" altLang="en-US" sz="1400" dirty="0">
                <a:solidFill>
                  <a:prstClr val="black"/>
                </a:solidFill>
              </a:rPr>
              <a:t>職業安定所その他の職業リハビリテーションの措置を実施する機関、教育機関</a:t>
            </a:r>
            <a:r>
              <a:rPr lang="ja-JP" altLang="en-US" sz="1400" dirty="0" smtClean="0">
                <a:solidFill>
                  <a:prstClr val="black"/>
                </a:solidFill>
              </a:rPr>
              <a:t>その他</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の</a:t>
            </a:r>
            <a:r>
              <a:rPr lang="ja-JP" altLang="en-US" sz="1400" dirty="0">
                <a:solidFill>
                  <a:prstClr val="black"/>
                </a:solidFill>
              </a:rPr>
              <a:t>関係機関との緊密な連携を</a:t>
            </a:r>
            <a:r>
              <a:rPr lang="ja-JP" altLang="en-US" sz="1400" dirty="0" smtClean="0">
                <a:solidFill>
                  <a:prstClr val="black"/>
                </a:solidFill>
              </a:rPr>
              <a:t>図りつつ</a:t>
            </a:r>
            <a:r>
              <a:rPr lang="ja-JP" altLang="en-US" sz="1400" dirty="0">
                <a:solidFill>
                  <a:prstClr val="black"/>
                </a:solidFill>
              </a:rPr>
              <a:t>、相談支援を当該障害者等の意向、適性、障害の特性その他の事情に応じ</a:t>
            </a:r>
            <a:r>
              <a:rPr lang="ja-JP" altLang="en-US" sz="1400" dirty="0" smtClean="0">
                <a:solidFill>
                  <a:prstClr val="black"/>
                </a:solidFill>
              </a:rPr>
              <a:t>、　常に</a:t>
            </a:r>
            <a:r>
              <a:rPr lang="ja-JP" altLang="en-US" sz="1400" dirty="0">
                <a:solidFill>
                  <a:prstClr val="black"/>
                </a:solidFill>
              </a:rPr>
              <a:t>障害者等の立場に立って効果的に</a:t>
            </a:r>
            <a:r>
              <a:rPr lang="ja-JP" altLang="en-US" sz="1400" dirty="0" smtClean="0">
                <a:solidFill>
                  <a:prstClr val="black"/>
                </a:solidFill>
              </a:rPr>
              <a:t>行うよう</a:t>
            </a:r>
            <a:r>
              <a:rPr lang="ja-JP" altLang="en-US" sz="1400" dirty="0">
                <a:solidFill>
                  <a:prstClr val="black"/>
                </a:solidFill>
              </a:rPr>
              <a:t>に努めなければならない</a:t>
            </a:r>
            <a:r>
              <a:rPr lang="ja-JP" altLang="en-US" sz="1400" dirty="0" smtClean="0">
                <a:solidFill>
                  <a:prstClr val="black"/>
                </a:solidFill>
              </a:rPr>
              <a:t>。</a:t>
            </a:r>
            <a:endParaRPr lang="ja-JP" altLang="en-US" sz="1400" dirty="0">
              <a:solidFill>
                <a:prstClr val="black"/>
              </a:solidFill>
            </a:endParaRPr>
          </a:p>
        </p:txBody>
      </p:sp>
      <p:sp>
        <p:nvSpPr>
          <p:cNvPr id="8" name="角丸四角形 7"/>
          <p:cNvSpPr/>
          <p:nvPr/>
        </p:nvSpPr>
        <p:spPr>
          <a:xfrm>
            <a:off x="118582" y="4221088"/>
            <a:ext cx="8640960" cy="3600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ＭＳ Ｐゴシック"/>
              </a:rPr>
              <a:t>○利用者に必要な情報提供を行う旨の規定</a:t>
            </a:r>
            <a:endParaRPr lang="en-US" altLang="ja-JP" dirty="0">
              <a:solidFill>
                <a:prstClr val="black"/>
              </a:solidFill>
              <a:latin typeface="ＭＳ Ｐゴシック"/>
            </a:endParaRPr>
          </a:p>
        </p:txBody>
      </p:sp>
      <p:sp>
        <p:nvSpPr>
          <p:cNvPr id="11" name="正方形/長方形 10"/>
          <p:cNvSpPr/>
          <p:nvPr/>
        </p:nvSpPr>
        <p:spPr>
          <a:xfrm>
            <a:off x="185063" y="4564303"/>
            <a:ext cx="8856984" cy="1600438"/>
          </a:xfrm>
          <a:prstGeom prst="rect">
            <a:avLst/>
          </a:prstGeom>
        </p:spPr>
        <p:txBody>
          <a:bodyPr wrap="square">
            <a:spAutoFit/>
          </a:bodyPr>
          <a:lstStyle/>
          <a:p>
            <a:r>
              <a:rPr lang="ja-JP" altLang="en-US" sz="1400" dirty="0" smtClean="0">
                <a:solidFill>
                  <a:prstClr val="black"/>
                </a:solidFill>
              </a:rPr>
              <a:t>○障害者総合支援法</a:t>
            </a:r>
            <a:endParaRPr lang="en-US" altLang="ja-JP" sz="1400" dirty="0" smtClean="0">
              <a:solidFill>
                <a:prstClr val="black"/>
              </a:solidFill>
            </a:endParaRPr>
          </a:p>
          <a:p>
            <a:r>
              <a:rPr lang="ja-JP" altLang="en-US" sz="1400" dirty="0" smtClean="0">
                <a:solidFill>
                  <a:prstClr val="black"/>
                </a:solidFill>
              </a:rPr>
              <a:t>（定義）</a:t>
            </a:r>
            <a:endParaRPr lang="en-US" altLang="ja-JP" sz="1400" dirty="0" smtClean="0">
              <a:solidFill>
                <a:prstClr val="black"/>
              </a:solidFill>
            </a:endParaRPr>
          </a:p>
          <a:p>
            <a:r>
              <a:rPr lang="ja-JP" altLang="en-US" sz="1400" b="1" dirty="0" smtClean="0">
                <a:solidFill>
                  <a:prstClr val="black"/>
                </a:solidFill>
              </a:rPr>
              <a:t>第五条第十七項 </a:t>
            </a:r>
            <a:r>
              <a:rPr lang="ja-JP" altLang="en-US" sz="1400" dirty="0">
                <a:solidFill>
                  <a:prstClr val="black"/>
                </a:solidFill>
              </a:rPr>
              <a:t>　この法律において「基本相談支援」とは、地域の障害者等の福祉に関する各般の問題につき、</a:t>
            </a:r>
            <a:r>
              <a:rPr lang="ja-JP" altLang="en-US" sz="1400" dirty="0" smtClean="0">
                <a:solidFill>
                  <a:prstClr val="black"/>
                </a:solidFill>
              </a:rPr>
              <a:t>障</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害者</a:t>
            </a:r>
            <a:r>
              <a:rPr lang="ja-JP" altLang="en-US" sz="1400" dirty="0">
                <a:solidFill>
                  <a:prstClr val="black"/>
                </a:solidFill>
              </a:rPr>
              <a:t>等、</a:t>
            </a:r>
            <a:r>
              <a:rPr lang="ja-JP" altLang="en-US" sz="1400" dirty="0" smtClean="0">
                <a:solidFill>
                  <a:prstClr val="black"/>
                </a:solidFill>
              </a:rPr>
              <a:t>障害児</a:t>
            </a:r>
            <a:r>
              <a:rPr lang="ja-JP" altLang="en-US" sz="1400" dirty="0">
                <a:solidFill>
                  <a:prstClr val="black"/>
                </a:solidFill>
              </a:rPr>
              <a:t>の保護者又は障害者等の介護を行う者からの相談に応じ、</a:t>
            </a:r>
            <a:r>
              <a:rPr lang="ja-JP" altLang="en-US" sz="1400" b="1" u="sng" dirty="0">
                <a:solidFill>
                  <a:srgbClr val="FF0000"/>
                </a:solidFill>
              </a:rPr>
              <a:t>必要な情報の提供</a:t>
            </a:r>
            <a:r>
              <a:rPr lang="ja-JP" altLang="en-US" sz="1400" dirty="0">
                <a:solidFill>
                  <a:prstClr val="black"/>
                </a:solidFill>
              </a:rPr>
              <a:t>及び助言を行い、</a:t>
            </a:r>
            <a:r>
              <a:rPr lang="ja-JP" altLang="en-US" sz="1400" dirty="0" smtClean="0">
                <a:solidFill>
                  <a:prstClr val="black"/>
                </a:solidFill>
              </a:rPr>
              <a:t>併</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a:t>
            </a:r>
            <a:r>
              <a:rPr lang="ja-JP" altLang="en-US" sz="1400" dirty="0" err="1" smtClean="0">
                <a:solidFill>
                  <a:prstClr val="black"/>
                </a:solidFill>
              </a:rPr>
              <a:t>せて</a:t>
            </a:r>
            <a:r>
              <a:rPr lang="ja-JP" altLang="en-US" sz="1400" dirty="0">
                <a:solidFill>
                  <a:prstClr val="black"/>
                </a:solidFill>
              </a:rPr>
              <a:t>これらの者と</a:t>
            </a:r>
            <a:r>
              <a:rPr lang="ja-JP" altLang="en-US" sz="1400" dirty="0" smtClean="0">
                <a:solidFill>
                  <a:prstClr val="black"/>
                </a:solidFill>
              </a:rPr>
              <a:t>市町村</a:t>
            </a:r>
            <a:r>
              <a:rPr lang="ja-JP" altLang="en-US" sz="1400" dirty="0">
                <a:solidFill>
                  <a:prstClr val="black"/>
                </a:solidFill>
              </a:rPr>
              <a:t>及び第二十九条第二項に規定する指定障害福祉サービス事業者等との連絡調整（</a:t>
            </a:r>
            <a:r>
              <a:rPr lang="ja-JP" altLang="en-US" sz="1400" dirty="0" smtClean="0">
                <a:solidFill>
                  <a:prstClr val="black"/>
                </a:solidFill>
              </a:rPr>
              <a:t>サービ</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ス</a:t>
            </a:r>
            <a:r>
              <a:rPr lang="ja-JP" altLang="en-US" sz="1400" dirty="0">
                <a:solidFill>
                  <a:prstClr val="black"/>
                </a:solidFill>
              </a:rPr>
              <a:t>利用支援及び継続</a:t>
            </a:r>
            <a:r>
              <a:rPr lang="ja-JP" altLang="en-US" sz="1400" dirty="0" smtClean="0">
                <a:solidFill>
                  <a:prstClr val="black"/>
                </a:solidFill>
              </a:rPr>
              <a:t>サービス利用</a:t>
            </a:r>
            <a:r>
              <a:rPr lang="ja-JP" altLang="en-US" sz="1400" dirty="0">
                <a:solidFill>
                  <a:prstClr val="black"/>
                </a:solidFill>
              </a:rPr>
              <a:t>支援に関するものを除く。）その他の厚生労働省令で定める便宜を総合的に</a:t>
            </a:r>
            <a:r>
              <a:rPr lang="ja-JP" altLang="en-US" sz="1400" dirty="0" smtClean="0">
                <a:solidFill>
                  <a:prstClr val="black"/>
                </a:solidFill>
              </a:rPr>
              <a:t>供</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　与する</a:t>
            </a:r>
            <a:r>
              <a:rPr lang="ja-JP" altLang="en-US" sz="1400" dirty="0">
                <a:solidFill>
                  <a:prstClr val="black"/>
                </a:solidFill>
              </a:rPr>
              <a:t>ことをいう。 </a:t>
            </a:r>
          </a:p>
        </p:txBody>
      </p:sp>
      <p:sp>
        <p:nvSpPr>
          <p:cNvPr id="2" name="スライド番号プレースホルダー 1"/>
          <p:cNvSpPr>
            <a:spLocks noGrp="1"/>
          </p:cNvSpPr>
          <p:nvPr>
            <p:ph type="sldNum" sz="quarter" idx="12"/>
          </p:nvPr>
        </p:nvSpPr>
        <p:spPr/>
        <p:txBody>
          <a:bodyPr/>
          <a:lstStyle/>
          <a:p>
            <a:fld id="{54B09F09-2CE8-491B-901A-3DF69E149F9C}" type="slidenum">
              <a:rPr lang="ja-JP" altLang="en-US" smtClean="0">
                <a:solidFill>
                  <a:prstClr val="black">
                    <a:tint val="75000"/>
                  </a:prstClr>
                </a:solidFill>
              </a:rPr>
              <a:pPr/>
              <a:t>5</a:t>
            </a:fld>
            <a:endParaRPr lang="ja-JP" altLang="en-US">
              <a:solidFill>
                <a:prstClr val="black">
                  <a:tint val="75000"/>
                </a:prstClr>
              </a:solidFill>
            </a:endParaRPr>
          </a:p>
        </p:txBody>
      </p:sp>
    </p:spTree>
    <p:extLst>
      <p:ext uri="{BB962C8B-B14F-4D97-AF65-F5344CB8AC3E}">
        <p14:creationId xmlns:p14="http://schemas.microsoft.com/office/powerpoint/2010/main" val="28940254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6093568" y="5047323"/>
            <a:ext cx="1525187" cy="253916"/>
          </a:xfrm>
          <a:prstGeom prst="rect">
            <a:avLst/>
          </a:prstGeom>
          <a:noFill/>
        </p:spPr>
        <p:txBody>
          <a:bodyPr wrap="square" rtlCol="0">
            <a:spAutoFit/>
          </a:bodyPr>
          <a:lstStyle/>
          <a:p>
            <a:pPr algn="ctr"/>
            <a:r>
              <a:rPr lang="ja-JP" altLang="en-US" sz="1050" dirty="0" smtClean="0"/>
              <a:t>直営又は委託</a:t>
            </a:r>
            <a:endParaRPr lang="en-US" altLang="ja-JP" sz="1050" dirty="0"/>
          </a:p>
        </p:txBody>
      </p:sp>
      <p:sp>
        <p:nvSpPr>
          <p:cNvPr id="61" name="テキスト ボックス 60"/>
          <p:cNvSpPr txBox="1"/>
          <p:nvPr/>
        </p:nvSpPr>
        <p:spPr>
          <a:xfrm>
            <a:off x="15888" y="-37894"/>
            <a:ext cx="9140437" cy="523220"/>
          </a:xfrm>
          <a:prstGeom prst="rect">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800" b="1" dirty="0" smtClean="0">
                <a:latin typeface="ＭＳ ゴシック" panose="020B0609070205080204" pitchFamily="49" charset="-128"/>
                <a:ea typeface="ＭＳ ゴシック" panose="020B0609070205080204" pitchFamily="49" charset="-128"/>
              </a:rPr>
              <a:t>地域</a:t>
            </a:r>
            <a:r>
              <a:rPr lang="ja-JP" altLang="en-US" sz="2800" b="1" dirty="0">
                <a:latin typeface="ＭＳ ゴシック" panose="020B0609070205080204" pitchFamily="49" charset="-128"/>
                <a:ea typeface="ＭＳ ゴシック" panose="020B0609070205080204" pitchFamily="49" charset="-128"/>
              </a:rPr>
              <a:t>連携</a:t>
            </a:r>
            <a:r>
              <a:rPr lang="ja-JP" altLang="en-US" sz="2800" b="1" dirty="0" smtClean="0">
                <a:latin typeface="ＭＳ ゴシック" panose="020B0609070205080204" pitchFamily="49" charset="-128"/>
                <a:ea typeface="ＭＳ ゴシック" panose="020B0609070205080204" pitchFamily="49" charset="-128"/>
              </a:rPr>
              <a:t>ネットワーク</a:t>
            </a:r>
            <a:r>
              <a:rPr lang="ja-JP" altLang="en-US" sz="2800" b="1" dirty="0">
                <a:latin typeface="ＭＳ ゴシック" panose="020B0609070205080204" pitchFamily="49" charset="-128"/>
                <a:ea typeface="ＭＳ ゴシック" panose="020B0609070205080204" pitchFamily="49" charset="-128"/>
              </a:rPr>
              <a:t>のイメージ</a:t>
            </a:r>
          </a:p>
        </p:txBody>
      </p:sp>
      <p:sp>
        <p:nvSpPr>
          <p:cNvPr id="9" name="円/楕円 8"/>
          <p:cNvSpPr/>
          <p:nvPr/>
        </p:nvSpPr>
        <p:spPr>
          <a:xfrm>
            <a:off x="1412740" y="565940"/>
            <a:ext cx="6855289" cy="4378141"/>
          </a:xfrm>
          <a:prstGeom prst="ellipse">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角丸四角形 4"/>
          <p:cNvSpPr/>
          <p:nvPr/>
        </p:nvSpPr>
        <p:spPr>
          <a:xfrm>
            <a:off x="2759504" y="4657054"/>
            <a:ext cx="1303510" cy="560858"/>
          </a:xfrm>
          <a:prstGeom prst="roundRect">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dirty="0">
                <a:solidFill>
                  <a:schemeClr val="tx1"/>
                </a:solidFill>
              </a:rPr>
              <a:t>家庭裁判所</a:t>
            </a:r>
            <a:endParaRPr lang="ja-JP" altLang="en-US" dirty="0">
              <a:solidFill>
                <a:schemeClr val="tx1"/>
              </a:solidFill>
            </a:endParaRPr>
          </a:p>
        </p:txBody>
      </p:sp>
      <p:sp>
        <p:nvSpPr>
          <p:cNvPr id="33" name="角丸四角形 32"/>
          <p:cNvSpPr/>
          <p:nvPr/>
        </p:nvSpPr>
        <p:spPr>
          <a:xfrm>
            <a:off x="3846995" y="499839"/>
            <a:ext cx="1945788" cy="6067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協議会</a:t>
            </a:r>
          </a:p>
        </p:txBody>
      </p:sp>
      <p:sp>
        <p:nvSpPr>
          <p:cNvPr id="34" name="角丸四角形 33"/>
          <p:cNvSpPr/>
          <p:nvPr/>
        </p:nvSpPr>
        <p:spPr>
          <a:xfrm>
            <a:off x="4715404" y="4743805"/>
            <a:ext cx="1237151" cy="548123"/>
          </a:xfrm>
          <a:prstGeom prst="roundRect">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dirty="0">
                <a:solidFill>
                  <a:schemeClr val="tx1"/>
                </a:solidFill>
              </a:rPr>
              <a:t>中核機関</a:t>
            </a:r>
          </a:p>
        </p:txBody>
      </p:sp>
      <p:sp>
        <p:nvSpPr>
          <p:cNvPr id="35" name="角丸四角形 34"/>
          <p:cNvSpPr/>
          <p:nvPr/>
        </p:nvSpPr>
        <p:spPr>
          <a:xfrm>
            <a:off x="89800" y="2985432"/>
            <a:ext cx="2007089" cy="45332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医療・福祉関係団体</a:t>
            </a:r>
            <a:endParaRPr lang="en-US" altLang="ja-JP" sz="1600" dirty="0" smtClean="0">
              <a:solidFill>
                <a:schemeClr val="tx1"/>
              </a:solidFill>
            </a:endParaRPr>
          </a:p>
        </p:txBody>
      </p:sp>
      <p:sp>
        <p:nvSpPr>
          <p:cNvPr id="38" name="角丸四角形 37"/>
          <p:cNvSpPr/>
          <p:nvPr/>
        </p:nvSpPr>
        <p:spPr>
          <a:xfrm>
            <a:off x="6197304" y="4441826"/>
            <a:ext cx="938136" cy="505799"/>
          </a:xfrm>
          <a:prstGeom prst="roundRect">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dirty="0" smtClean="0">
                <a:solidFill>
                  <a:schemeClr val="tx1"/>
                </a:solidFill>
              </a:rPr>
              <a:t>市町村</a:t>
            </a:r>
            <a:endParaRPr lang="en-US" altLang="ja-JP" sz="1600" dirty="0">
              <a:solidFill>
                <a:schemeClr val="tx1"/>
              </a:solidFill>
            </a:endParaRPr>
          </a:p>
        </p:txBody>
      </p:sp>
      <p:sp>
        <p:nvSpPr>
          <p:cNvPr id="40" name="曲折矢印 39"/>
          <p:cNvSpPr/>
          <p:nvPr/>
        </p:nvSpPr>
        <p:spPr>
          <a:xfrm rot="10800000">
            <a:off x="6019325" y="4983856"/>
            <a:ext cx="348507" cy="295841"/>
          </a:xfrm>
          <a:prstGeom prst="bentArrow">
            <a:avLst>
              <a:gd name="adj1" fmla="val 29829"/>
              <a:gd name="adj2" fmla="val 33049"/>
              <a:gd name="adj3" fmla="val 25000"/>
              <a:gd name="adj4" fmla="val 43750"/>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43" name="角丸四角形 42"/>
          <p:cNvSpPr/>
          <p:nvPr/>
        </p:nvSpPr>
        <p:spPr>
          <a:xfrm>
            <a:off x="92465" y="853999"/>
            <a:ext cx="2266121" cy="844316"/>
          </a:xfrm>
          <a:prstGeom prst="round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弁護士会・司法</a:t>
            </a:r>
            <a:r>
              <a:rPr lang="ja-JP" altLang="en-US" sz="1600" dirty="0" smtClean="0">
                <a:solidFill>
                  <a:schemeClr val="tx1"/>
                </a:solidFill>
              </a:rPr>
              <a:t>書士会</a:t>
            </a:r>
            <a:endParaRPr lang="en-US" altLang="ja-JP" sz="1600" dirty="0" smtClean="0">
              <a:solidFill>
                <a:schemeClr val="tx1"/>
              </a:solidFill>
            </a:endParaRPr>
          </a:p>
          <a:p>
            <a:pPr algn="ctr"/>
            <a:r>
              <a:rPr lang="ja-JP" altLang="en-US" sz="1600" dirty="0" smtClean="0">
                <a:solidFill>
                  <a:schemeClr val="tx1"/>
                </a:solidFill>
              </a:rPr>
              <a:t>・</a:t>
            </a:r>
            <a:r>
              <a:rPr lang="ja-JP" altLang="en-US" sz="1600" dirty="0">
                <a:solidFill>
                  <a:schemeClr val="tx1"/>
                </a:solidFill>
              </a:rPr>
              <a:t>社会</a:t>
            </a:r>
            <a:r>
              <a:rPr lang="ja-JP" altLang="en-US" sz="1600" dirty="0" smtClean="0">
                <a:solidFill>
                  <a:schemeClr val="tx1"/>
                </a:solidFill>
              </a:rPr>
              <a:t>福祉士会等</a:t>
            </a:r>
            <a:endParaRPr lang="en-US" altLang="ja-JP" sz="1600" dirty="0">
              <a:solidFill>
                <a:schemeClr val="tx1"/>
              </a:solidFill>
            </a:endParaRPr>
          </a:p>
        </p:txBody>
      </p:sp>
      <p:sp>
        <p:nvSpPr>
          <p:cNvPr id="44" name="角丸四角形 43"/>
          <p:cNvSpPr/>
          <p:nvPr/>
        </p:nvSpPr>
        <p:spPr>
          <a:xfrm>
            <a:off x="7140388" y="3582582"/>
            <a:ext cx="1975596" cy="65953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民生委員・自治会等</a:t>
            </a:r>
            <a:endParaRPr lang="en-US" altLang="ja-JP" sz="1600" dirty="0" smtClean="0">
              <a:solidFill>
                <a:schemeClr val="tx1"/>
              </a:solidFill>
            </a:endParaRPr>
          </a:p>
          <a:p>
            <a:pPr algn="ctr"/>
            <a:r>
              <a:rPr lang="ja-JP" altLang="en-US" sz="1600" dirty="0" smtClean="0">
                <a:solidFill>
                  <a:schemeClr val="tx1"/>
                </a:solidFill>
              </a:rPr>
              <a:t>地域関係団体</a:t>
            </a:r>
            <a:endParaRPr lang="en-US" altLang="ja-JP" sz="1600" dirty="0">
              <a:solidFill>
                <a:schemeClr val="tx1"/>
              </a:solidFill>
            </a:endParaRPr>
          </a:p>
        </p:txBody>
      </p:sp>
      <p:sp>
        <p:nvSpPr>
          <p:cNvPr id="46" name="角丸四角形 45"/>
          <p:cNvSpPr/>
          <p:nvPr/>
        </p:nvSpPr>
        <p:spPr>
          <a:xfrm>
            <a:off x="7164647" y="879525"/>
            <a:ext cx="1592417" cy="62358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地域包括支援センター</a:t>
            </a:r>
            <a:endParaRPr lang="en-US" altLang="ja-JP" sz="1600" dirty="0">
              <a:solidFill>
                <a:schemeClr val="tx1"/>
              </a:solidFill>
            </a:endParaRPr>
          </a:p>
        </p:txBody>
      </p:sp>
      <p:sp>
        <p:nvSpPr>
          <p:cNvPr id="47" name="角丸四角形 46"/>
          <p:cNvSpPr/>
          <p:nvPr/>
        </p:nvSpPr>
        <p:spPr>
          <a:xfrm>
            <a:off x="7408040" y="2173903"/>
            <a:ext cx="1709066" cy="60389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社会福祉協議会</a:t>
            </a:r>
            <a:endParaRPr lang="en-US" altLang="ja-JP" sz="1600" dirty="0">
              <a:solidFill>
                <a:schemeClr val="tx1"/>
              </a:solidFill>
            </a:endParaRPr>
          </a:p>
        </p:txBody>
      </p:sp>
      <p:sp>
        <p:nvSpPr>
          <p:cNvPr id="50" name="角丸四角形 49"/>
          <p:cNvSpPr/>
          <p:nvPr/>
        </p:nvSpPr>
        <p:spPr>
          <a:xfrm>
            <a:off x="7850458" y="4457354"/>
            <a:ext cx="1143680" cy="506497"/>
          </a:xfrm>
          <a:prstGeom prst="roundRect">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dirty="0" smtClean="0">
                <a:solidFill>
                  <a:schemeClr val="tx1"/>
                </a:solidFill>
              </a:rPr>
              <a:t>都道府県</a:t>
            </a:r>
            <a:endParaRPr lang="en-US" altLang="ja-JP" sz="1600" dirty="0">
              <a:solidFill>
                <a:schemeClr val="tx1"/>
              </a:solidFill>
            </a:endParaRPr>
          </a:p>
        </p:txBody>
      </p:sp>
      <p:sp>
        <p:nvSpPr>
          <p:cNvPr id="51" name="左右矢印 50"/>
          <p:cNvSpPr/>
          <p:nvPr/>
        </p:nvSpPr>
        <p:spPr>
          <a:xfrm>
            <a:off x="7345516" y="4694725"/>
            <a:ext cx="309448" cy="155071"/>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左右矢印 51"/>
          <p:cNvSpPr/>
          <p:nvPr/>
        </p:nvSpPr>
        <p:spPr>
          <a:xfrm>
            <a:off x="4108925" y="4932032"/>
            <a:ext cx="484553" cy="23058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角丸四角形 52"/>
          <p:cNvSpPr/>
          <p:nvPr/>
        </p:nvSpPr>
        <p:spPr>
          <a:xfrm>
            <a:off x="6949" y="1905530"/>
            <a:ext cx="1949320" cy="51323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民間団体</a:t>
            </a:r>
            <a:r>
              <a:rPr lang="ja-JP" altLang="en-US" sz="1600" dirty="0" smtClean="0">
                <a:solidFill>
                  <a:schemeClr val="tx1"/>
                </a:solidFill>
              </a:rPr>
              <a:t>・ＮＰＯ</a:t>
            </a:r>
            <a:r>
              <a:rPr lang="ja-JP" altLang="en-US" sz="1600" dirty="0">
                <a:solidFill>
                  <a:schemeClr val="tx1"/>
                </a:solidFill>
              </a:rPr>
              <a:t>等</a:t>
            </a:r>
            <a:endParaRPr lang="en-US" altLang="ja-JP" sz="1600" dirty="0">
              <a:solidFill>
                <a:schemeClr val="tx1"/>
              </a:solidFill>
            </a:endParaRPr>
          </a:p>
        </p:txBody>
      </p:sp>
      <p:sp>
        <p:nvSpPr>
          <p:cNvPr id="63" name="角丸四角形 62"/>
          <p:cNvSpPr/>
          <p:nvPr/>
        </p:nvSpPr>
        <p:spPr>
          <a:xfrm>
            <a:off x="1601917" y="3946413"/>
            <a:ext cx="1226105" cy="45824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金融機関</a:t>
            </a:r>
            <a:endParaRPr lang="en-US" altLang="ja-JP" sz="1600" dirty="0">
              <a:solidFill>
                <a:schemeClr val="tx1"/>
              </a:solidFill>
            </a:endParaRPr>
          </a:p>
        </p:txBody>
      </p:sp>
      <p:sp>
        <p:nvSpPr>
          <p:cNvPr id="60" name="正方形/長方形 59"/>
          <p:cNvSpPr/>
          <p:nvPr/>
        </p:nvSpPr>
        <p:spPr>
          <a:xfrm>
            <a:off x="4671870" y="4344665"/>
            <a:ext cx="4376056" cy="18736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7" name="右矢印 26"/>
          <p:cNvSpPr/>
          <p:nvPr/>
        </p:nvSpPr>
        <p:spPr>
          <a:xfrm>
            <a:off x="2020849" y="1996904"/>
            <a:ext cx="366778" cy="263427"/>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右矢印 71"/>
          <p:cNvSpPr/>
          <p:nvPr/>
        </p:nvSpPr>
        <p:spPr>
          <a:xfrm rot="19833850">
            <a:off x="2191061" y="3035611"/>
            <a:ext cx="403878" cy="282424"/>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円/楕円 19"/>
          <p:cNvSpPr/>
          <p:nvPr/>
        </p:nvSpPr>
        <p:spPr>
          <a:xfrm>
            <a:off x="2726268" y="1738688"/>
            <a:ext cx="1745377" cy="1656660"/>
          </a:xfrm>
          <a:prstGeom prst="ellipse">
            <a:avLst/>
          </a:prstGeom>
          <a:solidFill>
            <a:schemeClr val="accent6">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00" name="右矢印 99"/>
          <p:cNvSpPr/>
          <p:nvPr/>
        </p:nvSpPr>
        <p:spPr>
          <a:xfrm rot="18105869">
            <a:off x="3561766" y="4198252"/>
            <a:ext cx="403878" cy="282424"/>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 name="右矢印 100"/>
          <p:cNvSpPr/>
          <p:nvPr/>
        </p:nvSpPr>
        <p:spPr>
          <a:xfrm rot="18781395">
            <a:off x="2283310" y="3516327"/>
            <a:ext cx="403878" cy="282424"/>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2" name="右矢印 101"/>
          <p:cNvSpPr/>
          <p:nvPr/>
        </p:nvSpPr>
        <p:spPr>
          <a:xfrm rot="1691500">
            <a:off x="2489341" y="1421413"/>
            <a:ext cx="403878" cy="282424"/>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 name="右矢印 104"/>
          <p:cNvSpPr/>
          <p:nvPr/>
        </p:nvSpPr>
        <p:spPr>
          <a:xfrm rot="8210132">
            <a:off x="6844123" y="1558452"/>
            <a:ext cx="403878" cy="282424"/>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 name="右矢印 106"/>
          <p:cNvSpPr/>
          <p:nvPr/>
        </p:nvSpPr>
        <p:spPr>
          <a:xfrm rot="10800000">
            <a:off x="7001584" y="2337279"/>
            <a:ext cx="353990" cy="282424"/>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 name="右矢印 107"/>
          <p:cNvSpPr/>
          <p:nvPr/>
        </p:nvSpPr>
        <p:spPr>
          <a:xfrm rot="12001171">
            <a:off x="6687948" y="3712302"/>
            <a:ext cx="403878" cy="282424"/>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30" name="グループ化 129"/>
          <p:cNvGrpSpPr/>
          <p:nvPr/>
        </p:nvGrpSpPr>
        <p:grpSpPr>
          <a:xfrm>
            <a:off x="3220603" y="2073285"/>
            <a:ext cx="772008" cy="480437"/>
            <a:chOff x="4232948" y="2443819"/>
            <a:chExt cx="840992" cy="403685"/>
          </a:xfrm>
        </p:grpSpPr>
        <p:grpSp>
          <p:nvGrpSpPr>
            <p:cNvPr id="131" name="グループ化 130"/>
            <p:cNvGrpSpPr/>
            <p:nvPr/>
          </p:nvGrpSpPr>
          <p:grpSpPr>
            <a:xfrm>
              <a:off x="4852314" y="2461943"/>
              <a:ext cx="221626" cy="381558"/>
              <a:chOff x="4852314" y="2461943"/>
              <a:chExt cx="221626" cy="381558"/>
            </a:xfrm>
          </p:grpSpPr>
          <p:sp>
            <p:nvSpPr>
              <p:cNvPr id="137" name="円/楕円 136"/>
              <p:cNvSpPr/>
              <p:nvPr/>
            </p:nvSpPr>
            <p:spPr>
              <a:xfrm>
                <a:off x="4852314" y="2461943"/>
                <a:ext cx="219790" cy="157984"/>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 name="フローチャート: 手作業 137"/>
              <p:cNvSpPr/>
              <p:nvPr/>
            </p:nvSpPr>
            <p:spPr>
              <a:xfrm rot="10800000">
                <a:off x="4854215" y="2626725"/>
                <a:ext cx="219725" cy="216776"/>
              </a:xfrm>
              <a:prstGeom prst="flowChartManualOperation">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32" name="グループ化 131"/>
            <p:cNvGrpSpPr/>
            <p:nvPr/>
          </p:nvGrpSpPr>
          <p:grpSpPr>
            <a:xfrm>
              <a:off x="4232948" y="2443819"/>
              <a:ext cx="215558" cy="403685"/>
              <a:chOff x="4232948" y="2443819"/>
              <a:chExt cx="215558" cy="403685"/>
            </a:xfrm>
          </p:grpSpPr>
          <p:sp>
            <p:nvSpPr>
              <p:cNvPr id="134" name="円/楕円 133"/>
              <p:cNvSpPr/>
              <p:nvPr/>
            </p:nvSpPr>
            <p:spPr>
              <a:xfrm>
                <a:off x="4232948" y="2443819"/>
                <a:ext cx="215558" cy="15775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 name="フローチャート: 論理積ゲート 134"/>
              <p:cNvSpPr/>
              <p:nvPr/>
            </p:nvSpPr>
            <p:spPr>
              <a:xfrm rot="16200000">
                <a:off x="4224746" y="2628611"/>
                <a:ext cx="231962" cy="205823"/>
              </a:xfrm>
              <a:prstGeom prst="flowChartDelay">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33" name="左右矢印 132"/>
            <p:cNvSpPr/>
            <p:nvPr/>
          </p:nvSpPr>
          <p:spPr>
            <a:xfrm>
              <a:off x="4518560" y="2644687"/>
              <a:ext cx="278288" cy="672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155" name="テキスト ボックス 154"/>
          <p:cNvSpPr txBox="1"/>
          <p:nvPr/>
        </p:nvSpPr>
        <p:spPr>
          <a:xfrm>
            <a:off x="68135" y="5255458"/>
            <a:ext cx="4395994" cy="1477328"/>
          </a:xfrm>
          <a:prstGeom prst="rect">
            <a:avLst/>
          </a:prstGeom>
          <a:noFill/>
          <a:ln>
            <a:noFill/>
          </a:ln>
        </p:spPr>
        <p:txBody>
          <a:bodyPr wrap="square" rtlCol="0">
            <a:spAutoFit/>
          </a:bodyPr>
          <a:lstStyle/>
          <a:p>
            <a:r>
              <a:rPr lang="ja-JP" altLang="en-US" sz="1200" dirty="0" smtClean="0"/>
              <a:t>≪地域連携ネットワークの</a:t>
            </a:r>
            <a:r>
              <a:rPr lang="ja-JP" altLang="ja-JP" sz="1200" dirty="0" smtClean="0"/>
              <a:t>役割</a:t>
            </a:r>
            <a:r>
              <a:rPr lang="ja-JP" altLang="en-US" sz="1200" dirty="0" smtClean="0"/>
              <a:t>≫</a:t>
            </a:r>
            <a:endParaRPr lang="en-US" altLang="ja-JP" sz="1200" dirty="0" smtClean="0"/>
          </a:p>
          <a:p>
            <a:pPr marL="174625" indent="-174625">
              <a:buFont typeface="Wingdings" panose="05000000000000000000" pitchFamily="2" charset="2"/>
              <a:buChar char="Ø"/>
            </a:pPr>
            <a:r>
              <a:rPr lang="ja-JP" altLang="ja-JP" sz="1100" dirty="0" smtClean="0"/>
              <a:t>権利</a:t>
            </a:r>
            <a:r>
              <a:rPr lang="ja-JP" altLang="ja-JP" sz="1100" dirty="0"/>
              <a:t>擁護支援の必要な人の発見・</a:t>
            </a:r>
            <a:r>
              <a:rPr lang="ja-JP" altLang="ja-JP" sz="1100" dirty="0" smtClean="0"/>
              <a:t>支援</a:t>
            </a:r>
            <a:endParaRPr lang="en-US" altLang="ja-JP" sz="1100" dirty="0" smtClean="0"/>
          </a:p>
          <a:p>
            <a:pPr marL="174625" indent="-174625">
              <a:buFont typeface="Wingdings" panose="05000000000000000000" pitchFamily="2" charset="2"/>
              <a:buChar char="Ø"/>
            </a:pPr>
            <a:r>
              <a:rPr lang="ja-JP" altLang="ja-JP" sz="1100" dirty="0"/>
              <a:t>早期の段階からの相談・対応体制の</a:t>
            </a:r>
            <a:r>
              <a:rPr lang="ja-JP" altLang="ja-JP" sz="1100" dirty="0" smtClean="0"/>
              <a:t>整備</a:t>
            </a:r>
            <a:endParaRPr lang="en-US" altLang="ja-JP" sz="1100" dirty="0" smtClean="0"/>
          </a:p>
          <a:p>
            <a:pPr marL="174625" indent="-174625">
              <a:buFont typeface="Wingdings" panose="05000000000000000000" pitchFamily="2" charset="2"/>
              <a:buChar char="Ø"/>
            </a:pPr>
            <a:r>
              <a:rPr lang="ja-JP" altLang="ja-JP" sz="1100" dirty="0"/>
              <a:t>意思決定支援・身上保護を重視した成年後見制度の運用に資する支援体制の</a:t>
            </a:r>
            <a:r>
              <a:rPr lang="ja-JP" altLang="ja-JP" sz="1100" dirty="0" smtClean="0"/>
              <a:t>構築</a:t>
            </a:r>
            <a:endParaRPr lang="en-US" altLang="ja-JP" sz="1100" dirty="0"/>
          </a:p>
          <a:p>
            <a:endParaRPr lang="en-US" altLang="ja-JP" sz="800" dirty="0"/>
          </a:p>
          <a:p>
            <a:r>
              <a:rPr lang="ja-JP" altLang="en-US" sz="1200" dirty="0" smtClean="0"/>
              <a:t>≪地域連携ネットワークの機能≫</a:t>
            </a:r>
            <a:endParaRPr lang="en-US" altLang="ja-JP" sz="1200" dirty="0" smtClean="0"/>
          </a:p>
          <a:p>
            <a:r>
              <a:rPr lang="ja-JP" altLang="en-US" sz="1100" dirty="0"/>
              <a:t>・広報</a:t>
            </a:r>
            <a:r>
              <a:rPr lang="ja-JP" altLang="en-US" sz="1100" dirty="0" smtClean="0"/>
              <a:t>機能、相談機能、利用</a:t>
            </a:r>
            <a:r>
              <a:rPr lang="ja-JP" altLang="en-US" sz="1100" dirty="0"/>
              <a:t>促進</a:t>
            </a:r>
            <a:r>
              <a:rPr lang="ja-JP" altLang="en-US" sz="1100" dirty="0" smtClean="0"/>
              <a:t>機能、後見人</a:t>
            </a:r>
            <a:r>
              <a:rPr lang="ja-JP" altLang="en-US" sz="1100" dirty="0"/>
              <a:t>支援</a:t>
            </a:r>
            <a:r>
              <a:rPr lang="ja-JP" altLang="en-US" sz="1100" dirty="0" smtClean="0"/>
              <a:t>機能、不正</a:t>
            </a:r>
            <a:r>
              <a:rPr lang="ja-JP" altLang="en-US" sz="1100" dirty="0"/>
              <a:t>防止</a:t>
            </a:r>
            <a:r>
              <a:rPr lang="ja-JP" altLang="en-US" sz="1100" dirty="0" smtClean="0"/>
              <a:t>効果</a:t>
            </a:r>
            <a:endParaRPr lang="en-US" altLang="ja-JP" sz="1100" dirty="0" smtClean="0"/>
          </a:p>
        </p:txBody>
      </p:sp>
      <p:sp>
        <p:nvSpPr>
          <p:cNvPr id="157" name="円/楕円 156"/>
          <p:cNvSpPr/>
          <p:nvPr/>
        </p:nvSpPr>
        <p:spPr>
          <a:xfrm>
            <a:off x="5212680" y="1806838"/>
            <a:ext cx="1733577" cy="1631608"/>
          </a:xfrm>
          <a:prstGeom prst="ellipse">
            <a:avLst/>
          </a:prstGeom>
          <a:solidFill>
            <a:schemeClr val="accent6">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73" name="角丸四角形 172"/>
          <p:cNvSpPr/>
          <p:nvPr/>
        </p:nvSpPr>
        <p:spPr>
          <a:xfrm>
            <a:off x="6023474" y="2632481"/>
            <a:ext cx="825438" cy="1540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後見人等</a:t>
            </a:r>
          </a:p>
        </p:txBody>
      </p:sp>
      <p:sp>
        <p:nvSpPr>
          <p:cNvPr id="174" name="角丸四角形 173"/>
          <p:cNvSpPr/>
          <p:nvPr/>
        </p:nvSpPr>
        <p:spPr>
          <a:xfrm>
            <a:off x="2664369" y="2544619"/>
            <a:ext cx="1325704" cy="3962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本人</a:t>
            </a:r>
            <a:endParaRPr lang="en-US" altLang="ja-JP" sz="1200" dirty="0">
              <a:solidFill>
                <a:schemeClr val="tx1"/>
              </a:solidFill>
            </a:endParaRPr>
          </a:p>
          <a:p>
            <a:pPr algn="ctr"/>
            <a:r>
              <a:rPr lang="ja-JP" altLang="en-US" sz="1000" dirty="0" smtClean="0">
                <a:solidFill>
                  <a:schemeClr val="tx1"/>
                </a:solidFill>
              </a:rPr>
              <a:t>　　（認知症高齢者</a:t>
            </a:r>
            <a:r>
              <a:rPr lang="ja-JP" altLang="en-US" sz="1000" dirty="0">
                <a:solidFill>
                  <a:schemeClr val="tx1"/>
                </a:solidFill>
              </a:rPr>
              <a:t>）</a:t>
            </a:r>
          </a:p>
        </p:txBody>
      </p:sp>
      <p:sp>
        <p:nvSpPr>
          <p:cNvPr id="175" name="角丸四角形 174"/>
          <p:cNvSpPr/>
          <p:nvPr/>
        </p:nvSpPr>
        <p:spPr>
          <a:xfrm>
            <a:off x="3614993" y="2618025"/>
            <a:ext cx="825438" cy="1540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後見人等</a:t>
            </a:r>
          </a:p>
        </p:txBody>
      </p:sp>
      <p:sp>
        <p:nvSpPr>
          <p:cNvPr id="167" name="角丸四角形 166"/>
          <p:cNvSpPr/>
          <p:nvPr/>
        </p:nvSpPr>
        <p:spPr>
          <a:xfrm>
            <a:off x="3993339" y="2876551"/>
            <a:ext cx="1035932" cy="27904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ケアマネジャー</a:t>
            </a:r>
            <a:endParaRPr lang="ja-JP" altLang="en-US" sz="1000" dirty="0">
              <a:solidFill>
                <a:schemeClr val="tx1"/>
              </a:solidFill>
            </a:endParaRPr>
          </a:p>
        </p:txBody>
      </p:sp>
      <p:sp>
        <p:nvSpPr>
          <p:cNvPr id="169" name="角丸四角形 168"/>
          <p:cNvSpPr/>
          <p:nvPr/>
        </p:nvSpPr>
        <p:spPr>
          <a:xfrm>
            <a:off x="6367832" y="2874423"/>
            <a:ext cx="1175863" cy="32859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相談支援専門員</a:t>
            </a:r>
          </a:p>
        </p:txBody>
      </p:sp>
      <p:sp>
        <p:nvSpPr>
          <p:cNvPr id="168" name="角丸四角形 167"/>
          <p:cNvSpPr/>
          <p:nvPr/>
        </p:nvSpPr>
        <p:spPr>
          <a:xfrm>
            <a:off x="4608202" y="2188416"/>
            <a:ext cx="819638" cy="5131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障害福祉サービス事</a:t>
            </a:r>
            <a:r>
              <a:rPr lang="ja-JP" altLang="en-US" sz="1000" dirty="0">
                <a:solidFill>
                  <a:schemeClr val="tx1"/>
                </a:solidFill>
              </a:rPr>
              <a:t>業者</a:t>
            </a:r>
          </a:p>
        </p:txBody>
      </p:sp>
      <p:sp>
        <p:nvSpPr>
          <p:cNvPr id="170" name="角丸四角形 169"/>
          <p:cNvSpPr/>
          <p:nvPr/>
        </p:nvSpPr>
        <p:spPr>
          <a:xfrm>
            <a:off x="5500279" y="3230870"/>
            <a:ext cx="799951" cy="29663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医療</a:t>
            </a:r>
            <a:r>
              <a:rPr lang="ja-JP" altLang="en-US" sz="1000" dirty="0">
                <a:solidFill>
                  <a:schemeClr val="tx1"/>
                </a:solidFill>
              </a:rPr>
              <a:t>機関</a:t>
            </a:r>
          </a:p>
        </p:txBody>
      </p:sp>
      <p:sp>
        <p:nvSpPr>
          <p:cNvPr id="171" name="角丸四角形 170"/>
          <p:cNvSpPr/>
          <p:nvPr/>
        </p:nvSpPr>
        <p:spPr>
          <a:xfrm>
            <a:off x="3118313" y="1562625"/>
            <a:ext cx="991569" cy="333948"/>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チーム</a:t>
            </a:r>
            <a:endParaRPr lang="ja-JP" altLang="en-US" sz="1400" dirty="0">
              <a:solidFill>
                <a:schemeClr val="tx1"/>
              </a:solidFill>
            </a:endParaRPr>
          </a:p>
        </p:txBody>
      </p:sp>
      <p:sp>
        <p:nvSpPr>
          <p:cNvPr id="139" name="角丸四角形 138"/>
          <p:cNvSpPr/>
          <p:nvPr/>
        </p:nvSpPr>
        <p:spPr>
          <a:xfrm>
            <a:off x="2141622" y="2389206"/>
            <a:ext cx="811356" cy="48500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介護</a:t>
            </a:r>
            <a:endParaRPr lang="en-US" altLang="ja-JP" sz="1000" dirty="0" smtClean="0">
              <a:solidFill>
                <a:schemeClr val="tx1"/>
              </a:solidFill>
            </a:endParaRPr>
          </a:p>
          <a:p>
            <a:pPr algn="ctr"/>
            <a:r>
              <a:rPr lang="ja-JP" altLang="en-US" sz="1000" dirty="0" smtClean="0">
                <a:solidFill>
                  <a:schemeClr val="tx1"/>
                </a:solidFill>
              </a:rPr>
              <a:t>サービス事</a:t>
            </a:r>
            <a:r>
              <a:rPr lang="ja-JP" altLang="en-US" sz="1000" dirty="0">
                <a:solidFill>
                  <a:schemeClr val="tx1"/>
                </a:solidFill>
              </a:rPr>
              <a:t>業者</a:t>
            </a:r>
          </a:p>
        </p:txBody>
      </p:sp>
      <p:sp>
        <p:nvSpPr>
          <p:cNvPr id="142" name="角丸四角形 141"/>
          <p:cNvSpPr/>
          <p:nvPr/>
        </p:nvSpPr>
        <p:spPr>
          <a:xfrm>
            <a:off x="3125523" y="3224412"/>
            <a:ext cx="799951" cy="29663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医療</a:t>
            </a:r>
            <a:r>
              <a:rPr lang="ja-JP" altLang="en-US" sz="1000" dirty="0">
                <a:solidFill>
                  <a:schemeClr val="tx1"/>
                </a:solidFill>
              </a:rPr>
              <a:t>機関</a:t>
            </a:r>
          </a:p>
        </p:txBody>
      </p:sp>
      <p:sp>
        <p:nvSpPr>
          <p:cNvPr id="146" name="角丸四角形 145"/>
          <p:cNvSpPr/>
          <p:nvPr/>
        </p:nvSpPr>
        <p:spPr>
          <a:xfrm>
            <a:off x="5029271" y="2590563"/>
            <a:ext cx="1325704" cy="4164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本人</a:t>
            </a:r>
            <a:endParaRPr lang="en-US" altLang="ja-JP" sz="1200" dirty="0">
              <a:solidFill>
                <a:schemeClr val="tx1"/>
              </a:solidFill>
            </a:endParaRPr>
          </a:p>
          <a:p>
            <a:pPr algn="ctr"/>
            <a:r>
              <a:rPr lang="ja-JP" altLang="en-US" sz="1000" dirty="0" smtClean="0">
                <a:solidFill>
                  <a:schemeClr val="tx1"/>
                </a:solidFill>
              </a:rPr>
              <a:t>　（障害者）</a:t>
            </a:r>
            <a:endParaRPr lang="ja-JP" altLang="en-US" sz="1000" dirty="0">
              <a:solidFill>
                <a:schemeClr val="tx1"/>
              </a:solidFill>
            </a:endParaRPr>
          </a:p>
        </p:txBody>
      </p:sp>
      <p:grpSp>
        <p:nvGrpSpPr>
          <p:cNvPr id="156" name="グループ化 155"/>
          <p:cNvGrpSpPr/>
          <p:nvPr/>
        </p:nvGrpSpPr>
        <p:grpSpPr>
          <a:xfrm>
            <a:off x="5679491" y="2083749"/>
            <a:ext cx="772009" cy="480437"/>
            <a:chOff x="4232948" y="2443819"/>
            <a:chExt cx="840993" cy="403685"/>
          </a:xfrm>
        </p:grpSpPr>
        <p:grpSp>
          <p:nvGrpSpPr>
            <p:cNvPr id="158" name="グループ化 157"/>
            <p:cNvGrpSpPr/>
            <p:nvPr/>
          </p:nvGrpSpPr>
          <p:grpSpPr>
            <a:xfrm>
              <a:off x="4852314" y="2457941"/>
              <a:ext cx="221627" cy="370780"/>
              <a:chOff x="4852314" y="2457941"/>
              <a:chExt cx="221627" cy="370780"/>
            </a:xfrm>
          </p:grpSpPr>
          <p:sp>
            <p:nvSpPr>
              <p:cNvPr id="182" name="円/楕円 181"/>
              <p:cNvSpPr/>
              <p:nvPr/>
            </p:nvSpPr>
            <p:spPr>
              <a:xfrm>
                <a:off x="4852314" y="2457941"/>
                <a:ext cx="219790" cy="157984"/>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3" name="フローチャート: 手作業 182"/>
              <p:cNvSpPr/>
              <p:nvPr/>
            </p:nvSpPr>
            <p:spPr>
              <a:xfrm rot="10800000">
                <a:off x="4854216" y="2626726"/>
                <a:ext cx="219725" cy="201995"/>
              </a:xfrm>
              <a:prstGeom prst="flowChartManualOperation">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78" name="グループ化 177"/>
            <p:cNvGrpSpPr/>
            <p:nvPr/>
          </p:nvGrpSpPr>
          <p:grpSpPr>
            <a:xfrm>
              <a:off x="4232948" y="2443819"/>
              <a:ext cx="215558" cy="403685"/>
              <a:chOff x="4232948" y="2443819"/>
              <a:chExt cx="215558" cy="403685"/>
            </a:xfrm>
          </p:grpSpPr>
          <p:sp>
            <p:nvSpPr>
              <p:cNvPr id="180" name="円/楕円 179"/>
              <p:cNvSpPr/>
              <p:nvPr/>
            </p:nvSpPr>
            <p:spPr>
              <a:xfrm>
                <a:off x="4232948" y="2443819"/>
                <a:ext cx="215558" cy="15775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 name="フローチャート: 論理積ゲート 180"/>
              <p:cNvSpPr/>
              <p:nvPr/>
            </p:nvSpPr>
            <p:spPr>
              <a:xfrm rot="16200000">
                <a:off x="4224746" y="2628611"/>
                <a:ext cx="231962" cy="205823"/>
              </a:xfrm>
              <a:prstGeom prst="flowChartDelay">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79" name="左右矢印 178"/>
            <p:cNvSpPr/>
            <p:nvPr/>
          </p:nvSpPr>
          <p:spPr>
            <a:xfrm>
              <a:off x="4518560" y="2644687"/>
              <a:ext cx="278288" cy="672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184" name="角丸四角形 183"/>
          <p:cNvSpPr/>
          <p:nvPr/>
        </p:nvSpPr>
        <p:spPr>
          <a:xfrm>
            <a:off x="5574497" y="1594811"/>
            <a:ext cx="991569" cy="333948"/>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チーム</a:t>
            </a:r>
            <a:endParaRPr lang="ja-JP" altLang="en-US" sz="1400" dirty="0">
              <a:solidFill>
                <a:schemeClr val="tx1"/>
              </a:solidFill>
            </a:endParaRPr>
          </a:p>
        </p:txBody>
      </p:sp>
      <p:sp>
        <p:nvSpPr>
          <p:cNvPr id="2" name="テキスト ボックス 1"/>
          <p:cNvSpPr txBox="1"/>
          <p:nvPr/>
        </p:nvSpPr>
        <p:spPr>
          <a:xfrm>
            <a:off x="7840809" y="63338"/>
            <a:ext cx="1375383" cy="400110"/>
          </a:xfrm>
          <a:prstGeom prst="rect">
            <a:avLst/>
          </a:prstGeom>
          <a:noFill/>
        </p:spPr>
        <p:txBody>
          <a:bodyPr wrap="square" rtlCol="0">
            <a:spAutoFit/>
          </a:bodyPr>
          <a:lstStyle/>
          <a:p>
            <a:r>
              <a:rPr kumimoji="1" lang="ja-JP" altLang="en-US" sz="2000" smtClean="0"/>
              <a:t>＜別紙３＞</a:t>
            </a:r>
            <a:endParaRPr kumimoji="1" lang="ja-JP" altLang="en-US" sz="2000" dirty="0"/>
          </a:p>
        </p:txBody>
      </p:sp>
      <p:sp>
        <p:nvSpPr>
          <p:cNvPr id="66" name="テキスト ボックス 65"/>
          <p:cNvSpPr txBox="1"/>
          <p:nvPr/>
        </p:nvSpPr>
        <p:spPr>
          <a:xfrm>
            <a:off x="4807015" y="5261671"/>
            <a:ext cx="2468854" cy="1107996"/>
          </a:xfrm>
          <a:prstGeom prst="rect">
            <a:avLst/>
          </a:prstGeom>
          <a:noFill/>
        </p:spPr>
        <p:txBody>
          <a:bodyPr wrap="square" rtlCol="0">
            <a:spAutoFit/>
          </a:bodyPr>
          <a:lstStyle/>
          <a:p>
            <a:r>
              <a:rPr lang="ja-JP" altLang="en-US" sz="1100" dirty="0"/>
              <a:t>・相談対応</a:t>
            </a:r>
            <a:endParaRPr lang="en-US" altLang="ja-JP" sz="1100" dirty="0"/>
          </a:p>
          <a:p>
            <a:r>
              <a:rPr lang="ja-JP" altLang="en-US" sz="1100" dirty="0" smtClean="0"/>
              <a:t>・チームの</a:t>
            </a:r>
            <a:r>
              <a:rPr lang="ja-JP" altLang="en-US" sz="1100" dirty="0"/>
              <a:t>支援</a:t>
            </a:r>
            <a:endParaRPr lang="en-US" altLang="ja-JP" sz="1100" dirty="0"/>
          </a:p>
          <a:p>
            <a:r>
              <a:rPr lang="ja-JP" altLang="en-US" sz="1100" dirty="0"/>
              <a:t>・協議会の開催</a:t>
            </a:r>
            <a:endParaRPr lang="en-US" altLang="ja-JP" sz="1100" dirty="0"/>
          </a:p>
          <a:p>
            <a:r>
              <a:rPr lang="ja-JP" altLang="en-US" sz="1100" dirty="0"/>
              <a:t>・家裁との連携</a:t>
            </a:r>
            <a:endParaRPr lang="en-US" altLang="ja-JP" sz="1100" dirty="0"/>
          </a:p>
          <a:p>
            <a:r>
              <a:rPr lang="ja-JP" altLang="en-US" sz="1100" dirty="0"/>
              <a:t>・後見人受任者調整等の</a:t>
            </a:r>
            <a:r>
              <a:rPr lang="ja-JP" altLang="en-US" sz="1100" dirty="0" smtClean="0"/>
              <a:t>支援　等</a:t>
            </a:r>
            <a:endParaRPr lang="en-US" altLang="ja-JP" sz="1100" dirty="0"/>
          </a:p>
          <a:p>
            <a:endParaRPr lang="ja-JP" altLang="en-US" sz="1100" dirty="0"/>
          </a:p>
        </p:txBody>
      </p:sp>
      <p:sp>
        <p:nvSpPr>
          <p:cNvPr id="3" name="テキスト ボックス 2"/>
          <p:cNvSpPr txBox="1"/>
          <p:nvPr/>
        </p:nvSpPr>
        <p:spPr>
          <a:xfrm>
            <a:off x="7126650" y="4490990"/>
            <a:ext cx="848874" cy="253916"/>
          </a:xfrm>
          <a:prstGeom prst="rect">
            <a:avLst/>
          </a:prstGeom>
          <a:noFill/>
        </p:spPr>
        <p:txBody>
          <a:bodyPr wrap="square" rtlCol="0">
            <a:spAutoFit/>
          </a:bodyPr>
          <a:lstStyle/>
          <a:p>
            <a:r>
              <a:rPr kumimoji="1" lang="ja-JP" altLang="en-US" sz="1050" dirty="0" smtClean="0"/>
              <a:t>連携・支援</a:t>
            </a:r>
            <a:endParaRPr kumimoji="1" lang="ja-JP" altLang="en-US" sz="1050" dirty="0"/>
          </a:p>
        </p:txBody>
      </p:sp>
    </p:spTree>
    <p:extLst>
      <p:ext uri="{BB962C8B-B14F-4D97-AF65-F5344CB8AC3E}">
        <p14:creationId xmlns:p14="http://schemas.microsoft.com/office/powerpoint/2010/main" val="16070816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0" y="-1"/>
            <a:ext cx="9144000" cy="560923"/>
          </a:xfrm>
          <a:prstGeom prst="rect">
            <a:avLst/>
          </a:prstGeom>
          <a:solidFill>
            <a:schemeClr val="accent2">
              <a:lumMod val="40000"/>
              <a:lumOff val="60000"/>
            </a:schemeClr>
          </a:solidFill>
          <a:ln w="6350" cap="flat" cmpd="sng" algn="ctr">
            <a:noFill/>
            <a:prstDash val="solid"/>
            <a:miter lim="800000"/>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smtClean="0">
                <a:solidFill>
                  <a:schemeClr val="tx1"/>
                </a:solidFill>
                <a:latin typeface="ＭＳ ゴシック" panose="020B0609070205080204" pitchFamily="49" charset="-128"/>
                <a:ea typeface="ＭＳ ゴシック" panose="020B0609070205080204" pitchFamily="49" charset="-128"/>
              </a:rPr>
              <a:t>　　</a:t>
            </a:r>
            <a:r>
              <a:rPr lang="ja-JP" altLang="en-US" sz="2800" b="1" dirty="0" smtClean="0">
                <a:solidFill>
                  <a:schemeClr val="tx1"/>
                </a:solidFill>
                <a:latin typeface="ＭＳ ゴシック" panose="020B0609070205080204" pitchFamily="49" charset="-128"/>
                <a:ea typeface="ＭＳ ゴシック" panose="020B0609070205080204" pitchFamily="49" charset="-128"/>
              </a:rPr>
              <a:t>不正防止の徹底と利用しやすさとの調和　</a:t>
            </a:r>
            <a:r>
              <a:rPr lang="ja-JP" altLang="en-US" sz="2000" smtClean="0">
                <a:solidFill>
                  <a:schemeClr val="tx1"/>
                </a:solidFill>
                <a:latin typeface="ＭＳ ゴシック" panose="020B0609070205080204" pitchFamily="49" charset="-128"/>
                <a:ea typeface="ＭＳ ゴシック" panose="020B0609070205080204" pitchFamily="49" charset="-128"/>
              </a:rPr>
              <a:t>＜別紙４＞</a:t>
            </a:r>
            <a:endParaRPr lang="ja-JP" altLang="en-US" sz="2000" b="1" dirty="0">
              <a:solidFill>
                <a:schemeClr val="tx1"/>
              </a:solidFill>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24441" y="963969"/>
            <a:ext cx="8695117" cy="5705771"/>
          </a:xfrm>
          <a:prstGeom prst="rect">
            <a:avLst/>
          </a:prstGeom>
          <a:noFill/>
          <a:ln w="9525">
            <a:solidFill>
              <a:schemeClr val="tx1"/>
            </a:solidFill>
          </a:ln>
        </p:spPr>
        <p:txBody>
          <a:bodyPr wrap="square" rtlCol="0">
            <a:noAutofit/>
          </a:bodyPr>
          <a:lstStyle/>
          <a:p>
            <a:pPr algn="r"/>
            <a:endParaRPr lang="en-US" altLang="ja-JP" sz="1400" dirty="0" smtClean="0"/>
          </a:p>
          <a:p>
            <a:pPr algn="just"/>
            <a:endParaRPr lang="en-US" altLang="ja-JP" sz="800" dirty="0" smtClean="0"/>
          </a:p>
          <a:p>
            <a:pPr marL="268288" indent="-268288" algn="just"/>
            <a:r>
              <a:rPr lang="ja-JP" altLang="en-US" sz="1600" dirty="0" smtClean="0"/>
              <a:t>○　 後見制度支援信託に並立・代替する預貯金等の管理の在り方については、金融機関における自主的な取組に期待</a:t>
            </a:r>
            <a:r>
              <a:rPr lang="ja-JP" altLang="en-US" sz="1600" dirty="0"/>
              <a:t>。（全国銀行協会、全国地方銀行</a:t>
            </a:r>
            <a:r>
              <a:rPr lang="ja-JP" altLang="en-US" sz="1600" dirty="0" smtClean="0"/>
              <a:t>協会、</a:t>
            </a:r>
            <a:r>
              <a:rPr lang="ja-JP" altLang="en-US" sz="1600" dirty="0">
                <a:latin typeface="+mj-ea"/>
              </a:rPr>
              <a:t>第二地方銀行</a:t>
            </a:r>
            <a:r>
              <a:rPr lang="ja-JP" altLang="en-US" sz="1600" dirty="0" smtClean="0">
                <a:latin typeface="+mj-ea"/>
              </a:rPr>
              <a:t>協会、</a:t>
            </a:r>
            <a:r>
              <a:rPr lang="ja-JP" altLang="en-US" sz="1600" dirty="0">
                <a:latin typeface="+mj-ea"/>
              </a:rPr>
              <a:t>全国信用金庫</a:t>
            </a:r>
            <a:r>
              <a:rPr lang="ja-JP" altLang="en-US" sz="1600" dirty="0" smtClean="0">
                <a:latin typeface="+mj-ea"/>
              </a:rPr>
              <a:t>協会、</a:t>
            </a:r>
            <a:r>
              <a:rPr lang="ja-JP" altLang="en-US" sz="1600" dirty="0">
                <a:latin typeface="+mj-ea"/>
              </a:rPr>
              <a:t>全国信用組合中央</a:t>
            </a:r>
            <a:r>
              <a:rPr lang="ja-JP" altLang="en-US" sz="1600" dirty="0" smtClean="0">
                <a:latin typeface="+mj-ea"/>
              </a:rPr>
              <a:t>協会、</a:t>
            </a:r>
            <a:r>
              <a:rPr lang="ja-JP" altLang="en-US" sz="1600" dirty="0">
                <a:latin typeface="+mj-ea"/>
              </a:rPr>
              <a:t>ゆう</a:t>
            </a:r>
            <a:r>
              <a:rPr lang="ja-JP" altLang="en-US" sz="1600" dirty="0" err="1">
                <a:latin typeface="+mj-ea"/>
              </a:rPr>
              <a:t>ちょ</a:t>
            </a:r>
            <a:r>
              <a:rPr lang="ja-JP" altLang="en-US" sz="1600" dirty="0" smtClean="0">
                <a:latin typeface="+mj-ea"/>
              </a:rPr>
              <a:t>銀行、</a:t>
            </a:r>
            <a:r>
              <a:rPr lang="ja-JP" altLang="en-US" sz="1600" dirty="0">
                <a:latin typeface="+mj-ea"/>
              </a:rPr>
              <a:t>農林中央</a:t>
            </a:r>
            <a:r>
              <a:rPr lang="ja-JP" altLang="en-US" sz="1600" dirty="0" smtClean="0">
                <a:latin typeface="+mj-ea"/>
              </a:rPr>
              <a:t>金庫に要請。</a:t>
            </a:r>
            <a:r>
              <a:rPr lang="ja-JP" altLang="en-US" sz="1600" dirty="0" smtClean="0"/>
              <a:t>）</a:t>
            </a:r>
            <a:endParaRPr lang="en-US" altLang="ja-JP" sz="1600" dirty="0"/>
          </a:p>
          <a:p>
            <a:endParaRPr lang="en-US" altLang="ja-JP" sz="1400" dirty="0" smtClean="0"/>
          </a:p>
          <a:p>
            <a:r>
              <a:rPr lang="ja-JP" altLang="en-US" sz="1600" dirty="0" smtClean="0">
                <a:latin typeface="+mj-ea"/>
                <a:ea typeface="+mj-ea"/>
              </a:rPr>
              <a:t>○</a:t>
            </a:r>
            <a:r>
              <a:rPr lang="ja-JP" altLang="en-US" sz="1600" dirty="0">
                <a:latin typeface="+mj-ea"/>
                <a:ea typeface="+mj-ea"/>
              </a:rPr>
              <a:t>　今後、最高裁判所・法務省等</a:t>
            </a:r>
            <a:r>
              <a:rPr lang="ja-JP" altLang="en-US" sz="1600" dirty="0" smtClean="0">
                <a:latin typeface="+mj-ea"/>
                <a:ea typeface="+mj-ea"/>
              </a:rPr>
              <a:t>とも連携</a:t>
            </a:r>
            <a:r>
              <a:rPr lang="ja-JP" altLang="en-US" sz="1600" dirty="0">
                <a:latin typeface="+mj-ea"/>
                <a:ea typeface="+mj-ea"/>
              </a:rPr>
              <a:t>しつつ</a:t>
            </a:r>
            <a:r>
              <a:rPr lang="ja-JP" altLang="en-US" sz="1600" dirty="0" smtClean="0">
                <a:latin typeface="+mj-ea"/>
                <a:ea typeface="+mj-ea"/>
              </a:rPr>
              <a:t>、積極的</a:t>
            </a:r>
            <a:r>
              <a:rPr lang="ja-JP" altLang="en-US" sz="1600" dirty="0">
                <a:latin typeface="+mj-ea"/>
                <a:ea typeface="+mj-ea"/>
              </a:rPr>
              <a:t>な検討を進めることが期待される</a:t>
            </a:r>
            <a:r>
              <a:rPr lang="ja-JP" altLang="en-US" sz="1600" dirty="0" smtClean="0">
                <a:latin typeface="+mj-ea"/>
                <a:ea typeface="+mj-ea"/>
              </a:rPr>
              <a:t>。</a:t>
            </a:r>
            <a:endParaRPr lang="en-US" altLang="ja-JP" sz="1600" dirty="0" smtClean="0">
              <a:latin typeface="+mj-ea"/>
              <a:ea typeface="+mj-ea"/>
            </a:endParaRPr>
          </a:p>
          <a:p>
            <a:endParaRPr lang="en-US" altLang="ja-JP" sz="1600" dirty="0">
              <a:latin typeface="+mj-ea"/>
              <a:ea typeface="+mj-ea"/>
            </a:endParaRPr>
          </a:p>
          <a:p>
            <a:r>
              <a:rPr lang="ja-JP" altLang="en-US" sz="1600" dirty="0">
                <a:latin typeface="+mj-ea"/>
                <a:ea typeface="+mj-ea"/>
              </a:rPr>
              <a:t>　</a:t>
            </a:r>
            <a:r>
              <a:rPr lang="ja-JP" altLang="en-US" sz="1600" dirty="0" smtClean="0">
                <a:latin typeface="+mj-ea"/>
                <a:ea typeface="+mj-ea"/>
              </a:rPr>
              <a:t>　　</a:t>
            </a:r>
            <a:endParaRPr lang="en-US" altLang="ja-JP" sz="1600" dirty="0" smtClean="0">
              <a:latin typeface="+mj-ea"/>
              <a:ea typeface="+mj-ea"/>
            </a:endParaRPr>
          </a:p>
          <a:p>
            <a:pPr marL="1882775"/>
            <a:r>
              <a:rPr lang="ja-JP" altLang="en-US" sz="1600" dirty="0">
                <a:latin typeface="+mj-ea"/>
                <a:ea typeface="+mj-ea"/>
              </a:rPr>
              <a:t>　</a:t>
            </a:r>
            <a:r>
              <a:rPr lang="ja-JP" altLang="en-US" sz="1600" dirty="0" smtClean="0">
                <a:latin typeface="+mj-ea"/>
                <a:ea typeface="+mj-ea"/>
              </a:rPr>
              <a:t>　</a:t>
            </a:r>
            <a:r>
              <a:rPr lang="ja-JP" altLang="en-US" sz="1600" b="1" u="sng" dirty="0" smtClean="0"/>
              <a:t>預貯金等の管理の在り方のイメージ（案）</a:t>
            </a:r>
            <a:endParaRPr lang="en-US" altLang="ja-JP" sz="1600" b="1" u="sng" dirty="0" smtClean="0"/>
          </a:p>
          <a:p>
            <a:pPr marL="1882775"/>
            <a:endParaRPr lang="ja-JP" altLang="ja-JP" sz="1050" dirty="0" smtClean="0"/>
          </a:p>
          <a:p>
            <a:pPr marL="1882775"/>
            <a:r>
              <a:rPr lang="ja-JP" altLang="en-US" sz="1200" dirty="0" smtClean="0"/>
              <a:t>　　</a:t>
            </a:r>
            <a:r>
              <a:rPr lang="ja-JP" altLang="en-US" sz="1400" dirty="0" smtClean="0"/>
              <a:t>・</a:t>
            </a:r>
            <a:r>
              <a:rPr lang="ja-JP" altLang="ja-JP" sz="1400" dirty="0" smtClean="0">
                <a:latin typeface="+mj-ea"/>
                <a:ea typeface="+mj-ea"/>
              </a:rPr>
              <a:t>成年被後見人名義の預貯金について</a:t>
            </a:r>
            <a:endParaRPr lang="en-US" altLang="ja-JP" sz="1400" dirty="0" smtClean="0">
              <a:latin typeface="+mj-ea"/>
              <a:ea typeface="+mj-ea"/>
            </a:endParaRPr>
          </a:p>
          <a:p>
            <a:pPr marL="1882775"/>
            <a:r>
              <a:rPr lang="ja-JP" altLang="en-US" sz="1400" dirty="0" smtClean="0">
                <a:latin typeface="+mj-ea"/>
                <a:ea typeface="+mj-ea"/>
              </a:rPr>
              <a:t>　　</a:t>
            </a:r>
            <a:r>
              <a:rPr lang="ja-JP" altLang="en-US" sz="1400" u="sng" dirty="0" smtClean="0">
                <a:latin typeface="+mj-ea"/>
                <a:ea typeface="+mj-ea"/>
              </a:rPr>
              <a:t>１　口座の分別管理</a:t>
            </a:r>
            <a:endParaRPr lang="en-US" altLang="ja-JP" sz="1400" u="sng" dirty="0" smtClean="0">
              <a:latin typeface="+mj-ea"/>
              <a:ea typeface="+mj-ea"/>
            </a:endParaRPr>
          </a:p>
          <a:p>
            <a:pPr marL="1882775"/>
            <a:r>
              <a:rPr lang="ja-JP" altLang="en-US" sz="1200" dirty="0" smtClean="0">
                <a:latin typeface="+mj-ea"/>
                <a:ea typeface="+mj-ea"/>
              </a:rPr>
              <a:t>　　　</a:t>
            </a:r>
            <a:r>
              <a:rPr lang="ja-JP" altLang="ja-JP" sz="1400" dirty="0" smtClean="0">
                <a:latin typeface="+mj-ea"/>
                <a:ea typeface="+mj-ea"/>
              </a:rPr>
              <a:t>①</a:t>
            </a:r>
            <a:r>
              <a:rPr lang="ja-JP" altLang="en-US" sz="1400" dirty="0" smtClean="0">
                <a:latin typeface="+mj-ea"/>
                <a:ea typeface="+mj-ea"/>
              </a:rPr>
              <a:t>小口預金口座（日常的に使用する生活費等の管理）</a:t>
            </a:r>
            <a:endParaRPr lang="en-US" altLang="ja-JP" sz="1400" dirty="0" smtClean="0">
              <a:latin typeface="+mj-ea"/>
              <a:ea typeface="+mj-ea"/>
            </a:endParaRPr>
          </a:p>
          <a:p>
            <a:pPr marL="1882775"/>
            <a:r>
              <a:rPr lang="ja-JP" altLang="en-US" sz="1400" dirty="0" smtClean="0">
                <a:latin typeface="+mj-ea"/>
                <a:ea typeface="+mj-ea"/>
              </a:rPr>
              <a:t>　　　</a:t>
            </a:r>
            <a:r>
              <a:rPr lang="ja-JP" altLang="ja-JP" sz="1400" dirty="0" smtClean="0">
                <a:latin typeface="+mj-ea"/>
                <a:ea typeface="+mj-ea"/>
              </a:rPr>
              <a:t>②大口預金口座</a:t>
            </a:r>
            <a:r>
              <a:rPr lang="ja-JP" altLang="en-US" sz="1400" dirty="0" smtClean="0">
                <a:latin typeface="+mj-ea"/>
                <a:ea typeface="+mj-ea"/>
              </a:rPr>
              <a:t>（通常使用しない多額の預貯金等の管理）</a:t>
            </a:r>
            <a:endParaRPr lang="ja-JP" altLang="ja-JP" sz="1400" dirty="0" smtClean="0">
              <a:latin typeface="+mj-ea"/>
              <a:ea typeface="+mj-ea"/>
            </a:endParaRPr>
          </a:p>
          <a:p>
            <a:pPr marL="1882775"/>
            <a:r>
              <a:rPr lang="en-US" altLang="ja-JP" sz="1200" dirty="0" smtClean="0">
                <a:latin typeface="+mj-ea"/>
                <a:ea typeface="+mj-ea"/>
              </a:rPr>
              <a:t> </a:t>
            </a:r>
          </a:p>
          <a:p>
            <a:pPr marL="1882775"/>
            <a:r>
              <a:rPr lang="ja-JP" altLang="en-US" sz="1200" dirty="0" smtClean="0">
                <a:latin typeface="+mj-ea"/>
                <a:ea typeface="+mj-ea"/>
              </a:rPr>
              <a:t>　　</a:t>
            </a:r>
            <a:r>
              <a:rPr lang="ja-JP" altLang="en-US" sz="1400" u="sng" dirty="0" smtClean="0">
                <a:latin typeface="+mj-ea"/>
                <a:ea typeface="+mj-ea"/>
              </a:rPr>
              <a:t>２　払戻し</a:t>
            </a:r>
            <a:endParaRPr lang="en-US" altLang="ja-JP" sz="1200" u="sng" strike="sngStrike" dirty="0" smtClean="0">
              <a:solidFill>
                <a:srgbClr val="FF0000"/>
              </a:solidFill>
              <a:latin typeface="+mj-ea"/>
              <a:ea typeface="+mj-ea"/>
            </a:endParaRPr>
          </a:p>
          <a:p>
            <a:pPr marL="1882775"/>
            <a:r>
              <a:rPr lang="ja-JP" altLang="en-US" sz="1200" dirty="0" smtClean="0">
                <a:latin typeface="+mj-ea"/>
                <a:ea typeface="+mj-ea"/>
              </a:rPr>
              <a:t>　　　</a:t>
            </a:r>
            <a:r>
              <a:rPr lang="ja-JP" altLang="en-US" sz="1400" dirty="0" smtClean="0">
                <a:latin typeface="+mj-ea"/>
                <a:ea typeface="+mj-ea"/>
              </a:rPr>
              <a:t>①小口預金口座</a:t>
            </a:r>
            <a:endParaRPr lang="en-US" altLang="ja-JP" sz="1400" dirty="0" smtClean="0">
              <a:latin typeface="+mj-ea"/>
              <a:ea typeface="+mj-ea"/>
            </a:endParaRPr>
          </a:p>
          <a:p>
            <a:pPr marL="1882775"/>
            <a:r>
              <a:rPr lang="ja-JP" altLang="en-US" sz="1400" dirty="0" smtClean="0">
                <a:latin typeface="+mj-ea"/>
                <a:ea typeface="+mj-ea"/>
              </a:rPr>
              <a:t>　　　　・</a:t>
            </a:r>
            <a:r>
              <a:rPr lang="ja-JP" altLang="ja-JP" sz="1400" dirty="0" smtClean="0">
                <a:latin typeface="+mj-ea"/>
                <a:ea typeface="+mj-ea"/>
              </a:rPr>
              <a:t>後見人のみの判断</a:t>
            </a:r>
            <a:r>
              <a:rPr lang="ja-JP" altLang="en-US" sz="1400" dirty="0" smtClean="0">
                <a:latin typeface="+mj-ea"/>
                <a:ea typeface="+mj-ea"/>
              </a:rPr>
              <a:t>で払戻しが可能</a:t>
            </a:r>
            <a:endParaRPr lang="en-US" altLang="ja-JP" sz="1400" dirty="0" smtClean="0">
              <a:latin typeface="+mj-ea"/>
              <a:ea typeface="+mj-ea"/>
            </a:endParaRPr>
          </a:p>
          <a:p>
            <a:pPr marL="1882775"/>
            <a:r>
              <a:rPr lang="ja-JP" altLang="en-US" sz="1400" dirty="0" smtClean="0">
                <a:latin typeface="+mj-ea"/>
                <a:ea typeface="+mj-ea"/>
              </a:rPr>
              <a:t>　　　</a:t>
            </a:r>
            <a:r>
              <a:rPr lang="ja-JP" altLang="ja-JP" sz="1400" dirty="0" smtClean="0">
                <a:latin typeface="+mj-ea"/>
                <a:ea typeface="+mj-ea"/>
              </a:rPr>
              <a:t>②大口預金口座</a:t>
            </a:r>
            <a:endParaRPr lang="en-US" altLang="ja-JP" sz="1400" dirty="0" smtClean="0">
              <a:latin typeface="+mj-ea"/>
              <a:ea typeface="+mj-ea"/>
            </a:endParaRPr>
          </a:p>
          <a:p>
            <a:pPr marL="1882775"/>
            <a:r>
              <a:rPr lang="ja-JP" altLang="en-US" sz="1400" dirty="0" smtClean="0">
                <a:latin typeface="+mj-ea"/>
                <a:ea typeface="+mj-ea"/>
              </a:rPr>
              <a:t>　　　　・</a:t>
            </a:r>
            <a:r>
              <a:rPr lang="ja-JP" altLang="ja-JP" sz="1400" dirty="0" smtClean="0">
                <a:latin typeface="+mj-ea"/>
                <a:ea typeface="+mj-ea"/>
              </a:rPr>
              <a:t>後見人</a:t>
            </a:r>
            <a:r>
              <a:rPr lang="ja-JP" altLang="en-US" sz="1400" dirty="0" smtClean="0">
                <a:latin typeface="+mj-ea"/>
                <a:ea typeface="+mj-ea"/>
              </a:rPr>
              <a:t>に加え、</a:t>
            </a:r>
            <a:r>
              <a:rPr lang="ja-JP" altLang="ja-JP" sz="1400" dirty="0" smtClean="0">
                <a:latin typeface="+mj-ea"/>
                <a:ea typeface="+mj-ea"/>
              </a:rPr>
              <a:t>後見監督人</a:t>
            </a:r>
            <a:r>
              <a:rPr lang="ja-JP" altLang="en-US" sz="1400" dirty="0" smtClean="0">
                <a:latin typeface="+mj-ea"/>
                <a:ea typeface="+mj-ea"/>
              </a:rPr>
              <a:t>等</a:t>
            </a:r>
            <a:r>
              <a:rPr lang="ja-JP" altLang="ja-JP" sz="1400" dirty="0" smtClean="0">
                <a:latin typeface="+mj-ea"/>
                <a:ea typeface="+mj-ea"/>
              </a:rPr>
              <a:t>の</a:t>
            </a:r>
            <a:r>
              <a:rPr lang="ja-JP" altLang="en-US" sz="1400" dirty="0" smtClean="0">
                <a:latin typeface="+mj-ea"/>
                <a:ea typeface="+mj-ea"/>
              </a:rPr>
              <a:t>同意（</a:t>
            </a:r>
            <a:r>
              <a:rPr lang="ja-JP" altLang="ja-JP" sz="1400" dirty="0" smtClean="0">
                <a:latin typeface="+mj-ea"/>
                <a:ea typeface="+mj-ea"/>
              </a:rPr>
              <a:t>関与</a:t>
            </a:r>
            <a:r>
              <a:rPr lang="ja-JP" altLang="en-US" sz="1400" dirty="0" smtClean="0">
                <a:latin typeface="+mj-ea"/>
                <a:ea typeface="+mj-ea"/>
              </a:rPr>
              <a:t>）が</a:t>
            </a:r>
            <a:r>
              <a:rPr lang="ja-JP" altLang="ja-JP" sz="1400" dirty="0" smtClean="0">
                <a:latin typeface="+mj-ea"/>
                <a:ea typeface="+mj-ea"/>
              </a:rPr>
              <a:t>必要</a:t>
            </a:r>
          </a:p>
          <a:p>
            <a:pPr marL="1882775"/>
            <a:r>
              <a:rPr lang="en-US" altLang="ja-JP" sz="1200" dirty="0" smtClean="0">
                <a:latin typeface="+mj-ea"/>
                <a:ea typeface="+mj-ea"/>
              </a:rPr>
              <a:t> </a:t>
            </a:r>
            <a:endParaRPr lang="ja-JP" altLang="ja-JP" sz="1200" dirty="0" smtClean="0">
              <a:latin typeface="+mj-ea"/>
              <a:ea typeface="+mj-ea"/>
            </a:endParaRPr>
          </a:p>
          <a:p>
            <a:pPr marL="1882775"/>
            <a:r>
              <a:rPr lang="ja-JP" altLang="en-US" sz="1200" dirty="0" smtClean="0">
                <a:latin typeface="+mj-ea"/>
                <a:ea typeface="+mj-ea"/>
              </a:rPr>
              <a:t>　　</a:t>
            </a:r>
            <a:r>
              <a:rPr lang="ja-JP" altLang="en-US" sz="1400" u="sng" dirty="0" smtClean="0">
                <a:latin typeface="+mj-ea"/>
                <a:ea typeface="+mj-ea"/>
              </a:rPr>
              <a:t>３　自動送金等</a:t>
            </a:r>
            <a:endParaRPr lang="en-US" altLang="ja-JP" sz="1400" u="sng" dirty="0" smtClean="0">
              <a:latin typeface="+mj-ea"/>
              <a:ea typeface="+mj-ea"/>
            </a:endParaRPr>
          </a:p>
          <a:p>
            <a:pPr marL="1882775"/>
            <a:r>
              <a:rPr lang="ja-JP" altLang="en-US" sz="1200" dirty="0" smtClean="0">
                <a:latin typeface="+mj-ea"/>
                <a:ea typeface="+mj-ea"/>
              </a:rPr>
              <a:t>　　</a:t>
            </a:r>
            <a:r>
              <a:rPr lang="ja-JP" altLang="en-US" sz="1400" dirty="0" smtClean="0">
                <a:latin typeface="+mj-ea"/>
                <a:ea typeface="+mj-ea"/>
              </a:rPr>
              <a:t>　生活費等の継続的な確保のための定期的な自動送金</a:t>
            </a:r>
            <a:endParaRPr lang="en-US" altLang="ja-JP" sz="1400" dirty="0" smtClean="0">
              <a:latin typeface="+mj-ea"/>
              <a:ea typeface="+mj-ea"/>
            </a:endParaRPr>
          </a:p>
          <a:p>
            <a:pPr marL="1882775"/>
            <a:r>
              <a:rPr lang="ja-JP" altLang="en-US" sz="1400" dirty="0" smtClean="0">
                <a:latin typeface="+mj-ea"/>
                <a:ea typeface="+mj-ea"/>
              </a:rPr>
              <a:t>　　　②大口預金口座　　→　　</a:t>
            </a:r>
            <a:r>
              <a:rPr lang="ja-JP" altLang="ja-JP" sz="1400" dirty="0" smtClean="0">
                <a:latin typeface="+mj-ea"/>
                <a:ea typeface="+mj-ea"/>
              </a:rPr>
              <a:t>①</a:t>
            </a:r>
            <a:r>
              <a:rPr lang="ja-JP" altLang="en-US" sz="1400" dirty="0" smtClean="0">
                <a:latin typeface="+mj-ea"/>
                <a:ea typeface="+mj-ea"/>
              </a:rPr>
              <a:t>小口預金</a:t>
            </a:r>
            <a:r>
              <a:rPr lang="ja-JP" altLang="ja-JP" sz="1400" dirty="0" smtClean="0">
                <a:latin typeface="+mj-ea"/>
                <a:ea typeface="+mj-ea"/>
              </a:rPr>
              <a:t>口座</a:t>
            </a:r>
            <a:endParaRPr lang="en-US" altLang="ja-JP" sz="1400" dirty="0">
              <a:latin typeface="+mj-ea"/>
              <a:ea typeface="+mj-ea"/>
            </a:endParaRPr>
          </a:p>
          <a:p>
            <a:endParaRPr lang="en-US" altLang="ja-JP" sz="1200" dirty="0" smtClean="0">
              <a:latin typeface="+mj-ea"/>
              <a:ea typeface="+mj-ea"/>
            </a:endParaRPr>
          </a:p>
          <a:p>
            <a:endParaRPr lang="en-US" altLang="ja-JP" sz="1200" dirty="0" smtClean="0">
              <a:latin typeface="+mj-ea"/>
              <a:ea typeface="+mj-ea"/>
            </a:endParaRPr>
          </a:p>
        </p:txBody>
      </p:sp>
      <p:sp>
        <p:nvSpPr>
          <p:cNvPr id="7" name="テキスト ボックス 6"/>
          <p:cNvSpPr txBox="1"/>
          <p:nvPr/>
        </p:nvSpPr>
        <p:spPr>
          <a:xfrm>
            <a:off x="596737" y="794693"/>
            <a:ext cx="2318197" cy="338554"/>
          </a:xfrm>
          <a:prstGeom prst="rect">
            <a:avLst/>
          </a:prstGeom>
          <a:solidFill>
            <a:schemeClr val="bg1"/>
          </a:solidFill>
          <a:ln w="12700">
            <a:solidFill>
              <a:schemeClr val="tx2"/>
            </a:solidFill>
          </a:ln>
        </p:spPr>
        <p:txBody>
          <a:bodyPr wrap="square" rtlCol="0">
            <a:spAutoFit/>
          </a:bodyPr>
          <a:lstStyle/>
          <a:p>
            <a:pPr algn="ctr"/>
            <a:r>
              <a:rPr lang="ja-JP" altLang="en-US" sz="1600" b="1" dirty="0" smtClean="0"/>
              <a:t>委員会の意見の概要等</a:t>
            </a:r>
            <a:endParaRPr kumimoji="1" lang="ja-JP" altLang="en-US" sz="1600" b="1" dirty="0"/>
          </a:p>
        </p:txBody>
      </p:sp>
      <p:sp>
        <p:nvSpPr>
          <p:cNvPr id="12" name="スライド番号プレースホルダー 3"/>
          <p:cNvSpPr>
            <a:spLocks noGrp="1"/>
          </p:cNvSpPr>
          <p:nvPr/>
        </p:nvSpPr>
        <p:spPr>
          <a:xfrm>
            <a:off x="2088937" y="2837329"/>
            <a:ext cx="5253157" cy="3625535"/>
          </a:xfrm>
          <a:prstGeom prst="rect">
            <a:avLst/>
          </a:prstGeom>
          <a:ln w="19050">
            <a:solidFill>
              <a:srgbClr val="FFC000"/>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kumimoji="1" lang="ja-JP" altLang="en-US" dirty="0"/>
          </a:p>
        </p:txBody>
      </p:sp>
    </p:spTree>
    <p:extLst>
      <p:ext uri="{BB962C8B-B14F-4D97-AF65-F5344CB8AC3E}">
        <p14:creationId xmlns:p14="http://schemas.microsoft.com/office/powerpoint/2010/main" val="3433272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7504" y="493504"/>
            <a:ext cx="8873679" cy="6247864"/>
          </a:xfrm>
          <a:prstGeom prst="rect">
            <a:avLst/>
          </a:prstGeom>
          <a:solidFill>
            <a:schemeClr val="accent5">
              <a:lumMod val="20000"/>
              <a:lumOff val="80000"/>
            </a:schemeClr>
          </a:solidFill>
          <a:ln>
            <a:solidFill>
              <a:schemeClr val="tx1"/>
            </a:solidFill>
          </a:ln>
        </p:spPr>
        <p:txBody>
          <a:bodyPr wrap="square">
            <a:spAutoFit/>
          </a:bodyPr>
          <a:lstStyle/>
          <a:p>
            <a:endParaRPr lang="en-US" altLang="ja-JP" sz="1600" dirty="0" smtClean="0"/>
          </a:p>
          <a:p>
            <a:r>
              <a:rPr lang="en-US" altLang="ja-JP" sz="1600" dirty="0" smtClean="0"/>
              <a:t>※</a:t>
            </a:r>
            <a:r>
              <a:rPr lang="ja-JP" altLang="ja-JP" sz="1600" dirty="0" smtClean="0"/>
              <a:t>「</a:t>
            </a:r>
            <a:r>
              <a:rPr lang="ja-JP" altLang="ja-JP" sz="1600" dirty="0"/>
              <a:t>障害者総合支援法施行３年後の見直しについて」（平成27年12月14日社会保障審議会障害者部会報告書）より抜粋</a:t>
            </a:r>
          </a:p>
          <a:p>
            <a:r>
              <a:rPr lang="ja-JP" altLang="ja-JP" sz="1600" dirty="0"/>
              <a:t> </a:t>
            </a:r>
          </a:p>
          <a:p>
            <a:r>
              <a:rPr lang="ja-JP" altLang="ja-JP" sz="1600" dirty="0"/>
              <a:t>５．障害者の意思決定支援・成年後見制度の利用促進の在り方について</a:t>
            </a:r>
          </a:p>
          <a:p>
            <a:r>
              <a:rPr lang="ja-JP" altLang="ja-JP" sz="1600" dirty="0"/>
              <a:t>（２）今後の取組</a:t>
            </a:r>
          </a:p>
          <a:p>
            <a:r>
              <a:rPr lang="ja-JP" altLang="ja-JP" sz="1600" dirty="0"/>
              <a:t>（基本的な考え方）</a:t>
            </a:r>
          </a:p>
          <a:p>
            <a:r>
              <a:rPr lang="ja-JP" altLang="ja-JP" sz="1600" dirty="0"/>
              <a:t>○　日常生活や社会生活等において障害者の意思が適切に反映された生活が送れるよう、障害福祉サービスの提供に関わる主体等が、障害者の意思決定の重要性を認識した上で、必要な対応を実施できるようにするとともに、成年後見制度の適切な利用を促進するため、以下のような取組を進めるべきである。</a:t>
            </a:r>
          </a:p>
          <a:p>
            <a:r>
              <a:rPr lang="ja-JP" altLang="ja-JP" sz="1600" dirty="0"/>
              <a:t> </a:t>
            </a:r>
          </a:p>
          <a:p>
            <a:r>
              <a:rPr lang="ja-JP" altLang="ja-JP" sz="1600" dirty="0"/>
              <a:t>　（意思決定支援ガイドライン）</a:t>
            </a:r>
          </a:p>
          <a:p>
            <a:r>
              <a:rPr lang="ja-JP" altLang="ja-JP" sz="1600" dirty="0"/>
              <a:t>○　意思決定支援の定義や意義、標準的なプロセス（サービス等利用計画や個別支援計画の作成と一体的に実施等）、留意点（意思決定の前提となる情報等の伝達等）を</a:t>
            </a:r>
            <a:r>
              <a:rPr lang="ja-JP" altLang="ja-JP" sz="1600" b="1" u="sng" dirty="0">
                <a:solidFill>
                  <a:srgbClr val="FF0000"/>
                </a:solidFill>
              </a:rPr>
              <a:t>取りまとめた「意思決定支援ガイドライン（仮称）」を作成し、事業者や成年後見の担い手を含めた関係者間で共有し、普及を図るべきである。あわせて、意思決定支援の質の向上を図るため、このようなガイドラインを活用した研修を実施するとともに、相談支援専門員やサービス管理責任者等の研修のカリキュラムの中にも位置付けるべきである。</a:t>
            </a:r>
          </a:p>
          <a:p>
            <a:r>
              <a:rPr lang="ja-JP" altLang="ja-JP" sz="1600" dirty="0"/>
              <a:t>なお、ガイドラインの普及に当たっては、その形式的な適用にとらわれるあまり、実質的な自己決定権が阻害されることのないよう留意する必要がある。</a:t>
            </a:r>
          </a:p>
          <a:p>
            <a:r>
              <a:rPr lang="ja-JP" altLang="ja-JP" sz="1600" dirty="0"/>
              <a:t> </a:t>
            </a:r>
          </a:p>
          <a:p>
            <a:r>
              <a:rPr lang="ja-JP" altLang="ja-JP" sz="1600" dirty="0" smtClean="0"/>
              <a:t>（</a:t>
            </a:r>
            <a:r>
              <a:rPr lang="ja-JP" altLang="ja-JP" sz="1600" dirty="0"/>
              <a:t>障害福祉サービスにおける意思決定支援）</a:t>
            </a:r>
          </a:p>
          <a:p>
            <a:r>
              <a:rPr lang="ja-JP" altLang="ja-JP" sz="1600" dirty="0"/>
              <a:t>○　また、障害福祉サービスの具体的なサービス内容の要素として「意思決定支援」が含まれる旨を明確化すべきである。</a:t>
            </a:r>
          </a:p>
        </p:txBody>
      </p:sp>
      <p:sp>
        <p:nvSpPr>
          <p:cNvPr id="7" name="角丸四角形 6"/>
          <p:cNvSpPr/>
          <p:nvPr/>
        </p:nvSpPr>
        <p:spPr>
          <a:xfrm>
            <a:off x="107504" y="260648"/>
            <a:ext cx="5256584" cy="360040"/>
          </a:xfrm>
          <a:prstGeom prst="roundRect">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i="1" dirty="0" smtClean="0">
                <a:solidFill>
                  <a:schemeClr val="tx1"/>
                </a:solidFill>
                <a:effectLst>
                  <a:outerShdw blurRad="38100" dist="38100" dir="2700000" algn="tl">
                    <a:srgbClr val="000000">
                      <a:alpha val="43137"/>
                    </a:srgbClr>
                  </a:outerShdw>
                </a:effectLst>
              </a:rPr>
              <a:t>意思決定支援</a:t>
            </a:r>
            <a:r>
              <a:rPr lang="ja-JP" altLang="ja-JP" sz="2000" b="1" i="1" dirty="0" smtClean="0">
                <a:solidFill>
                  <a:schemeClr val="tx1"/>
                </a:solidFill>
                <a:effectLst>
                  <a:outerShdw blurRad="38100" dist="38100" dir="2700000" algn="tl">
                    <a:srgbClr val="000000">
                      <a:alpha val="43137"/>
                    </a:srgbClr>
                  </a:outerShdw>
                </a:effectLst>
              </a:rPr>
              <a:t>ガイドライン</a:t>
            </a:r>
            <a:r>
              <a:rPr lang="ja-JP" altLang="ja-JP" sz="2000" b="1" i="1" dirty="0">
                <a:solidFill>
                  <a:schemeClr val="tx1"/>
                </a:solidFill>
                <a:effectLst>
                  <a:outerShdw blurRad="38100" dist="38100" dir="2700000" algn="tl">
                    <a:srgbClr val="000000">
                      <a:alpha val="43137"/>
                    </a:srgbClr>
                  </a:outerShdw>
                </a:effectLst>
              </a:rPr>
              <a:t>策定の背景</a:t>
            </a:r>
            <a:endParaRPr lang="ja-JP" altLang="en-US" sz="2000" b="1" i="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3555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03649" y="210126"/>
            <a:ext cx="6984776" cy="338554"/>
          </a:xfrm>
          <a:prstGeom prst="rect">
            <a:avLst/>
          </a:prstGeom>
          <a:solidFill>
            <a:schemeClr val="accent1">
              <a:lumMod val="20000"/>
              <a:lumOff val="80000"/>
            </a:schemeClr>
          </a:solidFill>
          <a:ln>
            <a:solidFill>
              <a:schemeClr val="tx1"/>
            </a:solidFill>
          </a:ln>
        </p:spPr>
        <p:txBody>
          <a:bodyPr wrap="square" rtlCol="0">
            <a:spAutoFit/>
          </a:bodyPr>
          <a:lstStyle/>
          <a:p>
            <a:pPr algn="ctr"/>
            <a:r>
              <a:rPr lang="ja-JP" altLang="en-US" sz="1600" dirty="0" smtClean="0"/>
              <a:t>「障害福祉サービス等の提供に係る意思</a:t>
            </a:r>
            <a:r>
              <a:rPr lang="ja-JP" altLang="en-US" sz="1600" dirty="0"/>
              <a:t>決定支援</a:t>
            </a:r>
            <a:r>
              <a:rPr lang="ja-JP" altLang="en-US" sz="1600" dirty="0" smtClean="0"/>
              <a:t>ガイドライン」の概要　</a:t>
            </a:r>
            <a:endParaRPr kumimoji="1" lang="ja-JP" altLang="en-US" sz="1600" dirty="0"/>
          </a:p>
        </p:txBody>
      </p:sp>
      <p:sp>
        <p:nvSpPr>
          <p:cNvPr id="5" name="テキスト ボックス 4"/>
          <p:cNvSpPr txBox="1"/>
          <p:nvPr/>
        </p:nvSpPr>
        <p:spPr>
          <a:xfrm>
            <a:off x="107505" y="2224553"/>
            <a:ext cx="8928991" cy="4611519"/>
          </a:xfrm>
          <a:prstGeom prst="rect">
            <a:avLst/>
          </a:prstGeom>
          <a:noFill/>
          <a:ln w="6350">
            <a:solidFill>
              <a:schemeClr val="tx1"/>
            </a:solidFill>
          </a:ln>
        </p:spPr>
        <p:txBody>
          <a:bodyPr wrap="square" rtlCol="0">
            <a:spAutoFit/>
          </a:bodyPr>
          <a:lstStyle/>
          <a:p>
            <a:pPr algn="just"/>
            <a:endParaRPr lang="en-US" altLang="ja-JP" sz="1200" dirty="0" smtClean="0"/>
          </a:p>
          <a:p>
            <a:pPr algn="just">
              <a:lnSpc>
                <a:spcPts val="1320"/>
              </a:lnSpc>
            </a:pPr>
            <a:r>
              <a:rPr lang="ja-JP" altLang="en-US" sz="1200" u="sng" dirty="0" smtClean="0"/>
              <a:t>１．意思決定支援の定義</a:t>
            </a:r>
          </a:p>
          <a:p>
            <a:pPr algn="just">
              <a:lnSpc>
                <a:spcPts val="1320"/>
              </a:lnSpc>
            </a:pPr>
            <a:r>
              <a:rPr lang="ja-JP" altLang="en-US" sz="1200" dirty="0" smtClean="0"/>
              <a:t>　　意思決定支援とは、自ら意思を決定することに困難を抱える障害者が、日常生活や社会生活に関して自らの意思が反映された生活を</a:t>
            </a:r>
            <a:endParaRPr lang="en-US" altLang="ja-JP" sz="1200" dirty="0" smtClean="0"/>
          </a:p>
          <a:p>
            <a:pPr algn="just">
              <a:lnSpc>
                <a:spcPts val="1320"/>
              </a:lnSpc>
            </a:pPr>
            <a:r>
              <a:rPr lang="ja-JP" altLang="en-US" sz="1200" dirty="0"/>
              <a:t>　</a:t>
            </a:r>
            <a:r>
              <a:rPr lang="ja-JP" altLang="en-US" sz="1200" dirty="0" smtClean="0"/>
              <a:t>送ることができるように、可能な限り本人が自ら意志決定できるよう支援し、本人の意思の確認や意思及び選好を推定し、支援を尽くして</a:t>
            </a:r>
            <a:endParaRPr lang="en-US" altLang="ja-JP" sz="1200" dirty="0" smtClean="0"/>
          </a:p>
          <a:p>
            <a:pPr algn="just">
              <a:lnSpc>
                <a:spcPts val="1320"/>
              </a:lnSpc>
            </a:pPr>
            <a:r>
              <a:rPr lang="ja-JP" altLang="en-US" sz="1200" dirty="0"/>
              <a:t>　</a:t>
            </a:r>
            <a:r>
              <a:rPr lang="ja-JP" altLang="en-US" sz="1200" dirty="0" smtClean="0"/>
              <a:t>も本人の意思及び選好の推定が困難な場合には、最後の手段として本人の最善の利益を検討のために事業者の職員が行う支援の行</a:t>
            </a:r>
            <a:endParaRPr lang="en-US" altLang="ja-JP" sz="1200" dirty="0" smtClean="0"/>
          </a:p>
          <a:p>
            <a:pPr algn="just">
              <a:lnSpc>
                <a:spcPts val="1320"/>
              </a:lnSpc>
            </a:pPr>
            <a:r>
              <a:rPr lang="ja-JP" altLang="en-US" sz="1200" dirty="0"/>
              <a:t>　</a:t>
            </a:r>
            <a:r>
              <a:rPr lang="ja-JP" altLang="en-US" sz="1200" dirty="0" smtClean="0"/>
              <a:t>為及び仕組みをいう。</a:t>
            </a:r>
            <a:endParaRPr lang="en-US" altLang="ja-JP" sz="1200" dirty="0" smtClean="0"/>
          </a:p>
          <a:p>
            <a:pPr algn="just">
              <a:lnSpc>
                <a:spcPts val="1320"/>
              </a:lnSpc>
            </a:pPr>
            <a:endParaRPr lang="ja-JP" altLang="en-US" sz="600" dirty="0" smtClean="0"/>
          </a:p>
          <a:p>
            <a:pPr algn="just">
              <a:lnSpc>
                <a:spcPts val="1320"/>
              </a:lnSpc>
            </a:pPr>
            <a:r>
              <a:rPr lang="ja-JP" altLang="en-US" sz="1200" u="sng" dirty="0" smtClean="0"/>
              <a:t>２．意思決定を構成する要素</a:t>
            </a:r>
          </a:p>
          <a:p>
            <a:pPr algn="just">
              <a:lnSpc>
                <a:spcPts val="1320"/>
              </a:lnSpc>
            </a:pPr>
            <a:r>
              <a:rPr lang="ja-JP" altLang="en-US" sz="1200" dirty="0" smtClean="0"/>
              <a:t>（１）本人の判断能力</a:t>
            </a:r>
          </a:p>
          <a:p>
            <a:pPr algn="just">
              <a:lnSpc>
                <a:spcPts val="1320"/>
              </a:lnSpc>
            </a:pPr>
            <a:r>
              <a:rPr lang="ja-JP" altLang="en-US" sz="1200" dirty="0" smtClean="0"/>
              <a:t>　　　障害による判断能力の程度は、意思決定に大きな影響を与える。意思決定を進める上で、本人の判断能力の程度について慎重な</a:t>
            </a:r>
            <a:endParaRPr lang="en-US" altLang="ja-JP" sz="1200" dirty="0" smtClean="0"/>
          </a:p>
          <a:p>
            <a:pPr algn="just">
              <a:lnSpc>
                <a:spcPts val="1320"/>
              </a:lnSpc>
            </a:pPr>
            <a:r>
              <a:rPr lang="ja-JP" altLang="en-US" sz="1200" dirty="0"/>
              <a:t>　</a:t>
            </a:r>
            <a:r>
              <a:rPr lang="ja-JP" altLang="en-US" sz="1200" dirty="0" smtClean="0"/>
              <a:t>　アセスメントが重要。</a:t>
            </a:r>
            <a:endParaRPr lang="en-US" altLang="ja-JP" sz="1200" dirty="0" smtClean="0"/>
          </a:p>
          <a:p>
            <a:pPr algn="just">
              <a:lnSpc>
                <a:spcPts val="1320"/>
              </a:lnSpc>
            </a:pPr>
            <a:endParaRPr lang="ja-JP" altLang="en-US" sz="600" dirty="0" smtClean="0"/>
          </a:p>
          <a:p>
            <a:pPr algn="just">
              <a:lnSpc>
                <a:spcPts val="1320"/>
              </a:lnSpc>
            </a:pPr>
            <a:r>
              <a:rPr lang="ja-JP" altLang="en-US" sz="1200" dirty="0" smtClean="0"/>
              <a:t>（２）意思決定支援が必要な場面</a:t>
            </a:r>
            <a:endParaRPr lang="en-US" altLang="ja-JP" sz="1200" dirty="0" smtClean="0"/>
          </a:p>
          <a:p>
            <a:pPr algn="just">
              <a:lnSpc>
                <a:spcPts val="1320"/>
              </a:lnSpc>
            </a:pPr>
            <a:endParaRPr lang="en-US" altLang="ja-JP" sz="1200" dirty="0" smtClean="0"/>
          </a:p>
          <a:p>
            <a:pPr algn="just">
              <a:lnSpc>
                <a:spcPts val="1320"/>
              </a:lnSpc>
            </a:pPr>
            <a:endParaRPr lang="en-US" altLang="ja-JP" sz="1200" dirty="0" smtClean="0"/>
          </a:p>
          <a:p>
            <a:pPr algn="just">
              <a:lnSpc>
                <a:spcPts val="1320"/>
              </a:lnSpc>
            </a:pPr>
            <a:endParaRPr lang="en-US" altLang="ja-JP" sz="1200" dirty="0" smtClean="0"/>
          </a:p>
          <a:p>
            <a:pPr algn="just">
              <a:lnSpc>
                <a:spcPts val="1320"/>
              </a:lnSpc>
            </a:pPr>
            <a:endParaRPr lang="en-US" altLang="ja-JP" sz="1200" dirty="0"/>
          </a:p>
          <a:p>
            <a:pPr algn="just">
              <a:lnSpc>
                <a:spcPts val="1320"/>
              </a:lnSpc>
            </a:pPr>
            <a:endParaRPr lang="en-US" altLang="ja-JP" sz="1200" dirty="0" smtClean="0"/>
          </a:p>
          <a:p>
            <a:pPr algn="just">
              <a:lnSpc>
                <a:spcPts val="1320"/>
              </a:lnSpc>
            </a:pPr>
            <a:endParaRPr lang="en-US" altLang="ja-JP" sz="1200" dirty="0" smtClean="0"/>
          </a:p>
          <a:p>
            <a:pPr algn="just">
              <a:lnSpc>
                <a:spcPts val="1320"/>
              </a:lnSpc>
            </a:pPr>
            <a:endParaRPr lang="en-US" altLang="ja-JP" sz="1200" dirty="0"/>
          </a:p>
          <a:p>
            <a:pPr algn="just">
              <a:lnSpc>
                <a:spcPts val="1320"/>
              </a:lnSpc>
            </a:pPr>
            <a:endParaRPr lang="en-US" altLang="ja-JP" sz="1200" dirty="0"/>
          </a:p>
          <a:p>
            <a:pPr algn="just">
              <a:lnSpc>
                <a:spcPts val="1320"/>
              </a:lnSpc>
            </a:pPr>
            <a:endParaRPr lang="en-US" altLang="ja-JP" sz="1200" dirty="0"/>
          </a:p>
          <a:p>
            <a:pPr algn="just">
              <a:lnSpc>
                <a:spcPts val="1320"/>
              </a:lnSpc>
            </a:pPr>
            <a:endParaRPr lang="en-US" altLang="ja-JP" sz="1200" dirty="0"/>
          </a:p>
          <a:p>
            <a:pPr algn="just">
              <a:lnSpc>
                <a:spcPts val="1320"/>
              </a:lnSpc>
            </a:pPr>
            <a:endParaRPr lang="en-US" altLang="ja-JP" sz="1200" dirty="0" smtClean="0"/>
          </a:p>
          <a:p>
            <a:pPr algn="just">
              <a:lnSpc>
                <a:spcPts val="1320"/>
              </a:lnSpc>
            </a:pPr>
            <a:r>
              <a:rPr lang="ja-JP" altLang="en-US" sz="1200" dirty="0" smtClean="0"/>
              <a:t>（３）人的・物理的環境による影響</a:t>
            </a:r>
          </a:p>
          <a:p>
            <a:pPr algn="just">
              <a:lnSpc>
                <a:spcPts val="1320"/>
              </a:lnSpc>
            </a:pPr>
            <a:r>
              <a:rPr lang="ja-JP" altLang="en-US" sz="1200" dirty="0" smtClean="0"/>
              <a:t>　　　意思決定支援は、本人に関わる職員や関係者による人的な影響や環境による影響、本人の経験の影響を受ける。</a:t>
            </a:r>
            <a:endParaRPr lang="ja-JP" altLang="en-US" sz="1200" dirty="0"/>
          </a:p>
        </p:txBody>
      </p:sp>
      <p:sp>
        <p:nvSpPr>
          <p:cNvPr id="11" name="テキスト ボックス 10"/>
          <p:cNvSpPr txBox="1"/>
          <p:nvPr/>
        </p:nvSpPr>
        <p:spPr>
          <a:xfrm>
            <a:off x="281188" y="4523249"/>
            <a:ext cx="3858764" cy="1426031"/>
          </a:xfrm>
          <a:prstGeom prst="rect">
            <a:avLst/>
          </a:prstGeom>
          <a:noFill/>
          <a:ln>
            <a:solidFill>
              <a:schemeClr val="tx1"/>
            </a:solidFill>
          </a:ln>
        </p:spPr>
        <p:txBody>
          <a:bodyPr wrap="square" rtlCol="0">
            <a:spAutoFit/>
          </a:bodyPr>
          <a:lstStyle/>
          <a:p>
            <a:pPr algn="just">
              <a:lnSpc>
                <a:spcPts val="1320"/>
              </a:lnSpc>
            </a:pPr>
            <a:r>
              <a:rPr lang="ja-JP" altLang="en-US" sz="1200" u="sng" dirty="0" smtClean="0"/>
              <a:t>①　日常生活における場面</a:t>
            </a:r>
          </a:p>
          <a:p>
            <a:pPr algn="just">
              <a:lnSpc>
                <a:spcPts val="1320"/>
              </a:lnSpc>
            </a:pPr>
            <a:r>
              <a:rPr lang="ja-JP" altLang="en-US" sz="1200" dirty="0"/>
              <a:t>　</a:t>
            </a:r>
            <a:r>
              <a:rPr lang="ja-JP" altLang="en-US" sz="1200" dirty="0" smtClean="0"/>
              <a:t>　例えば食事・衣服の選択・外出・排せつ・整容・入浴等</a:t>
            </a:r>
            <a:endParaRPr lang="en-US" altLang="ja-JP" sz="1200" dirty="0" smtClean="0"/>
          </a:p>
          <a:p>
            <a:pPr algn="just">
              <a:lnSpc>
                <a:spcPts val="1320"/>
              </a:lnSpc>
            </a:pPr>
            <a:r>
              <a:rPr lang="ja-JP" altLang="en-US" sz="1200" dirty="0"/>
              <a:t>　</a:t>
            </a:r>
            <a:r>
              <a:rPr lang="ja-JP" altLang="en-US" sz="1200" dirty="0" smtClean="0"/>
              <a:t>基本的生活習慣に関する場面の他、複数用意された余</a:t>
            </a:r>
            <a:endParaRPr lang="en-US" altLang="ja-JP" sz="1200" dirty="0" smtClean="0"/>
          </a:p>
          <a:p>
            <a:pPr algn="just">
              <a:lnSpc>
                <a:spcPts val="1320"/>
              </a:lnSpc>
            </a:pPr>
            <a:r>
              <a:rPr lang="ja-JP" altLang="en-US" sz="1200" dirty="0"/>
              <a:t>　</a:t>
            </a:r>
            <a:r>
              <a:rPr lang="ja-JP" altLang="en-US" sz="1200" dirty="0" smtClean="0"/>
              <a:t>暇活動プログラムへの参加を選ぶ等の場面が考えられ</a:t>
            </a:r>
            <a:endParaRPr lang="en-US" altLang="ja-JP" sz="1200" dirty="0" smtClean="0"/>
          </a:p>
          <a:p>
            <a:pPr algn="just">
              <a:lnSpc>
                <a:spcPts val="1320"/>
              </a:lnSpc>
            </a:pPr>
            <a:r>
              <a:rPr lang="ja-JP" altLang="en-US" sz="1200" dirty="0"/>
              <a:t>　</a:t>
            </a:r>
            <a:r>
              <a:rPr lang="ja-JP" altLang="en-US" sz="1200" dirty="0" smtClean="0"/>
              <a:t>る。</a:t>
            </a:r>
            <a:endParaRPr lang="en-US" altLang="ja-JP" sz="1200" dirty="0" smtClean="0"/>
          </a:p>
          <a:p>
            <a:pPr algn="just">
              <a:lnSpc>
                <a:spcPts val="1320"/>
              </a:lnSpc>
            </a:pPr>
            <a:r>
              <a:rPr lang="ja-JP" altLang="en-US" sz="1200" dirty="0"/>
              <a:t>　</a:t>
            </a:r>
            <a:r>
              <a:rPr lang="ja-JP" altLang="en-US" sz="1200" dirty="0" smtClean="0"/>
              <a:t>　日頃から本人の生活に関わる事業者の職員が、場面</a:t>
            </a:r>
            <a:endParaRPr lang="en-US" altLang="ja-JP" sz="1200" dirty="0" smtClean="0"/>
          </a:p>
          <a:p>
            <a:pPr algn="just">
              <a:lnSpc>
                <a:spcPts val="1320"/>
              </a:lnSpc>
            </a:pPr>
            <a:r>
              <a:rPr lang="ja-JP" altLang="en-US" sz="1200" dirty="0"/>
              <a:t>　</a:t>
            </a:r>
            <a:r>
              <a:rPr lang="ja-JP" altLang="en-US" sz="1200" dirty="0" smtClean="0"/>
              <a:t>に応じて即応的に行う直接支援の全てに意思決定支援</a:t>
            </a:r>
            <a:endParaRPr lang="en-US" altLang="ja-JP" sz="1200" dirty="0" smtClean="0"/>
          </a:p>
          <a:p>
            <a:pPr algn="just">
              <a:lnSpc>
                <a:spcPts val="1320"/>
              </a:lnSpc>
            </a:pPr>
            <a:r>
              <a:rPr lang="ja-JP" altLang="en-US" sz="1200" dirty="0"/>
              <a:t>　</a:t>
            </a:r>
            <a:r>
              <a:rPr lang="ja-JP" altLang="en-US" sz="1200" dirty="0" smtClean="0"/>
              <a:t>の要素が含まれている。</a:t>
            </a:r>
            <a:endParaRPr lang="en-US" altLang="ja-JP" sz="1200" dirty="0" smtClean="0"/>
          </a:p>
        </p:txBody>
      </p:sp>
      <p:sp>
        <p:nvSpPr>
          <p:cNvPr id="12" name="テキスト ボックス 11"/>
          <p:cNvSpPr txBox="1"/>
          <p:nvPr/>
        </p:nvSpPr>
        <p:spPr>
          <a:xfrm>
            <a:off x="4283968" y="4509120"/>
            <a:ext cx="4608512" cy="1426031"/>
          </a:xfrm>
          <a:prstGeom prst="rect">
            <a:avLst/>
          </a:prstGeom>
          <a:noFill/>
          <a:ln>
            <a:solidFill>
              <a:schemeClr val="tx1"/>
            </a:solidFill>
          </a:ln>
        </p:spPr>
        <p:txBody>
          <a:bodyPr wrap="square" rtlCol="0">
            <a:spAutoFit/>
          </a:bodyPr>
          <a:lstStyle/>
          <a:p>
            <a:pPr algn="just">
              <a:lnSpc>
                <a:spcPts val="1320"/>
              </a:lnSpc>
            </a:pPr>
            <a:r>
              <a:rPr lang="ja-JP" altLang="en-US" sz="1200" u="sng" dirty="0" smtClean="0"/>
              <a:t>②　社会生活における場面</a:t>
            </a:r>
          </a:p>
          <a:p>
            <a:pPr algn="just">
              <a:lnSpc>
                <a:spcPts val="1320"/>
              </a:lnSpc>
            </a:pPr>
            <a:r>
              <a:rPr lang="ja-JP" altLang="en-US" sz="1200" dirty="0"/>
              <a:t>　</a:t>
            </a:r>
            <a:r>
              <a:rPr lang="ja-JP" altLang="en-US" sz="1200" dirty="0" smtClean="0"/>
              <a:t>　自宅からグループホームや入所施設等に住まいの場を移す場面</a:t>
            </a:r>
            <a:endParaRPr lang="en-US" altLang="ja-JP" sz="1200" dirty="0" smtClean="0"/>
          </a:p>
          <a:p>
            <a:pPr algn="just">
              <a:lnSpc>
                <a:spcPts val="1320"/>
              </a:lnSpc>
            </a:pPr>
            <a:r>
              <a:rPr lang="ja-JP" altLang="en-US" sz="1200" dirty="0"/>
              <a:t>　</a:t>
            </a:r>
            <a:r>
              <a:rPr lang="ja-JP" altLang="en-US" sz="1200" dirty="0" smtClean="0"/>
              <a:t>や、入所施設から地域移行してグループホームや一人暮らしを選ぶ</a:t>
            </a:r>
            <a:endParaRPr lang="en-US" altLang="ja-JP" sz="1200" dirty="0" smtClean="0"/>
          </a:p>
          <a:p>
            <a:pPr algn="just">
              <a:lnSpc>
                <a:spcPts val="1320"/>
              </a:lnSpc>
            </a:pPr>
            <a:r>
              <a:rPr lang="ja-JP" altLang="en-US" sz="1200" dirty="0"/>
              <a:t>　</a:t>
            </a:r>
            <a:r>
              <a:rPr lang="ja-JP" altLang="en-US" sz="1200" dirty="0" smtClean="0"/>
              <a:t>場面等が、意思決定支援の重要な場面として考えられる。</a:t>
            </a:r>
            <a:endParaRPr lang="en-US" altLang="ja-JP" sz="1200" dirty="0" smtClean="0"/>
          </a:p>
          <a:p>
            <a:pPr algn="just">
              <a:lnSpc>
                <a:spcPts val="1320"/>
              </a:lnSpc>
            </a:pPr>
            <a:r>
              <a:rPr kumimoji="1" lang="ja-JP" altLang="en-US" sz="1200" dirty="0"/>
              <a:t>　</a:t>
            </a:r>
            <a:r>
              <a:rPr kumimoji="1" lang="ja-JP" altLang="en-US" sz="1200" dirty="0" smtClean="0"/>
              <a:t>　体験の機会の活用を含め、本人の意思確認を最大限の努力で行</a:t>
            </a:r>
            <a:endParaRPr kumimoji="1" lang="en-US" altLang="ja-JP" sz="1200" dirty="0" smtClean="0"/>
          </a:p>
          <a:p>
            <a:pPr algn="just">
              <a:lnSpc>
                <a:spcPts val="1320"/>
              </a:lnSpc>
            </a:pPr>
            <a:r>
              <a:rPr lang="ja-JP" altLang="en-US" sz="1200" dirty="0"/>
              <a:t>　</a:t>
            </a:r>
            <a:r>
              <a:rPr kumimoji="1" lang="ja-JP" altLang="en-US" sz="1200" dirty="0" err="1" smtClean="0"/>
              <a:t>う</a:t>
            </a:r>
            <a:r>
              <a:rPr kumimoji="1" lang="ja-JP" altLang="en-US" sz="1200" dirty="0" smtClean="0"/>
              <a:t>ことを前提に、事業者、家族</a:t>
            </a:r>
            <a:r>
              <a:rPr lang="ja-JP" altLang="en-US" sz="1200" dirty="0" smtClean="0"/>
              <a:t>や成年後見人等が集まり、判断の根</a:t>
            </a:r>
            <a:endParaRPr lang="en-US" altLang="ja-JP" sz="1200" dirty="0" smtClean="0"/>
          </a:p>
          <a:p>
            <a:pPr algn="just">
              <a:lnSpc>
                <a:spcPts val="1320"/>
              </a:lnSpc>
            </a:pPr>
            <a:r>
              <a:rPr lang="ja-JP" altLang="en-US" sz="1200" dirty="0"/>
              <a:t>　</a:t>
            </a:r>
            <a:r>
              <a:rPr lang="ja-JP" altLang="en-US" sz="1200" dirty="0" smtClean="0"/>
              <a:t>拠を明確にしながら、より制限の</a:t>
            </a:r>
            <a:r>
              <a:rPr kumimoji="1" lang="ja-JP" altLang="en-US" sz="1200" dirty="0" smtClean="0"/>
              <a:t>少ない生活への移行を原則として、</a:t>
            </a:r>
            <a:endParaRPr kumimoji="1" lang="en-US" altLang="ja-JP" sz="1200" dirty="0" smtClean="0"/>
          </a:p>
          <a:p>
            <a:pPr algn="just">
              <a:lnSpc>
                <a:spcPts val="1320"/>
              </a:lnSpc>
            </a:pPr>
            <a:r>
              <a:rPr lang="ja-JP" altLang="en-US" sz="1200" dirty="0"/>
              <a:t>　</a:t>
            </a:r>
            <a:r>
              <a:rPr kumimoji="1" lang="ja-JP" altLang="en-US" sz="1200" dirty="0" smtClean="0"/>
              <a:t>意思決定支援を進める必要がある。</a:t>
            </a:r>
            <a:endParaRPr kumimoji="1" lang="ja-JP" altLang="en-US" sz="1200" dirty="0"/>
          </a:p>
        </p:txBody>
      </p:sp>
      <p:sp>
        <p:nvSpPr>
          <p:cNvPr id="16" name="角丸四角形 15"/>
          <p:cNvSpPr/>
          <p:nvPr/>
        </p:nvSpPr>
        <p:spPr>
          <a:xfrm>
            <a:off x="107504" y="2081071"/>
            <a:ext cx="1440159" cy="288032"/>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Ⅱ</a:t>
            </a:r>
            <a:r>
              <a:rPr lang="ja-JP" altLang="en-US" sz="1400" dirty="0" smtClean="0">
                <a:solidFill>
                  <a:schemeClr val="tx1"/>
                </a:solidFill>
              </a:rPr>
              <a:t>　総　論</a:t>
            </a:r>
            <a:endParaRPr kumimoji="1" lang="ja-JP" altLang="en-US" sz="1400" dirty="0">
              <a:solidFill>
                <a:schemeClr val="tx1"/>
              </a:solidFill>
            </a:endParaRPr>
          </a:p>
        </p:txBody>
      </p:sp>
      <p:sp>
        <p:nvSpPr>
          <p:cNvPr id="8" name="テキスト ボックス 7"/>
          <p:cNvSpPr txBox="1"/>
          <p:nvPr/>
        </p:nvSpPr>
        <p:spPr>
          <a:xfrm>
            <a:off x="107504" y="932527"/>
            <a:ext cx="8928991" cy="1015663"/>
          </a:xfrm>
          <a:prstGeom prst="rect">
            <a:avLst/>
          </a:prstGeom>
          <a:noFill/>
          <a:ln w="6350">
            <a:solidFill>
              <a:schemeClr val="tx1"/>
            </a:solidFill>
          </a:ln>
        </p:spPr>
        <p:txBody>
          <a:bodyPr wrap="square" rtlCol="0">
            <a:spAutoFit/>
          </a:bodyPr>
          <a:lstStyle/>
          <a:p>
            <a:endParaRPr lang="en-US" altLang="ja-JP" sz="600" dirty="0" smtClean="0"/>
          </a:p>
          <a:p>
            <a:endParaRPr lang="en-US" altLang="ja-JP" sz="600" dirty="0" smtClean="0"/>
          </a:p>
          <a:p>
            <a:r>
              <a:rPr lang="ja-JP" altLang="en-US" sz="1200" dirty="0" smtClean="0"/>
              <a:t>○　障害者総合支援法においては、障害者が「どこで誰と生活するかについての選択の機会が確保」される旨を規定し、指定事業者や指　</a:t>
            </a:r>
            <a:endParaRPr lang="en-US" altLang="ja-JP" sz="1200" dirty="0" smtClean="0"/>
          </a:p>
          <a:p>
            <a:r>
              <a:rPr lang="ja-JP" altLang="en-US" sz="1200" dirty="0"/>
              <a:t>　</a:t>
            </a:r>
            <a:r>
              <a:rPr lang="ja-JP" altLang="en-US" sz="1200" dirty="0" smtClean="0"/>
              <a:t>定相談支援事業者に対し、「意思決定支援」を重要な取組として位置付けている。</a:t>
            </a:r>
            <a:endParaRPr lang="en-US" altLang="ja-JP" sz="1200" dirty="0" smtClean="0"/>
          </a:p>
          <a:p>
            <a:r>
              <a:rPr lang="ja-JP" altLang="en-US" sz="1200" dirty="0" smtClean="0"/>
              <a:t>○　今般、意思決定支援の定義や意義、標準的なプロセスや留意点を取りまとめたガイドラインを作成し、事業者や成年後見の担い手を</a:t>
            </a:r>
            <a:endParaRPr lang="en-US" altLang="ja-JP" sz="1200" dirty="0" smtClean="0"/>
          </a:p>
          <a:p>
            <a:r>
              <a:rPr lang="ja-JP" altLang="en-US" sz="1200" dirty="0"/>
              <a:t>　</a:t>
            </a:r>
            <a:r>
              <a:rPr lang="ja-JP" altLang="en-US" sz="1200" dirty="0" smtClean="0"/>
              <a:t>含めた関係者間で共有することを通じて、障害者の意思を尊重した質の高いサービスの提供に資することを目的とするもの。</a:t>
            </a:r>
            <a:endParaRPr lang="ja-JP" altLang="en-US" sz="1200" dirty="0"/>
          </a:p>
        </p:txBody>
      </p:sp>
      <p:sp>
        <p:nvSpPr>
          <p:cNvPr id="9" name="角丸四角形 8"/>
          <p:cNvSpPr/>
          <p:nvPr/>
        </p:nvSpPr>
        <p:spPr>
          <a:xfrm>
            <a:off x="107504" y="764704"/>
            <a:ext cx="1440160" cy="288032"/>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rPr>
              <a:t>Ⅰ</a:t>
            </a:r>
            <a:r>
              <a:rPr kumimoji="1" lang="ja-JP" altLang="en-US" sz="1400" dirty="0" smtClean="0">
                <a:solidFill>
                  <a:schemeClr val="tx1"/>
                </a:solidFill>
              </a:rPr>
              <a:t>　趣　旨</a:t>
            </a:r>
            <a:endParaRPr kumimoji="1" lang="ja-JP" altLang="en-US" sz="1400" dirty="0">
              <a:solidFill>
                <a:schemeClr val="tx1"/>
              </a:solidFill>
            </a:endParaRPr>
          </a:p>
        </p:txBody>
      </p:sp>
    </p:spTree>
    <p:extLst>
      <p:ext uri="{BB962C8B-B14F-4D97-AF65-F5344CB8AC3E}">
        <p14:creationId xmlns:p14="http://schemas.microsoft.com/office/powerpoint/2010/main" val="2060321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341219"/>
            <a:ext cx="8856984" cy="6173485"/>
          </a:xfrm>
          <a:prstGeom prst="rect">
            <a:avLst/>
          </a:prstGeom>
          <a:noFill/>
          <a:ln>
            <a:noFill/>
          </a:ln>
        </p:spPr>
        <p:txBody>
          <a:bodyPr wrap="square" rtlCol="0">
            <a:spAutoFit/>
          </a:bodyPr>
          <a:lstStyle/>
          <a:p>
            <a:pPr algn="just">
              <a:lnSpc>
                <a:spcPts val="1320"/>
              </a:lnSpc>
            </a:pPr>
            <a:endParaRPr lang="en-US" altLang="ja-JP" sz="1200" u="sng" dirty="0" smtClean="0"/>
          </a:p>
          <a:p>
            <a:pPr algn="just">
              <a:lnSpc>
                <a:spcPts val="1320"/>
              </a:lnSpc>
            </a:pPr>
            <a:r>
              <a:rPr lang="ja-JP" altLang="en-US" sz="1200" u="sng" dirty="0" smtClean="0"/>
              <a:t>３</a:t>
            </a:r>
            <a:r>
              <a:rPr lang="ja-JP" altLang="en-US" sz="1200" u="sng" dirty="0"/>
              <a:t>．意思決定支援の基本的原則</a:t>
            </a:r>
          </a:p>
          <a:p>
            <a:pPr algn="just">
              <a:lnSpc>
                <a:spcPts val="1320"/>
              </a:lnSpc>
            </a:pPr>
            <a:r>
              <a:rPr lang="ja-JP" altLang="en-US" sz="1200" dirty="0" smtClean="0"/>
              <a:t>（</a:t>
            </a:r>
            <a:r>
              <a:rPr lang="ja-JP" altLang="en-US" sz="1200" dirty="0"/>
              <a:t>１</a:t>
            </a:r>
            <a:r>
              <a:rPr lang="ja-JP" altLang="en-US" sz="1200" dirty="0" smtClean="0"/>
              <a:t>）本人へ</a:t>
            </a:r>
            <a:r>
              <a:rPr lang="ja-JP" altLang="en-US" sz="1200" dirty="0"/>
              <a:t>の支援は、</a:t>
            </a:r>
            <a:r>
              <a:rPr lang="ja-JP" altLang="en-US" sz="1200" dirty="0" smtClean="0"/>
              <a:t>自己決定の</a:t>
            </a:r>
            <a:r>
              <a:rPr lang="ja-JP" altLang="en-US" sz="1200" dirty="0"/>
              <a:t>尊重に基づき行うことが原則である</a:t>
            </a:r>
            <a:r>
              <a:rPr lang="ja-JP" altLang="en-US" sz="1200" dirty="0" smtClean="0"/>
              <a:t>。</a:t>
            </a:r>
            <a:r>
              <a:rPr lang="ja-JP" altLang="en-US" sz="1200" dirty="0"/>
              <a:t>本人</a:t>
            </a:r>
            <a:r>
              <a:rPr lang="ja-JP" altLang="en-US" sz="1200" dirty="0" smtClean="0"/>
              <a:t>の自己決定にとって必要な情報の説明は、本人が理解でき</a:t>
            </a:r>
            <a:endParaRPr lang="en-US" altLang="ja-JP" sz="1200" dirty="0" smtClean="0"/>
          </a:p>
          <a:p>
            <a:pPr algn="just">
              <a:lnSpc>
                <a:spcPts val="1320"/>
              </a:lnSpc>
            </a:pPr>
            <a:r>
              <a:rPr lang="ja-JP" altLang="en-US" sz="1200" dirty="0"/>
              <a:t>　</a:t>
            </a:r>
            <a:r>
              <a:rPr lang="ja-JP" altLang="en-US" sz="1200" dirty="0" smtClean="0"/>
              <a:t>　</a:t>
            </a:r>
            <a:r>
              <a:rPr lang="ja-JP" altLang="en-US" sz="1200" dirty="0" err="1" smtClean="0"/>
              <a:t>るよう</a:t>
            </a:r>
            <a:r>
              <a:rPr lang="ja-JP" altLang="en-US" sz="1200" dirty="0" smtClean="0"/>
              <a:t>工夫して行うことが重要である。</a:t>
            </a:r>
            <a:endParaRPr lang="en-US" altLang="ja-JP" sz="1200" dirty="0" smtClean="0"/>
          </a:p>
          <a:p>
            <a:pPr algn="just">
              <a:lnSpc>
                <a:spcPts val="1320"/>
              </a:lnSpc>
            </a:pPr>
            <a:endParaRPr lang="ja-JP" altLang="en-US" sz="1200" dirty="0"/>
          </a:p>
          <a:p>
            <a:pPr algn="just">
              <a:lnSpc>
                <a:spcPts val="1320"/>
              </a:lnSpc>
            </a:pPr>
            <a:r>
              <a:rPr lang="ja-JP" altLang="en-US" sz="1200" dirty="0"/>
              <a:t>（２</a:t>
            </a:r>
            <a:r>
              <a:rPr lang="ja-JP" altLang="en-US" sz="1200" dirty="0" smtClean="0"/>
              <a:t>）職員等の価値観においては不合理と思われる決定でも、他者への権利を侵害しないのであれば、その選択を尊重するよう努める姿</a:t>
            </a:r>
            <a:endParaRPr lang="en-US" altLang="ja-JP" sz="1200" dirty="0" smtClean="0"/>
          </a:p>
          <a:p>
            <a:pPr algn="just">
              <a:lnSpc>
                <a:spcPts val="1320"/>
              </a:lnSpc>
            </a:pPr>
            <a:r>
              <a:rPr lang="ja-JP" altLang="en-US" sz="1200" dirty="0"/>
              <a:t>　</a:t>
            </a:r>
            <a:r>
              <a:rPr lang="ja-JP" altLang="en-US" sz="1200" dirty="0" smtClean="0"/>
              <a:t>　勢が求められる。</a:t>
            </a:r>
            <a:endParaRPr lang="ja-JP" altLang="en-US" sz="1200" dirty="0"/>
          </a:p>
          <a:p>
            <a:pPr algn="just">
              <a:lnSpc>
                <a:spcPts val="1320"/>
              </a:lnSpc>
            </a:pPr>
            <a:endParaRPr lang="en-US" altLang="ja-JP" sz="1200" dirty="0" smtClean="0"/>
          </a:p>
          <a:p>
            <a:pPr algn="just">
              <a:lnSpc>
                <a:spcPts val="1320"/>
              </a:lnSpc>
            </a:pPr>
            <a:r>
              <a:rPr lang="ja-JP" altLang="en-US" sz="1200" dirty="0" smtClean="0"/>
              <a:t>（</a:t>
            </a:r>
            <a:r>
              <a:rPr lang="ja-JP" altLang="en-US" sz="1200" dirty="0"/>
              <a:t>３）</a:t>
            </a:r>
            <a:r>
              <a:rPr lang="ja-JP" altLang="en-US" sz="1200" dirty="0" smtClean="0"/>
              <a:t>本人の自己決定や意思確認がどうしても困難</a:t>
            </a:r>
            <a:r>
              <a:rPr lang="ja-JP" altLang="en-US" sz="1200" dirty="0"/>
              <a:t>な場合は、本人をよく知る関係者が集まって、本人の日常生活の場面や事業者の</a:t>
            </a:r>
            <a:r>
              <a:rPr lang="ja-JP" altLang="en-US" sz="1200" dirty="0" smtClean="0"/>
              <a:t>サー</a:t>
            </a:r>
            <a:endParaRPr lang="en-US" altLang="ja-JP" sz="1200" dirty="0" smtClean="0"/>
          </a:p>
          <a:p>
            <a:pPr algn="just">
              <a:lnSpc>
                <a:spcPts val="1320"/>
              </a:lnSpc>
            </a:pPr>
            <a:r>
              <a:rPr lang="ja-JP" altLang="en-US" sz="1200" dirty="0"/>
              <a:t>　</a:t>
            </a:r>
            <a:r>
              <a:rPr lang="ja-JP" altLang="en-US" sz="1200" dirty="0" smtClean="0"/>
              <a:t>　ビス</a:t>
            </a:r>
            <a:r>
              <a:rPr lang="ja-JP" altLang="en-US" sz="1200" dirty="0"/>
              <a:t>提供場面における表情や感情、行動に関する記録などの情報に加え、これまでの生活史、人間関係等様々な情報を把握し、</a:t>
            </a:r>
            <a:r>
              <a:rPr lang="ja-JP" altLang="en-US" sz="1200" dirty="0" smtClean="0"/>
              <a:t>根</a:t>
            </a:r>
            <a:endParaRPr lang="en-US" altLang="ja-JP" sz="1200" dirty="0" smtClean="0"/>
          </a:p>
          <a:p>
            <a:pPr algn="just">
              <a:lnSpc>
                <a:spcPts val="1320"/>
              </a:lnSpc>
            </a:pPr>
            <a:r>
              <a:rPr lang="ja-JP" altLang="en-US" sz="1200" dirty="0"/>
              <a:t>　</a:t>
            </a:r>
            <a:r>
              <a:rPr lang="ja-JP" altLang="en-US" sz="1200" dirty="0" smtClean="0"/>
              <a:t>　拠</a:t>
            </a:r>
            <a:r>
              <a:rPr lang="ja-JP" altLang="en-US" sz="1200" dirty="0"/>
              <a:t>を明確にしながら障害者の意思及び選好を推定する</a:t>
            </a:r>
            <a:r>
              <a:rPr lang="ja-JP" altLang="en-US" sz="1200" dirty="0" smtClean="0"/>
              <a:t>。</a:t>
            </a:r>
            <a:endParaRPr lang="ja-JP" altLang="en-US" sz="1200" dirty="0"/>
          </a:p>
          <a:p>
            <a:pPr algn="just"/>
            <a:endParaRPr lang="en-US" altLang="ja-JP" sz="1200" dirty="0" smtClean="0"/>
          </a:p>
          <a:p>
            <a:pPr algn="just"/>
            <a:r>
              <a:rPr lang="ja-JP" altLang="en-US" sz="1200" u="sng" dirty="0" smtClean="0"/>
              <a:t>４．最善の利益の判断</a:t>
            </a:r>
          </a:p>
          <a:p>
            <a:pPr algn="just"/>
            <a:r>
              <a:rPr lang="ja-JP" altLang="en-US" sz="1200" dirty="0" smtClean="0"/>
              <a:t>　　</a:t>
            </a:r>
            <a:r>
              <a:rPr lang="ja-JP" altLang="en-US" sz="1200" dirty="0"/>
              <a:t>本人の意思を推定することがどうしても困難な場合は</a:t>
            </a:r>
            <a:r>
              <a:rPr lang="ja-JP" altLang="en-US" sz="1200" dirty="0" smtClean="0"/>
              <a:t>、関係者が協議し、本人</a:t>
            </a:r>
            <a:r>
              <a:rPr lang="ja-JP" altLang="en-US" sz="1200" dirty="0"/>
              <a:t>にとっての最善の利益を判断せざるを得ない</a:t>
            </a:r>
            <a:r>
              <a:rPr lang="ja-JP" altLang="en-US" sz="1200" dirty="0" err="1"/>
              <a:t>場合が</a:t>
            </a:r>
            <a:r>
              <a:rPr lang="ja-JP" altLang="en-US" sz="1200" dirty="0" err="1" smtClean="0"/>
              <a:t>あ</a:t>
            </a:r>
            <a:endParaRPr lang="en-US" altLang="ja-JP" sz="1200" dirty="0" smtClean="0"/>
          </a:p>
          <a:p>
            <a:pPr algn="just"/>
            <a:r>
              <a:rPr lang="ja-JP" altLang="en-US" sz="1200" dirty="0"/>
              <a:t>　</a:t>
            </a:r>
            <a:r>
              <a:rPr lang="ja-JP" altLang="en-US" sz="1200" dirty="0" smtClean="0"/>
              <a:t>る</a:t>
            </a:r>
            <a:r>
              <a:rPr lang="ja-JP" altLang="en-US" sz="1200" dirty="0"/>
              <a:t>。</a:t>
            </a:r>
            <a:r>
              <a:rPr lang="ja-JP" altLang="en-US" sz="1200" dirty="0" smtClean="0"/>
              <a:t>最善の</a:t>
            </a:r>
            <a:r>
              <a:rPr lang="ja-JP" altLang="en-US" sz="1200" dirty="0"/>
              <a:t>利益の判断は最後の手段であり、次のような点に留意することが必要である</a:t>
            </a:r>
            <a:r>
              <a:rPr lang="ja-JP" altLang="en-US" sz="1200" dirty="0" smtClean="0"/>
              <a:t>。</a:t>
            </a:r>
            <a:endParaRPr lang="en-US" altLang="ja-JP" sz="1200" dirty="0" smtClean="0"/>
          </a:p>
          <a:p>
            <a:pPr algn="just"/>
            <a:r>
              <a:rPr lang="ja-JP" altLang="en-US" sz="1200" dirty="0" smtClean="0"/>
              <a:t>（１）メリット・デメリットの検討</a:t>
            </a:r>
            <a:endParaRPr lang="en-US" altLang="ja-JP" sz="1200" dirty="0" smtClean="0"/>
          </a:p>
          <a:p>
            <a:pPr algn="just"/>
            <a:r>
              <a:rPr lang="ja-JP" altLang="en-US" sz="1200" dirty="0"/>
              <a:t>　</a:t>
            </a:r>
            <a:r>
              <a:rPr lang="ja-JP" altLang="en-US" sz="1200" dirty="0" smtClean="0"/>
              <a:t>　　複数の選択肢からメリットとデメリットを可能な限り挙げ、比較検討して本人の最善の利益を導く。</a:t>
            </a:r>
          </a:p>
          <a:p>
            <a:pPr algn="just"/>
            <a:endParaRPr lang="en-US" altLang="ja-JP" sz="1200" dirty="0" smtClean="0"/>
          </a:p>
          <a:p>
            <a:pPr algn="just"/>
            <a:r>
              <a:rPr lang="ja-JP" altLang="en-US" sz="1200" dirty="0" smtClean="0"/>
              <a:t>（２）相反する選択肢の両立</a:t>
            </a:r>
            <a:endParaRPr lang="en-US" altLang="ja-JP" sz="1200" dirty="0" smtClean="0"/>
          </a:p>
          <a:p>
            <a:pPr algn="just"/>
            <a:r>
              <a:rPr lang="ja-JP" altLang="en-US" sz="1200" dirty="0"/>
              <a:t>　</a:t>
            </a:r>
            <a:r>
              <a:rPr lang="ja-JP" altLang="en-US" sz="1200" dirty="0" smtClean="0"/>
              <a:t>　　二者択一の場合</a:t>
            </a:r>
            <a:r>
              <a:rPr lang="ja-JP" altLang="en-US" sz="1200" dirty="0"/>
              <a:t>においても</a:t>
            </a:r>
            <a:r>
              <a:rPr lang="ja-JP" altLang="en-US" sz="1200" dirty="0" smtClean="0"/>
              <a:t>、相反する</a:t>
            </a:r>
            <a:r>
              <a:rPr lang="ja-JP" altLang="en-US" sz="1200" dirty="0"/>
              <a:t>選択肢を両立させる</a:t>
            </a:r>
            <a:r>
              <a:rPr lang="ja-JP" altLang="en-US" sz="1200" dirty="0" smtClean="0"/>
              <a:t>こと</a:t>
            </a:r>
            <a:r>
              <a:rPr lang="ja-JP" altLang="en-US" sz="1200" dirty="0"/>
              <a:t>を</a:t>
            </a:r>
            <a:r>
              <a:rPr lang="ja-JP" altLang="en-US" sz="1200" dirty="0" smtClean="0"/>
              <a:t>考え</a:t>
            </a:r>
            <a:r>
              <a:rPr lang="ja-JP" altLang="en-US" sz="1200" dirty="0"/>
              <a:t>、本人の最善の利益を</a:t>
            </a:r>
            <a:r>
              <a:rPr lang="ja-JP" altLang="en-US" sz="1200" dirty="0" smtClean="0"/>
              <a:t>追求する。（例えば、食事</a:t>
            </a:r>
            <a:r>
              <a:rPr lang="ja-JP" altLang="en-US" sz="1200" dirty="0"/>
              <a:t>制限</a:t>
            </a:r>
            <a:r>
              <a:rPr lang="ja-JP" altLang="en-US" sz="1200" dirty="0" smtClean="0"/>
              <a:t>が必要な</a:t>
            </a:r>
            <a:endParaRPr lang="en-US" altLang="ja-JP" sz="1200" dirty="0" smtClean="0"/>
          </a:p>
          <a:p>
            <a:pPr algn="just"/>
            <a:r>
              <a:rPr lang="ja-JP" altLang="en-US" sz="1200" dirty="0"/>
              <a:t>　</a:t>
            </a:r>
            <a:r>
              <a:rPr lang="ja-JP" altLang="en-US" sz="1200" dirty="0" smtClean="0"/>
              <a:t>　人</a:t>
            </a:r>
            <a:r>
              <a:rPr lang="ja-JP" altLang="en-US" sz="1200" dirty="0"/>
              <a:t>も、運動や</a:t>
            </a:r>
            <a:r>
              <a:rPr lang="ja-JP" altLang="en-US" sz="1200" dirty="0" smtClean="0"/>
              <a:t>食材等</a:t>
            </a:r>
            <a:r>
              <a:rPr lang="ja-JP" altLang="en-US" sz="1200" dirty="0"/>
              <a:t>の</a:t>
            </a:r>
            <a:r>
              <a:rPr lang="ja-JP" altLang="en-US" sz="1200" dirty="0" smtClean="0"/>
              <a:t>工夫に</a:t>
            </a:r>
            <a:r>
              <a:rPr lang="ja-JP" altLang="en-US" sz="1200" dirty="0"/>
              <a:t>より</a:t>
            </a:r>
            <a:r>
              <a:rPr lang="ja-JP" altLang="en-US" sz="1200" dirty="0" smtClean="0"/>
              <a:t>、本人</a:t>
            </a:r>
            <a:r>
              <a:rPr lang="ja-JP" altLang="en-US" sz="1200" dirty="0"/>
              <a:t>の好みの食事</a:t>
            </a:r>
            <a:r>
              <a:rPr lang="ja-JP" altLang="en-US" sz="1200" dirty="0" smtClean="0"/>
              <a:t>をしつつ、</a:t>
            </a:r>
            <a:r>
              <a:rPr lang="ja-JP" altLang="en-US" sz="1200" dirty="0"/>
              <a:t>健康上リスクの少ない生活を送ることができないか考える</a:t>
            </a:r>
            <a:r>
              <a:rPr lang="ja-JP" altLang="en-US" sz="1200" dirty="0" smtClean="0"/>
              <a:t>場合等。）</a:t>
            </a:r>
          </a:p>
          <a:p>
            <a:pPr algn="just"/>
            <a:endParaRPr lang="en-US" altLang="ja-JP" sz="1200" dirty="0" smtClean="0"/>
          </a:p>
          <a:p>
            <a:pPr algn="just"/>
            <a:r>
              <a:rPr lang="ja-JP" altLang="en-US" sz="1200" dirty="0" smtClean="0"/>
              <a:t>（３）自由の制限の最小化</a:t>
            </a:r>
            <a:endParaRPr lang="en-US" altLang="ja-JP" sz="1200" dirty="0" smtClean="0"/>
          </a:p>
          <a:p>
            <a:pPr algn="just"/>
            <a:r>
              <a:rPr lang="ja-JP" altLang="en-US" sz="1200" dirty="0"/>
              <a:t>　</a:t>
            </a:r>
            <a:r>
              <a:rPr lang="ja-JP" altLang="en-US" sz="1200" dirty="0" smtClean="0"/>
              <a:t>　</a:t>
            </a:r>
            <a:r>
              <a:rPr lang="ja-JP" altLang="en-US" sz="1200" dirty="0"/>
              <a:t>　住まいの場を選択する場合、選択可能な中から、障害者にとって自由の制限がより少ない方を選択する</a:t>
            </a:r>
            <a:r>
              <a:rPr lang="ja-JP" altLang="en-US" sz="1200" dirty="0" smtClean="0"/>
              <a:t>。また</a:t>
            </a:r>
            <a:r>
              <a:rPr lang="ja-JP" altLang="en-US" sz="1200" dirty="0"/>
              <a:t>、本人の</a:t>
            </a:r>
            <a:r>
              <a:rPr lang="ja-JP" altLang="en-US" sz="1200" dirty="0" smtClean="0"/>
              <a:t>生命・身体の</a:t>
            </a:r>
            <a:endParaRPr lang="en-US" altLang="ja-JP" sz="1200" dirty="0" smtClean="0"/>
          </a:p>
          <a:p>
            <a:pPr algn="just"/>
            <a:r>
              <a:rPr lang="ja-JP" altLang="en-US" sz="1200" dirty="0"/>
              <a:t>　</a:t>
            </a:r>
            <a:r>
              <a:rPr lang="ja-JP" altLang="en-US" sz="1200" dirty="0" smtClean="0"/>
              <a:t>　安全</a:t>
            </a:r>
            <a:r>
              <a:rPr lang="ja-JP" altLang="en-US" sz="1200" dirty="0"/>
              <a:t>を守るために</a:t>
            </a:r>
            <a:r>
              <a:rPr lang="ja-JP" altLang="en-US" sz="1200" dirty="0" smtClean="0"/>
              <a:t>、行動</a:t>
            </a:r>
            <a:r>
              <a:rPr lang="ja-JP" altLang="en-US" sz="1200" dirty="0"/>
              <a:t>の自由</a:t>
            </a:r>
            <a:r>
              <a:rPr lang="ja-JP" altLang="en-US" sz="1200" dirty="0" smtClean="0"/>
              <a:t>を制限せざるを得ない場合でも、他</a:t>
            </a:r>
            <a:r>
              <a:rPr lang="ja-JP" altLang="en-US" sz="1200" dirty="0"/>
              <a:t>にないか慎重に検討し、自由の制限を最小化する。</a:t>
            </a:r>
          </a:p>
          <a:p>
            <a:pPr algn="just"/>
            <a:endParaRPr lang="ja-JP" altLang="en-US" sz="1200" dirty="0" smtClean="0"/>
          </a:p>
          <a:p>
            <a:pPr algn="just"/>
            <a:r>
              <a:rPr lang="ja-JP" altLang="en-US" sz="1200" u="sng" dirty="0" smtClean="0"/>
              <a:t>５．事業者以外の視点からの検討</a:t>
            </a:r>
          </a:p>
          <a:p>
            <a:pPr algn="just"/>
            <a:r>
              <a:rPr lang="ja-JP" altLang="en-US" sz="1200" dirty="0" smtClean="0"/>
              <a:t>　　事</a:t>
            </a:r>
            <a:r>
              <a:rPr lang="ja-JP" altLang="en-US" sz="1200" dirty="0"/>
              <a:t>業者以外の関係者も交えて意思決定支援を進めることが望ましい。本人の家族や知人、成年</a:t>
            </a:r>
            <a:r>
              <a:rPr lang="ja-JP" altLang="en-US" sz="1200" dirty="0" smtClean="0"/>
              <a:t>後見人、ピアサポーター等</a:t>
            </a:r>
            <a:r>
              <a:rPr lang="ja-JP" altLang="en-US" sz="1200" dirty="0"/>
              <a:t>が、本人</a:t>
            </a:r>
            <a:r>
              <a:rPr lang="ja-JP" altLang="en-US" sz="1200" dirty="0" smtClean="0"/>
              <a:t>に</a:t>
            </a:r>
            <a:endParaRPr lang="en-US" altLang="ja-JP" sz="1200" dirty="0" smtClean="0"/>
          </a:p>
          <a:p>
            <a:pPr algn="just"/>
            <a:r>
              <a:rPr lang="ja-JP" altLang="en-US" sz="1200" dirty="0"/>
              <a:t>　</a:t>
            </a:r>
            <a:r>
              <a:rPr lang="ja-JP" altLang="en-US" sz="1200" dirty="0" smtClean="0"/>
              <a:t>直接</a:t>
            </a:r>
            <a:r>
              <a:rPr lang="ja-JP" altLang="en-US" sz="1200" dirty="0"/>
              <a:t>サービス提供する立場とは別の第三者として意見を述べることにより</a:t>
            </a:r>
            <a:r>
              <a:rPr lang="ja-JP" altLang="en-US" sz="1200" dirty="0" smtClean="0"/>
              <a:t>、多様</a:t>
            </a:r>
            <a:r>
              <a:rPr lang="ja-JP" altLang="en-US" sz="1200" dirty="0"/>
              <a:t>な視点から本人の意思決定支援を進めることができる。</a:t>
            </a:r>
            <a:endParaRPr lang="en-US" altLang="ja-JP" sz="1200" dirty="0" smtClean="0"/>
          </a:p>
          <a:p>
            <a:pPr algn="just"/>
            <a:endParaRPr lang="en-US" altLang="ja-JP" sz="1200" dirty="0"/>
          </a:p>
          <a:p>
            <a:pPr algn="just"/>
            <a:r>
              <a:rPr lang="ja-JP" altLang="en-US" sz="1200" u="sng" dirty="0"/>
              <a:t>６</a:t>
            </a:r>
            <a:r>
              <a:rPr lang="ja-JP" altLang="en-US" sz="1200" u="sng" dirty="0" smtClean="0"/>
              <a:t>．成年後見人等の権限との関係</a:t>
            </a:r>
            <a:endParaRPr lang="en-US" altLang="ja-JP" sz="1200" u="sng" dirty="0" smtClean="0"/>
          </a:p>
          <a:p>
            <a:pPr algn="just"/>
            <a:r>
              <a:rPr lang="ja-JP" altLang="en-US" sz="1200" dirty="0"/>
              <a:t>　　</a:t>
            </a:r>
            <a:r>
              <a:rPr lang="ja-JP" altLang="en-US" sz="1200" dirty="0" smtClean="0"/>
              <a:t>意思</a:t>
            </a:r>
            <a:r>
              <a:rPr lang="ja-JP" altLang="en-US" sz="1200" dirty="0"/>
              <a:t>決定支援の結果と成年後見人等の身上配慮義務に基づく方針が齟齬をきたさないよう、意思決定支援のプロセスに成年</a:t>
            </a:r>
            <a:r>
              <a:rPr lang="ja-JP" altLang="en-US" sz="1200" dirty="0" smtClean="0"/>
              <a:t>後見人</a:t>
            </a:r>
            <a:endParaRPr lang="en-US" altLang="ja-JP" sz="1200" dirty="0" smtClean="0"/>
          </a:p>
          <a:p>
            <a:pPr algn="just"/>
            <a:r>
              <a:rPr lang="ja-JP" altLang="en-US" sz="1200" dirty="0"/>
              <a:t>　</a:t>
            </a:r>
            <a:r>
              <a:rPr lang="ja-JP" altLang="en-US" sz="1200" dirty="0" smtClean="0"/>
              <a:t>等</a:t>
            </a:r>
            <a:r>
              <a:rPr lang="ja-JP" altLang="en-US" sz="1200" dirty="0"/>
              <a:t>の参画を促し、検討を進めることが</a:t>
            </a:r>
            <a:r>
              <a:rPr lang="ja-JP" altLang="en-US" sz="1200" dirty="0" smtClean="0"/>
              <a:t>望ましい。</a:t>
            </a:r>
            <a:endParaRPr lang="en-US" altLang="ja-JP" sz="1200" dirty="0" smtClean="0"/>
          </a:p>
        </p:txBody>
      </p:sp>
      <p:sp>
        <p:nvSpPr>
          <p:cNvPr id="3" name="正方形/長方形 2"/>
          <p:cNvSpPr/>
          <p:nvPr/>
        </p:nvSpPr>
        <p:spPr>
          <a:xfrm>
            <a:off x="107504" y="341219"/>
            <a:ext cx="8856984" cy="617348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16799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223" y="404664"/>
            <a:ext cx="8928992" cy="6186309"/>
          </a:xfrm>
          <a:prstGeom prst="rect">
            <a:avLst/>
          </a:prstGeom>
          <a:noFill/>
          <a:ln>
            <a:noFill/>
          </a:ln>
        </p:spPr>
        <p:txBody>
          <a:bodyPr wrap="square" rtlCol="0">
            <a:spAutoFit/>
          </a:bodyPr>
          <a:lstStyle/>
          <a:p>
            <a:pPr algn="just"/>
            <a:endParaRPr lang="en-US" altLang="ja-JP" sz="1200" dirty="0" smtClean="0"/>
          </a:p>
          <a:p>
            <a:pPr algn="just"/>
            <a:r>
              <a:rPr lang="ja-JP" altLang="en-US" sz="1200" u="sng" dirty="0" smtClean="0"/>
              <a:t>１．意思決定支援の枠組み</a:t>
            </a:r>
          </a:p>
          <a:p>
            <a:pPr algn="just"/>
            <a:r>
              <a:rPr lang="ja-JP" altLang="en-US" sz="1200" dirty="0" smtClean="0"/>
              <a:t>　　</a:t>
            </a:r>
            <a:r>
              <a:rPr lang="ja-JP" altLang="en-US" sz="1200" dirty="0" smtClean="0">
                <a:solidFill>
                  <a:srgbClr val="FF0000"/>
                </a:solidFill>
              </a:rPr>
              <a:t>　</a:t>
            </a:r>
            <a:r>
              <a:rPr lang="ja-JP" altLang="en-US" sz="1200" dirty="0" smtClean="0"/>
              <a:t>意思決定支援の枠組みは、意思決定支援責任者の配置、意思決定支援会議の開催、意思決定の結果を反映したサービス等利用</a:t>
            </a:r>
            <a:endParaRPr lang="en-US" altLang="ja-JP" sz="1200" dirty="0" smtClean="0"/>
          </a:p>
          <a:p>
            <a:pPr algn="just"/>
            <a:r>
              <a:rPr lang="ja-JP" altLang="en-US" sz="1200" dirty="0"/>
              <a:t>　</a:t>
            </a:r>
            <a:r>
              <a:rPr lang="ja-JP" altLang="en-US" sz="1200" dirty="0" smtClean="0"/>
              <a:t>　計画・個別支援計画（意思決定支援計画）の作成とサービスの提供、モニタリングと評価・見直しの５つの要素から構成される。</a:t>
            </a:r>
            <a:endParaRPr lang="en-US" altLang="ja-JP" sz="1200" dirty="0" smtClean="0"/>
          </a:p>
          <a:p>
            <a:pPr algn="just"/>
            <a:endParaRPr lang="ja-JP" altLang="en-US" sz="1200" dirty="0" smtClean="0"/>
          </a:p>
          <a:p>
            <a:pPr algn="just"/>
            <a:r>
              <a:rPr lang="ja-JP" altLang="en-US" sz="1200" dirty="0" smtClean="0"/>
              <a:t>（１）意思決定支援責任者の配置</a:t>
            </a:r>
          </a:p>
          <a:p>
            <a:pPr algn="just"/>
            <a:r>
              <a:rPr lang="ja-JP" altLang="en-US" sz="1200" dirty="0" smtClean="0"/>
              <a:t>　　　意思決定支援責任者は、意思決定支援計画作成に中心的にかかわり、意思決定支援会議を企画・運営するなど、意思決定支援</a:t>
            </a:r>
            <a:endParaRPr lang="en-US" altLang="ja-JP" sz="1200" dirty="0" smtClean="0"/>
          </a:p>
          <a:p>
            <a:pPr algn="just"/>
            <a:r>
              <a:rPr lang="ja-JP" altLang="en-US" sz="1200" dirty="0"/>
              <a:t>　</a:t>
            </a:r>
            <a:r>
              <a:rPr lang="ja-JP" altLang="en-US" sz="1200" dirty="0" smtClean="0"/>
              <a:t>　の仕組みを作る等の役割を担う。サービス管理責任者や相談支援専門員が兼務することが考えられる。</a:t>
            </a:r>
          </a:p>
          <a:p>
            <a:pPr algn="just"/>
            <a:endParaRPr lang="en-US" altLang="ja-JP" sz="1200" dirty="0" smtClean="0"/>
          </a:p>
          <a:p>
            <a:pPr algn="just"/>
            <a:r>
              <a:rPr lang="ja-JP" altLang="en-US" sz="1200" dirty="0" smtClean="0"/>
              <a:t>（２）意思決定支援会議の開催</a:t>
            </a:r>
          </a:p>
          <a:p>
            <a:pPr algn="just"/>
            <a:r>
              <a:rPr lang="ja-JP" altLang="en-US" sz="1200" dirty="0"/>
              <a:t>　</a:t>
            </a:r>
            <a:r>
              <a:rPr lang="ja-JP" altLang="en-US" sz="1200" dirty="0" smtClean="0"/>
              <a:t>　　意思決定支援会議は、本人参加の下で、意思決定が必要な事項に関する参加者の情報を持ち寄り、意思を確認したり、意思及び</a:t>
            </a:r>
            <a:endParaRPr lang="en-US" altLang="ja-JP" sz="1200" dirty="0" smtClean="0"/>
          </a:p>
          <a:p>
            <a:pPr algn="just"/>
            <a:r>
              <a:rPr lang="ja-JP" altLang="en-US" sz="1200" dirty="0"/>
              <a:t>　</a:t>
            </a:r>
            <a:r>
              <a:rPr lang="ja-JP" altLang="en-US" sz="1200" dirty="0" smtClean="0"/>
              <a:t>　選好を推定したり、最善の利益を検討する仕組み。「サービス担当者会議」や「個別支援会議」と一体的に実施することが考えられる。</a:t>
            </a:r>
            <a:endParaRPr lang="en-US" altLang="ja-JP" sz="1200" dirty="0" smtClean="0"/>
          </a:p>
          <a:p>
            <a:pPr algn="just"/>
            <a:endParaRPr lang="en-US" altLang="ja-JP" sz="1200" dirty="0" smtClean="0"/>
          </a:p>
          <a:p>
            <a:pPr algn="just"/>
            <a:r>
              <a:rPr lang="ja-JP" altLang="en-US" sz="1200" dirty="0" smtClean="0"/>
              <a:t>（３）意思決定が反映されたサービス等利用計画や個別支援計画（意志決定支援計画）の作成とサービスの提供</a:t>
            </a:r>
          </a:p>
          <a:p>
            <a:pPr algn="just"/>
            <a:r>
              <a:rPr lang="ja-JP" altLang="en-US" sz="1200" dirty="0"/>
              <a:t>　</a:t>
            </a:r>
            <a:r>
              <a:rPr lang="ja-JP" altLang="en-US" sz="1200" dirty="0" smtClean="0"/>
              <a:t>　　意思</a:t>
            </a:r>
            <a:r>
              <a:rPr lang="ja-JP" altLang="en-US" sz="1200" dirty="0"/>
              <a:t>決定支援によって確認又は推定された本人の意思や、本人の最善の利益と判断された内容を反映したサービス等利用計画</a:t>
            </a:r>
            <a:r>
              <a:rPr lang="ja-JP" altLang="en-US" sz="1200" dirty="0" smtClean="0"/>
              <a:t>や</a:t>
            </a:r>
            <a:endParaRPr lang="en-US" altLang="ja-JP" sz="1200" dirty="0" smtClean="0"/>
          </a:p>
          <a:p>
            <a:pPr algn="just"/>
            <a:r>
              <a:rPr lang="ja-JP" altLang="en-US" sz="1200" dirty="0"/>
              <a:t>　</a:t>
            </a:r>
            <a:r>
              <a:rPr lang="ja-JP" altLang="en-US" sz="1200" dirty="0" smtClean="0"/>
              <a:t>　個別</a:t>
            </a:r>
            <a:r>
              <a:rPr lang="ja-JP" altLang="en-US" sz="1200" dirty="0"/>
              <a:t>支援計画（意思決定支援計画）を作成し、本人の意思決定に基づくサービスの提供を行うことが重要である</a:t>
            </a:r>
            <a:r>
              <a:rPr lang="ja-JP" altLang="en-US" sz="1200" dirty="0" smtClean="0"/>
              <a:t>。</a:t>
            </a:r>
            <a:endParaRPr lang="en-US" altLang="ja-JP" sz="1200" dirty="0" smtClean="0"/>
          </a:p>
          <a:p>
            <a:pPr algn="just"/>
            <a:endParaRPr lang="en-US" altLang="ja-JP" sz="1200" dirty="0" smtClean="0"/>
          </a:p>
          <a:p>
            <a:pPr algn="just"/>
            <a:r>
              <a:rPr lang="ja-JP" altLang="en-US" sz="1200" dirty="0" smtClean="0"/>
              <a:t>（４）モニタリングと評価及び見直し</a:t>
            </a:r>
          </a:p>
          <a:p>
            <a:pPr algn="just"/>
            <a:r>
              <a:rPr lang="ja-JP" altLang="en-US" sz="1200" dirty="0"/>
              <a:t>　</a:t>
            </a:r>
            <a:r>
              <a:rPr lang="ja-JP" altLang="en-US" sz="1200" dirty="0" smtClean="0"/>
              <a:t>　　</a:t>
            </a:r>
            <a:r>
              <a:rPr lang="ja-JP" altLang="en-US" sz="1200" dirty="0"/>
              <a:t>意思決定支援を反映したサービス提供の結果をモニタリングし、評価を適切に行い、次の支援でさらに意思決定が促進されるよう</a:t>
            </a:r>
            <a:r>
              <a:rPr lang="ja-JP" altLang="en-US" sz="1200" dirty="0" smtClean="0"/>
              <a:t>見</a:t>
            </a:r>
            <a:endParaRPr lang="en-US" altLang="ja-JP" sz="1200" dirty="0" smtClean="0"/>
          </a:p>
          <a:p>
            <a:pPr algn="just"/>
            <a:r>
              <a:rPr lang="ja-JP" altLang="en-US" sz="1200" dirty="0"/>
              <a:t>　</a:t>
            </a:r>
            <a:r>
              <a:rPr lang="ja-JP" altLang="en-US" sz="1200" dirty="0" smtClean="0"/>
              <a:t>　直す</a:t>
            </a:r>
            <a:r>
              <a:rPr lang="ja-JP" altLang="en-US" sz="1200" dirty="0"/>
              <a:t>ことが重要である</a:t>
            </a:r>
            <a:r>
              <a:rPr lang="ja-JP" altLang="en-US" sz="1200" dirty="0" smtClean="0"/>
              <a:t>。</a:t>
            </a:r>
            <a:endParaRPr lang="en-US" altLang="ja-JP" sz="1200" dirty="0" smtClean="0"/>
          </a:p>
          <a:p>
            <a:pPr algn="just"/>
            <a:endParaRPr lang="en-US" altLang="ja-JP" sz="1200" dirty="0" smtClean="0"/>
          </a:p>
          <a:p>
            <a:pPr algn="just"/>
            <a:r>
              <a:rPr lang="ja-JP" altLang="en-US" sz="1200" u="sng" dirty="0"/>
              <a:t>２．意思決定支援における意思疎通と合理的配慮</a:t>
            </a:r>
          </a:p>
          <a:p>
            <a:pPr algn="just"/>
            <a:r>
              <a:rPr lang="ja-JP" altLang="en-US" sz="1200" dirty="0" smtClean="0"/>
              <a:t>　　意思</a:t>
            </a:r>
            <a:r>
              <a:rPr lang="ja-JP" altLang="en-US" sz="1200" dirty="0"/>
              <a:t>決定に必要だと考えられる情報を本人が十分理解し、保持し、比較し、実際の決定に活用</a:t>
            </a:r>
            <a:r>
              <a:rPr lang="ja-JP" altLang="en-US" sz="1200" dirty="0" smtClean="0"/>
              <a:t>できるよう</a:t>
            </a:r>
            <a:r>
              <a:rPr lang="ja-JP" altLang="en-US" sz="1200" dirty="0"/>
              <a:t>配慮をもって説明し、決定</a:t>
            </a:r>
            <a:r>
              <a:rPr lang="ja-JP" altLang="en-US" sz="1200" dirty="0" smtClean="0"/>
              <a:t>した</a:t>
            </a:r>
            <a:endParaRPr lang="en-US" altLang="ja-JP" sz="1200" dirty="0" smtClean="0"/>
          </a:p>
          <a:p>
            <a:pPr algn="just"/>
            <a:r>
              <a:rPr lang="ja-JP" altLang="en-US" sz="1200" dirty="0"/>
              <a:t>　</a:t>
            </a:r>
            <a:r>
              <a:rPr lang="ja-JP" altLang="en-US" sz="1200" dirty="0" smtClean="0"/>
              <a:t>こと</a:t>
            </a:r>
            <a:r>
              <a:rPr lang="ja-JP" altLang="en-US" sz="1200" dirty="0"/>
              <a:t>の結果起こり得ること等を含めた情報を可能な限り本人が理解できるよう、意思疎通における</a:t>
            </a:r>
            <a:r>
              <a:rPr lang="ja-JP" altLang="en-US" sz="1200" dirty="0" smtClean="0"/>
              <a:t>合理的</a:t>
            </a:r>
            <a:r>
              <a:rPr lang="ja-JP" altLang="en-US" sz="1200" dirty="0"/>
              <a:t>配慮を行うことが重要である</a:t>
            </a:r>
            <a:r>
              <a:rPr lang="ja-JP" altLang="en-US" sz="1200" dirty="0" smtClean="0"/>
              <a:t>。</a:t>
            </a:r>
            <a:endParaRPr lang="en-US" altLang="ja-JP" sz="1200" dirty="0" smtClean="0"/>
          </a:p>
          <a:p>
            <a:pPr algn="just"/>
            <a:endParaRPr lang="en-US" altLang="ja-JP" sz="1200" dirty="0"/>
          </a:p>
          <a:p>
            <a:pPr algn="just"/>
            <a:r>
              <a:rPr lang="ja-JP" altLang="en-US" sz="1200" u="sng" dirty="0"/>
              <a:t>３．意思決定支援の根拠となる記録の作成</a:t>
            </a:r>
          </a:p>
          <a:p>
            <a:pPr algn="just"/>
            <a:r>
              <a:rPr lang="ja-JP" altLang="en-US" sz="1200" dirty="0" smtClean="0"/>
              <a:t>　　意思</a:t>
            </a:r>
            <a:r>
              <a:rPr lang="ja-JP" altLang="en-US" sz="1200" dirty="0"/>
              <a:t>決定支援を進めるためには、本人のこれまでの生活環境や生活史、家族関係、人間関係、嗜好等の情報を把握しておくことが</a:t>
            </a:r>
            <a:r>
              <a:rPr lang="ja-JP" altLang="en-US" sz="1200" dirty="0" smtClean="0"/>
              <a:t>必</a:t>
            </a:r>
            <a:endParaRPr lang="en-US" altLang="ja-JP" sz="1200" dirty="0" smtClean="0"/>
          </a:p>
          <a:p>
            <a:pPr algn="just"/>
            <a:r>
              <a:rPr lang="ja-JP" altLang="en-US" sz="1200" dirty="0"/>
              <a:t>　</a:t>
            </a:r>
            <a:r>
              <a:rPr lang="ja-JP" altLang="en-US" sz="1200" dirty="0" smtClean="0"/>
              <a:t>要</a:t>
            </a:r>
            <a:r>
              <a:rPr lang="ja-JP" altLang="en-US" sz="1200" dirty="0"/>
              <a:t>である。家族も含めた本人のこれまでの生活の全体像を理解することは、本人の意思を推定するための手がかりとなる。</a:t>
            </a:r>
          </a:p>
          <a:p>
            <a:pPr algn="just"/>
            <a:endParaRPr lang="en-US" altLang="ja-JP" sz="1200" dirty="0" smtClean="0"/>
          </a:p>
          <a:p>
            <a:r>
              <a:rPr lang="ja-JP" altLang="en-US" sz="1200" u="sng" dirty="0"/>
              <a:t>４．職員の知識・技術の向上</a:t>
            </a:r>
          </a:p>
          <a:p>
            <a:r>
              <a:rPr lang="ja-JP" altLang="en-US" sz="1200" dirty="0"/>
              <a:t>　　職員の知識・技術等の向上は、意思決定支援の質の向上に直結するものであるため、意思決定支援の意義や知識の理解及び技術等</a:t>
            </a:r>
            <a:endParaRPr lang="en-US" altLang="ja-JP" sz="1200" dirty="0"/>
          </a:p>
          <a:p>
            <a:r>
              <a:rPr lang="ja-JP" altLang="en-US" sz="1200" dirty="0"/>
              <a:t>　の向上への取組みを促進させることが重要である</a:t>
            </a:r>
            <a:r>
              <a:rPr lang="ja-JP" altLang="en-US" sz="1200" dirty="0" smtClean="0"/>
              <a:t>。</a:t>
            </a:r>
            <a:endParaRPr lang="ja-JP" altLang="en-US" sz="1200" dirty="0"/>
          </a:p>
        </p:txBody>
      </p:sp>
      <p:sp>
        <p:nvSpPr>
          <p:cNvPr id="3" name="正方形/長方形 2"/>
          <p:cNvSpPr/>
          <p:nvPr/>
        </p:nvSpPr>
        <p:spPr>
          <a:xfrm>
            <a:off x="71819" y="356200"/>
            <a:ext cx="8928992" cy="624115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49127" y="200671"/>
            <a:ext cx="1390843" cy="288032"/>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rPr>
              <a:t>Ⅲ</a:t>
            </a:r>
            <a:r>
              <a:rPr kumimoji="1" lang="ja-JP" altLang="en-US" sz="1400" dirty="0" smtClean="0">
                <a:solidFill>
                  <a:schemeClr val="tx1"/>
                </a:solidFill>
              </a:rPr>
              <a:t>　各　論</a:t>
            </a:r>
            <a:endParaRPr kumimoji="1" lang="ja-JP" altLang="en-US" sz="1400" dirty="0">
              <a:solidFill>
                <a:schemeClr val="tx1"/>
              </a:solidFill>
            </a:endParaRPr>
          </a:p>
        </p:txBody>
      </p:sp>
    </p:spTree>
    <p:extLst>
      <p:ext uri="{BB962C8B-B14F-4D97-AF65-F5344CB8AC3E}">
        <p14:creationId xmlns:p14="http://schemas.microsoft.com/office/powerpoint/2010/main" val="2901682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6350">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2548</TotalTime>
  <Words>5231</Words>
  <Application>Microsoft Office PowerPoint</Application>
  <PresentationFormat>画面に合わせる (4:3)</PresentationFormat>
  <Paragraphs>1364</Paragraphs>
  <Slides>51</Slides>
  <Notes>11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51</vt:i4>
      </vt:variant>
    </vt:vector>
  </HeadingPairs>
  <TitlesOfParts>
    <vt:vector size="53" baseType="lpstr">
      <vt:lpstr>Office ​​テーマ</vt:lpstr>
      <vt:lpstr>文書</vt:lpstr>
      <vt:lpstr>PowerPoint プレゼンテーション</vt:lpstr>
      <vt:lpstr>研修実施のポイント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ぜひ、お読みください。  「障害福祉サービス等の提供に係る意思決定支援ガイドライン」 http://www.mhlw.go.jp/file/06-Seisakujouhou-12200000-Shakaiengokyokushougaihokenfukushibu/0000159854.pdf 「厚生労働省HP(http://www.mhlw.go.jp/)」→「障害者福祉」→「施策情報」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成年後見制度の利用の促進に関する法律① （平成28年4月13日公布、5月13日施行）　</vt:lpstr>
      <vt:lpstr>成年後見制度の利用の促進に関する法律② （平成28年4月13日公布、5月13日施行）　</vt:lpstr>
      <vt:lpstr>成年後見制度利用促進基本計画の概要</vt:lpstr>
      <vt:lpstr>総合的かつ計画的に講ずべき施策</vt:lpstr>
      <vt:lpstr>総合的かつ計画的に講ずべき施策</vt:lpstr>
      <vt:lpstr>成年後見制度利用促進基本計画のポイント</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厚生労働省ネットワーク</dc:creator>
  <cp:lastModifiedBy>厚生労働省ネットワークシステム</cp:lastModifiedBy>
  <cp:revision>329</cp:revision>
  <cp:lastPrinted>2017-04-04T12:28:55Z</cp:lastPrinted>
  <dcterms:created xsi:type="dcterms:W3CDTF">2016-10-07T00:38:44Z</dcterms:created>
  <dcterms:modified xsi:type="dcterms:W3CDTF">2017-05-15T10:20:34Z</dcterms:modified>
</cp:coreProperties>
</file>