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theme/theme9.xml" ContentType="application/vnd.openxmlformats-officedocument.theme+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10.xml" ContentType="application/vnd.openxmlformats-officedocument.theme+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theme/theme11.xml" ContentType="application/vnd.openxmlformats-officedocument.theme+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5" r:id="rId2"/>
    <p:sldMasterId id="2147483883" r:id="rId3"/>
    <p:sldMasterId id="2147483896" r:id="rId4"/>
    <p:sldMasterId id="2147484010" r:id="rId5"/>
    <p:sldMasterId id="2147484048" r:id="rId6"/>
    <p:sldMasterId id="2147484061" r:id="rId7"/>
    <p:sldMasterId id="2147484074" r:id="rId8"/>
    <p:sldMasterId id="2147484099" r:id="rId9"/>
    <p:sldMasterId id="2147484112" r:id="rId10"/>
    <p:sldMasterId id="2147484138" r:id="rId11"/>
    <p:sldMasterId id="2147484151" r:id="rId12"/>
  </p:sldMasterIdLst>
  <p:notesMasterIdLst>
    <p:notesMasterId r:id="rId81"/>
  </p:notesMasterIdLst>
  <p:handoutMasterIdLst>
    <p:handoutMasterId r:id="rId82"/>
  </p:handoutMasterIdLst>
  <p:sldIdLst>
    <p:sldId id="945" r:id="rId13"/>
    <p:sldId id="946" r:id="rId14"/>
    <p:sldId id="964" r:id="rId15"/>
    <p:sldId id="965" r:id="rId16"/>
    <p:sldId id="920" r:id="rId17"/>
    <p:sldId id="948" r:id="rId18"/>
    <p:sldId id="938" r:id="rId19"/>
    <p:sldId id="937" r:id="rId20"/>
    <p:sldId id="939" r:id="rId21"/>
    <p:sldId id="941" r:id="rId22"/>
    <p:sldId id="960" r:id="rId23"/>
    <p:sldId id="717" r:id="rId24"/>
    <p:sldId id="950" r:id="rId25"/>
    <p:sldId id="928" r:id="rId26"/>
    <p:sldId id="700" r:id="rId27"/>
    <p:sldId id="958" r:id="rId28"/>
    <p:sldId id="857" r:id="rId29"/>
    <p:sldId id="908" r:id="rId30"/>
    <p:sldId id="943" r:id="rId31"/>
    <p:sldId id="942" r:id="rId32"/>
    <p:sldId id="966" r:id="rId33"/>
    <p:sldId id="944" r:id="rId34"/>
    <p:sldId id="967" r:id="rId35"/>
    <p:sldId id="932" r:id="rId36"/>
    <p:sldId id="898" r:id="rId37"/>
    <p:sldId id="765" r:id="rId38"/>
    <p:sldId id="899" r:id="rId39"/>
    <p:sldId id="949" r:id="rId40"/>
    <p:sldId id="902" r:id="rId41"/>
    <p:sldId id="976" r:id="rId42"/>
    <p:sldId id="907" r:id="rId43"/>
    <p:sldId id="922" r:id="rId44"/>
    <p:sldId id="903" r:id="rId45"/>
    <p:sldId id="913" r:id="rId46"/>
    <p:sldId id="888" r:id="rId47"/>
    <p:sldId id="925" r:id="rId48"/>
    <p:sldId id="975" r:id="rId49"/>
    <p:sldId id="963" r:id="rId50"/>
    <p:sldId id="926" r:id="rId51"/>
    <p:sldId id="977" r:id="rId52"/>
    <p:sldId id="968" r:id="rId53"/>
    <p:sldId id="969" r:id="rId54"/>
    <p:sldId id="961" r:id="rId55"/>
    <p:sldId id="929" r:id="rId56"/>
    <p:sldId id="970" r:id="rId57"/>
    <p:sldId id="952" r:id="rId58"/>
    <p:sldId id="957" r:id="rId59"/>
    <p:sldId id="897" r:id="rId60"/>
    <p:sldId id="815" r:id="rId61"/>
    <p:sldId id="962" r:id="rId62"/>
    <p:sldId id="954" r:id="rId63"/>
    <p:sldId id="971" r:id="rId64"/>
    <p:sldId id="953" r:id="rId65"/>
    <p:sldId id="912" r:id="rId66"/>
    <p:sldId id="955" r:id="rId67"/>
    <p:sldId id="956" r:id="rId68"/>
    <p:sldId id="904" r:id="rId69"/>
    <p:sldId id="858" r:id="rId70"/>
    <p:sldId id="258" r:id="rId71"/>
    <p:sldId id="861" r:id="rId72"/>
    <p:sldId id="917" r:id="rId73"/>
    <p:sldId id="972" r:id="rId74"/>
    <p:sldId id="973" r:id="rId75"/>
    <p:sldId id="930" r:id="rId76"/>
    <p:sldId id="884" r:id="rId77"/>
    <p:sldId id="974" r:id="rId78"/>
    <p:sldId id="931" r:id="rId79"/>
    <p:sldId id="909" r:id="rId80"/>
  </p:sldIdLst>
  <p:sldSz cx="10153650" cy="6858000"/>
  <p:notesSz cx="7099300" cy="10234613"/>
  <p:defaultTextStyle>
    <a:defPPr>
      <a:defRPr lang="ja-JP"/>
    </a:defPPr>
    <a:lvl1pPr algn="l" rtl="0" fontAlgn="base">
      <a:spcBef>
        <a:spcPct val="0"/>
      </a:spcBef>
      <a:spcAft>
        <a:spcPct val="0"/>
      </a:spcAft>
      <a:defRPr kumimoji="1" sz="20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20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20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20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98">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CCFF99"/>
    <a:srgbClr val="FF3300"/>
    <a:srgbClr val="FFE6CD"/>
    <a:srgbClr val="FFCC99"/>
    <a:srgbClr val="FFFFCD"/>
    <a:srgbClr val="FFCCFF"/>
    <a:srgbClr val="F4FB93"/>
    <a:srgbClr val="008E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01" autoAdjust="0"/>
    <p:restoredTop sz="68882" autoAdjust="0"/>
  </p:normalViewPr>
  <p:slideViewPr>
    <p:cSldViewPr>
      <p:cViewPr varScale="1">
        <p:scale>
          <a:sx n="90" d="100"/>
          <a:sy n="90" d="100"/>
        </p:scale>
        <p:origin x="848" y="44"/>
      </p:cViewPr>
      <p:guideLst>
        <p:guide orient="horz" pos="2160"/>
        <p:guide pos="31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782"/>
    </p:cViewPr>
  </p:sorterViewPr>
  <p:notesViewPr>
    <p:cSldViewPr>
      <p:cViewPr>
        <p:scale>
          <a:sx n="75" d="100"/>
          <a:sy n="75" d="100"/>
        </p:scale>
        <p:origin x="2118" y="-96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4.xml"/><Relationship Id="rId21" Type="http://schemas.openxmlformats.org/officeDocument/2006/relationships/slide" Target="slides/slide9.xml"/><Relationship Id="rId42" Type="http://schemas.openxmlformats.org/officeDocument/2006/relationships/slide" Target="slides/slide30.xml"/><Relationship Id="rId47" Type="http://schemas.openxmlformats.org/officeDocument/2006/relationships/slide" Target="slides/slide35.xml"/><Relationship Id="rId63" Type="http://schemas.openxmlformats.org/officeDocument/2006/relationships/slide" Target="slides/slide51.xml"/><Relationship Id="rId68" Type="http://schemas.openxmlformats.org/officeDocument/2006/relationships/slide" Target="slides/slide56.xml"/><Relationship Id="rId84" Type="http://schemas.openxmlformats.org/officeDocument/2006/relationships/viewProps" Target="viewProps.xml"/><Relationship Id="rId16" Type="http://schemas.openxmlformats.org/officeDocument/2006/relationships/slide" Target="slides/slide4.xml"/><Relationship Id="rId11" Type="http://schemas.openxmlformats.org/officeDocument/2006/relationships/slideMaster" Target="slideMasters/slideMaster11.xml"/><Relationship Id="rId32" Type="http://schemas.openxmlformats.org/officeDocument/2006/relationships/slide" Target="slides/slide20.xml"/><Relationship Id="rId37" Type="http://schemas.openxmlformats.org/officeDocument/2006/relationships/slide" Target="slides/slide25.xml"/><Relationship Id="rId53" Type="http://schemas.openxmlformats.org/officeDocument/2006/relationships/slide" Target="slides/slide41.xml"/><Relationship Id="rId58" Type="http://schemas.openxmlformats.org/officeDocument/2006/relationships/slide" Target="slides/slide46.xml"/><Relationship Id="rId74" Type="http://schemas.openxmlformats.org/officeDocument/2006/relationships/slide" Target="slides/slide62.xml"/><Relationship Id="rId79" Type="http://schemas.openxmlformats.org/officeDocument/2006/relationships/slide" Target="slides/slide67.xml"/><Relationship Id="rId5" Type="http://schemas.openxmlformats.org/officeDocument/2006/relationships/slideMaster" Target="slideMasters/slideMaster5.xml"/><Relationship Id="rId19" Type="http://schemas.openxmlformats.org/officeDocument/2006/relationships/slide" Target="slides/slide7.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slide" Target="slides/slide52.xml"/><Relationship Id="rId69" Type="http://schemas.openxmlformats.org/officeDocument/2006/relationships/slide" Target="slides/slide57.xml"/><Relationship Id="rId77" Type="http://schemas.openxmlformats.org/officeDocument/2006/relationships/slide" Target="slides/slide65.xml"/><Relationship Id="rId8" Type="http://schemas.openxmlformats.org/officeDocument/2006/relationships/slideMaster" Target="slideMasters/slideMaster8.xml"/><Relationship Id="rId51" Type="http://schemas.openxmlformats.org/officeDocument/2006/relationships/slide" Target="slides/slide39.xml"/><Relationship Id="rId72" Type="http://schemas.openxmlformats.org/officeDocument/2006/relationships/slide" Target="slides/slide60.xml"/><Relationship Id="rId80" Type="http://schemas.openxmlformats.org/officeDocument/2006/relationships/slide" Target="slides/slide68.xml"/><Relationship Id="rId85"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 Id="rId67" Type="http://schemas.openxmlformats.org/officeDocument/2006/relationships/slide" Target="slides/slide55.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slide" Target="slides/slide50.xml"/><Relationship Id="rId70" Type="http://schemas.openxmlformats.org/officeDocument/2006/relationships/slide" Target="slides/slide58.xml"/><Relationship Id="rId75" Type="http://schemas.openxmlformats.org/officeDocument/2006/relationships/slide" Target="slides/slide63.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10" Type="http://schemas.openxmlformats.org/officeDocument/2006/relationships/slideMaster" Target="slideMasters/slideMaster10.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slide" Target="slides/slide48.xml"/><Relationship Id="rId65" Type="http://schemas.openxmlformats.org/officeDocument/2006/relationships/slide" Target="slides/slide53.xml"/><Relationship Id="rId73" Type="http://schemas.openxmlformats.org/officeDocument/2006/relationships/slide" Target="slides/slide61.xml"/><Relationship Id="rId78" Type="http://schemas.openxmlformats.org/officeDocument/2006/relationships/slide" Target="slides/slide66.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1.xml"/><Relationship Id="rId18" Type="http://schemas.openxmlformats.org/officeDocument/2006/relationships/slide" Target="slides/slide6.xml"/><Relationship Id="rId39" Type="http://schemas.openxmlformats.org/officeDocument/2006/relationships/slide" Target="slides/slide27.xml"/><Relationship Id="rId34" Type="http://schemas.openxmlformats.org/officeDocument/2006/relationships/slide" Target="slides/slide22.xml"/><Relationship Id="rId50" Type="http://schemas.openxmlformats.org/officeDocument/2006/relationships/slide" Target="slides/slide38.xml"/><Relationship Id="rId55" Type="http://schemas.openxmlformats.org/officeDocument/2006/relationships/slide" Target="slides/slide43.xml"/><Relationship Id="rId76" Type="http://schemas.openxmlformats.org/officeDocument/2006/relationships/slide" Target="slides/slide64.xml"/><Relationship Id="rId7" Type="http://schemas.openxmlformats.org/officeDocument/2006/relationships/slideMaster" Target="slideMasters/slideMaster7.xml"/><Relationship Id="rId71" Type="http://schemas.openxmlformats.org/officeDocument/2006/relationships/slide" Target="slides/slide59.xml"/><Relationship Id="rId2" Type="http://schemas.openxmlformats.org/officeDocument/2006/relationships/slideMaster" Target="slideMasters/slideMaster2.xml"/><Relationship Id="rId29" Type="http://schemas.openxmlformats.org/officeDocument/2006/relationships/slide" Target="slides/slide17.xml"/><Relationship Id="rId24" Type="http://schemas.openxmlformats.org/officeDocument/2006/relationships/slide" Target="slides/slide12.xml"/><Relationship Id="rId40" Type="http://schemas.openxmlformats.org/officeDocument/2006/relationships/slide" Target="slides/slide28.xml"/><Relationship Id="rId45" Type="http://schemas.openxmlformats.org/officeDocument/2006/relationships/slide" Target="slides/slide33.xml"/><Relationship Id="rId66" Type="http://schemas.openxmlformats.org/officeDocument/2006/relationships/slide" Target="slides/slide54.xml"/><Relationship Id="rId61" Type="http://schemas.openxmlformats.org/officeDocument/2006/relationships/slide" Target="slides/slide49.xml"/><Relationship Id="rId8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2" y="0"/>
            <a:ext cx="3076860" cy="511649"/>
          </a:xfrm>
          <a:prstGeom prst="rect">
            <a:avLst/>
          </a:prstGeom>
          <a:noFill/>
          <a:ln w="9525">
            <a:noFill/>
            <a:miter lim="800000"/>
            <a:headEnd/>
            <a:tailEnd/>
          </a:ln>
          <a:effectLst/>
        </p:spPr>
        <p:txBody>
          <a:bodyPr vert="horz" wrap="square" lIns="94625" tIns="47313" rIns="94625" bIns="47313" numCol="1" anchor="t"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46083" name="Rectangle 3"/>
          <p:cNvSpPr>
            <a:spLocks noGrp="1" noChangeArrowheads="1"/>
          </p:cNvSpPr>
          <p:nvPr>
            <p:ph type="dt" sz="quarter" idx="1"/>
          </p:nvPr>
        </p:nvSpPr>
        <p:spPr bwMode="auto">
          <a:xfrm>
            <a:off x="4020785" y="0"/>
            <a:ext cx="3076860" cy="511649"/>
          </a:xfrm>
          <a:prstGeom prst="rect">
            <a:avLst/>
          </a:prstGeom>
          <a:noFill/>
          <a:ln w="9525">
            <a:noFill/>
            <a:miter lim="800000"/>
            <a:headEnd/>
            <a:tailEnd/>
          </a:ln>
          <a:effectLst/>
        </p:spPr>
        <p:txBody>
          <a:bodyPr vert="horz" wrap="square" lIns="94625" tIns="47313" rIns="94625" bIns="47313"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46084" name="Rectangle 4"/>
          <p:cNvSpPr>
            <a:spLocks noGrp="1" noChangeArrowheads="1"/>
          </p:cNvSpPr>
          <p:nvPr>
            <p:ph type="ftr" sz="quarter" idx="2"/>
          </p:nvPr>
        </p:nvSpPr>
        <p:spPr bwMode="auto">
          <a:xfrm>
            <a:off x="2" y="9721330"/>
            <a:ext cx="3076860" cy="511648"/>
          </a:xfrm>
          <a:prstGeom prst="rect">
            <a:avLst/>
          </a:prstGeom>
          <a:noFill/>
          <a:ln w="9525">
            <a:noFill/>
            <a:miter lim="800000"/>
            <a:headEnd/>
            <a:tailEnd/>
          </a:ln>
          <a:effectLst/>
        </p:spPr>
        <p:txBody>
          <a:bodyPr vert="horz" wrap="square" lIns="94625" tIns="47313" rIns="94625" bIns="47313" numCol="1" anchor="b"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46085" name="Rectangle 5"/>
          <p:cNvSpPr>
            <a:spLocks noGrp="1" noChangeArrowheads="1"/>
          </p:cNvSpPr>
          <p:nvPr>
            <p:ph type="sldNum" sz="quarter" idx="3"/>
          </p:nvPr>
        </p:nvSpPr>
        <p:spPr bwMode="auto">
          <a:xfrm>
            <a:off x="4020785" y="9721330"/>
            <a:ext cx="3076860" cy="511648"/>
          </a:xfrm>
          <a:prstGeom prst="rect">
            <a:avLst/>
          </a:prstGeom>
          <a:noFill/>
          <a:ln w="9525">
            <a:noFill/>
            <a:miter lim="800000"/>
            <a:headEnd/>
            <a:tailEnd/>
          </a:ln>
          <a:effectLst/>
        </p:spPr>
        <p:txBody>
          <a:bodyPr vert="horz" wrap="square" lIns="94625" tIns="47313" rIns="94625" bIns="47313"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51EED01C-DAB5-4CC9-9483-ABDB234D8CBB}" type="slidenum">
              <a:rPr lang="en-US" altLang="ja-JP"/>
              <a:pPr>
                <a:defRPr/>
              </a:pPr>
              <a:t>‹#›</a:t>
            </a:fld>
            <a:endParaRPr lang="en-US" altLang="ja-JP"/>
          </a:p>
        </p:txBody>
      </p:sp>
    </p:spTree>
    <p:extLst>
      <p:ext uri="{BB962C8B-B14F-4D97-AF65-F5344CB8AC3E}">
        <p14:creationId xmlns:p14="http://schemas.microsoft.com/office/powerpoint/2010/main" val="419675333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2" y="0"/>
            <a:ext cx="3076860" cy="511649"/>
          </a:xfrm>
          <a:prstGeom prst="rect">
            <a:avLst/>
          </a:prstGeom>
          <a:noFill/>
          <a:ln w="9525">
            <a:noFill/>
            <a:miter lim="800000"/>
            <a:headEnd/>
            <a:tailEnd/>
          </a:ln>
          <a:effectLst/>
        </p:spPr>
        <p:txBody>
          <a:bodyPr vert="horz" wrap="square" lIns="94625" tIns="47313" rIns="94625" bIns="47313" numCol="1" anchor="t"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44035" name="Rectangle 3"/>
          <p:cNvSpPr>
            <a:spLocks noGrp="1" noChangeArrowheads="1"/>
          </p:cNvSpPr>
          <p:nvPr>
            <p:ph type="dt" idx="1"/>
          </p:nvPr>
        </p:nvSpPr>
        <p:spPr bwMode="auto">
          <a:xfrm>
            <a:off x="4020785" y="0"/>
            <a:ext cx="3076860" cy="511649"/>
          </a:xfrm>
          <a:prstGeom prst="rect">
            <a:avLst/>
          </a:prstGeom>
          <a:noFill/>
          <a:ln w="9525">
            <a:noFill/>
            <a:miter lim="800000"/>
            <a:headEnd/>
            <a:tailEnd/>
          </a:ln>
          <a:effectLst/>
        </p:spPr>
        <p:txBody>
          <a:bodyPr vert="horz" wrap="square" lIns="94625" tIns="47313" rIns="94625" bIns="47313"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84996" name="Rectangle 4"/>
          <p:cNvSpPr>
            <a:spLocks noGrp="1" noRot="1" noChangeAspect="1" noChangeArrowheads="1" noTextEdit="1"/>
          </p:cNvSpPr>
          <p:nvPr>
            <p:ph type="sldImg" idx="2"/>
          </p:nvPr>
        </p:nvSpPr>
        <p:spPr bwMode="auto">
          <a:xfrm>
            <a:off x="711200" y="768350"/>
            <a:ext cx="5680075" cy="3836988"/>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710428" y="4861482"/>
            <a:ext cx="5678446" cy="4604841"/>
          </a:xfrm>
          <a:prstGeom prst="rect">
            <a:avLst/>
          </a:prstGeom>
          <a:noFill/>
          <a:ln w="9525">
            <a:noFill/>
            <a:miter lim="800000"/>
            <a:headEnd/>
            <a:tailEnd/>
          </a:ln>
          <a:effectLst/>
        </p:spPr>
        <p:txBody>
          <a:bodyPr vert="horz" wrap="square" lIns="94625" tIns="47313" rIns="94625" bIns="473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4038" name="Rectangle 6"/>
          <p:cNvSpPr>
            <a:spLocks noGrp="1" noChangeArrowheads="1"/>
          </p:cNvSpPr>
          <p:nvPr>
            <p:ph type="ftr" sz="quarter" idx="4"/>
          </p:nvPr>
        </p:nvSpPr>
        <p:spPr bwMode="auto">
          <a:xfrm>
            <a:off x="2" y="9721330"/>
            <a:ext cx="3076860" cy="511648"/>
          </a:xfrm>
          <a:prstGeom prst="rect">
            <a:avLst/>
          </a:prstGeom>
          <a:noFill/>
          <a:ln w="9525">
            <a:noFill/>
            <a:miter lim="800000"/>
            <a:headEnd/>
            <a:tailEnd/>
          </a:ln>
          <a:effectLst/>
        </p:spPr>
        <p:txBody>
          <a:bodyPr vert="horz" wrap="square" lIns="94625" tIns="47313" rIns="94625" bIns="47313" numCol="1" anchor="b" anchorCtr="0" compatLnSpc="1">
            <a:prstTxWarp prst="textNoShape">
              <a:avLst/>
            </a:prstTxWarp>
          </a:bodyPr>
          <a:lstStyle>
            <a:lvl1pPr algn="l">
              <a:defRPr sz="1200">
                <a:latin typeface="Arial" charset="0"/>
                <a:ea typeface="ＭＳ Ｐゴシック" pitchFamily="50" charset="-128"/>
              </a:defRPr>
            </a:lvl1pPr>
          </a:lstStyle>
          <a:p>
            <a:pPr>
              <a:defRPr/>
            </a:pPr>
            <a:endParaRPr lang="en-US" altLang="ja-JP"/>
          </a:p>
        </p:txBody>
      </p:sp>
      <p:sp>
        <p:nvSpPr>
          <p:cNvPr id="44039" name="Rectangle 7"/>
          <p:cNvSpPr>
            <a:spLocks noGrp="1" noChangeArrowheads="1"/>
          </p:cNvSpPr>
          <p:nvPr>
            <p:ph type="sldNum" sz="quarter" idx="5"/>
          </p:nvPr>
        </p:nvSpPr>
        <p:spPr bwMode="auto">
          <a:xfrm>
            <a:off x="4020785" y="9721330"/>
            <a:ext cx="3076860" cy="511648"/>
          </a:xfrm>
          <a:prstGeom prst="rect">
            <a:avLst/>
          </a:prstGeom>
          <a:noFill/>
          <a:ln w="9525">
            <a:noFill/>
            <a:miter lim="800000"/>
            <a:headEnd/>
            <a:tailEnd/>
          </a:ln>
          <a:effectLst/>
        </p:spPr>
        <p:txBody>
          <a:bodyPr vert="horz" wrap="square" lIns="94625" tIns="47313" rIns="94625" bIns="47313"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E42C94C4-C3F1-46FD-BAE0-7D4DFA446EAC}" type="slidenum">
              <a:rPr lang="en-US" altLang="ja-JP"/>
              <a:pPr>
                <a:defRPr/>
              </a:pPr>
              <a:t>‹#›</a:t>
            </a:fld>
            <a:endParaRPr lang="en-US" altLang="ja-JP"/>
          </a:p>
        </p:txBody>
      </p:sp>
    </p:spTree>
    <p:extLst>
      <p:ext uri="{BB962C8B-B14F-4D97-AF65-F5344CB8AC3E}">
        <p14:creationId xmlns:p14="http://schemas.microsoft.com/office/powerpoint/2010/main" val="292780930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演習の目的と内容について説明（全）</a:t>
            </a:r>
          </a:p>
          <a:p>
            <a:pPr lvl="0"/>
            <a:r>
              <a:rPr lang="ja-JP" altLang="ja-JP" dirty="0"/>
              <a:t>スライド「演習の内容と目的」に沿って説明する。</a:t>
            </a:r>
          </a:p>
          <a:p>
            <a:pPr lvl="0"/>
            <a:r>
              <a:rPr lang="ja-JP" altLang="ja-JP" u="sng" dirty="0"/>
              <a:t>基礎研修の目的は、支援の流れと枠組みを理解することが主となる。支援の力をつけるためには実践の積み重ねと振り返り等の</a:t>
            </a:r>
            <a:r>
              <a:rPr lang="en-US" altLang="ja-JP" u="sng" dirty="0"/>
              <a:t>OJT</a:t>
            </a:r>
            <a:r>
              <a:rPr lang="ja-JP" altLang="ja-JP" u="sng" dirty="0"/>
              <a:t>の実施が必要であることなどを改めて伝える。</a:t>
            </a:r>
            <a:endParaRPr lang="ja-JP" altLang="ja-JP" dirty="0"/>
          </a:p>
          <a:p>
            <a:endParaRPr kumimoji="1" lang="ja-JP" altLang="en-US" dirty="0"/>
          </a:p>
        </p:txBody>
      </p:sp>
    </p:spTree>
    <p:extLst>
      <p:ext uri="{BB962C8B-B14F-4D97-AF65-F5344CB8AC3E}">
        <p14:creationId xmlns:p14="http://schemas.microsoft.com/office/powerpoint/2010/main" val="2390168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事例の情報の共有（全）</a:t>
            </a:r>
          </a:p>
          <a:p>
            <a:pPr lvl="0"/>
            <a:r>
              <a:rPr lang="ja-JP" altLang="ja-JP" dirty="0"/>
              <a:t>スライド「演習事例の概要」、「各サービス事業者の概要」を読上げる。</a:t>
            </a:r>
          </a:p>
          <a:p>
            <a:pPr lvl="0"/>
            <a:r>
              <a:rPr lang="ja-JP" altLang="ja-JP" dirty="0"/>
              <a:t>その後、受講者各自で概要とアセスメントシートを読み込む。（※事前に事例資料を受講者に配布できている場合は省略可。）</a:t>
            </a:r>
          </a:p>
          <a:p>
            <a:endParaRPr kumimoji="1" lang="ja-JP" altLang="en-US" dirty="0"/>
          </a:p>
        </p:txBody>
      </p:sp>
    </p:spTree>
    <p:extLst>
      <p:ext uri="{BB962C8B-B14F-4D97-AF65-F5344CB8AC3E}">
        <p14:creationId xmlns:p14="http://schemas.microsoft.com/office/powerpoint/2010/main" val="1508644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a:xfrm>
            <a:off x="709613" y="768350"/>
            <a:ext cx="5680075" cy="3836988"/>
          </a:xfrm>
          <a:ln/>
        </p:spPr>
      </p:sp>
      <p:sp>
        <p:nvSpPr>
          <p:cNvPr id="29699" name="ノート プレースホルダー 2"/>
          <p:cNvSpPr>
            <a:spLocks noGrp="1"/>
          </p:cNvSpPr>
          <p:nvPr>
            <p:ph type="body" idx="1"/>
          </p:nvPr>
        </p:nvSpPr>
        <p:spPr>
          <a:noFill/>
          <a:ln/>
        </p:spPr>
        <p:txBody>
          <a:bodyPr/>
          <a:lstStyle/>
          <a:p>
            <a:pPr lvl="0"/>
            <a:r>
              <a:rPr lang="ja-JP" altLang="ja-JP" dirty="0"/>
              <a:t>サービス担当者会議におけるサービス管理責任者等の役割について確認（全）</a:t>
            </a:r>
          </a:p>
          <a:p>
            <a:pPr lvl="0"/>
            <a:r>
              <a:rPr lang="ja-JP" altLang="ja-JP" dirty="0"/>
              <a:t>スライド「サービス管理責任者の業務」、「サービス担当者会議に参加する際のポイント」を読み上げて解説する。</a:t>
            </a:r>
          </a:p>
          <a:p>
            <a:pPr eaLnBrk="1" hangingPunct="1">
              <a:spcBef>
                <a:spcPct val="0"/>
              </a:spcBef>
            </a:pPr>
            <a:endParaRPr lang="ja-JP" altLang="en-US" dirty="0"/>
          </a:p>
        </p:txBody>
      </p:sp>
      <p:sp>
        <p:nvSpPr>
          <p:cNvPr id="29700" name="スライド番号プレースホルダー 3"/>
          <p:cNvSpPr>
            <a:spLocks noGrp="1"/>
          </p:cNvSpPr>
          <p:nvPr>
            <p:ph type="sldNum" sz="quarter" idx="5"/>
          </p:nvPr>
        </p:nvSpPr>
        <p:spPr>
          <a:noFill/>
        </p:spPr>
        <p:txBody>
          <a:bodyPr/>
          <a:lstStyle/>
          <a:p>
            <a:fld id="{E58E3C10-1937-4D77-901B-5EE7F742CA5F}" type="slidenum">
              <a:rPr lang="ja-JP" altLang="en-US" smtClean="0">
                <a:solidFill>
                  <a:srgbClr val="000000"/>
                </a:solidFill>
              </a:rPr>
              <a:pPr/>
              <a:t>18</a:t>
            </a:fld>
            <a:endParaRPr lang="ja-JP" alt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a:t>※サービス担当者会議は、主に相談支援専門員が企画・調整・運営するものであるが、招集され参加するサービス管理責任者等は客体として求められることのみに答えるのではなく、支援を担当する主体としてサービス担当者会議に出席することが必要である。そのためには事前準備等も行う必要があるとともに、サービス担当者会議が適切に運営されているかどうかを観察し、必要に応じて運営を補助することも必要となることについて確認する。</a:t>
            </a:r>
            <a:endParaRPr kumimoji="1" lang="ja-JP" altLang="en-US" dirty="0"/>
          </a:p>
        </p:txBody>
      </p:sp>
    </p:spTree>
    <p:extLst>
      <p:ext uri="{BB962C8B-B14F-4D97-AF65-F5344CB8AC3E}">
        <p14:creationId xmlns:p14="http://schemas.microsoft.com/office/powerpoint/2010/main" val="2132263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ワーク内容の説明（全）</a:t>
            </a:r>
          </a:p>
          <a:p>
            <a:pPr lvl="0"/>
            <a:r>
              <a:rPr lang="ja-JP" altLang="ja-JP" dirty="0"/>
              <a:t>スライド「サービス担当者会議　事前準備シート」を使って記入方法について説明する</a:t>
            </a:r>
          </a:p>
          <a:p>
            <a:pPr lvl="0"/>
            <a:r>
              <a:rPr lang="ja-JP" altLang="ja-JP" dirty="0"/>
              <a:t>スライドを使ってワークの終了時間を示す。</a:t>
            </a:r>
          </a:p>
          <a:p>
            <a:endParaRPr kumimoji="1" lang="ja-JP" altLang="en-US" dirty="0"/>
          </a:p>
        </p:txBody>
      </p:sp>
    </p:spTree>
    <p:extLst>
      <p:ext uri="{BB962C8B-B14F-4D97-AF65-F5344CB8AC3E}">
        <p14:creationId xmlns:p14="http://schemas.microsoft.com/office/powerpoint/2010/main" val="2220269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ワークの進行（演）</a:t>
            </a:r>
          </a:p>
          <a:p>
            <a:pPr lvl="0"/>
            <a:r>
              <a:rPr lang="ja-JP" altLang="ja-JP" dirty="0"/>
              <a:t>記入に困っていないか、各受講者の作業状況を確認する。</a:t>
            </a:r>
          </a:p>
          <a:p>
            <a:r>
              <a:rPr lang="ja-JP" altLang="ja-JP" dirty="0"/>
              <a:t>記入方法について質問等があれば答える。</a:t>
            </a:r>
            <a:endParaRPr kumimoji="1" lang="ja-JP" altLang="en-US" dirty="0"/>
          </a:p>
        </p:txBody>
      </p:sp>
    </p:spTree>
    <p:extLst>
      <p:ext uri="{BB962C8B-B14F-4D97-AF65-F5344CB8AC3E}">
        <p14:creationId xmlns:p14="http://schemas.microsoft.com/office/powerpoint/2010/main" val="1434610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ワーク内容の説明（全）</a:t>
            </a:r>
          </a:p>
          <a:p>
            <a:pPr lvl="0"/>
            <a:r>
              <a:rPr lang="ja-JP" altLang="ja-JP" dirty="0"/>
              <a:t>スライド「グループワークを活性化させるグランドルール」を読み上げて確認する。</a:t>
            </a:r>
          </a:p>
          <a:p>
            <a:pPr lvl="0"/>
            <a:r>
              <a:rPr lang="ja-JP" altLang="ja-JP" dirty="0"/>
              <a:t>スライドを使ってワークの終了時間を示す。</a:t>
            </a:r>
          </a:p>
        </p:txBody>
      </p:sp>
    </p:spTree>
    <p:extLst>
      <p:ext uri="{BB962C8B-B14F-4D97-AF65-F5344CB8AC3E}">
        <p14:creationId xmlns:p14="http://schemas.microsoft.com/office/powerpoint/2010/main" val="1524837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ワークの進行（演）</a:t>
            </a:r>
          </a:p>
          <a:p>
            <a:pPr lvl="0"/>
            <a:r>
              <a:rPr lang="ja-JP" altLang="ja-JP" dirty="0"/>
              <a:t>グランドルールに注意しながら演習を進行する。</a:t>
            </a:r>
          </a:p>
          <a:p>
            <a:pPr lvl="0"/>
            <a:r>
              <a:rPr lang="en-US" altLang="ja-JP" dirty="0"/>
              <a:t>10</a:t>
            </a:r>
            <a:r>
              <a:rPr lang="ja-JP" altLang="ja-JP" dirty="0"/>
              <a:t>分程度で自己紹介を兼ねた簡単なアイスブレイクを行う。</a:t>
            </a:r>
          </a:p>
          <a:p>
            <a:pPr lvl="0"/>
            <a:r>
              <a:rPr lang="ja-JP" altLang="ja-JP" dirty="0"/>
              <a:t>演習講師が進行役となり、進行についての手本を見せる。</a:t>
            </a:r>
          </a:p>
          <a:p>
            <a:r>
              <a:rPr lang="ja-JP" altLang="ja-JP" dirty="0"/>
              <a:t>以降のグループワークは引き続き演習講師で進行するか、グループメンバーに進行役を譲り、フォローに回るかは、グループメンバーをアセスメントし判断する。</a:t>
            </a:r>
            <a:endParaRPr kumimoji="1" lang="ja-JP" altLang="en-US" dirty="0"/>
          </a:p>
        </p:txBody>
      </p:sp>
    </p:spTree>
    <p:extLst>
      <p:ext uri="{BB962C8B-B14F-4D97-AF65-F5344CB8AC3E}">
        <p14:creationId xmlns:p14="http://schemas.microsoft.com/office/powerpoint/2010/main" val="3997381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演習</a:t>
            </a:r>
            <a:r>
              <a:rPr kumimoji="1" lang="en-US" altLang="ja-JP" dirty="0"/>
              <a:t>1</a:t>
            </a:r>
            <a:r>
              <a:rPr kumimoji="1" lang="ja-JP" altLang="en-US" dirty="0"/>
              <a:t>　では個別支援計画の作成を行います。これから、ニーズの整理、サービス担当者会議のロールプレイ、個別支援計画作成にあたり本人との面接、個別支援計画の作成の演習を行います。</a:t>
            </a:r>
            <a:endParaRPr kumimoji="1" lang="en-US" altLang="ja-JP" dirty="0"/>
          </a:p>
          <a:p>
            <a:r>
              <a:rPr kumimoji="1" lang="en-US" altLang="ja-JP" dirty="0"/>
              <a:t>01</a:t>
            </a:r>
            <a:r>
              <a:rPr kumimoji="1" lang="ja-JP" altLang="en-US" dirty="0"/>
              <a:t>事例の概要、</a:t>
            </a:r>
            <a:r>
              <a:rPr kumimoji="1" lang="en-US" altLang="ja-JP" dirty="0"/>
              <a:t>02</a:t>
            </a:r>
            <a:r>
              <a:rPr kumimoji="1" lang="ja-JP" altLang="en-US" dirty="0"/>
              <a:t>アセスメントシート、</a:t>
            </a:r>
            <a:r>
              <a:rPr kumimoji="1" lang="en-US" altLang="ja-JP" dirty="0"/>
              <a:t>03</a:t>
            </a:r>
            <a:r>
              <a:rPr kumimoji="1" lang="ja-JP" altLang="en-US" dirty="0"/>
              <a:t>ニーズ整理票を配布</a:t>
            </a:r>
            <a:endParaRPr kumimoji="1" lang="en-US" altLang="ja-JP" dirty="0"/>
          </a:p>
          <a:p>
            <a:r>
              <a:rPr kumimoji="1" lang="ja-JP" altLang="en-US" dirty="0"/>
              <a:t>事例の概要（パワポの方）読上げ</a:t>
            </a:r>
            <a:endParaRPr lang="en-US" altLang="ja-JP" dirty="0"/>
          </a:p>
          <a:p>
            <a:r>
              <a:rPr lang="ja-JP" altLang="en-US" dirty="0"/>
              <a:t>１グループは「</a:t>
            </a:r>
            <a:r>
              <a:rPr lang="ja-JP" altLang="ja-JP" dirty="0"/>
              <a:t>共同生活援助</a:t>
            </a:r>
            <a:r>
              <a:rPr lang="ja-JP" altLang="en-US" dirty="0"/>
              <a:t>」の事業所、２グループは「就労継続支援</a:t>
            </a:r>
            <a:r>
              <a:rPr lang="en-US" altLang="ja-JP" dirty="0"/>
              <a:t>B</a:t>
            </a:r>
            <a:r>
              <a:rPr lang="ja-JP" altLang="en-US" dirty="0"/>
              <a:t>型」事業所として、以下、奇数グループは、「共同生活援助」事業所、偶数グループは、「就労継続支援</a:t>
            </a:r>
            <a:r>
              <a:rPr lang="en-US" altLang="ja-JP" dirty="0"/>
              <a:t>B</a:t>
            </a:r>
            <a:r>
              <a:rPr lang="ja-JP" altLang="en-US" dirty="0"/>
              <a:t>型」事業所として個別支援計画を作成します。</a:t>
            </a:r>
            <a:endParaRPr kumimoji="1" lang="en-US" altLang="ja-JP" dirty="0"/>
          </a:p>
          <a:p>
            <a:endParaRPr kumimoji="1" lang="ja-JP" altLang="en-US" dirty="0"/>
          </a:p>
        </p:txBody>
      </p:sp>
    </p:spTree>
    <p:extLst>
      <p:ext uri="{BB962C8B-B14F-4D97-AF65-F5344CB8AC3E}">
        <p14:creationId xmlns:p14="http://schemas.microsoft.com/office/powerpoint/2010/main" val="15778660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ロールプレイを適切に行うための説明（全）</a:t>
            </a:r>
          </a:p>
          <a:p>
            <a:pPr lvl="0"/>
            <a:r>
              <a:rPr lang="ja-JP" altLang="ja-JP" dirty="0"/>
              <a:t>スライド「ロールプレイについて」等を使ってロールプレイの概要と、目的、注意事項について説明する</a:t>
            </a:r>
          </a:p>
          <a:p>
            <a:pPr lvl="0"/>
            <a:r>
              <a:rPr lang="ja-JP" altLang="ja-JP" dirty="0"/>
              <a:t>振り返りを行うことの重要性は強調する。</a:t>
            </a:r>
          </a:p>
        </p:txBody>
      </p:sp>
    </p:spTree>
    <p:extLst>
      <p:ext uri="{BB962C8B-B14F-4D97-AF65-F5344CB8AC3E}">
        <p14:creationId xmlns:p14="http://schemas.microsoft.com/office/powerpoint/2010/main" val="24752028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47635">
              <a:defRPr/>
            </a:pPr>
            <a:r>
              <a:rPr lang="ja-JP" altLang="en-US" dirty="0"/>
              <a:t>ロールプレイが難しい場合は</a:t>
            </a:r>
            <a:r>
              <a:rPr lang="en-US" altLang="ja-JP" dirty="0"/>
              <a:t>05</a:t>
            </a:r>
            <a:r>
              <a:rPr lang="ja-JP" altLang="ja-JP" dirty="0"/>
              <a:t>サービス担当者会議　シナリオ</a:t>
            </a:r>
            <a:r>
              <a:rPr lang="ja-JP" altLang="en-US" dirty="0"/>
              <a:t>を用いる。</a:t>
            </a:r>
            <a:endParaRPr lang="ja-JP" altLang="ja-JP" dirty="0"/>
          </a:p>
          <a:p>
            <a:endParaRPr kumimoji="1" lang="ja-JP" altLang="en-US" dirty="0"/>
          </a:p>
        </p:txBody>
      </p:sp>
    </p:spTree>
    <p:extLst>
      <p:ext uri="{BB962C8B-B14F-4D97-AF65-F5344CB8AC3E}">
        <p14:creationId xmlns:p14="http://schemas.microsoft.com/office/powerpoint/2010/main" val="1666192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演習の実施方法について説明（全）</a:t>
            </a:r>
          </a:p>
          <a:p>
            <a:pPr lvl="0"/>
            <a:r>
              <a:rPr lang="ja-JP" altLang="ja-JP" dirty="0"/>
              <a:t>スライド「演習の実施方法」を用いて、進行方法やグループの構成、講師の役割などについて説明する。</a:t>
            </a:r>
          </a:p>
        </p:txBody>
      </p:sp>
    </p:spTree>
    <p:extLst>
      <p:ext uri="{BB962C8B-B14F-4D97-AF65-F5344CB8AC3E}">
        <p14:creationId xmlns:p14="http://schemas.microsoft.com/office/powerpoint/2010/main" val="3169479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8025" y="768350"/>
            <a:ext cx="5683250" cy="3838575"/>
          </a:xfrm>
        </p:spPr>
      </p:sp>
      <p:sp>
        <p:nvSpPr>
          <p:cNvPr id="3" name="ノート プレースホルダー 2"/>
          <p:cNvSpPr>
            <a:spLocks noGrp="1"/>
          </p:cNvSpPr>
          <p:nvPr>
            <p:ph type="body" idx="1"/>
          </p:nvPr>
        </p:nvSpPr>
        <p:spPr/>
        <p:txBody>
          <a:bodyPr/>
          <a:lstStyle/>
          <a:p>
            <a:pPr lvl="0"/>
            <a:r>
              <a:rPr lang="ja-JP" altLang="ja-JP" dirty="0"/>
              <a:t>サービス担当者会議を実施するに当たり、スライドを用いて相談支援専門員（サービス等利用計画等）とサービス管理責任者等（個別支援計画）の関係性について再度確認（全）</a:t>
            </a:r>
          </a:p>
          <a:p>
            <a:r>
              <a:rPr kumimoji="1" lang="ja-JP" altLang="en-US" dirty="0" smtClean="0"/>
              <a:t>「上</a:t>
            </a:r>
            <a:r>
              <a:rPr kumimoji="1" lang="ja-JP" altLang="en-US" dirty="0"/>
              <a:t>から下の関係性ではなく、双方向的な関係性</a:t>
            </a:r>
            <a:r>
              <a:rPr kumimoji="1" lang="ja-JP" altLang="en-US" dirty="0" smtClean="0"/>
              <a:t>。サービス</a:t>
            </a:r>
            <a:r>
              <a:rPr kumimoji="1" lang="ja-JP" altLang="en-US" dirty="0"/>
              <a:t>等利用計画に沿って個別支援計画が作られるが、個別支援計画の変更によってサービス等利用計画が変更していくこともある</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prstClr val="black"/>
                </a:solidFill>
              </a:rPr>
              <a:pPr>
                <a:defRPr/>
              </a:pPr>
              <a:t>28</a:t>
            </a:fld>
            <a:endParaRPr lang="en-US" altLang="ja-JP">
              <a:solidFill>
                <a:prstClr val="black"/>
              </a:solidFill>
            </a:endParaRPr>
          </a:p>
        </p:txBody>
      </p:sp>
    </p:spTree>
    <p:extLst>
      <p:ext uri="{BB962C8B-B14F-4D97-AF65-F5344CB8AC3E}">
        <p14:creationId xmlns:p14="http://schemas.microsoft.com/office/powerpoint/2010/main" val="32118250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サービス担当者会議の配役を決める。（演）</a:t>
            </a:r>
          </a:p>
          <a:p>
            <a:r>
              <a:rPr lang="ja-JP" altLang="ja-JP" dirty="0"/>
              <a:t>※実際にロールプレイを行うのは２グループ（４グループ）であり、他のグループは観察者となる。準備を体験することに意味があるため、あらかじめ実施するグループを仮に決めていても公表しない。</a:t>
            </a:r>
          </a:p>
          <a:p>
            <a:pPr lvl="0"/>
            <a:r>
              <a:rPr lang="ja-JP" altLang="ja-JP" dirty="0"/>
              <a:t>相談支援専門員役は演習講師が担当する。</a:t>
            </a:r>
          </a:p>
          <a:p>
            <a:pPr lvl="0"/>
            <a:r>
              <a:rPr lang="ja-JP" altLang="ja-JP" dirty="0"/>
              <a:t>相談支援専門員役以外の配役を募る。</a:t>
            </a:r>
          </a:p>
          <a:p>
            <a:r>
              <a:rPr lang="ja-JP" altLang="ja-JP" dirty="0"/>
              <a:t>本人（水道橋久）、父親（水道橋つばさ）、</a:t>
            </a:r>
            <a:r>
              <a:rPr lang="en-US" altLang="ja-JP" dirty="0"/>
              <a:t>A</a:t>
            </a:r>
            <a:r>
              <a:rPr lang="ja-JP" altLang="ja-JP" dirty="0"/>
              <a:t>市福祉課（日比谷みずほ）、共同生活援助サビ管（川崎まさお）、世話人（豊田のぞみ）、就労</a:t>
            </a:r>
            <a:r>
              <a:rPr lang="en-US" altLang="ja-JP" dirty="0"/>
              <a:t>B</a:t>
            </a:r>
            <a:r>
              <a:rPr lang="ja-JP" altLang="ja-JP" dirty="0"/>
              <a:t>サビ管（本田一郎）、生活支援員（鈴木さくら）</a:t>
            </a:r>
            <a:endParaRPr kumimoji="1" lang="ja-JP" altLang="en-US" dirty="0"/>
          </a:p>
        </p:txBody>
      </p:sp>
    </p:spTree>
    <p:extLst>
      <p:ext uri="{BB962C8B-B14F-4D97-AF65-F5344CB8AC3E}">
        <p14:creationId xmlns:p14="http://schemas.microsoft.com/office/powerpoint/2010/main" val="42296066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サービス担当者会議のロールプレイを実施する（全）</a:t>
            </a:r>
          </a:p>
          <a:p>
            <a:pPr lvl="0"/>
            <a:r>
              <a:rPr lang="ja-JP" altLang="ja-JP" dirty="0"/>
              <a:t>相談支援専門員は演習講師が担当し、利用者本人の意思を尊重する</a:t>
            </a:r>
          </a:p>
          <a:p>
            <a:pPr lvl="0"/>
            <a:r>
              <a:rPr lang="ja-JP" altLang="ja-JP" dirty="0"/>
              <a:t>奇数・偶数グループから各</a:t>
            </a:r>
            <a:r>
              <a:rPr lang="en-US" altLang="ja-JP" dirty="0"/>
              <a:t>1Gr</a:t>
            </a:r>
            <a:r>
              <a:rPr lang="ja-JP" altLang="ja-JP" dirty="0"/>
              <a:t>の代表を選ぶ。</a:t>
            </a:r>
          </a:p>
          <a:p>
            <a:pPr lvl="0"/>
            <a:r>
              <a:rPr lang="ja-JP" altLang="ja-JP" dirty="0"/>
              <a:t>他のグループの参加者は、周りで会議の観察を行う。</a:t>
            </a:r>
          </a:p>
          <a:p>
            <a:pPr lvl="0"/>
            <a:r>
              <a:rPr lang="ja-JP" altLang="ja-JP" dirty="0"/>
              <a:t>この場面では会議の内容より、会議の雰囲気を体感してもらう。</a:t>
            </a:r>
          </a:p>
          <a:p>
            <a:pPr lvl="0"/>
            <a:r>
              <a:rPr lang="ja-JP" altLang="ja-JP" dirty="0"/>
              <a:t>シナリオは、最後に例示として渡す。しかし、※ロールプレイが難しい場合はシナリオを用いることも</a:t>
            </a:r>
            <a:r>
              <a:rPr lang="en-US" altLang="ja-JP" dirty="0"/>
              <a:t>OK</a:t>
            </a:r>
            <a:r>
              <a:rPr lang="ja-JP" altLang="ja-JP" dirty="0" err="1"/>
              <a:t>。</a:t>
            </a:r>
            <a:endParaRPr lang="ja-JP" altLang="ja-JP" dirty="0"/>
          </a:p>
        </p:txBody>
      </p:sp>
    </p:spTree>
    <p:extLst>
      <p:ext uri="{BB962C8B-B14F-4D97-AF65-F5344CB8AC3E}">
        <p14:creationId xmlns:p14="http://schemas.microsoft.com/office/powerpoint/2010/main" val="26849515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p:cNvSpPr>
            <a:spLocks noGrp="1" noRot="1" noChangeAspect="1" noTextEdit="1"/>
          </p:cNvSpPr>
          <p:nvPr>
            <p:ph type="sldImg"/>
          </p:nvPr>
        </p:nvSpPr>
        <p:spPr bwMode="auto">
          <a:xfrm>
            <a:off x="711200" y="768350"/>
            <a:ext cx="5680075" cy="3836988"/>
          </a:xfrm>
          <a:solidFill>
            <a:srgbClr val="FFFFFF"/>
          </a:solidFill>
          <a:ln>
            <a:solidFill>
              <a:srgbClr val="000000"/>
            </a:solidFill>
            <a:miter lim="800000"/>
            <a:headEnd/>
            <a:tailEnd/>
          </a:ln>
        </p:spPr>
      </p:sp>
      <p:sp>
        <p:nvSpPr>
          <p:cNvPr id="17411" name="ノート プレースホルダ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lvl="0"/>
            <a:r>
              <a:rPr lang="ja-JP" altLang="ja-JP" dirty="0"/>
              <a:t>振り返りを行う。（全）</a:t>
            </a:r>
          </a:p>
          <a:p>
            <a:pPr lvl="0"/>
            <a:r>
              <a:rPr lang="ja-JP" altLang="ja-JP" dirty="0"/>
              <a:t>振り返りの重要性についてスライド「振り返り」を用いて説明する。</a:t>
            </a:r>
          </a:p>
          <a:p>
            <a:pPr lvl="0"/>
            <a:r>
              <a:rPr lang="ja-JP" altLang="ja-JP" dirty="0"/>
              <a:t>役割のシェアリング</a:t>
            </a:r>
            <a:r>
              <a:rPr lang="en-US" altLang="ja-JP" dirty="0"/>
              <a:t>+</a:t>
            </a:r>
            <a:r>
              <a:rPr lang="ja-JP" altLang="ja-JP" dirty="0"/>
              <a:t>観察グループからも感想もらう。</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770646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サービス等利用計画の内容を説明（全）</a:t>
            </a:r>
          </a:p>
          <a:p>
            <a:pPr lvl="0"/>
            <a:r>
              <a:rPr lang="ja-JP" altLang="ja-JP" dirty="0"/>
              <a:t>基本的には（案）と同じであるため、サービス等利用計画の内容を資料に沿って簡単に確認する。</a:t>
            </a:r>
          </a:p>
          <a:p>
            <a:pPr lvl="0"/>
            <a:r>
              <a:rPr lang="ja-JP" altLang="ja-JP" dirty="0"/>
              <a:t>個別支援計画作成（演習）の流れを説明（全）</a:t>
            </a:r>
          </a:p>
          <a:p>
            <a:pPr lvl="0"/>
            <a:r>
              <a:rPr lang="ja-JP" altLang="ja-JP" dirty="0"/>
              <a:t>スライド「個別支援計画作成の流れ」を用いて説明する。</a:t>
            </a:r>
          </a:p>
          <a:p>
            <a:pPr lvl="0"/>
            <a:r>
              <a:rPr lang="ja-JP" altLang="ja-JP" dirty="0"/>
              <a:t>スライド「サービス管理責任者の業務」を用いて支援のプロセス管理について説明する。</a:t>
            </a:r>
          </a:p>
          <a:p>
            <a:pPr lvl="0"/>
            <a:r>
              <a:rPr lang="ja-JP" altLang="ja-JP" dirty="0"/>
              <a:t>スライド「ニーズ整理のポイント」を用いて各ポイントについて解説する。</a:t>
            </a:r>
          </a:p>
          <a:p>
            <a:pPr lvl="0"/>
            <a:r>
              <a:rPr lang="ja-JP" altLang="ja-JP" dirty="0"/>
              <a:t>ニーズ整理票の項目と記入の方法について説明する。</a:t>
            </a:r>
          </a:p>
          <a:p>
            <a:pPr lvl="0"/>
            <a:r>
              <a:rPr lang="ja-JP" altLang="ja-JP" dirty="0"/>
              <a:t>スライド「サービス等利用計画とニーズ整理票の関係」を用いて両者の関係を説明する。</a:t>
            </a:r>
          </a:p>
          <a:p>
            <a:pPr lvl="0"/>
            <a:r>
              <a:rPr lang="ja-JP" altLang="ja-JP" dirty="0"/>
              <a:t>スライド「ニーズ整理の記入についての工夫」を用いて各ポイントについて解説。</a:t>
            </a:r>
          </a:p>
          <a:p>
            <a:pPr lvl="0"/>
            <a:r>
              <a:rPr lang="ja-JP" altLang="ja-JP" dirty="0"/>
              <a:t>スライド「</a:t>
            </a:r>
            <a:r>
              <a:rPr lang="en-US" altLang="ja-JP" dirty="0"/>
              <a:t>100</a:t>
            </a:r>
            <a:r>
              <a:rPr lang="ja-JP" altLang="ja-JP" dirty="0"/>
              <a:t>文字アセスメント例」を用いて１００文字アセスメントについて紹介する。</a:t>
            </a:r>
          </a:p>
        </p:txBody>
      </p:sp>
    </p:spTree>
    <p:extLst>
      <p:ext uri="{BB962C8B-B14F-4D97-AF65-F5344CB8AC3E}">
        <p14:creationId xmlns:p14="http://schemas.microsoft.com/office/powerpoint/2010/main" val="34030154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a:xfrm>
            <a:off x="709613" y="768350"/>
            <a:ext cx="5680075" cy="3836988"/>
          </a:xfrm>
          <a:ln/>
        </p:spPr>
      </p:sp>
      <p:sp>
        <p:nvSpPr>
          <p:cNvPr id="26627" name="ノート プレースホルダー 2"/>
          <p:cNvSpPr>
            <a:spLocks noGrp="1"/>
          </p:cNvSpPr>
          <p:nvPr>
            <p:ph type="body" idx="1"/>
          </p:nvPr>
        </p:nvSpPr>
        <p:spPr>
          <a:noFill/>
          <a:ln/>
        </p:spPr>
        <p:txBody>
          <a:bodyPr/>
          <a:lstStyle/>
          <a:p>
            <a:pPr eaLnBrk="1" hangingPunct="1">
              <a:spcBef>
                <a:spcPct val="0"/>
              </a:spcBef>
            </a:pPr>
            <a:endParaRPr lang="ja-JP" altLang="en-US"/>
          </a:p>
        </p:txBody>
      </p:sp>
      <p:sp>
        <p:nvSpPr>
          <p:cNvPr id="26628" name="スライド番号プレースホルダー 3"/>
          <p:cNvSpPr>
            <a:spLocks noGrp="1"/>
          </p:cNvSpPr>
          <p:nvPr>
            <p:ph type="sldNum" sz="quarter" idx="5"/>
          </p:nvPr>
        </p:nvSpPr>
        <p:spPr>
          <a:noFill/>
        </p:spPr>
        <p:txBody>
          <a:bodyPr/>
          <a:lstStyle/>
          <a:p>
            <a:fld id="{1B05DEF0-FEA1-4B02-B0B9-3C257EE7EFFD}" type="slidenum">
              <a:rPr lang="ja-JP" altLang="en-US" smtClean="0">
                <a:solidFill>
                  <a:srgbClr val="000000"/>
                </a:solidFill>
              </a:rPr>
              <a:pPr/>
              <a:t>35</a:t>
            </a:fld>
            <a:endParaRPr lang="ja-JP" alt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ニーズ整理票の個人による作成（演）</a:t>
            </a:r>
            <a:endParaRPr lang="en-US" altLang="ja-JP" sz="1700" dirty="0"/>
          </a:p>
          <a:p>
            <a:pPr lvl="0"/>
            <a:r>
              <a:rPr lang="ja-JP" altLang="ja-JP" dirty="0"/>
              <a:t>受講者が個別にニーズ整理票を作成する。</a:t>
            </a:r>
            <a:endParaRPr lang="en-US" altLang="ja-JP" sz="1700" dirty="0"/>
          </a:p>
          <a:p>
            <a:pPr lvl="0"/>
            <a:r>
              <a:rPr lang="ja-JP" altLang="ja-JP" dirty="0"/>
              <a:t>スライドを使って終了時間を示す</a:t>
            </a:r>
            <a:endParaRPr lang="ja-JP" altLang="ja-JP" sz="1700" dirty="0"/>
          </a:p>
          <a:p>
            <a:r>
              <a:rPr lang="ja-JP" altLang="ja-JP" dirty="0"/>
              <a:t>各受講者の様子を確認し記入方法など必要に応じて助言する。</a:t>
            </a:r>
            <a:endParaRPr kumimoji="1" lang="ja-JP" altLang="en-US" dirty="0"/>
          </a:p>
        </p:txBody>
      </p:sp>
    </p:spTree>
    <p:extLst>
      <p:ext uri="{BB962C8B-B14F-4D97-AF65-F5344CB8AC3E}">
        <p14:creationId xmlns:p14="http://schemas.microsoft.com/office/powerpoint/2010/main" val="4299393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ニーズ整理票のグループによる作成（演）</a:t>
            </a:r>
          </a:p>
          <a:p>
            <a:pPr lvl="0"/>
            <a:r>
              <a:rPr lang="ja-JP" altLang="ja-JP" dirty="0"/>
              <a:t>グループワークを活性化させるポイントに注意しながら演習を進行する。</a:t>
            </a:r>
          </a:p>
          <a:p>
            <a:pPr lvl="0"/>
            <a:r>
              <a:rPr lang="ja-JP" altLang="ja-JP" dirty="0"/>
              <a:t>スライドを使って終了時間を示す。</a:t>
            </a:r>
          </a:p>
          <a:p>
            <a:pPr lvl="0"/>
            <a:r>
              <a:rPr lang="ja-JP" altLang="ja-JP" dirty="0"/>
              <a:t>グループ状況を勘案して、進行役等を受講者に担当させ、演習講師はサポート役を担当することもあり。</a:t>
            </a:r>
          </a:p>
          <a:p>
            <a:r>
              <a:rPr lang="ja-JP" altLang="ja-JP" dirty="0"/>
              <a:t>一部の受講者に発言が偏らないこと、演習時間の管理等に配慮する。</a:t>
            </a:r>
            <a:endParaRPr kumimoji="1" lang="ja-JP" altLang="en-US" dirty="0"/>
          </a:p>
        </p:txBody>
      </p:sp>
    </p:spTree>
    <p:extLst>
      <p:ext uri="{BB962C8B-B14F-4D97-AF65-F5344CB8AC3E}">
        <p14:creationId xmlns:p14="http://schemas.microsoft.com/office/powerpoint/2010/main" val="42622490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ロールプレイの進行方法の説明（全）</a:t>
            </a:r>
          </a:p>
          <a:p>
            <a:pPr lvl="0"/>
            <a:r>
              <a:rPr lang="ja-JP" altLang="ja-JP" dirty="0"/>
              <a:t>スライド「利用者面接ロールプレイの方法」を用いて、実施方法を説明する。</a:t>
            </a:r>
          </a:p>
          <a:p>
            <a:pPr lvl="0"/>
            <a:r>
              <a:rPr lang="en-US" altLang="ja-JP" dirty="0"/>
              <a:t>3</a:t>
            </a:r>
            <a:r>
              <a:rPr lang="ja-JP" altLang="ja-JP" dirty="0"/>
              <a:t>人一組になり全員が、役割の二つ以上を体験できるように実施。</a:t>
            </a:r>
          </a:p>
          <a:p>
            <a:pPr lvl="0"/>
            <a:r>
              <a:rPr lang="ja-JP" altLang="ja-JP" dirty="0"/>
              <a:t>ロールプレイを実施するに当たっての注意事項を再度簡単に確認する。</a:t>
            </a:r>
          </a:p>
          <a:p>
            <a:pPr lvl="0"/>
            <a:r>
              <a:rPr lang="ja-JP" altLang="ja-JP" dirty="0"/>
              <a:t>スライド「利用者への面接のポイント」を用いて解説する。</a:t>
            </a:r>
          </a:p>
          <a:p>
            <a:endParaRPr kumimoji="1" lang="ja-JP" altLang="en-US" dirty="0"/>
          </a:p>
        </p:txBody>
      </p:sp>
    </p:spTree>
    <p:extLst>
      <p:ext uri="{BB962C8B-B14F-4D97-AF65-F5344CB8AC3E}">
        <p14:creationId xmlns:p14="http://schemas.microsoft.com/office/powerpoint/2010/main" val="1519106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演習を進めていく上での姿勢や特に意識してほしい事項について確認（全）</a:t>
            </a:r>
          </a:p>
          <a:p>
            <a:pPr lvl="0"/>
            <a:r>
              <a:rPr lang="ja-JP" altLang="ja-JP" dirty="0"/>
              <a:t>スライド「演習に取り組む姿勢」を用いて、演習に取り組む姿勢や重要な視点について説明する。</a:t>
            </a:r>
          </a:p>
          <a:p>
            <a:endParaRPr kumimoji="1" lang="ja-JP" altLang="en-US" dirty="0"/>
          </a:p>
        </p:txBody>
      </p:sp>
    </p:spTree>
    <p:extLst>
      <p:ext uri="{BB962C8B-B14F-4D97-AF65-F5344CB8AC3E}">
        <p14:creationId xmlns:p14="http://schemas.microsoft.com/office/powerpoint/2010/main" val="5835107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ロールプレイの進行（演）</a:t>
            </a:r>
          </a:p>
          <a:p>
            <a:pPr lvl="0"/>
            <a:r>
              <a:rPr lang="ja-JP" altLang="ja-JP" dirty="0"/>
              <a:t>本人、サービス管理責任者、観察者の配役を決める。</a:t>
            </a:r>
          </a:p>
          <a:p>
            <a:r>
              <a:rPr lang="ja-JP" altLang="ja-JP" dirty="0"/>
              <a:t>特に役作りはせず、サービス管理責任者等もしくは当事者に</a:t>
            </a:r>
            <a:r>
              <a:rPr lang="ja-JP" altLang="ja-JP" u="sng" dirty="0"/>
              <a:t>自分なりに</a:t>
            </a:r>
            <a:r>
              <a:rPr lang="ja-JP" altLang="ja-JP" dirty="0"/>
              <a:t>なりきって実施する。</a:t>
            </a:r>
            <a:endParaRPr kumimoji="1" lang="ja-JP" altLang="en-US" dirty="0"/>
          </a:p>
        </p:txBody>
      </p:sp>
    </p:spTree>
    <p:extLst>
      <p:ext uri="{BB962C8B-B14F-4D97-AF65-F5344CB8AC3E}">
        <p14:creationId xmlns:p14="http://schemas.microsoft.com/office/powerpoint/2010/main" val="27846569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578160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8025" y="768350"/>
            <a:ext cx="5683250" cy="3838575"/>
          </a:xfrm>
        </p:spPr>
      </p:sp>
      <p:sp>
        <p:nvSpPr>
          <p:cNvPr id="3" name="ノート プレースホルダー 2"/>
          <p:cNvSpPr>
            <a:spLocks noGrp="1"/>
          </p:cNvSpPr>
          <p:nvPr>
            <p:ph type="body" idx="1"/>
          </p:nvPr>
        </p:nvSpPr>
        <p:spPr/>
        <p:txBody>
          <a:bodyPr/>
          <a:lstStyle/>
          <a:p>
            <a:pPr lvl="0"/>
            <a:r>
              <a:rPr lang="ja-JP" altLang="ja-JP" dirty="0"/>
              <a:t>個別支援計画の作成演習の説明（全）</a:t>
            </a:r>
          </a:p>
          <a:p>
            <a:pPr lvl="0"/>
            <a:r>
              <a:rPr lang="ja-JP" altLang="ja-JP" dirty="0"/>
              <a:t>グループごとに</a:t>
            </a:r>
            <a:r>
              <a:rPr lang="en-US" altLang="ja-JP" dirty="0"/>
              <a:t>1</a:t>
            </a:r>
            <a:r>
              <a:rPr lang="ja-JP" altLang="ja-JP" dirty="0" err="1"/>
              <a:t>つの</a:t>
            </a:r>
            <a:r>
              <a:rPr lang="ja-JP" altLang="ja-JP" dirty="0"/>
              <a:t>計画を作成する。</a:t>
            </a:r>
          </a:p>
          <a:p>
            <a:pPr lvl="0"/>
            <a:r>
              <a:rPr lang="ja-JP" altLang="ja-JP" dirty="0"/>
              <a:t>スライド「指定特定相談支援事業者（計画作成担当）及び障害児相談支援事業者と障害福祉サービス事業者の関係」を用いて、本来であれば、</a:t>
            </a:r>
            <a:r>
              <a:rPr lang="ja-JP" altLang="ja-JP" u="sng" dirty="0"/>
              <a:t>個別支援計画原案の作成→個別支援会議→個別支援計画の作成の流れであるが、この演習ではこれらのプロセスを統合的に実施していることについて確認する。</a:t>
            </a:r>
            <a:endParaRPr lang="ja-JP" altLang="ja-JP" dirty="0"/>
          </a:p>
          <a:p>
            <a:pPr lvl="0"/>
            <a:r>
              <a:rPr lang="ja-JP" altLang="ja-JP" dirty="0"/>
              <a:t>スライド「計画作成のポイント」を用いて各ポイントを説明する。</a:t>
            </a:r>
          </a:p>
          <a:p>
            <a:pPr lvl="0"/>
            <a:r>
              <a:rPr lang="ja-JP" altLang="ja-JP" dirty="0"/>
              <a:t>スライド「ニーズ整理票と個別支援計画のつながり」を用いて両者の関係を説明する。</a:t>
            </a:r>
          </a:p>
          <a:p>
            <a:pPr lvl="0"/>
            <a:r>
              <a:rPr lang="ja-JP" altLang="ja-JP" dirty="0"/>
              <a:t>グループワークを活性化させるポイントは個別支援会議のポイントであることについて共有する。</a:t>
            </a:r>
          </a:p>
          <a:p>
            <a:pPr lvl="0"/>
            <a:r>
              <a:rPr lang="ja-JP" altLang="ja-JP" dirty="0"/>
              <a:t>参考としてスライド「個別支援会議を活性化させるスキル等」を用いてファシリテーションスキル等について紹介する。</a:t>
            </a:r>
          </a:p>
          <a:p>
            <a:pPr lvl="0"/>
            <a:r>
              <a:rPr lang="ja-JP" altLang="ja-JP" dirty="0"/>
              <a:t>り。</a:t>
            </a:r>
          </a:p>
          <a:p>
            <a:r>
              <a:rPr lang="en-US" altLang="ja-JP" dirty="0"/>
              <a:t> </a:t>
            </a:r>
            <a:endParaRPr lang="ja-JP" altLang="ja-JP"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prstClr val="black"/>
                </a:solidFill>
              </a:rPr>
              <a:pPr>
                <a:defRPr/>
              </a:pPr>
              <a:t>47</a:t>
            </a:fld>
            <a:endParaRPr lang="en-US" altLang="ja-JP">
              <a:solidFill>
                <a:prstClr val="black"/>
              </a:solidFill>
            </a:endParaRPr>
          </a:p>
        </p:txBody>
      </p:sp>
    </p:spTree>
    <p:extLst>
      <p:ext uri="{BB962C8B-B14F-4D97-AF65-F5344CB8AC3E}">
        <p14:creationId xmlns:p14="http://schemas.microsoft.com/office/powerpoint/2010/main" val="9178727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itchFamily="18" charset="0"/>
                <a:ea typeface="ＭＳ Ｐゴシック" charset="-128"/>
              </a:defRPr>
            </a:lvl1pPr>
            <a:lvl2pPr marL="768952" indent="-295751" eaLnBrk="0" hangingPunct="0">
              <a:defRPr kumimoji="1" sz="2500">
                <a:solidFill>
                  <a:schemeClr val="tx1"/>
                </a:solidFill>
                <a:latin typeface="Times New Roman" pitchFamily="18" charset="0"/>
                <a:ea typeface="ＭＳ Ｐゴシック" charset="-128"/>
              </a:defRPr>
            </a:lvl2pPr>
            <a:lvl3pPr marL="1183003" indent="-236601" eaLnBrk="0" hangingPunct="0">
              <a:defRPr kumimoji="1" sz="2500">
                <a:solidFill>
                  <a:schemeClr val="tx1"/>
                </a:solidFill>
                <a:latin typeface="Times New Roman" pitchFamily="18" charset="0"/>
                <a:ea typeface="ＭＳ Ｐゴシック" charset="-128"/>
              </a:defRPr>
            </a:lvl3pPr>
            <a:lvl4pPr marL="1656205" indent="-236601" eaLnBrk="0" hangingPunct="0">
              <a:defRPr kumimoji="1" sz="2500">
                <a:solidFill>
                  <a:schemeClr val="tx1"/>
                </a:solidFill>
                <a:latin typeface="Times New Roman" pitchFamily="18" charset="0"/>
                <a:ea typeface="ＭＳ Ｐゴシック" charset="-128"/>
              </a:defRPr>
            </a:lvl4pPr>
            <a:lvl5pPr marL="2129405" indent="-236601" eaLnBrk="0" hangingPunct="0">
              <a:defRPr kumimoji="1" sz="2500">
                <a:solidFill>
                  <a:schemeClr val="tx1"/>
                </a:solidFill>
                <a:latin typeface="Times New Roman" pitchFamily="18" charset="0"/>
                <a:ea typeface="ＭＳ Ｐゴシック" charset="-128"/>
              </a:defRPr>
            </a:lvl5pPr>
            <a:lvl6pPr marL="2602607" indent="-236601" eaLnBrk="0" fontAlgn="base" hangingPunct="0">
              <a:spcBef>
                <a:spcPct val="0"/>
              </a:spcBef>
              <a:spcAft>
                <a:spcPct val="0"/>
              </a:spcAft>
              <a:defRPr kumimoji="1" sz="2500">
                <a:solidFill>
                  <a:schemeClr val="tx1"/>
                </a:solidFill>
                <a:latin typeface="Times New Roman" pitchFamily="18" charset="0"/>
                <a:ea typeface="ＭＳ Ｐゴシック" charset="-128"/>
              </a:defRPr>
            </a:lvl6pPr>
            <a:lvl7pPr marL="3075808" indent="-236601" eaLnBrk="0" fontAlgn="base" hangingPunct="0">
              <a:spcBef>
                <a:spcPct val="0"/>
              </a:spcBef>
              <a:spcAft>
                <a:spcPct val="0"/>
              </a:spcAft>
              <a:defRPr kumimoji="1" sz="2500">
                <a:solidFill>
                  <a:schemeClr val="tx1"/>
                </a:solidFill>
                <a:latin typeface="Times New Roman" pitchFamily="18" charset="0"/>
                <a:ea typeface="ＭＳ Ｐゴシック" charset="-128"/>
              </a:defRPr>
            </a:lvl7pPr>
            <a:lvl8pPr marL="3549009" indent="-236601" eaLnBrk="0" fontAlgn="base" hangingPunct="0">
              <a:spcBef>
                <a:spcPct val="0"/>
              </a:spcBef>
              <a:spcAft>
                <a:spcPct val="0"/>
              </a:spcAft>
              <a:defRPr kumimoji="1" sz="2500">
                <a:solidFill>
                  <a:schemeClr val="tx1"/>
                </a:solidFill>
                <a:latin typeface="Times New Roman" pitchFamily="18" charset="0"/>
                <a:ea typeface="ＭＳ Ｐゴシック" charset="-128"/>
              </a:defRPr>
            </a:lvl8pPr>
            <a:lvl9pPr marL="4022210" indent="-236601" eaLnBrk="0" fontAlgn="base" hangingPunct="0">
              <a:spcBef>
                <a:spcPct val="0"/>
              </a:spcBef>
              <a:spcAft>
                <a:spcPct val="0"/>
              </a:spcAft>
              <a:defRPr kumimoji="1" sz="2500">
                <a:solidFill>
                  <a:schemeClr val="tx1"/>
                </a:solidFill>
                <a:latin typeface="Times New Roman" pitchFamily="18" charset="0"/>
                <a:ea typeface="ＭＳ Ｐゴシック" charset="-128"/>
              </a:defRPr>
            </a:lvl9pPr>
          </a:lstStyle>
          <a:p>
            <a:pPr eaLnBrk="1" hangingPunct="1"/>
            <a:fld id="{B97C0250-BFC0-4C17-A2D6-862F9E9CAFCD}" type="slidenum">
              <a:rPr lang="en-US" altLang="ja-JP" sz="1200"/>
              <a:pPr eaLnBrk="1" hangingPunct="1"/>
              <a:t>49</a:t>
            </a:fld>
            <a:endParaRPr lang="en-US" altLang="ja-JP" sz="1200"/>
          </a:p>
        </p:txBody>
      </p:sp>
      <p:sp>
        <p:nvSpPr>
          <p:cNvPr id="4099" name="Rectangle 2"/>
          <p:cNvSpPr>
            <a:spLocks noGrp="1" noRot="1" noChangeAspect="1" noChangeArrowheads="1" noTextEdit="1"/>
          </p:cNvSpPr>
          <p:nvPr>
            <p:ph type="sldImg"/>
          </p:nvPr>
        </p:nvSpPr>
        <p:spPr>
          <a:xfrm>
            <a:off x="711200" y="768350"/>
            <a:ext cx="5680075" cy="38369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ワークの進行（演）</a:t>
            </a:r>
          </a:p>
          <a:p>
            <a:pPr lvl="0"/>
            <a:r>
              <a:rPr lang="ja-JP" altLang="ja-JP" dirty="0"/>
              <a:t>グループワークを活性化させるポイントに注意しながら演習を進行する。</a:t>
            </a:r>
          </a:p>
          <a:p>
            <a:pPr lvl="0"/>
            <a:r>
              <a:rPr lang="ja-JP" altLang="ja-JP" dirty="0"/>
              <a:t>スライドを使って終了時間を示す。</a:t>
            </a:r>
          </a:p>
          <a:p>
            <a:pPr lvl="0"/>
            <a:r>
              <a:rPr lang="ja-JP" altLang="ja-JP" dirty="0"/>
              <a:t>グループ状況を勘案して、進行役等を受講者に担当させ、演習講師はサポート役を担当することも</a:t>
            </a:r>
            <a:r>
              <a:rPr lang="ja-JP" altLang="ja-JP" dirty="0" err="1"/>
              <a:t>あ</a:t>
            </a:r>
            <a:endParaRPr kumimoji="1" lang="ja-JP" altLang="en-US" dirty="0"/>
          </a:p>
        </p:txBody>
      </p:sp>
    </p:spTree>
    <p:extLst>
      <p:ext uri="{BB962C8B-B14F-4D97-AF65-F5344CB8AC3E}">
        <p14:creationId xmlns:p14="http://schemas.microsoft.com/office/powerpoint/2010/main" val="13889535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個別支援計画の発表（全）</a:t>
            </a:r>
          </a:p>
          <a:p>
            <a:pPr lvl="0"/>
            <a:r>
              <a:rPr lang="ja-JP" altLang="ja-JP" dirty="0"/>
              <a:t>共同生活援助、就労継続支援</a:t>
            </a:r>
            <a:r>
              <a:rPr lang="en-US" altLang="ja-JP" dirty="0"/>
              <a:t>B</a:t>
            </a:r>
            <a:r>
              <a:rPr lang="ja-JP" altLang="ja-JP" dirty="0"/>
              <a:t>型それぞれ</a:t>
            </a:r>
            <a:r>
              <a:rPr lang="en-US" altLang="ja-JP" dirty="0"/>
              <a:t>2</a:t>
            </a:r>
            <a:r>
              <a:rPr lang="ja-JP" altLang="ja-JP" dirty="0"/>
              <a:t>グループ程度から発表してもらう。</a:t>
            </a:r>
          </a:p>
          <a:p>
            <a:pPr lvl="0"/>
            <a:r>
              <a:rPr lang="ja-JP" altLang="ja-JP" dirty="0"/>
              <a:t>スライド「利用者、家族への説明のポイント」を用いて、この発表は利用者・家族への説明を想定していることと各ポイントについて説明する。</a:t>
            </a:r>
          </a:p>
          <a:p>
            <a:endParaRPr kumimoji="1" lang="ja-JP" altLang="en-US" dirty="0"/>
          </a:p>
        </p:txBody>
      </p:sp>
    </p:spTree>
    <p:extLst>
      <p:ext uri="{BB962C8B-B14F-4D97-AF65-F5344CB8AC3E}">
        <p14:creationId xmlns:p14="http://schemas.microsoft.com/office/powerpoint/2010/main" val="22864604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演習の流れについて確認（全）</a:t>
            </a:r>
          </a:p>
          <a:p>
            <a:pPr lvl="0"/>
            <a:r>
              <a:rPr lang="ja-JP" altLang="ja-JP" dirty="0"/>
              <a:t>スライド「モニタリング（演習）の流れ」を用いて、演習の流れを説明する。</a:t>
            </a:r>
          </a:p>
          <a:p>
            <a:pPr lvl="0"/>
            <a:r>
              <a:rPr lang="ja-JP" altLang="ja-JP" dirty="0"/>
              <a:t>サービス担当者会議が行われる設定として、下記の趣旨を確認する。</a:t>
            </a:r>
          </a:p>
          <a:p>
            <a:r>
              <a:rPr lang="ja-JP" altLang="ja-JP" dirty="0"/>
              <a:t>利用者が複数サービスを利用している場合、各事業所がそれぞれのモニタリングを受けて個別支援計画を修正する前に、各事業所での支援状況と本人の様子について支援者間で共有を図るとともに、本人の意思を確認した上で、必要に応じてサービス等利用計画における支援方針の変更を関係者で共有する必要がある。</a:t>
            </a:r>
            <a:endParaRPr kumimoji="1" lang="ja-JP" altLang="en-US" dirty="0"/>
          </a:p>
        </p:txBody>
      </p:sp>
    </p:spTree>
    <p:extLst>
      <p:ext uri="{BB962C8B-B14F-4D97-AF65-F5344CB8AC3E}">
        <p14:creationId xmlns:p14="http://schemas.microsoft.com/office/powerpoint/2010/main" val="40022110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8025" y="768350"/>
            <a:ext cx="5683250" cy="3838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prstClr val="black"/>
                </a:solidFill>
              </a:rPr>
              <a:pPr>
                <a:defRPr/>
              </a:pPr>
              <a:t>56</a:t>
            </a:fld>
            <a:endParaRPr lang="en-US" altLang="ja-JP">
              <a:solidFill>
                <a:prstClr val="black"/>
              </a:solidFill>
            </a:endParaRPr>
          </a:p>
        </p:txBody>
      </p:sp>
    </p:spTree>
    <p:extLst>
      <p:ext uri="{BB962C8B-B14F-4D97-AF65-F5344CB8AC3E}">
        <p14:creationId xmlns:p14="http://schemas.microsoft.com/office/powerpoint/2010/main" val="12016991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834104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個別支援計画の中間評価の提供（全）</a:t>
            </a:r>
          </a:p>
          <a:p>
            <a:r>
              <a:rPr lang="ja-JP" altLang="ja-JP" dirty="0"/>
              <a:t>個別支援計画の中間評価を用いて、モニタリングを深めるために必要な情報について説明する。</a:t>
            </a:r>
            <a:endParaRPr kumimoji="1" lang="ja-JP" altLang="en-US" dirty="0"/>
          </a:p>
        </p:txBody>
      </p:sp>
    </p:spTree>
    <p:extLst>
      <p:ext uri="{BB962C8B-B14F-4D97-AF65-F5344CB8AC3E}">
        <p14:creationId xmlns:p14="http://schemas.microsoft.com/office/powerpoint/2010/main" val="4124119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演習</a:t>
            </a:r>
            <a:r>
              <a:rPr kumimoji="1" lang="en-US" altLang="ja-JP" dirty="0"/>
              <a:t>1</a:t>
            </a:r>
            <a:r>
              <a:rPr kumimoji="1" lang="ja-JP" altLang="en-US" dirty="0"/>
              <a:t>　では個別支援計画の作成を行います。これから、サービス担当者会議への参加準備、サービス担当者会議のロールプレイ、個別支援計画作成にあたり本人との面接、個別支援計画の作成の演習を行います。</a:t>
            </a:r>
            <a:endParaRPr kumimoji="1" lang="en-US" altLang="ja-JP" dirty="0"/>
          </a:p>
          <a:p>
            <a:r>
              <a:rPr kumimoji="1" lang="en-US" altLang="ja-JP" dirty="0"/>
              <a:t>01</a:t>
            </a:r>
            <a:r>
              <a:rPr kumimoji="1" lang="ja-JP" altLang="en-US" dirty="0"/>
              <a:t>事例の概要、</a:t>
            </a:r>
            <a:r>
              <a:rPr kumimoji="1" lang="en-US" altLang="ja-JP" dirty="0"/>
              <a:t>02</a:t>
            </a:r>
            <a:r>
              <a:rPr kumimoji="1" lang="ja-JP" altLang="en-US" dirty="0"/>
              <a:t>アセスメントシート、</a:t>
            </a:r>
            <a:r>
              <a:rPr kumimoji="1" lang="en-US" altLang="ja-JP" dirty="0"/>
              <a:t>03</a:t>
            </a:r>
            <a:r>
              <a:rPr kumimoji="1" lang="ja-JP" altLang="en-US" dirty="0"/>
              <a:t>ニーズ整理票を配布</a:t>
            </a:r>
            <a:endParaRPr kumimoji="1" lang="en-US" altLang="ja-JP" dirty="0"/>
          </a:p>
          <a:p>
            <a:r>
              <a:rPr kumimoji="1" lang="ja-JP" altLang="en-US" dirty="0"/>
              <a:t>事例の概要（パワポの方）読上げ</a:t>
            </a:r>
            <a:endParaRPr lang="en-US" altLang="ja-JP" dirty="0"/>
          </a:p>
          <a:p>
            <a:r>
              <a:rPr lang="ja-JP" altLang="en-US" dirty="0"/>
              <a:t>１グループは「</a:t>
            </a:r>
            <a:r>
              <a:rPr lang="ja-JP" altLang="ja-JP" dirty="0"/>
              <a:t>共同生活援助</a:t>
            </a:r>
            <a:r>
              <a:rPr lang="ja-JP" altLang="en-US" dirty="0"/>
              <a:t>」の事業所、２グループは「就労継続支援</a:t>
            </a:r>
            <a:r>
              <a:rPr lang="en-US" altLang="ja-JP" dirty="0"/>
              <a:t>B</a:t>
            </a:r>
            <a:r>
              <a:rPr lang="ja-JP" altLang="en-US" dirty="0"/>
              <a:t>型」事業所として、以下、奇数グループは、「共同生活援助」事業所、偶数グループは、「就労継続支援</a:t>
            </a:r>
            <a:r>
              <a:rPr lang="en-US" altLang="ja-JP" dirty="0"/>
              <a:t>B</a:t>
            </a:r>
            <a:r>
              <a:rPr lang="ja-JP" altLang="en-US" dirty="0"/>
              <a:t>型」事業所として個別支援計画を作成します。</a:t>
            </a:r>
            <a:endParaRPr kumimoji="1" lang="en-US" altLang="ja-JP" dirty="0"/>
          </a:p>
          <a:p>
            <a:endParaRPr kumimoji="1" lang="ja-JP" altLang="en-US" dirty="0"/>
          </a:p>
        </p:txBody>
      </p:sp>
    </p:spTree>
    <p:extLst>
      <p:ext uri="{BB962C8B-B14F-4D97-AF65-F5344CB8AC3E}">
        <p14:creationId xmlns:p14="http://schemas.microsoft.com/office/powerpoint/2010/main" val="25423772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サービス担当者会議（演習）の実施方法説明（全）</a:t>
            </a:r>
          </a:p>
          <a:p>
            <a:pPr lvl="0"/>
            <a:r>
              <a:rPr lang="ja-JP" altLang="ja-JP" dirty="0"/>
              <a:t>スライド「モニタリングに係るサービス担当者会議（演習）の実施方法を用いて、ロールプレイの実施方法について説明する。</a:t>
            </a:r>
          </a:p>
        </p:txBody>
      </p:sp>
    </p:spTree>
    <p:extLst>
      <p:ext uri="{BB962C8B-B14F-4D97-AF65-F5344CB8AC3E}">
        <p14:creationId xmlns:p14="http://schemas.microsoft.com/office/powerpoint/2010/main" val="2895918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サービス担当者会議の配役を決める（演）</a:t>
            </a:r>
          </a:p>
          <a:p>
            <a:pPr lvl="0"/>
            <a:r>
              <a:rPr lang="ja-JP" altLang="ja-JP" dirty="0"/>
              <a:t>相談支援専門員役は演習講師が担当する。</a:t>
            </a:r>
          </a:p>
          <a:p>
            <a:pPr lvl="0"/>
            <a:r>
              <a:rPr lang="ja-JP" altLang="ja-JP" dirty="0"/>
              <a:t>スライド「サービス担当者会議配役」を用いて相談支援専門員役以外の配役を決める。</a:t>
            </a:r>
          </a:p>
          <a:p>
            <a:r>
              <a:rPr lang="en-US" altLang="ja-JP" dirty="0"/>
              <a:t> </a:t>
            </a:r>
            <a:endParaRPr lang="ja-JP" altLang="ja-JP" dirty="0"/>
          </a:p>
          <a:p>
            <a:r>
              <a:rPr lang="ja-JP" altLang="ja-JP" dirty="0"/>
              <a:t>＜</a:t>
            </a:r>
            <a:r>
              <a:rPr lang="en-US" altLang="ja-JP" dirty="0"/>
              <a:t>1</a:t>
            </a:r>
            <a:r>
              <a:rPr lang="ja-JP" altLang="ja-JP" dirty="0"/>
              <a:t>回目＞サービス担当者会議①　</a:t>
            </a:r>
          </a:p>
          <a:p>
            <a:pPr lvl="0"/>
            <a:r>
              <a:rPr lang="ja-JP" altLang="ja-JP" dirty="0"/>
              <a:t>共同生活援助グループメンバーを中心に実施する。</a:t>
            </a:r>
          </a:p>
          <a:p>
            <a:pPr lvl="0"/>
            <a:r>
              <a:rPr lang="ja-JP" altLang="ja-JP" dirty="0"/>
              <a:t>就労継続支援事業所のサービス管理責任者、支援員は対になる就労グループから参加する。</a:t>
            </a:r>
          </a:p>
          <a:p>
            <a:pPr lvl="0"/>
            <a:r>
              <a:rPr lang="ja-JP" altLang="ja-JP" dirty="0"/>
              <a:t>配役から漏れた者は、周囲で観察者となる。</a:t>
            </a:r>
          </a:p>
          <a:p>
            <a:r>
              <a:rPr lang="ja-JP" altLang="ja-JP" dirty="0"/>
              <a:t>＜</a:t>
            </a:r>
            <a:r>
              <a:rPr lang="en-US" altLang="ja-JP" dirty="0"/>
              <a:t>2</a:t>
            </a:r>
            <a:r>
              <a:rPr lang="ja-JP" altLang="ja-JP" dirty="0"/>
              <a:t>回目＞サービス担当者会議②　</a:t>
            </a:r>
          </a:p>
          <a:p>
            <a:pPr lvl="0"/>
            <a:r>
              <a:rPr lang="ja-JP" altLang="ja-JP" dirty="0"/>
              <a:t>就労グループ中心に実施する。　</a:t>
            </a:r>
          </a:p>
          <a:p>
            <a:pPr lvl="0"/>
            <a:r>
              <a:rPr lang="ja-JP" altLang="ja-JP" dirty="0"/>
              <a:t>就労グループメンバーを中心に実施する。</a:t>
            </a:r>
          </a:p>
          <a:p>
            <a:pPr lvl="0"/>
            <a:r>
              <a:rPr lang="ja-JP" altLang="ja-JP" dirty="0"/>
              <a:t>グループホームのサービス管理責任者、世話人は対になる共同生活援助グループから参加する。</a:t>
            </a:r>
          </a:p>
          <a:p>
            <a:r>
              <a:rPr lang="ja-JP" altLang="ja-JP" dirty="0"/>
              <a:t>配役から漏れた者は、周囲で観察者となる。</a:t>
            </a:r>
            <a:endParaRPr lang="en-US" altLang="ja-JP" dirty="0"/>
          </a:p>
          <a:p>
            <a:endParaRPr lang="en-US" altLang="ja-JP" dirty="0"/>
          </a:p>
          <a:p>
            <a:pPr lvl="0"/>
            <a:r>
              <a:rPr lang="ja-JP" altLang="ja-JP" dirty="0"/>
              <a:t>各配役の役作り（全）</a:t>
            </a:r>
          </a:p>
          <a:p>
            <a:pPr lvl="0"/>
            <a:r>
              <a:rPr lang="ja-JP" altLang="ja-JP" dirty="0"/>
              <a:t>演習講師で分担し、配役ごとに受講者を集めて役作りについてそれぞれに説明する。</a:t>
            </a:r>
          </a:p>
          <a:p>
            <a:r>
              <a:rPr lang="ja-JP" altLang="ja-JP" dirty="0"/>
              <a:t>＜各配役の設定＞</a:t>
            </a:r>
          </a:p>
          <a:p>
            <a:pPr lvl="0"/>
            <a:r>
              <a:rPr lang="ja-JP" altLang="ja-JP" dirty="0"/>
              <a:t>本人：「就労したい」と希望している。</a:t>
            </a:r>
          </a:p>
          <a:p>
            <a:pPr lvl="0"/>
            <a:r>
              <a:rPr lang="ja-JP" altLang="ja-JP" dirty="0"/>
              <a:t>父親：「まずはグループホームで力をつけて」と希望している。</a:t>
            </a:r>
          </a:p>
          <a:p>
            <a:pPr lvl="0"/>
            <a:r>
              <a:rPr lang="ja-JP" altLang="ja-JP" dirty="0"/>
              <a:t>相談支援専門員：あまりしきらず、本人の希望を聴いたうえで、それぞれのサービス管理責任者からの意見をもらう。</a:t>
            </a:r>
          </a:p>
          <a:p>
            <a:pPr lvl="0"/>
            <a:r>
              <a:rPr lang="ja-JP" altLang="ja-JP" dirty="0"/>
              <a:t>市役所職員：特に設定なし</a:t>
            </a:r>
          </a:p>
          <a:p>
            <a:pPr lvl="0"/>
            <a:r>
              <a:rPr lang="ja-JP" altLang="ja-JP" dirty="0"/>
              <a:t>共同生活援助世話人：仕事よりも生活力をつけた方がよいと考えている。</a:t>
            </a:r>
          </a:p>
          <a:p>
            <a:pPr lvl="0"/>
            <a:r>
              <a:rPr lang="ja-JP" altLang="ja-JP" dirty="0"/>
              <a:t>就労支援事業所支援員：生活も大事だが、仕事をする力がついた方がよいと考えている。</a:t>
            </a:r>
          </a:p>
          <a:p>
            <a:pPr lvl="0"/>
            <a:r>
              <a:rPr lang="ja-JP" altLang="ja-JP" dirty="0"/>
              <a:t>両サビ管：特に役割設定はせず、サビ管としての役割を考えてもらう。</a:t>
            </a:r>
          </a:p>
        </p:txBody>
      </p:sp>
    </p:spTree>
    <p:extLst>
      <p:ext uri="{BB962C8B-B14F-4D97-AF65-F5344CB8AC3E}">
        <p14:creationId xmlns:p14="http://schemas.microsoft.com/office/powerpoint/2010/main" val="230010373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a:t>＜１回目＞　共同生活援助グループ中心に実施</a:t>
            </a:r>
          </a:p>
          <a:p>
            <a:pPr lvl="0"/>
            <a:r>
              <a:rPr lang="ja-JP" altLang="ja-JP" dirty="0"/>
              <a:t>サービス担当者会議のロールプレイを実施する（演）</a:t>
            </a:r>
          </a:p>
          <a:p>
            <a:pPr lvl="0"/>
            <a:r>
              <a:rPr lang="ja-JP" altLang="ja-JP" dirty="0"/>
              <a:t>相談支援専門員は演習講師が担当し、利用者本人の意思を尊重する。</a:t>
            </a:r>
          </a:p>
          <a:p>
            <a:r>
              <a:rPr lang="ja-JP" altLang="ja-JP" dirty="0"/>
              <a:t>スライドを使って終了時間を示す。</a:t>
            </a:r>
            <a:endParaRPr lang="en-US" altLang="ja-JP" dirty="0"/>
          </a:p>
          <a:p>
            <a:endParaRPr lang="en-US" altLang="ja-JP" dirty="0"/>
          </a:p>
          <a:p>
            <a:pPr lvl="0"/>
            <a:r>
              <a:rPr lang="ja-JP" altLang="ja-JP" dirty="0"/>
              <a:t>振り返りを行う（演）</a:t>
            </a:r>
          </a:p>
          <a:p>
            <a:r>
              <a:rPr lang="ja-JP" altLang="ja-JP" dirty="0"/>
              <a:t>役割のシェアリング</a:t>
            </a:r>
            <a:r>
              <a:rPr lang="en-US" altLang="ja-JP" dirty="0"/>
              <a:t>+</a:t>
            </a:r>
            <a:r>
              <a:rPr lang="ja-JP" altLang="ja-JP" dirty="0"/>
              <a:t>観察グループからも感想もらう。</a:t>
            </a:r>
            <a:endParaRPr kumimoji="1" lang="ja-JP" altLang="en-US" dirty="0"/>
          </a:p>
        </p:txBody>
      </p:sp>
    </p:spTree>
    <p:extLst>
      <p:ext uri="{BB962C8B-B14F-4D97-AF65-F5344CB8AC3E}">
        <p14:creationId xmlns:p14="http://schemas.microsoft.com/office/powerpoint/2010/main" val="129343360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各配役の役作り（全）</a:t>
            </a:r>
          </a:p>
          <a:p>
            <a:pPr lvl="0"/>
            <a:r>
              <a:rPr lang="ja-JP" altLang="ja-JP" dirty="0"/>
              <a:t>演習講師で分担し、配役ごとに集めて役作りについてのメモを受講者に配布し、それぞれ説明する。</a:t>
            </a:r>
          </a:p>
          <a:p>
            <a:r>
              <a:rPr lang="ja-JP" altLang="ja-JP" dirty="0"/>
              <a:t>＜各配役の設定＞</a:t>
            </a:r>
          </a:p>
          <a:p>
            <a:pPr lvl="0"/>
            <a:r>
              <a:rPr lang="ja-JP" altLang="ja-JP" dirty="0"/>
              <a:t>本人：「一人暮らしの力をつけたい」と希望している。</a:t>
            </a:r>
          </a:p>
          <a:p>
            <a:pPr lvl="0"/>
            <a:r>
              <a:rPr lang="ja-JP" altLang="ja-JP" dirty="0"/>
              <a:t>父親：「早く働けるようになった方が良い」と希望している。</a:t>
            </a:r>
          </a:p>
          <a:p>
            <a:pPr lvl="0"/>
            <a:r>
              <a:rPr lang="ja-JP" altLang="ja-JP" dirty="0"/>
              <a:t>相談支援専門員：あまりしきらず、本人の希望を聴いたうえで、それぞれのサービス管理責任者からの意見をもらう。</a:t>
            </a:r>
          </a:p>
          <a:p>
            <a:pPr lvl="0"/>
            <a:r>
              <a:rPr lang="ja-JP" altLang="ja-JP" dirty="0"/>
              <a:t>市役所職員：特に設定なし</a:t>
            </a:r>
          </a:p>
          <a:p>
            <a:pPr lvl="0"/>
            <a:r>
              <a:rPr lang="ja-JP" altLang="ja-JP" dirty="0"/>
              <a:t>共同生活援助世話人：仕事よりも生活力をつけた方が良いと思っている。</a:t>
            </a:r>
          </a:p>
          <a:p>
            <a:pPr lvl="0"/>
            <a:r>
              <a:rPr lang="ja-JP" altLang="ja-JP" dirty="0"/>
              <a:t>就労支援事業所支援員：生活も大事だが、仕事をする力がついた方がよいと考えている。</a:t>
            </a:r>
          </a:p>
          <a:p>
            <a:pPr lvl="0"/>
            <a:r>
              <a:rPr lang="ja-JP" altLang="ja-JP" dirty="0"/>
              <a:t>両サビ管：特に役割設定はせず、サビ管としての役割を考えてもらう。</a:t>
            </a:r>
          </a:p>
          <a:p>
            <a:endParaRPr lang="en-US" altLang="ja-JP" dirty="0"/>
          </a:p>
          <a:p>
            <a:r>
              <a:rPr lang="ja-JP" altLang="ja-JP" dirty="0"/>
              <a:t>＜２回目＞　就労継続支援事業所グループを中心に実施</a:t>
            </a:r>
          </a:p>
          <a:p>
            <a:pPr lvl="0"/>
            <a:r>
              <a:rPr lang="ja-JP" altLang="ja-JP" dirty="0"/>
              <a:t>サービス担当者会議のロールプレイを実施する（演）</a:t>
            </a:r>
          </a:p>
          <a:p>
            <a:pPr lvl="0"/>
            <a:r>
              <a:rPr lang="ja-JP" altLang="ja-JP" dirty="0"/>
              <a:t>相談支援専門員は演習講師が担当し、利用者本人の意思を尊重する。</a:t>
            </a:r>
          </a:p>
          <a:p>
            <a:pPr lvl="0"/>
            <a:r>
              <a:rPr lang="ja-JP" altLang="ja-JP" dirty="0"/>
              <a:t>スライドを使って終了時間を示す。</a:t>
            </a:r>
            <a:endParaRPr lang="en-US" altLang="ja-JP" dirty="0"/>
          </a:p>
          <a:p>
            <a:pPr lvl="0"/>
            <a:endParaRPr lang="en-US" altLang="ja-JP" dirty="0"/>
          </a:p>
          <a:p>
            <a:pPr lvl="0"/>
            <a:r>
              <a:rPr lang="ja-JP" altLang="ja-JP" dirty="0"/>
              <a:t>振り返りを行う（演）</a:t>
            </a:r>
          </a:p>
          <a:p>
            <a:r>
              <a:rPr lang="ja-JP" altLang="ja-JP" dirty="0"/>
              <a:t>役割のシェアリング</a:t>
            </a:r>
            <a:r>
              <a:rPr lang="en-US" altLang="ja-JP" dirty="0"/>
              <a:t>+</a:t>
            </a:r>
            <a:r>
              <a:rPr lang="ja-JP" altLang="ja-JP" dirty="0"/>
              <a:t>観察グループからも感想もらう。</a:t>
            </a:r>
          </a:p>
          <a:p>
            <a:endParaRPr kumimoji="1" lang="ja-JP" altLang="en-US" dirty="0"/>
          </a:p>
        </p:txBody>
      </p:sp>
    </p:spTree>
    <p:extLst>
      <p:ext uri="{BB962C8B-B14F-4D97-AF65-F5344CB8AC3E}">
        <p14:creationId xmlns:p14="http://schemas.microsoft.com/office/powerpoint/2010/main" val="25309061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個別支援計画修正案の作成演習の説明（全）</a:t>
            </a:r>
          </a:p>
          <a:p>
            <a:pPr lvl="0"/>
            <a:r>
              <a:rPr lang="ja-JP" altLang="ja-JP" dirty="0"/>
              <a:t>各事業所での中間評価を踏まえて、サービス担当者会議を実施した結果を受けて、本人の希望に添うように、個別支援計画の修正案を作成する旨を伝える。</a:t>
            </a:r>
          </a:p>
          <a:p>
            <a:pPr lvl="0"/>
            <a:r>
              <a:rPr lang="ja-JP" altLang="ja-JP" dirty="0"/>
              <a:t>スライドを使ってグループワークの終了時間を示す。</a:t>
            </a:r>
          </a:p>
          <a:p>
            <a:r>
              <a:rPr lang="ja-JP" altLang="ja-JP" dirty="0"/>
              <a:t>＜共同生活援助グループ＞</a:t>
            </a:r>
          </a:p>
          <a:p>
            <a:r>
              <a:rPr lang="ja-JP" altLang="ja-JP" dirty="0"/>
              <a:t>太一さんは、「今はスマイル（就</a:t>
            </a:r>
            <a:r>
              <a:rPr lang="en-US" altLang="ja-JP" dirty="0"/>
              <a:t>B</a:t>
            </a:r>
            <a:r>
              <a:rPr lang="ja-JP" altLang="ja-JP" dirty="0"/>
              <a:t>）からピアハウス（</a:t>
            </a:r>
            <a:r>
              <a:rPr lang="en-US" altLang="ja-JP" dirty="0"/>
              <a:t>GH</a:t>
            </a:r>
            <a:r>
              <a:rPr lang="ja-JP" altLang="ja-JP" dirty="0"/>
              <a:t>）に帰ってきて、疲れて何もできない日もあるけれど、早く就職活動をして仕事をしたい。体力と自信をつけたいのでステップでもいいけど、もっと就職につながるような活動もしていきたい。」と希望されている。</a:t>
            </a:r>
          </a:p>
          <a:p>
            <a:r>
              <a:rPr lang="ja-JP" altLang="ja-JP" dirty="0"/>
              <a:t>＜就労継続支援グループ＞</a:t>
            </a:r>
          </a:p>
          <a:p>
            <a:r>
              <a:rPr lang="ja-JP" altLang="ja-JP" dirty="0"/>
              <a:t>太一さんは、「今は、就労よりも一人暮らしの力をつけたいという。もちろん、仕事の力も徐々につけていきたい」と希望されている。</a:t>
            </a:r>
            <a:endParaRPr kumimoji="1" lang="ja-JP" altLang="en-US" dirty="0"/>
          </a:p>
        </p:txBody>
      </p:sp>
    </p:spTree>
    <p:extLst>
      <p:ext uri="{BB962C8B-B14F-4D97-AF65-F5344CB8AC3E}">
        <p14:creationId xmlns:p14="http://schemas.microsoft.com/office/powerpoint/2010/main" val="33169226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ワークの進行（演）</a:t>
            </a:r>
          </a:p>
          <a:p>
            <a:pPr lvl="0"/>
            <a:r>
              <a:rPr lang="ja-JP" altLang="ja-JP" dirty="0"/>
              <a:t>グループワークを活性化させるポイントに注意しながら演習を進行する。</a:t>
            </a:r>
          </a:p>
          <a:p>
            <a:pPr lvl="0"/>
            <a:r>
              <a:rPr lang="ja-JP" altLang="ja-JP" dirty="0"/>
              <a:t>グループ状況を勘案して、進行役等を受講者に担当させ、演習講師はサポート役を担当することもあり。</a:t>
            </a:r>
          </a:p>
          <a:p>
            <a:pPr lvl="0"/>
            <a:r>
              <a:rPr lang="ja-JP" altLang="ja-JP" dirty="0"/>
              <a:t>一部の受講者に発言が偏らないこと、演習時間の管理等に配慮する。</a:t>
            </a:r>
          </a:p>
          <a:p>
            <a:endParaRPr kumimoji="1" lang="ja-JP" altLang="en-US" dirty="0"/>
          </a:p>
        </p:txBody>
      </p:sp>
    </p:spTree>
    <p:extLst>
      <p:ext uri="{BB962C8B-B14F-4D97-AF65-F5344CB8AC3E}">
        <p14:creationId xmlns:p14="http://schemas.microsoft.com/office/powerpoint/2010/main" val="3178145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8025" y="768350"/>
            <a:ext cx="5683250" cy="3838575"/>
          </a:xfrm>
        </p:spPr>
      </p:sp>
      <p:sp>
        <p:nvSpPr>
          <p:cNvPr id="3" name="ノート プレースホルダー 2"/>
          <p:cNvSpPr>
            <a:spLocks noGrp="1"/>
          </p:cNvSpPr>
          <p:nvPr>
            <p:ph type="body" idx="1"/>
          </p:nvPr>
        </p:nvSpPr>
        <p:spPr/>
        <p:txBody>
          <a:bodyPr/>
          <a:lstStyle/>
          <a:p>
            <a:r>
              <a:rPr kumimoji="1" lang="ja-JP" altLang="en-US" dirty="0"/>
              <a:t>上から下の関係性ではなく、双方向的な関係性。</a:t>
            </a:r>
            <a:endParaRPr kumimoji="1" lang="en-US" altLang="ja-JP" dirty="0"/>
          </a:p>
          <a:p>
            <a:r>
              <a:rPr kumimoji="1" lang="ja-JP" altLang="en-US" dirty="0"/>
              <a:t>サービス等利用計画に沿って個別支援計画が作られるが、個別支援計画の変更によってサービス等利用計画が変更していくこともある。</a:t>
            </a:r>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prstClr val="black"/>
                </a:solidFill>
              </a:rPr>
              <a:pPr>
                <a:defRPr/>
              </a:pPr>
              <a:t>8</a:t>
            </a:fld>
            <a:endParaRPr lang="en-US" altLang="ja-JP">
              <a:solidFill>
                <a:prstClr val="black"/>
              </a:solidFill>
            </a:endParaRPr>
          </a:p>
        </p:txBody>
      </p:sp>
    </p:spTree>
    <p:extLst>
      <p:ext uri="{BB962C8B-B14F-4D97-AF65-F5344CB8AC3E}">
        <p14:creationId xmlns:p14="http://schemas.microsoft.com/office/powerpoint/2010/main" val="1719202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8025" y="768350"/>
            <a:ext cx="5683250" cy="3838575"/>
          </a:xfrm>
        </p:spPr>
      </p:sp>
      <p:sp>
        <p:nvSpPr>
          <p:cNvPr id="3" name="ノート プレースホルダー 2"/>
          <p:cNvSpPr>
            <a:spLocks noGrp="1"/>
          </p:cNvSpPr>
          <p:nvPr>
            <p:ph type="body" idx="1"/>
          </p:nvPr>
        </p:nvSpPr>
        <p:spPr/>
        <p:txBody>
          <a:bodyPr/>
          <a:lstStyle/>
          <a:p>
            <a:r>
              <a:rPr kumimoji="1" lang="ja-JP" altLang="en-US" dirty="0"/>
              <a:t>上から下の関係性ではなく、双方向的な関係性。</a:t>
            </a:r>
            <a:endParaRPr kumimoji="1" lang="en-US" altLang="ja-JP" dirty="0"/>
          </a:p>
          <a:p>
            <a:r>
              <a:rPr kumimoji="1" lang="ja-JP" altLang="en-US" dirty="0"/>
              <a:t>サービス等利用計画に沿って個別支援計画が作られるが、個別支援計画の変更によってサービス等利用計画が変更していくこともある。</a:t>
            </a:r>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prstClr val="black"/>
                </a:solidFill>
              </a:rPr>
              <a:pPr>
                <a:defRPr/>
              </a:pPr>
              <a:t>9</a:t>
            </a:fld>
            <a:endParaRPr lang="en-US" altLang="ja-JP">
              <a:solidFill>
                <a:prstClr val="black"/>
              </a:solidFill>
            </a:endParaRPr>
          </a:p>
        </p:txBody>
      </p:sp>
    </p:spTree>
    <p:extLst>
      <p:ext uri="{BB962C8B-B14F-4D97-AF65-F5344CB8AC3E}">
        <p14:creationId xmlns:p14="http://schemas.microsoft.com/office/powerpoint/2010/main" val="2360462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8025" y="768350"/>
            <a:ext cx="5683250" cy="3838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prstClr val="black"/>
                </a:solidFill>
              </a:rPr>
              <a:pPr>
                <a:defRPr/>
              </a:pPr>
              <a:t>10</a:t>
            </a:fld>
            <a:endParaRPr lang="en-US" altLang="ja-JP">
              <a:solidFill>
                <a:prstClr val="black"/>
              </a:solidFill>
            </a:endParaRPr>
          </a:p>
        </p:txBody>
      </p:sp>
    </p:spTree>
    <p:extLst>
      <p:ext uri="{BB962C8B-B14F-4D97-AF65-F5344CB8AC3E}">
        <p14:creationId xmlns:p14="http://schemas.microsoft.com/office/powerpoint/2010/main" val="1257161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演習の全体の流れとグループの想定事業者について説明（全）</a:t>
            </a:r>
            <a:endParaRPr lang="ja-JP" altLang="ja-JP" sz="1700" dirty="0"/>
          </a:p>
          <a:p>
            <a:pPr lvl="0"/>
            <a:r>
              <a:rPr lang="ja-JP" altLang="ja-JP" dirty="0"/>
              <a:t>スライド「演習１『個別支援計画の作成』」を用いて演習１の予定について説明する。</a:t>
            </a:r>
            <a:endParaRPr lang="ja-JP" altLang="ja-JP" sz="1700" dirty="0"/>
          </a:p>
          <a:p>
            <a:pPr lvl="0"/>
            <a:r>
              <a:rPr lang="ja-JP" altLang="ja-JP" dirty="0"/>
              <a:t>スライド「演習２『個別支援計画の実施状況の把握（モニタリング）及び記録方法』」を用いて演習２の予定について説明する。</a:t>
            </a:r>
            <a:endParaRPr lang="ja-JP" altLang="ja-JP" sz="1700" dirty="0"/>
          </a:p>
          <a:p>
            <a:pPr lvl="0"/>
            <a:r>
              <a:rPr lang="ja-JP" altLang="ja-JP" dirty="0"/>
              <a:t>スライド５～８を用いて、実際のどのような場面を演習１及び２で想定しているのかについて説明する</a:t>
            </a:r>
            <a:endParaRPr lang="en-US" altLang="ja-JP" dirty="0"/>
          </a:p>
          <a:p>
            <a:pPr lvl="0"/>
            <a:r>
              <a:rPr lang="ja-JP" altLang="ja-JP" dirty="0"/>
              <a:t>スライド「各グループの想定」を用いて、各グループがどの事業者を想定して個別支援計画作成及びモニタリング演習を進めていくのかを説明する。（奇数グループは「共同生活援助」事業所、偶数グループは「就労継続支援</a:t>
            </a:r>
            <a:r>
              <a:rPr lang="en-US" altLang="ja-JP" dirty="0"/>
              <a:t>B</a:t>
            </a:r>
            <a:r>
              <a:rPr lang="ja-JP" altLang="ja-JP" dirty="0"/>
              <a:t>型」事業所）</a:t>
            </a:r>
            <a:endParaRPr lang="ja-JP" altLang="ja-JP" sz="1700" dirty="0"/>
          </a:p>
          <a:p>
            <a:endParaRPr kumimoji="1" lang="ja-JP" altLang="en-US" dirty="0"/>
          </a:p>
        </p:txBody>
      </p:sp>
    </p:spTree>
    <p:extLst>
      <p:ext uri="{BB962C8B-B14F-4D97-AF65-F5344CB8AC3E}">
        <p14:creationId xmlns:p14="http://schemas.microsoft.com/office/powerpoint/2010/main" val="858065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ja-JP" dirty="0"/>
              <a:t>演習１の前半の流れについての説明（全）</a:t>
            </a:r>
            <a:endParaRPr lang="en-US" altLang="ja-JP" sz="1700" dirty="0"/>
          </a:p>
          <a:p>
            <a:pPr lvl="0"/>
            <a:r>
              <a:rPr lang="ja-JP" altLang="ja-JP" dirty="0"/>
              <a:t>スライド「演習</a:t>
            </a:r>
            <a:r>
              <a:rPr lang="en-US" altLang="ja-JP" dirty="0"/>
              <a:t>1</a:t>
            </a:r>
            <a:r>
              <a:rPr lang="ja-JP" altLang="ja-JP" dirty="0"/>
              <a:t>－①『個別支援計画の作成』（前半）」を用いて説明する。</a:t>
            </a:r>
            <a:endParaRPr lang="ja-JP" altLang="ja-JP" sz="1700" dirty="0"/>
          </a:p>
          <a:p>
            <a:r>
              <a:rPr lang="ja-JP" altLang="ja-JP" dirty="0"/>
              <a:t>「まずは、サービス利用を希望する障害当事者について、相談支援専門員作成の事例概要及びアセスメント表もとに状況を確認します。そのうえで、サービス担当者会議に参加するに際して、事業所として、本人のことをより知るためやニーズを明確にするために、どのようなことを確認したり、意見を述べる必要があるかについて事前準備をし、サービス担当者会議に参加するまでを行います。」</a:t>
            </a:r>
            <a:endParaRPr kumimoji="1" lang="ja-JP" altLang="en-US" dirty="0"/>
          </a:p>
        </p:txBody>
      </p:sp>
    </p:spTree>
    <p:extLst>
      <p:ext uri="{BB962C8B-B14F-4D97-AF65-F5344CB8AC3E}">
        <p14:creationId xmlns:p14="http://schemas.microsoft.com/office/powerpoint/2010/main" val="763977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pPr>
                <a:defRPr/>
              </a:pPr>
              <a:t>‹#›</a:t>
            </a:fld>
            <a:endParaRPr lang="en-US" altLang="ja-JP"/>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7443201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5929883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6683345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3234607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3450123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3604164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3896020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3308004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95146043"/>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26" y="2130430"/>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50"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9130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pPr>
                <a:defRPr/>
              </a:pPr>
              <a:t>‹#›</a:t>
            </a:fld>
            <a:endParaRPr lang="en-US" altLang="ja-JP"/>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1375126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06" y="4406905"/>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06"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53249789"/>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2" y="1600205"/>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30" y="1600205"/>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9311456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3"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3"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187"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187"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0448182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481446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0360150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7" y="273055"/>
            <a:ext cx="56756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7153790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5305228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11690874"/>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43"/>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2" y="274643"/>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05167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pPr>
                <a:defRPr/>
              </a:pPr>
              <a:t>‹#›</a:t>
            </a:fld>
            <a:endParaRPr lang="en-US" altLang="ja-JP"/>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5"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685" y="1600205"/>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4287756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24" y="2130426"/>
            <a:ext cx="8630603"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523048" y="3886200"/>
            <a:ext cx="710755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18481864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81133705"/>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068" y="4406901"/>
            <a:ext cx="8630603"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02068" y="2906713"/>
            <a:ext cx="863060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58838005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07682" y="1600201"/>
            <a:ext cx="4484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161439" y="1600201"/>
            <a:ext cx="4484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57364818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07683" y="1535113"/>
            <a:ext cx="44862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07683" y="2174875"/>
            <a:ext cx="44862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157914" y="1535113"/>
            <a:ext cx="44880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157914" y="2174875"/>
            <a:ext cx="44880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1163986720"/>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378604289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4895330"/>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481"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969795" y="273051"/>
            <a:ext cx="567617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07683" y="1435101"/>
            <a:ext cx="334048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425409886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186" y="4800600"/>
            <a:ext cx="609219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90186"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90186"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096040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0" y="2130468"/>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4"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9F4AA91B-5655-4D32-8371-E906AD77252B}" type="slidenum">
              <a:rPr lang="en-US" altLang="ja-JP"/>
              <a:pPr>
                <a:defRPr/>
              </a:pPr>
              <a:t>‹#›</a:t>
            </a:fld>
            <a:endParaRPr lang="en-US" altLang="ja-JP"/>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40589233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39"/>
            <a:ext cx="2284571"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07683" y="274639"/>
            <a:ext cx="6684486"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16847E-A612-4506-A021-1AD2236B21D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145630442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9206" y="1122363"/>
            <a:ext cx="7615238" cy="2387600"/>
          </a:xfrm>
        </p:spPr>
        <p:txBody>
          <a:bodyPr anchor="b"/>
          <a:lstStyle>
            <a:lvl1pPr algn="ctr">
              <a:defRPr sz="4997"/>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69206" y="3602038"/>
            <a:ext cx="7615238" cy="1655762"/>
          </a:xfrm>
        </p:spPr>
        <p:txBody>
          <a:bodyPr/>
          <a:lstStyle>
            <a:lvl1pPr marL="0" indent="0" algn="ctr">
              <a:buNone/>
              <a:defRPr sz="1999"/>
            </a:lvl1pPr>
            <a:lvl2pPr marL="380756" indent="0" algn="ctr">
              <a:buNone/>
              <a:defRPr sz="1666"/>
            </a:lvl2pPr>
            <a:lvl3pPr marL="761512" indent="0" algn="ctr">
              <a:buNone/>
              <a:defRPr sz="1499"/>
            </a:lvl3pPr>
            <a:lvl4pPr marL="1142268" indent="0" algn="ctr">
              <a:buNone/>
              <a:defRPr sz="1332"/>
            </a:lvl4pPr>
            <a:lvl5pPr marL="1523025" indent="0" algn="ctr">
              <a:buNone/>
              <a:defRPr sz="1332"/>
            </a:lvl5pPr>
            <a:lvl6pPr marL="1903781" indent="0" algn="ctr">
              <a:buNone/>
              <a:defRPr sz="1332"/>
            </a:lvl6pPr>
            <a:lvl7pPr marL="2284537" indent="0" algn="ctr">
              <a:buNone/>
              <a:defRPr sz="1332"/>
            </a:lvl7pPr>
            <a:lvl8pPr marL="2665293" indent="0" algn="ctr">
              <a:buNone/>
              <a:defRPr sz="1332"/>
            </a:lvl8pPr>
            <a:lvl9pPr marL="3046049" indent="0" algn="ctr">
              <a:buNone/>
              <a:defRPr sz="1332"/>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3200063184"/>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257536803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92775" y="1709739"/>
            <a:ext cx="8757523" cy="2852737"/>
          </a:xfrm>
        </p:spPr>
        <p:txBody>
          <a:bodyPr anchor="b"/>
          <a:lstStyle>
            <a:lvl1pPr>
              <a:defRPr sz="4997"/>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92775" y="4589464"/>
            <a:ext cx="8757523" cy="1500187"/>
          </a:xfrm>
        </p:spPr>
        <p:txBody>
          <a:bodyPr/>
          <a:lstStyle>
            <a:lvl1pPr marL="0" indent="0">
              <a:buNone/>
              <a:defRPr sz="1999">
                <a:solidFill>
                  <a:schemeClr val="tx1">
                    <a:tint val="75000"/>
                  </a:schemeClr>
                </a:solidFill>
              </a:defRPr>
            </a:lvl1pPr>
            <a:lvl2pPr marL="380756" indent="0">
              <a:buNone/>
              <a:defRPr sz="1666">
                <a:solidFill>
                  <a:schemeClr val="tx1">
                    <a:tint val="75000"/>
                  </a:schemeClr>
                </a:solidFill>
              </a:defRPr>
            </a:lvl2pPr>
            <a:lvl3pPr marL="761512" indent="0">
              <a:buNone/>
              <a:defRPr sz="1499">
                <a:solidFill>
                  <a:schemeClr val="tx1">
                    <a:tint val="75000"/>
                  </a:schemeClr>
                </a:solidFill>
              </a:defRPr>
            </a:lvl3pPr>
            <a:lvl4pPr marL="1142268" indent="0">
              <a:buNone/>
              <a:defRPr sz="1332">
                <a:solidFill>
                  <a:schemeClr val="tx1">
                    <a:tint val="75000"/>
                  </a:schemeClr>
                </a:solidFill>
              </a:defRPr>
            </a:lvl4pPr>
            <a:lvl5pPr marL="1523025" indent="0">
              <a:buNone/>
              <a:defRPr sz="1332">
                <a:solidFill>
                  <a:schemeClr val="tx1">
                    <a:tint val="75000"/>
                  </a:schemeClr>
                </a:solidFill>
              </a:defRPr>
            </a:lvl5pPr>
            <a:lvl6pPr marL="1903781" indent="0">
              <a:buNone/>
              <a:defRPr sz="1332">
                <a:solidFill>
                  <a:schemeClr val="tx1">
                    <a:tint val="75000"/>
                  </a:schemeClr>
                </a:solidFill>
              </a:defRPr>
            </a:lvl6pPr>
            <a:lvl7pPr marL="2284537" indent="0">
              <a:buNone/>
              <a:defRPr sz="1332">
                <a:solidFill>
                  <a:schemeClr val="tx1">
                    <a:tint val="75000"/>
                  </a:schemeClr>
                </a:solidFill>
              </a:defRPr>
            </a:lvl7pPr>
            <a:lvl8pPr marL="2665293" indent="0">
              <a:buNone/>
              <a:defRPr sz="1332">
                <a:solidFill>
                  <a:schemeClr val="tx1">
                    <a:tint val="75000"/>
                  </a:schemeClr>
                </a:solidFill>
              </a:defRPr>
            </a:lvl8pPr>
            <a:lvl9pPr marL="3046049" indent="0">
              <a:buNone/>
              <a:defRPr sz="1332">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69427646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98064" y="1825625"/>
            <a:ext cx="4315301"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140285" y="1825625"/>
            <a:ext cx="4315301"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308286451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99386" y="365126"/>
            <a:ext cx="8757523"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99387" y="1681163"/>
            <a:ext cx="4295469" cy="823912"/>
          </a:xfrm>
        </p:spPr>
        <p:txBody>
          <a:bodyPr anchor="b"/>
          <a:lstStyle>
            <a:lvl1pPr marL="0" indent="0">
              <a:buNone/>
              <a:defRPr sz="1999" b="1"/>
            </a:lvl1pPr>
            <a:lvl2pPr marL="380756" indent="0">
              <a:buNone/>
              <a:defRPr sz="1666" b="1"/>
            </a:lvl2pPr>
            <a:lvl3pPr marL="761512" indent="0">
              <a:buNone/>
              <a:defRPr sz="1499" b="1"/>
            </a:lvl3pPr>
            <a:lvl4pPr marL="1142268" indent="0">
              <a:buNone/>
              <a:defRPr sz="1332" b="1"/>
            </a:lvl4pPr>
            <a:lvl5pPr marL="1523025" indent="0">
              <a:buNone/>
              <a:defRPr sz="1332" b="1"/>
            </a:lvl5pPr>
            <a:lvl6pPr marL="1903781" indent="0">
              <a:buNone/>
              <a:defRPr sz="1332" b="1"/>
            </a:lvl6pPr>
            <a:lvl7pPr marL="2284537" indent="0">
              <a:buNone/>
              <a:defRPr sz="1332" b="1"/>
            </a:lvl7pPr>
            <a:lvl8pPr marL="2665293" indent="0">
              <a:buNone/>
              <a:defRPr sz="1332" b="1"/>
            </a:lvl8pPr>
            <a:lvl9pPr marL="3046049" indent="0">
              <a:buNone/>
              <a:defRPr sz="1332"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99387" y="2505075"/>
            <a:ext cx="4295469"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140285" y="1681163"/>
            <a:ext cx="4316624" cy="823912"/>
          </a:xfrm>
        </p:spPr>
        <p:txBody>
          <a:bodyPr anchor="b"/>
          <a:lstStyle>
            <a:lvl1pPr marL="0" indent="0">
              <a:buNone/>
              <a:defRPr sz="1999" b="1"/>
            </a:lvl1pPr>
            <a:lvl2pPr marL="380756" indent="0">
              <a:buNone/>
              <a:defRPr sz="1666" b="1"/>
            </a:lvl2pPr>
            <a:lvl3pPr marL="761512" indent="0">
              <a:buNone/>
              <a:defRPr sz="1499" b="1"/>
            </a:lvl3pPr>
            <a:lvl4pPr marL="1142268" indent="0">
              <a:buNone/>
              <a:defRPr sz="1332" b="1"/>
            </a:lvl4pPr>
            <a:lvl5pPr marL="1523025" indent="0">
              <a:buNone/>
              <a:defRPr sz="1332" b="1"/>
            </a:lvl5pPr>
            <a:lvl6pPr marL="1903781" indent="0">
              <a:buNone/>
              <a:defRPr sz="1332" b="1"/>
            </a:lvl6pPr>
            <a:lvl7pPr marL="2284537" indent="0">
              <a:buNone/>
              <a:defRPr sz="1332" b="1"/>
            </a:lvl7pPr>
            <a:lvl8pPr marL="2665293" indent="0">
              <a:buNone/>
              <a:defRPr sz="1332" b="1"/>
            </a:lvl8pPr>
            <a:lvl9pPr marL="3046049" indent="0">
              <a:buNone/>
              <a:defRPr sz="1332"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140285" y="2505075"/>
            <a:ext cx="4316624"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208555394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1150188044"/>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3982701195"/>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9386" y="457200"/>
            <a:ext cx="3274816" cy="1600200"/>
          </a:xfrm>
        </p:spPr>
        <p:txBody>
          <a:bodyPr anchor="b"/>
          <a:lstStyle>
            <a:lvl1pPr>
              <a:defRPr sz="2665"/>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316624" y="987426"/>
            <a:ext cx="5140285" cy="4873625"/>
          </a:xfrm>
        </p:spPr>
        <p:txBody>
          <a:bodyPr/>
          <a:lstStyle>
            <a:lvl1pPr>
              <a:defRPr sz="2665"/>
            </a:lvl1pPr>
            <a:lvl2pPr>
              <a:defRPr sz="2332"/>
            </a:lvl2pPr>
            <a:lvl3pPr>
              <a:defRPr sz="1999"/>
            </a:lvl3pPr>
            <a:lvl4pPr>
              <a:defRPr sz="1666"/>
            </a:lvl4pPr>
            <a:lvl5pPr>
              <a:defRPr sz="1666"/>
            </a:lvl5pPr>
            <a:lvl6pPr>
              <a:defRPr sz="1666"/>
            </a:lvl6pPr>
            <a:lvl7pPr>
              <a:defRPr sz="1666"/>
            </a:lvl7pPr>
            <a:lvl8pPr>
              <a:defRPr sz="1666"/>
            </a:lvl8pPr>
            <a:lvl9pPr>
              <a:defRPr sz="166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99386" y="2057400"/>
            <a:ext cx="3274816" cy="3811588"/>
          </a:xfrm>
        </p:spPr>
        <p:txBody>
          <a:bodyPr/>
          <a:lstStyle>
            <a:lvl1pPr marL="0" indent="0">
              <a:buNone/>
              <a:defRPr sz="1332"/>
            </a:lvl1pPr>
            <a:lvl2pPr marL="380756" indent="0">
              <a:buNone/>
              <a:defRPr sz="1166"/>
            </a:lvl2pPr>
            <a:lvl3pPr marL="761512" indent="0">
              <a:buNone/>
              <a:defRPr sz="999"/>
            </a:lvl3pPr>
            <a:lvl4pPr marL="1142268" indent="0">
              <a:buNone/>
              <a:defRPr sz="833"/>
            </a:lvl4pPr>
            <a:lvl5pPr marL="1523025" indent="0">
              <a:buNone/>
              <a:defRPr sz="833"/>
            </a:lvl5pPr>
            <a:lvl6pPr marL="1903781" indent="0">
              <a:buNone/>
              <a:defRPr sz="833"/>
            </a:lvl6pPr>
            <a:lvl7pPr marL="2284537" indent="0">
              <a:buNone/>
              <a:defRPr sz="833"/>
            </a:lvl7pPr>
            <a:lvl8pPr marL="2665293" indent="0">
              <a:buNone/>
              <a:defRPr sz="833"/>
            </a:lvl8pPr>
            <a:lvl9pPr marL="3046049" indent="0">
              <a:buNone/>
              <a:defRPr sz="83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7968225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83D253D2-8C73-4044-888E-015E85C76313}" type="slidenum">
              <a:rPr lang="en-US" altLang="ja-JP"/>
              <a:pPr>
                <a:defRPr/>
              </a:pPr>
              <a:t>‹#›</a:t>
            </a:fld>
            <a:endParaRPr lang="en-US" altLang="ja-JP"/>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99386" y="457200"/>
            <a:ext cx="3274816" cy="1600200"/>
          </a:xfrm>
        </p:spPr>
        <p:txBody>
          <a:bodyPr anchor="b"/>
          <a:lstStyle>
            <a:lvl1pPr>
              <a:defRPr sz="2665"/>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316624" y="987426"/>
            <a:ext cx="5140285" cy="4873625"/>
          </a:xfrm>
        </p:spPr>
        <p:txBody>
          <a:bodyPr/>
          <a:lstStyle>
            <a:lvl1pPr marL="0" indent="0">
              <a:buNone/>
              <a:defRPr sz="2665"/>
            </a:lvl1pPr>
            <a:lvl2pPr marL="380756" indent="0">
              <a:buNone/>
              <a:defRPr sz="2332"/>
            </a:lvl2pPr>
            <a:lvl3pPr marL="761512" indent="0">
              <a:buNone/>
              <a:defRPr sz="1999"/>
            </a:lvl3pPr>
            <a:lvl4pPr marL="1142268" indent="0">
              <a:buNone/>
              <a:defRPr sz="1666"/>
            </a:lvl4pPr>
            <a:lvl5pPr marL="1523025" indent="0">
              <a:buNone/>
              <a:defRPr sz="1666"/>
            </a:lvl5pPr>
            <a:lvl6pPr marL="1903781" indent="0">
              <a:buNone/>
              <a:defRPr sz="1666"/>
            </a:lvl6pPr>
            <a:lvl7pPr marL="2284537" indent="0">
              <a:buNone/>
              <a:defRPr sz="1666"/>
            </a:lvl7pPr>
            <a:lvl8pPr marL="2665293" indent="0">
              <a:buNone/>
              <a:defRPr sz="1666"/>
            </a:lvl8pPr>
            <a:lvl9pPr marL="3046049" indent="0">
              <a:buNone/>
              <a:defRPr sz="1666"/>
            </a:lvl9pPr>
          </a:lstStyle>
          <a:p>
            <a:endParaRPr kumimoji="1" lang="ja-JP" altLang="en-US"/>
          </a:p>
        </p:txBody>
      </p:sp>
      <p:sp>
        <p:nvSpPr>
          <p:cNvPr id="4" name="テキスト プレースホルダー 3"/>
          <p:cNvSpPr>
            <a:spLocks noGrp="1"/>
          </p:cNvSpPr>
          <p:nvPr>
            <p:ph type="body" sz="half" idx="2"/>
          </p:nvPr>
        </p:nvSpPr>
        <p:spPr>
          <a:xfrm>
            <a:off x="699386" y="2057400"/>
            <a:ext cx="3274816" cy="3811588"/>
          </a:xfrm>
        </p:spPr>
        <p:txBody>
          <a:bodyPr/>
          <a:lstStyle>
            <a:lvl1pPr marL="0" indent="0">
              <a:buNone/>
              <a:defRPr sz="1332"/>
            </a:lvl1pPr>
            <a:lvl2pPr marL="380756" indent="0">
              <a:buNone/>
              <a:defRPr sz="1166"/>
            </a:lvl2pPr>
            <a:lvl3pPr marL="761512" indent="0">
              <a:buNone/>
              <a:defRPr sz="999"/>
            </a:lvl3pPr>
            <a:lvl4pPr marL="1142268" indent="0">
              <a:buNone/>
              <a:defRPr sz="833"/>
            </a:lvl4pPr>
            <a:lvl5pPr marL="1523025" indent="0">
              <a:buNone/>
              <a:defRPr sz="833"/>
            </a:lvl5pPr>
            <a:lvl6pPr marL="1903781" indent="0">
              <a:buNone/>
              <a:defRPr sz="833"/>
            </a:lvl6pPr>
            <a:lvl7pPr marL="2284537" indent="0">
              <a:buNone/>
              <a:defRPr sz="833"/>
            </a:lvl7pPr>
            <a:lvl8pPr marL="2665293" indent="0">
              <a:buNone/>
              <a:defRPr sz="833"/>
            </a:lvl8pPr>
            <a:lvl9pPr marL="3046049" indent="0">
              <a:buNone/>
              <a:defRPr sz="83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327313158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426691617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66206" y="365125"/>
            <a:ext cx="21893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98063" y="365125"/>
            <a:ext cx="6441222"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5D8A29-924C-4DE6-8390-231CADCF872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3432038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43"/>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B7696AD6-853E-4C70-9F83-05626B1F78AC}" type="slidenum">
              <a:rPr lang="en-US" altLang="ja-JP"/>
              <a:pPr>
                <a:defRPr/>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703" y="1600206"/>
            <a:ext cx="449103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48" y="1600206"/>
            <a:ext cx="449103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B442B137-AFC9-4CAD-B39B-FE623C89486C}" type="slidenum">
              <a:rPr lang="en-US" altLang="ja-JP"/>
              <a:pPr>
                <a:defRPr/>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7"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7"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vl1pPr>
          </a:lstStyle>
          <a:p>
            <a:pPr>
              <a:defRPr/>
            </a:pPr>
            <a:fld id="{2754823A-6A58-445B-8BAD-DDD680CFD723}" type="slidenum">
              <a:rPr lang="en-US" altLang="ja-JP"/>
              <a:pPr>
                <a:defRPr/>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vl1pPr>
          </a:lstStyle>
          <a:p>
            <a:pPr>
              <a:defRPr/>
            </a:pPr>
            <a:fld id="{4CEA1D08-CA16-49DE-9026-14901286AC51}" type="slidenum">
              <a:rPr lang="en-US" altLang="ja-JP"/>
              <a:pPr>
                <a:defRPr/>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vl1pPr>
          </a:lstStyle>
          <a:p>
            <a:pPr>
              <a:defRPr/>
            </a:pPr>
            <a:fld id="{FA664D9E-00E1-43A9-90DD-42636501F37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8"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53" y="273093"/>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8"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7A499DA9-3104-4C77-B70D-9CCB41A7D1C4}" type="slidenum">
              <a:rPr lang="en-US" altLang="ja-JP"/>
              <a:pPr>
                <a:defRPr/>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715BB3FA-E987-4F43-AE09-990B28B66CFF}" type="slidenum">
              <a:rPr lang="en-US" altLang="ja-JP"/>
              <a:pPr>
                <a:defRPr/>
              </a:pPr>
              <a: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1110BA4A-54BD-4253-8C73-27FF4A19819C}" type="slidenum">
              <a:rPr lang="en-US" altLang="ja-JP"/>
              <a:pPr>
                <a:defRPr/>
              </a:pPr>
              <a: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81"/>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5" y="274681"/>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5ABFDF37-C17E-4B7D-B949-E45BDC298B39}" type="slidenum">
              <a:rPr lang="en-US" altLang="ja-JP"/>
              <a:pPr>
                <a:defRPr/>
              </a:pPr>
              <a: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99" y="274638"/>
            <a:ext cx="9138285"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07683" y="1600206"/>
            <a:ext cx="4491038"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154929" y="1600200"/>
            <a:ext cx="4491038"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154929" y="3938625"/>
            <a:ext cx="4491038"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p:txBody>
          <a:bodyPr/>
          <a:lstStyle>
            <a:lvl1pPr algn="l">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BBCD74A5-7BC9-40B1-84CC-7F89B9C27F72}" type="slidenum">
              <a:rPr lang="en-US" altLang="ja-JP"/>
              <a:pPr>
                <a:defRPr/>
              </a:pPr>
              <a:t>‹#›</a:t>
            </a:fld>
            <a:endParaRPr lang="en-US" altLang="ja-JP"/>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944756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327570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2632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662587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26104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pPr>
                <a:defRPr/>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379135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181796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563879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269657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586159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203366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689598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841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330915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3879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pPr>
                <a:defRPr/>
              </a:pPr>
              <a:t>‹#›</a:t>
            </a:fld>
            <a:endParaRPr lang="en-US" altLang="ja-JP"/>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837504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94788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573062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484851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79521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2348383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320304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430390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9954404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39" y="2130460"/>
            <a:ext cx="8630603"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523063" y="3886200"/>
            <a:ext cx="710755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4701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pPr>
                <a:defRPr/>
              </a:pPr>
              <a:t>‹#›</a:t>
            </a:fld>
            <a:endParaRPr lang="en-US" altLang="ja-JP"/>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3981668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068" y="4406935"/>
            <a:ext cx="8630603"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02068" y="2906713"/>
            <a:ext cx="863060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8382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07682" y="1600206"/>
            <a:ext cx="4484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161454" y="1600206"/>
            <a:ext cx="4484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4631305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07683" y="1535113"/>
            <a:ext cx="44862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07683" y="2174875"/>
            <a:ext cx="44862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157915" y="1535113"/>
            <a:ext cx="44880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157915" y="2174875"/>
            <a:ext cx="44880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353922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495087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6741610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3050"/>
            <a:ext cx="3340481"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969801" y="273085"/>
            <a:ext cx="567617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07700" y="1435103"/>
            <a:ext cx="334048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6888128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186" y="4800600"/>
            <a:ext cx="609219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90186"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90186"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3740984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289564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3"/>
            <a:ext cx="2284571"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07683" y="274673"/>
            <a:ext cx="6684486"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B1C76B-969C-3946-A3D5-B804652B833D}" type="datetimeFigureOut">
              <a:rPr lang="ja-JP" altLang="en-US" smtClean="0">
                <a:solidFill>
                  <a:prstClr val="black">
                    <a:tint val="75000"/>
                  </a:prstClr>
                </a:solidFill>
              </a:rPr>
              <a:pPr/>
              <a:t>2018/9/20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177B564-F30D-DC44-9347-5A596393F0F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19193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pPr>
                <a:defRPr/>
              </a:pPr>
              <a:t>‹#›</a:t>
            </a:fld>
            <a:endParaRPr lang="en-US" altLang="ja-JP"/>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38646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28" y="2130499"/>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52" y="3886200"/>
            <a:ext cx="7107555" cy="1752600"/>
          </a:xfrm>
        </p:spPr>
        <p:txBody>
          <a:bodyPr/>
          <a:lstStyle>
            <a:lvl1pPr marL="0" indent="0" algn="ctr">
              <a:buNone/>
              <a:defRPr/>
            </a:lvl1pPr>
            <a:lvl2pPr marL="457112" indent="0" algn="ctr">
              <a:buNone/>
              <a:defRPr/>
            </a:lvl2pPr>
            <a:lvl3pPr marL="914224" indent="0" algn="ctr">
              <a:buNone/>
              <a:defRPr/>
            </a:lvl3pPr>
            <a:lvl4pPr marL="1371336" indent="0" algn="ctr">
              <a:buNone/>
              <a:defRPr/>
            </a:lvl4pPr>
            <a:lvl5pPr marL="1828448" indent="0" algn="ctr">
              <a:buNone/>
              <a:defRPr/>
            </a:lvl5pPr>
            <a:lvl6pPr marL="2285561" indent="0" algn="ctr">
              <a:buNone/>
              <a:defRPr/>
            </a:lvl6pPr>
            <a:lvl7pPr marL="2742674" indent="0" algn="ctr">
              <a:buNone/>
              <a:defRPr/>
            </a:lvl7pPr>
            <a:lvl8pPr marL="3199784" indent="0" algn="ctr">
              <a:buNone/>
              <a:defRPr/>
            </a:lvl8pPr>
            <a:lvl9pPr marL="3656897"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AD0776-07AC-46CA-87BF-E2184DC65D4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64636065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E148A3-2F01-468B-97F2-DB9D07A916C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2866591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068" y="4406972"/>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068" y="2906722"/>
            <a:ext cx="8630603" cy="1500187"/>
          </a:xfrm>
        </p:spPr>
        <p:txBody>
          <a:bodyPr anchor="b"/>
          <a:lstStyle>
            <a:lvl1pPr marL="0" indent="0">
              <a:buNone/>
              <a:defRPr sz="2000"/>
            </a:lvl1pPr>
            <a:lvl2pPr marL="457112" indent="0">
              <a:buNone/>
              <a:defRPr sz="1800"/>
            </a:lvl2pPr>
            <a:lvl3pPr marL="914224" indent="0">
              <a:buNone/>
              <a:defRPr sz="1600"/>
            </a:lvl3pPr>
            <a:lvl4pPr marL="1371336" indent="0">
              <a:buNone/>
              <a:defRPr sz="1400"/>
            </a:lvl4pPr>
            <a:lvl5pPr marL="1828448" indent="0">
              <a:buNone/>
              <a:defRPr sz="1400"/>
            </a:lvl5pPr>
            <a:lvl6pPr marL="2285561" indent="0">
              <a:buNone/>
              <a:defRPr sz="1400"/>
            </a:lvl6pPr>
            <a:lvl7pPr marL="2742674" indent="0">
              <a:buNone/>
              <a:defRPr sz="1400"/>
            </a:lvl7pPr>
            <a:lvl8pPr marL="3199784" indent="0">
              <a:buNone/>
              <a:defRPr sz="1400"/>
            </a:lvl8pPr>
            <a:lvl9pPr marL="3656897"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7727D2C-C156-4854-8ED5-B498825477F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4775344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61524" y="1981201"/>
            <a:ext cx="42306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61439" y="1981201"/>
            <a:ext cx="42306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9F46C3-8D9C-4133-B0C6-BB6084F292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7281070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7" y="274638"/>
            <a:ext cx="9138285"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3" y="1535113"/>
            <a:ext cx="4486292" cy="639762"/>
          </a:xfrm>
        </p:spPr>
        <p:txBody>
          <a:bodyPr anchor="b"/>
          <a:lstStyle>
            <a:lvl1pPr marL="0" indent="0">
              <a:buNone/>
              <a:defRPr sz="2400" b="1"/>
            </a:lvl1pPr>
            <a:lvl2pPr marL="457112" indent="0">
              <a:buNone/>
              <a:defRPr sz="2000" b="1"/>
            </a:lvl2pPr>
            <a:lvl3pPr marL="914224" indent="0">
              <a:buNone/>
              <a:defRPr sz="1800" b="1"/>
            </a:lvl3pPr>
            <a:lvl4pPr marL="1371336" indent="0">
              <a:buNone/>
              <a:defRPr sz="1600" b="1"/>
            </a:lvl4pPr>
            <a:lvl5pPr marL="1828448" indent="0">
              <a:buNone/>
              <a:defRPr sz="1600" b="1"/>
            </a:lvl5pPr>
            <a:lvl6pPr marL="2285561" indent="0">
              <a:buNone/>
              <a:defRPr sz="1600" b="1"/>
            </a:lvl6pPr>
            <a:lvl7pPr marL="2742674" indent="0">
              <a:buNone/>
              <a:defRPr sz="1600" b="1"/>
            </a:lvl7pPr>
            <a:lvl8pPr marL="3199784" indent="0">
              <a:buNone/>
              <a:defRPr sz="1600" b="1"/>
            </a:lvl8pPr>
            <a:lvl9pPr marL="36568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3" y="2174875"/>
            <a:ext cx="44862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7919" y="1535113"/>
            <a:ext cx="4488055" cy="639762"/>
          </a:xfrm>
        </p:spPr>
        <p:txBody>
          <a:bodyPr anchor="b"/>
          <a:lstStyle>
            <a:lvl1pPr marL="0" indent="0">
              <a:buNone/>
              <a:defRPr sz="2400" b="1"/>
            </a:lvl1pPr>
            <a:lvl2pPr marL="457112" indent="0">
              <a:buNone/>
              <a:defRPr sz="2000" b="1"/>
            </a:lvl2pPr>
            <a:lvl3pPr marL="914224" indent="0">
              <a:buNone/>
              <a:defRPr sz="1800" b="1"/>
            </a:lvl3pPr>
            <a:lvl4pPr marL="1371336" indent="0">
              <a:buNone/>
              <a:defRPr sz="1600" b="1"/>
            </a:lvl4pPr>
            <a:lvl5pPr marL="1828448" indent="0">
              <a:buNone/>
              <a:defRPr sz="1600" b="1"/>
            </a:lvl5pPr>
            <a:lvl6pPr marL="2285561" indent="0">
              <a:buNone/>
              <a:defRPr sz="1600" b="1"/>
            </a:lvl6pPr>
            <a:lvl7pPr marL="2742674" indent="0">
              <a:buNone/>
              <a:defRPr sz="1600" b="1"/>
            </a:lvl7pPr>
            <a:lvl8pPr marL="3199784" indent="0">
              <a:buNone/>
              <a:defRPr sz="1600" b="1"/>
            </a:lvl8pPr>
            <a:lvl9pPr marL="36568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7919" y="2174875"/>
            <a:ext cx="44880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84296C0-752C-4DDD-9B9E-713DCEDA167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7136682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91E34FC-85E2-42F8-A291-9841FE233C8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6409049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A5DBC96-1DB8-4B93-B21F-95C4ECA2D59D}"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92882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94" y="273050"/>
            <a:ext cx="3340481"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69799" y="273062"/>
            <a:ext cx="567617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94" y="1435103"/>
            <a:ext cx="3340481" cy="4691063"/>
          </a:xfrm>
        </p:spPr>
        <p:txBody>
          <a:bodyPr/>
          <a:lstStyle>
            <a:lvl1pPr marL="0" indent="0">
              <a:buNone/>
              <a:defRPr sz="1400"/>
            </a:lvl1pPr>
            <a:lvl2pPr marL="457112" indent="0">
              <a:buNone/>
              <a:defRPr sz="1200"/>
            </a:lvl2pPr>
            <a:lvl3pPr marL="914224" indent="0">
              <a:buNone/>
              <a:defRPr sz="1000"/>
            </a:lvl3pPr>
            <a:lvl4pPr marL="1371336" indent="0">
              <a:buNone/>
              <a:defRPr sz="900"/>
            </a:lvl4pPr>
            <a:lvl5pPr marL="1828448" indent="0">
              <a:buNone/>
              <a:defRPr sz="900"/>
            </a:lvl5pPr>
            <a:lvl6pPr marL="2285561" indent="0">
              <a:buNone/>
              <a:defRPr sz="900"/>
            </a:lvl6pPr>
            <a:lvl7pPr marL="2742674" indent="0">
              <a:buNone/>
              <a:defRPr sz="900"/>
            </a:lvl7pPr>
            <a:lvl8pPr marL="3199784" indent="0">
              <a:buNone/>
              <a:defRPr sz="900"/>
            </a:lvl8pPr>
            <a:lvl9pPr marL="3656897"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2259C74-97F6-455F-BE4B-C577A80A4DC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577767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186"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186" y="612776"/>
            <a:ext cx="6092190" cy="4114800"/>
          </a:xfrm>
        </p:spPr>
        <p:txBody>
          <a:bodyPr/>
          <a:lstStyle>
            <a:lvl1pPr marL="0" indent="0">
              <a:buNone/>
              <a:defRPr sz="3200"/>
            </a:lvl1pPr>
            <a:lvl2pPr marL="457112" indent="0">
              <a:buNone/>
              <a:defRPr sz="2800"/>
            </a:lvl2pPr>
            <a:lvl3pPr marL="914224" indent="0">
              <a:buNone/>
              <a:defRPr sz="2400"/>
            </a:lvl3pPr>
            <a:lvl4pPr marL="1371336" indent="0">
              <a:buNone/>
              <a:defRPr sz="2000"/>
            </a:lvl4pPr>
            <a:lvl5pPr marL="1828448" indent="0">
              <a:buNone/>
              <a:defRPr sz="2000"/>
            </a:lvl5pPr>
            <a:lvl6pPr marL="2285561" indent="0">
              <a:buNone/>
              <a:defRPr sz="2000"/>
            </a:lvl6pPr>
            <a:lvl7pPr marL="2742674" indent="0">
              <a:buNone/>
              <a:defRPr sz="2000"/>
            </a:lvl7pPr>
            <a:lvl8pPr marL="3199784" indent="0">
              <a:buNone/>
              <a:defRPr sz="2000"/>
            </a:lvl8pPr>
            <a:lvl9pPr marL="3656897"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186" y="5367339"/>
            <a:ext cx="6092190" cy="804862"/>
          </a:xfrm>
        </p:spPr>
        <p:txBody>
          <a:bodyPr/>
          <a:lstStyle>
            <a:lvl1pPr marL="0" indent="0">
              <a:buNone/>
              <a:defRPr sz="1400"/>
            </a:lvl1pPr>
            <a:lvl2pPr marL="457112" indent="0">
              <a:buNone/>
              <a:defRPr sz="1200"/>
            </a:lvl2pPr>
            <a:lvl3pPr marL="914224" indent="0">
              <a:buNone/>
              <a:defRPr sz="1000"/>
            </a:lvl3pPr>
            <a:lvl4pPr marL="1371336" indent="0">
              <a:buNone/>
              <a:defRPr sz="900"/>
            </a:lvl4pPr>
            <a:lvl5pPr marL="1828448" indent="0">
              <a:buNone/>
              <a:defRPr sz="900"/>
            </a:lvl5pPr>
            <a:lvl6pPr marL="2285561" indent="0">
              <a:buNone/>
              <a:defRPr sz="900"/>
            </a:lvl6pPr>
            <a:lvl7pPr marL="2742674" indent="0">
              <a:buNone/>
              <a:defRPr sz="900"/>
            </a:lvl7pPr>
            <a:lvl8pPr marL="3199784" indent="0">
              <a:buNone/>
              <a:defRPr sz="900"/>
            </a:lvl8pPr>
            <a:lvl9pPr marL="3656897"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1DE0C-AF71-4A5A-8FC6-63899FD7ED2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7462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pPr>
                <a:defRPr/>
              </a:pPr>
              <a:t>‹#›</a:t>
            </a:fld>
            <a:endParaRPr lang="en-US" altLang="ja-JP"/>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20B10-E208-4EB2-98CE-65046AEE33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9781980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4478" y="609600"/>
            <a:ext cx="2157651"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61527" y="609600"/>
            <a:ext cx="6303724"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AD16CB-16E3-41D8-AAB0-BF02E8EB859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3621177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507685" y="274648"/>
            <a:ext cx="9138285"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507685" y="6245226"/>
            <a:ext cx="2369185" cy="476250"/>
          </a:xfrm>
        </p:spPr>
        <p:txBody>
          <a:bodyPr/>
          <a:lstStyle>
            <a:lvl1pPr>
              <a:defRPr/>
            </a:lvl1pPr>
          </a:lstStyle>
          <a:p>
            <a:pPr>
              <a:defRPr/>
            </a:pPr>
            <a:endParaRPr lang="en-US" altLang="ja-JP">
              <a:solidFill>
                <a:srgbClr val="000000"/>
              </a:solidFill>
            </a:endParaRPr>
          </a:p>
        </p:txBody>
      </p:sp>
      <p:sp>
        <p:nvSpPr>
          <p:cNvPr id="4" name="フッター プレースホルダ 3"/>
          <p:cNvSpPr>
            <a:spLocks noGrp="1"/>
          </p:cNvSpPr>
          <p:nvPr>
            <p:ph type="ftr" sz="quarter" idx="11"/>
          </p:nvPr>
        </p:nvSpPr>
        <p:spPr>
          <a:xfrm>
            <a:off x="3469166" y="6245226"/>
            <a:ext cx="3215323" cy="476250"/>
          </a:xfrm>
        </p:spPr>
        <p:txBody>
          <a:bodyPr/>
          <a:lstStyle>
            <a:lvl1pPr>
              <a:defRPr/>
            </a:lvl1pPr>
          </a:lstStyle>
          <a:p>
            <a:pPr>
              <a:defRPr/>
            </a:pPr>
            <a:endParaRPr lang="en-US" altLang="ja-JP">
              <a:solidFill>
                <a:srgbClr val="000000"/>
              </a:solidFill>
            </a:endParaRPr>
          </a:p>
        </p:txBody>
      </p:sp>
      <p:sp>
        <p:nvSpPr>
          <p:cNvPr id="5" name="スライド番号プレースホルダ 4"/>
          <p:cNvSpPr>
            <a:spLocks noGrp="1"/>
          </p:cNvSpPr>
          <p:nvPr>
            <p:ph type="sldNum" sz="quarter" idx="12"/>
          </p:nvPr>
        </p:nvSpPr>
        <p:spPr>
          <a:xfrm>
            <a:off x="7875589" y="6624639"/>
            <a:ext cx="2369185" cy="476250"/>
          </a:xfrm>
        </p:spPr>
        <p:txBody>
          <a:bodyPr/>
          <a:lstStyle>
            <a:lvl1pPr>
              <a:defRPr/>
            </a:lvl1pPr>
          </a:lstStyle>
          <a:p>
            <a:pPr>
              <a:defRPr/>
            </a:pPr>
            <a:fld id="{A6400CC3-7BE3-4B92-89A7-B0F66E7B88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0106056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0315452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9101051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7881567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1398799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3409256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432226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95406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pPr>
                <a:defRPr/>
              </a:pPr>
              <a:t>‹#›</a:t>
            </a:fld>
            <a:endParaRPr lang="en-US" altLang="ja-JP"/>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5256358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6531504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235300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4449680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7013203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5391712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8386476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8387386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0213529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581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pPr>
                <a:defRPr/>
              </a:pPr>
              <a:t>‹#›</a:t>
            </a:fld>
            <a:endParaRPr lang="en-US" altLang="ja-JP"/>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0039853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4644730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2074573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850350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3769281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0157176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2290773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5862680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5524962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2343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6.xml"/><Relationship Id="rId13" Type="http://schemas.openxmlformats.org/officeDocument/2006/relationships/theme" Target="../theme/theme10.xml"/><Relationship Id="rId3" Type="http://schemas.openxmlformats.org/officeDocument/2006/relationships/slideLayout" Target="../slideLayouts/slideLayout111.xml"/><Relationship Id="rId7" Type="http://schemas.openxmlformats.org/officeDocument/2006/relationships/slideLayout" Target="../slideLayouts/slideLayout115.xml"/><Relationship Id="rId12" Type="http://schemas.openxmlformats.org/officeDocument/2006/relationships/slideLayout" Target="../slideLayouts/slideLayout120.xml"/><Relationship Id="rId2" Type="http://schemas.openxmlformats.org/officeDocument/2006/relationships/slideLayout" Target="../slideLayouts/slideLayout110.xml"/><Relationship Id="rId1" Type="http://schemas.openxmlformats.org/officeDocument/2006/relationships/slideLayout" Target="../slideLayouts/slideLayout109.xml"/><Relationship Id="rId6" Type="http://schemas.openxmlformats.org/officeDocument/2006/relationships/slideLayout" Target="../slideLayouts/slideLayout114.xml"/><Relationship Id="rId11" Type="http://schemas.openxmlformats.org/officeDocument/2006/relationships/slideLayout" Target="../slideLayouts/slideLayout119.xml"/><Relationship Id="rId5" Type="http://schemas.openxmlformats.org/officeDocument/2006/relationships/slideLayout" Target="../slideLayouts/slideLayout113.xml"/><Relationship Id="rId10" Type="http://schemas.openxmlformats.org/officeDocument/2006/relationships/slideLayout" Target="../slideLayouts/slideLayout118.xml"/><Relationship Id="rId4" Type="http://schemas.openxmlformats.org/officeDocument/2006/relationships/slideLayout" Target="../slideLayouts/slideLayout112.xml"/><Relationship Id="rId9" Type="http://schemas.openxmlformats.org/officeDocument/2006/relationships/slideLayout" Target="../slideLayouts/slideLayout117.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8.xml"/><Relationship Id="rId3" Type="http://schemas.openxmlformats.org/officeDocument/2006/relationships/slideLayout" Target="../slideLayouts/slideLayout123.xml"/><Relationship Id="rId7" Type="http://schemas.openxmlformats.org/officeDocument/2006/relationships/slideLayout" Target="../slideLayouts/slideLayout127.xml"/><Relationship Id="rId12" Type="http://schemas.openxmlformats.org/officeDocument/2006/relationships/theme" Target="../theme/theme11.xml"/><Relationship Id="rId2" Type="http://schemas.openxmlformats.org/officeDocument/2006/relationships/slideLayout" Target="../slideLayouts/slideLayout122.xml"/><Relationship Id="rId1" Type="http://schemas.openxmlformats.org/officeDocument/2006/relationships/slideLayout" Target="../slideLayouts/slideLayout121.xml"/><Relationship Id="rId6" Type="http://schemas.openxmlformats.org/officeDocument/2006/relationships/slideLayout" Target="../slideLayouts/slideLayout126.xml"/><Relationship Id="rId11" Type="http://schemas.openxmlformats.org/officeDocument/2006/relationships/slideLayout" Target="../slideLayouts/slideLayout131.xml"/><Relationship Id="rId5" Type="http://schemas.openxmlformats.org/officeDocument/2006/relationships/slideLayout" Target="../slideLayouts/slideLayout125.xml"/><Relationship Id="rId10" Type="http://schemas.openxmlformats.org/officeDocument/2006/relationships/slideLayout" Target="../slideLayouts/slideLayout130.xml"/><Relationship Id="rId4" Type="http://schemas.openxmlformats.org/officeDocument/2006/relationships/slideLayout" Target="../slideLayouts/slideLayout124.xml"/><Relationship Id="rId9" Type="http://schemas.openxmlformats.org/officeDocument/2006/relationships/slideLayout" Target="../slideLayouts/slideLayout12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9.xml"/><Relationship Id="rId3" Type="http://schemas.openxmlformats.org/officeDocument/2006/relationships/slideLayout" Target="../slideLayouts/slideLayout134.xml"/><Relationship Id="rId7" Type="http://schemas.openxmlformats.org/officeDocument/2006/relationships/slideLayout" Target="../slideLayouts/slideLayout138.xml"/><Relationship Id="rId12" Type="http://schemas.openxmlformats.org/officeDocument/2006/relationships/theme" Target="../theme/theme12.xml"/><Relationship Id="rId2" Type="http://schemas.openxmlformats.org/officeDocument/2006/relationships/slideLayout" Target="../slideLayouts/slideLayout133.xml"/><Relationship Id="rId1" Type="http://schemas.openxmlformats.org/officeDocument/2006/relationships/slideLayout" Target="../slideLayouts/slideLayout132.xml"/><Relationship Id="rId6" Type="http://schemas.openxmlformats.org/officeDocument/2006/relationships/slideLayout" Target="../slideLayouts/slideLayout137.xml"/><Relationship Id="rId11" Type="http://schemas.openxmlformats.org/officeDocument/2006/relationships/slideLayout" Target="../slideLayouts/slideLayout142.xml"/><Relationship Id="rId5" Type="http://schemas.openxmlformats.org/officeDocument/2006/relationships/slideLayout" Target="../slideLayouts/slideLayout136.xml"/><Relationship Id="rId10" Type="http://schemas.openxmlformats.org/officeDocument/2006/relationships/slideLayout" Target="../slideLayouts/slideLayout141.xml"/><Relationship Id="rId4" Type="http://schemas.openxmlformats.org/officeDocument/2006/relationships/slideLayout" Target="../slideLayouts/slideLayout135.xml"/><Relationship Id="rId9" Type="http://schemas.openxmlformats.org/officeDocument/2006/relationships/slideLayout" Target="../slideLayouts/slideLayout14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theme" Target="../theme/theme9.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2" Type="http://schemas.openxmlformats.org/officeDocument/2006/relationships/slideLayout" Target="../slideLayouts/slideLayout98.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0"/>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688"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165201"/>
      </p:ext>
    </p:extLst>
  </p:cSld>
  <p:clrMap bg1="lt1" tx1="dk1" bg2="lt2" tx2="dk2" accent1="accent1" accent2="accent2" accent3="accent3" accent4="accent4" accent5="accent5" accent6="accent6" hlink="hlink" folHlink="folHlink"/>
  <p:sldLayoutIdLst>
    <p:sldLayoutId id="2147484113" r:id="rId1"/>
    <p:sldLayoutId id="2147484114" r:id="rId2"/>
    <p:sldLayoutId id="2147484115" r:id="rId3"/>
    <p:sldLayoutId id="2147484116" r:id="rId4"/>
    <p:sldLayoutId id="2147484117" r:id="rId5"/>
    <p:sldLayoutId id="2147484118" r:id="rId6"/>
    <p:sldLayoutId id="2147484119" r:id="rId7"/>
    <p:sldLayoutId id="2147484120" r:id="rId8"/>
    <p:sldLayoutId id="2147484121" r:id="rId9"/>
    <p:sldLayoutId id="2147484122" r:id="rId10"/>
    <p:sldLayoutId id="2147484123" r:id="rId11"/>
    <p:sldLayoutId id="2147484124"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07683" y="274638"/>
            <a:ext cx="9138285"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07683" y="1600201"/>
            <a:ext cx="9138285"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07683" y="6356351"/>
            <a:ext cx="2369185"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6847E-A612-4506-A021-1AD2236B21DE}" type="datetimeFigureOut">
              <a:rPr kumimoji="1" lang="ja-JP" altLang="en-US" smtClean="0"/>
              <a:t>2018/9/20</a:t>
            </a:fld>
            <a:endParaRPr kumimoji="1" lang="ja-JP" altLang="en-US"/>
          </a:p>
        </p:txBody>
      </p:sp>
      <p:sp>
        <p:nvSpPr>
          <p:cNvPr id="5" name="フッター プレースホルダー 4"/>
          <p:cNvSpPr>
            <a:spLocks noGrp="1"/>
          </p:cNvSpPr>
          <p:nvPr>
            <p:ph type="ftr" sz="quarter" idx="3"/>
          </p:nvPr>
        </p:nvSpPr>
        <p:spPr>
          <a:xfrm>
            <a:off x="3469164" y="6356351"/>
            <a:ext cx="321532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276783" y="6356351"/>
            <a:ext cx="236918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777F06-1D86-47E4-BB2F-3B41F5A962DA}" type="slidenum">
              <a:rPr kumimoji="1" lang="ja-JP" altLang="en-US" smtClean="0"/>
              <a:t>‹#›</a:t>
            </a:fld>
            <a:endParaRPr kumimoji="1" lang="ja-JP" altLang="en-US"/>
          </a:p>
        </p:txBody>
      </p:sp>
    </p:spTree>
    <p:extLst>
      <p:ext uri="{BB962C8B-B14F-4D97-AF65-F5344CB8AC3E}">
        <p14:creationId xmlns:p14="http://schemas.microsoft.com/office/powerpoint/2010/main" val="2241312899"/>
      </p:ext>
    </p:extLst>
  </p:cSld>
  <p:clrMap bg1="lt1" tx1="dk1" bg2="lt2" tx2="dk2" accent1="accent1" accent2="accent2" accent3="accent3" accent4="accent4" accent5="accent5" accent6="accent6" hlink="hlink" folHlink="folHlink"/>
  <p:sldLayoutIdLst>
    <p:sldLayoutId id="2147484139" r:id="rId1"/>
    <p:sldLayoutId id="2147484140" r:id="rId2"/>
    <p:sldLayoutId id="2147484141" r:id="rId3"/>
    <p:sldLayoutId id="2147484142" r:id="rId4"/>
    <p:sldLayoutId id="2147484143" r:id="rId5"/>
    <p:sldLayoutId id="2147484144" r:id="rId6"/>
    <p:sldLayoutId id="2147484145" r:id="rId7"/>
    <p:sldLayoutId id="2147484146" r:id="rId8"/>
    <p:sldLayoutId id="2147484147" r:id="rId9"/>
    <p:sldLayoutId id="2147484148" r:id="rId10"/>
    <p:sldLayoutId id="214748414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98064" y="365126"/>
            <a:ext cx="8757523"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98064" y="1825625"/>
            <a:ext cx="8757523"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98064" y="6356351"/>
            <a:ext cx="2284571" cy="365125"/>
          </a:xfrm>
          <a:prstGeom prst="rect">
            <a:avLst/>
          </a:prstGeom>
        </p:spPr>
        <p:txBody>
          <a:bodyPr vert="horz" lIns="91440" tIns="45720" rIns="91440" bIns="45720" rtlCol="0" anchor="ctr"/>
          <a:lstStyle>
            <a:lvl1pPr algn="l">
              <a:defRPr sz="999">
                <a:solidFill>
                  <a:schemeClr val="tx1">
                    <a:tint val="75000"/>
                  </a:schemeClr>
                </a:solidFill>
              </a:defRPr>
            </a:lvl1pPr>
          </a:lstStyle>
          <a:p>
            <a:fld id="{325D8A29-924C-4DE6-8390-231CADCF872E}" type="datetimeFigureOut">
              <a:rPr kumimoji="1" lang="ja-JP" altLang="en-US" smtClean="0"/>
              <a:t>2018/9/20</a:t>
            </a:fld>
            <a:endParaRPr kumimoji="1" lang="ja-JP" altLang="en-US"/>
          </a:p>
        </p:txBody>
      </p:sp>
      <p:sp>
        <p:nvSpPr>
          <p:cNvPr id="5" name="フッター プレースホルダー 4"/>
          <p:cNvSpPr>
            <a:spLocks noGrp="1"/>
          </p:cNvSpPr>
          <p:nvPr>
            <p:ph type="ftr" sz="quarter" idx="3"/>
          </p:nvPr>
        </p:nvSpPr>
        <p:spPr>
          <a:xfrm>
            <a:off x="3363397" y="6356351"/>
            <a:ext cx="3426857" cy="365125"/>
          </a:xfrm>
          <a:prstGeom prst="rect">
            <a:avLst/>
          </a:prstGeom>
        </p:spPr>
        <p:txBody>
          <a:bodyPr vert="horz" lIns="91440" tIns="45720" rIns="91440" bIns="45720" rtlCol="0" anchor="ctr"/>
          <a:lstStyle>
            <a:lvl1pPr algn="ctr">
              <a:defRPr sz="999">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171015" y="6356351"/>
            <a:ext cx="2284571" cy="365125"/>
          </a:xfrm>
          <a:prstGeom prst="rect">
            <a:avLst/>
          </a:prstGeom>
        </p:spPr>
        <p:txBody>
          <a:bodyPr vert="horz" lIns="91440" tIns="45720" rIns="91440" bIns="45720" rtlCol="0" anchor="ctr"/>
          <a:lstStyle>
            <a:lvl1pPr algn="r">
              <a:defRPr sz="999">
                <a:solidFill>
                  <a:schemeClr val="tx1">
                    <a:tint val="75000"/>
                  </a:schemeClr>
                </a:solidFill>
              </a:defRPr>
            </a:lvl1pPr>
          </a:lstStyle>
          <a:p>
            <a:fld id="{E6D4DFE8-54B6-47A9-9DEA-3411FC369379}" type="slidenum">
              <a:rPr kumimoji="1" lang="ja-JP" altLang="en-US" smtClean="0"/>
              <a:t>‹#›</a:t>
            </a:fld>
            <a:endParaRPr kumimoji="1" lang="ja-JP" altLang="en-US"/>
          </a:p>
        </p:txBody>
      </p:sp>
    </p:spTree>
    <p:extLst>
      <p:ext uri="{BB962C8B-B14F-4D97-AF65-F5344CB8AC3E}">
        <p14:creationId xmlns:p14="http://schemas.microsoft.com/office/powerpoint/2010/main" val="3557597931"/>
      </p:ext>
    </p:extLst>
  </p:cSld>
  <p:clrMap bg1="lt1" tx1="dk1" bg2="lt2" tx2="dk2" accent1="accent1" accent2="accent2" accent3="accent3" accent4="accent4" accent5="accent5" accent6="accent6" hlink="hlink" folHlink="folHlink"/>
  <p:sldLayoutIdLst>
    <p:sldLayoutId id="2147484152" r:id="rId1"/>
    <p:sldLayoutId id="2147484153" r:id="rId2"/>
    <p:sldLayoutId id="2147484154" r:id="rId3"/>
    <p:sldLayoutId id="2147484155" r:id="rId4"/>
    <p:sldLayoutId id="2147484156" r:id="rId5"/>
    <p:sldLayoutId id="2147484157" r:id="rId6"/>
    <p:sldLayoutId id="2147484158" r:id="rId7"/>
    <p:sldLayoutId id="2147484159" r:id="rId8"/>
    <p:sldLayoutId id="2147484160" r:id="rId9"/>
    <p:sldLayoutId id="2147484161" r:id="rId10"/>
    <p:sldLayoutId id="2147484162" r:id="rId11"/>
  </p:sldLayoutIdLst>
  <p:txStyles>
    <p:titleStyle>
      <a:lvl1pPr algn="l" defTabSz="761512" rtl="0" eaLnBrk="1" latinLnBrk="0" hangingPunct="1">
        <a:lnSpc>
          <a:spcPct val="90000"/>
        </a:lnSpc>
        <a:spcBef>
          <a:spcPct val="0"/>
        </a:spcBef>
        <a:buNone/>
        <a:defRPr kumimoji="1" sz="3664" kern="1200">
          <a:solidFill>
            <a:schemeClr val="tx1"/>
          </a:solidFill>
          <a:latin typeface="+mj-lt"/>
          <a:ea typeface="+mj-ea"/>
          <a:cs typeface="+mj-cs"/>
        </a:defRPr>
      </a:lvl1pPr>
    </p:titleStyle>
    <p:bodyStyle>
      <a:lvl1pPr marL="190378" indent="-190378" algn="l" defTabSz="761512" rtl="0" eaLnBrk="1" latinLnBrk="0" hangingPunct="1">
        <a:lnSpc>
          <a:spcPct val="90000"/>
        </a:lnSpc>
        <a:spcBef>
          <a:spcPts val="833"/>
        </a:spcBef>
        <a:buFont typeface="Arial" panose="020B0604020202020204" pitchFamily="34" charset="0"/>
        <a:buChar char="•"/>
        <a:defRPr kumimoji="1" sz="2332" kern="1200">
          <a:solidFill>
            <a:schemeClr val="tx1"/>
          </a:solidFill>
          <a:latin typeface="+mn-lt"/>
          <a:ea typeface="+mn-ea"/>
          <a:cs typeface="+mn-cs"/>
        </a:defRPr>
      </a:lvl1pPr>
      <a:lvl2pPr marL="571134" indent="-190378" algn="l" defTabSz="761512" rtl="0" eaLnBrk="1" latinLnBrk="0" hangingPunct="1">
        <a:lnSpc>
          <a:spcPct val="90000"/>
        </a:lnSpc>
        <a:spcBef>
          <a:spcPts val="416"/>
        </a:spcBef>
        <a:buFont typeface="Arial" panose="020B0604020202020204" pitchFamily="34" charset="0"/>
        <a:buChar char="•"/>
        <a:defRPr kumimoji="1" sz="1999" kern="1200">
          <a:solidFill>
            <a:schemeClr val="tx1"/>
          </a:solidFill>
          <a:latin typeface="+mn-lt"/>
          <a:ea typeface="+mn-ea"/>
          <a:cs typeface="+mn-cs"/>
        </a:defRPr>
      </a:lvl2pPr>
      <a:lvl3pPr marL="951890" indent="-190378" algn="l" defTabSz="761512" rtl="0" eaLnBrk="1" latinLnBrk="0" hangingPunct="1">
        <a:lnSpc>
          <a:spcPct val="90000"/>
        </a:lnSpc>
        <a:spcBef>
          <a:spcPts val="416"/>
        </a:spcBef>
        <a:buFont typeface="Arial" panose="020B0604020202020204" pitchFamily="34" charset="0"/>
        <a:buChar char="•"/>
        <a:defRPr kumimoji="1" sz="1666" kern="1200">
          <a:solidFill>
            <a:schemeClr val="tx1"/>
          </a:solidFill>
          <a:latin typeface="+mn-lt"/>
          <a:ea typeface="+mn-ea"/>
          <a:cs typeface="+mn-cs"/>
        </a:defRPr>
      </a:lvl3pPr>
      <a:lvl4pPr marL="1332647" indent="-190378" algn="l" defTabSz="761512" rtl="0" eaLnBrk="1" latinLnBrk="0" hangingPunct="1">
        <a:lnSpc>
          <a:spcPct val="90000"/>
        </a:lnSpc>
        <a:spcBef>
          <a:spcPts val="416"/>
        </a:spcBef>
        <a:buFont typeface="Arial" panose="020B0604020202020204" pitchFamily="34" charset="0"/>
        <a:buChar char="•"/>
        <a:defRPr kumimoji="1" sz="1499" kern="1200">
          <a:solidFill>
            <a:schemeClr val="tx1"/>
          </a:solidFill>
          <a:latin typeface="+mn-lt"/>
          <a:ea typeface="+mn-ea"/>
          <a:cs typeface="+mn-cs"/>
        </a:defRPr>
      </a:lvl4pPr>
      <a:lvl5pPr marL="1713403" indent="-190378" algn="l" defTabSz="761512" rtl="0" eaLnBrk="1" latinLnBrk="0" hangingPunct="1">
        <a:lnSpc>
          <a:spcPct val="90000"/>
        </a:lnSpc>
        <a:spcBef>
          <a:spcPts val="416"/>
        </a:spcBef>
        <a:buFont typeface="Arial" panose="020B0604020202020204" pitchFamily="34" charset="0"/>
        <a:buChar char="•"/>
        <a:defRPr kumimoji="1" sz="1499" kern="1200">
          <a:solidFill>
            <a:schemeClr val="tx1"/>
          </a:solidFill>
          <a:latin typeface="+mn-lt"/>
          <a:ea typeface="+mn-ea"/>
          <a:cs typeface="+mn-cs"/>
        </a:defRPr>
      </a:lvl5pPr>
      <a:lvl6pPr marL="2094159" indent="-190378" algn="l" defTabSz="761512" rtl="0" eaLnBrk="1" latinLnBrk="0" hangingPunct="1">
        <a:lnSpc>
          <a:spcPct val="90000"/>
        </a:lnSpc>
        <a:spcBef>
          <a:spcPts val="416"/>
        </a:spcBef>
        <a:buFont typeface="Arial" panose="020B0604020202020204" pitchFamily="34" charset="0"/>
        <a:buChar char="•"/>
        <a:defRPr kumimoji="1" sz="1499" kern="1200">
          <a:solidFill>
            <a:schemeClr val="tx1"/>
          </a:solidFill>
          <a:latin typeface="+mn-lt"/>
          <a:ea typeface="+mn-ea"/>
          <a:cs typeface="+mn-cs"/>
        </a:defRPr>
      </a:lvl6pPr>
      <a:lvl7pPr marL="2474915" indent="-190378" algn="l" defTabSz="761512" rtl="0" eaLnBrk="1" latinLnBrk="0" hangingPunct="1">
        <a:lnSpc>
          <a:spcPct val="90000"/>
        </a:lnSpc>
        <a:spcBef>
          <a:spcPts val="416"/>
        </a:spcBef>
        <a:buFont typeface="Arial" panose="020B0604020202020204" pitchFamily="34" charset="0"/>
        <a:buChar char="•"/>
        <a:defRPr kumimoji="1" sz="1499" kern="1200">
          <a:solidFill>
            <a:schemeClr val="tx1"/>
          </a:solidFill>
          <a:latin typeface="+mn-lt"/>
          <a:ea typeface="+mn-ea"/>
          <a:cs typeface="+mn-cs"/>
        </a:defRPr>
      </a:lvl7pPr>
      <a:lvl8pPr marL="2855671" indent="-190378" algn="l" defTabSz="761512" rtl="0" eaLnBrk="1" latinLnBrk="0" hangingPunct="1">
        <a:lnSpc>
          <a:spcPct val="90000"/>
        </a:lnSpc>
        <a:spcBef>
          <a:spcPts val="416"/>
        </a:spcBef>
        <a:buFont typeface="Arial" panose="020B0604020202020204" pitchFamily="34" charset="0"/>
        <a:buChar char="•"/>
        <a:defRPr kumimoji="1" sz="1499" kern="1200">
          <a:solidFill>
            <a:schemeClr val="tx1"/>
          </a:solidFill>
          <a:latin typeface="+mn-lt"/>
          <a:ea typeface="+mn-ea"/>
          <a:cs typeface="+mn-cs"/>
        </a:defRPr>
      </a:lvl8pPr>
      <a:lvl9pPr marL="3236427" indent="-190378" algn="l" defTabSz="761512" rtl="0" eaLnBrk="1" latinLnBrk="0" hangingPunct="1">
        <a:lnSpc>
          <a:spcPct val="90000"/>
        </a:lnSpc>
        <a:spcBef>
          <a:spcPts val="416"/>
        </a:spcBef>
        <a:buFont typeface="Arial" panose="020B0604020202020204" pitchFamily="34" charset="0"/>
        <a:buChar char="•"/>
        <a:defRPr kumimoji="1" sz="1499" kern="1200">
          <a:solidFill>
            <a:schemeClr val="tx1"/>
          </a:solidFill>
          <a:latin typeface="+mn-lt"/>
          <a:ea typeface="+mn-ea"/>
          <a:cs typeface="+mn-cs"/>
        </a:defRPr>
      </a:lvl9pPr>
    </p:bodyStyle>
    <p:otherStyle>
      <a:defPPr>
        <a:defRPr lang="ja-JP"/>
      </a:defPPr>
      <a:lvl1pPr marL="0" algn="l" defTabSz="761512" rtl="0" eaLnBrk="1" latinLnBrk="0" hangingPunct="1">
        <a:defRPr kumimoji="1" sz="1499" kern="1200">
          <a:solidFill>
            <a:schemeClr val="tx1"/>
          </a:solidFill>
          <a:latin typeface="+mn-lt"/>
          <a:ea typeface="+mn-ea"/>
          <a:cs typeface="+mn-cs"/>
        </a:defRPr>
      </a:lvl1pPr>
      <a:lvl2pPr marL="380756" algn="l" defTabSz="761512" rtl="0" eaLnBrk="1" latinLnBrk="0" hangingPunct="1">
        <a:defRPr kumimoji="1" sz="1499" kern="1200">
          <a:solidFill>
            <a:schemeClr val="tx1"/>
          </a:solidFill>
          <a:latin typeface="+mn-lt"/>
          <a:ea typeface="+mn-ea"/>
          <a:cs typeface="+mn-cs"/>
        </a:defRPr>
      </a:lvl2pPr>
      <a:lvl3pPr marL="761512" algn="l" defTabSz="761512" rtl="0" eaLnBrk="1" latinLnBrk="0" hangingPunct="1">
        <a:defRPr kumimoji="1" sz="1499" kern="1200">
          <a:solidFill>
            <a:schemeClr val="tx1"/>
          </a:solidFill>
          <a:latin typeface="+mn-lt"/>
          <a:ea typeface="+mn-ea"/>
          <a:cs typeface="+mn-cs"/>
        </a:defRPr>
      </a:lvl3pPr>
      <a:lvl4pPr marL="1142268" algn="l" defTabSz="761512" rtl="0" eaLnBrk="1" latinLnBrk="0" hangingPunct="1">
        <a:defRPr kumimoji="1" sz="1499" kern="1200">
          <a:solidFill>
            <a:schemeClr val="tx1"/>
          </a:solidFill>
          <a:latin typeface="+mn-lt"/>
          <a:ea typeface="+mn-ea"/>
          <a:cs typeface="+mn-cs"/>
        </a:defRPr>
      </a:lvl4pPr>
      <a:lvl5pPr marL="1523025" algn="l" defTabSz="761512" rtl="0" eaLnBrk="1" latinLnBrk="0" hangingPunct="1">
        <a:defRPr kumimoji="1" sz="1499" kern="1200">
          <a:solidFill>
            <a:schemeClr val="tx1"/>
          </a:solidFill>
          <a:latin typeface="+mn-lt"/>
          <a:ea typeface="+mn-ea"/>
          <a:cs typeface="+mn-cs"/>
        </a:defRPr>
      </a:lvl5pPr>
      <a:lvl6pPr marL="1903781" algn="l" defTabSz="761512" rtl="0" eaLnBrk="1" latinLnBrk="0" hangingPunct="1">
        <a:defRPr kumimoji="1" sz="1499" kern="1200">
          <a:solidFill>
            <a:schemeClr val="tx1"/>
          </a:solidFill>
          <a:latin typeface="+mn-lt"/>
          <a:ea typeface="+mn-ea"/>
          <a:cs typeface="+mn-cs"/>
        </a:defRPr>
      </a:lvl6pPr>
      <a:lvl7pPr marL="2284537" algn="l" defTabSz="761512" rtl="0" eaLnBrk="1" latinLnBrk="0" hangingPunct="1">
        <a:defRPr kumimoji="1" sz="1499" kern="1200">
          <a:solidFill>
            <a:schemeClr val="tx1"/>
          </a:solidFill>
          <a:latin typeface="+mn-lt"/>
          <a:ea typeface="+mn-ea"/>
          <a:cs typeface="+mn-cs"/>
        </a:defRPr>
      </a:lvl7pPr>
      <a:lvl8pPr marL="2665293" algn="l" defTabSz="761512" rtl="0" eaLnBrk="1" latinLnBrk="0" hangingPunct="1">
        <a:defRPr kumimoji="1" sz="1499" kern="1200">
          <a:solidFill>
            <a:schemeClr val="tx1"/>
          </a:solidFill>
          <a:latin typeface="+mn-lt"/>
          <a:ea typeface="+mn-ea"/>
          <a:cs typeface="+mn-cs"/>
        </a:defRPr>
      </a:lvl8pPr>
      <a:lvl9pPr marL="3046049" algn="l" defTabSz="761512" rtl="0" eaLnBrk="1" latinLnBrk="0" hangingPunct="1">
        <a:defRPr kumimoji="1" sz="14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5123"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solidFill>
                  <a:srgbClr val="000000"/>
                </a:solidFill>
                <a:latin typeface="Arial" pitchFamily="34"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solidFill>
                  <a:srgbClr val="000000"/>
                </a:solidFill>
                <a:latin typeface="Arial" pitchFamily="34"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705725" y="6381750"/>
            <a:ext cx="2370138"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solidFill>
                  <a:srgbClr val="000000"/>
                </a:solidFill>
                <a:latin typeface="Arial" pitchFamily="34" charset="0"/>
                <a:ea typeface="ＭＳ Ｐゴシック" pitchFamily="50" charset="-128"/>
              </a:defRPr>
            </a:lvl1pPr>
          </a:lstStyle>
          <a:p>
            <a:pPr>
              <a:defRPr/>
            </a:pPr>
            <a:fld id="{C12EBF23-F393-4B45-8DF9-1856D7079D7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69242594"/>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895"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39888745"/>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 id="2147483908"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07698" y="274638"/>
            <a:ext cx="9138285"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07698" y="1600206"/>
            <a:ext cx="9138285"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07698" y="6356385"/>
            <a:ext cx="2369185"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4CB1C76B-969C-3946-A3D5-B804652B833D}" type="datetimeFigureOut">
              <a:rPr lang="ja-JP" altLang="en-US" smtClean="0">
                <a:solidFill>
                  <a:prstClr val="black">
                    <a:tint val="75000"/>
                  </a:prstClr>
                </a:solidFill>
                <a:latin typeface="Calibri"/>
                <a:ea typeface="ＭＳ Ｐゴシック"/>
              </a:rPr>
              <a:pPr defTabSz="457200" fontAlgn="auto">
                <a:spcBef>
                  <a:spcPts val="0"/>
                </a:spcBef>
                <a:spcAft>
                  <a:spcPts val="0"/>
                </a:spcAft>
              </a:pPr>
              <a:t>2018/9/20</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469179" y="6356385"/>
            <a:ext cx="321532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276798" y="6356385"/>
            <a:ext cx="2369185"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8177B564-F30D-DC44-9347-5A596393F0FC}" type="slidenum">
              <a:rPr lang="ja-JP" altLang="en-US" smtClean="0">
                <a:solidFill>
                  <a:prstClr val="black">
                    <a:tint val="75000"/>
                  </a:prstClr>
                </a:solidFill>
                <a:latin typeface="Calibri"/>
                <a:ea typeface="ＭＳ Ｐゴシック"/>
              </a:rPr>
              <a:pPr defTabSz="457200"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932522341"/>
      </p:ext>
    </p:extLst>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 id="2147484150" r:id="rId12"/>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1526" y="609600"/>
            <a:ext cx="8630603" cy="1144588"/>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61526" y="1981201"/>
            <a:ext cx="8630603" cy="4114800"/>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61524" y="6248400"/>
            <a:ext cx="2115344"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defRPr sz="1500">
                <a:latin typeface="Times New Roman"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9166" y="6248400"/>
            <a:ext cx="3215323"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ctr">
              <a:defRPr sz="1500">
                <a:latin typeface="Times New Roman"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953692" y="6453258"/>
            <a:ext cx="2115344" cy="314325"/>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r">
              <a:defRPr sz="1500">
                <a:latin typeface="+mn-ea"/>
                <a:ea typeface="ＭＳ Ｐゴシック" pitchFamily="50" charset="-128"/>
              </a:defRPr>
            </a:lvl1pPr>
          </a:lstStyle>
          <a:p>
            <a:pPr>
              <a:defRPr/>
            </a:pPr>
            <a:fld id="{8190F147-1A02-4CC7-B751-C0621C3EAE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42100367"/>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 id="2147484060"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42834" indent="-342834" algn="l" rtl="0" eaLnBrk="0" fontAlgn="base" hangingPunct="0">
        <a:spcBef>
          <a:spcPct val="20000"/>
        </a:spcBef>
        <a:spcAft>
          <a:spcPct val="0"/>
        </a:spcAft>
        <a:buChar char="•"/>
        <a:defRPr kumimoji="1" sz="3200">
          <a:solidFill>
            <a:schemeClr val="tx1"/>
          </a:solidFill>
          <a:latin typeface="+mn-lt"/>
          <a:ea typeface="+mn-ea"/>
          <a:cs typeface="+mn-cs"/>
        </a:defRPr>
      </a:lvl1pPr>
      <a:lvl2pPr marL="742807" indent="-287282" algn="l" rtl="0" eaLnBrk="0" fontAlgn="base" hangingPunct="0">
        <a:spcBef>
          <a:spcPct val="20000"/>
        </a:spcBef>
        <a:spcAft>
          <a:spcPct val="0"/>
        </a:spcAft>
        <a:buChar char="–"/>
        <a:defRPr kumimoji="1" sz="2800">
          <a:solidFill>
            <a:schemeClr val="tx1"/>
          </a:solidFill>
          <a:latin typeface="+mn-lt"/>
          <a:ea typeface="+mn-ea"/>
        </a:defRPr>
      </a:lvl2pPr>
      <a:lvl3pPr marL="1142780" indent="-228556" algn="l" rtl="0" eaLnBrk="0" fontAlgn="base" hangingPunct="0">
        <a:spcBef>
          <a:spcPct val="20000"/>
        </a:spcBef>
        <a:spcAft>
          <a:spcPct val="0"/>
        </a:spcAft>
        <a:buChar char="•"/>
        <a:defRPr kumimoji="1" sz="2400">
          <a:solidFill>
            <a:schemeClr val="tx1"/>
          </a:solidFill>
          <a:latin typeface="+mn-lt"/>
          <a:ea typeface="+mn-ea"/>
        </a:defRPr>
      </a:lvl3pPr>
      <a:lvl4pPr marL="1599892" indent="-228556" algn="l" rtl="0" eaLnBrk="0" fontAlgn="base" hangingPunct="0">
        <a:spcBef>
          <a:spcPct val="20000"/>
        </a:spcBef>
        <a:spcAft>
          <a:spcPct val="0"/>
        </a:spcAft>
        <a:buChar char="–"/>
        <a:defRPr kumimoji="1" sz="2000">
          <a:solidFill>
            <a:schemeClr val="tx1"/>
          </a:solidFill>
          <a:latin typeface="+mn-lt"/>
          <a:ea typeface="+mn-ea"/>
        </a:defRPr>
      </a:lvl4pPr>
      <a:lvl5pPr marL="2057004" indent="-230144" algn="l" rtl="0" eaLnBrk="0" fontAlgn="base" hangingPunct="0">
        <a:spcBef>
          <a:spcPct val="20000"/>
        </a:spcBef>
        <a:spcAft>
          <a:spcPct val="0"/>
        </a:spcAft>
        <a:buChar char="»"/>
        <a:defRPr kumimoji="1" sz="2000">
          <a:solidFill>
            <a:schemeClr val="tx1"/>
          </a:solidFill>
          <a:latin typeface="+mn-lt"/>
          <a:ea typeface="+mn-ea"/>
        </a:defRPr>
      </a:lvl5pPr>
      <a:lvl6pPr marL="2514117" indent="-230144" algn="l" rtl="0" fontAlgn="base">
        <a:spcBef>
          <a:spcPct val="20000"/>
        </a:spcBef>
        <a:spcAft>
          <a:spcPct val="0"/>
        </a:spcAft>
        <a:buChar char="»"/>
        <a:defRPr kumimoji="1" sz="2000">
          <a:solidFill>
            <a:schemeClr val="tx1"/>
          </a:solidFill>
          <a:latin typeface="+mn-lt"/>
          <a:ea typeface="+mn-ea"/>
        </a:defRPr>
      </a:lvl6pPr>
      <a:lvl7pPr marL="2971229" indent="-230144" algn="l" rtl="0" fontAlgn="base">
        <a:spcBef>
          <a:spcPct val="20000"/>
        </a:spcBef>
        <a:spcAft>
          <a:spcPct val="0"/>
        </a:spcAft>
        <a:buChar char="»"/>
        <a:defRPr kumimoji="1" sz="2000">
          <a:solidFill>
            <a:schemeClr val="tx1"/>
          </a:solidFill>
          <a:latin typeface="+mn-lt"/>
          <a:ea typeface="+mn-ea"/>
        </a:defRPr>
      </a:lvl7pPr>
      <a:lvl8pPr marL="3428340" indent="-230144" algn="l" rtl="0" fontAlgn="base">
        <a:spcBef>
          <a:spcPct val="20000"/>
        </a:spcBef>
        <a:spcAft>
          <a:spcPct val="0"/>
        </a:spcAft>
        <a:buChar char="»"/>
        <a:defRPr kumimoji="1" sz="2000">
          <a:solidFill>
            <a:schemeClr val="tx1"/>
          </a:solidFill>
          <a:latin typeface="+mn-lt"/>
          <a:ea typeface="+mn-ea"/>
        </a:defRPr>
      </a:lvl8pPr>
      <a:lvl9pPr marL="3885454" indent="-230144"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24" rtl="0" eaLnBrk="1" latinLnBrk="0" hangingPunct="1">
        <a:defRPr kumimoji="1" sz="1800" kern="1200">
          <a:solidFill>
            <a:schemeClr val="tx1"/>
          </a:solidFill>
          <a:latin typeface="+mn-lt"/>
          <a:ea typeface="+mn-ea"/>
          <a:cs typeface="+mn-cs"/>
        </a:defRPr>
      </a:lvl1pPr>
      <a:lvl2pPr marL="457112" algn="l" defTabSz="914224" rtl="0" eaLnBrk="1" latinLnBrk="0" hangingPunct="1">
        <a:defRPr kumimoji="1" sz="1800" kern="1200">
          <a:solidFill>
            <a:schemeClr val="tx1"/>
          </a:solidFill>
          <a:latin typeface="+mn-lt"/>
          <a:ea typeface="+mn-ea"/>
          <a:cs typeface="+mn-cs"/>
        </a:defRPr>
      </a:lvl2pPr>
      <a:lvl3pPr marL="914224" algn="l" defTabSz="914224" rtl="0" eaLnBrk="1" latinLnBrk="0" hangingPunct="1">
        <a:defRPr kumimoji="1" sz="1800" kern="1200">
          <a:solidFill>
            <a:schemeClr val="tx1"/>
          </a:solidFill>
          <a:latin typeface="+mn-lt"/>
          <a:ea typeface="+mn-ea"/>
          <a:cs typeface="+mn-cs"/>
        </a:defRPr>
      </a:lvl3pPr>
      <a:lvl4pPr marL="1371336" algn="l" defTabSz="914224" rtl="0" eaLnBrk="1" latinLnBrk="0" hangingPunct="1">
        <a:defRPr kumimoji="1" sz="1800" kern="1200">
          <a:solidFill>
            <a:schemeClr val="tx1"/>
          </a:solidFill>
          <a:latin typeface="+mn-lt"/>
          <a:ea typeface="+mn-ea"/>
          <a:cs typeface="+mn-cs"/>
        </a:defRPr>
      </a:lvl4pPr>
      <a:lvl5pPr marL="1828448" algn="l" defTabSz="914224" rtl="0" eaLnBrk="1" latinLnBrk="0" hangingPunct="1">
        <a:defRPr kumimoji="1" sz="1800" kern="1200">
          <a:solidFill>
            <a:schemeClr val="tx1"/>
          </a:solidFill>
          <a:latin typeface="+mn-lt"/>
          <a:ea typeface="+mn-ea"/>
          <a:cs typeface="+mn-cs"/>
        </a:defRPr>
      </a:lvl5pPr>
      <a:lvl6pPr marL="2285561" algn="l" defTabSz="914224" rtl="0" eaLnBrk="1" latinLnBrk="0" hangingPunct="1">
        <a:defRPr kumimoji="1" sz="1800" kern="1200">
          <a:solidFill>
            <a:schemeClr val="tx1"/>
          </a:solidFill>
          <a:latin typeface="+mn-lt"/>
          <a:ea typeface="+mn-ea"/>
          <a:cs typeface="+mn-cs"/>
        </a:defRPr>
      </a:lvl6pPr>
      <a:lvl7pPr marL="2742674" algn="l" defTabSz="914224" rtl="0" eaLnBrk="1" latinLnBrk="0" hangingPunct="1">
        <a:defRPr kumimoji="1" sz="1800" kern="1200">
          <a:solidFill>
            <a:schemeClr val="tx1"/>
          </a:solidFill>
          <a:latin typeface="+mn-lt"/>
          <a:ea typeface="+mn-ea"/>
          <a:cs typeface="+mn-cs"/>
        </a:defRPr>
      </a:lvl7pPr>
      <a:lvl8pPr marL="3199784" algn="l" defTabSz="914224" rtl="0" eaLnBrk="1" latinLnBrk="0" hangingPunct="1">
        <a:defRPr kumimoji="1" sz="1800" kern="1200">
          <a:solidFill>
            <a:schemeClr val="tx1"/>
          </a:solidFill>
          <a:latin typeface="+mn-lt"/>
          <a:ea typeface="+mn-ea"/>
          <a:cs typeface="+mn-cs"/>
        </a:defRPr>
      </a:lvl8pPr>
      <a:lvl9pPr marL="3656897" algn="l" defTabSz="914224"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3371649"/>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 id="2147484073"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21256"/>
      </p:ext>
    </p:extLst>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 id="2147484086"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32195990"/>
      </p:ext>
    </p:extLst>
  </p:cSld>
  <p:clrMap bg1="lt1" tx1="dk1" bg2="lt2" tx2="dk2" accent1="accent1" accent2="accent2" accent3="accent3" accent4="accent4" accent5="accent5" accent6="accent6" hlink="hlink" folHlink="folHlink"/>
  <p:sldLayoutIdLst>
    <p:sldLayoutId id="2147484100"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 id="2147484111"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1.xml"/><Relationship Id="rId1" Type="http://schemas.openxmlformats.org/officeDocument/2006/relationships/slideLayout" Target="../slideLayouts/slideLayout9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2.xml"/></Relationships>
</file>

<file path=ppt/slides/_rels/slide3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9.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27.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40.xml"/><Relationship Id="rId1" Type="http://schemas.openxmlformats.org/officeDocument/2006/relationships/slideLayout" Target="../slideLayouts/slideLayout2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6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0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5"/>
          <p:cNvSpPr>
            <a:spLocks noGrp="1"/>
          </p:cNvSpPr>
          <p:nvPr>
            <p:ph type="body" idx="1"/>
          </p:nvPr>
        </p:nvSpPr>
        <p:spPr>
          <a:xfrm>
            <a:off x="252289" y="980728"/>
            <a:ext cx="9721080" cy="3528392"/>
          </a:xfrm>
        </p:spPr>
        <p:txBody>
          <a:bodyPr anchor="t"/>
          <a:lstStyle/>
          <a:p>
            <a:pPr algn="ctr"/>
            <a:r>
              <a:rPr lang="ja-JP" altLang="en-US" sz="4000" b="1" dirty="0" smtClean="0"/>
              <a:t>サービス提供</a:t>
            </a:r>
            <a:r>
              <a:rPr lang="ja-JP" altLang="en-US" sz="4000" b="1" smtClean="0"/>
              <a:t>プロセスの管理に</a:t>
            </a:r>
            <a:r>
              <a:rPr lang="ja-JP" altLang="en-US" sz="4000" b="1" dirty="0"/>
              <a:t>関する</a:t>
            </a:r>
            <a:r>
              <a:rPr lang="ja-JP" altLang="en-US" sz="4000" b="1" dirty="0" smtClean="0"/>
              <a:t>演習</a:t>
            </a:r>
            <a:r>
              <a:rPr lang="ja-JP" altLang="en-US" sz="3600" b="1" dirty="0"/>
              <a:t>　</a:t>
            </a:r>
            <a:endParaRPr lang="en-US" altLang="ja-JP" sz="3600" b="1" dirty="0"/>
          </a:p>
          <a:p>
            <a:pPr algn="ctr"/>
            <a:endParaRPr lang="en-US" altLang="ja-JP" sz="3600" b="1" dirty="0"/>
          </a:p>
          <a:p>
            <a:pPr marL="627063"/>
            <a:endParaRPr lang="en-US" altLang="ja-JP" sz="3600" b="1" dirty="0"/>
          </a:p>
          <a:p>
            <a:pPr marL="627063"/>
            <a:r>
              <a:rPr lang="en-US" altLang="ja-JP" sz="3600" b="1" dirty="0" smtClean="0"/>
              <a:t>【</a:t>
            </a:r>
            <a:r>
              <a:rPr lang="ja-JP" altLang="en-US" sz="3600" b="1" dirty="0" smtClean="0"/>
              <a:t>演習１</a:t>
            </a:r>
            <a:r>
              <a:rPr lang="en-US" altLang="ja-JP" sz="3600" b="1" dirty="0" smtClean="0"/>
              <a:t>】</a:t>
            </a:r>
            <a:r>
              <a:rPr lang="ja-JP" altLang="en-US" sz="3600" b="1" dirty="0" smtClean="0"/>
              <a:t>個別</a:t>
            </a:r>
            <a:r>
              <a:rPr lang="ja-JP" altLang="en-US" sz="3600" b="1" dirty="0"/>
              <a:t>支援計画の作成</a:t>
            </a:r>
            <a:endParaRPr lang="en-US" altLang="ja-JP" sz="3600" b="1" dirty="0"/>
          </a:p>
          <a:p>
            <a:pPr marL="627063"/>
            <a:endParaRPr lang="en-US" altLang="ja-JP" sz="3600" b="1" dirty="0"/>
          </a:p>
          <a:p>
            <a:pPr marL="627063"/>
            <a:r>
              <a:rPr lang="en-US" altLang="ja-JP" sz="3600" b="1" dirty="0" smtClean="0"/>
              <a:t>【</a:t>
            </a:r>
            <a:r>
              <a:rPr lang="ja-JP" altLang="en-US" sz="3600" b="1" dirty="0" smtClean="0"/>
              <a:t>演習２</a:t>
            </a:r>
            <a:r>
              <a:rPr lang="en-US" altLang="ja-JP" sz="3600" b="1" dirty="0" smtClean="0"/>
              <a:t>】</a:t>
            </a:r>
            <a:r>
              <a:rPr lang="ja-JP" altLang="en-US" sz="3600" b="1" dirty="0" smtClean="0"/>
              <a:t>個別</a:t>
            </a:r>
            <a:r>
              <a:rPr lang="ja-JP" altLang="en-US" sz="3600" b="1" dirty="0"/>
              <a:t>支援計画の実施状況の把握</a:t>
            </a:r>
            <a:endParaRPr lang="en-US" altLang="ja-JP" sz="3600" b="1" dirty="0"/>
          </a:p>
          <a:p>
            <a:pPr marL="627063"/>
            <a:r>
              <a:rPr lang="ja-JP" altLang="en-US" sz="3600" b="1" dirty="0"/>
              <a:t>　　　　　　　　　（モニタリング）および記録方法</a:t>
            </a:r>
          </a:p>
          <a:p>
            <a:endParaRPr lang="ja-JP" altLang="en-US" sz="3600" b="1" dirty="0"/>
          </a:p>
        </p:txBody>
      </p:sp>
      <p:sp>
        <p:nvSpPr>
          <p:cNvPr id="2" name="スライド番号プレースホルダー 1"/>
          <p:cNvSpPr>
            <a:spLocks noGrp="1"/>
          </p:cNvSpPr>
          <p:nvPr>
            <p:ph type="sldNum" sz="quarter" idx="12"/>
          </p:nvPr>
        </p:nvSpPr>
        <p:spPr/>
        <p:txBody>
          <a:bodyPr/>
          <a:lstStyle/>
          <a:p>
            <a:pPr>
              <a:defRPr/>
            </a:pPr>
            <a:fld id="{EE008A23-B088-4E35-803D-83AB3DFD3188}" type="slidenum">
              <a:rPr lang="en-US" altLang="ja-JP" smtClean="0"/>
              <a:pPr>
                <a:defRPr/>
              </a:pPr>
              <a:t>1</a:t>
            </a:fld>
            <a:endParaRPr lang="en-US" altLang="ja-JP" dirty="0"/>
          </a:p>
        </p:txBody>
      </p:sp>
    </p:spTree>
    <p:extLst>
      <p:ext uri="{BB962C8B-B14F-4D97-AF65-F5344CB8AC3E}">
        <p14:creationId xmlns:p14="http://schemas.microsoft.com/office/powerpoint/2010/main" val="2835395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6"/>
          <p:cNvSpPr>
            <a:spLocks noChangeArrowheads="1"/>
          </p:cNvSpPr>
          <p:nvPr/>
        </p:nvSpPr>
        <p:spPr bwMode="auto">
          <a:xfrm>
            <a:off x="1103138" y="1484795"/>
            <a:ext cx="699818" cy="1800225"/>
          </a:xfrm>
          <a:prstGeom prst="rect">
            <a:avLst/>
          </a:prstGeom>
          <a:solidFill>
            <a:srgbClr val="FFFF99">
              <a:alpha val="50196"/>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cxnSp>
        <p:nvCxnSpPr>
          <p:cNvPr id="28" name="直線コネクタ 27"/>
          <p:cNvCxnSpPr/>
          <p:nvPr/>
        </p:nvCxnSpPr>
        <p:spPr>
          <a:xfrm>
            <a:off x="279891" y="3644900"/>
            <a:ext cx="9372600"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07" name="Rectangle 6"/>
          <p:cNvSpPr>
            <a:spLocks noChangeArrowheads="1"/>
          </p:cNvSpPr>
          <p:nvPr/>
        </p:nvSpPr>
        <p:spPr bwMode="auto">
          <a:xfrm>
            <a:off x="795735" y="1484328"/>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08" name="Rectangle 7"/>
          <p:cNvSpPr>
            <a:spLocks noChangeArrowheads="1"/>
          </p:cNvSpPr>
          <p:nvPr/>
        </p:nvSpPr>
        <p:spPr bwMode="auto">
          <a:xfrm>
            <a:off x="2118371" y="1196762"/>
            <a:ext cx="478393" cy="23762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サービス等利用計画案等</a:t>
            </a:r>
            <a:endParaRPr lang="ja-JP" altLang="en-US" sz="1600" dirty="0">
              <a:solidFill>
                <a:srgbClr val="000000"/>
              </a:solidFill>
            </a:endParaRPr>
          </a:p>
        </p:txBody>
      </p:sp>
      <p:sp>
        <p:nvSpPr>
          <p:cNvPr id="47109" name="Rectangle 38"/>
          <p:cNvSpPr>
            <a:spLocks noChangeArrowheads="1"/>
          </p:cNvSpPr>
          <p:nvPr/>
        </p:nvSpPr>
        <p:spPr bwMode="auto">
          <a:xfrm>
            <a:off x="6806251" y="3820905"/>
            <a:ext cx="478393" cy="1727200"/>
          </a:xfrm>
          <a:prstGeom prst="rect">
            <a:avLst/>
          </a:prstGeom>
          <a:solidFill>
            <a:srgbClr val="FFFF99"/>
          </a:solidFill>
          <a:ln w="9525">
            <a:solidFill>
              <a:schemeClr val="tx1"/>
            </a:solidFill>
            <a:miter lim="800000"/>
            <a:headEnd/>
            <a:tailEnd/>
          </a:ln>
        </p:spPr>
        <p:txBody>
          <a:bodyPr vert="eaVert" wrap="none" lIns="91315" tIns="0" rIns="91315" bIns="0"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個別支援計画</a:t>
            </a:r>
            <a:endParaRPr lang="ja-JP" altLang="en-US" dirty="0">
              <a:solidFill>
                <a:srgbClr val="000000"/>
              </a:solidFill>
            </a:endParaRPr>
          </a:p>
        </p:txBody>
      </p:sp>
      <p:sp>
        <p:nvSpPr>
          <p:cNvPr id="47110" name="Line 40"/>
          <p:cNvSpPr>
            <a:spLocks noChangeShapeType="1"/>
          </p:cNvSpPr>
          <p:nvPr/>
        </p:nvSpPr>
        <p:spPr bwMode="auto">
          <a:xfrm>
            <a:off x="4117318" y="3356992"/>
            <a:ext cx="239877" cy="432048"/>
          </a:xfrm>
          <a:prstGeom prst="line">
            <a:avLst/>
          </a:prstGeom>
          <a:noFill/>
          <a:ln w="50800">
            <a:solidFill>
              <a:schemeClr val="tx1"/>
            </a:solidFill>
            <a:round/>
            <a:headEnd/>
            <a:tailEnd type="triangle" w="med" len="med"/>
          </a:ln>
        </p:spPr>
        <p:txBody>
          <a:bodyPr lIns="91315" tIns="45659" rIns="91315" bIns="45659"/>
          <a:lstStyle/>
          <a:p>
            <a:pPr defTabSz="913242"/>
            <a:endParaRPr lang="ja-JP" altLang="en-US" sz="1200" dirty="0">
              <a:solidFill>
                <a:prstClr val="black"/>
              </a:solidFill>
            </a:endParaRPr>
          </a:p>
        </p:txBody>
      </p:sp>
      <p:sp>
        <p:nvSpPr>
          <p:cNvPr id="47111" name="Rectangle 49"/>
          <p:cNvSpPr>
            <a:spLocks noChangeArrowheads="1"/>
          </p:cNvSpPr>
          <p:nvPr/>
        </p:nvSpPr>
        <p:spPr bwMode="auto">
          <a:xfrm>
            <a:off x="8291149" y="3766782"/>
            <a:ext cx="478393" cy="211049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モニタリング</a:t>
            </a:r>
            <a:endParaRPr lang="ja-JP" altLang="en-US" dirty="0">
              <a:solidFill>
                <a:srgbClr val="000000"/>
              </a:solidFill>
            </a:endParaRPr>
          </a:p>
        </p:txBody>
      </p:sp>
      <p:sp>
        <p:nvSpPr>
          <p:cNvPr id="23" name="Rectangle 50"/>
          <p:cNvSpPr>
            <a:spLocks noChangeArrowheads="1"/>
          </p:cNvSpPr>
          <p:nvPr/>
        </p:nvSpPr>
        <p:spPr bwMode="auto">
          <a:xfrm>
            <a:off x="131806" y="1196975"/>
            <a:ext cx="515819" cy="2159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相談支援事業者</a:t>
            </a:r>
          </a:p>
        </p:txBody>
      </p:sp>
      <p:sp>
        <p:nvSpPr>
          <p:cNvPr id="47114" name="Rectangle 52"/>
          <p:cNvSpPr>
            <a:spLocks noChangeArrowheads="1"/>
          </p:cNvSpPr>
          <p:nvPr/>
        </p:nvSpPr>
        <p:spPr bwMode="auto">
          <a:xfrm>
            <a:off x="2678084" y="2492904"/>
            <a:ext cx="369372" cy="2087563"/>
          </a:xfrm>
          <a:prstGeom prst="roundRect">
            <a:avLst>
              <a:gd name="adj" fmla="val 0"/>
            </a:avLst>
          </a:prstGeom>
          <a:solidFill>
            <a:srgbClr val="FF9999"/>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支給決定（市町村）</a:t>
            </a:r>
            <a:endParaRPr lang="en-US" altLang="ja-JP" sz="1200" b="1" dirty="0">
              <a:solidFill>
                <a:srgbClr val="000000"/>
              </a:solidFill>
              <a:latin typeface="ＭＳ Ｐゴシック" charset="-128"/>
            </a:endParaRPr>
          </a:p>
        </p:txBody>
      </p:sp>
      <p:sp>
        <p:nvSpPr>
          <p:cNvPr id="33" name="Rectangle 50"/>
          <p:cNvSpPr>
            <a:spLocks noChangeArrowheads="1"/>
          </p:cNvSpPr>
          <p:nvPr/>
        </p:nvSpPr>
        <p:spPr bwMode="auto">
          <a:xfrm>
            <a:off x="131806" y="4076700"/>
            <a:ext cx="515819" cy="2160588"/>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サービス事業者</a:t>
            </a:r>
          </a:p>
        </p:txBody>
      </p:sp>
      <p:sp>
        <p:nvSpPr>
          <p:cNvPr id="47116" name="Rectangle 6"/>
          <p:cNvSpPr>
            <a:spLocks noChangeArrowheads="1"/>
          </p:cNvSpPr>
          <p:nvPr/>
        </p:nvSpPr>
        <p:spPr bwMode="auto">
          <a:xfrm>
            <a:off x="4968680" y="3918893"/>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17" name="Rectangle 7"/>
          <p:cNvSpPr>
            <a:spLocks noChangeArrowheads="1"/>
          </p:cNvSpPr>
          <p:nvPr/>
        </p:nvSpPr>
        <p:spPr bwMode="auto">
          <a:xfrm>
            <a:off x="3637590" y="1268770"/>
            <a:ext cx="478393" cy="223224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サービス等利用計画等</a:t>
            </a:r>
            <a:endParaRPr lang="ja-JP" altLang="en-US" sz="1600" dirty="0">
              <a:solidFill>
                <a:srgbClr val="000000"/>
              </a:solidFill>
            </a:endParaRPr>
          </a:p>
        </p:txBody>
      </p:sp>
      <p:sp>
        <p:nvSpPr>
          <p:cNvPr id="43" name="右矢印 42"/>
          <p:cNvSpPr/>
          <p:nvPr/>
        </p:nvSpPr>
        <p:spPr>
          <a:xfrm>
            <a:off x="5501723" y="4359821"/>
            <a:ext cx="29614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19" name="Rectangle 52"/>
          <p:cNvSpPr>
            <a:spLocks noChangeArrowheads="1"/>
          </p:cNvSpPr>
          <p:nvPr/>
        </p:nvSpPr>
        <p:spPr bwMode="auto">
          <a:xfrm>
            <a:off x="6403361" y="3429010"/>
            <a:ext cx="294520" cy="1837395"/>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支援会議</a:t>
            </a:r>
            <a:endParaRPr lang="en-US" altLang="ja-JP" sz="1200" b="1" dirty="0">
              <a:solidFill>
                <a:srgbClr val="000000"/>
              </a:solidFill>
              <a:latin typeface="ＭＳ Ｐゴシック" charset="-128"/>
            </a:endParaRPr>
          </a:p>
        </p:txBody>
      </p:sp>
      <p:sp>
        <p:nvSpPr>
          <p:cNvPr id="47120" name="Rectangle 7"/>
          <p:cNvSpPr>
            <a:spLocks noChangeArrowheads="1"/>
          </p:cNvSpPr>
          <p:nvPr/>
        </p:nvSpPr>
        <p:spPr bwMode="auto">
          <a:xfrm>
            <a:off x="8195232" y="1196761"/>
            <a:ext cx="574295" cy="23034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継続サービス利用支援等</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（モニタリング）</a:t>
            </a:r>
            <a:endParaRPr lang="ja-JP" altLang="en-US" sz="1600" dirty="0">
              <a:solidFill>
                <a:srgbClr val="000000"/>
              </a:solidFill>
            </a:endParaRPr>
          </a:p>
        </p:txBody>
      </p:sp>
      <p:sp>
        <p:nvSpPr>
          <p:cNvPr id="47121" name="Rectangle 7"/>
          <p:cNvSpPr>
            <a:spLocks noChangeArrowheads="1"/>
          </p:cNvSpPr>
          <p:nvPr/>
        </p:nvSpPr>
        <p:spPr bwMode="auto">
          <a:xfrm>
            <a:off x="7633996" y="3771917"/>
            <a:ext cx="561237" cy="237490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個別支援計画の実施</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（サービスの提供）</a:t>
            </a:r>
            <a:endParaRPr lang="ja-JP" altLang="en-US" sz="1600" dirty="0">
              <a:solidFill>
                <a:srgbClr val="000000"/>
              </a:solidFill>
            </a:endParaRPr>
          </a:p>
        </p:txBody>
      </p:sp>
      <p:sp>
        <p:nvSpPr>
          <p:cNvPr id="50" name="右矢印 49"/>
          <p:cNvSpPr/>
          <p:nvPr/>
        </p:nvSpPr>
        <p:spPr>
          <a:xfrm>
            <a:off x="7362152" y="4359821"/>
            <a:ext cx="207495"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3" name="Rectangle 7"/>
          <p:cNvSpPr>
            <a:spLocks noChangeArrowheads="1"/>
          </p:cNvSpPr>
          <p:nvPr/>
        </p:nvSpPr>
        <p:spPr bwMode="auto">
          <a:xfrm>
            <a:off x="9616720" y="3789363"/>
            <a:ext cx="478393" cy="2374900"/>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個別支援計画の変更</a:t>
            </a:r>
            <a:endParaRPr lang="ja-JP" altLang="en-US" sz="1600" dirty="0">
              <a:solidFill>
                <a:srgbClr val="000000"/>
              </a:solidFill>
            </a:endParaRPr>
          </a:p>
        </p:txBody>
      </p:sp>
      <p:sp>
        <p:nvSpPr>
          <p:cNvPr id="52" name="右矢印 51"/>
          <p:cNvSpPr/>
          <p:nvPr/>
        </p:nvSpPr>
        <p:spPr>
          <a:xfrm>
            <a:off x="8801334" y="4383297"/>
            <a:ext cx="294521"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5" name="Rectangle 52"/>
          <p:cNvSpPr>
            <a:spLocks noChangeArrowheads="1"/>
          </p:cNvSpPr>
          <p:nvPr/>
        </p:nvSpPr>
        <p:spPr bwMode="auto">
          <a:xfrm>
            <a:off x="3157836" y="1844824"/>
            <a:ext cx="367744" cy="3384550"/>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47126" name="Rectangle 38"/>
          <p:cNvSpPr>
            <a:spLocks noChangeArrowheads="1"/>
          </p:cNvSpPr>
          <p:nvPr/>
        </p:nvSpPr>
        <p:spPr bwMode="auto">
          <a:xfrm>
            <a:off x="5830730" y="3771927"/>
            <a:ext cx="478393" cy="259238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spcBef>
                <a:spcPct val="50000"/>
              </a:spcBef>
            </a:pPr>
            <a:r>
              <a:rPr lang="ja-JP" altLang="en-US" dirty="0">
                <a:solidFill>
                  <a:srgbClr val="000000"/>
                </a:solidFill>
                <a:latin typeface="HG創英角ﾎﾟｯﾌﾟ体" pitchFamily="49" charset="-128"/>
                <a:ea typeface="HG創英角ﾎﾟｯﾌﾟ体" pitchFamily="49" charset="-128"/>
              </a:rPr>
              <a:t> 個別支援計画の原案</a:t>
            </a:r>
            <a:r>
              <a:rPr lang="ja-JP" altLang="en-US" dirty="0">
                <a:solidFill>
                  <a:srgbClr val="000000"/>
                </a:solidFill>
              </a:rPr>
              <a:t>　</a:t>
            </a:r>
          </a:p>
        </p:txBody>
      </p:sp>
      <p:cxnSp>
        <p:nvCxnSpPr>
          <p:cNvPr id="31" name="直線コネクタ 30"/>
          <p:cNvCxnSpPr/>
          <p:nvPr/>
        </p:nvCxnSpPr>
        <p:spPr>
          <a:xfrm>
            <a:off x="4277236" y="1268760"/>
            <a:ext cx="0" cy="5040312"/>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28" name="Rectangle 7"/>
          <p:cNvSpPr>
            <a:spLocks noChangeArrowheads="1"/>
          </p:cNvSpPr>
          <p:nvPr/>
        </p:nvSpPr>
        <p:spPr bwMode="auto">
          <a:xfrm>
            <a:off x="9600449" y="981088"/>
            <a:ext cx="478393" cy="2519363"/>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400" dirty="0">
                <a:solidFill>
                  <a:srgbClr val="000000"/>
                </a:solidFill>
                <a:latin typeface="HG創英角ﾎﾟｯﾌﾟ体" pitchFamily="49" charset="-128"/>
                <a:ea typeface="HG創英角ﾎﾟｯﾌﾟ体" pitchFamily="49" charset="-128"/>
              </a:rPr>
              <a:t>サービス等利用計画等の変更</a:t>
            </a:r>
            <a:endParaRPr lang="ja-JP" altLang="en-US" sz="1400" dirty="0">
              <a:solidFill>
                <a:srgbClr val="000000"/>
              </a:solidFill>
            </a:endParaRPr>
          </a:p>
        </p:txBody>
      </p:sp>
      <p:sp>
        <p:nvSpPr>
          <p:cNvPr id="27" name="右矢印 26"/>
          <p:cNvSpPr/>
          <p:nvPr/>
        </p:nvSpPr>
        <p:spPr>
          <a:xfrm>
            <a:off x="8801334" y="2008345"/>
            <a:ext cx="294521"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30" name="Rectangle 52"/>
          <p:cNvSpPr>
            <a:spLocks noChangeArrowheads="1"/>
          </p:cNvSpPr>
          <p:nvPr/>
        </p:nvSpPr>
        <p:spPr bwMode="auto">
          <a:xfrm>
            <a:off x="9107476" y="1910368"/>
            <a:ext cx="367744" cy="3384550"/>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37" name="右矢印 36"/>
          <p:cNvSpPr/>
          <p:nvPr/>
        </p:nvSpPr>
        <p:spPr>
          <a:xfrm>
            <a:off x="1414727" y="1507849"/>
            <a:ext cx="590466"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39" name="AutoShape 54"/>
          <p:cNvSpPr txBox="1">
            <a:spLocks noChangeArrowheads="1"/>
          </p:cNvSpPr>
          <p:nvPr/>
        </p:nvSpPr>
        <p:spPr bwMode="auto">
          <a:xfrm>
            <a:off x="186780" y="147108"/>
            <a:ext cx="9754983" cy="83362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15" tIns="45659" rIns="91315" bIns="45659" anchor="ctr"/>
          <a:lstStyle/>
          <a:p>
            <a:pPr algn="ctr" defTabSz="913242">
              <a:defRPr/>
            </a:pPr>
            <a:r>
              <a:rPr lang="ja-JP" altLang="en-US" b="1" dirty="0">
                <a:solidFill>
                  <a:prstClr val="black"/>
                </a:solidFill>
                <a:latin typeface="ＭＳ Ｐゴシック"/>
              </a:rPr>
              <a:t>指定特定相談支援事業者（計画作成担当）及び障害児相談支援事業者と</a:t>
            </a:r>
            <a:endParaRPr lang="en-US" altLang="ja-JP" b="1" dirty="0">
              <a:solidFill>
                <a:prstClr val="black"/>
              </a:solidFill>
              <a:latin typeface="ＭＳ Ｐゴシック"/>
            </a:endParaRPr>
          </a:p>
          <a:p>
            <a:pPr algn="ctr" defTabSz="913242">
              <a:defRPr/>
            </a:pPr>
            <a:r>
              <a:rPr lang="ja-JP" altLang="en-US" b="1" dirty="0">
                <a:solidFill>
                  <a:prstClr val="black"/>
                </a:solidFill>
                <a:latin typeface="ＭＳ Ｐゴシック"/>
              </a:rPr>
              <a:t>障害福祉サービス事業者の関係</a:t>
            </a:r>
          </a:p>
        </p:txBody>
      </p:sp>
      <p:sp>
        <p:nvSpPr>
          <p:cNvPr id="41" name="Rectangle 52"/>
          <p:cNvSpPr>
            <a:spLocks noChangeArrowheads="1"/>
          </p:cNvSpPr>
          <p:nvPr/>
        </p:nvSpPr>
        <p:spPr bwMode="auto">
          <a:xfrm>
            <a:off x="1634899" y="2300028"/>
            <a:ext cx="367744" cy="1656358"/>
          </a:xfrm>
          <a:prstGeom prst="roundRect">
            <a:avLst>
              <a:gd name="adj" fmla="val 50000"/>
            </a:avLst>
          </a:prstGeom>
          <a:solidFill>
            <a:srgbClr val="FFFF00"/>
          </a:solidFill>
          <a:ln w="9525" algn="ctr">
            <a:solidFill>
              <a:schemeClr val="tx1"/>
            </a:solidFill>
            <a:prstDash val="solid"/>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資源アセスメント</a:t>
            </a:r>
            <a:endParaRPr lang="en-US" altLang="ja-JP" sz="1400" b="1" dirty="0">
              <a:solidFill>
                <a:srgbClr val="000000"/>
              </a:solidFill>
              <a:latin typeface="ＭＳ Ｐゴシック" charset="-128"/>
            </a:endParaRPr>
          </a:p>
        </p:txBody>
      </p:sp>
      <p:sp>
        <p:nvSpPr>
          <p:cNvPr id="42" name="Rectangle 52"/>
          <p:cNvSpPr>
            <a:spLocks noChangeArrowheads="1"/>
          </p:cNvSpPr>
          <p:nvPr/>
        </p:nvSpPr>
        <p:spPr bwMode="auto">
          <a:xfrm>
            <a:off x="1267165" y="2276475"/>
            <a:ext cx="367744" cy="1656358"/>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lumMod val="65000"/>
                    <a:lumOff val="35000"/>
                  </a:srgbClr>
                </a:solidFill>
                <a:latin typeface="ＭＳ Ｐゴシック" charset="-128"/>
              </a:rPr>
              <a:t>二次アセスメント</a:t>
            </a:r>
            <a:endParaRPr lang="en-US" altLang="ja-JP" sz="1400" b="1" dirty="0">
              <a:solidFill>
                <a:srgbClr val="000000">
                  <a:lumMod val="65000"/>
                  <a:lumOff val="35000"/>
                </a:srgbClr>
              </a:solidFill>
              <a:latin typeface="ＭＳ Ｐゴシック" charset="-128"/>
            </a:endParaRPr>
          </a:p>
        </p:txBody>
      </p:sp>
      <p:sp>
        <p:nvSpPr>
          <p:cNvPr id="32" name="テキスト ボックス 15"/>
          <p:cNvSpPr txBox="1">
            <a:spLocks noChangeArrowheads="1"/>
          </p:cNvSpPr>
          <p:nvPr/>
        </p:nvSpPr>
        <p:spPr bwMode="auto">
          <a:xfrm>
            <a:off x="4357197" y="3789040"/>
            <a:ext cx="399794" cy="2448272"/>
          </a:xfrm>
          <a:prstGeom prst="rect">
            <a:avLst/>
          </a:prstGeom>
          <a:solidFill>
            <a:srgbClr val="00B0F0"/>
          </a:solidFill>
          <a:ln w="9525">
            <a:solidFill>
              <a:schemeClr val="tx1"/>
            </a:solidFill>
            <a:miter lim="800000"/>
            <a:headEnd/>
            <a:tailEnd/>
          </a:ln>
        </p:spPr>
        <p:txBody>
          <a:bodyPr vert="eaVert" wrap="square" lIns="36000" rIns="36000" anchor="ctr" anchorCtr="0">
            <a:noAutofit/>
          </a:bodyPr>
          <a:lstStyle/>
          <a:p>
            <a:pPr algn="ctr"/>
            <a:r>
              <a:rPr lang="ja-JP" altLang="en-US" sz="1200" b="1" dirty="0">
                <a:solidFill>
                  <a:srgbClr val="000000"/>
                </a:solidFill>
              </a:rPr>
              <a:t>利用契約（利用開始）</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10</a:t>
            </a:fld>
            <a:endParaRPr lang="en-US" altLang="ja-JP" dirty="0">
              <a:solidFill>
                <a:srgbClr val="000000"/>
              </a:solidFill>
            </a:endParaRPr>
          </a:p>
        </p:txBody>
      </p:sp>
      <p:sp>
        <p:nvSpPr>
          <p:cNvPr id="48" name="正方形/長方形 47">
            <a:extLst>
              <a:ext uri="{FF2B5EF4-FFF2-40B4-BE49-F238E27FC236}">
                <a16:creationId xmlns:a16="http://schemas.microsoft.com/office/drawing/2014/main" id="{6B665752-D46C-4DF1-9765-9ED63B826FF4}"/>
              </a:ext>
            </a:extLst>
          </p:cNvPr>
          <p:cNvSpPr/>
          <p:nvPr/>
        </p:nvSpPr>
        <p:spPr>
          <a:xfrm>
            <a:off x="4908631" y="5794001"/>
            <a:ext cx="598489" cy="886574"/>
          </a:xfrm>
          <a:prstGeom prst="rect">
            <a:avLst/>
          </a:prstGeom>
          <a:solidFill>
            <a:srgbClr val="CC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tx1"/>
                </a:solidFill>
              </a:rPr>
              <a:t>本人との面接</a:t>
            </a:r>
          </a:p>
        </p:txBody>
      </p:sp>
      <p:grpSp>
        <p:nvGrpSpPr>
          <p:cNvPr id="10" name="グループ化 9">
            <a:extLst>
              <a:ext uri="{FF2B5EF4-FFF2-40B4-BE49-F238E27FC236}">
                <a16:creationId xmlns:a16="http://schemas.microsoft.com/office/drawing/2014/main" id="{78ABF30A-73FC-43E9-AF05-12F4219FEE3A}"/>
              </a:ext>
            </a:extLst>
          </p:cNvPr>
          <p:cNvGrpSpPr/>
          <p:nvPr/>
        </p:nvGrpSpPr>
        <p:grpSpPr>
          <a:xfrm>
            <a:off x="2933543" y="3816966"/>
            <a:ext cx="5297378" cy="2849566"/>
            <a:chOff x="1135766" y="3831009"/>
            <a:chExt cx="7059465" cy="2849566"/>
          </a:xfrm>
        </p:grpSpPr>
        <p:sp>
          <p:nvSpPr>
            <p:cNvPr id="8" name="四角形: 角を丸くする 7">
              <a:extLst>
                <a:ext uri="{FF2B5EF4-FFF2-40B4-BE49-F238E27FC236}">
                  <a16:creationId xmlns:a16="http://schemas.microsoft.com/office/drawing/2014/main" id="{45B9D69D-4B61-47CD-B7B8-7E3FA9ABE5BC}"/>
                </a:ext>
              </a:extLst>
            </p:cNvPr>
            <p:cNvSpPr/>
            <p:nvPr/>
          </p:nvSpPr>
          <p:spPr>
            <a:xfrm>
              <a:off x="1135766" y="3831009"/>
              <a:ext cx="7059465" cy="2849566"/>
            </a:xfrm>
            <a:prstGeom prst="roundRect">
              <a:avLst>
                <a:gd name="adj" fmla="val 10898"/>
              </a:avLst>
            </a:prstGeom>
            <a:solidFill>
              <a:srgbClr val="FEB7B0">
                <a:alpha val="58000"/>
              </a:srgbClr>
            </a:solidFill>
            <a:ln>
              <a:solidFill>
                <a:srgbClr val="FF33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DC770C78-BB3E-4438-803B-33BCFAEC2F01}"/>
                </a:ext>
              </a:extLst>
            </p:cNvPr>
            <p:cNvSpPr/>
            <p:nvPr/>
          </p:nvSpPr>
          <p:spPr>
            <a:xfrm>
              <a:off x="3398889" y="4573933"/>
              <a:ext cx="2926964" cy="1121388"/>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latin typeface="HGP創英角ﾎﾟｯﾌﾟ体" panose="040B0A00000000000000" pitchFamily="50" charset="-128"/>
                  <a:ea typeface="HGP創英角ﾎﾟｯﾌﾟ体" panose="040B0A00000000000000" pitchFamily="50" charset="-128"/>
                </a:rPr>
                <a:t>演　習　１</a:t>
              </a:r>
            </a:p>
          </p:txBody>
        </p:sp>
      </p:grpSp>
      <p:grpSp>
        <p:nvGrpSpPr>
          <p:cNvPr id="49" name="グループ化 48">
            <a:extLst>
              <a:ext uri="{FF2B5EF4-FFF2-40B4-BE49-F238E27FC236}">
                <a16:creationId xmlns:a16="http://schemas.microsoft.com/office/drawing/2014/main" id="{AAAB8D26-46FB-4FC9-8127-15B2E210FD88}"/>
              </a:ext>
            </a:extLst>
          </p:cNvPr>
          <p:cNvGrpSpPr/>
          <p:nvPr/>
        </p:nvGrpSpPr>
        <p:grpSpPr>
          <a:xfrm>
            <a:off x="8259583" y="3816966"/>
            <a:ext cx="1835530" cy="2863609"/>
            <a:chOff x="1135766" y="3831009"/>
            <a:chExt cx="7059465" cy="2849566"/>
          </a:xfrm>
        </p:grpSpPr>
        <p:sp>
          <p:nvSpPr>
            <p:cNvPr id="51" name="四角形: 角を丸くする 50">
              <a:extLst>
                <a:ext uri="{FF2B5EF4-FFF2-40B4-BE49-F238E27FC236}">
                  <a16:creationId xmlns:a16="http://schemas.microsoft.com/office/drawing/2014/main" id="{A935A6D3-4375-4B36-96BC-3C15518FC926}"/>
                </a:ext>
              </a:extLst>
            </p:cNvPr>
            <p:cNvSpPr/>
            <p:nvPr/>
          </p:nvSpPr>
          <p:spPr>
            <a:xfrm>
              <a:off x="1135766" y="3831009"/>
              <a:ext cx="7059465" cy="2849566"/>
            </a:xfrm>
            <a:prstGeom prst="roundRect">
              <a:avLst/>
            </a:prstGeom>
            <a:solidFill>
              <a:srgbClr val="FEB7B0">
                <a:alpha val="58000"/>
              </a:srgbClr>
            </a:solidFill>
            <a:ln>
              <a:solidFill>
                <a:srgbClr val="FF33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四角形: 角を丸くする 52">
              <a:extLst>
                <a:ext uri="{FF2B5EF4-FFF2-40B4-BE49-F238E27FC236}">
                  <a16:creationId xmlns:a16="http://schemas.microsoft.com/office/drawing/2014/main" id="{A40AB67E-1029-4CE4-86E5-A9710C2EE333}"/>
                </a:ext>
              </a:extLst>
            </p:cNvPr>
            <p:cNvSpPr/>
            <p:nvPr/>
          </p:nvSpPr>
          <p:spPr>
            <a:xfrm>
              <a:off x="1634247" y="4590766"/>
              <a:ext cx="6244284" cy="109541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latin typeface="HGP創英角ﾎﾟｯﾌﾟ体" panose="040B0A00000000000000" pitchFamily="50" charset="-128"/>
                  <a:ea typeface="HGP創英角ﾎﾟｯﾌﾟ体" panose="040B0A00000000000000" pitchFamily="50" charset="-128"/>
                </a:rPr>
                <a:t>演習２</a:t>
              </a:r>
            </a:p>
          </p:txBody>
        </p:sp>
      </p:grpSp>
      <p:sp>
        <p:nvSpPr>
          <p:cNvPr id="44" name="角丸四角形吹き出し 43"/>
          <p:cNvSpPr/>
          <p:nvPr/>
        </p:nvSpPr>
        <p:spPr>
          <a:xfrm>
            <a:off x="787688" y="4154989"/>
            <a:ext cx="1771397" cy="864096"/>
          </a:xfrm>
          <a:prstGeom prst="wedgeRoundRectCallout">
            <a:avLst>
              <a:gd name="adj1" fmla="val -17141"/>
              <a:gd name="adj2" fmla="val -76473"/>
              <a:gd name="adj3" fmla="val 16667"/>
            </a:avLst>
          </a:prstGeom>
          <a:solidFill>
            <a:schemeClr val="bg1"/>
          </a:solidFill>
          <a:ln w="3175"/>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lumMod val="75000"/>
                  </a:srgbClr>
                </a:solidFill>
                <a:latin typeface="メイリオ" pitchFamily="50" charset="-128"/>
                <a:ea typeface="メイリオ" pitchFamily="50" charset="-128"/>
              </a:rPr>
              <a:t>必要に応じて、医療の必要性や職業能力の程度などについて、</a:t>
            </a:r>
            <a:r>
              <a:rPr lang="ja-JP" altLang="en-US" sz="1000" b="1" dirty="0">
                <a:solidFill>
                  <a:srgbClr val="000000">
                    <a:lumMod val="75000"/>
                  </a:srgbClr>
                </a:solidFill>
                <a:latin typeface="メイリオ" pitchFamily="50" charset="-128"/>
                <a:ea typeface="メイリオ" pitchFamily="50" charset="-128"/>
              </a:rPr>
              <a:t>外部の専門機関等に状況照会</a:t>
            </a:r>
            <a:r>
              <a:rPr lang="ja-JP" altLang="en-US" sz="1000" dirty="0">
                <a:solidFill>
                  <a:srgbClr val="000000">
                    <a:lumMod val="75000"/>
                  </a:srgbClr>
                </a:solidFill>
                <a:latin typeface="メイリオ" pitchFamily="50" charset="-128"/>
                <a:ea typeface="メイリオ" pitchFamily="50" charset="-128"/>
              </a:rPr>
              <a:t>。</a:t>
            </a:r>
          </a:p>
        </p:txBody>
      </p:sp>
    </p:spTree>
    <p:extLst>
      <p:ext uri="{BB962C8B-B14F-4D97-AF65-F5344CB8AC3E}">
        <p14:creationId xmlns:p14="http://schemas.microsoft.com/office/powerpoint/2010/main" val="103712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0321" y="188640"/>
            <a:ext cx="9137650" cy="490066"/>
          </a:xfrm>
        </p:spPr>
        <p:txBody>
          <a:bodyPr/>
          <a:lstStyle/>
          <a:p>
            <a:r>
              <a:rPr kumimoji="1" lang="ja-JP" altLang="en-US" sz="3600" dirty="0" smtClean="0"/>
              <a:t>各グループの想定</a:t>
            </a:r>
            <a:endParaRPr kumimoji="1" lang="ja-JP" altLang="en-US" sz="3600" dirty="0"/>
          </a:p>
        </p:txBody>
      </p:sp>
      <p:sp>
        <p:nvSpPr>
          <p:cNvPr id="3" name="コンテンツ プレースホルダー 2"/>
          <p:cNvSpPr>
            <a:spLocks noGrp="1"/>
          </p:cNvSpPr>
          <p:nvPr>
            <p:ph idx="1"/>
          </p:nvPr>
        </p:nvSpPr>
        <p:spPr>
          <a:xfrm>
            <a:off x="180281" y="980728"/>
            <a:ext cx="9721080" cy="5544616"/>
          </a:xfrm>
        </p:spPr>
        <p:txBody>
          <a:bodyPr/>
          <a:lstStyle/>
          <a:p>
            <a:r>
              <a:rPr kumimoji="1" lang="ja-JP" altLang="en-US" dirty="0" smtClean="0"/>
              <a:t>演習１及び２では、共同生活援助と就労継続支援</a:t>
            </a:r>
            <a:r>
              <a:rPr kumimoji="1" lang="en-US" altLang="ja-JP" dirty="0" smtClean="0"/>
              <a:t>B</a:t>
            </a:r>
            <a:r>
              <a:rPr kumimoji="1" lang="ja-JP" altLang="en-US" dirty="0" smtClean="0"/>
              <a:t>型のいずれかの事業者のサービス管理責任者の役割を体験します。</a:t>
            </a:r>
            <a:endParaRPr kumimoji="1" lang="en-US" altLang="ja-JP" dirty="0" smtClean="0"/>
          </a:p>
          <a:p>
            <a:r>
              <a:rPr kumimoji="1" lang="ja-JP" altLang="en-US" dirty="0" smtClean="0"/>
              <a:t>奇数番号と偶数番号グループでそれぞれの事業者に分かれて演習を進めます。</a:t>
            </a:r>
            <a:endParaRPr kumimoji="1" lang="en-US" altLang="ja-JP" dirty="0" smtClean="0"/>
          </a:p>
          <a:p>
            <a:r>
              <a:rPr kumimoji="1" lang="ja-JP" altLang="en-US" dirty="0" smtClean="0"/>
              <a:t>奇数番号（１・３・５・・・・・）のグループは</a:t>
            </a:r>
            <a:endParaRPr lang="en-US" altLang="ja-JP" dirty="0"/>
          </a:p>
          <a:p>
            <a:pPr marL="0" indent="0" algn="r">
              <a:buNone/>
            </a:pPr>
            <a:r>
              <a:rPr kumimoji="1" lang="ja-JP" altLang="en-US" sz="4000" dirty="0" smtClean="0"/>
              <a:t>→</a:t>
            </a:r>
            <a:r>
              <a:rPr kumimoji="1" lang="ja-JP" altLang="en-US" sz="4000" dirty="0" smtClean="0">
                <a:solidFill>
                  <a:srgbClr val="FF0000"/>
                </a:solidFill>
              </a:rPr>
              <a:t>「共同生活援助」事業</a:t>
            </a:r>
            <a:r>
              <a:rPr kumimoji="1" lang="ja-JP" altLang="en-US" sz="3600" dirty="0" smtClean="0">
                <a:solidFill>
                  <a:srgbClr val="FF0000"/>
                </a:solidFill>
              </a:rPr>
              <a:t>者</a:t>
            </a:r>
            <a:endParaRPr kumimoji="1" lang="en-US" altLang="ja-JP" sz="3600" dirty="0" smtClean="0">
              <a:solidFill>
                <a:srgbClr val="FF0000"/>
              </a:solidFill>
            </a:endParaRPr>
          </a:p>
          <a:p>
            <a:r>
              <a:rPr kumimoji="1" lang="ja-JP" altLang="en-US" dirty="0" smtClean="0"/>
              <a:t>偶数番号（２・４・６・・・・・）のグループは</a:t>
            </a:r>
            <a:endParaRPr kumimoji="1" lang="en-US" altLang="ja-JP" dirty="0" smtClean="0"/>
          </a:p>
          <a:p>
            <a:pPr marL="0" indent="0" algn="r">
              <a:buNone/>
            </a:pPr>
            <a:r>
              <a:rPr kumimoji="1" lang="ja-JP" altLang="en-US" sz="4000" dirty="0" smtClean="0"/>
              <a:t>→</a:t>
            </a:r>
            <a:r>
              <a:rPr kumimoji="1" lang="ja-JP" altLang="en-US" sz="4000" dirty="0" smtClean="0">
                <a:solidFill>
                  <a:srgbClr val="FF0000"/>
                </a:solidFill>
              </a:rPr>
              <a:t>「就労継続支援</a:t>
            </a:r>
            <a:r>
              <a:rPr kumimoji="1" lang="en-US" altLang="ja-JP" sz="4000" dirty="0" smtClean="0">
                <a:solidFill>
                  <a:srgbClr val="FF0000"/>
                </a:solidFill>
              </a:rPr>
              <a:t>B</a:t>
            </a:r>
            <a:r>
              <a:rPr kumimoji="1" lang="ja-JP" altLang="en-US" sz="4000" dirty="0" smtClean="0">
                <a:solidFill>
                  <a:srgbClr val="FF0000"/>
                </a:solidFill>
              </a:rPr>
              <a:t>型」事業者</a:t>
            </a:r>
            <a:endParaRPr kumimoji="1" lang="ja-JP" altLang="en-US" sz="4000" dirty="0">
              <a:solidFill>
                <a:srgbClr val="FF0000"/>
              </a:solidFill>
            </a:endParaRPr>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11</a:t>
            </a:fld>
            <a:endParaRPr lang="en-US" altLang="ja-JP"/>
          </a:p>
        </p:txBody>
      </p:sp>
    </p:spTree>
    <p:extLst>
      <p:ext uri="{BB962C8B-B14F-4D97-AF65-F5344CB8AC3E}">
        <p14:creationId xmlns:p14="http://schemas.microsoft.com/office/powerpoint/2010/main" val="2225632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5"/>
          <p:cNvSpPr>
            <a:spLocks noGrp="1"/>
          </p:cNvSpPr>
          <p:nvPr>
            <p:ph type="body" idx="1"/>
          </p:nvPr>
        </p:nvSpPr>
        <p:spPr>
          <a:xfrm>
            <a:off x="540321" y="2852936"/>
            <a:ext cx="9073008" cy="1500187"/>
          </a:xfrm>
        </p:spPr>
        <p:txBody>
          <a:bodyPr anchor="t"/>
          <a:lstStyle/>
          <a:p>
            <a:pPr algn="ctr"/>
            <a:r>
              <a:rPr lang="en-US" altLang="ja-JP" sz="3600" b="1" dirty="0"/>
              <a:t>【</a:t>
            </a:r>
            <a:r>
              <a:rPr lang="ja-JP" altLang="en-US" sz="3600" b="1" dirty="0"/>
              <a:t>演習１</a:t>
            </a:r>
            <a:r>
              <a:rPr lang="en-US" altLang="ja-JP" sz="3600" b="1" dirty="0"/>
              <a:t>】</a:t>
            </a:r>
            <a:r>
              <a:rPr lang="ja-JP" altLang="en-US" sz="3600" b="1" dirty="0"/>
              <a:t>　個別支援計画の作成</a:t>
            </a:r>
          </a:p>
        </p:txBody>
      </p:sp>
      <p:sp>
        <p:nvSpPr>
          <p:cNvPr id="2" name="スライド番号プレースホルダー 1"/>
          <p:cNvSpPr>
            <a:spLocks noGrp="1"/>
          </p:cNvSpPr>
          <p:nvPr>
            <p:ph type="sldNum" sz="quarter" idx="12"/>
          </p:nvPr>
        </p:nvSpPr>
        <p:spPr/>
        <p:txBody>
          <a:bodyPr/>
          <a:lstStyle/>
          <a:p>
            <a:pPr>
              <a:defRPr/>
            </a:pPr>
            <a:fld id="{EE008A23-B088-4E35-803D-83AB3DFD3188}" type="slidenum">
              <a:rPr lang="en-US" altLang="ja-JP" smtClean="0"/>
              <a:pPr>
                <a:defRPr/>
              </a:pPr>
              <a:t>12</a:t>
            </a:fld>
            <a:endParaRPr lang="en-US" altLang="ja-JP"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40321" y="44624"/>
            <a:ext cx="9137650" cy="360040"/>
          </a:xfrm>
        </p:spPr>
        <p:txBody>
          <a:bodyPr/>
          <a:lstStyle/>
          <a:p>
            <a:r>
              <a:rPr lang="ja-JP" altLang="en-US" sz="2400" b="1" dirty="0"/>
              <a:t>演習１－①　「個別支援計画の作成」（前半）</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13</a:t>
            </a:fld>
            <a:endParaRPr lang="en-US" altLang="ja-JP"/>
          </a:p>
        </p:txBody>
      </p:sp>
      <p:graphicFrame>
        <p:nvGraphicFramePr>
          <p:cNvPr id="11" name="表 10"/>
          <p:cNvGraphicFramePr>
            <a:graphicFrameLocks noGrp="1"/>
          </p:cNvGraphicFramePr>
          <p:nvPr>
            <p:extLst>
              <p:ext uri="{D42A27DB-BD31-4B8C-83A1-F6EECF244321}">
                <p14:modId xmlns:p14="http://schemas.microsoft.com/office/powerpoint/2010/main" val="1690308850"/>
              </p:ext>
            </p:extLst>
          </p:nvPr>
        </p:nvGraphicFramePr>
        <p:xfrm>
          <a:off x="108273" y="508267"/>
          <a:ext cx="9937108" cy="6106845"/>
        </p:xfrm>
        <a:graphic>
          <a:graphicData uri="http://schemas.openxmlformats.org/drawingml/2006/table">
            <a:tbl>
              <a:tblPr/>
              <a:tblGrid>
                <a:gridCol w="991867">
                  <a:extLst>
                    <a:ext uri="{9D8B030D-6E8A-4147-A177-3AD203B41FA5}">
                      <a16:colId xmlns:a16="http://schemas.microsoft.com/office/drawing/2014/main" val="20000"/>
                    </a:ext>
                  </a:extLst>
                </a:gridCol>
                <a:gridCol w="1062714">
                  <a:extLst>
                    <a:ext uri="{9D8B030D-6E8A-4147-A177-3AD203B41FA5}">
                      <a16:colId xmlns:a16="http://schemas.microsoft.com/office/drawing/2014/main" val="20001"/>
                    </a:ext>
                  </a:extLst>
                </a:gridCol>
                <a:gridCol w="1133561">
                  <a:extLst>
                    <a:ext uri="{9D8B030D-6E8A-4147-A177-3AD203B41FA5}">
                      <a16:colId xmlns:a16="http://schemas.microsoft.com/office/drawing/2014/main" val="3127817642"/>
                    </a:ext>
                  </a:extLst>
                </a:gridCol>
                <a:gridCol w="988322">
                  <a:extLst>
                    <a:ext uri="{9D8B030D-6E8A-4147-A177-3AD203B41FA5}">
                      <a16:colId xmlns:a16="http://schemas.microsoft.com/office/drawing/2014/main" val="3836670805"/>
                    </a:ext>
                  </a:extLst>
                </a:gridCol>
                <a:gridCol w="864096">
                  <a:extLst>
                    <a:ext uri="{9D8B030D-6E8A-4147-A177-3AD203B41FA5}">
                      <a16:colId xmlns:a16="http://schemas.microsoft.com/office/drawing/2014/main" val="1944575110"/>
                    </a:ext>
                  </a:extLst>
                </a:gridCol>
                <a:gridCol w="1008112">
                  <a:extLst>
                    <a:ext uri="{9D8B030D-6E8A-4147-A177-3AD203B41FA5}">
                      <a16:colId xmlns:a16="http://schemas.microsoft.com/office/drawing/2014/main" val="3319020197"/>
                    </a:ext>
                  </a:extLst>
                </a:gridCol>
                <a:gridCol w="1080122">
                  <a:extLst>
                    <a:ext uri="{9D8B030D-6E8A-4147-A177-3AD203B41FA5}">
                      <a16:colId xmlns:a16="http://schemas.microsoft.com/office/drawing/2014/main" val="1555326058"/>
                    </a:ext>
                  </a:extLst>
                </a:gridCol>
                <a:gridCol w="1041644">
                  <a:extLst>
                    <a:ext uri="{9D8B030D-6E8A-4147-A177-3AD203B41FA5}">
                      <a16:colId xmlns:a16="http://schemas.microsoft.com/office/drawing/2014/main" val="20004"/>
                    </a:ext>
                  </a:extLst>
                </a:gridCol>
                <a:gridCol w="1019288">
                  <a:extLst>
                    <a:ext uri="{9D8B030D-6E8A-4147-A177-3AD203B41FA5}">
                      <a16:colId xmlns:a16="http://schemas.microsoft.com/office/drawing/2014/main" val="1842801534"/>
                    </a:ext>
                  </a:extLst>
                </a:gridCol>
                <a:gridCol w="747382">
                  <a:extLst>
                    <a:ext uri="{9D8B030D-6E8A-4147-A177-3AD203B41FA5}">
                      <a16:colId xmlns:a16="http://schemas.microsoft.com/office/drawing/2014/main" val="1578044549"/>
                    </a:ext>
                  </a:extLst>
                </a:gridCol>
              </a:tblGrid>
              <a:tr h="278554">
                <a:tc>
                  <a:txBody>
                    <a:bodyPr/>
                    <a:lstStyle/>
                    <a:p>
                      <a:pPr algn="ctr" fontAlgn="ctr"/>
                      <a:r>
                        <a:rPr lang="en-US" altLang="ja-JP" sz="1600" b="1" i="0" u="none" strike="noStrike" dirty="0">
                          <a:solidFill>
                            <a:srgbClr val="000000"/>
                          </a:solidFill>
                          <a:effectLst/>
                          <a:latin typeface="+mj-ea"/>
                          <a:ea typeface="+mj-ea"/>
                        </a:rPr>
                        <a:t>10:20</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mj-ea"/>
                          <a:ea typeface="+mj-ea"/>
                        </a:rPr>
                        <a:t>10</a:t>
                      </a:r>
                      <a:r>
                        <a:rPr lang="ja-JP" altLang="en-US" sz="1600" b="1" i="0" u="none" strike="noStrike" dirty="0">
                          <a:solidFill>
                            <a:srgbClr val="000000"/>
                          </a:solidFill>
                          <a:effectLst/>
                          <a:latin typeface="+mj-ea"/>
                          <a:ea typeface="+mj-ea"/>
                        </a:rPr>
                        <a:t>：</a:t>
                      </a:r>
                      <a:r>
                        <a:rPr lang="en-US" altLang="ja-JP" sz="1600" b="1" i="0" u="none" strike="noStrike" dirty="0">
                          <a:solidFill>
                            <a:srgbClr val="000000"/>
                          </a:solidFill>
                          <a:effectLst/>
                          <a:latin typeface="+mj-ea"/>
                          <a:ea typeface="+mj-ea"/>
                        </a:rPr>
                        <a:t>30</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mj-ea"/>
                          <a:ea typeface="+mj-ea"/>
                        </a:rPr>
                        <a:t>10:45</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mj-ea"/>
                          <a:ea typeface="+mj-ea"/>
                        </a:rPr>
                        <a:t>10:55</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mj-ea"/>
                          <a:ea typeface="+mj-ea"/>
                        </a:rPr>
                        <a:t>11:20</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dirty="0">
                          <a:solidFill>
                            <a:srgbClr val="000000"/>
                          </a:solidFill>
                          <a:effectLst/>
                          <a:latin typeface="+mj-ea"/>
                          <a:ea typeface="+mn-ea"/>
                          <a:cs typeface="+mn-cs"/>
                        </a:rPr>
                        <a:t>12:20</a:t>
                      </a:r>
                      <a:r>
                        <a:rPr kumimoji="1" lang="ja-JP" altLang="en-US" sz="1600" b="1" i="0" u="none" strike="noStrike" kern="1200" dirty="0">
                          <a:solidFill>
                            <a:srgbClr val="000000"/>
                          </a:solidFill>
                          <a:effectLst/>
                          <a:latin typeface="+mj-ea"/>
                          <a:ea typeface="+mn-ea"/>
                          <a:cs typeface="+mn-cs"/>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dirty="0">
                          <a:solidFill>
                            <a:srgbClr val="000000"/>
                          </a:solidFill>
                          <a:effectLst/>
                          <a:latin typeface="+mj-ea"/>
                          <a:ea typeface="+mn-ea"/>
                          <a:cs typeface="+mn-cs"/>
                        </a:rPr>
                        <a:t>12:35</a:t>
                      </a:r>
                      <a:r>
                        <a:rPr kumimoji="1" lang="ja-JP" altLang="en-US" sz="1600" b="1" i="0" u="none" strike="noStrike" kern="1200" dirty="0">
                          <a:solidFill>
                            <a:srgbClr val="000000"/>
                          </a:solidFill>
                          <a:effectLst/>
                          <a:latin typeface="+mj-ea"/>
                          <a:ea typeface="+mn-ea"/>
                          <a:cs typeface="+mn-cs"/>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mj-ea"/>
                          <a:ea typeface="+mj-ea"/>
                        </a:rPr>
                        <a:t>12:45</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mj-ea"/>
                          <a:ea typeface="+mj-ea"/>
                        </a:rPr>
                        <a:t>13:00</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mj-ea"/>
                          <a:ea typeface="+mj-ea"/>
                        </a:rPr>
                        <a:t>13:10</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28468">
                <a:tc>
                  <a:txBody>
                    <a:bodyPr/>
                    <a:lstStyle/>
                    <a:p>
                      <a:pPr algn="ctr" fontAlgn="ctr"/>
                      <a:r>
                        <a:rPr lang="en-US" altLang="ja-JP" sz="1600" b="1" i="0" u="none" strike="noStrike" dirty="0">
                          <a:solidFill>
                            <a:srgbClr val="000000"/>
                          </a:solidFill>
                          <a:effectLst/>
                          <a:latin typeface="+mj-ea"/>
                          <a:ea typeface="+mj-ea"/>
                        </a:rPr>
                        <a:t>10</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gridSpan="3">
                  <a:txBody>
                    <a:bodyPr/>
                    <a:lstStyle/>
                    <a:p>
                      <a:pPr algn="ctr" fontAlgn="ctr"/>
                      <a:r>
                        <a:rPr lang="en-US" altLang="ja-JP" sz="1600" b="1" i="0" u="none" strike="noStrike" dirty="0">
                          <a:solidFill>
                            <a:srgbClr val="000000"/>
                          </a:solidFill>
                          <a:effectLst/>
                          <a:latin typeface="+mj-ea"/>
                          <a:ea typeface="+mj-ea"/>
                        </a:rPr>
                        <a:t>50</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mj-ea"/>
                          <a:ea typeface="+mj-ea"/>
                        </a:rPr>
                        <a:t>60</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ja-JP" sz="1600" b="1" i="0" u="none" strike="noStrike" dirty="0">
                          <a:solidFill>
                            <a:srgbClr val="000000"/>
                          </a:solidFill>
                          <a:effectLst/>
                          <a:latin typeface="+mj-ea"/>
                          <a:ea typeface="+mj-ea"/>
                        </a:rPr>
                        <a:t>50</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j-ea"/>
                        <a:ea typeface="+mj-ea"/>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ja-JP" altLang="en-US" sz="1600" b="1" i="0" u="none" strike="noStrike" dirty="0">
                        <a:solidFill>
                          <a:srgbClr val="000000"/>
                        </a:solidFill>
                        <a:effectLst/>
                        <a:latin typeface="+mj-ea"/>
                        <a:ea typeface="+mj-ea"/>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ja-JP" altLang="en-US" sz="14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en-US" altLang="ja-JP" sz="1600" b="1" dirty="0">
                          <a:latin typeface="+mj-ea"/>
                          <a:ea typeface="+mj-ea"/>
                        </a:rPr>
                        <a:t>10</a:t>
                      </a:r>
                      <a:r>
                        <a:rPr kumimoji="1" lang="ja-JP" altLang="en-US" sz="1600" b="1" dirty="0">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708809"/>
                  </a:ext>
                </a:extLst>
              </a:tr>
              <a:tr h="1497881">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j-ea"/>
                          <a:ea typeface="+mj-ea"/>
                        </a:rPr>
                        <a:t>演習ガイダンス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gridSpan="3">
                  <a:txBody>
                    <a:bodyPr/>
                    <a:lstStyle/>
                    <a:p>
                      <a:pPr algn="ctr" fontAlgn="ctr"/>
                      <a:r>
                        <a:rPr lang="ja-JP" altLang="en-US" sz="1600" b="1" i="0" u="none" strike="noStrike" dirty="0">
                          <a:solidFill>
                            <a:srgbClr val="000000"/>
                          </a:solidFill>
                          <a:effectLst/>
                          <a:latin typeface="+mj-ea"/>
                          <a:ea typeface="+mj-ea"/>
                        </a:rPr>
                        <a:t>利用者概要の把握と</a:t>
                      </a:r>
                      <a:endParaRPr lang="en-US" altLang="ja-JP" sz="1600" b="1" i="0" u="none" strike="noStrike" dirty="0">
                        <a:solidFill>
                          <a:srgbClr val="000000"/>
                        </a:solidFill>
                        <a:effectLst/>
                        <a:latin typeface="+mj-ea"/>
                        <a:ea typeface="+mj-ea"/>
                      </a:endParaRPr>
                    </a:p>
                    <a:p>
                      <a:pPr algn="ctr" fontAlgn="ctr"/>
                      <a:r>
                        <a:rPr lang="ja-JP" altLang="en-US" sz="1600" b="1" i="0" u="none" strike="noStrike" dirty="0">
                          <a:solidFill>
                            <a:srgbClr val="000000"/>
                          </a:solidFill>
                          <a:effectLst/>
                          <a:latin typeface="+mj-ea"/>
                          <a:ea typeface="+mj-ea"/>
                        </a:rPr>
                        <a:t>サービス担当者会議への参加準備</a:t>
                      </a:r>
                      <a:endParaRPr lang="en-US" altLang="ja-JP" sz="1600" b="1" i="0" u="none" strike="noStrike" dirty="0">
                        <a:solidFill>
                          <a:srgbClr val="000000"/>
                        </a:solidFill>
                        <a:effectLst/>
                        <a:latin typeface="+mj-ea"/>
                        <a:ea typeface="+mj-ea"/>
                      </a:endParaRPr>
                    </a:p>
                    <a:p>
                      <a:pPr marL="712788"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dirty="0">
                          <a:solidFill>
                            <a:srgbClr val="000000"/>
                          </a:solidFill>
                          <a:effectLst/>
                          <a:latin typeface="+mj-ea"/>
                          <a:ea typeface="+mj-ea"/>
                          <a:cs typeface="+mn-cs"/>
                        </a:rPr>
                        <a:t>※</a:t>
                      </a:r>
                      <a:r>
                        <a:rPr kumimoji="1" lang="ja-JP" altLang="en-US" sz="1200" b="0" i="0" u="none" strike="noStrike" kern="1200" dirty="0">
                          <a:solidFill>
                            <a:srgbClr val="000000"/>
                          </a:solidFill>
                          <a:effectLst/>
                          <a:latin typeface="+mj-ea"/>
                          <a:ea typeface="+mj-ea"/>
                          <a:cs typeface="+mn-cs"/>
                        </a:rPr>
                        <a:t>サービス基準　第</a:t>
                      </a:r>
                      <a:r>
                        <a:rPr kumimoji="1" lang="en-US" altLang="ja-JP" sz="1200" b="0" i="0" u="none" strike="noStrike" kern="1200" dirty="0">
                          <a:solidFill>
                            <a:srgbClr val="000000"/>
                          </a:solidFill>
                          <a:effectLst/>
                          <a:latin typeface="+mj-ea"/>
                          <a:ea typeface="+mj-ea"/>
                          <a:cs typeface="+mn-cs"/>
                        </a:rPr>
                        <a:t>59</a:t>
                      </a:r>
                      <a:r>
                        <a:rPr kumimoji="1" lang="ja-JP" altLang="en-US" sz="1200" b="0" i="0" u="none" strike="noStrike" kern="1200" dirty="0">
                          <a:solidFill>
                            <a:srgbClr val="000000"/>
                          </a:solidFill>
                          <a:effectLst/>
                          <a:latin typeface="+mj-ea"/>
                          <a:ea typeface="+mj-ea"/>
                          <a:cs typeface="+mn-cs"/>
                        </a:rPr>
                        <a:t>条</a:t>
                      </a:r>
                      <a:r>
                        <a:rPr kumimoji="1" lang="en-US" altLang="ja-JP" sz="1200" b="0" i="0" u="none" strike="noStrike" kern="1200" dirty="0">
                          <a:solidFill>
                            <a:srgbClr val="000000"/>
                          </a:solidFill>
                          <a:effectLst/>
                          <a:latin typeface="+mj-ea"/>
                          <a:ea typeface="+mj-ea"/>
                          <a:cs typeface="+mn-cs"/>
                        </a:rPr>
                        <a:t>1</a:t>
                      </a:r>
                      <a:r>
                        <a:rPr kumimoji="1" lang="ja-JP" altLang="en-US" sz="1200" b="0" i="0" u="none" strike="noStrike" kern="1200" dirty="0" smtClean="0">
                          <a:solidFill>
                            <a:srgbClr val="000000"/>
                          </a:solidFill>
                          <a:effectLst/>
                          <a:latin typeface="+mj-ea"/>
                          <a:ea typeface="+mj-ea"/>
                          <a:cs typeface="+mn-cs"/>
                        </a:rPr>
                        <a:t>項</a:t>
                      </a:r>
                      <a:endParaRPr kumimoji="1" lang="en-US" altLang="ja-JP" sz="1200" b="0" i="0" u="none" strike="noStrike" kern="1200" dirty="0" smtClean="0">
                        <a:solidFill>
                          <a:srgbClr val="000000"/>
                        </a:solidFill>
                        <a:effectLst/>
                        <a:latin typeface="+mj-ea"/>
                        <a:ea typeface="+mj-ea"/>
                        <a:cs typeface="+mn-cs"/>
                      </a:endParaRPr>
                    </a:p>
                    <a:p>
                      <a:pPr marL="712788"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dirty="0" smtClean="0">
                          <a:solidFill>
                            <a:srgbClr val="000000"/>
                          </a:solidFill>
                          <a:effectLst/>
                          <a:latin typeface="+mj-ea"/>
                          <a:ea typeface="+mj-ea"/>
                          <a:cs typeface="+mn-cs"/>
                        </a:rPr>
                        <a:t>※</a:t>
                      </a:r>
                      <a:r>
                        <a:rPr kumimoji="1" lang="ja-JP" altLang="en-US" sz="1200" b="0" i="0" u="none" strike="noStrike" kern="1200" dirty="0" smtClean="0">
                          <a:solidFill>
                            <a:srgbClr val="000000"/>
                          </a:solidFill>
                          <a:effectLst/>
                          <a:latin typeface="+mj-ea"/>
                          <a:ea typeface="+mj-ea"/>
                          <a:cs typeface="+mn-cs"/>
                        </a:rPr>
                        <a:t>児通所基準第</a:t>
                      </a:r>
                      <a:r>
                        <a:rPr kumimoji="1" lang="en-US" altLang="ja-JP" sz="1200" b="0" i="0" u="none" strike="noStrike" kern="1200" dirty="0" smtClean="0">
                          <a:solidFill>
                            <a:srgbClr val="000000"/>
                          </a:solidFill>
                          <a:effectLst/>
                          <a:latin typeface="+mj-ea"/>
                          <a:ea typeface="+mj-ea"/>
                          <a:cs typeface="+mn-cs"/>
                        </a:rPr>
                        <a:t>29</a:t>
                      </a:r>
                      <a:r>
                        <a:rPr kumimoji="1" lang="ja-JP" altLang="en-US" sz="1200" b="0" i="0" u="none" strike="noStrike" kern="1200" dirty="0" smtClean="0">
                          <a:solidFill>
                            <a:srgbClr val="000000"/>
                          </a:solidFill>
                          <a:effectLst/>
                          <a:latin typeface="+mj-ea"/>
                          <a:ea typeface="+mj-ea"/>
                          <a:cs typeface="+mn-cs"/>
                        </a:rPr>
                        <a:t>条</a:t>
                      </a:r>
                      <a:endParaRPr kumimoji="1" lang="en-US" altLang="ja-JP" sz="1200" b="0" i="0" u="none" strike="noStrike" kern="1200" dirty="0" smtClean="0">
                        <a:solidFill>
                          <a:srgbClr val="000000"/>
                        </a:solidFill>
                        <a:effectLst/>
                        <a:latin typeface="+mj-ea"/>
                        <a:ea typeface="+mj-ea"/>
                        <a:cs typeface="+mn-cs"/>
                      </a:endParaRPr>
                    </a:p>
                    <a:p>
                      <a:pPr marL="712788" indent="0" algn="l" fontAlgn="ctr"/>
                      <a:endParaRPr lang="ja-JP" altLang="en-US" sz="1400" dirty="0">
                        <a:latin typeface="+mj-ea"/>
                        <a:ea typeface="+mj-ea"/>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lang="ja-JP" altLang="en-US" dirty="0"/>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ja-JP" altLang="en-US" dirty="0"/>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j-ea"/>
                          <a:ea typeface="+mj-ea"/>
                        </a:rPr>
                        <a:t>昼食休憩</a:t>
                      </a:r>
                      <a:endParaRPr lang="en-US" altLang="ja-JP" sz="1600" b="1"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ja-JP" altLang="en-US" sz="1600" b="1" i="0" u="none" strike="noStrike" dirty="0">
                          <a:solidFill>
                            <a:srgbClr val="000000"/>
                          </a:solidFill>
                          <a:effectLst/>
                          <a:latin typeface="+mj-ea"/>
                          <a:ea typeface="+mj-ea"/>
                        </a:rPr>
                        <a:t>サービス担当者会議体験</a:t>
                      </a:r>
                      <a:endParaRPr lang="en-US" altLang="ja-JP" sz="1600" b="1" i="0" u="none" strike="noStrike" dirty="0">
                        <a:solidFill>
                          <a:srgbClr val="000000"/>
                        </a:solidFill>
                        <a:effectLst/>
                        <a:latin typeface="+mj-ea"/>
                        <a:ea typeface="+mj-ea"/>
                      </a:endParaRPr>
                    </a:p>
                    <a:p>
                      <a:pPr algn="ctr" fontAlgn="ctr"/>
                      <a:r>
                        <a:rPr lang="ja-JP" altLang="en-US" sz="1600" b="1" i="0" u="none" strike="noStrike" dirty="0">
                          <a:solidFill>
                            <a:srgbClr val="000000"/>
                          </a:solidFill>
                          <a:effectLst/>
                          <a:latin typeface="+mj-ea"/>
                          <a:ea typeface="+mj-ea"/>
                        </a:rPr>
                        <a:t>（アセスメントの深化と生活全体のニーズ把握）</a:t>
                      </a:r>
                      <a:endParaRPr lang="en-US" altLang="ja-JP" sz="1600" b="1" i="0" u="none" strike="noStrike" dirty="0">
                        <a:solidFill>
                          <a:srgbClr val="000000"/>
                        </a:solidFill>
                        <a:effectLst/>
                        <a:latin typeface="+mj-ea"/>
                        <a:ea typeface="+mj-ea"/>
                      </a:endParaRPr>
                    </a:p>
                    <a:p>
                      <a:pPr marL="712788" indent="0" algn="l" fontAlgn="ctr"/>
                      <a:r>
                        <a:rPr lang="en-US" altLang="ja-JP" sz="1200" b="0" i="0" u="none" strike="noStrike" dirty="0">
                          <a:solidFill>
                            <a:srgbClr val="000000"/>
                          </a:solidFill>
                          <a:effectLst/>
                          <a:latin typeface="+mj-ea"/>
                          <a:ea typeface="+mj-ea"/>
                        </a:rPr>
                        <a:t>※</a:t>
                      </a:r>
                      <a:r>
                        <a:rPr lang="ja-JP" altLang="en-US" sz="1200" b="0" i="0" u="none" strike="noStrike" dirty="0">
                          <a:solidFill>
                            <a:srgbClr val="000000"/>
                          </a:solidFill>
                          <a:effectLst/>
                          <a:latin typeface="+mj-ea"/>
                          <a:ea typeface="+mj-ea"/>
                        </a:rPr>
                        <a:t>サービス基準　第</a:t>
                      </a:r>
                      <a:r>
                        <a:rPr lang="en-US" altLang="ja-JP" sz="1200" b="0" i="0" u="none" strike="noStrike" dirty="0">
                          <a:solidFill>
                            <a:srgbClr val="000000"/>
                          </a:solidFill>
                          <a:effectLst/>
                          <a:latin typeface="+mj-ea"/>
                          <a:ea typeface="+mj-ea"/>
                        </a:rPr>
                        <a:t>59</a:t>
                      </a:r>
                      <a:r>
                        <a:rPr lang="ja-JP" altLang="en-US" sz="1200" b="0" i="0" u="none" strike="noStrike" dirty="0">
                          <a:solidFill>
                            <a:srgbClr val="000000"/>
                          </a:solidFill>
                          <a:effectLst/>
                          <a:latin typeface="+mj-ea"/>
                          <a:ea typeface="+mj-ea"/>
                        </a:rPr>
                        <a:t>条</a:t>
                      </a:r>
                      <a:r>
                        <a:rPr lang="en-US" altLang="ja-JP" sz="1200" b="0" i="0" u="none" strike="noStrike" dirty="0">
                          <a:solidFill>
                            <a:srgbClr val="000000"/>
                          </a:solidFill>
                          <a:effectLst/>
                          <a:latin typeface="+mj-ea"/>
                          <a:ea typeface="+mj-ea"/>
                        </a:rPr>
                        <a:t>1</a:t>
                      </a:r>
                      <a:r>
                        <a:rPr lang="ja-JP" altLang="en-US" sz="1200" b="0" i="0" u="none" strike="noStrike" dirty="0">
                          <a:solidFill>
                            <a:srgbClr val="000000"/>
                          </a:solidFill>
                          <a:effectLst/>
                          <a:latin typeface="+mj-ea"/>
                          <a:ea typeface="+mj-ea"/>
                        </a:rPr>
                        <a:t>項</a:t>
                      </a:r>
                      <a:endParaRPr lang="en-US" altLang="ja-JP" sz="1200" b="0" i="0" u="none" strike="noStrike" dirty="0">
                        <a:solidFill>
                          <a:srgbClr val="000000"/>
                        </a:solidFill>
                        <a:effectLst/>
                        <a:latin typeface="+mj-ea"/>
                        <a:ea typeface="+mj-ea"/>
                      </a:endParaRPr>
                    </a:p>
                    <a:p>
                      <a:pPr marL="712788"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j-ea"/>
                          <a:ea typeface="+mj-ea"/>
                        </a:rPr>
                        <a:t>※</a:t>
                      </a:r>
                      <a:r>
                        <a:rPr lang="ja-JP" altLang="en-US" sz="1200" b="0" i="0" u="none" strike="noStrike" dirty="0">
                          <a:solidFill>
                            <a:srgbClr val="000000"/>
                          </a:solidFill>
                          <a:effectLst/>
                          <a:latin typeface="+mj-ea"/>
                          <a:ea typeface="+mj-ea"/>
                        </a:rPr>
                        <a:t>相談基準　第</a:t>
                      </a:r>
                      <a:r>
                        <a:rPr lang="en-US" altLang="ja-JP" sz="1200" b="0" i="0" u="none" strike="noStrike" dirty="0">
                          <a:solidFill>
                            <a:srgbClr val="000000"/>
                          </a:solidFill>
                          <a:effectLst/>
                          <a:latin typeface="+mj-ea"/>
                          <a:ea typeface="+mj-ea"/>
                        </a:rPr>
                        <a:t>15</a:t>
                      </a:r>
                      <a:r>
                        <a:rPr lang="ja-JP" altLang="en-US" sz="1200" b="0" i="0" u="none" strike="noStrike" dirty="0">
                          <a:solidFill>
                            <a:srgbClr val="000000"/>
                          </a:solidFill>
                          <a:effectLst/>
                          <a:latin typeface="+mj-ea"/>
                          <a:ea typeface="+mj-ea"/>
                        </a:rPr>
                        <a:t>条第</a:t>
                      </a:r>
                      <a:r>
                        <a:rPr lang="en-US" altLang="ja-JP" sz="1200" b="0" i="0" u="none" strike="noStrike" dirty="0">
                          <a:solidFill>
                            <a:srgbClr val="000000"/>
                          </a:solidFill>
                          <a:effectLst/>
                          <a:latin typeface="+mj-ea"/>
                          <a:ea typeface="+mj-ea"/>
                        </a:rPr>
                        <a:t>1</a:t>
                      </a:r>
                      <a:r>
                        <a:rPr lang="ja-JP" altLang="en-US" sz="1200" b="0" i="0" u="none" strike="noStrike" dirty="0">
                          <a:solidFill>
                            <a:srgbClr val="000000"/>
                          </a:solidFill>
                          <a:effectLst/>
                          <a:latin typeface="+mj-ea"/>
                          <a:ea typeface="+mj-ea"/>
                        </a:rPr>
                        <a:t>項</a:t>
                      </a:r>
                      <a:r>
                        <a:rPr lang="en-US" altLang="ja-JP" sz="1200" b="0" i="0" u="none" strike="noStrike" dirty="0">
                          <a:solidFill>
                            <a:srgbClr val="000000"/>
                          </a:solidFill>
                          <a:effectLst/>
                          <a:latin typeface="+mj-ea"/>
                          <a:ea typeface="+mj-ea"/>
                        </a:rPr>
                        <a:t>10</a:t>
                      </a:r>
                      <a:r>
                        <a:rPr lang="ja-JP" altLang="en-US" sz="1200" b="0" i="0" u="none" strike="noStrike" dirty="0" smtClean="0">
                          <a:solidFill>
                            <a:srgbClr val="000000"/>
                          </a:solidFill>
                          <a:effectLst/>
                          <a:latin typeface="+mj-ea"/>
                          <a:ea typeface="+mj-ea"/>
                        </a:rPr>
                        <a:t>号</a:t>
                      </a:r>
                      <a:endParaRPr lang="en-US" altLang="ja-JP" sz="1200" b="0" i="0" u="none" strike="noStrike" dirty="0" smtClean="0">
                        <a:solidFill>
                          <a:srgbClr val="000000"/>
                        </a:solidFill>
                        <a:effectLst/>
                        <a:latin typeface="+mj-ea"/>
                        <a:ea typeface="+mj-ea"/>
                      </a:endParaRPr>
                    </a:p>
                    <a:p>
                      <a:pPr marL="712788"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dirty="0" smtClean="0">
                          <a:solidFill>
                            <a:srgbClr val="000000"/>
                          </a:solidFill>
                          <a:effectLst/>
                          <a:latin typeface="+mj-ea"/>
                          <a:ea typeface="+mj-ea"/>
                          <a:cs typeface="+mn-cs"/>
                        </a:rPr>
                        <a:t>※</a:t>
                      </a:r>
                      <a:r>
                        <a:rPr kumimoji="1" lang="ja-JP" altLang="en-US" sz="1200" b="0" i="0" u="none" strike="noStrike" kern="1200" dirty="0" smtClean="0">
                          <a:solidFill>
                            <a:srgbClr val="000000"/>
                          </a:solidFill>
                          <a:effectLst/>
                          <a:latin typeface="+mj-ea"/>
                          <a:ea typeface="+mj-ea"/>
                          <a:cs typeface="+mn-cs"/>
                        </a:rPr>
                        <a:t>児通所基準第</a:t>
                      </a:r>
                      <a:r>
                        <a:rPr kumimoji="1" lang="en-US" altLang="ja-JP" sz="1200" b="0" i="0" u="none" strike="noStrike" kern="1200" dirty="0" smtClean="0">
                          <a:solidFill>
                            <a:srgbClr val="000000"/>
                          </a:solidFill>
                          <a:effectLst/>
                          <a:latin typeface="+mj-ea"/>
                          <a:ea typeface="+mj-ea"/>
                          <a:cs typeface="+mn-cs"/>
                        </a:rPr>
                        <a:t>29</a:t>
                      </a:r>
                      <a:r>
                        <a:rPr kumimoji="1" lang="ja-JP" altLang="en-US" sz="1200" b="0" i="0" u="none" strike="noStrike" kern="1200" dirty="0" smtClean="0">
                          <a:solidFill>
                            <a:srgbClr val="000000"/>
                          </a:solidFill>
                          <a:effectLst/>
                          <a:latin typeface="+mj-ea"/>
                          <a:ea typeface="+mj-ea"/>
                          <a:cs typeface="+mn-cs"/>
                        </a:rPr>
                        <a:t>条・第</a:t>
                      </a:r>
                      <a:r>
                        <a:rPr kumimoji="1" lang="en-US" altLang="ja-JP" sz="1200" b="0" i="0" u="none" strike="noStrike" kern="1200" dirty="0" smtClean="0">
                          <a:solidFill>
                            <a:srgbClr val="000000"/>
                          </a:solidFill>
                          <a:effectLst/>
                          <a:latin typeface="+mj-ea"/>
                          <a:ea typeface="+mj-ea"/>
                          <a:cs typeface="+mn-cs"/>
                        </a:rPr>
                        <a:t>48</a:t>
                      </a:r>
                      <a:r>
                        <a:rPr kumimoji="1" lang="ja-JP" altLang="en-US" sz="1200" b="0" i="0" u="none" strike="noStrike" kern="1200" dirty="0" smtClean="0">
                          <a:solidFill>
                            <a:srgbClr val="000000"/>
                          </a:solidFill>
                          <a:effectLst/>
                          <a:latin typeface="+mj-ea"/>
                          <a:ea typeface="+mj-ea"/>
                          <a:cs typeface="+mn-cs"/>
                        </a:rPr>
                        <a:t>条</a:t>
                      </a:r>
                      <a:r>
                        <a:rPr kumimoji="1" lang="en-US" altLang="ja-JP" sz="1200" b="0" i="0" u="none" strike="noStrike" kern="1200" dirty="0" smtClean="0">
                          <a:solidFill>
                            <a:srgbClr val="000000"/>
                          </a:solidFill>
                          <a:effectLst/>
                          <a:latin typeface="+mj-ea"/>
                          <a:ea typeface="+mj-ea"/>
                          <a:cs typeface="+mn-cs"/>
                        </a:rPr>
                        <a:t>1</a:t>
                      </a:r>
                      <a:r>
                        <a:rPr kumimoji="1" lang="ja-JP" altLang="en-US" sz="1200" b="0" i="0" u="none" strike="noStrike" kern="1200" dirty="0" smtClean="0">
                          <a:solidFill>
                            <a:srgbClr val="000000"/>
                          </a:solidFill>
                          <a:effectLst/>
                          <a:latin typeface="+mj-ea"/>
                          <a:ea typeface="+mj-ea"/>
                          <a:cs typeface="+mn-cs"/>
                        </a:rPr>
                        <a:t>項</a:t>
                      </a:r>
                      <a:endParaRPr kumimoji="1" lang="en-US" altLang="ja-JP" sz="1200" b="0" i="0" u="none" strike="noStrike" kern="1200" dirty="0" smtClean="0">
                        <a:solidFill>
                          <a:srgbClr val="000000"/>
                        </a:solidFill>
                        <a:effectLst/>
                        <a:latin typeface="+mj-ea"/>
                        <a:ea typeface="+mj-ea"/>
                        <a:cs typeface="+mn-cs"/>
                      </a:endParaRPr>
                    </a:p>
                    <a:p>
                      <a:pPr marL="712788" indent="0" algn="l" fontAlgn="ctr"/>
                      <a:endParaRPr lang="en-US" altLang="ja-JP" sz="1200" b="0" i="0" u="none" strike="noStrike" dirty="0">
                        <a:solidFill>
                          <a:srgbClr val="000000"/>
                        </a:solidFill>
                        <a:effectLst/>
                        <a:latin typeface="+mj-ea"/>
                        <a:ea typeface="+mj-ea"/>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ja-JP" altLang="en-US" dirty="0"/>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ja-JP" altLang="en-US" dirty="0"/>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ja-JP" altLang="en-US" dirty="0"/>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latin typeface="+mj-ea"/>
                          <a:ea typeface="+mj-ea"/>
                        </a:rPr>
                        <a:t>休憩</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8548900"/>
                  </a:ext>
                </a:extLst>
              </a:tr>
              <a:tr h="572249">
                <a:tc vMerge="1">
                  <a:txBody>
                    <a:bodyPr/>
                    <a:lstStyle/>
                    <a:p>
                      <a:endParaRPr kumimoji="1" lang="ja-JP" altLang="en-US"/>
                    </a:p>
                  </a:txBody>
                  <a:tcPr/>
                </a:tc>
                <a:tc>
                  <a:txBody>
                    <a:bodyPr/>
                    <a:lstStyle/>
                    <a:p>
                      <a:pPr algn="ctr" fontAlgn="ctr"/>
                      <a:r>
                        <a:rPr lang="en-US" altLang="ja-JP" sz="1600" b="1" i="0" u="none" strike="noStrike" dirty="0">
                          <a:solidFill>
                            <a:srgbClr val="000000"/>
                          </a:solidFill>
                          <a:effectLst/>
                          <a:latin typeface="+mj-ea"/>
                          <a:ea typeface="+mj-ea"/>
                        </a:rPr>
                        <a:t>15</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mj-ea"/>
                          <a:ea typeface="+mj-ea"/>
                        </a:rPr>
                        <a:t>10</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mj-ea"/>
                          <a:ea typeface="+mj-ea"/>
                        </a:rPr>
                        <a:t>25</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vMerge="1">
                  <a:txBody>
                    <a:bodyPr/>
                    <a:lstStyle/>
                    <a:p>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dirty="0">
                          <a:solidFill>
                            <a:srgbClr val="000000"/>
                          </a:solidFill>
                          <a:effectLst/>
                          <a:latin typeface="+mj-ea"/>
                          <a:ea typeface="+mn-ea"/>
                          <a:cs typeface="+mn-cs"/>
                        </a:rPr>
                        <a:t>15</a:t>
                      </a:r>
                      <a:r>
                        <a:rPr kumimoji="1" lang="ja-JP" altLang="en-US" sz="1600" b="1" i="0" u="none" strike="noStrike" kern="1200" dirty="0">
                          <a:solidFill>
                            <a:srgbClr val="000000"/>
                          </a:solidFill>
                          <a:effectLst/>
                          <a:latin typeface="+mj-ea"/>
                          <a:ea typeface="+mn-ea"/>
                          <a:cs typeface="+mn-cs"/>
                        </a:rPr>
                        <a:t>分</a:t>
                      </a:r>
                    </a:p>
                  </a:txBody>
                  <a:tcPr marL="6834" marR="6834" marT="6833" marB="0" anchor="ctr">
                    <a:lnT w="12700" cap="flat" cmpd="sng" algn="ctr">
                      <a:solidFill>
                        <a:srgbClr val="000000"/>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dirty="0">
                          <a:solidFill>
                            <a:srgbClr val="000000"/>
                          </a:solidFill>
                          <a:effectLst/>
                          <a:latin typeface="+mj-ea"/>
                          <a:ea typeface="+mn-ea"/>
                          <a:cs typeface="+mn-cs"/>
                        </a:rPr>
                        <a:t>10</a:t>
                      </a:r>
                      <a:r>
                        <a:rPr kumimoji="1" lang="ja-JP" altLang="en-US" sz="1600" b="1" i="0" u="none" strike="noStrike" kern="1200" dirty="0">
                          <a:solidFill>
                            <a:srgbClr val="000000"/>
                          </a:solidFill>
                          <a:effectLst/>
                          <a:latin typeface="+mj-ea"/>
                          <a:ea typeface="+mn-ea"/>
                          <a:cs typeface="+mn-cs"/>
                        </a:rPr>
                        <a:t>分</a:t>
                      </a:r>
                    </a:p>
                  </a:txBody>
                  <a:tcPr marL="6834" marR="6834" marT="6833" marB="0" anchor="ctr">
                    <a:noFill/>
                  </a:tcPr>
                </a:tc>
                <a:tc>
                  <a:txBody>
                    <a:bodyPr/>
                    <a:lstStyle/>
                    <a:p>
                      <a:pPr algn="ctr" fontAlgn="ctr"/>
                      <a:r>
                        <a:rPr lang="en-US" altLang="ja-JP" sz="1600" b="1" i="0" u="none" strike="noStrike" dirty="0">
                          <a:solidFill>
                            <a:srgbClr val="000000"/>
                          </a:solidFill>
                          <a:effectLst/>
                          <a:latin typeface="+mj-ea"/>
                          <a:ea typeface="+mj-ea"/>
                        </a:rPr>
                        <a:t>15</a:t>
                      </a:r>
                      <a:r>
                        <a:rPr lang="ja-JP" altLang="en-US" sz="1600" b="1" i="0" u="none" strike="noStrike" dirty="0">
                          <a:solidFill>
                            <a:srgbClr val="000000"/>
                          </a:solidFill>
                          <a:effectLst/>
                          <a:latin typeface="+mj-ea"/>
                          <a:ea typeface="+mj-ea"/>
                        </a:rPr>
                        <a:t>分</a:t>
                      </a:r>
                    </a:p>
                  </a:txBody>
                  <a:tcPr marL="6834" marR="6834" marT="6833" marB="0" anchor="ctr">
                    <a:noFill/>
                  </a:tcPr>
                </a:tc>
                <a:tc>
                  <a:txBody>
                    <a:bodyPr/>
                    <a:lstStyle/>
                    <a:p>
                      <a:pPr algn="ctr" fontAlgn="ctr"/>
                      <a:r>
                        <a:rPr lang="en-US" altLang="ja-JP" sz="1600" b="1" i="0" u="none" strike="noStrike" dirty="0">
                          <a:solidFill>
                            <a:srgbClr val="000000"/>
                          </a:solidFill>
                          <a:effectLst/>
                          <a:latin typeface="+mj-ea"/>
                          <a:ea typeface="+mj-ea"/>
                        </a:rPr>
                        <a:t>10</a:t>
                      </a:r>
                      <a:r>
                        <a:rPr lang="ja-JP" altLang="en-US" sz="1600" b="1" i="0" u="none" strike="noStrike" dirty="0">
                          <a:solidFill>
                            <a:srgbClr val="000000"/>
                          </a:solidFill>
                          <a:effectLst/>
                          <a:latin typeface="+mj-ea"/>
                          <a:ea typeface="+mj-ea"/>
                        </a:rPr>
                        <a:t>分</a:t>
                      </a:r>
                    </a:p>
                  </a:txBody>
                  <a:tcPr marL="6834" marR="6834" marT="6833" marB="0" anchor="ctr">
                    <a:noFill/>
                  </a:tcPr>
                </a:tc>
                <a:tc vMerge="1">
                  <a:txBody>
                    <a:bodyPr/>
                    <a:lstStyle/>
                    <a:p>
                      <a:endParaRPr kumimoji="1" lang="ja-JP" altLang="en-US"/>
                    </a:p>
                  </a:txBody>
                  <a:tcPr/>
                </a:tc>
                <a:extLst>
                  <a:ext uri="{0D108BD9-81ED-4DB2-BD59-A6C34878D82A}">
                    <a16:rowId xmlns:a16="http://schemas.microsoft.com/office/drawing/2014/main" val="1683815478"/>
                  </a:ext>
                </a:extLst>
              </a:tr>
              <a:tr h="3229693">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600" b="1" i="0" u="none" strike="noStrike" dirty="0">
                          <a:solidFill>
                            <a:srgbClr val="000000"/>
                          </a:solidFill>
                          <a:effectLst/>
                          <a:latin typeface="+mj-ea"/>
                          <a:ea typeface="+mj-ea"/>
                        </a:rPr>
                        <a:t>事例の説明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1" i="0" u="none" strike="noStrike" dirty="0">
                          <a:solidFill>
                            <a:srgbClr val="000000"/>
                          </a:solidFill>
                          <a:effectLst/>
                          <a:latin typeface="+mj-ea"/>
                          <a:ea typeface="+mj-ea"/>
                        </a:rPr>
                        <a:t>サービス担当者会議での</a:t>
                      </a:r>
                      <a:endParaRPr lang="en-US" altLang="ja-JP" sz="1600" b="1" i="0" u="none" strike="noStrike" dirty="0">
                        <a:solidFill>
                          <a:srgbClr val="000000"/>
                        </a:solidFill>
                        <a:effectLst/>
                        <a:latin typeface="+mj-ea"/>
                        <a:ea typeface="+mj-ea"/>
                      </a:endParaRPr>
                    </a:p>
                    <a:p>
                      <a:pPr algn="ctr" fontAlgn="ctr"/>
                      <a:r>
                        <a:rPr lang="ja-JP" altLang="en-US" sz="1600" b="1" i="0" u="none" strike="noStrike" dirty="0" smtClean="0">
                          <a:solidFill>
                            <a:srgbClr val="000000"/>
                          </a:solidFill>
                          <a:effectLst/>
                          <a:latin typeface="+mj-ea"/>
                          <a:ea typeface="+mj-ea"/>
                        </a:rPr>
                        <a:t>　確認</a:t>
                      </a:r>
                      <a:r>
                        <a:rPr lang="ja-JP" altLang="en-US" sz="1600" b="1" i="0" u="none" strike="noStrike" dirty="0">
                          <a:solidFill>
                            <a:srgbClr val="000000"/>
                          </a:solidFill>
                          <a:effectLst/>
                          <a:latin typeface="+mj-ea"/>
                          <a:ea typeface="+mj-ea"/>
                        </a:rPr>
                        <a:t>事項の検討</a:t>
                      </a:r>
                      <a:r>
                        <a:rPr lang="ja-JP" altLang="en-US" sz="1600" b="1" i="0" u="none" strike="noStrike" dirty="0" smtClean="0">
                          <a:solidFill>
                            <a:srgbClr val="000000"/>
                          </a:solidFill>
                          <a:effectLst/>
                          <a:latin typeface="+mj-ea"/>
                          <a:ea typeface="+mj-ea"/>
                        </a:rPr>
                        <a:t>（　個人</a:t>
                      </a:r>
                      <a:r>
                        <a:rPr lang="ja-JP" altLang="en-US" sz="1600" b="1" i="0" u="none" strike="noStrike" dirty="0">
                          <a:solidFill>
                            <a:srgbClr val="000000"/>
                          </a:solidFill>
                          <a:effectLst/>
                          <a:latin typeface="+mj-ea"/>
                          <a:ea typeface="+mj-ea"/>
                        </a:rPr>
                        <a:t>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1" i="0" u="none" strike="noStrike" dirty="0">
                          <a:solidFill>
                            <a:srgbClr val="000000"/>
                          </a:solidFill>
                          <a:effectLst/>
                          <a:latin typeface="+mj-ea"/>
                          <a:ea typeface="+mj-ea"/>
                        </a:rPr>
                        <a:t>サービス担当者会議での</a:t>
                      </a:r>
                      <a:endParaRPr lang="en-US" altLang="ja-JP" sz="1600" b="1" i="0" u="none" strike="noStrike" dirty="0">
                        <a:solidFill>
                          <a:srgbClr val="000000"/>
                        </a:solidFill>
                        <a:effectLst/>
                        <a:latin typeface="+mj-ea"/>
                        <a:ea typeface="+mj-ea"/>
                      </a:endParaRPr>
                    </a:p>
                    <a:p>
                      <a:pPr algn="ctr" fontAlgn="ctr"/>
                      <a:r>
                        <a:rPr lang="ja-JP" altLang="en-US" sz="1600" b="1" i="0" u="none" strike="noStrike" dirty="0">
                          <a:solidFill>
                            <a:srgbClr val="000000"/>
                          </a:solidFill>
                          <a:effectLst/>
                          <a:latin typeface="+mj-ea"/>
                          <a:ea typeface="+mj-ea"/>
                        </a:rPr>
                        <a:t>確認事項検討</a:t>
                      </a:r>
                      <a:r>
                        <a:rPr lang="ja-JP" altLang="en-US" sz="1600" b="1" i="0" u="none" strike="noStrike" dirty="0" smtClean="0">
                          <a:solidFill>
                            <a:srgbClr val="000000"/>
                          </a:solidFill>
                          <a:effectLst/>
                          <a:latin typeface="+mj-ea"/>
                          <a:ea typeface="+mj-ea"/>
                        </a:rPr>
                        <a:t>（　グループ</a:t>
                      </a:r>
                      <a:r>
                        <a:rPr lang="ja-JP" altLang="en-US" sz="1600" b="1" i="0" u="none" strike="noStrike" dirty="0">
                          <a:solidFill>
                            <a:srgbClr val="000000"/>
                          </a:solidFill>
                          <a:effectLst/>
                          <a:latin typeface="+mj-ea"/>
                          <a:ea typeface="+mj-ea"/>
                        </a:rPr>
                        <a:t>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600" b="1"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1" i="0" u="none" strike="noStrike" kern="1200" dirty="0">
                          <a:solidFill>
                            <a:srgbClr val="000000"/>
                          </a:solidFill>
                          <a:effectLst/>
                          <a:latin typeface="+mj-ea"/>
                          <a:ea typeface="+mn-ea"/>
                          <a:cs typeface="+mn-cs"/>
                        </a:rPr>
                        <a:t>ロールプレイについての説明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1" i="0" u="none" strike="noStrike" kern="1200" dirty="0">
                          <a:solidFill>
                            <a:srgbClr val="000000"/>
                          </a:solidFill>
                          <a:effectLst/>
                          <a:latin typeface="+mj-ea"/>
                          <a:ea typeface="+mn-ea"/>
                          <a:cs typeface="+mn-cs"/>
                        </a:rPr>
                        <a:t>ロールプレイ準備</a:t>
                      </a:r>
                      <a:r>
                        <a:rPr kumimoji="1" lang="ja-JP" altLang="en-US" sz="1600" b="1" i="0" u="none" strike="noStrike" kern="1200" dirty="0" smtClean="0">
                          <a:solidFill>
                            <a:srgbClr val="000000"/>
                          </a:solidFill>
                          <a:effectLst/>
                          <a:latin typeface="+mj-ea"/>
                          <a:ea typeface="+mn-ea"/>
                          <a:cs typeface="+mn-cs"/>
                        </a:rPr>
                        <a:t>（　配役決め</a:t>
                      </a:r>
                      <a:r>
                        <a:rPr kumimoji="1" lang="ja-JP" altLang="en-US" sz="1600" b="1" i="0" u="none" strike="noStrike" kern="1200" dirty="0">
                          <a:solidFill>
                            <a:srgbClr val="000000"/>
                          </a:solidFill>
                          <a:effectLst/>
                          <a:latin typeface="+mj-ea"/>
                          <a:ea typeface="+mn-ea"/>
                          <a:cs typeface="+mn-cs"/>
                        </a:rPr>
                        <a:t>）</a:t>
                      </a:r>
                      <a:endParaRPr kumimoji="1" lang="en-US" altLang="ja-JP" sz="1600" b="1" i="0" u="none" strike="noStrike" kern="1200" dirty="0">
                        <a:solidFill>
                          <a:srgbClr val="000000"/>
                        </a:solidFill>
                        <a:effectLst/>
                        <a:latin typeface="+mj-ea"/>
                        <a:ea typeface="+mn-ea"/>
                        <a:cs typeface="+mn-cs"/>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fontAlgn="ctr"/>
                      <a:r>
                        <a:rPr lang="ja-JP" altLang="en-US" sz="1600" b="1" i="0" u="none" strike="noStrike" dirty="0">
                          <a:solidFill>
                            <a:srgbClr val="000000"/>
                          </a:solidFill>
                          <a:effectLst/>
                          <a:latin typeface="+mj-ea"/>
                          <a:ea typeface="+mj-ea"/>
                        </a:rPr>
                        <a:t>ロールプレイ</a:t>
                      </a:r>
                      <a:endParaRPr lang="en-US" altLang="ja-JP" sz="1600" b="1"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fontAlgn="ctr"/>
                      <a:r>
                        <a:rPr lang="ja-JP" altLang="en-US" sz="1600" b="1" i="0" u="none" strike="noStrike" dirty="0">
                          <a:solidFill>
                            <a:srgbClr val="000000"/>
                          </a:solidFill>
                          <a:effectLst/>
                          <a:latin typeface="+mj-ea"/>
                          <a:ea typeface="+mj-ea"/>
                        </a:rPr>
                        <a:t>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b="1" dirty="0">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634243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1534169" y="108919"/>
            <a:ext cx="896522" cy="6416425"/>
          </a:xfrm>
          <a:solidFill>
            <a:srgbClr val="CCFF99"/>
          </a:solidFill>
          <a:ln>
            <a:solidFill>
              <a:schemeClr val="tx1"/>
            </a:solidFill>
          </a:ln>
        </p:spPr>
        <p:txBody>
          <a:bodyPr vert="eaVert"/>
          <a:lstStyle/>
          <a:p>
            <a:r>
              <a:rPr kumimoji="1" lang="ja-JP" altLang="en-US" sz="3200" dirty="0"/>
              <a:t>サービス担当者会議</a:t>
            </a:r>
          </a:p>
        </p:txBody>
      </p:sp>
      <p:sp>
        <p:nvSpPr>
          <p:cNvPr id="8" name="コンテンツ プレースホルダー 7"/>
          <p:cNvSpPr>
            <a:spLocks noGrp="1"/>
          </p:cNvSpPr>
          <p:nvPr>
            <p:ph idx="1"/>
          </p:nvPr>
        </p:nvSpPr>
        <p:spPr>
          <a:xfrm>
            <a:off x="2502699" y="108916"/>
            <a:ext cx="1584176" cy="6416426"/>
          </a:xfrm>
          <a:solidFill>
            <a:srgbClr val="CCFF99"/>
          </a:solidFill>
          <a:ln>
            <a:solidFill>
              <a:schemeClr val="tx1"/>
            </a:solidFill>
          </a:ln>
        </p:spPr>
        <p:txBody>
          <a:bodyPr vert="eaVert" anchor="ctr"/>
          <a:lstStyle/>
          <a:p>
            <a:pPr marL="341313" indent="-158750"/>
            <a:r>
              <a:rPr lang="ja-JP" altLang="en-US" sz="2000" dirty="0"/>
              <a:t>利用者申込者心身の状況、他の障害福祉サービス等の利用状況を把握する。</a:t>
            </a:r>
            <a:endParaRPr lang="en-US" altLang="ja-JP" sz="2000" dirty="0"/>
          </a:p>
          <a:p>
            <a:pPr marL="341313" indent="-158750"/>
            <a:r>
              <a:rPr lang="ja-JP" altLang="en-US" sz="2000" dirty="0"/>
              <a:t>サービス担当者会議に参加し、専門的な見地から意見を述べる。</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14</a:t>
            </a:fld>
            <a:endParaRPr lang="en-US" altLang="ja-JP" dirty="0">
              <a:solidFill>
                <a:srgbClr val="000000"/>
              </a:solidFill>
            </a:endParaRPr>
          </a:p>
        </p:txBody>
      </p:sp>
      <p:sp>
        <p:nvSpPr>
          <p:cNvPr id="9" name="タイトル 6"/>
          <p:cNvSpPr txBox="1">
            <a:spLocks/>
          </p:cNvSpPr>
          <p:nvPr/>
        </p:nvSpPr>
        <p:spPr bwMode="auto">
          <a:xfrm>
            <a:off x="4302899" y="101311"/>
            <a:ext cx="864096" cy="6421436"/>
          </a:xfrm>
          <a:prstGeom prst="rect">
            <a:avLst/>
          </a:prstGeom>
          <a:solidFill>
            <a:schemeClr val="bg1"/>
          </a:solidFill>
          <a:ln w="9525">
            <a:solidFill>
              <a:schemeClr val="tx1"/>
            </a:solidFill>
            <a:miter lim="800000"/>
            <a:headEnd/>
            <a:tailEnd/>
          </a:ln>
        </p:spPr>
        <p:txBody>
          <a:bodyPr vert="eaVert"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solidFill>
                  <a:srgbClr val="000000"/>
                </a:solidFill>
              </a:rPr>
              <a:t>個別支援計画の原案を作成する</a:t>
            </a:r>
          </a:p>
        </p:txBody>
      </p:sp>
      <p:sp>
        <p:nvSpPr>
          <p:cNvPr id="10" name="コンテンツ プレースホルダー 7"/>
          <p:cNvSpPr txBox="1">
            <a:spLocks/>
          </p:cNvSpPr>
          <p:nvPr/>
        </p:nvSpPr>
        <p:spPr bwMode="auto">
          <a:xfrm>
            <a:off x="5239003" y="108916"/>
            <a:ext cx="1368152" cy="6416425"/>
          </a:xfrm>
          <a:prstGeom prst="rect">
            <a:avLst/>
          </a:prstGeom>
          <a:solidFill>
            <a:schemeClr val="bg1"/>
          </a:solidFill>
          <a:ln w="9525">
            <a:solidFill>
              <a:schemeClr val="tx1"/>
            </a:solidFill>
            <a:miter lim="800000"/>
            <a:headEnd/>
            <a:tailEnd/>
          </a:ln>
        </p:spPr>
        <p:txBody>
          <a:bodyPr vert="eaVert" wrap="square" lIns="91414" tIns="45707" rIns="91414" bIns="45707" numCol="1" anchor="ctr" anchorCtr="0" compatLnSpc="1">
            <a:prstTxWarp prst="textNoShape">
              <a:avLst/>
            </a:prstTxWarp>
          </a:bodyPr>
          <a:lstStyle>
            <a:lvl1pPr marL="342834" indent="-342834" algn="l" rtl="0" eaLnBrk="0" fontAlgn="base" hangingPunct="0">
              <a:spcBef>
                <a:spcPct val="20000"/>
              </a:spcBef>
              <a:spcAft>
                <a:spcPct val="0"/>
              </a:spcAft>
              <a:buChar char="•"/>
              <a:defRPr kumimoji="1" sz="3200">
                <a:solidFill>
                  <a:schemeClr val="tx1"/>
                </a:solidFill>
                <a:latin typeface="+mn-lt"/>
                <a:ea typeface="+mn-ea"/>
                <a:cs typeface="+mn-cs"/>
              </a:defRPr>
            </a:lvl1pPr>
            <a:lvl2pPr marL="742807" indent="-287282" algn="l" rtl="0" eaLnBrk="0" fontAlgn="base" hangingPunct="0">
              <a:spcBef>
                <a:spcPct val="20000"/>
              </a:spcBef>
              <a:spcAft>
                <a:spcPct val="0"/>
              </a:spcAft>
              <a:buChar char="–"/>
              <a:defRPr kumimoji="1" sz="2800">
                <a:solidFill>
                  <a:schemeClr val="tx1"/>
                </a:solidFill>
                <a:latin typeface="+mn-lt"/>
                <a:ea typeface="+mn-ea"/>
              </a:defRPr>
            </a:lvl2pPr>
            <a:lvl3pPr marL="1142780" indent="-228556" algn="l" rtl="0" eaLnBrk="0" fontAlgn="base" hangingPunct="0">
              <a:spcBef>
                <a:spcPct val="20000"/>
              </a:spcBef>
              <a:spcAft>
                <a:spcPct val="0"/>
              </a:spcAft>
              <a:buChar char="•"/>
              <a:defRPr kumimoji="1" sz="2400">
                <a:solidFill>
                  <a:schemeClr val="tx1"/>
                </a:solidFill>
                <a:latin typeface="+mn-lt"/>
                <a:ea typeface="+mn-ea"/>
              </a:defRPr>
            </a:lvl3pPr>
            <a:lvl4pPr marL="1599892" indent="-228556" algn="l" rtl="0" eaLnBrk="0" fontAlgn="base" hangingPunct="0">
              <a:spcBef>
                <a:spcPct val="20000"/>
              </a:spcBef>
              <a:spcAft>
                <a:spcPct val="0"/>
              </a:spcAft>
              <a:buChar char="–"/>
              <a:defRPr kumimoji="1" sz="2000">
                <a:solidFill>
                  <a:schemeClr val="tx1"/>
                </a:solidFill>
                <a:latin typeface="+mn-lt"/>
                <a:ea typeface="+mn-ea"/>
              </a:defRPr>
            </a:lvl4pPr>
            <a:lvl5pPr marL="2057004" indent="-230144" algn="l" rtl="0" eaLnBrk="0" fontAlgn="base" hangingPunct="0">
              <a:spcBef>
                <a:spcPct val="20000"/>
              </a:spcBef>
              <a:spcAft>
                <a:spcPct val="0"/>
              </a:spcAft>
              <a:buChar char="»"/>
              <a:defRPr kumimoji="1" sz="2000">
                <a:solidFill>
                  <a:schemeClr val="tx1"/>
                </a:solidFill>
                <a:latin typeface="+mn-lt"/>
                <a:ea typeface="+mn-ea"/>
              </a:defRPr>
            </a:lvl5pPr>
            <a:lvl6pPr marL="2514117" indent="-230144" algn="l" rtl="0" fontAlgn="base">
              <a:spcBef>
                <a:spcPct val="20000"/>
              </a:spcBef>
              <a:spcAft>
                <a:spcPct val="0"/>
              </a:spcAft>
              <a:buChar char="»"/>
              <a:defRPr kumimoji="1" sz="2000">
                <a:solidFill>
                  <a:schemeClr val="tx1"/>
                </a:solidFill>
                <a:latin typeface="+mn-lt"/>
                <a:ea typeface="+mn-ea"/>
              </a:defRPr>
            </a:lvl6pPr>
            <a:lvl7pPr marL="2971229" indent="-230144" algn="l" rtl="0" fontAlgn="base">
              <a:spcBef>
                <a:spcPct val="20000"/>
              </a:spcBef>
              <a:spcAft>
                <a:spcPct val="0"/>
              </a:spcAft>
              <a:buChar char="»"/>
              <a:defRPr kumimoji="1" sz="2000">
                <a:solidFill>
                  <a:schemeClr val="tx1"/>
                </a:solidFill>
                <a:latin typeface="+mn-lt"/>
                <a:ea typeface="+mn-ea"/>
              </a:defRPr>
            </a:lvl7pPr>
            <a:lvl8pPr marL="3428340" indent="-230144" algn="l" rtl="0" fontAlgn="base">
              <a:spcBef>
                <a:spcPct val="20000"/>
              </a:spcBef>
              <a:spcAft>
                <a:spcPct val="0"/>
              </a:spcAft>
              <a:buChar char="»"/>
              <a:defRPr kumimoji="1" sz="2000">
                <a:solidFill>
                  <a:schemeClr val="tx1"/>
                </a:solidFill>
                <a:latin typeface="+mn-lt"/>
                <a:ea typeface="+mn-ea"/>
              </a:defRPr>
            </a:lvl8pPr>
            <a:lvl9pPr marL="3885454" indent="-230144" algn="l" rtl="0" fontAlgn="base">
              <a:spcBef>
                <a:spcPct val="20000"/>
              </a:spcBef>
              <a:spcAft>
                <a:spcPct val="0"/>
              </a:spcAft>
              <a:buChar char="»"/>
              <a:defRPr kumimoji="1" sz="2000">
                <a:solidFill>
                  <a:schemeClr val="tx1"/>
                </a:solidFill>
                <a:latin typeface="+mn-lt"/>
                <a:ea typeface="+mn-ea"/>
              </a:defRPr>
            </a:lvl9pPr>
          </a:lstStyle>
          <a:p>
            <a:pPr marL="341313" indent="-158750"/>
            <a:r>
              <a:rPr lang="ja-JP" altLang="en-US" sz="2000" kern="0" dirty="0">
                <a:solidFill>
                  <a:srgbClr val="000000"/>
                </a:solidFill>
              </a:rPr>
              <a:t>個別面接等により事業所独自のアセスメントを行う。</a:t>
            </a:r>
            <a:endParaRPr lang="en-US" altLang="ja-JP" sz="2000" kern="0" dirty="0">
              <a:solidFill>
                <a:srgbClr val="000000"/>
              </a:solidFill>
            </a:endParaRPr>
          </a:p>
          <a:p>
            <a:pPr marL="341313" indent="-158750"/>
            <a:r>
              <a:rPr lang="ja-JP" altLang="en-US" sz="2000" kern="0" dirty="0">
                <a:solidFill>
                  <a:srgbClr val="000000"/>
                </a:solidFill>
              </a:rPr>
              <a:t>サービス等利用計画等を参考にする。</a:t>
            </a:r>
            <a:endParaRPr lang="en-US" altLang="ja-JP" sz="2000" kern="0" dirty="0">
              <a:solidFill>
                <a:srgbClr val="000000"/>
              </a:solidFill>
            </a:endParaRPr>
          </a:p>
        </p:txBody>
      </p:sp>
      <p:sp>
        <p:nvSpPr>
          <p:cNvPr id="11" name="タイトル 6"/>
          <p:cNvSpPr txBox="1">
            <a:spLocks/>
          </p:cNvSpPr>
          <p:nvPr/>
        </p:nvSpPr>
        <p:spPr bwMode="auto">
          <a:xfrm>
            <a:off x="6823179" y="101311"/>
            <a:ext cx="792088" cy="6416425"/>
          </a:xfrm>
          <a:prstGeom prst="rect">
            <a:avLst/>
          </a:prstGeom>
          <a:solidFill>
            <a:schemeClr val="bg1"/>
          </a:solidFill>
          <a:ln w="9525">
            <a:solidFill>
              <a:schemeClr val="tx1"/>
            </a:solidFill>
            <a:miter lim="800000"/>
            <a:headEnd/>
            <a:tailEnd/>
          </a:ln>
        </p:spPr>
        <p:txBody>
          <a:bodyPr vert="horz"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solidFill>
                  <a:srgbClr val="000000"/>
                </a:solidFill>
              </a:rPr>
              <a:t>個別支援会議の実施</a:t>
            </a:r>
          </a:p>
        </p:txBody>
      </p:sp>
      <p:sp>
        <p:nvSpPr>
          <p:cNvPr id="12" name="タイトル 6"/>
          <p:cNvSpPr txBox="1">
            <a:spLocks/>
          </p:cNvSpPr>
          <p:nvPr/>
        </p:nvSpPr>
        <p:spPr bwMode="auto">
          <a:xfrm>
            <a:off x="7831291" y="96194"/>
            <a:ext cx="795950" cy="6421436"/>
          </a:xfrm>
          <a:prstGeom prst="rect">
            <a:avLst/>
          </a:prstGeom>
          <a:solidFill>
            <a:schemeClr val="bg1"/>
          </a:solidFill>
          <a:ln w="9525">
            <a:solidFill>
              <a:schemeClr val="tx1"/>
            </a:solidFill>
            <a:miter lim="800000"/>
            <a:headEnd/>
            <a:tailEnd/>
          </a:ln>
        </p:spPr>
        <p:txBody>
          <a:bodyPr vert="eaVert"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solidFill>
                  <a:srgbClr val="000000"/>
                </a:solidFill>
              </a:rPr>
              <a:t>個別支援計画の作成</a:t>
            </a:r>
          </a:p>
        </p:txBody>
      </p:sp>
      <p:sp>
        <p:nvSpPr>
          <p:cNvPr id="3" name="下矢印 2"/>
          <p:cNvSpPr/>
          <p:nvPr/>
        </p:nvSpPr>
        <p:spPr>
          <a:xfrm rot="16200000">
            <a:off x="4935389" y="2908101"/>
            <a:ext cx="484632" cy="72870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Tree>
    <p:extLst>
      <p:ext uri="{BB962C8B-B14F-4D97-AF65-F5344CB8AC3E}">
        <p14:creationId xmlns:p14="http://schemas.microsoft.com/office/powerpoint/2010/main" val="3596231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val 2"/>
          <p:cNvSpPr>
            <a:spLocks noChangeArrowheads="1"/>
          </p:cNvSpPr>
          <p:nvPr/>
        </p:nvSpPr>
        <p:spPr bwMode="auto">
          <a:xfrm>
            <a:off x="944564" y="44624"/>
            <a:ext cx="8189913" cy="649288"/>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p>
        </p:txBody>
      </p:sp>
      <p:sp>
        <p:nvSpPr>
          <p:cNvPr id="33795" name="タイトル 7"/>
          <p:cNvSpPr>
            <a:spLocks noGrp="1"/>
          </p:cNvSpPr>
          <p:nvPr>
            <p:ph type="title"/>
          </p:nvPr>
        </p:nvSpPr>
        <p:spPr>
          <a:xfrm>
            <a:off x="540321" y="188640"/>
            <a:ext cx="9139237" cy="574675"/>
          </a:xfrm>
        </p:spPr>
        <p:txBody>
          <a:bodyPr/>
          <a:lstStyle/>
          <a:p>
            <a:r>
              <a:rPr lang="ja-JP" altLang="en-US" sz="2800" b="1" dirty="0"/>
              <a:t>演習</a:t>
            </a:r>
            <a:r>
              <a:rPr lang="ja-JP" altLang="en-US" sz="2800" b="1" dirty="0" smtClean="0"/>
              <a:t>事例の概要</a:t>
            </a:r>
            <a:r>
              <a:rPr lang="ja-JP" altLang="en-US" sz="2800" b="1" dirty="0"/>
              <a:t>　　</a:t>
            </a:r>
            <a:r>
              <a:rPr lang="ja-JP" altLang="ja-JP" sz="1600" dirty="0"/>
              <a:t>【この事例の登場人物、施設名等の名称はすべて仮称です】</a:t>
            </a:r>
            <a:br>
              <a:rPr lang="ja-JP" altLang="ja-JP" sz="1600" dirty="0"/>
            </a:br>
            <a:endParaRPr lang="ja-JP" altLang="en-US" sz="1600" dirty="0"/>
          </a:p>
        </p:txBody>
      </p:sp>
      <p:sp>
        <p:nvSpPr>
          <p:cNvPr id="9" name="コンテンツ プレースホルダ 8"/>
          <p:cNvSpPr>
            <a:spLocks noGrp="1"/>
          </p:cNvSpPr>
          <p:nvPr>
            <p:ph idx="1"/>
          </p:nvPr>
        </p:nvSpPr>
        <p:spPr>
          <a:xfrm>
            <a:off x="180281" y="692696"/>
            <a:ext cx="9793088" cy="6048672"/>
          </a:xfrm>
          <a:ln w="19050">
            <a:solidFill>
              <a:srgbClr val="0066FF"/>
            </a:solidFill>
          </a:ln>
        </p:spPr>
        <p:txBody>
          <a:bodyPr/>
          <a:lstStyle/>
          <a:p>
            <a:r>
              <a:rPr lang="ja-JP" altLang="en-US" sz="1600" dirty="0"/>
              <a:t>水道橋久さんは、Ａ市で</a:t>
            </a:r>
            <a:r>
              <a:rPr lang="en-US" altLang="ja-JP" sz="1600" dirty="0"/>
              <a:t>2</a:t>
            </a:r>
            <a:r>
              <a:rPr lang="ja-JP" altLang="en-US" sz="1600" dirty="0"/>
              <a:t>人兄弟の長男として出生</a:t>
            </a:r>
            <a:r>
              <a:rPr lang="ja-JP" altLang="en-US" sz="1600" dirty="0" smtClean="0"/>
              <a:t>。発語や歩行し始めるのが</a:t>
            </a:r>
            <a:r>
              <a:rPr lang="ja-JP" altLang="en-US" sz="1600" dirty="0"/>
              <a:t>少し遅かった。小学校の１、</a:t>
            </a:r>
            <a:r>
              <a:rPr lang="en-US" altLang="ja-JP" sz="1600" dirty="0"/>
              <a:t>2</a:t>
            </a:r>
            <a:r>
              <a:rPr lang="ja-JP" altLang="en-US" sz="1600" dirty="0"/>
              <a:t>年生の時は普通学級に通っていたが、授業中落ち着きが無く、席を立って教室内を歩き回わり、突然怒りだし友達に手をあげて殴ってしまうことがあり、小学校</a:t>
            </a:r>
            <a:r>
              <a:rPr lang="en-US" altLang="ja-JP" sz="1600" dirty="0"/>
              <a:t>3</a:t>
            </a:r>
            <a:r>
              <a:rPr lang="ja-JP" altLang="en-US" sz="1600" dirty="0"/>
              <a:t>年生からは情緒支援の特別学級に移った。小学校</a:t>
            </a:r>
            <a:r>
              <a:rPr lang="en-US" altLang="ja-JP" sz="1600" dirty="0"/>
              <a:t>6</a:t>
            </a:r>
            <a:r>
              <a:rPr lang="ja-JP" altLang="en-US" sz="1600" dirty="0"/>
              <a:t>年生の時に軽度の知的障害と判定を受けた。</a:t>
            </a:r>
          </a:p>
          <a:p>
            <a:r>
              <a:rPr lang="ja-JP" altLang="en-US" sz="1600" dirty="0"/>
              <a:t>中学は特別支援学校に進学。中学校での生活は、太鼓部に所属し顧問に根気よく教えてもらい部活動では楽しく過ごしていた。昆虫や木工にも興味をもっていた。久さんが中学校２年生の秋に両親が離婚。以後、父親と弟の</a:t>
            </a:r>
            <a:r>
              <a:rPr lang="en-US" altLang="ja-JP" sz="1600" dirty="0"/>
              <a:t>3</a:t>
            </a:r>
            <a:r>
              <a:rPr lang="ja-JP" altLang="en-US" sz="1600" dirty="0"/>
              <a:t>人暮らしとなった。その後、久さんは母親と</a:t>
            </a:r>
            <a:r>
              <a:rPr lang="en-US" altLang="ja-JP" sz="1600" dirty="0"/>
              <a:t>1</a:t>
            </a:r>
            <a:r>
              <a:rPr lang="ja-JP" altLang="en-US" sz="1600" dirty="0"/>
              <a:t>年に</a:t>
            </a:r>
            <a:r>
              <a:rPr lang="en-US" altLang="ja-JP" sz="1600" dirty="0"/>
              <a:t>1</a:t>
            </a:r>
            <a:r>
              <a:rPr lang="ja-JP" altLang="en-US" sz="1600" dirty="0"/>
              <a:t>～２回は会っている。</a:t>
            </a:r>
          </a:p>
          <a:p>
            <a:r>
              <a:rPr lang="ja-JP" altLang="en-US" sz="1600" dirty="0"/>
              <a:t>久さんは、特別支援学校の高等部を卒業し、製造部品を作る工場に就職。面倒見の良い上司が、わかるまで丁寧に教えてくれて、ときに叱咤激励してくれたことで、安心して働いていた。しかし、上司が変わってから「上司からの注意が怖い」「仕事が集中して取り組めない」などを訴え、退職して自宅でのひきこもり状態の生活になった。</a:t>
            </a:r>
          </a:p>
          <a:p>
            <a:r>
              <a:rPr lang="ja-JP" altLang="en-US" sz="1600" dirty="0"/>
              <a:t>久さんが退職して半年後、父親が通勤途中で交通事故にあい大けがをして、仕事ができなくなり生活保護となった。父親から「久の面倒をみていくことができない。何とか施設に入れてもらえないか」と市役所に相談があった。久さんも「いずれ自分のことは自分でできるようになりたい」ので「一人暮らしに向けた準備をしたい」し「すぐに働く自信はないのでそのために力をつけたい」とグループホームを利用しながら、就労継続支援</a:t>
            </a:r>
            <a:r>
              <a:rPr lang="en-US" altLang="ja-JP" sz="1600" dirty="0"/>
              <a:t>B</a:t>
            </a:r>
            <a:r>
              <a:rPr lang="ja-JP" altLang="en-US" sz="1600" dirty="0"/>
              <a:t>型事業所に通所することを希望した。</a:t>
            </a:r>
            <a:endParaRPr lang="ja-JP" altLang="ja-JP" sz="1600" dirty="0"/>
          </a:p>
          <a:p>
            <a:r>
              <a:rPr lang="ja-JP" altLang="en-US" sz="1600" dirty="0"/>
              <a:t>久</a:t>
            </a:r>
            <a:r>
              <a:rPr lang="ja-JP" altLang="ja-JP" sz="1600" dirty="0"/>
              <a:t>さんは、相談支援事業所にサービス等利用計画案の作成を依頼し、相談支援事業所がアセスメントを実施、計画案を作成し</a:t>
            </a:r>
            <a:r>
              <a:rPr lang="ja-JP" altLang="en-US" sz="1600" dirty="0"/>
              <a:t>久</a:t>
            </a:r>
            <a:r>
              <a:rPr lang="ja-JP" altLang="ja-JP" sz="1600" dirty="0"/>
              <a:t>さんに提示し、了承を得たので計画案をＡ市福祉課に提出しました。それを受けてＡ市福祉課は共同生活援助と就労継続支援Ｂ型の支給決定を行いました。相談支援事業所の相談支援専門員は、「サービス担当者会議」を行います。</a:t>
            </a:r>
            <a:endParaRPr lang="en-US" altLang="ja-JP" sz="1600" dirty="0"/>
          </a:p>
          <a:p>
            <a:r>
              <a:rPr lang="ja-JP" altLang="ja-JP" sz="1600" dirty="0"/>
              <a:t>みなさんは、サービス管理責任者として、サービス担当者会議に出席します。出席するにあたり</a:t>
            </a:r>
            <a:r>
              <a:rPr lang="ja-JP" altLang="ja-JP" sz="1600" dirty="0" smtClean="0"/>
              <a:t>、</a:t>
            </a:r>
            <a:r>
              <a:rPr lang="ja-JP" altLang="en-US" sz="1600" dirty="0" smtClean="0"/>
              <a:t>水道橋久</a:t>
            </a:r>
            <a:r>
              <a:rPr lang="ja-JP" altLang="ja-JP" sz="1600" dirty="0" smtClean="0"/>
              <a:t>さんの</a:t>
            </a:r>
            <a:r>
              <a:rPr lang="ja-JP" altLang="ja-JP" sz="1600" dirty="0"/>
              <a:t>「事例概要」及び「アセスメント表」をもとに、</a:t>
            </a:r>
            <a:r>
              <a:rPr lang="en-US" altLang="ja-JP" sz="1600" dirty="0"/>
              <a:t>A</a:t>
            </a:r>
            <a:r>
              <a:rPr lang="ja-JP" altLang="en-US" sz="1600" dirty="0"/>
              <a:t>グループは「</a:t>
            </a:r>
            <a:r>
              <a:rPr lang="ja-JP" altLang="ja-JP" sz="1600" dirty="0"/>
              <a:t>共同生活援助</a:t>
            </a:r>
            <a:r>
              <a:rPr lang="ja-JP" altLang="en-US" sz="1600" dirty="0"/>
              <a:t>」</a:t>
            </a:r>
            <a:r>
              <a:rPr lang="ja-JP" altLang="ja-JP" sz="1600" dirty="0"/>
              <a:t>を</a:t>
            </a:r>
            <a:r>
              <a:rPr lang="ja-JP" altLang="en-US" sz="1600" dirty="0"/>
              <a:t>、</a:t>
            </a:r>
            <a:r>
              <a:rPr lang="en-US" altLang="ja-JP" sz="1600" dirty="0"/>
              <a:t>B</a:t>
            </a:r>
            <a:r>
              <a:rPr lang="ja-JP" altLang="en-US" sz="1600" dirty="0"/>
              <a:t>グループは「就労継続支援</a:t>
            </a:r>
            <a:r>
              <a:rPr lang="en-US" altLang="ja-JP" sz="1600" dirty="0"/>
              <a:t>B</a:t>
            </a:r>
            <a:r>
              <a:rPr lang="ja-JP" altLang="en-US" sz="1600" dirty="0"/>
              <a:t>型」を</a:t>
            </a:r>
            <a:r>
              <a:rPr lang="ja-JP" altLang="ja-JP" sz="1600" dirty="0"/>
              <a:t>利用することを前提として</a:t>
            </a:r>
            <a:r>
              <a:rPr lang="ja-JP" altLang="en-US" sz="1600" dirty="0"/>
              <a:t>「事前準備」</a:t>
            </a:r>
            <a:r>
              <a:rPr lang="ja-JP" altLang="ja-JP" sz="1600" dirty="0"/>
              <a:t>を行ってください。</a:t>
            </a:r>
            <a:endParaRPr lang="en-US" altLang="ja-JP" sz="1600" dirty="0"/>
          </a:p>
          <a:p>
            <a:pPr marL="0" indent="0">
              <a:buNone/>
              <a:defRPr/>
            </a:pPr>
            <a:endParaRPr lang="ja-JP" altLang="en-US" sz="1400" dirty="0"/>
          </a:p>
          <a:p>
            <a:pPr marL="0" indent="0">
              <a:buNone/>
            </a:pPr>
            <a:r>
              <a:rPr lang="en-US" altLang="ja-JP" sz="1400" dirty="0"/>
              <a:t/>
            </a:r>
            <a:br>
              <a:rPr lang="en-US" altLang="ja-JP" sz="1400" dirty="0"/>
            </a:br>
            <a:endParaRPr lang="ja-JP" altLang="ja-JP" sz="1400" dirty="0"/>
          </a:p>
          <a:p>
            <a:pPr>
              <a:defRPr/>
            </a:pPr>
            <a:endParaRPr lang="ja-JP" altLang="en-US" sz="1400" dirty="0"/>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15</a:t>
            </a:fld>
            <a:endParaRPr lang="en-US" altLang="ja-JP"/>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46964" y="260648"/>
            <a:ext cx="8275744" cy="468102"/>
          </a:xfrm>
        </p:spPr>
        <p:txBody>
          <a:bodyPr/>
          <a:lstStyle/>
          <a:p>
            <a:pPr algn="ctr"/>
            <a:r>
              <a:rPr lang="ja-JP" altLang="ja-JP" sz="1666" dirty="0"/>
              <a:t>就労継続支援Ｂ型</a:t>
            </a:r>
            <a:r>
              <a:rPr lang="ja-JP" altLang="en-US" sz="1666" dirty="0"/>
              <a:t>事業所「スマイル」　</a:t>
            </a:r>
            <a:r>
              <a:rPr lang="ja-JP" altLang="en-US" sz="1666" dirty="0" smtClean="0"/>
              <a:t>の概要</a:t>
            </a:r>
            <a:endParaRPr lang="ja-JP" altLang="en-US" sz="1666"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845943804"/>
              </p:ext>
            </p:extLst>
          </p:nvPr>
        </p:nvGraphicFramePr>
        <p:xfrm>
          <a:off x="468313" y="836711"/>
          <a:ext cx="9433047" cy="5688633"/>
        </p:xfrm>
        <a:graphic>
          <a:graphicData uri="http://schemas.openxmlformats.org/drawingml/2006/table">
            <a:tbl>
              <a:tblPr/>
              <a:tblGrid>
                <a:gridCol w="1855682">
                  <a:extLst>
                    <a:ext uri="{9D8B030D-6E8A-4147-A177-3AD203B41FA5}">
                      <a16:colId xmlns:a16="http://schemas.microsoft.com/office/drawing/2014/main" val="20000"/>
                    </a:ext>
                  </a:extLst>
                </a:gridCol>
                <a:gridCol w="5168787">
                  <a:extLst>
                    <a:ext uri="{9D8B030D-6E8A-4147-A177-3AD203B41FA5}">
                      <a16:colId xmlns:a16="http://schemas.microsoft.com/office/drawing/2014/main" val="20001"/>
                    </a:ext>
                  </a:extLst>
                </a:gridCol>
                <a:gridCol w="2408578">
                  <a:extLst>
                    <a:ext uri="{9D8B030D-6E8A-4147-A177-3AD203B41FA5}">
                      <a16:colId xmlns:a16="http://schemas.microsoft.com/office/drawing/2014/main" val="20002"/>
                    </a:ext>
                  </a:extLst>
                </a:gridCol>
              </a:tblGrid>
              <a:tr h="1088561">
                <a:tc>
                  <a:txBody>
                    <a:bodyPr/>
                    <a:lstStyle/>
                    <a:p>
                      <a:pPr algn="just">
                        <a:spcAft>
                          <a:spcPts val="0"/>
                        </a:spcAft>
                      </a:pPr>
                      <a:r>
                        <a:rPr lang="ja-JP" altLang="en-US" sz="1200" kern="100" dirty="0" smtClean="0">
                          <a:effectLst/>
                          <a:latin typeface="Century"/>
                          <a:ea typeface="HG丸ｺﾞｼｯｸM-PRO"/>
                          <a:cs typeface="Times New Roman"/>
                        </a:rPr>
                        <a:t>事業所所在地</a:t>
                      </a:r>
                      <a:r>
                        <a:rPr lang="ja-JP" sz="1200" kern="100" dirty="0" smtClean="0">
                          <a:effectLst/>
                          <a:latin typeface="Century"/>
                          <a:ea typeface="HG丸ｺﾞｼｯｸM-PRO"/>
                          <a:cs typeface="Times New Roman"/>
                        </a:rPr>
                        <a:t>の</a:t>
                      </a:r>
                      <a:r>
                        <a:rPr lang="ja-JP" sz="1200" kern="100" dirty="0">
                          <a:effectLst/>
                          <a:latin typeface="Century"/>
                          <a:ea typeface="HG丸ｺﾞｼｯｸM-PRO"/>
                          <a:cs typeface="Times New Roman"/>
                        </a:rPr>
                        <a:t>環境</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39700" algn="just">
                        <a:spcAft>
                          <a:spcPts val="0"/>
                        </a:spcAft>
                      </a:pPr>
                      <a:r>
                        <a:rPr lang="ja-JP" sz="1200" kern="100" dirty="0">
                          <a:effectLst/>
                          <a:latin typeface="Century"/>
                          <a:ea typeface="HG丸ｺﾞｼｯｸM-PRO"/>
                          <a:cs typeface="Times New Roman"/>
                        </a:rPr>
                        <a:t>人口は約</a:t>
                      </a:r>
                      <a:r>
                        <a:rPr lang="en-US" sz="1200" kern="100" dirty="0">
                          <a:effectLst/>
                          <a:latin typeface="Century"/>
                          <a:ea typeface="HG丸ｺﾞｼｯｸM-PRO"/>
                          <a:cs typeface="Times New Roman"/>
                        </a:rPr>
                        <a:t>10</a:t>
                      </a:r>
                      <a:r>
                        <a:rPr lang="ja-JP" sz="1200" kern="100" dirty="0">
                          <a:effectLst/>
                          <a:latin typeface="Century"/>
                          <a:ea typeface="HG丸ｺﾞｼｯｸM-PRO"/>
                          <a:cs typeface="Times New Roman"/>
                        </a:rPr>
                        <a:t>万人、</a:t>
                      </a:r>
                      <a:r>
                        <a:rPr lang="ja-JP" sz="1200" kern="0" dirty="0">
                          <a:effectLst/>
                          <a:latin typeface="Century"/>
                          <a:ea typeface="HG丸ｺﾞｼｯｸM-PRO"/>
                          <a:cs typeface="Times New Roman"/>
                        </a:rPr>
                        <a:t>人口の</a:t>
                      </a:r>
                      <a:r>
                        <a:rPr lang="ja-JP" sz="1200" kern="100" dirty="0">
                          <a:effectLst/>
                          <a:latin typeface="Century"/>
                          <a:ea typeface="HG丸ｺﾞｼｯｸM-PRO"/>
                          <a:cs typeface="Times New Roman"/>
                        </a:rPr>
                        <a:t>約３０</a:t>
                      </a:r>
                      <a:r>
                        <a:rPr lang="en-US" sz="1200" kern="100" dirty="0">
                          <a:effectLst/>
                          <a:latin typeface="Century"/>
                          <a:ea typeface="HG丸ｺﾞｼｯｸM-PRO"/>
                          <a:cs typeface="Times New Roman"/>
                        </a:rPr>
                        <a:t>%</a:t>
                      </a:r>
                      <a:r>
                        <a:rPr lang="ja-JP" sz="1200" kern="100" dirty="0">
                          <a:effectLst/>
                          <a:latin typeface="Century"/>
                          <a:ea typeface="HG丸ｺﾞｼｯｸM-PRO"/>
                          <a:cs typeface="Times New Roman"/>
                        </a:rPr>
                        <a:t>は</a:t>
                      </a:r>
                      <a:r>
                        <a:rPr lang="en-US" sz="1200" kern="100" dirty="0">
                          <a:effectLst/>
                          <a:latin typeface="Century"/>
                          <a:ea typeface="HG丸ｺﾞｼｯｸM-PRO"/>
                          <a:cs typeface="Times New Roman"/>
                        </a:rPr>
                        <a:t>65</a:t>
                      </a:r>
                      <a:r>
                        <a:rPr lang="ja-JP" sz="1200" kern="100" dirty="0">
                          <a:effectLst/>
                          <a:latin typeface="Century"/>
                          <a:ea typeface="HG丸ｺﾞｼｯｸM-PRO"/>
                          <a:cs typeface="Times New Roman"/>
                        </a:rPr>
                        <a:t>歳以上の高齢者であり、</a:t>
                      </a:r>
                      <a:r>
                        <a:rPr lang="ja-JP" sz="1200" kern="0" dirty="0">
                          <a:effectLst/>
                          <a:latin typeface="Century"/>
                          <a:ea typeface="HG丸ｺﾞｼｯｸM-PRO"/>
                          <a:cs typeface="Times New Roman"/>
                        </a:rPr>
                        <a:t>人口の</a:t>
                      </a:r>
                      <a:r>
                        <a:rPr lang="en-US" sz="1200" kern="0" dirty="0">
                          <a:effectLst/>
                          <a:latin typeface="Century"/>
                          <a:ea typeface="HG丸ｺﾞｼｯｸM-PRO"/>
                          <a:cs typeface="Times New Roman"/>
                        </a:rPr>
                        <a:t>5%</a:t>
                      </a:r>
                      <a:r>
                        <a:rPr lang="ja-JP" sz="1200" kern="0" dirty="0">
                          <a:effectLst/>
                          <a:latin typeface="Century"/>
                          <a:ea typeface="HG丸ｺﾞｼｯｸM-PRO"/>
                          <a:cs typeface="Times New Roman"/>
                        </a:rPr>
                        <a:t>にあたる約５千人が障害者手帳を保持している。</a:t>
                      </a:r>
                      <a:endParaRPr lang="ja-JP" sz="1200" kern="100" dirty="0">
                        <a:effectLst/>
                        <a:latin typeface="Century"/>
                        <a:ea typeface="ＭＳ 明朝"/>
                        <a:cs typeface="Times New Roman"/>
                      </a:endParaRPr>
                    </a:p>
                    <a:p>
                      <a:pPr indent="139700" algn="just">
                        <a:spcAft>
                          <a:spcPts val="0"/>
                        </a:spcAft>
                      </a:pPr>
                      <a:r>
                        <a:rPr lang="ja-JP" sz="1200" kern="100" dirty="0">
                          <a:effectLst/>
                          <a:latin typeface="Century"/>
                          <a:ea typeface="HG丸ｺﾞｼｯｸM-PRO"/>
                          <a:cs typeface="Times New Roman"/>
                        </a:rPr>
                        <a:t>県庁までは自動車で１時間、都市圏までは電車で１時間程度かかる。</a:t>
                      </a:r>
                      <a:endParaRPr lang="ja-JP" sz="1200" kern="100" dirty="0">
                        <a:effectLst/>
                        <a:latin typeface="Century"/>
                        <a:ea typeface="ＭＳ 明朝"/>
                        <a:cs typeface="Times New Roman"/>
                      </a:endParaRPr>
                    </a:p>
                    <a:p>
                      <a:pPr indent="139700" algn="just">
                        <a:spcAft>
                          <a:spcPts val="0"/>
                        </a:spcAft>
                      </a:pPr>
                      <a:r>
                        <a:rPr lang="ja-JP" sz="1200" kern="100" dirty="0">
                          <a:effectLst/>
                          <a:latin typeface="Century"/>
                          <a:ea typeface="HG丸ｺﾞｼｯｸM-PRO"/>
                          <a:cs typeface="Times New Roman"/>
                        </a:rPr>
                        <a:t>産業は、新都市開発による工場誘致により第二次産業が増加傾向にある。</a:t>
                      </a:r>
                      <a:endParaRPr lang="ja-JP" sz="1200" kern="100" dirty="0">
                        <a:effectLst/>
                        <a:latin typeface="Century"/>
                        <a:ea typeface="ＭＳ 明朝"/>
                        <a:cs typeface="Times New Roman"/>
                      </a:endParaRPr>
                    </a:p>
                    <a:p>
                      <a:pPr marL="133350" algn="just">
                        <a:spcAft>
                          <a:spcPts val="0"/>
                        </a:spcAft>
                      </a:pPr>
                      <a:r>
                        <a:rPr lang="ja-JP" sz="1200" kern="0" dirty="0">
                          <a:effectLst/>
                          <a:latin typeface="Century"/>
                          <a:ea typeface="HG丸ｺﾞｼｯｸM-PRO"/>
                          <a:cs typeface="Times New Roman"/>
                        </a:rPr>
                        <a:t>公共交通機関は地元の鉄道</a:t>
                      </a:r>
                      <a:r>
                        <a:rPr lang="ja-JP" sz="1200" kern="0" dirty="0" smtClean="0">
                          <a:effectLst/>
                          <a:latin typeface="Century"/>
                          <a:ea typeface="HG丸ｺﾞｼｯｸM-PRO"/>
                          <a:cs typeface="Times New Roman"/>
                        </a:rPr>
                        <a:t>、バス</a:t>
                      </a:r>
                      <a:r>
                        <a:rPr lang="ja-JP" sz="1200" kern="0" dirty="0">
                          <a:effectLst/>
                          <a:latin typeface="Century"/>
                          <a:ea typeface="HG丸ｺﾞｼｯｸM-PRO"/>
                          <a:cs typeface="Times New Roman"/>
                        </a:rPr>
                        <a:t>があるが、自動車が移動手段の中心である。</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870850">
                <a:tc>
                  <a:txBody>
                    <a:bodyPr/>
                    <a:lstStyle/>
                    <a:p>
                      <a:pPr algn="just">
                        <a:spcAft>
                          <a:spcPts val="0"/>
                        </a:spcAft>
                      </a:pPr>
                      <a:r>
                        <a:rPr lang="ja-JP" sz="1200" kern="100" dirty="0">
                          <a:effectLst/>
                          <a:latin typeface="Century"/>
                          <a:ea typeface="HG丸ｺﾞｼｯｸM-PRO"/>
                          <a:cs typeface="Times New Roman"/>
                        </a:rPr>
                        <a:t>地域の社会資源の状況</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39700" algn="just">
                        <a:spcAft>
                          <a:spcPts val="0"/>
                        </a:spcAft>
                      </a:pPr>
                      <a:r>
                        <a:rPr lang="ja-JP" sz="1200" kern="100">
                          <a:effectLst/>
                          <a:latin typeface="Century"/>
                          <a:ea typeface="HG丸ｺﾞｼｯｸM-PRO"/>
                          <a:cs typeface="Times New Roman"/>
                        </a:rPr>
                        <a:t>障害福祉サービス事業は、市内の社会福祉法人や</a:t>
                      </a:r>
                      <a:r>
                        <a:rPr lang="en-US" sz="1200" kern="100">
                          <a:effectLst/>
                          <a:latin typeface="Century"/>
                          <a:ea typeface="HG丸ｺﾞｼｯｸM-PRO"/>
                          <a:cs typeface="Times New Roman"/>
                        </a:rPr>
                        <a:t>NPO</a:t>
                      </a:r>
                      <a:r>
                        <a:rPr lang="ja-JP" sz="1200" kern="100">
                          <a:effectLst/>
                          <a:latin typeface="Century"/>
                          <a:ea typeface="HG丸ｺﾞｼｯｸM-PRO"/>
                          <a:cs typeface="Times New Roman"/>
                        </a:rPr>
                        <a:t>法人により、就労継続支援</a:t>
                      </a:r>
                      <a:r>
                        <a:rPr lang="en-US" sz="1200" kern="100">
                          <a:effectLst/>
                          <a:latin typeface="Century"/>
                          <a:ea typeface="HG丸ｺﾞｼｯｸM-PRO"/>
                          <a:cs typeface="Times New Roman"/>
                        </a:rPr>
                        <a:t>A</a:t>
                      </a:r>
                      <a:r>
                        <a:rPr lang="ja-JP" sz="1200" kern="100">
                          <a:effectLst/>
                          <a:latin typeface="Century"/>
                          <a:ea typeface="HG丸ｺﾞｼｯｸM-PRO"/>
                          <a:cs typeface="Times New Roman"/>
                        </a:rPr>
                        <a:t>型・</a:t>
                      </a:r>
                      <a:r>
                        <a:rPr lang="en-US" sz="1200" kern="100">
                          <a:effectLst/>
                          <a:latin typeface="Century"/>
                          <a:ea typeface="HG丸ｺﾞｼｯｸM-PRO"/>
                          <a:cs typeface="Times New Roman"/>
                        </a:rPr>
                        <a:t>B</a:t>
                      </a:r>
                      <a:r>
                        <a:rPr lang="ja-JP" sz="1200" kern="100">
                          <a:effectLst/>
                          <a:latin typeface="Century"/>
                          <a:ea typeface="HG丸ｺﾞｼｯｸM-PRO"/>
                          <a:cs typeface="Times New Roman"/>
                        </a:rPr>
                        <a:t>型、生活介護、生活訓練、就労移行支援の各事業が整備されている。</a:t>
                      </a:r>
                      <a:endParaRPr lang="ja-JP" sz="1200" kern="100">
                        <a:effectLst/>
                        <a:latin typeface="Century"/>
                        <a:ea typeface="ＭＳ 明朝"/>
                        <a:cs typeface="Times New Roman"/>
                      </a:endParaRPr>
                    </a:p>
                    <a:p>
                      <a:pPr indent="139700" algn="just">
                        <a:spcAft>
                          <a:spcPts val="0"/>
                        </a:spcAft>
                      </a:pPr>
                      <a:r>
                        <a:rPr lang="ja-JP" sz="1200" kern="100">
                          <a:effectLst/>
                          <a:latin typeface="Century"/>
                          <a:ea typeface="HG丸ｺﾞｼｯｸM-PRO"/>
                          <a:cs typeface="Times New Roman"/>
                        </a:rPr>
                        <a:t>相談窓口として、障がい者相談支援センター</a:t>
                      </a:r>
                      <a:r>
                        <a:rPr lang="en-US" sz="1200" kern="100">
                          <a:effectLst/>
                          <a:latin typeface="Century"/>
                          <a:ea typeface="HG丸ｺﾞｼｯｸM-PRO"/>
                          <a:cs typeface="Times New Roman"/>
                        </a:rPr>
                        <a:t>1</a:t>
                      </a:r>
                      <a:r>
                        <a:rPr lang="ja-JP" sz="1200" kern="100">
                          <a:effectLst/>
                          <a:latin typeface="Century"/>
                          <a:ea typeface="HG丸ｺﾞｼｯｸM-PRO"/>
                          <a:cs typeface="Times New Roman"/>
                        </a:rPr>
                        <a:t>ケ所、特定相談事業所８ケ所があり、障害者就業・生活支援センターは隣市にある。</a:t>
                      </a:r>
                      <a:endParaRPr lang="ja-JP" sz="1200" kern="10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1"/>
                  </a:ext>
                </a:extLst>
              </a:tr>
              <a:tr h="653137">
                <a:tc>
                  <a:txBody>
                    <a:bodyPr/>
                    <a:lstStyle/>
                    <a:p>
                      <a:pPr algn="just">
                        <a:spcAft>
                          <a:spcPts val="0"/>
                        </a:spcAft>
                      </a:pPr>
                      <a:r>
                        <a:rPr lang="ja-JP" sz="1200" kern="100" dirty="0">
                          <a:effectLst/>
                          <a:latin typeface="Century"/>
                          <a:ea typeface="HG丸ｺﾞｼｯｸM-PRO"/>
                          <a:cs typeface="Times New Roman"/>
                        </a:rPr>
                        <a:t>地域の地場産業</a:t>
                      </a:r>
                      <a:endParaRPr lang="ja-JP" sz="1200" kern="100" dirty="0">
                        <a:effectLst/>
                        <a:latin typeface="Century"/>
                        <a:ea typeface="ＭＳ 明朝"/>
                        <a:cs typeface="Times New Roman"/>
                      </a:endParaRPr>
                    </a:p>
                    <a:p>
                      <a:pPr algn="just">
                        <a:spcAft>
                          <a:spcPts val="0"/>
                        </a:spcAft>
                      </a:pPr>
                      <a:r>
                        <a:rPr lang="en-US" sz="1200" kern="100" dirty="0">
                          <a:effectLst/>
                          <a:latin typeface="HG丸ｺﾞｼｯｸM-PRO"/>
                          <a:ea typeface="ＭＳ 明朝"/>
                          <a:cs typeface="Times New Roman"/>
                        </a:rPr>
                        <a:t> </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39700" algn="just">
                        <a:spcAft>
                          <a:spcPts val="0"/>
                        </a:spcAft>
                      </a:pPr>
                      <a:r>
                        <a:rPr lang="ja-JP" sz="1200" kern="100" dirty="0">
                          <a:effectLst/>
                          <a:latin typeface="Century"/>
                          <a:ea typeface="HG丸ｺﾞｼｯｸM-PRO"/>
                          <a:cs typeface="Times New Roman"/>
                        </a:rPr>
                        <a:t>自動車産業が盛んな地域であり、部品の製造をはじめとした下請け企業が多い。以前は、家内工業の工場がたくさんあり、職親制度等も利用して障害のある人の雇用がされていたが、最近はほとんどが閉鎖・倒産している会社が増えて</a:t>
                      </a:r>
                      <a:r>
                        <a:rPr lang="ja-JP" sz="1200" kern="100">
                          <a:effectLst/>
                          <a:latin typeface="Century"/>
                          <a:ea typeface="HG丸ｺﾞｼｯｸM-PRO"/>
                          <a:cs typeface="Times New Roman"/>
                        </a:rPr>
                        <a:t>いる</a:t>
                      </a:r>
                      <a:r>
                        <a:rPr lang="ja-JP" sz="1200" kern="100" smtClean="0">
                          <a:effectLst/>
                          <a:latin typeface="Century"/>
                          <a:ea typeface="HG丸ｺﾞｼｯｸM-PRO"/>
                          <a:cs typeface="Times New Roman"/>
                        </a:rPr>
                        <a:t>。</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2"/>
                  </a:ext>
                </a:extLst>
              </a:tr>
              <a:tr h="1088561">
                <a:tc>
                  <a:txBody>
                    <a:bodyPr/>
                    <a:lstStyle/>
                    <a:p>
                      <a:pPr algn="just">
                        <a:spcAft>
                          <a:spcPts val="0"/>
                        </a:spcAft>
                      </a:pPr>
                      <a:r>
                        <a:rPr lang="ja-JP" sz="1200" kern="100" dirty="0" smtClean="0">
                          <a:effectLst/>
                          <a:latin typeface="Century"/>
                          <a:ea typeface="HG丸ｺﾞｼｯｸM-PRO"/>
                          <a:cs typeface="Times New Roman"/>
                        </a:rPr>
                        <a:t>事業所</a:t>
                      </a:r>
                      <a:r>
                        <a:rPr lang="ja-JP" sz="1200" kern="100" dirty="0">
                          <a:effectLst/>
                          <a:latin typeface="Century"/>
                          <a:ea typeface="HG丸ｺﾞｼｯｸM-PRO"/>
                          <a:cs typeface="Times New Roman"/>
                        </a:rPr>
                        <a:t>の概況</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ja-JP" altLang="en-US" sz="1200" kern="100" dirty="0">
                          <a:effectLst/>
                          <a:latin typeface="Century"/>
                          <a:ea typeface="HG丸ｺﾞｼｯｸM-PRO"/>
                          <a:cs typeface="Times New Roman"/>
                        </a:rPr>
                        <a:t>　</a:t>
                      </a:r>
                      <a:r>
                        <a:rPr lang="ja-JP" sz="1200" kern="100" dirty="0">
                          <a:effectLst/>
                          <a:latin typeface="Century"/>
                          <a:ea typeface="HG丸ｺﾞｼｯｸM-PRO"/>
                          <a:cs typeface="Times New Roman"/>
                        </a:rPr>
                        <a:t>多機能型事業所</a:t>
                      </a:r>
                      <a:endParaRPr lang="ja-JP" sz="1200" kern="100" dirty="0">
                        <a:effectLst/>
                        <a:latin typeface="Century"/>
                        <a:ea typeface="ＭＳ 明朝"/>
                        <a:cs typeface="Times New Roman"/>
                      </a:endParaRPr>
                    </a:p>
                    <a:p>
                      <a:pPr algn="just">
                        <a:spcAft>
                          <a:spcPts val="0"/>
                        </a:spcAft>
                      </a:pPr>
                      <a:r>
                        <a:rPr lang="ja-JP" altLang="en-US" sz="1200" kern="100" dirty="0">
                          <a:effectLst/>
                          <a:latin typeface="Century"/>
                          <a:ea typeface="HG丸ｺﾞｼｯｸM-PRO"/>
                          <a:cs typeface="Times New Roman"/>
                        </a:rPr>
                        <a:t>　</a:t>
                      </a:r>
                      <a:r>
                        <a:rPr lang="ja-JP" sz="1200" kern="100" dirty="0">
                          <a:effectLst/>
                          <a:latin typeface="Century"/>
                          <a:ea typeface="HG丸ｺﾞｼｯｸM-PRO"/>
                          <a:cs typeface="Times New Roman"/>
                        </a:rPr>
                        <a:t>就労移行支援事業　　　定員１２名</a:t>
                      </a:r>
                      <a:endParaRPr lang="ja-JP" sz="1200" kern="100" dirty="0">
                        <a:effectLst/>
                        <a:latin typeface="Century"/>
                        <a:ea typeface="ＭＳ 明朝"/>
                        <a:cs typeface="Times New Roman"/>
                      </a:endParaRPr>
                    </a:p>
                    <a:p>
                      <a:pPr indent="139700" algn="just">
                        <a:spcAft>
                          <a:spcPts val="0"/>
                        </a:spcAft>
                      </a:pPr>
                      <a:r>
                        <a:rPr lang="ja-JP" sz="1200" kern="100" dirty="0" smtClean="0">
                          <a:effectLst/>
                          <a:latin typeface="Century"/>
                          <a:ea typeface="HG丸ｺﾞｼｯｸM-PRO"/>
                          <a:cs typeface="Times New Roman"/>
                        </a:rPr>
                        <a:t>就労</a:t>
                      </a:r>
                      <a:r>
                        <a:rPr lang="ja-JP" sz="1200" kern="100" dirty="0">
                          <a:effectLst/>
                          <a:latin typeface="Century"/>
                          <a:ea typeface="HG丸ｺﾞｼｯｸM-PRO"/>
                          <a:cs typeface="Times New Roman"/>
                        </a:rPr>
                        <a:t>継続支援</a:t>
                      </a:r>
                      <a:r>
                        <a:rPr lang="en-US" sz="1200" kern="100" dirty="0">
                          <a:effectLst/>
                          <a:latin typeface="Century"/>
                          <a:ea typeface="HG丸ｺﾞｼｯｸM-PRO"/>
                          <a:cs typeface="Times New Roman"/>
                        </a:rPr>
                        <a:t>B</a:t>
                      </a:r>
                      <a:r>
                        <a:rPr lang="ja-JP" sz="1200" kern="100" dirty="0">
                          <a:effectLst/>
                          <a:latin typeface="Century"/>
                          <a:ea typeface="HG丸ｺﾞｼｯｸM-PRO"/>
                          <a:cs typeface="Times New Roman"/>
                        </a:rPr>
                        <a:t>型事業</a:t>
                      </a:r>
                      <a:r>
                        <a:rPr lang="en-US" sz="1200" kern="100" dirty="0">
                          <a:effectLst/>
                          <a:latin typeface="Century"/>
                          <a:ea typeface="HG丸ｺﾞｼｯｸM-PRO"/>
                          <a:cs typeface="Times New Roman"/>
                        </a:rPr>
                        <a:t>  </a:t>
                      </a:r>
                      <a:r>
                        <a:rPr lang="ja-JP" sz="1200" kern="100" dirty="0">
                          <a:effectLst/>
                          <a:latin typeface="Century"/>
                          <a:ea typeface="HG丸ｺﾞｼｯｸM-PRO"/>
                          <a:cs typeface="Times New Roman"/>
                        </a:rPr>
                        <a:t>定員２０名</a:t>
                      </a:r>
                      <a:endParaRPr lang="ja-JP" sz="1200" kern="100" dirty="0">
                        <a:effectLst/>
                        <a:latin typeface="Century"/>
                        <a:ea typeface="ＭＳ 明朝"/>
                        <a:cs typeface="Times New Roman"/>
                      </a:endParaRPr>
                    </a:p>
                    <a:p>
                      <a:pPr algn="just">
                        <a:spcAft>
                          <a:spcPts val="0"/>
                        </a:spcAft>
                      </a:pPr>
                      <a:r>
                        <a:rPr lang="ja-JP" sz="1200" kern="100" dirty="0">
                          <a:effectLst/>
                          <a:latin typeface="Century"/>
                          <a:ea typeface="HG丸ｺﾞｼｯｸM-PRO"/>
                          <a:cs typeface="Times New Roman"/>
                        </a:rPr>
                        <a:t>　</a:t>
                      </a:r>
                      <a:r>
                        <a:rPr lang="ja-JP" sz="1200" kern="100" dirty="0" smtClean="0">
                          <a:effectLst/>
                          <a:latin typeface="Century"/>
                          <a:ea typeface="HG丸ｺﾞｼｯｸM-PRO"/>
                          <a:cs typeface="Times New Roman"/>
                        </a:rPr>
                        <a:t>現在</a:t>
                      </a:r>
                      <a:r>
                        <a:rPr lang="ja-JP" sz="1200" kern="100" dirty="0">
                          <a:effectLst/>
                          <a:latin typeface="Century"/>
                          <a:ea typeface="HG丸ｺﾞｼｯｸM-PRO"/>
                          <a:cs typeface="Times New Roman"/>
                        </a:rPr>
                        <a:t>の利用者は、身体・知的・精神など多様な障害種別の人が利用している。</a:t>
                      </a:r>
                      <a:endParaRPr lang="ja-JP" sz="1200" kern="100" dirty="0">
                        <a:effectLst/>
                        <a:latin typeface="Century"/>
                        <a:ea typeface="ＭＳ 明朝"/>
                        <a:cs typeface="Times New Roman"/>
                      </a:endParaRPr>
                    </a:p>
                    <a:p>
                      <a:pPr algn="just">
                        <a:spcAft>
                          <a:spcPts val="0"/>
                        </a:spcAft>
                      </a:pPr>
                      <a:r>
                        <a:rPr lang="ja-JP" sz="1200" kern="100" dirty="0">
                          <a:effectLst/>
                          <a:latin typeface="Century"/>
                          <a:ea typeface="HG丸ｺﾞｼｯｸM-PRO"/>
                          <a:cs typeface="Times New Roman"/>
                        </a:rPr>
                        <a:t>　</a:t>
                      </a:r>
                      <a:r>
                        <a:rPr lang="ja-JP" altLang="en-US" sz="1200" kern="100" dirty="0" smtClean="0">
                          <a:effectLst/>
                          <a:latin typeface="Century"/>
                          <a:ea typeface="HG丸ｺﾞｼｯｸM-PRO"/>
                          <a:cs typeface="Times New Roman"/>
                        </a:rPr>
                        <a:t>久さんが利用を予定している</a:t>
                      </a:r>
                      <a:r>
                        <a:rPr lang="ja-JP" sz="1200" kern="100" dirty="0" smtClean="0">
                          <a:effectLst/>
                          <a:latin typeface="Century"/>
                          <a:ea typeface="HG丸ｺﾞｼｯｸM-PRO"/>
                          <a:cs typeface="Times New Roman"/>
                        </a:rPr>
                        <a:t>グループホーム</a:t>
                      </a:r>
                      <a:r>
                        <a:rPr lang="ja-JP" sz="1200" kern="100" dirty="0">
                          <a:effectLst/>
                          <a:latin typeface="Century"/>
                          <a:ea typeface="HG丸ｺﾞｼｯｸM-PRO"/>
                          <a:cs typeface="Times New Roman"/>
                        </a:rPr>
                        <a:t>から</a:t>
                      </a:r>
                      <a:r>
                        <a:rPr lang="ja-JP" sz="1200" kern="100" dirty="0" smtClean="0">
                          <a:effectLst/>
                          <a:latin typeface="Century"/>
                          <a:ea typeface="HG丸ｺﾞｼｯｸM-PRO"/>
                          <a:cs typeface="Times New Roman"/>
                        </a:rPr>
                        <a:t>は</a:t>
                      </a:r>
                      <a:r>
                        <a:rPr lang="ja-JP" altLang="en-US" sz="1200" kern="100" dirty="0" smtClean="0">
                          <a:effectLst/>
                          <a:latin typeface="Century"/>
                          <a:ea typeface="HG丸ｺﾞｼｯｸM-PRO"/>
                          <a:cs typeface="Times New Roman"/>
                        </a:rPr>
                        <a:t>バス</a:t>
                      </a:r>
                      <a:r>
                        <a:rPr lang="ja-JP" sz="1200" kern="100" dirty="0" smtClean="0">
                          <a:effectLst/>
                          <a:latin typeface="Century"/>
                          <a:ea typeface="HG丸ｺﾞｼｯｸM-PRO"/>
                          <a:cs typeface="Times New Roman"/>
                        </a:rPr>
                        <a:t>で</a:t>
                      </a:r>
                      <a:r>
                        <a:rPr lang="ja-JP" altLang="en-US" sz="1200" kern="100" dirty="0" smtClean="0">
                          <a:effectLst/>
                          <a:latin typeface="Century"/>
                          <a:ea typeface="HG丸ｺﾞｼｯｸM-PRO"/>
                          <a:cs typeface="Times New Roman"/>
                        </a:rPr>
                        <a:t>１０</a:t>
                      </a:r>
                      <a:r>
                        <a:rPr lang="ja-JP" sz="1200" kern="100" dirty="0" smtClean="0">
                          <a:effectLst/>
                          <a:latin typeface="Century"/>
                          <a:ea typeface="HG丸ｺﾞｼｯｸM-PRO"/>
                          <a:cs typeface="Times New Roman"/>
                        </a:rPr>
                        <a:t>分</a:t>
                      </a:r>
                      <a:r>
                        <a:rPr lang="ja-JP" altLang="en-US" sz="1200" kern="100" dirty="0" smtClean="0">
                          <a:effectLst/>
                          <a:latin typeface="Century"/>
                          <a:ea typeface="HG丸ｺﾞｼｯｸM-PRO"/>
                          <a:cs typeface="Times New Roman"/>
                        </a:rPr>
                        <a:t>（徒歩ならば４５分かかる）</a:t>
                      </a:r>
                      <a:r>
                        <a:rPr lang="ja-JP" sz="1200" kern="100" dirty="0" smtClean="0">
                          <a:effectLst/>
                          <a:latin typeface="Century"/>
                          <a:ea typeface="HG丸ｺﾞｼｯｸM-PRO"/>
                          <a:cs typeface="Times New Roman"/>
                        </a:rPr>
                        <a:t>の</a:t>
                      </a:r>
                      <a:r>
                        <a:rPr lang="ja-JP" sz="1200" kern="100" dirty="0">
                          <a:effectLst/>
                          <a:latin typeface="Century"/>
                          <a:ea typeface="HG丸ｺﾞｼｯｸM-PRO"/>
                          <a:cs typeface="Times New Roman"/>
                        </a:rPr>
                        <a:t>距離である。</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3"/>
                  </a:ext>
                </a:extLst>
              </a:tr>
              <a:tr h="698761">
                <a:tc>
                  <a:txBody>
                    <a:bodyPr/>
                    <a:lstStyle/>
                    <a:p>
                      <a:pPr algn="just">
                        <a:spcAft>
                          <a:spcPts val="0"/>
                        </a:spcAft>
                      </a:pPr>
                      <a:r>
                        <a:rPr lang="ja-JP" sz="1200" kern="100" dirty="0">
                          <a:effectLst/>
                          <a:latin typeface="Century"/>
                          <a:ea typeface="HG丸ｺﾞｼｯｸM-PRO"/>
                          <a:cs typeface="Times New Roman"/>
                        </a:rPr>
                        <a:t>職員構成</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39700" algn="just">
                        <a:spcAft>
                          <a:spcPts val="0"/>
                        </a:spcAft>
                      </a:pPr>
                      <a:r>
                        <a:rPr lang="ja-JP" sz="1200" kern="100" dirty="0">
                          <a:effectLst/>
                          <a:latin typeface="Century"/>
                          <a:ea typeface="HG丸ｺﾞｼｯｸM-PRO"/>
                          <a:cs typeface="Times New Roman"/>
                        </a:rPr>
                        <a:t>管理者１名（６０代女性）</a:t>
                      </a:r>
                      <a:r>
                        <a:rPr lang="ja-JP" altLang="en-US" sz="1200" kern="100" dirty="0">
                          <a:effectLst/>
                          <a:latin typeface="Century"/>
                          <a:ea typeface="ＭＳ 明朝"/>
                          <a:cs typeface="Times New Roman"/>
                        </a:rPr>
                        <a:t>　</a:t>
                      </a:r>
                      <a:r>
                        <a:rPr lang="ja-JP" sz="1200" kern="100" dirty="0">
                          <a:effectLst/>
                          <a:latin typeface="Century"/>
                          <a:ea typeface="HG丸ｺﾞｼｯｸM-PRO"/>
                          <a:cs typeface="Times New Roman"/>
                        </a:rPr>
                        <a:t>サービス管理責任者１名</a:t>
                      </a:r>
                      <a:r>
                        <a:rPr lang="ja-JP" sz="1200" kern="100" dirty="0" smtClean="0">
                          <a:effectLst/>
                          <a:latin typeface="Century"/>
                          <a:ea typeface="HG丸ｺﾞｼｯｸM-PRO"/>
                          <a:cs typeface="Times New Roman"/>
                        </a:rPr>
                        <a:t>（</a:t>
                      </a:r>
                      <a:r>
                        <a:rPr lang="ja-JP" altLang="en-US" sz="1200" kern="100" dirty="0" smtClean="0">
                          <a:effectLst/>
                          <a:latin typeface="Century"/>
                          <a:ea typeface="HG丸ｺﾞｼｯｸM-PRO"/>
                          <a:cs typeface="Times New Roman"/>
                        </a:rPr>
                        <a:t>本田一郎：</a:t>
                      </a:r>
                      <a:r>
                        <a:rPr lang="ja-JP" sz="1200" kern="100" dirty="0" smtClean="0">
                          <a:effectLst/>
                          <a:latin typeface="Century"/>
                          <a:ea typeface="HG丸ｺﾞｼｯｸM-PRO"/>
                          <a:cs typeface="Times New Roman"/>
                        </a:rPr>
                        <a:t>４０代</a:t>
                      </a:r>
                      <a:r>
                        <a:rPr lang="ja-JP" sz="1200" kern="100" dirty="0">
                          <a:effectLst/>
                          <a:latin typeface="Century"/>
                          <a:ea typeface="HG丸ｺﾞｼｯｸM-PRO"/>
                          <a:cs typeface="Times New Roman"/>
                        </a:rPr>
                        <a:t>男性）</a:t>
                      </a:r>
                      <a:endParaRPr lang="ja-JP" sz="1200" kern="100" dirty="0">
                        <a:effectLst/>
                        <a:latin typeface="Century"/>
                        <a:ea typeface="ＭＳ 明朝"/>
                        <a:cs typeface="Times New Roman"/>
                      </a:endParaRPr>
                    </a:p>
                    <a:p>
                      <a:pPr algn="just">
                        <a:spcAft>
                          <a:spcPts val="0"/>
                        </a:spcAft>
                      </a:pPr>
                      <a:r>
                        <a:rPr lang="ja-JP" sz="1200" kern="100" dirty="0">
                          <a:effectLst/>
                          <a:latin typeface="Century"/>
                          <a:ea typeface="HG丸ｺﾞｼｯｸM-PRO"/>
                          <a:cs typeface="Times New Roman"/>
                        </a:rPr>
                        <a:t>　職業指導員３名（４０代女性、</a:t>
                      </a:r>
                      <a:r>
                        <a:rPr lang="ja-JP" altLang="en-US" sz="1200" kern="100" dirty="0">
                          <a:effectLst/>
                          <a:latin typeface="Century"/>
                          <a:ea typeface="HG丸ｺﾞｼｯｸM-PRO"/>
                          <a:cs typeface="Times New Roman"/>
                        </a:rPr>
                        <a:t>６</a:t>
                      </a:r>
                      <a:r>
                        <a:rPr lang="ja-JP" sz="1200" kern="100" dirty="0">
                          <a:effectLst/>
                          <a:latin typeface="Century"/>
                          <a:ea typeface="HG丸ｺﾞｼｯｸM-PRO"/>
                          <a:cs typeface="Times New Roman"/>
                        </a:rPr>
                        <a:t>０代男性、２０代女性）</a:t>
                      </a:r>
                      <a:endParaRPr lang="ja-JP" sz="1200" kern="100" dirty="0">
                        <a:effectLst/>
                        <a:latin typeface="Century"/>
                        <a:ea typeface="ＭＳ 明朝"/>
                        <a:cs typeface="Times New Roman"/>
                      </a:endParaRPr>
                    </a:p>
                    <a:p>
                      <a:pPr algn="just">
                        <a:spcAft>
                          <a:spcPts val="0"/>
                        </a:spcAft>
                      </a:pPr>
                      <a:r>
                        <a:rPr lang="ja-JP" sz="1200" kern="100" dirty="0">
                          <a:effectLst/>
                          <a:latin typeface="Century"/>
                          <a:ea typeface="HG丸ｺﾞｼｯｸM-PRO"/>
                          <a:cs typeface="Times New Roman"/>
                        </a:rPr>
                        <a:t>　生活支援員２名（３０代女性、３０代男性）</a:t>
                      </a:r>
                      <a:r>
                        <a:rPr lang="ja-JP" altLang="en-US" sz="1200" kern="100" dirty="0">
                          <a:effectLst/>
                          <a:latin typeface="Century"/>
                          <a:ea typeface="HG丸ｺﾞｼｯｸM-PRO"/>
                          <a:cs typeface="Times New Roman"/>
                        </a:rPr>
                        <a:t>　</a:t>
                      </a:r>
                      <a:r>
                        <a:rPr lang="ja-JP" sz="1200" kern="100" dirty="0">
                          <a:effectLst/>
                          <a:latin typeface="Century"/>
                          <a:ea typeface="HG丸ｺﾞｼｯｸM-PRO"/>
                          <a:cs typeface="Times New Roman"/>
                        </a:rPr>
                        <a:t>就労支援</a:t>
                      </a:r>
                      <a:r>
                        <a:rPr lang="ja-JP" altLang="en-US" sz="1200" kern="100" dirty="0">
                          <a:effectLst/>
                          <a:latin typeface="Century"/>
                          <a:ea typeface="HG丸ｺﾞｼｯｸM-PRO"/>
                          <a:cs typeface="Times New Roman"/>
                        </a:rPr>
                        <a:t>員</a:t>
                      </a:r>
                      <a:r>
                        <a:rPr lang="ja-JP" sz="1200" kern="100" dirty="0">
                          <a:effectLst/>
                          <a:latin typeface="Century"/>
                          <a:ea typeface="HG丸ｺﾞｼｯｸM-PRO"/>
                          <a:cs typeface="Times New Roman"/>
                        </a:rPr>
                        <a:t>１名（３０代女性）</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4"/>
                  </a:ext>
                </a:extLst>
              </a:tr>
              <a:tr h="353127">
                <a:tc>
                  <a:txBody>
                    <a:bodyPr/>
                    <a:lstStyle/>
                    <a:p>
                      <a:pPr algn="just">
                        <a:spcAft>
                          <a:spcPts val="0"/>
                        </a:spcAft>
                      </a:pPr>
                      <a:r>
                        <a:rPr lang="ja-JP" sz="1200" kern="100" dirty="0">
                          <a:effectLst/>
                          <a:latin typeface="Century"/>
                          <a:ea typeface="HG丸ｺﾞｼｯｸM-PRO"/>
                          <a:cs typeface="Times New Roman"/>
                        </a:rPr>
                        <a:t>日課</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ja-JP" sz="1200" kern="100" dirty="0">
                          <a:effectLst/>
                          <a:latin typeface="Century"/>
                          <a:ea typeface="HG丸ｺﾞｼｯｸM-PRO"/>
                          <a:cs typeface="Times New Roman"/>
                        </a:rPr>
                        <a:t>＊平日　９</a:t>
                      </a:r>
                      <a:r>
                        <a:rPr lang="en-US" sz="1200" kern="100" dirty="0">
                          <a:effectLst/>
                          <a:latin typeface="Century"/>
                          <a:ea typeface="HG丸ｺﾞｼｯｸM-PRO"/>
                          <a:cs typeface="Times New Roman"/>
                        </a:rPr>
                        <a:t>:</a:t>
                      </a:r>
                      <a:r>
                        <a:rPr lang="ja-JP" sz="1200" kern="100" dirty="0">
                          <a:effectLst/>
                          <a:latin typeface="Century"/>
                          <a:ea typeface="HG丸ｺﾞｼｯｸM-PRO"/>
                          <a:cs typeface="Times New Roman"/>
                        </a:rPr>
                        <a:t>３０～１</a:t>
                      </a:r>
                      <a:r>
                        <a:rPr lang="ja-JP" altLang="en-US" sz="1200" kern="100" dirty="0">
                          <a:effectLst/>
                          <a:latin typeface="Century"/>
                          <a:ea typeface="HG丸ｺﾞｼｯｸM-PRO"/>
                          <a:cs typeface="Times New Roman"/>
                        </a:rPr>
                        <a:t>６</a:t>
                      </a:r>
                      <a:r>
                        <a:rPr lang="en-US" altLang="ja-JP" sz="1200" kern="100" dirty="0">
                          <a:effectLst/>
                          <a:latin typeface="Century"/>
                          <a:ea typeface="HG丸ｺﾞｼｯｸM-PRO"/>
                          <a:cs typeface="Times New Roman"/>
                        </a:rPr>
                        <a:t>:</a:t>
                      </a:r>
                      <a:r>
                        <a:rPr lang="ja-JP" sz="1200" kern="100" dirty="0">
                          <a:effectLst/>
                          <a:latin typeface="Century"/>
                          <a:ea typeface="HG丸ｺﾞｼｯｸM-PRO"/>
                          <a:cs typeface="Times New Roman"/>
                        </a:rPr>
                        <a:t>００</a:t>
                      </a:r>
                      <a:r>
                        <a:rPr lang="ja-JP" altLang="en-US" sz="1200" kern="100" dirty="0">
                          <a:effectLst/>
                          <a:latin typeface="Century"/>
                          <a:ea typeface="ＭＳ 明朝"/>
                          <a:cs typeface="Times New Roman"/>
                        </a:rPr>
                        <a:t>　</a:t>
                      </a:r>
                      <a:r>
                        <a:rPr lang="ja-JP" sz="1200" kern="100" dirty="0">
                          <a:effectLst/>
                          <a:latin typeface="Century"/>
                          <a:ea typeface="HG丸ｺﾞｼｯｸM-PRO"/>
                          <a:cs typeface="Times New Roman"/>
                        </a:rPr>
                        <a:t>＊土日祝日は休所　</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5"/>
                  </a:ext>
                </a:extLst>
              </a:tr>
              <a:tr h="217712">
                <a:tc rowSpan="4">
                  <a:txBody>
                    <a:bodyPr/>
                    <a:lstStyle/>
                    <a:p>
                      <a:pPr algn="just">
                        <a:spcAft>
                          <a:spcPts val="0"/>
                        </a:spcAft>
                      </a:pPr>
                      <a:r>
                        <a:rPr lang="ja-JP" sz="1200" kern="100" dirty="0">
                          <a:effectLst/>
                          <a:latin typeface="Century"/>
                          <a:ea typeface="HG丸ｺﾞｼｯｸM-PRO"/>
                          <a:cs typeface="Times New Roman"/>
                        </a:rPr>
                        <a:t>主な作業内容</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dirty="0">
                          <a:effectLst/>
                          <a:latin typeface="Century"/>
                          <a:ea typeface="HG丸ｺﾞｼｯｸM-PRO"/>
                          <a:cs typeface="Times New Roman"/>
                        </a:rPr>
                        <a:t>作　業　内　容</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kern="100">
                          <a:effectLst/>
                          <a:latin typeface="Century"/>
                          <a:ea typeface="HG丸ｺﾞｼｯｸM-PRO"/>
                          <a:cs typeface="Times New Roman"/>
                        </a:rPr>
                        <a:t>工賃の状況</a:t>
                      </a:r>
                      <a:endParaRPr lang="ja-JP" sz="1200" kern="10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17712">
                <a:tc vMerge="1">
                  <a:txBody>
                    <a:bodyPr/>
                    <a:lstStyle/>
                    <a:p>
                      <a:endParaRPr kumimoji="1" lang="ja-JP" altLang="en-US"/>
                    </a:p>
                  </a:txBody>
                  <a:tcPr/>
                </a:tc>
                <a:tc>
                  <a:txBody>
                    <a:bodyPr/>
                    <a:lstStyle/>
                    <a:p>
                      <a:pPr algn="l">
                        <a:spcAft>
                          <a:spcPts val="0"/>
                        </a:spcAft>
                      </a:pPr>
                      <a:r>
                        <a:rPr lang="ja-JP" sz="1200" kern="100" dirty="0">
                          <a:effectLst/>
                          <a:latin typeface="Century"/>
                          <a:ea typeface="HG丸ｺﾞｼｯｸM-PRO"/>
                          <a:cs typeface="Times New Roman"/>
                        </a:rPr>
                        <a:t>カフェ（接客、皿洗い、調理補助等）</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200" kern="100" dirty="0">
                          <a:effectLst/>
                          <a:latin typeface="Century"/>
                          <a:ea typeface="HG丸ｺﾞｼｯｸM-PRO"/>
                          <a:cs typeface="Times New Roman"/>
                        </a:rPr>
                        <a:t>時間　</a:t>
                      </a:r>
                      <a:r>
                        <a:rPr lang="ja-JP" altLang="en-US" sz="1200" kern="100" dirty="0" smtClean="0">
                          <a:effectLst/>
                          <a:latin typeface="Century"/>
                          <a:ea typeface="HG丸ｺﾞｼｯｸM-PRO"/>
                          <a:cs typeface="Times New Roman"/>
                        </a:rPr>
                        <a:t>２０</a:t>
                      </a:r>
                      <a:r>
                        <a:rPr lang="ja-JP" sz="1200" kern="100" dirty="0" smtClean="0">
                          <a:effectLst/>
                          <a:latin typeface="Century"/>
                          <a:ea typeface="HG丸ｺﾞｼｯｸM-PRO"/>
                          <a:cs typeface="Times New Roman"/>
                        </a:rPr>
                        <a:t>０円～</a:t>
                      </a:r>
                      <a:r>
                        <a:rPr lang="ja-JP" altLang="en-US" sz="1200" kern="100" dirty="0" smtClean="0">
                          <a:effectLst/>
                          <a:latin typeface="Century"/>
                          <a:ea typeface="HG丸ｺﾞｼｯｸM-PRO"/>
                          <a:cs typeface="Times New Roman"/>
                        </a:rPr>
                        <a:t>４０</a:t>
                      </a:r>
                      <a:r>
                        <a:rPr lang="ja-JP" sz="1200" kern="100" dirty="0" smtClean="0">
                          <a:effectLst/>
                          <a:latin typeface="Century"/>
                          <a:ea typeface="HG丸ｺﾞｼｯｸM-PRO"/>
                          <a:cs typeface="Times New Roman"/>
                        </a:rPr>
                        <a:t>０円</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7712">
                <a:tc vMerge="1">
                  <a:txBody>
                    <a:bodyPr/>
                    <a:lstStyle/>
                    <a:p>
                      <a:endParaRPr kumimoji="1" lang="ja-JP" altLang="en-US"/>
                    </a:p>
                  </a:txBody>
                  <a:tcPr/>
                </a:tc>
                <a:tc>
                  <a:txBody>
                    <a:bodyPr/>
                    <a:lstStyle/>
                    <a:p>
                      <a:pPr algn="just">
                        <a:spcAft>
                          <a:spcPts val="0"/>
                        </a:spcAft>
                      </a:pPr>
                      <a:r>
                        <a:rPr lang="ja-JP" sz="1200" kern="100">
                          <a:effectLst/>
                          <a:latin typeface="Century"/>
                          <a:ea typeface="HG丸ｺﾞｼｯｸM-PRO"/>
                          <a:cs typeface="Times New Roman"/>
                        </a:rPr>
                        <a:t>組み立て作業</a:t>
                      </a:r>
                      <a:endParaRPr lang="ja-JP" sz="1200" kern="10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時間　２</a:t>
                      </a:r>
                      <a:r>
                        <a:rPr lang="ja-JP" altLang="en-US" sz="1200" kern="100" dirty="0">
                          <a:effectLst/>
                          <a:latin typeface="Century"/>
                          <a:ea typeface="HG丸ｺﾞｼｯｸM-PRO"/>
                          <a:cs typeface="Times New Roman"/>
                        </a:rPr>
                        <a:t>００</a:t>
                      </a:r>
                      <a:r>
                        <a:rPr lang="ja-JP" sz="1200" kern="100" dirty="0">
                          <a:effectLst/>
                          <a:latin typeface="Century"/>
                          <a:ea typeface="HG丸ｺﾞｼｯｸM-PRO"/>
                          <a:cs typeface="Times New Roman"/>
                        </a:rPr>
                        <a:t>円</a:t>
                      </a:r>
                      <a:r>
                        <a:rPr lang="ja-JP" sz="1200" kern="100" dirty="0" smtClean="0">
                          <a:effectLst/>
                          <a:latin typeface="Century"/>
                          <a:ea typeface="HG丸ｺﾞｼｯｸM-PRO"/>
                          <a:cs typeface="Times New Roman"/>
                        </a:rPr>
                        <a:t>～</a:t>
                      </a:r>
                      <a:r>
                        <a:rPr lang="ja-JP" altLang="en-US" sz="1200" kern="100" dirty="0" smtClean="0">
                          <a:effectLst/>
                          <a:latin typeface="Century"/>
                          <a:ea typeface="HG丸ｺﾞｼｯｸM-PRO"/>
                          <a:cs typeface="Times New Roman"/>
                        </a:rPr>
                        <a:t>４０</a:t>
                      </a:r>
                      <a:r>
                        <a:rPr lang="ja-JP" sz="1200" kern="100" dirty="0" smtClean="0">
                          <a:effectLst/>
                          <a:latin typeface="Century"/>
                          <a:ea typeface="HG丸ｺﾞｼｯｸM-PRO"/>
                          <a:cs typeface="Times New Roman"/>
                        </a:rPr>
                        <a:t>０円</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82500">
                <a:tc vMerge="1">
                  <a:txBody>
                    <a:bodyPr/>
                    <a:lstStyle/>
                    <a:p>
                      <a:endParaRPr kumimoji="1" lang="ja-JP" altLang="en-US"/>
                    </a:p>
                  </a:txBody>
                  <a:tcPr/>
                </a:tc>
                <a:tc>
                  <a:txBody>
                    <a:bodyPr/>
                    <a:lstStyle/>
                    <a:p>
                      <a:pPr algn="just">
                        <a:spcAft>
                          <a:spcPts val="0"/>
                        </a:spcAft>
                      </a:pPr>
                      <a:r>
                        <a:rPr lang="ja-JP" sz="1200" kern="100" dirty="0">
                          <a:effectLst/>
                          <a:latin typeface="Century"/>
                          <a:ea typeface="HG丸ｺﾞｼｯｸM-PRO"/>
                          <a:cs typeface="Times New Roman"/>
                        </a:rPr>
                        <a:t>施設外</a:t>
                      </a:r>
                      <a:r>
                        <a:rPr lang="ja-JP" sz="1200" kern="100" dirty="0" smtClean="0">
                          <a:effectLst/>
                          <a:latin typeface="Century"/>
                          <a:ea typeface="HG丸ｺﾞｼｯｸM-PRO"/>
                          <a:cs typeface="Times New Roman"/>
                        </a:rPr>
                        <a:t>就労</a:t>
                      </a:r>
                      <a:r>
                        <a:rPr lang="ja-JP" altLang="en-US" sz="1200" kern="100" dirty="0" smtClean="0">
                          <a:effectLst/>
                          <a:latin typeface="Century"/>
                          <a:ea typeface="HG丸ｺﾞｼｯｸM-PRO"/>
                          <a:cs typeface="Times New Roman"/>
                        </a:rPr>
                        <a:t>活動　</a:t>
                      </a:r>
                      <a:r>
                        <a:rPr lang="en-US" sz="1200" kern="100" dirty="0" smtClean="0">
                          <a:effectLst/>
                          <a:latin typeface="HG丸ｺﾞｼｯｸM-PRO"/>
                          <a:ea typeface="ＭＳ 明朝"/>
                          <a:cs typeface="Times New Roman"/>
                        </a:rPr>
                        <a:t>(</a:t>
                      </a:r>
                      <a:r>
                        <a:rPr lang="ja-JP" sz="1200" kern="100" dirty="0">
                          <a:effectLst/>
                          <a:latin typeface="Century"/>
                          <a:ea typeface="HG丸ｺﾞｼｯｸM-PRO"/>
                          <a:cs typeface="Times New Roman"/>
                        </a:rPr>
                        <a:t>近所の運送会社での倉庫内作業・袋詰め作業</a:t>
                      </a:r>
                      <a:r>
                        <a:rPr lang="en-US" sz="1200" kern="100" dirty="0">
                          <a:effectLst/>
                          <a:latin typeface="Century"/>
                          <a:ea typeface="HG丸ｺﾞｼｯｸM-PRO"/>
                          <a:cs typeface="Times New Roman"/>
                        </a:rPr>
                        <a:t>)</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effectLst/>
                          <a:latin typeface="Century"/>
                          <a:ea typeface="HG丸ｺﾞｼｯｸM-PRO"/>
                          <a:cs typeface="Times New Roman"/>
                        </a:rPr>
                        <a:t>時間　</a:t>
                      </a:r>
                      <a:r>
                        <a:rPr lang="ja-JP" altLang="en-US" sz="1200" kern="100" dirty="0" smtClean="0">
                          <a:effectLst/>
                          <a:latin typeface="Century"/>
                          <a:ea typeface="HG丸ｺﾞｼｯｸM-PRO"/>
                          <a:cs typeface="Times New Roman"/>
                        </a:rPr>
                        <a:t>４０</a:t>
                      </a:r>
                      <a:r>
                        <a:rPr lang="ja-JP" sz="1200" kern="100" dirty="0" smtClean="0">
                          <a:effectLst/>
                          <a:latin typeface="Century"/>
                          <a:ea typeface="HG丸ｺﾞｼｯｸM-PRO"/>
                          <a:cs typeface="Times New Roman"/>
                        </a:rPr>
                        <a:t>０円～５</a:t>
                      </a:r>
                      <a:r>
                        <a:rPr lang="ja-JP" altLang="en-US" sz="1200" kern="100" dirty="0" smtClean="0">
                          <a:effectLst/>
                          <a:latin typeface="Century"/>
                          <a:ea typeface="HG丸ｺﾞｼｯｸM-PRO"/>
                          <a:cs typeface="Times New Roman"/>
                        </a:rPr>
                        <a:t>８</a:t>
                      </a:r>
                      <a:r>
                        <a:rPr lang="ja-JP" sz="1200" kern="100" dirty="0" smtClean="0">
                          <a:effectLst/>
                          <a:latin typeface="Century"/>
                          <a:ea typeface="HG丸ｺﾞｼｯｸM-PRO"/>
                          <a:cs typeface="Times New Roman"/>
                        </a:rPr>
                        <a:t>０円</a:t>
                      </a:r>
                      <a:endParaRPr lang="ja-JP" sz="1200" kern="100" dirty="0">
                        <a:effectLst/>
                        <a:latin typeface="Century"/>
                        <a:ea typeface="ＭＳ 明朝"/>
                        <a:cs typeface="Times New Roman"/>
                      </a:endParaRPr>
                    </a:p>
                  </a:txBody>
                  <a:tcPr marL="29663" marR="29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4" name="スライド番号プレースホルダー 3"/>
          <p:cNvSpPr>
            <a:spLocks noGrp="1"/>
          </p:cNvSpPr>
          <p:nvPr>
            <p:ph type="sldNum" sz="quarter" idx="12"/>
          </p:nvPr>
        </p:nvSpPr>
        <p:spPr/>
        <p:txBody>
          <a:bodyPr/>
          <a:lstStyle/>
          <a:p>
            <a:pPr defTabSz="761512" fontAlgn="auto">
              <a:spcBef>
                <a:spcPts val="0"/>
              </a:spcBef>
              <a:spcAft>
                <a:spcPts val="0"/>
              </a:spcAft>
              <a:defRPr/>
            </a:pPr>
            <a:fld id="{3A7F450F-24FC-4313-9F04-82FF07EFB060}" type="slidenum">
              <a:rPr lang="en-US" altLang="ja-JP">
                <a:solidFill>
                  <a:prstClr val="black">
                    <a:tint val="75000"/>
                  </a:prstClr>
                </a:solidFill>
                <a:latin typeface="Calibri" panose="020F0502020204030204"/>
                <a:ea typeface="ＭＳ Ｐゴシック" panose="020B0600070205080204" pitchFamily="50" charset="-128"/>
              </a:rPr>
              <a:pPr defTabSz="761512" fontAlgn="auto">
                <a:spcBef>
                  <a:spcPts val="0"/>
                </a:spcBef>
                <a:spcAft>
                  <a:spcPts val="0"/>
                </a:spcAft>
                <a:defRPr/>
              </a:pPr>
              <a:t>16</a:t>
            </a:fld>
            <a:endParaRPr lang="en-US" altLang="ja-JP">
              <a:solidFill>
                <a:prstClr val="black">
                  <a:tint val="75000"/>
                </a:prstClr>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4074486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274638"/>
            <a:ext cx="9137650" cy="490066"/>
          </a:xfrm>
        </p:spPr>
        <p:txBody>
          <a:bodyPr/>
          <a:lstStyle/>
          <a:p>
            <a:r>
              <a:rPr lang="ja-JP" altLang="ja-JP" sz="2800" dirty="0" smtClean="0"/>
              <a:t>グループホームピアハウス</a:t>
            </a:r>
            <a:r>
              <a:rPr lang="ja-JP" altLang="en-US" sz="2800" dirty="0" smtClean="0"/>
              <a:t>の概要</a:t>
            </a:r>
            <a:endParaRPr kumimoji="1" lang="ja-JP" altLang="en-US" sz="2800" dirty="0"/>
          </a:p>
        </p:txBody>
      </p:sp>
      <p:sp>
        <p:nvSpPr>
          <p:cNvPr id="3" name="コンテンツ プレースホルダー 2"/>
          <p:cNvSpPr>
            <a:spLocks noGrp="1"/>
          </p:cNvSpPr>
          <p:nvPr>
            <p:ph idx="1"/>
          </p:nvPr>
        </p:nvSpPr>
        <p:spPr>
          <a:xfrm>
            <a:off x="324298" y="908720"/>
            <a:ext cx="9649071" cy="5688632"/>
          </a:xfrm>
          <a:ln>
            <a:solidFill>
              <a:schemeClr val="tx1"/>
            </a:solidFill>
          </a:ln>
        </p:spPr>
        <p:txBody>
          <a:bodyPr/>
          <a:lstStyle/>
          <a:p>
            <a:r>
              <a:rPr lang="ja-JP" altLang="ja-JP" sz="2200" dirty="0"/>
              <a:t>共同生活援助事業所（介護サービス包括型）</a:t>
            </a:r>
          </a:p>
          <a:p>
            <a:pPr marL="0" indent="0">
              <a:buNone/>
            </a:pPr>
            <a:r>
              <a:rPr lang="ja-JP" altLang="en-US" sz="2200" dirty="0"/>
              <a:t>　</a:t>
            </a:r>
            <a:r>
              <a:rPr lang="ja-JP" altLang="ja-JP" sz="2200" dirty="0"/>
              <a:t>＊夜間は連絡体制のみ</a:t>
            </a:r>
          </a:p>
          <a:p>
            <a:r>
              <a:rPr lang="ja-JP" altLang="ja-JP" sz="2200" dirty="0"/>
              <a:t>入居定員４名　現在　男性４名利用中</a:t>
            </a:r>
            <a:r>
              <a:rPr lang="en-US" altLang="ja-JP" sz="2200" dirty="0"/>
              <a:t> </a:t>
            </a:r>
            <a:endParaRPr lang="ja-JP" altLang="ja-JP" sz="2200" dirty="0"/>
          </a:p>
          <a:p>
            <a:r>
              <a:rPr lang="ja-JP" altLang="ja-JP" sz="2200" dirty="0"/>
              <a:t>建物　戸建住宅　５</a:t>
            </a:r>
            <a:r>
              <a:rPr lang="ja-JP" altLang="en-US" sz="2200" dirty="0"/>
              <a:t>ＬＤＫ</a:t>
            </a:r>
            <a:endParaRPr lang="ja-JP" altLang="ja-JP" sz="2200" dirty="0"/>
          </a:p>
          <a:p>
            <a:r>
              <a:rPr lang="ja-JP" altLang="ja-JP" sz="2200" dirty="0"/>
              <a:t>居室４室（８畳）　世話人室　リビング（共有スペース）</a:t>
            </a:r>
            <a:r>
              <a:rPr lang="ja-JP" altLang="en-US" sz="2200" dirty="0"/>
              <a:t>、</a:t>
            </a:r>
            <a:r>
              <a:rPr lang="ja-JP" altLang="ja-JP" sz="2200" dirty="0"/>
              <a:t>お風呂、トイレ、洗面所、キッチンは共有</a:t>
            </a:r>
          </a:p>
          <a:p>
            <a:r>
              <a:rPr lang="en-US" altLang="ja-JP" sz="2200" dirty="0"/>
              <a:t> </a:t>
            </a:r>
            <a:r>
              <a:rPr lang="ja-JP" altLang="ja-JP" sz="2200" dirty="0"/>
              <a:t>立地環境　住宅地の一角にあり、すぐ隣には公園がある。歩いて５分の所にコンビニ、スーパーなどがあり、駅までも徒歩１５分程度。</a:t>
            </a:r>
          </a:p>
          <a:p>
            <a:r>
              <a:rPr lang="ja-JP" altLang="ja-JP" sz="2200" dirty="0"/>
              <a:t>サービス管理責任者　―　川崎　まさお　</a:t>
            </a:r>
          </a:p>
          <a:p>
            <a:pPr marL="0" indent="0">
              <a:buNone/>
            </a:pPr>
            <a:r>
              <a:rPr lang="ja-JP" altLang="en-US" sz="2200" dirty="0"/>
              <a:t>　　</a:t>
            </a:r>
            <a:r>
              <a:rPr lang="ja-JP" altLang="ja-JP" sz="2200" dirty="0"/>
              <a:t>＊普段は別にある事務所にいて、他に２ヶ所のホームも見ている。</a:t>
            </a:r>
            <a:r>
              <a:rPr lang="en-US" altLang="ja-JP" sz="2200" dirty="0"/>
              <a:t> </a:t>
            </a:r>
            <a:endParaRPr lang="ja-JP" altLang="ja-JP" sz="2200" dirty="0"/>
          </a:p>
          <a:p>
            <a:r>
              <a:rPr lang="ja-JP" altLang="ja-JP" sz="2200" dirty="0"/>
              <a:t>世話人　―　豊田　のぞみ　月～金　６：００～９：００、１５：００～２０：００</a:t>
            </a:r>
            <a:r>
              <a:rPr lang="ja-JP" altLang="en-US" sz="2200" dirty="0"/>
              <a:t>　</a:t>
            </a:r>
            <a:r>
              <a:rPr lang="ja-JP" altLang="ja-JP" sz="2200" dirty="0"/>
              <a:t>　　　　　　　　　　　　</a:t>
            </a:r>
            <a:r>
              <a:rPr lang="ja-JP" altLang="en-US" sz="2200" dirty="0"/>
              <a:t>　　　　　　　　　　　　　</a:t>
            </a:r>
            <a:endParaRPr lang="en-US" altLang="ja-JP" sz="2200" dirty="0"/>
          </a:p>
          <a:p>
            <a:pPr marL="0" indent="0">
              <a:buNone/>
            </a:pPr>
            <a:r>
              <a:rPr lang="ja-JP" altLang="en-US" sz="2200" dirty="0"/>
              <a:t>　　　　　　　　　　　　　　　　　　　　　　　　　　　　　　　　　　</a:t>
            </a:r>
            <a:r>
              <a:rPr lang="ja-JP" altLang="ja-JP" sz="2200" dirty="0"/>
              <a:t>（１日　計８ｈ勤務）</a:t>
            </a:r>
          </a:p>
          <a:p>
            <a:r>
              <a:rPr lang="ja-JP" altLang="ja-JP" sz="2200" dirty="0"/>
              <a:t>生活支援員　―　名古屋　ひかり　土・日　８：３０～１７：３０（８ｈ勤務）</a:t>
            </a:r>
          </a:p>
          <a:p>
            <a:pPr marL="0" indent="0">
              <a:buNone/>
            </a:pPr>
            <a:endParaRPr lang="ja-JP" altLang="ja-JP" sz="22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17</a:t>
            </a:fld>
            <a:endParaRPr lang="en-US" altLang="ja-JP"/>
          </a:p>
        </p:txBody>
      </p:sp>
    </p:spTree>
    <p:extLst>
      <p:ext uri="{BB962C8B-B14F-4D97-AF65-F5344CB8AC3E}">
        <p14:creationId xmlns:p14="http://schemas.microsoft.com/office/powerpoint/2010/main" val="56171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ctrTitle"/>
          </p:nvPr>
        </p:nvSpPr>
        <p:spPr>
          <a:xfrm>
            <a:off x="684337" y="-10061"/>
            <a:ext cx="8875713" cy="1134805"/>
          </a:xfrm>
        </p:spPr>
        <p:txBody>
          <a:bodyPr/>
          <a:lstStyle/>
          <a:p>
            <a:pPr eaLnBrk="1" hangingPunct="1"/>
            <a:r>
              <a:rPr lang="ja-JP" altLang="en-US" sz="2800" dirty="0">
                <a:solidFill>
                  <a:srgbClr val="000000"/>
                </a:solidFill>
              </a:rPr>
              <a:t>サービス管理</a:t>
            </a:r>
            <a:r>
              <a:rPr lang="ja-JP" altLang="en-US" sz="2800" dirty="0" smtClean="0">
                <a:solidFill>
                  <a:srgbClr val="000000"/>
                </a:solidFill>
              </a:rPr>
              <a:t>責任者・児童発達支援管理責任者の</a:t>
            </a:r>
            <a:r>
              <a:rPr lang="ja-JP" altLang="en-US" sz="2800" dirty="0">
                <a:solidFill>
                  <a:srgbClr val="000000"/>
                </a:solidFill>
              </a:rPr>
              <a:t>業務</a:t>
            </a:r>
            <a:r>
              <a:rPr lang="en-US" altLang="ja-JP" sz="2800" dirty="0">
                <a:solidFill>
                  <a:srgbClr val="000000"/>
                </a:solidFill>
              </a:rPr>
              <a:t/>
            </a:r>
            <a:br>
              <a:rPr lang="en-US" altLang="ja-JP" sz="2800" dirty="0">
                <a:solidFill>
                  <a:srgbClr val="000000"/>
                </a:solidFill>
              </a:rPr>
            </a:br>
            <a:r>
              <a:rPr lang="ja-JP" altLang="en-US" sz="2800" dirty="0"/>
              <a:t>関係機関との連携</a:t>
            </a:r>
          </a:p>
        </p:txBody>
      </p:sp>
      <p:sp>
        <p:nvSpPr>
          <p:cNvPr id="11267" name="サブタイトル 2"/>
          <p:cNvSpPr>
            <a:spLocks noGrp="1"/>
          </p:cNvSpPr>
          <p:nvPr>
            <p:ph type="subTitle" idx="1"/>
          </p:nvPr>
        </p:nvSpPr>
        <p:spPr>
          <a:xfrm>
            <a:off x="198440" y="1196753"/>
            <a:ext cx="9702800" cy="4057906"/>
          </a:xfrm>
          <a:ln w="25400">
            <a:solidFill>
              <a:schemeClr val="accent1"/>
            </a:solidFill>
          </a:ln>
        </p:spPr>
        <p:txBody>
          <a:bodyPr/>
          <a:lstStyle/>
          <a:p>
            <a:pPr marL="457200" indent="-457200" algn="l" eaLnBrk="1" hangingPunct="1">
              <a:buFont typeface="Wingdings" panose="05000000000000000000" pitchFamily="2" charset="2"/>
              <a:buChar char="l"/>
            </a:pPr>
            <a:r>
              <a:rPr lang="ja-JP" altLang="en-US" dirty="0">
                <a:solidFill>
                  <a:schemeClr val="tx1"/>
                </a:solidFill>
              </a:rPr>
              <a:t>「サービス担当者会議（サービス利用計画作成議）」への参加</a:t>
            </a:r>
            <a:endParaRPr lang="en-US" altLang="ja-JP" dirty="0">
              <a:solidFill>
                <a:schemeClr val="tx1"/>
              </a:solidFill>
            </a:endParaRPr>
          </a:p>
          <a:p>
            <a:pPr marL="984250" indent="-457200" algn="l" eaLnBrk="1" hangingPunct="1">
              <a:buFont typeface="Arial" panose="020B0604020202020204" pitchFamily="34" charset="0"/>
              <a:buChar char="•"/>
            </a:pPr>
            <a:r>
              <a:rPr lang="ja-JP" altLang="en-US" sz="2800" dirty="0">
                <a:solidFill>
                  <a:schemeClr val="tx1"/>
                </a:solidFill>
              </a:rPr>
              <a:t>相談支援専門員と連携し、支援チームによるネッワーク構築に寄与</a:t>
            </a:r>
            <a:endParaRPr lang="en-US" altLang="ja-JP" sz="2800" dirty="0">
              <a:solidFill>
                <a:schemeClr val="tx1"/>
              </a:solidFill>
            </a:endParaRPr>
          </a:p>
          <a:p>
            <a:pPr marL="984250" indent="-457200" algn="l" eaLnBrk="1" hangingPunct="1">
              <a:buFont typeface="Arial" panose="020B0604020202020204" pitchFamily="34" charset="0"/>
              <a:buChar char="•"/>
            </a:pPr>
            <a:r>
              <a:rPr lang="ja-JP" altLang="en-US" sz="2800" dirty="0">
                <a:solidFill>
                  <a:schemeClr val="tx1"/>
                </a:solidFill>
              </a:rPr>
              <a:t>専門的な見地から意見を述べてアセスメントを深める</a:t>
            </a:r>
            <a:endParaRPr lang="en-US" altLang="ja-JP" sz="2800" dirty="0">
              <a:solidFill>
                <a:schemeClr val="tx1"/>
              </a:solidFill>
            </a:endParaRPr>
          </a:p>
          <a:p>
            <a:pPr algn="l" eaLnBrk="1" hangingPunct="1"/>
            <a:r>
              <a:rPr lang="ja-JP" altLang="en-US" sz="2800" dirty="0">
                <a:solidFill>
                  <a:schemeClr val="tx1"/>
                </a:solidFill>
              </a:rPr>
              <a:t>⇒「サービス等利用計画</a:t>
            </a:r>
            <a:r>
              <a:rPr lang="ja-JP" altLang="en-US" sz="2800" dirty="0" smtClean="0">
                <a:solidFill>
                  <a:schemeClr val="tx1"/>
                </a:solidFill>
              </a:rPr>
              <a:t>」の作成に</a:t>
            </a:r>
            <a:r>
              <a:rPr lang="ja-JP" altLang="en-US" sz="2800" dirty="0">
                <a:solidFill>
                  <a:schemeClr val="tx1"/>
                </a:solidFill>
              </a:rPr>
              <a:t>協力するとともにそれを踏まえて「個別支援計画」を作成することで、 地域や外部につながる支援になっていく</a:t>
            </a:r>
            <a:endParaRPr lang="en-US" altLang="ja-JP" sz="2800" dirty="0">
              <a:solidFill>
                <a:schemeClr val="tx1"/>
              </a:solidFill>
            </a:endParaRPr>
          </a:p>
        </p:txBody>
      </p:sp>
      <p:sp>
        <p:nvSpPr>
          <p:cNvPr id="5" name="スライド番号プレースホルダー 4"/>
          <p:cNvSpPr>
            <a:spLocks noGrp="1"/>
          </p:cNvSpPr>
          <p:nvPr>
            <p:ph type="sldNum" sz="quarter" idx="12"/>
          </p:nvPr>
        </p:nvSpPr>
        <p:spPr>
          <a:xfrm>
            <a:off x="7785100" y="6618288"/>
            <a:ext cx="2368550" cy="239712"/>
          </a:xfrm>
        </p:spPr>
        <p:txBody>
          <a:bodyPr/>
          <a:lstStyle/>
          <a:p>
            <a:pPr>
              <a:defRPr/>
            </a:pPr>
            <a:fld id="{EA2771E7-18B6-4D38-891E-CC60F371A6A1}" type="slidenum">
              <a:rPr lang="ja-JP" altLang="en-US">
                <a:solidFill>
                  <a:srgbClr val="000000"/>
                </a:solidFill>
              </a:rPr>
              <a:pPr>
                <a:defRPr/>
              </a:pPr>
              <a:t>18</a:t>
            </a:fld>
            <a:endParaRPr lang="ja-JP" altLang="en-US" dirty="0">
              <a:solidFill>
                <a:srgbClr val="000000"/>
              </a:solidFill>
            </a:endParaRPr>
          </a:p>
        </p:txBody>
      </p:sp>
      <p:sp>
        <p:nvSpPr>
          <p:cNvPr id="2" name="角丸四角形吹き出し 1"/>
          <p:cNvSpPr/>
          <p:nvPr/>
        </p:nvSpPr>
        <p:spPr>
          <a:xfrm>
            <a:off x="1879616" y="5445125"/>
            <a:ext cx="7734300" cy="928688"/>
          </a:xfrm>
          <a:prstGeom prst="wedgeRoundRectCallout">
            <a:avLst>
              <a:gd name="adj1" fmla="val -55454"/>
              <a:gd name="adj2" fmla="val 39538"/>
              <a:gd name="adj3" fmla="val 16667"/>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2800" dirty="0">
                <a:solidFill>
                  <a:prstClr val="black"/>
                </a:solidFill>
              </a:rPr>
              <a:t>つまり、</a:t>
            </a:r>
            <a:endParaRPr lang="en-US" altLang="ja-JP" sz="2800" dirty="0">
              <a:solidFill>
                <a:prstClr val="black"/>
              </a:solidFill>
            </a:endParaRPr>
          </a:p>
          <a:p>
            <a:pPr>
              <a:defRPr/>
            </a:pPr>
            <a:r>
              <a:rPr lang="ja-JP" altLang="en-US" sz="2800" dirty="0">
                <a:solidFill>
                  <a:prstClr val="black"/>
                </a:solidFill>
              </a:rPr>
              <a:t>顔の見える関係の“顔”になるってことですね！</a:t>
            </a:r>
          </a:p>
        </p:txBody>
      </p:sp>
      <p:pic>
        <p:nvPicPr>
          <p:cNvPr id="11270" name="図 2"/>
          <p:cNvPicPr>
            <a:picLocks noChangeAspect="1"/>
          </p:cNvPicPr>
          <p:nvPr/>
        </p:nvPicPr>
        <p:blipFill>
          <a:blip r:embed="rId3" cstate="print"/>
          <a:srcRect/>
          <a:stretch>
            <a:fillRect/>
          </a:stretch>
        </p:blipFill>
        <p:spPr bwMode="auto">
          <a:xfrm>
            <a:off x="360363" y="5254659"/>
            <a:ext cx="1358900" cy="1603375"/>
          </a:xfrm>
          <a:prstGeom prst="rect">
            <a:avLst/>
          </a:prstGeom>
          <a:noFill/>
          <a:ln w="9525">
            <a:noFill/>
            <a:miter lim="800000"/>
            <a:headEnd/>
            <a:tailEnd/>
          </a:ln>
        </p:spPr>
      </p:pic>
    </p:spTree>
    <p:extLst>
      <p:ext uri="{BB962C8B-B14F-4D97-AF65-F5344CB8AC3E}">
        <p14:creationId xmlns:p14="http://schemas.microsoft.com/office/powerpoint/2010/main" val="3953624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val 2"/>
          <p:cNvSpPr>
            <a:spLocks noChangeArrowheads="1"/>
          </p:cNvSpPr>
          <p:nvPr/>
        </p:nvSpPr>
        <p:spPr bwMode="auto">
          <a:xfrm>
            <a:off x="944564" y="116632"/>
            <a:ext cx="8189913"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p>
        </p:txBody>
      </p:sp>
      <p:sp>
        <p:nvSpPr>
          <p:cNvPr id="41" name="Rectangle 3"/>
          <p:cNvSpPr txBox="1">
            <a:spLocks noChangeArrowheads="1"/>
          </p:cNvSpPr>
          <p:nvPr/>
        </p:nvSpPr>
        <p:spPr bwMode="auto">
          <a:xfrm>
            <a:off x="987176" y="-27384"/>
            <a:ext cx="8266113" cy="720725"/>
          </a:xfrm>
          <a:prstGeom prst="rect">
            <a:avLst/>
          </a:prstGeom>
          <a:noFill/>
          <a:ln w="9525">
            <a:noFill/>
            <a:miter lim="800000"/>
            <a:headEnd/>
            <a:tailEnd/>
          </a:ln>
        </p:spPr>
        <p:txBody>
          <a:bodyPr lIns="91430" tIns="45714" rIns="91430" bIns="45714" anchor="ctr"/>
          <a:lstStyle/>
          <a:p>
            <a:pPr algn="ctr" eaLnBrk="0" hangingPunct="0">
              <a:defRPr/>
            </a:pPr>
            <a:r>
              <a:rPr lang="ja-JP" altLang="en-US" sz="2800" kern="0" dirty="0">
                <a:solidFill>
                  <a:srgbClr val="A50021"/>
                </a:solidFill>
                <a:latin typeface="+mj-lt"/>
                <a:ea typeface="+mj-ea"/>
                <a:cs typeface="+mj-cs"/>
              </a:rPr>
              <a:t>サービス担当者会議に参加する際のポイント</a:t>
            </a:r>
            <a:endParaRPr lang="ja-JP" altLang="en-US" sz="4000" kern="0" dirty="0">
              <a:solidFill>
                <a:schemeClr val="tx2"/>
              </a:solidFill>
              <a:latin typeface="+mj-lt"/>
              <a:ea typeface="+mj-ea"/>
              <a:cs typeface="+mj-cs"/>
            </a:endParaRPr>
          </a:p>
        </p:txBody>
      </p:sp>
      <p:sp>
        <p:nvSpPr>
          <p:cNvPr id="35844" name="コンテンツ プレースホルダ 7"/>
          <p:cNvSpPr>
            <a:spLocks noGrp="1"/>
          </p:cNvSpPr>
          <p:nvPr>
            <p:ph idx="1"/>
          </p:nvPr>
        </p:nvSpPr>
        <p:spPr>
          <a:xfrm>
            <a:off x="396305" y="836614"/>
            <a:ext cx="9361040" cy="5778499"/>
          </a:xfrm>
        </p:spPr>
        <p:style>
          <a:lnRef idx="2">
            <a:schemeClr val="dk1"/>
          </a:lnRef>
          <a:fillRef idx="1">
            <a:schemeClr val="lt1"/>
          </a:fillRef>
          <a:effectRef idx="0">
            <a:schemeClr val="dk1"/>
          </a:effectRef>
          <a:fontRef idx="minor">
            <a:schemeClr val="dk1"/>
          </a:fontRef>
        </p:style>
        <p:txBody>
          <a:bodyPr/>
          <a:lstStyle/>
          <a:p>
            <a:pPr marL="82550" lvl="1" indent="0">
              <a:lnSpc>
                <a:spcPct val="150000"/>
              </a:lnSpc>
              <a:buFontTx/>
              <a:buAutoNum type="arabicPeriod"/>
            </a:pPr>
            <a:r>
              <a:rPr lang="ja-JP" altLang="en-US" sz="2000" dirty="0"/>
              <a:t> サービス利用に至る経過を、相談支援専門員の説明により確認する。</a:t>
            </a:r>
            <a:endParaRPr lang="en-US" altLang="ja-JP" sz="2000" dirty="0"/>
          </a:p>
          <a:p>
            <a:pPr marL="82550" lvl="1" indent="0">
              <a:lnSpc>
                <a:spcPct val="150000"/>
              </a:lnSpc>
              <a:buFontTx/>
              <a:buAutoNum type="arabicPeriod"/>
            </a:pPr>
            <a:r>
              <a:rPr lang="ja-JP" altLang="en-US" sz="2000" dirty="0"/>
              <a:t> 本人の意向について、本人の言葉により確認する。</a:t>
            </a:r>
            <a:endParaRPr lang="en-US" altLang="ja-JP" sz="2000" dirty="0"/>
          </a:p>
          <a:p>
            <a:pPr marL="82550" lvl="1" indent="0">
              <a:lnSpc>
                <a:spcPct val="150000"/>
              </a:lnSpc>
              <a:buFontTx/>
              <a:buAutoNum type="arabicPeriod"/>
            </a:pPr>
            <a:r>
              <a:rPr lang="ja-JP" altLang="en-US" sz="2000" dirty="0"/>
              <a:t> 家族の意向について、家族の言葉により確認する。</a:t>
            </a:r>
            <a:endParaRPr lang="en-US" altLang="ja-JP" sz="2000" dirty="0"/>
          </a:p>
          <a:p>
            <a:pPr marL="360363" lvl="1" indent="-277813">
              <a:lnSpc>
                <a:spcPct val="150000"/>
              </a:lnSpc>
              <a:buFontTx/>
              <a:buAutoNum type="arabicPeriod"/>
            </a:pPr>
            <a:r>
              <a:rPr lang="ja-JP" altLang="en-US" sz="2000" dirty="0"/>
              <a:t> 相談支援専門員によるアセスメント内容やニーズ整理について不明な点を確認したり、意見を述べる。</a:t>
            </a:r>
            <a:endParaRPr lang="en-US" altLang="ja-JP" sz="2000" dirty="0"/>
          </a:p>
          <a:p>
            <a:pPr marL="360363" lvl="1" indent="-277813">
              <a:lnSpc>
                <a:spcPct val="150000"/>
              </a:lnSpc>
              <a:buFontTx/>
              <a:buAutoNum type="arabicPeriod"/>
            </a:pPr>
            <a:r>
              <a:rPr lang="ja-JP" altLang="en-US" sz="2000" dirty="0"/>
              <a:t> サービス等利用計画案に示されている支援の方向性や必要な支援内容の全体像について確認する。</a:t>
            </a:r>
            <a:endParaRPr lang="en-US" altLang="ja-JP" sz="2000" dirty="0"/>
          </a:p>
          <a:p>
            <a:pPr marL="360363" lvl="1" indent="-277813">
              <a:lnSpc>
                <a:spcPct val="150000"/>
              </a:lnSpc>
              <a:buFontTx/>
              <a:buAutoNum type="arabicPeriod"/>
            </a:pPr>
            <a:r>
              <a:rPr lang="ja-JP" altLang="en-US" sz="2000" dirty="0"/>
              <a:t> 自らの事業所に求められていることについて確認するとともに、対応可能なことと、現状では難しいことなどについて意見を述べる。</a:t>
            </a:r>
            <a:endParaRPr lang="en-US" altLang="ja-JP" sz="2000" dirty="0"/>
          </a:p>
          <a:p>
            <a:pPr marL="82550" lvl="1" indent="0">
              <a:lnSpc>
                <a:spcPct val="150000"/>
              </a:lnSpc>
              <a:buFontTx/>
              <a:buAutoNum type="arabicPeriod"/>
            </a:pPr>
            <a:r>
              <a:rPr lang="ja-JP" altLang="en-US" sz="2000" dirty="0"/>
              <a:t> 今後のスケジュールについて確認する。</a:t>
            </a:r>
            <a:endParaRPr lang="en-US" altLang="ja-JP" sz="2000" dirty="0"/>
          </a:p>
          <a:p>
            <a:pPr marL="360363" lvl="1" indent="-277813">
              <a:buNone/>
            </a:pPr>
            <a:r>
              <a:rPr lang="en-US" altLang="ja-JP" sz="2000" dirty="0"/>
              <a:t>※</a:t>
            </a:r>
            <a:r>
              <a:rPr lang="ja-JP" altLang="en-US" sz="2000" dirty="0"/>
              <a:t>準備をした質問や意見を必ずしも実行する必要はありません。本人や家族の状況、会議の進行状況に応じて判断が必要です。</a:t>
            </a:r>
            <a:endParaRPr lang="en-US" altLang="ja-JP" sz="2000" dirty="0"/>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19</a:t>
            </a:fld>
            <a:endParaRPr lang="en-US" altLang="ja-JP"/>
          </a:p>
        </p:txBody>
      </p:sp>
    </p:spTree>
    <p:extLst>
      <p:ext uri="{BB962C8B-B14F-4D97-AF65-F5344CB8AC3E}">
        <p14:creationId xmlns:p14="http://schemas.microsoft.com/office/powerpoint/2010/main" val="117325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EE008A23-B088-4E35-803D-83AB3DFD3188}" type="slidenum">
              <a:rPr lang="en-US" altLang="ja-JP" smtClean="0"/>
              <a:pPr>
                <a:defRPr/>
              </a:pPr>
              <a:t>2</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751892911"/>
              </p:ext>
            </p:extLst>
          </p:nvPr>
        </p:nvGraphicFramePr>
        <p:xfrm>
          <a:off x="252289" y="824518"/>
          <a:ext cx="9649073" cy="5790596"/>
        </p:xfrm>
        <a:graphic>
          <a:graphicData uri="http://schemas.openxmlformats.org/drawingml/2006/table">
            <a:tbl>
              <a:tblPr firstRow="1" firstCol="1" bandRow="1">
                <a:tableStyleId>{5940675A-B579-460E-94D1-54222C63F5DA}</a:tableStyleId>
              </a:tblPr>
              <a:tblGrid>
                <a:gridCol w="3325258">
                  <a:extLst>
                    <a:ext uri="{9D8B030D-6E8A-4147-A177-3AD203B41FA5}">
                      <a16:colId xmlns:a16="http://schemas.microsoft.com/office/drawing/2014/main" val="880748855"/>
                    </a:ext>
                  </a:extLst>
                </a:gridCol>
                <a:gridCol w="5149265">
                  <a:extLst>
                    <a:ext uri="{9D8B030D-6E8A-4147-A177-3AD203B41FA5}">
                      <a16:colId xmlns:a16="http://schemas.microsoft.com/office/drawing/2014/main" val="1834351861"/>
                    </a:ext>
                  </a:extLst>
                </a:gridCol>
                <a:gridCol w="1174550">
                  <a:extLst>
                    <a:ext uri="{9D8B030D-6E8A-4147-A177-3AD203B41FA5}">
                      <a16:colId xmlns:a16="http://schemas.microsoft.com/office/drawing/2014/main" val="2932716688"/>
                    </a:ext>
                  </a:extLst>
                </a:gridCol>
              </a:tblGrid>
              <a:tr h="1032997">
                <a:tc gridSpan="3">
                  <a:txBody>
                    <a:bodyPr/>
                    <a:lstStyle/>
                    <a:p>
                      <a:pPr algn="l">
                        <a:lnSpc>
                          <a:spcPct val="100000"/>
                        </a:lnSpc>
                        <a:spcAft>
                          <a:spcPts val="0"/>
                        </a:spcAft>
                        <a:tabLst>
                          <a:tab pos="270510" algn="l"/>
                        </a:tabLst>
                      </a:pPr>
                      <a:r>
                        <a:rPr lang="ja-JP" sz="1800" kern="100">
                          <a:effectLst/>
                        </a:rPr>
                        <a:t>Ⅱ</a:t>
                      </a:r>
                      <a:r>
                        <a:rPr lang="en-US" sz="1800" kern="100">
                          <a:effectLst/>
                        </a:rPr>
                        <a:t>,</a:t>
                      </a:r>
                      <a:r>
                        <a:rPr lang="ja-JP" sz="1800" kern="100">
                          <a:effectLst/>
                        </a:rPr>
                        <a:t>　サービス提供プロセスの管理に関する演習（７．５時間）</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79216055"/>
                  </a:ext>
                </a:extLst>
              </a:tr>
              <a:tr h="2242401">
                <a:tc>
                  <a:txBody>
                    <a:bodyPr/>
                    <a:lstStyle/>
                    <a:p>
                      <a:pPr marL="342900" indent="-342900" algn="just">
                        <a:lnSpc>
                          <a:spcPct val="100000"/>
                        </a:lnSpc>
                        <a:spcAft>
                          <a:spcPts val="0"/>
                        </a:spcAft>
                        <a:buFont typeface="+mj-lt"/>
                        <a:buAutoNum type="arabicPeriod"/>
                      </a:pPr>
                      <a:r>
                        <a:rPr lang="ja-JP" sz="1800" kern="100" dirty="0">
                          <a:effectLst/>
                        </a:rPr>
                        <a:t>個別支援計画の作成（演習）</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bg1"/>
                    </a:solidFill>
                  </a:tcPr>
                </a:tc>
                <a:tc>
                  <a:txBody>
                    <a:bodyPr/>
                    <a:lstStyle/>
                    <a:p>
                      <a:pPr algn="l">
                        <a:lnSpc>
                          <a:spcPct val="100000"/>
                        </a:lnSpc>
                        <a:spcAft>
                          <a:spcPts val="0"/>
                        </a:spcAft>
                        <a:tabLst>
                          <a:tab pos="270510" algn="l"/>
                        </a:tabLst>
                      </a:pPr>
                      <a:r>
                        <a:rPr lang="ja-JP" sz="1800" kern="100" dirty="0">
                          <a:effectLst/>
                        </a:rPr>
                        <a:t>モデル事例を活用したグループワークにより、サービス等利用計画に示される総合的な援助方針、長期目標及び短期目標を踏まえて、個別支援計画の支援内容、担当者、連携の頻度等について検討する。それに基づき、支援目標、支援内容を設定し、個別支援計画を作成する。</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bg1"/>
                    </a:solidFill>
                  </a:tcPr>
                </a:tc>
                <a:tc>
                  <a:txBody>
                    <a:bodyPr/>
                    <a:lstStyle/>
                    <a:p>
                      <a:pPr algn="l">
                        <a:lnSpc>
                          <a:spcPct val="100000"/>
                        </a:lnSpc>
                        <a:spcAft>
                          <a:spcPts val="0"/>
                        </a:spcAft>
                        <a:tabLst>
                          <a:tab pos="270510" algn="l"/>
                        </a:tabLst>
                      </a:pPr>
                      <a:r>
                        <a:rPr lang="ja-JP" sz="1800" kern="100" dirty="0">
                          <a:effectLst/>
                        </a:rPr>
                        <a:t>２７０分</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2127608803"/>
                  </a:ext>
                </a:extLst>
              </a:tr>
              <a:tr h="2515198">
                <a:tc>
                  <a:txBody>
                    <a:bodyPr/>
                    <a:lstStyle/>
                    <a:p>
                      <a:pPr marL="342900" indent="-342900" algn="just">
                        <a:lnSpc>
                          <a:spcPct val="100000"/>
                        </a:lnSpc>
                        <a:spcAft>
                          <a:spcPts val="0"/>
                        </a:spcAft>
                        <a:buFont typeface="+mj-lt"/>
                        <a:buAutoNum type="arabicPeriod" startAt="2"/>
                      </a:pPr>
                      <a:r>
                        <a:rPr lang="ja-JP" sz="1800" kern="100" dirty="0">
                          <a:effectLst/>
                        </a:rPr>
                        <a:t>個別支援計画の実施状況の把握（モニタリング）および記録方法（演習）</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lnSpc>
                          <a:spcPct val="100000"/>
                        </a:lnSpc>
                        <a:spcAft>
                          <a:spcPts val="0"/>
                        </a:spcAft>
                        <a:tabLst>
                          <a:tab pos="270510" algn="l"/>
                        </a:tabLst>
                      </a:pPr>
                      <a:r>
                        <a:rPr lang="ja-JP" sz="1800" kern="100" dirty="0">
                          <a:effectLst/>
                        </a:rPr>
                        <a:t>モデル事例を活用したグループワークにより、事業所において提供している支援のモニタリングについて、サービス等利用計画等との連動性を念頭に入れながら、視点・目的・手法等を理解する。</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lnSpc>
                          <a:spcPct val="100000"/>
                        </a:lnSpc>
                        <a:spcAft>
                          <a:spcPts val="0"/>
                        </a:spcAft>
                        <a:tabLst>
                          <a:tab pos="270510" algn="l"/>
                        </a:tabLst>
                      </a:pPr>
                      <a:r>
                        <a:rPr lang="ja-JP" sz="1800" kern="100" dirty="0">
                          <a:effectLst/>
                        </a:rPr>
                        <a:t>１８０分</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70947634"/>
                  </a:ext>
                </a:extLst>
              </a:tr>
            </a:tbl>
          </a:graphicData>
        </a:graphic>
      </p:graphicFrame>
      <p:sp>
        <p:nvSpPr>
          <p:cNvPr id="6" name="テキスト ボックス 5"/>
          <p:cNvSpPr txBox="1"/>
          <p:nvPr/>
        </p:nvSpPr>
        <p:spPr>
          <a:xfrm>
            <a:off x="1044377" y="44624"/>
            <a:ext cx="8136904" cy="646331"/>
          </a:xfrm>
          <a:prstGeom prst="rect">
            <a:avLst/>
          </a:prstGeom>
          <a:noFill/>
        </p:spPr>
        <p:txBody>
          <a:bodyPr wrap="square" rtlCol="0">
            <a:spAutoFit/>
          </a:bodyPr>
          <a:lstStyle/>
          <a:p>
            <a:pPr algn="ctr"/>
            <a:r>
              <a:rPr kumimoji="1" lang="ja-JP" altLang="en-US" sz="3600" dirty="0"/>
              <a:t>演習の内容と目的</a:t>
            </a:r>
          </a:p>
        </p:txBody>
      </p:sp>
    </p:spTree>
    <p:extLst>
      <p:ext uri="{BB962C8B-B14F-4D97-AF65-F5344CB8AC3E}">
        <p14:creationId xmlns:p14="http://schemas.microsoft.com/office/powerpoint/2010/main" val="2998020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5711" y="174502"/>
            <a:ext cx="9645650" cy="432048"/>
          </a:xfrm>
        </p:spPr>
        <p:txBody>
          <a:bodyPr/>
          <a:lstStyle/>
          <a:p>
            <a:r>
              <a:rPr kumimoji="1" lang="ja-JP" altLang="en-US" sz="2400" dirty="0" smtClean="0"/>
              <a:t>０５　サービス</a:t>
            </a:r>
            <a:r>
              <a:rPr kumimoji="1" lang="ja-JP" altLang="en-US" sz="2400" dirty="0"/>
              <a:t>担当者会議　事前準備</a:t>
            </a:r>
            <a:r>
              <a:rPr kumimoji="1" lang="ja-JP" altLang="en-US" sz="2400" dirty="0" smtClean="0"/>
              <a:t>シート（例）</a:t>
            </a:r>
            <a:endParaRPr kumimoji="1" lang="ja-JP" altLang="en-US" sz="24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478442415"/>
              </p:ext>
            </p:extLst>
          </p:nvPr>
        </p:nvGraphicFramePr>
        <p:xfrm>
          <a:off x="252289" y="764704"/>
          <a:ext cx="9577066" cy="5760640"/>
        </p:xfrm>
        <a:graphic>
          <a:graphicData uri="http://schemas.openxmlformats.org/drawingml/2006/table">
            <a:tbl>
              <a:tblPr firstRow="1" bandRow="1">
                <a:tableStyleId>{5940675A-B579-460E-94D1-54222C63F5DA}</a:tableStyleId>
              </a:tblPr>
              <a:tblGrid>
                <a:gridCol w="4788533">
                  <a:extLst>
                    <a:ext uri="{9D8B030D-6E8A-4147-A177-3AD203B41FA5}">
                      <a16:colId xmlns:a16="http://schemas.microsoft.com/office/drawing/2014/main" val="650255091"/>
                    </a:ext>
                  </a:extLst>
                </a:gridCol>
                <a:gridCol w="4788533">
                  <a:extLst>
                    <a:ext uri="{9D8B030D-6E8A-4147-A177-3AD203B41FA5}">
                      <a16:colId xmlns:a16="http://schemas.microsoft.com/office/drawing/2014/main" val="799192525"/>
                    </a:ext>
                  </a:extLst>
                </a:gridCol>
              </a:tblGrid>
              <a:tr h="396329">
                <a:tc>
                  <a:txBody>
                    <a:bodyPr/>
                    <a:lstStyle/>
                    <a:p>
                      <a:pPr algn="ctr"/>
                      <a:r>
                        <a:rPr kumimoji="1" lang="ja-JP" altLang="en-US" b="1" dirty="0"/>
                        <a:t>確認が必要な事項（誰に何を確認する？）</a:t>
                      </a:r>
                      <a:endParaRPr kumimoji="1" lang="en-US" altLang="ja-JP" b="1" dirty="0"/>
                    </a:p>
                  </a:txBody>
                  <a:tcPr>
                    <a:solidFill>
                      <a:srgbClr val="FFFF00"/>
                    </a:solidFill>
                  </a:tcPr>
                </a:tc>
                <a:tc>
                  <a:txBody>
                    <a:bodyPr/>
                    <a:lstStyle/>
                    <a:p>
                      <a:pPr algn="ctr"/>
                      <a:r>
                        <a:rPr kumimoji="1" lang="ja-JP" altLang="en-US" b="1" dirty="0"/>
                        <a:t>意見を述べる事項（誰に何を述べる？）</a:t>
                      </a:r>
                    </a:p>
                  </a:txBody>
                  <a:tcPr>
                    <a:solidFill>
                      <a:srgbClr val="FFFF00"/>
                    </a:solidFill>
                  </a:tcPr>
                </a:tc>
                <a:extLst>
                  <a:ext uri="{0D108BD9-81ED-4DB2-BD59-A6C34878D82A}">
                    <a16:rowId xmlns:a16="http://schemas.microsoft.com/office/drawing/2014/main" val="378746484"/>
                  </a:ext>
                </a:extLst>
              </a:tr>
              <a:tr h="5364311">
                <a:tc>
                  <a:txBody>
                    <a:bodyPr/>
                    <a:lstStyle/>
                    <a:p>
                      <a:r>
                        <a:rPr kumimoji="1" lang="ja-JP" altLang="en-US" dirty="0" smtClean="0"/>
                        <a:t>（例）</a:t>
                      </a:r>
                      <a:endParaRPr kumimoji="1" lang="en-US" altLang="ja-JP" dirty="0" smtClean="0"/>
                    </a:p>
                    <a:p>
                      <a:r>
                        <a:rPr kumimoji="1" lang="ja-JP" altLang="en-US" dirty="0" smtClean="0"/>
                        <a:t>本人に・・・・</a:t>
                      </a:r>
                      <a:endParaRPr kumimoji="1" lang="en-US" altLang="ja-JP" dirty="0" smtClean="0"/>
                    </a:p>
                    <a:p>
                      <a:r>
                        <a:rPr kumimoji="1" lang="ja-JP" altLang="en-US" dirty="0" smtClean="0"/>
                        <a:t>○希望等についてより具体的なことがらを確認する。</a:t>
                      </a:r>
                      <a:endParaRPr kumimoji="1" lang="en-US" altLang="ja-JP" dirty="0" smtClean="0"/>
                    </a:p>
                    <a:p>
                      <a:r>
                        <a:rPr kumimoji="1" lang="ja-JP" altLang="en-US" dirty="0" smtClean="0"/>
                        <a:t>・「久さんが考える立派な男ってどんな人ですか？」</a:t>
                      </a:r>
                      <a:endParaRPr kumimoji="1" lang="en-US" altLang="ja-JP" dirty="0" smtClean="0"/>
                    </a:p>
                    <a:p>
                      <a:endParaRPr kumimoji="1" lang="en-US" altLang="ja-JP" dirty="0" smtClean="0"/>
                    </a:p>
                    <a:p>
                      <a:r>
                        <a:rPr kumimoji="1" lang="ja-JP" altLang="en-US" dirty="0" smtClean="0"/>
                        <a:t>相談支援専門員に・・・・</a:t>
                      </a:r>
                      <a:endParaRPr kumimoji="1" lang="en-US" altLang="ja-JP" dirty="0" smtClean="0"/>
                    </a:p>
                    <a:p>
                      <a:r>
                        <a:rPr kumimoji="1" lang="ja-JP" altLang="en-US" dirty="0" smtClean="0"/>
                        <a:t>○アセスメントについて根拠を確認する。</a:t>
                      </a:r>
                      <a:endParaRPr kumimoji="1" lang="en-US" altLang="ja-JP" dirty="0" smtClean="0"/>
                    </a:p>
                    <a:p>
                      <a:r>
                        <a:rPr kumimoji="1" lang="ja-JP" altLang="en-US" dirty="0" smtClean="0"/>
                        <a:t>・</a:t>
                      </a:r>
                      <a:r>
                        <a:rPr kumimoji="1" lang="en-US" altLang="ja-JP" dirty="0" smtClean="0"/>
                        <a:t>『</a:t>
                      </a:r>
                      <a:r>
                        <a:rPr kumimoji="1" lang="ja-JP" altLang="en-US" dirty="0" smtClean="0"/>
                        <a:t>「日常生活でやらなければならないことの優先順位がつけられない。」とあるが具体的にはどのような場面があるのですか？</a:t>
                      </a:r>
                      <a:r>
                        <a:rPr kumimoji="1" lang="en-US" altLang="ja-JP" dirty="0" smtClean="0"/>
                        <a:t>』</a:t>
                      </a:r>
                    </a:p>
                    <a:p>
                      <a:endParaRPr kumimoji="1" lang="en-US" altLang="ja-JP" dirty="0" smtClean="0"/>
                    </a:p>
                    <a:p>
                      <a:endParaRPr kumimoji="1" lang="en-US" altLang="ja-JP" dirty="0" smtClean="0"/>
                    </a:p>
                    <a:p>
                      <a:r>
                        <a:rPr kumimoji="1" lang="ja-JP" altLang="en-US" dirty="0" smtClean="0"/>
                        <a:t>他のサービス事業者に・・・・</a:t>
                      </a:r>
                      <a:endParaRPr kumimoji="1" lang="en-US" altLang="ja-JP" dirty="0" smtClean="0"/>
                    </a:p>
                    <a:p>
                      <a:r>
                        <a:rPr kumimoji="1" lang="ja-JP" altLang="en-US" dirty="0" smtClean="0"/>
                        <a:t>○連携の具体的な方法について確認する。</a:t>
                      </a:r>
                      <a:endParaRPr kumimoji="1" lang="en-US" altLang="ja-JP" dirty="0" smtClean="0"/>
                    </a:p>
                    <a:p>
                      <a:r>
                        <a:rPr kumimoji="1" lang="ja-JP" altLang="en-US" dirty="0" smtClean="0"/>
                        <a:t>・「緊急で連絡を取るときにはどちらに、お電話すればいいですか？」</a:t>
                      </a:r>
                      <a:endParaRPr kumimoji="1" lang="en-US" altLang="ja-JP" dirty="0" smtClean="0"/>
                    </a:p>
                    <a:p>
                      <a:endParaRPr kumimoji="1" lang="en-US" altLang="ja-JP" dirty="0" smtClean="0"/>
                    </a:p>
                  </a:txBody>
                  <a:tcPr/>
                </a:tc>
                <a:tc>
                  <a:txBody>
                    <a:bodyPr/>
                    <a:lstStyle/>
                    <a:p>
                      <a:r>
                        <a:rPr kumimoji="1" lang="ja-JP" altLang="en-US" dirty="0" smtClean="0"/>
                        <a:t>（例）</a:t>
                      </a:r>
                      <a:endParaRPr kumimoji="1" lang="en-US" altLang="ja-JP" dirty="0" smtClean="0"/>
                    </a:p>
                    <a:p>
                      <a:r>
                        <a:rPr kumimoji="1" lang="ja-JP" altLang="en-US" dirty="0" smtClean="0"/>
                        <a:t>本人に・・・・</a:t>
                      </a:r>
                      <a:endParaRPr kumimoji="1" lang="en-US" altLang="ja-JP" dirty="0" smtClean="0"/>
                    </a:p>
                    <a:p>
                      <a:r>
                        <a:rPr kumimoji="1" lang="ja-JP" altLang="en-US" dirty="0" smtClean="0"/>
                        <a:t>○本人に気をつけてもらいたいことなどを述べる。</a:t>
                      </a:r>
                      <a:endParaRPr kumimoji="1" lang="en-US" altLang="ja-JP" dirty="0" smtClean="0"/>
                    </a:p>
                    <a:p>
                      <a:r>
                        <a:rPr kumimoji="1" lang="ja-JP" altLang="en-US" dirty="0" smtClean="0"/>
                        <a:t>・困ったことがあったらすぐに相談してください。</a:t>
                      </a:r>
                      <a:endParaRPr kumimoji="1" lang="en-US" altLang="ja-JP" dirty="0" smtClean="0"/>
                    </a:p>
                    <a:p>
                      <a:endParaRPr kumimoji="1" lang="en-US" altLang="ja-JP" dirty="0" smtClean="0"/>
                    </a:p>
                    <a:p>
                      <a:r>
                        <a:rPr kumimoji="1" lang="ja-JP" altLang="en-US" dirty="0" smtClean="0"/>
                        <a:t>相談支援専門員に・・・・</a:t>
                      </a:r>
                      <a:endParaRPr kumimoji="1" lang="en-US" altLang="ja-JP" dirty="0" smtClean="0"/>
                    </a:p>
                    <a:p>
                      <a:r>
                        <a:rPr kumimoji="1" lang="ja-JP" altLang="en-US" dirty="0" smtClean="0"/>
                        <a:t>○サービス等利用計画案に示されている各項目について意見を述べる</a:t>
                      </a:r>
                      <a:endParaRPr kumimoji="1" lang="en-US" altLang="ja-JP" dirty="0" smtClean="0"/>
                    </a:p>
                    <a:p>
                      <a:r>
                        <a:rPr kumimoji="1" lang="ja-JP" altLang="en-US" dirty="0" smtClean="0"/>
                        <a:t>・各表現が利用者にとって分かりやすいものになるようにしてください。</a:t>
                      </a:r>
                      <a:endParaRPr kumimoji="1" lang="en-US" altLang="ja-JP" dirty="0" smtClean="0"/>
                    </a:p>
                    <a:p>
                      <a:endParaRPr kumimoji="1" lang="en-US" altLang="ja-JP" dirty="0" smtClean="0"/>
                    </a:p>
                    <a:p>
                      <a:r>
                        <a:rPr kumimoji="1" lang="ja-JP" altLang="en-US" dirty="0" smtClean="0"/>
                        <a:t>他のサービス事業者に・・・・</a:t>
                      </a:r>
                      <a:endParaRPr kumimoji="1" lang="en-US" altLang="ja-JP" dirty="0" smtClean="0"/>
                    </a:p>
                    <a:p>
                      <a:r>
                        <a:rPr kumimoji="1" lang="ja-JP" altLang="en-US" dirty="0" smtClean="0"/>
                        <a:t>○本人の様子など注意を払ってほしいことや、具体的に支援に盛り込んでほしいことがらについて述べる。</a:t>
                      </a:r>
                      <a:endParaRPr kumimoji="1" lang="en-US" altLang="ja-JP" dirty="0" smtClean="0"/>
                    </a:p>
                    <a:p>
                      <a:r>
                        <a:rPr kumimoji="1" lang="ja-JP" altLang="en-US" dirty="0" smtClean="0"/>
                        <a:t>・就労継続支援→共同生活援助：朝の身だしなみの確認をしてください。</a:t>
                      </a:r>
                      <a:endParaRPr kumimoji="1" lang="en-US" altLang="ja-JP" dirty="0" smtClean="0"/>
                    </a:p>
                    <a:p>
                      <a:r>
                        <a:rPr kumimoji="1" lang="ja-JP" altLang="en-US" dirty="0" smtClean="0"/>
                        <a:t>・共同生活援助→就労継続支援：お昼の服薬の確認をしてください。</a:t>
                      </a:r>
                      <a:endParaRPr kumimoji="1" lang="en-US" altLang="ja-JP" dirty="0" smtClean="0"/>
                    </a:p>
                  </a:txBody>
                  <a:tcPr/>
                </a:tc>
                <a:extLst>
                  <a:ext uri="{0D108BD9-81ED-4DB2-BD59-A6C34878D82A}">
                    <a16:rowId xmlns:a16="http://schemas.microsoft.com/office/drawing/2014/main" val="698216068"/>
                  </a:ext>
                </a:extLst>
              </a:tr>
            </a:tbl>
          </a:graphicData>
        </a:graphic>
      </p:graphicFrame>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20</a:t>
            </a:fld>
            <a:endParaRPr lang="en-US" altLang="ja-JP">
              <a:solidFill>
                <a:srgbClr val="000000"/>
              </a:solidFill>
            </a:endParaRPr>
          </a:p>
        </p:txBody>
      </p:sp>
    </p:spTree>
    <p:extLst>
      <p:ext uri="{BB962C8B-B14F-4D97-AF65-F5344CB8AC3E}">
        <p14:creationId xmlns:p14="http://schemas.microsoft.com/office/powerpoint/2010/main" val="1795214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999" y="188640"/>
            <a:ext cx="9137650"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smtClean="0"/>
              <a:t>個人ワーク（事前準備シート作成）</a:t>
            </a:r>
            <a:endParaRPr kumimoji="1" lang="ja-JP" altLang="en-US" dirty="0"/>
          </a:p>
        </p:txBody>
      </p:sp>
      <p:sp>
        <p:nvSpPr>
          <p:cNvPr id="3" name="コンテンツ プレースホルダー 2"/>
          <p:cNvSpPr>
            <a:spLocks noGrp="1"/>
          </p:cNvSpPr>
          <p:nvPr>
            <p:ph idx="1"/>
          </p:nvPr>
        </p:nvSpPr>
        <p:spPr>
          <a:xfrm>
            <a:off x="507999" y="2564904"/>
            <a:ext cx="9393361" cy="3561265"/>
          </a:xfrm>
        </p:spPr>
        <p:txBody>
          <a:bodyPr/>
          <a:lstStyle/>
          <a:p>
            <a:pPr marL="0" indent="0" algn="ctr">
              <a:buNone/>
            </a:pPr>
            <a:r>
              <a:rPr kumimoji="1" lang="ja-JP" altLang="en-US" sz="4800" dirty="0" smtClean="0"/>
              <a:t>～１０：５５まで</a:t>
            </a:r>
            <a:endParaRPr kumimoji="1" lang="en-US" altLang="ja-JP" sz="4800" dirty="0" smtClean="0"/>
          </a:p>
          <a:p>
            <a:pPr marL="0" indent="0" algn="ctr">
              <a:buNone/>
            </a:pPr>
            <a:endParaRPr lang="en-US" altLang="ja-JP" sz="4800" dirty="0"/>
          </a:p>
          <a:p>
            <a:pPr marL="0" indent="0" algn="ctr">
              <a:buNone/>
            </a:pPr>
            <a:r>
              <a:rPr kumimoji="1" lang="ja-JP" altLang="en-US" sz="4800" dirty="0" smtClean="0"/>
              <a:t>個人ワークに取り組んでください</a:t>
            </a:r>
            <a:endParaRPr kumimoji="1" lang="en-US" altLang="ja-JP" sz="4800" dirty="0" smtClean="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21</a:t>
            </a:fld>
            <a:endParaRPr lang="en-US" altLang="ja-JP">
              <a:solidFill>
                <a:srgbClr val="000000"/>
              </a:solidFill>
            </a:endParaRPr>
          </a:p>
        </p:txBody>
      </p:sp>
    </p:spTree>
    <p:extLst>
      <p:ext uri="{BB962C8B-B14F-4D97-AF65-F5344CB8AC3E}">
        <p14:creationId xmlns:p14="http://schemas.microsoft.com/office/powerpoint/2010/main" val="3791114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val 2"/>
          <p:cNvSpPr>
            <a:spLocks noChangeArrowheads="1"/>
          </p:cNvSpPr>
          <p:nvPr/>
        </p:nvSpPr>
        <p:spPr bwMode="auto">
          <a:xfrm>
            <a:off x="612329" y="152575"/>
            <a:ext cx="8954197"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600" dirty="0"/>
          </a:p>
        </p:txBody>
      </p:sp>
      <p:sp>
        <p:nvSpPr>
          <p:cNvPr id="41" name="Rectangle 3"/>
          <p:cNvSpPr txBox="1">
            <a:spLocks noChangeArrowheads="1"/>
          </p:cNvSpPr>
          <p:nvPr/>
        </p:nvSpPr>
        <p:spPr bwMode="auto">
          <a:xfrm>
            <a:off x="612329" y="44624"/>
            <a:ext cx="8784976" cy="720725"/>
          </a:xfrm>
          <a:prstGeom prst="rect">
            <a:avLst/>
          </a:prstGeom>
          <a:noFill/>
          <a:ln w="9525">
            <a:noFill/>
            <a:miter lim="800000"/>
            <a:headEnd/>
            <a:tailEnd/>
          </a:ln>
        </p:spPr>
        <p:txBody>
          <a:bodyPr lIns="91430" tIns="45714" rIns="91430" bIns="45714" anchor="ctr"/>
          <a:lstStyle/>
          <a:p>
            <a:pPr algn="ctr" eaLnBrk="0" hangingPunct="0">
              <a:defRPr/>
            </a:pPr>
            <a:r>
              <a:rPr lang="ja-JP" altLang="en-US" sz="3200" kern="0" dirty="0" smtClean="0">
                <a:solidFill>
                  <a:srgbClr val="A50021"/>
                </a:solidFill>
                <a:latin typeface="+mj-lt"/>
                <a:ea typeface="+mj-ea"/>
                <a:cs typeface="+mj-cs"/>
              </a:rPr>
              <a:t>グループワーク活性化のためのグランドルール</a:t>
            </a:r>
            <a:endParaRPr lang="ja-JP" altLang="en-US" sz="4400" kern="0" dirty="0">
              <a:solidFill>
                <a:schemeClr val="tx2"/>
              </a:solidFill>
              <a:latin typeface="+mj-lt"/>
              <a:ea typeface="+mj-ea"/>
              <a:cs typeface="+mj-cs"/>
            </a:endParaRPr>
          </a:p>
        </p:txBody>
      </p:sp>
      <p:sp>
        <p:nvSpPr>
          <p:cNvPr id="35844" name="コンテンツ プレースホルダ 7"/>
          <p:cNvSpPr>
            <a:spLocks noGrp="1"/>
          </p:cNvSpPr>
          <p:nvPr>
            <p:ph idx="1"/>
          </p:nvPr>
        </p:nvSpPr>
        <p:spPr>
          <a:xfrm>
            <a:off x="108273" y="927547"/>
            <a:ext cx="9937104" cy="5741813"/>
          </a:xfrm>
        </p:spPr>
        <p:style>
          <a:lnRef idx="2">
            <a:schemeClr val="dk1"/>
          </a:lnRef>
          <a:fillRef idx="1">
            <a:schemeClr val="lt1"/>
          </a:fillRef>
          <a:effectRef idx="0">
            <a:schemeClr val="dk1"/>
          </a:effectRef>
          <a:fontRef idx="minor">
            <a:schemeClr val="dk1"/>
          </a:fontRef>
        </p:style>
        <p:txBody>
          <a:bodyPr anchor="ctr"/>
          <a:lstStyle/>
          <a:p>
            <a:pPr marL="368300" lvl="1">
              <a:lnSpc>
                <a:spcPct val="200000"/>
              </a:lnSpc>
              <a:buFont typeface="Wingdings" panose="05000000000000000000" pitchFamily="2" charset="2"/>
              <a:buChar char="u"/>
            </a:pPr>
            <a:r>
              <a:rPr lang="ja-JP" altLang="en-US" sz="2400" dirty="0" smtClean="0"/>
              <a:t>テーマに意識を集中して話し合いましょう。</a:t>
            </a:r>
            <a:endParaRPr lang="en-US" altLang="ja-JP" sz="2400" dirty="0" smtClean="0"/>
          </a:p>
          <a:p>
            <a:pPr marL="368300" lvl="1">
              <a:lnSpc>
                <a:spcPct val="200000"/>
              </a:lnSpc>
              <a:buFont typeface="Wingdings" panose="05000000000000000000" pitchFamily="2" charset="2"/>
              <a:buChar char="u"/>
            </a:pPr>
            <a:r>
              <a:rPr lang="ja-JP" altLang="en-US" sz="2400" dirty="0" smtClean="0"/>
              <a:t>グループメンバーの一人ひとりが、自身の考えを積極的に発言しましょう。</a:t>
            </a:r>
            <a:endParaRPr lang="en-US" altLang="ja-JP" sz="2400" dirty="0" smtClean="0"/>
          </a:p>
          <a:p>
            <a:pPr marL="368300" lvl="1">
              <a:lnSpc>
                <a:spcPct val="200000"/>
              </a:lnSpc>
              <a:buFont typeface="Wingdings" panose="05000000000000000000" pitchFamily="2" charset="2"/>
              <a:buChar char="u"/>
            </a:pPr>
            <a:r>
              <a:rPr lang="ja-JP" altLang="en-US" sz="2400" dirty="0" smtClean="0"/>
              <a:t>発言は短く、簡潔に。（一回の発言は１～２分）</a:t>
            </a:r>
            <a:endParaRPr lang="en-US" altLang="ja-JP" sz="2400" dirty="0"/>
          </a:p>
          <a:p>
            <a:pPr marL="368300" lvl="1">
              <a:lnSpc>
                <a:spcPct val="200000"/>
              </a:lnSpc>
              <a:buFont typeface="Wingdings" panose="05000000000000000000" pitchFamily="2" charset="2"/>
              <a:buChar char="u"/>
            </a:pPr>
            <a:r>
              <a:rPr lang="ja-JP" altLang="en-US" sz="2400" dirty="0" smtClean="0"/>
              <a:t>他のメンバーの話に耳を傾けましょう。</a:t>
            </a:r>
            <a:endParaRPr lang="en-US" altLang="ja-JP" sz="2400" dirty="0" smtClean="0"/>
          </a:p>
          <a:p>
            <a:pPr marL="368300" lvl="1">
              <a:lnSpc>
                <a:spcPct val="200000"/>
              </a:lnSpc>
              <a:buFont typeface="Wingdings" panose="05000000000000000000" pitchFamily="2" charset="2"/>
              <a:buChar char="u"/>
            </a:pPr>
            <a:r>
              <a:rPr lang="ja-JP" altLang="en-US" sz="2400" dirty="0" smtClean="0"/>
              <a:t>他のメンバーの意見を否定せず、受け止めましょう。</a:t>
            </a:r>
            <a:endParaRPr lang="en-US" altLang="ja-JP" sz="2400" dirty="0" smtClean="0"/>
          </a:p>
          <a:p>
            <a:pPr marL="368300" lvl="1">
              <a:lnSpc>
                <a:spcPct val="200000"/>
              </a:lnSpc>
              <a:buFont typeface="Wingdings" panose="05000000000000000000" pitchFamily="2" charset="2"/>
              <a:buChar char="u"/>
            </a:pPr>
            <a:r>
              <a:rPr lang="ja-JP" altLang="en-US" sz="2400" dirty="0" smtClean="0"/>
              <a:t>アイデアの共通点を見つけながらつなぎ合わせましょう。</a:t>
            </a:r>
            <a:endParaRPr lang="en-US" altLang="ja-JP" sz="2400" dirty="0" smtClean="0"/>
          </a:p>
          <a:p>
            <a:pPr marL="368300" lvl="1">
              <a:lnSpc>
                <a:spcPct val="200000"/>
              </a:lnSpc>
              <a:buFont typeface="Wingdings" panose="05000000000000000000" pitchFamily="2" charset="2"/>
              <a:buChar char="u"/>
            </a:pPr>
            <a:r>
              <a:rPr lang="ja-JP" altLang="en-US" sz="2400" dirty="0" smtClean="0"/>
              <a:t>ホワイトボード等を活用して、議論を目で見えるようにしましょう。</a:t>
            </a:r>
            <a:endParaRPr lang="en-US" altLang="ja-JP" sz="2400" dirty="0" smtClean="0"/>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22</a:t>
            </a:fld>
            <a:endParaRPr lang="en-US" altLang="ja-JP"/>
          </a:p>
        </p:txBody>
      </p:sp>
    </p:spTree>
    <p:extLst>
      <p:ext uri="{BB962C8B-B14F-4D97-AF65-F5344CB8AC3E}">
        <p14:creationId xmlns:p14="http://schemas.microsoft.com/office/powerpoint/2010/main" val="1931042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88640"/>
            <a:ext cx="9217024"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smtClean="0"/>
              <a:t>グループワーク（事前準備シート作成）</a:t>
            </a:r>
            <a:endParaRPr kumimoji="1" lang="ja-JP" altLang="en-US" dirty="0"/>
          </a:p>
        </p:txBody>
      </p:sp>
      <p:sp>
        <p:nvSpPr>
          <p:cNvPr id="3" name="コンテンツ プレースホルダー 2"/>
          <p:cNvSpPr>
            <a:spLocks noGrp="1"/>
          </p:cNvSpPr>
          <p:nvPr>
            <p:ph idx="1"/>
          </p:nvPr>
        </p:nvSpPr>
        <p:spPr>
          <a:xfrm>
            <a:off x="324297" y="2564904"/>
            <a:ext cx="9577063" cy="3561265"/>
          </a:xfrm>
        </p:spPr>
        <p:txBody>
          <a:bodyPr/>
          <a:lstStyle/>
          <a:p>
            <a:pPr marL="0" indent="0" algn="ctr">
              <a:buNone/>
            </a:pPr>
            <a:r>
              <a:rPr kumimoji="1" lang="ja-JP" altLang="en-US" sz="4800" dirty="0" smtClean="0"/>
              <a:t>～１１：２０まで</a:t>
            </a:r>
            <a:endParaRPr kumimoji="1" lang="en-US" altLang="ja-JP" sz="4800" dirty="0" smtClean="0"/>
          </a:p>
          <a:p>
            <a:pPr marL="0" indent="0" algn="ctr">
              <a:buNone/>
            </a:pPr>
            <a:endParaRPr lang="en-US" altLang="ja-JP" sz="4800" dirty="0"/>
          </a:p>
          <a:p>
            <a:pPr marL="0" indent="0" algn="ctr">
              <a:buNone/>
            </a:pPr>
            <a:r>
              <a:rPr kumimoji="1" lang="ja-JP" altLang="en-US" sz="4800" dirty="0" smtClean="0"/>
              <a:t>グループワークに取り組んでください</a:t>
            </a:r>
            <a:endParaRPr kumimoji="1" lang="en-US" altLang="ja-JP" sz="4800" dirty="0" smtClean="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23</a:t>
            </a:fld>
            <a:endParaRPr lang="en-US" altLang="ja-JP">
              <a:solidFill>
                <a:srgbClr val="000000"/>
              </a:solidFill>
            </a:endParaRPr>
          </a:p>
        </p:txBody>
      </p:sp>
    </p:spTree>
    <p:extLst>
      <p:ext uri="{BB962C8B-B14F-4D97-AF65-F5344CB8AC3E}">
        <p14:creationId xmlns:p14="http://schemas.microsoft.com/office/powerpoint/2010/main" val="750076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40321" y="44624"/>
            <a:ext cx="9137650" cy="360040"/>
          </a:xfrm>
        </p:spPr>
        <p:txBody>
          <a:bodyPr/>
          <a:lstStyle/>
          <a:p>
            <a:r>
              <a:rPr lang="ja-JP" altLang="en-US" sz="2400" b="1" dirty="0"/>
              <a:t>演習１－①　「個別支援計画の作成」（前半）</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24</a:t>
            </a:fld>
            <a:endParaRPr lang="en-US" altLang="ja-JP"/>
          </a:p>
        </p:txBody>
      </p:sp>
      <p:graphicFrame>
        <p:nvGraphicFramePr>
          <p:cNvPr id="11" name="表 10"/>
          <p:cNvGraphicFramePr>
            <a:graphicFrameLocks noGrp="1"/>
          </p:cNvGraphicFramePr>
          <p:nvPr>
            <p:extLst>
              <p:ext uri="{D42A27DB-BD31-4B8C-83A1-F6EECF244321}">
                <p14:modId xmlns:p14="http://schemas.microsoft.com/office/powerpoint/2010/main" val="1697421654"/>
              </p:ext>
            </p:extLst>
          </p:nvPr>
        </p:nvGraphicFramePr>
        <p:xfrm>
          <a:off x="108273" y="508267"/>
          <a:ext cx="9937108" cy="6106845"/>
        </p:xfrm>
        <a:graphic>
          <a:graphicData uri="http://schemas.openxmlformats.org/drawingml/2006/table">
            <a:tbl>
              <a:tblPr/>
              <a:tblGrid>
                <a:gridCol w="991867">
                  <a:extLst>
                    <a:ext uri="{9D8B030D-6E8A-4147-A177-3AD203B41FA5}">
                      <a16:colId xmlns:a16="http://schemas.microsoft.com/office/drawing/2014/main" val="20000"/>
                    </a:ext>
                  </a:extLst>
                </a:gridCol>
                <a:gridCol w="1062714">
                  <a:extLst>
                    <a:ext uri="{9D8B030D-6E8A-4147-A177-3AD203B41FA5}">
                      <a16:colId xmlns:a16="http://schemas.microsoft.com/office/drawing/2014/main" val="20001"/>
                    </a:ext>
                  </a:extLst>
                </a:gridCol>
                <a:gridCol w="1133561">
                  <a:extLst>
                    <a:ext uri="{9D8B030D-6E8A-4147-A177-3AD203B41FA5}">
                      <a16:colId xmlns:a16="http://schemas.microsoft.com/office/drawing/2014/main" val="3127817642"/>
                    </a:ext>
                  </a:extLst>
                </a:gridCol>
                <a:gridCol w="988322">
                  <a:extLst>
                    <a:ext uri="{9D8B030D-6E8A-4147-A177-3AD203B41FA5}">
                      <a16:colId xmlns:a16="http://schemas.microsoft.com/office/drawing/2014/main" val="3836670805"/>
                    </a:ext>
                  </a:extLst>
                </a:gridCol>
                <a:gridCol w="864096">
                  <a:extLst>
                    <a:ext uri="{9D8B030D-6E8A-4147-A177-3AD203B41FA5}">
                      <a16:colId xmlns:a16="http://schemas.microsoft.com/office/drawing/2014/main" val="1944575110"/>
                    </a:ext>
                  </a:extLst>
                </a:gridCol>
                <a:gridCol w="1008112">
                  <a:extLst>
                    <a:ext uri="{9D8B030D-6E8A-4147-A177-3AD203B41FA5}">
                      <a16:colId xmlns:a16="http://schemas.microsoft.com/office/drawing/2014/main" val="3319020197"/>
                    </a:ext>
                  </a:extLst>
                </a:gridCol>
                <a:gridCol w="1080122">
                  <a:extLst>
                    <a:ext uri="{9D8B030D-6E8A-4147-A177-3AD203B41FA5}">
                      <a16:colId xmlns:a16="http://schemas.microsoft.com/office/drawing/2014/main" val="1555326058"/>
                    </a:ext>
                  </a:extLst>
                </a:gridCol>
                <a:gridCol w="1041644">
                  <a:extLst>
                    <a:ext uri="{9D8B030D-6E8A-4147-A177-3AD203B41FA5}">
                      <a16:colId xmlns:a16="http://schemas.microsoft.com/office/drawing/2014/main" val="20004"/>
                    </a:ext>
                  </a:extLst>
                </a:gridCol>
                <a:gridCol w="1019288">
                  <a:extLst>
                    <a:ext uri="{9D8B030D-6E8A-4147-A177-3AD203B41FA5}">
                      <a16:colId xmlns:a16="http://schemas.microsoft.com/office/drawing/2014/main" val="1842801534"/>
                    </a:ext>
                  </a:extLst>
                </a:gridCol>
                <a:gridCol w="747382">
                  <a:extLst>
                    <a:ext uri="{9D8B030D-6E8A-4147-A177-3AD203B41FA5}">
                      <a16:colId xmlns:a16="http://schemas.microsoft.com/office/drawing/2014/main" val="1578044549"/>
                    </a:ext>
                  </a:extLst>
                </a:gridCol>
              </a:tblGrid>
              <a:tr h="278554">
                <a:tc>
                  <a:txBody>
                    <a:bodyPr/>
                    <a:lstStyle/>
                    <a:p>
                      <a:pPr algn="ctr" fontAlgn="ctr"/>
                      <a:r>
                        <a:rPr lang="en-US" altLang="ja-JP" sz="1600" b="1" i="0" u="none" strike="noStrike" dirty="0">
                          <a:solidFill>
                            <a:srgbClr val="000000"/>
                          </a:solidFill>
                          <a:effectLst/>
                          <a:latin typeface="+mj-ea"/>
                          <a:ea typeface="+mj-ea"/>
                        </a:rPr>
                        <a:t>10:20</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mj-ea"/>
                          <a:ea typeface="+mj-ea"/>
                        </a:rPr>
                        <a:t>10</a:t>
                      </a:r>
                      <a:r>
                        <a:rPr lang="ja-JP" altLang="en-US" sz="1600" b="1" i="0" u="none" strike="noStrike" dirty="0">
                          <a:solidFill>
                            <a:srgbClr val="000000"/>
                          </a:solidFill>
                          <a:effectLst/>
                          <a:latin typeface="+mj-ea"/>
                          <a:ea typeface="+mj-ea"/>
                        </a:rPr>
                        <a:t>：</a:t>
                      </a:r>
                      <a:r>
                        <a:rPr lang="en-US" altLang="ja-JP" sz="1600" b="1" i="0" u="none" strike="noStrike" dirty="0">
                          <a:solidFill>
                            <a:srgbClr val="000000"/>
                          </a:solidFill>
                          <a:effectLst/>
                          <a:latin typeface="+mj-ea"/>
                          <a:ea typeface="+mj-ea"/>
                        </a:rPr>
                        <a:t>30</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mj-ea"/>
                          <a:ea typeface="+mj-ea"/>
                        </a:rPr>
                        <a:t>10:45</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mj-ea"/>
                          <a:ea typeface="+mj-ea"/>
                        </a:rPr>
                        <a:t>10:55</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mj-ea"/>
                          <a:ea typeface="+mj-ea"/>
                        </a:rPr>
                        <a:t>11:20</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dirty="0">
                          <a:solidFill>
                            <a:srgbClr val="000000"/>
                          </a:solidFill>
                          <a:effectLst/>
                          <a:latin typeface="+mj-ea"/>
                          <a:ea typeface="+mn-ea"/>
                          <a:cs typeface="+mn-cs"/>
                        </a:rPr>
                        <a:t>12:20</a:t>
                      </a:r>
                      <a:r>
                        <a:rPr kumimoji="1" lang="ja-JP" altLang="en-US" sz="1600" b="1" i="0" u="none" strike="noStrike" kern="1200" dirty="0">
                          <a:solidFill>
                            <a:srgbClr val="000000"/>
                          </a:solidFill>
                          <a:effectLst/>
                          <a:latin typeface="+mj-ea"/>
                          <a:ea typeface="+mn-ea"/>
                          <a:cs typeface="+mn-cs"/>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dirty="0">
                          <a:solidFill>
                            <a:srgbClr val="000000"/>
                          </a:solidFill>
                          <a:effectLst/>
                          <a:latin typeface="+mj-ea"/>
                          <a:ea typeface="+mn-ea"/>
                          <a:cs typeface="+mn-cs"/>
                        </a:rPr>
                        <a:t>12:35</a:t>
                      </a:r>
                      <a:r>
                        <a:rPr kumimoji="1" lang="ja-JP" altLang="en-US" sz="1600" b="1" i="0" u="none" strike="noStrike" kern="1200" dirty="0">
                          <a:solidFill>
                            <a:srgbClr val="000000"/>
                          </a:solidFill>
                          <a:effectLst/>
                          <a:latin typeface="+mj-ea"/>
                          <a:ea typeface="+mn-ea"/>
                          <a:cs typeface="+mn-cs"/>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mj-ea"/>
                          <a:ea typeface="+mj-ea"/>
                        </a:rPr>
                        <a:t>12:45</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mj-ea"/>
                          <a:ea typeface="+mj-ea"/>
                        </a:rPr>
                        <a:t>13:00</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mj-ea"/>
                          <a:ea typeface="+mj-ea"/>
                        </a:rPr>
                        <a:t>13:10</a:t>
                      </a:r>
                      <a:r>
                        <a:rPr lang="ja-JP" altLang="en-US" sz="1600" b="1" i="0" u="none" strike="noStrike" dirty="0">
                          <a:solidFill>
                            <a:srgbClr val="000000"/>
                          </a:solidFill>
                          <a:effectLst/>
                          <a:latin typeface="+mj-ea"/>
                          <a:ea typeface="+mj-ea"/>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28468">
                <a:tc>
                  <a:txBody>
                    <a:bodyPr/>
                    <a:lstStyle/>
                    <a:p>
                      <a:pPr algn="ctr" fontAlgn="ctr"/>
                      <a:r>
                        <a:rPr lang="en-US" altLang="ja-JP" sz="1600" b="1" i="0" u="none" strike="noStrike" dirty="0">
                          <a:solidFill>
                            <a:srgbClr val="000000"/>
                          </a:solidFill>
                          <a:effectLst/>
                          <a:latin typeface="+mj-ea"/>
                          <a:ea typeface="+mj-ea"/>
                        </a:rPr>
                        <a:t>10</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ctr"/>
                      <a:r>
                        <a:rPr lang="en-US" altLang="ja-JP" sz="1600" b="1" i="0" u="none" strike="noStrike" dirty="0">
                          <a:solidFill>
                            <a:srgbClr val="000000"/>
                          </a:solidFill>
                          <a:effectLst/>
                          <a:latin typeface="+mj-ea"/>
                          <a:ea typeface="+mj-ea"/>
                        </a:rPr>
                        <a:t>50</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mj-ea"/>
                          <a:ea typeface="+mj-ea"/>
                        </a:rPr>
                        <a:t>60</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ja-JP" sz="1600" b="1" i="0" u="none" strike="noStrike" dirty="0">
                          <a:solidFill>
                            <a:srgbClr val="000000"/>
                          </a:solidFill>
                          <a:effectLst/>
                          <a:latin typeface="+mj-ea"/>
                          <a:ea typeface="+mj-ea"/>
                        </a:rPr>
                        <a:t>50</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j-ea"/>
                        <a:ea typeface="+mj-ea"/>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ja-JP" altLang="en-US" sz="1600" b="1" i="0" u="none" strike="noStrike" dirty="0">
                        <a:solidFill>
                          <a:srgbClr val="000000"/>
                        </a:solidFill>
                        <a:effectLst/>
                        <a:latin typeface="+mj-ea"/>
                        <a:ea typeface="+mj-ea"/>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ja-JP" altLang="en-US" sz="14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en-US" altLang="ja-JP" sz="1600" b="1" dirty="0">
                          <a:latin typeface="+mj-ea"/>
                          <a:ea typeface="+mj-ea"/>
                        </a:rPr>
                        <a:t>10</a:t>
                      </a:r>
                      <a:r>
                        <a:rPr kumimoji="1" lang="ja-JP" altLang="en-US" sz="1600" b="1" dirty="0">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708809"/>
                  </a:ext>
                </a:extLst>
              </a:tr>
              <a:tr h="1497881">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j-ea"/>
                          <a:ea typeface="+mj-ea"/>
                        </a:rPr>
                        <a:t>演習ガイダンス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ctr"/>
                      <a:r>
                        <a:rPr lang="ja-JP" altLang="en-US" sz="1600" b="1" i="0" u="none" strike="noStrike" dirty="0">
                          <a:solidFill>
                            <a:srgbClr val="000000"/>
                          </a:solidFill>
                          <a:effectLst/>
                          <a:latin typeface="+mj-ea"/>
                          <a:ea typeface="+mj-ea"/>
                        </a:rPr>
                        <a:t>利用者概要の把握と</a:t>
                      </a:r>
                      <a:endParaRPr lang="en-US" altLang="ja-JP" sz="1600" b="1" i="0" u="none" strike="noStrike" dirty="0">
                        <a:solidFill>
                          <a:srgbClr val="000000"/>
                        </a:solidFill>
                        <a:effectLst/>
                        <a:latin typeface="+mj-ea"/>
                        <a:ea typeface="+mj-ea"/>
                      </a:endParaRPr>
                    </a:p>
                    <a:p>
                      <a:pPr algn="ctr" fontAlgn="ctr"/>
                      <a:r>
                        <a:rPr lang="ja-JP" altLang="en-US" sz="1600" b="1" i="0" u="none" strike="noStrike" dirty="0">
                          <a:solidFill>
                            <a:srgbClr val="000000"/>
                          </a:solidFill>
                          <a:effectLst/>
                          <a:latin typeface="+mj-ea"/>
                          <a:ea typeface="+mj-ea"/>
                        </a:rPr>
                        <a:t>サービス担当者会議への参加準備</a:t>
                      </a:r>
                      <a:endParaRPr lang="en-US" altLang="ja-JP" sz="1600" b="1" i="0" u="none" strike="noStrike" dirty="0">
                        <a:solidFill>
                          <a:srgbClr val="000000"/>
                        </a:solidFill>
                        <a:effectLst/>
                        <a:latin typeface="+mj-ea"/>
                        <a:ea typeface="+mj-ea"/>
                      </a:endParaRPr>
                    </a:p>
                    <a:p>
                      <a:pPr marL="712788"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dirty="0">
                          <a:solidFill>
                            <a:srgbClr val="000000"/>
                          </a:solidFill>
                          <a:effectLst/>
                          <a:latin typeface="+mj-ea"/>
                          <a:ea typeface="+mj-ea"/>
                          <a:cs typeface="+mn-cs"/>
                        </a:rPr>
                        <a:t>※</a:t>
                      </a:r>
                      <a:r>
                        <a:rPr kumimoji="1" lang="ja-JP" altLang="en-US" sz="1200" b="0" i="0" u="none" strike="noStrike" kern="1200" dirty="0">
                          <a:solidFill>
                            <a:srgbClr val="000000"/>
                          </a:solidFill>
                          <a:effectLst/>
                          <a:latin typeface="+mj-ea"/>
                          <a:ea typeface="+mj-ea"/>
                          <a:cs typeface="+mn-cs"/>
                        </a:rPr>
                        <a:t>サービス基準　第</a:t>
                      </a:r>
                      <a:r>
                        <a:rPr kumimoji="1" lang="en-US" altLang="ja-JP" sz="1200" b="0" i="0" u="none" strike="noStrike" kern="1200" dirty="0">
                          <a:solidFill>
                            <a:srgbClr val="000000"/>
                          </a:solidFill>
                          <a:effectLst/>
                          <a:latin typeface="+mj-ea"/>
                          <a:ea typeface="+mj-ea"/>
                          <a:cs typeface="+mn-cs"/>
                        </a:rPr>
                        <a:t>59</a:t>
                      </a:r>
                      <a:r>
                        <a:rPr kumimoji="1" lang="ja-JP" altLang="en-US" sz="1200" b="0" i="0" u="none" strike="noStrike" kern="1200" dirty="0">
                          <a:solidFill>
                            <a:srgbClr val="000000"/>
                          </a:solidFill>
                          <a:effectLst/>
                          <a:latin typeface="+mj-ea"/>
                          <a:ea typeface="+mj-ea"/>
                          <a:cs typeface="+mn-cs"/>
                        </a:rPr>
                        <a:t>条</a:t>
                      </a:r>
                      <a:r>
                        <a:rPr kumimoji="1" lang="en-US" altLang="ja-JP" sz="1200" b="0" i="0" u="none" strike="noStrike" kern="1200" dirty="0">
                          <a:solidFill>
                            <a:srgbClr val="000000"/>
                          </a:solidFill>
                          <a:effectLst/>
                          <a:latin typeface="+mj-ea"/>
                          <a:ea typeface="+mj-ea"/>
                          <a:cs typeface="+mn-cs"/>
                        </a:rPr>
                        <a:t>1</a:t>
                      </a:r>
                      <a:r>
                        <a:rPr kumimoji="1" lang="ja-JP" altLang="en-US" sz="1200" b="0" i="0" u="none" strike="noStrike" kern="1200" dirty="0" smtClean="0">
                          <a:solidFill>
                            <a:srgbClr val="000000"/>
                          </a:solidFill>
                          <a:effectLst/>
                          <a:latin typeface="+mj-ea"/>
                          <a:ea typeface="+mj-ea"/>
                          <a:cs typeface="+mn-cs"/>
                        </a:rPr>
                        <a:t>項</a:t>
                      </a:r>
                      <a:endParaRPr kumimoji="1" lang="en-US" altLang="ja-JP" sz="1200" b="0" i="0" u="none" strike="noStrike" kern="1200" dirty="0" smtClean="0">
                        <a:solidFill>
                          <a:srgbClr val="000000"/>
                        </a:solidFill>
                        <a:effectLst/>
                        <a:latin typeface="+mj-ea"/>
                        <a:ea typeface="+mj-ea"/>
                        <a:cs typeface="+mn-cs"/>
                      </a:endParaRPr>
                    </a:p>
                    <a:p>
                      <a:pPr marL="712788"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dirty="0" smtClean="0">
                          <a:solidFill>
                            <a:srgbClr val="000000"/>
                          </a:solidFill>
                          <a:effectLst/>
                          <a:latin typeface="+mj-ea"/>
                          <a:ea typeface="+mj-ea"/>
                          <a:cs typeface="+mn-cs"/>
                        </a:rPr>
                        <a:t>※</a:t>
                      </a:r>
                      <a:r>
                        <a:rPr kumimoji="1" lang="ja-JP" altLang="en-US" sz="1200" b="0" i="0" u="none" strike="noStrike" kern="1200" dirty="0" smtClean="0">
                          <a:solidFill>
                            <a:srgbClr val="000000"/>
                          </a:solidFill>
                          <a:effectLst/>
                          <a:latin typeface="+mj-ea"/>
                          <a:ea typeface="+mj-ea"/>
                          <a:cs typeface="+mn-cs"/>
                        </a:rPr>
                        <a:t>児通所基準第</a:t>
                      </a:r>
                      <a:r>
                        <a:rPr kumimoji="1" lang="en-US" altLang="ja-JP" sz="1200" b="0" i="0" u="none" strike="noStrike" kern="1200" dirty="0" smtClean="0">
                          <a:solidFill>
                            <a:srgbClr val="000000"/>
                          </a:solidFill>
                          <a:effectLst/>
                          <a:latin typeface="+mj-ea"/>
                          <a:ea typeface="+mj-ea"/>
                          <a:cs typeface="+mn-cs"/>
                        </a:rPr>
                        <a:t>29</a:t>
                      </a:r>
                      <a:r>
                        <a:rPr kumimoji="1" lang="ja-JP" altLang="en-US" sz="1200" b="0" i="0" u="none" strike="noStrike" kern="1200" dirty="0" smtClean="0">
                          <a:solidFill>
                            <a:srgbClr val="000000"/>
                          </a:solidFill>
                          <a:effectLst/>
                          <a:latin typeface="+mj-ea"/>
                          <a:ea typeface="+mj-ea"/>
                          <a:cs typeface="+mn-cs"/>
                        </a:rPr>
                        <a:t>条</a:t>
                      </a:r>
                      <a:endParaRPr kumimoji="1" lang="en-US" altLang="ja-JP" sz="1200" b="0" i="0" u="none" strike="noStrike" kern="1200" dirty="0" smtClean="0">
                        <a:solidFill>
                          <a:srgbClr val="000000"/>
                        </a:solidFill>
                        <a:effectLst/>
                        <a:latin typeface="+mj-ea"/>
                        <a:ea typeface="+mj-ea"/>
                        <a:cs typeface="+mn-cs"/>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ja-JP" altLang="en-US" dirty="0"/>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ja-JP" altLang="en-US" dirty="0"/>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j-ea"/>
                          <a:ea typeface="+mj-ea"/>
                        </a:rPr>
                        <a:t>昼食休憩</a:t>
                      </a:r>
                      <a:endParaRPr lang="en-US" altLang="ja-JP" sz="1600" b="1"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chemeClr val="bg1"/>
                    </a:solidFill>
                  </a:tcPr>
                </a:tc>
                <a:tc gridSpan="4">
                  <a:txBody>
                    <a:bodyPr/>
                    <a:lstStyle/>
                    <a:p>
                      <a:pPr algn="ctr" fontAlgn="ctr"/>
                      <a:r>
                        <a:rPr lang="ja-JP" altLang="en-US" sz="1600" b="1" i="0" u="none" strike="noStrike" dirty="0">
                          <a:solidFill>
                            <a:srgbClr val="000000"/>
                          </a:solidFill>
                          <a:effectLst/>
                          <a:latin typeface="+mj-ea"/>
                          <a:ea typeface="+mj-ea"/>
                        </a:rPr>
                        <a:t>サービス担当者会議体験</a:t>
                      </a:r>
                      <a:endParaRPr lang="en-US" altLang="ja-JP" sz="1600" b="1" i="0" u="none" strike="noStrike" dirty="0">
                        <a:solidFill>
                          <a:srgbClr val="000000"/>
                        </a:solidFill>
                        <a:effectLst/>
                        <a:latin typeface="+mj-ea"/>
                        <a:ea typeface="+mj-ea"/>
                      </a:endParaRPr>
                    </a:p>
                    <a:p>
                      <a:pPr algn="ctr" fontAlgn="ctr"/>
                      <a:r>
                        <a:rPr lang="ja-JP" altLang="en-US" sz="1600" b="1" i="0" u="none" strike="noStrike" dirty="0">
                          <a:solidFill>
                            <a:srgbClr val="000000"/>
                          </a:solidFill>
                          <a:effectLst/>
                          <a:latin typeface="+mj-ea"/>
                          <a:ea typeface="+mj-ea"/>
                        </a:rPr>
                        <a:t>（アセスメントの深化と生活全体のニーズ把握）</a:t>
                      </a:r>
                      <a:endParaRPr lang="en-US" altLang="ja-JP" sz="1600" b="1" i="0" u="none" strike="noStrike" dirty="0">
                        <a:solidFill>
                          <a:srgbClr val="000000"/>
                        </a:solidFill>
                        <a:effectLst/>
                        <a:latin typeface="+mj-ea"/>
                        <a:ea typeface="+mj-ea"/>
                      </a:endParaRPr>
                    </a:p>
                    <a:p>
                      <a:pPr marL="712788" indent="0" algn="l" fontAlgn="ctr"/>
                      <a:r>
                        <a:rPr lang="en-US" altLang="ja-JP" sz="1200" b="0" i="0" u="none" strike="noStrike" dirty="0">
                          <a:solidFill>
                            <a:srgbClr val="000000"/>
                          </a:solidFill>
                          <a:effectLst/>
                          <a:latin typeface="+mj-ea"/>
                          <a:ea typeface="+mj-ea"/>
                        </a:rPr>
                        <a:t>※</a:t>
                      </a:r>
                      <a:r>
                        <a:rPr lang="ja-JP" altLang="en-US" sz="1200" b="0" i="0" u="none" strike="noStrike" dirty="0">
                          <a:solidFill>
                            <a:srgbClr val="000000"/>
                          </a:solidFill>
                          <a:effectLst/>
                          <a:latin typeface="+mj-ea"/>
                          <a:ea typeface="+mj-ea"/>
                        </a:rPr>
                        <a:t>サービス基準　第</a:t>
                      </a:r>
                      <a:r>
                        <a:rPr lang="en-US" altLang="ja-JP" sz="1200" b="0" i="0" u="none" strike="noStrike" dirty="0">
                          <a:solidFill>
                            <a:srgbClr val="000000"/>
                          </a:solidFill>
                          <a:effectLst/>
                          <a:latin typeface="+mj-ea"/>
                          <a:ea typeface="+mj-ea"/>
                        </a:rPr>
                        <a:t>59</a:t>
                      </a:r>
                      <a:r>
                        <a:rPr lang="ja-JP" altLang="en-US" sz="1200" b="0" i="0" u="none" strike="noStrike" dirty="0">
                          <a:solidFill>
                            <a:srgbClr val="000000"/>
                          </a:solidFill>
                          <a:effectLst/>
                          <a:latin typeface="+mj-ea"/>
                          <a:ea typeface="+mj-ea"/>
                        </a:rPr>
                        <a:t>条</a:t>
                      </a:r>
                      <a:r>
                        <a:rPr lang="en-US" altLang="ja-JP" sz="1200" b="0" i="0" u="none" strike="noStrike" dirty="0">
                          <a:solidFill>
                            <a:srgbClr val="000000"/>
                          </a:solidFill>
                          <a:effectLst/>
                          <a:latin typeface="+mj-ea"/>
                          <a:ea typeface="+mj-ea"/>
                        </a:rPr>
                        <a:t>1</a:t>
                      </a:r>
                      <a:r>
                        <a:rPr lang="ja-JP" altLang="en-US" sz="1200" b="0" i="0" u="none" strike="noStrike" dirty="0">
                          <a:solidFill>
                            <a:srgbClr val="000000"/>
                          </a:solidFill>
                          <a:effectLst/>
                          <a:latin typeface="+mj-ea"/>
                          <a:ea typeface="+mj-ea"/>
                        </a:rPr>
                        <a:t>項</a:t>
                      </a:r>
                      <a:endParaRPr lang="en-US" altLang="ja-JP" sz="1200" b="0" i="0" u="none" strike="noStrike" dirty="0">
                        <a:solidFill>
                          <a:srgbClr val="000000"/>
                        </a:solidFill>
                        <a:effectLst/>
                        <a:latin typeface="+mj-ea"/>
                        <a:ea typeface="+mj-ea"/>
                      </a:endParaRPr>
                    </a:p>
                    <a:p>
                      <a:pPr marL="712788"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j-ea"/>
                          <a:ea typeface="+mj-ea"/>
                        </a:rPr>
                        <a:t>※</a:t>
                      </a:r>
                      <a:r>
                        <a:rPr lang="ja-JP" altLang="en-US" sz="1200" b="0" i="0" u="none" strike="noStrike" dirty="0">
                          <a:solidFill>
                            <a:srgbClr val="000000"/>
                          </a:solidFill>
                          <a:effectLst/>
                          <a:latin typeface="+mj-ea"/>
                          <a:ea typeface="+mj-ea"/>
                        </a:rPr>
                        <a:t>相談基準　第</a:t>
                      </a:r>
                      <a:r>
                        <a:rPr lang="en-US" altLang="ja-JP" sz="1200" b="0" i="0" u="none" strike="noStrike" dirty="0">
                          <a:solidFill>
                            <a:srgbClr val="000000"/>
                          </a:solidFill>
                          <a:effectLst/>
                          <a:latin typeface="+mj-ea"/>
                          <a:ea typeface="+mj-ea"/>
                        </a:rPr>
                        <a:t>15</a:t>
                      </a:r>
                      <a:r>
                        <a:rPr lang="ja-JP" altLang="en-US" sz="1200" b="0" i="0" u="none" strike="noStrike" dirty="0">
                          <a:solidFill>
                            <a:srgbClr val="000000"/>
                          </a:solidFill>
                          <a:effectLst/>
                          <a:latin typeface="+mj-ea"/>
                          <a:ea typeface="+mj-ea"/>
                        </a:rPr>
                        <a:t>条第</a:t>
                      </a:r>
                      <a:r>
                        <a:rPr lang="en-US" altLang="ja-JP" sz="1200" b="0" i="0" u="none" strike="noStrike" dirty="0">
                          <a:solidFill>
                            <a:srgbClr val="000000"/>
                          </a:solidFill>
                          <a:effectLst/>
                          <a:latin typeface="+mj-ea"/>
                          <a:ea typeface="+mj-ea"/>
                        </a:rPr>
                        <a:t>1</a:t>
                      </a:r>
                      <a:r>
                        <a:rPr lang="ja-JP" altLang="en-US" sz="1200" b="0" i="0" u="none" strike="noStrike" dirty="0">
                          <a:solidFill>
                            <a:srgbClr val="000000"/>
                          </a:solidFill>
                          <a:effectLst/>
                          <a:latin typeface="+mj-ea"/>
                          <a:ea typeface="+mj-ea"/>
                        </a:rPr>
                        <a:t>項</a:t>
                      </a:r>
                      <a:r>
                        <a:rPr lang="en-US" altLang="ja-JP" sz="1200" b="0" i="0" u="none" strike="noStrike" dirty="0">
                          <a:solidFill>
                            <a:srgbClr val="000000"/>
                          </a:solidFill>
                          <a:effectLst/>
                          <a:latin typeface="+mj-ea"/>
                          <a:ea typeface="+mj-ea"/>
                        </a:rPr>
                        <a:t>10</a:t>
                      </a:r>
                      <a:r>
                        <a:rPr lang="ja-JP" altLang="en-US" sz="1200" b="0" i="0" u="none" strike="noStrike" dirty="0" smtClean="0">
                          <a:solidFill>
                            <a:srgbClr val="000000"/>
                          </a:solidFill>
                          <a:effectLst/>
                          <a:latin typeface="+mj-ea"/>
                          <a:ea typeface="+mj-ea"/>
                        </a:rPr>
                        <a:t>号</a:t>
                      </a:r>
                      <a:endParaRPr lang="en-US" altLang="ja-JP" sz="1200" b="0" i="0" u="none" strike="noStrike" dirty="0" smtClean="0">
                        <a:solidFill>
                          <a:srgbClr val="000000"/>
                        </a:solidFill>
                        <a:effectLst/>
                        <a:latin typeface="+mj-ea"/>
                        <a:ea typeface="+mj-ea"/>
                      </a:endParaRPr>
                    </a:p>
                    <a:p>
                      <a:pPr marL="712788"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dirty="0" smtClean="0">
                          <a:solidFill>
                            <a:srgbClr val="000000"/>
                          </a:solidFill>
                          <a:effectLst/>
                          <a:latin typeface="+mj-ea"/>
                          <a:ea typeface="+mj-ea"/>
                          <a:cs typeface="+mn-cs"/>
                        </a:rPr>
                        <a:t>※</a:t>
                      </a:r>
                      <a:r>
                        <a:rPr kumimoji="1" lang="ja-JP" altLang="en-US" sz="1200" b="0" i="0" u="none" strike="noStrike" kern="1200" dirty="0" smtClean="0">
                          <a:solidFill>
                            <a:srgbClr val="000000"/>
                          </a:solidFill>
                          <a:effectLst/>
                          <a:latin typeface="+mj-ea"/>
                          <a:ea typeface="+mj-ea"/>
                          <a:cs typeface="+mn-cs"/>
                        </a:rPr>
                        <a:t>児通所基準第</a:t>
                      </a:r>
                      <a:r>
                        <a:rPr kumimoji="1" lang="en-US" altLang="ja-JP" sz="1200" b="0" i="0" u="none" strike="noStrike" kern="1200" dirty="0" smtClean="0">
                          <a:solidFill>
                            <a:srgbClr val="000000"/>
                          </a:solidFill>
                          <a:effectLst/>
                          <a:latin typeface="+mj-ea"/>
                          <a:ea typeface="+mj-ea"/>
                          <a:cs typeface="+mn-cs"/>
                        </a:rPr>
                        <a:t>29</a:t>
                      </a:r>
                      <a:r>
                        <a:rPr kumimoji="1" lang="ja-JP" altLang="en-US" sz="1200" b="0" i="0" u="none" strike="noStrike" kern="1200" dirty="0" smtClean="0">
                          <a:solidFill>
                            <a:srgbClr val="000000"/>
                          </a:solidFill>
                          <a:effectLst/>
                          <a:latin typeface="+mj-ea"/>
                          <a:ea typeface="+mj-ea"/>
                          <a:cs typeface="+mn-cs"/>
                        </a:rPr>
                        <a:t>条・第</a:t>
                      </a:r>
                      <a:r>
                        <a:rPr kumimoji="1" lang="en-US" altLang="ja-JP" sz="1200" b="0" i="0" u="none" strike="noStrike" kern="1200" dirty="0" smtClean="0">
                          <a:solidFill>
                            <a:srgbClr val="000000"/>
                          </a:solidFill>
                          <a:effectLst/>
                          <a:latin typeface="+mj-ea"/>
                          <a:ea typeface="+mj-ea"/>
                          <a:cs typeface="+mn-cs"/>
                        </a:rPr>
                        <a:t>48</a:t>
                      </a:r>
                      <a:r>
                        <a:rPr kumimoji="1" lang="ja-JP" altLang="en-US" sz="1200" b="0" i="0" u="none" strike="noStrike" kern="1200" dirty="0" smtClean="0">
                          <a:solidFill>
                            <a:srgbClr val="000000"/>
                          </a:solidFill>
                          <a:effectLst/>
                          <a:latin typeface="+mj-ea"/>
                          <a:ea typeface="+mj-ea"/>
                          <a:cs typeface="+mn-cs"/>
                        </a:rPr>
                        <a:t>条</a:t>
                      </a:r>
                      <a:r>
                        <a:rPr kumimoji="1" lang="en-US" altLang="ja-JP" sz="1200" b="0" i="0" u="none" strike="noStrike" kern="1200" dirty="0" smtClean="0">
                          <a:solidFill>
                            <a:srgbClr val="000000"/>
                          </a:solidFill>
                          <a:effectLst/>
                          <a:latin typeface="+mj-ea"/>
                          <a:ea typeface="+mj-ea"/>
                          <a:cs typeface="+mn-cs"/>
                        </a:rPr>
                        <a:t>1</a:t>
                      </a:r>
                      <a:r>
                        <a:rPr kumimoji="1" lang="ja-JP" altLang="en-US" sz="1200" b="0" i="0" u="none" strike="noStrike" kern="1200" dirty="0" smtClean="0">
                          <a:solidFill>
                            <a:srgbClr val="000000"/>
                          </a:solidFill>
                          <a:effectLst/>
                          <a:latin typeface="+mj-ea"/>
                          <a:ea typeface="+mj-ea"/>
                          <a:cs typeface="+mn-cs"/>
                        </a:rPr>
                        <a:t>項</a:t>
                      </a:r>
                      <a:endParaRPr kumimoji="1" lang="en-US" altLang="ja-JP" sz="1200" b="0" i="0" u="none" strike="noStrike" kern="1200" dirty="0" smtClean="0">
                        <a:solidFill>
                          <a:srgbClr val="000000"/>
                        </a:solidFill>
                        <a:effectLst/>
                        <a:latin typeface="+mj-ea"/>
                        <a:ea typeface="+mj-ea"/>
                        <a:cs typeface="+mn-cs"/>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lang="ja-JP" altLang="en-US" dirty="0"/>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ja-JP" altLang="en-US" dirty="0"/>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ja-JP" altLang="en-US" dirty="0"/>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latin typeface="+mj-ea"/>
                          <a:ea typeface="+mj-ea"/>
                        </a:rPr>
                        <a:t>休憩</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8548900"/>
                  </a:ext>
                </a:extLst>
              </a:tr>
              <a:tr h="572249">
                <a:tc vMerge="1">
                  <a:txBody>
                    <a:bodyPr/>
                    <a:lstStyle/>
                    <a:p>
                      <a:endParaRPr kumimoji="1" lang="ja-JP" altLang="en-US"/>
                    </a:p>
                  </a:txBody>
                  <a:tcPr/>
                </a:tc>
                <a:tc>
                  <a:txBody>
                    <a:bodyPr/>
                    <a:lstStyle/>
                    <a:p>
                      <a:pPr algn="ctr" fontAlgn="ctr"/>
                      <a:r>
                        <a:rPr lang="en-US" altLang="ja-JP" sz="1600" b="1" i="0" u="none" strike="noStrike" dirty="0">
                          <a:solidFill>
                            <a:srgbClr val="000000"/>
                          </a:solidFill>
                          <a:effectLst/>
                          <a:latin typeface="+mj-ea"/>
                          <a:ea typeface="+mj-ea"/>
                        </a:rPr>
                        <a:t>15</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mj-ea"/>
                          <a:ea typeface="+mj-ea"/>
                        </a:rPr>
                        <a:t>10</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mj-ea"/>
                          <a:ea typeface="+mj-ea"/>
                        </a:rPr>
                        <a:t>25</a:t>
                      </a:r>
                      <a:r>
                        <a:rPr lang="ja-JP" altLang="en-US" sz="1600" b="1" i="0" u="none" strike="noStrike" dirty="0">
                          <a:solidFill>
                            <a:srgbClr val="000000"/>
                          </a:solidFill>
                          <a:effectLst/>
                          <a:latin typeface="+mj-ea"/>
                          <a:ea typeface="+mj-ea"/>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kumimoji="1" lang="ja-JP" altLang="en-US" dirty="0"/>
                    </a:p>
                  </a:txBody>
                  <a:tcPr>
                    <a:lnT w="12700" cap="flat" cmpd="sng" algn="ctr">
                      <a:solidFill>
                        <a:srgbClr val="000000"/>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dirty="0">
                          <a:solidFill>
                            <a:srgbClr val="000000"/>
                          </a:solidFill>
                          <a:effectLst/>
                          <a:latin typeface="+mj-ea"/>
                          <a:ea typeface="+mn-ea"/>
                          <a:cs typeface="+mn-cs"/>
                        </a:rPr>
                        <a:t>15</a:t>
                      </a:r>
                      <a:r>
                        <a:rPr kumimoji="1" lang="ja-JP" altLang="en-US" sz="1600" b="1" i="0" u="none" strike="noStrike" kern="1200" dirty="0">
                          <a:solidFill>
                            <a:srgbClr val="000000"/>
                          </a:solidFill>
                          <a:effectLst/>
                          <a:latin typeface="+mj-ea"/>
                          <a:ea typeface="+mn-ea"/>
                          <a:cs typeface="+mn-cs"/>
                        </a:rPr>
                        <a:t>分</a:t>
                      </a:r>
                    </a:p>
                  </a:txBody>
                  <a:tcPr marL="6834" marR="6834" marT="6833" marB="0" anchor="ctr">
                    <a:lnT w="12700" cap="flat" cmpd="sng" algn="ctr">
                      <a:solidFill>
                        <a:srgbClr val="000000"/>
                      </a:solidFill>
                      <a:prstDash val="solid"/>
                      <a:round/>
                      <a:headEnd type="none" w="med" len="med"/>
                      <a:tailEnd type="none" w="med" len="med"/>
                    </a:lnT>
                    <a:solidFill>
                      <a:srgbClr val="CC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dirty="0">
                          <a:solidFill>
                            <a:srgbClr val="000000"/>
                          </a:solidFill>
                          <a:effectLst/>
                          <a:latin typeface="+mj-ea"/>
                          <a:ea typeface="+mn-ea"/>
                          <a:cs typeface="+mn-cs"/>
                        </a:rPr>
                        <a:t>10</a:t>
                      </a:r>
                      <a:r>
                        <a:rPr kumimoji="1" lang="ja-JP" altLang="en-US" sz="1600" b="1" i="0" u="none" strike="noStrike" kern="1200" dirty="0">
                          <a:solidFill>
                            <a:srgbClr val="000000"/>
                          </a:solidFill>
                          <a:effectLst/>
                          <a:latin typeface="+mj-ea"/>
                          <a:ea typeface="+mn-ea"/>
                          <a:cs typeface="+mn-cs"/>
                        </a:rPr>
                        <a:t>分</a:t>
                      </a:r>
                    </a:p>
                  </a:txBody>
                  <a:tcPr marL="6834" marR="6834" marT="6833" marB="0" anchor="ctr">
                    <a:solidFill>
                      <a:srgbClr val="CCFF99"/>
                    </a:solidFill>
                  </a:tcPr>
                </a:tc>
                <a:tc>
                  <a:txBody>
                    <a:bodyPr/>
                    <a:lstStyle/>
                    <a:p>
                      <a:pPr algn="ctr" fontAlgn="ctr"/>
                      <a:r>
                        <a:rPr lang="en-US" altLang="ja-JP" sz="1600" b="1" i="0" u="none" strike="noStrike" dirty="0">
                          <a:solidFill>
                            <a:srgbClr val="000000"/>
                          </a:solidFill>
                          <a:effectLst/>
                          <a:latin typeface="+mj-ea"/>
                          <a:ea typeface="+mj-ea"/>
                        </a:rPr>
                        <a:t>15</a:t>
                      </a:r>
                      <a:r>
                        <a:rPr lang="ja-JP" altLang="en-US" sz="1600" b="1" i="0" u="none" strike="noStrike" dirty="0">
                          <a:solidFill>
                            <a:srgbClr val="000000"/>
                          </a:solidFill>
                          <a:effectLst/>
                          <a:latin typeface="+mj-ea"/>
                          <a:ea typeface="+mj-ea"/>
                        </a:rPr>
                        <a:t>分</a:t>
                      </a:r>
                    </a:p>
                  </a:txBody>
                  <a:tcPr marL="6834" marR="6834" marT="6833" marB="0" anchor="ctr">
                    <a:solidFill>
                      <a:srgbClr val="CCFF99"/>
                    </a:solidFill>
                  </a:tcPr>
                </a:tc>
                <a:tc>
                  <a:txBody>
                    <a:bodyPr/>
                    <a:lstStyle/>
                    <a:p>
                      <a:pPr algn="ctr" fontAlgn="ctr"/>
                      <a:r>
                        <a:rPr lang="en-US" altLang="ja-JP" sz="1600" b="1" i="0" u="none" strike="noStrike" dirty="0">
                          <a:solidFill>
                            <a:srgbClr val="000000"/>
                          </a:solidFill>
                          <a:effectLst/>
                          <a:latin typeface="+mj-ea"/>
                          <a:ea typeface="+mj-ea"/>
                        </a:rPr>
                        <a:t>10</a:t>
                      </a:r>
                      <a:r>
                        <a:rPr lang="ja-JP" altLang="en-US" sz="1600" b="1" i="0" u="none" strike="noStrike" dirty="0">
                          <a:solidFill>
                            <a:srgbClr val="000000"/>
                          </a:solidFill>
                          <a:effectLst/>
                          <a:latin typeface="+mj-ea"/>
                          <a:ea typeface="+mj-ea"/>
                        </a:rPr>
                        <a:t>分</a:t>
                      </a:r>
                    </a:p>
                  </a:txBody>
                  <a:tcPr marL="6834" marR="6834" marT="6833" marB="0" anchor="ctr">
                    <a:solidFill>
                      <a:srgbClr val="CCFF99"/>
                    </a:solidFill>
                  </a:tcPr>
                </a:tc>
                <a:tc vMerge="1">
                  <a:txBody>
                    <a:bodyPr/>
                    <a:lstStyle/>
                    <a:p>
                      <a:endParaRPr kumimoji="1" lang="ja-JP" altLang="en-US"/>
                    </a:p>
                  </a:txBody>
                  <a:tcPr/>
                </a:tc>
                <a:extLst>
                  <a:ext uri="{0D108BD9-81ED-4DB2-BD59-A6C34878D82A}">
                    <a16:rowId xmlns:a16="http://schemas.microsoft.com/office/drawing/2014/main" val="1683815478"/>
                  </a:ext>
                </a:extLst>
              </a:tr>
              <a:tr h="3229693">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600" b="1" i="0" u="none" strike="noStrike" dirty="0">
                          <a:solidFill>
                            <a:srgbClr val="000000"/>
                          </a:solidFill>
                          <a:effectLst/>
                          <a:latin typeface="+mj-ea"/>
                          <a:ea typeface="+mj-ea"/>
                        </a:rPr>
                        <a:t>事例の説明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ja-JP" altLang="en-US" sz="1600" b="1" i="0" u="none" strike="noStrike" dirty="0">
                          <a:solidFill>
                            <a:srgbClr val="000000"/>
                          </a:solidFill>
                          <a:effectLst/>
                          <a:latin typeface="+mj-ea"/>
                          <a:ea typeface="+mj-ea"/>
                        </a:rPr>
                        <a:t>サービス担当者会議での</a:t>
                      </a:r>
                      <a:endParaRPr lang="en-US" altLang="ja-JP" sz="1600" b="1" i="0" u="none" strike="noStrike" dirty="0">
                        <a:solidFill>
                          <a:srgbClr val="000000"/>
                        </a:solidFill>
                        <a:effectLst/>
                        <a:latin typeface="+mj-ea"/>
                        <a:ea typeface="+mj-ea"/>
                      </a:endParaRPr>
                    </a:p>
                    <a:p>
                      <a:pPr algn="ctr" fontAlgn="ctr"/>
                      <a:r>
                        <a:rPr lang="ja-JP" altLang="en-US" sz="1600" b="1" i="0" u="none" strike="noStrike" dirty="0">
                          <a:solidFill>
                            <a:srgbClr val="000000"/>
                          </a:solidFill>
                          <a:effectLst/>
                          <a:latin typeface="+mj-ea"/>
                          <a:ea typeface="+mj-ea"/>
                        </a:rPr>
                        <a:t>確認事項の検討</a:t>
                      </a:r>
                      <a:r>
                        <a:rPr lang="ja-JP" altLang="en-US" sz="1600" b="1" i="0" u="none" strike="noStrike" dirty="0" smtClean="0">
                          <a:solidFill>
                            <a:srgbClr val="000000"/>
                          </a:solidFill>
                          <a:effectLst/>
                          <a:latin typeface="+mj-ea"/>
                          <a:ea typeface="+mj-ea"/>
                        </a:rPr>
                        <a:t>（　個人</a:t>
                      </a:r>
                      <a:r>
                        <a:rPr lang="ja-JP" altLang="en-US" sz="1600" b="1" i="0" u="none" strike="noStrike" dirty="0">
                          <a:solidFill>
                            <a:srgbClr val="000000"/>
                          </a:solidFill>
                          <a:effectLst/>
                          <a:latin typeface="+mj-ea"/>
                          <a:ea typeface="+mj-ea"/>
                        </a:rPr>
                        <a:t>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ja-JP" altLang="en-US" sz="1600" b="1" i="0" u="none" strike="noStrike" dirty="0">
                          <a:solidFill>
                            <a:srgbClr val="000000"/>
                          </a:solidFill>
                          <a:effectLst/>
                          <a:latin typeface="+mj-ea"/>
                          <a:ea typeface="+mj-ea"/>
                        </a:rPr>
                        <a:t>サービス担当者会議での</a:t>
                      </a:r>
                      <a:endParaRPr lang="en-US" altLang="ja-JP" sz="1600" b="1" i="0" u="none" strike="noStrike" dirty="0">
                        <a:solidFill>
                          <a:srgbClr val="000000"/>
                        </a:solidFill>
                        <a:effectLst/>
                        <a:latin typeface="+mj-ea"/>
                        <a:ea typeface="+mj-ea"/>
                      </a:endParaRPr>
                    </a:p>
                    <a:p>
                      <a:pPr algn="ctr" fontAlgn="ctr"/>
                      <a:r>
                        <a:rPr lang="ja-JP" altLang="en-US" sz="1600" b="1" i="0" u="none" strike="noStrike" dirty="0">
                          <a:solidFill>
                            <a:srgbClr val="000000"/>
                          </a:solidFill>
                          <a:effectLst/>
                          <a:latin typeface="+mj-ea"/>
                          <a:ea typeface="+mj-ea"/>
                        </a:rPr>
                        <a:t>確認事項検討</a:t>
                      </a:r>
                      <a:r>
                        <a:rPr lang="ja-JP" altLang="en-US" sz="1600" b="1" i="0" u="none" strike="noStrike" dirty="0" smtClean="0">
                          <a:solidFill>
                            <a:srgbClr val="000000"/>
                          </a:solidFill>
                          <a:effectLst/>
                          <a:latin typeface="+mj-ea"/>
                          <a:ea typeface="+mj-ea"/>
                        </a:rPr>
                        <a:t>（　グループ</a:t>
                      </a:r>
                      <a:r>
                        <a:rPr lang="ja-JP" altLang="en-US" sz="1600" b="1" i="0" u="none" strike="noStrike" dirty="0">
                          <a:solidFill>
                            <a:srgbClr val="000000"/>
                          </a:solidFill>
                          <a:effectLst/>
                          <a:latin typeface="+mj-ea"/>
                          <a:ea typeface="+mj-ea"/>
                        </a:rPr>
                        <a:t>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600" b="1"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1" i="0" u="none" strike="noStrike" kern="1200" dirty="0">
                          <a:solidFill>
                            <a:srgbClr val="000000"/>
                          </a:solidFill>
                          <a:effectLst/>
                          <a:latin typeface="+mj-ea"/>
                          <a:ea typeface="+mn-ea"/>
                          <a:cs typeface="+mn-cs"/>
                        </a:rPr>
                        <a:t>ロールプレイについての説明</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CCFF9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1" i="0" u="none" strike="noStrike" kern="1200" dirty="0">
                          <a:solidFill>
                            <a:srgbClr val="000000"/>
                          </a:solidFill>
                          <a:effectLst/>
                          <a:latin typeface="+mj-ea"/>
                          <a:ea typeface="+mn-ea"/>
                          <a:cs typeface="+mn-cs"/>
                        </a:rPr>
                        <a:t>ロールプレイ準備</a:t>
                      </a:r>
                      <a:r>
                        <a:rPr kumimoji="1" lang="ja-JP" altLang="en-US" sz="1600" b="1" i="0" u="none" strike="noStrike" kern="1200" dirty="0" smtClean="0">
                          <a:solidFill>
                            <a:srgbClr val="000000"/>
                          </a:solidFill>
                          <a:effectLst/>
                          <a:latin typeface="+mj-ea"/>
                          <a:ea typeface="+mn-ea"/>
                          <a:cs typeface="+mn-cs"/>
                        </a:rPr>
                        <a:t>（　配役</a:t>
                      </a:r>
                      <a:r>
                        <a:rPr kumimoji="1" lang="ja-JP" altLang="en-US" sz="1600" b="1" i="0" u="none" strike="noStrike" kern="1200" dirty="0">
                          <a:solidFill>
                            <a:srgbClr val="000000"/>
                          </a:solidFill>
                          <a:effectLst/>
                          <a:latin typeface="+mj-ea"/>
                          <a:ea typeface="+mn-ea"/>
                          <a:cs typeface="+mn-cs"/>
                        </a:rPr>
                        <a:t>決め）</a:t>
                      </a:r>
                      <a:endParaRPr kumimoji="1" lang="en-US" altLang="ja-JP" sz="1600" b="1" i="0" u="none" strike="noStrike" kern="1200" dirty="0">
                        <a:solidFill>
                          <a:srgbClr val="000000"/>
                        </a:solidFill>
                        <a:effectLst/>
                        <a:latin typeface="+mj-ea"/>
                        <a:ea typeface="+mn-ea"/>
                        <a:cs typeface="+mn-cs"/>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1" i="0" u="none" strike="noStrike" dirty="0">
                          <a:solidFill>
                            <a:srgbClr val="000000"/>
                          </a:solidFill>
                          <a:effectLst/>
                          <a:latin typeface="+mj-ea"/>
                          <a:ea typeface="+mj-ea"/>
                        </a:rPr>
                        <a:t>ロールプレイ</a:t>
                      </a:r>
                      <a:endParaRPr lang="en-US" altLang="ja-JP" sz="1600" b="1"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1" i="0" u="none" strike="noStrike" dirty="0">
                          <a:solidFill>
                            <a:srgbClr val="000000"/>
                          </a:solidFill>
                          <a:effectLst/>
                          <a:latin typeface="+mj-ea"/>
                          <a:ea typeface="+mj-ea"/>
                        </a:rPr>
                        <a:t>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CCFF99"/>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b="1" dirty="0">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9216945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AutoShape 3"/>
          <p:cNvSpPr>
            <a:spLocks noChangeArrowheads="1"/>
          </p:cNvSpPr>
          <p:nvPr/>
        </p:nvSpPr>
        <p:spPr bwMode="auto">
          <a:xfrm>
            <a:off x="107952" y="908720"/>
            <a:ext cx="9901238" cy="5833392"/>
          </a:xfrm>
          <a:prstGeom prst="foldedCorner">
            <a:avLst>
              <a:gd name="adj" fmla="val 12500"/>
            </a:avLst>
          </a:prstGeom>
          <a:noFill/>
          <a:ln>
            <a:noFill/>
            <a:headEnd/>
            <a:tailEnd/>
          </a:ln>
        </p:spPr>
        <p:style>
          <a:lnRef idx="2">
            <a:schemeClr val="dk1"/>
          </a:lnRef>
          <a:fillRef idx="1">
            <a:schemeClr val="lt1"/>
          </a:fillRef>
          <a:effectRef idx="0">
            <a:schemeClr val="dk1"/>
          </a:effectRef>
          <a:fontRef idx="minor">
            <a:schemeClr val="dk1"/>
          </a:fontRef>
        </p:style>
        <p:txBody>
          <a:bodyPr lIns="74295" tIns="8890" rIns="74295" bIns="8890"/>
          <a:lstStyle/>
          <a:p>
            <a:pPr marL="88900">
              <a:defRPr/>
            </a:pPr>
            <a:r>
              <a:rPr lang="ja-JP" altLang="en-US" dirty="0">
                <a:solidFill>
                  <a:srgbClr val="000000"/>
                </a:solidFill>
                <a:latin typeface="ＭＳ Ｐゴシック" pitchFamily="50" charset="-128"/>
                <a:ea typeface="ＭＳ Ｐゴシック" pitchFamily="50" charset="-128"/>
              </a:rPr>
              <a:t>　</a:t>
            </a:r>
            <a:r>
              <a:rPr lang="en-US" altLang="ja-JP" b="1" dirty="0">
                <a:solidFill>
                  <a:srgbClr val="000000"/>
                </a:solidFill>
                <a:latin typeface="ＭＳ Ｐゴシック" pitchFamily="50" charset="-128"/>
                <a:ea typeface="ＭＳ Ｐゴシック" pitchFamily="50" charset="-128"/>
              </a:rPr>
              <a:t>1</a:t>
            </a:r>
            <a:r>
              <a:rPr lang="ja-JP" altLang="en-US" b="1" dirty="0" err="1">
                <a:solidFill>
                  <a:srgbClr val="000000"/>
                </a:solidFill>
                <a:latin typeface="ＭＳ Ｐゴシック" pitchFamily="50" charset="-128"/>
                <a:ea typeface="ＭＳ Ｐゴシック" pitchFamily="50" charset="-128"/>
              </a:rPr>
              <a:t>．</a:t>
            </a:r>
            <a:r>
              <a:rPr lang="ja-JP" altLang="en-US" b="1" dirty="0">
                <a:solidFill>
                  <a:srgbClr val="000000"/>
                </a:solidFill>
                <a:latin typeface="ＭＳ Ｐゴシック" pitchFamily="50" charset="-128"/>
                <a:ea typeface="ＭＳ Ｐゴシック" pitchFamily="50" charset="-128"/>
              </a:rPr>
              <a:t>ロールプレイとは</a:t>
            </a:r>
          </a:p>
          <a:p>
            <a:pPr marL="88900">
              <a:defRPr/>
            </a:pPr>
            <a:r>
              <a:rPr lang="ja-JP" altLang="en-US" sz="1800" dirty="0">
                <a:solidFill>
                  <a:srgbClr val="000000"/>
                </a:solidFill>
                <a:latin typeface="Arial" pitchFamily="34" charset="0"/>
                <a:ea typeface="ＭＳ Ｐゴシック" pitchFamily="50" charset="-128"/>
              </a:rPr>
              <a:t>　　　○現実に起こる場面を想定して、複数の人がそれぞれ役を演じ、疑似体験を通じて、ある</a:t>
            </a:r>
            <a:endParaRPr lang="en-US" altLang="ja-JP" sz="1800" dirty="0">
              <a:solidFill>
                <a:srgbClr val="000000"/>
              </a:solidFill>
              <a:latin typeface="Arial" pitchFamily="34" charset="0"/>
              <a:ea typeface="ＭＳ Ｐゴシック" pitchFamily="50" charset="-128"/>
            </a:endParaRPr>
          </a:p>
          <a:p>
            <a:pPr marL="88900">
              <a:defRPr/>
            </a:pPr>
            <a:r>
              <a:rPr lang="ja-JP" altLang="en-US" sz="1800" dirty="0">
                <a:solidFill>
                  <a:srgbClr val="000000"/>
                </a:solidFill>
                <a:latin typeface="Arial" pitchFamily="34" charset="0"/>
                <a:ea typeface="ＭＳ Ｐゴシック" pitchFamily="50" charset="-128"/>
              </a:rPr>
              <a:t>　　　　事柄が実際に起こったときに適切に対応できるようにする学習方法の一つである。</a:t>
            </a:r>
            <a:endParaRPr lang="en-US" altLang="ja-JP" sz="1800" dirty="0">
              <a:solidFill>
                <a:srgbClr val="000000"/>
              </a:solidFill>
              <a:latin typeface="Arial" pitchFamily="34" charset="0"/>
              <a:ea typeface="ＭＳ Ｐゴシック" pitchFamily="50" charset="-128"/>
            </a:endParaRPr>
          </a:p>
          <a:p>
            <a:pPr marL="88900">
              <a:defRPr/>
            </a:pPr>
            <a:r>
              <a:rPr lang="ja-JP" altLang="en-US" sz="1800" dirty="0">
                <a:solidFill>
                  <a:srgbClr val="000000"/>
                </a:solidFill>
                <a:latin typeface="Arial" pitchFamily="34" charset="0"/>
                <a:ea typeface="ＭＳ Ｐゴシック" pitchFamily="50" charset="-128"/>
              </a:rPr>
              <a:t>　　　○学習者は、役割を演じなければならないが、演じ方はたいてい演者の自由である。</a:t>
            </a:r>
          </a:p>
          <a:p>
            <a:pPr marL="88900">
              <a:defRPr/>
            </a:pPr>
            <a:r>
              <a:rPr lang="ja-JP" altLang="en-US" sz="1800" dirty="0">
                <a:solidFill>
                  <a:srgbClr val="000000"/>
                </a:solidFill>
                <a:latin typeface="Arial" pitchFamily="34" charset="0"/>
                <a:ea typeface="ＭＳ Ｐゴシック" pitchFamily="50" charset="-128"/>
              </a:rPr>
              <a:t>　　　○対人関係や態度・行動を通して行われる学習に用いられる。</a:t>
            </a:r>
            <a:endParaRPr lang="en-US" altLang="ja-JP" sz="1800" dirty="0">
              <a:solidFill>
                <a:srgbClr val="000000"/>
              </a:solidFill>
              <a:latin typeface="Arial" pitchFamily="34" charset="0"/>
              <a:ea typeface="ＭＳ Ｐゴシック" pitchFamily="50" charset="-128"/>
            </a:endParaRPr>
          </a:p>
          <a:p>
            <a:pPr marL="88900">
              <a:defRPr/>
            </a:pPr>
            <a:endParaRPr lang="ja-JP" altLang="en-US" sz="1800" dirty="0">
              <a:solidFill>
                <a:srgbClr val="000000"/>
              </a:solidFill>
              <a:latin typeface="Arial" pitchFamily="34" charset="0"/>
              <a:ea typeface="ＭＳ Ｐゴシック" pitchFamily="50" charset="-128"/>
            </a:endParaRPr>
          </a:p>
          <a:p>
            <a:pPr marL="88900">
              <a:defRPr/>
            </a:pPr>
            <a:r>
              <a:rPr lang="en-US" altLang="ja-JP" dirty="0">
                <a:solidFill>
                  <a:srgbClr val="000000"/>
                </a:solidFill>
                <a:latin typeface="ＭＳ Ｐゴシック"/>
                <a:ea typeface="ＭＳ Ｐゴシック"/>
              </a:rPr>
              <a:t>  </a:t>
            </a:r>
            <a:r>
              <a:rPr lang="en-US" altLang="ja-JP" b="1" dirty="0">
                <a:solidFill>
                  <a:srgbClr val="000000"/>
                </a:solidFill>
                <a:latin typeface="ＭＳ Ｐゴシック"/>
                <a:ea typeface="ＭＳ Ｐゴシック"/>
              </a:rPr>
              <a:t>2</a:t>
            </a:r>
            <a:r>
              <a:rPr lang="ja-JP" altLang="en-US" b="1" dirty="0" err="1">
                <a:solidFill>
                  <a:srgbClr val="000000"/>
                </a:solidFill>
                <a:latin typeface="ＭＳ Ｐゴシック"/>
                <a:ea typeface="ＭＳ Ｐゴシック"/>
              </a:rPr>
              <a:t>．</a:t>
            </a:r>
            <a:r>
              <a:rPr lang="ja-JP" altLang="en-US" b="1" dirty="0">
                <a:solidFill>
                  <a:srgbClr val="000000"/>
                </a:solidFill>
                <a:latin typeface="ＭＳ Ｐゴシック"/>
                <a:ea typeface="ＭＳ Ｐゴシック"/>
              </a:rPr>
              <a:t>ロールプレイのメリット</a:t>
            </a:r>
          </a:p>
          <a:p>
            <a:pPr marL="88900">
              <a:defRPr/>
            </a:pPr>
            <a:r>
              <a:rPr lang="ja-JP" altLang="en-US" sz="1800" dirty="0">
                <a:solidFill>
                  <a:srgbClr val="000000"/>
                </a:solidFill>
                <a:latin typeface="Arial" pitchFamily="34" charset="0"/>
                <a:ea typeface="ＭＳ Ｐゴシック" pitchFamily="50" charset="-128"/>
              </a:rPr>
              <a:t>　　　○意志決定過程にみられるような物事のプロセスについて学ぶ可能性が高くなる。</a:t>
            </a:r>
            <a:endParaRPr lang="en-US" altLang="ja-JP" sz="1800" dirty="0">
              <a:solidFill>
                <a:srgbClr val="000000"/>
              </a:solidFill>
              <a:latin typeface="Arial" pitchFamily="34" charset="0"/>
              <a:ea typeface="ＭＳ Ｐゴシック" pitchFamily="50" charset="-128"/>
            </a:endParaRPr>
          </a:p>
          <a:p>
            <a:pPr marL="88900">
              <a:defRPr/>
            </a:pPr>
            <a:endParaRPr lang="ja-JP" altLang="en-US" sz="1800" dirty="0">
              <a:solidFill>
                <a:srgbClr val="000000"/>
              </a:solidFill>
              <a:latin typeface="Arial" pitchFamily="34" charset="0"/>
              <a:ea typeface="ＭＳ Ｐゴシック" pitchFamily="50" charset="-128"/>
            </a:endParaRPr>
          </a:p>
          <a:p>
            <a:pPr marL="88900">
              <a:defRPr/>
            </a:pPr>
            <a:r>
              <a:rPr lang="en-US" altLang="ja-JP" dirty="0">
                <a:solidFill>
                  <a:srgbClr val="000000"/>
                </a:solidFill>
                <a:latin typeface="ＭＳ Ｐゴシック"/>
                <a:ea typeface="ＭＳ Ｐゴシック"/>
              </a:rPr>
              <a:t>  </a:t>
            </a:r>
            <a:r>
              <a:rPr lang="en-US" altLang="ja-JP" b="1" dirty="0">
                <a:solidFill>
                  <a:srgbClr val="000000"/>
                </a:solidFill>
                <a:latin typeface="ＭＳ Ｐゴシック"/>
                <a:ea typeface="ＭＳ Ｐゴシック"/>
              </a:rPr>
              <a:t>3</a:t>
            </a:r>
            <a:r>
              <a:rPr lang="ja-JP" altLang="en-US" b="1" dirty="0" err="1">
                <a:solidFill>
                  <a:srgbClr val="000000"/>
                </a:solidFill>
                <a:latin typeface="ＭＳ Ｐゴシック"/>
                <a:ea typeface="ＭＳ Ｐゴシック"/>
              </a:rPr>
              <a:t>．</a:t>
            </a:r>
            <a:r>
              <a:rPr lang="ja-JP" altLang="en-US" b="1" dirty="0">
                <a:solidFill>
                  <a:srgbClr val="000000"/>
                </a:solidFill>
                <a:latin typeface="ＭＳ Ｐゴシック"/>
                <a:ea typeface="ＭＳ Ｐゴシック"/>
              </a:rPr>
              <a:t>ロールプレイの方法</a:t>
            </a:r>
          </a:p>
          <a:p>
            <a:pPr marL="717550" indent="-342900">
              <a:buFont typeface="+mj-ea"/>
              <a:buAutoNum type="circleNumDbPlain"/>
              <a:defRPr/>
            </a:pPr>
            <a:r>
              <a:rPr lang="ja-JP" altLang="en-US" sz="1800" dirty="0" smtClean="0">
                <a:solidFill>
                  <a:srgbClr val="000000"/>
                </a:solidFill>
                <a:latin typeface="Arial" pitchFamily="34" charset="0"/>
                <a:ea typeface="ＭＳ Ｐゴシック" pitchFamily="50" charset="-128"/>
              </a:rPr>
              <a:t>事前</a:t>
            </a:r>
            <a:r>
              <a:rPr lang="ja-JP" altLang="en-US" sz="1800" dirty="0">
                <a:solidFill>
                  <a:srgbClr val="000000"/>
                </a:solidFill>
                <a:latin typeface="Arial" pitchFamily="34" charset="0"/>
                <a:ea typeface="ＭＳ Ｐゴシック" pitchFamily="50" charset="-128"/>
              </a:rPr>
              <a:t>準備　</a:t>
            </a:r>
          </a:p>
          <a:p>
            <a:pPr marL="88900">
              <a:defRPr/>
            </a:pPr>
            <a:r>
              <a:rPr lang="ja-JP" altLang="en-US" sz="1800" dirty="0">
                <a:solidFill>
                  <a:srgbClr val="000000"/>
                </a:solidFill>
                <a:latin typeface="Arial" pitchFamily="34" charset="0"/>
                <a:ea typeface="ＭＳ Ｐゴシック" pitchFamily="50" charset="-128"/>
              </a:rPr>
              <a:t>　　　○シナリオ：準備の段階でシナリオを作成するか、役割だけを決めて自由に行うか、目的</a:t>
            </a:r>
            <a:endParaRPr lang="en-US" altLang="ja-JP" sz="1800" dirty="0">
              <a:solidFill>
                <a:srgbClr val="000000"/>
              </a:solidFill>
              <a:latin typeface="Arial" pitchFamily="34" charset="0"/>
              <a:ea typeface="ＭＳ Ｐゴシック" pitchFamily="50" charset="-128"/>
            </a:endParaRPr>
          </a:p>
          <a:p>
            <a:pPr marL="88900">
              <a:defRPr/>
            </a:pPr>
            <a:r>
              <a:rPr lang="ja-JP" altLang="en-US" sz="1800" dirty="0">
                <a:solidFill>
                  <a:srgbClr val="000000"/>
                </a:solidFill>
                <a:latin typeface="Arial" pitchFamily="34" charset="0"/>
                <a:ea typeface="ＭＳ Ｐゴシック" pitchFamily="50" charset="-128"/>
              </a:rPr>
              <a:t>　　　　 によって決定する。</a:t>
            </a:r>
          </a:p>
          <a:p>
            <a:pPr marL="88900">
              <a:defRPr/>
            </a:pPr>
            <a:r>
              <a:rPr lang="ja-JP" altLang="en-US" sz="1800" dirty="0">
                <a:solidFill>
                  <a:srgbClr val="000000"/>
                </a:solidFill>
                <a:latin typeface="Arial" pitchFamily="34" charset="0"/>
                <a:ea typeface="ＭＳ Ｐゴシック" pitchFamily="50" charset="-128"/>
              </a:rPr>
              <a:t>　　　○時間：決まっているわけではない</a:t>
            </a:r>
          </a:p>
          <a:p>
            <a:pPr marL="88900">
              <a:defRPr/>
            </a:pPr>
            <a:r>
              <a:rPr lang="ja-JP" altLang="en-US" sz="1800" dirty="0">
                <a:solidFill>
                  <a:srgbClr val="000000"/>
                </a:solidFill>
                <a:latin typeface="Arial" pitchFamily="34" charset="0"/>
                <a:ea typeface="ＭＳ Ｐゴシック" pitchFamily="50" charset="-128"/>
              </a:rPr>
              <a:t>　　　○オリエンテーション：実施する前に学習者にその目的を十分に説明する。</a:t>
            </a:r>
          </a:p>
          <a:p>
            <a:pPr marL="717550" indent="-342900">
              <a:buFont typeface="+mj-ea"/>
              <a:buAutoNum type="circleNumDbPlain" startAt="2"/>
              <a:defRPr/>
            </a:pPr>
            <a:r>
              <a:rPr lang="ja-JP" altLang="en-US" sz="1800" dirty="0" smtClean="0">
                <a:solidFill>
                  <a:srgbClr val="000000"/>
                </a:solidFill>
                <a:latin typeface="Arial" pitchFamily="34" charset="0"/>
                <a:ea typeface="ＭＳ Ｐゴシック" pitchFamily="50" charset="-128"/>
              </a:rPr>
              <a:t>実施</a:t>
            </a:r>
            <a:endParaRPr lang="ja-JP" altLang="en-US" sz="1800" dirty="0">
              <a:solidFill>
                <a:srgbClr val="000000"/>
              </a:solidFill>
              <a:latin typeface="Arial" pitchFamily="34" charset="0"/>
              <a:ea typeface="ＭＳ Ｐゴシック" pitchFamily="50" charset="-128"/>
            </a:endParaRPr>
          </a:p>
          <a:p>
            <a:pPr marL="88900">
              <a:defRPr/>
            </a:pPr>
            <a:r>
              <a:rPr lang="ja-JP" altLang="en-US" sz="1800" dirty="0">
                <a:solidFill>
                  <a:srgbClr val="000000"/>
                </a:solidFill>
                <a:latin typeface="Arial" pitchFamily="34" charset="0"/>
                <a:ea typeface="ＭＳ Ｐゴシック" pitchFamily="50" charset="-128"/>
              </a:rPr>
              <a:t>　　　○実施中にロールプレイをビデオに録画しておけば、後で見直すことができる。</a:t>
            </a:r>
          </a:p>
          <a:p>
            <a:pPr marL="717550" indent="-342900">
              <a:buFont typeface="+mj-ea"/>
              <a:buAutoNum type="circleNumDbPlain" startAt="3"/>
              <a:defRPr/>
            </a:pPr>
            <a:r>
              <a:rPr lang="ja-JP" altLang="en-US" sz="1800" dirty="0" smtClean="0">
                <a:solidFill>
                  <a:srgbClr val="000000"/>
                </a:solidFill>
                <a:latin typeface="Arial" pitchFamily="34" charset="0"/>
                <a:ea typeface="ＭＳ Ｐゴシック" pitchFamily="50" charset="-128"/>
              </a:rPr>
              <a:t>フィードバック</a:t>
            </a:r>
            <a:endParaRPr lang="ja-JP" altLang="en-US" sz="1800" dirty="0">
              <a:solidFill>
                <a:srgbClr val="000000"/>
              </a:solidFill>
              <a:latin typeface="Arial" pitchFamily="34" charset="0"/>
              <a:ea typeface="ＭＳ Ｐゴシック" pitchFamily="50" charset="-128"/>
            </a:endParaRPr>
          </a:p>
          <a:p>
            <a:pPr marL="88900">
              <a:defRPr/>
            </a:pPr>
            <a:r>
              <a:rPr lang="ja-JP" altLang="en-US" sz="1800" dirty="0">
                <a:solidFill>
                  <a:srgbClr val="000000"/>
                </a:solidFill>
                <a:latin typeface="Arial" pitchFamily="34" charset="0"/>
                <a:ea typeface="ＭＳ Ｐゴシック" pitchFamily="50" charset="-128"/>
              </a:rPr>
              <a:t>　　　○ロールプレイ終了後、気づきや学びを話し合うことで、学習を深め、広げることが大切</a:t>
            </a: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solidFill>
                  <a:srgbClr val="000000"/>
                </a:solidFill>
              </a:rPr>
              <a:pPr>
                <a:defRPr/>
              </a:pPr>
              <a:t>25</a:t>
            </a:fld>
            <a:endParaRPr lang="en-US" altLang="ja-JP">
              <a:solidFill>
                <a:srgbClr val="000000"/>
              </a:solidFill>
            </a:endParaRPr>
          </a:p>
        </p:txBody>
      </p:sp>
      <p:sp>
        <p:nvSpPr>
          <p:cNvPr id="3" name="正方形/長方形 2"/>
          <p:cNvSpPr/>
          <p:nvPr/>
        </p:nvSpPr>
        <p:spPr>
          <a:xfrm>
            <a:off x="2484537" y="116632"/>
            <a:ext cx="5546711" cy="584775"/>
          </a:xfrm>
          <a:prstGeom prst="rect">
            <a:avLst/>
          </a:prstGeom>
        </p:spPr>
        <p:txBody>
          <a:bodyPr wrap="none">
            <a:spAutoFit/>
          </a:bodyPr>
          <a:lstStyle/>
          <a:p>
            <a:pPr marL="88900">
              <a:defRPr/>
            </a:pPr>
            <a:r>
              <a:rPr lang="ja-JP" altLang="en-US" sz="3200" b="1" dirty="0">
                <a:solidFill>
                  <a:srgbClr val="000000"/>
                </a:solidFill>
                <a:latin typeface="Arial" pitchFamily="34" charset="0"/>
                <a:ea typeface="ＭＳ Ｐゴシック" pitchFamily="50" charset="-128"/>
              </a:rPr>
              <a:t>ロールプレイについて（概　要）</a:t>
            </a:r>
          </a:p>
        </p:txBody>
      </p:sp>
    </p:spTree>
    <p:extLst>
      <p:ext uri="{BB962C8B-B14F-4D97-AF65-F5344CB8AC3E}">
        <p14:creationId xmlns:p14="http://schemas.microsoft.com/office/powerpoint/2010/main" val="415597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ChangeArrowheads="1"/>
          </p:cNvSpPr>
          <p:nvPr/>
        </p:nvSpPr>
        <p:spPr bwMode="auto">
          <a:xfrm>
            <a:off x="107954" y="764704"/>
            <a:ext cx="9864725" cy="5877848"/>
          </a:xfrm>
          <a:prstGeom prst="foldedCorner">
            <a:avLst>
              <a:gd name="adj" fmla="val 12500"/>
            </a:avLst>
          </a:prstGeom>
          <a:noFill/>
          <a:ln w="12700">
            <a:noFill/>
            <a:round/>
            <a:headEnd/>
            <a:tailEnd/>
          </a:ln>
        </p:spPr>
        <p:txBody>
          <a:bodyPr lIns="74295" tIns="8890" rIns="74295" bIns="8890"/>
          <a:lstStyle/>
          <a:p>
            <a:pPr marL="88900">
              <a:spcBef>
                <a:spcPct val="20000"/>
              </a:spcBef>
            </a:pPr>
            <a:r>
              <a:rPr lang="ja-JP" altLang="en-US" dirty="0"/>
              <a:t>　</a:t>
            </a:r>
            <a:r>
              <a:rPr lang="ja-JP" altLang="en-US" sz="1800" dirty="0"/>
              <a:t>日常生活の中で、人は必ず様々な役割を背負って暮らしていることを考えますと、人生</a:t>
            </a:r>
            <a:r>
              <a:rPr lang="ja-JP" altLang="en-US" dirty="0"/>
              <a:t>は</a:t>
            </a:r>
            <a:r>
              <a:rPr lang="ja-JP" altLang="en-US" sz="1800" dirty="0"/>
              <a:t>まさにドラマと言えます。その中で、常に同じような役割ばかりをこなしていますと、新たな人間関係を作り出すことは大変難しくなります。</a:t>
            </a:r>
          </a:p>
          <a:p>
            <a:pPr marL="88900">
              <a:spcBef>
                <a:spcPct val="20000"/>
              </a:spcBef>
            </a:pPr>
            <a:r>
              <a:rPr lang="ja-JP" altLang="en-US" sz="1800" dirty="0"/>
              <a:t>　ロールプレイとは、参加者が自由な雰囲気の中で、あるテーマについて即興的に役割を演じ、</a:t>
            </a:r>
          </a:p>
          <a:p>
            <a:pPr marL="88900">
              <a:spcBef>
                <a:spcPct val="20000"/>
              </a:spcBef>
            </a:pPr>
            <a:r>
              <a:rPr lang="ja-JP" altLang="en-US" sz="1800" dirty="0"/>
              <a:t>協同して、役割行動の変容を図るもので、日常生活におけるそれぞれの役割を見直し、新しい状況に応じられるようになることを目的としています。</a:t>
            </a:r>
          </a:p>
          <a:p>
            <a:pPr marL="431800" indent="-342900">
              <a:spcBef>
                <a:spcPct val="20000"/>
              </a:spcBef>
              <a:buFont typeface="+mj-ea"/>
              <a:buAutoNum type="circleNumDbPlain"/>
            </a:pPr>
            <a:r>
              <a:rPr lang="ja-JP" altLang="en-US" sz="1800" dirty="0" smtClean="0"/>
              <a:t>日常</a:t>
            </a:r>
            <a:r>
              <a:rPr lang="ja-JP" altLang="en-US" sz="1800" dirty="0"/>
              <a:t>生活における自分の役割を見直し、日常生活での課題を解決する手がかりを得ます。</a:t>
            </a:r>
          </a:p>
          <a:p>
            <a:pPr marL="431800" indent="-342900">
              <a:spcBef>
                <a:spcPct val="20000"/>
              </a:spcBef>
              <a:buFont typeface="+mj-ea"/>
              <a:buAutoNum type="circleNumDbPlain"/>
            </a:pPr>
            <a:r>
              <a:rPr lang="ja-JP" altLang="en-US" sz="1800" dirty="0" smtClean="0"/>
              <a:t>参加者</a:t>
            </a:r>
            <a:r>
              <a:rPr lang="ja-JP" altLang="en-US" sz="1800" dirty="0"/>
              <a:t>全員が、感情の解放をします。</a:t>
            </a:r>
          </a:p>
          <a:p>
            <a:pPr marL="431800" indent="-342900">
              <a:spcBef>
                <a:spcPct val="20000"/>
              </a:spcBef>
              <a:buFont typeface="+mj-ea"/>
              <a:buAutoNum type="circleNumDbPlain"/>
            </a:pPr>
            <a:r>
              <a:rPr lang="ja-JP" altLang="en-US" sz="1800" dirty="0" smtClean="0"/>
              <a:t>新しい</a:t>
            </a:r>
            <a:r>
              <a:rPr lang="ja-JP" altLang="en-US" sz="1800" dirty="0"/>
              <a:t>、突発的な状況に応ずることができます。</a:t>
            </a:r>
          </a:p>
          <a:p>
            <a:pPr marL="88900">
              <a:spcBef>
                <a:spcPct val="20000"/>
              </a:spcBef>
            </a:pPr>
            <a:r>
              <a:rPr lang="ja-JP" altLang="en-US" sz="1800" dirty="0"/>
              <a:t>　したがって、ロールプレイは日常生活のリハーサルとも言えるでしょう。参加者はうまく演ずる</a:t>
            </a:r>
          </a:p>
          <a:p>
            <a:pPr marL="88900">
              <a:spcBef>
                <a:spcPct val="20000"/>
              </a:spcBef>
            </a:pPr>
            <a:r>
              <a:rPr lang="ja-JP" altLang="en-US" sz="1800" dirty="0"/>
              <a:t>必要はありません。大切なのは、いかに自分なりに自発性を発揮して演ずるかです。</a:t>
            </a:r>
          </a:p>
          <a:p>
            <a:pPr marL="88900">
              <a:spcBef>
                <a:spcPct val="20000"/>
              </a:spcBef>
            </a:pPr>
            <a:r>
              <a:rPr lang="ja-JP" altLang="en-US" sz="1800" dirty="0"/>
              <a:t>　自発性が回復されれば、ロールプレイでの新鮮な役割体験は、新しい役割を日常生活に取り入れる原動力となります。</a:t>
            </a:r>
            <a:br>
              <a:rPr lang="ja-JP" altLang="en-US" sz="1800" dirty="0"/>
            </a:br>
            <a:r>
              <a:rPr lang="ja-JP" altLang="en-US" sz="1800" dirty="0"/>
              <a:t>　自発性とは、新しい状況においても、周囲と自分自身にとって、より適切な、望ましい対応ができるということです。一般に、人は、新しい状況に対しては、他人の意見や自分の既有の体験をよりどころとして対応してしまいがちです。自発性は、そのような自分の外側から規制してしまうのではなく、自然に自分の中から自分を動かしていくことです。</a:t>
            </a:r>
          </a:p>
          <a:p>
            <a:pPr marL="88900">
              <a:spcBef>
                <a:spcPct val="20000"/>
              </a:spcBef>
            </a:pPr>
            <a:r>
              <a:rPr lang="ja-JP" altLang="en-US" sz="1800" dirty="0"/>
              <a:t>　　自発性は、まず役割をとること（役割取得）から、自発的に個性的に演ずること（役割演技）、</a:t>
            </a:r>
          </a:p>
          <a:p>
            <a:pPr marL="88900">
              <a:spcBef>
                <a:spcPct val="20000"/>
              </a:spcBef>
            </a:pPr>
            <a:r>
              <a:rPr lang="ja-JP" altLang="en-US" sz="1800" dirty="0"/>
              <a:t>　さらに、新しい役割を創造すること（役割創造）へと段階的に高まっていきます。</a:t>
            </a: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pPr>
                <a:defRPr/>
              </a:pPr>
              <a:t>26</a:t>
            </a:fld>
            <a:endParaRPr lang="en-US" altLang="ja-JP"/>
          </a:p>
        </p:txBody>
      </p:sp>
      <p:sp>
        <p:nvSpPr>
          <p:cNvPr id="3" name="正方形/長方形 2"/>
          <p:cNvSpPr/>
          <p:nvPr/>
        </p:nvSpPr>
        <p:spPr>
          <a:xfrm>
            <a:off x="1548433" y="116632"/>
            <a:ext cx="7354899" cy="584775"/>
          </a:xfrm>
          <a:prstGeom prst="rect">
            <a:avLst/>
          </a:prstGeom>
        </p:spPr>
        <p:txBody>
          <a:bodyPr wrap="none">
            <a:spAutoFit/>
          </a:bodyPr>
          <a:lstStyle/>
          <a:p>
            <a:r>
              <a:rPr lang="ja-JP" altLang="en-US" sz="3200" b="1" dirty="0"/>
              <a:t>ロールプレイ（ロールプレイイング）の目的</a:t>
            </a:r>
            <a:endParaRPr lang="ja-JP" altLang="en-US"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正方形/長方形 2"/>
          <p:cNvSpPr>
            <a:spLocks noChangeArrowheads="1"/>
          </p:cNvSpPr>
          <p:nvPr/>
        </p:nvSpPr>
        <p:spPr bwMode="auto">
          <a:xfrm>
            <a:off x="188259" y="1268760"/>
            <a:ext cx="9785110" cy="4708981"/>
          </a:xfrm>
          <a:prstGeom prst="rect">
            <a:avLst/>
          </a:prstGeom>
          <a:noFill/>
          <a:ln w="9525">
            <a:noFill/>
            <a:miter lim="800000"/>
            <a:headEnd/>
            <a:tailEnd/>
          </a:ln>
        </p:spPr>
        <p:txBody>
          <a:bodyPr wrap="square">
            <a:spAutoFit/>
          </a:bodyPr>
          <a:lstStyle/>
          <a:p>
            <a:pPr marL="457200" indent="-457200">
              <a:lnSpc>
                <a:spcPct val="150000"/>
              </a:lnSpc>
              <a:spcBef>
                <a:spcPts val="1200"/>
              </a:spcBef>
              <a:buFont typeface="+mj-ea"/>
              <a:buAutoNum type="circleNumDbPlain"/>
              <a:defRPr/>
            </a:pPr>
            <a:r>
              <a:rPr lang="ja-JP" altLang="en-US" dirty="0" smtClean="0">
                <a:solidFill>
                  <a:srgbClr val="000000"/>
                </a:solidFill>
                <a:latin typeface="ＭＳ Ｐゴシック" pitchFamily="50" charset="-128"/>
                <a:ea typeface="ＭＳ Ｐゴシック" pitchFamily="50" charset="-128"/>
              </a:rPr>
              <a:t>ロールプレイ</a:t>
            </a:r>
            <a:r>
              <a:rPr lang="ja-JP" altLang="en-US" dirty="0">
                <a:solidFill>
                  <a:srgbClr val="000000"/>
                </a:solidFill>
                <a:latin typeface="ＭＳ Ｐゴシック" pitchFamily="50" charset="-128"/>
                <a:ea typeface="ＭＳ Ｐゴシック" pitchFamily="50" charset="-128"/>
              </a:rPr>
              <a:t>を理解して</a:t>
            </a:r>
            <a:r>
              <a:rPr lang="ja-JP" altLang="en-US" dirty="0" smtClean="0">
                <a:solidFill>
                  <a:srgbClr val="000000"/>
                </a:solidFill>
                <a:latin typeface="ＭＳ Ｐゴシック" pitchFamily="50" charset="-128"/>
                <a:ea typeface="ＭＳ Ｐゴシック" pitchFamily="50" charset="-128"/>
              </a:rPr>
              <a:t>いるファシリテーター</a:t>
            </a:r>
            <a:r>
              <a:rPr lang="ja-JP" altLang="en-US" dirty="0">
                <a:solidFill>
                  <a:srgbClr val="000000"/>
                </a:solidFill>
                <a:latin typeface="ＭＳ Ｐゴシック" pitchFamily="50" charset="-128"/>
                <a:ea typeface="ＭＳ Ｐゴシック" pitchFamily="50" charset="-128"/>
              </a:rPr>
              <a:t>をグループごとに配置すること</a:t>
            </a:r>
            <a:endParaRPr lang="en-US" altLang="ja-JP" dirty="0">
              <a:solidFill>
                <a:srgbClr val="000000"/>
              </a:solidFill>
              <a:latin typeface="ＭＳ Ｐゴシック" pitchFamily="50" charset="-128"/>
              <a:ea typeface="ＭＳ Ｐゴシック" pitchFamily="50" charset="-128"/>
            </a:endParaRPr>
          </a:p>
          <a:p>
            <a:pPr marL="457200" indent="-457200">
              <a:lnSpc>
                <a:spcPct val="150000"/>
              </a:lnSpc>
              <a:spcBef>
                <a:spcPts val="1200"/>
              </a:spcBef>
              <a:buFont typeface="+mj-ea"/>
              <a:buAutoNum type="circleNumDbPlain"/>
              <a:defRPr/>
            </a:pPr>
            <a:r>
              <a:rPr lang="ja-JP" altLang="en-US" dirty="0" smtClean="0">
                <a:solidFill>
                  <a:srgbClr val="000000"/>
                </a:solidFill>
                <a:latin typeface="ＭＳ Ｐゴシック" pitchFamily="50" charset="-128"/>
                <a:ea typeface="ＭＳ Ｐゴシック" pitchFamily="50" charset="-128"/>
              </a:rPr>
              <a:t>事前</a:t>
            </a:r>
            <a:r>
              <a:rPr lang="ja-JP" altLang="en-US" dirty="0">
                <a:solidFill>
                  <a:srgbClr val="000000"/>
                </a:solidFill>
                <a:latin typeface="ＭＳ Ｐゴシック" pitchFamily="50" charset="-128"/>
                <a:ea typeface="ＭＳ Ｐゴシック" pitchFamily="50" charset="-128"/>
              </a:rPr>
              <a:t>準備（オリエンテーション）：参加者が主体的に関われるように情報や知識の整理</a:t>
            </a:r>
            <a:endParaRPr lang="en-US" altLang="ja-JP" dirty="0">
              <a:solidFill>
                <a:srgbClr val="000000"/>
              </a:solidFill>
              <a:latin typeface="ＭＳ Ｐゴシック" pitchFamily="50" charset="-128"/>
              <a:ea typeface="ＭＳ Ｐゴシック" pitchFamily="50" charset="-128"/>
            </a:endParaRPr>
          </a:p>
          <a:p>
            <a:pPr marL="457200" indent="-457200">
              <a:lnSpc>
                <a:spcPct val="150000"/>
              </a:lnSpc>
              <a:spcBef>
                <a:spcPts val="1200"/>
              </a:spcBef>
              <a:buFont typeface="+mj-ea"/>
              <a:buAutoNum type="circleNumDbPlain"/>
              <a:defRPr/>
            </a:pPr>
            <a:r>
              <a:rPr lang="ja-JP" altLang="en-US" dirty="0" smtClean="0">
                <a:solidFill>
                  <a:srgbClr val="000000"/>
                </a:solidFill>
                <a:latin typeface="ＭＳ Ｐゴシック" pitchFamily="50" charset="-128"/>
                <a:ea typeface="ＭＳ Ｐゴシック" pitchFamily="50" charset="-128"/>
              </a:rPr>
              <a:t>役割</a:t>
            </a:r>
            <a:r>
              <a:rPr lang="ja-JP" altLang="en-US" dirty="0">
                <a:solidFill>
                  <a:srgbClr val="000000"/>
                </a:solidFill>
                <a:latin typeface="ＭＳ Ｐゴシック" pitchFamily="50" charset="-128"/>
                <a:ea typeface="ＭＳ Ｐゴシック" pitchFamily="50" charset="-128"/>
              </a:rPr>
              <a:t>別の準備：各役割ごとに自分たちの役作りを行い，場面設定を話し合う</a:t>
            </a:r>
            <a:endParaRPr lang="en-US" altLang="ja-JP" dirty="0">
              <a:solidFill>
                <a:srgbClr val="000000"/>
              </a:solidFill>
              <a:latin typeface="ＭＳ Ｐゴシック" pitchFamily="50" charset="-128"/>
              <a:ea typeface="ＭＳ Ｐゴシック" pitchFamily="50" charset="-128"/>
            </a:endParaRPr>
          </a:p>
          <a:p>
            <a:pPr marL="457200" indent="-457200">
              <a:lnSpc>
                <a:spcPct val="150000"/>
              </a:lnSpc>
              <a:spcBef>
                <a:spcPts val="1200"/>
              </a:spcBef>
              <a:buFont typeface="+mj-ea"/>
              <a:buAutoNum type="circleNumDbPlain"/>
              <a:defRPr/>
            </a:pPr>
            <a:r>
              <a:rPr lang="ja-JP" altLang="en-US" dirty="0" smtClean="0">
                <a:solidFill>
                  <a:srgbClr val="000000"/>
                </a:solidFill>
                <a:latin typeface="ＭＳ Ｐゴシック" pitchFamily="50" charset="-128"/>
                <a:ea typeface="ＭＳ Ｐゴシック" pitchFamily="50" charset="-128"/>
              </a:rPr>
              <a:t>役割</a:t>
            </a:r>
            <a:r>
              <a:rPr lang="ja-JP" altLang="en-US" dirty="0">
                <a:solidFill>
                  <a:srgbClr val="000000"/>
                </a:solidFill>
                <a:latin typeface="ＭＳ Ｐゴシック" pitchFamily="50" charset="-128"/>
                <a:ea typeface="ＭＳ Ｐゴシック" pitchFamily="50" charset="-128"/>
              </a:rPr>
              <a:t>演技・討議：役になりきって演</a:t>
            </a:r>
            <a:r>
              <a:rPr lang="ja-JP" altLang="en-US" dirty="0" err="1">
                <a:solidFill>
                  <a:srgbClr val="000000"/>
                </a:solidFill>
                <a:latin typeface="ＭＳ Ｐゴシック" pitchFamily="50" charset="-128"/>
                <a:ea typeface="ＭＳ Ｐゴシック" pitchFamily="50" charset="-128"/>
              </a:rPr>
              <a:t>る</a:t>
            </a:r>
            <a:r>
              <a:rPr lang="ja-JP" altLang="en-US" dirty="0">
                <a:solidFill>
                  <a:srgbClr val="000000"/>
                </a:solidFill>
                <a:latin typeface="ＭＳ Ｐゴシック" pitchFamily="50" charset="-128"/>
                <a:ea typeface="ＭＳ Ｐゴシック" pitchFamily="50" charset="-128"/>
              </a:rPr>
              <a:t>。時間内で場面を変えて複数回実施しても良い</a:t>
            </a:r>
            <a:endParaRPr lang="en-US" altLang="ja-JP" dirty="0">
              <a:solidFill>
                <a:srgbClr val="000000"/>
              </a:solidFill>
              <a:latin typeface="ＭＳ Ｐゴシック" pitchFamily="50" charset="-128"/>
              <a:ea typeface="ＭＳ Ｐゴシック" pitchFamily="50" charset="-128"/>
            </a:endParaRPr>
          </a:p>
          <a:p>
            <a:pPr marL="457200" indent="-457200">
              <a:lnSpc>
                <a:spcPct val="150000"/>
              </a:lnSpc>
              <a:spcBef>
                <a:spcPts val="1200"/>
              </a:spcBef>
              <a:buFont typeface="+mj-ea"/>
              <a:buAutoNum type="circleNumDbPlain"/>
              <a:defRPr/>
            </a:pPr>
            <a:r>
              <a:rPr lang="ja-JP" altLang="en-US" dirty="0" smtClean="0">
                <a:solidFill>
                  <a:srgbClr val="000000"/>
                </a:solidFill>
                <a:latin typeface="ＭＳ Ｐゴシック" pitchFamily="50" charset="-128"/>
                <a:ea typeface="ＭＳ Ｐゴシック" pitchFamily="50" charset="-128"/>
              </a:rPr>
              <a:t>誰</a:t>
            </a:r>
            <a:r>
              <a:rPr lang="ja-JP" altLang="en-US" dirty="0">
                <a:solidFill>
                  <a:srgbClr val="000000"/>
                </a:solidFill>
                <a:latin typeface="ＭＳ Ｐゴシック" pitchFamily="50" charset="-128"/>
                <a:ea typeface="ＭＳ Ｐゴシック" pitchFamily="50" charset="-128"/>
              </a:rPr>
              <a:t>か一人が時間を占領しないこと</a:t>
            </a:r>
            <a:endParaRPr lang="en-US" altLang="ja-JP" dirty="0">
              <a:solidFill>
                <a:srgbClr val="000000"/>
              </a:solidFill>
              <a:latin typeface="ＭＳ Ｐゴシック" pitchFamily="50" charset="-128"/>
              <a:ea typeface="ＭＳ Ｐゴシック" pitchFamily="50" charset="-128"/>
            </a:endParaRPr>
          </a:p>
          <a:p>
            <a:pPr marL="457200" indent="-457200">
              <a:lnSpc>
                <a:spcPct val="150000"/>
              </a:lnSpc>
              <a:spcBef>
                <a:spcPts val="1200"/>
              </a:spcBef>
              <a:buFont typeface="+mj-ea"/>
              <a:buAutoNum type="circleNumDbPlain"/>
              <a:defRPr/>
            </a:pPr>
            <a:r>
              <a:rPr lang="ja-JP" altLang="en-US" dirty="0" smtClean="0">
                <a:solidFill>
                  <a:srgbClr val="000000"/>
                </a:solidFill>
                <a:latin typeface="ＭＳ Ｐゴシック" pitchFamily="50" charset="-128"/>
                <a:ea typeface="ＭＳ Ｐゴシック" pitchFamily="50" charset="-128"/>
              </a:rPr>
              <a:t>振り返り</a:t>
            </a:r>
            <a:r>
              <a:rPr lang="ja-JP" altLang="en-US" dirty="0">
                <a:solidFill>
                  <a:srgbClr val="000000"/>
                </a:solidFill>
                <a:latin typeface="ＭＳ Ｐゴシック" pitchFamily="50" charset="-128"/>
                <a:ea typeface="ＭＳ Ｐゴシック" pitchFamily="50" charset="-128"/>
              </a:rPr>
              <a:t>（フィードバック）：必ず自分の役やほかの役について感じたこと、考えた</a:t>
            </a:r>
            <a:r>
              <a:rPr lang="ja-JP" altLang="en-US" dirty="0" smtClean="0">
                <a:solidFill>
                  <a:srgbClr val="000000"/>
                </a:solidFill>
                <a:latin typeface="ＭＳ Ｐゴシック" pitchFamily="50" charset="-128"/>
                <a:ea typeface="ＭＳ Ｐゴシック" pitchFamily="50" charset="-128"/>
              </a:rPr>
              <a:t>ことを</a:t>
            </a:r>
            <a:r>
              <a:rPr lang="ja-JP" altLang="en-US" dirty="0">
                <a:solidFill>
                  <a:srgbClr val="000000"/>
                </a:solidFill>
                <a:latin typeface="ＭＳ Ｐゴシック" pitchFamily="50" charset="-128"/>
                <a:ea typeface="ＭＳ Ｐゴシック" pitchFamily="50" charset="-128"/>
              </a:rPr>
              <a:t>振り返る時間をとり、ロールプレイの後，他の人へ感情・しこりが残らないよう</a:t>
            </a:r>
            <a:r>
              <a:rPr lang="ja-JP" altLang="en-US" dirty="0" smtClean="0">
                <a:solidFill>
                  <a:srgbClr val="000000"/>
                </a:solidFill>
                <a:latin typeface="ＭＳ Ｐゴシック" pitchFamily="50" charset="-128"/>
                <a:ea typeface="ＭＳ Ｐゴシック" pitchFamily="50" charset="-128"/>
              </a:rPr>
              <a:t>配慮</a:t>
            </a:r>
            <a:endParaRPr lang="en-US" altLang="ja-JP" dirty="0" smtClean="0">
              <a:solidFill>
                <a:srgbClr val="000000"/>
              </a:solidFill>
              <a:latin typeface="ＭＳ Ｐゴシック" pitchFamily="50" charset="-128"/>
              <a:ea typeface="ＭＳ Ｐゴシック" pitchFamily="50" charset="-128"/>
            </a:endParaRPr>
          </a:p>
          <a:p>
            <a:pPr>
              <a:lnSpc>
                <a:spcPct val="150000"/>
              </a:lnSpc>
              <a:spcBef>
                <a:spcPts val="1200"/>
              </a:spcBef>
              <a:defRPr/>
            </a:pPr>
            <a:endParaRPr lang="en-US" altLang="ja-JP" dirty="0">
              <a:solidFill>
                <a:srgbClr val="000000"/>
              </a:solidFill>
              <a:latin typeface="ＭＳ Ｐゴシック" pitchFamily="50" charset="-128"/>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solidFill>
                  <a:srgbClr val="000000"/>
                </a:solidFill>
              </a:rPr>
              <a:pPr>
                <a:defRPr/>
              </a:pPr>
              <a:t>27</a:t>
            </a:fld>
            <a:endParaRPr lang="en-US" altLang="ja-JP">
              <a:solidFill>
                <a:srgbClr val="000000"/>
              </a:solidFill>
            </a:endParaRPr>
          </a:p>
        </p:txBody>
      </p:sp>
      <p:sp>
        <p:nvSpPr>
          <p:cNvPr id="3" name="正方形/長方形 2"/>
          <p:cNvSpPr/>
          <p:nvPr/>
        </p:nvSpPr>
        <p:spPr>
          <a:xfrm>
            <a:off x="2412243" y="320856"/>
            <a:ext cx="5479385" cy="584775"/>
          </a:xfrm>
          <a:prstGeom prst="rect">
            <a:avLst/>
          </a:prstGeom>
        </p:spPr>
        <p:txBody>
          <a:bodyPr wrap="none">
            <a:spAutoFit/>
          </a:bodyPr>
          <a:lstStyle/>
          <a:p>
            <a:r>
              <a:rPr lang="ja-JP" altLang="en-US" sz="3200" b="1" dirty="0">
                <a:solidFill>
                  <a:srgbClr val="000000"/>
                </a:solidFill>
                <a:latin typeface="ＭＳ Ｐゴシック" pitchFamily="50" charset="-128"/>
                <a:ea typeface="ＭＳ Ｐゴシック" pitchFamily="50" charset="-128"/>
              </a:rPr>
              <a:t>ロールプレイを行う上での注意</a:t>
            </a:r>
            <a:endParaRPr lang="ja-JP" altLang="en-US" sz="3200" dirty="0"/>
          </a:p>
        </p:txBody>
      </p:sp>
    </p:spTree>
    <p:extLst>
      <p:ext uri="{BB962C8B-B14F-4D97-AF65-F5344CB8AC3E}">
        <p14:creationId xmlns:p14="http://schemas.microsoft.com/office/powerpoint/2010/main" val="23195497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6"/>
          <p:cNvSpPr>
            <a:spLocks noChangeArrowheads="1"/>
          </p:cNvSpPr>
          <p:nvPr/>
        </p:nvSpPr>
        <p:spPr bwMode="auto">
          <a:xfrm>
            <a:off x="1103138" y="1484795"/>
            <a:ext cx="699818" cy="1800225"/>
          </a:xfrm>
          <a:prstGeom prst="rect">
            <a:avLst/>
          </a:prstGeom>
          <a:solidFill>
            <a:srgbClr val="FFFF99">
              <a:alpha val="50196"/>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sp>
        <p:nvSpPr>
          <p:cNvPr id="34" name="Rectangle 6"/>
          <p:cNvSpPr>
            <a:spLocks noChangeArrowheads="1"/>
          </p:cNvSpPr>
          <p:nvPr/>
        </p:nvSpPr>
        <p:spPr bwMode="auto">
          <a:xfrm>
            <a:off x="1092473" y="1484795"/>
            <a:ext cx="478393" cy="1800225"/>
          </a:xfrm>
          <a:prstGeom prst="rect">
            <a:avLst/>
          </a:prstGeom>
          <a:solidFill>
            <a:srgbClr val="FFFF99">
              <a:alpha val="65098"/>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cxnSp>
        <p:nvCxnSpPr>
          <p:cNvPr id="28" name="直線コネクタ 27"/>
          <p:cNvCxnSpPr/>
          <p:nvPr/>
        </p:nvCxnSpPr>
        <p:spPr>
          <a:xfrm>
            <a:off x="279891" y="3644900"/>
            <a:ext cx="9372600"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07" name="Rectangle 6"/>
          <p:cNvSpPr>
            <a:spLocks noChangeArrowheads="1"/>
          </p:cNvSpPr>
          <p:nvPr/>
        </p:nvSpPr>
        <p:spPr bwMode="auto">
          <a:xfrm>
            <a:off x="795735" y="1484328"/>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08" name="Rectangle 7"/>
          <p:cNvSpPr>
            <a:spLocks noChangeArrowheads="1"/>
          </p:cNvSpPr>
          <p:nvPr/>
        </p:nvSpPr>
        <p:spPr bwMode="auto">
          <a:xfrm>
            <a:off x="2118371" y="1196762"/>
            <a:ext cx="478393" cy="23762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サービス等利用計画案等</a:t>
            </a:r>
            <a:endParaRPr lang="ja-JP" altLang="en-US" sz="1600" dirty="0">
              <a:solidFill>
                <a:srgbClr val="000000"/>
              </a:solidFill>
            </a:endParaRPr>
          </a:p>
        </p:txBody>
      </p:sp>
      <p:sp>
        <p:nvSpPr>
          <p:cNvPr id="47109" name="Rectangle 38"/>
          <p:cNvSpPr>
            <a:spLocks noChangeArrowheads="1"/>
          </p:cNvSpPr>
          <p:nvPr/>
        </p:nvSpPr>
        <p:spPr bwMode="auto">
          <a:xfrm>
            <a:off x="6806251" y="3820905"/>
            <a:ext cx="478393" cy="1727200"/>
          </a:xfrm>
          <a:prstGeom prst="rect">
            <a:avLst/>
          </a:prstGeom>
          <a:solidFill>
            <a:srgbClr val="FFFF99"/>
          </a:solidFill>
          <a:ln w="9525">
            <a:solidFill>
              <a:schemeClr val="tx1"/>
            </a:solidFill>
            <a:miter lim="800000"/>
            <a:headEnd/>
            <a:tailEnd/>
          </a:ln>
        </p:spPr>
        <p:txBody>
          <a:bodyPr vert="eaVert" wrap="none" lIns="91315" tIns="0" rIns="91315" bIns="0"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個別支援計画</a:t>
            </a:r>
            <a:endParaRPr lang="ja-JP" altLang="en-US" dirty="0">
              <a:solidFill>
                <a:srgbClr val="000000"/>
              </a:solidFill>
            </a:endParaRPr>
          </a:p>
        </p:txBody>
      </p:sp>
      <p:sp>
        <p:nvSpPr>
          <p:cNvPr id="47110" name="Line 40"/>
          <p:cNvSpPr>
            <a:spLocks noChangeShapeType="1"/>
          </p:cNvSpPr>
          <p:nvPr/>
        </p:nvSpPr>
        <p:spPr bwMode="auto">
          <a:xfrm>
            <a:off x="4117318" y="3356992"/>
            <a:ext cx="239877" cy="432048"/>
          </a:xfrm>
          <a:prstGeom prst="line">
            <a:avLst/>
          </a:prstGeom>
          <a:noFill/>
          <a:ln w="50800">
            <a:solidFill>
              <a:schemeClr val="tx1"/>
            </a:solidFill>
            <a:round/>
            <a:headEnd/>
            <a:tailEnd type="triangle" w="med" len="med"/>
          </a:ln>
        </p:spPr>
        <p:txBody>
          <a:bodyPr lIns="91315" tIns="45659" rIns="91315" bIns="45659"/>
          <a:lstStyle/>
          <a:p>
            <a:pPr defTabSz="913242"/>
            <a:endParaRPr lang="ja-JP" altLang="en-US" sz="1200" dirty="0">
              <a:solidFill>
                <a:prstClr val="black"/>
              </a:solidFill>
            </a:endParaRPr>
          </a:p>
        </p:txBody>
      </p:sp>
      <p:sp>
        <p:nvSpPr>
          <p:cNvPr id="47111" name="Rectangle 49"/>
          <p:cNvSpPr>
            <a:spLocks noChangeArrowheads="1"/>
          </p:cNvSpPr>
          <p:nvPr/>
        </p:nvSpPr>
        <p:spPr bwMode="auto">
          <a:xfrm>
            <a:off x="8291149" y="3766782"/>
            <a:ext cx="478393" cy="211049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モニタリング</a:t>
            </a:r>
            <a:endParaRPr lang="ja-JP" altLang="en-US" dirty="0">
              <a:solidFill>
                <a:srgbClr val="000000"/>
              </a:solidFill>
            </a:endParaRPr>
          </a:p>
        </p:txBody>
      </p:sp>
      <p:sp>
        <p:nvSpPr>
          <p:cNvPr id="23" name="Rectangle 50"/>
          <p:cNvSpPr>
            <a:spLocks noChangeArrowheads="1"/>
          </p:cNvSpPr>
          <p:nvPr/>
        </p:nvSpPr>
        <p:spPr bwMode="auto">
          <a:xfrm>
            <a:off x="131806" y="1196975"/>
            <a:ext cx="515819" cy="2159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相談支援事業者</a:t>
            </a:r>
          </a:p>
        </p:txBody>
      </p:sp>
      <p:sp>
        <p:nvSpPr>
          <p:cNvPr id="47114" name="Rectangle 52"/>
          <p:cNvSpPr>
            <a:spLocks noChangeArrowheads="1"/>
          </p:cNvSpPr>
          <p:nvPr/>
        </p:nvSpPr>
        <p:spPr bwMode="auto">
          <a:xfrm>
            <a:off x="2678084" y="2492904"/>
            <a:ext cx="369372" cy="2087563"/>
          </a:xfrm>
          <a:prstGeom prst="roundRect">
            <a:avLst>
              <a:gd name="adj" fmla="val 0"/>
            </a:avLst>
          </a:prstGeom>
          <a:solidFill>
            <a:srgbClr val="FF9999"/>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支給決定（市町村）</a:t>
            </a:r>
            <a:endParaRPr lang="en-US" altLang="ja-JP" sz="1200" b="1" dirty="0">
              <a:solidFill>
                <a:srgbClr val="000000"/>
              </a:solidFill>
              <a:latin typeface="ＭＳ Ｐゴシック" charset="-128"/>
            </a:endParaRPr>
          </a:p>
        </p:txBody>
      </p:sp>
      <p:sp>
        <p:nvSpPr>
          <p:cNvPr id="33" name="Rectangle 50"/>
          <p:cNvSpPr>
            <a:spLocks noChangeArrowheads="1"/>
          </p:cNvSpPr>
          <p:nvPr/>
        </p:nvSpPr>
        <p:spPr bwMode="auto">
          <a:xfrm>
            <a:off x="131806" y="4076700"/>
            <a:ext cx="515819" cy="2160588"/>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サービス事業者</a:t>
            </a:r>
          </a:p>
        </p:txBody>
      </p:sp>
      <p:sp>
        <p:nvSpPr>
          <p:cNvPr id="47116" name="Rectangle 6"/>
          <p:cNvSpPr>
            <a:spLocks noChangeArrowheads="1"/>
          </p:cNvSpPr>
          <p:nvPr/>
        </p:nvSpPr>
        <p:spPr bwMode="auto">
          <a:xfrm>
            <a:off x="4968680" y="3918893"/>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17" name="Rectangle 7"/>
          <p:cNvSpPr>
            <a:spLocks noChangeArrowheads="1"/>
          </p:cNvSpPr>
          <p:nvPr/>
        </p:nvSpPr>
        <p:spPr bwMode="auto">
          <a:xfrm>
            <a:off x="3637590" y="1268770"/>
            <a:ext cx="478393" cy="223224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サービス等利用計画等</a:t>
            </a:r>
            <a:endParaRPr lang="ja-JP" altLang="en-US" sz="1600" dirty="0">
              <a:solidFill>
                <a:srgbClr val="000000"/>
              </a:solidFill>
            </a:endParaRPr>
          </a:p>
        </p:txBody>
      </p:sp>
      <p:sp>
        <p:nvSpPr>
          <p:cNvPr id="43" name="右矢印 42"/>
          <p:cNvSpPr/>
          <p:nvPr/>
        </p:nvSpPr>
        <p:spPr>
          <a:xfrm>
            <a:off x="5501723" y="4359821"/>
            <a:ext cx="29614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19" name="Rectangle 52"/>
          <p:cNvSpPr>
            <a:spLocks noChangeArrowheads="1"/>
          </p:cNvSpPr>
          <p:nvPr/>
        </p:nvSpPr>
        <p:spPr bwMode="auto">
          <a:xfrm>
            <a:off x="6403361" y="3429010"/>
            <a:ext cx="294520" cy="1837395"/>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支援会議</a:t>
            </a:r>
            <a:endParaRPr lang="en-US" altLang="ja-JP" sz="1200" b="1" dirty="0">
              <a:solidFill>
                <a:srgbClr val="000000"/>
              </a:solidFill>
              <a:latin typeface="ＭＳ Ｐゴシック" charset="-128"/>
            </a:endParaRPr>
          </a:p>
        </p:txBody>
      </p:sp>
      <p:sp>
        <p:nvSpPr>
          <p:cNvPr id="47120" name="Rectangle 7"/>
          <p:cNvSpPr>
            <a:spLocks noChangeArrowheads="1"/>
          </p:cNvSpPr>
          <p:nvPr/>
        </p:nvSpPr>
        <p:spPr bwMode="auto">
          <a:xfrm>
            <a:off x="8195232" y="1196761"/>
            <a:ext cx="574295" cy="23034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継続サービス利用支援等</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（モニタリング）</a:t>
            </a:r>
            <a:endParaRPr lang="ja-JP" altLang="en-US" sz="1600" dirty="0">
              <a:solidFill>
                <a:srgbClr val="000000"/>
              </a:solidFill>
            </a:endParaRPr>
          </a:p>
        </p:txBody>
      </p:sp>
      <p:sp>
        <p:nvSpPr>
          <p:cNvPr id="47121" name="Rectangle 7"/>
          <p:cNvSpPr>
            <a:spLocks noChangeArrowheads="1"/>
          </p:cNvSpPr>
          <p:nvPr/>
        </p:nvSpPr>
        <p:spPr bwMode="auto">
          <a:xfrm>
            <a:off x="7633996" y="3771917"/>
            <a:ext cx="561237" cy="237490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個別支援計画の実施</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（サービスの提供）</a:t>
            </a:r>
            <a:endParaRPr lang="ja-JP" altLang="en-US" sz="1600" dirty="0">
              <a:solidFill>
                <a:srgbClr val="000000"/>
              </a:solidFill>
            </a:endParaRPr>
          </a:p>
        </p:txBody>
      </p:sp>
      <p:sp>
        <p:nvSpPr>
          <p:cNvPr id="50" name="右矢印 49"/>
          <p:cNvSpPr/>
          <p:nvPr/>
        </p:nvSpPr>
        <p:spPr>
          <a:xfrm>
            <a:off x="7362152" y="4359821"/>
            <a:ext cx="207495"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3" name="Rectangle 7"/>
          <p:cNvSpPr>
            <a:spLocks noChangeArrowheads="1"/>
          </p:cNvSpPr>
          <p:nvPr/>
        </p:nvSpPr>
        <p:spPr bwMode="auto">
          <a:xfrm>
            <a:off x="9616720" y="3789363"/>
            <a:ext cx="478393" cy="2374900"/>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個別支援計画の変更</a:t>
            </a:r>
            <a:endParaRPr lang="ja-JP" altLang="en-US" sz="1600" dirty="0">
              <a:solidFill>
                <a:srgbClr val="000000"/>
              </a:solidFill>
            </a:endParaRPr>
          </a:p>
        </p:txBody>
      </p:sp>
      <p:sp>
        <p:nvSpPr>
          <p:cNvPr id="52" name="右矢印 51"/>
          <p:cNvSpPr/>
          <p:nvPr/>
        </p:nvSpPr>
        <p:spPr>
          <a:xfrm>
            <a:off x="8801334" y="4383297"/>
            <a:ext cx="294521"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5" name="Rectangle 52"/>
          <p:cNvSpPr>
            <a:spLocks noChangeArrowheads="1"/>
          </p:cNvSpPr>
          <p:nvPr/>
        </p:nvSpPr>
        <p:spPr bwMode="auto">
          <a:xfrm>
            <a:off x="3157836" y="1844824"/>
            <a:ext cx="367744" cy="3384550"/>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47126" name="Rectangle 38"/>
          <p:cNvSpPr>
            <a:spLocks noChangeArrowheads="1"/>
          </p:cNvSpPr>
          <p:nvPr/>
        </p:nvSpPr>
        <p:spPr bwMode="auto">
          <a:xfrm>
            <a:off x="5830730" y="3771927"/>
            <a:ext cx="478393" cy="259238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spcBef>
                <a:spcPct val="50000"/>
              </a:spcBef>
            </a:pPr>
            <a:r>
              <a:rPr lang="ja-JP" altLang="en-US" dirty="0">
                <a:solidFill>
                  <a:srgbClr val="000000"/>
                </a:solidFill>
                <a:latin typeface="HG創英角ﾎﾟｯﾌﾟ体" pitchFamily="49" charset="-128"/>
                <a:ea typeface="HG創英角ﾎﾟｯﾌﾟ体" pitchFamily="49" charset="-128"/>
              </a:rPr>
              <a:t> 個別支援計画の原案</a:t>
            </a:r>
            <a:r>
              <a:rPr lang="ja-JP" altLang="en-US" dirty="0">
                <a:solidFill>
                  <a:srgbClr val="000000"/>
                </a:solidFill>
              </a:rPr>
              <a:t>　</a:t>
            </a:r>
          </a:p>
        </p:txBody>
      </p:sp>
      <p:cxnSp>
        <p:nvCxnSpPr>
          <p:cNvPr id="31" name="直線コネクタ 30"/>
          <p:cNvCxnSpPr/>
          <p:nvPr/>
        </p:nvCxnSpPr>
        <p:spPr>
          <a:xfrm>
            <a:off x="4277236" y="1268760"/>
            <a:ext cx="0" cy="5040312"/>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28" name="Rectangle 7"/>
          <p:cNvSpPr>
            <a:spLocks noChangeArrowheads="1"/>
          </p:cNvSpPr>
          <p:nvPr/>
        </p:nvSpPr>
        <p:spPr bwMode="auto">
          <a:xfrm>
            <a:off x="9600449" y="981088"/>
            <a:ext cx="478393" cy="2519363"/>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400" dirty="0">
                <a:solidFill>
                  <a:srgbClr val="000000"/>
                </a:solidFill>
                <a:latin typeface="HG創英角ﾎﾟｯﾌﾟ体" pitchFamily="49" charset="-128"/>
                <a:ea typeface="HG創英角ﾎﾟｯﾌﾟ体" pitchFamily="49" charset="-128"/>
              </a:rPr>
              <a:t>サービス等利用計画等の変更</a:t>
            </a:r>
            <a:endParaRPr lang="ja-JP" altLang="en-US" sz="1400" dirty="0">
              <a:solidFill>
                <a:srgbClr val="000000"/>
              </a:solidFill>
            </a:endParaRPr>
          </a:p>
        </p:txBody>
      </p:sp>
      <p:sp>
        <p:nvSpPr>
          <p:cNvPr id="27" name="右矢印 26"/>
          <p:cNvSpPr/>
          <p:nvPr/>
        </p:nvSpPr>
        <p:spPr>
          <a:xfrm>
            <a:off x="8801334" y="2008345"/>
            <a:ext cx="294521"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30" name="Rectangle 52"/>
          <p:cNvSpPr>
            <a:spLocks noChangeArrowheads="1"/>
          </p:cNvSpPr>
          <p:nvPr/>
        </p:nvSpPr>
        <p:spPr bwMode="auto">
          <a:xfrm>
            <a:off x="9107476" y="1910368"/>
            <a:ext cx="367744" cy="3384550"/>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37" name="右矢印 36"/>
          <p:cNvSpPr/>
          <p:nvPr/>
        </p:nvSpPr>
        <p:spPr>
          <a:xfrm>
            <a:off x="1398722" y="1916832"/>
            <a:ext cx="590466"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38" name="テキスト ボックス 37"/>
          <p:cNvSpPr txBox="1"/>
          <p:nvPr/>
        </p:nvSpPr>
        <p:spPr>
          <a:xfrm>
            <a:off x="1078881" y="6021334"/>
            <a:ext cx="2755114" cy="248071"/>
          </a:xfrm>
          <a:prstGeom prst="rect">
            <a:avLst/>
          </a:prstGeom>
          <a:noFill/>
        </p:spPr>
        <p:txBody>
          <a:bodyPr wrap="square" lIns="62792" tIns="31396" rIns="62792" bIns="31396" rtlCol="0">
            <a:spAutoFit/>
          </a:bodyPr>
          <a:lstStyle/>
          <a:p>
            <a:r>
              <a:rPr lang="en-US" altLang="ja-JP" sz="1200" dirty="0">
                <a:solidFill>
                  <a:srgbClr val="000000"/>
                </a:solidFill>
              </a:rPr>
              <a:t>※</a:t>
            </a:r>
            <a:r>
              <a:rPr lang="ja-JP" altLang="en-US" sz="1200" dirty="0">
                <a:solidFill>
                  <a:srgbClr val="000000"/>
                </a:solidFill>
              </a:rPr>
              <a:t>点線枠部分は、必要により実施</a:t>
            </a:r>
          </a:p>
        </p:txBody>
      </p:sp>
      <p:sp>
        <p:nvSpPr>
          <p:cNvPr id="39" name="AutoShape 54"/>
          <p:cNvSpPr txBox="1">
            <a:spLocks noChangeArrowheads="1"/>
          </p:cNvSpPr>
          <p:nvPr/>
        </p:nvSpPr>
        <p:spPr bwMode="auto">
          <a:xfrm>
            <a:off x="186780" y="147108"/>
            <a:ext cx="9754983" cy="83362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15" tIns="45659" rIns="91315" bIns="45659" anchor="ctr"/>
          <a:lstStyle/>
          <a:p>
            <a:pPr algn="ctr" defTabSz="913242">
              <a:defRPr/>
            </a:pPr>
            <a:r>
              <a:rPr lang="ja-JP" altLang="en-US" b="1" dirty="0">
                <a:solidFill>
                  <a:prstClr val="black"/>
                </a:solidFill>
                <a:latin typeface="ＭＳ Ｐゴシック"/>
              </a:rPr>
              <a:t>指定特定相談支援事業者（計画作成担当）及び障害児相談支援事業者と</a:t>
            </a:r>
            <a:endParaRPr lang="en-US" altLang="ja-JP" b="1" dirty="0">
              <a:solidFill>
                <a:prstClr val="black"/>
              </a:solidFill>
              <a:latin typeface="ＭＳ Ｐゴシック"/>
            </a:endParaRPr>
          </a:p>
          <a:p>
            <a:pPr algn="ctr" defTabSz="913242">
              <a:defRPr/>
            </a:pPr>
            <a:r>
              <a:rPr lang="ja-JP" altLang="en-US" b="1" dirty="0">
                <a:solidFill>
                  <a:prstClr val="black"/>
                </a:solidFill>
                <a:latin typeface="ＭＳ Ｐゴシック"/>
              </a:rPr>
              <a:t>障害福祉サービス事業者の関係</a:t>
            </a:r>
          </a:p>
        </p:txBody>
      </p:sp>
      <p:sp>
        <p:nvSpPr>
          <p:cNvPr id="41" name="Rectangle 52"/>
          <p:cNvSpPr>
            <a:spLocks noChangeArrowheads="1"/>
          </p:cNvSpPr>
          <p:nvPr/>
        </p:nvSpPr>
        <p:spPr bwMode="auto">
          <a:xfrm>
            <a:off x="1571030" y="2708920"/>
            <a:ext cx="367744" cy="1656358"/>
          </a:xfrm>
          <a:prstGeom prst="roundRect">
            <a:avLst>
              <a:gd name="adj" fmla="val 50000"/>
            </a:avLst>
          </a:prstGeom>
          <a:solidFill>
            <a:srgbClr val="FFFF00"/>
          </a:solidFill>
          <a:ln w="9525" algn="ctr">
            <a:solidFill>
              <a:schemeClr val="tx1"/>
            </a:solidFill>
            <a:prstDash val="solid"/>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資源アセスメント</a:t>
            </a:r>
            <a:endParaRPr lang="en-US" altLang="ja-JP" sz="1400" b="1" dirty="0">
              <a:solidFill>
                <a:srgbClr val="000000"/>
              </a:solidFill>
              <a:latin typeface="ＭＳ Ｐゴシック" charset="-128"/>
            </a:endParaRPr>
          </a:p>
        </p:txBody>
      </p:sp>
      <p:sp>
        <p:nvSpPr>
          <p:cNvPr id="42" name="Rectangle 52"/>
          <p:cNvSpPr>
            <a:spLocks noChangeArrowheads="1"/>
          </p:cNvSpPr>
          <p:nvPr/>
        </p:nvSpPr>
        <p:spPr bwMode="auto">
          <a:xfrm>
            <a:off x="1202011" y="2708920"/>
            <a:ext cx="367744" cy="1656358"/>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lumMod val="65000"/>
                    <a:lumOff val="35000"/>
                  </a:srgbClr>
                </a:solidFill>
                <a:latin typeface="ＭＳ Ｐゴシック" charset="-128"/>
              </a:rPr>
              <a:t>二次アセスメント</a:t>
            </a:r>
            <a:endParaRPr lang="en-US" altLang="ja-JP" sz="1400" b="1" dirty="0">
              <a:solidFill>
                <a:srgbClr val="000000">
                  <a:lumMod val="65000"/>
                  <a:lumOff val="35000"/>
                </a:srgbClr>
              </a:solidFill>
              <a:latin typeface="ＭＳ Ｐゴシック" charset="-128"/>
            </a:endParaRPr>
          </a:p>
        </p:txBody>
      </p:sp>
      <p:sp>
        <p:nvSpPr>
          <p:cNvPr id="32" name="テキスト ボックス 15"/>
          <p:cNvSpPr txBox="1">
            <a:spLocks noChangeArrowheads="1"/>
          </p:cNvSpPr>
          <p:nvPr/>
        </p:nvSpPr>
        <p:spPr bwMode="auto">
          <a:xfrm>
            <a:off x="4357197" y="3789040"/>
            <a:ext cx="399794" cy="2448272"/>
          </a:xfrm>
          <a:prstGeom prst="rect">
            <a:avLst/>
          </a:prstGeom>
          <a:solidFill>
            <a:srgbClr val="00B0F0"/>
          </a:solidFill>
          <a:ln w="9525">
            <a:solidFill>
              <a:schemeClr val="tx1"/>
            </a:solidFill>
            <a:miter lim="800000"/>
            <a:headEnd/>
            <a:tailEnd/>
          </a:ln>
        </p:spPr>
        <p:txBody>
          <a:bodyPr vert="eaVert" wrap="square" lIns="36000" rIns="36000" anchor="ctr" anchorCtr="0">
            <a:noAutofit/>
          </a:bodyPr>
          <a:lstStyle/>
          <a:p>
            <a:pPr algn="ctr"/>
            <a:r>
              <a:rPr lang="ja-JP" altLang="en-US" sz="1200" b="1" dirty="0">
                <a:solidFill>
                  <a:srgbClr val="000000"/>
                </a:solidFill>
              </a:rPr>
              <a:t>利用契約（利用開始）</a:t>
            </a:r>
          </a:p>
        </p:txBody>
      </p:sp>
      <p:sp>
        <p:nvSpPr>
          <p:cNvPr id="36" name="角丸四角形吹き出し 35"/>
          <p:cNvSpPr/>
          <p:nvPr/>
        </p:nvSpPr>
        <p:spPr>
          <a:xfrm>
            <a:off x="869757" y="4581128"/>
            <a:ext cx="1771397" cy="864096"/>
          </a:xfrm>
          <a:prstGeom prst="wedgeRoundRectCallout">
            <a:avLst>
              <a:gd name="adj1" fmla="val -25841"/>
              <a:gd name="adj2" fmla="val -69339"/>
              <a:gd name="adj3" fmla="val 16667"/>
            </a:avLst>
          </a:prstGeom>
          <a:solidFill>
            <a:schemeClr val="bg1"/>
          </a:solidFill>
          <a:ln w="3175"/>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lumMod val="75000"/>
                  </a:srgbClr>
                </a:solidFill>
                <a:latin typeface="メイリオ" pitchFamily="50" charset="-128"/>
                <a:ea typeface="メイリオ" pitchFamily="50" charset="-128"/>
              </a:rPr>
              <a:t>必要に応じて、医療の必要性や職業能力の程度などについて、</a:t>
            </a:r>
            <a:r>
              <a:rPr lang="ja-JP" altLang="en-US" sz="1000" b="1" dirty="0">
                <a:solidFill>
                  <a:srgbClr val="000000">
                    <a:lumMod val="75000"/>
                  </a:srgbClr>
                </a:solidFill>
                <a:latin typeface="メイリオ" pitchFamily="50" charset="-128"/>
                <a:ea typeface="メイリオ" pitchFamily="50" charset="-128"/>
              </a:rPr>
              <a:t>外部の専門機関等に状況照会</a:t>
            </a:r>
            <a:r>
              <a:rPr lang="ja-JP" altLang="en-US" sz="1000" dirty="0">
                <a:solidFill>
                  <a:srgbClr val="000000">
                    <a:lumMod val="75000"/>
                  </a:srgbClr>
                </a:solidFill>
                <a:latin typeface="メイリオ" pitchFamily="50" charset="-128"/>
                <a:ea typeface="メイリオ" pitchFamily="50" charset="-128"/>
              </a:rPr>
              <a:t>。</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28</a:t>
            </a:fld>
            <a:endParaRPr lang="en-US" altLang="ja-JP" dirty="0">
              <a:solidFill>
                <a:srgbClr val="000000"/>
              </a:solidFill>
            </a:endParaRPr>
          </a:p>
        </p:txBody>
      </p:sp>
    </p:spTree>
    <p:extLst>
      <p:ext uri="{BB962C8B-B14F-4D97-AF65-F5344CB8AC3E}">
        <p14:creationId xmlns:p14="http://schemas.microsoft.com/office/powerpoint/2010/main" val="35913611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96505" y="188644"/>
            <a:ext cx="5618857" cy="427037"/>
          </a:xfrm>
        </p:spPr>
        <p:txBody>
          <a:bodyPr rtlCol="0">
            <a:noAutofit/>
          </a:bodyPr>
          <a:lstStyle/>
          <a:p>
            <a:pPr eaLnBrk="1" fontAlgn="auto" hangingPunct="1">
              <a:spcAft>
                <a:spcPts val="0"/>
              </a:spcAft>
              <a:defRPr/>
            </a:pPr>
            <a:r>
              <a:rPr lang="ja-JP" altLang="en-US" sz="2800" dirty="0"/>
              <a:t>サービス担当者会議　配役</a:t>
            </a:r>
          </a:p>
        </p:txBody>
      </p:sp>
      <p:graphicFrame>
        <p:nvGraphicFramePr>
          <p:cNvPr id="3" name="表 2"/>
          <p:cNvGraphicFramePr>
            <a:graphicFrameLocks noGrp="1"/>
          </p:cNvGraphicFramePr>
          <p:nvPr>
            <p:extLst>
              <p:ext uri="{D42A27DB-BD31-4B8C-83A1-F6EECF244321}">
                <p14:modId xmlns:p14="http://schemas.microsoft.com/office/powerpoint/2010/main" val="1879815937"/>
              </p:ext>
            </p:extLst>
          </p:nvPr>
        </p:nvGraphicFramePr>
        <p:xfrm>
          <a:off x="180281" y="780360"/>
          <a:ext cx="9755258" cy="6062555"/>
        </p:xfrm>
        <a:graphic>
          <a:graphicData uri="http://schemas.openxmlformats.org/drawingml/2006/table">
            <a:tbl>
              <a:tblPr firstRow="1" bandRow="1">
                <a:tableStyleId>{5940675A-B579-460E-94D1-54222C63F5DA}</a:tableStyleId>
              </a:tblPr>
              <a:tblGrid>
                <a:gridCol w="1925301">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3">
                  <a:extLst>
                    <a:ext uri="{9D8B030D-6E8A-4147-A177-3AD203B41FA5}">
                      <a16:colId xmlns:a16="http://schemas.microsoft.com/office/drawing/2014/main" val="20002"/>
                    </a:ext>
                  </a:extLst>
                </a:gridCol>
                <a:gridCol w="2141326">
                  <a:extLst>
                    <a:ext uri="{9D8B030D-6E8A-4147-A177-3AD203B41FA5}">
                      <a16:colId xmlns:a16="http://schemas.microsoft.com/office/drawing/2014/main" val="20003"/>
                    </a:ext>
                  </a:extLst>
                </a:gridCol>
              </a:tblGrid>
              <a:tr h="418685">
                <a:tc>
                  <a:txBody>
                    <a:bodyPr/>
                    <a:lstStyle/>
                    <a:p>
                      <a:pPr algn="ctr"/>
                      <a:r>
                        <a:rPr kumimoji="1" lang="ja-JP" altLang="en-US" sz="1800" dirty="0"/>
                        <a:t>役名</a:t>
                      </a:r>
                    </a:p>
                  </a:txBody>
                  <a:tcPr marL="101540" marR="101540" marT="45725" marB="45725" anchor="ctr">
                    <a:solidFill>
                      <a:schemeClr val="bg1">
                        <a:lumMod val="85000"/>
                      </a:schemeClr>
                    </a:solidFill>
                  </a:tcPr>
                </a:tc>
                <a:tc>
                  <a:txBody>
                    <a:bodyPr/>
                    <a:lstStyle/>
                    <a:p>
                      <a:pPr algn="ctr"/>
                      <a:r>
                        <a:rPr kumimoji="1" lang="ja-JP" altLang="en-US" sz="1800" dirty="0"/>
                        <a:t>氏名</a:t>
                      </a:r>
                    </a:p>
                  </a:txBody>
                  <a:tcPr marL="101540" marR="101540" marT="45725" marB="45725"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ja-JP" altLang="en-US" sz="1800" dirty="0"/>
                        <a:t>役柄</a:t>
                      </a:r>
                    </a:p>
                  </a:txBody>
                  <a:tcPr marL="101540" marR="101540" marT="45725" marB="45725"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ja-JP" altLang="en-US" sz="1800" dirty="0"/>
                        <a:t>配役（氏名）</a:t>
                      </a:r>
                    </a:p>
                  </a:txBody>
                  <a:tcPr marL="101540" marR="101540" marT="45725" marB="45725" anchor="ctr">
                    <a:solidFill>
                      <a:schemeClr val="bg1">
                        <a:lumMod val="85000"/>
                      </a:schemeClr>
                    </a:solidFill>
                  </a:tcPr>
                </a:tc>
                <a:extLst>
                  <a:ext uri="{0D108BD9-81ED-4DB2-BD59-A6C34878D82A}">
                    <a16:rowId xmlns:a16="http://schemas.microsoft.com/office/drawing/2014/main" val="10000"/>
                  </a:ext>
                </a:extLst>
              </a:tr>
              <a:tr h="523298">
                <a:tc>
                  <a:txBody>
                    <a:bodyPr/>
                    <a:lstStyle/>
                    <a:p>
                      <a:r>
                        <a:rPr kumimoji="1" lang="ja-JP" altLang="en-US" sz="1800" dirty="0"/>
                        <a:t>本人</a:t>
                      </a:r>
                    </a:p>
                  </a:txBody>
                  <a:tcPr marL="101540" marR="101540" marT="45725" marB="45725" anchor="ctr"/>
                </a:tc>
                <a:tc>
                  <a:txBody>
                    <a:bodyPr/>
                    <a:lstStyle/>
                    <a:p>
                      <a:r>
                        <a:rPr kumimoji="1" lang="ja-JP" altLang="en-US" sz="1800" dirty="0"/>
                        <a:t>水道橋久</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val="10001"/>
                  </a:ext>
                </a:extLst>
              </a:tr>
              <a:tr h="523298">
                <a:tc>
                  <a:txBody>
                    <a:bodyPr/>
                    <a:lstStyle/>
                    <a:p>
                      <a:r>
                        <a:rPr kumimoji="1" lang="ja-JP" altLang="en-US" sz="1800" dirty="0"/>
                        <a:t>父親</a:t>
                      </a:r>
                    </a:p>
                  </a:txBody>
                  <a:tcPr marL="101540" marR="101540" marT="45725" marB="45725" anchor="ctr"/>
                </a:tc>
                <a:tc>
                  <a:txBody>
                    <a:bodyPr/>
                    <a:lstStyle/>
                    <a:p>
                      <a:r>
                        <a:rPr kumimoji="1" lang="ja-JP" altLang="en-US" sz="1800" dirty="0"/>
                        <a:t>水道橋つばさ</a:t>
                      </a:r>
                      <a:endParaRPr kumimoji="1" lang="en-US" altLang="ja-JP" sz="1800" dirty="0"/>
                    </a:p>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val="10002"/>
                  </a:ext>
                </a:extLst>
              </a:tr>
              <a:tr h="5584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相談支援専門員</a:t>
                      </a:r>
                    </a:p>
                  </a:txBody>
                  <a:tcPr marL="101540" marR="101540" marT="45725" marB="45725" anchor="ctr"/>
                </a:tc>
                <a:tc>
                  <a:txBody>
                    <a:bodyPr/>
                    <a:lstStyle/>
                    <a:p>
                      <a:r>
                        <a:rPr kumimoji="1" lang="ja-JP" altLang="en-US" sz="1800" dirty="0"/>
                        <a:t>六本木はやと</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val="10003"/>
                  </a:ext>
                </a:extLst>
              </a:tr>
              <a:tr h="523298">
                <a:tc>
                  <a:txBody>
                    <a:bodyPr/>
                    <a:lstStyle/>
                    <a:p>
                      <a:r>
                        <a:rPr lang="ja-JP" altLang="en-US" dirty="0"/>
                        <a:t>Ａ市福祉課</a:t>
                      </a:r>
                    </a:p>
                  </a:txBody>
                  <a:tcPr marL="101540" marR="101540" marT="45725" marB="45725" anchor="ctr"/>
                </a:tc>
                <a:tc>
                  <a:txBody>
                    <a:bodyPr/>
                    <a:lstStyle/>
                    <a:p>
                      <a:r>
                        <a:rPr lang="ja-JP" altLang="en-US" dirty="0"/>
                        <a:t>日比谷みずほ</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val="10004"/>
                  </a:ext>
                </a:extLst>
              </a:tr>
              <a:tr h="9144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共同生活援助サービス管理責任者</a:t>
                      </a:r>
                    </a:p>
                  </a:txBody>
                  <a:tcPr marL="101540" marR="101540" marT="45725" marB="4572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川崎まさお</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val="10005"/>
                  </a:ext>
                </a:extLst>
              </a:tr>
              <a:tr h="523298">
                <a:tc>
                  <a:txBody>
                    <a:bodyPr/>
                    <a:lstStyle/>
                    <a:p>
                      <a:r>
                        <a:rPr kumimoji="1" lang="ja-JP" altLang="en-US" sz="1800" dirty="0"/>
                        <a:t>世話人</a:t>
                      </a:r>
                    </a:p>
                  </a:txBody>
                  <a:tcPr marL="101540" marR="101540" marT="45725" marB="45725" anchor="ctr"/>
                </a:tc>
                <a:tc>
                  <a:txBody>
                    <a:bodyPr/>
                    <a:lstStyle/>
                    <a:p>
                      <a:r>
                        <a:rPr kumimoji="1" lang="ja-JP" altLang="en-US" sz="1800" dirty="0"/>
                        <a:t>豊田のぞみ</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val="10006"/>
                  </a:ext>
                </a:extLst>
              </a:tr>
              <a:tr h="131267">
                <a:tc>
                  <a:txBody>
                    <a:bodyPr/>
                    <a:lstStyle/>
                    <a:p>
                      <a:r>
                        <a:rPr kumimoji="1" lang="ja-JP" altLang="en-US" sz="1800" dirty="0"/>
                        <a:t>就労継続支援Ｂ型サービス管理責任者</a:t>
                      </a:r>
                    </a:p>
                  </a:txBody>
                  <a:tcPr marL="101540" marR="101540" marT="45725" marB="45725" anchor="ctr"/>
                </a:tc>
                <a:tc>
                  <a:txBody>
                    <a:bodyPr/>
                    <a:lstStyle/>
                    <a:p>
                      <a:r>
                        <a:rPr kumimoji="1" lang="ja-JP" altLang="en-US" sz="1800" dirty="0"/>
                        <a:t>本田一郎</a:t>
                      </a:r>
                      <a:endParaRPr kumimoji="1" lang="en-US" altLang="ja-JP" sz="1800" dirty="0"/>
                    </a:p>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val="10007"/>
                  </a:ext>
                </a:extLst>
              </a:tr>
              <a:tr h="523298">
                <a:tc>
                  <a:txBody>
                    <a:bodyPr/>
                    <a:lstStyle/>
                    <a:p>
                      <a:r>
                        <a:rPr kumimoji="1" lang="ja-JP" altLang="en-US" sz="1800" dirty="0"/>
                        <a:t>生活支援員</a:t>
                      </a:r>
                    </a:p>
                  </a:txBody>
                  <a:tcPr marL="101540" marR="101540" marT="45725" marB="45725" anchor="ctr"/>
                </a:tc>
                <a:tc>
                  <a:txBody>
                    <a:bodyPr/>
                    <a:lstStyle/>
                    <a:p>
                      <a:r>
                        <a:rPr kumimoji="1" lang="ja-JP" altLang="en-US" sz="1800" dirty="0"/>
                        <a:t>鈴木さくら</a:t>
                      </a:r>
                      <a:endParaRPr kumimoji="1" lang="en-US" altLang="ja-JP"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val="10008"/>
                  </a:ext>
                </a:extLst>
              </a:tr>
              <a:tr h="523298">
                <a:tc>
                  <a:txBody>
                    <a:bodyPr/>
                    <a:lstStyle/>
                    <a:p>
                      <a:endParaRPr kumimoji="1" lang="ja-JP" altLang="en-US" sz="1800" dirty="0"/>
                    </a:p>
                  </a:txBody>
                  <a:tcPr marL="101540" marR="101540" marT="45725" marB="45725" anchor="ctr"/>
                </a:tc>
                <a:tc>
                  <a:txBody>
                    <a:bodyPr/>
                    <a:lstStyle/>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val="10009"/>
                  </a:ext>
                </a:extLst>
              </a:tr>
            </a:tbl>
          </a:graphicData>
        </a:graphic>
      </p:graphicFrame>
      <p:sp>
        <p:nvSpPr>
          <p:cNvPr id="4" name="スライド番号プレースホルダー 3"/>
          <p:cNvSpPr>
            <a:spLocks noGrp="1"/>
          </p:cNvSpPr>
          <p:nvPr>
            <p:ph type="sldNum" sz="quarter" idx="12"/>
          </p:nvPr>
        </p:nvSpPr>
        <p:spPr/>
        <p:txBody>
          <a:bodyPr/>
          <a:lstStyle/>
          <a:p>
            <a:pPr>
              <a:defRPr/>
            </a:pPr>
            <a:fld id="{4E7B9E37-D700-4F8C-8596-3B595FC50DF0}" type="slidenum">
              <a:rPr lang="en-US" altLang="ja-JP" smtClean="0">
                <a:solidFill>
                  <a:srgbClr val="000000"/>
                </a:solidFill>
              </a:rPr>
              <a:pPr>
                <a:defRPr/>
              </a:pPr>
              <a:t>29</a:t>
            </a:fld>
            <a:endParaRPr lang="en-US" altLang="ja-JP">
              <a:solidFill>
                <a:srgbClr val="000000"/>
              </a:solidFill>
            </a:endParaRPr>
          </a:p>
        </p:txBody>
      </p:sp>
    </p:spTree>
    <p:extLst>
      <p:ext uri="{BB962C8B-B14F-4D97-AF65-F5344CB8AC3E}">
        <p14:creationId xmlns:p14="http://schemas.microsoft.com/office/powerpoint/2010/main" val="356203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EE008A23-B088-4E35-803D-83AB3DFD3188}" type="slidenum">
              <a:rPr lang="en-US" altLang="ja-JP" smtClean="0"/>
              <a:pPr>
                <a:defRPr/>
              </a:pPr>
              <a:t>3</a:t>
            </a:fld>
            <a:endParaRPr lang="en-US" altLang="ja-JP"/>
          </a:p>
        </p:txBody>
      </p:sp>
      <p:sp>
        <p:nvSpPr>
          <p:cNvPr id="6" name="テキスト ボックス 5"/>
          <p:cNvSpPr txBox="1"/>
          <p:nvPr/>
        </p:nvSpPr>
        <p:spPr>
          <a:xfrm>
            <a:off x="1044377" y="-27384"/>
            <a:ext cx="8136904" cy="646331"/>
          </a:xfrm>
          <a:prstGeom prst="rect">
            <a:avLst/>
          </a:prstGeom>
          <a:noFill/>
        </p:spPr>
        <p:txBody>
          <a:bodyPr wrap="square" rtlCol="0">
            <a:spAutoFit/>
          </a:bodyPr>
          <a:lstStyle/>
          <a:p>
            <a:pPr algn="ctr"/>
            <a:r>
              <a:rPr kumimoji="1" lang="ja-JP" altLang="en-US" sz="3600" dirty="0" smtClean="0"/>
              <a:t>演習の実施方法</a:t>
            </a:r>
            <a:endParaRPr kumimoji="1" lang="ja-JP" altLang="en-US" sz="3600" dirty="0"/>
          </a:p>
        </p:txBody>
      </p:sp>
      <p:sp>
        <p:nvSpPr>
          <p:cNvPr id="2" name="テキスト ボックス 1"/>
          <p:cNvSpPr txBox="1"/>
          <p:nvPr/>
        </p:nvSpPr>
        <p:spPr>
          <a:xfrm>
            <a:off x="33797" y="830762"/>
            <a:ext cx="10009112" cy="5632311"/>
          </a:xfrm>
          <a:prstGeom prst="rect">
            <a:avLst/>
          </a:prstGeom>
          <a:noFill/>
        </p:spPr>
        <p:txBody>
          <a:bodyPr wrap="square" rtlCol="0">
            <a:spAutoFit/>
          </a:bodyPr>
          <a:lstStyle/>
          <a:p>
            <a:pPr marL="457200" indent="-457200">
              <a:buFont typeface="+mj-lt"/>
              <a:buAutoNum type="arabicPeriod"/>
            </a:pPr>
            <a:r>
              <a:rPr kumimoji="1" lang="ja-JP" altLang="en-US" sz="1800" dirty="0" smtClean="0"/>
              <a:t>進行方法</a:t>
            </a:r>
            <a:endParaRPr kumimoji="1" lang="en-US" altLang="ja-JP" sz="1800" dirty="0" smtClean="0"/>
          </a:p>
          <a:p>
            <a:pPr marL="447675" indent="-358775">
              <a:buFont typeface="+mj-ea"/>
              <a:buAutoNum type="circleNumDbPlain"/>
            </a:pPr>
            <a:r>
              <a:rPr kumimoji="1" lang="ja-JP" altLang="en-US" sz="1800" dirty="0" smtClean="0"/>
              <a:t>演習内容等についての説明・・・演習の内容や実施方法、スケジュールについて説明する。</a:t>
            </a:r>
            <a:endParaRPr kumimoji="1" lang="en-US" altLang="ja-JP" sz="1800" dirty="0" smtClean="0"/>
          </a:p>
          <a:p>
            <a:pPr marL="447675" indent="-358775">
              <a:buFont typeface="+mj-ea"/>
              <a:buAutoNum type="circleNumDbPlain"/>
            </a:pPr>
            <a:r>
              <a:rPr kumimoji="1" lang="ja-JP" altLang="en-US" sz="1800" dirty="0" smtClean="0"/>
              <a:t>必要な情報の提供・・・事例に関する情報などについて説明する。</a:t>
            </a:r>
            <a:endParaRPr kumimoji="1" lang="en-US" altLang="ja-JP" sz="1800" dirty="0" smtClean="0"/>
          </a:p>
          <a:p>
            <a:pPr marL="447675" indent="-358775">
              <a:buFont typeface="+mj-ea"/>
              <a:buAutoNum type="circleNumDbPlain"/>
            </a:pPr>
            <a:r>
              <a:rPr kumimoji="1" lang="ja-JP" altLang="en-US" sz="1800" dirty="0" smtClean="0"/>
              <a:t>受講者個別ワークの実施・・・受講者ごとにニーズ整理等のワークを実施する。</a:t>
            </a:r>
            <a:endParaRPr kumimoji="1" lang="en-US" altLang="ja-JP" sz="1800" dirty="0" smtClean="0"/>
          </a:p>
          <a:p>
            <a:pPr marL="447675" indent="-358775">
              <a:buFont typeface="+mj-ea"/>
              <a:buAutoNum type="circleNumDbPlain"/>
            </a:pPr>
            <a:r>
              <a:rPr kumimoji="1" lang="ja-JP" altLang="en-US" sz="1800" dirty="0" smtClean="0"/>
              <a:t>グループワークの実施・・・グループメンバーでの個別のワークの共有や意見交換、個別支援計画の作成等を行う。</a:t>
            </a:r>
            <a:endParaRPr kumimoji="1" lang="en-US" altLang="ja-JP" sz="1800" dirty="0" smtClean="0"/>
          </a:p>
          <a:p>
            <a:pPr marL="447675" indent="-358775">
              <a:buFont typeface="+mj-ea"/>
              <a:buAutoNum type="circleNumDbPlain"/>
            </a:pPr>
            <a:r>
              <a:rPr kumimoji="1" lang="ja-JP" altLang="en-US" sz="1800" dirty="0" smtClean="0"/>
              <a:t>ロールプレイの実施・・・サービス担当者会議や利用者との面接場面等を想定した疑似体験を行う。</a:t>
            </a:r>
            <a:endParaRPr kumimoji="1" lang="en-US" altLang="ja-JP" sz="1800" dirty="0" smtClean="0"/>
          </a:p>
          <a:p>
            <a:pPr marL="447675" indent="-358775">
              <a:buFont typeface="+mj-ea"/>
              <a:buAutoNum type="circleNumDbPlain"/>
            </a:pPr>
            <a:r>
              <a:rPr kumimoji="1" lang="ja-JP" altLang="en-US" sz="1800" dirty="0" smtClean="0"/>
              <a:t>全体での共有・・・受講者全体へ向けてのプレゼンテーションによるワーク内容の共有を行う。</a:t>
            </a:r>
            <a:endParaRPr kumimoji="1" lang="en-US" altLang="ja-JP" sz="1800" dirty="0" smtClean="0"/>
          </a:p>
          <a:p>
            <a:pPr marL="725488" indent="-457200">
              <a:buFont typeface="+mj-ea"/>
              <a:buAutoNum type="circleNumDbPlain"/>
            </a:pPr>
            <a:endParaRPr kumimoji="1" lang="en-US" altLang="ja-JP" sz="1800" dirty="0" smtClean="0"/>
          </a:p>
          <a:p>
            <a:pPr marL="457200" indent="-457200">
              <a:buFont typeface="+mj-lt"/>
              <a:buAutoNum type="arabicPeriod" startAt="2"/>
            </a:pPr>
            <a:r>
              <a:rPr kumimoji="1" lang="ja-JP" altLang="en-US" sz="1800" dirty="0" smtClean="0"/>
              <a:t>グループの構成</a:t>
            </a:r>
            <a:endParaRPr kumimoji="1" lang="en-US" altLang="ja-JP" sz="1800" dirty="0" smtClean="0"/>
          </a:p>
          <a:p>
            <a:pPr marL="538163" indent="-254000">
              <a:buFont typeface="Arial" panose="020B0604020202020204" pitchFamily="34" charset="0"/>
              <a:buChar char="•"/>
            </a:pPr>
            <a:r>
              <a:rPr kumimoji="1" lang="ja-JP" altLang="en-US" sz="1800" dirty="0" smtClean="0"/>
              <a:t>１グループ当たりの受講者の人数は６名程度が望ましい。</a:t>
            </a:r>
            <a:endParaRPr kumimoji="1" lang="en-US" altLang="ja-JP" sz="1800" dirty="0" smtClean="0"/>
          </a:p>
          <a:p>
            <a:pPr marL="538163" indent="-254000">
              <a:buFont typeface="Arial" panose="020B0604020202020204" pitchFamily="34" charset="0"/>
              <a:buChar char="•"/>
            </a:pPr>
            <a:r>
              <a:rPr kumimoji="1" lang="ja-JP" altLang="en-US" sz="1800" dirty="0" smtClean="0"/>
              <a:t>グループは様々な事業種別に従事する者により構成されていることが望ましい。</a:t>
            </a:r>
            <a:endParaRPr kumimoji="1" lang="en-US" altLang="ja-JP" sz="1800" dirty="0" smtClean="0"/>
          </a:p>
          <a:p>
            <a:pPr marL="284163"/>
            <a:endParaRPr kumimoji="1" lang="en-US" altLang="ja-JP" sz="1800" dirty="0"/>
          </a:p>
          <a:p>
            <a:pPr marL="457200" indent="-457200">
              <a:buFont typeface="+mj-lt"/>
              <a:buAutoNum type="arabicPeriod" startAt="3"/>
            </a:pPr>
            <a:r>
              <a:rPr kumimoji="1" lang="ja-JP" altLang="en-US" sz="1800" dirty="0" smtClean="0"/>
              <a:t>講師の配置と役割</a:t>
            </a:r>
            <a:endParaRPr kumimoji="1" lang="en-US" altLang="ja-JP" sz="1800" dirty="0" smtClean="0"/>
          </a:p>
          <a:p>
            <a:pPr marL="538163" indent="-269875">
              <a:buFont typeface="Arial" panose="020B0604020202020204" pitchFamily="34" charset="0"/>
              <a:buChar char="•"/>
            </a:pPr>
            <a:r>
              <a:rPr kumimoji="1" lang="ja-JP" altLang="en-US" sz="1800" dirty="0" smtClean="0"/>
              <a:t>全体進行講師：１名</a:t>
            </a:r>
            <a:endParaRPr kumimoji="1" lang="en-US" altLang="ja-JP" sz="1800" dirty="0" smtClean="0"/>
          </a:p>
          <a:p>
            <a:pPr marL="268288"/>
            <a:r>
              <a:rPr kumimoji="1" lang="ja-JP" altLang="en-US" sz="1800" dirty="0" smtClean="0"/>
              <a:t>　　・・・進行を行ったり、演習講師への指示を出すなど、全体の取りまとめを行う。</a:t>
            </a:r>
            <a:endParaRPr kumimoji="1" lang="en-US" altLang="ja-JP" sz="1800" dirty="0" smtClean="0"/>
          </a:p>
          <a:p>
            <a:pPr marL="538163" indent="-269875">
              <a:buFont typeface="Arial" panose="020B0604020202020204" pitchFamily="34" charset="0"/>
              <a:buChar char="•"/>
            </a:pPr>
            <a:r>
              <a:rPr kumimoji="1" lang="ja-JP" altLang="en-US" sz="1800" dirty="0" smtClean="0"/>
              <a:t>演習講師：１名／グループ</a:t>
            </a:r>
            <a:endParaRPr lang="en-US" altLang="ja-JP" sz="1800" dirty="0"/>
          </a:p>
          <a:p>
            <a:pPr marL="985838" indent="-717550"/>
            <a:r>
              <a:rPr kumimoji="1" lang="ja-JP" altLang="en-US" sz="1800" dirty="0" smtClean="0"/>
              <a:t>　　・・・受講者個別のワークへのアドバイスやグループワークを円滑に進めるための進行役や進行のためのサポートを行う。</a:t>
            </a:r>
            <a:endParaRPr kumimoji="1" lang="en-US" altLang="ja-JP" sz="1800" dirty="0" smtClean="0"/>
          </a:p>
          <a:p>
            <a:pPr marL="268288"/>
            <a:r>
              <a:rPr kumimoji="1" lang="en-US" altLang="ja-JP" sz="1800" dirty="0" smtClean="0"/>
              <a:t>※</a:t>
            </a:r>
            <a:r>
              <a:rPr kumimoji="1" lang="ja-JP" altLang="en-US" sz="1800" dirty="0" smtClean="0"/>
              <a:t>全体進行を行う講師は演習講師を兼務しないことが望ましい。</a:t>
            </a:r>
            <a:endParaRPr kumimoji="1" lang="ja-JP" altLang="en-US" sz="1800" dirty="0"/>
          </a:p>
        </p:txBody>
      </p:sp>
    </p:spTree>
    <p:extLst>
      <p:ext uri="{BB962C8B-B14F-4D97-AF65-F5344CB8AC3E}">
        <p14:creationId xmlns:p14="http://schemas.microsoft.com/office/powerpoint/2010/main" val="638887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20888"/>
            <a:ext cx="9217024" cy="1728192"/>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smtClean="0"/>
              <a:t>ロールプレイ</a:t>
            </a:r>
            <a:r>
              <a:rPr kumimoji="1" lang="en-US" altLang="ja-JP" dirty="0" smtClean="0"/>
              <a:t/>
            </a:r>
            <a:br>
              <a:rPr kumimoji="1" lang="en-US" altLang="ja-JP" dirty="0" smtClean="0"/>
            </a:br>
            <a:r>
              <a:rPr kumimoji="1" lang="ja-JP" altLang="en-US" dirty="0" smtClean="0"/>
              <a:t>（サービス担当者会議）</a:t>
            </a:r>
            <a:endParaRPr kumimoji="1" lang="ja-JP" altLang="en-US" dirty="0"/>
          </a:p>
        </p:txBody>
      </p:sp>
      <p:sp>
        <p:nvSpPr>
          <p:cNvPr id="3" name="コンテンツ プレースホルダー 2"/>
          <p:cNvSpPr>
            <a:spLocks noGrp="1"/>
          </p:cNvSpPr>
          <p:nvPr>
            <p:ph idx="1"/>
          </p:nvPr>
        </p:nvSpPr>
        <p:spPr>
          <a:xfrm>
            <a:off x="324297" y="4725144"/>
            <a:ext cx="9577063" cy="1401025"/>
          </a:xfrm>
        </p:spPr>
        <p:txBody>
          <a:bodyPr/>
          <a:lstStyle/>
          <a:p>
            <a:pPr marL="0" indent="0" algn="ctr">
              <a:buNone/>
            </a:pPr>
            <a:r>
              <a:rPr kumimoji="1" lang="en-US" altLang="ja-JP" sz="4800" dirty="0" smtClean="0"/>
              <a:t>15</a:t>
            </a:r>
            <a:r>
              <a:rPr kumimoji="1" lang="ja-JP" altLang="en-US" sz="4800" dirty="0" smtClean="0"/>
              <a:t>分間</a:t>
            </a:r>
            <a:endParaRPr lang="en-US" altLang="ja-JP" sz="48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30</a:t>
            </a:fld>
            <a:endParaRPr lang="en-US" altLang="ja-JP">
              <a:solidFill>
                <a:srgbClr val="000000"/>
              </a:solidFill>
            </a:endParaRPr>
          </a:p>
        </p:txBody>
      </p:sp>
    </p:spTree>
    <p:extLst>
      <p:ext uri="{BB962C8B-B14F-4D97-AF65-F5344CB8AC3E}">
        <p14:creationId xmlns:p14="http://schemas.microsoft.com/office/powerpoint/2010/main" val="17777133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val 2"/>
          <p:cNvSpPr>
            <a:spLocks noChangeArrowheads="1"/>
          </p:cNvSpPr>
          <p:nvPr/>
        </p:nvSpPr>
        <p:spPr bwMode="auto">
          <a:xfrm>
            <a:off x="918426" y="115863"/>
            <a:ext cx="8191668"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solidFill>
                <a:srgbClr val="000000"/>
              </a:solidFill>
              <a:latin typeface="Calibri" pitchFamily="34" charset="0"/>
            </a:endParaRPr>
          </a:p>
        </p:txBody>
      </p:sp>
      <p:sp>
        <p:nvSpPr>
          <p:cNvPr id="12291" name="タイトル 1"/>
          <p:cNvSpPr>
            <a:spLocks noGrp="1"/>
          </p:cNvSpPr>
          <p:nvPr>
            <p:ph type="title" idx="4294967295"/>
          </p:nvPr>
        </p:nvSpPr>
        <p:spPr>
          <a:xfrm>
            <a:off x="438948" y="35"/>
            <a:ext cx="9138285" cy="576263"/>
          </a:xfrm>
        </p:spPr>
        <p:txBody>
          <a:bodyPr/>
          <a:lstStyle/>
          <a:p>
            <a:pPr eaLnBrk="1" hangingPunct="1"/>
            <a:r>
              <a:rPr lang="ja-JP" altLang="en-US" sz="2800" dirty="0"/>
              <a:t>振り返り（フィードバック）</a:t>
            </a:r>
          </a:p>
        </p:txBody>
      </p:sp>
      <p:sp>
        <p:nvSpPr>
          <p:cNvPr id="3" name="コンテンツ プレースホルダ 2"/>
          <p:cNvSpPr>
            <a:spLocks noGrp="1"/>
          </p:cNvSpPr>
          <p:nvPr>
            <p:ph idx="4294967295"/>
          </p:nvPr>
        </p:nvSpPr>
        <p:spPr>
          <a:xfrm>
            <a:off x="199195" y="620713"/>
            <a:ext cx="9728818" cy="4895850"/>
          </a:xfrm>
        </p:spPr>
        <p:txBody>
          <a:bodyPr rtlCol="0">
            <a:noAutofit/>
          </a:bodyPr>
          <a:lstStyle/>
          <a:p>
            <a:pPr marL="95250" indent="-95250" eaLnBrk="1" fontAlgn="auto" hangingPunct="1">
              <a:spcAft>
                <a:spcPts val="0"/>
              </a:spcAft>
              <a:buFont typeface="Arial" pitchFamily="34" charset="0"/>
              <a:buNone/>
              <a:defRPr/>
            </a:pPr>
            <a:r>
              <a:rPr lang="ja-JP" altLang="en-US" sz="2600" dirty="0"/>
              <a:t>役割を演じて体験したこと考えたことを全員が言葉にして分かち合う。</a:t>
            </a:r>
            <a:r>
              <a:rPr lang="en-US" altLang="ja-JP" sz="2000" dirty="0"/>
              <a:t>…</a:t>
            </a:r>
            <a:r>
              <a:rPr lang="ja-JP" altLang="en-US" sz="2000" dirty="0"/>
              <a:t>例えば</a:t>
            </a:r>
            <a:endParaRPr lang="en-US" altLang="ja-JP" sz="2000" dirty="0"/>
          </a:p>
          <a:p>
            <a:pPr eaLnBrk="1" fontAlgn="auto" hangingPunct="1">
              <a:spcAft>
                <a:spcPts val="0"/>
              </a:spcAft>
              <a:buFont typeface="Arial" pitchFamily="34" charset="0"/>
              <a:buNone/>
              <a:defRPr/>
            </a:pPr>
            <a:r>
              <a:rPr lang="ja-JP" altLang="en-US" sz="2000" dirty="0"/>
              <a:t>　・　○○役として、自分自身が感じたこと</a:t>
            </a:r>
            <a:r>
              <a:rPr lang="en-US" altLang="ja-JP" sz="2000" dirty="0"/>
              <a:t>…</a:t>
            </a:r>
          </a:p>
          <a:p>
            <a:pPr eaLnBrk="1" fontAlgn="auto" hangingPunct="1">
              <a:spcAft>
                <a:spcPts val="0"/>
              </a:spcAft>
              <a:buFont typeface="Arial" pitchFamily="34" charset="0"/>
              <a:buNone/>
              <a:defRPr/>
            </a:pPr>
            <a:r>
              <a:rPr lang="ja-JP" altLang="en-US" sz="2000" dirty="0"/>
              <a:t>　・　○○役として、他者の役について、いつもの自分とは感じ方、見方、考え方が違ったところ</a:t>
            </a:r>
            <a:r>
              <a:rPr lang="en-US" altLang="ja-JP" sz="2000" dirty="0"/>
              <a:t>…</a:t>
            </a:r>
          </a:p>
          <a:p>
            <a:pPr eaLnBrk="1" fontAlgn="auto" hangingPunct="1">
              <a:spcAft>
                <a:spcPts val="0"/>
              </a:spcAft>
              <a:buFont typeface="Arial" pitchFamily="34" charset="0"/>
              <a:buNone/>
              <a:defRPr/>
            </a:pPr>
            <a:r>
              <a:rPr lang="ja-JP" altLang="en-US" sz="2000" dirty="0"/>
              <a:t>　・　○○役として、△△役の言動に抱いた感情</a:t>
            </a:r>
            <a:r>
              <a:rPr lang="en-US" altLang="ja-JP" sz="2000" dirty="0"/>
              <a:t>……</a:t>
            </a:r>
            <a:r>
              <a:rPr lang="ja-JP" altLang="en-US" sz="2000" dirty="0"/>
              <a:t>等</a:t>
            </a:r>
            <a:endParaRPr lang="en-US" altLang="ja-JP" sz="2000" dirty="0"/>
          </a:p>
          <a:p>
            <a:pPr eaLnBrk="1" fontAlgn="auto" hangingPunct="1">
              <a:spcAft>
                <a:spcPts val="0"/>
              </a:spcAft>
              <a:buFont typeface="Arial" pitchFamily="34" charset="0"/>
              <a:buNone/>
              <a:defRPr/>
            </a:pPr>
            <a:r>
              <a:rPr lang="ja-JP" altLang="en-US" sz="2600" dirty="0"/>
              <a:t>●演技であっても、思ったより内面が動かされることを経験する。その内面のざわつき、揺れ、感情的な反応を表現し共有することでロールプレイによる</a:t>
            </a:r>
            <a:r>
              <a:rPr lang="ja-JP" altLang="en-US" sz="2600" u="sng" dirty="0">
                <a:solidFill>
                  <a:srgbClr val="C00000"/>
                </a:solidFill>
              </a:rPr>
              <a:t>気付きは深くなる</a:t>
            </a:r>
            <a:r>
              <a:rPr lang="ja-JP" altLang="en-US" sz="2600" dirty="0"/>
              <a:t>。その気付きが今後の会議の機能を上げていく。</a:t>
            </a:r>
            <a:endParaRPr lang="en-US" altLang="ja-JP" sz="2600" dirty="0"/>
          </a:p>
          <a:p>
            <a:pPr eaLnBrk="1" fontAlgn="auto" hangingPunct="1">
              <a:spcAft>
                <a:spcPts val="0"/>
              </a:spcAft>
              <a:buFont typeface="Arial" pitchFamily="34" charset="0"/>
              <a:buNone/>
              <a:defRPr/>
            </a:pPr>
            <a:r>
              <a:rPr lang="ja-JP" altLang="en-US" sz="2600" dirty="0"/>
              <a:t>●分かち合うことで、</a:t>
            </a:r>
            <a:r>
              <a:rPr lang="ja-JP" altLang="en-US" sz="2600" u="sng" dirty="0">
                <a:solidFill>
                  <a:srgbClr val="C00000"/>
                </a:solidFill>
              </a:rPr>
              <a:t>役から離れられる</a:t>
            </a:r>
            <a:r>
              <a:rPr lang="ja-JP" altLang="en-US" sz="2600" dirty="0"/>
              <a:t>（終わることが出来る）効果もある。</a:t>
            </a:r>
            <a:endParaRPr lang="en-US" altLang="ja-JP" sz="2600" dirty="0"/>
          </a:p>
        </p:txBody>
      </p:sp>
      <p:sp>
        <p:nvSpPr>
          <p:cNvPr id="12293" name="正方形/長方形 4"/>
          <p:cNvSpPr>
            <a:spLocks noChangeArrowheads="1"/>
          </p:cNvSpPr>
          <p:nvPr/>
        </p:nvSpPr>
        <p:spPr bwMode="auto">
          <a:xfrm>
            <a:off x="438953" y="5589623"/>
            <a:ext cx="9515521" cy="1076325"/>
          </a:xfrm>
          <a:prstGeom prst="rect">
            <a:avLst/>
          </a:prstGeom>
          <a:noFill/>
          <a:ln w="28575">
            <a:solidFill>
              <a:schemeClr val="tx1"/>
            </a:solidFill>
            <a:prstDash val="sysDash"/>
            <a:miter lim="800000"/>
            <a:headEnd/>
            <a:tailEnd/>
          </a:ln>
        </p:spPr>
        <p:txBody>
          <a:bodyPr>
            <a:spAutoFit/>
          </a:bodyPr>
          <a:lstStyle/>
          <a:p>
            <a:pPr>
              <a:buFont typeface="Arial" charset="0"/>
              <a:buNone/>
            </a:pPr>
            <a:r>
              <a:rPr lang="ja-JP" altLang="en-US" sz="3200">
                <a:solidFill>
                  <a:srgbClr val="000000"/>
                </a:solidFill>
              </a:rPr>
              <a:t>⇒だから、時間が足りなくても省かず、必ず最後に振り返りを行いましょう。</a:t>
            </a:r>
            <a:endParaRPr lang="en-US" altLang="ja-JP" sz="3200">
              <a:solidFill>
                <a:srgbClr val="000000"/>
              </a:solidFill>
            </a:endParaRP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solidFill>
                  <a:srgbClr val="000000"/>
                </a:solidFill>
              </a:rPr>
              <a:pPr>
                <a:defRPr/>
              </a:pPr>
              <a:t>31</a:t>
            </a:fld>
            <a:endParaRPr lang="en-US" altLang="ja-JP">
              <a:solidFill>
                <a:srgbClr val="000000"/>
              </a:solidFill>
            </a:endParaRPr>
          </a:p>
        </p:txBody>
      </p:sp>
    </p:spTree>
    <p:extLst>
      <p:ext uri="{BB962C8B-B14F-4D97-AF65-F5344CB8AC3E}">
        <p14:creationId xmlns:p14="http://schemas.microsoft.com/office/powerpoint/2010/main" val="886943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47687" y="44624"/>
            <a:ext cx="9137650" cy="360040"/>
          </a:xfrm>
        </p:spPr>
        <p:txBody>
          <a:bodyPr/>
          <a:lstStyle/>
          <a:p>
            <a:r>
              <a:rPr lang="ja-JP" altLang="en-US" sz="2400" b="1" dirty="0"/>
              <a:t>演習１ー②　「個別支援計画の作成」（後半）</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32</a:t>
            </a:fld>
            <a:endParaRPr lang="en-US" altLang="ja-JP"/>
          </a:p>
        </p:txBody>
      </p:sp>
      <p:graphicFrame>
        <p:nvGraphicFramePr>
          <p:cNvPr id="11" name="表 10"/>
          <p:cNvGraphicFramePr>
            <a:graphicFrameLocks noGrp="1"/>
          </p:cNvGraphicFramePr>
          <p:nvPr>
            <p:extLst>
              <p:ext uri="{D42A27DB-BD31-4B8C-83A1-F6EECF244321}">
                <p14:modId xmlns:p14="http://schemas.microsoft.com/office/powerpoint/2010/main" val="1395712335"/>
              </p:ext>
            </p:extLst>
          </p:nvPr>
        </p:nvGraphicFramePr>
        <p:xfrm>
          <a:off x="180281" y="429355"/>
          <a:ext cx="9793090" cy="6258425"/>
        </p:xfrm>
        <a:graphic>
          <a:graphicData uri="http://schemas.openxmlformats.org/drawingml/2006/table">
            <a:tbl>
              <a:tblPr/>
              <a:tblGrid>
                <a:gridCol w="954383">
                  <a:extLst>
                    <a:ext uri="{9D8B030D-6E8A-4147-A177-3AD203B41FA5}">
                      <a16:colId xmlns:a16="http://schemas.microsoft.com/office/drawing/2014/main" val="20009"/>
                    </a:ext>
                  </a:extLst>
                </a:gridCol>
                <a:gridCol w="1321453">
                  <a:extLst>
                    <a:ext uri="{9D8B030D-6E8A-4147-A177-3AD203B41FA5}">
                      <a16:colId xmlns:a16="http://schemas.microsoft.com/office/drawing/2014/main" val="4172503486"/>
                    </a:ext>
                  </a:extLst>
                </a:gridCol>
                <a:gridCol w="1248039">
                  <a:extLst>
                    <a:ext uri="{9D8B030D-6E8A-4147-A177-3AD203B41FA5}">
                      <a16:colId xmlns:a16="http://schemas.microsoft.com/office/drawing/2014/main" val="976670022"/>
                    </a:ext>
                  </a:extLst>
                </a:gridCol>
                <a:gridCol w="1174625">
                  <a:extLst>
                    <a:ext uri="{9D8B030D-6E8A-4147-A177-3AD203B41FA5}">
                      <a16:colId xmlns:a16="http://schemas.microsoft.com/office/drawing/2014/main" val="2793894609"/>
                    </a:ext>
                  </a:extLst>
                </a:gridCol>
                <a:gridCol w="1101211">
                  <a:extLst>
                    <a:ext uri="{9D8B030D-6E8A-4147-A177-3AD203B41FA5}">
                      <a16:colId xmlns:a16="http://schemas.microsoft.com/office/drawing/2014/main" val="2332950373"/>
                    </a:ext>
                  </a:extLst>
                </a:gridCol>
                <a:gridCol w="844262">
                  <a:extLst>
                    <a:ext uri="{9D8B030D-6E8A-4147-A177-3AD203B41FA5}">
                      <a16:colId xmlns:a16="http://schemas.microsoft.com/office/drawing/2014/main" val="20014"/>
                    </a:ext>
                  </a:extLst>
                </a:gridCol>
                <a:gridCol w="1072895">
                  <a:extLst>
                    <a:ext uri="{9D8B030D-6E8A-4147-A177-3AD203B41FA5}">
                      <a16:colId xmlns:a16="http://schemas.microsoft.com/office/drawing/2014/main" val="3146440989"/>
                    </a:ext>
                  </a:extLst>
                </a:gridCol>
                <a:gridCol w="1048425">
                  <a:extLst>
                    <a:ext uri="{9D8B030D-6E8A-4147-A177-3AD203B41FA5}">
                      <a16:colId xmlns:a16="http://schemas.microsoft.com/office/drawing/2014/main" val="2452446028"/>
                    </a:ext>
                  </a:extLst>
                </a:gridCol>
                <a:gridCol w="1027797">
                  <a:extLst>
                    <a:ext uri="{9D8B030D-6E8A-4147-A177-3AD203B41FA5}">
                      <a16:colId xmlns:a16="http://schemas.microsoft.com/office/drawing/2014/main" val="20016"/>
                    </a:ext>
                  </a:extLst>
                </a:gridCol>
              </a:tblGrid>
              <a:tr h="302079">
                <a:tc>
                  <a:txBody>
                    <a:bodyPr/>
                    <a:lstStyle/>
                    <a:p>
                      <a:pPr algn="ctr" fontAlgn="ctr"/>
                      <a:r>
                        <a:rPr lang="en-US" altLang="ja-JP" sz="1600" b="1" i="0" u="none" strike="noStrike" dirty="0">
                          <a:solidFill>
                            <a:srgbClr val="000000"/>
                          </a:solidFill>
                          <a:effectLst/>
                          <a:latin typeface="ＭＳ Ｐゴシック"/>
                        </a:rPr>
                        <a:t>13:20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13:30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13:40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13:55</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14:05</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14:30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14:45</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15:30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16:00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37326">
                <a:tc gridSpan="5">
                  <a:txBody>
                    <a:bodyPr/>
                    <a:lstStyle/>
                    <a:p>
                      <a:pPr algn="ctr" fontAlgn="ctr"/>
                      <a:r>
                        <a:rPr lang="en-US" altLang="ja-JP" sz="1600" b="1" i="0" u="none" strike="noStrike" dirty="0">
                          <a:solidFill>
                            <a:srgbClr val="000000"/>
                          </a:solidFill>
                          <a:effectLst/>
                          <a:latin typeface="ＭＳ Ｐゴシック"/>
                        </a:rPr>
                        <a:t>70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altLang="ja-JP" sz="1600" b="1" i="0" u="none" strike="noStrike" dirty="0">
                          <a:solidFill>
                            <a:srgbClr val="000000"/>
                          </a:solidFill>
                          <a:effectLst/>
                          <a:latin typeface="ＭＳ Ｐゴシック"/>
                        </a:rPr>
                        <a:t>90</a:t>
                      </a:r>
                      <a:r>
                        <a:rPr lang="ja-JP" altLang="en-US" sz="1600" b="1" i="0" u="none" strike="noStrike" dirty="0">
                          <a:solidFill>
                            <a:srgbClr val="000000"/>
                          </a:solidFill>
                          <a:effectLst/>
                          <a:latin typeface="ＭＳ Ｐゴシック"/>
                        </a:rPr>
                        <a:t>分（＋</a:t>
                      </a:r>
                      <a:r>
                        <a:rPr lang="en-US" altLang="ja-JP" sz="1600" b="1" i="0" u="none" strike="noStrike" dirty="0">
                          <a:solidFill>
                            <a:srgbClr val="000000"/>
                          </a:solidFill>
                          <a:effectLst/>
                          <a:latin typeface="ＭＳ Ｐゴシック"/>
                        </a:rPr>
                        <a:t>40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18708809"/>
                  </a:ext>
                </a:extLst>
              </a:tr>
              <a:tr h="1512168">
                <a:tc gridSpan="5">
                  <a:txBody>
                    <a:bodyPr/>
                    <a:lstStyle/>
                    <a:p>
                      <a:pPr algn="ctr" fontAlgn="ctr"/>
                      <a:r>
                        <a:rPr lang="ja-JP" altLang="en-US" sz="1600" b="1" i="0" u="none" strike="noStrike" dirty="0">
                          <a:solidFill>
                            <a:srgbClr val="000000"/>
                          </a:solidFill>
                          <a:effectLst/>
                          <a:latin typeface="ＭＳ Ｐゴシック"/>
                        </a:rPr>
                        <a:t>個別支援計画作成にあたり本人との面接</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a:solidFill>
                            <a:srgbClr val="000000"/>
                          </a:solidFill>
                          <a:effectLst/>
                          <a:latin typeface="ＭＳ Ｐゴシック"/>
                        </a:rPr>
                        <a:t>（事業所におけるアセスメントによるニーズ把握と整理）</a:t>
                      </a:r>
                      <a:endParaRPr lang="en-US" altLang="ja-JP" sz="1600" b="1" i="0" u="none" strike="noStrike" dirty="0">
                        <a:solidFill>
                          <a:srgbClr val="000000"/>
                        </a:solidFill>
                        <a:effectLst/>
                        <a:latin typeface="ＭＳ Ｐゴシック"/>
                      </a:endParaRPr>
                    </a:p>
                    <a:p>
                      <a:pPr algn="ctr" fontAlgn="ctr"/>
                      <a:r>
                        <a:rPr lang="en-US" altLang="ja-JP" sz="1200" b="0" i="0" u="none" strike="noStrike" dirty="0">
                          <a:solidFill>
                            <a:srgbClr val="000000"/>
                          </a:solidFill>
                          <a:effectLst/>
                          <a:latin typeface="ＭＳ Ｐゴシック"/>
                        </a:rPr>
                        <a:t>※</a:t>
                      </a:r>
                      <a:r>
                        <a:rPr lang="ja-JP" altLang="en-US" sz="1200" b="0" i="0" u="none" strike="noStrike" dirty="0">
                          <a:solidFill>
                            <a:srgbClr val="000000"/>
                          </a:solidFill>
                          <a:effectLst/>
                          <a:latin typeface="ＭＳ Ｐゴシック"/>
                        </a:rPr>
                        <a:t>サービス基準第</a:t>
                      </a:r>
                      <a:r>
                        <a:rPr lang="en-US" altLang="ja-JP" sz="1200" b="0" i="0" u="none" strike="noStrike" dirty="0">
                          <a:solidFill>
                            <a:srgbClr val="000000"/>
                          </a:solidFill>
                          <a:effectLst/>
                          <a:latin typeface="ＭＳ Ｐゴシック"/>
                        </a:rPr>
                        <a:t>58</a:t>
                      </a:r>
                      <a:r>
                        <a:rPr lang="ja-JP" altLang="en-US" sz="1200" b="0" i="0" u="none" strike="noStrike" dirty="0">
                          <a:solidFill>
                            <a:srgbClr val="000000"/>
                          </a:solidFill>
                          <a:effectLst/>
                          <a:latin typeface="ＭＳ Ｐゴシック"/>
                        </a:rPr>
                        <a:t>条第</a:t>
                      </a:r>
                      <a:r>
                        <a:rPr lang="en-US" altLang="ja-JP" sz="1200" b="0" i="0" u="none" strike="noStrike" dirty="0">
                          <a:solidFill>
                            <a:srgbClr val="000000"/>
                          </a:solidFill>
                          <a:effectLst/>
                          <a:latin typeface="ＭＳ Ｐゴシック"/>
                        </a:rPr>
                        <a:t>2</a:t>
                      </a:r>
                      <a:r>
                        <a:rPr lang="ja-JP" altLang="en-US" sz="1200" b="0" i="0" u="none" strike="noStrike" dirty="0">
                          <a:solidFill>
                            <a:srgbClr val="000000"/>
                          </a:solidFill>
                          <a:effectLst/>
                          <a:latin typeface="ＭＳ Ｐゴシック"/>
                        </a:rPr>
                        <a:t>～</a:t>
                      </a:r>
                      <a:r>
                        <a:rPr lang="en-US" altLang="ja-JP" sz="1200" b="0" i="0" u="none" strike="noStrike" dirty="0">
                          <a:solidFill>
                            <a:srgbClr val="000000"/>
                          </a:solidFill>
                          <a:effectLst/>
                          <a:latin typeface="ＭＳ Ｐゴシック"/>
                        </a:rPr>
                        <a:t>3</a:t>
                      </a:r>
                      <a:r>
                        <a:rPr lang="ja-JP" altLang="en-US" sz="1200" b="0" i="0" u="none" strike="noStrike" dirty="0" smtClean="0">
                          <a:solidFill>
                            <a:srgbClr val="000000"/>
                          </a:solidFill>
                          <a:effectLst/>
                          <a:latin typeface="ＭＳ Ｐゴシック"/>
                        </a:rPr>
                        <a:t>項</a:t>
                      </a:r>
                      <a:endParaRPr lang="en-US" altLang="ja-JP" sz="1200" b="0" i="0" u="none" strike="noStrike" dirty="0" smtClean="0">
                        <a:solidFill>
                          <a:srgbClr val="000000"/>
                        </a:solidFill>
                        <a:effectLst/>
                        <a:latin typeface="ＭＳ Ｐゴシック"/>
                      </a:endParaRPr>
                    </a:p>
                    <a:p>
                      <a:pPr algn="ctr" fontAlgn="ctr"/>
                      <a:r>
                        <a:rPr lang="en-US" altLang="ja-JP" sz="1200" b="0" i="0" u="none" strike="noStrike" dirty="0" smtClean="0">
                          <a:solidFill>
                            <a:srgbClr val="000000"/>
                          </a:solidFill>
                          <a:effectLst/>
                          <a:latin typeface="ＭＳ Ｐゴシック"/>
                        </a:rPr>
                        <a:t>※</a:t>
                      </a:r>
                      <a:r>
                        <a:rPr lang="ja-JP" altLang="en-US" sz="1200" b="0" i="0" u="none" strike="noStrike" dirty="0" smtClean="0">
                          <a:solidFill>
                            <a:srgbClr val="000000"/>
                          </a:solidFill>
                          <a:effectLst/>
                          <a:latin typeface="ＭＳ Ｐゴシック"/>
                        </a:rPr>
                        <a:t>児通所基準第</a:t>
                      </a:r>
                      <a:r>
                        <a:rPr lang="en-US" altLang="ja-JP" sz="1200" b="0" i="0" u="none" strike="noStrike" dirty="0" smtClean="0">
                          <a:solidFill>
                            <a:srgbClr val="000000"/>
                          </a:solidFill>
                          <a:effectLst/>
                          <a:latin typeface="ＭＳ Ｐゴシック"/>
                        </a:rPr>
                        <a:t>27</a:t>
                      </a:r>
                      <a:r>
                        <a:rPr lang="ja-JP" altLang="en-US" sz="1200" b="0" i="0" u="none" strike="noStrike" dirty="0" smtClean="0">
                          <a:solidFill>
                            <a:srgbClr val="000000"/>
                          </a:solidFill>
                          <a:effectLst/>
                          <a:latin typeface="ＭＳ Ｐゴシック"/>
                        </a:rPr>
                        <a:t>条</a:t>
                      </a:r>
                      <a:r>
                        <a:rPr lang="en-US" altLang="ja-JP" sz="1200" b="0" i="0" u="none" strike="noStrike" dirty="0" smtClean="0">
                          <a:solidFill>
                            <a:srgbClr val="000000"/>
                          </a:solidFill>
                          <a:effectLst/>
                          <a:latin typeface="ＭＳ Ｐゴシック"/>
                        </a:rPr>
                        <a:t>2</a:t>
                      </a:r>
                      <a:r>
                        <a:rPr lang="ja-JP" altLang="en-US" sz="1200" b="0" i="0" u="none" strike="noStrike" dirty="0" smtClean="0">
                          <a:solidFill>
                            <a:srgbClr val="000000"/>
                          </a:solidFill>
                          <a:effectLst/>
                          <a:latin typeface="ＭＳ Ｐゴシック"/>
                        </a:rPr>
                        <a:t>～</a:t>
                      </a:r>
                      <a:r>
                        <a:rPr lang="en-US" altLang="ja-JP" sz="1200" b="0" i="0" u="none" strike="noStrike" dirty="0" smtClean="0">
                          <a:solidFill>
                            <a:srgbClr val="000000"/>
                          </a:solidFill>
                          <a:effectLst/>
                          <a:latin typeface="ＭＳ Ｐゴシック"/>
                        </a:rPr>
                        <a:t>3</a:t>
                      </a:r>
                      <a:r>
                        <a:rPr lang="ja-JP" altLang="en-US" sz="1200" b="0" i="0" u="none" strike="noStrike" dirty="0" smtClean="0">
                          <a:solidFill>
                            <a:srgbClr val="000000"/>
                          </a:solidFill>
                          <a:effectLst/>
                          <a:latin typeface="ＭＳ Ｐゴシック"/>
                        </a:rPr>
                        <a:t>項</a:t>
                      </a:r>
                      <a:endParaRPr lang="ja-JP" altLang="en-US" sz="1200" b="0"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1400" b="1" i="0" u="none" strike="noStrike" dirty="0">
                          <a:solidFill>
                            <a:srgbClr val="000000"/>
                          </a:solidFill>
                          <a:effectLst/>
                          <a:latin typeface="ＭＳ Ｐゴシック"/>
                        </a:rPr>
                        <a:t>　</a:t>
                      </a:r>
                      <a:r>
                        <a:rPr lang="ja-JP" altLang="en-US" sz="1600" b="1" i="0" u="none" strike="noStrike" dirty="0">
                          <a:solidFill>
                            <a:srgbClr val="000000"/>
                          </a:solidFill>
                          <a:effectLst/>
                          <a:latin typeface="ＭＳ Ｐゴシック"/>
                        </a:rPr>
                        <a:t>個別支援計画の作成・発表</a:t>
                      </a:r>
                      <a:endParaRPr lang="en-US" altLang="ja-JP" sz="1600" b="1" i="0" u="none" strike="noStrike" dirty="0">
                        <a:solidFill>
                          <a:srgbClr val="000000"/>
                        </a:solidFill>
                        <a:effectLst/>
                        <a:latin typeface="ＭＳ Ｐゴシック"/>
                      </a:endParaRPr>
                    </a:p>
                    <a:p>
                      <a:pPr algn="ctr" fontAlgn="ctr"/>
                      <a:r>
                        <a:rPr lang="en-US" altLang="ja-JP" sz="1200" b="0" i="0" u="none" strike="noStrike" dirty="0">
                          <a:solidFill>
                            <a:srgbClr val="000000"/>
                          </a:solidFill>
                          <a:effectLst/>
                          <a:latin typeface="ＭＳ Ｐゴシック"/>
                        </a:rPr>
                        <a:t>※</a:t>
                      </a:r>
                      <a:r>
                        <a:rPr lang="ja-JP" altLang="en-US" sz="1200" b="0" i="0" u="none" strike="noStrike" dirty="0">
                          <a:solidFill>
                            <a:srgbClr val="000000"/>
                          </a:solidFill>
                          <a:effectLst/>
                          <a:latin typeface="ＭＳ Ｐゴシック"/>
                        </a:rPr>
                        <a:t>サービス基準第</a:t>
                      </a:r>
                      <a:r>
                        <a:rPr lang="en-US" altLang="ja-JP" sz="1200" b="0" i="0" u="none" strike="noStrike" dirty="0">
                          <a:solidFill>
                            <a:srgbClr val="000000"/>
                          </a:solidFill>
                          <a:effectLst/>
                          <a:latin typeface="ＭＳ Ｐゴシック"/>
                        </a:rPr>
                        <a:t>58</a:t>
                      </a:r>
                      <a:r>
                        <a:rPr lang="ja-JP" altLang="en-US" sz="1200" b="0" i="0" u="none" strike="noStrike" dirty="0">
                          <a:solidFill>
                            <a:srgbClr val="000000"/>
                          </a:solidFill>
                          <a:effectLst/>
                          <a:latin typeface="ＭＳ Ｐゴシック"/>
                        </a:rPr>
                        <a:t>条第</a:t>
                      </a:r>
                      <a:r>
                        <a:rPr lang="en-US" altLang="ja-JP" sz="1200" b="0" i="0" u="none" strike="noStrike" dirty="0">
                          <a:solidFill>
                            <a:srgbClr val="000000"/>
                          </a:solidFill>
                          <a:effectLst/>
                          <a:latin typeface="ＭＳ Ｐゴシック"/>
                        </a:rPr>
                        <a:t>4</a:t>
                      </a:r>
                      <a:r>
                        <a:rPr lang="ja-JP" altLang="en-US" sz="1200" b="0" i="0" u="none" strike="noStrike" dirty="0">
                          <a:solidFill>
                            <a:srgbClr val="000000"/>
                          </a:solidFill>
                          <a:effectLst/>
                          <a:latin typeface="ＭＳ Ｐゴシック"/>
                        </a:rPr>
                        <a:t>～</a:t>
                      </a:r>
                      <a:r>
                        <a:rPr lang="ja-JP" altLang="en-US" sz="1200" b="0" i="0" u="none" strike="noStrike" dirty="0" smtClean="0">
                          <a:solidFill>
                            <a:srgbClr val="000000"/>
                          </a:solidFill>
                          <a:effectLst/>
                          <a:latin typeface="ＭＳ Ｐゴシック"/>
                        </a:rPr>
                        <a:t>７項</a:t>
                      </a:r>
                      <a:endParaRPr lang="en-US" altLang="ja-JP" sz="1200" b="0" i="0" u="none" strike="noStrike" dirty="0" smtClean="0">
                        <a:solidFill>
                          <a:srgbClr val="000000"/>
                        </a:solidFill>
                        <a:effectLst/>
                        <a:latin typeface="ＭＳ Ｐゴシック"/>
                      </a:endParaRPr>
                    </a:p>
                    <a:p>
                      <a:pPr algn="ctr" fontAlgn="ctr"/>
                      <a:r>
                        <a:rPr lang="en-US" altLang="ja-JP" sz="1200" b="0" i="0" u="none" strike="noStrike" dirty="0" smtClean="0">
                          <a:solidFill>
                            <a:srgbClr val="000000"/>
                          </a:solidFill>
                          <a:effectLst/>
                          <a:latin typeface="ＭＳ Ｐゴシック"/>
                        </a:rPr>
                        <a:t>※</a:t>
                      </a:r>
                      <a:r>
                        <a:rPr lang="ja-JP" altLang="en-US" sz="1200" b="0" i="0" u="none" strike="noStrike" dirty="0" smtClean="0">
                          <a:solidFill>
                            <a:srgbClr val="000000"/>
                          </a:solidFill>
                          <a:effectLst/>
                          <a:latin typeface="ＭＳ Ｐゴシック"/>
                        </a:rPr>
                        <a:t>児通所基準第</a:t>
                      </a:r>
                      <a:r>
                        <a:rPr lang="en-US" altLang="ja-JP" sz="1200" b="0" i="0" u="none" strike="noStrike" dirty="0" smtClean="0">
                          <a:solidFill>
                            <a:srgbClr val="000000"/>
                          </a:solidFill>
                          <a:effectLst/>
                          <a:latin typeface="ＭＳ Ｐゴシック"/>
                        </a:rPr>
                        <a:t>27</a:t>
                      </a:r>
                      <a:r>
                        <a:rPr lang="ja-JP" altLang="en-US" sz="1200" b="0" i="0" u="none" strike="noStrike" dirty="0" smtClean="0">
                          <a:solidFill>
                            <a:srgbClr val="000000"/>
                          </a:solidFill>
                          <a:effectLst/>
                          <a:latin typeface="ＭＳ Ｐゴシック"/>
                        </a:rPr>
                        <a:t>条</a:t>
                      </a:r>
                      <a:r>
                        <a:rPr lang="en-US" altLang="ja-JP" sz="1200" b="0" i="0" u="none" strike="noStrike" dirty="0" smtClean="0">
                          <a:solidFill>
                            <a:srgbClr val="000000"/>
                          </a:solidFill>
                          <a:effectLst/>
                          <a:latin typeface="ＭＳ Ｐゴシック"/>
                        </a:rPr>
                        <a:t>4</a:t>
                      </a:r>
                      <a:r>
                        <a:rPr lang="ja-JP" altLang="en-US" sz="1200" b="0" i="0" u="none" strike="noStrike" dirty="0" smtClean="0">
                          <a:solidFill>
                            <a:srgbClr val="000000"/>
                          </a:solidFill>
                          <a:effectLst/>
                          <a:latin typeface="ＭＳ Ｐゴシック"/>
                        </a:rPr>
                        <a:t>～７項</a:t>
                      </a:r>
                      <a:endParaRPr lang="en-US" altLang="ja-JP" sz="1200" b="0"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51594776"/>
                  </a:ext>
                </a:extLst>
              </a:tr>
              <a:tr h="288032">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ＭＳ Ｐゴシック"/>
                        </a:rPr>
                        <a:t>25</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vMerge="1">
                  <a:txBody>
                    <a:bodyPr/>
                    <a:lstStyle/>
                    <a:p>
                      <a:endParaRPr kumimoji="1" lang="ja-JP" altLang="en-US"/>
                    </a:p>
                  </a:txBody>
                  <a:tcPr/>
                </a:tc>
                <a:tc>
                  <a:txBody>
                    <a:bodyPr/>
                    <a:lstStyle/>
                    <a:p>
                      <a:pPr algn="ctr" fontAlgn="ctr"/>
                      <a:r>
                        <a:rPr lang="en-US" altLang="ja-JP" sz="1600" b="1" i="0" u="none" strike="noStrike" dirty="0">
                          <a:solidFill>
                            <a:srgbClr val="000000"/>
                          </a:solidFill>
                          <a:effectLst/>
                          <a:latin typeface="ＭＳ Ｐゴシック"/>
                        </a:rPr>
                        <a:t>45</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30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40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3784551"/>
                  </a:ext>
                </a:extLst>
              </a:tr>
              <a:tr h="3412339">
                <a:tc>
                  <a:txBody>
                    <a:bodyPr/>
                    <a:lstStyle/>
                    <a:p>
                      <a:pPr algn="ctr" fontAlgn="ctr"/>
                      <a:r>
                        <a:rPr lang="ja-JP" altLang="en-US" sz="1600" b="1" i="0" u="none" strike="noStrike" dirty="0">
                          <a:solidFill>
                            <a:srgbClr val="000000"/>
                          </a:solidFill>
                          <a:effectLst/>
                          <a:latin typeface="ＭＳ Ｐゴシック"/>
                        </a:rPr>
                        <a:t>　サービス等利用計画の説明</a:t>
                      </a:r>
                    </a:p>
                  </a:txBody>
                  <a:tcPr marL="6834" marR="6834" marT="6833" marB="0"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1" i="0" u="none" strike="noStrike" dirty="0">
                          <a:solidFill>
                            <a:srgbClr val="000000"/>
                          </a:solidFill>
                          <a:effectLst/>
                          <a:latin typeface="ＭＳ Ｐゴシック"/>
                        </a:rPr>
                        <a:t>ニーズ整理</a:t>
                      </a:r>
                      <a:r>
                        <a:rPr lang="ja-JP" altLang="en-US" sz="1600" b="1" i="0" u="none" strike="noStrike" dirty="0" smtClean="0">
                          <a:solidFill>
                            <a:srgbClr val="000000"/>
                          </a:solidFill>
                          <a:effectLst/>
                          <a:latin typeface="ＭＳ Ｐゴシック"/>
                        </a:rPr>
                        <a:t>（　個人</a:t>
                      </a:r>
                      <a:r>
                        <a:rPr lang="ja-JP" altLang="en-US" sz="1600" b="1" i="0" u="none" strike="noStrike" dirty="0">
                          <a:solidFill>
                            <a:srgbClr val="000000"/>
                          </a:solidFill>
                          <a:effectLst/>
                          <a:latin typeface="ＭＳ Ｐゴシック"/>
                        </a:rPr>
                        <a:t>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Ｐゴシック"/>
                        </a:rPr>
                        <a:t>ニーズ整理</a:t>
                      </a:r>
                      <a:r>
                        <a:rPr lang="ja-JP" altLang="en-US" sz="1600" b="1" i="0" u="none" strike="noStrike" dirty="0" smtClean="0">
                          <a:solidFill>
                            <a:srgbClr val="000000"/>
                          </a:solidFill>
                          <a:effectLst/>
                          <a:latin typeface="ＭＳ Ｐゴシック"/>
                        </a:rPr>
                        <a:t>（　グループ</a:t>
                      </a:r>
                      <a:r>
                        <a:rPr lang="ja-JP" altLang="en-US" sz="1600" b="1" i="0" u="none" strike="noStrike" dirty="0">
                          <a:solidFill>
                            <a:srgbClr val="000000"/>
                          </a:solidFill>
                          <a:effectLst/>
                          <a:latin typeface="ＭＳ Ｐゴシック"/>
                        </a:rPr>
                        <a:t>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1" i="0" u="none" strike="noStrike" dirty="0">
                          <a:solidFill>
                            <a:srgbClr val="000000"/>
                          </a:solidFill>
                          <a:effectLst/>
                          <a:latin typeface="ＭＳ Ｐゴシック"/>
                        </a:rPr>
                        <a:t>本人との面接</a:t>
                      </a:r>
                      <a:r>
                        <a:rPr lang="ja-JP" altLang="en-US" sz="1600" b="1" i="0" u="none" strike="noStrike" dirty="0" smtClean="0">
                          <a:solidFill>
                            <a:srgbClr val="000000"/>
                          </a:solidFill>
                          <a:effectLst/>
                          <a:latin typeface="ＭＳ Ｐゴシック"/>
                        </a:rPr>
                        <a:t>（　ロールプレイ</a:t>
                      </a:r>
                      <a:r>
                        <a:rPr lang="ja-JP" altLang="en-US" sz="1600" b="1" i="0" u="none" strike="noStrike" dirty="0">
                          <a:solidFill>
                            <a:srgbClr val="000000"/>
                          </a:solidFill>
                          <a:effectLst/>
                          <a:latin typeface="ＭＳ Ｐゴシック"/>
                        </a:rPr>
                        <a:t>）</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smtClean="0">
                          <a:solidFill>
                            <a:srgbClr val="000000"/>
                          </a:solidFill>
                          <a:effectLst/>
                          <a:latin typeface="ＭＳ Ｐゴシック"/>
                        </a:rPr>
                        <a:t>（　面接</a:t>
                      </a:r>
                      <a:r>
                        <a:rPr lang="ja-JP" altLang="en-US" sz="1600" b="1" i="0" u="none" strike="noStrike" dirty="0">
                          <a:solidFill>
                            <a:srgbClr val="000000"/>
                          </a:solidFill>
                          <a:effectLst/>
                          <a:latin typeface="ＭＳ Ｐゴシック"/>
                        </a:rPr>
                        <a:t>技術</a:t>
                      </a:r>
                      <a:r>
                        <a:rPr lang="ja-JP" altLang="en-US" sz="1600" b="1" i="0" u="none" strike="noStrike" dirty="0" smtClean="0">
                          <a:solidFill>
                            <a:srgbClr val="000000"/>
                          </a:solidFill>
                          <a:effectLst/>
                          <a:latin typeface="ＭＳ Ｐゴシック"/>
                        </a:rPr>
                        <a:t>のポイント</a:t>
                      </a:r>
                      <a:r>
                        <a:rPr lang="ja-JP" altLang="en-US" sz="1600" b="1" i="0" u="none" strike="noStrike" dirty="0">
                          <a:solidFill>
                            <a:srgbClr val="000000"/>
                          </a:solidFill>
                          <a:effectLst/>
                          <a:latin typeface="ＭＳ Ｐゴシック"/>
                        </a:rPr>
                        <a:t>）</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Ｐゴシック"/>
                        </a:rPr>
                        <a:t>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1" i="0" u="none" strike="noStrike" dirty="0">
                          <a:solidFill>
                            <a:srgbClr val="000000"/>
                          </a:solidFill>
                          <a:effectLst/>
                          <a:latin typeface="ＭＳ Ｐゴシック"/>
                        </a:rPr>
                        <a:t>休憩</a:t>
                      </a:r>
                      <a:endParaRPr lang="en-US" altLang="ja-JP" sz="1600" b="1" i="0" u="none" strike="noStrike" dirty="0">
                        <a:solidFill>
                          <a:srgbClr val="000000"/>
                        </a:solidFill>
                        <a:effectLst/>
                        <a:latin typeface="ＭＳ Ｐゴシック"/>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ＭＳ Ｐゴシック"/>
                        </a:rPr>
                        <a:t>個別支援計画の作成</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smtClean="0">
                          <a:solidFill>
                            <a:srgbClr val="000000"/>
                          </a:solidFill>
                          <a:effectLst/>
                          <a:latin typeface="ＭＳ Ｐゴシック"/>
                        </a:rPr>
                        <a:t>（　個別</a:t>
                      </a:r>
                      <a:r>
                        <a:rPr lang="ja-JP" altLang="en-US" sz="1600" b="1" i="0" u="none" strike="noStrike" dirty="0">
                          <a:solidFill>
                            <a:srgbClr val="000000"/>
                          </a:solidFill>
                          <a:effectLst/>
                          <a:latin typeface="ＭＳ Ｐゴシック"/>
                        </a:rPr>
                        <a:t>支援会議のポイント）</a:t>
                      </a:r>
                      <a:endParaRPr lang="en-US" altLang="ja-JP" sz="1600" b="1" i="0" u="none" strike="noStrike" dirty="0">
                        <a:solidFill>
                          <a:srgbClr val="000000"/>
                        </a:solidFill>
                        <a:effectLst/>
                        <a:latin typeface="ＭＳ Ｐゴシック"/>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ＭＳ Ｐゴシック"/>
                        </a:rPr>
                        <a:t>各グループからの発表</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smtClean="0">
                          <a:solidFill>
                            <a:srgbClr val="000000"/>
                          </a:solidFill>
                          <a:effectLst/>
                          <a:latin typeface="ＭＳ Ｐゴシック"/>
                        </a:rPr>
                        <a:t>（　利用者</a:t>
                      </a:r>
                      <a:r>
                        <a:rPr lang="ja-JP" altLang="en-US" sz="1600" b="1" i="0" u="none" strike="noStrike" dirty="0">
                          <a:solidFill>
                            <a:srgbClr val="000000"/>
                          </a:solidFill>
                          <a:effectLst/>
                          <a:latin typeface="ＭＳ Ｐゴシック"/>
                        </a:rPr>
                        <a:t>等への説明のポイント）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ＭＳ Ｐゴシック"/>
                        </a:rPr>
                        <a:t>各グループでの振り返り</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a:solidFill>
                            <a:srgbClr val="000000"/>
                          </a:solidFill>
                          <a:effectLst/>
                          <a:latin typeface="ＭＳ Ｐゴシック"/>
                        </a:rPr>
                        <a:t>意見交換＋講師コメント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27976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540321" y="108919"/>
            <a:ext cx="896522" cy="6416425"/>
          </a:xfrm>
          <a:solidFill>
            <a:schemeClr val="bg1"/>
          </a:solidFill>
          <a:ln>
            <a:solidFill>
              <a:schemeClr val="tx1"/>
            </a:solidFill>
          </a:ln>
        </p:spPr>
        <p:txBody>
          <a:bodyPr vert="eaVert"/>
          <a:lstStyle/>
          <a:p>
            <a:r>
              <a:rPr kumimoji="1" lang="ja-JP" altLang="en-US" sz="3200" dirty="0"/>
              <a:t>サービス担当者会議</a:t>
            </a:r>
          </a:p>
        </p:txBody>
      </p:sp>
      <p:sp>
        <p:nvSpPr>
          <p:cNvPr id="8" name="コンテンツ プレースホルダー 7"/>
          <p:cNvSpPr>
            <a:spLocks noGrp="1"/>
          </p:cNvSpPr>
          <p:nvPr>
            <p:ph idx="1"/>
          </p:nvPr>
        </p:nvSpPr>
        <p:spPr>
          <a:xfrm>
            <a:off x="1508851" y="108916"/>
            <a:ext cx="1584176" cy="6416426"/>
          </a:xfrm>
          <a:solidFill>
            <a:schemeClr val="bg1"/>
          </a:solidFill>
          <a:ln>
            <a:solidFill>
              <a:schemeClr val="tx1"/>
            </a:solidFill>
          </a:ln>
        </p:spPr>
        <p:txBody>
          <a:bodyPr vert="eaVert" anchor="ctr"/>
          <a:lstStyle/>
          <a:p>
            <a:pPr marL="341313" indent="-158750"/>
            <a:r>
              <a:rPr lang="ja-JP" altLang="en-US" sz="2000" dirty="0"/>
              <a:t>利用者申込者心身の状況、他の障害福祉サービス等の利用状況を把握する。</a:t>
            </a:r>
            <a:endParaRPr lang="en-US" altLang="ja-JP" sz="2000" dirty="0"/>
          </a:p>
          <a:p>
            <a:pPr marL="341313" indent="-158750"/>
            <a:r>
              <a:rPr lang="ja-JP" altLang="en-US" sz="2000" dirty="0"/>
              <a:t>サービス担当者会議に参加し専門的な見地から意見を述べる。</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33</a:t>
            </a:fld>
            <a:endParaRPr lang="en-US" altLang="ja-JP" dirty="0">
              <a:solidFill>
                <a:srgbClr val="000000"/>
              </a:solidFill>
            </a:endParaRPr>
          </a:p>
        </p:txBody>
      </p:sp>
      <p:sp>
        <p:nvSpPr>
          <p:cNvPr id="9" name="タイトル 6"/>
          <p:cNvSpPr txBox="1">
            <a:spLocks/>
          </p:cNvSpPr>
          <p:nvPr/>
        </p:nvSpPr>
        <p:spPr bwMode="auto">
          <a:xfrm>
            <a:off x="3309051" y="101311"/>
            <a:ext cx="864096" cy="6421436"/>
          </a:xfrm>
          <a:prstGeom prst="rect">
            <a:avLst/>
          </a:prstGeom>
          <a:solidFill>
            <a:srgbClr val="CCFF99"/>
          </a:solidFill>
          <a:ln w="9525">
            <a:solidFill>
              <a:schemeClr val="tx1"/>
            </a:solidFill>
            <a:miter lim="800000"/>
            <a:headEnd/>
            <a:tailEnd/>
          </a:ln>
        </p:spPr>
        <p:txBody>
          <a:bodyPr vert="eaVert"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solidFill>
                  <a:srgbClr val="000000"/>
                </a:solidFill>
              </a:rPr>
              <a:t>個別支援計画の原案を作成する</a:t>
            </a:r>
          </a:p>
        </p:txBody>
      </p:sp>
      <p:sp>
        <p:nvSpPr>
          <p:cNvPr id="10" name="コンテンツ プレースホルダー 7"/>
          <p:cNvSpPr txBox="1">
            <a:spLocks/>
          </p:cNvSpPr>
          <p:nvPr/>
        </p:nvSpPr>
        <p:spPr bwMode="auto">
          <a:xfrm>
            <a:off x="4245155" y="108916"/>
            <a:ext cx="1368152" cy="6416425"/>
          </a:xfrm>
          <a:prstGeom prst="rect">
            <a:avLst/>
          </a:prstGeom>
          <a:solidFill>
            <a:srgbClr val="CCFF99"/>
          </a:solidFill>
          <a:ln w="9525">
            <a:solidFill>
              <a:schemeClr val="tx1"/>
            </a:solidFill>
            <a:miter lim="800000"/>
            <a:headEnd/>
            <a:tailEnd/>
          </a:ln>
        </p:spPr>
        <p:txBody>
          <a:bodyPr vert="eaVert" wrap="square" lIns="91414" tIns="45707" rIns="91414" bIns="45707" numCol="1" anchor="ctr" anchorCtr="0" compatLnSpc="1">
            <a:prstTxWarp prst="textNoShape">
              <a:avLst/>
            </a:prstTxWarp>
          </a:bodyPr>
          <a:lstStyle>
            <a:lvl1pPr marL="342834" indent="-342834" algn="l" rtl="0" eaLnBrk="0" fontAlgn="base" hangingPunct="0">
              <a:spcBef>
                <a:spcPct val="20000"/>
              </a:spcBef>
              <a:spcAft>
                <a:spcPct val="0"/>
              </a:spcAft>
              <a:buChar char="•"/>
              <a:defRPr kumimoji="1" sz="3200">
                <a:solidFill>
                  <a:schemeClr val="tx1"/>
                </a:solidFill>
                <a:latin typeface="+mn-lt"/>
                <a:ea typeface="+mn-ea"/>
                <a:cs typeface="+mn-cs"/>
              </a:defRPr>
            </a:lvl1pPr>
            <a:lvl2pPr marL="742807" indent="-287282" algn="l" rtl="0" eaLnBrk="0" fontAlgn="base" hangingPunct="0">
              <a:spcBef>
                <a:spcPct val="20000"/>
              </a:spcBef>
              <a:spcAft>
                <a:spcPct val="0"/>
              </a:spcAft>
              <a:buChar char="–"/>
              <a:defRPr kumimoji="1" sz="2800">
                <a:solidFill>
                  <a:schemeClr val="tx1"/>
                </a:solidFill>
                <a:latin typeface="+mn-lt"/>
                <a:ea typeface="+mn-ea"/>
              </a:defRPr>
            </a:lvl2pPr>
            <a:lvl3pPr marL="1142780" indent="-228556" algn="l" rtl="0" eaLnBrk="0" fontAlgn="base" hangingPunct="0">
              <a:spcBef>
                <a:spcPct val="20000"/>
              </a:spcBef>
              <a:spcAft>
                <a:spcPct val="0"/>
              </a:spcAft>
              <a:buChar char="•"/>
              <a:defRPr kumimoji="1" sz="2400">
                <a:solidFill>
                  <a:schemeClr val="tx1"/>
                </a:solidFill>
                <a:latin typeface="+mn-lt"/>
                <a:ea typeface="+mn-ea"/>
              </a:defRPr>
            </a:lvl3pPr>
            <a:lvl4pPr marL="1599892" indent="-228556" algn="l" rtl="0" eaLnBrk="0" fontAlgn="base" hangingPunct="0">
              <a:spcBef>
                <a:spcPct val="20000"/>
              </a:spcBef>
              <a:spcAft>
                <a:spcPct val="0"/>
              </a:spcAft>
              <a:buChar char="–"/>
              <a:defRPr kumimoji="1" sz="2000">
                <a:solidFill>
                  <a:schemeClr val="tx1"/>
                </a:solidFill>
                <a:latin typeface="+mn-lt"/>
                <a:ea typeface="+mn-ea"/>
              </a:defRPr>
            </a:lvl4pPr>
            <a:lvl5pPr marL="2057004" indent="-230144" algn="l" rtl="0" eaLnBrk="0" fontAlgn="base" hangingPunct="0">
              <a:spcBef>
                <a:spcPct val="20000"/>
              </a:spcBef>
              <a:spcAft>
                <a:spcPct val="0"/>
              </a:spcAft>
              <a:buChar char="»"/>
              <a:defRPr kumimoji="1" sz="2000">
                <a:solidFill>
                  <a:schemeClr val="tx1"/>
                </a:solidFill>
                <a:latin typeface="+mn-lt"/>
                <a:ea typeface="+mn-ea"/>
              </a:defRPr>
            </a:lvl5pPr>
            <a:lvl6pPr marL="2514117" indent="-230144" algn="l" rtl="0" fontAlgn="base">
              <a:spcBef>
                <a:spcPct val="20000"/>
              </a:spcBef>
              <a:spcAft>
                <a:spcPct val="0"/>
              </a:spcAft>
              <a:buChar char="»"/>
              <a:defRPr kumimoji="1" sz="2000">
                <a:solidFill>
                  <a:schemeClr val="tx1"/>
                </a:solidFill>
                <a:latin typeface="+mn-lt"/>
                <a:ea typeface="+mn-ea"/>
              </a:defRPr>
            </a:lvl6pPr>
            <a:lvl7pPr marL="2971229" indent="-230144" algn="l" rtl="0" fontAlgn="base">
              <a:spcBef>
                <a:spcPct val="20000"/>
              </a:spcBef>
              <a:spcAft>
                <a:spcPct val="0"/>
              </a:spcAft>
              <a:buChar char="»"/>
              <a:defRPr kumimoji="1" sz="2000">
                <a:solidFill>
                  <a:schemeClr val="tx1"/>
                </a:solidFill>
                <a:latin typeface="+mn-lt"/>
                <a:ea typeface="+mn-ea"/>
              </a:defRPr>
            </a:lvl7pPr>
            <a:lvl8pPr marL="3428340" indent="-230144" algn="l" rtl="0" fontAlgn="base">
              <a:spcBef>
                <a:spcPct val="20000"/>
              </a:spcBef>
              <a:spcAft>
                <a:spcPct val="0"/>
              </a:spcAft>
              <a:buChar char="»"/>
              <a:defRPr kumimoji="1" sz="2000">
                <a:solidFill>
                  <a:schemeClr val="tx1"/>
                </a:solidFill>
                <a:latin typeface="+mn-lt"/>
                <a:ea typeface="+mn-ea"/>
              </a:defRPr>
            </a:lvl8pPr>
            <a:lvl9pPr marL="3885454" indent="-230144" algn="l" rtl="0" fontAlgn="base">
              <a:spcBef>
                <a:spcPct val="20000"/>
              </a:spcBef>
              <a:spcAft>
                <a:spcPct val="0"/>
              </a:spcAft>
              <a:buChar char="»"/>
              <a:defRPr kumimoji="1" sz="2000">
                <a:solidFill>
                  <a:schemeClr val="tx1"/>
                </a:solidFill>
                <a:latin typeface="+mn-lt"/>
                <a:ea typeface="+mn-ea"/>
              </a:defRPr>
            </a:lvl9pPr>
          </a:lstStyle>
          <a:p>
            <a:pPr marL="341313" indent="-158750"/>
            <a:r>
              <a:rPr lang="ja-JP" altLang="en-US" sz="2000" kern="0" dirty="0">
                <a:solidFill>
                  <a:srgbClr val="000000"/>
                </a:solidFill>
              </a:rPr>
              <a:t>個別面接等によりサービス管理責任者等としてのアセスメントを行う。</a:t>
            </a:r>
            <a:endParaRPr lang="en-US" altLang="ja-JP" sz="2000" kern="0" dirty="0">
              <a:solidFill>
                <a:srgbClr val="000000"/>
              </a:solidFill>
            </a:endParaRPr>
          </a:p>
          <a:p>
            <a:pPr marL="341313" indent="-158750"/>
            <a:r>
              <a:rPr lang="ja-JP" altLang="en-US" sz="2000" kern="0" dirty="0">
                <a:solidFill>
                  <a:srgbClr val="000000"/>
                </a:solidFill>
              </a:rPr>
              <a:t>サービス等利用計画等を参考にする。</a:t>
            </a:r>
            <a:endParaRPr lang="en-US" altLang="ja-JP" sz="2000" kern="0" dirty="0">
              <a:solidFill>
                <a:srgbClr val="000000"/>
              </a:solidFill>
            </a:endParaRPr>
          </a:p>
        </p:txBody>
      </p:sp>
      <p:sp>
        <p:nvSpPr>
          <p:cNvPr id="11" name="タイトル 6"/>
          <p:cNvSpPr txBox="1">
            <a:spLocks/>
          </p:cNvSpPr>
          <p:nvPr/>
        </p:nvSpPr>
        <p:spPr bwMode="auto">
          <a:xfrm>
            <a:off x="5829331" y="101311"/>
            <a:ext cx="792088" cy="6416425"/>
          </a:xfrm>
          <a:prstGeom prst="rect">
            <a:avLst/>
          </a:prstGeom>
          <a:solidFill>
            <a:srgbClr val="CCFF99"/>
          </a:solidFill>
          <a:ln w="9525">
            <a:solidFill>
              <a:schemeClr val="tx1"/>
            </a:solidFill>
            <a:miter lim="800000"/>
            <a:headEnd/>
            <a:tailEnd/>
          </a:ln>
        </p:spPr>
        <p:txBody>
          <a:bodyPr vert="horz"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solidFill>
                  <a:srgbClr val="000000"/>
                </a:solidFill>
              </a:rPr>
              <a:t>個別支援会議の実施</a:t>
            </a:r>
          </a:p>
        </p:txBody>
      </p:sp>
      <p:sp>
        <p:nvSpPr>
          <p:cNvPr id="12" name="タイトル 6"/>
          <p:cNvSpPr txBox="1">
            <a:spLocks/>
          </p:cNvSpPr>
          <p:nvPr/>
        </p:nvSpPr>
        <p:spPr bwMode="auto">
          <a:xfrm>
            <a:off x="6837443" y="96194"/>
            <a:ext cx="795950" cy="6421436"/>
          </a:xfrm>
          <a:prstGeom prst="rect">
            <a:avLst/>
          </a:prstGeom>
          <a:solidFill>
            <a:srgbClr val="CCFF99"/>
          </a:solidFill>
          <a:ln w="9525">
            <a:solidFill>
              <a:schemeClr val="tx1"/>
            </a:solidFill>
            <a:miter lim="800000"/>
            <a:headEnd/>
            <a:tailEnd/>
          </a:ln>
        </p:spPr>
        <p:txBody>
          <a:bodyPr vert="eaVert" wrap="square" lIns="91414" tIns="45707" rIns="91414" bIns="45707"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r>
              <a:rPr lang="ja-JP" altLang="en-US" sz="3200" kern="0" dirty="0">
                <a:solidFill>
                  <a:srgbClr val="000000"/>
                </a:solidFill>
              </a:rPr>
              <a:t>個別支援計画の作成</a:t>
            </a:r>
          </a:p>
        </p:txBody>
      </p:sp>
      <p:sp>
        <p:nvSpPr>
          <p:cNvPr id="3" name="下矢印 2"/>
          <p:cNvSpPr/>
          <p:nvPr/>
        </p:nvSpPr>
        <p:spPr>
          <a:xfrm rot="16200000">
            <a:off x="3941541" y="2908101"/>
            <a:ext cx="484632" cy="72870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4" name="テキスト ボックス 3"/>
          <p:cNvSpPr txBox="1"/>
          <p:nvPr/>
        </p:nvSpPr>
        <p:spPr>
          <a:xfrm>
            <a:off x="7681743" y="476676"/>
            <a:ext cx="2435642" cy="1554272"/>
          </a:xfrm>
          <a:prstGeom prst="rect">
            <a:avLst/>
          </a:prstGeom>
          <a:noFill/>
        </p:spPr>
        <p:txBody>
          <a:bodyPr wrap="square" rtlCol="0">
            <a:spAutoFit/>
          </a:bodyPr>
          <a:lstStyle/>
          <a:p>
            <a:r>
              <a:rPr kumimoji="1" lang="ja-JP" altLang="en-US" sz="1900" dirty="0"/>
              <a:t>☆サービス等利用計画書を基に本人と面接を行う。</a:t>
            </a:r>
            <a:endParaRPr kumimoji="1" lang="en-US" altLang="ja-JP" sz="1900" dirty="0"/>
          </a:p>
          <a:p>
            <a:endParaRPr lang="en-US" altLang="ja-JP" sz="1900" dirty="0"/>
          </a:p>
          <a:p>
            <a:r>
              <a:rPr kumimoji="1" lang="ja-JP" altLang="en-US" sz="1900" dirty="0"/>
              <a:t>☆支援会議のポイント</a:t>
            </a:r>
          </a:p>
        </p:txBody>
      </p:sp>
    </p:spTree>
    <p:extLst>
      <p:ext uri="{BB962C8B-B14F-4D97-AF65-F5344CB8AC3E}">
        <p14:creationId xmlns:p14="http://schemas.microsoft.com/office/powerpoint/2010/main" val="27830088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5E0E204-648F-4F14-8743-ACB1C5B5D43C}"/>
              </a:ext>
            </a:extLst>
          </p:cNvPr>
          <p:cNvSpPr>
            <a:spLocks noGrp="1"/>
          </p:cNvSpPr>
          <p:nvPr>
            <p:ph idx="1"/>
          </p:nvPr>
        </p:nvSpPr>
        <p:spPr>
          <a:xfrm>
            <a:off x="108273" y="620766"/>
            <a:ext cx="9937104" cy="5976586"/>
          </a:xfrm>
        </p:spPr>
        <p:style>
          <a:lnRef idx="2">
            <a:schemeClr val="dk1"/>
          </a:lnRef>
          <a:fillRef idx="1">
            <a:schemeClr val="lt1"/>
          </a:fillRef>
          <a:effectRef idx="0">
            <a:schemeClr val="dk1"/>
          </a:effectRef>
          <a:fontRef idx="minor">
            <a:schemeClr val="dk1"/>
          </a:fontRef>
        </p:style>
        <p:txBody>
          <a:bodyPr/>
          <a:lstStyle/>
          <a:p>
            <a:r>
              <a:rPr lang="ja-JP" altLang="en-US" sz="1800" dirty="0"/>
              <a:t>サービス担当者会議を経て、それぞれの</a:t>
            </a:r>
            <a:r>
              <a:rPr lang="ja-JP" altLang="ja-JP" sz="1800" dirty="0"/>
              <a:t>事業所と契約するに至りました。</a:t>
            </a:r>
          </a:p>
          <a:p>
            <a:pPr>
              <a:lnSpc>
                <a:spcPts val="3800"/>
              </a:lnSpc>
            </a:pPr>
            <a:r>
              <a:rPr lang="ja-JP" altLang="en-US" sz="1800" dirty="0"/>
              <a:t>次に皆さんは、</a:t>
            </a:r>
            <a:r>
              <a:rPr lang="ja-JP" altLang="ja-JP" sz="1800" dirty="0"/>
              <a:t>個別支援会議の実施、個別支援計画の作成へ向けて準備を行います。</a:t>
            </a:r>
            <a:endParaRPr lang="en-US" altLang="ja-JP" sz="1800" dirty="0"/>
          </a:p>
          <a:p>
            <a:pPr>
              <a:lnSpc>
                <a:spcPts val="3800"/>
              </a:lnSpc>
            </a:pPr>
            <a:r>
              <a:rPr lang="ja-JP" altLang="en-US" sz="1800" dirty="0"/>
              <a:t>奇数グループは「共同生活援助」、偶数グループは「就労継続支援</a:t>
            </a:r>
            <a:r>
              <a:rPr lang="en-US" altLang="ja-JP" sz="1800" dirty="0"/>
              <a:t>B</a:t>
            </a:r>
            <a:r>
              <a:rPr lang="ja-JP" altLang="en-US" sz="1800" dirty="0"/>
              <a:t>型」事業所のサービス管理責任者として個別支援計画を作成します。</a:t>
            </a:r>
            <a:endParaRPr lang="ja-JP" altLang="ja-JP" sz="1800" dirty="0"/>
          </a:p>
          <a:p>
            <a:pPr>
              <a:lnSpc>
                <a:spcPts val="3800"/>
              </a:lnSpc>
            </a:pPr>
            <a:r>
              <a:rPr lang="ja-JP" altLang="en-US" sz="1800" dirty="0"/>
              <a:t>個別支援計画の作成に</a:t>
            </a:r>
            <a:r>
              <a:rPr lang="ja-JP" altLang="ja-JP" sz="1800" dirty="0"/>
              <a:t>あたり「事例概要」及び「アセスメント表」</a:t>
            </a:r>
            <a:r>
              <a:rPr lang="ja-JP" altLang="en-US" sz="1800" dirty="0"/>
              <a:t>、さらに「サービス担当者会議で確認した内容」を踏まえて「ニーズ</a:t>
            </a:r>
            <a:r>
              <a:rPr lang="ja-JP" altLang="ja-JP" sz="1800" dirty="0"/>
              <a:t>の整理</a:t>
            </a:r>
            <a:r>
              <a:rPr lang="ja-JP" altLang="en-US" sz="1800" dirty="0"/>
              <a:t>」を行います。</a:t>
            </a:r>
            <a:endParaRPr lang="en-US" altLang="ja-JP" sz="1800" dirty="0"/>
          </a:p>
          <a:p>
            <a:pPr>
              <a:lnSpc>
                <a:spcPts val="3800"/>
              </a:lnSpc>
            </a:pPr>
            <a:r>
              <a:rPr lang="ja-JP" altLang="en-US" sz="1800" dirty="0"/>
              <a:t>まずは個人ワークでの「ニーズの整理」を行い</a:t>
            </a:r>
            <a:r>
              <a:rPr lang="ja-JP" altLang="en-US" sz="1800" dirty="0" smtClean="0"/>
              <a:t>、その後、グループ</a:t>
            </a:r>
            <a:r>
              <a:rPr lang="ja-JP" altLang="en-US" sz="1800" dirty="0"/>
              <a:t>での共有による「ニーズの整理」を行ってください。</a:t>
            </a:r>
            <a:endParaRPr lang="en-US" altLang="ja-JP" sz="1800" dirty="0"/>
          </a:p>
          <a:p>
            <a:pPr>
              <a:lnSpc>
                <a:spcPts val="3800"/>
              </a:lnSpc>
            </a:pPr>
            <a:r>
              <a:rPr lang="ja-JP" altLang="en-US" sz="1800" dirty="0"/>
              <a:t>次にアセスメントを深め、支援の方向性や内容について確認するために、「本人への面接」を行います。「本人への面接」において聞き取る内容などについてグループで確認してください。</a:t>
            </a:r>
            <a:endParaRPr lang="en-US" altLang="ja-JP" sz="1800" dirty="0"/>
          </a:p>
          <a:p>
            <a:pPr>
              <a:lnSpc>
                <a:spcPts val="3800"/>
              </a:lnSpc>
            </a:pPr>
            <a:r>
              <a:rPr lang="ja-JP" altLang="en-US" sz="1800" dirty="0"/>
              <a:t>「本人への面接」にて聞き取った内容を踏まえて、必要に応じて「ニーズの整理」に修正を加え、それを基に</a:t>
            </a:r>
            <a:r>
              <a:rPr lang="ja-JP" altLang="ja-JP" sz="1800" u="sng" dirty="0"/>
              <a:t>個別支援計画</a:t>
            </a:r>
            <a:r>
              <a:rPr lang="ja-JP" altLang="en-US" sz="1800" u="sng" dirty="0"/>
              <a:t>の原</a:t>
            </a:r>
            <a:r>
              <a:rPr lang="ja-JP" altLang="ja-JP" sz="1800" u="sng" dirty="0"/>
              <a:t>案</a:t>
            </a:r>
            <a:r>
              <a:rPr lang="ja-JP" altLang="ja-JP" sz="1800" dirty="0"/>
              <a:t>を作成してください。</a:t>
            </a:r>
            <a:endParaRPr lang="en-US" altLang="ja-JP" sz="1800" dirty="0"/>
          </a:p>
          <a:p>
            <a:pPr>
              <a:lnSpc>
                <a:spcPts val="3800"/>
              </a:lnSpc>
            </a:pPr>
            <a:endParaRPr kumimoji="1" lang="ja-JP" altLang="en-US" sz="1800" dirty="0"/>
          </a:p>
        </p:txBody>
      </p:sp>
      <p:sp>
        <p:nvSpPr>
          <p:cNvPr id="4" name="スライド番号プレースホルダー 3">
            <a:extLst>
              <a:ext uri="{FF2B5EF4-FFF2-40B4-BE49-F238E27FC236}">
                <a16:creationId xmlns:a16="http://schemas.microsoft.com/office/drawing/2014/main" id="{490B0C64-0C4A-46B7-AD4A-C8F177E57C35}"/>
              </a:ext>
            </a:extLst>
          </p:cNvPr>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34</a:t>
            </a:fld>
            <a:endParaRPr lang="en-US" altLang="ja-JP" dirty="0">
              <a:solidFill>
                <a:srgbClr val="000000"/>
              </a:solidFill>
            </a:endParaRPr>
          </a:p>
        </p:txBody>
      </p:sp>
      <p:sp>
        <p:nvSpPr>
          <p:cNvPr id="2" name="テキスト ボックス 1"/>
          <p:cNvSpPr txBox="1"/>
          <p:nvPr/>
        </p:nvSpPr>
        <p:spPr>
          <a:xfrm>
            <a:off x="468313" y="44624"/>
            <a:ext cx="9217024" cy="523220"/>
          </a:xfrm>
          <a:prstGeom prst="rect">
            <a:avLst/>
          </a:prstGeom>
          <a:noFill/>
        </p:spPr>
        <p:txBody>
          <a:bodyPr wrap="square" rtlCol="0">
            <a:spAutoFit/>
          </a:bodyPr>
          <a:lstStyle/>
          <a:p>
            <a:pPr algn="ctr"/>
            <a:r>
              <a:rPr kumimoji="1" lang="ja-JP" altLang="en-US" sz="2800" dirty="0"/>
              <a:t>個別支援計画作成（演習）の流れ</a:t>
            </a:r>
          </a:p>
        </p:txBody>
      </p:sp>
    </p:spTree>
    <p:extLst>
      <p:ext uri="{BB962C8B-B14F-4D97-AF65-F5344CB8AC3E}">
        <p14:creationId xmlns:p14="http://schemas.microsoft.com/office/powerpoint/2010/main" val="4083250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ctrTitle"/>
          </p:nvPr>
        </p:nvSpPr>
        <p:spPr>
          <a:xfrm>
            <a:off x="396305" y="184175"/>
            <a:ext cx="9432925" cy="1470025"/>
          </a:xfrm>
        </p:spPr>
        <p:txBody>
          <a:bodyPr/>
          <a:lstStyle/>
          <a:p>
            <a:pPr eaLnBrk="1" hangingPunct="1"/>
            <a:r>
              <a:rPr lang="ja-JP" altLang="en-US" sz="2800" dirty="0"/>
              <a:t>サービス管理</a:t>
            </a:r>
            <a:r>
              <a:rPr lang="ja-JP" altLang="en-US" sz="2800" dirty="0" smtClean="0"/>
              <a:t>責任者・児童発達支援管理責任者の</a:t>
            </a:r>
            <a:r>
              <a:rPr lang="ja-JP" altLang="en-US" sz="2800" dirty="0"/>
              <a:t>業務</a:t>
            </a:r>
            <a:r>
              <a:rPr lang="en-US" altLang="ja-JP" sz="2800" dirty="0"/>
              <a:t/>
            </a:r>
            <a:br>
              <a:rPr lang="en-US" altLang="ja-JP" sz="2800" dirty="0"/>
            </a:br>
            <a:r>
              <a:rPr lang="ja-JP" altLang="en-US" sz="2800" dirty="0"/>
              <a:t>支援プロセスの管理</a:t>
            </a:r>
          </a:p>
        </p:txBody>
      </p:sp>
      <p:sp>
        <p:nvSpPr>
          <p:cNvPr id="3" name="サブタイトル 2"/>
          <p:cNvSpPr>
            <a:spLocks noGrp="1"/>
          </p:cNvSpPr>
          <p:nvPr>
            <p:ph type="subTitle" idx="1"/>
          </p:nvPr>
        </p:nvSpPr>
        <p:spPr>
          <a:xfrm>
            <a:off x="198455" y="1844824"/>
            <a:ext cx="9407526" cy="3816201"/>
          </a:xfrm>
          <a:ln w="25400">
            <a:solidFill>
              <a:schemeClr val="accent1"/>
            </a:solidFill>
          </a:ln>
        </p:spPr>
        <p:txBody>
          <a:bodyPr rtlCol="0" anchor="ctr">
            <a:normAutofit fontScale="85000" lnSpcReduction="20000"/>
          </a:bodyPr>
          <a:lstStyle/>
          <a:p>
            <a:pPr marL="457200" indent="-457200" algn="l" eaLnBrk="1" fontAlgn="auto" hangingPunct="1">
              <a:spcAft>
                <a:spcPts val="0"/>
              </a:spcAft>
              <a:buFont typeface="Wingdings" panose="05000000000000000000" pitchFamily="2" charset="2"/>
              <a:buChar char="l"/>
              <a:defRPr/>
            </a:pPr>
            <a:r>
              <a:rPr lang="ja-JP" altLang="en-US" dirty="0">
                <a:solidFill>
                  <a:schemeClr val="tx1"/>
                </a:solidFill>
              </a:rPr>
              <a:t>進行管理</a:t>
            </a:r>
            <a:endParaRPr lang="en-US" altLang="ja-JP" dirty="0">
              <a:solidFill>
                <a:schemeClr val="tx1"/>
              </a:solidFill>
            </a:endParaRPr>
          </a:p>
          <a:p>
            <a:pPr marL="628650" indent="-457200" algn="l" eaLnBrk="1" fontAlgn="auto" hangingPunct="1">
              <a:spcAft>
                <a:spcPts val="0"/>
              </a:spcAft>
              <a:buFont typeface="Arial" panose="020B0604020202020204" pitchFamily="34" charset="0"/>
              <a:buChar char="•"/>
              <a:defRPr/>
            </a:pPr>
            <a:r>
              <a:rPr lang="ja-JP" altLang="en-US" dirty="0">
                <a:solidFill>
                  <a:schemeClr val="tx1"/>
                </a:solidFill>
              </a:rPr>
              <a:t>支援計画と時間軸はセットで提供</a:t>
            </a:r>
            <a:endParaRPr lang="en-US" altLang="ja-JP" dirty="0">
              <a:solidFill>
                <a:schemeClr val="tx1"/>
              </a:solidFill>
            </a:endParaRPr>
          </a:p>
          <a:p>
            <a:pPr marL="628650" indent="-457200" algn="l" eaLnBrk="1" fontAlgn="auto" hangingPunct="1">
              <a:spcAft>
                <a:spcPts val="0"/>
              </a:spcAft>
              <a:buFont typeface="Arial" panose="020B0604020202020204" pitchFamily="34" charset="0"/>
              <a:buChar char="•"/>
              <a:defRPr/>
            </a:pPr>
            <a:r>
              <a:rPr lang="ja-JP" altLang="en-US" dirty="0">
                <a:solidFill>
                  <a:schemeClr val="tx1"/>
                </a:solidFill>
              </a:rPr>
              <a:t>時間軸の妥当性のチェックとタイムキーパー役</a:t>
            </a:r>
            <a:endParaRPr lang="en-US" altLang="ja-JP" dirty="0">
              <a:solidFill>
                <a:schemeClr val="tx1"/>
              </a:solidFill>
            </a:endParaRPr>
          </a:p>
          <a:p>
            <a:pPr marL="628650" indent="-457200" algn="l" eaLnBrk="1" fontAlgn="auto" hangingPunct="1">
              <a:spcAft>
                <a:spcPts val="0"/>
              </a:spcAft>
              <a:buFont typeface="Arial" panose="020B0604020202020204" pitchFamily="34" charset="0"/>
              <a:buChar char="•"/>
              <a:defRPr/>
            </a:pPr>
            <a:r>
              <a:rPr lang="ja-JP" altLang="en-US" dirty="0">
                <a:solidFill>
                  <a:schemeClr val="tx1"/>
                </a:solidFill>
              </a:rPr>
              <a:t>ゴール設定（長期目標と短期目標）の妥当性のチェック</a:t>
            </a:r>
            <a:endParaRPr lang="en-US" altLang="ja-JP" dirty="0">
              <a:solidFill>
                <a:schemeClr val="tx1"/>
              </a:solidFill>
            </a:endParaRPr>
          </a:p>
          <a:p>
            <a:pPr marL="457200" indent="-457200" algn="l" eaLnBrk="1" fontAlgn="auto" hangingPunct="1">
              <a:spcAft>
                <a:spcPts val="0"/>
              </a:spcAft>
              <a:buFont typeface="Wingdings" panose="05000000000000000000" pitchFamily="2" charset="2"/>
              <a:buChar char="l"/>
              <a:defRPr/>
            </a:pPr>
            <a:r>
              <a:rPr lang="ja-JP" altLang="en-US" dirty="0">
                <a:solidFill>
                  <a:schemeClr val="tx1"/>
                </a:solidFill>
              </a:rPr>
              <a:t>個別支援会議の開催</a:t>
            </a:r>
            <a:endParaRPr lang="en-US" altLang="ja-JP" dirty="0"/>
          </a:p>
          <a:p>
            <a:pPr marL="457200" indent="-457200" algn="l" eaLnBrk="1" fontAlgn="auto" hangingPunct="1">
              <a:spcAft>
                <a:spcPts val="0"/>
              </a:spcAft>
              <a:buFont typeface="Wingdings" panose="05000000000000000000" pitchFamily="2" charset="2"/>
              <a:buChar char="l"/>
              <a:defRPr/>
            </a:pPr>
            <a:r>
              <a:rPr lang="ja-JP" altLang="en-US" dirty="0">
                <a:solidFill>
                  <a:schemeClr val="tx1"/>
                </a:solidFill>
              </a:rPr>
              <a:t>支援課題の整理と大方針の設定</a:t>
            </a:r>
            <a:endParaRPr lang="en-US" altLang="ja-JP" dirty="0">
              <a:solidFill>
                <a:schemeClr val="tx1"/>
              </a:solidFill>
            </a:endParaRPr>
          </a:p>
          <a:p>
            <a:pPr marL="457200" indent="-457200" algn="l" eaLnBrk="1" fontAlgn="auto" hangingPunct="1">
              <a:spcAft>
                <a:spcPts val="0"/>
              </a:spcAft>
              <a:buFont typeface="Wingdings" panose="05000000000000000000" pitchFamily="2" charset="2"/>
              <a:buChar char="l"/>
              <a:defRPr/>
            </a:pPr>
            <a:r>
              <a:rPr lang="ja-JP" altLang="en-US" dirty="0">
                <a:solidFill>
                  <a:schemeClr val="tx1"/>
                </a:solidFill>
              </a:rPr>
              <a:t>個別支援計画の作成（←最も重要！！）</a:t>
            </a:r>
            <a:endParaRPr lang="en-US" altLang="ja-JP" dirty="0">
              <a:solidFill>
                <a:schemeClr val="tx1"/>
              </a:solidFill>
            </a:endParaRPr>
          </a:p>
          <a:p>
            <a:pPr marL="628650" indent="-457200" algn="l" eaLnBrk="1" fontAlgn="auto" hangingPunct="1">
              <a:spcAft>
                <a:spcPts val="0"/>
              </a:spcAft>
              <a:buFont typeface="Arial" panose="020B0604020202020204" pitchFamily="34" charset="0"/>
              <a:buChar char="•"/>
              <a:defRPr/>
            </a:pPr>
            <a:r>
              <a:rPr lang="ja-JP" altLang="en-US" dirty="0">
                <a:solidFill>
                  <a:schemeClr val="tx1"/>
                </a:solidFill>
              </a:rPr>
              <a:t>サービス管理責任者には最終的な責任がある。署名と押印で責任の明確化を</a:t>
            </a:r>
            <a:r>
              <a:rPr lang="ja-JP" altLang="en-US" dirty="0" smtClean="0">
                <a:solidFill>
                  <a:schemeClr val="tx1"/>
                </a:solidFill>
              </a:rPr>
              <a:t>！</a:t>
            </a:r>
            <a:endParaRPr lang="en-US" altLang="ja-JP" dirty="0">
              <a:solidFill>
                <a:schemeClr val="tx1"/>
              </a:solidFill>
            </a:endParaRPr>
          </a:p>
        </p:txBody>
      </p:sp>
      <p:sp>
        <p:nvSpPr>
          <p:cNvPr id="5" name="スライド番号プレースホルダー 4"/>
          <p:cNvSpPr>
            <a:spLocks noGrp="1"/>
          </p:cNvSpPr>
          <p:nvPr>
            <p:ph type="sldNum" sz="quarter" idx="12"/>
          </p:nvPr>
        </p:nvSpPr>
        <p:spPr/>
        <p:txBody>
          <a:bodyPr/>
          <a:lstStyle/>
          <a:p>
            <a:pPr>
              <a:defRPr/>
            </a:pPr>
            <a:fld id="{AAAEFC39-FF31-432E-9A1C-860C9DAAEA2D}" type="slidenum">
              <a:rPr lang="ja-JP" altLang="en-US">
                <a:solidFill>
                  <a:srgbClr val="000000"/>
                </a:solidFill>
              </a:rPr>
              <a:pPr>
                <a:defRPr/>
              </a:pPr>
              <a:t>35</a:t>
            </a:fld>
            <a:endParaRPr lang="ja-JP" altLang="en-US">
              <a:solidFill>
                <a:srgbClr val="000000"/>
              </a:solidFill>
            </a:endParaRPr>
          </a:p>
        </p:txBody>
      </p:sp>
      <p:sp>
        <p:nvSpPr>
          <p:cNvPr id="9221" name="タイトル 1"/>
          <p:cNvSpPr txBox="1">
            <a:spLocks/>
          </p:cNvSpPr>
          <p:nvPr/>
        </p:nvSpPr>
        <p:spPr bwMode="auto">
          <a:xfrm>
            <a:off x="252430" y="5876959"/>
            <a:ext cx="9432925" cy="720725"/>
          </a:xfrm>
          <a:prstGeom prst="rect">
            <a:avLst/>
          </a:prstGeom>
          <a:solidFill>
            <a:schemeClr val="accent2">
              <a:lumMod val="20000"/>
              <a:lumOff val="80000"/>
            </a:schemeClr>
          </a:solidFill>
          <a:ln w="9525">
            <a:noFill/>
            <a:miter lim="800000"/>
            <a:headEnd/>
            <a:tailEnd/>
          </a:ln>
        </p:spPr>
        <p:txBody>
          <a:bodyPr anchor="ctr"/>
          <a:lstStyle/>
          <a:p>
            <a:pPr algn="ctr">
              <a:defRPr/>
            </a:pPr>
            <a:r>
              <a:rPr lang="ja-JP" altLang="en-US" sz="3600" dirty="0">
                <a:solidFill>
                  <a:srgbClr val="000000"/>
                </a:solidFill>
                <a:latin typeface="Calibri" pitchFamily="34" charset="0"/>
                <a:ea typeface="ＭＳ Ｐゴシック" pitchFamily="50" charset="-128"/>
              </a:rPr>
              <a:t>⇒</a:t>
            </a:r>
            <a:r>
              <a:rPr lang="ja-JP" altLang="en-US" sz="3600" u="sng" dirty="0">
                <a:solidFill>
                  <a:srgbClr val="000000"/>
                </a:solidFill>
                <a:latin typeface="Calibri" pitchFamily="34" charset="0"/>
                <a:ea typeface="ＭＳ Ｐゴシック" pitchFamily="50" charset="-128"/>
              </a:rPr>
              <a:t>個別支援の質を担保する役割　</a:t>
            </a:r>
          </a:p>
        </p:txBody>
      </p:sp>
      <p:pic>
        <p:nvPicPr>
          <p:cNvPr id="8198" name="Picture 7" descr="C:\Users\night01\AppData\Local\Microsoft\Windows\Temporary Internet Files\Content.IE5\8AF1MA7Y\MM900236207[1].gif"/>
          <p:cNvPicPr>
            <a:picLocks noChangeAspect="1" noChangeArrowheads="1" noCrop="1"/>
          </p:cNvPicPr>
          <p:nvPr/>
        </p:nvPicPr>
        <p:blipFill>
          <a:blip r:embed="rId3" cstate="print"/>
          <a:srcRect/>
          <a:stretch>
            <a:fillRect/>
          </a:stretch>
        </p:blipFill>
        <p:spPr bwMode="auto">
          <a:xfrm>
            <a:off x="8274064" y="1731963"/>
            <a:ext cx="1119188" cy="1428750"/>
          </a:xfrm>
          <a:prstGeom prst="rect">
            <a:avLst/>
          </a:prstGeom>
          <a:noFill/>
          <a:ln w="9525">
            <a:noFill/>
            <a:miter lim="800000"/>
            <a:headEnd/>
            <a:tailEnd/>
          </a:ln>
        </p:spPr>
      </p:pic>
      <p:pic>
        <p:nvPicPr>
          <p:cNvPr id="8199" name="Picture 8" descr="C:\Users\night01\AppData\Local\Microsoft\Windows\Temporary Internet Files\Content.IE5\V2BSOMWF\MC900295297[1].wmf"/>
          <p:cNvPicPr>
            <a:picLocks noChangeAspect="1" noChangeArrowheads="1"/>
          </p:cNvPicPr>
          <p:nvPr/>
        </p:nvPicPr>
        <p:blipFill>
          <a:blip r:embed="rId4" cstate="print"/>
          <a:srcRect/>
          <a:stretch>
            <a:fillRect/>
          </a:stretch>
        </p:blipFill>
        <p:spPr bwMode="auto">
          <a:xfrm>
            <a:off x="0" y="908720"/>
            <a:ext cx="1617662" cy="1068388"/>
          </a:xfrm>
          <a:prstGeom prst="rect">
            <a:avLst/>
          </a:prstGeom>
          <a:noFill/>
          <a:ln w="9525">
            <a:noFill/>
            <a:miter lim="800000"/>
            <a:headEnd/>
            <a:tailEnd/>
          </a:ln>
        </p:spPr>
      </p:pic>
    </p:spTree>
    <p:extLst>
      <p:ext uri="{BB962C8B-B14F-4D97-AF65-F5344CB8AC3E}">
        <p14:creationId xmlns:p14="http://schemas.microsoft.com/office/powerpoint/2010/main" val="7841294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val 2"/>
          <p:cNvSpPr>
            <a:spLocks noChangeArrowheads="1"/>
          </p:cNvSpPr>
          <p:nvPr/>
        </p:nvSpPr>
        <p:spPr bwMode="auto">
          <a:xfrm>
            <a:off x="944564" y="260353"/>
            <a:ext cx="8189913"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p>
        </p:txBody>
      </p:sp>
      <p:sp>
        <p:nvSpPr>
          <p:cNvPr id="41" name="Rectangle 3"/>
          <p:cNvSpPr txBox="1">
            <a:spLocks noChangeArrowheads="1"/>
          </p:cNvSpPr>
          <p:nvPr/>
        </p:nvSpPr>
        <p:spPr bwMode="auto">
          <a:xfrm>
            <a:off x="869950" y="115889"/>
            <a:ext cx="8266113" cy="720725"/>
          </a:xfrm>
          <a:prstGeom prst="rect">
            <a:avLst/>
          </a:prstGeom>
          <a:noFill/>
          <a:ln w="9525">
            <a:noFill/>
            <a:miter lim="800000"/>
            <a:headEnd/>
            <a:tailEnd/>
          </a:ln>
        </p:spPr>
        <p:txBody>
          <a:bodyPr lIns="91430" tIns="45714" rIns="91430" bIns="45714" anchor="ctr"/>
          <a:lstStyle/>
          <a:p>
            <a:pPr algn="ctr" eaLnBrk="0" hangingPunct="0">
              <a:defRPr/>
            </a:pPr>
            <a:r>
              <a:rPr lang="ja-JP" altLang="en-US" sz="2800" kern="0" dirty="0">
                <a:solidFill>
                  <a:srgbClr val="A50021"/>
                </a:solidFill>
                <a:latin typeface="+mj-lt"/>
                <a:ea typeface="+mj-ea"/>
                <a:cs typeface="+mj-cs"/>
              </a:rPr>
              <a:t>ニーズ整理のポイント</a:t>
            </a:r>
            <a:endParaRPr lang="ja-JP" altLang="en-US" sz="4000" kern="0" dirty="0">
              <a:solidFill>
                <a:schemeClr val="tx2"/>
              </a:solidFill>
              <a:latin typeface="+mj-lt"/>
              <a:ea typeface="+mj-ea"/>
              <a:cs typeface="+mj-cs"/>
            </a:endParaRPr>
          </a:p>
        </p:txBody>
      </p:sp>
      <p:sp>
        <p:nvSpPr>
          <p:cNvPr id="35844" name="コンテンツ プレースホルダ 7"/>
          <p:cNvSpPr>
            <a:spLocks noGrp="1"/>
          </p:cNvSpPr>
          <p:nvPr>
            <p:ph idx="1"/>
          </p:nvPr>
        </p:nvSpPr>
        <p:spPr>
          <a:xfrm>
            <a:off x="508000" y="981078"/>
            <a:ext cx="9137650" cy="5634035"/>
          </a:xfrm>
        </p:spPr>
        <p:txBody>
          <a:bodyPr/>
          <a:lstStyle/>
          <a:p>
            <a:pPr>
              <a:lnSpc>
                <a:spcPct val="150000"/>
              </a:lnSpc>
              <a:buFont typeface="Wingdings" panose="05000000000000000000" pitchFamily="2" charset="2"/>
              <a:buChar char="l"/>
            </a:pPr>
            <a:r>
              <a:rPr lang="ja-JP" altLang="en-US" sz="2800" dirty="0"/>
              <a:t>ニーズ整理の目的</a:t>
            </a:r>
            <a:endParaRPr lang="en-US" altLang="ja-JP" sz="2800" dirty="0"/>
          </a:p>
          <a:p>
            <a:pPr>
              <a:lnSpc>
                <a:spcPct val="150000"/>
              </a:lnSpc>
              <a:buFont typeface="Wingdings" panose="05000000000000000000" pitchFamily="2" charset="2"/>
              <a:buChar char="l"/>
            </a:pPr>
            <a:r>
              <a:rPr lang="ja-JP" altLang="en-US" sz="2800" dirty="0"/>
              <a:t>ニーズ整理のポイント</a:t>
            </a:r>
            <a:endParaRPr lang="en-US" altLang="ja-JP" sz="2800" dirty="0"/>
          </a:p>
          <a:p>
            <a:pPr marL="971550" lvl="1" indent="-514350">
              <a:lnSpc>
                <a:spcPct val="150000"/>
              </a:lnSpc>
              <a:buFontTx/>
              <a:buAutoNum type="arabicPeriod"/>
            </a:pPr>
            <a:r>
              <a:rPr lang="ja-JP" altLang="en-US" sz="2400" dirty="0"/>
              <a:t>利用者の意向に沿っているか</a:t>
            </a:r>
            <a:endParaRPr lang="en-US" altLang="ja-JP" sz="2400" dirty="0"/>
          </a:p>
          <a:p>
            <a:pPr marL="971550" lvl="1" indent="-514350">
              <a:lnSpc>
                <a:spcPct val="150000"/>
              </a:lnSpc>
              <a:buFontTx/>
              <a:buAutoNum type="arabicPeriod"/>
            </a:pPr>
            <a:r>
              <a:rPr lang="ja-JP" altLang="en-US" sz="2400" dirty="0"/>
              <a:t>人生の一部分としてとらえているか</a:t>
            </a:r>
            <a:endParaRPr lang="en-US" altLang="ja-JP" sz="2400" dirty="0"/>
          </a:p>
          <a:p>
            <a:pPr marL="971550" lvl="1" indent="-514350">
              <a:lnSpc>
                <a:spcPct val="150000"/>
              </a:lnSpc>
              <a:buFontTx/>
              <a:buAutoNum type="arabicPeriod"/>
            </a:pPr>
            <a:r>
              <a:rPr lang="ja-JP" altLang="en-US" sz="2400" dirty="0"/>
              <a:t>全体像をとらえているか</a:t>
            </a:r>
            <a:endParaRPr lang="en-US" altLang="ja-JP" sz="2400" dirty="0"/>
          </a:p>
          <a:p>
            <a:pPr marL="971550" lvl="1" indent="-514350">
              <a:lnSpc>
                <a:spcPct val="150000"/>
              </a:lnSpc>
              <a:buFontTx/>
              <a:buAutoNum type="arabicPeriod"/>
            </a:pPr>
            <a:r>
              <a:rPr lang="ja-JP" altLang="en-US" sz="2400" dirty="0"/>
              <a:t>多面的にとらえているか</a:t>
            </a:r>
            <a:endParaRPr lang="en-US" altLang="ja-JP" sz="2400" dirty="0"/>
          </a:p>
          <a:p>
            <a:pPr marL="971550" lvl="1" indent="-514350">
              <a:lnSpc>
                <a:spcPct val="150000"/>
              </a:lnSpc>
              <a:buFontTx/>
              <a:buAutoNum type="arabicPeriod"/>
            </a:pPr>
            <a:r>
              <a:rPr lang="ja-JP" altLang="en-US" sz="2400" dirty="0"/>
              <a:t>複数の立場、職種の意見が反映されているか</a:t>
            </a:r>
            <a:endParaRPr lang="en-US" altLang="ja-JP" sz="2400" dirty="0"/>
          </a:p>
          <a:p>
            <a:pPr marL="971550" lvl="1" indent="-514350">
              <a:lnSpc>
                <a:spcPct val="150000"/>
              </a:lnSpc>
              <a:buFontTx/>
              <a:buAutoNum type="arabicPeriod"/>
            </a:pPr>
            <a:r>
              <a:rPr lang="ja-JP" altLang="en-US" sz="2400" dirty="0"/>
              <a:t>課題は検証可能か</a:t>
            </a:r>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36</a:t>
            </a:fld>
            <a:endParaRPr lang="en-US" altLang="ja-JP"/>
          </a:p>
        </p:txBody>
      </p:sp>
    </p:spTree>
    <p:extLst>
      <p:ext uri="{BB962C8B-B14F-4D97-AF65-F5344CB8AC3E}">
        <p14:creationId xmlns:p14="http://schemas.microsoft.com/office/powerpoint/2010/main" val="12603267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234" name="Group 2794"/>
          <p:cNvGraphicFramePr>
            <a:graphicFrameLocks noGrp="1"/>
          </p:cNvGraphicFramePr>
          <p:nvPr>
            <p:ph idx="1"/>
            <p:extLst/>
          </p:nvPr>
        </p:nvGraphicFramePr>
        <p:xfrm>
          <a:off x="108273" y="908720"/>
          <a:ext cx="9874357" cy="5838430"/>
        </p:xfrm>
        <a:graphic>
          <a:graphicData uri="http://schemas.openxmlformats.org/drawingml/2006/table">
            <a:tbl>
              <a:tblPr/>
              <a:tblGrid>
                <a:gridCol w="672321">
                  <a:extLst>
                    <a:ext uri="{9D8B030D-6E8A-4147-A177-3AD203B41FA5}">
                      <a16:colId xmlns:a16="http://schemas.microsoft.com/office/drawing/2014/main" val="20000"/>
                    </a:ext>
                  </a:extLst>
                </a:gridCol>
                <a:gridCol w="2020685">
                  <a:extLst>
                    <a:ext uri="{9D8B030D-6E8A-4147-A177-3AD203B41FA5}">
                      <a16:colId xmlns:a16="http://schemas.microsoft.com/office/drawing/2014/main" val="20001"/>
                    </a:ext>
                  </a:extLst>
                </a:gridCol>
                <a:gridCol w="2366583">
                  <a:extLst>
                    <a:ext uri="{9D8B030D-6E8A-4147-A177-3AD203B41FA5}">
                      <a16:colId xmlns:a16="http://schemas.microsoft.com/office/drawing/2014/main" val="20002"/>
                    </a:ext>
                  </a:extLst>
                </a:gridCol>
                <a:gridCol w="2514259">
                  <a:extLst>
                    <a:ext uri="{9D8B030D-6E8A-4147-A177-3AD203B41FA5}">
                      <a16:colId xmlns:a16="http://schemas.microsoft.com/office/drawing/2014/main" val="20003"/>
                    </a:ext>
                  </a:extLst>
                </a:gridCol>
                <a:gridCol w="2300509">
                  <a:extLst>
                    <a:ext uri="{9D8B030D-6E8A-4147-A177-3AD203B41FA5}">
                      <a16:colId xmlns:a16="http://schemas.microsoft.com/office/drawing/2014/main" val="20004"/>
                    </a:ext>
                  </a:extLst>
                </a:gridCol>
              </a:tblGrid>
              <a:tr h="8262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a:t>
                      </a:r>
                      <a:endParaRPr kumimoji="1" lang="ja-JP" altLang="ja-JP"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spcAft>
                          <a:spcPts val="0"/>
                        </a:spcAft>
                      </a:pPr>
                      <a:r>
                        <a:rPr lang="ja-JP" sz="1600" kern="100" dirty="0">
                          <a:effectLst/>
                          <a:latin typeface="Century" panose="02040604050505020304" pitchFamily="18" charset="0"/>
                          <a:ea typeface="ＭＳ ゴシック" panose="020B0609070205080204" pitchFamily="49" charset="-128"/>
                          <a:cs typeface="Times New Roman" panose="02020603050405020304" pitchFamily="18" charset="0"/>
                        </a:rPr>
                        <a:t>サービス等利用計画で整理された解決すべき課題（本人のニーズ）</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algn="l">
                        <a:spcAft>
                          <a:spcPts val="0"/>
                        </a:spcAft>
                      </a:pPr>
                      <a:r>
                        <a:rPr lang="ja-JP" sz="1600" kern="100" dirty="0">
                          <a:effectLst/>
                          <a:latin typeface="Century" panose="02040604050505020304" pitchFamily="18" charset="0"/>
                          <a:ea typeface="ＭＳ ゴシック" panose="020B0609070205080204" pitchFamily="49" charset="-128"/>
                          <a:cs typeface="Times New Roman" panose="02020603050405020304" pitchFamily="18" charset="0"/>
                        </a:rPr>
                        <a:t>初期状態の評価（利用者の状況・環境の状況）</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algn="l">
                        <a:spcAft>
                          <a:spcPts val="0"/>
                        </a:spcAft>
                      </a:pPr>
                      <a:r>
                        <a:rPr lang="ja-JP" sz="1600" kern="100" dirty="0">
                          <a:effectLst/>
                          <a:latin typeface="Century" panose="02040604050505020304" pitchFamily="18" charset="0"/>
                          <a:ea typeface="ＭＳ ゴシック" panose="020B0609070205080204" pitchFamily="49" charset="-128"/>
                          <a:cs typeface="Times New Roman" panose="02020603050405020304" pitchFamily="18" charset="0"/>
                        </a:rPr>
                        <a:t>支援者の気になること・推測できること（事例の強み・可能性）</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algn="l">
                        <a:spcAft>
                          <a:spcPts val="0"/>
                        </a:spcAft>
                      </a:pPr>
                      <a:r>
                        <a:rPr lang="ja-JP" sz="1600" kern="100" dirty="0">
                          <a:effectLst/>
                          <a:latin typeface="Century" panose="02040604050505020304" pitchFamily="18" charset="0"/>
                          <a:ea typeface="ＭＳ ゴシック" panose="020B0609070205080204" pitchFamily="49" charset="-128"/>
                          <a:cs typeface="Times New Roman" panose="02020603050405020304" pitchFamily="18" charset="0"/>
                        </a:rPr>
                        <a:t>願いや希望を満たすための具体的な到達目標</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0"/>
                  </a:ext>
                </a:extLst>
              </a:tr>
              <a:tr h="48630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39" name="Rectangle 2786"/>
          <p:cNvSpPr>
            <a:spLocks noChangeArrowheads="1"/>
          </p:cNvSpPr>
          <p:nvPr/>
        </p:nvSpPr>
        <p:spPr bwMode="auto">
          <a:xfrm>
            <a:off x="3379804" y="115888"/>
            <a:ext cx="3436937" cy="576262"/>
          </a:xfrm>
          <a:prstGeom prst="rect">
            <a:avLst/>
          </a:prstGeom>
          <a:noFill/>
          <a:ln w="12700" algn="ctr">
            <a:noFill/>
            <a:miter lim="800000"/>
            <a:headEnd/>
            <a:tailEnd/>
          </a:ln>
        </p:spPr>
        <p:txBody>
          <a:bodyPr anchor="ctr"/>
          <a:lstStyle/>
          <a:p>
            <a:r>
              <a:rPr lang="en-US" altLang="ja-JP" sz="2800" b="1" dirty="0" smtClean="0">
                <a:solidFill>
                  <a:schemeClr val="tx2"/>
                </a:solidFill>
              </a:rPr>
              <a:t>07</a:t>
            </a:r>
            <a:r>
              <a:rPr lang="ja-JP" altLang="en-US" sz="2800" b="1" dirty="0" smtClean="0">
                <a:solidFill>
                  <a:schemeClr val="tx2"/>
                </a:solidFill>
              </a:rPr>
              <a:t>　ニーズ</a:t>
            </a:r>
            <a:r>
              <a:rPr lang="ja-JP" altLang="en-US" sz="2800" b="1" dirty="0">
                <a:solidFill>
                  <a:schemeClr val="tx2"/>
                </a:solidFill>
              </a:rPr>
              <a:t>の整理表</a:t>
            </a:r>
            <a:endParaRPr lang="ja-JP" altLang="en-US" sz="1600" b="1" dirty="0">
              <a:solidFill>
                <a:schemeClr val="tx2"/>
              </a:solidFill>
            </a:endParaRPr>
          </a:p>
        </p:txBody>
      </p:sp>
      <p:sp>
        <p:nvSpPr>
          <p:cNvPr id="34840" name="Text Box 2795"/>
          <p:cNvSpPr txBox="1">
            <a:spLocks noChangeArrowheads="1"/>
          </p:cNvSpPr>
          <p:nvPr/>
        </p:nvSpPr>
        <p:spPr bwMode="auto">
          <a:xfrm>
            <a:off x="7372366" y="73025"/>
            <a:ext cx="2397125" cy="304800"/>
          </a:xfrm>
          <a:prstGeom prst="rect">
            <a:avLst/>
          </a:prstGeom>
          <a:noFill/>
          <a:ln w="9525">
            <a:noFill/>
            <a:miter lim="800000"/>
            <a:headEnd/>
            <a:tailEnd/>
          </a:ln>
        </p:spPr>
        <p:txBody>
          <a:bodyPr>
            <a:spAutoFit/>
          </a:bodyPr>
          <a:lstStyle/>
          <a:p>
            <a:pPr algn="r">
              <a:spcBef>
                <a:spcPct val="50000"/>
              </a:spcBef>
            </a:pPr>
            <a:r>
              <a:rPr lang="ja-JP" altLang="en-US" sz="1400" b="1" u="sng"/>
              <a:t>　　　　　　　　グループ</a:t>
            </a:r>
          </a:p>
        </p:txBody>
      </p:sp>
      <p:sp>
        <p:nvSpPr>
          <p:cNvPr id="34841" name="Rectangle 2786"/>
          <p:cNvSpPr>
            <a:spLocks noChangeArrowheads="1"/>
          </p:cNvSpPr>
          <p:nvPr/>
        </p:nvSpPr>
        <p:spPr bwMode="auto">
          <a:xfrm>
            <a:off x="6275405" y="476284"/>
            <a:ext cx="3919537" cy="346075"/>
          </a:xfrm>
          <a:prstGeom prst="rect">
            <a:avLst/>
          </a:prstGeom>
          <a:noFill/>
          <a:ln w="12700" algn="ctr">
            <a:noFill/>
            <a:miter lim="800000"/>
            <a:headEnd/>
            <a:tailEnd/>
          </a:ln>
        </p:spPr>
        <p:txBody>
          <a:bodyPr anchor="ctr"/>
          <a:lstStyle/>
          <a:p>
            <a:r>
              <a:rPr lang="ja-JP" altLang="en-US" sz="1400" b="1">
                <a:solidFill>
                  <a:schemeClr val="tx2"/>
                </a:solidFill>
              </a:rPr>
              <a:t>　　　　　　　　　　　　　　　　　　　　　　　　　　　　　　　　　　　　　　　　　　　</a:t>
            </a:r>
            <a:r>
              <a:rPr lang="ja-JP" altLang="en-US" sz="1600" b="1" u="sng">
                <a:solidFill>
                  <a:schemeClr val="tx2"/>
                </a:solidFill>
              </a:rPr>
              <a:t>利用者名　　　　　　　　　　　　　　さん</a:t>
            </a:r>
            <a:r>
              <a:rPr lang="ja-JP" altLang="en-US" sz="1600" b="1">
                <a:solidFill>
                  <a:schemeClr val="tx2"/>
                </a:solidFill>
              </a:rPr>
              <a:t/>
            </a:r>
            <a:br>
              <a:rPr lang="ja-JP" altLang="en-US" sz="1600" b="1">
                <a:solidFill>
                  <a:schemeClr val="tx2"/>
                </a:solidFill>
              </a:rPr>
            </a:br>
            <a:endParaRPr lang="ja-JP" altLang="en-US" sz="1600" b="1">
              <a:solidFill>
                <a:schemeClr val="tx2"/>
              </a:solidFill>
            </a:endParaRPr>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37</a:t>
            </a:fld>
            <a:endParaRPr lang="en-US" altLang="ja-JP"/>
          </a:p>
        </p:txBody>
      </p:sp>
      <p:sp>
        <p:nvSpPr>
          <p:cNvPr id="4" name="吹き出し: 四角形 3">
            <a:extLst>
              <a:ext uri="{FF2B5EF4-FFF2-40B4-BE49-F238E27FC236}">
                <a16:creationId xmlns:a16="http://schemas.microsoft.com/office/drawing/2014/main" id="{895BC3CB-A8CF-4CCC-8190-629D91DAC0CC}"/>
              </a:ext>
            </a:extLst>
          </p:cNvPr>
          <p:cNvSpPr/>
          <p:nvPr/>
        </p:nvSpPr>
        <p:spPr bwMode="auto">
          <a:xfrm>
            <a:off x="396305" y="2060848"/>
            <a:ext cx="2376264" cy="1440160"/>
          </a:xfrm>
          <a:prstGeom prst="wedgeRectCallout">
            <a:avLst>
              <a:gd name="adj1" fmla="val -24162"/>
              <a:gd name="adj2" fmla="val 67619"/>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サービス等利用計画は、サービス担当者会議にサビ管も参加して決めたものである。</a:t>
            </a:r>
          </a:p>
        </p:txBody>
      </p:sp>
      <p:sp>
        <p:nvSpPr>
          <p:cNvPr id="9" name="吹き出し: 四角形 8">
            <a:extLst>
              <a:ext uri="{FF2B5EF4-FFF2-40B4-BE49-F238E27FC236}">
                <a16:creationId xmlns:a16="http://schemas.microsoft.com/office/drawing/2014/main" id="{003F44BA-9FFB-4B2E-A16B-01E3594259E2}"/>
              </a:ext>
            </a:extLst>
          </p:cNvPr>
          <p:cNvSpPr/>
          <p:nvPr/>
        </p:nvSpPr>
        <p:spPr bwMode="auto">
          <a:xfrm>
            <a:off x="396305" y="3861048"/>
            <a:ext cx="2376264" cy="1440160"/>
          </a:xfrm>
          <a:prstGeom prst="wedgeRectCallout">
            <a:avLst>
              <a:gd name="adj1" fmla="val -24162"/>
              <a:gd name="adj2" fmla="val 67619"/>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lang="ja-JP" altLang="en-US" sz="1800" dirty="0">
                <a:solidFill>
                  <a:schemeClr val="tx1"/>
                </a:solidFill>
                <a:latin typeface="Arial" charset="0"/>
                <a:ea typeface="ＭＳ Ｐゴシック" pitchFamily="50" charset="-128"/>
              </a:rPr>
              <a:t>本人のニーズを全体的に把握したうえで、事業所で何ができるかを考える。その逆にならないように！</a:t>
            </a: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3600570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9353" y="68625"/>
            <a:ext cx="9137650" cy="562074"/>
          </a:xfrm>
        </p:spPr>
        <p:txBody>
          <a:bodyPr/>
          <a:lstStyle/>
          <a:p>
            <a:r>
              <a:rPr kumimoji="1" lang="ja-JP" altLang="en-US" sz="3200" dirty="0" smtClean="0"/>
              <a:t>サービス等利用計画とニーズ整理票の関係</a:t>
            </a:r>
            <a:endParaRPr kumimoji="1" lang="ja-JP" altLang="en-US" sz="32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38</a:t>
            </a:fld>
            <a:endParaRPr lang="en-US" altLang="ja-JP"/>
          </a:p>
        </p:txBody>
      </p:sp>
      <p:pic>
        <p:nvPicPr>
          <p:cNvPr id="5" name="図 4"/>
          <p:cNvPicPr>
            <a:picLocks noChangeAspect="1"/>
          </p:cNvPicPr>
          <p:nvPr/>
        </p:nvPicPr>
        <p:blipFill>
          <a:blip r:embed="rId2"/>
          <a:stretch>
            <a:fillRect/>
          </a:stretch>
        </p:blipFill>
        <p:spPr>
          <a:xfrm>
            <a:off x="122425" y="836712"/>
            <a:ext cx="4953691" cy="3429479"/>
          </a:xfrm>
          <a:prstGeom prst="rect">
            <a:avLst/>
          </a:prstGeom>
        </p:spPr>
      </p:pic>
      <p:pic>
        <p:nvPicPr>
          <p:cNvPr id="6" name="図 5"/>
          <p:cNvPicPr>
            <a:picLocks noChangeAspect="1"/>
          </p:cNvPicPr>
          <p:nvPr/>
        </p:nvPicPr>
        <p:blipFill>
          <a:blip r:embed="rId3"/>
          <a:stretch>
            <a:fillRect/>
          </a:stretch>
        </p:blipFill>
        <p:spPr>
          <a:xfrm>
            <a:off x="5076116" y="3140968"/>
            <a:ext cx="4873722" cy="3507844"/>
          </a:xfrm>
          <a:prstGeom prst="rect">
            <a:avLst/>
          </a:prstGeom>
        </p:spPr>
      </p:pic>
      <p:sp>
        <p:nvSpPr>
          <p:cNvPr id="8" name="四角形: 角を丸くする 7">
            <a:extLst>
              <a:ext uri="{FF2B5EF4-FFF2-40B4-BE49-F238E27FC236}">
                <a16:creationId xmlns:a16="http://schemas.microsoft.com/office/drawing/2014/main" id="{45B9D69D-4B61-47CD-B7B8-7E3FA9ABE5BC}"/>
              </a:ext>
            </a:extLst>
          </p:cNvPr>
          <p:cNvSpPr/>
          <p:nvPr/>
        </p:nvSpPr>
        <p:spPr>
          <a:xfrm>
            <a:off x="396305" y="2682927"/>
            <a:ext cx="792088" cy="360040"/>
          </a:xfrm>
          <a:prstGeom prst="roundRect">
            <a:avLst>
              <a:gd name="adj" fmla="val 10898"/>
            </a:avLst>
          </a:prstGeom>
          <a:solidFill>
            <a:srgbClr val="FEB7B0">
              <a:alpha val="58000"/>
            </a:srgbClr>
          </a:solidFill>
          <a:ln>
            <a:solidFill>
              <a:srgbClr val="FF33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7">
            <a:extLst>
              <a:ext uri="{FF2B5EF4-FFF2-40B4-BE49-F238E27FC236}">
                <a16:creationId xmlns:a16="http://schemas.microsoft.com/office/drawing/2014/main" id="{45B9D69D-4B61-47CD-B7B8-7E3FA9ABE5BC}"/>
              </a:ext>
            </a:extLst>
          </p:cNvPr>
          <p:cNvSpPr/>
          <p:nvPr/>
        </p:nvSpPr>
        <p:spPr>
          <a:xfrm>
            <a:off x="5508873" y="4149080"/>
            <a:ext cx="928166" cy="2421367"/>
          </a:xfrm>
          <a:prstGeom prst="roundRect">
            <a:avLst>
              <a:gd name="adj" fmla="val 10898"/>
            </a:avLst>
          </a:prstGeom>
          <a:solidFill>
            <a:srgbClr val="FEB7B0">
              <a:alpha val="58000"/>
            </a:srgbClr>
          </a:solidFill>
          <a:ln>
            <a:solidFill>
              <a:srgbClr val="FF33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曲折矢印 10"/>
          <p:cNvSpPr/>
          <p:nvPr/>
        </p:nvSpPr>
        <p:spPr bwMode="auto">
          <a:xfrm rot="10800000" flipH="1">
            <a:off x="612329" y="3068960"/>
            <a:ext cx="4896544" cy="2808312"/>
          </a:xfrm>
          <a:prstGeom prst="bentArrow">
            <a:avLst>
              <a:gd name="adj1" fmla="val 10316"/>
              <a:gd name="adj2" fmla="val 12550"/>
              <a:gd name="adj3" fmla="val 19254"/>
              <a:gd name="adj4" fmla="val 43750"/>
            </a:avLst>
          </a:prstGeom>
          <a:solidFill>
            <a:schemeClr val="accent1"/>
          </a:solidFill>
          <a:ln w="12700" cap="flat" cmpd="sng" algn="ctr">
            <a:solidFill>
              <a:srgbClr val="FF9900"/>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29071133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val 2"/>
          <p:cNvSpPr>
            <a:spLocks noChangeArrowheads="1"/>
          </p:cNvSpPr>
          <p:nvPr/>
        </p:nvSpPr>
        <p:spPr bwMode="auto">
          <a:xfrm>
            <a:off x="944564" y="260353"/>
            <a:ext cx="8189913"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p>
        </p:txBody>
      </p:sp>
      <p:sp>
        <p:nvSpPr>
          <p:cNvPr id="36867" name="タイトル 1"/>
          <p:cNvSpPr>
            <a:spLocks noGrp="1"/>
          </p:cNvSpPr>
          <p:nvPr>
            <p:ph type="title"/>
          </p:nvPr>
        </p:nvSpPr>
        <p:spPr>
          <a:xfrm>
            <a:off x="508000" y="274638"/>
            <a:ext cx="9137650" cy="490537"/>
          </a:xfrm>
        </p:spPr>
        <p:txBody>
          <a:bodyPr anchor="t"/>
          <a:lstStyle/>
          <a:p>
            <a:r>
              <a:rPr lang="ja-JP" altLang="en-US" sz="2800" b="1" dirty="0"/>
              <a:t>ニーズ整理の記入についての工夫</a:t>
            </a:r>
            <a:endParaRPr lang="ja-JP" altLang="en-US" sz="2800" dirty="0"/>
          </a:p>
        </p:txBody>
      </p:sp>
      <p:sp>
        <p:nvSpPr>
          <p:cNvPr id="3" name="コンテンツ プレースホルダ 2"/>
          <p:cNvSpPr>
            <a:spLocks noGrp="1"/>
          </p:cNvSpPr>
          <p:nvPr>
            <p:ph idx="1"/>
          </p:nvPr>
        </p:nvSpPr>
        <p:spPr>
          <a:xfrm>
            <a:off x="355022" y="980728"/>
            <a:ext cx="9546339" cy="5688360"/>
          </a:xfrm>
          <a:ln/>
        </p:spPr>
        <p:style>
          <a:lnRef idx="2">
            <a:schemeClr val="dk1"/>
          </a:lnRef>
          <a:fillRef idx="1">
            <a:schemeClr val="lt1"/>
          </a:fillRef>
          <a:effectRef idx="0">
            <a:schemeClr val="dk1"/>
          </a:effectRef>
          <a:fontRef idx="minor">
            <a:schemeClr val="dk1"/>
          </a:fontRef>
        </p:style>
        <p:txBody>
          <a:bodyPr anchor="ctr">
            <a:noAutofit/>
          </a:bodyPr>
          <a:lstStyle/>
          <a:p>
            <a:pPr>
              <a:tabLst>
                <a:tab pos="536575" algn="l"/>
                <a:tab pos="715963" algn="l"/>
              </a:tabLst>
              <a:defRPr/>
            </a:pPr>
            <a:r>
              <a:rPr lang="ja-JP" altLang="en-US" sz="2000" b="1" dirty="0"/>
              <a:t>アセスメントでは、できることとできないことをチェックしているうちに、本人の全体像がぼやけてしまうことがある。⇒</a:t>
            </a:r>
            <a:r>
              <a:rPr lang="ja-JP" altLang="en-US" sz="2000" b="1" u="sng" dirty="0">
                <a:solidFill>
                  <a:srgbClr val="0000CC"/>
                </a:solidFill>
              </a:rPr>
              <a:t>アセスメントを１００字程度で要約してみる。</a:t>
            </a:r>
            <a:endParaRPr lang="en-US" altLang="ja-JP" sz="2000" b="1" u="sng" dirty="0">
              <a:solidFill>
                <a:srgbClr val="0000CC"/>
              </a:solidFill>
            </a:endParaRPr>
          </a:p>
          <a:p>
            <a:pPr>
              <a:tabLst>
                <a:tab pos="536575" algn="l"/>
                <a:tab pos="715963" algn="l"/>
              </a:tabLst>
              <a:defRPr/>
            </a:pPr>
            <a:r>
              <a:rPr lang="ja-JP" altLang="en-US" sz="2000" b="1" dirty="0"/>
              <a:t>本人の意向等のニーズを、一つひとつ整理しながらも、支援課題を全体的に整理する。⇒</a:t>
            </a:r>
            <a:r>
              <a:rPr lang="ja-JP" altLang="en-US" sz="2000" b="1" u="sng" dirty="0">
                <a:solidFill>
                  <a:srgbClr val="0000CC"/>
                </a:solidFill>
              </a:rPr>
              <a:t>全体像の把握のために、ニーズ整理表のニーズごとの横線を省いた。</a:t>
            </a:r>
            <a:endParaRPr lang="en-US" altLang="ja-JP" sz="2000" b="1" u="sng" dirty="0">
              <a:solidFill>
                <a:srgbClr val="0000CC"/>
              </a:solidFill>
            </a:endParaRPr>
          </a:p>
          <a:p>
            <a:pPr>
              <a:tabLst>
                <a:tab pos="536575" algn="l"/>
                <a:tab pos="715963" algn="l"/>
              </a:tabLst>
              <a:defRPr/>
            </a:pPr>
            <a:r>
              <a:rPr lang="ja-JP" altLang="en-US" sz="2000" b="1" dirty="0"/>
              <a:t>本人の能力、家族、インフォーマルな支援等の状況等は、利用者の状況、環境の状況に整理する。</a:t>
            </a:r>
            <a:endParaRPr lang="en-US" altLang="ja-JP" sz="2000" b="1" dirty="0"/>
          </a:p>
          <a:p>
            <a:pPr>
              <a:tabLst>
                <a:tab pos="536575" algn="l"/>
                <a:tab pos="715963" algn="l"/>
              </a:tabLst>
              <a:defRPr/>
            </a:pPr>
            <a:r>
              <a:rPr lang="ja-JP" altLang="en-US" sz="2000" b="1" dirty="0"/>
              <a:t>支援者の気になることや推測できることには、ご本人の強さ、可能性、揺れ具合も含めた見立てとして整理する。</a:t>
            </a:r>
            <a:endParaRPr lang="en-US" altLang="ja-JP" sz="2000" b="1" dirty="0"/>
          </a:p>
          <a:p>
            <a:pPr>
              <a:tabLst>
                <a:tab pos="536575" algn="l"/>
                <a:tab pos="715963" algn="l"/>
              </a:tabLst>
              <a:defRPr/>
            </a:pPr>
            <a:r>
              <a:rPr lang="ja-JP" altLang="en-US" sz="2000" b="1" dirty="0"/>
              <a:t>支援者の見立てのうえで、ご本人の希望に即した支援を行うためには、もう一度、本人の全体像を確認する。</a:t>
            </a:r>
            <a:r>
              <a:rPr lang="ja-JP" altLang="en-US" sz="2000" b="1" u="sng" dirty="0">
                <a:solidFill>
                  <a:srgbClr val="0000CC"/>
                </a:solidFill>
              </a:rPr>
              <a:t>⇒「○○さんって、どんな人」ということを、１００字程度でまとめてみる（箇条書きでも可）。</a:t>
            </a:r>
            <a:endParaRPr lang="en-US" altLang="ja-JP" sz="2000" b="1" u="sng" dirty="0">
              <a:solidFill>
                <a:srgbClr val="0000CC"/>
              </a:solidFill>
            </a:endParaRPr>
          </a:p>
          <a:p>
            <a:pPr>
              <a:tabLst>
                <a:tab pos="536575" algn="l"/>
                <a:tab pos="715963" algn="l"/>
              </a:tabLst>
              <a:defRPr/>
            </a:pPr>
            <a:r>
              <a:rPr lang="ja-JP" altLang="en-US" sz="2000" b="1" dirty="0"/>
              <a:t>本人の全体像をふまえて、ご本人の希望に即した支援を行うためにニーズを整理する。</a:t>
            </a:r>
            <a:endParaRPr lang="en-US" altLang="ja-JP" sz="2000" b="1" dirty="0"/>
          </a:p>
          <a:p>
            <a:pPr>
              <a:tabLst>
                <a:tab pos="536575" algn="l"/>
                <a:tab pos="715963" algn="l"/>
              </a:tabLst>
              <a:defRPr/>
            </a:pPr>
            <a:r>
              <a:rPr lang="ja-JP" altLang="en-US" sz="2000" b="1" dirty="0">
                <a:ea typeface="ＭＳ Ｐゴシック" pitchFamily="50" charset="-128"/>
              </a:rPr>
              <a:t>本人の整理されたニーズから目標を導き出し、それが、なぜご本人にとって大切なのかを明らかにする。</a:t>
            </a:r>
            <a:endParaRPr lang="en-US" altLang="ja-JP" sz="2000" b="1" dirty="0">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39</a:t>
            </a:fld>
            <a:endParaRPr lang="en-US" altLang="ja-JP"/>
          </a:p>
        </p:txBody>
      </p:sp>
    </p:spTree>
    <p:extLst>
      <p:ext uri="{BB962C8B-B14F-4D97-AF65-F5344CB8AC3E}">
        <p14:creationId xmlns:p14="http://schemas.microsoft.com/office/powerpoint/2010/main" val="1194304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EE008A23-B088-4E35-803D-83AB3DFD3188}" type="slidenum">
              <a:rPr lang="en-US" altLang="ja-JP" smtClean="0"/>
              <a:pPr>
                <a:defRPr/>
              </a:pPr>
              <a:t>4</a:t>
            </a:fld>
            <a:endParaRPr lang="en-US" altLang="ja-JP"/>
          </a:p>
        </p:txBody>
      </p:sp>
      <p:sp>
        <p:nvSpPr>
          <p:cNvPr id="6" name="テキスト ボックス 5"/>
          <p:cNvSpPr txBox="1"/>
          <p:nvPr/>
        </p:nvSpPr>
        <p:spPr>
          <a:xfrm>
            <a:off x="1044377" y="-27384"/>
            <a:ext cx="8136904" cy="646331"/>
          </a:xfrm>
          <a:prstGeom prst="rect">
            <a:avLst/>
          </a:prstGeom>
          <a:noFill/>
        </p:spPr>
        <p:txBody>
          <a:bodyPr wrap="square" rtlCol="0">
            <a:spAutoFit/>
          </a:bodyPr>
          <a:lstStyle/>
          <a:p>
            <a:pPr algn="ctr"/>
            <a:r>
              <a:rPr kumimoji="1" lang="ja-JP" altLang="en-US" sz="3600" dirty="0" smtClean="0"/>
              <a:t>演習に取り組む姿勢</a:t>
            </a:r>
            <a:endParaRPr kumimoji="1" lang="ja-JP" altLang="en-US" sz="3600" dirty="0"/>
          </a:p>
        </p:txBody>
      </p:sp>
      <p:sp>
        <p:nvSpPr>
          <p:cNvPr id="2" name="テキスト ボックス 1"/>
          <p:cNvSpPr txBox="1"/>
          <p:nvPr/>
        </p:nvSpPr>
        <p:spPr>
          <a:xfrm>
            <a:off x="252289" y="830762"/>
            <a:ext cx="9505056" cy="5927264"/>
          </a:xfrm>
          <a:prstGeom prst="rect">
            <a:avLst/>
          </a:prstGeom>
          <a:noFill/>
        </p:spPr>
        <p:txBody>
          <a:bodyPr wrap="square" rtlCol="0">
            <a:spAutoFit/>
          </a:bodyPr>
          <a:lstStyle/>
          <a:p>
            <a:pPr marL="457200" indent="-457200">
              <a:lnSpc>
                <a:spcPts val="3500"/>
              </a:lnSpc>
              <a:buFont typeface="+mj-lt"/>
              <a:buAutoNum type="arabicPeriod"/>
            </a:pPr>
            <a:r>
              <a:rPr kumimoji="1" lang="ja-JP" altLang="en-US" sz="2400" dirty="0" smtClean="0"/>
              <a:t>演習に取り組む姿勢</a:t>
            </a:r>
            <a:endParaRPr kumimoji="1" lang="en-US" altLang="ja-JP" sz="2400" dirty="0" smtClean="0"/>
          </a:p>
          <a:p>
            <a:pPr marL="627063" indent="-342900">
              <a:lnSpc>
                <a:spcPts val="3500"/>
              </a:lnSpc>
              <a:buFont typeface="+mj-ea"/>
              <a:buAutoNum type="circleNumDbPlain"/>
            </a:pPr>
            <a:r>
              <a:rPr kumimoji="1" lang="ja-JP" altLang="en-US" sz="2400" dirty="0" smtClean="0"/>
              <a:t>研修受講者全員が主体的に参加する</a:t>
            </a:r>
            <a:endParaRPr kumimoji="1" lang="en-US" altLang="ja-JP" sz="2400" dirty="0" smtClean="0"/>
          </a:p>
          <a:p>
            <a:pPr marL="627063" indent="-342900">
              <a:lnSpc>
                <a:spcPts val="3500"/>
              </a:lnSpc>
              <a:buFont typeface="+mj-ea"/>
              <a:buAutoNum type="circleNumDbPlain"/>
            </a:pPr>
            <a:r>
              <a:rPr kumimoji="1" lang="ja-JP" altLang="en-US" sz="2400" smtClean="0"/>
              <a:t>多様な職種</a:t>
            </a:r>
            <a:r>
              <a:rPr kumimoji="1" lang="ja-JP" altLang="en-US" sz="2400" dirty="0" smtClean="0"/>
              <a:t>の受講者間での意見交換により幅広い視点を持つ</a:t>
            </a:r>
            <a:endParaRPr kumimoji="1" lang="en-US" altLang="ja-JP" sz="2400" dirty="0" smtClean="0"/>
          </a:p>
          <a:p>
            <a:pPr marL="627063" indent="-342900">
              <a:lnSpc>
                <a:spcPts val="3500"/>
              </a:lnSpc>
              <a:buFont typeface="+mj-ea"/>
              <a:buAutoNum type="circleNumDbPlain"/>
            </a:pPr>
            <a:r>
              <a:rPr kumimoji="1" lang="ja-JP" altLang="en-US" sz="2400" dirty="0" smtClean="0"/>
              <a:t>職場内での協働を意識して、グループごとの結論を導くための共同作業を展開する。</a:t>
            </a:r>
            <a:endParaRPr kumimoji="1" lang="en-US" altLang="ja-JP" sz="2400" dirty="0" smtClean="0"/>
          </a:p>
          <a:p>
            <a:pPr marL="627063" indent="-342900">
              <a:lnSpc>
                <a:spcPts val="3500"/>
              </a:lnSpc>
              <a:buFont typeface="+mj-ea"/>
              <a:buAutoNum type="circleNumDbPlain"/>
            </a:pPr>
            <a:r>
              <a:rPr kumimoji="1" lang="ja-JP" altLang="en-US" sz="2400" dirty="0" smtClean="0"/>
              <a:t>司会進行、記録、発表等の役割を分担して行う。</a:t>
            </a:r>
            <a:endParaRPr kumimoji="1" lang="en-US" altLang="ja-JP" sz="2400" dirty="0" smtClean="0"/>
          </a:p>
          <a:p>
            <a:pPr marL="627063" indent="-342900">
              <a:lnSpc>
                <a:spcPts val="3500"/>
              </a:lnSpc>
              <a:buFont typeface="+mj-ea"/>
              <a:buAutoNum type="circleNumDbPlain"/>
            </a:pPr>
            <a:r>
              <a:rPr kumimoji="1" lang="ja-JP" altLang="en-US" sz="2400" dirty="0" smtClean="0"/>
              <a:t>会議での情報共有や利用者等への説明を意識して、効果的なプレゼンテーション技術を学ぶ。</a:t>
            </a:r>
            <a:endParaRPr kumimoji="1" lang="en-US" altLang="ja-JP" sz="2400" dirty="0" smtClean="0"/>
          </a:p>
          <a:p>
            <a:pPr>
              <a:lnSpc>
                <a:spcPts val="3500"/>
              </a:lnSpc>
            </a:pPr>
            <a:endParaRPr kumimoji="1" lang="en-US" altLang="ja-JP" sz="2400" dirty="0" smtClean="0"/>
          </a:p>
          <a:p>
            <a:pPr marL="457200" indent="-457200">
              <a:lnSpc>
                <a:spcPts val="3500"/>
              </a:lnSpc>
              <a:buFont typeface="+mj-lt"/>
              <a:buAutoNum type="arabicPeriod" startAt="2"/>
            </a:pPr>
            <a:r>
              <a:rPr kumimoji="1" lang="ja-JP" altLang="en-US" sz="2400" dirty="0" smtClean="0"/>
              <a:t>重要な視点</a:t>
            </a:r>
            <a:endParaRPr kumimoji="1" lang="en-US" altLang="ja-JP" sz="2400" dirty="0" smtClean="0"/>
          </a:p>
          <a:p>
            <a:pPr marL="627063" indent="-342900">
              <a:lnSpc>
                <a:spcPts val="3500"/>
              </a:lnSpc>
              <a:buFont typeface="+mj-ea"/>
              <a:buAutoNum type="circleNumDbPlain"/>
            </a:pPr>
            <a:r>
              <a:rPr kumimoji="1" lang="ja-JP" altLang="en-US" sz="2400" dirty="0" smtClean="0"/>
              <a:t>本人を中心とした支援を常に意識する。</a:t>
            </a:r>
            <a:endParaRPr kumimoji="1" lang="en-US" altLang="ja-JP" sz="2400" dirty="0" smtClean="0"/>
          </a:p>
          <a:p>
            <a:pPr marL="627063" indent="-342900">
              <a:lnSpc>
                <a:spcPts val="3500"/>
              </a:lnSpc>
              <a:buFont typeface="+mj-ea"/>
              <a:buAutoNum type="circleNumDbPlain"/>
            </a:pPr>
            <a:r>
              <a:rPr kumimoji="1" lang="ja-JP" altLang="en-US" sz="2400" dirty="0" smtClean="0"/>
              <a:t>意思決定支援への配慮を意識する。</a:t>
            </a:r>
            <a:endParaRPr kumimoji="1" lang="en-US" altLang="ja-JP" sz="2400" dirty="0" smtClean="0"/>
          </a:p>
          <a:p>
            <a:pPr marL="627063" indent="-342900">
              <a:lnSpc>
                <a:spcPts val="3500"/>
              </a:lnSpc>
              <a:buFont typeface="+mj-ea"/>
              <a:buAutoNum type="circleNumDbPlain"/>
            </a:pPr>
            <a:r>
              <a:rPr kumimoji="1" lang="ja-JP" altLang="en-US" sz="2400" dirty="0" smtClean="0"/>
              <a:t>常に実践を意識して考える。</a:t>
            </a:r>
            <a:endParaRPr kumimoji="1" lang="en-US" altLang="ja-JP" sz="2400" dirty="0" smtClean="0"/>
          </a:p>
        </p:txBody>
      </p:sp>
    </p:spTree>
    <p:extLst>
      <p:ext uri="{BB962C8B-B14F-4D97-AF65-F5344CB8AC3E}">
        <p14:creationId xmlns:p14="http://schemas.microsoft.com/office/powerpoint/2010/main" val="42139882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552007-38D8-4750-9C0D-DFCE963A0A3E}"/>
              </a:ext>
            </a:extLst>
          </p:cNvPr>
          <p:cNvSpPr>
            <a:spLocks noGrp="1"/>
          </p:cNvSpPr>
          <p:nvPr>
            <p:ph type="ctrTitle"/>
          </p:nvPr>
        </p:nvSpPr>
        <p:spPr>
          <a:xfrm>
            <a:off x="886982" y="837635"/>
            <a:ext cx="8264300" cy="569051"/>
          </a:xfrm>
        </p:spPr>
        <p:txBody>
          <a:bodyPr>
            <a:noAutofit/>
          </a:bodyPr>
          <a:lstStyle/>
          <a:p>
            <a:r>
              <a:rPr lang="ja-JP" altLang="en-US" sz="3997" dirty="0">
                <a:latin typeface="HG丸ｺﾞｼｯｸM-PRO" panose="020F0600000000000000" pitchFamily="50" charset="-128"/>
                <a:ea typeface="HG丸ｺﾞｼｯｸM-PRO" panose="020F0600000000000000" pitchFamily="50" charset="-128"/>
              </a:rPr>
              <a:t>（参考）</a:t>
            </a:r>
            <a:r>
              <a:rPr lang="en-US" altLang="ja-JP" sz="3997" dirty="0">
                <a:latin typeface="HG丸ｺﾞｼｯｸM-PRO" panose="020F0600000000000000" pitchFamily="50" charset="-128"/>
                <a:ea typeface="HG丸ｺﾞｼｯｸM-PRO" panose="020F0600000000000000" pitchFamily="50" charset="-128"/>
              </a:rPr>
              <a:t>100</a:t>
            </a:r>
            <a:r>
              <a:rPr lang="ja-JP" altLang="en-US" sz="3997" dirty="0">
                <a:latin typeface="HG丸ｺﾞｼｯｸM-PRO" panose="020F0600000000000000" pitchFamily="50" charset="-128"/>
                <a:ea typeface="HG丸ｺﾞｼｯｸM-PRO" panose="020F0600000000000000" pitchFamily="50" charset="-128"/>
              </a:rPr>
              <a:t>文字アセスメント例</a:t>
            </a:r>
          </a:p>
        </p:txBody>
      </p:sp>
      <p:sp>
        <p:nvSpPr>
          <p:cNvPr id="5" name="タイトル 1">
            <a:extLst>
              <a:ext uri="{FF2B5EF4-FFF2-40B4-BE49-F238E27FC236}">
                <a16:creationId xmlns:a16="http://schemas.microsoft.com/office/drawing/2014/main" id="{B5728F98-BB26-454E-B700-91651372AF2A}"/>
              </a:ext>
            </a:extLst>
          </p:cNvPr>
          <p:cNvSpPr txBox="1">
            <a:spLocks/>
          </p:cNvSpPr>
          <p:nvPr/>
        </p:nvSpPr>
        <p:spPr>
          <a:xfrm>
            <a:off x="728333" y="6186953"/>
            <a:ext cx="8944355" cy="307283"/>
          </a:xfrm>
          <a:prstGeom prst="rect">
            <a:avLst/>
          </a:prstGeom>
        </p:spPr>
        <p:txBody>
          <a:bodyPr vert="horz" lIns="76152" tIns="38076" rIns="76152" bIns="38076"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sz="1999"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B5728F98-BB26-454E-B700-91651372AF2A}"/>
              </a:ext>
            </a:extLst>
          </p:cNvPr>
          <p:cNvSpPr txBox="1">
            <a:spLocks/>
          </p:cNvSpPr>
          <p:nvPr/>
        </p:nvSpPr>
        <p:spPr>
          <a:xfrm>
            <a:off x="578327" y="2211749"/>
            <a:ext cx="8944355" cy="3934539"/>
          </a:xfrm>
          <a:prstGeom prst="rect">
            <a:avLst/>
          </a:prstGeom>
        </p:spPr>
        <p:txBody>
          <a:bodyPr vert="horz" lIns="76152" tIns="38076" rIns="76152" bIns="38076"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999" dirty="0">
                <a:latin typeface="HG丸ｺﾞｼｯｸM-PRO" panose="020F0600000000000000" pitchFamily="50" charset="-128"/>
                <a:ea typeface="HG丸ｺﾞｼｯｸM-PRO" panose="020F0600000000000000" pitchFamily="50" charset="-128"/>
              </a:rPr>
              <a:t>①</a:t>
            </a:r>
            <a:r>
              <a:rPr lang="ja-JP" altLang="en-US" sz="1999" dirty="0">
                <a:solidFill>
                  <a:srgbClr val="FF0000"/>
                </a:solidFill>
                <a:latin typeface="HG丸ｺﾞｼｯｸM-PRO" panose="020F0600000000000000" pitchFamily="50" charset="-128"/>
                <a:ea typeface="HG丸ｺﾞｼｯｸM-PRO" panose="020F0600000000000000" pitchFamily="50" charset="-128"/>
              </a:rPr>
              <a:t>ぼくは</a:t>
            </a:r>
            <a:r>
              <a:rPr lang="ja-JP" altLang="en-US" sz="1999" dirty="0">
                <a:latin typeface="HG丸ｺﾞｼｯｸM-PRO" panose="020F0600000000000000" pitchFamily="50" charset="-128"/>
                <a:ea typeface="HG丸ｺﾞｼｯｸM-PRO" panose="020F0600000000000000" pitchFamily="50" charset="-128"/>
              </a:rPr>
              <a:t>入院して</a:t>
            </a:r>
            <a:r>
              <a:rPr lang="en-US" altLang="ja-JP" sz="1999" dirty="0">
                <a:latin typeface="HG丸ｺﾞｼｯｸM-PRO" panose="020F0600000000000000" pitchFamily="50" charset="-128"/>
                <a:ea typeface="HG丸ｺﾞｼｯｸM-PRO" panose="020F0600000000000000" pitchFamily="50" charset="-128"/>
              </a:rPr>
              <a:t>10</a:t>
            </a:r>
            <a:r>
              <a:rPr lang="ja-JP" altLang="en-US" sz="1999" dirty="0">
                <a:latin typeface="HG丸ｺﾞｼｯｸM-PRO" panose="020F0600000000000000" pitchFamily="50" charset="-128"/>
                <a:ea typeface="HG丸ｺﾞｼｯｸM-PRO" panose="020F0600000000000000" pitchFamily="50" charset="-128"/>
              </a:rPr>
              <a:t>年目。日常家事はうまくできないけど、退所後はお金を自由に使ったり、人を気にせず自分のペースで生活したいので、アパートで一人暮らししたい。でも保証人もいないし・・。それにどんな一人暮らしになるのかなぁ？　（１０９字、精神障害、統合失調症のある人）</a:t>
            </a:r>
            <a:endParaRPr lang="en-US" altLang="ja-JP" sz="1999" dirty="0">
              <a:latin typeface="HG丸ｺﾞｼｯｸM-PRO" panose="020F0600000000000000" pitchFamily="50" charset="-128"/>
              <a:ea typeface="HG丸ｺﾞｼｯｸM-PRO" panose="020F0600000000000000" pitchFamily="50" charset="-128"/>
            </a:endParaRPr>
          </a:p>
          <a:p>
            <a:pPr algn="l"/>
            <a:endParaRPr lang="en-US" altLang="ja-JP" sz="1999" dirty="0">
              <a:latin typeface="HG丸ｺﾞｼｯｸM-PRO" panose="020F0600000000000000" pitchFamily="50" charset="-128"/>
              <a:ea typeface="HG丸ｺﾞｼｯｸM-PRO" panose="020F0600000000000000" pitchFamily="50" charset="-128"/>
            </a:endParaRPr>
          </a:p>
          <a:p>
            <a:pPr algn="l"/>
            <a:r>
              <a:rPr lang="ja-JP" altLang="en-US" sz="1999" dirty="0">
                <a:latin typeface="HG丸ｺﾞｼｯｸM-PRO" panose="020F0600000000000000" pitchFamily="50" charset="-128"/>
                <a:ea typeface="HG丸ｺﾞｼｯｸM-PRO" panose="020F0600000000000000" pitchFamily="50" charset="-128"/>
              </a:rPr>
              <a:t>②</a:t>
            </a:r>
            <a:r>
              <a:rPr lang="ja-JP" altLang="en-US" sz="1999" dirty="0">
                <a:solidFill>
                  <a:srgbClr val="FF0000"/>
                </a:solidFill>
                <a:latin typeface="HG丸ｺﾞｼｯｸM-PRO" panose="020F0600000000000000" pitchFamily="50" charset="-128"/>
                <a:ea typeface="HG丸ｺﾞｼｯｸM-PRO" panose="020F0600000000000000" pitchFamily="50" charset="-128"/>
              </a:rPr>
              <a:t>私は</a:t>
            </a:r>
            <a:r>
              <a:rPr lang="ja-JP" altLang="en-US" sz="1999" dirty="0">
                <a:latin typeface="HG丸ｺﾞｼｯｸM-PRO" panose="020F0600000000000000" pitchFamily="50" charset="-128"/>
                <a:ea typeface="HG丸ｺﾞｼｯｸM-PRO" panose="020F0600000000000000" pitchFamily="50" charset="-128"/>
              </a:rPr>
              <a:t>病院や施設に入らずに、自宅で介助者のサポートを受けながら生活していきたい。でもこのままだと夫の体調やお金の負担も心配・・。だれか私を介助してくれる人が来てくれないかしら・・。（８９字、身体障害、肢体不自由のある人）</a:t>
            </a:r>
            <a:endParaRPr lang="en-US" altLang="ja-JP" sz="1999" dirty="0">
              <a:latin typeface="HG丸ｺﾞｼｯｸM-PRO" panose="020F0600000000000000" pitchFamily="50" charset="-128"/>
              <a:ea typeface="HG丸ｺﾞｼｯｸM-PRO" panose="020F0600000000000000" pitchFamily="50" charset="-128"/>
            </a:endParaRPr>
          </a:p>
          <a:p>
            <a:pPr algn="l"/>
            <a:endParaRPr lang="en-US" altLang="ja-JP" sz="1999" dirty="0">
              <a:latin typeface="HG丸ｺﾞｼｯｸM-PRO" panose="020F0600000000000000" pitchFamily="50" charset="-128"/>
              <a:ea typeface="HG丸ｺﾞｼｯｸM-PRO" panose="020F0600000000000000" pitchFamily="50" charset="-128"/>
            </a:endParaRPr>
          </a:p>
          <a:p>
            <a:pPr algn="l"/>
            <a:r>
              <a:rPr lang="ja-JP" altLang="en-US" sz="1999" dirty="0">
                <a:latin typeface="HG丸ｺﾞｼｯｸM-PRO" panose="020F0600000000000000" pitchFamily="50" charset="-128"/>
                <a:ea typeface="HG丸ｺﾞｼｯｸM-PRO" panose="020F0600000000000000" pitchFamily="50" charset="-128"/>
              </a:rPr>
              <a:t>③</a:t>
            </a:r>
            <a:r>
              <a:rPr lang="ja-JP" altLang="en-US" sz="1999" dirty="0">
                <a:solidFill>
                  <a:srgbClr val="FF0000"/>
                </a:solidFill>
                <a:latin typeface="HG丸ｺﾞｼｯｸM-PRO" panose="020F0600000000000000" pitchFamily="50" charset="-128"/>
                <a:ea typeface="HG丸ｺﾞｼｯｸM-PRO" panose="020F0600000000000000" pitchFamily="50" charset="-128"/>
              </a:rPr>
              <a:t>ぼくは</a:t>
            </a:r>
            <a:r>
              <a:rPr lang="ja-JP" altLang="en-US" sz="1999" dirty="0">
                <a:latin typeface="HG丸ｺﾞｼｯｸM-PRO" panose="020F0600000000000000" pitchFamily="50" charset="-128"/>
                <a:ea typeface="HG丸ｺﾞｼｯｸM-PRO" panose="020F0600000000000000" pitchFamily="50" charset="-128"/>
              </a:rPr>
              <a:t>今の家で暮らしながら、そのうち作業所でなくちゃんと働きたい。だけど話の理解も作業も遅いし、皆にはついていけずにちょっと不安もある。また体調不良の母親もいるし、何かとうるさい兄もいてどうしていいか困っているんだ。（１０９字、知的障害のある人）</a:t>
            </a:r>
            <a:endParaRPr lang="en-US" altLang="ja-JP" sz="1999" dirty="0">
              <a:latin typeface="HG丸ｺﾞｼｯｸM-PRO" panose="020F0600000000000000" pitchFamily="50" charset="-128"/>
              <a:ea typeface="HG丸ｺﾞｼｯｸM-PRO" panose="020F0600000000000000" pitchFamily="50" charset="-128"/>
            </a:endParaRPr>
          </a:p>
          <a:p>
            <a:pPr algn="l"/>
            <a:endParaRPr lang="en-US" altLang="ja-JP" sz="1999" dirty="0">
              <a:latin typeface="HG丸ｺﾞｼｯｸM-PRO" panose="020F0600000000000000" pitchFamily="50" charset="-128"/>
              <a:ea typeface="HG丸ｺﾞｼｯｸM-PRO" panose="020F0600000000000000" pitchFamily="50" charset="-128"/>
            </a:endParaRPr>
          </a:p>
          <a:p>
            <a:pPr algn="l"/>
            <a:r>
              <a:rPr lang="ja-JP" altLang="en-US" sz="1999" dirty="0">
                <a:latin typeface="HG丸ｺﾞｼｯｸM-PRO" panose="020F0600000000000000" pitchFamily="50" charset="-128"/>
                <a:ea typeface="HG丸ｺﾞｼｯｸM-PRO" panose="020F0600000000000000" pitchFamily="50" charset="-128"/>
              </a:rPr>
              <a:t>神奈川県相談支援従事者初任者研修　駒澤大学佐藤光正先生の資料より引用</a:t>
            </a:r>
          </a:p>
        </p:txBody>
      </p:sp>
    </p:spTree>
    <p:extLst>
      <p:ext uri="{BB962C8B-B14F-4D97-AF65-F5344CB8AC3E}">
        <p14:creationId xmlns:p14="http://schemas.microsoft.com/office/powerpoint/2010/main" val="28540665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999" y="188640"/>
            <a:ext cx="9137650"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smtClean="0"/>
              <a:t>個人ワーク（ニーズ整理票作成）</a:t>
            </a:r>
            <a:endParaRPr kumimoji="1" lang="ja-JP" altLang="en-US" dirty="0"/>
          </a:p>
        </p:txBody>
      </p:sp>
      <p:sp>
        <p:nvSpPr>
          <p:cNvPr id="3" name="コンテンツ プレースホルダー 2"/>
          <p:cNvSpPr>
            <a:spLocks noGrp="1"/>
          </p:cNvSpPr>
          <p:nvPr>
            <p:ph idx="1"/>
          </p:nvPr>
        </p:nvSpPr>
        <p:spPr>
          <a:xfrm>
            <a:off x="507999" y="2564904"/>
            <a:ext cx="9393361" cy="3561265"/>
          </a:xfrm>
        </p:spPr>
        <p:txBody>
          <a:bodyPr/>
          <a:lstStyle/>
          <a:p>
            <a:pPr marL="0" indent="0" algn="ctr">
              <a:buNone/>
            </a:pPr>
            <a:r>
              <a:rPr kumimoji="1" lang="ja-JP" altLang="en-US" sz="4800" dirty="0" smtClean="0"/>
              <a:t>～１３：３０まで</a:t>
            </a:r>
            <a:endParaRPr kumimoji="1" lang="en-US" altLang="ja-JP" sz="4800" dirty="0" smtClean="0"/>
          </a:p>
          <a:p>
            <a:pPr marL="0" indent="0" algn="ctr">
              <a:buNone/>
            </a:pPr>
            <a:endParaRPr lang="en-US" altLang="ja-JP" sz="4800" dirty="0"/>
          </a:p>
          <a:p>
            <a:pPr marL="0" indent="0" algn="ctr">
              <a:buNone/>
            </a:pPr>
            <a:r>
              <a:rPr kumimoji="1" lang="ja-JP" altLang="en-US" sz="4800" dirty="0" smtClean="0"/>
              <a:t>個人ワークに取り組んでください</a:t>
            </a:r>
            <a:endParaRPr kumimoji="1" lang="en-US" altLang="ja-JP" sz="4800" dirty="0" smtClean="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41</a:t>
            </a:fld>
            <a:endParaRPr lang="en-US" altLang="ja-JP">
              <a:solidFill>
                <a:srgbClr val="000000"/>
              </a:solidFill>
            </a:endParaRPr>
          </a:p>
        </p:txBody>
      </p:sp>
    </p:spTree>
    <p:extLst>
      <p:ext uri="{BB962C8B-B14F-4D97-AF65-F5344CB8AC3E}">
        <p14:creationId xmlns:p14="http://schemas.microsoft.com/office/powerpoint/2010/main" val="31218817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999" y="188640"/>
            <a:ext cx="9137650"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smtClean="0"/>
              <a:t>グループワーク（ニーズ整理票作成）</a:t>
            </a:r>
            <a:endParaRPr kumimoji="1" lang="ja-JP" altLang="en-US" dirty="0"/>
          </a:p>
        </p:txBody>
      </p:sp>
      <p:sp>
        <p:nvSpPr>
          <p:cNvPr id="3" name="コンテンツ プレースホルダー 2"/>
          <p:cNvSpPr>
            <a:spLocks noGrp="1"/>
          </p:cNvSpPr>
          <p:nvPr>
            <p:ph idx="1"/>
          </p:nvPr>
        </p:nvSpPr>
        <p:spPr>
          <a:xfrm>
            <a:off x="324297" y="2564904"/>
            <a:ext cx="9577063" cy="3561265"/>
          </a:xfrm>
        </p:spPr>
        <p:txBody>
          <a:bodyPr/>
          <a:lstStyle/>
          <a:p>
            <a:pPr marL="0" indent="0" algn="ctr">
              <a:buNone/>
            </a:pPr>
            <a:r>
              <a:rPr kumimoji="1" lang="ja-JP" altLang="en-US" sz="4800" dirty="0" smtClean="0"/>
              <a:t>～１３：５５まで</a:t>
            </a:r>
            <a:endParaRPr kumimoji="1" lang="en-US" altLang="ja-JP" sz="4800" dirty="0" smtClean="0"/>
          </a:p>
          <a:p>
            <a:pPr marL="0" indent="0" algn="ctr">
              <a:buNone/>
            </a:pPr>
            <a:endParaRPr lang="en-US" altLang="ja-JP" sz="4800" dirty="0"/>
          </a:p>
          <a:p>
            <a:pPr marL="0" indent="0" algn="ctr">
              <a:buNone/>
            </a:pPr>
            <a:r>
              <a:rPr kumimoji="1" lang="ja-JP" altLang="en-US" sz="4800" dirty="0" smtClean="0"/>
              <a:t>グループワークに取り組んでください</a:t>
            </a:r>
            <a:endParaRPr kumimoji="1" lang="en-US" altLang="ja-JP" sz="4800" dirty="0" smtClean="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42</a:t>
            </a:fld>
            <a:endParaRPr lang="en-US" altLang="ja-JP">
              <a:solidFill>
                <a:srgbClr val="000000"/>
              </a:solidFill>
            </a:endParaRPr>
          </a:p>
        </p:txBody>
      </p:sp>
    </p:spTree>
    <p:extLst>
      <p:ext uri="{BB962C8B-B14F-4D97-AF65-F5344CB8AC3E}">
        <p14:creationId xmlns:p14="http://schemas.microsoft.com/office/powerpoint/2010/main" val="15863069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7052" y="116632"/>
            <a:ext cx="9138285" cy="562074"/>
          </a:xfrm>
        </p:spPr>
        <p:txBody>
          <a:bodyPr/>
          <a:lstStyle/>
          <a:p>
            <a:r>
              <a:rPr kumimoji="1" lang="ja-JP" altLang="en-US" sz="3600" dirty="0" smtClean="0"/>
              <a:t>利用者面接ロールプレイの方法</a:t>
            </a:r>
            <a:endParaRPr kumimoji="1" lang="ja-JP" altLang="en-US" sz="3600" dirty="0"/>
          </a:p>
        </p:txBody>
      </p:sp>
      <p:sp>
        <p:nvSpPr>
          <p:cNvPr id="4" name="スライド番号プレースホルダー 3"/>
          <p:cNvSpPr>
            <a:spLocks noGrp="1"/>
          </p:cNvSpPr>
          <p:nvPr>
            <p:ph type="sldNum" sz="quarter" idx="12"/>
          </p:nvPr>
        </p:nvSpPr>
        <p:spPr/>
        <p:txBody>
          <a:bodyPr/>
          <a:lstStyle/>
          <a:p>
            <a:pPr>
              <a:defRPr/>
            </a:pPr>
            <a:fld id="{C82E4823-5638-4B11-9FFC-FEF32A658712}" type="slidenum">
              <a:rPr lang="en-US" altLang="ja-JP" smtClean="0"/>
              <a:pPr>
                <a:defRPr/>
              </a:pPr>
              <a:t>43</a:t>
            </a:fld>
            <a:endParaRPr lang="en-US" altLang="ja-JP"/>
          </a:p>
        </p:txBody>
      </p:sp>
      <p:grpSp>
        <p:nvGrpSpPr>
          <p:cNvPr id="12" name="グループ化 11"/>
          <p:cNvGrpSpPr/>
          <p:nvPr/>
        </p:nvGrpSpPr>
        <p:grpSpPr>
          <a:xfrm>
            <a:off x="2392102" y="2019642"/>
            <a:ext cx="5256584" cy="4158462"/>
            <a:chOff x="1764457" y="1340768"/>
            <a:chExt cx="6552728" cy="5094566"/>
          </a:xfrm>
        </p:grpSpPr>
        <p:sp>
          <p:nvSpPr>
            <p:cNvPr id="5" name="楕円 4"/>
            <p:cNvSpPr/>
            <p:nvPr/>
          </p:nvSpPr>
          <p:spPr bwMode="auto">
            <a:xfrm>
              <a:off x="1764457" y="1358770"/>
              <a:ext cx="2088232" cy="1944216"/>
            </a:xfrm>
            <a:prstGeom prst="ellipse">
              <a:avLst/>
            </a:prstGeom>
            <a:solidFill>
              <a:schemeClr val="accent1"/>
            </a:solidFill>
            <a:ln w="12700" cap="flat" cmpd="sng" algn="ctr">
              <a:solidFill>
                <a:srgbClr val="FF9900"/>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Arial" charset="0"/>
                  <a:ea typeface="ＭＳ Ｐゴシック" pitchFamily="50" charset="-128"/>
                </a:rPr>
                <a:t>利用者役</a:t>
              </a:r>
            </a:p>
          </p:txBody>
        </p:sp>
        <p:sp>
          <p:nvSpPr>
            <p:cNvPr id="6" name="楕円 5"/>
            <p:cNvSpPr/>
            <p:nvPr/>
          </p:nvSpPr>
          <p:spPr bwMode="auto">
            <a:xfrm>
              <a:off x="6228953" y="1340768"/>
              <a:ext cx="2088232" cy="1944216"/>
            </a:xfrm>
            <a:prstGeom prst="ellipse">
              <a:avLst/>
            </a:prstGeom>
            <a:solidFill>
              <a:schemeClr val="accent1"/>
            </a:solidFill>
            <a:ln w="12700" cap="flat" cmpd="sng" algn="ctr">
              <a:solidFill>
                <a:srgbClr val="FF9900"/>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Arial" charset="0"/>
                  <a:ea typeface="ＭＳ Ｐゴシック" pitchFamily="50" charset="-128"/>
                </a:rPr>
                <a:t>サビ管役</a:t>
              </a:r>
            </a:p>
          </p:txBody>
        </p:sp>
        <p:sp>
          <p:nvSpPr>
            <p:cNvPr id="7" name="楕円 6"/>
            <p:cNvSpPr/>
            <p:nvPr/>
          </p:nvSpPr>
          <p:spPr bwMode="auto">
            <a:xfrm>
              <a:off x="4032726" y="4491118"/>
              <a:ext cx="2088232" cy="1944216"/>
            </a:xfrm>
            <a:prstGeom prst="ellipse">
              <a:avLst/>
            </a:prstGeom>
            <a:solidFill>
              <a:schemeClr val="accent1"/>
            </a:solidFill>
            <a:ln w="12700" cap="flat" cmpd="sng" algn="ctr">
              <a:solidFill>
                <a:srgbClr val="FF9900"/>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Arial" charset="0"/>
                  <a:ea typeface="ＭＳ Ｐゴシック" pitchFamily="50" charset="-128"/>
                </a:rPr>
                <a:t>観察者</a:t>
              </a:r>
            </a:p>
          </p:txBody>
        </p:sp>
        <p:sp>
          <p:nvSpPr>
            <p:cNvPr id="8" name="左右矢印 7"/>
            <p:cNvSpPr/>
            <p:nvPr/>
          </p:nvSpPr>
          <p:spPr bwMode="auto">
            <a:xfrm>
              <a:off x="4032726" y="1826822"/>
              <a:ext cx="2088232" cy="972108"/>
            </a:xfrm>
            <a:prstGeom prst="leftRightArrow">
              <a:avLst/>
            </a:prstGeom>
            <a:solidFill>
              <a:schemeClr val="accent1"/>
            </a:solidFill>
            <a:ln w="12700" cap="flat" cmpd="sng" algn="ctr">
              <a:solidFill>
                <a:srgbClr val="FF9900"/>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面接</a:t>
              </a:r>
            </a:p>
          </p:txBody>
        </p:sp>
        <p:sp>
          <p:nvSpPr>
            <p:cNvPr id="9" name="円 8"/>
            <p:cNvSpPr/>
            <p:nvPr/>
          </p:nvSpPr>
          <p:spPr bwMode="auto">
            <a:xfrm>
              <a:off x="3204634" y="2996952"/>
              <a:ext cx="3744416" cy="2988332"/>
            </a:xfrm>
            <a:prstGeom prst="pie">
              <a:avLst>
                <a:gd name="adj1" fmla="val 11682063"/>
                <a:gd name="adj2" fmla="val 20842225"/>
              </a:avLst>
            </a:prstGeom>
            <a:ln>
              <a:headEnd type="triangle" w="med" len="med"/>
              <a:tailEnd type="triangle" w="med" len="med"/>
            </a:ln>
          </p:spPr>
          <p:style>
            <a:lnRef idx="2">
              <a:schemeClr val="accent2"/>
            </a:lnRef>
            <a:fillRef idx="1">
              <a:schemeClr val="lt1"/>
            </a:fillRef>
            <a:effectRef idx="0">
              <a:schemeClr val="accent2"/>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0" name="テキスト ボックス 9"/>
            <p:cNvSpPr txBox="1"/>
            <p:nvPr/>
          </p:nvSpPr>
          <p:spPr>
            <a:xfrm>
              <a:off x="3744694" y="3420289"/>
              <a:ext cx="2664296" cy="584775"/>
            </a:xfrm>
            <a:prstGeom prst="rect">
              <a:avLst/>
            </a:prstGeom>
            <a:noFill/>
          </p:spPr>
          <p:txBody>
            <a:bodyPr wrap="square" rtlCol="0">
              <a:spAutoFit/>
            </a:bodyPr>
            <a:lstStyle/>
            <a:p>
              <a:pPr algn="ctr"/>
              <a:r>
                <a:rPr kumimoji="1" lang="ja-JP" altLang="en-US" sz="3200" dirty="0" smtClean="0"/>
                <a:t>観察</a:t>
              </a:r>
              <a:endParaRPr kumimoji="1" lang="ja-JP" altLang="en-US" sz="3200" dirty="0"/>
            </a:p>
          </p:txBody>
        </p:sp>
      </p:grpSp>
      <p:sp>
        <p:nvSpPr>
          <p:cNvPr id="13" name="上カーブ矢印 12"/>
          <p:cNvSpPr/>
          <p:nvPr/>
        </p:nvSpPr>
        <p:spPr bwMode="auto">
          <a:xfrm rot="18413406">
            <a:off x="5252700" y="4553322"/>
            <a:ext cx="3590800" cy="838606"/>
          </a:xfrm>
          <a:prstGeom prst="curvedUpArrow">
            <a:avLst/>
          </a:prstGeom>
          <a:solidFill>
            <a:schemeClr val="accent1"/>
          </a:solidFill>
          <a:ln w="12700" cap="flat" cmpd="sng" algn="ctr">
            <a:solidFill>
              <a:srgbClr val="FF9900"/>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4" name="上カーブ矢印 13"/>
          <p:cNvSpPr/>
          <p:nvPr/>
        </p:nvSpPr>
        <p:spPr bwMode="auto">
          <a:xfrm rot="10800000">
            <a:off x="3184188" y="997358"/>
            <a:ext cx="3744417" cy="838606"/>
          </a:xfrm>
          <a:prstGeom prst="curvedUpArrow">
            <a:avLst/>
          </a:prstGeom>
          <a:solidFill>
            <a:schemeClr val="accent1"/>
          </a:solidFill>
          <a:ln w="12700" cap="flat" cmpd="sng" algn="ctr">
            <a:solidFill>
              <a:srgbClr val="FF9900"/>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5" name="上カーブ矢印 14"/>
          <p:cNvSpPr/>
          <p:nvPr/>
        </p:nvSpPr>
        <p:spPr bwMode="auto">
          <a:xfrm rot="3255834">
            <a:off x="1244389" y="4570671"/>
            <a:ext cx="3590800" cy="838606"/>
          </a:xfrm>
          <a:prstGeom prst="curvedUpArrow">
            <a:avLst/>
          </a:prstGeom>
          <a:solidFill>
            <a:schemeClr val="accent1"/>
          </a:solidFill>
          <a:ln w="12700" cap="flat" cmpd="sng" algn="ctr">
            <a:solidFill>
              <a:srgbClr val="FF9900"/>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12742843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val 2"/>
          <p:cNvSpPr>
            <a:spLocks noChangeArrowheads="1"/>
          </p:cNvSpPr>
          <p:nvPr/>
        </p:nvSpPr>
        <p:spPr bwMode="auto">
          <a:xfrm>
            <a:off x="944564" y="260353"/>
            <a:ext cx="8189913"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solidFill>
                <a:srgbClr val="000000"/>
              </a:solidFill>
            </a:endParaRPr>
          </a:p>
        </p:txBody>
      </p:sp>
      <p:sp>
        <p:nvSpPr>
          <p:cNvPr id="41" name="Rectangle 3"/>
          <p:cNvSpPr txBox="1">
            <a:spLocks noChangeArrowheads="1"/>
          </p:cNvSpPr>
          <p:nvPr/>
        </p:nvSpPr>
        <p:spPr bwMode="auto">
          <a:xfrm>
            <a:off x="869950" y="115889"/>
            <a:ext cx="8266113" cy="720725"/>
          </a:xfrm>
          <a:prstGeom prst="rect">
            <a:avLst/>
          </a:prstGeom>
          <a:noFill/>
          <a:ln w="9525">
            <a:noFill/>
            <a:miter lim="800000"/>
            <a:headEnd/>
            <a:tailEnd/>
          </a:ln>
        </p:spPr>
        <p:txBody>
          <a:bodyPr lIns="91430" tIns="45714" rIns="91430" bIns="45714" anchor="ctr"/>
          <a:lstStyle/>
          <a:p>
            <a:pPr algn="ctr" eaLnBrk="0" hangingPunct="0">
              <a:defRPr/>
            </a:pPr>
            <a:r>
              <a:rPr lang="ja-JP" altLang="en-US" sz="2800" kern="0" dirty="0">
                <a:solidFill>
                  <a:srgbClr val="A50021"/>
                </a:solidFill>
                <a:latin typeface="Arial"/>
                <a:ea typeface="ＭＳ Ｐゴシック"/>
              </a:rPr>
              <a:t>利用者への面接のポイント</a:t>
            </a:r>
            <a:endParaRPr lang="ja-JP" altLang="en-US" sz="4000" kern="0" dirty="0">
              <a:solidFill>
                <a:srgbClr val="000000"/>
              </a:solidFill>
              <a:latin typeface="Arial"/>
              <a:ea typeface="ＭＳ Ｐゴシック"/>
            </a:endParaRPr>
          </a:p>
        </p:txBody>
      </p:sp>
      <p:sp>
        <p:nvSpPr>
          <p:cNvPr id="7" name="コンテンツ プレースホルダ 4"/>
          <p:cNvSpPr txBox="1">
            <a:spLocks/>
          </p:cNvSpPr>
          <p:nvPr/>
        </p:nvSpPr>
        <p:spPr bwMode="auto">
          <a:xfrm>
            <a:off x="252430" y="980951"/>
            <a:ext cx="9648825" cy="1655961"/>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30" tIns="45714" rIns="91430" bIns="45714">
            <a:normAutofit/>
          </a:bodyPr>
          <a:lstStyle/>
          <a:p>
            <a:pPr marL="457200" indent="-457200" eaLnBrk="0" hangingPunct="0">
              <a:spcBef>
                <a:spcPct val="20000"/>
              </a:spcBef>
              <a:buFont typeface="Arial" panose="020B0604020202020204" pitchFamily="34" charset="0"/>
              <a:buChar char="•"/>
              <a:defRPr/>
            </a:pPr>
            <a:r>
              <a:rPr lang="ja-JP" altLang="en-US" sz="2800" kern="0" dirty="0">
                <a:solidFill>
                  <a:srgbClr val="000000"/>
                </a:solidFill>
                <a:latin typeface="Arial"/>
                <a:ea typeface="ＭＳ Ｐゴシック"/>
              </a:rPr>
              <a:t>面接の目的について利用者に分かりやすく説明する。</a:t>
            </a:r>
            <a:endParaRPr lang="en-US" altLang="ja-JP" sz="2800" kern="0" dirty="0">
              <a:solidFill>
                <a:srgbClr val="000000"/>
              </a:solidFill>
              <a:latin typeface="Arial"/>
              <a:ea typeface="ＭＳ Ｐゴシック"/>
            </a:endParaRPr>
          </a:p>
          <a:p>
            <a:pPr marL="457200" indent="-457200" eaLnBrk="0" hangingPunct="0">
              <a:spcBef>
                <a:spcPct val="20000"/>
              </a:spcBef>
              <a:buFont typeface="Arial" panose="020B0604020202020204" pitchFamily="34" charset="0"/>
              <a:buChar char="•"/>
              <a:defRPr/>
            </a:pPr>
            <a:r>
              <a:rPr lang="ja-JP" altLang="en-US" sz="2800" kern="0" dirty="0">
                <a:solidFill>
                  <a:srgbClr val="000000"/>
                </a:solidFill>
                <a:latin typeface="Arial"/>
                <a:ea typeface="ＭＳ Ｐゴシック"/>
              </a:rPr>
              <a:t>本人の具体的な希望や不安について聞き取る。（傾聴）</a:t>
            </a:r>
            <a:endParaRPr lang="en-US" altLang="ja-JP" sz="2800" kern="0" dirty="0">
              <a:solidFill>
                <a:srgbClr val="000000"/>
              </a:solidFill>
              <a:latin typeface="Arial"/>
              <a:ea typeface="ＭＳ Ｐゴシック"/>
            </a:endParaRPr>
          </a:p>
          <a:p>
            <a:pPr marL="457200" indent="-457200" eaLnBrk="0" hangingPunct="0">
              <a:spcBef>
                <a:spcPct val="20000"/>
              </a:spcBef>
              <a:buFont typeface="Arial" panose="020B0604020202020204" pitchFamily="34" charset="0"/>
              <a:buChar char="•"/>
              <a:defRPr/>
            </a:pPr>
            <a:r>
              <a:rPr lang="ja-JP" altLang="en-US" sz="2800" kern="0" dirty="0">
                <a:solidFill>
                  <a:srgbClr val="000000"/>
                </a:solidFill>
                <a:latin typeface="Arial"/>
                <a:ea typeface="ＭＳ Ｐゴシック"/>
              </a:rPr>
              <a:t>本人に支援例などを伝えて、具体的なイメージ化を促す。</a:t>
            </a:r>
          </a:p>
        </p:txBody>
      </p:sp>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solidFill>
                  <a:srgbClr val="000000"/>
                </a:solidFill>
              </a:rPr>
              <a:pPr>
                <a:defRPr/>
              </a:pPr>
              <a:t>44</a:t>
            </a:fld>
            <a:endParaRPr lang="en-US" altLang="ja-JP">
              <a:solidFill>
                <a:srgbClr val="00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931737755"/>
              </p:ext>
            </p:extLst>
          </p:nvPr>
        </p:nvGraphicFramePr>
        <p:xfrm>
          <a:off x="252428" y="2780928"/>
          <a:ext cx="9648826" cy="3549080"/>
        </p:xfrm>
        <a:graphic>
          <a:graphicData uri="http://schemas.openxmlformats.org/drawingml/2006/table">
            <a:tbl>
              <a:tblPr firstRow="1" bandRow="1">
                <a:tableStyleId>{5940675A-B579-460E-94D1-54222C63F5DA}</a:tableStyleId>
              </a:tblPr>
              <a:tblGrid>
                <a:gridCol w="4824413">
                  <a:extLst>
                    <a:ext uri="{9D8B030D-6E8A-4147-A177-3AD203B41FA5}">
                      <a16:colId xmlns:a16="http://schemas.microsoft.com/office/drawing/2014/main" val="1825944245"/>
                    </a:ext>
                  </a:extLst>
                </a:gridCol>
                <a:gridCol w="4824413">
                  <a:extLst>
                    <a:ext uri="{9D8B030D-6E8A-4147-A177-3AD203B41FA5}">
                      <a16:colId xmlns:a16="http://schemas.microsoft.com/office/drawing/2014/main" val="1986946554"/>
                    </a:ext>
                  </a:extLst>
                </a:gridCol>
              </a:tblGrid>
              <a:tr h="489528">
                <a:tc gridSpan="2">
                  <a:txBody>
                    <a:bodyPr/>
                    <a:lstStyle/>
                    <a:p>
                      <a:pPr algn="ctr"/>
                      <a:r>
                        <a:rPr kumimoji="1" lang="ja-JP" altLang="en-US" sz="2400" dirty="0"/>
                        <a:t>「傾聴」のポイント</a:t>
                      </a:r>
                    </a:p>
                  </a:txBody>
                  <a:tcPr>
                    <a:lnL w="12700" cmpd="sng">
                      <a:noFill/>
                    </a:lnL>
                    <a:lnR w="12700" cmpd="sng">
                      <a:noFill/>
                    </a:lnR>
                    <a:lnT w="12700" cmpd="sng">
                      <a:noFill/>
                    </a:lnT>
                    <a:solidFill>
                      <a:schemeClr val="accent5"/>
                    </a:solidFill>
                  </a:tcPr>
                </a:tc>
                <a:tc hMerge="1">
                  <a:txBody>
                    <a:bodyPr/>
                    <a:lstStyle/>
                    <a:p>
                      <a:endParaRPr kumimoji="1" lang="ja-JP" altLang="en-US" dirty="0"/>
                    </a:p>
                  </a:txBody>
                  <a:tcPr/>
                </a:tc>
                <a:extLst>
                  <a:ext uri="{0D108BD9-81ED-4DB2-BD59-A6C34878D82A}">
                    <a16:rowId xmlns:a16="http://schemas.microsoft.com/office/drawing/2014/main" val="3042888591"/>
                  </a:ext>
                </a:extLst>
              </a:tr>
              <a:tr h="391623">
                <a:tc>
                  <a:txBody>
                    <a:bodyPr/>
                    <a:lstStyle/>
                    <a:p>
                      <a:pPr algn="ctr"/>
                      <a:r>
                        <a:rPr kumimoji="1" lang="ja-JP" altLang="en-US" dirty="0"/>
                        <a:t>すべし</a:t>
                      </a:r>
                    </a:p>
                  </a:txBody>
                  <a:tcPr/>
                </a:tc>
                <a:tc>
                  <a:txBody>
                    <a:bodyPr/>
                    <a:lstStyle/>
                    <a:p>
                      <a:pPr algn="ctr"/>
                      <a:r>
                        <a:rPr kumimoji="1" lang="ja-JP" altLang="en-US" dirty="0"/>
                        <a:t>すべからず</a:t>
                      </a:r>
                    </a:p>
                  </a:txBody>
                  <a:tcPr/>
                </a:tc>
                <a:extLst>
                  <a:ext uri="{0D108BD9-81ED-4DB2-BD59-A6C34878D82A}">
                    <a16:rowId xmlns:a16="http://schemas.microsoft.com/office/drawing/2014/main" val="3960899583"/>
                  </a:ext>
                </a:extLst>
              </a:tr>
              <a:tr h="2667929">
                <a:tc>
                  <a:txBody>
                    <a:bodyPr/>
                    <a:lstStyle/>
                    <a:p>
                      <a:pPr>
                        <a:lnSpc>
                          <a:spcPts val="2700"/>
                        </a:lnSpc>
                      </a:pPr>
                      <a:r>
                        <a:rPr kumimoji="1" lang="ja-JP" altLang="en-US" sz="1900" dirty="0"/>
                        <a:t>発言者に身体を向け、前傾姿勢</a:t>
                      </a:r>
                      <a:endParaRPr kumimoji="1" lang="en-US" altLang="ja-JP" sz="1900" dirty="0"/>
                    </a:p>
                    <a:p>
                      <a:pPr>
                        <a:lnSpc>
                          <a:spcPts val="2700"/>
                        </a:lnSpc>
                      </a:pPr>
                      <a:r>
                        <a:rPr kumimoji="1" lang="ja-JP" altLang="en-US" sz="1900" dirty="0"/>
                        <a:t>目を合わせる</a:t>
                      </a:r>
                      <a:endParaRPr kumimoji="1" lang="en-US" altLang="ja-JP" sz="1900" dirty="0"/>
                    </a:p>
                    <a:p>
                      <a:pPr>
                        <a:lnSpc>
                          <a:spcPts val="2700"/>
                        </a:lnSpc>
                      </a:pPr>
                      <a:r>
                        <a:rPr kumimoji="1" lang="ja-JP" altLang="en-US" sz="1900" dirty="0"/>
                        <a:t>柔軟な表情をする</a:t>
                      </a:r>
                      <a:endParaRPr kumimoji="1" lang="en-US" altLang="ja-JP" sz="1900" dirty="0"/>
                    </a:p>
                    <a:p>
                      <a:pPr>
                        <a:lnSpc>
                          <a:spcPts val="2700"/>
                        </a:lnSpc>
                      </a:pPr>
                      <a:r>
                        <a:rPr kumimoji="1" lang="ja-JP" altLang="en-US" sz="1900" dirty="0"/>
                        <a:t>うなずく、あいづちを打つ</a:t>
                      </a:r>
                      <a:endParaRPr kumimoji="1" lang="en-US" altLang="ja-JP" sz="1900" dirty="0"/>
                    </a:p>
                    <a:p>
                      <a:pPr>
                        <a:lnSpc>
                          <a:spcPts val="2700"/>
                        </a:lnSpc>
                      </a:pPr>
                      <a:r>
                        <a:rPr kumimoji="1" lang="ja-JP" altLang="en-US" sz="1900" dirty="0"/>
                        <a:t>相手の発言を復唱する</a:t>
                      </a:r>
                      <a:endParaRPr kumimoji="1" lang="en-US" altLang="ja-JP" sz="1900" dirty="0"/>
                    </a:p>
                    <a:p>
                      <a:pPr>
                        <a:lnSpc>
                          <a:spcPts val="2700"/>
                        </a:lnSpc>
                      </a:pPr>
                      <a:r>
                        <a:rPr kumimoji="1" lang="ja-JP" altLang="en-US" sz="1900" dirty="0"/>
                        <a:t>相手の発言を要約して確認する</a:t>
                      </a:r>
                      <a:endParaRPr kumimoji="1" lang="en-US" altLang="ja-JP" sz="1900" dirty="0"/>
                    </a:p>
                    <a:p>
                      <a:pPr>
                        <a:lnSpc>
                          <a:spcPts val="2700"/>
                        </a:lnSpc>
                      </a:pPr>
                      <a:r>
                        <a:rPr kumimoji="1" lang="ja-JP" altLang="en-US" sz="1900" dirty="0"/>
                        <a:t>内容に応じて反応を返す</a:t>
                      </a:r>
                      <a:endParaRPr kumimoji="1" lang="en-US" altLang="ja-JP" sz="1900" dirty="0"/>
                    </a:p>
                  </a:txBody>
                  <a:tcPr anchor="ctr"/>
                </a:tc>
                <a:tc>
                  <a:txBody>
                    <a:bodyPr/>
                    <a:lstStyle/>
                    <a:p>
                      <a:pPr>
                        <a:lnSpc>
                          <a:spcPts val="2700"/>
                        </a:lnSpc>
                      </a:pPr>
                      <a:r>
                        <a:rPr kumimoji="1" lang="ja-JP" altLang="en-US" sz="1900" dirty="0"/>
                        <a:t>ふんぞり返り</a:t>
                      </a:r>
                      <a:endParaRPr kumimoji="1" lang="en-US" altLang="ja-JP" sz="1900" dirty="0"/>
                    </a:p>
                    <a:p>
                      <a:pPr>
                        <a:lnSpc>
                          <a:spcPts val="2700"/>
                        </a:lnSpc>
                      </a:pPr>
                      <a:r>
                        <a:rPr kumimoji="1" lang="ja-JP" altLang="en-US" sz="1900" dirty="0"/>
                        <a:t>目をつぶって、難しい顔</a:t>
                      </a:r>
                      <a:endParaRPr kumimoji="1" lang="en-US" altLang="ja-JP" sz="1900" dirty="0"/>
                    </a:p>
                    <a:p>
                      <a:pPr>
                        <a:lnSpc>
                          <a:spcPts val="2700"/>
                        </a:lnSpc>
                      </a:pPr>
                      <a:r>
                        <a:rPr kumimoji="1" lang="ja-JP" altLang="en-US" sz="1900" dirty="0"/>
                        <a:t>キラキラしてない視線</a:t>
                      </a:r>
                      <a:endParaRPr kumimoji="1" lang="en-US" altLang="ja-JP" sz="1900" dirty="0"/>
                    </a:p>
                    <a:p>
                      <a:pPr>
                        <a:lnSpc>
                          <a:spcPts val="2700"/>
                        </a:lnSpc>
                      </a:pPr>
                      <a:r>
                        <a:rPr kumimoji="1" lang="ja-JP" altLang="en-US" sz="1900" dirty="0"/>
                        <a:t>ピクリとも動かない</a:t>
                      </a:r>
                      <a:endParaRPr kumimoji="1" lang="en-US" altLang="ja-JP" sz="1900" dirty="0"/>
                    </a:p>
                    <a:p>
                      <a:pPr>
                        <a:lnSpc>
                          <a:spcPts val="2700"/>
                        </a:lnSpc>
                      </a:pPr>
                      <a:r>
                        <a:rPr kumimoji="1" lang="ja-JP" altLang="en-US" sz="1900" dirty="0" err="1"/>
                        <a:t>ながら</a:t>
                      </a:r>
                      <a:r>
                        <a:rPr kumimoji="1" lang="ja-JP" altLang="en-US" sz="1900" dirty="0"/>
                        <a:t>作業</a:t>
                      </a:r>
                      <a:endParaRPr kumimoji="1" lang="en-US" altLang="ja-JP" sz="1900" dirty="0"/>
                    </a:p>
                    <a:p>
                      <a:pPr>
                        <a:lnSpc>
                          <a:spcPts val="2700"/>
                        </a:lnSpc>
                      </a:pPr>
                      <a:r>
                        <a:rPr kumimoji="1" lang="ja-JP" altLang="en-US" sz="1900" dirty="0"/>
                        <a:t>延々、</a:t>
                      </a:r>
                      <a:r>
                        <a:rPr kumimoji="1" lang="ja-JP" altLang="en-US" sz="1900" u="sng" dirty="0"/>
                        <a:t>サービス管理責任者等</a:t>
                      </a:r>
                      <a:r>
                        <a:rPr kumimoji="1" lang="ja-JP" altLang="en-US" sz="1900" dirty="0"/>
                        <a:t>が発言・解説</a:t>
                      </a:r>
                      <a:endParaRPr kumimoji="1" lang="en-US" altLang="ja-JP" sz="1900" dirty="0"/>
                    </a:p>
                    <a:p>
                      <a:pPr>
                        <a:lnSpc>
                          <a:spcPts val="2700"/>
                        </a:lnSpc>
                      </a:pPr>
                      <a:r>
                        <a:rPr kumimoji="1" lang="ja-JP" altLang="en-US" sz="1900" dirty="0"/>
                        <a:t>のっけから疑問・批判</a:t>
                      </a:r>
                      <a:endParaRPr kumimoji="1" lang="en-US" altLang="ja-JP" sz="1900" dirty="0"/>
                    </a:p>
                  </a:txBody>
                  <a:tcPr anchor="ctr"/>
                </a:tc>
                <a:extLst>
                  <a:ext uri="{0D108BD9-81ED-4DB2-BD59-A6C34878D82A}">
                    <a16:rowId xmlns:a16="http://schemas.microsoft.com/office/drawing/2014/main" val="2047053175"/>
                  </a:ext>
                </a:extLst>
              </a:tr>
            </a:tbl>
          </a:graphicData>
        </a:graphic>
      </p:graphicFrame>
      <p:sp>
        <p:nvSpPr>
          <p:cNvPr id="8" name="テキスト ボックス 7"/>
          <p:cNvSpPr txBox="1"/>
          <p:nvPr/>
        </p:nvSpPr>
        <p:spPr>
          <a:xfrm>
            <a:off x="216023" y="6438528"/>
            <a:ext cx="9397306" cy="307777"/>
          </a:xfrm>
          <a:prstGeom prst="rect">
            <a:avLst/>
          </a:prstGeom>
          <a:noFill/>
        </p:spPr>
        <p:txBody>
          <a:bodyPr wrap="square" rtlCol="0">
            <a:spAutoFit/>
          </a:bodyPr>
          <a:lstStyle/>
          <a:p>
            <a:r>
              <a:rPr kumimoji="1" lang="ja-JP" altLang="en-US" sz="1400" dirty="0"/>
              <a:t>平成</a:t>
            </a:r>
            <a:r>
              <a:rPr kumimoji="1" lang="en-US" altLang="ja-JP" sz="1400" dirty="0"/>
              <a:t>29</a:t>
            </a:r>
            <a:r>
              <a:rPr kumimoji="1" lang="ja-JP" altLang="en-US" sz="1400" dirty="0"/>
              <a:t>年度相談支援従事者指導者養成研修　「テーマ別演習」受講のススメ　岡部正文氏　資料より引用　一部改編</a:t>
            </a:r>
          </a:p>
        </p:txBody>
      </p:sp>
    </p:spTree>
    <p:extLst>
      <p:ext uri="{BB962C8B-B14F-4D97-AF65-F5344CB8AC3E}">
        <p14:creationId xmlns:p14="http://schemas.microsoft.com/office/powerpoint/2010/main" val="37325850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999" y="188640"/>
            <a:ext cx="9137650"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smtClean="0"/>
              <a:t>ロールプレイ（面接場面）</a:t>
            </a:r>
            <a:endParaRPr kumimoji="1" lang="ja-JP" altLang="en-US" dirty="0"/>
          </a:p>
        </p:txBody>
      </p:sp>
      <p:sp>
        <p:nvSpPr>
          <p:cNvPr id="3" name="コンテンツ プレースホルダー 2"/>
          <p:cNvSpPr>
            <a:spLocks noGrp="1"/>
          </p:cNvSpPr>
          <p:nvPr>
            <p:ph idx="1"/>
          </p:nvPr>
        </p:nvSpPr>
        <p:spPr>
          <a:xfrm>
            <a:off x="507999" y="2564904"/>
            <a:ext cx="9393361" cy="3561265"/>
          </a:xfrm>
        </p:spPr>
        <p:txBody>
          <a:bodyPr/>
          <a:lstStyle/>
          <a:p>
            <a:pPr marL="0" indent="0" algn="ctr">
              <a:buNone/>
            </a:pPr>
            <a:r>
              <a:rPr kumimoji="1" lang="ja-JP" altLang="en-US" sz="4800" dirty="0" smtClean="0"/>
              <a:t>～１４：０５まで</a:t>
            </a:r>
            <a:endParaRPr kumimoji="1" lang="en-US" altLang="ja-JP" sz="4800" dirty="0" smtClean="0"/>
          </a:p>
          <a:p>
            <a:pPr marL="0" indent="0" algn="ctr">
              <a:buNone/>
            </a:pPr>
            <a:endParaRPr lang="en-US" altLang="ja-JP" sz="4800" dirty="0"/>
          </a:p>
          <a:p>
            <a:pPr marL="0" indent="0" algn="ctr">
              <a:buNone/>
            </a:pPr>
            <a:r>
              <a:rPr kumimoji="1" lang="ja-JP" altLang="en-US" sz="4800" dirty="0" smtClean="0"/>
              <a:t>ロールプレイに取り組んでください</a:t>
            </a:r>
            <a:endParaRPr kumimoji="1" lang="en-US" altLang="ja-JP" sz="4800" dirty="0" smtClean="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45</a:t>
            </a:fld>
            <a:endParaRPr lang="en-US" altLang="ja-JP">
              <a:solidFill>
                <a:srgbClr val="000000"/>
              </a:solidFill>
            </a:endParaRPr>
          </a:p>
        </p:txBody>
      </p:sp>
    </p:spTree>
    <p:extLst>
      <p:ext uri="{BB962C8B-B14F-4D97-AF65-F5344CB8AC3E}">
        <p14:creationId xmlns:p14="http://schemas.microsoft.com/office/powerpoint/2010/main" val="6368300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47687" y="44624"/>
            <a:ext cx="9137650" cy="360040"/>
          </a:xfrm>
        </p:spPr>
        <p:txBody>
          <a:bodyPr/>
          <a:lstStyle/>
          <a:p>
            <a:r>
              <a:rPr lang="ja-JP" altLang="en-US" sz="2400" b="1" dirty="0"/>
              <a:t>演習１ー②　「個別支援計画の作成」（後半）</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46</a:t>
            </a:fld>
            <a:endParaRPr lang="en-US" altLang="ja-JP"/>
          </a:p>
        </p:txBody>
      </p:sp>
      <p:graphicFrame>
        <p:nvGraphicFramePr>
          <p:cNvPr id="11" name="表 10"/>
          <p:cNvGraphicFramePr>
            <a:graphicFrameLocks noGrp="1"/>
          </p:cNvGraphicFramePr>
          <p:nvPr>
            <p:extLst>
              <p:ext uri="{D42A27DB-BD31-4B8C-83A1-F6EECF244321}">
                <p14:modId xmlns:p14="http://schemas.microsoft.com/office/powerpoint/2010/main" val="804405193"/>
              </p:ext>
            </p:extLst>
          </p:nvPr>
        </p:nvGraphicFramePr>
        <p:xfrm>
          <a:off x="180281" y="429355"/>
          <a:ext cx="9793090" cy="6258425"/>
        </p:xfrm>
        <a:graphic>
          <a:graphicData uri="http://schemas.openxmlformats.org/drawingml/2006/table">
            <a:tbl>
              <a:tblPr/>
              <a:tblGrid>
                <a:gridCol w="954383">
                  <a:extLst>
                    <a:ext uri="{9D8B030D-6E8A-4147-A177-3AD203B41FA5}">
                      <a16:colId xmlns:a16="http://schemas.microsoft.com/office/drawing/2014/main" val="20009"/>
                    </a:ext>
                  </a:extLst>
                </a:gridCol>
                <a:gridCol w="1321453">
                  <a:extLst>
                    <a:ext uri="{9D8B030D-6E8A-4147-A177-3AD203B41FA5}">
                      <a16:colId xmlns:a16="http://schemas.microsoft.com/office/drawing/2014/main" val="4172503486"/>
                    </a:ext>
                  </a:extLst>
                </a:gridCol>
                <a:gridCol w="1248039">
                  <a:extLst>
                    <a:ext uri="{9D8B030D-6E8A-4147-A177-3AD203B41FA5}">
                      <a16:colId xmlns:a16="http://schemas.microsoft.com/office/drawing/2014/main" val="976670022"/>
                    </a:ext>
                  </a:extLst>
                </a:gridCol>
                <a:gridCol w="1174625">
                  <a:extLst>
                    <a:ext uri="{9D8B030D-6E8A-4147-A177-3AD203B41FA5}">
                      <a16:colId xmlns:a16="http://schemas.microsoft.com/office/drawing/2014/main" val="2793894609"/>
                    </a:ext>
                  </a:extLst>
                </a:gridCol>
                <a:gridCol w="1101211">
                  <a:extLst>
                    <a:ext uri="{9D8B030D-6E8A-4147-A177-3AD203B41FA5}">
                      <a16:colId xmlns:a16="http://schemas.microsoft.com/office/drawing/2014/main" val="2332950373"/>
                    </a:ext>
                  </a:extLst>
                </a:gridCol>
                <a:gridCol w="844262">
                  <a:extLst>
                    <a:ext uri="{9D8B030D-6E8A-4147-A177-3AD203B41FA5}">
                      <a16:colId xmlns:a16="http://schemas.microsoft.com/office/drawing/2014/main" val="20014"/>
                    </a:ext>
                  </a:extLst>
                </a:gridCol>
                <a:gridCol w="1072895">
                  <a:extLst>
                    <a:ext uri="{9D8B030D-6E8A-4147-A177-3AD203B41FA5}">
                      <a16:colId xmlns:a16="http://schemas.microsoft.com/office/drawing/2014/main" val="3146440989"/>
                    </a:ext>
                  </a:extLst>
                </a:gridCol>
                <a:gridCol w="1048425">
                  <a:extLst>
                    <a:ext uri="{9D8B030D-6E8A-4147-A177-3AD203B41FA5}">
                      <a16:colId xmlns:a16="http://schemas.microsoft.com/office/drawing/2014/main" val="2452446028"/>
                    </a:ext>
                  </a:extLst>
                </a:gridCol>
                <a:gridCol w="1027797">
                  <a:extLst>
                    <a:ext uri="{9D8B030D-6E8A-4147-A177-3AD203B41FA5}">
                      <a16:colId xmlns:a16="http://schemas.microsoft.com/office/drawing/2014/main" val="20016"/>
                    </a:ext>
                  </a:extLst>
                </a:gridCol>
              </a:tblGrid>
              <a:tr h="302079">
                <a:tc>
                  <a:txBody>
                    <a:bodyPr/>
                    <a:lstStyle/>
                    <a:p>
                      <a:pPr algn="ctr" fontAlgn="ctr"/>
                      <a:r>
                        <a:rPr lang="en-US" altLang="ja-JP" sz="1600" b="1" i="0" u="none" strike="noStrike" dirty="0">
                          <a:solidFill>
                            <a:srgbClr val="000000"/>
                          </a:solidFill>
                          <a:effectLst/>
                          <a:latin typeface="ＭＳ Ｐゴシック"/>
                        </a:rPr>
                        <a:t>13:20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13:30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13:40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13:55</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14:05</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14:30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14:45</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15:30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16:00</a:t>
                      </a:r>
                      <a:r>
                        <a:rPr lang="ja-JP" altLang="en-US" sz="1600" b="1" i="0" u="none" strike="noStrike" dirty="0">
                          <a:solidFill>
                            <a:srgbClr val="000000"/>
                          </a:solidFill>
                          <a:effectLst/>
                          <a:latin typeface="ＭＳ Ｐゴシック"/>
                        </a:rPr>
                        <a:t>～</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val="10001"/>
                  </a:ext>
                </a:extLst>
              </a:tr>
              <a:tr h="537326">
                <a:tc gridSpan="5">
                  <a:txBody>
                    <a:bodyPr/>
                    <a:lstStyle/>
                    <a:p>
                      <a:pPr algn="ctr" fontAlgn="ctr"/>
                      <a:r>
                        <a:rPr lang="en-US" altLang="ja-JP" sz="1600" b="1" i="0" u="none" strike="noStrike" dirty="0">
                          <a:solidFill>
                            <a:srgbClr val="000000"/>
                          </a:solidFill>
                          <a:effectLst/>
                          <a:latin typeface="ＭＳ Ｐゴシック"/>
                        </a:rPr>
                        <a:t>70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altLang="ja-JP" sz="1600" b="1" i="0" u="none" strike="noStrike" dirty="0">
                          <a:solidFill>
                            <a:srgbClr val="000000"/>
                          </a:solidFill>
                          <a:effectLst/>
                          <a:latin typeface="ＭＳ Ｐゴシック"/>
                        </a:rPr>
                        <a:t>90</a:t>
                      </a:r>
                      <a:r>
                        <a:rPr lang="ja-JP" altLang="en-US" sz="1600" b="1" i="0" u="none" strike="noStrike" dirty="0">
                          <a:solidFill>
                            <a:srgbClr val="000000"/>
                          </a:solidFill>
                          <a:effectLst/>
                          <a:latin typeface="ＭＳ Ｐゴシック"/>
                        </a:rPr>
                        <a:t>分（＋</a:t>
                      </a:r>
                      <a:r>
                        <a:rPr lang="en-US" altLang="ja-JP" sz="1600" b="1" i="0" u="none" strike="noStrike" dirty="0">
                          <a:solidFill>
                            <a:srgbClr val="000000"/>
                          </a:solidFill>
                          <a:effectLst/>
                          <a:latin typeface="ＭＳ Ｐゴシック"/>
                        </a:rPr>
                        <a:t>40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18708809"/>
                  </a:ext>
                </a:extLst>
              </a:tr>
              <a:tr h="1512168">
                <a:tc gridSpan="5">
                  <a:txBody>
                    <a:bodyPr/>
                    <a:lstStyle/>
                    <a:p>
                      <a:pPr algn="ctr" fontAlgn="ctr"/>
                      <a:r>
                        <a:rPr lang="ja-JP" altLang="en-US" sz="1600" b="1" i="0" u="none" strike="noStrike" dirty="0">
                          <a:solidFill>
                            <a:srgbClr val="000000"/>
                          </a:solidFill>
                          <a:effectLst/>
                          <a:latin typeface="ＭＳ Ｐゴシック"/>
                        </a:rPr>
                        <a:t>個別支援計画作成にあたり本人との面接</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a:solidFill>
                            <a:srgbClr val="000000"/>
                          </a:solidFill>
                          <a:effectLst/>
                          <a:latin typeface="ＭＳ Ｐゴシック"/>
                        </a:rPr>
                        <a:t>（事業所におけるアセスメントによるニーズ把握と整理）</a:t>
                      </a:r>
                      <a:endParaRPr lang="en-US" altLang="ja-JP" sz="1600" b="1" i="0" u="none" strike="noStrike" dirty="0">
                        <a:solidFill>
                          <a:srgbClr val="000000"/>
                        </a:solidFill>
                        <a:effectLst/>
                        <a:latin typeface="ＭＳ Ｐゴシック"/>
                      </a:endParaRPr>
                    </a:p>
                    <a:p>
                      <a:pPr algn="ctr" fontAlgn="ctr"/>
                      <a:r>
                        <a:rPr lang="en-US" altLang="ja-JP" sz="1200" b="0" i="0" u="none" strike="noStrike" dirty="0">
                          <a:solidFill>
                            <a:srgbClr val="000000"/>
                          </a:solidFill>
                          <a:effectLst/>
                          <a:latin typeface="ＭＳ Ｐゴシック"/>
                        </a:rPr>
                        <a:t>※</a:t>
                      </a:r>
                      <a:r>
                        <a:rPr lang="ja-JP" altLang="en-US" sz="1200" b="0" i="0" u="none" strike="noStrike" dirty="0">
                          <a:solidFill>
                            <a:srgbClr val="000000"/>
                          </a:solidFill>
                          <a:effectLst/>
                          <a:latin typeface="ＭＳ Ｐゴシック"/>
                        </a:rPr>
                        <a:t>サービス基準第</a:t>
                      </a:r>
                      <a:r>
                        <a:rPr lang="en-US" altLang="ja-JP" sz="1200" b="0" i="0" u="none" strike="noStrike" dirty="0">
                          <a:solidFill>
                            <a:srgbClr val="000000"/>
                          </a:solidFill>
                          <a:effectLst/>
                          <a:latin typeface="ＭＳ Ｐゴシック"/>
                        </a:rPr>
                        <a:t>58</a:t>
                      </a:r>
                      <a:r>
                        <a:rPr lang="ja-JP" altLang="en-US" sz="1200" b="0" i="0" u="none" strike="noStrike" dirty="0">
                          <a:solidFill>
                            <a:srgbClr val="000000"/>
                          </a:solidFill>
                          <a:effectLst/>
                          <a:latin typeface="ＭＳ Ｐゴシック"/>
                        </a:rPr>
                        <a:t>条第</a:t>
                      </a:r>
                      <a:r>
                        <a:rPr lang="en-US" altLang="ja-JP" sz="1200" b="0" i="0" u="none" strike="noStrike" dirty="0">
                          <a:solidFill>
                            <a:srgbClr val="000000"/>
                          </a:solidFill>
                          <a:effectLst/>
                          <a:latin typeface="ＭＳ Ｐゴシック"/>
                        </a:rPr>
                        <a:t>2</a:t>
                      </a:r>
                      <a:r>
                        <a:rPr lang="ja-JP" altLang="en-US" sz="1200" b="0" i="0" u="none" strike="noStrike" dirty="0">
                          <a:solidFill>
                            <a:srgbClr val="000000"/>
                          </a:solidFill>
                          <a:effectLst/>
                          <a:latin typeface="ＭＳ Ｐゴシック"/>
                        </a:rPr>
                        <a:t>～</a:t>
                      </a:r>
                      <a:r>
                        <a:rPr lang="en-US" altLang="ja-JP" sz="1200" b="0" i="0" u="none" strike="noStrike" dirty="0">
                          <a:solidFill>
                            <a:srgbClr val="000000"/>
                          </a:solidFill>
                          <a:effectLst/>
                          <a:latin typeface="ＭＳ Ｐゴシック"/>
                        </a:rPr>
                        <a:t>3</a:t>
                      </a:r>
                      <a:r>
                        <a:rPr lang="ja-JP" altLang="en-US" sz="1200" b="0" i="0" u="none" strike="noStrike" dirty="0" smtClean="0">
                          <a:solidFill>
                            <a:srgbClr val="000000"/>
                          </a:solidFill>
                          <a:effectLst/>
                          <a:latin typeface="ＭＳ Ｐゴシック"/>
                        </a:rPr>
                        <a:t>項</a:t>
                      </a:r>
                      <a:endParaRPr lang="en-US" altLang="ja-JP" sz="1200" b="0" i="0" u="none" strike="noStrike" dirty="0" smtClean="0">
                        <a:solidFill>
                          <a:srgbClr val="000000"/>
                        </a:solidFill>
                        <a:effectLst/>
                        <a:latin typeface="ＭＳ Ｐゴシック"/>
                      </a:endParaRPr>
                    </a:p>
                    <a:p>
                      <a:pPr algn="ctr" fontAlgn="ctr"/>
                      <a:r>
                        <a:rPr lang="en-US" altLang="ja-JP" sz="1200" b="0" i="0" u="none" strike="noStrike" dirty="0" smtClean="0">
                          <a:solidFill>
                            <a:srgbClr val="000000"/>
                          </a:solidFill>
                          <a:effectLst/>
                          <a:latin typeface="ＭＳ Ｐゴシック"/>
                        </a:rPr>
                        <a:t>※</a:t>
                      </a:r>
                      <a:r>
                        <a:rPr lang="ja-JP" altLang="en-US" sz="1200" b="0" i="0" u="none" strike="noStrike" dirty="0" smtClean="0">
                          <a:solidFill>
                            <a:srgbClr val="000000"/>
                          </a:solidFill>
                          <a:effectLst/>
                          <a:latin typeface="ＭＳ Ｐゴシック"/>
                        </a:rPr>
                        <a:t>児通所基準第</a:t>
                      </a:r>
                      <a:r>
                        <a:rPr lang="en-US" altLang="ja-JP" sz="1200" b="0" i="0" u="none" strike="noStrike" dirty="0" smtClean="0">
                          <a:solidFill>
                            <a:srgbClr val="000000"/>
                          </a:solidFill>
                          <a:effectLst/>
                          <a:latin typeface="ＭＳ Ｐゴシック"/>
                        </a:rPr>
                        <a:t>27</a:t>
                      </a:r>
                      <a:r>
                        <a:rPr lang="ja-JP" altLang="en-US" sz="1200" b="0" i="0" u="none" strike="noStrike" dirty="0" smtClean="0">
                          <a:solidFill>
                            <a:srgbClr val="000000"/>
                          </a:solidFill>
                          <a:effectLst/>
                          <a:latin typeface="ＭＳ Ｐゴシック"/>
                        </a:rPr>
                        <a:t>条第</a:t>
                      </a:r>
                      <a:r>
                        <a:rPr lang="en-US" altLang="ja-JP" sz="1200" b="0" i="0" u="none" strike="noStrike" dirty="0" smtClean="0">
                          <a:solidFill>
                            <a:srgbClr val="000000"/>
                          </a:solidFill>
                          <a:effectLst/>
                          <a:latin typeface="ＭＳ Ｐゴシック"/>
                        </a:rPr>
                        <a:t>2</a:t>
                      </a:r>
                      <a:r>
                        <a:rPr lang="ja-JP" altLang="en-US" sz="1200" b="0" i="0" u="none" strike="noStrike" dirty="0" smtClean="0">
                          <a:solidFill>
                            <a:srgbClr val="000000"/>
                          </a:solidFill>
                          <a:effectLst/>
                          <a:latin typeface="ＭＳ Ｐゴシック"/>
                        </a:rPr>
                        <a:t>～</a:t>
                      </a:r>
                      <a:r>
                        <a:rPr lang="en-US" altLang="ja-JP" sz="1200" b="0" i="0" u="none" strike="noStrike" dirty="0" smtClean="0">
                          <a:solidFill>
                            <a:srgbClr val="000000"/>
                          </a:solidFill>
                          <a:effectLst/>
                          <a:latin typeface="ＭＳ Ｐゴシック"/>
                        </a:rPr>
                        <a:t>3</a:t>
                      </a:r>
                      <a:r>
                        <a:rPr lang="ja-JP" altLang="en-US" sz="1200" b="0" i="0" u="none" strike="noStrike" dirty="0" smtClean="0">
                          <a:solidFill>
                            <a:srgbClr val="000000"/>
                          </a:solidFill>
                          <a:effectLst/>
                          <a:latin typeface="ＭＳ Ｐゴシック"/>
                        </a:rPr>
                        <a:t>項</a:t>
                      </a:r>
                      <a:endParaRPr lang="ja-JP" altLang="en-US" sz="1200" b="0"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1400" b="1" i="0" u="none" strike="noStrike" dirty="0">
                          <a:solidFill>
                            <a:srgbClr val="000000"/>
                          </a:solidFill>
                          <a:effectLst/>
                          <a:latin typeface="ＭＳ Ｐゴシック"/>
                        </a:rPr>
                        <a:t>　</a:t>
                      </a:r>
                      <a:r>
                        <a:rPr lang="ja-JP" altLang="en-US" sz="1600" b="1" i="0" u="none" strike="noStrike" dirty="0">
                          <a:solidFill>
                            <a:srgbClr val="000000"/>
                          </a:solidFill>
                          <a:effectLst/>
                          <a:latin typeface="ＭＳ Ｐゴシック"/>
                        </a:rPr>
                        <a:t>個別支援計画の作成・発表</a:t>
                      </a:r>
                      <a:endParaRPr lang="en-US" altLang="ja-JP" sz="1600" b="1" i="0" u="none" strike="noStrike" dirty="0">
                        <a:solidFill>
                          <a:srgbClr val="000000"/>
                        </a:solidFill>
                        <a:effectLst/>
                        <a:latin typeface="ＭＳ Ｐゴシック"/>
                      </a:endParaRPr>
                    </a:p>
                    <a:p>
                      <a:pPr algn="ctr" fontAlgn="ctr"/>
                      <a:r>
                        <a:rPr lang="en-US" altLang="ja-JP" sz="1200" b="0" i="0" u="none" strike="noStrike" dirty="0">
                          <a:solidFill>
                            <a:srgbClr val="000000"/>
                          </a:solidFill>
                          <a:effectLst/>
                          <a:latin typeface="ＭＳ Ｐゴシック"/>
                        </a:rPr>
                        <a:t>※</a:t>
                      </a:r>
                      <a:r>
                        <a:rPr lang="ja-JP" altLang="en-US" sz="1200" b="0" i="0" u="none" strike="noStrike" dirty="0">
                          <a:solidFill>
                            <a:srgbClr val="000000"/>
                          </a:solidFill>
                          <a:effectLst/>
                          <a:latin typeface="ＭＳ Ｐゴシック"/>
                        </a:rPr>
                        <a:t>サービス基準第</a:t>
                      </a:r>
                      <a:r>
                        <a:rPr lang="en-US" altLang="ja-JP" sz="1200" b="0" i="0" u="none" strike="noStrike" dirty="0">
                          <a:solidFill>
                            <a:srgbClr val="000000"/>
                          </a:solidFill>
                          <a:effectLst/>
                          <a:latin typeface="ＭＳ Ｐゴシック"/>
                        </a:rPr>
                        <a:t>58</a:t>
                      </a:r>
                      <a:r>
                        <a:rPr lang="ja-JP" altLang="en-US" sz="1200" b="0" i="0" u="none" strike="noStrike" dirty="0">
                          <a:solidFill>
                            <a:srgbClr val="000000"/>
                          </a:solidFill>
                          <a:effectLst/>
                          <a:latin typeface="ＭＳ Ｐゴシック"/>
                        </a:rPr>
                        <a:t>条第</a:t>
                      </a:r>
                      <a:r>
                        <a:rPr lang="en-US" altLang="ja-JP" sz="1200" b="0" i="0" u="none" strike="noStrike" dirty="0">
                          <a:solidFill>
                            <a:srgbClr val="000000"/>
                          </a:solidFill>
                          <a:effectLst/>
                          <a:latin typeface="ＭＳ Ｐゴシック"/>
                        </a:rPr>
                        <a:t>4</a:t>
                      </a:r>
                      <a:r>
                        <a:rPr lang="ja-JP" altLang="en-US" sz="1200" b="0" i="0" u="none" strike="noStrike" dirty="0" smtClean="0">
                          <a:solidFill>
                            <a:srgbClr val="000000"/>
                          </a:solidFill>
                          <a:effectLst/>
                          <a:latin typeface="ＭＳ Ｐゴシック"/>
                        </a:rPr>
                        <a:t>～</a:t>
                      </a:r>
                      <a:r>
                        <a:rPr lang="en-US" altLang="ja-JP" sz="1200" b="0" i="0" u="none" strike="noStrike" dirty="0" smtClean="0">
                          <a:solidFill>
                            <a:srgbClr val="000000"/>
                          </a:solidFill>
                          <a:effectLst/>
                          <a:latin typeface="ＭＳ Ｐゴシック"/>
                        </a:rPr>
                        <a:t>7</a:t>
                      </a:r>
                      <a:r>
                        <a:rPr lang="ja-JP" altLang="en-US" sz="1200" b="0" i="0" u="none" strike="noStrike" dirty="0" smtClean="0">
                          <a:solidFill>
                            <a:srgbClr val="000000"/>
                          </a:solidFill>
                          <a:effectLst/>
                          <a:latin typeface="ＭＳ Ｐゴシック"/>
                        </a:rPr>
                        <a:t>項</a:t>
                      </a:r>
                      <a:endParaRPr lang="en-US" altLang="ja-JP" sz="1200" b="0" i="0" u="none" strike="noStrike" dirty="0" smtClean="0">
                        <a:solidFill>
                          <a:srgbClr val="000000"/>
                        </a:solidFill>
                        <a:effectLst/>
                        <a:latin typeface="ＭＳ Ｐゴシック"/>
                      </a:endParaRPr>
                    </a:p>
                    <a:p>
                      <a:pPr algn="ctr" fontAlgn="ctr"/>
                      <a:r>
                        <a:rPr lang="en-US" altLang="ja-JP" sz="1200" b="0" i="0" u="none" strike="noStrike" dirty="0" smtClean="0">
                          <a:solidFill>
                            <a:srgbClr val="000000"/>
                          </a:solidFill>
                          <a:effectLst/>
                          <a:latin typeface="ＭＳ Ｐゴシック"/>
                        </a:rPr>
                        <a:t>※</a:t>
                      </a:r>
                      <a:r>
                        <a:rPr lang="ja-JP" altLang="en-US" sz="1200" b="0" i="0" u="none" strike="noStrike" dirty="0" smtClean="0">
                          <a:solidFill>
                            <a:srgbClr val="000000"/>
                          </a:solidFill>
                          <a:effectLst/>
                          <a:latin typeface="ＭＳ Ｐゴシック"/>
                        </a:rPr>
                        <a:t>児通所基準第</a:t>
                      </a:r>
                      <a:r>
                        <a:rPr lang="en-US" altLang="ja-JP" sz="1200" b="0" i="0" u="none" strike="noStrike" dirty="0" smtClean="0">
                          <a:solidFill>
                            <a:srgbClr val="000000"/>
                          </a:solidFill>
                          <a:effectLst/>
                          <a:latin typeface="ＭＳ Ｐゴシック"/>
                        </a:rPr>
                        <a:t>27</a:t>
                      </a:r>
                      <a:r>
                        <a:rPr lang="ja-JP" altLang="en-US" sz="1200" b="0" i="0" u="none" strike="noStrike" dirty="0" smtClean="0">
                          <a:solidFill>
                            <a:srgbClr val="000000"/>
                          </a:solidFill>
                          <a:effectLst/>
                          <a:latin typeface="ＭＳ Ｐゴシック"/>
                        </a:rPr>
                        <a:t>条</a:t>
                      </a:r>
                      <a:r>
                        <a:rPr lang="en-US" altLang="ja-JP" sz="1200" b="0" i="0" u="none" strike="noStrike" dirty="0" smtClean="0">
                          <a:solidFill>
                            <a:srgbClr val="000000"/>
                          </a:solidFill>
                          <a:effectLst/>
                          <a:latin typeface="ＭＳ Ｐゴシック"/>
                        </a:rPr>
                        <a:t>4</a:t>
                      </a:r>
                      <a:r>
                        <a:rPr lang="ja-JP" altLang="en-US" sz="1200" b="0" i="0" u="none" strike="noStrike" dirty="0" smtClean="0">
                          <a:solidFill>
                            <a:srgbClr val="000000"/>
                          </a:solidFill>
                          <a:effectLst/>
                          <a:latin typeface="ＭＳ Ｐゴシック"/>
                        </a:rPr>
                        <a:t>～</a:t>
                      </a:r>
                      <a:r>
                        <a:rPr lang="en-US" altLang="ja-JP" sz="1200" b="0" i="0" u="none" strike="noStrike" dirty="0" smtClean="0">
                          <a:solidFill>
                            <a:srgbClr val="000000"/>
                          </a:solidFill>
                          <a:effectLst/>
                          <a:latin typeface="ＭＳ Ｐゴシック"/>
                        </a:rPr>
                        <a:t>7</a:t>
                      </a:r>
                      <a:r>
                        <a:rPr lang="ja-JP" altLang="en-US" sz="1200" b="0" i="0" u="none" strike="noStrike" dirty="0" smtClean="0">
                          <a:solidFill>
                            <a:srgbClr val="000000"/>
                          </a:solidFill>
                          <a:effectLst/>
                          <a:latin typeface="ＭＳ Ｐゴシック"/>
                        </a:rPr>
                        <a:t>項</a:t>
                      </a:r>
                      <a:endParaRPr lang="en-US" altLang="ja-JP" sz="1200" b="0"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51594776"/>
                  </a:ext>
                </a:extLst>
              </a:tr>
              <a:tr h="288032">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ＭＳ Ｐゴシック"/>
                        </a:rPr>
                        <a:t>25</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tc>
                  <a:txBody>
                    <a:bodyPr/>
                    <a:lstStyle/>
                    <a:p>
                      <a:pPr algn="ctr" fontAlgn="ctr"/>
                      <a:r>
                        <a:rPr lang="en-US" altLang="ja-JP" sz="1600" b="1" i="0" u="none" strike="noStrike" dirty="0">
                          <a:solidFill>
                            <a:srgbClr val="000000"/>
                          </a:solidFill>
                          <a:effectLst/>
                          <a:latin typeface="ＭＳ Ｐゴシック"/>
                        </a:rPr>
                        <a:t>45</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30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40</a:t>
                      </a:r>
                      <a:r>
                        <a:rPr lang="ja-JP" altLang="en-US" sz="16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val="3663784551"/>
                  </a:ext>
                </a:extLst>
              </a:tr>
              <a:tr h="3412339">
                <a:tc>
                  <a:txBody>
                    <a:bodyPr/>
                    <a:lstStyle/>
                    <a:p>
                      <a:pPr algn="ctr" fontAlgn="ctr"/>
                      <a:r>
                        <a:rPr lang="ja-JP" altLang="en-US" sz="1600" b="1" i="0" u="none" strike="noStrike" dirty="0">
                          <a:solidFill>
                            <a:srgbClr val="000000"/>
                          </a:solidFill>
                          <a:effectLst/>
                          <a:latin typeface="ＭＳ Ｐゴシック"/>
                        </a:rPr>
                        <a:t>　サービス等利用計画の説明</a:t>
                      </a:r>
                    </a:p>
                  </a:txBody>
                  <a:tcPr marL="6834" marR="6834" marT="6833" marB="0"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ja-JP" altLang="en-US" sz="1600" b="1" i="0" u="none" strike="noStrike" dirty="0">
                          <a:solidFill>
                            <a:srgbClr val="000000"/>
                          </a:solidFill>
                          <a:effectLst/>
                          <a:latin typeface="ＭＳ Ｐゴシック"/>
                        </a:rPr>
                        <a:t>ニーズ整理</a:t>
                      </a:r>
                      <a:r>
                        <a:rPr lang="ja-JP" altLang="en-US" sz="1600" b="1" i="0" u="none" strike="noStrike" dirty="0" smtClean="0">
                          <a:solidFill>
                            <a:srgbClr val="000000"/>
                          </a:solidFill>
                          <a:effectLst/>
                          <a:latin typeface="ＭＳ Ｐゴシック"/>
                        </a:rPr>
                        <a:t>（　個人</a:t>
                      </a:r>
                      <a:r>
                        <a:rPr lang="ja-JP" altLang="en-US" sz="1600" b="1" i="0" u="none" strike="noStrike" dirty="0">
                          <a:solidFill>
                            <a:srgbClr val="000000"/>
                          </a:solidFill>
                          <a:effectLst/>
                          <a:latin typeface="ＭＳ Ｐゴシック"/>
                        </a:rPr>
                        <a:t>ワーク）</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Ｐゴシック"/>
                        </a:rPr>
                        <a:t>ニーズ整理</a:t>
                      </a:r>
                      <a:r>
                        <a:rPr lang="ja-JP" altLang="en-US" sz="1600" b="1" i="0" u="none" strike="noStrike" dirty="0" smtClean="0">
                          <a:solidFill>
                            <a:srgbClr val="000000"/>
                          </a:solidFill>
                          <a:effectLst/>
                          <a:latin typeface="ＭＳ Ｐゴシック"/>
                        </a:rPr>
                        <a:t>（　グループ</a:t>
                      </a:r>
                      <a:r>
                        <a:rPr lang="ja-JP" altLang="en-US" sz="1600" b="1" i="0" u="none" strike="noStrike" dirty="0">
                          <a:solidFill>
                            <a:srgbClr val="000000"/>
                          </a:solidFill>
                          <a:effectLst/>
                          <a:latin typeface="ＭＳ Ｐゴシック"/>
                        </a:rPr>
                        <a:t>共有）</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ja-JP" altLang="en-US" sz="1600" b="1" i="0" u="none" strike="noStrike" dirty="0">
                          <a:solidFill>
                            <a:srgbClr val="000000"/>
                          </a:solidFill>
                          <a:effectLst/>
                          <a:latin typeface="ＭＳ Ｐゴシック"/>
                        </a:rPr>
                        <a:t>本人との面接</a:t>
                      </a:r>
                      <a:r>
                        <a:rPr lang="ja-JP" altLang="en-US" sz="1600" b="1" i="0" u="none" strike="noStrike" dirty="0" smtClean="0">
                          <a:solidFill>
                            <a:srgbClr val="000000"/>
                          </a:solidFill>
                          <a:effectLst/>
                          <a:latin typeface="ＭＳ Ｐゴシック"/>
                        </a:rPr>
                        <a:t>（　ロールプレイ</a:t>
                      </a:r>
                      <a:r>
                        <a:rPr lang="ja-JP" altLang="en-US" sz="1600" b="1" i="0" u="none" strike="noStrike" dirty="0">
                          <a:solidFill>
                            <a:srgbClr val="000000"/>
                          </a:solidFill>
                          <a:effectLst/>
                          <a:latin typeface="ＭＳ Ｐゴシック"/>
                        </a:rPr>
                        <a:t>）</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smtClean="0">
                          <a:solidFill>
                            <a:srgbClr val="000000"/>
                          </a:solidFill>
                          <a:effectLst/>
                          <a:latin typeface="ＭＳ Ｐゴシック"/>
                        </a:rPr>
                        <a:t>（　面接</a:t>
                      </a:r>
                      <a:r>
                        <a:rPr lang="ja-JP" altLang="en-US" sz="1600" b="1" i="0" u="none" strike="noStrike" dirty="0">
                          <a:solidFill>
                            <a:srgbClr val="000000"/>
                          </a:solidFill>
                          <a:effectLst/>
                          <a:latin typeface="ＭＳ Ｐゴシック"/>
                        </a:rPr>
                        <a:t>技術のポイント）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Ｐゴシック"/>
                        </a:rPr>
                        <a:t>振り返り＋講師コメント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ja-JP" altLang="en-US" sz="1600" b="1" i="0" u="none" strike="noStrike" dirty="0">
                          <a:solidFill>
                            <a:srgbClr val="000000"/>
                          </a:solidFill>
                          <a:effectLst/>
                          <a:latin typeface="ＭＳ Ｐゴシック"/>
                        </a:rPr>
                        <a:t>休憩</a:t>
                      </a:r>
                      <a:endParaRPr lang="en-US" altLang="ja-JP" sz="1600" b="1" i="0" u="none" strike="noStrike" dirty="0">
                        <a:solidFill>
                          <a:srgbClr val="000000"/>
                        </a:solidFill>
                        <a:effectLst/>
                        <a:latin typeface="ＭＳ Ｐゴシック"/>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ＭＳ Ｐゴシック"/>
                        </a:rPr>
                        <a:t>個別支援計画の作成</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smtClean="0">
                          <a:solidFill>
                            <a:srgbClr val="000000"/>
                          </a:solidFill>
                          <a:effectLst/>
                          <a:latin typeface="ＭＳ Ｐゴシック"/>
                        </a:rPr>
                        <a:t>（　個別</a:t>
                      </a:r>
                      <a:r>
                        <a:rPr lang="ja-JP" altLang="en-US" sz="1600" b="1" i="0" u="none" strike="noStrike" dirty="0">
                          <a:solidFill>
                            <a:srgbClr val="000000"/>
                          </a:solidFill>
                          <a:effectLst/>
                          <a:latin typeface="ＭＳ Ｐゴシック"/>
                        </a:rPr>
                        <a:t>支援会議のポイント）</a:t>
                      </a:r>
                      <a:endParaRPr lang="en-US" altLang="ja-JP" sz="1600" b="1" i="0" u="none" strike="noStrike" dirty="0">
                        <a:solidFill>
                          <a:srgbClr val="000000"/>
                        </a:solidFill>
                        <a:effectLst/>
                        <a:latin typeface="ＭＳ Ｐゴシック"/>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1" i="0" u="none" strike="noStrike" dirty="0">
                          <a:solidFill>
                            <a:srgbClr val="000000"/>
                          </a:solidFill>
                          <a:effectLst/>
                          <a:latin typeface="ＭＳ Ｐゴシック"/>
                        </a:rPr>
                        <a:t>各グループからの発表</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smtClean="0">
                          <a:solidFill>
                            <a:srgbClr val="000000"/>
                          </a:solidFill>
                          <a:effectLst/>
                          <a:latin typeface="ＭＳ Ｐゴシック"/>
                        </a:rPr>
                        <a:t>（　利用者</a:t>
                      </a:r>
                      <a:r>
                        <a:rPr lang="ja-JP" altLang="en-US" sz="1600" b="1" i="0" u="none" strike="noStrike" dirty="0">
                          <a:solidFill>
                            <a:srgbClr val="000000"/>
                          </a:solidFill>
                          <a:effectLst/>
                          <a:latin typeface="ＭＳ Ｐゴシック"/>
                        </a:rPr>
                        <a:t>等への説明のポイント）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ja-JP" altLang="en-US" sz="1600" b="1" i="0" u="none" strike="noStrike" dirty="0">
                          <a:solidFill>
                            <a:srgbClr val="000000"/>
                          </a:solidFill>
                          <a:effectLst/>
                          <a:latin typeface="ＭＳ Ｐゴシック"/>
                        </a:rPr>
                        <a:t>各グループでの振り返り</a:t>
                      </a:r>
                      <a:endParaRPr lang="en-US" altLang="ja-JP" sz="1600" b="1" i="0" u="none" strike="noStrike" dirty="0">
                        <a:solidFill>
                          <a:srgbClr val="000000"/>
                        </a:solidFill>
                        <a:effectLst/>
                        <a:latin typeface="ＭＳ Ｐゴシック"/>
                      </a:endParaRPr>
                    </a:p>
                    <a:p>
                      <a:pPr algn="ctr" fontAlgn="ctr"/>
                      <a:r>
                        <a:rPr lang="ja-JP" altLang="en-US" sz="1600" b="1" i="0" u="none" strike="noStrike" dirty="0">
                          <a:solidFill>
                            <a:srgbClr val="000000"/>
                          </a:solidFill>
                          <a:effectLst/>
                          <a:latin typeface="ＭＳ Ｐゴシック"/>
                        </a:rPr>
                        <a:t>意見交換＋講師コメント</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037711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6"/>
          <p:cNvSpPr>
            <a:spLocks noChangeArrowheads="1"/>
          </p:cNvSpPr>
          <p:nvPr/>
        </p:nvSpPr>
        <p:spPr bwMode="auto">
          <a:xfrm>
            <a:off x="1103138" y="1484795"/>
            <a:ext cx="699818" cy="1800225"/>
          </a:xfrm>
          <a:prstGeom prst="rect">
            <a:avLst/>
          </a:prstGeom>
          <a:solidFill>
            <a:srgbClr val="FFFF99">
              <a:alpha val="50196"/>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sp>
        <p:nvSpPr>
          <p:cNvPr id="34" name="Rectangle 6"/>
          <p:cNvSpPr>
            <a:spLocks noChangeArrowheads="1"/>
          </p:cNvSpPr>
          <p:nvPr/>
        </p:nvSpPr>
        <p:spPr bwMode="auto">
          <a:xfrm>
            <a:off x="1092473" y="1484795"/>
            <a:ext cx="478393" cy="1800225"/>
          </a:xfrm>
          <a:prstGeom prst="rect">
            <a:avLst/>
          </a:prstGeom>
          <a:solidFill>
            <a:srgbClr val="FFFF99">
              <a:alpha val="65098"/>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cxnSp>
        <p:nvCxnSpPr>
          <p:cNvPr id="28" name="直線コネクタ 27"/>
          <p:cNvCxnSpPr/>
          <p:nvPr/>
        </p:nvCxnSpPr>
        <p:spPr>
          <a:xfrm>
            <a:off x="279891" y="3644900"/>
            <a:ext cx="9372600"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07" name="Rectangle 6"/>
          <p:cNvSpPr>
            <a:spLocks noChangeArrowheads="1"/>
          </p:cNvSpPr>
          <p:nvPr/>
        </p:nvSpPr>
        <p:spPr bwMode="auto">
          <a:xfrm>
            <a:off x="795735" y="1484328"/>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08" name="Rectangle 7"/>
          <p:cNvSpPr>
            <a:spLocks noChangeArrowheads="1"/>
          </p:cNvSpPr>
          <p:nvPr/>
        </p:nvSpPr>
        <p:spPr bwMode="auto">
          <a:xfrm>
            <a:off x="2118371" y="1196762"/>
            <a:ext cx="478393" cy="23762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サービス等利用計画案等</a:t>
            </a:r>
            <a:endParaRPr lang="ja-JP" altLang="en-US" sz="1600" dirty="0">
              <a:solidFill>
                <a:srgbClr val="000000"/>
              </a:solidFill>
            </a:endParaRPr>
          </a:p>
        </p:txBody>
      </p:sp>
      <p:sp>
        <p:nvSpPr>
          <p:cNvPr id="47109" name="Rectangle 38"/>
          <p:cNvSpPr>
            <a:spLocks noChangeArrowheads="1"/>
          </p:cNvSpPr>
          <p:nvPr/>
        </p:nvSpPr>
        <p:spPr bwMode="auto">
          <a:xfrm>
            <a:off x="6806251" y="3820905"/>
            <a:ext cx="478393" cy="1727200"/>
          </a:xfrm>
          <a:prstGeom prst="rect">
            <a:avLst/>
          </a:prstGeom>
          <a:solidFill>
            <a:srgbClr val="FFFF99"/>
          </a:solidFill>
          <a:ln w="9525">
            <a:solidFill>
              <a:schemeClr val="tx1"/>
            </a:solidFill>
            <a:miter lim="800000"/>
            <a:headEnd/>
            <a:tailEnd/>
          </a:ln>
        </p:spPr>
        <p:txBody>
          <a:bodyPr vert="eaVert" wrap="none" lIns="91315" tIns="0" rIns="91315" bIns="0"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個別支援計画</a:t>
            </a:r>
            <a:endParaRPr lang="ja-JP" altLang="en-US" dirty="0">
              <a:solidFill>
                <a:srgbClr val="000000"/>
              </a:solidFill>
            </a:endParaRPr>
          </a:p>
        </p:txBody>
      </p:sp>
      <p:sp>
        <p:nvSpPr>
          <p:cNvPr id="47110" name="Line 40"/>
          <p:cNvSpPr>
            <a:spLocks noChangeShapeType="1"/>
          </p:cNvSpPr>
          <p:nvPr/>
        </p:nvSpPr>
        <p:spPr bwMode="auto">
          <a:xfrm>
            <a:off x="4117318" y="3356992"/>
            <a:ext cx="239877" cy="432048"/>
          </a:xfrm>
          <a:prstGeom prst="line">
            <a:avLst/>
          </a:prstGeom>
          <a:noFill/>
          <a:ln w="50800">
            <a:solidFill>
              <a:schemeClr val="tx1"/>
            </a:solidFill>
            <a:round/>
            <a:headEnd/>
            <a:tailEnd type="triangle" w="med" len="med"/>
          </a:ln>
        </p:spPr>
        <p:txBody>
          <a:bodyPr lIns="91315" tIns="45659" rIns="91315" bIns="45659"/>
          <a:lstStyle/>
          <a:p>
            <a:pPr defTabSz="913242"/>
            <a:endParaRPr lang="ja-JP" altLang="en-US" sz="1200" dirty="0">
              <a:solidFill>
                <a:prstClr val="black"/>
              </a:solidFill>
            </a:endParaRPr>
          </a:p>
        </p:txBody>
      </p:sp>
      <p:sp>
        <p:nvSpPr>
          <p:cNvPr id="47111" name="Rectangle 49"/>
          <p:cNvSpPr>
            <a:spLocks noChangeArrowheads="1"/>
          </p:cNvSpPr>
          <p:nvPr/>
        </p:nvSpPr>
        <p:spPr bwMode="auto">
          <a:xfrm>
            <a:off x="8291149" y="3766782"/>
            <a:ext cx="478393" cy="211049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モニタリング</a:t>
            </a:r>
            <a:endParaRPr lang="ja-JP" altLang="en-US" dirty="0">
              <a:solidFill>
                <a:srgbClr val="000000"/>
              </a:solidFill>
            </a:endParaRPr>
          </a:p>
        </p:txBody>
      </p:sp>
      <p:sp>
        <p:nvSpPr>
          <p:cNvPr id="23" name="Rectangle 50"/>
          <p:cNvSpPr>
            <a:spLocks noChangeArrowheads="1"/>
          </p:cNvSpPr>
          <p:nvPr/>
        </p:nvSpPr>
        <p:spPr bwMode="auto">
          <a:xfrm>
            <a:off x="131806" y="1196975"/>
            <a:ext cx="515819" cy="2159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相談支援事業者</a:t>
            </a:r>
          </a:p>
        </p:txBody>
      </p:sp>
      <p:sp>
        <p:nvSpPr>
          <p:cNvPr id="47114" name="Rectangle 52"/>
          <p:cNvSpPr>
            <a:spLocks noChangeArrowheads="1"/>
          </p:cNvSpPr>
          <p:nvPr/>
        </p:nvSpPr>
        <p:spPr bwMode="auto">
          <a:xfrm>
            <a:off x="2678084" y="2492904"/>
            <a:ext cx="369372" cy="2087563"/>
          </a:xfrm>
          <a:prstGeom prst="roundRect">
            <a:avLst>
              <a:gd name="adj" fmla="val 0"/>
            </a:avLst>
          </a:prstGeom>
          <a:solidFill>
            <a:srgbClr val="FF9999"/>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支給決定（市町村）</a:t>
            </a:r>
            <a:endParaRPr lang="en-US" altLang="ja-JP" sz="1200" b="1" dirty="0">
              <a:solidFill>
                <a:srgbClr val="000000"/>
              </a:solidFill>
              <a:latin typeface="ＭＳ Ｐゴシック" charset="-128"/>
            </a:endParaRPr>
          </a:p>
        </p:txBody>
      </p:sp>
      <p:sp>
        <p:nvSpPr>
          <p:cNvPr id="33" name="Rectangle 50"/>
          <p:cNvSpPr>
            <a:spLocks noChangeArrowheads="1"/>
          </p:cNvSpPr>
          <p:nvPr/>
        </p:nvSpPr>
        <p:spPr bwMode="auto">
          <a:xfrm>
            <a:off x="131806" y="4076700"/>
            <a:ext cx="515819" cy="2160588"/>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サービス事業者</a:t>
            </a:r>
          </a:p>
        </p:txBody>
      </p:sp>
      <p:sp>
        <p:nvSpPr>
          <p:cNvPr id="47116" name="Rectangle 6"/>
          <p:cNvSpPr>
            <a:spLocks noChangeArrowheads="1"/>
          </p:cNvSpPr>
          <p:nvPr/>
        </p:nvSpPr>
        <p:spPr bwMode="auto">
          <a:xfrm>
            <a:off x="4968680" y="3918893"/>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17" name="Rectangle 7"/>
          <p:cNvSpPr>
            <a:spLocks noChangeArrowheads="1"/>
          </p:cNvSpPr>
          <p:nvPr/>
        </p:nvSpPr>
        <p:spPr bwMode="auto">
          <a:xfrm>
            <a:off x="3637590" y="1268770"/>
            <a:ext cx="478393" cy="223224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サービス等利用計画等</a:t>
            </a:r>
            <a:endParaRPr lang="ja-JP" altLang="en-US" sz="1600" dirty="0">
              <a:solidFill>
                <a:srgbClr val="000000"/>
              </a:solidFill>
            </a:endParaRPr>
          </a:p>
        </p:txBody>
      </p:sp>
      <p:sp>
        <p:nvSpPr>
          <p:cNvPr id="43" name="右矢印 42"/>
          <p:cNvSpPr/>
          <p:nvPr/>
        </p:nvSpPr>
        <p:spPr>
          <a:xfrm>
            <a:off x="5501723" y="4359821"/>
            <a:ext cx="29614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19" name="Rectangle 52"/>
          <p:cNvSpPr>
            <a:spLocks noChangeArrowheads="1"/>
          </p:cNvSpPr>
          <p:nvPr/>
        </p:nvSpPr>
        <p:spPr bwMode="auto">
          <a:xfrm>
            <a:off x="6403361" y="3429010"/>
            <a:ext cx="294520" cy="1837395"/>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支援会議</a:t>
            </a:r>
            <a:endParaRPr lang="en-US" altLang="ja-JP" sz="1200" b="1" dirty="0">
              <a:solidFill>
                <a:srgbClr val="000000"/>
              </a:solidFill>
              <a:latin typeface="ＭＳ Ｐゴシック" charset="-128"/>
            </a:endParaRPr>
          </a:p>
        </p:txBody>
      </p:sp>
      <p:sp>
        <p:nvSpPr>
          <p:cNvPr id="47120" name="Rectangle 7"/>
          <p:cNvSpPr>
            <a:spLocks noChangeArrowheads="1"/>
          </p:cNvSpPr>
          <p:nvPr/>
        </p:nvSpPr>
        <p:spPr bwMode="auto">
          <a:xfrm>
            <a:off x="8195232" y="1196761"/>
            <a:ext cx="574295" cy="23034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継続サービス利用支援等</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（モニタリング）</a:t>
            </a:r>
            <a:endParaRPr lang="ja-JP" altLang="en-US" sz="1600" dirty="0">
              <a:solidFill>
                <a:srgbClr val="000000"/>
              </a:solidFill>
            </a:endParaRPr>
          </a:p>
        </p:txBody>
      </p:sp>
      <p:sp>
        <p:nvSpPr>
          <p:cNvPr id="47121" name="Rectangle 7"/>
          <p:cNvSpPr>
            <a:spLocks noChangeArrowheads="1"/>
          </p:cNvSpPr>
          <p:nvPr/>
        </p:nvSpPr>
        <p:spPr bwMode="auto">
          <a:xfrm>
            <a:off x="7633996" y="3771917"/>
            <a:ext cx="561237" cy="237490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個別支援計画の実施</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（サービスの提供）</a:t>
            </a:r>
            <a:endParaRPr lang="ja-JP" altLang="en-US" sz="1600" dirty="0">
              <a:solidFill>
                <a:srgbClr val="000000"/>
              </a:solidFill>
            </a:endParaRPr>
          </a:p>
        </p:txBody>
      </p:sp>
      <p:sp>
        <p:nvSpPr>
          <p:cNvPr id="50" name="右矢印 49"/>
          <p:cNvSpPr/>
          <p:nvPr/>
        </p:nvSpPr>
        <p:spPr>
          <a:xfrm>
            <a:off x="7362152" y="4359821"/>
            <a:ext cx="207495"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3" name="Rectangle 7"/>
          <p:cNvSpPr>
            <a:spLocks noChangeArrowheads="1"/>
          </p:cNvSpPr>
          <p:nvPr/>
        </p:nvSpPr>
        <p:spPr bwMode="auto">
          <a:xfrm>
            <a:off x="9616720" y="3789363"/>
            <a:ext cx="478393" cy="2374900"/>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個別支援計画の変更</a:t>
            </a:r>
            <a:endParaRPr lang="ja-JP" altLang="en-US" sz="1600" dirty="0">
              <a:solidFill>
                <a:srgbClr val="000000"/>
              </a:solidFill>
            </a:endParaRPr>
          </a:p>
        </p:txBody>
      </p:sp>
      <p:sp>
        <p:nvSpPr>
          <p:cNvPr id="52" name="右矢印 51"/>
          <p:cNvSpPr/>
          <p:nvPr/>
        </p:nvSpPr>
        <p:spPr>
          <a:xfrm>
            <a:off x="8801334" y="4383297"/>
            <a:ext cx="294521"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5" name="Rectangle 52"/>
          <p:cNvSpPr>
            <a:spLocks noChangeArrowheads="1"/>
          </p:cNvSpPr>
          <p:nvPr/>
        </p:nvSpPr>
        <p:spPr bwMode="auto">
          <a:xfrm>
            <a:off x="3157836" y="1844824"/>
            <a:ext cx="367744" cy="3384550"/>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47126" name="Rectangle 38"/>
          <p:cNvSpPr>
            <a:spLocks noChangeArrowheads="1"/>
          </p:cNvSpPr>
          <p:nvPr/>
        </p:nvSpPr>
        <p:spPr bwMode="auto">
          <a:xfrm>
            <a:off x="5830730" y="3771927"/>
            <a:ext cx="478393" cy="259238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spcBef>
                <a:spcPct val="50000"/>
              </a:spcBef>
            </a:pPr>
            <a:r>
              <a:rPr lang="ja-JP" altLang="en-US" dirty="0">
                <a:solidFill>
                  <a:srgbClr val="000000"/>
                </a:solidFill>
                <a:latin typeface="HG創英角ﾎﾟｯﾌﾟ体" pitchFamily="49" charset="-128"/>
                <a:ea typeface="HG創英角ﾎﾟｯﾌﾟ体" pitchFamily="49" charset="-128"/>
              </a:rPr>
              <a:t> 個別支援計画の原案</a:t>
            </a:r>
            <a:r>
              <a:rPr lang="ja-JP" altLang="en-US" dirty="0">
                <a:solidFill>
                  <a:srgbClr val="000000"/>
                </a:solidFill>
              </a:rPr>
              <a:t>　</a:t>
            </a:r>
          </a:p>
        </p:txBody>
      </p:sp>
      <p:cxnSp>
        <p:nvCxnSpPr>
          <p:cNvPr id="31" name="直線コネクタ 30"/>
          <p:cNvCxnSpPr/>
          <p:nvPr/>
        </p:nvCxnSpPr>
        <p:spPr>
          <a:xfrm>
            <a:off x="4277236" y="1268760"/>
            <a:ext cx="0" cy="5040312"/>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28" name="Rectangle 7"/>
          <p:cNvSpPr>
            <a:spLocks noChangeArrowheads="1"/>
          </p:cNvSpPr>
          <p:nvPr/>
        </p:nvSpPr>
        <p:spPr bwMode="auto">
          <a:xfrm>
            <a:off x="9600449" y="981088"/>
            <a:ext cx="478393" cy="2519363"/>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400" dirty="0">
                <a:solidFill>
                  <a:srgbClr val="000000"/>
                </a:solidFill>
                <a:latin typeface="HG創英角ﾎﾟｯﾌﾟ体" pitchFamily="49" charset="-128"/>
                <a:ea typeface="HG創英角ﾎﾟｯﾌﾟ体" pitchFamily="49" charset="-128"/>
              </a:rPr>
              <a:t>サービス等利用計画等の変更</a:t>
            </a:r>
            <a:endParaRPr lang="ja-JP" altLang="en-US" sz="1400" dirty="0">
              <a:solidFill>
                <a:srgbClr val="000000"/>
              </a:solidFill>
            </a:endParaRPr>
          </a:p>
        </p:txBody>
      </p:sp>
      <p:sp>
        <p:nvSpPr>
          <p:cNvPr id="27" name="右矢印 26"/>
          <p:cNvSpPr/>
          <p:nvPr/>
        </p:nvSpPr>
        <p:spPr>
          <a:xfrm>
            <a:off x="8801334" y="2008345"/>
            <a:ext cx="294521"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30" name="Rectangle 52"/>
          <p:cNvSpPr>
            <a:spLocks noChangeArrowheads="1"/>
          </p:cNvSpPr>
          <p:nvPr/>
        </p:nvSpPr>
        <p:spPr bwMode="auto">
          <a:xfrm>
            <a:off x="9107476" y="1910368"/>
            <a:ext cx="367744" cy="3384550"/>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37" name="右矢印 36"/>
          <p:cNvSpPr/>
          <p:nvPr/>
        </p:nvSpPr>
        <p:spPr>
          <a:xfrm>
            <a:off x="1398722" y="1916832"/>
            <a:ext cx="590466"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38" name="テキスト ボックス 37"/>
          <p:cNvSpPr txBox="1"/>
          <p:nvPr/>
        </p:nvSpPr>
        <p:spPr>
          <a:xfrm>
            <a:off x="1078881" y="6021334"/>
            <a:ext cx="2755114" cy="248071"/>
          </a:xfrm>
          <a:prstGeom prst="rect">
            <a:avLst/>
          </a:prstGeom>
          <a:noFill/>
        </p:spPr>
        <p:txBody>
          <a:bodyPr wrap="square" lIns="62792" tIns="31396" rIns="62792" bIns="31396" rtlCol="0">
            <a:spAutoFit/>
          </a:bodyPr>
          <a:lstStyle/>
          <a:p>
            <a:r>
              <a:rPr lang="en-US" altLang="ja-JP" sz="1200" dirty="0">
                <a:solidFill>
                  <a:srgbClr val="000000"/>
                </a:solidFill>
              </a:rPr>
              <a:t>※</a:t>
            </a:r>
            <a:r>
              <a:rPr lang="ja-JP" altLang="en-US" sz="1200" dirty="0">
                <a:solidFill>
                  <a:srgbClr val="000000"/>
                </a:solidFill>
              </a:rPr>
              <a:t>点線枠部分は、必要により実施</a:t>
            </a:r>
          </a:p>
        </p:txBody>
      </p:sp>
      <p:sp>
        <p:nvSpPr>
          <p:cNvPr id="39" name="AutoShape 54"/>
          <p:cNvSpPr txBox="1">
            <a:spLocks noChangeArrowheads="1"/>
          </p:cNvSpPr>
          <p:nvPr/>
        </p:nvSpPr>
        <p:spPr bwMode="auto">
          <a:xfrm>
            <a:off x="186780" y="147108"/>
            <a:ext cx="9754983" cy="83362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15" tIns="45659" rIns="91315" bIns="45659" anchor="ctr"/>
          <a:lstStyle/>
          <a:p>
            <a:pPr algn="ctr" defTabSz="913242">
              <a:defRPr/>
            </a:pPr>
            <a:r>
              <a:rPr lang="ja-JP" altLang="en-US" b="1" dirty="0">
                <a:solidFill>
                  <a:prstClr val="black"/>
                </a:solidFill>
                <a:latin typeface="ＭＳ Ｐゴシック"/>
              </a:rPr>
              <a:t>指定特定相談支援事業者（計画作成担当）及び障害児相談支援事業者と</a:t>
            </a:r>
            <a:endParaRPr lang="en-US" altLang="ja-JP" b="1" dirty="0">
              <a:solidFill>
                <a:prstClr val="black"/>
              </a:solidFill>
              <a:latin typeface="ＭＳ Ｐゴシック"/>
            </a:endParaRPr>
          </a:p>
          <a:p>
            <a:pPr algn="ctr" defTabSz="913242">
              <a:defRPr/>
            </a:pPr>
            <a:r>
              <a:rPr lang="ja-JP" altLang="en-US" b="1" dirty="0">
                <a:solidFill>
                  <a:prstClr val="black"/>
                </a:solidFill>
                <a:latin typeface="ＭＳ Ｐゴシック"/>
              </a:rPr>
              <a:t>障害福祉サービス事業者の関係</a:t>
            </a:r>
          </a:p>
        </p:txBody>
      </p:sp>
      <p:sp>
        <p:nvSpPr>
          <p:cNvPr id="41" name="Rectangle 52"/>
          <p:cNvSpPr>
            <a:spLocks noChangeArrowheads="1"/>
          </p:cNvSpPr>
          <p:nvPr/>
        </p:nvSpPr>
        <p:spPr bwMode="auto">
          <a:xfrm>
            <a:off x="1571030" y="2708920"/>
            <a:ext cx="367744" cy="1656358"/>
          </a:xfrm>
          <a:prstGeom prst="roundRect">
            <a:avLst>
              <a:gd name="adj" fmla="val 50000"/>
            </a:avLst>
          </a:prstGeom>
          <a:solidFill>
            <a:srgbClr val="FFFF00"/>
          </a:solidFill>
          <a:ln w="9525" algn="ctr">
            <a:solidFill>
              <a:schemeClr val="tx1"/>
            </a:solidFill>
            <a:prstDash val="solid"/>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資源アセスメント</a:t>
            </a:r>
            <a:endParaRPr lang="en-US" altLang="ja-JP" sz="1400" b="1" dirty="0">
              <a:solidFill>
                <a:srgbClr val="000000"/>
              </a:solidFill>
              <a:latin typeface="ＭＳ Ｐゴシック" charset="-128"/>
            </a:endParaRPr>
          </a:p>
        </p:txBody>
      </p:sp>
      <p:sp>
        <p:nvSpPr>
          <p:cNvPr id="42" name="Rectangle 52"/>
          <p:cNvSpPr>
            <a:spLocks noChangeArrowheads="1"/>
          </p:cNvSpPr>
          <p:nvPr/>
        </p:nvSpPr>
        <p:spPr bwMode="auto">
          <a:xfrm>
            <a:off x="1202011" y="2708920"/>
            <a:ext cx="367744" cy="1656358"/>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lumMod val="65000"/>
                    <a:lumOff val="35000"/>
                  </a:srgbClr>
                </a:solidFill>
                <a:latin typeface="ＭＳ Ｐゴシック" charset="-128"/>
              </a:rPr>
              <a:t>二次アセスメント</a:t>
            </a:r>
            <a:endParaRPr lang="en-US" altLang="ja-JP" sz="1400" b="1" dirty="0">
              <a:solidFill>
                <a:srgbClr val="000000">
                  <a:lumMod val="65000"/>
                  <a:lumOff val="35000"/>
                </a:srgbClr>
              </a:solidFill>
              <a:latin typeface="ＭＳ Ｐゴシック" charset="-128"/>
            </a:endParaRPr>
          </a:p>
        </p:txBody>
      </p:sp>
      <p:sp>
        <p:nvSpPr>
          <p:cNvPr id="32" name="テキスト ボックス 15"/>
          <p:cNvSpPr txBox="1">
            <a:spLocks noChangeArrowheads="1"/>
          </p:cNvSpPr>
          <p:nvPr/>
        </p:nvSpPr>
        <p:spPr bwMode="auto">
          <a:xfrm>
            <a:off x="4357197" y="3789040"/>
            <a:ext cx="399794" cy="2448272"/>
          </a:xfrm>
          <a:prstGeom prst="rect">
            <a:avLst/>
          </a:prstGeom>
          <a:solidFill>
            <a:srgbClr val="00B0F0"/>
          </a:solidFill>
          <a:ln w="9525">
            <a:solidFill>
              <a:schemeClr val="tx1"/>
            </a:solidFill>
            <a:miter lim="800000"/>
            <a:headEnd/>
            <a:tailEnd/>
          </a:ln>
        </p:spPr>
        <p:txBody>
          <a:bodyPr vert="eaVert" wrap="square" lIns="36000" rIns="36000" anchor="ctr" anchorCtr="0">
            <a:noAutofit/>
          </a:bodyPr>
          <a:lstStyle/>
          <a:p>
            <a:pPr algn="ctr"/>
            <a:r>
              <a:rPr lang="ja-JP" altLang="en-US" sz="1200" b="1" dirty="0">
                <a:solidFill>
                  <a:srgbClr val="000000"/>
                </a:solidFill>
              </a:rPr>
              <a:t>利用契約（利用開始）</a:t>
            </a:r>
          </a:p>
        </p:txBody>
      </p:sp>
      <p:sp>
        <p:nvSpPr>
          <p:cNvPr id="36" name="角丸四角形吹き出し 35"/>
          <p:cNvSpPr/>
          <p:nvPr/>
        </p:nvSpPr>
        <p:spPr>
          <a:xfrm>
            <a:off x="869757" y="4581128"/>
            <a:ext cx="1771397" cy="864096"/>
          </a:xfrm>
          <a:prstGeom prst="wedgeRoundRectCallout">
            <a:avLst>
              <a:gd name="adj1" fmla="val -25841"/>
              <a:gd name="adj2" fmla="val -69339"/>
              <a:gd name="adj3" fmla="val 16667"/>
            </a:avLst>
          </a:prstGeom>
          <a:solidFill>
            <a:schemeClr val="bg1"/>
          </a:solidFill>
          <a:ln w="3175"/>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lumMod val="75000"/>
                  </a:srgbClr>
                </a:solidFill>
                <a:latin typeface="メイリオ" pitchFamily="50" charset="-128"/>
                <a:ea typeface="メイリオ" pitchFamily="50" charset="-128"/>
              </a:rPr>
              <a:t>必要に応じて、医療の必要性や職業能力の程度などについて、</a:t>
            </a:r>
            <a:r>
              <a:rPr lang="ja-JP" altLang="en-US" sz="1000" b="1" dirty="0">
                <a:solidFill>
                  <a:srgbClr val="000000">
                    <a:lumMod val="75000"/>
                  </a:srgbClr>
                </a:solidFill>
                <a:latin typeface="メイリオ" pitchFamily="50" charset="-128"/>
                <a:ea typeface="メイリオ" pitchFamily="50" charset="-128"/>
              </a:rPr>
              <a:t>外部の専門機関等に状況照会</a:t>
            </a:r>
            <a:r>
              <a:rPr lang="ja-JP" altLang="en-US" sz="1000" dirty="0">
                <a:solidFill>
                  <a:srgbClr val="000000">
                    <a:lumMod val="75000"/>
                  </a:srgbClr>
                </a:solidFill>
                <a:latin typeface="メイリオ" pitchFamily="50" charset="-128"/>
                <a:ea typeface="メイリオ" pitchFamily="50" charset="-128"/>
              </a:rPr>
              <a:t>。</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47</a:t>
            </a:fld>
            <a:endParaRPr lang="en-US" altLang="ja-JP" dirty="0">
              <a:solidFill>
                <a:srgbClr val="000000"/>
              </a:solidFill>
            </a:endParaRPr>
          </a:p>
        </p:txBody>
      </p:sp>
      <p:grpSp>
        <p:nvGrpSpPr>
          <p:cNvPr id="44" name="グループ化 43">
            <a:extLst>
              <a:ext uri="{FF2B5EF4-FFF2-40B4-BE49-F238E27FC236}">
                <a16:creationId xmlns:a16="http://schemas.microsoft.com/office/drawing/2014/main" id="{78ABF30A-73FC-43E9-AF05-12F4219FEE3A}"/>
              </a:ext>
            </a:extLst>
          </p:cNvPr>
          <p:cNvGrpSpPr/>
          <p:nvPr/>
        </p:nvGrpSpPr>
        <p:grpSpPr>
          <a:xfrm>
            <a:off x="5658762" y="3429000"/>
            <a:ext cx="1866335" cy="3237532"/>
            <a:chOff x="1135766" y="3443043"/>
            <a:chExt cx="7121775" cy="3237532"/>
          </a:xfrm>
        </p:grpSpPr>
        <p:sp>
          <p:nvSpPr>
            <p:cNvPr id="45" name="四角形: 角を丸くする 7">
              <a:extLst>
                <a:ext uri="{FF2B5EF4-FFF2-40B4-BE49-F238E27FC236}">
                  <a16:creationId xmlns:a16="http://schemas.microsoft.com/office/drawing/2014/main" id="{45B9D69D-4B61-47CD-B7B8-7E3FA9ABE5BC}"/>
                </a:ext>
              </a:extLst>
            </p:cNvPr>
            <p:cNvSpPr/>
            <p:nvPr/>
          </p:nvSpPr>
          <p:spPr>
            <a:xfrm>
              <a:off x="1135766" y="3831009"/>
              <a:ext cx="7059465" cy="2849566"/>
            </a:xfrm>
            <a:prstGeom prst="roundRect">
              <a:avLst>
                <a:gd name="adj" fmla="val 10898"/>
              </a:avLst>
            </a:prstGeom>
            <a:solidFill>
              <a:srgbClr val="FEB7B0">
                <a:alpha val="58000"/>
              </a:srgbClr>
            </a:solidFill>
            <a:ln>
              <a:solidFill>
                <a:srgbClr val="FF33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四角形: 角を丸くする 8">
              <a:extLst>
                <a:ext uri="{FF2B5EF4-FFF2-40B4-BE49-F238E27FC236}">
                  <a16:creationId xmlns:a16="http://schemas.microsoft.com/office/drawing/2014/main" id="{DC770C78-BB3E-4438-803B-33BCFAEC2F01}"/>
                </a:ext>
              </a:extLst>
            </p:cNvPr>
            <p:cNvSpPr/>
            <p:nvPr/>
          </p:nvSpPr>
          <p:spPr>
            <a:xfrm>
              <a:off x="1376432" y="3443043"/>
              <a:ext cx="6881109" cy="41487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HGP創英角ﾎﾟｯﾌﾟ体" panose="040B0A00000000000000" pitchFamily="50" charset="-128"/>
                  <a:ea typeface="HGP創英角ﾎﾟｯﾌﾟ体" panose="040B0A00000000000000" pitchFamily="50" charset="-128"/>
                </a:rPr>
                <a:t>統合的に実施</a:t>
              </a:r>
              <a:endParaRPr kumimoji="1" lang="ja-JP" altLang="en-US" dirty="0">
                <a:latin typeface="HGP創英角ﾎﾟｯﾌﾟ体" panose="040B0A00000000000000" pitchFamily="50" charset="-128"/>
                <a:ea typeface="HGP創英角ﾎﾟｯﾌﾟ体" panose="040B0A00000000000000" pitchFamily="50" charset="-128"/>
              </a:endParaRPr>
            </a:p>
          </p:txBody>
        </p:sp>
      </p:grpSp>
    </p:spTree>
    <p:extLst>
      <p:ext uri="{BB962C8B-B14F-4D97-AF65-F5344CB8AC3E}">
        <p14:creationId xmlns:p14="http://schemas.microsoft.com/office/powerpoint/2010/main" val="41114146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val 2"/>
          <p:cNvSpPr>
            <a:spLocks noChangeArrowheads="1"/>
          </p:cNvSpPr>
          <p:nvPr/>
        </p:nvSpPr>
        <p:spPr bwMode="auto">
          <a:xfrm>
            <a:off x="944564" y="260353"/>
            <a:ext cx="8189913"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solidFill>
                <a:srgbClr val="000000"/>
              </a:solidFill>
            </a:endParaRPr>
          </a:p>
        </p:txBody>
      </p:sp>
      <p:sp>
        <p:nvSpPr>
          <p:cNvPr id="41" name="Rectangle 3"/>
          <p:cNvSpPr txBox="1">
            <a:spLocks noChangeArrowheads="1"/>
          </p:cNvSpPr>
          <p:nvPr/>
        </p:nvSpPr>
        <p:spPr bwMode="auto">
          <a:xfrm>
            <a:off x="869950" y="115889"/>
            <a:ext cx="8266113" cy="720725"/>
          </a:xfrm>
          <a:prstGeom prst="rect">
            <a:avLst/>
          </a:prstGeom>
          <a:noFill/>
          <a:ln w="9525">
            <a:noFill/>
            <a:miter lim="800000"/>
            <a:headEnd/>
            <a:tailEnd/>
          </a:ln>
        </p:spPr>
        <p:txBody>
          <a:bodyPr lIns="91430" tIns="45714" rIns="91430" bIns="45714" anchor="ctr"/>
          <a:lstStyle/>
          <a:p>
            <a:pPr algn="ctr" eaLnBrk="0" hangingPunct="0">
              <a:defRPr/>
            </a:pPr>
            <a:r>
              <a:rPr lang="ja-JP" altLang="en-US" sz="2800" kern="0" dirty="0" smtClean="0">
                <a:solidFill>
                  <a:srgbClr val="A50021"/>
                </a:solidFill>
                <a:latin typeface="Arial"/>
                <a:ea typeface="ＭＳ Ｐゴシック"/>
              </a:rPr>
              <a:t>個別支援計画</a:t>
            </a:r>
            <a:r>
              <a:rPr lang="ja-JP" altLang="en-US" sz="2800" kern="0" dirty="0">
                <a:solidFill>
                  <a:srgbClr val="A50021"/>
                </a:solidFill>
                <a:latin typeface="Arial"/>
                <a:ea typeface="ＭＳ Ｐゴシック"/>
              </a:rPr>
              <a:t>作成のポイント</a:t>
            </a:r>
            <a:endParaRPr lang="ja-JP" altLang="en-US" sz="4000" kern="0" dirty="0">
              <a:solidFill>
                <a:srgbClr val="000000"/>
              </a:solidFill>
              <a:latin typeface="Arial"/>
              <a:ea typeface="ＭＳ Ｐゴシック"/>
            </a:endParaRPr>
          </a:p>
        </p:txBody>
      </p:sp>
      <p:sp>
        <p:nvSpPr>
          <p:cNvPr id="7" name="コンテンツ プレースホルダ 4"/>
          <p:cNvSpPr txBox="1">
            <a:spLocks/>
          </p:cNvSpPr>
          <p:nvPr/>
        </p:nvSpPr>
        <p:spPr bwMode="auto">
          <a:xfrm>
            <a:off x="252430" y="981078"/>
            <a:ext cx="9648825" cy="5562599"/>
          </a:xfrm>
          <a:prstGeom prst="rect">
            <a:avLst/>
          </a:prstGeom>
          <a:noFill/>
          <a:ln w="9525">
            <a:noFill/>
            <a:miter lim="800000"/>
            <a:headEnd/>
            <a:tailEnd/>
          </a:ln>
        </p:spPr>
        <p:txBody>
          <a:bodyPr lIns="91430" tIns="45714" rIns="91430" bIns="45714">
            <a:normAutofit fontScale="92500" lnSpcReduction="20000"/>
          </a:bodyPr>
          <a:lstStyle/>
          <a:p>
            <a:pPr marL="342900" indent="-342900" eaLnBrk="0" hangingPunct="0">
              <a:lnSpc>
                <a:spcPct val="150000"/>
              </a:lnSpc>
              <a:spcBef>
                <a:spcPts val="0"/>
              </a:spcBef>
              <a:buFontTx/>
              <a:buChar char="•"/>
              <a:defRPr/>
            </a:pPr>
            <a:r>
              <a:rPr lang="ja-JP" altLang="en-US" sz="2400" kern="0" dirty="0">
                <a:solidFill>
                  <a:srgbClr val="000000"/>
                </a:solidFill>
                <a:latin typeface="Arial"/>
                <a:ea typeface="ＭＳ Ｐゴシック"/>
              </a:rPr>
              <a:t>サービス等利用計画に基づき個別支援計画を作る</a:t>
            </a:r>
            <a:endParaRPr lang="en-US" altLang="ja-JP" sz="2400" kern="0" dirty="0">
              <a:solidFill>
                <a:srgbClr val="000000"/>
              </a:solidFill>
              <a:latin typeface="Arial"/>
              <a:ea typeface="ＭＳ Ｐゴシック"/>
            </a:endParaRPr>
          </a:p>
          <a:p>
            <a:pPr marL="342900" indent="-342900" eaLnBrk="0" hangingPunct="0">
              <a:lnSpc>
                <a:spcPct val="150000"/>
              </a:lnSpc>
              <a:spcBef>
                <a:spcPts val="0"/>
              </a:spcBef>
              <a:buFontTx/>
              <a:buChar char="•"/>
              <a:defRPr/>
            </a:pPr>
            <a:r>
              <a:rPr lang="ja-JP" altLang="en-US" sz="2400" kern="0" dirty="0">
                <a:solidFill>
                  <a:srgbClr val="000000"/>
                </a:solidFill>
                <a:latin typeface="Arial"/>
                <a:ea typeface="ＭＳ Ｐゴシック"/>
              </a:rPr>
              <a:t>本人のニーズがきちんと反映されているか？支援者側の押し付けになっていないか？</a:t>
            </a:r>
            <a:endParaRPr lang="en-US" altLang="ja-JP" sz="2400" kern="0" dirty="0">
              <a:solidFill>
                <a:srgbClr val="000000"/>
              </a:solidFill>
              <a:latin typeface="Arial"/>
              <a:ea typeface="ＭＳ Ｐゴシック"/>
            </a:endParaRPr>
          </a:p>
          <a:p>
            <a:pPr marL="342900" indent="-342900" eaLnBrk="0" hangingPunct="0">
              <a:lnSpc>
                <a:spcPct val="150000"/>
              </a:lnSpc>
              <a:spcBef>
                <a:spcPts val="0"/>
              </a:spcBef>
              <a:buFontTx/>
              <a:buChar char="•"/>
              <a:defRPr/>
            </a:pPr>
            <a:r>
              <a:rPr lang="ja-JP" altLang="en-US" sz="2400" kern="0" dirty="0">
                <a:solidFill>
                  <a:srgbClr val="000000"/>
                </a:solidFill>
                <a:latin typeface="Arial"/>
                <a:ea typeface="ＭＳ Ｐゴシック"/>
              </a:rPr>
              <a:t>本人を中心とした計画を、本人と一緒に作っていく過程こそが大切</a:t>
            </a:r>
            <a:endParaRPr lang="en-US" altLang="ja-JP" sz="2400" kern="0" dirty="0">
              <a:solidFill>
                <a:srgbClr val="000000"/>
              </a:solidFill>
              <a:latin typeface="Arial"/>
              <a:ea typeface="ＭＳ Ｐゴシック"/>
            </a:endParaRPr>
          </a:p>
          <a:p>
            <a:pPr marL="342900" indent="-342900" eaLnBrk="0" hangingPunct="0">
              <a:lnSpc>
                <a:spcPct val="150000"/>
              </a:lnSpc>
              <a:spcBef>
                <a:spcPts val="0"/>
              </a:spcBef>
              <a:defRPr/>
            </a:pPr>
            <a:r>
              <a:rPr lang="ja-JP" altLang="en-US" sz="2400" kern="0" dirty="0">
                <a:solidFill>
                  <a:srgbClr val="000000"/>
                </a:solidFill>
                <a:latin typeface="Arial"/>
                <a:ea typeface="ＭＳ Ｐゴシック"/>
              </a:rPr>
              <a:t>　　→自分の支援計画をラフスケッチする力をつける</a:t>
            </a:r>
            <a:endParaRPr lang="en-US" altLang="ja-JP" sz="2400" kern="0" dirty="0">
              <a:solidFill>
                <a:srgbClr val="000000"/>
              </a:solidFill>
              <a:latin typeface="Arial"/>
              <a:ea typeface="ＭＳ Ｐゴシック"/>
            </a:endParaRPr>
          </a:p>
          <a:p>
            <a:pPr marL="342900" indent="-342900" eaLnBrk="0" hangingPunct="0">
              <a:lnSpc>
                <a:spcPct val="150000"/>
              </a:lnSpc>
              <a:spcBef>
                <a:spcPts val="0"/>
              </a:spcBef>
              <a:defRPr/>
            </a:pPr>
            <a:r>
              <a:rPr lang="ja-JP" altLang="en-US" sz="2400" kern="0" dirty="0">
                <a:solidFill>
                  <a:srgbClr val="000000"/>
                </a:solidFill>
                <a:latin typeface="Arial"/>
                <a:ea typeface="ＭＳ Ｐゴシック"/>
              </a:rPr>
              <a:t>　　→自分の人生に責任を持つという視点</a:t>
            </a:r>
            <a:endParaRPr lang="en-US" altLang="ja-JP" sz="2400" kern="0" dirty="0">
              <a:solidFill>
                <a:srgbClr val="000000"/>
              </a:solidFill>
              <a:latin typeface="Arial"/>
              <a:ea typeface="ＭＳ Ｐゴシック"/>
            </a:endParaRPr>
          </a:p>
          <a:p>
            <a:pPr marL="342900" indent="-342900" eaLnBrk="0" hangingPunct="0">
              <a:lnSpc>
                <a:spcPct val="150000"/>
              </a:lnSpc>
              <a:spcBef>
                <a:spcPts val="0"/>
              </a:spcBef>
              <a:buFontTx/>
              <a:buChar char="•"/>
              <a:defRPr/>
            </a:pPr>
            <a:r>
              <a:rPr lang="ja-JP" altLang="en-US" sz="2400" kern="0" dirty="0">
                <a:solidFill>
                  <a:srgbClr val="000000"/>
                </a:solidFill>
                <a:latin typeface="Arial"/>
                <a:ea typeface="ＭＳ Ｐゴシック"/>
              </a:rPr>
              <a:t>本人に分かりやすい言葉で書く</a:t>
            </a:r>
            <a:endParaRPr lang="en-US" altLang="ja-JP" sz="2400" kern="0" dirty="0">
              <a:solidFill>
                <a:srgbClr val="000000"/>
              </a:solidFill>
              <a:latin typeface="Arial"/>
              <a:ea typeface="ＭＳ Ｐゴシック"/>
            </a:endParaRPr>
          </a:p>
          <a:p>
            <a:pPr marL="342900" indent="-342900" eaLnBrk="0" hangingPunct="0">
              <a:lnSpc>
                <a:spcPct val="150000"/>
              </a:lnSpc>
              <a:spcBef>
                <a:spcPts val="0"/>
              </a:spcBef>
              <a:buFontTx/>
              <a:buChar char="•"/>
              <a:defRPr/>
            </a:pPr>
            <a:r>
              <a:rPr lang="ja-JP" altLang="en-US" sz="2400" kern="0" dirty="0">
                <a:solidFill>
                  <a:srgbClr val="000000"/>
                </a:solidFill>
                <a:latin typeface="Arial"/>
                <a:ea typeface="ＭＳ Ｐゴシック"/>
              </a:rPr>
              <a:t>支援内容を抽象的な言葉でごまかさない（安定した生活、楽しい暮らし、薬がちゃんと飲めるように・・・ｅｔｃ）</a:t>
            </a:r>
            <a:endParaRPr lang="en-US" altLang="ja-JP" sz="2400" kern="0" dirty="0">
              <a:solidFill>
                <a:srgbClr val="000000"/>
              </a:solidFill>
              <a:latin typeface="Arial"/>
              <a:ea typeface="ＭＳ Ｐゴシック"/>
            </a:endParaRPr>
          </a:p>
          <a:p>
            <a:pPr marL="342900" indent="-342900" eaLnBrk="0" hangingPunct="0">
              <a:lnSpc>
                <a:spcPct val="150000"/>
              </a:lnSpc>
              <a:spcBef>
                <a:spcPts val="0"/>
              </a:spcBef>
              <a:buFontTx/>
              <a:buChar char="•"/>
              <a:defRPr/>
            </a:pPr>
            <a:r>
              <a:rPr lang="ja-JP" altLang="en-US" sz="2400" kern="0" dirty="0">
                <a:solidFill>
                  <a:srgbClr val="000000"/>
                </a:solidFill>
                <a:latin typeface="Arial"/>
                <a:ea typeface="ＭＳ Ｐゴシック"/>
              </a:rPr>
              <a:t>具体的な目標、期間を設定する。数量化出来るように努める。</a:t>
            </a:r>
            <a:endParaRPr lang="en-US" altLang="ja-JP" sz="2400" kern="0" dirty="0">
              <a:solidFill>
                <a:srgbClr val="000000"/>
              </a:solidFill>
              <a:latin typeface="Arial"/>
              <a:ea typeface="ＭＳ Ｐゴシック"/>
            </a:endParaRPr>
          </a:p>
          <a:p>
            <a:pPr marL="342900" indent="-342900" eaLnBrk="0" hangingPunct="0">
              <a:lnSpc>
                <a:spcPct val="150000"/>
              </a:lnSpc>
              <a:spcBef>
                <a:spcPts val="0"/>
              </a:spcBef>
              <a:defRPr/>
            </a:pPr>
            <a:r>
              <a:rPr lang="ja-JP" altLang="en-US" sz="2400" kern="0" dirty="0">
                <a:solidFill>
                  <a:srgbClr val="000000"/>
                </a:solidFill>
                <a:latin typeface="Arial"/>
                <a:ea typeface="ＭＳ Ｐゴシック"/>
              </a:rPr>
              <a:t>　　→定期的に評価を行う</a:t>
            </a:r>
            <a:endParaRPr lang="en-US" altLang="ja-JP" sz="2400" kern="0" dirty="0">
              <a:solidFill>
                <a:srgbClr val="000000"/>
              </a:solidFill>
              <a:latin typeface="Arial"/>
              <a:ea typeface="ＭＳ Ｐゴシック"/>
            </a:endParaRPr>
          </a:p>
          <a:p>
            <a:pPr marL="342900" indent="-342900" eaLnBrk="0" hangingPunct="0">
              <a:lnSpc>
                <a:spcPct val="150000"/>
              </a:lnSpc>
              <a:spcBef>
                <a:spcPts val="0"/>
              </a:spcBef>
              <a:buFontTx/>
              <a:buChar char="•"/>
              <a:defRPr/>
            </a:pPr>
            <a:r>
              <a:rPr lang="ja-JP" altLang="en-US" sz="2400" kern="0" dirty="0">
                <a:solidFill>
                  <a:srgbClr val="000000"/>
                </a:solidFill>
                <a:latin typeface="Arial"/>
                <a:ea typeface="ＭＳ Ｐゴシック"/>
              </a:rPr>
              <a:t>小さなステップを踏むような計画になっているか</a:t>
            </a:r>
            <a:endParaRPr lang="en-US" altLang="ja-JP" sz="2400" kern="0" dirty="0">
              <a:solidFill>
                <a:srgbClr val="000000"/>
              </a:solidFill>
              <a:latin typeface="Arial"/>
              <a:ea typeface="ＭＳ Ｐゴシック"/>
            </a:endParaRPr>
          </a:p>
          <a:p>
            <a:pPr eaLnBrk="0" hangingPunct="0">
              <a:lnSpc>
                <a:spcPct val="150000"/>
              </a:lnSpc>
              <a:spcBef>
                <a:spcPts val="0"/>
              </a:spcBef>
              <a:defRPr/>
            </a:pPr>
            <a:endParaRPr lang="en-US" altLang="ja-JP" sz="2400" kern="0" dirty="0">
              <a:solidFill>
                <a:srgbClr val="000000"/>
              </a:solidFill>
              <a:latin typeface="Arial"/>
              <a:ea typeface="ＭＳ Ｐゴシック"/>
            </a:endParaRPr>
          </a:p>
          <a:p>
            <a:pPr marL="342900" indent="-342900" eaLnBrk="0" hangingPunct="0">
              <a:lnSpc>
                <a:spcPct val="150000"/>
              </a:lnSpc>
              <a:spcBef>
                <a:spcPct val="20000"/>
              </a:spcBef>
              <a:buFontTx/>
              <a:buChar char="•"/>
              <a:defRPr/>
            </a:pPr>
            <a:endParaRPr lang="en-US" altLang="ja-JP" sz="2400" kern="0" dirty="0">
              <a:solidFill>
                <a:srgbClr val="000000"/>
              </a:solidFill>
              <a:latin typeface="Arial"/>
              <a:ea typeface="ＭＳ Ｐゴシック"/>
            </a:endParaRPr>
          </a:p>
          <a:p>
            <a:pPr marL="342900" indent="-342900" eaLnBrk="0" hangingPunct="0">
              <a:lnSpc>
                <a:spcPct val="150000"/>
              </a:lnSpc>
              <a:spcBef>
                <a:spcPct val="20000"/>
              </a:spcBef>
              <a:buFontTx/>
              <a:buChar char="•"/>
              <a:defRPr/>
            </a:pPr>
            <a:endParaRPr lang="en-US" altLang="ja-JP" sz="3200" kern="0" dirty="0">
              <a:solidFill>
                <a:srgbClr val="000000"/>
              </a:solidFill>
              <a:latin typeface="Arial"/>
              <a:ea typeface="ＭＳ Ｐゴシック"/>
            </a:endParaRPr>
          </a:p>
          <a:p>
            <a:pPr marL="342900" indent="-342900" eaLnBrk="0" hangingPunct="0">
              <a:lnSpc>
                <a:spcPct val="150000"/>
              </a:lnSpc>
              <a:spcBef>
                <a:spcPct val="20000"/>
              </a:spcBef>
              <a:buFontTx/>
              <a:buChar char="•"/>
              <a:defRPr/>
            </a:pPr>
            <a:endParaRPr lang="ja-JP" altLang="en-US" sz="3200" kern="0" dirty="0">
              <a:solidFill>
                <a:srgbClr val="000000"/>
              </a:solidFill>
              <a:latin typeface="Arial"/>
              <a:ea typeface="ＭＳ Ｐゴシック"/>
            </a:endParaRPr>
          </a:p>
        </p:txBody>
      </p:sp>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solidFill>
                  <a:srgbClr val="000000"/>
                </a:solidFill>
              </a:rPr>
              <a:pPr>
                <a:defRPr/>
              </a:pPr>
              <a:t>48</a:t>
            </a:fld>
            <a:endParaRPr lang="en-US" altLang="ja-JP">
              <a:solidFill>
                <a:srgbClr val="000000"/>
              </a:solidFill>
            </a:endParaRPr>
          </a:p>
        </p:txBody>
      </p:sp>
    </p:spTree>
    <p:extLst>
      <p:ext uri="{BB962C8B-B14F-4D97-AF65-F5344CB8AC3E}">
        <p14:creationId xmlns:p14="http://schemas.microsoft.com/office/powerpoint/2010/main" val="32692053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759778" y="115889"/>
            <a:ext cx="8630603" cy="288925"/>
          </a:xfrm>
        </p:spPr>
        <p:txBody>
          <a:bodyPr/>
          <a:lstStyle/>
          <a:p>
            <a:pPr eaLnBrk="1" hangingPunct="1"/>
            <a:r>
              <a:rPr lang="ja-JP" altLang="en-US" sz="2800" b="1" dirty="0" smtClean="0">
                <a:solidFill>
                  <a:schemeClr val="accent2"/>
                </a:solidFill>
              </a:rPr>
              <a:t>　０８　個別</a:t>
            </a:r>
            <a:r>
              <a:rPr lang="ja-JP" altLang="en-US" sz="2800" b="1" dirty="0">
                <a:solidFill>
                  <a:schemeClr val="accent2"/>
                </a:solidFill>
              </a:rPr>
              <a:t>支援計画</a:t>
            </a:r>
          </a:p>
        </p:txBody>
      </p:sp>
      <p:graphicFrame>
        <p:nvGraphicFramePr>
          <p:cNvPr id="521698" name="Group 482"/>
          <p:cNvGraphicFramePr>
            <a:graphicFrameLocks noGrp="1"/>
          </p:cNvGraphicFramePr>
          <p:nvPr>
            <p:extLst>
              <p:ext uri="{D42A27DB-BD31-4B8C-83A1-F6EECF244321}">
                <p14:modId xmlns:p14="http://schemas.microsoft.com/office/powerpoint/2010/main" val="659116352"/>
              </p:ext>
            </p:extLst>
          </p:nvPr>
        </p:nvGraphicFramePr>
        <p:xfrm>
          <a:off x="157050" y="3316840"/>
          <a:ext cx="9888327" cy="2872659"/>
        </p:xfrm>
        <a:graphic>
          <a:graphicData uri="http://schemas.openxmlformats.org/drawingml/2006/table">
            <a:tbl>
              <a:tblPr/>
              <a:tblGrid>
                <a:gridCol w="1626800">
                  <a:extLst>
                    <a:ext uri="{9D8B030D-6E8A-4147-A177-3AD203B41FA5}">
                      <a16:colId xmlns:a16="http://schemas.microsoft.com/office/drawing/2014/main" val="20000"/>
                    </a:ext>
                  </a:extLst>
                </a:gridCol>
                <a:gridCol w="2164472">
                  <a:extLst>
                    <a:ext uri="{9D8B030D-6E8A-4147-A177-3AD203B41FA5}">
                      <a16:colId xmlns:a16="http://schemas.microsoft.com/office/drawing/2014/main" val="20001"/>
                    </a:ext>
                  </a:extLst>
                </a:gridCol>
                <a:gridCol w="3044846">
                  <a:extLst>
                    <a:ext uri="{9D8B030D-6E8A-4147-A177-3AD203B41FA5}">
                      <a16:colId xmlns:a16="http://schemas.microsoft.com/office/drawing/2014/main" val="20002"/>
                    </a:ext>
                  </a:extLst>
                </a:gridCol>
                <a:gridCol w="1566720">
                  <a:extLst>
                    <a:ext uri="{9D8B030D-6E8A-4147-A177-3AD203B41FA5}">
                      <a16:colId xmlns:a16="http://schemas.microsoft.com/office/drawing/2014/main" val="20003"/>
                    </a:ext>
                  </a:extLst>
                </a:gridCol>
                <a:gridCol w="826718">
                  <a:extLst>
                    <a:ext uri="{9D8B030D-6E8A-4147-A177-3AD203B41FA5}">
                      <a16:colId xmlns:a16="http://schemas.microsoft.com/office/drawing/2014/main" val="20004"/>
                    </a:ext>
                  </a:extLst>
                </a:gridCol>
                <a:gridCol w="658771">
                  <a:extLst>
                    <a:ext uri="{9D8B030D-6E8A-4147-A177-3AD203B41FA5}">
                      <a16:colId xmlns:a16="http://schemas.microsoft.com/office/drawing/2014/main" val="20005"/>
                    </a:ext>
                  </a:extLst>
                </a:gridCol>
              </a:tblGrid>
              <a:tr h="627874">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具体的</a:t>
                      </a:r>
                      <a:endParaRPr kumimoji="1" lang="en-US" altLang="ja-JP" sz="1600" b="1" i="0" u="none" strike="noStrike" cap="none" normalizeH="0" baseline="0" dirty="0">
                        <a:ln>
                          <a:noFill/>
                        </a:ln>
                        <a:solidFill>
                          <a:schemeClr val="tx1"/>
                        </a:solidFill>
                        <a:effectLst/>
                        <a:latin typeface="Times New Roman" pitchFamily="18" charset="0"/>
                        <a:ea typeface="ＭＳ Ｐゴシック" charset="-128"/>
                      </a:endParaRPr>
                    </a:p>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到達目標</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本人の役割</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支援内容</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Times New Roman" pitchFamily="18" charset="0"/>
                          <a:ea typeface="ＭＳ Ｐゴシック" charset="-128"/>
                        </a:rPr>
                        <a:t>（内容・留意点等）</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支援期間</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Times New Roman" pitchFamily="18" charset="0"/>
                          <a:ea typeface="ＭＳ Ｐゴシック" charset="-128"/>
                        </a:rPr>
                        <a:t>（頻度・時間・期間等）</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担当者</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優先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Times New Roman" pitchFamily="18" charset="0"/>
                          <a:ea typeface="ＭＳ Ｐゴシック" charset="-128"/>
                        </a:rPr>
                        <a:t>順位</a:t>
                      </a: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682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947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8274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ＭＳ Ｐゴシック" charset="-128"/>
                      </a:endParaRPr>
                    </a:p>
                  </a:txBody>
                  <a:tcPr marL="101537" marR="101537"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12" name="Text Box 131"/>
          <p:cNvSpPr txBox="1">
            <a:spLocks noChangeArrowheads="1"/>
          </p:cNvSpPr>
          <p:nvPr/>
        </p:nvSpPr>
        <p:spPr bwMode="auto">
          <a:xfrm>
            <a:off x="54199" y="2996952"/>
            <a:ext cx="3037281"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spcBef>
                <a:spcPct val="50000"/>
              </a:spcBef>
            </a:pPr>
            <a:r>
              <a:rPr lang="ja-JP" altLang="en-US" sz="1200" b="1" dirty="0"/>
              <a:t>具体的な到達目標及び支援計画等</a:t>
            </a:r>
          </a:p>
        </p:txBody>
      </p:sp>
      <p:sp>
        <p:nvSpPr>
          <p:cNvPr id="2113" name="Text Box 132"/>
          <p:cNvSpPr txBox="1">
            <a:spLocks noChangeArrowheads="1"/>
          </p:cNvSpPr>
          <p:nvPr/>
        </p:nvSpPr>
        <p:spPr bwMode="auto">
          <a:xfrm>
            <a:off x="199195" y="404813"/>
            <a:ext cx="2719979"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spcBef>
                <a:spcPct val="50000"/>
              </a:spcBef>
            </a:pPr>
            <a:r>
              <a:rPr lang="ja-JP" altLang="en-US" sz="1400" b="1" dirty="0"/>
              <a:t>利用者氏名</a:t>
            </a:r>
            <a:r>
              <a:rPr lang="ja-JP" altLang="en-US" sz="1400" dirty="0"/>
              <a:t>：　</a:t>
            </a:r>
            <a:r>
              <a:rPr lang="ja-JP" altLang="en-US" sz="1600" b="1" dirty="0"/>
              <a:t>　　　　　　</a:t>
            </a:r>
          </a:p>
        </p:txBody>
      </p:sp>
      <p:sp>
        <p:nvSpPr>
          <p:cNvPr id="2114" name="Text Box 133"/>
          <p:cNvSpPr txBox="1">
            <a:spLocks noChangeArrowheads="1"/>
          </p:cNvSpPr>
          <p:nvPr/>
        </p:nvSpPr>
        <p:spPr bwMode="auto">
          <a:xfrm>
            <a:off x="7236245" y="404848"/>
            <a:ext cx="255780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spcBef>
                <a:spcPct val="50000"/>
              </a:spcBef>
            </a:pPr>
            <a:r>
              <a:rPr lang="ja-JP" altLang="en-US" sz="1400" dirty="0"/>
              <a:t>作成年月日　　　　　</a:t>
            </a:r>
            <a:r>
              <a:rPr lang="en-US" altLang="ja-JP" sz="1400" dirty="0"/>
              <a:t>/</a:t>
            </a:r>
            <a:r>
              <a:rPr lang="ja-JP" altLang="en-US" sz="1400" dirty="0"/>
              <a:t>　　　　</a:t>
            </a:r>
            <a:r>
              <a:rPr lang="en-US" altLang="ja-JP" sz="1400" dirty="0"/>
              <a:t>/</a:t>
            </a:r>
          </a:p>
        </p:txBody>
      </p:sp>
      <p:sp>
        <p:nvSpPr>
          <p:cNvPr id="2115" name="Line 141"/>
          <p:cNvSpPr>
            <a:spLocks noChangeShapeType="1"/>
          </p:cNvSpPr>
          <p:nvPr/>
        </p:nvSpPr>
        <p:spPr bwMode="auto">
          <a:xfrm>
            <a:off x="199214" y="765175"/>
            <a:ext cx="263889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16" name="Line 149"/>
          <p:cNvSpPr>
            <a:spLocks noChangeShapeType="1"/>
          </p:cNvSpPr>
          <p:nvPr/>
        </p:nvSpPr>
        <p:spPr bwMode="auto">
          <a:xfrm>
            <a:off x="7236243" y="692150"/>
            <a:ext cx="247847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118" name="Rectangle 302"/>
          <p:cNvSpPr>
            <a:spLocks noChangeArrowheads="1"/>
          </p:cNvSpPr>
          <p:nvPr/>
        </p:nvSpPr>
        <p:spPr bwMode="auto">
          <a:xfrm>
            <a:off x="199196" y="6453206"/>
            <a:ext cx="97552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ja-JP" altLang="en-US" sz="1400" dirty="0"/>
              <a:t>平成　　　年　　　月　　　日　　　　　利用者氏名　　　　　　　　　　　　　　印　　　　　　サービス管理責任者氏名　　　　　　　　　　　　印</a:t>
            </a:r>
          </a:p>
        </p:txBody>
      </p:sp>
      <p:graphicFrame>
        <p:nvGraphicFramePr>
          <p:cNvPr id="521674" name="Group 458"/>
          <p:cNvGraphicFramePr>
            <a:graphicFrameLocks noGrp="1"/>
          </p:cNvGraphicFramePr>
          <p:nvPr/>
        </p:nvGraphicFramePr>
        <p:xfrm>
          <a:off x="199211" y="6742113"/>
          <a:ext cx="2319827" cy="518048"/>
        </p:xfrm>
        <a:graphic>
          <a:graphicData uri="http://schemas.openxmlformats.org/drawingml/2006/table">
            <a:tbl>
              <a:tblPr/>
              <a:tblGrid>
                <a:gridCol w="2319827">
                  <a:extLst>
                    <a:ext uri="{9D8B030D-6E8A-4147-A177-3AD203B41FA5}">
                      <a16:colId xmlns:a16="http://schemas.microsoft.com/office/drawing/2014/main" val="20000"/>
                    </a:ext>
                  </a:extLst>
                </a:gridCol>
              </a:tblGrid>
              <a:tr h="5180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664" marB="45664"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521673" name="Group 457"/>
          <p:cNvGraphicFramePr>
            <a:graphicFrameLocks noGrp="1"/>
          </p:cNvGraphicFramePr>
          <p:nvPr/>
        </p:nvGraphicFramePr>
        <p:xfrm>
          <a:off x="2758776" y="6742113"/>
          <a:ext cx="2878630" cy="518048"/>
        </p:xfrm>
        <a:graphic>
          <a:graphicData uri="http://schemas.openxmlformats.org/drawingml/2006/table">
            <a:tbl>
              <a:tblPr/>
              <a:tblGrid>
                <a:gridCol w="2878630">
                  <a:extLst>
                    <a:ext uri="{9D8B030D-6E8A-4147-A177-3AD203B41FA5}">
                      <a16:colId xmlns:a16="http://schemas.microsoft.com/office/drawing/2014/main" val="20000"/>
                    </a:ext>
                  </a:extLst>
                </a:gridCol>
              </a:tblGrid>
              <a:tr h="5180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664" marB="45664"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521675" name="Group 459"/>
          <p:cNvGraphicFramePr>
            <a:graphicFrameLocks noGrp="1"/>
          </p:cNvGraphicFramePr>
          <p:nvPr/>
        </p:nvGraphicFramePr>
        <p:xfrm>
          <a:off x="6275520" y="6742113"/>
          <a:ext cx="3678936" cy="518048"/>
        </p:xfrm>
        <a:graphic>
          <a:graphicData uri="http://schemas.openxmlformats.org/drawingml/2006/table">
            <a:tbl>
              <a:tblPr/>
              <a:tblGrid>
                <a:gridCol w="3678936">
                  <a:extLst>
                    <a:ext uri="{9D8B030D-6E8A-4147-A177-3AD203B41FA5}">
                      <a16:colId xmlns:a16="http://schemas.microsoft.com/office/drawing/2014/main" val="20000"/>
                    </a:ext>
                  </a:extLst>
                </a:gridCol>
              </a:tblGrid>
              <a:tr h="5180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Times New Roman" pitchFamily="18" charset="0"/>
                        <a:ea typeface="ＭＳ Ｐゴシック" charset="-128"/>
                      </a:endParaRPr>
                    </a:p>
                  </a:txBody>
                  <a:tcPr marL="101537" marR="101537" marT="45664" marB="45664"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557810439"/>
              </p:ext>
            </p:extLst>
          </p:nvPr>
        </p:nvGraphicFramePr>
        <p:xfrm>
          <a:off x="199195" y="865299"/>
          <a:ext cx="9846182" cy="475503"/>
        </p:xfrm>
        <a:graphic>
          <a:graphicData uri="http://schemas.openxmlformats.org/drawingml/2006/table">
            <a:tbl>
              <a:tblPr firstRow="1" bandRow="1">
                <a:tableStyleId>{5C22544A-7EE6-4342-B048-85BDC9FD1C3A}</a:tableStyleId>
              </a:tblPr>
              <a:tblGrid>
                <a:gridCol w="9846182">
                  <a:extLst>
                    <a:ext uri="{9D8B030D-6E8A-4147-A177-3AD203B41FA5}">
                      <a16:colId xmlns:a16="http://schemas.microsoft.com/office/drawing/2014/main" val="20000"/>
                    </a:ext>
                  </a:extLst>
                </a:gridCol>
              </a:tblGrid>
              <a:tr h="475503">
                <a:tc>
                  <a:txBody>
                    <a:bodyPr/>
                    <a:lstStyle/>
                    <a:p>
                      <a:r>
                        <a:rPr kumimoji="1" lang="ja-JP" altLang="en-US" sz="1400" dirty="0">
                          <a:solidFill>
                            <a:schemeClr val="tx1"/>
                          </a:solidFill>
                        </a:rPr>
                        <a:t>サービス等利用計画の総合的な方針</a:t>
                      </a:r>
                    </a:p>
                  </a:txBody>
                  <a:tcPr marL="101537" marR="1015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496871186"/>
              </p:ext>
            </p:extLst>
          </p:nvPr>
        </p:nvGraphicFramePr>
        <p:xfrm>
          <a:off x="182117" y="1519894"/>
          <a:ext cx="9863260" cy="1426950"/>
        </p:xfrm>
        <a:graphic>
          <a:graphicData uri="http://schemas.openxmlformats.org/drawingml/2006/table">
            <a:tbl>
              <a:tblPr firstRow="1" bandRow="1">
                <a:tableStyleId>{5C22544A-7EE6-4342-B048-85BDC9FD1C3A}</a:tableStyleId>
              </a:tblPr>
              <a:tblGrid>
                <a:gridCol w="9863260">
                  <a:extLst>
                    <a:ext uri="{9D8B030D-6E8A-4147-A177-3AD203B41FA5}">
                      <a16:colId xmlns:a16="http://schemas.microsoft.com/office/drawing/2014/main" val="20000"/>
                    </a:ext>
                  </a:extLst>
                </a:gridCol>
              </a:tblGrid>
              <a:tr h="504056">
                <a:tc>
                  <a:txBody>
                    <a:bodyPr/>
                    <a:lstStyle/>
                    <a:p>
                      <a:r>
                        <a:rPr kumimoji="1" lang="ja-JP" altLang="en-US" sz="1200" dirty="0">
                          <a:solidFill>
                            <a:schemeClr val="tx1"/>
                          </a:solidFill>
                        </a:rPr>
                        <a:t>到達目標</a:t>
                      </a:r>
                      <a:endParaRPr kumimoji="1" lang="en-US" altLang="ja-JP" sz="1200" dirty="0">
                        <a:solidFill>
                          <a:schemeClr val="tx1"/>
                        </a:solidFill>
                      </a:endParaRPr>
                    </a:p>
                  </a:txBody>
                  <a:tcPr marL="101537" marR="1015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689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長期目標（内容・期間等）　　　　　　　　　　　　　　　　　　　　　　　　　　　　　　　　　　　　　　　　　　　＊必要に応じてサービス利用終了時の目標を加える。</a:t>
                      </a:r>
                    </a:p>
                    <a:p>
                      <a:endParaRPr kumimoji="1" lang="ja-JP" altLang="en-US" sz="1200" dirty="0">
                        <a:solidFill>
                          <a:schemeClr val="tx1"/>
                        </a:solidFill>
                      </a:endParaRPr>
                    </a:p>
                  </a:txBody>
                  <a:tcPr marL="101537" marR="1015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53948">
                <a:tc>
                  <a:txBody>
                    <a:bodyPr/>
                    <a:lstStyle/>
                    <a:p>
                      <a:r>
                        <a:rPr kumimoji="1" lang="ja-JP" altLang="en-US" sz="1200" b="1" dirty="0">
                          <a:solidFill>
                            <a:schemeClr val="tx1"/>
                          </a:solidFill>
                        </a:rPr>
                        <a:t>短期目標（内容・期間等）</a:t>
                      </a:r>
                    </a:p>
                  </a:txBody>
                  <a:tcPr marL="101537" marR="1015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4" name="スライド番号プレースホルダー 3"/>
          <p:cNvSpPr>
            <a:spLocks noGrp="1"/>
          </p:cNvSpPr>
          <p:nvPr>
            <p:ph type="sldNum" sz="quarter" idx="12"/>
          </p:nvPr>
        </p:nvSpPr>
        <p:spPr/>
        <p:txBody>
          <a:bodyPr/>
          <a:lstStyle/>
          <a:p>
            <a:pPr>
              <a:defRPr/>
            </a:pPr>
            <a:fld id="{4E7B9E37-D700-4F8C-8596-3B595FC50DF0}" type="slidenum">
              <a:rPr lang="en-US" altLang="ja-JP" smtClean="0"/>
              <a:pPr>
                <a:defRPr/>
              </a:pPr>
              <a:t>49</a:t>
            </a:fld>
            <a:endParaRPr lang="en-US" altLang="ja-JP"/>
          </a:p>
        </p:txBody>
      </p:sp>
      <p:sp>
        <p:nvSpPr>
          <p:cNvPr id="5" name="正方形/長方形 4"/>
          <p:cNvSpPr/>
          <p:nvPr/>
        </p:nvSpPr>
        <p:spPr>
          <a:xfrm>
            <a:off x="20017" y="6228559"/>
            <a:ext cx="5076825" cy="261610"/>
          </a:xfrm>
          <a:prstGeom prst="rect">
            <a:avLst/>
          </a:prstGeom>
        </p:spPr>
        <p:txBody>
          <a:bodyPr>
            <a:spAutoFit/>
          </a:bodyPr>
          <a:lstStyle/>
          <a:p>
            <a:r>
              <a:rPr lang="ja-JP" altLang="en-US" sz="1100" dirty="0"/>
              <a:t>上記の計画書に基づきサービスの説明を受け、内容に同意致しました。</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540321" y="44624"/>
            <a:ext cx="9137650" cy="360040"/>
          </a:xfrm>
        </p:spPr>
        <p:txBody>
          <a:bodyPr/>
          <a:lstStyle/>
          <a:p>
            <a:r>
              <a:rPr lang="ja-JP" altLang="en-US" sz="2400" b="1" dirty="0"/>
              <a:t>演習１　「個別支援計画の作成」</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pPr>
                <a:defRPr/>
              </a:pPr>
              <a:t>5</a:t>
            </a:fld>
            <a:endParaRPr lang="en-US" altLang="ja-JP"/>
          </a:p>
        </p:txBody>
      </p:sp>
      <p:graphicFrame>
        <p:nvGraphicFramePr>
          <p:cNvPr id="11" name="表 10"/>
          <p:cNvGraphicFramePr>
            <a:graphicFrameLocks noGrp="1"/>
          </p:cNvGraphicFramePr>
          <p:nvPr>
            <p:extLst>
              <p:ext uri="{D42A27DB-BD31-4B8C-83A1-F6EECF244321}">
                <p14:modId xmlns:p14="http://schemas.microsoft.com/office/powerpoint/2010/main" val="2929637902"/>
              </p:ext>
            </p:extLst>
          </p:nvPr>
        </p:nvGraphicFramePr>
        <p:xfrm>
          <a:off x="180281" y="476672"/>
          <a:ext cx="9793088" cy="6210450"/>
        </p:xfrm>
        <a:graphic>
          <a:graphicData uri="http://schemas.openxmlformats.org/drawingml/2006/table">
            <a:tbl>
              <a:tblPr/>
              <a:tblGrid>
                <a:gridCol w="988293">
                  <a:extLst>
                    <a:ext uri="{9D8B030D-6E8A-4147-A177-3AD203B41FA5}">
                      <a16:colId xmlns:a16="http://schemas.microsoft.com/office/drawing/2014/main" val="20000"/>
                    </a:ext>
                  </a:extLst>
                </a:gridCol>
                <a:gridCol w="1617207">
                  <a:extLst>
                    <a:ext uri="{9D8B030D-6E8A-4147-A177-3AD203B41FA5}">
                      <a16:colId xmlns:a16="http://schemas.microsoft.com/office/drawing/2014/main" val="20001"/>
                    </a:ext>
                  </a:extLst>
                </a:gridCol>
                <a:gridCol w="628914">
                  <a:extLst>
                    <a:ext uri="{9D8B030D-6E8A-4147-A177-3AD203B41FA5}">
                      <a16:colId xmlns:a16="http://schemas.microsoft.com/office/drawing/2014/main" val="20004"/>
                    </a:ext>
                  </a:extLst>
                </a:gridCol>
                <a:gridCol w="1796897">
                  <a:extLst>
                    <a:ext uri="{9D8B030D-6E8A-4147-A177-3AD203B41FA5}">
                      <a16:colId xmlns:a16="http://schemas.microsoft.com/office/drawing/2014/main" val="1567154876"/>
                    </a:ext>
                  </a:extLst>
                </a:gridCol>
                <a:gridCol w="628914">
                  <a:extLst>
                    <a:ext uri="{9D8B030D-6E8A-4147-A177-3AD203B41FA5}">
                      <a16:colId xmlns:a16="http://schemas.microsoft.com/office/drawing/2014/main" val="20008"/>
                    </a:ext>
                  </a:extLst>
                </a:gridCol>
                <a:gridCol w="1796897">
                  <a:extLst>
                    <a:ext uri="{9D8B030D-6E8A-4147-A177-3AD203B41FA5}">
                      <a16:colId xmlns:a16="http://schemas.microsoft.com/office/drawing/2014/main" val="20009"/>
                    </a:ext>
                  </a:extLst>
                </a:gridCol>
                <a:gridCol w="628914">
                  <a:extLst>
                    <a:ext uri="{9D8B030D-6E8A-4147-A177-3AD203B41FA5}">
                      <a16:colId xmlns:a16="http://schemas.microsoft.com/office/drawing/2014/main" val="20014"/>
                    </a:ext>
                  </a:extLst>
                </a:gridCol>
                <a:gridCol w="1707052">
                  <a:extLst>
                    <a:ext uri="{9D8B030D-6E8A-4147-A177-3AD203B41FA5}">
                      <a16:colId xmlns:a16="http://schemas.microsoft.com/office/drawing/2014/main" val="20015"/>
                    </a:ext>
                  </a:extLst>
                </a:gridCol>
              </a:tblGrid>
              <a:tr h="1230796">
                <a:tc>
                  <a:txBody>
                    <a:bodyPr/>
                    <a:lstStyle/>
                    <a:p>
                      <a:pPr algn="ctr" fontAlgn="ctr"/>
                      <a:r>
                        <a:rPr lang="en-US" altLang="ja-JP" sz="1600" b="1" i="0" u="none" strike="noStrike" dirty="0">
                          <a:solidFill>
                            <a:srgbClr val="000000"/>
                          </a:solidFill>
                          <a:effectLst/>
                          <a:latin typeface="ＭＳ Ｐゴシック"/>
                        </a:rPr>
                        <a:t>10:20</a:t>
                      </a:r>
                    </a:p>
                    <a:p>
                      <a:pPr algn="ctr" fontAlgn="ctr"/>
                      <a:r>
                        <a:rPr lang="ja-JP" altLang="en-US" sz="1600" b="1" i="0" u="none" strike="noStrike" dirty="0">
                          <a:solidFill>
                            <a:srgbClr val="000000"/>
                          </a:solidFill>
                          <a:effectLst/>
                          <a:latin typeface="ＭＳ Ｐゴシック"/>
                        </a:rPr>
                        <a:t>～</a:t>
                      </a:r>
                      <a:endParaRPr lang="en-US" altLang="ja-JP" sz="1600" b="1" i="0" u="none" strike="noStrike" dirty="0">
                        <a:solidFill>
                          <a:srgbClr val="000000"/>
                        </a:solidFill>
                        <a:effectLst/>
                        <a:latin typeface="ＭＳ Ｐゴシック"/>
                      </a:endParaRPr>
                    </a:p>
                    <a:p>
                      <a:pPr algn="ctr" fontAlgn="ctr"/>
                      <a:r>
                        <a:rPr lang="en-US" altLang="ja-JP" sz="1600" b="1" i="0" u="none" strike="noStrike" dirty="0">
                          <a:solidFill>
                            <a:srgbClr val="000000"/>
                          </a:solidFill>
                          <a:effectLst/>
                          <a:latin typeface="ＭＳ Ｐゴシック"/>
                        </a:rPr>
                        <a:t>10:30</a:t>
                      </a:r>
                      <a:endParaRPr lang="ja-JP" altLang="en-US" sz="16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30</a:t>
                      </a: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11:20</a:t>
                      </a:r>
                      <a:endParaRPr lang="ja-JP" altLang="en-US" sz="16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600" b="1" i="0" u="none" strike="noStrike" dirty="0">
                          <a:solidFill>
                            <a:srgbClr val="000000"/>
                          </a:solidFill>
                          <a:effectLst/>
                          <a:latin typeface="ＭＳ Ｐゴシック"/>
                        </a:rPr>
                        <a:t>11:20</a:t>
                      </a:r>
                      <a:r>
                        <a:rPr lang="ja-JP" altLang="en-US" sz="1600" b="1" i="0" u="none" strike="noStrike" dirty="0">
                          <a:solidFill>
                            <a:srgbClr val="000000"/>
                          </a:solidFill>
                          <a:effectLst/>
                          <a:latin typeface="ＭＳ Ｐゴシック"/>
                        </a:rPr>
                        <a:t>～</a:t>
                      </a:r>
                      <a:endParaRPr lang="en-US" altLang="ja-JP" sz="1600" b="1" i="0" u="none" strike="noStrike" dirty="0">
                        <a:solidFill>
                          <a:srgbClr val="000000"/>
                        </a:solidFill>
                        <a:effectLst/>
                        <a:latin typeface="ＭＳ Ｐゴシック"/>
                      </a:endParaRPr>
                    </a:p>
                    <a:p>
                      <a:pPr algn="ctr" fontAlgn="ctr"/>
                      <a:r>
                        <a:rPr lang="en-US" altLang="ja-JP" sz="1600" b="1" i="0" u="none" strike="noStrike" dirty="0">
                          <a:solidFill>
                            <a:srgbClr val="000000"/>
                          </a:solidFill>
                          <a:effectLst/>
                          <a:latin typeface="ＭＳ Ｐゴシック"/>
                        </a:rPr>
                        <a:t>12:20</a:t>
                      </a:r>
                      <a:endParaRPr lang="ja-JP" altLang="en-US" sz="16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12:20</a:t>
                      </a: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13:10</a:t>
                      </a:r>
                      <a:endParaRPr lang="ja-JP" altLang="en-US" sz="16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13:10</a:t>
                      </a:r>
                    </a:p>
                    <a:p>
                      <a:pPr algn="ctr" fontAlgn="ctr"/>
                      <a:r>
                        <a:rPr lang="ja-JP" altLang="en-US" sz="1600" b="1" i="0" u="none" strike="noStrike" dirty="0">
                          <a:solidFill>
                            <a:srgbClr val="000000"/>
                          </a:solidFill>
                          <a:effectLst/>
                          <a:latin typeface="ＭＳ Ｐゴシック"/>
                        </a:rPr>
                        <a:t>～</a:t>
                      </a:r>
                      <a:endParaRPr lang="en-US" altLang="ja-JP" sz="1600" b="1" i="0" u="none" strike="noStrike" dirty="0">
                        <a:solidFill>
                          <a:srgbClr val="000000"/>
                        </a:solidFill>
                        <a:effectLst/>
                        <a:latin typeface="ＭＳ Ｐゴシック"/>
                      </a:endParaRPr>
                    </a:p>
                    <a:p>
                      <a:pPr algn="ctr" fontAlgn="ctr"/>
                      <a:r>
                        <a:rPr lang="en-US" altLang="ja-JP" sz="1600" b="1" i="0" u="none" strike="noStrike" dirty="0">
                          <a:solidFill>
                            <a:srgbClr val="000000"/>
                          </a:solidFill>
                          <a:effectLst/>
                          <a:latin typeface="ＭＳ Ｐゴシック"/>
                        </a:rPr>
                        <a:t>13:20</a:t>
                      </a:r>
                      <a:endParaRPr lang="ja-JP" altLang="en-US" sz="16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13:20</a:t>
                      </a: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14:30</a:t>
                      </a:r>
                      <a:endParaRPr lang="ja-JP" altLang="en-US" sz="16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14:30</a:t>
                      </a:r>
                    </a:p>
                    <a:p>
                      <a:pPr algn="ctr" fontAlgn="ctr"/>
                      <a:r>
                        <a:rPr lang="ja-JP" altLang="en-US" sz="1600" b="1" i="0" u="none" strike="noStrike" dirty="0">
                          <a:solidFill>
                            <a:srgbClr val="000000"/>
                          </a:solidFill>
                          <a:effectLst/>
                          <a:latin typeface="ＭＳ Ｐゴシック"/>
                        </a:rPr>
                        <a:t>～</a:t>
                      </a:r>
                      <a:endParaRPr lang="en-US" altLang="ja-JP" sz="1600" b="1" i="0" u="none" strike="noStrike" dirty="0">
                        <a:solidFill>
                          <a:srgbClr val="000000"/>
                        </a:solidFill>
                        <a:effectLst/>
                        <a:latin typeface="ＭＳ Ｐゴシック"/>
                      </a:endParaRPr>
                    </a:p>
                    <a:p>
                      <a:pPr algn="ctr" fontAlgn="ctr"/>
                      <a:r>
                        <a:rPr lang="en-US" altLang="ja-JP" sz="1600" b="1" i="0" u="none" strike="noStrike" dirty="0">
                          <a:solidFill>
                            <a:srgbClr val="000000"/>
                          </a:solidFill>
                          <a:effectLst/>
                          <a:latin typeface="ＭＳ Ｐゴシック"/>
                        </a:rPr>
                        <a:t>14:45</a:t>
                      </a:r>
                      <a:endParaRPr lang="ja-JP" altLang="en-US" sz="16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14:45</a:t>
                      </a: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16:55</a:t>
                      </a:r>
                      <a:endParaRPr lang="ja-JP" altLang="en-US" sz="16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36544">
                <a:tc>
                  <a:txBody>
                    <a:bodyPr/>
                    <a:lstStyle/>
                    <a:p>
                      <a:pPr algn="ctr" fontAlgn="ctr"/>
                      <a:r>
                        <a:rPr lang="en-US" altLang="ja-JP" sz="1400" b="1" i="0" u="none" strike="noStrike" dirty="0">
                          <a:solidFill>
                            <a:srgbClr val="000000"/>
                          </a:solidFill>
                          <a:effectLst/>
                          <a:latin typeface="ＭＳ Ｐゴシック"/>
                        </a:rPr>
                        <a:t>10</a:t>
                      </a:r>
                      <a:r>
                        <a:rPr lang="ja-JP" altLang="en-US" sz="14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400" b="1" i="0" u="none" strike="noStrike" dirty="0">
                          <a:solidFill>
                            <a:srgbClr val="000000"/>
                          </a:solidFill>
                          <a:effectLst/>
                          <a:latin typeface="ＭＳ Ｐゴシック"/>
                        </a:rPr>
                        <a:t>50</a:t>
                      </a:r>
                      <a:r>
                        <a:rPr lang="ja-JP" altLang="en-US" sz="14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400" b="1" i="0" u="none" strike="noStrike" dirty="0">
                          <a:solidFill>
                            <a:srgbClr val="000000"/>
                          </a:solidFill>
                          <a:effectLst/>
                          <a:latin typeface="ＭＳ Ｐゴシック"/>
                        </a:rPr>
                        <a:t>60</a:t>
                      </a:r>
                      <a:r>
                        <a:rPr lang="ja-JP" altLang="en-US" sz="14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400" b="1" i="0" u="none" strike="noStrike" dirty="0">
                          <a:solidFill>
                            <a:srgbClr val="000000"/>
                          </a:solidFill>
                          <a:effectLst/>
                          <a:latin typeface="ＭＳ Ｐゴシック"/>
                        </a:rPr>
                        <a:t>50</a:t>
                      </a:r>
                      <a:r>
                        <a:rPr lang="ja-JP" altLang="en-US" sz="14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1" i="0" u="none" strike="noStrike" dirty="0">
                          <a:solidFill>
                            <a:srgbClr val="000000"/>
                          </a:solidFill>
                          <a:effectLst/>
                          <a:latin typeface="ＭＳ Ｐゴシック"/>
                        </a:rPr>
                        <a:t>10</a:t>
                      </a:r>
                      <a:r>
                        <a:rPr lang="ja-JP" altLang="en-US" sz="14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1" i="0" u="none" strike="noStrike" dirty="0">
                          <a:solidFill>
                            <a:srgbClr val="000000"/>
                          </a:solidFill>
                          <a:effectLst/>
                          <a:latin typeface="ＭＳ Ｐゴシック"/>
                        </a:rPr>
                        <a:t>70</a:t>
                      </a:r>
                      <a:r>
                        <a:rPr lang="ja-JP" altLang="en-US" sz="14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1" i="0" u="none" strike="noStrike" dirty="0">
                          <a:solidFill>
                            <a:srgbClr val="000000"/>
                          </a:solidFill>
                          <a:effectLst/>
                          <a:latin typeface="ＭＳ Ｐゴシック"/>
                        </a:rPr>
                        <a:t>15</a:t>
                      </a:r>
                      <a:r>
                        <a:rPr lang="ja-JP" altLang="en-US" sz="1400" b="1" i="0" u="none" strike="noStrike" dirty="0">
                          <a:solidFill>
                            <a:srgbClr val="000000"/>
                          </a:solidFill>
                          <a:effectLst/>
                          <a:latin typeface="ＭＳ Ｐゴシック"/>
                        </a:rPr>
                        <a:t>分</a:t>
                      </a: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1" i="0" u="none" strike="noStrike" dirty="0">
                          <a:solidFill>
                            <a:srgbClr val="000000"/>
                          </a:solidFill>
                          <a:effectLst/>
                          <a:latin typeface="ＭＳ Ｐゴシック"/>
                        </a:rPr>
                        <a:t>90</a:t>
                      </a:r>
                      <a:r>
                        <a:rPr lang="ja-JP" altLang="en-US" sz="1400" b="1" i="0" u="none" strike="noStrike" dirty="0">
                          <a:solidFill>
                            <a:srgbClr val="000000"/>
                          </a:solidFill>
                          <a:effectLst/>
                          <a:latin typeface="ＭＳ Ｐゴシック"/>
                        </a:rPr>
                        <a:t>分（＋</a:t>
                      </a:r>
                      <a:r>
                        <a:rPr lang="en-US" altLang="ja-JP" sz="1400" b="1" i="0" u="none" strike="noStrike" dirty="0">
                          <a:solidFill>
                            <a:srgbClr val="000000"/>
                          </a:solidFill>
                          <a:effectLst/>
                          <a:latin typeface="ＭＳ Ｐゴシック"/>
                        </a:rPr>
                        <a:t>40</a:t>
                      </a:r>
                      <a:r>
                        <a:rPr lang="ja-JP" altLang="en-US" sz="1400" b="1" i="0" u="none" strike="noStrike" dirty="0">
                          <a:solidFill>
                            <a:srgbClr val="000000"/>
                          </a:solidFill>
                          <a:effectLst/>
                          <a:latin typeface="ＭＳ Ｐゴシック"/>
                        </a:rPr>
                        <a:t>分）</a:t>
                      </a:r>
                      <a:endParaRPr lang="en-US" altLang="ja-JP" sz="1400" b="1" i="0" u="none" strike="noStrike" dirty="0">
                        <a:solidFill>
                          <a:srgbClr val="000000"/>
                        </a:solidFill>
                        <a:effectLst/>
                        <a:latin typeface="ＭＳ Ｐゴシック"/>
                      </a:endParaRPr>
                    </a:p>
                  </a:txBody>
                  <a:tcPr marL="6834" marR="6834" marT="68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708809"/>
                  </a:ext>
                </a:extLst>
              </a:tr>
              <a:tr h="4043110">
                <a:tc>
                  <a:txBody>
                    <a:bodyPr/>
                    <a:lstStyle/>
                    <a:p>
                      <a:pPr algn="ctr" fontAlgn="ctr"/>
                      <a:r>
                        <a:rPr lang="ja-JP" altLang="en-US" sz="1600" b="1" i="0" u="none" strike="noStrike" dirty="0">
                          <a:solidFill>
                            <a:srgbClr val="000000"/>
                          </a:solidFill>
                          <a:effectLst/>
                          <a:latin typeface="+mj-ea"/>
                          <a:ea typeface="+mj-ea"/>
                        </a:rPr>
                        <a:t>演習ガイダンス</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kumimoji="1" lang="ja-JP" altLang="en-US" sz="1600" b="1" i="0" u="none" strike="noStrike" kern="1200" dirty="0">
                          <a:solidFill>
                            <a:srgbClr val="000000"/>
                          </a:solidFill>
                          <a:effectLst/>
                          <a:latin typeface="+mj-ea"/>
                          <a:ea typeface="+mj-ea"/>
                          <a:cs typeface="+mn-cs"/>
                        </a:rPr>
                        <a:t>利用者概要の把握と</a:t>
                      </a:r>
                      <a:endParaRPr kumimoji="1" lang="en-US" altLang="ja-JP" sz="1600" b="1" i="0" u="none" strike="noStrike" kern="1200" dirty="0">
                        <a:solidFill>
                          <a:srgbClr val="000000"/>
                        </a:solidFill>
                        <a:effectLst/>
                        <a:latin typeface="+mj-ea"/>
                        <a:ea typeface="+mj-ea"/>
                        <a:cs typeface="+mn-cs"/>
                      </a:endParaRPr>
                    </a:p>
                    <a:p>
                      <a:pPr algn="ctr" fontAlgn="ctr"/>
                      <a:r>
                        <a:rPr kumimoji="1" lang="ja-JP" altLang="en-US" sz="1600" b="1" i="0" u="none" strike="noStrike" kern="1200" dirty="0">
                          <a:solidFill>
                            <a:srgbClr val="000000"/>
                          </a:solidFill>
                          <a:effectLst/>
                          <a:latin typeface="+mj-ea"/>
                          <a:ea typeface="+mj-ea"/>
                          <a:cs typeface="+mn-cs"/>
                        </a:rPr>
                        <a:t>サービス担当者会議への参加準備</a:t>
                      </a:r>
                      <a:endParaRPr kumimoji="1" lang="en-US" altLang="ja-JP" sz="1600" b="1" i="0" u="none" strike="noStrike" kern="1200" dirty="0">
                        <a:solidFill>
                          <a:srgbClr val="000000"/>
                        </a:solidFill>
                        <a:effectLst/>
                        <a:latin typeface="+mj-ea"/>
                        <a:ea typeface="+mj-ea"/>
                        <a:cs typeface="+mn-cs"/>
                      </a:endParaRPr>
                    </a:p>
                    <a:p>
                      <a:pPr algn="ctr" fontAlgn="ctr"/>
                      <a:r>
                        <a:rPr kumimoji="1" lang="en-US" altLang="ja-JP" sz="1200" b="0" i="0" u="none" strike="noStrike" kern="1200" dirty="0">
                          <a:solidFill>
                            <a:srgbClr val="000000"/>
                          </a:solidFill>
                          <a:effectLst/>
                          <a:latin typeface="+mj-ea"/>
                          <a:ea typeface="+mj-ea"/>
                          <a:cs typeface="+mn-cs"/>
                        </a:rPr>
                        <a:t>※</a:t>
                      </a:r>
                      <a:r>
                        <a:rPr kumimoji="1" lang="ja-JP" altLang="en-US" sz="1200" b="0" i="0" u="none" strike="noStrike" kern="1200" dirty="0">
                          <a:solidFill>
                            <a:srgbClr val="000000"/>
                          </a:solidFill>
                          <a:effectLst/>
                          <a:latin typeface="+mj-ea"/>
                          <a:ea typeface="+mj-ea"/>
                          <a:cs typeface="+mn-cs"/>
                        </a:rPr>
                        <a:t>サービス基準　第</a:t>
                      </a:r>
                      <a:r>
                        <a:rPr kumimoji="1" lang="en-US" altLang="ja-JP" sz="1200" b="0" i="0" u="none" strike="noStrike" kern="1200" dirty="0">
                          <a:solidFill>
                            <a:srgbClr val="000000"/>
                          </a:solidFill>
                          <a:effectLst/>
                          <a:latin typeface="+mj-ea"/>
                          <a:ea typeface="+mj-ea"/>
                          <a:cs typeface="+mn-cs"/>
                        </a:rPr>
                        <a:t>59</a:t>
                      </a:r>
                      <a:r>
                        <a:rPr kumimoji="1" lang="ja-JP" altLang="en-US" sz="1200" b="0" i="0" u="none" strike="noStrike" kern="1200" dirty="0">
                          <a:solidFill>
                            <a:srgbClr val="000000"/>
                          </a:solidFill>
                          <a:effectLst/>
                          <a:latin typeface="+mj-ea"/>
                          <a:ea typeface="+mj-ea"/>
                          <a:cs typeface="+mn-cs"/>
                        </a:rPr>
                        <a:t>条</a:t>
                      </a:r>
                      <a:r>
                        <a:rPr kumimoji="1" lang="en-US" altLang="ja-JP" sz="1200" b="0" i="0" u="none" strike="noStrike" kern="1200" dirty="0">
                          <a:solidFill>
                            <a:srgbClr val="000000"/>
                          </a:solidFill>
                          <a:effectLst/>
                          <a:latin typeface="+mj-ea"/>
                          <a:ea typeface="+mj-ea"/>
                          <a:cs typeface="+mn-cs"/>
                        </a:rPr>
                        <a:t>1</a:t>
                      </a:r>
                      <a:r>
                        <a:rPr kumimoji="1" lang="ja-JP" altLang="en-US" sz="1200" b="0" i="0" u="none" strike="noStrike" kern="1200" dirty="0" smtClean="0">
                          <a:solidFill>
                            <a:srgbClr val="000000"/>
                          </a:solidFill>
                          <a:effectLst/>
                          <a:latin typeface="+mj-ea"/>
                          <a:ea typeface="+mj-ea"/>
                          <a:cs typeface="+mn-cs"/>
                        </a:rPr>
                        <a:t>項</a:t>
                      </a:r>
                      <a:endParaRPr kumimoji="1" lang="en-US" altLang="ja-JP" sz="1200" b="0" i="0" u="none" strike="noStrike" kern="1200" dirty="0" smtClean="0">
                        <a:solidFill>
                          <a:srgbClr val="000000"/>
                        </a:solidFill>
                        <a:effectLst/>
                        <a:latin typeface="+mj-ea"/>
                        <a:ea typeface="+mj-ea"/>
                        <a:cs typeface="+mn-cs"/>
                      </a:endParaRPr>
                    </a:p>
                    <a:p>
                      <a:pPr algn="ctr" fontAlgn="ctr"/>
                      <a:r>
                        <a:rPr kumimoji="1" lang="en-US" altLang="ja-JP" sz="1200" b="0" i="0" u="none" strike="noStrike" kern="1200" dirty="0" smtClean="0">
                          <a:solidFill>
                            <a:srgbClr val="000000"/>
                          </a:solidFill>
                          <a:effectLst/>
                          <a:latin typeface="+mj-ea"/>
                          <a:ea typeface="+mj-ea"/>
                          <a:cs typeface="+mn-cs"/>
                        </a:rPr>
                        <a:t>※</a:t>
                      </a:r>
                      <a:r>
                        <a:rPr kumimoji="1" lang="ja-JP" altLang="en-US" sz="1200" b="0" i="0" u="none" strike="noStrike" kern="1200" dirty="0" smtClean="0">
                          <a:solidFill>
                            <a:srgbClr val="000000"/>
                          </a:solidFill>
                          <a:effectLst/>
                          <a:latin typeface="+mj-ea"/>
                          <a:ea typeface="+mj-ea"/>
                          <a:cs typeface="+mn-cs"/>
                        </a:rPr>
                        <a:t>児通所基準第</a:t>
                      </a:r>
                      <a:r>
                        <a:rPr kumimoji="1" lang="en-US" altLang="ja-JP" sz="1200" b="0" i="0" u="none" strike="noStrike" kern="1200" dirty="0" smtClean="0">
                          <a:solidFill>
                            <a:srgbClr val="000000"/>
                          </a:solidFill>
                          <a:effectLst/>
                          <a:latin typeface="+mj-ea"/>
                          <a:ea typeface="+mj-ea"/>
                          <a:cs typeface="+mn-cs"/>
                        </a:rPr>
                        <a:t>29</a:t>
                      </a:r>
                      <a:r>
                        <a:rPr kumimoji="1" lang="ja-JP" altLang="en-US" sz="1200" b="0" i="0" u="none" strike="noStrike" kern="1200" dirty="0" smtClean="0">
                          <a:solidFill>
                            <a:srgbClr val="000000"/>
                          </a:solidFill>
                          <a:effectLst/>
                          <a:latin typeface="+mj-ea"/>
                          <a:ea typeface="+mj-ea"/>
                          <a:cs typeface="+mn-cs"/>
                        </a:rPr>
                        <a:t>条</a:t>
                      </a:r>
                      <a:endParaRPr kumimoji="1" lang="en-US" altLang="ja-JP" sz="1200" b="0" i="0" u="none" strike="noStrike" kern="1200" dirty="0">
                        <a:solidFill>
                          <a:srgbClr val="000000"/>
                        </a:solidFill>
                        <a:effectLst/>
                        <a:latin typeface="+mj-ea"/>
                        <a:ea typeface="+mj-ea"/>
                        <a:cs typeface="+mn-cs"/>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600" b="1" i="0" u="none" strike="noStrike" dirty="0">
                          <a:solidFill>
                            <a:srgbClr val="000000"/>
                          </a:solidFill>
                          <a:effectLst/>
                          <a:latin typeface="+mj-ea"/>
                          <a:ea typeface="+mj-ea"/>
                        </a:rPr>
                        <a:t>昼休憩</a:t>
                      </a:r>
                      <a:endParaRPr lang="en-US" altLang="ja-JP" sz="1600" b="1"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kumimoji="1" lang="ja-JP" altLang="en-US" sz="1600" b="1" i="0" u="none" strike="noStrike" kern="1200" dirty="0">
                          <a:solidFill>
                            <a:srgbClr val="000000"/>
                          </a:solidFill>
                          <a:effectLst/>
                          <a:latin typeface="+mj-ea"/>
                          <a:ea typeface="+mj-ea"/>
                          <a:cs typeface="+mn-cs"/>
                        </a:rPr>
                        <a:t>サービス担当者会議体験</a:t>
                      </a:r>
                      <a:endParaRPr kumimoji="1" lang="en-US" altLang="ja-JP" sz="1600" b="1" i="0" u="none" strike="noStrike" kern="1200" dirty="0">
                        <a:solidFill>
                          <a:srgbClr val="000000"/>
                        </a:solidFill>
                        <a:effectLst/>
                        <a:latin typeface="+mj-ea"/>
                        <a:ea typeface="+mj-ea"/>
                        <a:cs typeface="+mn-cs"/>
                      </a:endParaRPr>
                    </a:p>
                    <a:p>
                      <a:pPr algn="ctr" fontAlgn="ctr"/>
                      <a:r>
                        <a:rPr kumimoji="1" lang="ja-JP" altLang="en-US" sz="1400" b="1" i="0" u="none" strike="noStrike" kern="1200" dirty="0" smtClean="0">
                          <a:solidFill>
                            <a:srgbClr val="000000"/>
                          </a:solidFill>
                          <a:effectLst/>
                          <a:latin typeface="+mj-ea"/>
                          <a:ea typeface="+mj-ea"/>
                          <a:cs typeface="+mn-cs"/>
                        </a:rPr>
                        <a:t>（　アセスメント</a:t>
                      </a:r>
                      <a:r>
                        <a:rPr kumimoji="1" lang="ja-JP" altLang="en-US" sz="1400" b="1" i="0" u="none" strike="noStrike" kern="1200" dirty="0">
                          <a:solidFill>
                            <a:srgbClr val="000000"/>
                          </a:solidFill>
                          <a:effectLst/>
                          <a:latin typeface="+mj-ea"/>
                          <a:ea typeface="+mj-ea"/>
                          <a:cs typeface="+mn-cs"/>
                        </a:rPr>
                        <a:t>の深化と生活全体のニーズ把握）</a:t>
                      </a:r>
                      <a:endParaRPr kumimoji="1" lang="en-US" altLang="ja-JP" sz="1400" b="1" i="0" u="none" strike="noStrike" kern="1200" dirty="0">
                        <a:solidFill>
                          <a:srgbClr val="000000"/>
                        </a:solidFill>
                        <a:effectLst/>
                        <a:latin typeface="+mj-ea"/>
                        <a:ea typeface="+mj-ea"/>
                        <a:cs typeface="+mn-cs"/>
                      </a:endParaRPr>
                    </a:p>
                    <a:p>
                      <a:pPr algn="ctr" fontAlgn="ctr"/>
                      <a:r>
                        <a:rPr kumimoji="1" lang="en-US" altLang="ja-JP" sz="1200" b="0" i="0" u="none" strike="noStrike" kern="1200" dirty="0">
                          <a:solidFill>
                            <a:srgbClr val="000000"/>
                          </a:solidFill>
                          <a:effectLst/>
                          <a:latin typeface="+mj-ea"/>
                          <a:ea typeface="+mj-ea"/>
                          <a:cs typeface="+mn-cs"/>
                        </a:rPr>
                        <a:t>※</a:t>
                      </a:r>
                      <a:r>
                        <a:rPr kumimoji="1" lang="ja-JP" altLang="en-US" sz="1200" b="0" i="0" u="none" strike="noStrike" kern="1200" dirty="0">
                          <a:solidFill>
                            <a:srgbClr val="000000"/>
                          </a:solidFill>
                          <a:effectLst/>
                          <a:latin typeface="+mj-ea"/>
                          <a:ea typeface="+mj-ea"/>
                          <a:cs typeface="+mn-cs"/>
                        </a:rPr>
                        <a:t>サービス基準</a:t>
                      </a:r>
                      <a:r>
                        <a:rPr kumimoji="1" lang="ja-JP" altLang="en-US" sz="1200" b="0" i="0" u="none" strike="noStrike" kern="1200" dirty="0" smtClean="0">
                          <a:solidFill>
                            <a:srgbClr val="000000"/>
                          </a:solidFill>
                          <a:effectLst/>
                          <a:latin typeface="+mj-ea"/>
                          <a:ea typeface="+mj-ea"/>
                          <a:cs typeface="+mn-cs"/>
                        </a:rPr>
                        <a:t>第</a:t>
                      </a:r>
                      <a:r>
                        <a:rPr kumimoji="1" lang="en-US" altLang="ja-JP" sz="1200" b="0" i="0" u="none" strike="noStrike" kern="1200" dirty="0" smtClean="0">
                          <a:solidFill>
                            <a:srgbClr val="000000"/>
                          </a:solidFill>
                          <a:effectLst/>
                          <a:latin typeface="+mj-ea"/>
                          <a:ea typeface="+mj-ea"/>
                          <a:cs typeface="+mn-cs"/>
                        </a:rPr>
                        <a:t>37</a:t>
                      </a:r>
                      <a:r>
                        <a:rPr kumimoji="1" lang="ja-JP" altLang="en-US" sz="1200" b="0" i="0" u="none" strike="noStrike" kern="1200" dirty="0" smtClean="0">
                          <a:solidFill>
                            <a:srgbClr val="000000"/>
                          </a:solidFill>
                          <a:effectLst/>
                          <a:latin typeface="+mj-ea"/>
                          <a:ea typeface="+mj-ea"/>
                          <a:cs typeface="+mn-cs"/>
                        </a:rPr>
                        <a:t>条</a:t>
                      </a:r>
                      <a:r>
                        <a:rPr kumimoji="1" lang="en-US" altLang="ja-JP" sz="1200" b="0" i="0" u="none" strike="noStrike" kern="1200" dirty="0" smtClean="0">
                          <a:solidFill>
                            <a:srgbClr val="000000"/>
                          </a:solidFill>
                          <a:effectLst/>
                          <a:latin typeface="+mj-ea"/>
                          <a:ea typeface="+mj-ea"/>
                          <a:cs typeface="+mn-cs"/>
                        </a:rPr>
                        <a:t>1</a:t>
                      </a:r>
                      <a:r>
                        <a:rPr kumimoji="1" lang="ja-JP" altLang="en-US" sz="1200" b="0" i="0" u="none" strike="noStrike" kern="1200" dirty="0" smtClean="0">
                          <a:solidFill>
                            <a:srgbClr val="000000"/>
                          </a:solidFill>
                          <a:effectLst/>
                          <a:latin typeface="+mj-ea"/>
                          <a:ea typeface="+mj-ea"/>
                          <a:cs typeface="+mn-cs"/>
                        </a:rPr>
                        <a:t>項・第</a:t>
                      </a:r>
                      <a:r>
                        <a:rPr kumimoji="1" lang="en-US" altLang="ja-JP" sz="1200" b="0" i="0" u="none" strike="noStrike" kern="1200" dirty="0" smtClean="0">
                          <a:solidFill>
                            <a:srgbClr val="000000"/>
                          </a:solidFill>
                          <a:effectLst/>
                          <a:latin typeface="+mj-ea"/>
                          <a:ea typeface="+mj-ea"/>
                          <a:cs typeface="+mn-cs"/>
                        </a:rPr>
                        <a:t>59</a:t>
                      </a:r>
                      <a:r>
                        <a:rPr kumimoji="1" lang="ja-JP" altLang="en-US" sz="1200" b="0" i="0" u="none" strike="noStrike" kern="1200" dirty="0">
                          <a:solidFill>
                            <a:srgbClr val="000000"/>
                          </a:solidFill>
                          <a:effectLst/>
                          <a:latin typeface="+mj-ea"/>
                          <a:ea typeface="+mj-ea"/>
                          <a:cs typeface="+mn-cs"/>
                        </a:rPr>
                        <a:t>条</a:t>
                      </a:r>
                      <a:r>
                        <a:rPr kumimoji="1" lang="en-US" altLang="ja-JP" sz="1200" b="0" i="0" u="none" strike="noStrike" kern="1200" dirty="0">
                          <a:solidFill>
                            <a:srgbClr val="000000"/>
                          </a:solidFill>
                          <a:effectLst/>
                          <a:latin typeface="+mj-ea"/>
                          <a:ea typeface="+mj-ea"/>
                          <a:cs typeface="+mn-cs"/>
                        </a:rPr>
                        <a:t>1</a:t>
                      </a:r>
                      <a:r>
                        <a:rPr kumimoji="1" lang="ja-JP" altLang="en-US" sz="1200" b="0" i="0" u="none" strike="noStrike" kern="1200" dirty="0">
                          <a:solidFill>
                            <a:srgbClr val="000000"/>
                          </a:solidFill>
                          <a:effectLst/>
                          <a:latin typeface="+mj-ea"/>
                          <a:ea typeface="+mj-ea"/>
                          <a:cs typeface="+mn-cs"/>
                        </a:rPr>
                        <a:t>項</a:t>
                      </a:r>
                      <a:endParaRPr kumimoji="1" lang="en-US" altLang="ja-JP" sz="1200" b="0" i="0" u="none" strike="noStrike" kern="1200" dirty="0">
                        <a:solidFill>
                          <a:srgbClr val="000000"/>
                        </a:solidFill>
                        <a:effectLst/>
                        <a:latin typeface="+mj-ea"/>
                        <a:ea typeface="+mj-ea"/>
                        <a:cs typeface="+mn-cs"/>
                      </a:endParaRPr>
                    </a:p>
                    <a:p>
                      <a:pPr algn="ctr" fontAlgn="ctr"/>
                      <a:r>
                        <a:rPr kumimoji="1" lang="en-US" altLang="ja-JP" sz="1200" b="0" i="0" u="none" strike="noStrike" kern="1200" dirty="0">
                          <a:solidFill>
                            <a:srgbClr val="000000"/>
                          </a:solidFill>
                          <a:effectLst/>
                          <a:latin typeface="+mj-ea"/>
                          <a:ea typeface="+mj-ea"/>
                          <a:cs typeface="+mn-cs"/>
                        </a:rPr>
                        <a:t>※</a:t>
                      </a:r>
                      <a:r>
                        <a:rPr kumimoji="1" lang="ja-JP" altLang="en-US" sz="1200" b="0" i="0" u="none" strike="noStrike" kern="1200" dirty="0">
                          <a:solidFill>
                            <a:srgbClr val="000000"/>
                          </a:solidFill>
                          <a:effectLst/>
                          <a:latin typeface="+mj-ea"/>
                          <a:ea typeface="+mj-ea"/>
                          <a:cs typeface="+mn-cs"/>
                        </a:rPr>
                        <a:t>相談基準第</a:t>
                      </a:r>
                      <a:r>
                        <a:rPr kumimoji="1" lang="en-US" altLang="ja-JP" sz="1200" b="0" i="0" u="none" strike="noStrike" kern="1200" dirty="0">
                          <a:solidFill>
                            <a:srgbClr val="000000"/>
                          </a:solidFill>
                          <a:effectLst/>
                          <a:latin typeface="+mj-ea"/>
                          <a:ea typeface="+mj-ea"/>
                          <a:cs typeface="+mn-cs"/>
                        </a:rPr>
                        <a:t>15</a:t>
                      </a:r>
                      <a:r>
                        <a:rPr kumimoji="1" lang="ja-JP" altLang="en-US" sz="1200" b="0" i="0" u="none" strike="noStrike" kern="1200" dirty="0">
                          <a:solidFill>
                            <a:srgbClr val="000000"/>
                          </a:solidFill>
                          <a:effectLst/>
                          <a:latin typeface="+mj-ea"/>
                          <a:ea typeface="+mj-ea"/>
                          <a:cs typeface="+mn-cs"/>
                        </a:rPr>
                        <a:t>条第</a:t>
                      </a:r>
                      <a:r>
                        <a:rPr kumimoji="1" lang="en-US" altLang="ja-JP" sz="1200" b="0" i="0" u="none" strike="noStrike" kern="1200" dirty="0">
                          <a:solidFill>
                            <a:srgbClr val="000000"/>
                          </a:solidFill>
                          <a:effectLst/>
                          <a:latin typeface="+mj-ea"/>
                          <a:ea typeface="+mj-ea"/>
                          <a:cs typeface="+mn-cs"/>
                        </a:rPr>
                        <a:t>1</a:t>
                      </a:r>
                      <a:r>
                        <a:rPr kumimoji="1" lang="ja-JP" altLang="en-US" sz="1200" b="0" i="0" u="none" strike="noStrike" kern="1200" dirty="0">
                          <a:solidFill>
                            <a:srgbClr val="000000"/>
                          </a:solidFill>
                          <a:effectLst/>
                          <a:latin typeface="+mj-ea"/>
                          <a:ea typeface="+mj-ea"/>
                          <a:cs typeface="+mn-cs"/>
                        </a:rPr>
                        <a:t>項</a:t>
                      </a:r>
                      <a:r>
                        <a:rPr kumimoji="1" lang="en-US" altLang="ja-JP" sz="1200" b="0" i="0" u="none" strike="noStrike" kern="1200" dirty="0">
                          <a:solidFill>
                            <a:srgbClr val="000000"/>
                          </a:solidFill>
                          <a:effectLst/>
                          <a:latin typeface="+mj-ea"/>
                          <a:ea typeface="+mj-ea"/>
                          <a:cs typeface="+mn-cs"/>
                        </a:rPr>
                        <a:t>10</a:t>
                      </a:r>
                      <a:r>
                        <a:rPr kumimoji="1" lang="ja-JP" altLang="en-US" sz="1200" b="0" i="0" u="none" strike="noStrike" kern="1200" dirty="0" smtClean="0">
                          <a:solidFill>
                            <a:srgbClr val="000000"/>
                          </a:solidFill>
                          <a:effectLst/>
                          <a:latin typeface="+mj-ea"/>
                          <a:ea typeface="+mj-ea"/>
                          <a:cs typeface="+mn-cs"/>
                        </a:rPr>
                        <a:t>号</a:t>
                      </a:r>
                      <a:endParaRPr kumimoji="1" lang="en-US" altLang="ja-JP" sz="1200" b="0" i="0" u="none" strike="noStrike" kern="1200" dirty="0" smtClean="0">
                        <a:solidFill>
                          <a:srgbClr val="000000"/>
                        </a:solidFill>
                        <a:effectLst/>
                        <a:latin typeface="+mj-ea"/>
                        <a:ea typeface="+mj-ea"/>
                        <a:cs typeface="+mn-cs"/>
                      </a:endParaRPr>
                    </a:p>
                    <a:p>
                      <a:pPr algn="ctr" fontAlgn="ctr"/>
                      <a:r>
                        <a:rPr kumimoji="1" lang="en-US" altLang="ja-JP" sz="1200" b="0" i="0" u="none" strike="noStrike" kern="1200" dirty="0" smtClean="0">
                          <a:solidFill>
                            <a:srgbClr val="000000"/>
                          </a:solidFill>
                          <a:effectLst/>
                          <a:latin typeface="+mj-ea"/>
                          <a:ea typeface="+mj-ea"/>
                          <a:cs typeface="+mn-cs"/>
                        </a:rPr>
                        <a:t>※</a:t>
                      </a:r>
                      <a:r>
                        <a:rPr kumimoji="1" lang="ja-JP" altLang="en-US" sz="1200" b="0" i="0" u="none" strike="noStrike" kern="1200" dirty="0" smtClean="0">
                          <a:solidFill>
                            <a:srgbClr val="000000"/>
                          </a:solidFill>
                          <a:effectLst/>
                          <a:latin typeface="+mj-ea"/>
                          <a:ea typeface="+mj-ea"/>
                          <a:cs typeface="+mn-cs"/>
                        </a:rPr>
                        <a:t>児通所基準第</a:t>
                      </a:r>
                      <a:r>
                        <a:rPr kumimoji="1" lang="en-US" altLang="ja-JP" sz="1200" b="0" i="0" u="none" strike="noStrike" kern="1200" dirty="0" smtClean="0">
                          <a:solidFill>
                            <a:srgbClr val="000000"/>
                          </a:solidFill>
                          <a:effectLst/>
                          <a:latin typeface="+mj-ea"/>
                          <a:ea typeface="+mj-ea"/>
                          <a:cs typeface="+mn-cs"/>
                        </a:rPr>
                        <a:t>29</a:t>
                      </a:r>
                      <a:r>
                        <a:rPr kumimoji="1" lang="ja-JP" altLang="en-US" sz="1200" b="0" i="0" u="none" strike="noStrike" kern="1200" dirty="0" smtClean="0">
                          <a:solidFill>
                            <a:srgbClr val="000000"/>
                          </a:solidFill>
                          <a:effectLst/>
                          <a:latin typeface="+mj-ea"/>
                          <a:ea typeface="+mj-ea"/>
                          <a:cs typeface="+mn-cs"/>
                        </a:rPr>
                        <a:t>条・第</a:t>
                      </a:r>
                      <a:r>
                        <a:rPr kumimoji="1" lang="en-US" altLang="ja-JP" sz="1200" b="0" i="0" u="none" strike="noStrike" kern="1200" dirty="0" smtClean="0">
                          <a:solidFill>
                            <a:srgbClr val="000000"/>
                          </a:solidFill>
                          <a:effectLst/>
                          <a:latin typeface="+mj-ea"/>
                          <a:ea typeface="+mj-ea"/>
                          <a:cs typeface="+mn-cs"/>
                        </a:rPr>
                        <a:t>48</a:t>
                      </a:r>
                      <a:r>
                        <a:rPr kumimoji="1" lang="ja-JP" altLang="en-US" sz="1200" b="0" i="0" u="none" strike="noStrike" kern="1200" dirty="0" smtClean="0">
                          <a:solidFill>
                            <a:srgbClr val="000000"/>
                          </a:solidFill>
                          <a:effectLst/>
                          <a:latin typeface="+mj-ea"/>
                          <a:ea typeface="+mj-ea"/>
                          <a:cs typeface="+mn-cs"/>
                        </a:rPr>
                        <a:t>条</a:t>
                      </a:r>
                      <a:r>
                        <a:rPr kumimoji="1" lang="en-US" altLang="ja-JP" sz="1200" b="0" i="0" u="none" strike="noStrike" kern="1200" dirty="0" smtClean="0">
                          <a:solidFill>
                            <a:srgbClr val="000000"/>
                          </a:solidFill>
                          <a:effectLst/>
                          <a:latin typeface="+mj-ea"/>
                          <a:ea typeface="+mj-ea"/>
                          <a:cs typeface="+mn-cs"/>
                        </a:rPr>
                        <a:t>1</a:t>
                      </a:r>
                      <a:r>
                        <a:rPr kumimoji="1" lang="ja-JP" altLang="en-US" sz="1200" b="0" i="0" u="none" strike="noStrike" kern="1200" dirty="0" smtClean="0">
                          <a:solidFill>
                            <a:srgbClr val="000000"/>
                          </a:solidFill>
                          <a:effectLst/>
                          <a:latin typeface="+mj-ea"/>
                          <a:ea typeface="+mj-ea"/>
                          <a:cs typeface="+mn-cs"/>
                        </a:rPr>
                        <a:t>項</a:t>
                      </a:r>
                      <a:endParaRPr kumimoji="1" lang="en-US" altLang="ja-JP" sz="1200" b="0" i="0" u="none" strike="noStrike" kern="1200" dirty="0">
                        <a:solidFill>
                          <a:srgbClr val="000000"/>
                        </a:solidFill>
                        <a:effectLst/>
                        <a:latin typeface="+mj-ea"/>
                        <a:ea typeface="+mj-ea"/>
                        <a:cs typeface="+mn-cs"/>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mj-ea"/>
                          <a:ea typeface="+mj-ea"/>
                        </a:rPr>
                        <a:t>休憩</a:t>
                      </a: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mj-ea"/>
                          <a:ea typeface="+mj-ea"/>
                        </a:rPr>
                        <a:t>個別支援計画作成に</a:t>
                      </a:r>
                      <a:endParaRPr lang="en-US" altLang="ja-JP" sz="1600" b="1" i="0" u="none" strike="noStrike" dirty="0">
                        <a:solidFill>
                          <a:srgbClr val="000000"/>
                        </a:solidFill>
                        <a:effectLst/>
                        <a:latin typeface="+mj-ea"/>
                        <a:ea typeface="+mj-ea"/>
                      </a:endParaRPr>
                    </a:p>
                    <a:p>
                      <a:pPr algn="ctr" fontAlgn="ctr"/>
                      <a:r>
                        <a:rPr lang="ja-JP" altLang="en-US" sz="1600" b="1" i="0" u="none" strike="noStrike" dirty="0">
                          <a:solidFill>
                            <a:srgbClr val="000000"/>
                          </a:solidFill>
                          <a:effectLst/>
                          <a:latin typeface="+mj-ea"/>
                          <a:ea typeface="+mj-ea"/>
                        </a:rPr>
                        <a:t>あたり本人との面接</a:t>
                      </a:r>
                      <a:endParaRPr lang="en-US" altLang="ja-JP" sz="1600" b="1" i="0" u="none" strike="noStrike" dirty="0">
                        <a:solidFill>
                          <a:srgbClr val="000000"/>
                        </a:solidFill>
                        <a:effectLst/>
                        <a:latin typeface="+mj-ea"/>
                        <a:ea typeface="+mj-ea"/>
                      </a:endParaRPr>
                    </a:p>
                    <a:p>
                      <a:pPr algn="ctr" fontAlgn="ctr"/>
                      <a:r>
                        <a:rPr lang="ja-JP" altLang="en-US" sz="1400" b="1" i="0" u="none" strike="noStrike" dirty="0" smtClean="0">
                          <a:solidFill>
                            <a:srgbClr val="000000"/>
                          </a:solidFill>
                          <a:effectLst/>
                          <a:latin typeface="+mj-ea"/>
                          <a:ea typeface="+mj-ea"/>
                        </a:rPr>
                        <a:t>（　事業所</a:t>
                      </a:r>
                      <a:r>
                        <a:rPr lang="ja-JP" altLang="en-US" sz="1400" b="1" i="0" u="none" strike="noStrike" dirty="0">
                          <a:solidFill>
                            <a:srgbClr val="000000"/>
                          </a:solidFill>
                          <a:effectLst/>
                          <a:latin typeface="+mj-ea"/>
                          <a:ea typeface="+mj-ea"/>
                        </a:rPr>
                        <a:t>におけるニーズ把握）</a:t>
                      </a:r>
                      <a:endParaRPr lang="en-US" altLang="ja-JP" sz="1400" b="1" i="0" u="none" strike="noStrike" dirty="0">
                        <a:solidFill>
                          <a:srgbClr val="000000"/>
                        </a:solidFill>
                        <a:effectLst/>
                        <a:latin typeface="+mj-ea"/>
                        <a:ea typeface="+mj-ea"/>
                      </a:endParaRPr>
                    </a:p>
                    <a:p>
                      <a:pPr algn="ctr" fontAlgn="ctr"/>
                      <a:r>
                        <a:rPr lang="en-US" altLang="ja-JP" sz="1200" b="0" i="0" u="none" strike="noStrike" dirty="0">
                          <a:solidFill>
                            <a:srgbClr val="000000"/>
                          </a:solidFill>
                          <a:effectLst/>
                          <a:latin typeface="+mj-ea"/>
                          <a:ea typeface="+mj-ea"/>
                        </a:rPr>
                        <a:t>※</a:t>
                      </a:r>
                      <a:r>
                        <a:rPr lang="ja-JP" altLang="en-US" sz="1200" b="0" i="0" u="none" strike="noStrike" dirty="0">
                          <a:solidFill>
                            <a:srgbClr val="000000"/>
                          </a:solidFill>
                          <a:effectLst/>
                          <a:latin typeface="+mj-ea"/>
                          <a:ea typeface="+mj-ea"/>
                        </a:rPr>
                        <a:t>サービス基準第</a:t>
                      </a:r>
                      <a:r>
                        <a:rPr lang="en-US" altLang="ja-JP" sz="1200" b="0" i="0" u="none" strike="noStrike" dirty="0">
                          <a:solidFill>
                            <a:srgbClr val="000000"/>
                          </a:solidFill>
                          <a:effectLst/>
                          <a:latin typeface="+mj-ea"/>
                          <a:ea typeface="+mj-ea"/>
                        </a:rPr>
                        <a:t>58</a:t>
                      </a:r>
                      <a:r>
                        <a:rPr lang="ja-JP" altLang="en-US" sz="1200" b="0" i="0" u="none" strike="noStrike" dirty="0">
                          <a:solidFill>
                            <a:srgbClr val="000000"/>
                          </a:solidFill>
                          <a:effectLst/>
                          <a:latin typeface="+mj-ea"/>
                          <a:ea typeface="+mj-ea"/>
                        </a:rPr>
                        <a:t>条</a:t>
                      </a:r>
                      <a:r>
                        <a:rPr lang="en-US" altLang="ja-JP" sz="1200" b="0" i="0" u="none" strike="noStrike" dirty="0">
                          <a:solidFill>
                            <a:srgbClr val="000000"/>
                          </a:solidFill>
                          <a:effectLst/>
                          <a:latin typeface="+mj-ea"/>
                          <a:ea typeface="+mj-ea"/>
                        </a:rPr>
                        <a:t>2</a:t>
                      </a:r>
                      <a:r>
                        <a:rPr lang="ja-JP" altLang="en-US" sz="1200" b="0" i="0" u="none" strike="noStrike" dirty="0">
                          <a:solidFill>
                            <a:srgbClr val="000000"/>
                          </a:solidFill>
                          <a:effectLst/>
                          <a:latin typeface="+mj-ea"/>
                          <a:ea typeface="+mj-ea"/>
                        </a:rPr>
                        <a:t>～</a:t>
                      </a:r>
                      <a:r>
                        <a:rPr lang="ja-JP" altLang="en-US" sz="1200" b="0" i="0" u="none" strike="noStrike" dirty="0" smtClean="0">
                          <a:solidFill>
                            <a:srgbClr val="000000"/>
                          </a:solidFill>
                          <a:effectLst/>
                          <a:latin typeface="+mj-ea"/>
                          <a:ea typeface="+mj-ea"/>
                        </a:rPr>
                        <a:t>３項</a:t>
                      </a:r>
                      <a:endParaRPr lang="en-US" altLang="ja-JP" sz="1200" b="0" i="0" u="none" strike="noStrike" dirty="0" smtClean="0">
                        <a:solidFill>
                          <a:srgbClr val="000000"/>
                        </a:solidFill>
                        <a:effectLst/>
                        <a:latin typeface="+mj-ea"/>
                        <a:ea typeface="+mj-ea"/>
                      </a:endParaRPr>
                    </a:p>
                    <a:p>
                      <a:pPr algn="ctr" fontAlgn="ctr"/>
                      <a:r>
                        <a:rPr lang="en-US" altLang="ja-JP" sz="1200" b="0" i="0" u="none" strike="noStrike" dirty="0" smtClean="0">
                          <a:solidFill>
                            <a:srgbClr val="000000"/>
                          </a:solidFill>
                          <a:effectLst/>
                          <a:latin typeface="+mj-ea"/>
                          <a:ea typeface="+mj-ea"/>
                        </a:rPr>
                        <a:t>※</a:t>
                      </a:r>
                      <a:r>
                        <a:rPr lang="ja-JP" altLang="en-US" sz="1200" b="0" i="0" u="none" strike="noStrike" dirty="0" smtClean="0">
                          <a:solidFill>
                            <a:srgbClr val="000000"/>
                          </a:solidFill>
                          <a:effectLst/>
                          <a:latin typeface="+mj-ea"/>
                          <a:ea typeface="+mj-ea"/>
                        </a:rPr>
                        <a:t>児通所基準第</a:t>
                      </a:r>
                      <a:r>
                        <a:rPr lang="en-US" altLang="ja-JP" sz="1200" b="0" i="0" u="none" strike="noStrike" dirty="0" smtClean="0">
                          <a:solidFill>
                            <a:srgbClr val="000000"/>
                          </a:solidFill>
                          <a:effectLst/>
                          <a:latin typeface="+mj-ea"/>
                          <a:ea typeface="+mj-ea"/>
                        </a:rPr>
                        <a:t>27</a:t>
                      </a:r>
                      <a:r>
                        <a:rPr lang="ja-JP" altLang="en-US" sz="1200" b="0" i="0" u="none" strike="noStrike" dirty="0" smtClean="0">
                          <a:solidFill>
                            <a:srgbClr val="000000"/>
                          </a:solidFill>
                          <a:effectLst/>
                          <a:latin typeface="+mj-ea"/>
                          <a:ea typeface="+mj-ea"/>
                        </a:rPr>
                        <a:t>条２～３項</a:t>
                      </a:r>
                      <a:endParaRPr lang="ja-JP" altLang="en-US" sz="1200" b="0" i="0" u="none" strike="noStrike" dirty="0">
                        <a:solidFill>
                          <a:srgbClr val="000000"/>
                        </a:solidFill>
                        <a:effectLst/>
                        <a:latin typeface="+mj-ea"/>
                        <a:ea typeface="+mj-ea"/>
                      </a:endParaRPr>
                    </a:p>
                  </a:txBody>
                  <a:tcPr marL="6834" marR="6834" marT="6833" marB="0"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mj-ea"/>
                          <a:ea typeface="+mj-ea"/>
                        </a:rPr>
                        <a:t>休憩</a:t>
                      </a:r>
                      <a:endParaRPr lang="en-US" altLang="ja-JP" sz="1600" b="1"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600" b="1" i="0" u="none" strike="noStrike" dirty="0">
                          <a:solidFill>
                            <a:srgbClr val="000000"/>
                          </a:solidFill>
                          <a:effectLst/>
                          <a:latin typeface="+mj-ea"/>
                          <a:ea typeface="+mj-ea"/>
                        </a:rPr>
                        <a:t>　個別支援計画の作成・発表</a:t>
                      </a:r>
                      <a:endParaRPr lang="en-US" altLang="ja-JP" sz="1600" b="1" i="0" u="none" strike="noStrike" dirty="0">
                        <a:solidFill>
                          <a:srgbClr val="000000"/>
                        </a:solidFill>
                        <a:effectLst/>
                        <a:latin typeface="+mj-ea"/>
                        <a:ea typeface="+mj-ea"/>
                      </a:endParaRPr>
                    </a:p>
                    <a:p>
                      <a:pPr algn="ctr" fontAlgn="ctr"/>
                      <a:r>
                        <a:rPr lang="en-US" altLang="ja-JP" sz="1200" b="0" i="0" u="none" strike="noStrike" dirty="0">
                          <a:solidFill>
                            <a:srgbClr val="000000"/>
                          </a:solidFill>
                          <a:effectLst/>
                          <a:latin typeface="+mj-ea"/>
                          <a:ea typeface="+mj-ea"/>
                        </a:rPr>
                        <a:t>※</a:t>
                      </a:r>
                      <a:r>
                        <a:rPr lang="ja-JP" altLang="en-US" sz="1200" b="0" i="0" u="none" strike="noStrike" dirty="0">
                          <a:solidFill>
                            <a:srgbClr val="000000"/>
                          </a:solidFill>
                          <a:effectLst/>
                          <a:latin typeface="+mj-ea"/>
                          <a:ea typeface="+mj-ea"/>
                        </a:rPr>
                        <a:t>サービス基準第</a:t>
                      </a:r>
                      <a:r>
                        <a:rPr lang="en-US" altLang="ja-JP" sz="1200" b="0" i="0" u="none" strike="noStrike" dirty="0">
                          <a:solidFill>
                            <a:srgbClr val="000000"/>
                          </a:solidFill>
                          <a:effectLst/>
                          <a:latin typeface="+mj-ea"/>
                          <a:ea typeface="+mj-ea"/>
                        </a:rPr>
                        <a:t>58</a:t>
                      </a:r>
                      <a:r>
                        <a:rPr lang="ja-JP" altLang="en-US" sz="1200" b="0" i="0" u="none" strike="noStrike" dirty="0">
                          <a:solidFill>
                            <a:srgbClr val="000000"/>
                          </a:solidFill>
                          <a:effectLst/>
                          <a:latin typeface="+mj-ea"/>
                          <a:ea typeface="+mj-ea"/>
                        </a:rPr>
                        <a:t>条第</a:t>
                      </a:r>
                      <a:r>
                        <a:rPr lang="en-US" altLang="ja-JP" sz="1200" b="0" i="0" u="none" strike="noStrike" dirty="0">
                          <a:solidFill>
                            <a:srgbClr val="000000"/>
                          </a:solidFill>
                          <a:effectLst/>
                          <a:latin typeface="+mj-ea"/>
                          <a:ea typeface="+mj-ea"/>
                        </a:rPr>
                        <a:t>4</a:t>
                      </a:r>
                      <a:r>
                        <a:rPr lang="ja-JP" altLang="en-US" sz="1200" b="0" i="0" u="none" strike="noStrike" dirty="0">
                          <a:solidFill>
                            <a:srgbClr val="000000"/>
                          </a:solidFill>
                          <a:effectLst/>
                          <a:latin typeface="+mj-ea"/>
                          <a:ea typeface="+mj-ea"/>
                        </a:rPr>
                        <a:t>～</a:t>
                      </a:r>
                      <a:r>
                        <a:rPr lang="ja-JP" altLang="en-US" sz="1200" b="0" i="0" u="none" strike="noStrike" dirty="0" smtClean="0">
                          <a:solidFill>
                            <a:srgbClr val="000000"/>
                          </a:solidFill>
                          <a:effectLst/>
                          <a:latin typeface="+mj-ea"/>
                          <a:ea typeface="+mj-ea"/>
                        </a:rPr>
                        <a:t>７項</a:t>
                      </a:r>
                      <a:endParaRPr lang="en-US" altLang="ja-JP" sz="1200" b="0" i="0" u="none" strike="noStrike" dirty="0" smtClean="0">
                        <a:solidFill>
                          <a:srgbClr val="000000"/>
                        </a:solidFill>
                        <a:effectLst/>
                        <a:latin typeface="+mj-ea"/>
                        <a:ea typeface="+mj-ea"/>
                      </a:endParaRPr>
                    </a:p>
                    <a:p>
                      <a:pPr algn="ctr" fontAlgn="ctr"/>
                      <a:r>
                        <a:rPr lang="en-US" altLang="ja-JP" sz="1200" b="0" i="0" u="none" strike="noStrike" dirty="0" smtClean="0">
                          <a:solidFill>
                            <a:srgbClr val="000000"/>
                          </a:solidFill>
                          <a:effectLst/>
                          <a:latin typeface="+mj-ea"/>
                          <a:ea typeface="+mj-ea"/>
                        </a:rPr>
                        <a:t>※</a:t>
                      </a:r>
                      <a:r>
                        <a:rPr lang="ja-JP" altLang="en-US" sz="1200" b="0" i="0" u="none" strike="noStrike" dirty="0" smtClean="0">
                          <a:solidFill>
                            <a:srgbClr val="000000"/>
                          </a:solidFill>
                          <a:effectLst/>
                          <a:latin typeface="+mj-ea"/>
                          <a:ea typeface="+mj-ea"/>
                        </a:rPr>
                        <a:t>児通所基準</a:t>
                      </a:r>
                      <a:r>
                        <a:rPr lang="en-US" altLang="ja-JP" sz="1200" b="0" i="0" u="none" strike="noStrike" dirty="0" smtClean="0">
                          <a:solidFill>
                            <a:srgbClr val="000000"/>
                          </a:solidFill>
                          <a:effectLst/>
                          <a:latin typeface="+mj-ea"/>
                          <a:ea typeface="+mj-ea"/>
                        </a:rPr>
                        <a:t>27</a:t>
                      </a:r>
                      <a:r>
                        <a:rPr lang="ja-JP" altLang="en-US" sz="1200" b="0" i="0" u="none" strike="noStrike" dirty="0" smtClean="0">
                          <a:solidFill>
                            <a:srgbClr val="000000"/>
                          </a:solidFill>
                          <a:effectLst/>
                          <a:latin typeface="+mj-ea"/>
                          <a:ea typeface="+mj-ea"/>
                        </a:rPr>
                        <a:t>条</a:t>
                      </a:r>
                      <a:r>
                        <a:rPr lang="en-US" altLang="ja-JP" sz="1200" b="0" i="0" u="none" strike="noStrike" dirty="0" smtClean="0">
                          <a:solidFill>
                            <a:srgbClr val="000000"/>
                          </a:solidFill>
                          <a:effectLst/>
                          <a:latin typeface="+mj-ea"/>
                          <a:ea typeface="+mj-ea"/>
                        </a:rPr>
                        <a:t>4</a:t>
                      </a:r>
                      <a:r>
                        <a:rPr lang="ja-JP" altLang="en-US" sz="1200" b="0" i="0" u="none" strike="noStrike" dirty="0" smtClean="0">
                          <a:solidFill>
                            <a:srgbClr val="000000"/>
                          </a:solidFill>
                          <a:effectLst/>
                          <a:latin typeface="+mj-ea"/>
                          <a:ea typeface="+mj-ea"/>
                        </a:rPr>
                        <a:t>～</a:t>
                      </a:r>
                      <a:r>
                        <a:rPr lang="en-US" altLang="ja-JP" sz="1200" b="0" i="0" u="none" strike="noStrike" dirty="0" smtClean="0">
                          <a:solidFill>
                            <a:srgbClr val="000000"/>
                          </a:solidFill>
                          <a:effectLst/>
                          <a:latin typeface="+mj-ea"/>
                          <a:ea typeface="+mj-ea"/>
                        </a:rPr>
                        <a:t>7</a:t>
                      </a:r>
                      <a:r>
                        <a:rPr lang="ja-JP" altLang="en-US" sz="1200" b="0" i="0" u="none" strike="noStrike" dirty="0" smtClean="0">
                          <a:solidFill>
                            <a:srgbClr val="000000"/>
                          </a:solidFill>
                          <a:effectLst/>
                          <a:latin typeface="+mj-ea"/>
                          <a:ea typeface="+mj-ea"/>
                        </a:rPr>
                        <a:t>項</a:t>
                      </a:r>
                      <a:endParaRPr lang="en-US" altLang="ja-JP" sz="1200" b="0" i="0" u="none" strike="noStrike" dirty="0">
                        <a:solidFill>
                          <a:srgbClr val="000000"/>
                        </a:solidFill>
                        <a:effectLst/>
                        <a:latin typeface="+mj-ea"/>
                        <a:ea typeface="+mj-ea"/>
                      </a:endParaRPr>
                    </a:p>
                  </a:txBody>
                  <a:tcPr marL="6834" marR="6834" marT="6833"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849969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281" y="44624"/>
            <a:ext cx="9865096" cy="612981"/>
          </a:xfrm>
        </p:spPr>
        <p:txBody>
          <a:bodyPr/>
          <a:lstStyle/>
          <a:p>
            <a:r>
              <a:rPr kumimoji="1" lang="ja-JP" altLang="en-US" sz="3200" dirty="0" smtClean="0"/>
              <a:t>ニーズ整理票と個別支援計画のつながり</a:t>
            </a:r>
            <a:endParaRPr kumimoji="1" lang="ja-JP" altLang="en-US" sz="3200" dirty="0"/>
          </a:p>
        </p:txBody>
      </p:sp>
      <p:sp>
        <p:nvSpPr>
          <p:cNvPr id="3" name="スライド番号プレースホルダー 2"/>
          <p:cNvSpPr>
            <a:spLocks noGrp="1"/>
          </p:cNvSpPr>
          <p:nvPr>
            <p:ph type="sldNum" sz="quarter" idx="12"/>
          </p:nvPr>
        </p:nvSpPr>
        <p:spPr/>
        <p:txBody>
          <a:bodyPr/>
          <a:lstStyle/>
          <a:p>
            <a:pPr>
              <a:defRPr/>
            </a:pPr>
            <a:fld id="{4E7B9E37-D700-4F8C-8596-3B595FC50DF0}" type="slidenum">
              <a:rPr lang="en-US" altLang="ja-JP" smtClean="0"/>
              <a:pPr>
                <a:defRPr/>
              </a:pPr>
              <a:t>50</a:t>
            </a:fld>
            <a:endParaRPr lang="en-US" altLang="ja-JP"/>
          </a:p>
        </p:txBody>
      </p:sp>
      <p:pic>
        <p:nvPicPr>
          <p:cNvPr id="5" name="図 4"/>
          <p:cNvPicPr>
            <a:picLocks noChangeAspect="1"/>
          </p:cNvPicPr>
          <p:nvPr/>
        </p:nvPicPr>
        <p:blipFill>
          <a:blip r:embed="rId2"/>
          <a:stretch>
            <a:fillRect/>
          </a:stretch>
        </p:blipFill>
        <p:spPr>
          <a:xfrm>
            <a:off x="108273" y="1124744"/>
            <a:ext cx="4889315" cy="3447157"/>
          </a:xfrm>
          <a:prstGeom prst="rect">
            <a:avLst/>
          </a:prstGeom>
        </p:spPr>
      </p:pic>
      <p:sp>
        <p:nvSpPr>
          <p:cNvPr id="7" name="四角形: 角を丸くする 7">
            <a:extLst>
              <a:ext uri="{FF2B5EF4-FFF2-40B4-BE49-F238E27FC236}">
                <a16:creationId xmlns:a16="http://schemas.microsoft.com/office/drawing/2014/main" id="{45B9D69D-4B61-47CD-B7B8-7E3FA9ABE5BC}"/>
              </a:ext>
            </a:extLst>
          </p:cNvPr>
          <p:cNvSpPr/>
          <p:nvPr/>
        </p:nvSpPr>
        <p:spPr>
          <a:xfrm>
            <a:off x="3924698" y="2060848"/>
            <a:ext cx="936104" cy="2448272"/>
          </a:xfrm>
          <a:prstGeom prst="roundRect">
            <a:avLst>
              <a:gd name="adj" fmla="val 10898"/>
            </a:avLst>
          </a:prstGeom>
          <a:solidFill>
            <a:srgbClr val="FEB7B0">
              <a:alpha val="58000"/>
            </a:srgbClr>
          </a:solidFill>
          <a:ln>
            <a:solidFill>
              <a:srgbClr val="FF33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a:blip r:embed="rId3"/>
          <a:stretch>
            <a:fillRect/>
          </a:stretch>
        </p:blipFill>
        <p:spPr>
          <a:xfrm>
            <a:off x="5940921" y="580197"/>
            <a:ext cx="3852243" cy="2666937"/>
          </a:xfrm>
          <a:prstGeom prst="rect">
            <a:avLst/>
          </a:prstGeom>
        </p:spPr>
      </p:pic>
      <p:pic>
        <p:nvPicPr>
          <p:cNvPr id="4" name="図 3"/>
          <p:cNvPicPr>
            <a:picLocks noChangeAspect="1"/>
          </p:cNvPicPr>
          <p:nvPr/>
        </p:nvPicPr>
        <p:blipFill>
          <a:blip r:embed="rId4"/>
          <a:stretch>
            <a:fillRect/>
          </a:stretch>
        </p:blipFill>
        <p:spPr>
          <a:xfrm>
            <a:off x="5292849" y="2924944"/>
            <a:ext cx="4752528" cy="3690169"/>
          </a:xfrm>
          <a:prstGeom prst="rect">
            <a:avLst/>
          </a:prstGeom>
        </p:spPr>
      </p:pic>
      <p:sp>
        <p:nvSpPr>
          <p:cNvPr id="9" name="四角形: 角を丸くする 7">
            <a:extLst>
              <a:ext uri="{FF2B5EF4-FFF2-40B4-BE49-F238E27FC236}">
                <a16:creationId xmlns:a16="http://schemas.microsoft.com/office/drawing/2014/main" id="{45B9D69D-4B61-47CD-B7B8-7E3FA9ABE5BC}"/>
              </a:ext>
            </a:extLst>
          </p:cNvPr>
          <p:cNvSpPr/>
          <p:nvPr/>
        </p:nvSpPr>
        <p:spPr>
          <a:xfrm>
            <a:off x="5364856" y="5157192"/>
            <a:ext cx="712851" cy="1080120"/>
          </a:xfrm>
          <a:prstGeom prst="roundRect">
            <a:avLst>
              <a:gd name="adj" fmla="val 10898"/>
            </a:avLst>
          </a:prstGeom>
          <a:solidFill>
            <a:srgbClr val="FEB7B0">
              <a:alpha val="58000"/>
            </a:srgbClr>
          </a:solidFill>
          <a:ln>
            <a:solidFill>
              <a:srgbClr val="FF33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7">
            <a:extLst>
              <a:ext uri="{FF2B5EF4-FFF2-40B4-BE49-F238E27FC236}">
                <a16:creationId xmlns:a16="http://schemas.microsoft.com/office/drawing/2014/main" id="{45B9D69D-4B61-47CD-B7B8-7E3FA9ABE5BC}"/>
              </a:ext>
            </a:extLst>
          </p:cNvPr>
          <p:cNvSpPr/>
          <p:nvPr/>
        </p:nvSpPr>
        <p:spPr>
          <a:xfrm>
            <a:off x="6805017" y="1327816"/>
            <a:ext cx="2988147" cy="228975"/>
          </a:xfrm>
          <a:prstGeom prst="roundRect">
            <a:avLst>
              <a:gd name="adj" fmla="val 10898"/>
            </a:avLst>
          </a:prstGeom>
          <a:solidFill>
            <a:srgbClr val="0066FF">
              <a:alpha val="58000"/>
            </a:srgbClr>
          </a:solidFill>
          <a:ln>
            <a:solidFill>
              <a:srgbClr val="FF33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7">
            <a:extLst>
              <a:ext uri="{FF2B5EF4-FFF2-40B4-BE49-F238E27FC236}">
                <a16:creationId xmlns:a16="http://schemas.microsoft.com/office/drawing/2014/main" id="{45B9D69D-4B61-47CD-B7B8-7E3FA9ABE5BC}"/>
              </a:ext>
            </a:extLst>
          </p:cNvPr>
          <p:cNvSpPr/>
          <p:nvPr/>
        </p:nvSpPr>
        <p:spPr>
          <a:xfrm>
            <a:off x="5436865" y="3407384"/>
            <a:ext cx="4536504" cy="237640"/>
          </a:xfrm>
          <a:prstGeom prst="roundRect">
            <a:avLst>
              <a:gd name="adj" fmla="val 10898"/>
            </a:avLst>
          </a:prstGeom>
          <a:solidFill>
            <a:srgbClr val="0066FF">
              <a:alpha val="58000"/>
            </a:srgbClr>
          </a:solidFill>
          <a:ln>
            <a:solidFill>
              <a:srgbClr val="FF33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曲折矢印 9"/>
          <p:cNvSpPr/>
          <p:nvPr/>
        </p:nvSpPr>
        <p:spPr bwMode="auto">
          <a:xfrm flipV="1">
            <a:off x="4076914" y="4571900"/>
            <a:ext cx="1287942" cy="1521395"/>
          </a:xfrm>
          <a:prstGeom prst="bentArrow">
            <a:avLst/>
          </a:prstGeom>
          <a:solidFill>
            <a:schemeClr val="accent1"/>
          </a:solidFill>
          <a:ln w="12700" cap="flat" cmpd="sng" algn="ctr">
            <a:solidFill>
              <a:srgbClr val="FF9900"/>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5" name="下矢印 14"/>
          <p:cNvSpPr/>
          <p:nvPr/>
        </p:nvSpPr>
        <p:spPr bwMode="auto">
          <a:xfrm>
            <a:off x="9173061" y="1604646"/>
            <a:ext cx="452139" cy="1778584"/>
          </a:xfrm>
          <a:prstGeom prst="downArrow">
            <a:avLst/>
          </a:prstGeom>
          <a:solidFill>
            <a:schemeClr val="accent1"/>
          </a:solidFill>
          <a:ln w="12700" cap="flat" cmpd="sng" algn="ctr">
            <a:solidFill>
              <a:srgbClr val="FF9900"/>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25520894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val 2"/>
          <p:cNvSpPr>
            <a:spLocks noChangeArrowheads="1"/>
          </p:cNvSpPr>
          <p:nvPr/>
        </p:nvSpPr>
        <p:spPr bwMode="auto">
          <a:xfrm>
            <a:off x="944564" y="88479"/>
            <a:ext cx="8189913"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dirty="0"/>
          </a:p>
        </p:txBody>
      </p:sp>
      <p:sp>
        <p:nvSpPr>
          <p:cNvPr id="41" name="Rectangle 3"/>
          <p:cNvSpPr txBox="1">
            <a:spLocks noChangeArrowheads="1"/>
          </p:cNvSpPr>
          <p:nvPr/>
        </p:nvSpPr>
        <p:spPr bwMode="auto">
          <a:xfrm>
            <a:off x="306295" y="0"/>
            <a:ext cx="7380820" cy="720725"/>
          </a:xfrm>
          <a:prstGeom prst="rect">
            <a:avLst/>
          </a:prstGeom>
          <a:noFill/>
          <a:ln w="9525">
            <a:noFill/>
            <a:miter lim="800000"/>
            <a:headEnd/>
            <a:tailEnd/>
          </a:ln>
        </p:spPr>
        <p:txBody>
          <a:bodyPr lIns="91430" tIns="45714" rIns="91430" bIns="45714" anchor="ctr"/>
          <a:lstStyle/>
          <a:p>
            <a:pPr algn="ctr" eaLnBrk="0" hangingPunct="0">
              <a:defRPr/>
            </a:pPr>
            <a:r>
              <a:rPr lang="ja-JP" altLang="en-US" sz="2400" kern="0" dirty="0" smtClean="0">
                <a:solidFill>
                  <a:srgbClr val="A50021"/>
                </a:solidFill>
                <a:latin typeface="+mj-lt"/>
                <a:ea typeface="+mj-ea"/>
                <a:cs typeface="+mj-cs"/>
              </a:rPr>
              <a:t>（参考）　　　　　　個別</a:t>
            </a:r>
            <a:r>
              <a:rPr lang="ja-JP" altLang="en-US" sz="2400" kern="0" dirty="0">
                <a:solidFill>
                  <a:srgbClr val="A50021"/>
                </a:solidFill>
                <a:latin typeface="+mj-lt"/>
                <a:ea typeface="+mj-ea"/>
                <a:cs typeface="+mj-cs"/>
              </a:rPr>
              <a:t>支援</a:t>
            </a:r>
            <a:r>
              <a:rPr lang="ja-JP" altLang="en-US" sz="2400" kern="0" dirty="0" smtClean="0">
                <a:solidFill>
                  <a:srgbClr val="A50021"/>
                </a:solidFill>
                <a:latin typeface="+mj-lt"/>
                <a:ea typeface="+mj-ea"/>
                <a:cs typeface="+mj-cs"/>
              </a:rPr>
              <a:t>会議を活性化させるスキル等</a:t>
            </a:r>
            <a:endParaRPr lang="ja-JP" altLang="en-US" sz="3600" kern="0" dirty="0">
              <a:solidFill>
                <a:schemeClr val="tx2"/>
              </a:solidFill>
              <a:latin typeface="+mj-lt"/>
              <a:ea typeface="+mj-ea"/>
              <a:cs typeface="+mj-cs"/>
            </a:endParaRPr>
          </a:p>
        </p:txBody>
      </p:sp>
      <p:sp>
        <p:nvSpPr>
          <p:cNvPr id="35844" name="コンテンツ プレースホルダ 7"/>
          <p:cNvSpPr>
            <a:spLocks noGrp="1"/>
          </p:cNvSpPr>
          <p:nvPr>
            <p:ph idx="1"/>
          </p:nvPr>
        </p:nvSpPr>
        <p:spPr>
          <a:xfrm>
            <a:off x="180281" y="620688"/>
            <a:ext cx="9793088" cy="5854134"/>
          </a:xfrm>
        </p:spPr>
        <p:style>
          <a:lnRef idx="2">
            <a:schemeClr val="dk1"/>
          </a:lnRef>
          <a:fillRef idx="1">
            <a:schemeClr val="lt1"/>
          </a:fillRef>
          <a:effectRef idx="0">
            <a:schemeClr val="dk1"/>
          </a:effectRef>
          <a:fontRef idx="minor">
            <a:schemeClr val="dk1"/>
          </a:fontRef>
        </p:style>
        <p:txBody>
          <a:bodyPr/>
          <a:lstStyle/>
          <a:p>
            <a:pPr marL="539750" lvl="1" indent="-457200">
              <a:buFont typeface="+mj-lt"/>
              <a:buAutoNum type="arabicPeriod"/>
            </a:pPr>
            <a:r>
              <a:rPr lang="ja-JP" altLang="en-US" sz="1800" dirty="0"/>
              <a:t>参加者が安心して発言できる場をつくる　～１０のスキル～</a:t>
            </a:r>
            <a:endParaRPr lang="en-US" altLang="ja-JP" sz="1800" dirty="0"/>
          </a:p>
          <a:p>
            <a:pPr marL="82550" lvl="1" indent="0">
              <a:buNone/>
            </a:pPr>
            <a:r>
              <a:rPr lang="ja-JP" altLang="en-US" sz="1800" dirty="0"/>
              <a:t>　　①自然体　②グループ作り　③見通し　④グランドルール　⑤アイスブレイク</a:t>
            </a:r>
            <a:endParaRPr lang="en-US" altLang="ja-JP" sz="1800" dirty="0"/>
          </a:p>
          <a:p>
            <a:pPr marL="82550" lvl="1" indent="0">
              <a:buNone/>
            </a:pPr>
            <a:r>
              <a:rPr lang="ja-JP" altLang="en-US" sz="1800" dirty="0"/>
              <a:t>　　⑥傾聴・応答　⑦要約　⑧公平な発言量　⑨議論を見える化　⑩ヒソヒソ話</a:t>
            </a:r>
            <a:endParaRPr lang="en-US" altLang="ja-JP" sz="1800" dirty="0"/>
          </a:p>
          <a:p>
            <a:pPr marL="82550" lvl="1" indent="0">
              <a:buNone/>
            </a:pPr>
            <a:endParaRPr lang="en-US" altLang="ja-JP" sz="1800" dirty="0"/>
          </a:p>
          <a:p>
            <a:pPr marL="539750" lvl="1" indent="-457200">
              <a:buFont typeface="+mj-lt"/>
              <a:buAutoNum type="arabicPeriod" startAt="2"/>
            </a:pPr>
            <a:r>
              <a:rPr lang="ja-JP" altLang="en-US" sz="1800" dirty="0"/>
              <a:t>時間を意識した場をつくる</a:t>
            </a:r>
            <a:endParaRPr lang="en-US" altLang="ja-JP" sz="1800" dirty="0"/>
          </a:p>
          <a:p>
            <a:pPr marL="82550" lvl="1" indent="0">
              <a:buNone/>
            </a:pPr>
            <a:r>
              <a:rPr lang="ja-JP" altLang="en-US" sz="1800" dirty="0"/>
              <a:t>　　①時間は無限ではない　②時間単価を意識する　③ホワイトボードに時間を示す</a:t>
            </a:r>
            <a:endParaRPr lang="en-US" altLang="ja-JP" sz="1800" dirty="0"/>
          </a:p>
          <a:p>
            <a:pPr marL="82550" lvl="1" indent="0">
              <a:buNone/>
            </a:pPr>
            <a:r>
              <a:rPr lang="ja-JP" altLang="en-US" sz="1800" dirty="0"/>
              <a:t>　　④発言は短く　⑤志向の活性化策　⑥発散と収束のメリハリ</a:t>
            </a:r>
            <a:endParaRPr lang="en-US" altLang="ja-JP" sz="1800" dirty="0"/>
          </a:p>
          <a:p>
            <a:pPr marL="82550" lvl="1" indent="0">
              <a:buNone/>
            </a:pPr>
            <a:endParaRPr lang="en-US" altLang="ja-JP" sz="1800" dirty="0"/>
          </a:p>
          <a:p>
            <a:pPr marL="539750" lvl="1" indent="-457200">
              <a:buFont typeface="+mj-lt"/>
              <a:buAutoNum type="arabicPeriod" startAt="3"/>
            </a:pPr>
            <a:r>
              <a:rPr lang="ja-JP" altLang="en-US" sz="1800" dirty="0"/>
              <a:t>ファシリテーションスキルを活用する　～問題解決型</a:t>
            </a:r>
            <a:r>
              <a:rPr lang="en-US" altLang="ja-JP" sz="1800" dirty="0"/>
              <a:t>FT</a:t>
            </a:r>
            <a:r>
              <a:rPr lang="ja-JP" altLang="en-US" sz="1800" dirty="0"/>
              <a:t>の４つのスキル～</a:t>
            </a:r>
            <a:endParaRPr lang="en-US" altLang="ja-JP" sz="1800" dirty="0"/>
          </a:p>
          <a:p>
            <a:pPr marL="82550" lvl="1" indent="0">
              <a:buNone/>
            </a:pPr>
            <a:r>
              <a:rPr lang="ja-JP" altLang="en-US" sz="1800" dirty="0"/>
              <a:t>　　</a:t>
            </a:r>
            <a:endParaRPr lang="en-US" altLang="ja-JP" sz="1800" dirty="0"/>
          </a:p>
          <a:p>
            <a:pPr marL="82550" lvl="1" indent="0">
              <a:buNone/>
            </a:pPr>
            <a:endParaRPr lang="en-US" altLang="ja-JP" sz="1800" dirty="0"/>
          </a:p>
        </p:txBody>
      </p:sp>
      <p:sp>
        <p:nvSpPr>
          <p:cNvPr id="2" name="スライド番号プレースホルダー 1"/>
          <p:cNvSpPr>
            <a:spLocks noGrp="1"/>
          </p:cNvSpPr>
          <p:nvPr>
            <p:ph type="sldNum" sz="quarter" idx="12"/>
          </p:nvPr>
        </p:nvSpPr>
        <p:spPr/>
        <p:txBody>
          <a:bodyPr/>
          <a:lstStyle/>
          <a:p>
            <a:pPr>
              <a:defRPr/>
            </a:pPr>
            <a:fld id="{3A7F450F-24FC-4313-9F04-82FF07EFB060}" type="slidenum">
              <a:rPr lang="en-US" altLang="ja-JP" smtClean="0"/>
              <a:pPr>
                <a:defRPr/>
              </a:pPr>
              <a:t>51</a:t>
            </a:fld>
            <a:endParaRPr lang="en-US" altLang="ja-JP"/>
          </a:p>
        </p:txBody>
      </p:sp>
      <p:sp>
        <p:nvSpPr>
          <p:cNvPr id="4" name="テキスト ボックス 3"/>
          <p:cNvSpPr txBox="1"/>
          <p:nvPr/>
        </p:nvSpPr>
        <p:spPr>
          <a:xfrm>
            <a:off x="756345" y="6474822"/>
            <a:ext cx="9397306" cy="338554"/>
          </a:xfrm>
          <a:prstGeom prst="rect">
            <a:avLst/>
          </a:prstGeom>
          <a:noFill/>
        </p:spPr>
        <p:txBody>
          <a:bodyPr wrap="square" rtlCol="0">
            <a:spAutoFit/>
          </a:bodyPr>
          <a:lstStyle/>
          <a:p>
            <a:r>
              <a:rPr kumimoji="1" lang="ja-JP" altLang="en-US" sz="1600" dirty="0"/>
              <a:t>平成</a:t>
            </a:r>
            <a:r>
              <a:rPr kumimoji="1" lang="en-US" altLang="ja-JP" sz="1600" dirty="0"/>
              <a:t>29</a:t>
            </a:r>
            <a:r>
              <a:rPr kumimoji="1" lang="ja-JP" altLang="en-US" sz="1600" dirty="0"/>
              <a:t>年度相談支援従事者指導者養成研修　「テーマ別演習」受講のススメ　岡部正文氏　資料より抜粋</a:t>
            </a:r>
          </a:p>
        </p:txBody>
      </p:sp>
      <p:sp>
        <p:nvSpPr>
          <p:cNvPr id="6" name="正方形/長方形 5"/>
          <p:cNvSpPr/>
          <p:nvPr/>
        </p:nvSpPr>
        <p:spPr bwMode="auto">
          <a:xfrm>
            <a:off x="4140721" y="3717032"/>
            <a:ext cx="1944216" cy="504056"/>
          </a:xfrm>
          <a:prstGeom prst="rect">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i="0" u="sng" strike="noStrike" cap="none" normalizeH="0" baseline="0" dirty="0">
                <a:ln>
                  <a:noFill/>
                </a:ln>
                <a:solidFill>
                  <a:schemeClr val="tx1"/>
                </a:solidFill>
                <a:effectLst/>
                <a:ea typeface="ＭＳ Ｐゴシック" pitchFamily="50" charset="-128"/>
              </a:rPr>
              <a:t>場のデザインのスキル</a:t>
            </a:r>
            <a:endParaRPr lang="en-US" altLang="ja-JP" sz="1400" b="1" u="sng" dirty="0">
              <a:ea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場を作り、つなげる</a:t>
            </a:r>
          </a:p>
        </p:txBody>
      </p:sp>
      <p:sp>
        <p:nvSpPr>
          <p:cNvPr id="10" name="正方形/長方形 9"/>
          <p:cNvSpPr/>
          <p:nvPr/>
        </p:nvSpPr>
        <p:spPr bwMode="auto">
          <a:xfrm>
            <a:off x="7237065" y="4509120"/>
            <a:ext cx="1944216" cy="504056"/>
          </a:xfrm>
          <a:prstGeom prst="rect">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i="0" u="sng" strike="noStrike" cap="none" normalizeH="0" baseline="0" dirty="0">
                <a:ln>
                  <a:noFill/>
                </a:ln>
                <a:solidFill>
                  <a:schemeClr val="tx1"/>
                </a:solidFill>
                <a:effectLst/>
                <a:latin typeface="Arial" charset="0"/>
                <a:ea typeface="ＭＳ Ｐゴシック" pitchFamily="50" charset="-128"/>
              </a:rPr>
              <a:t>対人関係のスキル</a:t>
            </a:r>
            <a:endParaRPr kumimoji="1" lang="en-US" altLang="ja-JP" sz="1400" b="1" i="0" u="sng" strike="noStrike" cap="none" normalizeH="0" baseline="0" dirty="0">
              <a:ln>
                <a:noFill/>
              </a:ln>
              <a:solidFill>
                <a:schemeClr val="tx1"/>
              </a:solidFill>
              <a:effectLst/>
              <a:latin typeface="Arial" charset="0"/>
              <a:ea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受け止め、引き出す</a:t>
            </a:r>
          </a:p>
        </p:txBody>
      </p:sp>
      <p:sp>
        <p:nvSpPr>
          <p:cNvPr id="11" name="正方形/長方形 10"/>
          <p:cNvSpPr/>
          <p:nvPr/>
        </p:nvSpPr>
        <p:spPr bwMode="auto">
          <a:xfrm>
            <a:off x="1044377" y="4521361"/>
            <a:ext cx="1944216" cy="504056"/>
          </a:xfrm>
          <a:prstGeom prst="rect">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i="0" u="sng" strike="noStrike" cap="none" normalizeH="0" baseline="0" dirty="0">
                <a:ln>
                  <a:noFill/>
                </a:ln>
                <a:solidFill>
                  <a:schemeClr val="tx1"/>
                </a:solidFill>
                <a:effectLst/>
                <a:latin typeface="Arial" charset="0"/>
                <a:ea typeface="ＭＳ Ｐゴシック" pitchFamily="50" charset="-128"/>
              </a:rPr>
              <a:t>合意形成のスキル</a:t>
            </a:r>
            <a:endParaRPr kumimoji="1" lang="en-US" altLang="ja-JP" sz="1400" b="1" i="0" u="sng" strike="noStrike" cap="none" normalizeH="0" baseline="0" dirty="0">
              <a:ln>
                <a:noFill/>
              </a:ln>
              <a:solidFill>
                <a:schemeClr val="tx1"/>
              </a:solidFill>
              <a:effectLst/>
              <a:latin typeface="Arial" charset="0"/>
              <a:ea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まとめて、分かち合う</a:t>
            </a:r>
          </a:p>
        </p:txBody>
      </p:sp>
      <p:sp>
        <p:nvSpPr>
          <p:cNvPr id="7" name="テキスト ボックス 6"/>
          <p:cNvSpPr txBox="1"/>
          <p:nvPr/>
        </p:nvSpPr>
        <p:spPr>
          <a:xfrm>
            <a:off x="3780681" y="4221088"/>
            <a:ext cx="2736304" cy="288032"/>
          </a:xfrm>
          <a:prstGeom prst="rect">
            <a:avLst/>
          </a:prstGeom>
          <a:noFill/>
        </p:spPr>
        <p:txBody>
          <a:bodyPr wrap="square" rtlCol="0">
            <a:spAutoFit/>
          </a:bodyPr>
          <a:lstStyle/>
          <a:p>
            <a:pPr marL="179388" indent="-179388">
              <a:buFont typeface="Wingdings" panose="05000000000000000000" pitchFamily="2" charset="2"/>
              <a:buChar char="l"/>
            </a:pPr>
            <a:r>
              <a:rPr kumimoji="1" lang="ja-JP" altLang="en-US" sz="1200" dirty="0"/>
              <a:t>プロセス設計（演習の設計図を描く）</a:t>
            </a:r>
          </a:p>
        </p:txBody>
      </p:sp>
      <p:sp>
        <p:nvSpPr>
          <p:cNvPr id="13" name="テキスト ボックス 12"/>
          <p:cNvSpPr txBox="1"/>
          <p:nvPr/>
        </p:nvSpPr>
        <p:spPr>
          <a:xfrm>
            <a:off x="7453089" y="5063190"/>
            <a:ext cx="1604267" cy="461665"/>
          </a:xfrm>
          <a:prstGeom prst="rect">
            <a:avLst/>
          </a:prstGeom>
          <a:noFill/>
        </p:spPr>
        <p:txBody>
          <a:bodyPr wrap="square" rtlCol="0">
            <a:spAutoFit/>
          </a:bodyPr>
          <a:lstStyle/>
          <a:p>
            <a:pPr marL="179388" indent="-179388">
              <a:buFont typeface="Wingdings" panose="05000000000000000000" pitchFamily="2" charset="2"/>
              <a:buChar char="l"/>
            </a:pPr>
            <a:r>
              <a:rPr kumimoji="1" lang="ja-JP" altLang="en-US" sz="1200" dirty="0"/>
              <a:t>傾聴と質問</a:t>
            </a:r>
            <a:endParaRPr kumimoji="1" lang="en-US" altLang="ja-JP" sz="1200" dirty="0"/>
          </a:p>
          <a:p>
            <a:pPr marL="179388" indent="-179388">
              <a:buFont typeface="Wingdings" panose="05000000000000000000" pitchFamily="2" charset="2"/>
              <a:buChar char="l"/>
            </a:pPr>
            <a:r>
              <a:rPr kumimoji="1" lang="ja-JP" altLang="en-US" sz="1200" dirty="0"/>
              <a:t>非言語メッセージ</a:t>
            </a:r>
          </a:p>
        </p:txBody>
      </p:sp>
      <p:sp>
        <p:nvSpPr>
          <p:cNvPr id="14" name="テキスト ボックス 13"/>
          <p:cNvSpPr txBox="1"/>
          <p:nvPr/>
        </p:nvSpPr>
        <p:spPr>
          <a:xfrm>
            <a:off x="1088581" y="4991182"/>
            <a:ext cx="1838050" cy="461665"/>
          </a:xfrm>
          <a:prstGeom prst="rect">
            <a:avLst/>
          </a:prstGeom>
          <a:noFill/>
        </p:spPr>
        <p:txBody>
          <a:bodyPr wrap="square" rtlCol="0">
            <a:spAutoFit/>
          </a:bodyPr>
          <a:lstStyle/>
          <a:p>
            <a:pPr marL="179388" indent="-179388">
              <a:buFont typeface="Wingdings" panose="05000000000000000000" pitchFamily="2" charset="2"/>
              <a:buChar char="l"/>
            </a:pPr>
            <a:r>
              <a:rPr kumimoji="1" lang="ja-JP" altLang="en-US" sz="1200" dirty="0"/>
              <a:t>意思決定手法の活用</a:t>
            </a:r>
            <a:endParaRPr kumimoji="1" lang="en-US" altLang="ja-JP" sz="1200" dirty="0"/>
          </a:p>
          <a:p>
            <a:pPr marL="179388" indent="-179388">
              <a:buFont typeface="Wingdings" panose="05000000000000000000" pitchFamily="2" charset="2"/>
              <a:buChar char="l"/>
            </a:pPr>
            <a:r>
              <a:rPr kumimoji="1" lang="ja-JP" altLang="en-US" sz="1200" dirty="0"/>
              <a:t>フィードバック</a:t>
            </a:r>
          </a:p>
        </p:txBody>
      </p:sp>
      <p:sp>
        <p:nvSpPr>
          <p:cNvPr id="15" name="正方形/長方形 14"/>
          <p:cNvSpPr/>
          <p:nvPr/>
        </p:nvSpPr>
        <p:spPr bwMode="auto">
          <a:xfrm>
            <a:off x="4140721" y="5506646"/>
            <a:ext cx="1944216" cy="504056"/>
          </a:xfrm>
          <a:prstGeom prst="rect">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i="0" u="sng" strike="noStrike" cap="none" normalizeH="0" baseline="0" dirty="0">
                <a:ln>
                  <a:noFill/>
                </a:ln>
                <a:solidFill>
                  <a:schemeClr val="tx1"/>
                </a:solidFill>
                <a:effectLst/>
                <a:latin typeface="Arial" charset="0"/>
                <a:ea typeface="ＭＳ Ｐゴシック" pitchFamily="50" charset="-128"/>
              </a:rPr>
              <a:t>構造化のスキル</a:t>
            </a:r>
            <a:endParaRPr kumimoji="1" lang="en-US" altLang="ja-JP" sz="1400" b="1" i="0" u="sng" strike="noStrike" cap="none" normalizeH="0" baseline="0" dirty="0">
              <a:ln>
                <a:noFill/>
              </a:ln>
              <a:solidFill>
                <a:schemeClr val="tx1"/>
              </a:solidFill>
              <a:effectLst/>
              <a:latin typeface="Arial" charset="0"/>
              <a:ea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かみ合わせ、整理する</a:t>
            </a:r>
          </a:p>
        </p:txBody>
      </p:sp>
      <p:sp>
        <p:nvSpPr>
          <p:cNvPr id="16" name="テキスト ボックス 15"/>
          <p:cNvSpPr txBox="1"/>
          <p:nvPr/>
        </p:nvSpPr>
        <p:spPr>
          <a:xfrm>
            <a:off x="3898457" y="5991671"/>
            <a:ext cx="2474512" cy="461665"/>
          </a:xfrm>
          <a:prstGeom prst="rect">
            <a:avLst/>
          </a:prstGeom>
          <a:noFill/>
        </p:spPr>
        <p:txBody>
          <a:bodyPr wrap="square" rtlCol="0">
            <a:spAutoFit/>
          </a:bodyPr>
          <a:lstStyle/>
          <a:p>
            <a:pPr marL="179388" indent="-179388">
              <a:buFont typeface="Wingdings" panose="05000000000000000000" pitchFamily="2" charset="2"/>
              <a:buChar char="l"/>
            </a:pPr>
            <a:r>
              <a:rPr kumimoji="1" lang="ja-JP" altLang="en-US" sz="1200" dirty="0"/>
              <a:t>ファシリテーショングラフィック</a:t>
            </a:r>
            <a:endParaRPr kumimoji="1" lang="en-US" altLang="ja-JP" sz="1200" dirty="0"/>
          </a:p>
          <a:p>
            <a:pPr marL="179388" indent="-179388">
              <a:buFont typeface="Wingdings" panose="05000000000000000000" pitchFamily="2" charset="2"/>
              <a:buChar char="l"/>
            </a:pPr>
            <a:r>
              <a:rPr kumimoji="1" lang="ja-JP" altLang="en-US" sz="1200" dirty="0" smtClean="0"/>
              <a:t>問題解決の</a:t>
            </a:r>
            <a:r>
              <a:rPr kumimoji="1" lang="ja-JP" altLang="en-US" sz="1200" dirty="0"/>
              <a:t>基本は「分ける」</a:t>
            </a:r>
          </a:p>
        </p:txBody>
      </p:sp>
      <p:sp>
        <p:nvSpPr>
          <p:cNvPr id="8" name="曲折矢印 7"/>
          <p:cNvSpPr/>
          <p:nvPr/>
        </p:nvSpPr>
        <p:spPr bwMode="auto">
          <a:xfrm rot="16200000">
            <a:off x="2816534" y="5473865"/>
            <a:ext cx="475836" cy="540060"/>
          </a:xfrm>
          <a:prstGeom prst="bentArrow">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8" name="曲折矢印 17"/>
          <p:cNvSpPr/>
          <p:nvPr/>
        </p:nvSpPr>
        <p:spPr bwMode="auto">
          <a:xfrm rot="10800000">
            <a:off x="6913029" y="5507171"/>
            <a:ext cx="475836" cy="540060"/>
          </a:xfrm>
          <a:prstGeom prst="bentArrow">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9" name="曲折矢印 18"/>
          <p:cNvSpPr/>
          <p:nvPr/>
        </p:nvSpPr>
        <p:spPr bwMode="auto">
          <a:xfrm>
            <a:off x="2872797" y="3865096"/>
            <a:ext cx="475836" cy="540060"/>
          </a:xfrm>
          <a:prstGeom prst="bentArrow">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曲折矢印 19"/>
          <p:cNvSpPr/>
          <p:nvPr/>
        </p:nvSpPr>
        <p:spPr bwMode="auto">
          <a:xfrm rot="5400000">
            <a:off x="6981145" y="3854564"/>
            <a:ext cx="475836" cy="540060"/>
          </a:xfrm>
          <a:prstGeom prst="bentArrow">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12" name="グループ化 11"/>
          <p:cNvGrpSpPr/>
          <p:nvPr/>
        </p:nvGrpSpPr>
        <p:grpSpPr>
          <a:xfrm>
            <a:off x="4891782" y="4857290"/>
            <a:ext cx="360040" cy="338046"/>
            <a:chOff x="8609755" y="1772816"/>
            <a:chExt cx="664731" cy="914110"/>
          </a:xfrm>
        </p:grpSpPr>
        <p:sp>
          <p:nvSpPr>
            <p:cNvPr id="9" name="左カーブ矢印 8"/>
            <p:cNvSpPr/>
            <p:nvPr/>
          </p:nvSpPr>
          <p:spPr bwMode="auto">
            <a:xfrm rot="16200000">
              <a:off x="8734426" y="1664804"/>
              <a:ext cx="432048" cy="648072"/>
            </a:xfrm>
            <a:prstGeom prst="curvedLeftArrow">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2" name="左カーブ矢印 21"/>
            <p:cNvSpPr/>
            <p:nvPr/>
          </p:nvSpPr>
          <p:spPr bwMode="auto">
            <a:xfrm rot="5400000">
              <a:off x="8717767" y="2146866"/>
              <a:ext cx="432048" cy="648072"/>
            </a:xfrm>
            <a:prstGeom prst="curvedLeftArrow">
              <a:avLst/>
            </a:prstGeom>
            <a:ln>
              <a:headEnd type="triangle" w="med" len="med"/>
              <a:tailEnd type="triangle" w="med" len="med"/>
            </a:ln>
          </p:spPr>
          <p:style>
            <a:lnRef idx="2">
              <a:schemeClr val="dk1"/>
            </a:lnRef>
            <a:fillRef idx="1">
              <a:schemeClr val="lt1"/>
            </a:fillRef>
            <a:effectRef idx="0">
              <a:schemeClr val="dk1"/>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7" name="テキスト ボックス 16"/>
          <p:cNvSpPr txBox="1"/>
          <p:nvPr/>
        </p:nvSpPr>
        <p:spPr>
          <a:xfrm>
            <a:off x="4752277" y="4524376"/>
            <a:ext cx="648072" cy="338554"/>
          </a:xfrm>
          <a:prstGeom prst="rect">
            <a:avLst/>
          </a:prstGeom>
          <a:noFill/>
        </p:spPr>
        <p:txBody>
          <a:bodyPr wrap="square" rtlCol="0">
            <a:spAutoFit/>
          </a:bodyPr>
          <a:lstStyle/>
          <a:p>
            <a:r>
              <a:rPr kumimoji="1" lang="ja-JP" altLang="en-US" sz="1600" b="1" dirty="0"/>
              <a:t>共有</a:t>
            </a:r>
          </a:p>
        </p:txBody>
      </p:sp>
      <p:sp>
        <p:nvSpPr>
          <p:cNvPr id="25" name="テキスト ボックス 24"/>
          <p:cNvSpPr txBox="1"/>
          <p:nvPr/>
        </p:nvSpPr>
        <p:spPr>
          <a:xfrm>
            <a:off x="5242799" y="4829381"/>
            <a:ext cx="648072" cy="338554"/>
          </a:xfrm>
          <a:prstGeom prst="rect">
            <a:avLst/>
          </a:prstGeom>
          <a:noFill/>
        </p:spPr>
        <p:txBody>
          <a:bodyPr wrap="square" rtlCol="0">
            <a:spAutoFit/>
          </a:bodyPr>
          <a:lstStyle/>
          <a:p>
            <a:r>
              <a:rPr kumimoji="1" lang="ja-JP" altLang="en-US" sz="1600" b="1" dirty="0"/>
              <a:t>発散</a:t>
            </a:r>
          </a:p>
        </p:txBody>
      </p:sp>
      <p:sp>
        <p:nvSpPr>
          <p:cNvPr id="26" name="テキスト ボックス 25"/>
          <p:cNvSpPr txBox="1"/>
          <p:nvPr/>
        </p:nvSpPr>
        <p:spPr>
          <a:xfrm>
            <a:off x="4774688" y="5178678"/>
            <a:ext cx="648072" cy="338554"/>
          </a:xfrm>
          <a:prstGeom prst="rect">
            <a:avLst/>
          </a:prstGeom>
          <a:noFill/>
        </p:spPr>
        <p:txBody>
          <a:bodyPr wrap="square" rtlCol="0">
            <a:spAutoFit/>
          </a:bodyPr>
          <a:lstStyle/>
          <a:p>
            <a:r>
              <a:rPr kumimoji="1" lang="ja-JP" altLang="en-US" sz="1600" b="1" dirty="0"/>
              <a:t>収束</a:t>
            </a:r>
          </a:p>
        </p:txBody>
      </p:sp>
      <p:sp>
        <p:nvSpPr>
          <p:cNvPr id="27" name="テキスト ボックス 26"/>
          <p:cNvSpPr txBox="1"/>
          <p:nvPr/>
        </p:nvSpPr>
        <p:spPr>
          <a:xfrm>
            <a:off x="4217752" y="4840004"/>
            <a:ext cx="648072" cy="338554"/>
          </a:xfrm>
          <a:prstGeom prst="rect">
            <a:avLst/>
          </a:prstGeom>
          <a:noFill/>
        </p:spPr>
        <p:txBody>
          <a:bodyPr wrap="square" rtlCol="0">
            <a:spAutoFit/>
          </a:bodyPr>
          <a:lstStyle/>
          <a:p>
            <a:r>
              <a:rPr kumimoji="1" lang="ja-JP" altLang="en-US" sz="1600" b="1" dirty="0"/>
              <a:t>決定</a:t>
            </a:r>
          </a:p>
        </p:txBody>
      </p:sp>
      <p:sp>
        <p:nvSpPr>
          <p:cNvPr id="21" name="テキスト ボックス 20"/>
          <p:cNvSpPr txBox="1"/>
          <p:nvPr/>
        </p:nvSpPr>
        <p:spPr>
          <a:xfrm>
            <a:off x="612329" y="6176337"/>
            <a:ext cx="3384376" cy="276999"/>
          </a:xfrm>
          <a:prstGeom prst="rect">
            <a:avLst/>
          </a:prstGeom>
          <a:noFill/>
        </p:spPr>
        <p:txBody>
          <a:bodyPr wrap="square" rtlCol="0">
            <a:spAutoFit/>
          </a:bodyPr>
          <a:lstStyle/>
          <a:p>
            <a:r>
              <a:rPr kumimoji="1" lang="ja-JP" altLang="en-US" sz="1200" dirty="0"/>
              <a:t>堀　公俊（ファシリテーション入門より引用）</a:t>
            </a:r>
          </a:p>
        </p:txBody>
      </p:sp>
    </p:spTree>
    <p:extLst>
      <p:ext uri="{BB962C8B-B14F-4D97-AF65-F5344CB8AC3E}">
        <p14:creationId xmlns:p14="http://schemas.microsoft.com/office/powerpoint/2010/main" val="979838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6305" y="197768"/>
            <a:ext cx="9537378"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smtClean="0"/>
              <a:t>グループワーク（個別支援計画の作成）</a:t>
            </a:r>
            <a:endParaRPr kumimoji="1" lang="ja-JP" altLang="en-US" dirty="0"/>
          </a:p>
        </p:txBody>
      </p:sp>
      <p:sp>
        <p:nvSpPr>
          <p:cNvPr id="3" name="コンテンツ プレースホルダー 2"/>
          <p:cNvSpPr>
            <a:spLocks noGrp="1"/>
          </p:cNvSpPr>
          <p:nvPr>
            <p:ph idx="1"/>
          </p:nvPr>
        </p:nvSpPr>
        <p:spPr>
          <a:xfrm>
            <a:off x="180281" y="2564904"/>
            <a:ext cx="9721079" cy="3561265"/>
          </a:xfrm>
        </p:spPr>
        <p:txBody>
          <a:bodyPr/>
          <a:lstStyle/>
          <a:p>
            <a:pPr marL="0" indent="0" algn="ctr">
              <a:buNone/>
            </a:pPr>
            <a:r>
              <a:rPr kumimoji="1" lang="ja-JP" altLang="en-US" sz="4800" dirty="0" smtClean="0"/>
              <a:t>～１５：３０まで</a:t>
            </a:r>
            <a:endParaRPr kumimoji="1" lang="en-US" altLang="ja-JP" sz="4800" dirty="0" smtClean="0"/>
          </a:p>
          <a:p>
            <a:pPr marL="0" indent="0" algn="ctr">
              <a:buNone/>
            </a:pPr>
            <a:endParaRPr kumimoji="1" lang="en-US" altLang="ja-JP" sz="4800" dirty="0" smtClean="0"/>
          </a:p>
          <a:p>
            <a:pPr marL="0" indent="0" algn="ctr">
              <a:buNone/>
            </a:pPr>
            <a:r>
              <a:rPr kumimoji="1" lang="ja-JP" altLang="en-US" sz="4800" dirty="0" smtClean="0"/>
              <a:t>グループワークに取り組んでください</a:t>
            </a:r>
            <a:endParaRPr kumimoji="1" lang="en-US" altLang="ja-JP" sz="4800" dirty="0" smtClean="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52</a:t>
            </a:fld>
            <a:endParaRPr lang="en-US" altLang="ja-JP">
              <a:solidFill>
                <a:srgbClr val="000000"/>
              </a:solidFill>
            </a:endParaRPr>
          </a:p>
        </p:txBody>
      </p:sp>
    </p:spTree>
    <p:extLst>
      <p:ext uri="{BB962C8B-B14F-4D97-AF65-F5344CB8AC3E}">
        <p14:creationId xmlns:p14="http://schemas.microsoft.com/office/powerpoint/2010/main" val="41324755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val 2"/>
          <p:cNvSpPr>
            <a:spLocks noChangeArrowheads="1"/>
          </p:cNvSpPr>
          <p:nvPr/>
        </p:nvSpPr>
        <p:spPr bwMode="auto">
          <a:xfrm>
            <a:off x="944564" y="260353"/>
            <a:ext cx="8189913"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algn="ctr"/>
            <a:endParaRPr lang="ja-JP" altLang="en-US" sz="1200">
              <a:solidFill>
                <a:srgbClr val="000000"/>
              </a:solidFill>
            </a:endParaRPr>
          </a:p>
        </p:txBody>
      </p:sp>
      <p:sp>
        <p:nvSpPr>
          <p:cNvPr id="41" name="Rectangle 3"/>
          <p:cNvSpPr txBox="1">
            <a:spLocks noChangeArrowheads="1"/>
          </p:cNvSpPr>
          <p:nvPr/>
        </p:nvSpPr>
        <p:spPr bwMode="auto">
          <a:xfrm>
            <a:off x="987176" y="115889"/>
            <a:ext cx="8266113" cy="720725"/>
          </a:xfrm>
          <a:prstGeom prst="rect">
            <a:avLst/>
          </a:prstGeom>
          <a:noFill/>
          <a:ln w="9525">
            <a:noFill/>
            <a:miter lim="800000"/>
            <a:headEnd/>
            <a:tailEnd/>
          </a:ln>
        </p:spPr>
        <p:txBody>
          <a:bodyPr lIns="91430" tIns="45714" rIns="91430" bIns="45714" anchor="ctr"/>
          <a:lstStyle/>
          <a:p>
            <a:pPr algn="ctr" eaLnBrk="0" hangingPunct="0">
              <a:defRPr/>
            </a:pPr>
            <a:r>
              <a:rPr lang="ja-JP" altLang="en-US" sz="2800" kern="0" dirty="0">
                <a:solidFill>
                  <a:srgbClr val="A50021"/>
                </a:solidFill>
                <a:latin typeface="Arial"/>
                <a:ea typeface="ＭＳ Ｐゴシック"/>
              </a:rPr>
              <a:t>利用者・家族への説明のポイント</a:t>
            </a:r>
            <a:endParaRPr lang="ja-JP" altLang="en-US" sz="4000" kern="0" dirty="0">
              <a:solidFill>
                <a:srgbClr val="000000"/>
              </a:solidFill>
              <a:latin typeface="Arial"/>
              <a:ea typeface="ＭＳ Ｐゴシック"/>
            </a:endParaRPr>
          </a:p>
        </p:txBody>
      </p:sp>
      <p:sp>
        <p:nvSpPr>
          <p:cNvPr id="7" name="コンテンツ プレースホルダ 4"/>
          <p:cNvSpPr txBox="1">
            <a:spLocks/>
          </p:cNvSpPr>
          <p:nvPr/>
        </p:nvSpPr>
        <p:spPr bwMode="auto">
          <a:xfrm>
            <a:off x="180281" y="1178769"/>
            <a:ext cx="9792947" cy="4986535"/>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30" tIns="45714" rIns="91430" bIns="45714" anchor="ctr">
            <a:normAutofit fontScale="92500"/>
          </a:bodyPr>
          <a:lstStyle/>
          <a:p>
            <a:pPr marL="342900" indent="-342900" eaLnBrk="0" hangingPunct="0">
              <a:lnSpc>
                <a:spcPct val="150000"/>
              </a:lnSpc>
              <a:spcBef>
                <a:spcPts val="0"/>
              </a:spcBef>
              <a:buFontTx/>
              <a:buChar char="•"/>
              <a:defRPr/>
            </a:pPr>
            <a:r>
              <a:rPr lang="ja-JP" altLang="en-US" sz="2600" kern="0" dirty="0">
                <a:solidFill>
                  <a:srgbClr val="000000"/>
                </a:solidFill>
                <a:latin typeface="Arial"/>
                <a:ea typeface="ＭＳ Ｐゴシック"/>
              </a:rPr>
              <a:t>本人に分かりやすい言葉で説明する。</a:t>
            </a:r>
            <a:endParaRPr lang="en-US" altLang="ja-JP" sz="2600" kern="0" dirty="0">
              <a:solidFill>
                <a:srgbClr val="000000"/>
              </a:solidFill>
              <a:latin typeface="Arial"/>
              <a:ea typeface="ＭＳ Ｐゴシック"/>
            </a:endParaRPr>
          </a:p>
          <a:p>
            <a:pPr marL="342900" indent="-342900" eaLnBrk="0" hangingPunct="0">
              <a:lnSpc>
                <a:spcPct val="150000"/>
              </a:lnSpc>
              <a:spcBef>
                <a:spcPts val="0"/>
              </a:spcBef>
              <a:buFontTx/>
              <a:buChar char="•"/>
              <a:defRPr/>
            </a:pPr>
            <a:r>
              <a:rPr lang="ja-JP" altLang="en-US" sz="2600" kern="0" dirty="0">
                <a:solidFill>
                  <a:srgbClr val="000000"/>
                </a:solidFill>
                <a:latin typeface="Arial"/>
                <a:ea typeface="ＭＳ Ｐゴシック"/>
              </a:rPr>
              <a:t>総合的な支援の方針を確認することで、サービス等利用計画に基づき作成したことを確認する。</a:t>
            </a:r>
            <a:endParaRPr lang="en-US" altLang="ja-JP" sz="2600" kern="0" dirty="0">
              <a:solidFill>
                <a:srgbClr val="000000"/>
              </a:solidFill>
              <a:latin typeface="Arial"/>
              <a:ea typeface="ＭＳ Ｐゴシック"/>
            </a:endParaRPr>
          </a:p>
          <a:p>
            <a:pPr marL="342900" indent="-342900" eaLnBrk="0" hangingPunct="0">
              <a:lnSpc>
                <a:spcPct val="150000"/>
              </a:lnSpc>
              <a:spcBef>
                <a:spcPts val="0"/>
              </a:spcBef>
              <a:buFontTx/>
              <a:buChar char="•"/>
              <a:defRPr/>
            </a:pPr>
            <a:r>
              <a:rPr lang="ja-JP" altLang="en-US" sz="2600" kern="0" dirty="0">
                <a:solidFill>
                  <a:srgbClr val="000000"/>
                </a:solidFill>
                <a:latin typeface="Arial"/>
                <a:ea typeface="ＭＳ Ｐゴシック"/>
              </a:rPr>
              <a:t>本人のニーズがきちんと反映されていることを、どのような過程を経て、何を根拠として支援内容を組み立てたかについて説明する。</a:t>
            </a:r>
            <a:endParaRPr lang="en-US" altLang="ja-JP" sz="2600" kern="0" dirty="0">
              <a:solidFill>
                <a:srgbClr val="000000"/>
              </a:solidFill>
              <a:latin typeface="Arial"/>
              <a:ea typeface="ＭＳ Ｐゴシック"/>
            </a:endParaRPr>
          </a:p>
          <a:p>
            <a:pPr marL="342900" indent="-342900" eaLnBrk="0" hangingPunct="0">
              <a:lnSpc>
                <a:spcPct val="150000"/>
              </a:lnSpc>
              <a:spcBef>
                <a:spcPts val="0"/>
              </a:spcBef>
              <a:buFontTx/>
              <a:buChar char="•"/>
              <a:defRPr/>
            </a:pPr>
            <a:r>
              <a:rPr lang="ja-JP" altLang="en-US" sz="2600" kern="0" dirty="0">
                <a:solidFill>
                  <a:srgbClr val="000000"/>
                </a:solidFill>
                <a:latin typeface="Arial"/>
                <a:ea typeface="ＭＳ Ｐゴシック"/>
              </a:rPr>
              <a:t>目標を分かりやすく説明することで、何のための</a:t>
            </a:r>
            <a:r>
              <a:rPr lang="ja-JP" altLang="en-US" sz="2600" kern="0" dirty="0" smtClean="0">
                <a:solidFill>
                  <a:srgbClr val="000000"/>
                </a:solidFill>
                <a:latin typeface="Arial"/>
                <a:ea typeface="ＭＳ Ｐゴシック"/>
              </a:rPr>
              <a:t>支援かを</a:t>
            </a:r>
            <a:r>
              <a:rPr lang="ja-JP" altLang="en-US" sz="2600" kern="0" dirty="0">
                <a:solidFill>
                  <a:srgbClr val="000000"/>
                </a:solidFill>
                <a:latin typeface="Arial"/>
                <a:ea typeface="ＭＳ Ｐゴシック"/>
              </a:rPr>
              <a:t>明確化する。</a:t>
            </a:r>
            <a:endParaRPr lang="en-US" altLang="ja-JP" sz="2600" kern="0" dirty="0">
              <a:solidFill>
                <a:srgbClr val="000000"/>
              </a:solidFill>
              <a:latin typeface="Arial"/>
              <a:ea typeface="ＭＳ Ｐゴシック"/>
            </a:endParaRPr>
          </a:p>
          <a:p>
            <a:pPr marL="342900" indent="-342900" eaLnBrk="0" hangingPunct="0">
              <a:lnSpc>
                <a:spcPct val="150000"/>
              </a:lnSpc>
              <a:spcBef>
                <a:spcPts val="0"/>
              </a:spcBef>
              <a:buFontTx/>
              <a:buChar char="•"/>
              <a:defRPr/>
            </a:pPr>
            <a:r>
              <a:rPr lang="ja-JP" altLang="en-US" sz="2600" kern="0" dirty="0">
                <a:solidFill>
                  <a:srgbClr val="000000"/>
                </a:solidFill>
                <a:latin typeface="Arial"/>
                <a:ea typeface="ＭＳ Ｐゴシック"/>
              </a:rPr>
              <a:t>支援内容を抽象的な言葉ではなく、具体的な場面などを想定して説明する。</a:t>
            </a:r>
            <a:endParaRPr lang="en-US" altLang="ja-JP" sz="2600" kern="0" dirty="0">
              <a:solidFill>
                <a:srgbClr val="000000"/>
              </a:solidFill>
              <a:latin typeface="Arial"/>
              <a:ea typeface="ＭＳ Ｐゴシック"/>
            </a:endParaRPr>
          </a:p>
        </p:txBody>
      </p:sp>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solidFill>
                  <a:srgbClr val="000000"/>
                </a:solidFill>
              </a:rPr>
              <a:pPr>
                <a:defRPr/>
              </a:pPr>
              <a:t>53</a:t>
            </a:fld>
            <a:endParaRPr lang="en-US" altLang="ja-JP">
              <a:solidFill>
                <a:srgbClr val="000000"/>
              </a:solidFill>
            </a:endParaRPr>
          </a:p>
        </p:txBody>
      </p:sp>
    </p:spTree>
    <p:extLst>
      <p:ext uri="{BB962C8B-B14F-4D97-AF65-F5344CB8AC3E}">
        <p14:creationId xmlns:p14="http://schemas.microsoft.com/office/powerpoint/2010/main" val="26327048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テキスト プレースホルダ 5"/>
          <p:cNvSpPr>
            <a:spLocks noGrp="1"/>
          </p:cNvSpPr>
          <p:nvPr>
            <p:ph type="body" idx="1"/>
          </p:nvPr>
        </p:nvSpPr>
        <p:spPr>
          <a:xfrm>
            <a:off x="540321" y="2852936"/>
            <a:ext cx="9073008" cy="1500187"/>
          </a:xfrm>
        </p:spPr>
        <p:txBody>
          <a:bodyPr anchor="t"/>
          <a:lstStyle/>
          <a:p>
            <a:pPr algn="ctr"/>
            <a:r>
              <a:rPr lang="en-US" altLang="ja-JP" sz="3600" b="1" dirty="0"/>
              <a:t>【</a:t>
            </a:r>
            <a:r>
              <a:rPr lang="ja-JP" altLang="en-US" sz="3600" b="1" dirty="0"/>
              <a:t>演習２</a:t>
            </a:r>
            <a:r>
              <a:rPr lang="en-US" altLang="ja-JP" sz="3600" b="1" dirty="0"/>
              <a:t>】</a:t>
            </a:r>
            <a:r>
              <a:rPr lang="ja-JP" altLang="en-US" sz="3600" b="1" dirty="0"/>
              <a:t>　個別支援計画の実施状況の</a:t>
            </a:r>
            <a:r>
              <a:rPr lang="ja-JP" altLang="en-US" sz="3600" b="1" dirty="0" smtClean="0"/>
              <a:t>把握</a:t>
            </a:r>
            <a:endParaRPr lang="en-US" altLang="ja-JP" sz="3600" b="1" dirty="0" smtClean="0"/>
          </a:p>
          <a:p>
            <a:pPr algn="ctr"/>
            <a:r>
              <a:rPr lang="ja-JP" altLang="en-US" sz="3600" b="1" dirty="0" smtClean="0"/>
              <a:t>（</a:t>
            </a:r>
            <a:r>
              <a:rPr lang="ja-JP" altLang="en-US" sz="3600" b="1" dirty="0"/>
              <a:t>モニタリング）および記録方法</a:t>
            </a: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E008A23-B088-4E35-803D-83AB3DFD3188}"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1" lang="en-US" altLang="ja-JP" sz="14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9523577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EE008A23-B088-4E35-803D-83AB3DFD3188}" type="slidenum">
              <a:rPr lang="en-US" altLang="ja-JP" smtClean="0"/>
              <a:pPr>
                <a:defRPr/>
              </a:pPr>
              <a:t>55</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942121923"/>
              </p:ext>
            </p:extLst>
          </p:nvPr>
        </p:nvGraphicFramePr>
        <p:xfrm>
          <a:off x="252289" y="824518"/>
          <a:ext cx="9649073" cy="5790596"/>
        </p:xfrm>
        <a:graphic>
          <a:graphicData uri="http://schemas.openxmlformats.org/drawingml/2006/table">
            <a:tbl>
              <a:tblPr firstRow="1" firstCol="1" bandRow="1">
                <a:tableStyleId>{5940675A-B579-460E-94D1-54222C63F5DA}</a:tableStyleId>
              </a:tblPr>
              <a:tblGrid>
                <a:gridCol w="3325258">
                  <a:extLst>
                    <a:ext uri="{9D8B030D-6E8A-4147-A177-3AD203B41FA5}">
                      <a16:colId xmlns:a16="http://schemas.microsoft.com/office/drawing/2014/main" val="880748855"/>
                    </a:ext>
                  </a:extLst>
                </a:gridCol>
                <a:gridCol w="5149265">
                  <a:extLst>
                    <a:ext uri="{9D8B030D-6E8A-4147-A177-3AD203B41FA5}">
                      <a16:colId xmlns:a16="http://schemas.microsoft.com/office/drawing/2014/main" val="1834351861"/>
                    </a:ext>
                  </a:extLst>
                </a:gridCol>
                <a:gridCol w="1174550">
                  <a:extLst>
                    <a:ext uri="{9D8B030D-6E8A-4147-A177-3AD203B41FA5}">
                      <a16:colId xmlns:a16="http://schemas.microsoft.com/office/drawing/2014/main" val="2932716688"/>
                    </a:ext>
                  </a:extLst>
                </a:gridCol>
              </a:tblGrid>
              <a:tr h="1032997">
                <a:tc gridSpan="3">
                  <a:txBody>
                    <a:bodyPr/>
                    <a:lstStyle/>
                    <a:p>
                      <a:pPr algn="l">
                        <a:lnSpc>
                          <a:spcPct val="100000"/>
                        </a:lnSpc>
                        <a:spcAft>
                          <a:spcPts val="0"/>
                        </a:spcAft>
                        <a:tabLst>
                          <a:tab pos="270510" algn="l"/>
                        </a:tabLst>
                      </a:pPr>
                      <a:r>
                        <a:rPr lang="ja-JP" sz="1800" kern="100">
                          <a:effectLst/>
                        </a:rPr>
                        <a:t>Ⅱ</a:t>
                      </a:r>
                      <a:r>
                        <a:rPr lang="en-US" sz="1800" kern="100">
                          <a:effectLst/>
                        </a:rPr>
                        <a:t>,</a:t>
                      </a:r>
                      <a:r>
                        <a:rPr lang="ja-JP" sz="1800" kern="100">
                          <a:effectLst/>
                        </a:rPr>
                        <a:t>　サービス提供プロセスの管理に関する演習（７．５時間）</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79216055"/>
                  </a:ext>
                </a:extLst>
              </a:tr>
              <a:tr h="2242401">
                <a:tc>
                  <a:txBody>
                    <a:bodyPr/>
                    <a:lstStyle/>
                    <a:p>
                      <a:pPr marL="342900" indent="-342900" algn="just">
                        <a:lnSpc>
                          <a:spcPct val="100000"/>
                        </a:lnSpc>
                        <a:spcAft>
                          <a:spcPts val="0"/>
                        </a:spcAft>
                        <a:buFont typeface="+mj-lt"/>
                        <a:buAutoNum type="arabicPeriod"/>
                      </a:pPr>
                      <a:r>
                        <a:rPr lang="ja-JP" sz="1800" kern="100" dirty="0">
                          <a:effectLst/>
                        </a:rPr>
                        <a:t>個別支援計画の作成（演習）</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lnSpc>
                          <a:spcPct val="100000"/>
                        </a:lnSpc>
                        <a:spcAft>
                          <a:spcPts val="0"/>
                        </a:spcAft>
                        <a:tabLst>
                          <a:tab pos="270510" algn="l"/>
                        </a:tabLst>
                      </a:pPr>
                      <a:r>
                        <a:rPr lang="ja-JP" sz="1800" kern="100">
                          <a:effectLst/>
                        </a:rPr>
                        <a:t>モデル事例を活用したグループワークにより、サービス等利用計画に示される総合的な援助方針、長期目標及び短期目標を踏まえて、個別支援計画の支援内容、担当者、連携の頻度等について検討する。それに基づき、支援目標、支援内容を設定し、個別支援計画を作成する。</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lnSpc>
                          <a:spcPct val="100000"/>
                        </a:lnSpc>
                        <a:spcAft>
                          <a:spcPts val="0"/>
                        </a:spcAft>
                        <a:tabLst>
                          <a:tab pos="270510" algn="l"/>
                        </a:tabLst>
                      </a:pPr>
                      <a:r>
                        <a:rPr lang="ja-JP" sz="1800" kern="100">
                          <a:effectLst/>
                        </a:rPr>
                        <a:t>２７０分</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27608803"/>
                  </a:ext>
                </a:extLst>
              </a:tr>
              <a:tr h="2515198">
                <a:tc>
                  <a:txBody>
                    <a:bodyPr/>
                    <a:lstStyle/>
                    <a:p>
                      <a:pPr marL="342900" indent="-342900" algn="just">
                        <a:lnSpc>
                          <a:spcPct val="100000"/>
                        </a:lnSpc>
                        <a:spcAft>
                          <a:spcPts val="0"/>
                        </a:spcAft>
                        <a:buFont typeface="+mj-lt"/>
                        <a:buAutoNum type="arabicPeriod" startAt="2"/>
                      </a:pPr>
                      <a:r>
                        <a:rPr lang="ja-JP" sz="1800" kern="100" dirty="0">
                          <a:effectLst/>
                        </a:rPr>
                        <a:t>個別支援計画の実施状況の把握（モニタリング）および記録方法（演習）</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rgbClr val="CCFF99"/>
                    </a:solidFill>
                  </a:tcPr>
                </a:tc>
                <a:tc>
                  <a:txBody>
                    <a:bodyPr/>
                    <a:lstStyle/>
                    <a:p>
                      <a:pPr algn="l">
                        <a:lnSpc>
                          <a:spcPct val="100000"/>
                        </a:lnSpc>
                        <a:spcAft>
                          <a:spcPts val="0"/>
                        </a:spcAft>
                        <a:tabLst>
                          <a:tab pos="270510" algn="l"/>
                        </a:tabLst>
                      </a:pPr>
                      <a:r>
                        <a:rPr lang="ja-JP" sz="1800" kern="100" dirty="0">
                          <a:effectLst/>
                        </a:rPr>
                        <a:t>モデル事例を活用したグループワークにより、事業所において提供している支援のモニタリングについて、サービス等利用計画等との連動性を念頭に入れながら、視点・目的・手法等を理解する。</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rgbClr val="CCFF99"/>
                    </a:solidFill>
                  </a:tcPr>
                </a:tc>
                <a:tc>
                  <a:txBody>
                    <a:bodyPr/>
                    <a:lstStyle/>
                    <a:p>
                      <a:pPr algn="l">
                        <a:lnSpc>
                          <a:spcPct val="100000"/>
                        </a:lnSpc>
                        <a:spcAft>
                          <a:spcPts val="0"/>
                        </a:spcAft>
                        <a:tabLst>
                          <a:tab pos="270510" algn="l"/>
                        </a:tabLst>
                      </a:pPr>
                      <a:r>
                        <a:rPr lang="ja-JP" sz="1800" kern="100" dirty="0">
                          <a:effectLst/>
                        </a:rPr>
                        <a:t>１８０分</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rgbClr val="CCFF99"/>
                    </a:solidFill>
                  </a:tcPr>
                </a:tc>
                <a:extLst>
                  <a:ext uri="{0D108BD9-81ED-4DB2-BD59-A6C34878D82A}">
                    <a16:rowId xmlns:a16="http://schemas.microsoft.com/office/drawing/2014/main" val="1170947634"/>
                  </a:ext>
                </a:extLst>
              </a:tr>
            </a:tbl>
          </a:graphicData>
        </a:graphic>
      </p:graphicFrame>
      <p:sp>
        <p:nvSpPr>
          <p:cNvPr id="6" name="テキスト ボックス 5"/>
          <p:cNvSpPr txBox="1"/>
          <p:nvPr/>
        </p:nvSpPr>
        <p:spPr>
          <a:xfrm>
            <a:off x="1044377" y="44624"/>
            <a:ext cx="8136904" cy="646331"/>
          </a:xfrm>
          <a:prstGeom prst="rect">
            <a:avLst/>
          </a:prstGeom>
          <a:noFill/>
        </p:spPr>
        <p:txBody>
          <a:bodyPr wrap="square" rtlCol="0">
            <a:spAutoFit/>
          </a:bodyPr>
          <a:lstStyle/>
          <a:p>
            <a:pPr algn="ctr"/>
            <a:r>
              <a:rPr kumimoji="1" lang="ja-JP" altLang="en-US" sz="3600" dirty="0"/>
              <a:t>演習の内容と目的</a:t>
            </a:r>
          </a:p>
        </p:txBody>
      </p:sp>
    </p:spTree>
    <p:extLst>
      <p:ext uri="{BB962C8B-B14F-4D97-AF65-F5344CB8AC3E}">
        <p14:creationId xmlns:p14="http://schemas.microsoft.com/office/powerpoint/2010/main" val="23805617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6"/>
          <p:cNvSpPr>
            <a:spLocks noChangeArrowheads="1"/>
          </p:cNvSpPr>
          <p:nvPr/>
        </p:nvSpPr>
        <p:spPr bwMode="auto">
          <a:xfrm>
            <a:off x="1103138" y="1484795"/>
            <a:ext cx="699818" cy="1800225"/>
          </a:xfrm>
          <a:prstGeom prst="rect">
            <a:avLst/>
          </a:prstGeom>
          <a:solidFill>
            <a:srgbClr val="FFFF99">
              <a:alpha val="50196"/>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cxnSp>
        <p:nvCxnSpPr>
          <p:cNvPr id="28" name="直線コネクタ 27"/>
          <p:cNvCxnSpPr/>
          <p:nvPr/>
        </p:nvCxnSpPr>
        <p:spPr>
          <a:xfrm>
            <a:off x="279891" y="3644900"/>
            <a:ext cx="9372600"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07" name="Rectangle 6"/>
          <p:cNvSpPr>
            <a:spLocks noChangeArrowheads="1"/>
          </p:cNvSpPr>
          <p:nvPr/>
        </p:nvSpPr>
        <p:spPr bwMode="auto">
          <a:xfrm>
            <a:off x="795735" y="1484328"/>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08" name="Rectangle 7"/>
          <p:cNvSpPr>
            <a:spLocks noChangeArrowheads="1"/>
          </p:cNvSpPr>
          <p:nvPr/>
        </p:nvSpPr>
        <p:spPr bwMode="auto">
          <a:xfrm>
            <a:off x="2118371" y="1196762"/>
            <a:ext cx="478393" cy="23762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サービス等利用計画案等</a:t>
            </a:r>
            <a:endParaRPr lang="ja-JP" altLang="en-US" sz="1600" dirty="0">
              <a:solidFill>
                <a:srgbClr val="000000"/>
              </a:solidFill>
            </a:endParaRPr>
          </a:p>
        </p:txBody>
      </p:sp>
      <p:sp>
        <p:nvSpPr>
          <p:cNvPr id="47109" name="Rectangle 38"/>
          <p:cNvSpPr>
            <a:spLocks noChangeArrowheads="1"/>
          </p:cNvSpPr>
          <p:nvPr/>
        </p:nvSpPr>
        <p:spPr bwMode="auto">
          <a:xfrm>
            <a:off x="6806251" y="3820905"/>
            <a:ext cx="478393" cy="1727200"/>
          </a:xfrm>
          <a:prstGeom prst="rect">
            <a:avLst/>
          </a:prstGeom>
          <a:solidFill>
            <a:srgbClr val="FFFF99"/>
          </a:solidFill>
          <a:ln w="9525">
            <a:solidFill>
              <a:schemeClr val="tx1"/>
            </a:solidFill>
            <a:miter lim="800000"/>
            <a:headEnd/>
            <a:tailEnd/>
          </a:ln>
        </p:spPr>
        <p:txBody>
          <a:bodyPr vert="eaVert" wrap="none" lIns="91315" tIns="0" rIns="91315" bIns="0"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個別支援計画</a:t>
            </a:r>
            <a:endParaRPr lang="ja-JP" altLang="en-US" dirty="0">
              <a:solidFill>
                <a:srgbClr val="000000"/>
              </a:solidFill>
            </a:endParaRPr>
          </a:p>
        </p:txBody>
      </p:sp>
      <p:sp>
        <p:nvSpPr>
          <p:cNvPr id="47110" name="Line 40"/>
          <p:cNvSpPr>
            <a:spLocks noChangeShapeType="1"/>
          </p:cNvSpPr>
          <p:nvPr/>
        </p:nvSpPr>
        <p:spPr bwMode="auto">
          <a:xfrm>
            <a:off x="4117318" y="3356992"/>
            <a:ext cx="239877" cy="432048"/>
          </a:xfrm>
          <a:prstGeom prst="line">
            <a:avLst/>
          </a:prstGeom>
          <a:noFill/>
          <a:ln w="50800">
            <a:solidFill>
              <a:schemeClr val="tx1"/>
            </a:solidFill>
            <a:round/>
            <a:headEnd/>
            <a:tailEnd type="triangle" w="med" len="med"/>
          </a:ln>
        </p:spPr>
        <p:txBody>
          <a:bodyPr lIns="91315" tIns="45659" rIns="91315" bIns="45659"/>
          <a:lstStyle/>
          <a:p>
            <a:pPr defTabSz="913242"/>
            <a:endParaRPr lang="ja-JP" altLang="en-US" sz="1200" dirty="0">
              <a:solidFill>
                <a:prstClr val="black"/>
              </a:solidFill>
            </a:endParaRPr>
          </a:p>
        </p:txBody>
      </p:sp>
      <p:sp>
        <p:nvSpPr>
          <p:cNvPr id="47111" name="Rectangle 49"/>
          <p:cNvSpPr>
            <a:spLocks noChangeArrowheads="1"/>
          </p:cNvSpPr>
          <p:nvPr/>
        </p:nvSpPr>
        <p:spPr bwMode="auto">
          <a:xfrm>
            <a:off x="8291149" y="3766782"/>
            <a:ext cx="478393" cy="211049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モニタリング</a:t>
            </a:r>
            <a:endParaRPr lang="ja-JP" altLang="en-US" dirty="0">
              <a:solidFill>
                <a:srgbClr val="000000"/>
              </a:solidFill>
            </a:endParaRPr>
          </a:p>
        </p:txBody>
      </p:sp>
      <p:sp>
        <p:nvSpPr>
          <p:cNvPr id="23" name="Rectangle 50"/>
          <p:cNvSpPr>
            <a:spLocks noChangeArrowheads="1"/>
          </p:cNvSpPr>
          <p:nvPr/>
        </p:nvSpPr>
        <p:spPr bwMode="auto">
          <a:xfrm>
            <a:off x="131806" y="1196975"/>
            <a:ext cx="515819" cy="2159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相談支援事業者</a:t>
            </a:r>
          </a:p>
        </p:txBody>
      </p:sp>
      <p:sp>
        <p:nvSpPr>
          <p:cNvPr id="47114" name="Rectangle 52"/>
          <p:cNvSpPr>
            <a:spLocks noChangeArrowheads="1"/>
          </p:cNvSpPr>
          <p:nvPr/>
        </p:nvSpPr>
        <p:spPr bwMode="auto">
          <a:xfrm>
            <a:off x="2678084" y="2492904"/>
            <a:ext cx="369372" cy="2087563"/>
          </a:xfrm>
          <a:prstGeom prst="roundRect">
            <a:avLst>
              <a:gd name="adj" fmla="val 0"/>
            </a:avLst>
          </a:prstGeom>
          <a:solidFill>
            <a:srgbClr val="FF9999"/>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支給決定（市町村）</a:t>
            </a:r>
            <a:endParaRPr lang="en-US" altLang="ja-JP" sz="1200" b="1" dirty="0">
              <a:solidFill>
                <a:srgbClr val="000000"/>
              </a:solidFill>
              <a:latin typeface="ＭＳ Ｐゴシック" charset="-128"/>
            </a:endParaRPr>
          </a:p>
        </p:txBody>
      </p:sp>
      <p:sp>
        <p:nvSpPr>
          <p:cNvPr id="33" name="Rectangle 50"/>
          <p:cNvSpPr>
            <a:spLocks noChangeArrowheads="1"/>
          </p:cNvSpPr>
          <p:nvPr/>
        </p:nvSpPr>
        <p:spPr bwMode="auto">
          <a:xfrm>
            <a:off x="131806" y="4076700"/>
            <a:ext cx="515819" cy="2160588"/>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サービス事業者</a:t>
            </a:r>
          </a:p>
        </p:txBody>
      </p:sp>
      <p:sp>
        <p:nvSpPr>
          <p:cNvPr id="47116" name="Rectangle 6"/>
          <p:cNvSpPr>
            <a:spLocks noChangeArrowheads="1"/>
          </p:cNvSpPr>
          <p:nvPr/>
        </p:nvSpPr>
        <p:spPr bwMode="auto">
          <a:xfrm>
            <a:off x="4968680" y="3918893"/>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17" name="Rectangle 7"/>
          <p:cNvSpPr>
            <a:spLocks noChangeArrowheads="1"/>
          </p:cNvSpPr>
          <p:nvPr/>
        </p:nvSpPr>
        <p:spPr bwMode="auto">
          <a:xfrm>
            <a:off x="3637590" y="1268770"/>
            <a:ext cx="478393" cy="223224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サービス等利用計画等</a:t>
            </a:r>
            <a:endParaRPr lang="ja-JP" altLang="en-US" sz="1600" dirty="0">
              <a:solidFill>
                <a:srgbClr val="000000"/>
              </a:solidFill>
            </a:endParaRPr>
          </a:p>
        </p:txBody>
      </p:sp>
      <p:sp>
        <p:nvSpPr>
          <p:cNvPr id="43" name="右矢印 42"/>
          <p:cNvSpPr/>
          <p:nvPr/>
        </p:nvSpPr>
        <p:spPr>
          <a:xfrm>
            <a:off x="5501723" y="4359821"/>
            <a:ext cx="29614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19" name="Rectangle 52"/>
          <p:cNvSpPr>
            <a:spLocks noChangeArrowheads="1"/>
          </p:cNvSpPr>
          <p:nvPr/>
        </p:nvSpPr>
        <p:spPr bwMode="auto">
          <a:xfrm>
            <a:off x="6403361" y="3429010"/>
            <a:ext cx="294520" cy="1837395"/>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支援会議</a:t>
            </a:r>
            <a:endParaRPr lang="en-US" altLang="ja-JP" sz="1200" b="1" dirty="0">
              <a:solidFill>
                <a:srgbClr val="000000"/>
              </a:solidFill>
              <a:latin typeface="ＭＳ Ｐゴシック" charset="-128"/>
            </a:endParaRPr>
          </a:p>
        </p:txBody>
      </p:sp>
      <p:sp>
        <p:nvSpPr>
          <p:cNvPr id="47120" name="Rectangle 7"/>
          <p:cNvSpPr>
            <a:spLocks noChangeArrowheads="1"/>
          </p:cNvSpPr>
          <p:nvPr/>
        </p:nvSpPr>
        <p:spPr bwMode="auto">
          <a:xfrm>
            <a:off x="8195232" y="1196761"/>
            <a:ext cx="574295" cy="23034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継続サービス利用支援等</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（モニタリング）</a:t>
            </a:r>
            <a:endParaRPr lang="ja-JP" altLang="en-US" sz="1600" dirty="0">
              <a:solidFill>
                <a:srgbClr val="000000"/>
              </a:solidFill>
            </a:endParaRPr>
          </a:p>
        </p:txBody>
      </p:sp>
      <p:sp>
        <p:nvSpPr>
          <p:cNvPr id="47121" name="Rectangle 7"/>
          <p:cNvSpPr>
            <a:spLocks noChangeArrowheads="1"/>
          </p:cNvSpPr>
          <p:nvPr/>
        </p:nvSpPr>
        <p:spPr bwMode="auto">
          <a:xfrm>
            <a:off x="7633996" y="3771917"/>
            <a:ext cx="561237" cy="237490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個別支援計画の実施</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（サービスの提供）</a:t>
            </a:r>
            <a:endParaRPr lang="ja-JP" altLang="en-US" sz="1600" dirty="0">
              <a:solidFill>
                <a:srgbClr val="000000"/>
              </a:solidFill>
            </a:endParaRPr>
          </a:p>
        </p:txBody>
      </p:sp>
      <p:sp>
        <p:nvSpPr>
          <p:cNvPr id="50" name="右矢印 49"/>
          <p:cNvSpPr/>
          <p:nvPr/>
        </p:nvSpPr>
        <p:spPr>
          <a:xfrm>
            <a:off x="7362152" y="4359821"/>
            <a:ext cx="207495"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3" name="Rectangle 7"/>
          <p:cNvSpPr>
            <a:spLocks noChangeArrowheads="1"/>
          </p:cNvSpPr>
          <p:nvPr/>
        </p:nvSpPr>
        <p:spPr bwMode="auto">
          <a:xfrm>
            <a:off x="9616720" y="3789363"/>
            <a:ext cx="478393" cy="2374900"/>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個別支援計画の変更</a:t>
            </a:r>
            <a:endParaRPr lang="ja-JP" altLang="en-US" sz="1600" dirty="0">
              <a:solidFill>
                <a:srgbClr val="000000"/>
              </a:solidFill>
            </a:endParaRPr>
          </a:p>
        </p:txBody>
      </p:sp>
      <p:sp>
        <p:nvSpPr>
          <p:cNvPr id="52" name="右矢印 51"/>
          <p:cNvSpPr/>
          <p:nvPr/>
        </p:nvSpPr>
        <p:spPr>
          <a:xfrm>
            <a:off x="8801334" y="4383297"/>
            <a:ext cx="294521"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5" name="Rectangle 52"/>
          <p:cNvSpPr>
            <a:spLocks noChangeArrowheads="1"/>
          </p:cNvSpPr>
          <p:nvPr/>
        </p:nvSpPr>
        <p:spPr bwMode="auto">
          <a:xfrm>
            <a:off x="3157836" y="1844824"/>
            <a:ext cx="367744" cy="3384550"/>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47126" name="Rectangle 38"/>
          <p:cNvSpPr>
            <a:spLocks noChangeArrowheads="1"/>
          </p:cNvSpPr>
          <p:nvPr/>
        </p:nvSpPr>
        <p:spPr bwMode="auto">
          <a:xfrm>
            <a:off x="5830730" y="3771927"/>
            <a:ext cx="478393" cy="259238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spcBef>
                <a:spcPct val="50000"/>
              </a:spcBef>
            </a:pPr>
            <a:r>
              <a:rPr lang="ja-JP" altLang="en-US" dirty="0">
                <a:solidFill>
                  <a:srgbClr val="000000"/>
                </a:solidFill>
                <a:latin typeface="HG創英角ﾎﾟｯﾌﾟ体" pitchFamily="49" charset="-128"/>
                <a:ea typeface="HG創英角ﾎﾟｯﾌﾟ体" pitchFamily="49" charset="-128"/>
              </a:rPr>
              <a:t> 個別支援計画の原案</a:t>
            </a:r>
            <a:r>
              <a:rPr lang="ja-JP" altLang="en-US" dirty="0">
                <a:solidFill>
                  <a:srgbClr val="000000"/>
                </a:solidFill>
              </a:rPr>
              <a:t>　</a:t>
            </a:r>
          </a:p>
        </p:txBody>
      </p:sp>
      <p:cxnSp>
        <p:nvCxnSpPr>
          <p:cNvPr id="31" name="直線コネクタ 30"/>
          <p:cNvCxnSpPr/>
          <p:nvPr/>
        </p:nvCxnSpPr>
        <p:spPr>
          <a:xfrm>
            <a:off x="4277236" y="1268760"/>
            <a:ext cx="0" cy="5040312"/>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28" name="Rectangle 7"/>
          <p:cNvSpPr>
            <a:spLocks noChangeArrowheads="1"/>
          </p:cNvSpPr>
          <p:nvPr/>
        </p:nvSpPr>
        <p:spPr bwMode="auto">
          <a:xfrm>
            <a:off x="9600449" y="981088"/>
            <a:ext cx="478393" cy="2519363"/>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400" dirty="0">
                <a:solidFill>
                  <a:srgbClr val="000000"/>
                </a:solidFill>
                <a:latin typeface="HG創英角ﾎﾟｯﾌﾟ体" pitchFamily="49" charset="-128"/>
                <a:ea typeface="HG創英角ﾎﾟｯﾌﾟ体" pitchFamily="49" charset="-128"/>
              </a:rPr>
              <a:t>サービス等利用計画等の変更</a:t>
            </a:r>
            <a:endParaRPr lang="ja-JP" altLang="en-US" sz="1400" dirty="0">
              <a:solidFill>
                <a:srgbClr val="000000"/>
              </a:solidFill>
            </a:endParaRPr>
          </a:p>
        </p:txBody>
      </p:sp>
      <p:sp>
        <p:nvSpPr>
          <p:cNvPr id="27" name="右矢印 26"/>
          <p:cNvSpPr/>
          <p:nvPr/>
        </p:nvSpPr>
        <p:spPr>
          <a:xfrm>
            <a:off x="8801334" y="2008345"/>
            <a:ext cx="294521"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30" name="Rectangle 52"/>
          <p:cNvSpPr>
            <a:spLocks noChangeArrowheads="1"/>
          </p:cNvSpPr>
          <p:nvPr/>
        </p:nvSpPr>
        <p:spPr bwMode="auto">
          <a:xfrm>
            <a:off x="9107476" y="1910368"/>
            <a:ext cx="367744" cy="3384550"/>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37" name="右矢印 36"/>
          <p:cNvSpPr/>
          <p:nvPr/>
        </p:nvSpPr>
        <p:spPr>
          <a:xfrm>
            <a:off x="1414727" y="1507849"/>
            <a:ext cx="590466"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39" name="AutoShape 54"/>
          <p:cNvSpPr txBox="1">
            <a:spLocks noChangeArrowheads="1"/>
          </p:cNvSpPr>
          <p:nvPr/>
        </p:nvSpPr>
        <p:spPr bwMode="auto">
          <a:xfrm>
            <a:off x="186780" y="147108"/>
            <a:ext cx="9754983" cy="83362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15" tIns="45659" rIns="91315" bIns="45659" anchor="ctr"/>
          <a:lstStyle/>
          <a:p>
            <a:pPr algn="ctr" defTabSz="913242">
              <a:defRPr/>
            </a:pPr>
            <a:r>
              <a:rPr lang="ja-JP" altLang="en-US" b="1" dirty="0">
                <a:solidFill>
                  <a:prstClr val="black"/>
                </a:solidFill>
                <a:latin typeface="ＭＳ Ｐゴシック"/>
              </a:rPr>
              <a:t>指定特定相談支援事業者（計画作成担当）及び障害児相談支援事業者と</a:t>
            </a:r>
            <a:endParaRPr lang="en-US" altLang="ja-JP" b="1" dirty="0">
              <a:solidFill>
                <a:prstClr val="black"/>
              </a:solidFill>
              <a:latin typeface="ＭＳ Ｐゴシック"/>
            </a:endParaRPr>
          </a:p>
          <a:p>
            <a:pPr algn="ctr" defTabSz="913242">
              <a:defRPr/>
            </a:pPr>
            <a:r>
              <a:rPr lang="ja-JP" altLang="en-US" b="1" dirty="0">
                <a:solidFill>
                  <a:prstClr val="black"/>
                </a:solidFill>
                <a:latin typeface="ＭＳ Ｐゴシック"/>
              </a:rPr>
              <a:t>障害福祉サービス事業者の関係</a:t>
            </a:r>
          </a:p>
        </p:txBody>
      </p:sp>
      <p:sp>
        <p:nvSpPr>
          <p:cNvPr id="41" name="Rectangle 52"/>
          <p:cNvSpPr>
            <a:spLocks noChangeArrowheads="1"/>
          </p:cNvSpPr>
          <p:nvPr/>
        </p:nvSpPr>
        <p:spPr bwMode="auto">
          <a:xfrm>
            <a:off x="1634899" y="2300028"/>
            <a:ext cx="367744" cy="1656358"/>
          </a:xfrm>
          <a:prstGeom prst="roundRect">
            <a:avLst>
              <a:gd name="adj" fmla="val 50000"/>
            </a:avLst>
          </a:prstGeom>
          <a:solidFill>
            <a:srgbClr val="FFFF00"/>
          </a:solidFill>
          <a:ln w="9525" algn="ctr">
            <a:solidFill>
              <a:schemeClr val="tx1"/>
            </a:solidFill>
            <a:prstDash val="solid"/>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資源アセスメント</a:t>
            </a:r>
            <a:endParaRPr lang="en-US" altLang="ja-JP" sz="1400" b="1" dirty="0">
              <a:solidFill>
                <a:srgbClr val="000000"/>
              </a:solidFill>
              <a:latin typeface="ＭＳ Ｐゴシック" charset="-128"/>
            </a:endParaRPr>
          </a:p>
        </p:txBody>
      </p:sp>
      <p:sp>
        <p:nvSpPr>
          <p:cNvPr id="42" name="Rectangle 52"/>
          <p:cNvSpPr>
            <a:spLocks noChangeArrowheads="1"/>
          </p:cNvSpPr>
          <p:nvPr/>
        </p:nvSpPr>
        <p:spPr bwMode="auto">
          <a:xfrm>
            <a:off x="1267165" y="2276475"/>
            <a:ext cx="367744" cy="1656358"/>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lumMod val="65000"/>
                    <a:lumOff val="35000"/>
                  </a:srgbClr>
                </a:solidFill>
                <a:latin typeface="ＭＳ Ｐゴシック" charset="-128"/>
              </a:rPr>
              <a:t>二次アセスメント</a:t>
            </a:r>
            <a:endParaRPr lang="en-US" altLang="ja-JP" sz="1400" b="1" dirty="0">
              <a:solidFill>
                <a:srgbClr val="000000">
                  <a:lumMod val="65000"/>
                  <a:lumOff val="35000"/>
                </a:srgbClr>
              </a:solidFill>
              <a:latin typeface="ＭＳ Ｐゴシック" charset="-128"/>
            </a:endParaRPr>
          </a:p>
        </p:txBody>
      </p:sp>
      <p:sp>
        <p:nvSpPr>
          <p:cNvPr id="32" name="テキスト ボックス 15"/>
          <p:cNvSpPr txBox="1">
            <a:spLocks noChangeArrowheads="1"/>
          </p:cNvSpPr>
          <p:nvPr/>
        </p:nvSpPr>
        <p:spPr bwMode="auto">
          <a:xfrm>
            <a:off x="4357197" y="3789040"/>
            <a:ext cx="399794" cy="2448272"/>
          </a:xfrm>
          <a:prstGeom prst="rect">
            <a:avLst/>
          </a:prstGeom>
          <a:solidFill>
            <a:srgbClr val="00B0F0"/>
          </a:solidFill>
          <a:ln w="9525">
            <a:solidFill>
              <a:schemeClr val="tx1"/>
            </a:solidFill>
            <a:miter lim="800000"/>
            <a:headEnd/>
            <a:tailEnd/>
          </a:ln>
        </p:spPr>
        <p:txBody>
          <a:bodyPr vert="eaVert" wrap="square" lIns="36000" rIns="36000" anchor="ctr" anchorCtr="0">
            <a:noAutofit/>
          </a:bodyPr>
          <a:lstStyle/>
          <a:p>
            <a:pPr algn="ctr"/>
            <a:r>
              <a:rPr lang="ja-JP" altLang="en-US" sz="1200" b="1" dirty="0">
                <a:solidFill>
                  <a:srgbClr val="000000"/>
                </a:solidFill>
              </a:rPr>
              <a:t>利用契約（利用開始）</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56</a:t>
            </a:fld>
            <a:endParaRPr lang="en-US" altLang="ja-JP" dirty="0">
              <a:solidFill>
                <a:srgbClr val="000000"/>
              </a:solidFill>
            </a:endParaRPr>
          </a:p>
        </p:txBody>
      </p:sp>
      <p:sp>
        <p:nvSpPr>
          <p:cNvPr id="48" name="正方形/長方形 47">
            <a:extLst>
              <a:ext uri="{FF2B5EF4-FFF2-40B4-BE49-F238E27FC236}">
                <a16:creationId xmlns:a16="http://schemas.microsoft.com/office/drawing/2014/main" id="{6B665752-D46C-4DF1-9765-9ED63B826FF4}"/>
              </a:ext>
            </a:extLst>
          </p:cNvPr>
          <p:cNvSpPr/>
          <p:nvPr/>
        </p:nvSpPr>
        <p:spPr>
          <a:xfrm>
            <a:off x="4908631" y="5794001"/>
            <a:ext cx="598489" cy="886574"/>
          </a:xfrm>
          <a:prstGeom prst="rect">
            <a:avLst/>
          </a:prstGeom>
          <a:solidFill>
            <a:srgbClr val="CC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tx1"/>
                </a:solidFill>
              </a:rPr>
              <a:t>本人との面接</a:t>
            </a:r>
          </a:p>
        </p:txBody>
      </p:sp>
      <p:grpSp>
        <p:nvGrpSpPr>
          <p:cNvPr id="49" name="グループ化 48">
            <a:extLst>
              <a:ext uri="{FF2B5EF4-FFF2-40B4-BE49-F238E27FC236}">
                <a16:creationId xmlns:a16="http://schemas.microsoft.com/office/drawing/2014/main" id="{AAAB8D26-46FB-4FC9-8127-15B2E210FD88}"/>
              </a:ext>
            </a:extLst>
          </p:cNvPr>
          <p:cNvGrpSpPr/>
          <p:nvPr/>
        </p:nvGrpSpPr>
        <p:grpSpPr>
          <a:xfrm>
            <a:off x="8259583" y="3816966"/>
            <a:ext cx="1835530" cy="2863609"/>
            <a:chOff x="1135766" y="3831009"/>
            <a:chExt cx="7059465" cy="2849566"/>
          </a:xfrm>
        </p:grpSpPr>
        <p:sp>
          <p:nvSpPr>
            <p:cNvPr id="51" name="四角形: 角を丸くする 50">
              <a:extLst>
                <a:ext uri="{FF2B5EF4-FFF2-40B4-BE49-F238E27FC236}">
                  <a16:creationId xmlns:a16="http://schemas.microsoft.com/office/drawing/2014/main" id="{A935A6D3-4375-4B36-96BC-3C15518FC926}"/>
                </a:ext>
              </a:extLst>
            </p:cNvPr>
            <p:cNvSpPr/>
            <p:nvPr/>
          </p:nvSpPr>
          <p:spPr>
            <a:xfrm>
              <a:off x="1135766" y="3831009"/>
              <a:ext cx="7059465" cy="2849566"/>
            </a:xfrm>
            <a:prstGeom prst="roundRect">
              <a:avLst/>
            </a:prstGeom>
            <a:solidFill>
              <a:srgbClr val="FEB7B0">
                <a:alpha val="58000"/>
              </a:srgbClr>
            </a:solidFill>
            <a:ln>
              <a:solidFill>
                <a:srgbClr val="FF33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四角形: 角を丸くする 52">
              <a:extLst>
                <a:ext uri="{FF2B5EF4-FFF2-40B4-BE49-F238E27FC236}">
                  <a16:creationId xmlns:a16="http://schemas.microsoft.com/office/drawing/2014/main" id="{A40AB67E-1029-4CE4-86E5-A9710C2EE333}"/>
                </a:ext>
              </a:extLst>
            </p:cNvPr>
            <p:cNvSpPr/>
            <p:nvPr/>
          </p:nvSpPr>
          <p:spPr>
            <a:xfrm>
              <a:off x="1497252" y="6060794"/>
              <a:ext cx="6244284" cy="59559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latin typeface="HGP創英角ﾎﾟｯﾌﾟ体" panose="040B0A00000000000000" pitchFamily="50" charset="-128"/>
                  <a:ea typeface="HGP創英角ﾎﾟｯﾌﾟ体" panose="040B0A00000000000000" pitchFamily="50" charset="-128"/>
                </a:rPr>
                <a:t>演習２</a:t>
              </a:r>
            </a:p>
          </p:txBody>
        </p:sp>
      </p:grpSp>
      <p:sp>
        <p:nvSpPr>
          <p:cNvPr id="44" name="角丸四角形吹き出し 43"/>
          <p:cNvSpPr/>
          <p:nvPr/>
        </p:nvSpPr>
        <p:spPr>
          <a:xfrm>
            <a:off x="787688" y="4154989"/>
            <a:ext cx="1771397" cy="864096"/>
          </a:xfrm>
          <a:prstGeom prst="wedgeRoundRectCallout">
            <a:avLst>
              <a:gd name="adj1" fmla="val -17141"/>
              <a:gd name="adj2" fmla="val -76473"/>
              <a:gd name="adj3" fmla="val 16667"/>
            </a:avLst>
          </a:prstGeom>
          <a:solidFill>
            <a:schemeClr val="bg1"/>
          </a:solidFill>
          <a:ln w="3175"/>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lumMod val="75000"/>
                  </a:srgbClr>
                </a:solidFill>
                <a:latin typeface="メイリオ" pitchFamily="50" charset="-128"/>
                <a:ea typeface="メイリオ" pitchFamily="50" charset="-128"/>
              </a:rPr>
              <a:t>必要に応じて、医療の必要性や職業能力の程度などについて、</a:t>
            </a:r>
            <a:r>
              <a:rPr lang="ja-JP" altLang="en-US" sz="1000" b="1" dirty="0">
                <a:solidFill>
                  <a:srgbClr val="000000">
                    <a:lumMod val="75000"/>
                  </a:srgbClr>
                </a:solidFill>
                <a:latin typeface="メイリオ" pitchFamily="50" charset="-128"/>
                <a:ea typeface="メイリオ" pitchFamily="50" charset="-128"/>
              </a:rPr>
              <a:t>外部の専門機関等に状況照会</a:t>
            </a:r>
            <a:r>
              <a:rPr lang="ja-JP" altLang="en-US" sz="1000" dirty="0">
                <a:solidFill>
                  <a:srgbClr val="000000">
                    <a:lumMod val="75000"/>
                  </a:srgbClr>
                </a:solidFill>
                <a:latin typeface="メイリオ" pitchFamily="50" charset="-128"/>
                <a:ea typeface="メイリオ" pitchFamily="50" charset="-128"/>
              </a:rPr>
              <a:t>。</a:t>
            </a:r>
          </a:p>
        </p:txBody>
      </p:sp>
    </p:spTree>
    <p:extLst>
      <p:ext uri="{BB962C8B-B14F-4D97-AF65-F5344CB8AC3E}">
        <p14:creationId xmlns:p14="http://schemas.microsoft.com/office/powerpoint/2010/main" val="39831308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solidFill>
                  <a:srgbClr val="000000"/>
                </a:solidFill>
              </a:rPr>
              <a:pPr>
                <a:defRPr/>
              </a:pPr>
              <a:t>57</a:t>
            </a:fld>
            <a:endParaRPr lang="en-US" altLang="ja-JP">
              <a:solidFill>
                <a:srgbClr val="000000"/>
              </a:solidFill>
            </a:endParaRPr>
          </a:p>
        </p:txBody>
      </p:sp>
      <p:sp>
        <p:nvSpPr>
          <p:cNvPr id="5" name="正方形/長方形 4"/>
          <p:cNvSpPr/>
          <p:nvPr/>
        </p:nvSpPr>
        <p:spPr>
          <a:xfrm>
            <a:off x="468314" y="260652"/>
            <a:ext cx="9217024" cy="400110"/>
          </a:xfrm>
          <a:prstGeom prst="rect">
            <a:avLst/>
          </a:prstGeom>
        </p:spPr>
        <p:txBody>
          <a:bodyPr wrap="square">
            <a:spAutoFit/>
          </a:bodyPr>
          <a:lstStyle/>
          <a:p>
            <a:pPr lvl="0"/>
            <a:r>
              <a:rPr lang="ja-JP" altLang="en-US" b="1" kern="0" dirty="0">
                <a:solidFill>
                  <a:srgbClr val="000000"/>
                </a:solidFill>
                <a:latin typeface="Arial"/>
                <a:ea typeface="ＭＳ Ｐゴシック"/>
              </a:rPr>
              <a:t>演習２　</a:t>
            </a:r>
            <a:r>
              <a:rPr lang="ja-JP" altLang="en-US" b="1" dirty="0">
                <a:solidFill>
                  <a:srgbClr val="000000"/>
                </a:solidFill>
              </a:rPr>
              <a:t>「個別支援計画の実施状況の把握（モニタリング）および記録方法」</a:t>
            </a:r>
            <a:r>
              <a:rPr lang="ja-JP" altLang="en-US" b="1" kern="0" dirty="0">
                <a:solidFill>
                  <a:srgbClr val="000000"/>
                </a:solidFill>
                <a:latin typeface="Arial"/>
                <a:ea typeface="ＭＳ Ｐゴシック"/>
              </a:rPr>
              <a:t>　</a:t>
            </a:r>
            <a:endParaRPr lang="ja-JP" altLang="en-US" dirty="0">
              <a:solidFill>
                <a:srgbClr val="000000"/>
              </a:solidFill>
            </a:endParaRPr>
          </a:p>
        </p:txBody>
      </p:sp>
      <p:graphicFrame>
        <p:nvGraphicFramePr>
          <p:cNvPr id="6" name="表プレースホルダー 2">
            <a:extLst>
              <a:ext uri="{FF2B5EF4-FFF2-40B4-BE49-F238E27FC236}">
                <a16:creationId xmlns:a16="http://schemas.microsoft.com/office/drawing/2014/main" id="{EBD1876F-D7A5-44C7-8EB3-CE92C0E02620}"/>
              </a:ext>
            </a:extLst>
          </p:cNvPr>
          <p:cNvGraphicFramePr>
            <a:graphicFrameLocks/>
          </p:cNvGraphicFramePr>
          <p:nvPr>
            <p:extLst>
              <p:ext uri="{D42A27DB-BD31-4B8C-83A1-F6EECF244321}">
                <p14:modId xmlns:p14="http://schemas.microsoft.com/office/powerpoint/2010/main" val="1526265593"/>
              </p:ext>
            </p:extLst>
          </p:nvPr>
        </p:nvGraphicFramePr>
        <p:xfrm>
          <a:off x="180281" y="854863"/>
          <a:ext cx="9721080" cy="5670480"/>
        </p:xfrm>
        <a:graphic>
          <a:graphicData uri="http://schemas.openxmlformats.org/drawingml/2006/table">
            <a:tbl>
              <a:tblPr/>
              <a:tblGrid>
                <a:gridCol w="675867">
                  <a:extLst>
                    <a:ext uri="{9D8B030D-6E8A-4147-A177-3AD203B41FA5}">
                      <a16:colId xmlns:a16="http://schemas.microsoft.com/office/drawing/2014/main" val="20000"/>
                    </a:ext>
                  </a:extLst>
                </a:gridCol>
                <a:gridCol w="944313">
                  <a:extLst>
                    <a:ext uri="{9D8B030D-6E8A-4147-A177-3AD203B41FA5}">
                      <a16:colId xmlns:a16="http://schemas.microsoft.com/office/drawing/2014/main" val="20001"/>
                    </a:ext>
                  </a:extLst>
                </a:gridCol>
                <a:gridCol w="810090">
                  <a:extLst>
                    <a:ext uri="{9D8B030D-6E8A-4147-A177-3AD203B41FA5}">
                      <a16:colId xmlns:a16="http://schemas.microsoft.com/office/drawing/2014/main" val="20002"/>
                    </a:ext>
                  </a:extLst>
                </a:gridCol>
                <a:gridCol w="810090">
                  <a:extLst>
                    <a:ext uri="{9D8B030D-6E8A-4147-A177-3AD203B41FA5}">
                      <a16:colId xmlns:a16="http://schemas.microsoft.com/office/drawing/2014/main" val="20003"/>
                    </a:ext>
                  </a:extLst>
                </a:gridCol>
                <a:gridCol w="810090">
                  <a:extLst>
                    <a:ext uri="{9D8B030D-6E8A-4147-A177-3AD203B41FA5}">
                      <a16:colId xmlns:a16="http://schemas.microsoft.com/office/drawing/2014/main" val="20004"/>
                    </a:ext>
                  </a:extLst>
                </a:gridCol>
                <a:gridCol w="810090">
                  <a:extLst>
                    <a:ext uri="{9D8B030D-6E8A-4147-A177-3AD203B41FA5}">
                      <a16:colId xmlns:a16="http://schemas.microsoft.com/office/drawing/2014/main" val="20005"/>
                    </a:ext>
                  </a:extLst>
                </a:gridCol>
                <a:gridCol w="810090">
                  <a:extLst>
                    <a:ext uri="{9D8B030D-6E8A-4147-A177-3AD203B41FA5}">
                      <a16:colId xmlns:a16="http://schemas.microsoft.com/office/drawing/2014/main" val="20006"/>
                    </a:ext>
                  </a:extLst>
                </a:gridCol>
                <a:gridCol w="810090">
                  <a:extLst>
                    <a:ext uri="{9D8B030D-6E8A-4147-A177-3AD203B41FA5}">
                      <a16:colId xmlns:a16="http://schemas.microsoft.com/office/drawing/2014/main" val="20007"/>
                    </a:ext>
                  </a:extLst>
                </a:gridCol>
                <a:gridCol w="810090">
                  <a:extLst>
                    <a:ext uri="{9D8B030D-6E8A-4147-A177-3AD203B41FA5}">
                      <a16:colId xmlns:a16="http://schemas.microsoft.com/office/drawing/2014/main" val="20008"/>
                    </a:ext>
                  </a:extLst>
                </a:gridCol>
                <a:gridCol w="810090">
                  <a:extLst>
                    <a:ext uri="{9D8B030D-6E8A-4147-A177-3AD203B41FA5}">
                      <a16:colId xmlns:a16="http://schemas.microsoft.com/office/drawing/2014/main" val="20009"/>
                    </a:ext>
                  </a:extLst>
                </a:gridCol>
                <a:gridCol w="810090">
                  <a:extLst>
                    <a:ext uri="{9D8B030D-6E8A-4147-A177-3AD203B41FA5}">
                      <a16:colId xmlns:a16="http://schemas.microsoft.com/office/drawing/2014/main" val="20010"/>
                    </a:ext>
                  </a:extLst>
                </a:gridCol>
                <a:gridCol w="810090">
                  <a:extLst>
                    <a:ext uri="{9D8B030D-6E8A-4147-A177-3AD203B41FA5}">
                      <a16:colId xmlns:a16="http://schemas.microsoft.com/office/drawing/2014/main" val="20011"/>
                    </a:ext>
                  </a:extLst>
                </a:gridCol>
              </a:tblGrid>
              <a:tr h="362843">
                <a:tc>
                  <a:txBody>
                    <a:bodyPr/>
                    <a:lstStyle/>
                    <a:p>
                      <a:pPr algn="ctr" fontAlgn="ctr"/>
                      <a:r>
                        <a:rPr lang="en-US" altLang="ja-JP" sz="1600" b="1" i="0" u="none" strike="noStrike" dirty="0">
                          <a:solidFill>
                            <a:srgbClr val="000000"/>
                          </a:solidFill>
                          <a:effectLst/>
                          <a:latin typeface="ＭＳ Ｐゴシック"/>
                        </a:rPr>
                        <a:t>9:00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9:10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9:20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9:25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9:40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9:55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10:05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10:15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10:30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10:50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11:00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11:40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11373">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gridSpan="8">
                  <a:txBody>
                    <a:bodyPr/>
                    <a:lstStyle/>
                    <a:p>
                      <a:pPr algn="ctr" fontAlgn="ctr"/>
                      <a:r>
                        <a:rPr lang="en-US" altLang="ja-JP" sz="1600" b="1" i="0" u="none" strike="noStrike" dirty="0">
                          <a:solidFill>
                            <a:srgbClr val="000000"/>
                          </a:solidFill>
                          <a:effectLst/>
                          <a:latin typeface="ＭＳ Ｐゴシック"/>
                        </a:rPr>
                        <a:t>100</a:t>
                      </a:r>
                      <a:r>
                        <a:rPr lang="ja-JP" altLang="en-US" sz="1600" b="1" i="0" u="none" strike="noStrike" dirty="0">
                          <a:solidFill>
                            <a:srgbClr val="000000"/>
                          </a:solidFill>
                          <a:effectLst/>
                          <a:latin typeface="ＭＳ Ｐゴシック"/>
                        </a:rPr>
                        <a:t>分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endParaRPr lang="en-US" altLang="ja-JP" sz="16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40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30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63386">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Ｐゴシック"/>
                        </a:rPr>
                        <a:t>演習ガイダンス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gridSpan="8">
                  <a:txBody>
                    <a:bodyPr/>
                    <a:lstStyle/>
                    <a:p>
                      <a:pPr algn="ctr" fontAlgn="ctr"/>
                      <a:r>
                        <a:rPr lang="ja-JP" altLang="en-US" sz="1800" b="1" i="0" u="none" strike="noStrike" dirty="0">
                          <a:solidFill>
                            <a:srgbClr val="000000"/>
                          </a:solidFill>
                          <a:effectLst/>
                          <a:latin typeface="ＭＳ Ｐゴシック"/>
                        </a:rPr>
                        <a:t>モニタリング</a:t>
                      </a:r>
                      <a:endParaRPr lang="en-US" altLang="ja-JP" sz="1800" b="1" i="0" u="none" strike="noStrike" dirty="0">
                        <a:solidFill>
                          <a:srgbClr val="000000"/>
                        </a:solidFill>
                        <a:effectLst/>
                        <a:latin typeface="ＭＳ Ｐゴシック"/>
                      </a:endParaRPr>
                    </a:p>
                    <a:p>
                      <a:pPr algn="ctr" fontAlgn="ctr"/>
                      <a:r>
                        <a:rPr lang="ja-JP" altLang="en-US" sz="1800" b="1" i="0" u="none" strike="noStrike" dirty="0">
                          <a:solidFill>
                            <a:srgbClr val="000000"/>
                          </a:solidFill>
                          <a:effectLst/>
                          <a:latin typeface="ＭＳ Ｐゴシック"/>
                        </a:rPr>
                        <a:t>（サービス担当者会議）</a:t>
                      </a:r>
                      <a:endParaRPr lang="en-US" altLang="ja-JP" sz="1800" b="1" i="0" u="none" strike="noStrike" dirty="0">
                        <a:solidFill>
                          <a:srgbClr val="000000"/>
                        </a:solidFill>
                        <a:effectLst/>
                        <a:latin typeface="ＭＳ Ｐゴシック"/>
                      </a:endParaRPr>
                    </a:p>
                    <a:p>
                      <a:pPr algn="ctr" fontAlgn="ctr"/>
                      <a:r>
                        <a:rPr lang="en-US" altLang="ja-JP" sz="1200" b="1" i="0" u="none" strike="noStrike" dirty="0">
                          <a:solidFill>
                            <a:srgbClr val="000000"/>
                          </a:solidFill>
                          <a:effectLst/>
                          <a:latin typeface="ＭＳ Ｐゴシック"/>
                        </a:rPr>
                        <a:t>※</a:t>
                      </a:r>
                      <a:r>
                        <a:rPr lang="ja-JP" altLang="en-US" sz="1200" b="1" i="0" u="none" strike="noStrike" dirty="0">
                          <a:solidFill>
                            <a:srgbClr val="000000"/>
                          </a:solidFill>
                          <a:effectLst/>
                          <a:latin typeface="ＭＳ Ｐゴシック"/>
                        </a:rPr>
                        <a:t>サービス基準第</a:t>
                      </a:r>
                      <a:r>
                        <a:rPr lang="en-US" altLang="ja-JP" sz="1200" b="1" i="0" u="none" strike="noStrike" dirty="0">
                          <a:solidFill>
                            <a:srgbClr val="000000"/>
                          </a:solidFill>
                          <a:effectLst/>
                          <a:latin typeface="ＭＳ Ｐゴシック"/>
                        </a:rPr>
                        <a:t>58</a:t>
                      </a:r>
                      <a:r>
                        <a:rPr lang="ja-JP" altLang="en-US" sz="1200" b="1" i="0" u="none" strike="noStrike" dirty="0">
                          <a:solidFill>
                            <a:srgbClr val="000000"/>
                          </a:solidFill>
                          <a:effectLst/>
                          <a:latin typeface="ＭＳ Ｐゴシック"/>
                        </a:rPr>
                        <a:t>条第</a:t>
                      </a:r>
                      <a:r>
                        <a:rPr lang="en-US" altLang="ja-JP" sz="1200" b="1" i="0" u="none" strike="noStrike" dirty="0">
                          <a:solidFill>
                            <a:srgbClr val="000000"/>
                          </a:solidFill>
                          <a:effectLst/>
                          <a:latin typeface="ＭＳ Ｐゴシック"/>
                        </a:rPr>
                        <a:t>8</a:t>
                      </a:r>
                      <a:r>
                        <a:rPr lang="ja-JP" altLang="en-US" sz="1200" b="1" i="0" u="none" strike="noStrike" dirty="0">
                          <a:solidFill>
                            <a:srgbClr val="000000"/>
                          </a:solidFill>
                          <a:effectLst/>
                          <a:latin typeface="ＭＳ Ｐゴシック"/>
                        </a:rPr>
                        <a:t>～</a:t>
                      </a:r>
                      <a:r>
                        <a:rPr lang="en-US" altLang="ja-JP" sz="1200" b="1" i="0" u="none" strike="noStrike" dirty="0">
                          <a:solidFill>
                            <a:srgbClr val="000000"/>
                          </a:solidFill>
                          <a:effectLst/>
                          <a:latin typeface="ＭＳ Ｐゴシック"/>
                        </a:rPr>
                        <a:t>9</a:t>
                      </a:r>
                      <a:r>
                        <a:rPr lang="ja-JP" altLang="en-US" sz="1200" b="1" i="0" u="none" strike="noStrike" dirty="0" smtClean="0">
                          <a:solidFill>
                            <a:srgbClr val="000000"/>
                          </a:solidFill>
                          <a:effectLst/>
                          <a:latin typeface="ＭＳ Ｐゴシック"/>
                        </a:rPr>
                        <a:t>項</a:t>
                      </a:r>
                      <a:endParaRPr lang="en-US" altLang="ja-JP" sz="1200" b="1" i="0" u="none" strike="noStrike" dirty="0" smtClean="0">
                        <a:solidFill>
                          <a:srgbClr val="000000"/>
                        </a:solidFill>
                        <a:effectLst/>
                        <a:latin typeface="ＭＳ Ｐゴシック"/>
                      </a:endParaRPr>
                    </a:p>
                    <a:p>
                      <a:pPr algn="ctr" fontAlgn="ctr"/>
                      <a:r>
                        <a:rPr lang="en-US" altLang="ja-JP" sz="1200" b="1" i="0" u="none" strike="noStrike" dirty="0" smtClean="0">
                          <a:solidFill>
                            <a:srgbClr val="000000"/>
                          </a:solidFill>
                          <a:effectLst/>
                          <a:latin typeface="ＭＳ Ｐゴシック"/>
                        </a:rPr>
                        <a:t>※</a:t>
                      </a:r>
                      <a:r>
                        <a:rPr lang="ja-JP" altLang="en-US" sz="1200" b="1" i="0" u="none" strike="noStrike" dirty="0" smtClean="0">
                          <a:solidFill>
                            <a:srgbClr val="000000"/>
                          </a:solidFill>
                          <a:effectLst/>
                          <a:latin typeface="ＭＳ Ｐゴシック"/>
                        </a:rPr>
                        <a:t>児通所基準第</a:t>
                      </a:r>
                      <a:r>
                        <a:rPr lang="en-US" altLang="ja-JP" sz="1200" b="1" i="0" u="none" strike="noStrike" dirty="0" smtClean="0">
                          <a:solidFill>
                            <a:srgbClr val="000000"/>
                          </a:solidFill>
                          <a:effectLst/>
                          <a:latin typeface="ＭＳ Ｐゴシック"/>
                        </a:rPr>
                        <a:t>27</a:t>
                      </a:r>
                      <a:r>
                        <a:rPr lang="ja-JP" altLang="en-US" sz="1200" b="1" i="0" u="none" strike="noStrike" dirty="0" smtClean="0">
                          <a:solidFill>
                            <a:srgbClr val="000000"/>
                          </a:solidFill>
                          <a:effectLst/>
                          <a:latin typeface="ＭＳ Ｐゴシック"/>
                        </a:rPr>
                        <a:t>条第</a:t>
                      </a:r>
                      <a:r>
                        <a:rPr lang="en-US" altLang="ja-JP" sz="1200" b="1" i="0" u="none" strike="noStrike" dirty="0" smtClean="0">
                          <a:solidFill>
                            <a:srgbClr val="000000"/>
                          </a:solidFill>
                          <a:effectLst/>
                          <a:latin typeface="ＭＳ Ｐゴシック"/>
                        </a:rPr>
                        <a:t>8</a:t>
                      </a:r>
                      <a:r>
                        <a:rPr lang="ja-JP" altLang="en-US" sz="1200" b="1" i="0" u="none" strike="noStrike" dirty="0" smtClean="0">
                          <a:solidFill>
                            <a:srgbClr val="000000"/>
                          </a:solidFill>
                          <a:effectLst/>
                          <a:latin typeface="ＭＳ Ｐゴシック"/>
                        </a:rPr>
                        <a:t>～</a:t>
                      </a:r>
                      <a:r>
                        <a:rPr lang="en-US" altLang="ja-JP" sz="1200" b="1" i="0" u="none" strike="noStrike" dirty="0" smtClean="0">
                          <a:solidFill>
                            <a:srgbClr val="000000"/>
                          </a:solidFill>
                          <a:effectLst/>
                          <a:latin typeface="ＭＳ Ｐゴシック"/>
                        </a:rPr>
                        <a:t>9</a:t>
                      </a:r>
                      <a:r>
                        <a:rPr lang="ja-JP" altLang="en-US" sz="1200" b="1" i="0" u="none" strike="noStrike" dirty="0" smtClean="0">
                          <a:solidFill>
                            <a:srgbClr val="000000"/>
                          </a:solidFill>
                          <a:effectLst/>
                          <a:latin typeface="ＭＳ Ｐゴシック"/>
                        </a:rPr>
                        <a:t>項</a:t>
                      </a:r>
                      <a:endParaRPr lang="ja-JP" altLang="en-US" sz="12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1600" b="1" i="0" u="none" strike="noStrike" dirty="0">
                          <a:solidFill>
                            <a:srgbClr val="000000"/>
                          </a:solidFill>
                          <a:effectLst/>
                          <a:latin typeface="ＭＳ Ｐゴシック"/>
                        </a:rPr>
                        <a:t>休憩　</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ja-JP" altLang="en-US" sz="1800" b="1" i="0" u="none" strike="noStrike" dirty="0">
                          <a:solidFill>
                            <a:srgbClr val="000000"/>
                          </a:solidFill>
                          <a:effectLst/>
                          <a:latin typeface="ＭＳ Ｐゴシック"/>
                        </a:rPr>
                        <a:t>個別支援計画修正案の作成</a:t>
                      </a:r>
                      <a:endParaRPr lang="en-US" altLang="ja-JP" sz="1800" b="1" i="0" u="none" strike="noStrike" dirty="0">
                        <a:solidFill>
                          <a:srgbClr val="000000"/>
                        </a:solidFill>
                        <a:effectLst/>
                        <a:latin typeface="ＭＳ Ｐゴシック"/>
                      </a:endParaRPr>
                    </a:p>
                    <a:p>
                      <a:pPr algn="ctr" fontAlgn="ctr"/>
                      <a:r>
                        <a:rPr lang="en-US" altLang="ja-JP" sz="1400" b="1" i="0" u="none" strike="noStrike" dirty="0">
                          <a:solidFill>
                            <a:srgbClr val="000000"/>
                          </a:solidFill>
                          <a:effectLst/>
                          <a:latin typeface="ＭＳ Ｐゴシック"/>
                        </a:rPr>
                        <a:t>※</a:t>
                      </a:r>
                      <a:r>
                        <a:rPr lang="ja-JP" altLang="en-US" sz="1400" b="1" i="0" u="none" strike="noStrike" dirty="0">
                          <a:solidFill>
                            <a:srgbClr val="000000"/>
                          </a:solidFill>
                          <a:effectLst/>
                          <a:latin typeface="ＭＳ Ｐゴシック"/>
                        </a:rPr>
                        <a:t>サービス基準第</a:t>
                      </a:r>
                      <a:r>
                        <a:rPr lang="en-US" altLang="ja-JP" sz="1400" b="1" i="0" u="none" strike="noStrike" dirty="0">
                          <a:solidFill>
                            <a:srgbClr val="000000"/>
                          </a:solidFill>
                          <a:effectLst/>
                          <a:latin typeface="ＭＳ Ｐゴシック"/>
                        </a:rPr>
                        <a:t>58</a:t>
                      </a:r>
                      <a:r>
                        <a:rPr lang="ja-JP" altLang="en-US" sz="1400" b="1" i="0" u="none" strike="noStrike" dirty="0">
                          <a:solidFill>
                            <a:srgbClr val="000000"/>
                          </a:solidFill>
                          <a:effectLst/>
                          <a:latin typeface="ＭＳ Ｐゴシック"/>
                        </a:rPr>
                        <a:t>条第</a:t>
                      </a:r>
                      <a:r>
                        <a:rPr lang="en-US" altLang="ja-JP" sz="1400" b="1" i="0" u="none" strike="noStrike" dirty="0">
                          <a:solidFill>
                            <a:srgbClr val="000000"/>
                          </a:solidFill>
                          <a:effectLst/>
                          <a:latin typeface="ＭＳ Ｐゴシック"/>
                        </a:rPr>
                        <a:t>10</a:t>
                      </a:r>
                      <a:r>
                        <a:rPr lang="ja-JP" altLang="en-US" sz="1400" b="1" i="0" u="none" strike="noStrike" dirty="0" smtClean="0">
                          <a:solidFill>
                            <a:srgbClr val="000000"/>
                          </a:solidFill>
                          <a:effectLst/>
                          <a:latin typeface="ＭＳ Ｐゴシック"/>
                        </a:rPr>
                        <a:t>項</a:t>
                      </a:r>
                      <a:endParaRPr lang="en-US" altLang="ja-JP" sz="1400" b="1" i="0" u="none" strike="noStrike" dirty="0" smtClean="0">
                        <a:solidFill>
                          <a:srgbClr val="000000"/>
                        </a:solidFill>
                        <a:effectLst/>
                        <a:latin typeface="ＭＳ Ｐゴシック"/>
                      </a:endParaRPr>
                    </a:p>
                    <a:p>
                      <a:pPr algn="ctr" fontAlgn="ctr"/>
                      <a:r>
                        <a:rPr lang="en-US" altLang="ja-JP" sz="1400" b="1" i="0" u="none" strike="noStrike" dirty="0" smtClean="0">
                          <a:solidFill>
                            <a:srgbClr val="000000"/>
                          </a:solidFill>
                          <a:effectLst/>
                          <a:latin typeface="ＭＳ Ｐゴシック"/>
                        </a:rPr>
                        <a:t>※</a:t>
                      </a:r>
                      <a:r>
                        <a:rPr lang="ja-JP" altLang="en-US" sz="1400" b="1" i="0" u="none" strike="noStrike" dirty="0" smtClean="0">
                          <a:solidFill>
                            <a:srgbClr val="000000"/>
                          </a:solidFill>
                          <a:effectLst/>
                          <a:latin typeface="ＭＳ Ｐゴシック"/>
                        </a:rPr>
                        <a:t>児通所基準</a:t>
                      </a:r>
                      <a:r>
                        <a:rPr lang="en-US" altLang="ja-JP" sz="1400" b="1" i="0" u="none" strike="noStrike" dirty="0" smtClean="0">
                          <a:solidFill>
                            <a:srgbClr val="000000"/>
                          </a:solidFill>
                          <a:effectLst/>
                          <a:latin typeface="ＭＳ Ｐゴシック"/>
                        </a:rPr>
                        <a:t>27</a:t>
                      </a:r>
                      <a:r>
                        <a:rPr lang="ja-JP" altLang="en-US" sz="1400" b="1" i="0" u="none" strike="noStrike" dirty="0" smtClean="0">
                          <a:solidFill>
                            <a:srgbClr val="000000"/>
                          </a:solidFill>
                          <a:effectLst/>
                          <a:latin typeface="ＭＳ Ｐゴシック"/>
                        </a:rPr>
                        <a:t>条第</a:t>
                      </a:r>
                      <a:r>
                        <a:rPr lang="en-US" altLang="ja-JP" sz="1400" b="1" i="0" u="none" strike="noStrike" dirty="0" smtClean="0">
                          <a:solidFill>
                            <a:srgbClr val="000000"/>
                          </a:solidFill>
                          <a:effectLst/>
                          <a:latin typeface="ＭＳ Ｐゴシック"/>
                        </a:rPr>
                        <a:t>10</a:t>
                      </a:r>
                      <a:r>
                        <a:rPr lang="ja-JP" altLang="en-US" sz="1400" b="1" i="0" u="none" strike="noStrike" dirty="0" smtClean="0">
                          <a:solidFill>
                            <a:srgbClr val="000000"/>
                          </a:solidFill>
                          <a:effectLst/>
                          <a:latin typeface="ＭＳ Ｐゴシック"/>
                        </a:rPr>
                        <a:t>項</a:t>
                      </a:r>
                      <a:endParaRPr lang="ja-JP" altLang="en-US" sz="1400" b="1" i="0" u="none" strike="noStrike" dirty="0">
                        <a:solidFill>
                          <a:srgbClr val="000000"/>
                        </a:solidFill>
                        <a:effectLst/>
                        <a:latin typeface="ＭＳ Ｐゴシック"/>
                      </a:endParaRP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ja-JP" altLang="en-US" sz="1600" b="1" i="0" u="none" strike="noStrike" dirty="0">
                          <a:solidFill>
                            <a:srgbClr val="000000"/>
                          </a:solidFill>
                          <a:effectLst/>
                          <a:latin typeface="ＭＳ Ｐゴシック"/>
                        </a:rPr>
                        <a:t>振り返りとまとめ</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5700446"/>
                  </a:ext>
                </a:extLst>
              </a:tr>
              <a:tr h="268805">
                <a:tc vMerge="1">
                  <a:txBody>
                    <a:bodyPr/>
                    <a:lstStyle/>
                    <a:p>
                      <a:endParaRPr kumimoji="1" lang="ja-JP" altLang="en-US"/>
                    </a:p>
                  </a:txBody>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20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24710421"/>
                  </a:ext>
                </a:extLst>
              </a:tr>
              <a:tr h="2364073">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1" i="0" u="none" strike="noStrike" dirty="0">
                          <a:solidFill>
                            <a:srgbClr val="000000"/>
                          </a:solidFill>
                          <a:effectLst/>
                          <a:latin typeface="ＭＳ Ｐゴシック"/>
                        </a:rPr>
                        <a:t>　追加情報</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1" i="0" u="none" strike="noStrike" dirty="0">
                          <a:solidFill>
                            <a:srgbClr val="000000"/>
                          </a:solidFill>
                          <a:effectLst/>
                          <a:latin typeface="ＭＳ Ｐゴシック"/>
                        </a:rPr>
                        <a:t>　配役を決める</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1" i="0" u="none" strike="noStrike" dirty="0">
                          <a:solidFill>
                            <a:srgbClr val="000000"/>
                          </a:solidFill>
                          <a:effectLst/>
                          <a:latin typeface="ＭＳ Ｐゴシック"/>
                        </a:rPr>
                        <a:t>　サービス担当者会議</a:t>
                      </a:r>
                      <a:endParaRPr lang="en-US" altLang="ja-JP" sz="1600" b="1" i="0" u="none" strike="noStrike" dirty="0">
                        <a:solidFill>
                          <a:srgbClr val="000000"/>
                        </a:solidFill>
                        <a:effectLst/>
                        <a:latin typeface="ＭＳ Ｐゴシック"/>
                      </a:endParaRPr>
                    </a:p>
                    <a:p>
                      <a:pPr algn="l" fontAlgn="ctr"/>
                      <a:r>
                        <a:rPr lang="ja-JP" altLang="en-US" sz="1600" b="1" i="0" u="none" strike="noStrike" dirty="0">
                          <a:solidFill>
                            <a:srgbClr val="000000"/>
                          </a:solidFill>
                          <a:effectLst/>
                          <a:latin typeface="ＭＳ Ｐゴシック"/>
                        </a:rPr>
                        <a:t>                 参加準備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1"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1" i="0" u="none" strike="noStrike" dirty="0">
                          <a:solidFill>
                            <a:srgbClr val="000000"/>
                          </a:solidFill>
                          <a:effectLst/>
                          <a:latin typeface="ＭＳ Ｐゴシック"/>
                        </a:rPr>
                        <a:t>　振り返り</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1" i="0" u="none" strike="noStrike" dirty="0">
                          <a:solidFill>
                            <a:srgbClr val="000000"/>
                          </a:solidFill>
                          <a:effectLst/>
                          <a:latin typeface="ＭＳ Ｐゴシック"/>
                        </a:rPr>
                        <a:t>　サービス担当者会議</a:t>
                      </a:r>
                      <a:endParaRPr lang="en-US" altLang="ja-JP" sz="1600" b="1" i="0" u="none" strike="noStrike" dirty="0">
                        <a:solidFill>
                          <a:srgbClr val="000000"/>
                        </a:solidFill>
                        <a:effectLst/>
                        <a:latin typeface="ＭＳ Ｐゴシック"/>
                      </a:endParaRPr>
                    </a:p>
                    <a:p>
                      <a:pPr algn="l" fontAlgn="ctr"/>
                      <a:r>
                        <a:rPr lang="ja-JP" altLang="en-US" sz="1600" b="1" i="0" u="none" strike="noStrike" dirty="0">
                          <a:solidFill>
                            <a:srgbClr val="000000"/>
                          </a:solidFill>
                          <a:effectLst/>
                          <a:latin typeface="ＭＳ Ｐゴシック"/>
                        </a:rPr>
                        <a:t>                 参加準備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1"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l" fontAlgn="ctr"/>
                      <a:r>
                        <a:rPr lang="ja-JP" altLang="en-US" sz="1600" b="1" i="0" u="none" strike="noStrike" dirty="0">
                          <a:solidFill>
                            <a:srgbClr val="000000"/>
                          </a:solidFill>
                          <a:effectLst/>
                          <a:latin typeface="ＭＳ Ｐゴシック"/>
                        </a:rPr>
                        <a:t>　振り返り・講師コメント</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783519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番号プレースホルダ 3"/>
          <p:cNvSpPr>
            <a:spLocks noGrp="1"/>
          </p:cNvSpPr>
          <p:nvPr>
            <p:ph type="sldNum" sz="quarter" idx="12"/>
          </p:nvPr>
        </p:nvSpPr>
        <p:spPr>
          <a:noFill/>
        </p:spPr>
        <p:txBody>
          <a:bodyPr/>
          <a:lstStyle/>
          <a:p>
            <a:fld id="{BF83B2DD-6FC3-40B1-B630-0BA54DF44F51}" type="slidenum">
              <a:rPr lang="en-US" altLang="ja-JP" smtClean="0">
                <a:latin typeface="Arial" charset="0"/>
                <a:ea typeface="ＭＳ Ｐゴシック" charset="-128"/>
              </a:rPr>
              <a:pPr/>
              <a:t>58</a:t>
            </a:fld>
            <a:endParaRPr lang="en-US" altLang="ja-JP">
              <a:latin typeface="Arial" charset="0"/>
              <a:ea typeface="ＭＳ Ｐゴシック" charset="-128"/>
            </a:endParaRPr>
          </a:p>
        </p:txBody>
      </p:sp>
      <p:sp>
        <p:nvSpPr>
          <p:cNvPr id="48131" name="Rectangle 2"/>
          <p:cNvSpPr>
            <a:spLocks noChangeArrowheads="1"/>
          </p:cNvSpPr>
          <p:nvPr/>
        </p:nvSpPr>
        <p:spPr bwMode="auto">
          <a:xfrm>
            <a:off x="180281" y="476672"/>
            <a:ext cx="9793088" cy="6264696"/>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30" tIns="45714" rIns="91430" bIns="45714"/>
          <a:lstStyle/>
          <a:p>
            <a:pPr marL="342900" indent="-342900">
              <a:lnSpc>
                <a:spcPct val="95000"/>
              </a:lnSpc>
              <a:spcBef>
                <a:spcPct val="5000"/>
              </a:spcBef>
            </a:pPr>
            <a:r>
              <a:rPr lang="ja-JP" altLang="en-US" sz="1500" dirty="0">
                <a:solidFill>
                  <a:srgbClr val="000000"/>
                </a:solidFill>
                <a:latin typeface="ＭＳ Ｐゴシック" charset="-128"/>
              </a:rPr>
              <a:t>（１）追加情報（モニタリング情報</a:t>
            </a:r>
            <a:r>
              <a:rPr lang="ja-JP" altLang="en-US" sz="1500" dirty="0" smtClean="0">
                <a:solidFill>
                  <a:srgbClr val="000000"/>
                </a:solidFill>
                <a:latin typeface="ＭＳ Ｐゴシック" charset="-128"/>
              </a:rPr>
              <a:t>）</a:t>
            </a:r>
            <a:endParaRPr lang="en-US" altLang="ja-JP" sz="1500" dirty="0">
              <a:solidFill>
                <a:srgbClr val="000000"/>
              </a:solidFill>
              <a:latin typeface="ＭＳ Ｐゴシック" charset="-128"/>
            </a:endParaRPr>
          </a:p>
          <a:p>
            <a:pPr marL="342900" indent="-342900">
              <a:lnSpc>
                <a:spcPct val="95000"/>
              </a:lnSpc>
              <a:spcBef>
                <a:spcPct val="5000"/>
              </a:spcBef>
            </a:pPr>
            <a:r>
              <a:rPr lang="ja-JP" altLang="en-US" sz="1500" dirty="0" smtClean="0">
                <a:solidFill>
                  <a:srgbClr val="000000"/>
                </a:solidFill>
                <a:latin typeface="ＭＳ Ｐゴシック" charset="-128"/>
              </a:rPr>
              <a:t>　　共同</a:t>
            </a:r>
            <a:r>
              <a:rPr lang="ja-JP" altLang="en-US" sz="1500" dirty="0">
                <a:solidFill>
                  <a:srgbClr val="000000"/>
                </a:solidFill>
                <a:latin typeface="ＭＳ Ｐゴシック" charset="-128"/>
              </a:rPr>
              <a:t>生活援助</a:t>
            </a:r>
            <a:r>
              <a:rPr lang="ja-JP" altLang="en-US" sz="1500" dirty="0" smtClean="0">
                <a:solidFill>
                  <a:srgbClr val="000000"/>
                </a:solidFill>
                <a:latin typeface="ＭＳ Ｐゴシック" charset="-128"/>
              </a:rPr>
              <a:t>事業者、</a:t>
            </a:r>
            <a:r>
              <a:rPr lang="ja-JP" altLang="en-US" sz="1500" dirty="0">
                <a:solidFill>
                  <a:srgbClr val="000000"/>
                </a:solidFill>
                <a:latin typeface="ＭＳ Ｐゴシック" charset="-128"/>
              </a:rPr>
              <a:t>就労継続支援Ｂ型</a:t>
            </a:r>
            <a:r>
              <a:rPr lang="ja-JP" altLang="en-US" sz="1500" dirty="0" smtClean="0">
                <a:solidFill>
                  <a:srgbClr val="000000"/>
                </a:solidFill>
                <a:latin typeface="ＭＳ Ｐゴシック" charset="-128"/>
              </a:rPr>
              <a:t>事業者のそれぞれが作成した中間評価を</a:t>
            </a:r>
            <a:r>
              <a:rPr lang="ja-JP" altLang="en-US" sz="1500" dirty="0">
                <a:solidFill>
                  <a:srgbClr val="000000"/>
                </a:solidFill>
                <a:latin typeface="ＭＳ Ｐゴシック" charset="-128"/>
              </a:rPr>
              <a:t>もとにサービス担当者会議に臨む。</a:t>
            </a:r>
            <a:endParaRPr lang="en-US" altLang="ja-JP" sz="1500" dirty="0">
              <a:solidFill>
                <a:srgbClr val="000000"/>
              </a:solidFill>
              <a:latin typeface="ＭＳ Ｐゴシック" charset="-128"/>
            </a:endParaRPr>
          </a:p>
          <a:p>
            <a:pPr marL="342900" indent="-342900">
              <a:lnSpc>
                <a:spcPct val="95000"/>
              </a:lnSpc>
              <a:spcBef>
                <a:spcPct val="5000"/>
              </a:spcBef>
            </a:pPr>
            <a:endParaRPr lang="en-US" altLang="ja-JP" sz="1500" dirty="0" smtClean="0">
              <a:solidFill>
                <a:srgbClr val="000000"/>
              </a:solidFill>
              <a:latin typeface="ＭＳ Ｐゴシック" charset="-128"/>
            </a:endParaRPr>
          </a:p>
          <a:p>
            <a:pPr marL="342900" indent="-342900">
              <a:lnSpc>
                <a:spcPct val="95000"/>
              </a:lnSpc>
              <a:spcBef>
                <a:spcPct val="5000"/>
              </a:spcBef>
            </a:pPr>
            <a:r>
              <a:rPr lang="ja-JP" altLang="en-US" sz="1500" dirty="0" smtClean="0">
                <a:solidFill>
                  <a:srgbClr val="000000"/>
                </a:solidFill>
                <a:latin typeface="ＭＳ Ｐゴシック" charset="-128"/>
              </a:rPr>
              <a:t>（</a:t>
            </a:r>
            <a:r>
              <a:rPr lang="ja-JP" altLang="en-US" sz="1500" dirty="0">
                <a:solidFill>
                  <a:srgbClr val="000000"/>
                </a:solidFill>
                <a:latin typeface="ＭＳ Ｐゴシック" charset="-128"/>
              </a:rPr>
              <a:t>２）共同生活援助、就労の合同グループをつくる。偶数と奇数グループで合同グループをつくる。</a:t>
            </a:r>
            <a:endParaRPr lang="en-US" altLang="ja-JP" sz="1500" dirty="0">
              <a:solidFill>
                <a:srgbClr val="000000"/>
              </a:solidFill>
              <a:latin typeface="ＭＳ Ｐゴシック" charset="-128"/>
            </a:endParaRPr>
          </a:p>
          <a:p>
            <a:pPr marL="342900" indent="-342900">
              <a:lnSpc>
                <a:spcPct val="95000"/>
              </a:lnSpc>
              <a:spcBef>
                <a:spcPct val="5000"/>
              </a:spcBef>
            </a:pPr>
            <a:r>
              <a:rPr lang="ja-JP" altLang="en-US" sz="1500" dirty="0" smtClean="0">
                <a:solidFill>
                  <a:srgbClr val="000000"/>
                </a:solidFill>
                <a:latin typeface="ＭＳ Ｐゴシック" charset="-128"/>
              </a:rPr>
              <a:t>　　ファシリテーター</a:t>
            </a:r>
            <a:r>
              <a:rPr lang="ja-JP" altLang="en-US" sz="1500" dirty="0">
                <a:solidFill>
                  <a:srgbClr val="000000"/>
                </a:solidFill>
                <a:latin typeface="ＭＳ Ｐゴシック" charset="-128"/>
              </a:rPr>
              <a:t>もグループに同行する。</a:t>
            </a:r>
            <a:endParaRPr lang="en-US" altLang="ja-JP" sz="1500" dirty="0">
              <a:solidFill>
                <a:srgbClr val="000000"/>
              </a:solidFill>
              <a:latin typeface="ＭＳ Ｐゴシック" charset="-128"/>
            </a:endParaRPr>
          </a:p>
          <a:p>
            <a:pPr marL="342900" indent="-342900">
              <a:lnSpc>
                <a:spcPct val="95000"/>
              </a:lnSpc>
              <a:spcBef>
                <a:spcPct val="5000"/>
              </a:spcBef>
            </a:pPr>
            <a:endParaRPr lang="en-US" altLang="ja-JP" sz="1500" dirty="0" smtClean="0">
              <a:solidFill>
                <a:srgbClr val="000000"/>
              </a:solidFill>
              <a:latin typeface="ＭＳ Ｐゴシック" charset="-128"/>
            </a:endParaRPr>
          </a:p>
          <a:p>
            <a:pPr marL="342900" indent="-342900">
              <a:lnSpc>
                <a:spcPct val="95000"/>
              </a:lnSpc>
              <a:spcBef>
                <a:spcPct val="5000"/>
              </a:spcBef>
            </a:pPr>
            <a:r>
              <a:rPr lang="ja-JP" altLang="en-US" sz="1500" dirty="0" smtClean="0">
                <a:solidFill>
                  <a:srgbClr val="000000"/>
                </a:solidFill>
                <a:latin typeface="ＭＳ Ｐゴシック" charset="-128"/>
              </a:rPr>
              <a:t>（</a:t>
            </a:r>
            <a:r>
              <a:rPr lang="ja-JP" altLang="en-US" sz="1500" dirty="0">
                <a:solidFill>
                  <a:srgbClr val="000000"/>
                </a:solidFill>
                <a:latin typeface="ＭＳ Ｐゴシック" charset="-128"/>
              </a:rPr>
              <a:t>３）簡単な自己紹介</a:t>
            </a:r>
            <a:endParaRPr lang="en-US" altLang="ja-JP" sz="1500" dirty="0">
              <a:solidFill>
                <a:srgbClr val="000000"/>
              </a:solidFill>
              <a:latin typeface="ＭＳ Ｐゴシック" charset="-128"/>
            </a:endParaRPr>
          </a:p>
          <a:p>
            <a:pPr marL="342900" indent="-342900">
              <a:lnSpc>
                <a:spcPct val="95000"/>
              </a:lnSpc>
              <a:spcBef>
                <a:spcPct val="5000"/>
              </a:spcBef>
            </a:pPr>
            <a:endParaRPr lang="en-US" altLang="ja-JP" sz="1500" dirty="0" smtClean="0">
              <a:solidFill>
                <a:srgbClr val="000000"/>
              </a:solidFill>
              <a:latin typeface="ＭＳ Ｐゴシック" charset="-128"/>
            </a:endParaRPr>
          </a:p>
          <a:p>
            <a:pPr marL="342900" indent="-342900">
              <a:lnSpc>
                <a:spcPct val="95000"/>
              </a:lnSpc>
              <a:spcBef>
                <a:spcPct val="5000"/>
              </a:spcBef>
            </a:pPr>
            <a:r>
              <a:rPr lang="ja-JP" altLang="en-US" sz="1500" dirty="0" smtClean="0">
                <a:solidFill>
                  <a:srgbClr val="000000"/>
                </a:solidFill>
                <a:latin typeface="ＭＳ Ｐゴシック" charset="-128"/>
              </a:rPr>
              <a:t>（</a:t>
            </a:r>
            <a:r>
              <a:rPr lang="ja-JP" altLang="en-US" sz="1500" dirty="0">
                <a:solidFill>
                  <a:srgbClr val="000000"/>
                </a:solidFill>
                <a:latin typeface="ＭＳ Ｐゴシック" charset="-128"/>
              </a:rPr>
              <a:t>４）ロールプレイ</a:t>
            </a:r>
            <a:endParaRPr lang="en-US" altLang="ja-JP" sz="1500" dirty="0">
              <a:solidFill>
                <a:srgbClr val="000000"/>
              </a:solidFill>
              <a:latin typeface="ＭＳ Ｐゴシック" charset="-128"/>
            </a:endParaRPr>
          </a:p>
          <a:p>
            <a:pPr marL="342900" indent="-342900">
              <a:lnSpc>
                <a:spcPct val="95000"/>
              </a:lnSpc>
              <a:spcBef>
                <a:spcPct val="5000"/>
              </a:spcBef>
            </a:pPr>
            <a:r>
              <a:rPr lang="ja-JP" altLang="en-US" sz="1500" dirty="0">
                <a:solidFill>
                  <a:srgbClr val="000000"/>
                </a:solidFill>
                <a:latin typeface="ＭＳ Ｐゴシック" charset="-128"/>
              </a:rPr>
              <a:t>　○演習のガイダンス</a:t>
            </a:r>
            <a:r>
              <a:rPr lang="ja-JP" altLang="en-US" sz="1500" dirty="0">
                <a:solidFill>
                  <a:srgbClr val="000000"/>
                </a:solidFill>
              </a:rPr>
              <a:t>・演習の目的、進め方について説明</a:t>
            </a:r>
          </a:p>
          <a:p>
            <a:pPr marL="342900" indent="-342900">
              <a:lnSpc>
                <a:spcPct val="95000"/>
              </a:lnSpc>
              <a:spcBef>
                <a:spcPct val="5000"/>
              </a:spcBef>
            </a:pPr>
            <a:r>
              <a:rPr lang="ja-JP" altLang="en-US" sz="1500" dirty="0">
                <a:solidFill>
                  <a:srgbClr val="000000"/>
                </a:solidFill>
              </a:rPr>
              <a:t>　○模擬サービス担当者会議の設定　　</a:t>
            </a:r>
            <a:endParaRPr lang="en-US" altLang="ja-JP" sz="1500" dirty="0">
              <a:solidFill>
                <a:srgbClr val="000000"/>
              </a:solidFill>
            </a:endParaRPr>
          </a:p>
          <a:p>
            <a:pPr marL="342900" indent="-342900">
              <a:lnSpc>
                <a:spcPct val="95000"/>
              </a:lnSpc>
              <a:spcBef>
                <a:spcPct val="5000"/>
              </a:spcBef>
            </a:pPr>
            <a:r>
              <a:rPr lang="ja-JP" altLang="en-US" sz="1500" dirty="0">
                <a:solidFill>
                  <a:srgbClr val="000000"/>
                </a:solidFill>
              </a:rPr>
              <a:t>　　・設定は、</a:t>
            </a:r>
            <a:r>
              <a:rPr lang="ja-JP" altLang="en-US" sz="1500" b="1" u="sng" dirty="0">
                <a:solidFill>
                  <a:srgbClr val="000000"/>
                </a:solidFill>
              </a:rPr>
              <a:t>サービス管理責任者</a:t>
            </a:r>
            <a:r>
              <a:rPr lang="ja-JP" altLang="en-US" sz="1500" b="1" u="sng" dirty="0" smtClean="0">
                <a:solidFill>
                  <a:srgbClr val="000000"/>
                </a:solidFill>
              </a:rPr>
              <a:t>から個別支援計画の中間評価に関する報告</a:t>
            </a:r>
            <a:r>
              <a:rPr lang="ja-JP" altLang="en-US" sz="1500" b="1" u="sng" dirty="0">
                <a:solidFill>
                  <a:srgbClr val="000000"/>
                </a:solidFill>
              </a:rPr>
              <a:t>を受けた相談支援専門員</a:t>
            </a:r>
            <a:r>
              <a:rPr lang="ja-JP" altLang="en-US" sz="1500" b="1" u="sng" dirty="0" smtClean="0">
                <a:solidFill>
                  <a:srgbClr val="000000"/>
                </a:solidFill>
              </a:rPr>
              <a:t>が、各サービスの支援状況の共有と支援内容の調整の必要性があると考え、サービス</a:t>
            </a:r>
            <a:r>
              <a:rPr lang="ja-JP" altLang="en-US" sz="1500" b="1" u="sng" dirty="0">
                <a:solidFill>
                  <a:srgbClr val="000000"/>
                </a:solidFill>
              </a:rPr>
              <a:t>担当者会議を</a:t>
            </a:r>
            <a:r>
              <a:rPr lang="ja-JP" altLang="en-US" sz="1500" b="1" u="sng" dirty="0" smtClean="0">
                <a:solidFill>
                  <a:srgbClr val="000000"/>
                </a:solidFill>
              </a:rPr>
              <a:t>開催することとなった。</a:t>
            </a:r>
            <a:endParaRPr lang="ja-JP" altLang="en-US" sz="1500" b="1" u="sng" dirty="0">
              <a:solidFill>
                <a:srgbClr val="000000"/>
              </a:solidFill>
            </a:endParaRPr>
          </a:p>
          <a:p>
            <a:pPr marL="342900" indent="-342900">
              <a:lnSpc>
                <a:spcPct val="95000"/>
              </a:lnSpc>
              <a:spcBef>
                <a:spcPct val="5000"/>
              </a:spcBef>
            </a:pPr>
            <a:r>
              <a:rPr lang="ja-JP" altLang="en-US" sz="1500" dirty="0">
                <a:solidFill>
                  <a:srgbClr val="000000"/>
                </a:solidFill>
                <a:latin typeface="ＭＳ Ｐゴシック" charset="-128"/>
              </a:rPr>
              <a:t>　○模擬サービス担当者会議</a:t>
            </a:r>
            <a:endParaRPr lang="en-US" altLang="ja-JP" sz="1500" dirty="0">
              <a:solidFill>
                <a:srgbClr val="000000"/>
              </a:solidFill>
              <a:latin typeface="ＭＳ Ｐゴシック" charset="-128"/>
            </a:endParaRPr>
          </a:p>
          <a:p>
            <a:pPr marL="342900" indent="-342900">
              <a:lnSpc>
                <a:spcPct val="95000"/>
              </a:lnSpc>
              <a:spcBef>
                <a:spcPct val="5000"/>
              </a:spcBef>
            </a:pPr>
            <a:r>
              <a:rPr lang="ja-JP" altLang="en-US" sz="1500" dirty="0">
                <a:solidFill>
                  <a:srgbClr val="000000"/>
                </a:solidFill>
                <a:latin typeface="ＭＳ Ｐゴシック" charset="-128"/>
              </a:rPr>
              <a:t>　　・グループごと</a:t>
            </a:r>
            <a:r>
              <a:rPr lang="ja-JP" altLang="en-US" sz="1500" dirty="0" smtClean="0">
                <a:solidFill>
                  <a:srgbClr val="000000"/>
                </a:solidFill>
                <a:latin typeface="ＭＳ Ｐゴシック" charset="-128"/>
              </a:rPr>
              <a:t>に場面</a:t>
            </a:r>
            <a:r>
              <a:rPr lang="ja-JP" altLang="en-US" sz="1500" dirty="0">
                <a:solidFill>
                  <a:srgbClr val="000000"/>
                </a:solidFill>
                <a:latin typeface="ＭＳ Ｐゴシック" charset="-128"/>
              </a:rPr>
              <a:t>を確認し、模擬支援会議の役割を分担する。</a:t>
            </a:r>
            <a:endParaRPr lang="en-US" altLang="ja-JP" sz="1500" dirty="0">
              <a:solidFill>
                <a:srgbClr val="000000"/>
              </a:solidFill>
              <a:latin typeface="ＭＳ Ｐゴシック" charset="-128"/>
            </a:endParaRPr>
          </a:p>
          <a:p>
            <a:pPr marL="342900" indent="-342900">
              <a:lnSpc>
                <a:spcPct val="95000"/>
              </a:lnSpc>
              <a:spcBef>
                <a:spcPct val="5000"/>
              </a:spcBef>
            </a:pPr>
            <a:r>
              <a:rPr lang="ja-JP" altLang="en-US" sz="1500" dirty="0">
                <a:solidFill>
                  <a:srgbClr val="000000"/>
                </a:solidFill>
                <a:latin typeface="ＭＳ Ｐゴシック" charset="-128"/>
              </a:rPr>
              <a:t>　　</a:t>
            </a:r>
            <a:r>
              <a:rPr lang="ja-JP" altLang="en-US" sz="1500" dirty="0" smtClean="0">
                <a:solidFill>
                  <a:srgbClr val="000000"/>
                </a:solidFill>
                <a:latin typeface="ＭＳ Ｐゴシック" charset="-128"/>
              </a:rPr>
              <a:t>・各配役に設定されている意見や考え方について講師より説明</a:t>
            </a:r>
            <a:r>
              <a:rPr lang="ja-JP" altLang="en-US" sz="1500" dirty="0">
                <a:solidFill>
                  <a:srgbClr val="000000"/>
                </a:solidFill>
                <a:latin typeface="ＭＳ Ｐゴシック" charset="-128"/>
              </a:rPr>
              <a:t>を受ける。</a:t>
            </a:r>
            <a:endParaRPr lang="en-US" altLang="ja-JP" sz="1500" dirty="0">
              <a:solidFill>
                <a:srgbClr val="000000"/>
              </a:solidFill>
              <a:latin typeface="ＭＳ Ｐゴシック" charset="-128"/>
            </a:endParaRPr>
          </a:p>
          <a:p>
            <a:pPr marL="342900" indent="-342900">
              <a:lnSpc>
                <a:spcPct val="95000"/>
              </a:lnSpc>
              <a:spcBef>
                <a:spcPct val="5000"/>
              </a:spcBef>
            </a:pPr>
            <a:r>
              <a:rPr lang="ja-JP" altLang="en-US" sz="1500" dirty="0">
                <a:solidFill>
                  <a:srgbClr val="000000"/>
                </a:solidFill>
                <a:latin typeface="ＭＳ Ｐゴシック" charset="-128"/>
              </a:rPr>
              <a:t>　　・ロールプレイは共同生活援助・</a:t>
            </a:r>
            <a:r>
              <a:rPr lang="ja-JP" altLang="en-US" sz="1500" dirty="0" smtClean="0">
                <a:solidFill>
                  <a:srgbClr val="000000"/>
                </a:solidFill>
                <a:latin typeface="ＭＳ Ｐゴシック" charset="-128"/>
              </a:rPr>
              <a:t>就労継続支援</a:t>
            </a:r>
            <a:r>
              <a:rPr lang="en-US" altLang="ja-JP" sz="1500" dirty="0" smtClean="0">
                <a:solidFill>
                  <a:srgbClr val="000000"/>
                </a:solidFill>
                <a:latin typeface="ＭＳ Ｐゴシック" charset="-128"/>
              </a:rPr>
              <a:t>B</a:t>
            </a:r>
            <a:r>
              <a:rPr lang="ja-JP" altLang="en-US" sz="1500" dirty="0" smtClean="0">
                <a:solidFill>
                  <a:srgbClr val="000000"/>
                </a:solidFill>
                <a:latin typeface="ＭＳ Ｐゴシック" charset="-128"/>
              </a:rPr>
              <a:t>型の</a:t>
            </a:r>
            <a:r>
              <a:rPr lang="ja-JP" altLang="en-US" sz="1500" dirty="0">
                <a:solidFill>
                  <a:srgbClr val="000000"/>
                </a:solidFill>
                <a:latin typeface="ＭＳ Ｐゴシック" charset="-128"/>
              </a:rPr>
              <a:t>２グループで１組となり、実施と観察を交代で行う。</a:t>
            </a:r>
            <a:endParaRPr lang="en-US" altLang="ja-JP" sz="1500" dirty="0">
              <a:solidFill>
                <a:srgbClr val="000000"/>
              </a:solidFill>
              <a:latin typeface="ＭＳ Ｐゴシック" charset="-128"/>
            </a:endParaRPr>
          </a:p>
          <a:p>
            <a:pPr marL="342900" indent="-342900">
              <a:lnSpc>
                <a:spcPct val="95000"/>
              </a:lnSpc>
              <a:spcBef>
                <a:spcPct val="5000"/>
              </a:spcBef>
            </a:pPr>
            <a:r>
              <a:rPr lang="ja-JP" altLang="en-US" sz="1500" dirty="0">
                <a:solidFill>
                  <a:srgbClr val="000000"/>
                </a:solidFill>
                <a:latin typeface="ＭＳ Ｐゴシック" charset="-128"/>
              </a:rPr>
              <a:t>　　</a:t>
            </a:r>
            <a:r>
              <a:rPr lang="ja-JP" altLang="en-US" sz="1500" dirty="0">
                <a:solidFill>
                  <a:srgbClr val="FF0000"/>
                </a:solidFill>
                <a:latin typeface="ＭＳ Ｐゴシック" charset="-128"/>
              </a:rPr>
              <a:t>・１回目は共同生活援助</a:t>
            </a:r>
            <a:r>
              <a:rPr lang="ja-JP" altLang="en-US" sz="1500" dirty="0">
                <a:solidFill>
                  <a:srgbClr val="FF0000"/>
                </a:solidFill>
              </a:rPr>
              <a:t>を実施グループとして、就労が観察者となる。ただし、就労から就労のサビ管と支援員役として実施グループに参加する。</a:t>
            </a:r>
            <a:endParaRPr lang="en-US" altLang="ja-JP" sz="1500" dirty="0">
              <a:solidFill>
                <a:srgbClr val="FF0000"/>
              </a:solidFill>
            </a:endParaRPr>
          </a:p>
          <a:p>
            <a:pPr marL="342900" indent="-342900">
              <a:lnSpc>
                <a:spcPct val="95000"/>
              </a:lnSpc>
              <a:spcBef>
                <a:spcPct val="5000"/>
              </a:spcBef>
            </a:pPr>
            <a:r>
              <a:rPr lang="ja-JP" altLang="en-US" sz="1500" dirty="0">
                <a:solidFill>
                  <a:srgbClr val="FF0000"/>
                </a:solidFill>
                <a:latin typeface="ＭＳ Ｐゴシック" charset="-128"/>
              </a:rPr>
              <a:t>　</a:t>
            </a:r>
            <a:r>
              <a:rPr lang="ja-JP" altLang="en-US" sz="1500" dirty="0">
                <a:latin typeface="ＭＳ Ｐゴシック" charset="-128"/>
              </a:rPr>
              <a:t>　・名札をつくる。</a:t>
            </a:r>
            <a:endParaRPr lang="en-US" altLang="ja-JP" sz="1500" dirty="0">
              <a:latin typeface="ＭＳ Ｐゴシック" charset="-128"/>
            </a:endParaRPr>
          </a:p>
          <a:p>
            <a:pPr marL="342900" indent="-342900">
              <a:lnSpc>
                <a:spcPct val="95000"/>
              </a:lnSpc>
              <a:spcBef>
                <a:spcPct val="5000"/>
              </a:spcBef>
            </a:pPr>
            <a:r>
              <a:rPr lang="ja-JP" altLang="en-US" sz="1500" dirty="0">
                <a:latin typeface="ＭＳ Ｐゴシック" charset="-128"/>
              </a:rPr>
              <a:t>　　・ロールプレイ開始。</a:t>
            </a:r>
            <a:endParaRPr lang="en-US" altLang="ja-JP" sz="1500" dirty="0">
              <a:latin typeface="ＭＳ Ｐゴシック" charset="-128"/>
            </a:endParaRPr>
          </a:p>
          <a:p>
            <a:pPr marL="342900" indent="-342900">
              <a:lnSpc>
                <a:spcPct val="95000"/>
              </a:lnSpc>
              <a:spcBef>
                <a:spcPct val="5000"/>
              </a:spcBef>
            </a:pPr>
            <a:r>
              <a:rPr lang="ja-JP" altLang="en-US" sz="1500" dirty="0">
                <a:solidFill>
                  <a:srgbClr val="000000"/>
                </a:solidFill>
                <a:latin typeface="ＭＳ Ｐゴシック" charset="-128"/>
              </a:rPr>
              <a:t>　　・ロールプレイが終了した後のフィードバック</a:t>
            </a:r>
            <a:endParaRPr lang="en-US" altLang="ja-JP" sz="1500" dirty="0">
              <a:solidFill>
                <a:srgbClr val="000000"/>
              </a:solidFill>
              <a:latin typeface="ＭＳ Ｐゴシック" charset="-128"/>
            </a:endParaRPr>
          </a:p>
          <a:p>
            <a:pPr marL="342900" indent="-342900">
              <a:lnSpc>
                <a:spcPct val="95000"/>
              </a:lnSpc>
              <a:spcBef>
                <a:spcPct val="5000"/>
              </a:spcBef>
            </a:pPr>
            <a:r>
              <a:rPr lang="ja-JP" altLang="en-US" sz="1500" dirty="0">
                <a:solidFill>
                  <a:srgbClr val="000000"/>
                </a:solidFill>
                <a:latin typeface="ＭＳ Ｐゴシック" charset="-128"/>
              </a:rPr>
              <a:t>　　</a:t>
            </a:r>
            <a:r>
              <a:rPr lang="en-US" altLang="ja-JP" sz="1500" dirty="0">
                <a:solidFill>
                  <a:srgbClr val="000000"/>
                </a:solidFill>
                <a:latin typeface="ＭＳ Ｐゴシック" charset="-128"/>
              </a:rPr>
              <a:t>*</a:t>
            </a:r>
            <a:r>
              <a:rPr lang="ja-JP" altLang="en-US" sz="1500" dirty="0">
                <a:solidFill>
                  <a:srgbClr val="000000"/>
                </a:solidFill>
                <a:latin typeface="ＭＳ Ｐゴシック" charset="-128"/>
              </a:rPr>
              <a:t>サービス管理責任者の役割や機能、本人の気持ちなどについて、サービス管理責任者役、本人役、観察者などから意見や感想を述べてもらいグループとしてフィードバックする。</a:t>
            </a:r>
            <a:endParaRPr lang="en-US" altLang="ja-JP" sz="1500" dirty="0">
              <a:solidFill>
                <a:srgbClr val="000000"/>
              </a:solidFill>
              <a:latin typeface="ＭＳ Ｐゴシック" charset="-128"/>
            </a:endParaRPr>
          </a:p>
          <a:p>
            <a:pPr marL="342900" indent="-342900">
              <a:lnSpc>
                <a:spcPct val="95000"/>
              </a:lnSpc>
              <a:spcBef>
                <a:spcPct val="5000"/>
              </a:spcBef>
            </a:pPr>
            <a:r>
              <a:rPr lang="ja-JP" altLang="en-US" sz="1500" dirty="0">
                <a:solidFill>
                  <a:srgbClr val="000000"/>
                </a:solidFill>
                <a:latin typeface="ＭＳ Ｐゴシック" charset="-128"/>
              </a:rPr>
              <a:t>　　</a:t>
            </a:r>
            <a:r>
              <a:rPr lang="ja-JP" altLang="en-US" sz="1500" dirty="0">
                <a:solidFill>
                  <a:srgbClr val="FF0000"/>
                </a:solidFill>
                <a:latin typeface="ＭＳ Ｐゴシック" charset="-128"/>
              </a:rPr>
              <a:t>・２回目は</a:t>
            </a:r>
            <a:r>
              <a:rPr lang="ja-JP" altLang="en-US" sz="1500" dirty="0">
                <a:solidFill>
                  <a:srgbClr val="FF0000"/>
                </a:solidFill>
              </a:rPr>
              <a:t>就労を実施グループとして、共同生活援助が観察者となる。ただし、共同生活援助から共同生活援助のサビ管と世話人役として実施グループに参加する。</a:t>
            </a:r>
            <a:endParaRPr lang="en-US" altLang="ja-JP" sz="1500" dirty="0">
              <a:solidFill>
                <a:srgbClr val="FF0000"/>
              </a:solidFill>
            </a:endParaRPr>
          </a:p>
          <a:p>
            <a:pPr marL="342900" indent="-342900">
              <a:lnSpc>
                <a:spcPct val="95000"/>
              </a:lnSpc>
              <a:spcBef>
                <a:spcPct val="5000"/>
              </a:spcBef>
            </a:pPr>
            <a:r>
              <a:rPr lang="ja-JP" altLang="en-US" sz="1500" dirty="0"/>
              <a:t>　　・ロールプレイが終了した後の</a:t>
            </a:r>
            <a:r>
              <a:rPr lang="ja-JP" altLang="en-US" sz="1500" dirty="0" smtClean="0"/>
              <a:t>フィードバック</a:t>
            </a:r>
            <a:endParaRPr lang="en-US" altLang="ja-JP" sz="1500" dirty="0">
              <a:solidFill>
                <a:srgbClr val="000000"/>
              </a:solidFill>
              <a:latin typeface="ＭＳ Ｐゴシック" charset="-128"/>
            </a:endParaRPr>
          </a:p>
          <a:p>
            <a:pPr marL="342900" indent="-342900">
              <a:lnSpc>
                <a:spcPct val="95000"/>
              </a:lnSpc>
              <a:spcBef>
                <a:spcPct val="5000"/>
              </a:spcBef>
            </a:pPr>
            <a:endParaRPr lang="en-US" altLang="ja-JP" sz="1500" dirty="0">
              <a:solidFill>
                <a:srgbClr val="000000"/>
              </a:solidFill>
              <a:latin typeface="ＭＳ Ｐゴシック" charset="-128"/>
            </a:endParaRPr>
          </a:p>
        </p:txBody>
      </p:sp>
      <p:sp>
        <p:nvSpPr>
          <p:cNvPr id="607235" name="AutoShape 3"/>
          <p:cNvSpPr>
            <a:spLocks noChangeArrowheads="1"/>
          </p:cNvSpPr>
          <p:nvPr/>
        </p:nvSpPr>
        <p:spPr bwMode="auto">
          <a:xfrm>
            <a:off x="2199853" y="43855"/>
            <a:ext cx="5829300" cy="360809"/>
          </a:xfrm>
          <a:prstGeom prst="roundRect">
            <a:avLst>
              <a:gd name="adj" fmla="val 26537"/>
            </a:avLst>
          </a:prstGeom>
          <a:ln>
            <a:noFill/>
            <a:headEnd/>
            <a:tailEnd/>
          </a:ln>
        </p:spPr>
        <p:style>
          <a:lnRef idx="2">
            <a:schemeClr val="dk1"/>
          </a:lnRef>
          <a:fillRef idx="1">
            <a:schemeClr val="lt1"/>
          </a:fillRef>
          <a:effectRef idx="0">
            <a:schemeClr val="dk1"/>
          </a:effectRef>
          <a:fontRef idx="minor">
            <a:schemeClr val="dk1"/>
          </a:fontRef>
        </p:style>
        <p:txBody>
          <a:bodyPr lIns="91430" tIns="45714" rIns="91430" bIns="45714" anchor="ctr"/>
          <a:lstStyle/>
          <a:p>
            <a:pPr algn="ctr">
              <a:defRPr/>
            </a:pPr>
            <a:r>
              <a:rPr lang="ja-JP" altLang="en-US" dirty="0">
                <a:solidFill>
                  <a:schemeClr val="tx1"/>
                </a:solidFill>
                <a:ea typeface="ＭＳ Ｐゴシック" pitchFamily="50" charset="-128"/>
              </a:rPr>
              <a:t>モニタリング（演習</a:t>
            </a:r>
            <a:r>
              <a:rPr lang="ja-JP" altLang="en-US" dirty="0" smtClean="0">
                <a:solidFill>
                  <a:schemeClr val="tx1"/>
                </a:solidFill>
                <a:ea typeface="ＭＳ Ｐゴシック" pitchFamily="50" charset="-128"/>
              </a:rPr>
              <a:t>）の流れ</a:t>
            </a:r>
            <a:endParaRPr lang="en-US" altLang="ja-JP" dirty="0">
              <a:solidFill>
                <a:schemeClr val="tx1"/>
              </a:solidFill>
              <a:ea typeface="ＭＳ Ｐゴシック" pitchFamily="50" charset="-128"/>
            </a:endParaRPr>
          </a:p>
        </p:txBody>
      </p:sp>
    </p:spTree>
    <p:extLst>
      <p:ext uri="{BB962C8B-B14F-4D97-AF65-F5344CB8AC3E}">
        <p14:creationId xmlns:p14="http://schemas.microsoft.com/office/powerpoint/2010/main" val="28114067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
          <p:cNvGraphicFramePr>
            <a:graphicFrameLocks noChangeAspect="1"/>
          </p:cNvGraphicFramePr>
          <p:nvPr>
            <p:extLst>
              <p:ext uri="{D42A27DB-BD31-4B8C-83A1-F6EECF244321}">
                <p14:modId xmlns:p14="http://schemas.microsoft.com/office/powerpoint/2010/main" val="2819570663"/>
              </p:ext>
            </p:extLst>
          </p:nvPr>
        </p:nvGraphicFramePr>
        <p:xfrm>
          <a:off x="323849" y="549275"/>
          <a:ext cx="9577511" cy="6667500"/>
        </p:xfrm>
        <a:graphic>
          <a:graphicData uri="http://schemas.openxmlformats.org/presentationml/2006/ole">
            <mc:AlternateContent xmlns:mc="http://schemas.openxmlformats.org/markup-compatibility/2006">
              <mc:Choice xmlns:v="urn:schemas-microsoft-com:vml" Requires="v">
                <p:oleObj spid="_x0000_s1106" name="ワークシート" r:id="rId4" imgW="8445398" imgH="6730882" progId="Excel.Sheet.8">
                  <p:embed/>
                </p:oleObj>
              </mc:Choice>
              <mc:Fallback>
                <p:oleObj name="ワークシート" r:id="rId4" imgW="8445398" imgH="6730882" progId="Excel.Sheet.8">
                  <p:embed/>
                  <p:pic>
                    <p:nvPicPr>
                      <p:cNvPr id="1026" name="Object 4"/>
                      <p:cNvPicPr>
                        <a:picLocks noChangeAspect="1" noChangeArrowheads="1"/>
                      </p:cNvPicPr>
                      <p:nvPr/>
                    </p:nvPicPr>
                    <p:blipFill>
                      <a:blip r:embed="rId5"/>
                      <a:srcRect/>
                      <a:stretch>
                        <a:fillRect/>
                      </a:stretch>
                    </p:blipFill>
                    <p:spPr bwMode="auto">
                      <a:xfrm>
                        <a:off x="323849" y="549275"/>
                        <a:ext cx="9577511" cy="6667500"/>
                      </a:xfrm>
                      <a:prstGeom prst="rect">
                        <a:avLst/>
                      </a:prstGeom>
                      <a:noFill/>
                      <a:ln>
                        <a:noFill/>
                      </a:ln>
                      <a:extLst/>
                    </p:spPr>
                  </p:pic>
                </p:oleObj>
              </mc:Fallback>
            </mc:AlternateContent>
          </a:graphicData>
        </a:graphic>
      </p:graphicFrame>
      <p:sp>
        <p:nvSpPr>
          <p:cNvPr id="1027" name="正方形/長方形 3"/>
          <p:cNvSpPr>
            <a:spLocks noChangeArrowheads="1"/>
          </p:cNvSpPr>
          <p:nvPr/>
        </p:nvSpPr>
        <p:spPr bwMode="auto">
          <a:xfrm>
            <a:off x="612329" y="44624"/>
            <a:ext cx="8184900" cy="523220"/>
          </a:xfrm>
          <a:prstGeom prst="rect">
            <a:avLst/>
          </a:prstGeom>
          <a:noFill/>
          <a:ln w="9525">
            <a:noFill/>
            <a:miter lim="800000"/>
            <a:headEnd/>
            <a:tailEnd/>
          </a:ln>
        </p:spPr>
        <p:txBody>
          <a:bodyPr wrap="square">
            <a:spAutoFit/>
          </a:bodyPr>
          <a:lstStyle/>
          <a:p>
            <a:pPr fontAlgn="auto">
              <a:spcBef>
                <a:spcPts val="0"/>
              </a:spcBef>
              <a:spcAft>
                <a:spcPts val="0"/>
              </a:spcAft>
            </a:pPr>
            <a:r>
              <a:rPr lang="ja-JP" altLang="en-US" sz="2800" dirty="0">
                <a:solidFill>
                  <a:prstClr val="black"/>
                </a:solidFill>
                <a:latin typeface="Calibri"/>
                <a:ea typeface="ＭＳ Ｐゴシック" panose="020B0600070205080204" pitchFamily="50" charset="-128"/>
              </a:rPr>
              <a:t>　</a:t>
            </a:r>
            <a:r>
              <a:rPr lang="ja-JP" altLang="en-US" sz="1800" dirty="0" smtClean="0">
                <a:solidFill>
                  <a:prstClr val="black"/>
                </a:solidFill>
                <a:latin typeface="Calibri"/>
                <a:ea typeface="ＭＳ Ｐゴシック" panose="020B0600070205080204" pitchFamily="50" charset="-128"/>
              </a:rPr>
              <a:t>（記入様式）　　　　　　　　　</a:t>
            </a:r>
            <a:r>
              <a:rPr lang="ja-JP" altLang="en-US" sz="2800" dirty="0" smtClean="0">
                <a:solidFill>
                  <a:prstClr val="black"/>
                </a:solidFill>
                <a:latin typeface="Calibri"/>
                <a:ea typeface="ＭＳ Ｐゴシック" panose="020B0600070205080204" pitchFamily="50" charset="-128"/>
              </a:rPr>
              <a:t>個別</a:t>
            </a:r>
            <a:r>
              <a:rPr lang="ja-JP" altLang="en-US" sz="2800" dirty="0">
                <a:solidFill>
                  <a:prstClr val="black"/>
                </a:solidFill>
                <a:latin typeface="Calibri"/>
                <a:ea typeface="ＭＳ Ｐゴシック" panose="020B0600070205080204" pitchFamily="50" charset="-128"/>
              </a:rPr>
              <a:t>支援計画の中間評価</a:t>
            </a:r>
          </a:p>
        </p:txBody>
      </p:sp>
      <p:sp>
        <p:nvSpPr>
          <p:cNvPr id="2" name="スライド番号プレースホルダー 1"/>
          <p:cNvSpPr>
            <a:spLocks noGrp="1"/>
          </p:cNvSpPr>
          <p:nvPr>
            <p:ph type="sldNum" sz="quarter" idx="12"/>
          </p:nvPr>
        </p:nvSpPr>
        <p:spPr/>
        <p:txBody>
          <a:bodyPr/>
          <a:lstStyle/>
          <a:p>
            <a:pPr fontAlgn="auto">
              <a:spcBef>
                <a:spcPts val="0"/>
              </a:spcBef>
              <a:spcAft>
                <a:spcPts val="0"/>
              </a:spcAft>
              <a:defRPr/>
            </a:pPr>
            <a:fld id="{01260C37-090C-4E85-9596-A80A0138EE07}" type="slidenum">
              <a:rPr lang="en-US" altLang="ja-JP">
                <a:solidFill>
                  <a:prstClr val="black">
                    <a:tint val="75000"/>
                  </a:prstClr>
                </a:solidFill>
                <a:latin typeface="Calibri"/>
                <a:ea typeface="ＭＳ Ｐゴシック" panose="020B0600070205080204" pitchFamily="50" charset="-128"/>
              </a:rPr>
              <a:pPr fontAlgn="auto">
                <a:spcBef>
                  <a:spcPts val="0"/>
                </a:spcBef>
                <a:spcAft>
                  <a:spcPts val="0"/>
                </a:spcAft>
                <a:defRPr/>
              </a:pPr>
              <a:t>59</a:t>
            </a:fld>
            <a:endParaRPr lang="en-US" altLang="ja-JP">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26812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solidFill>
                  <a:srgbClr val="000000"/>
                </a:solidFill>
              </a:rPr>
              <a:pPr>
                <a:defRPr/>
              </a:pPr>
              <a:t>6</a:t>
            </a:fld>
            <a:endParaRPr lang="en-US" altLang="ja-JP">
              <a:solidFill>
                <a:srgbClr val="000000"/>
              </a:solidFill>
            </a:endParaRPr>
          </a:p>
        </p:txBody>
      </p:sp>
      <p:sp>
        <p:nvSpPr>
          <p:cNvPr id="5" name="正方形/長方形 4"/>
          <p:cNvSpPr/>
          <p:nvPr/>
        </p:nvSpPr>
        <p:spPr>
          <a:xfrm>
            <a:off x="317310" y="116632"/>
            <a:ext cx="9584051" cy="461665"/>
          </a:xfrm>
          <a:prstGeom prst="rect">
            <a:avLst/>
          </a:prstGeom>
        </p:spPr>
        <p:txBody>
          <a:bodyPr wrap="square">
            <a:spAutoFit/>
          </a:bodyPr>
          <a:lstStyle/>
          <a:p>
            <a:pPr lvl="0"/>
            <a:r>
              <a:rPr lang="ja-JP" altLang="en-US" sz="2400" b="1" kern="0" dirty="0">
                <a:solidFill>
                  <a:srgbClr val="000000"/>
                </a:solidFill>
                <a:latin typeface="Arial"/>
                <a:ea typeface="ＭＳ Ｐゴシック"/>
              </a:rPr>
              <a:t>演習２　</a:t>
            </a:r>
            <a:r>
              <a:rPr lang="ja-JP" altLang="en-US" sz="2400" b="1" dirty="0">
                <a:solidFill>
                  <a:srgbClr val="000000"/>
                </a:solidFill>
              </a:rPr>
              <a:t>「個別支援計画の実施状況の把握（モニタリング</a:t>
            </a:r>
            <a:r>
              <a:rPr lang="ja-JP" altLang="en-US" sz="2400" b="1" dirty="0" smtClean="0">
                <a:solidFill>
                  <a:srgbClr val="000000"/>
                </a:solidFill>
              </a:rPr>
              <a:t>）及び記録</a:t>
            </a:r>
            <a:r>
              <a:rPr lang="ja-JP" altLang="en-US" sz="2400" b="1" dirty="0">
                <a:solidFill>
                  <a:srgbClr val="000000"/>
                </a:solidFill>
              </a:rPr>
              <a:t>方法」</a:t>
            </a:r>
            <a:r>
              <a:rPr lang="ja-JP" altLang="en-US" sz="2400" b="1" kern="0" dirty="0">
                <a:solidFill>
                  <a:srgbClr val="000000"/>
                </a:solidFill>
                <a:latin typeface="Arial"/>
                <a:ea typeface="ＭＳ Ｐゴシック"/>
              </a:rPr>
              <a:t>　</a:t>
            </a:r>
            <a:endParaRPr lang="ja-JP" altLang="en-US" sz="2400" dirty="0">
              <a:solidFill>
                <a:srgbClr val="000000"/>
              </a:solidFill>
            </a:endParaRPr>
          </a:p>
        </p:txBody>
      </p:sp>
      <p:graphicFrame>
        <p:nvGraphicFramePr>
          <p:cNvPr id="6" name="表プレースホルダー 2">
            <a:extLst>
              <a:ext uri="{FF2B5EF4-FFF2-40B4-BE49-F238E27FC236}">
                <a16:creationId xmlns:a16="http://schemas.microsoft.com/office/drawing/2014/main" id="{EBD1876F-D7A5-44C7-8EB3-CE92C0E02620}"/>
              </a:ext>
            </a:extLst>
          </p:cNvPr>
          <p:cNvGraphicFramePr>
            <a:graphicFrameLocks/>
          </p:cNvGraphicFramePr>
          <p:nvPr>
            <p:extLst>
              <p:ext uri="{D42A27DB-BD31-4B8C-83A1-F6EECF244321}">
                <p14:modId xmlns:p14="http://schemas.microsoft.com/office/powerpoint/2010/main" val="2077213460"/>
              </p:ext>
            </p:extLst>
          </p:nvPr>
        </p:nvGraphicFramePr>
        <p:xfrm>
          <a:off x="252289" y="692696"/>
          <a:ext cx="9721080" cy="6048597"/>
        </p:xfrm>
        <a:graphic>
          <a:graphicData uri="http://schemas.openxmlformats.org/drawingml/2006/table">
            <a:tbl>
              <a:tblPr/>
              <a:tblGrid>
                <a:gridCol w="1728192">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1008112">
                  <a:extLst>
                    <a:ext uri="{9D8B030D-6E8A-4147-A177-3AD203B41FA5}">
                      <a16:colId xmlns:a16="http://schemas.microsoft.com/office/drawing/2014/main" val="20009"/>
                    </a:ext>
                  </a:extLst>
                </a:gridCol>
                <a:gridCol w="2592288">
                  <a:extLst>
                    <a:ext uri="{9D8B030D-6E8A-4147-A177-3AD203B41FA5}">
                      <a16:colId xmlns:a16="http://schemas.microsoft.com/office/drawing/2014/main" val="20010"/>
                    </a:ext>
                  </a:extLst>
                </a:gridCol>
                <a:gridCol w="1368152">
                  <a:extLst>
                    <a:ext uri="{9D8B030D-6E8A-4147-A177-3AD203B41FA5}">
                      <a16:colId xmlns:a16="http://schemas.microsoft.com/office/drawing/2014/main" val="20011"/>
                    </a:ext>
                  </a:extLst>
                </a:gridCol>
              </a:tblGrid>
              <a:tr h="362843">
                <a:tc>
                  <a:txBody>
                    <a:bodyPr/>
                    <a:lstStyle/>
                    <a:p>
                      <a:pPr algn="ctr" fontAlgn="ctr"/>
                      <a:r>
                        <a:rPr lang="en-US" altLang="ja-JP" sz="1600" b="1" i="0" u="none" strike="noStrike" dirty="0">
                          <a:solidFill>
                            <a:srgbClr val="000000"/>
                          </a:solidFill>
                          <a:effectLst/>
                          <a:latin typeface="ＭＳ Ｐゴシック"/>
                        </a:rPr>
                        <a:t>9:00</a:t>
                      </a: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9:10</a:t>
                      </a:r>
                      <a:endParaRPr lang="ja-JP" altLang="en-US" sz="16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9:10</a:t>
                      </a: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10:50</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10:50</a:t>
                      </a:r>
                    </a:p>
                    <a:p>
                      <a:pPr algn="ctr" fontAlgn="ctr"/>
                      <a:r>
                        <a:rPr lang="ja-JP" altLang="en-US" sz="1600" b="1" i="0" u="none" strike="noStrike" dirty="0">
                          <a:solidFill>
                            <a:srgbClr val="000000"/>
                          </a:solidFill>
                          <a:effectLst/>
                          <a:latin typeface="ＭＳ Ｐゴシック"/>
                        </a:rPr>
                        <a:t>～</a:t>
                      </a:r>
                      <a:endParaRPr lang="en-US" altLang="ja-JP" sz="1600" b="1" i="0" u="none" strike="noStrike" dirty="0">
                        <a:solidFill>
                          <a:srgbClr val="000000"/>
                        </a:solidFill>
                        <a:effectLst/>
                        <a:latin typeface="ＭＳ Ｐゴシック"/>
                      </a:endParaRPr>
                    </a:p>
                    <a:p>
                      <a:pPr algn="ctr" fontAlgn="ctr"/>
                      <a:r>
                        <a:rPr lang="en-US" altLang="ja-JP" sz="1600" b="1" i="0" u="none" strike="noStrike" dirty="0">
                          <a:solidFill>
                            <a:srgbClr val="000000"/>
                          </a:solidFill>
                          <a:effectLst/>
                          <a:latin typeface="ＭＳ Ｐゴシック"/>
                        </a:rPr>
                        <a:t>11:00</a:t>
                      </a:r>
                      <a:endParaRPr lang="ja-JP" altLang="en-US" sz="16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11:00</a:t>
                      </a: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11:40</a:t>
                      </a:r>
                      <a:endParaRPr lang="ja-JP" altLang="en-US" sz="16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11:40</a:t>
                      </a:r>
                      <a:r>
                        <a:rPr lang="ja-JP" altLang="en-US" sz="1600" b="1" i="0" u="none" strike="noStrike" dirty="0">
                          <a:solidFill>
                            <a:srgbClr val="000000"/>
                          </a:solidFill>
                          <a:effectLst/>
                          <a:latin typeface="ＭＳ Ｐゴシック"/>
                        </a:rPr>
                        <a:t>～</a:t>
                      </a:r>
                      <a:r>
                        <a:rPr lang="en-US" altLang="ja-JP" sz="1600" b="1" i="0" u="none" strike="noStrike" dirty="0">
                          <a:solidFill>
                            <a:srgbClr val="000000"/>
                          </a:solidFill>
                          <a:effectLst/>
                          <a:latin typeface="ＭＳ Ｐゴシック"/>
                        </a:rPr>
                        <a:t>12:10</a:t>
                      </a:r>
                      <a:endParaRPr lang="ja-JP" altLang="en-US" sz="16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11373">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100</a:t>
                      </a:r>
                      <a:r>
                        <a:rPr lang="ja-JP" altLang="en-US" sz="1600" b="1" i="0" u="none" strike="noStrike" dirty="0">
                          <a:solidFill>
                            <a:srgbClr val="000000"/>
                          </a:solidFill>
                          <a:effectLst/>
                          <a:latin typeface="ＭＳ Ｐゴシック"/>
                        </a:rPr>
                        <a:t>分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endParaRPr lang="en-US" altLang="ja-JP" sz="16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40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30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9626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rgbClr val="000000"/>
                          </a:solidFill>
                          <a:effectLst/>
                          <a:latin typeface="+mj-ea"/>
                          <a:ea typeface="+mj-ea"/>
                        </a:rPr>
                        <a:t>演習ガイダンス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ja-JP" altLang="en-US" sz="2000" b="1" i="0" u="none" strike="noStrike" dirty="0">
                          <a:solidFill>
                            <a:srgbClr val="000000"/>
                          </a:solidFill>
                          <a:effectLst/>
                          <a:latin typeface="+mj-ea"/>
                          <a:ea typeface="+mj-ea"/>
                        </a:rPr>
                        <a:t>モニタリング （ サービス担当者会議）</a:t>
                      </a:r>
                      <a:endParaRPr lang="en-US" altLang="ja-JP" sz="2000" b="1" i="0" u="none" strike="noStrike" dirty="0">
                        <a:solidFill>
                          <a:srgbClr val="000000"/>
                        </a:solidFill>
                        <a:effectLst/>
                        <a:latin typeface="+mj-ea"/>
                        <a:ea typeface="+mj-ea"/>
                      </a:endParaRPr>
                    </a:p>
                    <a:p>
                      <a:pPr algn="ctr" fontAlgn="ctr"/>
                      <a:r>
                        <a:rPr lang="en-US" altLang="ja-JP" sz="1600" b="1" i="0" u="none" strike="noStrike" dirty="0">
                          <a:solidFill>
                            <a:srgbClr val="000000"/>
                          </a:solidFill>
                          <a:effectLst/>
                          <a:latin typeface="+mj-ea"/>
                          <a:ea typeface="+mj-ea"/>
                        </a:rPr>
                        <a:t>※</a:t>
                      </a:r>
                      <a:r>
                        <a:rPr lang="ja-JP" altLang="en-US" sz="1600" b="1" i="0" u="none" strike="noStrike" dirty="0">
                          <a:solidFill>
                            <a:srgbClr val="000000"/>
                          </a:solidFill>
                          <a:effectLst/>
                          <a:latin typeface="+mj-ea"/>
                          <a:ea typeface="+mj-ea"/>
                        </a:rPr>
                        <a:t>サービス基準第</a:t>
                      </a:r>
                      <a:r>
                        <a:rPr lang="en-US" altLang="ja-JP" sz="1600" b="1" i="0" u="none" strike="noStrike" dirty="0">
                          <a:solidFill>
                            <a:srgbClr val="000000"/>
                          </a:solidFill>
                          <a:effectLst/>
                          <a:latin typeface="+mj-ea"/>
                          <a:ea typeface="+mj-ea"/>
                        </a:rPr>
                        <a:t>58</a:t>
                      </a:r>
                      <a:r>
                        <a:rPr lang="ja-JP" altLang="en-US" sz="1600" b="1" i="0" u="none" strike="noStrike" dirty="0">
                          <a:solidFill>
                            <a:srgbClr val="000000"/>
                          </a:solidFill>
                          <a:effectLst/>
                          <a:latin typeface="+mj-ea"/>
                          <a:ea typeface="+mj-ea"/>
                        </a:rPr>
                        <a:t>条第</a:t>
                      </a:r>
                      <a:r>
                        <a:rPr lang="en-US" altLang="ja-JP" sz="1600" b="1" i="0" u="none" strike="noStrike" dirty="0">
                          <a:solidFill>
                            <a:srgbClr val="000000"/>
                          </a:solidFill>
                          <a:effectLst/>
                          <a:latin typeface="+mj-ea"/>
                          <a:ea typeface="+mj-ea"/>
                        </a:rPr>
                        <a:t>8</a:t>
                      </a:r>
                      <a:r>
                        <a:rPr lang="ja-JP" altLang="en-US" sz="1600" b="1" i="0" u="none" strike="noStrike" dirty="0">
                          <a:solidFill>
                            <a:srgbClr val="000000"/>
                          </a:solidFill>
                          <a:effectLst/>
                          <a:latin typeface="+mj-ea"/>
                          <a:ea typeface="+mj-ea"/>
                        </a:rPr>
                        <a:t>～</a:t>
                      </a:r>
                      <a:r>
                        <a:rPr lang="en-US" altLang="ja-JP" sz="1600" b="1" i="0" u="none" strike="noStrike" dirty="0">
                          <a:solidFill>
                            <a:srgbClr val="000000"/>
                          </a:solidFill>
                          <a:effectLst/>
                          <a:latin typeface="+mj-ea"/>
                          <a:ea typeface="+mj-ea"/>
                        </a:rPr>
                        <a:t>9</a:t>
                      </a:r>
                      <a:r>
                        <a:rPr lang="ja-JP" altLang="en-US" sz="1600" b="1" i="0" u="none" strike="noStrike" dirty="0" smtClean="0">
                          <a:solidFill>
                            <a:srgbClr val="000000"/>
                          </a:solidFill>
                          <a:effectLst/>
                          <a:latin typeface="+mj-ea"/>
                          <a:ea typeface="+mj-ea"/>
                        </a:rPr>
                        <a:t>項</a:t>
                      </a:r>
                      <a:endParaRPr lang="en-US" altLang="ja-JP" sz="1600" b="1" i="0" u="none" strike="noStrike" dirty="0" smtClean="0">
                        <a:solidFill>
                          <a:srgbClr val="000000"/>
                        </a:solidFill>
                        <a:effectLst/>
                        <a:latin typeface="+mj-ea"/>
                        <a:ea typeface="+mj-ea"/>
                      </a:endParaRPr>
                    </a:p>
                    <a:p>
                      <a:pPr algn="ctr" fontAlgn="ctr"/>
                      <a:r>
                        <a:rPr lang="en-US" altLang="ja-JP" sz="1600" b="1" i="0" u="none" strike="noStrike" dirty="0" smtClean="0">
                          <a:solidFill>
                            <a:srgbClr val="000000"/>
                          </a:solidFill>
                          <a:effectLst/>
                          <a:latin typeface="+mj-ea"/>
                          <a:ea typeface="+mj-ea"/>
                        </a:rPr>
                        <a:t>※</a:t>
                      </a:r>
                      <a:r>
                        <a:rPr lang="ja-JP" altLang="en-US" sz="1600" b="1" i="0" u="none" strike="noStrike" dirty="0" smtClean="0">
                          <a:solidFill>
                            <a:srgbClr val="000000"/>
                          </a:solidFill>
                          <a:effectLst/>
                          <a:latin typeface="+mj-ea"/>
                          <a:ea typeface="+mj-ea"/>
                        </a:rPr>
                        <a:t>児通所基準第</a:t>
                      </a:r>
                      <a:r>
                        <a:rPr lang="en-US" altLang="ja-JP" sz="1600" b="1" i="0" u="none" strike="noStrike" dirty="0" smtClean="0">
                          <a:solidFill>
                            <a:srgbClr val="000000"/>
                          </a:solidFill>
                          <a:effectLst/>
                          <a:latin typeface="+mj-ea"/>
                          <a:ea typeface="+mj-ea"/>
                        </a:rPr>
                        <a:t>27</a:t>
                      </a:r>
                      <a:r>
                        <a:rPr lang="ja-JP" altLang="en-US" sz="1600" b="1" i="0" u="none" strike="noStrike" dirty="0" smtClean="0">
                          <a:solidFill>
                            <a:srgbClr val="000000"/>
                          </a:solidFill>
                          <a:effectLst/>
                          <a:latin typeface="+mj-ea"/>
                          <a:ea typeface="+mj-ea"/>
                        </a:rPr>
                        <a:t>条第</a:t>
                      </a:r>
                      <a:r>
                        <a:rPr lang="en-US" altLang="ja-JP" sz="1600" b="1" i="0" u="none" strike="noStrike" dirty="0" smtClean="0">
                          <a:solidFill>
                            <a:srgbClr val="000000"/>
                          </a:solidFill>
                          <a:effectLst/>
                          <a:latin typeface="+mj-ea"/>
                          <a:ea typeface="+mj-ea"/>
                        </a:rPr>
                        <a:t>8</a:t>
                      </a:r>
                      <a:r>
                        <a:rPr lang="ja-JP" altLang="en-US" sz="1600" b="1" i="0" u="none" strike="noStrike" dirty="0" smtClean="0">
                          <a:solidFill>
                            <a:srgbClr val="000000"/>
                          </a:solidFill>
                          <a:effectLst/>
                          <a:latin typeface="+mj-ea"/>
                          <a:ea typeface="+mj-ea"/>
                        </a:rPr>
                        <a:t>～</a:t>
                      </a:r>
                      <a:r>
                        <a:rPr lang="en-US" altLang="ja-JP" sz="1600" b="1" i="0" u="none" strike="noStrike" dirty="0" smtClean="0">
                          <a:solidFill>
                            <a:srgbClr val="000000"/>
                          </a:solidFill>
                          <a:effectLst/>
                          <a:latin typeface="+mj-ea"/>
                          <a:ea typeface="+mj-ea"/>
                        </a:rPr>
                        <a:t>9</a:t>
                      </a:r>
                      <a:r>
                        <a:rPr lang="ja-JP" altLang="en-US" sz="1600" b="1" i="0" u="none" strike="noStrike" dirty="0" smtClean="0">
                          <a:solidFill>
                            <a:srgbClr val="000000"/>
                          </a:solidFill>
                          <a:effectLst/>
                          <a:latin typeface="+mj-ea"/>
                          <a:ea typeface="+mj-ea"/>
                        </a:rPr>
                        <a:t>項</a:t>
                      </a:r>
                      <a:endParaRPr lang="ja-JP" altLang="en-US" sz="1600" b="1" i="0" u="none" strike="noStrike" dirty="0">
                        <a:solidFill>
                          <a:srgbClr val="000000"/>
                        </a:solidFill>
                        <a:effectLst/>
                        <a:latin typeface="+mj-ea"/>
                        <a:ea typeface="+mj-ea"/>
                      </a:endParaRPr>
                    </a:p>
                    <a:p>
                      <a:pPr algn="l" fontAlgn="ctr"/>
                      <a:endParaRPr lang="ja-JP" altLang="en-US" sz="1800" b="1" i="0" u="none" strike="noStrike" dirty="0">
                        <a:solidFill>
                          <a:srgbClr val="000000"/>
                        </a:solidFill>
                        <a:effectLst/>
                        <a:latin typeface="+mj-ea"/>
                        <a:ea typeface="+mj-ea"/>
                      </a:endParaRP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ja-JP" altLang="en-US" sz="1800" b="1" i="0" u="none" strike="noStrike" dirty="0">
                          <a:solidFill>
                            <a:srgbClr val="000000"/>
                          </a:solidFill>
                          <a:effectLst/>
                          <a:latin typeface="+mj-ea"/>
                          <a:ea typeface="+mj-ea"/>
                        </a:rPr>
                        <a:t>休憩　</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mj-ea"/>
                          <a:ea typeface="+mj-ea"/>
                        </a:rPr>
                        <a:t>個別支援計画修正案の作成</a:t>
                      </a:r>
                      <a:endParaRPr lang="en-US" altLang="ja-JP" sz="2000" b="1" i="0" u="none" strike="noStrike" dirty="0">
                        <a:solidFill>
                          <a:srgbClr val="000000"/>
                        </a:solidFill>
                        <a:effectLst/>
                        <a:latin typeface="+mj-ea"/>
                        <a:ea typeface="+mj-ea"/>
                      </a:endParaRPr>
                    </a:p>
                    <a:p>
                      <a:pPr algn="ctr" fontAlgn="ctr"/>
                      <a:r>
                        <a:rPr lang="en-US" altLang="ja-JP" sz="1600" b="1" i="0" u="none" strike="noStrike" dirty="0">
                          <a:solidFill>
                            <a:srgbClr val="000000"/>
                          </a:solidFill>
                          <a:effectLst/>
                          <a:latin typeface="+mj-ea"/>
                          <a:ea typeface="+mj-ea"/>
                        </a:rPr>
                        <a:t>※</a:t>
                      </a:r>
                      <a:r>
                        <a:rPr lang="ja-JP" altLang="en-US" sz="1600" b="1" i="0" u="none" strike="noStrike" dirty="0">
                          <a:solidFill>
                            <a:srgbClr val="000000"/>
                          </a:solidFill>
                          <a:effectLst/>
                          <a:latin typeface="+mj-ea"/>
                          <a:ea typeface="+mj-ea"/>
                        </a:rPr>
                        <a:t>サービス基準第</a:t>
                      </a:r>
                      <a:r>
                        <a:rPr lang="en-US" altLang="ja-JP" sz="1600" b="1" i="0" u="none" strike="noStrike" dirty="0">
                          <a:solidFill>
                            <a:srgbClr val="000000"/>
                          </a:solidFill>
                          <a:effectLst/>
                          <a:latin typeface="+mj-ea"/>
                          <a:ea typeface="+mj-ea"/>
                        </a:rPr>
                        <a:t>58</a:t>
                      </a:r>
                      <a:r>
                        <a:rPr lang="ja-JP" altLang="en-US" sz="1600" b="1" i="0" u="none" strike="noStrike" dirty="0">
                          <a:solidFill>
                            <a:srgbClr val="000000"/>
                          </a:solidFill>
                          <a:effectLst/>
                          <a:latin typeface="+mj-ea"/>
                          <a:ea typeface="+mj-ea"/>
                        </a:rPr>
                        <a:t>条第</a:t>
                      </a:r>
                      <a:r>
                        <a:rPr lang="en-US" altLang="ja-JP" sz="1600" b="1" i="0" u="none" strike="noStrike" dirty="0">
                          <a:solidFill>
                            <a:srgbClr val="000000"/>
                          </a:solidFill>
                          <a:effectLst/>
                          <a:latin typeface="+mj-ea"/>
                          <a:ea typeface="+mj-ea"/>
                        </a:rPr>
                        <a:t>10</a:t>
                      </a:r>
                      <a:r>
                        <a:rPr lang="ja-JP" altLang="en-US" sz="1600" b="1" i="0" u="none" strike="noStrike" dirty="0" smtClean="0">
                          <a:solidFill>
                            <a:srgbClr val="000000"/>
                          </a:solidFill>
                          <a:effectLst/>
                          <a:latin typeface="+mj-ea"/>
                          <a:ea typeface="+mj-ea"/>
                        </a:rPr>
                        <a:t>項</a:t>
                      </a:r>
                      <a:endParaRPr lang="en-US" altLang="ja-JP" sz="1600" b="1" i="0" u="none" strike="noStrike" dirty="0" smtClean="0">
                        <a:solidFill>
                          <a:srgbClr val="000000"/>
                        </a:solidFill>
                        <a:effectLst/>
                        <a:latin typeface="+mj-ea"/>
                        <a:ea typeface="+mj-ea"/>
                      </a:endParaRPr>
                    </a:p>
                    <a:p>
                      <a:pPr algn="ctr" fontAlgn="ctr"/>
                      <a:r>
                        <a:rPr lang="en-US" altLang="ja-JP" sz="1600" b="1" i="0" u="none" strike="noStrike" dirty="0" smtClean="0">
                          <a:solidFill>
                            <a:srgbClr val="000000"/>
                          </a:solidFill>
                          <a:effectLst/>
                          <a:latin typeface="+mj-ea"/>
                          <a:ea typeface="+mj-ea"/>
                        </a:rPr>
                        <a:t>※</a:t>
                      </a:r>
                      <a:r>
                        <a:rPr lang="ja-JP" altLang="en-US" sz="1600" b="1" i="0" u="none" strike="noStrike" dirty="0" smtClean="0">
                          <a:solidFill>
                            <a:srgbClr val="000000"/>
                          </a:solidFill>
                          <a:effectLst/>
                          <a:latin typeface="+mj-ea"/>
                          <a:ea typeface="+mj-ea"/>
                        </a:rPr>
                        <a:t>児通所基準第</a:t>
                      </a:r>
                      <a:r>
                        <a:rPr lang="en-US" altLang="ja-JP" sz="1600" b="1" i="0" u="none" strike="noStrike" dirty="0" smtClean="0">
                          <a:solidFill>
                            <a:srgbClr val="000000"/>
                          </a:solidFill>
                          <a:effectLst/>
                          <a:latin typeface="+mj-ea"/>
                          <a:ea typeface="+mj-ea"/>
                        </a:rPr>
                        <a:t>27</a:t>
                      </a:r>
                      <a:r>
                        <a:rPr lang="ja-JP" altLang="en-US" sz="1600" b="1" i="0" u="none" strike="noStrike" dirty="0" smtClean="0">
                          <a:solidFill>
                            <a:srgbClr val="000000"/>
                          </a:solidFill>
                          <a:effectLst/>
                          <a:latin typeface="+mj-ea"/>
                          <a:ea typeface="+mj-ea"/>
                        </a:rPr>
                        <a:t>条第</a:t>
                      </a:r>
                      <a:r>
                        <a:rPr lang="en-US" altLang="ja-JP" sz="1600" b="1" i="0" u="none" strike="noStrike" dirty="0" smtClean="0">
                          <a:solidFill>
                            <a:srgbClr val="000000"/>
                          </a:solidFill>
                          <a:effectLst/>
                          <a:latin typeface="+mj-ea"/>
                          <a:ea typeface="+mj-ea"/>
                        </a:rPr>
                        <a:t>10</a:t>
                      </a:r>
                      <a:r>
                        <a:rPr lang="ja-JP" altLang="en-US" sz="1600" b="1" i="0" u="none" strike="noStrike" dirty="0" smtClean="0">
                          <a:solidFill>
                            <a:srgbClr val="000000"/>
                          </a:solidFill>
                          <a:effectLst/>
                          <a:latin typeface="+mj-ea"/>
                          <a:ea typeface="+mj-ea"/>
                        </a:rPr>
                        <a:t>項</a:t>
                      </a:r>
                      <a:endParaRPr lang="ja-JP" altLang="en-US" sz="1600" b="1" i="0" u="none" strike="noStrike" dirty="0">
                        <a:solidFill>
                          <a:srgbClr val="000000"/>
                        </a:solidFill>
                        <a:effectLst/>
                        <a:latin typeface="+mj-ea"/>
                        <a:ea typeface="+mj-ea"/>
                      </a:endParaRP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0000"/>
                          </a:solidFill>
                          <a:effectLst/>
                          <a:latin typeface="+mj-ea"/>
                          <a:ea typeface="+mj-ea"/>
                        </a:rPr>
                        <a:t>振り返りとまとめ</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5700446"/>
                  </a:ext>
                </a:extLst>
              </a:tr>
            </a:tbl>
          </a:graphicData>
        </a:graphic>
      </p:graphicFrame>
    </p:spTree>
    <p:extLst>
      <p:ext uri="{BB962C8B-B14F-4D97-AF65-F5344CB8AC3E}">
        <p14:creationId xmlns:p14="http://schemas.microsoft.com/office/powerpoint/2010/main" val="29254204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ctrTitle"/>
          </p:nvPr>
        </p:nvSpPr>
        <p:spPr>
          <a:xfrm>
            <a:off x="0" y="25710"/>
            <a:ext cx="10045421" cy="750888"/>
          </a:xfrm>
        </p:spPr>
        <p:txBody>
          <a:bodyPr/>
          <a:lstStyle/>
          <a:p>
            <a:pPr eaLnBrk="1" hangingPunct="1"/>
            <a:r>
              <a:rPr lang="ja-JP" altLang="en-US" sz="2800" dirty="0" smtClean="0"/>
              <a:t>モニタリングに係るサービス担当者会議（演習）の実施</a:t>
            </a:r>
            <a:r>
              <a:rPr lang="ja-JP" altLang="en-US" sz="2800" dirty="0"/>
              <a:t>方法</a:t>
            </a:r>
          </a:p>
        </p:txBody>
      </p:sp>
      <p:sp>
        <p:nvSpPr>
          <p:cNvPr id="11" name="ドーナツ 10"/>
          <p:cNvSpPr/>
          <p:nvPr/>
        </p:nvSpPr>
        <p:spPr>
          <a:xfrm>
            <a:off x="5408163" y="2366930"/>
            <a:ext cx="3709868" cy="3425070"/>
          </a:xfrm>
          <a:prstGeom prst="donut">
            <a:avLst>
              <a:gd name="adj" fmla="val 6052"/>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000000"/>
              </a:solidFill>
            </a:endParaRPr>
          </a:p>
        </p:txBody>
      </p:sp>
      <p:sp>
        <p:nvSpPr>
          <p:cNvPr id="6151" name="テキスト ボックス 12"/>
          <p:cNvSpPr txBox="1">
            <a:spLocks noChangeArrowheads="1"/>
          </p:cNvSpPr>
          <p:nvPr/>
        </p:nvSpPr>
        <p:spPr bwMode="auto">
          <a:xfrm>
            <a:off x="98443" y="1557962"/>
            <a:ext cx="1285929" cy="584775"/>
          </a:xfrm>
          <a:prstGeom prst="rect">
            <a:avLst/>
          </a:prstGeom>
          <a:noFill/>
          <a:ln w="25400">
            <a:solidFill>
              <a:schemeClr val="tx1"/>
            </a:solidFill>
            <a:miter lim="800000"/>
            <a:headEnd/>
            <a:tailEnd/>
          </a:ln>
        </p:spPr>
        <p:txBody>
          <a:bodyPr wrap="none">
            <a:spAutoFit/>
          </a:bodyPr>
          <a:lstStyle/>
          <a:p>
            <a:r>
              <a:rPr lang="ja-JP" altLang="en-US" sz="3200">
                <a:solidFill>
                  <a:srgbClr val="000000"/>
                </a:solidFill>
                <a:latin typeface="Calibri" pitchFamily="34" charset="0"/>
              </a:rPr>
              <a:t>１回目</a:t>
            </a:r>
          </a:p>
        </p:txBody>
      </p:sp>
      <p:sp>
        <p:nvSpPr>
          <p:cNvPr id="6152" name="テキスト ボックス 39"/>
          <p:cNvSpPr txBox="1">
            <a:spLocks noChangeArrowheads="1"/>
          </p:cNvSpPr>
          <p:nvPr/>
        </p:nvSpPr>
        <p:spPr bwMode="auto">
          <a:xfrm>
            <a:off x="5343183" y="1480432"/>
            <a:ext cx="1285929" cy="584775"/>
          </a:xfrm>
          <a:prstGeom prst="rect">
            <a:avLst/>
          </a:prstGeom>
          <a:noFill/>
          <a:ln w="25400">
            <a:solidFill>
              <a:schemeClr val="tx1"/>
            </a:solidFill>
            <a:miter lim="800000"/>
            <a:headEnd/>
            <a:tailEnd/>
          </a:ln>
        </p:spPr>
        <p:txBody>
          <a:bodyPr wrap="none">
            <a:spAutoFit/>
          </a:bodyPr>
          <a:lstStyle/>
          <a:p>
            <a:r>
              <a:rPr lang="ja-JP" altLang="en-US" sz="3200">
                <a:solidFill>
                  <a:srgbClr val="000000"/>
                </a:solidFill>
                <a:latin typeface="Calibri" pitchFamily="34" charset="0"/>
              </a:rPr>
              <a:t>２回目</a:t>
            </a:r>
          </a:p>
        </p:txBody>
      </p:sp>
      <p:sp>
        <p:nvSpPr>
          <p:cNvPr id="47" name="ドーナツ 46"/>
          <p:cNvSpPr/>
          <p:nvPr/>
        </p:nvSpPr>
        <p:spPr>
          <a:xfrm>
            <a:off x="184736" y="2429976"/>
            <a:ext cx="3683472" cy="3362024"/>
          </a:xfrm>
          <a:prstGeom prst="donut">
            <a:avLst>
              <a:gd name="adj" fmla="val 6052"/>
            </a:avLst>
          </a:prstGeom>
          <a:solidFill>
            <a:srgbClr val="FFC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000000"/>
              </a:solidFill>
            </a:endParaRPr>
          </a:p>
        </p:txBody>
      </p:sp>
      <p:sp>
        <p:nvSpPr>
          <p:cNvPr id="6172" name="テキスト ボックス 82"/>
          <p:cNvSpPr txBox="1">
            <a:spLocks noChangeArrowheads="1"/>
          </p:cNvSpPr>
          <p:nvPr/>
        </p:nvSpPr>
        <p:spPr bwMode="auto">
          <a:xfrm>
            <a:off x="455729" y="3361229"/>
            <a:ext cx="754658" cy="307777"/>
          </a:xfrm>
          <a:prstGeom prst="rect">
            <a:avLst/>
          </a:prstGeom>
          <a:solidFill>
            <a:srgbClr val="FFC000"/>
          </a:solidFill>
          <a:ln w="25400">
            <a:solidFill>
              <a:schemeClr val="tx1"/>
            </a:solidFill>
            <a:prstDash val="sysDash"/>
            <a:miter lim="800000"/>
            <a:headEnd/>
            <a:tailEnd/>
          </a:ln>
        </p:spPr>
        <p:txBody>
          <a:bodyPr wrap="square">
            <a:spAutoFit/>
          </a:bodyPr>
          <a:lstStyle/>
          <a:p>
            <a:pPr algn="ctr"/>
            <a:r>
              <a:rPr lang="ja-JP" altLang="en-US" sz="1400" dirty="0">
                <a:solidFill>
                  <a:srgbClr val="000000"/>
                </a:solidFill>
                <a:latin typeface="Calibri" pitchFamily="34" charset="0"/>
              </a:rPr>
              <a:t>本人</a:t>
            </a:r>
          </a:p>
        </p:txBody>
      </p:sp>
      <p:sp>
        <p:nvSpPr>
          <p:cNvPr id="87" name="円/楕円 86"/>
          <p:cNvSpPr/>
          <p:nvPr/>
        </p:nvSpPr>
        <p:spPr>
          <a:xfrm>
            <a:off x="1851329" y="3944731"/>
            <a:ext cx="1814102" cy="432792"/>
          </a:xfrm>
          <a:prstGeom prst="ellipse">
            <a:avLst/>
          </a:prstGeom>
          <a:solidFill>
            <a:srgbClr val="FFC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ＧＨのサビ管</a:t>
            </a:r>
          </a:p>
        </p:txBody>
      </p:sp>
      <p:sp>
        <p:nvSpPr>
          <p:cNvPr id="88" name="円/楕円 87"/>
          <p:cNvSpPr/>
          <p:nvPr/>
        </p:nvSpPr>
        <p:spPr>
          <a:xfrm>
            <a:off x="1816822" y="3493105"/>
            <a:ext cx="1833298" cy="432792"/>
          </a:xfrm>
          <a:prstGeom prst="ellipse">
            <a:avLst/>
          </a:prstGeom>
          <a:solidFill>
            <a:srgbClr val="FFC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spcBef>
                <a:spcPts val="0"/>
              </a:spcBef>
              <a:spcAft>
                <a:spcPts val="0"/>
              </a:spcAft>
              <a:defRPr/>
            </a:pPr>
            <a:r>
              <a:rPr lang="ja-JP" altLang="en-US" sz="1400" dirty="0">
                <a:solidFill>
                  <a:srgbClr val="000000"/>
                </a:solidFill>
              </a:rPr>
              <a:t>ＧＨの世話人</a:t>
            </a:r>
          </a:p>
        </p:txBody>
      </p:sp>
      <p:sp>
        <p:nvSpPr>
          <p:cNvPr id="91" name="円/楕円 90"/>
          <p:cNvSpPr/>
          <p:nvPr/>
        </p:nvSpPr>
        <p:spPr>
          <a:xfrm>
            <a:off x="1430406" y="2603550"/>
            <a:ext cx="1805927" cy="43279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就労のサビ管</a:t>
            </a:r>
          </a:p>
        </p:txBody>
      </p:sp>
      <p:cxnSp>
        <p:nvCxnSpPr>
          <p:cNvPr id="90" name="直線コネクタ 89"/>
          <p:cNvCxnSpPr/>
          <p:nvPr/>
        </p:nvCxnSpPr>
        <p:spPr>
          <a:xfrm>
            <a:off x="5108555" y="1772816"/>
            <a:ext cx="0" cy="4608934"/>
          </a:xfrm>
          <a:prstGeom prst="line">
            <a:avLst/>
          </a:prstGeom>
          <a:ln w="50800">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22" name="円/楕円 21"/>
          <p:cNvSpPr/>
          <p:nvPr/>
        </p:nvSpPr>
        <p:spPr>
          <a:xfrm>
            <a:off x="1518997" y="3039073"/>
            <a:ext cx="1877172" cy="43279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就労の支援員</a:t>
            </a:r>
          </a:p>
        </p:txBody>
      </p:sp>
      <p:pic>
        <p:nvPicPr>
          <p:cNvPr id="6185" name="Picture 3" descr="C:\Users\michiyo\AppData\Local\Microsoft\Windows\Temporary Internet Files\Content.IE5\FE7ET4Z6\MM900283650[1].gif"/>
          <p:cNvPicPr preferRelativeResize="0">
            <a:picLocks noChangeArrowheads="1" noCrop="1"/>
          </p:cNvPicPr>
          <p:nvPr/>
        </p:nvPicPr>
        <p:blipFill>
          <a:blip r:embed="rId3" cstate="print"/>
          <a:srcRect/>
          <a:stretch>
            <a:fillRect/>
          </a:stretch>
        </p:blipFill>
        <p:spPr bwMode="auto">
          <a:xfrm>
            <a:off x="8245177" y="935222"/>
            <a:ext cx="1512168" cy="1582329"/>
          </a:xfrm>
          <a:prstGeom prst="rect">
            <a:avLst/>
          </a:prstGeom>
          <a:noFill/>
          <a:ln w="9525">
            <a:noFill/>
            <a:miter lim="800000"/>
            <a:headEnd/>
            <a:tailEnd/>
          </a:ln>
        </p:spPr>
      </p:pic>
      <p:sp>
        <p:nvSpPr>
          <p:cNvPr id="4" name="スライド番号プレースホルダー 3"/>
          <p:cNvSpPr>
            <a:spLocks noGrp="1"/>
          </p:cNvSpPr>
          <p:nvPr>
            <p:ph type="sldNum" sz="quarter" idx="12"/>
          </p:nvPr>
        </p:nvSpPr>
        <p:spPr/>
        <p:txBody>
          <a:bodyPr/>
          <a:lstStyle/>
          <a:p>
            <a:pPr>
              <a:defRPr/>
            </a:pPr>
            <a:fld id="{362BD74E-EA27-46F2-BC80-B5A5188F468C}" type="slidenum">
              <a:rPr lang="en-US" altLang="ja-JP" smtClean="0">
                <a:solidFill>
                  <a:srgbClr val="000000"/>
                </a:solidFill>
              </a:rPr>
              <a:pPr>
                <a:defRPr/>
              </a:pPr>
              <a:t>60</a:t>
            </a:fld>
            <a:endParaRPr lang="en-US" altLang="ja-JP">
              <a:solidFill>
                <a:srgbClr val="000000"/>
              </a:solidFill>
            </a:endParaRPr>
          </a:p>
        </p:txBody>
      </p:sp>
      <p:sp>
        <p:nvSpPr>
          <p:cNvPr id="50" name="円/楕円 49"/>
          <p:cNvSpPr/>
          <p:nvPr/>
        </p:nvSpPr>
        <p:spPr>
          <a:xfrm>
            <a:off x="6806768" y="2621543"/>
            <a:ext cx="1814102" cy="432792"/>
          </a:xfrm>
          <a:prstGeom prst="ellipse">
            <a:avLst/>
          </a:prstGeom>
          <a:solidFill>
            <a:srgbClr val="FFC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ＧＨのサビ管</a:t>
            </a:r>
          </a:p>
        </p:txBody>
      </p:sp>
      <p:sp>
        <p:nvSpPr>
          <p:cNvPr id="51" name="円/楕円 50"/>
          <p:cNvSpPr/>
          <p:nvPr/>
        </p:nvSpPr>
        <p:spPr>
          <a:xfrm>
            <a:off x="6922470" y="3077683"/>
            <a:ext cx="1833298" cy="432792"/>
          </a:xfrm>
          <a:prstGeom prst="ellipse">
            <a:avLst/>
          </a:prstGeom>
          <a:solidFill>
            <a:srgbClr val="FFC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spcBef>
                <a:spcPts val="0"/>
              </a:spcBef>
              <a:spcAft>
                <a:spcPts val="0"/>
              </a:spcAft>
              <a:defRPr/>
            </a:pPr>
            <a:r>
              <a:rPr lang="ja-JP" altLang="en-US" sz="1400" dirty="0">
                <a:solidFill>
                  <a:srgbClr val="000000"/>
                </a:solidFill>
              </a:rPr>
              <a:t>ＧＨの世話人</a:t>
            </a:r>
          </a:p>
        </p:txBody>
      </p:sp>
      <p:sp>
        <p:nvSpPr>
          <p:cNvPr id="52" name="円/楕円 51"/>
          <p:cNvSpPr/>
          <p:nvPr/>
        </p:nvSpPr>
        <p:spPr>
          <a:xfrm>
            <a:off x="6896375" y="3503115"/>
            <a:ext cx="2083419" cy="43279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就労のサビ管</a:t>
            </a:r>
          </a:p>
        </p:txBody>
      </p:sp>
      <p:sp>
        <p:nvSpPr>
          <p:cNvPr id="53" name="円/楕円 52"/>
          <p:cNvSpPr/>
          <p:nvPr/>
        </p:nvSpPr>
        <p:spPr>
          <a:xfrm>
            <a:off x="6963358" y="3901716"/>
            <a:ext cx="2142850" cy="43279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ja-JP" altLang="en-US" sz="1400" dirty="0">
                <a:solidFill>
                  <a:srgbClr val="000000"/>
                </a:solidFill>
              </a:rPr>
              <a:t>就労の支援員</a:t>
            </a:r>
          </a:p>
        </p:txBody>
      </p:sp>
      <p:sp>
        <p:nvSpPr>
          <p:cNvPr id="55" name="テキスト ボックス 82"/>
          <p:cNvSpPr txBox="1">
            <a:spLocks noChangeArrowheads="1"/>
          </p:cNvSpPr>
          <p:nvPr/>
        </p:nvSpPr>
        <p:spPr bwMode="auto">
          <a:xfrm>
            <a:off x="455247" y="3799192"/>
            <a:ext cx="754658" cy="307777"/>
          </a:xfrm>
          <a:prstGeom prst="rect">
            <a:avLst/>
          </a:prstGeom>
          <a:solidFill>
            <a:srgbClr val="FFC000"/>
          </a:solidFill>
          <a:ln w="25400">
            <a:solidFill>
              <a:schemeClr val="tx1"/>
            </a:solidFill>
            <a:prstDash val="sysDash"/>
            <a:miter lim="800000"/>
            <a:headEnd/>
            <a:tailEnd/>
          </a:ln>
        </p:spPr>
        <p:txBody>
          <a:bodyPr wrap="square">
            <a:spAutoFit/>
          </a:bodyPr>
          <a:lstStyle/>
          <a:p>
            <a:pPr algn="ctr"/>
            <a:r>
              <a:rPr lang="ja-JP" altLang="en-US" sz="1400" dirty="0">
                <a:solidFill>
                  <a:srgbClr val="000000"/>
                </a:solidFill>
                <a:latin typeface="Calibri" pitchFamily="34" charset="0"/>
              </a:rPr>
              <a:t>父</a:t>
            </a:r>
          </a:p>
        </p:txBody>
      </p:sp>
      <p:sp>
        <p:nvSpPr>
          <p:cNvPr id="56" name="テキスト ボックス 82"/>
          <p:cNvSpPr txBox="1">
            <a:spLocks noChangeArrowheads="1"/>
          </p:cNvSpPr>
          <p:nvPr/>
        </p:nvSpPr>
        <p:spPr bwMode="auto">
          <a:xfrm>
            <a:off x="466545" y="4210060"/>
            <a:ext cx="1227210" cy="307777"/>
          </a:xfrm>
          <a:prstGeom prst="rect">
            <a:avLst/>
          </a:prstGeom>
          <a:solidFill>
            <a:srgbClr val="FFC000"/>
          </a:solidFill>
          <a:ln w="25400">
            <a:solidFill>
              <a:schemeClr val="tx1"/>
            </a:solidFill>
            <a:prstDash val="sysDash"/>
            <a:miter lim="800000"/>
            <a:headEnd/>
            <a:tailEnd/>
          </a:ln>
        </p:spPr>
        <p:txBody>
          <a:bodyPr wrap="square">
            <a:spAutoFit/>
          </a:bodyPr>
          <a:lstStyle/>
          <a:p>
            <a:r>
              <a:rPr lang="ja-JP" altLang="en-US" sz="1400" dirty="0">
                <a:solidFill>
                  <a:srgbClr val="000000"/>
                </a:solidFill>
                <a:latin typeface="Calibri" pitchFamily="34" charset="0"/>
              </a:rPr>
              <a:t>福祉課職員</a:t>
            </a:r>
          </a:p>
        </p:txBody>
      </p:sp>
      <p:sp>
        <p:nvSpPr>
          <p:cNvPr id="61" name="テキスト ボックス 82"/>
          <p:cNvSpPr txBox="1">
            <a:spLocks noChangeArrowheads="1"/>
          </p:cNvSpPr>
          <p:nvPr/>
        </p:nvSpPr>
        <p:spPr bwMode="auto">
          <a:xfrm>
            <a:off x="506525" y="4599224"/>
            <a:ext cx="1531506" cy="307777"/>
          </a:xfrm>
          <a:prstGeom prst="rect">
            <a:avLst/>
          </a:prstGeom>
          <a:solidFill>
            <a:srgbClr val="FFC000"/>
          </a:solidFill>
          <a:ln w="25400">
            <a:solidFill>
              <a:schemeClr val="tx1"/>
            </a:solidFill>
            <a:prstDash val="sysDash"/>
            <a:miter lim="800000"/>
            <a:headEnd/>
            <a:tailEnd/>
          </a:ln>
        </p:spPr>
        <p:txBody>
          <a:bodyPr wrap="square">
            <a:spAutoFit/>
          </a:bodyPr>
          <a:lstStyle/>
          <a:p>
            <a:pPr algn="ctr"/>
            <a:r>
              <a:rPr lang="ja-JP" altLang="en-US" sz="1400" dirty="0">
                <a:solidFill>
                  <a:srgbClr val="000000"/>
                </a:solidFill>
                <a:latin typeface="Calibri" pitchFamily="34" charset="0"/>
              </a:rPr>
              <a:t>相談支援専門員</a:t>
            </a:r>
          </a:p>
        </p:txBody>
      </p:sp>
      <p:sp>
        <p:nvSpPr>
          <p:cNvPr id="6" name="下矢印 5"/>
          <p:cNvSpPr/>
          <p:nvPr/>
        </p:nvSpPr>
        <p:spPr bwMode="auto">
          <a:xfrm rot="6255051">
            <a:off x="3928149" y="4263877"/>
            <a:ext cx="484632" cy="978408"/>
          </a:xfrm>
          <a:prstGeom prst="downArrow">
            <a:avLst/>
          </a:pr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67" name="下矢印 66"/>
          <p:cNvSpPr/>
          <p:nvPr/>
        </p:nvSpPr>
        <p:spPr bwMode="auto">
          <a:xfrm rot="6255051">
            <a:off x="3928150" y="4468998"/>
            <a:ext cx="484632" cy="1052195"/>
          </a:xfrm>
          <a:prstGeom prst="downArrow">
            <a:avLst/>
          </a:pr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73" name="下矢印 72"/>
          <p:cNvSpPr/>
          <p:nvPr/>
        </p:nvSpPr>
        <p:spPr bwMode="auto">
          <a:xfrm rot="6255051">
            <a:off x="3975731" y="4703567"/>
            <a:ext cx="484632" cy="1052195"/>
          </a:xfrm>
          <a:prstGeom prst="downArrow">
            <a:avLst/>
          </a:pr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74" name="下矢印 73"/>
          <p:cNvSpPr/>
          <p:nvPr/>
        </p:nvSpPr>
        <p:spPr bwMode="auto">
          <a:xfrm rot="6255051">
            <a:off x="4025399" y="4946654"/>
            <a:ext cx="484632" cy="1052195"/>
          </a:xfrm>
          <a:prstGeom prst="downArrow">
            <a:avLst/>
          </a:pr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p:txBody>
      </p:sp>
      <p:sp>
        <p:nvSpPr>
          <p:cNvPr id="75" name="テキスト ボックス 82"/>
          <p:cNvSpPr txBox="1">
            <a:spLocks noChangeArrowheads="1"/>
          </p:cNvSpPr>
          <p:nvPr/>
        </p:nvSpPr>
        <p:spPr bwMode="auto">
          <a:xfrm>
            <a:off x="5689836" y="3288673"/>
            <a:ext cx="754658" cy="307777"/>
          </a:xfrm>
          <a:prstGeom prst="rect">
            <a:avLst/>
          </a:prstGeom>
          <a:solidFill>
            <a:schemeClr val="accent1"/>
          </a:solidFill>
          <a:ln w="25400">
            <a:solidFill>
              <a:schemeClr val="tx1"/>
            </a:solidFill>
            <a:prstDash val="solid"/>
            <a:miter lim="800000"/>
            <a:headEnd/>
            <a:tailEnd/>
          </a:ln>
        </p:spPr>
        <p:txBody>
          <a:bodyPr wrap="square">
            <a:spAutoFit/>
          </a:bodyPr>
          <a:lstStyle/>
          <a:p>
            <a:pPr algn="ctr"/>
            <a:r>
              <a:rPr lang="ja-JP" altLang="en-US" sz="1400" dirty="0">
                <a:solidFill>
                  <a:srgbClr val="000000"/>
                </a:solidFill>
                <a:latin typeface="Calibri" pitchFamily="34" charset="0"/>
              </a:rPr>
              <a:t>本人</a:t>
            </a:r>
          </a:p>
        </p:txBody>
      </p:sp>
      <p:sp>
        <p:nvSpPr>
          <p:cNvPr id="76" name="テキスト ボックス 82"/>
          <p:cNvSpPr txBox="1">
            <a:spLocks noChangeArrowheads="1"/>
          </p:cNvSpPr>
          <p:nvPr/>
        </p:nvSpPr>
        <p:spPr bwMode="auto">
          <a:xfrm>
            <a:off x="5689836" y="3709505"/>
            <a:ext cx="754658" cy="307777"/>
          </a:xfrm>
          <a:prstGeom prst="rect">
            <a:avLst/>
          </a:prstGeom>
          <a:solidFill>
            <a:schemeClr val="accent1"/>
          </a:solidFill>
          <a:ln w="25400">
            <a:solidFill>
              <a:schemeClr val="tx1"/>
            </a:solidFill>
            <a:prstDash val="solid"/>
            <a:miter lim="800000"/>
            <a:headEnd/>
            <a:tailEnd/>
          </a:ln>
        </p:spPr>
        <p:txBody>
          <a:bodyPr wrap="square">
            <a:spAutoFit/>
          </a:bodyPr>
          <a:lstStyle/>
          <a:p>
            <a:pPr algn="ctr"/>
            <a:r>
              <a:rPr lang="ja-JP" altLang="en-US" sz="1400" dirty="0">
                <a:solidFill>
                  <a:srgbClr val="000000"/>
                </a:solidFill>
                <a:latin typeface="Calibri" pitchFamily="34" charset="0"/>
              </a:rPr>
              <a:t>父</a:t>
            </a:r>
          </a:p>
        </p:txBody>
      </p:sp>
      <p:sp>
        <p:nvSpPr>
          <p:cNvPr id="77" name="テキスト ボックス 82"/>
          <p:cNvSpPr txBox="1">
            <a:spLocks noChangeArrowheads="1"/>
          </p:cNvSpPr>
          <p:nvPr/>
        </p:nvSpPr>
        <p:spPr bwMode="auto">
          <a:xfrm>
            <a:off x="5689842" y="4161161"/>
            <a:ext cx="1197967" cy="307777"/>
          </a:xfrm>
          <a:prstGeom prst="rect">
            <a:avLst/>
          </a:prstGeom>
          <a:solidFill>
            <a:schemeClr val="accent1"/>
          </a:solidFill>
          <a:ln w="25400">
            <a:solidFill>
              <a:schemeClr val="tx1"/>
            </a:solidFill>
            <a:prstDash val="solid"/>
            <a:miter lim="800000"/>
            <a:headEnd/>
            <a:tailEnd/>
          </a:ln>
        </p:spPr>
        <p:txBody>
          <a:bodyPr wrap="square">
            <a:spAutoFit/>
          </a:bodyPr>
          <a:lstStyle/>
          <a:p>
            <a:r>
              <a:rPr lang="ja-JP" altLang="en-US" sz="1400" dirty="0">
                <a:solidFill>
                  <a:srgbClr val="000000"/>
                </a:solidFill>
                <a:latin typeface="Calibri" pitchFamily="34" charset="0"/>
              </a:rPr>
              <a:t>福祉課職員</a:t>
            </a:r>
          </a:p>
        </p:txBody>
      </p:sp>
      <p:sp>
        <p:nvSpPr>
          <p:cNvPr id="80" name="テキスト ボックス 82"/>
          <p:cNvSpPr txBox="1">
            <a:spLocks noChangeArrowheads="1"/>
          </p:cNvSpPr>
          <p:nvPr/>
        </p:nvSpPr>
        <p:spPr bwMode="auto">
          <a:xfrm>
            <a:off x="5705559" y="4559931"/>
            <a:ext cx="1531506" cy="307777"/>
          </a:xfrm>
          <a:prstGeom prst="rect">
            <a:avLst/>
          </a:prstGeom>
          <a:solidFill>
            <a:schemeClr val="accent1"/>
          </a:solidFill>
          <a:ln w="25400">
            <a:solidFill>
              <a:schemeClr val="tx1"/>
            </a:solidFill>
            <a:prstDash val="solid"/>
            <a:miter lim="800000"/>
            <a:headEnd/>
            <a:tailEnd/>
          </a:ln>
        </p:spPr>
        <p:txBody>
          <a:bodyPr wrap="square">
            <a:spAutoFit/>
          </a:bodyPr>
          <a:lstStyle/>
          <a:p>
            <a:pPr algn="ctr"/>
            <a:r>
              <a:rPr lang="ja-JP" altLang="en-US" sz="1400" dirty="0">
                <a:solidFill>
                  <a:srgbClr val="000000"/>
                </a:solidFill>
                <a:latin typeface="Calibri" pitchFamily="34" charset="0"/>
              </a:rPr>
              <a:t>相談支援専門員</a:t>
            </a:r>
          </a:p>
        </p:txBody>
      </p:sp>
      <p:sp>
        <p:nvSpPr>
          <p:cNvPr id="81" name="下矢印 80"/>
          <p:cNvSpPr/>
          <p:nvPr/>
        </p:nvSpPr>
        <p:spPr bwMode="auto">
          <a:xfrm rot="6255051">
            <a:off x="9169316" y="4439742"/>
            <a:ext cx="484632" cy="1052195"/>
          </a:xfrm>
          <a:prstGeom prst="downArrow">
            <a:avLst/>
          </a:prstGeom>
          <a:solidFill>
            <a:srgbClr val="FFC000"/>
          </a:solidFill>
          <a:ln w="19050" cap="flat" cmpd="sng" algn="ctr">
            <a:solidFill>
              <a:schemeClr val="tx1"/>
            </a:solidFill>
            <a:prstDash val="sysDash"/>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82" name="下矢印 81"/>
          <p:cNvSpPr/>
          <p:nvPr/>
        </p:nvSpPr>
        <p:spPr bwMode="auto">
          <a:xfrm rot="6255051">
            <a:off x="9169316" y="4634938"/>
            <a:ext cx="484632" cy="1052195"/>
          </a:xfrm>
          <a:prstGeom prst="downArrow">
            <a:avLst/>
          </a:prstGeom>
          <a:solidFill>
            <a:srgbClr val="FFC000"/>
          </a:solidFill>
          <a:ln w="19050" cap="flat" cmpd="sng" algn="ctr">
            <a:solidFill>
              <a:schemeClr val="tx1"/>
            </a:solidFill>
            <a:prstDash val="sysDash"/>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83" name="下矢印 82"/>
          <p:cNvSpPr/>
          <p:nvPr/>
        </p:nvSpPr>
        <p:spPr bwMode="auto">
          <a:xfrm rot="6255051">
            <a:off x="9169317" y="4839736"/>
            <a:ext cx="484632" cy="1052195"/>
          </a:xfrm>
          <a:prstGeom prst="downArrow">
            <a:avLst/>
          </a:prstGeom>
          <a:solidFill>
            <a:srgbClr val="FFC000"/>
          </a:solidFill>
          <a:ln w="19050" cap="flat" cmpd="sng" algn="ctr">
            <a:solidFill>
              <a:schemeClr val="tx1"/>
            </a:solidFill>
            <a:prstDash val="sysDash"/>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84" name="下矢印 83"/>
          <p:cNvSpPr/>
          <p:nvPr/>
        </p:nvSpPr>
        <p:spPr bwMode="auto">
          <a:xfrm rot="6255051">
            <a:off x="9142581" y="5067934"/>
            <a:ext cx="484632" cy="1052195"/>
          </a:xfrm>
          <a:prstGeom prst="downArrow">
            <a:avLst/>
          </a:prstGeom>
          <a:solidFill>
            <a:srgbClr val="FFC000"/>
          </a:solidFill>
          <a:ln w="19050" cap="flat" cmpd="sng" algn="ctr">
            <a:solidFill>
              <a:schemeClr val="tx1"/>
            </a:solidFill>
            <a:prstDash val="sysDash"/>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テキスト ボックス 6"/>
          <p:cNvSpPr txBox="1"/>
          <p:nvPr/>
        </p:nvSpPr>
        <p:spPr>
          <a:xfrm>
            <a:off x="252289" y="5837134"/>
            <a:ext cx="4320480" cy="830997"/>
          </a:xfrm>
          <a:prstGeom prst="rect">
            <a:avLst/>
          </a:prstGeom>
          <a:noFill/>
          <a:ln>
            <a:solidFill>
              <a:srgbClr val="C00000"/>
            </a:solidFill>
          </a:ln>
        </p:spPr>
        <p:txBody>
          <a:bodyPr wrap="square" rtlCol="0">
            <a:spAutoFit/>
          </a:bodyPr>
          <a:lstStyle/>
          <a:p>
            <a:r>
              <a:rPr lang="ja-JP" altLang="en-US" sz="1600" dirty="0"/>
              <a:t>共同生活援助を実施グループとして、就労が観察者となる。ただし、就労から就労のサビ管と支援員役として実施グループに参加する。</a:t>
            </a:r>
            <a:endParaRPr lang="en-US" altLang="ja-JP" sz="1600" dirty="0"/>
          </a:p>
        </p:txBody>
      </p:sp>
      <p:sp>
        <p:nvSpPr>
          <p:cNvPr id="85" name="テキスト ボックス 84"/>
          <p:cNvSpPr txBox="1"/>
          <p:nvPr/>
        </p:nvSpPr>
        <p:spPr>
          <a:xfrm>
            <a:off x="5192807" y="5837134"/>
            <a:ext cx="4564538" cy="830997"/>
          </a:xfrm>
          <a:prstGeom prst="rect">
            <a:avLst/>
          </a:prstGeom>
          <a:noFill/>
          <a:ln>
            <a:solidFill>
              <a:srgbClr val="C00000"/>
            </a:solidFill>
          </a:ln>
        </p:spPr>
        <p:txBody>
          <a:bodyPr wrap="square" rtlCol="0">
            <a:spAutoFit/>
          </a:bodyPr>
          <a:lstStyle/>
          <a:p>
            <a:r>
              <a:rPr lang="ja-JP" altLang="en-US" sz="1600" dirty="0"/>
              <a:t>就労を実施グループとして、共同生活援助が観察者となる。ただし、共同生活援助のサビ管と世話人役として実施グループに参加する。</a:t>
            </a:r>
            <a:endParaRPr lang="en-US" altLang="ja-JP" sz="1600" dirty="0"/>
          </a:p>
        </p:txBody>
      </p:sp>
      <p:sp>
        <p:nvSpPr>
          <p:cNvPr id="8" name="テキスト ボックス 7"/>
          <p:cNvSpPr txBox="1"/>
          <p:nvPr/>
        </p:nvSpPr>
        <p:spPr>
          <a:xfrm>
            <a:off x="101059" y="2181750"/>
            <a:ext cx="2808782" cy="338554"/>
          </a:xfrm>
          <a:prstGeom prst="rect">
            <a:avLst/>
          </a:prstGeom>
          <a:solidFill>
            <a:srgbClr val="FFC000"/>
          </a:solidFill>
          <a:ln w="19050">
            <a:solidFill>
              <a:schemeClr val="tx1"/>
            </a:solidFill>
            <a:prstDash val="sysDash"/>
          </a:ln>
        </p:spPr>
        <p:txBody>
          <a:bodyPr wrap="none" rtlCol="0">
            <a:spAutoFit/>
          </a:bodyPr>
          <a:lstStyle/>
          <a:p>
            <a:r>
              <a:rPr kumimoji="1" lang="ja-JP" altLang="en-US" sz="1600" dirty="0"/>
              <a:t>実施グループは</a:t>
            </a:r>
            <a:r>
              <a:rPr lang="ja-JP" altLang="en-US" sz="1600" dirty="0"/>
              <a:t>共同生活援助</a:t>
            </a:r>
            <a:endParaRPr kumimoji="1" lang="ja-JP" altLang="en-US" sz="1600" dirty="0"/>
          </a:p>
        </p:txBody>
      </p:sp>
      <p:sp>
        <p:nvSpPr>
          <p:cNvPr id="86" name="テキスト ボックス 85"/>
          <p:cNvSpPr txBox="1"/>
          <p:nvPr/>
        </p:nvSpPr>
        <p:spPr>
          <a:xfrm>
            <a:off x="5315424" y="2091422"/>
            <a:ext cx="1988045" cy="338554"/>
          </a:xfrm>
          <a:prstGeom prst="rect">
            <a:avLst/>
          </a:prstGeom>
          <a:solidFill>
            <a:schemeClr val="accent1"/>
          </a:solidFill>
          <a:ln>
            <a:solidFill>
              <a:schemeClr val="tx1"/>
            </a:solidFill>
          </a:ln>
        </p:spPr>
        <p:txBody>
          <a:bodyPr wrap="none" rtlCol="0">
            <a:spAutoFit/>
          </a:bodyPr>
          <a:lstStyle/>
          <a:p>
            <a:r>
              <a:rPr kumimoji="1" lang="ja-JP" altLang="en-US" sz="1600" dirty="0"/>
              <a:t>実施グループは就労</a:t>
            </a:r>
          </a:p>
        </p:txBody>
      </p:sp>
      <p:sp>
        <p:nvSpPr>
          <p:cNvPr id="89" name="テキスト ボックス 88"/>
          <p:cNvSpPr txBox="1"/>
          <p:nvPr/>
        </p:nvSpPr>
        <p:spPr>
          <a:xfrm>
            <a:off x="3983612" y="4860610"/>
            <a:ext cx="927391" cy="523220"/>
          </a:xfrm>
          <a:prstGeom prst="rect">
            <a:avLst/>
          </a:prstGeom>
          <a:solidFill>
            <a:schemeClr val="accent1"/>
          </a:solidFill>
          <a:ln>
            <a:solidFill>
              <a:schemeClr val="tx1"/>
            </a:solidFill>
          </a:ln>
        </p:spPr>
        <p:txBody>
          <a:bodyPr wrap="square" rtlCol="0">
            <a:spAutoFit/>
          </a:bodyPr>
          <a:lstStyle/>
          <a:p>
            <a:r>
              <a:rPr lang="ja-JP" altLang="en-US" sz="1400" dirty="0"/>
              <a:t>観察者は</a:t>
            </a:r>
            <a:r>
              <a:rPr kumimoji="1" lang="ja-JP" altLang="en-US" sz="1400" dirty="0"/>
              <a:t>就労</a:t>
            </a:r>
          </a:p>
        </p:txBody>
      </p:sp>
      <p:sp>
        <p:nvSpPr>
          <p:cNvPr id="92" name="テキスト ボックス 91"/>
          <p:cNvSpPr txBox="1"/>
          <p:nvPr/>
        </p:nvSpPr>
        <p:spPr>
          <a:xfrm>
            <a:off x="9169205" y="5002166"/>
            <a:ext cx="927391" cy="738664"/>
          </a:xfrm>
          <a:prstGeom prst="rect">
            <a:avLst/>
          </a:prstGeom>
          <a:solidFill>
            <a:srgbClr val="FFC000"/>
          </a:solidFill>
          <a:ln w="19050">
            <a:solidFill>
              <a:schemeClr val="tx1"/>
            </a:solidFill>
            <a:prstDash val="sysDash"/>
          </a:ln>
        </p:spPr>
        <p:txBody>
          <a:bodyPr wrap="square" rtlCol="0">
            <a:spAutoFit/>
          </a:bodyPr>
          <a:lstStyle/>
          <a:p>
            <a:r>
              <a:rPr lang="ja-JP" altLang="en-US" sz="1400" dirty="0"/>
              <a:t>観察者は共同生活援助</a:t>
            </a:r>
            <a:endParaRPr kumimoji="1" lang="ja-JP" altLang="en-US" sz="1400" dirty="0"/>
          </a:p>
        </p:txBody>
      </p:sp>
      <p:sp>
        <p:nvSpPr>
          <p:cNvPr id="94" name="テキスト ボックス 93"/>
          <p:cNvSpPr txBox="1"/>
          <p:nvPr/>
        </p:nvSpPr>
        <p:spPr>
          <a:xfrm>
            <a:off x="3844900" y="2406156"/>
            <a:ext cx="927391" cy="1600438"/>
          </a:xfrm>
          <a:prstGeom prst="rect">
            <a:avLst/>
          </a:prstGeom>
          <a:solidFill>
            <a:schemeClr val="accent1"/>
          </a:solidFill>
          <a:ln>
            <a:solidFill>
              <a:schemeClr val="tx1"/>
            </a:solidFill>
          </a:ln>
        </p:spPr>
        <p:txBody>
          <a:bodyPr wrap="square" rtlCol="0">
            <a:spAutoFit/>
          </a:bodyPr>
          <a:lstStyle/>
          <a:p>
            <a:r>
              <a:rPr lang="ja-JP" altLang="en-US" sz="1400" dirty="0"/>
              <a:t>就労のサビ管と支援員役は</a:t>
            </a:r>
            <a:r>
              <a:rPr kumimoji="1" lang="ja-JP" altLang="en-US" sz="1400" dirty="0"/>
              <a:t>就労分野から参加</a:t>
            </a:r>
            <a:endParaRPr kumimoji="1" lang="en-US" altLang="ja-JP" sz="1400" dirty="0"/>
          </a:p>
          <a:p>
            <a:endParaRPr lang="en-US" altLang="ja-JP" sz="1400" dirty="0"/>
          </a:p>
          <a:p>
            <a:endParaRPr kumimoji="1" lang="ja-JP" altLang="en-US" sz="1400" dirty="0"/>
          </a:p>
        </p:txBody>
      </p:sp>
      <p:sp>
        <p:nvSpPr>
          <p:cNvPr id="95" name="テキスト ボックス 94"/>
          <p:cNvSpPr txBox="1"/>
          <p:nvPr/>
        </p:nvSpPr>
        <p:spPr>
          <a:xfrm>
            <a:off x="9118030" y="2342890"/>
            <a:ext cx="927391" cy="1384995"/>
          </a:xfrm>
          <a:prstGeom prst="rect">
            <a:avLst/>
          </a:prstGeom>
          <a:solidFill>
            <a:srgbClr val="FFC000"/>
          </a:solidFill>
          <a:ln w="19050">
            <a:solidFill>
              <a:schemeClr val="tx1"/>
            </a:solidFill>
            <a:prstDash val="sysDash"/>
          </a:ln>
        </p:spPr>
        <p:txBody>
          <a:bodyPr wrap="square" rtlCol="0">
            <a:spAutoFit/>
          </a:bodyPr>
          <a:lstStyle/>
          <a:p>
            <a:r>
              <a:rPr lang="ja-JP" altLang="en-US" sz="1400" dirty="0"/>
              <a:t>共同生活援助のサビ管と世話人役は地域</a:t>
            </a:r>
            <a:r>
              <a:rPr kumimoji="1" lang="ja-JP" altLang="en-US" sz="1400" dirty="0"/>
              <a:t>分野から参加</a:t>
            </a:r>
          </a:p>
        </p:txBody>
      </p:sp>
      <p:sp>
        <p:nvSpPr>
          <p:cNvPr id="49" name="角丸四角形吹き出し 48"/>
          <p:cNvSpPr/>
          <p:nvPr/>
        </p:nvSpPr>
        <p:spPr>
          <a:xfrm>
            <a:off x="6444494" y="764704"/>
            <a:ext cx="1770586" cy="612775"/>
          </a:xfrm>
          <a:prstGeom prst="wedgeRoundRectCallout">
            <a:avLst>
              <a:gd name="adj1" fmla="val 69647"/>
              <a:gd name="adj2" fmla="val 40834"/>
              <a:gd name="adj3" fmla="val 16667"/>
            </a:avLst>
          </a:prstGeom>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800" dirty="0">
                <a:solidFill>
                  <a:srgbClr val="000000"/>
                </a:solidFill>
              </a:rPr>
              <a:t>金魚鉢分析の要領だよ。</a:t>
            </a:r>
          </a:p>
        </p:txBody>
      </p:sp>
    </p:spTree>
    <p:extLst>
      <p:ext uri="{BB962C8B-B14F-4D97-AF65-F5344CB8AC3E}">
        <p14:creationId xmlns:p14="http://schemas.microsoft.com/office/powerpoint/2010/main" val="31316658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96505" y="193651"/>
            <a:ext cx="5618857" cy="427037"/>
          </a:xfrm>
        </p:spPr>
        <p:txBody>
          <a:bodyPr rtlCol="0">
            <a:noAutofit/>
          </a:bodyPr>
          <a:lstStyle/>
          <a:p>
            <a:pPr eaLnBrk="1" fontAlgn="auto" hangingPunct="1">
              <a:spcAft>
                <a:spcPts val="0"/>
              </a:spcAft>
              <a:defRPr/>
            </a:pPr>
            <a:r>
              <a:rPr lang="ja-JP" altLang="en-US" sz="2800" dirty="0"/>
              <a:t>サービス担当者会議　配役</a:t>
            </a:r>
          </a:p>
        </p:txBody>
      </p:sp>
      <p:graphicFrame>
        <p:nvGraphicFramePr>
          <p:cNvPr id="3" name="表 2"/>
          <p:cNvGraphicFramePr>
            <a:graphicFrameLocks noGrp="1"/>
          </p:cNvGraphicFramePr>
          <p:nvPr>
            <p:extLst>
              <p:ext uri="{D42A27DB-BD31-4B8C-83A1-F6EECF244321}">
                <p14:modId xmlns:p14="http://schemas.microsoft.com/office/powerpoint/2010/main" val="392373360"/>
              </p:ext>
            </p:extLst>
          </p:nvPr>
        </p:nvGraphicFramePr>
        <p:xfrm>
          <a:off x="180281" y="678813"/>
          <a:ext cx="9755258" cy="6062555"/>
        </p:xfrm>
        <a:graphic>
          <a:graphicData uri="http://schemas.openxmlformats.org/drawingml/2006/table">
            <a:tbl>
              <a:tblPr firstRow="1" bandRow="1">
                <a:tableStyleId>{5940675A-B579-460E-94D1-54222C63F5DA}</a:tableStyleId>
              </a:tblPr>
              <a:tblGrid>
                <a:gridCol w="1925301">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816423">
                  <a:extLst>
                    <a:ext uri="{9D8B030D-6E8A-4147-A177-3AD203B41FA5}">
                      <a16:colId xmlns:a16="http://schemas.microsoft.com/office/drawing/2014/main" val="20002"/>
                    </a:ext>
                  </a:extLst>
                </a:gridCol>
                <a:gridCol w="2141326">
                  <a:extLst>
                    <a:ext uri="{9D8B030D-6E8A-4147-A177-3AD203B41FA5}">
                      <a16:colId xmlns:a16="http://schemas.microsoft.com/office/drawing/2014/main" val="20003"/>
                    </a:ext>
                  </a:extLst>
                </a:gridCol>
              </a:tblGrid>
              <a:tr h="418685">
                <a:tc>
                  <a:txBody>
                    <a:bodyPr/>
                    <a:lstStyle/>
                    <a:p>
                      <a:pPr algn="ctr"/>
                      <a:r>
                        <a:rPr kumimoji="1" lang="ja-JP" altLang="en-US" sz="1800" dirty="0"/>
                        <a:t>役名</a:t>
                      </a:r>
                    </a:p>
                  </a:txBody>
                  <a:tcPr marL="101540" marR="101540" marT="45725" marB="45725" anchor="ctr">
                    <a:solidFill>
                      <a:schemeClr val="bg1">
                        <a:lumMod val="85000"/>
                      </a:schemeClr>
                    </a:solidFill>
                  </a:tcPr>
                </a:tc>
                <a:tc>
                  <a:txBody>
                    <a:bodyPr/>
                    <a:lstStyle/>
                    <a:p>
                      <a:pPr algn="ctr"/>
                      <a:r>
                        <a:rPr kumimoji="1" lang="ja-JP" altLang="en-US" sz="1800" dirty="0"/>
                        <a:t>氏名</a:t>
                      </a:r>
                    </a:p>
                  </a:txBody>
                  <a:tcPr marL="101540" marR="101540" marT="45725" marB="45725"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ja-JP" altLang="en-US" sz="1800" dirty="0"/>
                        <a:t>役柄</a:t>
                      </a:r>
                    </a:p>
                  </a:txBody>
                  <a:tcPr marL="101540" marR="101540" marT="45725" marB="45725"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ja-JP" altLang="en-US" sz="1800" dirty="0"/>
                        <a:t>配役（氏名）</a:t>
                      </a:r>
                    </a:p>
                  </a:txBody>
                  <a:tcPr marL="101540" marR="101540" marT="45725" marB="45725" anchor="ctr">
                    <a:solidFill>
                      <a:schemeClr val="bg1">
                        <a:lumMod val="85000"/>
                      </a:schemeClr>
                    </a:solidFill>
                  </a:tcPr>
                </a:tc>
                <a:extLst>
                  <a:ext uri="{0D108BD9-81ED-4DB2-BD59-A6C34878D82A}">
                    <a16:rowId xmlns:a16="http://schemas.microsoft.com/office/drawing/2014/main" val="10000"/>
                  </a:ext>
                </a:extLst>
              </a:tr>
              <a:tr h="523298">
                <a:tc>
                  <a:txBody>
                    <a:bodyPr/>
                    <a:lstStyle/>
                    <a:p>
                      <a:r>
                        <a:rPr kumimoji="1" lang="ja-JP" altLang="en-US" sz="1800" dirty="0"/>
                        <a:t>本人</a:t>
                      </a:r>
                    </a:p>
                  </a:txBody>
                  <a:tcPr marL="101540" marR="101540" marT="45725" marB="45725" anchor="ctr"/>
                </a:tc>
                <a:tc>
                  <a:txBody>
                    <a:bodyPr/>
                    <a:lstStyle/>
                    <a:p>
                      <a:r>
                        <a:rPr kumimoji="1" lang="ja-JP" altLang="en-US" sz="1800" dirty="0"/>
                        <a:t>水道橋久</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val="10001"/>
                  </a:ext>
                </a:extLst>
              </a:tr>
              <a:tr h="523298">
                <a:tc>
                  <a:txBody>
                    <a:bodyPr/>
                    <a:lstStyle/>
                    <a:p>
                      <a:r>
                        <a:rPr kumimoji="1" lang="ja-JP" altLang="en-US" sz="1800" dirty="0"/>
                        <a:t>父親</a:t>
                      </a:r>
                    </a:p>
                  </a:txBody>
                  <a:tcPr marL="101540" marR="101540" marT="45725" marB="45725" anchor="ctr"/>
                </a:tc>
                <a:tc>
                  <a:txBody>
                    <a:bodyPr/>
                    <a:lstStyle/>
                    <a:p>
                      <a:r>
                        <a:rPr kumimoji="1" lang="ja-JP" altLang="en-US" sz="1800" dirty="0"/>
                        <a:t>水道橋つばさ</a:t>
                      </a:r>
                      <a:endParaRPr kumimoji="1" lang="en-US" altLang="ja-JP" sz="1800" dirty="0"/>
                    </a:p>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val="10002"/>
                  </a:ext>
                </a:extLst>
              </a:tr>
              <a:tr h="5584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相談支援専門員</a:t>
                      </a:r>
                    </a:p>
                  </a:txBody>
                  <a:tcPr marL="101540" marR="101540" marT="45725" marB="45725" anchor="ctr"/>
                </a:tc>
                <a:tc>
                  <a:txBody>
                    <a:bodyPr/>
                    <a:lstStyle/>
                    <a:p>
                      <a:r>
                        <a:rPr kumimoji="1" lang="ja-JP" altLang="en-US" sz="1800" dirty="0"/>
                        <a:t>六本木はやと</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val="10003"/>
                  </a:ext>
                </a:extLst>
              </a:tr>
              <a:tr h="523298">
                <a:tc>
                  <a:txBody>
                    <a:bodyPr/>
                    <a:lstStyle/>
                    <a:p>
                      <a:r>
                        <a:rPr lang="ja-JP" altLang="en-US" dirty="0"/>
                        <a:t>Ａ市福祉課</a:t>
                      </a:r>
                    </a:p>
                  </a:txBody>
                  <a:tcPr marL="101540" marR="101540" marT="45725" marB="45725" anchor="ctr"/>
                </a:tc>
                <a:tc>
                  <a:txBody>
                    <a:bodyPr/>
                    <a:lstStyle/>
                    <a:p>
                      <a:r>
                        <a:rPr lang="ja-JP" altLang="en-US" dirty="0"/>
                        <a:t>日比谷みずほ</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val="10004"/>
                  </a:ext>
                </a:extLst>
              </a:tr>
              <a:tr h="9144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共同生活援助サービス管理責任者</a:t>
                      </a:r>
                    </a:p>
                  </a:txBody>
                  <a:tcPr marL="101540" marR="101540" marT="45725" marB="4572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川崎まさお</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val="10005"/>
                  </a:ext>
                </a:extLst>
              </a:tr>
              <a:tr h="523298">
                <a:tc>
                  <a:txBody>
                    <a:bodyPr/>
                    <a:lstStyle/>
                    <a:p>
                      <a:r>
                        <a:rPr kumimoji="1" lang="ja-JP" altLang="en-US" sz="1800" dirty="0"/>
                        <a:t>世話人</a:t>
                      </a:r>
                    </a:p>
                  </a:txBody>
                  <a:tcPr marL="101540" marR="101540" marT="45725" marB="45725" anchor="ctr"/>
                </a:tc>
                <a:tc>
                  <a:txBody>
                    <a:bodyPr/>
                    <a:lstStyle/>
                    <a:p>
                      <a:r>
                        <a:rPr kumimoji="1" lang="ja-JP" altLang="en-US" sz="1800" dirty="0"/>
                        <a:t>豊田のぞみ</a:t>
                      </a:r>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val="10006"/>
                  </a:ext>
                </a:extLst>
              </a:tr>
              <a:tr h="914410">
                <a:tc>
                  <a:txBody>
                    <a:bodyPr/>
                    <a:lstStyle/>
                    <a:p>
                      <a:r>
                        <a:rPr kumimoji="1" lang="ja-JP" altLang="en-US" sz="1800" dirty="0"/>
                        <a:t>就労継続支援Ｂ型サービス管理責任者</a:t>
                      </a:r>
                    </a:p>
                  </a:txBody>
                  <a:tcPr marL="101540" marR="101540" marT="45725" marB="45725" anchor="ctr"/>
                </a:tc>
                <a:tc>
                  <a:txBody>
                    <a:bodyPr/>
                    <a:lstStyle/>
                    <a:p>
                      <a:r>
                        <a:rPr kumimoji="1" lang="ja-JP" altLang="en-US" sz="1800" dirty="0"/>
                        <a:t>本田一郎</a:t>
                      </a:r>
                      <a:endParaRPr kumimoji="1" lang="en-US" altLang="ja-JP" sz="1800" dirty="0"/>
                    </a:p>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val="10007"/>
                  </a:ext>
                </a:extLst>
              </a:tr>
              <a:tr h="523298">
                <a:tc>
                  <a:txBody>
                    <a:bodyPr/>
                    <a:lstStyle/>
                    <a:p>
                      <a:r>
                        <a:rPr kumimoji="1" lang="ja-JP" altLang="en-US" sz="1800" dirty="0"/>
                        <a:t>生活支援員</a:t>
                      </a:r>
                    </a:p>
                  </a:txBody>
                  <a:tcPr marL="101540" marR="101540" marT="45725" marB="45725" anchor="ctr"/>
                </a:tc>
                <a:tc>
                  <a:txBody>
                    <a:bodyPr/>
                    <a:lstStyle/>
                    <a:p>
                      <a:r>
                        <a:rPr kumimoji="1" lang="ja-JP" altLang="en-US" sz="1800" dirty="0"/>
                        <a:t>鈴木さくら</a:t>
                      </a:r>
                      <a:endParaRPr kumimoji="1" lang="en-US" altLang="ja-JP"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101540" marR="101540" marT="45725" marB="45725"/>
                </a:tc>
                <a:extLst>
                  <a:ext uri="{0D108BD9-81ED-4DB2-BD59-A6C34878D82A}">
                    <a16:rowId xmlns:a16="http://schemas.microsoft.com/office/drawing/2014/main" val="10008"/>
                  </a:ext>
                </a:extLst>
              </a:tr>
              <a:tr h="523298">
                <a:tc>
                  <a:txBody>
                    <a:bodyPr/>
                    <a:lstStyle/>
                    <a:p>
                      <a:endParaRPr kumimoji="1" lang="ja-JP" altLang="en-US" sz="1800" dirty="0"/>
                    </a:p>
                  </a:txBody>
                  <a:tcPr marL="101540" marR="101540" marT="45725" marB="45725" anchor="ctr"/>
                </a:tc>
                <a:tc>
                  <a:txBody>
                    <a:bodyPr/>
                    <a:lstStyle/>
                    <a:p>
                      <a:endParaRPr kumimoji="1" lang="ja-JP" altLang="en-US" sz="1800" dirty="0"/>
                    </a:p>
                  </a:txBody>
                  <a:tcPr marL="101540" marR="101540" marT="45725" marB="45725">
                    <a:lnR w="12700" cap="flat" cmpd="sng" algn="ctr">
                      <a:solidFill>
                        <a:schemeClr val="tx1"/>
                      </a:solidFill>
                      <a:prstDash val="solid"/>
                      <a:round/>
                      <a:headEnd type="none" w="med" len="med"/>
                      <a:tailEnd type="none" w="med" len="med"/>
                    </a:lnR>
                  </a:tcPr>
                </a:tc>
                <a:tc>
                  <a:txBody>
                    <a:bodyPr/>
                    <a:lstStyle/>
                    <a:p>
                      <a:endParaRPr kumimoji="1" lang="ja-JP" altLang="en-US" sz="1800" dirty="0"/>
                    </a:p>
                  </a:txBody>
                  <a:tcPr marL="101540" marR="101540" marT="45725" marB="45725">
                    <a:lnL w="12700" cap="flat" cmpd="sng" algn="ctr">
                      <a:solidFill>
                        <a:schemeClr val="tx1"/>
                      </a:solidFill>
                      <a:prstDash val="solid"/>
                      <a:round/>
                      <a:headEnd type="none" w="med" len="med"/>
                      <a:tailEnd type="none" w="med" len="med"/>
                    </a:lnL>
                  </a:tcPr>
                </a:tc>
                <a:tc>
                  <a:txBody>
                    <a:bodyPr/>
                    <a:lstStyle/>
                    <a:p>
                      <a:endParaRPr kumimoji="1" lang="ja-JP" altLang="en-US" sz="1800" dirty="0"/>
                    </a:p>
                  </a:txBody>
                  <a:tcPr marL="101540" marR="101540" marT="45725" marB="45725"/>
                </a:tc>
                <a:extLst>
                  <a:ext uri="{0D108BD9-81ED-4DB2-BD59-A6C34878D82A}">
                    <a16:rowId xmlns:a16="http://schemas.microsoft.com/office/drawing/2014/main" val="10009"/>
                  </a:ext>
                </a:extLst>
              </a:tr>
            </a:tbl>
          </a:graphicData>
        </a:graphic>
      </p:graphicFrame>
      <p:sp>
        <p:nvSpPr>
          <p:cNvPr id="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E7B9E37-D700-4F8C-8596-3B595FC50DF0}"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61</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5163588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3985" y="188640"/>
            <a:ext cx="9393360"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smtClean="0"/>
              <a:t>ロールプレイ（サービス担当者会議①）</a:t>
            </a:r>
            <a:endParaRPr kumimoji="1" lang="ja-JP" altLang="en-US" dirty="0"/>
          </a:p>
        </p:txBody>
      </p:sp>
      <p:sp>
        <p:nvSpPr>
          <p:cNvPr id="3" name="コンテンツ プレースホルダー 2"/>
          <p:cNvSpPr>
            <a:spLocks noGrp="1"/>
          </p:cNvSpPr>
          <p:nvPr>
            <p:ph idx="1"/>
          </p:nvPr>
        </p:nvSpPr>
        <p:spPr>
          <a:xfrm>
            <a:off x="507999" y="2564904"/>
            <a:ext cx="9393361" cy="3561265"/>
          </a:xfrm>
        </p:spPr>
        <p:txBody>
          <a:bodyPr/>
          <a:lstStyle/>
          <a:p>
            <a:pPr marL="0" indent="0" algn="ctr">
              <a:buNone/>
            </a:pPr>
            <a:r>
              <a:rPr kumimoji="1" lang="ja-JP" altLang="en-US" sz="4800" dirty="0" smtClean="0"/>
              <a:t>～９：５５まで</a:t>
            </a:r>
            <a:endParaRPr kumimoji="1" lang="en-US" altLang="ja-JP" sz="4800" dirty="0" smtClean="0"/>
          </a:p>
          <a:p>
            <a:pPr marL="0" indent="0" algn="ctr">
              <a:buNone/>
            </a:pPr>
            <a:endParaRPr lang="en-US" altLang="ja-JP" sz="4800" dirty="0"/>
          </a:p>
          <a:p>
            <a:pPr marL="0" indent="0" algn="ctr">
              <a:buNone/>
            </a:pPr>
            <a:r>
              <a:rPr kumimoji="1" lang="ja-JP" altLang="en-US" sz="4800" dirty="0" smtClean="0"/>
              <a:t>ロールプレイに取り組んでください</a:t>
            </a:r>
            <a:endParaRPr kumimoji="1" lang="en-US" altLang="ja-JP" sz="4800" dirty="0" smtClean="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62</a:t>
            </a:fld>
            <a:endParaRPr lang="en-US" altLang="ja-JP">
              <a:solidFill>
                <a:srgbClr val="000000"/>
              </a:solidFill>
            </a:endParaRPr>
          </a:p>
        </p:txBody>
      </p:sp>
    </p:spTree>
    <p:extLst>
      <p:ext uri="{BB962C8B-B14F-4D97-AF65-F5344CB8AC3E}">
        <p14:creationId xmlns:p14="http://schemas.microsoft.com/office/powerpoint/2010/main" val="22071174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3985" y="188640"/>
            <a:ext cx="9393360" cy="114300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smtClean="0"/>
              <a:t>ロールプレイ（サービス担当者会議②）</a:t>
            </a:r>
            <a:endParaRPr kumimoji="1" lang="ja-JP" altLang="en-US" dirty="0"/>
          </a:p>
        </p:txBody>
      </p:sp>
      <p:sp>
        <p:nvSpPr>
          <p:cNvPr id="3" name="コンテンツ プレースホルダー 2"/>
          <p:cNvSpPr>
            <a:spLocks noGrp="1"/>
          </p:cNvSpPr>
          <p:nvPr>
            <p:ph idx="1"/>
          </p:nvPr>
        </p:nvSpPr>
        <p:spPr>
          <a:xfrm>
            <a:off x="507999" y="2564904"/>
            <a:ext cx="9393361" cy="3561265"/>
          </a:xfrm>
        </p:spPr>
        <p:txBody>
          <a:bodyPr/>
          <a:lstStyle/>
          <a:p>
            <a:pPr marL="0" indent="0" algn="ctr">
              <a:buNone/>
            </a:pPr>
            <a:r>
              <a:rPr kumimoji="1" lang="ja-JP" altLang="en-US" sz="4800" dirty="0" smtClean="0"/>
              <a:t>～１０：３０まで</a:t>
            </a:r>
            <a:endParaRPr kumimoji="1" lang="en-US" altLang="ja-JP" sz="4800" dirty="0" smtClean="0"/>
          </a:p>
          <a:p>
            <a:pPr marL="0" indent="0" algn="ctr">
              <a:buNone/>
            </a:pPr>
            <a:endParaRPr lang="en-US" altLang="ja-JP" sz="4800" dirty="0"/>
          </a:p>
          <a:p>
            <a:pPr marL="0" indent="0" algn="ctr">
              <a:buNone/>
            </a:pPr>
            <a:r>
              <a:rPr kumimoji="1" lang="ja-JP" altLang="en-US" sz="4800" dirty="0" smtClean="0"/>
              <a:t>ロールプレイに取り組んでください</a:t>
            </a:r>
            <a:endParaRPr kumimoji="1" lang="en-US" altLang="ja-JP" sz="4800" dirty="0" smtClean="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63</a:t>
            </a:fld>
            <a:endParaRPr lang="en-US" altLang="ja-JP">
              <a:solidFill>
                <a:srgbClr val="000000"/>
              </a:solidFill>
            </a:endParaRPr>
          </a:p>
        </p:txBody>
      </p:sp>
    </p:spTree>
    <p:extLst>
      <p:ext uri="{BB962C8B-B14F-4D97-AF65-F5344CB8AC3E}">
        <p14:creationId xmlns:p14="http://schemas.microsoft.com/office/powerpoint/2010/main" val="19358915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solidFill>
                  <a:srgbClr val="000000"/>
                </a:solidFill>
              </a:rPr>
              <a:pPr>
                <a:defRPr/>
              </a:pPr>
              <a:t>64</a:t>
            </a:fld>
            <a:endParaRPr lang="en-US" altLang="ja-JP">
              <a:solidFill>
                <a:srgbClr val="000000"/>
              </a:solidFill>
            </a:endParaRPr>
          </a:p>
        </p:txBody>
      </p:sp>
      <p:sp>
        <p:nvSpPr>
          <p:cNvPr id="5" name="正方形/長方形 4"/>
          <p:cNvSpPr/>
          <p:nvPr/>
        </p:nvSpPr>
        <p:spPr>
          <a:xfrm>
            <a:off x="468314" y="260652"/>
            <a:ext cx="9217024" cy="400110"/>
          </a:xfrm>
          <a:prstGeom prst="rect">
            <a:avLst/>
          </a:prstGeom>
        </p:spPr>
        <p:txBody>
          <a:bodyPr wrap="square">
            <a:spAutoFit/>
          </a:bodyPr>
          <a:lstStyle/>
          <a:p>
            <a:pPr lvl="0"/>
            <a:r>
              <a:rPr lang="ja-JP" altLang="en-US" b="1" kern="0" dirty="0">
                <a:solidFill>
                  <a:srgbClr val="000000"/>
                </a:solidFill>
                <a:latin typeface="Arial"/>
                <a:ea typeface="ＭＳ Ｐゴシック"/>
              </a:rPr>
              <a:t>演習２　</a:t>
            </a:r>
            <a:r>
              <a:rPr lang="ja-JP" altLang="en-US" b="1" dirty="0">
                <a:solidFill>
                  <a:srgbClr val="000000"/>
                </a:solidFill>
              </a:rPr>
              <a:t>「個別支援計画の実施状況の把握（モニタリング）および記録方法」</a:t>
            </a:r>
            <a:r>
              <a:rPr lang="ja-JP" altLang="en-US" b="1" kern="0" dirty="0">
                <a:solidFill>
                  <a:srgbClr val="000000"/>
                </a:solidFill>
                <a:latin typeface="Arial"/>
                <a:ea typeface="ＭＳ Ｐゴシック"/>
              </a:rPr>
              <a:t>　</a:t>
            </a:r>
            <a:endParaRPr lang="ja-JP" altLang="en-US" dirty="0">
              <a:solidFill>
                <a:srgbClr val="000000"/>
              </a:solidFill>
            </a:endParaRPr>
          </a:p>
        </p:txBody>
      </p:sp>
      <p:graphicFrame>
        <p:nvGraphicFramePr>
          <p:cNvPr id="6" name="表プレースホルダー 2">
            <a:extLst>
              <a:ext uri="{FF2B5EF4-FFF2-40B4-BE49-F238E27FC236}">
                <a16:creationId xmlns:a16="http://schemas.microsoft.com/office/drawing/2014/main" id="{EBD1876F-D7A5-44C7-8EB3-CE92C0E02620}"/>
              </a:ext>
            </a:extLst>
          </p:cNvPr>
          <p:cNvGraphicFramePr>
            <a:graphicFrameLocks/>
          </p:cNvGraphicFramePr>
          <p:nvPr>
            <p:extLst>
              <p:ext uri="{D42A27DB-BD31-4B8C-83A1-F6EECF244321}">
                <p14:modId xmlns:p14="http://schemas.microsoft.com/office/powerpoint/2010/main" val="2278437713"/>
              </p:ext>
            </p:extLst>
          </p:nvPr>
        </p:nvGraphicFramePr>
        <p:xfrm>
          <a:off x="180281" y="854863"/>
          <a:ext cx="9721080" cy="5670480"/>
        </p:xfrm>
        <a:graphic>
          <a:graphicData uri="http://schemas.openxmlformats.org/drawingml/2006/table">
            <a:tbl>
              <a:tblPr/>
              <a:tblGrid>
                <a:gridCol w="675867">
                  <a:extLst>
                    <a:ext uri="{9D8B030D-6E8A-4147-A177-3AD203B41FA5}">
                      <a16:colId xmlns:a16="http://schemas.microsoft.com/office/drawing/2014/main" val="20000"/>
                    </a:ext>
                  </a:extLst>
                </a:gridCol>
                <a:gridCol w="944313">
                  <a:extLst>
                    <a:ext uri="{9D8B030D-6E8A-4147-A177-3AD203B41FA5}">
                      <a16:colId xmlns:a16="http://schemas.microsoft.com/office/drawing/2014/main" val="20001"/>
                    </a:ext>
                  </a:extLst>
                </a:gridCol>
                <a:gridCol w="810090">
                  <a:extLst>
                    <a:ext uri="{9D8B030D-6E8A-4147-A177-3AD203B41FA5}">
                      <a16:colId xmlns:a16="http://schemas.microsoft.com/office/drawing/2014/main" val="20002"/>
                    </a:ext>
                  </a:extLst>
                </a:gridCol>
                <a:gridCol w="810090">
                  <a:extLst>
                    <a:ext uri="{9D8B030D-6E8A-4147-A177-3AD203B41FA5}">
                      <a16:colId xmlns:a16="http://schemas.microsoft.com/office/drawing/2014/main" val="20003"/>
                    </a:ext>
                  </a:extLst>
                </a:gridCol>
                <a:gridCol w="810090">
                  <a:extLst>
                    <a:ext uri="{9D8B030D-6E8A-4147-A177-3AD203B41FA5}">
                      <a16:colId xmlns:a16="http://schemas.microsoft.com/office/drawing/2014/main" val="20004"/>
                    </a:ext>
                  </a:extLst>
                </a:gridCol>
                <a:gridCol w="810090">
                  <a:extLst>
                    <a:ext uri="{9D8B030D-6E8A-4147-A177-3AD203B41FA5}">
                      <a16:colId xmlns:a16="http://schemas.microsoft.com/office/drawing/2014/main" val="20005"/>
                    </a:ext>
                  </a:extLst>
                </a:gridCol>
                <a:gridCol w="810090">
                  <a:extLst>
                    <a:ext uri="{9D8B030D-6E8A-4147-A177-3AD203B41FA5}">
                      <a16:colId xmlns:a16="http://schemas.microsoft.com/office/drawing/2014/main" val="20006"/>
                    </a:ext>
                  </a:extLst>
                </a:gridCol>
                <a:gridCol w="810090">
                  <a:extLst>
                    <a:ext uri="{9D8B030D-6E8A-4147-A177-3AD203B41FA5}">
                      <a16:colId xmlns:a16="http://schemas.microsoft.com/office/drawing/2014/main" val="20007"/>
                    </a:ext>
                  </a:extLst>
                </a:gridCol>
                <a:gridCol w="810090">
                  <a:extLst>
                    <a:ext uri="{9D8B030D-6E8A-4147-A177-3AD203B41FA5}">
                      <a16:colId xmlns:a16="http://schemas.microsoft.com/office/drawing/2014/main" val="20008"/>
                    </a:ext>
                  </a:extLst>
                </a:gridCol>
                <a:gridCol w="810090">
                  <a:extLst>
                    <a:ext uri="{9D8B030D-6E8A-4147-A177-3AD203B41FA5}">
                      <a16:colId xmlns:a16="http://schemas.microsoft.com/office/drawing/2014/main" val="20009"/>
                    </a:ext>
                  </a:extLst>
                </a:gridCol>
                <a:gridCol w="810090">
                  <a:extLst>
                    <a:ext uri="{9D8B030D-6E8A-4147-A177-3AD203B41FA5}">
                      <a16:colId xmlns:a16="http://schemas.microsoft.com/office/drawing/2014/main" val="20010"/>
                    </a:ext>
                  </a:extLst>
                </a:gridCol>
                <a:gridCol w="810090">
                  <a:extLst>
                    <a:ext uri="{9D8B030D-6E8A-4147-A177-3AD203B41FA5}">
                      <a16:colId xmlns:a16="http://schemas.microsoft.com/office/drawing/2014/main" val="20011"/>
                    </a:ext>
                  </a:extLst>
                </a:gridCol>
              </a:tblGrid>
              <a:tr h="362843">
                <a:tc>
                  <a:txBody>
                    <a:bodyPr/>
                    <a:lstStyle/>
                    <a:p>
                      <a:pPr algn="ctr" fontAlgn="ctr"/>
                      <a:r>
                        <a:rPr lang="en-US" altLang="ja-JP" sz="1600" b="1" i="0" u="none" strike="noStrike" dirty="0">
                          <a:solidFill>
                            <a:srgbClr val="000000"/>
                          </a:solidFill>
                          <a:effectLst/>
                          <a:latin typeface="ＭＳ Ｐゴシック"/>
                        </a:rPr>
                        <a:t>9:00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9:10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9:20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9:25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9:40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9:55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10:05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10:15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10:30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10:50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11:00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11:40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11373">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en-US" altLang="ja-JP" sz="1600" b="1" i="0" u="none" strike="noStrike" dirty="0">
                          <a:solidFill>
                            <a:srgbClr val="000000"/>
                          </a:solidFill>
                          <a:effectLst/>
                          <a:latin typeface="ＭＳ Ｐゴシック"/>
                        </a:rPr>
                        <a:t>100</a:t>
                      </a:r>
                      <a:r>
                        <a:rPr lang="ja-JP" altLang="en-US" sz="1600" b="1" i="0" u="none" strike="noStrike" dirty="0">
                          <a:solidFill>
                            <a:srgbClr val="000000"/>
                          </a:solidFill>
                          <a:effectLst/>
                          <a:latin typeface="ＭＳ Ｐゴシック"/>
                        </a:rPr>
                        <a:t>分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endParaRPr lang="en-US" altLang="ja-JP" sz="16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40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1600" b="1" i="0" u="none" strike="noStrike" dirty="0">
                          <a:solidFill>
                            <a:srgbClr val="000000"/>
                          </a:solidFill>
                          <a:effectLst/>
                          <a:latin typeface="ＭＳ Ｐゴシック"/>
                        </a:rPr>
                        <a:t>30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63386">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Ｐゴシック"/>
                        </a:rPr>
                        <a:t>演習ガイダンス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ja-JP" altLang="en-US" sz="1800" b="1" i="0" u="none" strike="noStrike" dirty="0">
                          <a:solidFill>
                            <a:srgbClr val="000000"/>
                          </a:solidFill>
                          <a:effectLst/>
                          <a:latin typeface="ＭＳ Ｐゴシック"/>
                        </a:rPr>
                        <a:t>モニタリング</a:t>
                      </a:r>
                      <a:endParaRPr lang="en-US" altLang="ja-JP" sz="1800" b="1" i="0" u="none" strike="noStrike" dirty="0">
                        <a:solidFill>
                          <a:srgbClr val="000000"/>
                        </a:solidFill>
                        <a:effectLst/>
                        <a:latin typeface="ＭＳ Ｐゴシック"/>
                      </a:endParaRPr>
                    </a:p>
                    <a:p>
                      <a:pPr algn="ctr" fontAlgn="ctr"/>
                      <a:r>
                        <a:rPr lang="ja-JP" altLang="en-US" sz="1800" b="1" i="0" u="none" strike="noStrike" dirty="0">
                          <a:solidFill>
                            <a:srgbClr val="000000"/>
                          </a:solidFill>
                          <a:effectLst/>
                          <a:latin typeface="ＭＳ Ｐゴシック"/>
                        </a:rPr>
                        <a:t>（サービス担当者会議）</a:t>
                      </a:r>
                      <a:endParaRPr lang="en-US" altLang="ja-JP" sz="1800" b="1" i="0" u="none" strike="noStrike" dirty="0">
                        <a:solidFill>
                          <a:srgbClr val="000000"/>
                        </a:solidFill>
                        <a:effectLst/>
                        <a:latin typeface="ＭＳ Ｐゴシック"/>
                      </a:endParaRPr>
                    </a:p>
                    <a:p>
                      <a:pPr algn="ctr" fontAlgn="ctr"/>
                      <a:r>
                        <a:rPr lang="en-US" altLang="ja-JP" sz="1200" b="1" i="0" u="none" strike="noStrike" dirty="0">
                          <a:solidFill>
                            <a:srgbClr val="000000"/>
                          </a:solidFill>
                          <a:effectLst/>
                          <a:latin typeface="ＭＳ Ｐゴシック"/>
                        </a:rPr>
                        <a:t>※</a:t>
                      </a:r>
                      <a:r>
                        <a:rPr lang="ja-JP" altLang="en-US" sz="1200" b="1" i="0" u="none" strike="noStrike" dirty="0">
                          <a:solidFill>
                            <a:srgbClr val="000000"/>
                          </a:solidFill>
                          <a:effectLst/>
                          <a:latin typeface="ＭＳ Ｐゴシック"/>
                        </a:rPr>
                        <a:t>サービス基準第</a:t>
                      </a:r>
                      <a:r>
                        <a:rPr lang="en-US" altLang="ja-JP" sz="1200" b="1" i="0" u="none" strike="noStrike" dirty="0">
                          <a:solidFill>
                            <a:srgbClr val="000000"/>
                          </a:solidFill>
                          <a:effectLst/>
                          <a:latin typeface="ＭＳ Ｐゴシック"/>
                        </a:rPr>
                        <a:t>58</a:t>
                      </a:r>
                      <a:r>
                        <a:rPr lang="ja-JP" altLang="en-US" sz="1200" b="1" i="0" u="none" strike="noStrike" dirty="0">
                          <a:solidFill>
                            <a:srgbClr val="000000"/>
                          </a:solidFill>
                          <a:effectLst/>
                          <a:latin typeface="ＭＳ Ｐゴシック"/>
                        </a:rPr>
                        <a:t>条第</a:t>
                      </a:r>
                      <a:r>
                        <a:rPr lang="en-US" altLang="ja-JP" sz="1200" b="1" i="0" u="none" strike="noStrike" dirty="0">
                          <a:solidFill>
                            <a:srgbClr val="000000"/>
                          </a:solidFill>
                          <a:effectLst/>
                          <a:latin typeface="ＭＳ Ｐゴシック"/>
                        </a:rPr>
                        <a:t>8</a:t>
                      </a:r>
                      <a:r>
                        <a:rPr lang="ja-JP" altLang="en-US" sz="1200" b="1" i="0" u="none" strike="noStrike" dirty="0">
                          <a:solidFill>
                            <a:srgbClr val="000000"/>
                          </a:solidFill>
                          <a:effectLst/>
                          <a:latin typeface="ＭＳ Ｐゴシック"/>
                        </a:rPr>
                        <a:t>～</a:t>
                      </a:r>
                      <a:r>
                        <a:rPr lang="en-US" altLang="ja-JP" sz="1200" b="1" i="0" u="none" strike="noStrike" dirty="0">
                          <a:solidFill>
                            <a:srgbClr val="000000"/>
                          </a:solidFill>
                          <a:effectLst/>
                          <a:latin typeface="ＭＳ Ｐゴシック"/>
                        </a:rPr>
                        <a:t>9</a:t>
                      </a:r>
                      <a:r>
                        <a:rPr lang="ja-JP" altLang="en-US" sz="1200" b="1" i="0" u="none" strike="noStrike" dirty="0" smtClean="0">
                          <a:solidFill>
                            <a:srgbClr val="000000"/>
                          </a:solidFill>
                          <a:effectLst/>
                          <a:latin typeface="ＭＳ Ｐゴシック"/>
                        </a:rPr>
                        <a:t>項</a:t>
                      </a:r>
                      <a:endParaRPr lang="en-US" altLang="ja-JP" sz="1200" b="1" i="0" u="none" strike="noStrike" dirty="0" smtClean="0">
                        <a:solidFill>
                          <a:srgbClr val="000000"/>
                        </a:solidFill>
                        <a:effectLst/>
                        <a:latin typeface="ＭＳ Ｐゴシック"/>
                      </a:endParaRPr>
                    </a:p>
                    <a:p>
                      <a:pPr algn="ctr" fontAlgn="ctr"/>
                      <a:r>
                        <a:rPr lang="en-US" altLang="ja-JP" sz="1200" b="1" i="0" u="none" strike="noStrike" dirty="0" smtClean="0">
                          <a:solidFill>
                            <a:srgbClr val="000000"/>
                          </a:solidFill>
                          <a:effectLst/>
                          <a:latin typeface="ＭＳ Ｐゴシック"/>
                        </a:rPr>
                        <a:t>※</a:t>
                      </a:r>
                      <a:r>
                        <a:rPr lang="ja-JP" altLang="en-US" sz="1200" b="1" i="0" u="none" strike="noStrike" dirty="0" smtClean="0">
                          <a:solidFill>
                            <a:srgbClr val="000000"/>
                          </a:solidFill>
                          <a:effectLst/>
                          <a:latin typeface="ＭＳ Ｐゴシック"/>
                        </a:rPr>
                        <a:t>児通所基準第</a:t>
                      </a:r>
                      <a:r>
                        <a:rPr lang="en-US" altLang="ja-JP" sz="1200" b="1" i="0" u="none" strike="noStrike" dirty="0" smtClean="0">
                          <a:solidFill>
                            <a:srgbClr val="000000"/>
                          </a:solidFill>
                          <a:effectLst/>
                          <a:latin typeface="ＭＳ Ｐゴシック"/>
                        </a:rPr>
                        <a:t>27</a:t>
                      </a:r>
                      <a:r>
                        <a:rPr lang="ja-JP" altLang="en-US" sz="1200" b="1" i="0" u="none" strike="noStrike" dirty="0" smtClean="0">
                          <a:solidFill>
                            <a:srgbClr val="000000"/>
                          </a:solidFill>
                          <a:effectLst/>
                          <a:latin typeface="ＭＳ Ｐゴシック"/>
                        </a:rPr>
                        <a:t>条第</a:t>
                      </a:r>
                      <a:r>
                        <a:rPr lang="en-US" altLang="ja-JP" sz="1200" b="1" i="0" u="none" strike="noStrike" dirty="0" smtClean="0">
                          <a:solidFill>
                            <a:srgbClr val="000000"/>
                          </a:solidFill>
                          <a:effectLst/>
                          <a:latin typeface="ＭＳ Ｐゴシック"/>
                        </a:rPr>
                        <a:t>8</a:t>
                      </a:r>
                      <a:r>
                        <a:rPr lang="ja-JP" altLang="en-US" sz="1200" b="1" i="0" u="none" strike="noStrike" dirty="0" smtClean="0">
                          <a:solidFill>
                            <a:srgbClr val="000000"/>
                          </a:solidFill>
                          <a:effectLst/>
                          <a:latin typeface="ＭＳ Ｐゴシック"/>
                        </a:rPr>
                        <a:t>～</a:t>
                      </a:r>
                      <a:r>
                        <a:rPr lang="en-US" altLang="ja-JP" sz="1200" b="1" i="0" u="none" strike="noStrike" dirty="0" smtClean="0">
                          <a:solidFill>
                            <a:srgbClr val="000000"/>
                          </a:solidFill>
                          <a:effectLst/>
                          <a:latin typeface="ＭＳ Ｐゴシック"/>
                        </a:rPr>
                        <a:t>9</a:t>
                      </a:r>
                      <a:r>
                        <a:rPr lang="ja-JP" altLang="en-US" sz="1200" b="1" i="0" u="none" strike="noStrike" dirty="0" smtClean="0">
                          <a:solidFill>
                            <a:srgbClr val="000000"/>
                          </a:solidFill>
                          <a:effectLst/>
                          <a:latin typeface="ＭＳ Ｐゴシック"/>
                        </a:rPr>
                        <a:t>項</a:t>
                      </a:r>
                      <a:endParaRPr lang="ja-JP" altLang="en-US" sz="12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1600" b="1" i="0" u="none" strike="noStrike" dirty="0">
                          <a:solidFill>
                            <a:srgbClr val="000000"/>
                          </a:solidFill>
                          <a:effectLst/>
                          <a:latin typeface="ＭＳ Ｐゴシック"/>
                        </a:rPr>
                        <a:t>休憩　</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rowSpan="3">
                  <a:txBody>
                    <a:bodyPr/>
                    <a:lstStyle/>
                    <a:p>
                      <a:pPr algn="ctr" fontAlgn="ctr"/>
                      <a:r>
                        <a:rPr lang="ja-JP" altLang="en-US" sz="1800" b="1" i="0" u="none" strike="noStrike" dirty="0">
                          <a:solidFill>
                            <a:srgbClr val="000000"/>
                          </a:solidFill>
                          <a:effectLst/>
                          <a:latin typeface="ＭＳ Ｐゴシック"/>
                        </a:rPr>
                        <a:t>個別支援計画修正案の作成</a:t>
                      </a:r>
                      <a:endParaRPr lang="en-US" altLang="ja-JP" sz="1800" b="1" i="0" u="none" strike="noStrike" dirty="0">
                        <a:solidFill>
                          <a:srgbClr val="000000"/>
                        </a:solidFill>
                        <a:effectLst/>
                        <a:latin typeface="ＭＳ Ｐゴシック"/>
                      </a:endParaRPr>
                    </a:p>
                    <a:p>
                      <a:pPr algn="ctr" fontAlgn="ctr"/>
                      <a:r>
                        <a:rPr lang="en-US" altLang="ja-JP" sz="1400" b="1" i="0" u="none" strike="noStrike" dirty="0">
                          <a:solidFill>
                            <a:srgbClr val="000000"/>
                          </a:solidFill>
                          <a:effectLst/>
                          <a:latin typeface="ＭＳ Ｐゴシック"/>
                        </a:rPr>
                        <a:t>※</a:t>
                      </a:r>
                      <a:r>
                        <a:rPr lang="ja-JP" altLang="en-US" sz="1400" b="1" i="0" u="none" strike="noStrike" dirty="0">
                          <a:solidFill>
                            <a:srgbClr val="000000"/>
                          </a:solidFill>
                          <a:effectLst/>
                          <a:latin typeface="ＭＳ Ｐゴシック"/>
                        </a:rPr>
                        <a:t>サービス基準第</a:t>
                      </a:r>
                      <a:r>
                        <a:rPr lang="en-US" altLang="ja-JP" sz="1400" b="1" i="0" u="none" strike="noStrike" dirty="0">
                          <a:solidFill>
                            <a:srgbClr val="000000"/>
                          </a:solidFill>
                          <a:effectLst/>
                          <a:latin typeface="ＭＳ Ｐゴシック"/>
                        </a:rPr>
                        <a:t>58</a:t>
                      </a:r>
                      <a:r>
                        <a:rPr lang="ja-JP" altLang="en-US" sz="1400" b="1" i="0" u="none" strike="noStrike" dirty="0">
                          <a:solidFill>
                            <a:srgbClr val="000000"/>
                          </a:solidFill>
                          <a:effectLst/>
                          <a:latin typeface="ＭＳ Ｐゴシック"/>
                        </a:rPr>
                        <a:t>条第</a:t>
                      </a:r>
                      <a:r>
                        <a:rPr lang="en-US" altLang="ja-JP" sz="1400" b="1" i="0" u="none" strike="noStrike" dirty="0">
                          <a:solidFill>
                            <a:srgbClr val="000000"/>
                          </a:solidFill>
                          <a:effectLst/>
                          <a:latin typeface="ＭＳ Ｐゴシック"/>
                        </a:rPr>
                        <a:t>10</a:t>
                      </a:r>
                      <a:r>
                        <a:rPr lang="ja-JP" altLang="en-US" sz="1400" b="1" i="0" u="none" strike="noStrike" dirty="0" smtClean="0">
                          <a:solidFill>
                            <a:srgbClr val="000000"/>
                          </a:solidFill>
                          <a:effectLst/>
                          <a:latin typeface="ＭＳ Ｐゴシック"/>
                        </a:rPr>
                        <a:t>項</a:t>
                      </a:r>
                      <a:endParaRPr lang="en-US" altLang="ja-JP" sz="1400" b="1" i="0" u="none" strike="noStrike" dirty="0" smtClean="0">
                        <a:solidFill>
                          <a:srgbClr val="000000"/>
                        </a:solidFill>
                        <a:effectLst/>
                        <a:latin typeface="ＭＳ Ｐゴシック"/>
                      </a:endParaRPr>
                    </a:p>
                    <a:p>
                      <a:pPr algn="ctr" fontAlgn="ctr"/>
                      <a:r>
                        <a:rPr lang="en-US" altLang="ja-JP" sz="1400" b="1" i="0" u="none" strike="noStrike" dirty="0" smtClean="0">
                          <a:solidFill>
                            <a:srgbClr val="000000"/>
                          </a:solidFill>
                          <a:effectLst/>
                          <a:latin typeface="ＭＳ Ｐゴシック"/>
                        </a:rPr>
                        <a:t>※</a:t>
                      </a:r>
                      <a:r>
                        <a:rPr lang="ja-JP" altLang="en-US" sz="1400" b="1" i="0" u="none" strike="noStrike" dirty="0" smtClean="0">
                          <a:solidFill>
                            <a:srgbClr val="000000"/>
                          </a:solidFill>
                          <a:effectLst/>
                          <a:latin typeface="ＭＳ Ｐゴシック"/>
                        </a:rPr>
                        <a:t>児通所基準</a:t>
                      </a:r>
                      <a:r>
                        <a:rPr lang="en-US" altLang="ja-JP" sz="1400" b="1" i="0" u="none" strike="noStrike" dirty="0" smtClean="0">
                          <a:solidFill>
                            <a:srgbClr val="000000"/>
                          </a:solidFill>
                          <a:effectLst/>
                          <a:latin typeface="ＭＳ Ｐゴシック"/>
                        </a:rPr>
                        <a:t>27</a:t>
                      </a:r>
                      <a:r>
                        <a:rPr lang="ja-JP" altLang="en-US" sz="1400" b="1" i="0" u="none" strike="noStrike" dirty="0" smtClean="0">
                          <a:solidFill>
                            <a:srgbClr val="000000"/>
                          </a:solidFill>
                          <a:effectLst/>
                          <a:latin typeface="ＭＳ Ｐゴシック"/>
                        </a:rPr>
                        <a:t>条第</a:t>
                      </a:r>
                      <a:r>
                        <a:rPr lang="en-US" altLang="ja-JP" sz="1400" b="1" i="0" u="none" strike="noStrike" dirty="0" smtClean="0">
                          <a:solidFill>
                            <a:srgbClr val="000000"/>
                          </a:solidFill>
                          <a:effectLst/>
                          <a:latin typeface="ＭＳ Ｐゴシック"/>
                        </a:rPr>
                        <a:t>10</a:t>
                      </a:r>
                      <a:r>
                        <a:rPr lang="ja-JP" altLang="en-US" sz="1400" b="1" i="0" u="none" strike="noStrike" dirty="0" smtClean="0">
                          <a:solidFill>
                            <a:srgbClr val="000000"/>
                          </a:solidFill>
                          <a:effectLst/>
                          <a:latin typeface="ＭＳ Ｐゴシック"/>
                        </a:rPr>
                        <a:t>項</a:t>
                      </a:r>
                      <a:endParaRPr lang="ja-JP" altLang="en-US" sz="1400" b="1" i="0" u="none" strike="noStrike" dirty="0">
                        <a:solidFill>
                          <a:srgbClr val="000000"/>
                        </a:solidFill>
                        <a:effectLst/>
                        <a:latin typeface="ＭＳ Ｐゴシック"/>
                      </a:endParaRP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rgbClr val="CCFF99"/>
                    </a:solidFill>
                  </a:tcPr>
                </a:tc>
                <a:tc rowSpan="3">
                  <a:txBody>
                    <a:bodyPr/>
                    <a:lstStyle/>
                    <a:p>
                      <a:pPr algn="ctr" fontAlgn="ctr"/>
                      <a:r>
                        <a:rPr lang="ja-JP" altLang="en-US" sz="1600" b="1" i="0" u="none" strike="noStrike" dirty="0">
                          <a:solidFill>
                            <a:srgbClr val="000000"/>
                          </a:solidFill>
                          <a:effectLst/>
                          <a:latin typeface="ＭＳ Ｐゴシック"/>
                        </a:rPr>
                        <a:t>振り返りとまとめ</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515700446"/>
                  </a:ext>
                </a:extLst>
              </a:tr>
              <a:tr h="268805">
                <a:tc vMerge="1">
                  <a:txBody>
                    <a:bodyPr/>
                    <a:lstStyle/>
                    <a:p>
                      <a:endParaRPr kumimoji="1" lang="ja-JP" altLang="en-US"/>
                    </a:p>
                  </a:txBody>
                  <a:tcPr/>
                </a:tc>
                <a:tc>
                  <a:txBody>
                    <a:bodyPr/>
                    <a:lstStyle/>
                    <a:p>
                      <a:pPr algn="ctr" fontAlgn="ctr"/>
                      <a:r>
                        <a:rPr lang="en-US" altLang="ja-JP" sz="1600" b="1" i="0" u="none" strike="noStrike">
                          <a:solidFill>
                            <a:srgbClr val="000000"/>
                          </a:solidFill>
                          <a:effectLst/>
                          <a:latin typeface="ＭＳ Ｐゴシック"/>
                        </a:rPr>
                        <a:t>10</a:t>
                      </a:r>
                      <a:r>
                        <a:rPr lang="ja-JP" altLang="en-US" sz="1600" b="1"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20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kumimoji="1" lang="ja-JP" altLang="en-US" dirty="0"/>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dirty="0"/>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dirty="0"/>
                    </a:p>
                  </a:txBody>
                  <a:tcP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424710421"/>
                  </a:ext>
                </a:extLst>
              </a:tr>
              <a:tr h="2364073">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1" i="0" u="none" strike="noStrike" dirty="0">
                          <a:solidFill>
                            <a:srgbClr val="000000"/>
                          </a:solidFill>
                          <a:effectLst/>
                          <a:latin typeface="ＭＳ Ｐゴシック"/>
                        </a:rPr>
                        <a:t>　追加情報</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配役を決める</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サービス担当者会議</a:t>
                      </a:r>
                      <a:endParaRPr lang="en-US" altLang="ja-JP" sz="1600" b="1" i="0" u="none" strike="noStrike" dirty="0">
                        <a:solidFill>
                          <a:srgbClr val="000000"/>
                        </a:solidFill>
                        <a:effectLst/>
                        <a:latin typeface="ＭＳ Ｐゴシック"/>
                      </a:endParaRPr>
                    </a:p>
                    <a:p>
                      <a:pPr algn="l" fontAlgn="ctr"/>
                      <a:r>
                        <a:rPr lang="ja-JP" altLang="en-US" sz="1600" b="1" i="0" u="none" strike="noStrike" dirty="0">
                          <a:solidFill>
                            <a:srgbClr val="000000"/>
                          </a:solidFill>
                          <a:effectLst/>
                          <a:latin typeface="ＭＳ Ｐゴシック"/>
                        </a:rPr>
                        <a:t>                 参加準備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振り返り</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サービス担当者会議</a:t>
                      </a:r>
                      <a:endParaRPr lang="en-US" altLang="ja-JP" sz="1600" b="1" i="0" u="none" strike="noStrike" dirty="0">
                        <a:solidFill>
                          <a:srgbClr val="000000"/>
                        </a:solidFill>
                        <a:effectLst/>
                        <a:latin typeface="ＭＳ Ｐゴシック"/>
                      </a:endParaRPr>
                    </a:p>
                    <a:p>
                      <a:pPr algn="l" fontAlgn="ctr"/>
                      <a:r>
                        <a:rPr lang="ja-JP" altLang="en-US" sz="1600" b="1" i="0" u="none" strike="noStrike" dirty="0">
                          <a:solidFill>
                            <a:srgbClr val="000000"/>
                          </a:solidFill>
                          <a:effectLst/>
                          <a:latin typeface="ＭＳ Ｐゴシック"/>
                        </a:rPr>
                        <a:t>                 参加準備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振り返り・講師コメント</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016237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04417" y="332656"/>
            <a:ext cx="7516521" cy="427037"/>
          </a:xfrm>
        </p:spPr>
        <p:txBody>
          <a:bodyPr rtlCol="0">
            <a:normAutofit fontScale="90000"/>
          </a:bodyPr>
          <a:lstStyle/>
          <a:p>
            <a:pPr eaLnBrk="1" fontAlgn="auto" hangingPunct="1">
              <a:spcAft>
                <a:spcPts val="0"/>
              </a:spcAft>
              <a:defRPr/>
            </a:pPr>
            <a:r>
              <a:rPr lang="ja-JP" altLang="en-US" sz="4000" dirty="0"/>
              <a:t>個別支援計画修正案の作成（</a:t>
            </a:r>
            <a:r>
              <a:rPr lang="en-US" altLang="ja-JP" sz="4000" dirty="0"/>
              <a:t>40</a:t>
            </a:r>
            <a:r>
              <a:rPr lang="ja-JP" altLang="en-US" sz="4000" dirty="0"/>
              <a:t>分間）</a:t>
            </a:r>
          </a:p>
        </p:txBody>
      </p:sp>
      <p:sp>
        <p:nvSpPr>
          <p:cNvPr id="4" name="スライド番号プレースホルダー 3"/>
          <p:cNvSpPr>
            <a:spLocks noGrp="1"/>
          </p:cNvSpPr>
          <p:nvPr>
            <p:ph type="sldNum" sz="quarter" idx="12"/>
          </p:nvPr>
        </p:nvSpPr>
        <p:spPr/>
        <p:txBody>
          <a:bodyPr/>
          <a:lstStyle/>
          <a:p>
            <a:pPr>
              <a:defRPr/>
            </a:pPr>
            <a:fld id="{4E7B9E37-D700-4F8C-8596-3B595FC50DF0}" type="slidenum">
              <a:rPr lang="en-US" altLang="ja-JP" smtClean="0">
                <a:solidFill>
                  <a:prstClr val="black">
                    <a:tint val="75000"/>
                  </a:prstClr>
                </a:solidFill>
              </a:rPr>
              <a:pPr>
                <a:defRPr/>
              </a:pPr>
              <a:t>65</a:t>
            </a:fld>
            <a:endParaRPr lang="en-US" altLang="ja-JP">
              <a:solidFill>
                <a:prstClr val="black">
                  <a:tint val="75000"/>
                </a:prstClr>
              </a:solidFill>
            </a:endParaRPr>
          </a:p>
        </p:txBody>
      </p:sp>
      <p:sp>
        <p:nvSpPr>
          <p:cNvPr id="5" name="テキスト ボックス 4"/>
          <p:cNvSpPr txBox="1"/>
          <p:nvPr/>
        </p:nvSpPr>
        <p:spPr>
          <a:xfrm>
            <a:off x="407968" y="1470614"/>
            <a:ext cx="9238008" cy="4524315"/>
          </a:xfrm>
          <a:prstGeom prst="rect">
            <a:avLst/>
          </a:prstGeom>
          <a:noFill/>
          <a:ln>
            <a:solidFill>
              <a:schemeClr val="tx1"/>
            </a:solidFill>
          </a:ln>
        </p:spPr>
        <p:txBody>
          <a:bodyPr wrap="square" rtlCol="0">
            <a:spAutoFit/>
          </a:bodyPr>
          <a:lstStyle/>
          <a:p>
            <a:pPr defTabSz="457200" fontAlgn="auto">
              <a:spcBef>
                <a:spcPts val="0"/>
              </a:spcBef>
              <a:spcAft>
                <a:spcPts val="0"/>
              </a:spcAft>
            </a:pPr>
            <a:r>
              <a:rPr lang="ja-JP" altLang="en-US" sz="2400" dirty="0">
                <a:solidFill>
                  <a:prstClr val="black"/>
                </a:solidFill>
                <a:latin typeface="Calibri"/>
                <a:ea typeface="ＭＳ Ｐゴシック"/>
              </a:rPr>
              <a:t>　サービス担当者会議の結果、下記の内容で個別支援計画の修正案を作成することになりました。</a:t>
            </a:r>
            <a:endParaRPr lang="en-US" altLang="ja-JP" sz="2400" dirty="0">
              <a:solidFill>
                <a:prstClr val="black"/>
              </a:solidFill>
              <a:latin typeface="Calibri"/>
              <a:ea typeface="ＭＳ Ｐゴシック"/>
            </a:endParaRPr>
          </a:p>
          <a:p>
            <a:pPr defTabSz="457200" fontAlgn="auto">
              <a:spcBef>
                <a:spcPts val="0"/>
              </a:spcBef>
              <a:spcAft>
                <a:spcPts val="0"/>
              </a:spcAft>
            </a:pPr>
            <a:endParaRPr lang="en-US" altLang="ja-JP" sz="2400" dirty="0">
              <a:solidFill>
                <a:prstClr val="black"/>
              </a:solidFill>
              <a:latin typeface="Calibri"/>
              <a:ea typeface="ＭＳ Ｐゴシック"/>
            </a:endParaRPr>
          </a:p>
          <a:p>
            <a:pPr defTabSz="457200" fontAlgn="auto">
              <a:spcBef>
                <a:spcPts val="0"/>
              </a:spcBef>
              <a:spcAft>
                <a:spcPts val="0"/>
              </a:spcAft>
            </a:pPr>
            <a:r>
              <a:rPr lang="ja-JP" altLang="en-US" sz="2400" dirty="0">
                <a:solidFill>
                  <a:prstClr val="black"/>
                </a:solidFill>
                <a:latin typeface="Calibri"/>
                <a:ea typeface="ＭＳ Ｐゴシック"/>
              </a:rPr>
              <a:t>共同生活援助グループ</a:t>
            </a:r>
            <a:r>
              <a:rPr lang="ja-JP" altLang="en-US" sz="2400" dirty="0" smtClean="0">
                <a:solidFill>
                  <a:prstClr val="black"/>
                </a:solidFill>
                <a:latin typeface="Calibri"/>
                <a:ea typeface="ＭＳ Ｐゴシック"/>
              </a:rPr>
              <a:t>：久さんは</a:t>
            </a:r>
            <a:r>
              <a:rPr lang="ja-JP" altLang="en-US" sz="2400" dirty="0">
                <a:solidFill>
                  <a:prstClr val="black"/>
                </a:solidFill>
                <a:latin typeface="Calibri"/>
                <a:ea typeface="ＭＳ Ｐゴシック"/>
              </a:rPr>
              <a:t>、「今</a:t>
            </a:r>
            <a:r>
              <a:rPr lang="ja-JP" altLang="en-US" sz="2400" dirty="0" smtClean="0">
                <a:solidFill>
                  <a:prstClr val="black"/>
                </a:solidFill>
                <a:latin typeface="Calibri"/>
                <a:ea typeface="ＭＳ Ｐゴシック"/>
              </a:rPr>
              <a:t>はスマイル（</a:t>
            </a:r>
            <a:r>
              <a:rPr lang="ja-JP" altLang="en-US" sz="2400" dirty="0">
                <a:solidFill>
                  <a:prstClr val="black"/>
                </a:solidFill>
                <a:latin typeface="Calibri"/>
                <a:ea typeface="ＭＳ Ｐゴシック"/>
              </a:rPr>
              <a:t>就</a:t>
            </a:r>
            <a:r>
              <a:rPr lang="en-US" altLang="ja-JP" sz="2400" dirty="0">
                <a:solidFill>
                  <a:prstClr val="black"/>
                </a:solidFill>
                <a:latin typeface="Calibri"/>
                <a:ea typeface="ＭＳ Ｐゴシック"/>
              </a:rPr>
              <a:t>B</a:t>
            </a:r>
            <a:r>
              <a:rPr lang="ja-JP" altLang="en-US" sz="2400" dirty="0">
                <a:solidFill>
                  <a:prstClr val="black"/>
                </a:solidFill>
                <a:latin typeface="Calibri"/>
                <a:ea typeface="ＭＳ Ｐゴシック"/>
              </a:rPr>
              <a:t>）からピアハウス（</a:t>
            </a:r>
            <a:r>
              <a:rPr lang="en-US" altLang="ja-JP" sz="2400" dirty="0">
                <a:solidFill>
                  <a:prstClr val="black"/>
                </a:solidFill>
                <a:latin typeface="Calibri"/>
                <a:ea typeface="ＭＳ Ｐゴシック"/>
              </a:rPr>
              <a:t>GH</a:t>
            </a:r>
            <a:r>
              <a:rPr lang="ja-JP" altLang="en-US" sz="2400" dirty="0">
                <a:solidFill>
                  <a:prstClr val="black"/>
                </a:solidFill>
                <a:latin typeface="Calibri"/>
                <a:ea typeface="ＭＳ Ｐゴシック"/>
              </a:rPr>
              <a:t>）に帰ってきて、疲れて何もできない日もあるけれど、早く就職活動をして仕事をしたい。体力と自信をつけたい</a:t>
            </a:r>
            <a:r>
              <a:rPr lang="ja-JP" altLang="en-US" sz="2400" dirty="0" smtClean="0">
                <a:solidFill>
                  <a:prstClr val="black"/>
                </a:solidFill>
                <a:latin typeface="Calibri"/>
                <a:ea typeface="ＭＳ Ｐゴシック"/>
              </a:rPr>
              <a:t>のでスマイルでも</a:t>
            </a:r>
            <a:r>
              <a:rPr lang="ja-JP" altLang="en-US" sz="2400" dirty="0">
                <a:solidFill>
                  <a:prstClr val="black"/>
                </a:solidFill>
                <a:latin typeface="Calibri"/>
                <a:ea typeface="ＭＳ Ｐゴシック"/>
              </a:rPr>
              <a:t>いいけど、もっと就職につながるような活動もしていきたい。」　と希望されていることがわかりました。</a:t>
            </a:r>
            <a:endParaRPr lang="en-US" altLang="ja-JP" sz="2400" dirty="0">
              <a:solidFill>
                <a:prstClr val="black"/>
              </a:solidFill>
              <a:latin typeface="Calibri"/>
              <a:ea typeface="ＭＳ Ｐゴシック"/>
            </a:endParaRPr>
          </a:p>
          <a:p>
            <a:pPr defTabSz="457200" fontAlgn="auto">
              <a:spcBef>
                <a:spcPts val="0"/>
              </a:spcBef>
              <a:spcAft>
                <a:spcPts val="0"/>
              </a:spcAft>
            </a:pPr>
            <a:endParaRPr lang="en-US" altLang="ja-JP" sz="2400" dirty="0">
              <a:solidFill>
                <a:prstClr val="black"/>
              </a:solidFill>
              <a:latin typeface="Calibri"/>
              <a:ea typeface="ＭＳ Ｐゴシック"/>
            </a:endParaRPr>
          </a:p>
          <a:p>
            <a:pPr defTabSz="457200" fontAlgn="auto">
              <a:spcBef>
                <a:spcPts val="0"/>
              </a:spcBef>
              <a:spcAft>
                <a:spcPts val="0"/>
              </a:spcAft>
            </a:pPr>
            <a:r>
              <a:rPr lang="ja-JP" altLang="en-US" sz="2400" dirty="0">
                <a:solidFill>
                  <a:prstClr val="black"/>
                </a:solidFill>
                <a:latin typeface="Calibri"/>
                <a:ea typeface="ＭＳ Ｐゴシック"/>
              </a:rPr>
              <a:t>就労継続支援グループ</a:t>
            </a:r>
            <a:r>
              <a:rPr lang="ja-JP" altLang="en-US" sz="2400" dirty="0" smtClean="0">
                <a:solidFill>
                  <a:prstClr val="black"/>
                </a:solidFill>
                <a:latin typeface="Calibri"/>
                <a:ea typeface="ＭＳ Ｐゴシック"/>
              </a:rPr>
              <a:t>：久さんは</a:t>
            </a:r>
            <a:r>
              <a:rPr lang="ja-JP" altLang="en-US" sz="2400" dirty="0">
                <a:solidFill>
                  <a:prstClr val="black"/>
                </a:solidFill>
                <a:latin typeface="Calibri"/>
                <a:ea typeface="ＭＳ Ｐゴシック"/>
              </a:rPr>
              <a:t>　「今は、就労よりも一人暮らしの力をつけたいという。もちろん、仕事の力も徐々につけていきたい」と希望されていることがわかりました。</a:t>
            </a:r>
            <a:endParaRPr lang="en-US" altLang="ja-JP" sz="2400" dirty="0">
              <a:solidFill>
                <a:prstClr val="black"/>
              </a:solidFill>
              <a:latin typeface="Calibri"/>
              <a:ea typeface="ＭＳ Ｐゴシック"/>
            </a:endParaRPr>
          </a:p>
        </p:txBody>
      </p:sp>
      <p:sp>
        <p:nvSpPr>
          <p:cNvPr id="6" name="テキスト ボックス 5"/>
          <p:cNvSpPr txBox="1"/>
          <p:nvPr/>
        </p:nvSpPr>
        <p:spPr>
          <a:xfrm>
            <a:off x="2340178" y="847548"/>
            <a:ext cx="5373587" cy="523220"/>
          </a:xfrm>
          <a:prstGeom prst="rect">
            <a:avLst/>
          </a:prstGeom>
          <a:noFill/>
        </p:spPr>
        <p:txBody>
          <a:bodyPr wrap="none" rtlCol="0">
            <a:spAutoFit/>
          </a:bodyPr>
          <a:lstStyle/>
          <a:p>
            <a:pPr defTabSz="457200" fontAlgn="auto">
              <a:spcBef>
                <a:spcPts val="0"/>
              </a:spcBef>
              <a:spcAft>
                <a:spcPts val="0"/>
              </a:spcAft>
            </a:pPr>
            <a:r>
              <a:rPr lang="ja-JP" altLang="en-US" sz="2800" dirty="0">
                <a:solidFill>
                  <a:prstClr val="black"/>
                </a:solidFill>
                <a:latin typeface="Calibri"/>
                <a:ea typeface="ＭＳ Ｐゴシック"/>
              </a:rPr>
              <a:t>「モニタリングによる新たなニーズ」</a:t>
            </a:r>
          </a:p>
        </p:txBody>
      </p:sp>
    </p:spTree>
    <p:extLst>
      <p:ext uri="{BB962C8B-B14F-4D97-AF65-F5344CB8AC3E}">
        <p14:creationId xmlns:p14="http://schemas.microsoft.com/office/powerpoint/2010/main" val="28347341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3985" y="188640"/>
            <a:ext cx="9393360" cy="1224136"/>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dirty="0" smtClean="0"/>
              <a:t>グループワーク</a:t>
            </a:r>
            <a:r>
              <a:rPr kumimoji="1" lang="en-US" altLang="ja-JP" dirty="0" smtClean="0"/>
              <a:t/>
            </a:r>
            <a:br>
              <a:rPr kumimoji="1" lang="en-US" altLang="ja-JP" dirty="0" smtClean="0"/>
            </a:br>
            <a:r>
              <a:rPr kumimoji="1" lang="ja-JP" altLang="en-US" dirty="0" smtClean="0"/>
              <a:t>（個別支援計画修正案の作成）</a:t>
            </a:r>
            <a:endParaRPr kumimoji="1" lang="ja-JP" altLang="en-US" dirty="0"/>
          </a:p>
        </p:txBody>
      </p:sp>
      <p:sp>
        <p:nvSpPr>
          <p:cNvPr id="3" name="コンテンツ プレースホルダー 2"/>
          <p:cNvSpPr>
            <a:spLocks noGrp="1"/>
          </p:cNvSpPr>
          <p:nvPr>
            <p:ph idx="1"/>
          </p:nvPr>
        </p:nvSpPr>
        <p:spPr>
          <a:xfrm>
            <a:off x="363985" y="2564904"/>
            <a:ext cx="9537375" cy="3561265"/>
          </a:xfrm>
        </p:spPr>
        <p:txBody>
          <a:bodyPr/>
          <a:lstStyle/>
          <a:p>
            <a:pPr marL="0" indent="0" algn="ctr">
              <a:buNone/>
            </a:pPr>
            <a:r>
              <a:rPr kumimoji="1" lang="ja-JP" altLang="en-US" sz="4800" dirty="0" smtClean="0"/>
              <a:t>～１１：４０まで</a:t>
            </a:r>
            <a:endParaRPr kumimoji="1" lang="en-US" altLang="ja-JP" sz="4800" dirty="0" smtClean="0"/>
          </a:p>
          <a:p>
            <a:pPr marL="0" indent="0" algn="ctr">
              <a:buNone/>
            </a:pPr>
            <a:endParaRPr lang="en-US" altLang="ja-JP" sz="4800" dirty="0"/>
          </a:p>
          <a:p>
            <a:pPr marL="0" indent="0" algn="ctr">
              <a:buNone/>
            </a:pPr>
            <a:r>
              <a:rPr kumimoji="1" lang="ja-JP" altLang="en-US" sz="4800" dirty="0" smtClean="0"/>
              <a:t>グループワークに取り組んでください</a:t>
            </a:r>
            <a:endParaRPr kumimoji="1" lang="en-US" altLang="ja-JP" sz="4800" dirty="0" smtClean="0"/>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A7F450F-24FC-4313-9F04-82FF07EFB060}"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66</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2846716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C82E4823-5638-4B11-9FFC-FEF32A658712}" type="slidenum">
              <a:rPr lang="en-US" altLang="ja-JP" smtClean="0">
                <a:solidFill>
                  <a:srgbClr val="000000"/>
                </a:solidFill>
              </a:rPr>
              <a:pPr>
                <a:defRPr/>
              </a:pPr>
              <a:t>67</a:t>
            </a:fld>
            <a:endParaRPr lang="en-US" altLang="ja-JP">
              <a:solidFill>
                <a:srgbClr val="000000"/>
              </a:solidFill>
            </a:endParaRPr>
          </a:p>
        </p:txBody>
      </p:sp>
      <p:sp>
        <p:nvSpPr>
          <p:cNvPr id="5" name="正方形/長方形 4"/>
          <p:cNvSpPr/>
          <p:nvPr/>
        </p:nvSpPr>
        <p:spPr>
          <a:xfrm>
            <a:off x="468314" y="260652"/>
            <a:ext cx="9217024" cy="400110"/>
          </a:xfrm>
          <a:prstGeom prst="rect">
            <a:avLst/>
          </a:prstGeom>
        </p:spPr>
        <p:txBody>
          <a:bodyPr wrap="square">
            <a:spAutoFit/>
          </a:bodyPr>
          <a:lstStyle/>
          <a:p>
            <a:pPr lvl="0"/>
            <a:r>
              <a:rPr lang="ja-JP" altLang="en-US" b="1" kern="0" dirty="0">
                <a:solidFill>
                  <a:srgbClr val="000000"/>
                </a:solidFill>
                <a:latin typeface="Arial"/>
                <a:ea typeface="ＭＳ Ｐゴシック"/>
              </a:rPr>
              <a:t>演習２　</a:t>
            </a:r>
            <a:r>
              <a:rPr lang="ja-JP" altLang="en-US" b="1" dirty="0">
                <a:solidFill>
                  <a:srgbClr val="000000"/>
                </a:solidFill>
              </a:rPr>
              <a:t>「個別支援計画の実施状況の把握（モニタリング）および記録方法」</a:t>
            </a:r>
            <a:r>
              <a:rPr lang="ja-JP" altLang="en-US" b="1" kern="0" dirty="0">
                <a:solidFill>
                  <a:srgbClr val="000000"/>
                </a:solidFill>
                <a:latin typeface="Arial"/>
                <a:ea typeface="ＭＳ Ｐゴシック"/>
              </a:rPr>
              <a:t>　</a:t>
            </a:r>
            <a:endParaRPr lang="ja-JP" altLang="en-US" dirty="0">
              <a:solidFill>
                <a:srgbClr val="000000"/>
              </a:solidFill>
            </a:endParaRPr>
          </a:p>
        </p:txBody>
      </p:sp>
      <p:graphicFrame>
        <p:nvGraphicFramePr>
          <p:cNvPr id="6" name="表プレースホルダー 2">
            <a:extLst>
              <a:ext uri="{FF2B5EF4-FFF2-40B4-BE49-F238E27FC236}">
                <a16:creationId xmlns:a16="http://schemas.microsoft.com/office/drawing/2014/main" id="{EBD1876F-D7A5-44C7-8EB3-CE92C0E02620}"/>
              </a:ext>
            </a:extLst>
          </p:cNvPr>
          <p:cNvGraphicFramePr>
            <a:graphicFrameLocks/>
          </p:cNvGraphicFramePr>
          <p:nvPr>
            <p:extLst>
              <p:ext uri="{D42A27DB-BD31-4B8C-83A1-F6EECF244321}">
                <p14:modId xmlns:p14="http://schemas.microsoft.com/office/powerpoint/2010/main" val="811883521"/>
              </p:ext>
            </p:extLst>
          </p:nvPr>
        </p:nvGraphicFramePr>
        <p:xfrm>
          <a:off x="180281" y="854863"/>
          <a:ext cx="9721080" cy="5670480"/>
        </p:xfrm>
        <a:graphic>
          <a:graphicData uri="http://schemas.openxmlformats.org/drawingml/2006/table">
            <a:tbl>
              <a:tblPr/>
              <a:tblGrid>
                <a:gridCol w="675867">
                  <a:extLst>
                    <a:ext uri="{9D8B030D-6E8A-4147-A177-3AD203B41FA5}">
                      <a16:colId xmlns:a16="http://schemas.microsoft.com/office/drawing/2014/main" val="20000"/>
                    </a:ext>
                  </a:extLst>
                </a:gridCol>
                <a:gridCol w="944313">
                  <a:extLst>
                    <a:ext uri="{9D8B030D-6E8A-4147-A177-3AD203B41FA5}">
                      <a16:colId xmlns:a16="http://schemas.microsoft.com/office/drawing/2014/main" val="20001"/>
                    </a:ext>
                  </a:extLst>
                </a:gridCol>
                <a:gridCol w="810090">
                  <a:extLst>
                    <a:ext uri="{9D8B030D-6E8A-4147-A177-3AD203B41FA5}">
                      <a16:colId xmlns:a16="http://schemas.microsoft.com/office/drawing/2014/main" val="20002"/>
                    </a:ext>
                  </a:extLst>
                </a:gridCol>
                <a:gridCol w="810090">
                  <a:extLst>
                    <a:ext uri="{9D8B030D-6E8A-4147-A177-3AD203B41FA5}">
                      <a16:colId xmlns:a16="http://schemas.microsoft.com/office/drawing/2014/main" val="20003"/>
                    </a:ext>
                  </a:extLst>
                </a:gridCol>
                <a:gridCol w="810090">
                  <a:extLst>
                    <a:ext uri="{9D8B030D-6E8A-4147-A177-3AD203B41FA5}">
                      <a16:colId xmlns:a16="http://schemas.microsoft.com/office/drawing/2014/main" val="20004"/>
                    </a:ext>
                  </a:extLst>
                </a:gridCol>
                <a:gridCol w="810090">
                  <a:extLst>
                    <a:ext uri="{9D8B030D-6E8A-4147-A177-3AD203B41FA5}">
                      <a16:colId xmlns:a16="http://schemas.microsoft.com/office/drawing/2014/main" val="20005"/>
                    </a:ext>
                  </a:extLst>
                </a:gridCol>
                <a:gridCol w="810090">
                  <a:extLst>
                    <a:ext uri="{9D8B030D-6E8A-4147-A177-3AD203B41FA5}">
                      <a16:colId xmlns:a16="http://schemas.microsoft.com/office/drawing/2014/main" val="20006"/>
                    </a:ext>
                  </a:extLst>
                </a:gridCol>
                <a:gridCol w="810090">
                  <a:extLst>
                    <a:ext uri="{9D8B030D-6E8A-4147-A177-3AD203B41FA5}">
                      <a16:colId xmlns:a16="http://schemas.microsoft.com/office/drawing/2014/main" val="20007"/>
                    </a:ext>
                  </a:extLst>
                </a:gridCol>
                <a:gridCol w="810090">
                  <a:extLst>
                    <a:ext uri="{9D8B030D-6E8A-4147-A177-3AD203B41FA5}">
                      <a16:colId xmlns:a16="http://schemas.microsoft.com/office/drawing/2014/main" val="20008"/>
                    </a:ext>
                  </a:extLst>
                </a:gridCol>
                <a:gridCol w="810090">
                  <a:extLst>
                    <a:ext uri="{9D8B030D-6E8A-4147-A177-3AD203B41FA5}">
                      <a16:colId xmlns:a16="http://schemas.microsoft.com/office/drawing/2014/main" val="20009"/>
                    </a:ext>
                  </a:extLst>
                </a:gridCol>
                <a:gridCol w="810090">
                  <a:extLst>
                    <a:ext uri="{9D8B030D-6E8A-4147-A177-3AD203B41FA5}">
                      <a16:colId xmlns:a16="http://schemas.microsoft.com/office/drawing/2014/main" val="20010"/>
                    </a:ext>
                  </a:extLst>
                </a:gridCol>
                <a:gridCol w="810090">
                  <a:extLst>
                    <a:ext uri="{9D8B030D-6E8A-4147-A177-3AD203B41FA5}">
                      <a16:colId xmlns:a16="http://schemas.microsoft.com/office/drawing/2014/main" val="20011"/>
                    </a:ext>
                  </a:extLst>
                </a:gridCol>
              </a:tblGrid>
              <a:tr h="362843">
                <a:tc>
                  <a:txBody>
                    <a:bodyPr/>
                    <a:lstStyle/>
                    <a:p>
                      <a:pPr algn="ctr" fontAlgn="ctr"/>
                      <a:r>
                        <a:rPr lang="en-US" altLang="ja-JP" sz="1600" b="1" i="0" u="none" strike="noStrike" dirty="0">
                          <a:solidFill>
                            <a:srgbClr val="000000"/>
                          </a:solidFill>
                          <a:effectLst/>
                          <a:latin typeface="ＭＳ Ｐゴシック"/>
                        </a:rPr>
                        <a:t>9:00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9:10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9:20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9:25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9:40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9:55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10:05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10:15</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10:30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10:50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11:00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11:40</a:t>
                      </a:r>
                      <a:r>
                        <a:rPr lang="ja-JP" altLang="en-US" sz="1600" b="1" i="0" u="none" strike="noStrike" dirty="0">
                          <a:solidFill>
                            <a:srgbClr val="000000"/>
                          </a:solidFill>
                          <a:effectLst/>
                          <a:latin typeface="ＭＳ Ｐゴシック"/>
                        </a:rPr>
                        <a:t>～</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val="10000"/>
                  </a:ext>
                </a:extLst>
              </a:tr>
              <a:tr h="611373">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en-US" altLang="ja-JP" sz="1600" b="1" i="0" u="none" strike="noStrike" dirty="0">
                          <a:solidFill>
                            <a:srgbClr val="000000"/>
                          </a:solidFill>
                          <a:effectLst/>
                          <a:latin typeface="ＭＳ Ｐゴシック"/>
                        </a:rPr>
                        <a:t>100</a:t>
                      </a:r>
                      <a:r>
                        <a:rPr lang="ja-JP" altLang="en-US" sz="1600" b="1" i="0" u="none" strike="noStrike" dirty="0">
                          <a:solidFill>
                            <a:srgbClr val="000000"/>
                          </a:solidFill>
                          <a:effectLst/>
                          <a:latin typeface="ＭＳ Ｐゴシック"/>
                        </a:rPr>
                        <a:t>分　</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endParaRPr lang="en-US" altLang="ja-JP" sz="16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ＭＳ Ｐゴシック"/>
                        </a:rPr>
                        <a:t>40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30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val="10001"/>
                  </a:ext>
                </a:extLst>
              </a:tr>
              <a:tr h="2063386">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Ｐゴシック"/>
                        </a:rPr>
                        <a:t>演習ガイダンス</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fontAlgn="ctr"/>
                      <a:r>
                        <a:rPr lang="ja-JP" altLang="en-US" sz="1800" b="1" i="0" u="none" strike="noStrike" dirty="0">
                          <a:solidFill>
                            <a:srgbClr val="000000"/>
                          </a:solidFill>
                          <a:effectLst/>
                          <a:latin typeface="ＭＳ Ｐゴシック"/>
                        </a:rPr>
                        <a:t>モニタリング</a:t>
                      </a:r>
                      <a:endParaRPr lang="en-US" altLang="ja-JP" sz="1800" b="1" i="0" u="none" strike="noStrike" dirty="0">
                        <a:solidFill>
                          <a:srgbClr val="000000"/>
                        </a:solidFill>
                        <a:effectLst/>
                        <a:latin typeface="ＭＳ Ｐゴシック"/>
                      </a:endParaRPr>
                    </a:p>
                    <a:p>
                      <a:pPr algn="ctr" fontAlgn="ctr"/>
                      <a:r>
                        <a:rPr lang="ja-JP" altLang="en-US" sz="1800" b="1" i="0" u="none" strike="noStrike" dirty="0">
                          <a:solidFill>
                            <a:srgbClr val="000000"/>
                          </a:solidFill>
                          <a:effectLst/>
                          <a:latin typeface="ＭＳ Ｐゴシック"/>
                        </a:rPr>
                        <a:t>（サービス担当者会議）</a:t>
                      </a:r>
                      <a:endParaRPr lang="en-US" altLang="ja-JP" sz="1800" b="1" i="0" u="none" strike="noStrike" dirty="0">
                        <a:solidFill>
                          <a:srgbClr val="000000"/>
                        </a:solidFill>
                        <a:effectLst/>
                        <a:latin typeface="ＭＳ Ｐゴシック"/>
                      </a:endParaRPr>
                    </a:p>
                    <a:p>
                      <a:pPr algn="ctr" fontAlgn="ctr"/>
                      <a:r>
                        <a:rPr lang="en-US" altLang="ja-JP" sz="1200" b="1" i="0" u="none" strike="noStrike" dirty="0">
                          <a:solidFill>
                            <a:srgbClr val="000000"/>
                          </a:solidFill>
                          <a:effectLst/>
                          <a:latin typeface="ＭＳ Ｐゴシック"/>
                        </a:rPr>
                        <a:t>※</a:t>
                      </a:r>
                      <a:r>
                        <a:rPr lang="ja-JP" altLang="en-US" sz="1200" b="1" i="0" u="none" strike="noStrike" dirty="0">
                          <a:solidFill>
                            <a:srgbClr val="000000"/>
                          </a:solidFill>
                          <a:effectLst/>
                          <a:latin typeface="ＭＳ Ｐゴシック"/>
                        </a:rPr>
                        <a:t>サービス基準第</a:t>
                      </a:r>
                      <a:r>
                        <a:rPr lang="en-US" altLang="ja-JP" sz="1200" b="1" i="0" u="none" strike="noStrike" dirty="0">
                          <a:solidFill>
                            <a:srgbClr val="000000"/>
                          </a:solidFill>
                          <a:effectLst/>
                          <a:latin typeface="ＭＳ Ｐゴシック"/>
                        </a:rPr>
                        <a:t>58</a:t>
                      </a:r>
                      <a:r>
                        <a:rPr lang="ja-JP" altLang="en-US" sz="1200" b="1" i="0" u="none" strike="noStrike" dirty="0">
                          <a:solidFill>
                            <a:srgbClr val="000000"/>
                          </a:solidFill>
                          <a:effectLst/>
                          <a:latin typeface="ＭＳ Ｐゴシック"/>
                        </a:rPr>
                        <a:t>条第</a:t>
                      </a:r>
                      <a:r>
                        <a:rPr lang="en-US" altLang="ja-JP" sz="1200" b="1" i="0" u="none" strike="noStrike" dirty="0">
                          <a:solidFill>
                            <a:srgbClr val="000000"/>
                          </a:solidFill>
                          <a:effectLst/>
                          <a:latin typeface="ＭＳ Ｐゴシック"/>
                        </a:rPr>
                        <a:t>8</a:t>
                      </a:r>
                      <a:r>
                        <a:rPr lang="ja-JP" altLang="en-US" sz="1200" b="1" i="0" u="none" strike="noStrike" dirty="0">
                          <a:solidFill>
                            <a:srgbClr val="000000"/>
                          </a:solidFill>
                          <a:effectLst/>
                          <a:latin typeface="ＭＳ Ｐゴシック"/>
                        </a:rPr>
                        <a:t>～</a:t>
                      </a:r>
                      <a:r>
                        <a:rPr lang="en-US" altLang="ja-JP" sz="1200" b="1" i="0" u="none" strike="noStrike" dirty="0">
                          <a:solidFill>
                            <a:srgbClr val="000000"/>
                          </a:solidFill>
                          <a:effectLst/>
                          <a:latin typeface="ＭＳ Ｐゴシック"/>
                        </a:rPr>
                        <a:t>9</a:t>
                      </a:r>
                      <a:r>
                        <a:rPr lang="ja-JP" altLang="en-US" sz="1200" b="1" i="0" u="none" strike="noStrike" dirty="0" smtClean="0">
                          <a:solidFill>
                            <a:srgbClr val="000000"/>
                          </a:solidFill>
                          <a:effectLst/>
                          <a:latin typeface="ＭＳ Ｐゴシック"/>
                        </a:rPr>
                        <a:t>項</a:t>
                      </a:r>
                      <a:endParaRPr lang="en-US" altLang="ja-JP" sz="1200" b="1" i="0" u="none" strike="noStrike" dirty="0" smtClean="0">
                        <a:solidFill>
                          <a:srgbClr val="000000"/>
                        </a:solidFill>
                        <a:effectLst/>
                        <a:latin typeface="ＭＳ Ｐゴシック"/>
                      </a:endParaRPr>
                    </a:p>
                    <a:p>
                      <a:pPr algn="ctr" fontAlgn="ctr"/>
                      <a:r>
                        <a:rPr lang="en-US" altLang="ja-JP" sz="1200" b="1" i="0" u="none" strike="noStrike" dirty="0" smtClean="0">
                          <a:solidFill>
                            <a:srgbClr val="000000"/>
                          </a:solidFill>
                          <a:effectLst/>
                          <a:latin typeface="ＭＳ Ｐゴシック"/>
                        </a:rPr>
                        <a:t>※</a:t>
                      </a:r>
                      <a:r>
                        <a:rPr lang="ja-JP" altLang="en-US" sz="1200" b="1" i="0" u="none" strike="noStrike" dirty="0" smtClean="0">
                          <a:solidFill>
                            <a:srgbClr val="000000"/>
                          </a:solidFill>
                          <a:effectLst/>
                          <a:latin typeface="ＭＳ Ｐゴシック"/>
                        </a:rPr>
                        <a:t>児通所基準第</a:t>
                      </a:r>
                      <a:r>
                        <a:rPr lang="en-US" altLang="ja-JP" sz="1200" b="1" i="0" u="none" strike="noStrike" dirty="0" smtClean="0">
                          <a:solidFill>
                            <a:srgbClr val="000000"/>
                          </a:solidFill>
                          <a:effectLst/>
                          <a:latin typeface="ＭＳ Ｐゴシック"/>
                        </a:rPr>
                        <a:t>27</a:t>
                      </a:r>
                      <a:r>
                        <a:rPr lang="ja-JP" altLang="en-US" sz="1200" b="1" i="0" u="none" strike="noStrike" dirty="0" smtClean="0">
                          <a:solidFill>
                            <a:srgbClr val="000000"/>
                          </a:solidFill>
                          <a:effectLst/>
                          <a:latin typeface="ＭＳ Ｐゴシック"/>
                        </a:rPr>
                        <a:t>条第</a:t>
                      </a:r>
                      <a:r>
                        <a:rPr lang="en-US" altLang="ja-JP" sz="1200" b="1" i="0" u="none" strike="noStrike" dirty="0" smtClean="0">
                          <a:solidFill>
                            <a:srgbClr val="000000"/>
                          </a:solidFill>
                          <a:effectLst/>
                          <a:latin typeface="ＭＳ Ｐゴシック"/>
                        </a:rPr>
                        <a:t>8</a:t>
                      </a:r>
                      <a:r>
                        <a:rPr lang="ja-JP" altLang="en-US" sz="1200" b="1" i="0" u="none" strike="noStrike" dirty="0" smtClean="0">
                          <a:solidFill>
                            <a:srgbClr val="000000"/>
                          </a:solidFill>
                          <a:effectLst/>
                          <a:latin typeface="ＭＳ Ｐゴシック"/>
                        </a:rPr>
                        <a:t>～</a:t>
                      </a:r>
                      <a:r>
                        <a:rPr lang="en-US" altLang="ja-JP" sz="1200" b="1" i="0" u="none" strike="noStrike" dirty="0" smtClean="0">
                          <a:solidFill>
                            <a:srgbClr val="000000"/>
                          </a:solidFill>
                          <a:effectLst/>
                          <a:latin typeface="ＭＳ Ｐゴシック"/>
                        </a:rPr>
                        <a:t>9</a:t>
                      </a:r>
                      <a:r>
                        <a:rPr lang="ja-JP" altLang="en-US" sz="1200" b="1" i="0" u="none" strike="noStrike" dirty="0" smtClean="0">
                          <a:solidFill>
                            <a:srgbClr val="000000"/>
                          </a:solidFill>
                          <a:effectLst/>
                          <a:latin typeface="ＭＳ Ｐゴシック"/>
                        </a:rPr>
                        <a:t>項</a:t>
                      </a:r>
                      <a:endParaRPr lang="ja-JP" altLang="en-US" sz="1200" b="1"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1600" b="1" i="0" u="none" strike="noStrike" dirty="0">
                          <a:solidFill>
                            <a:srgbClr val="000000"/>
                          </a:solidFill>
                          <a:effectLst/>
                          <a:latin typeface="ＭＳ Ｐゴシック"/>
                        </a:rPr>
                        <a:t>休憩　</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rowSpan="3">
                  <a:txBody>
                    <a:bodyPr/>
                    <a:lstStyle/>
                    <a:p>
                      <a:pPr algn="ctr" fontAlgn="ctr"/>
                      <a:r>
                        <a:rPr lang="ja-JP" altLang="en-US" sz="1800" b="1" i="0" u="none" strike="noStrike" dirty="0">
                          <a:solidFill>
                            <a:srgbClr val="000000"/>
                          </a:solidFill>
                          <a:effectLst/>
                          <a:latin typeface="ＭＳ Ｐゴシック"/>
                        </a:rPr>
                        <a:t>個別支援計画修正案の作成</a:t>
                      </a:r>
                      <a:endParaRPr lang="en-US" altLang="ja-JP" sz="1800" b="1" i="0" u="none" strike="noStrike" dirty="0">
                        <a:solidFill>
                          <a:srgbClr val="000000"/>
                        </a:solidFill>
                        <a:effectLst/>
                        <a:latin typeface="ＭＳ Ｐゴシック"/>
                      </a:endParaRPr>
                    </a:p>
                    <a:p>
                      <a:pPr algn="ctr" fontAlgn="ctr"/>
                      <a:r>
                        <a:rPr lang="en-US" altLang="ja-JP" sz="1400" b="1" i="0" u="none" strike="noStrike" dirty="0">
                          <a:solidFill>
                            <a:srgbClr val="000000"/>
                          </a:solidFill>
                          <a:effectLst/>
                          <a:latin typeface="ＭＳ Ｐゴシック"/>
                        </a:rPr>
                        <a:t>※</a:t>
                      </a:r>
                      <a:r>
                        <a:rPr lang="ja-JP" altLang="en-US" sz="1400" b="1" i="0" u="none" strike="noStrike" dirty="0">
                          <a:solidFill>
                            <a:srgbClr val="000000"/>
                          </a:solidFill>
                          <a:effectLst/>
                          <a:latin typeface="ＭＳ Ｐゴシック"/>
                        </a:rPr>
                        <a:t>サービス基準第</a:t>
                      </a:r>
                      <a:r>
                        <a:rPr lang="en-US" altLang="ja-JP" sz="1400" b="1" i="0" u="none" strike="noStrike" dirty="0">
                          <a:solidFill>
                            <a:srgbClr val="000000"/>
                          </a:solidFill>
                          <a:effectLst/>
                          <a:latin typeface="ＭＳ Ｐゴシック"/>
                        </a:rPr>
                        <a:t>58</a:t>
                      </a:r>
                      <a:r>
                        <a:rPr lang="ja-JP" altLang="en-US" sz="1400" b="1" i="0" u="none" strike="noStrike" dirty="0">
                          <a:solidFill>
                            <a:srgbClr val="000000"/>
                          </a:solidFill>
                          <a:effectLst/>
                          <a:latin typeface="ＭＳ Ｐゴシック"/>
                        </a:rPr>
                        <a:t>条第</a:t>
                      </a:r>
                      <a:r>
                        <a:rPr lang="en-US" altLang="ja-JP" sz="1400" b="1" i="0" u="none" strike="noStrike" dirty="0">
                          <a:solidFill>
                            <a:srgbClr val="000000"/>
                          </a:solidFill>
                          <a:effectLst/>
                          <a:latin typeface="ＭＳ Ｐゴシック"/>
                        </a:rPr>
                        <a:t>10</a:t>
                      </a:r>
                      <a:r>
                        <a:rPr lang="ja-JP" altLang="en-US" sz="1400" b="1" i="0" u="none" strike="noStrike" dirty="0" smtClean="0">
                          <a:solidFill>
                            <a:srgbClr val="000000"/>
                          </a:solidFill>
                          <a:effectLst/>
                          <a:latin typeface="ＭＳ Ｐゴシック"/>
                        </a:rPr>
                        <a:t>項</a:t>
                      </a:r>
                      <a:endParaRPr lang="en-US" altLang="ja-JP" sz="1400" b="1" i="0" u="none" strike="noStrike" dirty="0" smtClean="0">
                        <a:solidFill>
                          <a:srgbClr val="000000"/>
                        </a:solidFill>
                        <a:effectLst/>
                        <a:latin typeface="ＭＳ Ｐゴシック"/>
                      </a:endParaRPr>
                    </a:p>
                    <a:p>
                      <a:pPr algn="ctr" fontAlgn="ctr"/>
                      <a:r>
                        <a:rPr lang="en-US" altLang="ja-JP" sz="1400" b="1" i="0" u="none" strike="noStrike" dirty="0" smtClean="0">
                          <a:solidFill>
                            <a:srgbClr val="000000"/>
                          </a:solidFill>
                          <a:effectLst/>
                          <a:latin typeface="ＭＳ Ｐゴシック"/>
                        </a:rPr>
                        <a:t>※</a:t>
                      </a:r>
                      <a:r>
                        <a:rPr lang="ja-JP" altLang="en-US" sz="1400" b="1" i="0" u="none" strike="noStrike" dirty="0" smtClean="0">
                          <a:solidFill>
                            <a:srgbClr val="000000"/>
                          </a:solidFill>
                          <a:effectLst/>
                          <a:latin typeface="ＭＳ Ｐゴシック"/>
                        </a:rPr>
                        <a:t>児通所基準</a:t>
                      </a:r>
                      <a:r>
                        <a:rPr lang="en-US" altLang="ja-JP" sz="1400" b="1" i="0" u="none" strike="noStrike" dirty="0" smtClean="0">
                          <a:solidFill>
                            <a:srgbClr val="000000"/>
                          </a:solidFill>
                          <a:effectLst/>
                          <a:latin typeface="ＭＳ Ｐゴシック"/>
                        </a:rPr>
                        <a:t>27</a:t>
                      </a:r>
                      <a:r>
                        <a:rPr lang="ja-JP" altLang="en-US" sz="1400" b="1" i="0" u="none" strike="noStrike" dirty="0" smtClean="0">
                          <a:solidFill>
                            <a:srgbClr val="000000"/>
                          </a:solidFill>
                          <a:effectLst/>
                          <a:latin typeface="ＭＳ Ｐゴシック"/>
                        </a:rPr>
                        <a:t>条第</a:t>
                      </a:r>
                      <a:r>
                        <a:rPr lang="en-US" altLang="ja-JP" sz="1400" b="1" i="0" u="none" strike="noStrike" dirty="0" smtClean="0">
                          <a:solidFill>
                            <a:srgbClr val="000000"/>
                          </a:solidFill>
                          <a:effectLst/>
                          <a:latin typeface="ＭＳ Ｐゴシック"/>
                        </a:rPr>
                        <a:t>10</a:t>
                      </a:r>
                      <a:r>
                        <a:rPr lang="ja-JP" altLang="en-US" sz="1400" b="1" i="0" u="none" strike="noStrike" dirty="0" smtClean="0">
                          <a:solidFill>
                            <a:srgbClr val="000000"/>
                          </a:solidFill>
                          <a:effectLst/>
                          <a:latin typeface="ＭＳ Ｐゴシック"/>
                        </a:rPr>
                        <a:t>項</a:t>
                      </a:r>
                      <a:endParaRPr lang="ja-JP" altLang="en-US" sz="1400" b="1" i="0" u="none" strike="noStrike" dirty="0">
                        <a:solidFill>
                          <a:srgbClr val="000000"/>
                        </a:solidFill>
                        <a:effectLst/>
                        <a:latin typeface="ＭＳ Ｐゴシック"/>
                      </a:endParaRP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noFill/>
                  </a:tcPr>
                </a:tc>
                <a:tc rowSpan="3">
                  <a:txBody>
                    <a:bodyPr/>
                    <a:lstStyle/>
                    <a:p>
                      <a:pPr algn="ctr" fontAlgn="ctr"/>
                      <a:r>
                        <a:rPr lang="ja-JP" altLang="en-US" sz="1600" b="1" i="0" u="none" strike="noStrike" dirty="0">
                          <a:solidFill>
                            <a:srgbClr val="000000"/>
                          </a:solidFill>
                          <a:effectLst/>
                          <a:latin typeface="ＭＳ Ｐゴシック"/>
                        </a:rPr>
                        <a:t>振り返りとまとめ</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99"/>
                    </a:solidFill>
                  </a:tcPr>
                </a:tc>
                <a:extLst>
                  <a:ext uri="{0D108BD9-81ED-4DB2-BD59-A6C34878D82A}">
                    <a16:rowId xmlns:a16="http://schemas.microsoft.com/office/drawing/2014/main" val="2515700446"/>
                  </a:ext>
                </a:extLst>
              </a:tr>
              <a:tr h="268805">
                <a:tc vMerge="1">
                  <a:txBody>
                    <a:bodyPr/>
                    <a:lstStyle/>
                    <a:p>
                      <a:endParaRPr kumimoji="1" lang="ja-JP" altLang="en-US"/>
                    </a:p>
                  </a:txBody>
                  <a:tcPr/>
                </a:tc>
                <a:tc>
                  <a:txBody>
                    <a:bodyPr/>
                    <a:lstStyle/>
                    <a:p>
                      <a:pPr algn="ctr" fontAlgn="ctr"/>
                      <a:r>
                        <a:rPr lang="en-US" altLang="ja-JP" sz="1600" b="1" i="0" u="none" strike="noStrike">
                          <a:solidFill>
                            <a:srgbClr val="000000"/>
                          </a:solidFill>
                          <a:effectLst/>
                          <a:latin typeface="ＭＳ Ｐゴシック"/>
                        </a:rPr>
                        <a:t>10</a:t>
                      </a:r>
                      <a:r>
                        <a:rPr lang="ja-JP" altLang="en-US" sz="1600" b="1" i="0" u="none" strike="noStrike">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15</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600" b="1" i="0" u="none" strike="noStrike" dirty="0">
                          <a:solidFill>
                            <a:srgbClr val="000000"/>
                          </a:solidFill>
                          <a:effectLst/>
                          <a:latin typeface="ＭＳ Ｐゴシック"/>
                        </a:rPr>
                        <a:t>20</a:t>
                      </a:r>
                      <a:r>
                        <a:rPr lang="ja-JP" altLang="en-US" sz="1600" b="1" i="0" u="none" strike="noStrike" dirty="0">
                          <a:solidFill>
                            <a:srgbClr val="000000"/>
                          </a:solidFill>
                          <a:effectLst/>
                          <a:latin typeface="ＭＳ Ｐゴシック"/>
                        </a:rPr>
                        <a:t>分</a:t>
                      </a: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kumimoji="1" lang="ja-JP" altLang="en-US" dirty="0"/>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dirty="0"/>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3424710421"/>
                  </a:ext>
                </a:extLst>
              </a:tr>
              <a:tr h="2364073">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600" b="1" i="0" u="none" strike="noStrike" dirty="0">
                          <a:solidFill>
                            <a:srgbClr val="000000"/>
                          </a:solidFill>
                          <a:effectLst/>
                          <a:latin typeface="ＭＳ Ｐゴシック"/>
                        </a:rPr>
                        <a:t>　追加情報</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配役を決める</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サービス担当者会議</a:t>
                      </a:r>
                      <a:endParaRPr lang="en-US" altLang="ja-JP" sz="1600" b="1" i="0" u="none" strike="noStrike" dirty="0">
                        <a:solidFill>
                          <a:srgbClr val="000000"/>
                        </a:solidFill>
                        <a:effectLst/>
                        <a:latin typeface="ＭＳ Ｐゴシック"/>
                      </a:endParaRPr>
                    </a:p>
                    <a:p>
                      <a:pPr algn="l" fontAlgn="ctr"/>
                      <a:r>
                        <a:rPr lang="en-US" altLang="ja-JP" sz="1600" b="1" i="0" u="none" strike="noStrike" dirty="0">
                          <a:solidFill>
                            <a:srgbClr val="000000"/>
                          </a:solidFill>
                          <a:effectLst/>
                          <a:latin typeface="ＭＳ Ｐゴシック"/>
                        </a:rPr>
                        <a:t>                 </a:t>
                      </a:r>
                      <a:r>
                        <a:rPr lang="ja-JP" altLang="en-US" sz="1600" b="1" i="0" u="none" strike="noStrike" dirty="0">
                          <a:solidFill>
                            <a:srgbClr val="000000"/>
                          </a:solidFill>
                          <a:effectLst/>
                          <a:latin typeface="ＭＳ Ｐゴシック"/>
                        </a:rPr>
                        <a:t>参加準備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振り返り</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サービス担当者会議</a:t>
                      </a:r>
                      <a:endParaRPr lang="en-US" altLang="ja-JP" sz="1600" b="1" i="0" u="none" strike="noStrike" dirty="0">
                        <a:solidFill>
                          <a:srgbClr val="000000"/>
                        </a:solidFill>
                        <a:effectLst/>
                        <a:latin typeface="ＭＳ Ｐゴシック"/>
                      </a:endParaRPr>
                    </a:p>
                    <a:p>
                      <a:pPr algn="l" fontAlgn="ctr"/>
                      <a:r>
                        <a:rPr lang="ja-JP" altLang="en-US" sz="1600" b="1" i="0" u="none" strike="noStrike" dirty="0">
                          <a:solidFill>
                            <a:srgbClr val="000000"/>
                          </a:solidFill>
                          <a:effectLst/>
                          <a:latin typeface="ＭＳ Ｐゴシック"/>
                        </a:rPr>
                        <a:t>                 参加準備</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ロールプレイ</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600" b="1" i="0" u="none" strike="noStrike" dirty="0">
                          <a:solidFill>
                            <a:srgbClr val="000000"/>
                          </a:solidFill>
                          <a:effectLst/>
                          <a:latin typeface="ＭＳ Ｐゴシック"/>
                        </a:rPr>
                        <a:t>　振り返り・講師コメント</a:t>
                      </a:r>
                    </a:p>
                  </a:txBody>
                  <a:tcPr marL="9440" marR="9440" marT="944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fontAlgn="ctr"/>
                      <a:endParaRPr lang="ja-JP" altLang="en-US" sz="1600" b="0" i="0" u="none" strike="noStrike" dirty="0">
                        <a:solidFill>
                          <a:srgbClr val="000000"/>
                        </a:solidFill>
                        <a:effectLst/>
                        <a:latin typeface="ＭＳ Ｐゴシック"/>
                      </a:endParaRPr>
                    </a:p>
                  </a:txBody>
                  <a:tcPr marL="9440" marR="9440" marT="944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645339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ctrTitle"/>
          </p:nvPr>
        </p:nvSpPr>
        <p:spPr>
          <a:xfrm>
            <a:off x="678673" y="908051"/>
            <a:ext cx="8630603" cy="1470025"/>
          </a:xfrm>
        </p:spPr>
        <p:txBody>
          <a:bodyPr/>
          <a:lstStyle/>
          <a:p>
            <a:pPr eaLnBrk="1" hangingPunct="1"/>
            <a:r>
              <a:rPr lang="ja-JP" altLang="en-US" dirty="0"/>
              <a:t>研修　振り返りとまとめ</a:t>
            </a:r>
            <a:r>
              <a:rPr lang="en-US" altLang="ja-JP" dirty="0"/>
              <a:t/>
            </a:r>
            <a:br>
              <a:rPr lang="en-US" altLang="ja-JP" dirty="0"/>
            </a:br>
            <a:r>
              <a:rPr lang="ja-JP" altLang="en-US" dirty="0"/>
              <a:t>（３０分間）</a:t>
            </a:r>
          </a:p>
        </p:txBody>
      </p:sp>
      <p:sp>
        <p:nvSpPr>
          <p:cNvPr id="7171" name="サブタイトル 2"/>
          <p:cNvSpPr>
            <a:spLocks noGrp="1"/>
          </p:cNvSpPr>
          <p:nvPr>
            <p:ph type="subTitle" idx="1"/>
          </p:nvPr>
        </p:nvSpPr>
        <p:spPr>
          <a:xfrm>
            <a:off x="438935" y="2349500"/>
            <a:ext cx="9409754" cy="2735263"/>
          </a:xfrm>
          <a:ln w="19050">
            <a:solidFill>
              <a:schemeClr val="tx1"/>
            </a:solidFill>
          </a:ln>
        </p:spPr>
        <p:txBody>
          <a:bodyPr/>
          <a:lstStyle/>
          <a:p>
            <a:pPr marL="457200" indent="-457200" algn="l" eaLnBrk="1" hangingPunct="1">
              <a:buFont typeface="Arial" panose="020B0604020202020204" pitchFamily="34" charset="0"/>
              <a:buChar char="•"/>
            </a:pPr>
            <a:r>
              <a:rPr lang="ja-JP" altLang="en-US" dirty="0" smtClean="0">
                <a:solidFill>
                  <a:schemeClr val="tx1"/>
                </a:solidFill>
              </a:rPr>
              <a:t>研修</a:t>
            </a:r>
            <a:r>
              <a:rPr lang="ja-JP" altLang="en-US" dirty="0">
                <a:solidFill>
                  <a:schemeClr val="tx1"/>
                </a:solidFill>
              </a:rPr>
              <a:t>について、全員で振り返ります。</a:t>
            </a:r>
            <a:endParaRPr lang="en-US" altLang="ja-JP" dirty="0">
              <a:solidFill>
                <a:schemeClr val="tx1"/>
              </a:solidFill>
            </a:endParaRPr>
          </a:p>
          <a:p>
            <a:pPr marL="457200" indent="-457200" algn="l" eaLnBrk="1" hangingPunct="1">
              <a:buFont typeface="Arial" panose="020B0604020202020204" pitchFamily="34" charset="0"/>
              <a:buChar char="•"/>
            </a:pPr>
            <a:r>
              <a:rPr lang="ja-JP" altLang="en-US" dirty="0" smtClean="0">
                <a:solidFill>
                  <a:schemeClr val="tx1"/>
                </a:solidFill>
              </a:rPr>
              <a:t>受講生</a:t>
            </a:r>
            <a:r>
              <a:rPr lang="ja-JP" altLang="en-US" dirty="0">
                <a:solidFill>
                  <a:schemeClr val="tx1"/>
                </a:solidFill>
              </a:rPr>
              <a:t>からの意見を募り、全体で共有し、意見交換します。</a:t>
            </a:r>
            <a:endParaRPr lang="en-US" altLang="ja-JP" dirty="0">
              <a:solidFill>
                <a:schemeClr val="tx1"/>
              </a:solidFill>
            </a:endParaRPr>
          </a:p>
          <a:p>
            <a:pPr marL="457200" indent="-457200" algn="l" eaLnBrk="1" hangingPunct="1">
              <a:buFont typeface="Arial" panose="020B0604020202020204" pitchFamily="34" charset="0"/>
              <a:buChar char="•"/>
            </a:pPr>
            <a:r>
              <a:rPr lang="ja-JP" altLang="en-US" dirty="0" smtClean="0"/>
              <a:t>講師</a:t>
            </a:r>
            <a:r>
              <a:rPr lang="ja-JP" altLang="en-US" dirty="0"/>
              <a:t>からコメント。</a:t>
            </a:r>
            <a:endParaRPr lang="en-US" altLang="ja-JP" dirty="0">
              <a:solidFill>
                <a:schemeClr val="tx1"/>
              </a:solidFill>
            </a:endParaRPr>
          </a:p>
          <a:p>
            <a:pPr algn="l" eaLnBrk="1" hangingPunct="1"/>
            <a:endParaRPr lang="en-US" altLang="ja-JP" dirty="0">
              <a:solidFill>
                <a:schemeClr val="tx1"/>
              </a:solidFill>
            </a:endParaRPr>
          </a:p>
        </p:txBody>
      </p:sp>
      <p:sp>
        <p:nvSpPr>
          <p:cNvPr id="7" name="正方形/長方形 6"/>
          <p:cNvSpPr/>
          <p:nvPr/>
        </p:nvSpPr>
        <p:spPr>
          <a:xfrm>
            <a:off x="2677673" y="5229226"/>
            <a:ext cx="7197457" cy="1077218"/>
          </a:xfrm>
          <a:prstGeom prst="rect">
            <a:avLst/>
          </a:prstGeom>
        </p:spPr>
        <p:txBody>
          <a:bodyPr>
            <a:spAutoFit/>
          </a:bodyPr>
          <a:lstStyle/>
          <a:p>
            <a:pPr fontAlgn="auto">
              <a:spcBef>
                <a:spcPts val="0"/>
              </a:spcBef>
              <a:spcAft>
                <a:spcPts val="0"/>
              </a:spcAft>
              <a:defRPr/>
            </a:pPr>
            <a:r>
              <a:rPr lang="ja-JP" altLang="en-US" sz="3200" dirty="0">
                <a:solidFill>
                  <a:prstClr val="black"/>
                </a:solidFill>
                <a:latin typeface="Arial"/>
                <a:ea typeface="ＭＳ Ｐゴシック"/>
              </a:rPr>
              <a:t>本当に皆さんお疲れ様でした。</a:t>
            </a:r>
            <a:endParaRPr lang="en-US" altLang="ja-JP" sz="3200" dirty="0">
              <a:solidFill>
                <a:prstClr val="black"/>
              </a:solidFill>
              <a:latin typeface="Arial"/>
              <a:ea typeface="ＭＳ Ｐゴシック"/>
            </a:endParaRPr>
          </a:p>
          <a:p>
            <a:pPr fontAlgn="auto">
              <a:spcBef>
                <a:spcPts val="0"/>
              </a:spcBef>
              <a:spcAft>
                <a:spcPts val="0"/>
              </a:spcAft>
              <a:defRPr/>
            </a:pPr>
            <a:r>
              <a:rPr lang="ja-JP" altLang="en-US" sz="3200" dirty="0">
                <a:solidFill>
                  <a:prstClr val="black"/>
                </a:solidFill>
                <a:latin typeface="Arial"/>
                <a:ea typeface="ＭＳ Ｐゴシック"/>
              </a:rPr>
              <a:t>これからが本番です。頑張りましょう！</a:t>
            </a:r>
            <a:endParaRPr lang="ja-JP" altLang="en-US" sz="3200" dirty="0">
              <a:solidFill>
                <a:srgbClr val="000000"/>
              </a:solidFill>
              <a:latin typeface="Arial"/>
              <a:ea typeface="ＭＳ Ｐゴシック"/>
            </a:endParaRPr>
          </a:p>
        </p:txBody>
      </p:sp>
      <p:pic>
        <p:nvPicPr>
          <p:cNvPr id="7175" name="Picture 2" descr="C:\Users\michiyo\AppData\Local\Microsoft\Windows\Temporary Internet Files\Content.IE5\FE7ET4Z6\MC900295892[1].wmf"/>
          <p:cNvPicPr>
            <a:picLocks noChangeAspect="1" noChangeArrowheads="1"/>
          </p:cNvPicPr>
          <p:nvPr/>
        </p:nvPicPr>
        <p:blipFill>
          <a:blip r:embed="rId2" cstate="print"/>
          <a:srcRect/>
          <a:stretch>
            <a:fillRect/>
          </a:stretch>
        </p:blipFill>
        <p:spPr bwMode="auto">
          <a:xfrm>
            <a:off x="359609" y="5105400"/>
            <a:ext cx="2238739" cy="1752600"/>
          </a:xfrm>
          <a:prstGeom prst="rect">
            <a:avLst/>
          </a:prstGeom>
          <a:noFill/>
          <a:ln w="9525">
            <a:noFill/>
            <a:miter lim="800000"/>
            <a:headEnd/>
            <a:tailEnd/>
          </a:ln>
        </p:spPr>
      </p:pic>
      <p:sp>
        <p:nvSpPr>
          <p:cNvPr id="2" name="スライド番号プレースホルダー 1"/>
          <p:cNvSpPr>
            <a:spLocks noGrp="1"/>
          </p:cNvSpPr>
          <p:nvPr>
            <p:ph type="sldNum" sz="quarter" idx="12"/>
          </p:nvPr>
        </p:nvSpPr>
        <p:spPr/>
        <p:txBody>
          <a:bodyPr/>
          <a:lstStyle/>
          <a:p>
            <a:pPr>
              <a:defRPr/>
            </a:pPr>
            <a:fld id="{362BD74E-EA27-46F2-BC80-B5A5188F468C}" type="slidenum">
              <a:rPr lang="en-US" altLang="ja-JP" smtClean="0">
                <a:solidFill>
                  <a:srgbClr val="000000"/>
                </a:solidFill>
              </a:rPr>
              <a:pPr>
                <a:defRPr/>
              </a:pPr>
              <a:t>68</a:t>
            </a:fld>
            <a:endParaRPr lang="en-US" altLang="ja-JP">
              <a:solidFill>
                <a:srgbClr val="000000"/>
              </a:solidFill>
            </a:endParaRPr>
          </a:p>
        </p:txBody>
      </p:sp>
    </p:spTree>
    <p:extLst>
      <p:ext uri="{BB962C8B-B14F-4D97-AF65-F5344CB8AC3E}">
        <p14:creationId xmlns:p14="http://schemas.microsoft.com/office/powerpoint/2010/main" val="782145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C1A25D-BC24-4A5C-8413-ADEE34CA75C6}"/>
              </a:ext>
            </a:extLst>
          </p:cNvPr>
          <p:cNvSpPr>
            <a:spLocks noGrp="1"/>
          </p:cNvSpPr>
          <p:nvPr>
            <p:ph type="title"/>
          </p:nvPr>
        </p:nvSpPr>
        <p:spPr>
          <a:xfrm>
            <a:off x="396306" y="1952836"/>
            <a:ext cx="9505056" cy="2952328"/>
          </a:xfrm>
        </p:spPr>
        <p:txBody>
          <a:bodyPr/>
          <a:lstStyle/>
          <a:p>
            <a:pPr>
              <a:lnSpc>
                <a:spcPct val="150000"/>
              </a:lnSpc>
            </a:pPr>
            <a:r>
              <a:rPr lang="ja-JP" altLang="en-US" sz="5400" dirty="0"/>
              <a:t>今回の演習</a:t>
            </a:r>
            <a:r>
              <a:rPr lang="ja-JP" altLang="en-US" dirty="0"/>
              <a:t>では、</a:t>
            </a:r>
            <a:r>
              <a:rPr lang="en-US" altLang="ja-JP" dirty="0"/>
              <a:t/>
            </a:r>
            <a:br>
              <a:rPr lang="en-US" altLang="ja-JP" dirty="0"/>
            </a:br>
            <a:r>
              <a:rPr lang="ja-JP" altLang="en-US" dirty="0"/>
              <a:t>　　　サービス事業所の実際の業務を</a:t>
            </a:r>
            <a:r>
              <a:rPr lang="en-US" altLang="ja-JP" dirty="0"/>
              <a:t/>
            </a:r>
            <a:br>
              <a:rPr lang="en-US" altLang="ja-JP" dirty="0"/>
            </a:br>
            <a:r>
              <a:rPr lang="ja-JP" altLang="en-US" dirty="0"/>
              <a:t>　　　　　　　　　　　踏まえて考えてみると・・・</a:t>
            </a:r>
            <a:endParaRPr kumimoji="1" lang="ja-JP" altLang="en-US" dirty="0"/>
          </a:p>
        </p:txBody>
      </p:sp>
      <p:sp>
        <p:nvSpPr>
          <p:cNvPr id="4" name="スライド番号プレースホルダー 3">
            <a:extLst>
              <a:ext uri="{FF2B5EF4-FFF2-40B4-BE49-F238E27FC236}">
                <a16:creationId xmlns:a16="http://schemas.microsoft.com/office/drawing/2014/main" id="{9D9C8916-DAD2-44D5-9AFF-4A1A07643654}"/>
              </a:ext>
            </a:extLst>
          </p:cNvPr>
          <p:cNvSpPr>
            <a:spLocks noGrp="1"/>
          </p:cNvSpPr>
          <p:nvPr>
            <p:ph type="sldNum" sz="quarter" idx="12"/>
          </p:nvPr>
        </p:nvSpPr>
        <p:spPr/>
        <p:txBody>
          <a:bodyPr/>
          <a:lstStyle/>
          <a:p>
            <a:pPr>
              <a:defRPr/>
            </a:pPr>
            <a:fld id="{F7727D2C-C156-4854-8ED5-B498825477F5}" type="slidenum">
              <a:rPr lang="en-US" altLang="ja-JP" smtClean="0">
                <a:solidFill>
                  <a:srgbClr val="000000"/>
                </a:solidFill>
              </a:rPr>
              <a:pPr>
                <a:defRPr/>
              </a:pPr>
              <a:t>7</a:t>
            </a:fld>
            <a:endParaRPr lang="en-US" altLang="ja-JP" dirty="0">
              <a:solidFill>
                <a:srgbClr val="000000"/>
              </a:solidFill>
            </a:endParaRPr>
          </a:p>
        </p:txBody>
      </p:sp>
    </p:spTree>
    <p:extLst>
      <p:ext uri="{BB962C8B-B14F-4D97-AF65-F5344CB8AC3E}">
        <p14:creationId xmlns:p14="http://schemas.microsoft.com/office/powerpoint/2010/main" val="1144659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6"/>
          <p:cNvSpPr>
            <a:spLocks noChangeArrowheads="1"/>
          </p:cNvSpPr>
          <p:nvPr/>
        </p:nvSpPr>
        <p:spPr bwMode="auto">
          <a:xfrm>
            <a:off x="1103138" y="1484795"/>
            <a:ext cx="699818" cy="1800225"/>
          </a:xfrm>
          <a:prstGeom prst="rect">
            <a:avLst/>
          </a:prstGeom>
          <a:solidFill>
            <a:srgbClr val="FFFF99">
              <a:alpha val="50196"/>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sp>
        <p:nvSpPr>
          <p:cNvPr id="34" name="Rectangle 6"/>
          <p:cNvSpPr>
            <a:spLocks noChangeArrowheads="1"/>
          </p:cNvSpPr>
          <p:nvPr/>
        </p:nvSpPr>
        <p:spPr bwMode="auto">
          <a:xfrm>
            <a:off x="1092473" y="1484795"/>
            <a:ext cx="478393" cy="1800225"/>
          </a:xfrm>
          <a:prstGeom prst="rect">
            <a:avLst/>
          </a:prstGeom>
          <a:solidFill>
            <a:srgbClr val="FFFF99">
              <a:alpha val="65098"/>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cxnSp>
        <p:nvCxnSpPr>
          <p:cNvPr id="28" name="直線コネクタ 27"/>
          <p:cNvCxnSpPr/>
          <p:nvPr/>
        </p:nvCxnSpPr>
        <p:spPr>
          <a:xfrm>
            <a:off x="279891" y="3644900"/>
            <a:ext cx="9372600"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07" name="Rectangle 6"/>
          <p:cNvSpPr>
            <a:spLocks noChangeArrowheads="1"/>
          </p:cNvSpPr>
          <p:nvPr/>
        </p:nvSpPr>
        <p:spPr bwMode="auto">
          <a:xfrm>
            <a:off x="795735" y="1484328"/>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08" name="Rectangle 7"/>
          <p:cNvSpPr>
            <a:spLocks noChangeArrowheads="1"/>
          </p:cNvSpPr>
          <p:nvPr/>
        </p:nvSpPr>
        <p:spPr bwMode="auto">
          <a:xfrm>
            <a:off x="2118371" y="1196762"/>
            <a:ext cx="478393" cy="23762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サービス等利用計画案等</a:t>
            </a:r>
            <a:endParaRPr lang="ja-JP" altLang="en-US" sz="1600" dirty="0">
              <a:solidFill>
                <a:srgbClr val="000000"/>
              </a:solidFill>
            </a:endParaRPr>
          </a:p>
        </p:txBody>
      </p:sp>
      <p:sp>
        <p:nvSpPr>
          <p:cNvPr id="47109" name="Rectangle 38"/>
          <p:cNvSpPr>
            <a:spLocks noChangeArrowheads="1"/>
          </p:cNvSpPr>
          <p:nvPr/>
        </p:nvSpPr>
        <p:spPr bwMode="auto">
          <a:xfrm>
            <a:off x="6806251" y="3820905"/>
            <a:ext cx="478393" cy="1727200"/>
          </a:xfrm>
          <a:prstGeom prst="rect">
            <a:avLst/>
          </a:prstGeom>
          <a:solidFill>
            <a:srgbClr val="FFFF99"/>
          </a:solidFill>
          <a:ln w="9525">
            <a:solidFill>
              <a:schemeClr val="tx1"/>
            </a:solidFill>
            <a:miter lim="800000"/>
            <a:headEnd/>
            <a:tailEnd/>
          </a:ln>
        </p:spPr>
        <p:txBody>
          <a:bodyPr vert="eaVert" wrap="none" lIns="91315" tIns="0" rIns="91315" bIns="0"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個別支援計画</a:t>
            </a:r>
            <a:endParaRPr lang="ja-JP" altLang="en-US" dirty="0">
              <a:solidFill>
                <a:srgbClr val="000000"/>
              </a:solidFill>
            </a:endParaRPr>
          </a:p>
        </p:txBody>
      </p:sp>
      <p:sp>
        <p:nvSpPr>
          <p:cNvPr id="47110" name="Line 40"/>
          <p:cNvSpPr>
            <a:spLocks noChangeShapeType="1"/>
          </p:cNvSpPr>
          <p:nvPr/>
        </p:nvSpPr>
        <p:spPr bwMode="auto">
          <a:xfrm>
            <a:off x="4117318" y="3356992"/>
            <a:ext cx="239877" cy="432048"/>
          </a:xfrm>
          <a:prstGeom prst="line">
            <a:avLst/>
          </a:prstGeom>
          <a:noFill/>
          <a:ln w="50800">
            <a:solidFill>
              <a:schemeClr val="tx1"/>
            </a:solidFill>
            <a:round/>
            <a:headEnd/>
            <a:tailEnd type="triangle" w="med" len="med"/>
          </a:ln>
        </p:spPr>
        <p:txBody>
          <a:bodyPr lIns="91315" tIns="45659" rIns="91315" bIns="45659"/>
          <a:lstStyle/>
          <a:p>
            <a:pPr defTabSz="913242"/>
            <a:endParaRPr lang="ja-JP" altLang="en-US" sz="1200" dirty="0">
              <a:solidFill>
                <a:prstClr val="black"/>
              </a:solidFill>
            </a:endParaRPr>
          </a:p>
        </p:txBody>
      </p:sp>
      <p:sp>
        <p:nvSpPr>
          <p:cNvPr id="47111" name="Rectangle 49"/>
          <p:cNvSpPr>
            <a:spLocks noChangeArrowheads="1"/>
          </p:cNvSpPr>
          <p:nvPr/>
        </p:nvSpPr>
        <p:spPr bwMode="auto">
          <a:xfrm>
            <a:off x="8291149" y="3766782"/>
            <a:ext cx="478393" cy="211049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モニタリング</a:t>
            </a:r>
            <a:endParaRPr lang="ja-JP" altLang="en-US" dirty="0">
              <a:solidFill>
                <a:srgbClr val="000000"/>
              </a:solidFill>
            </a:endParaRPr>
          </a:p>
        </p:txBody>
      </p:sp>
      <p:sp>
        <p:nvSpPr>
          <p:cNvPr id="23" name="Rectangle 50"/>
          <p:cNvSpPr>
            <a:spLocks noChangeArrowheads="1"/>
          </p:cNvSpPr>
          <p:nvPr/>
        </p:nvSpPr>
        <p:spPr bwMode="auto">
          <a:xfrm>
            <a:off x="131806" y="1196975"/>
            <a:ext cx="515819" cy="2159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相談支援事業者</a:t>
            </a:r>
          </a:p>
        </p:txBody>
      </p:sp>
      <p:sp>
        <p:nvSpPr>
          <p:cNvPr id="47114" name="Rectangle 52"/>
          <p:cNvSpPr>
            <a:spLocks noChangeArrowheads="1"/>
          </p:cNvSpPr>
          <p:nvPr/>
        </p:nvSpPr>
        <p:spPr bwMode="auto">
          <a:xfrm>
            <a:off x="2678084" y="2492904"/>
            <a:ext cx="369372" cy="2087563"/>
          </a:xfrm>
          <a:prstGeom prst="roundRect">
            <a:avLst>
              <a:gd name="adj" fmla="val 0"/>
            </a:avLst>
          </a:prstGeom>
          <a:solidFill>
            <a:srgbClr val="FF9999"/>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支給決定（市町村）</a:t>
            </a:r>
            <a:endParaRPr lang="en-US" altLang="ja-JP" sz="1200" b="1" dirty="0">
              <a:solidFill>
                <a:srgbClr val="000000"/>
              </a:solidFill>
              <a:latin typeface="ＭＳ Ｐゴシック" charset="-128"/>
            </a:endParaRPr>
          </a:p>
        </p:txBody>
      </p:sp>
      <p:sp>
        <p:nvSpPr>
          <p:cNvPr id="33" name="Rectangle 50"/>
          <p:cNvSpPr>
            <a:spLocks noChangeArrowheads="1"/>
          </p:cNvSpPr>
          <p:nvPr/>
        </p:nvSpPr>
        <p:spPr bwMode="auto">
          <a:xfrm>
            <a:off x="131806" y="4076700"/>
            <a:ext cx="515819" cy="2160588"/>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サービス事業者</a:t>
            </a:r>
          </a:p>
        </p:txBody>
      </p:sp>
      <p:sp>
        <p:nvSpPr>
          <p:cNvPr id="47116" name="Rectangle 6"/>
          <p:cNvSpPr>
            <a:spLocks noChangeArrowheads="1"/>
          </p:cNvSpPr>
          <p:nvPr/>
        </p:nvSpPr>
        <p:spPr bwMode="auto">
          <a:xfrm>
            <a:off x="4968680" y="3918893"/>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17" name="Rectangle 7"/>
          <p:cNvSpPr>
            <a:spLocks noChangeArrowheads="1"/>
          </p:cNvSpPr>
          <p:nvPr/>
        </p:nvSpPr>
        <p:spPr bwMode="auto">
          <a:xfrm>
            <a:off x="3637590" y="1268770"/>
            <a:ext cx="478393" cy="223224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サービス等利用計画等</a:t>
            </a:r>
            <a:endParaRPr lang="ja-JP" altLang="en-US" sz="1600" dirty="0">
              <a:solidFill>
                <a:srgbClr val="000000"/>
              </a:solidFill>
            </a:endParaRPr>
          </a:p>
        </p:txBody>
      </p:sp>
      <p:sp>
        <p:nvSpPr>
          <p:cNvPr id="43" name="右矢印 42"/>
          <p:cNvSpPr/>
          <p:nvPr/>
        </p:nvSpPr>
        <p:spPr>
          <a:xfrm>
            <a:off x="5501723" y="4359821"/>
            <a:ext cx="29614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19" name="Rectangle 52"/>
          <p:cNvSpPr>
            <a:spLocks noChangeArrowheads="1"/>
          </p:cNvSpPr>
          <p:nvPr/>
        </p:nvSpPr>
        <p:spPr bwMode="auto">
          <a:xfrm>
            <a:off x="6403361" y="3429010"/>
            <a:ext cx="294520" cy="1837395"/>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支援会議</a:t>
            </a:r>
            <a:endParaRPr lang="en-US" altLang="ja-JP" sz="1200" b="1" dirty="0">
              <a:solidFill>
                <a:srgbClr val="000000"/>
              </a:solidFill>
              <a:latin typeface="ＭＳ Ｐゴシック" charset="-128"/>
            </a:endParaRPr>
          </a:p>
        </p:txBody>
      </p:sp>
      <p:sp>
        <p:nvSpPr>
          <p:cNvPr id="47120" name="Rectangle 7"/>
          <p:cNvSpPr>
            <a:spLocks noChangeArrowheads="1"/>
          </p:cNvSpPr>
          <p:nvPr/>
        </p:nvSpPr>
        <p:spPr bwMode="auto">
          <a:xfrm>
            <a:off x="8195232" y="1196761"/>
            <a:ext cx="574295" cy="23034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継続サービス利用支援等</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（モニタリング）</a:t>
            </a:r>
            <a:endParaRPr lang="ja-JP" altLang="en-US" sz="1600" dirty="0">
              <a:solidFill>
                <a:srgbClr val="000000"/>
              </a:solidFill>
            </a:endParaRPr>
          </a:p>
        </p:txBody>
      </p:sp>
      <p:sp>
        <p:nvSpPr>
          <p:cNvPr id="47121" name="Rectangle 7"/>
          <p:cNvSpPr>
            <a:spLocks noChangeArrowheads="1"/>
          </p:cNvSpPr>
          <p:nvPr/>
        </p:nvSpPr>
        <p:spPr bwMode="auto">
          <a:xfrm>
            <a:off x="7633996" y="3771917"/>
            <a:ext cx="561237" cy="237490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個別支援計画の実施</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（サービスの提供）</a:t>
            </a:r>
            <a:endParaRPr lang="ja-JP" altLang="en-US" sz="1600" dirty="0">
              <a:solidFill>
                <a:srgbClr val="000000"/>
              </a:solidFill>
            </a:endParaRPr>
          </a:p>
        </p:txBody>
      </p:sp>
      <p:sp>
        <p:nvSpPr>
          <p:cNvPr id="50" name="右矢印 49"/>
          <p:cNvSpPr/>
          <p:nvPr/>
        </p:nvSpPr>
        <p:spPr>
          <a:xfrm>
            <a:off x="7362152" y="4359821"/>
            <a:ext cx="207495"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3" name="Rectangle 7"/>
          <p:cNvSpPr>
            <a:spLocks noChangeArrowheads="1"/>
          </p:cNvSpPr>
          <p:nvPr/>
        </p:nvSpPr>
        <p:spPr bwMode="auto">
          <a:xfrm>
            <a:off x="9616720" y="3789363"/>
            <a:ext cx="478393" cy="2374900"/>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個別支援計画の変更</a:t>
            </a:r>
            <a:endParaRPr lang="ja-JP" altLang="en-US" sz="1600" dirty="0">
              <a:solidFill>
                <a:srgbClr val="000000"/>
              </a:solidFill>
            </a:endParaRPr>
          </a:p>
        </p:txBody>
      </p:sp>
      <p:sp>
        <p:nvSpPr>
          <p:cNvPr id="52" name="右矢印 51"/>
          <p:cNvSpPr/>
          <p:nvPr/>
        </p:nvSpPr>
        <p:spPr>
          <a:xfrm>
            <a:off x="8801334" y="4383297"/>
            <a:ext cx="294521"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5" name="Rectangle 52"/>
          <p:cNvSpPr>
            <a:spLocks noChangeArrowheads="1"/>
          </p:cNvSpPr>
          <p:nvPr/>
        </p:nvSpPr>
        <p:spPr bwMode="auto">
          <a:xfrm>
            <a:off x="3157836" y="1844824"/>
            <a:ext cx="367744" cy="3384550"/>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47126" name="Rectangle 38"/>
          <p:cNvSpPr>
            <a:spLocks noChangeArrowheads="1"/>
          </p:cNvSpPr>
          <p:nvPr/>
        </p:nvSpPr>
        <p:spPr bwMode="auto">
          <a:xfrm>
            <a:off x="5830730" y="3771927"/>
            <a:ext cx="478393" cy="259238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spcBef>
                <a:spcPct val="50000"/>
              </a:spcBef>
            </a:pPr>
            <a:r>
              <a:rPr lang="ja-JP" altLang="en-US" dirty="0">
                <a:solidFill>
                  <a:srgbClr val="000000"/>
                </a:solidFill>
                <a:latin typeface="HG創英角ﾎﾟｯﾌﾟ体" pitchFamily="49" charset="-128"/>
                <a:ea typeface="HG創英角ﾎﾟｯﾌﾟ体" pitchFamily="49" charset="-128"/>
              </a:rPr>
              <a:t> 個別支援計画の原案</a:t>
            </a:r>
            <a:r>
              <a:rPr lang="ja-JP" altLang="en-US" dirty="0">
                <a:solidFill>
                  <a:srgbClr val="000000"/>
                </a:solidFill>
              </a:rPr>
              <a:t>　</a:t>
            </a:r>
          </a:p>
        </p:txBody>
      </p:sp>
      <p:cxnSp>
        <p:nvCxnSpPr>
          <p:cNvPr id="31" name="直線コネクタ 30"/>
          <p:cNvCxnSpPr/>
          <p:nvPr/>
        </p:nvCxnSpPr>
        <p:spPr>
          <a:xfrm>
            <a:off x="4277236" y="1268760"/>
            <a:ext cx="0" cy="5040312"/>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28" name="Rectangle 7"/>
          <p:cNvSpPr>
            <a:spLocks noChangeArrowheads="1"/>
          </p:cNvSpPr>
          <p:nvPr/>
        </p:nvSpPr>
        <p:spPr bwMode="auto">
          <a:xfrm>
            <a:off x="9600449" y="981088"/>
            <a:ext cx="478393" cy="2519363"/>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400" dirty="0">
                <a:solidFill>
                  <a:srgbClr val="000000"/>
                </a:solidFill>
                <a:latin typeface="HG創英角ﾎﾟｯﾌﾟ体" pitchFamily="49" charset="-128"/>
                <a:ea typeface="HG創英角ﾎﾟｯﾌﾟ体" pitchFamily="49" charset="-128"/>
              </a:rPr>
              <a:t>サービス等利用計画等の変更</a:t>
            </a:r>
            <a:endParaRPr lang="ja-JP" altLang="en-US" sz="1400" dirty="0">
              <a:solidFill>
                <a:srgbClr val="000000"/>
              </a:solidFill>
            </a:endParaRPr>
          </a:p>
        </p:txBody>
      </p:sp>
      <p:sp>
        <p:nvSpPr>
          <p:cNvPr id="27" name="右矢印 26"/>
          <p:cNvSpPr/>
          <p:nvPr/>
        </p:nvSpPr>
        <p:spPr>
          <a:xfrm>
            <a:off x="8801334" y="2008345"/>
            <a:ext cx="294521"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30" name="Rectangle 52"/>
          <p:cNvSpPr>
            <a:spLocks noChangeArrowheads="1"/>
          </p:cNvSpPr>
          <p:nvPr/>
        </p:nvSpPr>
        <p:spPr bwMode="auto">
          <a:xfrm>
            <a:off x="9107476" y="1910368"/>
            <a:ext cx="367744" cy="3384550"/>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37" name="右矢印 36"/>
          <p:cNvSpPr/>
          <p:nvPr/>
        </p:nvSpPr>
        <p:spPr>
          <a:xfrm>
            <a:off x="1398722" y="1916832"/>
            <a:ext cx="590466"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38" name="テキスト ボックス 37"/>
          <p:cNvSpPr txBox="1"/>
          <p:nvPr/>
        </p:nvSpPr>
        <p:spPr>
          <a:xfrm>
            <a:off x="1078881" y="6021334"/>
            <a:ext cx="2755114" cy="248071"/>
          </a:xfrm>
          <a:prstGeom prst="rect">
            <a:avLst/>
          </a:prstGeom>
          <a:noFill/>
        </p:spPr>
        <p:txBody>
          <a:bodyPr wrap="square" lIns="62792" tIns="31396" rIns="62792" bIns="31396" rtlCol="0">
            <a:spAutoFit/>
          </a:bodyPr>
          <a:lstStyle/>
          <a:p>
            <a:r>
              <a:rPr lang="en-US" altLang="ja-JP" sz="1200" dirty="0">
                <a:solidFill>
                  <a:srgbClr val="000000"/>
                </a:solidFill>
              </a:rPr>
              <a:t>※</a:t>
            </a:r>
            <a:r>
              <a:rPr lang="ja-JP" altLang="en-US" sz="1200" dirty="0">
                <a:solidFill>
                  <a:srgbClr val="000000"/>
                </a:solidFill>
              </a:rPr>
              <a:t>点線枠部分は、必要により実施</a:t>
            </a:r>
          </a:p>
        </p:txBody>
      </p:sp>
      <p:sp>
        <p:nvSpPr>
          <p:cNvPr id="39" name="AutoShape 54"/>
          <p:cNvSpPr txBox="1">
            <a:spLocks noChangeArrowheads="1"/>
          </p:cNvSpPr>
          <p:nvPr/>
        </p:nvSpPr>
        <p:spPr bwMode="auto">
          <a:xfrm>
            <a:off x="186780" y="147108"/>
            <a:ext cx="9754983" cy="83362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15" tIns="45659" rIns="91315" bIns="45659" anchor="ctr"/>
          <a:lstStyle/>
          <a:p>
            <a:pPr algn="ctr" defTabSz="913242">
              <a:defRPr/>
            </a:pPr>
            <a:r>
              <a:rPr lang="ja-JP" altLang="en-US" b="1" dirty="0">
                <a:solidFill>
                  <a:prstClr val="black"/>
                </a:solidFill>
                <a:latin typeface="ＭＳ Ｐゴシック"/>
              </a:rPr>
              <a:t>指定特定相談支援事業者（計画作成担当）及び障害児相談支援事業者と</a:t>
            </a:r>
            <a:endParaRPr lang="en-US" altLang="ja-JP" b="1" dirty="0">
              <a:solidFill>
                <a:prstClr val="black"/>
              </a:solidFill>
              <a:latin typeface="ＭＳ Ｐゴシック"/>
            </a:endParaRPr>
          </a:p>
          <a:p>
            <a:pPr algn="ctr" defTabSz="913242">
              <a:defRPr/>
            </a:pPr>
            <a:r>
              <a:rPr lang="ja-JP" altLang="en-US" b="1" dirty="0">
                <a:solidFill>
                  <a:prstClr val="black"/>
                </a:solidFill>
                <a:latin typeface="ＭＳ Ｐゴシック"/>
              </a:rPr>
              <a:t>障害福祉サービス事業者の関係</a:t>
            </a:r>
          </a:p>
        </p:txBody>
      </p:sp>
      <p:sp>
        <p:nvSpPr>
          <p:cNvPr id="41" name="Rectangle 52"/>
          <p:cNvSpPr>
            <a:spLocks noChangeArrowheads="1"/>
          </p:cNvSpPr>
          <p:nvPr/>
        </p:nvSpPr>
        <p:spPr bwMode="auto">
          <a:xfrm>
            <a:off x="1571030" y="2708920"/>
            <a:ext cx="367744" cy="1656358"/>
          </a:xfrm>
          <a:prstGeom prst="roundRect">
            <a:avLst>
              <a:gd name="adj" fmla="val 50000"/>
            </a:avLst>
          </a:prstGeom>
          <a:solidFill>
            <a:srgbClr val="FFFF00"/>
          </a:solidFill>
          <a:ln w="9525" algn="ctr">
            <a:solidFill>
              <a:schemeClr val="tx1"/>
            </a:solidFill>
            <a:prstDash val="solid"/>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資源アセスメント</a:t>
            </a:r>
            <a:endParaRPr lang="en-US" altLang="ja-JP" sz="1400" b="1" dirty="0">
              <a:solidFill>
                <a:srgbClr val="000000"/>
              </a:solidFill>
              <a:latin typeface="ＭＳ Ｐゴシック" charset="-128"/>
            </a:endParaRPr>
          </a:p>
        </p:txBody>
      </p:sp>
      <p:sp>
        <p:nvSpPr>
          <p:cNvPr id="42" name="Rectangle 52"/>
          <p:cNvSpPr>
            <a:spLocks noChangeArrowheads="1"/>
          </p:cNvSpPr>
          <p:nvPr/>
        </p:nvSpPr>
        <p:spPr bwMode="auto">
          <a:xfrm>
            <a:off x="1202011" y="2708920"/>
            <a:ext cx="367744" cy="1656358"/>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lumMod val="65000"/>
                    <a:lumOff val="35000"/>
                  </a:srgbClr>
                </a:solidFill>
                <a:latin typeface="ＭＳ Ｐゴシック" charset="-128"/>
              </a:rPr>
              <a:t>二次アセスメント</a:t>
            </a:r>
            <a:endParaRPr lang="en-US" altLang="ja-JP" sz="1400" b="1" dirty="0">
              <a:solidFill>
                <a:srgbClr val="000000">
                  <a:lumMod val="65000"/>
                  <a:lumOff val="35000"/>
                </a:srgbClr>
              </a:solidFill>
              <a:latin typeface="ＭＳ Ｐゴシック" charset="-128"/>
            </a:endParaRPr>
          </a:p>
        </p:txBody>
      </p:sp>
      <p:sp>
        <p:nvSpPr>
          <p:cNvPr id="32" name="テキスト ボックス 15"/>
          <p:cNvSpPr txBox="1">
            <a:spLocks noChangeArrowheads="1"/>
          </p:cNvSpPr>
          <p:nvPr/>
        </p:nvSpPr>
        <p:spPr bwMode="auto">
          <a:xfrm>
            <a:off x="4357197" y="3789040"/>
            <a:ext cx="399794" cy="2448272"/>
          </a:xfrm>
          <a:prstGeom prst="rect">
            <a:avLst/>
          </a:prstGeom>
          <a:solidFill>
            <a:srgbClr val="00B0F0"/>
          </a:solidFill>
          <a:ln w="9525">
            <a:solidFill>
              <a:schemeClr val="tx1"/>
            </a:solidFill>
            <a:miter lim="800000"/>
            <a:headEnd/>
            <a:tailEnd/>
          </a:ln>
        </p:spPr>
        <p:txBody>
          <a:bodyPr vert="eaVert" wrap="square" lIns="36000" rIns="36000" anchor="ctr" anchorCtr="0">
            <a:noAutofit/>
          </a:bodyPr>
          <a:lstStyle/>
          <a:p>
            <a:pPr algn="ctr"/>
            <a:r>
              <a:rPr lang="ja-JP" altLang="en-US" sz="1200" b="1" dirty="0">
                <a:solidFill>
                  <a:srgbClr val="000000"/>
                </a:solidFill>
              </a:rPr>
              <a:t>利用契約（利用開始）</a:t>
            </a:r>
          </a:p>
        </p:txBody>
      </p:sp>
      <p:sp>
        <p:nvSpPr>
          <p:cNvPr id="36" name="角丸四角形吹き出し 35"/>
          <p:cNvSpPr/>
          <p:nvPr/>
        </p:nvSpPr>
        <p:spPr>
          <a:xfrm>
            <a:off x="869757" y="4581128"/>
            <a:ext cx="1771397" cy="864096"/>
          </a:xfrm>
          <a:prstGeom prst="wedgeRoundRectCallout">
            <a:avLst>
              <a:gd name="adj1" fmla="val -25841"/>
              <a:gd name="adj2" fmla="val -69339"/>
              <a:gd name="adj3" fmla="val 16667"/>
            </a:avLst>
          </a:prstGeom>
          <a:solidFill>
            <a:schemeClr val="bg1"/>
          </a:solidFill>
          <a:ln w="3175"/>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rgbClr val="000000">
                    <a:lumMod val="75000"/>
                  </a:srgbClr>
                </a:solidFill>
                <a:latin typeface="メイリオ" pitchFamily="50" charset="-128"/>
                <a:ea typeface="メイリオ" pitchFamily="50" charset="-128"/>
              </a:rPr>
              <a:t>必要に応じて、医療の必要性や職業能力の程度などについて、</a:t>
            </a:r>
            <a:r>
              <a:rPr lang="ja-JP" altLang="en-US" sz="1000" b="1" dirty="0">
                <a:solidFill>
                  <a:srgbClr val="000000">
                    <a:lumMod val="75000"/>
                  </a:srgbClr>
                </a:solidFill>
                <a:latin typeface="メイリオ" pitchFamily="50" charset="-128"/>
                <a:ea typeface="メイリオ" pitchFamily="50" charset="-128"/>
              </a:rPr>
              <a:t>外部の専門機関等に状況照会</a:t>
            </a:r>
            <a:r>
              <a:rPr lang="ja-JP" altLang="en-US" sz="1000" dirty="0">
                <a:solidFill>
                  <a:srgbClr val="000000">
                    <a:lumMod val="75000"/>
                  </a:srgbClr>
                </a:solidFill>
                <a:latin typeface="メイリオ" pitchFamily="50" charset="-128"/>
                <a:ea typeface="メイリオ" pitchFamily="50" charset="-128"/>
              </a:rPr>
              <a:t>。</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8</a:t>
            </a:fld>
            <a:endParaRPr lang="en-US" altLang="ja-JP" dirty="0">
              <a:solidFill>
                <a:srgbClr val="000000"/>
              </a:solidFill>
            </a:endParaRPr>
          </a:p>
        </p:txBody>
      </p:sp>
      <p:sp>
        <p:nvSpPr>
          <p:cNvPr id="44" name="角丸四角形吹き出し 43"/>
          <p:cNvSpPr/>
          <p:nvPr/>
        </p:nvSpPr>
        <p:spPr bwMode="auto">
          <a:xfrm>
            <a:off x="4275901" y="1484784"/>
            <a:ext cx="3794102" cy="1560761"/>
          </a:xfrm>
          <a:prstGeom prst="wedgeRoundRectCallout">
            <a:avLst>
              <a:gd name="adj1" fmla="val -70139"/>
              <a:gd name="adj2" fmla="val 79122"/>
              <a:gd name="adj3" fmla="val 16667"/>
            </a:avLst>
          </a:prstGeom>
          <a:ln>
            <a:headEnd type="triangle" w="med" len="med"/>
            <a:tailEnd type="triangle" w="med" len="med"/>
          </a:ln>
        </p:spPr>
        <p:style>
          <a:lnRef idx="2">
            <a:schemeClr val="accent2"/>
          </a:lnRef>
          <a:fillRef idx="1">
            <a:schemeClr val="lt1"/>
          </a:fillRef>
          <a:effectRef idx="0">
            <a:schemeClr val="accent2"/>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事業所見学などを事前に行わない場合は、サービス提供事業者と利用者が初めて出会う場面となります。</a:t>
            </a:r>
          </a:p>
        </p:txBody>
      </p:sp>
    </p:spTree>
    <p:extLst>
      <p:ext uri="{BB962C8B-B14F-4D97-AF65-F5344CB8AC3E}">
        <p14:creationId xmlns:p14="http://schemas.microsoft.com/office/powerpoint/2010/main" val="3749552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6"/>
          <p:cNvSpPr>
            <a:spLocks noChangeArrowheads="1"/>
          </p:cNvSpPr>
          <p:nvPr/>
        </p:nvSpPr>
        <p:spPr bwMode="auto">
          <a:xfrm>
            <a:off x="1103138" y="1484795"/>
            <a:ext cx="699818" cy="1800225"/>
          </a:xfrm>
          <a:prstGeom prst="rect">
            <a:avLst/>
          </a:prstGeom>
          <a:solidFill>
            <a:srgbClr val="FFFF99">
              <a:alpha val="50196"/>
            </a:srgbClr>
          </a:solidFill>
          <a:ln w="3175">
            <a:solidFill>
              <a:schemeClr val="bg1">
                <a:lumMod val="85000"/>
              </a:schemeClr>
            </a:solidFill>
            <a:prstDash val="solid"/>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a:t>
            </a:r>
            <a:r>
              <a:rPr lang="ja-JP" altLang="en-US" dirty="0">
                <a:solidFill>
                  <a:srgbClr val="000000"/>
                </a:solidFill>
              </a:rPr>
              <a:t>　　　　　　</a:t>
            </a:r>
          </a:p>
        </p:txBody>
      </p:sp>
      <p:cxnSp>
        <p:nvCxnSpPr>
          <p:cNvPr id="28" name="直線コネクタ 27"/>
          <p:cNvCxnSpPr/>
          <p:nvPr/>
        </p:nvCxnSpPr>
        <p:spPr>
          <a:xfrm>
            <a:off x="279891" y="3644900"/>
            <a:ext cx="9372600"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07" name="Rectangle 6"/>
          <p:cNvSpPr>
            <a:spLocks noChangeArrowheads="1"/>
          </p:cNvSpPr>
          <p:nvPr/>
        </p:nvSpPr>
        <p:spPr bwMode="auto">
          <a:xfrm>
            <a:off x="795735" y="1484328"/>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08" name="Rectangle 7"/>
          <p:cNvSpPr>
            <a:spLocks noChangeArrowheads="1"/>
          </p:cNvSpPr>
          <p:nvPr/>
        </p:nvSpPr>
        <p:spPr bwMode="auto">
          <a:xfrm>
            <a:off x="2118371" y="1196762"/>
            <a:ext cx="478393" cy="23762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サービス等利用計画案等</a:t>
            </a:r>
            <a:endParaRPr lang="ja-JP" altLang="en-US" sz="1600" dirty="0">
              <a:solidFill>
                <a:srgbClr val="000000"/>
              </a:solidFill>
            </a:endParaRPr>
          </a:p>
        </p:txBody>
      </p:sp>
      <p:sp>
        <p:nvSpPr>
          <p:cNvPr id="47109" name="Rectangle 38"/>
          <p:cNvSpPr>
            <a:spLocks noChangeArrowheads="1"/>
          </p:cNvSpPr>
          <p:nvPr/>
        </p:nvSpPr>
        <p:spPr bwMode="auto">
          <a:xfrm>
            <a:off x="6806251" y="3820905"/>
            <a:ext cx="478393" cy="1727200"/>
          </a:xfrm>
          <a:prstGeom prst="rect">
            <a:avLst/>
          </a:prstGeom>
          <a:solidFill>
            <a:srgbClr val="FFFF99"/>
          </a:solidFill>
          <a:ln w="9525">
            <a:solidFill>
              <a:schemeClr val="tx1"/>
            </a:solidFill>
            <a:miter lim="800000"/>
            <a:headEnd/>
            <a:tailEnd/>
          </a:ln>
        </p:spPr>
        <p:txBody>
          <a:bodyPr vert="eaVert" wrap="none" lIns="91315" tIns="0" rIns="91315" bIns="0"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個別支援計画</a:t>
            </a:r>
            <a:endParaRPr lang="ja-JP" altLang="en-US" dirty="0">
              <a:solidFill>
                <a:srgbClr val="000000"/>
              </a:solidFill>
            </a:endParaRPr>
          </a:p>
        </p:txBody>
      </p:sp>
      <p:sp>
        <p:nvSpPr>
          <p:cNvPr id="47110" name="Line 40"/>
          <p:cNvSpPr>
            <a:spLocks noChangeShapeType="1"/>
          </p:cNvSpPr>
          <p:nvPr/>
        </p:nvSpPr>
        <p:spPr bwMode="auto">
          <a:xfrm>
            <a:off x="4117318" y="3356992"/>
            <a:ext cx="239877" cy="432048"/>
          </a:xfrm>
          <a:prstGeom prst="line">
            <a:avLst/>
          </a:prstGeom>
          <a:noFill/>
          <a:ln w="50800">
            <a:solidFill>
              <a:schemeClr val="tx1"/>
            </a:solidFill>
            <a:round/>
            <a:headEnd/>
            <a:tailEnd type="triangle" w="med" len="med"/>
          </a:ln>
        </p:spPr>
        <p:txBody>
          <a:bodyPr lIns="91315" tIns="45659" rIns="91315" bIns="45659"/>
          <a:lstStyle/>
          <a:p>
            <a:pPr defTabSz="913242"/>
            <a:endParaRPr lang="ja-JP" altLang="en-US" sz="1200" dirty="0">
              <a:solidFill>
                <a:prstClr val="black"/>
              </a:solidFill>
            </a:endParaRPr>
          </a:p>
        </p:txBody>
      </p:sp>
      <p:sp>
        <p:nvSpPr>
          <p:cNvPr id="47111" name="Rectangle 49"/>
          <p:cNvSpPr>
            <a:spLocks noChangeArrowheads="1"/>
          </p:cNvSpPr>
          <p:nvPr/>
        </p:nvSpPr>
        <p:spPr bwMode="auto">
          <a:xfrm>
            <a:off x="8291149" y="3766782"/>
            <a:ext cx="478393" cy="211049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モニタリング</a:t>
            </a:r>
            <a:endParaRPr lang="ja-JP" altLang="en-US" dirty="0">
              <a:solidFill>
                <a:srgbClr val="000000"/>
              </a:solidFill>
            </a:endParaRPr>
          </a:p>
        </p:txBody>
      </p:sp>
      <p:sp>
        <p:nvSpPr>
          <p:cNvPr id="23" name="Rectangle 50"/>
          <p:cNvSpPr>
            <a:spLocks noChangeArrowheads="1"/>
          </p:cNvSpPr>
          <p:nvPr/>
        </p:nvSpPr>
        <p:spPr bwMode="auto">
          <a:xfrm>
            <a:off x="131806" y="1196975"/>
            <a:ext cx="515819" cy="2159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相談支援事業者</a:t>
            </a:r>
          </a:p>
        </p:txBody>
      </p:sp>
      <p:sp>
        <p:nvSpPr>
          <p:cNvPr id="47114" name="Rectangle 52"/>
          <p:cNvSpPr>
            <a:spLocks noChangeArrowheads="1"/>
          </p:cNvSpPr>
          <p:nvPr/>
        </p:nvSpPr>
        <p:spPr bwMode="auto">
          <a:xfrm>
            <a:off x="2678084" y="2492904"/>
            <a:ext cx="369372" cy="2087563"/>
          </a:xfrm>
          <a:prstGeom prst="roundRect">
            <a:avLst>
              <a:gd name="adj" fmla="val 0"/>
            </a:avLst>
          </a:prstGeom>
          <a:solidFill>
            <a:srgbClr val="FF9999"/>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支給決定（市町村）</a:t>
            </a:r>
            <a:endParaRPr lang="en-US" altLang="ja-JP" sz="1200" b="1" dirty="0">
              <a:solidFill>
                <a:srgbClr val="000000"/>
              </a:solidFill>
              <a:latin typeface="ＭＳ Ｐゴシック" charset="-128"/>
            </a:endParaRPr>
          </a:p>
        </p:txBody>
      </p:sp>
      <p:sp>
        <p:nvSpPr>
          <p:cNvPr id="33" name="Rectangle 50"/>
          <p:cNvSpPr>
            <a:spLocks noChangeArrowheads="1"/>
          </p:cNvSpPr>
          <p:nvPr/>
        </p:nvSpPr>
        <p:spPr bwMode="auto">
          <a:xfrm>
            <a:off x="131806" y="4076700"/>
            <a:ext cx="515819" cy="2160588"/>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サービス事業者</a:t>
            </a:r>
          </a:p>
        </p:txBody>
      </p:sp>
      <p:sp>
        <p:nvSpPr>
          <p:cNvPr id="47116" name="Rectangle 6"/>
          <p:cNvSpPr>
            <a:spLocks noChangeArrowheads="1"/>
          </p:cNvSpPr>
          <p:nvPr/>
        </p:nvSpPr>
        <p:spPr bwMode="auto">
          <a:xfrm>
            <a:off x="4968680" y="3918893"/>
            <a:ext cx="478393" cy="1800225"/>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17" name="Rectangle 7"/>
          <p:cNvSpPr>
            <a:spLocks noChangeArrowheads="1"/>
          </p:cNvSpPr>
          <p:nvPr/>
        </p:nvSpPr>
        <p:spPr bwMode="auto">
          <a:xfrm>
            <a:off x="3637590" y="1268770"/>
            <a:ext cx="478393" cy="223224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サービス等利用計画等</a:t>
            </a:r>
            <a:endParaRPr lang="ja-JP" altLang="en-US" sz="1600" dirty="0">
              <a:solidFill>
                <a:srgbClr val="000000"/>
              </a:solidFill>
            </a:endParaRPr>
          </a:p>
        </p:txBody>
      </p:sp>
      <p:sp>
        <p:nvSpPr>
          <p:cNvPr id="43" name="右矢印 42"/>
          <p:cNvSpPr/>
          <p:nvPr/>
        </p:nvSpPr>
        <p:spPr>
          <a:xfrm>
            <a:off x="5501723" y="4359821"/>
            <a:ext cx="29614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19" name="Rectangle 52"/>
          <p:cNvSpPr>
            <a:spLocks noChangeArrowheads="1"/>
          </p:cNvSpPr>
          <p:nvPr/>
        </p:nvSpPr>
        <p:spPr bwMode="auto">
          <a:xfrm>
            <a:off x="6403361" y="3429010"/>
            <a:ext cx="294520" cy="1837395"/>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200" b="1" dirty="0">
                <a:solidFill>
                  <a:srgbClr val="000000"/>
                </a:solidFill>
                <a:latin typeface="ＭＳ Ｐゴシック" charset="-128"/>
              </a:rPr>
              <a:t>支援会議</a:t>
            </a:r>
            <a:endParaRPr lang="en-US" altLang="ja-JP" sz="1200" b="1" dirty="0">
              <a:solidFill>
                <a:srgbClr val="000000"/>
              </a:solidFill>
              <a:latin typeface="ＭＳ Ｐゴシック" charset="-128"/>
            </a:endParaRPr>
          </a:p>
        </p:txBody>
      </p:sp>
      <p:sp>
        <p:nvSpPr>
          <p:cNvPr id="47120" name="Rectangle 7"/>
          <p:cNvSpPr>
            <a:spLocks noChangeArrowheads="1"/>
          </p:cNvSpPr>
          <p:nvPr/>
        </p:nvSpPr>
        <p:spPr bwMode="auto">
          <a:xfrm>
            <a:off x="8195232" y="1196761"/>
            <a:ext cx="574295" cy="2303463"/>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継続サービス利用支援等</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（モニタリング）</a:t>
            </a:r>
            <a:endParaRPr lang="ja-JP" altLang="en-US" sz="1600" dirty="0">
              <a:solidFill>
                <a:srgbClr val="000000"/>
              </a:solidFill>
            </a:endParaRPr>
          </a:p>
        </p:txBody>
      </p:sp>
      <p:sp>
        <p:nvSpPr>
          <p:cNvPr id="47121" name="Rectangle 7"/>
          <p:cNvSpPr>
            <a:spLocks noChangeArrowheads="1"/>
          </p:cNvSpPr>
          <p:nvPr/>
        </p:nvSpPr>
        <p:spPr bwMode="auto">
          <a:xfrm>
            <a:off x="7633996" y="3771917"/>
            <a:ext cx="561237" cy="2374900"/>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個別支援計画の実施</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（サービスの提供）</a:t>
            </a:r>
            <a:endParaRPr lang="ja-JP" altLang="en-US" sz="1600" dirty="0">
              <a:solidFill>
                <a:srgbClr val="000000"/>
              </a:solidFill>
            </a:endParaRPr>
          </a:p>
        </p:txBody>
      </p:sp>
      <p:sp>
        <p:nvSpPr>
          <p:cNvPr id="50" name="右矢印 49"/>
          <p:cNvSpPr/>
          <p:nvPr/>
        </p:nvSpPr>
        <p:spPr>
          <a:xfrm>
            <a:off x="7362152" y="4359821"/>
            <a:ext cx="207495"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3" name="Rectangle 7"/>
          <p:cNvSpPr>
            <a:spLocks noChangeArrowheads="1"/>
          </p:cNvSpPr>
          <p:nvPr/>
        </p:nvSpPr>
        <p:spPr bwMode="auto">
          <a:xfrm>
            <a:off x="9616720" y="3789363"/>
            <a:ext cx="478393" cy="2374900"/>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個別支援計画の変更</a:t>
            </a:r>
            <a:endParaRPr lang="ja-JP" altLang="en-US" sz="1600" dirty="0">
              <a:solidFill>
                <a:srgbClr val="000000"/>
              </a:solidFill>
            </a:endParaRPr>
          </a:p>
        </p:txBody>
      </p:sp>
      <p:sp>
        <p:nvSpPr>
          <p:cNvPr id="52" name="右矢印 51"/>
          <p:cNvSpPr/>
          <p:nvPr/>
        </p:nvSpPr>
        <p:spPr>
          <a:xfrm>
            <a:off x="8801334" y="4383297"/>
            <a:ext cx="294521"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5" name="Rectangle 52"/>
          <p:cNvSpPr>
            <a:spLocks noChangeArrowheads="1"/>
          </p:cNvSpPr>
          <p:nvPr/>
        </p:nvSpPr>
        <p:spPr bwMode="auto">
          <a:xfrm>
            <a:off x="3157836" y="1844824"/>
            <a:ext cx="367744" cy="3384550"/>
          </a:xfrm>
          <a:prstGeom prst="roundRect">
            <a:avLst>
              <a:gd name="adj" fmla="val 50000"/>
            </a:avLst>
          </a:prstGeom>
          <a:solidFill>
            <a:srgbClr val="FFFF00"/>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47126" name="Rectangle 38"/>
          <p:cNvSpPr>
            <a:spLocks noChangeArrowheads="1"/>
          </p:cNvSpPr>
          <p:nvPr/>
        </p:nvSpPr>
        <p:spPr bwMode="auto">
          <a:xfrm>
            <a:off x="5830730" y="3771927"/>
            <a:ext cx="478393" cy="2592387"/>
          </a:xfrm>
          <a:prstGeom prst="rect">
            <a:avLst/>
          </a:prstGeom>
          <a:solidFill>
            <a:srgbClr val="FFFF99"/>
          </a:solidFill>
          <a:ln w="9525">
            <a:solidFill>
              <a:schemeClr val="tx1"/>
            </a:solidFill>
            <a:miter lim="800000"/>
            <a:headEnd/>
            <a:tailEnd/>
          </a:ln>
        </p:spPr>
        <p:txBody>
          <a:bodyPr vert="eaVert" wrap="none" lIns="91315" tIns="45659" rIns="91315" bIns="45659" anchor="ctr"/>
          <a:lstStyle/>
          <a:p>
            <a:pPr defTabSz="913242">
              <a:spcBef>
                <a:spcPct val="50000"/>
              </a:spcBef>
            </a:pPr>
            <a:r>
              <a:rPr lang="ja-JP" altLang="en-US" dirty="0">
                <a:solidFill>
                  <a:srgbClr val="000000"/>
                </a:solidFill>
                <a:latin typeface="HG創英角ﾎﾟｯﾌﾟ体" pitchFamily="49" charset="-128"/>
                <a:ea typeface="HG創英角ﾎﾟｯﾌﾟ体" pitchFamily="49" charset="-128"/>
              </a:rPr>
              <a:t> 個別支援計画の原案</a:t>
            </a:r>
            <a:r>
              <a:rPr lang="ja-JP" altLang="en-US" dirty="0">
                <a:solidFill>
                  <a:srgbClr val="000000"/>
                </a:solidFill>
              </a:rPr>
              <a:t>　</a:t>
            </a:r>
          </a:p>
        </p:txBody>
      </p:sp>
      <p:cxnSp>
        <p:nvCxnSpPr>
          <p:cNvPr id="31" name="直線コネクタ 30"/>
          <p:cNvCxnSpPr/>
          <p:nvPr/>
        </p:nvCxnSpPr>
        <p:spPr>
          <a:xfrm>
            <a:off x="4277236" y="1268760"/>
            <a:ext cx="0" cy="5040312"/>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28" name="Rectangle 7"/>
          <p:cNvSpPr>
            <a:spLocks noChangeArrowheads="1"/>
          </p:cNvSpPr>
          <p:nvPr/>
        </p:nvSpPr>
        <p:spPr bwMode="auto">
          <a:xfrm>
            <a:off x="9600449" y="981088"/>
            <a:ext cx="478393" cy="2519363"/>
          </a:xfrm>
          <a:prstGeom prst="rect">
            <a:avLst/>
          </a:prstGeom>
          <a:solidFill>
            <a:srgbClr val="FFFF99"/>
          </a:solidFill>
          <a:ln w="15875">
            <a:solidFill>
              <a:schemeClr val="tx1"/>
            </a:solidFill>
            <a:prstDash val="dash"/>
            <a:miter lim="800000"/>
            <a:headEnd/>
            <a:tailEnd/>
          </a:ln>
        </p:spPr>
        <p:txBody>
          <a:bodyPr vert="eaVert" wrap="none" lIns="91315" tIns="45659" rIns="91315" bIns="45659" anchor="ctr"/>
          <a:lstStyle/>
          <a:p>
            <a:pPr algn="ctr" defTabSz="913242"/>
            <a:r>
              <a:rPr lang="ja-JP" altLang="en-US" sz="1400" dirty="0">
                <a:solidFill>
                  <a:srgbClr val="000000"/>
                </a:solidFill>
                <a:latin typeface="HG創英角ﾎﾟｯﾌﾟ体" pitchFamily="49" charset="-128"/>
                <a:ea typeface="HG創英角ﾎﾟｯﾌﾟ体" pitchFamily="49" charset="-128"/>
              </a:rPr>
              <a:t>サービス等利用計画等の変更</a:t>
            </a:r>
            <a:endParaRPr lang="ja-JP" altLang="en-US" sz="1400" dirty="0">
              <a:solidFill>
                <a:srgbClr val="000000"/>
              </a:solidFill>
            </a:endParaRPr>
          </a:p>
        </p:txBody>
      </p:sp>
      <p:sp>
        <p:nvSpPr>
          <p:cNvPr id="27" name="右矢印 26"/>
          <p:cNvSpPr/>
          <p:nvPr/>
        </p:nvSpPr>
        <p:spPr>
          <a:xfrm>
            <a:off x="8801334" y="2008345"/>
            <a:ext cx="294521"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30" name="Rectangle 52"/>
          <p:cNvSpPr>
            <a:spLocks noChangeArrowheads="1"/>
          </p:cNvSpPr>
          <p:nvPr/>
        </p:nvSpPr>
        <p:spPr bwMode="auto">
          <a:xfrm>
            <a:off x="9107476" y="1910368"/>
            <a:ext cx="367744" cy="3384550"/>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37" name="右矢印 36"/>
          <p:cNvSpPr/>
          <p:nvPr/>
        </p:nvSpPr>
        <p:spPr>
          <a:xfrm>
            <a:off x="1414727" y="1507849"/>
            <a:ext cx="590466"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39" name="AutoShape 54"/>
          <p:cNvSpPr txBox="1">
            <a:spLocks noChangeArrowheads="1"/>
          </p:cNvSpPr>
          <p:nvPr/>
        </p:nvSpPr>
        <p:spPr bwMode="auto">
          <a:xfrm>
            <a:off x="186780" y="147108"/>
            <a:ext cx="9754983" cy="83362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15" tIns="45659" rIns="91315" bIns="45659" anchor="ctr"/>
          <a:lstStyle/>
          <a:p>
            <a:pPr algn="ctr" defTabSz="913242">
              <a:defRPr/>
            </a:pPr>
            <a:r>
              <a:rPr lang="ja-JP" altLang="en-US" b="1" dirty="0">
                <a:solidFill>
                  <a:prstClr val="black"/>
                </a:solidFill>
                <a:latin typeface="ＭＳ Ｐゴシック"/>
              </a:rPr>
              <a:t>指定特定相談支援事業者（計画作成担当）及び障害児相談支援事業者と</a:t>
            </a:r>
            <a:endParaRPr lang="en-US" altLang="ja-JP" b="1" dirty="0">
              <a:solidFill>
                <a:prstClr val="black"/>
              </a:solidFill>
              <a:latin typeface="ＭＳ Ｐゴシック"/>
            </a:endParaRPr>
          </a:p>
          <a:p>
            <a:pPr algn="ctr" defTabSz="913242">
              <a:defRPr/>
            </a:pPr>
            <a:r>
              <a:rPr lang="ja-JP" altLang="en-US" b="1" dirty="0">
                <a:solidFill>
                  <a:prstClr val="black"/>
                </a:solidFill>
                <a:latin typeface="ＭＳ Ｐゴシック"/>
              </a:rPr>
              <a:t>障害福祉サービス事業者の関係</a:t>
            </a:r>
          </a:p>
        </p:txBody>
      </p:sp>
      <p:sp>
        <p:nvSpPr>
          <p:cNvPr id="41" name="Rectangle 52"/>
          <p:cNvSpPr>
            <a:spLocks noChangeArrowheads="1"/>
          </p:cNvSpPr>
          <p:nvPr/>
        </p:nvSpPr>
        <p:spPr bwMode="auto">
          <a:xfrm>
            <a:off x="1634899" y="2300028"/>
            <a:ext cx="367744" cy="1656358"/>
          </a:xfrm>
          <a:prstGeom prst="roundRect">
            <a:avLst>
              <a:gd name="adj" fmla="val 50000"/>
            </a:avLst>
          </a:prstGeom>
          <a:solidFill>
            <a:srgbClr val="FFFF00"/>
          </a:solidFill>
          <a:ln w="9525" algn="ctr">
            <a:solidFill>
              <a:schemeClr val="tx1"/>
            </a:solidFill>
            <a:prstDash val="solid"/>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資源アセスメント</a:t>
            </a:r>
            <a:endParaRPr lang="en-US" altLang="ja-JP" sz="1400" b="1" dirty="0">
              <a:solidFill>
                <a:srgbClr val="000000"/>
              </a:solidFill>
              <a:latin typeface="ＭＳ Ｐゴシック" charset="-128"/>
            </a:endParaRPr>
          </a:p>
        </p:txBody>
      </p:sp>
      <p:sp>
        <p:nvSpPr>
          <p:cNvPr id="42" name="Rectangle 52"/>
          <p:cNvSpPr>
            <a:spLocks noChangeArrowheads="1"/>
          </p:cNvSpPr>
          <p:nvPr/>
        </p:nvSpPr>
        <p:spPr bwMode="auto">
          <a:xfrm>
            <a:off x="1267165" y="2276475"/>
            <a:ext cx="367744" cy="1656358"/>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lumMod val="65000"/>
                    <a:lumOff val="35000"/>
                  </a:srgbClr>
                </a:solidFill>
                <a:latin typeface="ＭＳ Ｐゴシック" charset="-128"/>
              </a:rPr>
              <a:t>二次アセスメント</a:t>
            </a:r>
            <a:endParaRPr lang="en-US" altLang="ja-JP" sz="1400" b="1" dirty="0">
              <a:solidFill>
                <a:srgbClr val="000000">
                  <a:lumMod val="65000"/>
                  <a:lumOff val="35000"/>
                </a:srgbClr>
              </a:solidFill>
              <a:latin typeface="ＭＳ Ｐゴシック" charset="-128"/>
            </a:endParaRPr>
          </a:p>
        </p:txBody>
      </p:sp>
      <p:sp>
        <p:nvSpPr>
          <p:cNvPr id="32" name="テキスト ボックス 15"/>
          <p:cNvSpPr txBox="1">
            <a:spLocks noChangeArrowheads="1"/>
          </p:cNvSpPr>
          <p:nvPr/>
        </p:nvSpPr>
        <p:spPr bwMode="auto">
          <a:xfrm>
            <a:off x="4357197" y="3789040"/>
            <a:ext cx="399794" cy="2448272"/>
          </a:xfrm>
          <a:prstGeom prst="rect">
            <a:avLst/>
          </a:prstGeom>
          <a:solidFill>
            <a:srgbClr val="00B0F0"/>
          </a:solidFill>
          <a:ln w="9525">
            <a:solidFill>
              <a:schemeClr val="tx1"/>
            </a:solidFill>
            <a:miter lim="800000"/>
            <a:headEnd/>
            <a:tailEnd/>
          </a:ln>
        </p:spPr>
        <p:txBody>
          <a:bodyPr vert="eaVert" wrap="square" lIns="36000" rIns="36000" anchor="ctr" anchorCtr="0">
            <a:noAutofit/>
          </a:bodyPr>
          <a:lstStyle/>
          <a:p>
            <a:pPr algn="ctr"/>
            <a:r>
              <a:rPr lang="ja-JP" altLang="en-US" sz="1200" b="1" dirty="0">
                <a:solidFill>
                  <a:srgbClr val="000000"/>
                </a:solidFill>
              </a:rPr>
              <a:t>利用契約（利用開始）</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9</a:t>
            </a:fld>
            <a:endParaRPr lang="en-US" altLang="ja-JP" dirty="0">
              <a:solidFill>
                <a:srgbClr val="000000"/>
              </a:solidFill>
            </a:endParaRPr>
          </a:p>
        </p:txBody>
      </p:sp>
      <p:sp>
        <p:nvSpPr>
          <p:cNvPr id="4" name="矢印: 上向き折線 3">
            <a:extLst>
              <a:ext uri="{FF2B5EF4-FFF2-40B4-BE49-F238E27FC236}">
                <a16:creationId xmlns:a16="http://schemas.microsoft.com/office/drawing/2014/main" id="{82B7A608-D839-482A-B503-73B6851A47CE}"/>
              </a:ext>
            </a:extLst>
          </p:cNvPr>
          <p:cNvSpPr/>
          <p:nvPr/>
        </p:nvSpPr>
        <p:spPr>
          <a:xfrm rot="5400000">
            <a:off x="-76994" y="4275410"/>
            <a:ext cx="2404209" cy="483208"/>
          </a:xfrm>
          <a:prstGeom prst="bentUpArrow">
            <a:avLst>
              <a:gd name="adj1" fmla="val 25001"/>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表 5">
            <a:extLst>
              <a:ext uri="{FF2B5EF4-FFF2-40B4-BE49-F238E27FC236}">
                <a16:creationId xmlns:a16="http://schemas.microsoft.com/office/drawing/2014/main" id="{56FAEE08-1509-43FB-B11F-C19D5E274B55}"/>
              </a:ext>
            </a:extLst>
          </p:cNvPr>
          <p:cNvGraphicFramePr>
            <a:graphicFrameLocks noGrp="1"/>
          </p:cNvGraphicFramePr>
          <p:nvPr>
            <p:extLst/>
          </p:nvPr>
        </p:nvGraphicFramePr>
        <p:xfrm>
          <a:off x="1352898" y="4613046"/>
          <a:ext cx="696814" cy="1924693"/>
        </p:xfrm>
        <a:graphic>
          <a:graphicData uri="http://schemas.openxmlformats.org/drawingml/2006/table">
            <a:tbl>
              <a:tblPr firstRow="1" bandRow="1">
                <a:tableStyleId>{5C22544A-7EE6-4342-B048-85BDC9FD1C3A}</a:tableStyleId>
              </a:tblPr>
              <a:tblGrid>
                <a:gridCol w="338395">
                  <a:extLst>
                    <a:ext uri="{9D8B030D-6E8A-4147-A177-3AD203B41FA5}">
                      <a16:colId xmlns:a16="http://schemas.microsoft.com/office/drawing/2014/main" val="2411420709"/>
                    </a:ext>
                  </a:extLst>
                </a:gridCol>
                <a:gridCol w="358419">
                  <a:extLst>
                    <a:ext uri="{9D8B030D-6E8A-4147-A177-3AD203B41FA5}">
                      <a16:colId xmlns:a16="http://schemas.microsoft.com/office/drawing/2014/main" val="2678264017"/>
                    </a:ext>
                  </a:extLst>
                </a:gridCol>
              </a:tblGrid>
              <a:tr h="326528">
                <a:tc gridSpan="2">
                  <a:txBody>
                    <a:bodyPr/>
                    <a:lstStyle/>
                    <a:p>
                      <a:pPr algn="ctr"/>
                      <a:r>
                        <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rPr>
                        <a:t>体験利用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hMerge="1">
                  <a:txBody>
                    <a:bodyPr/>
                    <a:lstStyle/>
                    <a:p>
                      <a:endParaRPr kumimoji="1" lang="ja-JP" altLang="en-US" sz="1400" dirty="0">
                        <a:solidFill>
                          <a:schemeClr val="tx1"/>
                        </a:solidFill>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extLst>
                  <a:ext uri="{0D108BD9-81ED-4DB2-BD59-A6C34878D82A}">
                    <a16:rowId xmlns:a16="http://schemas.microsoft.com/office/drawing/2014/main" val="2991336061"/>
                  </a:ext>
                </a:extLst>
              </a:tr>
              <a:tr h="1406533">
                <a:tc>
                  <a:txBody>
                    <a:bodyPr/>
                    <a:lstStyle/>
                    <a:p>
                      <a:r>
                        <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rPr>
                        <a:t>事例概要</a:t>
                      </a:r>
                      <a:endParaRPr kumimoji="1" lang="en-US" altLang="ja-JP" sz="1400" dirty="0">
                        <a:solidFill>
                          <a:schemeClr val="tx1"/>
                        </a:solidFill>
                        <a:latin typeface="HGP創英角ﾎﾟｯﾌﾟ体" panose="040B0A00000000000000" pitchFamily="50" charset="-128"/>
                        <a:ea typeface="HGP創英角ﾎﾟｯﾌﾟ体" panose="040B0A00000000000000" pitchFamily="50" charset="-128"/>
                      </a:endParaRPr>
                    </a:p>
                    <a:p>
                      <a:endPar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r>
                        <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rPr>
                        <a:t>アセスメント表</a:t>
                      </a:r>
                      <a:endParaRPr kumimoji="1" lang="en-US" altLang="ja-JP" sz="1400" dirty="0">
                        <a:solidFill>
                          <a:schemeClr val="tx1"/>
                        </a:solidFill>
                        <a:latin typeface="HGP創英角ﾎﾟｯﾌﾟ体" panose="040B0A00000000000000" pitchFamily="50" charset="-128"/>
                        <a:ea typeface="HGP創英角ﾎﾟｯﾌﾟ体" panose="040B0A00000000000000" pitchFamily="50" charset="-128"/>
                      </a:endParaRPr>
                    </a:p>
                    <a:p>
                      <a:endPar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extLst>
                  <a:ext uri="{0D108BD9-81ED-4DB2-BD59-A6C34878D82A}">
                    <a16:rowId xmlns:a16="http://schemas.microsoft.com/office/drawing/2014/main" val="2404784232"/>
                  </a:ext>
                </a:extLst>
              </a:tr>
            </a:tbl>
          </a:graphicData>
        </a:graphic>
      </p:graphicFrame>
      <p:sp>
        <p:nvSpPr>
          <p:cNvPr id="47" name="右矢印 49">
            <a:extLst>
              <a:ext uri="{FF2B5EF4-FFF2-40B4-BE49-F238E27FC236}">
                <a16:creationId xmlns:a16="http://schemas.microsoft.com/office/drawing/2014/main" id="{A67FC15B-72D2-4CAA-8537-BE973250BD1C}"/>
              </a:ext>
            </a:extLst>
          </p:cNvPr>
          <p:cNvSpPr/>
          <p:nvPr/>
        </p:nvSpPr>
        <p:spPr>
          <a:xfrm>
            <a:off x="2087654" y="4756506"/>
            <a:ext cx="1070182" cy="5510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8" name="正方形/長方形 47">
            <a:extLst>
              <a:ext uri="{FF2B5EF4-FFF2-40B4-BE49-F238E27FC236}">
                <a16:creationId xmlns:a16="http://schemas.microsoft.com/office/drawing/2014/main" id="{6B665752-D46C-4DF1-9765-9ED63B826FF4}"/>
              </a:ext>
            </a:extLst>
          </p:cNvPr>
          <p:cNvSpPr/>
          <p:nvPr/>
        </p:nvSpPr>
        <p:spPr>
          <a:xfrm>
            <a:off x="4908631" y="5794001"/>
            <a:ext cx="598489" cy="665788"/>
          </a:xfrm>
          <a:prstGeom prst="rect">
            <a:avLst/>
          </a:prstGeom>
          <a:solidFill>
            <a:srgbClr val="CC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400" b="1" dirty="0">
                <a:solidFill>
                  <a:schemeClr val="tx1"/>
                </a:solidFill>
              </a:rPr>
              <a:t>本人と</a:t>
            </a:r>
            <a:endParaRPr kumimoji="1" lang="en-US" altLang="ja-JP" sz="1400" b="1" dirty="0">
              <a:solidFill>
                <a:schemeClr val="tx1"/>
              </a:solidFill>
            </a:endParaRPr>
          </a:p>
          <a:p>
            <a:r>
              <a:rPr kumimoji="1" lang="ja-JP" altLang="en-US" sz="1400" b="1" dirty="0">
                <a:solidFill>
                  <a:schemeClr val="tx1"/>
                </a:solidFill>
              </a:rPr>
              <a:t>面接</a:t>
            </a:r>
          </a:p>
        </p:txBody>
      </p:sp>
      <p:sp>
        <p:nvSpPr>
          <p:cNvPr id="3" name="角丸四角形吹き出し 2"/>
          <p:cNvSpPr/>
          <p:nvPr/>
        </p:nvSpPr>
        <p:spPr bwMode="auto">
          <a:xfrm>
            <a:off x="4275901" y="1910367"/>
            <a:ext cx="3794102" cy="1560761"/>
          </a:xfrm>
          <a:prstGeom prst="wedgeRoundRectCallout">
            <a:avLst>
              <a:gd name="adj1" fmla="val -107779"/>
              <a:gd name="adj2" fmla="val 133759"/>
              <a:gd name="adj3" fmla="val 16667"/>
            </a:avLst>
          </a:prstGeom>
          <a:ln>
            <a:headEnd type="triangle" w="med" len="med"/>
            <a:tailEnd type="triangle" w="med" len="med"/>
          </a:ln>
        </p:spPr>
        <p:style>
          <a:lnRef idx="2">
            <a:schemeClr val="accent2"/>
          </a:lnRef>
          <a:fillRef idx="1">
            <a:schemeClr val="lt1"/>
          </a:fillRef>
          <a:effectRef idx="0">
            <a:schemeClr val="accent2"/>
          </a:effectRef>
          <a:fontRef idx="minor">
            <a:schemeClr val="dk1"/>
          </a:fontRef>
        </p:style>
        <p:txBody>
          <a:bodyPr vert="horz" wrap="square" lIns="74295" tIns="8890" rIns="74295" bIns="889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サービス等利用計画案を作る段階で利用者が一定期間サービスの体験をする場合があります。そのときは</a:t>
            </a:r>
            <a:r>
              <a:rPr kumimoji="1" lang="ja-JP" altLang="en-US" sz="1800" b="0" i="0" u="sng" strike="noStrike" cap="none" normalizeH="0" baseline="0" dirty="0">
                <a:ln>
                  <a:noFill/>
                </a:ln>
                <a:solidFill>
                  <a:schemeClr val="tx1"/>
                </a:solidFill>
                <a:effectLst/>
                <a:latin typeface="Arial" charset="0"/>
                <a:ea typeface="ＭＳ Ｐゴシック" pitchFamily="50" charset="-128"/>
              </a:rPr>
              <a:t>この段階で事業者によるアセスメントも可能です</a:t>
            </a:r>
            <a:r>
              <a:rPr kumimoji="1" lang="ja-JP" altLang="en-US" sz="1800" b="0" i="0" u="none" strike="noStrike" cap="none" normalizeH="0" baseline="0" dirty="0">
                <a:ln>
                  <a:noFill/>
                </a:ln>
                <a:solidFill>
                  <a:schemeClr val="tx1"/>
                </a:solidFill>
                <a:effectLst/>
                <a:latin typeface="Arial" charset="0"/>
                <a:ea typeface="ＭＳ Ｐゴシック" pitchFamily="50" charset="-128"/>
              </a:rPr>
              <a:t>。</a:t>
            </a:r>
          </a:p>
        </p:txBody>
      </p:sp>
    </p:spTree>
    <p:extLst>
      <p:ext uri="{BB962C8B-B14F-4D97-AF65-F5344CB8AC3E}">
        <p14:creationId xmlns:p14="http://schemas.microsoft.com/office/powerpoint/2010/main" val="152098846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5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31120</TotalTime>
  <Words>8827</Words>
  <Application>Microsoft Office PowerPoint</Application>
  <PresentationFormat>ユーザー設定</PresentationFormat>
  <Paragraphs>1343</Paragraphs>
  <Slides>68</Slides>
  <Notes>45</Notes>
  <HiddenSlides>0</HiddenSlides>
  <MMClips>0</MMClips>
  <ScaleCrop>false</ScaleCrop>
  <HeadingPairs>
    <vt:vector size="8" baseType="variant">
      <vt:variant>
        <vt:lpstr>使用されているフォント</vt:lpstr>
      </vt:variant>
      <vt:variant>
        <vt:i4>14</vt:i4>
      </vt:variant>
      <vt:variant>
        <vt:lpstr>テーマ</vt:lpstr>
      </vt:variant>
      <vt:variant>
        <vt:i4>12</vt:i4>
      </vt:variant>
      <vt:variant>
        <vt:lpstr>埋め込まれた OLE サーバー</vt:lpstr>
      </vt:variant>
      <vt:variant>
        <vt:i4>1</vt:i4>
      </vt:variant>
      <vt:variant>
        <vt:lpstr>スライド タイトル</vt:lpstr>
      </vt:variant>
      <vt:variant>
        <vt:i4>68</vt:i4>
      </vt:variant>
    </vt:vector>
  </HeadingPairs>
  <TitlesOfParts>
    <vt:vector size="95" baseType="lpstr">
      <vt:lpstr>HGP創英角ﾎﾟｯﾌﾟ体</vt:lpstr>
      <vt:lpstr>HG丸ｺﾞｼｯｸM-PRO</vt:lpstr>
      <vt:lpstr>HG創英角ﾎﾟｯﾌﾟ体</vt:lpstr>
      <vt:lpstr>ＭＳ Ｐゴシック</vt:lpstr>
      <vt:lpstr>ＭＳ Ｐ明朝</vt:lpstr>
      <vt:lpstr>ＭＳ ゴシック</vt:lpstr>
      <vt:lpstr>ＭＳ 明朝</vt:lpstr>
      <vt:lpstr>メイリオ</vt:lpstr>
      <vt:lpstr>Arial</vt:lpstr>
      <vt:lpstr>Calibri</vt:lpstr>
      <vt:lpstr>Calibri Light</vt:lpstr>
      <vt:lpstr>Century</vt:lpstr>
      <vt:lpstr>Times New Roman</vt:lpstr>
      <vt:lpstr>Wingdings</vt:lpstr>
      <vt:lpstr>標準デザイン</vt:lpstr>
      <vt:lpstr>2_標準デザイン</vt:lpstr>
      <vt:lpstr>6_標準デザイン</vt:lpstr>
      <vt:lpstr>7_標準デザイン</vt:lpstr>
      <vt:lpstr>ホワイト</vt:lpstr>
      <vt:lpstr>15_標準デザイン</vt:lpstr>
      <vt:lpstr>16_標準デザイン</vt:lpstr>
      <vt:lpstr>1_標準デザイン</vt:lpstr>
      <vt:lpstr>3_標準デザイン</vt:lpstr>
      <vt:lpstr>4_標準デザイン</vt:lpstr>
      <vt:lpstr>Office ​​テーマ</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演習１　「個別支援計画の作成」</vt:lpstr>
      <vt:lpstr>PowerPoint プレゼンテーション</vt:lpstr>
      <vt:lpstr>今回の演習では、 　　　サービス事業所の実際の業務を 　　　　　　　　　　　踏まえて考えてみると・・・</vt:lpstr>
      <vt:lpstr>PowerPoint プレゼンテーション</vt:lpstr>
      <vt:lpstr>PowerPoint プレゼンテーション</vt:lpstr>
      <vt:lpstr>PowerPoint プレゼンテーション</vt:lpstr>
      <vt:lpstr>各グループの想定</vt:lpstr>
      <vt:lpstr>PowerPoint プレゼンテーション</vt:lpstr>
      <vt:lpstr>演習１－①　「個別支援計画の作成」（前半）</vt:lpstr>
      <vt:lpstr>サービス担当者会議</vt:lpstr>
      <vt:lpstr>演習事例の概要　　【この事例の登場人物、施設名等の名称はすべて仮称です】 </vt:lpstr>
      <vt:lpstr>就労継続支援Ｂ型事業所「スマイル」　の概要</vt:lpstr>
      <vt:lpstr>グループホームピアハウスの概要</vt:lpstr>
      <vt:lpstr>サービス管理責任者・児童発達支援管理責任者の業務 関係機関との連携</vt:lpstr>
      <vt:lpstr>PowerPoint プレゼンテーション</vt:lpstr>
      <vt:lpstr>０５　サービス担当者会議　事前準備シート（例）</vt:lpstr>
      <vt:lpstr>個人ワーク（事前準備シート作成）</vt:lpstr>
      <vt:lpstr>PowerPoint プレゼンテーション</vt:lpstr>
      <vt:lpstr>グループワーク（事前準備シート作成）</vt:lpstr>
      <vt:lpstr>演習１－①　「個別支援計画の作成」（前半）</vt:lpstr>
      <vt:lpstr>PowerPoint プレゼンテーション</vt:lpstr>
      <vt:lpstr>PowerPoint プレゼンテーション</vt:lpstr>
      <vt:lpstr>PowerPoint プレゼンテーション</vt:lpstr>
      <vt:lpstr>PowerPoint プレゼンテーション</vt:lpstr>
      <vt:lpstr>サービス担当者会議　配役</vt:lpstr>
      <vt:lpstr>ロールプレイ （サービス担当者会議）</vt:lpstr>
      <vt:lpstr>振り返り（フィードバック）</vt:lpstr>
      <vt:lpstr>演習１ー②　「個別支援計画の作成」（後半）</vt:lpstr>
      <vt:lpstr>サービス担当者会議</vt:lpstr>
      <vt:lpstr>PowerPoint プレゼンテーション</vt:lpstr>
      <vt:lpstr>サービス管理責任者・児童発達支援管理責任者の業務 支援プロセスの管理</vt:lpstr>
      <vt:lpstr>PowerPoint プレゼンテーション</vt:lpstr>
      <vt:lpstr>PowerPoint プレゼンテーション</vt:lpstr>
      <vt:lpstr>サービス等利用計画とニーズ整理票の関係</vt:lpstr>
      <vt:lpstr>ニーズ整理の記入についての工夫</vt:lpstr>
      <vt:lpstr>（参考）100文字アセスメント例</vt:lpstr>
      <vt:lpstr>個人ワーク（ニーズ整理票作成）</vt:lpstr>
      <vt:lpstr>グループワーク（ニーズ整理票作成）</vt:lpstr>
      <vt:lpstr>利用者面接ロールプレイの方法</vt:lpstr>
      <vt:lpstr>PowerPoint プレゼンテーション</vt:lpstr>
      <vt:lpstr>ロールプレイ（面接場面）</vt:lpstr>
      <vt:lpstr>演習１ー②　「個別支援計画の作成」（後半）</vt:lpstr>
      <vt:lpstr>PowerPoint プレゼンテーション</vt:lpstr>
      <vt:lpstr>PowerPoint プレゼンテーション</vt:lpstr>
      <vt:lpstr>　０８　個別支援計画</vt:lpstr>
      <vt:lpstr>ニーズ整理票と個別支援計画のつながり</vt:lpstr>
      <vt:lpstr>PowerPoint プレゼンテーション</vt:lpstr>
      <vt:lpstr>グループワーク（個別支援計画の作成）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モニタリングに係るサービス担当者会議（演習）の実施方法</vt:lpstr>
      <vt:lpstr>サービス担当者会議　配役</vt:lpstr>
      <vt:lpstr>ロールプレイ（サービス担当者会議①）</vt:lpstr>
      <vt:lpstr>ロールプレイ（サービス担当者会議②）</vt:lpstr>
      <vt:lpstr>PowerPoint プレゼンテーション</vt:lpstr>
      <vt:lpstr>個別支援計画修正案の作成（40分間）</vt:lpstr>
      <vt:lpstr>グループワーク （個別支援計画修正案の作成）</vt:lpstr>
      <vt:lpstr>PowerPoint プレゼンテーション</vt:lpstr>
      <vt:lpstr>研修　振り返りとまとめ （３０分間）</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大平 眞太郎(oohira-shintarou)</cp:lastModifiedBy>
  <cp:revision>1807</cp:revision>
  <cp:lastPrinted>2018-08-27T11:47:02Z</cp:lastPrinted>
  <dcterms:created xsi:type="dcterms:W3CDTF">2005-11-22T01:19:47Z</dcterms:created>
  <dcterms:modified xsi:type="dcterms:W3CDTF">2018-09-20T01:44:04Z</dcterms:modified>
</cp:coreProperties>
</file>