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doc" ContentType="application/msword"/>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4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drawings/drawing4.xml" ContentType="application/vnd.openxmlformats-officedocument.drawingml.chartshapes+xml"/>
  <Override PartName="/ppt/charts/chart17.xml" ContentType="application/vnd.openxmlformats-officedocument.drawingml.chart+xml"/>
  <Override PartName="/ppt/drawings/drawing5.xml" ContentType="application/vnd.openxmlformats-officedocument.drawingml.chartshapes+xml"/>
  <Override PartName="/ppt/charts/chart18.xml" ContentType="application/vnd.openxmlformats-officedocument.drawingml.chart+xml"/>
  <Override PartName="/ppt/theme/themeOverride5.xml" ContentType="application/vnd.openxmlformats-officedocument.themeOverride+xml"/>
  <Override PartName="/ppt/charts/chart19.xml" ContentType="application/vnd.openxmlformats-officedocument.drawingml.chart+xml"/>
  <Override PartName="/ppt/theme/themeOverride6.xml" ContentType="application/vnd.openxmlformats-officedocument.themeOverride+xml"/>
  <Override PartName="/ppt/charts/chart20.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1.xml" ContentType="application/vnd.openxmlformats-officedocument.drawingml.chart+xml"/>
  <Override PartName="/ppt/drawings/drawing6.xml" ContentType="application/vnd.openxmlformats-officedocument.drawingml.chartshapes+xml"/>
  <Override PartName="/ppt/charts/chart22.xml" ContentType="application/vnd.openxmlformats-officedocument.drawingml.chart+xml"/>
  <Override PartName="/ppt/notesSlides/notesSlide49.xml" ContentType="application/vnd.openxmlformats-officedocument.presentationml.notesSlide+xml"/>
  <Override PartName="/ppt/charts/chart23.xml" ContentType="application/vnd.openxmlformats-officedocument.drawingml.chart+xml"/>
  <Override PartName="/ppt/notesSlides/notesSlide50.xml" ContentType="application/vnd.openxmlformats-officedocument.presentationml.notesSlide+xml"/>
  <Override PartName="/ppt/charts/chart24.xml" ContentType="application/vnd.openxmlformats-officedocument.drawingml.chart+xml"/>
  <Override PartName="/ppt/theme/themeOverride7.xml" ContentType="application/vnd.openxmlformats-officedocument.themeOverride+xml"/>
  <Override PartName="/ppt/notesSlides/notesSlide51.xml" ContentType="application/vnd.openxmlformats-officedocument.presentationml.notesSlide+xml"/>
  <Override PartName="/ppt/charts/chart25.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theme/themeOverride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4355" r:id="rId4"/>
    <p:sldMasterId id="2147484718" r:id="rId5"/>
    <p:sldMasterId id="2147484868" r:id="rId6"/>
  </p:sldMasterIdLst>
  <p:notesMasterIdLst>
    <p:notesMasterId r:id="rId198"/>
  </p:notesMasterIdLst>
  <p:handoutMasterIdLst>
    <p:handoutMasterId r:id="rId199"/>
  </p:handoutMasterIdLst>
  <p:sldIdLst>
    <p:sldId id="1803" r:id="rId7"/>
    <p:sldId id="2538" r:id="rId8"/>
    <p:sldId id="2271" r:id="rId9"/>
    <p:sldId id="1474" r:id="rId10"/>
    <p:sldId id="2744" r:id="rId11"/>
    <p:sldId id="2542" r:id="rId12"/>
    <p:sldId id="2745" r:id="rId13"/>
    <p:sldId id="2284" r:id="rId14"/>
    <p:sldId id="2654" r:id="rId15"/>
    <p:sldId id="2655" r:id="rId16"/>
    <p:sldId id="2656" r:id="rId17"/>
    <p:sldId id="2657" r:id="rId18"/>
    <p:sldId id="2658" r:id="rId19"/>
    <p:sldId id="2659" r:id="rId20"/>
    <p:sldId id="2660" r:id="rId21"/>
    <p:sldId id="2661" r:id="rId22"/>
    <p:sldId id="2662" r:id="rId23"/>
    <p:sldId id="2452" r:id="rId24"/>
    <p:sldId id="2890" r:id="rId25"/>
    <p:sldId id="2891" r:id="rId26"/>
    <p:sldId id="2892" r:id="rId27"/>
    <p:sldId id="2893" r:id="rId28"/>
    <p:sldId id="2894" r:id="rId29"/>
    <p:sldId id="2895" r:id="rId30"/>
    <p:sldId id="2896" r:id="rId31"/>
    <p:sldId id="2897" r:id="rId32"/>
    <p:sldId id="2898" r:id="rId33"/>
    <p:sldId id="2899" r:id="rId34"/>
    <p:sldId id="2900" r:id="rId35"/>
    <p:sldId id="2901" r:id="rId36"/>
    <p:sldId id="2902" r:id="rId37"/>
    <p:sldId id="2903" r:id="rId38"/>
    <p:sldId id="2904" r:id="rId39"/>
    <p:sldId id="2905" r:id="rId40"/>
    <p:sldId id="2906" r:id="rId41"/>
    <p:sldId id="2907" r:id="rId42"/>
    <p:sldId id="2908" r:id="rId43"/>
    <p:sldId id="2909" r:id="rId44"/>
    <p:sldId id="2910" r:id="rId45"/>
    <p:sldId id="2911" r:id="rId46"/>
    <p:sldId id="2912" r:id="rId47"/>
    <p:sldId id="2913" r:id="rId48"/>
    <p:sldId id="2914" r:id="rId49"/>
    <p:sldId id="2915" r:id="rId50"/>
    <p:sldId id="2916" r:id="rId51"/>
    <p:sldId id="2917" r:id="rId52"/>
    <p:sldId id="2918" r:id="rId53"/>
    <p:sldId id="2919" r:id="rId54"/>
    <p:sldId id="2920" r:id="rId55"/>
    <p:sldId id="2921" r:id="rId56"/>
    <p:sldId id="2922" r:id="rId57"/>
    <p:sldId id="2923" r:id="rId58"/>
    <p:sldId id="2924" r:id="rId59"/>
    <p:sldId id="2925" r:id="rId60"/>
    <p:sldId id="2926" r:id="rId61"/>
    <p:sldId id="2927" r:id="rId62"/>
    <p:sldId id="2928" r:id="rId63"/>
    <p:sldId id="2929" r:id="rId64"/>
    <p:sldId id="2930" r:id="rId65"/>
    <p:sldId id="2931" r:id="rId66"/>
    <p:sldId id="2258" r:id="rId67"/>
    <p:sldId id="2561" r:id="rId68"/>
    <p:sldId id="2500" r:id="rId69"/>
    <p:sldId id="2501" r:id="rId70"/>
    <p:sldId id="2502" r:id="rId71"/>
    <p:sldId id="2503" r:id="rId72"/>
    <p:sldId id="2261" r:id="rId73"/>
    <p:sldId id="2262" r:id="rId74"/>
    <p:sldId id="2263" r:id="rId75"/>
    <p:sldId id="2672" r:id="rId76"/>
    <p:sldId id="2673" r:id="rId77"/>
    <p:sldId id="2674" r:id="rId78"/>
    <p:sldId id="2675" r:id="rId79"/>
    <p:sldId id="2676" r:id="rId80"/>
    <p:sldId id="2677" r:id="rId81"/>
    <p:sldId id="2678" r:id="rId82"/>
    <p:sldId id="2642" r:id="rId83"/>
    <p:sldId id="2743" r:id="rId84"/>
    <p:sldId id="2731" r:id="rId85"/>
    <p:sldId id="2732" r:id="rId86"/>
    <p:sldId id="2733" r:id="rId87"/>
    <p:sldId id="2734" r:id="rId88"/>
    <p:sldId id="2735" r:id="rId89"/>
    <p:sldId id="2736" r:id="rId90"/>
    <p:sldId id="2737" r:id="rId91"/>
    <p:sldId id="2738" r:id="rId92"/>
    <p:sldId id="2739" r:id="rId93"/>
    <p:sldId id="2566" r:id="rId94"/>
    <p:sldId id="2601" r:id="rId95"/>
    <p:sldId id="2634" r:id="rId96"/>
    <p:sldId id="2633" r:id="rId97"/>
    <p:sldId id="2635" r:id="rId98"/>
    <p:sldId id="2636" r:id="rId99"/>
    <p:sldId id="2637" r:id="rId100"/>
    <p:sldId id="2638" r:id="rId101"/>
    <p:sldId id="2639" r:id="rId102"/>
    <p:sldId id="2602" r:id="rId103"/>
    <p:sldId id="2603" r:id="rId104"/>
    <p:sldId id="2604" r:id="rId105"/>
    <p:sldId id="2605" r:id="rId106"/>
    <p:sldId id="2606" r:id="rId107"/>
    <p:sldId id="2607" r:id="rId108"/>
    <p:sldId id="2608" r:id="rId109"/>
    <p:sldId id="2609" r:id="rId110"/>
    <p:sldId id="2610" r:id="rId111"/>
    <p:sldId id="2611" r:id="rId112"/>
    <p:sldId id="2612" r:id="rId113"/>
    <p:sldId id="2621" r:id="rId114"/>
    <p:sldId id="2668" r:id="rId115"/>
    <p:sldId id="2622" r:id="rId116"/>
    <p:sldId id="2623" r:id="rId117"/>
    <p:sldId id="2624" r:id="rId118"/>
    <p:sldId id="2625" r:id="rId119"/>
    <p:sldId id="2626" r:id="rId120"/>
    <p:sldId id="2627" r:id="rId121"/>
    <p:sldId id="2628" r:id="rId122"/>
    <p:sldId id="2629" r:id="rId123"/>
    <p:sldId id="2630" r:id="rId124"/>
    <p:sldId id="2631" r:id="rId125"/>
    <p:sldId id="2632" r:id="rId126"/>
    <p:sldId id="2774" r:id="rId127"/>
    <p:sldId id="2775" r:id="rId128"/>
    <p:sldId id="2769" r:id="rId129"/>
    <p:sldId id="2770" r:id="rId130"/>
    <p:sldId id="2771" r:id="rId131"/>
    <p:sldId id="2772" r:id="rId132"/>
    <p:sldId id="2773" r:id="rId133"/>
    <p:sldId id="2815" r:id="rId134"/>
    <p:sldId id="2857" r:id="rId135"/>
    <p:sldId id="2866" r:id="rId136"/>
    <p:sldId id="2863" r:id="rId137"/>
    <p:sldId id="2932" r:id="rId138"/>
    <p:sldId id="2933" r:id="rId139"/>
    <p:sldId id="2934" r:id="rId140"/>
    <p:sldId id="2864" r:id="rId141"/>
    <p:sldId id="2865" r:id="rId142"/>
    <p:sldId id="2867" r:id="rId143"/>
    <p:sldId id="2869" r:id="rId144"/>
    <p:sldId id="2868" r:id="rId145"/>
    <p:sldId id="2871" r:id="rId146"/>
    <p:sldId id="2877" r:id="rId147"/>
    <p:sldId id="2878" r:id="rId148"/>
    <p:sldId id="2883" r:id="rId149"/>
    <p:sldId id="2884" r:id="rId150"/>
    <p:sldId id="2885" r:id="rId151"/>
    <p:sldId id="2816" r:id="rId152"/>
    <p:sldId id="2817" r:id="rId153"/>
    <p:sldId id="2818" r:id="rId154"/>
    <p:sldId id="2819" r:id="rId155"/>
    <p:sldId id="2820" r:id="rId156"/>
    <p:sldId id="2821" r:id="rId157"/>
    <p:sldId id="2822" r:id="rId158"/>
    <p:sldId id="2823" r:id="rId159"/>
    <p:sldId id="2824" r:id="rId160"/>
    <p:sldId id="2825" r:id="rId161"/>
    <p:sldId id="2826" r:id="rId162"/>
    <p:sldId id="2827" r:id="rId163"/>
    <p:sldId id="2828" r:id="rId164"/>
    <p:sldId id="2829" r:id="rId165"/>
    <p:sldId id="2830" r:id="rId166"/>
    <p:sldId id="2831" r:id="rId167"/>
    <p:sldId id="2832" r:id="rId168"/>
    <p:sldId id="2833" r:id="rId169"/>
    <p:sldId id="2834" r:id="rId170"/>
    <p:sldId id="2835" r:id="rId171"/>
    <p:sldId id="2836" r:id="rId172"/>
    <p:sldId id="2837" r:id="rId173"/>
    <p:sldId id="2838" r:id="rId174"/>
    <p:sldId id="2839" r:id="rId175"/>
    <p:sldId id="2840" r:id="rId176"/>
    <p:sldId id="2841" r:id="rId177"/>
    <p:sldId id="2842" r:id="rId178"/>
    <p:sldId id="2843" r:id="rId179"/>
    <p:sldId id="2935" r:id="rId180"/>
    <p:sldId id="2936" r:id="rId181"/>
    <p:sldId id="2937" r:id="rId182"/>
    <p:sldId id="2938" r:id="rId183"/>
    <p:sldId id="2939" r:id="rId184"/>
    <p:sldId id="2849" r:id="rId185"/>
    <p:sldId id="2850" r:id="rId186"/>
    <p:sldId id="2851" r:id="rId187"/>
    <p:sldId id="2852" r:id="rId188"/>
    <p:sldId id="2853" r:id="rId189"/>
    <p:sldId id="2854" r:id="rId190"/>
    <p:sldId id="2855" r:id="rId191"/>
    <p:sldId id="2856" r:id="rId192"/>
    <p:sldId id="2844" r:id="rId193"/>
    <p:sldId id="2845" r:id="rId194"/>
    <p:sldId id="2846" r:id="rId195"/>
    <p:sldId id="2847" r:id="rId196"/>
    <p:sldId id="2848" r:id="rId197"/>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147" algn="l" rtl="0" fontAlgn="base">
      <a:spcBef>
        <a:spcPct val="0"/>
      </a:spcBef>
      <a:spcAft>
        <a:spcPct val="0"/>
      </a:spcAft>
      <a:defRPr kumimoji="1" kern="1200">
        <a:solidFill>
          <a:schemeClr val="tx1"/>
        </a:solidFill>
        <a:latin typeface="Arial" charset="0"/>
        <a:ea typeface="ＭＳ Ｐゴシック" charset="-128"/>
        <a:cs typeface="+mn-cs"/>
      </a:defRPr>
    </a:lvl2pPr>
    <a:lvl3pPr marL="914293" algn="l" rtl="0" fontAlgn="base">
      <a:spcBef>
        <a:spcPct val="0"/>
      </a:spcBef>
      <a:spcAft>
        <a:spcPct val="0"/>
      </a:spcAft>
      <a:defRPr kumimoji="1" kern="1200">
        <a:solidFill>
          <a:schemeClr val="tx1"/>
        </a:solidFill>
        <a:latin typeface="Arial" charset="0"/>
        <a:ea typeface="ＭＳ Ｐゴシック" charset="-128"/>
        <a:cs typeface="+mn-cs"/>
      </a:defRPr>
    </a:lvl3pPr>
    <a:lvl4pPr marL="1371440" algn="l" rtl="0" fontAlgn="base">
      <a:spcBef>
        <a:spcPct val="0"/>
      </a:spcBef>
      <a:spcAft>
        <a:spcPct val="0"/>
      </a:spcAft>
      <a:defRPr kumimoji="1" kern="1200">
        <a:solidFill>
          <a:schemeClr val="tx1"/>
        </a:solidFill>
        <a:latin typeface="Arial" charset="0"/>
        <a:ea typeface="ＭＳ Ｐゴシック" charset="-128"/>
        <a:cs typeface="+mn-cs"/>
      </a:defRPr>
    </a:lvl4pPr>
    <a:lvl5pPr marL="1828587" algn="l" rtl="0" fontAlgn="base">
      <a:spcBef>
        <a:spcPct val="0"/>
      </a:spcBef>
      <a:spcAft>
        <a:spcPct val="0"/>
      </a:spcAft>
      <a:defRPr kumimoji="1" kern="1200">
        <a:solidFill>
          <a:schemeClr val="tx1"/>
        </a:solidFill>
        <a:latin typeface="Arial" charset="0"/>
        <a:ea typeface="ＭＳ Ｐゴシック" charset="-128"/>
        <a:cs typeface="+mn-cs"/>
      </a:defRPr>
    </a:lvl5pPr>
    <a:lvl6pPr marL="2285733" algn="l" defTabSz="914293" rtl="0" eaLnBrk="1" latinLnBrk="0" hangingPunct="1">
      <a:defRPr kumimoji="1" kern="1200">
        <a:solidFill>
          <a:schemeClr val="tx1"/>
        </a:solidFill>
        <a:latin typeface="Arial" charset="0"/>
        <a:ea typeface="ＭＳ Ｐゴシック" charset="-128"/>
        <a:cs typeface="+mn-cs"/>
      </a:defRPr>
    </a:lvl6pPr>
    <a:lvl7pPr marL="2742879" algn="l" defTabSz="914293" rtl="0" eaLnBrk="1" latinLnBrk="0" hangingPunct="1">
      <a:defRPr kumimoji="1" kern="1200">
        <a:solidFill>
          <a:schemeClr val="tx1"/>
        </a:solidFill>
        <a:latin typeface="Arial" charset="0"/>
        <a:ea typeface="ＭＳ Ｐゴシック" charset="-128"/>
        <a:cs typeface="+mn-cs"/>
      </a:defRPr>
    </a:lvl7pPr>
    <a:lvl8pPr marL="3200026" algn="l" defTabSz="914293" rtl="0" eaLnBrk="1" latinLnBrk="0" hangingPunct="1">
      <a:defRPr kumimoji="1" kern="1200">
        <a:solidFill>
          <a:schemeClr val="tx1"/>
        </a:solidFill>
        <a:latin typeface="Arial" charset="0"/>
        <a:ea typeface="ＭＳ Ｐゴシック" charset="-128"/>
        <a:cs typeface="+mn-cs"/>
      </a:defRPr>
    </a:lvl8pPr>
    <a:lvl9pPr marL="3657173" algn="l" defTabSz="914293"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B8289"/>
    <a:srgbClr val="FCEE9C"/>
    <a:srgbClr val="FFFF99"/>
    <a:srgbClr val="436BED"/>
    <a:srgbClr val="D6ECEE"/>
    <a:srgbClr val="E1382B"/>
    <a:srgbClr val="E65B50"/>
    <a:srgbClr val="0000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904" autoAdjust="0"/>
    <p:restoredTop sz="98921" autoAdjust="0"/>
  </p:normalViewPr>
  <p:slideViewPr>
    <p:cSldViewPr>
      <p:cViewPr varScale="1">
        <p:scale>
          <a:sx n="50" d="100"/>
          <a:sy n="50" d="100"/>
        </p:scale>
        <p:origin x="-114" y="-558"/>
      </p:cViewPr>
      <p:guideLst>
        <p:guide orient="horz" pos="2160"/>
        <p:guide pos="3121"/>
      </p:guideLst>
    </p:cSldViewPr>
  </p:slideViewPr>
  <p:notesTextViewPr>
    <p:cViewPr>
      <p:scale>
        <a:sx n="100" d="100"/>
        <a:sy n="100" d="100"/>
      </p:scale>
      <p:origin x="0" y="0"/>
    </p:cViewPr>
  </p:notesTextViewPr>
  <p:sorterViewPr>
    <p:cViewPr>
      <p:scale>
        <a:sx n="90" d="100"/>
        <a:sy n="90" d="100"/>
      </p:scale>
      <p:origin x="0" y="23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96" Type="http://schemas.openxmlformats.org/officeDocument/2006/relationships/slide" Target="slides/slide190.xml"/><Relationship Id="rId200"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1" Type="http://schemas.openxmlformats.org/officeDocument/2006/relationships/viewProps" Target="view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notesMaster" Target="notesMasters/notesMaster1.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fckhpwg4file2h.mhlwds.mhlw.go.jp\&#35506;&#23460;&#38936;&#22495;3\12203000_&#31038;&#20250;&#12539;&#25588;&#35703;&#23616;&#38556;&#23475;&#20445;&#20581;&#31119;&#31049;&#37096;&#12288;&#38556;&#23475;&#31119;&#31049;&#35506;\03%20&#20225;&#30011;&#27861;&#20196;&#20418;\29&#24180;&#24230;\88.&#20491;&#21029;&#26696;&#20214;\170714_&#35506;&#38263;&#12458;&#12540;&#12480;&#12540;&#65288;&#32773;&#12539;&#20816;&#12398;&#36000;&#25285;&#29575;&#65289;\&#21033;&#29992;&#32773;&#36000;&#25285;%20(2).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2" Type="http://schemas.openxmlformats.org/officeDocument/2006/relationships/oleObject" Target="file:///\\dfckhpwg4file2h.mhlwds.mhlw.go.jp\&#35506;&#23460;&#38936;&#22495;3\12204550_&#31038;&#20250;&#12539;&#25588;&#35703;&#23616;&#38556;&#23475;&#20445;&#20581;&#31119;&#31049;&#37096;&#12288;&#22320;&#22495;&#29983;&#27963;&#25903;&#25588;&#25512;&#36914;&#23460;\&#22320;&#22495;&#31227;&#34892;&#25903;&#25588;&#20418;\H30&#22320;&#22495;&#31227;&#34892;&#25903;&#25588;&#65288;&#20849;&#26377;&#65289;\&#20418;&#21729;&#12501;&#12449;&#12452;&#12523;\&#22269;&#20445;&#36899;&#12487;&#12540;&#12479;\01%20&#26356;&#26032;&#29992;&#20803;&#12487;&#12540;&#12479;\&#26376;&#26356;&#26032;&#65306;&#20803;&#12487;&#12540;&#12479;.xlsx" TargetMode="External"/><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5.xml"/></Relationships>
</file>

<file path=ppt/charts/_rels/chart19.xml.rels><?xml version="1.0" encoding="UTF-8" standalone="yes"?>
<Relationships xmlns="http://schemas.openxmlformats.org/package/2006/relationships"><Relationship Id="rId2" Type="http://schemas.openxmlformats.org/officeDocument/2006/relationships/oleObject" Target="file:///\\dfckhpwg4file2h.mhlwds.mhlw.go.jp\&#35506;&#23460;&#38936;&#22495;3\12204550_&#31038;&#20250;&#12539;&#25588;&#35703;&#23616;&#38556;&#23475;&#20445;&#20581;&#31119;&#31049;&#37096;&#12288;&#22320;&#22495;&#29983;&#27963;&#25903;&#25588;&#25512;&#36914;&#23460;\&#22320;&#22495;&#31227;&#34892;&#25903;&#25588;&#20418;\H30&#22320;&#22495;&#31227;&#34892;&#25903;&#25588;&#65288;&#20849;&#26377;&#65289;\&#20418;&#21729;&#12501;&#12449;&#12452;&#12523;\&#22269;&#20445;&#36899;&#12487;&#12540;&#12479;\01%20&#26356;&#26032;&#29992;&#20803;&#12487;&#12540;&#12479;\&#26376;&#26356;&#26032;&#65306;&#20803;&#12487;&#12540;&#12479;.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7.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8.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2215734777681496E-2"/>
          <c:y val="3.0002107715134292E-2"/>
          <c:w val="0.90778426522231848"/>
          <c:h val="0.75355973226252004"/>
        </c:manualLayout>
      </c:layout>
      <c:bar3DChart>
        <c:barDir val="col"/>
        <c:grouping val="stacked"/>
        <c:varyColors val="0"/>
        <c:ser>
          <c:idx val="0"/>
          <c:order val="0"/>
          <c:tx>
            <c:strRef>
              <c:f>Sheet1!$D$49</c:f>
              <c:strCache>
                <c:ptCount val="1"/>
                <c:pt idx="0">
                  <c:v>利用者負担</c:v>
                </c:pt>
              </c:strCache>
            </c:strRef>
          </c:tx>
          <c:spPr>
            <a:solidFill>
              <a:srgbClr val="FF000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Sheet1!$D$50:$D$62</c:f>
              <c:numCache>
                <c:formatCode>#,##0"億円"</c:formatCode>
                <c:ptCount val="13"/>
                <c:pt idx="0">
                  <c:v>187.92026693657988</c:v>
                </c:pt>
                <c:pt idx="1">
                  <c:v>312.39158873847998</c:v>
                </c:pt>
                <c:pt idx="2">
                  <c:v>331.64127935836001</c:v>
                </c:pt>
                <c:pt idx="3">
                  <c:v>259.15102974112216</c:v>
                </c:pt>
                <c:pt idx="4">
                  <c:v>53.744373259970502</c:v>
                </c:pt>
                <c:pt idx="5">
                  <c:v>59.210132216459961</c:v>
                </c:pt>
                <c:pt idx="6">
                  <c:v>74.132484923233136</c:v>
                </c:pt>
                <c:pt idx="7">
                  <c:v>90.193492734527368</c:v>
                </c:pt>
                <c:pt idx="8">
                  <c:v>104.87503830985833</c:v>
                </c:pt>
                <c:pt idx="9">
                  <c:v>126.17812034826423</c:v>
                </c:pt>
                <c:pt idx="10">
                  <c:v>145.15665508316354</c:v>
                </c:pt>
                <c:pt idx="11">
                  <c:v>158.8839816559298</c:v>
                </c:pt>
                <c:pt idx="12">
                  <c:v>172.13778257045257</c:v>
                </c:pt>
              </c:numCache>
            </c:numRef>
          </c:val>
        </c:ser>
        <c:ser>
          <c:idx val="1"/>
          <c:order val="1"/>
          <c:tx>
            <c:strRef>
              <c:f>Sheet1!$B$49</c:f>
              <c:strCache>
                <c:ptCount val="1"/>
                <c:pt idx="0">
                  <c:v>地方自治体</c:v>
                </c:pt>
              </c:strCache>
            </c:strRef>
          </c:tx>
          <c:spPr>
            <a:solidFill>
              <a:srgbClr val="0070C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Sheet1!$B$50:$B$62</c:f>
              <c:numCache>
                <c:formatCode>#,##0"億円"</c:formatCode>
                <c:ptCount val="13"/>
                <c:pt idx="0">
                  <c:v>2731.0900650200001</c:v>
                </c:pt>
                <c:pt idx="1">
                  <c:v>4540.0614755799998</c:v>
                </c:pt>
                <c:pt idx="2">
                  <c:v>4985.6424607700001</c:v>
                </c:pt>
                <c:pt idx="3">
                  <c:v>5634.0262938599999</c:v>
                </c:pt>
                <c:pt idx="4">
                  <c:v>6283.5982915200002</c:v>
                </c:pt>
                <c:pt idx="5">
                  <c:v>6858.29532758</c:v>
                </c:pt>
                <c:pt idx="6">
                  <c:v>7874.8784475700004</c:v>
                </c:pt>
                <c:pt idx="7">
                  <c:v>8627.7201735300005</c:v>
                </c:pt>
                <c:pt idx="8">
                  <c:v>9319.9235924599998</c:v>
                </c:pt>
                <c:pt idx="9">
                  <c:v>10269.58709241</c:v>
                </c:pt>
                <c:pt idx="10">
                  <c:v>11076.76189211</c:v>
                </c:pt>
                <c:pt idx="11">
                  <c:v>12044.83872</c:v>
                </c:pt>
                <c:pt idx="12">
                  <c:v>13049.59636</c:v>
                </c:pt>
              </c:numCache>
            </c:numRef>
          </c:val>
        </c:ser>
        <c:ser>
          <c:idx val="2"/>
          <c:order val="2"/>
          <c:tx>
            <c:strRef>
              <c:f>Sheet1!$C$49</c:f>
              <c:strCache>
                <c:ptCount val="1"/>
                <c:pt idx="0">
                  <c:v>国</c:v>
                </c:pt>
              </c:strCache>
            </c:strRef>
          </c:tx>
          <c:spPr>
            <a:solidFill>
              <a:srgbClr val="92D050"/>
            </a:solidFill>
          </c:spPr>
          <c:invertIfNegative val="0"/>
          <c:cat>
            <c:strRef>
              <c:f>Sheet1!$A$50:$A$62</c:f>
              <c:strCache>
                <c:ptCount val="13"/>
                <c:pt idx="0">
                  <c:v>H18</c:v>
                </c:pt>
                <c:pt idx="1">
                  <c:v>H19</c:v>
                </c:pt>
                <c:pt idx="2">
                  <c:v>H20</c:v>
                </c:pt>
                <c:pt idx="3">
                  <c:v>H21</c:v>
                </c:pt>
                <c:pt idx="4">
                  <c:v>H22</c:v>
                </c:pt>
                <c:pt idx="5">
                  <c:v>H23</c:v>
                </c:pt>
                <c:pt idx="6">
                  <c:v>H24</c:v>
                </c:pt>
                <c:pt idx="7">
                  <c:v>H25</c:v>
                </c:pt>
                <c:pt idx="8">
                  <c:v>H26</c:v>
                </c:pt>
                <c:pt idx="9">
                  <c:v>H27</c:v>
                </c:pt>
                <c:pt idx="10">
                  <c:v>H28</c:v>
                </c:pt>
                <c:pt idx="11">
                  <c:v>H29
（当初）</c:v>
                </c:pt>
                <c:pt idx="12">
                  <c:v>H30
（概算）</c:v>
                </c:pt>
              </c:strCache>
            </c:strRef>
          </c:cat>
          <c:val>
            <c:numRef>
              <c:f>Sheet1!$C$50:$C$62</c:f>
              <c:numCache>
                <c:formatCode>#,##0"億円"</c:formatCode>
                <c:ptCount val="13"/>
                <c:pt idx="0">
                  <c:v>2731.0900650200001</c:v>
                </c:pt>
                <c:pt idx="1">
                  <c:v>4540.0614755799998</c:v>
                </c:pt>
                <c:pt idx="2">
                  <c:v>4985.6424607700001</c:v>
                </c:pt>
                <c:pt idx="3">
                  <c:v>5634.0262938599999</c:v>
                </c:pt>
                <c:pt idx="4">
                  <c:v>6283.5982915200002</c:v>
                </c:pt>
                <c:pt idx="5">
                  <c:v>6858.29532758</c:v>
                </c:pt>
                <c:pt idx="6">
                  <c:v>7874.8784475700004</c:v>
                </c:pt>
                <c:pt idx="7">
                  <c:v>8627.7201735300005</c:v>
                </c:pt>
                <c:pt idx="8">
                  <c:v>9319.9235924599998</c:v>
                </c:pt>
                <c:pt idx="9">
                  <c:v>10269.58709241</c:v>
                </c:pt>
                <c:pt idx="10">
                  <c:v>11076.76189211</c:v>
                </c:pt>
                <c:pt idx="11">
                  <c:v>12044.83872</c:v>
                </c:pt>
                <c:pt idx="12">
                  <c:v>13049.59636</c:v>
                </c:pt>
              </c:numCache>
            </c:numRef>
          </c:val>
        </c:ser>
        <c:dLbls>
          <c:showLegendKey val="0"/>
          <c:showVal val="0"/>
          <c:showCatName val="0"/>
          <c:showSerName val="0"/>
          <c:showPercent val="0"/>
          <c:showBubbleSize val="0"/>
        </c:dLbls>
        <c:gapWidth val="95"/>
        <c:gapDepth val="95"/>
        <c:shape val="box"/>
        <c:axId val="84936960"/>
        <c:axId val="84938752"/>
        <c:axId val="0"/>
      </c:bar3DChart>
      <c:catAx>
        <c:axId val="84936960"/>
        <c:scaling>
          <c:orientation val="minMax"/>
        </c:scaling>
        <c:delete val="0"/>
        <c:axPos val="b"/>
        <c:majorTickMark val="none"/>
        <c:minorTickMark val="none"/>
        <c:tickLblPos val="nextTo"/>
        <c:crossAx val="84938752"/>
        <c:crosses val="autoZero"/>
        <c:auto val="1"/>
        <c:lblAlgn val="ctr"/>
        <c:lblOffset val="100"/>
        <c:noMultiLvlLbl val="0"/>
      </c:catAx>
      <c:valAx>
        <c:axId val="84938752"/>
        <c:scaling>
          <c:orientation val="minMax"/>
        </c:scaling>
        <c:delete val="0"/>
        <c:axPos val="l"/>
        <c:majorGridlines/>
        <c:numFmt formatCode="#,##0&quot;億円&quot;" sourceLinked="1"/>
        <c:majorTickMark val="none"/>
        <c:minorTickMark val="none"/>
        <c:tickLblPos val="nextTo"/>
        <c:crossAx val="84936960"/>
        <c:crosses val="autoZero"/>
        <c:crossBetween val="between"/>
      </c:valAx>
      <c:dTable>
        <c:showHorzBorder val="1"/>
        <c:showVertBorder val="1"/>
        <c:showOutline val="1"/>
        <c:showKeys val="1"/>
        <c:txPr>
          <a:bodyPr/>
          <a:lstStyle/>
          <a:p>
            <a:pPr rtl="0">
              <a:defRPr sz="900"/>
            </a:pPr>
            <a:endParaRPr lang="ja-JP"/>
          </a:p>
        </c:txPr>
      </c:dTable>
    </c:plotArea>
    <c:plotVisOnly val="1"/>
    <c:dispBlanksAs val="gap"/>
    <c:showDLblsOverMax val="0"/>
  </c:chart>
  <c:txPr>
    <a:bodyPr/>
    <a:lstStyle/>
    <a:p>
      <a:pPr>
        <a:defRPr>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1"/>
          <c:tx>
            <c:v>セルフ率</c:v>
          </c:tx>
          <c:spPr>
            <a:solidFill>
              <a:schemeClr val="accent3">
                <a:lumMod val="40000"/>
                <a:lumOff val="60000"/>
              </a:schemeClr>
            </a:solidFill>
            <a:ln>
              <a:solidFill>
                <a:schemeClr val="bg1">
                  <a:lumMod val="50000"/>
                </a:schemeClr>
              </a:solidFill>
            </a:ln>
          </c:spPr>
          <c:invertIfNegative val="0"/>
          <c:dLbls>
            <c:txPr>
              <a:bodyPr/>
              <a:lstStyle/>
              <a:p>
                <a:pPr>
                  <a:defRPr sz="600"/>
                </a:pPr>
                <a:endParaRPr lang="ja-JP"/>
              </a:p>
            </c:txPr>
            <c:dLblPos val="inBase"/>
            <c:showLegendKey val="0"/>
            <c:showVal val="1"/>
            <c:showCatName val="0"/>
            <c:showSerName val="0"/>
            <c:showPercent val="0"/>
            <c:showBubbleSize val="0"/>
            <c:showLeaderLines val="0"/>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39</c:v>
                  </c:pt>
                  <c:pt idx="1">
                    <c:v>9</c:v>
                  </c:pt>
                  <c:pt idx="2">
                    <c:v>18</c:v>
                  </c:pt>
                  <c:pt idx="3">
                    <c:v>34</c:v>
                  </c:pt>
                  <c:pt idx="4">
                    <c:v>17</c:v>
                  </c:pt>
                  <c:pt idx="5">
                    <c:v>11</c:v>
                  </c:pt>
                  <c:pt idx="6">
                    <c:v>31</c:v>
                  </c:pt>
                  <c:pt idx="7">
                    <c:v>29</c:v>
                  </c:pt>
                  <c:pt idx="8">
                    <c:v>10</c:v>
                  </c:pt>
                  <c:pt idx="9">
                    <c:v>13</c:v>
                  </c:pt>
                  <c:pt idx="10">
                    <c:v>37</c:v>
                  </c:pt>
                  <c:pt idx="11">
                    <c:v>28</c:v>
                  </c:pt>
                  <c:pt idx="12">
                    <c:v>42</c:v>
                  </c:pt>
                  <c:pt idx="13">
                    <c:v>43</c:v>
                  </c:pt>
                  <c:pt idx="14">
                    <c:v>26</c:v>
                  </c:pt>
                  <c:pt idx="15">
                    <c:v>32</c:v>
                  </c:pt>
                  <c:pt idx="16">
                    <c:v>30</c:v>
                  </c:pt>
                  <c:pt idx="17">
                    <c:v>8</c:v>
                  </c:pt>
                  <c:pt idx="18">
                    <c:v>14</c:v>
                  </c:pt>
                  <c:pt idx="19">
                    <c:v>23</c:v>
                  </c:pt>
                  <c:pt idx="20">
                    <c:v>20</c:v>
                  </c:pt>
                  <c:pt idx="21">
                    <c:v>35</c:v>
                  </c:pt>
                  <c:pt idx="22">
                    <c:v>19</c:v>
                  </c:pt>
                  <c:pt idx="23">
                    <c:v>24</c:v>
                  </c:pt>
                  <c:pt idx="24">
                    <c:v>44</c:v>
                  </c:pt>
                  <c:pt idx="25">
                    <c:v>46</c:v>
                  </c:pt>
                  <c:pt idx="26">
                    <c:v>33</c:v>
                  </c:pt>
                  <c:pt idx="27">
                    <c:v>47</c:v>
                  </c:pt>
                  <c:pt idx="28">
                    <c:v>38</c:v>
                  </c:pt>
                  <c:pt idx="29">
                    <c:v>1</c:v>
                  </c:pt>
                  <c:pt idx="30">
                    <c:v>40</c:v>
                  </c:pt>
                  <c:pt idx="31">
                    <c:v>1</c:v>
                  </c:pt>
                  <c:pt idx="32">
                    <c:v>41</c:v>
                  </c:pt>
                  <c:pt idx="33">
                    <c:v>16</c:v>
                  </c:pt>
                  <c:pt idx="34">
                    <c:v>27</c:v>
                  </c:pt>
                  <c:pt idx="35">
                    <c:v>1</c:v>
                  </c:pt>
                  <c:pt idx="36">
                    <c:v>7</c:v>
                  </c:pt>
                  <c:pt idx="37">
                    <c:v>15</c:v>
                  </c:pt>
                  <c:pt idx="38">
                    <c:v>45</c:v>
                  </c:pt>
                  <c:pt idx="39">
                    <c:v>36</c:v>
                  </c:pt>
                  <c:pt idx="40">
                    <c:v>1</c:v>
                  </c:pt>
                  <c:pt idx="41">
                    <c:v>21</c:v>
                  </c:pt>
                  <c:pt idx="42">
                    <c:v>12</c:v>
                  </c:pt>
                  <c:pt idx="43">
                    <c:v>22</c:v>
                  </c:pt>
                  <c:pt idx="44">
                    <c:v>1</c:v>
                  </c:pt>
                  <c:pt idx="45">
                    <c:v>6</c:v>
                  </c:pt>
                  <c:pt idx="46">
                    <c:v>25</c:v>
                  </c:pt>
                </c:lvl>
              </c:multiLvlStrCache>
            </c:multiLvlStrRef>
          </c:cat>
          <c:val>
            <c:numRef>
              <c:f>'グラフ (H26.6)'!$E$2:$E$48</c:f>
              <c:numCache>
                <c:formatCode>0.0_ </c:formatCode>
                <c:ptCount val="47"/>
                <c:pt idx="0">
                  <c:v>34.091577945122481</c:v>
                </c:pt>
                <c:pt idx="1">
                  <c:v>0.2998974035198485</c:v>
                </c:pt>
                <c:pt idx="2">
                  <c:v>5.9401558073654392</c:v>
                </c:pt>
                <c:pt idx="3">
                  <c:v>24.698489272565695</c:v>
                </c:pt>
                <c:pt idx="4">
                  <c:v>0.42475031569280225</c:v>
                </c:pt>
                <c:pt idx="5">
                  <c:v>0.4068445614454948</c:v>
                </c:pt>
                <c:pt idx="6">
                  <c:v>17.91954792177857</c:v>
                </c:pt>
                <c:pt idx="7">
                  <c:v>1.9968850817666035</c:v>
                </c:pt>
                <c:pt idx="8">
                  <c:v>3.765849214182674</c:v>
                </c:pt>
                <c:pt idx="9">
                  <c:v>2.9009669889963319</c:v>
                </c:pt>
                <c:pt idx="10">
                  <c:v>16.238320920785377</c:v>
                </c:pt>
                <c:pt idx="11">
                  <c:v>16.092023065833732</c:v>
                </c:pt>
                <c:pt idx="12">
                  <c:v>22.071383619527108</c:v>
                </c:pt>
                <c:pt idx="13">
                  <c:v>48.396870977324483</c:v>
                </c:pt>
                <c:pt idx="14">
                  <c:v>1.1471196640130383</c:v>
                </c:pt>
                <c:pt idx="15">
                  <c:v>1.6348018841784429</c:v>
                </c:pt>
                <c:pt idx="16">
                  <c:v>0.48309178743961351</c:v>
                </c:pt>
                <c:pt idx="17">
                  <c:v>0.80622347949080631</c:v>
                </c:pt>
                <c:pt idx="18">
                  <c:v>2.6226734348561762</c:v>
                </c:pt>
                <c:pt idx="19">
                  <c:v>0.18255313600208631</c:v>
                </c:pt>
                <c:pt idx="20">
                  <c:v>1.3017306245297215</c:v>
                </c:pt>
                <c:pt idx="21">
                  <c:v>8.1931336342497616</c:v>
                </c:pt>
                <c:pt idx="22">
                  <c:v>15.858272402652609</c:v>
                </c:pt>
                <c:pt idx="23">
                  <c:v>8.4184487711458669</c:v>
                </c:pt>
                <c:pt idx="24">
                  <c:v>13.173173173173172</c:v>
                </c:pt>
                <c:pt idx="25">
                  <c:v>22.565622353937343</c:v>
                </c:pt>
                <c:pt idx="26">
                  <c:v>42.16801245893916</c:v>
                </c:pt>
                <c:pt idx="27">
                  <c:v>22.957420759080396</c:v>
                </c:pt>
                <c:pt idx="28">
                  <c:v>10.282574568288853</c:v>
                </c:pt>
                <c:pt idx="29">
                  <c:v>4.6452609511199379</c:v>
                </c:pt>
                <c:pt idx="30">
                  <c:v>2.0657742521897204</c:v>
                </c:pt>
                <c:pt idx="31">
                  <c:v>0.49136786188579018</c:v>
                </c:pt>
                <c:pt idx="32">
                  <c:v>26.186399217221133</c:v>
                </c:pt>
                <c:pt idx="33">
                  <c:v>19.039466570553255</c:v>
                </c:pt>
                <c:pt idx="34">
                  <c:v>0.50490616366580932</c:v>
                </c:pt>
                <c:pt idx="35">
                  <c:v>0.34619823054237725</c:v>
                </c:pt>
                <c:pt idx="36">
                  <c:v>0.30717247734602982</c:v>
                </c:pt>
                <c:pt idx="37">
                  <c:v>8.92114554727344</c:v>
                </c:pt>
                <c:pt idx="38">
                  <c:v>5.636604774535809</c:v>
                </c:pt>
                <c:pt idx="39">
                  <c:v>9.1308616578615176</c:v>
                </c:pt>
                <c:pt idx="40">
                  <c:v>14.588329336530775</c:v>
                </c:pt>
                <c:pt idx="41">
                  <c:v>2.6981939508232395</c:v>
                </c:pt>
                <c:pt idx="42">
                  <c:v>1.4056705347529608</c:v>
                </c:pt>
                <c:pt idx="43">
                  <c:v>0.58379737740255078</c:v>
                </c:pt>
                <c:pt idx="44">
                  <c:v>0.45862412761714855</c:v>
                </c:pt>
                <c:pt idx="45">
                  <c:v>0.46826222684703434</c:v>
                </c:pt>
                <c:pt idx="46">
                  <c:v>0.7392924787682531</c:v>
                </c:pt>
              </c:numCache>
            </c:numRef>
          </c:val>
        </c:ser>
        <c:ser>
          <c:idx val="0"/>
          <c:order val="2"/>
          <c:tx>
            <c:v>進捗率</c:v>
          </c:tx>
          <c:spPr>
            <a:solidFill>
              <a:schemeClr val="accent2">
                <a:lumMod val="40000"/>
                <a:lumOff val="60000"/>
              </a:schemeClr>
            </a:solidFill>
            <a:ln>
              <a:solidFill>
                <a:schemeClr val="bg1">
                  <a:lumMod val="50000"/>
                </a:schemeClr>
              </a:solidFill>
            </a:ln>
          </c:spPr>
          <c:invertIfNegative val="0"/>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39</c:v>
                  </c:pt>
                  <c:pt idx="1">
                    <c:v>9</c:v>
                  </c:pt>
                  <c:pt idx="2">
                    <c:v>18</c:v>
                  </c:pt>
                  <c:pt idx="3">
                    <c:v>34</c:v>
                  </c:pt>
                  <c:pt idx="4">
                    <c:v>17</c:v>
                  </c:pt>
                  <c:pt idx="5">
                    <c:v>11</c:v>
                  </c:pt>
                  <c:pt idx="6">
                    <c:v>31</c:v>
                  </c:pt>
                  <c:pt idx="7">
                    <c:v>29</c:v>
                  </c:pt>
                  <c:pt idx="8">
                    <c:v>10</c:v>
                  </c:pt>
                  <c:pt idx="9">
                    <c:v>13</c:v>
                  </c:pt>
                  <c:pt idx="10">
                    <c:v>37</c:v>
                  </c:pt>
                  <c:pt idx="11">
                    <c:v>28</c:v>
                  </c:pt>
                  <c:pt idx="12">
                    <c:v>42</c:v>
                  </c:pt>
                  <c:pt idx="13">
                    <c:v>43</c:v>
                  </c:pt>
                  <c:pt idx="14">
                    <c:v>26</c:v>
                  </c:pt>
                  <c:pt idx="15">
                    <c:v>32</c:v>
                  </c:pt>
                  <c:pt idx="16">
                    <c:v>30</c:v>
                  </c:pt>
                  <c:pt idx="17">
                    <c:v>8</c:v>
                  </c:pt>
                  <c:pt idx="18">
                    <c:v>14</c:v>
                  </c:pt>
                  <c:pt idx="19">
                    <c:v>23</c:v>
                  </c:pt>
                  <c:pt idx="20">
                    <c:v>20</c:v>
                  </c:pt>
                  <c:pt idx="21">
                    <c:v>35</c:v>
                  </c:pt>
                  <c:pt idx="22">
                    <c:v>19</c:v>
                  </c:pt>
                  <c:pt idx="23">
                    <c:v>24</c:v>
                  </c:pt>
                  <c:pt idx="24">
                    <c:v>44</c:v>
                  </c:pt>
                  <c:pt idx="25">
                    <c:v>46</c:v>
                  </c:pt>
                  <c:pt idx="26">
                    <c:v>33</c:v>
                  </c:pt>
                  <c:pt idx="27">
                    <c:v>47</c:v>
                  </c:pt>
                  <c:pt idx="28">
                    <c:v>38</c:v>
                  </c:pt>
                  <c:pt idx="29">
                    <c:v>1</c:v>
                  </c:pt>
                  <c:pt idx="30">
                    <c:v>40</c:v>
                  </c:pt>
                  <c:pt idx="31">
                    <c:v>1</c:v>
                  </c:pt>
                  <c:pt idx="32">
                    <c:v>41</c:v>
                  </c:pt>
                  <c:pt idx="33">
                    <c:v>16</c:v>
                  </c:pt>
                  <c:pt idx="34">
                    <c:v>27</c:v>
                  </c:pt>
                  <c:pt idx="35">
                    <c:v>1</c:v>
                  </c:pt>
                  <c:pt idx="36">
                    <c:v>7</c:v>
                  </c:pt>
                  <c:pt idx="37">
                    <c:v>15</c:v>
                  </c:pt>
                  <c:pt idx="38">
                    <c:v>45</c:v>
                  </c:pt>
                  <c:pt idx="39">
                    <c:v>36</c:v>
                  </c:pt>
                  <c:pt idx="40">
                    <c:v>1</c:v>
                  </c:pt>
                  <c:pt idx="41">
                    <c:v>21</c:v>
                  </c:pt>
                  <c:pt idx="42">
                    <c:v>12</c:v>
                  </c:pt>
                  <c:pt idx="43">
                    <c:v>22</c:v>
                  </c:pt>
                  <c:pt idx="44">
                    <c:v>1</c:v>
                  </c:pt>
                  <c:pt idx="45">
                    <c:v>6</c:v>
                  </c:pt>
                  <c:pt idx="46">
                    <c:v>25</c:v>
                  </c:pt>
                </c:lvl>
              </c:multiLvlStrCache>
            </c:multiLvlStrRef>
          </c:cat>
          <c:val>
            <c:numRef>
              <c:f>'グラフ (H26.6)'!$H$2:$H$48</c:f>
              <c:numCache>
                <c:formatCode>0.0_ </c:formatCode>
                <c:ptCount val="47"/>
                <c:pt idx="0">
                  <c:v>63.806905234269095</c:v>
                </c:pt>
                <c:pt idx="1">
                  <c:v>99.621244462263604</c:v>
                </c:pt>
                <c:pt idx="2">
                  <c:v>93.794966919104624</c:v>
                </c:pt>
                <c:pt idx="3">
                  <c:v>73.819427055368763</c:v>
                </c:pt>
                <c:pt idx="4">
                  <c:v>99.311911007870293</c:v>
                </c:pt>
                <c:pt idx="5">
                  <c:v>99.473638287843386</c:v>
                </c:pt>
                <c:pt idx="6">
                  <c:v>81.093924801478437</c:v>
                </c:pt>
                <c:pt idx="7">
                  <c:v>97.246835591708418</c:v>
                </c:pt>
                <c:pt idx="8">
                  <c:v>96.143124464039275</c:v>
                </c:pt>
                <c:pt idx="9">
                  <c:v>96.899365789705826</c:v>
                </c:pt>
                <c:pt idx="10">
                  <c:v>81.882958841119404</c:v>
                </c:pt>
                <c:pt idx="11">
                  <c:v>83.156814420752653</c:v>
                </c:pt>
                <c:pt idx="12">
                  <c:v>75.297465251854121</c:v>
                </c:pt>
                <c:pt idx="13">
                  <c:v>48.610025839381564</c:v>
                </c:pt>
                <c:pt idx="14">
                  <c:v>98.124815619123254</c:v>
                </c:pt>
                <c:pt idx="15">
                  <c:v>97.066141641050606</c:v>
                </c:pt>
                <c:pt idx="16">
                  <c:v>98.714500990895388</c:v>
                </c:pt>
                <c:pt idx="17">
                  <c:v>99.151361703599818</c:v>
                </c:pt>
                <c:pt idx="18">
                  <c:v>97.124162008181798</c:v>
                </c:pt>
                <c:pt idx="19">
                  <c:v>99.401916413407093</c:v>
                </c:pt>
                <c:pt idx="20">
                  <c:v>98.413155329852017</c:v>
                </c:pt>
                <c:pt idx="21">
                  <c:v>90.139078874156425</c:v>
                </c:pt>
                <c:pt idx="22">
                  <c:v>83.866175433203097</c:v>
                </c:pt>
                <c:pt idx="23">
                  <c:v>90.907857006772815</c:v>
                </c:pt>
                <c:pt idx="24">
                  <c:v>81.915347672058132</c:v>
                </c:pt>
                <c:pt idx="25">
                  <c:v>70.184586255496711</c:v>
                </c:pt>
                <c:pt idx="26">
                  <c:v>56.354364631458864</c:v>
                </c:pt>
                <c:pt idx="27">
                  <c:v>66.945472864186002</c:v>
                </c:pt>
                <c:pt idx="28">
                  <c:v>87.830632978880956</c:v>
                </c:pt>
                <c:pt idx="29">
                  <c:v>95.354739048880063</c:v>
                </c:pt>
                <c:pt idx="30">
                  <c:v>95.594006251360952</c:v>
                </c:pt>
                <c:pt idx="31">
                  <c:v>99.508632138114208</c:v>
                </c:pt>
                <c:pt idx="32">
                  <c:v>71.460800113962435</c:v>
                </c:pt>
                <c:pt idx="33">
                  <c:v>80.699906126489964</c:v>
                </c:pt>
                <c:pt idx="34">
                  <c:v>98.748119554942363</c:v>
                </c:pt>
                <c:pt idx="35">
                  <c:v>99.65380176945763</c:v>
                </c:pt>
                <c:pt idx="36">
                  <c:v>99.592827522653977</c:v>
                </c:pt>
                <c:pt idx="37">
                  <c:v>90.820598074576608</c:v>
                </c:pt>
                <c:pt idx="38">
                  <c:v>88.849610764311308</c:v>
                </c:pt>
                <c:pt idx="39">
                  <c:v>89.078422514965524</c:v>
                </c:pt>
                <c:pt idx="40">
                  <c:v>85.411670663469224</c:v>
                </c:pt>
                <c:pt idx="41">
                  <c:v>96.998096453399768</c:v>
                </c:pt>
                <c:pt idx="42">
                  <c:v>98.456942212394765</c:v>
                </c:pt>
                <c:pt idx="43">
                  <c:v>99.058228754689807</c:v>
                </c:pt>
                <c:pt idx="44">
                  <c:v>99.541375872382858</c:v>
                </c:pt>
                <c:pt idx="45">
                  <c:v>99.431737773152975</c:v>
                </c:pt>
                <c:pt idx="46">
                  <c:v>98.538882942801564</c:v>
                </c:pt>
              </c:numCache>
            </c:numRef>
          </c:val>
        </c:ser>
        <c:dLbls>
          <c:showLegendKey val="0"/>
          <c:showVal val="0"/>
          <c:showCatName val="0"/>
          <c:showSerName val="0"/>
          <c:showPercent val="0"/>
          <c:showBubbleSize val="0"/>
        </c:dLbls>
        <c:gapWidth val="150"/>
        <c:overlap val="100"/>
        <c:axId val="379742080"/>
        <c:axId val="379743616"/>
      </c:barChart>
      <c:lineChart>
        <c:grouping val="standard"/>
        <c:varyColors val="0"/>
        <c:ser>
          <c:idx val="1"/>
          <c:order val="0"/>
          <c:tx>
            <c:v>進捗率平均</c:v>
          </c:tx>
          <c:spPr>
            <a:ln w="19050">
              <a:solidFill>
                <a:srgbClr val="FF0000"/>
              </a:solidFill>
            </a:ln>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39</c:v>
                  </c:pt>
                  <c:pt idx="1">
                    <c:v>9</c:v>
                  </c:pt>
                  <c:pt idx="2">
                    <c:v>18</c:v>
                  </c:pt>
                  <c:pt idx="3">
                    <c:v>34</c:v>
                  </c:pt>
                  <c:pt idx="4">
                    <c:v>17</c:v>
                  </c:pt>
                  <c:pt idx="5">
                    <c:v>11</c:v>
                  </c:pt>
                  <c:pt idx="6">
                    <c:v>31</c:v>
                  </c:pt>
                  <c:pt idx="7">
                    <c:v>29</c:v>
                  </c:pt>
                  <c:pt idx="8">
                    <c:v>10</c:v>
                  </c:pt>
                  <c:pt idx="9">
                    <c:v>13</c:v>
                  </c:pt>
                  <c:pt idx="10">
                    <c:v>37</c:v>
                  </c:pt>
                  <c:pt idx="11">
                    <c:v>28</c:v>
                  </c:pt>
                  <c:pt idx="12">
                    <c:v>42</c:v>
                  </c:pt>
                  <c:pt idx="13">
                    <c:v>43</c:v>
                  </c:pt>
                  <c:pt idx="14">
                    <c:v>26</c:v>
                  </c:pt>
                  <c:pt idx="15">
                    <c:v>32</c:v>
                  </c:pt>
                  <c:pt idx="16">
                    <c:v>30</c:v>
                  </c:pt>
                  <c:pt idx="17">
                    <c:v>8</c:v>
                  </c:pt>
                  <c:pt idx="18">
                    <c:v>14</c:v>
                  </c:pt>
                  <c:pt idx="19">
                    <c:v>23</c:v>
                  </c:pt>
                  <c:pt idx="20">
                    <c:v>20</c:v>
                  </c:pt>
                  <c:pt idx="21">
                    <c:v>35</c:v>
                  </c:pt>
                  <c:pt idx="22">
                    <c:v>19</c:v>
                  </c:pt>
                  <c:pt idx="23">
                    <c:v>24</c:v>
                  </c:pt>
                  <c:pt idx="24">
                    <c:v>44</c:v>
                  </c:pt>
                  <c:pt idx="25">
                    <c:v>46</c:v>
                  </c:pt>
                  <c:pt idx="26">
                    <c:v>33</c:v>
                  </c:pt>
                  <c:pt idx="27">
                    <c:v>47</c:v>
                  </c:pt>
                  <c:pt idx="28">
                    <c:v>38</c:v>
                  </c:pt>
                  <c:pt idx="29">
                    <c:v>1</c:v>
                  </c:pt>
                  <c:pt idx="30">
                    <c:v>40</c:v>
                  </c:pt>
                  <c:pt idx="31">
                    <c:v>1</c:v>
                  </c:pt>
                  <c:pt idx="32">
                    <c:v>41</c:v>
                  </c:pt>
                  <c:pt idx="33">
                    <c:v>16</c:v>
                  </c:pt>
                  <c:pt idx="34">
                    <c:v>27</c:v>
                  </c:pt>
                  <c:pt idx="35">
                    <c:v>1</c:v>
                  </c:pt>
                  <c:pt idx="36">
                    <c:v>7</c:v>
                  </c:pt>
                  <c:pt idx="37">
                    <c:v>15</c:v>
                  </c:pt>
                  <c:pt idx="38">
                    <c:v>45</c:v>
                  </c:pt>
                  <c:pt idx="39">
                    <c:v>36</c:v>
                  </c:pt>
                  <c:pt idx="40">
                    <c:v>1</c:v>
                  </c:pt>
                  <c:pt idx="41">
                    <c:v>21</c:v>
                  </c:pt>
                  <c:pt idx="42">
                    <c:v>12</c:v>
                  </c:pt>
                  <c:pt idx="43">
                    <c:v>22</c:v>
                  </c:pt>
                  <c:pt idx="44">
                    <c:v>1</c:v>
                  </c:pt>
                  <c:pt idx="45">
                    <c:v>6</c:v>
                  </c:pt>
                  <c:pt idx="46">
                    <c:v>25</c:v>
                  </c:pt>
                </c:lvl>
              </c:multiLvlStrCache>
            </c:multiLvlStrRef>
          </c:cat>
          <c:val>
            <c:numRef>
              <c:f>'グラフ (H26.6)'!$D$2:$D$48</c:f>
              <c:numCache>
                <c:formatCode>0.0_ </c:formatCode>
                <c:ptCount val="47"/>
                <c:pt idx="0">
                  <c:v>98.2</c:v>
                </c:pt>
                <c:pt idx="1">
                  <c:v>98.2</c:v>
                </c:pt>
                <c:pt idx="2">
                  <c:v>98.2</c:v>
                </c:pt>
                <c:pt idx="3">
                  <c:v>98.2</c:v>
                </c:pt>
                <c:pt idx="4">
                  <c:v>98.2</c:v>
                </c:pt>
                <c:pt idx="5">
                  <c:v>98.2</c:v>
                </c:pt>
                <c:pt idx="6">
                  <c:v>98.2</c:v>
                </c:pt>
                <c:pt idx="7">
                  <c:v>98.2</c:v>
                </c:pt>
                <c:pt idx="8">
                  <c:v>98.2</c:v>
                </c:pt>
                <c:pt idx="9">
                  <c:v>98.2</c:v>
                </c:pt>
                <c:pt idx="10">
                  <c:v>98.2</c:v>
                </c:pt>
                <c:pt idx="11">
                  <c:v>98.2</c:v>
                </c:pt>
                <c:pt idx="12">
                  <c:v>98.2</c:v>
                </c:pt>
                <c:pt idx="13">
                  <c:v>98.2</c:v>
                </c:pt>
                <c:pt idx="14">
                  <c:v>98.2</c:v>
                </c:pt>
                <c:pt idx="15">
                  <c:v>98.2</c:v>
                </c:pt>
                <c:pt idx="16">
                  <c:v>98.2</c:v>
                </c:pt>
                <c:pt idx="17">
                  <c:v>98.2</c:v>
                </c:pt>
                <c:pt idx="18">
                  <c:v>98.2</c:v>
                </c:pt>
                <c:pt idx="19">
                  <c:v>98.2</c:v>
                </c:pt>
                <c:pt idx="20">
                  <c:v>98.2</c:v>
                </c:pt>
                <c:pt idx="21">
                  <c:v>98.2</c:v>
                </c:pt>
                <c:pt idx="22">
                  <c:v>98.2</c:v>
                </c:pt>
                <c:pt idx="23">
                  <c:v>98.2</c:v>
                </c:pt>
                <c:pt idx="24">
                  <c:v>98.2</c:v>
                </c:pt>
                <c:pt idx="25">
                  <c:v>98.2</c:v>
                </c:pt>
                <c:pt idx="26">
                  <c:v>98.2</c:v>
                </c:pt>
                <c:pt idx="27">
                  <c:v>98.2</c:v>
                </c:pt>
                <c:pt idx="28">
                  <c:v>98.2</c:v>
                </c:pt>
                <c:pt idx="29">
                  <c:v>98.2</c:v>
                </c:pt>
                <c:pt idx="30">
                  <c:v>98.2</c:v>
                </c:pt>
                <c:pt idx="31">
                  <c:v>98.2</c:v>
                </c:pt>
                <c:pt idx="32">
                  <c:v>98.2</c:v>
                </c:pt>
                <c:pt idx="33">
                  <c:v>98.2</c:v>
                </c:pt>
                <c:pt idx="34">
                  <c:v>98.2</c:v>
                </c:pt>
                <c:pt idx="35">
                  <c:v>98.2</c:v>
                </c:pt>
                <c:pt idx="36">
                  <c:v>98.2</c:v>
                </c:pt>
                <c:pt idx="37">
                  <c:v>98.2</c:v>
                </c:pt>
                <c:pt idx="38">
                  <c:v>98.2</c:v>
                </c:pt>
                <c:pt idx="39">
                  <c:v>98.2</c:v>
                </c:pt>
                <c:pt idx="40">
                  <c:v>98.2</c:v>
                </c:pt>
                <c:pt idx="41">
                  <c:v>98.2</c:v>
                </c:pt>
                <c:pt idx="42">
                  <c:v>98.2</c:v>
                </c:pt>
                <c:pt idx="43">
                  <c:v>98.2</c:v>
                </c:pt>
                <c:pt idx="44">
                  <c:v>98.2</c:v>
                </c:pt>
                <c:pt idx="45">
                  <c:v>98.2</c:v>
                </c:pt>
                <c:pt idx="46">
                  <c:v>98.2</c:v>
                </c:pt>
              </c:numCache>
            </c:numRef>
          </c:val>
          <c:smooth val="0"/>
        </c:ser>
        <c:ser>
          <c:idx val="3"/>
          <c:order val="3"/>
          <c:tx>
            <c:v>セルフ率平均</c:v>
          </c:tx>
          <c:spPr>
            <a:ln w="19050"/>
          </c:spPr>
          <c:marker>
            <c:symbol val="none"/>
          </c:marker>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39</c:v>
                  </c:pt>
                  <c:pt idx="1">
                    <c:v>9</c:v>
                  </c:pt>
                  <c:pt idx="2">
                    <c:v>18</c:v>
                  </c:pt>
                  <c:pt idx="3">
                    <c:v>34</c:v>
                  </c:pt>
                  <c:pt idx="4">
                    <c:v>17</c:v>
                  </c:pt>
                  <c:pt idx="5">
                    <c:v>11</c:v>
                  </c:pt>
                  <c:pt idx="6">
                    <c:v>31</c:v>
                  </c:pt>
                  <c:pt idx="7">
                    <c:v>29</c:v>
                  </c:pt>
                  <c:pt idx="8">
                    <c:v>10</c:v>
                  </c:pt>
                  <c:pt idx="9">
                    <c:v>13</c:v>
                  </c:pt>
                  <c:pt idx="10">
                    <c:v>37</c:v>
                  </c:pt>
                  <c:pt idx="11">
                    <c:v>28</c:v>
                  </c:pt>
                  <c:pt idx="12">
                    <c:v>42</c:v>
                  </c:pt>
                  <c:pt idx="13">
                    <c:v>43</c:v>
                  </c:pt>
                  <c:pt idx="14">
                    <c:v>26</c:v>
                  </c:pt>
                  <c:pt idx="15">
                    <c:v>32</c:v>
                  </c:pt>
                  <c:pt idx="16">
                    <c:v>30</c:v>
                  </c:pt>
                  <c:pt idx="17">
                    <c:v>8</c:v>
                  </c:pt>
                  <c:pt idx="18">
                    <c:v>14</c:v>
                  </c:pt>
                  <c:pt idx="19">
                    <c:v>23</c:v>
                  </c:pt>
                  <c:pt idx="20">
                    <c:v>20</c:v>
                  </c:pt>
                  <c:pt idx="21">
                    <c:v>35</c:v>
                  </c:pt>
                  <c:pt idx="22">
                    <c:v>19</c:v>
                  </c:pt>
                  <c:pt idx="23">
                    <c:v>24</c:v>
                  </c:pt>
                  <c:pt idx="24">
                    <c:v>44</c:v>
                  </c:pt>
                  <c:pt idx="25">
                    <c:v>46</c:v>
                  </c:pt>
                  <c:pt idx="26">
                    <c:v>33</c:v>
                  </c:pt>
                  <c:pt idx="27">
                    <c:v>47</c:v>
                  </c:pt>
                  <c:pt idx="28">
                    <c:v>38</c:v>
                  </c:pt>
                  <c:pt idx="29">
                    <c:v>1</c:v>
                  </c:pt>
                  <c:pt idx="30">
                    <c:v>40</c:v>
                  </c:pt>
                  <c:pt idx="31">
                    <c:v>1</c:v>
                  </c:pt>
                  <c:pt idx="32">
                    <c:v>41</c:v>
                  </c:pt>
                  <c:pt idx="33">
                    <c:v>16</c:v>
                  </c:pt>
                  <c:pt idx="34">
                    <c:v>27</c:v>
                  </c:pt>
                  <c:pt idx="35">
                    <c:v>1</c:v>
                  </c:pt>
                  <c:pt idx="36">
                    <c:v>7</c:v>
                  </c:pt>
                  <c:pt idx="37">
                    <c:v>15</c:v>
                  </c:pt>
                  <c:pt idx="38">
                    <c:v>45</c:v>
                  </c:pt>
                  <c:pt idx="39">
                    <c:v>36</c:v>
                  </c:pt>
                  <c:pt idx="40">
                    <c:v>1</c:v>
                  </c:pt>
                  <c:pt idx="41">
                    <c:v>21</c:v>
                  </c:pt>
                  <c:pt idx="42">
                    <c:v>12</c:v>
                  </c:pt>
                  <c:pt idx="43">
                    <c:v>22</c:v>
                  </c:pt>
                  <c:pt idx="44">
                    <c:v>1</c:v>
                  </c:pt>
                  <c:pt idx="45">
                    <c:v>6</c:v>
                  </c:pt>
                  <c:pt idx="46">
                    <c:v>25</c:v>
                  </c:pt>
                </c:lvl>
              </c:multiLvlStrCache>
            </c:multiLvlStrRef>
          </c:cat>
          <c:val>
            <c:numRef>
              <c:f>'グラフ (H26.6)'!$F$2:$F$48</c:f>
              <c:numCache>
                <c:formatCode>0.0_ </c:formatCode>
                <c:ptCount val="47"/>
                <c:pt idx="0">
                  <c:v>17</c:v>
                </c:pt>
                <c:pt idx="1">
                  <c:v>17</c:v>
                </c:pt>
                <c:pt idx="2">
                  <c:v>17</c:v>
                </c:pt>
                <c:pt idx="3">
                  <c:v>17</c:v>
                </c:pt>
                <c:pt idx="4">
                  <c:v>17</c:v>
                </c:pt>
                <c:pt idx="5">
                  <c:v>17</c:v>
                </c:pt>
                <c:pt idx="6">
                  <c:v>17</c:v>
                </c:pt>
                <c:pt idx="7">
                  <c:v>17</c:v>
                </c:pt>
                <c:pt idx="8">
                  <c:v>17</c:v>
                </c:pt>
                <c:pt idx="9">
                  <c:v>17</c:v>
                </c:pt>
                <c:pt idx="10">
                  <c:v>17</c:v>
                </c:pt>
                <c:pt idx="11">
                  <c:v>17</c:v>
                </c:pt>
                <c:pt idx="12">
                  <c:v>17</c:v>
                </c:pt>
                <c:pt idx="13">
                  <c:v>17</c:v>
                </c:pt>
                <c:pt idx="14">
                  <c:v>17</c:v>
                </c:pt>
                <c:pt idx="15">
                  <c:v>17</c:v>
                </c:pt>
                <c:pt idx="16">
                  <c:v>17</c:v>
                </c:pt>
                <c:pt idx="17">
                  <c:v>17</c:v>
                </c:pt>
                <c:pt idx="18">
                  <c:v>17</c:v>
                </c:pt>
                <c:pt idx="19">
                  <c:v>17</c:v>
                </c:pt>
                <c:pt idx="20">
                  <c:v>17</c:v>
                </c:pt>
                <c:pt idx="21">
                  <c:v>17</c:v>
                </c:pt>
                <c:pt idx="22">
                  <c:v>17</c:v>
                </c:pt>
                <c:pt idx="23">
                  <c:v>17</c:v>
                </c:pt>
                <c:pt idx="24">
                  <c:v>17</c:v>
                </c:pt>
                <c:pt idx="25">
                  <c:v>17</c:v>
                </c:pt>
                <c:pt idx="26">
                  <c:v>17</c:v>
                </c:pt>
                <c:pt idx="27">
                  <c:v>17</c:v>
                </c:pt>
                <c:pt idx="28">
                  <c:v>17</c:v>
                </c:pt>
                <c:pt idx="29">
                  <c:v>17</c:v>
                </c:pt>
                <c:pt idx="30">
                  <c:v>17</c:v>
                </c:pt>
                <c:pt idx="31">
                  <c:v>17</c:v>
                </c:pt>
                <c:pt idx="32">
                  <c:v>17</c:v>
                </c:pt>
                <c:pt idx="33">
                  <c:v>17</c:v>
                </c:pt>
                <c:pt idx="34">
                  <c:v>17</c:v>
                </c:pt>
                <c:pt idx="35">
                  <c:v>17</c:v>
                </c:pt>
                <c:pt idx="36">
                  <c:v>17</c:v>
                </c:pt>
                <c:pt idx="37">
                  <c:v>17</c:v>
                </c:pt>
                <c:pt idx="38">
                  <c:v>17</c:v>
                </c:pt>
                <c:pt idx="39">
                  <c:v>17</c:v>
                </c:pt>
                <c:pt idx="40">
                  <c:v>17</c:v>
                </c:pt>
                <c:pt idx="41">
                  <c:v>17</c:v>
                </c:pt>
                <c:pt idx="42">
                  <c:v>17</c:v>
                </c:pt>
                <c:pt idx="43">
                  <c:v>17</c:v>
                </c:pt>
                <c:pt idx="44">
                  <c:v>17</c:v>
                </c:pt>
                <c:pt idx="45">
                  <c:v>17</c:v>
                </c:pt>
                <c:pt idx="46">
                  <c:v>17</c:v>
                </c:pt>
              </c:numCache>
            </c:numRef>
          </c:val>
          <c:smooth val="0"/>
        </c:ser>
        <c:ser>
          <c:idx val="4"/>
          <c:order val="4"/>
          <c:tx>
            <c:v>合計</c:v>
          </c:tx>
          <c:spPr>
            <a:ln>
              <a:noFill/>
            </a:ln>
          </c:spPr>
          <c:marker>
            <c:symbol val="none"/>
          </c:marker>
          <c:dLbls>
            <c:dLbl>
              <c:idx val="26"/>
              <c:layout>
                <c:manualLayout>
                  <c:x val="-2.11474594425895E-2"/>
                  <c:y val="-3.2896100667576811E-2"/>
                </c:manualLayout>
              </c:layout>
              <c:dLblPos val="r"/>
              <c:showLegendKey val="0"/>
              <c:showVal val="1"/>
              <c:showCatName val="0"/>
              <c:showSerName val="0"/>
              <c:showPercent val="0"/>
              <c:showBubbleSize val="0"/>
            </c:dLbl>
            <c:dLbl>
              <c:idx val="27"/>
              <c:layout>
                <c:manualLayout>
                  <c:x val="-1.9801128967010452E-2"/>
                  <c:y val="-8.0096415831885939E-2"/>
                </c:manualLayout>
              </c:layout>
              <c:dLblPos val="r"/>
              <c:showLegendKey val="0"/>
              <c:showVal val="1"/>
              <c:showCatName val="0"/>
              <c:showSerName val="0"/>
              <c:showPercent val="0"/>
              <c:showBubbleSize val="0"/>
            </c:dLbl>
            <c:dLbl>
              <c:idx val="38"/>
              <c:layout>
                <c:manualLayout>
                  <c:x val="-1.9801128967010452E-2"/>
                  <c:y val="-4.3385059592978836E-2"/>
                </c:manualLayout>
              </c:layout>
              <c:dLblPos val="r"/>
              <c:showLegendKey val="0"/>
              <c:showVal val="1"/>
              <c:showCatName val="0"/>
              <c:showSerName val="0"/>
              <c:showPercent val="0"/>
              <c:showBubbleSize val="0"/>
            </c:dLbl>
            <c:txPr>
              <a:bodyPr/>
              <a:lstStyle/>
              <a:p>
                <a:pPr>
                  <a:defRPr sz="600"/>
                </a:pPr>
                <a:endParaRPr lang="ja-JP"/>
              </a:p>
            </c:txPr>
            <c:dLblPos val="t"/>
            <c:showLegendKey val="0"/>
            <c:showVal val="1"/>
            <c:showCatName val="0"/>
            <c:showSerName val="0"/>
            <c:showPercent val="0"/>
            <c:showBubbleSize val="0"/>
            <c:showLeaderLines val="0"/>
          </c:dLbls>
          <c:cat>
            <c:multiLvlStrRef>
              <c:f>'グラフ (H26.6)'!$A$2:$B$48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39</c:v>
                  </c:pt>
                  <c:pt idx="1">
                    <c:v>9</c:v>
                  </c:pt>
                  <c:pt idx="2">
                    <c:v>18</c:v>
                  </c:pt>
                  <c:pt idx="3">
                    <c:v>34</c:v>
                  </c:pt>
                  <c:pt idx="4">
                    <c:v>17</c:v>
                  </c:pt>
                  <c:pt idx="5">
                    <c:v>11</c:v>
                  </c:pt>
                  <c:pt idx="6">
                    <c:v>31</c:v>
                  </c:pt>
                  <c:pt idx="7">
                    <c:v>29</c:v>
                  </c:pt>
                  <c:pt idx="8">
                    <c:v>10</c:v>
                  </c:pt>
                  <c:pt idx="9">
                    <c:v>13</c:v>
                  </c:pt>
                  <c:pt idx="10">
                    <c:v>37</c:v>
                  </c:pt>
                  <c:pt idx="11">
                    <c:v>28</c:v>
                  </c:pt>
                  <c:pt idx="12">
                    <c:v>42</c:v>
                  </c:pt>
                  <c:pt idx="13">
                    <c:v>43</c:v>
                  </c:pt>
                  <c:pt idx="14">
                    <c:v>26</c:v>
                  </c:pt>
                  <c:pt idx="15">
                    <c:v>32</c:v>
                  </c:pt>
                  <c:pt idx="16">
                    <c:v>30</c:v>
                  </c:pt>
                  <c:pt idx="17">
                    <c:v>8</c:v>
                  </c:pt>
                  <c:pt idx="18">
                    <c:v>14</c:v>
                  </c:pt>
                  <c:pt idx="19">
                    <c:v>23</c:v>
                  </c:pt>
                  <c:pt idx="20">
                    <c:v>20</c:v>
                  </c:pt>
                  <c:pt idx="21">
                    <c:v>35</c:v>
                  </c:pt>
                  <c:pt idx="22">
                    <c:v>19</c:v>
                  </c:pt>
                  <c:pt idx="23">
                    <c:v>24</c:v>
                  </c:pt>
                  <c:pt idx="24">
                    <c:v>44</c:v>
                  </c:pt>
                  <c:pt idx="25">
                    <c:v>46</c:v>
                  </c:pt>
                  <c:pt idx="26">
                    <c:v>33</c:v>
                  </c:pt>
                  <c:pt idx="27">
                    <c:v>47</c:v>
                  </c:pt>
                  <c:pt idx="28">
                    <c:v>38</c:v>
                  </c:pt>
                  <c:pt idx="29">
                    <c:v>1</c:v>
                  </c:pt>
                  <c:pt idx="30">
                    <c:v>40</c:v>
                  </c:pt>
                  <c:pt idx="31">
                    <c:v>1</c:v>
                  </c:pt>
                  <c:pt idx="32">
                    <c:v>41</c:v>
                  </c:pt>
                  <c:pt idx="33">
                    <c:v>16</c:v>
                  </c:pt>
                  <c:pt idx="34">
                    <c:v>27</c:v>
                  </c:pt>
                  <c:pt idx="35">
                    <c:v>1</c:v>
                  </c:pt>
                  <c:pt idx="36">
                    <c:v>7</c:v>
                  </c:pt>
                  <c:pt idx="37">
                    <c:v>15</c:v>
                  </c:pt>
                  <c:pt idx="38">
                    <c:v>45</c:v>
                  </c:pt>
                  <c:pt idx="39">
                    <c:v>36</c:v>
                  </c:pt>
                  <c:pt idx="40">
                    <c:v>1</c:v>
                  </c:pt>
                  <c:pt idx="41">
                    <c:v>21</c:v>
                  </c:pt>
                  <c:pt idx="42">
                    <c:v>12</c:v>
                  </c:pt>
                  <c:pt idx="43">
                    <c:v>22</c:v>
                  </c:pt>
                  <c:pt idx="44">
                    <c:v>1</c:v>
                  </c:pt>
                  <c:pt idx="45">
                    <c:v>6</c:v>
                  </c:pt>
                  <c:pt idx="46">
                    <c:v>25</c:v>
                  </c:pt>
                </c:lvl>
              </c:multiLvlStrCache>
            </c:multiLvlStrRef>
          </c:cat>
          <c:val>
            <c:numRef>
              <c:f>'グラフ (H26.6)'!$C$2:$C$48</c:f>
              <c:numCache>
                <c:formatCode>0.0_ </c:formatCode>
                <c:ptCount val="47"/>
                <c:pt idx="0">
                  <c:v>97.898483179391576</c:v>
                </c:pt>
                <c:pt idx="1">
                  <c:v>99.921141865783454</c:v>
                </c:pt>
                <c:pt idx="2">
                  <c:v>99.735122726470067</c:v>
                </c:pt>
                <c:pt idx="3">
                  <c:v>98.517916327934458</c:v>
                </c:pt>
                <c:pt idx="4">
                  <c:v>99.736661323563098</c:v>
                </c:pt>
                <c:pt idx="5">
                  <c:v>99.880482849288882</c:v>
                </c:pt>
                <c:pt idx="6">
                  <c:v>99.01347272325701</c:v>
                </c:pt>
                <c:pt idx="7">
                  <c:v>99.243720673475025</c:v>
                </c:pt>
                <c:pt idx="8">
                  <c:v>99.908973678221955</c:v>
                </c:pt>
                <c:pt idx="9">
                  <c:v>99.800332778702156</c:v>
                </c:pt>
                <c:pt idx="10">
                  <c:v>98.121279761904773</c:v>
                </c:pt>
                <c:pt idx="11">
                  <c:v>99.248837486586382</c:v>
                </c:pt>
                <c:pt idx="12">
                  <c:v>97.368848871381232</c:v>
                </c:pt>
                <c:pt idx="13">
                  <c:v>97.006896816706046</c:v>
                </c:pt>
                <c:pt idx="14">
                  <c:v>99.271935283136287</c:v>
                </c:pt>
                <c:pt idx="15">
                  <c:v>98.70094352522905</c:v>
                </c:pt>
                <c:pt idx="16">
                  <c:v>99.197592778335007</c:v>
                </c:pt>
                <c:pt idx="17">
                  <c:v>99.957585183090629</c:v>
                </c:pt>
                <c:pt idx="18">
                  <c:v>99.74683544303798</c:v>
                </c:pt>
                <c:pt idx="19">
                  <c:v>99.584469549409178</c:v>
                </c:pt>
                <c:pt idx="20">
                  <c:v>99.714885954381742</c:v>
                </c:pt>
                <c:pt idx="21">
                  <c:v>98.332212508406187</c:v>
                </c:pt>
                <c:pt idx="22">
                  <c:v>99.724447835855699</c:v>
                </c:pt>
                <c:pt idx="23">
                  <c:v>99.326305777918677</c:v>
                </c:pt>
                <c:pt idx="24">
                  <c:v>95.088520845231301</c:v>
                </c:pt>
                <c:pt idx="25">
                  <c:v>92.750208609434054</c:v>
                </c:pt>
                <c:pt idx="26">
                  <c:v>98.522377090398024</c:v>
                </c:pt>
                <c:pt idx="27">
                  <c:v>89.902893623266394</c:v>
                </c:pt>
                <c:pt idx="28">
                  <c:v>98.113207547169807</c:v>
                </c:pt>
                <c:pt idx="29">
                  <c:v>100</c:v>
                </c:pt>
                <c:pt idx="30">
                  <c:v>97.659780503550678</c:v>
                </c:pt>
                <c:pt idx="31">
                  <c:v>100</c:v>
                </c:pt>
                <c:pt idx="32">
                  <c:v>97.647199331183572</c:v>
                </c:pt>
                <c:pt idx="33">
                  <c:v>99.739372697043223</c:v>
                </c:pt>
                <c:pt idx="34">
                  <c:v>99.253025718608171</c:v>
                </c:pt>
                <c:pt idx="35">
                  <c:v>100</c:v>
                </c:pt>
                <c:pt idx="36">
                  <c:v>99.9</c:v>
                </c:pt>
                <c:pt idx="37">
                  <c:v>99.741743621850048</c:v>
                </c:pt>
                <c:pt idx="38">
                  <c:v>94.486215538847119</c:v>
                </c:pt>
                <c:pt idx="39">
                  <c:v>98.20928417282704</c:v>
                </c:pt>
                <c:pt idx="40">
                  <c:v>100</c:v>
                </c:pt>
                <c:pt idx="41">
                  <c:v>99.696290404223006</c:v>
                </c:pt>
                <c:pt idx="42">
                  <c:v>99.862612747147722</c:v>
                </c:pt>
                <c:pt idx="43">
                  <c:v>99.642026132092354</c:v>
                </c:pt>
                <c:pt idx="44">
                  <c:v>100</c:v>
                </c:pt>
                <c:pt idx="45">
                  <c:v>99.9</c:v>
                </c:pt>
                <c:pt idx="46">
                  <c:v>99.278175421569813</c:v>
                </c:pt>
              </c:numCache>
            </c:numRef>
          </c:val>
          <c:smooth val="0"/>
        </c:ser>
        <c:dLbls>
          <c:showLegendKey val="0"/>
          <c:showVal val="0"/>
          <c:showCatName val="0"/>
          <c:showSerName val="0"/>
          <c:showPercent val="0"/>
          <c:showBubbleSize val="0"/>
        </c:dLbls>
        <c:marker val="1"/>
        <c:smooth val="0"/>
        <c:axId val="379742080"/>
        <c:axId val="379743616"/>
      </c:lineChart>
      <c:catAx>
        <c:axId val="379742080"/>
        <c:scaling>
          <c:orientation val="minMax"/>
        </c:scaling>
        <c:delete val="0"/>
        <c:axPos val="b"/>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379743616"/>
        <c:crosses val="autoZero"/>
        <c:auto val="1"/>
        <c:lblAlgn val="ctr"/>
        <c:lblOffset val="100"/>
        <c:noMultiLvlLbl val="0"/>
      </c:catAx>
      <c:valAx>
        <c:axId val="379743616"/>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379742080"/>
        <c:crosses val="autoZero"/>
        <c:crossBetween val="between"/>
        <c:majorUnit val="1000"/>
      </c:valAx>
    </c:plotArea>
    <c:legend>
      <c:legendPos val="l"/>
      <c:layout>
        <c:manualLayout>
          <c:xMode val="edge"/>
          <c:yMode val="edge"/>
          <c:x val="0.82395425105437814"/>
          <c:y val="0.19495051606503816"/>
          <c:w val="0.1133408840917591"/>
          <c:h val="0.26439816088080825"/>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Sheet1!$A$2:$A$8</c:f>
              <c:strCache>
                <c:ptCount val="1"/>
                <c:pt idx="0">
                  <c:v>毎月 2ヶ月 3ヶ月 4ヶ月 6ヶ月 1年 その他</c:v>
                </c:pt>
              </c:strCache>
            </c:strRef>
          </c:tx>
          <c:invertIfNegative val="0"/>
          <c:dLbls>
            <c:numFmt formatCode="#,##0_);[Red]\(#,##0\)" sourceLinked="0"/>
            <c:dLblPos val="outEnd"/>
            <c:showLegendKey val="0"/>
            <c:showVal val="1"/>
            <c:showCatName val="0"/>
            <c:showSerName val="0"/>
            <c:showPercent val="0"/>
            <c:showBubbleSize val="0"/>
            <c:showLeaderLines val="0"/>
          </c:dLbls>
          <c:cat>
            <c:strRef>
              <c:f>Sheet1!$A$2:$A$8</c:f>
              <c:strCache>
                <c:ptCount val="7"/>
                <c:pt idx="0">
                  <c:v>毎月</c:v>
                </c:pt>
                <c:pt idx="1">
                  <c:v>2ヶ月</c:v>
                </c:pt>
                <c:pt idx="2">
                  <c:v>3ヶ月</c:v>
                </c:pt>
                <c:pt idx="3">
                  <c:v>4ヶ月</c:v>
                </c:pt>
                <c:pt idx="4">
                  <c:v>6ヶ月</c:v>
                </c:pt>
                <c:pt idx="5">
                  <c:v>1年</c:v>
                </c:pt>
                <c:pt idx="6">
                  <c:v>その他</c:v>
                </c:pt>
              </c:strCache>
            </c:strRef>
          </c:cat>
          <c:val>
            <c:numRef>
              <c:f>Sheet1!$B$2:$B$8</c:f>
              <c:numCache>
                <c:formatCode>General</c:formatCode>
                <c:ptCount val="7"/>
                <c:pt idx="0">
                  <c:v>41617</c:v>
                </c:pt>
                <c:pt idx="1">
                  <c:v>6677</c:v>
                </c:pt>
                <c:pt idx="2">
                  <c:v>45467</c:v>
                </c:pt>
                <c:pt idx="3">
                  <c:v>6926</c:v>
                </c:pt>
                <c:pt idx="4">
                  <c:v>424479</c:v>
                </c:pt>
                <c:pt idx="5">
                  <c:v>171543</c:v>
                </c:pt>
                <c:pt idx="6">
                  <c:v>64947</c:v>
                </c:pt>
              </c:numCache>
            </c:numRef>
          </c:val>
        </c:ser>
        <c:dLbls>
          <c:showLegendKey val="0"/>
          <c:showVal val="0"/>
          <c:showCatName val="0"/>
          <c:showSerName val="0"/>
          <c:showPercent val="0"/>
          <c:showBubbleSize val="0"/>
        </c:dLbls>
        <c:gapWidth val="150"/>
        <c:axId val="379899904"/>
        <c:axId val="379901440"/>
      </c:barChart>
      <c:catAx>
        <c:axId val="379899904"/>
        <c:scaling>
          <c:orientation val="minMax"/>
        </c:scaling>
        <c:delete val="0"/>
        <c:axPos val="b"/>
        <c:majorTickMark val="out"/>
        <c:minorTickMark val="none"/>
        <c:tickLblPos val="nextTo"/>
        <c:txPr>
          <a:bodyPr/>
          <a:lstStyle/>
          <a:p>
            <a:pPr>
              <a:defRPr sz="1100"/>
            </a:pPr>
            <a:endParaRPr lang="ja-JP"/>
          </a:p>
        </c:txPr>
        <c:crossAx val="379901440"/>
        <c:crosses val="autoZero"/>
        <c:auto val="1"/>
        <c:lblAlgn val="ctr"/>
        <c:lblOffset val="100"/>
        <c:noMultiLvlLbl val="0"/>
      </c:catAx>
      <c:valAx>
        <c:axId val="379901440"/>
        <c:scaling>
          <c:orientation val="minMax"/>
          <c:max val="450000"/>
        </c:scaling>
        <c:delete val="0"/>
        <c:axPos val="l"/>
        <c:majorGridlines/>
        <c:numFmt formatCode="#,##0_);[Red]\(#,##0\)" sourceLinked="0"/>
        <c:majorTickMark val="out"/>
        <c:minorTickMark val="none"/>
        <c:tickLblPos val="nextTo"/>
        <c:crossAx val="379899904"/>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Sheet1!$D$2:$D$8</c:f>
              <c:strCache>
                <c:ptCount val="1"/>
                <c:pt idx="0">
                  <c:v>毎月 2ヶ月 3ヶ月 4ヶ月 6ヶ月 1年 その他</c:v>
                </c:pt>
              </c:strCache>
            </c:strRef>
          </c:tx>
          <c:spPr>
            <a:solidFill>
              <a:srgbClr val="FF0000"/>
            </a:solidFill>
          </c:spPr>
          <c:invertIfNegative val="0"/>
          <c:dLbls>
            <c:dLblPos val="outEnd"/>
            <c:showLegendKey val="0"/>
            <c:showVal val="1"/>
            <c:showCatName val="0"/>
            <c:showSerName val="0"/>
            <c:showPercent val="0"/>
            <c:showBubbleSize val="0"/>
            <c:showLeaderLines val="0"/>
          </c:dLbls>
          <c:cat>
            <c:strRef>
              <c:f>Sheet1!$D$2:$D$8</c:f>
              <c:strCache>
                <c:ptCount val="7"/>
                <c:pt idx="0">
                  <c:v>毎月</c:v>
                </c:pt>
                <c:pt idx="1">
                  <c:v>2ヶ月</c:v>
                </c:pt>
                <c:pt idx="2">
                  <c:v>3ヶ月</c:v>
                </c:pt>
                <c:pt idx="3">
                  <c:v>4ヶ月</c:v>
                </c:pt>
                <c:pt idx="4">
                  <c:v>6ヶ月</c:v>
                </c:pt>
                <c:pt idx="5">
                  <c:v>1年</c:v>
                </c:pt>
                <c:pt idx="6">
                  <c:v>その他</c:v>
                </c:pt>
              </c:strCache>
            </c:strRef>
          </c:cat>
          <c:val>
            <c:numRef>
              <c:f>Sheet1!$E$2:$E$8</c:f>
              <c:numCache>
                <c:formatCode>#,##0_);[Red]\(#,##0\)</c:formatCode>
                <c:ptCount val="7"/>
                <c:pt idx="0">
                  <c:v>10262</c:v>
                </c:pt>
                <c:pt idx="1">
                  <c:v>2416</c:v>
                </c:pt>
                <c:pt idx="2">
                  <c:v>14150</c:v>
                </c:pt>
                <c:pt idx="3">
                  <c:v>4903</c:v>
                </c:pt>
                <c:pt idx="4">
                  <c:v>148860</c:v>
                </c:pt>
                <c:pt idx="5">
                  <c:v>14645</c:v>
                </c:pt>
                <c:pt idx="6">
                  <c:v>12634</c:v>
                </c:pt>
              </c:numCache>
            </c:numRef>
          </c:val>
        </c:ser>
        <c:dLbls>
          <c:showLegendKey val="0"/>
          <c:showVal val="0"/>
          <c:showCatName val="0"/>
          <c:showSerName val="0"/>
          <c:showPercent val="0"/>
          <c:showBubbleSize val="0"/>
        </c:dLbls>
        <c:gapWidth val="150"/>
        <c:axId val="380126336"/>
        <c:axId val="380127872"/>
      </c:barChart>
      <c:catAx>
        <c:axId val="380126336"/>
        <c:scaling>
          <c:orientation val="minMax"/>
        </c:scaling>
        <c:delete val="0"/>
        <c:axPos val="b"/>
        <c:majorTickMark val="out"/>
        <c:minorTickMark val="none"/>
        <c:tickLblPos val="nextTo"/>
        <c:txPr>
          <a:bodyPr/>
          <a:lstStyle/>
          <a:p>
            <a:pPr>
              <a:defRPr sz="1100"/>
            </a:pPr>
            <a:endParaRPr lang="ja-JP"/>
          </a:p>
        </c:txPr>
        <c:crossAx val="380127872"/>
        <c:crosses val="autoZero"/>
        <c:auto val="1"/>
        <c:lblAlgn val="ctr"/>
        <c:lblOffset val="100"/>
        <c:noMultiLvlLbl val="0"/>
      </c:catAx>
      <c:valAx>
        <c:axId val="380127872"/>
        <c:scaling>
          <c:orientation val="minMax"/>
          <c:max val="160000"/>
        </c:scaling>
        <c:delete val="0"/>
        <c:axPos val="l"/>
        <c:majorGridlines/>
        <c:numFmt formatCode="#,##0_);[Red]\(#,##0\)" sourceLinked="1"/>
        <c:majorTickMark val="out"/>
        <c:minorTickMark val="none"/>
        <c:tickLblPos val="nextTo"/>
        <c:crossAx val="380126336"/>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Sheet1!$A$15:$A$21</c:f>
              <c:strCache>
                <c:ptCount val="1"/>
                <c:pt idx="0">
                  <c:v>毎月 2ヶ月 3ヶ月 4ヶ月 6ヶ月 1年 その他</c:v>
                </c:pt>
              </c:strCache>
            </c:strRef>
          </c:tx>
          <c:spPr>
            <a:ln>
              <a:solidFill>
                <a:schemeClr val="bg1"/>
              </a:solidFill>
            </a:ln>
          </c:spPr>
          <c:dLbls>
            <c:dLbl>
              <c:idx val="0"/>
              <c:layout>
                <c:manualLayout>
                  <c:x val="-3.9011873346728343E-2"/>
                  <c:y val="0.13743025516324048"/>
                </c:manualLayout>
              </c:layout>
              <c:dLblPos val="bestFit"/>
              <c:showLegendKey val="0"/>
              <c:showVal val="1"/>
              <c:showCatName val="0"/>
              <c:showSerName val="0"/>
              <c:showPercent val="0"/>
              <c:showBubbleSize val="0"/>
            </c:dLbl>
            <c:dLbl>
              <c:idx val="1"/>
              <c:layout>
                <c:manualLayout>
                  <c:x val="-7.2042100251803812E-2"/>
                  <c:y val="8.8652953175444596E-2"/>
                </c:manualLayout>
              </c:layout>
              <c:dLblPos val="bestFit"/>
              <c:showLegendKey val="0"/>
              <c:showVal val="1"/>
              <c:showCatName val="0"/>
              <c:showSerName val="0"/>
              <c:showPercent val="0"/>
              <c:showBubbleSize val="0"/>
            </c:dLbl>
            <c:dLbl>
              <c:idx val="2"/>
              <c:layout>
                <c:manualLayout>
                  <c:x val="-9.8252546089454634E-2"/>
                  <c:y val="0.17965195974918347"/>
                </c:manualLayout>
              </c:layout>
              <c:dLblPos val="bestFit"/>
              <c:showLegendKey val="0"/>
              <c:showVal val="1"/>
              <c:showCatName val="0"/>
              <c:showSerName val="0"/>
              <c:showPercent val="0"/>
              <c:showBubbleSize val="0"/>
            </c:dLbl>
            <c:dLbl>
              <c:idx val="3"/>
              <c:layout>
                <c:manualLayout>
                  <c:x val="-7.2098430167031824E-2"/>
                  <c:y val="9.2070441105932335E-2"/>
                </c:manualLayout>
              </c:layout>
              <c:dLblPos val="bestFit"/>
              <c:showLegendKey val="0"/>
              <c:showVal val="1"/>
              <c:showCatName val="0"/>
              <c:showSerName val="0"/>
              <c:showPercent val="0"/>
              <c:showBubbleSize val="0"/>
            </c:dLbl>
            <c:dLbl>
              <c:idx val="5"/>
              <c:layout>
                <c:manualLayout>
                  <c:x val="0.18529407622800351"/>
                  <c:y val="0.11554222279307344"/>
                </c:manualLayout>
              </c:layout>
              <c:dLblPos val="bestFit"/>
              <c:showLegendKey val="0"/>
              <c:showVal val="1"/>
              <c:showCatName val="0"/>
              <c:showSerName val="0"/>
              <c:showPercent val="0"/>
              <c:showBubbleSize val="0"/>
            </c:dLbl>
            <c:dLbl>
              <c:idx val="6"/>
              <c:layout>
                <c:manualLayout>
                  <c:x val="6.8539878627203621E-2"/>
                  <c:y val="0.16423752538897099"/>
                </c:manualLayout>
              </c:layout>
              <c:dLblPos val="bestFit"/>
              <c:showLegendKey val="0"/>
              <c:showVal val="1"/>
              <c:showCatName val="0"/>
              <c:showSerName val="0"/>
              <c:showPercent val="0"/>
              <c:showBubbleSize val="0"/>
            </c:dLbl>
            <c:txPr>
              <a:bodyPr/>
              <a:lstStyle/>
              <a:p>
                <a:pPr>
                  <a:defRPr>
                    <a:solidFill>
                      <a:schemeClr val="bg1"/>
                    </a:solidFill>
                  </a:defRPr>
                </a:pPr>
                <a:endParaRPr lang="ja-JP"/>
              </a:p>
            </c:txPr>
            <c:dLblPos val="ctr"/>
            <c:showLegendKey val="0"/>
            <c:showVal val="1"/>
            <c:showCatName val="0"/>
            <c:showSerName val="0"/>
            <c:showPercent val="0"/>
            <c:showBubbleSize val="0"/>
            <c:showLeaderLines val="1"/>
          </c:dLbls>
          <c:cat>
            <c:strRef>
              <c:f>Sheet1!$A$15:$A$21</c:f>
              <c:strCache>
                <c:ptCount val="7"/>
                <c:pt idx="0">
                  <c:v>毎月</c:v>
                </c:pt>
                <c:pt idx="1">
                  <c:v>2ヶ月</c:v>
                </c:pt>
                <c:pt idx="2">
                  <c:v>3ヶ月</c:v>
                </c:pt>
                <c:pt idx="3">
                  <c:v>4ヶ月</c:v>
                </c:pt>
                <c:pt idx="4">
                  <c:v>6ヶ月</c:v>
                </c:pt>
                <c:pt idx="5">
                  <c:v>1年</c:v>
                </c:pt>
                <c:pt idx="6">
                  <c:v>その他</c:v>
                </c:pt>
              </c:strCache>
            </c:strRef>
          </c:cat>
          <c:val>
            <c:numRef>
              <c:f>Sheet1!$B$15:$B$21</c:f>
              <c:numCache>
                <c:formatCode>0.0%</c:formatCode>
                <c:ptCount val="7"/>
                <c:pt idx="0">
                  <c:v>5.4640152509794447E-2</c:v>
                </c:pt>
                <c:pt idx="1">
                  <c:v>8.766424737676852E-3</c:v>
                </c:pt>
                <c:pt idx="2">
                  <c:v>5.9694927893957375E-2</c:v>
                </c:pt>
                <c:pt idx="3">
                  <c:v>9.0933439768084278E-3</c:v>
                </c:pt>
                <c:pt idx="4">
                  <c:v>0.5573106494270379</c:v>
                </c:pt>
                <c:pt idx="5">
                  <c:v>0.22522372304557439</c:v>
                </c:pt>
                <c:pt idx="6">
                  <c:v>8.5270778409150594E-2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4632524592962468"/>
          <c:y val="0.12660627598541332"/>
          <c:w val="0.23199453726820729"/>
          <c:h val="0.81168373864771326"/>
        </c:manualLayout>
      </c:layout>
      <c:overlay val="0"/>
      <c:txPr>
        <a:bodyPr/>
        <a:lstStyle/>
        <a:p>
          <a:pPr rtl="0">
            <a:defRPr sz="1100"/>
          </a:pPr>
          <a:endParaRPr lang="ja-JP"/>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Sheet1!$D$15:$D$21</c:f>
              <c:strCache>
                <c:ptCount val="1"/>
                <c:pt idx="0">
                  <c:v>毎月 2ヶ月 3ヶ月 4ヶ月 6ヶ月 1年 その他</c:v>
                </c:pt>
              </c:strCache>
            </c:strRef>
          </c:tx>
          <c:spPr>
            <a:ln>
              <a:solidFill>
                <a:schemeClr val="bg1"/>
              </a:solidFill>
            </a:ln>
          </c:spPr>
          <c:dLbls>
            <c:dLbl>
              <c:idx val="0"/>
              <c:layout>
                <c:manualLayout>
                  <c:x val="-3.2552888451694718E-2"/>
                  <c:y val="9.1828071096836897E-2"/>
                </c:manualLayout>
              </c:layout>
              <c:dLblPos val="bestFit"/>
              <c:showLegendKey val="0"/>
              <c:showVal val="1"/>
              <c:showCatName val="0"/>
              <c:showSerName val="0"/>
              <c:showPercent val="0"/>
              <c:showBubbleSize val="0"/>
            </c:dLbl>
            <c:dLbl>
              <c:idx val="1"/>
              <c:layout>
                <c:manualLayout>
                  <c:x val="-4.5950449829853204E-2"/>
                  <c:y val="6.5547326988463314E-2"/>
                </c:manualLayout>
              </c:layout>
              <c:dLblPos val="bestFit"/>
              <c:showLegendKey val="0"/>
              <c:showVal val="1"/>
              <c:showCatName val="0"/>
              <c:showSerName val="0"/>
              <c:showPercent val="0"/>
              <c:showBubbleSize val="0"/>
            </c:dLbl>
            <c:dLbl>
              <c:idx val="2"/>
              <c:layout>
                <c:manualLayout>
                  <c:x val="-7.1191046380460185E-2"/>
                  <c:y val="9.5115775686835602E-2"/>
                </c:manualLayout>
              </c:layout>
              <c:dLblPos val="bestFit"/>
              <c:showLegendKey val="0"/>
              <c:showVal val="1"/>
              <c:showCatName val="0"/>
              <c:showSerName val="0"/>
              <c:showPercent val="0"/>
              <c:showBubbleSize val="0"/>
            </c:dLbl>
            <c:dLbl>
              <c:idx val="3"/>
              <c:layout>
                <c:manualLayout>
                  <c:x val="-7.817301321817488E-2"/>
                  <c:y val="8.7343363948213695E-2"/>
                </c:manualLayout>
              </c:layout>
              <c:dLblPos val="bestFit"/>
              <c:showLegendKey val="0"/>
              <c:showVal val="1"/>
              <c:showCatName val="0"/>
              <c:showSerName val="0"/>
              <c:showPercent val="0"/>
              <c:showBubbleSize val="0"/>
            </c:dLbl>
            <c:dLbl>
              <c:idx val="5"/>
              <c:layout>
                <c:manualLayout>
                  <c:x val="9.1090721603917443E-2"/>
                  <c:y val="0.13256362070400177"/>
                </c:manualLayout>
              </c:layout>
              <c:dLblPos val="bestFit"/>
              <c:showLegendKey val="0"/>
              <c:showVal val="1"/>
              <c:showCatName val="0"/>
              <c:showSerName val="0"/>
              <c:showPercent val="0"/>
              <c:showBubbleSize val="0"/>
            </c:dLbl>
            <c:dLbl>
              <c:idx val="6"/>
              <c:layout>
                <c:manualLayout>
                  <c:x val="2.5024298288469467E-2"/>
                  <c:y val="9.2668458388221478E-2"/>
                </c:manualLayout>
              </c:layout>
              <c:dLblPos val="bestFit"/>
              <c:showLegendKey val="0"/>
              <c:showVal val="1"/>
              <c:showCatName val="0"/>
              <c:showSerName val="0"/>
              <c:showPercent val="0"/>
              <c:showBubbleSize val="0"/>
            </c:dLbl>
            <c:txPr>
              <a:bodyPr/>
              <a:lstStyle/>
              <a:p>
                <a:pPr>
                  <a:defRPr>
                    <a:solidFill>
                      <a:schemeClr val="bg1"/>
                    </a:solidFill>
                  </a:defRPr>
                </a:pPr>
                <a:endParaRPr lang="ja-JP"/>
              </a:p>
            </c:txPr>
            <c:dLblPos val="ctr"/>
            <c:showLegendKey val="0"/>
            <c:showVal val="1"/>
            <c:showCatName val="0"/>
            <c:showSerName val="0"/>
            <c:showPercent val="0"/>
            <c:showBubbleSize val="0"/>
            <c:showLeaderLines val="0"/>
          </c:dLbls>
          <c:cat>
            <c:strRef>
              <c:f>Sheet1!$D$15:$D$21</c:f>
              <c:strCache>
                <c:ptCount val="7"/>
                <c:pt idx="0">
                  <c:v>毎月</c:v>
                </c:pt>
                <c:pt idx="1">
                  <c:v>2ヶ月</c:v>
                </c:pt>
                <c:pt idx="2">
                  <c:v>3ヶ月</c:v>
                </c:pt>
                <c:pt idx="3">
                  <c:v>4ヶ月</c:v>
                </c:pt>
                <c:pt idx="4">
                  <c:v>6ヶ月</c:v>
                </c:pt>
                <c:pt idx="5">
                  <c:v>1年</c:v>
                </c:pt>
                <c:pt idx="6">
                  <c:v>その他</c:v>
                </c:pt>
              </c:strCache>
            </c:strRef>
          </c:cat>
          <c:val>
            <c:numRef>
              <c:f>Sheet1!$E$15:$E$21</c:f>
              <c:numCache>
                <c:formatCode>0.0%</c:formatCode>
                <c:ptCount val="7"/>
                <c:pt idx="0">
                  <c:v>4.9367393082214849E-2</c:v>
                </c:pt>
                <c:pt idx="1">
                  <c:v>1.1622648770866406E-2</c:v>
                </c:pt>
                <c:pt idx="2">
                  <c:v>6.8071390773079332E-2</c:v>
                </c:pt>
                <c:pt idx="3">
                  <c:v>2.358685717034685E-2</c:v>
                </c:pt>
                <c:pt idx="4">
                  <c:v>0.7161206523307837</c:v>
                </c:pt>
                <c:pt idx="5">
                  <c:v>7.0452686775388462E-2</c:v>
                </c:pt>
                <c:pt idx="6">
                  <c:v>6.0778371097320441E-2</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76800546273179271"/>
          <c:y val="0.13310007988131919"/>
          <c:w val="0.21031432046603932"/>
          <c:h val="0.7859732968161588"/>
        </c:manualLayout>
      </c:layout>
      <c:overlay val="0"/>
      <c:txPr>
        <a:bodyPr/>
        <a:lstStyle/>
        <a:p>
          <a:pPr rtl="0">
            <a:defRPr sz="1100"/>
          </a:pPr>
          <a:endParaRPr lang="ja-JP"/>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78924831599409"/>
          <c:y val="2.5323883294718755E-2"/>
          <c:w val="0.82707351616108837"/>
          <c:h val="0.8730652311299818"/>
        </c:manualLayout>
      </c:layout>
      <c:barChart>
        <c:barDir val="bar"/>
        <c:grouping val="clustered"/>
        <c:varyColors val="0"/>
        <c:ser>
          <c:idx val="0"/>
          <c:order val="0"/>
          <c:tx>
            <c:strRef>
              <c:f>⑥都道府県別!$B$3:$B$4</c:f>
              <c:strCache>
                <c:ptCount val="1"/>
                <c:pt idx="0">
                  <c:v>地域移行支援</c:v>
                </c:pt>
              </c:strCache>
            </c:strRef>
          </c:tx>
          <c:spPr>
            <a:solidFill>
              <a:schemeClr val="bg1"/>
            </a:solidFill>
            <a:ln>
              <a:solidFill>
                <a:schemeClr val="tx1">
                  <a:lumMod val="50000"/>
                  <a:lumOff val="50000"/>
                </a:schemeClr>
              </a:solidFill>
            </a:ln>
          </c:spPr>
          <c:invertIfNegative val="0"/>
          <c:dLbls>
            <c:txPr>
              <a:bodyPr/>
              <a:lstStyle/>
              <a:p>
                <a:pPr>
                  <a:defRPr sz="800"/>
                </a:pPr>
                <a:endParaRPr lang="ja-JP"/>
              </a:p>
            </c:txPr>
            <c:dLblPos val="outEnd"/>
            <c:showLegendKey val="0"/>
            <c:showVal val="1"/>
            <c:showCatName val="0"/>
            <c:showSerName val="0"/>
            <c:showPercent val="0"/>
            <c:showBubbleSize val="0"/>
            <c:showLeaderLines val="0"/>
          </c:dLbls>
          <c:cat>
            <c:strRef>
              <c:f>⑥都道府県別!$A$29:$A$51</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⑥都道府県別!$B$29:$B$51</c:f>
              <c:numCache>
                <c:formatCode>#,##0_);[Red]\(#,##0\)</c:formatCode>
                <c:ptCount val="23"/>
                <c:pt idx="0">
                  <c:v>6</c:v>
                </c:pt>
                <c:pt idx="1">
                  <c:v>5</c:v>
                </c:pt>
                <c:pt idx="2">
                  <c:v>41</c:v>
                </c:pt>
                <c:pt idx="3">
                  <c:v>46</c:v>
                </c:pt>
                <c:pt idx="4">
                  <c:v>10</c:v>
                </c:pt>
                <c:pt idx="5">
                  <c:v>7</c:v>
                </c:pt>
                <c:pt idx="6">
                  <c:v>1</c:v>
                </c:pt>
                <c:pt idx="7">
                  <c:v>6</c:v>
                </c:pt>
                <c:pt idx="8">
                  <c:v>17</c:v>
                </c:pt>
                <c:pt idx="9">
                  <c:v>2</c:v>
                </c:pt>
                <c:pt idx="10">
                  <c:v>1</c:v>
                </c:pt>
                <c:pt idx="11">
                  <c:v>5</c:v>
                </c:pt>
                <c:pt idx="12">
                  <c:v>2</c:v>
                </c:pt>
                <c:pt idx="13">
                  <c:v>26</c:v>
                </c:pt>
                <c:pt idx="14">
                  <c:v>9</c:v>
                </c:pt>
                <c:pt idx="15">
                  <c:v>10</c:v>
                </c:pt>
                <c:pt idx="16">
                  <c:v>1</c:v>
                </c:pt>
                <c:pt idx="17">
                  <c:v>15</c:v>
                </c:pt>
                <c:pt idx="18">
                  <c:v>4</c:v>
                </c:pt>
                <c:pt idx="19">
                  <c:v>7</c:v>
                </c:pt>
                <c:pt idx="20">
                  <c:v>3</c:v>
                </c:pt>
                <c:pt idx="21">
                  <c:v>2</c:v>
                </c:pt>
                <c:pt idx="22">
                  <c:v>9</c:v>
                </c:pt>
              </c:numCache>
            </c:numRef>
          </c:val>
        </c:ser>
        <c:ser>
          <c:idx val="1"/>
          <c:order val="1"/>
          <c:tx>
            <c:strRef>
              <c:f>⑥都道府県別!$C$3:$C$4</c:f>
              <c:strCache>
                <c:ptCount val="1"/>
                <c:pt idx="0">
                  <c:v>地域定着支援</c:v>
                </c:pt>
              </c:strCache>
            </c:strRef>
          </c:tx>
          <c:spPr>
            <a:solidFill>
              <a:srgbClr val="FFC000"/>
            </a:solidFill>
            <a:ln>
              <a:solidFill>
                <a:schemeClr val="tx1">
                  <a:lumMod val="50000"/>
                  <a:lumOff val="50000"/>
                </a:schemeClr>
              </a:solidFill>
            </a:ln>
          </c:spPr>
          <c:invertIfNegative val="0"/>
          <c:dLbls>
            <c:dLbl>
              <c:idx val="2"/>
              <c:layout>
                <c:manualLayout>
                  <c:x val="-8.6545188988142244E-2"/>
                  <c:y val="-2.3675915526638287E-2"/>
                </c:manualLayout>
              </c:layout>
              <c:dLblPos val="outEnd"/>
              <c:showLegendKey val="0"/>
              <c:showVal val="1"/>
              <c:showCatName val="0"/>
              <c:showSerName val="0"/>
              <c:showPercent val="0"/>
              <c:showBubbleSize val="0"/>
            </c:dLbl>
            <c:txPr>
              <a:bodyPr/>
              <a:lstStyle/>
              <a:p>
                <a:pPr>
                  <a:defRPr sz="800"/>
                </a:pPr>
                <a:endParaRPr lang="ja-JP"/>
              </a:p>
            </c:txPr>
            <c:dLblPos val="outEnd"/>
            <c:showLegendKey val="0"/>
            <c:showVal val="1"/>
            <c:showCatName val="0"/>
            <c:showSerName val="0"/>
            <c:showPercent val="0"/>
            <c:showBubbleSize val="0"/>
            <c:showLeaderLines val="0"/>
          </c:dLbls>
          <c:cat>
            <c:strRef>
              <c:f>⑥都道府県別!$A$29:$A$51</c:f>
              <c:strCache>
                <c:ptCount val="23"/>
                <c:pt idx="0">
                  <c:v>滋 賀 県</c:v>
                </c:pt>
                <c:pt idx="1">
                  <c:v>京 都 府</c:v>
                </c:pt>
                <c:pt idx="2">
                  <c:v>大 阪 府</c:v>
                </c:pt>
                <c:pt idx="3">
                  <c:v>兵 庫 県</c:v>
                </c:pt>
                <c:pt idx="4">
                  <c:v>奈 良 県</c:v>
                </c:pt>
                <c:pt idx="5">
                  <c:v>和歌山県</c:v>
                </c:pt>
                <c:pt idx="6">
                  <c:v>鳥 取 県</c:v>
                </c:pt>
                <c:pt idx="7">
                  <c:v>島 根 県</c:v>
                </c:pt>
                <c:pt idx="8">
                  <c:v>岡 山 県</c:v>
                </c:pt>
                <c:pt idx="9">
                  <c:v>広 島 県</c:v>
                </c:pt>
                <c:pt idx="10">
                  <c:v>山 口 県</c:v>
                </c:pt>
                <c:pt idx="11">
                  <c:v>徳 島 県</c:v>
                </c:pt>
                <c:pt idx="12">
                  <c:v>香 川 県</c:v>
                </c:pt>
                <c:pt idx="13">
                  <c:v>愛 媛 県</c:v>
                </c:pt>
                <c:pt idx="14">
                  <c:v>高 知 県</c:v>
                </c:pt>
                <c:pt idx="15">
                  <c:v>福 岡 県</c:v>
                </c:pt>
                <c:pt idx="16">
                  <c:v>佐 賀 県</c:v>
                </c:pt>
                <c:pt idx="17">
                  <c:v>長 崎 県</c:v>
                </c:pt>
                <c:pt idx="18">
                  <c:v>熊 本 県</c:v>
                </c:pt>
                <c:pt idx="19">
                  <c:v>大 分 県</c:v>
                </c:pt>
                <c:pt idx="20">
                  <c:v>宮 崎 県</c:v>
                </c:pt>
                <c:pt idx="21">
                  <c:v>鹿児島県</c:v>
                </c:pt>
                <c:pt idx="22">
                  <c:v>沖 縄 県</c:v>
                </c:pt>
              </c:strCache>
            </c:strRef>
          </c:cat>
          <c:val>
            <c:numRef>
              <c:f>⑥都道府県別!$C$29:$C$51</c:f>
              <c:numCache>
                <c:formatCode>General</c:formatCode>
                <c:ptCount val="23"/>
                <c:pt idx="0">
                  <c:v>13</c:v>
                </c:pt>
                <c:pt idx="1">
                  <c:v>61</c:v>
                </c:pt>
                <c:pt idx="2">
                  <c:v>639</c:v>
                </c:pt>
                <c:pt idx="3">
                  <c:v>122</c:v>
                </c:pt>
                <c:pt idx="4">
                  <c:v>3</c:v>
                </c:pt>
                <c:pt idx="5">
                  <c:v>51</c:v>
                </c:pt>
                <c:pt idx="6">
                  <c:v>0</c:v>
                </c:pt>
                <c:pt idx="7">
                  <c:v>108</c:v>
                </c:pt>
                <c:pt idx="8">
                  <c:v>186</c:v>
                </c:pt>
                <c:pt idx="9">
                  <c:v>40</c:v>
                </c:pt>
                <c:pt idx="10">
                  <c:v>14</c:v>
                </c:pt>
                <c:pt idx="11">
                  <c:v>2</c:v>
                </c:pt>
                <c:pt idx="12">
                  <c:v>3</c:v>
                </c:pt>
                <c:pt idx="13">
                  <c:v>83</c:v>
                </c:pt>
                <c:pt idx="14">
                  <c:v>6</c:v>
                </c:pt>
                <c:pt idx="15">
                  <c:v>68</c:v>
                </c:pt>
                <c:pt idx="16">
                  <c:v>11</c:v>
                </c:pt>
                <c:pt idx="17">
                  <c:v>13</c:v>
                </c:pt>
                <c:pt idx="18">
                  <c:v>9</c:v>
                </c:pt>
                <c:pt idx="19">
                  <c:v>32</c:v>
                </c:pt>
                <c:pt idx="20">
                  <c:v>17</c:v>
                </c:pt>
                <c:pt idx="21">
                  <c:v>6</c:v>
                </c:pt>
                <c:pt idx="22">
                  <c:v>0</c:v>
                </c:pt>
              </c:numCache>
            </c:numRef>
          </c:val>
        </c:ser>
        <c:dLbls>
          <c:showLegendKey val="0"/>
          <c:showVal val="0"/>
          <c:showCatName val="0"/>
          <c:showSerName val="0"/>
          <c:showPercent val="0"/>
          <c:showBubbleSize val="0"/>
        </c:dLbls>
        <c:gapWidth val="80"/>
        <c:axId val="432051328"/>
        <c:axId val="432052864"/>
      </c:barChart>
      <c:catAx>
        <c:axId val="432051328"/>
        <c:scaling>
          <c:orientation val="maxMin"/>
        </c:scaling>
        <c:delete val="0"/>
        <c:axPos val="l"/>
        <c:numFmt formatCode="General" sourceLinked="1"/>
        <c:majorTickMark val="out"/>
        <c:minorTickMark val="none"/>
        <c:tickLblPos val="nextTo"/>
        <c:txPr>
          <a:bodyPr/>
          <a:lstStyle/>
          <a:p>
            <a:pPr>
              <a:defRPr sz="900"/>
            </a:pPr>
            <a:endParaRPr lang="ja-JP"/>
          </a:p>
        </c:txPr>
        <c:crossAx val="432052864"/>
        <c:crosses val="autoZero"/>
        <c:auto val="1"/>
        <c:lblAlgn val="ctr"/>
        <c:lblOffset val="100"/>
        <c:noMultiLvlLbl val="0"/>
      </c:catAx>
      <c:valAx>
        <c:axId val="432052864"/>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432051328"/>
        <c:crosses val="autoZero"/>
        <c:crossBetween val="between"/>
        <c:majorUnit val="50"/>
      </c:valAx>
      <c:spPr>
        <a:solidFill>
          <a:schemeClr val="bg2"/>
        </a:solidFill>
      </c:spPr>
    </c:plotArea>
    <c:legend>
      <c:legendPos val="r"/>
      <c:layout>
        <c:manualLayout>
          <c:xMode val="edge"/>
          <c:yMode val="edge"/>
          <c:x val="0.39220611648537923"/>
          <c:y val="0.92904614532537944"/>
          <c:w val="0.45211138559736302"/>
          <c:h val="5.1625359227361833E-2"/>
        </c:manualLayout>
      </c:layout>
      <c:overlay val="0"/>
      <c:spPr>
        <a:ln>
          <a:solidFill>
            <a:schemeClr val="tx1"/>
          </a:solidFill>
        </a:ln>
      </c:spPr>
      <c:txPr>
        <a:bodyPr/>
        <a:lstStyle/>
        <a:p>
          <a:pPr>
            <a:defRPr sz="8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4.6191972780793136E-2"/>
          <c:y val="8.8184646150427731E-2"/>
          <c:w val="0.90761605443841376"/>
          <c:h val="0.79408885123875128"/>
        </c:manualLayout>
      </c:layout>
      <c:bar3DChart>
        <c:barDir val="col"/>
        <c:grouping val="stacked"/>
        <c:varyColors val="0"/>
        <c:ser>
          <c:idx val="0"/>
          <c:order val="0"/>
          <c:tx>
            <c:strRef>
              <c:f>Sheet1!$B$1</c:f>
              <c:strCache>
                <c:ptCount val="1"/>
                <c:pt idx="0">
                  <c:v>列1</c:v>
                </c:pt>
              </c:strCache>
            </c:strRef>
          </c:tx>
          <c:spPr>
            <a:solidFill>
              <a:srgbClr val="1F497D">
                <a:lumMod val="20000"/>
                <a:lumOff val="80000"/>
              </a:srgbClr>
            </a:solidFill>
          </c:spPr>
          <c:invertIfNegative val="0"/>
          <c:dPt>
            <c:idx val="1"/>
            <c:invertIfNegative val="0"/>
            <c:bubble3D val="0"/>
          </c:dPt>
          <c:dPt>
            <c:idx val="2"/>
            <c:invertIfNegative val="0"/>
            <c:bubble3D val="0"/>
            <c:spPr>
              <a:pattFill prst="pct75">
                <a:fgClr>
                  <a:srgbClr val="1F497D">
                    <a:lumMod val="20000"/>
                    <a:lumOff val="80000"/>
                  </a:srgbClr>
                </a:fgClr>
                <a:bgClr>
                  <a:schemeClr val="bg1"/>
                </a:bgClr>
              </a:pattFill>
            </c:spPr>
          </c:dPt>
          <c:dLbls>
            <c:numFmt formatCode="#,##0_);\(#,##0\)" sourceLinked="0"/>
            <c:showLegendKey val="0"/>
            <c:showVal val="1"/>
            <c:showCatName val="0"/>
            <c:showSerName val="0"/>
            <c:showPercent val="0"/>
            <c:showBubbleSize val="0"/>
            <c:showLeaderLines val="0"/>
          </c:dLbls>
          <c:cat>
            <c:strRef>
              <c:f>Sheet1!$A$2:$A$4</c:f>
              <c:strCache>
                <c:ptCount val="3"/>
                <c:pt idx="0">
                  <c:v>H27</c:v>
                </c:pt>
                <c:pt idx="1">
                  <c:v>H28</c:v>
                </c:pt>
                <c:pt idx="2">
                  <c:v>H29</c:v>
                </c:pt>
              </c:strCache>
            </c:strRef>
          </c:cat>
          <c:val>
            <c:numRef>
              <c:f>Sheet1!$B$2:$B$4</c:f>
              <c:numCache>
                <c:formatCode>General</c:formatCode>
                <c:ptCount val="3"/>
                <c:pt idx="0">
                  <c:v>4309</c:v>
                </c:pt>
                <c:pt idx="1">
                  <c:v>5418</c:v>
                </c:pt>
                <c:pt idx="2">
                  <c:v>6648</c:v>
                </c:pt>
              </c:numCache>
            </c:numRef>
          </c:val>
        </c:ser>
        <c:dLbls>
          <c:showLegendKey val="0"/>
          <c:showVal val="1"/>
          <c:showCatName val="0"/>
          <c:showSerName val="0"/>
          <c:showPercent val="0"/>
          <c:showBubbleSize val="0"/>
        </c:dLbls>
        <c:gapWidth val="95"/>
        <c:gapDepth val="95"/>
        <c:shape val="box"/>
        <c:axId val="374875264"/>
        <c:axId val="374877568"/>
        <c:axId val="0"/>
      </c:bar3DChart>
      <c:catAx>
        <c:axId val="374875264"/>
        <c:scaling>
          <c:orientation val="minMax"/>
        </c:scaling>
        <c:delete val="0"/>
        <c:axPos val="b"/>
        <c:majorTickMark val="none"/>
        <c:minorTickMark val="none"/>
        <c:tickLblPos val="nextTo"/>
        <c:crossAx val="374877568"/>
        <c:crosses val="autoZero"/>
        <c:auto val="1"/>
        <c:lblAlgn val="ctr"/>
        <c:lblOffset val="100"/>
        <c:noMultiLvlLbl val="0"/>
      </c:catAx>
      <c:valAx>
        <c:axId val="374877568"/>
        <c:scaling>
          <c:orientation val="minMax"/>
        </c:scaling>
        <c:delete val="1"/>
        <c:axPos val="l"/>
        <c:numFmt formatCode="General" sourceLinked="1"/>
        <c:majorTickMark val="none"/>
        <c:minorTickMark val="none"/>
        <c:tickLblPos val="none"/>
        <c:crossAx val="374875264"/>
        <c:crosses val="autoZero"/>
        <c:crossBetween val="between"/>
      </c:valAx>
    </c:plotArea>
    <c:plotVisOnly val="1"/>
    <c:dispBlanksAs val="gap"/>
    <c:showDLblsOverMax val="0"/>
  </c:chart>
  <c:txPr>
    <a:bodyPr/>
    <a:lstStyle/>
    <a:p>
      <a:pPr>
        <a:defRPr sz="900">
          <a:latin typeface="メイリオ" pitchFamily="50" charset="-128"/>
          <a:ea typeface="メイリオ" pitchFamily="50" charset="-128"/>
        </a:defRPr>
      </a:pPr>
      <a:endParaRPr lang="ja-JP"/>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4.6191957507366904E-2"/>
          <c:y val="0.11240100607750912"/>
          <c:w val="0.90761608498526614"/>
          <c:h val="0.73754365080901618"/>
        </c:manualLayout>
      </c:layout>
      <c:bar3DChart>
        <c:barDir val="col"/>
        <c:grouping val="stacked"/>
        <c:varyColors val="0"/>
        <c:ser>
          <c:idx val="0"/>
          <c:order val="0"/>
          <c:tx>
            <c:strRef>
              <c:f>Sheet1!$B$1</c:f>
              <c:strCache>
                <c:ptCount val="1"/>
                <c:pt idx="0">
                  <c:v>列1</c:v>
                </c:pt>
              </c:strCache>
            </c:strRef>
          </c:tx>
          <c:spPr>
            <a:solidFill>
              <a:srgbClr val="1F497D">
                <a:lumMod val="20000"/>
                <a:lumOff val="80000"/>
              </a:srgbClr>
            </a:solidFill>
          </c:spPr>
          <c:invertIfNegative val="0"/>
          <c:dPt>
            <c:idx val="1"/>
            <c:invertIfNegative val="0"/>
            <c:bubble3D val="0"/>
          </c:dPt>
          <c:dPt>
            <c:idx val="2"/>
            <c:invertIfNegative val="0"/>
            <c:bubble3D val="0"/>
            <c:spPr>
              <a:pattFill prst="pct75">
                <a:fgClr>
                  <a:srgbClr val="1F497D">
                    <a:lumMod val="20000"/>
                    <a:lumOff val="80000"/>
                  </a:srgbClr>
                </a:fgClr>
                <a:bgClr>
                  <a:schemeClr val="bg1"/>
                </a:bgClr>
              </a:pattFill>
            </c:spPr>
          </c:dPt>
          <c:dLbls>
            <c:numFmt formatCode="#,##0_);\(#,##0\)" sourceLinked="0"/>
            <c:showLegendKey val="0"/>
            <c:showVal val="1"/>
            <c:showCatName val="0"/>
            <c:showSerName val="0"/>
            <c:showPercent val="0"/>
            <c:showBubbleSize val="0"/>
            <c:showLeaderLines val="0"/>
          </c:dLbls>
          <c:cat>
            <c:strRef>
              <c:f>Sheet1!$A$2:$A$4</c:f>
              <c:strCache>
                <c:ptCount val="3"/>
                <c:pt idx="0">
                  <c:v>H27</c:v>
                </c:pt>
                <c:pt idx="1">
                  <c:v>H28</c:v>
                </c:pt>
                <c:pt idx="2">
                  <c:v>H29</c:v>
                </c:pt>
              </c:strCache>
            </c:strRef>
          </c:cat>
          <c:val>
            <c:numRef>
              <c:f>Sheet1!$B$2:$B$4</c:f>
              <c:numCache>
                <c:formatCode>General</c:formatCode>
                <c:ptCount val="3"/>
                <c:pt idx="0">
                  <c:v>3146</c:v>
                </c:pt>
                <c:pt idx="1">
                  <c:v>3736</c:v>
                </c:pt>
                <c:pt idx="2">
                  <c:v>4375</c:v>
                </c:pt>
              </c:numCache>
            </c:numRef>
          </c:val>
        </c:ser>
        <c:dLbls>
          <c:showLegendKey val="0"/>
          <c:showVal val="1"/>
          <c:showCatName val="0"/>
          <c:showSerName val="0"/>
          <c:showPercent val="0"/>
          <c:showBubbleSize val="0"/>
        </c:dLbls>
        <c:gapWidth val="95"/>
        <c:gapDepth val="95"/>
        <c:shape val="box"/>
        <c:axId val="375121408"/>
        <c:axId val="375148928"/>
        <c:axId val="0"/>
      </c:bar3DChart>
      <c:catAx>
        <c:axId val="375121408"/>
        <c:scaling>
          <c:orientation val="minMax"/>
        </c:scaling>
        <c:delete val="0"/>
        <c:axPos val="b"/>
        <c:majorTickMark val="none"/>
        <c:minorTickMark val="none"/>
        <c:tickLblPos val="nextTo"/>
        <c:crossAx val="375148928"/>
        <c:crosses val="autoZero"/>
        <c:auto val="1"/>
        <c:lblAlgn val="ctr"/>
        <c:lblOffset val="100"/>
        <c:noMultiLvlLbl val="0"/>
      </c:catAx>
      <c:valAx>
        <c:axId val="375148928"/>
        <c:scaling>
          <c:orientation val="minMax"/>
        </c:scaling>
        <c:delete val="1"/>
        <c:axPos val="l"/>
        <c:numFmt formatCode="General" sourceLinked="1"/>
        <c:majorTickMark val="none"/>
        <c:minorTickMark val="none"/>
        <c:tickLblPos val="none"/>
        <c:crossAx val="375121408"/>
        <c:crosses val="autoZero"/>
        <c:crossBetween val="between"/>
      </c:valAx>
    </c:plotArea>
    <c:plotVisOnly val="1"/>
    <c:dispBlanksAs val="gap"/>
    <c:showDLblsOverMax val="0"/>
  </c:chart>
  <c:txPr>
    <a:bodyPr/>
    <a:lstStyle/>
    <a:p>
      <a:pPr>
        <a:defRPr sz="900">
          <a:latin typeface="メイリオ" pitchFamily="50" charset="-128"/>
          <a:ea typeface="メイリオ" pitchFamily="50" charset="-128"/>
        </a:defRPr>
      </a:pPr>
      <a:endParaRPr lang="ja-JP"/>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441059687863498E-2"/>
          <c:y val="0.23230635378093145"/>
          <c:w val="0.88337270341207352"/>
          <c:h val="0.59449862458247571"/>
        </c:manualLayout>
      </c:layout>
      <c:lineChart>
        <c:grouping val="standard"/>
        <c:varyColors val="0"/>
        <c:ser>
          <c:idx val="0"/>
          <c:order val="0"/>
          <c:tx>
            <c:strRef>
              <c:f>'⑤-1地域移行'!$B$1</c:f>
              <c:strCache>
                <c:ptCount val="1"/>
                <c:pt idx="0">
                  <c:v>身体障害者</c:v>
                </c:pt>
              </c:strCache>
            </c:strRef>
          </c:tx>
          <c:marker>
            <c:symbol val="diamond"/>
            <c:size val="3"/>
          </c:marker>
          <c:dLbls>
            <c:dLbl>
              <c:idx val="0"/>
              <c:layout>
                <c:manualLayout>
                  <c:x val="-5.6420867349970982E-2"/>
                  <c:y val="2.4607407701634214E-2"/>
                </c:manualLayout>
              </c:layout>
              <c:dLblPos val="r"/>
              <c:showLegendKey val="0"/>
              <c:showVal val="1"/>
              <c:showCatName val="0"/>
              <c:showSerName val="0"/>
              <c:showPercent val="0"/>
              <c:showBubbleSize val="0"/>
            </c:dLbl>
            <c:dLbl>
              <c:idx val="1"/>
              <c:delete val="1"/>
            </c:dLbl>
            <c:dLbl>
              <c:idx val="2"/>
              <c:layout>
                <c:manualLayout>
                  <c:x val="-4.646633383482026E-2"/>
                  <c:y val="2.5050484565737188E-2"/>
                </c:manualLayout>
              </c:layout>
              <c:dLblPos val="r"/>
              <c:showLegendKey val="0"/>
              <c:showVal val="1"/>
              <c:showCatName val="0"/>
              <c:showSerName val="0"/>
              <c:showPercent val="0"/>
              <c:showBubbleSize val="0"/>
            </c:dLbl>
            <c:dLbl>
              <c:idx val="3"/>
              <c:delete val="1"/>
            </c:dLbl>
            <c:dLbl>
              <c:idx val="4"/>
              <c:layout>
                <c:manualLayout>
                  <c:x val="-4.6490415346936431E-2"/>
                  <c:y val="2.9707213433725205E-2"/>
                </c:manualLayout>
              </c:layout>
              <c:dLblPos val="r"/>
              <c:showLegendKey val="0"/>
              <c:showVal val="1"/>
              <c:showCatName val="0"/>
              <c:showSerName val="0"/>
              <c:showPercent val="0"/>
              <c:showBubbleSize val="0"/>
            </c:dLbl>
            <c:dLbl>
              <c:idx val="5"/>
              <c:delete val="1"/>
            </c:dLbl>
            <c:dLbl>
              <c:idx val="6"/>
              <c:layout>
                <c:manualLayout>
                  <c:x val="-1.1875565334621061E-2"/>
                  <c:y val="2.5803328776728487E-2"/>
                </c:manualLayout>
              </c:layout>
              <c:dLblPos val="r"/>
              <c:showLegendKey val="0"/>
              <c:showVal val="1"/>
              <c:showCatName val="0"/>
              <c:showSerName val="0"/>
              <c:showPercent val="0"/>
              <c:showBubbleSize val="0"/>
            </c:dLbl>
            <c:dLbl>
              <c:idx val="7"/>
              <c:delete val="1"/>
            </c:dLbl>
            <c:dLbl>
              <c:idx val="8"/>
              <c:layout>
                <c:manualLayout>
                  <c:x val="-2.2796742320638153E-2"/>
                  <c:y val="2.5803328776728598E-2"/>
                </c:manualLayout>
              </c:layout>
              <c:dLblPos val="r"/>
              <c:showLegendKey val="0"/>
              <c:showVal val="1"/>
              <c:showCatName val="0"/>
              <c:showSerName val="0"/>
              <c:showPercent val="0"/>
              <c:showBubbleSize val="0"/>
            </c:dLbl>
            <c:dLbl>
              <c:idx val="9"/>
              <c:delete val="1"/>
            </c:dLbl>
            <c:dLbl>
              <c:idx val="10"/>
              <c:layout>
                <c:manualLayout>
                  <c:x val="-2.0018918773904597E-2"/>
                  <c:y val="3.0354831643180431E-2"/>
                </c:manualLayout>
              </c:layout>
              <c:dLblPos val="r"/>
              <c:showLegendKey val="0"/>
              <c:showVal val="1"/>
              <c:showCatName val="0"/>
              <c:showSerName val="0"/>
              <c:showPercent val="0"/>
              <c:showBubbleSize val="0"/>
            </c:dLbl>
            <c:dLbl>
              <c:idx val="11"/>
              <c:delete val="1"/>
            </c:dLbl>
            <c:dLbl>
              <c:idx val="12"/>
              <c:layout>
                <c:manualLayout>
                  <c:x val="-1.6861090882073219E-2"/>
                  <c:y val="1.5903517395983443E-2"/>
                </c:manualLayout>
              </c:layout>
              <c:dLblPos val="r"/>
              <c:showLegendKey val="0"/>
              <c:showVal val="1"/>
              <c:showCatName val="0"/>
              <c:showSerName val="0"/>
              <c:showPercent val="0"/>
              <c:showBubbleSize val="0"/>
            </c:dLbl>
            <c:dLbl>
              <c:idx val="13"/>
              <c:delete val="1"/>
            </c:dLbl>
            <c:dLbl>
              <c:idx val="14"/>
              <c:layout>
                <c:manualLayout>
                  <c:x val="-2.8384811551622945E-2"/>
                  <c:y val="1.943634001780185E-2"/>
                </c:manualLayout>
              </c:layout>
              <c:dLblPos val="r"/>
              <c:showLegendKey val="0"/>
              <c:showVal val="1"/>
              <c:showCatName val="0"/>
              <c:showSerName val="0"/>
              <c:showPercent val="0"/>
              <c:showBubbleSize val="0"/>
            </c:dLbl>
            <c:dLbl>
              <c:idx val="15"/>
              <c:delete val="1"/>
            </c:dLbl>
            <c:dLbl>
              <c:idx val="16"/>
              <c:layout>
                <c:manualLayout>
                  <c:x val="-2.5820507607408116E-2"/>
                  <c:y val="1.943634001780185E-2"/>
                </c:manualLayout>
              </c:layout>
              <c:dLblPos val="r"/>
              <c:showLegendKey val="0"/>
              <c:showVal val="1"/>
              <c:showCatName val="0"/>
              <c:showSerName val="0"/>
              <c:showPercent val="0"/>
              <c:showBubbleSize val="0"/>
            </c:dLbl>
            <c:dLbl>
              <c:idx val="17"/>
              <c:delete val="1"/>
            </c:dLbl>
            <c:dLbl>
              <c:idx val="18"/>
              <c:layout>
                <c:manualLayout>
                  <c:x val="-2.5820507607408116E-2"/>
                  <c:y val="1.6792606810235082E-2"/>
                </c:manualLayout>
              </c:layout>
              <c:dLblPos val="r"/>
              <c:showLegendKey val="0"/>
              <c:showVal val="1"/>
              <c:showCatName val="0"/>
              <c:showSerName val="0"/>
              <c:showPercent val="0"/>
              <c:showBubbleSize val="0"/>
            </c:dLbl>
            <c:dLbl>
              <c:idx val="19"/>
              <c:delete val="1"/>
            </c:dLbl>
            <c:dLbl>
              <c:idx val="20"/>
              <c:delete val="1"/>
            </c:dLbl>
            <c:dLbl>
              <c:idx val="21"/>
              <c:layout>
                <c:manualLayout>
                  <c:x val="-6.9597700881732352E-2"/>
                  <c:y val="2.4558039881676656E-2"/>
                </c:manualLayout>
              </c:layout>
              <c:dLblPos val="r"/>
              <c:showLegendKey val="0"/>
              <c:showVal val="1"/>
              <c:showCatName val="0"/>
              <c:showSerName val="0"/>
              <c:showPercent val="0"/>
              <c:showBubbleSize val="0"/>
            </c:dLbl>
            <c:dLbl>
              <c:idx val="22"/>
              <c:layout>
                <c:manualLayout>
                  <c:x val="-5.6420867349971079E-2"/>
                  <c:y val="1.2303703850817107E-2"/>
                </c:manualLayout>
              </c:layout>
              <c:dLblPos val="r"/>
              <c:showLegendKey val="0"/>
              <c:showVal val="1"/>
              <c:showCatName val="0"/>
              <c:showSerName val="0"/>
              <c:showPercent val="0"/>
              <c:showBubbleSize val="0"/>
            </c:dLbl>
            <c:dLbl>
              <c:idx val="23"/>
              <c:delete val="1"/>
            </c:dLbl>
            <c:dLbl>
              <c:idx val="24"/>
              <c:layout>
                <c:manualLayout>
                  <c:x val="-5.8717187968257735E-2"/>
                  <c:y val="1.2303703850817107E-2"/>
                </c:manualLayout>
              </c:layout>
              <c:dLblPos val="r"/>
              <c:showLegendKey val="0"/>
              <c:showVal val="1"/>
              <c:showCatName val="0"/>
              <c:showSerName val="0"/>
              <c:showPercent val="0"/>
              <c:showBubbleSize val="0"/>
            </c:dLbl>
            <c:dLbl>
              <c:idx val="25"/>
              <c:delete val="1"/>
            </c:dLbl>
            <c:dLbl>
              <c:idx val="26"/>
              <c:layout>
                <c:manualLayout>
                  <c:x val="-4.8793265610254426E-2"/>
                  <c:y val="1.8299520106509724E-2"/>
                </c:manualLayout>
              </c:layout>
              <c:dLblPos val="r"/>
              <c:showLegendKey val="0"/>
              <c:showVal val="1"/>
              <c:showCatName val="0"/>
              <c:showSerName val="0"/>
              <c:showPercent val="0"/>
              <c:showBubbleSize val="0"/>
            </c:dLbl>
            <c:dLbl>
              <c:idx val="27"/>
              <c:delete val="1"/>
            </c:dLbl>
            <c:dLbl>
              <c:idx val="28"/>
              <c:layout>
                <c:manualLayout>
                  <c:x val="-5.2899387696091357E-2"/>
                  <c:y val="1.8234497585072541E-2"/>
                </c:manualLayout>
              </c:layout>
              <c:dLblPos val="r"/>
              <c:showLegendKey val="0"/>
              <c:showVal val="1"/>
              <c:showCatName val="0"/>
              <c:showSerName val="0"/>
              <c:showPercent val="0"/>
              <c:showBubbleSize val="0"/>
            </c:dLbl>
            <c:dLbl>
              <c:idx val="29"/>
              <c:delete val="1"/>
            </c:dLbl>
            <c:dLbl>
              <c:idx val="30"/>
              <c:layout>
                <c:manualLayout>
                  <c:x val="-3.7632700269769601E-2"/>
                  <c:y val="1.7323727582007845E-2"/>
                </c:manualLayout>
              </c:layout>
              <c:dLblPos val="r"/>
              <c:showLegendKey val="0"/>
              <c:showVal val="1"/>
              <c:showCatName val="0"/>
              <c:showSerName val="0"/>
              <c:showPercent val="0"/>
              <c:showBubbleSize val="0"/>
            </c:dLbl>
            <c:dLbl>
              <c:idx val="31"/>
              <c:delete val="1"/>
            </c:dLbl>
            <c:dLbl>
              <c:idx val="32"/>
              <c:layout>
                <c:manualLayout>
                  <c:x val="-1.8962581490409042E-2"/>
                  <c:y val="2.2907565268523562E-2"/>
                </c:manualLayout>
              </c:layout>
              <c:dLblPos val="r"/>
              <c:showLegendKey val="0"/>
              <c:showVal val="1"/>
              <c:showCatName val="0"/>
              <c:showSerName val="0"/>
              <c:showPercent val="0"/>
              <c:showBubbleSize val="0"/>
            </c:dLbl>
            <c:dLbl>
              <c:idx val="33"/>
              <c:delete val="1"/>
            </c:dLbl>
            <c:dLbl>
              <c:idx val="35"/>
              <c:delete val="1"/>
            </c:dLbl>
            <c:dLbl>
              <c:idx val="37"/>
              <c:delete val="1"/>
            </c:dLbl>
            <c:dLbl>
              <c:idx val="39"/>
              <c:delete val="1"/>
            </c:dLbl>
            <c:dLbl>
              <c:idx val="41"/>
              <c:delete val="1"/>
            </c:dLbl>
            <c:dLbl>
              <c:idx val="43"/>
              <c:delete val="1"/>
            </c:dLbl>
            <c:dLbl>
              <c:idx val="44"/>
              <c:layout>
                <c:manualLayout>
                  <c:x val="-9.0580935206752318E-3"/>
                  <c:y val="5.9075757448894817E-3"/>
                </c:manualLayout>
              </c:layout>
              <c:dLblPos val="r"/>
              <c:showLegendKey val="0"/>
              <c:showVal val="1"/>
              <c:showCatName val="0"/>
              <c:showSerName val="0"/>
              <c:showPercent val="0"/>
              <c:showBubbleSize val="0"/>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3"/>
              <c:delete val="1"/>
            </c:dLbl>
            <c:dLbl>
              <c:idx val="65"/>
              <c:delete val="1"/>
            </c:dLbl>
            <c:dLblPos val="ctr"/>
            <c:showLegendKey val="0"/>
            <c:showVal val="1"/>
            <c:showCatName val="0"/>
            <c:showSerName val="0"/>
            <c:showPercent val="0"/>
            <c:showBubbleSize val="0"/>
            <c:showLeaderLines val="0"/>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'⑤-1地域移行'!$B$2:$B$14</c:f>
              <c:numCache>
                <c:formatCode>0_);[Red]\(0\)</c:formatCode>
                <c:ptCount val="13"/>
                <c:pt idx="0">
                  <c:v>12</c:v>
                </c:pt>
                <c:pt idx="1">
                  <c:v>21</c:v>
                </c:pt>
                <c:pt idx="2">
                  <c:v>25</c:v>
                </c:pt>
                <c:pt idx="3">
                  <c:v>32</c:v>
                </c:pt>
                <c:pt idx="4">
                  <c:v>29</c:v>
                </c:pt>
                <c:pt idx="5" formatCode="#,##0_);[Red]\(#,##0\)">
                  <c:v>34</c:v>
                </c:pt>
                <c:pt idx="6" formatCode="#,##0_ ">
                  <c:v>38</c:v>
                </c:pt>
                <c:pt idx="7" formatCode="#,##0_ ">
                  <c:v>26</c:v>
                </c:pt>
                <c:pt idx="8" formatCode="#,##0_ ">
                  <c:v>19</c:v>
                </c:pt>
                <c:pt idx="9" formatCode="#,##0_ ">
                  <c:v>15</c:v>
                </c:pt>
                <c:pt idx="10" formatCode="#,##0_ ">
                  <c:v>14</c:v>
                </c:pt>
                <c:pt idx="11" formatCode="#,##0_ ">
                  <c:v>27</c:v>
                </c:pt>
                <c:pt idx="12" formatCode="0_ ">
                  <c:v>29</c:v>
                </c:pt>
              </c:numCache>
            </c:numRef>
          </c:val>
          <c:smooth val="0"/>
        </c:ser>
        <c:ser>
          <c:idx val="1"/>
          <c:order val="1"/>
          <c:tx>
            <c:strRef>
              <c:f>'⑤-1地域移行'!$C$1</c:f>
              <c:strCache>
                <c:ptCount val="1"/>
                <c:pt idx="0">
                  <c:v>知的障害者</c:v>
                </c:pt>
              </c:strCache>
            </c:strRef>
          </c:tx>
          <c:marker>
            <c:symbol val="square"/>
            <c:size val="3"/>
          </c:marker>
          <c:dLbls>
            <c:dLbl>
              <c:idx val="0"/>
              <c:layout>
                <c:manualLayout>
                  <c:x val="-5.6420867349970982E-2"/>
                  <c:y val="-4.0986834552481838E-2"/>
                </c:manualLayout>
              </c:layout>
              <c:dLblPos val="r"/>
              <c:showLegendKey val="0"/>
              <c:showVal val="1"/>
              <c:showCatName val="0"/>
              <c:showSerName val="0"/>
              <c:showPercent val="0"/>
              <c:showBubbleSize val="0"/>
            </c:dLbl>
            <c:dLbl>
              <c:idx val="1"/>
              <c:delete val="1"/>
            </c:dLbl>
            <c:dLbl>
              <c:idx val="3"/>
              <c:delete val="1"/>
            </c:dLbl>
            <c:dLbl>
              <c:idx val="5"/>
              <c:delete val="1"/>
            </c:dLbl>
            <c:dLbl>
              <c:idx val="7"/>
              <c:delete val="1"/>
            </c:dLbl>
            <c:dLbl>
              <c:idx val="9"/>
              <c:delete val="1"/>
            </c:dLbl>
            <c:dLbl>
              <c:idx val="11"/>
              <c:delete val="1"/>
            </c:dLbl>
            <c:dLbl>
              <c:idx val="13"/>
              <c:delete val="1"/>
            </c:dLbl>
            <c:dLbl>
              <c:idx val="15"/>
              <c:delete val="1"/>
            </c:dLbl>
            <c:dLbl>
              <c:idx val="17"/>
              <c:delete val="1"/>
            </c:dLbl>
            <c:dLbl>
              <c:idx val="19"/>
              <c:delete val="1"/>
            </c:dLbl>
            <c:dLbl>
              <c:idx val="21"/>
              <c:delete val="1"/>
            </c:dLbl>
            <c:dLbl>
              <c:idx val="23"/>
              <c:delete val="1"/>
            </c:dLbl>
            <c:dLbl>
              <c:idx val="24"/>
              <c:layout>
                <c:manualLayout>
                  <c:x val="-5.8717187968257735E-2"/>
                  <c:y val="-6.5594242254116045E-2"/>
                </c:manualLayout>
              </c:layout>
              <c:dLblPos val="r"/>
              <c:showLegendKey val="0"/>
              <c:showVal val="1"/>
              <c:showCatName val="0"/>
              <c:showSerName val="0"/>
              <c:showPercent val="0"/>
              <c:showBubbleSize val="0"/>
            </c:dLbl>
            <c:dLbl>
              <c:idx val="25"/>
              <c:delete val="1"/>
            </c:dLbl>
            <c:dLbl>
              <c:idx val="26"/>
              <c:layout>
                <c:manualLayout>
                  <c:x val="-5.3510673420364564E-2"/>
                  <c:y val="-4.678300997754848E-2"/>
                </c:manualLayout>
              </c:layout>
              <c:dLblPos val="r"/>
              <c:showLegendKey val="0"/>
              <c:showVal val="1"/>
              <c:showCatName val="0"/>
              <c:showSerName val="0"/>
              <c:showPercent val="0"/>
              <c:showBubbleSize val="0"/>
            </c:dLbl>
            <c:dLbl>
              <c:idx val="27"/>
              <c:delete val="1"/>
            </c:dLbl>
            <c:dLbl>
              <c:idx val="29"/>
              <c:delete val="1"/>
            </c:dLbl>
            <c:dLbl>
              <c:idx val="31"/>
              <c:delete val="1"/>
            </c:dLbl>
            <c:dLbl>
              <c:idx val="33"/>
              <c:delete val="1"/>
            </c:dLbl>
            <c:dLbl>
              <c:idx val="35"/>
              <c:delete val="1"/>
            </c:dLbl>
            <c:dLbl>
              <c:idx val="37"/>
              <c:delete val="1"/>
            </c:dLbl>
            <c:dLbl>
              <c:idx val="39"/>
              <c:delete val="1"/>
            </c:dLbl>
            <c:dLbl>
              <c:idx val="41"/>
              <c:delete val="1"/>
            </c:dLbl>
            <c:dLbl>
              <c:idx val="43"/>
              <c:delete val="1"/>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1"/>
              <c:delete val="1"/>
            </c:dLbl>
            <c:dLbl>
              <c:idx val="63"/>
              <c:delete val="1"/>
            </c:dLbl>
            <c:dLbl>
              <c:idx val="65"/>
              <c:delete val="1"/>
            </c:dLbl>
            <c:dLbl>
              <c:idx val="67"/>
              <c:delete val="1"/>
            </c:dLbl>
            <c:dLblPos val="t"/>
            <c:showLegendKey val="0"/>
            <c:showVal val="1"/>
            <c:showCatName val="0"/>
            <c:showSerName val="0"/>
            <c:showPercent val="0"/>
            <c:showBubbleSize val="0"/>
            <c:showLeaderLines val="0"/>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'⑤-1地域移行'!$C$2:$C$14</c:f>
              <c:numCache>
                <c:formatCode>0_);[Red]\(0\)</c:formatCode>
                <c:ptCount val="13"/>
                <c:pt idx="0">
                  <c:v>16</c:v>
                </c:pt>
                <c:pt idx="1">
                  <c:v>55</c:v>
                </c:pt>
                <c:pt idx="2">
                  <c:v>56</c:v>
                </c:pt>
                <c:pt idx="3">
                  <c:v>52</c:v>
                </c:pt>
                <c:pt idx="4">
                  <c:v>47</c:v>
                </c:pt>
                <c:pt idx="5" formatCode="#,##0_);[Red]\(#,##0\)">
                  <c:v>57</c:v>
                </c:pt>
                <c:pt idx="6" formatCode="#,##0_ ">
                  <c:v>46</c:v>
                </c:pt>
                <c:pt idx="7" formatCode="#,##0_ ">
                  <c:v>56</c:v>
                </c:pt>
                <c:pt idx="8" formatCode="#,##0_ ">
                  <c:v>55</c:v>
                </c:pt>
                <c:pt idx="9" formatCode="#,##0_ ">
                  <c:v>67</c:v>
                </c:pt>
                <c:pt idx="10" formatCode="#,##0_ ">
                  <c:v>64</c:v>
                </c:pt>
                <c:pt idx="11" formatCode="#,##0_ ">
                  <c:v>68</c:v>
                </c:pt>
                <c:pt idx="12" formatCode="0_ ">
                  <c:v>77</c:v>
                </c:pt>
              </c:numCache>
            </c:numRef>
          </c:val>
          <c:smooth val="0"/>
        </c:ser>
        <c:ser>
          <c:idx val="2"/>
          <c:order val="2"/>
          <c:tx>
            <c:strRef>
              <c:f>'⑤-1地域移行'!$D$1</c:f>
              <c:strCache>
                <c:ptCount val="1"/>
                <c:pt idx="0">
                  <c:v>精神障害者</c:v>
                </c:pt>
              </c:strCache>
            </c:strRef>
          </c:tx>
          <c:marker>
            <c:symbol val="triangle"/>
            <c:size val="3"/>
          </c:marker>
          <c:dLbls>
            <c:dLbl>
              <c:idx val="0"/>
              <c:layout>
                <c:manualLayout>
                  <c:x val="-5.9204439553195355E-2"/>
                  <c:y val="2.8683130701664731E-2"/>
                </c:manualLayout>
              </c:layout>
              <c:dLblPos val="r"/>
              <c:showLegendKey val="0"/>
              <c:showVal val="1"/>
              <c:showCatName val="0"/>
              <c:showSerName val="0"/>
              <c:showPercent val="0"/>
              <c:showBubbleSize val="0"/>
            </c:dLbl>
            <c:dLbl>
              <c:idx val="1"/>
              <c:delete val="1"/>
            </c:dLbl>
            <c:dLbl>
              <c:idx val="3"/>
              <c:delete val="1"/>
            </c:dLbl>
            <c:dLbl>
              <c:idx val="5"/>
              <c:delete val="1"/>
            </c:dLbl>
            <c:dLbl>
              <c:idx val="7"/>
              <c:delete val="1"/>
            </c:dLbl>
            <c:dLbl>
              <c:idx val="9"/>
              <c:delete val="1"/>
            </c:dLbl>
            <c:dLbl>
              <c:idx val="11"/>
              <c:delete val="1"/>
            </c:dLbl>
            <c:dLbl>
              <c:idx val="13"/>
              <c:delete val="1"/>
            </c:dLbl>
            <c:dLbl>
              <c:idx val="15"/>
              <c:delete val="1"/>
            </c:dLbl>
            <c:dLbl>
              <c:idx val="17"/>
              <c:delete val="1"/>
            </c:dLbl>
            <c:dLbl>
              <c:idx val="19"/>
              <c:delete val="1"/>
            </c:dLbl>
            <c:dLbl>
              <c:idx val="21"/>
              <c:delete val="1"/>
            </c:dLbl>
            <c:dLbl>
              <c:idx val="22"/>
              <c:layout>
                <c:manualLayout>
                  <c:x val="-7.5923819619588398E-2"/>
                  <c:y val="5.8693628756926977E-2"/>
                </c:manualLayout>
              </c:layout>
              <c:dLblPos val="r"/>
              <c:showLegendKey val="0"/>
              <c:showVal val="1"/>
              <c:showCatName val="0"/>
              <c:showSerName val="0"/>
              <c:showPercent val="0"/>
              <c:showBubbleSize val="0"/>
            </c:dLbl>
            <c:dLbl>
              <c:idx val="23"/>
              <c:delete val="1"/>
            </c:dLbl>
            <c:dLbl>
              <c:idx val="24"/>
              <c:layout>
                <c:manualLayout>
                  <c:x val="-6.7829551302828972E-2"/>
                  <c:y val="5.9442390328707496E-2"/>
                </c:manualLayout>
              </c:layout>
              <c:dLblPos val="r"/>
              <c:showLegendKey val="0"/>
              <c:showVal val="1"/>
              <c:showCatName val="0"/>
              <c:showSerName val="0"/>
              <c:showPercent val="0"/>
              <c:showBubbleSize val="0"/>
            </c:dLbl>
            <c:dLbl>
              <c:idx val="25"/>
              <c:delete val="1"/>
            </c:dLbl>
            <c:dLbl>
              <c:idx val="27"/>
              <c:delete val="1"/>
            </c:dLbl>
            <c:dLbl>
              <c:idx val="29"/>
              <c:delete val="1"/>
            </c:dLbl>
            <c:dLbl>
              <c:idx val="31"/>
              <c:delete val="1"/>
            </c:dLbl>
            <c:dLbl>
              <c:idx val="33"/>
              <c:delete val="1"/>
            </c:dLbl>
            <c:dLbl>
              <c:idx val="35"/>
              <c:delete val="1"/>
            </c:dLbl>
            <c:dLbl>
              <c:idx val="37"/>
              <c:delete val="1"/>
            </c:dLbl>
            <c:dLbl>
              <c:idx val="39"/>
              <c:delete val="1"/>
            </c:dLbl>
            <c:dLbl>
              <c:idx val="41"/>
              <c:delete val="1"/>
            </c:dLbl>
            <c:dLbl>
              <c:idx val="43"/>
              <c:delete val="1"/>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1"/>
              <c:delete val="1"/>
            </c:dLbl>
            <c:dLbl>
              <c:idx val="63"/>
              <c:delete val="1"/>
            </c:dLbl>
            <c:dLbl>
              <c:idx val="65"/>
              <c:delete val="1"/>
            </c:dLbl>
            <c:dLbl>
              <c:idx val="67"/>
              <c:delete val="1"/>
            </c:dLbl>
            <c:dLblPos val="b"/>
            <c:showLegendKey val="0"/>
            <c:showVal val="1"/>
            <c:showCatName val="0"/>
            <c:showSerName val="0"/>
            <c:showPercent val="0"/>
            <c:showBubbleSize val="0"/>
            <c:showLeaderLines val="0"/>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'⑤-1地域移行'!$D$2:$D$14</c:f>
              <c:numCache>
                <c:formatCode>0_);[Red]\(0\)</c:formatCode>
                <c:ptCount val="13"/>
                <c:pt idx="0">
                  <c:v>188</c:v>
                </c:pt>
                <c:pt idx="1">
                  <c:v>386</c:v>
                </c:pt>
                <c:pt idx="2">
                  <c:v>389</c:v>
                </c:pt>
                <c:pt idx="3">
                  <c:v>427</c:v>
                </c:pt>
                <c:pt idx="4">
                  <c:v>382</c:v>
                </c:pt>
                <c:pt idx="5" formatCode="#,##0_);[Red]\(#,##0\)">
                  <c:v>404</c:v>
                </c:pt>
                <c:pt idx="6" formatCode="#,##0_ ">
                  <c:v>364</c:v>
                </c:pt>
                <c:pt idx="7" formatCode="#,##0_ ">
                  <c:v>393</c:v>
                </c:pt>
                <c:pt idx="8" formatCode="#,##0_ ">
                  <c:v>386</c:v>
                </c:pt>
                <c:pt idx="9" formatCode="#,##0_ ">
                  <c:v>421</c:v>
                </c:pt>
                <c:pt idx="10" formatCode="#,##0_ ">
                  <c:v>432</c:v>
                </c:pt>
                <c:pt idx="11" formatCode="#,##0_ ">
                  <c:v>489</c:v>
                </c:pt>
                <c:pt idx="12" formatCode="0_ ">
                  <c:v>490</c:v>
                </c:pt>
              </c:numCache>
            </c:numRef>
          </c:val>
          <c:smooth val="0"/>
        </c:ser>
        <c:ser>
          <c:idx val="3"/>
          <c:order val="3"/>
          <c:tx>
            <c:strRef>
              <c:f>'⑤-1地域移行'!$G$1</c:f>
              <c:strCache>
                <c:ptCount val="1"/>
                <c:pt idx="0">
                  <c:v>合計（障害児及び難病等対象者を含む）</c:v>
                </c:pt>
              </c:strCache>
            </c:strRef>
          </c:tx>
          <c:spPr>
            <a:ln w="22225">
              <a:solidFill>
                <a:srgbClr val="FFC000"/>
              </a:solidFill>
            </a:ln>
          </c:spPr>
          <c:marker>
            <c:symbol val="diamond"/>
            <c:size val="4"/>
            <c:spPr>
              <a:solidFill>
                <a:srgbClr val="FFC000"/>
              </a:solidFill>
              <a:ln>
                <a:solidFill>
                  <a:srgbClr val="FFC000"/>
                </a:solidFill>
              </a:ln>
            </c:spPr>
          </c:marker>
          <c:dLbls>
            <c:dLbl>
              <c:idx val="1"/>
              <c:delete val="1"/>
            </c:dLbl>
            <c:dLbl>
              <c:idx val="3"/>
              <c:delete val="1"/>
            </c:dLbl>
            <c:dLbl>
              <c:idx val="5"/>
              <c:delete val="1"/>
            </c:dLbl>
            <c:dLbl>
              <c:idx val="7"/>
              <c:delete val="1"/>
            </c:dLbl>
            <c:dLbl>
              <c:idx val="9"/>
              <c:delete val="1"/>
            </c:dLbl>
            <c:dLbl>
              <c:idx val="11"/>
              <c:delete val="1"/>
            </c:dLbl>
            <c:dLbl>
              <c:idx val="13"/>
              <c:delete val="1"/>
            </c:dLbl>
            <c:dLbl>
              <c:idx val="15"/>
              <c:delete val="1"/>
            </c:dLbl>
            <c:dLbl>
              <c:idx val="17"/>
              <c:delete val="1"/>
            </c:dLbl>
            <c:dLbl>
              <c:idx val="19"/>
              <c:delete val="1"/>
            </c:dLbl>
            <c:dLbl>
              <c:idx val="21"/>
              <c:delete val="1"/>
            </c:dLbl>
            <c:dLbl>
              <c:idx val="23"/>
              <c:delete val="1"/>
            </c:dLbl>
            <c:dLbl>
              <c:idx val="25"/>
              <c:delete val="1"/>
            </c:dLbl>
            <c:dLbl>
              <c:idx val="27"/>
              <c:delete val="1"/>
            </c:dLbl>
            <c:dLbl>
              <c:idx val="29"/>
              <c:delete val="1"/>
            </c:dLbl>
            <c:dLbl>
              <c:idx val="31"/>
              <c:delete val="1"/>
            </c:dLbl>
            <c:dLbl>
              <c:idx val="33"/>
              <c:delete val="1"/>
            </c:dLbl>
            <c:dLbl>
              <c:idx val="35"/>
              <c:delete val="1"/>
            </c:dLbl>
            <c:dLbl>
              <c:idx val="37"/>
              <c:delete val="1"/>
            </c:dLbl>
            <c:dLbl>
              <c:idx val="39"/>
              <c:delete val="1"/>
            </c:dLbl>
            <c:dLbl>
              <c:idx val="41"/>
              <c:delete val="1"/>
            </c:dLbl>
            <c:dLbl>
              <c:idx val="43"/>
              <c:delete val="1"/>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1"/>
              <c:delete val="1"/>
            </c:dLbl>
            <c:dLbl>
              <c:idx val="63"/>
              <c:delete val="1"/>
            </c:dLbl>
            <c:dLbl>
              <c:idx val="65"/>
              <c:delete val="1"/>
            </c:dLbl>
            <c:dLbl>
              <c:idx val="67"/>
              <c:delete val="1"/>
            </c:dLbl>
            <c:dLblPos val="ctr"/>
            <c:showLegendKey val="0"/>
            <c:showVal val="1"/>
            <c:showCatName val="0"/>
            <c:showSerName val="0"/>
            <c:showPercent val="0"/>
            <c:showBubbleSize val="0"/>
            <c:showLeaderLines val="0"/>
          </c:dLbls>
          <c:cat>
            <c:strRef>
              <c:f>'⑤-1地域移行'!$A$2:$A$14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'⑤-1地域移行'!$G$2:$G$14</c:f>
              <c:numCache>
                <c:formatCode>0_);[Red]\(0\)</c:formatCode>
                <c:ptCount val="13"/>
                <c:pt idx="0">
                  <c:v>216</c:v>
                </c:pt>
                <c:pt idx="1">
                  <c:v>462</c:v>
                </c:pt>
                <c:pt idx="2">
                  <c:v>471</c:v>
                </c:pt>
                <c:pt idx="3">
                  <c:v>511</c:v>
                </c:pt>
                <c:pt idx="4">
                  <c:v>458</c:v>
                </c:pt>
                <c:pt idx="5">
                  <c:v>495</c:v>
                </c:pt>
                <c:pt idx="6">
                  <c:v>448</c:v>
                </c:pt>
                <c:pt idx="7">
                  <c:v>475</c:v>
                </c:pt>
                <c:pt idx="8">
                  <c:v>460</c:v>
                </c:pt>
                <c:pt idx="9">
                  <c:v>503</c:v>
                </c:pt>
                <c:pt idx="10">
                  <c:v>510</c:v>
                </c:pt>
                <c:pt idx="11">
                  <c:v>584</c:v>
                </c:pt>
                <c:pt idx="12">
                  <c:v>596</c:v>
                </c:pt>
              </c:numCache>
            </c:numRef>
          </c:val>
          <c:smooth val="0"/>
        </c:ser>
        <c:dLbls>
          <c:dLblPos val="ctr"/>
          <c:showLegendKey val="0"/>
          <c:showVal val="1"/>
          <c:showCatName val="0"/>
          <c:showSerName val="0"/>
          <c:showPercent val="0"/>
          <c:showBubbleSize val="0"/>
        </c:dLbls>
        <c:marker val="1"/>
        <c:smooth val="0"/>
        <c:axId val="413592960"/>
        <c:axId val="426838272"/>
      </c:lineChart>
      <c:catAx>
        <c:axId val="413592960"/>
        <c:scaling>
          <c:orientation val="minMax"/>
        </c:scaling>
        <c:delete val="0"/>
        <c:axPos val="b"/>
        <c:majorTickMark val="out"/>
        <c:minorTickMark val="none"/>
        <c:tickLblPos val="nextTo"/>
        <c:txPr>
          <a:bodyPr/>
          <a:lstStyle/>
          <a:p>
            <a:pPr>
              <a:defRPr sz="500"/>
            </a:pPr>
            <a:endParaRPr lang="ja-JP"/>
          </a:p>
        </c:txPr>
        <c:crossAx val="426838272"/>
        <c:crosses val="autoZero"/>
        <c:auto val="1"/>
        <c:lblAlgn val="ctr"/>
        <c:lblOffset val="100"/>
        <c:noMultiLvlLbl val="0"/>
      </c:catAx>
      <c:valAx>
        <c:axId val="426838272"/>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0"/>
              <c:y val="1.0980550508109563E-2"/>
            </c:manualLayout>
          </c:layout>
          <c:overlay val="0"/>
        </c:title>
        <c:numFmt formatCode="0_);[Red]\(0\)" sourceLinked="1"/>
        <c:majorTickMark val="out"/>
        <c:minorTickMark val="none"/>
        <c:tickLblPos val="nextTo"/>
        <c:crossAx val="413592960"/>
        <c:crosses val="autoZero"/>
        <c:crossBetween val="between"/>
      </c:valAx>
    </c:plotArea>
    <c:legend>
      <c:legendPos val="l"/>
      <c:layout>
        <c:manualLayout>
          <c:xMode val="edge"/>
          <c:yMode val="edge"/>
          <c:x val="0.14689145202767107"/>
          <c:y val="5.5086390640099511E-3"/>
          <c:w val="0.59779104970832708"/>
          <c:h val="0.25210226514334366"/>
        </c:manualLayout>
      </c:layout>
      <c:overlay val="1"/>
    </c:legend>
    <c:plotVisOnly val="1"/>
    <c:dispBlanksAs val="gap"/>
    <c:showDLblsOverMax val="0"/>
  </c:chart>
  <c:spPr>
    <a:ln>
      <a:noFill/>
    </a:ln>
  </c:spPr>
  <c:txPr>
    <a:bodyPr/>
    <a:lstStyle/>
    <a:p>
      <a:pPr>
        <a:defRPr sz="600"/>
      </a:pPr>
      <a:endParaRPr lang="ja-JP"/>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78924831599409"/>
          <c:y val="2.5323883294718755E-2"/>
          <c:w val="0.82707351616108837"/>
          <c:h val="0.96037084004458639"/>
        </c:manualLayout>
      </c:layout>
      <c:barChart>
        <c:barDir val="bar"/>
        <c:grouping val="clustered"/>
        <c:varyColors val="0"/>
        <c:ser>
          <c:idx val="0"/>
          <c:order val="0"/>
          <c:tx>
            <c:strRef>
              <c:f>⑥都道府県別!$B$3:$B$4</c:f>
              <c:strCache>
                <c:ptCount val="1"/>
                <c:pt idx="0">
                  <c:v>地域移行支援</c:v>
                </c:pt>
              </c:strCache>
            </c:strRef>
          </c:tx>
          <c:spPr>
            <a:solidFill>
              <a:schemeClr val="bg1"/>
            </a:solidFill>
            <a:ln>
              <a:solidFill>
                <a:schemeClr val="tx1">
                  <a:lumMod val="50000"/>
                  <a:lumOff val="50000"/>
                </a:schemeClr>
              </a:solidFill>
            </a:ln>
          </c:spPr>
          <c:invertIfNegative val="0"/>
          <c:dLbls>
            <c:txPr>
              <a:bodyPr/>
              <a:lstStyle/>
              <a:p>
                <a:pPr>
                  <a:defRPr sz="800"/>
                </a:pPr>
                <a:endParaRPr lang="ja-JP"/>
              </a:p>
            </c:txPr>
            <c:dLblPos val="outEnd"/>
            <c:showLegendKey val="0"/>
            <c:showVal val="1"/>
            <c:showCatName val="0"/>
            <c:showSerName val="0"/>
            <c:showPercent val="0"/>
            <c:showBubbleSize val="0"/>
            <c:showLeaderLines val="0"/>
          </c:dLbls>
          <c:cat>
            <c:strRef>
              <c:f>⑥都道府県別!$A$5:$A$28</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⑥都道府県別!$B$5:$B$28</c:f>
              <c:numCache>
                <c:formatCode>#,##0_);[Red]\(#,##0\)</c:formatCode>
                <c:ptCount val="24"/>
                <c:pt idx="0">
                  <c:v>23</c:v>
                </c:pt>
                <c:pt idx="1">
                  <c:v>16</c:v>
                </c:pt>
                <c:pt idx="2">
                  <c:v>3</c:v>
                </c:pt>
                <c:pt idx="3">
                  <c:v>5</c:v>
                </c:pt>
                <c:pt idx="4">
                  <c:v>0</c:v>
                </c:pt>
                <c:pt idx="5">
                  <c:v>17</c:v>
                </c:pt>
                <c:pt idx="6">
                  <c:v>6</c:v>
                </c:pt>
                <c:pt idx="7">
                  <c:v>3</c:v>
                </c:pt>
                <c:pt idx="8">
                  <c:v>7</c:v>
                </c:pt>
                <c:pt idx="9">
                  <c:v>3</c:v>
                </c:pt>
                <c:pt idx="10">
                  <c:v>15</c:v>
                </c:pt>
                <c:pt idx="11">
                  <c:v>37</c:v>
                </c:pt>
                <c:pt idx="12">
                  <c:v>94</c:v>
                </c:pt>
                <c:pt idx="13">
                  <c:v>11</c:v>
                </c:pt>
                <c:pt idx="14">
                  <c:v>8</c:v>
                </c:pt>
                <c:pt idx="15">
                  <c:v>1</c:v>
                </c:pt>
                <c:pt idx="16">
                  <c:v>12</c:v>
                </c:pt>
                <c:pt idx="17">
                  <c:v>1</c:v>
                </c:pt>
                <c:pt idx="18">
                  <c:v>7</c:v>
                </c:pt>
                <c:pt idx="19">
                  <c:v>18</c:v>
                </c:pt>
                <c:pt idx="20">
                  <c:v>2</c:v>
                </c:pt>
                <c:pt idx="21">
                  <c:v>22</c:v>
                </c:pt>
                <c:pt idx="22">
                  <c:v>45</c:v>
                </c:pt>
                <c:pt idx="23">
                  <c:v>5</c:v>
                </c:pt>
              </c:numCache>
            </c:numRef>
          </c:val>
        </c:ser>
        <c:ser>
          <c:idx val="1"/>
          <c:order val="1"/>
          <c:tx>
            <c:strRef>
              <c:f>⑥都道府県別!$C$3:$C$4</c:f>
              <c:strCache>
                <c:ptCount val="1"/>
                <c:pt idx="0">
                  <c:v>地域定着支援</c:v>
                </c:pt>
              </c:strCache>
            </c:strRef>
          </c:tx>
          <c:spPr>
            <a:solidFill>
              <a:srgbClr val="FFC000"/>
            </a:solidFill>
            <a:ln>
              <a:solidFill>
                <a:schemeClr val="tx1">
                  <a:lumMod val="50000"/>
                  <a:lumOff val="50000"/>
                </a:schemeClr>
              </a:solidFill>
            </a:ln>
          </c:spPr>
          <c:invertIfNegative val="0"/>
          <c:dLbls>
            <c:dLbl>
              <c:idx val="11"/>
              <c:layout>
                <c:manualLayout>
                  <c:x val="-3.7037037037037035E-2"/>
                  <c:y val="4.5481569666706492E-3"/>
                </c:manualLayout>
              </c:layout>
              <c:dLblPos val="outEnd"/>
              <c:showLegendKey val="0"/>
              <c:showVal val="1"/>
              <c:showCatName val="0"/>
              <c:showSerName val="0"/>
              <c:showPercent val="0"/>
              <c:showBubbleSize val="0"/>
            </c:dLbl>
            <c:dLbl>
              <c:idx val="12"/>
              <c:layout>
                <c:manualLayout>
                  <c:x val="-3.096538362696807E-2"/>
                  <c:y val="0"/>
                </c:manualLayout>
              </c:layout>
              <c:dLblPos val="outEnd"/>
              <c:showLegendKey val="0"/>
              <c:showVal val="1"/>
              <c:showCatName val="0"/>
              <c:showSerName val="0"/>
              <c:showPercent val="0"/>
              <c:showBubbleSize val="0"/>
            </c:dLbl>
            <c:txPr>
              <a:bodyPr/>
              <a:lstStyle/>
              <a:p>
                <a:pPr>
                  <a:defRPr sz="800"/>
                </a:pPr>
                <a:endParaRPr lang="ja-JP"/>
              </a:p>
            </c:txPr>
            <c:dLblPos val="outEnd"/>
            <c:showLegendKey val="0"/>
            <c:showVal val="1"/>
            <c:showCatName val="0"/>
            <c:showSerName val="0"/>
            <c:showPercent val="0"/>
            <c:showBubbleSize val="0"/>
            <c:showLeaderLines val="0"/>
          </c:dLbls>
          <c:cat>
            <c:strRef>
              <c:f>⑥都道府県別!$A$5:$A$28</c:f>
              <c:strCache>
                <c:ptCount val="24"/>
                <c:pt idx="0">
                  <c:v>北 海 道</c:v>
                </c:pt>
                <c:pt idx="1">
                  <c:v>青 森 県</c:v>
                </c:pt>
                <c:pt idx="2">
                  <c:v>岩 手 県</c:v>
                </c:pt>
                <c:pt idx="3">
                  <c:v>宮 城 県</c:v>
                </c:pt>
                <c:pt idx="4">
                  <c:v>秋 田 県</c:v>
                </c:pt>
                <c:pt idx="5">
                  <c:v>山 形 県</c:v>
                </c:pt>
                <c:pt idx="6">
                  <c:v>福 島 県</c:v>
                </c:pt>
                <c:pt idx="7">
                  <c:v>茨 城 県</c:v>
                </c:pt>
                <c:pt idx="8">
                  <c:v>栃 木 県</c:v>
                </c:pt>
                <c:pt idx="9">
                  <c:v>群 馬 県</c:v>
                </c:pt>
                <c:pt idx="10">
                  <c:v>埼 玉 県</c:v>
                </c:pt>
                <c:pt idx="11">
                  <c:v>千 葉 県</c:v>
                </c:pt>
                <c:pt idx="12">
                  <c:v>東 京 都</c:v>
                </c:pt>
                <c:pt idx="13">
                  <c:v>神奈川県</c:v>
                </c:pt>
                <c:pt idx="14">
                  <c:v>新 潟 県</c:v>
                </c:pt>
                <c:pt idx="15">
                  <c:v>富 山 県</c:v>
                </c:pt>
                <c:pt idx="16">
                  <c:v>石 川 県</c:v>
                </c:pt>
                <c:pt idx="17">
                  <c:v>福 井 県</c:v>
                </c:pt>
                <c:pt idx="18">
                  <c:v>山 梨 県</c:v>
                </c:pt>
                <c:pt idx="19">
                  <c:v>長 野 県</c:v>
                </c:pt>
                <c:pt idx="20">
                  <c:v>岐 阜 県</c:v>
                </c:pt>
                <c:pt idx="21">
                  <c:v>静 岡 県</c:v>
                </c:pt>
                <c:pt idx="22">
                  <c:v>愛 知 県</c:v>
                </c:pt>
                <c:pt idx="23">
                  <c:v>三 重 県</c:v>
                </c:pt>
              </c:strCache>
            </c:strRef>
          </c:cat>
          <c:val>
            <c:numRef>
              <c:f>⑥都道府県別!$C$5:$C$28</c:f>
              <c:numCache>
                <c:formatCode>General</c:formatCode>
                <c:ptCount val="24"/>
                <c:pt idx="0">
                  <c:v>137</c:v>
                </c:pt>
                <c:pt idx="1">
                  <c:v>32</c:v>
                </c:pt>
                <c:pt idx="2">
                  <c:v>22</c:v>
                </c:pt>
                <c:pt idx="3">
                  <c:v>11</c:v>
                </c:pt>
                <c:pt idx="4">
                  <c:v>43</c:v>
                </c:pt>
                <c:pt idx="5">
                  <c:v>5</c:v>
                </c:pt>
                <c:pt idx="6">
                  <c:v>47</c:v>
                </c:pt>
                <c:pt idx="7">
                  <c:v>31</c:v>
                </c:pt>
                <c:pt idx="8">
                  <c:v>31</c:v>
                </c:pt>
                <c:pt idx="9">
                  <c:v>17</c:v>
                </c:pt>
                <c:pt idx="10">
                  <c:v>83</c:v>
                </c:pt>
                <c:pt idx="11">
                  <c:v>163</c:v>
                </c:pt>
                <c:pt idx="12">
                  <c:v>260</c:v>
                </c:pt>
                <c:pt idx="13">
                  <c:v>37</c:v>
                </c:pt>
                <c:pt idx="14">
                  <c:v>91</c:v>
                </c:pt>
                <c:pt idx="15">
                  <c:v>41</c:v>
                </c:pt>
                <c:pt idx="16">
                  <c:v>63</c:v>
                </c:pt>
                <c:pt idx="17">
                  <c:v>17</c:v>
                </c:pt>
                <c:pt idx="18">
                  <c:v>28</c:v>
                </c:pt>
                <c:pt idx="19">
                  <c:v>151</c:v>
                </c:pt>
                <c:pt idx="20">
                  <c:v>2</c:v>
                </c:pt>
                <c:pt idx="21">
                  <c:v>104</c:v>
                </c:pt>
                <c:pt idx="22">
                  <c:v>98</c:v>
                </c:pt>
                <c:pt idx="23">
                  <c:v>17</c:v>
                </c:pt>
              </c:numCache>
            </c:numRef>
          </c:val>
        </c:ser>
        <c:dLbls>
          <c:showLegendKey val="0"/>
          <c:showVal val="0"/>
          <c:showCatName val="0"/>
          <c:showSerName val="0"/>
          <c:showPercent val="0"/>
          <c:showBubbleSize val="0"/>
        </c:dLbls>
        <c:gapWidth val="80"/>
        <c:axId val="120039680"/>
        <c:axId val="432033792"/>
      </c:barChart>
      <c:catAx>
        <c:axId val="120039680"/>
        <c:scaling>
          <c:orientation val="maxMin"/>
        </c:scaling>
        <c:delete val="0"/>
        <c:axPos val="l"/>
        <c:majorTickMark val="out"/>
        <c:minorTickMark val="none"/>
        <c:tickLblPos val="nextTo"/>
        <c:txPr>
          <a:bodyPr/>
          <a:lstStyle/>
          <a:p>
            <a:pPr>
              <a:defRPr sz="900"/>
            </a:pPr>
            <a:endParaRPr lang="ja-JP"/>
          </a:p>
        </c:txPr>
        <c:crossAx val="432033792"/>
        <c:crosses val="autoZero"/>
        <c:auto val="1"/>
        <c:lblAlgn val="ctr"/>
        <c:lblOffset val="100"/>
        <c:noMultiLvlLbl val="0"/>
      </c:catAx>
      <c:valAx>
        <c:axId val="432033792"/>
        <c:scaling>
          <c:orientation val="minMax"/>
          <c:max val="200"/>
          <c:min val="0"/>
        </c:scaling>
        <c:delete val="0"/>
        <c:axPos val="t"/>
        <c:majorGridlines/>
        <c:numFmt formatCode="#,##0_);[Red]\(#,##0\)" sourceLinked="1"/>
        <c:majorTickMark val="out"/>
        <c:minorTickMark val="none"/>
        <c:tickLblPos val="nextTo"/>
        <c:txPr>
          <a:bodyPr/>
          <a:lstStyle/>
          <a:p>
            <a:pPr>
              <a:defRPr sz="800"/>
            </a:pPr>
            <a:endParaRPr lang="ja-JP"/>
          </a:p>
        </c:txPr>
        <c:crossAx val="120039680"/>
        <c:crosses val="autoZero"/>
        <c:crossBetween val="between"/>
        <c:majorUnit val="50"/>
      </c:valAx>
      <c:spPr>
        <a:solidFill>
          <a:schemeClr val="bg2"/>
        </a:solidFill>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64035605239264"/>
          <c:y val="0.219919072615923"/>
          <c:w val="0.85691029540778996"/>
          <c:h val="0.66410104986876639"/>
        </c:manualLayout>
      </c:layout>
      <c:lineChart>
        <c:grouping val="standard"/>
        <c:varyColors val="0"/>
        <c:ser>
          <c:idx val="0"/>
          <c:order val="0"/>
          <c:tx>
            <c:strRef>
              <c:f>Sheet7!$B$1</c:f>
              <c:strCache>
                <c:ptCount val="1"/>
                <c:pt idx="0">
                  <c:v>在宅人工呼吸指導管理料算定件数（0～19歳）の推移</c:v>
                </c:pt>
              </c:strCache>
            </c:strRef>
          </c:tx>
          <c:spPr>
            <a:ln w="34925">
              <a:solidFill>
                <a:srgbClr val="0070C0"/>
              </a:solidFill>
            </a:ln>
          </c:spPr>
          <c:marker>
            <c:symbol val="none"/>
          </c:marker>
          <c:dLbls>
            <c:dLbl>
              <c:idx val="7"/>
              <c:layout>
                <c:manualLayout>
                  <c:x val="-4.2679836700895674E-2"/>
                  <c:y val="5.4765427706670762E-2"/>
                </c:manualLayout>
              </c:layout>
              <c:showLegendKey val="0"/>
              <c:showVal val="1"/>
              <c:showCatName val="0"/>
              <c:showSerName val="0"/>
              <c:showPercent val="0"/>
              <c:showBubbleSize val="0"/>
            </c:dLbl>
            <c:dLbl>
              <c:idx val="8"/>
              <c:layout>
                <c:manualLayout>
                  <c:x val="-4.2679836700895675E-3"/>
                  <c:y val="-6.845678463333845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Sheet7!$B$5:$B$13</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Sheet7!$G$5:$G$13</c:f>
              <c:numCache>
                <c:formatCode>General</c:formatCode>
                <c:ptCount val="9"/>
                <c:pt idx="0">
                  <c:v>264</c:v>
                </c:pt>
                <c:pt idx="1">
                  <c:v>1403</c:v>
                </c:pt>
                <c:pt idx="2">
                  <c:v>615</c:v>
                </c:pt>
                <c:pt idx="3">
                  <c:v>288</c:v>
                </c:pt>
                <c:pt idx="4">
                  <c:v>812</c:v>
                </c:pt>
                <c:pt idx="5">
                  <c:v>1230</c:v>
                </c:pt>
                <c:pt idx="6">
                  <c:v>2344</c:v>
                </c:pt>
                <c:pt idx="7">
                  <c:v>1735</c:v>
                </c:pt>
                <c:pt idx="8">
                  <c:v>2126</c:v>
                </c:pt>
              </c:numCache>
            </c:numRef>
          </c:val>
          <c:smooth val="0"/>
        </c:ser>
        <c:dLbls>
          <c:showLegendKey val="0"/>
          <c:showVal val="0"/>
          <c:showCatName val="0"/>
          <c:showSerName val="0"/>
          <c:showPercent val="0"/>
          <c:showBubbleSize val="0"/>
        </c:dLbls>
        <c:marker val="1"/>
        <c:smooth val="0"/>
        <c:axId val="227508224"/>
        <c:axId val="227511296"/>
      </c:lineChart>
      <c:catAx>
        <c:axId val="227508224"/>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ja-JP"/>
          </a:p>
        </c:txPr>
        <c:crossAx val="227511296"/>
        <c:crosses val="autoZero"/>
        <c:auto val="1"/>
        <c:lblAlgn val="ctr"/>
        <c:lblOffset val="100"/>
        <c:noMultiLvlLbl val="0"/>
      </c:catAx>
      <c:valAx>
        <c:axId val="227511296"/>
        <c:scaling>
          <c:orientation val="minMax"/>
        </c:scaling>
        <c:delete val="0"/>
        <c:axPos val="l"/>
        <c:majorGridlines/>
        <c:numFmt formatCode="General" sourceLinked="1"/>
        <c:majorTickMark val="out"/>
        <c:minorTickMark val="none"/>
        <c:tickLblPos val="nextTo"/>
        <c:crossAx val="227508224"/>
        <c:crosses val="autoZero"/>
        <c:crossBetween val="between"/>
      </c:valAx>
      <c:spPr>
        <a:solidFill>
          <a:srgbClr val="8064A2">
            <a:lumMod val="20000"/>
            <a:lumOff val="80000"/>
          </a:srgbClr>
        </a:solidFill>
      </c:spPr>
    </c:plotArea>
    <c:plotVisOnly val="1"/>
    <c:dispBlanksAs val="gap"/>
    <c:showDLblsOverMax val="0"/>
  </c:chart>
  <c:spPr>
    <a:ln>
      <a:solidFill>
        <a:srgbClr val="FFFFFF"/>
      </a:solidFill>
    </a:ln>
  </c:sp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7462817147859"/>
          <c:y val="0.21694421681452714"/>
          <c:w val="0.82956891179969405"/>
          <c:h val="0.61785394472749733"/>
        </c:manualLayout>
      </c:layout>
      <c:lineChart>
        <c:grouping val="standard"/>
        <c:varyColors val="0"/>
        <c:ser>
          <c:idx val="0"/>
          <c:order val="0"/>
          <c:tx>
            <c:strRef>
              <c:f>'[Microsoft PowerPoint 内のグラフ]⑤-2地域定着'!$B$1</c:f>
              <c:strCache>
                <c:ptCount val="1"/>
                <c:pt idx="0">
                  <c:v>身体障害者</c:v>
                </c:pt>
              </c:strCache>
            </c:strRef>
          </c:tx>
          <c:spPr>
            <a:ln w="25400"/>
          </c:spPr>
          <c:marker>
            <c:symbol val="diamond"/>
            <c:size val="3"/>
          </c:marker>
          <c:dLbls>
            <c:dLbl>
              <c:idx val="0"/>
              <c:layout>
                <c:manualLayout>
                  <c:x val="-0.04"/>
                  <c:y val="1.6806718982174614E-2"/>
                </c:manualLayout>
              </c:layout>
              <c:dLblPos val="r"/>
              <c:showLegendKey val="0"/>
              <c:showVal val="1"/>
              <c:showCatName val="0"/>
              <c:showSerName val="0"/>
              <c:showPercent val="0"/>
              <c:showBubbleSize val="0"/>
            </c:dLbl>
            <c:dLbl>
              <c:idx val="1"/>
              <c:delete val="1"/>
            </c:dLbl>
            <c:dLbl>
              <c:idx val="2"/>
              <c:layout>
                <c:manualLayout>
                  <c:x val="-3.7430956968529223E-2"/>
                  <c:y val="1.9607838812536929E-2"/>
                </c:manualLayout>
              </c:layout>
              <c:dLblPos val="r"/>
              <c:showLegendKey val="0"/>
              <c:showVal val="1"/>
              <c:showCatName val="0"/>
              <c:showSerName val="0"/>
              <c:showPercent val="0"/>
              <c:showBubbleSize val="0"/>
            </c:dLbl>
            <c:dLbl>
              <c:idx val="3"/>
              <c:delete val="1"/>
            </c:dLbl>
            <c:dLbl>
              <c:idx val="4"/>
              <c:layout>
                <c:manualLayout>
                  <c:x val="-4.1374539165263305E-2"/>
                  <c:y val="1.9607838812536929E-2"/>
                </c:manualLayout>
              </c:layout>
              <c:dLblPos val="r"/>
              <c:showLegendKey val="0"/>
              <c:showVal val="1"/>
              <c:showCatName val="0"/>
              <c:showSerName val="0"/>
              <c:showPercent val="0"/>
              <c:showBubbleSize val="0"/>
            </c:dLbl>
            <c:dLbl>
              <c:idx val="5"/>
              <c:delete val="1"/>
            </c:dLbl>
            <c:dLbl>
              <c:idx val="6"/>
              <c:layout>
                <c:manualLayout>
                  <c:x val="-4.3943582196734075E-2"/>
                  <c:y val="2.5210078473261767E-2"/>
                </c:manualLayout>
              </c:layout>
              <c:dLblPos val="r"/>
              <c:showLegendKey val="0"/>
              <c:showVal val="1"/>
              <c:showCatName val="0"/>
              <c:showSerName val="0"/>
              <c:showPercent val="0"/>
              <c:showBubbleSize val="0"/>
            </c:dLbl>
            <c:dLbl>
              <c:idx val="7"/>
              <c:delete val="1"/>
            </c:dLbl>
            <c:dLbl>
              <c:idx val="8"/>
              <c:layout>
                <c:manualLayout>
                  <c:x val="-4.1374539165263305E-2"/>
                  <c:y val="2.2408958642899348E-2"/>
                </c:manualLayout>
              </c:layout>
              <c:dLblPos val="r"/>
              <c:showLegendKey val="0"/>
              <c:showVal val="1"/>
              <c:showCatName val="0"/>
              <c:showSerName val="0"/>
              <c:showPercent val="0"/>
              <c:showBubbleSize val="0"/>
            </c:dLbl>
            <c:dLbl>
              <c:idx val="9"/>
              <c:delete val="1"/>
            </c:dLbl>
            <c:dLbl>
              <c:idx val="10"/>
              <c:layout>
                <c:manualLayout>
                  <c:x val="-4.3943784483586948E-2"/>
                  <c:y val="1.680671898217451E-2"/>
                </c:manualLayout>
              </c:layout>
              <c:dLblPos val="r"/>
              <c:showLegendKey val="0"/>
              <c:showVal val="1"/>
              <c:showCatName val="0"/>
              <c:showSerName val="0"/>
              <c:showPercent val="0"/>
              <c:showBubbleSize val="0"/>
            </c:dLbl>
            <c:dLbl>
              <c:idx val="11"/>
              <c:delete val="1"/>
            </c:dLbl>
            <c:dLbl>
              <c:idx val="12"/>
              <c:layout>
                <c:manualLayout>
                  <c:x val="-4.3943582196733985E-2"/>
                  <c:y val="1.9607838812536929E-2"/>
                </c:manualLayout>
              </c:layout>
              <c:dLblPos val="r"/>
              <c:showLegendKey val="0"/>
              <c:showVal val="1"/>
              <c:showCatName val="0"/>
              <c:showSerName val="0"/>
              <c:showPercent val="0"/>
              <c:showBubbleSize val="0"/>
            </c:dLbl>
            <c:dLbl>
              <c:idx val="13"/>
              <c:delete val="1"/>
            </c:dLbl>
            <c:dLbl>
              <c:idx val="14"/>
              <c:layout>
                <c:manualLayout>
                  <c:x val="-4.2218319832323117E-2"/>
                  <c:y val="1.7182130584192441E-2"/>
                </c:manualLayout>
              </c:layout>
              <c:dLblPos val="r"/>
              <c:showLegendKey val="0"/>
              <c:showVal val="1"/>
              <c:showCatName val="0"/>
              <c:showSerName val="0"/>
              <c:showPercent val="0"/>
              <c:showBubbleSize val="0"/>
            </c:dLbl>
            <c:dLbl>
              <c:idx val="15"/>
              <c:delete val="1"/>
            </c:dLbl>
            <c:dLbl>
              <c:idx val="16"/>
              <c:layout>
                <c:manualLayout>
                  <c:x val="-4.168050250495197E-2"/>
                  <c:y val="1.7181743684754339E-2"/>
                </c:manualLayout>
              </c:layout>
              <c:dLblPos val="r"/>
              <c:showLegendKey val="0"/>
              <c:showVal val="1"/>
              <c:showCatName val="0"/>
              <c:showSerName val="0"/>
              <c:showPercent val="0"/>
              <c:showBubbleSize val="0"/>
            </c:dLbl>
            <c:dLbl>
              <c:idx val="17"/>
              <c:delete val="1"/>
            </c:dLbl>
            <c:dLbl>
              <c:idx val="18"/>
              <c:layout>
                <c:manualLayout>
                  <c:x val="-4.0692305067014774E-2"/>
                  <c:y val="1.8861533711001167E-2"/>
                </c:manualLayout>
              </c:layout>
              <c:dLblPos val="r"/>
              <c:showLegendKey val="0"/>
              <c:showVal val="1"/>
              <c:showCatName val="0"/>
              <c:showSerName val="0"/>
              <c:showPercent val="0"/>
              <c:showBubbleSize val="0"/>
            </c:dLbl>
            <c:dLbl>
              <c:idx val="19"/>
              <c:delete val="1"/>
            </c:dLbl>
            <c:dLbl>
              <c:idx val="20"/>
              <c:layout>
                <c:manualLayout>
                  <c:x val="-4.3275548232428018E-2"/>
                  <c:y val="3.027897530908184E-2"/>
                </c:manualLayout>
              </c:layout>
              <c:dLblPos val="r"/>
              <c:showLegendKey val="0"/>
              <c:showVal val="1"/>
              <c:showCatName val="0"/>
              <c:showSerName val="0"/>
              <c:showPercent val="0"/>
              <c:showBubbleSize val="0"/>
            </c:dLbl>
            <c:dLbl>
              <c:idx val="21"/>
              <c:delete val="1"/>
            </c:dLbl>
            <c:dLbl>
              <c:idx val="22"/>
              <c:layout>
                <c:manualLayout>
                  <c:x val="-3.8973341006700232E-2"/>
                  <c:y val="3.6078906426289477E-2"/>
                </c:manualLayout>
              </c:layout>
              <c:dLblPos val="r"/>
              <c:showLegendKey val="0"/>
              <c:showVal val="1"/>
              <c:showCatName val="0"/>
              <c:showSerName val="0"/>
              <c:showPercent val="0"/>
              <c:showBubbleSize val="0"/>
            </c:dLbl>
            <c:dLbl>
              <c:idx val="23"/>
              <c:layout>
                <c:manualLayout>
                  <c:x val="-2.4450049340675236E-2"/>
                  <c:y val="2.9962738856349612E-2"/>
                </c:manualLayout>
              </c:layout>
              <c:dLblPos val="r"/>
              <c:showLegendKey val="0"/>
              <c:showVal val="1"/>
              <c:showCatName val="0"/>
              <c:showSerName val="0"/>
              <c:showPercent val="0"/>
              <c:showBubbleSize val="0"/>
            </c:dLbl>
            <c:dLbl>
              <c:idx val="24"/>
              <c:delete val="1"/>
            </c:dLbl>
            <c:dLbl>
              <c:idx val="25"/>
              <c:delete val="1"/>
            </c:dLbl>
            <c:dLbl>
              <c:idx val="26"/>
              <c:layout>
                <c:manualLayout>
                  <c:x val="-3.83632702546053E-2"/>
                  <c:y val="3.0086103490457358E-2"/>
                </c:manualLayout>
              </c:layout>
              <c:dLblPos val="r"/>
              <c:showLegendKey val="0"/>
              <c:showVal val="1"/>
              <c:showCatName val="0"/>
              <c:showSerName val="0"/>
              <c:showPercent val="0"/>
              <c:showBubbleSize val="0"/>
            </c:dLbl>
            <c:dLbl>
              <c:idx val="27"/>
              <c:layout>
                <c:manualLayout>
                  <c:x val="-2.5588110402153072E-2"/>
                  <c:y val="2.430612463034881E-2"/>
                </c:manualLayout>
              </c:layout>
              <c:dLblPos val="r"/>
              <c:showLegendKey val="0"/>
              <c:showVal val="1"/>
              <c:showCatName val="0"/>
              <c:showSerName val="0"/>
              <c:showPercent val="0"/>
              <c:showBubbleSize val="0"/>
            </c:dLbl>
            <c:dLbl>
              <c:idx val="28"/>
              <c:delete val="1"/>
            </c:dLbl>
            <c:dLbl>
              <c:idx val="29"/>
              <c:delete val="1"/>
            </c:dLbl>
            <c:dLbl>
              <c:idx val="30"/>
              <c:layout>
                <c:manualLayout>
                  <c:x val="-3.9542032410063634E-2"/>
                  <c:y val="3.0070426717022362E-2"/>
                </c:manualLayout>
              </c:layout>
              <c:dLblPos val="r"/>
              <c:showLegendKey val="0"/>
              <c:showVal val="1"/>
              <c:showCatName val="0"/>
              <c:showSerName val="0"/>
              <c:showPercent val="0"/>
              <c:showBubbleSize val="0"/>
            </c:dLbl>
            <c:dLbl>
              <c:idx val="31"/>
              <c:delete val="1"/>
            </c:dLbl>
            <c:dLbl>
              <c:idx val="32"/>
              <c:layout>
                <c:manualLayout>
                  <c:x val="-3.8993481397675757E-2"/>
                  <c:y val="2.9612949964964788E-2"/>
                </c:manualLayout>
              </c:layout>
              <c:dLblPos val="r"/>
              <c:showLegendKey val="0"/>
              <c:showVal val="1"/>
              <c:showCatName val="0"/>
              <c:showSerName val="0"/>
              <c:showPercent val="0"/>
              <c:showBubbleSize val="0"/>
            </c:dLbl>
            <c:dLbl>
              <c:idx val="33"/>
              <c:delete val="1"/>
            </c:dLbl>
            <c:dLbl>
              <c:idx val="34"/>
              <c:layout>
                <c:manualLayout>
                  <c:x val="-3.9120841906426493E-2"/>
                  <c:y val="2.4132730015082957E-2"/>
                </c:manualLayout>
              </c:layout>
              <c:dLblPos val="r"/>
              <c:showLegendKey val="0"/>
              <c:showVal val="1"/>
              <c:showCatName val="0"/>
              <c:showSerName val="0"/>
              <c:showPercent val="0"/>
              <c:showBubbleSize val="0"/>
            </c:dLbl>
            <c:dLbl>
              <c:idx val="35"/>
              <c:delete val="1"/>
            </c:dLbl>
            <c:dLbl>
              <c:idx val="36"/>
              <c:layout>
                <c:manualLayout>
                  <c:x val="-3.9120841906426354E-2"/>
                  <c:y val="2.4132730015082957E-2"/>
                </c:manualLayout>
              </c:layout>
              <c:dLblPos val="r"/>
              <c:showLegendKey val="0"/>
              <c:showVal val="1"/>
              <c:showCatName val="0"/>
              <c:showSerName val="0"/>
              <c:showPercent val="0"/>
              <c:showBubbleSize val="0"/>
            </c:dLbl>
            <c:dLbl>
              <c:idx val="37"/>
              <c:delete val="1"/>
            </c:dLbl>
            <c:dLbl>
              <c:idx val="38"/>
              <c:layout>
                <c:manualLayout>
                  <c:x val="-4.0981081654711086E-2"/>
                  <c:y val="1.8099547511312219E-2"/>
                </c:manualLayout>
              </c:layout>
              <c:dLblPos val="r"/>
              <c:showLegendKey val="0"/>
              <c:showVal val="1"/>
              <c:showCatName val="0"/>
              <c:showSerName val="0"/>
              <c:showPercent val="0"/>
              <c:showBubbleSize val="0"/>
            </c:dLbl>
            <c:dLbl>
              <c:idx val="39"/>
              <c:delete val="1"/>
            </c:dLbl>
            <c:dLbl>
              <c:idx val="40"/>
              <c:layout>
                <c:manualLayout>
                  <c:x val="-3.9120841906426423E-2"/>
                  <c:y val="1.8099547511312219E-2"/>
                </c:manualLayout>
              </c:layout>
              <c:dLblPos val="r"/>
              <c:showLegendKey val="0"/>
              <c:showVal val="1"/>
              <c:showCatName val="0"/>
              <c:showSerName val="0"/>
              <c:showPercent val="0"/>
              <c:showBubbleSize val="0"/>
            </c:dLbl>
            <c:dLbl>
              <c:idx val="41"/>
              <c:delete val="1"/>
            </c:dLbl>
            <c:dLbl>
              <c:idx val="42"/>
              <c:layout>
                <c:manualLayout>
                  <c:x val="-4.0981081654711086E-2"/>
                  <c:y val="3.0165912518853696E-2"/>
                </c:manualLayout>
              </c:layout>
              <c:dLblPos val="r"/>
              <c:showLegendKey val="0"/>
              <c:showVal val="1"/>
              <c:showCatName val="0"/>
              <c:showSerName val="0"/>
              <c:showPercent val="0"/>
              <c:showBubbleSize val="0"/>
            </c:dLbl>
            <c:dLbl>
              <c:idx val="43"/>
              <c:delete val="1"/>
            </c:dLbl>
            <c:dLbl>
              <c:idx val="44"/>
              <c:layout>
                <c:manualLayout>
                  <c:x val="-3.8779993253335213E-2"/>
                  <c:y val="3.6482227051935247E-2"/>
                </c:manualLayout>
              </c:layout>
              <c:dLblPos val="r"/>
              <c:showLegendKey val="0"/>
              <c:showVal val="1"/>
              <c:showCatName val="0"/>
              <c:showSerName val="0"/>
              <c:showPercent val="0"/>
              <c:showBubbleSize val="0"/>
            </c:dLbl>
            <c:dLbl>
              <c:idx val="45"/>
              <c:layout>
                <c:manualLayout>
                  <c:x val="-2.5169043794291465E-2"/>
                  <c:y val="3.0165912518853696E-2"/>
                </c:manualLayout>
              </c:layout>
              <c:dLblPos val="r"/>
              <c:showLegendKey val="0"/>
              <c:showVal val="1"/>
              <c:showCatName val="0"/>
              <c:showSerName val="0"/>
              <c:showPercent val="0"/>
              <c:showBubbleSize val="0"/>
            </c:dLbl>
            <c:dLbl>
              <c:idx val="46"/>
              <c:layout>
                <c:manualLayout>
                  <c:x val="-1.1217245682156507E-2"/>
                  <c:y val="1.8099547511312219E-2"/>
                </c:manualLayout>
              </c:layout>
              <c:dLblPos val="r"/>
              <c:showLegendKey val="0"/>
              <c:showVal val="1"/>
              <c:showCatName val="0"/>
              <c:showSerName val="0"/>
              <c:showPercent val="0"/>
              <c:showBubbleSize val="0"/>
            </c:dLbl>
            <c:dLbl>
              <c:idx val="47"/>
              <c:delete val="1"/>
            </c:dLbl>
            <c:dLbl>
              <c:idx val="48"/>
              <c:layout>
                <c:manualLayout>
                  <c:x val="-1.1217245682156507E-2"/>
                  <c:y val="3.0165912518853696E-2"/>
                </c:manualLayout>
              </c:layout>
              <c:dLblPos val="r"/>
              <c:showLegendKey val="0"/>
              <c:showVal val="1"/>
              <c:showCatName val="0"/>
              <c:showSerName val="0"/>
              <c:showPercent val="0"/>
              <c:showBubbleSize val="0"/>
            </c:dLbl>
            <c:dLbl>
              <c:idx val="49"/>
              <c:delete val="1"/>
            </c:dLbl>
            <c:dLbl>
              <c:idx val="50"/>
              <c:layout>
                <c:manualLayout>
                  <c:x val="-1.2147365556298837E-2"/>
                  <c:y val="3.0165912518853696E-2"/>
                </c:manualLayout>
              </c:layout>
              <c:dLblPos val="r"/>
              <c:showLegendKey val="0"/>
              <c:showVal val="1"/>
              <c:showCatName val="0"/>
              <c:showSerName val="0"/>
              <c:showPercent val="0"/>
              <c:showBubbleSize val="0"/>
            </c:dLbl>
            <c:dLbl>
              <c:idx val="51"/>
              <c:delete val="1"/>
            </c:dLbl>
            <c:dLbl>
              <c:idx val="52"/>
              <c:layout>
                <c:manualLayout>
                  <c:x val="-1.1217245682156507E-2"/>
                  <c:y val="3.0165912518853696E-2"/>
                </c:manualLayout>
              </c:layout>
              <c:dLblPos val="r"/>
              <c:showLegendKey val="0"/>
              <c:showVal val="1"/>
              <c:showCatName val="0"/>
              <c:showSerName val="0"/>
              <c:showPercent val="0"/>
              <c:showBubbleSize val="0"/>
            </c:dLbl>
            <c:dLbl>
              <c:idx val="53"/>
              <c:delete val="1"/>
            </c:dLbl>
            <c:dLbl>
              <c:idx val="54"/>
              <c:layout>
                <c:manualLayout>
                  <c:x val="-1.1217245682156507E-2"/>
                  <c:y val="3.0165912518853696E-2"/>
                </c:manualLayout>
              </c:layout>
              <c:dLblPos val="r"/>
              <c:showLegendKey val="0"/>
              <c:showVal val="1"/>
              <c:showCatName val="0"/>
              <c:showSerName val="0"/>
              <c:showPercent val="0"/>
              <c:showBubbleSize val="0"/>
            </c:dLbl>
            <c:dLbl>
              <c:idx val="55"/>
              <c:delete val="1"/>
            </c:dLbl>
            <c:dLbl>
              <c:idx val="56"/>
              <c:layout>
                <c:manualLayout>
                  <c:x val="-1.1217245682156507E-2"/>
                  <c:y val="1.8099547511312219E-2"/>
                </c:manualLayout>
              </c:layout>
              <c:dLblPos val="r"/>
              <c:showLegendKey val="0"/>
              <c:showVal val="1"/>
              <c:showCatName val="0"/>
              <c:showSerName val="0"/>
              <c:showPercent val="0"/>
              <c:showBubbleSize val="0"/>
            </c:dLbl>
            <c:dLbl>
              <c:idx val="57"/>
              <c:delete val="1"/>
            </c:dLbl>
            <c:dLbl>
              <c:idx val="58"/>
              <c:layout>
                <c:manualLayout>
                  <c:x val="-1.6269207292199696E-2"/>
                  <c:y val="1.7795505817402229E-2"/>
                </c:manualLayout>
              </c:layout>
              <c:dLblPos val="r"/>
              <c:showLegendKey val="0"/>
              <c:showVal val="1"/>
              <c:showCatName val="0"/>
              <c:showSerName val="0"/>
              <c:showPercent val="0"/>
              <c:showBubbleSize val="0"/>
            </c:dLbl>
            <c:dLbl>
              <c:idx val="59"/>
              <c:delete val="1"/>
            </c:dLbl>
            <c:dLbl>
              <c:idx val="61"/>
              <c:delete val="1"/>
            </c:dLbl>
            <c:dLbl>
              <c:idx val="63"/>
              <c:delete val="1"/>
            </c:dLbl>
            <c:dLbl>
              <c:idx val="65"/>
              <c:delete val="1"/>
            </c:dLbl>
            <c:dLbl>
              <c:idx val="67"/>
              <c:delete val="1"/>
            </c:dLbl>
            <c:dLblPos val="ctr"/>
            <c:showLegendKey val="0"/>
            <c:showVal val="1"/>
            <c:showCatName val="0"/>
            <c:showSerName val="0"/>
            <c:showPercent val="0"/>
            <c:showBubbleSize val="0"/>
            <c:showLeaderLines val="0"/>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内のグラフ]⑤-2地域定着'!$B$2:$B$14</c:f>
              <c:numCache>
                <c:formatCode>0_);[Red]\(0\)</c:formatCode>
                <c:ptCount val="13"/>
                <c:pt idx="0">
                  <c:v>68</c:v>
                </c:pt>
                <c:pt idx="1">
                  <c:v>149</c:v>
                </c:pt>
                <c:pt idx="2">
                  <c:v>199</c:v>
                </c:pt>
                <c:pt idx="3">
                  <c:v>247</c:v>
                </c:pt>
                <c:pt idx="4">
                  <c:v>291</c:v>
                </c:pt>
                <c:pt idx="5" formatCode="#,##0_);[Red]\(#,##0\)">
                  <c:v>334</c:v>
                </c:pt>
                <c:pt idx="6" formatCode="#,##0_ ">
                  <c:v>331</c:v>
                </c:pt>
                <c:pt idx="7" formatCode="#,##0_ ">
                  <c:v>346</c:v>
                </c:pt>
                <c:pt idx="8" formatCode="#,##0_ ">
                  <c:v>371</c:v>
                </c:pt>
                <c:pt idx="9" formatCode="#,##0_ ">
                  <c:v>381</c:v>
                </c:pt>
                <c:pt idx="10" formatCode="#,##0_ ">
                  <c:v>382</c:v>
                </c:pt>
                <c:pt idx="11" formatCode="#,##0_ ">
                  <c:v>403</c:v>
                </c:pt>
                <c:pt idx="12" formatCode="#,##0_ ">
                  <c:v>410</c:v>
                </c:pt>
              </c:numCache>
            </c:numRef>
          </c:val>
          <c:smooth val="0"/>
        </c:ser>
        <c:ser>
          <c:idx val="1"/>
          <c:order val="1"/>
          <c:tx>
            <c:strRef>
              <c:f>'[Microsoft PowerPoint 内のグラフ]⑤-2地域定着'!$C$1</c:f>
              <c:strCache>
                <c:ptCount val="1"/>
                <c:pt idx="0">
                  <c:v>知的障害者</c:v>
                </c:pt>
              </c:strCache>
            </c:strRef>
          </c:tx>
          <c:spPr>
            <a:ln w="25400"/>
          </c:spPr>
          <c:marker>
            <c:symbol val="square"/>
            <c:size val="3"/>
          </c:marker>
          <c:dLbls>
            <c:dLbl>
              <c:idx val="0"/>
              <c:layout>
                <c:manualLayout>
                  <c:x val="-6.7064969479971079E-2"/>
                  <c:y val="-3.6414557794711443E-2"/>
                </c:manualLayout>
              </c:layout>
              <c:dLblPos val="r"/>
              <c:showLegendKey val="0"/>
              <c:showVal val="1"/>
              <c:showCatName val="0"/>
              <c:showSerName val="0"/>
              <c:showPercent val="0"/>
              <c:showBubbleSize val="0"/>
            </c:dLbl>
            <c:dLbl>
              <c:idx val="1"/>
              <c:delete val="1"/>
            </c:dLbl>
            <c:dLbl>
              <c:idx val="2"/>
              <c:layout>
                <c:manualLayout>
                  <c:x val="-2.9555127551502105E-2"/>
                  <c:y val="1.9607922721000082E-2"/>
                </c:manualLayout>
              </c:layout>
              <c:dLblPos val="r"/>
              <c:showLegendKey val="0"/>
              <c:showVal val="1"/>
              <c:showCatName val="0"/>
              <c:showSerName val="0"/>
              <c:showPercent val="0"/>
              <c:showBubbleSize val="0"/>
            </c:dLbl>
            <c:dLbl>
              <c:idx val="3"/>
              <c:delete val="1"/>
            </c:dLbl>
            <c:dLbl>
              <c:idx val="4"/>
              <c:layout>
                <c:manualLayout>
                  <c:x val="-4.6512625228204853E-2"/>
                  <c:y val="1.9607838812536929E-2"/>
                </c:manualLayout>
              </c:layout>
              <c:dLblPos val="r"/>
              <c:showLegendKey val="0"/>
              <c:showVal val="1"/>
              <c:showCatName val="0"/>
              <c:showSerName val="0"/>
              <c:showPercent val="0"/>
              <c:showBubbleSize val="0"/>
            </c:dLbl>
            <c:dLbl>
              <c:idx val="5"/>
              <c:delete val="1"/>
            </c:dLbl>
            <c:dLbl>
              <c:idx val="6"/>
              <c:layout>
                <c:manualLayout>
                  <c:x val="-4.3943582196734075E-2"/>
                  <c:y val="2.2408958642899348E-2"/>
                </c:manualLayout>
              </c:layout>
              <c:dLblPos val="r"/>
              <c:showLegendKey val="0"/>
              <c:showVal val="1"/>
              <c:showCatName val="0"/>
              <c:showSerName val="0"/>
              <c:showPercent val="0"/>
              <c:showBubbleSize val="0"/>
            </c:dLbl>
            <c:dLbl>
              <c:idx val="7"/>
              <c:delete val="1"/>
            </c:dLbl>
            <c:dLbl>
              <c:idx val="8"/>
              <c:layout>
                <c:manualLayout>
                  <c:x val="-3.8805496133792527E-2"/>
                  <c:y val="2.2408958642899348E-2"/>
                </c:manualLayout>
              </c:layout>
              <c:dLblPos val="r"/>
              <c:showLegendKey val="0"/>
              <c:showVal val="1"/>
              <c:showCatName val="0"/>
              <c:showSerName val="0"/>
              <c:showPercent val="0"/>
              <c:showBubbleSize val="0"/>
            </c:dLbl>
            <c:dLbl>
              <c:idx val="9"/>
              <c:delete val="1"/>
            </c:dLbl>
            <c:dLbl>
              <c:idx val="10"/>
              <c:layout>
                <c:manualLayout>
                  <c:x val="-4.3943582196734172E-2"/>
                  <c:y val="2.2408958642899348E-2"/>
                </c:manualLayout>
              </c:layout>
              <c:dLblPos val="r"/>
              <c:showLegendKey val="0"/>
              <c:showVal val="1"/>
              <c:showCatName val="0"/>
              <c:showSerName val="0"/>
              <c:showPercent val="0"/>
              <c:showBubbleSize val="0"/>
            </c:dLbl>
            <c:dLbl>
              <c:idx val="11"/>
              <c:delete val="1"/>
            </c:dLbl>
            <c:dLbl>
              <c:idx val="12"/>
              <c:layout>
                <c:manualLayout>
                  <c:x val="-4.3943582196733985E-2"/>
                  <c:y val="1.9607838812536929E-2"/>
                </c:manualLayout>
              </c:layout>
              <c:dLblPos val="r"/>
              <c:showLegendKey val="0"/>
              <c:showVal val="1"/>
              <c:showCatName val="0"/>
              <c:showSerName val="0"/>
              <c:showPercent val="0"/>
              <c:showBubbleSize val="0"/>
            </c:dLbl>
            <c:dLbl>
              <c:idx val="13"/>
              <c:delete val="1"/>
            </c:dLbl>
            <c:dLbl>
              <c:idx val="14"/>
              <c:layout>
                <c:manualLayout>
                  <c:x val="-4.2756145858615625E-2"/>
                  <c:y val="2.5192099856296245E-3"/>
                </c:manualLayout>
              </c:layout>
              <c:dLblPos val="r"/>
              <c:showLegendKey val="0"/>
              <c:showVal val="1"/>
              <c:showCatName val="0"/>
              <c:showSerName val="0"/>
              <c:showPercent val="0"/>
              <c:showBubbleSize val="0"/>
            </c:dLbl>
            <c:dLbl>
              <c:idx val="15"/>
              <c:delete val="1"/>
            </c:dLbl>
            <c:dLbl>
              <c:idx val="16"/>
              <c:layout>
                <c:manualLayout>
                  <c:x val="-4.2072764083369796E-2"/>
                  <c:y val="-3.5139725181411148E-3"/>
                </c:manualLayout>
              </c:layout>
              <c:dLblPos val="r"/>
              <c:showLegendKey val="0"/>
              <c:showVal val="1"/>
              <c:showCatName val="0"/>
              <c:showSerName val="0"/>
              <c:showPercent val="0"/>
              <c:showBubbleSize val="0"/>
            </c:dLbl>
            <c:dLbl>
              <c:idx val="17"/>
              <c:delete val="1"/>
            </c:dLbl>
            <c:dLbl>
              <c:idx val="18"/>
              <c:layout>
                <c:manualLayout>
                  <c:x val="-4.2794742171503267E-2"/>
                  <c:y val="-1.1304378807852638E-2"/>
                </c:manualLayout>
              </c:layout>
              <c:dLblPos val="r"/>
              <c:showLegendKey val="0"/>
              <c:showVal val="1"/>
              <c:showCatName val="0"/>
              <c:showSerName val="0"/>
              <c:showPercent val="0"/>
              <c:showBubbleSize val="0"/>
            </c:dLbl>
            <c:dLbl>
              <c:idx val="19"/>
              <c:delete val="1"/>
            </c:dLbl>
            <c:dLbl>
              <c:idx val="20"/>
              <c:layout>
                <c:manualLayout>
                  <c:x val="-4.2896030028663802E-2"/>
                  <c:y val="-2.4041994750656166E-2"/>
                </c:manualLayout>
              </c:layout>
              <c:dLblPos val="r"/>
              <c:showLegendKey val="0"/>
              <c:showVal val="1"/>
              <c:showCatName val="0"/>
              <c:showSerName val="0"/>
              <c:showPercent val="0"/>
              <c:showBubbleSize val="0"/>
            </c:dLbl>
            <c:dLbl>
              <c:idx val="21"/>
              <c:delete val="1"/>
            </c:dLbl>
            <c:dLbl>
              <c:idx val="22"/>
              <c:layout>
                <c:manualLayout>
                  <c:x val="-4.0172536504275547E-2"/>
                  <c:y val="-1.8179356539708553E-2"/>
                </c:manualLayout>
              </c:layout>
              <c:dLblPos val="r"/>
              <c:showLegendKey val="0"/>
              <c:showVal val="1"/>
              <c:showCatName val="0"/>
              <c:showSerName val="0"/>
              <c:showPercent val="0"/>
              <c:showBubbleSize val="0"/>
            </c:dLbl>
            <c:dLbl>
              <c:idx val="23"/>
              <c:layout>
                <c:manualLayout>
                  <c:x val="-2.7248630709745914E-2"/>
                  <c:y val="-1.2228833386776879E-2"/>
                </c:manualLayout>
              </c:layout>
              <c:dLblPos val="r"/>
              <c:showLegendKey val="0"/>
              <c:showVal val="1"/>
              <c:showCatName val="0"/>
              <c:showSerName val="0"/>
              <c:showPercent val="0"/>
              <c:showBubbleSize val="0"/>
            </c:dLbl>
            <c:dLbl>
              <c:idx val="24"/>
              <c:delete val="1"/>
            </c:dLbl>
            <c:dLbl>
              <c:idx val="25"/>
              <c:layout>
                <c:manualLayout>
                  <c:x val="-2.5779846924240051E-2"/>
                  <c:y val="-1.8308571157112149E-2"/>
                </c:manualLayout>
              </c:layout>
              <c:dLblPos val="r"/>
              <c:showLegendKey val="0"/>
              <c:showVal val="1"/>
              <c:showCatName val="0"/>
              <c:showSerName val="0"/>
              <c:showPercent val="0"/>
              <c:showBubbleSize val="0"/>
            </c:dLbl>
            <c:dLbl>
              <c:idx val="26"/>
              <c:delete val="1"/>
            </c:dLbl>
            <c:dLbl>
              <c:idx val="27"/>
              <c:layout>
                <c:manualLayout>
                  <c:x val="-2.5567750297821455E-2"/>
                  <c:y val="-3.0027196826641015E-2"/>
                </c:manualLayout>
              </c:layout>
              <c:dLblPos val="r"/>
              <c:showLegendKey val="0"/>
              <c:showVal val="1"/>
              <c:showCatName val="0"/>
              <c:showSerName val="0"/>
              <c:showPercent val="0"/>
              <c:showBubbleSize val="0"/>
            </c:dLbl>
            <c:dLbl>
              <c:idx val="28"/>
              <c:delete val="1"/>
            </c:dLbl>
            <c:dLbl>
              <c:idx val="29"/>
              <c:delete val="1"/>
            </c:dLbl>
            <c:dLbl>
              <c:idx val="30"/>
              <c:layout>
                <c:manualLayout>
                  <c:x val="-4.1402272158348297E-2"/>
                  <c:y val="-3.0213892946639589E-2"/>
                </c:manualLayout>
              </c:layout>
              <c:dLblPos val="r"/>
              <c:showLegendKey val="0"/>
              <c:showVal val="1"/>
              <c:showCatName val="0"/>
              <c:showSerName val="0"/>
              <c:showPercent val="0"/>
              <c:showBubbleSize val="0"/>
            </c:dLbl>
            <c:dLbl>
              <c:idx val="31"/>
              <c:delete val="1"/>
            </c:dLbl>
            <c:dLbl>
              <c:idx val="32"/>
              <c:layout>
                <c:manualLayout>
                  <c:x val="-3.9348245229986423E-2"/>
                  <c:y val="-1.8468189213904824E-2"/>
                </c:manualLayout>
              </c:layout>
              <c:dLblPos val="r"/>
              <c:showLegendKey val="0"/>
              <c:showVal val="1"/>
              <c:showCatName val="0"/>
              <c:showSerName val="0"/>
              <c:showPercent val="0"/>
              <c:showBubbleSize val="0"/>
            </c:dLbl>
            <c:dLbl>
              <c:idx val="33"/>
              <c:delete val="1"/>
            </c:dLbl>
            <c:dLbl>
              <c:idx val="34"/>
              <c:layout>
                <c:manualLayout>
                  <c:x val="-3.9120915144211788E-2"/>
                  <c:y val="-2.4132730015082957E-2"/>
                </c:manualLayout>
              </c:layout>
              <c:dLblPos val="r"/>
              <c:showLegendKey val="0"/>
              <c:showVal val="1"/>
              <c:showCatName val="0"/>
              <c:showSerName val="0"/>
              <c:showPercent val="0"/>
              <c:showBubbleSize val="0"/>
            </c:dLbl>
            <c:dLbl>
              <c:idx val="35"/>
              <c:delete val="1"/>
            </c:dLbl>
            <c:dLbl>
              <c:idx val="36"/>
              <c:layout>
                <c:manualLayout>
                  <c:x val="-4.1911201528853352E-2"/>
                  <c:y val="-4.2232277526395176E-2"/>
                </c:manualLayout>
              </c:layout>
              <c:dLblPos val="r"/>
              <c:showLegendKey val="0"/>
              <c:showVal val="1"/>
              <c:showCatName val="0"/>
              <c:showSerName val="0"/>
              <c:showPercent val="0"/>
              <c:showBubbleSize val="0"/>
            </c:dLbl>
            <c:dLbl>
              <c:idx val="37"/>
              <c:delete val="1"/>
            </c:dLbl>
            <c:dLbl>
              <c:idx val="38"/>
              <c:layout>
                <c:manualLayout>
                  <c:x val="-4.0050961780568758E-2"/>
                  <c:y val="-3.6199095022624438E-2"/>
                </c:manualLayout>
              </c:layout>
              <c:dLblPos val="r"/>
              <c:showLegendKey val="0"/>
              <c:showVal val="1"/>
              <c:showCatName val="0"/>
              <c:showSerName val="0"/>
              <c:showPercent val="0"/>
              <c:showBubbleSize val="0"/>
            </c:dLbl>
            <c:dLbl>
              <c:idx val="39"/>
              <c:delete val="1"/>
            </c:dLbl>
            <c:dLbl>
              <c:idx val="40"/>
              <c:layout>
                <c:manualLayout>
                  <c:x val="-4.0981081654711086E-2"/>
                  <c:y val="-3.6199095022624438E-2"/>
                </c:manualLayout>
              </c:layout>
              <c:dLblPos val="r"/>
              <c:showLegendKey val="0"/>
              <c:showVal val="1"/>
              <c:showCatName val="0"/>
              <c:showSerName val="0"/>
              <c:showPercent val="0"/>
              <c:showBubbleSize val="0"/>
            </c:dLbl>
            <c:dLbl>
              <c:idx val="41"/>
              <c:delete val="1"/>
            </c:dLbl>
            <c:dLbl>
              <c:idx val="42"/>
              <c:layout>
                <c:manualLayout>
                  <c:x val="-4.0050961780568758E-2"/>
                  <c:y val="-4.2232277526395176E-2"/>
                </c:manualLayout>
              </c:layout>
              <c:dLblPos val="r"/>
              <c:showLegendKey val="0"/>
              <c:showVal val="1"/>
              <c:showCatName val="0"/>
              <c:showSerName val="0"/>
              <c:showPercent val="0"/>
              <c:showBubbleSize val="0"/>
            </c:dLbl>
            <c:dLbl>
              <c:idx val="43"/>
              <c:delete val="1"/>
            </c:dLbl>
            <c:dLbl>
              <c:idx val="44"/>
              <c:layout>
                <c:manualLayout>
                  <c:x val="-4.1570352875762204E-2"/>
                  <c:y val="-3.0449044548164512E-2"/>
                </c:manualLayout>
              </c:layout>
              <c:dLblPos val="r"/>
              <c:showLegendKey val="0"/>
              <c:showVal val="1"/>
              <c:showCatName val="0"/>
              <c:showSerName val="0"/>
              <c:showPercent val="0"/>
              <c:showBubbleSize val="0"/>
            </c:dLbl>
            <c:dLbl>
              <c:idx val="45"/>
              <c:layout>
                <c:manualLayout>
                  <c:x val="-2.7959403416718459E-2"/>
                  <c:y val="-4.2232277526395176E-2"/>
                </c:manualLayout>
              </c:layout>
              <c:dLblPos val="r"/>
              <c:showLegendKey val="0"/>
              <c:showVal val="1"/>
              <c:showCatName val="0"/>
              <c:showSerName val="0"/>
              <c:showPercent val="0"/>
              <c:showBubbleSize val="0"/>
            </c:dLbl>
            <c:dLbl>
              <c:idx val="46"/>
              <c:layout>
                <c:manualLayout>
                  <c:x val="-1.4007605304583498E-2"/>
                  <c:y val="-3.0165912518853696E-2"/>
                </c:manualLayout>
              </c:layout>
              <c:dLblPos val="r"/>
              <c:showLegendKey val="0"/>
              <c:showVal val="1"/>
              <c:showCatName val="0"/>
              <c:showSerName val="0"/>
              <c:showPercent val="0"/>
              <c:showBubbleSize val="0"/>
            </c:dLbl>
            <c:dLbl>
              <c:idx val="47"/>
              <c:delete val="1"/>
            </c:dLbl>
            <c:dLbl>
              <c:idx val="48"/>
              <c:layout>
                <c:manualLayout>
                  <c:x val="-1.1217245682156507E-2"/>
                  <c:y val="-3.6199095022624438E-2"/>
                </c:manualLayout>
              </c:layout>
              <c:dLblPos val="r"/>
              <c:showLegendKey val="0"/>
              <c:showVal val="1"/>
              <c:showCatName val="0"/>
              <c:showSerName val="0"/>
              <c:showPercent val="0"/>
              <c:showBubbleSize val="0"/>
            </c:dLbl>
            <c:dLbl>
              <c:idx val="49"/>
              <c:delete val="1"/>
            </c:dLbl>
            <c:dLbl>
              <c:idx val="50"/>
              <c:layout>
                <c:manualLayout>
                  <c:x val="-1.1217245682156507E-2"/>
                  <c:y val="-3.6199095022624438E-2"/>
                </c:manualLayout>
              </c:layout>
              <c:dLblPos val="r"/>
              <c:showLegendKey val="0"/>
              <c:showVal val="1"/>
              <c:showCatName val="0"/>
              <c:showSerName val="0"/>
              <c:showPercent val="0"/>
              <c:showBubbleSize val="0"/>
            </c:dLbl>
            <c:dLbl>
              <c:idx val="51"/>
              <c:delete val="1"/>
            </c:dLbl>
            <c:dLbl>
              <c:idx val="52"/>
              <c:layout>
                <c:manualLayout>
                  <c:x val="-1.1217245682156507E-2"/>
                  <c:y val="-3.0165912518853696E-2"/>
                </c:manualLayout>
              </c:layout>
              <c:dLblPos val="r"/>
              <c:showLegendKey val="0"/>
              <c:showVal val="1"/>
              <c:showCatName val="0"/>
              <c:showSerName val="0"/>
              <c:showPercent val="0"/>
              <c:showBubbleSize val="0"/>
            </c:dLbl>
            <c:dLbl>
              <c:idx val="53"/>
              <c:delete val="1"/>
            </c:dLbl>
            <c:dLbl>
              <c:idx val="54"/>
              <c:layout>
                <c:manualLayout>
                  <c:x val="-9.357005933871846E-3"/>
                  <c:y val="-3.0165912518853696E-2"/>
                </c:manualLayout>
              </c:layout>
              <c:dLblPos val="r"/>
              <c:showLegendKey val="0"/>
              <c:showVal val="1"/>
              <c:showCatName val="0"/>
              <c:showSerName val="0"/>
              <c:showPercent val="0"/>
              <c:showBubbleSize val="0"/>
            </c:dLbl>
            <c:dLbl>
              <c:idx val="55"/>
              <c:delete val="1"/>
            </c:dLbl>
            <c:dLbl>
              <c:idx val="56"/>
              <c:layout>
                <c:manualLayout>
                  <c:x val="-1.1217245682156507E-2"/>
                  <c:y val="-3.6199095022624438E-2"/>
                </c:manualLayout>
              </c:layout>
              <c:dLblPos val="r"/>
              <c:showLegendKey val="0"/>
              <c:showVal val="1"/>
              <c:showCatName val="0"/>
              <c:showSerName val="0"/>
              <c:showPercent val="0"/>
              <c:showBubbleSize val="0"/>
            </c:dLbl>
            <c:dLbl>
              <c:idx val="57"/>
              <c:delete val="1"/>
            </c:dLbl>
            <c:dLbl>
              <c:idx val="58"/>
              <c:layout>
                <c:manualLayout>
                  <c:x val="-2.1656362024716151E-2"/>
                  <c:y val="-2.6693258726103345E-2"/>
                </c:manualLayout>
              </c:layout>
              <c:dLblPos val="r"/>
              <c:showLegendKey val="0"/>
              <c:showVal val="1"/>
              <c:showCatName val="0"/>
              <c:showSerName val="0"/>
              <c:showPercent val="0"/>
              <c:showBubbleSize val="0"/>
            </c:dLbl>
            <c:dLbl>
              <c:idx val="59"/>
              <c:delete val="1"/>
            </c:dLbl>
            <c:dLbl>
              <c:idx val="61"/>
              <c:delete val="1"/>
            </c:dLbl>
            <c:dLbl>
              <c:idx val="63"/>
              <c:delete val="1"/>
            </c:dLbl>
            <c:dLbl>
              <c:idx val="65"/>
              <c:delete val="1"/>
            </c:dLbl>
            <c:dLbl>
              <c:idx val="67"/>
              <c:delete val="1"/>
            </c:dLbl>
            <c:dLblPos val="ctr"/>
            <c:showLegendKey val="0"/>
            <c:showVal val="1"/>
            <c:showCatName val="0"/>
            <c:showSerName val="0"/>
            <c:showPercent val="0"/>
            <c:showBubbleSize val="0"/>
            <c:showLeaderLines val="0"/>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内のグラフ]⑤-2地域定着'!$C$2:$C$14</c:f>
              <c:numCache>
                <c:formatCode>0_);[Red]\(0\)</c:formatCode>
                <c:ptCount val="13"/>
                <c:pt idx="0">
                  <c:v>120</c:v>
                </c:pt>
                <c:pt idx="1">
                  <c:v>338</c:v>
                </c:pt>
                <c:pt idx="2">
                  <c:v>468</c:v>
                </c:pt>
                <c:pt idx="3">
                  <c:v>512</c:v>
                </c:pt>
                <c:pt idx="4">
                  <c:v>564</c:v>
                </c:pt>
                <c:pt idx="5" formatCode="#,##0_);[Red]\(#,##0\)">
                  <c:v>612</c:v>
                </c:pt>
                <c:pt idx="6" formatCode="#,##0_ ">
                  <c:v>635</c:v>
                </c:pt>
                <c:pt idx="7" formatCode="#,##0_ ">
                  <c:v>667</c:v>
                </c:pt>
                <c:pt idx="8" formatCode="#,##0_ ">
                  <c:v>719</c:v>
                </c:pt>
                <c:pt idx="9" formatCode="#,##0_ ">
                  <c:v>786</c:v>
                </c:pt>
                <c:pt idx="10" formatCode="#,##0_ ">
                  <c:v>820</c:v>
                </c:pt>
                <c:pt idx="11" formatCode="#,##0_ ">
                  <c:v>835</c:v>
                </c:pt>
                <c:pt idx="12" formatCode="#,##0_ ">
                  <c:v>850</c:v>
                </c:pt>
              </c:numCache>
            </c:numRef>
          </c:val>
          <c:smooth val="0"/>
        </c:ser>
        <c:ser>
          <c:idx val="2"/>
          <c:order val="2"/>
          <c:tx>
            <c:strRef>
              <c:f>'[Microsoft PowerPoint 内のグラフ]⑤-2地域定着'!$D$1</c:f>
              <c:strCache>
                <c:ptCount val="1"/>
                <c:pt idx="0">
                  <c:v>精神障害者</c:v>
                </c:pt>
              </c:strCache>
            </c:strRef>
          </c:tx>
          <c:spPr>
            <a:ln w="25400"/>
          </c:spPr>
          <c:marker>
            <c:symbol val="triangle"/>
            <c:size val="3"/>
          </c:marker>
          <c:dLbls>
            <c:dLbl>
              <c:idx val="0"/>
              <c:layout>
                <c:manualLayout>
                  <c:x val="-3.4861913937058446E-2"/>
                  <c:y val="-2.8716992276628888E-4"/>
                </c:manualLayout>
              </c:layout>
              <c:dLblPos val="r"/>
              <c:showLegendKey val="0"/>
              <c:showVal val="1"/>
              <c:showCatName val="0"/>
              <c:showSerName val="0"/>
              <c:showPercent val="0"/>
              <c:showBubbleSize val="0"/>
            </c:dLbl>
            <c:dLbl>
              <c:idx val="1"/>
              <c:delete val="1"/>
            </c:dLbl>
            <c:dLbl>
              <c:idx val="3"/>
              <c:delete val="1"/>
            </c:dLbl>
            <c:dLbl>
              <c:idx val="5"/>
              <c:delete val="1"/>
            </c:dLbl>
            <c:dLbl>
              <c:idx val="7"/>
              <c:delete val="1"/>
            </c:dLbl>
            <c:dLbl>
              <c:idx val="9"/>
              <c:delete val="1"/>
            </c:dLbl>
            <c:dLbl>
              <c:idx val="11"/>
              <c:delete val="1"/>
            </c:dLbl>
            <c:dLbl>
              <c:idx val="13"/>
              <c:delete val="1"/>
            </c:dLbl>
            <c:dLbl>
              <c:idx val="14"/>
              <c:layout>
                <c:manualLayout>
                  <c:x val="1.4826110793828749E-2"/>
                  <c:y val="-5.8295744706119881E-2"/>
                </c:manualLayout>
              </c:layout>
              <c:dLblPos val="r"/>
              <c:showLegendKey val="0"/>
              <c:showVal val="1"/>
              <c:showCatName val="0"/>
              <c:showSerName val="0"/>
              <c:showPercent val="0"/>
              <c:showBubbleSize val="0"/>
            </c:dLbl>
            <c:dLbl>
              <c:idx val="15"/>
              <c:delete val="1"/>
            </c:dLbl>
            <c:dLbl>
              <c:idx val="16"/>
              <c:layout>
                <c:manualLayout>
                  <c:x val="-4.2035998715116291E-2"/>
                  <c:y val="-5.5996484602320637E-2"/>
                </c:manualLayout>
              </c:layout>
              <c:dLblPos val="r"/>
              <c:showLegendKey val="0"/>
              <c:showVal val="1"/>
              <c:showCatName val="0"/>
              <c:showSerName val="0"/>
              <c:showPercent val="0"/>
              <c:showBubbleSize val="0"/>
            </c:dLbl>
            <c:dLbl>
              <c:idx val="17"/>
              <c:delete val="1"/>
            </c:dLbl>
            <c:dLbl>
              <c:idx val="18"/>
              <c:layout>
                <c:manualLayout>
                  <c:x val="-1.5158903290529754E-2"/>
                  <c:y val="-5.6055391266136984E-2"/>
                </c:manualLayout>
              </c:layout>
              <c:dLblPos val="r"/>
              <c:showLegendKey val="0"/>
              <c:showVal val="1"/>
              <c:showCatName val="0"/>
              <c:showSerName val="0"/>
              <c:showPercent val="0"/>
              <c:showBubbleSize val="0"/>
            </c:dLbl>
            <c:dLbl>
              <c:idx val="19"/>
              <c:delete val="1"/>
            </c:dLbl>
            <c:dLbl>
              <c:idx val="21"/>
              <c:delete val="1"/>
            </c:dLbl>
            <c:dLbl>
              <c:idx val="22"/>
              <c:layout>
                <c:manualLayout>
                  <c:x val="1.8546590290398072E-2"/>
                  <c:y val="-6.4328927209890613E-2"/>
                </c:manualLayout>
              </c:layout>
              <c:dLblPos val="r"/>
              <c:showLegendKey val="0"/>
              <c:showVal val="1"/>
              <c:showCatName val="0"/>
              <c:showSerName val="0"/>
              <c:showPercent val="0"/>
              <c:showBubbleSize val="0"/>
            </c:dLbl>
            <c:dLbl>
              <c:idx val="23"/>
              <c:layout>
                <c:manualLayout>
                  <c:x val="-2.5685077229977045E-2"/>
                  <c:y val="-5.1869692758993363E-2"/>
                </c:manualLayout>
              </c:layout>
              <c:dLblPos val="r"/>
              <c:showLegendKey val="0"/>
              <c:showVal val="1"/>
              <c:showCatName val="0"/>
              <c:showSerName val="0"/>
              <c:showPercent val="0"/>
              <c:showBubbleSize val="0"/>
            </c:dLbl>
            <c:dLbl>
              <c:idx val="24"/>
              <c:delete val="1"/>
            </c:dLbl>
            <c:dLbl>
              <c:idx val="25"/>
              <c:delete val="1"/>
            </c:dLbl>
            <c:dLbl>
              <c:idx val="26"/>
              <c:layout>
                <c:manualLayout>
                  <c:x val="1.3895990919686419E-2"/>
                  <c:y val="-5.8295744706119881E-2"/>
                </c:manualLayout>
              </c:layout>
              <c:dLblPos val="r"/>
              <c:showLegendKey val="0"/>
              <c:showVal val="1"/>
              <c:showCatName val="0"/>
              <c:showSerName val="0"/>
              <c:showPercent val="0"/>
              <c:showBubbleSize val="0"/>
            </c:dLbl>
            <c:dLbl>
              <c:idx val="27"/>
              <c:delete val="1"/>
            </c:dLbl>
            <c:dLbl>
              <c:idx val="28"/>
              <c:layout>
                <c:manualLayout>
                  <c:x val="-4.5642300504300744E-2"/>
                  <c:y val="-5.8702865761689288E-2"/>
                </c:manualLayout>
              </c:layout>
              <c:dLblPos val="r"/>
              <c:showLegendKey val="0"/>
              <c:showVal val="1"/>
              <c:showCatName val="0"/>
              <c:showSerName val="0"/>
              <c:showPercent val="0"/>
              <c:showBubbleSize val="0"/>
            </c:dLbl>
            <c:dLbl>
              <c:idx val="29"/>
              <c:delete val="1"/>
            </c:dLbl>
            <c:dLbl>
              <c:idx val="30"/>
              <c:layout>
                <c:manualLayout>
                  <c:x val="-1.8956575412874353E-2"/>
                  <c:y val="-5.8093846866426761E-2"/>
                </c:manualLayout>
              </c:layout>
              <c:dLblPos val="r"/>
              <c:showLegendKey val="0"/>
              <c:showVal val="1"/>
              <c:showCatName val="0"/>
              <c:showSerName val="0"/>
              <c:showPercent val="0"/>
              <c:showBubbleSize val="0"/>
            </c:dLbl>
            <c:dLbl>
              <c:idx val="31"/>
              <c:delete val="1"/>
            </c:dLbl>
            <c:dLbl>
              <c:idx val="32"/>
              <c:layout>
                <c:manualLayout>
                  <c:x val="-1.3556533784517152E-2"/>
                  <c:y val="-6.8642415173216467E-2"/>
                </c:manualLayout>
              </c:layout>
              <c:dLblPos val="r"/>
              <c:showLegendKey val="0"/>
              <c:showVal val="1"/>
              <c:showCatName val="0"/>
              <c:showSerName val="0"/>
              <c:showPercent val="0"/>
              <c:showBubbleSize val="0"/>
            </c:dLbl>
            <c:dLbl>
              <c:idx val="33"/>
              <c:delete val="1"/>
            </c:dLbl>
            <c:dLbl>
              <c:idx val="35"/>
              <c:delete val="1"/>
            </c:dLbl>
            <c:dLbl>
              <c:idx val="37"/>
              <c:delete val="1"/>
            </c:dLbl>
            <c:dLbl>
              <c:idx val="39"/>
              <c:delete val="1"/>
            </c:dLbl>
            <c:dLbl>
              <c:idx val="41"/>
              <c:delete val="1"/>
            </c:dLbl>
            <c:dLbl>
              <c:idx val="43"/>
              <c:delete val="1"/>
            </c:dLbl>
            <c:dLbl>
              <c:idx val="44"/>
              <c:layout>
                <c:manualLayout>
                  <c:x val="-2.0431617088122977E-2"/>
                  <c:y val="-7.091218635933616E-2"/>
                </c:manualLayout>
              </c:layout>
              <c:dLblPos val="r"/>
              <c:showLegendKey val="0"/>
              <c:showVal val="1"/>
              <c:showCatName val="0"/>
              <c:showSerName val="0"/>
              <c:showPercent val="0"/>
              <c:showBubbleSize val="0"/>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1"/>
              <c:delete val="1"/>
            </c:dLbl>
            <c:dLbl>
              <c:idx val="63"/>
              <c:delete val="1"/>
            </c:dLbl>
            <c:dLbl>
              <c:idx val="65"/>
              <c:delete val="1"/>
            </c:dLbl>
            <c:dLbl>
              <c:idx val="67"/>
              <c:delete val="1"/>
            </c:dLbl>
            <c:dLblPos val="t"/>
            <c:showLegendKey val="0"/>
            <c:showVal val="1"/>
            <c:showCatName val="0"/>
            <c:showSerName val="0"/>
            <c:showPercent val="0"/>
            <c:showBubbleSize val="0"/>
            <c:showLeaderLines val="0"/>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内のグラフ]⑤-2地域定着'!$D$2:$D$14</c:f>
              <c:numCache>
                <c:formatCode>0_);[Red]\(0\)</c:formatCode>
                <c:ptCount val="13"/>
                <c:pt idx="0">
                  <c:v>95</c:v>
                </c:pt>
                <c:pt idx="1">
                  <c:v>430</c:v>
                </c:pt>
                <c:pt idx="2">
                  <c:v>624</c:v>
                </c:pt>
                <c:pt idx="3">
                  <c:v>806</c:v>
                </c:pt>
                <c:pt idx="4">
                  <c:v>927</c:v>
                </c:pt>
                <c:pt idx="5" formatCode="#,##0_);[Red]\(#,##0\)">
                  <c:v>1095</c:v>
                </c:pt>
                <c:pt idx="6" formatCode="#,##0_ ">
                  <c:v>1173</c:v>
                </c:pt>
                <c:pt idx="7" formatCode="#,##0_ ">
                  <c:v>1215</c:v>
                </c:pt>
                <c:pt idx="8" formatCode="#,##0_ ">
                  <c:v>1342</c:v>
                </c:pt>
                <c:pt idx="9" formatCode="#,##0_ ">
                  <c:v>1500</c:v>
                </c:pt>
                <c:pt idx="10" formatCode="#,##0_ ">
                  <c:v>1498</c:v>
                </c:pt>
                <c:pt idx="11" formatCode="#,##0_ ">
                  <c:v>1685</c:v>
                </c:pt>
                <c:pt idx="12" formatCode="#,##0_ ">
                  <c:v>1746</c:v>
                </c:pt>
              </c:numCache>
            </c:numRef>
          </c:val>
          <c:smooth val="0"/>
        </c:ser>
        <c:ser>
          <c:idx val="3"/>
          <c:order val="3"/>
          <c:tx>
            <c:strRef>
              <c:f>'[Microsoft PowerPoint 内のグラフ]⑤-2地域定着'!$G$1</c:f>
              <c:strCache>
                <c:ptCount val="1"/>
                <c:pt idx="0">
                  <c:v>合計（障害児及び難病等対象者を含む）</c:v>
                </c:pt>
              </c:strCache>
            </c:strRef>
          </c:tx>
          <c:spPr>
            <a:ln w="22225">
              <a:solidFill>
                <a:srgbClr val="FFC000"/>
              </a:solidFill>
            </a:ln>
          </c:spPr>
          <c:marker>
            <c:symbol val="diamond"/>
            <c:size val="4"/>
            <c:spPr>
              <a:solidFill>
                <a:srgbClr val="FFC000"/>
              </a:solidFill>
              <a:ln>
                <a:solidFill>
                  <a:srgbClr val="FFC000"/>
                </a:solidFill>
              </a:ln>
            </c:spPr>
          </c:marker>
          <c:dLbls>
            <c:dLbl>
              <c:idx val="1"/>
              <c:delete val="1"/>
            </c:dLbl>
            <c:dLbl>
              <c:idx val="3"/>
              <c:delete val="1"/>
            </c:dLbl>
            <c:dLbl>
              <c:idx val="5"/>
              <c:delete val="1"/>
            </c:dLbl>
            <c:dLbl>
              <c:idx val="7"/>
              <c:delete val="1"/>
            </c:dLbl>
            <c:dLbl>
              <c:idx val="9"/>
              <c:delete val="1"/>
            </c:dLbl>
            <c:dLbl>
              <c:idx val="11"/>
              <c:delete val="1"/>
            </c:dLbl>
            <c:dLbl>
              <c:idx val="13"/>
              <c:delete val="1"/>
            </c:dLbl>
            <c:dLbl>
              <c:idx val="15"/>
              <c:delete val="1"/>
            </c:dLbl>
            <c:dLbl>
              <c:idx val="17"/>
              <c:delete val="1"/>
            </c:dLbl>
            <c:dLbl>
              <c:idx val="19"/>
              <c:delete val="1"/>
            </c:dLbl>
            <c:dLbl>
              <c:idx val="21"/>
              <c:delete val="1"/>
            </c:dLbl>
            <c:dLbl>
              <c:idx val="23"/>
              <c:delete val="1"/>
            </c:dLbl>
            <c:dLbl>
              <c:idx val="25"/>
              <c:delete val="1"/>
            </c:dLbl>
            <c:dLbl>
              <c:idx val="27"/>
              <c:delete val="1"/>
            </c:dLbl>
            <c:dLbl>
              <c:idx val="29"/>
              <c:delete val="1"/>
            </c:dLbl>
            <c:dLbl>
              <c:idx val="31"/>
              <c:delete val="1"/>
            </c:dLbl>
            <c:dLbl>
              <c:idx val="32"/>
              <c:layout>
                <c:manualLayout>
                  <c:x val="-2.5191218163446463E-2"/>
                  <c:y val="-5.7987192840695194E-2"/>
                </c:manualLayout>
              </c:layout>
              <c:dLblPos val="r"/>
              <c:showLegendKey val="0"/>
              <c:showVal val="1"/>
              <c:showCatName val="0"/>
              <c:showSerName val="0"/>
              <c:showPercent val="0"/>
              <c:showBubbleSize val="0"/>
            </c:dLbl>
            <c:dLbl>
              <c:idx val="33"/>
              <c:delete val="1"/>
            </c:dLbl>
            <c:dLbl>
              <c:idx val="35"/>
              <c:delete val="1"/>
            </c:dLbl>
            <c:dLbl>
              <c:idx val="37"/>
              <c:delete val="1"/>
            </c:dLbl>
            <c:dLbl>
              <c:idx val="39"/>
              <c:delete val="1"/>
            </c:dLbl>
            <c:dLbl>
              <c:idx val="41"/>
              <c:delete val="1"/>
            </c:dLbl>
            <c:dLbl>
              <c:idx val="43"/>
              <c:delete val="1"/>
            </c:dLbl>
            <c:dLbl>
              <c:idx val="45"/>
              <c:delete val="1"/>
            </c:dLbl>
            <c:dLbl>
              <c:idx val="47"/>
              <c:delete val="1"/>
            </c:dLbl>
            <c:dLbl>
              <c:idx val="49"/>
              <c:delete val="1"/>
            </c:dLbl>
            <c:dLbl>
              <c:idx val="51"/>
              <c:delete val="1"/>
            </c:dLbl>
            <c:dLbl>
              <c:idx val="53"/>
              <c:delete val="1"/>
            </c:dLbl>
            <c:dLbl>
              <c:idx val="55"/>
              <c:delete val="1"/>
            </c:dLbl>
            <c:dLbl>
              <c:idx val="57"/>
              <c:delete val="1"/>
            </c:dLbl>
            <c:dLbl>
              <c:idx val="59"/>
              <c:delete val="1"/>
            </c:dLbl>
            <c:dLbl>
              <c:idx val="60"/>
              <c:delete val="1"/>
            </c:dLbl>
            <c:dLbl>
              <c:idx val="63"/>
              <c:delete val="1"/>
            </c:dLbl>
            <c:dLbl>
              <c:idx val="65"/>
              <c:delete val="1"/>
            </c:dLbl>
            <c:dLbl>
              <c:idx val="67"/>
              <c:delete val="1"/>
            </c:dLbl>
            <c:dLblPos val="t"/>
            <c:showLegendKey val="0"/>
            <c:showVal val="1"/>
            <c:showCatName val="0"/>
            <c:showSerName val="0"/>
            <c:showPercent val="0"/>
            <c:showBubbleSize val="0"/>
            <c:showLeaderLines val="0"/>
          </c:dLbls>
          <c:cat>
            <c:strRef>
              <c:f>'[Microsoft PowerPoint 内のグラフ]⑤-2地域定着'!$A$2:$A$14</c:f>
              <c:strCache>
                <c:ptCount val="13"/>
                <c:pt idx="0">
                  <c:v>H24.4月</c:v>
                </c:pt>
                <c:pt idx="1">
                  <c:v>H24.10月</c:v>
                </c:pt>
                <c:pt idx="2">
                  <c:v>H25.4月</c:v>
                </c:pt>
                <c:pt idx="3">
                  <c:v>H25.10月</c:v>
                </c:pt>
                <c:pt idx="4">
                  <c:v>H26.4月</c:v>
                </c:pt>
                <c:pt idx="5">
                  <c:v>H26.10月</c:v>
                </c:pt>
                <c:pt idx="6">
                  <c:v>H27.4月</c:v>
                </c:pt>
                <c:pt idx="7">
                  <c:v>H27.10月</c:v>
                </c:pt>
                <c:pt idx="8">
                  <c:v>H28.4月</c:v>
                </c:pt>
                <c:pt idx="9">
                  <c:v>H28.10月</c:v>
                </c:pt>
                <c:pt idx="10">
                  <c:v>H29.4月</c:v>
                </c:pt>
                <c:pt idx="11">
                  <c:v>H29.10月</c:v>
                </c:pt>
                <c:pt idx="12">
                  <c:v>H29.12月</c:v>
                </c:pt>
              </c:strCache>
            </c:strRef>
          </c:cat>
          <c:val>
            <c:numRef>
              <c:f>'[Microsoft PowerPoint 内のグラフ]⑤-2地域定着'!$G$2:$G$14</c:f>
              <c:numCache>
                <c:formatCode>#,##0_);[Red]\(#,##0\)</c:formatCode>
                <c:ptCount val="13"/>
                <c:pt idx="0">
                  <c:v>283</c:v>
                </c:pt>
                <c:pt idx="1">
                  <c:v>918</c:v>
                </c:pt>
                <c:pt idx="2">
                  <c:v>1291</c:v>
                </c:pt>
                <c:pt idx="3">
                  <c:v>1567</c:v>
                </c:pt>
                <c:pt idx="4">
                  <c:v>1785</c:v>
                </c:pt>
                <c:pt idx="5">
                  <c:v>2044</c:v>
                </c:pt>
                <c:pt idx="6">
                  <c:v>2143</c:v>
                </c:pt>
                <c:pt idx="7">
                  <c:v>2232</c:v>
                </c:pt>
                <c:pt idx="8">
                  <c:v>2435</c:v>
                </c:pt>
                <c:pt idx="9">
                  <c:v>2673</c:v>
                </c:pt>
                <c:pt idx="10">
                  <c:v>2707</c:v>
                </c:pt>
                <c:pt idx="11">
                  <c:v>2935</c:v>
                </c:pt>
                <c:pt idx="12">
                  <c:v>3018</c:v>
                </c:pt>
              </c:numCache>
            </c:numRef>
          </c:val>
          <c:smooth val="0"/>
        </c:ser>
        <c:dLbls>
          <c:dLblPos val="t"/>
          <c:showLegendKey val="0"/>
          <c:showVal val="1"/>
          <c:showCatName val="0"/>
          <c:showSerName val="0"/>
          <c:showPercent val="0"/>
          <c:showBubbleSize val="0"/>
        </c:dLbls>
        <c:marker val="1"/>
        <c:smooth val="0"/>
        <c:axId val="375109888"/>
        <c:axId val="428195840"/>
      </c:lineChart>
      <c:catAx>
        <c:axId val="375109888"/>
        <c:scaling>
          <c:orientation val="minMax"/>
        </c:scaling>
        <c:delete val="0"/>
        <c:axPos val="b"/>
        <c:majorTickMark val="out"/>
        <c:minorTickMark val="none"/>
        <c:tickLblPos val="nextTo"/>
        <c:txPr>
          <a:bodyPr/>
          <a:lstStyle/>
          <a:p>
            <a:pPr>
              <a:defRPr sz="500"/>
            </a:pPr>
            <a:endParaRPr lang="ja-JP"/>
          </a:p>
        </c:txPr>
        <c:crossAx val="428195840"/>
        <c:crosses val="autoZero"/>
        <c:auto val="1"/>
        <c:lblAlgn val="ctr"/>
        <c:lblOffset val="100"/>
        <c:noMultiLvlLbl val="0"/>
      </c:catAx>
      <c:valAx>
        <c:axId val="428195840"/>
        <c:scaling>
          <c:orientation val="minMax"/>
        </c:scaling>
        <c:delete val="0"/>
        <c:axPos val="l"/>
        <c:majorGridlines>
          <c:spPr>
            <a:ln>
              <a:noFill/>
            </a:ln>
          </c:spPr>
        </c:majorGridlines>
        <c:title>
          <c:tx>
            <c:rich>
              <a:bodyPr rot="0" vert="horz"/>
              <a:lstStyle/>
              <a:p>
                <a:pPr>
                  <a:defRPr/>
                </a:pPr>
                <a:r>
                  <a:rPr lang="ja-JP"/>
                  <a:t>利用者数</a:t>
                </a:r>
                <a:endParaRPr lang="en-US"/>
              </a:p>
              <a:p>
                <a:pPr>
                  <a:defRPr/>
                </a:pPr>
                <a:r>
                  <a:rPr lang="ja-JP"/>
                  <a:t>（人）</a:t>
                </a:r>
              </a:p>
            </c:rich>
          </c:tx>
          <c:layout>
            <c:manualLayout>
              <c:xMode val="edge"/>
              <c:yMode val="edge"/>
              <c:x val="1.1426465024386127E-2"/>
              <c:y val="8.1814705288535766E-2"/>
            </c:manualLayout>
          </c:layout>
          <c:overlay val="0"/>
        </c:title>
        <c:numFmt formatCode="0_);[Red]\(0\)" sourceLinked="1"/>
        <c:majorTickMark val="out"/>
        <c:minorTickMark val="none"/>
        <c:tickLblPos val="nextTo"/>
        <c:crossAx val="375109888"/>
        <c:crosses val="autoZero"/>
        <c:crossBetween val="between"/>
      </c:valAx>
    </c:plotArea>
    <c:legend>
      <c:legendPos val="l"/>
      <c:layout>
        <c:manualLayout>
          <c:xMode val="edge"/>
          <c:yMode val="edge"/>
          <c:x val="0.13650001281176261"/>
          <c:y val="1.9420036282968935E-2"/>
          <c:w val="0.62962973044015202"/>
          <c:h val="0.25558700705389903"/>
        </c:manualLayout>
      </c:layout>
      <c:overlay val="1"/>
    </c:legend>
    <c:plotVisOnly val="1"/>
    <c:dispBlanksAs val="gap"/>
    <c:showDLblsOverMax val="0"/>
  </c:chart>
  <c:spPr>
    <a:ln>
      <a:noFill/>
    </a:ln>
  </c:spPr>
  <c:txPr>
    <a:bodyPr/>
    <a:lstStyle/>
    <a:p>
      <a:pPr>
        <a:defRPr sz="600"/>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9.7222248375415918E-2"/>
          <c:y val="2.0091195211009598E-2"/>
          <c:w val="0.88081044900026451"/>
          <c:h val="0.86250879449194828"/>
        </c:manualLayout>
      </c:layout>
      <c:barChart>
        <c:barDir val="col"/>
        <c:grouping val="stacked"/>
        <c:varyColors val="0"/>
        <c:ser>
          <c:idx val="0"/>
          <c:order val="0"/>
          <c:tx>
            <c:strRef>
              <c:f>Sheet1!$B$1</c:f>
              <c:strCache>
                <c:ptCount val="1"/>
                <c:pt idx="0">
                  <c:v>社会福祉法人</c:v>
                </c:pt>
              </c:strCache>
            </c:strRef>
          </c:tx>
          <c:spPr>
            <a:solidFill>
              <a:schemeClr val="accent5">
                <a:lumMod val="60000"/>
                <a:lumOff val="40000"/>
              </a:schemeClr>
            </a:solidFill>
            <a:scene3d>
              <a:camera prst="orthographicFront"/>
              <a:lightRig rig="threePt" dir="t"/>
            </a:scene3d>
            <a:sp3d>
              <a:bevelT/>
            </a:sp3d>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Sheet1!$B$2:$B$8</c:f>
              <c:numCache>
                <c:formatCode>#,##0_);[Red]\(#,##0\)</c:formatCode>
                <c:ptCount val="7"/>
                <c:pt idx="0">
                  <c:v>306</c:v>
                </c:pt>
                <c:pt idx="1">
                  <c:v>371</c:v>
                </c:pt>
                <c:pt idx="2">
                  <c:v>431</c:v>
                </c:pt>
                <c:pt idx="3">
                  <c:v>466</c:v>
                </c:pt>
                <c:pt idx="4">
                  <c:v>502</c:v>
                </c:pt>
                <c:pt idx="5">
                  <c:v>530</c:v>
                </c:pt>
                <c:pt idx="6">
                  <c:v>564</c:v>
                </c:pt>
              </c:numCache>
            </c:numRef>
          </c:val>
        </c:ser>
        <c:ser>
          <c:idx val="1"/>
          <c:order val="1"/>
          <c:tx>
            <c:strRef>
              <c:f>Sheet1!$C$1</c:f>
              <c:strCache>
                <c:ptCount val="1"/>
                <c:pt idx="0">
                  <c:v>営利法人</c:v>
                </c:pt>
              </c:strCache>
            </c:strRef>
          </c:tx>
          <c:spPr>
            <a:solidFill>
              <a:srgbClr val="FF5050"/>
            </a:solidFill>
            <a:scene3d>
              <a:camera prst="orthographicFront"/>
              <a:lightRig rig="threePt" dir="t"/>
            </a:scene3d>
            <a:sp3d>
              <a:bevelT/>
            </a:sp3d>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Sheet1!$C$2:$C$8</c:f>
              <c:numCache>
                <c:formatCode>#,##0_);[Red]\(#,##0\)</c:formatCode>
                <c:ptCount val="7"/>
                <c:pt idx="0">
                  <c:v>174</c:v>
                </c:pt>
                <c:pt idx="1">
                  <c:v>333</c:v>
                </c:pt>
                <c:pt idx="2">
                  <c:v>583</c:v>
                </c:pt>
                <c:pt idx="3">
                  <c:v>919</c:v>
                </c:pt>
                <c:pt idx="4">
                  <c:v>1335</c:v>
                </c:pt>
                <c:pt idx="5">
                  <c:v>1690</c:v>
                </c:pt>
                <c:pt idx="6">
                  <c:v>1994</c:v>
                </c:pt>
              </c:numCache>
            </c:numRef>
          </c:val>
        </c:ser>
        <c:ser>
          <c:idx val="2"/>
          <c:order val="2"/>
          <c:tx>
            <c:strRef>
              <c:f>Sheet1!$D$1</c:f>
              <c:strCache>
                <c:ptCount val="1"/>
                <c:pt idx="0">
                  <c:v>NPO法人</c:v>
                </c:pt>
              </c:strCache>
            </c:strRef>
          </c:tx>
          <c:spPr>
            <a:solidFill>
              <a:schemeClr val="accent3">
                <a:lumMod val="60000"/>
                <a:lumOff val="40000"/>
              </a:schemeClr>
            </a:solidFill>
            <a:scene3d>
              <a:camera prst="orthographicFront"/>
              <a:lightRig rig="threePt" dir="t"/>
            </a:scene3d>
            <a:sp3d>
              <a:bevelT/>
            </a:sp3d>
          </c:spPr>
          <c:invertIfNegative val="0"/>
          <c:dLbls>
            <c:txPr>
              <a:bodyPr/>
              <a:lstStyle/>
              <a:p>
                <a:pPr>
                  <a:defRPr sz="1400"/>
                </a:pPr>
                <a:endParaRPr lang="ja-JP"/>
              </a:p>
            </c:txPr>
            <c:dLblPos val="ctr"/>
            <c:showLegendKey val="0"/>
            <c:showVal val="1"/>
            <c:showCatName val="0"/>
            <c:showSerName val="0"/>
            <c:showPercent val="0"/>
            <c:showBubbleSize val="0"/>
            <c:separator>, </c:separator>
            <c:showLeaderLines val="0"/>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Sheet1!$D$2:$D$8</c:f>
              <c:numCache>
                <c:formatCode>#,##0_);[Red]\(#,##0\)</c:formatCode>
                <c:ptCount val="7"/>
                <c:pt idx="0">
                  <c:v>190</c:v>
                </c:pt>
                <c:pt idx="1">
                  <c:v>281</c:v>
                </c:pt>
                <c:pt idx="2">
                  <c:v>375</c:v>
                </c:pt>
                <c:pt idx="3">
                  <c:v>446</c:v>
                </c:pt>
                <c:pt idx="4">
                  <c:v>509</c:v>
                </c:pt>
                <c:pt idx="5">
                  <c:v>532</c:v>
                </c:pt>
                <c:pt idx="6">
                  <c:v>572</c:v>
                </c:pt>
              </c:numCache>
            </c:numRef>
          </c:val>
        </c:ser>
        <c:ser>
          <c:idx val="3"/>
          <c:order val="3"/>
          <c:tx>
            <c:strRef>
              <c:f>Sheet1!$E$1</c:f>
              <c:strCache>
                <c:ptCount val="1"/>
                <c:pt idx="0">
                  <c:v>その他</c:v>
                </c:pt>
              </c:strCache>
            </c:strRef>
          </c:tx>
          <c:spPr>
            <a:solidFill>
              <a:schemeClr val="accent4">
                <a:lumMod val="60000"/>
                <a:lumOff val="40000"/>
              </a:schemeClr>
            </a:solidFill>
            <a:scene3d>
              <a:camera prst="orthographicFront"/>
              <a:lightRig rig="threePt" dir="t"/>
            </a:scene3d>
            <a:sp3d>
              <a:bevelT/>
            </a:sp3d>
          </c:spPr>
          <c:invertIfNegative val="0"/>
          <c:dLbls>
            <c:txPr>
              <a:bodyPr/>
              <a:lstStyle/>
              <a:p>
                <a:pPr>
                  <a:defRPr sz="1400"/>
                </a:pPr>
                <a:endParaRPr lang="ja-JP"/>
              </a:p>
            </c:txPr>
            <c:dLblPos val="inBase"/>
            <c:showLegendKey val="0"/>
            <c:showVal val="1"/>
            <c:showCatName val="0"/>
            <c:showSerName val="0"/>
            <c:showPercent val="0"/>
            <c:showBubbleSize val="0"/>
            <c:showLeaderLines val="0"/>
          </c:dLbls>
          <c:cat>
            <c:strRef>
              <c:f>Sheet1!$A$2:$A$8</c:f>
              <c:strCache>
                <c:ptCount val="7"/>
                <c:pt idx="0">
                  <c:v>Ｈ22年</c:v>
                </c:pt>
                <c:pt idx="1">
                  <c:v>Ｈ23年</c:v>
                </c:pt>
                <c:pt idx="2">
                  <c:v>Ｈ24年</c:v>
                </c:pt>
                <c:pt idx="3">
                  <c:v>Ｈ25年</c:v>
                </c:pt>
                <c:pt idx="4">
                  <c:v>Ｈ26年</c:v>
                </c:pt>
                <c:pt idx="5">
                  <c:v>Ｈ27年</c:v>
                </c:pt>
                <c:pt idx="6">
                  <c:v>Ｈ28年</c:v>
                </c:pt>
              </c:strCache>
            </c:strRef>
          </c:cat>
          <c:val>
            <c:numRef>
              <c:f>Sheet1!$E$2:$E$8</c:f>
              <c:numCache>
                <c:formatCode>#,##0_);[Red]\(#,##0\)</c:formatCode>
                <c:ptCount val="7"/>
                <c:pt idx="0">
                  <c:v>37</c:v>
                </c:pt>
                <c:pt idx="1">
                  <c:v>73</c:v>
                </c:pt>
                <c:pt idx="2">
                  <c:v>138</c:v>
                </c:pt>
                <c:pt idx="3">
                  <c:v>223</c:v>
                </c:pt>
                <c:pt idx="4">
                  <c:v>322</c:v>
                </c:pt>
                <c:pt idx="5">
                  <c:v>406</c:v>
                </c:pt>
                <c:pt idx="6">
                  <c:v>466</c:v>
                </c:pt>
              </c:numCache>
            </c:numRef>
          </c:val>
        </c:ser>
        <c:dLbls>
          <c:showLegendKey val="0"/>
          <c:showVal val="0"/>
          <c:showCatName val="0"/>
          <c:showSerName val="0"/>
          <c:showPercent val="0"/>
          <c:showBubbleSize val="0"/>
        </c:dLbls>
        <c:gapWidth val="95"/>
        <c:overlap val="100"/>
        <c:serLines/>
        <c:axId val="408170496"/>
        <c:axId val="408172032"/>
      </c:barChart>
      <c:catAx>
        <c:axId val="408170496"/>
        <c:scaling>
          <c:orientation val="minMax"/>
        </c:scaling>
        <c:delete val="0"/>
        <c:axPos val="b"/>
        <c:majorTickMark val="out"/>
        <c:minorTickMark val="none"/>
        <c:tickLblPos val="nextTo"/>
        <c:txPr>
          <a:bodyPr/>
          <a:lstStyle/>
          <a:p>
            <a:pPr>
              <a:defRPr sz="1200"/>
            </a:pPr>
            <a:endParaRPr lang="ja-JP"/>
          </a:p>
        </c:txPr>
        <c:crossAx val="408172032"/>
        <c:crosses val="autoZero"/>
        <c:auto val="1"/>
        <c:lblAlgn val="ctr"/>
        <c:lblOffset val="100"/>
        <c:noMultiLvlLbl val="0"/>
      </c:catAx>
      <c:valAx>
        <c:axId val="408172032"/>
        <c:scaling>
          <c:orientation val="minMax"/>
          <c:min val="0"/>
        </c:scaling>
        <c:delete val="0"/>
        <c:axPos val="l"/>
        <c:numFmt formatCode="#,##0_);[Red]\(#,##0\)" sourceLinked="1"/>
        <c:majorTickMark val="out"/>
        <c:minorTickMark val="none"/>
        <c:tickLblPos val="nextTo"/>
        <c:txPr>
          <a:bodyPr/>
          <a:lstStyle/>
          <a:p>
            <a:pPr>
              <a:defRPr sz="1200"/>
            </a:pPr>
            <a:endParaRPr lang="ja-JP"/>
          </a:p>
        </c:txPr>
        <c:crossAx val="408170496"/>
        <c:crosses val="autoZero"/>
        <c:crossBetween val="between"/>
      </c:valAx>
      <c:spPr>
        <a:solidFill>
          <a:schemeClr val="bg1"/>
        </a:solidFill>
        <a:ln>
          <a:noFill/>
        </a:ln>
      </c:spPr>
    </c:plotArea>
    <c:legend>
      <c:legendPos val="b"/>
      <c:layout>
        <c:manualLayout>
          <c:xMode val="edge"/>
          <c:yMode val="edge"/>
          <c:x val="4.9999908935437043E-2"/>
          <c:y val="0.95070483360927371"/>
          <c:w val="0.94717740437598286"/>
          <c:h val="3.6390096222370959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ln>
      <a:noFill/>
    </a:ln>
  </c:spPr>
  <c:txPr>
    <a:bodyPr/>
    <a:lstStyle/>
    <a:p>
      <a:pPr>
        <a:defRPr sz="1800"/>
      </a:pPr>
      <a:endParaRPr lang="ja-JP"/>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6431418276354"/>
          <c:y val="4.0614144975697826E-2"/>
          <c:w val="0.81253156451011688"/>
          <c:h val="0.85031228126410541"/>
        </c:manualLayout>
      </c:layout>
      <c:barChart>
        <c:barDir val="bar"/>
        <c:grouping val="percentStacked"/>
        <c:varyColors val="0"/>
        <c:ser>
          <c:idx val="0"/>
          <c:order val="0"/>
          <c:tx>
            <c:strRef>
              <c:f>Sheet1!$B$1</c:f>
              <c:strCache>
                <c:ptCount val="1"/>
                <c:pt idx="0">
                  <c:v>社会福祉法人</c:v>
                </c:pt>
              </c:strCache>
            </c:strRef>
          </c:tx>
          <c:spPr>
            <a:solidFill>
              <a:schemeClr val="accent5">
                <a:lumMod val="60000"/>
                <a:lumOff val="40000"/>
              </a:schemeClr>
            </a:solidFill>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Sheet1!$B$2:$B$8</c:f>
              <c:numCache>
                <c:formatCode>0.0%</c:formatCode>
                <c:ptCount val="7"/>
                <c:pt idx="0">
                  <c:v>0.15684093437152391</c:v>
                </c:pt>
                <c:pt idx="1">
                  <c:v>0.16782773907536416</c:v>
                </c:pt>
                <c:pt idx="2">
                  <c:v>0.18815592203898052</c:v>
                </c:pt>
                <c:pt idx="3">
                  <c:v>0.22687439143135346</c:v>
                </c:pt>
                <c:pt idx="4">
                  <c:v>0.2822527832351015</c:v>
                </c:pt>
                <c:pt idx="5">
                  <c:v>0.35066162570888471</c:v>
                </c:pt>
                <c:pt idx="6">
                  <c:v>0.43281471004243283</c:v>
                </c:pt>
              </c:numCache>
            </c:numRef>
          </c:val>
        </c:ser>
        <c:ser>
          <c:idx val="1"/>
          <c:order val="1"/>
          <c:tx>
            <c:strRef>
              <c:f>Sheet1!$C$1</c:f>
              <c:strCache>
                <c:ptCount val="1"/>
                <c:pt idx="0">
                  <c:v>営利法人</c:v>
                </c:pt>
              </c:strCache>
            </c:strRef>
          </c:tx>
          <c:spPr>
            <a:solidFill>
              <a:srgbClr val="FF5050"/>
            </a:solidFill>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Sheet1!$C$2:$C$8</c:f>
              <c:numCache>
                <c:formatCode>0.0%</c:formatCode>
                <c:ptCount val="7"/>
                <c:pt idx="0">
                  <c:v>0.55450500556173521</c:v>
                </c:pt>
                <c:pt idx="1">
                  <c:v>0.53514882837238764</c:v>
                </c:pt>
                <c:pt idx="2">
                  <c:v>0.5003748125937032</c:v>
                </c:pt>
                <c:pt idx="3">
                  <c:v>0.44741966893865626</c:v>
                </c:pt>
                <c:pt idx="4">
                  <c:v>0.38179436804191225</c:v>
                </c:pt>
                <c:pt idx="5">
                  <c:v>0.31474480151228734</c:v>
                </c:pt>
                <c:pt idx="6">
                  <c:v>0.24611032531824611</c:v>
                </c:pt>
              </c:numCache>
            </c:numRef>
          </c:val>
        </c:ser>
        <c:ser>
          <c:idx val="2"/>
          <c:order val="2"/>
          <c:tx>
            <c:strRef>
              <c:f>Sheet1!$D$1</c:f>
              <c:strCache>
                <c:ptCount val="1"/>
                <c:pt idx="0">
                  <c:v>NPO法人</c:v>
                </c:pt>
              </c:strCache>
            </c:strRef>
          </c:tx>
          <c:spPr>
            <a:solidFill>
              <a:schemeClr val="accent3">
                <a:lumMod val="60000"/>
                <a:lumOff val="40000"/>
              </a:schemeClr>
            </a:solidFill>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Sheet1!$D$2:$D$8</c:f>
              <c:numCache>
                <c:formatCode>0.0%</c:formatCode>
                <c:ptCount val="7"/>
                <c:pt idx="0">
                  <c:v>0.15906562847608455</c:v>
                </c:pt>
                <c:pt idx="1">
                  <c:v>0.16846105129829006</c:v>
                </c:pt>
                <c:pt idx="2">
                  <c:v>0.19077961019490255</c:v>
                </c:pt>
                <c:pt idx="3">
                  <c:v>0.21713729308666019</c:v>
                </c:pt>
                <c:pt idx="4">
                  <c:v>0.24557956777996071</c:v>
                </c:pt>
                <c:pt idx="5">
                  <c:v>0.2655954631379962</c:v>
                </c:pt>
                <c:pt idx="6">
                  <c:v>0.26874115983026875</c:v>
                </c:pt>
              </c:numCache>
            </c:numRef>
          </c:val>
        </c:ser>
        <c:ser>
          <c:idx val="3"/>
          <c:order val="3"/>
          <c:tx>
            <c:strRef>
              <c:f>Sheet1!$E$1</c:f>
              <c:strCache>
                <c:ptCount val="1"/>
                <c:pt idx="0">
                  <c:v>その他</c:v>
                </c:pt>
              </c:strCache>
            </c:strRef>
          </c:tx>
          <c:spPr>
            <a:solidFill>
              <a:schemeClr val="accent4">
                <a:lumMod val="60000"/>
                <a:lumOff val="40000"/>
              </a:schemeClr>
            </a:solidFill>
          </c:spPr>
          <c:invertIfNegative val="0"/>
          <c:dLbls>
            <c:txPr>
              <a:bodyPr/>
              <a:lstStyle/>
              <a:p>
                <a:pPr>
                  <a:defRPr sz="1400"/>
                </a:pPr>
                <a:endParaRPr lang="ja-JP"/>
              </a:p>
            </c:txPr>
            <c:dLblPos val="ctr"/>
            <c:showLegendKey val="0"/>
            <c:showVal val="1"/>
            <c:showCatName val="0"/>
            <c:showSerName val="0"/>
            <c:showPercent val="0"/>
            <c:showBubbleSize val="0"/>
            <c:showLeaderLines val="0"/>
          </c:dLbls>
          <c:cat>
            <c:strRef>
              <c:f>Sheet1!$A$2:$A$8</c:f>
              <c:strCache>
                <c:ptCount val="7"/>
                <c:pt idx="0">
                  <c:v>Ｈ28年</c:v>
                </c:pt>
                <c:pt idx="1">
                  <c:v>Ｈ27年</c:v>
                </c:pt>
                <c:pt idx="2">
                  <c:v>Ｈ26年</c:v>
                </c:pt>
                <c:pt idx="3">
                  <c:v>Ｈ25年</c:v>
                </c:pt>
                <c:pt idx="4">
                  <c:v>Ｈ24年</c:v>
                </c:pt>
                <c:pt idx="5">
                  <c:v>Ｈ23年</c:v>
                </c:pt>
                <c:pt idx="6">
                  <c:v>Ｈ22年</c:v>
                </c:pt>
              </c:strCache>
            </c:strRef>
          </c:cat>
          <c:val>
            <c:numRef>
              <c:f>Sheet1!$E$2:$E$8</c:f>
              <c:numCache>
                <c:formatCode>0.0%</c:formatCode>
                <c:ptCount val="7"/>
                <c:pt idx="0">
                  <c:v>0.12958843159065628</c:v>
                </c:pt>
                <c:pt idx="1">
                  <c:v>0.12856238125395819</c:v>
                </c:pt>
                <c:pt idx="2">
                  <c:v>0.1206896551724138</c:v>
                </c:pt>
                <c:pt idx="3">
                  <c:v>0.10856864654333009</c:v>
                </c:pt>
                <c:pt idx="4">
                  <c:v>9.0373280943025547E-2</c:v>
                </c:pt>
                <c:pt idx="5">
                  <c:v>6.8998109640831765E-2</c:v>
                </c:pt>
                <c:pt idx="6">
                  <c:v>5.2333804809052337E-2</c:v>
                </c:pt>
              </c:numCache>
            </c:numRef>
          </c:val>
        </c:ser>
        <c:dLbls>
          <c:dLblPos val="ctr"/>
          <c:showLegendKey val="0"/>
          <c:showVal val="1"/>
          <c:showCatName val="0"/>
          <c:showSerName val="0"/>
          <c:showPercent val="0"/>
          <c:showBubbleSize val="0"/>
        </c:dLbls>
        <c:gapWidth val="95"/>
        <c:overlap val="100"/>
        <c:serLines/>
        <c:axId val="408205568"/>
        <c:axId val="408215552"/>
      </c:barChart>
      <c:catAx>
        <c:axId val="408205568"/>
        <c:scaling>
          <c:orientation val="minMax"/>
        </c:scaling>
        <c:delete val="0"/>
        <c:axPos val="l"/>
        <c:majorTickMark val="out"/>
        <c:minorTickMark val="none"/>
        <c:tickLblPos val="nextTo"/>
        <c:txPr>
          <a:bodyPr/>
          <a:lstStyle/>
          <a:p>
            <a:pPr>
              <a:defRPr sz="1200"/>
            </a:pPr>
            <a:endParaRPr lang="ja-JP"/>
          </a:p>
        </c:txPr>
        <c:crossAx val="408215552"/>
        <c:crosses val="autoZero"/>
        <c:auto val="1"/>
        <c:lblAlgn val="ctr"/>
        <c:lblOffset val="100"/>
        <c:noMultiLvlLbl val="0"/>
      </c:catAx>
      <c:valAx>
        <c:axId val="408215552"/>
        <c:scaling>
          <c:orientation val="minMax"/>
        </c:scaling>
        <c:delete val="0"/>
        <c:axPos val="b"/>
        <c:majorGridlines>
          <c:spPr>
            <a:ln>
              <a:noFill/>
            </a:ln>
          </c:spPr>
        </c:majorGridlines>
        <c:numFmt formatCode="0%" sourceLinked="1"/>
        <c:majorTickMark val="out"/>
        <c:minorTickMark val="none"/>
        <c:tickLblPos val="nextTo"/>
        <c:txPr>
          <a:bodyPr/>
          <a:lstStyle/>
          <a:p>
            <a:pPr>
              <a:defRPr sz="1200"/>
            </a:pPr>
            <a:endParaRPr lang="ja-JP"/>
          </a:p>
        </c:txPr>
        <c:crossAx val="408205568"/>
        <c:crosses val="autoZero"/>
        <c:crossBetween val="between"/>
      </c:valAx>
    </c:plotArea>
    <c:legend>
      <c:legendPos val="b"/>
      <c:layout>
        <c:manualLayout>
          <c:xMode val="edge"/>
          <c:yMode val="edge"/>
          <c:x val="3.9701045269112695E-2"/>
          <c:y val="0.93857735263419495"/>
          <c:w val="0.9266451178171623"/>
          <c:h val="6.1422674612571712E-2"/>
        </c:manualLayout>
      </c:layout>
      <c:overlay val="0"/>
      <c:txPr>
        <a:bodyPr/>
        <a:lstStyle/>
        <a:p>
          <a:pPr>
            <a:defRPr sz="12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41E-2"/>
          <c:y val="3.1694652355038433E-2"/>
          <c:w val="0.88648282082313157"/>
          <c:h val="0.69920164300411547"/>
        </c:manualLayout>
      </c:layout>
      <c:lineChart>
        <c:grouping val="standard"/>
        <c:varyColors val="0"/>
        <c:ser>
          <c:idx val="0"/>
          <c:order val="0"/>
          <c:tx>
            <c:strRef>
              <c:f>Sheet1!$B$1</c:f>
              <c:strCache>
                <c:ptCount val="1"/>
                <c:pt idx="0">
                  <c:v>系列 1</c:v>
                </c:pt>
              </c:strCache>
            </c:strRef>
          </c:tx>
          <c:spPr>
            <a:ln w="44450">
              <a:solidFill>
                <a:schemeClr val="tx2">
                  <a:lumMod val="60000"/>
                  <a:lumOff val="40000"/>
                </a:schemeClr>
              </a:solidFill>
            </a:ln>
          </c:spPr>
          <c:marker>
            <c:spPr>
              <a:solidFill>
                <a:schemeClr val="tx2">
                  <a:lumMod val="60000"/>
                  <a:lumOff val="40000"/>
                </a:schemeClr>
              </a:solidFill>
            </c:spPr>
          </c:marker>
          <c:dLbls>
            <c:dLbl>
              <c:idx val="1"/>
              <c:layout>
                <c:manualLayout>
                  <c:x val="-4.1241494795743648E-2"/>
                  <c:y val="-5.4771573684768801E-2"/>
                </c:manualLayout>
              </c:layout>
              <c:dLblPos val="r"/>
              <c:showLegendKey val="0"/>
              <c:showVal val="1"/>
              <c:showCatName val="0"/>
              <c:showSerName val="0"/>
              <c:showPercent val="0"/>
              <c:showBubbleSize val="0"/>
            </c:dLbl>
            <c:txPr>
              <a:bodyPr/>
              <a:lstStyle/>
              <a:p>
                <a:pPr>
                  <a:defRPr b="1"/>
                </a:pPr>
                <a:endParaRPr lang="ja-JP"/>
              </a:p>
            </c:txPr>
            <c:dLblPos val="t"/>
            <c:showLegendKey val="0"/>
            <c:showVal val="1"/>
            <c:showCatName val="0"/>
            <c:showSerName val="0"/>
            <c:showPercent val="0"/>
            <c:showBubbleSize val="0"/>
            <c:showLeaderLines val="0"/>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113077</c:v>
                </c:pt>
                <c:pt idx="1">
                  <c:v>99697</c:v>
                </c:pt>
                <c:pt idx="2">
                  <c:v>88502</c:v>
                </c:pt>
                <c:pt idx="3">
                  <c:v>80532</c:v>
                </c:pt>
                <c:pt idx="4">
                  <c:v>75317</c:v>
                </c:pt>
                <c:pt idx="5">
                  <c:v>71513</c:v>
                </c:pt>
                <c:pt idx="6">
                  <c:v>68691</c:v>
                </c:pt>
                <c:pt idx="7">
                  <c:v>69458</c:v>
                </c:pt>
                <c:pt idx="8">
                  <c:v>66412</c:v>
                </c:pt>
                <c:pt idx="9">
                  <c:v>67795</c:v>
                </c:pt>
                <c:pt idx="10">
                  <c:v>70720</c:v>
                </c:pt>
              </c:numCache>
            </c:numRef>
          </c:val>
          <c:smooth val="0"/>
        </c:ser>
        <c:dLbls>
          <c:showLegendKey val="0"/>
          <c:showVal val="0"/>
          <c:showCatName val="0"/>
          <c:showSerName val="0"/>
          <c:showPercent val="0"/>
          <c:showBubbleSize val="0"/>
        </c:dLbls>
        <c:marker val="1"/>
        <c:smooth val="0"/>
        <c:axId val="408558976"/>
        <c:axId val="408573056"/>
      </c:lineChart>
      <c:catAx>
        <c:axId val="408558976"/>
        <c:scaling>
          <c:orientation val="minMax"/>
        </c:scaling>
        <c:delete val="0"/>
        <c:axPos val="b"/>
        <c:majorTickMark val="out"/>
        <c:minorTickMark val="none"/>
        <c:tickLblPos val="nextTo"/>
        <c:txPr>
          <a:bodyPr/>
          <a:lstStyle/>
          <a:p>
            <a:pPr>
              <a:defRPr sz="1400"/>
            </a:pPr>
            <a:endParaRPr lang="ja-JP"/>
          </a:p>
        </c:txPr>
        <c:crossAx val="408573056"/>
        <c:crosses val="autoZero"/>
        <c:auto val="1"/>
        <c:lblAlgn val="ctr"/>
        <c:lblOffset val="100"/>
        <c:noMultiLvlLbl val="0"/>
      </c:catAx>
      <c:valAx>
        <c:axId val="408573056"/>
        <c:scaling>
          <c:orientation val="minMax"/>
          <c:min val="60000"/>
        </c:scaling>
        <c:delete val="0"/>
        <c:axPos val="l"/>
        <c:majorGridlines/>
        <c:numFmt formatCode="#,##0_);[Red]\(#,##0\)" sourceLinked="1"/>
        <c:majorTickMark val="out"/>
        <c:minorTickMark val="none"/>
        <c:tickLblPos val="nextTo"/>
        <c:txPr>
          <a:bodyPr/>
          <a:lstStyle/>
          <a:p>
            <a:pPr>
              <a:defRPr sz="1600"/>
            </a:pPr>
            <a:endParaRPr lang="ja-JP"/>
          </a:p>
        </c:txPr>
        <c:crossAx val="408558976"/>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39"/>
          <c:y val="6.6278952760803547E-2"/>
          <c:w val="0.6837207343262226"/>
          <c:h val="0.85756751070291637"/>
        </c:manualLayout>
      </c:layout>
      <c:barChart>
        <c:barDir val="col"/>
        <c:grouping val="stacked"/>
        <c:varyColors val="0"/>
        <c:ser>
          <c:idx val="1"/>
          <c:order val="1"/>
          <c:tx>
            <c:strRef>
              <c:f>Sheet1!$C$1</c:f>
              <c:strCache>
                <c:ptCount val="1"/>
                <c:pt idx="0">
                  <c:v>社会福祉法人</c:v>
                </c:pt>
              </c:strCache>
            </c:strRef>
          </c:tx>
          <c:spPr>
            <a:solidFill>
              <a:srgbClr val="8EB4E3"/>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Sheet1!$C$2:$C$6</c:f>
              <c:numCache>
                <c:formatCode>General</c:formatCode>
                <c:ptCount val="5"/>
                <c:pt idx="0">
                  <c:v>371</c:v>
                </c:pt>
                <c:pt idx="1">
                  <c:v>431</c:v>
                </c:pt>
                <c:pt idx="2">
                  <c:v>466</c:v>
                </c:pt>
                <c:pt idx="3" formatCode="#,##0">
                  <c:v>502</c:v>
                </c:pt>
                <c:pt idx="4" formatCode="#,##0">
                  <c:v>530</c:v>
                </c:pt>
              </c:numCache>
            </c:numRef>
          </c:val>
        </c:ser>
        <c:ser>
          <c:idx val="2"/>
          <c:order val="2"/>
          <c:tx>
            <c:strRef>
              <c:f>Sheet1!$D$1</c:f>
              <c:strCache>
                <c:ptCount val="1"/>
                <c:pt idx="0">
                  <c:v>営利法人</c:v>
                </c:pt>
              </c:strCache>
            </c:strRef>
          </c:tx>
          <c:spPr>
            <a:solidFill>
              <a:srgbClr val="FC9EA7"/>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Sheet1!$D$2:$D$6</c:f>
              <c:numCache>
                <c:formatCode>General</c:formatCode>
                <c:ptCount val="5"/>
                <c:pt idx="0" formatCode="#,##0">
                  <c:v>333</c:v>
                </c:pt>
                <c:pt idx="1">
                  <c:v>583</c:v>
                </c:pt>
                <c:pt idx="2" formatCode="#,##0">
                  <c:v>919</c:v>
                </c:pt>
                <c:pt idx="3" formatCode="#,##0">
                  <c:v>1335</c:v>
                </c:pt>
                <c:pt idx="4" formatCode="#,##0">
                  <c:v>1690</c:v>
                </c:pt>
              </c:numCache>
            </c:numRef>
          </c:val>
        </c:ser>
        <c:ser>
          <c:idx val="3"/>
          <c:order val="3"/>
          <c:tx>
            <c:strRef>
              <c:f>Sheet1!$E$1</c:f>
              <c:strCache>
                <c:ptCount val="1"/>
                <c:pt idx="0">
                  <c:v>NPO法人</c:v>
                </c:pt>
              </c:strCache>
            </c:strRef>
          </c:tx>
          <c:spPr>
            <a:solidFill>
              <a:srgbClr val="BEFF3B"/>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Sheet1!$E$2:$E$6</c:f>
              <c:numCache>
                <c:formatCode>General</c:formatCode>
                <c:ptCount val="5"/>
                <c:pt idx="0" formatCode="#,##0">
                  <c:v>281</c:v>
                </c:pt>
                <c:pt idx="1">
                  <c:v>375</c:v>
                </c:pt>
                <c:pt idx="2" formatCode="#,##0">
                  <c:v>446</c:v>
                </c:pt>
                <c:pt idx="3" formatCode="#,##0">
                  <c:v>509</c:v>
                </c:pt>
                <c:pt idx="4" formatCode="#,##0">
                  <c:v>532</c:v>
                </c:pt>
              </c:numCache>
            </c:numRef>
          </c:val>
        </c:ser>
        <c:ser>
          <c:idx val="4"/>
          <c:order val="4"/>
          <c:tx>
            <c:strRef>
              <c:f>Sheet1!$F$1</c:f>
              <c:strCache>
                <c:ptCount val="1"/>
                <c:pt idx="0">
                  <c:v>その他</c:v>
                </c:pt>
              </c:strCache>
            </c:strRef>
          </c:tx>
          <c:spPr>
            <a:solidFill>
              <a:srgbClr val="FFFF99"/>
            </a:solidFill>
            <a:ln>
              <a:noFill/>
            </a:ln>
          </c:spPr>
          <c:invertIfNegative val="0"/>
          <c:cat>
            <c:strRef>
              <c:f>Sheet1!$A$2:$A$6</c:f>
              <c:strCache>
                <c:ptCount val="5"/>
                <c:pt idx="0">
                  <c:v>平成23年度</c:v>
                </c:pt>
                <c:pt idx="1">
                  <c:v>平成24年度</c:v>
                </c:pt>
                <c:pt idx="2">
                  <c:v>平成25年度</c:v>
                </c:pt>
                <c:pt idx="3">
                  <c:v>平成26年度</c:v>
                </c:pt>
                <c:pt idx="4">
                  <c:v>平成27年度</c:v>
                </c:pt>
              </c:strCache>
            </c:strRef>
          </c:cat>
          <c:val>
            <c:numRef>
              <c:f>Sheet1!$F$2:$F$6</c:f>
              <c:numCache>
                <c:formatCode>General</c:formatCode>
                <c:ptCount val="5"/>
                <c:pt idx="0">
                  <c:v>73</c:v>
                </c:pt>
                <c:pt idx="1">
                  <c:v>138</c:v>
                </c:pt>
                <c:pt idx="2">
                  <c:v>223</c:v>
                </c:pt>
                <c:pt idx="3">
                  <c:v>322</c:v>
                </c:pt>
                <c:pt idx="4">
                  <c:v>406</c:v>
                </c:pt>
              </c:numCache>
            </c:numRef>
          </c:val>
        </c:ser>
        <c:dLbls>
          <c:showLegendKey val="0"/>
          <c:showVal val="0"/>
          <c:showCatName val="0"/>
          <c:showSerName val="0"/>
          <c:showPercent val="0"/>
          <c:showBubbleSize val="0"/>
        </c:dLbls>
        <c:gapWidth val="150"/>
        <c:overlap val="100"/>
        <c:axId val="408752896"/>
        <c:axId val="408754432"/>
      </c:barChart>
      <c:lineChart>
        <c:grouping val="standard"/>
        <c:varyColors val="0"/>
        <c:ser>
          <c:idx val="0"/>
          <c:order val="0"/>
          <c:tx>
            <c:strRef>
              <c:f>Sheet1!$B$1</c:f>
              <c:strCache>
                <c:ptCount val="1"/>
                <c:pt idx="0">
                  <c:v>総費用額</c:v>
                </c:pt>
              </c:strCache>
            </c:strRef>
          </c:tx>
          <c:spPr>
            <a:ln>
              <a:solidFill>
                <a:srgbClr val="4F81BD"/>
              </a:solidFill>
            </a:ln>
          </c:spPr>
          <c:marker>
            <c:spPr>
              <a:solidFill>
                <a:srgbClr val="0000FF"/>
              </a:solidFill>
              <a:ln>
                <a:solidFill>
                  <a:srgbClr val="4F81BD"/>
                </a:solidFill>
              </a:ln>
            </c:spPr>
          </c:marker>
          <c:dLbls>
            <c:txPr>
              <a:bodyPr/>
              <a:lstStyle/>
              <a:p>
                <a:pPr>
                  <a:defRPr sz="900" u="none"/>
                </a:pPr>
                <a:endParaRPr lang="ja-JP"/>
              </a:p>
            </c:txPr>
            <c:dLblPos val="t"/>
            <c:showLegendKey val="0"/>
            <c:showVal val="1"/>
            <c:showCatName val="0"/>
            <c:showSerName val="0"/>
            <c:showPercent val="0"/>
            <c:showBubbleSize val="0"/>
            <c:showLeaderLines val="0"/>
          </c:dLbls>
          <c:cat>
            <c:strRef>
              <c:f>Sheet1!$A$2:$A$6</c:f>
              <c:strCache>
                <c:ptCount val="5"/>
                <c:pt idx="0">
                  <c:v>平成23年度</c:v>
                </c:pt>
                <c:pt idx="1">
                  <c:v>平成24年度</c:v>
                </c:pt>
                <c:pt idx="2">
                  <c:v>平成25年度</c:v>
                </c:pt>
                <c:pt idx="3">
                  <c:v>平成26年度</c:v>
                </c:pt>
                <c:pt idx="4">
                  <c:v>平成27年度</c:v>
                </c:pt>
              </c:strCache>
            </c:strRef>
          </c:cat>
          <c:val>
            <c:numRef>
              <c:f>Sheet1!$B$2:$B$6</c:f>
              <c:numCache>
                <c:formatCode>#,##0_);[Red]\(#,##0\)</c:formatCode>
                <c:ptCount val="5"/>
                <c:pt idx="0">
                  <c:v>22759</c:v>
                </c:pt>
                <c:pt idx="1">
                  <c:v>33633</c:v>
                </c:pt>
                <c:pt idx="2">
                  <c:v>46388</c:v>
                </c:pt>
                <c:pt idx="3">
                  <c:v>62480</c:v>
                </c:pt>
                <c:pt idx="4">
                  <c:v>78146</c:v>
                </c:pt>
              </c:numCache>
            </c:numRef>
          </c:val>
          <c:smooth val="0"/>
        </c:ser>
        <c:dLbls>
          <c:showLegendKey val="0"/>
          <c:showVal val="0"/>
          <c:showCatName val="0"/>
          <c:showSerName val="0"/>
          <c:showPercent val="0"/>
          <c:showBubbleSize val="0"/>
        </c:dLbls>
        <c:marker val="1"/>
        <c:smooth val="0"/>
        <c:axId val="408761856"/>
        <c:axId val="408760320"/>
      </c:lineChart>
      <c:catAx>
        <c:axId val="408752896"/>
        <c:scaling>
          <c:orientation val="minMax"/>
        </c:scaling>
        <c:delete val="0"/>
        <c:axPos val="b"/>
        <c:majorTickMark val="out"/>
        <c:minorTickMark val="none"/>
        <c:tickLblPos val="nextTo"/>
        <c:txPr>
          <a:bodyPr/>
          <a:lstStyle/>
          <a:p>
            <a:pPr>
              <a:defRPr sz="600"/>
            </a:pPr>
            <a:endParaRPr lang="ja-JP"/>
          </a:p>
        </c:txPr>
        <c:crossAx val="408754432"/>
        <c:crosses val="autoZero"/>
        <c:auto val="1"/>
        <c:lblAlgn val="ctr"/>
        <c:lblOffset val="100"/>
        <c:noMultiLvlLbl val="0"/>
      </c:catAx>
      <c:valAx>
        <c:axId val="408754432"/>
        <c:scaling>
          <c:orientation val="minMax"/>
          <c:min val="0"/>
        </c:scaling>
        <c:delete val="0"/>
        <c:axPos val="l"/>
        <c:majorGridlines/>
        <c:numFmt formatCode="#,##0_);[Red]\(#,##0\)" sourceLinked="0"/>
        <c:majorTickMark val="out"/>
        <c:minorTickMark val="none"/>
        <c:tickLblPos val="nextTo"/>
        <c:txPr>
          <a:bodyPr/>
          <a:lstStyle/>
          <a:p>
            <a:pPr>
              <a:defRPr sz="900"/>
            </a:pPr>
            <a:endParaRPr lang="ja-JP"/>
          </a:p>
        </c:txPr>
        <c:crossAx val="408752896"/>
        <c:crosses val="autoZero"/>
        <c:crossBetween val="between"/>
        <c:majorUnit val="1000"/>
      </c:valAx>
      <c:valAx>
        <c:axId val="408760320"/>
        <c:scaling>
          <c:orientation val="minMax"/>
          <c:max val="90000"/>
          <c:min val="0"/>
        </c:scaling>
        <c:delete val="0"/>
        <c:axPos val="r"/>
        <c:numFmt formatCode="#,##0_);[Red]\(#,##0\)" sourceLinked="1"/>
        <c:majorTickMark val="out"/>
        <c:minorTickMark val="none"/>
        <c:tickLblPos val="nextTo"/>
        <c:txPr>
          <a:bodyPr/>
          <a:lstStyle/>
          <a:p>
            <a:pPr>
              <a:defRPr sz="900"/>
            </a:pPr>
            <a:endParaRPr lang="ja-JP"/>
          </a:p>
        </c:txPr>
        <c:crossAx val="408761856"/>
        <c:crosses val="max"/>
        <c:crossBetween val="between"/>
        <c:majorUnit val="10000"/>
        <c:minorUnit val="10000"/>
      </c:valAx>
      <c:catAx>
        <c:axId val="408761856"/>
        <c:scaling>
          <c:orientation val="minMax"/>
        </c:scaling>
        <c:delete val="1"/>
        <c:axPos val="b"/>
        <c:majorTickMark val="out"/>
        <c:minorTickMark val="none"/>
        <c:tickLblPos val="nextTo"/>
        <c:crossAx val="408760320"/>
        <c:crossesAt val="0"/>
        <c:auto val="1"/>
        <c:lblAlgn val="ctr"/>
        <c:lblOffset val="100"/>
        <c:noMultiLvlLbl val="0"/>
      </c:catAx>
    </c:plotArea>
    <c:legend>
      <c:legendPos val="l"/>
      <c:layout>
        <c:manualLayout>
          <c:xMode val="edge"/>
          <c:yMode val="edge"/>
          <c:x val="0.10073453376975208"/>
          <c:y val="8.1323868418163858E-2"/>
          <c:w val="0.27908986913541961"/>
          <c:h val="0.37554200665959242"/>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txPr>
    <a:bodyPr/>
    <a:lstStyle/>
    <a:p>
      <a:pPr>
        <a:defRPr sz="1800"/>
      </a:pPr>
      <a:endParaRPr lang="ja-JP"/>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07543945498841E-2"/>
          <c:y val="3.1694652355038433E-2"/>
          <c:w val="0.88648282082313157"/>
          <c:h val="0.69920164300411547"/>
        </c:manualLayout>
      </c:layout>
      <c:lineChart>
        <c:grouping val="standard"/>
        <c:varyColors val="0"/>
        <c:ser>
          <c:idx val="0"/>
          <c:order val="0"/>
          <c:tx>
            <c:strRef>
              <c:f>Sheet1!$B$1</c:f>
              <c:strCache>
                <c:ptCount val="1"/>
                <c:pt idx="0">
                  <c:v>系列 1</c:v>
                </c:pt>
              </c:strCache>
            </c:strRef>
          </c:tx>
          <c:dLbls>
            <c:txPr>
              <a:bodyPr/>
              <a:lstStyle/>
              <a:p>
                <a:pPr>
                  <a:defRPr b="1"/>
                </a:pPr>
                <a:endParaRPr lang="ja-JP"/>
              </a:p>
            </c:txPr>
            <c:dLblPos val="t"/>
            <c:showLegendKey val="0"/>
            <c:showVal val="1"/>
            <c:showCatName val="0"/>
            <c:showSerName val="0"/>
            <c:showPercent val="0"/>
            <c:showBubbleSize val="0"/>
            <c:showLeaderLines val="0"/>
          </c:dLbls>
          <c:cat>
            <c:strRef>
              <c:f>Sheet1!$A$2:$A$12</c:f>
              <c:strCache>
                <c:ptCount val="11"/>
                <c:pt idx="0">
                  <c:v>H18年度</c:v>
                </c:pt>
                <c:pt idx="1">
                  <c:v>H19年度</c:v>
                </c:pt>
                <c:pt idx="2">
                  <c:v>H20年度</c:v>
                </c:pt>
                <c:pt idx="3">
                  <c:v>H21年度</c:v>
                </c:pt>
                <c:pt idx="4">
                  <c:v>H22年度</c:v>
                </c:pt>
                <c:pt idx="5">
                  <c:v>H23年度</c:v>
                </c:pt>
                <c:pt idx="6">
                  <c:v>H24年度</c:v>
                </c:pt>
                <c:pt idx="7">
                  <c:v>H25年度</c:v>
                </c:pt>
                <c:pt idx="8">
                  <c:v>H26年度</c:v>
                </c:pt>
                <c:pt idx="9">
                  <c:v>H27年度</c:v>
                </c:pt>
                <c:pt idx="10">
                  <c:v>H28年度</c:v>
                </c:pt>
              </c:strCache>
            </c:strRef>
          </c:cat>
          <c:val>
            <c:numRef>
              <c:f>Sheet1!$B$2:$B$12</c:f>
              <c:numCache>
                <c:formatCode>#,##0_);[Red]\(#,##0\)</c:formatCode>
                <c:ptCount val="11"/>
                <c:pt idx="0">
                  <c:v>12222</c:v>
                </c:pt>
                <c:pt idx="1">
                  <c:v>12600</c:v>
                </c:pt>
                <c:pt idx="2">
                  <c:v>12587</c:v>
                </c:pt>
                <c:pt idx="3">
                  <c:v>12695</c:v>
                </c:pt>
                <c:pt idx="4">
                  <c:v>13079</c:v>
                </c:pt>
                <c:pt idx="5">
                  <c:v>13586</c:v>
                </c:pt>
                <c:pt idx="6">
                  <c:v>14190</c:v>
                </c:pt>
                <c:pt idx="7">
                  <c:v>14437</c:v>
                </c:pt>
                <c:pt idx="8">
                  <c:v>14838</c:v>
                </c:pt>
                <c:pt idx="9">
                  <c:v>15033</c:v>
                </c:pt>
                <c:pt idx="10">
                  <c:v>15295</c:v>
                </c:pt>
              </c:numCache>
            </c:numRef>
          </c:val>
          <c:smooth val="0"/>
        </c:ser>
        <c:dLbls>
          <c:showLegendKey val="0"/>
          <c:showVal val="0"/>
          <c:showCatName val="0"/>
          <c:showSerName val="0"/>
          <c:showPercent val="0"/>
          <c:showBubbleSize val="0"/>
        </c:dLbls>
        <c:marker val="1"/>
        <c:smooth val="0"/>
        <c:axId val="408942464"/>
        <c:axId val="408944000"/>
      </c:lineChart>
      <c:catAx>
        <c:axId val="408942464"/>
        <c:scaling>
          <c:orientation val="minMax"/>
        </c:scaling>
        <c:delete val="0"/>
        <c:axPos val="b"/>
        <c:majorTickMark val="out"/>
        <c:minorTickMark val="none"/>
        <c:tickLblPos val="nextTo"/>
        <c:txPr>
          <a:bodyPr/>
          <a:lstStyle/>
          <a:p>
            <a:pPr>
              <a:defRPr sz="1400"/>
            </a:pPr>
            <a:endParaRPr lang="ja-JP"/>
          </a:p>
        </c:txPr>
        <c:crossAx val="408944000"/>
        <c:crosses val="autoZero"/>
        <c:auto val="1"/>
        <c:lblAlgn val="ctr"/>
        <c:lblOffset val="100"/>
        <c:noMultiLvlLbl val="0"/>
      </c:catAx>
      <c:valAx>
        <c:axId val="408944000"/>
        <c:scaling>
          <c:orientation val="minMax"/>
          <c:min val="11000"/>
        </c:scaling>
        <c:delete val="0"/>
        <c:axPos val="l"/>
        <c:majorGridlines/>
        <c:numFmt formatCode="#,##0_);[Red]\(#,##0\)" sourceLinked="1"/>
        <c:majorTickMark val="out"/>
        <c:minorTickMark val="none"/>
        <c:tickLblPos val="nextTo"/>
        <c:crossAx val="408942464"/>
        <c:crosses val="autoZero"/>
        <c:crossBetween val="between"/>
        <c:majorUnit val="1000"/>
      </c:valAx>
    </c:plotArea>
    <c:plotVisOnly val="1"/>
    <c:dispBlanksAs val="gap"/>
    <c:showDLblsOverMax val="0"/>
  </c:chart>
  <c:txPr>
    <a:bodyPr/>
    <a:lstStyle/>
    <a:p>
      <a:pPr>
        <a:defRPr sz="1800"/>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81180479336239"/>
          <c:y val="6.6278952760803547E-2"/>
          <c:w val="0.6837207343262226"/>
          <c:h val="0.85756751070291637"/>
        </c:manualLayout>
      </c:layout>
      <c:barChart>
        <c:barDir val="col"/>
        <c:grouping val="stacked"/>
        <c:varyColors val="0"/>
        <c:ser>
          <c:idx val="1"/>
          <c:order val="1"/>
          <c:tx>
            <c:strRef>
              <c:f>Sheet1!$C$1</c:f>
              <c:strCache>
                <c:ptCount val="1"/>
                <c:pt idx="0">
                  <c:v>社会福祉法人</c:v>
                </c:pt>
              </c:strCache>
            </c:strRef>
          </c:tx>
          <c:spPr>
            <a:pattFill prst="pct25">
              <a:fgClr>
                <a:srgbClr val="1F497D">
                  <a:lumMod val="40000"/>
                  <a:lumOff val="60000"/>
                </a:srgbClr>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Sheet1!$C$2:$C$6</c:f>
              <c:numCache>
                <c:formatCode>General</c:formatCode>
                <c:ptCount val="5"/>
                <c:pt idx="0">
                  <c:v>811</c:v>
                </c:pt>
                <c:pt idx="1">
                  <c:v>957</c:v>
                </c:pt>
                <c:pt idx="2" formatCode="#,##0">
                  <c:v>1148</c:v>
                </c:pt>
                <c:pt idx="3" formatCode="#,##0">
                  <c:v>1332</c:v>
                </c:pt>
                <c:pt idx="4" formatCode="#,##0">
                  <c:v>1510</c:v>
                </c:pt>
              </c:numCache>
            </c:numRef>
          </c:val>
        </c:ser>
        <c:ser>
          <c:idx val="2"/>
          <c:order val="2"/>
          <c:tx>
            <c:strRef>
              <c:f>Sheet1!$D$1</c:f>
              <c:strCache>
                <c:ptCount val="1"/>
                <c:pt idx="0">
                  <c:v>営利法人</c:v>
                </c:pt>
              </c:strCache>
            </c:strRef>
          </c:tx>
          <c:spPr>
            <a:pattFill prst="narVert">
              <a:fgClr>
                <a:srgbClr val="FDBBC1"/>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Sheet1!$D$2:$D$6</c:f>
              <c:numCache>
                <c:formatCode>#,##0</c:formatCode>
                <c:ptCount val="5"/>
                <c:pt idx="0" formatCode="General">
                  <c:v>624</c:v>
                </c:pt>
                <c:pt idx="1">
                  <c:v>1000</c:v>
                </c:pt>
                <c:pt idx="2">
                  <c:v>1662</c:v>
                </c:pt>
                <c:pt idx="3">
                  <c:v>2645</c:v>
                </c:pt>
                <c:pt idx="4">
                  <c:v>4187</c:v>
                </c:pt>
              </c:numCache>
            </c:numRef>
          </c:val>
        </c:ser>
        <c:ser>
          <c:idx val="3"/>
          <c:order val="3"/>
          <c:tx>
            <c:strRef>
              <c:f>Sheet1!$E$1</c:f>
              <c:strCache>
                <c:ptCount val="1"/>
                <c:pt idx="0">
                  <c:v>NPO法人</c:v>
                </c:pt>
              </c:strCache>
            </c:strRef>
          </c:tx>
          <c:spPr>
            <a:pattFill prst="wdDnDiag">
              <a:fgClr>
                <a:srgbClr val="CCFF66"/>
              </a:fgClr>
              <a:bgClr>
                <a:sysClr val="window" lastClr="FFFFFF"/>
              </a:bgClr>
            </a:patt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Sheet1!$E$2:$E$6</c:f>
              <c:numCache>
                <c:formatCode>#,##0</c:formatCode>
                <c:ptCount val="5"/>
                <c:pt idx="0" formatCode="General">
                  <c:v>801</c:v>
                </c:pt>
                <c:pt idx="1">
                  <c:v>1067</c:v>
                </c:pt>
                <c:pt idx="2">
                  <c:v>1339</c:v>
                </c:pt>
                <c:pt idx="3">
                  <c:v>1534</c:v>
                </c:pt>
                <c:pt idx="4">
                  <c:v>1802</c:v>
                </c:pt>
              </c:numCache>
            </c:numRef>
          </c:val>
        </c:ser>
        <c:ser>
          <c:idx val="4"/>
          <c:order val="4"/>
          <c:tx>
            <c:strRef>
              <c:f>Sheet1!$F$1</c:f>
              <c:strCache>
                <c:ptCount val="1"/>
                <c:pt idx="0">
                  <c:v>その他</c:v>
                </c:pt>
              </c:strCache>
            </c:strRef>
          </c:tx>
          <c:spPr>
            <a:solidFill>
              <a:sysClr val="window" lastClr="FFFFFF">
                <a:lumMod val="85000"/>
              </a:sysClr>
            </a:solidFill>
            <a:ln>
              <a:solidFill>
                <a:sysClr val="window" lastClr="FFFFFF">
                  <a:lumMod val="50000"/>
                </a:sysClr>
              </a:solidFill>
            </a:ln>
          </c:spPr>
          <c:invertIfNegative val="0"/>
          <c:cat>
            <c:strRef>
              <c:f>Sheet1!$A$2:$A$6</c:f>
              <c:strCache>
                <c:ptCount val="5"/>
                <c:pt idx="0">
                  <c:v>平成24年度</c:v>
                </c:pt>
                <c:pt idx="1">
                  <c:v>平成25年度</c:v>
                </c:pt>
                <c:pt idx="2">
                  <c:v>平成26年度</c:v>
                </c:pt>
                <c:pt idx="3">
                  <c:v>平成27年度</c:v>
                </c:pt>
                <c:pt idx="4">
                  <c:v>平成28年度</c:v>
                </c:pt>
              </c:strCache>
            </c:strRef>
          </c:cat>
          <c:val>
            <c:numRef>
              <c:f>Sheet1!$F$2:$F$6</c:f>
              <c:numCache>
                <c:formatCode>General</c:formatCode>
                <c:ptCount val="5"/>
                <c:pt idx="0">
                  <c:v>304</c:v>
                </c:pt>
                <c:pt idx="1">
                  <c:v>335</c:v>
                </c:pt>
                <c:pt idx="2">
                  <c:v>446</c:v>
                </c:pt>
                <c:pt idx="3">
                  <c:v>606</c:v>
                </c:pt>
                <c:pt idx="4">
                  <c:v>853</c:v>
                </c:pt>
              </c:numCache>
            </c:numRef>
          </c:val>
        </c:ser>
        <c:dLbls>
          <c:showLegendKey val="0"/>
          <c:showVal val="0"/>
          <c:showCatName val="0"/>
          <c:showSerName val="0"/>
          <c:showPercent val="0"/>
          <c:showBubbleSize val="0"/>
        </c:dLbls>
        <c:gapWidth val="150"/>
        <c:overlap val="100"/>
        <c:axId val="409396352"/>
        <c:axId val="409397888"/>
      </c:barChart>
      <c:lineChart>
        <c:grouping val="standard"/>
        <c:varyColors val="0"/>
        <c:ser>
          <c:idx val="0"/>
          <c:order val="0"/>
          <c:tx>
            <c:strRef>
              <c:f>Sheet1!$B$1</c:f>
              <c:strCache>
                <c:ptCount val="1"/>
                <c:pt idx="0">
                  <c:v>総費用額</c:v>
                </c:pt>
              </c:strCache>
            </c:strRef>
          </c:tx>
          <c:spPr>
            <a:ln>
              <a:solidFill>
                <a:srgbClr val="1F497D">
                  <a:lumMod val="20000"/>
                  <a:lumOff val="80000"/>
                </a:srgbClr>
              </a:solidFill>
            </a:ln>
          </c:spPr>
          <c:marker>
            <c:spPr>
              <a:solidFill>
                <a:srgbClr val="1F497D">
                  <a:lumMod val="40000"/>
                  <a:lumOff val="60000"/>
                </a:srgbClr>
              </a:solidFill>
            </c:spPr>
          </c:marker>
          <c:dLbls>
            <c:dLbl>
              <c:idx val="0"/>
              <c:layout>
                <c:manualLayout>
                  <c:x val="-8.9153708196036824E-2"/>
                  <c:y val="-9.2941563906472971E-2"/>
                </c:manualLayout>
              </c:layout>
              <c:showLegendKey val="0"/>
              <c:showVal val="1"/>
              <c:showCatName val="0"/>
              <c:showSerName val="0"/>
              <c:showPercent val="0"/>
              <c:showBubbleSize val="0"/>
            </c:dLbl>
            <c:dLbl>
              <c:idx val="1"/>
              <c:layout>
                <c:manualLayout>
                  <c:x val="-7.7524963648727643E-2"/>
                  <c:y val="-0.13100506787661459"/>
                </c:manualLayout>
              </c:layout>
              <c:showLegendKey val="0"/>
              <c:showVal val="1"/>
              <c:showCatName val="0"/>
              <c:showSerName val="0"/>
              <c:showPercent val="0"/>
              <c:showBubbleSize val="0"/>
            </c:dLbl>
            <c:dLbl>
              <c:idx val="2"/>
              <c:layout>
                <c:manualLayout>
                  <c:x val="-0.10078245274334598"/>
                  <c:y val="-0.16845704197006842"/>
                </c:manualLayout>
              </c:layout>
              <c:showLegendKey val="0"/>
              <c:showVal val="1"/>
              <c:showCatName val="0"/>
              <c:showSerName val="0"/>
              <c:showPercent val="0"/>
              <c:showBubbleSize val="0"/>
            </c:dLbl>
            <c:dLbl>
              <c:idx val="3"/>
              <c:layout>
                <c:manualLayout>
                  <c:x val="-0.10853494910821875"/>
                  <c:y val="-0.10473443960627904"/>
                </c:manualLayout>
              </c:layout>
              <c:showLegendKey val="0"/>
              <c:showVal val="1"/>
              <c:showCatName val="0"/>
              <c:showSerName val="0"/>
              <c:showPercent val="0"/>
              <c:showBubbleSize val="0"/>
            </c:dLbl>
            <c:txPr>
              <a:bodyPr/>
              <a:lstStyle/>
              <a:p>
                <a:pPr>
                  <a:defRPr sz="1000" u="none"/>
                </a:pPr>
                <a:endParaRPr lang="ja-JP"/>
              </a:p>
            </c:txPr>
            <c:showLegendKey val="0"/>
            <c:showVal val="1"/>
            <c:showCatName val="0"/>
            <c:showSerName val="0"/>
            <c:showPercent val="0"/>
            <c:showBubbleSize val="0"/>
            <c:showLeaderLines val="0"/>
          </c:dLbls>
          <c:cat>
            <c:strRef>
              <c:f>Sheet1!$A$2:$A$6</c:f>
              <c:strCache>
                <c:ptCount val="5"/>
                <c:pt idx="0">
                  <c:v>平成24年度</c:v>
                </c:pt>
                <c:pt idx="1">
                  <c:v>平成25年度</c:v>
                </c:pt>
                <c:pt idx="2">
                  <c:v>平成26年度</c:v>
                </c:pt>
                <c:pt idx="3">
                  <c:v>平成27年度</c:v>
                </c:pt>
                <c:pt idx="4">
                  <c:v>平成28年度</c:v>
                </c:pt>
              </c:strCache>
            </c:strRef>
          </c:cat>
          <c:val>
            <c:numRef>
              <c:f>Sheet1!$B$2:$B$6</c:f>
              <c:numCache>
                <c:formatCode>#,##0_);[Red]\(#,##0\)</c:formatCode>
                <c:ptCount val="5"/>
                <c:pt idx="0">
                  <c:v>47642.206277999998</c:v>
                </c:pt>
                <c:pt idx="1">
                  <c:v>70113.541876999996</c:v>
                </c:pt>
                <c:pt idx="2">
                  <c:v>102399.15145400001</c:v>
                </c:pt>
                <c:pt idx="3">
                  <c:v>144585.69383999999</c:v>
                </c:pt>
              </c:numCache>
            </c:numRef>
          </c:val>
          <c:smooth val="0"/>
        </c:ser>
        <c:dLbls>
          <c:showLegendKey val="0"/>
          <c:showVal val="0"/>
          <c:showCatName val="0"/>
          <c:showSerName val="0"/>
          <c:showPercent val="0"/>
          <c:showBubbleSize val="0"/>
        </c:dLbls>
        <c:marker val="1"/>
        <c:smooth val="0"/>
        <c:axId val="409016192"/>
        <c:axId val="409014656"/>
      </c:lineChart>
      <c:catAx>
        <c:axId val="409396352"/>
        <c:scaling>
          <c:orientation val="minMax"/>
        </c:scaling>
        <c:delete val="0"/>
        <c:axPos val="b"/>
        <c:majorTickMark val="out"/>
        <c:minorTickMark val="none"/>
        <c:tickLblPos val="nextTo"/>
        <c:txPr>
          <a:bodyPr/>
          <a:lstStyle/>
          <a:p>
            <a:pPr>
              <a:defRPr sz="600"/>
            </a:pPr>
            <a:endParaRPr lang="ja-JP"/>
          </a:p>
        </c:txPr>
        <c:crossAx val="409397888"/>
        <c:crosses val="autoZero"/>
        <c:auto val="1"/>
        <c:lblAlgn val="ctr"/>
        <c:lblOffset val="100"/>
        <c:noMultiLvlLbl val="0"/>
      </c:catAx>
      <c:valAx>
        <c:axId val="409397888"/>
        <c:scaling>
          <c:orientation val="minMax"/>
          <c:min val="0"/>
        </c:scaling>
        <c:delete val="0"/>
        <c:axPos val="l"/>
        <c:majorGridlines/>
        <c:numFmt formatCode="#,##0_);[Red]\(#,##0\)" sourceLinked="0"/>
        <c:majorTickMark val="out"/>
        <c:minorTickMark val="none"/>
        <c:tickLblPos val="nextTo"/>
        <c:txPr>
          <a:bodyPr/>
          <a:lstStyle/>
          <a:p>
            <a:pPr>
              <a:defRPr sz="1000"/>
            </a:pPr>
            <a:endParaRPr lang="ja-JP"/>
          </a:p>
        </c:txPr>
        <c:crossAx val="409396352"/>
        <c:crosses val="autoZero"/>
        <c:crossBetween val="between"/>
      </c:valAx>
      <c:valAx>
        <c:axId val="409014656"/>
        <c:scaling>
          <c:orientation val="minMax"/>
        </c:scaling>
        <c:delete val="0"/>
        <c:axPos val="r"/>
        <c:numFmt formatCode="#,##0_);[Red]\(#,##0\)" sourceLinked="1"/>
        <c:majorTickMark val="out"/>
        <c:minorTickMark val="none"/>
        <c:tickLblPos val="nextTo"/>
        <c:txPr>
          <a:bodyPr/>
          <a:lstStyle/>
          <a:p>
            <a:pPr>
              <a:defRPr sz="1050"/>
            </a:pPr>
            <a:endParaRPr lang="ja-JP"/>
          </a:p>
        </c:txPr>
        <c:crossAx val="409016192"/>
        <c:crosses val="max"/>
        <c:crossBetween val="between"/>
      </c:valAx>
      <c:catAx>
        <c:axId val="409016192"/>
        <c:scaling>
          <c:orientation val="minMax"/>
        </c:scaling>
        <c:delete val="1"/>
        <c:axPos val="b"/>
        <c:majorTickMark val="out"/>
        <c:minorTickMark val="none"/>
        <c:tickLblPos val="nextTo"/>
        <c:crossAx val="409014656"/>
        <c:crosses val="autoZero"/>
        <c:auto val="1"/>
        <c:lblAlgn val="ctr"/>
        <c:lblOffset val="100"/>
        <c:noMultiLvlLbl val="0"/>
      </c:catAx>
    </c:plotArea>
    <c:legend>
      <c:legendPos val="l"/>
      <c:layout>
        <c:manualLayout>
          <c:xMode val="edge"/>
          <c:yMode val="edge"/>
          <c:x val="0.10073453376975208"/>
          <c:y val="8.1323868418163858E-2"/>
          <c:w val="0.29847111004760157"/>
          <c:h val="0.27098274726481031"/>
        </c:manualLayout>
      </c:layout>
      <c:overlay val="0"/>
      <c:spPr>
        <a:solidFill>
          <a:sysClr val="window" lastClr="FFFFFF"/>
        </a:solidFill>
        <a:ln>
          <a:solidFill>
            <a:sysClr val="windowText" lastClr="000000"/>
          </a:solidFill>
        </a:ln>
      </c:spPr>
      <c:txPr>
        <a:bodyPr/>
        <a:lstStyle/>
        <a:p>
          <a:pPr>
            <a:defRPr sz="7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solidFill>
      <a:sysClr val="window" lastClr="FFFFFF"/>
    </a:solidFill>
  </c:spPr>
  <c:txPr>
    <a:bodyPr/>
    <a:lstStyle/>
    <a:p>
      <a:pPr>
        <a:defRPr sz="1800"/>
      </a:pPr>
      <a:endParaRPr lang="ja-JP"/>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sz="1200" dirty="0"/>
              <a:t>支援件数の</a:t>
            </a:r>
            <a:r>
              <a:rPr lang="ja-JP" sz="1200" dirty="0" smtClean="0"/>
              <a:t>推移（</a:t>
            </a:r>
            <a:r>
              <a:rPr lang="ja-JP" sz="1200" dirty="0"/>
              <a:t>相談支援・発達支援・就労支援）</a:t>
            </a:r>
          </a:p>
        </c:rich>
      </c:tx>
      <c:layout>
        <c:manualLayout>
          <c:xMode val="edge"/>
          <c:yMode val="edge"/>
          <c:x val="0.20607839537183131"/>
          <c:y val="4.1635209993199737E-2"/>
        </c:manualLayout>
      </c:layout>
      <c:overlay val="0"/>
      <c:spPr>
        <a:ln>
          <a:solidFill>
            <a:schemeClr val="bg1"/>
          </a:solidFill>
        </a:ln>
      </c:spPr>
    </c:title>
    <c:autoTitleDeleted val="0"/>
    <c:plotArea>
      <c:layout/>
      <c:barChart>
        <c:barDir val="col"/>
        <c:grouping val="clustered"/>
        <c:varyColors val="0"/>
        <c:dLbls>
          <c:showLegendKey val="0"/>
          <c:showVal val="1"/>
          <c:showCatName val="0"/>
          <c:showSerName val="0"/>
          <c:showPercent val="0"/>
          <c:showBubbleSize val="0"/>
        </c:dLbls>
        <c:gapWidth val="150"/>
        <c:overlap val="-25"/>
        <c:axId val="408305024"/>
        <c:axId val="408343680"/>
      </c:barChart>
      <c:catAx>
        <c:axId val="408305024"/>
        <c:scaling>
          <c:orientation val="minMax"/>
        </c:scaling>
        <c:delete val="0"/>
        <c:axPos val="b"/>
        <c:majorTickMark val="none"/>
        <c:minorTickMark val="none"/>
        <c:tickLblPos val="nextTo"/>
        <c:txPr>
          <a:bodyPr/>
          <a:lstStyle/>
          <a:p>
            <a:pPr>
              <a:defRPr sz="900" baseline="0"/>
            </a:pPr>
            <a:endParaRPr lang="ja-JP"/>
          </a:p>
        </c:txPr>
        <c:crossAx val="408343680"/>
        <c:crosses val="autoZero"/>
        <c:auto val="1"/>
        <c:lblAlgn val="ctr"/>
        <c:lblOffset val="100"/>
        <c:noMultiLvlLbl val="0"/>
      </c:catAx>
      <c:valAx>
        <c:axId val="408343680"/>
        <c:scaling>
          <c:orientation val="minMax"/>
        </c:scaling>
        <c:delete val="1"/>
        <c:axPos val="l"/>
        <c:numFmt formatCode="#,##0_);[Red]\(#,##0\)" sourceLinked="1"/>
        <c:majorTickMark val="none"/>
        <c:minorTickMark val="none"/>
        <c:tickLblPos val="nextTo"/>
        <c:crossAx val="408305024"/>
        <c:crosses val="autoZero"/>
        <c:crossBetween val="between"/>
      </c:valAx>
    </c:plotArea>
    <c:plotVisOnly val="1"/>
    <c:dispBlanksAs val="gap"/>
    <c:showDLblsOverMax val="0"/>
  </c:chart>
  <c:spPr>
    <a:ln>
      <a:solidFill>
        <a:schemeClr val="tx1"/>
      </a:solidFill>
    </a:ln>
  </c:spPr>
  <c:txPr>
    <a:bodyPr/>
    <a:lstStyle/>
    <a:p>
      <a:pPr>
        <a:defRPr sz="800"/>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800"/>
              <a:t>相談支援・発達支援・就労支援全体の推移</a:t>
            </a:r>
          </a:p>
        </c:rich>
      </c:tx>
      <c:layout/>
      <c:overlay val="0"/>
    </c:title>
    <c:autoTitleDeleted val="0"/>
    <c:plotArea>
      <c:layout/>
      <c:barChart>
        <c:barDir val="col"/>
        <c:grouping val="clustered"/>
        <c:varyColors val="0"/>
        <c:ser>
          <c:idx val="0"/>
          <c:order val="0"/>
          <c:tx>
            <c:v>実支援件数</c:v>
          </c:tx>
          <c:invertIfNegative val="0"/>
          <c:cat>
            <c:strRef>
              <c:f>Sheet1!$B$4:$L$4</c:f>
              <c:strCache>
                <c:ptCount val="11"/>
                <c:pt idx="0">
                  <c:v>Ｈ１７</c:v>
                </c:pt>
                <c:pt idx="1">
                  <c:v>Ｈ１８</c:v>
                </c:pt>
                <c:pt idx="2">
                  <c:v>Ｈ１９</c:v>
                </c:pt>
                <c:pt idx="3">
                  <c:v>Ｈ２０</c:v>
                </c:pt>
                <c:pt idx="4">
                  <c:v>Ｈ２１</c:v>
                </c:pt>
                <c:pt idx="5">
                  <c:v>Ｈ２２</c:v>
                </c:pt>
                <c:pt idx="6">
                  <c:v>Ｈ２３</c:v>
                </c:pt>
                <c:pt idx="7">
                  <c:v>Ｈ２４</c:v>
                </c:pt>
                <c:pt idx="8">
                  <c:v>Ｈ２５</c:v>
                </c:pt>
                <c:pt idx="9">
                  <c:v>Ｈ２６</c:v>
                </c:pt>
                <c:pt idx="10">
                  <c:v>Ｈ２７</c:v>
                </c:pt>
              </c:strCache>
            </c:strRef>
          </c:cat>
          <c:val>
            <c:numRef>
              <c:f>Sheet1!$B$5:$L$5</c:f>
              <c:numCache>
                <c:formatCode>#,##0_);[Red]\(#,##0\)</c:formatCode>
                <c:ptCount val="11"/>
                <c:pt idx="0">
                  <c:v>15903</c:v>
                </c:pt>
                <c:pt idx="1">
                  <c:v>30749</c:v>
                </c:pt>
                <c:pt idx="2">
                  <c:v>38023</c:v>
                </c:pt>
                <c:pt idx="3">
                  <c:v>45135</c:v>
                </c:pt>
                <c:pt idx="4">
                  <c:v>51081</c:v>
                </c:pt>
                <c:pt idx="5">
                  <c:v>57236</c:v>
                </c:pt>
                <c:pt idx="6">
                  <c:v>63421</c:v>
                </c:pt>
                <c:pt idx="7">
                  <c:v>67971</c:v>
                </c:pt>
                <c:pt idx="8">
                  <c:v>68438</c:v>
                </c:pt>
                <c:pt idx="9">
                  <c:v>68571</c:v>
                </c:pt>
                <c:pt idx="10">
                  <c:v>70517</c:v>
                </c:pt>
              </c:numCache>
            </c:numRef>
          </c:val>
        </c:ser>
        <c:dLbls>
          <c:showLegendKey val="0"/>
          <c:showVal val="1"/>
          <c:showCatName val="0"/>
          <c:showSerName val="0"/>
          <c:showPercent val="0"/>
          <c:showBubbleSize val="0"/>
        </c:dLbls>
        <c:gapWidth val="150"/>
        <c:overlap val="-25"/>
        <c:axId val="409061248"/>
        <c:axId val="409062784"/>
      </c:barChart>
      <c:catAx>
        <c:axId val="409061248"/>
        <c:scaling>
          <c:orientation val="minMax"/>
        </c:scaling>
        <c:delete val="0"/>
        <c:axPos val="b"/>
        <c:majorTickMark val="none"/>
        <c:minorTickMark val="none"/>
        <c:tickLblPos val="nextTo"/>
        <c:crossAx val="409062784"/>
        <c:crosses val="autoZero"/>
        <c:auto val="1"/>
        <c:lblAlgn val="ctr"/>
        <c:lblOffset val="100"/>
        <c:noMultiLvlLbl val="0"/>
      </c:catAx>
      <c:valAx>
        <c:axId val="409062784"/>
        <c:scaling>
          <c:orientation val="minMax"/>
        </c:scaling>
        <c:delete val="1"/>
        <c:axPos val="l"/>
        <c:numFmt formatCode="#,##0_);[Red]\(#,##0\)" sourceLinked="1"/>
        <c:majorTickMark val="out"/>
        <c:minorTickMark val="none"/>
        <c:tickLblPos val="nextTo"/>
        <c:crossAx val="40906124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24967487467672"/>
          <c:y val="3.8261898155873469E-2"/>
          <c:w val="0.76246138366103444"/>
          <c:h val="0.76883596979807123"/>
        </c:manualLayout>
      </c:layout>
      <c:barChart>
        <c:barDir val="col"/>
        <c:grouping val="stacked"/>
        <c:varyColors val="0"/>
        <c:ser>
          <c:idx val="0"/>
          <c:order val="0"/>
          <c:tx>
            <c:strRef>
              <c:f>'[Microsoft PowerPoint 内のグラフ]Sheet1'!$B$5</c:f>
              <c:strCache>
                <c:ptCount val="1"/>
                <c:pt idx="0">
                  <c:v>特別支援学校</c:v>
                </c:pt>
              </c:strCache>
            </c:strRef>
          </c:tx>
          <c:spPr>
            <a:solidFill>
              <a:srgbClr val="6699FF"/>
            </a:solidFill>
          </c:spPr>
          <c:invertIfNegative val="0"/>
          <c:cat>
            <c:strRef>
              <c:f>'[Microsoft PowerPoint 内のグラフ]Sheet1'!$A$6:$A$8</c:f>
              <c:strCache>
                <c:ptCount val="3"/>
                <c:pt idx="0">
                  <c:v>平成18年度</c:v>
                </c:pt>
                <c:pt idx="1">
                  <c:v>平成22年度</c:v>
                </c:pt>
                <c:pt idx="2">
                  <c:v>平成26年度</c:v>
                </c:pt>
              </c:strCache>
            </c:strRef>
          </c:cat>
          <c:val>
            <c:numRef>
              <c:f>'[Microsoft PowerPoint 内のグラフ]Sheet1'!$B$6:$B$8</c:f>
              <c:numCache>
                <c:formatCode>#,##0_ </c:formatCode>
                <c:ptCount val="3"/>
                <c:pt idx="0">
                  <c:v>5901</c:v>
                </c:pt>
                <c:pt idx="1">
                  <c:v>7306</c:v>
                </c:pt>
                <c:pt idx="2">
                  <c:v>7774</c:v>
                </c:pt>
              </c:numCache>
            </c:numRef>
          </c:val>
        </c:ser>
        <c:ser>
          <c:idx val="1"/>
          <c:order val="1"/>
          <c:tx>
            <c:strRef>
              <c:f>'[Microsoft PowerPoint 内のグラフ]Sheet1'!$C$5</c:f>
              <c:strCache>
                <c:ptCount val="1"/>
                <c:pt idx="0">
                  <c:v>小中学校（通常の学級及び特別支援学級）</c:v>
                </c:pt>
              </c:strCache>
            </c:strRef>
          </c:tx>
          <c:spPr>
            <a:ln>
              <a:solidFill>
                <a:srgbClr val="000000">
                  <a:lumMod val="85000"/>
                  <a:lumOff val="15000"/>
                </a:srgbClr>
              </a:solidFill>
            </a:ln>
          </c:spPr>
          <c:invertIfNegative val="0"/>
          <c:dPt>
            <c:idx val="2"/>
            <c:invertIfNegative val="0"/>
            <c:bubble3D val="0"/>
            <c:spPr>
              <a:solidFill>
                <a:srgbClr val="92D050"/>
              </a:solidFill>
              <a:ln>
                <a:solidFill>
                  <a:srgbClr val="000000">
                    <a:lumMod val="85000"/>
                    <a:lumOff val="15000"/>
                  </a:srgbClr>
                </a:solidFill>
              </a:ln>
            </c:spPr>
          </c:dPt>
          <c:dLbls>
            <c:dLbl>
              <c:idx val="0"/>
              <c:delete val="1"/>
            </c:dLbl>
            <c:dLbl>
              <c:idx val="1"/>
              <c:delete val="1"/>
            </c:dLbl>
            <c:dLbl>
              <c:idx val="2"/>
              <c:layout>
                <c:manualLayout>
                  <c:x val="7.9345375986268285E-2"/>
                  <c:y val="2.5079409903207301E-2"/>
                </c:manualLayout>
              </c:layout>
              <c:spPr>
                <a:solidFill>
                  <a:srgbClr val="FFFFFF"/>
                </a:solidFill>
                <a:ln>
                  <a:solidFill>
                    <a:srgbClr val="FFFFFF"/>
                  </a:solidFill>
                </a:ln>
              </c:spPr>
              <c:txPr>
                <a:bodyPr/>
                <a:lstStyle/>
                <a:p>
                  <a:pPr>
                    <a:defRPr sz="800"/>
                  </a:pPr>
                  <a:endParaRPr lang="ja-JP"/>
                </a:p>
              </c:txPr>
              <c:showLegendKey val="0"/>
              <c:showVal val="1"/>
              <c:showCatName val="0"/>
              <c:showSerName val="0"/>
              <c:showPercent val="0"/>
              <c:showBubbleSize val="0"/>
            </c:dLbl>
            <c:spPr>
              <a:solidFill>
                <a:srgbClr val="FFFFFF"/>
              </a:solidFill>
              <a:ln>
                <a:solidFill>
                  <a:srgbClr val="FFFFFF"/>
                </a:solidFill>
              </a:ln>
            </c:spPr>
            <c:showLegendKey val="0"/>
            <c:showVal val="1"/>
            <c:showCatName val="0"/>
            <c:showSerName val="0"/>
            <c:showPercent val="0"/>
            <c:showBubbleSize val="0"/>
            <c:showLeaderLines val="0"/>
          </c:dLbls>
          <c:cat>
            <c:strRef>
              <c:f>'[Microsoft PowerPoint 内のグラフ]Sheet1'!$A$6:$A$8</c:f>
              <c:strCache>
                <c:ptCount val="3"/>
                <c:pt idx="0">
                  <c:v>平成18年度</c:v>
                </c:pt>
                <c:pt idx="1">
                  <c:v>平成22年度</c:v>
                </c:pt>
                <c:pt idx="2">
                  <c:v>平成26年度</c:v>
                </c:pt>
              </c:strCache>
            </c:strRef>
          </c:cat>
          <c:val>
            <c:numRef>
              <c:f>'[Microsoft PowerPoint 内のグラフ]Sheet1'!$C$6:$C$8</c:f>
              <c:numCache>
                <c:formatCode>#,##0_ </c:formatCode>
                <c:ptCount val="3"/>
                <c:pt idx="0">
                  <c:v>0</c:v>
                </c:pt>
                <c:pt idx="1">
                  <c:v>0</c:v>
                </c:pt>
                <c:pt idx="2">
                  <c:v>976</c:v>
                </c:pt>
              </c:numCache>
            </c:numRef>
          </c:val>
        </c:ser>
        <c:dLbls>
          <c:showLegendKey val="0"/>
          <c:showVal val="1"/>
          <c:showCatName val="0"/>
          <c:showSerName val="0"/>
          <c:showPercent val="0"/>
          <c:showBubbleSize val="0"/>
        </c:dLbls>
        <c:gapWidth val="75"/>
        <c:overlap val="100"/>
        <c:axId val="252968960"/>
        <c:axId val="252971648"/>
      </c:barChart>
      <c:catAx>
        <c:axId val="252968960"/>
        <c:scaling>
          <c:orientation val="minMax"/>
        </c:scaling>
        <c:delete val="0"/>
        <c:axPos val="b"/>
        <c:majorTickMark val="none"/>
        <c:minorTickMark val="none"/>
        <c:tickLblPos val="nextTo"/>
        <c:txPr>
          <a:bodyPr/>
          <a:lstStyle/>
          <a:p>
            <a:pPr>
              <a:defRPr>
                <a:solidFill>
                  <a:schemeClr val="tx1">
                    <a:lumMod val="75000"/>
                    <a:lumOff val="25000"/>
                  </a:schemeClr>
                </a:solidFill>
              </a:defRPr>
            </a:pPr>
            <a:endParaRPr lang="ja-JP"/>
          </a:p>
        </c:txPr>
        <c:crossAx val="252971648"/>
        <c:crosses val="autoZero"/>
        <c:auto val="1"/>
        <c:lblAlgn val="ctr"/>
        <c:lblOffset val="100"/>
        <c:noMultiLvlLbl val="0"/>
      </c:catAx>
      <c:valAx>
        <c:axId val="252971648"/>
        <c:scaling>
          <c:orientation val="minMax"/>
        </c:scaling>
        <c:delete val="0"/>
        <c:axPos val="l"/>
        <c:numFmt formatCode="#,##0_ " sourceLinked="1"/>
        <c:majorTickMark val="none"/>
        <c:minorTickMark val="none"/>
        <c:tickLblPos val="nextTo"/>
        <c:crossAx val="252968960"/>
        <c:crosses val="autoZero"/>
        <c:crossBetween val="between"/>
        <c:majorUnit val="4000"/>
      </c:valAx>
      <c:spPr>
        <a:solidFill>
          <a:srgbClr val="808080">
            <a:lumMod val="20000"/>
            <a:lumOff val="80000"/>
          </a:srgbClr>
        </a:solidFill>
      </c:spPr>
    </c:plotArea>
    <c:legend>
      <c:legendPos val="b"/>
      <c:legendEntry>
        <c:idx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egendEntry>
        <c:idx val="1"/>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19604983007988794"/>
          <c:y val="3.4944306924583057E-2"/>
          <c:w val="0.48239259355470904"/>
          <c:h val="0.3318005930194326"/>
        </c:manualLayout>
      </c:layout>
      <c:overlay val="0"/>
      <c:txPr>
        <a:bodyPr/>
        <a:lstStyle/>
        <a:p>
          <a:pPr>
            <a:defRPr sz="1000">
              <a:solidFill>
                <a:schemeClr val="tx1">
                  <a:lumMod val="75000"/>
                  <a:lumOff val="25000"/>
                </a:schemeClr>
              </a:solidFill>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4685039370078"/>
          <c:y val="4.5409078466418694E-2"/>
          <c:w val="0.84142562471661841"/>
          <c:h val="0.54930119071680772"/>
        </c:manualLayout>
      </c:layout>
      <c:barChart>
        <c:barDir val="col"/>
        <c:grouping val="clustered"/>
        <c:varyColors val="0"/>
        <c:ser>
          <c:idx val="0"/>
          <c:order val="0"/>
          <c:spPr>
            <a:solidFill>
              <a:srgbClr val="1F497D">
                <a:lumMod val="60000"/>
                <a:lumOff val="40000"/>
              </a:srgbClr>
            </a:solidFill>
          </c:spPr>
          <c:invertIfNegative val="0"/>
          <c:dLbls>
            <c:dLbl>
              <c:idx val="0"/>
              <c:layout>
                <c:manualLayout>
                  <c:x val="-2.8817037903481075E-3"/>
                  <c:y val="2.6501619311542185E-2"/>
                </c:manualLayout>
              </c:layout>
              <c:showLegendKey val="0"/>
              <c:showVal val="1"/>
              <c:showCatName val="0"/>
              <c:showSerName val="0"/>
              <c:showPercent val="0"/>
              <c:showBubbleSize val="0"/>
            </c:dLbl>
            <c:dLbl>
              <c:idx val="3"/>
              <c:layout>
                <c:manualLayout>
                  <c:x val="1.152681516139243E-2"/>
                  <c:y val="6.6254048278855462E-3"/>
                </c:manualLayout>
              </c:layout>
              <c:showLegendKey val="0"/>
              <c:showVal val="1"/>
              <c:showCatName val="0"/>
              <c:showSerName val="0"/>
              <c:showPercent val="0"/>
              <c:showBubbleSize val="0"/>
            </c:dLbl>
            <c:dLbl>
              <c:idx val="6"/>
              <c:layout>
                <c:manualLayout>
                  <c:x val="5.763407580696215E-3"/>
                  <c:y val="1.9876214483656639E-2"/>
                </c:manualLayout>
              </c:layout>
              <c:showLegendKey val="0"/>
              <c:showVal val="1"/>
              <c:showCatName val="0"/>
              <c:showSerName val="0"/>
              <c:showPercent val="0"/>
              <c:showBubbleSize val="0"/>
            </c:dLbl>
            <c:txPr>
              <a:bodyPr/>
              <a:lstStyle/>
              <a:p>
                <a:pPr>
                  <a:defRPr sz="1200"/>
                </a:pPr>
                <a:endParaRPr lang="ja-JP"/>
              </a:p>
            </c:txPr>
            <c:showLegendKey val="0"/>
            <c:showVal val="1"/>
            <c:showCatName val="0"/>
            <c:showSerName val="0"/>
            <c:showPercent val="0"/>
            <c:showBubbleSize val="0"/>
            <c:showLeaderLines val="0"/>
          </c:dLbls>
          <c:cat>
            <c:strRef>
              <c:f>Sheet1!$A$3:$G$3</c:f>
              <c:strCache>
                <c:ptCount val="7"/>
                <c:pt idx="0">
                  <c:v>～30%</c:v>
                </c:pt>
                <c:pt idx="1">
                  <c:v>30～40%</c:v>
                </c:pt>
                <c:pt idx="2">
                  <c:v>40～50％</c:v>
                </c:pt>
                <c:pt idx="3">
                  <c:v>50～60%</c:v>
                </c:pt>
                <c:pt idx="4">
                  <c:v>60～70％</c:v>
                </c:pt>
                <c:pt idx="5">
                  <c:v>70～80%</c:v>
                </c:pt>
                <c:pt idx="6">
                  <c:v>80％～</c:v>
                </c:pt>
              </c:strCache>
            </c:strRef>
          </c:cat>
          <c:val>
            <c:numRef>
              <c:f>Sheet1!$A$4:$G$4</c:f>
              <c:numCache>
                <c:formatCode>0.0%</c:formatCode>
                <c:ptCount val="7"/>
                <c:pt idx="0">
                  <c:v>0.25</c:v>
                </c:pt>
                <c:pt idx="1">
                  <c:v>0.10714285714285714</c:v>
                </c:pt>
                <c:pt idx="2">
                  <c:v>0.10714285714285714</c:v>
                </c:pt>
                <c:pt idx="3">
                  <c:v>0.14285714285714285</c:v>
                </c:pt>
                <c:pt idx="4">
                  <c:v>7.1428571428571425E-2</c:v>
                </c:pt>
                <c:pt idx="5">
                  <c:v>7.1428571428571425E-2</c:v>
                </c:pt>
                <c:pt idx="6">
                  <c:v>0.25</c:v>
                </c:pt>
              </c:numCache>
            </c:numRef>
          </c:val>
        </c:ser>
        <c:dLbls>
          <c:showLegendKey val="0"/>
          <c:showVal val="0"/>
          <c:showCatName val="0"/>
          <c:showSerName val="0"/>
          <c:showPercent val="0"/>
          <c:showBubbleSize val="0"/>
        </c:dLbls>
        <c:gapWidth val="150"/>
        <c:axId val="139451008"/>
        <c:axId val="139567488"/>
      </c:barChart>
      <c:catAx>
        <c:axId val="139451008"/>
        <c:scaling>
          <c:orientation val="minMax"/>
        </c:scaling>
        <c:delete val="0"/>
        <c:axPos val="b"/>
        <c:majorTickMark val="out"/>
        <c:minorTickMark val="none"/>
        <c:tickLblPos val="nextTo"/>
        <c:txPr>
          <a:bodyPr/>
          <a:lstStyle/>
          <a:p>
            <a:pPr>
              <a:defRPr sz="900"/>
            </a:pPr>
            <a:endParaRPr lang="ja-JP"/>
          </a:p>
        </c:txPr>
        <c:crossAx val="139567488"/>
        <c:crosses val="autoZero"/>
        <c:auto val="1"/>
        <c:lblAlgn val="ctr"/>
        <c:lblOffset val="100"/>
        <c:noMultiLvlLbl val="0"/>
      </c:catAx>
      <c:valAx>
        <c:axId val="139567488"/>
        <c:scaling>
          <c:orientation val="minMax"/>
        </c:scaling>
        <c:delete val="0"/>
        <c:axPos val="l"/>
        <c:majorGridlines/>
        <c:numFmt formatCode="0.0%" sourceLinked="1"/>
        <c:majorTickMark val="out"/>
        <c:minorTickMark val="none"/>
        <c:tickLblPos val="nextTo"/>
        <c:txPr>
          <a:bodyPr/>
          <a:lstStyle/>
          <a:p>
            <a:pPr>
              <a:defRPr sz="1000"/>
            </a:pPr>
            <a:endParaRPr lang="ja-JP"/>
          </a:p>
        </c:txPr>
        <c:crossAx val="139451008"/>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77347623213764E-2"/>
          <c:y val="4.3690476190476189E-2"/>
          <c:w val="0.91366998396033827"/>
          <c:h val="0.59720658697694495"/>
        </c:manualLayout>
      </c:layout>
      <c:barChart>
        <c:barDir val="col"/>
        <c:grouping val="clustered"/>
        <c:varyColors val="0"/>
        <c:ser>
          <c:idx val="0"/>
          <c:order val="0"/>
          <c:tx>
            <c:strRef>
              <c:f>Sheet1!$B$1</c:f>
              <c:strCache>
                <c:ptCount val="1"/>
                <c:pt idx="0">
                  <c:v>事業者数</c:v>
                </c:pt>
              </c:strCache>
            </c:strRef>
          </c:tx>
          <c:invertIfNegative val="0"/>
          <c:dLbls>
            <c:dLbl>
              <c:idx val="2"/>
              <c:layout>
                <c:manualLayout>
                  <c:x val="-3.203035294376598E-2"/>
                  <c:y val="1.1387734423686487E-2"/>
                </c:manualLayout>
              </c:layout>
              <c:dLblPos val="outEnd"/>
              <c:showLegendKey val="0"/>
              <c:showVal val="1"/>
              <c:showCatName val="0"/>
              <c:showSerName val="0"/>
              <c:showPercent val="0"/>
              <c:showBubbleSize val="0"/>
            </c:dLbl>
            <c:dLbl>
              <c:idx val="4"/>
              <c:layout>
                <c:manualLayout>
                  <c:x val="6.6972556155147051E-2"/>
                  <c:y val="2.846933605921622E-2"/>
                </c:manualLayout>
              </c:layout>
              <c:dLblPos val="outEnd"/>
              <c:showLegendKey val="0"/>
              <c:showVal val="1"/>
              <c:showCatName val="0"/>
              <c:showSerName val="0"/>
              <c:showPercent val="0"/>
              <c:showBubbleSize val="0"/>
            </c:dLbl>
            <c:dLbl>
              <c:idx val="5"/>
              <c:layout>
                <c:manualLayout>
                  <c:x val="-5.8237005352301781E-3"/>
                  <c:y val="2.846933605921622E-2"/>
                </c:manualLayout>
              </c:layout>
              <c:dLblPos val="outEnd"/>
              <c:showLegendKey val="0"/>
              <c:showVal val="1"/>
              <c:showCatName val="0"/>
              <c:showSerName val="0"/>
              <c:showPercent val="0"/>
              <c:showBubbleSize val="0"/>
            </c:dLbl>
            <c:dLbl>
              <c:idx val="8"/>
              <c:layout>
                <c:manualLayout>
                  <c:x val="-1.067666097688998E-16"/>
                  <c:y val="1.7081601635529731E-2"/>
                </c:manualLayout>
              </c:layout>
              <c:dLblPos val="outEnd"/>
              <c:showLegendKey val="0"/>
              <c:showVal val="1"/>
              <c:showCatName val="0"/>
              <c:showSerName val="0"/>
              <c:showPercent val="0"/>
              <c:showBubbleSize val="0"/>
            </c:dLbl>
            <c:txPr>
              <a:bodyPr/>
              <a:lstStyle/>
              <a:p>
                <a:pPr>
                  <a:defRPr sz="1200"/>
                </a:pPr>
                <a:endParaRPr lang="ja-JP"/>
              </a:p>
            </c:txPr>
            <c:dLblPos val="outEnd"/>
            <c:showLegendKey val="0"/>
            <c:showVal val="1"/>
            <c:showCatName val="0"/>
            <c:showSerName val="0"/>
            <c:showPercent val="0"/>
            <c:showBubbleSize val="0"/>
            <c:showLeaderLines val="0"/>
          </c:dLbls>
          <c:cat>
            <c:strRef>
              <c:f>Sheet1!$A$2:$A$10</c:f>
              <c:strCache>
                <c:ptCount val="9"/>
                <c:pt idx="0">
                  <c:v>～１時間</c:v>
                </c:pt>
                <c:pt idx="1">
                  <c:v>１～２時間</c:v>
                </c:pt>
                <c:pt idx="2">
                  <c:v>２～３時間</c:v>
                </c:pt>
                <c:pt idx="3">
                  <c:v>３～４時間</c:v>
                </c:pt>
                <c:pt idx="4">
                  <c:v>４～５時間</c:v>
                </c:pt>
                <c:pt idx="5">
                  <c:v>５～６時間</c:v>
                </c:pt>
                <c:pt idx="6">
                  <c:v>６～７時間</c:v>
                </c:pt>
                <c:pt idx="7">
                  <c:v>７～８時間</c:v>
                </c:pt>
                <c:pt idx="8">
                  <c:v>８時間～</c:v>
                </c:pt>
              </c:strCache>
            </c:strRef>
          </c:cat>
          <c:val>
            <c:numRef>
              <c:f>Sheet1!$B$2:$B$10</c:f>
              <c:numCache>
                <c:formatCode>0.0%</c:formatCode>
                <c:ptCount val="9"/>
                <c:pt idx="0">
                  <c:v>3.5128805620608899E-3</c:v>
                </c:pt>
                <c:pt idx="1">
                  <c:v>2.9274004683840751E-2</c:v>
                </c:pt>
                <c:pt idx="2">
                  <c:v>9.4847775175644022E-2</c:v>
                </c:pt>
                <c:pt idx="3">
                  <c:v>0.12763466042154567</c:v>
                </c:pt>
                <c:pt idx="4">
                  <c:v>0.32552693208430911</c:v>
                </c:pt>
                <c:pt idx="5">
                  <c:v>8.0796252927400475E-2</c:v>
                </c:pt>
                <c:pt idx="6">
                  <c:v>9.3676814988290405E-2</c:v>
                </c:pt>
                <c:pt idx="7">
                  <c:v>5.3864168618266976E-2</c:v>
                </c:pt>
                <c:pt idx="8">
                  <c:v>0.19086651053864168</c:v>
                </c:pt>
              </c:numCache>
            </c:numRef>
          </c:val>
        </c:ser>
        <c:dLbls>
          <c:dLblPos val="outEnd"/>
          <c:showLegendKey val="0"/>
          <c:showVal val="1"/>
          <c:showCatName val="0"/>
          <c:showSerName val="0"/>
          <c:showPercent val="0"/>
          <c:showBubbleSize val="0"/>
        </c:dLbls>
        <c:gapWidth val="150"/>
        <c:axId val="139836800"/>
        <c:axId val="140312960"/>
      </c:barChart>
      <c:catAx>
        <c:axId val="139836800"/>
        <c:scaling>
          <c:orientation val="minMax"/>
        </c:scaling>
        <c:delete val="0"/>
        <c:axPos val="b"/>
        <c:majorTickMark val="out"/>
        <c:minorTickMark val="none"/>
        <c:tickLblPos val="nextTo"/>
        <c:txPr>
          <a:bodyPr/>
          <a:lstStyle/>
          <a:p>
            <a:pPr>
              <a:defRPr sz="800">
                <a:latin typeface="ＭＳ ゴシック" panose="020B0609070205080204" pitchFamily="49" charset="-128"/>
                <a:ea typeface="ＭＳ ゴシック" panose="020B0609070205080204" pitchFamily="49" charset="-128"/>
              </a:defRPr>
            </a:pPr>
            <a:endParaRPr lang="ja-JP"/>
          </a:p>
        </c:txPr>
        <c:crossAx val="140312960"/>
        <c:crosses val="autoZero"/>
        <c:auto val="1"/>
        <c:lblAlgn val="ctr"/>
        <c:lblOffset val="100"/>
        <c:noMultiLvlLbl val="0"/>
      </c:catAx>
      <c:valAx>
        <c:axId val="140312960"/>
        <c:scaling>
          <c:orientation val="minMax"/>
        </c:scaling>
        <c:delete val="0"/>
        <c:axPos val="l"/>
        <c:majorGridlines/>
        <c:numFmt formatCode="0.0%" sourceLinked="1"/>
        <c:majorTickMark val="out"/>
        <c:minorTickMark val="none"/>
        <c:tickLblPos val="nextTo"/>
        <c:txPr>
          <a:bodyPr/>
          <a:lstStyle/>
          <a:p>
            <a:pPr>
              <a:defRPr sz="1050"/>
            </a:pPr>
            <a:endParaRPr lang="ja-JP"/>
          </a:p>
        </c:txPr>
        <c:crossAx val="13983680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5013737659563"/>
          <c:y val="0.1054366302174418"/>
          <c:w val="0.79171115133548842"/>
          <c:h val="0.77396095009778532"/>
        </c:manualLayout>
      </c:layout>
      <c:lineChart>
        <c:grouping val="standard"/>
        <c:varyColors val="0"/>
        <c:ser>
          <c:idx val="0"/>
          <c:order val="0"/>
          <c:tx>
            <c:strRef>
              <c:f>'【一覧】養護者虐待、施設虐待、使用者'!$B$60</c:f>
              <c:strCache>
                <c:ptCount val="1"/>
                <c:pt idx="0">
                  <c:v>相談・通報件数（件）</c:v>
                </c:pt>
              </c:strCache>
            </c:strRef>
          </c:tx>
          <c:spPr>
            <a:ln>
              <a:solidFill>
                <a:schemeClr val="accent1"/>
              </a:solidFill>
              <a:prstDash val="solid"/>
            </a:ln>
          </c:spPr>
          <c:marker>
            <c:symbol val="square"/>
            <c:size val="5"/>
          </c:marker>
          <c:dPt>
            <c:idx val="1"/>
            <c:bubble3D val="0"/>
            <c:spPr>
              <a:ln>
                <a:solidFill>
                  <a:schemeClr val="accent1"/>
                </a:solidFill>
                <a:prstDash val="sysDot"/>
              </a:ln>
            </c:spPr>
          </c:dPt>
          <c:dPt>
            <c:idx val="2"/>
            <c:bubble3D val="0"/>
          </c:dPt>
          <c:dPt>
            <c:idx val="3"/>
            <c:bubble3D val="0"/>
          </c:dPt>
          <c:dLbls>
            <c:dLbl>
              <c:idx val="3"/>
              <c:layout>
                <c:manualLayout>
                  <c:x val="-6.640242138627156E-2"/>
                  <c:y val="2.5701838395127276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'【一覧】養護者虐待、施設虐待、使用者'!$C$60:$F$60</c:f>
              <c:numCache>
                <c:formatCode>#,##0</c:formatCode>
                <c:ptCount val="4"/>
                <c:pt idx="0">
                  <c:v>303</c:v>
                </c:pt>
                <c:pt idx="1">
                  <c:v>634</c:v>
                </c:pt>
                <c:pt idx="2">
                  <c:v>664</c:v>
                </c:pt>
                <c:pt idx="3">
                  <c:v>848</c:v>
                </c:pt>
              </c:numCache>
            </c:numRef>
          </c:val>
          <c:smooth val="0"/>
        </c:ser>
        <c:ser>
          <c:idx val="1"/>
          <c:order val="1"/>
          <c:tx>
            <c:strRef>
              <c:f>'【一覧】養護者虐待、施設虐待、使用者'!$B$61</c:f>
              <c:strCache>
                <c:ptCount val="1"/>
                <c:pt idx="0">
                  <c:v>認定件数（件）</c:v>
                </c:pt>
              </c:strCache>
            </c:strRef>
          </c:tx>
          <c:spPr>
            <a:ln>
              <a:solidFill>
                <a:srgbClr val="FF0000"/>
              </a:solidFill>
              <a:prstDash val="solid"/>
            </a:ln>
          </c:spPr>
          <c:marker>
            <c:symbol val="square"/>
            <c:size val="5"/>
          </c:marker>
          <c:dPt>
            <c:idx val="1"/>
            <c:bubble3D val="0"/>
            <c:spPr>
              <a:ln>
                <a:solidFill>
                  <a:srgbClr val="FF0000"/>
                </a:solidFill>
                <a:prstDash val="sysDot"/>
              </a:ln>
            </c:spPr>
          </c:dPt>
          <c:dLbls>
            <c:dLbl>
              <c:idx val="0"/>
              <c:layout>
                <c:manualLayout>
                  <c:x val="-6.5472222222222223E-2"/>
                  <c:y val="1.4363517060367453E-2"/>
                </c:manualLayout>
              </c:layout>
              <c:dLblPos val="r"/>
              <c:showLegendKey val="0"/>
              <c:showVal val="1"/>
              <c:showCatName val="0"/>
              <c:showSerName val="0"/>
              <c:showPercent val="0"/>
              <c:showBubbleSize val="0"/>
            </c:dLbl>
            <c:dLblPos val="b"/>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'【一覧】養護者虐待、施設虐待、使用者'!$C$61:$F$61</c:f>
              <c:numCache>
                <c:formatCode>#,##0</c:formatCode>
                <c:ptCount val="4"/>
                <c:pt idx="0">
                  <c:v>133</c:v>
                </c:pt>
                <c:pt idx="1">
                  <c:v>253</c:v>
                </c:pt>
                <c:pt idx="2">
                  <c:v>299</c:v>
                </c:pt>
                <c:pt idx="3">
                  <c:v>507</c:v>
                </c:pt>
              </c:numCache>
            </c:numRef>
          </c:val>
          <c:smooth val="0"/>
        </c:ser>
        <c:ser>
          <c:idx val="2"/>
          <c:order val="2"/>
          <c:tx>
            <c:strRef>
              <c:f>'【一覧】養護者虐待、施設虐待、使用者'!$B$62</c:f>
              <c:strCache>
                <c:ptCount val="1"/>
                <c:pt idx="0">
                  <c:v>被虐待者数（人）</c:v>
                </c:pt>
              </c:strCache>
            </c:strRef>
          </c:tx>
          <c:spPr>
            <a:ln>
              <a:solidFill>
                <a:srgbClr val="92D050"/>
              </a:solidFill>
              <a:prstDash val="solid"/>
            </a:ln>
          </c:spPr>
          <c:marker>
            <c:symbol val="square"/>
            <c:size val="5"/>
          </c:marker>
          <c:dPt>
            <c:idx val="1"/>
            <c:bubble3D val="0"/>
            <c:spPr>
              <a:ln>
                <a:solidFill>
                  <a:srgbClr val="92D050"/>
                </a:solidFill>
                <a:prstDash val="sysDot"/>
              </a:ln>
            </c:spPr>
          </c:dPt>
          <c:dLbls>
            <c:dLbl>
              <c:idx val="0"/>
              <c:layout>
                <c:manualLayout>
                  <c:x val="-7.877167175450836E-2"/>
                  <c:y val="-1.6751378104577167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'【一覧】養護者虐待、施設虐待、使用者'!$C$62:$F$62</c:f>
              <c:numCache>
                <c:formatCode>#,##0</c:formatCode>
                <c:ptCount val="4"/>
                <c:pt idx="0">
                  <c:v>194</c:v>
                </c:pt>
                <c:pt idx="1">
                  <c:v>393</c:v>
                </c:pt>
                <c:pt idx="2">
                  <c:v>483</c:v>
                </c:pt>
                <c:pt idx="3">
                  <c:v>970</c:v>
                </c:pt>
              </c:numCache>
            </c:numRef>
          </c:val>
          <c:smooth val="0"/>
        </c:ser>
        <c:dLbls>
          <c:showLegendKey val="0"/>
          <c:showVal val="1"/>
          <c:showCatName val="0"/>
          <c:showSerName val="0"/>
          <c:showPercent val="0"/>
          <c:showBubbleSize val="0"/>
        </c:dLbls>
        <c:marker val="1"/>
        <c:smooth val="0"/>
        <c:axId val="198498560"/>
        <c:axId val="198508544"/>
      </c:lineChart>
      <c:catAx>
        <c:axId val="198498560"/>
        <c:scaling>
          <c:orientation val="minMax"/>
        </c:scaling>
        <c:delete val="0"/>
        <c:axPos val="b"/>
        <c:majorTickMark val="none"/>
        <c:minorTickMark val="none"/>
        <c:tickLblPos val="nextTo"/>
        <c:txPr>
          <a:bodyPr/>
          <a:lstStyle/>
          <a:p>
            <a:pPr>
              <a:defRPr sz="900"/>
            </a:pPr>
            <a:endParaRPr lang="ja-JP"/>
          </a:p>
        </c:txPr>
        <c:crossAx val="198508544"/>
        <c:crosses val="autoZero"/>
        <c:auto val="1"/>
        <c:lblAlgn val="ctr"/>
        <c:lblOffset val="100"/>
        <c:noMultiLvlLbl val="0"/>
      </c:catAx>
      <c:valAx>
        <c:axId val="198508544"/>
        <c:scaling>
          <c:orientation val="minMax"/>
          <c:max val="2500"/>
        </c:scaling>
        <c:delete val="0"/>
        <c:axPos val="l"/>
        <c:majorGridlines/>
        <c:numFmt formatCode="#,##0" sourceLinked="1"/>
        <c:majorTickMark val="none"/>
        <c:minorTickMark val="none"/>
        <c:tickLblPos val="nextTo"/>
        <c:crossAx val="198498560"/>
        <c:crosses val="autoZero"/>
        <c:crossBetween val="between"/>
        <c:majorUnit val="500"/>
      </c:valAx>
    </c:plotArea>
    <c:legend>
      <c:legendPos val="b"/>
      <c:legendEntry>
        <c:idx val="0"/>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1"/>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2"/>
        <c:txPr>
          <a:bodyPr/>
          <a:lstStyle/>
          <a:p>
            <a:pPr>
              <a:defRPr sz="1000">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0.28606017948723778"/>
          <c:y val="0.1717579884380912"/>
          <c:w val="0.55760320938218999"/>
          <c:h val="0.16019347969850417"/>
        </c:manualLayout>
      </c:layout>
      <c:overlay val="0"/>
      <c:spPr>
        <a:solidFill>
          <a:schemeClr val="bg1"/>
        </a:solidFill>
        <a:ln>
          <a:solidFill>
            <a:schemeClr val="tx1"/>
          </a:solidFill>
        </a:ln>
      </c:spPr>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noFill/>
    <a:ln>
      <a:solidFill>
        <a:schemeClr val="tx1"/>
      </a:solid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79435824276723"/>
          <c:y val="0.10349102703868544"/>
          <c:w val="0.80615382120731294"/>
          <c:h val="0.77621360242782744"/>
        </c:manualLayout>
      </c:layout>
      <c:lineChart>
        <c:grouping val="standard"/>
        <c:varyColors val="0"/>
        <c:ser>
          <c:idx val="0"/>
          <c:order val="0"/>
          <c:tx>
            <c:strRef>
              <c:f>'【一覧】養護者虐待、施設虐待、使用者'!$B$31</c:f>
              <c:strCache>
                <c:ptCount val="1"/>
                <c:pt idx="0">
                  <c:v>相談・通報件数（件）</c:v>
                </c:pt>
              </c:strCache>
            </c:strRef>
          </c:tx>
          <c:spPr>
            <a:ln>
              <a:solidFill>
                <a:schemeClr val="accent1"/>
              </a:solidFill>
              <a:prstDash val="solid"/>
            </a:ln>
          </c:spPr>
          <c:marker>
            <c:symbol val="square"/>
            <c:size val="5"/>
          </c:marker>
          <c:dPt>
            <c:idx val="1"/>
            <c:bubble3D val="0"/>
            <c:spPr>
              <a:ln>
                <a:solidFill>
                  <a:schemeClr val="accent1"/>
                </a:solidFill>
                <a:prstDash val="sysDot"/>
              </a:ln>
            </c:spPr>
          </c:dPt>
          <c:dLbls>
            <c:spPr>
              <a:ln>
                <a:noFill/>
              </a:ln>
            </c:spPr>
            <c:dLblPos val="t"/>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'【一覧】養護者虐待、施設虐待、使用者'!$C$31:$F$31</c:f>
              <c:numCache>
                <c:formatCode>#,##0</c:formatCode>
                <c:ptCount val="4"/>
                <c:pt idx="0">
                  <c:v>939</c:v>
                </c:pt>
                <c:pt idx="1">
                  <c:v>1860</c:v>
                </c:pt>
                <c:pt idx="2">
                  <c:v>1746</c:v>
                </c:pt>
                <c:pt idx="3">
                  <c:v>2160</c:v>
                </c:pt>
              </c:numCache>
            </c:numRef>
          </c:val>
          <c:smooth val="0"/>
        </c:ser>
        <c:ser>
          <c:idx val="1"/>
          <c:order val="1"/>
          <c:tx>
            <c:strRef>
              <c:f>'【一覧】養護者虐待、施設虐待、使用者'!$B$32</c:f>
              <c:strCache>
                <c:ptCount val="1"/>
                <c:pt idx="0">
                  <c:v>認定件数（件）</c:v>
                </c:pt>
              </c:strCache>
            </c:strRef>
          </c:tx>
          <c:spPr>
            <a:ln>
              <a:solidFill>
                <a:srgbClr val="FF0000"/>
              </a:solidFill>
              <a:prstDash val="solid"/>
            </a:ln>
          </c:spPr>
          <c:marker>
            <c:symbol val="square"/>
            <c:size val="5"/>
          </c:marker>
          <c:dPt>
            <c:idx val="1"/>
            <c:bubble3D val="0"/>
            <c:spPr>
              <a:ln>
                <a:solidFill>
                  <a:srgbClr val="FF0000"/>
                </a:solidFill>
                <a:prstDash val="sysDot"/>
              </a:ln>
            </c:spPr>
          </c:dPt>
          <c:dLbls>
            <c:dLbl>
              <c:idx val="0"/>
              <c:layout>
                <c:manualLayout>
                  <c:x val="-6.5472222222222223E-2"/>
                  <c:y val="1.4363517060367453E-2"/>
                </c:manualLayout>
              </c:layout>
              <c:dLblPos val="r"/>
              <c:showLegendKey val="0"/>
              <c:showVal val="1"/>
              <c:showCatName val="0"/>
              <c:showSerName val="0"/>
              <c:showPercent val="0"/>
              <c:showBubbleSize val="0"/>
            </c:dLbl>
            <c:dLblPos val="b"/>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'【一覧】養護者虐待、施設虐待、使用者'!$C$32:$F$32</c:f>
              <c:numCache>
                <c:formatCode>#,##0</c:formatCode>
                <c:ptCount val="4"/>
                <c:pt idx="0">
                  <c:v>80</c:v>
                </c:pt>
                <c:pt idx="1">
                  <c:v>263</c:v>
                </c:pt>
                <c:pt idx="2">
                  <c:v>311</c:v>
                </c:pt>
                <c:pt idx="3">
                  <c:v>339</c:v>
                </c:pt>
              </c:numCache>
            </c:numRef>
          </c:val>
          <c:smooth val="0"/>
        </c:ser>
        <c:ser>
          <c:idx val="2"/>
          <c:order val="2"/>
          <c:tx>
            <c:strRef>
              <c:f>'【一覧】養護者虐待、施設虐待、使用者'!$B$33</c:f>
              <c:strCache>
                <c:ptCount val="1"/>
                <c:pt idx="0">
                  <c:v>被虐待者数（人）</c:v>
                </c:pt>
              </c:strCache>
            </c:strRef>
          </c:tx>
          <c:spPr>
            <a:ln>
              <a:solidFill>
                <a:srgbClr val="92D050"/>
              </a:solidFill>
              <a:prstDash val="solid"/>
            </a:ln>
          </c:spPr>
          <c:marker>
            <c:symbol val="square"/>
            <c:size val="5"/>
          </c:marker>
          <c:dPt>
            <c:idx val="1"/>
            <c:bubble3D val="0"/>
            <c:spPr>
              <a:ln>
                <a:solidFill>
                  <a:srgbClr val="92D050"/>
                </a:solidFill>
                <a:prstDash val="sysDot"/>
              </a:ln>
            </c:spPr>
          </c:dPt>
          <c:dLbls>
            <c:dLblPos val="t"/>
            <c:showLegendKey val="0"/>
            <c:showVal val="1"/>
            <c:showCatName val="0"/>
            <c:showSerName val="0"/>
            <c:showPercent val="0"/>
            <c:showBubbleSize val="0"/>
            <c:showLeaderLines val="0"/>
          </c:dLbls>
          <c:cat>
            <c:strRef>
              <c:f>'【一覧】養護者虐待、施設虐待、使用者'!$C$30:$F$30</c:f>
              <c:strCache>
                <c:ptCount val="4"/>
                <c:pt idx="0">
                  <c:v>平成24年度</c:v>
                </c:pt>
                <c:pt idx="1">
                  <c:v>平成25年度</c:v>
                </c:pt>
                <c:pt idx="2">
                  <c:v>平成26年度</c:v>
                </c:pt>
                <c:pt idx="3">
                  <c:v>平成27年度</c:v>
                </c:pt>
              </c:strCache>
            </c:strRef>
          </c:cat>
          <c:val>
            <c:numRef>
              <c:f>'【一覧】養護者虐待、施設虐待、使用者'!$C$33:$F$33</c:f>
              <c:numCache>
                <c:formatCode>#,##0</c:formatCode>
                <c:ptCount val="4"/>
                <c:pt idx="0">
                  <c:v>176</c:v>
                </c:pt>
                <c:pt idx="1">
                  <c:v>455</c:v>
                </c:pt>
                <c:pt idx="2">
                  <c:v>525</c:v>
                </c:pt>
                <c:pt idx="3">
                  <c:v>569</c:v>
                </c:pt>
              </c:numCache>
            </c:numRef>
          </c:val>
          <c:smooth val="0"/>
        </c:ser>
        <c:dLbls>
          <c:showLegendKey val="0"/>
          <c:showVal val="1"/>
          <c:showCatName val="0"/>
          <c:showSerName val="0"/>
          <c:showPercent val="0"/>
          <c:showBubbleSize val="0"/>
        </c:dLbls>
        <c:marker val="1"/>
        <c:smooth val="0"/>
        <c:axId val="198797184"/>
        <c:axId val="198798720"/>
      </c:lineChart>
      <c:catAx>
        <c:axId val="198797184"/>
        <c:scaling>
          <c:orientation val="minMax"/>
        </c:scaling>
        <c:delete val="0"/>
        <c:axPos val="b"/>
        <c:majorTickMark val="none"/>
        <c:minorTickMark val="none"/>
        <c:tickLblPos val="nextTo"/>
        <c:txPr>
          <a:bodyPr/>
          <a:lstStyle/>
          <a:p>
            <a:pPr>
              <a:defRPr sz="900"/>
            </a:pPr>
            <a:endParaRPr lang="ja-JP"/>
          </a:p>
        </c:txPr>
        <c:crossAx val="198798720"/>
        <c:crosses val="autoZero"/>
        <c:auto val="1"/>
        <c:lblAlgn val="ctr"/>
        <c:lblOffset val="100"/>
        <c:noMultiLvlLbl val="0"/>
      </c:catAx>
      <c:valAx>
        <c:axId val="198798720"/>
        <c:scaling>
          <c:orientation val="minMax"/>
          <c:max val="5000"/>
        </c:scaling>
        <c:delete val="0"/>
        <c:axPos val="l"/>
        <c:majorGridlines/>
        <c:numFmt formatCode="#,##0" sourceLinked="1"/>
        <c:majorTickMark val="none"/>
        <c:minorTickMark val="none"/>
        <c:tickLblPos val="nextTo"/>
        <c:crossAx val="198797184"/>
        <c:crosses val="autoZero"/>
        <c:crossBetween val="between"/>
        <c:majorUnit val="1000"/>
      </c:valAx>
    </c:plotArea>
    <c:legend>
      <c:legendPos val="b"/>
      <c:legendEntry>
        <c:idx val="0"/>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1"/>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2"/>
        <c:txPr>
          <a:bodyPr/>
          <a:lstStyle/>
          <a:p>
            <a:pPr>
              <a:defRPr sz="1000">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0.27827998123085207"/>
          <c:y val="0.16885157880709878"/>
          <c:w val="0.58631156177485344"/>
          <c:h val="0.16029084418448233"/>
        </c:manualLayout>
      </c:layout>
      <c:overlay val="0"/>
      <c:spPr>
        <a:solidFill>
          <a:schemeClr val="bg1"/>
        </a:solidFill>
        <a:ln>
          <a:solidFill>
            <a:schemeClr val="tx1"/>
          </a:solidFill>
        </a:ln>
      </c:spPr>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noFill/>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43690123648515"/>
          <c:y val="0.1062532245275639"/>
          <c:w val="0.79333287369001659"/>
          <c:h val="0.7737824831640312"/>
        </c:manualLayout>
      </c:layout>
      <c:lineChart>
        <c:grouping val="standard"/>
        <c:varyColors val="0"/>
        <c:ser>
          <c:idx val="0"/>
          <c:order val="0"/>
          <c:tx>
            <c:strRef>
              <c:f>'【一覧】養護者虐待、施設虐待、使用者'!$B$3</c:f>
              <c:strCache>
                <c:ptCount val="1"/>
                <c:pt idx="0">
                  <c:v>相談・通報件数（件）</c:v>
                </c:pt>
              </c:strCache>
            </c:strRef>
          </c:tx>
          <c:spPr>
            <a:ln>
              <a:solidFill>
                <a:schemeClr val="accent1"/>
              </a:solidFill>
              <a:prstDash val="solid"/>
            </a:ln>
          </c:spPr>
          <c:marker>
            <c:symbol val="square"/>
            <c:size val="5"/>
          </c:marker>
          <c:dPt>
            <c:idx val="1"/>
            <c:bubble3D val="0"/>
            <c:spPr>
              <a:ln>
                <a:solidFill>
                  <a:schemeClr val="accent1"/>
                </a:solidFill>
                <a:prstDash val="sysDot"/>
              </a:ln>
            </c:spPr>
          </c:dPt>
          <c:dLbls>
            <c:dLblPos val="t"/>
            <c:showLegendKey val="0"/>
            <c:showVal val="1"/>
            <c:showCatName val="0"/>
            <c:showSerName val="0"/>
            <c:showPercent val="0"/>
            <c:showBubbleSize val="0"/>
            <c:showLeaderLines val="0"/>
          </c:dLbls>
          <c:cat>
            <c:strRef>
              <c:f>'【一覧】養護者虐待、施設虐待、使用者'!$C$2:$F$2</c:f>
              <c:strCache>
                <c:ptCount val="4"/>
                <c:pt idx="0">
                  <c:v>平成24年度</c:v>
                </c:pt>
                <c:pt idx="1">
                  <c:v>平成25年度</c:v>
                </c:pt>
                <c:pt idx="2">
                  <c:v>平成26年度</c:v>
                </c:pt>
                <c:pt idx="3">
                  <c:v>平成27年度</c:v>
                </c:pt>
              </c:strCache>
            </c:strRef>
          </c:cat>
          <c:val>
            <c:numRef>
              <c:f>'【一覧】養護者虐待、施設虐待、使用者'!$C$3:$F$3</c:f>
              <c:numCache>
                <c:formatCode>#,##0</c:formatCode>
                <c:ptCount val="4"/>
                <c:pt idx="0">
                  <c:v>3260</c:v>
                </c:pt>
                <c:pt idx="1">
                  <c:v>4635</c:v>
                </c:pt>
                <c:pt idx="2">
                  <c:v>4458</c:v>
                </c:pt>
                <c:pt idx="3">
                  <c:v>4450</c:v>
                </c:pt>
              </c:numCache>
            </c:numRef>
          </c:val>
          <c:smooth val="0"/>
        </c:ser>
        <c:ser>
          <c:idx val="1"/>
          <c:order val="1"/>
          <c:tx>
            <c:strRef>
              <c:f>'【一覧】養護者虐待、施設虐待、使用者'!$B$4</c:f>
              <c:strCache>
                <c:ptCount val="1"/>
                <c:pt idx="0">
                  <c:v>認定件数（件）</c:v>
                </c:pt>
              </c:strCache>
            </c:strRef>
          </c:tx>
          <c:spPr>
            <a:ln>
              <a:solidFill>
                <a:srgbClr val="FF0000"/>
              </a:solidFill>
              <a:prstDash val="solid"/>
            </a:ln>
          </c:spPr>
          <c:marker>
            <c:symbol val="square"/>
            <c:size val="5"/>
          </c:marker>
          <c:dPt>
            <c:idx val="1"/>
            <c:bubble3D val="0"/>
            <c:spPr>
              <a:ln>
                <a:solidFill>
                  <a:srgbClr val="FF0000"/>
                </a:solidFill>
                <a:prstDash val="sysDot"/>
              </a:ln>
            </c:spPr>
          </c:dPt>
          <c:dLbls>
            <c:dLblPos val="b"/>
            <c:showLegendKey val="0"/>
            <c:showVal val="1"/>
            <c:showCatName val="0"/>
            <c:showSerName val="0"/>
            <c:showPercent val="0"/>
            <c:showBubbleSize val="0"/>
            <c:showLeaderLines val="0"/>
          </c:dLbls>
          <c:cat>
            <c:strRef>
              <c:f>'【一覧】養護者虐待、施設虐待、使用者'!$C$2:$F$2</c:f>
              <c:strCache>
                <c:ptCount val="4"/>
                <c:pt idx="0">
                  <c:v>平成24年度</c:v>
                </c:pt>
                <c:pt idx="1">
                  <c:v>平成25年度</c:v>
                </c:pt>
                <c:pt idx="2">
                  <c:v>平成26年度</c:v>
                </c:pt>
                <c:pt idx="3">
                  <c:v>平成27年度</c:v>
                </c:pt>
              </c:strCache>
            </c:strRef>
          </c:cat>
          <c:val>
            <c:numRef>
              <c:f>'【一覧】養護者虐待、施設虐待、使用者'!$C$4:$F$4</c:f>
              <c:numCache>
                <c:formatCode>#,##0</c:formatCode>
                <c:ptCount val="4"/>
                <c:pt idx="0">
                  <c:v>1311</c:v>
                </c:pt>
                <c:pt idx="1">
                  <c:v>1764</c:v>
                </c:pt>
                <c:pt idx="2">
                  <c:v>1666</c:v>
                </c:pt>
                <c:pt idx="3">
                  <c:v>1593</c:v>
                </c:pt>
              </c:numCache>
            </c:numRef>
          </c:val>
          <c:smooth val="0"/>
        </c:ser>
        <c:ser>
          <c:idx val="2"/>
          <c:order val="2"/>
          <c:tx>
            <c:strRef>
              <c:f>'【一覧】養護者虐待、施設虐待、使用者'!$B$5</c:f>
              <c:strCache>
                <c:ptCount val="1"/>
                <c:pt idx="0">
                  <c:v>被虐待者数（人）</c:v>
                </c:pt>
              </c:strCache>
            </c:strRef>
          </c:tx>
          <c:spPr>
            <a:ln>
              <a:solidFill>
                <a:srgbClr val="92D050"/>
              </a:solidFill>
              <a:prstDash val="solid"/>
            </a:ln>
          </c:spPr>
          <c:marker>
            <c:symbol val="square"/>
            <c:size val="5"/>
          </c:marker>
          <c:dPt>
            <c:idx val="1"/>
            <c:bubble3D val="0"/>
            <c:spPr>
              <a:ln>
                <a:solidFill>
                  <a:srgbClr val="92D050"/>
                </a:solidFill>
                <a:prstDash val="sysDot"/>
              </a:ln>
            </c:spPr>
          </c:dPt>
          <c:dLbls>
            <c:dLblPos val="t"/>
            <c:showLegendKey val="0"/>
            <c:showVal val="1"/>
            <c:showCatName val="0"/>
            <c:showSerName val="0"/>
            <c:showPercent val="0"/>
            <c:showBubbleSize val="0"/>
            <c:showLeaderLines val="0"/>
          </c:dLbls>
          <c:cat>
            <c:strRef>
              <c:f>'【一覧】養護者虐待、施設虐待、使用者'!$C$2:$F$2</c:f>
              <c:strCache>
                <c:ptCount val="4"/>
                <c:pt idx="0">
                  <c:v>平成24年度</c:v>
                </c:pt>
                <c:pt idx="1">
                  <c:v>平成25年度</c:v>
                </c:pt>
                <c:pt idx="2">
                  <c:v>平成26年度</c:v>
                </c:pt>
                <c:pt idx="3">
                  <c:v>平成27年度</c:v>
                </c:pt>
              </c:strCache>
            </c:strRef>
          </c:cat>
          <c:val>
            <c:numRef>
              <c:f>'【一覧】養護者虐待、施設虐待、使用者'!$C$5:$F$5</c:f>
              <c:numCache>
                <c:formatCode>#,##0</c:formatCode>
                <c:ptCount val="4"/>
                <c:pt idx="0">
                  <c:v>1329</c:v>
                </c:pt>
                <c:pt idx="1">
                  <c:v>1811</c:v>
                </c:pt>
                <c:pt idx="2">
                  <c:v>1695</c:v>
                </c:pt>
                <c:pt idx="3">
                  <c:v>1615</c:v>
                </c:pt>
              </c:numCache>
            </c:numRef>
          </c:val>
          <c:smooth val="0"/>
        </c:ser>
        <c:dLbls>
          <c:showLegendKey val="0"/>
          <c:showVal val="0"/>
          <c:showCatName val="0"/>
          <c:showSerName val="0"/>
          <c:showPercent val="0"/>
          <c:showBubbleSize val="0"/>
        </c:dLbls>
        <c:marker val="1"/>
        <c:smooth val="0"/>
        <c:axId val="200233344"/>
        <c:axId val="200234880"/>
      </c:lineChart>
      <c:catAx>
        <c:axId val="200233344"/>
        <c:scaling>
          <c:orientation val="minMax"/>
        </c:scaling>
        <c:delete val="0"/>
        <c:axPos val="b"/>
        <c:majorTickMark val="none"/>
        <c:minorTickMark val="none"/>
        <c:tickLblPos val="nextTo"/>
        <c:txPr>
          <a:bodyPr/>
          <a:lstStyle/>
          <a:p>
            <a:pPr>
              <a:defRPr sz="900"/>
            </a:pPr>
            <a:endParaRPr lang="ja-JP"/>
          </a:p>
        </c:txPr>
        <c:crossAx val="200234880"/>
        <c:crosses val="autoZero"/>
        <c:auto val="1"/>
        <c:lblAlgn val="ctr"/>
        <c:lblOffset val="100"/>
        <c:noMultiLvlLbl val="0"/>
      </c:catAx>
      <c:valAx>
        <c:axId val="200234880"/>
        <c:scaling>
          <c:orientation val="minMax"/>
          <c:max val="10000"/>
        </c:scaling>
        <c:delete val="0"/>
        <c:axPos val="l"/>
        <c:majorGridlines/>
        <c:numFmt formatCode="#,##0" sourceLinked="1"/>
        <c:majorTickMark val="none"/>
        <c:minorTickMark val="none"/>
        <c:tickLblPos val="nextTo"/>
        <c:crossAx val="200233344"/>
        <c:crosses val="autoZero"/>
        <c:crossBetween val="between"/>
        <c:majorUnit val="2000"/>
      </c:valAx>
    </c:plotArea>
    <c:legend>
      <c:legendPos val="b"/>
      <c:legendEntry>
        <c:idx val="0"/>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1"/>
        <c:txPr>
          <a:bodyPr/>
          <a:lstStyle/>
          <a:p>
            <a:pPr>
              <a:defRPr sz="1000">
                <a:latin typeface="ＭＳ ゴシック" panose="020B0609070205080204" pitchFamily="49" charset="-128"/>
                <a:ea typeface="ＭＳ ゴシック" panose="020B0609070205080204" pitchFamily="49" charset="-128"/>
              </a:defRPr>
            </a:pPr>
            <a:endParaRPr lang="ja-JP"/>
          </a:p>
        </c:txPr>
      </c:legendEntry>
      <c:legendEntry>
        <c:idx val="2"/>
        <c:txPr>
          <a:bodyPr/>
          <a:lstStyle/>
          <a:p>
            <a:pPr>
              <a:defRPr sz="1000">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0.29160117865041579"/>
          <c:y val="0.17105173479702215"/>
          <c:w val="0.56196482791489721"/>
          <c:h val="0.16152910320272931"/>
        </c:manualLayout>
      </c:layout>
      <c:overlay val="0"/>
      <c:spPr>
        <a:solidFill>
          <a:schemeClr val="bg1"/>
        </a:solidFill>
        <a:ln>
          <a:solidFill>
            <a:schemeClr val="tx1"/>
          </a:solidFill>
        </a:ln>
      </c:spPr>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noFill/>
    <a:ln>
      <a:solidFill>
        <a:schemeClr val="tx1"/>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v>セルフ率</c:v>
          </c:tx>
          <c:spPr>
            <a:solidFill>
              <a:schemeClr val="accent3">
                <a:lumMod val="40000"/>
                <a:lumOff val="60000"/>
              </a:schemeClr>
            </a:solidFill>
            <a:ln>
              <a:solidFill>
                <a:schemeClr val="bg1">
                  <a:lumMod val="50000"/>
                </a:schemeClr>
              </a:solidFill>
            </a:ln>
          </c:spPr>
          <c:invertIfNegative val="0"/>
          <c:dLbls>
            <c:txPr>
              <a:bodyPr/>
              <a:lstStyle/>
              <a:p>
                <a:pPr>
                  <a:defRPr sz="600"/>
                </a:pPr>
                <a:endParaRPr lang="ja-JP"/>
              </a:p>
            </c:txPr>
            <c:dLblPos val="inBase"/>
            <c:showLegendKey val="0"/>
            <c:showVal val="1"/>
            <c:showCatName val="0"/>
            <c:showSerName val="0"/>
            <c:showPercent val="0"/>
            <c:showBubbleSize val="0"/>
            <c:showLeaderLines val="0"/>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21</c:v>
                  </c:pt>
                  <c:pt idx="2">
                    <c:v>24</c:v>
                  </c:pt>
                  <c:pt idx="3">
                    <c:v>38</c:v>
                  </c:pt>
                  <c:pt idx="4">
                    <c:v>23</c:v>
                  </c:pt>
                  <c:pt idx="5">
                    <c:v>1</c:v>
                  </c:pt>
                  <c:pt idx="6">
                    <c:v>33</c:v>
                  </c:pt>
                  <c:pt idx="7">
                    <c:v>35</c:v>
                  </c:pt>
                  <c:pt idx="8">
                    <c:v>1</c:v>
                  </c:pt>
                  <c:pt idx="9">
                    <c:v>1</c:v>
                  </c:pt>
                  <c:pt idx="10">
                    <c:v>40</c:v>
                  </c:pt>
                  <c:pt idx="11">
                    <c:v>34</c:v>
                  </c:pt>
                  <c:pt idx="12">
                    <c:v>42</c:v>
                  </c:pt>
                  <c:pt idx="13">
                    <c:v>1</c:v>
                  </c:pt>
                  <c:pt idx="14">
                    <c:v>1</c:v>
                  </c:pt>
                  <c:pt idx="15">
                    <c:v>46</c:v>
                  </c:pt>
                  <c:pt idx="16">
                    <c:v>1</c:v>
                  </c:pt>
                  <c:pt idx="17">
                    <c:v>1</c:v>
                  </c:pt>
                  <c:pt idx="18">
                    <c:v>1</c:v>
                  </c:pt>
                  <c:pt idx="19">
                    <c:v>22</c:v>
                  </c:pt>
                  <c:pt idx="20">
                    <c:v>1</c:v>
                  </c:pt>
                  <c:pt idx="21">
                    <c:v>39</c:v>
                  </c:pt>
                  <c:pt idx="22">
                    <c:v>29</c:v>
                  </c:pt>
                  <c:pt idx="23">
                    <c:v>1</c:v>
                  </c:pt>
                  <c:pt idx="24">
                    <c:v>43</c:v>
                  </c:pt>
                  <c:pt idx="25">
                    <c:v>44</c:v>
                  </c:pt>
                  <c:pt idx="26">
                    <c:v>30</c:v>
                  </c:pt>
                  <c:pt idx="27">
                    <c:v>47</c:v>
                  </c:pt>
                  <c:pt idx="28">
                    <c:v>41</c:v>
                  </c:pt>
                  <c:pt idx="29">
                    <c:v>1</c:v>
                  </c:pt>
                  <c:pt idx="30">
                    <c:v>37</c:v>
                  </c:pt>
                  <c:pt idx="31">
                    <c:v>1</c:v>
                  </c:pt>
                  <c:pt idx="32">
                    <c:v>24</c:v>
                  </c:pt>
                  <c:pt idx="33">
                    <c:v>24</c:v>
                  </c:pt>
                  <c:pt idx="34">
                    <c:v>45</c:v>
                  </c:pt>
                  <c:pt idx="35">
                    <c:v>1</c:v>
                  </c:pt>
                  <c:pt idx="36">
                    <c:v>1</c:v>
                  </c:pt>
                  <c:pt idx="37">
                    <c:v>1</c:v>
                  </c:pt>
                  <c:pt idx="38">
                    <c:v>1</c:v>
                  </c:pt>
                  <c:pt idx="39">
                    <c:v>31</c:v>
                  </c:pt>
                  <c:pt idx="40">
                    <c:v>1</c:v>
                  </c:pt>
                  <c:pt idx="41">
                    <c:v>1</c:v>
                  </c:pt>
                  <c:pt idx="42">
                    <c:v>24</c:v>
                  </c:pt>
                  <c:pt idx="43">
                    <c:v>32</c:v>
                  </c:pt>
                  <c:pt idx="44">
                    <c:v>1</c:v>
                  </c:pt>
                  <c:pt idx="45">
                    <c:v>1</c:v>
                  </c:pt>
                  <c:pt idx="46">
                    <c:v>24</c:v>
                  </c:pt>
                </c:lvl>
              </c:multiLvlStrCache>
            </c:multiLvlStrRef>
          </c:cat>
          <c:val>
            <c:numRef>
              <c:f>'グラフ (H26.3)'!$E$2:$E$48</c:f>
              <c:numCache>
                <c:formatCode>0.0_ </c:formatCode>
                <c:ptCount val="47"/>
                <c:pt idx="0">
                  <c:v>52.948354974128677</c:v>
                </c:pt>
                <c:pt idx="1">
                  <c:v>0.3003003003003003</c:v>
                </c:pt>
                <c:pt idx="2">
                  <c:v>26.037906137184113</c:v>
                </c:pt>
                <c:pt idx="3">
                  <c:v>47.918412964515227</c:v>
                </c:pt>
                <c:pt idx="4">
                  <c:v>6.5088757396449708</c:v>
                </c:pt>
                <c:pt idx="5">
                  <c:v>1.0359869138495092</c:v>
                </c:pt>
                <c:pt idx="6">
                  <c:v>9.7650721766204356</c:v>
                </c:pt>
                <c:pt idx="7">
                  <c:v>26.9077695102959</c:v>
                </c:pt>
                <c:pt idx="8">
                  <c:v>20.516795865633075</c:v>
                </c:pt>
                <c:pt idx="9">
                  <c:v>8.6632057105775466</c:v>
                </c:pt>
                <c:pt idx="10">
                  <c:v>40.290469973890339</c:v>
                </c:pt>
                <c:pt idx="11">
                  <c:v>33.880633773910191</c:v>
                </c:pt>
                <c:pt idx="12">
                  <c:v>36.382007334780333</c:v>
                </c:pt>
                <c:pt idx="13">
                  <c:v>52.961744138214726</c:v>
                </c:pt>
                <c:pt idx="14">
                  <c:v>1.2127512127512128</c:v>
                </c:pt>
                <c:pt idx="15">
                  <c:v>1.5374331550802141</c:v>
                </c:pt>
                <c:pt idx="16">
                  <c:v>3.0480656506447832</c:v>
                </c:pt>
                <c:pt idx="17">
                  <c:v>7.8734363502575428</c:v>
                </c:pt>
                <c:pt idx="18">
                  <c:v>2.1630615640599005</c:v>
                </c:pt>
                <c:pt idx="19">
                  <c:v>2.178454192778275</c:v>
                </c:pt>
                <c:pt idx="20">
                  <c:v>7.5039246467817904</c:v>
                </c:pt>
                <c:pt idx="21">
                  <c:v>16.147569244914379</c:v>
                </c:pt>
                <c:pt idx="22">
                  <c:v>29.815448545587873</c:v>
                </c:pt>
                <c:pt idx="23">
                  <c:v>7.6173377789176708</c:v>
                </c:pt>
                <c:pt idx="24">
                  <c:v>14.839112777257107</c:v>
                </c:pt>
                <c:pt idx="25">
                  <c:v>46.232476635514018</c:v>
                </c:pt>
                <c:pt idx="26">
                  <c:v>46.492197515582866</c:v>
                </c:pt>
                <c:pt idx="27">
                  <c:v>27.100686833260269</c:v>
                </c:pt>
                <c:pt idx="28">
                  <c:v>23.888055972013994</c:v>
                </c:pt>
                <c:pt idx="29">
                  <c:v>47.058823529411761</c:v>
                </c:pt>
                <c:pt idx="30">
                  <c:v>7.3271413828689376</c:v>
                </c:pt>
                <c:pt idx="31">
                  <c:v>5.9001512859304084</c:v>
                </c:pt>
                <c:pt idx="32">
                  <c:v>32.541270635317659</c:v>
                </c:pt>
                <c:pt idx="33">
                  <c:v>37.495076801890512</c:v>
                </c:pt>
                <c:pt idx="34">
                  <c:v>0.15043249341857842</c:v>
                </c:pt>
                <c:pt idx="35">
                  <c:v>0.22796352583586624</c:v>
                </c:pt>
                <c:pt idx="36">
                  <c:v>0.52049446974625901</c:v>
                </c:pt>
                <c:pt idx="37">
                  <c:v>25.171080035703657</c:v>
                </c:pt>
                <c:pt idx="38">
                  <c:v>8.5943775100401609</c:v>
                </c:pt>
                <c:pt idx="39">
                  <c:v>17.294107870024099</c:v>
                </c:pt>
                <c:pt idx="40">
                  <c:v>19.596977329974809</c:v>
                </c:pt>
                <c:pt idx="41">
                  <c:v>14.144927536231883</c:v>
                </c:pt>
                <c:pt idx="42">
                  <c:v>3.3523868376332455</c:v>
                </c:pt>
                <c:pt idx="43">
                  <c:v>0</c:v>
                </c:pt>
                <c:pt idx="44">
                  <c:v>0.24067388688327318</c:v>
                </c:pt>
                <c:pt idx="45">
                  <c:v>2.4279783620581203</c:v>
                </c:pt>
                <c:pt idx="46">
                  <c:v>1.6488046166529264</c:v>
                </c:pt>
              </c:numCache>
            </c:numRef>
          </c:val>
        </c:ser>
        <c:ser>
          <c:idx val="0"/>
          <c:order val="1"/>
          <c:tx>
            <c:v>進捗率</c:v>
          </c:tx>
          <c:spPr>
            <a:solidFill>
              <a:schemeClr val="tx2">
                <a:lumMod val="20000"/>
                <a:lumOff val="80000"/>
              </a:schemeClr>
            </a:solidFill>
            <a:ln>
              <a:solidFill>
                <a:schemeClr val="bg1">
                  <a:lumMod val="50000"/>
                </a:schemeClr>
              </a:solidFill>
            </a:ln>
          </c:spPr>
          <c:invertIfNegative val="0"/>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21</c:v>
                  </c:pt>
                  <c:pt idx="2">
                    <c:v>24</c:v>
                  </c:pt>
                  <c:pt idx="3">
                    <c:v>38</c:v>
                  </c:pt>
                  <c:pt idx="4">
                    <c:v>23</c:v>
                  </c:pt>
                  <c:pt idx="5">
                    <c:v>1</c:v>
                  </c:pt>
                  <c:pt idx="6">
                    <c:v>33</c:v>
                  </c:pt>
                  <c:pt idx="7">
                    <c:v>35</c:v>
                  </c:pt>
                  <c:pt idx="8">
                    <c:v>1</c:v>
                  </c:pt>
                  <c:pt idx="9">
                    <c:v>1</c:v>
                  </c:pt>
                  <c:pt idx="10">
                    <c:v>40</c:v>
                  </c:pt>
                  <c:pt idx="11">
                    <c:v>34</c:v>
                  </c:pt>
                  <c:pt idx="12">
                    <c:v>42</c:v>
                  </c:pt>
                  <c:pt idx="13">
                    <c:v>1</c:v>
                  </c:pt>
                  <c:pt idx="14">
                    <c:v>1</c:v>
                  </c:pt>
                  <c:pt idx="15">
                    <c:v>46</c:v>
                  </c:pt>
                  <c:pt idx="16">
                    <c:v>1</c:v>
                  </c:pt>
                  <c:pt idx="17">
                    <c:v>1</c:v>
                  </c:pt>
                  <c:pt idx="18">
                    <c:v>1</c:v>
                  </c:pt>
                  <c:pt idx="19">
                    <c:v>22</c:v>
                  </c:pt>
                  <c:pt idx="20">
                    <c:v>1</c:v>
                  </c:pt>
                  <c:pt idx="21">
                    <c:v>39</c:v>
                  </c:pt>
                  <c:pt idx="22">
                    <c:v>29</c:v>
                  </c:pt>
                  <c:pt idx="23">
                    <c:v>1</c:v>
                  </c:pt>
                  <c:pt idx="24">
                    <c:v>43</c:v>
                  </c:pt>
                  <c:pt idx="25">
                    <c:v>44</c:v>
                  </c:pt>
                  <c:pt idx="26">
                    <c:v>30</c:v>
                  </c:pt>
                  <c:pt idx="27">
                    <c:v>47</c:v>
                  </c:pt>
                  <c:pt idx="28">
                    <c:v>41</c:v>
                  </c:pt>
                  <c:pt idx="29">
                    <c:v>1</c:v>
                  </c:pt>
                  <c:pt idx="30">
                    <c:v>37</c:v>
                  </c:pt>
                  <c:pt idx="31">
                    <c:v>1</c:v>
                  </c:pt>
                  <c:pt idx="32">
                    <c:v>24</c:v>
                  </c:pt>
                  <c:pt idx="33">
                    <c:v>24</c:v>
                  </c:pt>
                  <c:pt idx="34">
                    <c:v>45</c:v>
                  </c:pt>
                  <c:pt idx="35">
                    <c:v>1</c:v>
                  </c:pt>
                  <c:pt idx="36">
                    <c:v>1</c:v>
                  </c:pt>
                  <c:pt idx="37">
                    <c:v>1</c:v>
                  </c:pt>
                  <c:pt idx="38">
                    <c:v>1</c:v>
                  </c:pt>
                  <c:pt idx="39">
                    <c:v>31</c:v>
                  </c:pt>
                  <c:pt idx="40">
                    <c:v>1</c:v>
                  </c:pt>
                  <c:pt idx="41">
                    <c:v>1</c:v>
                  </c:pt>
                  <c:pt idx="42">
                    <c:v>24</c:v>
                  </c:pt>
                  <c:pt idx="43">
                    <c:v>32</c:v>
                  </c:pt>
                  <c:pt idx="44">
                    <c:v>1</c:v>
                  </c:pt>
                  <c:pt idx="45">
                    <c:v>1</c:v>
                  </c:pt>
                  <c:pt idx="46">
                    <c:v>24</c:v>
                  </c:pt>
                </c:lvl>
              </c:multiLvlStrCache>
            </c:multiLvlStrRef>
          </c:cat>
          <c:val>
            <c:numRef>
              <c:f>'グラフ (H26.3)'!$H$2:$H$48</c:f>
              <c:numCache>
                <c:formatCode>0.0_ </c:formatCode>
                <c:ptCount val="47"/>
                <c:pt idx="0">
                  <c:v>46.667497201898556</c:v>
                </c:pt>
                <c:pt idx="1">
                  <c:v>99.649674687193439</c:v>
                </c:pt>
                <c:pt idx="2">
                  <c:v>73.862093862815897</c:v>
                </c:pt>
                <c:pt idx="3">
                  <c:v>51.608839538265642</c:v>
                </c:pt>
                <c:pt idx="4">
                  <c:v>93.392602092867349</c:v>
                </c:pt>
                <c:pt idx="5">
                  <c:v>98.964013086150487</c:v>
                </c:pt>
                <c:pt idx="6">
                  <c:v>89.98083409102496</c:v>
                </c:pt>
                <c:pt idx="7">
                  <c:v>72.730161524186855</c:v>
                </c:pt>
                <c:pt idx="8">
                  <c:v>79.483204134366929</c:v>
                </c:pt>
                <c:pt idx="9">
                  <c:v>91.336794289422457</c:v>
                </c:pt>
                <c:pt idx="10">
                  <c:v>58.876129265530324</c:v>
                </c:pt>
                <c:pt idx="11">
                  <c:v>65.841019930551539</c:v>
                </c:pt>
                <c:pt idx="12">
                  <c:v>62.687432475400222</c:v>
                </c:pt>
                <c:pt idx="13">
                  <c:v>47.038255861785274</c:v>
                </c:pt>
                <c:pt idx="14">
                  <c:v>98.787248787248785</c:v>
                </c:pt>
                <c:pt idx="15">
                  <c:v>95.858400178253135</c:v>
                </c:pt>
                <c:pt idx="16">
                  <c:v>96.951934349355213</c:v>
                </c:pt>
                <c:pt idx="17">
                  <c:v>92.126563649742451</c:v>
                </c:pt>
                <c:pt idx="18">
                  <c:v>97.836938435940098</c:v>
                </c:pt>
                <c:pt idx="19">
                  <c:v>97.761897730872192</c:v>
                </c:pt>
                <c:pt idx="20">
                  <c:v>92.496075353218203</c:v>
                </c:pt>
                <c:pt idx="21">
                  <c:v>83.246993240806432</c:v>
                </c:pt>
                <c:pt idx="22">
                  <c:v>70.074674760479766</c:v>
                </c:pt>
                <c:pt idx="23">
                  <c:v>92.382662221082327</c:v>
                </c:pt>
                <c:pt idx="24">
                  <c:v>83.774565596125512</c:v>
                </c:pt>
                <c:pt idx="25">
                  <c:v>52.21490691825251</c:v>
                </c:pt>
                <c:pt idx="26">
                  <c:v>53.392996991415849</c:v>
                </c:pt>
                <c:pt idx="27">
                  <c:v>68.252201064740149</c:v>
                </c:pt>
                <c:pt idx="28">
                  <c:v>75.195875694240016</c:v>
                </c:pt>
                <c:pt idx="29">
                  <c:v>52.941176470588239</c:v>
                </c:pt>
                <c:pt idx="30">
                  <c:v>92.261758925455837</c:v>
                </c:pt>
                <c:pt idx="31">
                  <c:v>94.099848714069594</c:v>
                </c:pt>
                <c:pt idx="32">
                  <c:v>67.358729364682347</c:v>
                </c:pt>
                <c:pt idx="33">
                  <c:v>62.404923198109493</c:v>
                </c:pt>
                <c:pt idx="34">
                  <c:v>98.040114035384974</c:v>
                </c:pt>
                <c:pt idx="35">
                  <c:v>99.772036474164139</c:v>
                </c:pt>
                <c:pt idx="36">
                  <c:v>99.479505530253746</c:v>
                </c:pt>
                <c:pt idx="37">
                  <c:v>74.828919964296347</c:v>
                </c:pt>
                <c:pt idx="38">
                  <c:v>91.405622489959839</c:v>
                </c:pt>
                <c:pt idx="39">
                  <c:v>82.51511575306813</c:v>
                </c:pt>
                <c:pt idx="40">
                  <c:v>80.403022670025194</c:v>
                </c:pt>
                <c:pt idx="41">
                  <c:v>85.855072463768124</c:v>
                </c:pt>
                <c:pt idx="42">
                  <c:v>96.547613162366758</c:v>
                </c:pt>
                <c:pt idx="43">
                  <c:v>99.768089053803351</c:v>
                </c:pt>
                <c:pt idx="44">
                  <c:v>99.759326113116728</c:v>
                </c:pt>
                <c:pt idx="45">
                  <c:v>97.572021637941873</c:v>
                </c:pt>
                <c:pt idx="46">
                  <c:v>98.251195383347081</c:v>
                </c:pt>
              </c:numCache>
            </c:numRef>
          </c:val>
        </c:ser>
        <c:dLbls>
          <c:showLegendKey val="0"/>
          <c:showVal val="0"/>
          <c:showCatName val="0"/>
          <c:showSerName val="0"/>
          <c:showPercent val="0"/>
          <c:showBubbleSize val="0"/>
        </c:dLbls>
        <c:gapWidth val="150"/>
        <c:overlap val="100"/>
        <c:axId val="379009664"/>
        <c:axId val="379019648"/>
      </c:barChart>
      <c:lineChart>
        <c:grouping val="standard"/>
        <c:varyColors val="0"/>
        <c:ser>
          <c:idx val="1"/>
          <c:order val="2"/>
          <c:tx>
            <c:v>進捗率平均</c:v>
          </c:tx>
          <c:spPr>
            <a:ln w="19050">
              <a:solidFill>
                <a:srgbClr val="FF0000"/>
              </a:solidFill>
            </a:ln>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21</c:v>
                  </c:pt>
                  <c:pt idx="2">
                    <c:v>24</c:v>
                  </c:pt>
                  <c:pt idx="3">
                    <c:v>38</c:v>
                  </c:pt>
                  <c:pt idx="4">
                    <c:v>23</c:v>
                  </c:pt>
                  <c:pt idx="5">
                    <c:v>1</c:v>
                  </c:pt>
                  <c:pt idx="6">
                    <c:v>33</c:v>
                  </c:pt>
                  <c:pt idx="7">
                    <c:v>35</c:v>
                  </c:pt>
                  <c:pt idx="8">
                    <c:v>1</c:v>
                  </c:pt>
                  <c:pt idx="9">
                    <c:v>1</c:v>
                  </c:pt>
                  <c:pt idx="10">
                    <c:v>40</c:v>
                  </c:pt>
                  <c:pt idx="11">
                    <c:v>34</c:v>
                  </c:pt>
                  <c:pt idx="12">
                    <c:v>42</c:v>
                  </c:pt>
                  <c:pt idx="13">
                    <c:v>1</c:v>
                  </c:pt>
                  <c:pt idx="14">
                    <c:v>1</c:v>
                  </c:pt>
                  <c:pt idx="15">
                    <c:v>46</c:v>
                  </c:pt>
                  <c:pt idx="16">
                    <c:v>1</c:v>
                  </c:pt>
                  <c:pt idx="17">
                    <c:v>1</c:v>
                  </c:pt>
                  <c:pt idx="18">
                    <c:v>1</c:v>
                  </c:pt>
                  <c:pt idx="19">
                    <c:v>22</c:v>
                  </c:pt>
                  <c:pt idx="20">
                    <c:v>1</c:v>
                  </c:pt>
                  <c:pt idx="21">
                    <c:v>39</c:v>
                  </c:pt>
                  <c:pt idx="22">
                    <c:v>29</c:v>
                  </c:pt>
                  <c:pt idx="23">
                    <c:v>1</c:v>
                  </c:pt>
                  <c:pt idx="24">
                    <c:v>43</c:v>
                  </c:pt>
                  <c:pt idx="25">
                    <c:v>44</c:v>
                  </c:pt>
                  <c:pt idx="26">
                    <c:v>30</c:v>
                  </c:pt>
                  <c:pt idx="27">
                    <c:v>47</c:v>
                  </c:pt>
                  <c:pt idx="28">
                    <c:v>41</c:v>
                  </c:pt>
                  <c:pt idx="29">
                    <c:v>1</c:v>
                  </c:pt>
                  <c:pt idx="30">
                    <c:v>37</c:v>
                  </c:pt>
                  <c:pt idx="31">
                    <c:v>1</c:v>
                  </c:pt>
                  <c:pt idx="32">
                    <c:v>24</c:v>
                  </c:pt>
                  <c:pt idx="33">
                    <c:v>24</c:v>
                  </c:pt>
                  <c:pt idx="34">
                    <c:v>45</c:v>
                  </c:pt>
                  <c:pt idx="35">
                    <c:v>1</c:v>
                  </c:pt>
                  <c:pt idx="36">
                    <c:v>1</c:v>
                  </c:pt>
                  <c:pt idx="37">
                    <c:v>1</c:v>
                  </c:pt>
                  <c:pt idx="38">
                    <c:v>1</c:v>
                  </c:pt>
                  <c:pt idx="39">
                    <c:v>31</c:v>
                  </c:pt>
                  <c:pt idx="40">
                    <c:v>1</c:v>
                  </c:pt>
                  <c:pt idx="41">
                    <c:v>1</c:v>
                  </c:pt>
                  <c:pt idx="42">
                    <c:v>24</c:v>
                  </c:pt>
                  <c:pt idx="43">
                    <c:v>32</c:v>
                  </c:pt>
                  <c:pt idx="44">
                    <c:v>1</c:v>
                  </c:pt>
                  <c:pt idx="45">
                    <c:v>1</c:v>
                  </c:pt>
                  <c:pt idx="46">
                    <c:v>24</c:v>
                  </c:pt>
                </c:lvl>
              </c:multiLvlStrCache>
            </c:multiLvlStrRef>
          </c:cat>
          <c:val>
            <c:numRef>
              <c:f>'グラフ (H26.3)'!$D$2:$D$48</c:f>
              <c:numCache>
                <c:formatCode>0.0_);[Red]\(0.0\)</c:formatCode>
                <c:ptCount val="47"/>
                <c:pt idx="0">
                  <c:v>99.5</c:v>
                </c:pt>
                <c:pt idx="1">
                  <c:v>99.5</c:v>
                </c:pt>
                <c:pt idx="2">
                  <c:v>99.5</c:v>
                </c:pt>
                <c:pt idx="3">
                  <c:v>99.5</c:v>
                </c:pt>
                <c:pt idx="4">
                  <c:v>99.5</c:v>
                </c:pt>
                <c:pt idx="5">
                  <c:v>99.5</c:v>
                </c:pt>
                <c:pt idx="6">
                  <c:v>99.5</c:v>
                </c:pt>
                <c:pt idx="7">
                  <c:v>99.5</c:v>
                </c:pt>
                <c:pt idx="8">
                  <c:v>99.5</c:v>
                </c:pt>
                <c:pt idx="9">
                  <c:v>99.5</c:v>
                </c:pt>
                <c:pt idx="10">
                  <c:v>99.5</c:v>
                </c:pt>
                <c:pt idx="11">
                  <c:v>99.5</c:v>
                </c:pt>
                <c:pt idx="12">
                  <c:v>99.5</c:v>
                </c:pt>
                <c:pt idx="13">
                  <c:v>99.5</c:v>
                </c:pt>
                <c:pt idx="14">
                  <c:v>99.5</c:v>
                </c:pt>
                <c:pt idx="15">
                  <c:v>99.5</c:v>
                </c:pt>
                <c:pt idx="16">
                  <c:v>99.5</c:v>
                </c:pt>
                <c:pt idx="17">
                  <c:v>99.5</c:v>
                </c:pt>
                <c:pt idx="18">
                  <c:v>99.5</c:v>
                </c:pt>
                <c:pt idx="19">
                  <c:v>99.5</c:v>
                </c:pt>
                <c:pt idx="20">
                  <c:v>99.5</c:v>
                </c:pt>
                <c:pt idx="21">
                  <c:v>99.5</c:v>
                </c:pt>
                <c:pt idx="22">
                  <c:v>99.5</c:v>
                </c:pt>
                <c:pt idx="23">
                  <c:v>99.5</c:v>
                </c:pt>
                <c:pt idx="24">
                  <c:v>99.5</c:v>
                </c:pt>
                <c:pt idx="25">
                  <c:v>99.5</c:v>
                </c:pt>
                <c:pt idx="26">
                  <c:v>99.5</c:v>
                </c:pt>
                <c:pt idx="27">
                  <c:v>99.5</c:v>
                </c:pt>
                <c:pt idx="28">
                  <c:v>99.5</c:v>
                </c:pt>
                <c:pt idx="29">
                  <c:v>99.5</c:v>
                </c:pt>
                <c:pt idx="30">
                  <c:v>99.5</c:v>
                </c:pt>
                <c:pt idx="31">
                  <c:v>99.5</c:v>
                </c:pt>
                <c:pt idx="32">
                  <c:v>99.5</c:v>
                </c:pt>
                <c:pt idx="33">
                  <c:v>99.5</c:v>
                </c:pt>
                <c:pt idx="34">
                  <c:v>99.5</c:v>
                </c:pt>
                <c:pt idx="35">
                  <c:v>99.5</c:v>
                </c:pt>
                <c:pt idx="36">
                  <c:v>99.5</c:v>
                </c:pt>
                <c:pt idx="37">
                  <c:v>99.5</c:v>
                </c:pt>
                <c:pt idx="38">
                  <c:v>99.5</c:v>
                </c:pt>
                <c:pt idx="39">
                  <c:v>99.5</c:v>
                </c:pt>
                <c:pt idx="40">
                  <c:v>99.5</c:v>
                </c:pt>
                <c:pt idx="41">
                  <c:v>99.5</c:v>
                </c:pt>
                <c:pt idx="42">
                  <c:v>99.5</c:v>
                </c:pt>
                <c:pt idx="43">
                  <c:v>99.5</c:v>
                </c:pt>
                <c:pt idx="44">
                  <c:v>99.5</c:v>
                </c:pt>
                <c:pt idx="45">
                  <c:v>99.5</c:v>
                </c:pt>
                <c:pt idx="46">
                  <c:v>99.5</c:v>
                </c:pt>
              </c:numCache>
            </c:numRef>
          </c:val>
          <c:smooth val="0"/>
        </c:ser>
        <c:ser>
          <c:idx val="3"/>
          <c:order val="3"/>
          <c:tx>
            <c:v>セルフ率平均</c:v>
          </c:tx>
          <c:spPr>
            <a:ln w="19050"/>
          </c:spPr>
          <c:marker>
            <c:symbol val="none"/>
          </c:marker>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21</c:v>
                  </c:pt>
                  <c:pt idx="2">
                    <c:v>24</c:v>
                  </c:pt>
                  <c:pt idx="3">
                    <c:v>38</c:v>
                  </c:pt>
                  <c:pt idx="4">
                    <c:v>23</c:v>
                  </c:pt>
                  <c:pt idx="5">
                    <c:v>1</c:v>
                  </c:pt>
                  <c:pt idx="6">
                    <c:v>33</c:v>
                  </c:pt>
                  <c:pt idx="7">
                    <c:v>35</c:v>
                  </c:pt>
                  <c:pt idx="8">
                    <c:v>1</c:v>
                  </c:pt>
                  <c:pt idx="9">
                    <c:v>1</c:v>
                  </c:pt>
                  <c:pt idx="10">
                    <c:v>40</c:v>
                  </c:pt>
                  <c:pt idx="11">
                    <c:v>34</c:v>
                  </c:pt>
                  <c:pt idx="12">
                    <c:v>42</c:v>
                  </c:pt>
                  <c:pt idx="13">
                    <c:v>1</c:v>
                  </c:pt>
                  <c:pt idx="14">
                    <c:v>1</c:v>
                  </c:pt>
                  <c:pt idx="15">
                    <c:v>46</c:v>
                  </c:pt>
                  <c:pt idx="16">
                    <c:v>1</c:v>
                  </c:pt>
                  <c:pt idx="17">
                    <c:v>1</c:v>
                  </c:pt>
                  <c:pt idx="18">
                    <c:v>1</c:v>
                  </c:pt>
                  <c:pt idx="19">
                    <c:v>22</c:v>
                  </c:pt>
                  <c:pt idx="20">
                    <c:v>1</c:v>
                  </c:pt>
                  <c:pt idx="21">
                    <c:v>39</c:v>
                  </c:pt>
                  <c:pt idx="22">
                    <c:v>29</c:v>
                  </c:pt>
                  <c:pt idx="23">
                    <c:v>1</c:v>
                  </c:pt>
                  <c:pt idx="24">
                    <c:v>43</c:v>
                  </c:pt>
                  <c:pt idx="25">
                    <c:v>44</c:v>
                  </c:pt>
                  <c:pt idx="26">
                    <c:v>30</c:v>
                  </c:pt>
                  <c:pt idx="27">
                    <c:v>47</c:v>
                  </c:pt>
                  <c:pt idx="28">
                    <c:v>41</c:v>
                  </c:pt>
                  <c:pt idx="29">
                    <c:v>1</c:v>
                  </c:pt>
                  <c:pt idx="30">
                    <c:v>37</c:v>
                  </c:pt>
                  <c:pt idx="31">
                    <c:v>1</c:v>
                  </c:pt>
                  <c:pt idx="32">
                    <c:v>24</c:v>
                  </c:pt>
                  <c:pt idx="33">
                    <c:v>24</c:v>
                  </c:pt>
                  <c:pt idx="34">
                    <c:v>45</c:v>
                  </c:pt>
                  <c:pt idx="35">
                    <c:v>1</c:v>
                  </c:pt>
                  <c:pt idx="36">
                    <c:v>1</c:v>
                  </c:pt>
                  <c:pt idx="37">
                    <c:v>1</c:v>
                  </c:pt>
                  <c:pt idx="38">
                    <c:v>1</c:v>
                  </c:pt>
                  <c:pt idx="39">
                    <c:v>31</c:v>
                  </c:pt>
                  <c:pt idx="40">
                    <c:v>1</c:v>
                  </c:pt>
                  <c:pt idx="41">
                    <c:v>1</c:v>
                  </c:pt>
                  <c:pt idx="42">
                    <c:v>24</c:v>
                  </c:pt>
                  <c:pt idx="43">
                    <c:v>32</c:v>
                  </c:pt>
                  <c:pt idx="44">
                    <c:v>1</c:v>
                  </c:pt>
                  <c:pt idx="45">
                    <c:v>1</c:v>
                  </c:pt>
                  <c:pt idx="46">
                    <c:v>24</c:v>
                  </c:pt>
                </c:lvl>
              </c:multiLvlStrCache>
            </c:multiLvlStrRef>
          </c:cat>
          <c:val>
            <c:numRef>
              <c:f>'グラフ (H26.3)'!$F$2:$F$48</c:f>
              <c:numCache>
                <c:formatCode>0.0_ </c:formatCode>
                <c:ptCount val="47"/>
                <c:pt idx="0">
                  <c:v>28.7</c:v>
                </c:pt>
                <c:pt idx="1">
                  <c:v>28.7</c:v>
                </c:pt>
                <c:pt idx="2">
                  <c:v>28.7</c:v>
                </c:pt>
                <c:pt idx="3">
                  <c:v>28.7</c:v>
                </c:pt>
                <c:pt idx="4">
                  <c:v>28.7</c:v>
                </c:pt>
                <c:pt idx="5">
                  <c:v>28.7</c:v>
                </c:pt>
                <c:pt idx="6">
                  <c:v>28.7</c:v>
                </c:pt>
                <c:pt idx="7">
                  <c:v>28.7</c:v>
                </c:pt>
                <c:pt idx="8">
                  <c:v>28.7</c:v>
                </c:pt>
                <c:pt idx="9">
                  <c:v>28.7</c:v>
                </c:pt>
                <c:pt idx="10">
                  <c:v>28.7</c:v>
                </c:pt>
                <c:pt idx="11">
                  <c:v>28.7</c:v>
                </c:pt>
                <c:pt idx="12">
                  <c:v>28.7</c:v>
                </c:pt>
                <c:pt idx="13">
                  <c:v>28.7</c:v>
                </c:pt>
                <c:pt idx="14">
                  <c:v>28.7</c:v>
                </c:pt>
                <c:pt idx="15">
                  <c:v>28.7</c:v>
                </c:pt>
                <c:pt idx="16">
                  <c:v>28.7</c:v>
                </c:pt>
                <c:pt idx="17">
                  <c:v>28.7</c:v>
                </c:pt>
                <c:pt idx="18">
                  <c:v>28.7</c:v>
                </c:pt>
                <c:pt idx="19">
                  <c:v>28.7</c:v>
                </c:pt>
                <c:pt idx="20">
                  <c:v>28.7</c:v>
                </c:pt>
                <c:pt idx="21">
                  <c:v>28.7</c:v>
                </c:pt>
                <c:pt idx="22">
                  <c:v>28.7</c:v>
                </c:pt>
                <c:pt idx="23">
                  <c:v>28.7</c:v>
                </c:pt>
                <c:pt idx="24">
                  <c:v>28.7</c:v>
                </c:pt>
                <c:pt idx="25">
                  <c:v>28.7</c:v>
                </c:pt>
                <c:pt idx="26">
                  <c:v>28.7</c:v>
                </c:pt>
                <c:pt idx="27">
                  <c:v>28.7</c:v>
                </c:pt>
                <c:pt idx="28">
                  <c:v>28.7</c:v>
                </c:pt>
                <c:pt idx="29">
                  <c:v>28.7</c:v>
                </c:pt>
                <c:pt idx="30">
                  <c:v>28.7</c:v>
                </c:pt>
                <c:pt idx="31">
                  <c:v>28.7</c:v>
                </c:pt>
                <c:pt idx="32">
                  <c:v>28.7</c:v>
                </c:pt>
                <c:pt idx="33">
                  <c:v>28.7</c:v>
                </c:pt>
                <c:pt idx="34">
                  <c:v>28.7</c:v>
                </c:pt>
                <c:pt idx="35">
                  <c:v>28.7</c:v>
                </c:pt>
                <c:pt idx="36">
                  <c:v>28.7</c:v>
                </c:pt>
                <c:pt idx="37">
                  <c:v>28.7</c:v>
                </c:pt>
                <c:pt idx="38">
                  <c:v>28.7</c:v>
                </c:pt>
                <c:pt idx="39">
                  <c:v>28.7</c:v>
                </c:pt>
                <c:pt idx="40">
                  <c:v>28.7</c:v>
                </c:pt>
                <c:pt idx="41">
                  <c:v>28.7</c:v>
                </c:pt>
                <c:pt idx="42">
                  <c:v>28.7</c:v>
                </c:pt>
                <c:pt idx="43">
                  <c:v>28.7</c:v>
                </c:pt>
                <c:pt idx="44">
                  <c:v>28.7</c:v>
                </c:pt>
                <c:pt idx="45">
                  <c:v>28.7</c:v>
                </c:pt>
                <c:pt idx="46">
                  <c:v>28.7</c:v>
                </c:pt>
              </c:numCache>
            </c:numRef>
          </c:val>
          <c:smooth val="0"/>
        </c:ser>
        <c:ser>
          <c:idx val="4"/>
          <c:order val="4"/>
          <c:tx>
            <c:v>合計</c:v>
          </c:tx>
          <c:spPr>
            <a:ln>
              <a:noFill/>
            </a:ln>
          </c:spPr>
          <c:marker>
            <c:symbol val="none"/>
          </c:marker>
          <c:dLbls>
            <c:dLbl>
              <c:idx val="38"/>
              <c:layout>
                <c:manualLayout>
                  <c:x val="-1.9801128967010452E-2"/>
                  <c:y val="-3.4575086805555544E-2"/>
                </c:manualLayout>
              </c:layout>
              <c:dLblPos val="r"/>
              <c:showLegendKey val="0"/>
              <c:showVal val="1"/>
              <c:showCatName val="0"/>
              <c:showSerName val="0"/>
              <c:showPercent val="0"/>
              <c:showBubbleSize val="0"/>
            </c:dLbl>
            <c:txPr>
              <a:bodyPr/>
              <a:lstStyle/>
              <a:p>
                <a:pPr>
                  <a:defRPr sz="600"/>
                </a:pPr>
                <a:endParaRPr lang="ja-JP"/>
              </a:p>
            </c:txPr>
            <c:dLblPos val="t"/>
            <c:showLegendKey val="0"/>
            <c:showVal val="1"/>
            <c:showCatName val="0"/>
            <c:showSerName val="0"/>
            <c:showPercent val="0"/>
            <c:showBubbleSize val="0"/>
            <c:showLeaderLines val="0"/>
          </c:dLbls>
          <c:cat>
            <c:multiLvlStrRef>
              <c:f>'グラフ (H26.3)'!$A$2:$B$48</c:f>
              <c:multiLvlStrCache>
                <c:ptCount val="47"/>
                <c:lvl>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lvl>
                <c:lvl>
                  <c:pt idx="0">
                    <c:v>36</c:v>
                  </c:pt>
                  <c:pt idx="1">
                    <c:v>21</c:v>
                  </c:pt>
                  <c:pt idx="2">
                    <c:v>24</c:v>
                  </c:pt>
                  <c:pt idx="3">
                    <c:v>38</c:v>
                  </c:pt>
                  <c:pt idx="4">
                    <c:v>23</c:v>
                  </c:pt>
                  <c:pt idx="5">
                    <c:v>1</c:v>
                  </c:pt>
                  <c:pt idx="6">
                    <c:v>33</c:v>
                  </c:pt>
                  <c:pt idx="7">
                    <c:v>35</c:v>
                  </c:pt>
                  <c:pt idx="8">
                    <c:v>1</c:v>
                  </c:pt>
                  <c:pt idx="9">
                    <c:v>1</c:v>
                  </c:pt>
                  <c:pt idx="10">
                    <c:v>40</c:v>
                  </c:pt>
                  <c:pt idx="11">
                    <c:v>34</c:v>
                  </c:pt>
                  <c:pt idx="12">
                    <c:v>42</c:v>
                  </c:pt>
                  <c:pt idx="13">
                    <c:v>1</c:v>
                  </c:pt>
                  <c:pt idx="14">
                    <c:v>1</c:v>
                  </c:pt>
                  <c:pt idx="15">
                    <c:v>46</c:v>
                  </c:pt>
                  <c:pt idx="16">
                    <c:v>1</c:v>
                  </c:pt>
                  <c:pt idx="17">
                    <c:v>1</c:v>
                  </c:pt>
                  <c:pt idx="18">
                    <c:v>1</c:v>
                  </c:pt>
                  <c:pt idx="19">
                    <c:v>22</c:v>
                  </c:pt>
                  <c:pt idx="20">
                    <c:v>1</c:v>
                  </c:pt>
                  <c:pt idx="21">
                    <c:v>39</c:v>
                  </c:pt>
                  <c:pt idx="22">
                    <c:v>29</c:v>
                  </c:pt>
                  <c:pt idx="23">
                    <c:v>1</c:v>
                  </c:pt>
                  <c:pt idx="24">
                    <c:v>43</c:v>
                  </c:pt>
                  <c:pt idx="25">
                    <c:v>44</c:v>
                  </c:pt>
                  <c:pt idx="26">
                    <c:v>30</c:v>
                  </c:pt>
                  <c:pt idx="27">
                    <c:v>47</c:v>
                  </c:pt>
                  <c:pt idx="28">
                    <c:v>41</c:v>
                  </c:pt>
                  <c:pt idx="29">
                    <c:v>1</c:v>
                  </c:pt>
                  <c:pt idx="30">
                    <c:v>37</c:v>
                  </c:pt>
                  <c:pt idx="31">
                    <c:v>1</c:v>
                  </c:pt>
                  <c:pt idx="32">
                    <c:v>24</c:v>
                  </c:pt>
                  <c:pt idx="33">
                    <c:v>24</c:v>
                  </c:pt>
                  <c:pt idx="34">
                    <c:v>45</c:v>
                  </c:pt>
                  <c:pt idx="35">
                    <c:v>1</c:v>
                  </c:pt>
                  <c:pt idx="36">
                    <c:v>1</c:v>
                  </c:pt>
                  <c:pt idx="37">
                    <c:v>1</c:v>
                  </c:pt>
                  <c:pt idx="38">
                    <c:v>1</c:v>
                  </c:pt>
                  <c:pt idx="39">
                    <c:v>31</c:v>
                  </c:pt>
                  <c:pt idx="40">
                    <c:v>1</c:v>
                  </c:pt>
                  <c:pt idx="41">
                    <c:v>1</c:v>
                  </c:pt>
                  <c:pt idx="42">
                    <c:v>24</c:v>
                  </c:pt>
                  <c:pt idx="43">
                    <c:v>32</c:v>
                  </c:pt>
                  <c:pt idx="44">
                    <c:v>1</c:v>
                  </c:pt>
                  <c:pt idx="45">
                    <c:v>1</c:v>
                  </c:pt>
                  <c:pt idx="46">
                    <c:v>24</c:v>
                  </c:pt>
                </c:lvl>
              </c:multiLvlStrCache>
            </c:multiLvlStrRef>
          </c:cat>
          <c:val>
            <c:numRef>
              <c:f>'グラフ (H26.3)'!$C$2:$C$48</c:f>
              <c:numCache>
                <c:formatCode>0.0_ </c:formatCode>
                <c:ptCount val="47"/>
                <c:pt idx="0">
                  <c:v>99.615852176027232</c:v>
                </c:pt>
                <c:pt idx="1">
                  <c:v>99.949974987493746</c:v>
                </c:pt>
                <c:pt idx="2">
                  <c:v>99.9</c:v>
                </c:pt>
                <c:pt idx="3">
                  <c:v>99.527252502780868</c:v>
                </c:pt>
                <c:pt idx="4">
                  <c:v>99.901477832512313</c:v>
                </c:pt>
                <c:pt idx="5">
                  <c:v>100</c:v>
                </c:pt>
                <c:pt idx="6">
                  <c:v>99.745906267645395</c:v>
                </c:pt>
                <c:pt idx="7">
                  <c:v>99.637931034482762</c:v>
                </c:pt>
                <c:pt idx="8">
                  <c:v>100</c:v>
                </c:pt>
                <c:pt idx="9">
                  <c:v>100</c:v>
                </c:pt>
                <c:pt idx="10">
                  <c:v>99.166599239420663</c:v>
                </c:pt>
                <c:pt idx="11">
                  <c:v>99.72165370446173</c:v>
                </c:pt>
                <c:pt idx="12">
                  <c:v>99.069439810180555</c:v>
                </c:pt>
                <c:pt idx="13">
                  <c:v>100</c:v>
                </c:pt>
                <c:pt idx="14">
                  <c:v>100</c:v>
                </c:pt>
                <c:pt idx="15">
                  <c:v>97.395833333333343</c:v>
                </c:pt>
                <c:pt idx="16">
                  <c:v>100</c:v>
                </c:pt>
                <c:pt idx="17">
                  <c:v>100</c:v>
                </c:pt>
                <c:pt idx="18">
                  <c:v>100</c:v>
                </c:pt>
                <c:pt idx="19">
                  <c:v>99.940351923650468</c:v>
                </c:pt>
                <c:pt idx="20">
                  <c:v>100</c:v>
                </c:pt>
                <c:pt idx="21">
                  <c:v>99.394562485720812</c:v>
                </c:pt>
                <c:pt idx="22">
                  <c:v>99.890123306067636</c:v>
                </c:pt>
                <c:pt idx="23">
                  <c:v>100</c:v>
                </c:pt>
                <c:pt idx="24">
                  <c:v>98.613678373382626</c:v>
                </c:pt>
                <c:pt idx="25">
                  <c:v>98.447383553766528</c:v>
                </c:pt>
                <c:pt idx="26">
                  <c:v>99.885194506998715</c:v>
                </c:pt>
                <c:pt idx="27">
                  <c:v>95.352887898000418</c:v>
                </c:pt>
                <c:pt idx="28">
                  <c:v>99.083931666254017</c:v>
                </c:pt>
                <c:pt idx="29">
                  <c:v>100</c:v>
                </c:pt>
                <c:pt idx="30">
                  <c:v>99.588900308324767</c:v>
                </c:pt>
                <c:pt idx="31">
                  <c:v>100</c:v>
                </c:pt>
                <c:pt idx="32">
                  <c:v>99.9</c:v>
                </c:pt>
                <c:pt idx="33">
                  <c:v>99.9</c:v>
                </c:pt>
                <c:pt idx="34">
                  <c:v>98.190546528803551</c:v>
                </c:pt>
                <c:pt idx="35">
                  <c:v>100</c:v>
                </c:pt>
                <c:pt idx="36">
                  <c:v>100</c:v>
                </c:pt>
                <c:pt idx="37">
                  <c:v>100</c:v>
                </c:pt>
                <c:pt idx="38">
                  <c:v>100</c:v>
                </c:pt>
                <c:pt idx="39">
                  <c:v>99.809223623092237</c:v>
                </c:pt>
                <c:pt idx="40">
                  <c:v>100</c:v>
                </c:pt>
                <c:pt idx="41">
                  <c:v>100</c:v>
                </c:pt>
                <c:pt idx="42">
                  <c:v>99.9</c:v>
                </c:pt>
                <c:pt idx="43">
                  <c:v>99.768089053803351</c:v>
                </c:pt>
                <c:pt idx="44">
                  <c:v>100</c:v>
                </c:pt>
                <c:pt idx="45">
                  <c:v>100</c:v>
                </c:pt>
                <c:pt idx="46">
                  <c:v>99.9</c:v>
                </c:pt>
              </c:numCache>
            </c:numRef>
          </c:val>
          <c:smooth val="0"/>
        </c:ser>
        <c:dLbls>
          <c:showLegendKey val="0"/>
          <c:showVal val="0"/>
          <c:showCatName val="0"/>
          <c:showSerName val="0"/>
          <c:showPercent val="0"/>
          <c:showBubbleSize val="0"/>
        </c:dLbls>
        <c:marker val="1"/>
        <c:smooth val="0"/>
        <c:axId val="379009664"/>
        <c:axId val="379019648"/>
      </c:lineChart>
      <c:catAx>
        <c:axId val="379009664"/>
        <c:scaling>
          <c:orientation val="minMax"/>
        </c:scaling>
        <c:delete val="0"/>
        <c:axPos val="b"/>
        <c:majorTickMark val="out"/>
        <c:minorTickMark val="none"/>
        <c:tickLblPos val="nextTo"/>
        <c:spPr>
          <a:ln>
            <a:noFill/>
          </a:ln>
        </c:spPr>
        <c:txPr>
          <a:bodyPr rot="0" vert="wordArtVertRtl"/>
          <a:lstStyle/>
          <a:p>
            <a:pPr>
              <a:defRPr sz="900" b="1">
                <a:latin typeface="HGｺﾞｼｯｸM" pitchFamily="49" charset="-128"/>
                <a:ea typeface="HGｺﾞｼｯｸM" pitchFamily="49" charset="-128"/>
              </a:defRPr>
            </a:pPr>
            <a:endParaRPr lang="ja-JP"/>
          </a:p>
        </c:txPr>
        <c:crossAx val="379019648"/>
        <c:crosses val="autoZero"/>
        <c:auto val="1"/>
        <c:lblAlgn val="ctr"/>
        <c:lblOffset val="100"/>
        <c:noMultiLvlLbl val="0"/>
      </c:catAx>
      <c:valAx>
        <c:axId val="379019648"/>
        <c:scaling>
          <c:orientation val="minMax"/>
          <c:max val="100"/>
          <c:min val="0"/>
        </c:scaling>
        <c:delete val="0"/>
        <c:axPos val="l"/>
        <c:majorGridlines/>
        <c:numFmt formatCode="0.0_ " sourceLinked="1"/>
        <c:majorTickMark val="out"/>
        <c:minorTickMark val="none"/>
        <c:tickLblPos val="nextTo"/>
        <c:txPr>
          <a:bodyPr/>
          <a:lstStyle/>
          <a:p>
            <a:pPr>
              <a:defRPr sz="900" b="1">
                <a:solidFill>
                  <a:schemeClr val="bg1"/>
                </a:solidFill>
                <a:latin typeface="+mj-ea"/>
                <a:ea typeface="+mj-ea"/>
              </a:defRPr>
            </a:pPr>
            <a:endParaRPr lang="ja-JP"/>
          </a:p>
        </c:txPr>
        <c:crossAx val="379009664"/>
        <c:crosses val="autoZero"/>
        <c:crossBetween val="between"/>
        <c:majorUnit val="400"/>
      </c:valAx>
    </c:plotArea>
    <c:legend>
      <c:legendPos val="r"/>
      <c:layout>
        <c:manualLayout>
          <c:xMode val="edge"/>
          <c:yMode val="edge"/>
          <c:x val="0.82353646456585394"/>
          <c:y val="0.16835677083333334"/>
          <c:w val="0.11453233355750972"/>
          <c:h val="0.24436284722222223"/>
        </c:manualLayout>
      </c:layout>
      <c:overlay val="1"/>
      <c:spPr>
        <a:solidFill>
          <a:schemeClr val="bg1">
            <a:lumMod val="95000"/>
          </a:schemeClr>
        </a:solidFill>
        <a:ln>
          <a:solidFill>
            <a:schemeClr val="bg1">
              <a:lumMod val="85000"/>
            </a:schemeClr>
          </a:solidFill>
        </a:ln>
      </c:sp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9C9F5-180B-4B79-9591-76B005B4332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82663E5B-2EDE-48EE-ACBA-182F52874772}">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EA12F0AC-E3E0-49FB-B4E9-59F7254B5E0F}" type="parTrans" cxnId="{D411A352-658C-4E9B-893C-BEAE5905D504}">
      <dgm:prSet/>
      <dgm:spPr/>
      <dgm:t>
        <a:bodyPr/>
        <a:lstStyle/>
        <a:p>
          <a:endParaRPr kumimoji="1" lang="ja-JP" altLang="en-US"/>
        </a:p>
      </dgm:t>
    </dgm:pt>
    <dgm:pt modelId="{E062C229-EAC4-4921-8AB1-F0401EF54E65}" type="sibTrans" cxnId="{D411A352-658C-4E9B-893C-BEAE5905D504}">
      <dgm:prSet/>
      <dgm:spPr/>
      <dgm:t>
        <a:bodyPr/>
        <a:lstStyle/>
        <a:p>
          <a:endParaRPr kumimoji="1" lang="ja-JP" altLang="en-US"/>
        </a:p>
      </dgm:t>
    </dgm:pt>
    <dgm:pt modelId="{26177DBD-EA82-4D76-9093-4C85BB04C308}">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C0C5CBB6-1440-432F-A989-64938365C912}" type="parTrans" cxnId="{FA952CD6-96BF-4B81-959A-7E9E31B7A50D}">
      <dgm:prSet/>
      <dgm:spPr/>
      <dgm:t>
        <a:bodyPr/>
        <a:lstStyle/>
        <a:p>
          <a:endParaRPr kumimoji="1" lang="ja-JP" altLang="en-US"/>
        </a:p>
      </dgm:t>
    </dgm:pt>
    <dgm:pt modelId="{8DB63C5F-2B87-4354-A3C3-E5149DA40E7A}" type="sibTrans" cxnId="{FA952CD6-96BF-4B81-959A-7E9E31B7A50D}">
      <dgm:prSet/>
      <dgm:spPr/>
      <dgm:t>
        <a:bodyPr/>
        <a:lstStyle/>
        <a:p>
          <a:endParaRPr kumimoji="1" lang="ja-JP" altLang="en-US"/>
        </a:p>
      </dgm:t>
    </dgm:pt>
    <dgm:pt modelId="{B4E4092B-2A09-406E-9999-09C40D7595F1}">
      <dgm:prSet phldrT="[テキスト]"/>
      <dgm:spPr/>
      <dgm:t>
        <a:bodyPr/>
        <a:lstStyle/>
        <a:p>
          <a:r>
            <a:rPr kumimoji="1" lang="ja-JP" altLang="en-US" dirty="0" smtClean="0">
              <a:solidFill>
                <a:schemeClr val="bg1"/>
              </a:solidFill>
            </a:rPr>
            <a:t>て</a:t>
          </a:r>
          <a:endParaRPr kumimoji="1" lang="ja-JP" altLang="en-US" dirty="0">
            <a:solidFill>
              <a:schemeClr val="bg1"/>
            </a:solidFill>
          </a:endParaRPr>
        </a:p>
      </dgm:t>
    </dgm:pt>
    <dgm:pt modelId="{29D4F933-F875-4FB0-9712-8E460E42C1DC}" type="parTrans" cxnId="{2AC89C8F-004E-42CA-B4FF-C34C59ED5FE9}">
      <dgm:prSet/>
      <dgm:spPr/>
      <dgm:t>
        <a:bodyPr/>
        <a:lstStyle/>
        <a:p>
          <a:endParaRPr kumimoji="1" lang="ja-JP" altLang="en-US"/>
        </a:p>
      </dgm:t>
    </dgm:pt>
    <dgm:pt modelId="{50E2521A-E150-495D-BBCB-7E4F9F0F84DE}" type="sibTrans" cxnId="{2AC89C8F-004E-42CA-B4FF-C34C59ED5FE9}">
      <dgm:prSet/>
      <dgm:spPr/>
      <dgm:t>
        <a:bodyPr/>
        <a:lstStyle/>
        <a:p>
          <a:endParaRPr kumimoji="1" lang="ja-JP" altLang="en-US"/>
        </a:p>
      </dgm:t>
    </dgm:pt>
    <dgm:pt modelId="{98AF215E-0C05-49BD-B4FB-577A0B60A2F9}" type="pres">
      <dgm:prSet presAssocID="{CD99C9F5-180B-4B79-9591-76B005B43321}" presName="cycle" presStyleCnt="0">
        <dgm:presLayoutVars>
          <dgm:dir/>
          <dgm:resizeHandles val="exact"/>
        </dgm:presLayoutVars>
      </dgm:prSet>
      <dgm:spPr/>
      <dgm:t>
        <a:bodyPr/>
        <a:lstStyle/>
        <a:p>
          <a:endParaRPr kumimoji="1" lang="ja-JP" altLang="en-US"/>
        </a:p>
      </dgm:t>
    </dgm:pt>
    <dgm:pt modelId="{4CC4808E-BF00-4A66-BC1B-21D7C10B3374}" type="pres">
      <dgm:prSet presAssocID="{82663E5B-2EDE-48EE-ACBA-182F52874772}" presName="dummy" presStyleCnt="0"/>
      <dgm:spPr/>
    </dgm:pt>
    <dgm:pt modelId="{1A95A45F-AFCB-4C3D-B504-867CAAA73FA7}" type="pres">
      <dgm:prSet presAssocID="{82663E5B-2EDE-48EE-ACBA-182F52874772}" presName="node" presStyleLbl="revTx" presStyleIdx="0" presStyleCnt="3">
        <dgm:presLayoutVars>
          <dgm:bulletEnabled val="1"/>
        </dgm:presLayoutVars>
      </dgm:prSet>
      <dgm:spPr/>
      <dgm:t>
        <a:bodyPr/>
        <a:lstStyle/>
        <a:p>
          <a:endParaRPr kumimoji="1" lang="ja-JP" altLang="en-US"/>
        </a:p>
      </dgm:t>
    </dgm:pt>
    <dgm:pt modelId="{4E8378BD-A609-41E6-B763-3D96A59987ED}" type="pres">
      <dgm:prSet presAssocID="{E062C229-EAC4-4921-8AB1-F0401EF54E65}" presName="sibTrans" presStyleLbl="node1" presStyleIdx="0" presStyleCnt="3" custScaleX="110462" custScaleY="105267"/>
      <dgm:spPr/>
      <dgm:t>
        <a:bodyPr/>
        <a:lstStyle/>
        <a:p>
          <a:endParaRPr kumimoji="1" lang="ja-JP" altLang="en-US"/>
        </a:p>
      </dgm:t>
    </dgm:pt>
    <dgm:pt modelId="{7A1FC209-DC71-4F41-AF6D-7C6237E886EC}" type="pres">
      <dgm:prSet presAssocID="{26177DBD-EA82-4D76-9093-4C85BB04C308}" presName="dummy" presStyleCnt="0"/>
      <dgm:spPr/>
    </dgm:pt>
    <dgm:pt modelId="{6A396800-7F52-474F-8519-33B4746EFB51}" type="pres">
      <dgm:prSet presAssocID="{26177DBD-EA82-4D76-9093-4C85BB04C308}" presName="node" presStyleLbl="revTx" presStyleIdx="1" presStyleCnt="3">
        <dgm:presLayoutVars>
          <dgm:bulletEnabled val="1"/>
        </dgm:presLayoutVars>
      </dgm:prSet>
      <dgm:spPr/>
      <dgm:t>
        <a:bodyPr/>
        <a:lstStyle/>
        <a:p>
          <a:endParaRPr kumimoji="1" lang="ja-JP" altLang="en-US"/>
        </a:p>
      </dgm:t>
    </dgm:pt>
    <dgm:pt modelId="{9624DC25-F3DB-4A7F-B3B9-9BB289D0BE77}" type="pres">
      <dgm:prSet presAssocID="{8DB63C5F-2B87-4354-A3C3-E5149DA40E7A}" presName="sibTrans" presStyleLbl="node1" presStyleIdx="1" presStyleCnt="3" custScaleX="94734" custScaleY="101117" custLinFactNeighborX="-1783" custLinFactNeighborY="-2728"/>
      <dgm:spPr/>
      <dgm:t>
        <a:bodyPr/>
        <a:lstStyle/>
        <a:p>
          <a:endParaRPr kumimoji="1" lang="ja-JP" altLang="en-US"/>
        </a:p>
      </dgm:t>
    </dgm:pt>
    <dgm:pt modelId="{F26CD60D-3C20-4443-AB10-196F21CBEE55}" type="pres">
      <dgm:prSet presAssocID="{B4E4092B-2A09-406E-9999-09C40D7595F1}" presName="dummy" presStyleCnt="0"/>
      <dgm:spPr/>
    </dgm:pt>
    <dgm:pt modelId="{9A1FDE1D-47D2-4CAF-B7CB-C451F78EC221}" type="pres">
      <dgm:prSet presAssocID="{B4E4092B-2A09-406E-9999-09C40D7595F1}" presName="node" presStyleLbl="revTx" presStyleIdx="2" presStyleCnt="3">
        <dgm:presLayoutVars>
          <dgm:bulletEnabled val="1"/>
        </dgm:presLayoutVars>
      </dgm:prSet>
      <dgm:spPr/>
      <dgm:t>
        <a:bodyPr/>
        <a:lstStyle/>
        <a:p>
          <a:endParaRPr kumimoji="1" lang="ja-JP" altLang="en-US"/>
        </a:p>
      </dgm:t>
    </dgm:pt>
    <dgm:pt modelId="{E3FA4CA8-284E-4228-8C8F-5A9068349A9D}" type="pres">
      <dgm:prSet presAssocID="{50E2521A-E150-495D-BBCB-7E4F9F0F84DE}" presName="sibTrans" presStyleLbl="node1" presStyleIdx="2" presStyleCnt="3" custLinFactNeighborX="-8978" custLinFactNeighborY="97"/>
      <dgm:spPr/>
      <dgm:t>
        <a:bodyPr/>
        <a:lstStyle/>
        <a:p>
          <a:endParaRPr kumimoji="1" lang="ja-JP" altLang="en-US"/>
        </a:p>
      </dgm:t>
    </dgm:pt>
  </dgm:ptLst>
  <dgm:cxnLst>
    <dgm:cxn modelId="{86C6DFFB-39E0-41E7-9923-6BDD369F64C7}" type="presOf" srcId="{CD99C9F5-180B-4B79-9591-76B005B43321}" destId="{98AF215E-0C05-49BD-B4FB-577A0B60A2F9}" srcOrd="0" destOrd="0" presId="urn:microsoft.com/office/officeart/2005/8/layout/cycle1"/>
    <dgm:cxn modelId="{808E7CB0-032F-46AA-97B8-BEA497D59F95}" type="presOf" srcId="{26177DBD-EA82-4D76-9093-4C85BB04C308}" destId="{6A396800-7F52-474F-8519-33B4746EFB51}" srcOrd="0" destOrd="0" presId="urn:microsoft.com/office/officeart/2005/8/layout/cycle1"/>
    <dgm:cxn modelId="{2AC89C8F-004E-42CA-B4FF-C34C59ED5FE9}" srcId="{CD99C9F5-180B-4B79-9591-76B005B43321}" destId="{B4E4092B-2A09-406E-9999-09C40D7595F1}" srcOrd="2" destOrd="0" parTransId="{29D4F933-F875-4FB0-9712-8E460E42C1DC}" sibTransId="{50E2521A-E150-495D-BBCB-7E4F9F0F84DE}"/>
    <dgm:cxn modelId="{3B2BDBD7-D22B-4716-A887-B32A4C6A955F}" type="presOf" srcId="{50E2521A-E150-495D-BBCB-7E4F9F0F84DE}" destId="{E3FA4CA8-284E-4228-8C8F-5A9068349A9D}" srcOrd="0" destOrd="0" presId="urn:microsoft.com/office/officeart/2005/8/layout/cycle1"/>
    <dgm:cxn modelId="{6A8BD28C-446F-4C23-8DAD-7E512A5F21C2}" type="presOf" srcId="{8DB63C5F-2B87-4354-A3C3-E5149DA40E7A}" destId="{9624DC25-F3DB-4A7F-B3B9-9BB289D0BE77}" srcOrd="0" destOrd="0" presId="urn:microsoft.com/office/officeart/2005/8/layout/cycle1"/>
    <dgm:cxn modelId="{D411A352-658C-4E9B-893C-BEAE5905D504}" srcId="{CD99C9F5-180B-4B79-9591-76B005B43321}" destId="{82663E5B-2EDE-48EE-ACBA-182F52874772}" srcOrd="0" destOrd="0" parTransId="{EA12F0AC-E3E0-49FB-B4E9-59F7254B5E0F}" sibTransId="{E062C229-EAC4-4921-8AB1-F0401EF54E65}"/>
    <dgm:cxn modelId="{FA952CD6-96BF-4B81-959A-7E9E31B7A50D}" srcId="{CD99C9F5-180B-4B79-9591-76B005B43321}" destId="{26177DBD-EA82-4D76-9093-4C85BB04C308}" srcOrd="1" destOrd="0" parTransId="{C0C5CBB6-1440-432F-A989-64938365C912}" sibTransId="{8DB63C5F-2B87-4354-A3C3-E5149DA40E7A}"/>
    <dgm:cxn modelId="{D91ABDD6-3075-47A4-8D11-F66B6F7EBF2A}" type="presOf" srcId="{B4E4092B-2A09-406E-9999-09C40D7595F1}" destId="{9A1FDE1D-47D2-4CAF-B7CB-C451F78EC221}" srcOrd="0" destOrd="0" presId="urn:microsoft.com/office/officeart/2005/8/layout/cycle1"/>
    <dgm:cxn modelId="{987DECE8-F52D-49BF-903D-698904B24A96}" type="presOf" srcId="{82663E5B-2EDE-48EE-ACBA-182F52874772}" destId="{1A95A45F-AFCB-4C3D-B504-867CAAA73FA7}" srcOrd="0" destOrd="0" presId="urn:microsoft.com/office/officeart/2005/8/layout/cycle1"/>
    <dgm:cxn modelId="{998A629C-34C2-4113-B06D-D537DD9C7069}" type="presOf" srcId="{E062C229-EAC4-4921-8AB1-F0401EF54E65}" destId="{4E8378BD-A609-41E6-B763-3D96A59987ED}" srcOrd="0" destOrd="0" presId="urn:microsoft.com/office/officeart/2005/8/layout/cycle1"/>
    <dgm:cxn modelId="{2D29D92B-7A66-4741-B0E0-5F9405169C42}" type="presParOf" srcId="{98AF215E-0C05-49BD-B4FB-577A0B60A2F9}" destId="{4CC4808E-BF00-4A66-BC1B-21D7C10B3374}" srcOrd="0" destOrd="0" presId="urn:microsoft.com/office/officeart/2005/8/layout/cycle1"/>
    <dgm:cxn modelId="{771C66FE-3EDB-46BC-BEF5-582B0426DFD8}" type="presParOf" srcId="{98AF215E-0C05-49BD-B4FB-577A0B60A2F9}" destId="{1A95A45F-AFCB-4C3D-B504-867CAAA73FA7}" srcOrd="1" destOrd="0" presId="urn:microsoft.com/office/officeart/2005/8/layout/cycle1"/>
    <dgm:cxn modelId="{DF9ED51C-4DBF-4440-B655-6C9C09245576}" type="presParOf" srcId="{98AF215E-0C05-49BD-B4FB-577A0B60A2F9}" destId="{4E8378BD-A609-41E6-B763-3D96A59987ED}" srcOrd="2" destOrd="0" presId="urn:microsoft.com/office/officeart/2005/8/layout/cycle1"/>
    <dgm:cxn modelId="{F4CA2013-8D24-4E3D-918E-8C2E66F66B13}" type="presParOf" srcId="{98AF215E-0C05-49BD-B4FB-577A0B60A2F9}" destId="{7A1FC209-DC71-4F41-AF6D-7C6237E886EC}" srcOrd="3" destOrd="0" presId="urn:microsoft.com/office/officeart/2005/8/layout/cycle1"/>
    <dgm:cxn modelId="{C82FAC75-1DD6-4A6A-9D6D-80C0A7425574}" type="presParOf" srcId="{98AF215E-0C05-49BD-B4FB-577A0B60A2F9}" destId="{6A396800-7F52-474F-8519-33B4746EFB51}" srcOrd="4" destOrd="0" presId="urn:microsoft.com/office/officeart/2005/8/layout/cycle1"/>
    <dgm:cxn modelId="{9D33D9C1-4191-4A9E-A594-DA3389D40D85}" type="presParOf" srcId="{98AF215E-0C05-49BD-B4FB-577A0B60A2F9}" destId="{9624DC25-F3DB-4A7F-B3B9-9BB289D0BE77}" srcOrd="5" destOrd="0" presId="urn:microsoft.com/office/officeart/2005/8/layout/cycle1"/>
    <dgm:cxn modelId="{F60C5A8B-98A0-472C-8F58-70FD52353E05}" type="presParOf" srcId="{98AF215E-0C05-49BD-B4FB-577A0B60A2F9}" destId="{F26CD60D-3C20-4443-AB10-196F21CBEE55}" srcOrd="6" destOrd="0" presId="urn:microsoft.com/office/officeart/2005/8/layout/cycle1"/>
    <dgm:cxn modelId="{4B7B3AEF-D09E-4F35-9144-2D2D6F2144C3}" type="presParOf" srcId="{98AF215E-0C05-49BD-B4FB-577A0B60A2F9}" destId="{9A1FDE1D-47D2-4CAF-B7CB-C451F78EC221}" srcOrd="7" destOrd="0" presId="urn:microsoft.com/office/officeart/2005/8/layout/cycle1"/>
    <dgm:cxn modelId="{F7197580-4179-47EF-87D2-2E520DE5EAA5}" type="presParOf" srcId="{98AF215E-0C05-49BD-B4FB-577A0B60A2F9}" destId="{E3FA4CA8-284E-4228-8C8F-5A9068349A9D}"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5A45F-AFCB-4C3D-B504-867CAAA73FA7}">
      <dsp:nvSpPr>
        <dsp:cNvPr id="0" name=""/>
        <dsp:cNvSpPr/>
      </dsp:nvSpPr>
      <dsp:spPr>
        <a:xfrm>
          <a:off x="1476537" y="124598"/>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1476537" y="124598"/>
        <a:ext cx="633761" cy="633761"/>
      </dsp:txXfrm>
    </dsp:sp>
    <dsp:sp modelId="{4E8378BD-A609-41E6-B763-3D96A59987ED}">
      <dsp:nvSpPr>
        <dsp:cNvPr id="0" name=""/>
        <dsp:cNvSpPr/>
      </dsp:nvSpPr>
      <dsp:spPr>
        <a:xfrm>
          <a:off x="432052" y="-39775"/>
          <a:ext cx="1656175" cy="1578286"/>
        </a:xfrm>
        <a:prstGeom prst="circularArrow">
          <a:avLst>
            <a:gd name="adj1" fmla="val 8243"/>
            <a:gd name="adj2" fmla="val 575622"/>
            <a:gd name="adj3" fmla="val 2966119"/>
            <a:gd name="adj4" fmla="val 50206"/>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96800-7F52-474F-8519-33B4746EFB51}">
      <dsp:nvSpPr>
        <dsp:cNvPr id="0" name=""/>
        <dsp:cNvSpPr/>
      </dsp:nvSpPr>
      <dsp:spPr>
        <a:xfrm>
          <a:off x="943259" y="1048263"/>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943259" y="1048263"/>
        <a:ext cx="633761" cy="633761"/>
      </dsp:txXfrm>
    </dsp:sp>
    <dsp:sp modelId="{9624DC25-F3DB-4A7F-B3B9-9BB289D0BE77}">
      <dsp:nvSpPr>
        <dsp:cNvPr id="0" name=""/>
        <dsp:cNvSpPr/>
      </dsp:nvSpPr>
      <dsp:spPr>
        <a:xfrm>
          <a:off x="523225" y="-49566"/>
          <a:ext cx="1420363" cy="1516064"/>
        </a:xfrm>
        <a:prstGeom prst="circularArrow">
          <a:avLst>
            <a:gd name="adj1" fmla="val 8243"/>
            <a:gd name="adj2" fmla="val 575622"/>
            <a:gd name="adj3" fmla="val 10174172"/>
            <a:gd name="adj4" fmla="val 7258258"/>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FDE1D-47D2-4CAF-B7CB-C451F78EC221}">
      <dsp:nvSpPr>
        <dsp:cNvPr id="0" name=""/>
        <dsp:cNvSpPr/>
      </dsp:nvSpPr>
      <dsp:spPr>
        <a:xfrm>
          <a:off x="409980" y="124598"/>
          <a:ext cx="633761" cy="63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kumimoji="1" lang="ja-JP" altLang="en-US" sz="3600" kern="1200" dirty="0" smtClean="0">
              <a:solidFill>
                <a:schemeClr val="bg1"/>
              </a:solidFill>
            </a:rPr>
            <a:t>て</a:t>
          </a:r>
          <a:endParaRPr kumimoji="1" lang="ja-JP" altLang="en-US" sz="3600" kern="1200" dirty="0">
            <a:solidFill>
              <a:schemeClr val="bg1"/>
            </a:solidFill>
          </a:endParaRPr>
        </a:p>
      </dsp:txBody>
      <dsp:txXfrm>
        <a:off x="409980" y="124598"/>
        <a:ext cx="633761" cy="633761"/>
      </dsp:txXfrm>
    </dsp:sp>
    <dsp:sp modelId="{E3FA4CA8-284E-4228-8C8F-5A9068349A9D}">
      <dsp:nvSpPr>
        <dsp:cNvPr id="0" name=""/>
        <dsp:cNvSpPr/>
      </dsp:nvSpPr>
      <dsp:spPr>
        <a:xfrm>
          <a:off x="375872" y="1163"/>
          <a:ext cx="1499317" cy="1499317"/>
        </a:xfrm>
        <a:prstGeom prst="circularArrow">
          <a:avLst>
            <a:gd name="adj1" fmla="val 8243"/>
            <a:gd name="adj2" fmla="val 575622"/>
            <a:gd name="adj3" fmla="val 16858835"/>
            <a:gd name="adj4" fmla="val 14965542"/>
            <a:gd name="adj5" fmla="val 96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emf"/></Relationships>
</file>

<file path=ppt/drawings/drawing1.xml><?xml version="1.0" encoding="utf-8"?>
<c:userShapes xmlns:c="http://schemas.openxmlformats.org/drawingml/2006/chart">
  <cdr:relSizeAnchor xmlns:cdr="http://schemas.openxmlformats.org/drawingml/2006/chartDrawing">
    <cdr:from>
      <cdr:x>0.905</cdr:x>
      <cdr:y>0.04646</cdr:y>
    </cdr:from>
    <cdr:to>
      <cdr:x>0.97119</cdr:x>
      <cdr:y>0.08054</cdr:y>
    </cdr:to>
    <cdr:sp macro="" textlink="">
      <cdr:nvSpPr>
        <cdr:cNvPr id="4" name="テキスト ボックス 1"/>
        <cdr:cNvSpPr txBox="1"/>
      </cdr:nvSpPr>
      <cdr:spPr>
        <a:xfrm xmlns:a="http://schemas.openxmlformats.org/drawingml/2006/main">
          <a:off x="9615755" y="290082"/>
          <a:ext cx="703244" cy="212785"/>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lIns="99569" tIns="49785" rIns="99569" bIns="49785"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altLang="ja-JP" sz="105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05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兆円</a:t>
          </a:r>
          <a:endPar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0.21086</cdr:x>
      <cdr:y>0.66964</cdr:y>
    </cdr:from>
    <cdr:to>
      <cdr:x>0.33485</cdr:x>
      <cdr:y>0.69221</cdr:y>
    </cdr:to>
    <cdr:sp macro="" textlink="">
      <cdr:nvSpPr>
        <cdr:cNvPr id="15" name="大波 14"/>
        <cdr:cNvSpPr/>
      </cdr:nvSpPr>
      <cdr:spPr>
        <a:xfrm xmlns:a="http://schemas.openxmlformats.org/drawingml/2006/main">
          <a:off x="641254" y="1356398"/>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sz="1400" b="1" dirty="0" smtClean="0">
            <a:solidFill>
              <a:prstClr val="black"/>
            </a:solidFill>
          </a:endParaRPr>
        </a:p>
      </cdr:txBody>
    </cdr:sp>
  </cdr:relSizeAnchor>
  <cdr:relSizeAnchor xmlns:cdr="http://schemas.openxmlformats.org/drawingml/2006/chartDrawing">
    <cdr:from>
      <cdr:x>0.32507</cdr:x>
      <cdr:y>0.66964</cdr:y>
    </cdr:from>
    <cdr:to>
      <cdr:x>0.44906</cdr:x>
      <cdr:y>0.69221</cdr:y>
    </cdr:to>
    <cdr:sp macro="" textlink="">
      <cdr:nvSpPr>
        <cdr:cNvPr id="19" name="大波 18"/>
        <cdr:cNvSpPr/>
      </cdr:nvSpPr>
      <cdr:spPr>
        <a:xfrm xmlns:a="http://schemas.openxmlformats.org/drawingml/2006/main">
          <a:off x="988582" y="1356397"/>
          <a:ext cx="377070" cy="45719"/>
        </a:xfrm>
        <a:prstGeom xmlns:a="http://schemas.openxmlformats.org/drawingml/2006/main" prst="wave">
          <a:avLst/>
        </a:prstGeom>
        <a:solidFill xmlns:a="http://schemas.openxmlformats.org/drawingml/2006/main">
          <a:schemeClr val="bg1"/>
        </a:solidFill>
        <a:ln xmlns:a="http://schemas.openxmlformats.org/drawingml/2006/main" w="15875">
          <a:solidFill>
            <a:schemeClr val="bg1"/>
          </a:solidFill>
          <a:prstDash val="soli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30" tIns="45714" rIns="91430" bIns="45714"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sz="1400" b="1" dirty="0" smtClean="0">
            <a:solidFill>
              <a:prstClr val="black"/>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0.15999</cdr:x>
      <cdr:y>0.03717</cdr:y>
    </cdr:from>
    <cdr:to>
      <cdr:x>1</cdr:x>
      <cdr:y>0.081</cdr:y>
    </cdr:to>
    <cdr:sp macro="" textlink="">
      <cdr:nvSpPr>
        <cdr:cNvPr id="2" name="テキスト ボックス 1"/>
        <cdr:cNvSpPr txBox="1"/>
      </cdr:nvSpPr>
      <cdr:spPr>
        <a:xfrm xmlns:a="http://schemas.openxmlformats.org/drawingml/2006/main">
          <a:off x="492793" y="200176"/>
          <a:ext cx="2587426" cy="2359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en-US" altLang="ja-JP" sz="900" dirty="0" smtClean="0"/>
            <a:t>※</a:t>
          </a:r>
          <a:r>
            <a:rPr kumimoji="1" lang="ja-JP" altLang="en-US" sz="900" dirty="0" smtClean="0"/>
            <a:t>認定件数、被虐待者数は、労働基準局調べ</a:t>
          </a:r>
          <a:endParaRPr kumimoji="1" lang="ja-JP" altLang="en-US" sz="900" dirty="0"/>
        </a:p>
      </cdr:txBody>
    </cdr:sp>
  </cdr:relSizeAnchor>
  <cdr:relSizeAnchor xmlns:cdr="http://schemas.openxmlformats.org/drawingml/2006/chartDrawing">
    <cdr:from>
      <cdr:x>0.03</cdr:x>
      <cdr:y>0.93713</cdr:y>
    </cdr:from>
    <cdr:to>
      <cdr:x>0.96217</cdr:x>
      <cdr:y>1</cdr:y>
    </cdr:to>
    <cdr:sp macro="" textlink="">
      <cdr:nvSpPr>
        <cdr:cNvPr id="3" name="テキスト ボックス 15"/>
        <cdr:cNvSpPr txBox="1"/>
      </cdr:nvSpPr>
      <cdr:spPr>
        <a:xfrm xmlns:a="http://schemas.openxmlformats.org/drawingml/2006/main">
          <a:off x="92396" y="5046212"/>
          <a:ext cx="2871298" cy="33853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en-US" altLang="ja-JP" sz="800" dirty="0" smtClean="0"/>
            <a:t>※</a:t>
          </a:r>
          <a:r>
            <a:rPr kumimoji="1" lang="ja-JP" altLang="en-US" sz="800" dirty="0"/>
            <a:t>平成</a:t>
          </a:r>
          <a:r>
            <a:rPr kumimoji="1" lang="en-US" altLang="ja-JP" sz="800" dirty="0"/>
            <a:t>27</a:t>
          </a:r>
          <a:r>
            <a:rPr kumimoji="1" lang="ja-JP" altLang="en-US" sz="800" dirty="0"/>
            <a:t>年度の増加は、件数の計上方法を変更したことが主な要因</a:t>
          </a:r>
        </a:p>
      </cdr:txBody>
    </cdr:sp>
  </cdr:relSizeAnchor>
  <cdr:relSizeAnchor xmlns:cdr="http://schemas.openxmlformats.org/drawingml/2006/chartDrawing">
    <cdr:from>
      <cdr:x>0.1183</cdr:x>
      <cdr:y>0.91285</cdr:y>
    </cdr:from>
    <cdr:to>
      <cdr:x>0.4145</cdr:x>
      <cdr:y>0.95102</cdr:y>
    </cdr:to>
    <cdr:sp macro="" textlink="">
      <cdr:nvSpPr>
        <cdr:cNvPr id="4" name="テキスト ボックス 1"/>
        <cdr:cNvSpPr txBox="1"/>
      </cdr:nvSpPr>
      <cdr:spPr>
        <a:xfrm xmlns:a="http://schemas.openxmlformats.org/drawingml/2006/main">
          <a:off x="364390" y="4915470"/>
          <a:ext cx="912361" cy="205536"/>
        </a:xfrm>
        <a:prstGeom xmlns:a="http://schemas.openxmlformats.org/drawingml/2006/main" prst="rect">
          <a:avLst/>
        </a:prstGeom>
      </cdr:spPr>
      <cdr:txBody>
        <a:bodyPr xmlns:a="http://schemas.openxmlformats.org/drawingml/2006/main" wrap="square" rtlCol="0" anchor="t"/>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ja-JP" altLang="en-US" sz="700" dirty="0"/>
            <a:t>（下半期のみ）</a:t>
          </a:r>
        </a:p>
      </cdr:txBody>
    </cdr:sp>
  </cdr:relSizeAnchor>
</c:userShapes>
</file>

<file path=ppt/drawings/drawing4.xml><?xml version="1.0" encoding="utf-8"?>
<c:userShapes xmlns:c="http://schemas.openxmlformats.org/drawingml/2006/chart">
  <cdr:relSizeAnchor xmlns:cdr="http://schemas.openxmlformats.org/drawingml/2006/chartDrawing">
    <cdr:from>
      <cdr:x>0.81609</cdr:x>
      <cdr:y>0.22933</cdr:y>
    </cdr:from>
    <cdr:to>
      <cdr:x>1</cdr:x>
      <cdr:y>0.32283</cdr:y>
    </cdr:to>
    <cdr:sp macro="" textlink="">
      <cdr:nvSpPr>
        <cdr:cNvPr id="3" name="テキスト ボックス 34"/>
        <cdr:cNvSpPr txBox="1"/>
      </cdr:nvSpPr>
      <cdr:spPr>
        <a:xfrm xmlns:a="http://schemas.openxmlformats.org/drawingml/2006/main">
          <a:off x="2556277" y="485331"/>
          <a:ext cx="576070" cy="1978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0.80952</cdr:x>
      <cdr:y>0.24431</cdr:y>
    </cdr:from>
    <cdr:to>
      <cdr:x>1</cdr:x>
      <cdr:y>0.35469</cdr:y>
    </cdr:to>
    <cdr:sp macro="" textlink="">
      <cdr:nvSpPr>
        <cdr:cNvPr id="3" name="テキスト ボックス 34"/>
        <cdr:cNvSpPr txBox="1"/>
      </cdr:nvSpPr>
      <cdr:spPr>
        <a:xfrm xmlns:a="http://schemas.openxmlformats.org/drawingml/2006/main">
          <a:off x="2448260" y="476855"/>
          <a:ext cx="576076" cy="215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1200" kern="1200">
              <a:solidFill>
                <a:sysClr val="windowText" lastClr="000000"/>
              </a:solidFill>
              <a:latin typeface="Arial" charset="0"/>
              <a:ea typeface="ＭＳ Ｐゴシック" pitchFamily="50" charset="-128"/>
            </a:defRPr>
          </a:lvl1pPr>
          <a:lvl2pPr marL="457200" algn="l" rtl="0" fontAlgn="base">
            <a:spcBef>
              <a:spcPct val="0"/>
            </a:spcBef>
            <a:spcAft>
              <a:spcPct val="0"/>
            </a:spcAft>
            <a:defRPr kumimoji="1" sz="1200" kern="1200">
              <a:solidFill>
                <a:sysClr val="windowText" lastClr="000000"/>
              </a:solidFill>
              <a:latin typeface="Arial" charset="0"/>
              <a:ea typeface="ＭＳ Ｐゴシック" pitchFamily="50" charset="-128"/>
            </a:defRPr>
          </a:lvl2pPr>
          <a:lvl3pPr marL="914400" algn="l" rtl="0" fontAlgn="base">
            <a:spcBef>
              <a:spcPct val="0"/>
            </a:spcBef>
            <a:spcAft>
              <a:spcPct val="0"/>
            </a:spcAft>
            <a:defRPr kumimoji="1" sz="1200" kern="1200">
              <a:solidFill>
                <a:sysClr val="windowText" lastClr="000000"/>
              </a:solidFill>
              <a:latin typeface="Arial" charset="0"/>
              <a:ea typeface="ＭＳ Ｐゴシック" pitchFamily="50" charset="-128"/>
            </a:defRPr>
          </a:lvl3pPr>
          <a:lvl4pPr marL="1371600" algn="l" rtl="0" fontAlgn="base">
            <a:spcBef>
              <a:spcPct val="0"/>
            </a:spcBef>
            <a:spcAft>
              <a:spcPct val="0"/>
            </a:spcAft>
            <a:defRPr kumimoji="1" sz="1200" kern="1200">
              <a:solidFill>
                <a:sysClr val="windowText" lastClr="000000"/>
              </a:solidFill>
              <a:latin typeface="Arial" charset="0"/>
              <a:ea typeface="ＭＳ Ｐゴシック" pitchFamily="50" charset="-128"/>
            </a:defRPr>
          </a:lvl4pPr>
          <a:lvl5pPr marL="1828800" algn="l" rtl="0" fontAlgn="base">
            <a:spcBef>
              <a:spcPct val="0"/>
            </a:spcBef>
            <a:spcAft>
              <a:spcPct val="0"/>
            </a:spcAft>
            <a:defRPr kumimoji="1" sz="1200" kern="1200">
              <a:solidFill>
                <a:sysClr val="windowText" lastClr="000000"/>
              </a:solidFill>
              <a:latin typeface="Arial" charset="0"/>
              <a:ea typeface="ＭＳ Ｐゴシック" pitchFamily="50" charset="-128"/>
            </a:defRPr>
          </a:lvl5pPr>
          <a:lvl6pPr marL="2286000" algn="l" defTabSz="914400" rtl="0" eaLnBrk="1" latinLnBrk="0" hangingPunct="1">
            <a:defRPr kumimoji="1" sz="1200" kern="1200">
              <a:solidFill>
                <a:sysClr val="windowText" lastClr="000000"/>
              </a:solidFill>
              <a:latin typeface="Arial" charset="0"/>
              <a:ea typeface="ＭＳ Ｐゴシック" pitchFamily="50" charset="-128"/>
            </a:defRPr>
          </a:lvl6pPr>
          <a:lvl7pPr marL="2743200" algn="l" defTabSz="914400" rtl="0" eaLnBrk="1" latinLnBrk="0" hangingPunct="1">
            <a:defRPr kumimoji="1" sz="1200" kern="1200">
              <a:solidFill>
                <a:sysClr val="windowText" lastClr="000000"/>
              </a:solidFill>
              <a:latin typeface="Arial" charset="0"/>
              <a:ea typeface="ＭＳ Ｐゴシック" pitchFamily="50" charset="-128"/>
            </a:defRPr>
          </a:lvl7pPr>
          <a:lvl8pPr marL="3200400" algn="l" defTabSz="914400" rtl="0" eaLnBrk="1" latinLnBrk="0" hangingPunct="1">
            <a:defRPr kumimoji="1" sz="1200" kern="1200">
              <a:solidFill>
                <a:sysClr val="windowText" lastClr="000000"/>
              </a:solidFill>
              <a:latin typeface="Arial" charset="0"/>
              <a:ea typeface="ＭＳ Ｐゴシック" pitchFamily="50" charset="-128"/>
            </a:defRPr>
          </a:lvl8pPr>
          <a:lvl9pPr marL="3657600" algn="l" defTabSz="914400" rtl="0" eaLnBrk="1" latinLnBrk="0" hangingPunct="1">
            <a:defRPr kumimoji="1" sz="1200" kern="1200">
              <a:solidFill>
                <a:sysClr val="windowText" lastClr="000000"/>
              </a:solidFill>
              <a:latin typeface="Arial" charset="0"/>
              <a:ea typeface="ＭＳ Ｐゴシック" pitchFamily="50" charset="-128"/>
            </a:defRPr>
          </a:lvl9pPr>
        </a:lstStyle>
        <a:p xmlns:a="http://schemas.openxmlformats.org/drawingml/2006/main">
          <a:pPr algn="ctr"/>
          <a:r>
            <a:rPr lang="ja-JP" altLang="en-US" sz="800" dirty="0" smtClean="0">
              <a:solidFill>
                <a:prstClr val="black"/>
              </a:solidFill>
              <a:latin typeface="HGPｺﾞｼｯｸM" pitchFamily="50" charset="-128"/>
              <a:ea typeface="HGPｺﾞｼｯｸM" pitchFamily="50" charset="-128"/>
            </a:rPr>
            <a:t>単位：人</a:t>
          </a:r>
          <a:endParaRPr lang="ja-JP" altLang="en-US" sz="800" dirty="0">
            <a:solidFill>
              <a:prstClr val="black"/>
            </a:solidFill>
            <a:latin typeface="HGPｺﾞｼｯｸM" pitchFamily="50" charset="-128"/>
            <a:ea typeface="HGPｺﾞｼｯｸM" pitchFamily="50" charset="-128"/>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0.61403</cdr:x>
      <cdr:y>0.04917</cdr:y>
    </cdr:from>
    <cdr:to>
      <cdr:x>0.68183</cdr:x>
      <cdr:y>0.08763</cdr:y>
    </cdr:to>
    <cdr:sp macro="" textlink="">
      <cdr:nvSpPr>
        <cdr:cNvPr id="3" name="テキスト ボックス 2"/>
        <cdr:cNvSpPr txBox="1"/>
      </cdr:nvSpPr>
      <cdr:spPr>
        <a:xfrm xmlns:a="http://schemas.openxmlformats.org/drawingml/2006/main">
          <a:off x="2975322" y="241286"/>
          <a:ext cx="328528" cy="1887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0.72382</cdr:x>
      <cdr:y>0.06033</cdr:y>
    </cdr:from>
    <cdr:to>
      <cdr:x>0.79162</cdr:x>
      <cdr:y>0.09879</cdr:y>
    </cdr:to>
    <cdr:sp macro="" textlink="">
      <cdr:nvSpPr>
        <cdr:cNvPr id="4" name="テキスト ボックス 1"/>
        <cdr:cNvSpPr txBox="1"/>
      </cdr:nvSpPr>
      <cdr:spPr>
        <a:xfrm xmlns:a="http://schemas.openxmlformats.org/drawingml/2006/main">
          <a:off x="3075136" y="338832"/>
          <a:ext cx="288032"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263" cy="496888"/>
          </a:xfrm>
          <a:prstGeom prst="rect">
            <a:avLst/>
          </a:prstGeom>
        </p:spPr>
        <p:txBody>
          <a:bodyPr vert="horz" lIns="91432" tIns="45716" rIns="91432" bIns="45716"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349" y="0"/>
            <a:ext cx="2950263" cy="496888"/>
          </a:xfrm>
          <a:prstGeom prst="rect">
            <a:avLst/>
          </a:prstGeom>
        </p:spPr>
        <p:txBody>
          <a:bodyPr vert="horz" lIns="91432" tIns="45716" rIns="91432" bIns="45716" rtlCol="0"/>
          <a:lstStyle>
            <a:lvl1pPr algn="r">
              <a:defRPr sz="1200"/>
            </a:lvl1pPr>
          </a:lstStyle>
          <a:p>
            <a:fld id="{C84DDC26-932E-4441-AAE8-0381B097C1FB}" type="datetimeFigureOut">
              <a:rPr kumimoji="1" lang="ja-JP" altLang="en-US" smtClean="0"/>
              <a:t>2018/5/23</a:t>
            </a:fld>
            <a:endParaRPr kumimoji="1" lang="ja-JP" altLang="en-US" dirty="0"/>
          </a:p>
        </p:txBody>
      </p:sp>
      <p:sp>
        <p:nvSpPr>
          <p:cNvPr id="4" name="フッター プレースホルダー 3"/>
          <p:cNvSpPr>
            <a:spLocks noGrp="1"/>
          </p:cNvSpPr>
          <p:nvPr>
            <p:ph type="ftr" sz="quarter" idx="2"/>
          </p:nvPr>
        </p:nvSpPr>
        <p:spPr>
          <a:xfrm>
            <a:off x="1" y="9440864"/>
            <a:ext cx="2950263" cy="496887"/>
          </a:xfrm>
          <a:prstGeom prst="rect">
            <a:avLst/>
          </a:prstGeom>
        </p:spPr>
        <p:txBody>
          <a:bodyPr vert="horz" lIns="91432" tIns="45716" rIns="91432" bIns="45716"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349" y="9440864"/>
            <a:ext cx="2950263" cy="496887"/>
          </a:xfrm>
          <a:prstGeom prst="rect">
            <a:avLst/>
          </a:prstGeom>
        </p:spPr>
        <p:txBody>
          <a:bodyPr vert="horz" lIns="91432" tIns="45716" rIns="91432" bIns="45716" rtlCol="0" anchor="b"/>
          <a:lstStyle>
            <a:lvl1pPr algn="r">
              <a:defRPr sz="1200"/>
            </a:lvl1pPr>
          </a:lstStyle>
          <a:p>
            <a:fld id="{3ED4BF3B-0B8A-491E-86C2-FE9C9305D7BD}" type="slidenum">
              <a:rPr kumimoji="1" lang="ja-JP" altLang="en-US" smtClean="0"/>
              <a:t>‹#›</a:t>
            </a:fld>
            <a:endParaRPr kumimoji="1" lang="ja-JP" altLang="en-US" dirty="0"/>
          </a:p>
        </p:txBody>
      </p:sp>
    </p:spTree>
    <p:extLst>
      <p:ext uri="{BB962C8B-B14F-4D97-AF65-F5344CB8AC3E}">
        <p14:creationId xmlns:p14="http://schemas.microsoft.com/office/powerpoint/2010/main" val="114639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026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a:defRPr sz="1200">
                <a:ea typeface="ＭＳ Ｐゴシック" pitchFamily="50" charset="-128"/>
              </a:defRPr>
            </a:lvl1pPr>
          </a:lstStyle>
          <a:p>
            <a:pPr>
              <a:defRPr/>
            </a:pPr>
            <a:endParaRPr lang="en-US" altLang="ja-JP" dirty="0"/>
          </a:p>
        </p:txBody>
      </p:sp>
      <p:sp>
        <p:nvSpPr>
          <p:cNvPr id="122884" name="Rectangle 4"/>
          <p:cNvSpPr>
            <a:spLocks noGrp="1" noRot="1" noChangeAspect="1" noChangeArrowheads="1" noTextEdit="1"/>
          </p:cNvSpPr>
          <p:nvPr>
            <p:ph type="sldImg" idx="2"/>
          </p:nvPr>
        </p:nvSpPr>
        <p:spPr bwMode="auto">
          <a:xfrm>
            <a:off x="714375" y="746125"/>
            <a:ext cx="5380038" cy="37258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1199" y="4721226"/>
            <a:ext cx="5444806" cy="44719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9440864"/>
            <a:ext cx="295026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a:defRPr sz="120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algn="r">
              <a:defRPr sz="1200">
                <a:ea typeface="ＭＳ Ｐゴシック" pitchFamily="50" charset="-128"/>
              </a:defRPr>
            </a:lvl1pPr>
          </a:lstStyle>
          <a:p>
            <a:pPr>
              <a:defRPr/>
            </a:pPr>
            <a:fld id="{9037E017-C4CE-4A86-8903-C7A029BF502A}" type="slidenum">
              <a:rPr lang="en-US" altLang="ja-JP"/>
              <a:pPr>
                <a:defRPr/>
              </a:pPr>
              <a:t>‹#›</a:t>
            </a:fld>
            <a:endParaRPr lang="en-US" altLang="ja-JP" dirty="0"/>
          </a:p>
        </p:txBody>
      </p:sp>
    </p:spTree>
    <p:extLst>
      <p:ext uri="{BB962C8B-B14F-4D97-AF65-F5344CB8AC3E}">
        <p14:creationId xmlns:p14="http://schemas.microsoft.com/office/powerpoint/2010/main" val="1334107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147"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293"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44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587"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5733" algn="l" defTabSz="914293" rtl="0" eaLnBrk="1" latinLnBrk="0" hangingPunct="1">
      <a:defRPr kumimoji="1" sz="1200" kern="1200">
        <a:solidFill>
          <a:schemeClr val="tx1"/>
        </a:solidFill>
        <a:latin typeface="+mn-lt"/>
        <a:ea typeface="+mn-ea"/>
        <a:cs typeface="+mn-cs"/>
      </a:defRPr>
    </a:lvl6pPr>
    <a:lvl7pPr marL="2742879" algn="l" defTabSz="914293" rtl="0" eaLnBrk="1" latinLnBrk="0" hangingPunct="1">
      <a:defRPr kumimoji="1" sz="1200" kern="1200">
        <a:solidFill>
          <a:schemeClr val="tx1"/>
        </a:solidFill>
        <a:latin typeface="+mn-lt"/>
        <a:ea typeface="+mn-ea"/>
        <a:cs typeface="+mn-cs"/>
      </a:defRPr>
    </a:lvl7pPr>
    <a:lvl8pPr marL="3200026" algn="l" defTabSz="914293" rtl="0" eaLnBrk="1" latinLnBrk="0" hangingPunct="1">
      <a:defRPr kumimoji="1" sz="1200" kern="1200">
        <a:solidFill>
          <a:schemeClr val="tx1"/>
        </a:solidFill>
        <a:latin typeface="+mn-lt"/>
        <a:ea typeface="+mn-ea"/>
        <a:cs typeface="+mn-cs"/>
      </a:defRPr>
    </a:lvl8pPr>
    <a:lvl9pPr marL="3657173" algn="l" defTabSz="91429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xfrm>
            <a:off x="714375" y="746125"/>
            <a:ext cx="5380038" cy="3725863"/>
          </a:xfrm>
          <a:ln/>
        </p:spPr>
      </p:sp>
      <p:sp>
        <p:nvSpPr>
          <p:cNvPr id="123907"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123908" name="スライド番号プレースホルダ 3"/>
          <p:cNvSpPr>
            <a:spLocks noGrp="1"/>
          </p:cNvSpPr>
          <p:nvPr>
            <p:ph type="sldNum" sz="quarter" idx="5"/>
          </p:nvPr>
        </p:nvSpPr>
        <p:spPr>
          <a:noFill/>
        </p:spPr>
        <p:txBody>
          <a:bodyPr/>
          <a:lstStyle/>
          <a:p>
            <a:fld id="{7BE8C8E5-0883-46C5-B1D6-0E396E2FF8A7}" type="slidenum">
              <a:rPr lang="en-US" altLang="ja-JP" smtClean="0">
                <a:ea typeface="ＭＳ Ｐゴシック" charset="-128"/>
              </a:rPr>
              <a:pPr/>
              <a:t>1</a:t>
            </a:fld>
            <a:endParaRPr lang="en-US" altLang="ja-JP" dirty="0"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latin typeface="+mn-lt"/>
                <a:ea typeface="+mn-ea"/>
              </a:rPr>
              <a:t>障害者支援施設等の介護保険適用除外施設を退所して、介護保険施設等に入所した場合については、当該介護保険適用除外施設の所在市町村の給付費が過度に重くならないよう</a:t>
            </a:r>
            <a:endParaRPr kumimoji="1" lang="ja-JP" altLang="en-US" dirty="0"/>
          </a:p>
        </p:txBody>
      </p:sp>
      <p:sp>
        <p:nvSpPr>
          <p:cNvPr id="4" name="スライド番号プレースホルダー 3"/>
          <p:cNvSpPr>
            <a:spLocks noGrp="1"/>
          </p:cNvSpPr>
          <p:nvPr>
            <p:ph type="sldNum" sz="quarter" idx="10"/>
          </p:nvPr>
        </p:nvSpPr>
        <p:spPr/>
        <p:txBody>
          <a:bodyPr/>
          <a:lstStyle/>
          <a:p>
            <a:fld id="{3823AD55-F3B3-4303-B863-AFDE909BDC9D}" type="slidenum">
              <a:rPr kumimoji="1" lang="ja-JP" altLang="en-US" smtClean="0"/>
              <a:t>18</a:t>
            </a:fld>
            <a:endParaRPr kumimoji="1" lang="ja-JP" altLang="en-US"/>
          </a:p>
        </p:txBody>
      </p:sp>
    </p:spTree>
    <p:extLst>
      <p:ext uri="{BB962C8B-B14F-4D97-AF65-F5344CB8AC3E}">
        <p14:creationId xmlns:p14="http://schemas.microsoft.com/office/powerpoint/2010/main" val="324921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194921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E399A0-F826-4363-986B-681FC2772CE1}"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141847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5380038"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849B0E2-DAA9-42B8-AF14-4BCA91C442A8}" type="slidenum">
              <a:rPr lang="ja-JP" altLang="en-US" smtClean="0">
                <a:solidFill>
                  <a:prstClr val="black"/>
                </a:solidFill>
              </a:rPr>
              <a:pPr/>
              <a:t>35</a:t>
            </a:fld>
            <a:endParaRPr lang="ja-JP" altLang="en-US" dirty="0">
              <a:solidFill>
                <a:prstClr val="black"/>
              </a:solidFill>
            </a:endParaRPr>
          </a:p>
        </p:txBody>
      </p:sp>
    </p:spTree>
    <p:extLst>
      <p:ext uri="{BB962C8B-B14F-4D97-AF65-F5344CB8AC3E}">
        <p14:creationId xmlns:p14="http://schemas.microsoft.com/office/powerpoint/2010/main" val="341770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1523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2578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1523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5963" y="746125"/>
            <a:ext cx="5378450" cy="37242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52</a:t>
            </a:fld>
            <a:endParaRPr lang="en-US" altLang="ja-JP">
              <a:solidFill>
                <a:prstClr val="black"/>
              </a:solidFill>
            </a:endParaRPr>
          </a:p>
        </p:txBody>
      </p:sp>
    </p:spTree>
    <p:extLst>
      <p:ext uri="{BB962C8B-B14F-4D97-AF65-F5344CB8AC3E}">
        <p14:creationId xmlns:p14="http://schemas.microsoft.com/office/powerpoint/2010/main" val="3771522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5963" y="746125"/>
            <a:ext cx="5378450" cy="37242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54</a:t>
            </a:fld>
            <a:endParaRPr lang="en-US" altLang="ja-JP">
              <a:solidFill>
                <a:prstClr val="black"/>
              </a:solidFill>
            </a:endParaRPr>
          </a:p>
        </p:txBody>
      </p:sp>
    </p:spTree>
    <p:extLst>
      <p:ext uri="{BB962C8B-B14F-4D97-AF65-F5344CB8AC3E}">
        <p14:creationId xmlns:p14="http://schemas.microsoft.com/office/powerpoint/2010/main" val="377152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a:xfrm>
            <a:off x="714375" y="746125"/>
            <a:ext cx="5380038" cy="3725863"/>
          </a:xfrm>
          <a:ln/>
        </p:spPr>
      </p:sp>
      <p:sp>
        <p:nvSpPr>
          <p:cNvPr id="124931" name="ノート プレースホルダ 2"/>
          <p:cNvSpPr>
            <a:spLocks noGrp="1"/>
          </p:cNvSpPr>
          <p:nvPr>
            <p:ph type="body" idx="1"/>
          </p:nvPr>
        </p:nvSpPr>
        <p:spPr>
          <a:noFill/>
          <a:ln/>
        </p:spPr>
        <p:txBody>
          <a:bodyPr/>
          <a:lstStyle/>
          <a:p>
            <a:endParaRPr lang="ja-JP" altLang="en-US" dirty="0">
              <a:ea typeface="ＭＳ Ｐ明朝" charset="-128"/>
            </a:endParaRPr>
          </a:p>
        </p:txBody>
      </p:sp>
      <p:sp>
        <p:nvSpPr>
          <p:cNvPr id="124932" name="スライド番号プレースホルダ 4"/>
          <p:cNvSpPr>
            <a:spLocks noGrp="1"/>
          </p:cNvSpPr>
          <p:nvPr>
            <p:ph type="sldNum" sz="quarter" idx="5"/>
          </p:nvPr>
        </p:nvSpPr>
        <p:spPr>
          <a:noFill/>
        </p:spPr>
        <p:txBody>
          <a:bodyPr/>
          <a:lstStyle/>
          <a:p>
            <a:fld id="{7BCC29E9-D025-4E03-A036-15FAB901BC0E}" type="slidenum">
              <a:rPr lang="en-US" altLang="ja-JP" smtClean="0">
                <a:ea typeface="ＭＳ Ｐゴシック" charset="-128"/>
              </a:rPr>
              <a:pPr/>
              <a:t>3</a:t>
            </a:fld>
            <a:endParaRPr lang="en-US" altLang="ja-JP" dirty="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62</a:t>
            </a:fld>
            <a:endParaRPr lang="en-US" altLang="ja-JP">
              <a:solidFill>
                <a:prstClr val="black"/>
              </a:solidFill>
            </a:endParaRPr>
          </a:p>
        </p:txBody>
      </p:sp>
    </p:spTree>
    <p:extLst>
      <p:ext uri="{BB962C8B-B14F-4D97-AF65-F5344CB8AC3E}">
        <p14:creationId xmlns:p14="http://schemas.microsoft.com/office/powerpoint/2010/main" val="221472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xfrm>
            <a:off x="714375" y="746125"/>
            <a:ext cx="5381625" cy="3725863"/>
          </a:xfrm>
          <a:ln/>
        </p:spPr>
      </p:sp>
      <p:sp>
        <p:nvSpPr>
          <p:cNvPr id="123907" name="ノート プレースホルダ 2"/>
          <p:cNvSpPr>
            <a:spLocks noGrp="1"/>
          </p:cNvSpPr>
          <p:nvPr>
            <p:ph type="body" idx="1"/>
          </p:nvPr>
        </p:nvSpPr>
        <p:spPr>
          <a:noFill/>
          <a:ln/>
        </p:spPr>
        <p:txBody>
          <a:bodyPr/>
          <a:lstStyle/>
          <a:p>
            <a:endParaRPr lang="ja-JP" altLang="en-US" dirty="0" smtClean="0">
              <a:ea typeface="ＭＳ Ｐ明朝" charset="-128"/>
            </a:endParaRPr>
          </a:p>
        </p:txBody>
      </p:sp>
      <p:sp>
        <p:nvSpPr>
          <p:cNvPr id="123908" name="スライド番号プレースホルダ 3"/>
          <p:cNvSpPr>
            <a:spLocks noGrp="1"/>
          </p:cNvSpPr>
          <p:nvPr>
            <p:ph type="sldNum" sz="quarter" idx="5"/>
          </p:nvPr>
        </p:nvSpPr>
        <p:spPr>
          <a:noFill/>
        </p:spPr>
        <p:txBody>
          <a:bodyPr/>
          <a:lstStyle/>
          <a:p>
            <a:fld id="{7BE8C8E5-0883-46C5-B1D6-0E396E2FF8A7}" type="slidenum">
              <a:rPr lang="en-US" altLang="ja-JP" smtClean="0">
                <a:ea typeface="ＭＳ Ｐゴシック" charset="-128"/>
              </a:rPr>
              <a:pPr/>
              <a:t>65</a:t>
            </a:fld>
            <a:endParaRPr lang="en-US" altLang="ja-JP" dirty="0" smtClean="0">
              <a:ea typeface="ＭＳ Ｐゴシック" charset="-128"/>
            </a:endParaRPr>
          </a:p>
        </p:txBody>
      </p:sp>
    </p:spTree>
    <p:extLst>
      <p:ext uri="{BB962C8B-B14F-4D97-AF65-F5344CB8AC3E}">
        <p14:creationId xmlns:p14="http://schemas.microsoft.com/office/powerpoint/2010/main" val="3729431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1200" y="742950"/>
            <a:ext cx="5386388" cy="372903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pPr>
                <a:defRPr/>
              </a:pPr>
              <a:t>66</a:t>
            </a:fld>
            <a:endParaRPr lang="en-US" altLang="ja-JP"/>
          </a:p>
        </p:txBody>
      </p:sp>
    </p:spTree>
    <p:extLst>
      <p:ext uri="{BB962C8B-B14F-4D97-AF65-F5344CB8AC3E}">
        <p14:creationId xmlns:p14="http://schemas.microsoft.com/office/powerpoint/2010/main" val="267765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656A4A-807E-4367-8C2D-57E31EE9ACE1}" type="slidenum">
              <a:rPr kumimoji="1" lang="ja-JP" altLang="en-US" smtClean="0"/>
              <a:t>67</a:t>
            </a:fld>
            <a:endParaRPr kumimoji="1" lang="ja-JP" altLang="en-US"/>
          </a:p>
        </p:txBody>
      </p:sp>
    </p:spTree>
    <p:extLst>
      <p:ext uri="{BB962C8B-B14F-4D97-AF65-F5344CB8AC3E}">
        <p14:creationId xmlns:p14="http://schemas.microsoft.com/office/powerpoint/2010/main" val="108294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656A4A-807E-4367-8C2D-57E31EE9ACE1}" type="slidenum">
              <a:rPr kumimoji="1" lang="ja-JP" altLang="en-US" smtClean="0"/>
              <a:t>68</a:t>
            </a:fld>
            <a:endParaRPr kumimoji="1" lang="ja-JP" altLang="en-US"/>
          </a:p>
        </p:txBody>
      </p:sp>
    </p:spTree>
    <p:extLst>
      <p:ext uri="{BB962C8B-B14F-4D97-AF65-F5344CB8AC3E}">
        <p14:creationId xmlns:p14="http://schemas.microsoft.com/office/powerpoint/2010/main" val="1082944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656A4A-807E-4367-8C2D-57E31EE9ACE1}" type="slidenum">
              <a:rPr kumimoji="1" lang="ja-JP" altLang="en-US" smtClean="0"/>
              <a:t>77</a:t>
            </a:fld>
            <a:endParaRPr kumimoji="1" lang="ja-JP" altLang="en-US"/>
          </a:p>
        </p:txBody>
      </p:sp>
    </p:spTree>
    <p:extLst>
      <p:ext uri="{BB962C8B-B14F-4D97-AF65-F5344CB8AC3E}">
        <p14:creationId xmlns:p14="http://schemas.microsoft.com/office/powerpoint/2010/main" val="1082944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656A4A-807E-4367-8C2D-57E31EE9ACE1}" type="slidenum">
              <a:rPr kumimoji="1" lang="ja-JP" altLang="en-US" smtClean="0"/>
              <a:t>78</a:t>
            </a:fld>
            <a:endParaRPr kumimoji="1" lang="ja-JP" altLang="en-US"/>
          </a:p>
        </p:txBody>
      </p:sp>
    </p:spTree>
    <p:extLst>
      <p:ext uri="{BB962C8B-B14F-4D97-AF65-F5344CB8AC3E}">
        <p14:creationId xmlns:p14="http://schemas.microsoft.com/office/powerpoint/2010/main" val="1082944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13887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ー 1"/>
          <p:cNvSpPr>
            <a:spLocks noGrp="1" noRot="1" noChangeAspect="1" noTextEdit="1"/>
          </p:cNvSpPr>
          <p:nvPr>
            <p:ph type="sldImg"/>
          </p:nvPr>
        </p:nvSpPr>
        <p:spPr>
          <a:xfrm>
            <a:off x="709613" y="742950"/>
            <a:ext cx="5387975" cy="3732213"/>
          </a:xfrm>
          <a:ln/>
        </p:spPr>
      </p:sp>
      <p:sp>
        <p:nvSpPr>
          <p:cNvPr id="2447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smtClean="0">
              <a:ea typeface="ＭＳ Ｐ明朝" charset="-128"/>
            </a:endParaRPr>
          </a:p>
        </p:txBody>
      </p:sp>
      <p:sp>
        <p:nvSpPr>
          <p:cNvPr id="2447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9236" indent="-287313" eaLnBrk="0" hangingPunct="0">
              <a:spcBef>
                <a:spcPct val="30000"/>
              </a:spcBef>
              <a:defRPr kumimoji="1" sz="1200">
                <a:solidFill>
                  <a:schemeClr val="tx1"/>
                </a:solidFill>
                <a:latin typeface="Arial" charset="0"/>
                <a:ea typeface="ＭＳ Ｐ明朝" charset="-128"/>
              </a:defRPr>
            </a:lvl2pPr>
            <a:lvl3pPr marL="1152425" indent="-230168" eaLnBrk="0" hangingPunct="0">
              <a:spcBef>
                <a:spcPct val="30000"/>
              </a:spcBef>
              <a:defRPr kumimoji="1" sz="1200">
                <a:solidFill>
                  <a:schemeClr val="tx1"/>
                </a:solidFill>
                <a:latin typeface="Arial" charset="0"/>
                <a:ea typeface="ＭＳ Ｐ明朝" charset="-128"/>
              </a:defRPr>
            </a:lvl3pPr>
            <a:lvl4pPr marL="1612761" indent="-230168" eaLnBrk="0" hangingPunct="0">
              <a:spcBef>
                <a:spcPct val="30000"/>
              </a:spcBef>
              <a:defRPr kumimoji="1" sz="1200">
                <a:solidFill>
                  <a:schemeClr val="tx1"/>
                </a:solidFill>
                <a:latin typeface="Arial" charset="0"/>
                <a:ea typeface="ＭＳ Ｐ明朝" charset="-128"/>
              </a:defRPr>
            </a:lvl4pPr>
            <a:lvl5pPr marL="2074683" indent="-230168" eaLnBrk="0" hangingPunct="0">
              <a:spcBef>
                <a:spcPct val="30000"/>
              </a:spcBef>
              <a:defRPr kumimoji="1" sz="1200">
                <a:solidFill>
                  <a:schemeClr val="tx1"/>
                </a:solidFill>
                <a:latin typeface="Arial" charset="0"/>
                <a:ea typeface="ＭＳ Ｐ明朝" charset="-128"/>
              </a:defRPr>
            </a:lvl5pPr>
            <a:lvl6pPr marL="2531844" indent="-230168" eaLnBrk="0" fontAlgn="base" hangingPunct="0">
              <a:spcBef>
                <a:spcPct val="30000"/>
              </a:spcBef>
              <a:spcAft>
                <a:spcPct val="0"/>
              </a:spcAft>
              <a:defRPr kumimoji="1" sz="1200">
                <a:solidFill>
                  <a:schemeClr val="tx1"/>
                </a:solidFill>
                <a:latin typeface="Arial" charset="0"/>
                <a:ea typeface="ＭＳ Ｐ明朝" charset="-128"/>
              </a:defRPr>
            </a:lvl6pPr>
            <a:lvl7pPr marL="2989004" indent="-230168" eaLnBrk="0" fontAlgn="base" hangingPunct="0">
              <a:spcBef>
                <a:spcPct val="30000"/>
              </a:spcBef>
              <a:spcAft>
                <a:spcPct val="0"/>
              </a:spcAft>
              <a:defRPr kumimoji="1" sz="1200">
                <a:solidFill>
                  <a:schemeClr val="tx1"/>
                </a:solidFill>
                <a:latin typeface="Arial" charset="0"/>
                <a:ea typeface="ＭＳ Ｐ明朝" charset="-128"/>
              </a:defRPr>
            </a:lvl7pPr>
            <a:lvl8pPr marL="3446165" indent="-230168" eaLnBrk="0" fontAlgn="base" hangingPunct="0">
              <a:spcBef>
                <a:spcPct val="30000"/>
              </a:spcBef>
              <a:spcAft>
                <a:spcPct val="0"/>
              </a:spcAft>
              <a:defRPr kumimoji="1" sz="1200">
                <a:solidFill>
                  <a:schemeClr val="tx1"/>
                </a:solidFill>
                <a:latin typeface="Arial" charset="0"/>
                <a:ea typeface="ＭＳ Ｐ明朝" charset="-128"/>
              </a:defRPr>
            </a:lvl8pPr>
            <a:lvl9pPr marL="3903325" indent="-230168"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E414BBCA-949D-4D20-9694-028B062953D5}" type="slidenum">
              <a:rPr lang="ja-JP" altLang="en-US" smtClean="0">
                <a:solidFill>
                  <a:srgbClr val="000000"/>
                </a:solidFill>
                <a:latin typeface="Calibri" pitchFamily="34" charset="0"/>
                <a:ea typeface="ＭＳ Ｐゴシック" charset="-128"/>
              </a:rPr>
              <a:pPr eaLnBrk="1" hangingPunct="1">
                <a:spcBef>
                  <a:spcPct val="0"/>
                </a:spcBef>
              </a:pPr>
              <a:t>92</a:t>
            </a:fld>
            <a:endParaRPr lang="ja-JP" altLang="en-US" smtClean="0">
              <a:solidFill>
                <a:srgbClr val="000000"/>
              </a:solidFill>
              <a:latin typeface="Calibri" pitchFamily="34" charset="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a:xfrm>
            <a:off x="714375" y="746125"/>
            <a:ext cx="5380038" cy="3725863"/>
          </a:xfrm>
          <a:ln/>
        </p:spPr>
      </p:sp>
      <p:sp>
        <p:nvSpPr>
          <p:cNvPr id="151555" name="ノート プレースホルダ 2"/>
          <p:cNvSpPr>
            <a:spLocks noGrp="1"/>
          </p:cNvSpPr>
          <p:nvPr>
            <p:ph type="body" idx="1"/>
          </p:nvPr>
        </p:nvSpPr>
        <p:spPr>
          <a:noFill/>
          <a:ln/>
        </p:spPr>
        <p:txBody>
          <a:bodyPr/>
          <a:lstStyle/>
          <a:p>
            <a:endParaRPr lang="ja-JP" altLang="en-US" dirty="0" smtClean="0"/>
          </a:p>
        </p:txBody>
      </p:sp>
      <p:sp>
        <p:nvSpPr>
          <p:cNvPr id="151556" name="スライド番号プレースホルダ 3"/>
          <p:cNvSpPr>
            <a:spLocks noGrp="1"/>
          </p:cNvSpPr>
          <p:nvPr>
            <p:ph type="sldNum" sz="quarter" idx="5"/>
          </p:nvPr>
        </p:nvSpPr>
        <p:spPr>
          <a:noFill/>
        </p:spPr>
        <p:txBody>
          <a:bodyPr/>
          <a:lstStyle/>
          <a:p>
            <a:fld id="{80CCEDA1-398C-4C5B-8664-8B3B5FC14961}" type="slidenum">
              <a:rPr lang="en-US" altLang="ja-JP" smtClean="0">
                <a:solidFill>
                  <a:srgbClr val="000000"/>
                </a:solidFill>
                <a:ea typeface="ＭＳ Ｐゴシック" charset="-128"/>
              </a:rPr>
              <a:pPr/>
              <a:t>99</a:t>
            </a:fld>
            <a:endParaRPr lang="en-US" altLang="ja-JP" dirty="0" smtClean="0">
              <a:solidFill>
                <a:srgbClr val="000000"/>
              </a:solidFill>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xfrm>
            <a:off x="714375" y="747713"/>
            <a:ext cx="5380038" cy="3724275"/>
          </a:xfrm>
          <a:ln/>
        </p:spPr>
      </p:sp>
      <p:sp>
        <p:nvSpPr>
          <p:cNvPr id="37892" name="Rectangle 3"/>
          <p:cNvSpPr>
            <a:spLocks noGrp="1" noChangeArrowheads="1"/>
          </p:cNvSpPr>
          <p:nvPr>
            <p:ph type="body" idx="1"/>
          </p:nvPr>
        </p:nvSpPr>
        <p:spPr>
          <a:xfrm>
            <a:off x="681205" y="4721225"/>
            <a:ext cx="5444806" cy="4470400"/>
          </a:xfrm>
          <a:noFill/>
          <a:ln/>
        </p:spPr>
        <p:txBody>
          <a:bodyPr/>
          <a:lstStyle/>
          <a:p>
            <a:pPr eaLnBrk="1" hangingPunct="1"/>
            <a:endParaRPr lang="ja-JP" altLang="ja-JP" smtClean="0"/>
          </a:p>
        </p:txBody>
      </p:sp>
      <p:sp>
        <p:nvSpPr>
          <p:cNvPr id="6" name="スライド番号プレースホルダ 5"/>
          <p:cNvSpPr>
            <a:spLocks noGrp="1"/>
          </p:cNvSpPr>
          <p:nvPr>
            <p:ph type="sldNum" sz="quarter" idx="10"/>
          </p:nvPr>
        </p:nvSpPr>
        <p:spPr/>
        <p:txBody>
          <a:bodyPr/>
          <a:lstStyle/>
          <a:p>
            <a:pPr>
              <a:defRPr/>
            </a:pPr>
            <a:fld id="{EC20383E-FBA8-4BC3-9BA5-27668B12A746}" type="slidenum">
              <a:rPr lang="en-US" altLang="ja-JP" smtClean="0"/>
              <a:pPr>
                <a:defRPr/>
              </a:pPr>
              <a:t>5</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105</a:t>
            </a:fld>
            <a:endParaRPr kumimoji="1" lang="ja-JP" altLang="en-US"/>
          </a:p>
        </p:txBody>
      </p:sp>
    </p:spTree>
    <p:extLst>
      <p:ext uri="{BB962C8B-B14F-4D97-AF65-F5344CB8AC3E}">
        <p14:creationId xmlns:p14="http://schemas.microsoft.com/office/powerpoint/2010/main" val="294343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A4EC77-5B5D-41E3-94E8-F27F7D918AAA}" type="slidenum">
              <a:rPr kumimoji="1" lang="ja-JP" altLang="en-US" smtClean="0"/>
              <a:pPr/>
              <a:t>106</a:t>
            </a:fld>
            <a:endParaRPr kumimoji="1" lang="ja-JP" altLang="en-US"/>
          </a:p>
        </p:txBody>
      </p:sp>
    </p:spTree>
    <p:extLst>
      <p:ext uri="{BB962C8B-B14F-4D97-AF65-F5344CB8AC3E}">
        <p14:creationId xmlns:p14="http://schemas.microsoft.com/office/powerpoint/2010/main" val="294343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4321" eaLnBrk="1" fontAlgn="auto" hangingPunct="1">
              <a:spcBef>
                <a:spcPts val="0"/>
              </a:spcBef>
              <a:spcAft>
                <a:spcPts val="0"/>
              </a:spcAft>
              <a:defRPr/>
            </a:pPr>
            <a:r>
              <a:rPr lang="en-US" altLang="ja-JP" dirty="0">
                <a:latin typeface="HGPｺﾞｼｯｸM" panose="020B0600000000000000" pitchFamily="50" charset="-128"/>
                <a:ea typeface="HGPｺﾞｼｯｸM" panose="020B0600000000000000" pitchFamily="50" charset="-128"/>
              </a:rPr>
              <a:t>※</a:t>
            </a:r>
            <a:r>
              <a:rPr lang="ja-JP" altLang="en-US" dirty="0">
                <a:latin typeface="HGPｺﾞｼｯｸM" panose="020B0600000000000000" pitchFamily="50" charset="-128"/>
                <a:ea typeface="HGPｺﾞｼｯｸM" panose="020B0600000000000000" pitchFamily="50" charset="-128"/>
              </a:rPr>
              <a:t>　平成</a:t>
            </a:r>
            <a:r>
              <a:rPr lang="en-US" altLang="ja-JP" dirty="0">
                <a:latin typeface="HGPｺﾞｼｯｸM" panose="020B0600000000000000" pitchFamily="50" charset="-128"/>
                <a:ea typeface="HGPｺﾞｼｯｸM" panose="020B0600000000000000" pitchFamily="50" charset="-128"/>
              </a:rPr>
              <a:t>27</a:t>
            </a:r>
            <a:r>
              <a:rPr lang="ja-JP" altLang="en-US" dirty="0">
                <a:latin typeface="HGPｺﾞｼｯｸM" panose="020B0600000000000000" pitchFamily="50" charset="-128"/>
                <a:ea typeface="HGPｺﾞｼｯｸM" panose="020B0600000000000000" pitchFamily="50" charset="-128"/>
              </a:rPr>
              <a:t>年度において労働局に通報・届出が寄せられた</a:t>
            </a:r>
            <a:r>
              <a:rPr lang="en-US" altLang="ja-JP" dirty="0">
                <a:latin typeface="HGPｺﾞｼｯｸM" panose="020B0600000000000000" pitchFamily="50" charset="-128"/>
                <a:ea typeface="HGPｺﾞｼｯｸM" panose="020B0600000000000000" pitchFamily="50" charset="-128"/>
              </a:rPr>
              <a:t>1,325</a:t>
            </a:r>
            <a:r>
              <a:rPr lang="ja-JP" altLang="en-US" dirty="0">
                <a:latin typeface="HGPｺﾞｼｯｸM" panose="020B0600000000000000" pitchFamily="50" charset="-128"/>
                <a:ea typeface="HGPｺﾞｼｯｸM" panose="020B0600000000000000" pitchFamily="50" charset="-128"/>
              </a:rPr>
              <a:t>事業所のうち、平成</a:t>
            </a:r>
            <a:r>
              <a:rPr lang="en-US" altLang="ja-JP" dirty="0">
                <a:latin typeface="HGPｺﾞｼｯｸM" panose="020B0600000000000000" pitchFamily="50" charset="-128"/>
                <a:ea typeface="HGPｺﾞｼｯｸM" panose="020B0600000000000000" pitchFamily="50" charset="-128"/>
              </a:rPr>
              <a:t>27</a:t>
            </a:r>
            <a:r>
              <a:rPr lang="ja-JP" altLang="en-US" dirty="0">
                <a:latin typeface="HGPｺﾞｼｯｸM" panose="020B0600000000000000" pitchFamily="50" charset="-128"/>
                <a:ea typeface="HGPｺﾞｼｯｸM" panose="020B0600000000000000" pitchFamily="50" charset="-128"/>
              </a:rPr>
              <a:t>年度中に処理を終了した事業所数は</a:t>
            </a:r>
            <a:r>
              <a:rPr lang="en-US" altLang="ja-JP" dirty="0">
                <a:latin typeface="HGPｺﾞｼｯｸM" panose="020B0600000000000000" pitchFamily="50" charset="-128"/>
                <a:ea typeface="HGPｺﾞｼｯｸM" panose="020B0600000000000000" pitchFamily="50" charset="-128"/>
              </a:rPr>
              <a:t>1,106</a:t>
            </a:r>
            <a:r>
              <a:rPr lang="ja-JP" altLang="en-US" dirty="0">
                <a:latin typeface="HGPｺﾞｼｯｸM" panose="020B0600000000000000" pitchFamily="50" charset="-128"/>
                <a:ea typeface="HGPｺﾞｼｯｸM" panose="020B0600000000000000" pitchFamily="50" charset="-128"/>
              </a:rPr>
              <a:t>事業所であり、平成</a:t>
            </a:r>
            <a:r>
              <a:rPr lang="en-US" altLang="ja-JP" dirty="0">
                <a:latin typeface="HGPｺﾞｼｯｸM" panose="020B0600000000000000" pitchFamily="50" charset="-128"/>
                <a:ea typeface="HGPｺﾞｼｯｸM" panose="020B0600000000000000" pitchFamily="50" charset="-128"/>
              </a:rPr>
              <a:t>27</a:t>
            </a:r>
            <a:r>
              <a:rPr lang="ja-JP" altLang="en-US" dirty="0">
                <a:latin typeface="HGPｺﾞｼｯｸM" panose="020B0600000000000000" pitchFamily="50" charset="-128"/>
                <a:ea typeface="HGPｺﾞｼｯｸM" panose="020B0600000000000000" pitchFamily="50" charset="-128"/>
              </a:rPr>
              <a:t>年</a:t>
            </a:r>
            <a:r>
              <a:rPr lang="en-US" altLang="ja-JP" dirty="0">
                <a:latin typeface="HGPｺﾞｼｯｸM" panose="020B0600000000000000" pitchFamily="50" charset="-128"/>
                <a:ea typeface="HGPｺﾞｼｯｸM" panose="020B0600000000000000" pitchFamily="50" charset="-128"/>
              </a:rPr>
              <a:t>3</a:t>
            </a:r>
            <a:r>
              <a:rPr lang="ja-JP" altLang="en-US" dirty="0">
                <a:latin typeface="HGPｺﾞｼｯｸM" panose="020B0600000000000000" pitchFamily="50" charset="-128"/>
                <a:ea typeface="HGPｺﾞｼｯｸM" panose="020B0600000000000000" pitchFamily="50" charset="-128"/>
              </a:rPr>
              <a:t>月末日時点において対応中の事業所数は</a:t>
            </a:r>
            <a:r>
              <a:rPr lang="en-US" altLang="ja-JP" dirty="0">
                <a:latin typeface="HGPｺﾞｼｯｸM" panose="020B0600000000000000" pitchFamily="50" charset="-128"/>
                <a:ea typeface="HGPｺﾞｼｯｸM" panose="020B0600000000000000" pitchFamily="50" charset="-128"/>
              </a:rPr>
              <a:t>219</a:t>
            </a:r>
            <a:r>
              <a:rPr lang="ja-JP" altLang="en-US" dirty="0">
                <a:latin typeface="HGPｺﾞｼｯｸM" panose="020B0600000000000000" pitchFamily="50" charset="-128"/>
                <a:ea typeface="HGPｺﾞｼｯｸM" panose="020B0600000000000000" pitchFamily="50" charset="-128"/>
              </a:rPr>
              <a:t>事業所である。</a:t>
            </a:r>
            <a:endParaRPr lang="en-US" altLang="ja-JP" dirty="0">
              <a:latin typeface="HGPｺﾞｼｯｸM" panose="020B0600000000000000" pitchFamily="50" charset="-128"/>
              <a:ea typeface="HGPｺﾞｼｯｸM" panose="020B06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A89A2F-B0E0-44A7-ADF3-8A54478804C9}" type="slidenum">
              <a:rPr kumimoji="1" lang="ja-JP" altLang="en-US" smtClean="0"/>
              <a:t>107</a:t>
            </a:fld>
            <a:endParaRPr kumimoji="1" lang="ja-JP" altLang="en-US"/>
          </a:p>
        </p:txBody>
      </p:sp>
    </p:spTree>
    <p:extLst>
      <p:ext uri="{BB962C8B-B14F-4D97-AF65-F5344CB8AC3E}">
        <p14:creationId xmlns:p14="http://schemas.microsoft.com/office/powerpoint/2010/main" val="3608095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4538"/>
            <a:ext cx="5384800" cy="3729037"/>
          </a:xfrm>
        </p:spPr>
      </p:sp>
      <p:sp>
        <p:nvSpPr>
          <p:cNvPr id="3" name="ノート プレースホルダー 2"/>
          <p:cNvSpPr>
            <a:spLocks noGrp="1"/>
          </p:cNvSpPr>
          <p:nvPr>
            <p:ph type="body" idx="1"/>
          </p:nvPr>
        </p:nvSpPr>
        <p:spPr/>
        <p:txBody>
          <a:bodyPr/>
          <a:lstStyle/>
          <a:p>
            <a:r>
              <a:rPr kumimoji="1" lang="ja-JP" altLang="en-US" dirty="0" smtClean="0"/>
              <a:t>３－３　日常生活自立支援事業について　</a:t>
            </a:r>
            <a:r>
              <a:rPr kumimoji="1" lang="en-US" altLang="ja-JP" dirty="0" smtClean="0"/>
              <a:t>※</a:t>
            </a:r>
            <a:r>
              <a:rPr kumimoji="1" lang="ja-JP" altLang="en-US" dirty="0" smtClean="0"/>
              <a:t>スライドどおり</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48C4E4-6A08-48BC-94FA-AA20EF1416BC}" type="slidenum">
              <a:rPr lang="ja-JP" altLang="en-US" smtClean="0">
                <a:solidFill>
                  <a:prstClr val="black"/>
                </a:solidFill>
              </a:rPr>
              <a:pPr>
                <a:defRPr/>
              </a:pPr>
              <a:t>109</a:t>
            </a:fld>
            <a:endParaRPr lang="ja-JP" altLang="en-US">
              <a:solidFill>
                <a:prstClr val="black"/>
              </a:solidFill>
            </a:endParaRPr>
          </a:p>
        </p:txBody>
      </p:sp>
    </p:spTree>
    <p:extLst>
      <p:ext uri="{BB962C8B-B14F-4D97-AF65-F5344CB8AC3E}">
        <p14:creationId xmlns:p14="http://schemas.microsoft.com/office/powerpoint/2010/main" val="4220712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17D3D49-090A-4C6B-833D-1B24D84063F6}" type="slidenum">
              <a:rPr kumimoji="1" lang="ja-JP" altLang="en-US" smtClean="0"/>
              <a:t>110</a:t>
            </a:fld>
            <a:endParaRPr kumimoji="1" lang="ja-JP" altLang="en-US"/>
          </a:p>
        </p:txBody>
      </p:sp>
    </p:spTree>
    <p:extLst>
      <p:ext uri="{BB962C8B-B14F-4D97-AF65-F5344CB8AC3E}">
        <p14:creationId xmlns:p14="http://schemas.microsoft.com/office/powerpoint/2010/main" val="474039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t>113</a:t>
            </a:fld>
            <a:endParaRPr kumimoji="1" lang="ja-JP" altLang="en-US"/>
          </a:p>
        </p:txBody>
      </p:sp>
    </p:spTree>
    <p:extLst>
      <p:ext uri="{BB962C8B-B14F-4D97-AF65-F5344CB8AC3E}">
        <p14:creationId xmlns:p14="http://schemas.microsoft.com/office/powerpoint/2010/main" val="3380698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0A3B13-6E46-449C-BC22-CAA8934DFC21}" type="slidenum">
              <a:rPr kumimoji="1" lang="ja-JP" altLang="en-US" smtClean="0"/>
              <a:t>116</a:t>
            </a:fld>
            <a:endParaRPr kumimoji="1" lang="ja-JP" altLang="en-US"/>
          </a:p>
        </p:txBody>
      </p:sp>
    </p:spTree>
    <p:extLst>
      <p:ext uri="{BB962C8B-B14F-4D97-AF65-F5344CB8AC3E}">
        <p14:creationId xmlns:p14="http://schemas.microsoft.com/office/powerpoint/2010/main" val="3380698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2D8EB88-4801-4863-8747-3A53761E6CC7}" type="slidenum">
              <a:rPr kumimoji="1" lang="ja-JP" altLang="en-US" smtClean="0"/>
              <a:t>119</a:t>
            </a:fld>
            <a:endParaRPr kumimoji="1" lang="ja-JP" altLang="en-US"/>
          </a:p>
        </p:txBody>
      </p:sp>
    </p:spTree>
    <p:extLst>
      <p:ext uri="{BB962C8B-B14F-4D97-AF65-F5344CB8AC3E}">
        <p14:creationId xmlns:p14="http://schemas.microsoft.com/office/powerpoint/2010/main" val="3906778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r>
              <a:rPr kumimoji="1" lang="ja-JP" altLang="en-US" dirty="0" smtClean="0"/>
              <a:t>機能ベースでの体制整備が必要。</a:t>
            </a:r>
            <a:endParaRPr kumimoji="1" lang="en-US" altLang="ja-JP" dirty="0" smtClean="0"/>
          </a:p>
          <a:p>
            <a:r>
              <a:rPr kumimoji="1" lang="ja-JP" altLang="en-US" dirty="0" smtClean="0"/>
              <a:t>役割意識として看板をあげることは重要。</a:t>
            </a:r>
            <a:endParaRPr kumimoji="1" lang="ja-JP" altLang="en-US" dirty="0"/>
          </a:p>
        </p:txBody>
      </p:sp>
      <p:sp>
        <p:nvSpPr>
          <p:cNvPr id="4" name="スライド番号プレースホルダー 3"/>
          <p:cNvSpPr>
            <a:spLocks noGrp="1"/>
          </p:cNvSpPr>
          <p:nvPr>
            <p:ph type="sldNum" sz="quarter" idx="10"/>
          </p:nvPr>
        </p:nvSpPr>
        <p:spPr/>
        <p:txBody>
          <a:bodyPr/>
          <a:lstStyle/>
          <a:p>
            <a:fld id="{7FA779C2-0A19-4BDB-9CDE-A36ADDDEC3D9}" type="slidenum">
              <a:rPr kumimoji="1" lang="ja-JP" altLang="en-US" smtClean="0"/>
              <a:t>130</a:t>
            </a:fld>
            <a:endParaRPr kumimoji="1" lang="ja-JP" altLang="en-US"/>
          </a:p>
        </p:txBody>
      </p:sp>
    </p:spTree>
    <p:extLst>
      <p:ext uri="{BB962C8B-B14F-4D97-AF65-F5344CB8AC3E}">
        <p14:creationId xmlns:p14="http://schemas.microsoft.com/office/powerpoint/2010/main" val="3438742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2578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5380038"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EC20383E-FBA8-4BC3-9BA5-27668B12A746}" type="slidenum">
              <a:rPr lang="en-US" altLang="ja-JP" smtClean="0">
                <a:solidFill>
                  <a:prstClr val="black"/>
                </a:solidFill>
              </a:rPr>
              <a:pPr>
                <a:defRPr/>
              </a:pPr>
              <a:t>6</a:t>
            </a:fld>
            <a:endParaRPr lang="en-US" altLang="ja-JP">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4225925" cy="2927350"/>
          </a:xfrm>
        </p:spPr>
      </p:sp>
      <p:sp>
        <p:nvSpPr>
          <p:cNvPr id="3" name="ノート プレースホルダー 2"/>
          <p:cNvSpPr>
            <a:spLocks noGrp="1"/>
          </p:cNvSpPr>
          <p:nvPr>
            <p:ph type="body" idx="1"/>
          </p:nvPr>
        </p:nvSpPr>
        <p:spPr>
          <a:xfrm>
            <a:off x="681210" y="3889553"/>
            <a:ext cx="5444806" cy="5303665"/>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133</a:t>
            </a:fld>
            <a:endParaRPr lang="en-US" altLang="ja-JP">
              <a:solidFill>
                <a:prstClr val="black"/>
              </a:solidFill>
            </a:endParaRPr>
          </a:p>
        </p:txBody>
      </p:sp>
    </p:spTree>
    <p:extLst>
      <p:ext uri="{BB962C8B-B14F-4D97-AF65-F5344CB8AC3E}">
        <p14:creationId xmlns:p14="http://schemas.microsoft.com/office/powerpoint/2010/main" val="2862742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4225925" cy="2927350"/>
          </a:xfrm>
        </p:spPr>
      </p:sp>
      <p:sp>
        <p:nvSpPr>
          <p:cNvPr id="3" name="ノート プレースホルダー 2"/>
          <p:cNvSpPr>
            <a:spLocks noGrp="1"/>
          </p:cNvSpPr>
          <p:nvPr>
            <p:ph type="body" idx="1"/>
          </p:nvPr>
        </p:nvSpPr>
        <p:spPr>
          <a:xfrm>
            <a:off x="681210" y="3889553"/>
            <a:ext cx="5444806" cy="5303665"/>
          </a:xfrm>
        </p:spPr>
        <p:txBody>
          <a:bodyPr/>
          <a:lstStyle/>
          <a:p>
            <a:endParaRPr lang="en-US" altLang="ja-JP" sz="1600"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134</a:t>
            </a:fld>
            <a:endParaRPr lang="en-US" altLang="ja-JP">
              <a:solidFill>
                <a:prstClr val="black"/>
              </a:solidFill>
            </a:endParaRPr>
          </a:p>
        </p:txBody>
      </p:sp>
    </p:spTree>
    <p:extLst>
      <p:ext uri="{BB962C8B-B14F-4D97-AF65-F5344CB8AC3E}">
        <p14:creationId xmlns:p14="http://schemas.microsoft.com/office/powerpoint/2010/main" val="2862742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spect="1" noChangeArrowheads="1" noTextEdit="1"/>
          </p:cNvSpPr>
          <p:nvPr>
            <p:ph type="sldImg"/>
          </p:nvPr>
        </p:nvSpPr>
        <p:spPr>
          <a:xfrm>
            <a:off x="714375" y="746125"/>
            <a:ext cx="5381625" cy="3725863"/>
          </a:xfrm>
          <a:ln/>
        </p:spPr>
      </p:sp>
      <p:sp>
        <p:nvSpPr>
          <p:cNvPr id="87044" name="Rectangle 3"/>
          <p:cNvSpPr>
            <a:spLocks noGrp="1" noChangeArrowheads="1"/>
          </p:cNvSpPr>
          <p:nvPr>
            <p:ph type="body" idx="1"/>
          </p:nvPr>
        </p:nvSpPr>
        <p:spPr>
          <a:xfrm>
            <a:off x="906678" y="4719640"/>
            <a:ext cx="4993851" cy="4473575"/>
          </a:xfrm>
          <a:noFill/>
          <a:ln/>
        </p:spPr>
        <p:txBody>
          <a:bodyPr/>
          <a:lstStyle/>
          <a:p>
            <a:endParaRPr lang="ja-JP" altLang="ja-JP" smtClean="0">
              <a:ea typeface="ＭＳ Ｐ明朝"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10"/>
          </p:nvPr>
        </p:nvSpPr>
        <p:spPr>
          <a:xfrm>
            <a:off x="3856038" y="9440863"/>
            <a:ext cx="2949575" cy="496887"/>
          </a:xfrm>
          <a:prstGeom prst="rect">
            <a:avLst/>
          </a:prstGeom>
        </p:spPr>
        <p:txBody>
          <a:bodyPr/>
          <a:lstStyle/>
          <a:p>
            <a:pPr>
              <a:defRPr/>
            </a:pPr>
            <a:fld id="{9037E017-C4CE-4A86-8903-C7A029BF502A}" type="slidenum">
              <a:rPr lang="en-US" altLang="ja-JP" smtClean="0">
                <a:solidFill>
                  <a:prstClr val="black"/>
                </a:solidFill>
              </a:rPr>
              <a:pPr>
                <a:defRPr/>
              </a:pPr>
              <a:t>138</a:t>
            </a:fld>
            <a:endParaRPr lang="en-US" altLang="ja-JP">
              <a:solidFill>
                <a:prstClr val="black"/>
              </a:solidFill>
            </a:endParaRPr>
          </a:p>
        </p:txBody>
      </p:sp>
    </p:spTree>
    <p:extLst>
      <p:ext uri="{BB962C8B-B14F-4D97-AF65-F5344CB8AC3E}">
        <p14:creationId xmlns:p14="http://schemas.microsoft.com/office/powerpoint/2010/main" val="4052513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91C29F3-6A3A-4ED3-87DD-190008DCF418}" type="slidenum">
              <a:rPr kumimoji="1" lang="ja-JP" altLang="en-US" smtClean="0"/>
              <a:t>140</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2260891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714375" y="744538"/>
            <a:ext cx="5381625" cy="3727450"/>
          </a:xfrm>
          <a:noFill/>
          <a:ln>
            <a:solidFill>
              <a:srgbClr val="000000"/>
            </a:solidFill>
            <a:miter lim="800000"/>
            <a:headEnd/>
            <a:tailEnd/>
          </a:ln>
        </p:spPr>
      </p:sp>
      <p:sp>
        <p:nvSpPr>
          <p:cNvPr id="38915" name="Rectangle 3"/>
          <p:cNvSpPr>
            <a:spLocks noGrp="1" noChangeArrowheads="1"/>
          </p:cNvSpPr>
          <p:nvPr>
            <p:ph type="body" idx="1"/>
          </p:nvPr>
        </p:nvSpPr>
        <p:spPr bwMode="auto">
          <a:xfrm>
            <a:off x="681205" y="4721239"/>
            <a:ext cx="5444806" cy="4475162"/>
          </a:xfrm>
          <a:noFill/>
        </p:spPr>
        <p:txBody>
          <a:bodyPr wrap="square" numCol="1" anchor="t" anchorCtr="0" compatLnSpc="1">
            <a:prstTxWarp prst="textNoShape">
              <a:avLst/>
            </a:prstTxWarp>
          </a:bodyPr>
          <a:lstStyle/>
          <a:p>
            <a:pPr eaLnBrk="1" hangingPunct="1"/>
            <a:endParaRPr lang="ja-JP" altLang="ja-JP" dirty="0" smtClean="0">
              <a:ea typeface="ＭＳ Ｐ明朝"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09613" y="746125"/>
            <a:ext cx="5387975" cy="3730625"/>
          </a:xfrm>
        </p:spPr>
      </p:sp>
      <p:sp>
        <p:nvSpPr>
          <p:cNvPr id="3" name="ノート プレースホルダ 2"/>
          <p:cNvSpPr>
            <a:spLocks noGrp="1"/>
          </p:cNvSpPr>
          <p:nvPr>
            <p:ph type="body" idx="1"/>
          </p:nvPr>
        </p:nvSpPr>
        <p:spPr/>
        <p:txBody>
          <a:bodyPr>
            <a:normAutofit fontScale="70000" lnSpcReduction="20000"/>
          </a:bodyPr>
          <a:lstStyle/>
          <a:p>
            <a:r>
              <a:rPr lang="ja-JP" altLang="en-US" dirty="0" smtClean="0"/>
              <a:t>なぜ矯正施設に対象が拡大されたのか？</a:t>
            </a:r>
            <a:endParaRPr lang="en-US" altLang="ja-JP" dirty="0" smtClean="0"/>
          </a:p>
          <a:p>
            <a:r>
              <a:rPr lang="ja-JP" altLang="en-US" dirty="0" smtClean="0"/>
              <a:t>受け止め手となっていただきたい。</a:t>
            </a:r>
            <a:endParaRPr lang="ja-JP" altLang="en-US" dirty="0"/>
          </a:p>
        </p:txBody>
      </p:sp>
      <p:sp>
        <p:nvSpPr>
          <p:cNvPr id="4" name="スライド番号プレースホルダ 3"/>
          <p:cNvSpPr>
            <a:spLocks noGrp="1"/>
          </p:cNvSpPr>
          <p:nvPr>
            <p:ph type="sldNum" sz="quarter" idx="10"/>
          </p:nvPr>
        </p:nvSpPr>
        <p:spPr/>
        <p:txBody>
          <a:bodyPr/>
          <a:lstStyle/>
          <a:p>
            <a:pPr>
              <a:defRPr/>
            </a:pPr>
            <a:fld id="{CC6E6145-E342-49EF-A36E-3D5C35CCF238}" type="slidenum">
              <a:rPr lang="ja-JP" altLang="en-US" smtClean="0">
                <a:solidFill>
                  <a:prstClr val="black"/>
                </a:solidFill>
              </a:rPr>
              <a:pPr>
                <a:defRPr/>
              </a:pPr>
              <a:t>145</a:t>
            </a:fld>
            <a:endParaRPr lang="ja-JP"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xfrm>
            <a:off x="714375" y="746125"/>
            <a:ext cx="5380038" cy="3725863"/>
          </a:xfrm>
          <a:ln/>
        </p:spPr>
      </p:sp>
      <p:sp>
        <p:nvSpPr>
          <p:cNvPr id="839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839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EB3F09D-3A82-4F09-AECB-C5EEBAE0E866}" type="slidenum">
              <a:rPr lang="en-US" altLang="ja-JP" smtClean="0">
                <a:solidFill>
                  <a:srgbClr val="000000"/>
                </a:solidFill>
              </a:rPr>
              <a:pPr eaLnBrk="1" hangingPunct="1"/>
              <a:t>147</a:t>
            </a:fld>
            <a:endParaRPr lang="en-US" altLang="ja-JP"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fld id="{5FA866CA-61FF-4943-96F6-8A32AE97947E}" type="slidenum">
              <a:rPr lang="ja-JP" altLang="en-US" smtClean="0">
                <a:solidFill>
                  <a:prstClr val="black"/>
                </a:solidFill>
              </a:rPr>
              <a:pPr/>
              <a:t>149</a:t>
            </a:fld>
            <a:endParaRPr lang="ja-JP" altLang="en-US">
              <a:solidFill>
                <a:prstClr val="black"/>
              </a:solidFill>
            </a:endParaRPr>
          </a:p>
        </p:txBody>
      </p:sp>
    </p:spTree>
    <p:extLst>
      <p:ext uri="{BB962C8B-B14F-4D97-AF65-F5344CB8AC3E}">
        <p14:creationId xmlns:p14="http://schemas.microsoft.com/office/powerpoint/2010/main" val="2216237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150</a:t>
            </a:fld>
            <a:endParaRPr lang="en-US" altLang="ja-JP">
              <a:solidFill>
                <a:prstClr val="black"/>
              </a:solidFill>
            </a:endParaRPr>
          </a:p>
        </p:txBody>
      </p:sp>
    </p:spTree>
    <p:extLst>
      <p:ext uri="{BB962C8B-B14F-4D97-AF65-F5344CB8AC3E}">
        <p14:creationId xmlns:p14="http://schemas.microsoft.com/office/powerpoint/2010/main" val="386429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976347-805E-4FFF-9923-2C031D7650CD}"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194921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151</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152</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FB7181-9080-48D8-BDF4-47D3799C57E6}" type="slidenum">
              <a:rPr lang="ja-JP" altLang="en-US" smtClean="0">
                <a:solidFill>
                  <a:prstClr val="black"/>
                </a:solidFill>
              </a:rPr>
              <a:pPr/>
              <a:t>154</a:t>
            </a:fld>
            <a:endParaRPr lang="ja-JP" altLang="en-US">
              <a:solidFill>
                <a:prstClr val="black"/>
              </a:solidFill>
            </a:endParaRPr>
          </a:p>
        </p:txBody>
      </p:sp>
    </p:spTree>
    <p:extLst>
      <p:ext uri="{BB962C8B-B14F-4D97-AF65-F5344CB8AC3E}">
        <p14:creationId xmlns:p14="http://schemas.microsoft.com/office/powerpoint/2010/main" val="875951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156</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037E017-C4CE-4A86-8903-C7A029BF502A}" type="slidenum">
              <a:rPr lang="en-US" altLang="ja-JP" smtClean="0">
                <a:solidFill>
                  <a:prstClr val="black"/>
                </a:solidFill>
              </a:rPr>
              <a:pPr>
                <a:defRPr/>
              </a:pPr>
              <a:t>157</a:t>
            </a:fld>
            <a:endParaRPr lang="en-US" altLang="ja-JP">
              <a:solidFill>
                <a:prstClr val="black"/>
              </a:solidFill>
            </a:endParaRPr>
          </a:p>
        </p:txBody>
      </p:sp>
    </p:spTree>
    <p:extLst>
      <p:ext uri="{BB962C8B-B14F-4D97-AF65-F5344CB8AC3E}">
        <p14:creationId xmlns:p14="http://schemas.microsoft.com/office/powerpoint/2010/main" val="3524400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160</a:t>
            </a:fld>
            <a:endParaRPr lang="ja-JP" altLang="en-US">
              <a:solidFill>
                <a:prstClr val="black"/>
              </a:solidFill>
            </a:endParaRPr>
          </a:p>
        </p:txBody>
      </p:sp>
    </p:spTree>
    <p:extLst>
      <p:ext uri="{BB962C8B-B14F-4D97-AF65-F5344CB8AC3E}">
        <p14:creationId xmlns:p14="http://schemas.microsoft.com/office/powerpoint/2010/main" val="1366318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F355EA-5247-4B74-9D20-C451CDDE78D8}" type="slidenum">
              <a:rPr lang="ja-JP" altLang="en-US" smtClean="0">
                <a:solidFill>
                  <a:prstClr val="black"/>
                </a:solidFill>
              </a:rPr>
              <a:pPr/>
              <a:t>161</a:t>
            </a:fld>
            <a:endParaRPr lang="ja-JP" altLang="en-US">
              <a:solidFill>
                <a:prstClr val="black"/>
              </a:solidFill>
            </a:endParaRPr>
          </a:p>
        </p:txBody>
      </p:sp>
    </p:spTree>
    <p:extLst>
      <p:ext uri="{BB962C8B-B14F-4D97-AF65-F5344CB8AC3E}">
        <p14:creationId xmlns:p14="http://schemas.microsoft.com/office/powerpoint/2010/main" val="1366318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pPr defTabSz="912813"/>
            <a:fld id="{ABA68A65-89E0-4F65-8C40-5B78E5698673}" type="slidenum">
              <a:rPr lang="ja-JP" altLang="en-US" smtClean="0">
                <a:solidFill>
                  <a:prstClr val="black"/>
                </a:solidFill>
              </a:rPr>
              <a:pPr defTabSz="912813"/>
              <a:t>164</a:t>
            </a:fld>
            <a:endParaRPr lang="en-US" altLang="ja-JP" smtClean="0">
              <a:solidFill>
                <a:prstClr val="black"/>
              </a:solidFill>
            </a:endParaRPr>
          </a:p>
        </p:txBody>
      </p:sp>
      <p:sp>
        <p:nvSpPr>
          <p:cNvPr id="7171" name="Rectangle 2"/>
          <p:cNvSpPr>
            <a:spLocks noGrp="1" noRot="1" noChangeAspect="1" noChangeArrowheads="1" noTextEdit="1"/>
          </p:cNvSpPr>
          <p:nvPr>
            <p:ph type="sldImg"/>
          </p:nvPr>
        </p:nvSpPr>
        <p:spPr bwMode="auto">
          <a:xfrm>
            <a:off x="712788" y="746125"/>
            <a:ext cx="5381625" cy="3725863"/>
          </a:xfrm>
          <a:noFill/>
          <a:ln>
            <a:solidFill>
              <a:srgbClr val="000000"/>
            </a:solidFill>
            <a:miter lim="800000"/>
            <a:headEnd/>
            <a:tailEnd/>
          </a:ln>
        </p:spPr>
      </p:sp>
      <p:sp>
        <p:nvSpPr>
          <p:cNvPr id="7172" name="Rectangle 3"/>
          <p:cNvSpPr>
            <a:spLocks noGrp="1" noChangeArrowheads="1"/>
          </p:cNvSpPr>
          <p:nvPr>
            <p:ph type="body" idx="1"/>
          </p:nvPr>
        </p:nvSpPr>
        <p:spPr>
          <a:noFill/>
          <a:ln/>
        </p:spPr>
        <p:txBody>
          <a:bodyPr>
            <a:normAutofit/>
          </a:bodyPr>
          <a:lstStyle/>
          <a:p>
            <a:endParaRPr lang="ja-JP" altLang="en-US" sz="1000" dirty="0"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93715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4375" y="746125"/>
            <a:ext cx="4200525" cy="2909888"/>
          </a:xfrm>
        </p:spPr>
      </p:sp>
      <p:sp>
        <p:nvSpPr>
          <p:cNvPr id="3" name="ノート プレースホルダ 2"/>
          <p:cNvSpPr>
            <a:spLocks noGrp="1"/>
          </p:cNvSpPr>
          <p:nvPr>
            <p:ph type="body" idx="1"/>
          </p:nvPr>
        </p:nvSpPr>
        <p:spPr>
          <a:xfrm>
            <a:off x="681038" y="3817541"/>
            <a:ext cx="5445125" cy="5375672"/>
          </a:xfrm>
        </p:spPr>
        <p:txBody>
          <a:bodyPr>
            <a:noAutofit/>
          </a:bodyPr>
          <a:lstStyle/>
          <a:p>
            <a:endParaRPr kumimoji="1" lang="ja-JP" altLang="en-US" sz="1300" dirty="0"/>
          </a:p>
        </p:txBody>
      </p:sp>
      <p:sp>
        <p:nvSpPr>
          <p:cNvPr id="4" name="スライド番号プレースホルダ 3"/>
          <p:cNvSpPr>
            <a:spLocks noGrp="1"/>
          </p:cNvSpPr>
          <p:nvPr>
            <p:ph type="sldNum" sz="quarter" idx="10"/>
          </p:nvPr>
        </p:nvSpPr>
        <p:spPr/>
        <p:txBody>
          <a:bodyPr/>
          <a:lstStyle/>
          <a:p>
            <a:fld id="{B52399B5-524D-46CC-9155-F815835F31F4}" type="slidenum">
              <a:rPr lang="ja-JP" altLang="en-US" smtClean="0">
                <a:solidFill>
                  <a:prstClr val="black"/>
                </a:solidFill>
              </a:rPr>
              <a:pPr/>
              <a:t>167</a:t>
            </a:fld>
            <a:endParaRPr lang="ja-JP"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712788" y="746125"/>
            <a:ext cx="5381625" cy="3725863"/>
          </a:xfrm>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2CD365-7330-4753-A9E5-231B6B375EB4}" type="slidenum">
              <a:rPr lang="en-US" altLang="ja-JP" smtClean="0">
                <a:solidFill>
                  <a:prstClr val="black"/>
                </a:solidFill>
              </a:rPr>
              <a:pPr>
                <a:defRPr/>
              </a:pPr>
              <a:t>9</a:t>
            </a:fld>
            <a:endParaRPr lang="en-US" altLang="ja-JP" dirty="0">
              <a:solidFill>
                <a:prstClr val="black"/>
              </a:solidFill>
            </a:endParaRPr>
          </a:p>
        </p:txBody>
      </p:sp>
    </p:spTree>
    <p:extLst>
      <p:ext uri="{BB962C8B-B14F-4D97-AF65-F5344CB8AC3E}">
        <p14:creationId xmlns:p14="http://schemas.microsoft.com/office/powerpoint/2010/main" val="845034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714375" y="746125"/>
            <a:ext cx="5380038" cy="3725863"/>
          </a:xfrm>
          <a:ln/>
        </p:spPr>
      </p:sp>
      <p:sp>
        <p:nvSpPr>
          <p:cNvPr id="50179" name="Rectangle 3"/>
          <p:cNvSpPr>
            <a:spLocks noGrp="1" noChangeArrowheads="1"/>
          </p:cNvSpPr>
          <p:nvPr>
            <p:ph type="body" idx="1"/>
          </p:nvPr>
        </p:nvSpPr>
        <p:spPr>
          <a:noFill/>
          <a:ln/>
        </p:spPr>
        <p:txBody>
          <a:bodyPr/>
          <a:lstStyle/>
          <a:p>
            <a:pPr eaLnBrk="1" hangingPunct="1"/>
            <a:endParaRPr lang="ja-JP" altLang="en-US" sz="18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ea typeface="ＭＳ Ｐゴシック" charset="-128"/>
              </a:rPr>
              <a:pPr defTabSz="912813"/>
              <a:t>171</a:t>
            </a:fld>
            <a:endParaRPr lang="en-US" altLang="ja-JP" smtClean="0">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ea typeface="ＭＳ Ｐゴシック" charset="-128"/>
              </a:rPr>
              <a:pPr defTabSz="912813"/>
              <a:t>172</a:t>
            </a:fld>
            <a:endParaRPr lang="en-US" altLang="ja-JP" smtClean="0">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2813"/>
            <a:fld id="{D151E0D1-2744-41E2-AC8D-5279E1239CC6}" type="slidenum">
              <a:rPr lang="en-US" altLang="ja-JP" smtClean="0">
                <a:solidFill>
                  <a:prstClr val="black"/>
                </a:solidFill>
                <a:ea typeface="ＭＳ Ｐゴシック" charset="-128"/>
              </a:rPr>
              <a:pPr defTabSz="912813"/>
              <a:t>173</a:t>
            </a:fld>
            <a:endParaRPr lang="en-US" altLang="ja-JP" smtClean="0">
              <a:solidFill>
                <a:prstClr val="black"/>
              </a:solidFill>
              <a:ea typeface="ＭＳ Ｐゴシック" charset="-128"/>
            </a:endParaRPr>
          </a:p>
        </p:txBody>
      </p:sp>
      <p:sp>
        <p:nvSpPr>
          <p:cNvPr id="4099" name="Rectangle 2"/>
          <p:cNvSpPr>
            <a:spLocks noGrp="1" noRot="1" noChangeAspect="1" noChangeArrowheads="1" noTextEdit="1"/>
          </p:cNvSpPr>
          <p:nvPr>
            <p:ph type="sldImg"/>
          </p:nvPr>
        </p:nvSpPr>
        <p:spPr bwMode="auto">
          <a:xfrm>
            <a:off x="714375" y="746125"/>
            <a:ext cx="5380038" cy="3725863"/>
          </a:xfrm>
          <a:noFill/>
          <a:ln>
            <a:solidFill>
              <a:srgbClr val="000000"/>
            </a:solidFill>
            <a:miter lim="800000"/>
            <a:headEnd/>
            <a:tailEnd/>
          </a:ln>
        </p:spPr>
      </p:sp>
      <p:sp>
        <p:nvSpPr>
          <p:cNvPr id="41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a:ln/>
        </p:spPr>
      </p:sp>
      <p:sp>
        <p:nvSpPr>
          <p:cNvPr id="71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charset="0"/>
              <a:ea typeface="ＭＳ Ｐ明朝" charset="-128"/>
            </a:endParaRPr>
          </a:p>
        </p:txBody>
      </p:sp>
      <p:sp>
        <p:nvSpPr>
          <p:cNvPr id="71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kumimoji="1" sz="1200">
                <a:solidFill>
                  <a:schemeClr val="tx1"/>
                </a:solidFill>
                <a:latin typeface="Arial" charset="0"/>
                <a:ea typeface="ＭＳ Ｐ明朝" charset="-128"/>
              </a:defRPr>
            </a:lvl1pPr>
            <a:lvl2pPr marL="742950" indent="-285750" defTabSz="917575" eaLnBrk="0" hangingPunct="0">
              <a:spcBef>
                <a:spcPct val="30000"/>
              </a:spcBef>
              <a:defRPr kumimoji="1" sz="1200">
                <a:solidFill>
                  <a:schemeClr val="tx1"/>
                </a:solidFill>
                <a:latin typeface="Arial" charset="0"/>
                <a:ea typeface="ＭＳ Ｐ明朝" charset="-128"/>
              </a:defRPr>
            </a:lvl2pPr>
            <a:lvl3pPr marL="1143000" indent="-228600" defTabSz="917575" eaLnBrk="0" hangingPunct="0">
              <a:spcBef>
                <a:spcPct val="30000"/>
              </a:spcBef>
              <a:defRPr kumimoji="1" sz="1200">
                <a:solidFill>
                  <a:schemeClr val="tx1"/>
                </a:solidFill>
                <a:latin typeface="Arial" charset="0"/>
                <a:ea typeface="ＭＳ Ｐ明朝" charset="-128"/>
              </a:defRPr>
            </a:lvl3pPr>
            <a:lvl4pPr marL="1600200" indent="-228600" defTabSz="917575" eaLnBrk="0" hangingPunct="0">
              <a:spcBef>
                <a:spcPct val="30000"/>
              </a:spcBef>
              <a:defRPr kumimoji="1" sz="1200">
                <a:solidFill>
                  <a:schemeClr val="tx1"/>
                </a:solidFill>
                <a:latin typeface="Arial" charset="0"/>
                <a:ea typeface="ＭＳ Ｐ明朝" charset="-128"/>
              </a:defRPr>
            </a:lvl4pPr>
            <a:lvl5pPr marL="2057400" indent="-228600" defTabSz="917575" eaLnBrk="0" hangingPunct="0">
              <a:spcBef>
                <a:spcPct val="30000"/>
              </a:spcBef>
              <a:defRPr kumimoji="1" sz="1200">
                <a:solidFill>
                  <a:schemeClr val="tx1"/>
                </a:solidFill>
                <a:latin typeface="Arial" charset="0"/>
                <a:ea typeface="ＭＳ Ｐ明朝" charset="-128"/>
              </a:defRPr>
            </a:lvl5pPr>
            <a:lvl6pPr marL="2514600" indent="-228600" defTabSz="917575"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defTabSz="917575"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defTabSz="917575"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defTabSz="917575"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C9F88B38-9C33-44F4-8830-8147130C6597}" type="slidenum">
              <a:rPr lang="en-US" altLang="ja-JP" smtClean="0">
                <a:solidFill>
                  <a:srgbClr val="000000"/>
                </a:solidFill>
                <a:ea typeface="ＭＳ Ｐゴシック" charset="-128"/>
              </a:rPr>
              <a:pPr eaLnBrk="1" hangingPunct="1">
                <a:spcBef>
                  <a:spcPct val="0"/>
                </a:spcBef>
              </a:pPr>
              <a:t>176</a:t>
            </a:fld>
            <a:endParaRPr lang="en-US" altLang="ja-JP" smtClean="0">
              <a:solidFill>
                <a:srgbClr val="000000"/>
              </a:solidFill>
              <a:ea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 1"/>
          <p:cNvSpPr>
            <a:spLocks noGrp="1" noRot="1" noChangeAspect="1" noTextEdit="1"/>
          </p:cNvSpPr>
          <p:nvPr>
            <p:ph type="sldImg"/>
          </p:nvPr>
        </p:nvSpPr>
        <p:spPr>
          <a:ln/>
        </p:spPr>
      </p:sp>
      <p:sp>
        <p:nvSpPr>
          <p:cNvPr id="81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charset="0"/>
              <a:ea typeface="ＭＳ Ｐ明朝" charset="-128"/>
            </a:endParaRPr>
          </a:p>
        </p:txBody>
      </p:sp>
      <p:sp>
        <p:nvSpPr>
          <p:cNvPr id="81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kumimoji="1" sz="1200">
                <a:solidFill>
                  <a:schemeClr val="tx1"/>
                </a:solidFill>
                <a:latin typeface="Arial" charset="0"/>
                <a:ea typeface="ＭＳ Ｐ明朝" charset="-128"/>
              </a:defRPr>
            </a:lvl1pPr>
            <a:lvl2pPr marL="742950" indent="-285750" defTabSz="917575" eaLnBrk="0" hangingPunct="0">
              <a:spcBef>
                <a:spcPct val="30000"/>
              </a:spcBef>
              <a:defRPr kumimoji="1" sz="1200">
                <a:solidFill>
                  <a:schemeClr val="tx1"/>
                </a:solidFill>
                <a:latin typeface="Arial" charset="0"/>
                <a:ea typeface="ＭＳ Ｐ明朝" charset="-128"/>
              </a:defRPr>
            </a:lvl2pPr>
            <a:lvl3pPr marL="1143000" indent="-228600" defTabSz="917575" eaLnBrk="0" hangingPunct="0">
              <a:spcBef>
                <a:spcPct val="30000"/>
              </a:spcBef>
              <a:defRPr kumimoji="1" sz="1200">
                <a:solidFill>
                  <a:schemeClr val="tx1"/>
                </a:solidFill>
                <a:latin typeface="Arial" charset="0"/>
                <a:ea typeface="ＭＳ Ｐ明朝" charset="-128"/>
              </a:defRPr>
            </a:lvl3pPr>
            <a:lvl4pPr marL="1600200" indent="-228600" defTabSz="917575" eaLnBrk="0" hangingPunct="0">
              <a:spcBef>
                <a:spcPct val="30000"/>
              </a:spcBef>
              <a:defRPr kumimoji="1" sz="1200">
                <a:solidFill>
                  <a:schemeClr val="tx1"/>
                </a:solidFill>
                <a:latin typeface="Arial" charset="0"/>
                <a:ea typeface="ＭＳ Ｐ明朝" charset="-128"/>
              </a:defRPr>
            </a:lvl4pPr>
            <a:lvl5pPr marL="2057400" indent="-228600" defTabSz="917575" eaLnBrk="0" hangingPunct="0">
              <a:spcBef>
                <a:spcPct val="30000"/>
              </a:spcBef>
              <a:defRPr kumimoji="1" sz="1200">
                <a:solidFill>
                  <a:schemeClr val="tx1"/>
                </a:solidFill>
                <a:latin typeface="Arial" charset="0"/>
                <a:ea typeface="ＭＳ Ｐ明朝" charset="-128"/>
              </a:defRPr>
            </a:lvl5pPr>
            <a:lvl6pPr marL="2514600" indent="-228600" defTabSz="917575"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defTabSz="917575"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defTabSz="917575"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defTabSz="917575"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61376EE1-C216-4000-A5E6-4F724ECF7384}" type="slidenum">
              <a:rPr lang="en-US" altLang="ja-JP" smtClean="0">
                <a:solidFill>
                  <a:srgbClr val="000000"/>
                </a:solidFill>
                <a:ea typeface="ＭＳ Ｐゴシック" charset="-128"/>
              </a:rPr>
              <a:pPr eaLnBrk="1" hangingPunct="1">
                <a:spcBef>
                  <a:spcPct val="0"/>
                </a:spcBef>
              </a:pPr>
              <a:t>178</a:t>
            </a:fld>
            <a:endParaRPr lang="en-US" altLang="ja-JP" smtClean="0">
              <a:solidFill>
                <a:srgbClr val="000000"/>
              </a:solidFill>
              <a:ea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162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C4F05F6-8005-422D-82AE-A49824C1FA52}" type="slidenum">
              <a:rPr lang="ja-JP" altLang="en-US" smtClean="0">
                <a:solidFill>
                  <a:prstClr val="black"/>
                </a:solidFill>
              </a:rPr>
              <a:pPr/>
              <a:t>188</a:t>
            </a:fld>
            <a:endParaRPr lang="ja-JP" altLang="en-US" dirty="0">
              <a:solidFill>
                <a:prstClr val="black"/>
              </a:solidFill>
            </a:endParaRPr>
          </a:p>
        </p:txBody>
      </p:sp>
    </p:spTree>
    <p:extLst>
      <p:ext uri="{BB962C8B-B14F-4D97-AF65-F5344CB8AC3E}">
        <p14:creationId xmlns:p14="http://schemas.microsoft.com/office/powerpoint/2010/main" val="409250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a:xfrm>
            <a:off x="680720" y="4721186"/>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6" cy="496967"/>
          </a:xfrm>
          <a:prstGeom prst="rect">
            <a:avLst/>
          </a:prstGeom>
        </p:spPr>
        <p:txBody>
          <a:bodyPr/>
          <a:lstStyle/>
          <a:p>
            <a:fld id="{C2296C78-1711-403B-97A0-F0E96D353610}"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74476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BB7E79-B0AC-4A51-A82B-A3124BE3913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58477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xfrm>
            <a:off x="712788" y="746125"/>
            <a:ext cx="538162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D3098FBE-0A3E-481E-8E4C-5DB185A6DD52}" type="slidenum">
              <a:rPr lang="ja-JP" altLang="en-US">
                <a:solidFill>
                  <a:srgbClr val="000000"/>
                </a:solidFill>
                <a:latin typeface="Arial" charset="0"/>
              </a:rPr>
              <a:pPr eaLnBrk="1" hangingPunct="1">
                <a:spcBef>
                  <a:spcPct val="0"/>
                </a:spcBef>
              </a:pPr>
              <a:t>14</a:t>
            </a:fld>
            <a:endParaRPr lang="ja-JP" altLang="en-US">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4"/>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lvl1pPr>
            <a:lvl2pPr marL="457147" indent="0" algn="ctr">
              <a:buNone/>
              <a:defRPr/>
            </a:lvl2pPr>
            <a:lvl3pPr marL="914293" indent="0" algn="ctr">
              <a:buNone/>
              <a:defRPr/>
            </a:lvl3pPr>
            <a:lvl4pPr marL="1371440" indent="0" algn="ctr">
              <a:buNone/>
              <a:defRPr/>
            </a:lvl4pPr>
            <a:lvl5pPr marL="1828587" indent="0" algn="ctr">
              <a:buNone/>
              <a:defRPr/>
            </a:lvl5pPr>
            <a:lvl6pPr marL="2285733" indent="0" algn="ctr">
              <a:buNone/>
              <a:defRPr/>
            </a:lvl6pPr>
            <a:lvl7pPr marL="2742879" indent="0" algn="ctr">
              <a:buNone/>
              <a:defRPr/>
            </a:lvl7pPr>
            <a:lvl8pPr marL="3200026" indent="0" algn="ctr">
              <a:buNone/>
              <a:defRPr/>
            </a:lvl8pPr>
            <a:lvl9pPr marL="3657173"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90383E8-C7BB-4AD7-9E52-D64A9EDED09B}"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D7CF38C-9696-4760-B901-EB571A1537C1}"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2"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10" y="274658"/>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DEC48A7-9EEE-40C8-9186-A6368B3A7365}" type="slidenum">
              <a:rPr lang="en-US" altLang="ja-JP"/>
              <a:pPr>
                <a:defRPr/>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0"/>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solidFill>
                  <a:schemeClr val="tx1">
                    <a:tint val="75000"/>
                  </a:schemeClr>
                </a:solidFill>
              </a:defRPr>
            </a:lvl1pPr>
            <a:lvl2pPr marL="457147"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A29FAAE2-0FE0-4A08-A3DA-5423DACB58AD}" type="slidenum">
              <a:rPr lang="ja-JP" altLang="en-US"/>
              <a:pPr>
                <a:defRPr/>
              </a:pPr>
              <a:t>‹#›</a:t>
            </a:fld>
            <a:endParaRPr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70C69BF1-1699-43DD-BB4B-43B1F31C2959}" type="slidenum">
              <a:rPr lang="ja-JP" altLang="en-US"/>
              <a:pPr>
                <a:defRPr/>
              </a:pPr>
              <a:t>‹#›</a:t>
            </a:fld>
            <a:endParaRPr lang="ja-JP"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1" y="4407135"/>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51" y="2906722"/>
            <a:ext cx="8420101" cy="1500187"/>
          </a:xfrm>
        </p:spPr>
        <p:txBody>
          <a:bodyPr anchor="b"/>
          <a:lstStyle>
            <a:lvl1pPr marL="0" indent="0">
              <a:buNone/>
              <a:defRPr sz="2000">
                <a:solidFill>
                  <a:schemeClr val="tx1">
                    <a:tint val="75000"/>
                  </a:schemeClr>
                </a:solidFill>
              </a:defRPr>
            </a:lvl1pPr>
            <a:lvl2pPr marL="457147"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D77CD4A8-1D2A-4FA4-B26E-F185639C5162}" type="slidenum">
              <a:rPr lang="ja-JP" altLang="en-US"/>
              <a:pPr>
                <a:defRPr/>
              </a:pPr>
              <a:t>‹#›</a:t>
            </a:fld>
            <a:endParaRPr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6"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1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BA341EE4-B269-4DC3-AB07-32F03595D30A}" type="slidenum">
              <a:rPr lang="ja-JP" altLang="en-US"/>
              <a:pPr>
                <a:defRPr/>
              </a:pPr>
              <a:t>‹#›</a:t>
            </a:fld>
            <a:endParaRPr lang="ja-JP"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10" y="1535113"/>
            <a:ext cx="4376738"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1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81" y="1535113"/>
            <a:ext cx="4378325"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360A0FCE-CE8E-4B8A-813E-710D11AC2A80}" type="slidenum">
              <a:rPr lang="ja-JP" altLang="en-US"/>
              <a:pPr>
                <a:defRPr/>
              </a:pPr>
              <a:t>‹#›</a:t>
            </a:fld>
            <a:endParaRPr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375974E3-2667-4447-9052-DEBFAE8E76E5}" type="slidenum">
              <a:rPr lang="ja-JP" altLang="en-US"/>
              <a:pPr>
                <a:defRPr/>
              </a:pPr>
              <a:t>‹#›</a:t>
            </a:fld>
            <a:endParaRPr lang="ja-JP"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5F007264-B7DA-4835-8084-5D84A0947675}" type="slidenum">
              <a:rPr lang="ja-JP" altLang="en-US"/>
              <a:pPr>
                <a:defRPr/>
              </a:pPr>
              <a:t>‹#›</a:t>
            </a:fld>
            <a:endParaRPr lang="ja-JP"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0" y="273051"/>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511" y="27307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10" y="1435103"/>
            <a:ext cx="3259138"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CA4D3B69-162D-4DF0-A522-DF7C5CA68F38}"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F2A1C1E8-9361-4557-9EFC-000E05CD7A25}" type="slidenum">
              <a:rPr lang="en-US" altLang="ja-JP"/>
              <a:pPr>
                <a:defRPr/>
              </a:pPr>
              <a:t>‹#›</a:t>
            </a:fld>
            <a:endParaRPr lang="en-US" altLang="ja-JP"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rtlCol="0">
            <a:normAutofit/>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F9D69836-D63D-457E-83DA-315FB2B7C3EC}" type="slidenum">
              <a:rPr lang="ja-JP" altLang="en-US"/>
              <a:pPr>
                <a:defRPr/>
              </a:pPr>
              <a:t>‹#›</a:t>
            </a:fld>
            <a:endParaRPr lang="ja-JP"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5028012A-2347-4E8C-9D27-7BA4248E171D}" type="slidenum">
              <a:rPr lang="ja-JP" altLang="en-US"/>
              <a:pPr>
                <a:defRPr/>
              </a:pPr>
              <a:t>‹#›</a:t>
            </a:fld>
            <a:endParaRPr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21" y="274658"/>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B27589B7-043D-4C1E-A617-CCC74853A5CF}" type="slidenum">
              <a:rPr lang="ja-JP" altLang="en-US"/>
              <a:pPr>
                <a:defRPr/>
              </a:pPr>
              <a:t>‹#›</a:t>
            </a:fld>
            <a:endParaRPr lang="ja-JP"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35AC486E-A831-48A4-97E4-780F54F8746D}" type="slidenum">
              <a:rPr lang="ja-JP" altLang="en-US"/>
              <a:pPr>
                <a:defRPr/>
              </a:pPr>
              <a:t>‹#›</a:t>
            </a:fld>
            <a:endParaRPr lang="ja-JP"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0"/>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solidFill>
                  <a:schemeClr val="tx1">
                    <a:tint val="75000"/>
                  </a:schemeClr>
                </a:solidFill>
              </a:defRPr>
            </a:lvl1pPr>
            <a:lvl2pPr marL="457147"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EB8326E1-1187-4179-8038-6C5880252275}" type="slidenum">
              <a:rPr lang="ja-JP" altLang="en-US"/>
              <a:pPr>
                <a:defRPr/>
              </a:pPr>
              <a:t>‹#›</a:t>
            </a:fld>
            <a:endParaRPr lang="ja-JP"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3487E7A6-742E-41BA-90C3-10D823B0DB01}" type="slidenum">
              <a:rPr lang="ja-JP" altLang="en-US"/>
              <a:pPr>
                <a:defRPr/>
              </a:pPr>
              <a:t>‹#›</a:t>
            </a:fld>
            <a:endParaRPr lang="ja-JP"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1" y="4407135"/>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51" y="2906722"/>
            <a:ext cx="8420101" cy="1500187"/>
          </a:xfrm>
        </p:spPr>
        <p:txBody>
          <a:bodyPr anchor="b"/>
          <a:lstStyle>
            <a:lvl1pPr marL="0" indent="0">
              <a:buNone/>
              <a:defRPr sz="2000">
                <a:solidFill>
                  <a:schemeClr val="tx1">
                    <a:tint val="75000"/>
                  </a:schemeClr>
                </a:solidFill>
              </a:defRPr>
            </a:lvl1pPr>
            <a:lvl2pPr marL="457147"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4119F5E-61AB-4CAF-8CA5-87916AD703A9}" type="slidenum">
              <a:rPr lang="ja-JP" altLang="en-US"/>
              <a:pPr>
                <a:defRPr/>
              </a:pPr>
              <a:t>‹#›</a:t>
            </a:fld>
            <a:endParaRPr lang="ja-JP"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6"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1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DF7CC43E-E058-41B5-9D41-262B1421DF3A}" type="slidenum">
              <a:rPr lang="ja-JP" altLang="en-US"/>
              <a:pPr>
                <a:defRPr/>
              </a:pPr>
              <a:t>‹#›</a:t>
            </a:fld>
            <a:endParaRPr lang="ja-JP"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10" y="1535113"/>
            <a:ext cx="4376738"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1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81" y="1535113"/>
            <a:ext cx="4378325"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91E4010A-CF71-4169-9361-4483262FB6E4}" type="slidenum">
              <a:rPr lang="ja-JP" altLang="en-US"/>
              <a:pPr>
                <a:defRPr/>
              </a:pPr>
              <a:t>‹#›</a:t>
            </a:fld>
            <a:endParaRPr lang="ja-JP"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67B455FC-2887-4449-BD4A-CCA5E92253D1}"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21" y="4407139"/>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21" y="2906722"/>
            <a:ext cx="8420101" cy="1500187"/>
          </a:xfrm>
        </p:spPr>
        <p:txBody>
          <a:bodyPr anchor="b"/>
          <a:lstStyle>
            <a:lvl1pPr marL="0" indent="0">
              <a:buNone/>
              <a:defRPr sz="2000"/>
            </a:lvl1pPr>
            <a:lvl2pPr marL="457147" indent="0">
              <a:buNone/>
              <a:defRPr sz="1800"/>
            </a:lvl2pPr>
            <a:lvl3pPr marL="914293" indent="0">
              <a:buNone/>
              <a:defRPr sz="1600"/>
            </a:lvl3pPr>
            <a:lvl4pPr marL="1371440" indent="0">
              <a:buNone/>
              <a:defRPr sz="1400"/>
            </a:lvl4pPr>
            <a:lvl5pPr marL="1828587" indent="0">
              <a:buNone/>
              <a:defRPr sz="1400"/>
            </a:lvl5pPr>
            <a:lvl6pPr marL="2285733" indent="0">
              <a:buNone/>
              <a:defRPr sz="1400"/>
            </a:lvl6pPr>
            <a:lvl7pPr marL="2742879" indent="0">
              <a:buNone/>
              <a:defRPr sz="1400"/>
            </a:lvl7pPr>
            <a:lvl8pPr marL="3200026" indent="0">
              <a:buNone/>
              <a:defRPr sz="1400"/>
            </a:lvl8pPr>
            <a:lvl9pPr marL="3657173"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B311B4C6-247B-40A4-A1BD-C17C64AF5ECC}" type="slidenum">
              <a:rPr lang="en-US" altLang="ja-JP"/>
              <a:pPr>
                <a:defRPr/>
              </a:pPr>
              <a:t>‹#›</a:t>
            </a:fld>
            <a:endParaRPr lang="en-US" altLang="ja-JP"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C6FB6A8B-F30D-4449-9C4B-BC5A7F7FA058}" type="slidenum">
              <a:rPr lang="ja-JP" altLang="en-US"/>
              <a:pPr>
                <a:defRPr/>
              </a:pPr>
              <a:t>‹#›</a:t>
            </a:fld>
            <a:endParaRPr lang="ja-JP"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0" y="273051"/>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511" y="27307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10" y="1435103"/>
            <a:ext cx="3259138"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379C1957-BE64-4A83-A34C-D91093E5AAA4}" type="slidenum">
              <a:rPr lang="ja-JP" altLang="en-US"/>
              <a:pPr>
                <a:defRPr/>
              </a:pPr>
              <a:t>‹#›</a:t>
            </a:fld>
            <a:endParaRPr lang="ja-JP"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rtlCol="0">
            <a:normAutofit/>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F24330CA-06CA-4CD2-9429-D00AFFBA7E5B}" type="slidenum">
              <a:rPr lang="ja-JP" altLang="en-US"/>
              <a:pPr>
                <a:defRPr/>
              </a:pPr>
              <a:t>‹#›</a:t>
            </a:fld>
            <a:endParaRPr lang="ja-JP"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8D293BF7-2CAA-4D5D-8560-4B5FBBF9D6A7}" type="slidenum">
              <a:rPr lang="ja-JP" altLang="en-US"/>
              <a:pPr>
                <a:defRPr/>
              </a:pPr>
              <a:t>‹#›</a:t>
            </a:fld>
            <a:endParaRPr lang="ja-JP"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21" y="274658"/>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EC4E54EA-BA81-4DD5-8121-9D013B77BB31}" type="slidenum">
              <a:rPr lang="ja-JP" altLang="en-US"/>
              <a:pPr>
                <a:defRPr/>
              </a:pPr>
              <a:t>‹#›</a:t>
            </a:fld>
            <a:endParaRPr lang="ja-JP"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025" y="2130662"/>
            <a:ext cx="8420101"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0" y="3886200"/>
            <a:ext cx="6934200" cy="1752600"/>
          </a:xfrm>
        </p:spPr>
        <p:txBody>
          <a:bodyPr/>
          <a:lstStyle>
            <a:lvl1pPr marL="0" indent="0" algn="ctr">
              <a:buNone/>
              <a:defRPr/>
            </a:lvl1pPr>
            <a:lvl2pPr marL="457147" indent="0" algn="ctr">
              <a:buNone/>
              <a:defRPr/>
            </a:lvl2pPr>
            <a:lvl3pPr marL="914293" indent="0" algn="ctr">
              <a:buNone/>
              <a:defRPr/>
            </a:lvl3pPr>
            <a:lvl4pPr marL="1371440" indent="0" algn="ctr">
              <a:buNone/>
              <a:defRPr/>
            </a:lvl4pPr>
            <a:lvl5pPr marL="1828587" indent="0" algn="ctr">
              <a:buNone/>
              <a:defRPr/>
            </a:lvl5pPr>
            <a:lvl6pPr marL="2285733" indent="0" algn="ctr">
              <a:buNone/>
              <a:defRPr/>
            </a:lvl6pPr>
            <a:lvl7pPr marL="2742879" indent="0" algn="ctr">
              <a:buNone/>
              <a:defRPr/>
            </a:lvl7pPr>
            <a:lvl8pPr marL="3200026" indent="0" algn="ctr">
              <a:buNone/>
              <a:defRPr/>
            </a:lvl8pPr>
            <a:lvl9pPr marL="3657173"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383E8-C7BB-4AD7-9E52-D64A9EDED09B}"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1C1E8-9361-4557-9EFC-000E05CD7A25}"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21" y="4407137"/>
            <a:ext cx="8420101"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21" y="2906722"/>
            <a:ext cx="8420101" cy="1500187"/>
          </a:xfrm>
        </p:spPr>
        <p:txBody>
          <a:bodyPr anchor="b"/>
          <a:lstStyle>
            <a:lvl1pPr marL="0" indent="0">
              <a:buNone/>
              <a:defRPr sz="2000"/>
            </a:lvl1pPr>
            <a:lvl2pPr marL="457147" indent="0">
              <a:buNone/>
              <a:defRPr sz="1800"/>
            </a:lvl2pPr>
            <a:lvl3pPr marL="914293" indent="0">
              <a:buNone/>
              <a:defRPr sz="1600"/>
            </a:lvl3pPr>
            <a:lvl4pPr marL="1371440" indent="0">
              <a:buNone/>
              <a:defRPr sz="1400"/>
            </a:lvl4pPr>
            <a:lvl5pPr marL="1828587" indent="0">
              <a:buNone/>
              <a:defRPr sz="1400"/>
            </a:lvl5pPr>
            <a:lvl6pPr marL="2285733" indent="0">
              <a:buNone/>
              <a:defRPr sz="1400"/>
            </a:lvl6pPr>
            <a:lvl7pPr marL="2742879" indent="0">
              <a:buNone/>
              <a:defRPr sz="1400"/>
            </a:lvl7pPr>
            <a:lvl8pPr marL="3200026" indent="0">
              <a:buNone/>
              <a:defRPr sz="1400"/>
            </a:lvl8pPr>
            <a:lvl9pPr marL="3657173"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1B4C6-247B-40A4-A1BD-C17C64AF5ECC}"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DE2203-D913-4B97-822F-683F108E3F71}"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49" y="1535113"/>
            <a:ext cx="4376871"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49" y="2174875"/>
            <a:ext cx="43768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3" y="1535113"/>
            <a:ext cx="4378589"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A86D85-8398-47F1-953D-4FC0F0C62A74}"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1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85DE2203-D913-4B97-822F-683F108E3F71}" type="slidenum">
              <a:rPr lang="en-US" altLang="ja-JP"/>
              <a:pPr>
                <a:defRPr/>
              </a:pPr>
              <a:t>‹#›</a:t>
            </a:fld>
            <a:endParaRPr lang="en-US" altLang="ja-JP"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29B7E6-8142-4C2C-8486-ACA79D5FD086}"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E30FF-6DFA-4E32-896A-0181B2B83A32}"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1"/>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85" y="2730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03"/>
            <a:ext cx="3259006"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8773D8-F53B-4DF4-909F-7F3FCD327EBD}"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8"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8" y="612775"/>
            <a:ext cx="5943600" cy="4114800"/>
          </a:xfrm>
        </p:spPr>
        <p:txBody>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941648"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B62182-9D0F-4D1C-942A-64824596B5EB}"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7CF38C-9696-4760-B901-EB571A1537C1}"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2" y="274658"/>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10" y="274658"/>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C48A7-9EEE-40C8-9186-A6368B3A7365}" type="slidenum">
              <a:rPr lang="en-US" altLang="ja-JP">
                <a:solidFill>
                  <a:srgbClr val="000000"/>
                </a:solidFill>
              </a:rPr>
              <a:pPr>
                <a:defRPr/>
              </a:pPr>
              <a:t>‹#›</a:t>
            </a:fld>
            <a:endParaRPr lang="en-US" altLang="ja-JP" dirty="0">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28"/>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069" indent="0" algn="ctr">
              <a:buNone/>
              <a:defRPr>
                <a:solidFill>
                  <a:schemeClr val="tx1">
                    <a:tint val="75000"/>
                  </a:schemeClr>
                </a:solidFill>
              </a:defRPr>
            </a:lvl2pPr>
            <a:lvl3pPr marL="914137" indent="0" algn="ctr">
              <a:buNone/>
              <a:defRPr>
                <a:solidFill>
                  <a:schemeClr val="tx1">
                    <a:tint val="75000"/>
                  </a:schemeClr>
                </a:solidFill>
              </a:defRPr>
            </a:lvl3pPr>
            <a:lvl4pPr marL="1371206" indent="0" algn="ctr">
              <a:buNone/>
              <a:defRPr>
                <a:solidFill>
                  <a:schemeClr val="tx1">
                    <a:tint val="75000"/>
                  </a:schemeClr>
                </a:solidFill>
              </a:defRPr>
            </a:lvl4pPr>
            <a:lvl5pPr marL="1828276" indent="0" algn="ctr">
              <a:buNone/>
              <a:defRPr>
                <a:solidFill>
                  <a:schemeClr val="tx1">
                    <a:tint val="75000"/>
                  </a:schemeClr>
                </a:solidFill>
              </a:defRPr>
            </a:lvl5pPr>
            <a:lvl6pPr marL="2285345" indent="0" algn="ctr">
              <a:buNone/>
              <a:defRPr>
                <a:solidFill>
                  <a:schemeClr val="tx1">
                    <a:tint val="75000"/>
                  </a:schemeClr>
                </a:solidFill>
              </a:defRPr>
            </a:lvl6pPr>
            <a:lvl7pPr marL="2742412" indent="0" algn="ctr">
              <a:buNone/>
              <a:defRPr>
                <a:solidFill>
                  <a:schemeClr val="tx1">
                    <a:tint val="75000"/>
                  </a:schemeClr>
                </a:solidFill>
              </a:defRPr>
            </a:lvl7pPr>
            <a:lvl8pPr marL="3199483" indent="0" algn="ctr">
              <a:buNone/>
              <a:defRPr>
                <a:solidFill>
                  <a:schemeClr val="tx1">
                    <a:tint val="75000"/>
                  </a:schemeClr>
                </a:solidFill>
              </a:defRPr>
            </a:lvl8pPr>
            <a:lvl9pPr marL="3656552"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0D1272D-BA75-4345-8628-E1D217C642E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53942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5BFF21B-9345-49ED-9334-74DFB50F921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80963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03"/>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22"/>
            <a:ext cx="8420100" cy="1500187"/>
          </a:xfrm>
        </p:spPr>
        <p:txBody>
          <a:bodyPr anchor="b"/>
          <a:lstStyle>
            <a:lvl1pPr marL="0" indent="0">
              <a:buNone/>
              <a:defRPr sz="2000">
                <a:solidFill>
                  <a:schemeClr val="tx1">
                    <a:tint val="75000"/>
                  </a:schemeClr>
                </a:solidFill>
              </a:defRPr>
            </a:lvl1pPr>
            <a:lvl2pPr marL="457069" indent="0">
              <a:buNone/>
              <a:defRPr sz="1800">
                <a:solidFill>
                  <a:schemeClr val="tx1">
                    <a:tint val="75000"/>
                  </a:schemeClr>
                </a:solidFill>
              </a:defRPr>
            </a:lvl2pPr>
            <a:lvl3pPr marL="914137" indent="0">
              <a:buNone/>
              <a:defRPr sz="1600">
                <a:solidFill>
                  <a:schemeClr val="tx1">
                    <a:tint val="75000"/>
                  </a:schemeClr>
                </a:solidFill>
              </a:defRPr>
            </a:lvl3pPr>
            <a:lvl4pPr marL="1371206" indent="0">
              <a:buNone/>
              <a:defRPr sz="1400">
                <a:solidFill>
                  <a:schemeClr val="tx1">
                    <a:tint val="75000"/>
                  </a:schemeClr>
                </a:solidFill>
              </a:defRPr>
            </a:lvl4pPr>
            <a:lvl5pPr marL="1828276" indent="0">
              <a:buNone/>
              <a:defRPr sz="1400">
                <a:solidFill>
                  <a:schemeClr val="tx1">
                    <a:tint val="75000"/>
                  </a:schemeClr>
                </a:solidFill>
              </a:defRPr>
            </a:lvl5pPr>
            <a:lvl6pPr marL="2285345" indent="0">
              <a:buNone/>
              <a:defRPr sz="1400">
                <a:solidFill>
                  <a:schemeClr val="tx1">
                    <a:tint val="75000"/>
                  </a:schemeClr>
                </a:solidFill>
              </a:defRPr>
            </a:lvl6pPr>
            <a:lvl7pPr marL="2742412" indent="0">
              <a:buNone/>
              <a:defRPr sz="1400">
                <a:solidFill>
                  <a:schemeClr val="tx1">
                    <a:tint val="75000"/>
                  </a:schemeClr>
                </a:solidFill>
              </a:defRPr>
            </a:lvl7pPr>
            <a:lvl8pPr marL="3199483" indent="0">
              <a:buNone/>
              <a:defRPr sz="1400">
                <a:solidFill>
                  <a:schemeClr val="tx1">
                    <a:tint val="75000"/>
                  </a:schemeClr>
                </a:solidFill>
              </a:defRPr>
            </a:lvl8pPr>
            <a:lvl9pPr marL="3656552"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E46B09C-48C2-40D9-B5E9-08C562BF4E7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4581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F731BB40-9287-45E6-9B55-7AC0E7723B4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4115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49" y="1535113"/>
            <a:ext cx="4376871"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49" y="2174875"/>
            <a:ext cx="43768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3" y="1535113"/>
            <a:ext cx="4378589" cy="639762"/>
          </a:xfrm>
        </p:spPr>
        <p:txBody>
          <a:bodyPr anchor="b"/>
          <a:lstStyle>
            <a:lvl1pPr marL="0" indent="0">
              <a:buNone/>
              <a:defRPr sz="2400" b="1"/>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79" indent="0">
              <a:buNone/>
              <a:defRPr sz="1600" b="1"/>
            </a:lvl7pPr>
            <a:lvl8pPr marL="3200026" indent="0">
              <a:buNone/>
              <a:defRPr sz="1600" b="1"/>
            </a:lvl8pPr>
            <a:lvl9pPr marL="365717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1CA86D85-8398-47F1-953D-4FC0F0C62A74}" type="slidenum">
              <a:rPr lang="en-US" altLang="ja-JP"/>
              <a:pPr>
                <a:defRPr/>
              </a:pPr>
              <a:t>‹#›</a:t>
            </a:fld>
            <a:endParaRPr lang="en-US" altLang="ja-JP"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069" indent="0">
              <a:buNone/>
              <a:defRPr sz="2000" b="1"/>
            </a:lvl2pPr>
            <a:lvl3pPr marL="914137" indent="0">
              <a:buNone/>
              <a:defRPr sz="1800" b="1"/>
            </a:lvl3pPr>
            <a:lvl4pPr marL="1371206" indent="0">
              <a:buNone/>
              <a:defRPr sz="1600" b="1"/>
            </a:lvl4pPr>
            <a:lvl5pPr marL="1828276" indent="0">
              <a:buNone/>
              <a:defRPr sz="1600" b="1"/>
            </a:lvl5pPr>
            <a:lvl6pPr marL="2285345" indent="0">
              <a:buNone/>
              <a:defRPr sz="1600" b="1"/>
            </a:lvl6pPr>
            <a:lvl7pPr marL="2742412" indent="0">
              <a:buNone/>
              <a:defRPr sz="1600" b="1"/>
            </a:lvl7pPr>
            <a:lvl8pPr marL="3199483" indent="0">
              <a:buNone/>
              <a:defRPr sz="1600" b="1"/>
            </a:lvl8pPr>
            <a:lvl9pPr marL="3656552"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069" indent="0">
              <a:buNone/>
              <a:defRPr sz="2000" b="1"/>
            </a:lvl2pPr>
            <a:lvl3pPr marL="914137" indent="0">
              <a:buNone/>
              <a:defRPr sz="1800" b="1"/>
            </a:lvl3pPr>
            <a:lvl4pPr marL="1371206" indent="0">
              <a:buNone/>
              <a:defRPr sz="1600" b="1"/>
            </a:lvl4pPr>
            <a:lvl5pPr marL="1828276" indent="0">
              <a:buNone/>
              <a:defRPr sz="1600" b="1"/>
            </a:lvl5pPr>
            <a:lvl6pPr marL="2285345" indent="0">
              <a:buNone/>
              <a:defRPr sz="1600" b="1"/>
            </a:lvl6pPr>
            <a:lvl7pPr marL="2742412" indent="0">
              <a:buNone/>
              <a:defRPr sz="1600" b="1"/>
            </a:lvl7pPr>
            <a:lvl8pPr marL="3199483" indent="0">
              <a:buNone/>
              <a:defRPr sz="1600" b="1"/>
            </a:lvl8pPr>
            <a:lvl9pPr marL="3656552"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A661729B-1782-4281-BD45-72C5E367634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17934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9E32103-5BE0-4781-9897-3DE67B5D856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21061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19DF512-2E2F-4F8D-98F2-8ED0EFA968D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86703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2"/>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4"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11"/>
            <a:ext cx="3259006" cy="4691063"/>
          </a:xfrm>
        </p:spPr>
        <p:txBody>
          <a:bodyPr/>
          <a:lstStyle>
            <a:lvl1pPr marL="0" indent="0">
              <a:buNone/>
              <a:defRPr sz="1400"/>
            </a:lvl1pPr>
            <a:lvl2pPr marL="457069" indent="0">
              <a:buNone/>
              <a:defRPr sz="1200"/>
            </a:lvl2pPr>
            <a:lvl3pPr marL="914137" indent="0">
              <a:buNone/>
              <a:defRPr sz="1000"/>
            </a:lvl3pPr>
            <a:lvl4pPr marL="1371206" indent="0">
              <a:buNone/>
              <a:defRPr sz="900"/>
            </a:lvl4pPr>
            <a:lvl5pPr marL="1828276" indent="0">
              <a:buNone/>
              <a:defRPr sz="900"/>
            </a:lvl5pPr>
            <a:lvl6pPr marL="2285345" indent="0">
              <a:buNone/>
              <a:defRPr sz="900"/>
            </a:lvl6pPr>
            <a:lvl7pPr marL="2742412" indent="0">
              <a:buNone/>
              <a:defRPr sz="900"/>
            </a:lvl7pPr>
            <a:lvl8pPr marL="3199483" indent="0">
              <a:buNone/>
              <a:defRPr sz="900"/>
            </a:lvl8pPr>
            <a:lvl9pPr marL="3656552"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D2E7F1F-4F64-4FF1-8456-DA67EEAEB77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53836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069" indent="0">
              <a:buNone/>
              <a:defRPr sz="2800"/>
            </a:lvl2pPr>
            <a:lvl3pPr marL="914137" indent="0">
              <a:buNone/>
              <a:defRPr sz="2400"/>
            </a:lvl3pPr>
            <a:lvl4pPr marL="1371206" indent="0">
              <a:buNone/>
              <a:defRPr sz="2000"/>
            </a:lvl4pPr>
            <a:lvl5pPr marL="1828276" indent="0">
              <a:buNone/>
              <a:defRPr sz="2000"/>
            </a:lvl5pPr>
            <a:lvl6pPr marL="2285345" indent="0">
              <a:buNone/>
              <a:defRPr sz="2000"/>
            </a:lvl6pPr>
            <a:lvl7pPr marL="2742412" indent="0">
              <a:buNone/>
              <a:defRPr sz="2000"/>
            </a:lvl7pPr>
            <a:lvl8pPr marL="3199483" indent="0">
              <a:buNone/>
              <a:defRPr sz="2000"/>
            </a:lvl8pPr>
            <a:lvl9pPr marL="3656552"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069" indent="0">
              <a:buNone/>
              <a:defRPr sz="1200"/>
            </a:lvl2pPr>
            <a:lvl3pPr marL="914137" indent="0">
              <a:buNone/>
              <a:defRPr sz="1000"/>
            </a:lvl3pPr>
            <a:lvl4pPr marL="1371206" indent="0">
              <a:buNone/>
              <a:defRPr sz="900"/>
            </a:lvl4pPr>
            <a:lvl5pPr marL="1828276" indent="0">
              <a:buNone/>
              <a:defRPr sz="900"/>
            </a:lvl5pPr>
            <a:lvl6pPr marL="2285345" indent="0">
              <a:buNone/>
              <a:defRPr sz="900"/>
            </a:lvl6pPr>
            <a:lvl7pPr marL="2742412" indent="0">
              <a:buNone/>
              <a:defRPr sz="900"/>
            </a:lvl7pPr>
            <a:lvl8pPr marL="3199483" indent="0">
              <a:buNone/>
              <a:defRPr sz="900"/>
            </a:lvl8pPr>
            <a:lvl9pPr marL="3656552"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FC35224A-5458-4F22-B5A2-81063144A3C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31772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F5AEE08-9858-4DD8-8D37-00DC58E9BA0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0204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44"/>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44"/>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9B9D375-C1C1-4C9B-AF56-B77096FF26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6943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endParaRPr lang="ja-JP" altLang="en-US" sz="1800">
              <a:solidFill>
                <a:schemeClr val="tx1"/>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59DCADD6-EAD8-482C-AF59-1BC07AF25A5E}"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3485309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89"/>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2C9BDF-3DAB-4F39-8074-B0CF74399C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98582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11373-AF96-435E-B421-EF15E0FA587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3084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329B7E6-8142-4C2C-8486-ACA79D5FD086}" type="slidenum">
              <a:rPr lang="en-US" altLang="ja-JP"/>
              <a:pPr>
                <a:defRPr/>
              </a:pPr>
              <a:t>‹#›</a:t>
            </a:fld>
            <a:endParaRPr lang="en-US" altLang="ja-JP"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64"/>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EE9BEE-295D-4308-9E56-782ACE3A79B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46960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3"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B6F1E-B9DF-4196-ACEC-16AAA589513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08911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52A923-8549-4046-B314-2E41CA9C49D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51382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BE0065-5178-4AB2-8CC4-07902E3F039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39585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2F2BD6-A3CF-46F2-99E4-EF223DD9C4D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1126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E49E2B-BFDC-43A0-A3BE-4CEB2398952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34947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959786-4FAC-4027-AD1B-1FF62043121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95464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CE429-CF6A-4095-91F8-020E60CBCBE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207638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8" y="274643"/>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57AE07-023F-417E-8568-3F885A45674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83823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95300" y="1600204"/>
            <a:ext cx="89154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6CBC2C-FEE6-479C-9BF9-78CFBFF169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5360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028E30FF-6DFA-4E32-896A-0181B2B83A32}" type="slidenum">
              <a:rPr lang="en-US" altLang="ja-JP"/>
              <a:pPr>
                <a:defRPr/>
              </a:pPr>
              <a:t>‹#›</a:t>
            </a:fld>
            <a:endParaRPr lang="en-US" altLang="ja-JP"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43"/>
            <a:ext cx="89154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981C63-A0E2-43AD-9010-E10DD17E328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5830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1"/>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85" y="2730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03"/>
            <a:ext cx="3259006" cy="4691063"/>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AD8773D8-F53B-4DF4-909F-7F3FCD327EBD}"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8"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8" y="612775"/>
            <a:ext cx="5943600" cy="4114800"/>
          </a:xfrm>
        </p:spPr>
        <p:txBody>
          <a:bodyPr/>
          <a:lstStyle>
            <a:lvl1pPr marL="0" indent="0">
              <a:buNone/>
              <a:defRPr sz="3200"/>
            </a:lvl1pPr>
            <a:lvl2pPr marL="457147"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79" indent="0">
              <a:buNone/>
              <a:defRPr sz="2000"/>
            </a:lvl7pPr>
            <a:lvl8pPr marL="3200026" indent="0">
              <a:buNone/>
              <a:defRPr sz="2000"/>
            </a:lvl8pPr>
            <a:lvl9pPr marL="3657173"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941648" y="5367338"/>
            <a:ext cx="5943600" cy="804862"/>
          </a:xfrm>
        </p:spPr>
        <p:txBody>
          <a:bodyPr/>
          <a:lstStyle>
            <a:lvl1pPr marL="0" indent="0">
              <a:buNone/>
              <a:defRPr sz="1400"/>
            </a:lvl1pPr>
            <a:lvl2pPr marL="457147"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79" indent="0">
              <a:buNone/>
              <a:defRPr sz="900"/>
            </a:lvl7pPr>
            <a:lvl8pPr marL="3200026" indent="0">
              <a:buNone/>
              <a:defRPr sz="900"/>
            </a:lvl8pPr>
            <a:lvl9pPr marL="3657173"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5B62182-9D0F-4D1C-942A-64824596B5EB}"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95301" y="274639"/>
            <a:ext cx="8915400" cy="1143000"/>
          </a:xfrm>
          <a:prstGeom prst="rect">
            <a:avLst/>
          </a:prstGeom>
          <a:noFill/>
          <a:ln w="9525">
            <a:noFill/>
            <a:miter lim="800000"/>
            <a:headEnd/>
            <a:tailEnd/>
          </a:ln>
        </p:spPr>
        <p:txBody>
          <a:bodyPr vert="horz" wrap="square" lIns="91418" tIns="45708" rIns="91418" bIns="45708" numCol="1" anchor="ctr" anchorCtr="0" compatLnSpc="1">
            <a:prstTxWarp prst="textNoShape">
              <a:avLst/>
            </a:prstTxWarp>
          </a:bodyPr>
          <a:lstStyle/>
          <a:p>
            <a:pPr lvl="0"/>
            <a:r>
              <a:rPr lang="ja-JP" altLang="en-US" smtClean="0"/>
              <a:t>マスタ タイトルの書式設定</a:t>
            </a:r>
          </a:p>
        </p:txBody>
      </p:sp>
      <p:sp>
        <p:nvSpPr>
          <p:cNvPr id="13315"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18" tIns="45708" rIns="91418" bIns="4570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299" y="62452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60" y="6245226"/>
            <a:ext cx="31369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683501" y="65246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r">
              <a:defRPr sz="1400">
                <a:ea typeface="ＭＳ Ｐゴシック" pitchFamily="50" charset="-128"/>
              </a:defRPr>
            </a:lvl1pPr>
          </a:lstStyle>
          <a:p>
            <a:pPr>
              <a:defRPr/>
            </a:pPr>
            <a:fld id="{4E7AE4BE-F216-4572-974D-09A2D63C008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60" indent="-342860" algn="l" rtl="0" eaLnBrk="0" fontAlgn="base" hangingPunct="0">
        <a:spcBef>
          <a:spcPct val="20000"/>
        </a:spcBef>
        <a:spcAft>
          <a:spcPct val="0"/>
        </a:spcAft>
        <a:buChar char="•"/>
        <a:defRPr kumimoji="1" sz="3200">
          <a:solidFill>
            <a:schemeClr val="tx1"/>
          </a:solidFill>
          <a:latin typeface="+mn-lt"/>
          <a:ea typeface="+mn-ea"/>
          <a:cs typeface="+mn-cs"/>
        </a:defRPr>
      </a:lvl1pPr>
      <a:lvl2pPr marL="742863" indent="-285717" algn="l" rtl="0" eaLnBrk="0" fontAlgn="base" hangingPunct="0">
        <a:spcBef>
          <a:spcPct val="20000"/>
        </a:spcBef>
        <a:spcAft>
          <a:spcPct val="0"/>
        </a:spcAft>
        <a:buChar char="–"/>
        <a:defRPr kumimoji="1" sz="2800">
          <a:solidFill>
            <a:schemeClr val="tx1"/>
          </a:solidFill>
          <a:latin typeface="+mn-lt"/>
          <a:ea typeface="+mn-ea"/>
        </a:defRPr>
      </a:lvl2pPr>
      <a:lvl3pPr marL="1142867" indent="-228573" algn="l" rtl="0" eaLnBrk="0" fontAlgn="base" hangingPunct="0">
        <a:spcBef>
          <a:spcPct val="20000"/>
        </a:spcBef>
        <a:spcAft>
          <a:spcPct val="0"/>
        </a:spcAft>
        <a:buChar char="•"/>
        <a:defRPr kumimoji="1" sz="2400">
          <a:solidFill>
            <a:schemeClr val="tx1"/>
          </a:solidFill>
          <a:latin typeface="+mn-lt"/>
          <a:ea typeface="+mn-ea"/>
        </a:defRPr>
      </a:lvl3pPr>
      <a:lvl4pPr marL="1600013" indent="-228573" algn="l" rtl="0" eaLnBrk="0" fontAlgn="base" hangingPunct="0">
        <a:spcBef>
          <a:spcPct val="20000"/>
        </a:spcBef>
        <a:spcAft>
          <a:spcPct val="0"/>
        </a:spcAft>
        <a:buChar char="–"/>
        <a:defRPr kumimoji="1" sz="2000">
          <a:solidFill>
            <a:schemeClr val="tx1"/>
          </a:solidFill>
          <a:latin typeface="+mn-lt"/>
          <a:ea typeface="+mn-ea"/>
        </a:defRPr>
      </a:lvl4pPr>
      <a:lvl5pPr marL="2057159" indent="-228573" algn="l" rtl="0" eaLnBrk="0" fontAlgn="base" hangingPunct="0">
        <a:spcBef>
          <a:spcPct val="20000"/>
        </a:spcBef>
        <a:spcAft>
          <a:spcPct val="0"/>
        </a:spcAft>
        <a:buChar char="»"/>
        <a:defRPr kumimoji="1" sz="2000">
          <a:solidFill>
            <a:schemeClr val="tx1"/>
          </a:solidFill>
          <a:latin typeface="+mn-lt"/>
          <a:ea typeface="+mn-ea"/>
        </a:defRPr>
      </a:lvl5pPr>
      <a:lvl6pPr marL="2514306" indent="-228573" algn="l" rtl="0" fontAlgn="base">
        <a:spcBef>
          <a:spcPct val="20000"/>
        </a:spcBef>
        <a:spcAft>
          <a:spcPct val="0"/>
        </a:spcAft>
        <a:buChar char="»"/>
        <a:defRPr kumimoji="1" sz="2000">
          <a:solidFill>
            <a:schemeClr val="tx1"/>
          </a:solidFill>
          <a:latin typeface="+mn-lt"/>
          <a:ea typeface="+mn-ea"/>
        </a:defRPr>
      </a:lvl6pPr>
      <a:lvl7pPr marL="2971453" indent="-228573" algn="l" rtl="0" fontAlgn="base">
        <a:spcBef>
          <a:spcPct val="20000"/>
        </a:spcBef>
        <a:spcAft>
          <a:spcPct val="0"/>
        </a:spcAft>
        <a:buChar char="»"/>
        <a:defRPr kumimoji="1" sz="2000">
          <a:solidFill>
            <a:schemeClr val="tx1"/>
          </a:solidFill>
          <a:latin typeface="+mn-lt"/>
          <a:ea typeface="+mn-ea"/>
        </a:defRPr>
      </a:lvl7pPr>
      <a:lvl8pPr marL="3428599" indent="-228573" algn="l" rtl="0" fontAlgn="base">
        <a:spcBef>
          <a:spcPct val="20000"/>
        </a:spcBef>
        <a:spcAft>
          <a:spcPct val="0"/>
        </a:spcAft>
        <a:buChar char="»"/>
        <a:defRPr kumimoji="1" sz="2000">
          <a:solidFill>
            <a:schemeClr val="tx1"/>
          </a:solidFill>
          <a:latin typeface="+mn-lt"/>
          <a:ea typeface="+mn-ea"/>
        </a:defRPr>
      </a:lvl8pPr>
      <a:lvl9pPr marL="3885746" indent="-22857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タイトル プレースホルダ 1"/>
          <p:cNvSpPr>
            <a:spLocks noGrp="1"/>
          </p:cNvSpPr>
          <p:nvPr>
            <p:ph type="title"/>
          </p:nvPr>
        </p:nvSpPr>
        <p:spPr bwMode="auto">
          <a:xfrm>
            <a:off x="495301" y="274639"/>
            <a:ext cx="8915400" cy="1143000"/>
          </a:xfrm>
          <a:prstGeom prst="rect">
            <a:avLst/>
          </a:prstGeom>
          <a:noFill/>
          <a:ln w="9525">
            <a:noFill/>
            <a:miter lim="800000"/>
            <a:headEnd/>
            <a:tailEnd/>
          </a:ln>
        </p:spPr>
        <p:txBody>
          <a:bodyPr vert="horz" wrap="square" lIns="91430" tIns="45714" rIns="91430" bIns="45714" numCol="1" anchor="ctr" anchorCtr="0" compatLnSpc="1">
            <a:prstTxWarp prst="textNoShape">
              <a:avLst/>
            </a:prstTxWarp>
          </a:bodyPr>
          <a:lstStyle/>
          <a:p>
            <a:pPr lvl="0"/>
            <a:r>
              <a:rPr lang="ja-JP" altLang="en-US" smtClean="0"/>
              <a:t>マスタ タイトルの書式設定</a:t>
            </a:r>
          </a:p>
        </p:txBody>
      </p:sp>
      <p:sp>
        <p:nvSpPr>
          <p:cNvPr id="14339" name="テキスト プレースホルダ 2"/>
          <p:cNvSpPr>
            <a:spLocks noGrp="1"/>
          </p:cNvSpPr>
          <p:nvPr>
            <p:ph type="body" idx="1"/>
          </p:nvPr>
        </p:nvSpPr>
        <p:spPr bwMode="auto">
          <a:xfrm>
            <a:off x="495301" y="1600206"/>
            <a:ext cx="8915400" cy="4525963"/>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299" y="6356585"/>
            <a:ext cx="23114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pPr>
              <a:defRPr/>
            </a:pPr>
            <a:endParaRPr lang="ja-JP" altLang="en-US" dirty="0"/>
          </a:p>
        </p:txBody>
      </p:sp>
      <p:sp>
        <p:nvSpPr>
          <p:cNvPr id="5" name="フッター プレースホルダ 4"/>
          <p:cNvSpPr>
            <a:spLocks noGrp="1"/>
          </p:cNvSpPr>
          <p:nvPr>
            <p:ph type="ftr" sz="quarter" idx="3"/>
          </p:nvPr>
        </p:nvSpPr>
        <p:spPr>
          <a:xfrm>
            <a:off x="3384560" y="6356585"/>
            <a:ext cx="31369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 5"/>
          <p:cNvSpPr>
            <a:spLocks noGrp="1"/>
          </p:cNvSpPr>
          <p:nvPr>
            <p:ph type="sldNum" sz="quarter" idx="4"/>
          </p:nvPr>
        </p:nvSpPr>
        <p:spPr>
          <a:xfrm>
            <a:off x="7099301" y="6356585"/>
            <a:ext cx="23114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pPr>
              <a:defRPr/>
            </a:pPr>
            <a:fld id="{1E457E58-6B06-4798-8352-5D5C8AE39DA2}"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147" algn="ctr" rtl="0" fontAlgn="base">
        <a:spcBef>
          <a:spcPct val="0"/>
        </a:spcBef>
        <a:spcAft>
          <a:spcPct val="0"/>
        </a:spcAft>
        <a:defRPr kumimoji="1" sz="4400">
          <a:solidFill>
            <a:schemeClr val="tx1"/>
          </a:solidFill>
          <a:latin typeface="Calibri" pitchFamily="34" charset="0"/>
          <a:ea typeface="ＭＳ Ｐゴシック" charset="-128"/>
        </a:defRPr>
      </a:lvl6pPr>
      <a:lvl7pPr marL="914293" algn="ctr" rtl="0" fontAlgn="base">
        <a:spcBef>
          <a:spcPct val="0"/>
        </a:spcBef>
        <a:spcAft>
          <a:spcPct val="0"/>
        </a:spcAft>
        <a:defRPr kumimoji="1" sz="4400">
          <a:solidFill>
            <a:schemeClr val="tx1"/>
          </a:solidFill>
          <a:latin typeface="Calibri" pitchFamily="34" charset="0"/>
          <a:ea typeface="ＭＳ Ｐゴシック" charset="-128"/>
        </a:defRPr>
      </a:lvl7pPr>
      <a:lvl8pPr marL="1371440" algn="ctr" rtl="0" fontAlgn="base">
        <a:spcBef>
          <a:spcPct val="0"/>
        </a:spcBef>
        <a:spcAft>
          <a:spcPct val="0"/>
        </a:spcAft>
        <a:defRPr kumimoji="1" sz="4400">
          <a:solidFill>
            <a:schemeClr val="tx1"/>
          </a:solidFill>
          <a:latin typeface="Calibri" pitchFamily="34" charset="0"/>
          <a:ea typeface="ＭＳ Ｐゴシック" charset="-128"/>
        </a:defRPr>
      </a:lvl8pPr>
      <a:lvl9pPr marL="1828587"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860" indent="-34286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863" indent="-285717"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867" indent="-228573"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013"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159"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タイトル プレースホルダ 1"/>
          <p:cNvSpPr>
            <a:spLocks noGrp="1"/>
          </p:cNvSpPr>
          <p:nvPr>
            <p:ph type="title"/>
          </p:nvPr>
        </p:nvSpPr>
        <p:spPr bwMode="auto">
          <a:xfrm>
            <a:off x="495301" y="274639"/>
            <a:ext cx="8915400" cy="1143000"/>
          </a:xfrm>
          <a:prstGeom prst="rect">
            <a:avLst/>
          </a:prstGeom>
          <a:noFill/>
          <a:ln w="9525">
            <a:noFill/>
            <a:miter lim="800000"/>
            <a:headEnd/>
            <a:tailEnd/>
          </a:ln>
        </p:spPr>
        <p:txBody>
          <a:bodyPr vert="horz" wrap="square" lIns="91430" tIns="45714" rIns="91430" bIns="45714" numCol="1" anchor="ctr" anchorCtr="0" compatLnSpc="1">
            <a:prstTxWarp prst="textNoShape">
              <a:avLst/>
            </a:prstTxWarp>
          </a:bodyPr>
          <a:lstStyle/>
          <a:p>
            <a:pPr lvl="0"/>
            <a:r>
              <a:rPr lang="ja-JP" altLang="en-US" smtClean="0"/>
              <a:t>マスタ タイトルの書式設定</a:t>
            </a:r>
          </a:p>
        </p:txBody>
      </p:sp>
      <p:sp>
        <p:nvSpPr>
          <p:cNvPr id="15363" name="テキスト プレースホルダ 2"/>
          <p:cNvSpPr>
            <a:spLocks noGrp="1"/>
          </p:cNvSpPr>
          <p:nvPr>
            <p:ph type="body" idx="1"/>
          </p:nvPr>
        </p:nvSpPr>
        <p:spPr bwMode="auto">
          <a:xfrm>
            <a:off x="495301" y="1600206"/>
            <a:ext cx="8915400" cy="4525963"/>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299" y="6356585"/>
            <a:ext cx="23114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pPr>
              <a:defRPr/>
            </a:pPr>
            <a:endParaRPr lang="ja-JP" altLang="en-US" dirty="0"/>
          </a:p>
        </p:txBody>
      </p:sp>
      <p:sp>
        <p:nvSpPr>
          <p:cNvPr id="5" name="フッター プレースホルダ 4"/>
          <p:cNvSpPr>
            <a:spLocks noGrp="1"/>
          </p:cNvSpPr>
          <p:nvPr>
            <p:ph type="ftr" sz="quarter" idx="3"/>
          </p:nvPr>
        </p:nvSpPr>
        <p:spPr>
          <a:xfrm>
            <a:off x="3384560" y="6356585"/>
            <a:ext cx="31369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pPr>
              <a:defRPr/>
            </a:pPr>
            <a:endParaRPr lang="ja-JP" altLang="en-US" dirty="0"/>
          </a:p>
        </p:txBody>
      </p:sp>
      <p:sp>
        <p:nvSpPr>
          <p:cNvPr id="6" name="スライド番号プレースホルダ 5"/>
          <p:cNvSpPr>
            <a:spLocks noGrp="1"/>
          </p:cNvSpPr>
          <p:nvPr>
            <p:ph type="sldNum" sz="quarter" idx="4"/>
          </p:nvPr>
        </p:nvSpPr>
        <p:spPr>
          <a:xfrm>
            <a:off x="7099301" y="6356585"/>
            <a:ext cx="23114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pPr>
              <a:defRPr/>
            </a:pPr>
            <a:fld id="{6FC928DA-FA54-417E-A97F-36F482F18555}"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147" algn="ctr" rtl="0" fontAlgn="base">
        <a:spcBef>
          <a:spcPct val="0"/>
        </a:spcBef>
        <a:spcAft>
          <a:spcPct val="0"/>
        </a:spcAft>
        <a:defRPr kumimoji="1" sz="4400">
          <a:solidFill>
            <a:schemeClr val="tx1"/>
          </a:solidFill>
          <a:latin typeface="Calibri" pitchFamily="34" charset="0"/>
          <a:ea typeface="ＭＳ Ｐゴシック" charset="-128"/>
        </a:defRPr>
      </a:lvl6pPr>
      <a:lvl7pPr marL="914293" algn="ctr" rtl="0" fontAlgn="base">
        <a:spcBef>
          <a:spcPct val="0"/>
        </a:spcBef>
        <a:spcAft>
          <a:spcPct val="0"/>
        </a:spcAft>
        <a:defRPr kumimoji="1" sz="4400">
          <a:solidFill>
            <a:schemeClr val="tx1"/>
          </a:solidFill>
          <a:latin typeface="Calibri" pitchFamily="34" charset="0"/>
          <a:ea typeface="ＭＳ Ｐゴシック" charset="-128"/>
        </a:defRPr>
      </a:lvl7pPr>
      <a:lvl8pPr marL="1371440" algn="ctr" rtl="0" fontAlgn="base">
        <a:spcBef>
          <a:spcPct val="0"/>
        </a:spcBef>
        <a:spcAft>
          <a:spcPct val="0"/>
        </a:spcAft>
        <a:defRPr kumimoji="1" sz="4400">
          <a:solidFill>
            <a:schemeClr val="tx1"/>
          </a:solidFill>
          <a:latin typeface="Calibri" pitchFamily="34" charset="0"/>
          <a:ea typeface="ＭＳ Ｐゴシック" charset="-128"/>
        </a:defRPr>
      </a:lvl8pPr>
      <a:lvl9pPr marL="1828587"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860" indent="-34286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863" indent="-285717"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867" indent="-228573"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013"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159" indent="-22857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95301" y="274639"/>
            <a:ext cx="8915400" cy="1143000"/>
          </a:xfrm>
          <a:prstGeom prst="rect">
            <a:avLst/>
          </a:prstGeom>
          <a:noFill/>
          <a:ln w="9525">
            <a:noFill/>
            <a:miter lim="800000"/>
            <a:headEnd/>
            <a:tailEnd/>
          </a:ln>
        </p:spPr>
        <p:txBody>
          <a:bodyPr vert="horz" wrap="square" lIns="91418" tIns="45708" rIns="91418" bIns="45708" numCol="1" anchor="ctr" anchorCtr="0" compatLnSpc="1">
            <a:prstTxWarp prst="textNoShape">
              <a:avLst/>
            </a:prstTxWarp>
          </a:bodyPr>
          <a:lstStyle/>
          <a:p>
            <a:pPr lvl="0"/>
            <a:r>
              <a:rPr lang="ja-JP" altLang="en-US" smtClean="0"/>
              <a:t>マスタ タイトルの書式設定</a:t>
            </a:r>
          </a:p>
        </p:txBody>
      </p:sp>
      <p:sp>
        <p:nvSpPr>
          <p:cNvPr id="13315"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18" tIns="45708" rIns="91418" bIns="4570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299" y="62452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defRPr sz="1400">
                <a:ea typeface="ＭＳ Ｐゴシック"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384560" y="6245226"/>
            <a:ext cx="31369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7683501" y="6524626"/>
            <a:ext cx="2311400" cy="476250"/>
          </a:xfrm>
          <a:prstGeom prst="rect">
            <a:avLst/>
          </a:prstGeom>
          <a:noFill/>
          <a:ln w="9525">
            <a:noFill/>
            <a:miter lim="800000"/>
            <a:headEnd/>
            <a:tailEnd/>
          </a:ln>
          <a:effectLst/>
        </p:spPr>
        <p:txBody>
          <a:bodyPr vert="horz" wrap="square" lIns="91418" tIns="45708" rIns="91418" bIns="45708" numCol="1" anchor="t" anchorCtr="0" compatLnSpc="1">
            <a:prstTxWarp prst="textNoShape">
              <a:avLst/>
            </a:prstTxWarp>
          </a:bodyPr>
          <a:lstStyle>
            <a:lvl1pPr algn="r">
              <a:defRPr sz="1400">
                <a:ea typeface="ＭＳ Ｐゴシック" pitchFamily="50" charset="-128"/>
              </a:defRPr>
            </a:lvl1pPr>
          </a:lstStyle>
          <a:p>
            <a:pPr>
              <a:defRPr/>
            </a:pPr>
            <a:fld id="{4E7AE4BE-F216-4572-974D-09A2D63C008C}" type="slidenum">
              <a:rPr lang="en-US" altLang="ja-JP">
                <a:solidFill>
                  <a:srgbClr val="000000"/>
                </a:solidFill>
              </a:rPr>
              <a:pPr>
                <a:defRPr/>
              </a:pPr>
              <a:t>‹#›</a:t>
            </a:fld>
            <a:endParaRPr lang="en-US" altLang="ja-JP"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60" indent="-342860" algn="l" rtl="0" eaLnBrk="0" fontAlgn="base" hangingPunct="0">
        <a:spcBef>
          <a:spcPct val="20000"/>
        </a:spcBef>
        <a:spcAft>
          <a:spcPct val="0"/>
        </a:spcAft>
        <a:buChar char="•"/>
        <a:defRPr kumimoji="1" sz="3200">
          <a:solidFill>
            <a:schemeClr val="tx1"/>
          </a:solidFill>
          <a:latin typeface="+mn-lt"/>
          <a:ea typeface="+mn-ea"/>
          <a:cs typeface="+mn-cs"/>
        </a:defRPr>
      </a:lvl1pPr>
      <a:lvl2pPr marL="742863" indent="-285717" algn="l" rtl="0" eaLnBrk="0" fontAlgn="base" hangingPunct="0">
        <a:spcBef>
          <a:spcPct val="20000"/>
        </a:spcBef>
        <a:spcAft>
          <a:spcPct val="0"/>
        </a:spcAft>
        <a:buChar char="–"/>
        <a:defRPr kumimoji="1" sz="2800">
          <a:solidFill>
            <a:schemeClr val="tx1"/>
          </a:solidFill>
          <a:latin typeface="+mn-lt"/>
          <a:ea typeface="+mn-ea"/>
        </a:defRPr>
      </a:lvl2pPr>
      <a:lvl3pPr marL="1142867" indent="-228573" algn="l" rtl="0" eaLnBrk="0" fontAlgn="base" hangingPunct="0">
        <a:spcBef>
          <a:spcPct val="20000"/>
        </a:spcBef>
        <a:spcAft>
          <a:spcPct val="0"/>
        </a:spcAft>
        <a:buChar char="•"/>
        <a:defRPr kumimoji="1" sz="2400">
          <a:solidFill>
            <a:schemeClr val="tx1"/>
          </a:solidFill>
          <a:latin typeface="+mn-lt"/>
          <a:ea typeface="+mn-ea"/>
        </a:defRPr>
      </a:lvl3pPr>
      <a:lvl4pPr marL="1600013" indent="-228573" algn="l" rtl="0" eaLnBrk="0" fontAlgn="base" hangingPunct="0">
        <a:spcBef>
          <a:spcPct val="20000"/>
        </a:spcBef>
        <a:spcAft>
          <a:spcPct val="0"/>
        </a:spcAft>
        <a:buChar char="–"/>
        <a:defRPr kumimoji="1" sz="2000">
          <a:solidFill>
            <a:schemeClr val="tx1"/>
          </a:solidFill>
          <a:latin typeface="+mn-lt"/>
          <a:ea typeface="+mn-ea"/>
        </a:defRPr>
      </a:lvl4pPr>
      <a:lvl5pPr marL="2057159" indent="-228573" algn="l" rtl="0" eaLnBrk="0" fontAlgn="base" hangingPunct="0">
        <a:spcBef>
          <a:spcPct val="20000"/>
        </a:spcBef>
        <a:spcAft>
          <a:spcPct val="0"/>
        </a:spcAft>
        <a:buChar char="»"/>
        <a:defRPr kumimoji="1" sz="2000">
          <a:solidFill>
            <a:schemeClr val="tx1"/>
          </a:solidFill>
          <a:latin typeface="+mn-lt"/>
          <a:ea typeface="+mn-ea"/>
        </a:defRPr>
      </a:lvl5pPr>
      <a:lvl6pPr marL="2514306" indent="-228573" algn="l" rtl="0" fontAlgn="base">
        <a:spcBef>
          <a:spcPct val="20000"/>
        </a:spcBef>
        <a:spcAft>
          <a:spcPct val="0"/>
        </a:spcAft>
        <a:buChar char="»"/>
        <a:defRPr kumimoji="1" sz="2000">
          <a:solidFill>
            <a:schemeClr val="tx1"/>
          </a:solidFill>
          <a:latin typeface="+mn-lt"/>
          <a:ea typeface="+mn-ea"/>
        </a:defRPr>
      </a:lvl6pPr>
      <a:lvl7pPr marL="2971453" indent="-228573" algn="l" rtl="0" fontAlgn="base">
        <a:spcBef>
          <a:spcPct val="20000"/>
        </a:spcBef>
        <a:spcAft>
          <a:spcPct val="0"/>
        </a:spcAft>
        <a:buChar char="»"/>
        <a:defRPr kumimoji="1" sz="2000">
          <a:solidFill>
            <a:schemeClr val="tx1"/>
          </a:solidFill>
          <a:latin typeface="+mn-lt"/>
          <a:ea typeface="+mn-ea"/>
        </a:defRPr>
      </a:lvl7pPr>
      <a:lvl8pPr marL="3428599" indent="-228573" algn="l" rtl="0" fontAlgn="base">
        <a:spcBef>
          <a:spcPct val="20000"/>
        </a:spcBef>
        <a:spcAft>
          <a:spcPct val="0"/>
        </a:spcAft>
        <a:buChar char="»"/>
        <a:defRPr kumimoji="1" sz="2000">
          <a:solidFill>
            <a:schemeClr val="tx1"/>
          </a:solidFill>
          <a:latin typeface="+mn-lt"/>
          <a:ea typeface="+mn-ea"/>
        </a:defRPr>
      </a:lvl8pPr>
      <a:lvl9pPr marL="3885746" indent="-22857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93" rtl="0" eaLnBrk="1" latinLnBrk="0" hangingPunct="1">
        <a:defRPr kumimoji="1" sz="1800" kern="1200">
          <a:solidFill>
            <a:schemeClr val="tx1"/>
          </a:solidFill>
          <a:latin typeface="+mn-lt"/>
          <a:ea typeface="+mn-ea"/>
          <a:cs typeface="+mn-cs"/>
        </a:defRPr>
      </a:lvl1pPr>
      <a:lvl2pPr marL="457147" algn="l" defTabSz="914293" rtl="0" eaLnBrk="1" latinLnBrk="0" hangingPunct="1">
        <a:defRPr kumimoji="1" sz="1800" kern="1200">
          <a:solidFill>
            <a:schemeClr val="tx1"/>
          </a:solidFill>
          <a:latin typeface="+mn-lt"/>
          <a:ea typeface="+mn-ea"/>
          <a:cs typeface="+mn-cs"/>
        </a:defRPr>
      </a:lvl2pPr>
      <a:lvl3pPr marL="914293" algn="l" defTabSz="914293" rtl="0" eaLnBrk="1" latinLnBrk="0" hangingPunct="1">
        <a:defRPr kumimoji="1" sz="1800" kern="1200">
          <a:solidFill>
            <a:schemeClr val="tx1"/>
          </a:solidFill>
          <a:latin typeface="+mn-lt"/>
          <a:ea typeface="+mn-ea"/>
          <a:cs typeface="+mn-cs"/>
        </a:defRPr>
      </a:lvl3pPr>
      <a:lvl4pPr marL="1371440" algn="l" defTabSz="914293" rtl="0" eaLnBrk="1" latinLnBrk="0" hangingPunct="1">
        <a:defRPr kumimoji="1" sz="1800" kern="1200">
          <a:solidFill>
            <a:schemeClr val="tx1"/>
          </a:solidFill>
          <a:latin typeface="+mn-lt"/>
          <a:ea typeface="+mn-ea"/>
          <a:cs typeface="+mn-cs"/>
        </a:defRPr>
      </a:lvl4pPr>
      <a:lvl5pPr marL="1828587" algn="l" defTabSz="914293" rtl="0" eaLnBrk="1" latinLnBrk="0" hangingPunct="1">
        <a:defRPr kumimoji="1" sz="1800" kern="1200">
          <a:solidFill>
            <a:schemeClr val="tx1"/>
          </a:solidFill>
          <a:latin typeface="+mn-lt"/>
          <a:ea typeface="+mn-ea"/>
          <a:cs typeface="+mn-cs"/>
        </a:defRPr>
      </a:lvl5pPr>
      <a:lvl6pPr marL="2285733" algn="l" defTabSz="914293" rtl="0" eaLnBrk="1" latinLnBrk="0" hangingPunct="1">
        <a:defRPr kumimoji="1" sz="1800" kern="1200">
          <a:solidFill>
            <a:schemeClr val="tx1"/>
          </a:solidFill>
          <a:latin typeface="+mn-lt"/>
          <a:ea typeface="+mn-ea"/>
          <a:cs typeface="+mn-cs"/>
        </a:defRPr>
      </a:lvl6pPr>
      <a:lvl7pPr marL="2742879" algn="l" defTabSz="914293" rtl="0" eaLnBrk="1" latinLnBrk="0" hangingPunct="1">
        <a:defRPr kumimoji="1" sz="1800" kern="1200">
          <a:solidFill>
            <a:schemeClr val="tx1"/>
          </a:solidFill>
          <a:latin typeface="+mn-lt"/>
          <a:ea typeface="+mn-ea"/>
          <a:cs typeface="+mn-cs"/>
        </a:defRPr>
      </a:lvl7pPr>
      <a:lvl8pPr marL="3200026" algn="l" defTabSz="914293" rtl="0" eaLnBrk="1" latinLnBrk="0" hangingPunct="1">
        <a:defRPr kumimoji="1" sz="1800" kern="1200">
          <a:solidFill>
            <a:schemeClr val="tx1"/>
          </a:solidFill>
          <a:latin typeface="+mn-lt"/>
          <a:ea typeface="+mn-ea"/>
          <a:cs typeface="+mn-cs"/>
        </a:defRPr>
      </a:lvl8pPr>
      <a:lvl9pPr marL="3657173" algn="l" defTabSz="914293"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447"/>
            <a:ext cx="2311400" cy="365125"/>
          </a:xfrm>
          <a:prstGeom prst="rect">
            <a:avLst/>
          </a:prstGeom>
        </p:spPr>
        <p:txBody>
          <a:bodyPr vert="horz" lIns="91414" tIns="45707" rIns="91414" bIns="45707" rtlCol="0" anchor="ctr"/>
          <a:lstStyle>
            <a:lvl1pPr algn="l" defTabSz="914137"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50" y="6356447"/>
            <a:ext cx="3136900" cy="365125"/>
          </a:xfrm>
          <a:prstGeom prst="rect">
            <a:avLst/>
          </a:prstGeom>
        </p:spPr>
        <p:txBody>
          <a:bodyPr vert="horz" lIns="91414" tIns="45707" rIns="91414" bIns="45707" rtlCol="0" anchor="ctr"/>
          <a:lstStyle>
            <a:lvl1pPr algn="ctr" defTabSz="914137"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099300" y="6356447"/>
            <a:ext cx="2311400" cy="365125"/>
          </a:xfrm>
          <a:prstGeom prst="rect">
            <a:avLst/>
          </a:prstGeom>
        </p:spPr>
        <p:txBody>
          <a:bodyPr vert="horz" lIns="91414" tIns="45707" rIns="91414" bIns="45707" rtlCol="0" anchor="ctr"/>
          <a:lstStyle>
            <a:lvl1pPr algn="r" defTabSz="914137" fontAlgn="auto">
              <a:spcBef>
                <a:spcPts val="0"/>
              </a:spcBef>
              <a:spcAft>
                <a:spcPts val="0"/>
              </a:spcAft>
              <a:defRPr sz="1200">
                <a:solidFill>
                  <a:schemeClr val="tx1">
                    <a:tint val="75000"/>
                  </a:schemeClr>
                </a:solidFill>
                <a:latin typeface="+mn-lt"/>
                <a:ea typeface="+mn-ea"/>
              </a:defRPr>
            </a:lvl1pPr>
          </a:lstStyle>
          <a:p>
            <a:pPr>
              <a:defRPr/>
            </a:pPr>
            <a:fld id="{1CA55EC6-D587-41CD-A8C6-07D2FA097D4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76636414"/>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 id="2147484882" r:id="rId12"/>
  </p:sldLayoutIdLst>
  <p:hf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defTabSz="912813"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defTabSz="912813" rtl="0" fontAlgn="base">
        <a:spcBef>
          <a:spcPct val="0"/>
        </a:spcBef>
        <a:spcAft>
          <a:spcPct val="0"/>
        </a:spcAft>
        <a:defRPr kumimoji="1" sz="4400">
          <a:solidFill>
            <a:schemeClr val="tx1"/>
          </a:solidFill>
          <a:latin typeface="Calibri" pitchFamily="34" charset="0"/>
          <a:ea typeface="ＭＳ Ｐゴシック" charset="-128"/>
        </a:defRPr>
      </a:lvl6pPr>
      <a:lvl7pPr marL="914400" algn="ctr" defTabSz="912813"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defTabSz="912813"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defTabSz="912813"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1313" indent="-341313" algn="l" defTabSz="912813"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3878"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48"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17"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086" indent="-228534" algn="l" defTabSz="91413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37" rtl="0" eaLnBrk="1" latinLnBrk="0" hangingPunct="1">
        <a:defRPr kumimoji="1" sz="1800" kern="1200">
          <a:solidFill>
            <a:schemeClr val="tx1"/>
          </a:solidFill>
          <a:latin typeface="+mn-lt"/>
          <a:ea typeface="+mn-ea"/>
          <a:cs typeface="+mn-cs"/>
        </a:defRPr>
      </a:lvl1pPr>
      <a:lvl2pPr marL="457069" algn="l" defTabSz="914137" rtl="0" eaLnBrk="1" latinLnBrk="0" hangingPunct="1">
        <a:defRPr kumimoji="1" sz="1800" kern="1200">
          <a:solidFill>
            <a:schemeClr val="tx1"/>
          </a:solidFill>
          <a:latin typeface="+mn-lt"/>
          <a:ea typeface="+mn-ea"/>
          <a:cs typeface="+mn-cs"/>
        </a:defRPr>
      </a:lvl2pPr>
      <a:lvl3pPr marL="914137" algn="l" defTabSz="914137" rtl="0" eaLnBrk="1" latinLnBrk="0" hangingPunct="1">
        <a:defRPr kumimoji="1" sz="1800" kern="1200">
          <a:solidFill>
            <a:schemeClr val="tx1"/>
          </a:solidFill>
          <a:latin typeface="+mn-lt"/>
          <a:ea typeface="+mn-ea"/>
          <a:cs typeface="+mn-cs"/>
        </a:defRPr>
      </a:lvl3pPr>
      <a:lvl4pPr marL="1371206" algn="l" defTabSz="914137" rtl="0" eaLnBrk="1" latinLnBrk="0" hangingPunct="1">
        <a:defRPr kumimoji="1" sz="1800" kern="1200">
          <a:solidFill>
            <a:schemeClr val="tx1"/>
          </a:solidFill>
          <a:latin typeface="+mn-lt"/>
          <a:ea typeface="+mn-ea"/>
          <a:cs typeface="+mn-cs"/>
        </a:defRPr>
      </a:lvl4pPr>
      <a:lvl5pPr marL="1828276" algn="l" defTabSz="914137" rtl="0" eaLnBrk="1" latinLnBrk="0" hangingPunct="1">
        <a:defRPr kumimoji="1" sz="1800" kern="1200">
          <a:solidFill>
            <a:schemeClr val="tx1"/>
          </a:solidFill>
          <a:latin typeface="+mn-lt"/>
          <a:ea typeface="+mn-ea"/>
          <a:cs typeface="+mn-cs"/>
        </a:defRPr>
      </a:lvl5pPr>
      <a:lvl6pPr marL="2285345" algn="l" defTabSz="914137" rtl="0" eaLnBrk="1" latinLnBrk="0" hangingPunct="1">
        <a:defRPr kumimoji="1" sz="1800" kern="1200">
          <a:solidFill>
            <a:schemeClr val="tx1"/>
          </a:solidFill>
          <a:latin typeface="+mn-lt"/>
          <a:ea typeface="+mn-ea"/>
          <a:cs typeface="+mn-cs"/>
        </a:defRPr>
      </a:lvl6pPr>
      <a:lvl7pPr marL="2742412" algn="l" defTabSz="914137" rtl="0" eaLnBrk="1" latinLnBrk="0" hangingPunct="1">
        <a:defRPr kumimoji="1" sz="1800" kern="1200">
          <a:solidFill>
            <a:schemeClr val="tx1"/>
          </a:solidFill>
          <a:latin typeface="+mn-lt"/>
          <a:ea typeface="+mn-ea"/>
          <a:cs typeface="+mn-cs"/>
        </a:defRPr>
      </a:lvl7pPr>
      <a:lvl8pPr marL="3199483" algn="l" defTabSz="914137" rtl="0" eaLnBrk="1" latinLnBrk="0" hangingPunct="1">
        <a:defRPr kumimoji="1" sz="1800" kern="1200">
          <a:solidFill>
            <a:schemeClr val="tx1"/>
          </a:solidFill>
          <a:latin typeface="+mn-lt"/>
          <a:ea typeface="+mn-ea"/>
          <a:cs typeface="+mn-cs"/>
        </a:defRPr>
      </a:lvl8pPr>
      <a:lvl9pPr marL="3656552" algn="l" defTabSz="914137"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9" tIns="45701" rIns="91399" bIns="45701"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683501" y="6624638"/>
            <a:ext cx="2311400" cy="476250"/>
          </a:xfrm>
          <a:prstGeom prst="rect">
            <a:avLst/>
          </a:prstGeom>
          <a:noFill/>
          <a:ln w="9525">
            <a:noFill/>
            <a:miter lim="800000"/>
            <a:headEnd/>
            <a:tailEnd/>
          </a:ln>
          <a:effectLst/>
        </p:spPr>
        <p:txBody>
          <a:bodyPr vert="horz" wrap="square" lIns="91399" tIns="45701" rIns="91399" bIns="45701"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A83601D4-F0BA-48A0-AB6C-72E3F37738D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52278034"/>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80" r:id="rId12"/>
    <p:sldLayoutId id="2147484881"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6.xml"/><Relationship Id="rId4" Type="http://schemas.openxmlformats.org/officeDocument/2006/relationships/chart" Target="../charts/char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vmlDrawing" Target="../drawings/vmlDrawing2.vml"/><Relationship Id="rId5" Type="http://schemas.openxmlformats.org/officeDocument/2006/relationships/image" Target="../media/image134.emf"/><Relationship Id="rId4" Type="http://schemas.openxmlformats.org/officeDocument/2006/relationships/package" Target="../embeddings/Microsoft_Word_Document6.docx"/></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46.xml"/><Relationship Id="rId6" Type="http://schemas.openxmlformats.org/officeDocument/2006/relationships/image" Target="../media/image140.png"/><Relationship Id="rId5" Type="http://schemas.openxmlformats.org/officeDocument/2006/relationships/image" Target="../media/image139.emf"/><Relationship Id="rId4" Type="http://schemas.openxmlformats.org/officeDocument/2006/relationships/image" Target="../media/image13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hyperlink" Target="http://www.google.co.jp/url?sa=i&amp;rct=j&amp;q=&amp;esrc=s&amp;source=images&amp;cd=&amp;cad=rja&amp;uact=8&amp;ved=0ahUKEwif9p3erfPRAhXJTLwKHW9qBwwQjRwIBw&amp;url=http://with.sonysonpo.co.jp/wisdom/auto/detail_198429.html&amp;psig=AFQjCNHvvIoG0ooSXh6rMTeiw27QDaq7Dw&amp;ust=1486191566370012" TargetMode="External"/><Relationship Id="rId18" Type="http://schemas.openxmlformats.org/officeDocument/2006/relationships/hyperlink" Target="http://www.google.co.jp/url?sa=i&amp;rct=j&amp;q=&amp;esrc=s&amp;source=images&amp;cd=&amp;cad=rja&amp;uact=8&amp;ved=0ahUKEwjhsK-ItPPRAhUDWbwKHbvZAv0QjRwIBw&amp;url=http://www.irasutoya.com/2016/01/blog-post_4.html&amp;psig=AFQjCNHm50gW-PjQNCN98_w_VayEVozXQA&amp;ust=1486193416180081" TargetMode="External"/><Relationship Id="rId3" Type="http://schemas.openxmlformats.org/officeDocument/2006/relationships/image" Target="../media/image143.png"/><Relationship Id="rId21" Type="http://schemas.openxmlformats.org/officeDocument/2006/relationships/image" Target="../media/image153.jpeg"/><Relationship Id="rId7" Type="http://schemas.openxmlformats.org/officeDocument/2006/relationships/hyperlink" Target="http://www.google.co.jp/url?sa=i&amp;rct=j&amp;q=&amp;esrc=s&amp;source=images&amp;cd=&amp;cad=rja&amp;uact=8&amp;ved=0ahUKEwiC09q3qPPRAhUMU7wKHQaYAFAQjRwIBw&amp;url=http://www.bright-lawoffice.com/saiban01.html&amp;psig=AFQjCNEMlAx2zo0EOQKVFaSy3Dl9fhAh2g&amp;ust=1486189527363002" TargetMode="External"/><Relationship Id="rId12" Type="http://schemas.openxmlformats.org/officeDocument/2006/relationships/image" Target="../media/image147.png"/><Relationship Id="rId17" Type="http://schemas.openxmlformats.org/officeDocument/2006/relationships/image" Target="../media/image150.jpeg"/><Relationship Id="rId2" Type="http://schemas.openxmlformats.org/officeDocument/2006/relationships/image" Target="../media/image142.jpeg"/><Relationship Id="rId16" Type="http://schemas.openxmlformats.org/officeDocument/2006/relationships/image" Target="../media/image149.png"/><Relationship Id="rId20" Type="http://schemas.openxmlformats.org/officeDocument/2006/relationships/image" Target="../media/image152.jpeg"/><Relationship Id="rId1" Type="http://schemas.openxmlformats.org/officeDocument/2006/relationships/slideLayout" Target="../slideLayouts/slideLayout46.xml"/><Relationship Id="rId6" Type="http://schemas.microsoft.com/office/2007/relationships/hdphoto" Target="../media/hdphoto3.wdp"/><Relationship Id="rId11" Type="http://schemas.openxmlformats.org/officeDocument/2006/relationships/hyperlink" Target="http://www.google.co.jp/url?sa=i&amp;rct=j&amp;q=&amp;esrc=s&amp;source=images&amp;cd=&amp;cad=rja&amp;uact=8&amp;ved=0ahUKEwi21Mr_rPPRAhWMXrwKHZUmB8cQjRwIBw&amp;url=http://www.irasutoya.com/2014/09/blog-post_69.html&amp;bvm=bv.146094739,d.dGc&amp;psig=AFQjCNGGJEkSEEHmZb4vbxQIPkmjkTv71A&amp;ust=1486191071025455" TargetMode="External"/><Relationship Id="rId5" Type="http://schemas.openxmlformats.org/officeDocument/2006/relationships/image" Target="../media/image144.png"/><Relationship Id="rId15" Type="http://schemas.openxmlformats.org/officeDocument/2006/relationships/hyperlink" Target="http://www.google.co.jp/url?sa=i&amp;rct=j&amp;q=&amp;esrc=s&amp;source=images&amp;cd=&amp;cad=rja&amp;uact=8&amp;ved=0ahUKEwjgoaGbrvPRAhVF2LwKHbJoDpsQjRwIBw&amp;url=http://www.minnanokaigo.com/guide/homecare/how-to-choose-care-manager/&amp;psig=AFQjCNHnxEi8DPsyHD_GqA4D8YsEp6zkrA&amp;ust=1486191802637164" TargetMode="External"/><Relationship Id="rId10" Type="http://schemas.openxmlformats.org/officeDocument/2006/relationships/image" Target="../media/image146.gif"/><Relationship Id="rId19" Type="http://schemas.openxmlformats.org/officeDocument/2006/relationships/image" Target="../media/image151.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148.png"/></Relationships>
</file>

<file path=ppt/slides/_rels/slide12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eg"/><Relationship Id="rId1" Type="http://schemas.openxmlformats.org/officeDocument/2006/relationships/slideLayout" Target="../slideLayouts/slideLayout46.xml"/><Relationship Id="rId4" Type="http://schemas.openxmlformats.org/officeDocument/2006/relationships/image" Target="../media/image15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9.xml"/><Relationship Id="rId1" Type="http://schemas.openxmlformats.org/officeDocument/2006/relationships/slideLayout" Target="../slideLayouts/slideLayout46.xml"/><Relationship Id="rId5" Type="http://schemas.openxmlformats.org/officeDocument/2006/relationships/image" Target="../media/image159.png"/><Relationship Id="rId4" Type="http://schemas.openxmlformats.org/officeDocument/2006/relationships/image" Target="../media/image158.png"/></Relationships>
</file>

<file path=ppt/slides/_rels/slide1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chart" Target="../charts/chart10.xml"/></Relationships>
</file>

<file path=ppt/slides/_rels/slide1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4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46.xml"/><Relationship Id="rId6" Type="http://schemas.openxmlformats.org/officeDocument/2006/relationships/image" Target="../media/image165.wmf"/><Relationship Id="rId5" Type="http://schemas.openxmlformats.org/officeDocument/2006/relationships/image" Target="../media/image164.png"/><Relationship Id="rId10" Type="http://schemas.microsoft.com/office/2007/relationships/hdphoto" Target="../media/hdphoto5.wdp"/><Relationship Id="rId4" Type="http://schemas.openxmlformats.org/officeDocument/2006/relationships/image" Target="../media/image163.png"/><Relationship Id="rId9" Type="http://schemas.openxmlformats.org/officeDocument/2006/relationships/image" Target="../media/image168.png"/></Relationships>
</file>

<file path=ppt/slides/_rels/slide144.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chart" Target="../charts/chart15.xml"/><Relationship Id="rId7"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7.xml"/></Relationships>
</file>

<file path=ppt/slides/_rels/slide14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chart" Target="../charts/char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1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5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8" Type="http://schemas.openxmlformats.org/officeDocument/2006/relationships/image" Target="../media/image177.gif"/><Relationship Id="rId3" Type="http://schemas.openxmlformats.org/officeDocument/2006/relationships/image" Target="../media/image172.wmf"/><Relationship Id="rId7" Type="http://schemas.openxmlformats.org/officeDocument/2006/relationships/image" Target="../media/image176.gif"/><Relationship Id="rId2" Type="http://schemas.openxmlformats.org/officeDocument/2006/relationships/notesSlide" Target="../notesSlides/notesSlide58.xml"/><Relationship Id="rId1" Type="http://schemas.openxmlformats.org/officeDocument/2006/relationships/slideLayout" Target="../slideLayouts/slideLayout46.xml"/><Relationship Id="rId6" Type="http://schemas.openxmlformats.org/officeDocument/2006/relationships/image" Target="../media/image175.wmf"/><Relationship Id="rId5" Type="http://schemas.openxmlformats.org/officeDocument/2006/relationships/image" Target="../media/image174.wmf"/><Relationship Id="rId4" Type="http://schemas.openxmlformats.org/officeDocument/2006/relationships/image" Target="../media/image173.wmf"/></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60.xml"/><Relationship Id="rId1" Type="http://schemas.openxmlformats.org/officeDocument/2006/relationships/slideLayout" Target="../slideLayouts/slideLayout51.xml"/><Relationship Id="rId5" Type="http://schemas.openxmlformats.org/officeDocument/2006/relationships/chart" Target="../charts/chart28.xml"/><Relationship Id="rId4" Type="http://schemas.openxmlformats.org/officeDocument/2006/relationships/chart" Target="../charts/char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62.xml"/><Relationship Id="rId1" Type="http://schemas.openxmlformats.org/officeDocument/2006/relationships/slideLayout" Target="../slideLayouts/slideLayout4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73.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png"/><Relationship Id="rId2" Type="http://schemas.openxmlformats.org/officeDocument/2006/relationships/notesSlide" Target="../notesSlides/notesSlide63.xml"/><Relationship Id="rId1" Type="http://schemas.openxmlformats.org/officeDocument/2006/relationships/slideLayout" Target="../slideLayouts/slideLayout4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4.bp.blogspot.com/-Bu4fl7rnORg/UYtwzjheoDI/AAAAAAAARxM/XbK9UFqJdZM/s800/walk_woman.png" TargetMode="Externa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5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8.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3.jpeg"/><Relationship Id="rId4" Type="http://schemas.openxmlformats.org/officeDocument/2006/relationships/image" Target="../media/image26.png"/><Relationship Id="rId9" Type="http://schemas.openxmlformats.org/officeDocument/2006/relationships/image" Target="../media/image30.wmf"/></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1.png"/><Relationship Id="rId1" Type="http://schemas.openxmlformats.org/officeDocument/2006/relationships/slideLayout" Target="../slideLayouts/slideLayout59.xml"/><Relationship Id="rId5" Type="http://schemas.openxmlformats.org/officeDocument/2006/relationships/chart" Target="../charts/char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hyperlink" Target="http://4.bp.blogspot.com/-Bu4fl7rnORg/UYtwzjheoDI/AAAAAAAARxM/XbK9UFqJdZM/s800/walk_woman.png" TargetMode="External"/><Relationship Id="rId2" Type="http://schemas.openxmlformats.org/officeDocument/2006/relationships/image" Target="../media/image37.jpeg"/><Relationship Id="rId1" Type="http://schemas.openxmlformats.org/officeDocument/2006/relationships/slideLayout" Target="../slideLayouts/slideLayout58.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hyperlink" Target="http://4.bp.blogspot.com/-OdiJTRSpoyo/V2vXp7B4WPI/AAAAAAAA74A/tP5y-qSY5EY9nTYyzVAknVAvfRqtheupQCLcB/s800/building_house8.png" TargetMode="External"/><Relationship Id="rId3" Type="http://schemas.openxmlformats.org/officeDocument/2006/relationships/hyperlink" Target="http://2.bp.blogspot.com/-ohl41tIW1a0/V2vXoJN4eVI/AAAAAAAA73w/jMiHgV4uFrgQNfjgG9hVSo_5ObhPc0qVACLcB/s800/building_house3.png" TargetMode="External"/><Relationship Id="rId7" Type="http://schemas.openxmlformats.org/officeDocument/2006/relationships/image" Target="../media/image42.png"/><Relationship Id="rId2" Type="http://schemas.openxmlformats.org/officeDocument/2006/relationships/hyperlink" Target="http://1.bp.blogspot.com/-f4cRl6azU08/V9vCGWazNAI/AAAAAAAA97c/x4V132XbBqkKlIgZoRyKZqsRNEVFBGYnwCLcB/s800/company_character2_wakai.png" TargetMode="External"/><Relationship Id="rId1" Type="http://schemas.openxmlformats.org/officeDocument/2006/relationships/slideLayout" Target="../slideLayouts/slideLayout64.xml"/><Relationship Id="rId6" Type="http://schemas.openxmlformats.org/officeDocument/2006/relationships/image" Target="../media/image41.png"/><Relationship Id="rId5" Type="http://schemas.openxmlformats.org/officeDocument/2006/relationships/hyperlink" Target="http://2.bp.blogspot.com/-CcPxqR5ZwmU/U0pTZFbJGMI/AAAAAAAAfKA/fizLuwMlaH4/s800/tatemono_kaigo_shisetsu.png" TargetMode="Externa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hyperlink" Target="http://4.bp.blogspot.com/-ke7saK4PTws/VtofVghdB5I/AAAAAAAA4W0/YJH_oExnMBo/s800/car_green.png" TargetMode="External"/><Relationship Id="rId12" Type="http://schemas.openxmlformats.org/officeDocument/2006/relationships/image" Target="../media/image51.png"/><Relationship Id="rId2" Type="http://schemas.openxmlformats.org/officeDocument/2006/relationships/hyperlink" Target="http://4.bp.blogspot.com/-bpRAktDRy3Y/WGnPYN1nibI/AAAAAAABA5c/4UKn82O-hx0npPoYWVqcFXlUALmmLCmhACLcB/s800/mountain_yama.png" TargetMode="External"/><Relationship Id="rId1" Type="http://schemas.openxmlformats.org/officeDocument/2006/relationships/slideLayout" Target="../slideLayouts/slideLayout59.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hyperlink" Target="http://2.bp.blogspot.com/-mcBTpFJvFNo/WeAFbqrzyHI/AAAAAAABHjQ/5cGZy_hvgtwumLbyggYibhxmj7lunDhwACLcBGAs/s800/building_mansion2.png" TargetMode="External"/><Relationship Id="rId4" Type="http://schemas.openxmlformats.org/officeDocument/2006/relationships/hyperlink" Target="http://2.bp.blogspot.com/-CcPxqR5ZwmU/U0pTZFbJGMI/AAAAAAAAfKA/fizLuwMlaH4/s800/tatemono_kaigo_shisetsu.png" TargetMode="External"/><Relationship Id="rId9" Type="http://schemas.openxmlformats.org/officeDocument/2006/relationships/image" Target="../media/image49.png"/><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8" Type="http://schemas.openxmlformats.org/officeDocument/2006/relationships/hyperlink" Target="http://2.bp.blogspot.com/-CcPxqR5ZwmU/U0pTZFbJGMI/AAAAAAAAfKA/fizLuwMlaH4/s800/tatemono_kaigo_shisetsu.png" TargetMode="External"/><Relationship Id="rId13" Type="http://schemas.openxmlformats.org/officeDocument/2006/relationships/image" Target="../media/image59.png"/><Relationship Id="rId3" Type="http://schemas.openxmlformats.org/officeDocument/2006/relationships/hyperlink" Target="http://3.bp.blogspot.com/--XQaKNMLBaA/Wb8f6of6BKI/AAAAAAABGtA/Ul9po5OktQEXU__wKxTX1NQfOkov1r00QCLcBGAs/s800/apron_woman.png" TargetMode="External"/><Relationship Id="rId7" Type="http://schemas.openxmlformats.org/officeDocument/2006/relationships/image" Target="../media/image57.png"/><Relationship Id="rId12" Type="http://schemas.openxmlformats.org/officeDocument/2006/relationships/hyperlink" Target="http://1.bp.blogspot.com/-GjtZwqQV6Uc/VYJrlz1v_BI/AAAAAAAAugg/XwKvPJx5Bw4/s800/medical_rigaku_ryouhoushi.png" TargetMode="External"/><Relationship Id="rId2" Type="http://schemas.openxmlformats.org/officeDocument/2006/relationships/image" Target="../media/image54.jpeg"/><Relationship Id="rId1" Type="http://schemas.openxmlformats.org/officeDocument/2006/relationships/slideLayout" Target="../slideLayouts/slideLayout64.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hyperlink" Target="http://1.bp.blogspot.com/-xnhhkw-KdCI/VYJrkmn4TNI/AAAAAAAAugQ/AHsPHxiQUUk/s800/medical_nurse_pink.png" TargetMode="External"/><Relationship Id="rId15" Type="http://schemas.openxmlformats.org/officeDocument/2006/relationships/image" Target="../media/image60.png"/><Relationship Id="rId10" Type="http://schemas.openxmlformats.org/officeDocument/2006/relationships/hyperlink" Target="http://1.bp.blogspot.com/-hb4L_39XPzU/WTd4w2kpBNI/AAAAAAABEqI/b9a4JffuXLI9haj1qg0YHGHA-Zlph3KgQCLcB/s800/kaichudentou_keibiin_man.png" TargetMode="External"/><Relationship Id="rId4" Type="http://schemas.openxmlformats.org/officeDocument/2006/relationships/image" Target="../media/image55.png"/><Relationship Id="rId9" Type="http://schemas.openxmlformats.org/officeDocument/2006/relationships/image" Target="../media/image41.png"/><Relationship Id="rId14" Type="http://schemas.openxmlformats.org/officeDocument/2006/relationships/hyperlink" Target="http://4.bp.blogspot.com/-gf1RctJTszo/WkdTB71AQII/AAAAAAABJY0/WQy_EqGT4LwbIIcA0RjvWtGk5C600uMhQCLcBGAs/s800/hakujou_walk_kaijo_woman.png" TargetMode="External"/></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8.xml"/><Relationship Id="rId6" Type="http://schemas.openxmlformats.org/officeDocument/2006/relationships/hyperlink" Target="http://www.fumira.jp/cut/hoikuen/file306.htm" TargetMode="External"/><Relationship Id="rId5" Type="http://schemas.openxmlformats.org/officeDocument/2006/relationships/image" Target="../media/image19.jpeg"/><Relationship Id="rId4" Type="http://schemas.openxmlformats.org/officeDocument/2006/relationships/image" Target="../media/image31.png"/><Relationship Id="rId9"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1.bp.blogspot.com/-GYxidfWI6y0/Vq88n_qLW9I/AAAAAAAA3ck/kdOc7uoWvSo/s800/baby_kokyuuki_tube.png" TargetMode="External"/><Relationship Id="rId7" Type="http://schemas.openxmlformats.org/officeDocument/2006/relationships/hyperlink" Target="http://1.bp.blogspot.com/-0AkxIDwW5Bo/VVGVr3afzMI/AAAAAAAAtoM/44yrsT0jYac/s800/medical_kikan_sekkai.png" TargetMode="External"/><Relationship Id="rId2" Type="http://schemas.openxmlformats.org/officeDocument/2006/relationships/image" Target="../media/image64.png"/><Relationship Id="rId1" Type="http://schemas.openxmlformats.org/officeDocument/2006/relationships/slideLayout" Target="../slideLayouts/slideLayout64.xml"/><Relationship Id="rId6" Type="http://schemas.openxmlformats.org/officeDocument/2006/relationships/image" Target="../media/image66.png"/><Relationship Id="rId5" Type="http://schemas.openxmlformats.org/officeDocument/2006/relationships/hyperlink" Target="http://1.bp.blogspot.com/-KHadpaG3gWg/U32NaxWDjaI/AAAAAAAAgus/kH13n6duitw/s800/nurse_obasan.png" TargetMode="Externa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hyperlink" Target="http://1.bp.blogspot.com/-kiikkD3TDgQ/VUIHPEYsqjI/AAAAAAAAtKI/PKTYRonIv0E/s800/job_nurse_pants.png" TargetMode="External"/><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64.xml"/><Relationship Id="rId6" Type="http://schemas.openxmlformats.org/officeDocument/2006/relationships/image" Target="../media/image71.png"/><Relationship Id="rId5" Type="http://schemas.openxmlformats.org/officeDocument/2006/relationships/hyperlink" Target="http://3.bp.blogspot.com/-Hk8GT73fNYI/V2ub1Q5oBnI/AAAAAAAA7sg/HTl1cOqftOAjp3hU--jPGpGnRxLIBMwuwCLcB/s800/houmon_shinryou_nocap_nurse.png" TargetMode="External"/><Relationship Id="rId10" Type="http://schemas.openxmlformats.org/officeDocument/2006/relationships/image" Target="../media/image44.png"/><Relationship Id="rId4" Type="http://schemas.openxmlformats.org/officeDocument/2006/relationships/image" Target="../media/image70.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8.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hart" Target="../charts/chart5.xml"/><Relationship Id="rId7" Type="http://schemas.openxmlformats.org/officeDocument/2006/relationships/image" Target="../media/image77.png"/><Relationship Id="rId2" Type="http://schemas.openxmlformats.org/officeDocument/2006/relationships/chart" Target="../charts/chart4.xml"/><Relationship Id="rId1" Type="http://schemas.openxmlformats.org/officeDocument/2006/relationships/slideLayout" Target="../slideLayouts/slideLayout59.xml"/><Relationship Id="rId6" Type="http://schemas.openxmlformats.org/officeDocument/2006/relationships/hyperlink" Target="http://4.bp.blogspot.com/-voJRHBJOggE/Wb8gXWIWhgI/AAAAAAABGxM/wx1erGVlVjYmRqcPaexbFdFIyeCmAa7ywCLcBGAs/s800/kaigo_kurumaisu_girl.png" TargetMode="External"/><Relationship Id="rId5" Type="http://schemas.openxmlformats.org/officeDocument/2006/relationships/image" Target="../media/image76.png"/><Relationship Id="rId4" Type="http://schemas.openxmlformats.org/officeDocument/2006/relationships/hyperlink" Target="http://1.bp.blogspot.com/-v4f0UCIP0eA/UO6j3bHkm8I/AAAAAAAAKnI/4tAdU8H_yt4/s1600/youchien_tatemono.png"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1.bp.blogspot.com/-ZYTAi17K-MM/WeAFbacNq7I/AAAAAAABHjM/lF64P7nexqQDujNis7wiU8In5amQUK_ewCLcBGAs/s800/building_apart2.png" TargetMode="External"/><Relationship Id="rId13" Type="http://schemas.openxmlformats.org/officeDocument/2006/relationships/hyperlink" Target="http://2.bp.blogspot.com/-wTnACm8RQWE/WKFjAjOt3BI/AAAAAAABBsE/kEpLST61swU6wKLd2vnbI7ixVGMx3562gCLcB/s800/face_smile_woman3.png" TargetMode="External"/><Relationship Id="rId18" Type="http://schemas.openxmlformats.org/officeDocument/2006/relationships/image" Target="../media/image85.png"/><Relationship Id="rId26" Type="http://schemas.openxmlformats.org/officeDocument/2006/relationships/hyperlink" Target="http://4.bp.blogspot.com/-7vKDbdfIinw/UWgWjZmeiQI/AAAAAAAAQF4/pg4v16qoyso/s1600/syukatsu_man.png" TargetMode="External"/><Relationship Id="rId3" Type="http://schemas.openxmlformats.org/officeDocument/2006/relationships/diagramData" Target="../diagrams/data1.xml"/><Relationship Id="rId21" Type="http://schemas.openxmlformats.org/officeDocument/2006/relationships/hyperlink" Target="http://3.bp.blogspot.com/-yqCcNTEkC1g/VWmAvPX_-VI/AAAAAAAAt0M/RtlM868vi0o/s800/job_syakai_fukushishi_man.png" TargetMode="External"/><Relationship Id="rId34" Type="http://schemas.openxmlformats.org/officeDocument/2006/relationships/image" Target="../media/image44.png"/><Relationship Id="rId7" Type="http://schemas.microsoft.com/office/2007/relationships/diagramDrawing" Target="../diagrams/drawing1.xml"/><Relationship Id="rId12" Type="http://schemas.openxmlformats.org/officeDocument/2006/relationships/image" Target="../media/image81.png"/><Relationship Id="rId17" Type="http://schemas.openxmlformats.org/officeDocument/2006/relationships/hyperlink" Target="http://1.bp.blogspot.com/-wEygfnu5_mc/V5jHkBSzzLI/AAAAAAAA80w/DdLElofgt_Qn8RbZStkfWjnXhIH8n7cpgCLcB/s800/walking_businesswoman.png" TargetMode="External"/><Relationship Id="rId25" Type="http://schemas.openxmlformats.org/officeDocument/2006/relationships/image" Target="../media/image89.png"/><Relationship Id="rId33" Type="http://schemas.openxmlformats.org/officeDocument/2006/relationships/image" Target="../media/image42.png"/><Relationship Id="rId2" Type="http://schemas.openxmlformats.org/officeDocument/2006/relationships/hyperlink" Target="http://1.bp.blogspot.com/-f4cRl6azU08/V9vCGWazNAI/AAAAAAAA97c/x4V132XbBqkKlIgZoRyKZqsRNEVFBGYnwCLcB/s800/company_character2_wakai.png" TargetMode="External"/><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91.png"/><Relationship Id="rId1" Type="http://schemas.openxmlformats.org/officeDocument/2006/relationships/slideLayout" Target="../slideLayouts/slideLayout64.xml"/><Relationship Id="rId6" Type="http://schemas.openxmlformats.org/officeDocument/2006/relationships/diagramColors" Target="../diagrams/colors1.xml"/><Relationship Id="rId11" Type="http://schemas.openxmlformats.org/officeDocument/2006/relationships/hyperlink" Target="http://4.bp.blogspot.com/-P1l2o2XZLeo/V8PYwYbIVRI/AAAAAAAA9UI/XvDaA3e0NYcwM6tuUVsGPaPDQF9TUlfHwCLcB/s800/window_amado_open.png" TargetMode="External"/><Relationship Id="rId24" Type="http://schemas.openxmlformats.org/officeDocument/2006/relationships/image" Target="../media/image88.png"/><Relationship Id="rId32" Type="http://schemas.openxmlformats.org/officeDocument/2006/relationships/image" Target="../media/image40.png"/><Relationship Id="rId5" Type="http://schemas.openxmlformats.org/officeDocument/2006/relationships/diagramQuickStyle" Target="../diagrams/quickStyle1.xml"/><Relationship Id="rId15" Type="http://schemas.openxmlformats.org/officeDocument/2006/relationships/image" Target="../media/image83.png"/><Relationship Id="rId23" Type="http://schemas.openxmlformats.org/officeDocument/2006/relationships/hyperlink" Target="http://1.bp.blogspot.com/-sZWA3X8pMbw/VMItlsBbM2I/AAAAAAAAqvo/gqyqv86WK4E/s800/myhome_family_kengaku.png" TargetMode="External"/><Relationship Id="rId28" Type="http://schemas.openxmlformats.org/officeDocument/2006/relationships/hyperlink" Target="http://1.bp.blogspot.com/-g_tZ4yBhYDQ/V8jpBVzCLXI/AAAAAAAA9c4/aen3m5SKkDIpSkTTeTb9F-irXj97bU7awCLcB/s800/stand_businesswoman_obasan.png" TargetMode="External"/><Relationship Id="rId36" Type="http://schemas.openxmlformats.org/officeDocument/2006/relationships/image" Target="../media/image43.png"/><Relationship Id="rId10" Type="http://schemas.openxmlformats.org/officeDocument/2006/relationships/image" Target="../media/image80.png"/><Relationship Id="rId19" Type="http://schemas.openxmlformats.org/officeDocument/2006/relationships/hyperlink" Target="http://2.bp.blogspot.com/-ohl41tIW1a0/V2vXoJN4eVI/AAAAAAAA73w/jMiHgV4uFrgQNfjgG9hVSo_5ObhPc0qVACLcB/s800/building_house3.png" TargetMode="External"/><Relationship Id="rId31"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79.png"/><Relationship Id="rId14" Type="http://schemas.openxmlformats.org/officeDocument/2006/relationships/image" Target="../media/image82.png"/><Relationship Id="rId22" Type="http://schemas.openxmlformats.org/officeDocument/2006/relationships/image" Target="../media/image87.png"/><Relationship Id="rId27" Type="http://schemas.openxmlformats.org/officeDocument/2006/relationships/image" Target="../media/image90.png"/><Relationship Id="rId30" Type="http://schemas.openxmlformats.org/officeDocument/2006/relationships/hyperlink" Target="http://2.bp.blogspot.com/-CcPxqR5ZwmU/U0pTZFbJGMI/AAAAAAAAfKA/fizLuwMlaH4/s800/tatemono_kaigo_shisetsu.png" TargetMode="External"/><Relationship Id="rId35" Type="http://schemas.openxmlformats.org/officeDocument/2006/relationships/hyperlink" Target="http://4.bp.blogspot.com/-OdiJTRSpoyo/V2vXp7B4WPI/AAAAAAAA74A/tP5y-qSY5EY9nTYyzVAknVAvfRqtheupQCLcB/s800/building_house8.png"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1.bp.blogspot.com/-X42pLA8L-ww/UrlmuuOQrbI/AAAAAAAAcLA/IxTBJAXA7Us/s800/souko_shiwake.png" TargetMode="External"/><Relationship Id="rId13" Type="http://schemas.openxmlformats.org/officeDocument/2006/relationships/image" Target="../media/image98.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hyperlink" Target="http://1.bp.blogspot.com/-e7Hvw2yizl0/VtoxsbG6o0I/AAAAAAAA4dI/WuU7SgoKgZQ/s800/building_kaisya_small.png" TargetMode="External"/><Relationship Id="rId1" Type="http://schemas.openxmlformats.org/officeDocument/2006/relationships/slideLayout" Target="../slideLayouts/slideLayout64.xml"/><Relationship Id="rId6" Type="http://schemas.openxmlformats.org/officeDocument/2006/relationships/hyperlink" Target="http://1.bp.blogspot.com/-f2dr_pw2JO0/WOswF4JvebI/AAAAAAABDvY/pHcNR1MM68MpRyBh8-ggDRi0wc3zI7U8ACLcB/s800/stand_sagyouin_man_cap.png" TargetMode="External"/><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hyperlink" Target="http://3.bp.blogspot.com/-FZj0SlwPBUs/UgsrnsF7oDI/AAAAAAAAXGo/bOGl2Nk9rks/s800/koujou_kappougi_woman.png" TargetMode="External"/><Relationship Id="rId4" Type="http://schemas.openxmlformats.org/officeDocument/2006/relationships/hyperlink" Target="http://4.bp.blogspot.com/-OM7zx-hKf2s/VYJrmFGQH7I/AAAAAAAAugs/dgZuk6f_7Bw/s800/medical_sagyou_ryouhoushi.png" TargetMode="External"/><Relationship Id="rId9" Type="http://schemas.openxmlformats.org/officeDocument/2006/relationships/image" Target="../media/image95.png"/></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8" Type="http://schemas.openxmlformats.org/officeDocument/2006/relationships/hyperlink" Target="http://3.bp.blogspot.com/-8WbBhyReQKo/Uab3xxYp6iI/AAAAAAAAUUw/BHsx6LZZw38/s800/counselor.png" TargetMode="External"/><Relationship Id="rId13" Type="http://schemas.openxmlformats.org/officeDocument/2006/relationships/hyperlink" Target="http://3.bp.blogspot.com/-GtZiHcg_jC8/WbidEQCmC3I/AAAAAAABGkM/k_1TIKA1irkF8jrdkyh8oc_6ZtONgbf6ACLcBGAs/s800/writing_businessman1_smile.png" TargetMode="External"/><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64.xml"/><Relationship Id="rId6" Type="http://schemas.openxmlformats.org/officeDocument/2006/relationships/hyperlink" Target="http://3.bp.blogspot.com/-2it8gdeKZIQ/VRE4s1NP_jI/AAAAAAAAsWc/iFaS5Pt0ZnM/s800/building_shiyakusyo.png" TargetMode="External"/><Relationship Id="rId11" Type="http://schemas.openxmlformats.org/officeDocument/2006/relationships/hyperlink" Target="http://1.bp.blogspot.com/-jJuDwUj_bPE/WD_caizvgrI/AAAAAAABAFk/9eCzU7NWXFMOPHUXQ58kUEn_CVoqsP7cACLcB/s800/writing_businesswoman3_cry.png" TargetMode="External"/><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png"/><Relationship Id="rId1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emf"/><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oleObject" Target="../embeddings/Microsoft_Word_97_-_2003_Document2.doc"/><Relationship Id="rId5" Type="http://schemas.openxmlformats.org/officeDocument/2006/relationships/image" Target="../media/image1.emf"/><Relationship Id="rId4" Type="http://schemas.openxmlformats.org/officeDocument/2006/relationships/oleObject" Target="../embeddings/Microsoft_Word_97_-_2003_Document1.doc"/></Relationships>
</file>

<file path=ppt/slides/_rels/slide50.xml.rels><?xml version="1.0" encoding="UTF-8" standalone="yes"?>
<Relationships xmlns="http://schemas.openxmlformats.org/package/2006/relationships"><Relationship Id="rId8" Type="http://schemas.openxmlformats.org/officeDocument/2006/relationships/hyperlink" Target="http://2.bp.blogspot.com/-fypO2KLmFOk/UZSs38pknYI/AAAAAAAAS_c/LEtjCXa9N5Y/s800/business_kaigi.png" TargetMode="External"/><Relationship Id="rId13"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hyperlink" Target="http://3.bp.blogspot.com/-uDbbmVh8-4E/VYJca1wow7I/AAAAAAAAuYk/cL226VdZRag/s800/medical_tan_kyuuin.png" TargetMode="External"/><Relationship Id="rId2" Type="http://schemas.openxmlformats.org/officeDocument/2006/relationships/hyperlink" Target="http://2.bp.blogspot.com/-7m-bFYa9sb0/WIW-RAPQ_qI/AAAAAAABBT4/3nCD2XmWY34yU4Mrp658dhSjPSqxzX4WACLcB/s800/osyaberi_man.png" TargetMode="External"/><Relationship Id="rId1" Type="http://schemas.openxmlformats.org/officeDocument/2006/relationships/slideLayout" Target="../slideLayouts/slideLayout59.xml"/><Relationship Id="rId6" Type="http://schemas.openxmlformats.org/officeDocument/2006/relationships/hyperlink" Target="http://3.bp.blogspot.com/-RRuAXgHcHq8/WK7ehCg1TSI/AAAAAAABB8s/bUTaUQpAPRswCOIWrZ7qvNp_L72yFUCRQCLcB/s800/banzai_people.png" TargetMode="External"/><Relationship Id="rId11" Type="http://schemas.openxmlformats.org/officeDocument/2006/relationships/image" Target="../media/image111.png"/><Relationship Id="rId5" Type="http://schemas.openxmlformats.org/officeDocument/2006/relationships/image" Target="../media/image108.png"/><Relationship Id="rId10" Type="http://schemas.openxmlformats.org/officeDocument/2006/relationships/hyperlink" Target="http://3.bp.blogspot.com/-pn_H1nkvh3s/Uj_2I1hiUXI/AAAAAAAAX7E/jNz7aF2W0rc/s800/hospital_taiin.png" TargetMode="External"/><Relationship Id="rId4" Type="http://schemas.openxmlformats.org/officeDocument/2006/relationships/hyperlink" Target="http://4.bp.blogspot.com/-_uiP7snuyhA/Us_Ng2k41sI/AAAAAAAAdK8/DBs2ee1iNPo/s800/kaisya_nakayoshi.png" TargetMode="External"/><Relationship Id="rId9" Type="http://schemas.openxmlformats.org/officeDocument/2006/relationships/image" Target="../media/image11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gif"/><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5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image" Target="../media/image122.png"/><Relationship Id="rId7" Type="http://schemas.openxmlformats.org/officeDocument/2006/relationships/image" Target="../media/image27.png"/><Relationship Id="rId2" Type="http://schemas.openxmlformats.org/officeDocument/2006/relationships/image" Target="../media/image121.gif"/><Relationship Id="rId1" Type="http://schemas.openxmlformats.org/officeDocument/2006/relationships/slideLayout" Target="../slideLayouts/slideLayout49.xml"/><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30.wmf"/><Relationship Id="rId5" Type="http://schemas.openxmlformats.org/officeDocument/2006/relationships/image" Target="../media/image129.png"/><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1352550" y="5157187"/>
            <a:ext cx="6934200" cy="1296293"/>
          </a:xfrm>
        </p:spPr>
        <p:txBody>
          <a:bodyPr/>
          <a:lstStyle/>
          <a:p>
            <a:pPr eaLnBrk="1" hangingPunct="1">
              <a:lnSpc>
                <a:spcPct val="80000"/>
              </a:lnSpc>
            </a:pPr>
            <a:endParaRPr lang="en-US" altLang="ja-JP" sz="2800" dirty="0" smtClean="0"/>
          </a:p>
        </p:txBody>
      </p:sp>
      <p:sp>
        <p:nvSpPr>
          <p:cNvPr id="6" name="正方形/長方形 5"/>
          <p:cNvSpPr/>
          <p:nvPr/>
        </p:nvSpPr>
        <p:spPr>
          <a:xfrm>
            <a:off x="848544" y="2852936"/>
            <a:ext cx="8280920" cy="769171"/>
          </a:xfrm>
          <a:prstGeom prst="rect">
            <a:avLst/>
          </a:prstGeom>
          <a:noFill/>
        </p:spPr>
        <p:txBody>
          <a:bodyPr wrap="square" lIns="91173" tIns="45586" rIns="91173" bIns="45586">
            <a:spAutoFit/>
          </a:bodyPr>
          <a:lstStyle/>
          <a:p>
            <a:pPr algn="ctr">
              <a:defRPr/>
            </a:pPr>
            <a:r>
              <a:rPr lang="ja-JP" altLang="en-US" sz="4400" b="1" dirty="0" smtClean="0">
                <a:ln w="1905"/>
                <a:solidFill>
                  <a:schemeClr val="accent1">
                    <a:lumMod val="50000"/>
                  </a:schemeClr>
                </a:solidFill>
                <a:latin typeface="Arial" pitchFamily="34" charset="0"/>
                <a:ea typeface="ＭＳ Ｐゴシック" pitchFamily="50" charset="-128"/>
              </a:rPr>
              <a:t>障害福祉制度の動向</a:t>
            </a:r>
            <a:endParaRPr lang="ja-JP" altLang="en-US" sz="4400" b="1" dirty="0">
              <a:ln w="1905"/>
              <a:solidFill>
                <a:schemeClr val="accent1">
                  <a:lumMod val="50000"/>
                </a:schemeClr>
              </a:solidFill>
              <a:latin typeface="Arial" pitchFamily="34" charset="0"/>
              <a:ea typeface="ＭＳ Ｐゴシック" pitchFamily="50" charset="-128"/>
            </a:endParaRPr>
          </a:p>
        </p:txBody>
      </p:sp>
      <p:sp>
        <p:nvSpPr>
          <p:cNvPr id="7" name="Rectangle 3"/>
          <p:cNvSpPr txBox="1">
            <a:spLocks noChangeArrowheads="1"/>
          </p:cNvSpPr>
          <p:nvPr/>
        </p:nvSpPr>
        <p:spPr bwMode="auto">
          <a:xfrm>
            <a:off x="10" y="4149337"/>
            <a:ext cx="9906000" cy="503238"/>
          </a:xfrm>
          <a:prstGeom prst="rect">
            <a:avLst/>
          </a:prstGeom>
          <a:noFill/>
          <a:ln w="9525">
            <a:noFill/>
            <a:miter lim="800000"/>
            <a:headEnd/>
            <a:tailEnd/>
          </a:ln>
        </p:spPr>
        <p:txBody>
          <a:bodyPr lIns="91133" tIns="45570" rIns="91133" bIns="45570"/>
          <a:lstStyle/>
          <a:p>
            <a:pPr algn="ctr">
              <a:lnSpc>
                <a:spcPct val="80000"/>
              </a:lnSpc>
              <a:spcBef>
                <a:spcPct val="20000"/>
              </a:spcBef>
              <a:defRPr/>
            </a:pPr>
            <a:r>
              <a:rPr lang="ja-JP" altLang="ja-JP" sz="3200" dirty="0" smtClean="0"/>
              <a:t>平成</a:t>
            </a:r>
            <a:r>
              <a:rPr lang="ja-JP" altLang="en-US" sz="3200" dirty="0" smtClean="0"/>
              <a:t>３０</a:t>
            </a:r>
            <a:r>
              <a:rPr lang="ja-JP" altLang="ja-JP" sz="3200" dirty="0" smtClean="0"/>
              <a:t>年</a:t>
            </a:r>
            <a:r>
              <a:rPr lang="ja-JP" altLang="en-US" sz="3200" dirty="0"/>
              <a:t>　</a:t>
            </a:r>
            <a:r>
              <a:rPr lang="ja-JP" altLang="ja-JP" sz="3200" dirty="0" smtClean="0"/>
              <a:t>月</a:t>
            </a:r>
            <a:r>
              <a:rPr lang="ja-JP" altLang="en-US" sz="3200" dirty="0"/>
              <a:t>　</a:t>
            </a:r>
            <a:r>
              <a:rPr lang="ja-JP" altLang="en-US" sz="3200" dirty="0" smtClean="0"/>
              <a:t>　日</a:t>
            </a:r>
            <a:r>
              <a:rPr lang="en-US" altLang="ja-JP" sz="3200" dirty="0" smtClean="0"/>
              <a:t> </a:t>
            </a:r>
            <a:endParaRPr lang="ja-JP" altLang="ja-JP" sz="3200" kern="0" dirty="0">
              <a:latin typeface="+mn-lt"/>
              <a:ea typeface="+mn-ea"/>
            </a:endParaRPr>
          </a:p>
        </p:txBody>
      </p:sp>
      <p:sp>
        <p:nvSpPr>
          <p:cNvPr id="4" name="スライド番号プレースホルダー 3"/>
          <p:cNvSpPr>
            <a:spLocks noGrp="1"/>
          </p:cNvSpPr>
          <p:nvPr>
            <p:ph type="sldNum" sz="quarter" idx="12"/>
          </p:nvPr>
        </p:nvSpPr>
        <p:spPr/>
        <p:txBody>
          <a:bodyPr/>
          <a:lstStyle/>
          <a:p>
            <a:pPr>
              <a:defRPr/>
            </a:pPr>
            <a:fld id="{190383E8-C7BB-4AD7-9E52-D64A9EDED09B}" type="slidenum">
              <a:rPr lang="en-US" altLang="ja-JP" smtClean="0"/>
              <a:pPr>
                <a:defRPr/>
              </a:pPr>
              <a:t>1</a:t>
            </a:fld>
            <a:endParaRPr lang="en-US" altLang="ja-JP" dirty="0"/>
          </a:p>
        </p:txBody>
      </p:sp>
      <p:sp>
        <p:nvSpPr>
          <p:cNvPr id="2" name="テキスト ボックス 1"/>
          <p:cNvSpPr txBox="1"/>
          <p:nvPr/>
        </p:nvSpPr>
        <p:spPr>
          <a:xfrm>
            <a:off x="6105128" y="159862"/>
            <a:ext cx="3672408" cy="338554"/>
          </a:xfrm>
          <a:prstGeom prst="rect">
            <a:avLst/>
          </a:prstGeom>
          <a:noFill/>
        </p:spPr>
        <p:txBody>
          <a:bodyPr wrap="square" rtlCol="0">
            <a:spAutoFit/>
          </a:bodyPr>
          <a:lstStyle/>
          <a:p>
            <a:r>
              <a:rPr kumimoji="1" lang="ja-JP" altLang="en-US" sz="1600" dirty="0" smtClean="0"/>
              <a:t>神奈川県相談支援従事者現任研修</a:t>
            </a:r>
            <a:endParaRPr kumimoji="1" lang="ja-JP" altLang="en-US" sz="1600" dirty="0"/>
          </a:p>
        </p:txBody>
      </p:sp>
    </p:spTree>
    <p:extLst>
      <p:ext uri="{BB962C8B-B14F-4D97-AF65-F5344CB8AC3E}">
        <p14:creationId xmlns:p14="http://schemas.microsoft.com/office/powerpoint/2010/main" val="157182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32442"/>
            <a:ext cx="9906000" cy="548679"/>
          </a:xfrm>
          <a:noFill/>
        </p:spPr>
        <p:txBody>
          <a:bodyPr>
            <a:normAutofit/>
          </a:bodyPr>
          <a:lstStyle/>
          <a:p>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障害福祉サービス等に関する公費負担及び利用者負担</a:t>
            </a:r>
          </a:p>
        </p:txBody>
      </p:sp>
      <p:sp>
        <p:nvSpPr>
          <p:cNvPr id="18" name="テキスト ボックス 17"/>
          <p:cNvSpPr txBox="1"/>
          <p:nvPr/>
        </p:nvSpPr>
        <p:spPr>
          <a:xfrm>
            <a:off x="202984" y="5889980"/>
            <a:ext cx="9338805" cy="215433"/>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利用者負担率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           0.4%          0.4%</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0.5%          0.5%           0.6%          0.6%           </a:t>
            </a:r>
            <a:r>
              <a:rPr lang="en-US" altLang="ja-JP"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352673" y="6302755"/>
            <a:ext cx="5669989" cy="584765"/>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国及び地方自治体の負担額：障害者自立支援給付費負担金（実績額。</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は当初予算額、</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は概算要求額）。</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負担</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割合は、国：都道府県：市町村＝２：１：１</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利用者負担額：国保連データ（</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H20-28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）及び障害者自立支援給付費負担金を元に障害福祉課推計。</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284" fontAlgn="auto">
              <a:spcBef>
                <a:spcPts val="0"/>
              </a:spcBef>
              <a:spcAft>
                <a:spcPts val="0"/>
              </a:spcAft>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利用者負担率：国保連データ（</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H20-28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H18</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H19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の負担率、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の負担率で仮置き。</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3272" y="294089"/>
            <a:ext cx="9842765" cy="5663007"/>
            <a:chOff x="68261" y="394205"/>
            <a:chExt cx="10625139" cy="6243728"/>
          </a:xfrm>
        </p:grpSpPr>
        <p:graphicFrame>
          <p:nvGraphicFramePr>
            <p:cNvPr id="17" name="グラフ 16"/>
            <p:cNvGraphicFramePr>
              <a:graphicFrameLocks/>
            </p:cNvGraphicFramePr>
            <p:nvPr>
              <p:extLst>
                <p:ext uri="{D42A27DB-BD31-4B8C-83A1-F6EECF244321}">
                  <p14:modId xmlns:p14="http://schemas.microsoft.com/office/powerpoint/2010/main" val="2119740765"/>
                </p:ext>
              </p:extLst>
            </p:nvPr>
          </p:nvGraphicFramePr>
          <p:xfrm>
            <a:off x="68261" y="394205"/>
            <a:ext cx="10625139" cy="6243728"/>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
            <p:cNvSpPr txBox="1"/>
            <p:nvPr/>
          </p:nvSpPr>
          <p:spPr>
            <a:xfrm>
              <a:off x="8947100" y="972319"/>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1" name="テキスト ボックス 1"/>
            <p:cNvSpPr txBox="1"/>
            <p:nvPr/>
          </p:nvSpPr>
          <p:spPr>
            <a:xfrm>
              <a:off x="8243856" y="12603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2" name="テキスト ボックス 1"/>
            <p:cNvSpPr txBox="1"/>
            <p:nvPr/>
          </p:nvSpPr>
          <p:spPr>
            <a:xfrm>
              <a:off x="7578948" y="1548383"/>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3" name="テキスト ボックス 1"/>
            <p:cNvSpPr txBox="1"/>
            <p:nvPr/>
          </p:nvSpPr>
          <p:spPr>
            <a:xfrm>
              <a:off x="6895996" y="183641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4" name="テキスト ボックス 1"/>
            <p:cNvSpPr txBox="1"/>
            <p:nvPr/>
          </p:nvSpPr>
          <p:spPr>
            <a:xfrm>
              <a:off x="6155624" y="2052439"/>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endPar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1"/>
            <p:cNvSpPr txBox="1"/>
            <p:nvPr/>
          </p:nvSpPr>
          <p:spPr>
            <a:xfrm>
              <a:off x="5507552" y="234047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6" name="テキスト ボックス 1"/>
            <p:cNvSpPr txBox="1"/>
            <p:nvPr/>
          </p:nvSpPr>
          <p:spPr>
            <a:xfrm>
              <a:off x="4787472" y="2628503"/>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7" name="テキスト ボックス 1"/>
            <p:cNvSpPr txBox="1"/>
            <p:nvPr/>
          </p:nvSpPr>
          <p:spPr>
            <a:xfrm>
              <a:off x="4139400" y="291653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8" name="テキスト ボックス 1"/>
            <p:cNvSpPr txBox="1"/>
            <p:nvPr/>
          </p:nvSpPr>
          <p:spPr>
            <a:xfrm>
              <a:off x="3364148" y="30605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29" name="テキスト ボックス 1"/>
            <p:cNvSpPr txBox="1"/>
            <p:nvPr/>
          </p:nvSpPr>
          <p:spPr>
            <a:xfrm>
              <a:off x="2682404" y="3313886"/>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30" name="テキスト ボックス 1"/>
            <p:cNvSpPr txBox="1"/>
            <p:nvPr/>
          </p:nvSpPr>
          <p:spPr>
            <a:xfrm>
              <a:off x="1869528" y="3456595"/>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0.9</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sp>
          <p:nvSpPr>
            <p:cNvPr id="31" name="テキスト ボックス 1"/>
            <p:cNvSpPr txBox="1"/>
            <p:nvPr/>
          </p:nvSpPr>
          <p:spPr>
            <a:xfrm>
              <a:off x="1257732" y="3960651"/>
              <a:ext cx="703244" cy="216024"/>
            </a:xfrm>
            <a:prstGeom prst="rect">
              <a:avLst/>
            </a:prstGeom>
          </p:spPr>
          <p:style>
            <a:lnRef idx="2">
              <a:schemeClr val="dk1"/>
            </a:lnRef>
            <a:fillRef idx="1">
              <a:schemeClr val="lt1"/>
            </a:fillRef>
            <a:effectRef idx="0">
              <a:schemeClr val="dk1"/>
            </a:effectRef>
            <a:fontRef idx="minor">
              <a:schemeClr val="dk1"/>
            </a:fontRef>
          </p:style>
          <p:txBody>
            <a:bodyPr wrap="square" lIns="99569" tIns="49785" rIns="99569" bIns="49785"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284" fontAlgn="auto">
                <a:spcBef>
                  <a:spcPts val="0"/>
                </a:spcBef>
                <a:spcAft>
                  <a:spcPts val="0"/>
                </a:spcAft>
              </a:pP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0.6</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兆円</a:t>
              </a:r>
            </a:p>
          </p:txBody>
        </p:sp>
      </p:grpSp>
      <p:sp>
        <p:nvSpPr>
          <p:cNvPr id="32" name="テキスト ボックス 31"/>
          <p:cNvSpPr txBox="1"/>
          <p:nvPr/>
        </p:nvSpPr>
        <p:spPr>
          <a:xfrm>
            <a:off x="417042" y="6041480"/>
            <a:ext cx="9338805" cy="215433"/>
          </a:xfrm>
          <a:prstGeom prst="rect">
            <a:avLst/>
          </a:prstGeom>
          <a:noFill/>
        </p:spPr>
        <p:txBody>
          <a:bodyPr wrap="square" lIns="91428" tIns="45715" rIns="91428" bIns="45715" rtlCol="0">
            <a:spAutoFit/>
          </a:bodyPr>
          <a:lstStyle/>
          <a:p>
            <a:pPr defTabSz="914284" fontAlgn="auto">
              <a:spcBef>
                <a:spcPts val="0"/>
              </a:spcBef>
              <a:spcAft>
                <a:spcPts val="0"/>
              </a:spcAft>
            </a:pPr>
            <a:r>
              <a:rPr lang="ja-JP" altLang="en-US" sz="7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伸び率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66.2%</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11.9%           9.5%          9.2%</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14.9%          9.6%           8.1%        10.2%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7.9%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8.3%</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スライド番号プレースホルダー 1"/>
          <p:cNvSpPr>
            <a:spLocks noGrp="1"/>
          </p:cNvSpPr>
          <p:nvPr>
            <p:ph type="sldNum" sz="quarter" idx="12"/>
          </p:nvPr>
        </p:nvSpPr>
        <p:spPr>
          <a:xfrm>
            <a:off x="7531149" y="6431974"/>
            <a:ext cx="2311400" cy="365125"/>
          </a:xfrm>
        </p:spPr>
        <p:txBody>
          <a:bodyPr/>
          <a:lstStyle/>
          <a:p>
            <a:pPr>
              <a:defRPr/>
            </a:pPr>
            <a:fld id="{E6EF40BC-E0AD-45D8-BA5D-F4901C8EA8CA}" type="slidenum">
              <a:rPr lang="en-US" altLang="ja-JP" smtClean="0">
                <a:solidFill>
                  <a:schemeClr val="tx1"/>
                </a:solidFill>
              </a:rPr>
              <a:pPr>
                <a:defRPr/>
              </a:pPr>
              <a:t>10</a:t>
            </a:fld>
            <a:endParaRPr lang="en-US" altLang="ja-JP" dirty="0">
              <a:solidFill>
                <a:schemeClr val="tx1"/>
              </a:solidFill>
            </a:endParaRPr>
          </a:p>
        </p:txBody>
      </p:sp>
    </p:spTree>
    <p:extLst>
      <p:ext uri="{BB962C8B-B14F-4D97-AF65-F5344CB8AC3E}">
        <p14:creationId xmlns:p14="http://schemas.microsoft.com/office/powerpoint/2010/main" val="2580136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230514055"/>
              </p:ext>
            </p:extLst>
          </p:nvPr>
        </p:nvGraphicFramePr>
        <p:xfrm>
          <a:off x="55501" y="60360"/>
          <a:ext cx="9804778" cy="6610642"/>
        </p:xfrm>
        <a:graphic>
          <a:graphicData uri="http://schemas.openxmlformats.org/drawingml/2006/table">
            <a:tbl>
              <a:tblPr firstRow="1" bandRow="1">
                <a:tableStyleId>{5C22544A-7EE6-4342-B048-85BDC9FD1C3A}</a:tableStyleId>
              </a:tblPr>
              <a:tblGrid>
                <a:gridCol w="1215469"/>
                <a:gridCol w="8589309"/>
              </a:tblGrid>
              <a:tr h="312783">
                <a:tc>
                  <a:txBody>
                    <a:bodyPr/>
                    <a:lstStyle/>
                    <a:p>
                      <a:pPr algn="ctr">
                        <a:lnSpc>
                          <a:spcPts val="1500"/>
                        </a:lnSpc>
                      </a:pPr>
                      <a:r>
                        <a:rPr kumimoji="1" lang="ja-JP" altLang="en-US" sz="1600" dirty="0" smtClean="0"/>
                        <a:t>区　　分</a:t>
                      </a:r>
                      <a:endParaRPr kumimoji="1" lang="ja-JP" altLang="en-US" sz="16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500"/>
                        </a:lnSpc>
                      </a:pPr>
                      <a:r>
                        <a:rPr kumimoji="1" lang="ja-JP" altLang="en-US" sz="1600" spc="800" baseline="0" dirty="0" smtClean="0"/>
                        <a:t>内容と具体例</a:t>
                      </a:r>
                      <a:endParaRPr kumimoji="1" lang="ja-JP" altLang="en-US" sz="1600" spc="800" baseline="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55657">
                <a:tc>
                  <a:txBody>
                    <a:bodyPr/>
                    <a:lstStyle/>
                    <a:p>
                      <a:pPr algn="ctr">
                        <a:lnSpc>
                          <a:spcPts val="1500"/>
                        </a:lnSpc>
                      </a:pPr>
                      <a:r>
                        <a:rPr kumimoji="1" lang="ja-JP" altLang="en-US" sz="1400" dirty="0" smtClean="0"/>
                        <a:t>身体的虐待</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pPr>
                      <a:r>
                        <a:rPr kumimoji="1" lang="ja-JP" altLang="en-US" sz="1400" dirty="0" smtClean="0"/>
                        <a:t>暴力によって身体に傷やあざ、痛みを与える行為。身体を縛り付けたり、過剰な投薬によって動きを抑制する行為。</a:t>
                      </a:r>
                      <a:endParaRPr kumimoji="1" lang="en-US" altLang="ja-JP" sz="1400" dirty="0" smtClean="0"/>
                    </a:p>
                    <a:p>
                      <a:pPr>
                        <a:lnSpc>
                          <a:spcPts val="1500"/>
                        </a:lnSpc>
                      </a:pPr>
                      <a:r>
                        <a:rPr kumimoji="1" lang="en-US" altLang="ja-JP" sz="1400" b="1" dirty="0" smtClean="0"/>
                        <a:t>【</a:t>
                      </a:r>
                      <a:r>
                        <a:rPr kumimoji="1" lang="ja-JP" altLang="en-US" sz="1400" b="1" dirty="0" smtClean="0"/>
                        <a:t>具体的な例</a:t>
                      </a:r>
                      <a:r>
                        <a:rPr kumimoji="1" lang="en-US" altLang="ja-JP" sz="1400" b="1" dirty="0" smtClean="0"/>
                        <a:t>】</a:t>
                      </a:r>
                    </a:p>
                    <a:p>
                      <a:pPr>
                        <a:lnSpc>
                          <a:spcPts val="1500"/>
                        </a:lnSpc>
                      </a:pPr>
                      <a:r>
                        <a:rPr kumimoji="1" lang="ja-JP" altLang="en-US" sz="1400" dirty="0" smtClean="0"/>
                        <a:t>・平手打ちする　・殴る　･蹴る　・壁に叩きつける　・つねる　・無理やりに食べ物や飲み物を口にいれる</a:t>
                      </a:r>
                      <a:endParaRPr kumimoji="1" lang="en-US" altLang="ja-JP" sz="1400" dirty="0" smtClean="0"/>
                    </a:p>
                    <a:p>
                      <a:pPr>
                        <a:lnSpc>
                          <a:spcPts val="1500"/>
                        </a:lnSpc>
                      </a:pPr>
                      <a:r>
                        <a:rPr kumimoji="1" lang="ja-JP" altLang="en-US" sz="1400" dirty="0" smtClean="0"/>
                        <a:t>・やけど　・打撲させる　・身体拘束（柱やベッドに縛り付ける、医療的必要性に基づかない投薬によって動きを抑制する、ミトンやつなぎ服を着せる、部屋に閉じ込める、施設側の管理の都合で睡眠薬等を服用させる等）</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70909">
                <a:tc>
                  <a:txBody>
                    <a:bodyPr/>
                    <a:lstStyle/>
                    <a:p>
                      <a:pPr algn="ctr">
                        <a:lnSpc>
                          <a:spcPts val="1500"/>
                        </a:lnSpc>
                      </a:pPr>
                      <a:r>
                        <a:rPr kumimoji="1" lang="ja-JP" altLang="en-US" sz="1400" dirty="0" smtClean="0"/>
                        <a:t>性的虐待</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pPr>
                      <a:r>
                        <a:rPr kumimoji="1" lang="ja-JP" altLang="en-US" sz="1400" dirty="0" smtClean="0"/>
                        <a:t>性的な行為やその強要（表面上は同意しているように見えても、本心からの同意かどうかを見極める必要がある）</a:t>
                      </a:r>
                      <a:endParaRPr kumimoji="1" lang="en-US" altLang="ja-JP" sz="1400" dirty="0" smtClean="0"/>
                    </a:p>
                    <a:p>
                      <a:pPr>
                        <a:lnSpc>
                          <a:spcPts val="1500"/>
                        </a:lnSpc>
                      </a:pPr>
                      <a:r>
                        <a:rPr kumimoji="1" lang="en-US" altLang="ja-JP" sz="1400" b="1" dirty="0" smtClean="0"/>
                        <a:t>【</a:t>
                      </a:r>
                      <a:r>
                        <a:rPr kumimoji="1" lang="ja-JP" altLang="en-US" sz="1400" b="1" dirty="0" smtClean="0"/>
                        <a:t>具体的な例</a:t>
                      </a:r>
                      <a:r>
                        <a:rPr kumimoji="1" lang="en-US" altLang="ja-JP" sz="1400" b="1" dirty="0" smtClean="0"/>
                        <a:t>】</a:t>
                      </a:r>
                    </a:p>
                    <a:p>
                      <a:pPr>
                        <a:lnSpc>
                          <a:spcPts val="1500"/>
                        </a:lnSpc>
                      </a:pPr>
                      <a:r>
                        <a:rPr kumimoji="1" lang="ja-JP" altLang="en-US" sz="1400" dirty="0" smtClean="0"/>
                        <a:t>･性行　・性器への接触　・性的行為を強要する　・裸にする　・キスする</a:t>
                      </a:r>
                      <a:endParaRPr kumimoji="1" lang="en-US" altLang="ja-JP" sz="1400" dirty="0" smtClean="0"/>
                    </a:p>
                    <a:p>
                      <a:pPr>
                        <a:lnSpc>
                          <a:spcPts val="1500"/>
                        </a:lnSpc>
                      </a:pPr>
                      <a:r>
                        <a:rPr kumimoji="1" lang="ja-JP" altLang="en-US" sz="1400" dirty="0" smtClean="0"/>
                        <a:t>・本人の前でわいせつな言葉を発する、又は会話する　・わいせつな映像を見せる　・更衣やトイレ等の場面をのぞいたり映像や動画を撮影する</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33347">
                <a:tc>
                  <a:txBody>
                    <a:bodyPr/>
                    <a:lstStyle/>
                    <a:p>
                      <a:pPr>
                        <a:lnSpc>
                          <a:spcPts val="1500"/>
                        </a:lnSpc>
                      </a:pPr>
                      <a:r>
                        <a:rPr kumimoji="1" lang="ja-JP" altLang="en-US" sz="1400" dirty="0" smtClean="0"/>
                        <a:t>心理的虐待</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pPr>
                      <a:r>
                        <a:rPr kumimoji="1" lang="ja-JP" altLang="en-US" sz="1400" dirty="0" smtClean="0"/>
                        <a:t>脅し、侮辱などの言葉や態度、無視、嫌がらせ等によって精神的苦痛を与えること。</a:t>
                      </a:r>
                      <a:endParaRPr kumimoji="1" lang="en-US" altLang="ja-JP" sz="1400" dirty="0" smtClean="0"/>
                    </a:p>
                    <a:p>
                      <a:pPr>
                        <a:lnSpc>
                          <a:spcPts val="1500"/>
                        </a:lnSpc>
                      </a:pPr>
                      <a:r>
                        <a:rPr kumimoji="1" lang="en-US" altLang="ja-JP" sz="1400" b="1" dirty="0" smtClean="0"/>
                        <a:t>【</a:t>
                      </a:r>
                      <a:r>
                        <a:rPr kumimoji="1" lang="ja-JP" altLang="en-US" sz="1400" b="1" dirty="0" smtClean="0"/>
                        <a:t>具体的な例</a:t>
                      </a:r>
                      <a:r>
                        <a:rPr kumimoji="1" lang="en-US" altLang="ja-JP" sz="1400" b="1" dirty="0" smtClean="0"/>
                        <a:t>】</a:t>
                      </a:r>
                    </a:p>
                    <a:p>
                      <a:pPr>
                        <a:lnSpc>
                          <a:spcPts val="1500"/>
                        </a:lnSpc>
                      </a:pPr>
                      <a:r>
                        <a:rPr kumimoji="1" lang="ja-JP" altLang="en-US" sz="1400" dirty="0" smtClean="0"/>
                        <a:t>・「バカ」「あほ」等障害者を侮辱する言葉を浴びせる　・怒鳴る　・ののしる　・悪口を言う　・仲間に入れない　･子ども扱いする　・人格をおとしめるような扱いをする　・話しているのに意図的に無視する</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63165">
                <a:tc>
                  <a:txBody>
                    <a:bodyPr/>
                    <a:lstStyle/>
                    <a:p>
                      <a:pPr>
                        <a:lnSpc>
                          <a:spcPts val="1500"/>
                        </a:lnSpc>
                      </a:pPr>
                      <a:r>
                        <a:rPr kumimoji="1" lang="ja-JP" altLang="en-US" sz="1400" dirty="0" smtClean="0"/>
                        <a:t>放棄・放置</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pPr>
                      <a:r>
                        <a:rPr kumimoji="1" lang="ja-JP" altLang="en-US" sz="1400" dirty="0" smtClean="0"/>
                        <a:t>食事や排泄、入浴、洗濯等身辺の世話や介助をしない、必要な福祉サービスや医療や教育を受けさせない等によって障害者の生活環境や身体・精神的状態を悪化、又は不当に保持しないこと。</a:t>
                      </a:r>
                      <a:endParaRPr kumimoji="1" lang="en-US" altLang="ja-JP" sz="1400" dirty="0" smtClean="0"/>
                    </a:p>
                    <a:p>
                      <a:pPr>
                        <a:lnSpc>
                          <a:spcPts val="1500"/>
                        </a:lnSpc>
                      </a:pPr>
                      <a:r>
                        <a:rPr kumimoji="1" lang="en-US" altLang="ja-JP" sz="1400" b="1" dirty="0" smtClean="0"/>
                        <a:t>【</a:t>
                      </a:r>
                      <a:r>
                        <a:rPr kumimoji="1" lang="ja-JP" altLang="en-US" sz="1400" b="1" dirty="0" smtClean="0"/>
                        <a:t>具体的な例</a:t>
                      </a:r>
                      <a:r>
                        <a:rPr kumimoji="1" lang="en-US" altLang="ja-JP" sz="1400" b="1" dirty="0" smtClean="0"/>
                        <a:t>】</a:t>
                      </a:r>
                    </a:p>
                    <a:p>
                      <a:pPr>
                        <a:lnSpc>
                          <a:spcPts val="1500"/>
                        </a:lnSpc>
                      </a:pPr>
                      <a:r>
                        <a:rPr kumimoji="1" lang="ja-JP" altLang="en-US" sz="1400" dirty="0" smtClean="0"/>
                        <a:t>・食事や水分を十分に与えない　・食事の著しい偏りによって栄養状態が悪化している　・あまり入浴させない　・汚れた服を着させ続ける　・排泄の介助をしない　・髪や爪が伸び放題　・室内の掃除をしない　</a:t>
                      </a:r>
                      <a:endParaRPr kumimoji="1" lang="en-US" altLang="ja-JP" sz="1400" dirty="0" smtClean="0"/>
                    </a:p>
                    <a:p>
                      <a:pPr>
                        <a:lnSpc>
                          <a:spcPts val="1500"/>
                        </a:lnSpc>
                      </a:pPr>
                      <a:r>
                        <a:rPr kumimoji="1" lang="ja-JP" altLang="en-US" sz="1400" dirty="0" smtClean="0"/>
                        <a:t>・ごみを放置したままにしてある等劣悪な住環境の中で生活させる　・病気やけがをしても受診させない　・学校に行かせない　・必要な福祉サービスを受けさせない　･制限する　・同居人による身体的虐待や性的虐待、心理的虐待を放置する</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74781">
                <a:tc>
                  <a:txBody>
                    <a:bodyPr/>
                    <a:lstStyle/>
                    <a:p>
                      <a:pPr>
                        <a:lnSpc>
                          <a:spcPts val="1500"/>
                        </a:lnSpc>
                      </a:pPr>
                      <a:r>
                        <a:rPr kumimoji="1" lang="ja-JP" altLang="en-US" sz="1400" dirty="0" smtClean="0"/>
                        <a:t>経済的虐待</a:t>
                      </a:r>
                      <a:endParaRPr kumimoji="1" lang="ja-JP" altLang="en-US" sz="1400" dirty="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500"/>
                        </a:lnSpc>
                      </a:pPr>
                      <a:r>
                        <a:rPr kumimoji="1" lang="ja-JP" altLang="en-US" sz="1400" dirty="0" smtClean="0"/>
                        <a:t>本人の同意なしに（あるいはだます等して）財産や年金、賃金を使ったり勝手に運用し、本人が希望する金銭の使用を理由なく制限すること。</a:t>
                      </a:r>
                      <a:endParaRPr kumimoji="1" lang="en-US" altLang="ja-JP" sz="1400" dirty="0" smtClean="0"/>
                    </a:p>
                    <a:p>
                      <a:pPr>
                        <a:lnSpc>
                          <a:spcPts val="1500"/>
                        </a:lnSpc>
                      </a:pPr>
                      <a:r>
                        <a:rPr kumimoji="1" lang="en-US" altLang="ja-JP" sz="1400" b="1" dirty="0" smtClean="0"/>
                        <a:t>【</a:t>
                      </a:r>
                      <a:r>
                        <a:rPr kumimoji="1" lang="ja-JP" altLang="en-US" sz="1400" b="1" dirty="0" smtClean="0"/>
                        <a:t>具体的な例</a:t>
                      </a:r>
                      <a:r>
                        <a:rPr kumimoji="1" lang="en-US" altLang="ja-JP" sz="1400" b="1" dirty="0" smtClean="0"/>
                        <a:t>】</a:t>
                      </a:r>
                    </a:p>
                    <a:p>
                      <a:pPr>
                        <a:lnSpc>
                          <a:spcPts val="1500"/>
                        </a:lnSpc>
                      </a:pPr>
                      <a:r>
                        <a:rPr kumimoji="1" lang="ja-JP" altLang="en-US" sz="1400" dirty="0" smtClean="0"/>
                        <a:t>・年金や賃金を渡さない　・本人の同意なしに財産や預貯金分を処分・運用する　・日常生活に必要な金銭を渡さない・使わせない　・本人の同意なしに年金等を管理して渡さない。</a:t>
                      </a:r>
                      <a:endParaRPr kumimoji="1" lang="en-US" altLang="ja-JP" sz="1400" dirty="0" smtClean="0"/>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230628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81467" y="5589242"/>
            <a:ext cx="9370823" cy="1141765"/>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81466" y="4572600"/>
            <a:ext cx="9370823" cy="864096"/>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81467" y="3276456"/>
            <a:ext cx="9370823" cy="1152128"/>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55023" y="1988838"/>
            <a:ext cx="9370823" cy="1152128"/>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55023" y="404662"/>
            <a:ext cx="9370823" cy="1445300"/>
          </a:xfrm>
          <a:prstGeom prst="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55023" y="404666"/>
            <a:ext cx="9456509" cy="6447919"/>
          </a:xfrm>
          <a:prstGeom prst="rect">
            <a:avLst/>
          </a:prstGeom>
          <a:noFill/>
        </p:spPr>
        <p:txBody>
          <a:bodyPr wrap="square" rtlCol="0">
            <a:spAutoFit/>
          </a:bodyPr>
          <a:lstStyle/>
          <a:p>
            <a:r>
              <a:rPr lang="ja-JP" altLang="en-US" dirty="0" smtClean="0">
                <a:latin typeface="HG創英角ｺﾞｼｯｸUB" panose="020B0909000000000000" pitchFamily="49" charset="-128"/>
                <a:ea typeface="HG創英角ｺﾞｼｯｸUB" panose="020B0909000000000000" pitchFamily="49" charset="-128"/>
              </a:rPr>
              <a:t>○身体的虐待の事案</a:t>
            </a:r>
            <a:endParaRPr lang="en-US" altLang="ja-JP" dirty="0" smtClean="0">
              <a:latin typeface="HG創英角ｺﾞｼｯｸUB" panose="020B0909000000000000" pitchFamily="49" charset="-128"/>
              <a:ea typeface="HG創英角ｺﾞｼｯｸUB" panose="020B0909000000000000" pitchFamily="49" charset="-128"/>
            </a:endParaRPr>
          </a:p>
          <a:p>
            <a:r>
              <a:rPr lang="ja-JP" altLang="en-US" sz="1700" dirty="0" smtClean="0">
                <a:latin typeface="ＭＳ ゴシック" panose="020B0609070205080204" pitchFamily="49" charset="-128"/>
                <a:ea typeface="ＭＳ ゴシック" panose="020B0609070205080204" pitchFamily="49" charset="-128"/>
              </a:rPr>
              <a:t>　</a:t>
            </a:r>
            <a:r>
              <a:rPr lang="ja-JP" altLang="ja-JP" sz="1700" dirty="0" smtClean="0">
                <a:latin typeface="ＭＳ ゴシック" panose="020B0609070205080204" pitchFamily="49" charset="-128"/>
                <a:ea typeface="ＭＳ ゴシック" panose="020B0609070205080204" pitchFamily="49" charset="-128"/>
              </a:rPr>
              <a:t>精神</a:t>
            </a:r>
            <a:r>
              <a:rPr lang="ja-JP" altLang="ja-JP" sz="1700" dirty="0">
                <a:latin typeface="ＭＳ ゴシック" panose="020B0609070205080204" pitchFamily="49" charset="-128"/>
                <a:ea typeface="ＭＳ ゴシック" panose="020B0609070205080204" pitchFamily="49" charset="-128"/>
              </a:rPr>
              <a:t>障害者のグループホームの女性利用者を診察した病院</a:t>
            </a:r>
            <a:r>
              <a:rPr lang="ja-JP" altLang="ja-JP" sz="1700" dirty="0" smtClean="0">
                <a:latin typeface="ＭＳ ゴシック" panose="020B0609070205080204" pitchFamily="49" charset="-128"/>
                <a:ea typeface="ＭＳ ゴシック" panose="020B0609070205080204" pitchFamily="49" charset="-128"/>
              </a:rPr>
              <a:t>は</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腕</a:t>
            </a:r>
            <a:r>
              <a:rPr lang="ja-JP" altLang="ja-JP" sz="1700" dirty="0">
                <a:latin typeface="ＭＳ ゴシック" panose="020B0609070205080204" pitchFamily="49" charset="-128"/>
                <a:ea typeface="ＭＳ ゴシック" panose="020B0609070205080204" pitchFamily="49" charset="-128"/>
              </a:rPr>
              <a:t>や足の打撲に「虐待の疑いがある」としてそのまま入院させた。グループホームの元職員</a:t>
            </a:r>
            <a:r>
              <a:rPr lang="ja-JP" altLang="ja-JP" sz="1700" dirty="0" smtClean="0">
                <a:latin typeface="ＭＳ ゴシック" panose="020B0609070205080204" pitchFamily="49" charset="-128"/>
                <a:ea typeface="ＭＳ ゴシック" panose="020B0609070205080204" pitchFamily="49" charset="-128"/>
              </a:rPr>
              <a:t>は</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グループホーム</a:t>
            </a:r>
            <a:r>
              <a:rPr lang="ja-JP" altLang="ja-JP" sz="1700" dirty="0">
                <a:latin typeface="ＭＳ ゴシック" panose="020B0609070205080204" pitchFamily="49" charset="-128"/>
                <a:ea typeface="ＭＳ ゴシック" panose="020B0609070205080204" pitchFamily="49" charset="-128"/>
              </a:rPr>
              <a:t>を運営する法人の理事長から利用者が虐待を受けていると通報した。利用者のメモに</a:t>
            </a:r>
            <a:r>
              <a:rPr lang="ja-JP" altLang="ja-JP" sz="1700" dirty="0" smtClean="0">
                <a:latin typeface="ＭＳ ゴシック" panose="020B0609070205080204" pitchFamily="49" charset="-128"/>
                <a:ea typeface="ＭＳ ゴシック" panose="020B0609070205080204" pitchFamily="49" charset="-128"/>
              </a:rPr>
              <a:t>は</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「顔</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おなか</a:t>
            </a:r>
            <a:r>
              <a:rPr lang="ja-JP" altLang="ja-JP" sz="1700" dirty="0">
                <a:latin typeface="ＭＳ ゴシック" panose="020B0609070205080204" pitchFamily="49" charset="-128"/>
                <a:ea typeface="ＭＳ ゴシック" panose="020B0609070205080204" pitchFamily="49" charset="-128"/>
              </a:rPr>
              <a:t>を</a:t>
            </a:r>
            <a:r>
              <a:rPr lang="ja-JP" altLang="ja-JP" sz="1700" dirty="0" smtClean="0">
                <a:latin typeface="ＭＳ ゴシック" panose="020B0609070205080204" pitchFamily="49" charset="-128"/>
                <a:ea typeface="ＭＳ ゴシック" panose="020B0609070205080204" pitchFamily="49" charset="-128"/>
              </a:rPr>
              <a:t>たたかれ</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けられました</a:t>
            </a:r>
            <a:r>
              <a:rPr lang="ja-JP" altLang="ja-JP" sz="1700" dirty="0">
                <a:latin typeface="ＭＳ ゴシック" panose="020B0609070205080204" pitchFamily="49" charset="-128"/>
                <a:ea typeface="ＭＳ ゴシック" panose="020B0609070205080204" pitchFamily="49" charset="-128"/>
              </a:rPr>
              <a:t>。」などと書かれていた。</a:t>
            </a:r>
          </a:p>
          <a:p>
            <a:endParaRPr kumimoji="1" lang="en-US" altLang="ja-JP" sz="1700" dirty="0" smtClean="0">
              <a:latin typeface="ＭＳ ゴシック" panose="020B0609070205080204" pitchFamily="49" charset="-128"/>
              <a:ea typeface="ＭＳ ゴシック" panose="020B0609070205080204" pitchFamily="49" charset="-128"/>
            </a:endParaRPr>
          </a:p>
          <a:p>
            <a:r>
              <a:rPr lang="ja-JP" altLang="en-US" dirty="0" smtClean="0">
                <a:latin typeface="HG創英角ｺﾞｼｯｸUB" panose="020B0909000000000000" pitchFamily="49" charset="-128"/>
                <a:ea typeface="HG創英角ｺﾞｼｯｸUB" panose="020B0909000000000000" pitchFamily="49" charset="-128"/>
              </a:rPr>
              <a:t>○性的虐待の事案</a:t>
            </a:r>
            <a:endParaRPr lang="en-US" altLang="ja-JP" dirty="0" smtClean="0">
              <a:latin typeface="HG創英角ｺﾞｼｯｸUB" panose="020B0909000000000000" pitchFamily="49" charset="-128"/>
              <a:ea typeface="HG創英角ｺﾞｼｯｸUB" panose="020B0909000000000000" pitchFamily="49" charset="-128"/>
            </a:endParaRPr>
          </a:p>
          <a:p>
            <a:r>
              <a:rPr lang="ja-JP" altLang="en-US" sz="1700" dirty="0" smtClean="0">
                <a:latin typeface="ＭＳ ゴシック" panose="020B0609070205080204" pitchFamily="49" charset="-128"/>
                <a:ea typeface="ＭＳ ゴシック" panose="020B0609070205080204" pitchFamily="49" charset="-128"/>
              </a:rPr>
              <a:t>　</a:t>
            </a:r>
            <a:r>
              <a:rPr lang="ja-JP" altLang="ja-JP" sz="1700" dirty="0" smtClean="0">
                <a:latin typeface="ＭＳ ゴシック" panose="020B0609070205080204" pitchFamily="49" charset="-128"/>
                <a:ea typeface="ＭＳ ゴシック" panose="020B0609070205080204" pitchFamily="49" charset="-128"/>
              </a:rPr>
              <a:t>障害児</a:t>
            </a:r>
            <a:r>
              <a:rPr lang="ja-JP" altLang="ja-JP" sz="1700" dirty="0">
                <a:latin typeface="ＭＳ ゴシック" panose="020B0609070205080204" pitchFamily="49" charset="-128"/>
                <a:ea typeface="ＭＳ ゴシック" panose="020B0609070205080204" pitchFamily="49" charset="-128"/>
              </a:rPr>
              <a:t>の通所施設の職員</a:t>
            </a:r>
            <a:r>
              <a:rPr lang="ja-JP" altLang="ja-JP" sz="1700" dirty="0" smtClean="0">
                <a:latin typeface="ＭＳ ゴシック" panose="020B0609070205080204" pitchFamily="49" charset="-128"/>
                <a:ea typeface="ＭＳ ゴシック" panose="020B0609070205080204" pitchFamily="49" charset="-128"/>
              </a:rPr>
              <a:t>が</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利用</a:t>
            </a:r>
            <a:r>
              <a:rPr lang="ja-JP" altLang="ja-JP" sz="1700" dirty="0">
                <a:latin typeface="ＭＳ ゴシック" panose="020B0609070205080204" pitchFamily="49" charset="-128"/>
                <a:ea typeface="ＭＳ ゴシック" panose="020B0609070205080204" pitchFamily="49" charset="-128"/>
              </a:rPr>
              <a:t>している複数の女児の下半身を</a:t>
            </a:r>
            <a:r>
              <a:rPr lang="ja-JP" altLang="ja-JP" sz="1700" dirty="0" smtClean="0">
                <a:latin typeface="ＭＳ ゴシック" panose="020B0609070205080204" pitchFamily="49" charset="-128"/>
                <a:ea typeface="ＭＳ ゴシック" panose="020B0609070205080204" pitchFamily="49" charset="-128"/>
              </a:rPr>
              <a:t>触り</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撮影</a:t>
            </a:r>
            <a:r>
              <a:rPr lang="ja-JP" altLang="ja-JP" sz="1700" dirty="0">
                <a:latin typeface="ＭＳ ゴシック" panose="020B0609070205080204" pitchFamily="49" charset="-128"/>
                <a:ea typeface="ＭＳ ゴシック" panose="020B0609070205080204" pitchFamily="49" charset="-128"/>
              </a:rPr>
              <a:t>したとして逮捕された</a:t>
            </a:r>
            <a:r>
              <a:rPr lang="ja-JP" altLang="ja-JP" sz="1700" dirty="0" smtClean="0">
                <a:latin typeface="ＭＳ ゴシック" panose="020B0609070205080204" pitchFamily="49" charset="-128"/>
                <a:ea typeface="ＭＳ ゴシック" panose="020B0609070205080204" pitchFamily="49" charset="-128"/>
              </a:rPr>
              <a:t>。</a:t>
            </a:r>
            <a:r>
              <a:rPr lang="ja-JP" altLang="en-US" sz="1700" dirty="0" smtClean="0">
                <a:latin typeface="ＭＳ ゴシック" panose="020B0609070205080204" pitchFamily="49" charset="-128"/>
                <a:ea typeface="ＭＳ ゴシック" panose="020B0609070205080204" pitchFamily="49" charset="-128"/>
              </a:rPr>
              <a:t>加害者の職員は</a:t>
            </a:r>
            <a:r>
              <a:rPr lang="ja-JP" altLang="ja-JP" sz="1700" dirty="0" smtClean="0">
                <a:latin typeface="ＭＳ ゴシック" panose="020B0609070205080204" pitchFamily="49" charset="-128"/>
                <a:ea typeface="ＭＳ ゴシック" panose="020B0609070205080204" pitchFamily="49" charset="-128"/>
              </a:rPr>
              <a:t>裁判で「</a:t>
            </a:r>
            <a:r>
              <a:rPr lang="ja-JP" altLang="ja-JP" sz="1700" dirty="0">
                <a:latin typeface="ＭＳ ゴシック" panose="020B0609070205080204" pitchFamily="49" charset="-128"/>
                <a:ea typeface="ＭＳ ゴシック" panose="020B0609070205080204" pitchFamily="49" charset="-128"/>
              </a:rPr>
              <a:t>障害のある子ども</a:t>
            </a:r>
            <a:r>
              <a:rPr lang="ja-JP" altLang="ja-JP" sz="1700" dirty="0" smtClean="0">
                <a:latin typeface="ＭＳ ゴシック" panose="020B0609070205080204" pitchFamily="49" charset="-128"/>
                <a:ea typeface="ＭＳ ゴシック" panose="020B0609070205080204" pitchFamily="49" charset="-128"/>
              </a:rPr>
              <a:t>なら</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被害</a:t>
            </a:r>
            <a:r>
              <a:rPr lang="ja-JP" altLang="ja-JP" sz="1700" dirty="0">
                <a:latin typeface="ＭＳ ゴシック" panose="020B0609070205080204" pitchFamily="49" charset="-128"/>
                <a:ea typeface="ＭＳ ゴシック" panose="020B0609070205080204" pitchFamily="49" charset="-128"/>
              </a:rPr>
              <a:t>が発覚しないと思った。」と述べた。</a:t>
            </a:r>
          </a:p>
          <a:p>
            <a:endParaRPr kumimoji="1" lang="en-US" altLang="ja-JP" sz="1700" dirty="0" smtClean="0">
              <a:latin typeface="ＭＳ ゴシック" panose="020B0609070205080204" pitchFamily="49" charset="-128"/>
              <a:ea typeface="ＭＳ ゴシック" panose="020B0609070205080204" pitchFamily="49" charset="-128"/>
            </a:endParaRPr>
          </a:p>
          <a:p>
            <a:r>
              <a:rPr lang="ja-JP" altLang="en-US" dirty="0" smtClean="0">
                <a:latin typeface="HG創英角ｺﾞｼｯｸUB" panose="020B0909000000000000" pitchFamily="49" charset="-128"/>
                <a:ea typeface="HG創英角ｺﾞｼｯｸUB" panose="020B0909000000000000" pitchFamily="49" charset="-128"/>
              </a:rPr>
              <a:t>○心理的虐待の事案</a:t>
            </a:r>
            <a:endParaRPr kumimoji="1" lang="en-US" altLang="ja-JP" dirty="0" smtClean="0">
              <a:latin typeface="HG創英角ｺﾞｼｯｸUB" panose="020B0909000000000000" pitchFamily="49" charset="-128"/>
              <a:ea typeface="HG創英角ｺﾞｼｯｸUB" panose="020B0909000000000000" pitchFamily="49" charset="-128"/>
            </a:endParaRPr>
          </a:p>
          <a:p>
            <a:r>
              <a:rPr lang="ja-JP" altLang="en-US" sz="1700" dirty="0" smtClean="0">
                <a:latin typeface="ＭＳ ゴシック" panose="020B0609070205080204" pitchFamily="49" charset="-128"/>
                <a:ea typeface="ＭＳ ゴシック" panose="020B0609070205080204" pitchFamily="49" charset="-128"/>
              </a:rPr>
              <a:t>　</a:t>
            </a:r>
            <a:r>
              <a:rPr lang="ja-JP" altLang="ja-JP" sz="1700" dirty="0" smtClean="0">
                <a:latin typeface="ＭＳ ゴシック" panose="020B0609070205080204" pitchFamily="49" charset="-128"/>
                <a:ea typeface="ＭＳ ゴシック" panose="020B0609070205080204" pitchFamily="49" charset="-128"/>
              </a:rPr>
              <a:t>施設</a:t>
            </a:r>
            <a:r>
              <a:rPr lang="ja-JP" altLang="ja-JP" sz="1700" dirty="0">
                <a:latin typeface="ＭＳ ゴシック" panose="020B0609070205080204" pitchFamily="49" charset="-128"/>
                <a:ea typeface="ＭＳ ゴシック" panose="020B0609070205080204" pitchFamily="49" charset="-128"/>
              </a:rPr>
              <a:t>の職員</a:t>
            </a:r>
            <a:r>
              <a:rPr lang="ja-JP" altLang="ja-JP" sz="1700" dirty="0" smtClean="0">
                <a:latin typeface="ＭＳ ゴシック" panose="020B0609070205080204" pitchFamily="49" charset="-128"/>
                <a:ea typeface="ＭＳ ゴシック" panose="020B0609070205080204" pitchFamily="49" charset="-128"/>
              </a:rPr>
              <a:t>から</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施設</a:t>
            </a:r>
            <a:r>
              <a:rPr lang="ja-JP" altLang="ja-JP" sz="1700" dirty="0">
                <a:latin typeface="ＭＳ ゴシック" panose="020B0609070205080204" pitchFamily="49" charset="-128"/>
                <a:ea typeface="ＭＳ ゴシック" panose="020B0609070205080204" pitchFamily="49" charset="-128"/>
              </a:rPr>
              <a:t>幹部による入所者への暴言が続いていると通報が寄せられた</a:t>
            </a:r>
            <a:r>
              <a:rPr lang="ja-JP" altLang="ja-JP" sz="1700" dirty="0" smtClean="0">
                <a:latin typeface="ＭＳ ゴシック" panose="020B0609070205080204" pitchFamily="49" charset="-128"/>
                <a:ea typeface="ＭＳ ゴシック" panose="020B0609070205080204" pitchFamily="49" charset="-128"/>
              </a:rPr>
              <a:t>。職員</a:t>
            </a:r>
            <a:r>
              <a:rPr lang="ja-JP" altLang="ja-JP" sz="1700" dirty="0">
                <a:latin typeface="ＭＳ ゴシック" panose="020B0609070205080204" pitchFamily="49" charset="-128"/>
                <a:ea typeface="ＭＳ ゴシック" panose="020B0609070205080204" pitchFamily="49" charset="-128"/>
              </a:rPr>
              <a:t>に手を出した入所者に「</a:t>
            </a:r>
            <a:r>
              <a:rPr lang="ja-JP" altLang="ja-JP" sz="1700" dirty="0" smtClean="0">
                <a:latin typeface="ＭＳ ゴシック" panose="020B0609070205080204" pitchFamily="49" charset="-128"/>
                <a:ea typeface="ＭＳ ゴシック" panose="020B0609070205080204" pitchFamily="49" charset="-128"/>
              </a:rPr>
              <a:t>おまえ</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この野郎</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外</a:t>
            </a:r>
            <a:r>
              <a:rPr lang="ja-JP" altLang="ja-JP" sz="1700" dirty="0">
                <a:latin typeface="ＭＳ ゴシック" panose="020B0609070205080204" pitchFamily="49" charset="-128"/>
                <a:ea typeface="ＭＳ ゴシック" panose="020B0609070205080204" pitchFamily="49" charset="-128"/>
              </a:rPr>
              <a:t>だったらボコボコにするぞ」などと</a:t>
            </a:r>
            <a:r>
              <a:rPr lang="ja-JP" altLang="ja-JP" sz="1700" dirty="0" smtClean="0">
                <a:latin typeface="ＭＳ ゴシック" panose="020B0609070205080204" pitchFamily="49" charset="-128"/>
                <a:ea typeface="ＭＳ ゴシック" panose="020B0609070205080204" pitchFamily="49" charset="-128"/>
              </a:rPr>
              <a:t>詰め寄ったり</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入所者</a:t>
            </a:r>
            <a:r>
              <a:rPr lang="ja-JP" altLang="ja-JP" sz="1700" dirty="0">
                <a:latin typeface="ＭＳ ゴシック" panose="020B0609070205080204" pitchFamily="49" charset="-128"/>
                <a:ea typeface="ＭＳ ゴシック" panose="020B0609070205080204" pitchFamily="49" charset="-128"/>
              </a:rPr>
              <a:t>を「てめえ」と怒鳴って</a:t>
            </a:r>
            <a:r>
              <a:rPr lang="ja-JP" altLang="ja-JP" sz="1700" dirty="0" smtClean="0">
                <a:latin typeface="ＭＳ ゴシック" panose="020B0609070205080204" pitchFamily="49" charset="-128"/>
                <a:ea typeface="ＭＳ ゴシック" panose="020B0609070205080204" pitchFamily="49" charset="-128"/>
              </a:rPr>
              <a:t>小突いた</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など</a:t>
            </a:r>
            <a:r>
              <a:rPr lang="ja-JP" altLang="ja-JP" sz="1700" dirty="0">
                <a:latin typeface="ＭＳ ゴシック" panose="020B0609070205080204" pitchFamily="49" charset="-128"/>
                <a:ea typeface="ＭＳ ゴシック" panose="020B0609070205080204" pitchFamily="49" charset="-128"/>
              </a:rPr>
              <a:t>とされている。</a:t>
            </a:r>
          </a:p>
          <a:p>
            <a:endParaRPr kumimoji="1" lang="en-US" altLang="ja-JP" sz="1700" dirty="0" smtClean="0">
              <a:latin typeface="ＭＳ ゴシック" panose="020B0609070205080204" pitchFamily="49" charset="-128"/>
              <a:ea typeface="ＭＳ ゴシック" panose="020B0609070205080204" pitchFamily="49" charset="-128"/>
            </a:endParaRPr>
          </a:p>
          <a:p>
            <a:r>
              <a:rPr lang="ja-JP" altLang="en-US" dirty="0" smtClean="0">
                <a:latin typeface="HG創英角ｺﾞｼｯｸUB" panose="020B0909000000000000" pitchFamily="49" charset="-128"/>
                <a:ea typeface="HG創英角ｺﾞｼｯｸUB" panose="020B0909000000000000" pitchFamily="49" charset="-128"/>
              </a:rPr>
              <a:t>○放棄・放置の事案</a:t>
            </a:r>
            <a:endParaRPr kumimoji="1" lang="en-US" altLang="ja-JP" dirty="0" smtClean="0">
              <a:latin typeface="HG創英角ｺﾞｼｯｸUB" panose="020B0909000000000000" pitchFamily="49" charset="-128"/>
              <a:ea typeface="HG創英角ｺﾞｼｯｸUB" panose="020B0909000000000000" pitchFamily="49" charset="-128"/>
            </a:endParaRPr>
          </a:p>
          <a:p>
            <a:r>
              <a:rPr lang="ja-JP" altLang="en-US" sz="1700" dirty="0" smtClean="0">
                <a:latin typeface="ＭＳ ゴシック" panose="020B0609070205080204" pitchFamily="49" charset="-128"/>
                <a:ea typeface="ＭＳ ゴシック" panose="020B0609070205080204" pitchFamily="49" charset="-128"/>
              </a:rPr>
              <a:t>　</a:t>
            </a:r>
            <a:r>
              <a:rPr lang="ja-JP" altLang="ja-JP" sz="1700" dirty="0" smtClean="0">
                <a:latin typeface="ＭＳ ゴシック" panose="020B0609070205080204" pitchFamily="49" charset="-128"/>
                <a:ea typeface="ＭＳ ゴシック" panose="020B0609070205080204" pitchFamily="49" charset="-128"/>
              </a:rPr>
              <a:t>障害者</a:t>
            </a:r>
            <a:r>
              <a:rPr lang="ja-JP" altLang="ja-JP" sz="1700" dirty="0">
                <a:latin typeface="ＭＳ ゴシック" panose="020B0609070205080204" pitchFamily="49" charset="-128"/>
                <a:ea typeface="ＭＳ ゴシック" panose="020B0609070205080204" pitchFamily="49" charset="-128"/>
              </a:rPr>
              <a:t>支援施設の職員</a:t>
            </a:r>
            <a:r>
              <a:rPr lang="ja-JP" altLang="ja-JP" sz="1700" dirty="0" smtClean="0">
                <a:latin typeface="ＭＳ ゴシック" panose="020B0609070205080204" pitchFamily="49" charset="-128"/>
                <a:ea typeface="ＭＳ ゴシック" panose="020B0609070205080204" pitchFamily="49" charset="-128"/>
              </a:rPr>
              <a:t>が</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利用者</a:t>
            </a:r>
            <a:r>
              <a:rPr lang="ja-JP" altLang="ja-JP" sz="1700" dirty="0">
                <a:latin typeface="ＭＳ ゴシック" panose="020B0609070205080204" pitchFamily="49" charset="-128"/>
                <a:ea typeface="ＭＳ ゴシック" panose="020B0609070205080204" pitchFamily="49" charset="-128"/>
              </a:rPr>
              <a:t>が食事を食べないと目の前でバケツに</a:t>
            </a:r>
            <a:r>
              <a:rPr lang="ja-JP" altLang="ja-JP" sz="1700" dirty="0" smtClean="0">
                <a:latin typeface="ＭＳ ゴシック" panose="020B0609070205080204" pitchFamily="49" charset="-128"/>
                <a:ea typeface="ＭＳ ゴシック" panose="020B0609070205080204" pitchFamily="49" charset="-128"/>
              </a:rPr>
              <a:t>捨てる</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大きな</a:t>
            </a:r>
            <a:r>
              <a:rPr lang="ja-JP" altLang="ja-JP" sz="1700" dirty="0">
                <a:latin typeface="ＭＳ ゴシック" panose="020B0609070205080204" pitchFamily="49" charset="-128"/>
                <a:ea typeface="ＭＳ ゴシック" panose="020B0609070205080204" pitchFamily="49" charset="-128"/>
              </a:rPr>
              <a:t>外傷があっても受診させないなどの虐待をしたこと</a:t>
            </a:r>
            <a:r>
              <a:rPr lang="ja-JP" altLang="ja-JP" sz="1700" dirty="0" smtClean="0">
                <a:latin typeface="ＭＳ ゴシック" panose="020B0609070205080204" pitchFamily="49" charset="-128"/>
                <a:ea typeface="ＭＳ ゴシック" panose="020B0609070205080204" pitchFamily="49" charset="-128"/>
              </a:rPr>
              <a:t>が</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自治体の検査</a:t>
            </a:r>
            <a:r>
              <a:rPr lang="ja-JP" altLang="ja-JP" sz="1700" dirty="0">
                <a:latin typeface="ＭＳ ゴシック" panose="020B0609070205080204" pitchFamily="49" charset="-128"/>
                <a:ea typeface="ＭＳ ゴシック" panose="020B0609070205080204" pitchFamily="49" charset="-128"/>
              </a:rPr>
              <a:t>で確認された</a:t>
            </a:r>
            <a:r>
              <a:rPr lang="ja-JP" altLang="ja-JP" sz="1700" dirty="0" smtClean="0">
                <a:latin typeface="ＭＳ ゴシック" panose="020B0609070205080204" pitchFamily="49" charset="-128"/>
                <a:ea typeface="ＭＳ ゴシック" panose="020B0609070205080204" pitchFamily="49" charset="-128"/>
              </a:rPr>
              <a:t>。</a:t>
            </a:r>
            <a:endParaRPr lang="en-US" altLang="ja-JP" sz="1700" dirty="0" smtClean="0">
              <a:latin typeface="ＭＳ ゴシック" panose="020B0609070205080204" pitchFamily="49" charset="-128"/>
              <a:ea typeface="ＭＳ ゴシック" panose="020B0609070205080204" pitchFamily="49" charset="-128"/>
            </a:endParaRPr>
          </a:p>
          <a:p>
            <a:endParaRPr kumimoji="1" lang="en-US" altLang="ja-JP" sz="1700" dirty="0" smtClean="0">
              <a:latin typeface="ＭＳ ゴシック" panose="020B0609070205080204" pitchFamily="49" charset="-128"/>
              <a:ea typeface="ＭＳ ゴシック" panose="020B0609070205080204" pitchFamily="49" charset="-128"/>
            </a:endParaRPr>
          </a:p>
          <a:p>
            <a:r>
              <a:rPr lang="ja-JP" altLang="en-US" dirty="0" smtClean="0">
                <a:latin typeface="HG創英角ｺﾞｼｯｸUB" panose="020B0909000000000000" pitchFamily="49" charset="-128"/>
                <a:ea typeface="HG創英角ｺﾞｼｯｸUB" panose="020B0909000000000000" pitchFamily="49" charset="-128"/>
              </a:rPr>
              <a:t>○経済的虐待の事案</a:t>
            </a:r>
            <a:endParaRPr kumimoji="1" lang="en-US" altLang="ja-JP" dirty="0">
              <a:latin typeface="HG創英角ｺﾞｼｯｸUB" panose="020B0909000000000000" pitchFamily="49" charset="-128"/>
              <a:ea typeface="HG創英角ｺﾞｼｯｸUB" panose="020B0909000000000000" pitchFamily="49" charset="-128"/>
            </a:endParaRPr>
          </a:p>
          <a:p>
            <a:r>
              <a:rPr lang="ja-JP" altLang="en-US" sz="1700" dirty="0" smtClean="0">
                <a:latin typeface="ＭＳ ゴシック" panose="020B0609070205080204" pitchFamily="49" charset="-128"/>
                <a:ea typeface="ＭＳ ゴシック" panose="020B0609070205080204" pitchFamily="49" charset="-128"/>
              </a:rPr>
              <a:t>　</a:t>
            </a:r>
            <a:r>
              <a:rPr lang="ja-JP" altLang="ja-JP" sz="1700" dirty="0" smtClean="0">
                <a:latin typeface="ＭＳ ゴシック" panose="020B0609070205080204" pitchFamily="49" charset="-128"/>
                <a:ea typeface="ＭＳ ゴシック" panose="020B0609070205080204" pitchFamily="49" charset="-128"/>
              </a:rPr>
              <a:t>グループホーム</a:t>
            </a:r>
            <a:r>
              <a:rPr lang="ja-JP" altLang="ja-JP" sz="1700" dirty="0">
                <a:latin typeface="ＭＳ ゴシック" panose="020B0609070205080204" pitchFamily="49" charset="-128"/>
                <a:ea typeface="ＭＳ ゴシック" panose="020B0609070205080204" pitchFamily="49" charset="-128"/>
              </a:rPr>
              <a:t>の職員</a:t>
            </a:r>
            <a:r>
              <a:rPr lang="ja-JP" altLang="ja-JP" sz="1700" dirty="0" smtClean="0">
                <a:latin typeface="ＭＳ ゴシック" panose="020B0609070205080204" pitchFamily="49" charset="-128"/>
                <a:ea typeface="ＭＳ ゴシック" panose="020B0609070205080204" pitchFamily="49" charset="-128"/>
              </a:rPr>
              <a:t>が</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利用者</a:t>
            </a:r>
            <a:r>
              <a:rPr lang="ja-JP" altLang="en-US" sz="1700" dirty="0" smtClean="0">
                <a:latin typeface="ＭＳ ゴシック" panose="020B0609070205080204" pitchFamily="49" charset="-128"/>
                <a:ea typeface="ＭＳ ゴシック" panose="020B0609070205080204" pitchFamily="49" charset="-128"/>
              </a:rPr>
              <a:t>の</a:t>
            </a:r>
            <a:r>
              <a:rPr lang="ja-JP" altLang="ja-JP" sz="1700" dirty="0" smtClean="0">
                <a:latin typeface="ＭＳ ゴシック" panose="020B0609070205080204" pitchFamily="49" charset="-128"/>
                <a:ea typeface="ＭＳ ゴシック" panose="020B0609070205080204" pitchFamily="49" charset="-128"/>
              </a:rPr>
              <a:t>給料</a:t>
            </a:r>
            <a:r>
              <a:rPr lang="ja-JP" altLang="ja-JP" sz="1700" dirty="0">
                <a:latin typeface="ＭＳ ゴシック" panose="020B0609070205080204" pitchFamily="49" charset="-128"/>
                <a:ea typeface="ＭＳ ゴシック" panose="020B0609070205080204" pitchFamily="49" charset="-128"/>
              </a:rPr>
              <a:t>を本人の代わりに預金口座に入金する</a:t>
            </a:r>
            <a:r>
              <a:rPr lang="ja-JP" altLang="ja-JP" sz="1700" dirty="0" smtClean="0">
                <a:latin typeface="ＭＳ ゴシック" panose="020B0609070205080204" pitchFamily="49" charset="-128"/>
                <a:ea typeface="ＭＳ ゴシック" panose="020B0609070205080204" pitchFamily="49" charset="-128"/>
              </a:rPr>
              <a:t>際</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一部</a:t>
            </a:r>
            <a:r>
              <a:rPr lang="ja-JP" altLang="ja-JP" sz="1700" dirty="0">
                <a:latin typeface="ＭＳ ゴシック" panose="020B0609070205080204" pitchFamily="49" charset="-128"/>
                <a:ea typeface="ＭＳ ゴシック" panose="020B0609070205080204" pitchFamily="49" charset="-128"/>
              </a:rPr>
              <a:t>を入金しないなどして着服を重ねていた。被害を受けた障害者は</a:t>
            </a:r>
            <a:r>
              <a:rPr lang="en-US" altLang="ja-JP" sz="1700" dirty="0">
                <a:latin typeface="ＭＳ ゴシック" panose="020B0609070205080204" pitchFamily="49" charset="-128"/>
                <a:ea typeface="ＭＳ ゴシック" panose="020B0609070205080204" pitchFamily="49" charset="-128"/>
              </a:rPr>
              <a:t>20</a:t>
            </a:r>
            <a:r>
              <a:rPr lang="ja-JP" altLang="ja-JP" sz="1700" dirty="0">
                <a:latin typeface="ＭＳ ゴシック" panose="020B0609070205080204" pitchFamily="49" charset="-128"/>
                <a:ea typeface="ＭＳ ゴシック" panose="020B0609070205080204" pitchFamily="49" charset="-128"/>
              </a:rPr>
              <a:t>人</a:t>
            </a:r>
            <a:r>
              <a:rPr lang="ja-JP" altLang="ja-JP" sz="1700" dirty="0" smtClean="0">
                <a:latin typeface="ＭＳ ゴシック" panose="020B0609070205080204" pitchFamily="49" charset="-128"/>
                <a:ea typeface="ＭＳ ゴシック" panose="020B0609070205080204" pitchFamily="49" charset="-128"/>
              </a:rPr>
              <a:t>近く</a:t>
            </a:r>
            <a:r>
              <a:rPr lang="ja-JP" altLang="en-US" sz="1700" dirty="0" smtClean="0">
                <a:latin typeface="ＭＳ ゴシック" panose="020B0609070205080204" pitchFamily="49" charset="-128"/>
                <a:ea typeface="ＭＳ ゴシック" panose="020B0609070205080204" pitchFamily="49" charset="-128"/>
              </a:rPr>
              <a:t>、</a:t>
            </a:r>
            <a:r>
              <a:rPr lang="ja-JP" altLang="ja-JP" sz="1700" dirty="0" smtClean="0">
                <a:latin typeface="ＭＳ ゴシック" panose="020B0609070205080204" pitchFamily="49" charset="-128"/>
                <a:ea typeface="ＭＳ ゴシック" panose="020B0609070205080204" pitchFamily="49" charset="-128"/>
              </a:rPr>
              <a:t>着服</a:t>
            </a:r>
            <a:r>
              <a:rPr lang="ja-JP" altLang="ja-JP" sz="1700" dirty="0">
                <a:latin typeface="ＭＳ ゴシック" panose="020B0609070205080204" pitchFamily="49" charset="-128"/>
                <a:ea typeface="ＭＳ ゴシック" panose="020B0609070205080204" pitchFamily="49" charset="-128"/>
              </a:rPr>
              <a:t>額は</a:t>
            </a:r>
            <a:r>
              <a:rPr lang="en-US" altLang="ja-JP" sz="1700" dirty="0" smtClean="0">
                <a:latin typeface="ＭＳ ゴシック" panose="020B0609070205080204" pitchFamily="49" charset="-128"/>
                <a:ea typeface="ＭＳ ゴシック" panose="020B0609070205080204" pitchFamily="49" charset="-128"/>
              </a:rPr>
              <a:t>1,500</a:t>
            </a:r>
            <a:r>
              <a:rPr lang="ja-JP" altLang="ja-JP" sz="1700" dirty="0">
                <a:latin typeface="ＭＳ ゴシック" panose="020B0609070205080204" pitchFamily="49" charset="-128"/>
                <a:ea typeface="ＭＳ ゴシック" panose="020B0609070205080204" pitchFamily="49" charset="-128"/>
              </a:rPr>
              <a:t>万円以上に及んだ</a:t>
            </a:r>
            <a:r>
              <a:rPr lang="ja-JP" altLang="ja-JP" sz="1700" dirty="0" smtClean="0">
                <a:latin typeface="ＭＳ ゴシック" panose="020B0609070205080204" pitchFamily="49" charset="-128"/>
                <a:ea typeface="ＭＳ ゴシック" panose="020B0609070205080204" pitchFamily="49" charset="-128"/>
              </a:rPr>
              <a:t>。</a:t>
            </a:r>
            <a:endParaRPr lang="ja-JP" altLang="ja-JP" sz="1700" dirty="0">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314260" y="83412"/>
            <a:ext cx="9311585" cy="369332"/>
          </a:xfrm>
          <a:prstGeom prst="rect">
            <a:avLst/>
          </a:prstGeom>
          <a:noFill/>
        </p:spPr>
        <p:txBody>
          <a:bodyPr wrap="square" rtlCol="0">
            <a:spAutoFit/>
          </a:bodyPr>
          <a:lstStyle/>
          <a:p>
            <a:r>
              <a:rPr kumimoji="1" lang="ja-JP" altLang="en-US" dirty="0" smtClean="0">
                <a:latin typeface="ＤＦ特太ゴシック体" panose="020B0509000000000000" pitchFamily="49" charset="-128"/>
                <a:ea typeface="ＤＦ特太ゴシック体" panose="020B0509000000000000" pitchFamily="49" charset="-128"/>
              </a:rPr>
              <a:t>虐待事案の例</a:t>
            </a:r>
            <a:r>
              <a:rPr kumimoji="1" lang="ja-JP" altLang="en-US" dirty="0" smtClean="0"/>
              <a:t>　</a:t>
            </a:r>
            <a:r>
              <a:rPr kumimoji="1" lang="ja-JP" altLang="en-US" sz="1400" dirty="0" smtClean="0"/>
              <a:t>（障害者福祉施設従事者等による虐待報道を参考に作成）</a:t>
            </a:r>
            <a:endParaRPr kumimoji="1" lang="ja-JP" altLang="en-US" sz="1400" dirty="0"/>
          </a:p>
        </p:txBody>
      </p:sp>
    </p:spTree>
    <p:extLst>
      <p:ext uri="{BB962C8B-B14F-4D97-AF65-F5344CB8AC3E}">
        <p14:creationId xmlns:p14="http://schemas.microsoft.com/office/powerpoint/2010/main" val="32355878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62523" y="260648"/>
            <a:ext cx="8736971" cy="576064"/>
          </a:xfrm>
          <a:prstGeom prst="rect">
            <a:avLst/>
          </a:prstGeom>
          <a:gradFill flip="none" rotWithShape="1">
            <a:gsLst>
              <a:gs pos="0">
                <a:srgbClr val="5E9EFF"/>
              </a:gs>
              <a:gs pos="6000">
                <a:srgbClr val="85C2FF"/>
              </a:gs>
              <a:gs pos="13000">
                <a:srgbClr val="C4D6EB"/>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テキスト ボックス 2"/>
          <p:cNvSpPr txBox="1"/>
          <p:nvPr/>
        </p:nvSpPr>
        <p:spPr>
          <a:xfrm>
            <a:off x="428497" y="260649"/>
            <a:ext cx="9127014" cy="5786199"/>
          </a:xfrm>
          <a:prstGeom prst="rect">
            <a:avLst/>
          </a:prstGeom>
          <a:noFill/>
        </p:spPr>
        <p:txBody>
          <a:bodyPr wrap="square" rtlCol="0">
            <a:spAutoFit/>
          </a:bodyPr>
          <a:lstStyle/>
          <a:p>
            <a:pPr algn="ctr"/>
            <a:r>
              <a:rPr lang="ja-JP" altLang="ja-JP" sz="2800" dirty="0" smtClean="0">
                <a:solidFill>
                  <a:prstClr val="black"/>
                </a:solidFill>
              </a:rPr>
              <a:t>虐待</a:t>
            </a:r>
            <a:r>
              <a:rPr lang="ja-JP" altLang="ja-JP" sz="2800" dirty="0">
                <a:solidFill>
                  <a:prstClr val="black"/>
                </a:solidFill>
              </a:rPr>
              <a:t>行為と刑法</a:t>
            </a:r>
          </a:p>
          <a:p>
            <a:endParaRPr lang="en-US" altLang="ja-JP" dirty="0" smtClean="0">
              <a:solidFill>
                <a:prstClr val="black"/>
              </a:solidFill>
            </a:endParaRPr>
          </a:p>
          <a:p>
            <a:r>
              <a:rPr lang="ja-JP" altLang="en-US" dirty="0">
                <a:solidFill>
                  <a:prstClr val="black"/>
                </a:solidFill>
              </a:rPr>
              <a:t>　</a:t>
            </a:r>
            <a:r>
              <a:rPr lang="ja-JP" altLang="ja-JP" dirty="0" smtClean="0">
                <a:solidFill>
                  <a:prstClr val="black"/>
                </a:solidFill>
              </a:rPr>
              <a:t>虐待</a:t>
            </a:r>
            <a:r>
              <a:rPr lang="ja-JP" altLang="ja-JP" dirty="0">
                <a:solidFill>
                  <a:prstClr val="black"/>
                </a:solidFill>
              </a:rPr>
              <a:t>行為は、刑事罰の対象になる場合があります。</a:t>
            </a: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a:solidFill>
                <a:prstClr val="black"/>
              </a:solidFill>
            </a:endParaRPr>
          </a:p>
          <a:p>
            <a:endParaRPr lang="en-US" altLang="ja-JP" dirty="0" smtClean="0">
              <a:solidFill>
                <a:prstClr val="black"/>
              </a:solidFill>
            </a:endParaRPr>
          </a:p>
          <a:p>
            <a:r>
              <a:rPr lang="ja-JP" altLang="ja-JP" dirty="0" smtClean="0">
                <a:solidFill>
                  <a:prstClr val="black"/>
                </a:solidFill>
              </a:rPr>
              <a:t>等</a:t>
            </a:r>
            <a:r>
              <a:rPr lang="ja-JP" altLang="ja-JP" dirty="0">
                <a:solidFill>
                  <a:prstClr val="black"/>
                </a:solidFill>
              </a:rPr>
              <a:t>に該当することが考えられます</a:t>
            </a:r>
            <a:r>
              <a:rPr lang="ja-JP" altLang="ja-JP" dirty="0" smtClean="0">
                <a:solidFill>
                  <a:prstClr val="black"/>
                </a:solidFill>
              </a:rPr>
              <a:t>。</a:t>
            </a:r>
            <a:endParaRPr lang="en-US" altLang="ja-JP" dirty="0" smtClean="0">
              <a:solidFill>
                <a:prstClr val="black"/>
              </a:solidFill>
            </a:endParaRPr>
          </a:p>
          <a:p>
            <a:r>
              <a:rPr lang="ja-JP" altLang="en-US" dirty="0">
                <a:solidFill>
                  <a:prstClr val="black"/>
                </a:solidFill>
              </a:rPr>
              <a:t>　</a:t>
            </a:r>
            <a:r>
              <a:rPr lang="ja-JP" altLang="ja-JP" dirty="0" smtClean="0">
                <a:solidFill>
                  <a:prstClr val="black"/>
                </a:solidFill>
              </a:rPr>
              <a:t>これ</a:t>
            </a:r>
            <a:r>
              <a:rPr lang="ja-JP" altLang="ja-JP" dirty="0">
                <a:solidFill>
                  <a:prstClr val="black"/>
                </a:solidFill>
              </a:rPr>
              <a:t>までの虐待事案においても、虐待した障害者福祉施設等の職員が警察によって逮捕、送検された事案が複数起きています</a:t>
            </a:r>
            <a:r>
              <a:rPr lang="ja-JP" altLang="ja-JP" dirty="0" smtClean="0">
                <a:solidFill>
                  <a:prstClr val="black"/>
                </a:solidFill>
              </a:rPr>
              <a:t>。</a:t>
            </a:r>
            <a:endParaRPr lang="ja-JP" altLang="en-US"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2208923980"/>
              </p:ext>
            </p:extLst>
          </p:nvPr>
        </p:nvGraphicFramePr>
        <p:xfrm>
          <a:off x="584515" y="1502747"/>
          <a:ext cx="8814979" cy="3302000"/>
        </p:xfrm>
        <a:graphic>
          <a:graphicData uri="http://schemas.openxmlformats.org/drawingml/2006/table">
            <a:tbl>
              <a:tblPr firstRow="1" bandRow="1">
                <a:tableStyleId>{5C22544A-7EE6-4342-B048-85BDC9FD1C3A}</a:tableStyleId>
              </a:tblPr>
              <a:tblGrid>
                <a:gridCol w="2262251"/>
                <a:gridCol w="6552728"/>
              </a:tblGrid>
              <a:tr h="370840">
                <a:tc>
                  <a:txBody>
                    <a:bodyPr/>
                    <a:lstStyle/>
                    <a:p>
                      <a:pPr algn="ctr"/>
                      <a:r>
                        <a:rPr kumimoji="1" lang="ja-JP" altLang="en-US" dirty="0" smtClean="0"/>
                        <a:t>虐待行為の類型</a:t>
                      </a:r>
                      <a:endParaRPr kumimoji="1" lang="ja-JP" altLang="en-US" dirty="0"/>
                    </a:p>
                  </a:txBody>
                  <a:tcPr marL="99060" marR="99060"/>
                </a:tc>
                <a:tc>
                  <a:txBody>
                    <a:bodyPr/>
                    <a:lstStyle/>
                    <a:p>
                      <a:pPr algn="ctr"/>
                      <a:r>
                        <a:rPr kumimoji="1" lang="ja-JP" altLang="en-US" dirty="0" smtClean="0"/>
                        <a:t>該当する刑法の例</a:t>
                      </a:r>
                      <a:endParaRPr kumimoji="1" lang="ja-JP" altLang="en-US" dirty="0"/>
                    </a:p>
                  </a:txBody>
                  <a:tcPr marL="99060" marR="99060"/>
                </a:tc>
              </a:tr>
              <a:tr h="370840">
                <a:tc>
                  <a:txBody>
                    <a:bodyPr/>
                    <a:lstStyle/>
                    <a:p>
                      <a:r>
                        <a:rPr lang="ja-JP" altLang="ja-JP" dirty="0" smtClean="0"/>
                        <a:t>①　身体的虐待</a:t>
                      </a:r>
                      <a:endParaRPr kumimoji="1" lang="ja-JP" altLang="en-US" dirty="0"/>
                    </a:p>
                  </a:txBody>
                  <a:tcPr marL="99060" marR="99060"/>
                </a:tc>
                <a:tc>
                  <a:txBody>
                    <a:bodyPr/>
                    <a:lstStyle/>
                    <a:p>
                      <a:r>
                        <a:rPr lang="ja-JP" altLang="ja-JP" dirty="0" smtClean="0"/>
                        <a:t>刑法第</a:t>
                      </a:r>
                      <a:r>
                        <a:rPr lang="en-US" altLang="ja-JP" dirty="0" smtClean="0"/>
                        <a:t>199</a:t>
                      </a:r>
                      <a:r>
                        <a:rPr lang="ja-JP" altLang="ja-JP" dirty="0" smtClean="0"/>
                        <a:t>条殺人罪、第</a:t>
                      </a:r>
                      <a:r>
                        <a:rPr lang="en-US" altLang="ja-JP" dirty="0" smtClean="0"/>
                        <a:t>204</a:t>
                      </a:r>
                      <a:r>
                        <a:rPr lang="ja-JP" altLang="ja-JP" dirty="0" smtClean="0"/>
                        <a:t>条傷害罪、第</a:t>
                      </a:r>
                      <a:r>
                        <a:rPr lang="en-US" altLang="ja-JP" dirty="0" smtClean="0"/>
                        <a:t>208</a:t>
                      </a:r>
                      <a:r>
                        <a:rPr lang="ja-JP" altLang="ja-JP" dirty="0" smtClean="0"/>
                        <a:t>条暴行罪、</a:t>
                      </a:r>
                      <a:r>
                        <a:rPr lang="ja-JP" altLang="en-US" dirty="0" smtClean="0"/>
                        <a:t>　　　　　　　　　　　</a:t>
                      </a:r>
                      <a:r>
                        <a:rPr lang="ja-JP" altLang="ja-JP" dirty="0" smtClean="0"/>
                        <a:t>第</a:t>
                      </a:r>
                      <a:r>
                        <a:rPr lang="en-US" altLang="ja-JP" dirty="0" smtClean="0"/>
                        <a:t>220</a:t>
                      </a:r>
                      <a:r>
                        <a:rPr lang="ja-JP" altLang="ja-JP" dirty="0" smtClean="0"/>
                        <a:t>条逮捕監禁罪</a:t>
                      </a:r>
                      <a:endParaRPr kumimoji="1" lang="ja-JP" altLang="en-US" dirty="0"/>
                    </a:p>
                  </a:txBody>
                  <a:tcPr marL="99060" marR="99060"/>
                </a:tc>
              </a:tr>
              <a:tr h="370840">
                <a:tc>
                  <a:txBody>
                    <a:bodyPr/>
                    <a:lstStyle/>
                    <a:p>
                      <a:r>
                        <a:rPr lang="ja-JP" altLang="ja-JP" dirty="0" smtClean="0"/>
                        <a:t>②　性的虐待</a:t>
                      </a:r>
                      <a:endParaRPr kumimoji="1" lang="ja-JP" altLang="en-US" dirty="0"/>
                    </a:p>
                  </a:txBody>
                  <a:tcPr marL="99060" marR="99060"/>
                </a:tc>
                <a:tc>
                  <a:txBody>
                    <a:bodyPr/>
                    <a:lstStyle/>
                    <a:p>
                      <a:r>
                        <a:rPr lang="ja-JP" altLang="ja-JP" dirty="0" smtClean="0"/>
                        <a:t>刑法第</a:t>
                      </a:r>
                      <a:r>
                        <a:rPr lang="en-US" altLang="ja-JP" dirty="0" smtClean="0"/>
                        <a:t>176</a:t>
                      </a:r>
                      <a:r>
                        <a:rPr lang="ja-JP" altLang="ja-JP" dirty="0" smtClean="0"/>
                        <a:t>条強制わいせつ罪、第</a:t>
                      </a:r>
                      <a:r>
                        <a:rPr lang="en-US" altLang="ja-JP" dirty="0" smtClean="0"/>
                        <a:t>177</a:t>
                      </a:r>
                      <a:r>
                        <a:rPr lang="ja-JP" altLang="ja-JP" dirty="0" smtClean="0"/>
                        <a:t>条強姦罪、</a:t>
                      </a:r>
                      <a:endParaRPr lang="en-US" altLang="ja-JP" dirty="0" smtClean="0"/>
                    </a:p>
                    <a:p>
                      <a:r>
                        <a:rPr lang="ja-JP" altLang="ja-JP" dirty="0" smtClean="0"/>
                        <a:t>第</a:t>
                      </a:r>
                      <a:r>
                        <a:rPr lang="en-US" altLang="ja-JP" dirty="0" smtClean="0"/>
                        <a:t>178</a:t>
                      </a:r>
                      <a:r>
                        <a:rPr lang="ja-JP" altLang="ja-JP" dirty="0" smtClean="0"/>
                        <a:t>条準強制わいせつ、準強姦罪</a:t>
                      </a:r>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dirty="0" smtClean="0"/>
                        <a:t>③　心理的虐待</a:t>
                      </a:r>
                      <a:endParaRPr kumimoji="1" lang="ja-JP" altLang="en-US" dirty="0" smtClean="0"/>
                    </a:p>
                  </a:txBody>
                  <a:tcPr marL="99060" marR="99060"/>
                </a:tc>
                <a:tc>
                  <a:txBody>
                    <a:bodyPr/>
                    <a:lstStyle/>
                    <a:p>
                      <a:r>
                        <a:rPr lang="ja-JP" altLang="ja-JP" dirty="0" smtClean="0"/>
                        <a:t>刑法第</a:t>
                      </a:r>
                      <a:r>
                        <a:rPr lang="en-US" altLang="ja-JP" dirty="0" smtClean="0"/>
                        <a:t>222</a:t>
                      </a:r>
                      <a:r>
                        <a:rPr lang="ja-JP" altLang="ja-JP" dirty="0" smtClean="0"/>
                        <a:t>条脅迫罪、第</a:t>
                      </a:r>
                      <a:r>
                        <a:rPr lang="en-US" altLang="ja-JP" dirty="0" smtClean="0"/>
                        <a:t>223</a:t>
                      </a:r>
                      <a:r>
                        <a:rPr lang="ja-JP" altLang="ja-JP" dirty="0" smtClean="0"/>
                        <a:t>条強要罪、第</a:t>
                      </a:r>
                      <a:r>
                        <a:rPr lang="en-US" altLang="ja-JP" dirty="0" smtClean="0"/>
                        <a:t>230</a:t>
                      </a:r>
                      <a:r>
                        <a:rPr lang="ja-JP" altLang="ja-JP" dirty="0" smtClean="0"/>
                        <a:t>条名誉毀損罪、</a:t>
                      </a:r>
                      <a:endParaRPr lang="en-US" altLang="ja-JP" dirty="0" smtClean="0"/>
                    </a:p>
                    <a:p>
                      <a:r>
                        <a:rPr lang="ja-JP" altLang="ja-JP" dirty="0" smtClean="0"/>
                        <a:t>第</a:t>
                      </a:r>
                      <a:r>
                        <a:rPr lang="en-US" altLang="ja-JP" dirty="0" smtClean="0"/>
                        <a:t>231</a:t>
                      </a:r>
                      <a:r>
                        <a:rPr lang="ja-JP" altLang="ja-JP" dirty="0" smtClean="0"/>
                        <a:t>条侮辱罪</a:t>
                      </a:r>
                      <a:endParaRPr kumimoji="1" lang="ja-JP" altLang="en-US" dirty="0"/>
                    </a:p>
                  </a:txBody>
                  <a:tcPr marL="99060" marR="99060"/>
                </a:tc>
              </a:tr>
              <a:tr h="370840">
                <a:tc>
                  <a:txBody>
                    <a:bodyPr/>
                    <a:lstStyle/>
                    <a:p>
                      <a:r>
                        <a:rPr lang="ja-JP" altLang="ja-JP" dirty="0" smtClean="0"/>
                        <a:t>④　放棄・放置</a:t>
                      </a:r>
                      <a:endParaRPr kumimoji="1" lang="ja-JP" altLang="en-US" dirty="0"/>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dirty="0" smtClean="0"/>
                        <a:t>刑法第</a:t>
                      </a:r>
                      <a:r>
                        <a:rPr lang="en-US" altLang="ja-JP" dirty="0" smtClean="0"/>
                        <a:t>218</a:t>
                      </a:r>
                      <a:r>
                        <a:rPr lang="ja-JP" altLang="ja-JP" dirty="0" smtClean="0"/>
                        <a:t>条保護責任者遺棄罪</a:t>
                      </a:r>
                    </a:p>
                  </a:txBody>
                  <a:tcPr marL="99060" marR="99060"/>
                </a:tc>
              </a:tr>
              <a:tr h="370840">
                <a:tc>
                  <a:txBody>
                    <a:bodyPr/>
                    <a:lstStyle/>
                    <a:p>
                      <a:r>
                        <a:rPr lang="ja-JP" altLang="ja-JP" dirty="0" smtClean="0"/>
                        <a:t>⑤　経済的虐待</a:t>
                      </a:r>
                      <a:endParaRPr kumimoji="1" lang="ja-JP" altLang="en-US" dirty="0"/>
                    </a:p>
                  </a:txBody>
                  <a:tcPr marL="99060" marR="99060"/>
                </a:tc>
                <a:tc>
                  <a:txBody>
                    <a:bodyPr/>
                    <a:lstStyle/>
                    <a:p>
                      <a:r>
                        <a:rPr lang="ja-JP" altLang="ja-JP" dirty="0" smtClean="0"/>
                        <a:t>刑法第</a:t>
                      </a:r>
                      <a:r>
                        <a:rPr lang="en-US" altLang="ja-JP" dirty="0" smtClean="0"/>
                        <a:t>235</a:t>
                      </a:r>
                      <a:r>
                        <a:rPr lang="ja-JP" altLang="ja-JP" dirty="0" smtClean="0"/>
                        <a:t>条窃盗罪、第</a:t>
                      </a:r>
                      <a:r>
                        <a:rPr lang="en-US" altLang="ja-JP" dirty="0" smtClean="0"/>
                        <a:t>246</a:t>
                      </a:r>
                      <a:r>
                        <a:rPr lang="ja-JP" altLang="ja-JP" dirty="0" smtClean="0"/>
                        <a:t>条詐欺罪、第</a:t>
                      </a:r>
                      <a:r>
                        <a:rPr lang="en-US" altLang="ja-JP" dirty="0" smtClean="0"/>
                        <a:t>249</a:t>
                      </a:r>
                      <a:r>
                        <a:rPr lang="ja-JP" altLang="ja-JP" dirty="0" smtClean="0"/>
                        <a:t>条恐喝罪、</a:t>
                      </a:r>
                      <a:endParaRPr lang="en-US" altLang="ja-JP" dirty="0" smtClean="0"/>
                    </a:p>
                    <a:p>
                      <a:r>
                        <a:rPr lang="ja-JP" altLang="ja-JP" dirty="0" smtClean="0"/>
                        <a:t>第</a:t>
                      </a:r>
                      <a:r>
                        <a:rPr lang="en-US" altLang="ja-JP" dirty="0" smtClean="0"/>
                        <a:t>252</a:t>
                      </a:r>
                      <a:r>
                        <a:rPr lang="ja-JP" altLang="ja-JP" dirty="0" smtClean="0"/>
                        <a:t>条横領罪</a:t>
                      </a:r>
                      <a:endParaRPr kumimoji="1" lang="ja-JP" altLang="en-US" dirty="0"/>
                    </a:p>
                  </a:txBody>
                  <a:tcPr marL="99060" marR="99060"/>
                </a:tc>
              </a:tr>
            </a:tbl>
          </a:graphicData>
        </a:graphic>
      </p:graphicFrame>
      <p:sp>
        <p:nvSpPr>
          <p:cNvPr id="4" name="スライド番号プレースホルダー 3"/>
          <p:cNvSpPr>
            <a:spLocks noGrp="1"/>
          </p:cNvSpPr>
          <p:nvPr>
            <p:ph type="sldNum" sz="quarter" idx="12"/>
          </p:nvPr>
        </p:nvSpPr>
        <p:spPr/>
        <p:txBody>
          <a:bodyPr/>
          <a:lstStyle/>
          <a:p>
            <a:fld id="{78F950D4-1E1C-42F6-9A19-60E388C800D6}" type="slidenum">
              <a:rPr lang="ja-JP" altLang="en-US" smtClean="0">
                <a:solidFill>
                  <a:prstClr val="black">
                    <a:tint val="75000"/>
                  </a:prstClr>
                </a:solidFill>
              </a:rPr>
              <a:pPr/>
              <a:t>102</a:t>
            </a:fld>
            <a:endParaRPr lang="ja-JP" altLang="en-US">
              <a:solidFill>
                <a:prstClr val="black">
                  <a:tint val="75000"/>
                </a:prstClr>
              </a:solidFill>
            </a:endParaRPr>
          </a:p>
        </p:txBody>
      </p:sp>
    </p:spTree>
    <p:extLst>
      <p:ext uri="{BB962C8B-B14F-4D97-AF65-F5344CB8AC3E}">
        <p14:creationId xmlns:p14="http://schemas.microsoft.com/office/powerpoint/2010/main" val="12860246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1573119452"/>
              </p:ext>
            </p:extLst>
          </p:nvPr>
        </p:nvGraphicFramePr>
        <p:xfrm>
          <a:off x="6569098" y="1356618"/>
          <a:ext cx="3336904" cy="5384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p:cNvGraphicFramePr>
            <a:graphicFrameLocks/>
          </p:cNvGraphicFramePr>
          <p:nvPr>
            <p:extLst>
              <p:ext uri="{D42A27DB-BD31-4B8C-83A1-F6EECF244321}">
                <p14:modId xmlns:p14="http://schemas.microsoft.com/office/powerpoint/2010/main" val="1368431914"/>
              </p:ext>
            </p:extLst>
          </p:nvPr>
        </p:nvGraphicFramePr>
        <p:xfrm>
          <a:off x="3236811" y="1360754"/>
          <a:ext cx="3354374" cy="5380613"/>
        </p:xfrm>
        <a:graphic>
          <a:graphicData uri="http://schemas.openxmlformats.org/drawingml/2006/chart">
            <c:chart xmlns:c="http://schemas.openxmlformats.org/drawingml/2006/chart" xmlns:r="http://schemas.openxmlformats.org/officeDocument/2006/relationships" r:id="rId3"/>
          </a:graphicData>
        </a:graphic>
      </p:graphicFrame>
      <p:sp>
        <p:nvSpPr>
          <p:cNvPr id="21" name="テキスト ボックス 1"/>
          <p:cNvSpPr txBox="1"/>
          <p:nvPr/>
        </p:nvSpPr>
        <p:spPr>
          <a:xfrm>
            <a:off x="3782872" y="6272063"/>
            <a:ext cx="839168" cy="205562"/>
          </a:xfrm>
          <a:prstGeom prst="rect">
            <a:avLst/>
          </a:prstGeom>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dirty="0"/>
              <a:t>（下半期のみ）</a:t>
            </a:r>
          </a:p>
        </p:txBody>
      </p:sp>
      <p:graphicFrame>
        <p:nvGraphicFramePr>
          <p:cNvPr id="22" name="グラフ 21"/>
          <p:cNvGraphicFramePr>
            <a:graphicFrameLocks/>
          </p:cNvGraphicFramePr>
          <p:nvPr>
            <p:extLst>
              <p:ext uri="{D42A27DB-BD31-4B8C-83A1-F6EECF244321}">
                <p14:modId xmlns:p14="http://schemas.microsoft.com/office/powerpoint/2010/main" val="1849801909"/>
              </p:ext>
            </p:extLst>
          </p:nvPr>
        </p:nvGraphicFramePr>
        <p:xfrm>
          <a:off x="2" y="1356618"/>
          <a:ext cx="3236809" cy="5384751"/>
        </p:xfrm>
        <a:graphic>
          <a:graphicData uri="http://schemas.openxmlformats.org/drawingml/2006/chart">
            <c:chart xmlns:c="http://schemas.openxmlformats.org/drawingml/2006/chart" xmlns:r="http://schemas.openxmlformats.org/officeDocument/2006/relationships" r:id="rId4"/>
          </a:graphicData>
        </a:graphic>
      </p:graphicFrame>
      <p:sp>
        <p:nvSpPr>
          <p:cNvPr id="24" name="角丸四角形 23"/>
          <p:cNvSpPr/>
          <p:nvPr/>
        </p:nvSpPr>
        <p:spPr>
          <a:xfrm>
            <a:off x="3432384" y="1207997"/>
            <a:ext cx="3033064" cy="297253"/>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100" b="1" dirty="0" smtClean="0">
                <a:solidFill>
                  <a:prstClr val="white"/>
                </a:solidFill>
                <a:latin typeface="ＭＳ Ｐゴシック"/>
              </a:rPr>
              <a:t>障害福祉施設従事者等による障害者虐待</a:t>
            </a:r>
            <a:endParaRPr lang="en-US" altLang="ja-JP" sz="1100" b="1" dirty="0">
              <a:solidFill>
                <a:prstClr val="white"/>
              </a:solidFill>
              <a:latin typeface="ＭＳ Ｐゴシック"/>
            </a:endParaRPr>
          </a:p>
        </p:txBody>
      </p:sp>
      <p:sp>
        <p:nvSpPr>
          <p:cNvPr id="26" name="AutoShape 2"/>
          <p:cNvSpPr>
            <a:spLocks noChangeArrowheads="1"/>
          </p:cNvSpPr>
          <p:nvPr/>
        </p:nvSpPr>
        <p:spPr bwMode="auto">
          <a:xfrm>
            <a:off x="1945579" y="188640"/>
            <a:ext cx="6006667" cy="415308"/>
          </a:xfrm>
          <a:prstGeom prst="bevel">
            <a:avLst>
              <a:gd name="adj" fmla="val 12500"/>
            </a:avLst>
          </a:prstGeom>
          <a:solidFill>
            <a:srgbClr val="FFFF99"/>
          </a:solidFill>
          <a:ln w="9525">
            <a:solidFill>
              <a:srgbClr val="000000"/>
            </a:solidFill>
            <a:miter lim="800000"/>
            <a:headEnd/>
            <a:tailEnd/>
          </a:ln>
        </p:spPr>
        <p:txBody>
          <a:bodyPr wrap="square" lIns="65676" tIns="32838" rIns="65676" bIns="32838" anchor="ctr">
            <a:spAutoFit/>
          </a:bodyPr>
          <a:lstStyle/>
          <a:p>
            <a:pPr algn="ctr"/>
            <a:r>
              <a:rPr lang="ja-JP" altLang="en-US" sz="1600" b="1" dirty="0" smtClean="0">
                <a:solidFill>
                  <a:schemeClr val="tx1"/>
                </a:solidFill>
              </a:rPr>
              <a:t>障害者虐待事例への対応状況等（調査結果）経年比較</a:t>
            </a:r>
            <a:endParaRPr lang="ja-JP" altLang="en-US" sz="1600" b="1" dirty="0">
              <a:solidFill>
                <a:schemeClr val="tx1"/>
              </a:solidFill>
            </a:endParaRPr>
          </a:p>
        </p:txBody>
      </p:sp>
      <p:sp>
        <p:nvSpPr>
          <p:cNvPr id="27" name="テキスト ボックス 26"/>
          <p:cNvSpPr txBox="1"/>
          <p:nvPr/>
        </p:nvSpPr>
        <p:spPr>
          <a:xfrm>
            <a:off x="226978" y="804824"/>
            <a:ext cx="8321622" cy="253916"/>
          </a:xfrm>
          <a:prstGeom prst="rect">
            <a:avLst/>
          </a:prstGeom>
          <a:noFill/>
        </p:spPr>
        <p:txBody>
          <a:bodyPr wrap="square" rtlCol="0">
            <a:spAutoFit/>
          </a:bodyPr>
          <a:lstStyle/>
          <a:p>
            <a:r>
              <a:rPr kumimoji="1" lang="ja-JP" altLang="en-US" sz="1050" dirty="0" smtClean="0"/>
              <a:t>注：平成２４年度のデータは下半期のみのデータであり、経年比較としては平成２５年度から平成２７年度の３ヶ年分が対象。</a:t>
            </a:r>
            <a:endParaRPr kumimoji="1" lang="ja-JP" altLang="en-US" sz="1050" dirty="0"/>
          </a:p>
        </p:txBody>
      </p:sp>
      <p:sp>
        <p:nvSpPr>
          <p:cNvPr id="28" name="テキスト ボックス 1"/>
          <p:cNvSpPr txBox="1"/>
          <p:nvPr/>
        </p:nvSpPr>
        <p:spPr>
          <a:xfrm>
            <a:off x="506508" y="6273393"/>
            <a:ext cx="947371" cy="205562"/>
          </a:xfrm>
          <a:prstGeom prst="rect">
            <a:avLst/>
          </a:prstGeom>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dirty="0"/>
              <a:t>（下半期のみ）</a:t>
            </a:r>
          </a:p>
        </p:txBody>
      </p:sp>
      <p:sp>
        <p:nvSpPr>
          <p:cNvPr id="29" name="角丸四角形 28"/>
          <p:cNvSpPr/>
          <p:nvPr/>
        </p:nvSpPr>
        <p:spPr>
          <a:xfrm>
            <a:off x="6825209" y="1221972"/>
            <a:ext cx="2964329" cy="269301"/>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100" b="1" dirty="0" smtClean="0">
                <a:solidFill>
                  <a:prstClr val="white"/>
                </a:solidFill>
                <a:latin typeface="ＭＳ Ｐゴシック"/>
              </a:rPr>
              <a:t>使用者による障害者虐待</a:t>
            </a:r>
            <a:endParaRPr lang="en-US" altLang="ja-JP" sz="1100" b="1" dirty="0">
              <a:solidFill>
                <a:prstClr val="white"/>
              </a:solidFill>
              <a:latin typeface="ＭＳ Ｐゴシック"/>
            </a:endParaRPr>
          </a:p>
        </p:txBody>
      </p:sp>
      <p:sp>
        <p:nvSpPr>
          <p:cNvPr id="30" name="角丸四角形 29"/>
          <p:cNvSpPr/>
          <p:nvPr/>
        </p:nvSpPr>
        <p:spPr>
          <a:xfrm>
            <a:off x="226980" y="1208631"/>
            <a:ext cx="2931823" cy="288033"/>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100" b="1" dirty="0" smtClean="0">
                <a:solidFill>
                  <a:prstClr val="white"/>
                </a:solidFill>
                <a:latin typeface="ＭＳ Ｐゴシック"/>
              </a:rPr>
              <a:t>養護者による障害者虐待</a:t>
            </a:r>
            <a:endParaRPr lang="en-US" altLang="ja-JP" sz="1100" b="1" dirty="0">
              <a:solidFill>
                <a:prstClr val="white"/>
              </a:solidFill>
              <a:latin typeface="ＭＳ Ｐゴシック"/>
            </a:endParaRPr>
          </a:p>
        </p:txBody>
      </p:sp>
    </p:spTree>
    <p:extLst>
      <p:ext uri="{BB962C8B-B14F-4D97-AF65-F5344CB8AC3E}">
        <p14:creationId xmlns:p14="http://schemas.microsoft.com/office/powerpoint/2010/main" val="9368175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974560" y="188647"/>
            <a:ext cx="8034893" cy="394859"/>
          </a:xfrm>
          <a:prstGeom prst="bevel">
            <a:avLst>
              <a:gd name="adj" fmla="val 12500"/>
            </a:avLst>
          </a:prstGeom>
          <a:solidFill>
            <a:schemeClr val="accent6">
              <a:lumMod val="60000"/>
              <a:lumOff val="40000"/>
            </a:schemeClr>
          </a:solidFill>
          <a:ln w="9525">
            <a:solidFill>
              <a:srgbClr val="000000"/>
            </a:solidFill>
            <a:miter lim="800000"/>
            <a:headEnd/>
            <a:tailEnd/>
          </a:ln>
        </p:spPr>
        <p:txBody>
          <a:bodyPr wrap="square" lIns="65676" tIns="32838" rIns="65676" bIns="32838" anchor="ctr">
            <a:spAutoFit/>
          </a:bodyPr>
          <a:lstStyle/>
          <a:p>
            <a:pPr algn="ctr" defTabSz="656760" fontAlgn="auto">
              <a:spcBef>
                <a:spcPts val="0"/>
              </a:spcBef>
              <a:spcAft>
                <a:spcPts val="0"/>
              </a:spcAft>
              <a:defRPr/>
            </a:pPr>
            <a:r>
              <a:rPr kumimoji="0" lang="ja-JP" altLang="en-US" sz="1500" b="1" kern="0" dirty="0" smtClean="0">
                <a:solidFill>
                  <a:srgbClr val="2D2D8A">
                    <a:lumMod val="75000"/>
                  </a:srgbClr>
                </a:solidFill>
                <a:latin typeface="ＭＳ Ｐゴシック"/>
                <a:ea typeface="ＭＳ Ｐゴシック"/>
              </a:rPr>
              <a:t>平成</a:t>
            </a:r>
            <a:r>
              <a:rPr kumimoji="0" lang="ja-JP" altLang="en-US" sz="1500" b="1" kern="0" dirty="0">
                <a:solidFill>
                  <a:srgbClr val="2D2D8A">
                    <a:lumMod val="75000"/>
                  </a:srgbClr>
                </a:solidFill>
                <a:latin typeface="ＭＳ Ｐゴシック"/>
                <a:ea typeface="ＭＳ Ｐゴシック"/>
              </a:rPr>
              <a:t>２７</a:t>
            </a:r>
            <a:r>
              <a:rPr kumimoji="0" lang="ja-JP" altLang="en-US" sz="1500" b="1" kern="0" dirty="0" smtClean="0">
                <a:solidFill>
                  <a:srgbClr val="2D2D8A">
                    <a:lumMod val="75000"/>
                  </a:srgbClr>
                </a:solidFill>
                <a:latin typeface="ＭＳ Ｐゴシック"/>
                <a:ea typeface="ＭＳ Ｐゴシック"/>
              </a:rPr>
              <a:t>年度</a:t>
            </a:r>
            <a:r>
              <a:rPr kumimoji="0" lang="ja-JP" altLang="en-US" sz="1500" b="1" kern="0" dirty="0">
                <a:solidFill>
                  <a:srgbClr val="2D2D8A">
                    <a:lumMod val="75000"/>
                  </a:srgbClr>
                </a:solidFill>
                <a:latin typeface="ＭＳ Ｐゴシック"/>
                <a:ea typeface="ＭＳ Ｐゴシック"/>
              </a:rPr>
              <a:t>　</a:t>
            </a:r>
            <a:r>
              <a:rPr kumimoji="0" lang="ja-JP" altLang="en-US" sz="1500" b="1" kern="0" dirty="0" smtClean="0">
                <a:solidFill>
                  <a:srgbClr val="2D2D8A">
                    <a:lumMod val="75000"/>
                  </a:srgbClr>
                </a:solidFill>
                <a:latin typeface="ＭＳ Ｐゴシック"/>
                <a:ea typeface="ＭＳ Ｐゴシック"/>
              </a:rPr>
              <a:t>都道府県・市区町村における障害者虐待事例への対応状況等（調査結果）</a:t>
            </a:r>
            <a:endParaRPr kumimoji="0" lang="ja-JP" altLang="en-US" sz="1500" b="1" kern="0" dirty="0">
              <a:solidFill>
                <a:srgbClr val="2D2D8A">
                  <a:lumMod val="75000"/>
                </a:srgbClr>
              </a:solidFill>
              <a:latin typeface="ＭＳ Ｐゴシック"/>
              <a:ea typeface="ＭＳ Ｐゴシック"/>
            </a:endParaRPr>
          </a:p>
        </p:txBody>
      </p:sp>
      <p:sp>
        <p:nvSpPr>
          <p:cNvPr id="5" name="テキスト ボックス 4"/>
          <p:cNvSpPr txBox="1"/>
          <p:nvPr/>
        </p:nvSpPr>
        <p:spPr>
          <a:xfrm>
            <a:off x="116466" y="717495"/>
            <a:ext cx="9673075" cy="1046440"/>
          </a:xfrm>
          <a:prstGeom prst="rect">
            <a:avLst/>
          </a:prstGeom>
          <a:noFill/>
          <a:ln>
            <a:solidFill>
              <a:schemeClr val="tx1"/>
            </a:solidFill>
          </a:ln>
        </p:spPr>
        <p:txBody>
          <a:bodyPr wrap="square" rtlCol="0">
            <a:spAutoFit/>
          </a:bodyPr>
          <a:lstStyle/>
          <a:p>
            <a:pPr fontAlgn="auto">
              <a:spcBef>
                <a:spcPts val="0"/>
              </a:spcBef>
              <a:spcAft>
                <a:spcPts val="0"/>
              </a:spcAft>
            </a:pPr>
            <a:r>
              <a:rPr lang="ja-JP" altLang="en-US" dirty="0">
                <a:solidFill>
                  <a:prstClr val="black"/>
                </a:solidFill>
                <a:latin typeface="Calibri"/>
                <a:ea typeface="ＭＳ Ｐゴシック"/>
              </a:rPr>
              <a:t>○</a:t>
            </a:r>
            <a:r>
              <a:rPr lang="ja-JP" altLang="en-US" dirty="0" smtClean="0">
                <a:solidFill>
                  <a:prstClr val="black"/>
                </a:solidFill>
                <a:latin typeface="Calibri"/>
                <a:ea typeface="ＭＳ Ｐゴシック"/>
              </a:rPr>
              <a:t>平成</a:t>
            </a:r>
            <a:r>
              <a:rPr lang="en-US" altLang="ja-JP" dirty="0" smtClean="0">
                <a:solidFill>
                  <a:prstClr val="black"/>
                </a:solidFill>
                <a:latin typeface="Calibri"/>
                <a:ea typeface="ＭＳ Ｐゴシック"/>
              </a:rPr>
              <a:t>24</a:t>
            </a:r>
            <a:r>
              <a:rPr lang="ja-JP" altLang="en-US" dirty="0" smtClean="0">
                <a:solidFill>
                  <a:prstClr val="black"/>
                </a:solidFill>
                <a:latin typeface="Calibri"/>
                <a:ea typeface="ＭＳ Ｐゴシック"/>
              </a:rPr>
              <a:t>年</a:t>
            </a:r>
            <a:r>
              <a:rPr lang="en-US" altLang="ja-JP" dirty="0">
                <a:solidFill>
                  <a:prstClr val="black"/>
                </a:solidFill>
                <a:latin typeface="Calibri"/>
                <a:ea typeface="ＭＳ Ｐゴシック"/>
              </a:rPr>
              <a:t>10</a:t>
            </a:r>
            <a:r>
              <a:rPr lang="ja-JP" altLang="en-US" dirty="0">
                <a:solidFill>
                  <a:prstClr val="black"/>
                </a:solidFill>
                <a:latin typeface="Calibri"/>
                <a:ea typeface="ＭＳ Ｐゴシック"/>
              </a:rPr>
              <a:t>月</a:t>
            </a:r>
            <a:r>
              <a:rPr lang="en-US" altLang="ja-JP" dirty="0">
                <a:solidFill>
                  <a:prstClr val="black"/>
                </a:solidFill>
                <a:latin typeface="Calibri"/>
                <a:ea typeface="ＭＳ Ｐゴシック"/>
              </a:rPr>
              <a:t>1</a:t>
            </a:r>
            <a:r>
              <a:rPr lang="ja-JP" altLang="en-US" dirty="0">
                <a:solidFill>
                  <a:prstClr val="black"/>
                </a:solidFill>
                <a:latin typeface="Calibri"/>
                <a:ea typeface="ＭＳ Ｐゴシック"/>
              </a:rPr>
              <a:t>日に障害者虐待防止法施行（養護者、施設等職員、使用者による虐待）</a:t>
            </a:r>
            <a:endParaRPr lang="en-US" altLang="ja-JP" dirty="0">
              <a:solidFill>
                <a:prstClr val="black"/>
              </a:solidFill>
              <a:latin typeface="Calibri"/>
              <a:ea typeface="ＭＳ Ｐゴシック"/>
            </a:endParaRPr>
          </a:p>
          <a:p>
            <a:pPr fontAlgn="auto">
              <a:spcBef>
                <a:spcPts val="0"/>
              </a:spcBef>
              <a:spcAft>
                <a:spcPts val="0"/>
              </a:spcAft>
            </a:pPr>
            <a:endParaRPr lang="en-US" altLang="ja-JP" sz="800" dirty="0" smtClean="0">
              <a:solidFill>
                <a:prstClr val="black"/>
              </a:solidFill>
              <a:latin typeface="Calibri"/>
              <a:ea typeface="ＭＳ Ｐゴシック"/>
            </a:endParaRPr>
          </a:p>
          <a:p>
            <a:pPr fontAlgn="auto">
              <a:spcBef>
                <a:spcPts val="0"/>
              </a:spcBef>
              <a:spcAft>
                <a:spcPts val="0"/>
              </a:spcAft>
            </a:pPr>
            <a:r>
              <a:rPr lang="ja-JP" altLang="en-US" dirty="0">
                <a:solidFill>
                  <a:prstClr val="black"/>
                </a:solidFill>
                <a:latin typeface="Calibri"/>
                <a:ea typeface="ＭＳ Ｐゴシック"/>
              </a:rPr>
              <a:t>　</a:t>
            </a:r>
            <a:r>
              <a:rPr lang="ja-JP" altLang="en-US" dirty="0" smtClean="0">
                <a:solidFill>
                  <a:prstClr val="black"/>
                </a:solidFill>
                <a:latin typeface="Calibri"/>
                <a:ea typeface="ＭＳ Ｐゴシック"/>
              </a:rPr>
              <a:t>→平成</a:t>
            </a:r>
            <a:r>
              <a:rPr lang="en-US" altLang="ja-JP" dirty="0" smtClean="0">
                <a:solidFill>
                  <a:prstClr val="black"/>
                </a:solidFill>
                <a:latin typeface="Calibri"/>
                <a:ea typeface="ＭＳ Ｐゴシック"/>
              </a:rPr>
              <a:t>27</a:t>
            </a:r>
            <a:r>
              <a:rPr lang="ja-JP" altLang="en-US" dirty="0" smtClean="0">
                <a:solidFill>
                  <a:prstClr val="black"/>
                </a:solidFill>
                <a:latin typeface="Calibri"/>
                <a:ea typeface="ＭＳ Ｐゴシック"/>
              </a:rPr>
              <a:t>年</a:t>
            </a:r>
            <a:r>
              <a:rPr lang="en-US" altLang="ja-JP" dirty="0">
                <a:solidFill>
                  <a:prstClr val="black"/>
                </a:solidFill>
                <a:latin typeface="Calibri"/>
                <a:ea typeface="ＭＳ Ｐゴシック"/>
              </a:rPr>
              <a:t>4</a:t>
            </a:r>
            <a:r>
              <a:rPr lang="ja-JP" altLang="en-US" dirty="0">
                <a:solidFill>
                  <a:prstClr val="black"/>
                </a:solidFill>
                <a:latin typeface="Calibri"/>
                <a:ea typeface="ＭＳ Ｐゴシック"/>
              </a:rPr>
              <a:t>月</a:t>
            </a:r>
            <a:r>
              <a:rPr lang="en-US" altLang="ja-JP" dirty="0">
                <a:solidFill>
                  <a:prstClr val="black"/>
                </a:solidFill>
                <a:latin typeface="Calibri"/>
                <a:ea typeface="ＭＳ Ｐゴシック"/>
              </a:rPr>
              <a:t>1</a:t>
            </a:r>
            <a:r>
              <a:rPr lang="ja-JP" altLang="en-US" dirty="0">
                <a:solidFill>
                  <a:prstClr val="black"/>
                </a:solidFill>
                <a:latin typeface="Calibri"/>
                <a:ea typeface="ＭＳ Ｐゴシック"/>
              </a:rPr>
              <a:t>日～</a:t>
            </a:r>
            <a:r>
              <a:rPr lang="ja-JP" altLang="en-US" dirty="0" smtClean="0">
                <a:solidFill>
                  <a:prstClr val="black"/>
                </a:solidFill>
                <a:latin typeface="Calibri"/>
                <a:ea typeface="ＭＳ Ｐゴシック"/>
              </a:rPr>
              <a:t>平成</a:t>
            </a:r>
            <a:r>
              <a:rPr lang="en-US" altLang="ja-JP" dirty="0" smtClean="0">
                <a:solidFill>
                  <a:prstClr val="black"/>
                </a:solidFill>
                <a:latin typeface="Calibri"/>
                <a:ea typeface="ＭＳ Ｐゴシック"/>
              </a:rPr>
              <a:t>28</a:t>
            </a:r>
            <a:r>
              <a:rPr lang="ja-JP" altLang="en-US" dirty="0" smtClean="0">
                <a:solidFill>
                  <a:prstClr val="black"/>
                </a:solidFill>
                <a:latin typeface="Calibri"/>
                <a:ea typeface="ＭＳ Ｐゴシック"/>
              </a:rPr>
              <a:t>年</a:t>
            </a:r>
            <a:r>
              <a:rPr lang="en-US" altLang="ja-JP" dirty="0">
                <a:solidFill>
                  <a:prstClr val="black"/>
                </a:solidFill>
                <a:latin typeface="Calibri"/>
                <a:ea typeface="ＭＳ Ｐゴシック"/>
              </a:rPr>
              <a:t>3</a:t>
            </a:r>
            <a:r>
              <a:rPr lang="ja-JP" altLang="en-US" dirty="0">
                <a:solidFill>
                  <a:prstClr val="black"/>
                </a:solidFill>
                <a:latin typeface="Calibri"/>
                <a:ea typeface="ＭＳ Ｐゴシック"/>
              </a:rPr>
              <a:t>月</a:t>
            </a:r>
            <a:r>
              <a:rPr lang="en-US" altLang="ja-JP" dirty="0">
                <a:solidFill>
                  <a:prstClr val="black"/>
                </a:solidFill>
                <a:latin typeface="Calibri"/>
                <a:ea typeface="ＭＳ Ｐゴシック"/>
              </a:rPr>
              <a:t>31</a:t>
            </a:r>
            <a:r>
              <a:rPr lang="ja-JP" altLang="en-US" dirty="0">
                <a:solidFill>
                  <a:prstClr val="black"/>
                </a:solidFill>
                <a:latin typeface="Calibri"/>
                <a:ea typeface="ＭＳ Ｐゴシック"/>
              </a:rPr>
              <a:t>日まで</a:t>
            </a:r>
            <a:r>
              <a:rPr lang="ja-JP" altLang="en-US" dirty="0" smtClean="0">
                <a:solidFill>
                  <a:prstClr val="black"/>
                </a:solidFill>
                <a:latin typeface="Calibri"/>
                <a:ea typeface="ＭＳ Ｐゴシック"/>
              </a:rPr>
              <a:t>の１年間</a:t>
            </a:r>
            <a:r>
              <a:rPr lang="ja-JP" altLang="en-US" dirty="0">
                <a:solidFill>
                  <a:prstClr val="black"/>
                </a:solidFill>
                <a:latin typeface="Calibri"/>
                <a:ea typeface="ＭＳ Ｐゴシック"/>
              </a:rPr>
              <a:t>における養護者、施設職員等に</a:t>
            </a:r>
            <a:r>
              <a:rPr lang="ja-JP" altLang="en-US" dirty="0" smtClean="0">
                <a:solidFill>
                  <a:prstClr val="black"/>
                </a:solidFill>
                <a:latin typeface="Calibri"/>
                <a:ea typeface="ＭＳ Ｐゴシック"/>
              </a:rPr>
              <a:t>よる</a:t>
            </a:r>
            <a:endParaRPr lang="en-US" altLang="ja-JP" dirty="0" smtClean="0">
              <a:solidFill>
                <a:prstClr val="black"/>
              </a:solidFill>
              <a:latin typeface="Calibri"/>
              <a:ea typeface="ＭＳ Ｐゴシック"/>
            </a:endParaRPr>
          </a:p>
          <a:p>
            <a:pPr fontAlgn="auto">
              <a:spcBef>
                <a:spcPts val="0"/>
              </a:spcBef>
              <a:spcAft>
                <a:spcPts val="0"/>
              </a:spcAft>
            </a:pPr>
            <a:r>
              <a:rPr lang="ja-JP" altLang="en-US" dirty="0" smtClean="0">
                <a:solidFill>
                  <a:prstClr val="black"/>
                </a:solidFill>
                <a:latin typeface="Calibri"/>
                <a:ea typeface="ＭＳ Ｐゴシック"/>
              </a:rPr>
              <a:t>　　虐待の状況について、 都道府県経由で調査を実施。</a:t>
            </a:r>
            <a:endParaRPr lang="en-US" altLang="ja-JP" sz="1400" dirty="0">
              <a:solidFill>
                <a:prstClr val="black"/>
              </a:solidFill>
              <a:latin typeface="Calibri"/>
              <a:ea typeface="ＭＳ Ｐゴシック"/>
            </a:endParaRPr>
          </a:p>
        </p:txBody>
      </p:sp>
      <p:graphicFrame>
        <p:nvGraphicFramePr>
          <p:cNvPr id="6" name="表 5"/>
          <p:cNvGraphicFramePr>
            <a:graphicFrameLocks noGrp="1"/>
          </p:cNvGraphicFramePr>
          <p:nvPr>
            <p:extLst>
              <p:ext uri="{D42A27DB-BD31-4B8C-83A1-F6EECF244321}">
                <p14:modId xmlns:p14="http://schemas.microsoft.com/office/powerpoint/2010/main" val="1662031922"/>
              </p:ext>
            </p:extLst>
          </p:nvPr>
        </p:nvGraphicFramePr>
        <p:xfrm>
          <a:off x="116466" y="2013646"/>
          <a:ext cx="9673074" cy="3726413"/>
        </p:xfrm>
        <a:graphic>
          <a:graphicData uri="http://schemas.openxmlformats.org/drawingml/2006/table">
            <a:tbl>
              <a:tblPr>
                <a:tableStyleId>{5C22544A-7EE6-4342-B048-85BDC9FD1C3A}</a:tableStyleId>
              </a:tblPr>
              <a:tblGrid>
                <a:gridCol w="1965264"/>
                <a:gridCol w="1510998"/>
                <a:gridCol w="2267127"/>
                <a:gridCol w="1121372"/>
                <a:gridCol w="1404156"/>
                <a:gridCol w="1404157"/>
              </a:tblGrid>
              <a:tr h="636534">
                <a:tc rowSpan="2">
                  <a:txBody>
                    <a:bodyPr/>
                    <a:lstStyle/>
                    <a:p>
                      <a:pPr marL="378460" indent="635" algn="just">
                        <a:spcAft>
                          <a:spcPts val="0"/>
                        </a:spcAft>
                      </a:pPr>
                      <a:r>
                        <a:rPr lang="en-US" sz="1050" kern="100" dirty="0">
                          <a:effectLst/>
                        </a:rPr>
                        <a:t> </a:t>
                      </a:r>
                      <a:endParaRPr lang="ja-JP" sz="1050" kern="100" dirty="0">
                        <a:effectLst/>
                        <a:latin typeface="Century"/>
                        <a:ea typeface="ＭＳ ゴシック"/>
                        <a:cs typeface="Times New Roman"/>
                      </a:endParaRPr>
                    </a:p>
                  </a:txBody>
                  <a:tcPr marL="68104" marR="68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spcAft>
                          <a:spcPts val="0"/>
                        </a:spcAft>
                      </a:pPr>
                      <a:r>
                        <a:rPr lang="ja-JP" sz="1400" kern="100" dirty="0">
                          <a:effectLst/>
                        </a:rPr>
                        <a:t>養護者による</a:t>
                      </a:r>
                    </a:p>
                    <a:p>
                      <a:pPr algn="ctr">
                        <a:spcAft>
                          <a:spcPts val="0"/>
                        </a:spcAft>
                      </a:pPr>
                      <a:r>
                        <a:rPr lang="ja-JP" sz="1400" kern="100" dirty="0">
                          <a:effectLst/>
                        </a:rPr>
                        <a:t>障害者虐待</a:t>
                      </a:r>
                      <a:endParaRPr lang="ja-JP" sz="14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spcAft>
                          <a:spcPts val="0"/>
                        </a:spcAft>
                      </a:pPr>
                      <a:r>
                        <a:rPr lang="ja-JP" sz="1400" kern="100" dirty="0">
                          <a:effectLst/>
                        </a:rPr>
                        <a:t>障害者福祉施設従事者等</a:t>
                      </a:r>
                    </a:p>
                    <a:p>
                      <a:pPr algn="ctr">
                        <a:spcAft>
                          <a:spcPts val="0"/>
                        </a:spcAft>
                      </a:pPr>
                      <a:r>
                        <a:rPr lang="ja-JP" sz="1400" kern="100" dirty="0">
                          <a:effectLst/>
                        </a:rPr>
                        <a:t>による障害者虐待</a:t>
                      </a:r>
                      <a:endParaRPr lang="ja-JP" sz="14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spcAft>
                          <a:spcPts val="0"/>
                        </a:spcAft>
                      </a:pPr>
                      <a:r>
                        <a:rPr lang="ja-JP" sz="1400" kern="100" dirty="0">
                          <a:effectLst/>
                        </a:rPr>
                        <a:t>使用者による障害者虐待　</a:t>
                      </a:r>
                      <a:endParaRPr lang="ja-JP" sz="14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tr>
              <a:tr h="73078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533400" indent="-533400" algn="ctr">
                        <a:spcAft>
                          <a:spcPts val="0"/>
                        </a:spcAft>
                      </a:pPr>
                      <a:r>
                        <a:rPr lang="ja-JP" sz="1200" kern="100" dirty="0">
                          <a:effectLst/>
                        </a:rPr>
                        <a:t>（参考）都道府県労働局の対応</a:t>
                      </a:r>
                      <a:endParaRPr lang="ja-JP" sz="12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kumimoji="1" lang="ja-JP" altLang="en-US"/>
                    </a:p>
                  </a:txBody>
                  <a:tcPr/>
                </a:tc>
              </a:tr>
              <a:tr h="730783">
                <a:tc>
                  <a:txBody>
                    <a:bodyPr/>
                    <a:lstStyle/>
                    <a:p>
                      <a:pPr algn="just">
                        <a:spcAft>
                          <a:spcPts val="0"/>
                        </a:spcAft>
                      </a:pPr>
                      <a:r>
                        <a:rPr lang="ja-JP" sz="1600" kern="100" dirty="0">
                          <a:effectLst/>
                        </a:rPr>
                        <a:t>市区町村等への</a:t>
                      </a:r>
                    </a:p>
                    <a:p>
                      <a:pPr algn="just">
                        <a:spcAft>
                          <a:spcPts val="0"/>
                        </a:spcAft>
                      </a:pPr>
                      <a:r>
                        <a:rPr lang="ja-JP" sz="1600" kern="100" dirty="0">
                          <a:effectLst/>
                        </a:rPr>
                        <a:t>相談・通報件数</a:t>
                      </a:r>
                      <a:endParaRPr lang="ja-JP" sz="16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4,450</a:t>
                      </a:r>
                      <a:r>
                        <a:rPr lang="ja-JP" altLang="ja-JP" sz="1600" kern="100" dirty="0" smtClean="0">
                          <a:effectLst/>
                        </a:rPr>
                        <a:t>件</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4,458</a:t>
                      </a:r>
                      <a:r>
                        <a:rPr lang="ja-JP" altLang="en-US" sz="1600" kern="100" dirty="0" smtClean="0">
                          <a:effectLst/>
                        </a:rPr>
                        <a:t>件）</a:t>
                      </a:r>
                      <a:endParaRPr lang="en-US"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2,160</a:t>
                      </a:r>
                      <a:r>
                        <a:rPr lang="ja-JP" altLang="ja-JP" sz="1600" kern="100" dirty="0" smtClean="0">
                          <a:effectLst/>
                        </a:rPr>
                        <a:t>件</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1,746</a:t>
                      </a:r>
                      <a:r>
                        <a:rPr lang="ja-JP" altLang="en-US" sz="1600" kern="100" dirty="0" smtClean="0">
                          <a:effectLst/>
                        </a:rPr>
                        <a:t>件）</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848</a:t>
                      </a:r>
                      <a:r>
                        <a:rPr lang="ja-JP" altLang="ja-JP" sz="1600" kern="100" dirty="0" smtClean="0">
                          <a:effectLst/>
                        </a:rPr>
                        <a:t>件</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664</a:t>
                      </a:r>
                      <a:r>
                        <a:rPr lang="ja-JP" altLang="en-US" sz="1600" kern="100" dirty="0" smtClean="0">
                          <a:effectLst/>
                        </a:rPr>
                        <a:t>件）</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spcAft>
                          <a:spcPts val="0"/>
                        </a:spcAft>
                      </a:pPr>
                      <a:r>
                        <a:rPr lang="ja-JP" altLang="en-US" sz="1600" kern="100" dirty="0" smtClean="0">
                          <a:effectLst/>
                        </a:rPr>
                        <a:t>虐待が</a:t>
                      </a:r>
                      <a:endParaRPr lang="en-US" altLang="ja-JP" sz="1600" kern="100" dirty="0" smtClean="0">
                        <a:effectLst/>
                      </a:endParaRPr>
                    </a:p>
                    <a:p>
                      <a:pPr algn="ctr">
                        <a:spcAft>
                          <a:spcPts val="0"/>
                        </a:spcAft>
                      </a:pPr>
                      <a:r>
                        <a:rPr lang="ja-JP" altLang="en-US" sz="1600" kern="100" dirty="0" smtClean="0">
                          <a:effectLst/>
                        </a:rPr>
                        <a:t>認められた</a:t>
                      </a:r>
                      <a:endParaRPr lang="en-US" altLang="ja-JP" sz="1600" kern="100" dirty="0" smtClean="0">
                        <a:effectLst/>
                      </a:endParaRPr>
                    </a:p>
                    <a:p>
                      <a:pPr algn="ctr">
                        <a:spcAft>
                          <a:spcPts val="0"/>
                        </a:spcAft>
                      </a:pPr>
                      <a:r>
                        <a:rPr lang="ja-JP" altLang="en-US" sz="1600" kern="100" dirty="0" smtClean="0">
                          <a:effectLst/>
                        </a:rPr>
                        <a:t>事業所数</a:t>
                      </a:r>
                      <a:endParaRPr lang="ja-JP" sz="1600" kern="100" dirty="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507</a:t>
                      </a:r>
                      <a:r>
                        <a:rPr lang="ja-JP" altLang="en-US" sz="1600" kern="100" dirty="0" smtClean="0">
                          <a:effectLst/>
                        </a:rPr>
                        <a:t>事業所</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299</a:t>
                      </a:r>
                      <a:r>
                        <a:rPr lang="ja-JP" altLang="en-US" sz="1600" kern="100" dirty="0" smtClean="0">
                          <a:effectLst/>
                        </a:rPr>
                        <a:t>事業所）</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30783">
                <a:tc>
                  <a:txBody>
                    <a:bodyPr/>
                    <a:lstStyle/>
                    <a:p>
                      <a:pPr algn="just">
                        <a:spcAft>
                          <a:spcPts val="0"/>
                        </a:spcAft>
                      </a:pPr>
                      <a:r>
                        <a:rPr lang="ja-JP" sz="1600" kern="100" dirty="0">
                          <a:effectLst/>
                        </a:rPr>
                        <a:t>市区町村等による</a:t>
                      </a:r>
                    </a:p>
                    <a:p>
                      <a:pPr algn="just">
                        <a:spcAft>
                          <a:spcPts val="0"/>
                        </a:spcAft>
                      </a:pPr>
                      <a:r>
                        <a:rPr lang="ja-JP" sz="1600" kern="100" dirty="0">
                          <a:effectLst/>
                        </a:rPr>
                        <a:t>虐待判断件数</a:t>
                      </a:r>
                      <a:endParaRPr lang="ja-JP" sz="16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1,593</a:t>
                      </a:r>
                      <a:r>
                        <a:rPr lang="ja-JP" altLang="ja-JP" sz="1600" kern="100" dirty="0" smtClean="0">
                          <a:effectLst/>
                        </a:rPr>
                        <a:t>件</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1,666</a:t>
                      </a:r>
                      <a:r>
                        <a:rPr lang="ja-JP" altLang="en-US" sz="1600" kern="100" dirty="0" smtClean="0">
                          <a:effectLst/>
                        </a:rPr>
                        <a:t>件）</a:t>
                      </a:r>
                      <a:endParaRPr lang="en-US"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399</a:t>
                      </a:r>
                      <a:r>
                        <a:rPr lang="ja-JP" altLang="ja-JP" sz="1600" kern="100" dirty="0" smtClean="0">
                          <a:effectLst/>
                        </a:rPr>
                        <a:t>件</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311</a:t>
                      </a:r>
                      <a:r>
                        <a:rPr lang="ja-JP" altLang="en-US" sz="1600" kern="100" dirty="0" smtClean="0">
                          <a:effectLst/>
                        </a:rPr>
                        <a:t>件）</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spcAft>
                          <a:spcPts val="0"/>
                        </a:spcAft>
                      </a:pPr>
                      <a:r>
                        <a:rPr lang="en-US" sz="1600" kern="100" dirty="0">
                          <a:effectLst/>
                        </a:rPr>
                        <a:t> </a:t>
                      </a:r>
                      <a:endParaRPr lang="ja-JP" sz="16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accent6">
                        <a:lumMod val="20000"/>
                        <a:lumOff val="80000"/>
                      </a:schemeClr>
                    </a:solidFill>
                  </a:tcPr>
                </a:tc>
                <a:tc vMerge="1">
                  <a:txBody>
                    <a:bodyPr/>
                    <a:lstStyle/>
                    <a:p>
                      <a:endParaRPr kumimoji="1" lang="ja-JP" altLang="en-US"/>
                    </a:p>
                  </a:txBody>
                  <a:tcPr/>
                </a:tc>
                <a:tc vMerge="1">
                  <a:txBody>
                    <a:bodyPr/>
                    <a:lstStyle/>
                    <a:p>
                      <a:endParaRPr kumimoji="1" lang="ja-JP" altLang="en-US"/>
                    </a:p>
                  </a:txBody>
                  <a:tcPr/>
                </a:tc>
              </a:tr>
              <a:tr h="897530">
                <a:tc>
                  <a:txBody>
                    <a:bodyPr/>
                    <a:lstStyle/>
                    <a:p>
                      <a:pPr algn="l">
                        <a:spcAft>
                          <a:spcPts val="0"/>
                        </a:spcAft>
                      </a:pPr>
                      <a:r>
                        <a:rPr lang="ja-JP" sz="1600" kern="100" dirty="0">
                          <a:effectLst/>
                        </a:rPr>
                        <a:t>被虐待者数</a:t>
                      </a:r>
                      <a:endParaRPr lang="ja-JP" sz="16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1,615</a:t>
                      </a:r>
                      <a:r>
                        <a:rPr lang="ja-JP" altLang="ja-JP" sz="1600" kern="100" dirty="0" smtClean="0">
                          <a:effectLst/>
                        </a:rPr>
                        <a:t>人</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1,695</a:t>
                      </a:r>
                      <a:r>
                        <a:rPr lang="ja-JP" altLang="en-US" sz="1600" kern="100" dirty="0" smtClean="0">
                          <a:effectLst/>
                        </a:rPr>
                        <a:t>人）</a:t>
                      </a:r>
                      <a:endParaRPr lang="en-US"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569</a:t>
                      </a:r>
                      <a:r>
                        <a:rPr lang="ja-JP" altLang="ja-JP" sz="1600" kern="100" dirty="0" smtClean="0">
                          <a:effectLst/>
                        </a:rPr>
                        <a:t>人</a:t>
                      </a:r>
                      <a:endParaRPr lang="ja-JP" altLang="ja-JP" sz="1600" kern="100" dirty="0" smtClean="0">
                        <a:effectLst/>
                        <a:latin typeface="Century"/>
                        <a:ea typeface="ＭＳ ゴシック"/>
                        <a:cs typeface="Times New Roman"/>
                      </a:endParaRPr>
                    </a:p>
                    <a:p>
                      <a:pPr algn="ctr">
                        <a:spcAft>
                          <a:spcPts val="0"/>
                        </a:spcAft>
                      </a:pPr>
                      <a:r>
                        <a:rPr lang="ja-JP" altLang="en-US" sz="1600" kern="100" dirty="0" smtClean="0">
                          <a:effectLst/>
                        </a:rPr>
                        <a:t>（</a:t>
                      </a:r>
                      <a:r>
                        <a:rPr lang="en-US" altLang="ja-JP" sz="1600" kern="100" dirty="0" smtClean="0">
                          <a:effectLst/>
                        </a:rPr>
                        <a:t>525</a:t>
                      </a:r>
                      <a:r>
                        <a:rPr lang="ja-JP" altLang="en-US" sz="1600" kern="100" dirty="0" smtClean="0">
                          <a:effectLst/>
                        </a:rPr>
                        <a:t>人）</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kumimoji="1" lang="ja-JP" altLang="en-US"/>
                    </a:p>
                  </a:txBody>
                  <a:tcPr/>
                </a:tc>
                <a:tc>
                  <a:txBody>
                    <a:bodyPr/>
                    <a:lstStyle/>
                    <a:p>
                      <a:pPr algn="ctr">
                        <a:spcAft>
                          <a:spcPts val="0"/>
                        </a:spcAft>
                      </a:pPr>
                      <a:r>
                        <a:rPr lang="ja-JP" sz="1600" kern="100" dirty="0">
                          <a:effectLst/>
                        </a:rPr>
                        <a:t>被虐待者数</a:t>
                      </a:r>
                      <a:endParaRPr lang="ja-JP" sz="1600" kern="100" dirty="0">
                        <a:effectLst/>
                        <a:latin typeface="Century"/>
                        <a:ea typeface="ＭＳ ゴシック"/>
                        <a:cs typeface="Times New Roman"/>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9465" rtl="0" eaLnBrk="1" fontAlgn="auto" latinLnBrk="0" hangingPunct="1">
                        <a:lnSpc>
                          <a:spcPct val="100000"/>
                        </a:lnSpc>
                        <a:spcBef>
                          <a:spcPts val="0"/>
                        </a:spcBef>
                        <a:spcAft>
                          <a:spcPts val="0"/>
                        </a:spcAft>
                        <a:buClrTx/>
                        <a:buSzTx/>
                        <a:buFontTx/>
                        <a:buNone/>
                        <a:tabLst/>
                        <a:defRPr/>
                      </a:pPr>
                      <a:r>
                        <a:rPr lang="en-US" altLang="ja-JP" sz="1600" kern="100" dirty="0" smtClean="0">
                          <a:effectLst/>
                        </a:rPr>
                        <a:t>970</a:t>
                      </a:r>
                      <a:r>
                        <a:rPr lang="ja-JP" altLang="ja-JP" sz="1600" kern="100" dirty="0" smtClean="0">
                          <a:effectLst/>
                        </a:rPr>
                        <a:t>人</a:t>
                      </a:r>
                      <a:endParaRPr lang="en-US" altLang="ja-JP" sz="1600" kern="100" dirty="0" smtClean="0">
                        <a:effectLst/>
                      </a:endParaRPr>
                    </a:p>
                    <a:p>
                      <a:pPr algn="ctr">
                        <a:spcAft>
                          <a:spcPts val="0"/>
                        </a:spcAft>
                      </a:pPr>
                      <a:r>
                        <a:rPr lang="ja-JP" altLang="en-US" sz="1600" kern="100" dirty="0" smtClean="0">
                          <a:effectLst/>
                        </a:rPr>
                        <a:t>（</a:t>
                      </a:r>
                      <a:r>
                        <a:rPr lang="en-US" altLang="ja-JP" sz="1600" kern="100" dirty="0" smtClean="0">
                          <a:effectLst/>
                        </a:rPr>
                        <a:t>483</a:t>
                      </a:r>
                      <a:r>
                        <a:rPr lang="ja-JP" altLang="en-US" sz="1600" kern="100" dirty="0" smtClean="0">
                          <a:effectLst/>
                        </a:rPr>
                        <a:t>人）</a:t>
                      </a:r>
                      <a:endParaRPr lang="en-US" altLang="ja-JP" sz="1600" kern="100" dirty="0" smtClean="0">
                        <a:effectLst/>
                      </a:endParaRPr>
                    </a:p>
                  </a:txBody>
                  <a:tcPr marL="68104" marR="68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7" name="Rectangle 1"/>
          <p:cNvSpPr>
            <a:spLocks noChangeArrowheads="1"/>
          </p:cNvSpPr>
          <p:nvPr/>
        </p:nvSpPr>
        <p:spPr bwMode="auto">
          <a:xfrm>
            <a:off x="116466" y="5797718"/>
            <a:ext cx="96730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ja-JP" altLang="ja-JP" sz="1400" b="1" dirty="0" smtClean="0">
                <a:solidFill>
                  <a:prstClr val="black"/>
                </a:solidFill>
                <a:latin typeface="ＭＳ Ｐゴシック"/>
                <a:ea typeface="ＭＳ Ｐゴシック"/>
                <a:cs typeface="Times New Roman" pitchFamily="18" charset="0"/>
              </a:rPr>
              <a:t>【</a:t>
            </a:r>
            <a:r>
              <a:rPr lang="ja-JP" altLang="en-US" sz="1400" b="1" dirty="0" smtClean="0">
                <a:solidFill>
                  <a:prstClr val="black"/>
                </a:solidFill>
                <a:latin typeface="ＭＳ Ｐゴシック"/>
                <a:ea typeface="ＭＳ Ｐゴシック"/>
                <a:cs typeface="Times New Roman" pitchFamily="18" charset="0"/>
              </a:rPr>
              <a:t>調査結果（全体像）</a:t>
            </a:r>
            <a:r>
              <a:rPr lang="ja-JP" altLang="ja-JP" sz="1400" b="1" dirty="0" smtClean="0">
                <a:solidFill>
                  <a:prstClr val="black"/>
                </a:solidFill>
                <a:latin typeface="ＭＳ Ｐゴシック"/>
                <a:ea typeface="ＭＳ Ｐゴシック"/>
                <a:cs typeface="Times New Roman" pitchFamily="18" charset="0"/>
              </a:rPr>
              <a:t>】</a:t>
            </a:r>
            <a:endParaRPr lang="ja-JP" altLang="ja-JP" sz="1400" dirty="0" smtClean="0">
              <a:solidFill>
                <a:prstClr val="black"/>
              </a:solidFill>
              <a:latin typeface="ＭＳ Ｐゴシック"/>
              <a:ea typeface="ＭＳ Ｐゴシック"/>
              <a:cs typeface="ＭＳ Ｐゴシック" pitchFamily="50" charset="-128"/>
            </a:endParaRPr>
          </a:p>
          <a:p>
            <a:r>
              <a:rPr lang="ja-JP" altLang="en-US" sz="1400" dirty="0" smtClean="0"/>
              <a:t> </a:t>
            </a:r>
            <a:r>
              <a:rPr lang="ja-JP" altLang="en-US" sz="1200" dirty="0" smtClean="0"/>
              <a:t>（</a:t>
            </a:r>
            <a:r>
              <a:rPr lang="ja-JP" altLang="en-US" sz="1200" dirty="0"/>
              <a:t>注１） 上記は、平成</a:t>
            </a:r>
            <a:r>
              <a:rPr lang="en-US" altLang="ja-JP" sz="1200" dirty="0"/>
              <a:t>27</a:t>
            </a:r>
            <a:r>
              <a:rPr lang="ja-JP" altLang="en-US" sz="1200" dirty="0"/>
              <a:t>年</a:t>
            </a:r>
            <a:r>
              <a:rPr lang="en-US" altLang="ja-JP" sz="1200" dirty="0"/>
              <a:t>4</a:t>
            </a:r>
            <a:r>
              <a:rPr lang="ja-JP" altLang="en-US" sz="1200" dirty="0"/>
              <a:t>月</a:t>
            </a:r>
            <a:r>
              <a:rPr lang="en-US" altLang="ja-JP" sz="1200" dirty="0"/>
              <a:t>1</a:t>
            </a:r>
            <a:r>
              <a:rPr lang="ja-JP" altLang="en-US" sz="1200" dirty="0"/>
              <a:t>日から平成</a:t>
            </a:r>
            <a:r>
              <a:rPr lang="en-US" altLang="ja-JP" sz="1200" dirty="0"/>
              <a:t>28</a:t>
            </a:r>
            <a:r>
              <a:rPr lang="ja-JP" altLang="en-US" sz="1200" dirty="0"/>
              <a:t>年</a:t>
            </a:r>
            <a:r>
              <a:rPr lang="en-US" altLang="ja-JP" sz="1200" dirty="0"/>
              <a:t>3</a:t>
            </a:r>
            <a:r>
              <a:rPr lang="ja-JP" altLang="en-US" sz="1200" dirty="0"/>
              <a:t>月</a:t>
            </a:r>
            <a:r>
              <a:rPr lang="en-US" altLang="ja-JP" sz="1200" dirty="0"/>
              <a:t>31</a:t>
            </a:r>
            <a:r>
              <a:rPr lang="ja-JP" altLang="en-US" sz="1200" dirty="0"/>
              <a:t>日までに虐待と判断された事例を集計したもの。</a:t>
            </a:r>
          </a:p>
          <a:p>
            <a:r>
              <a:rPr lang="ja-JP" altLang="en-US" sz="1200" dirty="0"/>
              <a:t>カッコ内については、前回調査</a:t>
            </a:r>
            <a:r>
              <a:rPr lang="en-US" altLang="ja-JP" sz="1200" dirty="0"/>
              <a:t>(</a:t>
            </a:r>
            <a:r>
              <a:rPr lang="ja-JP" altLang="en-US" sz="1200" dirty="0"/>
              <a:t>平成</a:t>
            </a:r>
            <a:r>
              <a:rPr lang="en-US" altLang="ja-JP" sz="1200" dirty="0"/>
              <a:t>26</a:t>
            </a:r>
            <a:r>
              <a:rPr lang="ja-JP" altLang="en-US" sz="1200" dirty="0"/>
              <a:t>年</a:t>
            </a:r>
            <a:r>
              <a:rPr lang="en-US" altLang="ja-JP" sz="1200" dirty="0"/>
              <a:t>4</a:t>
            </a:r>
            <a:r>
              <a:rPr lang="ja-JP" altLang="en-US" sz="1200" dirty="0"/>
              <a:t>月</a:t>
            </a:r>
            <a:r>
              <a:rPr lang="en-US" altLang="ja-JP" sz="1200" dirty="0"/>
              <a:t>1</a:t>
            </a:r>
            <a:r>
              <a:rPr lang="ja-JP" altLang="en-US" sz="1200" dirty="0"/>
              <a:t>日から平成</a:t>
            </a:r>
            <a:r>
              <a:rPr lang="en-US" altLang="ja-JP" sz="1200" dirty="0"/>
              <a:t>27</a:t>
            </a:r>
            <a:r>
              <a:rPr lang="ja-JP" altLang="en-US" sz="1200" dirty="0"/>
              <a:t>年</a:t>
            </a:r>
            <a:r>
              <a:rPr lang="en-US" altLang="ja-JP" sz="1200" dirty="0"/>
              <a:t>3</a:t>
            </a:r>
            <a:r>
              <a:rPr lang="ja-JP" altLang="en-US" sz="1200" dirty="0"/>
              <a:t>月</a:t>
            </a:r>
            <a:r>
              <a:rPr lang="en-US" altLang="ja-JP" sz="1200" dirty="0"/>
              <a:t>31</a:t>
            </a:r>
            <a:r>
              <a:rPr lang="ja-JP" altLang="en-US" sz="1200" dirty="0"/>
              <a:t>日まで</a:t>
            </a:r>
            <a:r>
              <a:rPr lang="en-US" altLang="ja-JP" sz="1200" dirty="0"/>
              <a:t>)</a:t>
            </a:r>
            <a:r>
              <a:rPr lang="ja-JP" altLang="en-US" sz="1200" dirty="0"/>
              <a:t>のもの。</a:t>
            </a:r>
          </a:p>
          <a:p>
            <a:r>
              <a:rPr lang="ja-JP" altLang="en-US" sz="1200" dirty="0"/>
              <a:t>（注２） 都道府県労働局の対応については、平成</a:t>
            </a:r>
            <a:r>
              <a:rPr lang="en-US" altLang="ja-JP" sz="1200" dirty="0"/>
              <a:t>28</a:t>
            </a:r>
            <a:r>
              <a:rPr lang="ja-JP" altLang="en-US" sz="1200" dirty="0"/>
              <a:t>年</a:t>
            </a:r>
            <a:r>
              <a:rPr lang="en-US" altLang="ja-JP" sz="1200" dirty="0"/>
              <a:t>7</a:t>
            </a:r>
            <a:r>
              <a:rPr lang="ja-JP" altLang="en-US" sz="1200" dirty="0"/>
              <a:t>月</a:t>
            </a:r>
            <a:r>
              <a:rPr lang="en-US" altLang="ja-JP" sz="1200" dirty="0"/>
              <a:t>27</a:t>
            </a:r>
            <a:r>
              <a:rPr lang="ja-JP" altLang="en-US" sz="1200" dirty="0"/>
              <a:t>日労働基準局労働関係法課労働紛争処理業務室のデータを引用。（「虐待判断件数」は「虐待が認められた事業所数」と同義。</a:t>
            </a:r>
            <a:r>
              <a:rPr lang="ja-JP" altLang="en-US" sz="1200" dirty="0" smtClean="0"/>
              <a:t>）</a:t>
            </a:r>
            <a:endParaRPr lang="ja-JP" altLang="en-US" sz="1200" dirty="0"/>
          </a:p>
        </p:txBody>
      </p:sp>
      <p:cxnSp>
        <p:nvCxnSpPr>
          <p:cNvPr id="9" name="直線コネクタ 8"/>
          <p:cNvCxnSpPr/>
          <p:nvPr/>
        </p:nvCxnSpPr>
        <p:spPr>
          <a:xfrm flipH="1">
            <a:off x="7059234" y="2717743"/>
            <a:ext cx="537" cy="3006333"/>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7059234" y="2702186"/>
            <a:ext cx="2730303" cy="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01151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3305402" y="778479"/>
            <a:ext cx="3417398" cy="319213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21" name="角丸四角形 20"/>
          <p:cNvSpPr/>
          <p:nvPr/>
        </p:nvSpPr>
        <p:spPr>
          <a:xfrm>
            <a:off x="3440508" y="1223811"/>
            <a:ext cx="2132423" cy="2733793"/>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33" name="角丸四角形 32"/>
          <p:cNvSpPr/>
          <p:nvPr/>
        </p:nvSpPr>
        <p:spPr>
          <a:xfrm>
            <a:off x="1651195" y="860125"/>
            <a:ext cx="1487743" cy="1566646"/>
          </a:xfrm>
          <a:prstGeom prst="roundRect">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lang="en-US" altLang="ja-JP" sz="1000" dirty="0" smtClean="0">
              <a:solidFill>
                <a:schemeClr val="tx1"/>
              </a:solidFill>
            </a:endParaRPr>
          </a:p>
          <a:p>
            <a:pPr algn="ctr"/>
            <a:endParaRPr lang="en-US" altLang="ja-JP" sz="1000" dirty="0">
              <a:solidFill>
                <a:schemeClr val="tx1"/>
              </a:solidFill>
            </a:endParaRPr>
          </a:p>
          <a:p>
            <a:pPr algn="ctr"/>
            <a:endParaRPr lang="en-US" altLang="ja-JP" sz="1000" dirty="0" smtClean="0">
              <a:solidFill>
                <a:schemeClr val="tx1"/>
              </a:solidFill>
            </a:endParaRPr>
          </a:p>
          <a:p>
            <a:pPr algn="ctr"/>
            <a:endParaRPr lang="en-US" altLang="ja-JP" sz="1000" dirty="0">
              <a:solidFill>
                <a:schemeClr val="tx1"/>
              </a:solidFill>
            </a:endParaRPr>
          </a:p>
          <a:p>
            <a:pPr algn="ctr"/>
            <a:endParaRPr lang="en-US" altLang="ja-JP" sz="1000" dirty="0" smtClean="0">
              <a:solidFill>
                <a:schemeClr val="tx1"/>
              </a:solidFill>
            </a:endParaRPr>
          </a:p>
          <a:p>
            <a:pPr algn="ctr"/>
            <a:endParaRPr lang="en-US" altLang="ja-JP" sz="1000" dirty="0">
              <a:solidFill>
                <a:schemeClr val="tx1"/>
              </a:solidFill>
            </a:endParaRPr>
          </a:p>
          <a:p>
            <a:pPr algn="ctr"/>
            <a:endParaRPr lang="en-US" altLang="ja-JP" sz="1000" dirty="0" smtClean="0">
              <a:solidFill>
                <a:schemeClr val="tx1"/>
              </a:solidFill>
            </a:endParaRPr>
          </a:p>
          <a:p>
            <a:pPr algn="ctr"/>
            <a:endParaRPr lang="en-US" altLang="ja-JP" sz="1000" dirty="0">
              <a:solidFill>
                <a:schemeClr val="tx1"/>
              </a:solidFill>
            </a:endParaRPr>
          </a:p>
          <a:p>
            <a:pPr algn="ctr"/>
            <a:endParaRPr lang="en-US" altLang="ja-JP" sz="1000" dirty="0" smtClean="0">
              <a:solidFill>
                <a:schemeClr val="tx1"/>
              </a:solidFill>
            </a:endParaRPr>
          </a:p>
        </p:txBody>
      </p:sp>
      <p:sp>
        <p:nvSpPr>
          <p:cNvPr id="34" name="角丸四角形 33"/>
          <p:cNvSpPr/>
          <p:nvPr/>
        </p:nvSpPr>
        <p:spPr>
          <a:xfrm>
            <a:off x="4041200" y="585658"/>
            <a:ext cx="1894495" cy="282889"/>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676" tIns="32838" rIns="65676" bIns="32838" rtlCol="0" anchor="ctr"/>
          <a:lstStyle/>
          <a:p>
            <a:pPr algn="ctr" defTabSz="656760">
              <a:defRPr/>
            </a:pPr>
            <a:r>
              <a:rPr kumimoji="0" lang="ja-JP" altLang="en-US" sz="1500" b="1" kern="0" dirty="0" smtClean="0">
                <a:solidFill>
                  <a:prstClr val="white"/>
                </a:solidFill>
                <a:latin typeface="Calibri"/>
                <a:ea typeface="ＭＳ Ｐゴシック"/>
              </a:rPr>
              <a:t>市区町村</a:t>
            </a:r>
            <a:endParaRPr kumimoji="0" lang="ja-JP" altLang="en-US" sz="1500" b="1" kern="0" dirty="0">
              <a:solidFill>
                <a:prstClr val="white"/>
              </a:solidFill>
              <a:latin typeface="Calibri"/>
              <a:ea typeface="ＭＳ Ｐゴシック"/>
            </a:endParaRPr>
          </a:p>
        </p:txBody>
      </p:sp>
      <p:sp>
        <p:nvSpPr>
          <p:cNvPr id="41" name="角丸四角形 40"/>
          <p:cNvSpPr/>
          <p:nvPr/>
        </p:nvSpPr>
        <p:spPr>
          <a:xfrm>
            <a:off x="6903218" y="778477"/>
            <a:ext cx="2858162" cy="3179124"/>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t" anchorCtr="0"/>
          <a:lstStyle/>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p:txBody>
      </p:sp>
      <p:sp>
        <p:nvSpPr>
          <p:cNvPr id="42" name="角丸四角形 41"/>
          <p:cNvSpPr/>
          <p:nvPr/>
        </p:nvSpPr>
        <p:spPr>
          <a:xfrm>
            <a:off x="5646524" y="1058137"/>
            <a:ext cx="997843" cy="2737271"/>
          </a:xfrm>
          <a:prstGeom prst="roundRect">
            <a:avLst/>
          </a:prstGeom>
          <a:solidFill>
            <a:srgbClr val="FFFF00"/>
          </a:solidFill>
          <a:ln w="22225" cap="flat" cmpd="sng" algn="ctr">
            <a:solidFill>
              <a:srgbClr val="BBE0E3">
                <a:shade val="50000"/>
              </a:srgbClr>
            </a:solidFill>
            <a:prstDash val="solid"/>
          </a:ln>
          <a:effectLst/>
        </p:spPr>
        <p:txBody>
          <a:bodyPr lIns="48286" tIns="24143" rIns="48286" bIns="24143" spcCol="0" rtlCol="0" anchor="ctr"/>
          <a:lstStyle/>
          <a:p>
            <a:pPr algn="ctr" defTabSz="656760">
              <a:lnSpc>
                <a:spcPts val="939"/>
              </a:lnSpc>
              <a:defRPr/>
            </a:pPr>
            <a:endParaRPr kumimoji="0" lang="en-US" altLang="ja-JP" sz="1100" b="1" kern="0" dirty="0" smtClean="0">
              <a:latin typeface="+mj-ea"/>
              <a:ea typeface="+mj-ea"/>
              <a:cs typeface="メイリオ" pitchFamily="50" charset="-128"/>
            </a:endParaRPr>
          </a:p>
          <a:p>
            <a:pPr algn="ctr" defTabSz="656760">
              <a:lnSpc>
                <a:spcPts val="939"/>
              </a:lnSpc>
              <a:defRPr/>
            </a:pPr>
            <a:endParaRPr kumimoji="0" lang="en-US" altLang="ja-JP" sz="1100" b="1" kern="0" dirty="0">
              <a:latin typeface="+mj-ea"/>
              <a:ea typeface="+mj-ea"/>
              <a:cs typeface="メイリオ" pitchFamily="50" charset="-128"/>
            </a:endParaRPr>
          </a:p>
          <a:p>
            <a:pPr defTabSz="656760">
              <a:defRPr/>
            </a:pPr>
            <a:r>
              <a:rPr kumimoji="0" lang="ja-JP" altLang="en-US" sz="1100" b="1" kern="0" dirty="0" smtClean="0">
                <a:latin typeface="+mj-ea"/>
                <a:ea typeface="+mj-ea"/>
                <a:cs typeface="メイリオ" pitchFamily="50" charset="-128"/>
              </a:rPr>
              <a:t>虐待の事実が認められた事例</a:t>
            </a:r>
            <a:endParaRPr kumimoji="0" lang="en-US" altLang="ja-JP" sz="1100" b="1" kern="0" dirty="0" smtClean="0">
              <a:latin typeface="+mj-ea"/>
              <a:ea typeface="+mj-ea"/>
              <a:cs typeface="メイリオ" pitchFamily="50" charset="-128"/>
            </a:endParaRPr>
          </a:p>
          <a:p>
            <a:pPr defTabSz="656760">
              <a:lnSpc>
                <a:spcPts val="1200"/>
              </a:lnSpc>
              <a:defRPr/>
            </a:pPr>
            <a:endParaRPr kumimoji="0" lang="en-US" altLang="ja-JP" sz="1100" b="1" kern="0" dirty="0">
              <a:latin typeface="+mj-ea"/>
              <a:ea typeface="+mj-ea"/>
              <a:cs typeface="メイリオ" pitchFamily="50" charset="-128"/>
            </a:endParaRPr>
          </a:p>
          <a:p>
            <a:pPr defTabSz="656760">
              <a:lnSpc>
                <a:spcPts val="1200"/>
              </a:lnSpc>
              <a:defRPr/>
            </a:pPr>
            <a:endParaRPr kumimoji="0" lang="en-US" altLang="ja-JP" sz="1100" b="1" kern="0" dirty="0" smtClean="0">
              <a:latin typeface="+mj-ea"/>
              <a:ea typeface="+mj-ea"/>
              <a:cs typeface="メイリオ" pitchFamily="50" charset="-128"/>
            </a:endParaRPr>
          </a:p>
          <a:p>
            <a:pPr defTabSz="656760">
              <a:lnSpc>
                <a:spcPts val="1200"/>
              </a:lnSpc>
              <a:defRPr/>
            </a:pPr>
            <a:r>
              <a:rPr kumimoji="0" lang="ja-JP" altLang="en-US" sz="1050" b="1" kern="0" dirty="0">
                <a:latin typeface="+mj-ea"/>
                <a:ea typeface="+mj-ea"/>
                <a:cs typeface="メイリオ" pitchFamily="50" charset="-128"/>
              </a:rPr>
              <a:t>　</a:t>
            </a:r>
            <a:r>
              <a:rPr kumimoji="0" lang="ja-JP" altLang="en-US" sz="1050" b="1" kern="0" dirty="0" smtClean="0">
                <a:latin typeface="+mj-ea"/>
                <a:ea typeface="+mj-ea"/>
                <a:cs typeface="メイリオ" pitchFamily="50" charset="-128"/>
              </a:rPr>
              <a:t>　　　　　　</a:t>
            </a:r>
            <a:r>
              <a:rPr kumimoji="0" lang="ja-JP" altLang="en-US" sz="1100" b="1" kern="0" dirty="0" smtClean="0">
                <a:latin typeface="+mj-ea"/>
                <a:ea typeface="+mj-ea"/>
                <a:cs typeface="メイリオ" pitchFamily="50" charset="-128"/>
              </a:rPr>
              <a:t>　　　　　　</a:t>
            </a:r>
            <a:endParaRPr kumimoji="0" lang="en-US" altLang="ja-JP" sz="1100" b="1" kern="0" dirty="0" smtClean="0">
              <a:latin typeface="+mj-ea"/>
              <a:ea typeface="+mj-ea"/>
              <a:cs typeface="メイリオ" pitchFamily="50" charset="-128"/>
            </a:endParaRPr>
          </a:p>
          <a:p>
            <a:pPr defTabSz="656760">
              <a:lnSpc>
                <a:spcPts val="1200"/>
              </a:lnSpc>
              <a:defRPr/>
            </a:pPr>
            <a:r>
              <a:rPr kumimoji="0" lang="ja-JP" altLang="en-US" sz="1100" kern="0" dirty="0" smtClean="0">
                <a:latin typeface="+mj-ea"/>
                <a:ea typeface="+mj-ea"/>
                <a:cs typeface="メイリオ" pitchFamily="50" charset="-128"/>
              </a:rPr>
              <a:t>（死亡事例：</a:t>
            </a:r>
            <a:r>
              <a:rPr kumimoji="0" lang="en-US" altLang="ja-JP" sz="1100" kern="0" dirty="0" smtClean="0">
                <a:latin typeface="+mj-ea"/>
                <a:ea typeface="+mj-ea"/>
                <a:cs typeface="メイリオ" pitchFamily="50" charset="-128"/>
              </a:rPr>
              <a:t>3</a:t>
            </a:r>
            <a:r>
              <a:rPr kumimoji="0" lang="ja-JP" altLang="en-US" sz="1100" kern="0" dirty="0" smtClean="0">
                <a:latin typeface="+mj-ea"/>
                <a:ea typeface="+mj-ea"/>
                <a:cs typeface="メイリオ" pitchFamily="50" charset="-128"/>
              </a:rPr>
              <a:t>人）</a:t>
            </a:r>
            <a:endParaRPr kumimoji="0" lang="en-US" altLang="ja-JP" sz="1100" kern="0" dirty="0" smtClean="0">
              <a:latin typeface="+mj-ea"/>
              <a:ea typeface="+mj-ea"/>
              <a:cs typeface="メイリオ" pitchFamily="50" charset="-128"/>
            </a:endParaRPr>
          </a:p>
          <a:p>
            <a:pPr defTabSz="656760">
              <a:lnSpc>
                <a:spcPts val="1200"/>
              </a:lnSpc>
              <a:defRPr/>
            </a:pPr>
            <a:endParaRPr kumimoji="0" lang="en-US" altLang="ja-JP" sz="1100" b="1" kern="0" dirty="0">
              <a:latin typeface="+mj-ea"/>
              <a:ea typeface="+mj-ea"/>
              <a:cs typeface="メイリオ" pitchFamily="50" charset="-128"/>
            </a:endParaRPr>
          </a:p>
          <a:p>
            <a:pPr defTabSz="656760">
              <a:lnSpc>
                <a:spcPts val="1200"/>
              </a:lnSpc>
              <a:defRPr/>
            </a:pPr>
            <a:r>
              <a:rPr kumimoji="0" lang="ja-JP" altLang="en-US" sz="1100" kern="0" dirty="0" smtClean="0">
                <a:latin typeface="+mj-ea"/>
                <a:ea typeface="+mj-ea"/>
                <a:cs typeface="メイリオ" pitchFamily="50" charset="-128"/>
              </a:rPr>
              <a:t>被虐待者数</a:t>
            </a:r>
            <a:endParaRPr kumimoji="0" lang="en-US" altLang="ja-JP" sz="1100" kern="0" dirty="0" smtClean="0">
              <a:latin typeface="+mj-ea"/>
              <a:ea typeface="+mj-ea"/>
              <a:cs typeface="メイリオ" pitchFamily="50" charset="-128"/>
            </a:endParaRPr>
          </a:p>
          <a:p>
            <a:pPr defTabSz="656760">
              <a:lnSpc>
                <a:spcPts val="1200"/>
              </a:lnSpc>
              <a:defRPr/>
            </a:pPr>
            <a:r>
              <a:rPr kumimoji="0" lang="en-US" altLang="ja-JP" sz="1100" kern="0" dirty="0" smtClean="0">
                <a:latin typeface="+mj-ea"/>
                <a:ea typeface="+mj-ea"/>
                <a:cs typeface="メイリオ" pitchFamily="50" charset="-128"/>
              </a:rPr>
              <a:t>1,615</a:t>
            </a:r>
            <a:r>
              <a:rPr kumimoji="0" lang="ja-JP" altLang="en-US" sz="1100" kern="0" dirty="0" smtClean="0">
                <a:latin typeface="+mj-ea"/>
                <a:ea typeface="+mj-ea"/>
                <a:cs typeface="メイリオ" pitchFamily="50" charset="-128"/>
              </a:rPr>
              <a:t>人</a:t>
            </a:r>
            <a:endParaRPr kumimoji="0" lang="en-US" altLang="ja-JP" sz="1100" kern="0" dirty="0" smtClean="0">
              <a:latin typeface="+mj-ea"/>
              <a:ea typeface="+mj-ea"/>
              <a:cs typeface="メイリオ" pitchFamily="50" charset="-128"/>
            </a:endParaRPr>
          </a:p>
          <a:p>
            <a:pPr defTabSz="656760">
              <a:lnSpc>
                <a:spcPts val="1200"/>
              </a:lnSpc>
              <a:defRPr/>
            </a:pPr>
            <a:endParaRPr kumimoji="0" lang="en-US" altLang="ja-JP" sz="1100" kern="0" dirty="0">
              <a:latin typeface="+mj-ea"/>
              <a:ea typeface="+mj-ea"/>
              <a:cs typeface="メイリオ" pitchFamily="50" charset="-128"/>
            </a:endParaRPr>
          </a:p>
          <a:p>
            <a:pPr defTabSz="656760">
              <a:lnSpc>
                <a:spcPts val="1200"/>
              </a:lnSpc>
              <a:defRPr/>
            </a:pPr>
            <a:r>
              <a:rPr kumimoji="0" lang="ja-JP" altLang="en-US" sz="1100" kern="0" dirty="0" smtClean="0">
                <a:latin typeface="+mj-ea"/>
                <a:ea typeface="+mj-ea"/>
                <a:cs typeface="メイリオ" pitchFamily="50" charset="-128"/>
              </a:rPr>
              <a:t>虐待者数</a:t>
            </a:r>
            <a:endParaRPr kumimoji="0" lang="en-US" altLang="ja-JP" sz="1100" kern="0" dirty="0" smtClean="0">
              <a:latin typeface="+mj-ea"/>
              <a:ea typeface="+mj-ea"/>
              <a:cs typeface="メイリオ" pitchFamily="50" charset="-128"/>
            </a:endParaRPr>
          </a:p>
          <a:p>
            <a:pPr defTabSz="656760">
              <a:lnSpc>
                <a:spcPts val="1200"/>
              </a:lnSpc>
              <a:defRPr/>
            </a:pPr>
            <a:r>
              <a:rPr kumimoji="0" lang="en-US" altLang="ja-JP" sz="1100" kern="0" dirty="0" smtClean="0">
                <a:latin typeface="+mj-ea"/>
                <a:ea typeface="+mj-ea"/>
                <a:cs typeface="メイリオ" pitchFamily="50" charset="-128"/>
              </a:rPr>
              <a:t>1,798</a:t>
            </a:r>
            <a:r>
              <a:rPr kumimoji="0" lang="ja-JP" altLang="en-US" sz="1100" kern="0" dirty="0" smtClean="0">
                <a:latin typeface="+mj-ea"/>
                <a:ea typeface="+mj-ea"/>
                <a:cs typeface="メイリオ" pitchFamily="50" charset="-128"/>
              </a:rPr>
              <a:t>人</a:t>
            </a:r>
            <a:endParaRPr kumimoji="0" lang="en-US" altLang="ja-JP" sz="1100" kern="0" dirty="0" smtClean="0">
              <a:latin typeface="+mj-ea"/>
              <a:ea typeface="+mj-ea"/>
              <a:cs typeface="メイリオ" pitchFamily="50" charset="-128"/>
            </a:endParaRPr>
          </a:p>
          <a:p>
            <a:pPr defTabSz="656760">
              <a:lnSpc>
                <a:spcPts val="1200"/>
              </a:lnSpc>
              <a:defRPr/>
            </a:pPr>
            <a:endParaRPr kumimoji="0" lang="en-US" altLang="ja-JP" sz="1100" kern="0" dirty="0">
              <a:latin typeface="+mj-ea"/>
              <a:ea typeface="+mj-ea"/>
              <a:cs typeface="メイリオ" pitchFamily="50" charset="-128"/>
            </a:endParaRPr>
          </a:p>
          <a:p>
            <a:pPr defTabSz="656760">
              <a:lnSpc>
                <a:spcPts val="1200"/>
              </a:lnSpc>
              <a:defRPr/>
            </a:pPr>
            <a:endParaRPr kumimoji="0" lang="en-US" altLang="ja-JP" sz="1400" kern="0" dirty="0">
              <a:latin typeface="+mj-ea"/>
              <a:ea typeface="+mj-ea"/>
              <a:cs typeface="メイリオ" pitchFamily="50" charset="-128"/>
            </a:endParaRPr>
          </a:p>
        </p:txBody>
      </p:sp>
      <p:sp>
        <p:nvSpPr>
          <p:cNvPr id="15" name="角丸四角形 14"/>
          <p:cNvSpPr/>
          <p:nvPr/>
        </p:nvSpPr>
        <p:spPr>
          <a:xfrm>
            <a:off x="7098930" y="600904"/>
            <a:ext cx="2483024" cy="240106"/>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400" b="1" dirty="0">
                <a:solidFill>
                  <a:schemeClr val="bg1"/>
                </a:solidFill>
              </a:rPr>
              <a:t>虐待事例に対する措置</a:t>
            </a:r>
          </a:p>
        </p:txBody>
      </p:sp>
      <p:sp>
        <p:nvSpPr>
          <p:cNvPr id="44" name="AutoShape 2"/>
          <p:cNvSpPr>
            <a:spLocks noChangeArrowheads="1"/>
          </p:cNvSpPr>
          <p:nvPr/>
        </p:nvSpPr>
        <p:spPr bwMode="auto">
          <a:xfrm>
            <a:off x="154420" y="90760"/>
            <a:ext cx="9606959" cy="394869"/>
          </a:xfrm>
          <a:prstGeom prst="bevel">
            <a:avLst>
              <a:gd name="adj" fmla="val 12500"/>
            </a:avLst>
          </a:prstGeom>
          <a:solidFill>
            <a:srgbClr val="FFFF99"/>
          </a:solidFill>
          <a:ln w="9525">
            <a:solidFill>
              <a:srgbClr val="000000"/>
            </a:solidFill>
            <a:miter lim="800000"/>
            <a:headEnd/>
            <a:tailEnd/>
          </a:ln>
        </p:spPr>
        <p:txBody>
          <a:bodyPr wrap="square" lIns="65676" tIns="32838" rIns="65676" bIns="32838" anchor="ctr">
            <a:spAutoFit/>
          </a:bodyPr>
          <a:lstStyle/>
          <a:p>
            <a:pPr algn="ctr" defTabSz="656760">
              <a:defRPr/>
            </a:pPr>
            <a:r>
              <a:rPr kumimoji="0" lang="ja-JP" altLang="en-US" sz="1500" b="1" kern="0" dirty="0" smtClean="0">
                <a:solidFill>
                  <a:srgbClr val="2D2D8A">
                    <a:lumMod val="75000"/>
                  </a:srgbClr>
                </a:solidFill>
                <a:latin typeface="+mj-ea"/>
                <a:ea typeface="+mj-ea"/>
              </a:rPr>
              <a:t>平成２７年度</a:t>
            </a:r>
            <a:r>
              <a:rPr kumimoji="0" lang="ja-JP" altLang="en-US" sz="1500" b="1" kern="0" dirty="0">
                <a:solidFill>
                  <a:srgbClr val="2D2D8A">
                    <a:lumMod val="75000"/>
                  </a:srgbClr>
                </a:solidFill>
                <a:latin typeface="+mj-ea"/>
                <a:ea typeface="+mj-ea"/>
              </a:rPr>
              <a:t>　障害者虐待対応状況調査＜養護者による障害者虐待＞</a:t>
            </a:r>
          </a:p>
        </p:txBody>
      </p:sp>
      <p:sp>
        <p:nvSpPr>
          <p:cNvPr id="45" name="角丸四角形 44"/>
          <p:cNvSpPr/>
          <p:nvPr/>
        </p:nvSpPr>
        <p:spPr>
          <a:xfrm>
            <a:off x="52739" y="600905"/>
            <a:ext cx="1505993" cy="3356696"/>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5676" tIns="32838" rIns="65676" bIns="32838" rtlCol="0" anchor="t" anchorCtr="0"/>
          <a:lstStyle/>
          <a:p>
            <a:pPr algn="ctr"/>
            <a:endParaRPr lang="en-US" altLang="ja-JP" sz="11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smtClean="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通報</a:t>
            </a:r>
            <a:r>
              <a:rPr lang="ja-JP" altLang="en-US" sz="1100" b="1" dirty="0" smtClean="0">
                <a:solidFill>
                  <a:schemeClr val="accent1">
                    <a:lumMod val="75000"/>
                  </a:schemeClr>
                </a:solidFill>
                <a:latin typeface="メイリオ" pitchFamily="50" charset="-128"/>
                <a:ea typeface="メイリオ" pitchFamily="50" charset="-128"/>
                <a:cs typeface="メイリオ" pitchFamily="50" charset="-128"/>
              </a:rPr>
              <a:t>　</a:t>
            </a:r>
            <a:endParaRPr lang="ja-JP" altLang="en-US" sz="1100" b="1" dirty="0">
              <a:solidFill>
                <a:schemeClr val="accent1">
                  <a:lumMod val="75000"/>
                </a:schemeClr>
              </a:solidFill>
              <a:latin typeface="メイリオ" pitchFamily="50" charset="-128"/>
              <a:ea typeface="メイリオ" pitchFamily="50" charset="-128"/>
              <a:cs typeface="メイリオ" pitchFamily="50" charset="-128"/>
            </a:endParaRPr>
          </a:p>
        </p:txBody>
      </p:sp>
      <p:sp>
        <p:nvSpPr>
          <p:cNvPr id="46" name="円/楕円 45"/>
          <p:cNvSpPr/>
          <p:nvPr/>
        </p:nvSpPr>
        <p:spPr>
          <a:xfrm>
            <a:off x="356307" y="1441842"/>
            <a:ext cx="940552"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smtClean="0">
                <a:solidFill>
                  <a:schemeClr val="tx1"/>
                </a:solidFill>
                <a:latin typeface="+mj-ea"/>
                <a:ea typeface="+mj-ea"/>
              </a:rPr>
              <a:t>4,450</a:t>
            </a:r>
            <a:r>
              <a:rPr lang="ja-JP" altLang="en-US" sz="1000" b="1" dirty="0" smtClean="0">
                <a:solidFill>
                  <a:schemeClr val="tx1"/>
                </a:solidFill>
                <a:latin typeface="+mj-ea"/>
                <a:ea typeface="+mj-ea"/>
              </a:rPr>
              <a:t>件</a:t>
            </a:r>
            <a:endParaRPr lang="ja-JP" altLang="en-US" sz="1000" b="1" dirty="0">
              <a:solidFill>
                <a:schemeClr val="tx1"/>
              </a:solidFill>
              <a:latin typeface="+mj-ea"/>
              <a:ea typeface="+mj-ea"/>
            </a:endParaRPr>
          </a:p>
        </p:txBody>
      </p:sp>
      <p:sp>
        <p:nvSpPr>
          <p:cNvPr id="49" name="大かっこ 48"/>
          <p:cNvSpPr/>
          <p:nvPr/>
        </p:nvSpPr>
        <p:spPr>
          <a:xfrm>
            <a:off x="356307" y="1865653"/>
            <a:ext cx="940552" cy="263874"/>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5676" tIns="32838" rIns="65676" bIns="32838" spcCol="0" rtlCol="0" anchor="ctr"/>
          <a:lstStyle/>
          <a:p>
            <a:pPr algn="ctr"/>
            <a:r>
              <a:rPr lang="ja-JP" altLang="en-US" sz="1000" b="1" dirty="0">
                <a:solidFill>
                  <a:schemeClr val="tx2">
                    <a:lumMod val="50000"/>
                  </a:schemeClr>
                </a:solidFill>
              </a:rPr>
              <a:t>主な</a:t>
            </a:r>
            <a:r>
              <a:rPr lang="ja-JP" altLang="en-US" sz="1000" b="1" dirty="0" smtClean="0">
                <a:solidFill>
                  <a:schemeClr val="tx2">
                    <a:lumMod val="50000"/>
                  </a:schemeClr>
                </a:solidFill>
              </a:rPr>
              <a:t>通報</a:t>
            </a:r>
            <a:endParaRPr lang="en-US" altLang="ja-JP" sz="1000" b="1" dirty="0" smtClean="0">
              <a:solidFill>
                <a:schemeClr val="tx2">
                  <a:lumMod val="50000"/>
                </a:schemeClr>
              </a:solidFill>
            </a:endParaRPr>
          </a:p>
          <a:p>
            <a:pPr algn="ctr"/>
            <a:r>
              <a:rPr lang="ja-JP" altLang="en-US" sz="1000" b="1" dirty="0" smtClean="0">
                <a:solidFill>
                  <a:schemeClr val="tx2">
                    <a:lumMod val="50000"/>
                  </a:schemeClr>
                </a:solidFill>
              </a:rPr>
              <a:t>届出者</a:t>
            </a:r>
            <a:r>
              <a:rPr lang="ja-JP" altLang="en-US" sz="1000" b="1" dirty="0">
                <a:solidFill>
                  <a:schemeClr val="tx2">
                    <a:lumMod val="50000"/>
                  </a:schemeClr>
                </a:solidFill>
              </a:rPr>
              <a:t>内訳</a:t>
            </a:r>
            <a:endParaRPr kumimoji="1" lang="ja-JP" altLang="en-US" b="1" dirty="0">
              <a:solidFill>
                <a:schemeClr val="tx2">
                  <a:lumMod val="50000"/>
                </a:schemeClr>
              </a:solidFill>
            </a:endParaRPr>
          </a:p>
        </p:txBody>
      </p:sp>
      <p:sp>
        <p:nvSpPr>
          <p:cNvPr id="50" name="正方形/長方形 49"/>
          <p:cNvSpPr/>
          <p:nvPr/>
        </p:nvSpPr>
        <p:spPr>
          <a:xfrm>
            <a:off x="78717" y="2318944"/>
            <a:ext cx="1427515" cy="1476467"/>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0" rtlCol="0" anchor="ctr"/>
          <a:lstStyle/>
          <a:p>
            <a:pPr defTabSz="892175">
              <a:lnSpc>
                <a:spcPts val="1200"/>
              </a:lnSpc>
            </a:pPr>
            <a:r>
              <a:rPr lang="ja-JP" altLang="en-US" sz="900" dirty="0">
                <a:solidFill>
                  <a:schemeClr val="tx1"/>
                </a:solidFill>
                <a:latin typeface="+mn-ea"/>
              </a:rPr>
              <a:t>●警察　  　　　　　  </a:t>
            </a:r>
            <a:r>
              <a:rPr lang="en-US" altLang="ja-JP" sz="900" dirty="0">
                <a:solidFill>
                  <a:schemeClr val="tx1"/>
                </a:solidFill>
                <a:latin typeface="+mn-ea"/>
              </a:rPr>
              <a:t>(</a:t>
            </a:r>
            <a:r>
              <a:rPr lang="en-US" altLang="ja-JP" sz="900" dirty="0" smtClean="0">
                <a:solidFill>
                  <a:schemeClr val="tx1"/>
                </a:solidFill>
                <a:latin typeface="+mn-ea"/>
              </a:rPr>
              <a:t>21.7%)</a:t>
            </a:r>
            <a:endParaRPr lang="en-US" altLang="ja-JP" sz="900" dirty="0">
              <a:solidFill>
                <a:schemeClr val="tx1"/>
              </a:solidFill>
              <a:latin typeface="+mn-ea"/>
            </a:endParaRPr>
          </a:p>
          <a:p>
            <a:pPr defTabSz="892175">
              <a:lnSpc>
                <a:spcPts val="1200"/>
              </a:lnSpc>
            </a:pPr>
            <a:r>
              <a:rPr lang="ja-JP" altLang="en-US" sz="900" dirty="0" smtClean="0">
                <a:solidFill>
                  <a:schemeClr val="tx1"/>
                </a:solidFill>
                <a:latin typeface="+mn-ea"/>
              </a:rPr>
              <a:t>●</a:t>
            </a:r>
            <a:r>
              <a:rPr lang="ja-JP" altLang="en-US" sz="900" dirty="0">
                <a:solidFill>
                  <a:schemeClr val="tx1"/>
                </a:solidFill>
                <a:latin typeface="+mn-ea"/>
              </a:rPr>
              <a:t>本人による</a:t>
            </a:r>
            <a:r>
              <a:rPr lang="ja-JP" altLang="en-US" sz="900" dirty="0" smtClean="0">
                <a:solidFill>
                  <a:schemeClr val="tx1"/>
                </a:solidFill>
                <a:latin typeface="+mn-ea"/>
              </a:rPr>
              <a:t>届出 （</a:t>
            </a:r>
            <a:r>
              <a:rPr lang="en-US" altLang="ja-JP" sz="900" dirty="0" smtClean="0">
                <a:solidFill>
                  <a:schemeClr val="tx1"/>
                </a:solidFill>
                <a:latin typeface="+mn-ea"/>
              </a:rPr>
              <a:t>21.3%)</a:t>
            </a:r>
            <a:endParaRPr lang="ja-JP" altLang="en-US" sz="900" dirty="0">
              <a:solidFill>
                <a:schemeClr val="tx1"/>
              </a:solidFill>
              <a:latin typeface="+mn-ea"/>
            </a:endParaRPr>
          </a:p>
          <a:p>
            <a:pPr>
              <a:lnSpc>
                <a:spcPts val="1200"/>
              </a:lnSpc>
            </a:pPr>
            <a:r>
              <a:rPr lang="ja-JP" altLang="en-US" sz="900" dirty="0" smtClean="0">
                <a:solidFill>
                  <a:schemeClr val="tx1"/>
                </a:solidFill>
                <a:latin typeface="+mn-ea"/>
              </a:rPr>
              <a:t>●</a:t>
            </a:r>
            <a:r>
              <a:rPr lang="ja-JP" altLang="en-US" sz="900" dirty="0">
                <a:solidFill>
                  <a:schemeClr val="tx1"/>
                </a:solidFill>
                <a:latin typeface="+mn-ea"/>
              </a:rPr>
              <a:t>障害者</a:t>
            </a:r>
            <a:r>
              <a:rPr lang="ja-JP" altLang="en-US" sz="900" dirty="0" smtClean="0">
                <a:solidFill>
                  <a:schemeClr val="tx1"/>
                </a:solidFill>
                <a:latin typeface="+mn-ea"/>
              </a:rPr>
              <a:t>福祉施設・事業</a:t>
            </a:r>
            <a:endParaRPr lang="en-US" altLang="ja-JP" sz="900" dirty="0" smtClean="0">
              <a:solidFill>
                <a:schemeClr val="tx1"/>
              </a:solidFill>
              <a:latin typeface="+mn-ea"/>
            </a:endParaRPr>
          </a:p>
          <a:p>
            <a:pPr>
              <a:lnSpc>
                <a:spcPts val="1200"/>
              </a:lnSpc>
            </a:pPr>
            <a:r>
              <a:rPr lang="ja-JP" altLang="en-US" sz="900" dirty="0">
                <a:solidFill>
                  <a:schemeClr val="tx1"/>
                </a:solidFill>
                <a:latin typeface="+mn-ea"/>
              </a:rPr>
              <a:t>　</a:t>
            </a:r>
            <a:r>
              <a:rPr lang="ja-JP" altLang="en-US" sz="900" dirty="0" smtClean="0">
                <a:solidFill>
                  <a:schemeClr val="tx1"/>
                </a:solidFill>
                <a:latin typeface="+mn-ea"/>
              </a:rPr>
              <a:t>所の職員　　　　　</a:t>
            </a:r>
            <a:r>
              <a:rPr lang="en-US" altLang="ja-JP" sz="900" dirty="0" smtClean="0">
                <a:solidFill>
                  <a:schemeClr val="tx1"/>
                </a:solidFill>
                <a:latin typeface="+mn-ea"/>
              </a:rPr>
              <a:t>(17.6%)</a:t>
            </a:r>
            <a:r>
              <a:rPr lang="ja-JP" altLang="en-US" sz="900" dirty="0">
                <a:solidFill>
                  <a:schemeClr val="tx1"/>
                </a:solidFill>
                <a:latin typeface="+mn-ea"/>
              </a:rPr>
              <a:t>　</a:t>
            </a:r>
            <a:endParaRPr lang="en-US" altLang="ja-JP" sz="900" dirty="0" smtClean="0">
              <a:solidFill>
                <a:schemeClr val="tx1"/>
              </a:solidFill>
              <a:latin typeface="+mn-ea"/>
            </a:endParaRPr>
          </a:p>
          <a:p>
            <a:pPr>
              <a:lnSpc>
                <a:spcPts val="1200"/>
              </a:lnSpc>
            </a:pPr>
            <a:r>
              <a:rPr lang="ja-JP" altLang="en-US" sz="900" dirty="0">
                <a:solidFill>
                  <a:srgbClr val="FF0000"/>
                </a:solidFill>
                <a:latin typeface="+mn-ea"/>
              </a:rPr>
              <a:t>●相談支援専門員（</a:t>
            </a:r>
            <a:r>
              <a:rPr lang="en-US" altLang="ja-JP" sz="900" dirty="0">
                <a:solidFill>
                  <a:srgbClr val="FF0000"/>
                </a:solidFill>
                <a:latin typeface="+mn-ea"/>
              </a:rPr>
              <a:t>14.7%</a:t>
            </a:r>
            <a:r>
              <a:rPr lang="ja-JP" altLang="en-US" sz="900" dirty="0">
                <a:solidFill>
                  <a:srgbClr val="FF0000"/>
                </a:solidFill>
                <a:latin typeface="+mn-ea"/>
              </a:rPr>
              <a:t>）</a:t>
            </a:r>
            <a:endParaRPr lang="en-US" altLang="ja-JP" sz="900" dirty="0">
              <a:solidFill>
                <a:srgbClr val="FF0000"/>
              </a:solidFill>
              <a:latin typeface="+mn-ea"/>
            </a:endParaRPr>
          </a:p>
          <a:p>
            <a:pPr>
              <a:lnSpc>
                <a:spcPts val="1200"/>
              </a:lnSpc>
            </a:pPr>
            <a:r>
              <a:rPr lang="ja-JP" altLang="en-US" sz="900" dirty="0" smtClean="0">
                <a:solidFill>
                  <a:schemeClr val="tx1"/>
                </a:solidFill>
                <a:latin typeface="+mn-ea"/>
              </a:rPr>
              <a:t>●当該</a:t>
            </a:r>
            <a:r>
              <a:rPr lang="ja-JP" altLang="en-US" sz="900" dirty="0">
                <a:solidFill>
                  <a:schemeClr val="tx1"/>
                </a:solidFill>
                <a:latin typeface="+mn-ea"/>
              </a:rPr>
              <a:t>市区</a:t>
            </a:r>
            <a:r>
              <a:rPr lang="ja-JP" altLang="en-US" sz="900" dirty="0" smtClean="0">
                <a:solidFill>
                  <a:schemeClr val="tx1"/>
                </a:solidFill>
                <a:latin typeface="+mn-ea"/>
              </a:rPr>
              <a:t>町村行政職員</a:t>
            </a:r>
            <a:endParaRPr lang="en-US" altLang="ja-JP" sz="900" dirty="0" smtClean="0">
              <a:solidFill>
                <a:schemeClr val="tx1"/>
              </a:solidFill>
              <a:latin typeface="+mn-ea"/>
            </a:endParaRPr>
          </a:p>
          <a:p>
            <a:pPr>
              <a:lnSpc>
                <a:spcPts val="1200"/>
              </a:lnSpc>
            </a:pPr>
            <a:r>
              <a:rPr lang="ja-JP" altLang="en-US" sz="900" dirty="0" smtClean="0">
                <a:solidFill>
                  <a:schemeClr val="tx1"/>
                </a:solidFill>
                <a:latin typeface="+mn-ea"/>
              </a:rPr>
              <a:t>                            </a:t>
            </a:r>
            <a:r>
              <a:rPr lang="en-US" altLang="ja-JP" sz="900" dirty="0" smtClean="0">
                <a:solidFill>
                  <a:schemeClr val="tx1"/>
                </a:solidFill>
                <a:latin typeface="+mn-ea"/>
              </a:rPr>
              <a:t>(7.9%)</a:t>
            </a:r>
          </a:p>
          <a:p>
            <a:pPr>
              <a:lnSpc>
                <a:spcPts val="1200"/>
              </a:lnSpc>
            </a:pPr>
            <a:r>
              <a:rPr lang="ja-JP" altLang="en-US" sz="900" dirty="0" smtClean="0">
                <a:solidFill>
                  <a:schemeClr val="tx1"/>
                </a:solidFill>
                <a:latin typeface="+mn-ea"/>
              </a:rPr>
              <a:t>●家族・親族</a:t>
            </a:r>
            <a:r>
              <a:rPr lang="ja-JP" altLang="en-US" sz="900" dirty="0">
                <a:solidFill>
                  <a:schemeClr val="tx1"/>
                </a:solidFill>
                <a:latin typeface="+mn-ea"/>
              </a:rPr>
              <a:t> </a:t>
            </a:r>
            <a:r>
              <a:rPr lang="ja-JP" altLang="en-US" sz="900" dirty="0" smtClean="0">
                <a:solidFill>
                  <a:schemeClr val="tx1"/>
                </a:solidFill>
                <a:latin typeface="+mn-ea"/>
              </a:rPr>
              <a:t>　　　　</a:t>
            </a:r>
            <a:r>
              <a:rPr lang="en-US" altLang="ja-JP" sz="900" dirty="0" smtClean="0">
                <a:solidFill>
                  <a:schemeClr val="tx1"/>
                </a:solidFill>
                <a:latin typeface="+mn-ea"/>
              </a:rPr>
              <a:t>(6.3%)</a:t>
            </a:r>
            <a:r>
              <a:rPr lang="ja-JP" altLang="en-US" sz="900" dirty="0">
                <a:solidFill>
                  <a:schemeClr val="tx1"/>
                </a:solidFill>
                <a:latin typeface="+mn-ea"/>
              </a:rPr>
              <a:t>　</a:t>
            </a:r>
            <a:r>
              <a:rPr lang="ja-JP" altLang="en-US" sz="1000" dirty="0">
                <a:solidFill>
                  <a:schemeClr val="tx1"/>
                </a:solidFill>
                <a:latin typeface="+mn-ea"/>
              </a:rPr>
              <a:t>　　　　</a:t>
            </a:r>
          </a:p>
        </p:txBody>
      </p:sp>
      <p:sp>
        <p:nvSpPr>
          <p:cNvPr id="51" name="角丸四角形 50"/>
          <p:cNvSpPr/>
          <p:nvPr/>
        </p:nvSpPr>
        <p:spPr>
          <a:xfrm>
            <a:off x="1731262" y="591186"/>
            <a:ext cx="1357222" cy="304809"/>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都道府県</a:t>
            </a:r>
            <a:endParaRPr lang="en-US" altLang="ja-JP" sz="1500" b="1" dirty="0">
              <a:solidFill>
                <a:prstClr val="white"/>
              </a:solidFill>
              <a:latin typeface="ＭＳ Ｐゴシック"/>
            </a:endParaRPr>
          </a:p>
        </p:txBody>
      </p:sp>
      <p:sp>
        <p:nvSpPr>
          <p:cNvPr id="53" name="角丸四角形 52"/>
          <p:cNvSpPr/>
          <p:nvPr/>
        </p:nvSpPr>
        <p:spPr>
          <a:xfrm>
            <a:off x="2135344" y="1052741"/>
            <a:ext cx="858095" cy="779159"/>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6000" tIns="24143" rIns="36000" bIns="24143" spcCol="0" rtlCol="0" anchor="ctr"/>
          <a:lstStyle/>
          <a:p>
            <a:pPr defTabSz="656760">
              <a:lnSpc>
                <a:spcPts val="1100"/>
              </a:lnSpc>
              <a:defRPr/>
            </a:pPr>
            <a:r>
              <a:rPr kumimoji="0" lang="ja-JP" altLang="en-US" sz="1000" kern="0" dirty="0" smtClean="0">
                <a:latin typeface="+mj-ea"/>
                <a:ea typeface="+mj-ea"/>
                <a:cs typeface="メイリオ" pitchFamily="50" charset="-128"/>
              </a:rPr>
              <a:t>市区町村に連絡した事例　</a:t>
            </a:r>
            <a:r>
              <a:rPr kumimoji="0" lang="en-US" altLang="ja-JP" sz="1000" b="1" kern="0" dirty="0" smtClean="0">
                <a:latin typeface="+mn-ea"/>
                <a:cs typeface="メイリオ" pitchFamily="50" charset="-128"/>
              </a:rPr>
              <a:t>4</a:t>
            </a:r>
            <a:r>
              <a:rPr kumimoji="0" lang="en-US" altLang="ja-JP" sz="1000" b="1" kern="0" dirty="0">
                <a:latin typeface="+mn-ea"/>
                <a:cs typeface="メイリオ" pitchFamily="50" charset="-128"/>
              </a:rPr>
              <a:t>3</a:t>
            </a:r>
            <a:r>
              <a:rPr kumimoji="0" lang="ja-JP" altLang="en-US" sz="900" b="1" kern="0" dirty="0" smtClean="0">
                <a:latin typeface="+mj-ea"/>
                <a:ea typeface="+mj-ea"/>
                <a:cs typeface="メイリオ" pitchFamily="50" charset="-128"/>
              </a:rPr>
              <a:t>件</a:t>
            </a: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p:txBody>
      </p:sp>
      <p:sp>
        <p:nvSpPr>
          <p:cNvPr id="58" name="角丸四角形 57"/>
          <p:cNvSpPr/>
          <p:nvPr/>
        </p:nvSpPr>
        <p:spPr>
          <a:xfrm>
            <a:off x="1734054" y="1865652"/>
            <a:ext cx="1268730" cy="466995"/>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1000" kern="0" dirty="0" smtClean="0">
                <a:latin typeface="+mj-ea"/>
                <a:ea typeface="+mj-ea"/>
                <a:cs typeface="メイリオ" pitchFamily="50" charset="-128"/>
              </a:rPr>
              <a:t>明らかに虐待でないと判断した事例</a:t>
            </a:r>
            <a:r>
              <a:rPr kumimoji="0" lang="ja-JP" altLang="en-US" sz="1000" b="1" kern="0" dirty="0" smtClean="0">
                <a:latin typeface="+mj-ea"/>
                <a:ea typeface="+mj-ea"/>
                <a:cs typeface="メイリオ" pitchFamily="50" charset="-128"/>
              </a:rPr>
              <a:t>　</a:t>
            </a:r>
            <a:r>
              <a:rPr kumimoji="0" lang="en-US" altLang="ja-JP" sz="1000" b="1" kern="0" dirty="0" smtClean="0">
                <a:latin typeface="+mj-ea"/>
                <a:ea typeface="+mj-ea"/>
                <a:cs typeface="メイリオ" pitchFamily="50" charset="-128"/>
              </a:rPr>
              <a:t>5</a:t>
            </a:r>
            <a:r>
              <a:rPr kumimoji="0" lang="en-US" altLang="ja-JP" sz="1000" b="1" kern="0" dirty="0">
                <a:latin typeface="+mj-ea"/>
                <a:ea typeface="+mj-ea"/>
                <a:cs typeface="メイリオ" pitchFamily="50" charset="-128"/>
              </a:rPr>
              <a:t>4</a:t>
            </a:r>
            <a:r>
              <a:rPr kumimoji="0" lang="ja-JP" altLang="en-US" sz="1000" b="1" kern="0" dirty="0" smtClean="0">
                <a:latin typeface="+mj-ea"/>
                <a:ea typeface="+mj-ea"/>
                <a:cs typeface="メイリオ" pitchFamily="50" charset="-128"/>
              </a:rPr>
              <a:t>件</a:t>
            </a: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p:txBody>
      </p:sp>
      <p:sp>
        <p:nvSpPr>
          <p:cNvPr id="59" name="右矢印 58"/>
          <p:cNvSpPr/>
          <p:nvPr/>
        </p:nvSpPr>
        <p:spPr>
          <a:xfrm>
            <a:off x="1524744" y="1034953"/>
            <a:ext cx="619947" cy="389808"/>
          </a:xfrm>
          <a:prstGeom prst="rightArrow">
            <a:avLst>
              <a:gd name="adj1" fmla="val 50000"/>
              <a:gd name="adj2" fmla="val 3781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1000" b="1" dirty="0" smtClean="0">
                <a:latin typeface="+mn-ea"/>
              </a:rPr>
              <a:t>97</a:t>
            </a:r>
            <a:r>
              <a:rPr lang="ja-JP" altLang="en-US" sz="1000" b="1" dirty="0" smtClean="0">
                <a:latin typeface="+mn-ea"/>
              </a:rPr>
              <a:t>件</a:t>
            </a:r>
            <a:endParaRPr lang="ja-JP" altLang="en-US" sz="1000" b="1" dirty="0">
              <a:latin typeface="+mn-ea"/>
            </a:endParaRPr>
          </a:p>
        </p:txBody>
      </p:sp>
      <p:sp>
        <p:nvSpPr>
          <p:cNvPr id="60" name="角丸四角形 59"/>
          <p:cNvSpPr/>
          <p:nvPr/>
        </p:nvSpPr>
        <p:spPr>
          <a:xfrm>
            <a:off x="3558551" y="1373488"/>
            <a:ext cx="1802504" cy="1076278"/>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p:txBody>
      </p:sp>
      <p:sp>
        <p:nvSpPr>
          <p:cNvPr id="67" name="角丸四角形 66"/>
          <p:cNvSpPr/>
          <p:nvPr/>
        </p:nvSpPr>
        <p:spPr>
          <a:xfrm>
            <a:off x="3558550" y="2509771"/>
            <a:ext cx="1802505" cy="1333990"/>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endParaRPr kumimoji="0" lang="en-US" altLang="ja-JP" sz="1000" kern="0" dirty="0">
              <a:latin typeface="+mn-ea"/>
              <a:cs typeface="メイリオ" pitchFamily="50" charset="-128"/>
            </a:endParaRPr>
          </a:p>
        </p:txBody>
      </p:sp>
      <p:sp>
        <p:nvSpPr>
          <p:cNvPr id="69" name="右矢印 68"/>
          <p:cNvSpPr/>
          <p:nvPr/>
        </p:nvSpPr>
        <p:spPr>
          <a:xfrm>
            <a:off x="1608978" y="2832860"/>
            <a:ext cx="1705842" cy="380121"/>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r>
              <a:rPr lang="ja-JP" altLang="en-US" sz="1000" b="1" dirty="0" smtClean="0">
                <a:latin typeface="+mn-ea"/>
              </a:rPr>
              <a:t>　　</a:t>
            </a:r>
            <a:r>
              <a:rPr lang="en-US" altLang="ja-JP" sz="1000" b="1" dirty="0" smtClean="0">
                <a:latin typeface="+mn-ea"/>
              </a:rPr>
              <a:t>4,353</a:t>
            </a:r>
            <a:r>
              <a:rPr lang="ja-JP" altLang="en-US" sz="1000" b="1" dirty="0" smtClean="0">
                <a:latin typeface="+mn-ea"/>
              </a:rPr>
              <a:t>件　　　　　</a:t>
            </a:r>
            <a:endParaRPr lang="ja-JP" altLang="en-US" sz="1000" b="1" dirty="0">
              <a:latin typeface="+mn-ea"/>
            </a:endParaRPr>
          </a:p>
        </p:txBody>
      </p:sp>
      <p:sp>
        <p:nvSpPr>
          <p:cNvPr id="70" name="右矢印 69"/>
          <p:cNvSpPr/>
          <p:nvPr/>
        </p:nvSpPr>
        <p:spPr>
          <a:xfrm>
            <a:off x="5361055" y="1935038"/>
            <a:ext cx="393518" cy="329366"/>
          </a:xfrm>
          <a:prstGeom prst="rightArrow">
            <a:avLst/>
          </a:prstGeom>
          <a:solidFill>
            <a:srgbClr val="002060"/>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lang="ja-JP" altLang="en-US" sz="1000" b="1" dirty="0">
              <a:latin typeface="+mn-ea"/>
            </a:endParaRPr>
          </a:p>
        </p:txBody>
      </p:sp>
      <p:sp>
        <p:nvSpPr>
          <p:cNvPr id="71" name="角丸四角形 70"/>
          <p:cNvSpPr/>
          <p:nvPr/>
        </p:nvSpPr>
        <p:spPr>
          <a:xfrm>
            <a:off x="6993166" y="892461"/>
            <a:ext cx="2695721" cy="2543097"/>
          </a:xfrm>
          <a:prstGeom prst="roundRect">
            <a:avLst>
              <a:gd name="adj" fmla="val 11417"/>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36000" tIns="36000" rIns="36000" bIns="24143" spcCol="0" rtlCol="0" anchor="t" anchorCtr="0"/>
          <a:lstStyle/>
          <a:p>
            <a:pPr defTabSz="656760">
              <a:lnSpc>
                <a:spcPts val="939"/>
              </a:lnSpc>
              <a:defRPr/>
            </a:pPr>
            <a:endParaRPr kumimoji="0" lang="en-US" altLang="ja-JP" sz="1000" kern="0" dirty="0">
              <a:latin typeface="+mj-ea"/>
              <a:ea typeface="+mj-ea"/>
              <a:cs typeface="メイリオ" pitchFamily="50" charset="-128"/>
            </a:endParaRPr>
          </a:p>
          <a:p>
            <a:pPr defTabSz="656760">
              <a:lnSpc>
                <a:spcPts val="1000"/>
              </a:lnSpc>
              <a:defRPr/>
            </a:pPr>
            <a:r>
              <a:rPr kumimoji="0" lang="ja-JP" altLang="en-US" sz="1000" kern="0" dirty="0" smtClean="0">
                <a:latin typeface="+mj-ea"/>
                <a:ea typeface="+mj-ea"/>
                <a:cs typeface="メイリオ" pitchFamily="50" charset="-128"/>
              </a:rPr>
              <a:t>①</a:t>
            </a:r>
            <a:r>
              <a:rPr kumimoji="0" lang="ja-JP" altLang="en-US" sz="1000" kern="0" dirty="0">
                <a:latin typeface="+mj-ea"/>
                <a:ea typeface="+mj-ea"/>
                <a:cs typeface="メイリオ" pitchFamily="50" charset="-128"/>
              </a:rPr>
              <a:t>　障害福祉サービスの</a:t>
            </a:r>
            <a:r>
              <a:rPr kumimoji="0" lang="ja-JP" altLang="en-US" sz="1000" kern="0" dirty="0" smtClean="0">
                <a:latin typeface="+mj-ea"/>
                <a:ea typeface="+mj-ea"/>
                <a:cs typeface="メイリオ" pitchFamily="50" charset="-128"/>
              </a:rPr>
              <a:t>利用 　 　  </a:t>
            </a:r>
            <a:r>
              <a:rPr kumimoji="0" lang="en-US" altLang="ja-JP" sz="1000" kern="0" dirty="0" smtClean="0">
                <a:latin typeface="+mj-ea"/>
                <a:ea typeface="+mj-ea"/>
                <a:cs typeface="メイリオ" pitchFamily="50" charset="-128"/>
              </a:rPr>
              <a:t>42.9%</a:t>
            </a:r>
            <a:r>
              <a:rPr kumimoji="0" lang="ja-JP" altLang="en-US" sz="1000" kern="0" dirty="0" smtClean="0">
                <a:latin typeface="+mj-ea"/>
                <a:ea typeface="+mj-ea"/>
                <a:cs typeface="メイリオ" pitchFamily="50" charset="-128"/>
              </a:rPr>
              <a:t> </a:t>
            </a:r>
            <a:endParaRPr kumimoji="0" lang="en-US" altLang="ja-JP" sz="1000" kern="0" dirty="0">
              <a:latin typeface="+mj-ea"/>
              <a:ea typeface="+mj-ea"/>
              <a:cs typeface="メイリオ" pitchFamily="50" charset="-128"/>
            </a:endParaRPr>
          </a:p>
          <a:p>
            <a:pPr defTabSz="656760">
              <a:lnSpc>
                <a:spcPts val="1000"/>
              </a:lnSpc>
              <a:defRPr/>
            </a:pPr>
            <a:r>
              <a:rPr kumimoji="0" lang="ja-JP" altLang="en-US" sz="1000" kern="0" dirty="0">
                <a:latin typeface="+mj-ea"/>
                <a:ea typeface="+mj-ea"/>
                <a:cs typeface="メイリオ" pitchFamily="50" charset="-128"/>
              </a:rPr>
              <a:t>②　措置</a:t>
            </a:r>
            <a:r>
              <a:rPr kumimoji="0" lang="ja-JP" altLang="en-US" sz="1000" kern="0" dirty="0" smtClean="0">
                <a:latin typeface="+mj-ea"/>
                <a:ea typeface="+mj-ea"/>
                <a:cs typeface="メイリオ" pitchFamily="50" charset="-128"/>
              </a:rPr>
              <a:t>入所</a:t>
            </a:r>
            <a:r>
              <a:rPr kumimoji="0" lang="ja-JP" altLang="en-US"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r>
              <a:rPr kumimoji="0" lang="en-US" altLang="ja-JP" sz="1000" kern="0" dirty="0" smtClean="0">
                <a:latin typeface="+mj-ea"/>
                <a:cs typeface="メイリオ" pitchFamily="50" charset="-128"/>
              </a:rPr>
              <a:t> 11.8</a:t>
            </a:r>
            <a:r>
              <a:rPr kumimoji="0" lang="en-US" altLang="ja-JP" sz="1000" kern="0" dirty="0" smtClean="0">
                <a:latin typeface="+mj-ea"/>
                <a:ea typeface="+mj-ea"/>
                <a:cs typeface="メイリオ" pitchFamily="50" charset="-128"/>
              </a:rPr>
              <a:t>%</a:t>
            </a: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a:p>
            <a:pPr defTabSz="656760">
              <a:lnSpc>
                <a:spcPts val="1000"/>
              </a:lnSpc>
              <a:defRPr/>
            </a:pPr>
            <a:r>
              <a:rPr kumimoji="0" lang="ja-JP" altLang="en-US" sz="1000" kern="0" dirty="0" smtClean="0">
                <a:latin typeface="+mj-ea"/>
                <a:ea typeface="+mj-ea"/>
                <a:cs typeface="メイリオ" pitchFamily="50" charset="-128"/>
              </a:rPr>
              <a:t>③</a:t>
            </a:r>
            <a:r>
              <a:rPr kumimoji="0" lang="ja-JP" altLang="en-US" sz="1000" kern="0" dirty="0">
                <a:latin typeface="+mj-ea"/>
                <a:ea typeface="+mj-ea"/>
                <a:cs typeface="メイリオ" pitchFamily="50" charset="-128"/>
              </a:rPr>
              <a:t>　①、②以外の一時保護　　</a:t>
            </a:r>
            <a:r>
              <a:rPr kumimoji="0" lang="ja-JP" altLang="en-US" sz="1000" kern="0" dirty="0" smtClean="0">
                <a:latin typeface="+mj-ea"/>
                <a:ea typeface="+mj-ea"/>
                <a:cs typeface="メイリオ" pitchFamily="50" charset="-128"/>
              </a:rPr>
              <a:t>    　</a:t>
            </a:r>
            <a:r>
              <a:rPr kumimoji="0" lang="en-US" altLang="ja-JP" sz="1000" kern="0" dirty="0" smtClean="0">
                <a:latin typeface="+mj-ea"/>
                <a:cs typeface="メイリオ" pitchFamily="50" charset="-128"/>
              </a:rPr>
              <a:t> 17.5%</a:t>
            </a:r>
            <a:endParaRPr kumimoji="0" lang="en-US" altLang="ja-JP" sz="1000" kern="0" dirty="0">
              <a:latin typeface="+mj-ea"/>
              <a:ea typeface="+mj-ea"/>
              <a:cs typeface="メイリオ" pitchFamily="50" charset="-128"/>
            </a:endParaRPr>
          </a:p>
          <a:p>
            <a:pPr defTabSz="656760">
              <a:lnSpc>
                <a:spcPts val="1000"/>
              </a:lnSpc>
              <a:defRPr/>
            </a:pPr>
            <a:r>
              <a:rPr kumimoji="0" lang="ja-JP" altLang="en-US" sz="1000" kern="0" dirty="0">
                <a:latin typeface="+mj-ea"/>
                <a:ea typeface="+mj-ea"/>
                <a:cs typeface="メイリオ" pitchFamily="50" charset="-128"/>
              </a:rPr>
              <a:t>④　医療機関への一時入院　　</a:t>
            </a:r>
            <a:r>
              <a:rPr kumimoji="0" lang="ja-JP" altLang="en-US" sz="1000" kern="0" dirty="0" smtClean="0">
                <a:latin typeface="+mj-ea"/>
                <a:ea typeface="+mj-ea"/>
                <a:cs typeface="メイリオ" pitchFamily="50" charset="-128"/>
              </a:rPr>
              <a:t>   </a:t>
            </a:r>
            <a:r>
              <a:rPr kumimoji="0" lang="en-US" altLang="ja-JP"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r>
              <a:rPr kumimoji="0" lang="en-US" altLang="ja-JP" sz="1000" kern="0" dirty="0" smtClean="0">
                <a:latin typeface="+mj-ea"/>
                <a:ea typeface="+mj-ea"/>
                <a:cs typeface="メイリオ" pitchFamily="50" charset="-128"/>
              </a:rPr>
              <a:t>11.5%</a:t>
            </a:r>
            <a:endParaRPr kumimoji="0" lang="en-US" altLang="ja-JP" sz="1000" kern="0" dirty="0">
              <a:latin typeface="+mj-ea"/>
              <a:ea typeface="+mj-ea"/>
              <a:cs typeface="メイリオ" pitchFamily="50" charset="-128"/>
            </a:endParaRPr>
          </a:p>
          <a:p>
            <a:pPr defTabSz="656760">
              <a:lnSpc>
                <a:spcPts val="1000"/>
              </a:lnSpc>
              <a:defRPr/>
            </a:pPr>
            <a:r>
              <a:rPr kumimoji="0" lang="ja-JP" altLang="en-US" sz="1000" kern="0" dirty="0">
                <a:latin typeface="+mj-ea"/>
                <a:ea typeface="+mj-ea"/>
                <a:cs typeface="メイリオ" pitchFamily="50" charset="-128"/>
              </a:rPr>
              <a:t>⑤　</a:t>
            </a:r>
            <a:r>
              <a:rPr kumimoji="0" lang="ja-JP" altLang="en-US" sz="1000" kern="0" dirty="0" smtClean="0">
                <a:latin typeface="+mj-ea"/>
                <a:ea typeface="+mj-ea"/>
                <a:cs typeface="メイリオ" pitchFamily="50" charset="-128"/>
              </a:rPr>
              <a:t>その他                 　　　　　   </a:t>
            </a:r>
            <a:r>
              <a:rPr kumimoji="0" lang="en-US" altLang="ja-JP"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r>
              <a:rPr kumimoji="0" lang="en-US" altLang="ja-JP" sz="1000" kern="0" dirty="0" smtClean="0">
                <a:latin typeface="+mj-ea"/>
                <a:ea typeface="+mj-ea"/>
                <a:cs typeface="メイリオ" pitchFamily="50" charset="-128"/>
              </a:rPr>
              <a:t>16.2%</a:t>
            </a:r>
            <a:endParaRPr kumimoji="0" lang="en-US" altLang="ja-JP" sz="1000" kern="0" dirty="0">
              <a:latin typeface="+mj-ea"/>
              <a:ea typeface="+mj-ea"/>
              <a:cs typeface="メイリオ" pitchFamily="50" charset="-128"/>
            </a:endParaRPr>
          </a:p>
          <a:p>
            <a:pPr defTabSz="656760">
              <a:lnSpc>
                <a:spcPts val="1000"/>
              </a:lnSpc>
              <a:defRPr/>
            </a:pPr>
            <a:r>
              <a:rPr kumimoji="0" lang="ja-JP" altLang="en-US" sz="1000" kern="0" dirty="0" smtClean="0">
                <a:latin typeface="+mj-ea"/>
                <a:ea typeface="+mj-ea"/>
                <a:cs typeface="メイリオ" pitchFamily="50" charset="-128"/>
              </a:rPr>
              <a:t>①</a:t>
            </a:r>
            <a:r>
              <a:rPr kumimoji="0" lang="ja-JP" altLang="en-US" sz="1000" kern="0" dirty="0">
                <a:latin typeface="+mj-ea"/>
                <a:ea typeface="+mj-ea"/>
                <a:cs typeface="メイリオ" pitchFamily="50" charset="-128"/>
              </a:rPr>
              <a:t>～⑤のうち、面会制限を行った</a:t>
            </a:r>
            <a:r>
              <a:rPr kumimoji="0" lang="ja-JP" altLang="en-US" sz="1000" kern="0" dirty="0" smtClean="0">
                <a:latin typeface="+mj-ea"/>
                <a:ea typeface="+mj-ea"/>
                <a:cs typeface="メイリオ" pitchFamily="50" charset="-128"/>
              </a:rPr>
              <a:t>事例 　</a:t>
            </a:r>
            <a:endParaRPr kumimoji="0" lang="en-US" altLang="ja-JP" sz="1000" kern="0" dirty="0" smtClean="0">
              <a:latin typeface="+mj-ea"/>
              <a:ea typeface="+mj-ea"/>
              <a:cs typeface="メイリオ" pitchFamily="50" charset="-128"/>
            </a:endParaRPr>
          </a:p>
          <a:p>
            <a:pPr defTabSz="656760">
              <a:lnSpc>
                <a:spcPts val="1000"/>
              </a:lnSpc>
              <a:defRPr/>
            </a:pPr>
            <a:r>
              <a:rPr kumimoji="0" lang="ja-JP" altLang="en-US"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r>
              <a:rPr kumimoji="0" lang="en-US" altLang="ja-JP" sz="1000" kern="0" dirty="0" smtClean="0">
                <a:latin typeface="+mj-ea"/>
                <a:ea typeface="+mj-ea"/>
                <a:cs typeface="メイリオ" pitchFamily="50" charset="-128"/>
              </a:rPr>
              <a:t>39.2%</a:t>
            </a:r>
          </a:p>
          <a:p>
            <a:pPr defTabSz="656760">
              <a:lnSpc>
                <a:spcPts val="939"/>
              </a:lnSpc>
              <a:defRPr/>
            </a:pPr>
            <a:endParaRPr kumimoji="0" lang="en-US" altLang="ja-JP" sz="1000" kern="0" dirty="0" smtClean="0">
              <a:latin typeface="+mj-ea"/>
              <a:ea typeface="+mj-ea"/>
              <a:cs typeface="メイリオ" pitchFamily="50" charset="-128"/>
            </a:endParaRPr>
          </a:p>
          <a:p>
            <a:pPr defTabSz="656760">
              <a:lnSpc>
                <a:spcPts val="939"/>
              </a:lnSpc>
              <a:defRPr/>
            </a:pPr>
            <a:endParaRPr kumimoji="0" lang="en-US" altLang="ja-JP" sz="1000" b="1" u="sng" kern="0" dirty="0" smtClean="0">
              <a:latin typeface="+mj-ea"/>
              <a:ea typeface="+mj-ea"/>
              <a:cs typeface="メイリオ" pitchFamily="50" charset="-128"/>
            </a:endParaRPr>
          </a:p>
          <a:p>
            <a:pPr defTabSz="656760">
              <a:lnSpc>
                <a:spcPts val="1000"/>
              </a:lnSpc>
              <a:defRPr/>
            </a:pPr>
            <a:r>
              <a:rPr kumimoji="0" lang="ja-JP" altLang="en-US" sz="1000" kern="0" dirty="0" smtClean="0">
                <a:latin typeface="+mj-ea"/>
                <a:ea typeface="+mj-ea"/>
                <a:cs typeface="メイリオ" pitchFamily="50" charset="-128"/>
              </a:rPr>
              <a:t>①　助言・指導</a:t>
            </a:r>
            <a:r>
              <a:rPr kumimoji="0" lang="en-US" altLang="ja-JP" sz="1000" kern="0" dirty="0" smtClean="0">
                <a:latin typeface="+mj-ea"/>
                <a:ea typeface="+mj-ea"/>
                <a:cs typeface="メイリオ" pitchFamily="50" charset="-128"/>
              </a:rPr>
              <a:t>                             68.8%</a:t>
            </a:r>
          </a:p>
          <a:p>
            <a:pPr defTabSz="656760">
              <a:lnSpc>
                <a:spcPts val="1000"/>
              </a:lnSpc>
              <a:defRPr/>
            </a:pPr>
            <a:r>
              <a:rPr kumimoji="0" lang="ja-JP" altLang="en-US" sz="1000" kern="0" dirty="0" smtClean="0">
                <a:latin typeface="+mj-ea"/>
                <a:ea typeface="+mj-ea"/>
                <a:cs typeface="メイリオ" pitchFamily="50" charset="-128"/>
              </a:rPr>
              <a:t>②　サービス等利用計画見直し   　</a:t>
            </a:r>
            <a:r>
              <a:rPr kumimoji="0" lang="en-US" altLang="ja-JP" sz="1000" kern="0" dirty="0" smtClean="0">
                <a:latin typeface="+mj-ea"/>
                <a:ea typeface="+mj-ea"/>
                <a:cs typeface="メイリオ" pitchFamily="50" charset="-128"/>
              </a:rPr>
              <a:t>17.5%</a:t>
            </a:r>
          </a:p>
          <a:p>
            <a:pPr defTabSz="656760">
              <a:lnSpc>
                <a:spcPts val="1000"/>
              </a:lnSpc>
              <a:defRPr/>
            </a:pPr>
            <a:r>
              <a:rPr kumimoji="0" lang="ja-JP" altLang="en-US" sz="1000" kern="0" dirty="0">
                <a:latin typeface="+mj-ea"/>
                <a:cs typeface="メイリオ" pitchFamily="50" charset="-128"/>
              </a:rPr>
              <a:t>③</a:t>
            </a:r>
            <a:r>
              <a:rPr kumimoji="0" lang="ja-JP" altLang="en-US" sz="1000" kern="0" dirty="0" smtClean="0">
                <a:latin typeface="+mj-ea"/>
                <a:cs typeface="メイリオ" pitchFamily="50" charset="-128"/>
              </a:rPr>
              <a:t>　障害福祉サービス以外の</a:t>
            </a:r>
            <a:endParaRPr kumimoji="0" lang="en-US" altLang="ja-JP" sz="1000" kern="0" dirty="0" smtClean="0">
              <a:latin typeface="+mj-ea"/>
              <a:cs typeface="メイリオ" pitchFamily="50" charset="-128"/>
            </a:endParaRPr>
          </a:p>
          <a:p>
            <a:pPr defTabSz="656760">
              <a:lnSpc>
                <a:spcPts val="1000"/>
              </a:lnSpc>
              <a:defRPr/>
            </a:pPr>
            <a:r>
              <a:rPr kumimoji="0" lang="ja-JP" altLang="en-US" sz="1000" kern="0" dirty="0" smtClean="0">
                <a:latin typeface="+mj-ea"/>
                <a:cs typeface="メイリオ" pitchFamily="50" charset="-128"/>
              </a:rPr>
              <a:t>　　 サービス利用　　　　                </a:t>
            </a:r>
            <a:r>
              <a:rPr kumimoji="0" lang="en-US" altLang="ja-JP" sz="1000" kern="0" dirty="0" smtClean="0">
                <a:latin typeface="+mj-ea"/>
                <a:cs typeface="メイリオ" pitchFamily="50" charset="-128"/>
              </a:rPr>
              <a:t>11.4%</a:t>
            </a:r>
          </a:p>
          <a:p>
            <a:pPr defTabSz="656760">
              <a:lnSpc>
                <a:spcPts val="1000"/>
              </a:lnSpc>
              <a:defRPr/>
            </a:pPr>
            <a:r>
              <a:rPr kumimoji="0" lang="ja-JP" altLang="en-US" sz="1000" kern="0" dirty="0" smtClean="0">
                <a:latin typeface="+mj-ea"/>
                <a:ea typeface="+mj-ea"/>
                <a:cs typeface="メイリオ" pitchFamily="50" charset="-128"/>
              </a:rPr>
              <a:t>④　新たに</a:t>
            </a:r>
            <a:r>
              <a:rPr kumimoji="0" lang="ja-JP" altLang="en-US" sz="1000" kern="0" dirty="0">
                <a:latin typeface="+mj-ea"/>
                <a:cs typeface="メイリオ" pitchFamily="50" charset="-128"/>
              </a:rPr>
              <a:t>障害福祉</a:t>
            </a:r>
            <a:r>
              <a:rPr kumimoji="0" lang="ja-JP" altLang="en-US" sz="1000" kern="0" dirty="0" smtClean="0">
                <a:latin typeface="+mj-ea"/>
                <a:cs typeface="メイリオ" pitchFamily="50" charset="-128"/>
              </a:rPr>
              <a:t>サービス利用　</a:t>
            </a:r>
            <a:r>
              <a:rPr kumimoji="0" lang="en-US" altLang="ja-JP" sz="1000" kern="0" dirty="0" smtClean="0">
                <a:latin typeface="+mj-ea"/>
                <a:cs typeface="メイリオ" pitchFamily="50" charset="-128"/>
              </a:rPr>
              <a:t>11.0%</a:t>
            </a:r>
            <a:endParaRPr kumimoji="0" lang="en-US" altLang="ja-JP" sz="1000" kern="0" dirty="0">
              <a:latin typeface="+mj-ea"/>
              <a:ea typeface="+mj-ea"/>
              <a:cs typeface="メイリオ" pitchFamily="50" charset="-128"/>
            </a:endParaRPr>
          </a:p>
          <a:p>
            <a:pPr defTabSz="656760">
              <a:lnSpc>
                <a:spcPts val="1000"/>
              </a:lnSpc>
              <a:defRPr/>
            </a:pPr>
            <a:endParaRPr kumimoji="0" lang="en-US" altLang="ja-JP" sz="1000" kern="0" dirty="0" smtClean="0">
              <a:latin typeface="+mj-ea"/>
              <a:ea typeface="+mj-ea"/>
              <a:cs typeface="メイリオ" pitchFamily="50" charset="-128"/>
            </a:endParaRPr>
          </a:p>
          <a:p>
            <a:pPr defTabSz="656760">
              <a:lnSpc>
                <a:spcPts val="1000"/>
              </a:lnSpc>
              <a:defRPr/>
            </a:pPr>
            <a:endParaRPr kumimoji="0" lang="en-US" altLang="ja-JP" sz="1000" kern="0" dirty="0" smtClean="0">
              <a:latin typeface="+mj-ea"/>
              <a:ea typeface="+mj-ea"/>
              <a:cs typeface="メイリオ" pitchFamily="50" charset="-128"/>
            </a:endParaRPr>
          </a:p>
          <a:p>
            <a:pPr defTabSz="656760">
              <a:lnSpc>
                <a:spcPts val="1000"/>
              </a:lnSpc>
              <a:defRPr/>
            </a:pPr>
            <a:r>
              <a:rPr kumimoji="0" lang="ja-JP" altLang="en-US" sz="1000" b="1" kern="0" dirty="0">
                <a:solidFill>
                  <a:srgbClr val="FF0000"/>
                </a:solidFill>
                <a:latin typeface="+mj-ea"/>
                <a:ea typeface="+mj-ea"/>
                <a:cs typeface="メイリオ" pitchFamily="50" charset="-128"/>
              </a:rPr>
              <a:t>　</a:t>
            </a:r>
            <a:r>
              <a:rPr kumimoji="0" lang="ja-JP" altLang="en-US" sz="1000" kern="0" dirty="0" smtClean="0">
                <a:latin typeface="+mn-ea"/>
                <a:cs typeface="メイリオ" pitchFamily="50" charset="-128"/>
              </a:rPr>
              <a:t>介護保険サービスを利用、虐待者・被虐待者の転居、入院中等</a:t>
            </a:r>
            <a:endParaRPr kumimoji="0" lang="en-US" altLang="ja-JP" sz="1000" kern="0" dirty="0">
              <a:latin typeface="+mn-ea"/>
              <a:cs typeface="メイリオ" pitchFamily="50" charset="-128"/>
            </a:endParaRPr>
          </a:p>
        </p:txBody>
      </p:sp>
      <p:sp>
        <p:nvSpPr>
          <p:cNvPr id="72" name="対角する 2 つの角を丸めた四角形 71"/>
          <p:cNvSpPr/>
          <p:nvPr/>
        </p:nvSpPr>
        <p:spPr>
          <a:xfrm>
            <a:off x="7237077" y="910085"/>
            <a:ext cx="2206731" cy="162970"/>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虐待</a:t>
            </a:r>
            <a:r>
              <a:rPr lang="ja-JP" altLang="en-US" sz="1000" dirty="0" smtClean="0">
                <a:solidFill>
                  <a:schemeClr val="tx1"/>
                </a:solidFill>
              </a:rPr>
              <a:t>者</a:t>
            </a:r>
            <a:r>
              <a:rPr lang="ja-JP" altLang="en-US" sz="1000" dirty="0">
                <a:solidFill>
                  <a:schemeClr val="tx1"/>
                </a:solidFill>
              </a:rPr>
              <a:t>と分離</a:t>
            </a:r>
            <a:r>
              <a:rPr lang="ja-JP" altLang="en-US" sz="1000" dirty="0" smtClean="0">
                <a:solidFill>
                  <a:schemeClr val="tx1"/>
                </a:solidFill>
              </a:rPr>
              <a:t>した人数</a:t>
            </a:r>
            <a:r>
              <a:rPr lang="ja-JP" altLang="en-US" sz="1000" dirty="0">
                <a:solidFill>
                  <a:schemeClr val="tx1"/>
                </a:solidFill>
              </a:rPr>
              <a:t>　</a:t>
            </a:r>
            <a:r>
              <a:rPr lang="en-US" altLang="ja-JP" sz="1000" dirty="0" smtClean="0">
                <a:solidFill>
                  <a:schemeClr val="tx1"/>
                </a:solidFill>
              </a:rPr>
              <a:t>659</a:t>
            </a:r>
            <a:r>
              <a:rPr lang="ja-JP" altLang="en-US" sz="1000" dirty="0" smtClean="0">
                <a:solidFill>
                  <a:schemeClr val="tx1"/>
                </a:solidFill>
              </a:rPr>
              <a:t>人</a:t>
            </a:r>
            <a:endParaRPr lang="ja-JP" altLang="en-US" sz="700" dirty="0" smtClean="0">
              <a:solidFill>
                <a:schemeClr val="tx1"/>
              </a:solidFill>
            </a:endParaRPr>
          </a:p>
        </p:txBody>
      </p:sp>
      <p:sp>
        <p:nvSpPr>
          <p:cNvPr id="73" name="対角する 2 つの角を丸めた四角形 72"/>
          <p:cNvSpPr/>
          <p:nvPr/>
        </p:nvSpPr>
        <p:spPr>
          <a:xfrm>
            <a:off x="7132547" y="2020760"/>
            <a:ext cx="2483024" cy="191076"/>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虐待</a:t>
            </a:r>
            <a:r>
              <a:rPr lang="ja-JP" altLang="en-US" sz="1000" dirty="0" smtClean="0">
                <a:solidFill>
                  <a:schemeClr val="tx1"/>
                </a:solidFill>
              </a:rPr>
              <a:t>者</a:t>
            </a:r>
            <a:r>
              <a:rPr lang="ja-JP" altLang="en-US" sz="1000" dirty="0">
                <a:solidFill>
                  <a:schemeClr val="tx1"/>
                </a:solidFill>
              </a:rPr>
              <a:t>と分離</a:t>
            </a:r>
            <a:r>
              <a:rPr lang="ja-JP" altLang="en-US" sz="1000" dirty="0" smtClean="0">
                <a:solidFill>
                  <a:schemeClr val="tx1"/>
                </a:solidFill>
              </a:rPr>
              <a:t>しなかった人数 </a:t>
            </a:r>
            <a:r>
              <a:rPr lang="en-US" altLang="ja-JP" sz="1000" dirty="0" smtClean="0">
                <a:solidFill>
                  <a:schemeClr val="tx1"/>
                </a:solidFill>
              </a:rPr>
              <a:t>721</a:t>
            </a:r>
            <a:r>
              <a:rPr lang="ja-JP" altLang="en-US" sz="1000" dirty="0" smtClean="0">
                <a:solidFill>
                  <a:schemeClr val="tx1"/>
                </a:solidFill>
              </a:rPr>
              <a:t>人</a:t>
            </a:r>
            <a:endParaRPr lang="ja-JP" altLang="en-US" sz="700" dirty="0">
              <a:solidFill>
                <a:schemeClr val="tx1"/>
              </a:solidFill>
            </a:endParaRPr>
          </a:p>
        </p:txBody>
      </p:sp>
      <p:sp>
        <p:nvSpPr>
          <p:cNvPr id="74" name="対角する 2 つの角を丸めた四角形 73"/>
          <p:cNvSpPr/>
          <p:nvPr/>
        </p:nvSpPr>
        <p:spPr>
          <a:xfrm>
            <a:off x="7304225" y="2919665"/>
            <a:ext cx="2139582" cy="167701"/>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smtClean="0">
                <a:solidFill>
                  <a:schemeClr val="tx1"/>
                </a:solidFill>
              </a:rPr>
              <a:t>現在対応中・その他　</a:t>
            </a:r>
            <a:r>
              <a:rPr lang="en-US" altLang="ja-JP" sz="1000" dirty="0" smtClean="0">
                <a:solidFill>
                  <a:schemeClr val="tx1"/>
                </a:solidFill>
                <a:latin typeface="+mj-ea"/>
                <a:ea typeface="+mj-ea"/>
              </a:rPr>
              <a:t>235</a:t>
            </a:r>
            <a:r>
              <a:rPr lang="ja-JP" altLang="en-US" sz="1000" dirty="0" smtClean="0">
                <a:solidFill>
                  <a:schemeClr val="tx1"/>
                </a:solidFill>
                <a:latin typeface="+mj-ea"/>
                <a:ea typeface="+mj-ea"/>
              </a:rPr>
              <a:t>人</a:t>
            </a:r>
            <a:endParaRPr lang="ja-JP" altLang="en-US" sz="1000" dirty="0">
              <a:solidFill>
                <a:schemeClr val="tx1"/>
              </a:solidFill>
              <a:latin typeface="+mj-ea"/>
              <a:ea typeface="+mj-ea"/>
            </a:endParaRPr>
          </a:p>
        </p:txBody>
      </p:sp>
      <p:sp>
        <p:nvSpPr>
          <p:cNvPr id="75" name="右矢印 74"/>
          <p:cNvSpPr/>
          <p:nvPr/>
        </p:nvSpPr>
        <p:spPr>
          <a:xfrm>
            <a:off x="6598669" y="2682342"/>
            <a:ext cx="322004" cy="328032"/>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lang="ja-JP" altLang="en-US" sz="1000" b="1" dirty="0">
              <a:latin typeface="+mn-ea"/>
            </a:endParaRPr>
          </a:p>
        </p:txBody>
      </p:sp>
      <p:sp>
        <p:nvSpPr>
          <p:cNvPr id="76" name="角丸四角形 75"/>
          <p:cNvSpPr/>
          <p:nvPr/>
        </p:nvSpPr>
        <p:spPr>
          <a:xfrm>
            <a:off x="7022721" y="3435555"/>
            <a:ext cx="2616915" cy="469308"/>
          </a:xfrm>
          <a:prstGeom prst="roundRect">
            <a:avLst>
              <a:gd name="adj" fmla="val 38568"/>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0" rIns="48286" bIns="0" spcCol="0" rtlCol="0" anchor="b" anchorCtr="0"/>
          <a:lstStyle/>
          <a:p>
            <a:pPr defTabSz="656760">
              <a:lnSpc>
                <a:spcPts val="939"/>
              </a:lnSpc>
              <a:defRPr/>
            </a:pPr>
            <a:endParaRPr kumimoji="0" lang="en-US" altLang="ja-JP" sz="1000" kern="0" dirty="0">
              <a:latin typeface="+mj-ea"/>
              <a:ea typeface="+mj-ea"/>
              <a:cs typeface="メイリオ" pitchFamily="50" charset="-128"/>
            </a:endParaRPr>
          </a:p>
          <a:p>
            <a:pPr defTabSz="656760">
              <a:lnSpc>
                <a:spcPts val="939"/>
              </a:lnSpc>
              <a:defRPr/>
            </a:pPr>
            <a:endParaRPr kumimoji="0" lang="en-US" altLang="ja-JP" sz="1000" kern="0" dirty="0">
              <a:latin typeface="+mj-ea"/>
              <a:ea typeface="+mj-ea"/>
              <a:cs typeface="メイリオ" pitchFamily="50" charset="-128"/>
            </a:endParaRPr>
          </a:p>
          <a:p>
            <a:pPr defTabSz="656760">
              <a:lnSpc>
                <a:spcPts val="939"/>
              </a:lnSpc>
              <a:defRPr/>
            </a:pPr>
            <a:r>
              <a:rPr kumimoji="0" lang="ja-JP" altLang="en-US" sz="1000" kern="0" dirty="0">
                <a:latin typeface="+mj-ea"/>
                <a:ea typeface="+mj-ea"/>
                <a:cs typeface="メイリオ" pitchFamily="50" charset="-128"/>
              </a:rPr>
              <a:t>　　　うち、市町村長申立　</a:t>
            </a:r>
            <a:r>
              <a:rPr kumimoji="0" lang="en-US" altLang="ja-JP" sz="1000" kern="0" dirty="0" smtClean="0">
                <a:latin typeface="+mj-ea"/>
                <a:ea typeface="+mj-ea"/>
                <a:cs typeface="メイリオ" pitchFamily="50" charset="-128"/>
              </a:rPr>
              <a:t>97</a:t>
            </a:r>
            <a:r>
              <a:rPr kumimoji="0" lang="ja-JP" altLang="en-US" sz="1000" kern="0" dirty="0" smtClean="0">
                <a:latin typeface="+mj-ea"/>
                <a:ea typeface="+mj-ea"/>
                <a:cs typeface="メイリオ" pitchFamily="50" charset="-128"/>
              </a:rPr>
              <a:t>人</a:t>
            </a:r>
            <a:endParaRPr kumimoji="0" lang="en-US" altLang="ja-JP" sz="1000" kern="0" dirty="0">
              <a:latin typeface="+mj-ea"/>
              <a:ea typeface="+mj-ea"/>
              <a:cs typeface="メイリオ" pitchFamily="50" charset="-128"/>
            </a:endParaRPr>
          </a:p>
        </p:txBody>
      </p:sp>
      <p:sp>
        <p:nvSpPr>
          <p:cNvPr id="77" name="対角する 2 つの角を丸めた四角形 76"/>
          <p:cNvSpPr/>
          <p:nvPr/>
        </p:nvSpPr>
        <p:spPr>
          <a:xfrm>
            <a:off x="7214759" y="3498342"/>
            <a:ext cx="2232839" cy="182403"/>
          </a:xfrm>
          <a:prstGeom prst="round2Diag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a:solidFill>
                  <a:schemeClr val="tx1"/>
                </a:solidFill>
              </a:rPr>
              <a:t>成年後見制度の審判</a:t>
            </a:r>
            <a:r>
              <a:rPr lang="ja-JP" altLang="en-US" sz="1000" dirty="0" smtClean="0">
                <a:solidFill>
                  <a:schemeClr val="tx1"/>
                </a:solidFill>
              </a:rPr>
              <a:t>請求　　</a:t>
            </a:r>
            <a:r>
              <a:rPr lang="en-US" altLang="ja-JP" sz="1000" dirty="0" smtClean="0">
                <a:solidFill>
                  <a:schemeClr val="tx1"/>
                </a:solidFill>
              </a:rPr>
              <a:t>126</a:t>
            </a:r>
            <a:r>
              <a:rPr lang="ja-JP" altLang="en-US" sz="1000" dirty="0" smtClean="0">
                <a:solidFill>
                  <a:schemeClr val="tx1"/>
                </a:solidFill>
              </a:rPr>
              <a:t>人</a:t>
            </a:r>
            <a:endParaRPr lang="ja-JP" altLang="en-US" sz="1000" dirty="0">
              <a:solidFill>
                <a:schemeClr val="tx1"/>
              </a:solidFill>
            </a:endParaRPr>
          </a:p>
        </p:txBody>
      </p:sp>
      <p:sp>
        <p:nvSpPr>
          <p:cNvPr id="2" name="下矢印 1"/>
          <p:cNvSpPr/>
          <p:nvPr/>
        </p:nvSpPr>
        <p:spPr>
          <a:xfrm>
            <a:off x="1653920" y="1331442"/>
            <a:ext cx="334752" cy="534210"/>
          </a:xfrm>
          <a:prstGeom prst="down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4" name="正方形/長方形 3"/>
          <p:cNvSpPr/>
          <p:nvPr/>
        </p:nvSpPr>
        <p:spPr>
          <a:xfrm>
            <a:off x="3705692" y="1478795"/>
            <a:ext cx="1560173" cy="37530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100"/>
              </a:lnSpc>
            </a:pPr>
            <a:r>
              <a:rPr kumimoji="1" lang="ja-JP" altLang="en-US" sz="1000" dirty="0" smtClean="0">
                <a:solidFill>
                  <a:schemeClr val="tx1"/>
                </a:solidFill>
              </a:rPr>
              <a:t>事実確認調査を行った事例　　　　　　</a:t>
            </a:r>
            <a:r>
              <a:rPr kumimoji="1" lang="en-US" altLang="ja-JP" sz="1000" b="1" dirty="0" smtClean="0">
                <a:solidFill>
                  <a:schemeClr val="tx1"/>
                </a:solidFill>
                <a:latin typeface="+mn-ea"/>
              </a:rPr>
              <a:t>3,843</a:t>
            </a:r>
            <a:r>
              <a:rPr kumimoji="1" lang="ja-JP" altLang="en-US" sz="1000" b="1" dirty="0" smtClean="0">
                <a:solidFill>
                  <a:schemeClr val="tx1"/>
                </a:solidFill>
                <a:latin typeface="+mn-ea"/>
              </a:rPr>
              <a:t>件</a:t>
            </a:r>
          </a:p>
        </p:txBody>
      </p:sp>
      <p:sp>
        <p:nvSpPr>
          <p:cNvPr id="5" name="大かっこ 4"/>
          <p:cNvSpPr/>
          <p:nvPr/>
        </p:nvSpPr>
        <p:spPr>
          <a:xfrm>
            <a:off x="3679716" y="1948037"/>
            <a:ext cx="1629510" cy="379523"/>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100"/>
              </a:lnSpc>
            </a:pPr>
            <a:r>
              <a:rPr kumimoji="1" lang="ja-JP" altLang="en-US" sz="1000" dirty="0" smtClean="0">
                <a:latin typeface="+mn-ea"/>
              </a:rPr>
              <a:t>うち、法第</a:t>
            </a:r>
            <a:r>
              <a:rPr kumimoji="1" lang="en-US" altLang="ja-JP" sz="1000" dirty="0" smtClean="0">
                <a:latin typeface="+mn-ea"/>
              </a:rPr>
              <a:t>11</a:t>
            </a:r>
            <a:r>
              <a:rPr kumimoji="1" lang="ja-JP" altLang="en-US" sz="1000" dirty="0" smtClean="0">
                <a:latin typeface="+mn-ea"/>
              </a:rPr>
              <a:t>条に基づく立入調査　</a:t>
            </a:r>
            <a:r>
              <a:rPr lang="en-US" altLang="ja-JP" sz="1000" dirty="0">
                <a:latin typeface="+mn-ea"/>
              </a:rPr>
              <a:t> </a:t>
            </a:r>
            <a:r>
              <a:rPr lang="en-US" altLang="ja-JP" sz="1000" dirty="0" smtClean="0">
                <a:latin typeface="+mn-ea"/>
              </a:rPr>
              <a:t>60</a:t>
            </a:r>
            <a:r>
              <a:rPr kumimoji="1" lang="ja-JP" altLang="en-US" sz="1000" dirty="0" smtClean="0">
                <a:latin typeface="+mn-ea"/>
              </a:rPr>
              <a:t>件</a:t>
            </a:r>
            <a:endParaRPr kumimoji="1" lang="ja-JP" altLang="en-US" sz="1000" dirty="0">
              <a:latin typeface="+mn-ea"/>
            </a:endParaRPr>
          </a:p>
        </p:txBody>
      </p:sp>
      <p:sp>
        <p:nvSpPr>
          <p:cNvPr id="47" name="正方形/長方形 46"/>
          <p:cNvSpPr/>
          <p:nvPr/>
        </p:nvSpPr>
        <p:spPr>
          <a:xfrm>
            <a:off x="3705692" y="2617374"/>
            <a:ext cx="1560173" cy="37530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100"/>
              </a:lnSpc>
            </a:pPr>
            <a:r>
              <a:rPr kumimoji="1" lang="ja-JP" altLang="en-US" sz="1000" dirty="0" smtClean="0">
                <a:solidFill>
                  <a:schemeClr val="tx1"/>
                </a:solidFill>
              </a:rPr>
              <a:t>事実確認調査を行っていない事例　　</a:t>
            </a:r>
            <a:r>
              <a:rPr lang="en-US" altLang="ja-JP" sz="1000" b="1" dirty="0" smtClean="0">
                <a:solidFill>
                  <a:schemeClr val="tx1"/>
                </a:solidFill>
                <a:latin typeface="+mn-ea"/>
              </a:rPr>
              <a:t>740</a:t>
            </a:r>
            <a:r>
              <a:rPr kumimoji="1" lang="ja-JP" altLang="en-US" sz="1000" b="1" dirty="0" smtClean="0">
                <a:solidFill>
                  <a:schemeClr val="tx1"/>
                </a:solidFill>
                <a:latin typeface="+mn-ea"/>
              </a:rPr>
              <a:t>件</a:t>
            </a:r>
          </a:p>
        </p:txBody>
      </p:sp>
      <p:sp>
        <p:nvSpPr>
          <p:cNvPr id="48" name="大かっこ 47"/>
          <p:cNvSpPr/>
          <p:nvPr/>
        </p:nvSpPr>
        <p:spPr>
          <a:xfrm>
            <a:off x="3714685" y="3057400"/>
            <a:ext cx="1542195" cy="738011"/>
          </a:xfrm>
          <a:prstGeom prst="bracketPair">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nSpc>
                <a:spcPts val="1100"/>
              </a:lnSpc>
            </a:pPr>
            <a:r>
              <a:rPr kumimoji="1" lang="ja-JP" altLang="en-US" sz="1000" dirty="0" smtClean="0">
                <a:latin typeface="+mn-ea"/>
              </a:rPr>
              <a:t>・明らかに虐待では</a:t>
            </a:r>
            <a:r>
              <a:rPr kumimoji="1" lang="ja-JP" altLang="en-US" sz="1000" dirty="0" err="1" smtClean="0">
                <a:latin typeface="+mn-ea"/>
              </a:rPr>
              <a:t>な</a:t>
            </a:r>
            <a:endParaRPr kumimoji="1" lang="en-US" altLang="ja-JP" sz="1000" dirty="0" smtClean="0">
              <a:latin typeface="+mn-ea"/>
            </a:endParaRPr>
          </a:p>
          <a:p>
            <a:pPr>
              <a:lnSpc>
                <a:spcPts val="1100"/>
              </a:lnSpc>
            </a:pPr>
            <a:r>
              <a:rPr kumimoji="1" lang="ja-JP" altLang="en-US" sz="1000" dirty="0" smtClean="0">
                <a:latin typeface="+mn-ea"/>
              </a:rPr>
              <a:t>　く調査不要　　</a:t>
            </a:r>
            <a:r>
              <a:rPr kumimoji="1" lang="en-US" altLang="ja-JP" sz="1000" dirty="0" smtClean="0">
                <a:latin typeface="+mn-ea"/>
              </a:rPr>
              <a:t>505</a:t>
            </a:r>
            <a:r>
              <a:rPr kumimoji="1" lang="ja-JP" altLang="en-US" sz="1000" dirty="0" smtClean="0">
                <a:latin typeface="+mn-ea"/>
              </a:rPr>
              <a:t>件</a:t>
            </a:r>
            <a:endParaRPr kumimoji="1" lang="en-US" altLang="ja-JP" sz="1000" dirty="0" smtClean="0">
              <a:latin typeface="+mn-ea"/>
            </a:endParaRPr>
          </a:p>
          <a:p>
            <a:pPr>
              <a:lnSpc>
                <a:spcPts val="600"/>
              </a:lnSpc>
            </a:pPr>
            <a:r>
              <a:rPr kumimoji="1" lang="ja-JP" altLang="en-US" sz="600" dirty="0" smtClean="0">
                <a:latin typeface="+mn-ea"/>
              </a:rPr>
              <a:t>　　＊都道府県判断の</a:t>
            </a:r>
            <a:r>
              <a:rPr lang="en-US" altLang="ja-JP" sz="600" dirty="0" smtClean="0">
                <a:latin typeface="+mn-ea"/>
              </a:rPr>
              <a:t>5</a:t>
            </a:r>
            <a:r>
              <a:rPr lang="en-US" altLang="ja-JP" sz="600" dirty="0">
                <a:latin typeface="+mn-ea"/>
              </a:rPr>
              <a:t>4</a:t>
            </a:r>
            <a:r>
              <a:rPr kumimoji="1" lang="ja-JP" altLang="en-US" sz="600" dirty="0" smtClean="0">
                <a:latin typeface="+mn-ea"/>
              </a:rPr>
              <a:t>件を含む</a:t>
            </a:r>
            <a:endParaRPr kumimoji="1" lang="en-US" altLang="ja-JP" sz="600" dirty="0" smtClean="0">
              <a:latin typeface="+mn-ea"/>
            </a:endParaRPr>
          </a:p>
          <a:p>
            <a:pPr>
              <a:lnSpc>
                <a:spcPts val="1100"/>
              </a:lnSpc>
            </a:pPr>
            <a:r>
              <a:rPr lang="ja-JP" altLang="en-US" sz="1000" dirty="0" smtClean="0">
                <a:latin typeface="+mn-ea"/>
              </a:rPr>
              <a:t>・調査を予定、又は検</a:t>
            </a:r>
            <a:endParaRPr lang="en-US" altLang="ja-JP" sz="1000" dirty="0" smtClean="0">
              <a:latin typeface="+mn-ea"/>
            </a:endParaRPr>
          </a:p>
          <a:p>
            <a:pPr>
              <a:lnSpc>
                <a:spcPts val="1100"/>
              </a:lnSpc>
            </a:pPr>
            <a:r>
              <a:rPr lang="ja-JP" altLang="en-US" sz="1000" dirty="0" smtClean="0">
                <a:latin typeface="+mn-ea"/>
              </a:rPr>
              <a:t>　討中　　　　　　</a:t>
            </a:r>
            <a:r>
              <a:rPr lang="en-US" altLang="ja-JP" sz="1000" dirty="0" smtClean="0">
                <a:latin typeface="+mn-ea"/>
              </a:rPr>
              <a:t>111</a:t>
            </a:r>
            <a:r>
              <a:rPr lang="ja-JP" altLang="en-US" sz="1000" dirty="0" smtClean="0">
                <a:latin typeface="+mn-ea"/>
              </a:rPr>
              <a:t>件</a:t>
            </a:r>
            <a:endParaRPr kumimoji="1" lang="ja-JP" altLang="en-US" sz="1000" dirty="0">
              <a:latin typeface="+mn-ea"/>
            </a:endParaRPr>
          </a:p>
        </p:txBody>
      </p:sp>
      <p:sp>
        <p:nvSpPr>
          <p:cNvPr id="52" name="円/楕円 51"/>
          <p:cNvSpPr/>
          <p:nvPr/>
        </p:nvSpPr>
        <p:spPr>
          <a:xfrm>
            <a:off x="5733089" y="1865938"/>
            <a:ext cx="858096"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smtClean="0">
                <a:solidFill>
                  <a:schemeClr val="tx1"/>
                </a:solidFill>
                <a:latin typeface="+mj-ea"/>
                <a:ea typeface="+mj-ea"/>
              </a:rPr>
              <a:t>1,593</a:t>
            </a:r>
            <a:r>
              <a:rPr lang="ja-JP" altLang="en-US" sz="1000" b="1" dirty="0" smtClean="0">
                <a:solidFill>
                  <a:schemeClr val="tx1"/>
                </a:solidFill>
                <a:latin typeface="+mj-ea"/>
                <a:ea typeface="+mj-ea"/>
              </a:rPr>
              <a:t>件</a:t>
            </a:r>
            <a:endParaRPr lang="ja-JP" altLang="en-US" sz="1000" b="1" dirty="0">
              <a:solidFill>
                <a:schemeClr val="tx1"/>
              </a:solidFill>
              <a:latin typeface="+mj-ea"/>
              <a:ea typeface="+mj-ea"/>
            </a:endParaRPr>
          </a:p>
        </p:txBody>
      </p:sp>
      <p:sp>
        <p:nvSpPr>
          <p:cNvPr id="6" name="線吹き出し 1 (枠付き) 5"/>
          <p:cNvSpPr/>
          <p:nvPr/>
        </p:nvSpPr>
        <p:spPr>
          <a:xfrm>
            <a:off x="61110" y="3996849"/>
            <a:ext cx="9807931" cy="2803483"/>
          </a:xfrm>
          <a:prstGeom prst="borderCallout1">
            <a:avLst>
              <a:gd name="adj1" fmla="val -61"/>
              <a:gd name="adj2" fmla="val 54038"/>
              <a:gd name="adj3" fmla="val -11578"/>
              <a:gd name="adj4" fmla="val 6228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54" name="正方形/長方形 53"/>
          <p:cNvSpPr/>
          <p:nvPr/>
        </p:nvSpPr>
        <p:spPr>
          <a:xfrm>
            <a:off x="154420" y="4171967"/>
            <a:ext cx="2474469" cy="2124879"/>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000" dirty="0" smtClean="0">
                <a:solidFill>
                  <a:schemeClr val="tx1"/>
                </a:solidFill>
              </a:rPr>
              <a:t>● </a:t>
            </a:r>
            <a:r>
              <a:rPr lang="ja-JP" altLang="en-US" sz="1000" dirty="0">
                <a:solidFill>
                  <a:schemeClr val="tx1"/>
                </a:solidFill>
              </a:rPr>
              <a:t>性別</a:t>
            </a:r>
          </a:p>
          <a:p>
            <a:r>
              <a:rPr lang="ja-JP" altLang="en-US" sz="1000" dirty="0">
                <a:solidFill>
                  <a:schemeClr val="tx1"/>
                </a:solidFill>
              </a:rPr>
              <a:t>　　男性</a:t>
            </a:r>
            <a:r>
              <a:rPr lang="ja-JP" altLang="en-US" sz="1000" dirty="0" smtClean="0">
                <a:solidFill>
                  <a:schemeClr val="tx1"/>
                </a:solidFill>
              </a:rPr>
              <a:t>（</a:t>
            </a:r>
            <a:r>
              <a:rPr lang="en-US" altLang="ja-JP" sz="1000" dirty="0" smtClean="0">
                <a:solidFill>
                  <a:schemeClr val="tx1"/>
                </a:solidFill>
              </a:rPr>
              <a:t>63.2%</a:t>
            </a:r>
            <a:r>
              <a:rPr lang="ja-JP" altLang="en-US" sz="1000" dirty="0">
                <a:solidFill>
                  <a:schemeClr val="tx1"/>
                </a:solidFill>
              </a:rPr>
              <a:t>）、女性</a:t>
            </a:r>
            <a:r>
              <a:rPr lang="ja-JP" altLang="en-US" sz="1000" dirty="0" smtClean="0">
                <a:solidFill>
                  <a:schemeClr val="tx1"/>
                </a:solidFill>
              </a:rPr>
              <a:t>（</a:t>
            </a:r>
            <a:r>
              <a:rPr lang="en-US" altLang="ja-JP" sz="1000" dirty="0" smtClean="0">
                <a:solidFill>
                  <a:schemeClr val="tx1"/>
                </a:solidFill>
              </a:rPr>
              <a:t>36.7%</a:t>
            </a:r>
            <a:r>
              <a:rPr lang="ja-JP" altLang="en-US" sz="1000" dirty="0" smtClean="0">
                <a:solidFill>
                  <a:schemeClr val="tx1"/>
                </a:solidFill>
              </a:rPr>
              <a:t>）</a:t>
            </a:r>
            <a:endParaRPr lang="en-US" altLang="ja-JP" sz="1000" dirty="0" smtClean="0">
              <a:solidFill>
                <a:schemeClr val="tx1"/>
              </a:solidFill>
            </a:endParaRPr>
          </a:p>
          <a:p>
            <a:r>
              <a:rPr lang="ja-JP" altLang="en-US" sz="1000" dirty="0" smtClean="0">
                <a:solidFill>
                  <a:schemeClr val="tx1"/>
                </a:solidFill>
              </a:rPr>
              <a:t>● 年齢</a:t>
            </a:r>
            <a:endParaRPr lang="ja-JP" altLang="en-US" sz="1000" dirty="0">
              <a:solidFill>
                <a:schemeClr val="tx1"/>
              </a:solidFill>
            </a:endParaRPr>
          </a:p>
          <a:p>
            <a:r>
              <a:rPr lang="ja-JP" altLang="en-US" sz="1000" dirty="0">
                <a:solidFill>
                  <a:schemeClr val="tx1"/>
                </a:solidFill>
              </a:rPr>
              <a:t>　</a:t>
            </a:r>
            <a:r>
              <a:rPr lang="en-US" altLang="ja-JP" sz="1000" dirty="0">
                <a:solidFill>
                  <a:schemeClr val="tx1"/>
                </a:solidFill>
              </a:rPr>
              <a:t>60</a:t>
            </a:r>
            <a:r>
              <a:rPr lang="ja-JP" altLang="en-US" sz="1000" dirty="0">
                <a:solidFill>
                  <a:schemeClr val="tx1"/>
                </a:solidFill>
              </a:rPr>
              <a:t>歳以上</a:t>
            </a:r>
            <a:r>
              <a:rPr lang="ja-JP" altLang="en-US" sz="1000" dirty="0" smtClean="0">
                <a:solidFill>
                  <a:schemeClr val="tx1"/>
                </a:solidFill>
              </a:rPr>
              <a:t>（</a:t>
            </a:r>
            <a:r>
              <a:rPr lang="en-US" altLang="ja-JP" sz="1000" dirty="0" smtClean="0">
                <a:solidFill>
                  <a:schemeClr val="tx1"/>
                </a:solidFill>
              </a:rPr>
              <a:t>37.4%</a:t>
            </a:r>
            <a:r>
              <a:rPr lang="ja-JP" altLang="en-US" sz="1000" dirty="0">
                <a:solidFill>
                  <a:schemeClr val="tx1"/>
                </a:solidFill>
              </a:rPr>
              <a:t>）、</a:t>
            </a:r>
            <a:r>
              <a:rPr lang="en-US" altLang="ja-JP" sz="1000" dirty="0">
                <a:solidFill>
                  <a:schemeClr val="tx1"/>
                </a:solidFill>
              </a:rPr>
              <a:t>50</a:t>
            </a:r>
            <a:r>
              <a:rPr lang="ja-JP" altLang="en-US" sz="1000" dirty="0">
                <a:solidFill>
                  <a:schemeClr val="tx1"/>
                </a:solidFill>
              </a:rPr>
              <a:t>～</a:t>
            </a:r>
            <a:r>
              <a:rPr lang="en-US" altLang="ja-JP" sz="1000" dirty="0">
                <a:solidFill>
                  <a:schemeClr val="tx1"/>
                </a:solidFill>
              </a:rPr>
              <a:t>59</a:t>
            </a:r>
            <a:r>
              <a:rPr lang="ja-JP" altLang="en-US" sz="1000" dirty="0">
                <a:solidFill>
                  <a:schemeClr val="tx1"/>
                </a:solidFill>
              </a:rPr>
              <a:t>歳</a:t>
            </a:r>
            <a:r>
              <a:rPr lang="ja-JP" altLang="en-US" sz="1000" dirty="0" smtClean="0">
                <a:solidFill>
                  <a:schemeClr val="tx1"/>
                </a:solidFill>
              </a:rPr>
              <a:t>（</a:t>
            </a:r>
            <a:r>
              <a:rPr lang="en-US" altLang="ja-JP" sz="1000" dirty="0" smtClean="0">
                <a:solidFill>
                  <a:schemeClr val="tx1"/>
                </a:solidFill>
              </a:rPr>
              <a:t>21.6%</a:t>
            </a:r>
            <a:r>
              <a:rPr lang="ja-JP" altLang="en-US" sz="1000" dirty="0">
                <a:solidFill>
                  <a:schemeClr val="tx1"/>
                </a:solidFill>
              </a:rPr>
              <a:t>）</a:t>
            </a:r>
          </a:p>
          <a:p>
            <a:r>
              <a:rPr lang="ja-JP" altLang="en-US" sz="1000" dirty="0">
                <a:solidFill>
                  <a:schemeClr val="tx1"/>
                </a:solidFill>
              </a:rPr>
              <a:t>　</a:t>
            </a:r>
            <a:r>
              <a:rPr lang="en-US" altLang="ja-JP" sz="1000" dirty="0">
                <a:solidFill>
                  <a:schemeClr val="tx1"/>
                </a:solidFill>
              </a:rPr>
              <a:t>40</a:t>
            </a:r>
            <a:r>
              <a:rPr lang="ja-JP" altLang="en-US" sz="1000" dirty="0">
                <a:solidFill>
                  <a:schemeClr val="tx1"/>
                </a:solidFill>
              </a:rPr>
              <a:t>～</a:t>
            </a:r>
            <a:r>
              <a:rPr lang="en-US" altLang="ja-JP" sz="1000" dirty="0">
                <a:solidFill>
                  <a:schemeClr val="tx1"/>
                </a:solidFill>
              </a:rPr>
              <a:t>49</a:t>
            </a:r>
            <a:r>
              <a:rPr lang="ja-JP" altLang="en-US" sz="1000" dirty="0">
                <a:solidFill>
                  <a:schemeClr val="tx1"/>
                </a:solidFill>
              </a:rPr>
              <a:t>歳</a:t>
            </a:r>
            <a:r>
              <a:rPr lang="ja-JP" altLang="en-US" sz="1000" dirty="0" smtClean="0">
                <a:solidFill>
                  <a:schemeClr val="tx1"/>
                </a:solidFill>
              </a:rPr>
              <a:t>（</a:t>
            </a:r>
            <a:r>
              <a:rPr lang="en-US" altLang="ja-JP" sz="1000" dirty="0" smtClean="0">
                <a:solidFill>
                  <a:schemeClr val="tx1"/>
                </a:solidFill>
              </a:rPr>
              <a:t>18.2%</a:t>
            </a:r>
            <a:r>
              <a:rPr lang="ja-JP" altLang="en-US" sz="1000" dirty="0">
                <a:solidFill>
                  <a:schemeClr val="tx1"/>
                </a:solidFill>
              </a:rPr>
              <a:t>）</a:t>
            </a:r>
          </a:p>
          <a:p>
            <a:r>
              <a:rPr lang="ja-JP" altLang="en-US" sz="1000" dirty="0" smtClean="0">
                <a:solidFill>
                  <a:schemeClr val="tx1"/>
                </a:solidFill>
              </a:rPr>
              <a:t>● 続柄</a:t>
            </a:r>
            <a:endParaRPr lang="ja-JP" altLang="en-US" sz="1000" dirty="0">
              <a:solidFill>
                <a:schemeClr val="tx1"/>
              </a:solidFill>
            </a:endParaRPr>
          </a:p>
          <a:p>
            <a:r>
              <a:rPr lang="ja-JP" altLang="en-US" sz="1000" dirty="0">
                <a:solidFill>
                  <a:schemeClr val="tx1"/>
                </a:solidFill>
              </a:rPr>
              <a:t>　父（</a:t>
            </a:r>
            <a:r>
              <a:rPr lang="en-US" altLang="ja-JP" sz="1000" dirty="0" smtClean="0">
                <a:solidFill>
                  <a:schemeClr val="tx1"/>
                </a:solidFill>
              </a:rPr>
              <a:t>22.7%</a:t>
            </a:r>
            <a:r>
              <a:rPr lang="ja-JP" altLang="en-US" sz="1000" dirty="0">
                <a:solidFill>
                  <a:schemeClr val="tx1"/>
                </a:solidFill>
              </a:rPr>
              <a:t>）</a:t>
            </a:r>
            <a:r>
              <a:rPr lang="ja-JP" altLang="en-US" sz="1000" dirty="0" smtClean="0">
                <a:solidFill>
                  <a:schemeClr val="tx1"/>
                </a:solidFill>
              </a:rPr>
              <a:t>、母（</a:t>
            </a:r>
            <a:r>
              <a:rPr lang="en-US" altLang="ja-JP" sz="1000" dirty="0" smtClean="0">
                <a:solidFill>
                  <a:schemeClr val="tx1"/>
                </a:solidFill>
              </a:rPr>
              <a:t>22.4%</a:t>
            </a:r>
            <a:r>
              <a:rPr lang="ja-JP" altLang="en-US" sz="1000" dirty="0" smtClean="0">
                <a:solidFill>
                  <a:schemeClr val="tx1"/>
                </a:solidFill>
              </a:rPr>
              <a:t>）、夫（</a:t>
            </a:r>
            <a:r>
              <a:rPr lang="en-US" altLang="ja-JP" sz="1000" dirty="0" smtClean="0">
                <a:solidFill>
                  <a:schemeClr val="tx1"/>
                </a:solidFill>
              </a:rPr>
              <a:t>13.6%</a:t>
            </a:r>
            <a:r>
              <a:rPr lang="ja-JP" altLang="en-US" sz="1000" dirty="0" smtClean="0">
                <a:solidFill>
                  <a:schemeClr val="tx1"/>
                </a:solidFill>
              </a:rPr>
              <a:t>）</a:t>
            </a:r>
            <a:endParaRPr lang="en-US" altLang="ja-JP" sz="1000" dirty="0" smtClean="0">
              <a:solidFill>
                <a:schemeClr val="tx1"/>
              </a:solidFill>
            </a:endParaRPr>
          </a:p>
          <a:p>
            <a:r>
              <a:rPr lang="en-US" altLang="ja-JP" sz="1000" dirty="0" smtClean="0">
                <a:solidFill>
                  <a:schemeClr val="tx1"/>
                </a:solidFill>
              </a:rPr>
              <a:t>   </a:t>
            </a:r>
            <a:r>
              <a:rPr lang="ja-JP" altLang="en-US" sz="1000" dirty="0" smtClean="0">
                <a:solidFill>
                  <a:schemeClr val="tx1"/>
                </a:solidFill>
              </a:rPr>
              <a:t>兄弟（</a:t>
            </a:r>
            <a:r>
              <a:rPr lang="en-US" altLang="ja-JP" sz="1000" dirty="0" smtClean="0">
                <a:solidFill>
                  <a:schemeClr val="tx1"/>
                </a:solidFill>
              </a:rPr>
              <a:t>12.7%</a:t>
            </a:r>
            <a:r>
              <a:rPr lang="ja-JP" altLang="en-US" sz="1000" dirty="0" smtClean="0">
                <a:solidFill>
                  <a:schemeClr val="tx1"/>
                </a:solidFill>
              </a:rPr>
              <a:t>）</a:t>
            </a:r>
            <a:r>
              <a:rPr lang="ja-JP" altLang="en-US" sz="1000" dirty="0">
                <a:solidFill>
                  <a:schemeClr val="tx1"/>
                </a:solidFill>
              </a:rPr>
              <a:t>　</a:t>
            </a:r>
          </a:p>
        </p:txBody>
      </p:sp>
      <p:sp>
        <p:nvSpPr>
          <p:cNvPr id="55" name="角丸四角形 54"/>
          <p:cNvSpPr/>
          <p:nvPr/>
        </p:nvSpPr>
        <p:spPr>
          <a:xfrm>
            <a:off x="662523" y="4077075"/>
            <a:ext cx="1374568" cy="304809"/>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smtClean="0">
                <a:solidFill>
                  <a:prstClr val="white"/>
                </a:solidFill>
                <a:latin typeface="ＭＳ Ｐゴシック"/>
              </a:rPr>
              <a:t>虐待者</a:t>
            </a:r>
            <a:r>
              <a:rPr lang="en-US" altLang="ja-JP" sz="1050" b="1" dirty="0" smtClean="0">
                <a:solidFill>
                  <a:prstClr val="white"/>
                </a:solidFill>
                <a:latin typeface="ＭＳ Ｐゴシック"/>
              </a:rPr>
              <a:t>(1,798</a:t>
            </a:r>
            <a:r>
              <a:rPr lang="ja-JP" altLang="en-US" sz="1050" b="1" dirty="0" smtClean="0">
                <a:solidFill>
                  <a:prstClr val="white"/>
                </a:solidFill>
                <a:latin typeface="ＭＳ Ｐゴシック"/>
              </a:rPr>
              <a:t>人）</a:t>
            </a:r>
            <a:endParaRPr lang="en-US" altLang="ja-JP" sz="1050" b="1" dirty="0">
              <a:solidFill>
                <a:prstClr val="white"/>
              </a:solidFill>
              <a:latin typeface="ＭＳ Ｐゴシック"/>
            </a:endParaRPr>
          </a:p>
        </p:txBody>
      </p:sp>
      <p:sp>
        <p:nvSpPr>
          <p:cNvPr id="57" name="正方形/長方形 56"/>
          <p:cNvSpPr/>
          <p:nvPr/>
        </p:nvSpPr>
        <p:spPr>
          <a:xfrm>
            <a:off x="6208401" y="4172806"/>
            <a:ext cx="3587734" cy="2553488"/>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1000" dirty="0" smtClean="0">
              <a:solidFill>
                <a:schemeClr val="tx1"/>
              </a:solidFill>
            </a:endParaRPr>
          </a:p>
          <a:p>
            <a:endParaRPr lang="en-US" altLang="ja-JP" sz="1000" dirty="0">
              <a:solidFill>
                <a:schemeClr val="tx1"/>
              </a:solidFill>
            </a:endParaRPr>
          </a:p>
          <a:p>
            <a:endParaRPr lang="en-US" altLang="ja-JP" sz="1000" dirty="0" smtClean="0">
              <a:solidFill>
                <a:schemeClr val="tx1"/>
              </a:solidFill>
            </a:endParaRPr>
          </a:p>
          <a:p>
            <a:r>
              <a:rPr lang="ja-JP" altLang="en-US" sz="1000" dirty="0" smtClean="0">
                <a:solidFill>
                  <a:schemeClr val="tx1"/>
                </a:solidFill>
              </a:rPr>
              <a:t>● 性別</a:t>
            </a:r>
            <a:r>
              <a:rPr lang="ja-JP" altLang="en-US" sz="1000" dirty="0">
                <a:solidFill>
                  <a:schemeClr val="tx1"/>
                </a:solidFill>
              </a:rPr>
              <a:t>　　男性（</a:t>
            </a:r>
            <a:r>
              <a:rPr lang="en-US" altLang="ja-JP" sz="1000" dirty="0" smtClean="0">
                <a:solidFill>
                  <a:schemeClr val="tx1"/>
                </a:solidFill>
              </a:rPr>
              <a:t>36.5%</a:t>
            </a:r>
            <a:r>
              <a:rPr lang="ja-JP" altLang="en-US" sz="1000" dirty="0" smtClean="0">
                <a:solidFill>
                  <a:schemeClr val="tx1"/>
                </a:solidFill>
              </a:rPr>
              <a:t>）、女性（</a:t>
            </a:r>
            <a:r>
              <a:rPr lang="en-US" altLang="ja-JP" sz="1000" dirty="0" smtClean="0">
                <a:solidFill>
                  <a:schemeClr val="tx1"/>
                </a:solidFill>
              </a:rPr>
              <a:t>63.5%</a:t>
            </a:r>
            <a:r>
              <a:rPr lang="ja-JP" altLang="en-US" sz="1000" dirty="0" smtClean="0">
                <a:solidFill>
                  <a:schemeClr val="tx1"/>
                </a:solidFill>
              </a:rPr>
              <a:t>）</a:t>
            </a:r>
            <a:endParaRPr lang="en-US" altLang="ja-JP" sz="1000" dirty="0" smtClean="0">
              <a:solidFill>
                <a:schemeClr val="tx1"/>
              </a:solidFill>
            </a:endParaRPr>
          </a:p>
          <a:p>
            <a:r>
              <a:rPr lang="en-US" altLang="ja-JP" sz="1000" dirty="0" smtClean="0">
                <a:solidFill>
                  <a:schemeClr val="tx1"/>
                </a:solidFill>
              </a:rPr>
              <a:t>● </a:t>
            </a:r>
            <a:r>
              <a:rPr lang="ja-JP" altLang="en-US" sz="1000" dirty="0" smtClean="0">
                <a:solidFill>
                  <a:schemeClr val="tx1"/>
                </a:solidFill>
              </a:rPr>
              <a:t>年齢</a:t>
            </a:r>
            <a:endParaRPr lang="ja-JP" altLang="en-US" sz="1000" dirty="0">
              <a:solidFill>
                <a:schemeClr val="tx1"/>
              </a:solidFill>
            </a:endParaRPr>
          </a:p>
          <a:p>
            <a:r>
              <a:rPr lang="ja-JP" altLang="en-US" sz="1000" dirty="0">
                <a:solidFill>
                  <a:schemeClr val="tx1"/>
                </a:solidFill>
              </a:rPr>
              <a:t>　</a:t>
            </a:r>
            <a:r>
              <a:rPr lang="en-US" altLang="ja-JP" sz="1000" dirty="0" smtClean="0">
                <a:solidFill>
                  <a:schemeClr val="tx1"/>
                </a:solidFill>
              </a:rPr>
              <a:t>40</a:t>
            </a:r>
            <a:r>
              <a:rPr lang="ja-JP" altLang="en-US" sz="1000" dirty="0" smtClean="0">
                <a:solidFill>
                  <a:schemeClr val="tx1"/>
                </a:solidFill>
              </a:rPr>
              <a:t>～</a:t>
            </a:r>
            <a:r>
              <a:rPr lang="en-US" altLang="ja-JP" sz="1000" dirty="0" smtClean="0">
                <a:solidFill>
                  <a:schemeClr val="tx1"/>
                </a:solidFill>
              </a:rPr>
              <a:t>49</a:t>
            </a:r>
            <a:r>
              <a:rPr lang="ja-JP" altLang="en-US" sz="1000" dirty="0" smtClean="0">
                <a:solidFill>
                  <a:schemeClr val="tx1"/>
                </a:solidFill>
              </a:rPr>
              <a:t>歳（</a:t>
            </a:r>
            <a:r>
              <a:rPr lang="en-US" altLang="ja-JP" sz="1000" dirty="0" smtClean="0">
                <a:solidFill>
                  <a:schemeClr val="tx1"/>
                </a:solidFill>
              </a:rPr>
              <a:t>21.9%</a:t>
            </a:r>
            <a:r>
              <a:rPr lang="ja-JP" altLang="en-US" sz="1000" dirty="0" smtClean="0">
                <a:solidFill>
                  <a:schemeClr val="tx1"/>
                </a:solidFill>
              </a:rPr>
              <a:t>）、</a:t>
            </a:r>
            <a:r>
              <a:rPr lang="en-US" altLang="ja-JP" sz="1000" dirty="0" smtClean="0">
                <a:solidFill>
                  <a:schemeClr val="tx1"/>
                </a:solidFill>
              </a:rPr>
              <a:t>20</a:t>
            </a:r>
            <a:r>
              <a:rPr lang="ja-JP" altLang="en-US" sz="1000" dirty="0" smtClean="0">
                <a:solidFill>
                  <a:schemeClr val="tx1"/>
                </a:solidFill>
              </a:rPr>
              <a:t>～</a:t>
            </a:r>
            <a:r>
              <a:rPr lang="en-US" altLang="ja-JP" sz="1000" dirty="0" smtClean="0">
                <a:solidFill>
                  <a:schemeClr val="tx1"/>
                </a:solidFill>
              </a:rPr>
              <a:t>29</a:t>
            </a:r>
            <a:r>
              <a:rPr lang="ja-JP" altLang="en-US" sz="1000" dirty="0" smtClean="0">
                <a:solidFill>
                  <a:schemeClr val="tx1"/>
                </a:solidFill>
              </a:rPr>
              <a:t>歳（</a:t>
            </a:r>
            <a:r>
              <a:rPr lang="en-US" altLang="ja-JP" sz="1000" dirty="0" smtClean="0">
                <a:solidFill>
                  <a:schemeClr val="tx1"/>
                </a:solidFill>
              </a:rPr>
              <a:t>19.4%</a:t>
            </a:r>
            <a:r>
              <a:rPr lang="ja-JP" altLang="en-US" sz="1000" dirty="0" smtClean="0">
                <a:solidFill>
                  <a:schemeClr val="tx1"/>
                </a:solidFill>
              </a:rPr>
              <a:t>）</a:t>
            </a:r>
            <a:endParaRPr lang="en-US" altLang="ja-JP" sz="1000" dirty="0" smtClean="0">
              <a:solidFill>
                <a:schemeClr val="tx1"/>
              </a:solidFill>
            </a:endParaRPr>
          </a:p>
          <a:p>
            <a:r>
              <a:rPr lang="ja-JP" altLang="en-US" sz="1000" dirty="0">
                <a:solidFill>
                  <a:schemeClr val="tx1"/>
                </a:solidFill>
              </a:rPr>
              <a:t>　</a:t>
            </a:r>
            <a:r>
              <a:rPr lang="en-US" altLang="ja-JP" sz="1000" dirty="0" smtClean="0">
                <a:solidFill>
                  <a:schemeClr val="tx1"/>
                </a:solidFill>
              </a:rPr>
              <a:t>50</a:t>
            </a:r>
            <a:r>
              <a:rPr lang="ja-JP" altLang="en-US" sz="1000" dirty="0" smtClean="0">
                <a:solidFill>
                  <a:schemeClr val="tx1"/>
                </a:solidFill>
              </a:rPr>
              <a:t>～</a:t>
            </a:r>
            <a:r>
              <a:rPr lang="en-US" altLang="ja-JP" sz="1000" dirty="0" smtClean="0">
                <a:solidFill>
                  <a:schemeClr val="tx1"/>
                </a:solidFill>
              </a:rPr>
              <a:t>59</a:t>
            </a:r>
            <a:r>
              <a:rPr lang="ja-JP" altLang="en-US" sz="1000" dirty="0" smtClean="0">
                <a:solidFill>
                  <a:schemeClr val="tx1"/>
                </a:solidFill>
              </a:rPr>
              <a:t>歳（</a:t>
            </a:r>
            <a:r>
              <a:rPr lang="en-US" altLang="ja-JP" sz="1000" dirty="0" smtClean="0">
                <a:solidFill>
                  <a:schemeClr val="tx1"/>
                </a:solidFill>
              </a:rPr>
              <a:t>18.7%</a:t>
            </a:r>
            <a:r>
              <a:rPr lang="ja-JP" altLang="en-US" sz="1000" dirty="0" smtClean="0">
                <a:solidFill>
                  <a:schemeClr val="tx1"/>
                </a:solidFill>
              </a:rPr>
              <a:t>）</a:t>
            </a:r>
            <a:endParaRPr lang="ja-JP" altLang="en-US" sz="1000" dirty="0">
              <a:solidFill>
                <a:schemeClr val="tx1"/>
              </a:solidFill>
            </a:endParaRPr>
          </a:p>
          <a:p>
            <a:r>
              <a:rPr lang="ja-JP" altLang="en-US" sz="1000" dirty="0" smtClean="0">
                <a:solidFill>
                  <a:schemeClr val="tx1"/>
                </a:solidFill>
              </a:rPr>
              <a:t>● 障害種別（重複障害あり）</a:t>
            </a:r>
            <a:endParaRPr lang="ja-JP" altLang="en-US" sz="1000" dirty="0">
              <a:solidFill>
                <a:schemeClr val="tx1"/>
              </a:solidFill>
            </a:endParaRPr>
          </a:p>
          <a:p>
            <a:endParaRPr lang="ja-JP" altLang="en-US" sz="1000" dirty="0">
              <a:solidFill>
                <a:schemeClr val="tx1"/>
              </a:solidFill>
            </a:endParaRPr>
          </a:p>
          <a:p>
            <a:endParaRPr lang="ja-JP" altLang="en-US" sz="1000" dirty="0">
              <a:solidFill>
                <a:schemeClr val="tx1"/>
              </a:solidFill>
            </a:endParaRPr>
          </a:p>
          <a:p>
            <a:endParaRPr lang="en-US" altLang="ja-JP" sz="1000" dirty="0" smtClean="0">
              <a:solidFill>
                <a:schemeClr val="tx1"/>
              </a:solidFill>
            </a:endParaRPr>
          </a:p>
          <a:p>
            <a:r>
              <a:rPr lang="ja-JP" altLang="en-US" sz="1000" dirty="0" smtClean="0">
                <a:solidFill>
                  <a:schemeClr val="tx1"/>
                </a:solidFill>
              </a:rPr>
              <a:t>● 障害支援区分のある者</a:t>
            </a:r>
            <a:r>
              <a:rPr lang="ja-JP" altLang="en-US" sz="1000" dirty="0">
                <a:solidFill>
                  <a:schemeClr val="tx1"/>
                </a:solidFill>
              </a:rPr>
              <a:t>　</a:t>
            </a:r>
            <a:r>
              <a:rPr lang="ja-JP" altLang="en-US" sz="1000" dirty="0" smtClean="0">
                <a:solidFill>
                  <a:schemeClr val="tx1"/>
                </a:solidFill>
              </a:rPr>
              <a:t>（</a:t>
            </a:r>
            <a:r>
              <a:rPr lang="en-US" altLang="ja-JP" sz="1000" dirty="0" smtClean="0">
                <a:solidFill>
                  <a:schemeClr val="tx1"/>
                </a:solidFill>
              </a:rPr>
              <a:t>52.8%</a:t>
            </a:r>
            <a:r>
              <a:rPr lang="ja-JP" altLang="en-US" sz="1000" dirty="0" smtClean="0">
                <a:solidFill>
                  <a:schemeClr val="tx1"/>
                </a:solidFill>
              </a:rPr>
              <a:t>）</a:t>
            </a:r>
            <a:endParaRPr lang="en-US" altLang="ja-JP" sz="1000" dirty="0">
              <a:solidFill>
                <a:schemeClr val="tx1"/>
              </a:solidFill>
            </a:endParaRPr>
          </a:p>
          <a:p>
            <a:r>
              <a:rPr lang="en-US" altLang="ja-JP" sz="1000" dirty="0" smtClean="0">
                <a:solidFill>
                  <a:schemeClr val="tx1"/>
                </a:solidFill>
              </a:rPr>
              <a:t>● </a:t>
            </a:r>
            <a:r>
              <a:rPr lang="ja-JP" altLang="en-US" sz="1000" dirty="0" smtClean="0">
                <a:solidFill>
                  <a:schemeClr val="tx1"/>
                </a:solidFill>
              </a:rPr>
              <a:t>行動</a:t>
            </a:r>
            <a:r>
              <a:rPr lang="ja-JP" altLang="en-US" sz="1000" dirty="0">
                <a:solidFill>
                  <a:schemeClr val="tx1"/>
                </a:solidFill>
              </a:rPr>
              <a:t>障害がある者　</a:t>
            </a:r>
            <a:r>
              <a:rPr lang="ja-JP" altLang="en-US" sz="1000" dirty="0" smtClean="0">
                <a:solidFill>
                  <a:schemeClr val="tx1"/>
                </a:solidFill>
              </a:rPr>
              <a:t>（</a:t>
            </a:r>
            <a:r>
              <a:rPr lang="en-US" altLang="ja-JP" sz="1000" dirty="0" smtClean="0">
                <a:solidFill>
                  <a:schemeClr val="tx1"/>
                </a:solidFill>
              </a:rPr>
              <a:t>27.7%</a:t>
            </a:r>
            <a:r>
              <a:rPr lang="ja-JP" altLang="en-US" sz="1000" dirty="0" smtClean="0">
                <a:solidFill>
                  <a:schemeClr val="tx1"/>
                </a:solidFill>
              </a:rPr>
              <a:t>）</a:t>
            </a:r>
            <a:endParaRPr lang="en-US" altLang="ja-JP" sz="1000" dirty="0">
              <a:solidFill>
                <a:schemeClr val="tx1"/>
              </a:solidFill>
            </a:endParaRPr>
          </a:p>
          <a:p>
            <a:r>
              <a:rPr lang="en-US" altLang="ja-JP" sz="1000" dirty="0" smtClean="0">
                <a:solidFill>
                  <a:schemeClr val="tx1"/>
                </a:solidFill>
              </a:rPr>
              <a:t>● </a:t>
            </a:r>
            <a:r>
              <a:rPr lang="ja-JP" altLang="en-US" sz="1000" dirty="0" smtClean="0">
                <a:solidFill>
                  <a:schemeClr val="tx1"/>
                </a:solidFill>
              </a:rPr>
              <a:t>虐待者と同居</a:t>
            </a:r>
            <a:r>
              <a:rPr lang="ja-JP" altLang="en-US" sz="1000" dirty="0">
                <a:solidFill>
                  <a:schemeClr val="tx1"/>
                </a:solidFill>
              </a:rPr>
              <a:t>　</a:t>
            </a:r>
            <a:r>
              <a:rPr lang="ja-JP" altLang="en-US" sz="1000" dirty="0" smtClean="0">
                <a:solidFill>
                  <a:schemeClr val="tx1"/>
                </a:solidFill>
              </a:rPr>
              <a:t>（</a:t>
            </a:r>
            <a:r>
              <a:rPr lang="en-US" altLang="ja-JP" sz="1000" dirty="0" smtClean="0">
                <a:solidFill>
                  <a:schemeClr val="tx1"/>
                </a:solidFill>
              </a:rPr>
              <a:t>79.8%</a:t>
            </a:r>
            <a:r>
              <a:rPr lang="ja-JP" altLang="en-US" sz="1000" dirty="0" smtClean="0">
                <a:solidFill>
                  <a:schemeClr val="tx1"/>
                </a:solidFill>
              </a:rPr>
              <a:t>）</a:t>
            </a:r>
            <a:endParaRPr lang="en-US" altLang="ja-JP" sz="1000" dirty="0">
              <a:solidFill>
                <a:schemeClr val="tx1"/>
              </a:solidFill>
            </a:endParaRPr>
          </a:p>
          <a:p>
            <a:r>
              <a:rPr lang="en-US" altLang="ja-JP" sz="1000" dirty="0" smtClean="0">
                <a:solidFill>
                  <a:schemeClr val="tx1"/>
                </a:solidFill>
              </a:rPr>
              <a:t>● </a:t>
            </a:r>
            <a:r>
              <a:rPr lang="ja-JP" altLang="en-US" sz="1000" dirty="0" smtClean="0">
                <a:solidFill>
                  <a:schemeClr val="tx1"/>
                </a:solidFill>
              </a:rPr>
              <a:t>世帯</a:t>
            </a:r>
            <a:r>
              <a:rPr lang="ja-JP" altLang="en-US" sz="1000" dirty="0">
                <a:solidFill>
                  <a:schemeClr val="tx1"/>
                </a:solidFill>
              </a:rPr>
              <a:t>構成</a:t>
            </a:r>
          </a:p>
          <a:p>
            <a:r>
              <a:rPr lang="ja-JP" altLang="en-US" sz="1000" dirty="0" smtClean="0">
                <a:solidFill>
                  <a:schemeClr val="tx1"/>
                </a:solidFill>
              </a:rPr>
              <a:t>　　両親</a:t>
            </a:r>
            <a:r>
              <a:rPr lang="ja-JP" altLang="en-US" sz="1000" dirty="0">
                <a:solidFill>
                  <a:schemeClr val="tx1"/>
                </a:solidFill>
              </a:rPr>
              <a:t>と兄弟</a:t>
            </a:r>
            <a:r>
              <a:rPr lang="ja-JP" altLang="en-US" sz="1000" dirty="0" smtClean="0">
                <a:solidFill>
                  <a:schemeClr val="tx1"/>
                </a:solidFill>
              </a:rPr>
              <a:t>姉妹（</a:t>
            </a:r>
            <a:r>
              <a:rPr lang="en-US" altLang="ja-JP" sz="1000" dirty="0" smtClean="0">
                <a:solidFill>
                  <a:schemeClr val="tx1"/>
                </a:solidFill>
              </a:rPr>
              <a:t>11.7%</a:t>
            </a:r>
            <a:r>
              <a:rPr lang="ja-JP" altLang="en-US" sz="1000" dirty="0" smtClean="0">
                <a:solidFill>
                  <a:schemeClr val="tx1"/>
                </a:solidFill>
              </a:rPr>
              <a:t>）、両親（</a:t>
            </a:r>
            <a:r>
              <a:rPr lang="en-US" altLang="ja-JP" sz="1000" dirty="0" smtClean="0">
                <a:solidFill>
                  <a:schemeClr val="tx1"/>
                </a:solidFill>
              </a:rPr>
              <a:t>11.5%</a:t>
            </a:r>
            <a:r>
              <a:rPr lang="ja-JP" altLang="en-US" sz="1000" dirty="0" smtClean="0">
                <a:solidFill>
                  <a:schemeClr val="tx1"/>
                </a:solidFill>
              </a:rPr>
              <a:t>）、</a:t>
            </a:r>
            <a:endParaRPr lang="en-US" altLang="ja-JP" sz="1000" dirty="0" smtClean="0">
              <a:solidFill>
                <a:schemeClr val="tx1"/>
              </a:solidFill>
            </a:endParaRPr>
          </a:p>
          <a:p>
            <a:r>
              <a:rPr lang="ja-JP" altLang="en-US" sz="1000" dirty="0" smtClean="0">
                <a:solidFill>
                  <a:schemeClr val="tx1"/>
                </a:solidFill>
              </a:rPr>
              <a:t>　　</a:t>
            </a:r>
            <a:r>
              <a:rPr lang="ja-JP" altLang="en-US" sz="1000" dirty="0">
                <a:solidFill>
                  <a:schemeClr val="tx1"/>
                </a:solidFill>
              </a:rPr>
              <a:t>単身（</a:t>
            </a:r>
            <a:r>
              <a:rPr lang="en-US" altLang="ja-JP" sz="1000" dirty="0" smtClean="0">
                <a:solidFill>
                  <a:schemeClr val="tx1"/>
                </a:solidFill>
              </a:rPr>
              <a:t>10.8%</a:t>
            </a:r>
            <a:r>
              <a:rPr lang="ja-JP" altLang="en-US" sz="1000" dirty="0" smtClean="0">
                <a:solidFill>
                  <a:schemeClr val="tx1"/>
                </a:solidFill>
              </a:rPr>
              <a:t>）、配偶者（</a:t>
            </a:r>
            <a:r>
              <a:rPr lang="en-US" altLang="ja-JP" sz="1000" dirty="0" smtClean="0">
                <a:solidFill>
                  <a:schemeClr val="tx1"/>
                </a:solidFill>
              </a:rPr>
              <a:t>9.5%</a:t>
            </a:r>
            <a:r>
              <a:rPr lang="ja-JP" altLang="en-US" sz="1000" dirty="0" smtClean="0">
                <a:solidFill>
                  <a:schemeClr val="tx1"/>
                </a:solidFill>
              </a:rPr>
              <a:t>）、配偶者･子（</a:t>
            </a:r>
            <a:r>
              <a:rPr lang="en-US" altLang="ja-JP" sz="1000" dirty="0" smtClean="0">
                <a:solidFill>
                  <a:schemeClr val="tx1"/>
                </a:solidFill>
              </a:rPr>
              <a:t>8.2%</a:t>
            </a:r>
            <a:r>
              <a:rPr lang="ja-JP" altLang="en-US" sz="1000" dirty="0" smtClean="0">
                <a:solidFill>
                  <a:schemeClr val="tx1"/>
                </a:solidFill>
              </a:rPr>
              <a:t>）</a:t>
            </a:r>
            <a:endParaRPr lang="ja-JP" altLang="en-US" sz="1000" dirty="0">
              <a:solidFill>
                <a:schemeClr val="tx1"/>
              </a:solidFill>
            </a:endParaRPr>
          </a:p>
          <a:p>
            <a:endParaRPr lang="ja-JP" altLang="en-US" sz="1100" dirty="0">
              <a:solidFill>
                <a:schemeClr val="tx1"/>
              </a:solidFill>
            </a:endParaRPr>
          </a:p>
        </p:txBody>
      </p:sp>
      <p:sp>
        <p:nvSpPr>
          <p:cNvPr id="61" name="角丸四角形 60"/>
          <p:cNvSpPr/>
          <p:nvPr/>
        </p:nvSpPr>
        <p:spPr>
          <a:xfrm>
            <a:off x="7164021" y="4084022"/>
            <a:ext cx="1676494" cy="30480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smtClean="0">
                <a:solidFill>
                  <a:prstClr val="white"/>
                </a:solidFill>
                <a:latin typeface="ＭＳ Ｐゴシック"/>
              </a:rPr>
              <a:t>被虐待者</a:t>
            </a:r>
            <a:r>
              <a:rPr lang="ja-JP" altLang="en-US" sz="1050" b="1" dirty="0" smtClean="0">
                <a:solidFill>
                  <a:prstClr val="white"/>
                </a:solidFill>
                <a:latin typeface="ＭＳ Ｐゴシック"/>
              </a:rPr>
              <a:t>（</a:t>
            </a:r>
            <a:r>
              <a:rPr lang="en-US" altLang="ja-JP" sz="1050" b="1" dirty="0" smtClean="0">
                <a:solidFill>
                  <a:prstClr val="white"/>
                </a:solidFill>
                <a:latin typeface="ＭＳ Ｐゴシック"/>
              </a:rPr>
              <a:t>1,615</a:t>
            </a:r>
            <a:r>
              <a:rPr lang="ja-JP" altLang="en-US" sz="1050" b="1" dirty="0" smtClean="0">
                <a:solidFill>
                  <a:prstClr val="white"/>
                </a:solidFill>
                <a:latin typeface="ＭＳ Ｐゴシック"/>
              </a:rPr>
              <a:t>人）</a:t>
            </a:r>
            <a:endParaRPr lang="en-US" altLang="ja-JP" sz="1050" b="1" dirty="0">
              <a:solidFill>
                <a:prstClr val="white"/>
              </a:solidFill>
              <a:latin typeface="ＭＳ Ｐゴシック"/>
            </a:endParaRPr>
          </a:p>
        </p:txBody>
      </p:sp>
      <p:sp>
        <p:nvSpPr>
          <p:cNvPr id="65" name="右矢印 64"/>
          <p:cNvSpPr/>
          <p:nvPr/>
        </p:nvSpPr>
        <p:spPr>
          <a:xfrm>
            <a:off x="2711993" y="4770906"/>
            <a:ext cx="3413302" cy="300094"/>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cxnSp>
        <p:nvCxnSpPr>
          <p:cNvPr id="8" name="直線コネクタ 7"/>
          <p:cNvCxnSpPr/>
          <p:nvPr/>
        </p:nvCxnSpPr>
        <p:spPr>
          <a:xfrm flipH="1">
            <a:off x="3228094" y="2060848"/>
            <a:ext cx="0" cy="648072"/>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002786" y="2060848"/>
            <a:ext cx="199872"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228095" y="2708920"/>
            <a:ext cx="451620" cy="0"/>
          </a:xfrm>
          <a:prstGeom prst="line">
            <a:avLst/>
          </a:prstGeom>
          <a:ln w="22225">
            <a:solidFill>
              <a:schemeClr val="tx2"/>
            </a:solidFill>
            <a:prstDash val="sysDash"/>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3520654" y="1075732"/>
            <a:ext cx="1878295" cy="278286"/>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50" b="1" dirty="0" smtClean="0">
                <a:solidFill>
                  <a:srgbClr val="000000"/>
                </a:solidFill>
                <a:latin typeface="+mj-ea"/>
                <a:cs typeface="メイリオ" pitchFamily="50" charset="-128"/>
              </a:rPr>
              <a:t>事実確認調査</a:t>
            </a:r>
            <a:endParaRPr lang="en-US" altLang="ja-JP" sz="950" b="1" dirty="0" smtClean="0">
              <a:solidFill>
                <a:srgbClr val="000000"/>
              </a:solidFill>
              <a:latin typeface="+mj-ea"/>
              <a:cs typeface="メイリオ" pitchFamily="50" charset="-128"/>
            </a:endParaRPr>
          </a:p>
        </p:txBody>
      </p:sp>
      <p:sp>
        <p:nvSpPr>
          <p:cNvPr id="68" name="右矢印 67"/>
          <p:cNvSpPr/>
          <p:nvPr/>
        </p:nvSpPr>
        <p:spPr>
          <a:xfrm>
            <a:off x="2974749" y="1196752"/>
            <a:ext cx="329912" cy="576064"/>
          </a:xfrm>
          <a:prstGeom prst="rightArrow">
            <a:avLst>
              <a:gd name="adj1" fmla="val 50000"/>
              <a:gd name="adj2" fmla="val 36904"/>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smtClean="0"/>
              <a:t>43</a:t>
            </a:r>
            <a:r>
              <a:rPr lang="ja-JP" altLang="en-US" sz="900" b="1" dirty="0" smtClean="0"/>
              <a:t>件</a:t>
            </a:r>
            <a:endParaRPr lang="ja-JP" altLang="en-US" sz="900" b="1" dirty="0"/>
          </a:p>
        </p:txBody>
      </p:sp>
      <p:sp>
        <p:nvSpPr>
          <p:cNvPr id="78" name="テキスト ボックス 77"/>
          <p:cNvSpPr txBox="1"/>
          <p:nvPr/>
        </p:nvSpPr>
        <p:spPr>
          <a:xfrm>
            <a:off x="3608164" y="862590"/>
            <a:ext cx="2748993" cy="215444"/>
          </a:xfrm>
          <a:prstGeom prst="rect">
            <a:avLst/>
          </a:prstGeom>
          <a:noFill/>
        </p:spPr>
        <p:txBody>
          <a:bodyPr wrap="square" rtlCol="0">
            <a:spAutoFit/>
          </a:bodyPr>
          <a:lstStyle/>
          <a:p>
            <a:r>
              <a:rPr lang="ja-JP" altLang="en-US" sz="800" dirty="0" smtClean="0">
                <a:solidFill>
                  <a:srgbClr val="000000"/>
                </a:solidFill>
                <a:latin typeface="+mj-ea"/>
                <a:cs typeface="メイリオ" pitchFamily="50" charset="-128"/>
              </a:rPr>
              <a:t>＊平成</a:t>
            </a:r>
            <a:r>
              <a:rPr lang="en-US" altLang="ja-JP" sz="800" dirty="0" smtClean="0">
                <a:solidFill>
                  <a:srgbClr val="000000"/>
                </a:solidFill>
                <a:latin typeface="+mj-ea"/>
                <a:cs typeface="メイリオ" pitchFamily="50" charset="-128"/>
              </a:rPr>
              <a:t>26</a:t>
            </a:r>
            <a:r>
              <a:rPr lang="ja-JP" altLang="en-US" sz="800" dirty="0" smtClean="0">
                <a:solidFill>
                  <a:srgbClr val="000000"/>
                </a:solidFill>
                <a:latin typeface="+mj-ea"/>
                <a:cs typeface="メイリオ" pitchFamily="50" charset="-128"/>
              </a:rPr>
              <a:t>年度に通報・届出があった事案</a:t>
            </a:r>
            <a:r>
              <a:rPr lang="en-US" altLang="ja-JP" sz="800" dirty="0" smtClean="0">
                <a:solidFill>
                  <a:srgbClr val="000000"/>
                </a:solidFill>
                <a:latin typeface="+mj-ea"/>
                <a:cs typeface="メイリオ" pitchFamily="50" charset="-128"/>
              </a:rPr>
              <a:t>133</a:t>
            </a:r>
            <a:r>
              <a:rPr lang="ja-JP" altLang="en-US" sz="800" dirty="0" smtClean="0">
                <a:solidFill>
                  <a:srgbClr val="000000"/>
                </a:solidFill>
                <a:latin typeface="+mj-ea"/>
                <a:cs typeface="メイリオ" pitchFamily="50" charset="-128"/>
              </a:rPr>
              <a:t>件を含む</a:t>
            </a:r>
          </a:p>
        </p:txBody>
      </p:sp>
      <p:sp>
        <p:nvSpPr>
          <p:cNvPr id="9" name="テキスト ボックス 8"/>
          <p:cNvSpPr txBox="1"/>
          <p:nvPr/>
        </p:nvSpPr>
        <p:spPr>
          <a:xfrm>
            <a:off x="3148381" y="4137702"/>
            <a:ext cx="2540527" cy="215444"/>
          </a:xfrm>
          <a:prstGeom prst="rect">
            <a:avLst/>
          </a:prstGeom>
          <a:noFill/>
        </p:spPr>
        <p:txBody>
          <a:bodyPr wrap="square" rtlCol="0">
            <a:spAutoFit/>
          </a:bodyPr>
          <a:lstStyle/>
          <a:p>
            <a:pPr algn="ctr"/>
            <a:r>
              <a:rPr kumimoji="1" lang="ja-JP" altLang="en-US" sz="800" dirty="0" smtClean="0"/>
              <a:t>虐待行為の類型（複数回答）</a:t>
            </a:r>
            <a:endParaRPr kumimoji="1" lang="ja-JP" altLang="en-US" sz="800" dirty="0"/>
          </a:p>
        </p:txBody>
      </p:sp>
      <p:graphicFrame>
        <p:nvGraphicFramePr>
          <p:cNvPr id="62" name="表 61"/>
          <p:cNvGraphicFramePr>
            <a:graphicFrameLocks noGrp="1"/>
          </p:cNvGraphicFramePr>
          <p:nvPr>
            <p:extLst>
              <p:ext uri="{D42A27DB-BD31-4B8C-83A1-F6EECF244321}">
                <p14:modId xmlns:p14="http://schemas.microsoft.com/office/powerpoint/2010/main" val="3894657698"/>
              </p:ext>
            </p:extLst>
          </p:nvPr>
        </p:nvGraphicFramePr>
        <p:xfrm>
          <a:off x="6439287" y="5298317"/>
          <a:ext cx="3209335" cy="433560"/>
        </p:xfrm>
        <a:graphic>
          <a:graphicData uri="http://schemas.openxmlformats.org/drawingml/2006/table">
            <a:tbl>
              <a:tblPr firstRow="1" bandRow="1">
                <a:tableStyleId>{5C22544A-7EE6-4342-B048-85BDC9FD1C3A}</a:tableStyleId>
              </a:tblPr>
              <a:tblGrid>
                <a:gridCol w="641867"/>
                <a:gridCol w="641867"/>
                <a:gridCol w="641867"/>
                <a:gridCol w="641867"/>
                <a:gridCol w="641867"/>
              </a:tblGrid>
              <a:tr h="178788">
                <a:tc>
                  <a:txBody>
                    <a:bodyPr/>
                    <a:lstStyle/>
                    <a:p>
                      <a:pPr algn="ctr"/>
                      <a:r>
                        <a:rPr kumimoji="1" lang="ja-JP" altLang="en-US" sz="900" b="0" dirty="0" smtClean="0">
                          <a:solidFill>
                            <a:schemeClr val="tx1"/>
                          </a:solidFill>
                        </a:rPr>
                        <a:t>身体障害</a:t>
                      </a:r>
                      <a:endParaRPr kumimoji="1" lang="ja-JP" altLang="en-US" sz="900" b="0" dirty="0">
                        <a:solidFill>
                          <a:schemeClr val="tx1"/>
                        </a:solidFill>
                      </a:endParaRPr>
                    </a:p>
                  </a:txBody>
                  <a:tcPr marL="39000" marR="39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知的障害</a:t>
                      </a:r>
                      <a:endParaRPr kumimoji="1" lang="ja-JP" altLang="en-US" sz="900" b="0" dirty="0">
                        <a:solidFill>
                          <a:schemeClr val="tx1"/>
                        </a:solidFill>
                      </a:endParaRPr>
                    </a:p>
                  </a:txBody>
                  <a:tcPr marL="39000" marR="39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精神障害</a:t>
                      </a:r>
                      <a:endParaRPr kumimoji="1" lang="ja-JP" altLang="en-US" sz="900" b="0" dirty="0">
                        <a:solidFill>
                          <a:schemeClr val="tx1"/>
                        </a:solidFill>
                      </a:endParaRPr>
                    </a:p>
                  </a:txBody>
                  <a:tcPr marL="39000" marR="39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発達障害</a:t>
                      </a:r>
                      <a:endParaRPr kumimoji="1" lang="ja-JP" altLang="en-US" sz="900" b="0" dirty="0">
                        <a:solidFill>
                          <a:schemeClr val="tx1"/>
                        </a:solidFill>
                      </a:endParaRPr>
                    </a:p>
                  </a:txBody>
                  <a:tcPr marL="39000" marR="39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難病等</a:t>
                      </a:r>
                      <a:endParaRPr kumimoji="1" lang="ja-JP" altLang="en-US" sz="900" b="0" dirty="0">
                        <a:solidFill>
                          <a:schemeClr val="tx1"/>
                        </a:solidFill>
                      </a:endParaRPr>
                    </a:p>
                  </a:txBody>
                  <a:tcPr marL="39000" marR="39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78788">
                <a:tc>
                  <a:txBody>
                    <a:bodyPr/>
                    <a:lstStyle/>
                    <a:p>
                      <a:pPr algn="ctr"/>
                      <a:r>
                        <a:rPr kumimoji="1" lang="en-US" altLang="ja-JP" sz="1000" dirty="0" smtClean="0">
                          <a:solidFill>
                            <a:schemeClr val="tx1"/>
                          </a:solidFill>
                        </a:rPr>
                        <a:t>24.5%</a:t>
                      </a:r>
                      <a:endParaRPr kumimoji="1" lang="ja-JP" altLang="en-US" sz="1000" dirty="0">
                        <a:solidFill>
                          <a:schemeClr val="tx1"/>
                        </a:solidFill>
                      </a:endParaRPr>
                    </a:p>
                  </a:txBody>
                  <a:tcPr marL="39000" marR="39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49.7%</a:t>
                      </a:r>
                      <a:endParaRPr kumimoji="1" lang="ja-JP" altLang="en-US" sz="1000" dirty="0">
                        <a:solidFill>
                          <a:schemeClr val="tx1"/>
                        </a:solidFill>
                      </a:endParaRPr>
                    </a:p>
                  </a:txBody>
                  <a:tcPr marL="39000" marR="39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33.1%</a:t>
                      </a:r>
                      <a:endParaRPr kumimoji="1" lang="ja-JP" altLang="en-US" sz="1000" dirty="0">
                        <a:solidFill>
                          <a:schemeClr val="tx1"/>
                        </a:solidFill>
                      </a:endParaRPr>
                    </a:p>
                  </a:txBody>
                  <a:tcPr marL="39000" marR="39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1.2%</a:t>
                      </a:r>
                      <a:endParaRPr kumimoji="1" lang="ja-JP" altLang="en-US" sz="1000" dirty="0">
                        <a:solidFill>
                          <a:schemeClr val="tx1"/>
                        </a:solidFill>
                      </a:endParaRPr>
                    </a:p>
                  </a:txBody>
                  <a:tcPr marL="39000" marR="39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2.9%</a:t>
                      </a:r>
                      <a:endParaRPr kumimoji="1" lang="ja-JP" altLang="en-US" sz="1000" dirty="0">
                        <a:solidFill>
                          <a:schemeClr val="tx1"/>
                        </a:solidFill>
                      </a:endParaRPr>
                    </a:p>
                  </a:txBody>
                  <a:tcPr marL="39000" marR="39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645353109"/>
              </p:ext>
            </p:extLst>
          </p:nvPr>
        </p:nvGraphicFramePr>
        <p:xfrm>
          <a:off x="2902170" y="5269524"/>
          <a:ext cx="2786739" cy="1152000"/>
        </p:xfrm>
        <a:graphic>
          <a:graphicData uri="http://schemas.openxmlformats.org/drawingml/2006/table">
            <a:tbl>
              <a:tblPr firstRow="1" bandRow="1">
                <a:tableStyleId>{5C22544A-7EE6-4342-B048-85BDC9FD1C3A}</a:tableStyleId>
              </a:tblPr>
              <a:tblGrid>
                <a:gridCol w="2284858"/>
                <a:gridCol w="501881"/>
              </a:tblGrid>
              <a:tr h="192000">
                <a:tc>
                  <a:txBody>
                    <a:bodyPr/>
                    <a:lstStyle/>
                    <a:p>
                      <a:r>
                        <a:rPr kumimoji="1" lang="ja-JP" altLang="en-US" sz="800" b="0" dirty="0" smtClean="0">
                          <a:solidFill>
                            <a:schemeClr val="tx1"/>
                          </a:solidFill>
                        </a:rPr>
                        <a:t>家庭における被虐待者と虐待者の人間関係</a:t>
                      </a:r>
                      <a:endParaRPr kumimoji="1" lang="ja-JP" altLang="en-US" sz="800" b="0" dirty="0">
                        <a:solidFill>
                          <a:schemeClr val="tx1"/>
                        </a:solidFill>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smtClean="0">
                          <a:solidFill>
                            <a:schemeClr val="tx1"/>
                          </a:solidFill>
                          <a:latin typeface="+mn-lt"/>
                          <a:ea typeface="+mj-ea"/>
                        </a:rPr>
                        <a:t>47.9%</a:t>
                      </a:r>
                      <a:endParaRPr kumimoji="1" lang="ja-JP" altLang="en-US" sz="900" b="0" dirty="0">
                        <a:solidFill>
                          <a:schemeClr val="tx1"/>
                        </a:solidFill>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92000">
                <a:tc>
                  <a:txBody>
                    <a:bodyPr/>
                    <a:lstStyle/>
                    <a:p>
                      <a:r>
                        <a:rPr kumimoji="1" lang="ja-JP" altLang="en-US" sz="800" dirty="0" smtClean="0"/>
                        <a:t>虐待者の性格や人格（に基づく言動）</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42.2%</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92000">
                <a:tc>
                  <a:txBody>
                    <a:bodyPr/>
                    <a:lstStyle/>
                    <a:p>
                      <a:r>
                        <a:rPr kumimoji="1" lang="ja-JP" altLang="en-US" sz="800" dirty="0" smtClean="0"/>
                        <a:t>虐待者が虐待と認識していない</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38.5%</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92000">
                <a:tc>
                  <a:txBody>
                    <a:bodyPr/>
                    <a:lstStyle/>
                    <a:p>
                      <a:r>
                        <a:rPr kumimoji="1" lang="ja-JP" altLang="en-US" sz="800" dirty="0" smtClean="0"/>
                        <a:t>被虐待者本人の性格や人格（に基づく言動）</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34.2%</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92000">
                <a:tc>
                  <a:txBody>
                    <a:bodyPr/>
                    <a:lstStyle/>
                    <a:p>
                      <a:r>
                        <a:rPr kumimoji="1" lang="ja-JP" altLang="en-US" sz="800" dirty="0" smtClean="0"/>
                        <a:t>被虐待者の介護度や支援度の高さ</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21.8%</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92000">
                <a:tc>
                  <a:txBody>
                    <a:bodyPr/>
                    <a:lstStyle/>
                    <a:p>
                      <a:r>
                        <a:rPr kumimoji="1" lang="ja-JP" altLang="en-US" sz="800" dirty="0" smtClean="0"/>
                        <a:t>家庭における経済的困窮（経済的問題）</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21.7%</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
        <p:nvSpPr>
          <p:cNvPr id="63" name="テキスト ボックス 62"/>
          <p:cNvSpPr txBox="1"/>
          <p:nvPr/>
        </p:nvSpPr>
        <p:spPr>
          <a:xfrm>
            <a:off x="2754656" y="5030647"/>
            <a:ext cx="3181038" cy="215444"/>
          </a:xfrm>
          <a:prstGeom prst="rect">
            <a:avLst/>
          </a:prstGeom>
          <a:noFill/>
        </p:spPr>
        <p:txBody>
          <a:bodyPr wrap="square" rtlCol="0">
            <a:spAutoFit/>
          </a:bodyPr>
          <a:lstStyle/>
          <a:p>
            <a:pPr algn="ctr"/>
            <a:r>
              <a:rPr kumimoji="1" lang="ja-JP" altLang="en-US" sz="800" dirty="0" smtClean="0"/>
              <a:t>市区町村職員が判断した虐待の発生要因や状況（複数回答）</a:t>
            </a:r>
            <a:endParaRPr kumimoji="1" lang="ja-JP" altLang="en-US" sz="800" dirty="0"/>
          </a:p>
        </p:txBody>
      </p:sp>
      <p:graphicFrame>
        <p:nvGraphicFramePr>
          <p:cNvPr id="10" name="表 9"/>
          <p:cNvGraphicFramePr>
            <a:graphicFrameLocks noGrp="1"/>
          </p:cNvGraphicFramePr>
          <p:nvPr>
            <p:extLst>
              <p:ext uri="{D42A27DB-BD31-4B8C-83A1-F6EECF244321}">
                <p14:modId xmlns:p14="http://schemas.microsoft.com/office/powerpoint/2010/main" val="282849811"/>
              </p:ext>
            </p:extLst>
          </p:nvPr>
        </p:nvGraphicFramePr>
        <p:xfrm>
          <a:off x="2821660" y="4330591"/>
          <a:ext cx="3158245" cy="432583"/>
        </p:xfrm>
        <a:graphic>
          <a:graphicData uri="http://schemas.openxmlformats.org/drawingml/2006/table">
            <a:tbl>
              <a:tblPr firstRow="1" bandRow="1">
                <a:tableStyleId>{5C22544A-7EE6-4342-B048-85BDC9FD1C3A}</a:tableStyleId>
              </a:tblPr>
              <a:tblGrid>
                <a:gridCol w="631649"/>
                <a:gridCol w="631649"/>
                <a:gridCol w="631649"/>
                <a:gridCol w="631649"/>
                <a:gridCol w="631649"/>
              </a:tblGrid>
              <a:tr h="216559">
                <a:tc>
                  <a:txBody>
                    <a:bodyPr/>
                    <a:lstStyle/>
                    <a:p>
                      <a:pPr algn="ctr"/>
                      <a:r>
                        <a:rPr kumimoji="1" lang="ja-JP" altLang="en-US" sz="800" b="0" dirty="0" smtClean="0"/>
                        <a:t>身体的虐待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性的虐待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心理的虐待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放棄、放置</a:t>
                      </a:r>
                      <a:endParaRPr kumimoji="1" lang="ja-JP" altLang="en-US" sz="800" b="0" dirty="0"/>
                    </a:p>
                  </a:txBody>
                  <a:tcPr marL="0" marR="0" marT="0" marB="0" anchor="ctr">
                    <a:solidFill>
                      <a:schemeClr val="tx2"/>
                    </a:solidFill>
                  </a:tcPr>
                </a:tc>
                <a:tc>
                  <a:txBody>
                    <a:bodyPr/>
                    <a:lstStyle/>
                    <a:p>
                      <a:pPr algn="ctr"/>
                      <a:r>
                        <a:rPr kumimoji="1" lang="ja-JP" altLang="en-US" sz="800" b="0" dirty="0" smtClean="0"/>
                        <a:t>経済的虐待</a:t>
                      </a:r>
                      <a:endParaRPr kumimoji="1" lang="ja-JP" altLang="en-US" sz="800" b="0" dirty="0"/>
                    </a:p>
                  </a:txBody>
                  <a:tcPr marL="0" marR="0" marT="0" marB="0" anchor="ctr">
                    <a:solidFill>
                      <a:schemeClr val="tx2"/>
                    </a:solidFill>
                  </a:tcPr>
                </a:tc>
              </a:tr>
              <a:tr h="216024">
                <a:tc>
                  <a:txBody>
                    <a:bodyPr/>
                    <a:lstStyle/>
                    <a:p>
                      <a:pPr algn="ctr"/>
                      <a:r>
                        <a:rPr kumimoji="1" lang="en-US" altLang="ja-JP" sz="1000" dirty="0" smtClean="0"/>
                        <a:t>62.3%</a:t>
                      </a:r>
                      <a:endParaRPr kumimoji="1" lang="ja-JP" altLang="en-US" sz="1000" dirty="0"/>
                    </a:p>
                  </a:txBody>
                  <a:tcPr marL="0" marR="0" marT="0" marB="0" anchor="ctr"/>
                </a:tc>
                <a:tc>
                  <a:txBody>
                    <a:bodyPr/>
                    <a:lstStyle/>
                    <a:p>
                      <a:pPr algn="ctr"/>
                      <a:r>
                        <a:rPr kumimoji="1" lang="en-US" altLang="ja-JP" sz="1000" dirty="0" smtClean="0"/>
                        <a:t>4.1%</a:t>
                      </a:r>
                      <a:endParaRPr kumimoji="1" lang="ja-JP" altLang="en-US" sz="1000" dirty="0"/>
                    </a:p>
                  </a:txBody>
                  <a:tcPr marL="0" marR="0" marT="0" marB="0" anchor="ctr"/>
                </a:tc>
                <a:tc>
                  <a:txBody>
                    <a:bodyPr/>
                    <a:lstStyle/>
                    <a:p>
                      <a:pPr algn="ctr"/>
                      <a:r>
                        <a:rPr kumimoji="1" lang="en-US" altLang="ja-JP" sz="1000" dirty="0" smtClean="0"/>
                        <a:t>31.7%</a:t>
                      </a:r>
                      <a:endParaRPr kumimoji="1" lang="ja-JP" altLang="en-US" sz="1000" dirty="0"/>
                    </a:p>
                  </a:txBody>
                  <a:tcPr marL="0" marR="0" marT="0" marB="0" anchor="ctr"/>
                </a:tc>
                <a:tc>
                  <a:txBody>
                    <a:bodyPr/>
                    <a:lstStyle/>
                    <a:p>
                      <a:pPr algn="ctr"/>
                      <a:r>
                        <a:rPr kumimoji="1" lang="en-US" altLang="ja-JP" sz="1000" dirty="0" smtClean="0"/>
                        <a:t>16.1%</a:t>
                      </a:r>
                      <a:endParaRPr kumimoji="1" lang="ja-JP" altLang="en-US" sz="1000" dirty="0"/>
                    </a:p>
                  </a:txBody>
                  <a:tcPr marL="0" marR="0" marT="0" marB="0" anchor="ctr"/>
                </a:tc>
                <a:tc>
                  <a:txBody>
                    <a:bodyPr/>
                    <a:lstStyle/>
                    <a:p>
                      <a:pPr algn="ctr"/>
                      <a:r>
                        <a:rPr kumimoji="1" lang="en-US" altLang="ja-JP" sz="1000" dirty="0" smtClean="0"/>
                        <a:t>25.7%</a:t>
                      </a:r>
                      <a:endParaRPr kumimoji="1" lang="ja-JP" altLang="en-US" sz="1000" dirty="0"/>
                    </a:p>
                  </a:txBody>
                  <a:tcPr marL="0" marR="0" marT="0" marB="0" anchor="ctr"/>
                </a:tc>
              </a:tr>
            </a:tbl>
          </a:graphicData>
        </a:graphic>
      </p:graphicFrame>
    </p:spTree>
    <p:extLst>
      <p:ext uri="{BB962C8B-B14F-4D97-AF65-F5344CB8AC3E}">
        <p14:creationId xmlns:p14="http://schemas.microsoft.com/office/powerpoint/2010/main" val="32709035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51307" y="83094"/>
            <a:ext cx="9482213" cy="394859"/>
          </a:xfrm>
          <a:prstGeom prst="bevel">
            <a:avLst>
              <a:gd name="adj" fmla="val 12500"/>
            </a:avLst>
          </a:prstGeom>
          <a:solidFill>
            <a:schemeClr val="accent2">
              <a:lumMod val="40000"/>
              <a:lumOff val="60000"/>
            </a:schemeClr>
          </a:solidFill>
          <a:ln w="9525">
            <a:solidFill>
              <a:srgbClr val="000000"/>
            </a:solidFill>
            <a:miter lim="800000"/>
            <a:headEnd/>
            <a:tailEnd/>
          </a:ln>
        </p:spPr>
        <p:txBody>
          <a:bodyPr wrap="square" lIns="65676" tIns="32838" rIns="65676" bIns="32838" anchor="ctr">
            <a:spAutoFit/>
          </a:bodyPr>
          <a:lstStyle/>
          <a:p>
            <a:pPr algn="ctr" defTabSz="656760">
              <a:defRPr/>
            </a:pPr>
            <a:r>
              <a:rPr kumimoji="0" lang="ja-JP" altLang="en-US" sz="1500" b="1" kern="0" dirty="0" smtClean="0">
                <a:solidFill>
                  <a:srgbClr val="2D2D8A">
                    <a:lumMod val="75000"/>
                  </a:srgbClr>
                </a:solidFill>
                <a:latin typeface="+mj-ea"/>
                <a:ea typeface="+mj-ea"/>
              </a:rPr>
              <a:t>平成２７年度</a:t>
            </a:r>
            <a:r>
              <a:rPr kumimoji="0" lang="ja-JP" altLang="en-US" sz="1500" b="1" kern="0" dirty="0">
                <a:solidFill>
                  <a:srgbClr val="2D2D8A">
                    <a:lumMod val="75000"/>
                  </a:srgbClr>
                </a:solidFill>
                <a:latin typeface="+mj-ea"/>
                <a:ea typeface="+mj-ea"/>
              </a:rPr>
              <a:t>　障害者虐待対応状況調査＜障害者福祉施設従事者等による障害者虐待＞</a:t>
            </a:r>
          </a:p>
        </p:txBody>
      </p:sp>
      <p:sp>
        <p:nvSpPr>
          <p:cNvPr id="6" name="角丸四角形 5"/>
          <p:cNvSpPr/>
          <p:nvPr/>
        </p:nvSpPr>
        <p:spPr>
          <a:xfrm>
            <a:off x="41276" y="561175"/>
            <a:ext cx="1374780" cy="2867825"/>
          </a:xfrm>
          <a:prstGeom prst="roundRect">
            <a:avLst/>
          </a:prstGeom>
          <a:solidFill>
            <a:schemeClr val="tx2">
              <a:lumMod val="20000"/>
              <a:lumOff val="80000"/>
            </a:schemeClr>
          </a:solidFill>
          <a:ln w="25400">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5676" tIns="32838" rIns="65676" bIns="32838" rtlCol="0" anchor="t" anchorCtr="0"/>
          <a:lstStyle/>
          <a:p>
            <a:pPr algn="ctr"/>
            <a:endParaRPr lang="en-US" altLang="ja-JP" sz="11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相談</a:t>
            </a:r>
            <a:endParaRPr lang="en-US" altLang="ja-JP" sz="1400" b="1" dirty="0">
              <a:solidFill>
                <a:schemeClr val="accent1">
                  <a:lumMod val="75000"/>
                </a:schemeClr>
              </a:solidFill>
              <a:latin typeface="メイリオ" pitchFamily="50" charset="-128"/>
              <a:ea typeface="メイリオ" pitchFamily="50" charset="-128"/>
              <a:cs typeface="メイリオ" pitchFamily="50" charset="-128"/>
            </a:endParaRPr>
          </a:p>
          <a:p>
            <a:pPr algn="ctr"/>
            <a:r>
              <a:rPr lang="ja-JP" altLang="en-US" sz="1400" b="1" dirty="0">
                <a:solidFill>
                  <a:schemeClr val="accent1">
                    <a:lumMod val="75000"/>
                  </a:schemeClr>
                </a:solidFill>
                <a:latin typeface="メイリオ" pitchFamily="50" charset="-128"/>
                <a:ea typeface="メイリオ" pitchFamily="50" charset="-128"/>
                <a:cs typeface="メイリオ" pitchFamily="50" charset="-128"/>
              </a:rPr>
              <a:t>通報</a:t>
            </a:r>
          </a:p>
        </p:txBody>
      </p:sp>
      <p:sp>
        <p:nvSpPr>
          <p:cNvPr id="7" name="円/楕円 6"/>
          <p:cNvSpPr/>
          <p:nvPr/>
        </p:nvSpPr>
        <p:spPr>
          <a:xfrm>
            <a:off x="204180" y="1196752"/>
            <a:ext cx="940552" cy="3096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smtClean="0">
                <a:solidFill>
                  <a:schemeClr val="tx1"/>
                </a:solidFill>
                <a:latin typeface="+mj-ea"/>
                <a:ea typeface="+mj-ea"/>
              </a:rPr>
              <a:t>2,160</a:t>
            </a:r>
            <a:r>
              <a:rPr lang="ja-JP" altLang="en-US" sz="1000" b="1" dirty="0" smtClean="0">
                <a:solidFill>
                  <a:schemeClr val="tx1"/>
                </a:solidFill>
                <a:latin typeface="+mj-ea"/>
                <a:ea typeface="+mj-ea"/>
              </a:rPr>
              <a:t>件</a:t>
            </a:r>
            <a:endParaRPr lang="ja-JP" altLang="en-US" sz="1000" b="1" dirty="0">
              <a:solidFill>
                <a:schemeClr val="tx1"/>
              </a:solidFill>
              <a:latin typeface="+mj-ea"/>
              <a:ea typeface="+mj-ea"/>
            </a:endParaRPr>
          </a:p>
        </p:txBody>
      </p:sp>
      <p:sp>
        <p:nvSpPr>
          <p:cNvPr id="33" name="角丸四角形 32"/>
          <p:cNvSpPr/>
          <p:nvPr/>
        </p:nvSpPr>
        <p:spPr>
          <a:xfrm>
            <a:off x="1520620" y="721574"/>
            <a:ext cx="2496276" cy="2491402"/>
          </a:xfrm>
          <a:prstGeom prst="roundRect">
            <a:avLst>
              <a:gd name="adj" fmla="val 7755"/>
            </a:avLst>
          </a:prstGeom>
          <a:solidFill>
            <a:srgbClr val="E3F3D1"/>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34" name="角丸四角形 33"/>
          <p:cNvSpPr/>
          <p:nvPr/>
        </p:nvSpPr>
        <p:spPr>
          <a:xfrm>
            <a:off x="2025095" y="561174"/>
            <a:ext cx="1363894" cy="299056"/>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676" tIns="32838" rIns="65676" bIns="32838" rtlCol="0" anchor="ctr"/>
          <a:lstStyle/>
          <a:p>
            <a:pPr algn="ctr" defTabSz="656760">
              <a:defRPr/>
            </a:pPr>
            <a:r>
              <a:rPr kumimoji="0" lang="ja-JP" altLang="en-US" sz="1500" b="1" kern="0" dirty="0" smtClean="0">
                <a:solidFill>
                  <a:prstClr val="white"/>
                </a:solidFill>
                <a:latin typeface="Calibri"/>
                <a:ea typeface="ＭＳ Ｐゴシック"/>
              </a:rPr>
              <a:t>市区町村</a:t>
            </a:r>
            <a:endParaRPr kumimoji="0" lang="ja-JP" altLang="en-US" sz="1500" b="1" kern="0" dirty="0">
              <a:solidFill>
                <a:prstClr val="white"/>
              </a:solidFill>
              <a:latin typeface="Calibri"/>
              <a:ea typeface="ＭＳ Ｐゴシック"/>
            </a:endParaRPr>
          </a:p>
        </p:txBody>
      </p:sp>
      <p:sp>
        <p:nvSpPr>
          <p:cNvPr id="41" name="角丸四角形 40"/>
          <p:cNvSpPr/>
          <p:nvPr/>
        </p:nvSpPr>
        <p:spPr>
          <a:xfrm>
            <a:off x="7449280" y="764704"/>
            <a:ext cx="2312101" cy="2664296"/>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t" anchorCtr="0"/>
          <a:lstStyle/>
          <a:p>
            <a:endParaRPr kumimoji="1" lang="en-US" altLang="ja-JP" dirty="0" smtClean="0"/>
          </a:p>
          <a:p>
            <a:endParaRPr lang="en-US" altLang="ja-JP" sz="700" dirty="0"/>
          </a:p>
          <a:p>
            <a:endParaRPr lang="en-US" altLang="ja-JP" sz="700" dirty="0"/>
          </a:p>
          <a:p>
            <a:endParaRPr lang="en-US" altLang="ja-JP" sz="1000" b="1" dirty="0">
              <a:solidFill>
                <a:schemeClr val="tx1"/>
              </a:solidFill>
            </a:endParaRPr>
          </a:p>
          <a:p>
            <a:endParaRPr lang="en-US" altLang="ja-JP" sz="1000" b="1" dirty="0" smtClean="0">
              <a:solidFill>
                <a:schemeClr val="tx1"/>
              </a:solidFill>
            </a:endParaRPr>
          </a:p>
          <a:p>
            <a:endParaRPr lang="en-US" altLang="ja-JP" sz="1000" b="1" dirty="0">
              <a:solidFill>
                <a:schemeClr val="tx1"/>
              </a:solidFill>
            </a:endParaRPr>
          </a:p>
          <a:p>
            <a:endParaRPr lang="en-US" altLang="ja-JP" sz="1000" b="1" dirty="0" smtClean="0">
              <a:solidFill>
                <a:schemeClr val="tx1"/>
              </a:solidFill>
            </a:endParaRPr>
          </a:p>
          <a:p>
            <a:endParaRPr lang="en-US" altLang="ja-JP" sz="1000" b="1" dirty="0">
              <a:solidFill>
                <a:schemeClr val="tx1"/>
              </a:solidFill>
            </a:endParaRPr>
          </a:p>
          <a:p>
            <a:endParaRPr lang="en-US" altLang="ja-JP" sz="1000" b="1" dirty="0" smtClean="0">
              <a:solidFill>
                <a:schemeClr val="tx1"/>
              </a:solidFill>
            </a:endParaRPr>
          </a:p>
          <a:p>
            <a:endParaRPr lang="en-US" altLang="ja-JP" sz="1000" b="1" dirty="0">
              <a:solidFill>
                <a:schemeClr val="tx1"/>
              </a:solidFill>
            </a:endParaRPr>
          </a:p>
          <a:p>
            <a:endParaRPr lang="en-US" altLang="ja-JP" sz="1000" b="1" dirty="0" smtClean="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a:p>
            <a:endParaRPr lang="en-US" altLang="ja-JP" sz="1100" b="1" dirty="0">
              <a:solidFill>
                <a:schemeClr val="tx1"/>
              </a:solidFill>
            </a:endParaRPr>
          </a:p>
        </p:txBody>
      </p:sp>
      <p:sp>
        <p:nvSpPr>
          <p:cNvPr id="39" name="大かっこ 38"/>
          <p:cNvSpPr/>
          <p:nvPr/>
        </p:nvSpPr>
        <p:spPr>
          <a:xfrm>
            <a:off x="151306" y="1556792"/>
            <a:ext cx="940552" cy="263874"/>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lIns="65676" tIns="32838" rIns="65676" bIns="32838" spcCol="0" rtlCol="0" anchor="ctr"/>
          <a:lstStyle/>
          <a:p>
            <a:pPr algn="ctr"/>
            <a:r>
              <a:rPr lang="ja-JP" altLang="en-US" sz="1000" b="1" dirty="0">
                <a:solidFill>
                  <a:schemeClr val="tx2">
                    <a:lumMod val="50000"/>
                  </a:schemeClr>
                </a:solidFill>
              </a:rPr>
              <a:t>主な</a:t>
            </a:r>
            <a:r>
              <a:rPr lang="ja-JP" altLang="en-US" sz="1000" b="1" dirty="0" smtClean="0">
                <a:solidFill>
                  <a:schemeClr val="tx2">
                    <a:lumMod val="50000"/>
                  </a:schemeClr>
                </a:solidFill>
              </a:rPr>
              <a:t>通報</a:t>
            </a:r>
            <a:endParaRPr lang="en-US" altLang="ja-JP" sz="1000" b="1" dirty="0" smtClean="0">
              <a:solidFill>
                <a:schemeClr val="tx2">
                  <a:lumMod val="50000"/>
                </a:schemeClr>
              </a:solidFill>
            </a:endParaRPr>
          </a:p>
          <a:p>
            <a:pPr algn="ctr"/>
            <a:r>
              <a:rPr lang="ja-JP" altLang="en-US" sz="1000" b="1" dirty="0" smtClean="0">
                <a:solidFill>
                  <a:schemeClr val="tx2">
                    <a:lumMod val="50000"/>
                  </a:schemeClr>
                </a:solidFill>
              </a:rPr>
              <a:t>届出者</a:t>
            </a:r>
            <a:r>
              <a:rPr lang="ja-JP" altLang="en-US" sz="1000" b="1" dirty="0">
                <a:solidFill>
                  <a:schemeClr val="tx2">
                    <a:lumMod val="50000"/>
                  </a:schemeClr>
                </a:solidFill>
              </a:rPr>
              <a:t>内訳</a:t>
            </a:r>
            <a:endParaRPr kumimoji="1" lang="ja-JP" altLang="en-US" b="1" dirty="0">
              <a:solidFill>
                <a:schemeClr val="tx2">
                  <a:lumMod val="50000"/>
                </a:schemeClr>
              </a:solidFill>
            </a:endParaRPr>
          </a:p>
        </p:txBody>
      </p:sp>
      <p:sp>
        <p:nvSpPr>
          <p:cNvPr id="2" name="正方形/長方形 1"/>
          <p:cNvSpPr/>
          <p:nvPr/>
        </p:nvSpPr>
        <p:spPr>
          <a:xfrm>
            <a:off x="105933" y="1844828"/>
            <a:ext cx="1230746" cy="1515511"/>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600" dirty="0" smtClean="0">
                <a:solidFill>
                  <a:schemeClr val="tx1"/>
                </a:solidFill>
              </a:rPr>
              <a:t>●</a:t>
            </a:r>
            <a:r>
              <a:rPr lang="ja-JP" altLang="en-US" sz="900" dirty="0" smtClean="0">
                <a:solidFill>
                  <a:schemeClr val="tx1"/>
                </a:solidFill>
              </a:rPr>
              <a:t>本人による届出</a:t>
            </a:r>
            <a:r>
              <a:rPr lang="ja-JP" altLang="en-US" sz="900" dirty="0" smtClean="0">
                <a:solidFill>
                  <a:schemeClr val="tx1"/>
                </a:solidFill>
                <a:latin typeface="+mn-ea"/>
              </a:rPr>
              <a:t>　　　　　　</a:t>
            </a:r>
            <a:endParaRPr lang="en-US" altLang="ja-JP" sz="900" dirty="0" smtClean="0">
              <a:solidFill>
                <a:schemeClr val="tx1"/>
              </a:solidFill>
              <a:latin typeface="+mn-ea"/>
            </a:endParaRPr>
          </a:p>
          <a:p>
            <a:r>
              <a:rPr lang="ja-JP" altLang="en-US" sz="900" dirty="0">
                <a:solidFill>
                  <a:schemeClr val="tx1"/>
                </a:solidFill>
                <a:latin typeface="+mn-ea"/>
              </a:rPr>
              <a:t>　</a:t>
            </a:r>
            <a:r>
              <a:rPr lang="ja-JP" altLang="en-US" sz="900" dirty="0" smtClean="0">
                <a:solidFill>
                  <a:schemeClr val="tx1"/>
                </a:solidFill>
                <a:latin typeface="+mn-ea"/>
              </a:rPr>
              <a:t>　　　　　　</a:t>
            </a:r>
            <a:r>
              <a:rPr lang="en-US" altLang="ja-JP" sz="900" dirty="0" smtClean="0">
                <a:solidFill>
                  <a:schemeClr val="tx1"/>
                </a:solidFill>
                <a:latin typeface="+mn-ea"/>
              </a:rPr>
              <a:t>(22.9%)</a:t>
            </a:r>
            <a:endParaRPr lang="en-US" altLang="ja-JP" sz="900" dirty="0">
              <a:solidFill>
                <a:schemeClr val="tx1"/>
              </a:solidFill>
              <a:latin typeface="+mn-ea"/>
            </a:endParaRPr>
          </a:p>
          <a:p>
            <a:r>
              <a:rPr lang="ja-JP" altLang="en-US" sz="600" dirty="0">
                <a:solidFill>
                  <a:schemeClr val="tx1"/>
                </a:solidFill>
                <a:latin typeface="+mn-ea"/>
              </a:rPr>
              <a:t>●</a:t>
            </a:r>
            <a:r>
              <a:rPr lang="ja-JP" altLang="en-US" sz="900" dirty="0">
                <a:solidFill>
                  <a:schemeClr val="tx1"/>
                </a:solidFill>
                <a:latin typeface="+mn-ea"/>
              </a:rPr>
              <a:t>当該施設・事業</a:t>
            </a:r>
            <a:endParaRPr lang="en-US" altLang="ja-JP" sz="900" dirty="0">
              <a:solidFill>
                <a:schemeClr val="tx1"/>
              </a:solidFill>
              <a:latin typeface="+mn-ea"/>
            </a:endParaRPr>
          </a:p>
          <a:p>
            <a:r>
              <a:rPr lang="ja-JP" altLang="en-US" sz="900" dirty="0">
                <a:solidFill>
                  <a:schemeClr val="tx1"/>
                </a:solidFill>
                <a:latin typeface="+mn-ea"/>
              </a:rPr>
              <a:t>　所職員　 </a:t>
            </a:r>
            <a:r>
              <a:rPr lang="en-US" altLang="ja-JP" sz="900" dirty="0">
                <a:solidFill>
                  <a:schemeClr val="tx1"/>
                </a:solidFill>
                <a:latin typeface="+mn-ea"/>
              </a:rPr>
              <a:t>(</a:t>
            </a:r>
            <a:r>
              <a:rPr lang="en-US" altLang="ja-JP" sz="900" dirty="0" smtClean="0">
                <a:solidFill>
                  <a:schemeClr val="tx1"/>
                </a:solidFill>
                <a:latin typeface="+mn-ea"/>
              </a:rPr>
              <a:t>16.3%)</a:t>
            </a:r>
            <a:endParaRPr lang="en-US" altLang="ja-JP" sz="900" dirty="0">
              <a:solidFill>
                <a:schemeClr val="tx1"/>
              </a:solidFill>
              <a:latin typeface="+mn-ea"/>
            </a:endParaRPr>
          </a:p>
          <a:p>
            <a:r>
              <a:rPr lang="en-US" altLang="ja-JP" sz="600" dirty="0" smtClean="0">
                <a:solidFill>
                  <a:schemeClr val="tx1"/>
                </a:solidFill>
                <a:latin typeface="+mn-ea"/>
              </a:rPr>
              <a:t>●</a:t>
            </a:r>
            <a:r>
              <a:rPr lang="ja-JP" altLang="en-US" sz="900" dirty="0">
                <a:solidFill>
                  <a:schemeClr val="tx1"/>
                </a:solidFill>
                <a:latin typeface="+mn-ea"/>
              </a:rPr>
              <a:t>家族・親族　　　　</a:t>
            </a:r>
            <a:endParaRPr lang="en-US" altLang="ja-JP" sz="900" dirty="0" smtClean="0">
              <a:solidFill>
                <a:schemeClr val="tx1"/>
              </a:solidFill>
              <a:latin typeface="+mn-ea"/>
            </a:endParaRPr>
          </a:p>
          <a:p>
            <a:r>
              <a:rPr lang="ja-JP" altLang="en-US" sz="900" dirty="0">
                <a:solidFill>
                  <a:schemeClr val="tx1"/>
                </a:solidFill>
                <a:latin typeface="+mn-ea"/>
              </a:rPr>
              <a:t>　</a:t>
            </a:r>
            <a:r>
              <a:rPr lang="ja-JP" altLang="en-US" sz="900" dirty="0" smtClean="0">
                <a:solidFill>
                  <a:schemeClr val="tx1"/>
                </a:solidFill>
                <a:latin typeface="+mn-ea"/>
              </a:rPr>
              <a:t>　　　　　　</a:t>
            </a:r>
            <a:r>
              <a:rPr lang="en-US" altLang="ja-JP" sz="900" dirty="0" smtClean="0">
                <a:solidFill>
                  <a:schemeClr val="tx1"/>
                </a:solidFill>
                <a:latin typeface="+mn-ea"/>
              </a:rPr>
              <a:t>(15.7%)</a:t>
            </a:r>
          </a:p>
          <a:p>
            <a:r>
              <a:rPr lang="ja-JP" altLang="en-US" sz="600" dirty="0">
                <a:solidFill>
                  <a:schemeClr val="tx1"/>
                </a:solidFill>
                <a:latin typeface="+mn-ea"/>
              </a:rPr>
              <a:t>●</a:t>
            </a:r>
            <a:r>
              <a:rPr lang="ja-JP" altLang="en-US" sz="900" dirty="0">
                <a:solidFill>
                  <a:schemeClr val="tx1"/>
                </a:solidFill>
                <a:latin typeface="+mn-ea"/>
              </a:rPr>
              <a:t>設置者・管理者　　　　</a:t>
            </a:r>
            <a:endParaRPr lang="en-US" altLang="ja-JP" sz="900" dirty="0">
              <a:solidFill>
                <a:schemeClr val="tx1"/>
              </a:solidFill>
              <a:latin typeface="+mn-ea"/>
            </a:endParaRPr>
          </a:p>
          <a:p>
            <a:r>
              <a:rPr lang="ja-JP" altLang="en-US" sz="900" dirty="0">
                <a:solidFill>
                  <a:schemeClr val="tx1"/>
                </a:solidFill>
                <a:latin typeface="+mn-ea"/>
              </a:rPr>
              <a:t>　　　　　　　　</a:t>
            </a:r>
            <a:r>
              <a:rPr lang="en-US" altLang="ja-JP" sz="900" dirty="0" smtClean="0">
                <a:solidFill>
                  <a:schemeClr val="tx1"/>
                </a:solidFill>
                <a:latin typeface="+mn-ea"/>
              </a:rPr>
              <a:t>(7.5%)</a:t>
            </a:r>
            <a:endParaRPr lang="en-US" altLang="ja-JP" sz="900" dirty="0">
              <a:solidFill>
                <a:schemeClr val="tx1"/>
              </a:solidFill>
              <a:latin typeface="+mn-ea"/>
            </a:endParaRPr>
          </a:p>
          <a:p>
            <a:r>
              <a:rPr lang="en-US" altLang="ja-JP" sz="600" dirty="0" smtClean="0">
                <a:solidFill>
                  <a:srgbClr val="FF0000"/>
                </a:solidFill>
                <a:latin typeface="+mn-ea"/>
              </a:rPr>
              <a:t>●</a:t>
            </a:r>
            <a:r>
              <a:rPr lang="ja-JP" altLang="en-US" sz="900" dirty="0" smtClean="0">
                <a:solidFill>
                  <a:srgbClr val="FF0000"/>
                </a:solidFill>
                <a:latin typeface="+mn-ea"/>
              </a:rPr>
              <a:t>相談支援専門員</a:t>
            </a:r>
            <a:endParaRPr lang="en-US" altLang="ja-JP" sz="900" dirty="0" smtClean="0">
              <a:solidFill>
                <a:srgbClr val="FF0000"/>
              </a:solidFill>
              <a:latin typeface="+mn-ea"/>
            </a:endParaRPr>
          </a:p>
          <a:p>
            <a:r>
              <a:rPr lang="ja-JP" altLang="en-US" sz="900" dirty="0">
                <a:solidFill>
                  <a:srgbClr val="FF0000"/>
                </a:solidFill>
                <a:latin typeface="+mn-ea"/>
              </a:rPr>
              <a:t>　</a:t>
            </a:r>
            <a:r>
              <a:rPr lang="ja-JP" altLang="en-US" sz="900" dirty="0" smtClean="0">
                <a:solidFill>
                  <a:srgbClr val="FF0000"/>
                </a:solidFill>
                <a:latin typeface="+mn-ea"/>
              </a:rPr>
              <a:t>　　　　　     </a:t>
            </a:r>
            <a:r>
              <a:rPr lang="en-US" altLang="ja-JP" sz="900" dirty="0" smtClean="0">
                <a:solidFill>
                  <a:srgbClr val="FF0000"/>
                </a:solidFill>
                <a:latin typeface="+mn-ea"/>
              </a:rPr>
              <a:t>(6.5%)</a:t>
            </a:r>
          </a:p>
        </p:txBody>
      </p:sp>
      <p:sp>
        <p:nvSpPr>
          <p:cNvPr id="40" name="右矢印 39"/>
          <p:cNvSpPr/>
          <p:nvPr/>
        </p:nvSpPr>
        <p:spPr>
          <a:xfrm>
            <a:off x="1286595" y="546732"/>
            <a:ext cx="808011" cy="388190"/>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r>
              <a:rPr lang="en-US" altLang="ja-JP" sz="1000" b="1" dirty="0" smtClean="0"/>
              <a:t>1,824</a:t>
            </a:r>
            <a:r>
              <a:rPr lang="ja-JP" altLang="en-US" sz="1000" b="1" dirty="0" smtClean="0"/>
              <a:t>件</a:t>
            </a:r>
            <a:endParaRPr lang="ja-JP" altLang="en-US" sz="1000" b="1" dirty="0"/>
          </a:p>
        </p:txBody>
      </p:sp>
      <p:sp>
        <p:nvSpPr>
          <p:cNvPr id="15" name="角丸四角形 14"/>
          <p:cNvSpPr/>
          <p:nvPr/>
        </p:nvSpPr>
        <p:spPr>
          <a:xfrm>
            <a:off x="7537859" y="502550"/>
            <a:ext cx="2095661" cy="432372"/>
          </a:xfrm>
          <a:prstGeom prst="roundRect">
            <a:avLst/>
          </a:prstGeom>
          <a:gradFill flip="none" rotWithShape="1">
            <a:gsLst>
              <a:gs pos="0">
                <a:schemeClr val="accent6"/>
              </a:gs>
              <a:gs pos="80000">
                <a:schemeClr val="accent6"/>
              </a:gs>
              <a:gs pos="100000">
                <a:schemeClr val="accent6">
                  <a:lumMod val="20000"/>
                  <a:lumOff val="80000"/>
                </a:schemeClr>
              </a:gs>
            </a:gsLst>
            <a:lin ang="16200000" scaled="1"/>
            <a:tileRect/>
          </a:gradFill>
          <a:ln w="12700">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smtClean="0">
                <a:solidFill>
                  <a:schemeClr val="bg1"/>
                </a:solidFill>
              </a:rPr>
              <a:t>障害者</a:t>
            </a:r>
            <a:r>
              <a:rPr lang="ja-JP" altLang="en-US" sz="1200" b="1" dirty="0">
                <a:solidFill>
                  <a:schemeClr val="bg1"/>
                </a:solidFill>
              </a:rPr>
              <a:t>総合</a:t>
            </a:r>
            <a:r>
              <a:rPr kumimoji="1" lang="ja-JP" altLang="en-US" sz="1200" b="1" dirty="0" smtClean="0">
                <a:solidFill>
                  <a:schemeClr val="bg1"/>
                </a:solidFill>
              </a:rPr>
              <a:t>支援法等</a:t>
            </a:r>
            <a:endParaRPr kumimoji="1" lang="en-US" altLang="ja-JP" sz="1200" b="1" dirty="0" smtClean="0">
              <a:solidFill>
                <a:schemeClr val="bg1"/>
              </a:solidFill>
            </a:endParaRPr>
          </a:p>
          <a:p>
            <a:pPr algn="ctr"/>
            <a:r>
              <a:rPr kumimoji="1" lang="ja-JP" altLang="en-US" sz="1200" b="1" dirty="0" smtClean="0">
                <a:solidFill>
                  <a:schemeClr val="bg1"/>
                </a:solidFill>
              </a:rPr>
              <a:t>による権限行使等</a:t>
            </a:r>
            <a:r>
              <a:rPr kumimoji="1" lang="en-US" altLang="ja-JP" sz="1200" b="1" dirty="0" smtClean="0">
                <a:solidFill>
                  <a:schemeClr val="bg1"/>
                </a:solidFill>
              </a:rPr>
              <a:t>※3</a:t>
            </a:r>
            <a:endParaRPr kumimoji="1" lang="ja-JP" altLang="en-US" sz="1200" b="1" dirty="0" smtClean="0">
              <a:solidFill>
                <a:schemeClr val="bg1"/>
              </a:solidFill>
            </a:endParaRPr>
          </a:p>
        </p:txBody>
      </p:sp>
      <p:sp>
        <p:nvSpPr>
          <p:cNvPr id="45" name="角丸四角形 44"/>
          <p:cNvSpPr/>
          <p:nvPr/>
        </p:nvSpPr>
        <p:spPr>
          <a:xfrm>
            <a:off x="7506183" y="1117108"/>
            <a:ext cx="2127338" cy="655713"/>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t" anchorCtr="0"/>
          <a:lstStyle/>
          <a:p>
            <a:pPr defTabSz="656760">
              <a:lnSpc>
                <a:spcPts val="1100"/>
              </a:lnSpc>
              <a:defRPr/>
            </a:pPr>
            <a:endParaRPr kumimoji="0" lang="en-US" altLang="ja-JP" sz="1000" kern="0" dirty="0" smtClean="0">
              <a:latin typeface="+mj-ea"/>
              <a:cs typeface="メイリオ" pitchFamily="50" charset="-128"/>
            </a:endParaRPr>
          </a:p>
          <a:p>
            <a:pPr defTabSz="656760">
              <a:lnSpc>
                <a:spcPts val="1100"/>
              </a:lnSpc>
              <a:defRPr/>
            </a:pPr>
            <a:r>
              <a:rPr kumimoji="0" lang="ja-JP" altLang="en-US" sz="1000" kern="0" dirty="0" smtClean="0">
                <a:latin typeface="+mj-ea"/>
                <a:cs typeface="メイリオ" pitchFamily="50" charset="-128"/>
              </a:rPr>
              <a:t>・　施設等に対する指導　  </a:t>
            </a:r>
            <a:r>
              <a:rPr kumimoji="0" lang="en-US" altLang="ja-JP" sz="1000" kern="0" dirty="0" smtClean="0">
                <a:latin typeface="+mj-ea"/>
                <a:cs typeface="メイリオ" pitchFamily="50" charset="-128"/>
              </a:rPr>
              <a:t>231</a:t>
            </a:r>
            <a:r>
              <a:rPr kumimoji="0" lang="ja-JP" altLang="en-US" sz="1000" kern="0" dirty="0" smtClean="0">
                <a:latin typeface="+mj-ea"/>
                <a:cs typeface="メイリオ" pitchFamily="50" charset="-128"/>
              </a:rPr>
              <a:t>件</a:t>
            </a:r>
          </a:p>
          <a:p>
            <a:pPr defTabSz="656760">
              <a:lnSpc>
                <a:spcPts val="1100"/>
              </a:lnSpc>
              <a:defRPr/>
            </a:pPr>
            <a:r>
              <a:rPr kumimoji="0" lang="ja-JP" altLang="en-US" sz="1000" kern="0" dirty="0" smtClean="0">
                <a:latin typeface="+mj-ea"/>
                <a:cs typeface="メイリオ" pitchFamily="50" charset="-128"/>
              </a:rPr>
              <a:t>・　改善計画提出依頼　　  </a:t>
            </a:r>
            <a:r>
              <a:rPr kumimoji="0" lang="en-US" altLang="ja-JP" sz="1000" kern="0" dirty="0" smtClean="0">
                <a:latin typeface="+mj-ea"/>
                <a:cs typeface="メイリオ" pitchFamily="50" charset="-128"/>
              </a:rPr>
              <a:t>156</a:t>
            </a:r>
            <a:r>
              <a:rPr kumimoji="0" lang="ja-JP" altLang="en-US" sz="1000" kern="0" dirty="0" smtClean="0">
                <a:latin typeface="+mj-ea"/>
                <a:cs typeface="メイリオ" pitchFamily="50" charset="-128"/>
              </a:rPr>
              <a:t>件</a:t>
            </a:r>
          </a:p>
          <a:p>
            <a:pPr defTabSz="656760">
              <a:lnSpc>
                <a:spcPts val="1100"/>
              </a:lnSpc>
              <a:defRPr/>
            </a:pPr>
            <a:r>
              <a:rPr kumimoji="0" lang="ja-JP" altLang="en-US" sz="1000" kern="0" dirty="0" smtClean="0">
                <a:latin typeface="+mj-ea"/>
                <a:cs typeface="メイリオ" pitchFamily="50" charset="-128"/>
              </a:rPr>
              <a:t>・　従事者への注意・指導  </a:t>
            </a:r>
            <a:r>
              <a:rPr kumimoji="0" lang="en-US" altLang="ja-JP" sz="1000" kern="0" dirty="0" smtClean="0">
                <a:latin typeface="+mj-ea"/>
                <a:cs typeface="メイリオ" pitchFamily="50" charset="-128"/>
              </a:rPr>
              <a:t>126</a:t>
            </a:r>
            <a:r>
              <a:rPr kumimoji="0" lang="ja-JP" altLang="en-US" sz="1000" kern="0" dirty="0" smtClean="0">
                <a:latin typeface="+mj-ea"/>
                <a:cs typeface="メイリオ" pitchFamily="50" charset="-128"/>
              </a:rPr>
              <a:t>件</a:t>
            </a:r>
            <a:endParaRPr kumimoji="0" lang="en-US" altLang="ja-JP" sz="1000" kern="0" dirty="0" smtClean="0">
              <a:latin typeface="+mj-ea"/>
              <a:cs typeface="メイリオ" pitchFamily="50" charset="-128"/>
            </a:endParaRPr>
          </a:p>
        </p:txBody>
      </p:sp>
      <p:sp>
        <p:nvSpPr>
          <p:cNvPr id="46" name="対角する 2 つの角を丸めた四角形 45"/>
          <p:cNvSpPr/>
          <p:nvPr/>
        </p:nvSpPr>
        <p:spPr>
          <a:xfrm>
            <a:off x="7761313" y="1014320"/>
            <a:ext cx="1504553" cy="182432"/>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spcCol="0" rtlCol="0" anchor="ctr"/>
          <a:lstStyle/>
          <a:p>
            <a:pPr algn="ctr"/>
            <a:r>
              <a:rPr lang="ja-JP" altLang="en-US" sz="1000" dirty="0" smtClean="0">
                <a:solidFill>
                  <a:schemeClr val="tx1"/>
                </a:solidFill>
              </a:rPr>
              <a:t>市区町村による指導等</a:t>
            </a:r>
            <a:endParaRPr lang="ja-JP" altLang="en-US" sz="1000" dirty="0">
              <a:solidFill>
                <a:schemeClr val="tx1"/>
              </a:solidFill>
            </a:endParaRPr>
          </a:p>
        </p:txBody>
      </p:sp>
      <p:sp>
        <p:nvSpPr>
          <p:cNvPr id="47" name="角丸四角形 46"/>
          <p:cNvSpPr/>
          <p:nvPr/>
        </p:nvSpPr>
        <p:spPr>
          <a:xfrm>
            <a:off x="7539651" y="1945671"/>
            <a:ext cx="2093869" cy="1411323"/>
          </a:xfrm>
          <a:prstGeom prst="roundRect">
            <a:avLst/>
          </a:prstGeom>
          <a:solidFill>
            <a:srgbClr val="FFFFFF"/>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t" anchorCtr="0"/>
          <a:lstStyle/>
          <a:p>
            <a:pPr defTabSz="656760">
              <a:lnSpc>
                <a:spcPts val="1100"/>
              </a:lnSpc>
              <a:defRPr/>
            </a:pPr>
            <a:endParaRPr kumimoji="0" lang="en-US" altLang="ja-JP" sz="1000" kern="0" dirty="0" smtClean="0">
              <a:latin typeface="+mj-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報告徴収・出頭要請・質問・</a:t>
            </a:r>
            <a:endParaRPr kumimoji="0" lang="en-US" altLang="ja-JP" sz="1000" kern="0" dirty="0" smtClean="0">
              <a:latin typeface="+mn-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立入検査               　 </a:t>
            </a:r>
            <a:r>
              <a:rPr kumimoji="0" lang="en-US" altLang="ja-JP" sz="1000" kern="0" dirty="0" smtClean="0">
                <a:latin typeface="+mn-ea"/>
                <a:cs typeface="メイリオ" pitchFamily="50" charset="-128"/>
              </a:rPr>
              <a:t>180</a:t>
            </a:r>
            <a:r>
              <a:rPr kumimoji="0" lang="ja-JP" altLang="en-US" sz="1000" kern="0" dirty="0" smtClean="0">
                <a:latin typeface="+mn-ea"/>
                <a:cs typeface="メイリオ" pitchFamily="50" charset="-128"/>
              </a:rPr>
              <a:t>件</a:t>
            </a:r>
          </a:p>
          <a:p>
            <a:pPr defTabSz="656760">
              <a:lnSpc>
                <a:spcPts val="1100"/>
              </a:lnSpc>
              <a:defRPr/>
            </a:pPr>
            <a:r>
              <a:rPr kumimoji="0" lang="ja-JP" altLang="en-US" sz="1000" kern="0" dirty="0" smtClean="0">
                <a:latin typeface="+mn-ea"/>
                <a:cs typeface="メイリオ" pitchFamily="50" charset="-128"/>
              </a:rPr>
              <a:t>・  改善勧告                   </a:t>
            </a:r>
            <a:r>
              <a:rPr kumimoji="0" lang="en-US" altLang="ja-JP" sz="1000" kern="0" dirty="0" smtClean="0">
                <a:latin typeface="+mn-ea"/>
                <a:cs typeface="メイリオ" pitchFamily="50" charset="-128"/>
              </a:rPr>
              <a:t>60</a:t>
            </a:r>
            <a:r>
              <a:rPr kumimoji="0" lang="ja-JP" altLang="en-US" sz="1000" kern="0" dirty="0" smtClean="0">
                <a:latin typeface="+mn-ea"/>
                <a:cs typeface="メイリオ" pitchFamily="50" charset="-128"/>
              </a:rPr>
              <a:t>件</a:t>
            </a:r>
            <a:endParaRPr kumimoji="0" lang="en-US" altLang="ja-JP" sz="1000" kern="0" dirty="0" smtClean="0">
              <a:latin typeface="+mn-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改善命令                   　</a:t>
            </a:r>
            <a:r>
              <a:rPr kumimoji="0" lang="en-US" altLang="ja-JP" sz="1000" kern="0" dirty="0">
                <a:latin typeface="+mn-ea"/>
                <a:cs typeface="メイリオ" pitchFamily="50" charset="-128"/>
              </a:rPr>
              <a:t>0</a:t>
            </a:r>
            <a:r>
              <a:rPr kumimoji="0" lang="ja-JP" altLang="en-US" sz="1000" kern="0" dirty="0" smtClean="0">
                <a:latin typeface="+mn-ea"/>
                <a:cs typeface="メイリオ" pitchFamily="50" charset="-128"/>
              </a:rPr>
              <a:t>件</a:t>
            </a:r>
            <a:endParaRPr kumimoji="0" lang="en-US" altLang="ja-JP" sz="1000" kern="0" dirty="0" smtClean="0">
              <a:latin typeface="+mn-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指定の全部・一部停止 </a:t>
            </a:r>
            <a:r>
              <a:rPr kumimoji="0" lang="en-US" altLang="ja-JP" sz="1000" kern="0" dirty="0" smtClean="0">
                <a:latin typeface="+mn-ea"/>
                <a:cs typeface="メイリオ" pitchFamily="50" charset="-128"/>
              </a:rPr>
              <a:t>  4</a:t>
            </a:r>
            <a:r>
              <a:rPr kumimoji="0" lang="ja-JP" altLang="en-US" sz="1000" kern="0" dirty="0" smtClean="0">
                <a:latin typeface="+mn-ea"/>
                <a:cs typeface="メイリオ" pitchFamily="50" charset="-128"/>
              </a:rPr>
              <a:t>件</a:t>
            </a:r>
            <a:endParaRPr kumimoji="0" lang="en-US" altLang="ja-JP" sz="1000" kern="0" dirty="0" smtClean="0">
              <a:latin typeface="+mn-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指定取消</a:t>
            </a:r>
            <a:r>
              <a:rPr lang="en-US" altLang="ja-JP" sz="900" dirty="0" smtClean="0"/>
              <a:t>※4</a:t>
            </a:r>
            <a:r>
              <a:rPr kumimoji="0" lang="ja-JP" altLang="en-US" sz="900" kern="0" dirty="0" smtClean="0">
                <a:latin typeface="+mn-ea"/>
                <a:cs typeface="メイリオ" pitchFamily="50" charset="-128"/>
              </a:rPr>
              <a:t>　</a:t>
            </a:r>
            <a:r>
              <a:rPr kumimoji="0" lang="ja-JP" altLang="en-US" sz="1000" kern="0" dirty="0" smtClean="0">
                <a:latin typeface="+mn-ea"/>
                <a:cs typeface="メイリオ" pitchFamily="50" charset="-128"/>
              </a:rPr>
              <a:t>　　　　　　 </a:t>
            </a:r>
            <a:r>
              <a:rPr kumimoji="0" lang="en-US" altLang="ja-JP" sz="1000" kern="0" dirty="0">
                <a:latin typeface="+mn-ea"/>
                <a:cs typeface="メイリオ" pitchFamily="50" charset="-128"/>
              </a:rPr>
              <a:t>3</a:t>
            </a:r>
            <a:r>
              <a:rPr kumimoji="0" lang="ja-JP" altLang="en-US" sz="1000" kern="0" dirty="0" smtClean="0">
                <a:latin typeface="+mn-ea"/>
                <a:cs typeface="メイリオ" pitchFamily="50" charset="-128"/>
              </a:rPr>
              <a:t>件</a:t>
            </a:r>
            <a:endParaRPr kumimoji="0" lang="en-US" altLang="ja-JP" sz="1000" kern="0" dirty="0" smtClean="0">
              <a:latin typeface="+mn-ea"/>
              <a:cs typeface="メイリオ" pitchFamily="50" charset="-128"/>
            </a:endParaRPr>
          </a:p>
          <a:p>
            <a:pPr defTabSz="656760">
              <a:lnSpc>
                <a:spcPts val="1100"/>
              </a:lnSpc>
              <a:defRPr/>
            </a:pPr>
            <a:r>
              <a:rPr kumimoji="0" lang="ja-JP" altLang="en-US" sz="1000" kern="0" dirty="0" smtClean="0">
                <a:latin typeface="+mn-ea"/>
                <a:cs typeface="メイリオ" pitchFamily="50" charset="-128"/>
              </a:rPr>
              <a:t>・ </a:t>
            </a:r>
            <a:r>
              <a:rPr kumimoji="0" lang="ja-JP" altLang="en-US" sz="1000" kern="0" dirty="0">
                <a:latin typeface="+mn-ea"/>
                <a:cs typeface="メイリオ" pitchFamily="50" charset="-128"/>
              </a:rPr>
              <a:t>都道府県・政令市・中核市等</a:t>
            </a:r>
          </a:p>
          <a:p>
            <a:pPr defTabSz="656760">
              <a:lnSpc>
                <a:spcPts val="1100"/>
              </a:lnSpc>
              <a:defRPr/>
            </a:pPr>
            <a:r>
              <a:rPr kumimoji="0" lang="ja-JP" altLang="en-US" sz="1000" kern="0" dirty="0">
                <a:latin typeface="+mn-ea"/>
                <a:cs typeface="メイリオ" pitchFamily="50" charset="-128"/>
              </a:rPr>
              <a:t>    による指導                </a:t>
            </a:r>
            <a:r>
              <a:rPr kumimoji="0" lang="en-US" altLang="ja-JP" sz="1000" kern="0" smtClean="0">
                <a:latin typeface="+mn-ea"/>
                <a:cs typeface="メイリオ" pitchFamily="50" charset="-128"/>
              </a:rPr>
              <a:t>211</a:t>
            </a:r>
            <a:r>
              <a:rPr kumimoji="0" lang="ja-JP" altLang="en-US" sz="1000" kern="0" smtClean="0">
                <a:latin typeface="+mn-ea"/>
                <a:cs typeface="メイリオ" pitchFamily="50" charset="-128"/>
              </a:rPr>
              <a:t>件</a:t>
            </a:r>
            <a:endParaRPr kumimoji="0" lang="ja-JP" altLang="en-US" sz="1000" kern="0" dirty="0">
              <a:latin typeface="+mn-ea"/>
              <a:cs typeface="メイリオ" pitchFamily="50" charset="-128"/>
            </a:endParaRPr>
          </a:p>
          <a:p>
            <a:pPr defTabSz="656760">
              <a:lnSpc>
                <a:spcPts val="1100"/>
              </a:lnSpc>
              <a:defRPr/>
            </a:pPr>
            <a:endParaRPr kumimoji="0" lang="en-US" altLang="ja-JP" sz="1000" kern="0" dirty="0" smtClean="0">
              <a:latin typeface="+mj-ea"/>
              <a:cs typeface="メイリオ" pitchFamily="50" charset="-128"/>
            </a:endParaRPr>
          </a:p>
        </p:txBody>
      </p:sp>
      <p:sp>
        <p:nvSpPr>
          <p:cNvPr id="48" name="対角する 2 つの角を丸めた四角形 47"/>
          <p:cNvSpPr/>
          <p:nvPr/>
        </p:nvSpPr>
        <p:spPr>
          <a:xfrm>
            <a:off x="7777275" y="1815067"/>
            <a:ext cx="1504553" cy="340304"/>
          </a:xfrm>
          <a:prstGeom prst="round2Diag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5676" tIns="0" rIns="65676" bIns="0" spcCol="0" rtlCol="0" anchor="ctr"/>
          <a:lstStyle/>
          <a:p>
            <a:pPr algn="ctr"/>
            <a:r>
              <a:rPr lang="ja-JP" altLang="en-US" sz="1000" dirty="0" smtClean="0">
                <a:solidFill>
                  <a:schemeClr val="tx1"/>
                </a:solidFill>
              </a:rPr>
              <a:t>障害者</a:t>
            </a:r>
            <a:r>
              <a:rPr lang="ja-JP" altLang="en-US" sz="1000" dirty="0">
                <a:solidFill>
                  <a:schemeClr val="tx1"/>
                </a:solidFill>
              </a:rPr>
              <a:t>総合</a:t>
            </a:r>
            <a:r>
              <a:rPr lang="ja-JP" altLang="en-US" sz="1000" dirty="0" smtClean="0">
                <a:solidFill>
                  <a:schemeClr val="tx1"/>
                </a:solidFill>
              </a:rPr>
              <a:t>支援法等による権限の行使</a:t>
            </a:r>
            <a:r>
              <a:rPr lang="ja-JP" altLang="en-US" sz="1000" dirty="0">
                <a:solidFill>
                  <a:schemeClr val="tx1"/>
                </a:solidFill>
              </a:rPr>
              <a:t>等</a:t>
            </a:r>
          </a:p>
        </p:txBody>
      </p:sp>
      <p:sp>
        <p:nvSpPr>
          <p:cNvPr id="50" name="角丸四角形 49"/>
          <p:cNvSpPr/>
          <p:nvPr/>
        </p:nvSpPr>
        <p:spPr>
          <a:xfrm>
            <a:off x="4333031" y="683283"/>
            <a:ext cx="3037790" cy="2745717"/>
          </a:xfrm>
          <a:prstGeom prst="roundRect">
            <a:avLst>
              <a:gd name="adj" fmla="val 1540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endParaRPr kumimoji="1" lang="ja-JP" altLang="en-US" dirty="0"/>
          </a:p>
        </p:txBody>
      </p:sp>
      <p:sp>
        <p:nvSpPr>
          <p:cNvPr id="51" name="角丸四角形 50"/>
          <p:cNvSpPr/>
          <p:nvPr/>
        </p:nvSpPr>
        <p:spPr>
          <a:xfrm>
            <a:off x="4923388" y="529898"/>
            <a:ext cx="1845058" cy="304809"/>
          </a:xfrm>
          <a:prstGeom prst="roundRect">
            <a:avLst/>
          </a:prstGeom>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a:solidFill>
                  <a:prstClr val="white"/>
                </a:solidFill>
                <a:latin typeface="ＭＳ Ｐゴシック"/>
              </a:rPr>
              <a:t>都道府県</a:t>
            </a:r>
            <a:endParaRPr lang="en-US" altLang="ja-JP" sz="1500" b="1" dirty="0">
              <a:solidFill>
                <a:prstClr val="white"/>
              </a:solidFill>
              <a:latin typeface="ＭＳ Ｐゴシック"/>
            </a:endParaRPr>
          </a:p>
        </p:txBody>
      </p:sp>
      <p:sp>
        <p:nvSpPr>
          <p:cNvPr id="58" name="角丸四角形 57"/>
          <p:cNvSpPr/>
          <p:nvPr/>
        </p:nvSpPr>
        <p:spPr>
          <a:xfrm>
            <a:off x="4406939" y="1844824"/>
            <a:ext cx="1757438" cy="1512168"/>
          </a:xfrm>
          <a:prstGeom prst="roundRect">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61" name="角丸四角形 60"/>
          <p:cNvSpPr/>
          <p:nvPr/>
        </p:nvSpPr>
        <p:spPr>
          <a:xfrm>
            <a:off x="6282542" y="1124744"/>
            <a:ext cx="960884" cy="2186492"/>
          </a:xfrm>
          <a:prstGeom prst="roundRect">
            <a:avLst/>
          </a:prstGeom>
          <a:solidFill>
            <a:srgbClr val="FFFF00"/>
          </a:solidFill>
          <a:ln w="22225" cap="flat" cmpd="sng" algn="ctr">
            <a:solidFill>
              <a:srgbClr val="BBE0E3">
                <a:shade val="50000"/>
              </a:srgbClr>
            </a:solidFill>
            <a:prstDash val="solid"/>
          </a:ln>
          <a:effectLst/>
        </p:spPr>
        <p:txBody>
          <a:bodyPr lIns="48286" tIns="24143" rIns="48286" bIns="24143" spcCol="0" rtlCol="0" anchor="ctr"/>
          <a:lstStyle/>
          <a:p>
            <a:pPr algn="ctr" defTabSz="656760">
              <a:lnSpc>
                <a:spcPts val="939"/>
              </a:lnSpc>
              <a:defRPr/>
            </a:pPr>
            <a:endParaRPr kumimoji="0" lang="en-US" altLang="ja-JP" sz="1100" b="1" kern="0" dirty="0" smtClean="0">
              <a:latin typeface="+mj-ea"/>
              <a:ea typeface="+mj-ea"/>
              <a:cs typeface="メイリオ" pitchFamily="50" charset="-128"/>
            </a:endParaRPr>
          </a:p>
          <a:p>
            <a:pPr algn="ctr" defTabSz="656760">
              <a:lnSpc>
                <a:spcPts val="939"/>
              </a:lnSpc>
              <a:defRPr/>
            </a:pPr>
            <a:endParaRPr kumimoji="0" lang="en-US" altLang="ja-JP" sz="1100" b="1" kern="0" dirty="0">
              <a:latin typeface="+mj-ea"/>
              <a:ea typeface="+mj-ea"/>
              <a:cs typeface="メイリオ" pitchFamily="50" charset="-128"/>
            </a:endParaRPr>
          </a:p>
          <a:p>
            <a:pPr algn="ctr" defTabSz="656760">
              <a:lnSpc>
                <a:spcPts val="939"/>
              </a:lnSpc>
              <a:defRPr/>
            </a:pPr>
            <a:endParaRPr kumimoji="0" lang="en-US" altLang="ja-JP" sz="1100" b="1" kern="0" dirty="0" smtClean="0">
              <a:latin typeface="+mj-ea"/>
              <a:ea typeface="+mj-ea"/>
              <a:cs typeface="メイリオ" pitchFamily="50" charset="-128"/>
            </a:endParaRPr>
          </a:p>
          <a:p>
            <a:pPr algn="ctr" defTabSz="656760">
              <a:lnSpc>
                <a:spcPts val="939"/>
              </a:lnSpc>
              <a:defRPr/>
            </a:pPr>
            <a:endParaRPr kumimoji="0" lang="en-US" altLang="ja-JP" sz="1100" b="1" kern="0" dirty="0">
              <a:latin typeface="+mj-ea"/>
              <a:ea typeface="+mj-ea"/>
              <a:cs typeface="メイリオ" pitchFamily="50" charset="-128"/>
            </a:endParaRPr>
          </a:p>
          <a:p>
            <a:pPr algn="ctr" defTabSz="656760">
              <a:lnSpc>
                <a:spcPts val="939"/>
              </a:lnSpc>
              <a:defRPr/>
            </a:pPr>
            <a:endParaRPr kumimoji="0" lang="en-US" altLang="ja-JP" sz="1100" b="1" kern="0" dirty="0" smtClean="0">
              <a:latin typeface="+mj-ea"/>
              <a:ea typeface="+mj-ea"/>
              <a:cs typeface="メイリオ" pitchFamily="50" charset="-128"/>
            </a:endParaRPr>
          </a:p>
          <a:p>
            <a:pPr defTabSz="656760">
              <a:defRPr/>
            </a:pPr>
            <a:r>
              <a:rPr kumimoji="0" lang="ja-JP" altLang="en-US" sz="1100" b="1" kern="0" dirty="0" smtClean="0">
                <a:latin typeface="+mj-ea"/>
                <a:ea typeface="+mj-ea"/>
                <a:cs typeface="メイリオ" pitchFamily="50" charset="-128"/>
              </a:rPr>
              <a:t>虐待の事実が認められた事例</a:t>
            </a:r>
            <a:endParaRPr kumimoji="0" lang="en-US" altLang="ja-JP" sz="1100" b="1" kern="0" dirty="0" smtClean="0">
              <a:latin typeface="+mj-ea"/>
              <a:ea typeface="+mj-ea"/>
              <a:cs typeface="メイリオ" pitchFamily="50" charset="-128"/>
            </a:endParaRPr>
          </a:p>
          <a:p>
            <a:pPr defTabSz="656760">
              <a:lnSpc>
                <a:spcPts val="1200"/>
              </a:lnSpc>
              <a:defRPr/>
            </a:pPr>
            <a:r>
              <a:rPr kumimoji="0" lang="ja-JP" altLang="en-US" sz="1050" b="1" kern="0" dirty="0">
                <a:latin typeface="+mj-ea"/>
                <a:ea typeface="+mj-ea"/>
                <a:cs typeface="メイリオ" pitchFamily="50" charset="-128"/>
              </a:rPr>
              <a:t>　</a:t>
            </a:r>
            <a:r>
              <a:rPr kumimoji="0" lang="ja-JP" altLang="en-US" sz="1050" b="1" kern="0" dirty="0" smtClean="0">
                <a:latin typeface="+mj-ea"/>
                <a:ea typeface="+mj-ea"/>
                <a:cs typeface="メイリオ" pitchFamily="50" charset="-128"/>
              </a:rPr>
              <a:t>　　　　　　</a:t>
            </a:r>
            <a:r>
              <a:rPr kumimoji="0" lang="ja-JP" altLang="en-US" sz="1100" b="1" kern="0" dirty="0" smtClean="0">
                <a:latin typeface="+mj-ea"/>
                <a:ea typeface="+mj-ea"/>
                <a:cs typeface="メイリオ" pitchFamily="50" charset="-128"/>
              </a:rPr>
              <a:t>　　　　　　</a:t>
            </a:r>
            <a:endParaRPr kumimoji="0" lang="en-US" altLang="ja-JP" sz="1100" b="1" kern="0" dirty="0" smtClean="0">
              <a:latin typeface="+mj-ea"/>
              <a:ea typeface="+mj-ea"/>
              <a:cs typeface="メイリオ" pitchFamily="50" charset="-128"/>
            </a:endParaRPr>
          </a:p>
          <a:p>
            <a:pPr defTabSz="656760">
              <a:lnSpc>
                <a:spcPts val="939"/>
              </a:lnSpc>
              <a:defRPr/>
            </a:pPr>
            <a:r>
              <a:rPr kumimoji="0" lang="ja-JP" altLang="en-US" sz="1100" b="1" kern="0" dirty="0" smtClean="0">
                <a:latin typeface="+mj-ea"/>
                <a:ea typeface="+mj-ea"/>
                <a:cs typeface="メイリオ" pitchFamily="50" charset="-128"/>
              </a:rPr>
              <a:t>　　</a:t>
            </a:r>
            <a:endParaRPr kumimoji="0" lang="en-US" altLang="ja-JP" sz="1100" b="1" kern="0" dirty="0" smtClean="0">
              <a:latin typeface="+mj-ea"/>
              <a:ea typeface="+mj-ea"/>
              <a:cs typeface="メイリオ" pitchFamily="50" charset="-128"/>
            </a:endParaRPr>
          </a:p>
          <a:p>
            <a:pPr lvl="0"/>
            <a:endParaRPr kumimoji="0" lang="en-US" altLang="ja-JP" sz="1100" b="1" kern="0" dirty="0">
              <a:solidFill>
                <a:prstClr val="black"/>
              </a:solidFill>
              <a:latin typeface="+mj-ea"/>
              <a:ea typeface="+mj-ea"/>
              <a:cs typeface="メイリオ" pitchFamily="50" charset="-128"/>
            </a:endParaRPr>
          </a:p>
          <a:p>
            <a:pPr lvl="0"/>
            <a:r>
              <a:rPr lang="ja-JP" altLang="en-US" sz="1100" b="1" dirty="0" smtClean="0">
                <a:solidFill>
                  <a:prstClr val="black"/>
                </a:solidFill>
              </a:rPr>
              <a:t>　</a:t>
            </a:r>
            <a:endParaRPr lang="en-US" altLang="ja-JP" sz="1100" b="1" dirty="0" smtClean="0">
              <a:solidFill>
                <a:prstClr val="black"/>
              </a:solidFill>
            </a:endParaRPr>
          </a:p>
          <a:p>
            <a:pPr lvl="0"/>
            <a:endParaRPr lang="en-US" altLang="ja-JP" sz="1100" b="1" dirty="0">
              <a:solidFill>
                <a:prstClr val="black"/>
              </a:solidFill>
            </a:endParaRPr>
          </a:p>
          <a:p>
            <a:pPr lvl="0"/>
            <a:r>
              <a:rPr lang="ja-JP" altLang="en-US" sz="1100" b="1" dirty="0" smtClean="0">
                <a:solidFill>
                  <a:prstClr val="black"/>
                </a:solidFill>
              </a:rPr>
              <a:t>　</a:t>
            </a:r>
            <a:r>
              <a:rPr lang="ja-JP" altLang="en-US" sz="1100" dirty="0" smtClean="0">
                <a:solidFill>
                  <a:prstClr val="black"/>
                </a:solidFill>
              </a:rPr>
              <a:t>被虐待者　　</a:t>
            </a:r>
            <a:endParaRPr lang="en-US" altLang="ja-JP" sz="1100" dirty="0" smtClean="0">
              <a:solidFill>
                <a:prstClr val="black"/>
              </a:solidFill>
            </a:endParaRPr>
          </a:p>
          <a:p>
            <a:pPr lvl="0"/>
            <a:r>
              <a:rPr lang="ja-JP" altLang="en-US" sz="1100" dirty="0">
                <a:solidFill>
                  <a:prstClr val="black"/>
                </a:solidFill>
              </a:rPr>
              <a:t>　</a:t>
            </a:r>
            <a:r>
              <a:rPr lang="ja-JP" altLang="en-US" sz="1100" dirty="0" smtClean="0">
                <a:solidFill>
                  <a:prstClr val="black"/>
                </a:solidFill>
              </a:rPr>
              <a:t> </a:t>
            </a:r>
            <a:r>
              <a:rPr lang="en-US" altLang="ja-JP" sz="1100" dirty="0" smtClean="0">
                <a:solidFill>
                  <a:prstClr val="black"/>
                </a:solidFill>
              </a:rPr>
              <a:t>569</a:t>
            </a:r>
            <a:r>
              <a:rPr lang="ja-JP" altLang="en-US" sz="1100" dirty="0" smtClean="0">
                <a:solidFill>
                  <a:prstClr val="black"/>
                </a:solidFill>
              </a:rPr>
              <a:t>人</a:t>
            </a:r>
            <a:r>
              <a:rPr lang="en-US" altLang="ja-JP" sz="900" dirty="0" smtClean="0">
                <a:solidFill>
                  <a:prstClr val="black"/>
                </a:solidFill>
              </a:rPr>
              <a:t>※1</a:t>
            </a:r>
            <a:endParaRPr lang="en-US" altLang="ja-JP" sz="900" dirty="0">
              <a:solidFill>
                <a:prstClr val="black"/>
              </a:solidFill>
            </a:endParaRPr>
          </a:p>
          <a:p>
            <a:pPr lvl="0"/>
            <a:r>
              <a:rPr lang="ja-JP" altLang="en-US" sz="1100" dirty="0" smtClean="0">
                <a:solidFill>
                  <a:prstClr val="black"/>
                </a:solidFill>
              </a:rPr>
              <a:t>　虐待者</a:t>
            </a:r>
            <a:endParaRPr lang="en-US" altLang="ja-JP" sz="1100" dirty="0" smtClean="0">
              <a:solidFill>
                <a:prstClr val="black"/>
              </a:solidFill>
            </a:endParaRPr>
          </a:p>
          <a:p>
            <a:pPr lvl="0"/>
            <a:r>
              <a:rPr lang="ja-JP" altLang="en-US" sz="1100" dirty="0">
                <a:solidFill>
                  <a:prstClr val="black"/>
                </a:solidFill>
              </a:rPr>
              <a:t>　</a:t>
            </a:r>
            <a:r>
              <a:rPr lang="ja-JP" altLang="en-US" sz="1100" dirty="0" smtClean="0">
                <a:solidFill>
                  <a:prstClr val="black"/>
                </a:solidFill>
              </a:rPr>
              <a:t> </a:t>
            </a:r>
            <a:r>
              <a:rPr lang="en-US" altLang="ja-JP" sz="1100" dirty="0" smtClean="0">
                <a:solidFill>
                  <a:prstClr val="black"/>
                </a:solidFill>
              </a:rPr>
              <a:t>411</a:t>
            </a:r>
            <a:r>
              <a:rPr lang="ja-JP" altLang="en-US" sz="1100" dirty="0" smtClean="0">
                <a:solidFill>
                  <a:prstClr val="black"/>
                </a:solidFill>
              </a:rPr>
              <a:t>人</a:t>
            </a:r>
            <a:r>
              <a:rPr lang="en-US" altLang="ja-JP" sz="900" dirty="0" smtClean="0">
                <a:solidFill>
                  <a:prstClr val="black"/>
                </a:solidFill>
              </a:rPr>
              <a:t>※2</a:t>
            </a:r>
            <a:r>
              <a:rPr lang="en-US" altLang="ja-JP" sz="1100" dirty="0" smtClean="0">
                <a:solidFill>
                  <a:prstClr val="black"/>
                </a:solidFill>
              </a:rPr>
              <a:t> </a:t>
            </a:r>
          </a:p>
          <a:p>
            <a:pPr lvl="0"/>
            <a:endParaRPr lang="en-US" altLang="ja-JP" sz="1100" b="1" dirty="0">
              <a:solidFill>
                <a:prstClr val="black"/>
              </a:solidFill>
            </a:endParaRPr>
          </a:p>
          <a:p>
            <a:pPr lvl="0"/>
            <a:endParaRPr lang="en-US" altLang="ja-JP" sz="1100" b="1" dirty="0" smtClean="0">
              <a:solidFill>
                <a:prstClr val="black"/>
              </a:solidFill>
            </a:endParaRPr>
          </a:p>
          <a:p>
            <a:pPr lvl="0"/>
            <a:endParaRPr lang="en-US" altLang="ja-JP" sz="1100" b="1" dirty="0">
              <a:solidFill>
                <a:prstClr val="black"/>
              </a:solidFill>
            </a:endParaRPr>
          </a:p>
          <a:p>
            <a:pPr algn="ctr" defTabSz="656760">
              <a:lnSpc>
                <a:spcPts val="939"/>
              </a:lnSpc>
              <a:defRPr/>
            </a:pPr>
            <a:r>
              <a:rPr kumimoji="0" lang="ja-JP" altLang="en-US" sz="1400" kern="0" dirty="0" smtClean="0">
                <a:latin typeface="+mj-ea"/>
                <a:ea typeface="+mj-ea"/>
                <a:cs typeface="メイリオ" pitchFamily="50" charset="-128"/>
              </a:rPr>
              <a:t>　</a:t>
            </a:r>
            <a:endParaRPr kumimoji="0" lang="en-US" altLang="ja-JP" sz="1400" kern="0" dirty="0">
              <a:latin typeface="+mj-ea"/>
              <a:ea typeface="+mj-ea"/>
              <a:cs typeface="メイリオ" pitchFamily="50" charset="-128"/>
            </a:endParaRPr>
          </a:p>
        </p:txBody>
      </p:sp>
      <p:sp>
        <p:nvSpPr>
          <p:cNvPr id="68" name="角丸四角形 67"/>
          <p:cNvSpPr/>
          <p:nvPr/>
        </p:nvSpPr>
        <p:spPr>
          <a:xfrm>
            <a:off x="4484949" y="2155376"/>
            <a:ext cx="1638000" cy="585861"/>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108000" rIns="48286" bIns="24143" spcCol="0" rtlCol="0" anchor="ctr"/>
          <a:lstStyle/>
          <a:p>
            <a:pPr defTabSz="656760">
              <a:lnSpc>
                <a:spcPts val="1100"/>
              </a:lnSpc>
              <a:defRPr/>
            </a:pPr>
            <a:r>
              <a:rPr kumimoji="0" lang="ja-JP" altLang="en-US" sz="950" kern="0" dirty="0">
                <a:latin typeface="+mj-ea"/>
                <a:ea typeface="+mj-ea"/>
                <a:cs typeface="メイリオ" pitchFamily="50" charset="-128"/>
              </a:rPr>
              <a:t>更に都道府県において</a:t>
            </a:r>
            <a:r>
              <a:rPr kumimoji="0" lang="ja-JP" altLang="en-US" sz="950" kern="0" dirty="0" smtClean="0">
                <a:latin typeface="+mj-ea"/>
                <a:ea typeface="+mj-ea"/>
                <a:cs typeface="メイリオ" pitchFamily="50" charset="-128"/>
              </a:rPr>
              <a:t>事実確認</a:t>
            </a:r>
            <a:r>
              <a:rPr kumimoji="0" lang="ja-JP" altLang="en-US" sz="950" kern="0" dirty="0">
                <a:latin typeface="+mj-ea"/>
                <a:ea typeface="+mj-ea"/>
                <a:cs typeface="メイリオ" pitchFamily="50" charset="-128"/>
              </a:rPr>
              <a:t>を行った</a:t>
            </a:r>
            <a:r>
              <a:rPr kumimoji="0" lang="ja-JP" altLang="en-US" sz="950" kern="0" dirty="0" smtClean="0">
                <a:latin typeface="+mj-ea"/>
                <a:ea typeface="+mj-ea"/>
                <a:cs typeface="メイリオ" pitchFamily="50" charset="-128"/>
              </a:rPr>
              <a:t>事例で虐待事実</a:t>
            </a:r>
            <a:r>
              <a:rPr kumimoji="0" lang="ja-JP" altLang="en-US" sz="950" kern="0" dirty="0">
                <a:latin typeface="+mj-ea"/>
                <a:ea typeface="+mj-ea"/>
                <a:cs typeface="メイリオ" pitchFamily="50" charset="-128"/>
              </a:rPr>
              <a:t>が</a:t>
            </a:r>
            <a:r>
              <a:rPr kumimoji="0" lang="ja-JP" altLang="en-US" sz="950" kern="0" dirty="0" smtClean="0">
                <a:latin typeface="+mj-ea"/>
                <a:ea typeface="+mj-ea"/>
                <a:cs typeface="メイリオ" pitchFamily="50" charset="-128"/>
              </a:rPr>
              <a:t>認められた事例　</a:t>
            </a:r>
            <a:r>
              <a:rPr kumimoji="0" lang="ja-JP" altLang="en-US"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endParaRPr kumimoji="0" lang="en-US" altLang="ja-JP" sz="1000" kern="0" dirty="0">
              <a:latin typeface="+mj-ea"/>
              <a:ea typeface="+mj-ea"/>
              <a:cs typeface="メイリオ" pitchFamily="50" charset="-128"/>
            </a:endParaRPr>
          </a:p>
          <a:p>
            <a:pPr defTabSz="656760">
              <a:lnSpc>
                <a:spcPts val="1100"/>
              </a:lnSpc>
              <a:defRPr/>
            </a:pPr>
            <a:r>
              <a:rPr kumimoji="0" lang="ja-JP" altLang="en-US" sz="1000" b="1" kern="0" dirty="0" smtClean="0">
                <a:latin typeface="+mj-ea"/>
                <a:ea typeface="+mj-ea"/>
                <a:cs typeface="メイリオ" pitchFamily="50" charset="-128"/>
              </a:rPr>
              <a:t>　　　　　　　　　　</a:t>
            </a:r>
            <a:r>
              <a:rPr kumimoji="0" lang="en-US" altLang="ja-JP" sz="1000" b="1" kern="0" dirty="0" smtClean="0">
                <a:latin typeface="+mj-ea"/>
                <a:ea typeface="+mj-ea"/>
                <a:cs typeface="メイリオ" pitchFamily="50" charset="-128"/>
              </a:rPr>
              <a:t>7</a:t>
            </a:r>
            <a:r>
              <a:rPr kumimoji="0" lang="ja-JP" altLang="en-US" sz="1000" b="1" kern="0" dirty="0" smtClean="0">
                <a:latin typeface="+mj-ea"/>
                <a:ea typeface="+mj-ea"/>
                <a:cs typeface="メイリオ" pitchFamily="50" charset="-128"/>
              </a:rPr>
              <a:t>件</a:t>
            </a:r>
            <a:endParaRPr kumimoji="0" lang="en-US" altLang="ja-JP" sz="1000" kern="0" dirty="0">
              <a:latin typeface="+mj-ea"/>
              <a:ea typeface="+mj-ea"/>
              <a:cs typeface="メイリオ" pitchFamily="50" charset="-128"/>
            </a:endParaRPr>
          </a:p>
        </p:txBody>
      </p:sp>
      <p:sp>
        <p:nvSpPr>
          <p:cNvPr id="69" name="角丸四角形 68"/>
          <p:cNvSpPr/>
          <p:nvPr/>
        </p:nvSpPr>
        <p:spPr>
          <a:xfrm>
            <a:off x="4484949" y="2780926"/>
            <a:ext cx="1638000" cy="504000"/>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1000" kern="0" dirty="0" smtClean="0">
                <a:latin typeface="+mj-ea"/>
                <a:cs typeface="メイリオ" pitchFamily="50" charset="-128"/>
              </a:rPr>
              <a:t>都道府県調査により</a:t>
            </a:r>
            <a:endParaRPr kumimoji="0" lang="en-US" altLang="ja-JP" sz="1000" kern="0" dirty="0" smtClean="0">
              <a:latin typeface="+mj-ea"/>
              <a:cs typeface="メイリオ" pitchFamily="50" charset="-128"/>
            </a:endParaRPr>
          </a:p>
          <a:p>
            <a:pPr defTabSz="656760">
              <a:lnSpc>
                <a:spcPts val="1100"/>
              </a:lnSpc>
              <a:defRPr/>
            </a:pPr>
            <a:r>
              <a:rPr kumimoji="0" lang="ja-JP" altLang="en-US" sz="1000" kern="0" dirty="0" smtClean="0">
                <a:latin typeface="+mj-ea"/>
                <a:ea typeface="+mj-ea"/>
                <a:cs typeface="メイリオ" pitchFamily="50" charset="-128"/>
              </a:rPr>
              <a:t>虐待</a:t>
            </a:r>
            <a:r>
              <a:rPr kumimoji="0" lang="ja-JP" altLang="en-US" sz="1000" kern="0" dirty="0">
                <a:latin typeface="+mj-ea"/>
                <a:ea typeface="+mj-ea"/>
                <a:cs typeface="メイリオ" pitchFamily="50" charset="-128"/>
              </a:rPr>
              <a:t>の事実が</a:t>
            </a:r>
            <a:r>
              <a:rPr kumimoji="0" lang="ja-JP" altLang="en-US" sz="1000" kern="0" dirty="0" smtClean="0">
                <a:latin typeface="+mj-ea"/>
                <a:ea typeface="+mj-ea"/>
                <a:cs typeface="メイリオ" pitchFamily="50" charset="-128"/>
              </a:rPr>
              <a:t>認められ</a:t>
            </a:r>
            <a:endParaRPr kumimoji="0" lang="en-US" altLang="ja-JP" sz="1000" kern="0" dirty="0" smtClean="0">
              <a:latin typeface="+mj-ea"/>
              <a:ea typeface="+mj-ea"/>
              <a:cs typeface="メイリオ" pitchFamily="50" charset="-128"/>
            </a:endParaRPr>
          </a:p>
          <a:p>
            <a:pPr defTabSz="656760">
              <a:lnSpc>
                <a:spcPts val="1100"/>
              </a:lnSpc>
              <a:defRPr/>
            </a:pPr>
            <a:r>
              <a:rPr kumimoji="0" lang="ja-JP" altLang="en-US" sz="1000" kern="0" dirty="0" smtClean="0">
                <a:latin typeface="+mj-ea"/>
                <a:ea typeface="+mj-ea"/>
                <a:cs typeface="メイリオ" pitchFamily="50" charset="-128"/>
              </a:rPr>
              <a:t>た事例</a:t>
            </a:r>
            <a:r>
              <a:rPr kumimoji="0" lang="ja-JP" altLang="en-US" sz="1000" kern="0" dirty="0">
                <a:latin typeface="+mj-ea"/>
                <a:ea typeface="+mj-ea"/>
                <a:cs typeface="メイリオ" pitchFamily="50" charset="-128"/>
              </a:rPr>
              <a:t>　</a:t>
            </a:r>
            <a:r>
              <a:rPr kumimoji="0" lang="ja-JP" altLang="en-US" sz="1000" kern="0" dirty="0" smtClean="0">
                <a:latin typeface="+mj-ea"/>
                <a:ea typeface="+mj-ea"/>
                <a:cs typeface="メイリオ" pitchFamily="50" charset="-128"/>
              </a:rPr>
              <a:t>　　　　</a:t>
            </a:r>
            <a:r>
              <a:rPr kumimoji="0" lang="en-US" altLang="ja-JP" sz="1000" b="1" kern="0" dirty="0" smtClean="0">
                <a:latin typeface="+mn-ea"/>
                <a:cs typeface="メイリオ" pitchFamily="50" charset="-128"/>
              </a:rPr>
              <a:t>17</a:t>
            </a:r>
            <a:r>
              <a:rPr kumimoji="0" lang="ja-JP" altLang="en-US" sz="1000" b="1" kern="0" dirty="0" smtClean="0">
                <a:latin typeface="+mj-ea"/>
                <a:ea typeface="+mj-ea"/>
                <a:cs typeface="メイリオ" pitchFamily="50" charset="-128"/>
              </a:rPr>
              <a:t>件</a:t>
            </a:r>
            <a:r>
              <a:rPr kumimoji="0" lang="ja-JP" altLang="en-US" sz="1000" kern="0" dirty="0">
                <a:latin typeface="+mj-ea"/>
                <a:ea typeface="+mj-ea"/>
                <a:cs typeface="メイリオ" pitchFamily="50" charset="-128"/>
              </a:rPr>
              <a:t>　</a:t>
            </a:r>
            <a:endParaRPr kumimoji="0" lang="en-US" altLang="ja-JP" sz="1000" kern="0" dirty="0">
              <a:latin typeface="+mj-ea"/>
              <a:ea typeface="+mj-ea"/>
              <a:cs typeface="メイリオ" pitchFamily="50" charset="-128"/>
            </a:endParaRPr>
          </a:p>
        </p:txBody>
      </p:sp>
      <p:sp>
        <p:nvSpPr>
          <p:cNvPr id="71" name="右矢印 70"/>
          <p:cNvSpPr/>
          <p:nvPr/>
        </p:nvSpPr>
        <p:spPr>
          <a:xfrm>
            <a:off x="7212162" y="2147334"/>
            <a:ext cx="326110"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lang="ja-JP" altLang="en-US" sz="1000" b="1" dirty="0"/>
          </a:p>
        </p:txBody>
      </p:sp>
      <p:sp>
        <p:nvSpPr>
          <p:cNvPr id="72" name="右矢印 71"/>
          <p:cNvSpPr/>
          <p:nvPr/>
        </p:nvSpPr>
        <p:spPr>
          <a:xfrm>
            <a:off x="5810388" y="2548362"/>
            <a:ext cx="507000"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smtClean="0"/>
              <a:t>7</a:t>
            </a:r>
            <a:r>
              <a:rPr lang="ja-JP" altLang="en-US" sz="900" b="1" dirty="0" smtClean="0"/>
              <a:t>件</a:t>
            </a:r>
            <a:endParaRPr lang="ja-JP" altLang="en-US" sz="900" b="1" dirty="0"/>
          </a:p>
        </p:txBody>
      </p:sp>
      <p:sp>
        <p:nvSpPr>
          <p:cNvPr id="74" name="右矢印 73"/>
          <p:cNvSpPr/>
          <p:nvPr/>
        </p:nvSpPr>
        <p:spPr>
          <a:xfrm>
            <a:off x="5845916" y="3037412"/>
            <a:ext cx="474678" cy="299038"/>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900" b="1" dirty="0" smtClean="0"/>
              <a:t>17</a:t>
            </a:r>
            <a:r>
              <a:rPr lang="ja-JP" altLang="en-US" sz="900" b="1" dirty="0" smtClean="0"/>
              <a:t>件</a:t>
            </a:r>
            <a:endParaRPr lang="ja-JP" altLang="en-US" sz="900" b="1" dirty="0"/>
          </a:p>
        </p:txBody>
      </p:sp>
      <p:sp>
        <p:nvSpPr>
          <p:cNvPr id="54" name="円/楕円 53"/>
          <p:cNvSpPr/>
          <p:nvPr/>
        </p:nvSpPr>
        <p:spPr>
          <a:xfrm>
            <a:off x="6407007" y="1952495"/>
            <a:ext cx="775452" cy="3096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spAutoFit/>
          </a:bodyPr>
          <a:lstStyle/>
          <a:p>
            <a:pPr algn="ctr"/>
            <a:r>
              <a:rPr lang="en-US" altLang="ja-JP" sz="1000" b="1" dirty="0" smtClean="0">
                <a:solidFill>
                  <a:schemeClr val="tx1"/>
                </a:solidFill>
                <a:latin typeface="+mj-ea"/>
                <a:ea typeface="+mj-ea"/>
              </a:rPr>
              <a:t>339</a:t>
            </a:r>
            <a:r>
              <a:rPr lang="ja-JP" altLang="en-US" sz="1000" b="1" dirty="0" smtClean="0">
                <a:solidFill>
                  <a:schemeClr val="tx1"/>
                </a:solidFill>
                <a:latin typeface="+mj-ea"/>
                <a:ea typeface="+mj-ea"/>
              </a:rPr>
              <a:t>件</a:t>
            </a:r>
            <a:endParaRPr lang="ja-JP" altLang="en-US" sz="1000" b="1" dirty="0">
              <a:solidFill>
                <a:schemeClr val="tx1"/>
              </a:solidFill>
              <a:latin typeface="+mj-ea"/>
              <a:ea typeface="+mj-ea"/>
            </a:endParaRPr>
          </a:p>
        </p:txBody>
      </p:sp>
      <p:sp>
        <p:nvSpPr>
          <p:cNvPr id="53" name="線吹き出し 1 (枠付き) 52"/>
          <p:cNvSpPr/>
          <p:nvPr/>
        </p:nvSpPr>
        <p:spPr>
          <a:xfrm>
            <a:off x="92379" y="3501012"/>
            <a:ext cx="9669002" cy="3219963"/>
          </a:xfrm>
          <a:prstGeom prst="borderCallout1">
            <a:avLst>
              <a:gd name="adj1" fmla="val -158"/>
              <a:gd name="adj2" fmla="val 52018"/>
              <a:gd name="adj3" fmla="val -8757"/>
              <a:gd name="adj4" fmla="val 67053"/>
            </a:avLst>
          </a:prstGeom>
          <a:solidFill>
            <a:srgbClr val="FFFFCC"/>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55" name="正方形/長方形 54"/>
          <p:cNvSpPr/>
          <p:nvPr/>
        </p:nvSpPr>
        <p:spPr>
          <a:xfrm>
            <a:off x="215958" y="3548627"/>
            <a:ext cx="2652295" cy="1901228"/>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endParaRPr lang="en-US" altLang="ja-JP" sz="1000" dirty="0" smtClean="0">
              <a:solidFill>
                <a:schemeClr val="tx1"/>
              </a:solidFill>
            </a:endParaRPr>
          </a:p>
          <a:p>
            <a:r>
              <a:rPr lang="ja-JP" altLang="en-US" sz="1000" dirty="0">
                <a:solidFill>
                  <a:schemeClr val="tx1"/>
                </a:solidFill>
              </a:rPr>
              <a:t>● 性別</a:t>
            </a:r>
          </a:p>
          <a:p>
            <a:r>
              <a:rPr lang="ja-JP" altLang="en-US" sz="1000" dirty="0">
                <a:solidFill>
                  <a:schemeClr val="tx1"/>
                </a:solidFill>
              </a:rPr>
              <a:t>　　男性</a:t>
            </a:r>
            <a:r>
              <a:rPr lang="ja-JP" altLang="en-US" sz="1000" dirty="0" smtClean="0">
                <a:solidFill>
                  <a:schemeClr val="tx1"/>
                </a:solidFill>
              </a:rPr>
              <a:t>（</a:t>
            </a:r>
            <a:r>
              <a:rPr lang="en-US" altLang="ja-JP" sz="1000" dirty="0" smtClean="0">
                <a:solidFill>
                  <a:schemeClr val="tx1"/>
                </a:solidFill>
              </a:rPr>
              <a:t>70.6%</a:t>
            </a:r>
            <a:r>
              <a:rPr lang="ja-JP" altLang="en-US" sz="1000" dirty="0" smtClean="0">
                <a:solidFill>
                  <a:schemeClr val="tx1"/>
                </a:solidFill>
              </a:rPr>
              <a:t>）、女性（</a:t>
            </a:r>
            <a:r>
              <a:rPr lang="en-US" altLang="ja-JP" sz="1000" dirty="0" smtClean="0">
                <a:solidFill>
                  <a:schemeClr val="tx1"/>
                </a:solidFill>
              </a:rPr>
              <a:t>29.4%</a:t>
            </a:r>
            <a:r>
              <a:rPr lang="ja-JP" altLang="en-US" sz="1000" dirty="0" smtClean="0">
                <a:solidFill>
                  <a:schemeClr val="tx1"/>
                </a:solidFill>
              </a:rPr>
              <a:t>）</a:t>
            </a:r>
            <a:endParaRPr lang="en-US" altLang="ja-JP" sz="1000" dirty="0" smtClean="0">
              <a:solidFill>
                <a:schemeClr val="tx1"/>
              </a:solidFill>
            </a:endParaRPr>
          </a:p>
          <a:p>
            <a:r>
              <a:rPr lang="ja-JP" altLang="en-US" sz="1000" dirty="0" smtClean="0">
                <a:solidFill>
                  <a:schemeClr val="tx1"/>
                </a:solidFill>
              </a:rPr>
              <a:t>● 年齢</a:t>
            </a:r>
            <a:endParaRPr lang="ja-JP" altLang="en-US" sz="1000" dirty="0">
              <a:solidFill>
                <a:schemeClr val="tx1"/>
              </a:solidFill>
            </a:endParaRPr>
          </a:p>
          <a:p>
            <a:r>
              <a:rPr lang="ja-JP" altLang="en-US" sz="1000" dirty="0">
                <a:solidFill>
                  <a:schemeClr val="tx1"/>
                </a:solidFill>
              </a:rPr>
              <a:t>　　</a:t>
            </a:r>
            <a:r>
              <a:rPr lang="en-US" altLang="ja-JP" sz="1000" dirty="0">
                <a:solidFill>
                  <a:schemeClr val="tx1"/>
                </a:solidFill>
              </a:rPr>
              <a:t> 60</a:t>
            </a:r>
            <a:r>
              <a:rPr lang="ja-JP" altLang="en-US" sz="1000" dirty="0">
                <a:solidFill>
                  <a:schemeClr val="tx1"/>
                </a:solidFill>
              </a:rPr>
              <a:t>歳以上（</a:t>
            </a:r>
            <a:r>
              <a:rPr lang="en-US" altLang="ja-JP" sz="1000" dirty="0">
                <a:solidFill>
                  <a:schemeClr val="tx1"/>
                </a:solidFill>
              </a:rPr>
              <a:t>20.4%</a:t>
            </a:r>
            <a:r>
              <a:rPr lang="ja-JP" altLang="en-US" sz="1000" dirty="0" smtClean="0">
                <a:solidFill>
                  <a:schemeClr val="tx1"/>
                </a:solidFill>
              </a:rPr>
              <a:t>）、 </a:t>
            </a:r>
            <a:r>
              <a:rPr lang="en-US" altLang="ja-JP" sz="1000" dirty="0" smtClean="0">
                <a:solidFill>
                  <a:schemeClr val="tx1"/>
                </a:solidFill>
              </a:rPr>
              <a:t>40</a:t>
            </a:r>
            <a:r>
              <a:rPr lang="ja-JP" altLang="en-US" sz="1000" dirty="0" smtClean="0">
                <a:solidFill>
                  <a:schemeClr val="tx1"/>
                </a:solidFill>
              </a:rPr>
              <a:t>～</a:t>
            </a:r>
            <a:r>
              <a:rPr lang="en-US" altLang="ja-JP" sz="1000" dirty="0" smtClean="0">
                <a:solidFill>
                  <a:schemeClr val="tx1"/>
                </a:solidFill>
              </a:rPr>
              <a:t>49</a:t>
            </a:r>
            <a:r>
              <a:rPr lang="ja-JP" altLang="en-US" sz="1000" dirty="0">
                <a:solidFill>
                  <a:schemeClr val="tx1"/>
                </a:solidFill>
              </a:rPr>
              <a:t>歳</a:t>
            </a:r>
            <a:r>
              <a:rPr lang="ja-JP" altLang="en-US" sz="1000" dirty="0" smtClean="0">
                <a:solidFill>
                  <a:schemeClr val="tx1"/>
                </a:solidFill>
              </a:rPr>
              <a:t>（</a:t>
            </a:r>
            <a:r>
              <a:rPr lang="en-US" altLang="ja-JP" sz="1000" dirty="0" smtClean="0">
                <a:solidFill>
                  <a:schemeClr val="tx1"/>
                </a:solidFill>
              </a:rPr>
              <a:t>20.0%</a:t>
            </a:r>
            <a:r>
              <a:rPr lang="ja-JP" altLang="en-US" sz="1000" dirty="0" smtClean="0">
                <a:solidFill>
                  <a:schemeClr val="tx1"/>
                </a:solidFill>
              </a:rPr>
              <a:t>）　　</a:t>
            </a:r>
            <a:endParaRPr lang="en-US" altLang="ja-JP" sz="1000" dirty="0" smtClean="0">
              <a:solidFill>
                <a:schemeClr val="tx1"/>
              </a:solidFill>
            </a:endParaRPr>
          </a:p>
          <a:p>
            <a:r>
              <a:rPr lang="ja-JP" altLang="en-US" sz="1000" dirty="0">
                <a:solidFill>
                  <a:schemeClr val="tx1"/>
                </a:solidFill>
              </a:rPr>
              <a:t>　</a:t>
            </a:r>
            <a:r>
              <a:rPr lang="ja-JP" altLang="en-US" sz="1000" dirty="0" smtClean="0">
                <a:solidFill>
                  <a:schemeClr val="tx1"/>
                </a:solidFill>
              </a:rPr>
              <a:t>　 </a:t>
            </a:r>
            <a:r>
              <a:rPr lang="en-US" altLang="ja-JP" sz="1000" dirty="0" smtClean="0">
                <a:solidFill>
                  <a:schemeClr val="tx1"/>
                </a:solidFill>
              </a:rPr>
              <a:t>50</a:t>
            </a:r>
            <a:r>
              <a:rPr lang="ja-JP" altLang="en-US" sz="1000" dirty="0">
                <a:solidFill>
                  <a:schemeClr val="tx1"/>
                </a:solidFill>
              </a:rPr>
              <a:t>～</a:t>
            </a:r>
            <a:r>
              <a:rPr lang="en-US" altLang="ja-JP" sz="1000" dirty="0">
                <a:solidFill>
                  <a:schemeClr val="tx1"/>
                </a:solidFill>
              </a:rPr>
              <a:t>59</a:t>
            </a:r>
            <a:r>
              <a:rPr lang="ja-JP" altLang="en-US" sz="1000" dirty="0">
                <a:solidFill>
                  <a:schemeClr val="tx1"/>
                </a:solidFill>
              </a:rPr>
              <a:t>歳（</a:t>
            </a:r>
            <a:r>
              <a:rPr lang="en-US" altLang="ja-JP" sz="1000" dirty="0" smtClean="0">
                <a:solidFill>
                  <a:schemeClr val="tx1"/>
                </a:solidFill>
              </a:rPr>
              <a:t>18.0%</a:t>
            </a:r>
            <a:r>
              <a:rPr lang="ja-JP" altLang="en-US" sz="1000" dirty="0" smtClean="0">
                <a:solidFill>
                  <a:schemeClr val="tx1"/>
                </a:solidFill>
              </a:rPr>
              <a:t>）</a:t>
            </a:r>
            <a:endParaRPr lang="en-US" altLang="ja-JP" sz="1000" dirty="0" smtClean="0">
              <a:solidFill>
                <a:schemeClr val="tx1"/>
              </a:solidFill>
            </a:endParaRPr>
          </a:p>
          <a:p>
            <a:r>
              <a:rPr lang="ja-JP" altLang="en-US" sz="1000" dirty="0" smtClean="0">
                <a:solidFill>
                  <a:schemeClr val="tx1"/>
                </a:solidFill>
              </a:rPr>
              <a:t>● 職種</a:t>
            </a:r>
          </a:p>
          <a:p>
            <a:r>
              <a:rPr lang="ja-JP" altLang="en-US" sz="1000" dirty="0">
                <a:solidFill>
                  <a:schemeClr val="tx1"/>
                </a:solidFill>
              </a:rPr>
              <a:t>　</a:t>
            </a:r>
            <a:r>
              <a:rPr lang="ja-JP" altLang="en-US" sz="1000" dirty="0" smtClean="0">
                <a:solidFill>
                  <a:schemeClr val="tx1"/>
                </a:solidFill>
              </a:rPr>
              <a:t>　生活支援員 （</a:t>
            </a:r>
            <a:r>
              <a:rPr lang="en-US" altLang="ja-JP" sz="1000" dirty="0" smtClean="0">
                <a:solidFill>
                  <a:schemeClr val="tx1"/>
                </a:solidFill>
              </a:rPr>
              <a:t>44.5%</a:t>
            </a:r>
            <a:r>
              <a:rPr lang="ja-JP" altLang="en-US" sz="1000" dirty="0">
                <a:solidFill>
                  <a:schemeClr val="tx1"/>
                </a:solidFill>
              </a:rPr>
              <a:t>）</a:t>
            </a:r>
          </a:p>
          <a:p>
            <a:r>
              <a:rPr lang="ja-JP" altLang="en-US" sz="1000" dirty="0">
                <a:solidFill>
                  <a:schemeClr val="tx1"/>
                </a:solidFill>
              </a:rPr>
              <a:t>　　管理者 （</a:t>
            </a:r>
            <a:r>
              <a:rPr lang="en-US" altLang="ja-JP" sz="1000" dirty="0" smtClean="0">
                <a:solidFill>
                  <a:schemeClr val="tx1"/>
                </a:solidFill>
              </a:rPr>
              <a:t>10.9%</a:t>
            </a:r>
            <a:r>
              <a:rPr lang="ja-JP" altLang="en-US" sz="1000" dirty="0">
                <a:solidFill>
                  <a:schemeClr val="tx1"/>
                </a:solidFill>
              </a:rPr>
              <a:t>）</a:t>
            </a:r>
          </a:p>
          <a:p>
            <a:r>
              <a:rPr lang="en-US" altLang="ja-JP" sz="1000" dirty="0" smtClean="0">
                <a:solidFill>
                  <a:schemeClr val="tx1"/>
                </a:solidFill>
              </a:rPr>
              <a:t>      </a:t>
            </a:r>
            <a:r>
              <a:rPr lang="ja-JP" altLang="en-US" sz="1000" dirty="0" smtClean="0">
                <a:solidFill>
                  <a:schemeClr val="tx1"/>
                </a:solidFill>
              </a:rPr>
              <a:t>世話人（</a:t>
            </a:r>
            <a:r>
              <a:rPr lang="en-US" altLang="ja-JP" sz="1000" dirty="0" smtClean="0">
                <a:solidFill>
                  <a:schemeClr val="tx1"/>
                </a:solidFill>
              </a:rPr>
              <a:t>7.5%</a:t>
            </a:r>
            <a:r>
              <a:rPr lang="ja-JP" altLang="en-US" sz="1000" dirty="0" smtClean="0">
                <a:solidFill>
                  <a:schemeClr val="tx1"/>
                </a:solidFill>
              </a:rPr>
              <a:t>）</a:t>
            </a:r>
            <a:endParaRPr lang="en-US" altLang="ja-JP" sz="1000" dirty="0" smtClean="0">
              <a:solidFill>
                <a:schemeClr val="tx1"/>
              </a:solidFill>
            </a:endParaRPr>
          </a:p>
          <a:p>
            <a:r>
              <a:rPr lang="en-US" altLang="ja-JP" sz="1000" dirty="0" smtClean="0">
                <a:solidFill>
                  <a:schemeClr val="tx1"/>
                </a:solidFill>
              </a:rPr>
              <a:t>      </a:t>
            </a:r>
            <a:r>
              <a:rPr lang="ja-JP" altLang="en-US" sz="1000" dirty="0" smtClean="0">
                <a:solidFill>
                  <a:schemeClr val="tx1"/>
                </a:solidFill>
              </a:rPr>
              <a:t>指導員（</a:t>
            </a:r>
            <a:r>
              <a:rPr lang="en-US" altLang="ja-JP" sz="1000" dirty="0" smtClean="0">
                <a:solidFill>
                  <a:schemeClr val="tx1"/>
                </a:solidFill>
              </a:rPr>
              <a:t>6.8%</a:t>
            </a:r>
            <a:r>
              <a:rPr lang="ja-JP" altLang="en-US" sz="1000" dirty="0" smtClean="0">
                <a:solidFill>
                  <a:schemeClr val="tx1"/>
                </a:solidFill>
              </a:rPr>
              <a:t>）</a:t>
            </a:r>
            <a:endParaRPr lang="en-US" altLang="ja-JP" sz="1000" dirty="0" smtClean="0">
              <a:solidFill>
                <a:schemeClr val="tx1"/>
              </a:solidFill>
            </a:endParaRPr>
          </a:p>
          <a:p>
            <a:r>
              <a:rPr lang="ja-JP" altLang="en-US" sz="1000" dirty="0">
                <a:solidFill>
                  <a:schemeClr val="tx1"/>
                </a:solidFill>
              </a:rPr>
              <a:t>　</a:t>
            </a:r>
            <a:r>
              <a:rPr lang="ja-JP" altLang="en-US" sz="1000" dirty="0" smtClean="0">
                <a:solidFill>
                  <a:schemeClr val="tx1"/>
                </a:solidFill>
              </a:rPr>
              <a:t>　その他従事者（</a:t>
            </a:r>
            <a:r>
              <a:rPr lang="en-US" altLang="ja-JP" sz="1000" dirty="0" smtClean="0">
                <a:solidFill>
                  <a:schemeClr val="tx1"/>
                </a:solidFill>
              </a:rPr>
              <a:t>6.1%</a:t>
            </a:r>
            <a:r>
              <a:rPr lang="ja-JP" altLang="en-US" sz="1000" dirty="0">
                <a:solidFill>
                  <a:schemeClr val="tx1"/>
                </a:solidFill>
              </a:rPr>
              <a:t>）　　　</a:t>
            </a:r>
          </a:p>
        </p:txBody>
      </p:sp>
      <p:sp>
        <p:nvSpPr>
          <p:cNvPr id="59" name="正方形/長方形 58"/>
          <p:cNvSpPr/>
          <p:nvPr/>
        </p:nvSpPr>
        <p:spPr>
          <a:xfrm>
            <a:off x="6347400" y="3548821"/>
            <a:ext cx="3331964" cy="2160240"/>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1000" dirty="0" smtClean="0">
              <a:solidFill>
                <a:schemeClr val="tx1"/>
              </a:solidFill>
            </a:endParaRPr>
          </a:p>
          <a:p>
            <a:endParaRPr lang="en-US" altLang="ja-JP" sz="1000" dirty="0">
              <a:solidFill>
                <a:schemeClr val="tx1"/>
              </a:solidFill>
            </a:endParaRPr>
          </a:p>
          <a:p>
            <a:r>
              <a:rPr lang="ja-JP" altLang="en-US" sz="1000" dirty="0" smtClean="0">
                <a:solidFill>
                  <a:schemeClr val="tx1"/>
                </a:solidFill>
              </a:rPr>
              <a:t>● 性別</a:t>
            </a:r>
            <a:r>
              <a:rPr lang="ja-JP" altLang="en-US" sz="1000" dirty="0">
                <a:solidFill>
                  <a:schemeClr val="tx1"/>
                </a:solidFill>
              </a:rPr>
              <a:t>　　男性</a:t>
            </a:r>
            <a:r>
              <a:rPr lang="ja-JP" altLang="en-US" sz="1000" dirty="0" smtClean="0">
                <a:solidFill>
                  <a:schemeClr val="tx1"/>
                </a:solidFill>
              </a:rPr>
              <a:t>（</a:t>
            </a:r>
            <a:r>
              <a:rPr lang="en-US" altLang="ja-JP" sz="1000" dirty="0" smtClean="0">
                <a:solidFill>
                  <a:schemeClr val="tx1"/>
                </a:solidFill>
              </a:rPr>
              <a:t>66.4%</a:t>
            </a:r>
            <a:r>
              <a:rPr lang="ja-JP" altLang="en-US" sz="1000" dirty="0">
                <a:solidFill>
                  <a:schemeClr val="tx1"/>
                </a:solidFill>
              </a:rPr>
              <a:t>）、女性（</a:t>
            </a:r>
            <a:r>
              <a:rPr lang="en-US" altLang="ja-JP" sz="1000" dirty="0" smtClean="0">
                <a:solidFill>
                  <a:schemeClr val="tx1"/>
                </a:solidFill>
              </a:rPr>
              <a:t>33.6%</a:t>
            </a:r>
            <a:r>
              <a:rPr lang="ja-JP" altLang="en-US" sz="1000" dirty="0">
                <a:solidFill>
                  <a:schemeClr val="tx1"/>
                </a:solidFill>
              </a:rPr>
              <a:t>）</a:t>
            </a:r>
          </a:p>
          <a:p>
            <a:r>
              <a:rPr lang="ja-JP" altLang="en-US" sz="1000" dirty="0" smtClean="0">
                <a:solidFill>
                  <a:schemeClr val="tx1"/>
                </a:solidFill>
              </a:rPr>
              <a:t>● 年齢</a:t>
            </a:r>
            <a:endParaRPr lang="ja-JP" altLang="en-US" sz="1000" dirty="0">
              <a:solidFill>
                <a:schemeClr val="tx1"/>
              </a:solidFill>
            </a:endParaRPr>
          </a:p>
          <a:p>
            <a:r>
              <a:rPr lang="ja-JP" altLang="en-US" sz="1000" dirty="0">
                <a:solidFill>
                  <a:schemeClr val="tx1"/>
                </a:solidFill>
              </a:rPr>
              <a:t>　</a:t>
            </a:r>
            <a:r>
              <a:rPr lang="en-US" altLang="ja-JP" sz="1000" dirty="0" smtClean="0">
                <a:solidFill>
                  <a:schemeClr val="tx1"/>
                </a:solidFill>
              </a:rPr>
              <a:t> 30</a:t>
            </a:r>
            <a:r>
              <a:rPr lang="ja-JP" altLang="en-US" sz="1000" dirty="0" smtClean="0">
                <a:solidFill>
                  <a:schemeClr val="tx1"/>
                </a:solidFill>
              </a:rPr>
              <a:t>～</a:t>
            </a:r>
            <a:r>
              <a:rPr lang="en-US" altLang="ja-JP" sz="1000" dirty="0" smtClean="0">
                <a:solidFill>
                  <a:schemeClr val="tx1"/>
                </a:solidFill>
              </a:rPr>
              <a:t>39</a:t>
            </a:r>
            <a:r>
              <a:rPr lang="ja-JP" altLang="en-US" sz="1000" dirty="0" smtClean="0">
                <a:solidFill>
                  <a:schemeClr val="tx1"/>
                </a:solidFill>
              </a:rPr>
              <a:t>歳（</a:t>
            </a:r>
            <a:r>
              <a:rPr lang="en-US" altLang="ja-JP" sz="1000" dirty="0" smtClean="0">
                <a:solidFill>
                  <a:schemeClr val="tx1"/>
                </a:solidFill>
              </a:rPr>
              <a:t>23.2%</a:t>
            </a:r>
            <a:r>
              <a:rPr lang="ja-JP" altLang="en-US" sz="1000" dirty="0" smtClean="0">
                <a:solidFill>
                  <a:schemeClr val="tx1"/>
                </a:solidFill>
              </a:rPr>
              <a:t>） 、</a:t>
            </a:r>
            <a:r>
              <a:rPr lang="en-US" altLang="ja-JP" sz="1000" dirty="0">
                <a:solidFill>
                  <a:schemeClr val="tx1"/>
                </a:solidFill>
              </a:rPr>
              <a:t> 40</a:t>
            </a:r>
            <a:r>
              <a:rPr lang="ja-JP" altLang="en-US" sz="1000" dirty="0">
                <a:solidFill>
                  <a:schemeClr val="tx1"/>
                </a:solidFill>
              </a:rPr>
              <a:t>～</a:t>
            </a:r>
            <a:r>
              <a:rPr lang="en-US" altLang="ja-JP" sz="1000" dirty="0">
                <a:solidFill>
                  <a:schemeClr val="tx1"/>
                </a:solidFill>
              </a:rPr>
              <a:t>49</a:t>
            </a:r>
            <a:r>
              <a:rPr lang="ja-JP" altLang="en-US" sz="1000" dirty="0">
                <a:solidFill>
                  <a:schemeClr val="tx1"/>
                </a:solidFill>
              </a:rPr>
              <a:t>歳（ </a:t>
            </a:r>
            <a:r>
              <a:rPr lang="en-US" altLang="ja-JP" sz="1000" dirty="0" smtClean="0">
                <a:solidFill>
                  <a:schemeClr val="tx1"/>
                </a:solidFill>
              </a:rPr>
              <a:t>20.0%</a:t>
            </a:r>
            <a:r>
              <a:rPr lang="ja-JP" altLang="en-US" sz="1000" dirty="0">
                <a:solidFill>
                  <a:schemeClr val="tx1"/>
                </a:solidFill>
              </a:rPr>
              <a:t>）</a:t>
            </a:r>
            <a:endParaRPr lang="en-US" altLang="ja-JP" sz="1000" dirty="0" smtClean="0">
              <a:solidFill>
                <a:schemeClr val="tx1"/>
              </a:solidFill>
            </a:endParaRPr>
          </a:p>
          <a:p>
            <a:r>
              <a:rPr lang="ja-JP" altLang="en-US" sz="1000" dirty="0" smtClean="0">
                <a:solidFill>
                  <a:schemeClr val="tx1"/>
                </a:solidFill>
              </a:rPr>
              <a:t>　</a:t>
            </a:r>
            <a:r>
              <a:rPr lang="en-US" altLang="ja-JP" sz="1000" dirty="0" smtClean="0">
                <a:solidFill>
                  <a:schemeClr val="tx1"/>
                </a:solidFill>
              </a:rPr>
              <a:t> </a:t>
            </a:r>
            <a:r>
              <a:rPr lang="en-US" altLang="ja-JP" sz="1000" dirty="0">
                <a:solidFill>
                  <a:schemeClr val="tx1"/>
                </a:solidFill>
              </a:rPr>
              <a:t>20</a:t>
            </a:r>
            <a:r>
              <a:rPr lang="ja-JP" altLang="en-US" sz="1000" dirty="0">
                <a:solidFill>
                  <a:schemeClr val="tx1"/>
                </a:solidFill>
              </a:rPr>
              <a:t>～</a:t>
            </a:r>
            <a:r>
              <a:rPr lang="en-US" altLang="ja-JP" sz="1000" dirty="0">
                <a:solidFill>
                  <a:schemeClr val="tx1"/>
                </a:solidFill>
              </a:rPr>
              <a:t>29</a:t>
            </a:r>
            <a:r>
              <a:rPr lang="ja-JP" altLang="en-US" sz="1000" dirty="0">
                <a:solidFill>
                  <a:schemeClr val="tx1"/>
                </a:solidFill>
              </a:rPr>
              <a:t>歳（</a:t>
            </a:r>
            <a:r>
              <a:rPr lang="en-US" altLang="ja-JP" sz="1000" dirty="0">
                <a:solidFill>
                  <a:schemeClr val="tx1"/>
                </a:solidFill>
              </a:rPr>
              <a:t>19.0%</a:t>
            </a:r>
            <a:r>
              <a:rPr lang="ja-JP" altLang="en-US" sz="1000" dirty="0">
                <a:solidFill>
                  <a:schemeClr val="tx1"/>
                </a:solidFill>
              </a:rPr>
              <a:t>）</a:t>
            </a:r>
            <a:endParaRPr lang="en-US" altLang="ja-JP" sz="1000" dirty="0" smtClean="0">
              <a:solidFill>
                <a:schemeClr val="tx1"/>
              </a:solidFill>
            </a:endParaRPr>
          </a:p>
          <a:p>
            <a:r>
              <a:rPr lang="ja-JP" altLang="en-US" sz="1000" dirty="0" smtClean="0">
                <a:solidFill>
                  <a:schemeClr val="tx1"/>
                </a:solidFill>
              </a:rPr>
              <a:t>● 障害種別（重複障害あり）</a:t>
            </a:r>
            <a:endParaRPr lang="ja-JP" altLang="en-US" sz="1000" dirty="0">
              <a:solidFill>
                <a:schemeClr val="tx1"/>
              </a:solidFill>
            </a:endParaRPr>
          </a:p>
          <a:p>
            <a:endParaRPr lang="ja-JP" altLang="en-US" sz="1000" dirty="0">
              <a:solidFill>
                <a:schemeClr val="tx1"/>
              </a:solidFill>
            </a:endParaRPr>
          </a:p>
          <a:p>
            <a:endParaRPr lang="ja-JP" altLang="en-US" sz="1000" dirty="0">
              <a:solidFill>
                <a:schemeClr val="tx1"/>
              </a:solidFill>
            </a:endParaRPr>
          </a:p>
          <a:p>
            <a:endParaRPr lang="ja-JP" altLang="en-US" sz="1000" dirty="0">
              <a:solidFill>
                <a:schemeClr val="tx1"/>
              </a:solidFill>
            </a:endParaRPr>
          </a:p>
          <a:p>
            <a:r>
              <a:rPr lang="ja-JP" altLang="en-US" sz="1000" dirty="0" smtClean="0">
                <a:solidFill>
                  <a:schemeClr val="tx1"/>
                </a:solidFill>
              </a:rPr>
              <a:t>● 障害支援区分のある者</a:t>
            </a:r>
            <a:r>
              <a:rPr lang="ja-JP" altLang="en-US" sz="1000" dirty="0">
                <a:solidFill>
                  <a:schemeClr val="tx1"/>
                </a:solidFill>
              </a:rPr>
              <a:t>　</a:t>
            </a:r>
            <a:r>
              <a:rPr lang="ja-JP" altLang="en-US" sz="1000" dirty="0" smtClean="0">
                <a:solidFill>
                  <a:schemeClr val="tx1"/>
                </a:solidFill>
              </a:rPr>
              <a:t>（</a:t>
            </a:r>
            <a:r>
              <a:rPr lang="en-US" altLang="ja-JP" sz="1000" dirty="0" smtClean="0">
                <a:solidFill>
                  <a:schemeClr val="tx1"/>
                </a:solidFill>
              </a:rPr>
              <a:t>70.5%</a:t>
            </a:r>
            <a:r>
              <a:rPr lang="ja-JP" altLang="en-US" sz="1000" dirty="0" smtClean="0">
                <a:solidFill>
                  <a:schemeClr val="tx1"/>
                </a:solidFill>
              </a:rPr>
              <a:t>）</a:t>
            </a:r>
            <a:endParaRPr lang="en-US" altLang="ja-JP" sz="1000" dirty="0">
              <a:solidFill>
                <a:schemeClr val="tx1"/>
              </a:solidFill>
            </a:endParaRPr>
          </a:p>
          <a:p>
            <a:r>
              <a:rPr lang="en-US" altLang="ja-JP" sz="1000" dirty="0" smtClean="0">
                <a:solidFill>
                  <a:schemeClr val="tx1"/>
                </a:solidFill>
              </a:rPr>
              <a:t>● </a:t>
            </a:r>
            <a:r>
              <a:rPr lang="ja-JP" altLang="en-US" sz="1000" dirty="0" smtClean="0">
                <a:solidFill>
                  <a:schemeClr val="tx1"/>
                </a:solidFill>
              </a:rPr>
              <a:t>行動</a:t>
            </a:r>
            <a:r>
              <a:rPr lang="ja-JP" altLang="en-US" sz="1000" dirty="0">
                <a:solidFill>
                  <a:schemeClr val="tx1"/>
                </a:solidFill>
              </a:rPr>
              <a:t>障害がある</a:t>
            </a:r>
            <a:r>
              <a:rPr lang="ja-JP" altLang="en-US" sz="1000" dirty="0" smtClean="0">
                <a:solidFill>
                  <a:schemeClr val="tx1"/>
                </a:solidFill>
              </a:rPr>
              <a:t>者</a:t>
            </a:r>
            <a:r>
              <a:rPr lang="ja-JP" altLang="en-US" sz="1000" dirty="0">
                <a:solidFill>
                  <a:schemeClr val="tx1"/>
                </a:solidFill>
              </a:rPr>
              <a:t>　</a:t>
            </a:r>
            <a:r>
              <a:rPr lang="ja-JP" altLang="en-US" sz="1000" dirty="0" smtClean="0">
                <a:solidFill>
                  <a:schemeClr val="tx1"/>
                </a:solidFill>
              </a:rPr>
              <a:t>（</a:t>
            </a:r>
            <a:r>
              <a:rPr lang="en-US" altLang="ja-JP" sz="1000" dirty="0" smtClean="0">
                <a:solidFill>
                  <a:schemeClr val="tx1"/>
                </a:solidFill>
              </a:rPr>
              <a:t>28.8%</a:t>
            </a:r>
            <a:r>
              <a:rPr lang="ja-JP" altLang="en-US" sz="1000" dirty="0" smtClean="0">
                <a:solidFill>
                  <a:schemeClr val="tx1"/>
                </a:solidFill>
              </a:rPr>
              <a:t>）</a:t>
            </a:r>
            <a:endParaRPr lang="en-US" altLang="ja-JP" sz="1000" dirty="0">
              <a:solidFill>
                <a:schemeClr val="tx1"/>
              </a:solidFill>
            </a:endParaRPr>
          </a:p>
        </p:txBody>
      </p:sp>
      <p:sp>
        <p:nvSpPr>
          <p:cNvPr id="63" name="角丸四角形 62"/>
          <p:cNvSpPr/>
          <p:nvPr/>
        </p:nvSpPr>
        <p:spPr>
          <a:xfrm>
            <a:off x="829103" y="3543794"/>
            <a:ext cx="1485311" cy="288032"/>
          </a:xfrm>
          <a:prstGeom prst="roundRect">
            <a:avLst>
              <a:gd name="adj" fmla="val 0"/>
            </a:avLst>
          </a:prstGeom>
          <a:gradFill>
            <a:gsLst>
              <a:gs pos="0">
                <a:schemeClr val="accent5">
                  <a:lumMod val="75000"/>
                </a:schemeClr>
              </a:gs>
              <a:gs pos="80000">
                <a:schemeClr val="accent5">
                  <a:lumMod val="60000"/>
                  <a:lumOff val="4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smtClean="0">
                <a:solidFill>
                  <a:prstClr val="white"/>
                </a:solidFill>
                <a:latin typeface="ＭＳ Ｐゴシック"/>
              </a:rPr>
              <a:t>虐待者</a:t>
            </a:r>
            <a:r>
              <a:rPr lang="ja-JP" altLang="en-US" sz="1050" b="1" dirty="0" smtClean="0">
                <a:solidFill>
                  <a:prstClr val="white"/>
                </a:solidFill>
                <a:latin typeface="ＭＳ Ｐゴシック"/>
              </a:rPr>
              <a:t>（</a:t>
            </a:r>
            <a:r>
              <a:rPr lang="en-US" altLang="ja-JP" sz="1050" b="1" dirty="0" smtClean="0">
                <a:solidFill>
                  <a:prstClr val="white"/>
                </a:solidFill>
                <a:latin typeface="ＭＳ Ｐゴシック"/>
              </a:rPr>
              <a:t>411</a:t>
            </a:r>
            <a:r>
              <a:rPr lang="ja-JP" altLang="en-US" sz="1050" b="1" dirty="0" smtClean="0">
                <a:solidFill>
                  <a:prstClr val="white"/>
                </a:solidFill>
                <a:latin typeface="ＭＳ Ｐゴシック"/>
              </a:rPr>
              <a:t>人）</a:t>
            </a:r>
            <a:endParaRPr lang="en-US" altLang="ja-JP" sz="1500" b="1" dirty="0">
              <a:solidFill>
                <a:prstClr val="white"/>
              </a:solidFill>
              <a:latin typeface="ＭＳ Ｐゴシック"/>
            </a:endParaRPr>
          </a:p>
        </p:txBody>
      </p:sp>
      <p:sp>
        <p:nvSpPr>
          <p:cNvPr id="64" name="角丸四角形 63"/>
          <p:cNvSpPr/>
          <p:nvPr/>
        </p:nvSpPr>
        <p:spPr>
          <a:xfrm>
            <a:off x="7259888" y="3527170"/>
            <a:ext cx="1556271" cy="304809"/>
          </a:xfrm>
          <a:prstGeom prst="roundRect">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1"/>
          </a:lnRef>
          <a:fillRef idx="3">
            <a:schemeClr val="accent1"/>
          </a:fillRef>
          <a:effectRef idx="3">
            <a:schemeClr val="accent1"/>
          </a:effectRef>
          <a:fontRef idx="minor">
            <a:schemeClr val="lt1"/>
          </a:fontRef>
        </p:style>
        <p:txBody>
          <a:bodyPr lIns="65676" tIns="32838" rIns="65676" bIns="32838" rtlCol="0" anchor="ctr"/>
          <a:lstStyle/>
          <a:p>
            <a:pPr algn="ctr"/>
            <a:r>
              <a:rPr lang="ja-JP" altLang="en-US" sz="1500" b="1" dirty="0" smtClean="0">
                <a:solidFill>
                  <a:prstClr val="white"/>
                </a:solidFill>
                <a:latin typeface="ＭＳ Ｐゴシック"/>
              </a:rPr>
              <a:t>被虐待者</a:t>
            </a:r>
            <a:r>
              <a:rPr lang="ja-JP" altLang="en-US" sz="1050" b="1" dirty="0" smtClean="0">
                <a:solidFill>
                  <a:prstClr val="white"/>
                </a:solidFill>
                <a:latin typeface="ＭＳ Ｐゴシック"/>
              </a:rPr>
              <a:t>（</a:t>
            </a:r>
            <a:r>
              <a:rPr lang="en-US" altLang="ja-JP" sz="1050" b="1" dirty="0" smtClean="0">
                <a:solidFill>
                  <a:prstClr val="white"/>
                </a:solidFill>
                <a:latin typeface="ＭＳ Ｐゴシック"/>
              </a:rPr>
              <a:t>569</a:t>
            </a:r>
            <a:r>
              <a:rPr lang="ja-JP" altLang="en-US" sz="1050" b="1" dirty="0" smtClean="0">
                <a:solidFill>
                  <a:prstClr val="white"/>
                </a:solidFill>
                <a:latin typeface="ＭＳ Ｐゴシック"/>
              </a:rPr>
              <a:t>人）</a:t>
            </a:r>
            <a:endParaRPr lang="en-US" altLang="ja-JP" sz="1050" b="1" dirty="0">
              <a:solidFill>
                <a:prstClr val="white"/>
              </a:solidFill>
              <a:latin typeface="ＭＳ Ｐゴシック"/>
            </a:endParaRPr>
          </a:p>
        </p:txBody>
      </p:sp>
      <p:sp>
        <p:nvSpPr>
          <p:cNvPr id="65" name="正方形/長方形 64"/>
          <p:cNvSpPr/>
          <p:nvPr/>
        </p:nvSpPr>
        <p:spPr>
          <a:xfrm>
            <a:off x="6122948" y="5901838"/>
            <a:ext cx="3594498" cy="734920"/>
          </a:xfrm>
          <a:prstGeom prst="rect">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r>
              <a:rPr lang="en-US" altLang="ja-JP" sz="700" dirty="0" smtClean="0">
                <a:solidFill>
                  <a:schemeClr val="tx1"/>
                </a:solidFill>
              </a:rPr>
              <a:t>※</a:t>
            </a:r>
            <a:r>
              <a:rPr lang="ja-JP" altLang="en-US" sz="700" dirty="0" smtClean="0">
                <a:solidFill>
                  <a:schemeClr val="tx1"/>
                </a:solidFill>
              </a:rPr>
              <a:t>１</a:t>
            </a:r>
            <a:r>
              <a:rPr lang="ja-JP" altLang="en-US" sz="700" dirty="0">
                <a:solidFill>
                  <a:schemeClr val="tx1"/>
                </a:solidFill>
              </a:rPr>
              <a:t>　不特定多数の利用者に対する虐待のため被虐待障害者が特定</a:t>
            </a:r>
            <a:r>
              <a:rPr lang="ja-JP" altLang="en-US" sz="700" dirty="0" smtClean="0">
                <a:solidFill>
                  <a:schemeClr val="tx1"/>
                </a:solidFill>
              </a:rPr>
              <a:t>できなかった</a:t>
            </a:r>
            <a:endParaRPr lang="en-US" altLang="ja-JP" sz="700" dirty="0" smtClean="0">
              <a:solidFill>
                <a:schemeClr val="tx1"/>
              </a:solidFill>
            </a:endParaRPr>
          </a:p>
          <a:p>
            <a:r>
              <a:rPr lang="en-US" altLang="ja-JP" sz="700" dirty="0">
                <a:solidFill>
                  <a:schemeClr val="tx1"/>
                </a:solidFill>
              </a:rPr>
              <a:t> </a:t>
            </a:r>
            <a:r>
              <a:rPr lang="en-US" altLang="ja-JP" sz="700" dirty="0" smtClean="0">
                <a:solidFill>
                  <a:schemeClr val="tx1"/>
                </a:solidFill>
              </a:rPr>
              <a:t>     </a:t>
            </a:r>
            <a:r>
              <a:rPr lang="ja-JP" altLang="en-US" sz="700" dirty="0" smtClean="0">
                <a:solidFill>
                  <a:schemeClr val="tx1"/>
                </a:solidFill>
              </a:rPr>
              <a:t>等の</a:t>
            </a:r>
            <a:r>
              <a:rPr lang="en-US" altLang="ja-JP" sz="700" dirty="0">
                <a:solidFill>
                  <a:schemeClr val="tx1"/>
                </a:solidFill>
              </a:rPr>
              <a:t>7</a:t>
            </a:r>
            <a:r>
              <a:rPr lang="ja-JP" altLang="en-US" sz="700" dirty="0" smtClean="0">
                <a:solidFill>
                  <a:schemeClr val="tx1"/>
                </a:solidFill>
              </a:rPr>
              <a:t>件</a:t>
            </a:r>
            <a:r>
              <a:rPr lang="ja-JP" altLang="en-US" sz="700" dirty="0">
                <a:solidFill>
                  <a:schemeClr val="tx1"/>
                </a:solidFill>
              </a:rPr>
              <a:t>を</a:t>
            </a:r>
            <a:r>
              <a:rPr lang="ja-JP" altLang="en-US" sz="700" dirty="0" smtClean="0">
                <a:solidFill>
                  <a:schemeClr val="tx1"/>
                </a:solidFill>
              </a:rPr>
              <a:t>除く</a:t>
            </a:r>
            <a:r>
              <a:rPr lang="en-US" altLang="ja-JP" sz="700" dirty="0" smtClean="0">
                <a:solidFill>
                  <a:schemeClr val="tx1"/>
                </a:solidFill>
              </a:rPr>
              <a:t>332</a:t>
            </a:r>
            <a:r>
              <a:rPr lang="ja-JP" altLang="en-US" sz="700" dirty="0" smtClean="0">
                <a:solidFill>
                  <a:schemeClr val="tx1"/>
                </a:solidFill>
              </a:rPr>
              <a:t>件</a:t>
            </a:r>
            <a:r>
              <a:rPr lang="ja-JP" altLang="en-US" sz="700" dirty="0">
                <a:solidFill>
                  <a:schemeClr val="tx1"/>
                </a:solidFill>
              </a:rPr>
              <a:t>が対象。</a:t>
            </a:r>
            <a:endParaRPr lang="en-US" altLang="ja-JP" sz="700" dirty="0">
              <a:solidFill>
                <a:schemeClr val="tx1"/>
              </a:solidFill>
            </a:endParaRPr>
          </a:p>
          <a:p>
            <a:r>
              <a:rPr lang="en-US" altLang="ja-JP" sz="700" dirty="0" smtClean="0">
                <a:solidFill>
                  <a:schemeClr val="tx1"/>
                </a:solidFill>
              </a:rPr>
              <a:t>※</a:t>
            </a:r>
            <a:r>
              <a:rPr lang="ja-JP" altLang="en-US" sz="700" dirty="0" smtClean="0">
                <a:solidFill>
                  <a:schemeClr val="tx1"/>
                </a:solidFill>
              </a:rPr>
              <a:t>２</a:t>
            </a:r>
            <a:r>
              <a:rPr lang="ja-JP" altLang="en-US" sz="700" dirty="0">
                <a:solidFill>
                  <a:schemeClr val="tx1"/>
                </a:solidFill>
              </a:rPr>
              <a:t>　施設全体による虐待のため虐待者が特定</a:t>
            </a:r>
            <a:r>
              <a:rPr lang="ja-JP" altLang="en-US" sz="700" dirty="0" smtClean="0">
                <a:solidFill>
                  <a:schemeClr val="tx1"/>
                </a:solidFill>
              </a:rPr>
              <a:t>できなかった</a:t>
            </a:r>
            <a:r>
              <a:rPr lang="en-US" altLang="ja-JP" sz="700" dirty="0" smtClean="0">
                <a:solidFill>
                  <a:schemeClr val="tx1"/>
                </a:solidFill>
              </a:rPr>
              <a:t>13</a:t>
            </a:r>
            <a:r>
              <a:rPr lang="ja-JP" altLang="en-US" sz="700" dirty="0" smtClean="0">
                <a:solidFill>
                  <a:schemeClr val="tx1"/>
                </a:solidFill>
              </a:rPr>
              <a:t>件</a:t>
            </a:r>
            <a:r>
              <a:rPr lang="ja-JP" altLang="en-US" sz="700" dirty="0">
                <a:solidFill>
                  <a:schemeClr val="tx1"/>
                </a:solidFill>
              </a:rPr>
              <a:t>を</a:t>
            </a:r>
            <a:r>
              <a:rPr lang="ja-JP" altLang="en-US" sz="700" dirty="0" smtClean="0">
                <a:solidFill>
                  <a:schemeClr val="tx1"/>
                </a:solidFill>
              </a:rPr>
              <a:t>除く</a:t>
            </a:r>
            <a:r>
              <a:rPr lang="en-US" altLang="ja-JP" sz="700" dirty="0" smtClean="0">
                <a:solidFill>
                  <a:schemeClr val="tx1"/>
                </a:solidFill>
              </a:rPr>
              <a:t>326</a:t>
            </a:r>
            <a:r>
              <a:rPr lang="ja-JP" altLang="en-US" sz="700" dirty="0" smtClean="0">
                <a:solidFill>
                  <a:schemeClr val="tx1"/>
                </a:solidFill>
              </a:rPr>
              <a:t>件が対象</a:t>
            </a:r>
            <a:r>
              <a:rPr lang="ja-JP" altLang="en-US" sz="700" dirty="0">
                <a:solidFill>
                  <a:schemeClr val="tx1"/>
                </a:solidFill>
              </a:rPr>
              <a:t>。</a:t>
            </a:r>
            <a:endParaRPr lang="en-US" altLang="ja-JP" sz="700" dirty="0">
              <a:solidFill>
                <a:schemeClr val="tx1"/>
              </a:solidFill>
            </a:endParaRPr>
          </a:p>
          <a:p>
            <a:r>
              <a:rPr lang="en-US" altLang="ja-JP" sz="700" dirty="0" smtClean="0">
                <a:solidFill>
                  <a:schemeClr val="tx1"/>
                </a:solidFill>
              </a:rPr>
              <a:t>※</a:t>
            </a:r>
            <a:r>
              <a:rPr lang="ja-JP" altLang="en-US" sz="700" dirty="0">
                <a:solidFill>
                  <a:schemeClr val="tx1"/>
                </a:solidFill>
              </a:rPr>
              <a:t>３　平成</a:t>
            </a:r>
            <a:r>
              <a:rPr lang="en-US" altLang="ja-JP" sz="700" dirty="0" smtClean="0">
                <a:solidFill>
                  <a:schemeClr val="tx1"/>
                </a:solidFill>
              </a:rPr>
              <a:t>27</a:t>
            </a:r>
            <a:r>
              <a:rPr lang="ja-JP" altLang="en-US" sz="700" dirty="0" smtClean="0">
                <a:solidFill>
                  <a:schemeClr val="tx1"/>
                </a:solidFill>
              </a:rPr>
              <a:t>年度</a:t>
            </a:r>
            <a:r>
              <a:rPr lang="ja-JP" altLang="en-US" sz="700" dirty="0">
                <a:solidFill>
                  <a:schemeClr val="tx1"/>
                </a:solidFill>
              </a:rPr>
              <a:t>末までに</a:t>
            </a:r>
            <a:r>
              <a:rPr lang="ja-JP" altLang="en-US" sz="700" dirty="0" smtClean="0">
                <a:solidFill>
                  <a:schemeClr val="tx1"/>
                </a:solidFill>
              </a:rPr>
              <a:t>行われた権限行使等。</a:t>
            </a:r>
            <a:endParaRPr lang="en-US" altLang="ja-JP" sz="700" dirty="0" smtClean="0">
              <a:solidFill>
                <a:schemeClr val="tx1"/>
              </a:solidFill>
            </a:endParaRPr>
          </a:p>
          <a:p>
            <a:pPr marL="87313" indent="-87313"/>
            <a:r>
              <a:rPr lang="en-US" altLang="ja-JP" sz="700" dirty="0" smtClean="0">
                <a:solidFill>
                  <a:schemeClr val="tx1"/>
                </a:solidFill>
              </a:rPr>
              <a:t>※</a:t>
            </a:r>
            <a:r>
              <a:rPr lang="ja-JP" altLang="en-US" sz="700" dirty="0" smtClean="0">
                <a:solidFill>
                  <a:schemeClr val="tx1"/>
                </a:solidFill>
              </a:rPr>
              <a:t>４　指定</a:t>
            </a:r>
            <a:r>
              <a:rPr lang="ja-JP" altLang="en-US" sz="700" dirty="0">
                <a:solidFill>
                  <a:schemeClr val="tx1"/>
                </a:solidFill>
              </a:rPr>
              <a:t>取消の</a:t>
            </a:r>
            <a:r>
              <a:rPr lang="en-US" altLang="ja-JP" sz="700" dirty="0">
                <a:solidFill>
                  <a:schemeClr val="tx1"/>
                </a:solidFill>
              </a:rPr>
              <a:t>3</a:t>
            </a:r>
            <a:r>
              <a:rPr lang="ja-JP" altLang="en-US" sz="700" dirty="0">
                <a:solidFill>
                  <a:schemeClr val="tx1"/>
                </a:solidFill>
              </a:rPr>
              <a:t>件は、虐待行為のほか人員配置基準違反や不正請求等の違反</a:t>
            </a:r>
            <a:r>
              <a:rPr lang="ja-JP" altLang="en-US" sz="700" dirty="0" smtClean="0">
                <a:solidFill>
                  <a:schemeClr val="tx1"/>
                </a:solidFill>
              </a:rPr>
              <a:t>行為等を理由として行ったもの</a:t>
            </a:r>
            <a:r>
              <a:rPr lang="ja-JP" altLang="en-US" sz="700" dirty="0">
                <a:solidFill>
                  <a:schemeClr val="tx1"/>
                </a:solidFill>
              </a:rPr>
              <a:t>。</a:t>
            </a:r>
            <a:endParaRPr lang="en-US" altLang="ja-JP" sz="700" dirty="0" smtClean="0">
              <a:solidFill>
                <a:schemeClr val="tx1"/>
              </a:solidFill>
            </a:endParaRPr>
          </a:p>
        </p:txBody>
      </p:sp>
      <p:sp>
        <p:nvSpPr>
          <p:cNvPr id="8" name="左矢印 7"/>
          <p:cNvSpPr/>
          <p:nvPr/>
        </p:nvSpPr>
        <p:spPr>
          <a:xfrm>
            <a:off x="3388986" y="621338"/>
            <a:ext cx="1534401" cy="81034"/>
          </a:xfrm>
          <a:prstGeom prst="leftArrow">
            <a:avLst>
              <a:gd name="adj1" fmla="val 50000"/>
              <a:gd name="adj2" fmla="val 221160"/>
            </a:avLst>
          </a:prstGeom>
          <a:solidFill>
            <a:schemeClr val="bg1">
              <a:lumMod val="6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9" name="正方形/長方形 8"/>
          <p:cNvSpPr/>
          <p:nvPr/>
        </p:nvSpPr>
        <p:spPr>
          <a:xfrm>
            <a:off x="3710963" y="462532"/>
            <a:ext cx="1005081" cy="17965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1000" b="1" dirty="0" smtClean="0">
                <a:solidFill>
                  <a:schemeClr val="tx1"/>
                </a:solidFill>
              </a:rPr>
              <a:t>259</a:t>
            </a:r>
            <a:r>
              <a:rPr kumimoji="1" lang="ja-JP" altLang="en-US" sz="1000" b="1" dirty="0" smtClean="0">
                <a:solidFill>
                  <a:schemeClr val="tx1"/>
                </a:solidFill>
              </a:rPr>
              <a:t>件（連絡）</a:t>
            </a:r>
          </a:p>
        </p:txBody>
      </p:sp>
      <p:sp>
        <p:nvSpPr>
          <p:cNvPr id="79" name="右矢印 78"/>
          <p:cNvSpPr/>
          <p:nvPr/>
        </p:nvSpPr>
        <p:spPr>
          <a:xfrm>
            <a:off x="1302534" y="3171806"/>
            <a:ext cx="3198355" cy="283011"/>
          </a:xfrm>
          <a:prstGeom prst="rightArrow">
            <a:avLst/>
          </a:prstGeom>
          <a:solidFill>
            <a:srgbClr val="002060"/>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676" tIns="32838" rIns="65676" bIns="32838" rtlCol="0" anchor="ctr"/>
          <a:lstStyle/>
          <a:p>
            <a:pPr algn="ctr"/>
            <a:r>
              <a:rPr lang="en-US" altLang="ja-JP" sz="1000" b="1" dirty="0" smtClean="0">
                <a:latin typeface="+mn-ea"/>
              </a:rPr>
              <a:t>336</a:t>
            </a:r>
            <a:r>
              <a:rPr lang="ja-JP" altLang="en-US" sz="1000" b="1" dirty="0" smtClean="0">
                <a:latin typeface="+mn-ea"/>
              </a:rPr>
              <a:t>件</a:t>
            </a:r>
            <a:endParaRPr lang="ja-JP" altLang="en-US" sz="1100" b="1" dirty="0">
              <a:latin typeface="+mn-ea"/>
            </a:endParaRPr>
          </a:p>
        </p:txBody>
      </p:sp>
      <p:sp>
        <p:nvSpPr>
          <p:cNvPr id="62" name="正方形/長方形 61"/>
          <p:cNvSpPr/>
          <p:nvPr/>
        </p:nvSpPr>
        <p:spPr>
          <a:xfrm>
            <a:off x="4533171" y="1829548"/>
            <a:ext cx="1560174" cy="360040"/>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50" b="1" dirty="0" smtClean="0">
                <a:solidFill>
                  <a:srgbClr val="000000"/>
                </a:solidFill>
                <a:latin typeface="+mj-ea"/>
                <a:cs typeface="メイリオ" pitchFamily="50" charset="-128"/>
              </a:rPr>
              <a:t>事実確認調査を行った事例　（</a:t>
            </a:r>
            <a:r>
              <a:rPr lang="en-US" altLang="ja-JP" sz="950" b="1" dirty="0" smtClean="0">
                <a:solidFill>
                  <a:srgbClr val="000000"/>
                </a:solidFill>
                <a:latin typeface="+mj-ea"/>
                <a:cs typeface="メイリオ" pitchFamily="50" charset="-128"/>
              </a:rPr>
              <a:t>118</a:t>
            </a:r>
            <a:r>
              <a:rPr lang="ja-JP" altLang="en-US" sz="950" b="1" dirty="0" smtClean="0">
                <a:solidFill>
                  <a:srgbClr val="000000"/>
                </a:solidFill>
                <a:latin typeface="+mj-ea"/>
                <a:cs typeface="メイリオ" pitchFamily="50" charset="-128"/>
              </a:rPr>
              <a:t>件）</a:t>
            </a:r>
          </a:p>
        </p:txBody>
      </p:sp>
      <p:sp>
        <p:nvSpPr>
          <p:cNvPr id="52" name="テキスト ボックス 51"/>
          <p:cNvSpPr txBox="1"/>
          <p:nvPr/>
        </p:nvSpPr>
        <p:spPr>
          <a:xfrm>
            <a:off x="4485604" y="813345"/>
            <a:ext cx="2652295" cy="338554"/>
          </a:xfrm>
          <a:prstGeom prst="rect">
            <a:avLst/>
          </a:prstGeom>
          <a:noFill/>
        </p:spPr>
        <p:txBody>
          <a:bodyPr wrap="square" rtlCol="0">
            <a:spAutoFit/>
          </a:bodyPr>
          <a:lstStyle/>
          <a:p>
            <a:r>
              <a:rPr lang="ja-JP" altLang="en-US" sz="800" dirty="0" smtClean="0">
                <a:solidFill>
                  <a:srgbClr val="000000"/>
                </a:solidFill>
                <a:latin typeface="+mj-ea"/>
                <a:cs typeface="メイリオ" pitchFamily="50" charset="-128"/>
              </a:rPr>
              <a:t>＊平成</a:t>
            </a:r>
            <a:r>
              <a:rPr lang="en-US" altLang="ja-JP" sz="800" dirty="0" smtClean="0">
                <a:solidFill>
                  <a:srgbClr val="000000"/>
                </a:solidFill>
                <a:latin typeface="+mj-ea"/>
                <a:cs typeface="メイリオ" pitchFamily="50" charset="-128"/>
              </a:rPr>
              <a:t>26</a:t>
            </a:r>
            <a:r>
              <a:rPr lang="ja-JP" altLang="en-US" sz="800" dirty="0" smtClean="0">
                <a:solidFill>
                  <a:srgbClr val="000000"/>
                </a:solidFill>
                <a:latin typeface="+mj-ea"/>
                <a:cs typeface="メイリオ" pitchFamily="50" charset="-128"/>
              </a:rPr>
              <a:t>年度に通報・届出があった事案</a:t>
            </a:r>
            <a:r>
              <a:rPr lang="en-US" altLang="ja-JP" sz="800" dirty="0" smtClean="0">
                <a:solidFill>
                  <a:srgbClr val="000000"/>
                </a:solidFill>
                <a:latin typeface="+mj-ea"/>
                <a:cs typeface="メイリオ" pitchFamily="50" charset="-128"/>
              </a:rPr>
              <a:t>11</a:t>
            </a:r>
            <a:r>
              <a:rPr lang="ja-JP" altLang="en-US" sz="800" dirty="0" smtClean="0">
                <a:solidFill>
                  <a:srgbClr val="000000"/>
                </a:solidFill>
                <a:latin typeface="+mj-ea"/>
                <a:cs typeface="メイリオ" pitchFamily="50" charset="-128"/>
              </a:rPr>
              <a:t>件を含む</a:t>
            </a:r>
            <a:endParaRPr lang="en-US" altLang="ja-JP" sz="800" dirty="0" smtClean="0">
              <a:solidFill>
                <a:srgbClr val="000000"/>
              </a:solidFill>
              <a:latin typeface="+mj-ea"/>
              <a:cs typeface="メイリオ" pitchFamily="50" charset="-128"/>
            </a:endParaRPr>
          </a:p>
          <a:p>
            <a:r>
              <a:rPr lang="ja-JP" altLang="en-US" sz="800" dirty="0" smtClean="0">
                <a:solidFill>
                  <a:srgbClr val="000000"/>
                </a:solidFill>
                <a:latin typeface="+mj-ea"/>
                <a:cs typeface="メイリオ" pitchFamily="50" charset="-128"/>
              </a:rPr>
              <a:t>＊監査・実地指導等により判明した事案</a:t>
            </a:r>
            <a:r>
              <a:rPr lang="en-US" altLang="ja-JP" sz="800" dirty="0" smtClean="0">
                <a:solidFill>
                  <a:srgbClr val="000000"/>
                </a:solidFill>
                <a:latin typeface="+mj-ea"/>
                <a:cs typeface="メイリオ" pitchFamily="50" charset="-128"/>
              </a:rPr>
              <a:t>4</a:t>
            </a:r>
            <a:r>
              <a:rPr lang="ja-JP" altLang="en-US" sz="800" dirty="0" smtClean="0">
                <a:solidFill>
                  <a:srgbClr val="000000"/>
                </a:solidFill>
                <a:latin typeface="+mj-ea"/>
                <a:cs typeface="メイリオ" pitchFamily="50" charset="-128"/>
              </a:rPr>
              <a:t>件を含む</a:t>
            </a:r>
          </a:p>
        </p:txBody>
      </p:sp>
      <p:sp>
        <p:nvSpPr>
          <p:cNvPr id="56" name="テキスト ボックス 55"/>
          <p:cNvSpPr txBox="1"/>
          <p:nvPr/>
        </p:nvSpPr>
        <p:spPr>
          <a:xfrm>
            <a:off x="1442611" y="850858"/>
            <a:ext cx="2652295" cy="215444"/>
          </a:xfrm>
          <a:prstGeom prst="rect">
            <a:avLst/>
          </a:prstGeom>
          <a:noFill/>
        </p:spPr>
        <p:txBody>
          <a:bodyPr wrap="square" rtlCol="0">
            <a:spAutoFit/>
          </a:bodyPr>
          <a:lstStyle/>
          <a:p>
            <a:r>
              <a:rPr lang="ja-JP" altLang="en-US" sz="800" dirty="0" smtClean="0">
                <a:solidFill>
                  <a:srgbClr val="000000"/>
                </a:solidFill>
                <a:latin typeface="+mj-ea"/>
                <a:cs typeface="メイリオ" pitchFamily="50" charset="-128"/>
              </a:rPr>
              <a:t>＊平成</a:t>
            </a:r>
            <a:r>
              <a:rPr lang="en-US" altLang="ja-JP" sz="800" dirty="0" smtClean="0">
                <a:solidFill>
                  <a:srgbClr val="000000"/>
                </a:solidFill>
                <a:latin typeface="+mj-ea"/>
                <a:cs typeface="メイリオ" pitchFamily="50" charset="-128"/>
              </a:rPr>
              <a:t>26</a:t>
            </a:r>
            <a:r>
              <a:rPr lang="ja-JP" altLang="en-US" sz="800" dirty="0" smtClean="0">
                <a:solidFill>
                  <a:srgbClr val="000000"/>
                </a:solidFill>
                <a:latin typeface="+mj-ea"/>
                <a:cs typeface="メイリオ" pitchFamily="50" charset="-128"/>
              </a:rPr>
              <a:t>年度に通報・届出があった事案</a:t>
            </a:r>
            <a:r>
              <a:rPr lang="en-US" altLang="ja-JP" sz="800" dirty="0" smtClean="0">
                <a:solidFill>
                  <a:srgbClr val="000000"/>
                </a:solidFill>
                <a:latin typeface="+mj-ea"/>
                <a:cs typeface="メイリオ" pitchFamily="50" charset="-128"/>
              </a:rPr>
              <a:t>57</a:t>
            </a:r>
            <a:r>
              <a:rPr lang="ja-JP" altLang="en-US" sz="800" dirty="0" smtClean="0">
                <a:solidFill>
                  <a:srgbClr val="000000"/>
                </a:solidFill>
                <a:latin typeface="+mj-ea"/>
                <a:cs typeface="メイリオ" pitchFamily="50" charset="-128"/>
              </a:rPr>
              <a:t>件を含む</a:t>
            </a:r>
          </a:p>
        </p:txBody>
      </p:sp>
      <p:sp>
        <p:nvSpPr>
          <p:cNvPr id="70" name="角丸四角形 69"/>
          <p:cNvSpPr/>
          <p:nvPr/>
        </p:nvSpPr>
        <p:spPr>
          <a:xfrm>
            <a:off x="1598628" y="1124745"/>
            <a:ext cx="2379815" cy="2016224"/>
          </a:xfrm>
          <a:prstGeom prst="roundRect">
            <a:avLst>
              <a:gd name="adj" fmla="val 8417"/>
            </a:avLst>
          </a:prstGeom>
          <a:pattFill prst="pct10">
            <a:fgClr>
              <a:schemeClr val="accent1"/>
            </a:fgClr>
            <a:bgClr>
              <a:srgbClr val="B6E088"/>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676" tIns="32838" rIns="65676" bIns="32838" numCol="1" spcCol="0" rtlCol="0" fromWordArt="0" anchor="ctr" anchorCtr="0" forceAA="0" compatLnSpc="1">
            <a:prstTxWarp prst="textNoShape">
              <a:avLst/>
            </a:prstTxWarp>
            <a:noAutofit/>
          </a:bodyPr>
          <a:lstStyle/>
          <a:p>
            <a:pPr algn="ctr"/>
            <a:endParaRPr kumimoji="1" lang="ja-JP" altLang="en-US"/>
          </a:p>
        </p:txBody>
      </p:sp>
      <p:sp>
        <p:nvSpPr>
          <p:cNvPr id="73" name="角丸四角形 72"/>
          <p:cNvSpPr/>
          <p:nvPr/>
        </p:nvSpPr>
        <p:spPr>
          <a:xfrm>
            <a:off x="1676638" y="1484787"/>
            <a:ext cx="2184243" cy="864095"/>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p:txBody>
      </p:sp>
      <p:sp>
        <p:nvSpPr>
          <p:cNvPr id="77" name="角丸四角形 76"/>
          <p:cNvSpPr/>
          <p:nvPr/>
        </p:nvSpPr>
        <p:spPr>
          <a:xfrm>
            <a:off x="1754647" y="1969353"/>
            <a:ext cx="2028225" cy="335327"/>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6000" rIns="36000" rtlCol="0" anchor="ctr"/>
          <a:lstStyle/>
          <a:p>
            <a:pPr defTabSz="656760">
              <a:lnSpc>
                <a:spcPts val="1100"/>
              </a:lnSpc>
              <a:defRPr/>
            </a:pPr>
            <a:r>
              <a:rPr kumimoji="0" lang="ja-JP" altLang="en-US" sz="900" kern="0" dirty="0" smtClean="0">
                <a:latin typeface="+mj-ea"/>
                <a:cs typeface="メイリオ" pitchFamily="50" charset="-128"/>
              </a:rPr>
              <a:t>うち、さらに都道府県による事実確認調査が必要とされた事例　</a:t>
            </a:r>
            <a:r>
              <a:rPr kumimoji="0" lang="ja-JP" altLang="en-US" sz="900" b="1" kern="0" dirty="0" smtClean="0">
                <a:latin typeface="+mj-ea"/>
                <a:cs typeface="メイリオ" pitchFamily="50" charset="-128"/>
              </a:rPr>
              <a:t>　</a:t>
            </a:r>
            <a:r>
              <a:rPr kumimoji="0" lang="en-US" altLang="ja-JP" sz="900" b="1" kern="0" dirty="0" smtClean="0">
                <a:latin typeface="+mj-ea"/>
                <a:cs typeface="メイリオ" pitchFamily="50" charset="-128"/>
              </a:rPr>
              <a:t>32</a:t>
            </a:r>
            <a:r>
              <a:rPr kumimoji="0" lang="ja-JP" altLang="en-US" sz="900" b="1" kern="0" dirty="0" smtClean="0">
                <a:latin typeface="+mj-ea"/>
                <a:cs typeface="メイリオ" pitchFamily="50" charset="-128"/>
              </a:rPr>
              <a:t>件</a:t>
            </a:r>
            <a:r>
              <a:rPr kumimoji="0" lang="ja-JP" altLang="en-US" sz="900" kern="0" dirty="0" smtClean="0">
                <a:latin typeface="+mj-ea"/>
                <a:cs typeface="メイリオ" pitchFamily="50" charset="-128"/>
              </a:rPr>
              <a:t>　</a:t>
            </a:r>
            <a:endParaRPr kumimoji="0" lang="en-US" altLang="ja-JP" sz="900" kern="0" dirty="0" smtClean="0">
              <a:latin typeface="+mj-ea"/>
              <a:cs typeface="メイリオ" pitchFamily="50" charset="-128"/>
            </a:endParaRPr>
          </a:p>
        </p:txBody>
      </p:sp>
      <p:sp>
        <p:nvSpPr>
          <p:cNvPr id="84" name="正方形/長方形 83"/>
          <p:cNvSpPr/>
          <p:nvPr/>
        </p:nvSpPr>
        <p:spPr>
          <a:xfrm>
            <a:off x="1721260" y="1048681"/>
            <a:ext cx="1878295" cy="220083"/>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50" b="1" dirty="0" smtClean="0">
                <a:solidFill>
                  <a:srgbClr val="000000"/>
                </a:solidFill>
                <a:latin typeface="+mj-ea"/>
                <a:cs typeface="メイリオ" pitchFamily="50" charset="-128"/>
              </a:rPr>
              <a:t>事実確認調査　（</a:t>
            </a:r>
            <a:r>
              <a:rPr lang="en-US" altLang="ja-JP" sz="950" b="1" dirty="0" smtClean="0">
                <a:solidFill>
                  <a:srgbClr val="000000"/>
                </a:solidFill>
                <a:latin typeface="+mj-ea"/>
                <a:cs typeface="メイリオ" pitchFamily="50" charset="-128"/>
              </a:rPr>
              <a:t>2,140</a:t>
            </a:r>
            <a:r>
              <a:rPr lang="ja-JP" altLang="en-US" sz="950" b="1" dirty="0" smtClean="0">
                <a:solidFill>
                  <a:srgbClr val="000000"/>
                </a:solidFill>
                <a:latin typeface="+mj-ea"/>
                <a:cs typeface="メイリオ" pitchFamily="50" charset="-128"/>
              </a:rPr>
              <a:t>件） </a:t>
            </a:r>
            <a:endParaRPr lang="en-US" altLang="ja-JP" sz="950" b="1" dirty="0" smtClean="0">
              <a:solidFill>
                <a:srgbClr val="000000"/>
              </a:solidFill>
              <a:latin typeface="+mj-ea"/>
              <a:cs typeface="メイリオ" pitchFamily="50" charset="-128"/>
            </a:endParaRPr>
          </a:p>
        </p:txBody>
      </p:sp>
      <p:sp>
        <p:nvSpPr>
          <p:cNvPr id="85" name="正方形/長方形 84"/>
          <p:cNvSpPr/>
          <p:nvPr/>
        </p:nvSpPr>
        <p:spPr>
          <a:xfrm>
            <a:off x="1721258" y="1331654"/>
            <a:ext cx="2106234" cy="216000"/>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nSpc>
                <a:spcPts val="1100"/>
              </a:lnSpc>
            </a:pPr>
            <a:r>
              <a:rPr kumimoji="1" lang="ja-JP" altLang="en-US" sz="900" dirty="0" smtClean="0">
                <a:solidFill>
                  <a:schemeClr val="tx1"/>
                </a:solidFill>
              </a:rPr>
              <a:t>事実確認調査を行った事例　</a:t>
            </a:r>
            <a:r>
              <a:rPr kumimoji="1" lang="en-US" altLang="ja-JP" sz="900" b="1" dirty="0" smtClean="0">
                <a:solidFill>
                  <a:schemeClr val="tx1"/>
                </a:solidFill>
                <a:latin typeface="+mj-ea"/>
                <a:ea typeface="+mj-ea"/>
              </a:rPr>
              <a:t>1,712</a:t>
            </a:r>
            <a:r>
              <a:rPr kumimoji="1" lang="ja-JP" altLang="en-US" sz="900" b="1" dirty="0" smtClean="0">
                <a:solidFill>
                  <a:schemeClr val="tx1"/>
                </a:solidFill>
                <a:latin typeface="+mj-ea"/>
                <a:ea typeface="+mj-ea"/>
              </a:rPr>
              <a:t>件</a:t>
            </a:r>
          </a:p>
        </p:txBody>
      </p:sp>
      <p:sp>
        <p:nvSpPr>
          <p:cNvPr id="86" name="角丸四角形 85"/>
          <p:cNvSpPr/>
          <p:nvPr/>
        </p:nvSpPr>
        <p:spPr>
          <a:xfrm>
            <a:off x="1754647" y="1574526"/>
            <a:ext cx="2028225" cy="335327"/>
          </a:xfrm>
          <a:prstGeom prst="roundRect">
            <a:avLst/>
          </a:prstGeom>
          <a:solidFill>
            <a:srgbClr val="FFFF00"/>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1100"/>
              </a:lnSpc>
              <a:defRPr/>
            </a:pPr>
            <a:r>
              <a:rPr kumimoji="0" lang="ja-JP" altLang="en-US" sz="900" kern="0" dirty="0" smtClean="0">
                <a:latin typeface="+mj-ea"/>
                <a:ea typeface="+mj-ea"/>
                <a:cs typeface="メイリオ" pitchFamily="50" charset="-128"/>
              </a:rPr>
              <a:t>うち、虐待</a:t>
            </a:r>
            <a:r>
              <a:rPr kumimoji="0" lang="ja-JP" altLang="en-US" sz="900" kern="0" dirty="0">
                <a:latin typeface="+mj-ea"/>
                <a:ea typeface="+mj-ea"/>
                <a:cs typeface="メイリオ" pitchFamily="50" charset="-128"/>
              </a:rPr>
              <a:t>の事実が</a:t>
            </a:r>
            <a:r>
              <a:rPr kumimoji="0" lang="ja-JP" altLang="en-US" sz="900" kern="0" dirty="0" smtClean="0">
                <a:latin typeface="+mj-ea"/>
                <a:ea typeface="+mj-ea"/>
                <a:cs typeface="メイリオ" pitchFamily="50" charset="-128"/>
              </a:rPr>
              <a:t>認められた事例</a:t>
            </a:r>
            <a:endParaRPr kumimoji="0" lang="en-US" altLang="ja-JP" sz="900" kern="0" dirty="0" smtClean="0">
              <a:latin typeface="+mj-ea"/>
              <a:ea typeface="+mj-ea"/>
              <a:cs typeface="メイリオ" pitchFamily="50" charset="-128"/>
            </a:endParaRPr>
          </a:p>
          <a:p>
            <a:pPr defTabSz="656760">
              <a:lnSpc>
                <a:spcPts val="1100"/>
              </a:lnSpc>
              <a:defRPr/>
            </a:pPr>
            <a:r>
              <a:rPr kumimoji="0" lang="ja-JP" altLang="en-US" sz="900" kern="0" dirty="0" smtClean="0">
                <a:latin typeface="+mj-ea"/>
                <a:ea typeface="+mj-ea"/>
                <a:cs typeface="メイリオ" pitchFamily="50" charset="-128"/>
              </a:rPr>
              <a:t>　　　　　　　　　　　　　　</a:t>
            </a:r>
            <a:r>
              <a:rPr kumimoji="0" lang="ja-JP" altLang="en-US" sz="900" b="1" kern="0" dirty="0" smtClean="0">
                <a:latin typeface="+mj-ea"/>
                <a:ea typeface="+mj-ea"/>
                <a:cs typeface="メイリオ" pitchFamily="50" charset="-128"/>
              </a:rPr>
              <a:t>　　　　</a:t>
            </a:r>
            <a:r>
              <a:rPr kumimoji="0" lang="en-US" altLang="ja-JP" sz="900" b="1" kern="0" dirty="0" smtClean="0">
                <a:latin typeface="+mn-ea"/>
                <a:cs typeface="メイリオ" pitchFamily="50" charset="-128"/>
              </a:rPr>
              <a:t>359</a:t>
            </a:r>
            <a:r>
              <a:rPr kumimoji="0" lang="ja-JP" altLang="en-US" sz="900" b="1" kern="0" dirty="0" smtClean="0">
                <a:latin typeface="+mj-ea"/>
                <a:ea typeface="+mj-ea"/>
                <a:cs typeface="メイリオ" pitchFamily="50" charset="-128"/>
              </a:rPr>
              <a:t>件</a:t>
            </a:r>
            <a:endParaRPr kumimoji="0" lang="en-US" altLang="ja-JP" sz="900" kern="0" dirty="0">
              <a:latin typeface="+mj-ea"/>
              <a:ea typeface="+mj-ea"/>
              <a:cs typeface="メイリオ" pitchFamily="50" charset="-128"/>
            </a:endParaRPr>
          </a:p>
        </p:txBody>
      </p:sp>
      <p:sp>
        <p:nvSpPr>
          <p:cNvPr id="87" name="角丸四角形 86"/>
          <p:cNvSpPr/>
          <p:nvPr/>
        </p:nvSpPr>
        <p:spPr>
          <a:xfrm>
            <a:off x="1676638" y="2484370"/>
            <a:ext cx="2184243" cy="600779"/>
          </a:xfrm>
          <a:prstGeom prst="roundRect">
            <a:avLst>
              <a:gd name="adj" fmla="val 9013"/>
            </a:avLst>
          </a:prstGeom>
          <a:solidFill>
            <a:srgbClr val="E3F3D1"/>
          </a:solidFill>
          <a:ln w="3175" cap="flat" cmpd="sng" algn="ctr">
            <a:solidFill>
              <a:srgbClr val="BBE0E3">
                <a:shade val="50000"/>
              </a:srgbClr>
            </a:solidFill>
            <a:prstDash val="solid"/>
          </a:ln>
          <a:effectLst>
            <a:outerShdw blurRad="50800" dist="38100" dir="2700000" algn="tl" rotWithShape="0">
              <a:prstClr val="black">
                <a:alpha val="40000"/>
              </a:prstClr>
            </a:outerShdw>
          </a:effectLst>
        </p:spPr>
        <p:txBody>
          <a:bodyPr lIns="48286" tIns="24143" rIns="48286" bIns="24143" spcCol="0" rtlCol="0" anchor="ctr"/>
          <a:lstStyle/>
          <a:p>
            <a:pPr defTabSz="656760">
              <a:lnSpc>
                <a:spcPts val="939"/>
              </a:lnSpc>
              <a:defRPr/>
            </a:pPr>
            <a:r>
              <a:rPr kumimoji="0" lang="ja-JP" altLang="en-US" sz="1300" kern="0" dirty="0">
                <a:latin typeface="+mj-ea"/>
                <a:ea typeface="+mj-ea"/>
                <a:cs typeface="メイリオ" pitchFamily="50" charset="-128"/>
              </a:rPr>
              <a:t>　</a:t>
            </a:r>
            <a:endParaRPr kumimoji="0" lang="en-US" altLang="ja-JP" sz="1300" kern="0" dirty="0">
              <a:latin typeface="+mj-ea"/>
              <a:ea typeface="+mj-ea"/>
              <a:cs typeface="メイリオ" pitchFamily="50" charset="-128"/>
            </a:endParaRPr>
          </a:p>
          <a:p>
            <a:pPr defTabSz="656760">
              <a:lnSpc>
                <a:spcPts val="1100"/>
              </a:lnSpc>
              <a:defRPr/>
            </a:pPr>
            <a:r>
              <a:rPr kumimoji="0" lang="ja-JP" altLang="en-US" sz="1000" kern="0" dirty="0" smtClean="0">
                <a:latin typeface="+mj-ea"/>
                <a:ea typeface="+mj-ea"/>
                <a:cs typeface="メイリオ" pitchFamily="50" charset="-128"/>
              </a:rPr>
              <a:t> </a:t>
            </a:r>
            <a:endParaRPr kumimoji="0" lang="en-US" altLang="ja-JP" sz="1000" kern="0" dirty="0" smtClean="0">
              <a:latin typeface="+mj-ea"/>
              <a:ea typeface="+mj-ea"/>
              <a:cs typeface="メイリオ" pitchFamily="50" charset="-128"/>
            </a:endParaRPr>
          </a:p>
        </p:txBody>
      </p:sp>
      <p:sp>
        <p:nvSpPr>
          <p:cNvPr id="88" name="角丸四角形 87"/>
          <p:cNvSpPr/>
          <p:nvPr/>
        </p:nvSpPr>
        <p:spPr>
          <a:xfrm>
            <a:off x="1754645" y="2684206"/>
            <a:ext cx="1872208" cy="360040"/>
          </a:xfrm>
          <a:prstGeom prst="roundRect">
            <a:avLst/>
          </a:prstGeom>
          <a:solidFill>
            <a:schemeClr val="bg1"/>
          </a:solidFill>
        </p:spPr>
        <p:style>
          <a:lnRef idx="1">
            <a:schemeClr val="accent1"/>
          </a:lnRef>
          <a:fillRef idx="0">
            <a:schemeClr val="accent1"/>
          </a:fillRef>
          <a:effectRef idx="0">
            <a:schemeClr val="accent1"/>
          </a:effectRef>
          <a:fontRef idx="minor">
            <a:schemeClr val="tx1"/>
          </a:fontRef>
        </p:style>
        <p:txBody>
          <a:bodyPr lIns="36000" rIns="36000" rtlCol="0" anchor="ctr"/>
          <a:lstStyle/>
          <a:p>
            <a:pPr defTabSz="656760">
              <a:lnSpc>
                <a:spcPts val="1100"/>
              </a:lnSpc>
              <a:defRPr/>
            </a:pPr>
            <a:r>
              <a:rPr kumimoji="0" lang="ja-JP" altLang="en-US" sz="900" kern="0" dirty="0" smtClean="0">
                <a:latin typeface="+mj-ea"/>
                <a:cs typeface="メイリオ" pitchFamily="50" charset="-128"/>
              </a:rPr>
              <a:t>うち、都道府県へ事実確認調査を</a:t>
            </a:r>
            <a:endParaRPr kumimoji="0" lang="en-US" altLang="ja-JP" sz="900" kern="0" dirty="0" smtClean="0">
              <a:latin typeface="+mj-ea"/>
              <a:cs typeface="メイリオ" pitchFamily="50" charset="-128"/>
            </a:endParaRPr>
          </a:p>
          <a:p>
            <a:pPr defTabSz="656760">
              <a:lnSpc>
                <a:spcPts val="1100"/>
              </a:lnSpc>
              <a:defRPr/>
            </a:pPr>
            <a:r>
              <a:rPr kumimoji="0" lang="ja-JP" altLang="en-US" sz="900" kern="0" dirty="0" smtClean="0">
                <a:latin typeface="+mj-ea"/>
                <a:cs typeface="メイリオ" pitchFamily="50" charset="-128"/>
              </a:rPr>
              <a:t>依頼した事例　　　　　　　</a:t>
            </a:r>
            <a:r>
              <a:rPr kumimoji="0" lang="ja-JP" altLang="en-US" sz="900" b="1" kern="0" dirty="0" smtClean="0">
                <a:latin typeface="+mj-ea"/>
                <a:cs typeface="メイリオ" pitchFamily="50" charset="-128"/>
              </a:rPr>
              <a:t>　</a:t>
            </a:r>
            <a:r>
              <a:rPr kumimoji="0" lang="en-US" altLang="ja-JP" sz="900" b="1" kern="0" dirty="0" smtClean="0">
                <a:latin typeface="+mj-ea"/>
                <a:cs typeface="メイリオ" pitchFamily="50" charset="-128"/>
              </a:rPr>
              <a:t>16</a:t>
            </a:r>
            <a:r>
              <a:rPr kumimoji="0" lang="ja-JP" altLang="en-US" sz="900" b="1" kern="0" dirty="0" smtClean="0">
                <a:latin typeface="+mj-ea"/>
                <a:cs typeface="メイリオ" pitchFamily="50" charset="-128"/>
              </a:rPr>
              <a:t>件</a:t>
            </a:r>
            <a:r>
              <a:rPr kumimoji="0" lang="ja-JP" altLang="en-US" sz="900" kern="0" dirty="0" smtClean="0">
                <a:latin typeface="+mj-ea"/>
                <a:cs typeface="メイリオ" pitchFamily="50" charset="-128"/>
              </a:rPr>
              <a:t>　</a:t>
            </a:r>
            <a:endParaRPr kumimoji="0" lang="en-US" altLang="ja-JP" sz="900" kern="0" dirty="0" smtClean="0">
              <a:latin typeface="+mj-ea"/>
              <a:cs typeface="メイリオ" pitchFamily="50" charset="-128"/>
            </a:endParaRPr>
          </a:p>
        </p:txBody>
      </p:sp>
      <p:sp>
        <p:nvSpPr>
          <p:cNvPr id="89" name="正方形/長方形 88"/>
          <p:cNvSpPr/>
          <p:nvPr/>
        </p:nvSpPr>
        <p:spPr>
          <a:xfrm>
            <a:off x="1721258" y="2406546"/>
            <a:ext cx="2106234" cy="216000"/>
          </a:xfrm>
          <a:prstGeom prst="rect">
            <a:avLst/>
          </a:prstGeom>
          <a:solidFill>
            <a:srgbClr val="E3F3D1"/>
          </a:solidFill>
          <a:ln w="3175"/>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lnSpc>
                <a:spcPts val="1100"/>
              </a:lnSpc>
            </a:pPr>
            <a:r>
              <a:rPr kumimoji="1" lang="ja-JP" altLang="en-US" sz="800" dirty="0" smtClean="0">
                <a:solidFill>
                  <a:schemeClr val="tx1"/>
                </a:solidFill>
              </a:rPr>
              <a:t>事実確認調査を行わなかった事例　</a:t>
            </a:r>
            <a:r>
              <a:rPr lang="en-US" altLang="ja-JP" sz="800" b="1" dirty="0" smtClean="0">
                <a:solidFill>
                  <a:schemeClr val="tx1"/>
                </a:solidFill>
              </a:rPr>
              <a:t>428</a:t>
            </a:r>
            <a:r>
              <a:rPr kumimoji="1" lang="ja-JP" altLang="en-US" sz="800" b="1" dirty="0" smtClean="0">
                <a:solidFill>
                  <a:schemeClr val="tx1"/>
                </a:solidFill>
                <a:latin typeface="+mn-ea"/>
              </a:rPr>
              <a:t>件</a:t>
            </a:r>
          </a:p>
        </p:txBody>
      </p:sp>
      <p:sp>
        <p:nvSpPr>
          <p:cNvPr id="82" name="右矢印 81"/>
          <p:cNvSpPr/>
          <p:nvPr/>
        </p:nvSpPr>
        <p:spPr>
          <a:xfrm>
            <a:off x="3782870" y="1914030"/>
            <a:ext cx="702078" cy="30400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ja-JP" altLang="en-US" sz="1000" b="1" dirty="0" smtClean="0"/>
              <a:t>　　</a:t>
            </a:r>
            <a:r>
              <a:rPr lang="en-US" altLang="ja-JP" sz="1000" b="1" dirty="0" smtClean="0"/>
              <a:t>41</a:t>
            </a:r>
            <a:r>
              <a:rPr lang="ja-JP" altLang="en-US" sz="1000" b="1" dirty="0" smtClean="0"/>
              <a:t>件</a:t>
            </a:r>
            <a:endParaRPr lang="ja-JP" altLang="en-US" sz="1000" b="1" dirty="0"/>
          </a:p>
        </p:txBody>
      </p:sp>
      <p:sp>
        <p:nvSpPr>
          <p:cNvPr id="80" name="右矢印 79"/>
          <p:cNvSpPr/>
          <p:nvPr/>
        </p:nvSpPr>
        <p:spPr>
          <a:xfrm>
            <a:off x="3782873" y="1539084"/>
            <a:ext cx="2533263" cy="305740"/>
          </a:xfrm>
          <a:prstGeom prst="rightArrow">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r>
              <a:rPr lang="en-US" altLang="ja-JP" sz="1000" b="1" dirty="0" smtClean="0">
                <a:latin typeface="+mn-ea"/>
              </a:rPr>
              <a:t>315</a:t>
            </a:r>
            <a:r>
              <a:rPr lang="ja-JP" altLang="en-US" sz="1000" b="1" dirty="0" smtClean="0">
                <a:latin typeface="+mn-ea"/>
              </a:rPr>
              <a:t>件</a:t>
            </a:r>
            <a:endParaRPr lang="ja-JP" altLang="en-US" sz="1000" b="1" dirty="0">
              <a:latin typeface="+mn-ea"/>
            </a:endParaRPr>
          </a:p>
        </p:txBody>
      </p:sp>
      <p:sp>
        <p:nvSpPr>
          <p:cNvPr id="81" name="屈折矢印 80"/>
          <p:cNvSpPr/>
          <p:nvPr/>
        </p:nvSpPr>
        <p:spPr>
          <a:xfrm>
            <a:off x="3626855" y="2132856"/>
            <a:ext cx="546061" cy="792088"/>
          </a:xfrm>
          <a:prstGeom prst="bentUpArrow">
            <a:avLst>
              <a:gd name="adj1" fmla="val 17841"/>
              <a:gd name="adj2" fmla="val 26587"/>
              <a:gd name="adj3" fmla="val 28060"/>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67" name="テキスト ボックス 66"/>
          <p:cNvSpPr txBox="1"/>
          <p:nvPr/>
        </p:nvSpPr>
        <p:spPr>
          <a:xfrm>
            <a:off x="2991832" y="4344109"/>
            <a:ext cx="3273552" cy="215444"/>
          </a:xfrm>
          <a:prstGeom prst="rect">
            <a:avLst/>
          </a:prstGeom>
          <a:noFill/>
        </p:spPr>
        <p:txBody>
          <a:bodyPr wrap="square" rtlCol="0">
            <a:spAutoFit/>
          </a:bodyPr>
          <a:lstStyle/>
          <a:p>
            <a:pPr algn="ctr"/>
            <a:r>
              <a:rPr lang="ja-JP" altLang="en-US" sz="800" dirty="0" smtClean="0"/>
              <a:t>障害者</a:t>
            </a:r>
            <a:r>
              <a:rPr kumimoji="1" lang="ja-JP" altLang="en-US" sz="800" dirty="0" smtClean="0"/>
              <a:t>虐待が認められた事業所種別</a:t>
            </a:r>
            <a:endParaRPr kumimoji="1" lang="ja-JP" altLang="en-US" sz="800" dirty="0"/>
          </a:p>
        </p:txBody>
      </p:sp>
      <p:graphicFrame>
        <p:nvGraphicFramePr>
          <p:cNvPr id="75" name="表 74"/>
          <p:cNvGraphicFramePr>
            <a:graphicFrameLocks noGrp="1"/>
          </p:cNvGraphicFramePr>
          <p:nvPr>
            <p:extLst>
              <p:ext uri="{D42A27DB-BD31-4B8C-83A1-F6EECF244321}">
                <p14:modId xmlns:p14="http://schemas.microsoft.com/office/powerpoint/2010/main" val="3406377137"/>
              </p:ext>
            </p:extLst>
          </p:nvPr>
        </p:nvGraphicFramePr>
        <p:xfrm>
          <a:off x="6428698" y="4794725"/>
          <a:ext cx="3204825" cy="367188"/>
        </p:xfrm>
        <a:graphic>
          <a:graphicData uri="http://schemas.openxmlformats.org/drawingml/2006/table">
            <a:tbl>
              <a:tblPr firstRow="1" bandRow="1">
                <a:tableStyleId>{5C22544A-7EE6-4342-B048-85BDC9FD1C3A}</a:tableStyleId>
              </a:tblPr>
              <a:tblGrid>
                <a:gridCol w="640965"/>
                <a:gridCol w="640965"/>
                <a:gridCol w="640965"/>
                <a:gridCol w="640965"/>
                <a:gridCol w="640965"/>
              </a:tblGrid>
              <a:tr h="178788">
                <a:tc>
                  <a:txBody>
                    <a:bodyPr/>
                    <a:lstStyle/>
                    <a:p>
                      <a:pPr algn="ctr"/>
                      <a:r>
                        <a:rPr kumimoji="1" lang="ja-JP" altLang="en-US" sz="900" b="0" dirty="0" smtClean="0">
                          <a:solidFill>
                            <a:schemeClr val="tx1"/>
                          </a:solidFill>
                        </a:rPr>
                        <a:t>身体障害</a:t>
                      </a:r>
                      <a:endParaRPr kumimoji="1" lang="ja-JP" altLang="en-US" sz="900" b="0" dirty="0">
                        <a:solidFill>
                          <a:schemeClr val="tx1"/>
                        </a:solidFill>
                      </a:endParaRPr>
                    </a:p>
                  </a:txBody>
                  <a:tcPr marL="39000" marR="39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知的障害</a:t>
                      </a:r>
                      <a:endParaRPr kumimoji="1" lang="ja-JP" altLang="en-US" sz="900" b="0" dirty="0">
                        <a:solidFill>
                          <a:schemeClr val="tx1"/>
                        </a:solidFill>
                      </a:endParaRPr>
                    </a:p>
                  </a:txBody>
                  <a:tcPr marL="39000" marR="39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精神障害</a:t>
                      </a:r>
                      <a:endParaRPr kumimoji="1" lang="ja-JP" altLang="en-US" sz="900" b="0" dirty="0">
                        <a:solidFill>
                          <a:schemeClr val="tx1"/>
                        </a:solidFill>
                      </a:endParaRPr>
                    </a:p>
                  </a:txBody>
                  <a:tcPr marL="39000" marR="39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発達障害</a:t>
                      </a:r>
                      <a:endParaRPr kumimoji="1" lang="ja-JP" altLang="en-US" sz="900" b="0" dirty="0">
                        <a:solidFill>
                          <a:schemeClr val="tx1"/>
                        </a:solidFill>
                      </a:endParaRPr>
                    </a:p>
                  </a:txBody>
                  <a:tcPr marL="39000" marR="39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chemeClr val="tx1"/>
                          </a:solidFill>
                        </a:rPr>
                        <a:t>難病等</a:t>
                      </a:r>
                      <a:endParaRPr kumimoji="1" lang="ja-JP" altLang="en-US" sz="900" b="0" dirty="0">
                        <a:solidFill>
                          <a:schemeClr val="tx1"/>
                        </a:solidFill>
                      </a:endParaRPr>
                    </a:p>
                  </a:txBody>
                  <a:tcPr marL="39000" marR="39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78788">
                <a:tc>
                  <a:txBody>
                    <a:bodyPr/>
                    <a:lstStyle/>
                    <a:p>
                      <a:pPr algn="ctr"/>
                      <a:r>
                        <a:rPr kumimoji="1" lang="en-US" altLang="ja-JP" sz="1000" dirty="0" smtClean="0">
                          <a:solidFill>
                            <a:schemeClr val="tx1"/>
                          </a:solidFill>
                        </a:rPr>
                        <a:t>16.7%</a:t>
                      </a:r>
                      <a:endParaRPr kumimoji="1" lang="ja-JP" altLang="en-US" sz="1000" dirty="0">
                        <a:solidFill>
                          <a:schemeClr val="tx1"/>
                        </a:solidFill>
                      </a:endParaRPr>
                    </a:p>
                  </a:txBody>
                  <a:tcPr marL="39000" marR="39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83.3%</a:t>
                      </a:r>
                      <a:endParaRPr kumimoji="1" lang="ja-JP" altLang="en-US" sz="1000" dirty="0">
                        <a:solidFill>
                          <a:schemeClr val="tx1"/>
                        </a:solidFill>
                      </a:endParaRPr>
                    </a:p>
                  </a:txBody>
                  <a:tcPr marL="39000" marR="39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8.8%</a:t>
                      </a:r>
                      <a:endParaRPr kumimoji="1" lang="ja-JP" altLang="en-US" sz="1000" dirty="0">
                        <a:solidFill>
                          <a:schemeClr val="tx1"/>
                        </a:solidFill>
                      </a:endParaRPr>
                    </a:p>
                  </a:txBody>
                  <a:tcPr marL="39000" marR="39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2.3%</a:t>
                      </a:r>
                      <a:endParaRPr kumimoji="1" lang="ja-JP" altLang="en-US" sz="1000" dirty="0">
                        <a:solidFill>
                          <a:schemeClr val="tx1"/>
                        </a:solidFill>
                      </a:endParaRPr>
                    </a:p>
                  </a:txBody>
                  <a:tcPr marL="39000" marR="39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000" dirty="0" smtClean="0">
                          <a:solidFill>
                            <a:schemeClr val="tx1"/>
                          </a:solidFill>
                        </a:rPr>
                        <a:t>0.0%</a:t>
                      </a:r>
                      <a:endParaRPr kumimoji="1" lang="ja-JP" altLang="en-US" sz="1000" dirty="0">
                        <a:solidFill>
                          <a:schemeClr val="tx1"/>
                        </a:solidFill>
                      </a:endParaRPr>
                    </a:p>
                  </a:txBody>
                  <a:tcPr marL="39000" marR="39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graphicFrame>
        <p:nvGraphicFramePr>
          <p:cNvPr id="78" name="表 77"/>
          <p:cNvGraphicFramePr>
            <a:graphicFrameLocks noGrp="1"/>
          </p:cNvGraphicFramePr>
          <p:nvPr>
            <p:extLst>
              <p:ext uri="{D42A27DB-BD31-4B8C-83A1-F6EECF244321}">
                <p14:modId xmlns:p14="http://schemas.microsoft.com/office/powerpoint/2010/main" val="4291690602"/>
              </p:ext>
            </p:extLst>
          </p:nvPr>
        </p:nvGraphicFramePr>
        <p:xfrm>
          <a:off x="204181" y="5600046"/>
          <a:ext cx="3015877" cy="1080000"/>
        </p:xfrm>
        <a:graphic>
          <a:graphicData uri="http://schemas.openxmlformats.org/drawingml/2006/table">
            <a:tbl>
              <a:tblPr firstRow="1" bandRow="1">
                <a:tableStyleId>{5C22544A-7EE6-4342-B048-85BDC9FD1C3A}</a:tableStyleId>
              </a:tblPr>
              <a:tblGrid>
                <a:gridCol w="2520774"/>
                <a:gridCol w="495103"/>
              </a:tblGrid>
              <a:tr h="180000">
                <a:tc>
                  <a:txBody>
                    <a:bodyPr/>
                    <a:lstStyle/>
                    <a:p>
                      <a:r>
                        <a:rPr kumimoji="1" lang="ja-JP" altLang="en-US" sz="800" b="0" dirty="0" smtClean="0">
                          <a:solidFill>
                            <a:schemeClr val="tx1"/>
                          </a:solidFill>
                        </a:rPr>
                        <a:t>教育・知識・介護技術等に関する問題</a:t>
                      </a:r>
                      <a:endParaRPr kumimoji="1" lang="ja-JP" altLang="en-US" sz="800" b="0" dirty="0">
                        <a:solidFill>
                          <a:schemeClr val="tx1"/>
                        </a:solidFill>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b="0" dirty="0" smtClean="0">
                          <a:solidFill>
                            <a:schemeClr val="tx1"/>
                          </a:solidFill>
                          <a:latin typeface="+mn-lt"/>
                          <a:ea typeface="+mj-ea"/>
                        </a:rPr>
                        <a:t>56.1%</a:t>
                      </a:r>
                      <a:endParaRPr kumimoji="1" lang="ja-JP" altLang="en-US" sz="900" b="0" dirty="0">
                        <a:solidFill>
                          <a:schemeClr val="tx1"/>
                        </a:solidFill>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80000">
                <a:tc>
                  <a:txBody>
                    <a:bodyPr/>
                    <a:lstStyle/>
                    <a:p>
                      <a:r>
                        <a:rPr kumimoji="1" lang="ja-JP" altLang="en-US" sz="800" dirty="0" smtClean="0"/>
                        <a:t>虐待を行った職員の性格や資質の問題</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51.2%</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80000">
                <a:tc>
                  <a:txBody>
                    <a:bodyPr/>
                    <a:lstStyle/>
                    <a:p>
                      <a:r>
                        <a:rPr kumimoji="1" lang="ja-JP" altLang="en-US" sz="800" dirty="0" smtClean="0"/>
                        <a:t>倫理観や理念の欠如</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43.9%</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80000">
                <a:tc>
                  <a:txBody>
                    <a:bodyPr/>
                    <a:lstStyle/>
                    <a:p>
                      <a:r>
                        <a:rPr kumimoji="1" lang="ja-JP" altLang="en-US" sz="800" dirty="0" smtClean="0"/>
                        <a:t>職員のストレスや感情コントロールの問題</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42.0%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80000">
                <a:tc>
                  <a:txBody>
                    <a:bodyPr/>
                    <a:lstStyle/>
                    <a:p>
                      <a:r>
                        <a:rPr kumimoji="1" lang="ja-JP" altLang="en-US" sz="800" dirty="0" smtClean="0"/>
                        <a:t>虐待を助長する組織風土や職員間の関係性の悪さ</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24.8%</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180000">
                <a:tc>
                  <a:txBody>
                    <a:bodyPr/>
                    <a:lstStyle/>
                    <a:p>
                      <a:r>
                        <a:rPr kumimoji="1" lang="ja-JP" altLang="en-US" sz="800" dirty="0" smtClean="0"/>
                        <a:t>人員不足や人員配置の問題及び関連する多忙さ</a:t>
                      </a:r>
                      <a:endParaRPr kumimoji="1" lang="ja-JP" altLang="en-US" sz="800" dirty="0"/>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900" dirty="0" smtClean="0">
                          <a:latin typeface="+mn-lt"/>
                          <a:ea typeface="+mj-ea"/>
                        </a:rPr>
                        <a:t>23.0%</a:t>
                      </a:r>
                      <a:endParaRPr kumimoji="1" lang="ja-JP" altLang="en-US" sz="900" dirty="0">
                        <a:latin typeface="+mn-lt"/>
                        <a:ea typeface="+mj-ea"/>
                      </a:endParaRPr>
                    </a:p>
                  </a:txBody>
                  <a:tcPr marL="39000" marR="39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
        <p:nvSpPr>
          <p:cNvPr id="83" name="テキスト ボックス 82"/>
          <p:cNvSpPr txBox="1"/>
          <p:nvPr/>
        </p:nvSpPr>
        <p:spPr>
          <a:xfrm>
            <a:off x="215957" y="5426777"/>
            <a:ext cx="3127681" cy="215444"/>
          </a:xfrm>
          <a:prstGeom prst="rect">
            <a:avLst/>
          </a:prstGeom>
          <a:noFill/>
        </p:spPr>
        <p:txBody>
          <a:bodyPr wrap="square" rtlCol="0">
            <a:spAutoFit/>
          </a:bodyPr>
          <a:lstStyle/>
          <a:p>
            <a:pPr algn="ctr"/>
            <a:r>
              <a:rPr kumimoji="1" lang="ja-JP" altLang="en-US" sz="800" dirty="0" smtClean="0"/>
              <a:t>市区町村等職員が判断した虐待の発生要因（複数回答）</a:t>
            </a:r>
            <a:endParaRPr kumimoji="1" lang="ja-JP" altLang="en-US" sz="800" dirty="0"/>
          </a:p>
        </p:txBody>
      </p:sp>
      <p:sp>
        <p:nvSpPr>
          <p:cNvPr id="90" name="テキスト ボックス 89"/>
          <p:cNvSpPr txBox="1"/>
          <p:nvPr/>
        </p:nvSpPr>
        <p:spPr>
          <a:xfrm>
            <a:off x="3305543" y="3570089"/>
            <a:ext cx="2727739" cy="215444"/>
          </a:xfrm>
          <a:prstGeom prst="rect">
            <a:avLst/>
          </a:prstGeom>
          <a:noFill/>
        </p:spPr>
        <p:txBody>
          <a:bodyPr wrap="square" rtlCol="0">
            <a:spAutoFit/>
          </a:bodyPr>
          <a:lstStyle/>
          <a:p>
            <a:pPr algn="ctr"/>
            <a:r>
              <a:rPr kumimoji="1" lang="ja-JP" altLang="en-US" sz="800" dirty="0" smtClean="0"/>
              <a:t>虐待行為の類型（複数回答）</a:t>
            </a:r>
            <a:endParaRPr kumimoji="1" lang="ja-JP" altLang="en-US" sz="800" dirty="0"/>
          </a:p>
        </p:txBody>
      </p:sp>
      <p:graphicFrame>
        <p:nvGraphicFramePr>
          <p:cNvPr id="91" name="表 90"/>
          <p:cNvGraphicFramePr>
            <a:graphicFrameLocks noGrp="1"/>
          </p:cNvGraphicFramePr>
          <p:nvPr>
            <p:extLst>
              <p:ext uri="{D42A27DB-BD31-4B8C-83A1-F6EECF244321}">
                <p14:modId xmlns:p14="http://schemas.microsoft.com/office/powerpoint/2010/main" val="4100783840"/>
              </p:ext>
            </p:extLst>
          </p:nvPr>
        </p:nvGraphicFramePr>
        <p:xfrm>
          <a:off x="3006131" y="3762866"/>
          <a:ext cx="3158245" cy="430530"/>
        </p:xfrm>
        <a:graphic>
          <a:graphicData uri="http://schemas.openxmlformats.org/drawingml/2006/table">
            <a:tbl>
              <a:tblPr firstRow="1" bandRow="1">
                <a:tableStyleId>{5C22544A-7EE6-4342-B048-85BDC9FD1C3A}</a:tableStyleId>
              </a:tblPr>
              <a:tblGrid>
                <a:gridCol w="631649"/>
                <a:gridCol w="631649"/>
                <a:gridCol w="631649"/>
                <a:gridCol w="631649"/>
                <a:gridCol w="631649"/>
              </a:tblGrid>
              <a:tr h="214506">
                <a:tc>
                  <a:txBody>
                    <a:bodyPr/>
                    <a:lstStyle/>
                    <a:p>
                      <a:pPr algn="ctr"/>
                      <a:r>
                        <a:rPr kumimoji="1" lang="ja-JP" altLang="en-US" sz="800" b="0" dirty="0" smtClean="0"/>
                        <a:t>身体的虐待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性的虐待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心理的虐待</a:t>
                      </a:r>
                      <a:endParaRPr kumimoji="1" lang="ja-JP" altLang="en-US" sz="800" b="0" dirty="0"/>
                    </a:p>
                  </a:txBody>
                  <a:tcPr marL="0" marR="0" marT="0" marB="0" anchor="ctr">
                    <a:solidFill>
                      <a:schemeClr val="tx2"/>
                    </a:solidFill>
                  </a:tcPr>
                </a:tc>
                <a:tc>
                  <a:txBody>
                    <a:bodyPr/>
                    <a:lstStyle/>
                    <a:p>
                      <a:pPr algn="ctr"/>
                      <a:r>
                        <a:rPr kumimoji="1" lang="ja-JP" altLang="en-US" sz="800" b="0" dirty="0" smtClean="0"/>
                        <a:t>放棄、放置</a:t>
                      </a:r>
                      <a:endParaRPr kumimoji="1" lang="ja-JP" altLang="en-US" sz="800" b="0" dirty="0"/>
                    </a:p>
                  </a:txBody>
                  <a:tcPr marL="0" marR="0" marT="0" marB="0" anchor="ctr">
                    <a:solidFill>
                      <a:schemeClr val="tx2"/>
                    </a:solidFill>
                  </a:tcPr>
                </a:tc>
                <a:tc>
                  <a:txBody>
                    <a:bodyPr/>
                    <a:lstStyle/>
                    <a:p>
                      <a:pPr algn="ctr"/>
                      <a:r>
                        <a:rPr kumimoji="1" lang="ja-JP" altLang="en-US" sz="800" b="0" dirty="0" smtClean="0"/>
                        <a:t>経済的虐待</a:t>
                      </a:r>
                      <a:endParaRPr kumimoji="1" lang="ja-JP" altLang="en-US" sz="800" b="0" dirty="0"/>
                    </a:p>
                  </a:txBody>
                  <a:tcPr marL="0" marR="0" marT="0" marB="0" anchor="ctr">
                    <a:solidFill>
                      <a:schemeClr val="tx2"/>
                    </a:solidFill>
                  </a:tcPr>
                </a:tc>
              </a:tr>
              <a:tr h="216024">
                <a:tc>
                  <a:txBody>
                    <a:bodyPr/>
                    <a:lstStyle/>
                    <a:p>
                      <a:pPr algn="ctr"/>
                      <a:r>
                        <a:rPr kumimoji="1" lang="en-US" altLang="ja-JP" sz="1000" dirty="0" smtClean="0"/>
                        <a:t>58.1%</a:t>
                      </a:r>
                      <a:endParaRPr kumimoji="1" lang="ja-JP" altLang="en-US" sz="1000" dirty="0"/>
                    </a:p>
                  </a:txBody>
                  <a:tcPr marL="39000" marR="39000" marT="0" marB="0" anchor="ctr"/>
                </a:tc>
                <a:tc>
                  <a:txBody>
                    <a:bodyPr/>
                    <a:lstStyle/>
                    <a:p>
                      <a:pPr algn="ctr"/>
                      <a:r>
                        <a:rPr kumimoji="1" lang="en-US" altLang="ja-JP" sz="1000" dirty="0" smtClean="0"/>
                        <a:t>14.2%</a:t>
                      </a:r>
                      <a:endParaRPr kumimoji="1" lang="ja-JP" altLang="en-US" sz="1000" dirty="0"/>
                    </a:p>
                  </a:txBody>
                  <a:tcPr marL="39000" marR="39000" marT="0" marB="0" anchor="ctr"/>
                </a:tc>
                <a:tc>
                  <a:txBody>
                    <a:bodyPr/>
                    <a:lstStyle/>
                    <a:p>
                      <a:pPr algn="ctr"/>
                      <a:r>
                        <a:rPr kumimoji="1" lang="en-US" altLang="ja-JP" sz="1000" dirty="0" smtClean="0"/>
                        <a:t>41.0%</a:t>
                      </a:r>
                      <a:endParaRPr kumimoji="1" lang="ja-JP" altLang="en-US" sz="1000" dirty="0"/>
                    </a:p>
                  </a:txBody>
                  <a:tcPr marL="39000" marR="39000" marT="0" marB="0" anchor="ctr"/>
                </a:tc>
                <a:tc>
                  <a:txBody>
                    <a:bodyPr/>
                    <a:lstStyle/>
                    <a:p>
                      <a:pPr algn="ctr"/>
                      <a:r>
                        <a:rPr kumimoji="1" lang="en-US" altLang="ja-JP" sz="1000" dirty="0" smtClean="0"/>
                        <a:t>5.3%</a:t>
                      </a:r>
                      <a:endParaRPr kumimoji="1" lang="ja-JP" altLang="en-US" sz="1000" dirty="0"/>
                    </a:p>
                  </a:txBody>
                  <a:tcPr marL="39000" marR="39000" marT="0" marB="0" anchor="ctr"/>
                </a:tc>
                <a:tc>
                  <a:txBody>
                    <a:bodyPr/>
                    <a:lstStyle/>
                    <a:p>
                      <a:pPr algn="ctr"/>
                      <a:r>
                        <a:rPr kumimoji="1" lang="en-US" altLang="ja-JP" sz="1000" dirty="0" smtClean="0"/>
                        <a:t>7.7%</a:t>
                      </a:r>
                      <a:endParaRPr kumimoji="1" lang="ja-JP" altLang="en-US" sz="1000" dirty="0"/>
                    </a:p>
                  </a:txBody>
                  <a:tcPr marL="39000" marR="39000" marT="0" marB="0" anchor="ctr"/>
                </a:tc>
              </a:tr>
            </a:tbl>
          </a:graphicData>
        </a:graphic>
      </p:graphicFrame>
      <p:sp>
        <p:nvSpPr>
          <p:cNvPr id="66" name="右矢印 65"/>
          <p:cNvSpPr/>
          <p:nvPr/>
        </p:nvSpPr>
        <p:spPr>
          <a:xfrm>
            <a:off x="2945213" y="4179495"/>
            <a:ext cx="3398451" cy="262437"/>
          </a:xfrm>
          <a:prstGeom prst="rightArrow">
            <a:avLst/>
          </a:prstGeom>
          <a:gradFill>
            <a:gsLst>
              <a:gs pos="0">
                <a:schemeClr val="tx2">
                  <a:lumMod val="50000"/>
                </a:schemeClr>
              </a:gs>
              <a:gs pos="63000">
                <a:schemeClr val="tx2">
                  <a:lumMod val="60000"/>
                  <a:lumOff val="40000"/>
                </a:schemeClr>
              </a:gs>
              <a:gs pos="100000">
                <a:schemeClr val="tx2">
                  <a:lumMod val="40000"/>
                  <a:lumOff val="60000"/>
                </a:schemeClr>
              </a:gs>
            </a:gsLst>
            <a:lin ang="16200000" scaled="0"/>
          </a:gra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pic>
        <p:nvPicPr>
          <p:cNvPr id="3" name="図 2"/>
          <p:cNvPicPr>
            <a:picLocks noChangeAspect="1"/>
          </p:cNvPicPr>
          <p:nvPr/>
        </p:nvPicPr>
        <p:blipFill>
          <a:blip r:embed="rId3"/>
          <a:stretch>
            <a:fillRect/>
          </a:stretch>
        </p:blipFill>
        <p:spPr>
          <a:xfrm>
            <a:off x="3482307" y="4516734"/>
            <a:ext cx="2403663" cy="2163312"/>
          </a:xfrm>
          <a:prstGeom prst="rect">
            <a:avLst/>
          </a:prstGeom>
        </p:spPr>
      </p:pic>
    </p:spTree>
    <p:extLst>
      <p:ext uri="{BB962C8B-B14F-4D97-AF65-F5344CB8AC3E}">
        <p14:creationId xmlns:p14="http://schemas.microsoft.com/office/powerpoint/2010/main" val="5510426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左中かっこ 213"/>
          <p:cNvSpPr/>
          <p:nvPr/>
        </p:nvSpPr>
        <p:spPr>
          <a:xfrm rot="5400000">
            <a:off x="4291385" y="1084133"/>
            <a:ext cx="1397158" cy="8333137"/>
          </a:xfrm>
          <a:prstGeom prst="leftBrace">
            <a:avLst>
              <a:gd name="adj1" fmla="val 42489"/>
              <a:gd name="adj2" fmla="val 5188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92" name="テキスト ボックス 44"/>
          <p:cNvSpPr txBox="1">
            <a:spLocks noChangeArrowheads="1"/>
          </p:cNvSpPr>
          <p:nvPr/>
        </p:nvSpPr>
        <p:spPr bwMode="auto">
          <a:xfrm>
            <a:off x="5169024" y="1455539"/>
            <a:ext cx="4655114" cy="3458289"/>
          </a:xfrm>
          <a:prstGeom prst="rect">
            <a:avLst/>
          </a:prstGeom>
          <a:pattFill prst="dkUpDiag">
            <a:fgClr>
              <a:srgbClr val="002060"/>
            </a:fgClr>
            <a:bgClr>
              <a:schemeClr val="bg1"/>
            </a:bgClr>
          </a:pattFill>
          <a:ln w="12700">
            <a:solidFill>
              <a:schemeClr val="tx1"/>
            </a:solidFill>
            <a:prstDash val="solid"/>
            <a:miter lim="800000"/>
            <a:headEnd/>
            <a:tailEnd/>
          </a:ln>
        </p:spPr>
        <p:txBody>
          <a:bodyPr vert="horz" wrap="square" lIns="72000" tIns="72000" rIns="72000" bIns="72000" numCol="1" anchor="t" anchorCtr="0" compatLnSpc="1">
            <a:prstTxWarp prst="textNoShape">
              <a:avLst/>
            </a:prstTxWarp>
          </a:bodyPr>
          <a:lstStyle/>
          <a:p>
            <a:pPr lvl="0" fontAlgn="base">
              <a:lnSpc>
                <a:spcPts val="1300"/>
              </a:lnSpc>
              <a:spcBef>
                <a:spcPct val="0"/>
              </a:spcBef>
              <a:spcAft>
                <a:spcPct val="0"/>
              </a:spcAft>
            </a:pPr>
            <a:endParaRPr lang="en-US" altLang="ja-JP" sz="11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8" name="テキスト ボックス 44"/>
          <p:cNvSpPr txBox="1">
            <a:spLocks noChangeArrowheads="1"/>
          </p:cNvSpPr>
          <p:nvPr/>
        </p:nvSpPr>
        <p:spPr bwMode="auto">
          <a:xfrm>
            <a:off x="1774403" y="5222820"/>
            <a:ext cx="2314501" cy="366420"/>
          </a:xfrm>
          <a:prstGeom prst="rect">
            <a:avLst/>
          </a:prstGeom>
          <a:noFill/>
          <a:ln w="12700">
            <a:noFill/>
            <a:prstDash val="dash"/>
            <a:miter lim="800000"/>
            <a:headEnd/>
            <a:tailEnd/>
          </a:ln>
        </p:spPr>
        <p:txBody>
          <a:bodyPr vert="horz" wrap="square" lIns="72000" tIns="72000" rIns="72000" bIns="72000" numCol="1" anchor="t" anchorCtr="0" compatLnSpc="1">
            <a:prstTxWarp prst="textNoShape">
              <a:avLst/>
            </a:prstTxWarp>
          </a:bodyPr>
          <a:lstStyle/>
          <a:p>
            <a:pPr lvl="0" fontAlgn="base">
              <a:lnSpc>
                <a:spcPts val="1300"/>
              </a:lnSpc>
              <a:spcBef>
                <a:spcPct val="0"/>
              </a:spcBef>
              <a:spcAft>
                <a:spcPct val="0"/>
              </a:spcAft>
            </a:pP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○労働局で行った措置</a:t>
            </a: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　</a:t>
            </a:r>
            <a:r>
              <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rPr>
              <a:t>978</a:t>
            </a:r>
            <a:r>
              <a:rPr lang="ja-JP" altLang="en-US" sz="1100" b="1" u="sng" dirty="0" smtClean="0">
                <a:latin typeface="HGPｺﾞｼｯｸM" panose="020B0600000000000000" pitchFamily="50" charset="-128"/>
                <a:ea typeface="HGPｺﾞｼｯｸM" panose="020B0600000000000000" pitchFamily="50" charset="-128"/>
                <a:cs typeface="ＭＳ Ｐゴシック" pitchFamily="50" charset="-128"/>
              </a:rPr>
              <a:t>件</a:t>
            </a:r>
            <a:endParaRPr lang="en-US" altLang="ja-JP" sz="1100" b="1" u="sng" dirty="0">
              <a:latin typeface="HGPｺﾞｼｯｸM" panose="020B0600000000000000" pitchFamily="50" charset="-128"/>
              <a:ea typeface="HGPｺﾞｼｯｸM" panose="020B0600000000000000" pitchFamily="50" charset="-128"/>
              <a:cs typeface="ＭＳ Ｐゴシック" pitchFamily="50" charset="-128"/>
            </a:endParaRPr>
          </a:p>
          <a:p>
            <a:pPr lvl="0" fontAlgn="base">
              <a:lnSpc>
                <a:spcPts val="1300"/>
              </a:lnSpc>
              <a:spcBef>
                <a:spcPct val="0"/>
              </a:spcBef>
              <a:spcAft>
                <a:spcPct val="0"/>
              </a:spcAf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100" b="1" dirty="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1" name="テキスト ボックス 44"/>
          <p:cNvSpPr txBox="1">
            <a:spLocks noChangeArrowheads="1"/>
          </p:cNvSpPr>
          <p:nvPr/>
        </p:nvSpPr>
        <p:spPr bwMode="auto">
          <a:xfrm>
            <a:off x="1280592" y="475788"/>
            <a:ext cx="3036850" cy="432490"/>
          </a:xfrm>
          <a:prstGeom prst="rect">
            <a:avLst/>
          </a:prstGeom>
          <a:noFill/>
          <a:ln w="12700">
            <a:noFill/>
            <a:prstDash val="dash"/>
            <a:miter lim="800000"/>
            <a:headEnd/>
            <a:tailEnd/>
          </a:ln>
        </p:spPr>
        <p:txBody>
          <a:bodyPr vert="horz" wrap="square" lIns="72000" tIns="72000" rIns="72000" bIns="72000" numCol="1" anchor="ctr" anchorCtr="0" compatLnSpc="1">
            <a:prstTxWarp prst="textNoShape">
              <a:avLst/>
            </a:prstTxWarp>
          </a:bodyPr>
          <a:lstStyle/>
          <a:p>
            <a:pPr lvl="0" fontAlgn="base">
              <a:lnSpc>
                <a:spcPts val="1300"/>
              </a:lnSpc>
              <a:spcBef>
                <a:spcPct val="0"/>
              </a:spcBef>
              <a:spcAft>
                <a:spcPct val="0"/>
              </a:spcAft>
            </a:pP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○通報</a:t>
            </a: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・届出が寄せられた事業所　</a:t>
            </a:r>
            <a:r>
              <a:rPr lang="en-US" altLang="ja-JP" sz="1100" b="1" u="sng"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1,325</a:t>
            </a:r>
            <a:r>
              <a:rPr lang="ja-JP" altLang="en-US"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lvl="0" fontAlgn="base">
              <a:lnSpc>
                <a:spcPts val="1300"/>
              </a:lnSpc>
              <a:spcBef>
                <a:spcPct val="0"/>
              </a:spcBef>
              <a:spcAft>
                <a:spcPct val="0"/>
              </a:spcAf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○通報・届出対象の</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障害者　　　　　</a:t>
            </a:r>
            <a:r>
              <a:rPr lang="en-US" altLang="ja-JP" sz="1100" b="1" u="sng"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1,926</a:t>
            </a:r>
            <a:r>
              <a:rPr lang="ja-JP" altLang="en-US"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1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1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 name="正方形/長方形 24"/>
          <p:cNvSpPr/>
          <p:nvPr/>
        </p:nvSpPr>
        <p:spPr>
          <a:xfrm>
            <a:off x="51177" y="378"/>
            <a:ext cx="9854822" cy="40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b="1" u="sng" dirty="0" smtClean="0">
                <a:solidFill>
                  <a:schemeClr val="tx1"/>
                </a:solidFill>
                <a:latin typeface="HGPｺﾞｼｯｸM" panose="020B0600000000000000" pitchFamily="50" charset="-128"/>
                <a:ea typeface="HGPｺﾞｼｯｸM" panose="020B0600000000000000" pitchFamily="50" charset="-128"/>
              </a:rPr>
              <a:t>平成</a:t>
            </a:r>
            <a:r>
              <a:rPr lang="en-US" altLang="ja-JP" b="1" u="sng" dirty="0" smtClean="0">
                <a:solidFill>
                  <a:schemeClr val="tx1"/>
                </a:solidFill>
                <a:latin typeface="HGPｺﾞｼｯｸM" panose="020B0600000000000000" pitchFamily="50" charset="-128"/>
                <a:ea typeface="HGPｺﾞｼｯｸM" panose="020B0600000000000000" pitchFamily="50" charset="-128"/>
              </a:rPr>
              <a:t>27</a:t>
            </a:r>
            <a:r>
              <a:rPr lang="ja-JP" altLang="en-US" b="1" u="sng" dirty="0" smtClean="0">
                <a:solidFill>
                  <a:schemeClr val="tx1"/>
                </a:solidFill>
                <a:latin typeface="HGPｺﾞｼｯｸM" panose="020B0600000000000000" pitchFamily="50" charset="-128"/>
                <a:ea typeface="HGPｺﾞｼｯｸM" panose="020B0600000000000000" pitchFamily="50" charset="-128"/>
              </a:rPr>
              <a:t>年度における使用者による障害者虐待の状況等</a:t>
            </a:r>
            <a:endParaRPr lang="ja-JP" altLang="ja-JP" b="1" u="sng" dirty="0">
              <a:solidFill>
                <a:schemeClr val="tx1"/>
              </a:solidFill>
              <a:latin typeface="HGPｺﾞｼｯｸM" panose="020B0600000000000000" pitchFamily="50" charset="-128"/>
              <a:ea typeface="HGPｺﾞｼｯｸM" panose="020B0600000000000000" pitchFamily="50" charset="-128"/>
            </a:endParaRPr>
          </a:p>
        </p:txBody>
      </p:sp>
      <p:sp>
        <p:nvSpPr>
          <p:cNvPr id="107" name="テキスト ボックス 44"/>
          <p:cNvSpPr txBox="1">
            <a:spLocks noChangeArrowheads="1"/>
          </p:cNvSpPr>
          <p:nvPr/>
        </p:nvSpPr>
        <p:spPr bwMode="auto">
          <a:xfrm>
            <a:off x="6951166" y="5495364"/>
            <a:ext cx="1872207" cy="1246004"/>
          </a:xfrm>
          <a:prstGeom prst="rect">
            <a:avLst/>
          </a:prstGeom>
          <a:solidFill>
            <a:schemeClr val="bg1"/>
          </a:solidFill>
          <a:ln w="12700">
            <a:noFill/>
            <a:prstDash val="sysDash"/>
            <a:miter lim="800000"/>
            <a:headEnd/>
            <a:tailEnd/>
          </a:ln>
        </p:spPr>
        <p:txBody>
          <a:bodyPr vert="horz" wrap="square" lIns="72000" tIns="72000" rIns="72000" bIns="72000" numCol="1" anchor="ctr" anchorCtr="0" compatLnSpc="1">
            <a:prstTxWarp prst="textNoShape">
              <a:avLst/>
            </a:prstTxWarp>
          </a:bodyPr>
          <a:lstStyle/>
          <a:p>
            <a:pPr lvl="0" algn="ctr" fontAlgn="base">
              <a:spcBef>
                <a:spcPct val="0"/>
              </a:spcBef>
              <a:spcAft>
                <a:spcPct val="0"/>
              </a:spcAft>
            </a:pPr>
            <a:endParaRPr lang="en-US" altLang="ja-JP" sz="1100" b="1" u="sng" spc="-15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b="1" u="sng" spc="-150" dirty="0" smtClean="0">
                <a:latin typeface="HGPｺﾞｼｯｸM" panose="020B0600000000000000" pitchFamily="50" charset="-128"/>
                <a:ea typeface="HGPｺﾞｼｯｸM" panose="020B0600000000000000" pitchFamily="50" charset="-128"/>
                <a:cs typeface="ＭＳ Ｐゴシック" pitchFamily="50" charset="-128"/>
              </a:rPr>
              <a:t>個別</a:t>
            </a:r>
            <a:r>
              <a:rPr lang="ja-JP" altLang="en-US" sz="1100" b="1" u="sng" spc="-150" dirty="0">
                <a:latin typeface="HGPｺﾞｼｯｸM" panose="020B0600000000000000" pitchFamily="50" charset="-128"/>
                <a:ea typeface="HGPｺﾞｼｯｸM" panose="020B0600000000000000" pitchFamily="50" charset="-128"/>
                <a:cs typeface="ＭＳ Ｐゴシック" pitchFamily="50" charset="-128"/>
              </a:rPr>
              <a:t>労働紛争解決</a:t>
            </a:r>
            <a:r>
              <a:rPr lang="ja-JP" altLang="en-US" sz="1100" b="1" u="sng" spc="-150" dirty="0" smtClean="0">
                <a:latin typeface="HGPｺﾞｼｯｸM" panose="020B0600000000000000" pitchFamily="50" charset="-128"/>
                <a:ea typeface="HGPｺﾞｼｯｸM" panose="020B0600000000000000" pitchFamily="50" charset="-128"/>
                <a:cs typeface="ＭＳ Ｐゴシック" pitchFamily="50" charset="-128"/>
              </a:rPr>
              <a:t>促進法</a:t>
            </a:r>
            <a:endParaRPr lang="en-US" altLang="ja-JP" sz="1100" b="1" u="sng" spc="-15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に基づく助言・指導等</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14</a:t>
            </a:r>
            <a:r>
              <a:rPr lang="ja-JP" altLang="en-US"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1.4</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35" name="グループ化 234"/>
          <p:cNvGrpSpPr/>
          <p:nvPr/>
        </p:nvGrpSpPr>
        <p:grpSpPr>
          <a:xfrm>
            <a:off x="5300373" y="1544131"/>
            <a:ext cx="4406162" cy="578492"/>
            <a:chOff x="5107720" y="1241987"/>
            <a:chExt cx="4567518" cy="578492"/>
          </a:xfrm>
        </p:grpSpPr>
        <p:sp>
          <p:nvSpPr>
            <p:cNvPr id="79" name="テキスト ボックス 44"/>
            <p:cNvSpPr txBox="1">
              <a:spLocks noChangeArrowheads="1"/>
            </p:cNvSpPr>
            <p:nvPr/>
          </p:nvSpPr>
          <p:spPr bwMode="auto">
            <a:xfrm>
              <a:off x="5107720" y="1241987"/>
              <a:ext cx="983515"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73</a:t>
              </a:r>
              <a:r>
                <a:rPr kumimoji="1" lang="ja-JP" altLang="en-US"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7.1</a:t>
              </a: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16" name="テキスト ボックス 44"/>
            <p:cNvSpPr txBox="1">
              <a:spLocks noChangeArrowheads="1"/>
            </p:cNvSpPr>
            <p:nvPr/>
          </p:nvSpPr>
          <p:spPr bwMode="auto">
            <a:xfrm>
              <a:off x="6009504" y="1241987"/>
              <a:ext cx="3665734"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50" name="対角する 2 つの角を丸めた四角形 149"/>
          <p:cNvSpPr/>
          <p:nvPr/>
        </p:nvSpPr>
        <p:spPr>
          <a:xfrm>
            <a:off x="230892" y="6957392"/>
            <a:ext cx="9587838" cy="324036"/>
          </a:xfrm>
          <a:prstGeom prst="round2DiagRect">
            <a:avLst>
              <a:gd name="adj1" fmla="val 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0975" indent="-180975"/>
            <a:endParaRPr lang="en-US" altLang="ja-JP" sz="1050" dirty="0" smtClean="0">
              <a:solidFill>
                <a:schemeClr val="tx1"/>
              </a:solidFill>
              <a:latin typeface="HGPｺﾞｼｯｸM" panose="020B0600000000000000" pitchFamily="50" charset="-128"/>
              <a:ea typeface="HGPｺﾞｼｯｸM" panose="020B0600000000000000" pitchFamily="50" charset="-128"/>
            </a:endParaRPr>
          </a:p>
        </p:txBody>
      </p:sp>
      <p:sp>
        <p:nvSpPr>
          <p:cNvPr id="161" name="テキスト ボックス 160"/>
          <p:cNvSpPr txBox="1"/>
          <p:nvPr/>
        </p:nvSpPr>
        <p:spPr>
          <a:xfrm>
            <a:off x="5097018" y="4875450"/>
            <a:ext cx="1195119" cy="425758"/>
          </a:xfrm>
          <a:prstGeom prst="rect">
            <a:avLst/>
          </a:prstGeom>
          <a:noFill/>
        </p:spPr>
        <p:txBody>
          <a:bodyPr wrap="none" rtlCol="0">
            <a:spAutoFit/>
          </a:bodyPr>
          <a:lstStyle/>
          <a:p>
            <a:pPr lvl="0" fontAlgn="base">
              <a:lnSpc>
                <a:spcPts val="1300"/>
              </a:lnSpc>
              <a:spcBef>
                <a:spcPct val="0"/>
              </a:spcBef>
              <a:spcAft>
                <a:spcPct val="0"/>
              </a:spcAft>
            </a:pPr>
            <a:r>
              <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rPr>
              <a:t>※</a:t>
            </a:r>
            <a:r>
              <a:rPr lang="ja-JP" altLang="en-US" sz="900" dirty="0" smtClean="0">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900" dirty="0">
              <a:latin typeface="HGPｺﾞｼｯｸM" panose="020B0600000000000000" pitchFamily="50" charset="-128"/>
              <a:ea typeface="HGPｺﾞｼｯｸM" panose="020B0600000000000000" pitchFamily="50" charset="-128"/>
              <a:cs typeface="ＭＳ Ｐゴシック" pitchFamily="50" charset="-128"/>
            </a:endParaRPr>
          </a:p>
          <a:p>
            <a:pPr lvl="0" algn="r" fontAlgn="base">
              <a:lnSpc>
                <a:spcPts val="1300"/>
              </a:lnSpc>
              <a:spcBef>
                <a:spcPct val="0"/>
              </a:spcBef>
              <a:spcAft>
                <a:spcPct val="0"/>
              </a:spcAft>
            </a:pPr>
            <a:r>
              <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rPr>
              <a:t>1,028</a:t>
            </a:r>
            <a:r>
              <a:rPr lang="ja-JP" altLang="en-US" sz="9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62" name="テキスト ボックス 161"/>
          <p:cNvSpPr txBox="1"/>
          <p:nvPr/>
        </p:nvSpPr>
        <p:spPr>
          <a:xfrm>
            <a:off x="3296817" y="4869160"/>
            <a:ext cx="1195119" cy="425758"/>
          </a:xfrm>
          <a:prstGeom prst="rect">
            <a:avLst/>
          </a:prstGeom>
          <a:noFill/>
        </p:spPr>
        <p:txBody>
          <a:bodyPr wrap="none" rtlCol="0">
            <a:spAutoFit/>
          </a:bodyPr>
          <a:lstStyle/>
          <a:p>
            <a:pPr lvl="0" fontAlgn="base">
              <a:lnSpc>
                <a:spcPts val="1300"/>
              </a:lnSpc>
              <a:spcBef>
                <a:spcPct val="0"/>
              </a:spcBef>
              <a:spcAft>
                <a:spcPct val="0"/>
              </a:spcAft>
            </a:pPr>
            <a:r>
              <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rPr>
              <a:t>※</a:t>
            </a:r>
            <a:r>
              <a:rPr lang="ja-JP" altLang="en-US" sz="900" dirty="0" smtClean="0">
                <a:latin typeface="HGPｺﾞｼｯｸM" panose="020B0600000000000000" pitchFamily="50" charset="-128"/>
                <a:ea typeface="HGPｺﾞｼｯｸM" panose="020B0600000000000000" pitchFamily="50" charset="-128"/>
                <a:cs typeface="ＭＳ Ｐゴシック" pitchFamily="50" charset="-128"/>
              </a:rPr>
              <a:t>虐待数延べ合計</a:t>
            </a:r>
            <a:endParaRPr lang="en-US" altLang="ja-JP" sz="900" dirty="0">
              <a:latin typeface="HGPｺﾞｼｯｸM" panose="020B0600000000000000" pitchFamily="50" charset="-128"/>
              <a:ea typeface="HGPｺﾞｼｯｸM" panose="020B0600000000000000" pitchFamily="50" charset="-128"/>
              <a:cs typeface="ＭＳ Ｐゴシック" pitchFamily="50" charset="-128"/>
            </a:endParaRPr>
          </a:p>
          <a:p>
            <a:pPr lvl="0" algn="r" fontAlgn="base">
              <a:lnSpc>
                <a:spcPts val="1300"/>
              </a:lnSpc>
              <a:spcBef>
                <a:spcPct val="0"/>
              </a:spcBef>
              <a:spcAft>
                <a:spcPct val="0"/>
              </a:spcAft>
            </a:pPr>
            <a:r>
              <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rPr>
              <a:t>2,219</a:t>
            </a:r>
            <a:r>
              <a:rPr lang="ja-JP" altLang="en-US" sz="9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900"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68" name="下矢印 67"/>
          <p:cNvSpPr/>
          <p:nvPr/>
        </p:nvSpPr>
        <p:spPr>
          <a:xfrm rot="16200000">
            <a:off x="467349" y="1623424"/>
            <a:ext cx="712097" cy="553514"/>
          </a:xfrm>
          <a:prstGeom prst="downArrow">
            <a:avLst>
              <a:gd name="adj1" fmla="val 74315"/>
              <a:gd name="adj2" fmla="val 1708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対角する 2 つの角を丸めた四角形 68"/>
          <p:cNvSpPr/>
          <p:nvPr/>
        </p:nvSpPr>
        <p:spPr>
          <a:xfrm>
            <a:off x="51178" y="471587"/>
            <a:ext cx="1244862" cy="469470"/>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smtClean="0">
                <a:solidFill>
                  <a:schemeClr val="bg1"/>
                </a:solidFill>
                <a:latin typeface="HGPｺﾞｼｯｸM" panose="020B0600000000000000" pitchFamily="50" charset="-128"/>
                <a:ea typeface="HGPｺﾞｼｯｸM" panose="020B0600000000000000" pitchFamily="50" charset="-128"/>
              </a:rPr>
              <a:t>通報・届出</a:t>
            </a:r>
            <a:endParaRPr lang="en-US" altLang="ja-JP" sz="1200" b="1" dirty="0" smtClean="0">
              <a:solidFill>
                <a:schemeClr val="bg1"/>
              </a:solidFill>
              <a:latin typeface="HGPｺﾞｼｯｸM" panose="020B0600000000000000" pitchFamily="50" charset="-128"/>
              <a:ea typeface="HGPｺﾞｼｯｸM" panose="020B0600000000000000" pitchFamily="50" charset="-128"/>
            </a:endParaRPr>
          </a:p>
        </p:txBody>
      </p:sp>
      <p:sp>
        <p:nvSpPr>
          <p:cNvPr id="70" name="対角する 2 つの角を丸めた四角形 69"/>
          <p:cNvSpPr/>
          <p:nvPr/>
        </p:nvSpPr>
        <p:spPr>
          <a:xfrm>
            <a:off x="51178" y="5139819"/>
            <a:ext cx="1690043" cy="305407"/>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smtClean="0">
                <a:solidFill>
                  <a:schemeClr val="bg1"/>
                </a:solidFill>
                <a:latin typeface="HGPｺﾞｼｯｸM" panose="020B0600000000000000" pitchFamily="50" charset="-128"/>
                <a:ea typeface="HGPｺﾞｼｯｸM" panose="020B0600000000000000" pitchFamily="50" charset="-128"/>
              </a:rPr>
              <a:t>労働局</a:t>
            </a:r>
            <a:r>
              <a:rPr lang="ja-JP" altLang="en-US" sz="1200" b="1" dirty="0">
                <a:solidFill>
                  <a:schemeClr val="bg1"/>
                </a:solidFill>
                <a:latin typeface="HGPｺﾞｼｯｸM" panose="020B0600000000000000" pitchFamily="50" charset="-128"/>
                <a:ea typeface="HGPｺﾞｼｯｸM" panose="020B0600000000000000" pitchFamily="50" charset="-128"/>
              </a:rPr>
              <a:t>で</a:t>
            </a:r>
            <a:r>
              <a:rPr lang="ja-JP" altLang="en-US" sz="1200" b="1" dirty="0" smtClean="0">
                <a:solidFill>
                  <a:schemeClr val="bg1"/>
                </a:solidFill>
                <a:latin typeface="HGPｺﾞｼｯｸM" panose="020B0600000000000000" pitchFamily="50" charset="-128"/>
                <a:ea typeface="HGPｺﾞｼｯｸM" panose="020B0600000000000000" pitchFamily="50" charset="-128"/>
              </a:rPr>
              <a:t>の対応</a:t>
            </a:r>
            <a:endParaRPr lang="en-US" altLang="ja-JP" sz="1200" b="1" dirty="0" smtClean="0">
              <a:solidFill>
                <a:schemeClr val="bg1"/>
              </a:solidFill>
              <a:latin typeface="HGPｺﾞｼｯｸM" panose="020B0600000000000000" pitchFamily="50" charset="-128"/>
              <a:ea typeface="HGPｺﾞｼｯｸM" panose="020B0600000000000000" pitchFamily="50" charset="-128"/>
            </a:endParaRPr>
          </a:p>
        </p:txBody>
      </p:sp>
      <p:sp>
        <p:nvSpPr>
          <p:cNvPr id="94" name="下矢印 93"/>
          <p:cNvSpPr/>
          <p:nvPr/>
        </p:nvSpPr>
        <p:spPr>
          <a:xfrm rot="16200000">
            <a:off x="265142" y="2661536"/>
            <a:ext cx="695448" cy="132454"/>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下矢印 98"/>
          <p:cNvSpPr/>
          <p:nvPr/>
        </p:nvSpPr>
        <p:spPr>
          <a:xfrm rot="16200000">
            <a:off x="2032866" y="1308283"/>
            <a:ext cx="673640" cy="1952035"/>
          </a:xfrm>
          <a:prstGeom prst="downArrow">
            <a:avLst>
              <a:gd name="adj1" fmla="val 72052"/>
              <a:gd name="adj2" fmla="val 151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3" name="テキスト ボックス 102"/>
          <p:cNvSpPr txBox="1"/>
          <p:nvPr/>
        </p:nvSpPr>
        <p:spPr>
          <a:xfrm>
            <a:off x="2253934" y="2145803"/>
            <a:ext cx="877163" cy="276999"/>
          </a:xfrm>
          <a:prstGeom prst="rect">
            <a:avLst/>
          </a:prstGeom>
          <a:solidFill>
            <a:schemeClr val="bg1"/>
          </a:solidFill>
        </p:spPr>
        <p:txBody>
          <a:bodyPr wrap="none" rtlCol="0" anchor="ctr">
            <a:spAutoFit/>
          </a:bodyPr>
          <a:lstStyle/>
          <a:p>
            <a:r>
              <a:rPr kumimoji="1" lang="en-US" altLang="ja-JP" sz="1200" spc="-50" dirty="0" smtClean="0">
                <a:latin typeface="HGSｺﾞｼｯｸM" panose="020B0600000000000000" pitchFamily="50" charset="-128"/>
                <a:ea typeface="HGSｺﾞｼｯｸM" panose="020B0600000000000000" pitchFamily="50" charset="-128"/>
              </a:rPr>
              <a:t>193</a:t>
            </a:r>
            <a:r>
              <a:rPr lang="ja-JP" altLang="en-US" sz="1200" spc="-50" dirty="0">
                <a:latin typeface="HGSｺﾞｼｯｸM" panose="020B0600000000000000" pitchFamily="50" charset="-128"/>
                <a:ea typeface="HGSｺﾞｼｯｸM" panose="020B0600000000000000" pitchFamily="50" charset="-128"/>
              </a:rPr>
              <a:t>事業所</a:t>
            </a:r>
            <a:endParaRPr kumimoji="1" lang="ja-JP" altLang="en-US" sz="1200" spc="-50" dirty="0">
              <a:latin typeface="HGSｺﾞｼｯｸM" panose="020B0600000000000000" pitchFamily="50" charset="-128"/>
              <a:ea typeface="HGSｺﾞｼｯｸM" panose="020B0600000000000000" pitchFamily="50" charset="-128"/>
            </a:endParaRPr>
          </a:p>
        </p:txBody>
      </p:sp>
      <p:sp>
        <p:nvSpPr>
          <p:cNvPr id="109" name="テキスト ボックス 108"/>
          <p:cNvSpPr txBox="1"/>
          <p:nvPr/>
        </p:nvSpPr>
        <p:spPr>
          <a:xfrm>
            <a:off x="1429196" y="2167156"/>
            <a:ext cx="342008" cy="234286"/>
          </a:xfrm>
          <a:prstGeom prst="rect">
            <a:avLst/>
          </a:prstGeom>
          <a:solidFill>
            <a:schemeClr val="bg1"/>
          </a:solidFill>
        </p:spPr>
        <p:txBody>
          <a:bodyPr wrap="none" lIns="36000" tIns="36000" rIns="36000" bIns="36000" rtlCol="0" anchor="ctr">
            <a:spAutoFit/>
          </a:bodyPr>
          <a:lstStyle/>
          <a:p>
            <a:r>
              <a:rPr lang="ja-JP" altLang="en-US" sz="1050" dirty="0">
                <a:latin typeface="HGSｺﾞｼｯｸM" panose="020B0600000000000000" pitchFamily="50" charset="-128"/>
                <a:ea typeface="HGSｺﾞｼｯｸM" panose="020B0600000000000000" pitchFamily="50" charset="-128"/>
              </a:rPr>
              <a:t>報告</a:t>
            </a:r>
            <a:endParaRPr kumimoji="1" lang="ja-JP" altLang="en-US" sz="1050" dirty="0">
              <a:latin typeface="HGSｺﾞｼｯｸM" panose="020B0600000000000000" pitchFamily="50" charset="-128"/>
              <a:ea typeface="HGSｺﾞｼｯｸM" panose="020B0600000000000000" pitchFamily="50" charset="-128"/>
            </a:endParaRPr>
          </a:p>
        </p:txBody>
      </p:sp>
      <p:sp>
        <p:nvSpPr>
          <p:cNvPr id="110" name="テキスト ボックス 109"/>
          <p:cNvSpPr txBox="1"/>
          <p:nvPr/>
        </p:nvSpPr>
        <p:spPr>
          <a:xfrm>
            <a:off x="605803" y="1694553"/>
            <a:ext cx="354832" cy="411257"/>
          </a:xfrm>
          <a:prstGeom prst="rect">
            <a:avLst/>
          </a:prstGeom>
          <a:solidFill>
            <a:schemeClr val="bg1"/>
          </a:solidFill>
        </p:spPr>
        <p:txBody>
          <a:bodyPr wrap="none" lIns="36000" tIns="36000" rIns="36000" bIns="36000" rtlCol="0" anchor="ctr">
            <a:spAutoFit/>
          </a:bodyPr>
          <a:lstStyle/>
          <a:p>
            <a:r>
              <a:rPr lang="ja-JP" altLang="en-US" sz="1100" dirty="0" smtClean="0">
                <a:latin typeface="HGSｺﾞｼｯｸM" panose="020B0600000000000000" pitchFamily="50" charset="-128"/>
                <a:ea typeface="HGSｺﾞｼｯｸM" panose="020B0600000000000000" pitchFamily="50" charset="-128"/>
              </a:rPr>
              <a:t>通報</a:t>
            </a:r>
            <a:endParaRPr lang="en-US" altLang="ja-JP" sz="1100" dirty="0" smtClean="0">
              <a:latin typeface="HGSｺﾞｼｯｸM" panose="020B0600000000000000" pitchFamily="50" charset="-128"/>
              <a:ea typeface="HGSｺﾞｼｯｸM" panose="020B0600000000000000" pitchFamily="50" charset="-128"/>
            </a:endParaRPr>
          </a:p>
          <a:p>
            <a:r>
              <a:rPr lang="ja-JP" altLang="en-US" sz="1100" dirty="0" smtClean="0">
                <a:latin typeface="HGSｺﾞｼｯｸM" panose="020B0600000000000000" pitchFamily="50" charset="-128"/>
                <a:ea typeface="HGSｺﾞｼｯｸM" panose="020B0600000000000000" pitchFamily="50" charset="-128"/>
              </a:rPr>
              <a:t>届出</a:t>
            </a:r>
            <a:endParaRPr kumimoji="1" lang="ja-JP" altLang="en-US" sz="1100" dirty="0">
              <a:latin typeface="HGSｺﾞｼｯｸM" panose="020B0600000000000000" pitchFamily="50" charset="-128"/>
              <a:ea typeface="HGSｺﾞｼｯｸM" panose="020B0600000000000000" pitchFamily="50" charset="-128"/>
            </a:endParaRPr>
          </a:p>
        </p:txBody>
      </p:sp>
      <p:sp>
        <p:nvSpPr>
          <p:cNvPr id="119" name="下矢印 118"/>
          <p:cNvSpPr/>
          <p:nvPr/>
        </p:nvSpPr>
        <p:spPr>
          <a:xfrm rot="16200000">
            <a:off x="1586041" y="2012935"/>
            <a:ext cx="720262" cy="2799063"/>
          </a:xfrm>
          <a:prstGeom prst="downArrow">
            <a:avLst>
              <a:gd name="adj1" fmla="val 74315"/>
              <a:gd name="adj2" fmla="val 1179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p:cNvSpPr txBox="1"/>
          <p:nvPr/>
        </p:nvSpPr>
        <p:spPr>
          <a:xfrm>
            <a:off x="2256214" y="3272059"/>
            <a:ext cx="877163" cy="276999"/>
          </a:xfrm>
          <a:prstGeom prst="rect">
            <a:avLst/>
          </a:prstGeom>
          <a:solidFill>
            <a:schemeClr val="bg1"/>
          </a:solidFill>
        </p:spPr>
        <p:txBody>
          <a:bodyPr wrap="none" rtlCol="0" anchor="ctr">
            <a:spAutoFit/>
          </a:bodyPr>
          <a:lstStyle/>
          <a:p>
            <a:r>
              <a:rPr kumimoji="1" lang="en-US" altLang="ja-JP" sz="1200" spc="-50" dirty="0" smtClean="0">
                <a:latin typeface="HGSｺﾞｼｯｸM" panose="020B0600000000000000" pitchFamily="50" charset="-128"/>
                <a:ea typeface="HGSｺﾞｼｯｸM" panose="020B0600000000000000" pitchFamily="50" charset="-128"/>
              </a:rPr>
              <a:t>846</a:t>
            </a:r>
            <a:r>
              <a:rPr lang="ja-JP" altLang="en-US" sz="1200" spc="-50" dirty="0">
                <a:latin typeface="HGSｺﾞｼｯｸM" panose="020B0600000000000000" pitchFamily="50" charset="-128"/>
                <a:ea typeface="HGSｺﾞｼｯｸM" panose="020B0600000000000000" pitchFamily="50" charset="-128"/>
              </a:rPr>
              <a:t>事業所</a:t>
            </a:r>
            <a:endParaRPr kumimoji="1" lang="en-US" altLang="ja-JP" sz="1200" spc="-50" dirty="0" smtClean="0">
              <a:latin typeface="HGSｺﾞｼｯｸM" panose="020B0600000000000000" pitchFamily="50" charset="-128"/>
              <a:ea typeface="HGSｺﾞｼｯｸM" panose="020B0600000000000000" pitchFamily="50" charset="-128"/>
            </a:endParaRPr>
          </a:p>
        </p:txBody>
      </p:sp>
      <p:sp>
        <p:nvSpPr>
          <p:cNvPr id="121" name="テキスト ボックス 120"/>
          <p:cNvSpPr txBox="1"/>
          <p:nvPr/>
        </p:nvSpPr>
        <p:spPr>
          <a:xfrm>
            <a:off x="1008276" y="3284984"/>
            <a:ext cx="354832" cy="241980"/>
          </a:xfrm>
          <a:prstGeom prst="rect">
            <a:avLst/>
          </a:prstGeom>
          <a:solidFill>
            <a:schemeClr val="bg1"/>
          </a:solidFill>
        </p:spPr>
        <p:txBody>
          <a:bodyPr wrap="none" lIns="36000" tIns="36000" rIns="36000" bIns="36000" rtlCol="0" anchor="ctr">
            <a:spAutoFit/>
          </a:bodyPr>
          <a:lstStyle/>
          <a:p>
            <a:r>
              <a:rPr lang="ja-JP" altLang="en-US" sz="1100" dirty="0">
                <a:latin typeface="HGSｺﾞｼｯｸM" panose="020B0600000000000000" pitchFamily="50" charset="-128"/>
                <a:ea typeface="HGSｺﾞｼｯｸM" panose="020B0600000000000000" pitchFamily="50" charset="-128"/>
              </a:rPr>
              <a:t>相談</a:t>
            </a:r>
            <a:endParaRPr kumimoji="1" lang="ja-JP" altLang="en-US" sz="1100" dirty="0">
              <a:latin typeface="HGSｺﾞｼｯｸM" panose="020B0600000000000000" pitchFamily="50" charset="-128"/>
              <a:ea typeface="HGSｺﾞｼｯｸM" panose="020B0600000000000000" pitchFamily="50" charset="-128"/>
            </a:endParaRPr>
          </a:p>
        </p:txBody>
      </p:sp>
      <p:sp>
        <p:nvSpPr>
          <p:cNvPr id="125" name="下矢印 124"/>
          <p:cNvSpPr/>
          <p:nvPr/>
        </p:nvSpPr>
        <p:spPr>
          <a:xfrm rot="16200000">
            <a:off x="2435417" y="3903407"/>
            <a:ext cx="651248" cy="1169325"/>
          </a:xfrm>
          <a:prstGeom prst="downArrow">
            <a:avLst>
              <a:gd name="adj1" fmla="val 74315"/>
              <a:gd name="adj2" fmla="val 1439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2253934" y="4349572"/>
            <a:ext cx="877163" cy="276999"/>
          </a:xfrm>
          <a:prstGeom prst="rect">
            <a:avLst/>
          </a:prstGeom>
          <a:solidFill>
            <a:schemeClr val="bg1"/>
          </a:solidFill>
        </p:spPr>
        <p:txBody>
          <a:bodyPr wrap="none" rtlCol="0" anchor="ctr">
            <a:spAutoFit/>
          </a:bodyPr>
          <a:lstStyle/>
          <a:p>
            <a:r>
              <a:rPr lang="en-US" altLang="ja-JP" sz="1200" spc="-50" dirty="0" smtClean="0">
                <a:latin typeface="HGSｺﾞｼｯｸM" panose="020B0600000000000000" pitchFamily="50" charset="-128"/>
                <a:ea typeface="HGSｺﾞｼｯｸM" panose="020B0600000000000000" pitchFamily="50" charset="-128"/>
              </a:rPr>
              <a:t>286</a:t>
            </a:r>
            <a:r>
              <a:rPr lang="ja-JP" altLang="en-US" sz="1200" spc="-50" dirty="0">
                <a:latin typeface="HGSｺﾞｼｯｸM" panose="020B0600000000000000" pitchFamily="50" charset="-128"/>
                <a:ea typeface="HGSｺﾞｼｯｸM" panose="020B0600000000000000" pitchFamily="50" charset="-128"/>
              </a:rPr>
              <a:t>事業所</a:t>
            </a:r>
            <a:endParaRPr kumimoji="1" lang="en-US" altLang="ja-JP" sz="1200" spc="-50" dirty="0" smtClean="0">
              <a:latin typeface="HGSｺﾞｼｯｸM" panose="020B0600000000000000" pitchFamily="50" charset="-128"/>
              <a:ea typeface="HGSｺﾞｼｯｸM" panose="020B0600000000000000" pitchFamily="50" charset="-128"/>
            </a:endParaRPr>
          </a:p>
        </p:txBody>
      </p:sp>
      <p:sp>
        <p:nvSpPr>
          <p:cNvPr id="93" name="テキスト ボックス 44"/>
          <p:cNvSpPr txBox="1">
            <a:spLocks noChangeArrowheads="1"/>
          </p:cNvSpPr>
          <p:nvPr/>
        </p:nvSpPr>
        <p:spPr bwMode="auto">
          <a:xfrm>
            <a:off x="679093" y="2380040"/>
            <a:ext cx="281543" cy="695448"/>
          </a:xfrm>
          <a:prstGeom prst="rect">
            <a:avLst/>
          </a:prstGeom>
          <a:solidFill>
            <a:schemeClr val="bg1"/>
          </a:solidFill>
          <a:ln w="12700">
            <a:solidFill>
              <a:srgbClr val="000000"/>
            </a:solidFill>
            <a:miter lim="800000"/>
            <a:headEnd/>
            <a:tailEnd/>
          </a:ln>
        </p:spPr>
        <p:txBody>
          <a:bodyPr vert="eaVert"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200" dirty="0">
                <a:latin typeface="HGPｺﾞｼｯｸM" panose="020B0600000000000000" pitchFamily="50" charset="-128"/>
                <a:ea typeface="HGPｺﾞｼｯｸM" panose="020B0600000000000000" pitchFamily="50" charset="-128"/>
                <a:cs typeface="ＭＳ Ｐゴシック" pitchFamily="50" charset="-128"/>
              </a:rPr>
              <a:t>市町村</a:t>
            </a:r>
            <a:endParaRPr lang="en-US" altLang="ja-JP" sz="1200"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71" name="テキスト ボックス 44"/>
          <p:cNvSpPr txBox="1">
            <a:spLocks noChangeArrowheads="1"/>
          </p:cNvSpPr>
          <p:nvPr/>
        </p:nvSpPr>
        <p:spPr bwMode="auto">
          <a:xfrm>
            <a:off x="51178" y="1452686"/>
            <a:ext cx="495461" cy="3461141"/>
          </a:xfrm>
          <a:prstGeom prst="rect">
            <a:avLst/>
          </a:prstGeom>
          <a:solidFill>
            <a:schemeClr val="bg1"/>
          </a:solidFill>
          <a:ln w="12700">
            <a:solidFill>
              <a:srgbClr val="000000"/>
            </a:solidFill>
            <a:miter lim="800000"/>
            <a:headEnd/>
            <a:tailEnd/>
          </a:ln>
        </p:spPr>
        <p:txBody>
          <a:bodyPr vert="eaVert"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200" b="1" dirty="0" smtClean="0">
                <a:latin typeface="HGPｺﾞｼｯｸM" panose="020B0600000000000000" pitchFamily="50" charset="-128"/>
                <a:ea typeface="HGPｺﾞｼｯｸM" panose="020B0600000000000000" pitchFamily="50" charset="-128"/>
                <a:cs typeface="ＭＳ Ｐゴシック" pitchFamily="50" charset="-128"/>
              </a:rPr>
              <a:t>虐待を受けた人</a:t>
            </a:r>
            <a:endParaRPr lang="en-US" altLang="ja-JP" sz="12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200" b="1" dirty="0" smtClean="0">
                <a:latin typeface="HGPｺﾞｼｯｸM" panose="020B0600000000000000" pitchFamily="50" charset="-128"/>
                <a:ea typeface="HGPｺﾞｼｯｸM" panose="020B0600000000000000" pitchFamily="50" charset="-128"/>
                <a:cs typeface="ＭＳ Ｐゴシック" pitchFamily="50" charset="-128"/>
              </a:rPr>
              <a:t>虐待を発見した人</a:t>
            </a:r>
            <a:endParaRPr lang="en-US" altLang="ja-JP" sz="1200" b="1" dirty="0" smtClean="0">
              <a:latin typeface="HGPｺﾞｼｯｸM" panose="020B0600000000000000" pitchFamily="50" charset="-128"/>
              <a:ea typeface="HGPｺﾞｼｯｸM" panose="020B0600000000000000" pitchFamily="50" charset="-128"/>
              <a:cs typeface="ＭＳ Ｐゴシック" pitchFamily="50" charset="-128"/>
            </a:endParaRPr>
          </a:p>
        </p:txBody>
      </p:sp>
      <p:pic>
        <p:nvPicPr>
          <p:cNvPr id="92" name="図 91"/>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5717" y="4329060"/>
            <a:ext cx="386381" cy="390772"/>
          </a:xfrm>
          <a:prstGeom prst="rect">
            <a:avLst/>
          </a:prstGeom>
        </p:spPr>
      </p:pic>
      <p:sp>
        <p:nvSpPr>
          <p:cNvPr id="73" name="テキスト ボックス 44"/>
          <p:cNvSpPr txBox="1">
            <a:spLocks noChangeArrowheads="1"/>
          </p:cNvSpPr>
          <p:nvPr/>
        </p:nvSpPr>
        <p:spPr bwMode="auto">
          <a:xfrm>
            <a:off x="1112123" y="1448386"/>
            <a:ext cx="281543" cy="1627102"/>
          </a:xfrm>
          <a:prstGeom prst="rect">
            <a:avLst/>
          </a:prstGeom>
          <a:noFill/>
          <a:ln w="12700">
            <a:solidFill>
              <a:srgbClr val="000000"/>
            </a:solidFill>
            <a:miter lim="800000"/>
            <a:headEnd/>
            <a:tailEnd/>
          </a:ln>
        </p:spPr>
        <p:txBody>
          <a:bodyPr vert="eaVert"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200" dirty="0" smtClean="0">
                <a:latin typeface="HGPｺﾞｼｯｸM" panose="020B0600000000000000" pitchFamily="50" charset="-128"/>
                <a:ea typeface="HGPｺﾞｼｯｸM" panose="020B0600000000000000" pitchFamily="50" charset="-128"/>
                <a:cs typeface="ＭＳ Ｐゴシック" pitchFamily="50" charset="-128"/>
              </a:rPr>
              <a:t>都道府県</a:t>
            </a:r>
            <a:endParaRPr lang="en-US" altLang="ja-JP" sz="1200"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02" name="テキスト ボックス 44"/>
          <p:cNvSpPr txBox="1">
            <a:spLocks noChangeArrowheads="1"/>
          </p:cNvSpPr>
          <p:nvPr/>
        </p:nvSpPr>
        <p:spPr bwMode="auto">
          <a:xfrm>
            <a:off x="1803288" y="1452685"/>
            <a:ext cx="376188" cy="3461143"/>
          </a:xfrm>
          <a:prstGeom prst="rect">
            <a:avLst/>
          </a:prstGeom>
          <a:solidFill>
            <a:schemeClr val="bg1"/>
          </a:solidFill>
          <a:ln w="12700">
            <a:solidFill>
              <a:srgbClr val="000000"/>
            </a:solidFill>
            <a:miter lim="800000"/>
            <a:headEnd/>
            <a:tailEnd/>
          </a:ln>
        </p:spPr>
        <p:txBody>
          <a:bodyPr vert="eaVert"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400" b="1" dirty="0" smtClean="0">
                <a:latin typeface="HGPｺﾞｼｯｸM" panose="020B0600000000000000" pitchFamily="50" charset="-128"/>
                <a:ea typeface="HGPｺﾞｼｯｸM" panose="020B0600000000000000" pitchFamily="50" charset="-128"/>
                <a:cs typeface="ＭＳ Ｐゴシック" pitchFamily="50" charset="-128"/>
              </a:rPr>
              <a:t>都道府県労働局等</a:t>
            </a:r>
            <a:endParaRPr lang="en-US" altLang="ja-JP" sz="1400" b="1"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6" name="テキスト ボックス 125"/>
          <p:cNvSpPr txBox="1"/>
          <p:nvPr/>
        </p:nvSpPr>
        <p:spPr>
          <a:xfrm>
            <a:off x="2184193" y="3935856"/>
            <a:ext cx="916524" cy="226591"/>
          </a:xfrm>
          <a:prstGeom prst="rect">
            <a:avLst/>
          </a:prstGeom>
          <a:noFill/>
        </p:spPr>
        <p:txBody>
          <a:bodyPr wrap="none" lIns="36000" tIns="36000" rIns="36000" bIns="36000" rtlCol="0" anchor="ctr">
            <a:spAutoFit/>
          </a:bodyPr>
          <a:lstStyle/>
          <a:p>
            <a:r>
              <a:rPr lang="ja-JP" altLang="en-US" sz="1000" b="1" u="sng" spc="-60" dirty="0" smtClean="0">
                <a:latin typeface="HGSｺﾞｼｯｸM" panose="020B0600000000000000" pitchFamily="50" charset="-128"/>
                <a:ea typeface="HGSｺﾞｼｯｸM" panose="020B0600000000000000" pitchFamily="50" charset="-128"/>
              </a:rPr>
              <a:t>労働局等の発見</a:t>
            </a:r>
            <a:endParaRPr kumimoji="1" lang="ja-JP" altLang="en-US" sz="1000" b="1" u="sng" spc="-60" dirty="0">
              <a:latin typeface="HGSｺﾞｼｯｸM" panose="020B0600000000000000" pitchFamily="50" charset="-128"/>
              <a:ea typeface="HGSｺﾞｼｯｸM" panose="020B0600000000000000" pitchFamily="50" charset="-128"/>
            </a:endParaRPr>
          </a:p>
        </p:txBody>
      </p:sp>
      <p:grpSp>
        <p:nvGrpSpPr>
          <p:cNvPr id="243" name="グループ化 242"/>
          <p:cNvGrpSpPr/>
          <p:nvPr/>
        </p:nvGrpSpPr>
        <p:grpSpPr>
          <a:xfrm>
            <a:off x="3368827" y="1448386"/>
            <a:ext cx="1152126" cy="3458289"/>
            <a:chOff x="3084122" y="1448386"/>
            <a:chExt cx="1152126" cy="3458289"/>
          </a:xfrm>
        </p:grpSpPr>
        <p:sp>
          <p:nvSpPr>
            <p:cNvPr id="134" name="テキスト ボックス 44"/>
            <p:cNvSpPr txBox="1">
              <a:spLocks noChangeArrowheads="1"/>
            </p:cNvSpPr>
            <p:nvPr/>
          </p:nvSpPr>
          <p:spPr bwMode="auto">
            <a:xfrm>
              <a:off x="3084122" y="1448386"/>
              <a:ext cx="1152126" cy="3458289"/>
            </a:xfrm>
            <a:prstGeom prst="rect">
              <a:avLst/>
            </a:prstGeom>
            <a:pattFill prst="dkUpDiag">
              <a:fgClr>
                <a:schemeClr val="tx2">
                  <a:lumMod val="50000"/>
                </a:schemeClr>
              </a:fgClr>
              <a:bgClr>
                <a:schemeClr val="bg1"/>
              </a:bgClr>
            </a:pattFill>
            <a:ln w="12700">
              <a:solidFill>
                <a:srgbClr val="002060"/>
              </a:solidFill>
              <a:prstDash val="solid"/>
              <a:miter lim="800000"/>
              <a:headEnd/>
              <a:tailEnd/>
            </a:ln>
          </p:spPr>
          <p:txBody>
            <a:bodyPr vert="horz" wrap="square" lIns="72000" tIns="72000" rIns="72000" bIns="72000" numCol="1" anchor="t" anchorCtr="0" compatLnSpc="1">
              <a:prstTxWarp prst="textNoShape">
                <a:avLst/>
              </a:prstTxWarp>
            </a:bodyPr>
            <a:lstStyle/>
            <a:p>
              <a:pPr lvl="0" fontAlgn="base">
                <a:lnSpc>
                  <a:spcPts val="1300"/>
                </a:lnSpc>
                <a:spcBef>
                  <a:spcPct val="0"/>
                </a:spcBef>
                <a:spcAft>
                  <a:spcPct val="0"/>
                </a:spcAft>
              </a:pP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29" name="テキスト ボックス 44"/>
            <p:cNvSpPr txBox="1">
              <a:spLocks noChangeArrowheads="1"/>
            </p:cNvSpPr>
            <p:nvPr/>
          </p:nvSpPr>
          <p:spPr bwMode="auto">
            <a:xfrm>
              <a:off x="3178490" y="1544131"/>
              <a:ext cx="985749" cy="578492"/>
            </a:xfrm>
            <a:prstGeom prst="rect">
              <a:avLst/>
            </a:prstGeom>
            <a:solidFill>
              <a:schemeClr val="bg1"/>
            </a:solid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身体的虐待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221</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10.0</a:t>
              </a: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0" name="テキスト ボックス 44"/>
            <p:cNvSpPr txBox="1">
              <a:spLocks noChangeArrowheads="1"/>
            </p:cNvSpPr>
            <p:nvPr/>
          </p:nvSpPr>
          <p:spPr bwMode="auto">
            <a:xfrm>
              <a:off x="3178490" y="2212101"/>
              <a:ext cx="985749" cy="578492"/>
            </a:xfrm>
            <a:prstGeom prst="rect">
              <a:avLst/>
            </a:prstGeom>
            <a:solidFill>
              <a:schemeClr val="bg1"/>
            </a:solid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性的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35</a:t>
              </a:r>
              <a:r>
                <a:rPr kumimoji="1" lang="ja-JP" altLang="en-US"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1.6</a:t>
              </a: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1" name="テキスト ボックス 44"/>
            <p:cNvSpPr txBox="1">
              <a:spLocks noChangeArrowheads="1"/>
            </p:cNvSpPr>
            <p:nvPr/>
          </p:nvSpPr>
          <p:spPr bwMode="auto">
            <a:xfrm>
              <a:off x="3178490" y="2880071"/>
              <a:ext cx="985749" cy="597682"/>
            </a:xfrm>
            <a:prstGeom prst="rect">
              <a:avLst/>
            </a:prstGeom>
            <a:solidFill>
              <a:schemeClr val="bg1"/>
            </a:solid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心理的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a:latin typeface="HGPｺﾞｼｯｸM" panose="020B0600000000000000" pitchFamily="50" charset="-128"/>
                  <a:ea typeface="HGPｺﾞｼｯｸM" panose="020B0600000000000000" pitchFamily="50" charset="-128"/>
                  <a:cs typeface="ＭＳ Ｐゴシック" pitchFamily="50" charset="-128"/>
                </a:rPr>
                <a:t>549</a:t>
              </a:r>
              <a:r>
                <a:rPr kumimoji="1" lang="ja-JP" altLang="en-US"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24.7</a:t>
              </a: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2" name="テキスト ボックス 44"/>
            <p:cNvSpPr txBox="1">
              <a:spLocks noChangeArrowheads="1"/>
            </p:cNvSpPr>
            <p:nvPr/>
          </p:nvSpPr>
          <p:spPr bwMode="auto">
            <a:xfrm>
              <a:off x="3178490" y="3567231"/>
              <a:ext cx="985749" cy="578492"/>
            </a:xfrm>
            <a:prstGeom prst="rect">
              <a:avLst/>
            </a:prstGeom>
            <a:solidFill>
              <a:schemeClr val="bg1"/>
            </a:solidFill>
            <a:ln w="12700">
              <a:noFill/>
              <a:miter lim="800000"/>
              <a:headEnd/>
              <a:tailEnd/>
            </a:ln>
          </p:spPr>
          <p:txBody>
            <a:bodyPr vert="horz" wrap="square" lIns="36000" tIns="72000" rIns="36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000" b="1" spc="-150" dirty="0">
                  <a:latin typeface="HGPｺﾞｼｯｸM" panose="020B0600000000000000" pitchFamily="50" charset="-128"/>
                  <a:ea typeface="HGPｺﾞｼｯｸM" panose="020B0600000000000000" pitchFamily="50" charset="-128"/>
                  <a:cs typeface="ＭＳ Ｐゴシック" pitchFamily="50" charset="-128"/>
                </a:rPr>
                <a:t>放置</a:t>
              </a:r>
              <a:r>
                <a:rPr lang="ja-JP" altLang="en-US" sz="1000" b="1" spc="-150" dirty="0" smtClean="0">
                  <a:latin typeface="HGPｺﾞｼｯｸM" panose="020B0600000000000000" pitchFamily="50" charset="-128"/>
                  <a:ea typeface="HGPｺﾞｼｯｸM" panose="020B0600000000000000" pitchFamily="50" charset="-128"/>
                  <a:cs typeface="ＭＳ Ｐゴシック" pitchFamily="50" charset="-128"/>
                </a:rPr>
                <a:t>等による虐待</a:t>
              </a:r>
              <a:endParaRPr lang="en-US" altLang="ja-JP" sz="1000" b="1" spc="-150"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a:latin typeface="HGPｺﾞｼｯｸM" panose="020B0600000000000000" pitchFamily="50" charset="-128"/>
                  <a:ea typeface="HGPｺﾞｼｯｸM" panose="020B0600000000000000" pitchFamily="50" charset="-128"/>
                  <a:cs typeface="ＭＳ Ｐゴシック" pitchFamily="50" charset="-128"/>
                </a:rPr>
                <a:t>104</a:t>
              </a:r>
              <a:r>
                <a:rPr kumimoji="1" lang="ja-JP" altLang="en-US"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4.7</a:t>
              </a:r>
              <a:r>
                <a:rPr kumimoji="1" lang="ja-JP" altLang="en-US"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33" name="テキスト ボックス 44"/>
            <p:cNvSpPr txBox="1">
              <a:spLocks noChangeArrowheads="1"/>
            </p:cNvSpPr>
            <p:nvPr/>
          </p:nvSpPr>
          <p:spPr bwMode="auto">
            <a:xfrm>
              <a:off x="3178490" y="4235200"/>
              <a:ext cx="985749" cy="578492"/>
            </a:xfrm>
            <a:prstGeom prst="rect">
              <a:avLst/>
            </a:prstGeom>
            <a:solidFill>
              <a:schemeClr val="bg1"/>
            </a:solidFill>
            <a:ln w="12700">
              <a:noFill/>
              <a:miter lim="800000"/>
              <a:headEnd/>
              <a:tailEnd/>
            </a:ln>
          </p:spPr>
          <p:txBody>
            <a:bodyPr vert="horz" wrap="square" lIns="36000" tIns="72000" rIns="36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経済的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rPr>
                <a:t>1,310</a:t>
              </a:r>
              <a:r>
                <a:rPr kumimoji="1" lang="ja-JP" altLang="en-US" sz="11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r>
                <a:rPr kumimoji="1" lang="ja-JP" altLang="en-US" sz="9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9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59.0</a:t>
              </a:r>
              <a:r>
                <a:rPr kumimoji="1" lang="ja-JP" altLang="en-US" sz="9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900" b="1"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03" name="グループ化 202"/>
          <p:cNvGrpSpPr/>
          <p:nvPr/>
        </p:nvGrpSpPr>
        <p:grpSpPr>
          <a:xfrm>
            <a:off x="1208584" y="5505075"/>
            <a:ext cx="1885072" cy="1236295"/>
            <a:chOff x="4876402" y="1143253"/>
            <a:chExt cx="1885071" cy="1236295"/>
          </a:xfrm>
        </p:grpSpPr>
        <p:sp>
          <p:nvSpPr>
            <p:cNvPr id="104" name="テキスト ボックス 44"/>
            <p:cNvSpPr txBox="1">
              <a:spLocks noChangeArrowheads="1"/>
            </p:cNvSpPr>
            <p:nvPr/>
          </p:nvSpPr>
          <p:spPr bwMode="auto">
            <a:xfrm>
              <a:off x="4876402" y="1143253"/>
              <a:ext cx="1885071" cy="1236295"/>
            </a:xfrm>
            <a:prstGeom prst="rect">
              <a:avLst/>
            </a:prstGeom>
            <a:solidFill>
              <a:schemeClr val="bg1"/>
            </a:solidFill>
            <a:ln w="12700">
              <a:solidFill>
                <a:schemeClr val="tx1"/>
              </a:solidFill>
              <a:prstDash val="sysDash"/>
              <a:miter lim="800000"/>
              <a:headEnd/>
              <a:tailEnd/>
            </a:ln>
          </p:spPr>
          <p:txBody>
            <a:bodyPr vert="horz" wrap="square" lIns="72000" tIns="72000" rIns="72000" bIns="7200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sng"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sng"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sng"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労働基準関係法令</a:t>
              </a:r>
              <a:endParaRPr kumimoji="1" lang="en-US" altLang="ja-JP" sz="1100" b="1" i="0" u="sng"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に基づく指導等</a:t>
              </a:r>
              <a:endParaRPr kumimoji="1" lang="en-US" altLang="ja-JP" sz="11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875</a:t>
              </a:r>
              <a:r>
                <a:rPr lang="ja-JP" altLang="en-US"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89.5</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うち最低賃金法関係</a:t>
              </a:r>
              <a:endParaRPr kumimoji="1" lang="en-US" altLang="ja-JP" sz="10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596</a:t>
              </a:r>
              <a:r>
                <a:rPr kumimoji="1" lang="ja-JP" altLang="en-US" sz="10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件</a:t>
              </a:r>
              <a:r>
                <a:rPr kumimoji="1" lang="ja-JP" altLang="en-US" sz="8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60.9</a:t>
              </a:r>
              <a:r>
                <a:rPr kumimoji="1" lang="ja-JP" altLang="en-US" sz="8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16" name="大かっこ 115"/>
            <p:cNvSpPr/>
            <p:nvPr/>
          </p:nvSpPr>
          <p:spPr>
            <a:xfrm>
              <a:off x="5097016" y="2059178"/>
              <a:ext cx="1443842" cy="233743"/>
            </a:xfrm>
            <a:prstGeom prst="bracketPair">
              <a:avLst>
                <a:gd name="adj" fmla="val 223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5" name="テキスト ボックス 44"/>
            <p:cNvSpPr txBox="1">
              <a:spLocks noChangeArrowheads="1"/>
            </p:cNvSpPr>
            <p:nvPr/>
          </p:nvSpPr>
          <p:spPr bwMode="auto">
            <a:xfrm>
              <a:off x="4880991" y="1143253"/>
              <a:ext cx="1880481" cy="293917"/>
            </a:xfrm>
            <a:prstGeom prst="rect">
              <a:avLst/>
            </a:prstGeom>
            <a:solidFill>
              <a:srgbClr val="FF0000">
                <a:alpha val="30196"/>
              </a:srgbClr>
            </a:solidFill>
            <a:ln w="12700">
              <a:noFill/>
              <a:miter lim="800000"/>
              <a:headEnd/>
              <a:tailEnd/>
            </a:ln>
          </p:spPr>
          <p:txBody>
            <a:bodyPr vert="horz" wrap="square" lIns="36000" tIns="36000" rIns="36000" bIns="36000" numCol="1" anchor="b" anchorCtr="0" compatLnSpc="1">
              <a:prstTxWarp prst="textNoShape">
                <a:avLst/>
              </a:prstTxWarp>
            </a:bodyPr>
            <a:lstStyle/>
            <a:p>
              <a:pPr lvl="0" algn="ctr" fontAlgn="base">
                <a:spcBef>
                  <a:spcPct val="0"/>
                </a:spcBef>
                <a:spcAft>
                  <a:spcPct val="0"/>
                </a:spcAft>
              </a:pPr>
              <a:r>
                <a:rPr kumimoji="1" lang="ja-JP" altLang="en-US" sz="12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rPr>
                <a:t>労働基準監督署</a:t>
              </a:r>
              <a:endParaRPr kumimoji="1" lang="ja-JP" altLang="ja-JP" sz="12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07" name="グループ化 206"/>
          <p:cNvGrpSpPr/>
          <p:nvPr/>
        </p:nvGrpSpPr>
        <p:grpSpPr>
          <a:xfrm>
            <a:off x="-1624903" y="2226374"/>
            <a:ext cx="720080" cy="2029878"/>
            <a:chOff x="4160912" y="1517558"/>
            <a:chExt cx="720080" cy="2029878"/>
          </a:xfrm>
        </p:grpSpPr>
        <p:cxnSp>
          <p:nvCxnSpPr>
            <p:cNvPr id="21" name="直線矢印コネクタ 20"/>
            <p:cNvCxnSpPr/>
            <p:nvPr/>
          </p:nvCxnSpPr>
          <p:spPr>
            <a:xfrm flipV="1">
              <a:off x="4160912" y="2883568"/>
              <a:ext cx="720080" cy="1"/>
            </a:xfrm>
            <a:prstGeom prst="straightConnector1">
              <a:avLst/>
            </a:prstGeom>
            <a:ln w="57150">
              <a:solidFill>
                <a:schemeClr val="accent3">
                  <a:lumMod val="75000"/>
                </a:schemeClr>
              </a:solidFill>
              <a:headEnd type="none" w="med" len="med"/>
              <a:tailEnd type="triangle" w="med" len="sm"/>
            </a:ln>
          </p:spPr>
          <p:style>
            <a:lnRef idx="1">
              <a:schemeClr val="dk1"/>
            </a:lnRef>
            <a:fillRef idx="0">
              <a:schemeClr val="dk1"/>
            </a:fillRef>
            <a:effectRef idx="0">
              <a:schemeClr val="dk1"/>
            </a:effectRef>
            <a:fontRef idx="minor">
              <a:schemeClr val="tx1"/>
            </a:fontRef>
          </p:style>
        </p:cxnSp>
        <p:cxnSp>
          <p:nvCxnSpPr>
            <p:cNvPr id="166" name="直線矢印コネクタ 165"/>
            <p:cNvCxnSpPr/>
            <p:nvPr/>
          </p:nvCxnSpPr>
          <p:spPr>
            <a:xfrm>
              <a:off x="4343201" y="1517558"/>
              <a:ext cx="0" cy="2029878"/>
            </a:xfrm>
            <a:prstGeom prst="straightConnector1">
              <a:avLst/>
            </a:prstGeom>
            <a:ln w="57150" cap="sq">
              <a:solidFill>
                <a:schemeClr val="accent3">
                  <a:lumMod val="75000"/>
                </a:schemeClr>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67" name="直線矢印コネクタ 166"/>
            <p:cNvCxnSpPr/>
            <p:nvPr/>
          </p:nvCxnSpPr>
          <p:spPr>
            <a:xfrm>
              <a:off x="4164239" y="3547436"/>
              <a:ext cx="184714" cy="0"/>
            </a:xfrm>
            <a:prstGeom prst="straightConnector1">
              <a:avLst/>
            </a:prstGeom>
            <a:ln w="57150">
              <a:solidFill>
                <a:schemeClr val="accent3">
                  <a:lumMod val="75000"/>
                </a:schemeClr>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69" name="直線矢印コネクタ 168"/>
            <p:cNvCxnSpPr/>
            <p:nvPr/>
          </p:nvCxnSpPr>
          <p:spPr>
            <a:xfrm>
              <a:off x="4164239" y="1517558"/>
              <a:ext cx="184714" cy="0"/>
            </a:xfrm>
            <a:prstGeom prst="straightConnector1">
              <a:avLst/>
            </a:prstGeom>
            <a:ln w="57150">
              <a:solidFill>
                <a:schemeClr val="accent3">
                  <a:lumMod val="75000"/>
                </a:schemeClr>
              </a:solidFill>
              <a:headEnd type="none" w="med" len="med"/>
              <a:tailEnd type="none" w="med" len="sm"/>
            </a:ln>
          </p:spPr>
          <p:style>
            <a:lnRef idx="1">
              <a:schemeClr val="dk1"/>
            </a:lnRef>
            <a:fillRef idx="0">
              <a:schemeClr val="dk1"/>
            </a:fillRef>
            <a:effectRef idx="0">
              <a:schemeClr val="dk1"/>
            </a:effectRef>
            <a:fontRef idx="minor">
              <a:schemeClr val="tx1"/>
            </a:fontRef>
          </p:style>
        </p:cxnSp>
      </p:grpSp>
      <p:grpSp>
        <p:nvGrpSpPr>
          <p:cNvPr id="204" name="グループ化 203"/>
          <p:cNvGrpSpPr/>
          <p:nvPr/>
        </p:nvGrpSpPr>
        <p:grpSpPr>
          <a:xfrm>
            <a:off x="-1596400" y="1975626"/>
            <a:ext cx="716753" cy="2656900"/>
            <a:chOff x="4164239" y="1673482"/>
            <a:chExt cx="716753" cy="2656900"/>
          </a:xfrm>
        </p:grpSpPr>
        <p:cxnSp>
          <p:nvCxnSpPr>
            <p:cNvPr id="155" name="直線矢印コネクタ 154"/>
            <p:cNvCxnSpPr/>
            <p:nvPr/>
          </p:nvCxnSpPr>
          <p:spPr>
            <a:xfrm>
              <a:off x="4664968" y="1673894"/>
              <a:ext cx="216024" cy="0"/>
            </a:xfrm>
            <a:prstGeom prst="straightConnector1">
              <a:avLst/>
            </a:prstGeom>
            <a:ln w="57150" cap="sq">
              <a:solidFill>
                <a:srgbClr val="FF0000"/>
              </a:solidFill>
              <a:headEnd type="none" w="med" len="med"/>
              <a:tailEnd type="triangle" w="med" len="sm"/>
            </a:ln>
          </p:spPr>
          <p:style>
            <a:lnRef idx="1">
              <a:schemeClr val="dk1"/>
            </a:lnRef>
            <a:fillRef idx="0">
              <a:schemeClr val="dk1"/>
            </a:fillRef>
            <a:effectRef idx="0">
              <a:schemeClr val="dk1"/>
            </a:effectRef>
            <a:fontRef idx="minor">
              <a:schemeClr val="tx1"/>
            </a:fontRef>
          </p:style>
        </p:cxnSp>
        <p:cxnSp>
          <p:nvCxnSpPr>
            <p:cNvPr id="165" name="直線矢印コネクタ 164"/>
            <p:cNvCxnSpPr/>
            <p:nvPr/>
          </p:nvCxnSpPr>
          <p:spPr>
            <a:xfrm>
              <a:off x="4164239" y="4330382"/>
              <a:ext cx="500729" cy="0"/>
            </a:xfrm>
            <a:prstGeom prst="straightConnector1">
              <a:avLst/>
            </a:prstGeom>
            <a:ln w="57150">
              <a:solidFill>
                <a:srgbClr val="FF0000"/>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64" name="直線矢印コネクタ 163"/>
            <p:cNvCxnSpPr/>
            <p:nvPr/>
          </p:nvCxnSpPr>
          <p:spPr>
            <a:xfrm>
              <a:off x="4656212" y="1673482"/>
              <a:ext cx="0" cy="2656900"/>
            </a:xfrm>
            <a:prstGeom prst="straightConnector1">
              <a:avLst/>
            </a:prstGeom>
            <a:ln w="57150" cap="sq">
              <a:solidFill>
                <a:srgbClr val="FF0000"/>
              </a:solidFill>
              <a:headEnd type="none" w="med" len="med"/>
              <a:tailEnd type="none" w="med" len="sm"/>
            </a:ln>
          </p:spPr>
          <p:style>
            <a:lnRef idx="1">
              <a:schemeClr val="dk1"/>
            </a:lnRef>
            <a:fillRef idx="0">
              <a:schemeClr val="dk1"/>
            </a:fillRef>
            <a:effectRef idx="0">
              <a:schemeClr val="dk1"/>
            </a:effectRef>
            <a:fontRef idx="minor">
              <a:schemeClr val="tx1"/>
            </a:fontRef>
          </p:style>
        </p:cxnSp>
      </p:grpSp>
      <p:grpSp>
        <p:nvGrpSpPr>
          <p:cNvPr id="206" name="グループ化 205"/>
          <p:cNvGrpSpPr/>
          <p:nvPr/>
        </p:nvGrpSpPr>
        <p:grpSpPr>
          <a:xfrm>
            <a:off x="-1602152" y="2504877"/>
            <a:ext cx="730779" cy="1854347"/>
            <a:chOff x="4158487" y="2202731"/>
            <a:chExt cx="730779" cy="1854347"/>
          </a:xfrm>
        </p:grpSpPr>
        <p:grpSp>
          <p:nvGrpSpPr>
            <p:cNvPr id="205" name="グループ化 204"/>
            <p:cNvGrpSpPr/>
            <p:nvPr/>
          </p:nvGrpSpPr>
          <p:grpSpPr>
            <a:xfrm>
              <a:off x="4158487" y="2202731"/>
              <a:ext cx="730779" cy="1854347"/>
              <a:chOff x="4158487" y="2202731"/>
              <a:chExt cx="730779" cy="1854347"/>
            </a:xfrm>
          </p:grpSpPr>
          <p:cxnSp>
            <p:nvCxnSpPr>
              <p:cNvPr id="179" name="直線矢印コネクタ 178"/>
              <p:cNvCxnSpPr/>
              <p:nvPr/>
            </p:nvCxnSpPr>
            <p:spPr>
              <a:xfrm>
                <a:off x="4520952" y="2202731"/>
                <a:ext cx="0" cy="1854347"/>
              </a:xfrm>
              <a:prstGeom prst="straightConnector1">
                <a:avLst/>
              </a:prstGeom>
              <a:ln w="57150" cap="sq">
                <a:solidFill>
                  <a:srgbClr val="0070C0"/>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80" name="直線矢印コネクタ 179"/>
              <p:cNvCxnSpPr/>
              <p:nvPr/>
            </p:nvCxnSpPr>
            <p:spPr>
              <a:xfrm>
                <a:off x="4158487" y="2203618"/>
                <a:ext cx="362465" cy="0"/>
              </a:xfrm>
              <a:prstGeom prst="straightConnector1">
                <a:avLst/>
              </a:prstGeom>
              <a:ln w="57150">
                <a:solidFill>
                  <a:srgbClr val="0070C0"/>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63" name="直線矢印コネクタ 162"/>
              <p:cNvCxnSpPr/>
              <p:nvPr/>
            </p:nvCxnSpPr>
            <p:spPr>
              <a:xfrm>
                <a:off x="4520952" y="4057078"/>
                <a:ext cx="368314" cy="0"/>
              </a:xfrm>
              <a:prstGeom prst="straightConnector1">
                <a:avLst/>
              </a:prstGeom>
              <a:ln w="57150">
                <a:solidFill>
                  <a:srgbClr val="0070C0"/>
                </a:solidFill>
                <a:headEnd type="none" w="med" len="med"/>
                <a:tailEnd type="triangle" w="med" len="sm"/>
              </a:ln>
            </p:spPr>
            <p:style>
              <a:lnRef idx="1">
                <a:schemeClr val="dk1"/>
              </a:lnRef>
              <a:fillRef idx="0">
                <a:schemeClr val="dk1"/>
              </a:fillRef>
              <a:effectRef idx="0">
                <a:schemeClr val="dk1"/>
              </a:effectRef>
              <a:fontRef idx="minor">
                <a:schemeClr val="tx1"/>
              </a:fontRef>
            </p:style>
          </p:cxnSp>
        </p:grpSp>
        <p:cxnSp>
          <p:nvCxnSpPr>
            <p:cNvPr id="183" name="直線矢印コネクタ 182"/>
            <p:cNvCxnSpPr/>
            <p:nvPr/>
          </p:nvCxnSpPr>
          <p:spPr>
            <a:xfrm>
              <a:off x="4158487" y="3023648"/>
              <a:ext cx="362465" cy="0"/>
            </a:xfrm>
            <a:prstGeom prst="straightConnector1">
              <a:avLst/>
            </a:prstGeom>
            <a:ln w="57150">
              <a:solidFill>
                <a:srgbClr val="0070C0"/>
              </a:solidFill>
              <a:headEnd type="none" w="med" len="med"/>
              <a:tailEnd type="none" w="med" len="sm"/>
            </a:ln>
          </p:spPr>
          <p:style>
            <a:lnRef idx="1">
              <a:schemeClr val="dk1"/>
            </a:lnRef>
            <a:fillRef idx="0">
              <a:schemeClr val="dk1"/>
            </a:fillRef>
            <a:effectRef idx="0">
              <a:schemeClr val="dk1"/>
            </a:effectRef>
            <a:fontRef idx="minor">
              <a:schemeClr val="tx1"/>
            </a:fontRef>
          </p:style>
        </p:cxnSp>
        <p:cxnSp>
          <p:nvCxnSpPr>
            <p:cNvPr id="188" name="直線矢印コネクタ 187"/>
            <p:cNvCxnSpPr/>
            <p:nvPr/>
          </p:nvCxnSpPr>
          <p:spPr>
            <a:xfrm>
              <a:off x="4158487" y="3678115"/>
              <a:ext cx="362465" cy="0"/>
            </a:xfrm>
            <a:prstGeom prst="straightConnector1">
              <a:avLst/>
            </a:prstGeom>
            <a:ln w="57150">
              <a:solidFill>
                <a:srgbClr val="0070C0"/>
              </a:solidFill>
              <a:headEnd type="none" w="med" len="med"/>
              <a:tailEnd type="none" w="med" len="sm"/>
            </a:ln>
          </p:spPr>
          <p:style>
            <a:lnRef idx="1">
              <a:schemeClr val="dk1"/>
            </a:lnRef>
            <a:fillRef idx="0">
              <a:schemeClr val="dk1"/>
            </a:fillRef>
            <a:effectRef idx="0">
              <a:schemeClr val="dk1"/>
            </a:effectRef>
            <a:fontRef idx="minor">
              <a:schemeClr val="tx1"/>
            </a:fontRef>
          </p:style>
        </p:cxnSp>
      </p:grpSp>
      <p:sp>
        <p:nvSpPr>
          <p:cNvPr id="191" name="テキスト ボックス 44"/>
          <p:cNvSpPr txBox="1">
            <a:spLocks noChangeArrowheads="1"/>
          </p:cNvSpPr>
          <p:nvPr/>
        </p:nvSpPr>
        <p:spPr bwMode="auto">
          <a:xfrm>
            <a:off x="5073402" y="5495365"/>
            <a:ext cx="1872207" cy="1246003"/>
          </a:xfrm>
          <a:prstGeom prst="rect">
            <a:avLst/>
          </a:prstGeom>
          <a:solidFill>
            <a:schemeClr val="bg1"/>
          </a:solidFill>
          <a:ln w="12700">
            <a:noFill/>
            <a:prstDash val="sysDash"/>
            <a:miter lim="800000"/>
            <a:headEnd/>
            <a:tailEnd/>
          </a:ln>
        </p:spPr>
        <p:txBody>
          <a:bodyPr vert="horz" wrap="square" lIns="72000" tIns="72000" rIns="72000" bIns="72000" numCol="1" anchor="ctr" anchorCtr="0" compatLnSpc="1">
            <a:prstTxWarp prst="textNoShape">
              <a:avLst/>
            </a:prstTxWarp>
          </a:bodyPr>
          <a:lstStyle/>
          <a:p>
            <a:pPr lvl="0" algn="ctr" fontAlgn="base">
              <a:spcBef>
                <a:spcPct val="0"/>
              </a:spcBef>
              <a:spcAft>
                <a:spcPct val="0"/>
              </a:spcAft>
            </a:pPr>
            <a:endPar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b="1" u="sng" dirty="0" smtClean="0">
                <a:latin typeface="HGPｺﾞｼｯｸM" panose="020B0600000000000000" pitchFamily="50" charset="-128"/>
                <a:ea typeface="HGPｺﾞｼｯｸM" panose="020B0600000000000000" pitchFamily="50" charset="-128"/>
                <a:cs typeface="ＭＳ Ｐゴシック" pitchFamily="50" charset="-128"/>
              </a:rPr>
              <a:t>男女雇用機会均等法</a:t>
            </a:r>
            <a:endPar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に基づく助言・指導等　　</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lang="ja-JP" altLang="en-US"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199" name="グループ化 198"/>
          <p:cNvGrpSpPr/>
          <p:nvPr/>
        </p:nvGrpSpPr>
        <p:grpSpPr>
          <a:xfrm>
            <a:off x="3136509" y="5505075"/>
            <a:ext cx="1888499" cy="1236295"/>
            <a:chOff x="4880992" y="1981345"/>
            <a:chExt cx="1872208" cy="1236295"/>
          </a:xfrm>
        </p:grpSpPr>
        <p:sp>
          <p:nvSpPr>
            <p:cNvPr id="105" name="テキスト ボックス 44"/>
            <p:cNvSpPr txBox="1">
              <a:spLocks noChangeArrowheads="1"/>
            </p:cNvSpPr>
            <p:nvPr/>
          </p:nvSpPr>
          <p:spPr bwMode="auto">
            <a:xfrm>
              <a:off x="4889266" y="1981345"/>
              <a:ext cx="1863934" cy="1236295"/>
            </a:xfrm>
            <a:prstGeom prst="rect">
              <a:avLst/>
            </a:prstGeom>
            <a:solidFill>
              <a:schemeClr val="bg1"/>
            </a:solidFill>
            <a:ln w="12700">
              <a:solidFill>
                <a:schemeClr val="tx1"/>
              </a:solidFill>
              <a:prstDash val="sysDash"/>
              <a:miter lim="800000"/>
              <a:headEnd/>
              <a:tailEnd/>
            </a:ln>
          </p:spPr>
          <p:txBody>
            <a:bodyPr vert="horz" wrap="square" lIns="72000" tIns="72000" rIns="72000" bIns="72000" numCol="1" anchor="ctr" anchorCtr="0" compatLnSpc="1">
              <a:prstTxWarp prst="textNoShape">
                <a:avLst/>
              </a:prstTxWarp>
            </a:bodyPr>
            <a:lstStyle/>
            <a:p>
              <a:pPr lvl="0" algn="ctr" fontAlgn="base">
                <a:spcBef>
                  <a:spcPct val="0"/>
                </a:spcBef>
                <a:spcAft>
                  <a:spcPct val="0"/>
                </a:spcAft>
              </a:pPr>
              <a:endPar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b="1" u="sng" dirty="0" smtClean="0">
                  <a:latin typeface="HGPｺﾞｼｯｸM" panose="020B0600000000000000" pitchFamily="50" charset="-128"/>
                  <a:ea typeface="HGPｺﾞｼｯｸM" panose="020B0600000000000000" pitchFamily="50" charset="-128"/>
                  <a:cs typeface="ＭＳ Ｐゴシック" pitchFamily="50" charset="-128"/>
                </a:rPr>
                <a:t>障害者</a:t>
              </a:r>
              <a:r>
                <a:rPr lang="ja-JP" altLang="en-US" sz="1100" b="1" u="sng" dirty="0">
                  <a:latin typeface="HGPｺﾞｼｯｸM" panose="020B0600000000000000" pitchFamily="50" charset="-128"/>
                  <a:ea typeface="HGPｺﾞｼｯｸM" panose="020B0600000000000000" pitchFamily="50" charset="-128"/>
                  <a:cs typeface="ＭＳ Ｐゴシック" pitchFamily="50" charset="-128"/>
                </a:rPr>
                <a:t>雇用</a:t>
              </a:r>
              <a:r>
                <a:rPr lang="ja-JP" altLang="en-US" sz="1100" b="1" u="sng" dirty="0" smtClean="0">
                  <a:latin typeface="HGPｺﾞｼｯｸM" panose="020B0600000000000000" pitchFamily="50" charset="-128"/>
                  <a:ea typeface="HGPｺﾞｼｯｸM" panose="020B0600000000000000" pitchFamily="50" charset="-128"/>
                  <a:cs typeface="ＭＳ Ｐゴシック" pitchFamily="50" charset="-128"/>
                </a:rPr>
                <a:t>促進法</a:t>
              </a:r>
              <a:endPar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に基づく助言</a:t>
              </a:r>
              <a:r>
                <a:rPr lang="ja-JP" altLang="en-US" sz="1100" dirty="0">
                  <a:latin typeface="HGPｺﾞｼｯｸM" panose="020B0600000000000000" pitchFamily="50" charset="-128"/>
                  <a:ea typeface="HGPｺﾞｼｯｸM" panose="020B0600000000000000" pitchFamily="50" charset="-128"/>
                  <a:cs typeface="ＭＳ Ｐゴシック" pitchFamily="50" charset="-128"/>
                </a:rPr>
                <a:t>・</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指導等</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79</a:t>
              </a:r>
              <a:r>
                <a:rPr lang="ja-JP" altLang="en-US"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件</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8.1</a:t>
              </a:r>
              <a:r>
                <a:rPr lang="ja-JP" altLang="en-US" sz="8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195" name="テキスト ボックス 44"/>
            <p:cNvSpPr txBox="1">
              <a:spLocks noChangeArrowheads="1"/>
            </p:cNvSpPr>
            <p:nvPr/>
          </p:nvSpPr>
          <p:spPr bwMode="auto">
            <a:xfrm>
              <a:off x="4880992" y="1981345"/>
              <a:ext cx="1872208" cy="259754"/>
            </a:xfrm>
            <a:prstGeom prst="rect">
              <a:avLst/>
            </a:prstGeom>
            <a:solidFill>
              <a:srgbClr val="003300">
                <a:alpha val="30196"/>
              </a:srgbClr>
            </a:solidFill>
            <a:ln w="12700">
              <a:noFill/>
              <a:miter lim="800000"/>
              <a:headEnd/>
              <a:tailEnd/>
            </a:ln>
          </p:spPr>
          <p:txBody>
            <a:bodyPr vert="horz" wrap="square" lIns="36000" tIns="36000" rIns="36000" bIns="36000" numCol="1" anchor="b" anchorCtr="0" compatLnSpc="1">
              <a:prstTxWarp prst="textNoShape">
                <a:avLst/>
              </a:prstTxWarp>
            </a:bodyPr>
            <a:lstStyle/>
            <a:p>
              <a:pPr lvl="0" algn="ctr" fontAlgn="base">
                <a:spcBef>
                  <a:spcPct val="0"/>
                </a:spcBef>
                <a:spcAft>
                  <a:spcPct val="0"/>
                </a:spcAft>
              </a:pPr>
              <a:r>
                <a:rPr lang="ja-JP" altLang="en-US" sz="1200" dirty="0">
                  <a:latin typeface="HGPｺﾞｼｯｸM" panose="020B0600000000000000" pitchFamily="50" charset="-128"/>
                  <a:ea typeface="HGPｺﾞｼｯｸM" panose="020B0600000000000000" pitchFamily="50" charset="-128"/>
                  <a:cs typeface="ＭＳ Ｐゴシック" pitchFamily="50" charset="-128"/>
                </a:rPr>
                <a:t>公共</a:t>
              </a:r>
              <a:r>
                <a:rPr lang="ja-JP" altLang="en-US" sz="1200" dirty="0" smtClean="0">
                  <a:latin typeface="HGPｺﾞｼｯｸM" panose="020B0600000000000000" pitchFamily="50" charset="-128"/>
                  <a:ea typeface="HGPｺﾞｼｯｸM" panose="020B0600000000000000" pitchFamily="50" charset="-128"/>
                  <a:cs typeface="ＭＳ Ｐゴシック" pitchFamily="50" charset="-128"/>
                </a:rPr>
                <a:t>職業安定所</a:t>
              </a:r>
              <a:endParaRPr kumimoji="1" lang="ja-JP" altLang="ja-JP" sz="12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p:txBody>
        </p:sp>
      </p:grpSp>
      <p:sp>
        <p:nvSpPr>
          <p:cNvPr id="196" name="テキスト ボックス 44"/>
          <p:cNvSpPr txBox="1">
            <a:spLocks noChangeArrowheads="1"/>
          </p:cNvSpPr>
          <p:nvPr/>
        </p:nvSpPr>
        <p:spPr bwMode="auto">
          <a:xfrm>
            <a:off x="5073402" y="5492906"/>
            <a:ext cx="3749969" cy="240350"/>
          </a:xfrm>
          <a:prstGeom prst="rect">
            <a:avLst/>
          </a:prstGeom>
          <a:solidFill>
            <a:srgbClr val="A7E2FF"/>
          </a:solidFill>
          <a:ln w="12700">
            <a:noFill/>
            <a:miter lim="800000"/>
            <a:headEnd/>
            <a:tailEnd/>
          </a:ln>
        </p:spPr>
        <p:txBody>
          <a:bodyPr vert="horz" wrap="square" lIns="36000" tIns="36000" rIns="36000" bIns="36000" numCol="1" anchor="b" anchorCtr="0" compatLnSpc="1">
            <a:prstTxWarp prst="textNoShape">
              <a:avLst/>
            </a:prstTxWarp>
          </a:bodyPr>
          <a:lstStyle/>
          <a:p>
            <a:pPr lvl="0" algn="ctr" fontAlgn="base">
              <a:spcBef>
                <a:spcPct val="0"/>
              </a:spcBef>
              <a:spcAft>
                <a:spcPct val="0"/>
              </a:spcAft>
            </a:pPr>
            <a:r>
              <a:rPr lang="ja-JP" altLang="en-US" sz="1200" dirty="0" smtClean="0">
                <a:latin typeface="HGPｺﾞｼｯｸM" panose="020B0600000000000000" pitchFamily="50" charset="-128"/>
                <a:ea typeface="HGPｺﾞｼｯｸM" panose="020B0600000000000000" pitchFamily="50" charset="-128"/>
                <a:cs typeface="ＭＳ Ｐゴシック" pitchFamily="50" charset="-128"/>
              </a:rPr>
              <a:t>労働局　雇用環境・均等部（室）</a:t>
            </a:r>
            <a:endParaRPr kumimoji="1" lang="ja-JP" altLang="ja-JP" sz="1200" i="0" strike="noStrike" cap="none" normalizeH="0" baseline="0" dirty="0" smtClean="0">
              <a:ln>
                <a:noFill/>
              </a:ln>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00" name="テキスト ボックス 44"/>
          <p:cNvSpPr txBox="1">
            <a:spLocks noChangeArrowheads="1"/>
          </p:cNvSpPr>
          <p:nvPr/>
        </p:nvSpPr>
        <p:spPr bwMode="auto">
          <a:xfrm>
            <a:off x="6268037" y="471586"/>
            <a:ext cx="2805534" cy="436692"/>
          </a:xfrm>
          <a:prstGeom prst="rect">
            <a:avLst/>
          </a:prstGeom>
          <a:noFill/>
          <a:ln w="12700">
            <a:noFill/>
            <a:prstDash val="dash"/>
            <a:miter lim="800000"/>
            <a:headEnd/>
            <a:tailEnd/>
          </a:ln>
        </p:spPr>
        <p:txBody>
          <a:bodyPr vert="horz" wrap="square" lIns="72000" tIns="72000" rIns="72000" bIns="72000" numCol="1" anchor="ctr" anchorCtr="0" compatLnSpc="1">
            <a:prstTxWarp prst="textNoShape">
              <a:avLst/>
            </a:prstTxWarp>
          </a:bodyPr>
          <a:lstStyle/>
          <a:p>
            <a:pPr lvl="0" fontAlgn="base">
              <a:lnSpc>
                <a:spcPts val="1300"/>
              </a:lnSpc>
              <a:spcBef>
                <a:spcPct val="0"/>
              </a:spcBef>
              <a:spcAft>
                <a:spcPct val="0"/>
              </a:spcAft>
            </a:pP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a:t>
            </a: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虐待が認められた事業所　</a:t>
            </a:r>
            <a:r>
              <a:rPr lang="en-US" altLang="ja-JP"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507</a:t>
            </a:r>
            <a:r>
              <a:rPr lang="ja-JP" altLang="en-US"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事業所</a:t>
            </a:r>
            <a:endParaRPr lang="en-US" altLang="ja-JP"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lvl="0" fontAlgn="base">
              <a:lnSpc>
                <a:spcPts val="1300"/>
              </a:lnSpc>
              <a:spcBef>
                <a:spcPct val="0"/>
              </a:spcBef>
              <a:spcAft>
                <a:spcPct val="0"/>
              </a:spcAf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○虐待が認められた障害者　</a:t>
            </a:r>
            <a:r>
              <a:rPr lang="en-US" altLang="ja-JP"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970</a:t>
            </a:r>
            <a:r>
              <a:rPr lang="ja-JP" altLang="en-US" sz="1100" b="1" u="sng"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人</a:t>
            </a:r>
            <a:r>
              <a:rPr lang="ja-JP" altLang="en-US" sz="11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　</a:t>
            </a:r>
            <a:endParaRPr lang="en-US" altLang="ja-JP" sz="11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01" name="対角する 2 つの角を丸めた四角形 200"/>
          <p:cNvSpPr/>
          <p:nvPr/>
        </p:nvSpPr>
        <p:spPr>
          <a:xfrm>
            <a:off x="4448945" y="476232"/>
            <a:ext cx="1819094" cy="464827"/>
          </a:xfrm>
          <a:prstGeom prst="round2DiagRect">
            <a:avLst>
              <a:gd name="adj1" fmla="val 50000"/>
              <a:gd name="adj2"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smtClean="0">
                <a:solidFill>
                  <a:schemeClr val="bg1"/>
                </a:solidFill>
                <a:latin typeface="HGPｺﾞｼｯｸM" panose="020B0600000000000000" pitchFamily="50" charset="-128"/>
                <a:ea typeface="HGPｺﾞｼｯｸM" panose="020B0600000000000000" pitchFamily="50" charset="-128"/>
              </a:rPr>
              <a:t>虐待が認められた事案</a:t>
            </a:r>
            <a:endParaRPr lang="en-US" altLang="ja-JP" sz="1200" b="1" dirty="0" smtClean="0">
              <a:solidFill>
                <a:schemeClr val="bg1"/>
              </a:solidFill>
              <a:latin typeface="HGPｺﾞｼｯｸM" panose="020B0600000000000000" pitchFamily="50" charset="-128"/>
              <a:ea typeface="HGPｺﾞｼｯｸM" panose="020B0600000000000000" pitchFamily="50" charset="-128"/>
            </a:endParaRPr>
          </a:p>
        </p:txBody>
      </p:sp>
      <p:grpSp>
        <p:nvGrpSpPr>
          <p:cNvPr id="7" name="グループ化 6"/>
          <p:cNvGrpSpPr/>
          <p:nvPr/>
        </p:nvGrpSpPr>
        <p:grpSpPr>
          <a:xfrm>
            <a:off x="4520955" y="2212101"/>
            <a:ext cx="629146" cy="1990906"/>
            <a:chOff x="4511857" y="2212101"/>
            <a:chExt cx="582760" cy="1990906"/>
          </a:xfrm>
        </p:grpSpPr>
        <p:sp>
          <p:nvSpPr>
            <p:cNvPr id="208" name="下矢印 207"/>
            <p:cNvSpPr/>
            <p:nvPr/>
          </p:nvSpPr>
          <p:spPr>
            <a:xfrm rot="16200000">
              <a:off x="3807784" y="2916174"/>
              <a:ext cx="1990906" cy="582760"/>
            </a:xfrm>
            <a:prstGeom prst="downArrow">
              <a:avLst>
                <a:gd name="adj1" fmla="val 74104"/>
                <a:gd name="adj2" fmla="val 333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テキスト ボックス 44"/>
            <p:cNvSpPr txBox="1">
              <a:spLocks noChangeArrowheads="1"/>
            </p:cNvSpPr>
            <p:nvPr/>
          </p:nvSpPr>
          <p:spPr bwMode="auto">
            <a:xfrm>
              <a:off x="4552365" y="2621120"/>
              <a:ext cx="349787" cy="1172868"/>
            </a:xfrm>
            <a:prstGeom prst="rect">
              <a:avLst/>
            </a:prstGeom>
            <a:noFill/>
            <a:ln w="12700">
              <a:noFill/>
              <a:miter lim="800000"/>
              <a:headEnd/>
              <a:tailEnd/>
            </a:ln>
          </p:spPr>
          <p:txBody>
            <a:bodyPr vert="eaVert" wrap="square" lIns="72000" tIns="72000" rIns="72000" bIns="72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600" b="1" dirty="0" smtClean="0">
                  <a:solidFill>
                    <a:schemeClr val="bg1"/>
                  </a:solidFill>
                  <a:latin typeface="HGPｺﾞｼｯｸM" panose="020B0600000000000000" pitchFamily="50" charset="-128"/>
                  <a:ea typeface="HGPｺﾞｼｯｸM" panose="020B0600000000000000" pitchFamily="50" charset="-128"/>
                  <a:cs typeface="ＭＳ Ｐゴシック" pitchFamily="50" charset="-128"/>
                </a:rPr>
                <a:t>行政指導等</a:t>
              </a:r>
              <a:endParaRPr lang="en-US" altLang="ja-JP" sz="1600" b="1" dirty="0" smtClean="0">
                <a:solidFill>
                  <a:schemeClr val="bg1"/>
                </a:solidFill>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6" name="グループ化 235"/>
          <p:cNvGrpSpPr/>
          <p:nvPr/>
        </p:nvGrpSpPr>
        <p:grpSpPr>
          <a:xfrm>
            <a:off x="5300372" y="2216620"/>
            <a:ext cx="4405156" cy="579604"/>
            <a:chOff x="5108763" y="1913260"/>
            <a:chExt cx="4566475" cy="579604"/>
          </a:xfrm>
        </p:grpSpPr>
        <p:sp>
          <p:nvSpPr>
            <p:cNvPr id="77" name="テキスト ボックス 44"/>
            <p:cNvSpPr txBox="1">
              <a:spLocks noChangeArrowheads="1"/>
            </p:cNvSpPr>
            <p:nvPr/>
          </p:nvSpPr>
          <p:spPr bwMode="auto">
            <a:xfrm>
              <a:off x="5108763" y="1913260"/>
              <a:ext cx="983517" cy="578590"/>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性的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kumimoji="1" lang="ja-JP" altLang="en-US"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en-US" altLang="ja-JP" sz="9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1.0</a:t>
              </a:r>
              <a:r>
                <a:rPr lang="ja-JP" altLang="en-US" sz="9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r>
                <a:rPr lang="ja-JP" altLang="en-US" sz="9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a:t>
              </a:r>
              <a:endParaRPr lang="ja-JP" altLang="ja-JP" sz="900" b="1" dirty="0">
                <a:solidFill>
                  <a:srgbClr val="FF0000"/>
                </a:solidFill>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1" name="テキスト ボックス 44"/>
            <p:cNvSpPr txBox="1">
              <a:spLocks noChangeArrowheads="1"/>
            </p:cNvSpPr>
            <p:nvPr/>
          </p:nvSpPr>
          <p:spPr bwMode="auto">
            <a:xfrm>
              <a:off x="6009504" y="1914372"/>
              <a:ext cx="3665734"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7" name="グループ化 236"/>
          <p:cNvGrpSpPr/>
          <p:nvPr/>
        </p:nvGrpSpPr>
        <p:grpSpPr>
          <a:xfrm>
            <a:off x="5300372" y="2890221"/>
            <a:ext cx="4405156" cy="578492"/>
            <a:chOff x="5108763" y="2607878"/>
            <a:chExt cx="4566475" cy="578492"/>
          </a:xfrm>
        </p:grpSpPr>
        <p:sp>
          <p:nvSpPr>
            <p:cNvPr id="75" name="テキスト ボックス 44"/>
            <p:cNvSpPr txBox="1">
              <a:spLocks noChangeArrowheads="1"/>
            </p:cNvSpPr>
            <p:nvPr/>
          </p:nvSpPr>
          <p:spPr bwMode="auto">
            <a:xfrm>
              <a:off x="5108763" y="2611836"/>
              <a:ext cx="983517" cy="570576"/>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心理的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75</a:t>
              </a:r>
              <a:r>
                <a:rPr kumimoji="1" lang="ja-JP" altLang="en-US"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7.3</a:t>
              </a: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105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2" name="テキスト ボックス 44"/>
            <p:cNvSpPr txBox="1">
              <a:spLocks noChangeArrowheads="1"/>
            </p:cNvSpPr>
            <p:nvPr/>
          </p:nvSpPr>
          <p:spPr bwMode="auto">
            <a:xfrm>
              <a:off x="6009504" y="2607878"/>
              <a:ext cx="3665734"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8" name="グループ化 237"/>
          <p:cNvGrpSpPr/>
          <p:nvPr/>
        </p:nvGrpSpPr>
        <p:grpSpPr>
          <a:xfrm>
            <a:off x="5300372" y="3562710"/>
            <a:ext cx="4405156" cy="578492"/>
            <a:chOff x="5108763" y="3271339"/>
            <a:chExt cx="4566475" cy="578492"/>
          </a:xfrm>
        </p:grpSpPr>
        <p:sp>
          <p:nvSpPr>
            <p:cNvPr id="83" name="テキスト ボックス 44"/>
            <p:cNvSpPr txBox="1">
              <a:spLocks noChangeArrowheads="1"/>
            </p:cNvSpPr>
            <p:nvPr/>
          </p:nvSpPr>
          <p:spPr bwMode="auto">
            <a:xfrm>
              <a:off x="5108763" y="3271339"/>
              <a:ext cx="983517" cy="578492"/>
            </a:xfrm>
            <a:prstGeom prst="rect">
              <a:avLst/>
            </a:prstGeom>
            <a:solidFill>
              <a:schemeClr val="bg1"/>
            </a:solidFill>
            <a:ln w="12700">
              <a:noFill/>
              <a:miter lim="800000"/>
              <a:headEnd/>
              <a:tailEnd/>
            </a:ln>
          </p:spPr>
          <p:txBody>
            <a:bodyPr vert="horz" wrap="square" lIns="0" tIns="72000" rIns="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spc="-230" dirty="0">
                  <a:latin typeface="HGPｺﾞｼｯｸM" panose="020B0600000000000000" pitchFamily="50" charset="-128"/>
                  <a:ea typeface="HGPｺﾞｼｯｸM" panose="020B0600000000000000" pitchFamily="50" charset="-128"/>
                  <a:cs typeface="ＭＳ Ｐゴシック" pitchFamily="50" charset="-128"/>
                </a:rPr>
                <a:t>放置</a:t>
              </a:r>
              <a:r>
                <a:rPr lang="ja-JP" altLang="en-US" sz="1100" b="1" spc="-230" dirty="0" smtClean="0">
                  <a:latin typeface="HGPｺﾞｼｯｸM" panose="020B0600000000000000" pitchFamily="50" charset="-128"/>
                  <a:ea typeface="HGPｺﾞｼｯｸM" panose="020B0600000000000000" pitchFamily="50" charset="-128"/>
                  <a:cs typeface="ＭＳ Ｐゴシック" pitchFamily="50" charset="-128"/>
                </a:rPr>
                <a:t>等に</a:t>
              </a:r>
              <a:r>
                <a:rPr lang="ja-JP" altLang="en-US" sz="1100" b="1" spc="-230" dirty="0">
                  <a:latin typeface="HGPｺﾞｼｯｸM" panose="020B0600000000000000" pitchFamily="50" charset="-128"/>
                  <a:ea typeface="HGPｺﾞｼｯｸM" panose="020B0600000000000000" pitchFamily="50" charset="-128"/>
                  <a:cs typeface="ＭＳ Ｐゴシック" pitchFamily="50" charset="-128"/>
                </a:rPr>
                <a:t>よる</a:t>
              </a:r>
              <a:r>
                <a:rPr lang="ja-JP" altLang="en-US" sz="1100" b="1" spc="-230"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spc="-230"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15</a:t>
              </a:r>
              <a:r>
                <a:rPr kumimoji="1" lang="ja-JP" altLang="en-US"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1.5</a:t>
              </a: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105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3" name="テキスト ボックス 44"/>
            <p:cNvSpPr txBox="1">
              <a:spLocks noChangeArrowheads="1"/>
            </p:cNvSpPr>
            <p:nvPr/>
          </p:nvSpPr>
          <p:spPr bwMode="auto">
            <a:xfrm>
              <a:off x="6098411" y="3271339"/>
              <a:ext cx="3576827"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239" name="グループ化 238"/>
          <p:cNvGrpSpPr/>
          <p:nvPr/>
        </p:nvGrpSpPr>
        <p:grpSpPr>
          <a:xfrm>
            <a:off x="5300372" y="4235200"/>
            <a:ext cx="4405156" cy="578492"/>
            <a:chOff x="5108763" y="3933056"/>
            <a:chExt cx="4566475" cy="578492"/>
          </a:xfrm>
        </p:grpSpPr>
        <p:sp>
          <p:nvSpPr>
            <p:cNvPr id="81" name="テキスト ボックス 44"/>
            <p:cNvSpPr txBox="1">
              <a:spLocks noChangeArrowheads="1"/>
            </p:cNvSpPr>
            <p:nvPr/>
          </p:nvSpPr>
          <p:spPr bwMode="auto">
            <a:xfrm>
              <a:off x="5108763" y="3933056"/>
              <a:ext cx="983517"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b="1" dirty="0">
                  <a:latin typeface="HGPｺﾞｼｯｸM" panose="020B0600000000000000" pitchFamily="50" charset="-128"/>
                  <a:ea typeface="HGPｺﾞｼｯｸM" panose="020B0600000000000000" pitchFamily="50" charset="-128"/>
                  <a:cs typeface="ＭＳ Ｐゴシック" pitchFamily="50" charset="-128"/>
                </a:rPr>
                <a:t>経済的</a:t>
              </a:r>
              <a:r>
                <a:rPr lang="ja-JP" altLang="en-US" sz="1100" b="1" dirty="0" smtClean="0">
                  <a:latin typeface="HGPｺﾞｼｯｸM" panose="020B0600000000000000" pitchFamily="50" charset="-128"/>
                  <a:ea typeface="HGPｺﾞｼｯｸM" panose="020B0600000000000000" pitchFamily="50" charset="-128"/>
                  <a:cs typeface="ＭＳ Ｐゴシック" pitchFamily="50" charset="-128"/>
                </a:rPr>
                <a:t>虐待</a:t>
              </a:r>
              <a:endParaRPr lang="en-US" altLang="ja-JP" sz="1100" b="1" dirty="0" smtClean="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b="1" spc="-150" dirty="0" smtClean="0">
                  <a:solidFill>
                    <a:srgbClr val="FF0000"/>
                  </a:solidFill>
                  <a:latin typeface="HGPｺﾞｼｯｸM" panose="020B0600000000000000" pitchFamily="50" charset="-128"/>
                  <a:ea typeface="HGPｺﾞｼｯｸM" panose="020B0600000000000000" pitchFamily="50" charset="-128"/>
                  <a:cs typeface="ＭＳ Ｐゴシック" pitchFamily="50" charset="-128"/>
                </a:rPr>
                <a:t>855</a:t>
              </a:r>
              <a:r>
                <a:rPr kumimoji="1" lang="ja-JP" altLang="en-US" sz="1100" b="1" i="0" u="none" strike="noStrike" cap="none" spc="-150"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1" i="0" u="none" strike="noStrike" cap="none" spc="-150"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r>
                <a:rPr kumimoji="1" lang="en-US"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83.2</a:t>
              </a:r>
              <a:r>
                <a:rPr kumimoji="1" lang="ja-JP" altLang="en-US"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rPr>
                <a:t>％）</a:t>
              </a: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34" name="テキスト ボックス 44"/>
            <p:cNvSpPr txBox="1">
              <a:spLocks noChangeArrowheads="1"/>
            </p:cNvSpPr>
            <p:nvPr/>
          </p:nvSpPr>
          <p:spPr bwMode="auto">
            <a:xfrm>
              <a:off x="6009504" y="3933056"/>
              <a:ext cx="3665734" cy="578492"/>
            </a:xfrm>
            <a:prstGeom prst="rect">
              <a:avLst/>
            </a:prstGeom>
            <a:solidFill>
              <a:schemeClr val="bg1"/>
            </a:solidFill>
            <a:ln w="12700">
              <a:noFill/>
              <a:miter lim="800000"/>
              <a:headEnd/>
              <a:tailEnd/>
            </a:ln>
          </p:spPr>
          <p:txBody>
            <a:bodyPr vert="horz" wrap="square" lIns="72000" tIns="72000" rIns="72000" bIns="72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800" b="1" i="0" u="none" strike="noStrike" cap="none" normalizeH="0" baseline="0" dirty="0" smtClean="0">
                <a:ln>
                  <a:noFill/>
                </a:ln>
                <a:solidFill>
                  <a:srgbClr val="FF0000"/>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nvGrpSpPr>
          <p:cNvPr id="6" name="グループ化 5"/>
          <p:cNvGrpSpPr/>
          <p:nvPr/>
        </p:nvGrpSpPr>
        <p:grpSpPr>
          <a:xfrm>
            <a:off x="6268039" y="908279"/>
            <a:ext cx="629179" cy="3905413"/>
            <a:chOff x="6268037" y="908278"/>
            <a:chExt cx="629179" cy="3905413"/>
          </a:xfrm>
          <a:noFill/>
        </p:grpSpPr>
        <p:sp>
          <p:nvSpPr>
            <p:cNvPr id="215" name="テキスト ボックス 44"/>
            <p:cNvSpPr txBox="1">
              <a:spLocks noChangeArrowheads="1"/>
            </p:cNvSpPr>
            <p:nvPr/>
          </p:nvSpPr>
          <p:spPr bwMode="auto">
            <a:xfrm>
              <a:off x="6268037" y="908278"/>
              <a:ext cx="629179" cy="3905413"/>
            </a:xfrm>
            <a:prstGeom prst="rect">
              <a:avLst/>
            </a:prstGeom>
            <a:grpFill/>
            <a:ln w="6350">
              <a:solidFill>
                <a:schemeClr val="tx1"/>
              </a:solidFill>
              <a:prstDash val="sysDash"/>
              <a:miter lim="800000"/>
              <a:headEnd/>
              <a:tailEnd/>
            </a:ln>
          </p:spPr>
          <p:txBody>
            <a:bodyPr vert="horz" wrap="square" lIns="0" tIns="36000" rIns="0" bIns="108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身体障害</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209</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r>
                <a:rPr lang="en-US" altLang="ja-JP" sz="900" dirty="0">
                  <a:latin typeface="HGPｺﾞｼｯｸM" panose="020B0600000000000000" pitchFamily="50" charset="-128"/>
                  <a:ea typeface="HGPｺﾞｼｯｸM" panose="020B0600000000000000" pitchFamily="50" charset="-128"/>
                  <a:cs typeface="ＭＳ Ｐゴシック" pitchFamily="50" charset="-128"/>
                </a:rPr>
                <a:t>21.1</a:t>
              </a: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endParaRPr kumimoji="1" lang="en-US" altLang="ja-JP" sz="9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0" name="グループ化 249"/>
            <p:cNvGrpSpPr/>
            <p:nvPr/>
          </p:nvGrpSpPr>
          <p:grpSpPr>
            <a:xfrm>
              <a:off x="6353736" y="1666519"/>
              <a:ext cx="457780" cy="3024784"/>
              <a:chOff x="5933729" y="1666519"/>
              <a:chExt cx="629179" cy="3024784"/>
            </a:xfrm>
            <a:grpFill/>
          </p:grpSpPr>
          <p:sp>
            <p:nvSpPr>
              <p:cNvPr id="245" name="テキスト ボックス 44"/>
              <p:cNvSpPr txBox="1">
                <a:spLocks noChangeArrowheads="1"/>
              </p:cNvSpPr>
              <p:nvPr/>
            </p:nvSpPr>
            <p:spPr bwMode="auto">
              <a:xfrm>
                <a:off x="5933729" y="1666519"/>
                <a:ext cx="629179" cy="333715"/>
              </a:xfrm>
              <a:prstGeom prst="rect">
                <a:avLst/>
              </a:prstGeom>
              <a:grp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16</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6" name="テキスト ボックス 44"/>
              <p:cNvSpPr txBox="1">
                <a:spLocks noChangeArrowheads="1"/>
              </p:cNvSpPr>
              <p:nvPr/>
            </p:nvSpPr>
            <p:spPr bwMode="auto">
              <a:xfrm>
                <a:off x="5933729" y="2334489"/>
                <a:ext cx="629179" cy="333715"/>
              </a:xfrm>
              <a:prstGeom prst="rect">
                <a:avLst/>
              </a:prstGeom>
              <a:grp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7" name="テキスト ボックス 44"/>
              <p:cNvSpPr txBox="1">
                <a:spLocks noChangeArrowheads="1"/>
              </p:cNvSpPr>
              <p:nvPr/>
            </p:nvSpPr>
            <p:spPr bwMode="auto">
              <a:xfrm>
                <a:off x="5933729" y="2999706"/>
                <a:ext cx="629179" cy="333715"/>
              </a:xfrm>
              <a:prstGeom prst="rect">
                <a:avLst/>
              </a:prstGeom>
              <a:grp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00" dirty="0">
                    <a:latin typeface="HGPｺﾞｼｯｸM" panose="020B0600000000000000" pitchFamily="50" charset="-128"/>
                    <a:ea typeface="HGPｺﾞｼｯｸM" panose="020B0600000000000000" pitchFamily="50" charset="-128"/>
                    <a:cs typeface="ＭＳ Ｐゴシック" pitchFamily="50" charset="-128"/>
                  </a:rPr>
                  <a:t>30</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8" name="テキスト ボックス 44"/>
              <p:cNvSpPr txBox="1">
                <a:spLocks noChangeArrowheads="1"/>
              </p:cNvSpPr>
              <p:nvPr/>
            </p:nvSpPr>
            <p:spPr bwMode="auto">
              <a:xfrm>
                <a:off x="5933729" y="3665502"/>
                <a:ext cx="629179" cy="333715"/>
              </a:xfrm>
              <a:prstGeom prst="rect">
                <a:avLst/>
              </a:prstGeom>
              <a:grp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7</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49" name="テキスト ボックス 44"/>
              <p:cNvSpPr txBox="1">
                <a:spLocks noChangeArrowheads="1"/>
              </p:cNvSpPr>
              <p:nvPr/>
            </p:nvSpPr>
            <p:spPr bwMode="auto">
              <a:xfrm>
                <a:off x="5933729" y="4357588"/>
                <a:ext cx="629179" cy="333715"/>
              </a:xfrm>
              <a:prstGeom prst="rect">
                <a:avLst/>
              </a:prstGeom>
              <a:grp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50" dirty="0">
                    <a:latin typeface="HGPｺﾞｼｯｸM" panose="020B0600000000000000" pitchFamily="50" charset="-128"/>
                    <a:ea typeface="HGPｺﾞｼｯｸM" panose="020B0600000000000000" pitchFamily="50" charset="-128"/>
                    <a:cs typeface="ＭＳ Ｐゴシック" pitchFamily="50" charset="-128"/>
                  </a:rPr>
                  <a:t>172</a:t>
                </a:r>
                <a:r>
                  <a:rPr kumimoji="1" lang="ja-JP" altLang="en-US"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5" name="グループ化 4"/>
          <p:cNvGrpSpPr/>
          <p:nvPr/>
        </p:nvGrpSpPr>
        <p:grpSpPr>
          <a:xfrm>
            <a:off x="6968737" y="908279"/>
            <a:ext cx="629179" cy="3905413"/>
            <a:chOff x="6737237" y="908278"/>
            <a:chExt cx="629179" cy="3905413"/>
          </a:xfrm>
        </p:grpSpPr>
        <p:sp>
          <p:nvSpPr>
            <p:cNvPr id="240" name="テキスト ボックス 44"/>
            <p:cNvSpPr txBox="1">
              <a:spLocks noChangeArrowheads="1"/>
            </p:cNvSpPr>
            <p:nvPr/>
          </p:nvSpPr>
          <p:spPr bwMode="auto">
            <a:xfrm>
              <a:off x="6737237" y="908278"/>
              <a:ext cx="629179" cy="3905413"/>
            </a:xfrm>
            <a:prstGeom prst="rect">
              <a:avLst/>
            </a:prstGeom>
            <a:noFill/>
            <a:ln w="6350">
              <a:solidFill>
                <a:schemeClr val="tx1"/>
              </a:solidFill>
              <a:prstDash val="sysDash"/>
              <a:miter lim="800000"/>
              <a:headEnd/>
              <a:tailEnd/>
            </a:ln>
          </p:spPr>
          <p:txBody>
            <a:bodyPr vert="horz" wrap="square" lIns="0" tIns="36000" rIns="0" bIns="108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HGPｺﾞｼｯｸM" panose="020B0600000000000000" pitchFamily="50" charset="-128"/>
                  <a:ea typeface="HGPｺﾞｼｯｸM" panose="020B0600000000000000" pitchFamily="50" charset="-128"/>
                  <a:cs typeface="ＭＳ Ｐゴシック" pitchFamily="50" charset="-128"/>
                </a:rPr>
                <a:t>知的</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障害</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553</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lvl="0" algn="ctr" fontAlgn="base">
                <a:spcBef>
                  <a:spcPct val="0"/>
                </a:spcBef>
                <a:spcAft>
                  <a:spcPct val="0"/>
                </a:spcAft>
              </a:pP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r>
                <a:rPr lang="en-US" altLang="ja-JP" sz="900" dirty="0">
                  <a:latin typeface="HGPｺﾞｼｯｸM" panose="020B0600000000000000" pitchFamily="50" charset="-128"/>
                  <a:ea typeface="HGPｺﾞｼｯｸM" panose="020B0600000000000000" pitchFamily="50" charset="-128"/>
                  <a:cs typeface="ＭＳ Ｐゴシック" pitchFamily="50" charset="-128"/>
                </a:rPr>
                <a:t>55.7</a:t>
              </a: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endParaRPr kumimoji="1" lang="en-US" altLang="ja-JP" sz="9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1" name="グループ化 250"/>
            <p:cNvGrpSpPr/>
            <p:nvPr/>
          </p:nvGrpSpPr>
          <p:grpSpPr>
            <a:xfrm>
              <a:off x="6822936" y="1666519"/>
              <a:ext cx="457780" cy="3024784"/>
              <a:chOff x="5933729" y="1666519"/>
              <a:chExt cx="629179" cy="3024784"/>
            </a:xfrm>
          </p:grpSpPr>
          <p:sp>
            <p:nvSpPr>
              <p:cNvPr id="252"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00" dirty="0">
                    <a:latin typeface="HGPｺﾞｼｯｸM" panose="020B0600000000000000" pitchFamily="50" charset="-128"/>
                    <a:ea typeface="HGPｺﾞｼｯｸM" panose="020B0600000000000000" pitchFamily="50" charset="-128"/>
                    <a:cs typeface="ＭＳ Ｐゴシック" pitchFamily="50" charset="-128"/>
                  </a:rPr>
                  <a:t>48</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3"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6</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4"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00" dirty="0">
                    <a:latin typeface="HGPｺﾞｼｯｸM" panose="020B0600000000000000" pitchFamily="50" charset="-128"/>
                    <a:ea typeface="HGPｺﾞｼｯｸM" panose="020B0600000000000000" pitchFamily="50" charset="-128"/>
                    <a:cs typeface="ＭＳ Ｐゴシック" pitchFamily="50" charset="-128"/>
                  </a:rPr>
                  <a:t>28</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5"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8</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56"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493</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2" name="グループ化 1"/>
          <p:cNvGrpSpPr/>
          <p:nvPr/>
        </p:nvGrpSpPr>
        <p:grpSpPr>
          <a:xfrm>
            <a:off x="7669436" y="908279"/>
            <a:ext cx="629179" cy="3905413"/>
            <a:chOff x="7780205" y="908278"/>
            <a:chExt cx="629179" cy="3905413"/>
          </a:xfrm>
        </p:grpSpPr>
        <p:sp>
          <p:nvSpPr>
            <p:cNvPr id="241" name="テキスト ボックス 44"/>
            <p:cNvSpPr txBox="1">
              <a:spLocks noChangeArrowheads="1"/>
            </p:cNvSpPr>
            <p:nvPr/>
          </p:nvSpPr>
          <p:spPr bwMode="auto">
            <a:xfrm>
              <a:off x="7780205" y="908278"/>
              <a:ext cx="629179" cy="3905413"/>
            </a:xfrm>
            <a:prstGeom prst="rect">
              <a:avLst/>
            </a:prstGeom>
            <a:noFill/>
            <a:ln w="6350">
              <a:solidFill>
                <a:schemeClr val="tx1"/>
              </a:solidFill>
              <a:prstDash val="sysDash"/>
              <a:miter lim="800000"/>
              <a:headEnd/>
              <a:tailEnd/>
            </a:ln>
          </p:spPr>
          <p:txBody>
            <a:bodyPr vert="horz" wrap="square" lIns="0" tIns="36000" rIns="0" bIns="108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HGPｺﾞｼｯｸM" panose="020B0600000000000000" pitchFamily="50" charset="-128"/>
                  <a:ea typeface="HGPｺﾞｼｯｸM" panose="020B0600000000000000" pitchFamily="50" charset="-128"/>
                  <a:cs typeface="ＭＳ Ｐゴシック" pitchFamily="50" charset="-128"/>
                </a:rPr>
                <a:t>精神</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障害</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202</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r>
                <a:rPr lang="en-US" altLang="ja-JP" sz="900" dirty="0">
                  <a:latin typeface="HGPｺﾞｼｯｸM" panose="020B0600000000000000" pitchFamily="50" charset="-128"/>
                  <a:ea typeface="HGPｺﾞｼｯｸM" panose="020B0600000000000000" pitchFamily="50" charset="-128"/>
                  <a:cs typeface="ＭＳ Ｐゴシック" pitchFamily="50" charset="-128"/>
                </a:rPr>
                <a:t>20.4</a:t>
              </a: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900" dirty="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58" name="グループ化 257"/>
            <p:cNvGrpSpPr/>
            <p:nvPr/>
          </p:nvGrpSpPr>
          <p:grpSpPr>
            <a:xfrm>
              <a:off x="7865904" y="1666519"/>
              <a:ext cx="457780" cy="3024784"/>
              <a:chOff x="5933729" y="1666519"/>
              <a:chExt cx="629179" cy="3024784"/>
            </a:xfrm>
          </p:grpSpPr>
          <p:sp>
            <p:nvSpPr>
              <p:cNvPr id="259"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12</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0"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4</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1"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00" dirty="0">
                    <a:latin typeface="HGPｺﾞｼｯｸM" panose="020B0600000000000000" pitchFamily="50" charset="-128"/>
                    <a:ea typeface="HGPｺﾞｼｯｸM" panose="020B0600000000000000" pitchFamily="50" charset="-128"/>
                    <a:cs typeface="ＭＳ Ｐゴシック" pitchFamily="50" charset="-128"/>
                  </a:rPr>
                  <a:t>19</a:t>
                </a:r>
                <a:r>
                  <a:rPr kumimoji="1" lang="ja-JP" altLang="en-US"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2"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1</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3"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179</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3" name="グループ化 2"/>
          <p:cNvGrpSpPr/>
          <p:nvPr/>
        </p:nvGrpSpPr>
        <p:grpSpPr>
          <a:xfrm>
            <a:off x="8370135" y="908279"/>
            <a:ext cx="629179" cy="3905412"/>
            <a:chOff x="8409384" y="908279"/>
            <a:chExt cx="629179" cy="3905412"/>
          </a:xfrm>
        </p:grpSpPr>
        <p:sp>
          <p:nvSpPr>
            <p:cNvPr id="242" name="テキスト ボックス 44"/>
            <p:cNvSpPr txBox="1">
              <a:spLocks noChangeArrowheads="1"/>
            </p:cNvSpPr>
            <p:nvPr/>
          </p:nvSpPr>
          <p:spPr bwMode="auto">
            <a:xfrm>
              <a:off x="8409384" y="908279"/>
              <a:ext cx="629179" cy="3905412"/>
            </a:xfrm>
            <a:prstGeom prst="rect">
              <a:avLst/>
            </a:prstGeom>
            <a:noFill/>
            <a:ln w="6350">
              <a:solidFill>
                <a:schemeClr val="tx1"/>
              </a:solidFill>
              <a:prstDash val="sysDash"/>
              <a:miter lim="800000"/>
              <a:headEnd/>
              <a:tailEnd/>
            </a:ln>
          </p:spPr>
          <p:txBody>
            <a:bodyPr vert="horz" wrap="square" lIns="0" tIns="36000" rIns="0" bIns="108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HGPｺﾞｼｯｸM" panose="020B0600000000000000" pitchFamily="50" charset="-128"/>
                  <a:ea typeface="HGPｺﾞｼｯｸM" panose="020B0600000000000000" pitchFamily="50" charset="-128"/>
                  <a:cs typeface="ＭＳ Ｐゴシック" pitchFamily="50" charset="-128"/>
                </a:rPr>
                <a:t>発達</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障害</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27</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 </a:t>
              </a:r>
              <a:r>
                <a:rPr lang="en-US" altLang="ja-JP" sz="900" dirty="0">
                  <a:latin typeface="HGPｺﾞｼｯｸM" panose="020B0600000000000000" pitchFamily="50" charset="-128"/>
                  <a:ea typeface="HGPｺﾞｼｯｸM" panose="020B0600000000000000" pitchFamily="50" charset="-128"/>
                  <a:cs typeface="ＭＳ Ｐゴシック" pitchFamily="50" charset="-128"/>
                </a:rPr>
                <a:t>2.7</a:t>
              </a: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900" dirty="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64" name="グループ化 263"/>
            <p:cNvGrpSpPr/>
            <p:nvPr/>
          </p:nvGrpSpPr>
          <p:grpSpPr>
            <a:xfrm>
              <a:off x="8528987" y="1666519"/>
              <a:ext cx="389972" cy="3024784"/>
              <a:chOff x="5933729" y="1666519"/>
              <a:chExt cx="629179" cy="3024784"/>
            </a:xfrm>
          </p:grpSpPr>
          <p:sp>
            <p:nvSpPr>
              <p:cNvPr id="265"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50" dirty="0">
                    <a:latin typeface="HGPｺﾞｼｯｸM" panose="020B0600000000000000" pitchFamily="50" charset="-128"/>
                    <a:ea typeface="HGPｺﾞｼｯｸM" panose="020B0600000000000000" pitchFamily="50" charset="-128"/>
                    <a:cs typeface="ＭＳ Ｐゴシック" pitchFamily="50" charset="-128"/>
                  </a:rPr>
                  <a:t>5</a:t>
                </a:r>
                <a:r>
                  <a:rPr kumimoji="1" lang="ja-JP" altLang="en-US"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6"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1</a:t>
                </a:r>
                <a:r>
                  <a:rPr kumimoji="1" lang="ja-JP" altLang="en-US"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7"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50" dirty="0">
                    <a:latin typeface="HGPｺﾞｼｯｸM" panose="020B0600000000000000" pitchFamily="50" charset="-128"/>
                    <a:ea typeface="HGPｺﾞｼｯｸM" panose="020B0600000000000000" pitchFamily="50" charset="-128"/>
                    <a:cs typeface="ＭＳ Ｐゴシック" pitchFamily="50" charset="-128"/>
                  </a:rPr>
                  <a:t>5</a:t>
                </a:r>
                <a:r>
                  <a:rPr kumimoji="1" lang="ja-JP" altLang="en-US"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8"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050" dirty="0" smtClean="0">
                    <a:latin typeface="HGPｺﾞｼｯｸM" panose="020B0600000000000000" pitchFamily="50" charset="-128"/>
                    <a:ea typeface="HGPｺﾞｼｯｸM" panose="020B0600000000000000" pitchFamily="50" charset="-128"/>
                    <a:cs typeface="ＭＳ Ｐゴシック" pitchFamily="50" charset="-128"/>
                  </a:rPr>
                  <a:t>1</a:t>
                </a:r>
                <a:r>
                  <a:rPr kumimoji="1" lang="ja-JP" altLang="en-US"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05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69"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21</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grpSp>
        <p:nvGrpSpPr>
          <p:cNvPr id="4" name="グループ化 3"/>
          <p:cNvGrpSpPr/>
          <p:nvPr/>
        </p:nvGrpSpPr>
        <p:grpSpPr>
          <a:xfrm>
            <a:off x="9070835" y="908279"/>
            <a:ext cx="629179" cy="3905412"/>
            <a:chOff x="9070834" y="908279"/>
            <a:chExt cx="629179" cy="3905412"/>
          </a:xfrm>
        </p:grpSpPr>
        <p:sp>
          <p:nvSpPr>
            <p:cNvPr id="244" name="テキスト ボックス 44"/>
            <p:cNvSpPr txBox="1">
              <a:spLocks noChangeArrowheads="1"/>
            </p:cNvSpPr>
            <p:nvPr/>
          </p:nvSpPr>
          <p:spPr bwMode="auto">
            <a:xfrm>
              <a:off x="9070834" y="908279"/>
              <a:ext cx="629179" cy="3905412"/>
            </a:xfrm>
            <a:prstGeom prst="rect">
              <a:avLst/>
            </a:prstGeom>
            <a:noFill/>
            <a:ln w="6350">
              <a:solidFill>
                <a:schemeClr val="tx1"/>
              </a:solidFill>
              <a:prstDash val="sysDash"/>
              <a:miter lim="800000"/>
              <a:headEnd/>
              <a:tailEnd/>
            </a:ln>
          </p:spPr>
          <p:txBody>
            <a:bodyPr vert="horz" wrap="square" lIns="0" tIns="36000" rIns="0" bIns="108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HGPｺﾞｼｯｸM" panose="020B0600000000000000" pitchFamily="50" charset="-128"/>
                  <a:ea typeface="HGPｺﾞｼｯｸM" panose="020B0600000000000000" pitchFamily="50" charset="-128"/>
                  <a:cs typeface="ＭＳ Ｐゴシック" pitchFamily="50" charset="-128"/>
                </a:rPr>
                <a:t>その他</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1</a:t>
              </a:r>
              <a:r>
                <a:rPr lang="ja-JP" altLang="en-US" sz="1100" dirty="0" smtClean="0">
                  <a:latin typeface="HGPｺﾞｼｯｸM" panose="020B0600000000000000" pitchFamily="50" charset="-128"/>
                  <a:ea typeface="HGPｺﾞｼｯｸM" panose="020B0600000000000000" pitchFamily="50" charset="-128"/>
                  <a:cs typeface="ＭＳ Ｐゴシック" pitchFamily="50" charset="-128"/>
                </a:rPr>
                <a:t>人</a:t>
              </a:r>
              <a:endPar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endParaRPr>
            </a:p>
            <a:p>
              <a:pPr algn="ctr" fontAlgn="base">
                <a:spcBef>
                  <a:spcPct val="0"/>
                </a:spcBef>
                <a:spcAft>
                  <a:spcPct val="0"/>
                </a:spcAft>
              </a:pP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 </a:t>
              </a:r>
              <a:r>
                <a:rPr lang="en-US" altLang="ja-JP" sz="900" dirty="0">
                  <a:latin typeface="HGPｺﾞｼｯｸM" panose="020B0600000000000000" pitchFamily="50" charset="-128"/>
                  <a:ea typeface="HGPｺﾞｼｯｸM" panose="020B0600000000000000" pitchFamily="50" charset="-128"/>
                  <a:cs typeface="ＭＳ Ｐゴシック" pitchFamily="50" charset="-128"/>
                </a:rPr>
                <a:t>0.1</a:t>
              </a:r>
              <a:r>
                <a:rPr lang="ja-JP" altLang="en-US" sz="900" dirty="0">
                  <a:latin typeface="HGPｺﾞｼｯｸM" panose="020B0600000000000000" pitchFamily="50" charset="-128"/>
                  <a:ea typeface="HGPｺﾞｼｯｸM" panose="020B0600000000000000" pitchFamily="50" charset="-128"/>
                  <a:cs typeface="ＭＳ Ｐゴシック" pitchFamily="50" charset="-128"/>
                </a:rPr>
                <a:t>％）</a:t>
              </a:r>
              <a:endParaRPr lang="en-US" altLang="ja-JP" sz="900" dirty="0">
                <a:latin typeface="HGPｺﾞｼｯｸM" panose="020B0600000000000000" pitchFamily="50" charset="-128"/>
                <a:ea typeface="HGPｺﾞｼｯｸM" panose="020B0600000000000000"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nvGrpSpPr>
            <p:cNvPr id="270" name="グループ化 269"/>
            <p:cNvGrpSpPr/>
            <p:nvPr/>
          </p:nvGrpSpPr>
          <p:grpSpPr>
            <a:xfrm>
              <a:off x="9156533" y="1666519"/>
              <a:ext cx="457780" cy="3024784"/>
              <a:chOff x="5933729" y="1666519"/>
              <a:chExt cx="629179" cy="3024784"/>
            </a:xfrm>
          </p:grpSpPr>
          <p:sp>
            <p:nvSpPr>
              <p:cNvPr id="271" name="テキスト ボックス 44"/>
              <p:cNvSpPr txBox="1">
                <a:spLocks noChangeArrowheads="1"/>
              </p:cNvSpPr>
              <p:nvPr/>
            </p:nvSpPr>
            <p:spPr bwMode="auto">
              <a:xfrm>
                <a:off x="5933729" y="166651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0</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2" name="テキスト ボックス 44"/>
              <p:cNvSpPr txBox="1">
                <a:spLocks noChangeArrowheads="1"/>
              </p:cNvSpPr>
              <p:nvPr/>
            </p:nvSpPr>
            <p:spPr bwMode="auto">
              <a:xfrm>
                <a:off x="5933729" y="2334489"/>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0</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3" name="テキスト ボックス 44"/>
              <p:cNvSpPr txBox="1">
                <a:spLocks noChangeArrowheads="1"/>
              </p:cNvSpPr>
              <p:nvPr/>
            </p:nvSpPr>
            <p:spPr bwMode="auto">
              <a:xfrm>
                <a:off x="5933729" y="2999706"/>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a:latin typeface="HGPｺﾞｼｯｸM" panose="020B0600000000000000" pitchFamily="50" charset="-128"/>
                    <a:ea typeface="HGPｺﾞｼｯｸM" panose="020B0600000000000000" pitchFamily="50" charset="-128"/>
                    <a:cs typeface="ＭＳ Ｐゴシック" pitchFamily="50" charset="-128"/>
                  </a:rPr>
                  <a:t>0</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4" name="テキスト ボックス 44"/>
              <p:cNvSpPr txBox="1">
                <a:spLocks noChangeArrowheads="1"/>
              </p:cNvSpPr>
              <p:nvPr/>
            </p:nvSpPr>
            <p:spPr bwMode="auto">
              <a:xfrm>
                <a:off x="5933729" y="3665502"/>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0</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sp>
            <p:nvSpPr>
              <p:cNvPr id="275" name="テキスト ボックス 44"/>
              <p:cNvSpPr txBox="1">
                <a:spLocks noChangeArrowheads="1"/>
              </p:cNvSpPr>
              <p:nvPr/>
            </p:nvSpPr>
            <p:spPr bwMode="auto">
              <a:xfrm>
                <a:off x="5933729" y="4357588"/>
                <a:ext cx="629179" cy="333715"/>
              </a:xfrm>
              <a:prstGeom prst="rect">
                <a:avLst/>
              </a:prstGeom>
              <a:noFill/>
              <a:ln w="12700">
                <a:noFill/>
                <a:miter lim="800000"/>
                <a:headEnd/>
                <a:tailEnd/>
              </a:ln>
            </p:spPr>
            <p:txBody>
              <a:bodyPr vert="horz" wrap="square" lIns="72000" tIns="72000" rIns="72000" bIns="7200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altLang="ja-JP" sz="1100" dirty="0" smtClean="0">
                    <a:latin typeface="HGPｺﾞｼｯｸM" panose="020B0600000000000000" pitchFamily="50" charset="-128"/>
                    <a:ea typeface="HGPｺﾞｼｯｸM" panose="020B0600000000000000" pitchFamily="50" charset="-128"/>
                    <a:cs typeface="ＭＳ Ｐゴシック" pitchFamily="50" charset="-128"/>
                  </a:rPr>
                  <a:t>1</a:t>
                </a:r>
                <a:r>
                  <a:rPr kumimoji="1" lang="ja-JP" altLang="en-US"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rPr>
                  <a:t>人</a:t>
                </a:r>
                <a:endParaRPr kumimoji="1" lang="en-US" altLang="ja-JP" sz="1100" b="0"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cs typeface="ＭＳ Ｐゴシック" pitchFamily="50" charset="-128"/>
                </a:endParaRPr>
              </a:p>
            </p:txBody>
          </p:sp>
        </p:grpSp>
      </p:grpSp>
      <p:sp>
        <p:nvSpPr>
          <p:cNvPr id="276" name="下矢印 275"/>
          <p:cNvSpPr/>
          <p:nvPr/>
        </p:nvSpPr>
        <p:spPr>
          <a:xfrm rot="16200000">
            <a:off x="686201" y="2661536"/>
            <a:ext cx="695448" cy="132454"/>
          </a:xfrm>
          <a:prstGeom prst="downArrow">
            <a:avLst>
              <a:gd name="adj1" fmla="val 73184"/>
              <a:gd name="adj2" fmla="val 4933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テキスト ボックス 276"/>
          <p:cNvSpPr txBox="1"/>
          <p:nvPr/>
        </p:nvSpPr>
        <p:spPr>
          <a:xfrm>
            <a:off x="2182232" y="2825746"/>
            <a:ext cx="1037070" cy="226591"/>
          </a:xfrm>
          <a:prstGeom prst="rect">
            <a:avLst/>
          </a:prstGeom>
          <a:noFill/>
        </p:spPr>
        <p:txBody>
          <a:bodyPr wrap="none" lIns="36000" tIns="36000" rIns="36000" bIns="36000" rtlCol="0" anchor="ctr">
            <a:spAutoFit/>
          </a:bodyPr>
          <a:lstStyle/>
          <a:p>
            <a:r>
              <a:rPr kumimoji="1" lang="ja-JP" altLang="en-US" sz="1000" b="1" u="sng" spc="-60" dirty="0" smtClean="0">
                <a:latin typeface="HGSｺﾞｼｯｸM" panose="020B0600000000000000" pitchFamily="50" charset="-128"/>
                <a:ea typeface="HGSｺﾞｼｯｸM" panose="020B0600000000000000" pitchFamily="50" charset="-128"/>
              </a:rPr>
              <a:t>労働局等への相談</a:t>
            </a:r>
            <a:endParaRPr kumimoji="1" lang="ja-JP" altLang="en-US" sz="1000" b="1" u="sng" spc="-60" dirty="0">
              <a:latin typeface="HGSｺﾞｼｯｸM" panose="020B0600000000000000" pitchFamily="50" charset="-128"/>
              <a:ea typeface="HGSｺﾞｼｯｸM" panose="020B0600000000000000" pitchFamily="50" charset="-128"/>
            </a:endParaRPr>
          </a:p>
        </p:txBody>
      </p:sp>
      <p:sp>
        <p:nvSpPr>
          <p:cNvPr id="278" name="テキスト ボックス 277"/>
          <p:cNvSpPr txBox="1"/>
          <p:nvPr/>
        </p:nvSpPr>
        <p:spPr>
          <a:xfrm>
            <a:off x="2182232" y="1715814"/>
            <a:ext cx="1157616" cy="226591"/>
          </a:xfrm>
          <a:prstGeom prst="rect">
            <a:avLst/>
          </a:prstGeom>
          <a:noFill/>
        </p:spPr>
        <p:txBody>
          <a:bodyPr wrap="none" lIns="36000" tIns="36000" rIns="36000" bIns="36000" rtlCol="0" anchor="ctr">
            <a:spAutoFit/>
          </a:bodyPr>
          <a:lstStyle/>
          <a:p>
            <a:r>
              <a:rPr kumimoji="1" lang="ja-JP" altLang="en-US" sz="1000" b="1" u="sng" spc="-60" dirty="0" smtClean="0">
                <a:latin typeface="HGSｺﾞｼｯｸM" panose="020B0600000000000000" pitchFamily="50" charset="-128"/>
                <a:ea typeface="HGSｺﾞｼｯｸM" panose="020B0600000000000000" pitchFamily="50" charset="-128"/>
              </a:rPr>
              <a:t>都道府県</a:t>
            </a:r>
            <a:r>
              <a:rPr lang="ja-JP" altLang="en-US" sz="1000" b="1" u="sng" spc="-60" dirty="0" smtClean="0">
                <a:latin typeface="HGSｺﾞｼｯｸM" panose="020B0600000000000000" pitchFamily="50" charset="-128"/>
                <a:ea typeface="HGSｺﾞｼｯｸM" panose="020B0600000000000000" pitchFamily="50" charset="-128"/>
              </a:rPr>
              <a:t>からの報告</a:t>
            </a:r>
            <a:endParaRPr kumimoji="1" lang="ja-JP" altLang="en-US" sz="1000" b="1" u="sng" spc="-60" dirty="0">
              <a:latin typeface="HGSｺﾞｼｯｸM" panose="020B0600000000000000" pitchFamily="50" charset="-128"/>
              <a:ea typeface="HGSｺﾞｼｯｸM" panose="020B0600000000000000" pitchFamily="50" charset="-128"/>
            </a:endParaRPr>
          </a:p>
        </p:txBody>
      </p:sp>
      <p:sp>
        <p:nvSpPr>
          <p:cNvPr id="279" name="テキスト ボックス 278"/>
          <p:cNvSpPr txBox="1"/>
          <p:nvPr/>
        </p:nvSpPr>
        <p:spPr>
          <a:xfrm>
            <a:off x="6255060" y="4875450"/>
            <a:ext cx="1195119" cy="369332"/>
          </a:xfrm>
          <a:prstGeom prst="rect">
            <a:avLst/>
          </a:prstGeom>
          <a:noFill/>
        </p:spPr>
        <p:txBody>
          <a:bodyPr wrap="none" rtlCol="0">
            <a:spAutoFit/>
          </a:bodyPr>
          <a:lstStyle/>
          <a:p>
            <a:r>
              <a:rPr lang="en-US" altLang="ja-JP" sz="900" dirty="0" smtClean="0">
                <a:solidFill>
                  <a:schemeClr val="tx1"/>
                </a:solidFill>
                <a:latin typeface="HGPｺﾞｼｯｸM" panose="020B0600000000000000" pitchFamily="50" charset="-128"/>
                <a:ea typeface="HGPｺﾞｼｯｸM" panose="020B0600000000000000" pitchFamily="50" charset="-128"/>
              </a:rPr>
              <a:t>※</a:t>
            </a:r>
            <a:r>
              <a:rPr lang="ja-JP" altLang="en-US" sz="900" dirty="0" smtClean="0">
                <a:solidFill>
                  <a:schemeClr val="tx1"/>
                </a:solidFill>
                <a:latin typeface="HGPｺﾞｼｯｸM" panose="020B0600000000000000" pitchFamily="50" charset="-128"/>
                <a:ea typeface="HGPｺﾞｼｯｸM" panose="020B0600000000000000" pitchFamily="50" charset="-128"/>
              </a:rPr>
              <a:t>障害数延べ合計</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pPr algn="r"/>
            <a:r>
              <a:rPr lang="en-US" altLang="ja-JP" sz="900" dirty="0" smtClean="0">
                <a:solidFill>
                  <a:schemeClr val="tx1"/>
                </a:solidFill>
                <a:latin typeface="HGPｺﾞｼｯｸM" panose="020B0600000000000000" pitchFamily="50" charset="-128"/>
                <a:ea typeface="HGPｺﾞｼｯｸM" panose="020B0600000000000000" pitchFamily="50" charset="-128"/>
              </a:rPr>
              <a:t>992</a:t>
            </a:r>
            <a:r>
              <a:rPr lang="ja-JP" altLang="en-US" sz="900" dirty="0" smtClean="0">
                <a:solidFill>
                  <a:schemeClr val="tx1"/>
                </a:solidFill>
                <a:latin typeface="HGPｺﾞｼｯｸM" panose="020B0600000000000000" pitchFamily="50" charset="-128"/>
                <a:ea typeface="HGPｺﾞｼｯｸM" panose="020B0600000000000000" pitchFamily="50" charset="-128"/>
              </a:rPr>
              <a:t>人</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p:txBody>
      </p:sp>
      <p:sp>
        <p:nvSpPr>
          <p:cNvPr id="210" name="テキスト ボックス 44"/>
          <p:cNvSpPr txBox="1">
            <a:spLocks noChangeArrowheads="1"/>
          </p:cNvSpPr>
          <p:nvPr/>
        </p:nvSpPr>
        <p:spPr bwMode="auto">
          <a:xfrm>
            <a:off x="5065454" y="5505075"/>
            <a:ext cx="3757917" cy="1236295"/>
          </a:xfrm>
          <a:prstGeom prst="rect">
            <a:avLst/>
          </a:prstGeom>
          <a:noFill/>
          <a:ln w="12700">
            <a:solidFill>
              <a:schemeClr val="tx1"/>
            </a:solidFill>
            <a:prstDash val="sysDash"/>
            <a:miter lim="800000"/>
            <a:headEnd/>
            <a:tailEnd/>
          </a:ln>
        </p:spPr>
        <p:txBody>
          <a:bodyPr vert="horz" wrap="square" lIns="72000" tIns="72000" rIns="72000" bIns="72000" numCol="1" anchor="ctr" anchorCtr="0" compatLnSpc="1">
            <a:prstTxWarp prst="textNoShape">
              <a:avLst/>
            </a:prstTxWarp>
          </a:bodyPr>
          <a:lstStyle/>
          <a:p>
            <a:pPr lvl="0" algn="ctr" fontAlgn="base">
              <a:spcBef>
                <a:spcPct val="0"/>
              </a:spcBef>
              <a:spcAft>
                <a:spcPct val="0"/>
              </a:spcAft>
            </a:pPr>
            <a:endParaRPr lang="en-US" altLang="ja-JP" sz="1100" b="1" u="sng" dirty="0" smtClean="0">
              <a:latin typeface="HGPｺﾞｼｯｸM" panose="020B0600000000000000" pitchFamily="50" charset="-128"/>
              <a:ea typeface="HGPｺﾞｼｯｸM" panose="020B0600000000000000" pitchFamily="50" charset="-128"/>
              <a:cs typeface="ＭＳ Ｐゴシック" pitchFamily="50" charset="-128"/>
            </a:endParaRPr>
          </a:p>
        </p:txBody>
      </p:sp>
    </p:spTree>
    <p:extLst>
      <p:ext uri="{BB962C8B-B14F-4D97-AF65-F5344CB8AC3E}">
        <p14:creationId xmlns:p14="http://schemas.microsoft.com/office/powerpoint/2010/main" val="3498931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smtClean="0">
                <a:solidFill>
                  <a:schemeClr val="tx1"/>
                </a:solidFill>
              </a:rPr>
              <a:t>３　日常生活自立支援事業と</a:t>
            </a:r>
            <a:r>
              <a:rPr lang="en-US" altLang="ja-JP" sz="3600" dirty="0" smtClean="0">
                <a:solidFill>
                  <a:schemeClr val="tx1"/>
                </a:solidFill>
              </a:rPr>
              <a:t/>
            </a:r>
            <a:br>
              <a:rPr lang="en-US" altLang="ja-JP" sz="3600" dirty="0" smtClean="0">
                <a:solidFill>
                  <a:schemeClr val="tx1"/>
                </a:solidFill>
              </a:rPr>
            </a:br>
            <a:r>
              <a:rPr lang="ja-JP" altLang="en-US" sz="3600" dirty="0" smtClean="0">
                <a:solidFill>
                  <a:schemeClr val="tx1"/>
                </a:solidFill>
              </a:rPr>
              <a:t>成年後見制度について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108</a:t>
            </a:fld>
            <a:endParaRPr lang="en-US" altLang="ja-JP">
              <a:solidFill>
                <a:prstClr val="black"/>
              </a:solidFill>
            </a:endParaRPr>
          </a:p>
        </p:txBody>
      </p:sp>
    </p:spTree>
    <p:extLst>
      <p:ext uri="{BB962C8B-B14F-4D97-AF65-F5344CB8AC3E}">
        <p14:creationId xmlns:p14="http://schemas.microsoft.com/office/powerpoint/2010/main" val="20349191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ChangeArrowheads="1"/>
          </p:cNvSpPr>
          <p:nvPr/>
        </p:nvSpPr>
        <p:spPr bwMode="auto">
          <a:xfrm>
            <a:off x="98971" y="813036"/>
            <a:ext cx="9689975" cy="6000340"/>
          </a:xfrm>
          <a:prstGeom prst="rect">
            <a:avLst/>
          </a:prstGeom>
          <a:noFill/>
          <a:ln w="57150" cmpd="thinThick">
            <a:solidFill>
              <a:schemeClr val="accent1"/>
            </a:solidFill>
            <a:miter lim="800000"/>
            <a:headEnd/>
            <a:tailEnd/>
          </a:ln>
        </p:spPr>
        <p:txBody>
          <a:bodyPr wrap="none" lIns="85568" tIns="42789" rIns="85568" bIns="42789"/>
          <a:lstStyle/>
          <a:p>
            <a:endParaRPr lang="en-US" altLang="ja-JP" sz="800" dirty="0" smtClean="0">
              <a:solidFill>
                <a:prstClr val="black"/>
              </a:solidFill>
            </a:endParaRPr>
          </a:p>
          <a:p>
            <a:r>
              <a:rPr lang="ja-JP" altLang="en-US" sz="1600" dirty="0" smtClean="0">
                <a:solidFill>
                  <a:prstClr val="black"/>
                </a:solidFill>
                <a:latin typeface="ＤＦ特太ゴシック体" panose="020B0509000000000000" pitchFamily="49" charset="-128"/>
                <a:ea typeface="ＤＦ特太ゴシック体" panose="020B0509000000000000" pitchFamily="49" charset="-128"/>
              </a:rPr>
              <a:t>＜</a:t>
            </a:r>
            <a:r>
              <a:rPr lang="ja-JP" altLang="en-US" sz="1600" dirty="0">
                <a:solidFill>
                  <a:prstClr val="black"/>
                </a:solidFill>
                <a:latin typeface="ＤＦ特太ゴシック体" panose="020B0509000000000000" pitchFamily="49" charset="-128"/>
                <a:ea typeface="ＤＦ特太ゴシック体" panose="020B0509000000000000" pitchFamily="49" charset="-128"/>
              </a:rPr>
              <a:t>目的＞</a:t>
            </a:r>
          </a:p>
          <a:p>
            <a:r>
              <a:rPr lang="ja-JP" altLang="en-US" sz="1600" dirty="0">
                <a:solidFill>
                  <a:prstClr val="black"/>
                </a:solidFill>
              </a:rPr>
              <a:t>　　　認知症高齢者、知的障害者、精神障害者等のうち判断能力が不十分な者に対して、</a:t>
            </a:r>
            <a:r>
              <a:rPr lang="ja-JP" altLang="en-US" sz="1600" u="sng" dirty="0">
                <a:solidFill>
                  <a:prstClr val="black"/>
                </a:solidFill>
              </a:rPr>
              <a:t>福祉</a:t>
            </a:r>
            <a:r>
              <a:rPr lang="ja-JP" altLang="en-US" sz="1600" u="sng" dirty="0" smtClean="0">
                <a:solidFill>
                  <a:prstClr val="black"/>
                </a:solidFill>
              </a:rPr>
              <a:t>サービスの利用</a:t>
            </a:r>
            <a:endParaRPr lang="en-US" altLang="ja-JP" sz="1600" u="sng" dirty="0" smtClean="0">
              <a:solidFill>
                <a:prstClr val="black"/>
              </a:solidFill>
            </a:endParaRPr>
          </a:p>
          <a:p>
            <a:r>
              <a:rPr lang="ja-JP" altLang="en-US" sz="1600" dirty="0">
                <a:solidFill>
                  <a:prstClr val="black"/>
                </a:solidFill>
              </a:rPr>
              <a:t>　</a:t>
            </a:r>
            <a:r>
              <a:rPr lang="ja-JP" altLang="en-US" sz="1600" u="sng" dirty="0" smtClean="0">
                <a:solidFill>
                  <a:prstClr val="black"/>
                </a:solidFill>
              </a:rPr>
              <a:t>に</a:t>
            </a:r>
            <a:r>
              <a:rPr lang="ja-JP" altLang="en-US" sz="1600" u="sng" dirty="0">
                <a:solidFill>
                  <a:prstClr val="black"/>
                </a:solidFill>
              </a:rPr>
              <a:t>関する援助等を行うことにより、地域において自立した生活が送れるよう支援</a:t>
            </a:r>
            <a:r>
              <a:rPr lang="ja-JP" altLang="en-US" sz="1600" dirty="0">
                <a:solidFill>
                  <a:prstClr val="black"/>
                </a:solidFill>
              </a:rPr>
              <a:t>する。</a:t>
            </a:r>
          </a:p>
          <a:p>
            <a:endParaRPr lang="ja-JP" altLang="en-US" sz="1600" dirty="0">
              <a:solidFill>
                <a:prstClr val="black"/>
              </a:solidFill>
            </a:endParaRPr>
          </a:p>
          <a:p>
            <a:r>
              <a:rPr lang="ja-JP" altLang="en-US" sz="1600" dirty="0">
                <a:solidFill>
                  <a:prstClr val="black"/>
                </a:solidFill>
                <a:latin typeface="ＤＦ特太ゴシック体" panose="020B0509000000000000" pitchFamily="49" charset="-128"/>
                <a:ea typeface="ＤＦ特太ゴシック体" panose="020B0509000000000000" pitchFamily="49" charset="-128"/>
              </a:rPr>
              <a:t>＜実施主体＞</a:t>
            </a:r>
          </a:p>
          <a:p>
            <a:r>
              <a:rPr lang="ja-JP" altLang="en-US" sz="1600" dirty="0">
                <a:solidFill>
                  <a:prstClr val="black"/>
                </a:solidFill>
              </a:rPr>
              <a:t>　　　都道府県社会福祉協議会又は指定都市社会福祉協議会</a:t>
            </a:r>
            <a:r>
              <a:rPr lang="ja-JP" altLang="en-US" sz="1600" dirty="0" smtClean="0">
                <a:solidFill>
                  <a:prstClr val="black"/>
                </a:solidFill>
              </a:rPr>
              <a:t>。ただし</a:t>
            </a:r>
            <a:r>
              <a:rPr lang="ja-JP" altLang="en-US" sz="1600" dirty="0">
                <a:solidFill>
                  <a:prstClr val="black"/>
                </a:solidFill>
              </a:rPr>
              <a:t>、</a:t>
            </a:r>
            <a:r>
              <a:rPr lang="ja-JP" altLang="en-US" sz="1600" u="sng" dirty="0">
                <a:solidFill>
                  <a:prstClr val="black"/>
                </a:solidFill>
              </a:rPr>
              <a:t>事業の一部を、市区町村</a:t>
            </a:r>
            <a:r>
              <a:rPr lang="ja-JP" altLang="en-US" sz="1600" u="sng" dirty="0" smtClean="0">
                <a:solidFill>
                  <a:prstClr val="black"/>
                </a:solidFill>
              </a:rPr>
              <a:t>社会福祉</a:t>
            </a:r>
            <a:endParaRPr lang="en-US" altLang="ja-JP" sz="1600" u="sng" dirty="0" smtClean="0">
              <a:solidFill>
                <a:prstClr val="black"/>
              </a:solidFill>
            </a:endParaRPr>
          </a:p>
          <a:p>
            <a:r>
              <a:rPr lang="ja-JP" altLang="en-US" sz="1600" dirty="0">
                <a:solidFill>
                  <a:prstClr val="black"/>
                </a:solidFill>
              </a:rPr>
              <a:t>　</a:t>
            </a:r>
            <a:r>
              <a:rPr lang="ja-JP" altLang="en-US" sz="1600" dirty="0" smtClean="0">
                <a:solidFill>
                  <a:prstClr val="black"/>
                </a:solidFill>
              </a:rPr>
              <a:t>　</a:t>
            </a:r>
            <a:r>
              <a:rPr lang="ja-JP" altLang="en-US" sz="1600" u="sng" dirty="0" smtClean="0">
                <a:solidFill>
                  <a:prstClr val="black"/>
                </a:solidFill>
              </a:rPr>
              <a:t>協議会</a:t>
            </a:r>
            <a:r>
              <a:rPr lang="ja-JP" altLang="en-US" sz="1600" u="sng" dirty="0">
                <a:solidFill>
                  <a:prstClr val="black"/>
                </a:solidFill>
              </a:rPr>
              <a:t>等（基幹的社協等）に委託できる</a:t>
            </a:r>
            <a:r>
              <a:rPr lang="ja-JP" altLang="en-US" sz="1600" dirty="0" smtClean="0">
                <a:solidFill>
                  <a:prstClr val="black"/>
                </a:solidFill>
              </a:rPr>
              <a:t>。</a:t>
            </a:r>
            <a:r>
              <a:rPr lang="ja-JP" altLang="en-US" sz="1600" dirty="0">
                <a:solidFill>
                  <a:prstClr val="black"/>
                </a:solidFill>
              </a:rPr>
              <a:t>（</a:t>
            </a:r>
            <a:r>
              <a:rPr lang="ja-JP" altLang="en-US" sz="1600" dirty="0" smtClean="0">
                <a:solidFill>
                  <a:prstClr val="black"/>
                </a:solidFill>
              </a:rPr>
              <a:t>平成２９年３月現在</a:t>
            </a:r>
            <a:r>
              <a:rPr lang="ja-JP" altLang="en-US" sz="1600" dirty="0">
                <a:solidFill>
                  <a:prstClr val="black"/>
                </a:solidFill>
              </a:rPr>
              <a:t>の基幹的社協等</a:t>
            </a:r>
            <a:r>
              <a:rPr lang="ja-JP" altLang="en-US" sz="1600" dirty="0" smtClean="0">
                <a:solidFill>
                  <a:prstClr val="black"/>
                </a:solidFill>
              </a:rPr>
              <a:t>は１，２</a:t>
            </a:r>
            <a:r>
              <a:rPr lang="ja-JP" altLang="en-US" sz="1600" dirty="0">
                <a:solidFill>
                  <a:prstClr val="black"/>
                </a:solidFill>
              </a:rPr>
              <a:t>４</a:t>
            </a:r>
            <a:r>
              <a:rPr lang="ja-JP" altLang="en-US" sz="1600" dirty="0" smtClean="0">
                <a:solidFill>
                  <a:prstClr val="black"/>
                </a:solidFill>
              </a:rPr>
              <a:t>５ヵ所）</a:t>
            </a:r>
            <a:endParaRPr lang="ja-JP" altLang="en-US" sz="1600" dirty="0">
              <a:solidFill>
                <a:prstClr val="black"/>
              </a:solidFill>
            </a:endParaRPr>
          </a:p>
          <a:p>
            <a:r>
              <a:rPr lang="ja-JP" altLang="en-US" sz="1600" dirty="0" smtClean="0">
                <a:solidFill>
                  <a:prstClr val="black"/>
                </a:solidFill>
              </a:rPr>
              <a:t>　　（補助率）１／２</a:t>
            </a:r>
            <a:endParaRPr lang="en-US" altLang="ja-JP" sz="1600" dirty="0" smtClean="0">
              <a:solidFill>
                <a:prstClr val="black"/>
              </a:solidFill>
            </a:endParaRPr>
          </a:p>
          <a:p>
            <a:endParaRPr lang="ja-JP" altLang="en-US" sz="1600" dirty="0">
              <a:solidFill>
                <a:prstClr val="black"/>
              </a:solidFill>
            </a:endParaRPr>
          </a:p>
          <a:p>
            <a:r>
              <a:rPr lang="ja-JP" altLang="en-US" sz="1600" dirty="0" smtClean="0">
                <a:solidFill>
                  <a:prstClr val="black"/>
                </a:solidFill>
                <a:latin typeface="ＤＦ特太ゴシック体" panose="020B0509000000000000" pitchFamily="49" charset="-128"/>
                <a:ea typeface="ＤＦ特太ゴシック体" panose="020B0509000000000000" pitchFamily="49" charset="-128"/>
              </a:rPr>
              <a:t>＜事業の対象者</a:t>
            </a:r>
            <a:r>
              <a:rPr lang="ja-JP" altLang="en-US" sz="1600" dirty="0">
                <a:solidFill>
                  <a:prstClr val="black"/>
                </a:solidFill>
                <a:latin typeface="ＤＦ特太ゴシック体" panose="020B0509000000000000" pitchFamily="49" charset="-128"/>
                <a:ea typeface="ＤＦ特太ゴシック体" panose="020B0509000000000000" pitchFamily="49" charset="-128"/>
              </a:rPr>
              <a:t>＞</a:t>
            </a:r>
          </a:p>
          <a:p>
            <a:r>
              <a:rPr lang="ja-JP" altLang="en-US" sz="1600" dirty="0">
                <a:solidFill>
                  <a:prstClr val="black"/>
                </a:solidFill>
              </a:rPr>
              <a:t>　　　</a:t>
            </a:r>
            <a:r>
              <a:rPr lang="ja-JP" altLang="en-US" sz="1600" u="sng" dirty="0">
                <a:solidFill>
                  <a:prstClr val="black"/>
                </a:solidFill>
              </a:rPr>
              <a:t>判断能力が不十分な者であり、かつ本事業の契約の内容について判断し得る能力を有して</a:t>
            </a:r>
            <a:r>
              <a:rPr lang="ja-JP" altLang="en-US" sz="1600" u="sng" dirty="0" smtClean="0">
                <a:solidFill>
                  <a:prstClr val="black"/>
                </a:solidFill>
              </a:rPr>
              <a:t>いる</a:t>
            </a:r>
            <a:endParaRPr lang="en-US" altLang="ja-JP" sz="1600" u="sng" dirty="0" smtClean="0">
              <a:solidFill>
                <a:prstClr val="black"/>
              </a:solidFill>
            </a:endParaRPr>
          </a:p>
          <a:p>
            <a:r>
              <a:rPr lang="ja-JP" altLang="en-US" sz="1600" dirty="0" smtClean="0">
                <a:solidFill>
                  <a:prstClr val="black"/>
                </a:solidFill>
              </a:rPr>
              <a:t>    </a:t>
            </a:r>
            <a:r>
              <a:rPr lang="ja-JP" altLang="en-US" sz="1600" u="sng" dirty="0" smtClean="0">
                <a:solidFill>
                  <a:prstClr val="black"/>
                </a:solidFill>
              </a:rPr>
              <a:t>と認められる</a:t>
            </a:r>
            <a:r>
              <a:rPr lang="ja-JP" altLang="en-US" sz="1600" u="sng" dirty="0">
                <a:solidFill>
                  <a:prstClr val="black"/>
                </a:solidFill>
              </a:rPr>
              <a:t>者</a:t>
            </a:r>
            <a:r>
              <a:rPr lang="ja-JP" altLang="en-US" sz="1600" dirty="0" smtClean="0">
                <a:solidFill>
                  <a:prstClr val="black"/>
                </a:solidFill>
              </a:rPr>
              <a:t>。（平成２９年３月</a:t>
            </a:r>
            <a:r>
              <a:rPr lang="ja-JP" altLang="en-US" sz="1600" dirty="0">
                <a:solidFill>
                  <a:prstClr val="black"/>
                </a:solidFill>
              </a:rPr>
              <a:t>末実利用者数</a:t>
            </a:r>
            <a:r>
              <a:rPr lang="ja-JP" altLang="en-US" sz="1600" dirty="0" smtClean="0">
                <a:solidFill>
                  <a:prstClr val="black"/>
                </a:solidFill>
              </a:rPr>
              <a:t>は５１，８３６人</a:t>
            </a:r>
            <a:r>
              <a:rPr lang="ja-JP" altLang="en-US" sz="1600" dirty="0">
                <a:solidFill>
                  <a:prstClr val="black"/>
                </a:solidFill>
              </a:rPr>
              <a:t>）</a:t>
            </a:r>
          </a:p>
          <a:p>
            <a:endParaRPr lang="ja-JP" altLang="en-US" sz="1600" dirty="0">
              <a:solidFill>
                <a:prstClr val="black"/>
              </a:solidFill>
            </a:endParaRPr>
          </a:p>
          <a:p>
            <a:r>
              <a:rPr lang="ja-JP" altLang="en-US" sz="1600" dirty="0">
                <a:solidFill>
                  <a:prstClr val="black"/>
                </a:solidFill>
                <a:latin typeface="ＤＦ特太ゴシック体" panose="020B0509000000000000" pitchFamily="49" charset="-128"/>
                <a:ea typeface="ＤＦ特太ゴシック体" panose="020B0509000000000000" pitchFamily="49" charset="-128"/>
              </a:rPr>
              <a:t>＜援助内容＞</a:t>
            </a:r>
          </a:p>
          <a:p>
            <a:r>
              <a:rPr lang="ja-JP" altLang="en-US" sz="1600" dirty="0">
                <a:solidFill>
                  <a:prstClr val="black"/>
                </a:solidFill>
              </a:rPr>
              <a:t>　　　</a:t>
            </a:r>
            <a:r>
              <a:rPr lang="ja-JP" altLang="en-US" sz="1600" dirty="0" smtClean="0">
                <a:solidFill>
                  <a:prstClr val="black"/>
                </a:solidFill>
              </a:rPr>
              <a:t>① 福祉</a:t>
            </a:r>
            <a:r>
              <a:rPr lang="ja-JP" altLang="en-US" sz="1600" dirty="0">
                <a:solidFill>
                  <a:prstClr val="black"/>
                </a:solidFill>
              </a:rPr>
              <a:t>サービスの利用援助</a:t>
            </a:r>
          </a:p>
          <a:p>
            <a:r>
              <a:rPr lang="ja-JP" altLang="en-US" sz="1600" dirty="0">
                <a:solidFill>
                  <a:prstClr val="black"/>
                </a:solidFill>
              </a:rPr>
              <a:t>　　　</a:t>
            </a:r>
            <a:r>
              <a:rPr lang="ja-JP" altLang="en-US" sz="1600" dirty="0" smtClean="0">
                <a:solidFill>
                  <a:prstClr val="black"/>
                </a:solidFill>
              </a:rPr>
              <a:t>② 苦情</a:t>
            </a:r>
            <a:r>
              <a:rPr lang="ja-JP" altLang="en-US" sz="1600" dirty="0">
                <a:solidFill>
                  <a:prstClr val="black"/>
                </a:solidFill>
              </a:rPr>
              <a:t>解決制度の利用援助</a:t>
            </a:r>
          </a:p>
          <a:p>
            <a:r>
              <a:rPr lang="ja-JP" altLang="en-US" sz="1600" dirty="0">
                <a:solidFill>
                  <a:prstClr val="black"/>
                </a:solidFill>
              </a:rPr>
              <a:t>　　　</a:t>
            </a:r>
            <a:r>
              <a:rPr lang="ja-JP" altLang="en-US" sz="1600" dirty="0" smtClean="0">
                <a:solidFill>
                  <a:prstClr val="black"/>
                </a:solidFill>
              </a:rPr>
              <a:t>③ 住宅</a:t>
            </a:r>
            <a:r>
              <a:rPr lang="ja-JP" altLang="en-US" sz="1600" dirty="0">
                <a:solidFill>
                  <a:prstClr val="black"/>
                </a:solidFill>
              </a:rPr>
              <a:t>改造、居住家屋の賃借</a:t>
            </a:r>
            <a:r>
              <a:rPr lang="ja-JP" altLang="en-US" sz="1600" dirty="0" smtClean="0">
                <a:solidFill>
                  <a:prstClr val="black"/>
                </a:solidFill>
              </a:rPr>
              <a:t>、</a:t>
            </a:r>
            <a:endParaRPr lang="en-US" altLang="ja-JP" sz="1600" dirty="0" smtClean="0">
              <a:solidFill>
                <a:prstClr val="black"/>
              </a:solidFill>
            </a:endParaRPr>
          </a:p>
          <a:p>
            <a:r>
              <a:rPr lang="ja-JP" altLang="en-US" sz="1600" dirty="0" smtClean="0">
                <a:solidFill>
                  <a:prstClr val="black"/>
                </a:solidFill>
              </a:rPr>
              <a:t>　　　　　日常</a:t>
            </a:r>
            <a:r>
              <a:rPr lang="ja-JP" altLang="en-US" sz="1600" dirty="0">
                <a:solidFill>
                  <a:prstClr val="black"/>
                </a:solidFill>
              </a:rPr>
              <a:t>生活上の消費契約及び住民票の届出等の行政手続</a:t>
            </a:r>
            <a:r>
              <a:rPr lang="ja-JP" altLang="en-US" sz="1600" dirty="0" smtClean="0">
                <a:solidFill>
                  <a:prstClr val="black"/>
                </a:solidFill>
              </a:rPr>
              <a:t>に関する</a:t>
            </a:r>
            <a:r>
              <a:rPr lang="ja-JP" altLang="en-US" sz="1600" dirty="0">
                <a:solidFill>
                  <a:prstClr val="black"/>
                </a:solidFill>
              </a:rPr>
              <a:t>援助等</a:t>
            </a:r>
          </a:p>
          <a:p>
            <a:r>
              <a:rPr lang="ja-JP" altLang="en-US" sz="1600" dirty="0">
                <a:solidFill>
                  <a:prstClr val="black"/>
                </a:solidFill>
              </a:rPr>
              <a:t>　　　</a:t>
            </a:r>
            <a:r>
              <a:rPr lang="ja-JP" altLang="en-US" sz="1600" dirty="0" smtClean="0">
                <a:solidFill>
                  <a:prstClr val="black"/>
                </a:solidFill>
              </a:rPr>
              <a:t>④ ①</a:t>
            </a:r>
            <a:r>
              <a:rPr lang="ja-JP" altLang="en-US" sz="1600" dirty="0">
                <a:solidFill>
                  <a:prstClr val="black"/>
                </a:solidFill>
              </a:rPr>
              <a:t>～③に伴う援助として「預金の払い戻し、預金の解約、預金の預け入れの手続等利用者</a:t>
            </a:r>
            <a:r>
              <a:rPr lang="ja-JP" altLang="en-US" sz="1600" dirty="0" smtClean="0">
                <a:solidFill>
                  <a:prstClr val="black"/>
                </a:solidFill>
              </a:rPr>
              <a:t>の</a:t>
            </a:r>
            <a:endParaRPr lang="en-US" altLang="ja-JP" sz="1600" dirty="0" smtClean="0">
              <a:solidFill>
                <a:prstClr val="black"/>
              </a:solidFill>
            </a:endParaRPr>
          </a:p>
          <a:p>
            <a:r>
              <a:rPr lang="en-US" altLang="ja-JP" sz="1600" dirty="0" smtClean="0">
                <a:solidFill>
                  <a:prstClr val="black"/>
                </a:solidFill>
              </a:rPr>
              <a:t>            </a:t>
            </a:r>
            <a:r>
              <a:rPr lang="ja-JP" altLang="en-US" sz="1600" dirty="0" smtClean="0">
                <a:solidFill>
                  <a:prstClr val="black"/>
                </a:solidFill>
              </a:rPr>
              <a:t>日常生活費</a:t>
            </a:r>
            <a:r>
              <a:rPr lang="ja-JP" altLang="en-US" sz="1600" dirty="0">
                <a:solidFill>
                  <a:prstClr val="black"/>
                </a:solidFill>
              </a:rPr>
              <a:t>の管理（日常的金銭管理）」「定期的な訪問による生活変化の察知」</a:t>
            </a:r>
          </a:p>
        </p:txBody>
      </p:sp>
      <p:sp>
        <p:nvSpPr>
          <p:cNvPr id="312324" name="Rectangle 7"/>
          <p:cNvSpPr>
            <a:spLocks noChangeArrowheads="1"/>
          </p:cNvSpPr>
          <p:nvPr/>
        </p:nvSpPr>
        <p:spPr bwMode="auto">
          <a:xfrm>
            <a:off x="859951" y="5877272"/>
            <a:ext cx="6840760" cy="815769"/>
          </a:xfrm>
          <a:prstGeom prst="rect">
            <a:avLst/>
          </a:prstGeom>
          <a:noFill/>
          <a:ln w="9525">
            <a:solidFill>
              <a:schemeClr val="tx1"/>
            </a:solidFill>
            <a:miter lim="800000"/>
            <a:headEnd/>
            <a:tailEnd/>
          </a:ln>
        </p:spPr>
        <p:txBody>
          <a:bodyPr wrap="none" lIns="85568" tIns="42789" rIns="85568" bIns="42789" anchor="ctr"/>
          <a:lstStyle/>
          <a:p>
            <a:r>
              <a:rPr lang="ja-JP" altLang="en-US" dirty="0">
                <a:solidFill>
                  <a:prstClr val="black"/>
                </a:solidFill>
              </a:rPr>
              <a:t>　</a:t>
            </a:r>
            <a:r>
              <a:rPr lang="ja-JP" altLang="en-US" sz="1500" dirty="0">
                <a:solidFill>
                  <a:prstClr val="black"/>
                </a:solidFill>
              </a:rPr>
              <a:t>具体的には、利用者との契約に基づいて、福祉サービス申請の助言や</a:t>
            </a:r>
            <a:r>
              <a:rPr lang="ja-JP" altLang="en-US" sz="1500" dirty="0" smtClean="0">
                <a:solidFill>
                  <a:prstClr val="black"/>
                </a:solidFill>
              </a:rPr>
              <a:t>同行、</a:t>
            </a:r>
            <a:endParaRPr lang="en-US" altLang="ja-JP" sz="1500" dirty="0" smtClean="0">
              <a:solidFill>
                <a:prstClr val="black"/>
              </a:solidFill>
            </a:endParaRPr>
          </a:p>
          <a:p>
            <a:r>
              <a:rPr lang="ja-JP" altLang="en-US" sz="1500" dirty="0" smtClean="0">
                <a:solidFill>
                  <a:prstClr val="black"/>
                </a:solidFill>
              </a:rPr>
              <a:t>　サービス</a:t>
            </a:r>
            <a:r>
              <a:rPr lang="ja-JP" altLang="en-US" sz="1500" dirty="0">
                <a:solidFill>
                  <a:prstClr val="black"/>
                </a:solidFill>
              </a:rPr>
              <a:t>の利用料の支払い</a:t>
            </a:r>
            <a:r>
              <a:rPr lang="ja-JP" altLang="en-US" sz="1500" dirty="0" smtClean="0">
                <a:solidFill>
                  <a:prstClr val="black"/>
                </a:solidFill>
              </a:rPr>
              <a:t>、公共</a:t>
            </a:r>
            <a:r>
              <a:rPr lang="ja-JP" altLang="en-US" sz="1500" dirty="0">
                <a:solidFill>
                  <a:prstClr val="black"/>
                </a:solidFill>
              </a:rPr>
              <a:t>料金の支払い等の日常的金銭管理等を実施。</a:t>
            </a:r>
            <a:endParaRPr lang="en-US" altLang="ja-JP" sz="1500" dirty="0">
              <a:solidFill>
                <a:prstClr val="black"/>
              </a:solidFill>
            </a:endParaRPr>
          </a:p>
          <a:p>
            <a:r>
              <a:rPr lang="ja-JP" altLang="en-US" sz="1500" dirty="0" smtClean="0">
                <a:solidFill>
                  <a:prstClr val="black"/>
                </a:solidFill>
              </a:rPr>
              <a:t>　　　　　（</a:t>
            </a:r>
            <a:r>
              <a:rPr lang="en-US" altLang="ja-JP" sz="1500" dirty="0">
                <a:solidFill>
                  <a:prstClr val="black"/>
                </a:solidFill>
              </a:rPr>
              <a:t>1</a:t>
            </a:r>
            <a:r>
              <a:rPr lang="ja-JP" altLang="en-US" sz="1500" dirty="0">
                <a:solidFill>
                  <a:prstClr val="black"/>
                </a:solidFill>
              </a:rPr>
              <a:t>ヶ月の平均利用回数は約</a:t>
            </a:r>
            <a:r>
              <a:rPr lang="en-US" altLang="ja-JP" sz="1500" dirty="0">
                <a:solidFill>
                  <a:prstClr val="black"/>
                </a:solidFill>
              </a:rPr>
              <a:t>2</a:t>
            </a:r>
            <a:r>
              <a:rPr lang="ja-JP" altLang="en-US" sz="1500" dirty="0">
                <a:solidFill>
                  <a:prstClr val="black"/>
                </a:solidFill>
              </a:rPr>
              <a:t>回、利用料の平均</a:t>
            </a:r>
            <a:r>
              <a:rPr lang="en-US" altLang="ja-JP" sz="1500" dirty="0">
                <a:solidFill>
                  <a:prstClr val="black"/>
                </a:solidFill>
              </a:rPr>
              <a:t>1</a:t>
            </a:r>
            <a:r>
              <a:rPr lang="ja-JP" altLang="en-US" sz="1500" dirty="0">
                <a:solidFill>
                  <a:prstClr val="black"/>
                </a:solidFill>
              </a:rPr>
              <a:t>回</a:t>
            </a:r>
            <a:r>
              <a:rPr lang="en-US" altLang="ja-JP" sz="1500" dirty="0">
                <a:solidFill>
                  <a:prstClr val="black"/>
                </a:solidFill>
              </a:rPr>
              <a:t>1,200</a:t>
            </a:r>
            <a:r>
              <a:rPr lang="ja-JP" altLang="en-US" sz="1500" dirty="0">
                <a:solidFill>
                  <a:prstClr val="black"/>
                </a:solidFill>
              </a:rPr>
              <a:t>円）</a:t>
            </a:r>
          </a:p>
        </p:txBody>
      </p:sp>
      <p:sp>
        <p:nvSpPr>
          <p:cNvPr id="7" name="AutoShape 103"/>
          <p:cNvSpPr>
            <a:spLocks noChangeArrowheads="1"/>
          </p:cNvSpPr>
          <p:nvPr/>
        </p:nvSpPr>
        <p:spPr bwMode="auto">
          <a:xfrm>
            <a:off x="0" y="44624"/>
            <a:ext cx="9919476" cy="754053"/>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400" dirty="0">
                <a:solidFill>
                  <a:prstClr val="black"/>
                </a:solidFill>
                <a:latin typeface="ＤＦ特太ゴシック体" pitchFamily="49" charset="-128"/>
                <a:ea typeface="ＤＦ特太ゴシック体" pitchFamily="49" charset="-128"/>
              </a:rPr>
              <a:t>日常生活自立</a:t>
            </a:r>
            <a:r>
              <a:rPr lang="ja-JP" altLang="en-US" sz="2400" dirty="0" smtClean="0">
                <a:solidFill>
                  <a:prstClr val="black"/>
                </a:solidFill>
                <a:latin typeface="ＤＦ特太ゴシック体" pitchFamily="49" charset="-128"/>
                <a:ea typeface="ＤＦ特太ゴシック体" pitchFamily="49" charset="-128"/>
              </a:rPr>
              <a:t>支援事業</a:t>
            </a:r>
            <a:endParaRPr lang="en-US" altLang="ja-JP" sz="2400" dirty="0" smtClean="0">
              <a:solidFill>
                <a:prstClr val="black"/>
              </a:solidFill>
              <a:latin typeface="ＤＦ特太ゴシック体" pitchFamily="49" charset="-128"/>
              <a:ea typeface="ＤＦ特太ゴシック体" pitchFamily="49" charset="-128"/>
            </a:endParaRPr>
          </a:p>
          <a:p>
            <a:pPr algn="r"/>
            <a:endParaRPr lang="en-US" altLang="ja-JP" sz="500" dirty="0" smtClean="0">
              <a:solidFill>
                <a:prstClr val="black"/>
              </a:solidFill>
              <a:latin typeface="ＤＦ特太ゴシック体" pitchFamily="49" charset="-128"/>
              <a:ea typeface="ＤＦ特太ゴシック体" pitchFamily="49" charset="-128"/>
            </a:endParaRPr>
          </a:p>
          <a:p>
            <a:pPr algn="r"/>
            <a:r>
              <a:rPr lang="ja-JP" altLang="en-US" sz="1400" dirty="0" smtClean="0">
                <a:solidFill>
                  <a:prstClr val="black"/>
                </a:solidFill>
                <a:latin typeface="ＤＦ特太ゴシック体" pitchFamily="49" charset="-128"/>
                <a:ea typeface="ＤＦ特太ゴシック体" pitchFamily="49" charset="-128"/>
              </a:rPr>
              <a:t>平成３０年度予算案：</a:t>
            </a:r>
            <a:r>
              <a:rPr lang="ja-JP" altLang="en-US" sz="1400" dirty="0">
                <a:solidFill>
                  <a:prstClr val="black"/>
                </a:solidFill>
                <a:latin typeface="ＤＦ特太ゴシック体" pitchFamily="49" charset="-128"/>
                <a:ea typeface="ＤＦ特太ゴシック体" pitchFamily="49" charset="-128"/>
              </a:rPr>
              <a:t>生活</a:t>
            </a:r>
            <a:r>
              <a:rPr lang="ja-JP" altLang="en-US" sz="1400" dirty="0" smtClean="0">
                <a:solidFill>
                  <a:prstClr val="black"/>
                </a:solidFill>
                <a:latin typeface="ＤＦ特太ゴシック体" pitchFamily="49" charset="-128"/>
                <a:ea typeface="ＤＦ特太ゴシック体" pitchFamily="49" charset="-128"/>
              </a:rPr>
              <a:t>困窮者就労準備支援</a:t>
            </a:r>
            <a:r>
              <a:rPr lang="ja-JP" altLang="en-US" sz="1400" dirty="0">
                <a:solidFill>
                  <a:prstClr val="black"/>
                </a:solidFill>
                <a:latin typeface="ＤＦ特太ゴシック体" pitchFamily="49" charset="-128"/>
                <a:ea typeface="ＤＦ特太ゴシック体" pitchFamily="49" charset="-128"/>
              </a:rPr>
              <a:t>事業費等</a:t>
            </a:r>
            <a:r>
              <a:rPr lang="ja-JP" altLang="en-US" sz="1400" dirty="0" smtClean="0">
                <a:solidFill>
                  <a:prstClr val="black"/>
                </a:solidFill>
                <a:latin typeface="ＤＦ特太ゴシック体" pitchFamily="49" charset="-128"/>
                <a:ea typeface="ＤＦ特太ゴシック体" pitchFamily="49" charset="-128"/>
              </a:rPr>
              <a:t>補助金３８５億円</a:t>
            </a:r>
            <a:r>
              <a:rPr lang="ja-JP" altLang="en-US" sz="1400" dirty="0">
                <a:solidFill>
                  <a:prstClr val="black"/>
                </a:solidFill>
                <a:latin typeface="ＤＦ特太ゴシック体" pitchFamily="49" charset="-128"/>
                <a:ea typeface="ＤＦ特太ゴシック体" pitchFamily="49" charset="-128"/>
              </a:rPr>
              <a:t>の内数</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24" y="3933056"/>
            <a:ext cx="6336704" cy="9304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629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147933429"/>
              </p:ext>
            </p:extLst>
          </p:nvPr>
        </p:nvGraphicFramePr>
        <p:xfrm>
          <a:off x="56459" y="502855"/>
          <a:ext cx="9775999" cy="5155591"/>
        </p:xfrm>
        <a:graphic>
          <a:graphicData uri="http://schemas.openxmlformats.org/drawingml/2006/table">
            <a:tbl>
              <a:tblPr firstRow="1" bandRow="1">
                <a:tableStyleId>{5C22544A-7EE6-4342-B048-85BDC9FD1C3A}</a:tableStyleId>
              </a:tblPr>
              <a:tblGrid>
                <a:gridCol w="1777621"/>
                <a:gridCol w="1333063"/>
                <a:gridCol w="1333063"/>
                <a:gridCol w="1333063"/>
                <a:gridCol w="1333063"/>
                <a:gridCol w="1333063"/>
                <a:gridCol w="1333063"/>
              </a:tblGrid>
              <a:tr h="365220">
                <a:tc>
                  <a:txBody>
                    <a:bodyPr/>
                    <a:lstStyle/>
                    <a:p>
                      <a:pPr algn="ct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gridSpan="2">
                  <a:txBody>
                    <a:bodyPr/>
                    <a:lstStyle/>
                    <a:p>
                      <a:pPr algn="ctr"/>
                      <a:r>
                        <a:rPr kumimoji="1" lang="ja-JP" altLang="en-US" sz="2000" dirty="0" smtClean="0"/>
                        <a:t>医療</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smtClean="0"/>
                    </a:p>
                  </a:txBody>
                  <a:tcPr anchor="ctr"/>
                </a:tc>
                <a:tc gridSpan="2">
                  <a:txBody>
                    <a:bodyPr/>
                    <a:lstStyle/>
                    <a:p>
                      <a:pPr algn="ctr"/>
                      <a:r>
                        <a:rPr kumimoji="1" lang="ja-JP" altLang="en-US" sz="2000" dirty="0" smtClean="0"/>
                        <a:t>介護</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en-US" altLang="ja-JP" sz="1400" dirty="0" smtClean="0"/>
                    </a:p>
                  </a:txBody>
                  <a:tcPr anchor="ctr"/>
                </a:tc>
                <a:tc gridSpan="2">
                  <a:txBody>
                    <a:bodyPr/>
                    <a:lstStyle/>
                    <a:p>
                      <a:pPr algn="ctr"/>
                      <a:r>
                        <a:rPr kumimoji="1" lang="ja-JP" altLang="en-US" sz="2000" dirty="0" smtClean="0"/>
                        <a:t>障害</a:t>
                      </a:r>
                      <a:endParaRPr kumimoji="1" lang="en-US" altLang="ja-JP" sz="2000" dirty="0" smtClean="0"/>
                    </a:p>
                  </a:txBody>
                  <a:tcPr marL="99060" marR="99060" marT="45721" marB="45721" anchor="ctr">
                    <a:lnB w="19050" cap="flat" cmpd="sng" algn="ctr">
                      <a:solidFill>
                        <a:schemeClr val="bg1"/>
                      </a:solidFill>
                      <a:prstDash val="solid"/>
                      <a:round/>
                      <a:headEnd type="none" w="med" len="med"/>
                      <a:tailEnd type="none" w="med" len="med"/>
                    </a:lnB>
                  </a:tcPr>
                </a:tc>
                <a:tc hMerge="1">
                  <a:txBody>
                    <a:bodyPr/>
                    <a:lstStyle/>
                    <a:p>
                      <a:pPr algn="ctr"/>
                      <a:endParaRPr kumimoji="1" lang="ja-JP" altLang="en-US" sz="1400" dirty="0"/>
                    </a:p>
                  </a:txBody>
                  <a:tcPr anchor="ctr"/>
                </a:tc>
              </a:tr>
              <a:tr h="449501">
                <a:tc>
                  <a:txBody>
                    <a:bodyPr/>
                    <a:lstStyle/>
                    <a:p>
                      <a:pPr algn="ctr"/>
                      <a:endParaRPr kumimoji="1" lang="ja-JP" altLang="en-US" sz="24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総費用額</a:t>
                      </a:r>
                      <a:endParaRPr kumimoji="1" lang="en-US" altLang="ja-JP" sz="1300" dirty="0" smtClean="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c>
                  <a:txBody>
                    <a:bodyPr/>
                    <a:lstStyle/>
                    <a:p>
                      <a:pPr algn="ctr"/>
                      <a:r>
                        <a:rPr kumimoji="1" lang="ja-JP" altLang="en-US" sz="1300" dirty="0" smtClean="0">
                          <a:latin typeface="+mj-ea"/>
                          <a:ea typeface="+mj-ea"/>
                        </a:rPr>
                        <a:t>伸び率</a:t>
                      </a:r>
                      <a:endParaRPr kumimoji="1" lang="en-US" altLang="ja-JP" sz="1300" dirty="0" smtClean="0">
                        <a:latin typeface="+mj-ea"/>
                        <a:ea typeface="+mj-ea"/>
                      </a:endParaRPr>
                    </a:p>
                    <a:p>
                      <a:pPr algn="ctr"/>
                      <a:r>
                        <a:rPr kumimoji="1" lang="ja-JP" altLang="en-US" sz="1300" dirty="0" smtClean="0">
                          <a:latin typeface="+mj-ea"/>
                          <a:ea typeface="+mj-ea"/>
                        </a:rPr>
                        <a:t>（対前年度）</a:t>
                      </a:r>
                      <a:endParaRPr kumimoji="1" lang="ja-JP" altLang="en-US" sz="1300" dirty="0">
                        <a:latin typeface="+mj-ea"/>
                        <a:ea typeface="+mj-ea"/>
                      </a:endParaRPr>
                    </a:p>
                  </a:txBody>
                  <a:tcPr marL="99060" marR="99060" marT="45721" marB="45721" anchor="ctr">
                    <a:lnT w="19050" cap="flat" cmpd="sng" algn="ctr">
                      <a:solidFill>
                        <a:schemeClr val="bg1"/>
                      </a:solidFill>
                      <a:prstDash val="solid"/>
                      <a:round/>
                      <a:headEnd type="none" w="med" len="med"/>
                      <a:tailEnd type="none" w="med" len="med"/>
                    </a:lnT>
                  </a:tcPr>
                </a:tc>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平成１８年度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３３．１兆円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０．０％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０．０％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０．６兆円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平成１９年度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３４．１兆円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６．７兆円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４．９％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０．９兆円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（６６．２％）</a:t>
                      </a:r>
                      <a:r>
                        <a:rPr kumimoji="1" lang="en-US" altLang="ja-JP" sz="1300" dirty="0" smtClean="0">
                          <a:latin typeface="+mj-ea"/>
                          <a:ea typeface="+mj-ea"/>
                        </a:rPr>
                        <a:t>※</a:t>
                      </a:r>
                      <a:endParaRPr kumimoji="1" lang="ja-JP" altLang="en-US" sz="1300" dirty="0">
                        <a:latin typeface="+mj-ea"/>
                        <a:ea typeface="+mj-ea"/>
                      </a:endParaRPr>
                    </a:p>
                  </a:txBody>
                  <a:tcPr marL="99060" marR="99060" marT="45721" marB="45721" anchor="ctr"/>
                </a:tc>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平成２０年度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３４．８兆円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２．０％</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４．２％</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１．０兆円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９．７％</a:t>
                      </a:r>
                      <a:endParaRPr kumimoji="1" lang="ja-JP" altLang="en-US" sz="1300" dirty="0">
                        <a:latin typeface="+mj-ea"/>
                        <a:ea typeface="+mj-ea"/>
                      </a:endParaRPr>
                    </a:p>
                  </a:txBody>
                  <a:tcPr marL="99060" marR="99060" marT="45721" marB="45721" anchor="ctr"/>
                </a:tc>
              </a:tr>
              <a:tr h="351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平成２１年度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３６．０兆円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３．４％</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７．４兆円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６．９％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１．２兆円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１１．９％</a:t>
                      </a:r>
                      <a:endParaRPr kumimoji="1" lang="ja-JP" altLang="en-US" sz="1300" dirty="0">
                        <a:latin typeface="+mj-ea"/>
                        <a:ea typeface="+mj-ea"/>
                      </a:endParaRPr>
                    </a:p>
                  </a:txBody>
                  <a:tcPr marL="99060" marR="99060" marT="45721" marB="45721" anchor="ctr"/>
                </a:tc>
              </a:tr>
              <a:tr h="351291">
                <a:tc>
                  <a:txBody>
                    <a:bodyPr/>
                    <a:lstStyle/>
                    <a:p>
                      <a:pPr algn="ctr"/>
                      <a:r>
                        <a:rPr kumimoji="1" lang="ja-JP" altLang="en-US" sz="1400" dirty="0" smtClean="0">
                          <a:latin typeface="+mj-ea"/>
                          <a:ea typeface="+mj-ea"/>
                        </a:rPr>
                        <a:t>平成２２年度</a:t>
                      </a:r>
                      <a:endParaRPr kumimoji="1" lang="ja-JP" altLang="en-US" sz="1400" dirty="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３７．４兆円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３．９％</a:t>
                      </a:r>
                      <a:endParaRPr kumimoji="1" lang="ja-JP" altLang="en-US" sz="1300" dirty="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７．８兆円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５．２</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１．３兆円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dirty="0" smtClean="0">
                          <a:latin typeface="+mj-ea"/>
                          <a:ea typeface="+mj-ea"/>
                        </a:rPr>
                        <a:t>９．５％</a:t>
                      </a:r>
                      <a:endParaRPr kumimoji="1" lang="ja-JP" altLang="en-US" sz="1300" dirty="0">
                        <a:latin typeface="+mj-ea"/>
                        <a:ea typeface="+mj-ea"/>
                      </a:endParaRPr>
                    </a:p>
                  </a:txBody>
                  <a:tcPr marL="99060" marR="99060" marT="45721" marB="45721" anchor="ct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平成２３年度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３８．６兆円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３．１％</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８．２兆円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５．２</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１．６兆円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９．２</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平成２４年度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３９．２兆円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１．６％</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８．８兆円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６．５</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１．７兆円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１４．９</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平成２５年度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４０．１兆円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２．２％</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９．２兆円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４．８</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１．８兆円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９．６</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平成２６年度</a:t>
                      </a:r>
                    </a:p>
                  </a:txBody>
                  <a:tcPr marL="99060" marR="99060" marT="45721" marB="45721" anchor="ctr"/>
                </a:tc>
                <a:tc>
                  <a:txBody>
                    <a:bodyPr/>
                    <a:lstStyle/>
                    <a:p>
                      <a:pPr algn="ctr">
                        <a:lnSpc>
                          <a:spcPts val="1400"/>
                        </a:lnSpc>
                      </a:pPr>
                      <a:r>
                        <a:rPr kumimoji="1" lang="ja-JP" altLang="en-US" sz="1300" kern="1200" dirty="0" smtClean="0">
                          <a:latin typeface="+mj-ea"/>
                          <a:ea typeface="+mj-ea"/>
                        </a:rPr>
                        <a:t>４０．８兆円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dirty="0" smtClean="0">
                          <a:latin typeface="+mj-ea"/>
                          <a:ea typeface="+mj-ea"/>
                        </a:rPr>
                        <a:t>１．９％</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９．６兆円</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４．４</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tc>
                <a:tc>
                  <a:txBody>
                    <a:bodyPr/>
                    <a:lstStyle/>
                    <a:p>
                      <a:pPr algn="ctr">
                        <a:lnSpc>
                          <a:spcPts val="1400"/>
                        </a:lnSpc>
                      </a:pPr>
                      <a:r>
                        <a:rPr kumimoji="1" lang="ja-JP" altLang="en-US" sz="1300" kern="1200" dirty="0" smtClean="0">
                          <a:latin typeface="+mj-ea"/>
                          <a:ea typeface="+mj-ea"/>
                        </a:rPr>
                        <a:t>１．９兆円</a:t>
                      </a:r>
                      <a:endParaRPr kumimoji="1" lang="en-US" altLang="ja-JP" sz="1300" dirty="0" smtClean="0">
                        <a:latin typeface="+mj-ea"/>
                        <a:ea typeface="+mj-ea"/>
                      </a:endParaRPr>
                    </a:p>
                  </a:txBody>
                  <a:tcPr marL="99060" marR="99060" marT="45721" marB="45721" anchor="ctr"/>
                </a:tc>
                <a:tc>
                  <a:txBody>
                    <a:bodyPr/>
                    <a:lstStyle/>
                    <a:p>
                      <a:pPr algn="ctr"/>
                      <a:r>
                        <a:rPr kumimoji="1" lang="ja-JP" altLang="en-US" sz="1300" kern="1200" dirty="0" smtClean="0">
                          <a:latin typeface="+mj-ea"/>
                          <a:ea typeface="+mj-ea"/>
                        </a:rPr>
                        <a:t>８．１</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平成２７年度</a:t>
                      </a: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４２．４兆円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３．８％</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１０．</a:t>
                      </a:r>
                      <a:r>
                        <a:rPr kumimoji="1" lang="en-US" altLang="ja-JP" sz="1300" kern="1200" dirty="0" smtClean="0">
                          <a:latin typeface="+mj-ea"/>
                          <a:ea typeface="+mj-ea"/>
                        </a:rPr>
                        <a:t>1</a:t>
                      </a:r>
                      <a:r>
                        <a:rPr kumimoji="1" lang="ja-JP" altLang="en-US" sz="1300" kern="1200" dirty="0" smtClean="0">
                          <a:latin typeface="+mj-ea"/>
                          <a:ea typeface="+mj-ea"/>
                        </a:rPr>
                        <a:t>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５．６</a:t>
                      </a:r>
                      <a:r>
                        <a:rPr kumimoji="1" lang="ja-JP" altLang="en-US" sz="1300" dirty="0" smtClean="0">
                          <a:latin typeface="+mj-ea"/>
                          <a:ea typeface="+mj-ea"/>
                        </a:rPr>
                        <a:t>％</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kern="1200" dirty="0" smtClean="0">
                          <a:latin typeface="+mj-ea"/>
                          <a:ea typeface="+mj-ea"/>
                        </a:rPr>
                        <a:t>２．１兆円</a:t>
                      </a:r>
                      <a:endParaRPr kumimoji="1" lang="en-US" altLang="ja-JP" sz="1300" dirty="0" smtClean="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c>
                  <a:txBody>
                    <a:bodyPr/>
                    <a:lstStyle/>
                    <a:p>
                      <a:pPr algn="ctr"/>
                      <a:r>
                        <a:rPr kumimoji="1" lang="ja-JP" altLang="en-US" sz="1300" kern="1200" dirty="0" smtClean="0">
                          <a:latin typeface="+mj-ea"/>
                          <a:ea typeface="+mj-ea"/>
                        </a:rPr>
                        <a:t>１０．２</a:t>
                      </a:r>
                      <a:r>
                        <a:rPr kumimoji="1" lang="ja-JP" altLang="en-US" sz="1300" dirty="0" smtClean="0">
                          <a:latin typeface="+mj-ea"/>
                          <a:ea typeface="+mj-ea"/>
                        </a:rPr>
                        <a:t>％</a:t>
                      </a:r>
                      <a:endParaRPr kumimoji="1" lang="ja-JP" altLang="en-US" sz="1300" dirty="0">
                        <a:latin typeface="+mj-ea"/>
                        <a:ea typeface="+mj-ea"/>
                      </a:endParaRPr>
                    </a:p>
                  </a:txBody>
                  <a:tcPr marL="99060" marR="99060" marT="45721" marB="45721" anchor="ctr">
                    <a:lnB w="38100" cap="flat" cmpd="sng" algn="ctr">
                      <a:solidFill>
                        <a:srgbClr val="FF0000"/>
                      </a:solidFill>
                      <a:prstDash val="solid"/>
                      <a:round/>
                      <a:headEnd type="none" w="med" len="med"/>
                      <a:tailEnd type="none" w="med" len="med"/>
                    </a:lnB>
                  </a:tcP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j-ea"/>
                          <a:ea typeface="+mj-ea"/>
                        </a:rPr>
                        <a:t>平均伸び率</a:t>
                      </a:r>
                    </a:p>
                  </a:txBody>
                  <a:tcPr marL="99060" marR="99060" marT="45721" marB="45721"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２．８％</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ja-JP" altLang="en-US" sz="1300" dirty="0" smtClean="0">
                          <a:latin typeface="+mj-ea"/>
                          <a:ea typeface="+mj-ea"/>
                        </a:rPr>
                        <a:t>５．３％</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ts val="1400"/>
                        </a:lnSpc>
                      </a:pPr>
                      <a:r>
                        <a:rPr kumimoji="1" lang="en-US" altLang="ja-JP" sz="1300" dirty="0" smtClean="0">
                          <a:latin typeface="+mj-ea"/>
                          <a:ea typeface="+mj-ea"/>
                        </a:rPr>
                        <a:t>-</a:t>
                      </a:r>
                    </a:p>
                  </a:txBody>
                  <a:tcPr marL="99060" marR="99060" marT="45721" marB="45721" anchor="ct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kumimoji="1" lang="ja-JP" altLang="en-US" sz="1300" dirty="0" smtClean="0">
                          <a:latin typeface="+mj-ea"/>
                          <a:ea typeface="+mj-ea"/>
                        </a:rPr>
                        <a:t>１０．４％</a:t>
                      </a:r>
                      <a:endParaRPr kumimoji="1" lang="en-US" altLang="ja-JP" sz="1300" dirty="0" smtClean="0">
                        <a:latin typeface="+mj-ea"/>
                        <a:ea typeface="+mj-ea"/>
                      </a:endParaRPr>
                    </a:p>
                  </a:txBody>
                  <a:tcPr marL="99060" marR="99060" marT="45721" marB="45721"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r>
              <a:tr h="3593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j-ea"/>
                          <a:ea typeface="+mj-ea"/>
                        </a:rPr>
                        <a:t>10</a:t>
                      </a:r>
                      <a:r>
                        <a:rPr kumimoji="1" lang="ja-JP" altLang="en-US" sz="1400" dirty="0" smtClean="0">
                          <a:latin typeface="+mj-ea"/>
                          <a:ea typeface="+mj-ea"/>
                        </a:rPr>
                        <a:t>年間の伸び率</a:t>
                      </a: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１２８．１％</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r>
                        <a:rPr kumimoji="1" lang="ja-JP" altLang="en-US" sz="1300" dirty="0" smtClean="0">
                          <a:latin typeface="+mj-ea"/>
                          <a:ea typeface="+mj-ea"/>
                        </a:rPr>
                        <a:t>１５７．８％</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lnSpc>
                          <a:spcPts val="1400"/>
                        </a:lnSpc>
                      </a:pP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c>
                  <a:txBody>
                    <a:bodyPr/>
                    <a:lstStyle/>
                    <a:p>
                      <a:pPr algn="ctr"/>
                      <a:r>
                        <a:rPr kumimoji="1" lang="ja-JP" altLang="en-US" sz="1300" dirty="0" smtClean="0">
                          <a:latin typeface="+mj-ea"/>
                          <a:ea typeface="+mj-ea"/>
                        </a:rPr>
                        <a:t>２３３．３％</a:t>
                      </a:r>
                      <a:endParaRPr kumimoji="1" lang="en-US" altLang="ja-JP" sz="1300" dirty="0" smtClean="0">
                        <a:latin typeface="+mj-ea"/>
                        <a:ea typeface="+mj-ea"/>
                      </a:endParaRPr>
                    </a:p>
                  </a:txBody>
                  <a:tcPr marL="99060" marR="99060" marT="45721" marB="45721" anchor="ctr">
                    <a:lnT w="38100" cap="flat" cmpd="sng" algn="ctr">
                      <a:solidFill>
                        <a:srgbClr val="FF0000"/>
                      </a:solidFill>
                      <a:prstDash val="solid"/>
                      <a:round/>
                      <a:headEnd type="none" w="med" len="med"/>
                      <a:tailEnd type="none" w="med" len="med"/>
                    </a:lnT>
                  </a:tcPr>
                </a:tc>
              </a:tr>
            </a:tbl>
          </a:graphicData>
        </a:graphic>
      </p:graphicFrame>
      <p:sp>
        <p:nvSpPr>
          <p:cNvPr id="3" name="テキスト ボックス 2"/>
          <p:cNvSpPr txBox="1"/>
          <p:nvPr/>
        </p:nvSpPr>
        <p:spPr>
          <a:xfrm>
            <a:off x="0" y="-65537"/>
            <a:ext cx="9906000" cy="461528"/>
          </a:xfrm>
          <a:prstGeom prst="rect">
            <a:avLst/>
          </a:prstGeom>
          <a:solidFill>
            <a:schemeClr val="bg1"/>
          </a:solidFill>
          <a:ln>
            <a:solidFill>
              <a:schemeClr val="bg1"/>
            </a:solidFill>
          </a:ln>
        </p:spPr>
        <p:txBody>
          <a:bodyPr wrap="square" lIns="91308" tIns="45652" rIns="91308" bIns="45652" rtlCol="0" anchor="ctr">
            <a:spAutoFit/>
          </a:bodyPr>
          <a:lstStyle/>
          <a:p>
            <a:pPr algn="ctr" defTabSz="913315"/>
            <a:r>
              <a:rPr lang="ja-JP" altLang="en-US" sz="2400" dirty="0" smtClean="0">
                <a:solidFill>
                  <a:prstClr val="black"/>
                </a:solidFill>
                <a:latin typeface="ＭＳ Ｐゴシック"/>
                <a:ea typeface="ＭＳ Ｐゴシック"/>
              </a:rPr>
              <a:t>過去</a:t>
            </a:r>
            <a:r>
              <a:rPr lang="en-US" altLang="ja-JP" sz="2400" dirty="0" smtClean="0">
                <a:solidFill>
                  <a:prstClr val="black"/>
                </a:solidFill>
                <a:latin typeface="ＭＳ Ｐゴシック"/>
                <a:ea typeface="ＭＳ Ｐゴシック"/>
              </a:rPr>
              <a:t>10</a:t>
            </a:r>
            <a:r>
              <a:rPr lang="ja-JP" altLang="en-US" sz="2400" dirty="0" smtClean="0">
                <a:solidFill>
                  <a:prstClr val="black"/>
                </a:solidFill>
                <a:latin typeface="ＭＳ Ｐゴシック"/>
                <a:ea typeface="ＭＳ Ｐゴシック"/>
              </a:rPr>
              <a:t>年間の医療、介護、障害の総費用額・伸び率の推移</a:t>
            </a:r>
            <a:endParaRPr lang="ja-JP" altLang="en-US" sz="2400" dirty="0">
              <a:solidFill>
                <a:prstClr val="black"/>
              </a:solidFill>
              <a:latin typeface="ＭＳ Ｐゴシック"/>
              <a:ea typeface="ＭＳ Ｐゴシック"/>
            </a:endParaRPr>
          </a:p>
        </p:txBody>
      </p:sp>
      <p:sp>
        <p:nvSpPr>
          <p:cNvPr id="5" name="テキスト ボックス 4"/>
          <p:cNvSpPr txBox="1"/>
          <p:nvPr/>
        </p:nvSpPr>
        <p:spPr>
          <a:xfrm>
            <a:off x="64457" y="5733268"/>
            <a:ext cx="9283031" cy="1054135"/>
          </a:xfrm>
          <a:prstGeom prst="rect">
            <a:avLst/>
          </a:prstGeom>
          <a:noFill/>
        </p:spPr>
        <p:txBody>
          <a:bodyPr wrap="square" rtlCol="0">
            <a:spAutoFit/>
          </a:bodyPr>
          <a:lstStyle/>
          <a:p>
            <a:r>
              <a:rPr lang="en-US" altLang="ja-JP" sz="1200" dirty="0" smtClean="0">
                <a:solidFill>
                  <a:prstClr val="black"/>
                </a:solidFill>
                <a:latin typeface="Arial"/>
                <a:ea typeface="ＭＳ Ｐゴシック"/>
              </a:rPr>
              <a:t>※</a:t>
            </a:r>
            <a:r>
              <a:rPr lang="ja-JP" altLang="en-US" sz="1200" dirty="0" smtClean="0">
                <a:solidFill>
                  <a:prstClr val="black"/>
                </a:solidFill>
                <a:latin typeface="Arial"/>
                <a:ea typeface="ＭＳ Ｐゴシック"/>
              </a:rPr>
              <a:t>障害の平成</a:t>
            </a:r>
            <a:r>
              <a:rPr lang="ja-JP" altLang="en-US" sz="1200" dirty="0" smtClean="0">
                <a:solidFill>
                  <a:prstClr val="black"/>
                </a:solidFill>
                <a:latin typeface="ＭＳ Ｐゴシック"/>
                <a:ea typeface="ＭＳ Ｐゴシック"/>
              </a:rPr>
              <a:t>１９年度の伸び率は、法施行（</a:t>
            </a:r>
            <a:r>
              <a:rPr lang="en-US" altLang="ja-JP" sz="1200" dirty="0" smtClean="0">
                <a:solidFill>
                  <a:prstClr val="black"/>
                </a:solidFill>
                <a:latin typeface="ＭＳ Ｐゴシック"/>
                <a:ea typeface="ＭＳ Ｐゴシック"/>
              </a:rPr>
              <a:t>18</a:t>
            </a:r>
            <a:r>
              <a:rPr lang="ja-JP" altLang="en-US" sz="1200" dirty="0" smtClean="0">
                <a:solidFill>
                  <a:prstClr val="black"/>
                </a:solidFill>
                <a:latin typeface="ＭＳ Ｐゴシック"/>
                <a:ea typeface="ＭＳ Ｐゴシック"/>
              </a:rPr>
              <a:t>年</a:t>
            </a:r>
            <a:r>
              <a:rPr lang="en-US" altLang="ja-JP" sz="1200" dirty="0" smtClean="0">
                <a:solidFill>
                  <a:prstClr val="black"/>
                </a:solidFill>
                <a:latin typeface="ＭＳ Ｐゴシック"/>
                <a:ea typeface="ＭＳ Ｐゴシック"/>
              </a:rPr>
              <a:t>10</a:t>
            </a:r>
            <a:r>
              <a:rPr lang="ja-JP" altLang="en-US" sz="1200" dirty="0" smtClean="0">
                <a:solidFill>
                  <a:prstClr val="black"/>
                </a:solidFill>
                <a:latin typeface="ＭＳ Ｐゴシック"/>
                <a:ea typeface="ＭＳ Ｐゴシック"/>
              </a:rPr>
              <a:t>月</a:t>
            </a:r>
            <a:r>
              <a:rPr lang="en-US" altLang="ja-JP" sz="1200" dirty="0" smtClean="0">
                <a:solidFill>
                  <a:prstClr val="black"/>
                </a:solidFill>
                <a:latin typeface="ＭＳ Ｐゴシック"/>
                <a:ea typeface="ＭＳ Ｐゴシック"/>
              </a:rPr>
              <a:t>1</a:t>
            </a:r>
            <a:r>
              <a:rPr lang="ja-JP" altLang="en-US" sz="1200" dirty="0" smtClean="0">
                <a:solidFill>
                  <a:prstClr val="black"/>
                </a:solidFill>
                <a:latin typeface="ＭＳ Ｐゴシック"/>
                <a:ea typeface="ＭＳ Ｐゴシック"/>
              </a:rPr>
              <a:t>日）後の平年度課によるもの。平均伸び率、</a:t>
            </a:r>
            <a:r>
              <a:rPr lang="en-US" altLang="ja-JP" sz="1200" dirty="0" smtClean="0">
                <a:solidFill>
                  <a:prstClr val="black"/>
                </a:solidFill>
                <a:latin typeface="ＭＳ Ｐゴシック"/>
                <a:ea typeface="ＭＳ Ｐゴシック"/>
              </a:rPr>
              <a:t>10</a:t>
            </a:r>
            <a:r>
              <a:rPr lang="ja-JP" altLang="en-US" sz="1200" dirty="0" smtClean="0">
                <a:solidFill>
                  <a:prstClr val="black"/>
                </a:solidFill>
                <a:latin typeface="ＭＳ Ｐゴシック"/>
                <a:ea typeface="ＭＳ Ｐゴシック"/>
              </a:rPr>
              <a:t>年間の伸び率の算定</a:t>
            </a:r>
            <a:r>
              <a:rPr lang="ja-JP" altLang="en-US" sz="1200" dirty="0" smtClean="0">
                <a:solidFill>
                  <a:prstClr val="black"/>
                </a:solidFill>
                <a:latin typeface="Arial"/>
                <a:ea typeface="ＭＳ Ｐゴシック"/>
              </a:rPr>
              <a:t>から除外している。</a:t>
            </a:r>
            <a:endParaRPr lang="en-US" altLang="ja-JP" sz="1200" dirty="0" smtClean="0">
              <a:solidFill>
                <a:prstClr val="black"/>
              </a:solidFill>
              <a:latin typeface="Arial"/>
              <a:ea typeface="ＭＳ Ｐゴシック"/>
            </a:endParaRPr>
          </a:p>
          <a:p>
            <a:r>
              <a:rPr lang="ja-JP" altLang="en-US" sz="1200" dirty="0" smtClean="0">
                <a:solidFill>
                  <a:prstClr val="black"/>
                </a:solidFill>
                <a:latin typeface="Arial"/>
                <a:ea typeface="ＭＳ Ｐゴシック"/>
              </a:rPr>
              <a:t>（出典）</a:t>
            </a:r>
            <a:endParaRPr lang="en-US" altLang="ja-JP" sz="1200" dirty="0" smtClean="0">
              <a:solidFill>
                <a:prstClr val="black"/>
              </a:solidFill>
              <a:latin typeface="Arial"/>
              <a:ea typeface="ＭＳ Ｐゴシック"/>
            </a:endParaRPr>
          </a:p>
          <a:p>
            <a:pPr>
              <a:lnSpc>
                <a:spcPts val="300"/>
              </a:lnSpc>
            </a:pPr>
            <a:endParaRPr lang="en-US" altLang="ja-JP" sz="1200" dirty="0">
              <a:solidFill>
                <a:prstClr val="black"/>
              </a:solidFill>
              <a:latin typeface="Arial"/>
              <a:ea typeface="ＭＳ Ｐゴシック"/>
            </a:endParaRPr>
          </a:p>
          <a:p>
            <a:r>
              <a:rPr lang="ja-JP" altLang="en-US" sz="1200" dirty="0" smtClean="0">
                <a:solidFill>
                  <a:prstClr val="black"/>
                </a:solidFill>
                <a:latin typeface="Arial"/>
                <a:ea typeface="ＭＳ Ｐゴシック"/>
              </a:rPr>
              <a:t>・　医療 ： 医療費の動向</a:t>
            </a:r>
            <a:endParaRPr lang="en-US" altLang="ja-JP" sz="1200" dirty="0" smtClean="0">
              <a:solidFill>
                <a:prstClr val="black"/>
              </a:solidFill>
              <a:latin typeface="ＭＳ Ｐゴシック"/>
              <a:ea typeface="ＭＳ Ｐゴシック"/>
            </a:endParaRPr>
          </a:p>
          <a:p>
            <a:r>
              <a:rPr lang="ja-JP" altLang="en-US" sz="1200" dirty="0" smtClean="0">
                <a:solidFill>
                  <a:prstClr val="black"/>
                </a:solidFill>
                <a:latin typeface="ＭＳ Ｐゴシック"/>
                <a:ea typeface="ＭＳ Ｐゴシック"/>
              </a:rPr>
              <a:t>・　介護 ： 介護給付費総費用額実績　</a:t>
            </a:r>
            <a:r>
              <a:rPr lang="en-US" altLang="ja-JP" sz="1200" dirty="0" smtClean="0">
                <a:solidFill>
                  <a:prstClr val="black"/>
                </a:solidFill>
                <a:latin typeface="ＭＳ Ｐゴシック"/>
                <a:ea typeface="ＭＳ Ｐゴシック"/>
              </a:rPr>
              <a:t>※</a:t>
            </a:r>
            <a:r>
              <a:rPr lang="ja-JP" altLang="en-US" sz="1200" dirty="0" smtClean="0">
                <a:solidFill>
                  <a:prstClr val="black"/>
                </a:solidFill>
                <a:latin typeface="ＭＳ Ｐゴシック"/>
                <a:ea typeface="ＭＳ Ｐゴシック"/>
              </a:rPr>
              <a:t>平成</a:t>
            </a:r>
            <a:r>
              <a:rPr lang="en-US" altLang="ja-JP" sz="1200" dirty="0" smtClean="0">
                <a:solidFill>
                  <a:prstClr val="black"/>
                </a:solidFill>
                <a:latin typeface="ＭＳ Ｐゴシック"/>
                <a:ea typeface="ＭＳ Ｐゴシック"/>
              </a:rPr>
              <a:t>27</a:t>
            </a:r>
            <a:r>
              <a:rPr lang="ja-JP" altLang="en-US" sz="1200" dirty="0" smtClean="0">
                <a:solidFill>
                  <a:prstClr val="black"/>
                </a:solidFill>
                <a:latin typeface="ＭＳ Ｐゴシック"/>
                <a:ea typeface="ＭＳ Ｐゴシック"/>
              </a:rPr>
              <a:t>年度は当初予算額</a:t>
            </a:r>
            <a:endParaRPr lang="en-US" altLang="ja-JP" sz="1200" dirty="0" smtClean="0">
              <a:solidFill>
                <a:prstClr val="black"/>
              </a:solidFill>
              <a:latin typeface="ＭＳ Ｐゴシック"/>
              <a:ea typeface="ＭＳ Ｐゴシック"/>
            </a:endParaRPr>
          </a:p>
          <a:p>
            <a:r>
              <a:rPr lang="ja-JP" altLang="en-US" sz="1200" dirty="0" smtClean="0">
                <a:solidFill>
                  <a:prstClr val="black"/>
                </a:solidFill>
                <a:latin typeface="ＭＳ Ｐゴシック"/>
                <a:ea typeface="ＭＳ Ｐゴシック"/>
              </a:rPr>
              <a:t>・　障害 ： 国保連データ及び障害者自立支援給付費負担</a:t>
            </a:r>
            <a:r>
              <a:rPr lang="ja-JP" altLang="en-US" sz="1200" dirty="0" smtClean="0">
                <a:solidFill>
                  <a:prstClr val="black"/>
                </a:solidFill>
                <a:latin typeface="Arial"/>
                <a:ea typeface="ＭＳ Ｐゴシック"/>
              </a:rPr>
              <a:t>金を基に障害福祉課において推計</a:t>
            </a:r>
            <a:endParaRPr lang="ja-JP" altLang="en-US" sz="1200" dirty="0">
              <a:solidFill>
                <a:prstClr val="black"/>
              </a:solidFill>
              <a:latin typeface="Arial"/>
              <a:ea typeface="ＭＳ Ｐゴシック"/>
            </a:endParaRPr>
          </a:p>
        </p:txBody>
      </p:sp>
      <p:grpSp>
        <p:nvGrpSpPr>
          <p:cNvPr id="6" name="グループ化 5"/>
          <p:cNvGrpSpPr>
            <a:grpSpLocks/>
          </p:cNvGrpSpPr>
          <p:nvPr/>
        </p:nvGrpSpPr>
        <p:grpSpPr bwMode="auto">
          <a:xfrm>
            <a:off x="15703" y="361486"/>
            <a:ext cx="9874605" cy="79114"/>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9" name="スライド番号プレースホルダー 1"/>
          <p:cNvSpPr>
            <a:spLocks noGrp="1"/>
          </p:cNvSpPr>
          <p:nvPr>
            <p:ph type="sldNum" sz="quarter" idx="12"/>
          </p:nvPr>
        </p:nvSpPr>
        <p:spPr>
          <a:xfrm>
            <a:off x="7531149" y="6431986"/>
            <a:ext cx="2311400" cy="365125"/>
          </a:xfrm>
        </p:spPr>
        <p:txBody>
          <a:bodyPr/>
          <a:lstStyle/>
          <a:p>
            <a:pPr>
              <a:defRPr/>
            </a:pPr>
            <a:fld id="{E6EF40BC-E0AD-45D8-BA5D-F4901C8EA8CA}" type="slidenum">
              <a:rPr lang="en-US" altLang="ja-JP" smtClean="0">
                <a:solidFill>
                  <a:prstClr val="black"/>
                </a:solidFill>
              </a:rPr>
              <a:pPr>
                <a:defRPr/>
              </a:pPr>
              <a:t>11</a:t>
            </a:fld>
            <a:endParaRPr lang="en-US" altLang="ja-JP" dirty="0">
              <a:solidFill>
                <a:prstClr val="black"/>
              </a:solidFill>
            </a:endParaRPr>
          </a:p>
        </p:txBody>
      </p:sp>
    </p:spTree>
    <p:extLst>
      <p:ext uri="{BB962C8B-B14F-4D97-AF65-F5344CB8AC3E}">
        <p14:creationId xmlns:p14="http://schemas.microsoft.com/office/powerpoint/2010/main" val="38552895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1816612438"/>
              </p:ext>
            </p:extLst>
          </p:nvPr>
        </p:nvGraphicFramePr>
        <p:xfrm>
          <a:off x="134144" y="155576"/>
          <a:ext cx="9486371" cy="6353175"/>
        </p:xfrm>
        <a:graphic>
          <a:graphicData uri="http://schemas.openxmlformats.org/presentationml/2006/ole">
            <mc:AlternateContent xmlns:mc="http://schemas.openxmlformats.org/markup-compatibility/2006">
              <mc:Choice xmlns:v="urn:schemas-microsoft-com:vml" Requires="v">
                <p:oleObj spid="_x0000_s12435" name="文書" r:id="rId4" imgW="10368635" imgH="7513705" progId="Word.Document.12">
                  <p:embed/>
                </p:oleObj>
              </mc:Choice>
              <mc:Fallback>
                <p:oleObj name="文書" r:id="rId4" imgW="10368635" imgH="7513705" progId="Word.Document.12">
                  <p:embed/>
                  <p:pic>
                    <p:nvPicPr>
                      <p:cNvPr id="0" name=""/>
                      <p:cNvPicPr/>
                      <p:nvPr/>
                    </p:nvPicPr>
                    <p:blipFill>
                      <a:blip r:embed="rId5"/>
                      <a:stretch>
                        <a:fillRect/>
                      </a:stretch>
                    </p:blipFill>
                    <p:spPr>
                      <a:xfrm>
                        <a:off x="134144" y="155576"/>
                        <a:ext cx="9486371" cy="6353175"/>
                      </a:xfrm>
                      <a:prstGeom prst="rect">
                        <a:avLst/>
                      </a:prstGeom>
                    </p:spPr>
                  </p:pic>
                </p:oleObj>
              </mc:Fallback>
            </mc:AlternateContent>
          </a:graphicData>
        </a:graphic>
      </p:graphicFrame>
      <p:sp>
        <p:nvSpPr>
          <p:cNvPr id="5" name="スライド番号プレースホルダー 4"/>
          <p:cNvSpPr>
            <a:spLocks noGrp="1"/>
          </p:cNvSpPr>
          <p:nvPr>
            <p:ph type="sldNum" sz="quarter" idx="12"/>
          </p:nvPr>
        </p:nvSpPr>
        <p:spPr/>
        <p:txBody>
          <a:bodyPr/>
          <a:lstStyle/>
          <a:p>
            <a:fld id="{86B44F31-C5EA-4F68-BA5C-6BB7DC596ED2}" type="slidenum">
              <a:rPr lang="ja-JP" altLang="en-US" smtClean="0">
                <a:solidFill>
                  <a:schemeClr val="tx1"/>
                </a:solidFill>
              </a:rPr>
              <a:pPr/>
              <a:t>110</a:t>
            </a:fld>
            <a:endParaRPr lang="ja-JP" altLang="en-US" dirty="0">
              <a:solidFill>
                <a:schemeClr val="tx1"/>
              </a:solidFill>
            </a:endParaRPr>
          </a:p>
        </p:txBody>
      </p:sp>
    </p:spTree>
    <p:extLst>
      <p:ext uri="{BB962C8B-B14F-4D97-AF65-F5344CB8AC3E}">
        <p14:creationId xmlns:p14="http://schemas.microsoft.com/office/powerpoint/2010/main" val="27271547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947" y="172976"/>
            <a:ext cx="8543925" cy="764427"/>
          </a:xfrm>
        </p:spPr>
        <p:txBody>
          <a:bodyPr>
            <a:noAutofit/>
          </a:bodyPr>
          <a:lstStyle/>
          <a:p>
            <a:pPr algn="ctr"/>
            <a:r>
              <a:rPr kumimoji="1" lang="ja-JP" altLang="en-US" sz="2800" dirty="0" smtClean="0"/>
              <a:t>成年後見制度の利用の促進に関する法律</a:t>
            </a:r>
            <a:r>
              <a:rPr lang="ja-JP" altLang="en-US" sz="2800" dirty="0"/>
              <a:t>①</a:t>
            </a:r>
            <a:br>
              <a:rPr lang="ja-JP" altLang="en-US" sz="2800" dirty="0"/>
            </a:br>
            <a:r>
              <a:rPr kumimoji="1" lang="ja-JP" altLang="en-US" sz="2800" dirty="0" smtClean="0"/>
              <a:t>（</a:t>
            </a:r>
            <a:r>
              <a:rPr kumimoji="1" lang="ja-JP" altLang="en-US" sz="2800" dirty="0" smtClean="0">
                <a:latin typeface="ＭＳ Ｐゴシック" panose="020B0600070205080204" pitchFamily="50" charset="-128"/>
                <a:ea typeface="ＭＳ Ｐゴシック" panose="020B0600070205080204" pitchFamily="50" charset="-128"/>
              </a:rPr>
              <a:t>平成</a:t>
            </a:r>
            <a:r>
              <a:rPr kumimoji="1" lang="en-US" altLang="ja-JP" sz="2800" dirty="0" smtClean="0">
                <a:latin typeface="ＭＳ Ｐゴシック" panose="020B0600070205080204" pitchFamily="50" charset="-128"/>
                <a:ea typeface="ＭＳ Ｐゴシック" panose="020B0600070205080204" pitchFamily="50" charset="-128"/>
              </a:rPr>
              <a:t>28</a:t>
            </a:r>
            <a:r>
              <a:rPr kumimoji="1" lang="ja-JP" altLang="en-US" sz="2800" dirty="0" smtClean="0">
                <a:latin typeface="ＭＳ Ｐゴシック" panose="020B0600070205080204" pitchFamily="50" charset="-128"/>
                <a:ea typeface="ＭＳ Ｐゴシック" panose="020B0600070205080204" pitchFamily="50" charset="-128"/>
              </a:rPr>
              <a:t>年</a:t>
            </a:r>
            <a:r>
              <a:rPr kumimoji="1" lang="en-US" altLang="ja-JP" sz="2800" dirty="0" smtClean="0">
                <a:latin typeface="ＭＳ Ｐゴシック" panose="020B0600070205080204" pitchFamily="50" charset="-128"/>
                <a:ea typeface="ＭＳ Ｐゴシック" panose="020B0600070205080204" pitchFamily="50" charset="-128"/>
              </a:rPr>
              <a:t>4</a:t>
            </a:r>
            <a:r>
              <a:rPr kumimoji="1" lang="ja-JP" altLang="en-US" sz="2800" dirty="0" smtClean="0">
                <a:latin typeface="ＭＳ Ｐゴシック" panose="020B0600070205080204" pitchFamily="50" charset="-128"/>
                <a:ea typeface="ＭＳ Ｐゴシック" panose="020B0600070205080204" pitchFamily="50" charset="-128"/>
              </a:rPr>
              <a:t>月</a:t>
            </a:r>
            <a:r>
              <a:rPr kumimoji="1" lang="en-US" altLang="ja-JP" sz="2800" dirty="0" smtClean="0">
                <a:latin typeface="ＭＳ Ｐゴシック" panose="020B0600070205080204" pitchFamily="50" charset="-128"/>
                <a:ea typeface="ＭＳ Ｐゴシック" panose="020B0600070205080204" pitchFamily="50" charset="-128"/>
              </a:rPr>
              <a:t>13</a:t>
            </a:r>
            <a:r>
              <a:rPr kumimoji="1" lang="ja-JP" altLang="en-US" sz="2800" dirty="0" smtClean="0">
                <a:latin typeface="ＭＳ Ｐゴシック" panose="020B0600070205080204" pitchFamily="50" charset="-128"/>
                <a:ea typeface="ＭＳ Ｐゴシック" panose="020B0600070205080204" pitchFamily="50" charset="-128"/>
              </a:rPr>
              <a:t>日公布、</a:t>
            </a:r>
            <a:r>
              <a:rPr kumimoji="1" lang="en-US" altLang="ja-JP" sz="2800" dirty="0" smtClean="0">
                <a:latin typeface="ＭＳ Ｐゴシック" panose="020B0600070205080204" pitchFamily="50" charset="-128"/>
                <a:ea typeface="ＭＳ Ｐゴシック" panose="020B0600070205080204" pitchFamily="50" charset="-128"/>
              </a:rPr>
              <a:t>5</a:t>
            </a:r>
            <a:r>
              <a:rPr kumimoji="1" lang="ja-JP" altLang="en-US" sz="2800" dirty="0" smtClean="0">
                <a:latin typeface="ＭＳ Ｐゴシック" panose="020B0600070205080204" pitchFamily="50" charset="-128"/>
                <a:ea typeface="ＭＳ Ｐゴシック" panose="020B0600070205080204" pitchFamily="50" charset="-128"/>
              </a:rPr>
              <a:t>月</a:t>
            </a:r>
            <a:r>
              <a:rPr kumimoji="1" lang="en-US" altLang="ja-JP" sz="2800" dirty="0" smtClean="0">
                <a:latin typeface="ＭＳ Ｐゴシック" panose="020B0600070205080204" pitchFamily="50" charset="-128"/>
                <a:ea typeface="ＭＳ Ｐゴシック" panose="020B0600070205080204" pitchFamily="50" charset="-128"/>
              </a:rPr>
              <a:t>13</a:t>
            </a:r>
            <a:r>
              <a:rPr kumimoji="1" lang="ja-JP" altLang="en-US" sz="2800" dirty="0" smtClean="0">
                <a:latin typeface="ＭＳ Ｐゴシック" panose="020B0600070205080204" pitchFamily="50" charset="-128"/>
                <a:ea typeface="ＭＳ Ｐゴシック" panose="020B0600070205080204" pitchFamily="50" charset="-128"/>
              </a:rPr>
              <a:t>日施行</a:t>
            </a:r>
            <a:r>
              <a:rPr kumimoji="1" lang="ja-JP" altLang="en-US" sz="2800" dirty="0" smtClean="0"/>
              <a:t>）　</a:t>
            </a:r>
            <a:endParaRPr kumimoji="1" lang="ja-JP" altLang="en-US" sz="2800" dirty="0"/>
          </a:p>
        </p:txBody>
      </p:sp>
      <p:sp>
        <p:nvSpPr>
          <p:cNvPr id="11" name="スライド番号プレースホルダー 10"/>
          <p:cNvSpPr>
            <a:spLocks noGrp="1"/>
          </p:cNvSpPr>
          <p:nvPr>
            <p:ph type="sldNum" sz="quarter" idx="12"/>
          </p:nvPr>
        </p:nvSpPr>
        <p:spPr/>
        <p:txBody>
          <a:bodyPr/>
          <a:lstStyle/>
          <a:p>
            <a:fld id="{02631A14-147D-441F-BC13-09CCF9508201}" type="slidenum">
              <a:rPr kumimoji="1" lang="ja-JP" altLang="en-US" smtClean="0"/>
              <a:t>111</a:t>
            </a:fld>
            <a:endParaRPr kumimoji="1" lang="ja-JP" altLang="en-US"/>
          </a:p>
        </p:txBody>
      </p:sp>
      <p:sp>
        <p:nvSpPr>
          <p:cNvPr id="4" name="Rectangle 3"/>
          <p:cNvSpPr>
            <a:spLocks noChangeArrowheads="1"/>
          </p:cNvSpPr>
          <p:nvPr/>
        </p:nvSpPr>
        <p:spPr bwMode="auto">
          <a:xfrm>
            <a:off x="421549" y="1195947"/>
            <a:ext cx="6205820" cy="1640541"/>
          </a:xfrm>
          <a:prstGeom prst="rect">
            <a:avLst/>
          </a:prstGeom>
          <a:solidFill>
            <a:srgbClr val="FFCCFF">
              <a:alpha val="50000"/>
            </a:srgbClr>
          </a:solidFill>
          <a:ln w="15875" algn="ctr">
            <a:solidFill>
              <a:srgbClr val="FF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6" name="AutoShape 5"/>
          <p:cNvSpPr>
            <a:spLocks noChangeArrowheads="1"/>
          </p:cNvSpPr>
          <p:nvPr/>
        </p:nvSpPr>
        <p:spPr bwMode="auto">
          <a:xfrm>
            <a:off x="2913528" y="1520775"/>
            <a:ext cx="1820956" cy="1156448"/>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ctr" anchorCtr="0" compatLnSpc="1">
            <a:prstTxWarp prst="textNoShape">
              <a:avLst/>
            </a:prstTxWarp>
          </a:bodyPr>
          <a:lstStyle/>
          <a:p>
            <a:pPr marL="0" marR="0" lvl="0" indent="0" algn="just" defTabSz="914400" rtl="0" eaLnBrk="0" fontAlgn="base" latinLnBrk="0" hangingPunct="0">
              <a:lnSpc>
                <a:spcPts val="2200"/>
              </a:lnSpc>
              <a:spcBef>
                <a:spcPct val="0"/>
              </a:spcBef>
              <a:spcAft>
                <a:spcPct val="0"/>
              </a:spcAft>
              <a:buClrTx/>
              <a:buSzTx/>
              <a:buFontTx/>
              <a:buNone/>
              <a:tabLst/>
            </a:pPr>
            <a:r>
              <a:rPr kumimoji="0" lang="ja-JP" altLang="en-US" sz="1500" b="0" i="0" u="none" strike="noStrike" cap="none" spc="-160" normalizeH="0" dirty="0" smtClean="0">
                <a:ln>
                  <a:noFill/>
                </a:ln>
                <a:solidFill>
                  <a:schemeClr val="tx1"/>
                </a:solidFill>
                <a:effectLst/>
                <a:latin typeface="ＭＳ ゴシック" panose="020B0609070205080204" pitchFamily="49" charset="-128"/>
                <a:ea typeface="ＭＳ ゴシック" panose="020B0609070205080204" pitchFamily="49" charset="-128"/>
              </a:rPr>
              <a:t>地域の需要に対応した成年後見制度の利用の促進</a:t>
            </a:r>
            <a:endParaRPr kumimoji="0" lang="ja-JP" altLang="ja-JP" sz="1500" b="0" i="0" u="none" strike="noStrike" cap="none" spc="-160" normalizeH="0" dirty="0" smtClean="0">
              <a:ln>
                <a:noFill/>
              </a:ln>
              <a:solidFill>
                <a:schemeClr val="tx1"/>
              </a:solidFill>
              <a:effectLst/>
              <a:latin typeface="Arial" panose="020B0604020202020204" pitchFamily="34" charset="0"/>
            </a:endParaRPr>
          </a:p>
        </p:txBody>
      </p:sp>
      <p:sp>
        <p:nvSpPr>
          <p:cNvPr id="7" name="AutoShape 6"/>
          <p:cNvSpPr>
            <a:spLocks noChangeArrowheads="1"/>
          </p:cNvSpPr>
          <p:nvPr/>
        </p:nvSpPr>
        <p:spPr bwMode="auto">
          <a:xfrm>
            <a:off x="4851025" y="1520775"/>
            <a:ext cx="1675281" cy="1182084"/>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ctr" anchorCtr="0" compatLnSpc="1">
            <a:prstTxWarp prst="textNoShape">
              <a:avLst/>
            </a:prstTxWarp>
          </a:bodyPr>
          <a:lstStyle/>
          <a:p>
            <a:pPr marL="0" marR="0" lvl="0" indent="0" algn="just" defTabSz="914400" rtl="0" eaLnBrk="0" fontAlgn="base" latinLnBrk="0" hangingPunct="0">
              <a:lnSpc>
                <a:spcPts val="2200"/>
              </a:lnSpc>
              <a:spcBef>
                <a:spcPct val="0"/>
              </a:spcBef>
              <a:spcAft>
                <a:spcPct val="0"/>
              </a:spcAft>
              <a:buClrTx/>
              <a:buSzTx/>
              <a:buFontTx/>
              <a:buNone/>
              <a:tabLst/>
            </a:pPr>
            <a:r>
              <a:rPr kumimoji="0" lang="ja-JP" altLang="en-US" sz="1500" b="0" i="0" u="none" strike="noStrike" cap="none" spc="-120" normalizeH="0" dirty="0" smtClean="0">
                <a:ln>
                  <a:noFill/>
                </a:ln>
                <a:solidFill>
                  <a:schemeClr val="tx1"/>
                </a:solidFill>
                <a:effectLst/>
                <a:latin typeface="ＭＳ ゴシック" panose="020B0609070205080204" pitchFamily="49" charset="-128"/>
                <a:ea typeface="ＭＳ ゴシック" panose="020B0609070205080204" pitchFamily="49" charset="-128"/>
              </a:rPr>
              <a:t>成年後見制度の利用に関する</a:t>
            </a:r>
            <a:endParaRPr kumimoji="0" lang="en-US" altLang="ja-JP" sz="1500" b="0" i="0" u="none" strike="noStrike" cap="none" spc="-120" normalizeH="0" dirty="0" smtClean="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ja-JP" altLang="en-US" sz="1500" b="0" i="0" u="none" strike="noStrike" cap="none" spc="-120" normalizeH="0" dirty="0" smtClean="0">
                <a:ln>
                  <a:noFill/>
                </a:ln>
                <a:solidFill>
                  <a:schemeClr val="tx1"/>
                </a:solidFill>
                <a:effectLst/>
                <a:latin typeface="ＭＳ ゴシック" panose="020B0609070205080204" pitchFamily="49" charset="-128"/>
                <a:ea typeface="ＭＳ ゴシック" panose="020B0609070205080204" pitchFamily="49" charset="-128"/>
              </a:rPr>
              <a:t>体制の整備</a:t>
            </a:r>
            <a:endParaRPr kumimoji="0" lang="ja-JP" altLang="ja-JP" sz="1500" b="0" i="0" u="none" strike="noStrike" cap="none" spc="-120" normalizeH="0" dirty="0" smtClean="0">
              <a:ln>
                <a:noFill/>
              </a:ln>
              <a:solidFill>
                <a:schemeClr val="tx1"/>
              </a:solidFill>
              <a:effectLst/>
              <a:latin typeface="Arial" panose="020B0604020202020204" pitchFamily="34" charset="0"/>
            </a:endParaRPr>
          </a:p>
        </p:txBody>
      </p:sp>
      <p:sp>
        <p:nvSpPr>
          <p:cNvPr id="5" name="AutoShape 4"/>
          <p:cNvSpPr>
            <a:spLocks noChangeArrowheads="1"/>
          </p:cNvSpPr>
          <p:nvPr/>
        </p:nvSpPr>
        <p:spPr bwMode="auto">
          <a:xfrm>
            <a:off x="472028" y="1454608"/>
            <a:ext cx="2359962" cy="1272779"/>
          </a:xfrm>
          <a:prstGeom prst="roundRect">
            <a:avLst>
              <a:gd name="adj" fmla="val 16667"/>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defTabSz="914400" rtl="0" eaLnBrk="0" fontAlgn="base" latinLnBrk="0" hangingPunct="0">
              <a:lnSpc>
                <a:spcPts val="2160"/>
              </a:lnSpc>
              <a:spcBef>
                <a:spcPct val="0"/>
              </a:spcBef>
              <a:spcAft>
                <a:spcPct val="0"/>
              </a:spcAft>
              <a:buClrTx/>
              <a:buSzTx/>
              <a:buFontTx/>
              <a:buNone/>
              <a:tabLst/>
            </a:pPr>
            <a:r>
              <a:rPr kumimoji="0" lang="ja-JP" altLang="en-US" sz="1500" b="0" i="0" u="none" strike="noStrike" kern="0" cap="none" spc="-300" normalizeH="0" dirty="0" smtClean="0">
                <a:ln>
                  <a:noFill/>
                </a:ln>
                <a:solidFill>
                  <a:schemeClr val="tx1"/>
                </a:solidFill>
                <a:effectLst/>
                <a:latin typeface="ＭＳ ゴシック" panose="020B0609070205080204" pitchFamily="49" charset="-128"/>
                <a:ea typeface="ＭＳ ゴシック" panose="020B0609070205080204" pitchFamily="49" charset="-128"/>
              </a:rPr>
              <a:t>成年後見制度の理念の尊重</a:t>
            </a:r>
          </a:p>
          <a:p>
            <a:pPr marL="0" marR="0" lvl="0" indent="0" defTabSz="914400" rtl="0" eaLnBrk="0" fontAlgn="base" latinLnBrk="0" hangingPunct="0">
              <a:lnSpc>
                <a:spcPts val="2160"/>
              </a:lnSpc>
              <a:spcBef>
                <a:spcPct val="0"/>
              </a:spcBef>
              <a:spcAft>
                <a:spcPct val="0"/>
              </a:spcAft>
              <a:buClrTx/>
              <a:buSzTx/>
              <a:buFontTx/>
              <a:buNone/>
              <a:tabLst/>
            </a:pPr>
            <a:r>
              <a:rPr kumimoji="0" lang="ja-JP" altLang="en-US" sz="1500" b="0" i="0" u="none" strike="noStrike" kern="0" cap="none" spc="-300" normalizeH="0" dirty="0" smtClean="0">
                <a:ln>
                  <a:noFill/>
                </a:ln>
                <a:solidFill>
                  <a:schemeClr val="tx1"/>
                </a:solidFill>
                <a:effectLst/>
                <a:latin typeface="Century" panose="02040604050505020304" pitchFamily="18" charset="0"/>
                <a:ea typeface="ＭＳ 明朝" panose="02020609040205080304" pitchFamily="17" charset="-128"/>
              </a:rPr>
              <a:t>① ノーマライゼーション</a:t>
            </a:r>
            <a:endParaRPr kumimoji="0" lang="ja-JP" altLang="en-US" sz="1500" b="0" i="0" u="none" strike="noStrike" kern="0" cap="none" spc="-30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0" marR="0" lvl="0" indent="0" defTabSz="914400" rtl="0" eaLnBrk="0" fontAlgn="base" latinLnBrk="0" hangingPunct="0">
              <a:lnSpc>
                <a:spcPts val="2160"/>
              </a:lnSpc>
              <a:spcBef>
                <a:spcPct val="0"/>
              </a:spcBef>
              <a:spcAft>
                <a:spcPct val="0"/>
              </a:spcAft>
              <a:buClrTx/>
              <a:buSzTx/>
              <a:buFontTx/>
              <a:buNone/>
              <a:tabLst/>
            </a:pPr>
            <a:r>
              <a:rPr kumimoji="0" lang="ja-JP" altLang="en-US" sz="1500" b="0" i="0" u="none" strike="noStrike" kern="0" cap="none" spc="-300" normalizeH="0" dirty="0" smtClean="0">
                <a:ln>
                  <a:noFill/>
                </a:ln>
                <a:solidFill>
                  <a:schemeClr val="tx1"/>
                </a:solidFill>
                <a:effectLst/>
                <a:latin typeface="Century" panose="02040604050505020304" pitchFamily="18" charset="0"/>
                <a:ea typeface="ＭＳ 明朝" panose="02020609040205080304" pitchFamily="17" charset="-128"/>
              </a:rPr>
              <a:t>② 自己決定権の尊重</a:t>
            </a:r>
            <a:endParaRPr kumimoji="0" lang="ja-JP" altLang="en-US" sz="1500" b="0" i="0" u="none" strike="noStrike" kern="0" cap="none" spc="-30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0" marR="0" lvl="0" indent="0" defTabSz="914400" rtl="0" eaLnBrk="0" fontAlgn="base" latinLnBrk="0" hangingPunct="0">
              <a:lnSpc>
                <a:spcPts val="2160"/>
              </a:lnSpc>
              <a:spcBef>
                <a:spcPct val="0"/>
              </a:spcBef>
              <a:spcAft>
                <a:spcPct val="0"/>
              </a:spcAft>
              <a:buClrTx/>
              <a:buSzTx/>
              <a:buFontTx/>
              <a:buNone/>
              <a:tabLst/>
            </a:pPr>
            <a:r>
              <a:rPr kumimoji="0" lang="ja-JP" altLang="en-US" sz="1500" b="0" i="0" u="none" strike="noStrike" kern="0" cap="none" spc="-300" normalizeH="0" dirty="0" smtClean="0">
                <a:ln>
                  <a:noFill/>
                </a:ln>
                <a:solidFill>
                  <a:schemeClr val="tx1"/>
                </a:solidFill>
                <a:effectLst/>
                <a:latin typeface="Century" panose="02040604050505020304" pitchFamily="18" charset="0"/>
                <a:ea typeface="ＭＳ 明朝" panose="02020609040205080304" pitchFamily="17" charset="-128"/>
              </a:rPr>
              <a:t>③ 身上の保護の重視</a:t>
            </a:r>
            <a:endParaRPr kumimoji="0" lang="ja-JP" altLang="ja-JP" sz="1500" b="0" i="0" u="none" strike="noStrike" kern="0" cap="none" spc="-300" normalizeH="0" dirty="0" smtClean="0">
              <a:ln>
                <a:noFill/>
              </a:ln>
              <a:solidFill>
                <a:schemeClr val="tx1"/>
              </a:solidFill>
              <a:effectLst/>
              <a:latin typeface="Arial" panose="020B0604020202020204" pitchFamily="34" charset="0"/>
            </a:endParaRPr>
          </a:p>
        </p:txBody>
      </p:sp>
      <p:sp>
        <p:nvSpPr>
          <p:cNvPr id="3" name="Text Box 2"/>
          <p:cNvSpPr txBox="1">
            <a:spLocks noChangeArrowheads="1"/>
          </p:cNvSpPr>
          <p:nvPr/>
        </p:nvSpPr>
        <p:spPr bwMode="auto">
          <a:xfrm>
            <a:off x="384624" y="1033764"/>
            <a:ext cx="1267386" cy="294953"/>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基本理念</a:t>
            </a:r>
            <a:endParaRPr kumimoji="0" lang="ja-JP" altLang="ja-JP" b="0" i="0" u="none" strike="noStrike" cap="none" normalizeH="0" baseline="0" dirty="0" smtClean="0">
              <a:ln>
                <a:noFill/>
              </a:ln>
              <a:solidFill>
                <a:schemeClr val="tx1"/>
              </a:solidFill>
              <a:effectLst/>
              <a:latin typeface="Arial" panose="020B0604020202020204" pitchFamily="34" charset="0"/>
            </a:endParaRPr>
          </a:p>
        </p:txBody>
      </p:sp>
      <p:sp>
        <p:nvSpPr>
          <p:cNvPr id="12" name="AutoShape 8"/>
          <p:cNvSpPr>
            <a:spLocks noChangeArrowheads="1"/>
          </p:cNvSpPr>
          <p:nvPr/>
        </p:nvSpPr>
        <p:spPr bwMode="auto">
          <a:xfrm>
            <a:off x="2898963" y="1454606"/>
            <a:ext cx="3627343" cy="1331003"/>
          </a:xfrm>
          <a:prstGeom prst="roundRect">
            <a:avLst>
              <a:gd name="adj" fmla="val 16667"/>
            </a:avLst>
          </a:prstGeom>
          <a:noFill/>
          <a:ln w="12700" algn="ctr">
            <a:solidFill>
              <a:srgbClr val="993366"/>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14" name="Rectangle 36"/>
          <p:cNvSpPr>
            <a:spLocks noChangeArrowheads="1"/>
          </p:cNvSpPr>
          <p:nvPr/>
        </p:nvSpPr>
        <p:spPr bwMode="auto">
          <a:xfrm>
            <a:off x="7237831" y="3085028"/>
            <a:ext cx="2316043" cy="2964891"/>
          </a:xfrm>
          <a:prstGeom prst="rect">
            <a:avLst/>
          </a:prstGeom>
          <a:solidFill>
            <a:srgbClr val="FFCCFF">
              <a:alpha val="50000"/>
            </a:srgbClr>
          </a:solidFill>
          <a:ln w="15875">
            <a:solidFill>
              <a:srgbClr val="FF00FF"/>
            </a:solidFill>
            <a:miter lim="800000"/>
            <a:headEnd/>
            <a:tailEnd/>
          </a:ln>
        </p:spPr>
        <p:txBody>
          <a:bodyPr vert="horz" wrap="square" lIns="74295" tIns="8890" rIns="74295" bIns="8890" numCol="1" anchor="t" anchorCtr="0" compatLnSpc="1">
            <a:prstTxWarp prst="textNoShape">
              <a:avLst/>
            </a:prstTxWarp>
          </a:bodyPr>
          <a:lstStyle/>
          <a:p>
            <a:pPr marL="174625" marR="0" lvl="0" indent="-174625" algn="l" defTabSz="914400" rtl="0" eaLnBrk="0" fontAlgn="base" latinLnBrk="0" hangingPunct="0">
              <a:lnSpc>
                <a:spcPct val="150000"/>
              </a:lnSpc>
              <a:spcBef>
                <a:spcPct val="0"/>
              </a:spcBef>
              <a:spcAft>
                <a:spcPct val="0"/>
              </a:spcAft>
              <a:buClrTx/>
              <a:buSzTx/>
              <a:buFontTx/>
              <a:buNone/>
              <a:tabLst/>
            </a:pPr>
            <a:endParaRPr kumimoji="0" lang="en-US" altLang="ja-JP" sz="1200" b="0" i="0" u="none" strike="noStrike" cap="none" spc="-19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74625" marR="0" lvl="0" indent="-174625" defTabSz="914400" rtl="0" eaLnBrk="0" fontAlgn="base" latinLnBrk="0" hangingPunct="0">
              <a:lnSpc>
                <a:spcPct val="150000"/>
              </a:lnSpc>
              <a:spcBef>
                <a:spcPct val="0"/>
              </a:spcBef>
              <a:spcAft>
                <a:spcPct val="0"/>
              </a:spcAft>
              <a:buClrTx/>
              <a:buSzTx/>
              <a:buFontTx/>
              <a:buNone/>
              <a:tabLst/>
            </a:pPr>
            <a:r>
              <a:rPr kumimoji="0" lang="ja-JP" altLang="en-US" sz="1200" spc="-190" dirty="0">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1200" b="0" i="0" u="none" strike="noStrike" cap="none" spc="-19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基本方針に基づく施策を実施するため必要な法制上・財政上の措置</a:t>
            </a:r>
            <a:endParaRPr kumimoji="0" lang="ja-JP" altLang="ja-JP" sz="1200" b="0" i="0" u="none" strike="noStrike" cap="none" spc="-190" normalizeH="0" dirty="0" smtClean="0">
              <a:ln>
                <a:noFill/>
              </a:ln>
              <a:solidFill>
                <a:schemeClr val="tx1"/>
              </a:solidFill>
              <a:effectLst/>
            </a:endParaRPr>
          </a:p>
          <a:p>
            <a:pPr marL="174625" marR="0" lvl="0" indent="-174625" defTabSz="914400" rtl="0" eaLnBrk="0" fontAlgn="base" latinLnBrk="0" hangingPunct="0">
              <a:lnSpc>
                <a:spcPct val="150000"/>
              </a:lnSpc>
              <a:spcBef>
                <a:spcPct val="0"/>
              </a:spcBef>
              <a:spcAft>
                <a:spcPct val="0"/>
              </a:spcAft>
              <a:buClrTx/>
              <a:buSzTx/>
              <a:buFontTx/>
              <a:buNone/>
              <a:tabLst/>
            </a:pPr>
            <a:r>
              <a:rPr kumimoji="0" lang="ja-JP" altLang="en-US" sz="1200" b="0" i="0" u="none" strike="noStrike" cap="none" spc="-19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1200" b="0" i="0" u="none" strike="noStrike" cap="none" spc="-19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成年被後見人等の権利制限に係る関係法律の改正その他の基本方針に基づく施策を実施するために必要な法制上の措置については、この法律の施行後三年以内を目途として講ずる</a:t>
            </a:r>
            <a:endParaRPr kumimoji="0" lang="ja-JP" altLang="ja-JP" sz="1200" b="0" i="0" u="none" strike="noStrike" cap="none" spc="-190" normalizeH="0" dirty="0" smtClean="0">
              <a:ln>
                <a:noFill/>
              </a:ln>
              <a:solidFill>
                <a:schemeClr val="tx1"/>
              </a:solidFill>
              <a:effectLst/>
              <a:latin typeface="Arial" panose="020B0604020202020204" pitchFamily="34" charset="0"/>
            </a:endParaRPr>
          </a:p>
        </p:txBody>
      </p:sp>
      <p:sp>
        <p:nvSpPr>
          <p:cNvPr id="16" name="AutoShape 12"/>
          <p:cNvSpPr>
            <a:spLocks noChangeArrowheads="1"/>
          </p:cNvSpPr>
          <p:nvPr/>
        </p:nvSpPr>
        <p:spPr bwMode="auto">
          <a:xfrm>
            <a:off x="7728258" y="6090260"/>
            <a:ext cx="1425202" cy="158885"/>
          </a:xfrm>
          <a:prstGeom prst="downArrow">
            <a:avLst>
              <a:gd name="adj1" fmla="val 52380"/>
              <a:gd name="adj2" fmla="val 51162"/>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8" name="Rectangle 33"/>
          <p:cNvSpPr>
            <a:spLocks noChangeArrowheads="1"/>
          </p:cNvSpPr>
          <p:nvPr/>
        </p:nvSpPr>
        <p:spPr bwMode="auto">
          <a:xfrm>
            <a:off x="415895" y="3114847"/>
            <a:ext cx="6155341" cy="3532064"/>
          </a:xfrm>
          <a:prstGeom prst="rect">
            <a:avLst/>
          </a:prstGeom>
          <a:solidFill>
            <a:srgbClr val="CC99FF">
              <a:alpha val="50000"/>
            </a:srgbClr>
          </a:solidFill>
          <a:ln w="15875">
            <a:solidFill>
              <a:srgbClr val="80008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0" name="AutoShape 32"/>
          <p:cNvSpPr>
            <a:spLocks noChangeArrowheads="1"/>
          </p:cNvSpPr>
          <p:nvPr/>
        </p:nvSpPr>
        <p:spPr bwMode="auto">
          <a:xfrm>
            <a:off x="7273026" y="1100082"/>
            <a:ext cx="2335452" cy="1803659"/>
          </a:xfrm>
          <a:prstGeom prst="roundRect">
            <a:avLst>
              <a:gd name="adj" fmla="val 16667"/>
            </a:avLst>
          </a:prstGeom>
          <a:solidFill>
            <a:srgbClr val="FFCCFF">
              <a:alpha val="50000"/>
            </a:srgbClr>
          </a:solidFill>
          <a:ln w="15875">
            <a:solidFill>
              <a:srgbClr val="FF00FF"/>
            </a:solidFill>
            <a:prstDash val="dash"/>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１　国の責務</a:t>
            </a:r>
            <a:endParaRPr kumimoji="0" lang="ja-JP" altLang="ja-JP" sz="1500" b="0" i="0" u="none" strike="noStrike" cap="none" spc="-210" normalizeH="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２　地方公共団体の責務</a:t>
            </a:r>
            <a:endParaRPr kumimoji="0" lang="ja-JP" altLang="ja-JP" sz="1500" b="0" i="0" u="none" strike="noStrike" cap="none" spc="-210" normalizeH="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３　関係者の努力</a:t>
            </a:r>
            <a:endParaRPr kumimoji="0" lang="ja-JP" altLang="ja-JP" sz="1500" b="0" i="0" u="none" strike="noStrike" cap="none" spc="-210" normalizeH="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４　国民の努力</a:t>
            </a:r>
            <a:endParaRPr kumimoji="0" lang="ja-JP" altLang="ja-JP" sz="1500" b="0" i="0" u="none" strike="noStrike" cap="none" spc="-210" normalizeH="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５　関係機関等の相互の</a:t>
            </a:r>
            <a:endParaRPr kumimoji="0" lang="ja-JP" altLang="ja-JP" sz="1500" b="0" i="0" u="none" strike="noStrike" cap="none" spc="-210" normalizeH="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spc="-21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連携</a:t>
            </a:r>
            <a:endParaRPr kumimoji="0" lang="ja-JP" altLang="ja-JP" sz="1500" b="0" i="0" u="none" strike="noStrike" cap="none" spc="-210" normalizeH="0" dirty="0" smtClean="0">
              <a:ln>
                <a:noFill/>
              </a:ln>
              <a:solidFill>
                <a:schemeClr val="tx1"/>
              </a:solidFill>
              <a:effectLst/>
              <a:latin typeface="Arial" panose="020B0604020202020204" pitchFamily="34" charset="0"/>
            </a:endParaRPr>
          </a:p>
        </p:txBody>
      </p:sp>
      <p:sp>
        <p:nvSpPr>
          <p:cNvPr id="22" name="Text Box 30"/>
          <p:cNvSpPr txBox="1">
            <a:spLocks noChangeArrowheads="1"/>
          </p:cNvSpPr>
          <p:nvPr/>
        </p:nvSpPr>
        <p:spPr bwMode="auto">
          <a:xfrm>
            <a:off x="7253628" y="1075122"/>
            <a:ext cx="1501529"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国等の責務</a:t>
            </a:r>
            <a:endParaRPr kumimoji="0" lang="ja-JP" altLang="ja-JP" b="0" i="0" u="none" strike="noStrike" cap="none" normalizeH="0" baseline="0" dirty="0" smtClean="0">
              <a:ln>
                <a:noFill/>
              </a:ln>
              <a:solidFill>
                <a:schemeClr val="tx1"/>
              </a:solidFill>
              <a:effectLst/>
              <a:latin typeface="Arial" panose="020B0604020202020204" pitchFamily="34" charset="0"/>
            </a:endParaRPr>
          </a:p>
        </p:txBody>
      </p:sp>
      <p:sp>
        <p:nvSpPr>
          <p:cNvPr id="24" name="Text Box 28"/>
          <p:cNvSpPr txBox="1">
            <a:spLocks noChangeArrowheads="1"/>
          </p:cNvSpPr>
          <p:nvPr/>
        </p:nvSpPr>
        <p:spPr bwMode="auto">
          <a:xfrm>
            <a:off x="393325" y="2947558"/>
            <a:ext cx="1166906"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基本方針</a:t>
            </a:r>
            <a:endParaRPr kumimoji="0" lang="ja-JP" altLang="ja-JP" b="0" i="0" u="none" strike="noStrike" cap="none" normalizeH="0" baseline="0" dirty="0" smtClean="0">
              <a:ln>
                <a:noFill/>
              </a:ln>
              <a:solidFill>
                <a:schemeClr val="tx1"/>
              </a:solidFill>
              <a:effectLst/>
              <a:latin typeface="Arial" panose="020B0604020202020204" pitchFamily="34" charset="0"/>
            </a:endParaRPr>
          </a:p>
        </p:txBody>
      </p:sp>
      <p:sp>
        <p:nvSpPr>
          <p:cNvPr id="25" name="AutoShape 27"/>
          <p:cNvSpPr>
            <a:spLocks noChangeArrowheads="1"/>
          </p:cNvSpPr>
          <p:nvPr/>
        </p:nvSpPr>
        <p:spPr bwMode="auto">
          <a:xfrm>
            <a:off x="4761244" y="3517389"/>
            <a:ext cx="1780390" cy="1889636"/>
          </a:xfrm>
          <a:prstGeom prst="roundRect">
            <a:avLst>
              <a:gd name="adj" fmla="val 7958"/>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１ 関係機関等における</a:t>
            </a:r>
            <a:r>
              <a:rPr kumimoji="0" lang="ja-JP" altLang="ja-JP" sz="1600" b="0" i="0" u="sng"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体制</a:t>
            </a:r>
            <a:r>
              <a:rPr kumimoji="0" lang="ja-JP" altLang="ja-JP" sz="1600" b="0" i="0" u="none"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の充実強化</a:t>
            </a:r>
            <a:endParaRPr kumimoji="0" lang="ja-JP" altLang="ja-JP" sz="1600" b="0" i="0" u="none" strike="noStrike" cap="none" normalizeH="0" baseline="0" dirty="0" smtClean="0">
              <a:ln>
                <a:noFill/>
              </a:ln>
              <a:solidFill>
                <a:schemeClr val="tx1"/>
              </a:solidFill>
              <a:effectLst/>
            </a:endParaRPr>
          </a:p>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２ 関係機関等の相互の緊密な</a:t>
            </a:r>
            <a:r>
              <a:rPr kumimoji="0" lang="ja-JP" altLang="ja-JP" sz="1600" b="0" i="0" u="sng"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連携</a:t>
            </a:r>
            <a:r>
              <a:rPr kumimoji="0" lang="ja-JP" altLang="ja-JP" sz="1600" b="0" i="0" u="none" strike="noStrike" cap="none" normalizeH="0" baseline="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の確保</a:t>
            </a:r>
            <a:endParaRPr kumimoji="0" lang="ja-JP" altLang="ja-JP" sz="1600" b="0" i="0" u="none" strike="noStrike" cap="none" normalizeH="0" baseline="0" dirty="0" smtClean="0">
              <a:ln>
                <a:noFill/>
              </a:ln>
              <a:solidFill>
                <a:schemeClr val="tx1"/>
              </a:solidFill>
              <a:effectLst/>
              <a:latin typeface="Arial" panose="020B0604020202020204" pitchFamily="34" charset="0"/>
            </a:endParaRPr>
          </a:p>
        </p:txBody>
      </p:sp>
      <p:sp>
        <p:nvSpPr>
          <p:cNvPr id="26" name="AutoShape 26"/>
          <p:cNvSpPr>
            <a:spLocks noChangeArrowheads="1"/>
          </p:cNvSpPr>
          <p:nvPr/>
        </p:nvSpPr>
        <p:spPr bwMode="auto">
          <a:xfrm rot="5400000">
            <a:off x="1527349" y="2940154"/>
            <a:ext cx="742477"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7" name="AutoShape 25"/>
          <p:cNvSpPr>
            <a:spLocks noChangeArrowheads="1"/>
          </p:cNvSpPr>
          <p:nvPr/>
        </p:nvSpPr>
        <p:spPr bwMode="auto">
          <a:xfrm rot="5400000">
            <a:off x="3404285" y="2907857"/>
            <a:ext cx="785677"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28" name="Line 24"/>
          <p:cNvSpPr>
            <a:spLocks noChangeShapeType="1"/>
          </p:cNvSpPr>
          <p:nvPr/>
        </p:nvSpPr>
        <p:spPr bwMode="auto">
          <a:xfrm>
            <a:off x="6634956" y="2090995"/>
            <a:ext cx="7223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Text Box 23"/>
          <p:cNvSpPr txBox="1">
            <a:spLocks noChangeArrowheads="1"/>
          </p:cNvSpPr>
          <p:nvPr/>
        </p:nvSpPr>
        <p:spPr bwMode="auto">
          <a:xfrm>
            <a:off x="7191499" y="3006961"/>
            <a:ext cx="1898714" cy="264175"/>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法制上の措置等</a:t>
            </a:r>
            <a:endParaRPr kumimoji="0" lang="ja-JP" altLang="ja-JP" sz="1600" b="0" i="0" u="none" strike="noStrike" cap="none" normalizeH="0" baseline="0" dirty="0" smtClean="0">
              <a:ln>
                <a:noFill/>
              </a:ln>
              <a:solidFill>
                <a:schemeClr val="tx1"/>
              </a:solidFill>
              <a:effectLst/>
              <a:latin typeface="Arial" panose="020B0604020202020204" pitchFamily="34" charset="0"/>
            </a:endParaRPr>
          </a:p>
        </p:txBody>
      </p:sp>
      <p:sp>
        <p:nvSpPr>
          <p:cNvPr id="30" name="AutoShape 11"/>
          <p:cNvSpPr>
            <a:spLocks noChangeArrowheads="1"/>
          </p:cNvSpPr>
          <p:nvPr/>
        </p:nvSpPr>
        <p:spPr bwMode="auto">
          <a:xfrm>
            <a:off x="6788525" y="6283375"/>
            <a:ext cx="3002657" cy="363537"/>
          </a:xfrm>
          <a:prstGeom prst="roundRect">
            <a:avLst>
              <a:gd name="adj" fmla="val 16667"/>
            </a:avLst>
          </a:prstGeom>
          <a:solidFill>
            <a:srgbClr val="FFCCFF">
              <a:alpha val="50000"/>
            </a:srgbClr>
          </a:solidFill>
          <a:ln w="15875">
            <a:solidFill>
              <a:srgbClr val="FF00FF"/>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spc="-200" normalizeH="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施策の実施状況の公表（毎年）</a:t>
            </a:r>
            <a:endParaRPr kumimoji="0" lang="ja-JP" altLang="ja-JP" sz="1600" b="0" i="0" u="none" strike="noStrike" cap="none" spc="-200" normalizeH="0" dirty="0" smtClean="0">
              <a:ln>
                <a:noFill/>
              </a:ln>
              <a:solidFill>
                <a:schemeClr val="tx1"/>
              </a:solidFill>
              <a:effectLst/>
              <a:latin typeface="Arial" panose="020B0604020202020204" pitchFamily="34" charset="0"/>
            </a:endParaRPr>
          </a:p>
        </p:txBody>
      </p:sp>
      <p:sp>
        <p:nvSpPr>
          <p:cNvPr id="31" name="AutoShape 22"/>
          <p:cNvSpPr>
            <a:spLocks noChangeArrowheads="1"/>
          </p:cNvSpPr>
          <p:nvPr/>
        </p:nvSpPr>
        <p:spPr bwMode="auto">
          <a:xfrm>
            <a:off x="6537993" y="4034048"/>
            <a:ext cx="711994" cy="1028700"/>
          </a:xfrm>
          <a:prstGeom prst="rightArrow">
            <a:avLst>
              <a:gd name="adj1" fmla="val 50000"/>
              <a:gd name="adj2" fmla="val 2500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5" name="AutoShape 18"/>
          <p:cNvSpPr>
            <a:spLocks noChangeArrowheads="1"/>
          </p:cNvSpPr>
          <p:nvPr/>
        </p:nvSpPr>
        <p:spPr bwMode="auto">
          <a:xfrm rot="5400000">
            <a:off x="5278189" y="2929458"/>
            <a:ext cx="742479" cy="433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6" name="AutoShape 17"/>
          <p:cNvSpPr>
            <a:spLocks noChangeArrowheads="1"/>
          </p:cNvSpPr>
          <p:nvPr/>
        </p:nvSpPr>
        <p:spPr bwMode="auto">
          <a:xfrm>
            <a:off x="2913832" y="3517389"/>
            <a:ext cx="1812157" cy="1889636"/>
          </a:xfrm>
          <a:prstGeom prst="roundRect">
            <a:avLst>
              <a:gd name="adj" fmla="val 7958"/>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marR="0" lvl="0" indent="-174625" algn="l" defTabSz="914400" rtl="0" eaLnBrk="0" fontAlgn="base" latinLnBrk="0" hangingPunct="0">
              <a:lnSpc>
                <a:spcPct val="150000"/>
              </a:lnSpc>
              <a:spcBef>
                <a:spcPct val="0"/>
              </a:spcBef>
              <a:spcAft>
                <a:spcPct val="0"/>
              </a:spcAft>
              <a:buClrTx/>
              <a:buSzTx/>
              <a:buFontTx/>
              <a:buNone/>
              <a:tabLst/>
            </a:pP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１ </a:t>
            </a:r>
            <a:r>
              <a:rPr kumimoji="0" lang="ja-JP" altLang="ja-JP" sz="1200" b="0" i="0" u="sng"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地域住民の需要</a:t>
            </a: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に応じた利用の促進</a:t>
            </a:r>
            <a:endParaRPr kumimoji="0" lang="ja-JP" altLang="ja-JP" sz="1200" b="0" i="0" u="none" strike="noStrike" cap="none" spc="-260" normalizeH="0" dirty="0" smtClean="0">
              <a:ln>
                <a:noFill/>
              </a:ln>
              <a:solidFill>
                <a:schemeClr val="tx1"/>
              </a:solidFill>
              <a:effectLst/>
            </a:endParaRPr>
          </a:p>
          <a:p>
            <a:pPr marL="174625" marR="0" lvl="0" indent="-174625" algn="l" defTabSz="914400" rtl="0" eaLnBrk="0" fontAlgn="base" latinLnBrk="0" hangingPunct="0">
              <a:lnSpc>
                <a:spcPct val="150000"/>
              </a:lnSpc>
              <a:spcBef>
                <a:spcPct val="0"/>
              </a:spcBef>
              <a:spcAft>
                <a:spcPct val="0"/>
              </a:spcAft>
              <a:buClrTx/>
              <a:buSzTx/>
              <a:buFontTx/>
              <a:buNone/>
              <a:tabLst/>
            </a:pP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２ 地域において成年後見人等となる</a:t>
            </a:r>
            <a:r>
              <a:rPr kumimoji="0" lang="ja-JP" altLang="ja-JP" sz="1200" b="0" i="0" u="sng"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人材</a:t>
            </a: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の確保</a:t>
            </a:r>
            <a:endParaRPr kumimoji="0" lang="ja-JP" altLang="ja-JP" sz="1200" b="0" i="0" u="none" strike="noStrike" cap="none" spc="-260" normalizeH="0" dirty="0" smtClean="0">
              <a:ln>
                <a:noFill/>
              </a:ln>
              <a:solidFill>
                <a:schemeClr val="tx1"/>
              </a:solidFill>
              <a:effectLst/>
            </a:endParaRPr>
          </a:p>
          <a:p>
            <a:pPr marL="174625" marR="0" lvl="0" indent="-174625" algn="l" defTabSz="914400" rtl="0" eaLnBrk="0" fontAlgn="base" latinLnBrk="0" hangingPunct="0">
              <a:lnSpc>
                <a:spcPct val="150000"/>
              </a:lnSpc>
              <a:spcBef>
                <a:spcPct val="0"/>
              </a:spcBef>
              <a:spcAft>
                <a:spcPct val="0"/>
              </a:spcAft>
              <a:buClrTx/>
              <a:buSzTx/>
              <a:buFontTx/>
              <a:buNone/>
              <a:tabLst/>
            </a:pP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３ </a:t>
            </a:r>
            <a:r>
              <a:rPr kumimoji="0" lang="ja-JP" altLang="ja-JP" sz="1200" b="0" i="0" u="sng"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成年後見等実施機関</a:t>
            </a:r>
            <a:r>
              <a:rPr kumimoji="0" lang="ja-JP" altLang="ja-JP" sz="1200" b="0" i="0" u="none" strike="noStrike" cap="none" spc="-260" normalizeH="0" dirty="0" smtClean="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の活動に対する支援</a:t>
            </a:r>
            <a:endParaRPr kumimoji="0" lang="ja-JP" altLang="ja-JP" sz="1200" b="0" i="0" u="none" strike="noStrike" cap="none" spc="-260" normalizeH="0" dirty="0" smtClean="0">
              <a:ln>
                <a:noFill/>
              </a:ln>
              <a:solidFill>
                <a:schemeClr val="tx1"/>
              </a:solidFill>
              <a:effectLst/>
              <a:latin typeface="Arial" panose="020B0604020202020204" pitchFamily="34" charset="0"/>
            </a:endParaRPr>
          </a:p>
        </p:txBody>
      </p:sp>
      <p:sp>
        <p:nvSpPr>
          <p:cNvPr id="37" name="AutoShape 16"/>
          <p:cNvSpPr>
            <a:spLocks noChangeShapeType="1"/>
          </p:cNvSpPr>
          <p:nvPr/>
        </p:nvSpPr>
        <p:spPr bwMode="auto">
          <a:xfrm>
            <a:off x="5524538" y="5406050"/>
            <a:ext cx="1725447" cy="107577"/>
          </a:xfrm>
          <a:prstGeom prst="bentConnector3">
            <a:avLst>
              <a:gd name="adj1" fmla="val 0"/>
            </a:avLst>
          </a:prstGeom>
          <a:noFill/>
          <a:ln w="19050">
            <a:solidFill>
              <a:srgbClr val="000000"/>
            </a:solidFill>
            <a:miter lim="800000"/>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AutoShape 15"/>
          <p:cNvSpPr>
            <a:spLocks noChangeShapeType="1"/>
          </p:cNvSpPr>
          <p:nvPr/>
        </p:nvSpPr>
        <p:spPr bwMode="auto">
          <a:xfrm>
            <a:off x="3860429" y="5407025"/>
            <a:ext cx="3356930" cy="278358"/>
          </a:xfrm>
          <a:prstGeom prst="bentConnector3">
            <a:avLst>
              <a:gd name="adj1" fmla="val 505"/>
            </a:avLst>
          </a:prstGeom>
          <a:noFill/>
          <a:ln w="19050">
            <a:solidFill>
              <a:srgbClr val="000000"/>
            </a:solidFill>
            <a:miter lim="800000"/>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Text Box 10"/>
          <p:cNvSpPr txBox="1">
            <a:spLocks noChangeArrowheads="1"/>
          </p:cNvSpPr>
          <p:nvPr/>
        </p:nvSpPr>
        <p:spPr bwMode="auto">
          <a:xfrm>
            <a:off x="2393950" y="609603"/>
            <a:ext cx="1238250" cy="29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spAutoFit/>
          </a:bodyPr>
          <a:lstStyle/>
          <a:p>
            <a:endParaRPr lang="ja-JP" altLang="en-US"/>
          </a:p>
        </p:txBody>
      </p:sp>
      <p:sp>
        <p:nvSpPr>
          <p:cNvPr id="42" name="Rectangle 38"/>
          <p:cNvSpPr>
            <a:spLocks noChangeArrowheads="1"/>
          </p:cNvSpPr>
          <p:nvPr/>
        </p:nvSpPr>
        <p:spPr bwMode="auto">
          <a:xfrm>
            <a:off x="1651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3" name="Rectangle 51"/>
          <p:cNvSpPr>
            <a:spLocks noChangeArrowheads="1"/>
          </p:cNvSpPr>
          <p:nvPr/>
        </p:nvSpPr>
        <p:spPr bwMode="auto">
          <a:xfrm>
            <a:off x="165101" y="86380"/>
            <a:ext cx="18473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rPr>
              <a:t/>
            </a:r>
            <a:br>
              <a:rPr kumimoji="0" lang="ja-JP" altLang="ja-JP" sz="1800" b="0" i="0" u="none" strike="noStrike" cap="none" normalizeH="0" baseline="0" smtClean="0">
                <a:ln>
                  <a:noFill/>
                </a:ln>
                <a:solidFill>
                  <a:schemeClr val="tx1"/>
                </a:solidFill>
                <a:effectLst/>
                <a:latin typeface="Arial" panose="020B0604020202020204" pitchFamily="34" charset="0"/>
              </a:rPr>
            </a:br>
            <a:endParaRPr kumimoji="0" lang="ja-JP" altLang="ja-JP"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45" name="Rectangle 54"/>
          <p:cNvSpPr>
            <a:spLocks noChangeArrowheads="1"/>
          </p:cNvSpPr>
          <p:nvPr/>
        </p:nvSpPr>
        <p:spPr bwMode="auto">
          <a:xfrm>
            <a:off x="165101" y="363380"/>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3" name="AutoShape 9"/>
          <p:cNvSpPr>
            <a:spLocks noChangeArrowheads="1"/>
          </p:cNvSpPr>
          <p:nvPr/>
        </p:nvSpPr>
        <p:spPr bwMode="auto">
          <a:xfrm>
            <a:off x="472028" y="3539006"/>
            <a:ext cx="2359962" cy="2926137"/>
          </a:xfrm>
          <a:prstGeom prst="roundRect">
            <a:avLst>
              <a:gd name="adj" fmla="val 8056"/>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１ </a:t>
            </a:r>
            <a:r>
              <a:rPr kumimoji="0" lang="ja-JP" altLang="en-US" sz="1200" b="0" i="0" u="sng"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保佐及び補助</a:t>
            </a: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の制度の利用を促進する方策の検討</a:t>
            </a:r>
            <a:endParaRPr kumimoji="0" lang="ja-JP" altLang="en-US" sz="1200" b="0" i="0" u="none" strike="noStrike" cap="none" spc="-25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２ 成年被後見人等の</a:t>
            </a:r>
            <a:r>
              <a:rPr kumimoji="0" lang="ja-JP" altLang="en-US" sz="1200" b="0" i="0" u="sng"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権利制限</a:t>
            </a: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に係る制度の見直し</a:t>
            </a:r>
            <a:endParaRPr kumimoji="0" lang="ja-JP" altLang="en-US" sz="1200" b="0" i="0" u="none" strike="noStrike" cap="none" spc="-25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３ 成年被後見人等の</a:t>
            </a:r>
            <a:r>
              <a:rPr kumimoji="0" lang="ja-JP" altLang="en-US" sz="1200" b="0" i="0" u="sng"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医療等</a:t>
            </a: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に係る意思決定が困難な者への支援等の検討</a:t>
            </a:r>
            <a:endParaRPr kumimoji="0" lang="ja-JP" altLang="en-US" sz="1200" b="0" i="0" u="none" strike="noStrike" cap="none" spc="-25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４ 成年被後見人等の</a:t>
            </a:r>
            <a:r>
              <a:rPr kumimoji="0" lang="ja-JP" altLang="en-US" sz="1200" b="0" i="0" u="sng"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死亡後</a:t>
            </a: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における成年後見人等の事務の範囲の見直し</a:t>
            </a:r>
            <a:endParaRPr kumimoji="0" lang="ja-JP" altLang="en-US" sz="1200" b="0" i="0" u="none" strike="noStrike" cap="none" spc="-25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５ </a:t>
            </a:r>
            <a:r>
              <a:rPr kumimoji="0" lang="ja-JP" altLang="en-US" sz="1200" b="0" i="0" u="sng"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任意後見制度</a:t>
            </a:r>
            <a:r>
              <a:rPr kumimoji="0" lang="ja-JP" altLang="en-US" sz="1200" b="0" i="0" u="none" strike="noStrike" cap="none" spc="-250" normalizeH="0" dirty="0" smtClean="0">
                <a:ln>
                  <a:noFill/>
                </a:ln>
                <a:solidFill>
                  <a:schemeClr val="tx1"/>
                </a:solidFill>
                <a:effectLst/>
                <a:latin typeface="Century" panose="02040604050505020304" pitchFamily="18" charset="0"/>
                <a:ea typeface="ＭＳ 明朝" panose="02020609040205080304" pitchFamily="17" charset="-128"/>
              </a:rPr>
              <a:t>の積極的な活用</a:t>
            </a:r>
            <a:endParaRPr kumimoji="0" lang="ja-JP" altLang="en-US" sz="1200" b="0" i="0" u="none" strike="noStrike" cap="none" spc="-250" normalizeH="0" dirty="0" smtClean="0">
              <a:ln>
                <a:noFill/>
              </a:ln>
              <a:solidFill>
                <a:schemeClr val="tx1"/>
              </a:solidFill>
              <a:effectLst/>
              <a:latin typeface="Times New Roman" panose="02020603050405020304" pitchFamily="18" charset="0"/>
              <a:ea typeface="ＭＳ 明朝" panose="02020609040205080304" pitchFamily="17" charset="-128"/>
            </a:endParaRPr>
          </a:p>
          <a:p>
            <a:pPr marL="174625" marR="0" lvl="0" indent="-174625" algn="just" defTabSz="914400" rtl="0" eaLnBrk="0" fontAlgn="base" latinLnBrk="0" hangingPunct="0">
              <a:lnSpc>
                <a:spcPts val="1800"/>
              </a:lnSpc>
              <a:spcBef>
                <a:spcPct val="0"/>
              </a:spcBef>
              <a:spcAft>
                <a:spcPct val="0"/>
              </a:spcAft>
              <a:buClrTx/>
              <a:buSzTx/>
              <a:buFontTx/>
              <a:buNone/>
              <a:tabLst/>
            </a:pPr>
            <a:r>
              <a:rPr kumimoji="0" lang="ja-JP" altLang="en-US" sz="1200" b="0" i="0" u="none" strike="noStrike" cap="none" spc="-250" normalizeH="0" dirty="0" smtClean="0">
                <a:ln>
                  <a:noFill/>
                </a:ln>
                <a:solidFill>
                  <a:schemeClr val="tx1"/>
                </a:solidFill>
                <a:effectLst/>
                <a:latin typeface="ＭＳ 明朝" panose="02020609040205080304" pitchFamily="17" charset="-128"/>
                <a:ea typeface="ＭＳ 明朝" panose="02020609040205080304" pitchFamily="17" charset="-128"/>
              </a:rPr>
              <a:t>６ 国民に対する</a:t>
            </a:r>
            <a:r>
              <a:rPr kumimoji="0" lang="ja-JP" altLang="en-US" sz="1200" b="0" i="0" u="sng" strike="noStrike" cap="none" spc="-250" normalizeH="0" dirty="0" smtClean="0">
                <a:ln>
                  <a:noFill/>
                </a:ln>
                <a:solidFill>
                  <a:schemeClr val="tx1"/>
                </a:solidFill>
                <a:effectLst/>
                <a:latin typeface="ＭＳ 明朝" panose="02020609040205080304" pitchFamily="17" charset="-128"/>
                <a:ea typeface="ＭＳ 明朝" panose="02020609040205080304" pitchFamily="17" charset="-128"/>
              </a:rPr>
              <a:t>周知</a:t>
            </a:r>
            <a:r>
              <a:rPr kumimoji="0" lang="ja-JP" altLang="en-US" sz="1200" b="0" i="0" u="none" strike="noStrike" cap="none" spc="-250" normalizeH="0" dirty="0" smtClean="0">
                <a:ln>
                  <a:noFill/>
                </a:ln>
                <a:solidFill>
                  <a:schemeClr val="tx1"/>
                </a:solidFill>
                <a:effectLst/>
                <a:latin typeface="ＭＳ 明朝" panose="02020609040205080304" pitchFamily="17" charset="-128"/>
                <a:ea typeface="ＭＳ 明朝" panose="02020609040205080304" pitchFamily="17" charset="-128"/>
              </a:rPr>
              <a:t>等</a:t>
            </a:r>
            <a:endParaRPr kumimoji="0" lang="ja-JP" altLang="ja-JP" sz="1200" b="0" i="0" u="none" strike="noStrike" cap="none" spc="-250" normalizeH="0" dirty="0" smtClean="0">
              <a:ln>
                <a:noFill/>
              </a:ln>
              <a:solidFill>
                <a:schemeClr val="tx1"/>
              </a:solidFill>
              <a:effectLst/>
              <a:latin typeface="Arial" panose="020B0604020202020204" pitchFamily="34" charset="0"/>
            </a:endParaRPr>
          </a:p>
        </p:txBody>
      </p:sp>
      <p:sp>
        <p:nvSpPr>
          <p:cNvPr id="46" name="Line 55"/>
          <p:cNvSpPr>
            <a:spLocks noChangeShapeType="1"/>
          </p:cNvSpPr>
          <p:nvPr/>
        </p:nvSpPr>
        <p:spPr bwMode="auto">
          <a:xfrm>
            <a:off x="2831989" y="5785458"/>
            <a:ext cx="4385368" cy="32490"/>
          </a:xfrm>
          <a:prstGeom prst="line">
            <a:avLst/>
          </a:prstGeom>
          <a:noFill/>
          <a:ln w="19050">
            <a:solidFill>
              <a:srgbClr val="00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8304808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60" y="15877"/>
            <a:ext cx="9608108" cy="858556"/>
          </a:xfrm>
        </p:spPr>
        <p:txBody>
          <a:bodyPr>
            <a:noAutofit/>
          </a:bodyPr>
          <a:lstStyle/>
          <a:p>
            <a:pPr algn="ctr"/>
            <a:r>
              <a:rPr lang="ja-JP" altLang="en-US" sz="2800" dirty="0">
                <a:solidFill>
                  <a:prstClr val="black"/>
                </a:solidFill>
                <a:latin typeface="+mn-ea"/>
                <a:ea typeface="+mn-ea"/>
              </a:rPr>
              <a:t>成年後見制度の利用の促進に関する</a:t>
            </a:r>
            <a:r>
              <a:rPr lang="ja-JP" altLang="en-US" sz="2800" dirty="0" smtClean="0">
                <a:solidFill>
                  <a:prstClr val="black"/>
                </a:solidFill>
                <a:latin typeface="+mn-ea"/>
                <a:ea typeface="+mn-ea"/>
              </a:rPr>
              <a:t>法律</a:t>
            </a:r>
            <a:r>
              <a:rPr lang="ja-JP" altLang="en-US" sz="2800" dirty="0">
                <a:solidFill>
                  <a:prstClr val="black"/>
                </a:solidFill>
                <a:latin typeface="+mn-ea"/>
                <a:ea typeface="+mn-ea"/>
              </a:rPr>
              <a:t>②</a:t>
            </a:r>
            <a:r>
              <a:rPr lang="en-US" altLang="ja-JP" sz="2800" dirty="0">
                <a:solidFill>
                  <a:prstClr val="black"/>
                </a:solidFill>
                <a:latin typeface="+mn-ea"/>
                <a:ea typeface="+mn-ea"/>
              </a:rPr>
              <a:t/>
            </a:r>
            <a:br>
              <a:rPr lang="en-US" altLang="ja-JP" sz="2800" dirty="0">
                <a:solidFill>
                  <a:prstClr val="black"/>
                </a:solidFill>
                <a:latin typeface="+mn-ea"/>
                <a:ea typeface="+mn-ea"/>
              </a:rPr>
            </a:br>
            <a:r>
              <a:rPr lang="ja-JP" altLang="en-US" sz="2800" dirty="0">
                <a:solidFill>
                  <a:prstClr val="black"/>
                </a:solidFill>
                <a:latin typeface="+mn-ea"/>
                <a:ea typeface="+mn-ea"/>
              </a:rPr>
              <a:t>（平成</a:t>
            </a:r>
            <a:r>
              <a:rPr lang="en-US" altLang="ja-JP" sz="2800" dirty="0">
                <a:solidFill>
                  <a:prstClr val="black"/>
                </a:solidFill>
                <a:latin typeface="+mn-ea"/>
                <a:ea typeface="+mn-ea"/>
              </a:rPr>
              <a:t>28</a:t>
            </a:r>
            <a:r>
              <a:rPr lang="ja-JP" altLang="en-US" sz="2800" dirty="0">
                <a:solidFill>
                  <a:prstClr val="black"/>
                </a:solidFill>
                <a:latin typeface="+mn-ea"/>
                <a:ea typeface="+mn-ea"/>
              </a:rPr>
              <a:t>年</a:t>
            </a:r>
            <a:r>
              <a:rPr lang="en-US" altLang="ja-JP" sz="2800" dirty="0">
                <a:solidFill>
                  <a:prstClr val="black"/>
                </a:solidFill>
                <a:latin typeface="+mn-ea"/>
                <a:ea typeface="+mn-ea"/>
              </a:rPr>
              <a:t>4</a:t>
            </a:r>
            <a:r>
              <a:rPr lang="ja-JP" altLang="en-US" sz="2800" dirty="0">
                <a:solidFill>
                  <a:prstClr val="black"/>
                </a:solidFill>
                <a:latin typeface="+mn-ea"/>
                <a:ea typeface="+mn-ea"/>
              </a:rPr>
              <a:t>月</a:t>
            </a:r>
            <a:r>
              <a:rPr lang="en-US" altLang="ja-JP" sz="2800" dirty="0">
                <a:solidFill>
                  <a:prstClr val="black"/>
                </a:solidFill>
                <a:latin typeface="+mn-ea"/>
                <a:ea typeface="+mn-ea"/>
              </a:rPr>
              <a:t>13</a:t>
            </a:r>
            <a:r>
              <a:rPr lang="ja-JP" altLang="en-US" sz="2800" dirty="0">
                <a:solidFill>
                  <a:prstClr val="black"/>
                </a:solidFill>
                <a:latin typeface="+mn-ea"/>
                <a:ea typeface="+mn-ea"/>
              </a:rPr>
              <a:t>日公布、</a:t>
            </a:r>
            <a:r>
              <a:rPr lang="en-US" altLang="ja-JP" sz="2800" dirty="0">
                <a:solidFill>
                  <a:prstClr val="black"/>
                </a:solidFill>
                <a:latin typeface="+mn-ea"/>
                <a:ea typeface="+mn-ea"/>
              </a:rPr>
              <a:t>5</a:t>
            </a:r>
            <a:r>
              <a:rPr lang="ja-JP" altLang="en-US" sz="2800" dirty="0">
                <a:solidFill>
                  <a:prstClr val="black"/>
                </a:solidFill>
                <a:latin typeface="+mn-ea"/>
                <a:ea typeface="+mn-ea"/>
              </a:rPr>
              <a:t>月</a:t>
            </a:r>
            <a:r>
              <a:rPr lang="en-US" altLang="ja-JP" sz="2800" dirty="0">
                <a:solidFill>
                  <a:prstClr val="black"/>
                </a:solidFill>
                <a:latin typeface="+mn-ea"/>
                <a:ea typeface="+mn-ea"/>
              </a:rPr>
              <a:t>13</a:t>
            </a:r>
            <a:r>
              <a:rPr lang="ja-JP" altLang="en-US" sz="2800" dirty="0">
                <a:solidFill>
                  <a:prstClr val="black"/>
                </a:solidFill>
                <a:latin typeface="+mn-ea"/>
                <a:ea typeface="+mn-ea"/>
              </a:rPr>
              <a:t>日施行）　</a:t>
            </a:r>
            <a:endParaRPr kumimoji="1" lang="ja-JP" altLang="en-US" sz="2800" dirty="0">
              <a:latin typeface="+mn-ea"/>
              <a:ea typeface="+mn-ea"/>
            </a:endParaRPr>
          </a:p>
        </p:txBody>
      </p:sp>
      <p:sp>
        <p:nvSpPr>
          <p:cNvPr id="5" name="スライド番号プレースホルダー 4"/>
          <p:cNvSpPr>
            <a:spLocks noGrp="1"/>
          </p:cNvSpPr>
          <p:nvPr>
            <p:ph type="sldNum" sz="quarter" idx="12"/>
          </p:nvPr>
        </p:nvSpPr>
        <p:spPr/>
        <p:txBody>
          <a:bodyPr/>
          <a:lstStyle/>
          <a:p>
            <a:fld id="{02631A14-147D-441F-BC13-09CCF9508201}" type="slidenum">
              <a:rPr kumimoji="1" lang="ja-JP" altLang="en-US" smtClean="0">
                <a:latin typeface="+mn-ea"/>
              </a:rPr>
              <a:t>112</a:t>
            </a:fld>
            <a:endParaRPr kumimoji="1" lang="ja-JP" altLang="en-US">
              <a:latin typeface="+mn-ea"/>
            </a:endParaRPr>
          </a:p>
        </p:txBody>
      </p:sp>
      <p:sp>
        <p:nvSpPr>
          <p:cNvPr id="3" name="Rectangle 24"/>
          <p:cNvSpPr>
            <a:spLocks noChangeArrowheads="1"/>
          </p:cNvSpPr>
          <p:nvPr/>
        </p:nvSpPr>
        <p:spPr bwMode="auto">
          <a:xfrm>
            <a:off x="7169650" y="1025491"/>
            <a:ext cx="2354186" cy="4609631"/>
          </a:xfrm>
          <a:prstGeom prst="rect">
            <a:avLst/>
          </a:prstGeom>
          <a:solidFill>
            <a:srgbClr val="CCFF99">
              <a:alpha val="80000"/>
            </a:srgbClr>
          </a:solidFill>
          <a:ln w="15875">
            <a:solidFill>
              <a:srgbClr val="339966"/>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6" name="Rectangle 23"/>
          <p:cNvSpPr>
            <a:spLocks noChangeArrowheads="1"/>
          </p:cNvSpPr>
          <p:nvPr/>
        </p:nvSpPr>
        <p:spPr bwMode="auto">
          <a:xfrm>
            <a:off x="165184" y="2442232"/>
            <a:ext cx="6445695" cy="3669111"/>
          </a:xfrm>
          <a:prstGeom prst="rect">
            <a:avLst/>
          </a:prstGeom>
          <a:solidFill>
            <a:srgbClr val="CCECFF">
              <a:alpha val="50000"/>
            </a:srgbClr>
          </a:solidFill>
          <a:ln w="15875">
            <a:solidFill>
              <a:srgbClr val="0000FF"/>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7" name="AutoShape 22"/>
          <p:cNvSpPr>
            <a:spLocks noChangeArrowheads="1"/>
          </p:cNvSpPr>
          <p:nvPr/>
        </p:nvSpPr>
        <p:spPr bwMode="auto">
          <a:xfrm>
            <a:off x="3902415" y="2684742"/>
            <a:ext cx="2567235" cy="2048623"/>
          </a:xfrm>
          <a:prstGeom prst="roundRect">
            <a:avLst>
              <a:gd name="adj" fmla="val 16667"/>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174625" marR="0" lvl="0" indent="-174625" algn="l" defTabSz="914400" rtl="0" eaLnBrk="0" fontAlgn="base" latinLnBrk="0" hangingPunct="0">
              <a:lnSpc>
                <a:spcPct val="100000"/>
              </a:lnSpc>
              <a:spcBef>
                <a:spcPct val="0"/>
              </a:spcBef>
              <a:spcAft>
                <a:spcPct val="0"/>
              </a:spcAft>
              <a:buClrTx/>
              <a:buSzTx/>
              <a:buFontTx/>
              <a:buNone/>
              <a:tabLst/>
            </a:pPr>
            <a:endParaRPr kumimoji="0" lang="en-US" altLang="ja-JP" sz="1500" spc="-200" dirty="0">
              <a:latin typeface="+mn-ea"/>
              <a:cs typeface="Times New Roman" panose="02020603050405020304" pitchFamily="18" charset="0"/>
            </a:endParaRPr>
          </a:p>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en-US" sz="1500" b="0" i="0" u="none" strike="noStrike" cap="none" spc="-200" normalizeH="0" dirty="0" smtClean="0">
                <a:ln>
                  <a:noFill/>
                </a:ln>
                <a:solidFill>
                  <a:schemeClr val="tx1"/>
                </a:solidFill>
                <a:effectLst/>
                <a:latin typeface="+mn-ea"/>
                <a:cs typeface="Times New Roman" panose="02020603050405020304" pitchFamily="18" charset="0"/>
              </a:rPr>
              <a:t>○</a:t>
            </a:r>
            <a:r>
              <a:rPr kumimoji="0" lang="ja-JP" altLang="ja-JP" sz="1500" b="0" i="0" u="none" strike="noStrike" cap="none" spc="-200" normalizeH="0" dirty="0" smtClean="0">
                <a:ln>
                  <a:noFill/>
                </a:ln>
                <a:solidFill>
                  <a:schemeClr val="tx1"/>
                </a:solidFill>
                <a:effectLst/>
                <a:latin typeface="+mn-ea"/>
                <a:cs typeface="Times New Roman" panose="02020603050405020304" pitchFamily="18" charset="0"/>
              </a:rPr>
              <a:t>有識者で組織する。</a:t>
            </a:r>
            <a:endParaRPr kumimoji="0" lang="en-US" altLang="ja-JP" sz="1500" b="0" i="0" u="none" strike="noStrike" cap="none" spc="-200" normalizeH="0" dirty="0" smtClean="0">
              <a:ln>
                <a:noFill/>
              </a:ln>
              <a:solidFill>
                <a:schemeClr val="tx1"/>
              </a:solidFill>
              <a:effectLst/>
              <a:latin typeface="+mn-ea"/>
              <a:cs typeface="Times New Roman" panose="02020603050405020304" pitchFamily="18" charset="0"/>
            </a:endParaRPr>
          </a:p>
          <a:p>
            <a:pPr marL="174625" marR="0" lvl="0" indent="-174625" algn="l" defTabSz="914400" rtl="0" eaLnBrk="0" fontAlgn="base" latinLnBrk="0" hangingPunct="0">
              <a:lnSpc>
                <a:spcPct val="100000"/>
              </a:lnSpc>
              <a:spcBef>
                <a:spcPct val="0"/>
              </a:spcBef>
              <a:spcAft>
                <a:spcPct val="0"/>
              </a:spcAft>
              <a:buClrTx/>
              <a:buSzTx/>
              <a:buFontTx/>
              <a:buNone/>
              <a:tabLst/>
            </a:pPr>
            <a:endParaRPr kumimoji="0" lang="ja-JP" altLang="ja-JP" sz="1500" b="0" i="0" u="none" strike="noStrike" cap="none" spc="-200" normalizeH="0" dirty="0" smtClean="0">
              <a:ln>
                <a:noFill/>
              </a:ln>
              <a:solidFill>
                <a:schemeClr val="tx1"/>
              </a:solidFill>
              <a:effectLst/>
              <a:latin typeface="+mn-ea"/>
            </a:endParaRPr>
          </a:p>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en-US" sz="1500" b="0" i="0" u="none" strike="noStrike" cap="none" spc="-200" normalizeH="0" dirty="0" smtClean="0">
                <a:ln>
                  <a:noFill/>
                </a:ln>
                <a:solidFill>
                  <a:schemeClr val="tx1"/>
                </a:solidFill>
                <a:effectLst/>
                <a:latin typeface="+mn-ea"/>
                <a:cs typeface="Times New Roman" panose="02020603050405020304" pitchFamily="18" charset="0"/>
              </a:rPr>
              <a:t>○</a:t>
            </a:r>
            <a:r>
              <a:rPr kumimoji="0" lang="ja-JP" altLang="ja-JP" sz="1500" b="0" i="0" u="none" strike="noStrike" cap="none" spc="-200" normalizeH="0" dirty="0" smtClean="0">
                <a:ln>
                  <a:noFill/>
                </a:ln>
                <a:solidFill>
                  <a:schemeClr val="tx1"/>
                </a:solidFill>
                <a:effectLst/>
                <a:latin typeface="+mn-ea"/>
                <a:cs typeface="Times New Roman" panose="02020603050405020304" pitchFamily="18" charset="0"/>
              </a:rPr>
              <a:t>基本計画案の調査審議、施策に関する重要事項の調査審議、内閣総理大臣等への建議等を行う。</a:t>
            </a:r>
            <a:endParaRPr kumimoji="0" lang="ja-JP" altLang="ja-JP" sz="1500" b="0" i="0" u="none" strike="noStrike" cap="none" spc="-200" normalizeH="0" dirty="0" smtClean="0">
              <a:ln>
                <a:noFill/>
              </a:ln>
              <a:solidFill>
                <a:schemeClr val="tx1"/>
              </a:solidFill>
              <a:effectLst/>
              <a:latin typeface="+mn-ea"/>
            </a:endParaRPr>
          </a:p>
        </p:txBody>
      </p:sp>
      <p:sp>
        <p:nvSpPr>
          <p:cNvPr id="8" name="Line 21"/>
          <p:cNvSpPr>
            <a:spLocks noChangeShapeType="1"/>
          </p:cNvSpPr>
          <p:nvPr/>
        </p:nvSpPr>
        <p:spPr bwMode="auto">
          <a:xfrm>
            <a:off x="3388031" y="3486150"/>
            <a:ext cx="514384"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9" name="Line 20"/>
          <p:cNvSpPr>
            <a:spLocks noChangeShapeType="1"/>
          </p:cNvSpPr>
          <p:nvPr/>
        </p:nvSpPr>
        <p:spPr bwMode="auto">
          <a:xfrm flipH="1">
            <a:off x="3388030" y="3783899"/>
            <a:ext cx="514385"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0" name="Text Box 19"/>
          <p:cNvSpPr txBox="1">
            <a:spLocks noChangeArrowheads="1"/>
          </p:cNvSpPr>
          <p:nvPr/>
        </p:nvSpPr>
        <p:spPr bwMode="auto">
          <a:xfrm>
            <a:off x="3353274" y="3856038"/>
            <a:ext cx="6191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smtClean="0">
                <a:ln>
                  <a:noFill/>
                </a:ln>
                <a:solidFill>
                  <a:schemeClr val="tx1"/>
                </a:solidFill>
                <a:effectLst/>
                <a:latin typeface="+mn-ea"/>
                <a:cs typeface="Times New Roman" panose="02020603050405020304" pitchFamily="18" charset="0"/>
              </a:rPr>
              <a:t>意見</a:t>
            </a:r>
            <a:endParaRPr kumimoji="0" lang="ja-JP" altLang="ja-JP" sz="1800" b="0" i="0" u="none" strike="noStrike" cap="none" normalizeH="0" baseline="0" dirty="0" smtClean="0">
              <a:ln>
                <a:noFill/>
              </a:ln>
              <a:solidFill>
                <a:schemeClr val="tx1"/>
              </a:solidFill>
              <a:effectLst/>
              <a:latin typeface="+mn-ea"/>
            </a:endParaRPr>
          </a:p>
        </p:txBody>
      </p:sp>
      <p:sp>
        <p:nvSpPr>
          <p:cNvPr id="11" name="AutoShape 18"/>
          <p:cNvSpPr>
            <a:spLocks noChangeArrowheads="1"/>
          </p:cNvSpPr>
          <p:nvPr/>
        </p:nvSpPr>
        <p:spPr bwMode="auto">
          <a:xfrm>
            <a:off x="247649" y="2708369"/>
            <a:ext cx="3140382" cy="2070938"/>
          </a:xfrm>
          <a:prstGeom prst="roundRect">
            <a:avLst>
              <a:gd name="adj" fmla="val 11639"/>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１ </a:t>
            </a:r>
            <a:r>
              <a:rPr kumimoji="0" lang="ja-JP" altLang="en-US" sz="1400" b="0" i="0" u="none" strike="noStrike" cap="none" spc="-190" normalizeH="0" dirty="0" smtClean="0">
                <a:ln>
                  <a:noFill/>
                </a:ln>
                <a:solidFill>
                  <a:schemeClr val="tx1"/>
                </a:solidFill>
                <a:effectLst/>
                <a:latin typeface="+mn-ea"/>
                <a:cs typeface="Times New Roman" panose="02020603050405020304" pitchFamily="18" charset="0"/>
              </a:rPr>
              <a:t>　</a:t>
            </a: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組織</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会長：内閣総理大臣</a:t>
            </a:r>
            <a:endParaRPr kumimoji="0" lang="ja-JP" altLang="ja-JP" sz="1400" b="0" i="0" u="none" strike="noStrike" cap="none" spc="-190" normalizeH="0" dirty="0" smtClean="0">
              <a:ln>
                <a:noFill/>
              </a:ln>
              <a:solidFill>
                <a:schemeClr val="tx1"/>
              </a:solidFill>
              <a:effectLst/>
              <a:latin typeface="+mn-ea"/>
            </a:endParaRPr>
          </a:p>
          <a:p>
            <a:pPr marL="444500" marR="0" lvl="0" indent="-444500" algn="l" defTabSz="914400" rtl="0" eaLnBrk="0" fontAlgn="base" latinLnBrk="0" hangingPunct="0">
              <a:spcBef>
                <a:spcPct val="0"/>
              </a:spcBef>
              <a:spcAft>
                <a:spcPct val="0"/>
              </a:spcAft>
              <a:buClrTx/>
              <a:buSzTx/>
              <a:buFontTx/>
              <a:buNone/>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委員：内閣官房長官、特命担当大臣、法</a:t>
            </a:r>
            <a:r>
              <a:rPr kumimoji="0" lang="ja-JP" altLang="en-US" sz="1400" b="0" i="0" u="none" strike="noStrike" cap="none" spc="-190" normalizeH="0" dirty="0" smtClean="0">
                <a:ln>
                  <a:noFill/>
                </a:ln>
                <a:solidFill>
                  <a:schemeClr val="tx1"/>
                </a:solidFill>
                <a:effectLst/>
                <a:latin typeface="+mn-ea"/>
                <a:cs typeface="Times New Roman" panose="02020603050405020304" pitchFamily="18" charset="0"/>
              </a:rPr>
              <a:t>　</a:t>
            </a: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務大臣、厚生労働大臣、総務大臣等</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２ </a:t>
            </a:r>
            <a:r>
              <a:rPr kumimoji="0" lang="ja-JP" altLang="en-US" sz="1400" b="0" i="0" u="none" strike="noStrike" cap="none" spc="-190" normalizeH="0" dirty="0" smtClean="0">
                <a:ln>
                  <a:noFill/>
                </a:ln>
                <a:solidFill>
                  <a:schemeClr val="tx1"/>
                </a:solidFill>
                <a:effectLst/>
                <a:latin typeface="+mn-ea"/>
                <a:cs typeface="Times New Roman" panose="02020603050405020304" pitchFamily="18" charset="0"/>
              </a:rPr>
              <a:t>　</a:t>
            </a: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所掌事務</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①　基本計画案の作成</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②　関係行政機関の調整</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③　施策の推進、実施状況の</a:t>
            </a:r>
            <a:endParaRPr kumimoji="0" lang="ja-JP" altLang="ja-JP" sz="1400" b="0" i="0" u="none" strike="noStrike" cap="none" spc="-190" normalizeH="0" dirty="0" smtClean="0">
              <a:ln>
                <a:noFill/>
              </a:ln>
              <a:solidFill>
                <a:schemeClr val="tx1"/>
              </a:solidFill>
              <a:effectLst/>
              <a:latin typeface="+mn-ea"/>
            </a:endParaRPr>
          </a:p>
          <a:p>
            <a:pPr marL="0" marR="0" lvl="0" indent="0" algn="l" defTabSz="914400" rtl="0" eaLnBrk="0" fontAlgn="base" latinLnBrk="0" hangingPunct="0">
              <a:spcBef>
                <a:spcPct val="0"/>
              </a:spcBef>
              <a:spcAft>
                <a:spcPct val="0"/>
              </a:spcAft>
              <a:buClrTx/>
              <a:buSzTx/>
              <a:buFontTx/>
              <a:buNone/>
              <a:tabLst/>
            </a:pPr>
            <a:r>
              <a:rPr kumimoji="0" lang="ja-JP" altLang="ja-JP" sz="1400" b="0" i="0" u="none" strike="noStrike" cap="none" spc="-190" normalizeH="0" dirty="0" smtClean="0">
                <a:ln>
                  <a:noFill/>
                </a:ln>
                <a:solidFill>
                  <a:schemeClr val="tx1"/>
                </a:solidFill>
                <a:effectLst/>
                <a:latin typeface="+mn-ea"/>
                <a:cs typeface="Times New Roman" panose="02020603050405020304" pitchFamily="18" charset="0"/>
              </a:rPr>
              <a:t>　　検証・評価等</a:t>
            </a:r>
            <a:endParaRPr kumimoji="0" lang="ja-JP" altLang="ja-JP" sz="1400" b="0" i="0" u="none" strike="noStrike" cap="none" spc="-190" normalizeH="0" dirty="0" smtClean="0">
              <a:ln>
                <a:noFill/>
              </a:ln>
              <a:solidFill>
                <a:schemeClr val="tx1"/>
              </a:solidFill>
              <a:effectLst/>
              <a:latin typeface="+mn-ea"/>
            </a:endParaRPr>
          </a:p>
        </p:txBody>
      </p:sp>
      <p:sp>
        <p:nvSpPr>
          <p:cNvPr id="12" name="Text Box 17"/>
          <p:cNvSpPr txBox="1">
            <a:spLocks noChangeArrowheads="1"/>
          </p:cNvSpPr>
          <p:nvPr/>
        </p:nvSpPr>
        <p:spPr bwMode="auto">
          <a:xfrm>
            <a:off x="715702" y="2564904"/>
            <a:ext cx="2209073" cy="199132"/>
          </a:xfrm>
          <a:prstGeom prst="rect">
            <a:avLst/>
          </a:prstGeom>
          <a:solidFill>
            <a:srgbClr val="FFC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mn-ea"/>
                <a:cs typeface="Times New Roman" panose="02020603050405020304" pitchFamily="18" charset="0"/>
              </a:rPr>
              <a:t>成年後見制度利用促進会議</a:t>
            </a:r>
            <a:endParaRPr kumimoji="0" lang="ja-JP" altLang="ja-JP" sz="1600" b="0" i="0" u="none" strike="noStrike" cap="none" normalizeH="0" baseline="0" dirty="0" smtClean="0">
              <a:ln>
                <a:noFill/>
              </a:ln>
              <a:solidFill>
                <a:schemeClr val="tx1"/>
              </a:solidFill>
              <a:effectLst/>
              <a:latin typeface="+mn-ea"/>
            </a:endParaRPr>
          </a:p>
        </p:txBody>
      </p:sp>
      <p:sp>
        <p:nvSpPr>
          <p:cNvPr id="13" name="Text Box 16"/>
          <p:cNvSpPr txBox="1">
            <a:spLocks noChangeArrowheads="1"/>
          </p:cNvSpPr>
          <p:nvPr/>
        </p:nvSpPr>
        <p:spPr bwMode="auto">
          <a:xfrm>
            <a:off x="4016896" y="2603128"/>
            <a:ext cx="2328755" cy="177800"/>
          </a:xfrm>
          <a:prstGeom prst="rect">
            <a:avLst/>
          </a:prstGeom>
          <a:solidFill>
            <a:schemeClr val="accent3">
              <a:lumMod val="60000"/>
              <a:lumOff val="40000"/>
            </a:schemeClr>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mn-ea"/>
                <a:cs typeface="Times New Roman" panose="02020603050405020304" pitchFamily="18" charset="0"/>
              </a:rPr>
              <a:t>成年後見制度利用促進委員会</a:t>
            </a:r>
            <a:endParaRPr kumimoji="0" lang="ja-JP" altLang="ja-JP" sz="1600" b="0" i="0" u="none" strike="noStrike" cap="none" normalizeH="0" baseline="0" dirty="0" smtClean="0">
              <a:ln>
                <a:noFill/>
              </a:ln>
              <a:solidFill>
                <a:schemeClr val="tx1"/>
              </a:solidFill>
              <a:effectLst/>
              <a:latin typeface="+mn-ea"/>
            </a:endParaRPr>
          </a:p>
        </p:txBody>
      </p:sp>
      <p:sp>
        <p:nvSpPr>
          <p:cNvPr id="14" name="Rectangle 15"/>
          <p:cNvSpPr>
            <a:spLocks noChangeArrowheads="1"/>
          </p:cNvSpPr>
          <p:nvPr/>
        </p:nvSpPr>
        <p:spPr bwMode="auto">
          <a:xfrm>
            <a:off x="123512" y="1287196"/>
            <a:ext cx="6459956" cy="745004"/>
          </a:xfrm>
          <a:prstGeom prst="rect">
            <a:avLst/>
          </a:prstGeom>
          <a:solidFill>
            <a:srgbClr val="FFFF99">
              <a:alpha val="85001"/>
            </a:srgbClr>
          </a:solidFill>
          <a:ln w="15875">
            <a:solidFill>
              <a:srgbClr val="FF6600"/>
            </a:solidFill>
            <a:miter lim="800000"/>
            <a:headEnd/>
            <a:tailEnd/>
          </a:ln>
        </p:spPr>
        <p:txBody>
          <a:bodyPr vert="horz" wrap="square" lIns="74295" tIns="8890" rIns="74295" bIns="889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spc="-220" normalizeH="0" dirty="0" smtClean="0">
                <a:ln>
                  <a:noFill/>
                </a:ln>
                <a:solidFill>
                  <a:schemeClr val="tx1"/>
                </a:solidFill>
                <a:effectLst/>
                <a:latin typeface="+mn-ea"/>
                <a:cs typeface="Times New Roman" panose="02020603050405020304" pitchFamily="18" charset="0"/>
              </a:rPr>
              <a:t>成年後見制度の利用の促進に関する施策の総合的かつ計画的な推進を図るため</a:t>
            </a:r>
            <a:r>
              <a:rPr kumimoji="0" lang="ja-JP" altLang="ja-JP" sz="1600" b="0" i="0" u="sng" strike="noStrike" cap="none" spc="-220" normalizeH="0" dirty="0" smtClean="0">
                <a:ln>
                  <a:noFill/>
                </a:ln>
                <a:solidFill>
                  <a:srgbClr val="FF0000"/>
                </a:solidFill>
                <a:effectLst/>
                <a:latin typeface="+mn-ea"/>
                <a:cs typeface="Times New Roman" panose="02020603050405020304" pitchFamily="18" charset="0"/>
              </a:rPr>
              <a:t>、</a:t>
            </a:r>
            <a:r>
              <a:rPr kumimoji="0" lang="ja-JP" altLang="en-US" sz="1600" b="0" i="0" u="sng" strike="noStrike" cap="none" spc="-220" normalizeH="0" dirty="0" smtClean="0">
                <a:ln>
                  <a:noFill/>
                </a:ln>
                <a:solidFill>
                  <a:srgbClr val="FF0000"/>
                </a:solidFill>
                <a:effectLst/>
                <a:latin typeface="+mn-ea"/>
                <a:cs typeface="Times New Roman" panose="02020603050405020304" pitchFamily="18" charset="0"/>
              </a:rPr>
              <a:t>　　</a:t>
            </a:r>
            <a:r>
              <a:rPr kumimoji="0" lang="ja-JP" altLang="ja-JP" sz="1600" b="0" i="0" u="sng" strike="noStrike" cap="none" spc="-220" normalizeH="0" dirty="0" smtClean="0">
                <a:ln>
                  <a:noFill/>
                </a:ln>
                <a:solidFill>
                  <a:srgbClr val="FF0000"/>
                </a:solidFill>
                <a:effectLst/>
                <a:latin typeface="+mn-ea"/>
                <a:cs typeface="Times New Roman" panose="02020603050405020304" pitchFamily="18" charset="0"/>
              </a:rPr>
              <a:t>「成年後見制度利用促進基本計画」</a:t>
            </a:r>
            <a:r>
              <a:rPr kumimoji="0" lang="ja-JP" altLang="ja-JP" sz="1600" b="0" i="0" u="none" strike="noStrike" cap="none" spc="-220" normalizeH="0" dirty="0" smtClean="0">
                <a:ln>
                  <a:noFill/>
                </a:ln>
                <a:solidFill>
                  <a:schemeClr val="tx1"/>
                </a:solidFill>
                <a:effectLst/>
                <a:latin typeface="+mn-ea"/>
                <a:cs typeface="Times New Roman" panose="02020603050405020304" pitchFamily="18" charset="0"/>
              </a:rPr>
              <a:t>を策定</a:t>
            </a:r>
            <a:endParaRPr kumimoji="0" lang="ja-JP" altLang="ja-JP" sz="1600" b="0" i="0" u="none" strike="noStrike" cap="none" spc="-220" normalizeH="0" dirty="0" smtClean="0">
              <a:ln>
                <a:noFill/>
              </a:ln>
              <a:solidFill>
                <a:schemeClr val="tx1"/>
              </a:solidFill>
              <a:effectLst/>
              <a:latin typeface="+mn-ea"/>
            </a:endParaRPr>
          </a:p>
        </p:txBody>
      </p:sp>
      <p:sp>
        <p:nvSpPr>
          <p:cNvPr id="15" name="Text Box 14"/>
          <p:cNvSpPr txBox="1">
            <a:spLocks noChangeArrowheads="1"/>
          </p:cNvSpPr>
          <p:nvPr/>
        </p:nvSpPr>
        <p:spPr bwMode="auto">
          <a:xfrm>
            <a:off x="98759" y="993093"/>
            <a:ext cx="1183225"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chemeClr val="tx1"/>
                </a:solidFill>
                <a:effectLst/>
                <a:latin typeface="+mn-ea"/>
                <a:cs typeface="Times New Roman" panose="02020603050405020304" pitchFamily="18" charset="0"/>
              </a:rPr>
              <a:t>基本計画</a:t>
            </a:r>
            <a:endParaRPr kumimoji="0" lang="ja-JP" altLang="ja-JP" b="0" i="0" u="none" strike="noStrike" cap="none" normalizeH="0" baseline="0" dirty="0" smtClean="0">
              <a:ln>
                <a:noFill/>
              </a:ln>
              <a:solidFill>
                <a:schemeClr val="tx1"/>
              </a:solidFill>
              <a:effectLst/>
              <a:latin typeface="+mn-ea"/>
            </a:endParaRPr>
          </a:p>
        </p:txBody>
      </p:sp>
      <p:sp>
        <p:nvSpPr>
          <p:cNvPr id="16" name="Text Box 13"/>
          <p:cNvSpPr txBox="1">
            <a:spLocks noChangeArrowheads="1"/>
          </p:cNvSpPr>
          <p:nvPr/>
        </p:nvSpPr>
        <p:spPr bwMode="auto">
          <a:xfrm>
            <a:off x="7218264" y="912501"/>
            <a:ext cx="1962996" cy="233397"/>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smtClean="0">
                <a:ln>
                  <a:noFill/>
                </a:ln>
                <a:solidFill>
                  <a:schemeClr val="tx1"/>
                </a:solidFill>
                <a:effectLst/>
                <a:latin typeface="+mn-ea"/>
                <a:cs typeface="Times New Roman" panose="02020603050405020304" pitchFamily="18" charset="0"/>
              </a:rPr>
              <a:t>地方公共団体の措置</a:t>
            </a:r>
            <a:endParaRPr kumimoji="0" lang="ja-JP" altLang="ja-JP" sz="1800" b="0" i="0" u="none" strike="noStrike" cap="none" normalizeH="0" baseline="0" dirty="0" smtClean="0">
              <a:ln>
                <a:noFill/>
              </a:ln>
              <a:solidFill>
                <a:schemeClr val="tx1"/>
              </a:solidFill>
              <a:effectLst/>
              <a:latin typeface="+mn-ea"/>
            </a:endParaRPr>
          </a:p>
        </p:txBody>
      </p:sp>
      <p:sp>
        <p:nvSpPr>
          <p:cNvPr id="17" name="Rectangle 26"/>
          <p:cNvSpPr>
            <a:spLocks noChangeArrowheads="1"/>
          </p:cNvSpPr>
          <p:nvPr/>
        </p:nvSpPr>
        <p:spPr bwMode="auto">
          <a:xfrm>
            <a:off x="199135" y="6459522"/>
            <a:ext cx="9507733" cy="261957"/>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spc="-100" normalizeH="0" dirty="0" smtClean="0">
                <a:ln>
                  <a:noFill/>
                </a:ln>
                <a:solidFill>
                  <a:schemeClr val="tx1"/>
                </a:solidFill>
                <a:effectLst/>
                <a:latin typeface="+mn-ea"/>
                <a:cs typeface="Times New Roman" panose="02020603050405020304" pitchFamily="18" charset="0"/>
              </a:rPr>
              <a:t>この法律は、公布の日から起算して１月を超えない範囲内において政令で定める日から施行するものとする。</a:t>
            </a:r>
            <a:endParaRPr kumimoji="0" lang="ja-JP" altLang="ja-JP" sz="1400" b="0" i="0" u="none" strike="noStrike" cap="none" spc="-100" normalizeH="0" dirty="0" smtClean="0">
              <a:ln>
                <a:noFill/>
              </a:ln>
              <a:solidFill>
                <a:schemeClr val="tx1"/>
              </a:solidFill>
              <a:effectLst/>
              <a:latin typeface="+mn-ea"/>
            </a:endParaRPr>
          </a:p>
        </p:txBody>
      </p:sp>
      <p:sp>
        <p:nvSpPr>
          <p:cNvPr id="18" name="Text Box 25"/>
          <p:cNvSpPr txBox="1">
            <a:spLocks noChangeArrowheads="1"/>
          </p:cNvSpPr>
          <p:nvPr/>
        </p:nvSpPr>
        <p:spPr bwMode="auto">
          <a:xfrm>
            <a:off x="194472" y="6189792"/>
            <a:ext cx="1022668" cy="263545"/>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その他</a:t>
            </a:r>
            <a:endParaRPr kumimoji="0" lang="ja-JP" altLang="ja-JP" sz="1600" b="0" i="0" u="none" strike="noStrike" cap="none" normalizeH="0" baseline="0" dirty="0" smtClean="0">
              <a:ln>
                <a:noFill/>
              </a:ln>
              <a:solidFill>
                <a:schemeClr val="tx1"/>
              </a:solidFill>
              <a:effectLst/>
              <a:latin typeface="+mn-ea"/>
            </a:endParaRPr>
          </a:p>
        </p:txBody>
      </p:sp>
      <p:sp>
        <p:nvSpPr>
          <p:cNvPr id="19" name="AutoShape 12"/>
          <p:cNvSpPr>
            <a:spLocks noChangeArrowheads="1"/>
          </p:cNvSpPr>
          <p:nvPr/>
        </p:nvSpPr>
        <p:spPr bwMode="auto">
          <a:xfrm>
            <a:off x="247649" y="2046708"/>
            <a:ext cx="6211682" cy="334542"/>
          </a:xfrm>
          <a:prstGeom prst="upArrow">
            <a:avLst>
              <a:gd name="adj1" fmla="val 57463"/>
              <a:gd name="adj2" fmla="val 100000"/>
            </a:avLst>
          </a:prstGeom>
          <a:solidFill>
            <a:srgbClr val="C0C0C0"/>
          </a:solidFill>
          <a:ln w="3175">
            <a:solidFill>
              <a:srgbClr val="333333"/>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20" name="Text Box 11"/>
          <p:cNvSpPr txBox="1">
            <a:spLocks noChangeArrowheads="1"/>
          </p:cNvSpPr>
          <p:nvPr/>
        </p:nvSpPr>
        <p:spPr bwMode="auto">
          <a:xfrm>
            <a:off x="150925" y="2223717"/>
            <a:ext cx="1022668" cy="294953"/>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chemeClr val="tx1"/>
                </a:solidFill>
                <a:effectLst/>
                <a:latin typeface="+mn-ea"/>
                <a:cs typeface="Times New Roman" panose="02020603050405020304" pitchFamily="18" charset="0"/>
              </a:rPr>
              <a:t>体</a:t>
            </a:r>
            <a:r>
              <a:rPr kumimoji="0" lang="ja-JP" altLang="en-US" b="0" i="0" u="none" strike="noStrike" cap="none" normalizeH="0" baseline="0" dirty="0" smtClean="0">
                <a:ln>
                  <a:noFill/>
                </a:ln>
                <a:solidFill>
                  <a:schemeClr val="tx1"/>
                </a:solidFill>
                <a:effectLst/>
                <a:latin typeface="+mn-ea"/>
                <a:cs typeface="Times New Roman" panose="02020603050405020304" pitchFamily="18" charset="0"/>
              </a:rPr>
              <a:t>　</a:t>
            </a:r>
            <a:r>
              <a:rPr kumimoji="0" lang="ja-JP" altLang="ja-JP" b="0" i="0" u="none" strike="noStrike" cap="none" normalizeH="0" baseline="0" dirty="0" smtClean="0">
                <a:ln>
                  <a:noFill/>
                </a:ln>
                <a:solidFill>
                  <a:schemeClr val="tx1"/>
                </a:solidFill>
                <a:effectLst/>
                <a:latin typeface="+mn-ea"/>
                <a:cs typeface="Times New Roman" panose="02020603050405020304" pitchFamily="18" charset="0"/>
              </a:rPr>
              <a:t>制</a:t>
            </a:r>
            <a:endParaRPr kumimoji="0" lang="ja-JP" altLang="ja-JP" b="0" i="0" u="none" strike="noStrike" cap="none" normalizeH="0" baseline="0" dirty="0" smtClean="0">
              <a:ln>
                <a:noFill/>
              </a:ln>
              <a:solidFill>
                <a:schemeClr val="tx1"/>
              </a:solidFill>
              <a:effectLst/>
              <a:latin typeface="+mn-ea"/>
            </a:endParaRPr>
          </a:p>
        </p:txBody>
      </p:sp>
      <p:sp>
        <p:nvSpPr>
          <p:cNvPr id="21" name="Rectangle 10"/>
          <p:cNvSpPr>
            <a:spLocks noChangeArrowheads="1"/>
          </p:cNvSpPr>
          <p:nvPr/>
        </p:nvSpPr>
        <p:spPr bwMode="auto">
          <a:xfrm>
            <a:off x="7243289" y="4264957"/>
            <a:ext cx="2206906" cy="102870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都道府県の措置</a:t>
            </a:r>
            <a:endParaRPr kumimoji="0" lang="ja-JP" altLang="ja-JP" sz="1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人材の育成</a:t>
            </a:r>
            <a:endParaRPr kumimoji="0" lang="ja-JP" altLang="ja-JP" sz="1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必要な助言</a:t>
            </a:r>
            <a:endParaRPr kumimoji="0" lang="ja-JP" altLang="ja-JP" sz="1600" b="0" i="0" u="none" strike="noStrike" cap="none" normalizeH="0" baseline="0" dirty="0" smtClean="0">
              <a:ln>
                <a:noFill/>
              </a:ln>
              <a:solidFill>
                <a:schemeClr val="tx1"/>
              </a:solidFill>
              <a:effectLst/>
              <a:latin typeface="+mn-ea"/>
            </a:endParaRPr>
          </a:p>
        </p:txBody>
      </p:sp>
      <p:sp>
        <p:nvSpPr>
          <p:cNvPr id="22" name="Rectangle 9"/>
          <p:cNvSpPr>
            <a:spLocks noChangeArrowheads="1"/>
          </p:cNvSpPr>
          <p:nvPr/>
        </p:nvSpPr>
        <p:spPr bwMode="auto">
          <a:xfrm>
            <a:off x="7264764" y="1214486"/>
            <a:ext cx="2206906" cy="1858963"/>
          </a:xfrm>
          <a:prstGeom prst="rect">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市町村の措置</a:t>
            </a:r>
            <a:endParaRPr kumimoji="0" lang="ja-JP" altLang="ja-JP" sz="1600" b="0" i="0" u="none" strike="noStrike" cap="none" normalizeH="0" baseline="0" dirty="0" smtClean="0">
              <a:ln>
                <a:noFill/>
              </a:ln>
              <a:solidFill>
                <a:schemeClr val="tx1"/>
              </a:solidFill>
              <a:effectLst/>
              <a:latin typeface="+mn-ea"/>
            </a:endParaRPr>
          </a:p>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en-US" sz="1600" dirty="0" smtClean="0">
                <a:latin typeface="+mn-ea"/>
                <a:cs typeface="Times New Roman" panose="02020603050405020304" pitchFamily="18" charset="0"/>
              </a:rPr>
              <a:t>○</a:t>
            </a: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国の基本計画を踏まえた計画の策定等</a:t>
            </a:r>
            <a:endParaRPr kumimoji="0" lang="ja-JP" altLang="ja-JP" sz="1600" b="0" i="0" u="none" strike="noStrike" cap="none" normalizeH="0" baseline="0" dirty="0" smtClean="0">
              <a:ln>
                <a:noFill/>
              </a:ln>
              <a:solidFill>
                <a:schemeClr val="tx1"/>
              </a:solidFill>
              <a:effectLst/>
              <a:latin typeface="+mn-ea"/>
            </a:endParaRPr>
          </a:p>
          <a:p>
            <a:pPr marL="174625" marR="0" lvl="0" indent="-174625" algn="l" defTabSz="914400" rtl="0" eaLnBrk="0" fontAlgn="base" latinLnBrk="0" hangingPunct="0">
              <a:lnSpc>
                <a:spcPct val="100000"/>
              </a:lnSpc>
              <a:spcBef>
                <a:spcPct val="0"/>
              </a:spcBef>
              <a:spcAft>
                <a:spcPct val="0"/>
              </a:spcAft>
              <a:buClrTx/>
              <a:buSzTx/>
              <a:buFontTx/>
              <a:buNone/>
              <a:tabLst/>
            </a:pPr>
            <a:endParaRPr kumimoji="0" lang="en-US" altLang="ja-JP" sz="1600" dirty="0">
              <a:latin typeface="+mn-ea"/>
              <a:cs typeface="Times New Roman" panose="02020603050405020304" pitchFamily="18" charset="0"/>
            </a:endParaRPr>
          </a:p>
          <a:p>
            <a:pPr marL="174625" marR="0" lvl="0" indent="-174625"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ja-JP" sz="1600" b="0" i="0" u="none" strike="noStrike" cap="none" normalizeH="0" baseline="0" dirty="0" smtClean="0">
                <a:ln>
                  <a:noFill/>
                </a:ln>
                <a:solidFill>
                  <a:schemeClr val="tx1"/>
                </a:solidFill>
                <a:effectLst/>
                <a:latin typeface="+mn-ea"/>
                <a:cs typeface="Times New Roman" panose="02020603050405020304" pitchFamily="18" charset="0"/>
              </a:rPr>
              <a:t>合議制の機関の設置</a:t>
            </a:r>
            <a:endParaRPr kumimoji="0" lang="ja-JP" altLang="ja-JP" sz="1600" b="0" i="0" u="none" strike="noStrike" cap="none" normalizeH="0" baseline="0" dirty="0" smtClean="0">
              <a:ln>
                <a:noFill/>
              </a:ln>
              <a:solidFill>
                <a:schemeClr val="tx1"/>
              </a:solidFill>
              <a:effectLst/>
              <a:latin typeface="+mn-ea"/>
            </a:endParaRPr>
          </a:p>
          <a:p>
            <a:pPr marL="174625" marR="0" lvl="0" indent="-174625"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Line 8"/>
          <p:cNvSpPr>
            <a:spLocks noChangeShapeType="1"/>
          </p:cNvSpPr>
          <p:nvPr/>
        </p:nvSpPr>
        <p:spPr bwMode="auto">
          <a:xfrm flipV="1">
            <a:off x="8256922" y="3282902"/>
            <a:ext cx="0" cy="800100"/>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4" name="Text Box 7"/>
          <p:cNvSpPr txBox="1">
            <a:spLocks noChangeArrowheads="1"/>
          </p:cNvSpPr>
          <p:nvPr/>
        </p:nvSpPr>
        <p:spPr bwMode="auto">
          <a:xfrm>
            <a:off x="8375694" y="3556516"/>
            <a:ext cx="1114425" cy="29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smtClean="0">
                <a:ln>
                  <a:noFill/>
                </a:ln>
                <a:solidFill>
                  <a:schemeClr val="tx1"/>
                </a:solidFill>
                <a:effectLst/>
                <a:latin typeface="+mn-ea"/>
                <a:cs typeface="Times New Roman" panose="02020603050405020304" pitchFamily="18" charset="0"/>
              </a:rPr>
              <a:t>援助</a:t>
            </a:r>
            <a:endParaRPr kumimoji="0" lang="ja-JP" altLang="ja-JP" b="0" i="0" u="none" strike="noStrike" cap="none" normalizeH="0" baseline="0" dirty="0" smtClean="0">
              <a:ln>
                <a:noFill/>
              </a:ln>
              <a:solidFill>
                <a:schemeClr val="tx1"/>
              </a:solidFill>
              <a:effectLst/>
              <a:latin typeface="+mn-ea"/>
            </a:endParaRPr>
          </a:p>
        </p:txBody>
      </p:sp>
      <p:sp>
        <p:nvSpPr>
          <p:cNvPr id="25" name="Line 6"/>
          <p:cNvSpPr>
            <a:spLocks noChangeShapeType="1"/>
          </p:cNvSpPr>
          <p:nvPr/>
        </p:nvSpPr>
        <p:spPr bwMode="auto">
          <a:xfrm>
            <a:off x="6610880" y="2581876"/>
            <a:ext cx="667008"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Line 4"/>
          <p:cNvSpPr>
            <a:spLocks noChangeShapeType="1"/>
          </p:cNvSpPr>
          <p:nvPr/>
        </p:nvSpPr>
        <p:spPr bwMode="auto">
          <a:xfrm>
            <a:off x="6583468" y="1629602"/>
            <a:ext cx="694420" cy="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30" name="Rectangle 1"/>
          <p:cNvSpPr>
            <a:spLocks noChangeArrowheads="1"/>
          </p:cNvSpPr>
          <p:nvPr/>
        </p:nvSpPr>
        <p:spPr bwMode="auto">
          <a:xfrm>
            <a:off x="309208" y="4999502"/>
            <a:ext cx="6150123" cy="1030302"/>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0" i="0" u="none" strike="noStrike" cap="none" normalizeH="0" baseline="0" dirty="0" smtClean="0">
                <a:ln>
                  <a:noFill/>
                </a:ln>
                <a:solidFill>
                  <a:schemeClr val="tx1"/>
                </a:solidFill>
                <a:effectLst/>
                <a:latin typeface="+mn-ea"/>
                <a:cs typeface="Times New Roman" panose="02020603050405020304" pitchFamily="18" charset="0"/>
              </a:rPr>
              <a:t>この法律の施行後２年以内の政令で定める日に、これらの組織を廃止し、新たに関係行政機関で組織する成年後見制度利用促進会議及び有識者で組織する成年後見制度利用促進専門家会議を設ける（両会議の庶務は厚生労働省に）。</a:t>
            </a:r>
            <a:endParaRPr kumimoji="0" lang="ja-JP" altLang="ja-JP" sz="1500" b="0" i="0" u="none" strike="noStrike" cap="none" normalizeH="0" baseline="0" dirty="0" smtClean="0">
              <a:ln>
                <a:noFill/>
              </a:ln>
              <a:solidFill>
                <a:schemeClr val="tx1"/>
              </a:solidFill>
              <a:effectLst/>
              <a:latin typeface="+mn-ea"/>
            </a:endParaRPr>
          </a:p>
        </p:txBody>
      </p:sp>
      <p:sp>
        <p:nvSpPr>
          <p:cNvPr id="31" name="Rectangle 27"/>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mn-ea"/>
            </a:endParaRPr>
          </a:p>
        </p:txBody>
      </p:sp>
      <p:sp>
        <p:nvSpPr>
          <p:cNvPr id="32" name="Rectangle 43"/>
          <p:cNvSpPr>
            <a:spLocks noChangeArrowheads="1"/>
          </p:cNvSpPr>
          <p:nvPr/>
        </p:nvSpPr>
        <p:spPr bwMode="auto">
          <a:xfrm>
            <a:off x="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mn-ea"/>
            </a:endParaRPr>
          </a:p>
        </p:txBody>
      </p:sp>
      <p:pic>
        <p:nvPicPr>
          <p:cNvPr id="33" name="図 32"/>
          <p:cNvPicPr>
            <a:picLocks noChangeAspect="1"/>
          </p:cNvPicPr>
          <p:nvPr/>
        </p:nvPicPr>
        <p:blipFill>
          <a:blip r:embed="rId2"/>
          <a:stretch>
            <a:fillRect/>
          </a:stretch>
        </p:blipFill>
        <p:spPr>
          <a:xfrm>
            <a:off x="5150585" y="4733368"/>
            <a:ext cx="204741" cy="335309"/>
          </a:xfrm>
          <a:prstGeom prst="rect">
            <a:avLst/>
          </a:prstGeom>
        </p:spPr>
      </p:pic>
      <p:pic>
        <p:nvPicPr>
          <p:cNvPr id="35" name="図 34"/>
          <p:cNvPicPr>
            <a:picLocks noChangeAspect="1"/>
          </p:cNvPicPr>
          <p:nvPr/>
        </p:nvPicPr>
        <p:blipFill>
          <a:blip r:embed="rId2"/>
          <a:stretch>
            <a:fillRect/>
          </a:stretch>
        </p:blipFill>
        <p:spPr>
          <a:xfrm>
            <a:off x="1522319" y="4779310"/>
            <a:ext cx="204741" cy="335309"/>
          </a:xfrm>
          <a:prstGeom prst="rect">
            <a:avLst/>
          </a:prstGeom>
        </p:spPr>
      </p:pic>
    </p:spTree>
    <p:extLst>
      <p:ext uri="{BB962C8B-B14F-4D97-AF65-F5344CB8AC3E}">
        <p14:creationId xmlns:p14="http://schemas.microsoft.com/office/powerpoint/2010/main" val="226485707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0488" y="143969"/>
            <a:ext cx="9192185" cy="468653"/>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kumimoji="1" lang="ja-JP" altLang="en-US" sz="2200" b="1" dirty="0" smtClean="0"/>
              <a:t>成年後見制度利用促進基本計画の概要</a:t>
            </a:r>
            <a:endParaRPr kumimoji="1" lang="ja-JP" altLang="en-US" sz="2200" b="1" dirty="0"/>
          </a:p>
        </p:txBody>
      </p:sp>
      <p:sp>
        <p:nvSpPr>
          <p:cNvPr id="4" name="スライド番号プレースホルダー 3"/>
          <p:cNvSpPr>
            <a:spLocks noGrp="1"/>
          </p:cNvSpPr>
          <p:nvPr>
            <p:ph type="sldNum" sz="quarter" idx="12"/>
          </p:nvPr>
        </p:nvSpPr>
        <p:spPr/>
        <p:txBody>
          <a:bodyPr/>
          <a:lstStyle/>
          <a:p>
            <a:fld id="{7D2CC875-A661-45C6-A641-52AED15339C6}" type="slidenum">
              <a:rPr kumimoji="1" lang="ja-JP" altLang="en-US" smtClean="0"/>
              <a:t>113</a:t>
            </a:fld>
            <a:endParaRPr kumimoji="1" lang="ja-JP" altLang="en-US"/>
          </a:p>
        </p:txBody>
      </p:sp>
      <p:grpSp>
        <p:nvGrpSpPr>
          <p:cNvPr id="6" name="グループ化 5"/>
          <p:cNvGrpSpPr/>
          <p:nvPr/>
        </p:nvGrpSpPr>
        <p:grpSpPr>
          <a:xfrm>
            <a:off x="198483" y="2741163"/>
            <a:ext cx="9314191" cy="4263985"/>
            <a:chOff x="201705" y="2503669"/>
            <a:chExt cx="8597715" cy="4263985"/>
          </a:xfrm>
        </p:grpSpPr>
        <p:sp>
          <p:nvSpPr>
            <p:cNvPr id="5" name="テキスト ボックス 4"/>
            <p:cNvSpPr txBox="1"/>
            <p:nvPr/>
          </p:nvSpPr>
          <p:spPr>
            <a:xfrm>
              <a:off x="201705" y="2884540"/>
              <a:ext cx="8538882" cy="3883114"/>
            </a:xfrm>
            <a:prstGeom prst="rect">
              <a:avLst/>
            </a:prstGeom>
            <a:noFill/>
          </p:spPr>
          <p:txBody>
            <a:bodyPr wrap="square" rtlCol="0">
              <a:spAutoFit/>
            </a:bodyPr>
            <a:lstStyle/>
            <a:p>
              <a:r>
                <a:rPr kumimoji="1" lang="ja-JP" altLang="en-US" sz="1600" dirty="0" smtClean="0"/>
                <a:t>（１）今後の施策の基本的な考え方</a:t>
              </a:r>
              <a:endParaRPr kumimoji="1" lang="en-US" altLang="ja-JP" sz="1600" dirty="0" smtClean="0"/>
            </a:p>
            <a:p>
              <a:pPr marL="533400" indent="-533400"/>
              <a:r>
                <a:rPr kumimoji="1" lang="ja-JP" altLang="en-US" sz="1600" dirty="0" smtClean="0"/>
                <a:t>　　①</a:t>
              </a:r>
              <a:r>
                <a:rPr kumimoji="1" lang="ja-JP" altLang="en-US" sz="1600" u="sng" dirty="0" smtClean="0"/>
                <a:t>ノーマライゼーション</a:t>
              </a:r>
              <a:r>
                <a:rPr kumimoji="1" lang="ja-JP" altLang="en-US" sz="1600" dirty="0" smtClean="0"/>
                <a:t>（個人としての尊厳を重んじ、その尊厳にふさわしい生活を保障する）</a:t>
              </a:r>
              <a:endParaRPr kumimoji="1" lang="en-US" altLang="ja-JP" sz="1600" dirty="0" smtClean="0"/>
            </a:p>
            <a:p>
              <a:r>
                <a:rPr lang="ja-JP" altLang="en-US" sz="1600" dirty="0" smtClean="0"/>
                <a:t>　　②</a:t>
              </a:r>
              <a:r>
                <a:rPr lang="ja-JP" altLang="en-US" sz="1600" u="sng" dirty="0" smtClean="0"/>
                <a:t>自己決定権</a:t>
              </a:r>
              <a:r>
                <a:rPr lang="ja-JP" altLang="en-US" sz="1600" dirty="0" smtClean="0"/>
                <a:t>の尊重（意思決定支援の重視と自発的意思の尊重）</a:t>
              </a:r>
              <a:endParaRPr lang="en-US" altLang="ja-JP" sz="1600" dirty="0" smtClean="0"/>
            </a:p>
            <a:p>
              <a:r>
                <a:rPr kumimoji="1" lang="ja-JP" altLang="en-US" sz="1600" dirty="0" smtClean="0"/>
                <a:t>　　③財産管理のみならず、</a:t>
              </a:r>
              <a:r>
                <a:rPr kumimoji="1" lang="ja-JP" altLang="en-US" sz="1600" u="sng" dirty="0" smtClean="0"/>
                <a:t>身上保護</a:t>
              </a:r>
              <a:r>
                <a:rPr lang="ja-JP" altLang="en-US" sz="1600" u="sng" dirty="0" smtClean="0"/>
                <a:t>も</a:t>
              </a:r>
              <a:r>
                <a:rPr kumimoji="1" lang="ja-JP" altLang="en-US" sz="1600" dirty="0" smtClean="0"/>
                <a:t>重視。</a:t>
              </a:r>
              <a:endParaRPr kumimoji="1" lang="en-US" altLang="ja-JP" sz="1600" dirty="0" smtClean="0"/>
            </a:p>
            <a:p>
              <a:pPr>
                <a:lnSpc>
                  <a:spcPts val="2300"/>
                </a:lnSpc>
              </a:pPr>
              <a:r>
                <a:rPr kumimoji="1" lang="ja-JP" altLang="en-US" sz="1600" dirty="0" smtClean="0"/>
                <a:t>（</a:t>
              </a:r>
              <a:r>
                <a:rPr lang="ja-JP" altLang="en-US" sz="1600" dirty="0"/>
                <a:t>２</a:t>
              </a:r>
              <a:r>
                <a:rPr kumimoji="1" lang="ja-JP" altLang="en-US" sz="1600" dirty="0" smtClean="0"/>
                <a:t>）今後の施策の目標　</a:t>
              </a:r>
              <a:endParaRPr kumimoji="1" lang="en-US" altLang="ja-JP" sz="1600" dirty="0" smtClean="0"/>
            </a:p>
            <a:p>
              <a:pPr marL="268288" indent="-268288">
                <a:lnSpc>
                  <a:spcPts val="2300"/>
                </a:lnSpc>
              </a:pPr>
              <a:r>
                <a:rPr lang="ja-JP" altLang="en-US" sz="1600" dirty="0"/>
                <a:t>　</a:t>
              </a:r>
              <a:r>
                <a:rPr lang="ja-JP" altLang="en-US" sz="1600" dirty="0" smtClean="0"/>
                <a:t>　①</a:t>
              </a:r>
              <a:r>
                <a:rPr lang="ja-JP" altLang="en-US" sz="1600" u="sng" dirty="0" smtClean="0"/>
                <a:t>利用者がメリットを実感</a:t>
              </a:r>
              <a:r>
                <a:rPr lang="ja-JP" altLang="en-US" sz="1600" dirty="0" smtClean="0"/>
                <a:t>できる制度・運用へ改善を進める。</a:t>
              </a:r>
              <a:endParaRPr lang="en-US" altLang="ja-JP" sz="1600" dirty="0" smtClean="0"/>
            </a:p>
            <a:p>
              <a:pPr marL="538163" indent="-538163"/>
              <a:r>
                <a:rPr lang="ja-JP" altLang="en-US" sz="1600" dirty="0"/>
                <a:t>　</a:t>
              </a:r>
              <a:r>
                <a:rPr lang="ja-JP" altLang="en-US" sz="1600" dirty="0" smtClean="0"/>
                <a:t>　②</a:t>
              </a:r>
              <a:r>
                <a:rPr kumimoji="1" lang="ja-JP" altLang="en-US" sz="1600" u="sng" dirty="0" smtClean="0"/>
                <a:t>全国どの地域においても</a:t>
              </a:r>
              <a:r>
                <a:rPr kumimoji="1" lang="ja-JP" altLang="en-US" sz="1600" dirty="0" smtClean="0"/>
                <a:t>必要な人が成年後見制度を利用できるよう、各地域において、</a:t>
              </a:r>
              <a:r>
                <a:rPr kumimoji="1" lang="ja-JP" altLang="en-US" sz="1600" u="sng" dirty="0" smtClean="0"/>
                <a:t>権利擁護支援の地域連携ネットワークの構築</a:t>
              </a:r>
              <a:r>
                <a:rPr kumimoji="1" lang="ja-JP" altLang="en-US" sz="1600" dirty="0" smtClean="0"/>
                <a:t>を図る。</a:t>
              </a:r>
              <a:endParaRPr kumimoji="1" lang="en-US" altLang="ja-JP" sz="1600" dirty="0" smtClean="0"/>
            </a:p>
            <a:p>
              <a:pPr marL="538163" indent="-538163">
                <a:tabLst>
                  <a:tab pos="538163" algn="l"/>
                </a:tabLst>
              </a:pPr>
              <a:r>
                <a:rPr lang="ja-JP" altLang="en-US" sz="1600" dirty="0"/>
                <a:t>　</a:t>
              </a:r>
              <a:r>
                <a:rPr lang="ja-JP" altLang="en-US" sz="1600" dirty="0" smtClean="0"/>
                <a:t>　③</a:t>
              </a:r>
              <a:r>
                <a:rPr lang="ja-JP" altLang="en-US" sz="1600" u="sng" dirty="0" smtClean="0"/>
                <a:t>後見人等による横領等の不正防止を徹底</a:t>
              </a:r>
              <a:r>
                <a:rPr lang="ja-JP" altLang="en-US" sz="1600" dirty="0" smtClean="0"/>
                <a:t>するとともに、利用しやすさとの調和を図り、安心して</a:t>
              </a:r>
              <a:r>
                <a:rPr lang="ja-JP" altLang="en-US" sz="1600" dirty="0"/>
                <a:t>成年後見</a:t>
              </a:r>
              <a:r>
                <a:rPr lang="ja-JP" altLang="en-US" sz="1600" dirty="0" smtClean="0"/>
                <a:t>制度を利用できる環境を整備する。</a:t>
              </a:r>
              <a:endParaRPr lang="en-US" altLang="ja-JP" sz="1600" dirty="0" smtClean="0"/>
            </a:p>
            <a:p>
              <a:r>
                <a:rPr kumimoji="1" lang="ja-JP" altLang="en-US" sz="1600" dirty="0"/>
                <a:t>　</a:t>
              </a:r>
              <a:r>
                <a:rPr kumimoji="1" lang="ja-JP" altLang="en-US" sz="1600" dirty="0" smtClean="0"/>
                <a:t>　④</a:t>
              </a:r>
              <a:r>
                <a:rPr lang="ja-JP" altLang="en-US" sz="1600" dirty="0" smtClean="0"/>
                <a:t>成年被後見人等の</a:t>
              </a:r>
              <a:r>
                <a:rPr lang="ja-JP" altLang="en-US" sz="1600" u="sng" dirty="0" smtClean="0"/>
                <a:t>権利制限に係る措置（欠格条項）を見直す</a:t>
              </a:r>
              <a:r>
                <a:rPr lang="ja-JP" altLang="en-US" sz="1600" dirty="0" smtClean="0"/>
                <a:t>。</a:t>
              </a:r>
              <a:endParaRPr lang="en-US" altLang="ja-JP" sz="1600" dirty="0" smtClean="0"/>
            </a:p>
            <a:p>
              <a:r>
                <a:rPr lang="ja-JP" altLang="en-US" sz="1600" dirty="0" smtClean="0"/>
                <a:t>（３）施策の進捗状況の把握・評価等</a:t>
              </a:r>
              <a:endParaRPr lang="en-US" altLang="ja-JP" sz="1600" dirty="0" smtClean="0"/>
            </a:p>
            <a:p>
              <a:pPr marL="85725" indent="-85725"/>
              <a:r>
                <a:rPr lang="ja-JP" altLang="en-US" sz="1600" dirty="0"/>
                <a:t>　</a:t>
              </a:r>
              <a:r>
                <a:rPr lang="ja-JP" altLang="en-US" sz="1600" dirty="0" smtClean="0"/>
                <a:t>　基本計画に盛り込まれた施策について、国においてその</a:t>
              </a:r>
              <a:r>
                <a:rPr lang="ja-JP" altLang="en-US" sz="1600" u="sng" dirty="0" smtClean="0"/>
                <a:t>進捗状況を把握・評価</a:t>
              </a:r>
              <a:r>
                <a:rPr lang="ja-JP" altLang="en-US" sz="1600" dirty="0" smtClean="0"/>
                <a:t>し、目標達成のために必要な対応について検討する。</a:t>
              </a:r>
              <a:endParaRPr lang="en-US" altLang="ja-JP" sz="1600" dirty="0" smtClean="0"/>
            </a:p>
            <a:p>
              <a:endParaRPr kumimoji="1" lang="en-US" altLang="ja-JP" sz="1600" dirty="0" smtClean="0"/>
            </a:p>
          </p:txBody>
        </p:sp>
        <p:sp>
          <p:nvSpPr>
            <p:cNvPr id="11" name="テキスト ボックス 10"/>
            <p:cNvSpPr txBox="1"/>
            <p:nvPr/>
          </p:nvSpPr>
          <p:spPr>
            <a:xfrm>
              <a:off x="225239" y="2503669"/>
              <a:ext cx="3334870"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kumimoji="1" lang="ja-JP" altLang="en-US" sz="2000" dirty="0" smtClean="0"/>
                <a:t>基本的な考え方及び目標等</a:t>
              </a:r>
              <a:endParaRPr kumimoji="1" lang="ja-JP" altLang="en-US" sz="2000" dirty="0"/>
            </a:p>
          </p:txBody>
        </p:sp>
        <p:sp>
          <p:nvSpPr>
            <p:cNvPr id="3" name="正方形/長方形 2"/>
            <p:cNvSpPr/>
            <p:nvPr/>
          </p:nvSpPr>
          <p:spPr>
            <a:xfrm>
              <a:off x="440391" y="3164272"/>
              <a:ext cx="8350624" cy="766821"/>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42073" y="4210825"/>
              <a:ext cx="8357347" cy="1504909"/>
            </a:xfrm>
            <a:prstGeom prst="rect">
              <a:avLst/>
            </a:pr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214874" y="761687"/>
            <a:ext cx="3612776" cy="40011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kumimoji="1" lang="ja-JP" altLang="en-US" sz="2000" dirty="0" smtClean="0"/>
              <a:t>基本計画について</a:t>
            </a:r>
            <a:endParaRPr kumimoji="1" lang="ja-JP" altLang="en-US" sz="2000" dirty="0"/>
          </a:p>
        </p:txBody>
      </p:sp>
      <p:sp>
        <p:nvSpPr>
          <p:cNvPr id="7" name="テキスト ボックス 6"/>
          <p:cNvSpPr txBox="1"/>
          <p:nvPr/>
        </p:nvSpPr>
        <p:spPr>
          <a:xfrm>
            <a:off x="180274" y="1161742"/>
            <a:ext cx="9711158" cy="1569660"/>
          </a:xfrm>
          <a:prstGeom prst="rect">
            <a:avLst/>
          </a:prstGeom>
          <a:noFill/>
        </p:spPr>
        <p:txBody>
          <a:bodyPr wrap="square" rtlCol="0">
            <a:spAutoFit/>
          </a:bodyPr>
          <a:lstStyle/>
          <a:p>
            <a:pPr marL="174625" indent="-174625"/>
            <a:r>
              <a:rPr lang="ja-JP" altLang="en-US" sz="1600" dirty="0" smtClean="0"/>
              <a:t>（１）成年後見制度の利用の促進に関する法律（平成</a:t>
            </a:r>
            <a:r>
              <a:rPr lang="en-US" altLang="ja-JP" sz="1600" dirty="0" smtClean="0"/>
              <a:t>28</a:t>
            </a:r>
            <a:r>
              <a:rPr lang="ja-JP" altLang="en-US" sz="1600" dirty="0" smtClean="0"/>
              <a:t>年法律第</a:t>
            </a:r>
            <a:r>
              <a:rPr lang="en-US" altLang="ja-JP" sz="1600" dirty="0" smtClean="0"/>
              <a:t>29</a:t>
            </a:r>
            <a:r>
              <a:rPr lang="ja-JP" altLang="en-US" sz="1600" dirty="0" smtClean="0"/>
              <a:t>号）に基づき、</a:t>
            </a:r>
            <a:r>
              <a:rPr lang="ja-JP" altLang="en-US" sz="1600" u="sng" dirty="0" smtClean="0"/>
              <a:t>成年後見制度の利用促進に関する施策の総合的・計画的な推進を図る</a:t>
            </a:r>
            <a:r>
              <a:rPr lang="ja-JP" altLang="en-US" sz="1600" dirty="0" smtClean="0"/>
              <a:t>ために策定。</a:t>
            </a:r>
            <a:endParaRPr lang="en-US" altLang="ja-JP" sz="1600" dirty="0" smtClean="0"/>
          </a:p>
          <a:p>
            <a:pPr marL="174625" indent="-174625"/>
            <a:r>
              <a:rPr lang="ja-JP" altLang="en-US" sz="1600" dirty="0" smtClean="0"/>
              <a:t>（２）計画</a:t>
            </a:r>
            <a:r>
              <a:rPr lang="ja-JP" altLang="en-US" sz="1600" dirty="0"/>
              <a:t>の対象期間は</a:t>
            </a:r>
            <a:r>
              <a:rPr lang="ja-JP" altLang="en-US" sz="1600" u="sng" dirty="0"/>
              <a:t>概ね５年間</a:t>
            </a:r>
            <a:r>
              <a:rPr lang="ja-JP" altLang="en-US" sz="1600" dirty="0"/>
              <a:t>を念頭（平成</a:t>
            </a:r>
            <a:r>
              <a:rPr lang="en-US" altLang="ja-JP" sz="1600" dirty="0"/>
              <a:t>29</a:t>
            </a:r>
            <a:r>
              <a:rPr lang="ja-JP" altLang="en-US" sz="1600" dirty="0"/>
              <a:t>年度～</a:t>
            </a:r>
            <a:r>
              <a:rPr lang="en-US" altLang="ja-JP" sz="1600" dirty="0"/>
              <a:t>33</a:t>
            </a:r>
            <a:r>
              <a:rPr lang="ja-JP" altLang="en-US" sz="1600" dirty="0"/>
              <a:t>年度</a:t>
            </a:r>
            <a:r>
              <a:rPr lang="ja-JP" altLang="en-US" sz="1600" dirty="0" smtClean="0"/>
              <a:t>）。</a:t>
            </a:r>
            <a:endParaRPr lang="ja-JP" altLang="en-US" sz="1600" dirty="0"/>
          </a:p>
          <a:p>
            <a:pPr marL="174625" indent="-174625"/>
            <a:r>
              <a:rPr lang="ja-JP" altLang="en-US" sz="1600" dirty="0" smtClean="0"/>
              <a:t>（３）国</a:t>
            </a:r>
            <a:r>
              <a:rPr lang="ja-JP" altLang="en-US" sz="1600" dirty="0"/>
              <a:t>・地方公共団体・関係団体等は、</a:t>
            </a:r>
            <a:r>
              <a:rPr lang="ja-JP" altLang="en-US" sz="1600" u="sng" dirty="0"/>
              <a:t>工程表を踏まえた各施策の段階的・計画的な推進</a:t>
            </a:r>
            <a:r>
              <a:rPr lang="ja-JP" altLang="en-US" sz="1600" dirty="0"/>
              <a:t>に</a:t>
            </a:r>
            <a:r>
              <a:rPr lang="ja-JP" altLang="en-US" sz="1600" dirty="0" smtClean="0"/>
              <a:t>取り組む。</a:t>
            </a:r>
            <a:endParaRPr lang="en-US" altLang="ja-JP" sz="1600" dirty="0" smtClean="0"/>
          </a:p>
          <a:p>
            <a:pPr marL="174625" indent="-174625"/>
            <a:r>
              <a:rPr lang="en-US" altLang="ja-JP" sz="1600" dirty="0" smtClean="0"/>
              <a:t>※</a:t>
            </a:r>
            <a:r>
              <a:rPr lang="ja-JP" altLang="en-US" sz="1600" dirty="0"/>
              <a:t>市町村は国の計画を勘案して市町村計画を</a:t>
            </a:r>
            <a:r>
              <a:rPr lang="ja-JP" altLang="en-US" sz="1600" dirty="0" smtClean="0"/>
              <a:t>策定</a:t>
            </a:r>
            <a:r>
              <a:rPr lang="ja-JP" altLang="en-US" sz="1600" dirty="0"/>
              <a:t>。</a:t>
            </a:r>
            <a:endParaRPr lang="en-US" altLang="ja-JP" sz="1600" dirty="0"/>
          </a:p>
          <a:p>
            <a:pPr marL="174625" indent="-174625"/>
            <a:endParaRPr lang="ja-JP" altLang="en-US" sz="1600" dirty="0"/>
          </a:p>
        </p:txBody>
      </p:sp>
    </p:spTree>
    <p:extLst>
      <p:ext uri="{BB962C8B-B14F-4D97-AF65-F5344CB8AC3E}">
        <p14:creationId xmlns:p14="http://schemas.microsoft.com/office/powerpoint/2010/main" val="29580627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0243" y="2387117"/>
            <a:ext cx="2301688" cy="3969234"/>
          </a:xfrm>
          <a:prstGeom prst="rect">
            <a:avLst/>
          </a:prstGeom>
          <a:noFill/>
          <a:ln w="1905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7D2CC875-A661-45C6-A641-52AED15339C6}" type="slidenum">
              <a:rPr kumimoji="1" lang="ja-JP" altLang="en-US" smtClean="0"/>
              <a:t>114</a:t>
            </a:fld>
            <a:endParaRPr kumimoji="1" lang="ja-JP" altLang="en-US"/>
          </a:p>
        </p:txBody>
      </p:sp>
      <p:sp>
        <p:nvSpPr>
          <p:cNvPr id="6" name="タイトル 5"/>
          <p:cNvSpPr txBox="1">
            <a:spLocks noGrp="1"/>
          </p:cNvSpPr>
          <p:nvPr>
            <p:ph type="title"/>
          </p:nvPr>
        </p:nvSpPr>
        <p:spPr>
          <a:xfrm>
            <a:off x="160244" y="117973"/>
            <a:ext cx="9592789" cy="40008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2000" dirty="0">
                <a:latin typeface="+mn-lt"/>
                <a:ea typeface="+mn-ea"/>
                <a:cs typeface="+mn-cs"/>
              </a:rPr>
              <a:t>総合的かつ計画的に講ずべき施策</a:t>
            </a:r>
          </a:p>
        </p:txBody>
      </p:sp>
      <p:sp>
        <p:nvSpPr>
          <p:cNvPr id="7" name="テキスト ボックス 6"/>
          <p:cNvSpPr txBox="1"/>
          <p:nvPr/>
        </p:nvSpPr>
        <p:spPr>
          <a:xfrm>
            <a:off x="160242" y="692696"/>
            <a:ext cx="2296593" cy="1200329"/>
          </a:xfrm>
          <a:prstGeom prst="rect">
            <a:avLst/>
          </a:prstGeom>
          <a:noFill/>
          <a:ln w="19050">
            <a:noFill/>
          </a:ln>
        </p:spPr>
        <p:style>
          <a:lnRef idx="1">
            <a:schemeClr val="accent4"/>
          </a:lnRef>
          <a:fillRef idx="2">
            <a:schemeClr val="accent4"/>
          </a:fillRef>
          <a:effectRef idx="1">
            <a:schemeClr val="accent4"/>
          </a:effectRef>
          <a:fontRef idx="minor">
            <a:schemeClr val="dk1"/>
          </a:fontRef>
        </p:style>
        <p:txBody>
          <a:bodyPr wrap="square" rtlCol="0" anchor="ctr" anchorCtr="1">
            <a:spAutoFit/>
          </a:bodyPr>
          <a:lstStyle/>
          <a:p>
            <a:pPr marL="268288" indent="-268288"/>
            <a:r>
              <a:rPr lang="ja-JP" altLang="en-US" sz="1400" dirty="0" smtClean="0">
                <a:solidFill>
                  <a:schemeClr val="tx1"/>
                </a:solidFill>
              </a:rPr>
              <a:t>（</a:t>
            </a:r>
            <a:r>
              <a:rPr lang="ja-JP" altLang="en-US" sz="1400" dirty="0">
                <a:solidFill>
                  <a:schemeClr val="tx1"/>
                </a:solidFill>
              </a:rPr>
              <a:t>１</a:t>
            </a:r>
            <a:r>
              <a:rPr lang="ja-JP" altLang="en-US" sz="1400" dirty="0" smtClean="0">
                <a:solidFill>
                  <a:schemeClr val="tx1"/>
                </a:solidFill>
              </a:rPr>
              <a:t>）</a:t>
            </a:r>
            <a:endParaRPr lang="en-US" altLang="ja-JP" sz="1400" dirty="0" smtClean="0">
              <a:solidFill>
                <a:schemeClr val="tx1"/>
              </a:solidFill>
            </a:endParaRPr>
          </a:p>
          <a:p>
            <a:r>
              <a:rPr lang="ja-JP" altLang="en-US" sz="1400" dirty="0" smtClean="0">
                <a:solidFill>
                  <a:schemeClr val="tx1"/>
                </a:solidFill>
              </a:rPr>
              <a:t>利用者がメリットを実感できる制度・運用の改善</a:t>
            </a:r>
            <a:r>
              <a:rPr lang="ja-JP" altLang="en-US" dirty="0">
                <a:solidFill>
                  <a:schemeClr val="tx1"/>
                </a:solidFill>
              </a:rPr>
              <a:t>　　</a:t>
            </a:r>
            <a:endParaRPr lang="en-US" altLang="ja-JP" dirty="0">
              <a:solidFill>
                <a:schemeClr val="tx1"/>
              </a:solidFill>
            </a:endParaRPr>
          </a:p>
          <a:p>
            <a:r>
              <a:rPr lang="ja-JP" altLang="en-US" sz="1300" dirty="0" smtClean="0">
                <a:solidFill>
                  <a:schemeClr val="tx1"/>
                </a:solidFill>
              </a:rPr>
              <a:t>－制度開始</a:t>
            </a:r>
            <a:r>
              <a:rPr lang="ja-JP" altLang="en-US" sz="1300" dirty="0">
                <a:solidFill>
                  <a:schemeClr val="tx1"/>
                </a:solidFill>
              </a:rPr>
              <a:t>時・開始後</a:t>
            </a:r>
            <a:r>
              <a:rPr lang="ja-JP" altLang="en-US" sz="1300" dirty="0" smtClean="0">
                <a:solidFill>
                  <a:schemeClr val="tx1"/>
                </a:solidFill>
              </a:rPr>
              <a:t>に</a:t>
            </a:r>
            <a:endParaRPr lang="en-US" altLang="ja-JP" sz="1300" dirty="0" smtClean="0">
              <a:solidFill>
                <a:schemeClr val="tx1"/>
              </a:solidFill>
            </a:endParaRPr>
          </a:p>
          <a:p>
            <a:r>
              <a:rPr lang="ja-JP" altLang="en-US" sz="1300" dirty="0" smtClean="0">
                <a:solidFill>
                  <a:schemeClr val="tx1"/>
                </a:solidFill>
              </a:rPr>
              <a:t>おける</a:t>
            </a:r>
            <a:r>
              <a:rPr lang="ja-JP" altLang="en-US" sz="1300" dirty="0">
                <a:solidFill>
                  <a:schemeClr val="tx1"/>
                </a:solidFill>
              </a:rPr>
              <a:t>身上保護の</a:t>
            </a:r>
            <a:r>
              <a:rPr lang="ja-JP" altLang="en-US" sz="1300" dirty="0" smtClean="0">
                <a:solidFill>
                  <a:schemeClr val="tx1"/>
                </a:solidFill>
              </a:rPr>
              <a:t>充実－</a:t>
            </a:r>
            <a:endParaRPr lang="en-US" altLang="ja-JP" sz="1300" dirty="0" smtClean="0">
              <a:solidFill>
                <a:schemeClr val="tx1"/>
              </a:solidFill>
            </a:endParaRPr>
          </a:p>
        </p:txBody>
      </p:sp>
      <p:sp>
        <p:nvSpPr>
          <p:cNvPr id="15" name="テキスト ボックス 14"/>
          <p:cNvSpPr txBox="1"/>
          <p:nvPr/>
        </p:nvSpPr>
        <p:spPr>
          <a:xfrm>
            <a:off x="160243" y="2294847"/>
            <a:ext cx="2301688" cy="3970318"/>
          </a:xfrm>
          <a:prstGeom prst="rect">
            <a:avLst/>
          </a:prstGeom>
          <a:noFill/>
          <a:ln w="28575">
            <a:noFill/>
          </a:ln>
        </p:spPr>
        <p:txBody>
          <a:bodyPr wrap="square" rtlCol="0" anchor="ctr" anchorCtr="1">
            <a:spAutoFit/>
          </a:bodyPr>
          <a:lstStyle>
            <a:defPPr>
              <a:defRPr lang="ja-JP"/>
            </a:defPPr>
            <a:lvl1pPr marL="268288" indent="-268288">
              <a:defRPr sz="1400"/>
            </a:lvl1pPr>
          </a:lstStyle>
          <a:p>
            <a:endParaRPr lang="en-US" altLang="ja-JP" dirty="0"/>
          </a:p>
          <a:p>
            <a:endParaRPr lang="en-US" altLang="ja-JP" dirty="0"/>
          </a:p>
          <a:p>
            <a:endParaRPr lang="en-US" altLang="ja-JP" dirty="0"/>
          </a:p>
          <a:p>
            <a:endParaRPr lang="en-US" altLang="ja-JP" dirty="0" smtClean="0"/>
          </a:p>
          <a:p>
            <a:endParaRPr lang="en-US" altLang="ja-JP" dirty="0"/>
          </a:p>
          <a:p>
            <a:endParaRPr lang="en-US" altLang="ja-JP" dirty="0"/>
          </a:p>
          <a:p>
            <a:endParaRPr lang="en-US" altLang="ja-JP" dirty="0"/>
          </a:p>
          <a:p>
            <a:r>
              <a:rPr lang="ja-JP" altLang="en-US" dirty="0"/>
              <a:t>（２）</a:t>
            </a:r>
            <a:endParaRPr lang="en-US" altLang="ja-JP" dirty="0"/>
          </a:p>
          <a:p>
            <a:pPr marL="0" indent="0"/>
            <a:r>
              <a:rPr lang="ja-JP" altLang="en-US" dirty="0"/>
              <a:t>権利擁護支援の地域連携</a:t>
            </a:r>
            <a:r>
              <a:rPr lang="ja-JP" altLang="en-US" dirty="0" smtClean="0"/>
              <a:t>ネットワークづくり</a:t>
            </a:r>
            <a:endParaRPr lang="en-US" altLang="ja-JP" dirty="0" smtClean="0"/>
          </a:p>
          <a:p>
            <a:pPr marL="0" indent="0"/>
            <a:endParaRPr lang="en-US" altLang="ja-JP" sz="800" dirty="0" smtClean="0"/>
          </a:p>
          <a:p>
            <a:pPr marL="0" indent="0"/>
            <a:endParaRPr lang="en-US" altLang="ja-JP" sz="800" dirty="0"/>
          </a:p>
          <a:p>
            <a:pPr marL="0" indent="0"/>
            <a:r>
              <a:rPr lang="ja-JP" altLang="en-US" sz="1300" dirty="0" smtClean="0"/>
              <a:t>　　　　　　　</a:t>
            </a:r>
            <a:endParaRPr lang="en-US" altLang="ja-JP" sz="1300" dirty="0" smtClean="0"/>
          </a:p>
          <a:p>
            <a:endParaRPr lang="en-US" altLang="ja-JP" dirty="0"/>
          </a:p>
          <a:p>
            <a:endParaRPr lang="en-US" altLang="ja-JP" dirty="0" smtClean="0"/>
          </a:p>
          <a:p>
            <a:endParaRPr lang="en-US" altLang="ja-JP" dirty="0"/>
          </a:p>
          <a:p>
            <a:endParaRPr lang="en-US" altLang="ja-JP" dirty="0"/>
          </a:p>
          <a:p>
            <a:endParaRPr lang="en-US" altLang="ja-JP" dirty="0"/>
          </a:p>
          <a:p>
            <a:endParaRPr lang="en-US" altLang="ja-JP" dirty="0"/>
          </a:p>
        </p:txBody>
      </p:sp>
      <p:sp>
        <p:nvSpPr>
          <p:cNvPr id="25" name="コンテンツ プレースホルダー 2"/>
          <p:cNvSpPr txBox="1">
            <a:spLocks/>
          </p:cNvSpPr>
          <p:nvPr/>
        </p:nvSpPr>
        <p:spPr>
          <a:xfrm>
            <a:off x="2592633" y="2387117"/>
            <a:ext cx="7160400" cy="3969234"/>
          </a:xfrm>
          <a:prstGeom prst="rect">
            <a:avLst/>
          </a:prstGeom>
          <a:ln w="9525">
            <a:solidFill>
              <a:schemeClr val="tx1"/>
            </a:solidFill>
            <a:prstDash val="solid"/>
          </a:ln>
        </p:spPr>
        <p:txBody>
          <a:bodyPr vert="horz" lIns="91440" tIns="45720" rIns="91440" bIns="45720" rtlCol="0" anchor="b" anchorCtr="0">
            <a:noAutofit/>
          </a:bodyPr>
          <a:lstStyle>
            <a:defPPr>
              <a:defRPr lang="ja-JP"/>
            </a:defPPr>
            <a:lvl1pPr indent="0">
              <a:lnSpc>
                <a:spcPct val="90000"/>
              </a:lnSpc>
              <a:spcBef>
                <a:spcPts val="1000"/>
              </a:spcBef>
              <a:buFont typeface="Arial" panose="020B0604020202020204" pitchFamily="34" charset="0"/>
              <a:buNone/>
              <a:defRPr sz="16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4625" indent="-174625">
              <a:lnSpc>
                <a:spcPts val="1500"/>
              </a:lnSpc>
              <a:spcBef>
                <a:spcPts val="0"/>
              </a:spcBef>
            </a:pPr>
            <a:r>
              <a:rPr lang="ja-JP" altLang="en-US" sz="1400" dirty="0" smtClean="0"/>
              <a:t>○</a:t>
            </a:r>
            <a:r>
              <a:rPr lang="ja-JP" altLang="en-US" sz="1400" u="sng" dirty="0" smtClean="0"/>
              <a:t>以下の３つの役割を果たす地域</a:t>
            </a:r>
            <a:r>
              <a:rPr lang="ja-JP" altLang="en-US" sz="1400" u="sng" dirty="0"/>
              <a:t>連携ネットワーク</a:t>
            </a:r>
            <a:r>
              <a:rPr lang="ja-JP" altLang="en-US" sz="1400" u="sng" dirty="0" smtClean="0"/>
              <a:t>の整備を進める</a:t>
            </a:r>
            <a:r>
              <a:rPr lang="ja-JP" altLang="en-US" sz="1400" dirty="0" smtClean="0"/>
              <a:t>。</a:t>
            </a:r>
            <a:endParaRPr lang="en-US" altLang="ja-JP" sz="1400" dirty="0" smtClean="0"/>
          </a:p>
          <a:p>
            <a:pPr>
              <a:lnSpc>
                <a:spcPts val="1500"/>
              </a:lnSpc>
              <a:spcBef>
                <a:spcPts val="0"/>
              </a:spcBef>
            </a:pPr>
            <a:r>
              <a:rPr lang="ja-JP" altLang="en-US" sz="1200" dirty="0" smtClean="0"/>
              <a:t>　　・権利擁護支援の必要な人の発見・支援</a:t>
            </a:r>
            <a:endParaRPr lang="en-US" altLang="ja-JP" sz="1200" dirty="0" smtClean="0"/>
          </a:p>
          <a:p>
            <a:pPr>
              <a:lnSpc>
                <a:spcPts val="1500"/>
              </a:lnSpc>
              <a:spcBef>
                <a:spcPts val="0"/>
              </a:spcBef>
            </a:pPr>
            <a:r>
              <a:rPr lang="ja-JP" altLang="en-US" sz="1200" dirty="0" smtClean="0"/>
              <a:t>　　・早期の段階からの相談・対応体制の整備</a:t>
            </a:r>
            <a:endParaRPr lang="en-US" altLang="ja-JP" sz="1200" dirty="0" smtClean="0"/>
          </a:p>
          <a:p>
            <a:pPr>
              <a:lnSpc>
                <a:spcPts val="1500"/>
              </a:lnSpc>
              <a:spcBef>
                <a:spcPts val="0"/>
              </a:spcBef>
            </a:pPr>
            <a:r>
              <a:rPr lang="ja-JP" altLang="en-US" sz="1200" dirty="0"/>
              <a:t>　　</a:t>
            </a:r>
            <a:r>
              <a:rPr lang="ja-JP" altLang="en-US" sz="1200" dirty="0" smtClean="0"/>
              <a:t>・意思決定支援・身上保護を重視した後見活動を支援する体制の構築</a:t>
            </a:r>
            <a:endParaRPr lang="en-US" altLang="ja-JP" sz="1200" dirty="0" smtClean="0"/>
          </a:p>
          <a:p>
            <a:pPr>
              <a:lnSpc>
                <a:spcPts val="1500"/>
              </a:lnSpc>
              <a:spcBef>
                <a:spcPts val="0"/>
              </a:spcBef>
            </a:pPr>
            <a:r>
              <a:rPr lang="ja-JP" altLang="en-US" sz="1400" dirty="0"/>
              <a:t>○</a:t>
            </a:r>
            <a:r>
              <a:rPr lang="ja-JP" altLang="en-US" sz="1400" u="sng" dirty="0"/>
              <a:t>地域連携ネットワークの基本的仕組み</a:t>
            </a:r>
          </a:p>
          <a:p>
            <a:pPr>
              <a:lnSpc>
                <a:spcPts val="1500"/>
              </a:lnSpc>
              <a:spcBef>
                <a:spcPts val="0"/>
              </a:spcBef>
            </a:pPr>
            <a:r>
              <a:rPr lang="ja-JP" altLang="en-US" sz="1200" dirty="0"/>
              <a:t>　　・「チーム</a:t>
            </a:r>
            <a:r>
              <a:rPr lang="ja-JP" altLang="en-US" sz="1200" dirty="0" smtClean="0"/>
              <a:t>」対応（福祉等の</a:t>
            </a:r>
            <a:r>
              <a:rPr lang="ja-JP" altLang="en-US" sz="1200" dirty="0"/>
              <a:t>関係者と</a:t>
            </a:r>
            <a:r>
              <a:rPr lang="ja-JP" altLang="en-US" sz="1200" dirty="0" smtClean="0"/>
              <a:t>後見人等が</a:t>
            </a:r>
            <a:r>
              <a:rPr lang="ja-JP" altLang="en-US" sz="1200" dirty="0"/>
              <a:t>チームとなって本人を</a:t>
            </a:r>
            <a:r>
              <a:rPr lang="ja-JP" altLang="en-US" sz="1200" dirty="0" smtClean="0"/>
              <a:t>見守る体制の整備）</a:t>
            </a:r>
            <a:endParaRPr lang="ja-JP" altLang="en-US" sz="1200" dirty="0"/>
          </a:p>
          <a:p>
            <a:pPr marL="268288" indent="-268288">
              <a:lnSpc>
                <a:spcPts val="1500"/>
              </a:lnSpc>
              <a:spcBef>
                <a:spcPts val="0"/>
              </a:spcBef>
            </a:pPr>
            <a:r>
              <a:rPr lang="ja-JP" altLang="en-US" sz="1200" dirty="0"/>
              <a:t>　　・「協議会」</a:t>
            </a:r>
            <a:r>
              <a:rPr lang="ja-JP" altLang="en-US" sz="1200" dirty="0" smtClean="0"/>
              <a:t>等（</a:t>
            </a:r>
            <a:r>
              <a:rPr lang="ja-JP" altLang="en-US" sz="1200" dirty="0"/>
              <a:t>福祉・法律の専門</a:t>
            </a:r>
            <a:r>
              <a:rPr lang="ja-JP" altLang="en-US" sz="1200" dirty="0" smtClean="0"/>
              <a:t>職団体が協力して個別</a:t>
            </a:r>
            <a:r>
              <a:rPr lang="ja-JP" altLang="en-US" sz="1200" dirty="0"/>
              <a:t>のチームを支援する仕組みの整備</a:t>
            </a:r>
            <a:r>
              <a:rPr lang="ja-JP" altLang="en-US" sz="1200" dirty="0" smtClean="0"/>
              <a:t>）</a:t>
            </a:r>
            <a:endParaRPr lang="en-US" altLang="ja-JP" sz="1200" dirty="0" smtClean="0"/>
          </a:p>
          <a:p>
            <a:pPr>
              <a:lnSpc>
                <a:spcPts val="1500"/>
              </a:lnSpc>
              <a:spcBef>
                <a:spcPts val="0"/>
              </a:spcBef>
            </a:pPr>
            <a:r>
              <a:rPr lang="ja-JP" altLang="en-US" sz="1400" dirty="0" smtClean="0"/>
              <a:t>　➡</a:t>
            </a:r>
            <a:r>
              <a:rPr lang="ja-JP" altLang="en-US" sz="1400" u="sng" dirty="0" smtClean="0"/>
              <a:t>地域</a:t>
            </a:r>
            <a:r>
              <a:rPr lang="ja-JP" altLang="en-US" sz="1400" u="sng" dirty="0"/>
              <a:t>連携ネットワーク</a:t>
            </a:r>
            <a:r>
              <a:rPr lang="ja-JP" altLang="en-US" sz="1400" u="sng" dirty="0" smtClean="0"/>
              <a:t>の整備・運営の中核</a:t>
            </a:r>
            <a:r>
              <a:rPr lang="ja-JP" altLang="en-US" sz="1400" u="sng" dirty="0"/>
              <a:t>となる</a:t>
            </a:r>
            <a:r>
              <a:rPr lang="ja-JP" altLang="en-US" sz="1400" u="sng" dirty="0" smtClean="0"/>
              <a:t>機関が必要</a:t>
            </a:r>
            <a:r>
              <a:rPr lang="ja-JP" altLang="en-US" sz="1400" dirty="0" smtClean="0"/>
              <a:t>。</a:t>
            </a:r>
            <a:endParaRPr lang="ja-JP" altLang="en-US" sz="1200" dirty="0" smtClean="0"/>
          </a:p>
          <a:p>
            <a:pPr>
              <a:lnSpc>
                <a:spcPts val="1500"/>
              </a:lnSpc>
              <a:spcBef>
                <a:spcPts val="0"/>
              </a:spcBef>
            </a:pPr>
            <a:r>
              <a:rPr lang="ja-JP" altLang="en-US" sz="1200" dirty="0" smtClean="0"/>
              <a:t>　　　</a:t>
            </a:r>
            <a:r>
              <a:rPr lang="ja-JP" altLang="en-US" sz="1200" dirty="0"/>
              <a:t>　</a:t>
            </a:r>
            <a:r>
              <a:rPr lang="ja-JP" altLang="en-US" sz="1400" dirty="0"/>
              <a:t>◎地域連携ネットワーク及び中核機関が担うべき具体的機能</a:t>
            </a:r>
            <a:r>
              <a:rPr lang="ja-JP" altLang="en-US" sz="1400" dirty="0" smtClean="0"/>
              <a:t>等</a:t>
            </a:r>
            <a:endParaRPr lang="en-US" altLang="ja-JP" sz="1400" dirty="0" smtClean="0"/>
          </a:p>
          <a:p>
            <a:pPr marL="584200" indent="-508000">
              <a:lnSpc>
                <a:spcPts val="1500"/>
              </a:lnSpc>
              <a:spcBef>
                <a:spcPts val="0"/>
              </a:spcBef>
            </a:pPr>
            <a:r>
              <a:rPr lang="ja-JP" altLang="en-US" sz="1400" dirty="0" smtClean="0"/>
              <a:t>　　　　 </a:t>
            </a:r>
            <a:r>
              <a:rPr lang="ja-JP" altLang="en-US" sz="1200" dirty="0"/>
              <a:t>・広報</a:t>
            </a:r>
            <a:r>
              <a:rPr lang="ja-JP" altLang="en-US" sz="1200" dirty="0" smtClean="0"/>
              <a:t>機能（権利擁護の必要な人の発見、周知・啓発等）</a:t>
            </a:r>
            <a:endParaRPr lang="ja-JP" altLang="en-US" sz="1200" dirty="0"/>
          </a:p>
          <a:p>
            <a:pPr marL="584200" indent="-584200">
              <a:lnSpc>
                <a:spcPts val="1500"/>
              </a:lnSpc>
              <a:spcBef>
                <a:spcPts val="0"/>
              </a:spcBef>
            </a:pPr>
            <a:r>
              <a:rPr lang="ja-JP" altLang="en-US" sz="1200" dirty="0"/>
              <a:t>  　</a:t>
            </a:r>
            <a:r>
              <a:rPr lang="ja-JP" altLang="en-US" sz="1200" dirty="0" smtClean="0"/>
              <a:t>　　　　・</a:t>
            </a:r>
            <a:r>
              <a:rPr lang="ja-JP" altLang="en-US" sz="1200" dirty="0"/>
              <a:t>相談</a:t>
            </a:r>
            <a:r>
              <a:rPr lang="ja-JP" altLang="en-US" sz="1200" dirty="0" smtClean="0"/>
              <a:t>機能（相談対応、後見ニーズの精査、見守り体制の調整等）</a:t>
            </a:r>
            <a:endParaRPr lang="ja-JP" altLang="en-US" sz="1200" dirty="0"/>
          </a:p>
          <a:p>
            <a:pPr marL="584200" indent="-584200">
              <a:lnSpc>
                <a:spcPts val="1500"/>
              </a:lnSpc>
              <a:spcBef>
                <a:spcPts val="0"/>
              </a:spcBef>
            </a:pPr>
            <a:r>
              <a:rPr lang="ja-JP" altLang="en-US" sz="1200" dirty="0"/>
              <a:t>  </a:t>
            </a:r>
            <a:r>
              <a:rPr lang="ja-JP" altLang="en-US" sz="1200" dirty="0" smtClean="0"/>
              <a:t>　　　　</a:t>
            </a:r>
            <a:r>
              <a:rPr lang="ja-JP" altLang="en-US" sz="1200" dirty="0"/>
              <a:t>　・利用促進（マッチング）</a:t>
            </a:r>
            <a:r>
              <a:rPr lang="ja-JP" altLang="en-US" sz="1200" dirty="0" smtClean="0"/>
              <a:t>機能</a:t>
            </a:r>
            <a:endParaRPr lang="en-US" altLang="ja-JP" sz="1200" dirty="0" smtClean="0"/>
          </a:p>
          <a:p>
            <a:pPr marL="584200" indent="-584200">
              <a:lnSpc>
                <a:spcPts val="1500"/>
              </a:lnSpc>
              <a:spcBef>
                <a:spcPts val="0"/>
              </a:spcBef>
            </a:pPr>
            <a:r>
              <a:rPr lang="ja-JP" altLang="en-US" sz="1200" dirty="0" smtClean="0"/>
              <a:t>  　　　　</a:t>
            </a:r>
            <a:r>
              <a:rPr lang="ja-JP" altLang="en-US" sz="1200" dirty="0"/>
              <a:t>　</a:t>
            </a:r>
            <a:r>
              <a:rPr lang="ja-JP" altLang="en-US" sz="1200" dirty="0" smtClean="0"/>
              <a:t>・後見人支援機能（チームによる支援、本人の意思を尊重した柔軟な対応等）</a:t>
            </a:r>
            <a:endParaRPr lang="ja-JP" altLang="en-US" sz="1200" dirty="0"/>
          </a:p>
          <a:p>
            <a:pPr marL="584200" indent="-584200">
              <a:lnSpc>
                <a:spcPts val="1500"/>
              </a:lnSpc>
              <a:spcBef>
                <a:spcPts val="0"/>
              </a:spcBef>
            </a:pPr>
            <a:r>
              <a:rPr lang="ja-JP" altLang="en-US" sz="1200" dirty="0"/>
              <a:t>　 </a:t>
            </a:r>
            <a:r>
              <a:rPr lang="ja-JP" altLang="en-US" sz="1200" dirty="0" smtClean="0"/>
              <a:t>　　　　 </a:t>
            </a:r>
            <a:r>
              <a:rPr lang="ja-JP" altLang="en-US" sz="1200" dirty="0"/>
              <a:t>・不正防止</a:t>
            </a:r>
            <a:r>
              <a:rPr lang="ja-JP" altLang="en-US" sz="1200" dirty="0" smtClean="0"/>
              <a:t>効果</a:t>
            </a:r>
            <a:endParaRPr lang="en-US" altLang="ja-JP" sz="1200" dirty="0" smtClean="0"/>
          </a:p>
          <a:p>
            <a:pPr marL="584200" indent="-584200">
              <a:lnSpc>
                <a:spcPts val="1500"/>
              </a:lnSpc>
              <a:spcBef>
                <a:spcPts val="0"/>
              </a:spcBef>
            </a:pPr>
            <a:r>
              <a:rPr lang="ja-JP" altLang="en-US" sz="1200" dirty="0"/>
              <a:t>　</a:t>
            </a:r>
            <a:r>
              <a:rPr lang="ja-JP" altLang="en-US" sz="1200" dirty="0" smtClean="0"/>
              <a:t>　　　</a:t>
            </a:r>
            <a:r>
              <a:rPr lang="ja-JP" altLang="en-US" sz="1400" dirty="0" smtClean="0"/>
              <a:t>◎</a:t>
            </a:r>
            <a:r>
              <a:rPr lang="ja-JP" altLang="ja-JP" sz="1400" dirty="0"/>
              <a:t>中核機関の設置・運営</a:t>
            </a:r>
            <a:r>
              <a:rPr lang="ja-JP" altLang="ja-JP" sz="1400" dirty="0" smtClean="0"/>
              <a:t>形態</a:t>
            </a:r>
            <a:endParaRPr lang="en-US" altLang="ja-JP" sz="1400" dirty="0" smtClean="0"/>
          </a:p>
          <a:p>
            <a:pPr marL="622300" indent="-622300">
              <a:lnSpc>
                <a:spcPts val="1500"/>
              </a:lnSpc>
              <a:spcBef>
                <a:spcPts val="0"/>
              </a:spcBef>
            </a:pPr>
            <a:r>
              <a:rPr lang="ja-JP" altLang="en-US" sz="1400" dirty="0"/>
              <a:t>　</a:t>
            </a:r>
            <a:r>
              <a:rPr lang="ja-JP" altLang="en-US" sz="1400" dirty="0" smtClean="0"/>
              <a:t>　　　　・</a:t>
            </a:r>
            <a:r>
              <a:rPr lang="ja-JP" altLang="ja-JP" sz="1200" dirty="0"/>
              <a:t>設置の</a:t>
            </a:r>
            <a:r>
              <a:rPr lang="ja-JP" altLang="ja-JP" sz="1200" dirty="0" smtClean="0"/>
              <a:t>区域</a:t>
            </a:r>
            <a:r>
              <a:rPr lang="ja-JP" altLang="en-US" sz="1200" dirty="0" smtClean="0"/>
              <a:t>：市町村</a:t>
            </a:r>
            <a:r>
              <a:rPr lang="ja-JP" altLang="en-US" sz="1200" dirty="0"/>
              <a:t>の</a:t>
            </a:r>
            <a:r>
              <a:rPr lang="ja-JP" altLang="en-US" sz="1200" dirty="0" smtClean="0"/>
              <a:t>単位を基本とする。（複数</a:t>
            </a:r>
            <a:r>
              <a:rPr lang="ja-JP" altLang="en-US" sz="1200" dirty="0"/>
              <a:t>の</a:t>
            </a:r>
            <a:r>
              <a:rPr lang="ja-JP" altLang="en-US" sz="1200" dirty="0" smtClean="0"/>
              <a:t>市町村での設置も検討）</a:t>
            </a:r>
            <a:endParaRPr lang="en-US" altLang="ja-JP" sz="1200" dirty="0"/>
          </a:p>
          <a:p>
            <a:pPr marL="622300" indent="-622300">
              <a:lnSpc>
                <a:spcPts val="1500"/>
              </a:lnSpc>
              <a:spcBef>
                <a:spcPts val="0"/>
              </a:spcBef>
            </a:pPr>
            <a:r>
              <a:rPr lang="en-US" altLang="ja-JP" sz="1200" dirty="0"/>
              <a:t>   </a:t>
            </a:r>
            <a:r>
              <a:rPr lang="ja-JP" altLang="en-US" sz="1200" dirty="0" smtClean="0"/>
              <a:t>　　　　</a:t>
            </a:r>
            <a:r>
              <a:rPr lang="en-US" altLang="ja-JP" sz="1200" dirty="0" smtClean="0"/>
              <a:t> </a:t>
            </a:r>
            <a:r>
              <a:rPr lang="ja-JP" altLang="en-US" sz="1200" dirty="0" smtClean="0"/>
              <a:t> </a:t>
            </a:r>
            <a:r>
              <a:rPr lang="ja-JP" altLang="en-US" sz="1200" dirty="0"/>
              <a:t>・</a:t>
            </a:r>
            <a:r>
              <a:rPr lang="ja-JP" altLang="ja-JP" sz="1200" dirty="0"/>
              <a:t>設置の</a:t>
            </a:r>
            <a:r>
              <a:rPr lang="ja-JP" altLang="ja-JP" sz="1200" dirty="0" smtClean="0"/>
              <a:t>主体</a:t>
            </a:r>
            <a:r>
              <a:rPr lang="ja-JP" altLang="en-US" sz="1200" dirty="0" smtClean="0"/>
              <a:t>：市町村</a:t>
            </a:r>
            <a:r>
              <a:rPr lang="ja-JP" altLang="en-US" sz="1200" dirty="0"/>
              <a:t>の設置が望ましい</a:t>
            </a:r>
            <a:r>
              <a:rPr lang="ja-JP" altLang="en-US" sz="1200" dirty="0" smtClean="0"/>
              <a:t>。（委託等を含め地域の実情に応じた柔軟な設置）</a:t>
            </a:r>
            <a:endParaRPr lang="en-US" altLang="ja-JP" sz="1200" dirty="0"/>
          </a:p>
          <a:p>
            <a:pPr marL="622300" indent="-622300">
              <a:lnSpc>
                <a:spcPts val="1500"/>
              </a:lnSpc>
              <a:spcBef>
                <a:spcPts val="0"/>
              </a:spcBef>
            </a:pPr>
            <a:r>
              <a:rPr lang="ja-JP" altLang="en-US" sz="1200" dirty="0"/>
              <a:t>　</a:t>
            </a:r>
            <a:r>
              <a:rPr lang="ja-JP" altLang="en-US" sz="1200" dirty="0" smtClean="0"/>
              <a:t>　　　　  </a:t>
            </a:r>
            <a:r>
              <a:rPr lang="ja-JP" altLang="en-US" sz="1200" dirty="0"/>
              <a:t>・</a:t>
            </a:r>
            <a:r>
              <a:rPr lang="ja-JP" altLang="ja-JP" sz="1200" dirty="0"/>
              <a:t>運営の</a:t>
            </a:r>
            <a:r>
              <a:rPr lang="ja-JP" altLang="ja-JP" sz="1200" dirty="0" smtClean="0"/>
              <a:t>主体</a:t>
            </a:r>
            <a:r>
              <a:rPr lang="ja-JP" altLang="en-US" sz="1200" dirty="0" smtClean="0"/>
              <a:t>：市町村</a:t>
            </a:r>
            <a:r>
              <a:rPr lang="ja-JP" altLang="en-US" sz="1200" dirty="0"/>
              <a:t>による直営又</a:t>
            </a:r>
            <a:r>
              <a:rPr lang="ja-JP" altLang="en-US" sz="1200" dirty="0" smtClean="0"/>
              <a:t>は委託など（</a:t>
            </a:r>
            <a:r>
              <a:rPr lang="ja-JP" altLang="en-US" sz="1200" dirty="0"/>
              <a:t>業務</a:t>
            </a:r>
            <a:r>
              <a:rPr lang="ja-JP" altLang="en-US" sz="1200" dirty="0" smtClean="0"/>
              <a:t>の中立性・公正性</a:t>
            </a:r>
            <a:r>
              <a:rPr lang="ja-JP" altLang="en-US" sz="1200" dirty="0"/>
              <a:t>の確保に</a:t>
            </a:r>
            <a:r>
              <a:rPr lang="ja-JP" altLang="en-US" sz="1200" dirty="0" smtClean="0"/>
              <a:t>留意）</a:t>
            </a:r>
            <a:endParaRPr lang="en-US" altLang="ja-JP" sz="1200" dirty="0"/>
          </a:p>
          <a:p>
            <a:pPr marL="622300" indent="-622300">
              <a:lnSpc>
                <a:spcPts val="1500"/>
              </a:lnSpc>
              <a:spcBef>
                <a:spcPts val="0"/>
              </a:spcBef>
            </a:pPr>
            <a:r>
              <a:rPr lang="ja-JP" altLang="en-US" sz="1200" dirty="0"/>
              <a:t>　</a:t>
            </a:r>
            <a:r>
              <a:rPr lang="ja-JP" altLang="en-US" sz="1200" dirty="0" smtClean="0"/>
              <a:t>　　　　  </a:t>
            </a:r>
            <a:r>
              <a:rPr lang="en-US" altLang="ja-JP" sz="1200" dirty="0" smtClean="0"/>
              <a:t>※</a:t>
            </a:r>
            <a:r>
              <a:rPr lang="ja-JP" altLang="en-US" sz="1200" dirty="0" smtClean="0"/>
              <a:t>専門</a:t>
            </a:r>
            <a:r>
              <a:rPr lang="ja-JP" altLang="en-US" sz="1200" dirty="0"/>
              <a:t>職</a:t>
            </a:r>
            <a:r>
              <a:rPr lang="ja-JP" altLang="en-US" sz="1200" dirty="0" smtClean="0"/>
              <a:t>団体は、地域連携ネットワーク及び中核機関の設置・運営に積極的に協力</a:t>
            </a:r>
            <a:endParaRPr lang="ja-JP" altLang="en-US" sz="1200" dirty="0"/>
          </a:p>
        </p:txBody>
      </p:sp>
      <p:sp>
        <p:nvSpPr>
          <p:cNvPr id="16" name="コンテンツ プレースホルダー 2"/>
          <p:cNvSpPr txBox="1">
            <a:spLocks/>
          </p:cNvSpPr>
          <p:nvPr/>
        </p:nvSpPr>
        <p:spPr>
          <a:xfrm>
            <a:off x="2576747" y="564298"/>
            <a:ext cx="7160400" cy="1619356"/>
          </a:xfrm>
          <a:prstGeom prst="rect">
            <a:avLst/>
          </a:prstGeom>
          <a:ln w="9525">
            <a:solidFill>
              <a:schemeClr val="tx1"/>
            </a:solidFill>
            <a:prstDash val="solid"/>
          </a:ln>
        </p:spPr>
        <p:txBody>
          <a:bodyPr vert="horz" lIns="91440" tIns="45720" rIns="91440" bIns="45720" rtlCol="0" anchor="b" anchorCtr="0">
            <a:noAutofit/>
          </a:bodyPr>
          <a:lstStyle>
            <a:defPPr>
              <a:defRPr lang="ja-JP"/>
            </a:defPPr>
            <a:lvl1pPr indent="0">
              <a:lnSpc>
                <a:spcPct val="90000"/>
              </a:lnSpc>
              <a:spcBef>
                <a:spcPts val="1000"/>
              </a:spcBef>
              <a:buFont typeface="Arial" panose="020B0604020202020204" pitchFamily="34" charset="0"/>
              <a:buNone/>
              <a:defRPr sz="16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4625" indent="-174625">
              <a:lnSpc>
                <a:spcPts val="1400"/>
              </a:lnSpc>
              <a:spcBef>
                <a:spcPts val="0"/>
              </a:spcBef>
            </a:pPr>
            <a:r>
              <a:rPr lang="ja-JP" altLang="en-US" sz="1300" dirty="0" smtClean="0"/>
              <a:t>○高齢者と障害者（本人）の特性に応じた</a:t>
            </a:r>
            <a:r>
              <a:rPr lang="ja-JP" altLang="en-US" sz="1300" u="sng" dirty="0" smtClean="0"/>
              <a:t>意思決定支援を行うための指針</a:t>
            </a:r>
            <a:r>
              <a:rPr lang="ja-JP" altLang="en-US" sz="1300" dirty="0" smtClean="0"/>
              <a:t>の策定等に向けた検討や、検討の成果を共有・活用する。</a:t>
            </a:r>
            <a:endParaRPr lang="en-US" altLang="ja-JP" sz="1300" dirty="0" smtClean="0"/>
          </a:p>
          <a:p>
            <a:pPr marL="174625" indent="-174625">
              <a:lnSpc>
                <a:spcPts val="1400"/>
              </a:lnSpc>
              <a:spcBef>
                <a:spcPts val="0"/>
              </a:spcBef>
            </a:pPr>
            <a:r>
              <a:rPr lang="ja-JP" altLang="en-US" sz="1300" dirty="0" smtClean="0"/>
              <a:t>○</a:t>
            </a:r>
            <a:r>
              <a:rPr lang="ja-JP" altLang="en-US" sz="1300" u="sng" dirty="0" smtClean="0"/>
              <a:t>本人の意思・身上に配慮した後見事務</a:t>
            </a:r>
            <a:r>
              <a:rPr lang="ja-JP" altLang="en-US" sz="1300" dirty="0" smtClean="0"/>
              <a:t>を適切に行うことのできる後見人等を</a:t>
            </a:r>
            <a:r>
              <a:rPr lang="ja-JP" altLang="en-US" sz="1300" u="sng" dirty="0" smtClean="0"/>
              <a:t>家庭裁判所が選任</a:t>
            </a:r>
            <a:r>
              <a:rPr lang="ja-JP" altLang="en-US" sz="1300" dirty="0"/>
              <a:t>できるようにするため</a:t>
            </a:r>
            <a:r>
              <a:rPr lang="ja-JP" altLang="en-US" sz="1300" dirty="0" smtClean="0"/>
              <a:t>の仕組みを検討する。</a:t>
            </a:r>
            <a:endParaRPr lang="en-US" altLang="ja-JP" sz="1300" dirty="0" smtClean="0"/>
          </a:p>
          <a:p>
            <a:pPr marL="174625" indent="-174625">
              <a:lnSpc>
                <a:spcPts val="1400"/>
              </a:lnSpc>
              <a:spcBef>
                <a:spcPts val="0"/>
              </a:spcBef>
            </a:pPr>
            <a:r>
              <a:rPr lang="ja-JP" altLang="en-US" sz="1300" dirty="0" smtClean="0"/>
              <a:t>○本人</a:t>
            </a:r>
            <a:r>
              <a:rPr lang="ja-JP" altLang="en-US" sz="1300" dirty="0"/>
              <a:t>の権利擁護を十分に</a:t>
            </a:r>
            <a:r>
              <a:rPr lang="ja-JP" altLang="en-US" sz="1300" dirty="0" smtClean="0"/>
              <a:t>図る観点から、</a:t>
            </a:r>
            <a:r>
              <a:rPr lang="ja-JP" altLang="en-US" sz="1300" u="sng" dirty="0" smtClean="0"/>
              <a:t>後見人等の</a:t>
            </a:r>
            <a:r>
              <a:rPr lang="ja-JP" altLang="en-US" sz="1300" u="sng" dirty="0"/>
              <a:t>交代を柔軟に行う</a:t>
            </a:r>
            <a:r>
              <a:rPr lang="ja-JP" altLang="en-US" sz="1300" dirty="0"/>
              <a:t>ことを可能とする</a:t>
            </a:r>
            <a:r>
              <a:rPr lang="ja-JP" altLang="en-US" sz="1300" dirty="0" smtClean="0"/>
              <a:t>環境を整備する。</a:t>
            </a:r>
            <a:endParaRPr lang="ja-JP" altLang="en-US" sz="1300" dirty="0"/>
          </a:p>
          <a:p>
            <a:pPr marL="174625" indent="-174625">
              <a:lnSpc>
                <a:spcPts val="1400"/>
              </a:lnSpc>
              <a:spcBef>
                <a:spcPts val="0"/>
              </a:spcBef>
            </a:pPr>
            <a:r>
              <a:rPr lang="ja-JP" altLang="en-US" sz="1300" dirty="0" smtClean="0"/>
              <a:t>○後見・保佐・補助の判別が適切になされるよう、医師が本人</a:t>
            </a:r>
            <a:r>
              <a:rPr lang="ja-JP" altLang="en-US" sz="1300" dirty="0"/>
              <a:t>の置かれた家庭的・社会的状況も</a:t>
            </a:r>
            <a:r>
              <a:rPr lang="ja-JP" altLang="en-US" sz="1300" dirty="0" smtClean="0"/>
              <a:t>考慮しつつ適切な医学的判断を行える、</a:t>
            </a:r>
            <a:r>
              <a:rPr lang="ja-JP" altLang="en-US" sz="1300" u="sng" dirty="0"/>
              <a:t>診断書等の</a:t>
            </a:r>
            <a:r>
              <a:rPr lang="ja-JP" altLang="en-US" sz="1300" u="sng" dirty="0" smtClean="0"/>
              <a:t>在り方を検討</a:t>
            </a:r>
            <a:r>
              <a:rPr lang="ja-JP" altLang="en-US" sz="1300" dirty="0" smtClean="0"/>
              <a:t>する。</a:t>
            </a:r>
            <a:endParaRPr lang="ja-JP" altLang="en-US" sz="1300" dirty="0"/>
          </a:p>
        </p:txBody>
      </p:sp>
      <p:sp>
        <p:nvSpPr>
          <p:cNvPr id="9" name="正方形/長方形 8"/>
          <p:cNvSpPr/>
          <p:nvPr/>
        </p:nvSpPr>
        <p:spPr>
          <a:xfrm>
            <a:off x="160243" y="564299"/>
            <a:ext cx="2301688" cy="1637433"/>
          </a:xfrm>
          <a:prstGeom prst="rect">
            <a:avLst/>
          </a:prstGeom>
          <a:noFill/>
          <a:ln w="1905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1455353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0244" y="2868828"/>
            <a:ext cx="3048887" cy="1163697"/>
          </a:xfrm>
          <a:prstGeom prst="rect">
            <a:avLst/>
          </a:prstGeom>
          <a:ln w="190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9" name="正方形/長方形 18"/>
          <p:cNvSpPr/>
          <p:nvPr/>
        </p:nvSpPr>
        <p:spPr>
          <a:xfrm>
            <a:off x="160244" y="474507"/>
            <a:ext cx="3048887" cy="1283930"/>
          </a:xfrm>
          <a:prstGeom prst="rect">
            <a:avLst/>
          </a:prstGeom>
          <a:noFill/>
          <a:ln w="1905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 name="コンテンツ プレースホルダー 2"/>
          <p:cNvSpPr>
            <a:spLocks noGrp="1"/>
          </p:cNvSpPr>
          <p:nvPr>
            <p:ph sz="half" idx="1"/>
          </p:nvPr>
        </p:nvSpPr>
        <p:spPr>
          <a:xfrm>
            <a:off x="3405126" y="469624"/>
            <a:ext cx="6350388" cy="1291330"/>
          </a:xfrm>
          <a:ln w="9525">
            <a:solidFill>
              <a:schemeClr val="tx1"/>
            </a:solidFill>
            <a:prstDash val="solid"/>
          </a:ln>
        </p:spPr>
        <p:txBody>
          <a:bodyPr>
            <a:noAutofit/>
          </a:bodyPr>
          <a:lstStyle/>
          <a:p>
            <a:pPr marL="180975" indent="-180975">
              <a:lnSpc>
                <a:spcPts val="1400"/>
              </a:lnSpc>
              <a:spcBef>
                <a:spcPts val="600"/>
              </a:spcBef>
              <a:buNone/>
            </a:pPr>
            <a:r>
              <a:rPr lang="ja-JP" altLang="en-US" sz="1400" dirty="0" smtClean="0"/>
              <a:t>○</a:t>
            </a:r>
            <a:r>
              <a:rPr lang="ja-JP" altLang="en-US" sz="1400" u="sng" dirty="0" smtClean="0"/>
              <a:t>現行の後見制度支援信託に並立・代替する新たな方策</a:t>
            </a:r>
            <a:r>
              <a:rPr lang="ja-JP" altLang="en-US" sz="1400" dirty="0" smtClean="0"/>
              <a:t>（預貯金の適切な管理、払戻方法等）</a:t>
            </a:r>
            <a:r>
              <a:rPr lang="ja-JP" altLang="en-US" sz="1400" dirty="0"/>
              <a:t>を</a:t>
            </a:r>
            <a:r>
              <a:rPr lang="ja-JP" altLang="en-US" sz="1400" dirty="0" smtClean="0"/>
              <a:t>検討する。</a:t>
            </a:r>
            <a:endParaRPr lang="en-US" altLang="ja-JP" sz="1400" dirty="0" smtClean="0"/>
          </a:p>
          <a:p>
            <a:pPr marL="180975" indent="-180975">
              <a:lnSpc>
                <a:spcPts val="1400"/>
              </a:lnSpc>
              <a:spcBef>
                <a:spcPts val="600"/>
              </a:spcBef>
              <a:buNone/>
            </a:pPr>
            <a:r>
              <a:rPr lang="ja-JP" altLang="en-US" sz="1400" dirty="0" smtClean="0"/>
              <a:t>○今後の専門</a:t>
            </a:r>
            <a:r>
              <a:rPr lang="ja-JP" altLang="en-US" sz="1400" dirty="0"/>
              <a:t>職団体の対応強化等の検討状況を踏まえ、</a:t>
            </a:r>
            <a:r>
              <a:rPr lang="ja-JP" altLang="en-US" sz="1400" u="sng" dirty="0"/>
              <a:t>より効率的な不正防止のための方策を</a:t>
            </a:r>
            <a:r>
              <a:rPr lang="ja-JP" altLang="en-US" sz="1400" u="sng" dirty="0" smtClean="0"/>
              <a:t>検討</a:t>
            </a:r>
            <a:r>
              <a:rPr lang="ja-JP" altLang="en-US" sz="1400" dirty="0" smtClean="0"/>
              <a:t>する。</a:t>
            </a:r>
            <a:endParaRPr lang="en-US" altLang="ja-JP" sz="1400" dirty="0"/>
          </a:p>
          <a:p>
            <a:pPr marL="180975" indent="-180975">
              <a:lnSpc>
                <a:spcPts val="1400"/>
              </a:lnSpc>
              <a:spcBef>
                <a:spcPts val="600"/>
              </a:spcBef>
              <a:buNone/>
            </a:pPr>
            <a:r>
              <a:rPr lang="ja-JP" altLang="en-US" sz="1400" dirty="0"/>
              <a:t>○</a:t>
            </a:r>
            <a:r>
              <a:rPr lang="ja-JP" altLang="en-US" sz="1400" dirty="0" smtClean="0"/>
              <a:t>移行型</a:t>
            </a:r>
            <a:r>
              <a:rPr lang="ja-JP" altLang="en-US" sz="1400" dirty="0"/>
              <a:t>任意後見契約に</a:t>
            </a:r>
            <a:r>
              <a:rPr lang="ja-JP" altLang="en-US" sz="1400" dirty="0" smtClean="0"/>
              <a:t>おける不適切事例については、地域連携ネットワークでの発見・支援とともに、</a:t>
            </a:r>
            <a:r>
              <a:rPr lang="ja-JP" altLang="en-US" sz="1400" u="sng" dirty="0" smtClean="0"/>
              <a:t>実務的な対応を検討</a:t>
            </a:r>
            <a:r>
              <a:rPr lang="ja-JP" altLang="en-US" sz="1400" dirty="0" smtClean="0"/>
              <a:t>する。</a:t>
            </a:r>
            <a:endParaRPr lang="en-US" altLang="ja-JP" sz="1400" dirty="0"/>
          </a:p>
          <a:p>
            <a:pPr marL="180975" indent="-180975">
              <a:buNone/>
            </a:pPr>
            <a:endParaRPr lang="en-US" altLang="ja-JP" sz="1200" dirty="0"/>
          </a:p>
          <a:p>
            <a:pPr marL="180975" indent="-180975">
              <a:buNone/>
            </a:pPr>
            <a:endParaRPr kumimoji="1" lang="ja-JP" altLang="en-US" sz="1200" dirty="0"/>
          </a:p>
        </p:txBody>
      </p:sp>
      <p:sp>
        <p:nvSpPr>
          <p:cNvPr id="5" name="スライド番号プレースホルダー 4"/>
          <p:cNvSpPr>
            <a:spLocks noGrp="1"/>
          </p:cNvSpPr>
          <p:nvPr>
            <p:ph type="sldNum" sz="quarter" idx="12"/>
          </p:nvPr>
        </p:nvSpPr>
        <p:spPr/>
        <p:txBody>
          <a:bodyPr/>
          <a:lstStyle/>
          <a:p>
            <a:fld id="{7D2CC875-A661-45C6-A641-52AED15339C6}" type="slidenum">
              <a:rPr lang="ja-JP" altLang="en-US" smtClean="0">
                <a:solidFill>
                  <a:prstClr val="black">
                    <a:tint val="75000"/>
                  </a:prstClr>
                </a:solidFill>
              </a:rPr>
              <a:pPr/>
              <a:t>115</a:t>
            </a:fld>
            <a:endParaRPr lang="ja-JP" altLang="en-US">
              <a:solidFill>
                <a:prstClr val="black">
                  <a:tint val="75000"/>
                </a:prstClr>
              </a:solidFill>
            </a:endParaRPr>
          </a:p>
        </p:txBody>
      </p:sp>
      <p:sp>
        <p:nvSpPr>
          <p:cNvPr id="6" name="タイトル 5"/>
          <p:cNvSpPr txBox="1">
            <a:spLocks noGrp="1"/>
          </p:cNvSpPr>
          <p:nvPr>
            <p:ph type="title"/>
          </p:nvPr>
        </p:nvSpPr>
        <p:spPr>
          <a:xfrm>
            <a:off x="160244" y="22723"/>
            <a:ext cx="9592789" cy="40008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algn="ctr"/>
            <a:r>
              <a:rPr lang="ja-JP" altLang="en-US" sz="2000" dirty="0">
                <a:latin typeface="+mn-lt"/>
                <a:ea typeface="+mn-ea"/>
                <a:cs typeface="+mn-cs"/>
              </a:rPr>
              <a:t>総合的かつ計画的に講ずべき施策</a:t>
            </a:r>
          </a:p>
        </p:txBody>
      </p:sp>
      <p:sp>
        <p:nvSpPr>
          <p:cNvPr id="7" name="テキスト ボックス 6"/>
          <p:cNvSpPr txBox="1"/>
          <p:nvPr/>
        </p:nvSpPr>
        <p:spPr>
          <a:xfrm>
            <a:off x="160246" y="468292"/>
            <a:ext cx="3048888" cy="1292662"/>
          </a:xfrm>
          <a:prstGeom prst="rect">
            <a:avLst/>
          </a:prstGeom>
          <a:noFill/>
          <a:ln w="28575">
            <a:noFill/>
          </a:ln>
        </p:spPr>
        <p:txBody>
          <a:bodyPr wrap="square" lIns="108000" rtlCol="0" anchor="ctr" anchorCtr="1">
            <a:spAutoFit/>
          </a:bodyPr>
          <a:lstStyle>
            <a:defPPr>
              <a:defRPr lang="ja-JP"/>
            </a:defPPr>
            <a:lvl1pPr indent="0">
              <a:defRPr sz="1400"/>
            </a:lvl1pPr>
          </a:lstStyle>
          <a:p>
            <a:r>
              <a:rPr lang="ja-JP" altLang="en-US" dirty="0" smtClean="0"/>
              <a:t>（</a:t>
            </a:r>
            <a:r>
              <a:rPr lang="ja-JP" altLang="en-US" dirty="0"/>
              <a:t>３）</a:t>
            </a:r>
            <a:endParaRPr lang="en-US" altLang="ja-JP" dirty="0"/>
          </a:p>
          <a:p>
            <a:pPr marL="85725" indent="-85725"/>
            <a:r>
              <a:rPr lang="ja-JP" altLang="en-US" dirty="0" smtClean="0"/>
              <a:t>  不正</a:t>
            </a:r>
            <a:r>
              <a:rPr lang="ja-JP" altLang="en-US" dirty="0"/>
              <a:t>防止の徹底と利用しやすさとの調和</a:t>
            </a:r>
            <a:endParaRPr lang="en-US" altLang="ja-JP" dirty="0"/>
          </a:p>
          <a:p>
            <a:pPr algn="ctr"/>
            <a:r>
              <a:rPr lang="ja-JP" altLang="en-US" dirty="0"/>
              <a:t>－安心</a:t>
            </a:r>
            <a:r>
              <a:rPr lang="ja-JP" altLang="en-US" dirty="0" smtClean="0"/>
              <a:t>して利用できる</a:t>
            </a:r>
            <a:r>
              <a:rPr lang="ja-JP" altLang="en-US" dirty="0"/>
              <a:t>環境整備</a:t>
            </a:r>
            <a:r>
              <a:rPr lang="ja-JP" altLang="en-US" dirty="0" smtClean="0"/>
              <a:t>－</a:t>
            </a:r>
            <a:endParaRPr lang="en-US" altLang="ja-JP" dirty="0" smtClean="0"/>
          </a:p>
          <a:p>
            <a:pPr algn="ctr"/>
            <a:endParaRPr lang="en-US" altLang="ja-JP" sz="800" dirty="0"/>
          </a:p>
          <a:p>
            <a:r>
              <a:rPr lang="ja-JP" altLang="en-US" dirty="0" smtClean="0"/>
              <a:t>　　　　　　　　　　　　</a:t>
            </a:r>
            <a:endParaRPr lang="en-US" altLang="ja-JP" sz="600" dirty="0">
              <a:latin typeface="ＭＳ Ｐゴシック" panose="020B0600070205080204" pitchFamily="50" charset="-128"/>
            </a:endParaRPr>
          </a:p>
        </p:txBody>
      </p:sp>
      <p:sp>
        <p:nvSpPr>
          <p:cNvPr id="24" name="コンテンツ プレースホルダー 2"/>
          <p:cNvSpPr>
            <a:spLocks noGrp="1"/>
          </p:cNvSpPr>
          <p:nvPr>
            <p:ph sz="half" idx="1"/>
          </p:nvPr>
        </p:nvSpPr>
        <p:spPr>
          <a:xfrm>
            <a:off x="3404833" y="1785332"/>
            <a:ext cx="6348126" cy="1030722"/>
          </a:xfrm>
          <a:ln w="9525">
            <a:solidFill>
              <a:schemeClr val="tx1"/>
            </a:solidFill>
            <a:prstDash val="solid"/>
          </a:ln>
        </p:spPr>
        <p:txBody>
          <a:bodyPr anchor="ctr" anchorCtr="0">
            <a:noAutofit/>
          </a:bodyPr>
          <a:lstStyle/>
          <a:p>
            <a:pPr marL="180975" indent="-180975">
              <a:lnSpc>
                <a:spcPts val="1400"/>
              </a:lnSpc>
              <a:spcBef>
                <a:spcPts val="400"/>
              </a:spcBef>
              <a:buNone/>
            </a:pPr>
            <a:r>
              <a:rPr lang="ja-JP" altLang="en-US" sz="1400" dirty="0" smtClean="0"/>
              <a:t>○</a:t>
            </a:r>
            <a:r>
              <a:rPr lang="ja-JP" altLang="en-US" sz="1400" u="sng" dirty="0" smtClean="0"/>
              <a:t>任意後見契約</a:t>
            </a:r>
            <a:r>
              <a:rPr lang="ja-JP" altLang="en-US" sz="1400" dirty="0" smtClean="0"/>
              <a:t>のメリット等の周知、相談対応を進める。</a:t>
            </a:r>
            <a:endParaRPr lang="en-US" altLang="ja-JP" sz="1400" dirty="0" smtClean="0"/>
          </a:p>
          <a:p>
            <a:pPr marL="180975" indent="-180975">
              <a:lnSpc>
                <a:spcPts val="1400"/>
              </a:lnSpc>
              <a:spcBef>
                <a:spcPts val="400"/>
              </a:spcBef>
              <a:buNone/>
            </a:pPr>
            <a:r>
              <a:rPr lang="ja-JP" altLang="en-US" sz="1400" dirty="0" smtClean="0"/>
              <a:t>○</a:t>
            </a:r>
            <a:r>
              <a:rPr lang="ja-JP" altLang="en-US" sz="1400" u="sng" dirty="0" smtClean="0"/>
              <a:t>成年後見制度利用に係る費用助成</a:t>
            </a:r>
            <a:r>
              <a:rPr lang="ja-JP" altLang="en-US" sz="1400" dirty="0" smtClean="0"/>
              <a:t>について、各市町村において、国の補助制度の活用や、国が明らかにしている助成対象の取扱いを踏まえた対応を検討する</a:t>
            </a:r>
            <a:r>
              <a:rPr lang="ja-JP" altLang="en-US" sz="1400" dirty="0"/>
              <a:t>。</a:t>
            </a:r>
            <a:r>
              <a:rPr lang="ja-JP" altLang="en-US" sz="1400" dirty="0" smtClean="0"/>
              <a:t>（例えば保</a:t>
            </a:r>
            <a:r>
              <a:rPr lang="ja-JP" altLang="en-US" sz="1400" dirty="0"/>
              <a:t>佐・補助や本人申立て等の取扱い</a:t>
            </a:r>
            <a:r>
              <a:rPr lang="ja-JP" altLang="en-US" sz="1400" dirty="0" smtClean="0"/>
              <a:t>）</a:t>
            </a:r>
            <a:endParaRPr lang="en-US" altLang="ja-JP" sz="1400" dirty="0" smtClean="0"/>
          </a:p>
          <a:p>
            <a:pPr marL="180975" indent="-180975">
              <a:lnSpc>
                <a:spcPts val="1400"/>
              </a:lnSpc>
              <a:spcBef>
                <a:spcPts val="400"/>
              </a:spcBef>
              <a:buNone/>
            </a:pPr>
            <a:r>
              <a:rPr kumimoji="1" lang="ja-JP" altLang="en-US" sz="1400" dirty="0" smtClean="0"/>
              <a:t>○市町村は国の計画を勘案して</a:t>
            </a:r>
            <a:r>
              <a:rPr kumimoji="1" lang="ja-JP" altLang="en-US" sz="1400" u="sng" dirty="0" smtClean="0"/>
              <a:t>市町村計画の策定</a:t>
            </a:r>
            <a:r>
              <a:rPr kumimoji="1" lang="ja-JP" altLang="en-US" sz="1400" dirty="0" smtClean="0"/>
              <a:t>に努める。</a:t>
            </a:r>
            <a:endParaRPr kumimoji="1" lang="ja-JP" altLang="en-US" sz="1400" dirty="0"/>
          </a:p>
        </p:txBody>
      </p:sp>
      <p:sp>
        <p:nvSpPr>
          <p:cNvPr id="32" name="コンテンツ プレースホルダー 2"/>
          <p:cNvSpPr>
            <a:spLocks noGrp="1"/>
          </p:cNvSpPr>
          <p:nvPr>
            <p:ph sz="half" idx="1"/>
          </p:nvPr>
        </p:nvSpPr>
        <p:spPr>
          <a:xfrm>
            <a:off x="3413296" y="2869842"/>
            <a:ext cx="6339737" cy="1168174"/>
          </a:xfrm>
          <a:ln w="9525">
            <a:solidFill>
              <a:schemeClr val="tx1"/>
            </a:solidFill>
            <a:prstDash val="solid"/>
          </a:ln>
        </p:spPr>
        <p:txBody>
          <a:bodyPr>
            <a:noAutofit/>
          </a:bodyPr>
          <a:lstStyle/>
          <a:p>
            <a:pPr marL="0" indent="0">
              <a:lnSpc>
                <a:spcPts val="1200"/>
              </a:lnSpc>
              <a:buNone/>
            </a:pPr>
            <a:r>
              <a:rPr lang="ja-JP" altLang="en-US" sz="1400" dirty="0"/>
              <a:t>○</a:t>
            </a:r>
            <a:r>
              <a:rPr lang="ja-JP" altLang="en-US" sz="1400" dirty="0" smtClean="0"/>
              <a:t>市町村の役割：</a:t>
            </a:r>
            <a:r>
              <a:rPr lang="ja-JP" altLang="en-US" sz="1400" u="sng" dirty="0" smtClean="0"/>
              <a:t>中核機関</a:t>
            </a:r>
            <a:r>
              <a:rPr lang="ja-JP" altLang="en-US" sz="1400" dirty="0"/>
              <a:t>の設置、</a:t>
            </a:r>
            <a:r>
              <a:rPr lang="ja-JP" altLang="en-US" sz="1400" u="sng" dirty="0" smtClean="0"/>
              <a:t>地域連携ネットワーク</a:t>
            </a:r>
            <a:r>
              <a:rPr lang="ja-JP" altLang="en-US" sz="1400" dirty="0" smtClean="0"/>
              <a:t>の段階的整備等</a:t>
            </a:r>
            <a:endParaRPr lang="en-US" altLang="ja-JP" sz="1400" dirty="0" smtClean="0"/>
          </a:p>
          <a:p>
            <a:pPr marL="0" indent="0">
              <a:lnSpc>
                <a:spcPts val="1200"/>
              </a:lnSpc>
              <a:buNone/>
            </a:pPr>
            <a:r>
              <a:rPr lang="ja-JP" altLang="en-US" sz="1400" dirty="0"/>
              <a:t>○</a:t>
            </a:r>
            <a:r>
              <a:rPr lang="ja-JP" altLang="en-US" sz="1400" dirty="0" smtClean="0"/>
              <a:t>都道府県の役割：広域的見地からの</a:t>
            </a:r>
            <a:r>
              <a:rPr lang="ja-JP" altLang="en-US" sz="1400" u="sng" dirty="0" smtClean="0"/>
              <a:t>市町村の支援</a:t>
            </a:r>
            <a:r>
              <a:rPr lang="ja-JP" altLang="en-US" sz="1400" dirty="0" smtClean="0"/>
              <a:t>等</a:t>
            </a:r>
            <a:endParaRPr lang="en-US" altLang="ja-JP" sz="1400" dirty="0" smtClean="0"/>
          </a:p>
          <a:p>
            <a:pPr marL="180975" indent="-180975">
              <a:lnSpc>
                <a:spcPts val="1300"/>
              </a:lnSpc>
              <a:buNone/>
            </a:pPr>
            <a:r>
              <a:rPr lang="ja-JP" altLang="en-US" sz="1400" dirty="0"/>
              <a:t>○</a:t>
            </a:r>
            <a:r>
              <a:rPr lang="ja-JP" altLang="en-US" sz="1400" dirty="0" smtClean="0"/>
              <a:t>国の役割：</a:t>
            </a:r>
            <a:r>
              <a:rPr lang="ja-JP" altLang="en-US" sz="1400" u="sng" dirty="0" smtClean="0"/>
              <a:t>財源を確保</a:t>
            </a:r>
            <a:r>
              <a:rPr lang="ja-JP" altLang="en-US" sz="1400" dirty="0" smtClean="0"/>
              <a:t>しつつ</a:t>
            </a:r>
            <a:r>
              <a:rPr lang="ja-JP" altLang="en-US" sz="1400" u="sng" dirty="0" smtClean="0"/>
              <a:t>国の予算事業の積極的な活用</a:t>
            </a:r>
            <a:r>
              <a:rPr lang="ja-JP" altLang="en-US" sz="1400" dirty="0" smtClean="0"/>
              <a:t>を促す、先進的な取組例の紹介など </a:t>
            </a:r>
            <a:endParaRPr lang="en-US" altLang="ja-JP" sz="1400" dirty="0"/>
          </a:p>
          <a:p>
            <a:pPr marL="180975" indent="-95250">
              <a:lnSpc>
                <a:spcPts val="1300"/>
              </a:lnSpc>
              <a:spcBef>
                <a:spcPts val="0"/>
              </a:spcBef>
              <a:buNone/>
            </a:pPr>
            <a:r>
              <a:rPr lang="ja-JP" altLang="en-US" sz="1400" dirty="0" smtClean="0"/>
              <a:t>　</a:t>
            </a:r>
            <a:r>
              <a:rPr lang="en-US" altLang="ja-JP" sz="1400" dirty="0" smtClean="0"/>
              <a:t>※</a:t>
            </a:r>
            <a:r>
              <a:rPr lang="ja-JP" altLang="en-US" sz="1400" dirty="0" smtClean="0"/>
              <a:t>関係</a:t>
            </a:r>
            <a:r>
              <a:rPr lang="ja-JP" altLang="en-US" sz="1400" dirty="0"/>
              <a:t>団体（福祉関係者団体・法律関係者</a:t>
            </a:r>
            <a:r>
              <a:rPr lang="ja-JP" altLang="en-US" sz="1400" dirty="0" smtClean="0"/>
              <a:t>団体）の積極的な協力が重要</a:t>
            </a:r>
            <a:endParaRPr lang="en-US" altLang="ja-JP" sz="1400" dirty="0"/>
          </a:p>
          <a:p>
            <a:pPr marL="0" indent="0">
              <a:buNone/>
            </a:pPr>
            <a:endParaRPr lang="en-US" altLang="ja-JP" sz="1400" dirty="0"/>
          </a:p>
          <a:p>
            <a:pPr marL="0" indent="0">
              <a:buNone/>
            </a:pPr>
            <a:endParaRPr lang="en-US" altLang="ja-JP" sz="1400" dirty="0"/>
          </a:p>
          <a:p>
            <a:pPr marL="0" indent="0">
              <a:buNone/>
            </a:pPr>
            <a:endParaRPr lang="en-US" altLang="ja-JP" sz="1400" dirty="0"/>
          </a:p>
        </p:txBody>
      </p:sp>
      <p:sp>
        <p:nvSpPr>
          <p:cNvPr id="36" name="テキスト ボックス 35"/>
          <p:cNvSpPr txBox="1"/>
          <p:nvPr/>
        </p:nvSpPr>
        <p:spPr>
          <a:xfrm>
            <a:off x="160245" y="4100772"/>
            <a:ext cx="3048887" cy="954107"/>
          </a:xfrm>
          <a:prstGeom prst="rect">
            <a:avLst/>
          </a:prstGeom>
          <a:ln w="19050">
            <a:solidFill>
              <a:schemeClr val="tx1"/>
            </a:solidFill>
          </a:ln>
        </p:spPr>
        <p:style>
          <a:lnRef idx="2">
            <a:schemeClr val="accent4"/>
          </a:lnRef>
          <a:fillRef idx="1">
            <a:schemeClr val="lt1"/>
          </a:fillRef>
          <a:effectRef idx="0">
            <a:schemeClr val="accent4"/>
          </a:effectRef>
          <a:fontRef idx="minor">
            <a:schemeClr val="dk1"/>
          </a:fontRef>
        </p:style>
        <p:txBody>
          <a:bodyPr wrap="square" rtlCol="0" anchor="ctr" anchorCtr="1">
            <a:spAutoFit/>
          </a:bodyPr>
          <a:lstStyle>
            <a:defPPr>
              <a:defRPr lang="ja-JP"/>
            </a:defPPr>
            <a:lvl1pPr marL="268288" indent="-268288">
              <a:defRPr sz="1400"/>
            </a:lvl1pPr>
          </a:lstStyle>
          <a:p>
            <a:r>
              <a:rPr lang="ja-JP" altLang="en-US" dirty="0" smtClean="0">
                <a:solidFill>
                  <a:prstClr val="black"/>
                </a:solidFill>
              </a:rPr>
              <a:t>（６）</a:t>
            </a:r>
            <a:endParaRPr lang="en-US" altLang="ja-JP" dirty="0">
              <a:solidFill>
                <a:prstClr val="black"/>
              </a:solidFill>
            </a:endParaRPr>
          </a:p>
          <a:p>
            <a:pPr marL="85725" indent="0"/>
            <a:r>
              <a:rPr lang="ja-JP" altLang="en-US" dirty="0">
                <a:solidFill>
                  <a:prstClr val="black"/>
                </a:solidFill>
              </a:rPr>
              <a:t>成年被後見人等の</a:t>
            </a:r>
            <a:r>
              <a:rPr lang="ja-JP" altLang="en-US" dirty="0" smtClean="0">
                <a:solidFill>
                  <a:prstClr val="black"/>
                </a:solidFill>
              </a:rPr>
              <a:t>医療・介護</a:t>
            </a:r>
            <a:r>
              <a:rPr lang="ja-JP" altLang="en-US" dirty="0">
                <a:solidFill>
                  <a:prstClr val="black"/>
                </a:solidFill>
              </a:rPr>
              <a:t>等に係る意思決定が困難な者への支援等の</a:t>
            </a:r>
            <a:r>
              <a:rPr lang="ja-JP" altLang="en-US" dirty="0" smtClean="0">
                <a:solidFill>
                  <a:prstClr val="black"/>
                </a:solidFill>
              </a:rPr>
              <a:t>検討</a:t>
            </a:r>
            <a:endParaRPr lang="en-US" altLang="ja-JP" dirty="0">
              <a:solidFill>
                <a:prstClr val="black"/>
              </a:solidFill>
            </a:endParaRPr>
          </a:p>
        </p:txBody>
      </p:sp>
      <p:sp>
        <p:nvSpPr>
          <p:cNvPr id="38" name="テキスト ボックス 37"/>
          <p:cNvSpPr txBox="1"/>
          <p:nvPr/>
        </p:nvSpPr>
        <p:spPr>
          <a:xfrm>
            <a:off x="160245" y="5151000"/>
            <a:ext cx="3048887" cy="738664"/>
          </a:xfrm>
          <a:prstGeom prst="rect">
            <a:avLst/>
          </a:prstGeom>
          <a:ln w="19050">
            <a:solidFill>
              <a:schemeClr val="tx1"/>
            </a:solidFill>
          </a:ln>
        </p:spPr>
        <p:style>
          <a:lnRef idx="2">
            <a:schemeClr val="accent4"/>
          </a:lnRef>
          <a:fillRef idx="1">
            <a:schemeClr val="lt1"/>
          </a:fillRef>
          <a:effectRef idx="0">
            <a:schemeClr val="accent4"/>
          </a:effectRef>
          <a:fontRef idx="minor">
            <a:schemeClr val="dk1"/>
          </a:fontRef>
        </p:style>
        <p:txBody>
          <a:bodyPr wrap="square" lIns="72000" rtlCol="0" anchor="ctr" anchorCtr="1">
            <a:spAutoFit/>
          </a:bodyPr>
          <a:lstStyle>
            <a:defPPr>
              <a:defRPr lang="ja-JP"/>
            </a:defPPr>
            <a:lvl1pPr marL="268288" indent="-268288">
              <a:defRPr sz="1400"/>
            </a:lvl1pPr>
          </a:lstStyle>
          <a:p>
            <a:r>
              <a:rPr lang="ja-JP" altLang="en-US" dirty="0" smtClean="0">
                <a:solidFill>
                  <a:prstClr val="black"/>
                </a:solidFill>
              </a:rPr>
              <a:t>（７）</a:t>
            </a:r>
            <a:endParaRPr lang="en-US" altLang="ja-JP" dirty="0">
              <a:solidFill>
                <a:prstClr val="black"/>
              </a:solidFill>
            </a:endParaRPr>
          </a:p>
          <a:p>
            <a:pPr marL="85725" indent="0"/>
            <a:r>
              <a:rPr lang="ja-JP" altLang="en-US" dirty="0">
                <a:solidFill>
                  <a:prstClr val="black"/>
                </a:solidFill>
              </a:rPr>
              <a:t>成年被後見人等の権利制限に係る措置の見直し</a:t>
            </a:r>
            <a:endParaRPr lang="en-US" altLang="ja-JP" dirty="0">
              <a:solidFill>
                <a:prstClr val="black"/>
              </a:solidFill>
            </a:endParaRPr>
          </a:p>
        </p:txBody>
      </p:sp>
      <p:sp>
        <p:nvSpPr>
          <p:cNvPr id="41" name="テキスト ボックス 40"/>
          <p:cNvSpPr txBox="1"/>
          <p:nvPr/>
        </p:nvSpPr>
        <p:spPr>
          <a:xfrm>
            <a:off x="160245" y="5972503"/>
            <a:ext cx="3048887" cy="523220"/>
          </a:xfrm>
          <a:prstGeom prst="rect">
            <a:avLst/>
          </a:prstGeom>
          <a:ln w="19050">
            <a:solidFill>
              <a:schemeClr val="tx1"/>
            </a:solidFill>
          </a:ln>
        </p:spPr>
        <p:style>
          <a:lnRef idx="2">
            <a:schemeClr val="accent4"/>
          </a:lnRef>
          <a:fillRef idx="1">
            <a:schemeClr val="lt1"/>
          </a:fillRef>
          <a:effectRef idx="0">
            <a:schemeClr val="accent4"/>
          </a:effectRef>
          <a:fontRef idx="minor">
            <a:schemeClr val="dk1"/>
          </a:fontRef>
        </p:style>
        <p:txBody>
          <a:bodyPr wrap="square" rtlCol="0" anchor="t" anchorCtr="0">
            <a:noAutofit/>
          </a:bodyPr>
          <a:lstStyle>
            <a:defPPr>
              <a:defRPr lang="ja-JP"/>
            </a:defPPr>
            <a:lvl1pPr marL="268288" indent="-268288">
              <a:defRPr sz="1400"/>
            </a:lvl1pPr>
          </a:lstStyle>
          <a:p>
            <a:r>
              <a:rPr lang="ja-JP" altLang="en-US" dirty="0" smtClean="0">
                <a:solidFill>
                  <a:prstClr val="black"/>
                </a:solidFill>
              </a:rPr>
              <a:t>（</a:t>
            </a:r>
            <a:r>
              <a:rPr lang="ja-JP" altLang="en-US" dirty="0">
                <a:solidFill>
                  <a:prstClr val="black"/>
                </a:solidFill>
              </a:rPr>
              <a:t>８</a:t>
            </a:r>
            <a:r>
              <a:rPr lang="ja-JP" altLang="en-US" dirty="0" smtClean="0">
                <a:solidFill>
                  <a:prstClr val="black"/>
                </a:solidFill>
              </a:rPr>
              <a:t>）</a:t>
            </a:r>
            <a:endParaRPr lang="en-US" altLang="ja-JP" dirty="0">
              <a:solidFill>
                <a:prstClr val="black"/>
              </a:solidFill>
            </a:endParaRPr>
          </a:p>
          <a:p>
            <a:pPr marL="0" indent="0"/>
            <a:r>
              <a:rPr lang="ja-JP" altLang="en-US" dirty="0" smtClean="0">
                <a:solidFill>
                  <a:prstClr val="black"/>
                </a:solidFill>
              </a:rPr>
              <a:t>　死後事務の範囲等</a:t>
            </a:r>
            <a:endParaRPr lang="en-US" altLang="ja-JP" dirty="0">
              <a:solidFill>
                <a:prstClr val="black"/>
              </a:solidFill>
            </a:endParaRPr>
          </a:p>
        </p:txBody>
      </p:sp>
      <p:sp>
        <p:nvSpPr>
          <p:cNvPr id="44" name="テキスト ボックス 43"/>
          <p:cNvSpPr txBox="1"/>
          <p:nvPr/>
        </p:nvSpPr>
        <p:spPr>
          <a:xfrm>
            <a:off x="160244" y="1862238"/>
            <a:ext cx="3048887" cy="900246"/>
          </a:xfrm>
          <a:prstGeom prst="rect">
            <a:avLst/>
          </a:prstGeom>
          <a:ln w="19050">
            <a:noFill/>
          </a:ln>
        </p:spPr>
        <p:style>
          <a:lnRef idx="2">
            <a:schemeClr val="accent4"/>
          </a:lnRef>
          <a:fillRef idx="1">
            <a:schemeClr val="lt1"/>
          </a:fillRef>
          <a:effectRef idx="0">
            <a:schemeClr val="accent4"/>
          </a:effectRef>
          <a:fontRef idx="minor">
            <a:schemeClr val="dk1"/>
          </a:fontRef>
        </p:style>
        <p:txBody>
          <a:bodyPr wrap="square" lIns="108000" rtlCol="0" anchor="ctr" anchorCtr="1">
            <a:spAutoFit/>
          </a:bodyPr>
          <a:lstStyle>
            <a:defPPr>
              <a:defRPr lang="ja-JP"/>
            </a:defPPr>
            <a:lvl1pPr marL="268288" indent="-268288">
              <a:defRPr sz="1400"/>
            </a:lvl1pPr>
          </a:lstStyle>
          <a:p>
            <a:pPr marL="0" indent="0"/>
            <a:r>
              <a:rPr lang="ja-JP" altLang="en-US" dirty="0">
                <a:solidFill>
                  <a:prstClr val="black"/>
                </a:solidFill>
              </a:rPr>
              <a:t>（４）</a:t>
            </a:r>
            <a:endParaRPr lang="en-US" altLang="ja-JP" dirty="0">
              <a:solidFill>
                <a:prstClr val="black"/>
              </a:solidFill>
            </a:endParaRPr>
          </a:p>
          <a:p>
            <a:pPr marL="85725" indent="0"/>
            <a:r>
              <a:rPr lang="ja-JP" altLang="en-US" dirty="0">
                <a:solidFill>
                  <a:prstClr val="black"/>
                </a:solidFill>
              </a:rPr>
              <a:t>制度の利用促進に向けて取り組むべきその他の事項</a:t>
            </a:r>
            <a:endParaRPr lang="en-US" altLang="ja-JP" dirty="0">
              <a:solidFill>
                <a:prstClr val="black"/>
              </a:solidFill>
            </a:endParaRPr>
          </a:p>
          <a:p>
            <a:pPr marL="0" indent="0"/>
            <a:endParaRPr lang="en-US" altLang="ja-JP" sz="1050" dirty="0">
              <a:solidFill>
                <a:prstClr val="black"/>
              </a:solidFill>
            </a:endParaRPr>
          </a:p>
        </p:txBody>
      </p:sp>
      <p:sp>
        <p:nvSpPr>
          <p:cNvPr id="13" name="コンテンツ プレースホルダー 2"/>
          <p:cNvSpPr>
            <a:spLocks noGrp="1"/>
          </p:cNvSpPr>
          <p:nvPr>
            <p:ph sz="half" idx="1"/>
          </p:nvPr>
        </p:nvSpPr>
        <p:spPr>
          <a:xfrm>
            <a:off x="3405185" y="4098242"/>
            <a:ext cx="6348128" cy="942668"/>
          </a:xfrm>
          <a:ln w="9525">
            <a:solidFill>
              <a:schemeClr val="tx1"/>
            </a:solidFill>
            <a:prstDash val="solid"/>
          </a:ln>
        </p:spPr>
        <p:txBody>
          <a:bodyPr>
            <a:normAutofit lnSpcReduction="10000"/>
          </a:bodyPr>
          <a:lstStyle/>
          <a:p>
            <a:pPr marL="180975" indent="-180975">
              <a:spcBef>
                <a:spcPts val="0"/>
              </a:spcBef>
              <a:buNone/>
            </a:pPr>
            <a:r>
              <a:rPr lang="ja-JP" altLang="en-US" sz="1400" dirty="0" smtClean="0"/>
              <a:t>○</a:t>
            </a:r>
            <a:r>
              <a:rPr lang="ja-JP" altLang="ja-JP" sz="1400" dirty="0"/>
              <a:t>医療や福祉関係者等の合意を得ながら</a:t>
            </a:r>
            <a:r>
              <a:rPr lang="ja-JP" altLang="en-US" sz="1400" dirty="0"/>
              <a:t>、</a:t>
            </a:r>
            <a:r>
              <a:rPr lang="ja-JP" altLang="en-US" sz="1400" dirty="0" smtClean="0"/>
              <a:t>医療・介護等の現場において関係者が対応を行う際に参考となるような考え方を、</a:t>
            </a:r>
            <a:r>
              <a:rPr lang="ja-JP" altLang="en-US" sz="1400" u="sng" dirty="0" smtClean="0"/>
              <a:t>指針の作成等</a:t>
            </a:r>
            <a:r>
              <a:rPr lang="ja-JP" altLang="en-US" sz="1400" dirty="0" smtClean="0"/>
              <a:t>を通じて社会に提示し、</a:t>
            </a:r>
            <a:r>
              <a:rPr lang="ja-JP" altLang="en-US" sz="1400" u="sng" dirty="0" smtClean="0"/>
              <a:t>成年後見人等の具体的な役割等が明らかになっていくよう、できる限り速やかに検討</a:t>
            </a:r>
            <a:r>
              <a:rPr lang="ja-JP" altLang="en-US" sz="1400" dirty="0" smtClean="0"/>
              <a:t>する。</a:t>
            </a:r>
            <a:endParaRPr lang="en-US" altLang="ja-JP" sz="1400" dirty="0" smtClean="0"/>
          </a:p>
          <a:p>
            <a:pPr marL="180975" indent="-180975">
              <a:buNone/>
            </a:pPr>
            <a:endParaRPr lang="en-US" altLang="ja-JP" sz="1400" dirty="0" smtClean="0"/>
          </a:p>
          <a:p>
            <a:pPr marL="180975" indent="-180975">
              <a:buNone/>
            </a:pPr>
            <a:endParaRPr lang="en-US" altLang="ja-JP" sz="1200" dirty="0"/>
          </a:p>
          <a:p>
            <a:pPr marL="180975" indent="-180975">
              <a:buNone/>
            </a:pPr>
            <a:endParaRPr kumimoji="1" lang="ja-JP" altLang="en-US" sz="1200" dirty="0"/>
          </a:p>
        </p:txBody>
      </p:sp>
      <p:sp>
        <p:nvSpPr>
          <p:cNvPr id="14" name="コンテンツ プレースホルダー 2"/>
          <p:cNvSpPr>
            <a:spLocks noGrp="1"/>
          </p:cNvSpPr>
          <p:nvPr>
            <p:ph sz="half" idx="1"/>
          </p:nvPr>
        </p:nvSpPr>
        <p:spPr>
          <a:xfrm>
            <a:off x="3415484" y="5141476"/>
            <a:ext cx="6337475" cy="721443"/>
          </a:xfrm>
          <a:ln w="9525">
            <a:solidFill>
              <a:schemeClr val="tx1"/>
            </a:solidFill>
            <a:prstDash val="solid"/>
          </a:ln>
        </p:spPr>
        <p:txBody>
          <a:bodyPr>
            <a:normAutofit/>
          </a:bodyPr>
          <a:lstStyle/>
          <a:p>
            <a:pPr marL="180975" indent="-180975">
              <a:lnSpc>
                <a:spcPct val="110000"/>
              </a:lnSpc>
              <a:buNone/>
            </a:pPr>
            <a:r>
              <a:rPr lang="ja-JP" altLang="en-US" sz="1400" dirty="0" smtClean="0"/>
              <a:t>○</a:t>
            </a:r>
            <a:r>
              <a:rPr lang="ja-JP" altLang="en-US" sz="1400" dirty="0"/>
              <a:t>成年後見人等の権利に制限が設けられている制度（いわゆる欠格条項）について検討を加え、速やかに必要な見直しを行う。</a:t>
            </a:r>
            <a:endParaRPr lang="en-US" altLang="ja-JP" sz="1400" dirty="0"/>
          </a:p>
          <a:p>
            <a:pPr marL="180975" indent="-180975">
              <a:lnSpc>
                <a:spcPct val="110000"/>
              </a:lnSpc>
              <a:buNone/>
            </a:pPr>
            <a:endParaRPr lang="en-US" altLang="ja-JP" sz="1400" dirty="0"/>
          </a:p>
          <a:p>
            <a:pPr marL="180975" indent="-180975">
              <a:lnSpc>
                <a:spcPct val="110000"/>
              </a:lnSpc>
              <a:buNone/>
            </a:pPr>
            <a:endParaRPr kumimoji="1" lang="ja-JP" altLang="en-US" sz="1200" dirty="0"/>
          </a:p>
        </p:txBody>
      </p:sp>
      <p:sp>
        <p:nvSpPr>
          <p:cNvPr id="15" name="コンテンツ プレースホルダー 2"/>
          <p:cNvSpPr>
            <a:spLocks noGrp="1"/>
          </p:cNvSpPr>
          <p:nvPr>
            <p:ph sz="half" idx="1"/>
          </p:nvPr>
        </p:nvSpPr>
        <p:spPr>
          <a:xfrm>
            <a:off x="3405185" y="5963485"/>
            <a:ext cx="6348126" cy="484941"/>
          </a:xfrm>
          <a:ln w="9525">
            <a:solidFill>
              <a:schemeClr val="tx1"/>
            </a:solidFill>
            <a:prstDash val="solid"/>
          </a:ln>
        </p:spPr>
        <p:txBody>
          <a:bodyPr anchor="t" anchorCtr="0">
            <a:normAutofit lnSpcReduction="10000"/>
          </a:bodyPr>
          <a:lstStyle/>
          <a:p>
            <a:pPr marL="180975" indent="-180975">
              <a:buNone/>
            </a:pPr>
            <a:r>
              <a:rPr lang="ja-JP" altLang="en-US" sz="1400" dirty="0" smtClean="0"/>
              <a:t>○平成２８年１０月に施行された改正法の施行状況を踏まえつつ、事務が適切に行われるよう必要に応じて検討を行う。</a:t>
            </a:r>
            <a:endParaRPr lang="en-US" altLang="ja-JP" sz="1400" dirty="0" smtClean="0"/>
          </a:p>
          <a:p>
            <a:pPr marL="180975" indent="-180975">
              <a:buNone/>
            </a:pPr>
            <a:endParaRPr lang="en-US" altLang="ja-JP" sz="1400" dirty="0"/>
          </a:p>
          <a:p>
            <a:pPr marL="180975" indent="-180975">
              <a:buNone/>
            </a:pPr>
            <a:endParaRPr kumimoji="1" lang="ja-JP" altLang="en-US" sz="1200" dirty="0"/>
          </a:p>
        </p:txBody>
      </p:sp>
      <p:sp>
        <p:nvSpPr>
          <p:cNvPr id="2" name="テキスト ボックス 1"/>
          <p:cNvSpPr txBox="1"/>
          <p:nvPr/>
        </p:nvSpPr>
        <p:spPr>
          <a:xfrm>
            <a:off x="160244" y="2989457"/>
            <a:ext cx="3048887" cy="954107"/>
          </a:xfrm>
          <a:prstGeom prst="rect">
            <a:avLst/>
          </a:prstGeom>
          <a:noFill/>
        </p:spPr>
        <p:txBody>
          <a:bodyPr wrap="square" rtlCol="0">
            <a:spAutoFit/>
          </a:bodyPr>
          <a:lstStyle/>
          <a:p>
            <a:r>
              <a:rPr kumimoji="1" lang="ja-JP" altLang="en-US" sz="1400" dirty="0" smtClean="0">
                <a:latin typeface="+mj-ea"/>
                <a:ea typeface="+mj-ea"/>
              </a:rPr>
              <a:t>（</a:t>
            </a:r>
            <a:r>
              <a:rPr lang="ja-JP" altLang="en-US" sz="1400" dirty="0">
                <a:latin typeface="+mj-ea"/>
                <a:ea typeface="+mj-ea"/>
              </a:rPr>
              <a:t>５</a:t>
            </a:r>
            <a:r>
              <a:rPr lang="ja-JP" altLang="en-US" sz="1400" dirty="0" smtClean="0">
                <a:latin typeface="+mj-ea"/>
                <a:ea typeface="+mj-ea"/>
              </a:rPr>
              <a:t>）</a:t>
            </a:r>
            <a:endParaRPr lang="en-US" altLang="ja-JP" sz="1400" dirty="0" smtClean="0">
              <a:latin typeface="+mj-ea"/>
              <a:ea typeface="+mj-ea"/>
            </a:endParaRPr>
          </a:p>
          <a:p>
            <a:pPr marL="93663"/>
            <a:r>
              <a:rPr lang="ja-JP" altLang="en-US" sz="1400" dirty="0" smtClean="0">
                <a:latin typeface="+mj-ea"/>
                <a:ea typeface="+mj-ea"/>
              </a:rPr>
              <a:t>国</a:t>
            </a:r>
            <a:r>
              <a:rPr lang="ja-JP" altLang="en-US" sz="1400" dirty="0">
                <a:latin typeface="+mj-ea"/>
                <a:ea typeface="+mj-ea"/>
              </a:rPr>
              <a:t>、地方公共団体、関係団体等　　の役割</a:t>
            </a:r>
          </a:p>
          <a:p>
            <a:endParaRPr kumimoji="1" lang="ja-JP" altLang="en-US" sz="1400" dirty="0">
              <a:latin typeface="+mj-ea"/>
              <a:ea typeface="+mj-ea"/>
            </a:endParaRPr>
          </a:p>
        </p:txBody>
      </p:sp>
      <p:sp>
        <p:nvSpPr>
          <p:cNvPr id="18" name="正方形/長方形 17"/>
          <p:cNvSpPr/>
          <p:nvPr/>
        </p:nvSpPr>
        <p:spPr>
          <a:xfrm>
            <a:off x="160244" y="1784340"/>
            <a:ext cx="3048887" cy="1031715"/>
          </a:xfrm>
          <a:prstGeom prst="rect">
            <a:avLst/>
          </a:prstGeom>
          <a:noFill/>
          <a:ln w="190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754488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15413" y="51168"/>
            <a:ext cx="9192185" cy="430826"/>
          </a:xfrm>
          <a:solidFill>
            <a:schemeClr val="accent2">
              <a:lumMod val="60000"/>
              <a:lumOff val="40000"/>
            </a:schemeClr>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bodyPr>
          <a:lstStyle/>
          <a:p>
            <a:r>
              <a:rPr lang="ja-JP" altLang="en-US" sz="2200" b="1" dirty="0"/>
              <a:t>成年</a:t>
            </a:r>
            <a:r>
              <a:rPr kumimoji="1" lang="ja-JP" altLang="en-US" sz="2200" b="1" dirty="0" smtClean="0"/>
              <a:t>後見制度利用促進基本計画のポイント</a:t>
            </a:r>
            <a:endParaRPr kumimoji="1" lang="ja-JP" altLang="en-US" sz="2200" b="1" dirty="0"/>
          </a:p>
        </p:txBody>
      </p:sp>
      <p:grpSp>
        <p:nvGrpSpPr>
          <p:cNvPr id="21" name="グループ化 20"/>
          <p:cNvGrpSpPr/>
          <p:nvPr/>
        </p:nvGrpSpPr>
        <p:grpSpPr>
          <a:xfrm>
            <a:off x="315412" y="2797385"/>
            <a:ext cx="8859591" cy="2580317"/>
            <a:chOff x="295835" y="3248722"/>
            <a:chExt cx="8178084" cy="2580317"/>
          </a:xfrm>
        </p:grpSpPr>
        <p:sp>
          <p:nvSpPr>
            <p:cNvPr id="16" name="テキスト ボックス 15"/>
            <p:cNvSpPr txBox="1"/>
            <p:nvPr/>
          </p:nvSpPr>
          <p:spPr>
            <a:xfrm>
              <a:off x="295835" y="3613048"/>
              <a:ext cx="817808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600" dirty="0">
                  <a:solidFill>
                    <a:schemeClr val="tx1"/>
                  </a:solidFill>
                </a:rPr>
                <a:t>・権利擁護支援が必要な人の発見と早期からの</a:t>
              </a:r>
              <a:r>
                <a:rPr lang="ja-JP" altLang="en-US" sz="1600" dirty="0" smtClean="0">
                  <a:solidFill>
                    <a:schemeClr val="tx1"/>
                  </a:solidFill>
                </a:rPr>
                <a:t>相談</a:t>
              </a:r>
              <a:endParaRPr lang="en-US" altLang="ja-JP" sz="1600" dirty="0" smtClean="0">
                <a:solidFill>
                  <a:schemeClr val="tx1"/>
                </a:solidFill>
              </a:endParaRPr>
            </a:p>
            <a:p>
              <a:r>
                <a:rPr lang="ja-JP" altLang="en-US" sz="1600" dirty="0" smtClean="0">
                  <a:solidFill>
                    <a:schemeClr val="tx1"/>
                  </a:solidFill>
                </a:rPr>
                <a:t>・後見人等を含めた「</a:t>
              </a:r>
              <a:r>
                <a:rPr lang="ja-JP" altLang="en-US" sz="1600" dirty="0">
                  <a:solidFill>
                    <a:schemeClr val="tx1"/>
                  </a:solidFill>
                </a:rPr>
                <a:t>チーム</a:t>
              </a:r>
              <a:r>
                <a:rPr lang="ja-JP" altLang="en-US" sz="1600" dirty="0" smtClean="0">
                  <a:solidFill>
                    <a:schemeClr val="tx1"/>
                  </a:solidFill>
                </a:rPr>
                <a:t>」</a:t>
              </a:r>
              <a:r>
                <a:rPr lang="ja-JP" altLang="en-US" sz="1200" dirty="0" smtClean="0">
                  <a:solidFill>
                    <a:schemeClr val="tx1"/>
                  </a:solidFill>
                </a:rPr>
                <a:t>（注１）</a:t>
              </a:r>
              <a:r>
                <a:rPr lang="ja-JP" altLang="en-US" sz="1600" dirty="0" smtClean="0">
                  <a:solidFill>
                    <a:schemeClr val="tx1"/>
                  </a:solidFill>
                </a:rPr>
                <a:t>に</a:t>
              </a:r>
              <a:r>
                <a:rPr lang="ja-JP" altLang="en-US" sz="1600" dirty="0">
                  <a:solidFill>
                    <a:schemeClr val="tx1"/>
                  </a:solidFill>
                </a:rPr>
                <a:t>よる本人の</a:t>
              </a:r>
              <a:r>
                <a:rPr lang="ja-JP" altLang="en-US" sz="1600" dirty="0" smtClean="0">
                  <a:solidFill>
                    <a:schemeClr val="tx1"/>
                  </a:solidFill>
                </a:rPr>
                <a:t>見守り</a:t>
              </a:r>
              <a:endParaRPr lang="en-US" altLang="ja-JP" sz="1600" dirty="0" smtClean="0">
                <a:solidFill>
                  <a:schemeClr val="tx1"/>
                </a:solidFill>
              </a:endParaRPr>
            </a:p>
            <a:p>
              <a:r>
                <a:rPr lang="ja-JP" altLang="en-US" sz="1600" dirty="0" smtClean="0">
                  <a:solidFill>
                    <a:schemeClr val="tx1"/>
                  </a:solidFill>
                </a:rPr>
                <a:t>・</a:t>
              </a:r>
              <a:r>
                <a:rPr lang="ja-JP" altLang="en-US" sz="1600" dirty="0">
                  <a:solidFill>
                    <a:schemeClr val="tx1"/>
                  </a:solidFill>
                </a:rPr>
                <a:t>「協議会」</a:t>
              </a:r>
              <a:r>
                <a:rPr lang="ja-JP" altLang="en-US" sz="1600" dirty="0" smtClean="0">
                  <a:solidFill>
                    <a:schemeClr val="tx1"/>
                  </a:solidFill>
                </a:rPr>
                <a:t>等</a:t>
              </a:r>
              <a:r>
                <a:rPr lang="ja-JP" altLang="en-US" sz="1200" dirty="0" smtClean="0">
                  <a:solidFill>
                    <a:schemeClr val="tx1"/>
                  </a:solidFill>
                </a:rPr>
                <a:t>（注２）</a:t>
              </a:r>
              <a:r>
                <a:rPr lang="ja-JP" altLang="en-US" sz="1600" dirty="0" smtClean="0">
                  <a:solidFill>
                    <a:schemeClr val="tx1"/>
                  </a:solidFill>
                </a:rPr>
                <a:t>に</a:t>
              </a:r>
              <a:r>
                <a:rPr lang="ja-JP" altLang="en-US" sz="1600" dirty="0">
                  <a:solidFill>
                    <a:schemeClr val="tx1"/>
                  </a:solidFill>
                </a:rPr>
                <a:t>よるチームの</a:t>
              </a:r>
              <a:r>
                <a:rPr lang="ja-JP" altLang="en-US" sz="1600" dirty="0" smtClean="0">
                  <a:solidFill>
                    <a:schemeClr val="tx1"/>
                  </a:solidFill>
                </a:rPr>
                <a:t>支援</a:t>
              </a:r>
              <a:endParaRPr lang="en-US" altLang="ja-JP" sz="1600" dirty="0" smtClean="0">
                <a:solidFill>
                  <a:schemeClr val="tx1"/>
                </a:solidFill>
              </a:endParaRPr>
            </a:p>
            <a:p>
              <a:r>
                <a:rPr lang="ja-JP" altLang="en-US" sz="1600" dirty="0" smtClean="0">
                  <a:solidFill>
                    <a:schemeClr val="tx1"/>
                  </a:solidFill>
                </a:rPr>
                <a:t>・地域連携ネットワークの整備・運営の中核となる機関の必要性</a:t>
              </a:r>
              <a:endParaRPr lang="en-US" altLang="ja-JP" sz="1600" dirty="0" smtClean="0">
                <a:solidFill>
                  <a:schemeClr val="tx1"/>
                </a:solidFill>
              </a:endParaRPr>
            </a:p>
            <a:p>
              <a:r>
                <a:rPr lang="ja-JP" altLang="en-US" dirty="0">
                  <a:solidFill>
                    <a:schemeClr val="tx1"/>
                  </a:solidFill>
                </a:rPr>
                <a:t>　</a:t>
              </a:r>
              <a:r>
                <a:rPr lang="ja-JP" altLang="en-US" sz="1400" dirty="0">
                  <a:solidFill>
                    <a:schemeClr val="tx1"/>
                  </a:solidFill>
                </a:rPr>
                <a:t>　　　 ・広報機能（権利擁護の必要な人の発見、周知・啓発等）</a:t>
              </a:r>
            </a:p>
            <a:p>
              <a:r>
                <a:rPr lang="ja-JP" altLang="en-US" sz="1400" dirty="0">
                  <a:solidFill>
                    <a:schemeClr val="tx1"/>
                  </a:solidFill>
                </a:rPr>
                <a:t>  　　　</a:t>
              </a:r>
              <a:r>
                <a:rPr lang="ja-JP" altLang="en-US" sz="1400" dirty="0" smtClean="0">
                  <a:solidFill>
                    <a:schemeClr val="tx1"/>
                  </a:solidFill>
                </a:rPr>
                <a:t>　・</a:t>
              </a:r>
              <a:r>
                <a:rPr lang="ja-JP" altLang="en-US" sz="1400" dirty="0">
                  <a:solidFill>
                    <a:schemeClr val="tx1"/>
                  </a:solidFill>
                </a:rPr>
                <a:t>相談機能（相談対応、後見ニーズの精査、見守り体制の調整等）</a:t>
              </a:r>
            </a:p>
            <a:p>
              <a:r>
                <a:rPr lang="ja-JP" altLang="en-US" sz="1400" dirty="0">
                  <a:solidFill>
                    <a:schemeClr val="tx1"/>
                  </a:solidFill>
                </a:rPr>
                <a:t>  　　　　</a:t>
              </a:r>
              <a:r>
                <a:rPr lang="ja-JP" altLang="en-US" sz="1400" dirty="0" smtClean="0">
                  <a:solidFill>
                    <a:schemeClr val="tx1"/>
                  </a:solidFill>
                </a:rPr>
                <a:t>・</a:t>
              </a:r>
              <a:r>
                <a:rPr lang="ja-JP" altLang="en-US" sz="1400" dirty="0">
                  <a:solidFill>
                    <a:schemeClr val="tx1"/>
                  </a:solidFill>
                </a:rPr>
                <a:t>利用促進（マッチング）機能</a:t>
              </a:r>
            </a:p>
            <a:p>
              <a:r>
                <a:rPr lang="ja-JP" altLang="en-US" sz="1400" dirty="0">
                  <a:solidFill>
                    <a:schemeClr val="tx1"/>
                  </a:solidFill>
                </a:rPr>
                <a:t>  　　　　</a:t>
              </a:r>
              <a:r>
                <a:rPr lang="ja-JP" altLang="en-US" sz="1400" dirty="0" smtClean="0">
                  <a:solidFill>
                    <a:schemeClr val="tx1"/>
                  </a:solidFill>
                </a:rPr>
                <a:t>・</a:t>
              </a:r>
              <a:r>
                <a:rPr lang="ja-JP" altLang="en-US" sz="1400" dirty="0">
                  <a:solidFill>
                    <a:schemeClr val="tx1"/>
                  </a:solidFill>
                </a:rPr>
                <a:t>後見人支援機能（チームによる支援、本人の意思を尊重した柔軟な対応等）</a:t>
              </a:r>
            </a:p>
            <a:p>
              <a:r>
                <a:rPr lang="ja-JP" altLang="en-US" sz="1400" dirty="0">
                  <a:solidFill>
                    <a:schemeClr val="tx1"/>
                  </a:solidFill>
                </a:rPr>
                <a:t>　 　　　</a:t>
              </a:r>
              <a:r>
                <a:rPr lang="ja-JP" altLang="en-US" sz="1400" dirty="0" smtClean="0">
                  <a:solidFill>
                    <a:schemeClr val="tx1"/>
                  </a:solidFill>
                </a:rPr>
                <a:t> </a:t>
              </a:r>
              <a:r>
                <a:rPr lang="ja-JP" altLang="en-US" sz="1400" dirty="0">
                  <a:solidFill>
                    <a:schemeClr val="tx1"/>
                  </a:solidFill>
                </a:rPr>
                <a:t>・不正防止</a:t>
              </a:r>
              <a:r>
                <a:rPr lang="ja-JP" altLang="en-US" sz="1400" dirty="0" smtClean="0">
                  <a:solidFill>
                    <a:schemeClr val="tx1"/>
                  </a:solidFill>
                </a:rPr>
                <a:t>効果</a:t>
              </a:r>
              <a:endParaRPr lang="en-US" altLang="ja-JP" sz="1400" dirty="0">
                <a:solidFill>
                  <a:schemeClr val="tx1"/>
                </a:solidFill>
              </a:endParaRPr>
            </a:p>
          </p:txBody>
        </p:sp>
        <p:sp>
          <p:nvSpPr>
            <p:cNvPr id="17" name="テキスト ボックス 16"/>
            <p:cNvSpPr txBox="1"/>
            <p:nvPr/>
          </p:nvSpPr>
          <p:spPr>
            <a:xfrm>
              <a:off x="295835" y="3248722"/>
              <a:ext cx="709663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（２</a:t>
              </a:r>
              <a:r>
                <a:rPr lang="ja-JP" altLang="en-US" dirty="0" smtClean="0"/>
                <a:t>）</a:t>
              </a:r>
              <a:r>
                <a:rPr lang="ja-JP" altLang="ja-JP" dirty="0"/>
                <a:t>権利擁護支援の地域連携</a:t>
              </a:r>
              <a:r>
                <a:rPr lang="ja-JP" altLang="ja-JP" dirty="0" smtClean="0"/>
                <a:t>ネットワークづくり</a:t>
              </a:r>
              <a:r>
                <a:rPr lang="ja-JP" altLang="en-US" dirty="0" smtClean="0"/>
                <a:t>　　＜別紙３参照＞</a:t>
              </a:r>
              <a:endParaRPr kumimoji="1" lang="ja-JP" altLang="en-US" dirty="0"/>
            </a:p>
          </p:txBody>
        </p:sp>
      </p:grpSp>
      <p:grpSp>
        <p:nvGrpSpPr>
          <p:cNvPr id="20" name="グループ化 19"/>
          <p:cNvGrpSpPr/>
          <p:nvPr/>
        </p:nvGrpSpPr>
        <p:grpSpPr>
          <a:xfrm>
            <a:off x="320488" y="5464911"/>
            <a:ext cx="8904475" cy="954107"/>
            <a:chOff x="295835" y="4812655"/>
            <a:chExt cx="8219515" cy="954107"/>
          </a:xfrm>
        </p:grpSpPr>
        <p:sp>
          <p:nvSpPr>
            <p:cNvPr id="5" name="テキスト ボックス 4"/>
            <p:cNvSpPr txBox="1"/>
            <p:nvPr/>
          </p:nvSpPr>
          <p:spPr>
            <a:xfrm>
              <a:off x="295835" y="5181987"/>
              <a:ext cx="821951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8900" indent="-88900"/>
              <a:r>
                <a:rPr lang="ja-JP" altLang="en-US" sz="1600" dirty="0" smtClean="0"/>
                <a:t>・後見</a:t>
              </a:r>
              <a:r>
                <a:rPr lang="ja-JP" altLang="en-US" sz="1600" dirty="0"/>
                <a:t>制度支援信託に並立・</a:t>
              </a:r>
              <a:r>
                <a:rPr lang="ja-JP" altLang="en-US" sz="1600"/>
                <a:t>代替</a:t>
              </a:r>
              <a:r>
                <a:rPr lang="ja-JP" altLang="en-US" sz="1600" smtClean="0"/>
                <a:t>する新た</a:t>
              </a:r>
              <a:r>
                <a:rPr lang="ja-JP" altLang="en-US" sz="1600" dirty="0"/>
                <a:t>な方策の検討</a:t>
              </a:r>
            </a:p>
            <a:p>
              <a:pPr marL="88900" indent="-88900"/>
              <a:r>
                <a:rPr lang="ja-JP" altLang="en-US" sz="1600" dirty="0"/>
                <a:t>（預貯金の払戻しについての後見監督人等の関与を可能とする仕組み）</a:t>
              </a:r>
            </a:p>
          </p:txBody>
        </p:sp>
        <p:sp>
          <p:nvSpPr>
            <p:cNvPr id="19" name="テキスト ボックス 18"/>
            <p:cNvSpPr txBox="1"/>
            <p:nvPr/>
          </p:nvSpPr>
          <p:spPr>
            <a:xfrm>
              <a:off x="295835" y="4812655"/>
              <a:ext cx="719716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a:t>（３）不正防止</a:t>
              </a:r>
              <a:r>
                <a:rPr lang="ja-JP" altLang="en-US" dirty="0" smtClean="0"/>
                <a:t>の</a:t>
              </a:r>
              <a:r>
                <a:rPr lang="ja-JP" altLang="en-US" dirty="0" smtClean="0">
                  <a:solidFill>
                    <a:schemeClr val="bg1"/>
                  </a:solidFill>
                </a:rPr>
                <a:t>徹底</a:t>
              </a:r>
              <a:r>
                <a:rPr lang="ja-JP" altLang="en-US" dirty="0" smtClean="0"/>
                <a:t>と</a:t>
              </a:r>
              <a:r>
                <a:rPr lang="ja-JP" altLang="en-US" dirty="0"/>
                <a:t>利用しやすさとの</a:t>
              </a:r>
              <a:r>
                <a:rPr lang="ja-JP" altLang="en-US" dirty="0" smtClean="0"/>
                <a:t>調和　　＜別紙４参照＞</a:t>
              </a:r>
              <a:endParaRPr lang="en-US" altLang="ja-JP" dirty="0"/>
            </a:p>
          </p:txBody>
        </p:sp>
      </p:grpSp>
      <p:grpSp>
        <p:nvGrpSpPr>
          <p:cNvPr id="22" name="グループ化 21"/>
          <p:cNvGrpSpPr/>
          <p:nvPr/>
        </p:nvGrpSpPr>
        <p:grpSpPr>
          <a:xfrm>
            <a:off x="315412" y="1520869"/>
            <a:ext cx="8859591" cy="1196728"/>
            <a:chOff x="295835" y="1407316"/>
            <a:chExt cx="8178084" cy="1196728"/>
          </a:xfrm>
        </p:grpSpPr>
        <p:sp>
          <p:nvSpPr>
            <p:cNvPr id="18" name="正方形/長方形 17"/>
            <p:cNvSpPr/>
            <p:nvPr/>
          </p:nvSpPr>
          <p:spPr>
            <a:xfrm>
              <a:off x="295835" y="1773047"/>
              <a:ext cx="8178084"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solidFill>
                    <a:schemeClr val="tx1"/>
                  </a:solidFill>
                </a:rPr>
                <a:t>・財産管理のみならず、意思決定支援・身上保護も重視</a:t>
              </a:r>
            </a:p>
            <a:p>
              <a:r>
                <a:rPr lang="ja-JP" altLang="en-US" sz="1600" dirty="0">
                  <a:solidFill>
                    <a:schemeClr val="tx1"/>
                  </a:solidFill>
                </a:rPr>
                <a:t>・適切な後見人等の選任、後見開始後の柔軟な後見人等の交代等</a:t>
              </a:r>
            </a:p>
            <a:p>
              <a:r>
                <a:rPr lang="ja-JP" altLang="en-US" sz="1600" dirty="0">
                  <a:solidFill>
                    <a:schemeClr val="tx1"/>
                  </a:solidFill>
                </a:rPr>
                <a:t>・診断書の在り方の</a:t>
              </a:r>
              <a:r>
                <a:rPr lang="ja-JP" altLang="en-US" sz="1600" dirty="0" smtClean="0">
                  <a:solidFill>
                    <a:schemeClr val="tx1"/>
                  </a:solidFill>
                </a:rPr>
                <a:t>検討</a:t>
              </a:r>
              <a:endParaRPr lang="en-US" altLang="ja-JP" sz="1600" dirty="0">
                <a:solidFill>
                  <a:schemeClr val="tx1"/>
                </a:solidFill>
              </a:endParaRPr>
            </a:p>
          </p:txBody>
        </p:sp>
        <p:sp>
          <p:nvSpPr>
            <p:cNvPr id="15" name="テキスト ボックス 14"/>
            <p:cNvSpPr txBox="1"/>
            <p:nvPr/>
          </p:nvSpPr>
          <p:spPr>
            <a:xfrm>
              <a:off x="295835" y="1407316"/>
              <a:ext cx="709663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ja-JP" altLang="en-US" dirty="0" smtClean="0"/>
                <a:t>（１）</a:t>
              </a:r>
              <a:r>
                <a:rPr lang="ja-JP" altLang="ja-JP" dirty="0"/>
                <a:t>利用者がメリットを実感できる制度・運用の</a:t>
              </a:r>
              <a:r>
                <a:rPr lang="ja-JP" altLang="ja-JP" dirty="0" smtClean="0"/>
                <a:t>改善</a:t>
              </a:r>
              <a:r>
                <a:rPr lang="ja-JP" altLang="en-US" dirty="0" smtClean="0"/>
                <a:t>　＜別紙２参照＞</a:t>
              </a:r>
              <a:endParaRPr kumimoji="1" lang="ja-JP" altLang="en-US" dirty="0"/>
            </a:p>
          </p:txBody>
        </p:sp>
      </p:grpSp>
      <p:sp>
        <p:nvSpPr>
          <p:cNvPr id="14" name="スライド番号プレースホルダー 3"/>
          <p:cNvSpPr txBox="1">
            <a:spLocks/>
          </p:cNvSpPr>
          <p:nvPr/>
        </p:nvSpPr>
        <p:spPr>
          <a:xfrm>
            <a:off x="320487" y="6437033"/>
            <a:ext cx="89044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smtClean="0">
                <a:solidFill>
                  <a:schemeClr val="tx1"/>
                </a:solidFill>
              </a:rPr>
              <a:t>注１：</a:t>
            </a:r>
            <a:r>
              <a:rPr lang="ja-JP" altLang="en-US" dirty="0">
                <a:solidFill>
                  <a:schemeClr val="tx1"/>
                </a:solidFill>
              </a:rPr>
              <a:t>福祉等の関係者と後見人等がチームとなって本人を見守る</a:t>
            </a:r>
            <a:r>
              <a:rPr lang="ja-JP" altLang="en-US" dirty="0" smtClean="0">
                <a:solidFill>
                  <a:schemeClr val="tx1"/>
                </a:solidFill>
              </a:rPr>
              <a:t>体制</a:t>
            </a:r>
            <a:endParaRPr lang="en-US" altLang="ja-JP" dirty="0" smtClean="0">
              <a:solidFill>
                <a:schemeClr val="tx1"/>
              </a:solidFill>
            </a:endParaRPr>
          </a:p>
          <a:p>
            <a:pPr algn="l"/>
            <a:r>
              <a:rPr lang="ja-JP" altLang="en-US" dirty="0" smtClean="0">
                <a:solidFill>
                  <a:schemeClr val="tx1"/>
                </a:solidFill>
              </a:rPr>
              <a:t>注２</a:t>
            </a:r>
            <a:r>
              <a:rPr lang="ja-JP" altLang="en-US" dirty="0">
                <a:solidFill>
                  <a:schemeClr val="tx1"/>
                </a:solidFill>
              </a:rPr>
              <a:t>：福祉・法律の専門職団体が協力して個別のチームを支援する仕組み</a:t>
            </a:r>
          </a:p>
        </p:txBody>
      </p:sp>
      <p:sp>
        <p:nvSpPr>
          <p:cNvPr id="3" name="正方形/長方形 2"/>
          <p:cNvSpPr/>
          <p:nvPr/>
        </p:nvSpPr>
        <p:spPr>
          <a:xfrm>
            <a:off x="912458" y="4215145"/>
            <a:ext cx="6493933" cy="1116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15413" y="563793"/>
            <a:ext cx="9192185" cy="866266"/>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テキスト ボックス 5"/>
          <p:cNvSpPr txBox="1"/>
          <p:nvPr/>
        </p:nvSpPr>
        <p:spPr>
          <a:xfrm>
            <a:off x="335055" y="524613"/>
            <a:ext cx="9454405" cy="954107"/>
          </a:xfrm>
          <a:prstGeom prst="rect">
            <a:avLst/>
          </a:prstGeom>
          <a:noFill/>
        </p:spPr>
        <p:txBody>
          <a:bodyPr wrap="square" rtlCol="0">
            <a:spAutoFit/>
          </a:bodyPr>
          <a:lstStyle/>
          <a:p>
            <a:r>
              <a:rPr kumimoji="1" lang="ja-JP" altLang="en-US" sz="1400" dirty="0" smtClean="0"/>
              <a:t>・成年後見制度の利用の促進に関する法律（平成</a:t>
            </a:r>
            <a:r>
              <a:rPr kumimoji="1" lang="en-US" altLang="ja-JP" sz="1400" dirty="0" smtClean="0"/>
              <a:t>28</a:t>
            </a:r>
            <a:r>
              <a:rPr kumimoji="1" lang="ja-JP" altLang="en-US" sz="1400" dirty="0" smtClean="0"/>
              <a:t>年法律第</a:t>
            </a:r>
            <a:r>
              <a:rPr kumimoji="1" lang="en-US" altLang="ja-JP" sz="1400" dirty="0" smtClean="0"/>
              <a:t>29</a:t>
            </a:r>
            <a:r>
              <a:rPr kumimoji="1" lang="ja-JP" altLang="en-US" sz="1400" dirty="0" smtClean="0"/>
              <a:t>号）に基づき策定</a:t>
            </a:r>
            <a:endParaRPr kumimoji="1" lang="en-US" altLang="ja-JP" sz="1400" dirty="0" smtClean="0"/>
          </a:p>
          <a:p>
            <a:r>
              <a:rPr lang="ja-JP" altLang="en-US" sz="1400" dirty="0" smtClean="0"/>
              <a:t>・計画の対象期間は概ね５年間を念頭（平成</a:t>
            </a:r>
            <a:r>
              <a:rPr lang="en-US" altLang="ja-JP" sz="1400" dirty="0" smtClean="0"/>
              <a:t>29</a:t>
            </a:r>
            <a:r>
              <a:rPr lang="ja-JP" altLang="en-US" sz="1400" dirty="0" smtClean="0"/>
              <a:t>年度～</a:t>
            </a:r>
            <a:r>
              <a:rPr lang="en-US" altLang="ja-JP" sz="1400" dirty="0" smtClean="0"/>
              <a:t>33</a:t>
            </a:r>
            <a:r>
              <a:rPr lang="ja-JP" altLang="en-US" sz="1400" dirty="0" smtClean="0"/>
              <a:t>年度）</a:t>
            </a:r>
            <a:endParaRPr lang="en-US" altLang="ja-JP" sz="1400" dirty="0" smtClean="0"/>
          </a:p>
          <a:p>
            <a:r>
              <a:rPr kumimoji="1" lang="ja-JP" altLang="en-US" sz="1400" dirty="0" smtClean="0"/>
              <a:t>・工程表を踏まえた各施策の段階的・計画的な推進　</a:t>
            </a:r>
            <a:r>
              <a:rPr lang="ja-JP" altLang="en-US" sz="1400" dirty="0" smtClean="0"/>
              <a:t>＜別紙１参照＞</a:t>
            </a:r>
            <a:r>
              <a:rPr lang="ja-JP" altLang="en-US" sz="1400" dirty="0"/>
              <a:t> </a:t>
            </a:r>
            <a:r>
              <a:rPr lang="ja-JP" altLang="en-US" sz="1400" dirty="0" smtClean="0"/>
              <a:t>  </a:t>
            </a:r>
            <a:r>
              <a:rPr lang="en-US" altLang="ja-JP" sz="1100" dirty="0" smtClean="0"/>
              <a:t>※</a:t>
            </a:r>
            <a:r>
              <a:rPr lang="ja-JP" altLang="en-US" sz="1100" dirty="0"/>
              <a:t>市町村は国の計画を勘案して市町村計画を</a:t>
            </a:r>
            <a:r>
              <a:rPr lang="ja-JP" altLang="en-US" sz="1100" dirty="0" smtClean="0"/>
              <a:t>策定</a:t>
            </a:r>
            <a:r>
              <a:rPr lang="ja-JP" altLang="en-US" sz="1400" dirty="0"/>
              <a:t>　</a:t>
            </a:r>
            <a:endParaRPr lang="en-US" altLang="ja-JP" sz="1400" dirty="0" smtClean="0"/>
          </a:p>
          <a:p>
            <a:r>
              <a:rPr lang="ja-JP" altLang="en-US" sz="1400" dirty="0" smtClean="0"/>
              <a:t>・計画</a:t>
            </a:r>
            <a:r>
              <a:rPr lang="ja-JP" altLang="en-US" sz="1400" dirty="0"/>
              <a:t>に盛り込まれた</a:t>
            </a:r>
            <a:r>
              <a:rPr lang="ja-JP" altLang="en-US" sz="1400" dirty="0" smtClean="0"/>
              <a:t>施策の</a:t>
            </a:r>
            <a:r>
              <a:rPr lang="ja-JP" altLang="en-US" sz="1400" dirty="0"/>
              <a:t>進捗状況の把握・評価</a:t>
            </a:r>
            <a:r>
              <a:rPr lang="ja-JP" altLang="en-US" sz="1400" dirty="0" smtClean="0"/>
              <a:t>等</a:t>
            </a:r>
            <a:endParaRPr kumimoji="1" lang="en-US" altLang="ja-JP" sz="1400" dirty="0" smtClean="0"/>
          </a:p>
        </p:txBody>
      </p:sp>
    </p:spTree>
    <p:extLst>
      <p:ext uri="{BB962C8B-B14F-4D97-AF65-F5344CB8AC3E}">
        <p14:creationId xmlns:p14="http://schemas.microsoft.com/office/powerpoint/2010/main" val="34129713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72691" y="-30431"/>
            <a:ext cx="9463806" cy="364619"/>
          </a:xfrm>
          <a:prstGeom prst="rect">
            <a:avLst/>
          </a:prstGeom>
        </p:spPr>
        <p:txBody>
          <a:bodyPr vert="horz" lIns="63305" tIns="31652" rIns="63305" bIns="31652"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662" b="1" dirty="0" smtClean="0">
                <a:solidFill>
                  <a:prstClr val="black"/>
                </a:solidFill>
              </a:rPr>
              <a:t>　　　　　　　　　　　　　成年</a:t>
            </a:r>
            <a:r>
              <a:rPr lang="ja-JP" altLang="en-US" sz="1662" b="1" dirty="0">
                <a:solidFill>
                  <a:prstClr val="black"/>
                </a:solidFill>
              </a:rPr>
              <a:t>後見制度利用促進基本計画の</a:t>
            </a:r>
            <a:r>
              <a:rPr lang="ja-JP" altLang="en-US" sz="1662" b="1" dirty="0" smtClean="0">
                <a:solidFill>
                  <a:prstClr val="black"/>
                </a:solidFill>
              </a:rPr>
              <a:t>工程表　　　　　</a:t>
            </a:r>
            <a:r>
              <a:rPr lang="ja-JP" altLang="en-US" sz="1800" dirty="0" smtClean="0"/>
              <a:t> 　　</a:t>
            </a:r>
            <a:r>
              <a:rPr lang="ja-JP" altLang="en-US" sz="1400" dirty="0" smtClean="0"/>
              <a:t>＜</a:t>
            </a:r>
            <a:r>
              <a:rPr lang="ja-JP" altLang="en-US" sz="1400" dirty="0"/>
              <a:t>別紙</a:t>
            </a:r>
            <a:r>
              <a:rPr lang="ja-JP" altLang="en-US" sz="1400" dirty="0" smtClean="0"/>
              <a:t>１＞ </a:t>
            </a:r>
            <a:endParaRPr lang="ja-JP" altLang="en-US" sz="1400" b="1" dirty="0">
              <a:solidFill>
                <a:prstClr val="black"/>
              </a:solidFill>
            </a:endParaRPr>
          </a:p>
        </p:txBody>
      </p:sp>
      <p:graphicFrame>
        <p:nvGraphicFramePr>
          <p:cNvPr id="8" name="表 7"/>
          <p:cNvGraphicFramePr>
            <a:graphicFrameLocks noGrp="1"/>
          </p:cNvGraphicFramePr>
          <p:nvPr>
            <p:extLst>
              <p:ext uri="{D42A27DB-BD31-4B8C-83A1-F6EECF244321}">
                <p14:modId xmlns:p14="http://schemas.microsoft.com/office/powerpoint/2010/main" val="3089347075"/>
              </p:ext>
            </p:extLst>
          </p:nvPr>
        </p:nvGraphicFramePr>
        <p:xfrm>
          <a:off x="171450" y="405015"/>
          <a:ext cx="9586911" cy="5914121"/>
        </p:xfrm>
        <a:graphic>
          <a:graphicData uri="http://schemas.openxmlformats.org/drawingml/2006/table">
            <a:tbl>
              <a:tblPr firstRow="1" bandRow="1">
                <a:tableStyleId>{5C22544A-7EE6-4342-B048-85BDC9FD1C3A}</a:tableStyleId>
              </a:tblPr>
              <a:tblGrid>
                <a:gridCol w="301495"/>
                <a:gridCol w="2737183"/>
                <a:gridCol w="1096248"/>
                <a:gridCol w="1404023"/>
                <a:gridCol w="1331086"/>
                <a:gridCol w="1385790"/>
                <a:gridCol w="1331086"/>
              </a:tblGrid>
              <a:tr h="253275">
                <a:tc gridSpan="2">
                  <a:txBody>
                    <a:bodyPr/>
                    <a:lstStyle/>
                    <a:p>
                      <a:endParaRPr kumimoji="1" lang="ja-JP" altLang="en-US" sz="1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7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smtClean="0">
                          <a:solidFill>
                            <a:schemeClr val="tx1"/>
                          </a:solidFill>
                        </a:rPr>
                        <a:t>29</a:t>
                      </a:r>
                      <a:r>
                        <a:rPr kumimoji="1" lang="ja-JP" altLang="en-US" sz="1100" b="0" dirty="0" smtClean="0">
                          <a:solidFill>
                            <a:schemeClr val="tx1"/>
                          </a:solidFill>
                        </a:rPr>
                        <a:t>年度</a:t>
                      </a:r>
                      <a:endParaRPr kumimoji="1" lang="ja-JP" altLang="en-US" sz="11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en-US" altLang="ja-JP" sz="1100" b="0" kern="1200" dirty="0" smtClean="0">
                          <a:solidFill>
                            <a:schemeClr val="tx1"/>
                          </a:solidFill>
                          <a:latin typeface="+mn-lt"/>
                          <a:ea typeface="+mn-ea"/>
                          <a:cs typeface="+mn-cs"/>
                        </a:rPr>
                        <a:t>30</a:t>
                      </a:r>
                      <a:r>
                        <a:rPr kumimoji="1" lang="ja-JP" altLang="en-US" sz="1100" b="0" kern="1200" dirty="0" smtClean="0">
                          <a:solidFill>
                            <a:schemeClr val="tx1"/>
                          </a:solidFill>
                          <a:latin typeface="+mn-lt"/>
                          <a:ea typeface="+mn-ea"/>
                          <a:cs typeface="+mn-cs"/>
                        </a:rPr>
                        <a:t>年度</a:t>
                      </a:r>
                      <a:endParaRPr kumimoji="1" lang="ja-JP" altLang="en-US" sz="1100" b="0"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smtClean="0">
                          <a:solidFill>
                            <a:schemeClr val="tx1"/>
                          </a:solidFill>
                        </a:rPr>
                        <a:t>31</a:t>
                      </a:r>
                      <a:r>
                        <a:rPr kumimoji="1" lang="ja-JP" altLang="en-US" sz="1100" b="0" dirty="0" smtClean="0">
                          <a:solidFill>
                            <a:schemeClr val="tx1"/>
                          </a:solidFill>
                        </a:rPr>
                        <a:t>年度</a:t>
                      </a:r>
                      <a:r>
                        <a:rPr kumimoji="1" lang="en-US" altLang="ja-JP" sz="800" b="0" dirty="0" smtClean="0">
                          <a:solidFill>
                            <a:schemeClr val="tx1"/>
                          </a:solidFill>
                        </a:rPr>
                        <a:t>※</a:t>
                      </a:r>
                      <a:endParaRPr kumimoji="1" lang="ja-JP" altLang="en-US" sz="8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smtClean="0">
                          <a:solidFill>
                            <a:schemeClr val="tx1"/>
                          </a:solidFill>
                        </a:rPr>
                        <a:t>32</a:t>
                      </a:r>
                      <a:r>
                        <a:rPr kumimoji="1" lang="ja-JP" altLang="en-US" sz="1100" b="0" dirty="0" smtClean="0">
                          <a:solidFill>
                            <a:schemeClr val="tx1"/>
                          </a:solidFill>
                        </a:rPr>
                        <a:t>年度</a:t>
                      </a:r>
                      <a:endParaRPr kumimoji="1" lang="ja-JP" altLang="en-US" sz="11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smtClean="0">
                          <a:solidFill>
                            <a:schemeClr val="tx1"/>
                          </a:solidFill>
                        </a:rPr>
                        <a:t>33</a:t>
                      </a:r>
                      <a:r>
                        <a:rPr kumimoji="1" lang="ja-JP" altLang="en-US" sz="1100" b="0" dirty="0" smtClean="0">
                          <a:solidFill>
                            <a:schemeClr val="tx1"/>
                          </a:solidFill>
                        </a:rPr>
                        <a:t>年度</a:t>
                      </a:r>
                      <a:endParaRPr kumimoji="1" lang="ja-JP" altLang="en-US" sz="11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5468">
                <a:tc>
                  <a:txBody>
                    <a:bodyPr/>
                    <a:lstStyle/>
                    <a:p>
                      <a:r>
                        <a:rPr lang="en-US" altLang="ja-JP" sz="1200" dirty="0" smtClean="0">
                          <a:solidFill>
                            <a:schemeClr val="tx1"/>
                          </a:solidFill>
                        </a:rPr>
                        <a:t>Ⅰ</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制度の周知</a:t>
                      </a:r>
                      <a:endParaRPr kumimoji="1" lang="en-US" altLang="ja-JP" sz="1000" dirty="0" smtClean="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5468">
                <a:tc>
                  <a:txBody>
                    <a:bodyPr/>
                    <a:lstStyle/>
                    <a:p>
                      <a:r>
                        <a:rPr lang="en-US" altLang="ja-JP" sz="1200" dirty="0" smtClean="0">
                          <a:solidFill>
                            <a:schemeClr val="tx1"/>
                          </a:solidFill>
                        </a:rPr>
                        <a:t>Ⅱ</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市町村計画の策定</a:t>
                      </a: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23033">
                <a:tc>
                  <a:txBody>
                    <a:bodyPr/>
                    <a:lstStyle/>
                    <a:p>
                      <a:r>
                        <a:rPr lang="en-US" altLang="ja-JP" sz="1200" dirty="0" smtClean="0">
                          <a:solidFill>
                            <a:schemeClr val="tx1"/>
                          </a:solidFill>
                        </a:rPr>
                        <a:t>Ⅲ</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利用者がメリットを実感できる制度の運用</a:t>
                      </a:r>
                      <a:endParaRPr kumimoji="1" lang="en-US" altLang="ja-JP" sz="1000" dirty="0" smtClean="0">
                        <a:solidFill>
                          <a:schemeClr val="tx1"/>
                        </a:solidFill>
                      </a:endParaRPr>
                    </a:p>
                    <a:p>
                      <a:r>
                        <a:rPr kumimoji="1" lang="ja-JP" altLang="en-US" sz="1000" dirty="0" smtClean="0">
                          <a:solidFill>
                            <a:schemeClr val="tx1"/>
                          </a:solidFill>
                        </a:rPr>
                        <a:t>・適切な後見人等の選任のための検討の促進</a:t>
                      </a:r>
                      <a:endParaRPr kumimoji="1" lang="en-US" altLang="ja-JP" sz="1000" dirty="0" smtClean="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rPr>
                        <a:t>・診断書の在り方等の検討</a:t>
                      </a:r>
                      <a:endParaRPr kumimoji="1" lang="en-US" altLang="ja-JP" sz="1000" dirty="0" smtClean="0">
                        <a:solidFill>
                          <a:schemeClr val="tx1"/>
                        </a:solidFill>
                      </a:endParaRPr>
                    </a:p>
                    <a:p>
                      <a:pPr marL="0" marR="0" indent="0" algn="l" defTabSz="1320759"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rPr>
                        <a:t>・高齢者と障害者の特性に応じた意思決定支援の在り方についての指針の策定等の検討、成果の共有等</a:t>
                      </a:r>
                      <a:endParaRPr kumimoji="1" lang="en-US" altLang="ja-JP" sz="1000" dirty="0" smtClean="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88965">
                <a:tc>
                  <a:txBody>
                    <a:bodyPr/>
                    <a:lstStyle/>
                    <a:p>
                      <a:r>
                        <a:rPr lang="en-US" altLang="ja-JP" sz="1200" dirty="0" smtClean="0">
                          <a:solidFill>
                            <a:schemeClr val="tx1"/>
                          </a:solidFill>
                        </a:rPr>
                        <a:t>Ⅳ</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地域連携ネットワークづくり</a:t>
                      </a:r>
                      <a:endParaRPr kumimoji="1" lang="en-US" altLang="ja-JP" sz="1000" dirty="0" smtClean="0">
                        <a:solidFill>
                          <a:schemeClr val="tx1"/>
                        </a:solidFill>
                      </a:endParaRPr>
                    </a:p>
                    <a:p>
                      <a:r>
                        <a:rPr kumimoji="1" lang="ja-JP" altLang="en-US" sz="1000" dirty="0" smtClean="0">
                          <a:solidFill>
                            <a:schemeClr val="tx1"/>
                          </a:solidFill>
                        </a:rPr>
                        <a:t>・市町村による中核機関の設置</a:t>
                      </a:r>
                      <a:endParaRPr kumimoji="1" lang="en-US" altLang="ja-JP" sz="1000" dirty="0" smtClean="0">
                        <a:solidFill>
                          <a:schemeClr val="tx1"/>
                        </a:solidFill>
                      </a:endParaRPr>
                    </a:p>
                    <a:p>
                      <a:r>
                        <a:rPr kumimoji="1" lang="ja-JP" altLang="en-US" sz="1000" dirty="0" smtClean="0">
                          <a:solidFill>
                            <a:schemeClr val="tx1"/>
                          </a:solidFill>
                        </a:rPr>
                        <a:t>・地域連携ネットワークの整備に向けた取組の推進</a:t>
                      </a:r>
                      <a:endParaRPr kumimoji="1" lang="en-US" altLang="ja-JP" sz="1000" strike="sngStrike" dirty="0" smtClean="0">
                        <a:solidFill>
                          <a:srgbClr val="FF0000"/>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99473">
                <a:tc>
                  <a:txBody>
                    <a:bodyPr/>
                    <a:lstStyle/>
                    <a:p>
                      <a:r>
                        <a:rPr lang="en-US" altLang="ja-JP" sz="1200" dirty="0" smtClean="0">
                          <a:solidFill>
                            <a:schemeClr val="tx1"/>
                          </a:solidFill>
                        </a:rPr>
                        <a:t>Ⅴ</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不正防止の徹底と利用しやすさの調和</a:t>
                      </a:r>
                      <a:endParaRPr kumimoji="1" lang="en-US" altLang="ja-JP" sz="1000" dirty="0" smtClean="0">
                        <a:solidFill>
                          <a:schemeClr val="tx1"/>
                        </a:solidFill>
                      </a:endParaRPr>
                    </a:p>
                    <a:p>
                      <a:r>
                        <a:rPr kumimoji="1" lang="ja-JP" altLang="en-US" sz="1000" dirty="0" smtClean="0">
                          <a:solidFill>
                            <a:schemeClr val="tx1"/>
                          </a:solidFill>
                        </a:rPr>
                        <a:t>・金融機関における預貯金等管理に係る自主的な取組のための検討の促進等</a:t>
                      </a:r>
                      <a:endParaRPr kumimoji="1" lang="en-US" altLang="ja-JP" sz="1000" dirty="0" smtClean="0">
                        <a:solidFill>
                          <a:schemeClr val="tx1"/>
                        </a:solidFill>
                      </a:endParaRPr>
                    </a:p>
                    <a:p>
                      <a:r>
                        <a:rPr kumimoji="1" lang="ja-JP" altLang="en-US" sz="1000" dirty="0" smtClean="0">
                          <a:solidFill>
                            <a:schemeClr val="tx1"/>
                          </a:solidFill>
                        </a:rPr>
                        <a:t>・</a:t>
                      </a:r>
                      <a:r>
                        <a:rPr kumimoji="1" lang="ja-JP" altLang="en-US" sz="1000" strike="noStrike" dirty="0" smtClean="0">
                          <a:solidFill>
                            <a:schemeClr val="tx1"/>
                          </a:solidFill>
                        </a:rPr>
                        <a:t>取組の検討状況等を踏まえた</a:t>
                      </a:r>
                      <a:r>
                        <a:rPr kumimoji="1" lang="ja-JP" altLang="en-US" sz="1000" dirty="0" smtClean="0">
                          <a:solidFill>
                            <a:schemeClr val="tx1"/>
                          </a:solidFill>
                        </a:rPr>
                        <a:t>より効率的な不正防止の在り方の検討</a:t>
                      </a:r>
                      <a:endParaRPr kumimoji="1" lang="en-US" altLang="ja-JP" sz="1000" dirty="0" smtClean="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6685">
                <a:tc>
                  <a:txBody>
                    <a:bodyPr/>
                    <a:lstStyle/>
                    <a:p>
                      <a:r>
                        <a:rPr lang="en-US" altLang="ja-JP" sz="1200" dirty="0" smtClean="0">
                          <a:solidFill>
                            <a:schemeClr val="tx1"/>
                          </a:solidFill>
                        </a:rPr>
                        <a:t>Ⅵ</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成年被後見人等の医療・介護等に係る意思決定が困難な人への支援等の検討</a:t>
                      </a:r>
                      <a:endParaRPr kumimoji="1" lang="en-US" altLang="ja-JP" sz="1000" dirty="0" smtClean="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1754">
                <a:tc>
                  <a:txBody>
                    <a:bodyPr/>
                    <a:lstStyle/>
                    <a:p>
                      <a:r>
                        <a:rPr lang="en-US" altLang="ja-JP" sz="1200" dirty="0" smtClean="0">
                          <a:solidFill>
                            <a:schemeClr val="tx1"/>
                          </a:solidFill>
                        </a:rPr>
                        <a:t>Ⅶ</a:t>
                      </a:r>
                      <a:endParaRPr lang="ja-JP" altLang="en-US" sz="1200" dirty="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smtClean="0">
                          <a:solidFill>
                            <a:schemeClr val="tx1"/>
                          </a:solidFill>
                        </a:rPr>
                        <a:t>成年被後見人等の権利制限の措置の見直し</a:t>
                      </a:r>
                      <a:endParaRPr kumimoji="1" lang="en-US" altLang="ja-JP" sz="1000" dirty="0" smtClean="0">
                        <a:solidFill>
                          <a:schemeClr val="tx1"/>
                        </a:solidFill>
                      </a:endParaRPr>
                    </a:p>
                  </a:txBody>
                  <a:tcPr marL="47479" marR="474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endParaRPr>
                    </a:p>
                  </a:txBody>
                  <a:tcPr marL="47479" marR="474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ホームベース 8"/>
          <p:cNvSpPr/>
          <p:nvPr/>
        </p:nvSpPr>
        <p:spPr>
          <a:xfrm>
            <a:off x="3267517" y="871402"/>
            <a:ext cx="6333683" cy="22371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パンフレット、ポスターなどによる制度周知</a:t>
            </a:r>
          </a:p>
        </p:txBody>
      </p:sp>
      <p:sp>
        <p:nvSpPr>
          <p:cNvPr id="10" name="ホームベース 9"/>
          <p:cNvSpPr/>
          <p:nvPr/>
        </p:nvSpPr>
        <p:spPr>
          <a:xfrm>
            <a:off x="3282733" y="1536795"/>
            <a:ext cx="6318467" cy="217815"/>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国の計画の周知、市町村計画の策定働きかけ、策定状況のフォローアップ</a:t>
            </a:r>
          </a:p>
        </p:txBody>
      </p:sp>
      <p:sp>
        <p:nvSpPr>
          <p:cNvPr id="25" name="ホームベース 24"/>
          <p:cNvSpPr/>
          <p:nvPr/>
        </p:nvSpPr>
        <p:spPr>
          <a:xfrm>
            <a:off x="3273207" y="3413136"/>
            <a:ext cx="6350875" cy="18669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中核機関の設置・運営、地域連携ネットワークの整備</a:t>
            </a:r>
          </a:p>
        </p:txBody>
      </p:sp>
      <p:grpSp>
        <p:nvGrpSpPr>
          <p:cNvPr id="2" name="グループ化 1"/>
          <p:cNvGrpSpPr/>
          <p:nvPr/>
        </p:nvGrpSpPr>
        <p:grpSpPr>
          <a:xfrm>
            <a:off x="3267123" y="3774544"/>
            <a:ext cx="6356960" cy="445253"/>
            <a:chOff x="5142160" y="6711804"/>
            <a:chExt cx="4806551" cy="1014578"/>
          </a:xfrm>
        </p:grpSpPr>
        <p:sp>
          <p:nvSpPr>
            <p:cNvPr id="14" name="ホームベース 13"/>
            <p:cNvSpPr/>
            <p:nvPr/>
          </p:nvSpPr>
          <p:spPr>
            <a:xfrm>
              <a:off x="5142160" y="6725109"/>
              <a:ext cx="1961714" cy="98123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相談体制・地域連携ネットワーク構築支援</a:t>
              </a:r>
              <a:endParaRPr lang="en-US" altLang="ja-JP" sz="831" dirty="0">
                <a:solidFill>
                  <a:prstClr val="black"/>
                </a:solidFill>
              </a:endParaRPr>
            </a:p>
            <a:p>
              <a:pPr algn="ctr"/>
              <a:r>
                <a:rPr lang="ja-JP" altLang="en-US" sz="831" dirty="0">
                  <a:solidFill>
                    <a:prstClr val="black"/>
                  </a:solidFill>
                </a:rPr>
                <a:t>（各地域の取組例の収集・紹介、試行的な取組への支援等）</a:t>
              </a:r>
            </a:p>
          </p:txBody>
        </p:sp>
        <p:sp>
          <p:nvSpPr>
            <p:cNvPr id="21" name="ホームベース 20"/>
            <p:cNvSpPr/>
            <p:nvPr/>
          </p:nvSpPr>
          <p:spPr>
            <a:xfrm>
              <a:off x="7116343" y="6711804"/>
              <a:ext cx="2832368" cy="101457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相談体制の強化、地域連携</a:t>
              </a:r>
              <a:r>
                <a:rPr lang="ja-JP" altLang="en-US" sz="831">
                  <a:solidFill>
                    <a:prstClr val="black"/>
                  </a:solidFill>
                </a:rPr>
                <a:t>ネットワークの更なる構築</a:t>
              </a:r>
              <a:endParaRPr lang="ja-JP" altLang="en-US" sz="831" dirty="0">
                <a:solidFill>
                  <a:prstClr val="black"/>
                </a:solidFill>
              </a:endParaRPr>
            </a:p>
          </p:txBody>
        </p:sp>
      </p:grpSp>
      <p:sp>
        <p:nvSpPr>
          <p:cNvPr id="20" name="ホームベース 19"/>
          <p:cNvSpPr/>
          <p:nvPr/>
        </p:nvSpPr>
        <p:spPr>
          <a:xfrm>
            <a:off x="3268335" y="2174618"/>
            <a:ext cx="3095377" cy="190595"/>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適切な後見人等の選任のための検討の促進</a:t>
            </a:r>
            <a:endParaRPr lang="en-US" altLang="ja-JP" sz="831" dirty="0">
              <a:solidFill>
                <a:prstClr val="black"/>
              </a:solidFill>
            </a:endParaRPr>
          </a:p>
        </p:txBody>
      </p:sp>
      <p:sp>
        <p:nvSpPr>
          <p:cNvPr id="35" name="ホームベース 34"/>
          <p:cNvSpPr/>
          <p:nvPr/>
        </p:nvSpPr>
        <p:spPr>
          <a:xfrm>
            <a:off x="3267517" y="2418535"/>
            <a:ext cx="3095377" cy="190595"/>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診断書の在り方等の検討</a:t>
            </a:r>
            <a:endParaRPr lang="en-US" altLang="ja-JP" sz="831" dirty="0">
              <a:solidFill>
                <a:prstClr val="black"/>
              </a:solidFill>
            </a:endParaRPr>
          </a:p>
        </p:txBody>
      </p:sp>
      <p:sp>
        <p:nvSpPr>
          <p:cNvPr id="28" name="ホームベース 27"/>
          <p:cNvSpPr/>
          <p:nvPr/>
        </p:nvSpPr>
        <p:spPr>
          <a:xfrm>
            <a:off x="3280874" y="2772500"/>
            <a:ext cx="6333682" cy="212213"/>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意思決定支援の在り方についての指針の策定等の検討、成果の共有等</a:t>
            </a:r>
          </a:p>
        </p:txBody>
      </p:sp>
      <p:sp>
        <p:nvSpPr>
          <p:cNvPr id="29" name="ホームベース 28"/>
          <p:cNvSpPr/>
          <p:nvPr/>
        </p:nvSpPr>
        <p:spPr>
          <a:xfrm>
            <a:off x="6384049" y="2207589"/>
            <a:ext cx="3217150" cy="377351"/>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新たな運用等の開始、運用状況のフォローアップ</a:t>
            </a:r>
          </a:p>
        </p:txBody>
      </p:sp>
      <p:sp>
        <p:nvSpPr>
          <p:cNvPr id="30" name="ホームベース 29"/>
          <p:cNvSpPr/>
          <p:nvPr/>
        </p:nvSpPr>
        <p:spPr>
          <a:xfrm>
            <a:off x="3267122" y="4734718"/>
            <a:ext cx="3096589" cy="232201"/>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金融機関における自主的取組のための検討の促進</a:t>
            </a:r>
          </a:p>
        </p:txBody>
      </p:sp>
      <p:sp>
        <p:nvSpPr>
          <p:cNvPr id="31" name="ホームベース 30"/>
          <p:cNvSpPr/>
          <p:nvPr/>
        </p:nvSpPr>
        <p:spPr>
          <a:xfrm>
            <a:off x="6384049" y="4742048"/>
            <a:ext cx="3217150" cy="569850"/>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取組の検討状況・地域連携ネットワークにおける不正防止</a:t>
            </a:r>
            <a:endParaRPr lang="en-US" altLang="ja-JP" sz="831" dirty="0">
              <a:solidFill>
                <a:prstClr val="black"/>
              </a:solidFill>
            </a:endParaRPr>
          </a:p>
          <a:p>
            <a:pPr algn="ctr"/>
            <a:r>
              <a:rPr lang="ja-JP" altLang="en-US" sz="831" dirty="0">
                <a:solidFill>
                  <a:prstClr val="black"/>
                </a:solidFill>
              </a:rPr>
              <a:t>効果を踏まえたより効率的な不正防止の在り方の検討</a:t>
            </a:r>
          </a:p>
        </p:txBody>
      </p:sp>
      <p:sp>
        <p:nvSpPr>
          <p:cNvPr id="33" name="ホームベース 32"/>
          <p:cNvSpPr/>
          <p:nvPr/>
        </p:nvSpPr>
        <p:spPr>
          <a:xfrm>
            <a:off x="3282733" y="5445224"/>
            <a:ext cx="3070444" cy="32835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医療・介護等の現場において関係者が対応を</a:t>
            </a:r>
            <a:endParaRPr lang="en-US" altLang="ja-JP" sz="831" dirty="0">
              <a:solidFill>
                <a:prstClr val="black"/>
              </a:solidFill>
            </a:endParaRPr>
          </a:p>
          <a:p>
            <a:pPr algn="ctr"/>
            <a:r>
              <a:rPr lang="ja-JP" altLang="en-US" sz="831" dirty="0">
                <a:solidFill>
                  <a:prstClr val="black"/>
                </a:solidFill>
              </a:rPr>
              <a:t>行う際に参考となる考え方の整理</a:t>
            </a:r>
          </a:p>
        </p:txBody>
      </p:sp>
      <p:sp>
        <p:nvSpPr>
          <p:cNvPr id="34" name="ホームベース 33"/>
          <p:cNvSpPr/>
          <p:nvPr/>
        </p:nvSpPr>
        <p:spPr>
          <a:xfrm>
            <a:off x="3267124" y="5931189"/>
            <a:ext cx="2743153" cy="298376"/>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92" dirty="0">
                <a:solidFill>
                  <a:prstClr val="black"/>
                </a:solidFill>
              </a:rPr>
              <a:t>成年被後見人等の権利制限の措置について法制上の措置等</a:t>
            </a:r>
            <a:endParaRPr lang="en-US" altLang="ja-JP" sz="692" dirty="0">
              <a:solidFill>
                <a:prstClr val="black"/>
              </a:solidFill>
            </a:endParaRPr>
          </a:p>
          <a:p>
            <a:pPr algn="ctr"/>
            <a:r>
              <a:rPr lang="ja-JP" altLang="en-US" sz="692" dirty="0">
                <a:solidFill>
                  <a:prstClr val="black"/>
                </a:solidFill>
              </a:rPr>
              <a:t>目途：平成３１年５月まで</a:t>
            </a:r>
            <a:endParaRPr lang="en-US" altLang="ja-JP" sz="692" dirty="0">
              <a:solidFill>
                <a:prstClr val="black"/>
              </a:solidFill>
            </a:endParaRPr>
          </a:p>
        </p:txBody>
      </p:sp>
      <p:sp>
        <p:nvSpPr>
          <p:cNvPr id="3" name="テキスト ボックス 2"/>
          <p:cNvSpPr txBox="1"/>
          <p:nvPr/>
        </p:nvSpPr>
        <p:spPr>
          <a:xfrm>
            <a:off x="172691" y="6418411"/>
            <a:ext cx="7035506" cy="348044"/>
          </a:xfrm>
          <a:prstGeom prst="rect">
            <a:avLst/>
          </a:prstGeom>
          <a:noFill/>
          <a:ln>
            <a:noFill/>
          </a:ln>
        </p:spPr>
        <p:txBody>
          <a:bodyPr wrap="square" rtlCol="0">
            <a:spAutoFit/>
          </a:bodyPr>
          <a:lstStyle/>
          <a:p>
            <a:r>
              <a:rPr lang="ja-JP" altLang="en-US" sz="831" dirty="0">
                <a:solidFill>
                  <a:prstClr val="black"/>
                </a:solidFill>
              </a:rPr>
              <a:t>施策の進捗状況については、随時、国において把握・評価し、必要な対応を検討する。</a:t>
            </a:r>
            <a:endParaRPr lang="en-US" altLang="ja-JP" sz="831" dirty="0">
              <a:solidFill>
                <a:prstClr val="black"/>
              </a:solidFill>
            </a:endParaRPr>
          </a:p>
          <a:p>
            <a:r>
              <a:rPr lang="en-US" altLang="ja-JP" sz="831" dirty="0">
                <a:solidFill>
                  <a:prstClr val="black"/>
                </a:solidFill>
              </a:rPr>
              <a:t>※</a:t>
            </a:r>
            <a:r>
              <a:rPr lang="ja-JP" altLang="en-US" sz="831" dirty="0">
                <a:solidFill>
                  <a:prstClr val="black"/>
                </a:solidFill>
              </a:rPr>
              <a:t>基本計画の中間年度である平成３１年度においては、各施策の進捗状況を踏まえ、個別の課題の整理・検討を行う。</a:t>
            </a:r>
          </a:p>
        </p:txBody>
      </p:sp>
      <p:sp>
        <p:nvSpPr>
          <p:cNvPr id="38" name="ホームベース 37"/>
          <p:cNvSpPr/>
          <p:nvPr/>
        </p:nvSpPr>
        <p:spPr>
          <a:xfrm>
            <a:off x="3267123" y="5055869"/>
            <a:ext cx="3086054" cy="262442"/>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専門職団体等による自主的な取組の促進</a:t>
            </a:r>
          </a:p>
        </p:txBody>
      </p:sp>
      <p:sp>
        <p:nvSpPr>
          <p:cNvPr id="26" name="ホームベース 25"/>
          <p:cNvSpPr/>
          <p:nvPr/>
        </p:nvSpPr>
        <p:spPr>
          <a:xfrm>
            <a:off x="6362894" y="5445224"/>
            <a:ext cx="3238305" cy="328354"/>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prstClr val="black"/>
                </a:solidFill>
              </a:rPr>
              <a:t>参考となる考え方の周知、活用状況を踏まえた改善</a:t>
            </a:r>
          </a:p>
        </p:txBody>
      </p:sp>
      <p:sp>
        <p:nvSpPr>
          <p:cNvPr id="22" name="テキスト ボックス 21"/>
          <p:cNvSpPr txBox="1"/>
          <p:nvPr/>
        </p:nvSpPr>
        <p:spPr>
          <a:xfrm>
            <a:off x="9366998" y="6467788"/>
            <a:ext cx="539003" cy="369332"/>
          </a:xfrm>
          <a:prstGeom prst="rect">
            <a:avLst/>
          </a:prstGeom>
          <a:noFill/>
          <a:ln>
            <a:noFill/>
          </a:ln>
        </p:spPr>
        <p:txBody>
          <a:bodyPr wrap="square" rtlCol="0">
            <a:spAutoFit/>
          </a:bodyPr>
          <a:lstStyle/>
          <a:p>
            <a:r>
              <a:rPr lang="ja-JP" altLang="en-US" dirty="0">
                <a:latin typeface="ＭＳ 明朝" panose="02020609040205080304" pitchFamily="17" charset="-128"/>
                <a:ea typeface="ＭＳ 明朝" panose="02020609040205080304" pitchFamily="17" charset="-128"/>
              </a:rPr>
              <a:t>３</a:t>
            </a:r>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8390662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タイトル 1"/>
          <p:cNvSpPr txBox="1">
            <a:spLocks/>
          </p:cNvSpPr>
          <p:nvPr/>
        </p:nvSpPr>
        <p:spPr>
          <a:xfrm>
            <a:off x="0" y="0"/>
            <a:ext cx="9906000" cy="499038"/>
          </a:xfrm>
          <a:prstGeom prst="rect">
            <a:avLst/>
          </a:prstGeom>
          <a:solidFill>
            <a:schemeClr val="accent6">
              <a:lumMod val="40000"/>
              <a:lumOff val="60000"/>
            </a:schemeClr>
          </a:solidFill>
        </p:spPr>
        <p:txBody>
          <a:bodyPr vert="horz" lIns="71296" tIns="35648" rIns="71296" bIns="35648"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ＭＳ Ｐゴシック" panose="020B0600070205080204" pitchFamily="50" charset="-128"/>
                <a:ea typeface="ＭＳ Ｐゴシック" panose="020B0600070205080204" pitchFamily="50" charset="-128"/>
              </a:rPr>
              <a:t>　　　　</a:t>
            </a:r>
            <a:r>
              <a:rPr lang="ja-JP" altLang="en-US" sz="2400" b="1" dirty="0">
                <a:latin typeface="ＭＳ ゴシック" panose="020B0609070205080204" pitchFamily="49" charset="-128"/>
                <a:ea typeface="ＭＳ ゴシック" panose="020B0609070205080204" pitchFamily="49" charset="-128"/>
              </a:rPr>
              <a:t>利用者がメリットを実感できる制度・運用の改善　</a:t>
            </a:r>
            <a:r>
              <a:rPr lang="ja-JP" altLang="en-US" sz="2400" b="1"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＜別紙２＞</a:t>
            </a:r>
          </a:p>
        </p:txBody>
      </p:sp>
      <p:sp>
        <p:nvSpPr>
          <p:cNvPr id="27" name="サブタイトル 2"/>
          <p:cNvSpPr txBox="1">
            <a:spLocks/>
          </p:cNvSpPr>
          <p:nvPr/>
        </p:nvSpPr>
        <p:spPr>
          <a:xfrm>
            <a:off x="5019039" y="1932850"/>
            <a:ext cx="4754814" cy="3615696"/>
          </a:xfrm>
          <a:prstGeom prst="rect">
            <a:avLst/>
          </a:prstGeom>
          <a:solidFill>
            <a:schemeClr val="accent6">
              <a:lumMod val="20000"/>
              <a:lumOff val="80000"/>
            </a:schemeClr>
          </a:solidFill>
          <a:ln>
            <a:solidFill>
              <a:schemeClr val="bg1">
                <a:lumMod val="50000"/>
              </a:schemeClr>
            </a:solidFill>
          </a:ln>
        </p:spPr>
        <p:txBody>
          <a:bodyPr vert="horz" lIns="71296" tIns="35648" rIns="71296" bIns="35648" rtlCol="0">
            <a:normAutofit/>
          </a:bodyPr>
          <a:lstStyle/>
          <a:p>
            <a:pPr algn="ctr" defTabSz="712958">
              <a:spcBef>
                <a:spcPct val="20000"/>
              </a:spcBef>
              <a:defRPr/>
            </a:pPr>
            <a:endParaRPr lang="ja-JP" altLang="en-US" sz="1400" dirty="0">
              <a:latin typeface="メイリオ" pitchFamily="50" charset="-128"/>
              <a:ea typeface="メイリオ" pitchFamily="50" charset="-128"/>
            </a:endParaRPr>
          </a:p>
        </p:txBody>
      </p:sp>
      <p:sp>
        <p:nvSpPr>
          <p:cNvPr id="65" name="円/楕円 64"/>
          <p:cNvSpPr/>
          <p:nvPr/>
        </p:nvSpPr>
        <p:spPr>
          <a:xfrm>
            <a:off x="5971888" y="2618585"/>
            <a:ext cx="2943457" cy="1807848"/>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algn="ctr"/>
            <a:endParaRPr kumimoji="1" lang="ja-JP" altLang="en-US"/>
          </a:p>
        </p:txBody>
      </p:sp>
      <p:sp>
        <p:nvSpPr>
          <p:cNvPr id="8" name="サブタイトル 2"/>
          <p:cNvSpPr txBox="1">
            <a:spLocks/>
          </p:cNvSpPr>
          <p:nvPr/>
        </p:nvSpPr>
        <p:spPr>
          <a:xfrm>
            <a:off x="132148" y="1932850"/>
            <a:ext cx="4754814" cy="3615696"/>
          </a:xfrm>
          <a:prstGeom prst="rect">
            <a:avLst/>
          </a:prstGeom>
          <a:solidFill>
            <a:schemeClr val="bg2"/>
          </a:solidFill>
          <a:ln>
            <a:solidFill>
              <a:schemeClr val="bg1">
                <a:lumMod val="50000"/>
              </a:schemeClr>
            </a:solidFill>
          </a:ln>
        </p:spPr>
        <p:txBody>
          <a:bodyPr vert="horz" lIns="71296" tIns="35648" rIns="71296" bIns="35648" rtlCol="0">
            <a:normAutofit/>
          </a:bodyPr>
          <a:lstStyle/>
          <a:p>
            <a:pPr algn="ctr" defTabSz="712958">
              <a:spcBef>
                <a:spcPct val="20000"/>
              </a:spcBef>
              <a:defRPr/>
            </a:pPr>
            <a:endParaRPr lang="ja-JP" altLang="en-US" sz="1400" dirty="0">
              <a:latin typeface="メイリオ" pitchFamily="50" charset="-128"/>
              <a:ea typeface="メイリオ" pitchFamily="50" charset="-128"/>
            </a:endParaRPr>
          </a:p>
        </p:txBody>
      </p:sp>
      <p:sp>
        <p:nvSpPr>
          <p:cNvPr id="4" name="サブタイトル 2"/>
          <p:cNvSpPr txBox="1">
            <a:spLocks/>
          </p:cNvSpPr>
          <p:nvPr/>
        </p:nvSpPr>
        <p:spPr>
          <a:xfrm>
            <a:off x="283025" y="748398"/>
            <a:ext cx="9537999" cy="997433"/>
          </a:xfrm>
          <a:prstGeom prst="rect">
            <a:avLst/>
          </a:prstGeom>
          <a:solidFill>
            <a:schemeClr val="accent5">
              <a:lumMod val="20000"/>
              <a:lumOff val="80000"/>
            </a:schemeClr>
          </a:solidFill>
          <a:ln w="25400">
            <a:solidFill>
              <a:schemeClr val="tx2">
                <a:lumMod val="60000"/>
                <a:lumOff val="40000"/>
              </a:schemeClr>
            </a:solidFill>
          </a:ln>
        </p:spPr>
        <p:txBody>
          <a:bodyPr vert="horz" lIns="71296" tIns="35648" rIns="71296" bIns="35648" rtlCol="0" anchor="b" anchorCtr="0">
            <a:noAutofit/>
          </a:bodyPr>
          <a:lstStyle/>
          <a:p>
            <a:pPr defTabSz="704294">
              <a:spcAft>
                <a:spcPts val="1403"/>
              </a:spcAft>
              <a:defRPr/>
            </a:pPr>
            <a:endParaRPr lang="ja-JP" altLang="en-US" sz="1400" dirty="0">
              <a:latin typeface="メイリオ" pitchFamily="50" charset="-128"/>
              <a:ea typeface="メイリオ" pitchFamily="50" charset="-128"/>
            </a:endParaRPr>
          </a:p>
          <a:p>
            <a:pPr defTabSz="704294">
              <a:spcAft>
                <a:spcPts val="936"/>
              </a:spcAft>
              <a:defRPr/>
            </a:pPr>
            <a:r>
              <a:rPr lang="ja-JP" altLang="en-US" sz="1400" dirty="0">
                <a:latin typeface="メイリオ" pitchFamily="50" charset="-128"/>
                <a:ea typeface="メイリオ" pitchFamily="50" charset="-128"/>
              </a:rPr>
              <a:t>○　医師や裁判所には，本人の生活状況をきちんと理解した上で本人の能力について判断してほしい。</a:t>
            </a:r>
          </a:p>
          <a:p>
            <a:pPr defTabSz="704294">
              <a:spcAft>
                <a:spcPts val="1403"/>
              </a:spcAft>
              <a:defRPr/>
            </a:pPr>
            <a:r>
              <a:rPr lang="ja-JP" altLang="en-US" sz="1400" dirty="0">
                <a:latin typeface="メイリオ" pitchFamily="50" charset="-128"/>
                <a:ea typeface="メイリオ" pitchFamily="50" charset="-128"/>
              </a:rPr>
              <a:t>○　認知症や知的障害の特性を理解し，本人の意思を十分に汲み取ることのできる支援者が必要である。</a:t>
            </a:r>
            <a:endParaRPr lang="en-US" altLang="ja-JP" sz="1400" dirty="0">
              <a:latin typeface="メイリオ" pitchFamily="50" charset="-128"/>
              <a:ea typeface="メイリオ" pitchFamily="50" charset="-128"/>
            </a:endParaRPr>
          </a:p>
        </p:txBody>
      </p:sp>
      <p:sp>
        <p:nvSpPr>
          <p:cNvPr id="5" name="サブタイトル 2"/>
          <p:cNvSpPr txBox="1">
            <a:spLocks/>
          </p:cNvSpPr>
          <p:nvPr/>
        </p:nvSpPr>
        <p:spPr>
          <a:xfrm>
            <a:off x="716996" y="4800470"/>
            <a:ext cx="839708" cy="374038"/>
          </a:xfrm>
          <a:prstGeom prst="rect">
            <a:avLst/>
          </a:prstGeom>
        </p:spPr>
        <p:txBody>
          <a:bodyPr vert="horz" lIns="71296" tIns="35648" rIns="71296" bIns="35648" rtlCol="0">
            <a:normAutofit/>
          </a:bodyPr>
          <a:lstStyle/>
          <a:p>
            <a:pPr algn="ctr" defTabSz="712958">
              <a:spcBef>
                <a:spcPct val="20000"/>
              </a:spcBef>
              <a:defRPr/>
            </a:pPr>
            <a:endParaRPr lang="ja-JP" altLang="en-US" sz="1400" dirty="0">
              <a:solidFill>
                <a:schemeClr val="bg1"/>
              </a:solidFill>
              <a:latin typeface="メイリオ" pitchFamily="50" charset="-128"/>
              <a:ea typeface="メイリオ" pitchFamily="50" charset="-128"/>
            </a:endParaRPr>
          </a:p>
        </p:txBody>
      </p:sp>
      <p:sp>
        <p:nvSpPr>
          <p:cNvPr id="10" name="サブタイトル 2"/>
          <p:cNvSpPr txBox="1">
            <a:spLocks/>
          </p:cNvSpPr>
          <p:nvPr/>
        </p:nvSpPr>
        <p:spPr>
          <a:xfrm>
            <a:off x="2094451" y="5049829"/>
            <a:ext cx="990586" cy="311698"/>
          </a:xfrm>
          <a:prstGeom prst="rect">
            <a:avLst/>
          </a:prstGeom>
        </p:spPr>
        <p:txBody>
          <a:bodyPr vert="horz" lIns="71296" tIns="35648" rIns="71296" bIns="35648" rtlCol="0">
            <a:normAutofit fontScale="92500" lnSpcReduction="10000"/>
          </a:bodyPr>
          <a:lstStyle/>
          <a:p>
            <a:pPr algn="ctr" defTabSz="712958">
              <a:spcBef>
                <a:spcPct val="20000"/>
              </a:spcBef>
              <a:defRPr/>
            </a:pPr>
            <a:r>
              <a:rPr lang="ja-JP" altLang="en-US" dirty="0" smtClean="0">
                <a:latin typeface="メイリオ" pitchFamily="50" charset="-128"/>
                <a:ea typeface="メイリオ" pitchFamily="50" charset="-128"/>
              </a:rPr>
              <a:t>裁判所</a:t>
            </a:r>
            <a:endParaRPr lang="ja-JP" altLang="en-US" sz="1400" dirty="0">
              <a:latin typeface="メイリオ" pitchFamily="50" charset="-128"/>
              <a:ea typeface="メイリオ" pitchFamily="50" charset="-128"/>
            </a:endParaRPr>
          </a:p>
        </p:txBody>
      </p:sp>
      <p:sp>
        <p:nvSpPr>
          <p:cNvPr id="11" name="サブタイトル 2"/>
          <p:cNvSpPr txBox="1">
            <a:spLocks/>
          </p:cNvSpPr>
          <p:nvPr/>
        </p:nvSpPr>
        <p:spPr>
          <a:xfrm>
            <a:off x="434040" y="3803037"/>
            <a:ext cx="726430" cy="374038"/>
          </a:xfrm>
          <a:prstGeom prst="rect">
            <a:avLst/>
          </a:prstGeom>
        </p:spPr>
        <p:txBody>
          <a:bodyPr vert="horz" lIns="71296" tIns="35648" rIns="71296" bIns="35648" rtlCol="0">
            <a:normAutofit/>
          </a:bodyPr>
          <a:lstStyle/>
          <a:p>
            <a:pPr algn="ctr" defTabSz="712958">
              <a:spcBef>
                <a:spcPct val="20000"/>
              </a:spcBef>
              <a:defRPr/>
            </a:pPr>
            <a:r>
              <a:rPr lang="ja-JP" altLang="en-US" dirty="0" smtClean="0">
                <a:latin typeface="メイリオ" pitchFamily="50" charset="-128"/>
                <a:ea typeface="メイリオ" pitchFamily="50" charset="-128"/>
              </a:rPr>
              <a:t>本人</a:t>
            </a:r>
            <a:endParaRPr lang="ja-JP" altLang="en-US" sz="1400" dirty="0">
              <a:latin typeface="メイリオ" pitchFamily="50" charset="-128"/>
              <a:ea typeface="メイリオ" pitchFamily="50" charset="-128"/>
            </a:endParaRPr>
          </a:p>
        </p:txBody>
      </p:sp>
      <p:sp>
        <p:nvSpPr>
          <p:cNvPr id="15" name="サブタイトル 2"/>
          <p:cNvSpPr txBox="1">
            <a:spLocks/>
          </p:cNvSpPr>
          <p:nvPr/>
        </p:nvSpPr>
        <p:spPr>
          <a:xfrm>
            <a:off x="2179359" y="3366660"/>
            <a:ext cx="858508" cy="374038"/>
          </a:xfrm>
          <a:prstGeom prst="rect">
            <a:avLst/>
          </a:prstGeom>
        </p:spPr>
        <p:txBody>
          <a:bodyPr vert="horz" lIns="71296" tIns="35648" rIns="71296" bIns="35648" rtlCol="0">
            <a:normAutofit/>
          </a:bodyPr>
          <a:lstStyle/>
          <a:p>
            <a:pPr algn="ctr" defTabSz="712958">
              <a:spcBef>
                <a:spcPct val="20000"/>
              </a:spcBef>
              <a:defRPr/>
            </a:pPr>
            <a:r>
              <a:rPr lang="ja-JP" altLang="en-US" noProof="0" dirty="0" smtClean="0">
                <a:latin typeface="メイリオ" pitchFamily="50" charset="-128"/>
                <a:ea typeface="メイリオ" pitchFamily="50" charset="-128"/>
              </a:rPr>
              <a:t>病院</a:t>
            </a:r>
            <a:endParaRPr lang="ja-JP" altLang="en-US" sz="1400" dirty="0">
              <a:latin typeface="メイリオ" pitchFamily="50" charset="-128"/>
              <a:ea typeface="メイリオ" pitchFamily="50" charset="-128"/>
            </a:endParaRPr>
          </a:p>
        </p:txBody>
      </p:sp>
      <p:sp>
        <p:nvSpPr>
          <p:cNvPr id="17" name="雲形吹き出し 16"/>
          <p:cNvSpPr/>
          <p:nvPr/>
        </p:nvSpPr>
        <p:spPr>
          <a:xfrm>
            <a:off x="3424667" y="2182208"/>
            <a:ext cx="1471728" cy="935094"/>
          </a:xfrm>
          <a:prstGeom prst="cloudCallout">
            <a:avLst>
              <a:gd name="adj1" fmla="val -67798"/>
              <a:gd name="adj2" fmla="val 28144"/>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algn="ctr"/>
            <a:endParaRPr lang="ja-JP" altLang="en-US" sz="1200" dirty="0">
              <a:solidFill>
                <a:schemeClr val="tx1"/>
              </a:solidFill>
            </a:endParaRPr>
          </a:p>
        </p:txBody>
      </p:sp>
      <p:sp>
        <p:nvSpPr>
          <p:cNvPr id="18" name="雲形吹き出し 17"/>
          <p:cNvSpPr/>
          <p:nvPr/>
        </p:nvSpPr>
        <p:spPr>
          <a:xfrm>
            <a:off x="3424666" y="3865377"/>
            <a:ext cx="1415124" cy="935094"/>
          </a:xfrm>
          <a:prstGeom prst="cloudCallout">
            <a:avLst>
              <a:gd name="adj1" fmla="val -68038"/>
              <a:gd name="adj2" fmla="val 13723"/>
            </a:avLst>
          </a:prstGeom>
          <a:solidFill>
            <a:srgbClr val="99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endParaRPr lang="ja-JP" altLang="en-US" sz="1200" dirty="0">
              <a:solidFill>
                <a:schemeClr val="tx1"/>
              </a:solidFill>
            </a:endParaRPr>
          </a:p>
        </p:txBody>
      </p:sp>
      <p:cxnSp>
        <p:nvCxnSpPr>
          <p:cNvPr id="20" name="直線矢印コネクタ 19"/>
          <p:cNvCxnSpPr/>
          <p:nvPr/>
        </p:nvCxnSpPr>
        <p:spPr>
          <a:xfrm flipV="1">
            <a:off x="1358587" y="2680925"/>
            <a:ext cx="707562" cy="249358"/>
          </a:xfrm>
          <a:prstGeom prst="straightConnector1">
            <a:avLst/>
          </a:prstGeom>
          <a:ln w="63500">
            <a:gradFill>
              <a:gsLst>
                <a:gs pos="0">
                  <a:schemeClr val="tx1"/>
                </a:gs>
                <a:gs pos="50000">
                  <a:schemeClr val="accent1">
                    <a:tint val="44500"/>
                    <a:satMod val="160000"/>
                  </a:schemeClr>
                </a:gs>
                <a:gs pos="100000">
                  <a:schemeClr val="accent1">
                    <a:tint val="23500"/>
                    <a:satMod val="160000"/>
                  </a:schemeClr>
                </a:gs>
              </a:gsLst>
              <a:lin ang="5400000" scaled="0"/>
            </a:gra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330285" y="3678358"/>
            <a:ext cx="735864" cy="311698"/>
          </a:xfrm>
          <a:prstGeom prst="straightConnector1">
            <a:avLst/>
          </a:prstGeom>
          <a:ln w="63500">
            <a:gradFill>
              <a:gsLst>
                <a:gs pos="0">
                  <a:schemeClr val="tx1"/>
                </a:gs>
                <a:gs pos="50000">
                  <a:schemeClr val="accent1">
                    <a:tint val="44500"/>
                    <a:satMod val="160000"/>
                  </a:schemeClr>
                </a:gs>
                <a:gs pos="100000">
                  <a:schemeClr val="accent1">
                    <a:tint val="23500"/>
                    <a:satMod val="160000"/>
                  </a:schemeClr>
                </a:gs>
              </a:gsLst>
              <a:lin ang="5400000" scaled="0"/>
            </a:gradFill>
            <a:prstDash val="sysDot"/>
            <a:tailEnd type="arrow"/>
          </a:ln>
        </p:spPr>
        <p:style>
          <a:lnRef idx="1">
            <a:schemeClr val="accent1"/>
          </a:lnRef>
          <a:fillRef idx="0">
            <a:schemeClr val="accent1"/>
          </a:fillRef>
          <a:effectRef idx="0">
            <a:schemeClr val="accent1"/>
          </a:effectRef>
          <a:fontRef idx="minor">
            <a:schemeClr val="tx1"/>
          </a:fontRef>
        </p:style>
      </p:cxnSp>
      <p:sp>
        <p:nvSpPr>
          <p:cNvPr id="33" name="サブタイトル 2"/>
          <p:cNvSpPr txBox="1">
            <a:spLocks/>
          </p:cNvSpPr>
          <p:nvPr/>
        </p:nvSpPr>
        <p:spPr>
          <a:xfrm>
            <a:off x="5179420" y="2057528"/>
            <a:ext cx="2575524" cy="374038"/>
          </a:xfrm>
          <a:prstGeom prst="rect">
            <a:avLst/>
          </a:prstGeom>
          <a:solidFill>
            <a:srgbClr val="FFFF00"/>
          </a:solidFill>
          <a:ln w="31750">
            <a:solidFill>
              <a:srgbClr val="FF9900"/>
            </a:solidFill>
          </a:ln>
        </p:spPr>
        <p:txBody>
          <a:bodyPr vert="horz" lIns="71296" tIns="35648" rIns="71296" bIns="35648" rtlCol="0" anchor="ctr" anchorCtr="0">
            <a:normAutofit/>
          </a:bodyPr>
          <a:lstStyle/>
          <a:p>
            <a:pPr algn="ctr" defTabSz="712958">
              <a:spcBef>
                <a:spcPct val="20000"/>
              </a:spcBef>
              <a:defRPr/>
            </a:pPr>
            <a:r>
              <a:rPr lang="ja-JP" altLang="en-US" sz="1400" b="1" dirty="0">
                <a:latin typeface="メイリオ" pitchFamily="50" charset="-128"/>
                <a:ea typeface="メイリオ" pitchFamily="50" charset="-128"/>
              </a:rPr>
              <a:t>目指すべき運用（イメージ）</a:t>
            </a:r>
          </a:p>
        </p:txBody>
      </p:sp>
      <p:sp>
        <p:nvSpPr>
          <p:cNvPr id="39" name="サブタイトル 2"/>
          <p:cNvSpPr txBox="1">
            <a:spLocks/>
          </p:cNvSpPr>
          <p:nvPr/>
        </p:nvSpPr>
        <p:spPr>
          <a:xfrm>
            <a:off x="5462445" y="3803037"/>
            <a:ext cx="726430" cy="374038"/>
          </a:xfrm>
          <a:prstGeom prst="rect">
            <a:avLst/>
          </a:prstGeom>
        </p:spPr>
        <p:txBody>
          <a:bodyPr vert="horz" lIns="71296" tIns="35648" rIns="71296" bIns="35648" rtlCol="0">
            <a:normAutofit/>
          </a:bodyPr>
          <a:lstStyle/>
          <a:p>
            <a:pPr algn="ctr" defTabSz="712958">
              <a:spcBef>
                <a:spcPct val="20000"/>
              </a:spcBef>
              <a:defRPr/>
            </a:pPr>
            <a:r>
              <a:rPr lang="ja-JP" altLang="en-US" dirty="0" smtClean="0">
                <a:latin typeface="メイリオ" pitchFamily="50" charset="-128"/>
                <a:ea typeface="メイリオ" pitchFamily="50" charset="-128"/>
              </a:rPr>
              <a:t>本人</a:t>
            </a:r>
            <a:endParaRPr lang="ja-JP" altLang="en-US" sz="1400" dirty="0">
              <a:latin typeface="メイリオ" pitchFamily="50" charset="-128"/>
              <a:ea typeface="メイリオ" pitchFamily="50" charset="-128"/>
            </a:endParaRPr>
          </a:p>
        </p:txBody>
      </p:sp>
      <p:sp>
        <p:nvSpPr>
          <p:cNvPr id="42" name="サブタイトル 2"/>
          <p:cNvSpPr txBox="1">
            <a:spLocks/>
          </p:cNvSpPr>
          <p:nvPr/>
        </p:nvSpPr>
        <p:spPr>
          <a:xfrm>
            <a:off x="8490809" y="4738131"/>
            <a:ext cx="990586" cy="374038"/>
          </a:xfrm>
          <a:prstGeom prst="rect">
            <a:avLst/>
          </a:prstGeom>
        </p:spPr>
        <p:txBody>
          <a:bodyPr vert="horz" lIns="71296" tIns="35648" rIns="71296" bIns="35648" rtlCol="0">
            <a:normAutofit/>
          </a:bodyPr>
          <a:lstStyle/>
          <a:p>
            <a:pPr algn="ctr" defTabSz="712958">
              <a:spcBef>
                <a:spcPct val="20000"/>
              </a:spcBef>
              <a:defRPr/>
            </a:pPr>
            <a:r>
              <a:rPr lang="ja-JP" altLang="en-US" dirty="0" smtClean="0">
                <a:latin typeface="メイリオ" pitchFamily="50" charset="-128"/>
                <a:ea typeface="メイリオ" pitchFamily="50" charset="-128"/>
              </a:rPr>
              <a:t>裁判所</a:t>
            </a:r>
            <a:endParaRPr lang="ja-JP" altLang="en-US" sz="1400" dirty="0">
              <a:latin typeface="メイリオ" pitchFamily="50" charset="-128"/>
              <a:ea typeface="メイリオ" pitchFamily="50" charset="-128"/>
            </a:endParaRPr>
          </a:p>
        </p:txBody>
      </p:sp>
      <p:sp>
        <p:nvSpPr>
          <p:cNvPr id="44" name="サブタイトル 2"/>
          <p:cNvSpPr txBox="1">
            <a:spLocks/>
          </p:cNvSpPr>
          <p:nvPr/>
        </p:nvSpPr>
        <p:spPr>
          <a:xfrm>
            <a:off x="8509677" y="3241981"/>
            <a:ext cx="858508" cy="374038"/>
          </a:xfrm>
          <a:prstGeom prst="rect">
            <a:avLst/>
          </a:prstGeom>
        </p:spPr>
        <p:txBody>
          <a:bodyPr vert="horz" lIns="71296" tIns="35648" rIns="71296" bIns="35648" rtlCol="0">
            <a:normAutofit/>
          </a:bodyPr>
          <a:lstStyle/>
          <a:p>
            <a:pPr algn="ctr" defTabSz="712958">
              <a:spcBef>
                <a:spcPct val="20000"/>
              </a:spcBef>
              <a:defRPr/>
            </a:pPr>
            <a:r>
              <a:rPr lang="ja-JP" altLang="en-US" noProof="0" dirty="0" smtClean="0">
                <a:latin typeface="メイリオ" pitchFamily="50" charset="-128"/>
                <a:ea typeface="メイリオ" pitchFamily="50" charset="-128"/>
              </a:rPr>
              <a:t>病院</a:t>
            </a:r>
            <a:endParaRPr lang="ja-JP" altLang="en-US" sz="1400" dirty="0">
              <a:latin typeface="メイリオ" pitchFamily="50" charset="-128"/>
              <a:ea typeface="メイリオ" pitchFamily="50" charset="-128"/>
            </a:endParaRPr>
          </a:p>
        </p:txBody>
      </p:sp>
      <p:cxnSp>
        <p:nvCxnSpPr>
          <p:cNvPr id="47" name="直線矢印コネクタ 46"/>
          <p:cNvCxnSpPr/>
          <p:nvPr/>
        </p:nvCxnSpPr>
        <p:spPr>
          <a:xfrm flipV="1">
            <a:off x="6651148" y="2691060"/>
            <a:ext cx="1584938" cy="363902"/>
          </a:xfrm>
          <a:prstGeom prst="straightConnector1">
            <a:avLst/>
          </a:prstGeom>
          <a:ln w="635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6651148" y="3429000"/>
            <a:ext cx="1641543" cy="24935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爆発 1 65"/>
          <p:cNvSpPr/>
          <p:nvPr/>
        </p:nvSpPr>
        <p:spPr>
          <a:xfrm>
            <a:off x="198186" y="4114736"/>
            <a:ext cx="1867961" cy="13714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b"/>
          <a:lstStyle/>
          <a:p>
            <a:pPr algn="ctr"/>
            <a:endParaRPr kumimoji="1" lang="ja-JP" altLang="en-US"/>
          </a:p>
        </p:txBody>
      </p:sp>
      <p:sp>
        <p:nvSpPr>
          <p:cNvPr id="67" name="サブタイトル 2"/>
          <p:cNvSpPr txBox="1">
            <a:spLocks/>
          </p:cNvSpPr>
          <p:nvPr/>
        </p:nvSpPr>
        <p:spPr>
          <a:xfrm>
            <a:off x="264226" y="4613452"/>
            <a:ext cx="1518899" cy="374038"/>
          </a:xfrm>
          <a:prstGeom prst="rect">
            <a:avLst/>
          </a:prstGeom>
        </p:spPr>
        <p:txBody>
          <a:bodyPr vert="horz" lIns="71296" tIns="35648" rIns="71296" bIns="35648" rtlCol="0">
            <a:noAutofit/>
          </a:bodyPr>
          <a:lstStyle/>
          <a:p>
            <a:pPr algn="ctr" defTabSz="712958">
              <a:spcBef>
                <a:spcPct val="20000"/>
              </a:spcBef>
              <a:defRPr/>
            </a:pPr>
            <a:r>
              <a:rPr lang="ja-JP" altLang="en-US" sz="1200" dirty="0">
                <a:solidFill>
                  <a:schemeClr val="bg1"/>
                </a:solidFill>
                <a:latin typeface="メイリオ" pitchFamily="50" charset="-128"/>
                <a:ea typeface="メイリオ" pitchFamily="50" charset="-128"/>
              </a:rPr>
              <a:t>支援のミスマッチが生じがち</a:t>
            </a:r>
          </a:p>
        </p:txBody>
      </p:sp>
      <p:sp>
        <p:nvSpPr>
          <p:cNvPr id="81" name="上矢印 80"/>
          <p:cNvSpPr/>
          <p:nvPr/>
        </p:nvSpPr>
        <p:spPr>
          <a:xfrm>
            <a:off x="6990777" y="3616018"/>
            <a:ext cx="283025" cy="374038"/>
          </a:xfrm>
          <a:prstGeom prst="upArrow">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algn="ctr"/>
            <a:endParaRPr kumimoji="1" lang="ja-JP" altLang="en-US"/>
          </a:p>
        </p:txBody>
      </p:sp>
      <p:sp>
        <p:nvSpPr>
          <p:cNvPr id="82" name="上矢印 81"/>
          <p:cNvSpPr/>
          <p:nvPr/>
        </p:nvSpPr>
        <p:spPr>
          <a:xfrm>
            <a:off x="7726641" y="2992624"/>
            <a:ext cx="283025" cy="997433"/>
          </a:xfrm>
          <a:prstGeom prst="upArrow">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algn="ctr"/>
            <a:endParaRPr kumimoji="1" lang="ja-JP" altLang="en-US"/>
          </a:p>
        </p:txBody>
      </p:sp>
      <p:sp>
        <p:nvSpPr>
          <p:cNvPr id="83" name="サブタイトル 2"/>
          <p:cNvSpPr txBox="1">
            <a:spLocks/>
          </p:cNvSpPr>
          <p:nvPr/>
        </p:nvSpPr>
        <p:spPr>
          <a:xfrm>
            <a:off x="7047383" y="3678358"/>
            <a:ext cx="905679" cy="374038"/>
          </a:xfrm>
          <a:prstGeom prst="rect">
            <a:avLst/>
          </a:prstGeom>
        </p:spPr>
        <p:txBody>
          <a:bodyPr vert="horz" lIns="71296" tIns="35648" rIns="71296" bIns="35648" rtlCol="0">
            <a:normAutofit/>
          </a:bodyPr>
          <a:lstStyle/>
          <a:p>
            <a:pPr algn="ctr" defTabSz="712958">
              <a:spcBef>
                <a:spcPct val="20000"/>
              </a:spcBef>
              <a:defRPr/>
            </a:pPr>
            <a:r>
              <a:rPr lang="ja-JP" altLang="en-US" dirty="0" smtClean="0">
                <a:latin typeface="メイリオ" pitchFamily="50" charset="-128"/>
                <a:ea typeface="メイリオ" pitchFamily="50" charset="-128"/>
              </a:rPr>
              <a:t>支援</a:t>
            </a:r>
            <a:endParaRPr lang="ja-JP" altLang="en-US" sz="1400" dirty="0">
              <a:latin typeface="メイリオ" pitchFamily="50" charset="-128"/>
              <a:ea typeface="メイリオ" pitchFamily="50" charset="-128"/>
            </a:endParaRPr>
          </a:p>
        </p:txBody>
      </p:sp>
      <p:sp>
        <p:nvSpPr>
          <p:cNvPr id="9" name="サブタイトル 2"/>
          <p:cNvSpPr txBox="1">
            <a:spLocks/>
          </p:cNvSpPr>
          <p:nvPr/>
        </p:nvSpPr>
        <p:spPr>
          <a:xfrm>
            <a:off x="311396" y="2057528"/>
            <a:ext cx="990586" cy="374038"/>
          </a:xfrm>
          <a:prstGeom prst="rect">
            <a:avLst/>
          </a:prstGeom>
          <a:solidFill>
            <a:schemeClr val="tx2">
              <a:lumMod val="60000"/>
              <a:lumOff val="40000"/>
            </a:schemeClr>
          </a:solidFill>
          <a:ln w="31750">
            <a:solidFill>
              <a:srgbClr val="6699FF"/>
            </a:solidFill>
          </a:ln>
        </p:spPr>
        <p:txBody>
          <a:bodyPr vert="horz" lIns="71296" tIns="35648" rIns="71296" bIns="35648" rtlCol="0" anchor="ctr" anchorCtr="0">
            <a:normAutofit/>
          </a:bodyPr>
          <a:lstStyle/>
          <a:p>
            <a:pPr algn="ctr" defTabSz="712958">
              <a:spcBef>
                <a:spcPct val="20000"/>
              </a:spcBef>
              <a:defRPr/>
            </a:pPr>
            <a:r>
              <a:rPr lang="ja-JP" altLang="en-US" b="1" noProof="0" dirty="0" smtClean="0">
                <a:latin typeface="メイリオ" pitchFamily="50" charset="-128"/>
                <a:ea typeface="メイリオ" pitchFamily="50" charset="-128"/>
              </a:rPr>
              <a:t>現　状</a:t>
            </a:r>
            <a:endParaRPr lang="ja-JP" altLang="en-US" sz="1400" b="1" dirty="0">
              <a:latin typeface="メイリオ" pitchFamily="50" charset="-128"/>
              <a:ea typeface="メイリオ" pitchFamily="50" charset="-128"/>
            </a:endParaRPr>
          </a:p>
        </p:txBody>
      </p:sp>
      <p:sp>
        <p:nvSpPr>
          <p:cNvPr id="89" name="サブタイトル 2"/>
          <p:cNvSpPr txBox="1">
            <a:spLocks/>
          </p:cNvSpPr>
          <p:nvPr/>
        </p:nvSpPr>
        <p:spPr>
          <a:xfrm>
            <a:off x="1386891" y="3117301"/>
            <a:ext cx="726430" cy="374038"/>
          </a:xfrm>
          <a:prstGeom prst="rect">
            <a:avLst/>
          </a:prstGeom>
        </p:spPr>
        <p:txBody>
          <a:bodyPr vert="horz" lIns="71296" tIns="35648" rIns="71296" bIns="35648" rtlCol="0">
            <a:noAutofit/>
          </a:bodyPr>
          <a:lstStyle/>
          <a:p>
            <a:pPr algn="ctr" defTabSz="712958">
              <a:spcBef>
                <a:spcPct val="20000"/>
              </a:spcBef>
              <a:defRPr/>
            </a:pPr>
            <a:r>
              <a:rPr lang="ja-JP" altLang="en-US" sz="1900" b="1" dirty="0">
                <a:latin typeface="メイリオ" pitchFamily="50" charset="-128"/>
                <a:ea typeface="メイリオ" pitchFamily="50" charset="-128"/>
              </a:rPr>
              <a:t>？</a:t>
            </a:r>
          </a:p>
        </p:txBody>
      </p:sp>
      <p:sp>
        <p:nvSpPr>
          <p:cNvPr id="90" name="サブタイトル 2"/>
          <p:cNvSpPr txBox="1">
            <a:spLocks/>
          </p:cNvSpPr>
          <p:nvPr/>
        </p:nvSpPr>
        <p:spPr>
          <a:xfrm>
            <a:off x="3594482" y="2369226"/>
            <a:ext cx="1018889" cy="623396"/>
          </a:xfrm>
          <a:prstGeom prst="rect">
            <a:avLst/>
          </a:prstGeom>
        </p:spPr>
        <p:txBody>
          <a:bodyPr vert="horz" lIns="71296" tIns="35648" rIns="71296" bIns="35648" rtlCol="0">
            <a:noAutofit/>
          </a:bodyPr>
          <a:lstStyle/>
          <a:p>
            <a:pPr algn="ctr"/>
            <a:r>
              <a:rPr lang="ja-JP" altLang="en-US" sz="1000" dirty="0">
                <a:latin typeface="メイリオ" pitchFamily="50" charset="-128"/>
                <a:ea typeface="メイリオ" pitchFamily="50" charset="-128"/>
              </a:rPr>
              <a:t>診断のためにもっと情報が欲しい･･･</a:t>
            </a:r>
          </a:p>
        </p:txBody>
      </p:sp>
      <p:sp>
        <p:nvSpPr>
          <p:cNvPr id="91" name="サブタイトル 2"/>
          <p:cNvSpPr txBox="1">
            <a:spLocks/>
          </p:cNvSpPr>
          <p:nvPr/>
        </p:nvSpPr>
        <p:spPr>
          <a:xfrm>
            <a:off x="3481271" y="4114735"/>
            <a:ext cx="1415124" cy="498717"/>
          </a:xfrm>
          <a:prstGeom prst="rect">
            <a:avLst/>
          </a:prstGeom>
        </p:spPr>
        <p:txBody>
          <a:bodyPr vert="horz" lIns="71296" tIns="35648" rIns="71296" bIns="35648" rtlCol="0">
            <a:noAutofit/>
          </a:bodyPr>
          <a:lstStyle/>
          <a:p>
            <a:r>
              <a:rPr lang="ja-JP" altLang="en-US" sz="1100" dirty="0">
                <a:latin typeface="メイリオ" pitchFamily="50" charset="-128"/>
                <a:ea typeface="メイリオ" pitchFamily="50" charset="-128"/>
              </a:rPr>
              <a:t>何の支援が必要か</a:t>
            </a:r>
          </a:p>
          <a:p>
            <a:r>
              <a:rPr lang="ja-JP" altLang="en-US" sz="1100" dirty="0">
                <a:latin typeface="メイリオ" pitchFamily="50" charset="-128"/>
                <a:ea typeface="メイリオ" pitchFamily="50" charset="-128"/>
              </a:rPr>
              <a:t>よく分からない･･･</a:t>
            </a:r>
          </a:p>
        </p:txBody>
      </p:sp>
      <p:sp>
        <p:nvSpPr>
          <p:cNvPr id="86" name="角丸四角形吹き出し 85"/>
          <p:cNvSpPr/>
          <p:nvPr/>
        </p:nvSpPr>
        <p:spPr>
          <a:xfrm>
            <a:off x="5066210" y="4364094"/>
            <a:ext cx="1867962" cy="810415"/>
          </a:xfrm>
          <a:prstGeom prst="wedgeRoundRectCallout">
            <a:avLst>
              <a:gd name="adj1" fmla="val 45682"/>
              <a:gd name="adj2" fmla="val -100947"/>
              <a:gd name="adj3" fmla="val 16667"/>
            </a:avLst>
          </a:prstGeom>
          <a:solidFill>
            <a:srgbClr val="FFFF99"/>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lvl="0" algn="ctr"/>
            <a:r>
              <a:rPr lang="ja-JP" altLang="en-US" sz="1100" dirty="0">
                <a:solidFill>
                  <a:schemeClr val="tx1"/>
                </a:solidFill>
                <a:latin typeface="メイリオ" pitchFamily="50" charset="-128"/>
                <a:ea typeface="メイリオ" pitchFamily="50" charset="-128"/>
              </a:rPr>
              <a:t>本人の生活状況等に関する情報が伝わり，必要な支援が受けられる</a:t>
            </a:r>
            <a:endParaRPr lang="ja-JP" altLang="en-US" sz="1100" dirty="0">
              <a:solidFill>
                <a:schemeClr val="tx1"/>
              </a:solidFill>
            </a:endParaRPr>
          </a:p>
        </p:txBody>
      </p:sp>
      <p:pic>
        <p:nvPicPr>
          <p:cNvPr id="7" name="Picture 2"/>
          <p:cNvPicPr>
            <a:picLocks noChangeAspect="1" noChangeArrowheads="1"/>
          </p:cNvPicPr>
          <p:nvPr/>
        </p:nvPicPr>
        <p:blipFill>
          <a:blip r:embed="rId2" cstate="print"/>
          <a:srcRect/>
          <a:stretch>
            <a:fillRect/>
          </a:stretch>
        </p:blipFill>
        <p:spPr bwMode="auto">
          <a:xfrm>
            <a:off x="2122753" y="2244548"/>
            <a:ext cx="962284" cy="1059773"/>
          </a:xfrm>
          <a:prstGeom prst="rect">
            <a:avLst/>
          </a:prstGeom>
          <a:noFill/>
        </p:spPr>
      </p:pic>
      <p:pic>
        <p:nvPicPr>
          <p:cNvPr id="13" name="Picture 4"/>
          <p:cNvPicPr>
            <a:picLocks noChangeAspect="1" noChangeArrowheads="1"/>
          </p:cNvPicPr>
          <p:nvPr/>
        </p:nvPicPr>
        <p:blipFill>
          <a:blip r:embed="rId3" cstate="print"/>
          <a:srcRect/>
          <a:stretch>
            <a:fillRect/>
          </a:stretch>
        </p:blipFill>
        <p:spPr bwMode="auto">
          <a:xfrm>
            <a:off x="8462506" y="2119868"/>
            <a:ext cx="965891" cy="1071992"/>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8349296" y="3740698"/>
            <a:ext cx="1245308" cy="947313"/>
          </a:xfrm>
          <a:prstGeom prst="rect">
            <a:avLst/>
          </a:prstGeom>
          <a:noFill/>
        </p:spPr>
      </p:pic>
      <p:pic>
        <p:nvPicPr>
          <p:cNvPr id="1031" name="Picture 7"/>
          <p:cNvPicPr>
            <a:picLocks noChangeAspect="1" noChangeArrowheads="1"/>
          </p:cNvPicPr>
          <p:nvPr/>
        </p:nvPicPr>
        <p:blipFill>
          <a:blip r:embed="rId5" cstate="print"/>
          <a:srcRect/>
          <a:stretch>
            <a:fillRect/>
          </a:stretch>
        </p:blipFill>
        <p:spPr bwMode="auto">
          <a:xfrm>
            <a:off x="2004436" y="4052396"/>
            <a:ext cx="1250417" cy="956547"/>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print"/>
          <a:srcRect/>
          <a:stretch>
            <a:fillRect/>
          </a:stretch>
        </p:blipFill>
        <p:spPr bwMode="auto">
          <a:xfrm>
            <a:off x="368000" y="2618586"/>
            <a:ext cx="849074" cy="1059773"/>
          </a:xfrm>
          <a:prstGeom prst="rect">
            <a:avLst/>
          </a:prstGeom>
          <a:noFill/>
        </p:spPr>
      </p:pic>
      <p:pic>
        <p:nvPicPr>
          <p:cNvPr id="2056" name="Picture 8"/>
          <p:cNvPicPr>
            <a:picLocks noChangeAspect="1" noChangeArrowheads="1"/>
          </p:cNvPicPr>
          <p:nvPr/>
        </p:nvPicPr>
        <p:blipFill>
          <a:blip r:embed="rId7" cstate="print"/>
          <a:srcRect/>
          <a:stretch>
            <a:fillRect/>
          </a:stretch>
        </p:blipFill>
        <p:spPr bwMode="auto">
          <a:xfrm>
            <a:off x="5349234" y="2618586"/>
            <a:ext cx="849074" cy="1059773"/>
          </a:xfrm>
          <a:prstGeom prst="rect">
            <a:avLst/>
          </a:prstGeom>
          <a:solidFill>
            <a:srgbClr val="FFFF99"/>
          </a:solidFill>
        </p:spPr>
      </p:pic>
      <p:sp>
        <p:nvSpPr>
          <p:cNvPr id="45" name="正方形/長方形 44"/>
          <p:cNvSpPr>
            <a:spLocks noChangeArrowheads="1"/>
          </p:cNvSpPr>
          <p:nvPr/>
        </p:nvSpPr>
        <p:spPr bwMode="auto">
          <a:xfrm>
            <a:off x="141581" y="678539"/>
            <a:ext cx="3056666" cy="318214"/>
          </a:xfrm>
          <a:prstGeom prst="rect">
            <a:avLst/>
          </a:prstGeom>
          <a:solidFill>
            <a:schemeClr val="accent1"/>
          </a:solidFill>
          <a:ln w="9525">
            <a:noFill/>
            <a:miter lim="800000"/>
            <a:headEnd/>
            <a:tailEnd/>
          </a:ln>
        </p:spPr>
        <p:txBody>
          <a:bodyPr wrap="square" lIns="71296" tIns="35648" rIns="71296" bIns="35648" anchor="b" anchorCtr="0">
            <a:spAutoFit/>
          </a:bodyPr>
          <a:lstStyle/>
          <a:p>
            <a:pPr algn="ctr" defTabSz="704294">
              <a:buClr>
                <a:schemeClr val="bg2"/>
              </a:buClr>
              <a:defRPr/>
            </a:pPr>
            <a:r>
              <a:rPr lang="ja-JP" altLang="en-US" sz="1600" b="1" dirty="0">
                <a:solidFill>
                  <a:schemeClr val="bg1"/>
                </a:solidFill>
                <a:latin typeface="メイリオ" pitchFamily="50" charset="-128"/>
                <a:ea typeface="メイリオ" pitchFamily="50" charset="-128"/>
              </a:rPr>
              <a:t>利用促進委員会での御指摘</a:t>
            </a:r>
            <a:endParaRPr lang="en-US" altLang="ja-JP" sz="1600" b="1" dirty="0">
              <a:solidFill>
                <a:schemeClr val="bg1"/>
              </a:solidFill>
              <a:latin typeface="メイリオ" pitchFamily="50" charset="-128"/>
              <a:ea typeface="メイリオ" pitchFamily="50" charset="-128"/>
            </a:endParaRPr>
          </a:p>
        </p:txBody>
      </p:sp>
      <p:sp>
        <p:nvSpPr>
          <p:cNvPr id="6" name="サブタイトル 2"/>
          <p:cNvSpPr txBox="1">
            <a:spLocks/>
          </p:cNvSpPr>
          <p:nvPr/>
        </p:nvSpPr>
        <p:spPr>
          <a:xfrm>
            <a:off x="311396" y="5860244"/>
            <a:ext cx="9481395" cy="935094"/>
          </a:xfrm>
          <a:prstGeom prst="rect">
            <a:avLst/>
          </a:prstGeom>
          <a:solidFill>
            <a:schemeClr val="accent6">
              <a:lumMod val="20000"/>
              <a:lumOff val="80000"/>
            </a:schemeClr>
          </a:solidFill>
          <a:ln w="25400">
            <a:solidFill>
              <a:schemeClr val="accent6">
                <a:lumMod val="75000"/>
              </a:schemeClr>
            </a:solidFill>
          </a:ln>
        </p:spPr>
        <p:txBody>
          <a:bodyPr vert="horz" lIns="71296" tIns="35648" rIns="71296" bIns="35648" rtlCol="0" anchor="b" anchorCtr="0">
            <a:normAutofit/>
          </a:bodyPr>
          <a:lstStyle/>
          <a:p>
            <a:pPr>
              <a:spcAft>
                <a:spcPts val="936"/>
              </a:spcAft>
              <a:buClr>
                <a:srgbClr val="66FFCC"/>
              </a:buClr>
              <a:defRPr/>
            </a:pPr>
            <a:r>
              <a:rPr lang="ja-JP" altLang="en-US" sz="1400" dirty="0">
                <a:latin typeface="メイリオ" pitchFamily="50" charset="-128"/>
                <a:ea typeface="メイリオ" pitchFamily="50" charset="-128"/>
              </a:rPr>
              <a:t>○　本人の生活状況等に関する情報が，医師・裁判所に伝わるよう関係機関による支援の在り方の検討</a:t>
            </a:r>
            <a:endParaRPr lang="en-US" altLang="ja-JP" sz="1400" dirty="0">
              <a:latin typeface="メイリオ" pitchFamily="50" charset="-128"/>
              <a:ea typeface="メイリオ" pitchFamily="50" charset="-128"/>
            </a:endParaRPr>
          </a:p>
          <a:p>
            <a:pPr lvl="0">
              <a:spcBef>
                <a:spcPct val="20000"/>
              </a:spcBef>
              <a:buClr>
                <a:srgbClr val="66FFCC"/>
              </a:buClr>
              <a:defRPr/>
            </a:pPr>
            <a:r>
              <a:rPr lang="ja-JP" altLang="en-US" sz="1400" dirty="0">
                <a:latin typeface="メイリオ" pitchFamily="50" charset="-128"/>
                <a:ea typeface="メイリオ" pitchFamily="50" charset="-128"/>
              </a:rPr>
              <a:t>○　本人の生活状況等を踏まえた診断内容について分かりやすく記載できる診断書の在り方の検討</a:t>
            </a:r>
          </a:p>
        </p:txBody>
      </p:sp>
      <p:sp>
        <p:nvSpPr>
          <p:cNvPr id="3" name="正方形/長方形 2"/>
          <p:cNvSpPr/>
          <p:nvPr/>
        </p:nvSpPr>
        <p:spPr>
          <a:xfrm>
            <a:off x="6998125" y="4130320"/>
            <a:ext cx="1320391" cy="654566"/>
          </a:xfrm>
          <a:prstGeom prst="rect">
            <a:avLst/>
          </a:prstGeom>
          <a:solidFill>
            <a:srgbClr val="66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296" tIns="35648" rIns="71296" bIns="35648" rtlCol="0" anchor="ctr"/>
          <a:lstStyle/>
          <a:p>
            <a:pPr algn="ctr"/>
            <a:endParaRPr kumimoji="1" lang="ja-JP" altLang="en-US"/>
          </a:p>
        </p:txBody>
      </p:sp>
      <p:sp>
        <p:nvSpPr>
          <p:cNvPr id="43" name="正方形/長方形 42"/>
          <p:cNvSpPr>
            <a:spLocks noChangeArrowheads="1"/>
          </p:cNvSpPr>
          <p:nvPr/>
        </p:nvSpPr>
        <p:spPr bwMode="auto">
          <a:xfrm>
            <a:off x="141581" y="5723913"/>
            <a:ext cx="1924568" cy="348991"/>
          </a:xfrm>
          <a:prstGeom prst="rect">
            <a:avLst/>
          </a:prstGeom>
          <a:solidFill>
            <a:srgbClr val="FF6600"/>
          </a:solidFill>
          <a:ln w="9525">
            <a:noFill/>
            <a:miter lim="800000"/>
            <a:headEnd/>
            <a:tailEnd/>
          </a:ln>
        </p:spPr>
        <p:txBody>
          <a:bodyPr wrap="square" lIns="71296" tIns="35648" rIns="71296" bIns="35648" anchor="b" anchorCtr="0">
            <a:spAutoFit/>
          </a:bodyPr>
          <a:lstStyle/>
          <a:p>
            <a:pPr algn="ctr" defTabSz="704294">
              <a:defRPr/>
            </a:pPr>
            <a:r>
              <a:rPr lang="ja-JP" altLang="en-US" b="1" dirty="0">
                <a:solidFill>
                  <a:schemeClr val="bg1"/>
                </a:solidFill>
                <a:latin typeface="メイリオ" pitchFamily="50" charset="-128"/>
                <a:ea typeface="メイリオ" pitchFamily="50" charset="-128"/>
              </a:rPr>
              <a:t>今後の検討課題</a:t>
            </a:r>
            <a:endParaRPr lang="en-US" altLang="ja-JP" b="1" dirty="0">
              <a:solidFill>
                <a:schemeClr val="bg1"/>
              </a:solidFill>
              <a:latin typeface="メイリオ" pitchFamily="50" charset="-128"/>
              <a:ea typeface="メイリオ" pitchFamily="50" charset="-128"/>
            </a:endParaRPr>
          </a:p>
        </p:txBody>
      </p:sp>
      <p:sp>
        <p:nvSpPr>
          <p:cNvPr id="38" name="サブタイトル 2"/>
          <p:cNvSpPr txBox="1">
            <a:spLocks/>
          </p:cNvSpPr>
          <p:nvPr/>
        </p:nvSpPr>
        <p:spPr>
          <a:xfrm>
            <a:off x="6978240" y="4241430"/>
            <a:ext cx="1338867" cy="522530"/>
          </a:xfrm>
          <a:prstGeom prst="rect">
            <a:avLst/>
          </a:prstGeom>
        </p:spPr>
        <p:txBody>
          <a:bodyPr vert="horz" lIns="71296" tIns="35648" rIns="71296" bIns="35648" rtlCol="0">
            <a:normAutofit fontScale="85000" lnSpcReduction="20000"/>
          </a:bodyPr>
          <a:lstStyle/>
          <a:p>
            <a:pPr algn="ctr" defTabSz="712958">
              <a:spcBef>
                <a:spcPct val="20000"/>
              </a:spcBef>
              <a:defRPr/>
            </a:pPr>
            <a:r>
              <a:rPr lang="ja-JP" altLang="en-US" dirty="0" smtClean="0">
                <a:latin typeface="メイリオ" pitchFamily="50" charset="-128"/>
                <a:ea typeface="メイリオ" pitchFamily="50" charset="-128"/>
              </a:rPr>
              <a:t>地域連携</a:t>
            </a:r>
            <a:endParaRPr lang="en-US" altLang="ja-JP" dirty="0" smtClean="0">
              <a:latin typeface="メイリオ" pitchFamily="50" charset="-128"/>
              <a:ea typeface="メイリオ" pitchFamily="50" charset="-128"/>
            </a:endParaRPr>
          </a:p>
          <a:p>
            <a:pPr algn="ctr" defTabSz="712958">
              <a:spcBef>
                <a:spcPct val="20000"/>
              </a:spcBef>
              <a:defRPr/>
            </a:pPr>
            <a:r>
              <a:rPr lang="ja-JP" altLang="en-US" dirty="0" smtClean="0">
                <a:latin typeface="メイリオ" pitchFamily="50" charset="-128"/>
                <a:ea typeface="メイリオ" pitchFamily="50" charset="-128"/>
              </a:rPr>
              <a:t>ネットワーク</a:t>
            </a:r>
            <a:endParaRPr lang="ja-JP" altLang="en-US" sz="1400" dirty="0">
              <a:latin typeface="メイリオ" pitchFamily="50" charset="-128"/>
              <a:ea typeface="メイリオ" pitchFamily="50" charset="-128"/>
            </a:endParaRPr>
          </a:p>
        </p:txBody>
      </p:sp>
    </p:spTree>
    <p:extLst>
      <p:ext uri="{BB962C8B-B14F-4D97-AF65-F5344CB8AC3E}">
        <p14:creationId xmlns:p14="http://schemas.microsoft.com/office/powerpoint/2010/main" val="27993890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6601366" y="5047323"/>
            <a:ext cx="1652286" cy="253916"/>
          </a:xfrm>
          <a:prstGeom prst="rect">
            <a:avLst/>
          </a:prstGeom>
          <a:noFill/>
        </p:spPr>
        <p:txBody>
          <a:bodyPr wrap="square" rtlCol="0">
            <a:spAutoFit/>
          </a:bodyPr>
          <a:lstStyle/>
          <a:p>
            <a:pPr algn="ctr"/>
            <a:r>
              <a:rPr lang="ja-JP" altLang="en-US" sz="1050" dirty="0" smtClean="0"/>
              <a:t>直営又は委託</a:t>
            </a:r>
            <a:endParaRPr lang="en-US" altLang="ja-JP" sz="1050" dirty="0"/>
          </a:p>
        </p:txBody>
      </p:sp>
      <p:sp>
        <p:nvSpPr>
          <p:cNvPr id="61" name="テキスト ボックス 60"/>
          <p:cNvSpPr txBox="1"/>
          <p:nvPr/>
        </p:nvSpPr>
        <p:spPr>
          <a:xfrm>
            <a:off x="17213" y="-37894"/>
            <a:ext cx="9902140" cy="523220"/>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800" b="1" dirty="0" smtClean="0">
                <a:latin typeface="ＭＳ ゴシック" panose="020B0609070205080204" pitchFamily="49" charset="-128"/>
                <a:ea typeface="ＭＳ ゴシック" panose="020B0609070205080204" pitchFamily="49" charset="-128"/>
              </a:rPr>
              <a:t>地域</a:t>
            </a:r>
            <a:r>
              <a:rPr lang="ja-JP" altLang="en-US" sz="2800" b="1" dirty="0">
                <a:latin typeface="ＭＳ ゴシック" panose="020B0609070205080204" pitchFamily="49" charset="-128"/>
                <a:ea typeface="ＭＳ ゴシック" panose="020B0609070205080204" pitchFamily="49" charset="-128"/>
              </a:rPr>
              <a:t>連携</a:t>
            </a:r>
            <a:r>
              <a:rPr lang="ja-JP" altLang="en-US" sz="2800" b="1" dirty="0" smtClean="0">
                <a:latin typeface="ＭＳ ゴシック" panose="020B0609070205080204" pitchFamily="49" charset="-128"/>
                <a:ea typeface="ＭＳ ゴシック" panose="020B0609070205080204" pitchFamily="49" charset="-128"/>
              </a:rPr>
              <a:t>ネットワーク</a:t>
            </a:r>
            <a:r>
              <a:rPr lang="ja-JP" altLang="en-US" sz="2800" b="1" dirty="0">
                <a:latin typeface="ＭＳ ゴシック" panose="020B0609070205080204" pitchFamily="49" charset="-128"/>
                <a:ea typeface="ＭＳ ゴシック" panose="020B0609070205080204" pitchFamily="49" charset="-128"/>
              </a:rPr>
              <a:t>のイメージ</a:t>
            </a:r>
          </a:p>
        </p:txBody>
      </p:sp>
      <p:sp>
        <p:nvSpPr>
          <p:cNvPr id="9" name="円/楕円 8"/>
          <p:cNvSpPr/>
          <p:nvPr/>
        </p:nvSpPr>
        <p:spPr>
          <a:xfrm>
            <a:off x="1530469" y="565940"/>
            <a:ext cx="7426563" cy="4378141"/>
          </a:xfrm>
          <a:prstGeom prst="ellipse">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2989463" y="4657054"/>
            <a:ext cx="1412136" cy="560858"/>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dirty="0">
                <a:solidFill>
                  <a:schemeClr val="tx1"/>
                </a:solidFill>
              </a:rPr>
              <a:t>家庭裁判所</a:t>
            </a:r>
            <a:endParaRPr lang="ja-JP" altLang="en-US" dirty="0">
              <a:solidFill>
                <a:schemeClr val="tx1"/>
              </a:solidFill>
            </a:endParaRPr>
          </a:p>
        </p:txBody>
      </p:sp>
      <p:sp>
        <p:nvSpPr>
          <p:cNvPr id="33" name="角丸四角形 32"/>
          <p:cNvSpPr/>
          <p:nvPr/>
        </p:nvSpPr>
        <p:spPr>
          <a:xfrm>
            <a:off x="4167578" y="499840"/>
            <a:ext cx="2107937" cy="6067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協議会</a:t>
            </a:r>
          </a:p>
        </p:txBody>
      </p:sp>
      <p:sp>
        <p:nvSpPr>
          <p:cNvPr id="34" name="角丸四角形 33"/>
          <p:cNvSpPr/>
          <p:nvPr/>
        </p:nvSpPr>
        <p:spPr>
          <a:xfrm>
            <a:off x="5108355" y="4743806"/>
            <a:ext cx="1340247" cy="548123"/>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dirty="0">
                <a:solidFill>
                  <a:schemeClr val="tx1"/>
                </a:solidFill>
              </a:rPr>
              <a:t>中核機関</a:t>
            </a:r>
          </a:p>
        </p:txBody>
      </p:sp>
      <p:sp>
        <p:nvSpPr>
          <p:cNvPr id="35" name="角丸四角形 34"/>
          <p:cNvSpPr/>
          <p:nvPr/>
        </p:nvSpPr>
        <p:spPr>
          <a:xfrm>
            <a:off x="97284" y="2985433"/>
            <a:ext cx="2174346" cy="453323"/>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医療・福祉関係団体</a:t>
            </a:r>
            <a:endParaRPr lang="en-US" altLang="ja-JP" sz="1600" dirty="0" smtClean="0">
              <a:solidFill>
                <a:schemeClr val="tx1"/>
              </a:solidFill>
            </a:endParaRPr>
          </a:p>
        </p:txBody>
      </p:sp>
      <p:sp>
        <p:nvSpPr>
          <p:cNvPr id="38" name="角丸四角形 37"/>
          <p:cNvSpPr/>
          <p:nvPr/>
        </p:nvSpPr>
        <p:spPr>
          <a:xfrm>
            <a:off x="6713746" y="4441827"/>
            <a:ext cx="1016314" cy="505799"/>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dirty="0" smtClean="0">
                <a:solidFill>
                  <a:schemeClr val="tx1"/>
                </a:solidFill>
              </a:rPr>
              <a:t>市町村</a:t>
            </a:r>
            <a:endParaRPr lang="en-US" altLang="ja-JP" sz="1600" dirty="0">
              <a:solidFill>
                <a:schemeClr val="tx1"/>
              </a:solidFill>
            </a:endParaRPr>
          </a:p>
        </p:txBody>
      </p:sp>
      <p:sp>
        <p:nvSpPr>
          <p:cNvPr id="40" name="曲折矢印 39"/>
          <p:cNvSpPr/>
          <p:nvPr/>
        </p:nvSpPr>
        <p:spPr>
          <a:xfrm rot="10800000">
            <a:off x="6520936" y="4983857"/>
            <a:ext cx="377549" cy="295841"/>
          </a:xfrm>
          <a:prstGeom prst="bentArrow">
            <a:avLst>
              <a:gd name="adj1" fmla="val 29829"/>
              <a:gd name="adj2" fmla="val 33049"/>
              <a:gd name="adj3" fmla="val 25000"/>
              <a:gd name="adj4" fmla="val 43750"/>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solidFill>
            </a:endParaRPr>
          </a:p>
        </p:txBody>
      </p:sp>
      <p:sp>
        <p:nvSpPr>
          <p:cNvPr id="43" name="角丸四角形 42"/>
          <p:cNvSpPr/>
          <p:nvPr/>
        </p:nvSpPr>
        <p:spPr>
          <a:xfrm>
            <a:off x="100171" y="853999"/>
            <a:ext cx="2454964" cy="84431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弁護士会・司法</a:t>
            </a:r>
            <a:r>
              <a:rPr lang="ja-JP" altLang="en-US" sz="1600" dirty="0" smtClean="0">
                <a:solidFill>
                  <a:schemeClr val="tx1"/>
                </a:solidFill>
              </a:rPr>
              <a:t>書士会</a:t>
            </a:r>
            <a:endParaRPr lang="en-US" altLang="ja-JP" sz="1600" dirty="0" smtClean="0">
              <a:solidFill>
                <a:schemeClr val="tx1"/>
              </a:solidFill>
            </a:endParaRPr>
          </a:p>
          <a:p>
            <a:pPr algn="ctr"/>
            <a:r>
              <a:rPr lang="ja-JP" altLang="en-US" sz="1600" dirty="0" smtClean="0">
                <a:solidFill>
                  <a:schemeClr val="tx1"/>
                </a:solidFill>
              </a:rPr>
              <a:t>・</a:t>
            </a:r>
            <a:r>
              <a:rPr lang="ja-JP" altLang="en-US" sz="1600" dirty="0">
                <a:solidFill>
                  <a:schemeClr val="tx1"/>
                </a:solidFill>
              </a:rPr>
              <a:t>社会</a:t>
            </a:r>
            <a:r>
              <a:rPr lang="ja-JP" altLang="en-US" sz="1600" dirty="0" smtClean="0">
                <a:solidFill>
                  <a:schemeClr val="tx1"/>
                </a:solidFill>
              </a:rPr>
              <a:t>福祉士会等</a:t>
            </a:r>
            <a:endParaRPr lang="en-US" altLang="ja-JP" sz="1600" dirty="0">
              <a:solidFill>
                <a:schemeClr val="tx1"/>
              </a:solidFill>
            </a:endParaRPr>
          </a:p>
        </p:txBody>
      </p:sp>
      <p:sp>
        <p:nvSpPr>
          <p:cNvPr id="44" name="角丸四角形 43"/>
          <p:cNvSpPr/>
          <p:nvPr/>
        </p:nvSpPr>
        <p:spPr>
          <a:xfrm>
            <a:off x="7735420" y="3582583"/>
            <a:ext cx="2140229" cy="65953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民生委員・自治会等</a:t>
            </a:r>
            <a:endParaRPr lang="en-US" altLang="ja-JP" sz="1600" dirty="0" smtClean="0">
              <a:solidFill>
                <a:schemeClr val="tx1"/>
              </a:solidFill>
            </a:endParaRPr>
          </a:p>
          <a:p>
            <a:pPr algn="ctr"/>
            <a:r>
              <a:rPr lang="ja-JP" altLang="en-US" sz="1600" dirty="0" smtClean="0">
                <a:solidFill>
                  <a:schemeClr val="tx1"/>
                </a:solidFill>
              </a:rPr>
              <a:t>地域関係団体</a:t>
            </a:r>
            <a:endParaRPr lang="en-US" altLang="ja-JP" sz="1600" dirty="0">
              <a:solidFill>
                <a:schemeClr val="tx1"/>
              </a:solidFill>
            </a:endParaRPr>
          </a:p>
        </p:txBody>
      </p:sp>
      <p:sp>
        <p:nvSpPr>
          <p:cNvPr id="46" name="角丸四角形 45"/>
          <p:cNvSpPr/>
          <p:nvPr/>
        </p:nvSpPr>
        <p:spPr>
          <a:xfrm>
            <a:off x="7761702" y="879525"/>
            <a:ext cx="1725118" cy="62358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地域包括支援センター</a:t>
            </a:r>
            <a:endParaRPr lang="en-US" altLang="ja-JP" sz="1600" dirty="0">
              <a:solidFill>
                <a:schemeClr val="tx1"/>
              </a:solidFill>
            </a:endParaRPr>
          </a:p>
        </p:txBody>
      </p:sp>
      <p:sp>
        <p:nvSpPr>
          <p:cNvPr id="47" name="角丸四角形 46"/>
          <p:cNvSpPr/>
          <p:nvPr/>
        </p:nvSpPr>
        <p:spPr>
          <a:xfrm>
            <a:off x="8025377" y="2173904"/>
            <a:ext cx="1851488" cy="603895"/>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社会福祉協議会</a:t>
            </a:r>
            <a:endParaRPr lang="en-US" altLang="ja-JP" sz="1600" dirty="0">
              <a:solidFill>
                <a:schemeClr val="tx1"/>
              </a:solidFill>
            </a:endParaRPr>
          </a:p>
        </p:txBody>
      </p:sp>
      <p:sp>
        <p:nvSpPr>
          <p:cNvPr id="50" name="角丸四角形 49"/>
          <p:cNvSpPr/>
          <p:nvPr/>
        </p:nvSpPr>
        <p:spPr>
          <a:xfrm>
            <a:off x="8504663" y="4457355"/>
            <a:ext cx="1238987" cy="506497"/>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dirty="0" smtClean="0">
                <a:solidFill>
                  <a:schemeClr val="tx1"/>
                </a:solidFill>
              </a:rPr>
              <a:t>都道府県</a:t>
            </a:r>
            <a:endParaRPr lang="en-US" altLang="ja-JP" sz="1600" dirty="0">
              <a:solidFill>
                <a:schemeClr val="tx1"/>
              </a:solidFill>
            </a:endParaRPr>
          </a:p>
        </p:txBody>
      </p:sp>
      <p:sp>
        <p:nvSpPr>
          <p:cNvPr id="51" name="左右矢印 50"/>
          <p:cNvSpPr/>
          <p:nvPr/>
        </p:nvSpPr>
        <p:spPr>
          <a:xfrm>
            <a:off x="7957643" y="4694726"/>
            <a:ext cx="335235" cy="155071"/>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52" name="左右矢印 51"/>
          <p:cNvSpPr/>
          <p:nvPr/>
        </p:nvSpPr>
        <p:spPr>
          <a:xfrm>
            <a:off x="4451336" y="4932032"/>
            <a:ext cx="524932" cy="23058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53" name="角丸四角形 52"/>
          <p:cNvSpPr/>
          <p:nvPr/>
        </p:nvSpPr>
        <p:spPr>
          <a:xfrm>
            <a:off x="7528" y="1905531"/>
            <a:ext cx="2111763" cy="51323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民間団体</a:t>
            </a:r>
            <a:r>
              <a:rPr lang="ja-JP" altLang="en-US" sz="1600" dirty="0" smtClean="0">
                <a:solidFill>
                  <a:schemeClr val="tx1"/>
                </a:solidFill>
              </a:rPr>
              <a:t>・ＮＰＯ</a:t>
            </a:r>
            <a:r>
              <a:rPr lang="ja-JP" altLang="en-US" sz="1600" dirty="0">
                <a:solidFill>
                  <a:schemeClr val="tx1"/>
                </a:solidFill>
              </a:rPr>
              <a:t>等</a:t>
            </a:r>
            <a:endParaRPr lang="en-US" altLang="ja-JP" sz="1600" dirty="0">
              <a:solidFill>
                <a:schemeClr val="tx1"/>
              </a:solidFill>
            </a:endParaRPr>
          </a:p>
        </p:txBody>
      </p:sp>
      <p:sp>
        <p:nvSpPr>
          <p:cNvPr id="63" name="角丸四角形 62"/>
          <p:cNvSpPr/>
          <p:nvPr/>
        </p:nvSpPr>
        <p:spPr>
          <a:xfrm>
            <a:off x="1735411" y="3946413"/>
            <a:ext cx="1328280" cy="458242"/>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金融機関</a:t>
            </a:r>
            <a:endParaRPr lang="en-US" altLang="ja-JP" sz="1600" dirty="0">
              <a:solidFill>
                <a:schemeClr val="tx1"/>
              </a:solidFill>
            </a:endParaRPr>
          </a:p>
        </p:txBody>
      </p:sp>
      <p:sp>
        <p:nvSpPr>
          <p:cNvPr id="60" name="正方形/長方形 59"/>
          <p:cNvSpPr/>
          <p:nvPr/>
        </p:nvSpPr>
        <p:spPr>
          <a:xfrm>
            <a:off x="5061193" y="4344666"/>
            <a:ext cx="4740727" cy="1873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7" name="右矢印 26"/>
          <p:cNvSpPr/>
          <p:nvPr/>
        </p:nvSpPr>
        <p:spPr>
          <a:xfrm>
            <a:off x="2189253" y="1996905"/>
            <a:ext cx="397343" cy="263427"/>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右矢印 71"/>
          <p:cNvSpPr/>
          <p:nvPr/>
        </p:nvSpPr>
        <p:spPr>
          <a:xfrm rot="19833850">
            <a:off x="2373649" y="3035611"/>
            <a:ext cx="437535" cy="28242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a:off x="2953458" y="1738688"/>
            <a:ext cx="1890825" cy="1656660"/>
          </a:xfrm>
          <a:prstGeom prst="ellipse">
            <a:avLst/>
          </a:prstGeom>
          <a:solidFill>
            <a:schemeClr val="accent6">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00" name="右矢印 99"/>
          <p:cNvSpPr/>
          <p:nvPr/>
        </p:nvSpPr>
        <p:spPr>
          <a:xfrm rot="18105869">
            <a:off x="3875408" y="4186485"/>
            <a:ext cx="403878" cy="305959"/>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1" name="右矢印 100"/>
          <p:cNvSpPr/>
          <p:nvPr/>
        </p:nvSpPr>
        <p:spPr>
          <a:xfrm rot="18781395">
            <a:off x="2490414" y="3504560"/>
            <a:ext cx="403878" cy="305959"/>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右矢印 101"/>
          <p:cNvSpPr/>
          <p:nvPr/>
        </p:nvSpPr>
        <p:spPr>
          <a:xfrm rot="1691500">
            <a:off x="2696786" y="1421413"/>
            <a:ext cx="437535" cy="28242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5" name="右矢印 104"/>
          <p:cNvSpPr/>
          <p:nvPr/>
        </p:nvSpPr>
        <p:spPr>
          <a:xfrm rot="8210132">
            <a:off x="7414466" y="1558452"/>
            <a:ext cx="437535" cy="28242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7" name="右矢印 106"/>
          <p:cNvSpPr/>
          <p:nvPr/>
        </p:nvSpPr>
        <p:spPr>
          <a:xfrm rot="10800000">
            <a:off x="7585049" y="2337279"/>
            <a:ext cx="383489" cy="28242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右矢印 107"/>
          <p:cNvSpPr/>
          <p:nvPr/>
        </p:nvSpPr>
        <p:spPr>
          <a:xfrm rot="12001171">
            <a:off x="7245277" y="3712302"/>
            <a:ext cx="437535" cy="28242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30" name="グループ化 129"/>
          <p:cNvGrpSpPr/>
          <p:nvPr/>
        </p:nvGrpSpPr>
        <p:grpSpPr>
          <a:xfrm>
            <a:off x="3488987" y="2073286"/>
            <a:ext cx="836342" cy="480437"/>
            <a:chOff x="4232948" y="2443819"/>
            <a:chExt cx="840992" cy="403685"/>
          </a:xfrm>
        </p:grpSpPr>
        <p:grpSp>
          <p:nvGrpSpPr>
            <p:cNvPr id="131" name="グループ化 130"/>
            <p:cNvGrpSpPr/>
            <p:nvPr/>
          </p:nvGrpSpPr>
          <p:grpSpPr>
            <a:xfrm>
              <a:off x="4852314" y="2461943"/>
              <a:ext cx="221626" cy="381558"/>
              <a:chOff x="4852314" y="2461943"/>
              <a:chExt cx="221626" cy="381558"/>
            </a:xfrm>
          </p:grpSpPr>
          <p:sp>
            <p:nvSpPr>
              <p:cNvPr id="137" name="円/楕円 136"/>
              <p:cNvSpPr/>
              <p:nvPr/>
            </p:nvSpPr>
            <p:spPr>
              <a:xfrm>
                <a:off x="4852314" y="2461943"/>
                <a:ext cx="219790" cy="157984"/>
              </a:xfrm>
              <a:prstGeom prst="ellipse">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フローチャート: 手作業 137"/>
              <p:cNvSpPr/>
              <p:nvPr/>
            </p:nvSpPr>
            <p:spPr>
              <a:xfrm rot="10800000">
                <a:off x="4854215" y="2626725"/>
                <a:ext cx="219725" cy="216776"/>
              </a:xfrm>
              <a:prstGeom prst="flowChartManualOperation">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32" name="グループ化 131"/>
            <p:cNvGrpSpPr/>
            <p:nvPr/>
          </p:nvGrpSpPr>
          <p:grpSpPr>
            <a:xfrm>
              <a:off x="4232948" y="2443819"/>
              <a:ext cx="215558" cy="403685"/>
              <a:chOff x="4232948" y="2443819"/>
              <a:chExt cx="215558" cy="403685"/>
            </a:xfrm>
          </p:grpSpPr>
          <p:sp>
            <p:nvSpPr>
              <p:cNvPr id="134" name="円/楕円 133"/>
              <p:cNvSpPr/>
              <p:nvPr/>
            </p:nvSpPr>
            <p:spPr>
              <a:xfrm>
                <a:off x="4232948" y="2443819"/>
                <a:ext cx="215558" cy="157755"/>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フローチャート: 論理積ゲート 134"/>
              <p:cNvSpPr/>
              <p:nvPr/>
            </p:nvSpPr>
            <p:spPr>
              <a:xfrm rot="16200000">
                <a:off x="4224746" y="2628611"/>
                <a:ext cx="231962" cy="205823"/>
              </a:xfrm>
              <a:prstGeom prst="flowChartDelay">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3" name="左右矢印 132"/>
            <p:cNvSpPr/>
            <p:nvPr/>
          </p:nvSpPr>
          <p:spPr>
            <a:xfrm>
              <a:off x="4518560" y="2644687"/>
              <a:ext cx="278288" cy="672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sp>
        <p:nvSpPr>
          <p:cNvPr id="155" name="テキスト ボックス 154"/>
          <p:cNvSpPr txBox="1"/>
          <p:nvPr/>
        </p:nvSpPr>
        <p:spPr>
          <a:xfrm>
            <a:off x="73813" y="5255458"/>
            <a:ext cx="4762327" cy="1477328"/>
          </a:xfrm>
          <a:prstGeom prst="rect">
            <a:avLst/>
          </a:prstGeom>
          <a:noFill/>
          <a:ln>
            <a:noFill/>
          </a:ln>
        </p:spPr>
        <p:txBody>
          <a:bodyPr wrap="square" rtlCol="0">
            <a:spAutoFit/>
          </a:bodyPr>
          <a:lstStyle/>
          <a:p>
            <a:r>
              <a:rPr lang="ja-JP" altLang="en-US" sz="1200" dirty="0" smtClean="0"/>
              <a:t>≪地域連携ネットワークの</a:t>
            </a:r>
            <a:r>
              <a:rPr lang="ja-JP" altLang="ja-JP" sz="1200" dirty="0" smtClean="0"/>
              <a:t>役割</a:t>
            </a:r>
            <a:r>
              <a:rPr lang="ja-JP" altLang="en-US" sz="1200" dirty="0" smtClean="0"/>
              <a:t>≫</a:t>
            </a:r>
            <a:endParaRPr lang="en-US" altLang="ja-JP" sz="1200" dirty="0" smtClean="0"/>
          </a:p>
          <a:p>
            <a:pPr marL="174625" indent="-174625">
              <a:buFont typeface="Wingdings" panose="05000000000000000000" pitchFamily="2" charset="2"/>
              <a:buChar char="Ø"/>
            </a:pPr>
            <a:r>
              <a:rPr lang="ja-JP" altLang="ja-JP" sz="1100" dirty="0" smtClean="0"/>
              <a:t>権利</a:t>
            </a:r>
            <a:r>
              <a:rPr lang="ja-JP" altLang="ja-JP" sz="1100" dirty="0"/>
              <a:t>擁護支援の必要な人の発見・</a:t>
            </a:r>
            <a:r>
              <a:rPr lang="ja-JP" altLang="ja-JP" sz="1100" dirty="0" smtClean="0"/>
              <a:t>支援</a:t>
            </a:r>
            <a:endParaRPr lang="en-US" altLang="ja-JP" sz="1100" dirty="0" smtClean="0"/>
          </a:p>
          <a:p>
            <a:pPr marL="174625" indent="-174625">
              <a:buFont typeface="Wingdings" panose="05000000000000000000" pitchFamily="2" charset="2"/>
              <a:buChar char="Ø"/>
            </a:pPr>
            <a:r>
              <a:rPr lang="ja-JP" altLang="ja-JP" sz="1100" dirty="0"/>
              <a:t>早期の段階からの相談・対応体制の</a:t>
            </a:r>
            <a:r>
              <a:rPr lang="ja-JP" altLang="ja-JP" sz="1100" dirty="0" smtClean="0"/>
              <a:t>整備</a:t>
            </a:r>
            <a:endParaRPr lang="en-US" altLang="ja-JP" sz="1100" dirty="0" smtClean="0"/>
          </a:p>
          <a:p>
            <a:pPr marL="174625" indent="-174625">
              <a:buFont typeface="Wingdings" panose="05000000000000000000" pitchFamily="2" charset="2"/>
              <a:buChar char="Ø"/>
            </a:pPr>
            <a:r>
              <a:rPr lang="ja-JP" altLang="ja-JP" sz="1100" dirty="0"/>
              <a:t>意思決定支援・身上保護を重視した成年後見制度の運用に資する支援体制の</a:t>
            </a:r>
            <a:r>
              <a:rPr lang="ja-JP" altLang="ja-JP" sz="1100" dirty="0" smtClean="0"/>
              <a:t>構築</a:t>
            </a:r>
            <a:endParaRPr lang="en-US" altLang="ja-JP" sz="1100" dirty="0"/>
          </a:p>
          <a:p>
            <a:endParaRPr lang="en-US" altLang="ja-JP" sz="800" dirty="0"/>
          </a:p>
          <a:p>
            <a:r>
              <a:rPr lang="ja-JP" altLang="en-US" sz="1200" dirty="0" smtClean="0"/>
              <a:t>≪地域連携ネットワークの機能≫</a:t>
            </a:r>
            <a:endParaRPr lang="en-US" altLang="ja-JP" sz="1200" dirty="0" smtClean="0"/>
          </a:p>
          <a:p>
            <a:r>
              <a:rPr lang="ja-JP" altLang="en-US" sz="1100" dirty="0"/>
              <a:t>・広報</a:t>
            </a:r>
            <a:r>
              <a:rPr lang="ja-JP" altLang="en-US" sz="1100" dirty="0" smtClean="0"/>
              <a:t>機能、相談機能、利用</a:t>
            </a:r>
            <a:r>
              <a:rPr lang="ja-JP" altLang="en-US" sz="1100" dirty="0"/>
              <a:t>促進</a:t>
            </a:r>
            <a:r>
              <a:rPr lang="ja-JP" altLang="en-US" sz="1100" dirty="0" smtClean="0"/>
              <a:t>機能、後見人</a:t>
            </a:r>
            <a:r>
              <a:rPr lang="ja-JP" altLang="en-US" sz="1100" dirty="0"/>
              <a:t>支援</a:t>
            </a:r>
            <a:r>
              <a:rPr lang="ja-JP" altLang="en-US" sz="1100" dirty="0" smtClean="0"/>
              <a:t>機能、不正</a:t>
            </a:r>
            <a:r>
              <a:rPr lang="ja-JP" altLang="en-US" sz="1100" dirty="0"/>
              <a:t>防止</a:t>
            </a:r>
            <a:r>
              <a:rPr lang="ja-JP" altLang="en-US" sz="1100" dirty="0" smtClean="0"/>
              <a:t>効果</a:t>
            </a:r>
            <a:endParaRPr lang="en-US" altLang="ja-JP" sz="1100" dirty="0" smtClean="0"/>
          </a:p>
        </p:txBody>
      </p:sp>
      <p:sp>
        <p:nvSpPr>
          <p:cNvPr id="157" name="円/楕円 156"/>
          <p:cNvSpPr/>
          <p:nvPr/>
        </p:nvSpPr>
        <p:spPr>
          <a:xfrm>
            <a:off x="5647070" y="1806838"/>
            <a:ext cx="1878042" cy="1631608"/>
          </a:xfrm>
          <a:prstGeom prst="ellipse">
            <a:avLst/>
          </a:prstGeom>
          <a:solidFill>
            <a:schemeClr val="accent6">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73" name="角丸四角形 172"/>
          <p:cNvSpPr/>
          <p:nvPr/>
        </p:nvSpPr>
        <p:spPr>
          <a:xfrm>
            <a:off x="6525430" y="2632481"/>
            <a:ext cx="894225" cy="1540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後見人等</a:t>
            </a:r>
          </a:p>
        </p:txBody>
      </p:sp>
      <p:sp>
        <p:nvSpPr>
          <p:cNvPr id="174" name="角丸四角形 173"/>
          <p:cNvSpPr/>
          <p:nvPr/>
        </p:nvSpPr>
        <p:spPr>
          <a:xfrm>
            <a:off x="2886400" y="2544619"/>
            <a:ext cx="1436179" cy="3962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本人</a:t>
            </a:r>
            <a:endParaRPr lang="en-US" altLang="ja-JP" sz="1200" dirty="0">
              <a:solidFill>
                <a:schemeClr val="tx1"/>
              </a:solidFill>
            </a:endParaRPr>
          </a:p>
          <a:p>
            <a:pPr algn="ctr"/>
            <a:r>
              <a:rPr lang="ja-JP" altLang="en-US" sz="1000" dirty="0" smtClean="0">
                <a:solidFill>
                  <a:schemeClr val="tx1"/>
                </a:solidFill>
              </a:rPr>
              <a:t>　　（認知症高齢者</a:t>
            </a:r>
            <a:r>
              <a:rPr lang="ja-JP" altLang="en-US" sz="1000" dirty="0">
                <a:solidFill>
                  <a:schemeClr val="tx1"/>
                </a:solidFill>
              </a:rPr>
              <a:t>）</a:t>
            </a:r>
          </a:p>
        </p:txBody>
      </p:sp>
      <p:sp>
        <p:nvSpPr>
          <p:cNvPr id="175" name="角丸四角形 174"/>
          <p:cNvSpPr/>
          <p:nvPr/>
        </p:nvSpPr>
        <p:spPr>
          <a:xfrm>
            <a:off x="3916242" y="2618025"/>
            <a:ext cx="894225" cy="1540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後見人等</a:t>
            </a:r>
          </a:p>
        </p:txBody>
      </p:sp>
      <p:sp>
        <p:nvSpPr>
          <p:cNvPr id="167" name="角丸四角形 166"/>
          <p:cNvSpPr/>
          <p:nvPr/>
        </p:nvSpPr>
        <p:spPr>
          <a:xfrm>
            <a:off x="4326117" y="2876551"/>
            <a:ext cx="1122260" cy="2790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rPr>
              <a:t>ケアマネジャー</a:t>
            </a:r>
            <a:endParaRPr lang="ja-JP" altLang="en-US" sz="1000" dirty="0">
              <a:solidFill>
                <a:schemeClr val="tx1"/>
              </a:solidFill>
            </a:endParaRPr>
          </a:p>
        </p:txBody>
      </p:sp>
      <p:sp>
        <p:nvSpPr>
          <p:cNvPr id="169" name="角丸四角形 168"/>
          <p:cNvSpPr/>
          <p:nvPr/>
        </p:nvSpPr>
        <p:spPr>
          <a:xfrm>
            <a:off x="6898485" y="2874424"/>
            <a:ext cx="1273852" cy="32859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相談支援専門員</a:t>
            </a:r>
          </a:p>
        </p:txBody>
      </p:sp>
      <p:sp>
        <p:nvSpPr>
          <p:cNvPr id="168" name="角丸四角形 167"/>
          <p:cNvSpPr/>
          <p:nvPr/>
        </p:nvSpPr>
        <p:spPr>
          <a:xfrm>
            <a:off x="4992219" y="2188416"/>
            <a:ext cx="887941" cy="5131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rPr>
              <a:t>障害福祉サービス事</a:t>
            </a:r>
            <a:r>
              <a:rPr lang="ja-JP" altLang="en-US" sz="1000" dirty="0">
                <a:solidFill>
                  <a:schemeClr val="tx1"/>
                </a:solidFill>
              </a:rPr>
              <a:t>業者</a:t>
            </a:r>
          </a:p>
        </p:txBody>
      </p:sp>
      <p:sp>
        <p:nvSpPr>
          <p:cNvPr id="170" name="角丸四角形 169"/>
          <p:cNvSpPr/>
          <p:nvPr/>
        </p:nvSpPr>
        <p:spPr>
          <a:xfrm>
            <a:off x="5958636" y="3230871"/>
            <a:ext cx="866614" cy="296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rPr>
              <a:t>医療</a:t>
            </a:r>
            <a:r>
              <a:rPr lang="ja-JP" altLang="en-US" sz="1000" dirty="0">
                <a:solidFill>
                  <a:schemeClr val="tx1"/>
                </a:solidFill>
              </a:rPr>
              <a:t>機関</a:t>
            </a:r>
          </a:p>
        </p:txBody>
      </p:sp>
      <p:sp>
        <p:nvSpPr>
          <p:cNvPr id="171" name="角丸四角形 170"/>
          <p:cNvSpPr/>
          <p:nvPr/>
        </p:nvSpPr>
        <p:spPr>
          <a:xfrm>
            <a:off x="3378173" y="1562625"/>
            <a:ext cx="1074200" cy="33394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rPr>
              <a:t>チーム</a:t>
            </a:r>
            <a:endParaRPr lang="ja-JP" altLang="en-US" sz="1400" dirty="0">
              <a:solidFill>
                <a:schemeClr val="tx1"/>
              </a:solidFill>
            </a:endParaRPr>
          </a:p>
        </p:txBody>
      </p:sp>
      <p:sp>
        <p:nvSpPr>
          <p:cNvPr id="139" name="角丸四角形 138"/>
          <p:cNvSpPr/>
          <p:nvPr/>
        </p:nvSpPr>
        <p:spPr>
          <a:xfrm>
            <a:off x="2320091" y="2389207"/>
            <a:ext cx="878969" cy="48500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rPr>
              <a:t>介護</a:t>
            </a:r>
            <a:endParaRPr lang="en-US" altLang="ja-JP" sz="1000" dirty="0" smtClean="0">
              <a:solidFill>
                <a:schemeClr val="tx1"/>
              </a:solidFill>
            </a:endParaRPr>
          </a:p>
          <a:p>
            <a:pPr algn="ctr"/>
            <a:r>
              <a:rPr lang="ja-JP" altLang="en-US" sz="1000" dirty="0" smtClean="0">
                <a:solidFill>
                  <a:schemeClr val="tx1"/>
                </a:solidFill>
              </a:rPr>
              <a:t>サービス事</a:t>
            </a:r>
            <a:r>
              <a:rPr lang="ja-JP" altLang="en-US" sz="1000" dirty="0">
                <a:solidFill>
                  <a:schemeClr val="tx1"/>
                </a:solidFill>
              </a:rPr>
              <a:t>業者</a:t>
            </a:r>
          </a:p>
        </p:txBody>
      </p:sp>
      <p:sp>
        <p:nvSpPr>
          <p:cNvPr id="142" name="角丸四角形 141"/>
          <p:cNvSpPr/>
          <p:nvPr/>
        </p:nvSpPr>
        <p:spPr>
          <a:xfrm>
            <a:off x="3385984" y="3224413"/>
            <a:ext cx="866614" cy="2966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rPr>
              <a:t>医療</a:t>
            </a:r>
            <a:r>
              <a:rPr lang="ja-JP" altLang="en-US" sz="1000" dirty="0">
                <a:solidFill>
                  <a:schemeClr val="tx1"/>
                </a:solidFill>
              </a:rPr>
              <a:t>機関</a:t>
            </a:r>
          </a:p>
        </p:txBody>
      </p:sp>
      <p:sp>
        <p:nvSpPr>
          <p:cNvPr id="146" name="角丸四角形 145"/>
          <p:cNvSpPr/>
          <p:nvPr/>
        </p:nvSpPr>
        <p:spPr>
          <a:xfrm>
            <a:off x="5448377" y="2590564"/>
            <a:ext cx="1436179" cy="4164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本人</a:t>
            </a:r>
            <a:endParaRPr lang="en-US" altLang="ja-JP" sz="1200" dirty="0">
              <a:solidFill>
                <a:schemeClr val="tx1"/>
              </a:solidFill>
            </a:endParaRPr>
          </a:p>
          <a:p>
            <a:pPr algn="ctr"/>
            <a:r>
              <a:rPr lang="ja-JP" altLang="en-US" sz="1000" dirty="0" smtClean="0">
                <a:solidFill>
                  <a:schemeClr val="tx1"/>
                </a:solidFill>
              </a:rPr>
              <a:t>　（障害者）</a:t>
            </a:r>
            <a:endParaRPr lang="ja-JP" altLang="en-US" sz="1000" dirty="0">
              <a:solidFill>
                <a:schemeClr val="tx1"/>
              </a:solidFill>
            </a:endParaRPr>
          </a:p>
        </p:txBody>
      </p:sp>
      <p:grpSp>
        <p:nvGrpSpPr>
          <p:cNvPr id="156" name="グループ化 155"/>
          <p:cNvGrpSpPr/>
          <p:nvPr/>
        </p:nvGrpSpPr>
        <p:grpSpPr>
          <a:xfrm>
            <a:off x="6152783" y="2083750"/>
            <a:ext cx="836343" cy="480437"/>
            <a:chOff x="4232948" y="2443819"/>
            <a:chExt cx="840993" cy="403685"/>
          </a:xfrm>
        </p:grpSpPr>
        <p:grpSp>
          <p:nvGrpSpPr>
            <p:cNvPr id="158" name="グループ化 157"/>
            <p:cNvGrpSpPr/>
            <p:nvPr/>
          </p:nvGrpSpPr>
          <p:grpSpPr>
            <a:xfrm>
              <a:off x="4852314" y="2457941"/>
              <a:ext cx="221627" cy="370780"/>
              <a:chOff x="4852314" y="2457941"/>
              <a:chExt cx="221627" cy="370780"/>
            </a:xfrm>
          </p:grpSpPr>
          <p:sp>
            <p:nvSpPr>
              <p:cNvPr id="182" name="円/楕円 181"/>
              <p:cNvSpPr/>
              <p:nvPr/>
            </p:nvSpPr>
            <p:spPr>
              <a:xfrm>
                <a:off x="4852314" y="2457941"/>
                <a:ext cx="219790" cy="157984"/>
              </a:xfrm>
              <a:prstGeom prst="ellipse">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3" name="フローチャート: 手作業 182"/>
              <p:cNvSpPr/>
              <p:nvPr/>
            </p:nvSpPr>
            <p:spPr>
              <a:xfrm rot="10800000">
                <a:off x="4854216" y="2626726"/>
                <a:ext cx="219725" cy="201995"/>
              </a:xfrm>
              <a:prstGeom prst="flowChartManualOperation">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78" name="グループ化 177"/>
            <p:cNvGrpSpPr/>
            <p:nvPr/>
          </p:nvGrpSpPr>
          <p:grpSpPr>
            <a:xfrm>
              <a:off x="4232948" y="2443819"/>
              <a:ext cx="215558" cy="403685"/>
              <a:chOff x="4232948" y="2443819"/>
              <a:chExt cx="215558" cy="403685"/>
            </a:xfrm>
          </p:grpSpPr>
          <p:sp>
            <p:nvSpPr>
              <p:cNvPr id="180" name="円/楕円 179"/>
              <p:cNvSpPr/>
              <p:nvPr/>
            </p:nvSpPr>
            <p:spPr>
              <a:xfrm>
                <a:off x="4232948" y="2443819"/>
                <a:ext cx="215558" cy="157755"/>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1" name="フローチャート: 論理積ゲート 180"/>
              <p:cNvSpPr/>
              <p:nvPr/>
            </p:nvSpPr>
            <p:spPr>
              <a:xfrm rot="16200000">
                <a:off x="4224746" y="2628611"/>
                <a:ext cx="231962" cy="205823"/>
              </a:xfrm>
              <a:prstGeom prst="flowChartDelay">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79" name="左右矢印 178"/>
            <p:cNvSpPr/>
            <p:nvPr/>
          </p:nvSpPr>
          <p:spPr>
            <a:xfrm>
              <a:off x="4518560" y="2644687"/>
              <a:ext cx="278288" cy="672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sp>
        <p:nvSpPr>
          <p:cNvPr id="184" name="角丸四角形 183"/>
          <p:cNvSpPr/>
          <p:nvPr/>
        </p:nvSpPr>
        <p:spPr>
          <a:xfrm>
            <a:off x="6039039" y="1594811"/>
            <a:ext cx="1074200" cy="33394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rPr>
              <a:t>チーム</a:t>
            </a:r>
            <a:endParaRPr lang="ja-JP" altLang="en-US" sz="1400" dirty="0">
              <a:solidFill>
                <a:schemeClr val="tx1"/>
              </a:solidFill>
            </a:endParaRPr>
          </a:p>
        </p:txBody>
      </p:sp>
      <p:sp>
        <p:nvSpPr>
          <p:cNvPr id="2" name="テキスト ボックス 1"/>
          <p:cNvSpPr txBox="1"/>
          <p:nvPr/>
        </p:nvSpPr>
        <p:spPr>
          <a:xfrm>
            <a:off x="8494210" y="63338"/>
            <a:ext cx="1489998" cy="400110"/>
          </a:xfrm>
          <a:prstGeom prst="rect">
            <a:avLst/>
          </a:prstGeom>
          <a:noFill/>
        </p:spPr>
        <p:txBody>
          <a:bodyPr wrap="square" rtlCol="0">
            <a:spAutoFit/>
          </a:bodyPr>
          <a:lstStyle/>
          <a:p>
            <a:r>
              <a:rPr kumimoji="1" lang="ja-JP" altLang="en-US" sz="2000" smtClean="0"/>
              <a:t>＜別紙３＞</a:t>
            </a:r>
            <a:endParaRPr kumimoji="1" lang="ja-JP" altLang="en-US" sz="2000" dirty="0"/>
          </a:p>
        </p:txBody>
      </p:sp>
      <p:sp>
        <p:nvSpPr>
          <p:cNvPr id="66" name="テキスト ボックス 65"/>
          <p:cNvSpPr txBox="1"/>
          <p:nvPr/>
        </p:nvSpPr>
        <p:spPr>
          <a:xfrm>
            <a:off x="5207600" y="5261671"/>
            <a:ext cx="2674592" cy="1107996"/>
          </a:xfrm>
          <a:prstGeom prst="rect">
            <a:avLst/>
          </a:prstGeom>
          <a:noFill/>
        </p:spPr>
        <p:txBody>
          <a:bodyPr wrap="square" rtlCol="0">
            <a:spAutoFit/>
          </a:bodyPr>
          <a:lstStyle/>
          <a:p>
            <a:r>
              <a:rPr lang="ja-JP" altLang="en-US" sz="1100" dirty="0"/>
              <a:t>・相談対応</a:t>
            </a:r>
            <a:endParaRPr lang="en-US" altLang="ja-JP" sz="1100" dirty="0"/>
          </a:p>
          <a:p>
            <a:r>
              <a:rPr lang="ja-JP" altLang="en-US" sz="1100" dirty="0" smtClean="0"/>
              <a:t>・チームの</a:t>
            </a:r>
            <a:r>
              <a:rPr lang="ja-JP" altLang="en-US" sz="1100" dirty="0"/>
              <a:t>支援</a:t>
            </a:r>
            <a:endParaRPr lang="en-US" altLang="ja-JP" sz="1100" dirty="0"/>
          </a:p>
          <a:p>
            <a:r>
              <a:rPr lang="ja-JP" altLang="en-US" sz="1100" dirty="0"/>
              <a:t>・協議会の開催</a:t>
            </a:r>
            <a:endParaRPr lang="en-US" altLang="ja-JP" sz="1100" dirty="0"/>
          </a:p>
          <a:p>
            <a:r>
              <a:rPr lang="ja-JP" altLang="en-US" sz="1100" dirty="0"/>
              <a:t>・家裁との連携</a:t>
            </a:r>
            <a:endParaRPr lang="en-US" altLang="ja-JP" sz="1100" dirty="0"/>
          </a:p>
          <a:p>
            <a:r>
              <a:rPr lang="ja-JP" altLang="en-US" sz="1100" dirty="0"/>
              <a:t>・後見人受任者調整等の</a:t>
            </a:r>
            <a:r>
              <a:rPr lang="ja-JP" altLang="en-US" sz="1100" dirty="0" smtClean="0"/>
              <a:t>支援　等</a:t>
            </a:r>
            <a:endParaRPr lang="en-US" altLang="ja-JP" sz="1100" dirty="0"/>
          </a:p>
          <a:p>
            <a:endParaRPr lang="ja-JP" altLang="en-US" sz="1100" dirty="0"/>
          </a:p>
        </p:txBody>
      </p:sp>
      <p:sp>
        <p:nvSpPr>
          <p:cNvPr id="3" name="テキスト ボックス 2"/>
          <p:cNvSpPr txBox="1"/>
          <p:nvPr/>
        </p:nvSpPr>
        <p:spPr>
          <a:xfrm>
            <a:off x="7720537" y="4490990"/>
            <a:ext cx="919614" cy="253916"/>
          </a:xfrm>
          <a:prstGeom prst="rect">
            <a:avLst/>
          </a:prstGeom>
          <a:noFill/>
        </p:spPr>
        <p:txBody>
          <a:bodyPr wrap="square" rtlCol="0">
            <a:spAutoFit/>
          </a:bodyPr>
          <a:lstStyle/>
          <a:p>
            <a:r>
              <a:rPr kumimoji="1" lang="ja-JP" altLang="en-US" sz="1050" dirty="0" smtClean="0"/>
              <a:t>連携・支援</a:t>
            </a:r>
            <a:endParaRPr kumimoji="1" lang="ja-JP" altLang="en-US" sz="1050" dirty="0"/>
          </a:p>
        </p:txBody>
      </p:sp>
    </p:spTree>
    <p:extLst>
      <p:ext uri="{BB962C8B-B14F-4D97-AF65-F5344CB8AC3E}">
        <p14:creationId xmlns:p14="http://schemas.microsoft.com/office/powerpoint/2010/main" val="1947274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41334" y="1947898"/>
            <a:ext cx="9551987" cy="4860000"/>
          </a:xfrm>
          <a:prstGeom prst="foldedCorner">
            <a:avLst>
              <a:gd name="adj" fmla="val 5414"/>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algn="ctr" defTabSz="895567">
              <a:defRPr/>
            </a:pPr>
            <a:endParaRPr lang="ja-JP" altLang="en-US" dirty="0">
              <a:solidFill>
                <a:srgbClr val="FFFFFF"/>
              </a:solidFill>
            </a:endParaRPr>
          </a:p>
        </p:txBody>
      </p:sp>
      <p:sp>
        <p:nvSpPr>
          <p:cNvPr id="4099" name="正方形/長方形 3"/>
          <p:cNvSpPr>
            <a:spLocks noChangeArrowheads="1"/>
          </p:cNvSpPr>
          <p:nvPr/>
        </p:nvSpPr>
        <p:spPr bwMode="auto">
          <a:xfrm>
            <a:off x="154256" y="2323620"/>
            <a:ext cx="9496425" cy="44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4" tIns="47842" rIns="95684" bIns="47842"/>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1000"/>
              </a:lnSpc>
              <a:spcBef>
                <a:spcPct val="0"/>
              </a:spcBef>
              <a:buNone/>
              <a:defRPr/>
            </a:pPr>
            <a:r>
              <a:rPr lang="ja-JP" altLang="en-US" sz="1600" b="1" dirty="0">
                <a:solidFill>
                  <a:srgbClr val="000000"/>
                </a:solidFill>
                <a:latin typeface="ＭＳ ゴシック" pitchFamily="49" charset="-128"/>
                <a:ea typeface="ＭＳ ゴシック" pitchFamily="49" charset="-128"/>
              </a:rPr>
              <a:t>① 良質な障害福祉サービス、障害児支援の確保　</a:t>
            </a:r>
            <a:r>
              <a:rPr lang="ja-JP" altLang="en-US" sz="1600" b="1" dirty="0">
                <a:solidFill>
                  <a:srgbClr val="FF0000"/>
                </a:solidFill>
                <a:latin typeface="ＭＳ ゴシック" pitchFamily="49" charset="-128"/>
                <a:ea typeface="ＭＳ ゴシック" pitchFamily="49" charset="-128"/>
              </a:rPr>
              <a:t>１兆３，３１７億円</a:t>
            </a:r>
            <a:r>
              <a:rPr lang="zh-TW" altLang="en-US" sz="1600" b="1" dirty="0">
                <a:solidFill>
                  <a:srgbClr val="FF0000"/>
                </a:solidFill>
                <a:latin typeface="ＭＳ ゴシック" pitchFamily="49" charset="-128"/>
                <a:ea typeface="ＭＳ ゴシック" pitchFamily="49" charset="-128"/>
              </a:rPr>
              <a:t>（</a:t>
            </a:r>
            <a:r>
              <a:rPr lang="ja-JP" altLang="en-US" sz="1600" b="1" dirty="0">
                <a:solidFill>
                  <a:srgbClr val="FF0000"/>
                </a:solidFill>
                <a:latin typeface="ＭＳ ゴシック" pitchFamily="49" charset="-128"/>
                <a:ea typeface="ＭＳ ゴシック" pitchFamily="49" charset="-128"/>
              </a:rPr>
              <a:t>１</a:t>
            </a:r>
            <a:r>
              <a:rPr lang="zh-TW" altLang="en-US" sz="1600" b="1" dirty="0">
                <a:solidFill>
                  <a:srgbClr val="FF0000"/>
                </a:solidFill>
                <a:latin typeface="ＭＳ ゴシック" pitchFamily="49" charset="-128"/>
                <a:ea typeface="ＭＳ ゴシック" pitchFamily="49" charset="-128"/>
              </a:rPr>
              <a:t>兆</a:t>
            </a:r>
            <a:r>
              <a:rPr lang="ja-JP" altLang="en-US" sz="1600" b="1" dirty="0">
                <a:solidFill>
                  <a:srgbClr val="FF0000"/>
                </a:solidFill>
                <a:latin typeface="ＭＳ ゴシック" pitchFamily="49" charset="-128"/>
                <a:ea typeface="ＭＳ ゴシック" pitchFamily="49" charset="-128"/>
              </a:rPr>
              <a:t>２，１６８</a:t>
            </a:r>
            <a:r>
              <a:rPr lang="zh-TW" altLang="en-US" sz="1600" b="1" dirty="0">
                <a:solidFill>
                  <a:srgbClr val="FF0000"/>
                </a:solidFill>
                <a:latin typeface="ＭＳ ゴシック" pitchFamily="49" charset="-128"/>
                <a:ea typeface="ＭＳ ゴシック" pitchFamily="49" charset="-128"/>
              </a:rPr>
              <a:t>億円）</a:t>
            </a:r>
            <a:endParaRPr lang="en-US" altLang="ja-JP" sz="1600" b="1" dirty="0">
              <a:solidFill>
                <a:srgbClr val="000000"/>
              </a:solidFill>
              <a:latin typeface="ＭＳ ゴシック" pitchFamily="49" charset="-128"/>
              <a:ea typeface="ＭＳ ゴシック" pitchFamily="49" charset="-128"/>
            </a:endParaRPr>
          </a:p>
          <a:p>
            <a:pPr eaLnBrk="1" hangingPunct="1">
              <a:lnSpc>
                <a:spcPts val="300"/>
              </a:lnSpc>
              <a:spcBef>
                <a:spcPct val="0"/>
              </a:spcBef>
              <a:buNone/>
              <a:defRPr/>
            </a:pP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障害児・障害者が地域や住み慣れた場所で暮らすために必要な障害福祉サービスや障害児支援等の提供に必要な経費を確保する。</a:t>
            </a: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300"/>
              </a:lnSpc>
              <a:spcBef>
                <a:spcPct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② 地域生活支援事業等の拡充　</a:t>
            </a:r>
            <a:r>
              <a:rPr lang="ja-JP" altLang="en-US" sz="1600" b="1" dirty="0">
                <a:solidFill>
                  <a:srgbClr val="FF0000"/>
                </a:solidFill>
                <a:latin typeface="ＭＳ ゴシック" pitchFamily="49" charset="-128"/>
                <a:ea typeface="ＭＳ ゴシック" pitchFamily="49" charset="-128"/>
              </a:rPr>
              <a:t>４９３億円（４８８億円）</a:t>
            </a:r>
            <a:endParaRPr lang="en-US" altLang="ja-JP" sz="16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　意思疎通支援や移動支援など障害児・障害者の地域生活を支援する事業について、必要額を確保しつつ、事業の</a:t>
            </a: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拡充を図る。　　　  　　　　　　　</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③ 障害福祉サービス等の提供体制の基盤整備（施設整備費）　</a:t>
            </a:r>
            <a:r>
              <a:rPr lang="ja-JP" altLang="en-US" sz="1600" b="1" dirty="0">
                <a:solidFill>
                  <a:srgbClr val="FF0000"/>
                </a:solidFill>
                <a:latin typeface="ＭＳ ゴシック" pitchFamily="49" charset="-128"/>
                <a:ea typeface="ＭＳ ゴシック" pitchFamily="49" charset="-128"/>
              </a:rPr>
              <a:t>７２億円（７１億円）</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就労移行支援事業等を行う日中活動系事業所や地域移行の受け皿としてのグループホーム等の整備促進を図るとともに、防災体制等の強化を図る。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800"/>
              </a:lnSpc>
              <a:spcBef>
                <a:spcPct val="0"/>
              </a:spcBef>
              <a:buNone/>
              <a:defRPr/>
            </a:pPr>
            <a:endParaRPr lang="ja-JP" altLang="en-US"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④ 医療的ケア児に対する支援</a:t>
            </a:r>
            <a:r>
              <a:rPr lang="ja-JP" altLang="en-US" sz="1800" b="1" dirty="0">
                <a:solidFill>
                  <a:srgbClr val="FF0000"/>
                </a:solidFill>
                <a:latin typeface="ＭＳ ゴシック" pitchFamily="49" charset="-128"/>
                <a:ea typeface="ＭＳ ゴシック" pitchFamily="49" charset="-128"/>
              </a:rPr>
              <a:t>　１．８</a:t>
            </a:r>
            <a:r>
              <a:rPr lang="ja-JP" altLang="en-US" sz="1600" b="1" dirty="0">
                <a:solidFill>
                  <a:srgbClr val="FF0000"/>
                </a:solidFill>
                <a:latin typeface="ＭＳ ゴシック" pitchFamily="49" charset="-128"/>
                <a:ea typeface="ＭＳ ゴシック" pitchFamily="49" charset="-128"/>
              </a:rPr>
              <a:t>億円（０．２億円）（一部新規）</a:t>
            </a:r>
            <a:endParaRPr lang="ja-JP" altLang="en-US" sz="14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医療的ケア児による保育所等の利用を促進するモデル事業を実施するとともに、</a:t>
            </a:r>
            <a:r>
              <a:rPr lang="en-US" altLang="ja-JP" sz="1400" dirty="0">
                <a:solidFill>
                  <a:srgbClr val="000000"/>
                </a:solidFill>
                <a:latin typeface="ＭＳ ゴシック" pitchFamily="49" charset="-128"/>
                <a:ea typeface="ＭＳ ゴシック" pitchFamily="49" charset="-128"/>
              </a:rPr>
              <a:t>ICT</a:t>
            </a:r>
            <a:r>
              <a:rPr lang="ja-JP" altLang="en-US" sz="1400" dirty="0">
                <a:solidFill>
                  <a:srgbClr val="000000"/>
                </a:solidFill>
                <a:latin typeface="ＭＳ ゴシック" pitchFamily="49" charset="-128"/>
                <a:ea typeface="ＭＳ ゴシック" pitchFamily="49" charset="-128"/>
              </a:rPr>
              <a:t>を活用し外出先でも適切な医療を受けられる体制の整備を図る。</a:t>
            </a: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このほか、障害福祉サービス等報酬改定において、医療的ケア児の受入れを促進するため、障害児通所支援事業所等における看護職員を加配している場合の加算の創設等を行う。</a:t>
            </a:r>
            <a:endParaRPr lang="en-US" altLang="ja-JP" sz="1400" dirty="0">
              <a:solidFill>
                <a:srgbClr val="000000"/>
              </a:solidFill>
              <a:latin typeface="ＭＳ ゴシック" pitchFamily="49" charset="-128"/>
              <a:ea typeface="ＭＳ ゴシック" pitchFamily="49" charset="-128"/>
            </a:endParaRPr>
          </a:p>
        </p:txBody>
      </p:sp>
      <p:sp>
        <p:nvSpPr>
          <p:cNvPr id="9" name="メモ 8"/>
          <p:cNvSpPr/>
          <p:nvPr/>
        </p:nvSpPr>
        <p:spPr>
          <a:xfrm>
            <a:off x="195309" y="535641"/>
            <a:ext cx="9471025" cy="1368000"/>
          </a:xfrm>
          <a:prstGeom prst="foldedCorner">
            <a:avLst/>
          </a:prstGeom>
          <a:solidFill>
            <a:srgbClr val="FFCC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4101" name="正方形/長方形 23"/>
          <p:cNvSpPr>
            <a:spLocks noChangeArrowheads="1"/>
          </p:cNvSpPr>
          <p:nvPr/>
        </p:nvSpPr>
        <p:spPr bwMode="auto">
          <a:xfrm>
            <a:off x="182592" y="503836"/>
            <a:ext cx="9450387" cy="143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57" tIns="47828" rIns="95657" bIns="47828"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600" b="1" dirty="0">
                <a:solidFill>
                  <a:srgbClr val="000000"/>
                </a:solidFill>
              </a:rPr>
              <a:t>　</a:t>
            </a:r>
            <a:r>
              <a:rPr lang="ja-JP" altLang="en-US" sz="1600" b="1" u="sng" dirty="0">
                <a:solidFill>
                  <a:srgbClr val="000000"/>
                </a:solidFill>
              </a:rPr>
              <a:t>◆予算額</a:t>
            </a:r>
            <a:r>
              <a:rPr lang="ja-JP" altLang="en-US" sz="1600" b="1" dirty="0">
                <a:solidFill>
                  <a:srgbClr val="000000"/>
                </a:solidFill>
              </a:rPr>
              <a:t>　（２９年度予算額）　　　　　　（３０年度予算案）　　　　　　　　　　　　　　　　　　　　　　　　　　　　　　　　　　　　　　　　　</a:t>
            </a:r>
            <a:endParaRPr lang="en-US" altLang="ja-JP" sz="1600" b="1" dirty="0">
              <a:solidFill>
                <a:srgbClr val="000000"/>
              </a:solidFill>
            </a:endParaRPr>
          </a:p>
          <a:p>
            <a:pPr eaLnBrk="1" hangingPunct="1">
              <a:spcBef>
                <a:spcPct val="0"/>
              </a:spcBef>
              <a:buFontTx/>
              <a:buNone/>
            </a:pPr>
            <a:r>
              <a:rPr lang="ja-JP" altLang="en-US" sz="1600" b="1" dirty="0">
                <a:solidFill>
                  <a:srgbClr val="000000"/>
                </a:solidFill>
              </a:rPr>
              <a:t>　　　　　　　　 １兆７，４８６億円　　　　　　</a:t>
            </a:r>
            <a:r>
              <a:rPr lang="ja-JP" altLang="en-US" sz="1600" b="1" dirty="0">
                <a:solidFill>
                  <a:srgbClr val="FF0000"/>
                </a:solidFill>
              </a:rPr>
              <a:t>　１兆８，６４８億円</a:t>
            </a:r>
            <a:r>
              <a:rPr lang="zh-TW" altLang="en-US" sz="1600" b="1" dirty="0">
                <a:solidFill>
                  <a:srgbClr val="FF0000"/>
                </a:solidFill>
              </a:rPr>
              <a:t>（＋１，</a:t>
            </a:r>
            <a:r>
              <a:rPr lang="ja-JP" altLang="en-US" sz="1600" b="1" dirty="0">
                <a:solidFill>
                  <a:srgbClr val="FF0000"/>
                </a:solidFill>
              </a:rPr>
              <a:t>１６２</a:t>
            </a:r>
            <a:r>
              <a:rPr lang="zh-TW" altLang="en-US" sz="1600" b="1" dirty="0">
                <a:solidFill>
                  <a:srgbClr val="FF0000"/>
                </a:solidFill>
              </a:rPr>
              <a:t>億円、＋６．</a:t>
            </a:r>
            <a:r>
              <a:rPr lang="ja-JP" altLang="en-US" sz="1600" b="1" dirty="0">
                <a:solidFill>
                  <a:srgbClr val="FF0000"/>
                </a:solidFill>
              </a:rPr>
              <a:t>６</a:t>
            </a:r>
            <a:r>
              <a:rPr lang="zh-TW" altLang="en-US" sz="1600" b="1" dirty="0">
                <a:solidFill>
                  <a:srgbClr val="FF0000"/>
                </a:solidFill>
              </a:rPr>
              <a:t>％）</a:t>
            </a:r>
            <a:endParaRPr lang="en-US" altLang="ja-JP" sz="1600" b="1" dirty="0">
              <a:solidFill>
                <a:srgbClr val="FF0000"/>
              </a:solidFill>
            </a:endParaRPr>
          </a:p>
          <a:p>
            <a:pPr eaLnBrk="1" hangingPunct="1">
              <a:lnSpc>
                <a:spcPts val="800"/>
              </a:lnSpc>
              <a:spcBef>
                <a:spcPct val="0"/>
              </a:spcBef>
              <a:buNone/>
            </a:pPr>
            <a:endParaRPr lang="en-US" altLang="ja-JP" sz="1600" b="1" dirty="0">
              <a:solidFill>
                <a:srgbClr val="000000"/>
              </a:solidFill>
            </a:endParaRPr>
          </a:p>
          <a:p>
            <a:pPr eaLnBrk="1" hangingPunct="1">
              <a:spcBef>
                <a:spcPct val="0"/>
              </a:spcBef>
              <a:buFontTx/>
              <a:buNone/>
            </a:pPr>
            <a:r>
              <a:rPr lang="ja-JP" altLang="en-US" sz="1200" b="1" dirty="0">
                <a:solidFill>
                  <a:srgbClr val="000000"/>
                </a:solidFill>
              </a:rPr>
              <a:t>　</a:t>
            </a:r>
            <a:r>
              <a:rPr lang="ja-JP" altLang="en-US" sz="1600" dirty="0">
                <a:solidFill>
                  <a:srgbClr val="000000"/>
                </a:solidFill>
              </a:rPr>
              <a:t>　</a:t>
            </a:r>
            <a:r>
              <a:rPr lang="ja-JP" altLang="en-US" sz="1600" b="1" u="sng" dirty="0">
                <a:solidFill>
                  <a:srgbClr val="000000"/>
                </a:solidFill>
              </a:rPr>
              <a:t>◆障害福祉サービス関係費</a:t>
            </a:r>
            <a:r>
              <a:rPr lang="ja-JP" altLang="en-US" sz="1400" dirty="0">
                <a:solidFill>
                  <a:srgbClr val="000000"/>
                </a:solidFill>
              </a:rPr>
              <a:t>（自立支援給付費＋障害児措置費・給付費＋地域生活</a:t>
            </a:r>
            <a:r>
              <a:rPr lang="ja-JP" altLang="en-US" sz="1400">
                <a:solidFill>
                  <a:srgbClr val="000000"/>
                </a:solidFill>
              </a:rPr>
              <a:t>支援事業費等補助金）</a:t>
            </a:r>
            <a:endParaRPr lang="ja-JP" altLang="en-US" sz="1400" dirty="0">
              <a:solidFill>
                <a:srgbClr val="000000"/>
              </a:solidFill>
            </a:endParaRPr>
          </a:p>
          <a:p>
            <a:pPr eaLnBrk="1" hangingPunct="1">
              <a:spcBef>
                <a:spcPct val="0"/>
              </a:spcBef>
              <a:buFontTx/>
              <a:buNone/>
            </a:pPr>
            <a:r>
              <a:rPr lang="ja-JP" altLang="en-US" sz="1600" b="1" dirty="0">
                <a:solidFill>
                  <a:srgbClr val="000000"/>
                </a:solidFill>
              </a:rPr>
              <a:t>　　　　　　　　（２９年度予算額）　　　　　　 （３０年度予算案）　　　　　　　　　　　　　　　　　　　　　　　　　　　　　　　　　　　　　　　　　</a:t>
            </a:r>
            <a:endParaRPr lang="en-US" altLang="ja-JP" sz="1600" b="1" dirty="0">
              <a:solidFill>
                <a:srgbClr val="000000"/>
              </a:solidFill>
            </a:endParaRPr>
          </a:p>
          <a:p>
            <a:pPr eaLnBrk="1" hangingPunct="1">
              <a:spcBef>
                <a:spcPct val="0"/>
              </a:spcBef>
              <a:buFontTx/>
              <a:buNone/>
            </a:pPr>
            <a:r>
              <a:rPr lang="ja-JP" altLang="en-US" sz="1600" b="1" dirty="0">
                <a:solidFill>
                  <a:srgbClr val="000000"/>
                </a:solidFill>
              </a:rPr>
              <a:t>　　　　　　　 　１兆２，６５６億円　　　　　　</a:t>
            </a:r>
            <a:r>
              <a:rPr lang="ja-JP" altLang="en-US" sz="1600" b="1" dirty="0">
                <a:solidFill>
                  <a:srgbClr val="FF0000"/>
                </a:solidFill>
              </a:rPr>
              <a:t>　１兆３，８１０億円（＋１，１５４億円、＋９．１％）</a:t>
            </a:r>
            <a:endParaRPr lang="en-US" altLang="ja-JP" sz="1200" b="1" dirty="0">
              <a:solidFill>
                <a:srgbClr val="000000"/>
              </a:solidFill>
            </a:endParaRPr>
          </a:p>
        </p:txBody>
      </p:sp>
      <p:sp>
        <p:nvSpPr>
          <p:cNvPr id="14" name="正方形/長方形 13"/>
          <p:cNvSpPr/>
          <p:nvPr/>
        </p:nvSpPr>
        <p:spPr>
          <a:xfrm>
            <a:off x="68289" y="1969938"/>
            <a:ext cx="5748833" cy="3587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defTabSz="895567">
              <a:defRPr/>
            </a:pPr>
            <a:r>
              <a:rPr lang="en-US" altLang="ja-JP" b="1" dirty="0">
                <a:solidFill>
                  <a:srgbClr val="000000"/>
                </a:solidFill>
              </a:rPr>
              <a:t>【 </a:t>
            </a:r>
            <a:r>
              <a:rPr lang="ja-JP" altLang="en-US" b="1" dirty="0">
                <a:solidFill>
                  <a:srgbClr val="000000"/>
                </a:solidFill>
              </a:rPr>
              <a:t>主 な 施 策 </a:t>
            </a:r>
            <a:r>
              <a:rPr lang="en-US" altLang="ja-JP" b="1" dirty="0" smtClean="0">
                <a:solidFill>
                  <a:srgbClr val="000000"/>
                </a:solidFill>
              </a:rPr>
              <a:t>】</a:t>
            </a:r>
            <a:r>
              <a:rPr lang="ja-JP" altLang="en-US" b="1" dirty="0" smtClean="0">
                <a:solidFill>
                  <a:srgbClr val="000000"/>
                </a:solidFill>
              </a:rPr>
              <a:t>　</a:t>
            </a:r>
            <a:r>
              <a:rPr lang="en-US" altLang="ja-JP" sz="1400" dirty="0">
                <a:solidFill>
                  <a:srgbClr val="000000"/>
                </a:solidFill>
              </a:rPr>
              <a:t>※</a:t>
            </a:r>
            <a:r>
              <a:rPr lang="ja-JP" altLang="en-US" sz="1400" dirty="0">
                <a:solidFill>
                  <a:srgbClr val="000000"/>
                </a:solidFill>
              </a:rPr>
              <a:t>（　）は平成２９年度予算額。</a:t>
            </a:r>
            <a:endParaRPr lang="ja-JP" altLang="en-US" dirty="0">
              <a:solidFill>
                <a:srgbClr val="000000"/>
              </a:solidFill>
            </a:endParaRPr>
          </a:p>
        </p:txBody>
      </p:sp>
      <p:sp>
        <p:nvSpPr>
          <p:cNvPr id="11" name="額縁 10"/>
          <p:cNvSpPr/>
          <p:nvPr/>
        </p:nvSpPr>
        <p:spPr>
          <a:xfrm>
            <a:off x="1639888" y="44453"/>
            <a:ext cx="6553200" cy="431800"/>
          </a:xfrm>
          <a:prstGeom prst="bevel">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r>
              <a:rPr lang="ja-JP" altLang="en-US" sz="2000" b="1" dirty="0">
                <a:solidFill>
                  <a:srgbClr val="000000"/>
                </a:solidFill>
              </a:rPr>
              <a:t>平成３０年度障害保健福祉関係予算案の概要（案）</a:t>
            </a:r>
          </a:p>
        </p:txBody>
      </p:sp>
      <p:sp>
        <p:nvSpPr>
          <p:cNvPr id="10" name="右矢印 9"/>
          <p:cNvSpPr/>
          <p:nvPr/>
        </p:nvSpPr>
        <p:spPr>
          <a:xfrm>
            <a:off x="3050878" y="836304"/>
            <a:ext cx="461962" cy="215900"/>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13" name="右矢印 12"/>
          <p:cNvSpPr/>
          <p:nvPr/>
        </p:nvSpPr>
        <p:spPr>
          <a:xfrm>
            <a:off x="3050878" y="1657690"/>
            <a:ext cx="461962" cy="217488"/>
          </a:xfrm>
          <a:prstGeom prst="rightArrow">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57" tIns="47828" rIns="95657" bIns="47828" anchor="ctr"/>
          <a:lstStyle/>
          <a:p>
            <a:pPr algn="ctr" defTabSz="895567">
              <a:defRPr/>
            </a:pPr>
            <a:endParaRPr lang="ja-JP" altLang="en-US" b="1" dirty="0">
              <a:solidFill>
                <a:srgbClr val="000000"/>
              </a:solidFill>
            </a:endParaRPr>
          </a:p>
        </p:txBody>
      </p:sp>
      <p:sp>
        <p:nvSpPr>
          <p:cNvPr id="4106" name="テキスト ボックス 3"/>
          <p:cNvSpPr txBox="1">
            <a:spLocks noChangeArrowheads="1"/>
          </p:cNvSpPr>
          <p:nvPr/>
        </p:nvSpPr>
        <p:spPr bwMode="auto">
          <a:xfrm>
            <a:off x="8310591" y="80983"/>
            <a:ext cx="1355725" cy="358775"/>
          </a:xfrm>
          <a:prstGeom prst="rect">
            <a:avLst/>
          </a:prstGeom>
          <a:solidFill>
            <a:srgbClr val="FFFFFF"/>
          </a:solidFill>
          <a:ln w="6350">
            <a:solidFill>
              <a:srgbClr val="000000"/>
            </a:solidFill>
            <a:miter lim="800000"/>
            <a:headEnd/>
            <a:tailEnd/>
          </a:ln>
        </p:spPr>
        <p:txBody>
          <a:bodyPr lIns="91341" tIns="71923" rIns="91341" bIns="45673" anchor="ctr"/>
          <a:lstStyle/>
          <a:p>
            <a:pPr algn="ctr">
              <a:lnSpc>
                <a:spcPts val="1000"/>
              </a:lnSpc>
            </a:pPr>
            <a:r>
              <a:rPr lang="ja-JP" altLang="en-US" sz="1200" dirty="0">
                <a:solidFill>
                  <a:srgbClr val="000000"/>
                </a:solidFill>
              </a:rPr>
              <a:t>厚生労働省</a:t>
            </a:r>
          </a:p>
          <a:p>
            <a:pPr algn="ctr">
              <a:lnSpc>
                <a:spcPts val="1000"/>
              </a:lnSpc>
            </a:pPr>
            <a:r>
              <a:rPr lang="ja-JP" altLang="en-US" sz="1200" dirty="0">
                <a:solidFill>
                  <a:srgbClr val="000000"/>
                </a:solidFill>
              </a:rPr>
              <a:t>障害保健福祉部</a:t>
            </a:r>
            <a:endParaRPr lang="ja-JP" altLang="ja-JP" sz="1200" dirty="0">
              <a:solidFill>
                <a:srgbClr val="000000"/>
              </a:solidFill>
            </a:endParaRPr>
          </a:p>
        </p:txBody>
      </p:sp>
      <p:sp>
        <p:nvSpPr>
          <p:cNvPr id="2" name="テキスト ボックス 1"/>
          <p:cNvSpPr txBox="1"/>
          <p:nvPr/>
        </p:nvSpPr>
        <p:spPr>
          <a:xfrm>
            <a:off x="560536" y="5035789"/>
            <a:ext cx="8870091" cy="692493"/>
          </a:xfrm>
          <a:prstGeom prst="rect">
            <a:avLst/>
          </a:prstGeom>
          <a:noFill/>
          <a:ln w="19050">
            <a:solidFill>
              <a:schemeClr val="tx1"/>
            </a:solidFill>
            <a:prstDash val="dash"/>
          </a:ln>
        </p:spPr>
        <p:txBody>
          <a:bodyPr wrap="square" lIns="91341" tIns="45673" rIns="91341" bIns="45673" rtlCol="0" anchor="ctr">
            <a:spAutoFit/>
          </a:bodyPr>
          <a:lstStyle/>
          <a:p>
            <a:pPr marL="177607" indent="-177607">
              <a:defRPr/>
            </a:pPr>
            <a:r>
              <a:rPr lang="ja-JP" altLang="en-US" sz="1300" b="1" dirty="0">
                <a:solidFill>
                  <a:srgbClr val="000000"/>
                </a:solidFill>
                <a:latin typeface="ＭＳ ゴシック" pitchFamily="49" charset="-128"/>
                <a:ea typeface="ＭＳ ゴシック" pitchFamily="49" charset="-128"/>
              </a:rPr>
              <a:t>（参考）平成２９年度補正予算案</a:t>
            </a:r>
            <a:r>
              <a:rPr lang="ja-JP" altLang="en-US" sz="1300" dirty="0">
                <a:solidFill>
                  <a:srgbClr val="000000"/>
                </a:solidFill>
                <a:latin typeface="ＭＳ ゴシック" pitchFamily="49" charset="-128"/>
                <a:ea typeface="ＭＳ ゴシック" pitchFamily="49" charset="-128"/>
              </a:rPr>
              <a:t>　</a:t>
            </a:r>
            <a:r>
              <a:rPr lang="ja-JP" altLang="en-US" sz="1300" b="1" dirty="0">
                <a:solidFill>
                  <a:srgbClr val="FF0000"/>
                </a:solidFill>
                <a:latin typeface="ＭＳ ゴシック" pitchFamily="49" charset="-128"/>
                <a:ea typeface="ＭＳ ゴシック" pitchFamily="49" charset="-128"/>
              </a:rPr>
              <a:t>８０億円</a:t>
            </a:r>
            <a:endParaRPr lang="en-US" altLang="ja-JP" sz="1300" b="1" dirty="0">
              <a:solidFill>
                <a:srgbClr val="FF0000"/>
              </a:solidFill>
              <a:latin typeface="ＭＳ ゴシック" pitchFamily="49" charset="-128"/>
              <a:ea typeface="ＭＳ ゴシック" pitchFamily="49" charset="-128"/>
            </a:endParaRPr>
          </a:p>
          <a:p>
            <a:r>
              <a:rPr lang="ja-JP" altLang="en-US" sz="1400" dirty="0">
                <a:solidFill>
                  <a:srgbClr val="000000"/>
                </a:solidFill>
              </a:rPr>
              <a:t>　　</a:t>
            </a:r>
            <a:r>
              <a:rPr lang="ja-JP" altLang="ja-JP" sz="1200" dirty="0">
                <a:solidFill>
                  <a:srgbClr val="000000"/>
                </a:solidFill>
                <a:latin typeface="ＭＳ ゴシック" panose="020B0609070205080204" pitchFamily="49" charset="-128"/>
                <a:ea typeface="ＭＳ ゴシック" panose="020B0609070205080204" pitchFamily="49" charset="-128"/>
              </a:rPr>
              <a:t>障害者支援施設等の防災対策を含め</a:t>
            </a:r>
            <a:r>
              <a:rPr lang="ja-JP" altLang="en-US" sz="1200" dirty="0">
                <a:solidFill>
                  <a:srgbClr val="000000"/>
                </a:solidFill>
                <a:latin typeface="ＭＳ ゴシック" panose="020B0609070205080204" pitchFamily="49" charset="-128"/>
                <a:ea typeface="ＭＳ ゴシック" panose="020B0609070205080204" pitchFamily="49" charset="-128"/>
              </a:rPr>
              <a:t>た</a:t>
            </a:r>
            <a:r>
              <a:rPr lang="ja-JP" altLang="ja-JP" sz="1200" dirty="0">
                <a:solidFill>
                  <a:srgbClr val="000000"/>
                </a:solidFill>
                <a:latin typeface="ＭＳ ゴシック" panose="020B0609070205080204" pitchFamily="49" charset="-128"/>
                <a:ea typeface="ＭＳ ゴシック" panose="020B0609070205080204" pitchFamily="49" charset="-128"/>
              </a:rPr>
              <a:t>障害福祉サービス等の基盤整備の推進のため、施設の耐震化やスプリンクラーの設置、グループホームの整備等に必要な経費を補助する。</a:t>
            </a:r>
            <a:endParaRPr lang="ja-JP" altLang="en-US" sz="1200" dirty="0">
              <a:solidFill>
                <a:srgbClr val="000000"/>
              </a:solidFill>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447537" y="2959287"/>
            <a:ext cx="8983093" cy="615458"/>
          </a:xfrm>
          <a:prstGeom prst="rect">
            <a:avLst/>
          </a:prstGeom>
          <a:noFill/>
          <a:ln w="19050">
            <a:solidFill>
              <a:schemeClr val="tx1"/>
            </a:solidFill>
            <a:prstDash val="dash"/>
          </a:ln>
        </p:spPr>
        <p:txBody>
          <a:bodyPr wrap="square" lIns="91341" tIns="45673" rIns="91341" bIns="45673" rtlCol="0" anchor="ctr">
            <a:spAutoFit/>
          </a:bodyPr>
          <a:lstStyle/>
          <a:p>
            <a:pPr marL="177607" indent="-177607">
              <a:defRPr/>
            </a:pPr>
            <a:r>
              <a:rPr lang="ja-JP" altLang="en-US" sz="1400" b="1" dirty="0">
                <a:solidFill>
                  <a:srgbClr val="000000"/>
                </a:solidFill>
                <a:latin typeface="ＭＳ ゴシック" pitchFamily="49" charset="-128"/>
                <a:ea typeface="ＭＳ ゴシック" pitchFamily="49" charset="-128"/>
              </a:rPr>
              <a:t>（改定率）　</a:t>
            </a:r>
            <a:r>
              <a:rPr lang="ja-JP" altLang="en-US" sz="1400" b="1" dirty="0">
                <a:solidFill>
                  <a:srgbClr val="FF0000"/>
                </a:solidFill>
                <a:latin typeface="ＭＳ ゴシック" pitchFamily="49" charset="-128"/>
                <a:ea typeface="ＭＳ ゴシック" pitchFamily="49" charset="-128"/>
              </a:rPr>
              <a:t>＋０</a:t>
            </a:r>
            <a:r>
              <a:rPr lang="en-US" altLang="ja-JP" sz="1400" b="1" dirty="0">
                <a:solidFill>
                  <a:srgbClr val="FF0000"/>
                </a:solidFill>
                <a:latin typeface="ＭＳ ゴシック" pitchFamily="49" charset="-128"/>
                <a:ea typeface="ＭＳ ゴシック" pitchFamily="49" charset="-128"/>
              </a:rPr>
              <a:t>.</a:t>
            </a:r>
            <a:r>
              <a:rPr lang="ja-JP" altLang="en-US" sz="1400" b="1" dirty="0">
                <a:solidFill>
                  <a:srgbClr val="FF0000"/>
                </a:solidFill>
                <a:latin typeface="ＭＳ ゴシック" pitchFamily="49" charset="-128"/>
                <a:ea typeface="ＭＳ ゴシック" pitchFamily="49" charset="-128"/>
              </a:rPr>
              <a:t>４７％</a:t>
            </a:r>
            <a:r>
              <a:rPr lang="ja-JP" altLang="en-US" sz="1400" dirty="0">
                <a:solidFill>
                  <a:srgbClr val="000000"/>
                </a:solidFill>
                <a:latin typeface="ＭＳ ゴシック" pitchFamily="49" charset="-128"/>
                <a:ea typeface="ＭＳ ゴシック" pitchFamily="49" charset="-128"/>
              </a:rPr>
              <a:t>（平成２７年度　</a:t>
            </a:r>
            <a:r>
              <a:rPr lang="en-US" altLang="ja-JP" sz="1400" dirty="0">
                <a:solidFill>
                  <a:srgbClr val="000000"/>
                </a:solidFill>
                <a:latin typeface="ＭＳ ゴシック" pitchFamily="49" charset="-128"/>
                <a:ea typeface="ＭＳ ゴシック" pitchFamily="49" charset="-128"/>
              </a:rPr>
              <a:t>±</a:t>
            </a:r>
            <a:r>
              <a:rPr lang="ja-JP" altLang="en-US" sz="1400" dirty="0">
                <a:solidFill>
                  <a:srgbClr val="000000"/>
                </a:solidFill>
                <a:latin typeface="ＭＳ ゴシック" pitchFamily="49" charset="-128"/>
                <a:ea typeface="ＭＳ ゴシック" pitchFamily="49" charset="-128"/>
              </a:rPr>
              <a:t>０％）　（改定の概要は別紙）</a:t>
            </a:r>
            <a:endParaRPr lang="en-US" altLang="ja-JP" sz="1400" dirty="0">
              <a:solidFill>
                <a:srgbClr val="000000"/>
              </a:solidFill>
              <a:latin typeface="ＭＳ ゴシック" pitchFamily="49" charset="-128"/>
              <a:ea typeface="ＭＳ ゴシック" pitchFamily="49" charset="-128"/>
            </a:endParaRPr>
          </a:p>
          <a:p>
            <a:pPr marL="177607" indent="-177607">
              <a:defRPr/>
            </a:pPr>
            <a:r>
              <a:rPr lang="en-US" altLang="ja-JP" sz="1000" dirty="0">
                <a:solidFill>
                  <a:srgbClr val="000000"/>
                </a:solidFill>
                <a:latin typeface="ＭＳ ゴシック" pitchFamily="49" charset="-128"/>
                <a:ea typeface="ＭＳ ゴシック" pitchFamily="49" charset="-128"/>
              </a:rPr>
              <a:t>※</a:t>
            </a:r>
            <a:r>
              <a:rPr lang="ja-JP" altLang="en-US" sz="1000" dirty="0">
                <a:solidFill>
                  <a:srgbClr val="000000"/>
                </a:solidFill>
                <a:latin typeface="ＭＳ ゴシック" pitchFamily="49" charset="-128"/>
                <a:ea typeface="ＭＳ ゴシック" pitchFamily="49" charset="-128"/>
              </a:rPr>
              <a:t>　今年度末までの経過措置とされていた食事提供体制加算については、食事の提供に関する実態等について調査・研究を十分に行った上で、今後の報酬改定において対応を検討することとし、今回の改定では継続することとした。　</a:t>
            </a:r>
            <a:endParaRPr lang="en-US" altLang="ja-JP" sz="1000" dirty="0">
              <a:solidFill>
                <a:srgbClr val="000000"/>
              </a:solidFill>
              <a:latin typeface="ＭＳ ゴシック" pitchFamily="49" charset="-128"/>
              <a:ea typeface="ＭＳ ゴシック" pitchFamily="49" charset="-128"/>
            </a:endParaRPr>
          </a:p>
        </p:txBody>
      </p:sp>
      <p:sp>
        <p:nvSpPr>
          <p:cNvPr id="15"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12</a:t>
            </a:fld>
            <a:endParaRPr lang="en-US" altLang="ja-JP" dirty="0"/>
          </a:p>
        </p:txBody>
      </p:sp>
    </p:spTree>
    <p:extLst>
      <p:ext uri="{BB962C8B-B14F-4D97-AF65-F5344CB8AC3E}">
        <p14:creationId xmlns:p14="http://schemas.microsoft.com/office/powerpoint/2010/main" val="573162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0" y="0"/>
            <a:ext cx="9906000" cy="560923"/>
          </a:xfrm>
          <a:prstGeom prst="rect">
            <a:avLst/>
          </a:prstGeom>
          <a:solidFill>
            <a:schemeClr val="accent2">
              <a:lumMod val="40000"/>
              <a:lumOff val="60000"/>
            </a:schemeClr>
          </a:solidFill>
          <a:ln w="6350" cap="flat" cmpd="sng" algn="ctr">
            <a:noFill/>
            <a:prstDash val="solid"/>
            <a:miter lim="800000"/>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smtClean="0">
                <a:solidFill>
                  <a:schemeClr val="tx1"/>
                </a:solidFill>
                <a:latin typeface="ＭＳ ゴシック" panose="020B0609070205080204" pitchFamily="49" charset="-128"/>
                <a:ea typeface="ＭＳ ゴシック" panose="020B0609070205080204" pitchFamily="49" charset="-128"/>
              </a:rPr>
              <a:t>　　</a:t>
            </a:r>
            <a:r>
              <a:rPr lang="ja-JP" altLang="en-US" sz="2800" b="1" dirty="0" smtClean="0">
                <a:solidFill>
                  <a:schemeClr val="tx1"/>
                </a:solidFill>
                <a:latin typeface="ＭＳ ゴシック" panose="020B0609070205080204" pitchFamily="49" charset="-128"/>
                <a:ea typeface="ＭＳ ゴシック" panose="020B0609070205080204" pitchFamily="49" charset="-128"/>
              </a:rPr>
              <a:t>不正防止の徹底と利用しやすさとの調和　</a:t>
            </a:r>
            <a:r>
              <a:rPr lang="ja-JP" altLang="en-US" sz="2000" dirty="0" smtClean="0">
                <a:solidFill>
                  <a:schemeClr val="tx1"/>
                </a:solidFill>
                <a:latin typeface="ＭＳ ゴシック" panose="020B0609070205080204" pitchFamily="49" charset="-128"/>
                <a:ea typeface="ＭＳ ゴシック" panose="020B0609070205080204" pitchFamily="49" charset="-128"/>
              </a:rPr>
              <a:t>＜別紙４＞</a:t>
            </a:r>
            <a:endParaRPr lang="ja-JP" altLang="en-US" sz="2000" b="1" dirty="0">
              <a:solidFill>
                <a:schemeClr val="tx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243145" y="963969"/>
            <a:ext cx="9419710" cy="5705771"/>
          </a:xfrm>
          <a:prstGeom prst="rect">
            <a:avLst/>
          </a:prstGeom>
          <a:noFill/>
          <a:ln w="9525">
            <a:solidFill>
              <a:schemeClr val="tx1"/>
            </a:solidFill>
          </a:ln>
        </p:spPr>
        <p:txBody>
          <a:bodyPr wrap="square" rtlCol="0">
            <a:noAutofit/>
          </a:bodyPr>
          <a:lstStyle/>
          <a:p>
            <a:pPr algn="r"/>
            <a:endParaRPr lang="en-US" altLang="ja-JP" sz="1400" dirty="0" smtClean="0"/>
          </a:p>
          <a:p>
            <a:pPr algn="just"/>
            <a:endParaRPr lang="en-US" altLang="ja-JP" sz="800" dirty="0" smtClean="0"/>
          </a:p>
          <a:p>
            <a:pPr marL="268288" indent="-268288" algn="just"/>
            <a:r>
              <a:rPr lang="ja-JP" altLang="en-US" sz="1600" dirty="0" smtClean="0"/>
              <a:t>○　 後見制度支援信託に並立・代替する預貯金等の管理の在り方については、金融機関における自主的な取組に期待</a:t>
            </a:r>
            <a:r>
              <a:rPr lang="ja-JP" altLang="en-US" sz="1600" dirty="0"/>
              <a:t>。（全国銀行協会、全国地方銀行</a:t>
            </a:r>
            <a:r>
              <a:rPr lang="ja-JP" altLang="en-US" sz="1600" dirty="0" smtClean="0"/>
              <a:t>協会、</a:t>
            </a:r>
            <a:r>
              <a:rPr lang="ja-JP" altLang="en-US" sz="1600" dirty="0">
                <a:latin typeface="+mj-ea"/>
              </a:rPr>
              <a:t>第二地方銀行</a:t>
            </a:r>
            <a:r>
              <a:rPr lang="ja-JP" altLang="en-US" sz="1600" dirty="0" smtClean="0">
                <a:latin typeface="+mj-ea"/>
              </a:rPr>
              <a:t>協会、</a:t>
            </a:r>
            <a:r>
              <a:rPr lang="ja-JP" altLang="en-US" sz="1600" dirty="0">
                <a:latin typeface="+mj-ea"/>
              </a:rPr>
              <a:t>全国信用金庫</a:t>
            </a:r>
            <a:r>
              <a:rPr lang="ja-JP" altLang="en-US" sz="1600" dirty="0" smtClean="0">
                <a:latin typeface="+mj-ea"/>
              </a:rPr>
              <a:t>協会、</a:t>
            </a:r>
            <a:r>
              <a:rPr lang="ja-JP" altLang="en-US" sz="1600" dirty="0">
                <a:latin typeface="+mj-ea"/>
              </a:rPr>
              <a:t>全国信用組合中央</a:t>
            </a:r>
            <a:r>
              <a:rPr lang="ja-JP" altLang="en-US" sz="1600" dirty="0" smtClean="0">
                <a:latin typeface="+mj-ea"/>
              </a:rPr>
              <a:t>協会、</a:t>
            </a:r>
            <a:r>
              <a:rPr lang="ja-JP" altLang="en-US" sz="1600" dirty="0">
                <a:latin typeface="+mj-ea"/>
              </a:rPr>
              <a:t>ゆう</a:t>
            </a:r>
            <a:r>
              <a:rPr lang="ja-JP" altLang="en-US" sz="1600" dirty="0" err="1">
                <a:latin typeface="+mj-ea"/>
              </a:rPr>
              <a:t>ちょ</a:t>
            </a:r>
            <a:r>
              <a:rPr lang="ja-JP" altLang="en-US" sz="1600" dirty="0" smtClean="0">
                <a:latin typeface="+mj-ea"/>
              </a:rPr>
              <a:t>銀行、</a:t>
            </a:r>
            <a:r>
              <a:rPr lang="ja-JP" altLang="en-US" sz="1600" dirty="0">
                <a:latin typeface="+mj-ea"/>
              </a:rPr>
              <a:t>農林中央</a:t>
            </a:r>
            <a:r>
              <a:rPr lang="ja-JP" altLang="en-US" sz="1600" dirty="0" smtClean="0">
                <a:latin typeface="+mj-ea"/>
              </a:rPr>
              <a:t>金庫に要請。</a:t>
            </a:r>
            <a:r>
              <a:rPr lang="ja-JP" altLang="en-US" sz="1600" dirty="0" smtClean="0"/>
              <a:t>）</a:t>
            </a:r>
            <a:endParaRPr lang="en-US" altLang="ja-JP" sz="1600" dirty="0"/>
          </a:p>
          <a:p>
            <a:endParaRPr lang="en-US" altLang="ja-JP" sz="1400" dirty="0" smtClean="0"/>
          </a:p>
          <a:p>
            <a:r>
              <a:rPr lang="ja-JP" altLang="en-US" sz="1600" dirty="0" smtClean="0">
                <a:latin typeface="+mj-ea"/>
                <a:ea typeface="+mj-ea"/>
              </a:rPr>
              <a:t>○</a:t>
            </a:r>
            <a:r>
              <a:rPr lang="ja-JP" altLang="en-US" sz="1600" dirty="0">
                <a:latin typeface="+mj-ea"/>
                <a:ea typeface="+mj-ea"/>
              </a:rPr>
              <a:t>　今後、最高裁判所・法務省等</a:t>
            </a:r>
            <a:r>
              <a:rPr lang="ja-JP" altLang="en-US" sz="1600" dirty="0" smtClean="0">
                <a:latin typeface="+mj-ea"/>
                <a:ea typeface="+mj-ea"/>
              </a:rPr>
              <a:t>とも連携</a:t>
            </a:r>
            <a:r>
              <a:rPr lang="ja-JP" altLang="en-US" sz="1600" dirty="0">
                <a:latin typeface="+mj-ea"/>
                <a:ea typeface="+mj-ea"/>
              </a:rPr>
              <a:t>しつつ</a:t>
            </a:r>
            <a:r>
              <a:rPr lang="ja-JP" altLang="en-US" sz="1600" dirty="0" smtClean="0">
                <a:latin typeface="+mj-ea"/>
                <a:ea typeface="+mj-ea"/>
              </a:rPr>
              <a:t>、積極的</a:t>
            </a:r>
            <a:r>
              <a:rPr lang="ja-JP" altLang="en-US" sz="1600" dirty="0">
                <a:latin typeface="+mj-ea"/>
                <a:ea typeface="+mj-ea"/>
              </a:rPr>
              <a:t>な検討を進めることが期待される</a:t>
            </a:r>
            <a:r>
              <a:rPr lang="ja-JP" altLang="en-US" sz="1600" dirty="0" smtClean="0">
                <a:latin typeface="+mj-ea"/>
                <a:ea typeface="+mj-ea"/>
              </a:rPr>
              <a:t>。</a:t>
            </a:r>
            <a:endParaRPr lang="en-US" altLang="ja-JP" sz="1600" dirty="0" smtClean="0">
              <a:latin typeface="+mj-ea"/>
              <a:ea typeface="+mj-ea"/>
            </a:endParaRPr>
          </a:p>
          <a:p>
            <a:endParaRPr lang="en-US" altLang="ja-JP" sz="1600" dirty="0">
              <a:latin typeface="+mj-ea"/>
              <a:ea typeface="+mj-ea"/>
            </a:endParaRPr>
          </a:p>
          <a:p>
            <a:r>
              <a:rPr lang="ja-JP" altLang="en-US" sz="1600" dirty="0">
                <a:latin typeface="+mj-ea"/>
                <a:ea typeface="+mj-ea"/>
              </a:rPr>
              <a:t>　</a:t>
            </a:r>
            <a:r>
              <a:rPr lang="ja-JP" altLang="en-US" sz="1600" dirty="0" smtClean="0">
                <a:latin typeface="+mj-ea"/>
                <a:ea typeface="+mj-ea"/>
              </a:rPr>
              <a:t>　　</a:t>
            </a:r>
            <a:endParaRPr lang="en-US" altLang="ja-JP" sz="1600" dirty="0" smtClean="0">
              <a:latin typeface="+mj-ea"/>
              <a:ea typeface="+mj-ea"/>
            </a:endParaRPr>
          </a:p>
          <a:p>
            <a:pPr marL="1882775"/>
            <a:r>
              <a:rPr lang="ja-JP" altLang="en-US" sz="1600" dirty="0">
                <a:latin typeface="+mj-ea"/>
                <a:ea typeface="+mj-ea"/>
              </a:rPr>
              <a:t>　</a:t>
            </a:r>
            <a:r>
              <a:rPr lang="ja-JP" altLang="en-US" sz="1600" dirty="0" smtClean="0">
                <a:latin typeface="+mj-ea"/>
                <a:ea typeface="+mj-ea"/>
              </a:rPr>
              <a:t>　</a:t>
            </a:r>
            <a:r>
              <a:rPr lang="ja-JP" altLang="en-US" sz="1600" b="1" u="sng" dirty="0" smtClean="0"/>
              <a:t>預貯金等の管理の在り方のイメージ（案）</a:t>
            </a:r>
            <a:endParaRPr lang="en-US" altLang="ja-JP" sz="1600" b="1" u="sng" dirty="0" smtClean="0"/>
          </a:p>
          <a:p>
            <a:pPr marL="1882775"/>
            <a:endParaRPr lang="ja-JP" altLang="ja-JP" sz="1050" dirty="0" smtClean="0"/>
          </a:p>
          <a:p>
            <a:pPr marL="1882775"/>
            <a:r>
              <a:rPr lang="ja-JP" altLang="en-US" sz="1200" dirty="0" smtClean="0"/>
              <a:t>　　</a:t>
            </a:r>
            <a:r>
              <a:rPr lang="ja-JP" altLang="en-US" sz="1400" dirty="0" smtClean="0"/>
              <a:t>・</a:t>
            </a:r>
            <a:r>
              <a:rPr lang="ja-JP" altLang="ja-JP" sz="1400" dirty="0" smtClean="0">
                <a:latin typeface="+mj-ea"/>
                <a:ea typeface="+mj-ea"/>
              </a:rPr>
              <a:t>成年被後見人名義の預貯金について</a:t>
            </a:r>
            <a:endParaRPr lang="en-US" altLang="ja-JP" sz="1400" dirty="0" smtClean="0">
              <a:latin typeface="+mj-ea"/>
              <a:ea typeface="+mj-ea"/>
            </a:endParaRPr>
          </a:p>
          <a:p>
            <a:pPr marL="1882775"/>
            <a:r>
              <a:rPr lang="ja-JP" altLang="en-US" sz="1400" dirty="0" smtClean="0">
                <a:latin typeface="+mj-ea"/>
                <a:ea typeface="+mj-ea"/>
              </a:rPr>
              <a:t>　　</a:t>
            </a:r>
            <a:r>
              <a:rPr lang="ja-JP" altLang="en-US" sz="1400" u="sng" dirty="0" smtClean="0">
                <a:latin typeface="+mj-ea"/>
                <a:ea typeface="+mj-ea"/>
              </a:rPr>
              <a:t>１　口座の分別管理</a:t>
            </a:r>
            <a:endParaRPr lang="en-US" altLang="ja-JP" sz="1400" u="sng" dirty="0" smtClean="0">
              <a:latin typeface="+mj-ea"/>
              <a:ea typeface="+mj-ea"/>
            </a:endParaRPr>
          </a:p>
          <a:p>
            <a:pPr marL="1882775"/>
            <a:r>
              <a:rPr lang="ja-JP" altLang="en-US" sz="1200" dirty="0" smtClean="0">
                <a:latin typeface="+mj-ea"/>
                <a:ea typeface="+mj-ea"/>
              </a:rPr>
              <a:t>　　　</a:t>
            </a:r>
            <a:r>
              <a:rPr lang="ja-JP" altLang="ja-JP" sz="1400" dirty="0" smtClean="0">
                <a:latin typeface="+mj-ea"/>
                <a:ea typeface="+mj-ea"/>
              </a:rPr>
              <a:t>①</a:t>
            </a:r>
            <a:r>
              <a:rPr lang="ja-JP" altLang="en-US" sz="1400" dirty="0" smtClean="0">
                <a:latin typeface="+mj-ea"/>
                <a:ea typeface="+mj-ea"/>
              </a:rPr>
              <a:t>小口預金口座（日常的に使用する生活費等の管理）</a:t>
            </a:r>
            <a:endParaRPr lang="en-US" altLang="ja-JP" sz="1400" dirty="0" smtClean="0">
              <a:latin typeface="+mj-ea"/>
              <a:ea typeface="+mj-ea"/>
            </a:endParaRPr>
          </a:p>
          <a:p>
            <a:pPr marL="1882775"/>
            <a:r>
              <a:rPr lang="ja-JP" altLang="en-US" sz="1400" dirty="0" smtClean="0">
                <a:latin typeface="+mj-ea"/>
                <a:ea typeface="+mj-ea"/>
              </a:rPr>
              <a:t>　　　</a:t>
            </a:r>
            <a:r>
              <a:rPr lang="ja-JP" altLang="ja-JP" sz="1400" dirty="0" smtClean="0">
                <a:latin typeface="+mj-ea"/>
                <a:ea typeface="+mj-ea"/>
              </a:rPr>
              <a:t>②大口預金口座</a:t>
            </a:r>
            <a:r>
              <a:rPr lang="ja-JP" altLang="en-US" sz="1400" dirty="0" smtClean="0">
                <a:latin typeface="+mj-ea"/>
                <a:ea typeface="+mj-ea"/>
              </a:rPr>
              <a:t>（通常使用しない多額の預貯金等の管理）</a:t>
            </a:r>
            <a:endParaRPr lang="ja-JP" altLang="ja-JP" sz="1400" dirty="0" smtClean="0">
              <a:latin typeface="+mj-ea"/>
              <a:ea typeface="+mj-ea"/>
            </a:endParaRPr>
          </a:p>
          <a:p>
            <a:pPr marL="1882775"/>
            <a:r>
              <a:rPr lang="en-US" altLang="ja-JP" sz="1200" dirty="0" smtClean="0">
                <a:latin typeface="+mj-ea"/>
                <a:ea typeface="+mj-ea"/>
              </a:rPr>
              <a:t> </a:t>
            </a:r>
          </a:p>
          <a:p>
            <a:pPr marL="1882775"/>
            <a:r>
              <a:rPr lang="ja-JP" altLang="en-US" sz="1200" dirty="0" smtClean="0">
                <a:latin typeface="+mj-ea"/>
                <a:ea typeface="+mj-ea"/>
              </a:rPr>
              <a:t>　　</a:t>
            </a:r>
            <a:r>
              <a:rPr lang="ja-JP" altLang="en-US" sz="1400" u="sng" dirty="0" smtClean="0">
                <a:latin typeface="+mj-ea"/>
                <a:ea typeface="+mj-ea"/>
              </a:rPr>
              <a:t>２　払戻し</a:t>
            </a:r>
            <a:endParaRPr lang="en-US" altLang="ja-JP" sz="1200" u="sng" strike="sngStrike" dirty="0" smtClean="0">
              <a:solidFill>
                <a:srgbClr val="FF0000"/>
              </a:solidFill>
              <a:latin typeface="+mj-ea"/>
              <a:ea typeface="+mj-ea"/>
            </a:endParaRPr>
          </a:p>
          <a:p>
            <a:pPr marL="1882775"/>
            <a:r>
              <a:rPr lang="ja-JP" altLang="en-US" sz="1200" dirty="0" smtClean="0">
                <a:latin typeface="+mj-ea"/>
                <a:ea typeface="+mj-ea"/>
              </a:rPr>
              <a:t>　　　</a:t>
            </a:r>
            <a:r>
              <a:rPr lang="ja-JP" altLang="en-US" sz="1400" dirty="0" smtClean="0">
                <a:latin typeface="+mj-ea"/>
                <a:ea typeface="+mj-ea"/>
              </a:rPr>
              <a:t>①小口預金口座</a:t>
            </a:r>
            <a:endParaRPr lang="en-US" altLang="ja-JP" sz="1400" dirty="0" smtClean="0">
              <a:latin typeface="+mj-ea"/>
              <a:ea typeface="+mj-ea"/>
            </a:endParaRPr>
          </a:p>
          <a:p>
            <a:pPr marL="1882775"/>
            <a:r>
              <a:rPr lang="ja-JP" altLang="en-US" sz="1400" dirty="0" smtClean="0">
                <a:latin typeface="+mj-ea"/>
                <a:ea typeface="+mj-ea"/>
              </a:rPr>
              <a:t>　　　　・</a:t>
            </a:r>
            <a:r>
              <a:rPr lang="ja-JP" altLang="ja-JP" sz="1400" dirty="0" smtClean="0">
                <a:latin typeface="+mj-ea"/>
                <a:ea typeface="+mj-ea"/>
              </a:rPr>
              <a:t>後見人のみの判断</a:t>
            </a:r>
            <a:r>
              <a:rPr lang="ja-JP" altLang="en-US" sz="1400" dirty="0" smtClean="0">
                <a:latin typeface="+mj-ea"/>
                <a:ea typeface="+mj-ea"/>
              </a:rPr>
              <a:t>で払戻しが可能</a:t>
            </a:r>
            <a:endParaRPr lang="en-US" altLang="ja-JP" sz="1400" dirty="0" smtClean="0">
              <a:latin typeface="+mj-ea"/>
              <a:ea typeface="+mj-ea"/>
            </a:endParaRPr>
          </a:p>
          <a:p>
            <a:pPr marL="1882775"/>
            <a:r>
              <a:rPr lang="ja-JP" altLang="en-US" sz="1400" dirty="0" smtClean="0">
                <a:latin typeface="+mj-ea"/>
                <a:ea typeface="+mj-ea"/>
              </a:rPr>
              <a:t>　　　</a:t>
            </a:r>
            <a:r>
              <a:rPr lang="ja-JP" altLang="ja-JP" sz="1400" dirty="0" smtClean="0">
                <a:latin typeface="+mj-ea"/>
                <a:ea typeface="+mj-ea"/>
              </a:rPr>
              <a:t>②大口預金口座</a:t>
            </a:r>
            <a:endParaRPr lang="en-US" altLang="ja-JP" sz="1400" dirty="0" smtClean="0">
              <a:latin typeface="+mj-ea"/>
              <a:ea typeface="+mj-ea"/>
            </a:endParaRPr>
          </a:p>
          <a:p>
            <a:pPr marL="1882775"/>
            <a:r>
              <a:rPr lang="ja-JP" altLang="en-US" sz="1400" dirty="0" smtClean="0">
                <a:latin typeface="+mj-ea"/>
                <a:ea typeface="+mj-ea"/>
              </a:rPr>
              <a:t>　　　　・</a:t>
            </a:r>
            <a:r>
              <a:rPr lang="ja-JP" altLang="ja-JP" sz="1400" dirty="0" smtClean="0">
                <a:latin typeface="+mj-ea"/>
                <a:ea typeface="+mj-ea"/>
              </a:rPr>
              <a:t>後見人</a:t>
            </a:r>
            <a:r>
              <a:rPr lang="ja-JP" altLang="en-US" sz="1400" dirty="0" smtClean="0">
                <a:latin typeface="+mj-ea"/>
                <a:ea typeface="+mj-ea"/>
              </a:rPr>
              <a:t>に加え、</a:t>
            </a:r>
            <a:r>
              <a:rPr lang="ja-JP" altLang="ja-JP" sz="1400" dirty="0" smtClean="0">
                <a:latin typeface="+mj-ea"/>
                <a:ea typeface="+mj-ea"/>
              </a:rPr>
              <a:t>後見監督人</a:t>
            </a:r>
            <a:r>
              <a:rPr lang="ja-JP" altLang="en-US" sz="1400" dirty="0" smtClean="0">
                <a:latin typeface="+mj-ea"/>
                <a:ea typeface="+mj-ea"/>
              </a:rPr>
              <a:t>等</a:t>
            </a:r>
            <a:r>
              <a:rPr lang="ja-JP" altLang="ja-JP" sz="1400" dirty="0" smtClean="0">
                <a:latin typeface="+mj-ea"/>
                <a:ea typeface="+mj-ea"/>
              </a:rPr>
              <a:t>の</a:t>
            </a:r>
            <a:r>
              <a:rPr lang="ja-JP" altLang="en-US" sz="1400" dirty="0" smtClean="0">
                <a:latin typeface="+mj-ea"/>
                <a:ea typeface="+mj-ea"/>
              </a:rPr>
              <a:t>同意（</a:t>
            </a:r>
            <a:r>
              <a:rPr lang="ja-JP" altLang="ja-JP" sz="1400" dirty="0" smtClean="0">
                <a:latin typeface="+mj-ea"/>
                <a:ea typeface="+mj-ea"/>
              </a:rPr>
              <a:t>関与</a:t>
            </a:r>
            <a:r>
              <a:rPr lang="ja-JP" altLang="en-US" sz="1400" dirty="0" smtClean="0">
                <a:latin typeface="+mj-ea"/>
                <a:ea typeface="+mj-ea"/>
              </a:rPr>
              <a:t>）が</a:t>
            </a:r>
            <a:r>
              <a:rPr lang="ja-JP" altLang="ja-JP" sz="1400" dirty="0" smtClean="0">
                <a:latin typeface="+mj-ea"/>
                <a:ea typeface="+mj-ea"/>
              </a:rPr>
              <a:t>必要</a:t>
            </a:r>
          </a:p>
          <a:p>
            <a:pPr marL="1882775"/>
            <a:r>
              <a:rPr lang="en-US" altLang="ja-JP" sz="1200" dirty="0" smtClean="0">
                <a:latin typeface="+mj-ea"/>
                <a:ea typeface="+mj-ea"/>
              </a:rPr>
              <a:t> </a:t>
            </a:r>
            <a:endParaRPr lang="ja-JP" altLang="ja-JP" sz="1200" dirty="0" smtClean="0">
              <a:latin typeface="+mj-ea"/>
              <a:ea typeface="+mj-ea"/>
            </a:endParaRPr>
          </a:p>
          <a:p>
            <a:pPr marL="1882775"/>
            <a:r>
              <a:rPr lang="ja-JP" altLang="en-US" sz="1200" dirty="0" smtClean="0">
                <a:latin typeface="+mj-ea"/>
                <a:ea typeface="+mj-ea"/>
              </a:rPr>
              <a:t>　　</a:t>
            </a:r>
            <a:r>
              <a:rPr lang="ja-JP" altLang="en-US" sz="1400" u="sng" dirty="0" smtClean="0">
                <a:latin typeface="+mj-ea"/>
                <a:ea typeface="+mj-ea"/>
              </a:rPr>
              <a:t>３　自動送金等</a:t>
            </a:r>
            <a:endParaRPr lang="en-US" altLang="ja-JP" sz="1400" u="sng" dirty="0" smtClean="0">
              <a:latin typeface="+mj-ea"/>
              <a:ea typeface="+mj-ea"/>
            </a:endParaRPr>
          </a:p>
          <a:p>
            <a:pPr marL="1882775"/>
            <a:r>
              <a:rPr lang="ja-JP" altLang="en-US" sz="1200" dirty="0" smtClean="0">
                <a:latin typeface="+mj-ea"/>
                <a:ea typeface="+mj-ea"/>
              </a:rPr>
              <a:t>　　</a:t>
            </a:r>
            <a:r>
              <a:rPr lang="ja-JP" altLang="en-US" sz="1400" dirty="0" smtClean="0">
                <a:latin typeface="+mj-ea"/>
                <a:ea typeface="+mj-ea"/>
              </a:rPr>
              <a:t>　生活費等の継続的な確保のための定期的な自動送金</a:t>
            </a:r>
            <a:endParaRPr lang="en-US" altLang="ja-JP" sz="1400" dirty="0" smtClean="0">
              <a:latin typeface="+mj-ea"/>
              <a:ea typeface="+mj-ea"/>
            </a:endParaRPr>
          </a:p>
          <a:p>
            <a:pPr marL="1882775"/>
            <a:r>
              <a:rPr lang="ja-JP" altLang="en-US" sz="1400" dirty="0" smtClean="0">
                <a:latin typeface="+mj-ea"/>
                <a:ea typeface="+mj-ea"/>
              </a:rPr>
              <a:t>　　　②大口預金口座　　→　　</a:t>
            </a:r>
            <a:r>
              <a:rPr lang="ja-JP" altLang="ja-JP" sz="1400" dirty="0" smtClean="0">
                <a:latin typeface="+mj-ea"/>
                <a:ea typeface="+mj-ea"/>
              </a:rPr>
              <a:t>①</a:t>
            </a:r>
            <a:r>
              <a:rPr lang="ja-JP" altLang="en-US" sz="1400" dirty="0" smtClean="0">
                <a:latin typeface="+mj-ea"/>
                <a:ea typeface="+mj-ea"/>
              </a:rPr>
              <a:t>小口預金</a:t>
            </a:r>
            <a:r>
              <a:rPr lang="ja-JP" altLang="ja-JP" sz="1400" dirty="0" smtClean="0">
                <a:latin typeface="+mj-ea"/>
                <a:ea typeface="+mj-ea"/>
              </a:rPr>
              <a:t>口座</a:t>
            </a:r>
            <a:endParaRPr lang="en-US" altLang="ja-JP" sz="1400" dirty="0">
              <a:latin typeface="+mj-ea"/>
              <a:ea typeface="+mj-ea"/>
            </a:endParaRPr>
          </a:p>
          <a:p>
            <a:endParaRPr lang="en-US" altLang="ja-JP" sz="1200" dirty="0" smtClean="0">
              <a:latin typeface="+mj-ea"/>
              <a:ea typeface="+mj-ea"/>
            </a:endParaRPr>
          </a:p>
          <a:p>
            <a:endParaRPr lang="en-US" altLang="ja-JP" sz="1200" dirty="0" smtClean="0">
              <a:latin typeface="+mj-ea"/>
              <a:ea typeface="+mj-ea"/>
            </a:endParaRPr>
          </a:p>
        </p:txBody>
      </p:sp>
      <p:sp>
        <p:nvSpPr>
          <p:cNvPr id="7" name="テキスト ボックス 6"/>
          <p:cNvSpPr txBox="1"/>
          <p:nvPr/>
        </p:nvSpPr>
        <p:spPr>
          <a:xfrm>
            <a:off x="646466" y="794693"/>
            <a:ext cx="2511380" cy="338554"/>
          </a:xfrm>
          <a:prstGeom prst="rect">
            <a:avLst/>
          </a:prstGeom>
          <a:solidFill>
            <a:schemeClr val="bg1"/>
          </a:solidFill>
          <a:ln w="12700">
            <a:solidFill>
              <a:schemeClr val="tx2"/>
            </a:solidFill>
          </a:ln>
        </p:spPr>
        <p:txBody>
          <a:bodyPr wrap="square" rtlCol="0">
            <a:spAutoFit/>
          </a:bodyPr>
          <a:lstStyle/>
          <a:p>
            <a:pPr algn="ctr"/>
            <a:r>
              <a:rPr lang="ja-JP" altLang="en-US" sz="1600" b="1" dirty="0" smtClean="0"/>
              <a:t>委員会の意見の概要等</a:t>
            </a:r>
            <a:endParaRPr kumimoji="1" lang="ja-JP" altLang="en-US" sz="1600" b="1" dirty="0"/>
          </a:p>
        </p:txBody>
      </p:sp>
      <p:sp>
        <p:nvSpPr>
          <p:cNvPr id="12" name="スライド番号プレースホルダー 3"/>
          <p:cNvSpPr>
            <a:spLocks noGrp="1"/>
          </p:cNvSpPr>
          <p:nvPr/>
        </p:nvSpPr>
        <p:spPr>
          <a:xfrm>
            <a:off x="2263016" y="2837329"/>
            <a:ext cx="5690920" cy="3625535"/>
          </a:xfrm>
          <a:prstGeom prst="rect">
            <a:avLst/>
          </a:prstGeom>
          <a:ln w="19050">
            <a:solidFill>
              <a:srgbClr val="FFC000"/>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kumimoji="1" lang="ja-JP" altLang="en-US" dirty="0"/>
          </a:p>
        </p:txBody>
      </p:sp>
    </p:spTree>
    <p:extLst>
      <p:ext uri="{BB962C8B-B14F-4D97-AF65-F5344CB8AC3E}">
        <p14:creationId xmlns:p14="http://schemas.microsoft.com/office/powerpoint/2010/main" val="25067567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コネクタ 27"/>
          <p:cNvCxnSpPr/>
          <p:nvPr/>
        </p:nvCxnSpPr>
        <p:spPr>
          <a:xfrm flipV="1">
            <a:off x="8820349" y="2802886"/>
            <a:ext cx="0" cy="4104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228612" y="1861320"/>
            <a:ext cx="5674606" cy="646236"/>
          </a:xfrm>
          <a:prstGeom prst="rect">
            <a:avLst/>
          </a:prstGeom>
          <a:noFill/>
          <a:ln>
            <a:solidFill>
              <a:schemeClr val="tx1"/>
            </a:solidFill>
          </a:ln>
        </p:spPr>
        <p:txBody>
          <a:bodyPr wrap="square" lIns="91341" tIns="45673" rIns="91341" bIns="45673" rtlCol="0">
            <a:spAutoFit/>
          </a:bodyPr>
          <a:lstStyle/>
          <a:p>
            <a:r>
              <a:rPr lang="ja-JP" altLang="ja-JP" sz="1200" dirty="0">
                <a:solidFill>
                  <a:prstClr val="black"/>
                </a:solidFill>
              </a:rPr>
              <a:t>利益相反行為</a:t>
            </a:r>
            <a:r>
              <a:rPr lang="ja-JP" altLang="en-US" sz="1200" dirty="0">
                <a:solidFill>
                  <a:prstClr val="black"/>
                </a:solidFill>
              </a:rPr>
              <a:t>（民法）</a:t>
            </a:r>
            <a:r>
              <a:rPr lang="ja-JP" altLang="ja-JP" sz="1200" dirty="0">
                <a:solidFill>
                  <a:prstClr val="black"/>
                </a:solidFill>
              </a:rPr>
              <a:t> </a:t>
            </a:r>
          </a:p>
          <a:p>
            <a:r>
              <a:rPr lang="ja-JP" altLang="ja-JP" sz="1200" dirty="0">
                <a:solidFill>
                  <a:prstClr val="black"/>
                </a:solidFill>
              </a:rPr>
              <a:t>第八百六十条 　</a:t>
            </a:r>
            <a:r>
              <a:rPr lang="ja-JP" altLang="ja-JP" sz="1200" u="sng" dirty="0">
                <a:solidFill>
                  <a:prstClr val="black"/>
                </a:solidFill>
              </a:rPr>
              <a:t>第八百二十六条</a:t>
            </a:r>
            <a:r>
              <a:rPr lang="ja-JP" altLang="ja-JP" sz="1200" dirty="0">
                <a:solidFill>
                  <a:prstClr val="black"/>
                </a:solidFill>
              </a:rPr>
              <a:t>の規定は、後見人について準用する。ただし、</a:t>
            </a:r>
            <a:endParaRPr lang="en-US" altLang="ja-JP" sz="1200" dirty="0">
              <a:solidFill>
                <a:prstClr val="black"/>
              </a:solidFill>
            </a:endParaRPr>
          </a:p>
          <a:p>
            <a:r>
              <a:rPr lang="ja-JP" altLang="en-US" sz="1200" dirty="0">
                <a:solidFill>
                  <a:prstClr val="black"/>
                </a:solidFill>
              </a:rPr>
              <a:t>　</a:t>
            </a:r>
            <a:r>
              <a:rPr lang="ja-JP" altLang="ja-JP" sz="1200" dirty="0">
                <a:solidFill>
                  <a:prstClr val="black"/>
                </a:solidFill>
              </a:rPr>
              <a:t>後見監督人がある場合は、この限りでない。 </a:t>
            </a:r>
            <a:r>
              <a:rPr lang="ja-JP" altLang="en-US" sz="1200" dirty="0">
                <a:solidFill>
                  <a:prstClr val="black"/>
                </a:solidFill>
              </a:rPr>
              <a:t>（下線は「利益相反行為」を指す）　</a:t>
            </a:r>
            <a:endParaRPr lang="ja-JP" altLang="ja-JP" sz="1200" dirty="0">
              <a:solidFill>
                <a:prstClr val="black"/>
              </a:solidFill>
            </a:endParaRPr>
          </a:p>
        </p:txBody>
      </p:sp>
      <p:cxnSp>
        <p:nvCxnSpPr>
          <p:cNvPr id="40" name="直線矢印コネクタ 39"/>
          <p:cNvCxnSpPr/>
          <p:nvPr/>
        </p:nvCxnSpPr>
        <p:spPr>
          <a:xfrm>
            <a:off x="635576" y="2902596"/>
            <a:ext cx="724202" cy="630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1079512" y="2761823"/>
            <a:ext cx="62059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36" idx="0"/>
          </p:cNvCxnSpPr>
          <p:nvPr/>
        </p:nvCxnSpPr>
        <p:spPr>
          <a:xfrm flipH="1">
            <a:off x="4979955" y="3032954"/>
            <a:ext cx="2285380" cy="14564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36" idx="0"/>
          </p:cNvCxnSpPr>
          <p:nvPr/>
        </p:nvCxnSpPr>
        <p:spPr>
          <a:xfrm>
            <a:off x="7265335" y="3032954"/>
            <a:ext cx="631491" cy="1219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684375" y="5613260"/>
            <a:ext cx="196311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635578" y="3571191"/>
            <a:ext cx="4239416" cy="3098201"/>
          </a:xfrm>
          <a:prstGeom prst="roundRect">
            <a:avLst>
              <a:gd name="adj" fmla="val 61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pic>
        <p:nvPicPr>
          <p:cNvPr id="1052" name="Picture 28" descr="「イラスト 会計士」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4857" r="10097"/>
          <a:stretch/>
        </p:blipFill>
        <p:spPr bwMode="auto">
          <a:xfrm>
            <a:off x="700192" y="3914051"/>
            <a:ext cx="1009933" cy="109616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イラスト ケースワーカー」の画像検索結果"/>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8846" l="9794" r="100000"/>
                    </a14:imgEffect>
                  </a14:imgLayer>
                </a14:imgProps>
              </a:ext>
              <a:ext uri="{28A0092B-C50C-407E-A947-70E740481C1C}">
                <a14:useLocalDpi xmlns:a14="http://schemas.microsoft.com/office/drawing/2010/main" val="0"/>
              </a:ext>
            </a:extLst>
          </a:blip>
          <a:srcRect b="13952"/>
          <a:stretch/>
        </p:blipFill>
        <p:spPr bwMode="auto">
          <a:xfrm>
            <a:off x="198673" y="4003096"/>
            <a:ext cx="873804" cy="93016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イラスト 医師」の画像検索結果"/>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8" b="89706" l="3784" r="100000"/>
                    </a14:imgEffect>
                  </a14:imgLayer>
                </a14:imgProps>
              </a:ext>
              <a:ext uri="{28A0092B-C50C-407E-A947-70E740481C1C}">
                <a14:useLocalDpi xmlns:a14="http://schemas.microsoft.com/office/drawing/2010/main" val="0"/>
              </a:ext>
            </a:extLst>
          </a:blip>
          <a:srcRect l="12136" r="19665" b="24407"/>
          <a:stretch/>
        </p:blipFill>
        <p:spPr bwMode="auto">
          <a:xfrm>
            <a:off x="1359816" y="3878948"/>
            <a:ext cx="700603" cy="10539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64414" y="95295"/>
            <a:ext cx="5373387" cy="461570"/>
          </a:xfrm>
          <a:prstGeom prst="rect">
            <a:avLst/>
          </a:prstGeom>
          <a:solidFill>
            <a:srgbClr val="FFFF00"/>
          </a:solidFill>
          <a:ln>
            <a:solidFill>
              <a:schemeClr val="tx1"/>
            </a:solidFill>
          </a:ln>
        </p:spPr>
        <p:txBody>
          <a:bodyPr wrap="none" lIns="91341" tIns="45673" rIns="91341" bIns="45673" rtlCol="0">
            <a:spAutoFit/>
          </a:bodyPr>
          <a:lstStyle/>
          <a:p>
            <a:r>
              <a:rPr lang="ja-JP" altLang="en-US" sz="2400" dirty="0">
                <a:solidFill>
                  <a:prstClr val="black"/>
                </a:solidFill>
                <a:latin typeface="ＤＨＰ特太ゴシック体" panose="020B0500000000000000" pitchFamily="50" charset="-128"/>
                <a:ea typeface="ＤＨＰ特太ゴシック体" panose="020B0500000000000000" pitchFamily="50" charset="-128"/>
              </a:rPr>
              <a:t>社会福祉法人等による法人後見の取組</a:t>
            </a:r>
          </a:p>
        </p:txBody>
      </p:sp>
      <p:grpSp>
        <p:nvGrpSpPr>
          <p:cNvPr id="6" name="グループ化 5"/>
          <p:cNvGrpSpPr/>
          <p:nvPr/>
        </p:nvGrpSpPr>
        <p:grpSpPr>
          <a:xfrm>
            <a:off x="6724264" y="2309270"/>
            <a:ext cx="1214352" cy="1101686"/>
            <a:chOff x="3200400" y="1412776"/>
            <a:chExt cx="2673927" cy="2628000"/>
          </a:xfrm>
        </p:grpSpPr>
        <p:pic>
          <p:nvPicPr>
            <p:cNvPr id="1036" name="Picture 12" descr="「裁判所 イラスト」の画像検索結果">
              <a:hlinkClick r:id="rId7"/>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7607" r="18001"/>
            <a:stretch/>
          </p:blipFill>
          <p:spPr bwMode="auto">
            <a:xfrm>
              <a:off x="3200400" y="1412776"/>
              <a:ext cx="2673927" cy="262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裁判所 イラスト」の画像検索結果">
              <a:hlinkClick r:id="rId7"/>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246" t="59866" r="18125"/>
            <a:stretch/>
          </p:blipFill>
          <p:spPr bwMode="auto">
            <a:xfrm>
              <a:off x="3200400" y="2980262"/>
              <a:ext cx="2673927" cy="10508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弁護士 イラスト」の画像検索結果">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9545"/>
          <a:stretch/>
        </p:blipFill>
        <p:spPr bwMode="auto">
          <a:xfrm>
            <a:off x="1710123" y="3898879"/>
            <a:ext cx="1082239" cy="9725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弁護士 イラスト」の画像検索結果">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1514"/>
          <a:stretch/>
        </p:blipFill>
        <p:spPr bwMode="auto">
          <a:xfrm>
            <a:off x="228227" y="2007503"/>
            <a:ext cx="963913" cy="104386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イラスト ケース会議」の画像検索結果">
            <a:hlinkClick r:id="rId15"/>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301" t="6715"/>
          <a:stretch/>
        </p:blipFill>
        <p:spPr bwMode="auto">
          <a:xfrm>
            <a:off x="2848506" y="4546854"/>
            <a:ext cx="1906753" cy="199583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イラスト 男性」の画像検索結果"/>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85212" y="5775731"/>
            <a:ext cx="1070329" cy="9924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イラスト 女性」の画像検索結果">
            <a:hlinkClick r:id="rId18"/>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34760"/>
          <a:stretch/>
        </p:blipFill>
        <p:spPr bwMode="auto">
          <a:xfrm>
            <a:off x="8090479" y="4086794"/>
            <a:ext cx="1363764" cy="9845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イラスト 女性」の画像検索結果"/>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94421" y="5775731"/>
            <a:ext cx="738161" cy="92145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イラスト 年配　男性」の画像検索結果"/>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78502" y="4158798"/>
            <a:ext cx="834419" cy="93258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267175" y="2597710"/>
            <a:ext cx="2062165" cy="338554"/>
          </a:xfrm>
          <a:prstGeom prst="rect">
            <a:avLst/>
          </a:prstGeom>
          <a:solidFill>
            <a:schemeClr val="bg1"/>
          </a:solidFill>
        </p:spPr>
        <p:txBody>
          <a:bodyPr wrap="square" lIns="91341" tIns="45673" rIns="91341" bIns="45673" rtlCol="0">
            <a:spAutoFit/>
          </a:bodyPr>
          <a:lstStyle/>
          <a:p>
            <a:pPr algn="ctr"/>
            <a:r>
              <a:rPr lang="ja-JP" altLang="en-US" sz="1600" dirty="0">
                <a:solidFill>
                  <a:prstClr val="black"/>
                </a:solidFill>
              </a:rPr>
              <a:t>後見監督人の選任</a:t>
            </a:r>
            <a:endParaRPr lang="en-US" altLang="ja-JP" sz="1600" dirty="0">
              <a:solidFill>
                <a:prstClr val="black"/>
              </a:solidFill>
            </a:endParaRPr>
          </a:p>
        </p:txBody>
      </p:sp>
      <p:sp>
        <p:nvSpPr>
          <p:cNvPr id="21" name="テキスト ボックス 20"/>
          <p:cNvSpPr txBox="1"/>
          <p:nvPr/>
        </p:nvSpPr>
        <p:spPr>
          <a:xfrm>
            <a:off x="7005505" y="3611888"/>
            <a:ext cx="2559372" cy="307777"/>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rPr>
              <a:t>補助・保佐・後見開始の審判</a:t>
            </a:r>
            <a:endParaRPr lang="en-US" altLang="ja-JP" sz="1400" dirty="0">
              <a:solidFill>
                <a:prstClr val="black"/>
              </a:solidFill>
            </a:endParaRPr>
          </a:p>
        </p:txBody>
      </p:sp>
      <p:sp>
        <p:nvSpPr>
          <p:cNvPr id="24" name="テキスト ボックス 23"/>
          <p:cNvSpPr txBox="1"/>
          <p:nvPr/>
        </p:nvSpPr>
        <p:spPr>
          <a:xfrm>
            <a:off x="5079570" y="5365240"/>
            <a:ext cx="1005204" cy="584681"/>
          </a:xfrm>
          <a:prstGeom prst="rect">
            <a:avLst/>
          </a:prstGeom>
          <a:solidFill>
            <a:schemeClr val="bg1"/>
          </a:solidFill>
        </p:spPr>
        <p:txBody>
          <a:bodyPr wrap="none" lIns="91341" tIns="45673" rIns="91341" bIns="45673" rtlCol="0">
            <a:spAutoFit/>
          </a:bodyPr>
          <a:lstStyle/>
          <a:p>
            <a:r>
              <a:rPr lang="ja-JP" altLang="en-US" sz="1600" dirty="0">
                <a:solidFill>
                  <a:prstClr val="black"/>
                </a:solidFill>
              </a:rPr>
              <a:t>財産管理</a:t>
            </a:r>
            <a:endParaRPr lang="en-US" altLang="ja-JP" sz="1600" dirty="0">
              <a:solidFill>
                <a:prstClr val="black"/>
              </a:solidFill>
            </a:endParaRPr>
          </a:p>
          <a:p>
            <a:r>
              <a:rPr lang="ja-JP" altLang="en-US" sz="1600" dirty="0">
                <a:solidFill>
                  <a:prstClr val="black"/>
                </a:solidFill>
              </a:rPr>
              <a:t>身上配慮</a:t>
            </a:r>
          </a:p>
        </p:txBody>
      </p:sp>
      <p:sp>
        <p:nvSpPr>
          <p:cNvPr id="29" name="テキスト ボックス 28"/>
          <p:cNvSpPr txBox="1"/>
          <p:nvPr/>
        </p:nvSpPr>
        <p:spPr>
          <a:xfrm>
            <a:off x="1519364" y="3340596"/>
            <a:ext cx="2778759" cy="384721"/>
          </a:xfrm>
          <a:prstGeom prst="rect">
            <a:avLst/>
          </a:prstGeom>
          <a:solidFill>
            <a:schemeClr val="bg1"/>
          </a:solidFill>
          <a:ln w="28575">
            <a:solidFill>
              <a:schemeClr val="tx2"/>
            </a:solidFill>
          </a:ln>
        </p:spPr>
        <p:txBody>
          <a:bodyPr wrap="square" lIns="91341" tIns="45673" rIns="91341" bIns="45673" rtlCol="0">
            <a:spAutoFit/>
          </a:bodyPr>
          <a:lstStyle/>
          <a:p>
            <a:pPr algn="ctr"/>
            <a:r>
              <a:rPr lang="ja-JP" altLang="en-US" sz="1900" dirty="0">
                <a:solidFill>
                  <a:prstClr val="black"/>
                </a:solidFill>
                <a:latin typeface="ＤＨＰ特太ゴシック体" panose="020B0500000000000000" pitchFamily="50" charset="-128"/>
                <a:ea typeface="ＤＨＰ特太ゴシック体" panose="020B0500000000000000" pitchFamily="50" charset="-128"/>
                <a:cs typeface="Arial Unicode MS" panose="020B0604020202020204" pitchFamily="50" charset="-128"/>
              </a:rPr>
              <a:t>法人後見の実施体制</a:t>
            </a:r>
          </a:p>
        </p:txBody>
      </p:sp>
      <p:sp>
        <p:nvSpPr>
          <p:cNvPr id="54" name="テキスト ボックス 53"/>
          <p:cNvSpPr txBox="1"/>
          <p:nvPr/>
        </p:nvSpPr>
        <p:spPr>
          <a:xfrm>
            <a:off x="4954894" y="3587939"/>
            <a:ext cx="1846655" cy="523220"/>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rPr>
              <a:t>成年後見人等</a:t>
            </a:r>
            <a:endParaRPr lang="en-US" altLang="ja-JP" sz="1400" dirty="0">
              <a:solidFill>
                <a:prstClr val="black"/>
              </a:solidFill>
            </a:endParaRPr>
          </a:p>
          <a:p>
            <a:pPr algn="ctr"/>
            <a:r>
              <a:rPr lang="ja-JP" altLang="en-US" sz="1400" dirty="0">
                <a:solidFill>
                  <a:prstClr val="black"/>
                </a:solidFill>
              </a:rPr>
              <a:t>（法人後見）の選任</a:t>
            </a:r>
            <a:endParaRPr lang="en-US" altLang="ja-JP" sz="1400" dirty="0">
              <a:solidFill>
                <a:prstClr val="black"/>
              </a:solidFill>
            </a:endParaRPr>
          </a:p>
        </p:txBody>
      </p:sp>
      <p:sp>
        <p:nvSpPr>
          <p:cNvPr id="31" name="テキスト ボックス 30"/>
          <p:cNvSpPr txBox="1"/>
          <p:nvPr/>
        </p:nvSpPr>
        <p:spPr>
          <a:xfrm>
            <a:off x="2927421" y="4038384"/>
            <a:ext cx="1612181" cy="477054"/>
          </a:xfrm>
          <a:prstGeom prst="rect">
            <a:avLst/>
          </a:prstGeom>
          <a:noFill/>
          <a:ln>
            <a:solidFill>
              <a:schemeClr val="tx1"/>
            </a:solidFill>
          </a:ln>
        </p:spPr>
        <p:txBody>
          <a:bodyPr wrap="square" lIns="91341" tIns="45673" rIns="91341" bIns="45673" rtlCol="0">
            <a:spAutoFit/>
          </a:bodyPr>
          <a:lstStyle/>
          <a:p>
            <a:pPr algn="ctr"/>
            <a:r>
              <a:rPr lang="ja-JP" altLang="en-US" sz="1400" dirty="0">
                <a:solidFill>
                  <a:prstClr val="black"/>
                </a:solidFill>
              </a:rPr>
              <a:t>法人後見チーム</a:t>
            </a:r>
            <a:endParaRPr lang="en-US" altLang="ja-JP" sz="1400" dirty="0">
              <a:solidFill>
                <a:prstClr val="black"/>
              </a:solidFill>
            </a:endParaRPr>
          </a:p>
          <a:p>
            <a:pPr algn="ctr"/>
            <a:r>
              <a:rPr lang="en-US" altLang="ja-JP" sz="1100" dirty="0">
                <a:solidFill>
                  <a:prstClr val="black"/>
                </a:solidFill>
              </a:rPr>
              <a:t>※</a:t>
            </a:r>
            <a:r>
              <a:rPr lang="ja-JP" altLang="en-US" sz="1100" dirty="0">
                <a:solidFill>
                  <a:prstClr val="black"/>
                </a:solidFill>
              </a:rPr>
              <a:t>継続性・専門性</a:t>
            </a:r>
          </a:p>
        </p:txBody>
      </p:sp>
      <p:sp>
        <p:nvSpPr>
          <p:cNvPr id="56" name="テキスト ボックス 55"/>
          <p:cNvSpPr txBox="1"/>
          <p:nvPr/>
        </p:nvSpPr>
        <p:spPr>
          <a:xfrm>
            <a:off x="30132" y="1797463"/>
            <a:ext cx="1334470" cy="307777"/>
          </a:xfrm>
          <a:prstGeom prst="rect">
            <a:avLst/>
          </a:prstGeom>
          <a:noFill/>
        </p:spPr>
        <p:txBody>
          <a:bodyPr wrap="square" lIns="91341" tIns="45673" rIns="91341" bIns="45673" rtlCol="0">
            <a:spAutoFit/>
          </a:bodyPr>
          <a:lstStyle/>
          <a:p>
            <a:pPr algn="ctr"/>
            <a:r>
              <a:rPr lang="ja-JP" altLang="en-US" sz="1400" dirty="0">
                <a:solidFill>
                  <a:prstClr val="black"/>
                </a:solidFill>
              </a:rPr>
              <a:t>後見監督人</a:t>
            </a:r>
          </a:p>
        </p:txBody>
      </p:sp>
      <p:sp>
        <p:nvSpPr>
          <p:cNvPr id="32" name="テキスト ボックス 31"/>
          <p:cNvSpPr txBox="1"/>
          <p:nvPr/>
        </p:nvSpPr>
        <p:spPr>
          <a:xfrm>
            <a:off x="635598" y="5044282"/>
            <a:ext cx="2403917" cy="1585049"/>
          </a:xfrm>
          <a:prstGeom prst="rect">
            <a:avLst/>
          </a:prstGeom>
          <a:noFill/>
        </p:spPr>
        <p:txBody>
          <a:bodyPr wrap="square" lIns="91341" tIns="45673" rIns="91341" bIns="45673" rtlCol="0">
            <a:spAutoFit/>
          </a:bodyPr>
          <a:lstStyle/>
          <a:p>
            <a:r>
              <a:rPr lang="ja-JP" altLang="en-US" sz="1300" dirty="0">
                <a:solidFill>
                  <a:prstClr val="black"/>
                </a:solidFill>
              </a:rPr>
              <a:t>○透明性の確保の例</a:t>
            </a:r>
            <a:endParaRPr lang="en-US" altLang="ja-JP" sz="1300" dirty="0">
              <a:solidFill>
                <a:prstClr val="black"/>
              </a:solidFill>
            </a:endParaRPr>
          </a:p>
          <a:p>
            <a:r>
              <a:rPr lang="ja-JP" altLang="en-US" sz="1200" dirty="0">
                <a:solidFill>
                  <a:prstClr val="black"/>
                </a:solidFill>
              </a:rPr>
              <a:t>　　法人外部の専門職の参加</a:t>
            </a:r>
            <a:endParaRPr lang="en-US" altLang="ja-JP" sz="1200" dirty="0">
              <a:solidFill>
                <a:prstClr val="black"/>
              </a:solidFill>
            </a:endParaRPr>
          </a:p>
          <a:p>
            <a:r>
              <a:rPr lang="ja-JP" altLang="en-US" sz="1200" dirty="0">
                <a:solidFill>
                  <a:prstClr val="black"/>
                </a:solidFill>
              </a:rPr>
              <a:t>　　（助言・チェック等）</a:t>
            </a:r>
            <a:endParaRPr lang="en-US" altLang="ja-JP" sz="1200" dirty="0">
              <a:solidFill>
                <a:prstClr val="black"/>
              </a:solidFill>
            </a:endParaRPr>
          </a:p>
          <a:p>
            <a:r>
              <a:rPr lang="ja-JP" altLang="en-US" sz="1200" dirty="0">
                <a:solidFill>
                  <a:prstClr val="black"/>
                </a:solidFill>
              </a:rPr>
              <a:t>　　（例）</a:t>
            </a:r>
            <a:endParaRPr lang="en-US" altLang="ja-JP" sz="1200" dirty="0">
              <a:solidFill>
                <a:prstClr val="black"/>
              </a:solidFill>
            </a:endParaRPr>
          </a:p>
          <a:p>
            <a:r>
              <a:rPr lang="ja-JP" altLang="en-US" sz="1200" dirty="0">
                <a:solidFill>
                  <a:prstClr val="black"/>
                </a:solidFill>
              </a:rPr>
              <a:t>　　　・法律関係者</a:t>
            </a:r>
            <a:endParaRPr lang="en-US" altLang="ja-JP" sz="1200" dirty="0">
              <a:solidFill>
                <a:prstClr val="black"/>
              </a:solidFill>
            </a:endParaRPr>
          </a:p>
          <a:p>
            <a:r>
              <a:rPr lang="ja-JP" altLang="en-US" sz="1200" dirty="0">
                <a:solidFill>
                  <a:prstClr val="black"/>
                </a:solidFill>
              </a:rPr>
              <a:t>　　　・医療関係者</a:t>
            </a:r>
            <a:endParaRPr lang="en-US" altLang="ja-JP" sz="1200" dirty="0">
              <a:solidFill>
                <a:prstClr val="black"/>
              </a:solidFill>
            </a:endParaRPr>
          </a:p>
          <a:p>
            <a:r>
              <a:rPr lang="ja-JP" altLang="en-US" sz="1200" dirty="0">
                <a:solidFill>
                  <a:prstClr val="black"/>
                </a:solidFill>
              </a:rPr>
              <a:t>　　　・会計関係者</a:t>
            </a:r>
            <a:endParaRPr lang="en-US" altLang="ja-JP" sz="1200" dirty="0">
              <a:solidFill>
                <a:prstClr val="black"/>
              </a:solidFill>
            </a:endParaRPr>
          </a:p>
          <a:p>
            <a:r>
              <a:rPr lang="ja-JP" altLang="en-US" sz="1200" dirty="0">
                <a:solidFill>
                  <a:prstClr val="black"/>
                </a:solidFill>
              </a:rPr>
              <a:t>　　　・福祉関係者　等</a:t>
            </a:r>
            <a:endParaRPr lang="en-US" altLang="ja-JP" sz="1200" dirty="0">
              <a:solidFill>
                <a:prstClr val="black"/>
              </a:solidFill>
            </a:endParaRPr>
          </a:p>
        </p:txBody>
      </p:sp>
      <p:sp>
        <p:nvSpPr>
          <p:cNvPr id="36" name="テキスト ボックス 35"/>
          <p:cNvSpPr txBox="1"/>
          <p:nvPr/>
        </p:nvSpPr>
        <p:spPr>
          <a:xfrm>
            <a:off x="6724261" y="3032954"/>
            <a:ext cx="1082148" cy="307682"/>
          </a:xfrm>
          <a:prstGeom prst="rect">
            <a:avLst/>
          </a:prstGeom>
          <a:noFill/>
        </p:spPr>
        <p:txBody>
          <a:bodyPr wrap="none" lIns="91341" tIns="45673" rIns="91341" bIns="45673" rtlCol="0">
            <a:spAutoFit/>
          </a:bodyPr>
          <a:lstStyle/>
          <a:p>
            <a:r>
              <a:rPr lang="ja-JP" altLang="en-US" sz="1400" dirty="0">
                <a:solidFill>
                  <a:prstClr val="white"/>
                </a:solidFill>
              </a:rPr>
              <a:t>家庭裁判所</a:t>
            </a:r>
          </a:p>
        </p:txBody>
      </p:sp>
      <p:sp>
        <p:nvSpPr>
          <p:cNvPr id="66" name="テキスト ボックス 65"/>
          <p:cNvSpPr txBox="1"/>
          <p:nvPr/>
        </p:nvSpPr>
        <p:spPr>
          <a:xfrm>
            <a:off x="391729" y="3185599"/>
            <a:ext cx="687725" cy="307777"/>
          </a:xfrm>
          <a:prstGeom prst="rect">
            <a:avLst/>
          </a:prstGeom>
          <a:noFill/>
        </p:spPr>
        <p:txBody>
          <a:bodyPr wrap="square" lIns="91341" tIns="45673" rIns="91341" bIns="45673" rtlCol="0">
            <a:spAutoFit/>
          </a:bodyPr>
          <a:lstStyle/>
          <a:p>
            <a:pPr algn="ctr"/>
            <a:r>
              <a:rPr lang="ja-JP" altLang="en-US" sz="1400" dirty="0">
                <a:solidFill>
                  <a:prstClr val="black"/>
                </a:solidFill>
              </a:rPr>
              <a:t>監督</a:t>
            </a:r>
          </a:p>
        </p:txBody>
      </p:sp>
      <p:sp>
        <p:nvSpPr>
          <p:cNvPr id="12" name="テキスト ボックス 11"/>
          <p:cNvSpPr txBox="1"/>
          <p:nvPr/>
        </p:nvSpPr>
        <p:spPr>
          <a:xfrm>
            <a:off x="195472" y="699066"/>
            <a:ext cx="9517057" cy="1031051"/>
          </a:xfrm>
          <a:prstGeom prst="rect">
            <a:avLst/>
          </a:prstGeom>
          <a:solidFill>
            <a:srgbClr val="CCFFFF"/>
          </a:solidFill>
          <a:ln>
            <a:solidFill>
              <a:schemeClr val="tx1"/>
            </a:solidFill>
          </a:ln>
        </p:spPr>
        <p:txBody>
          <a:bodyPr wrap="square" lIns="91341" tIns="45673" rIns="91341" bIns="45673" rtlCol="0">
            <a:spAutoFit/>
          </a:bodyPr>
          <a:lstStyle/>
          <a:p>
            <a:r>
              <a:rPr lang="ja-JP" altLang="en-US" sz="1300" b="1" u="sng" dirty="0">
                <a:solidFill>
                  <a:prstClr val="black"/>
                </a:solidFill>
              </a:rPr>
              <a:t>成年後見制度利用促進委員会意見（平成２９年１月）抜粋</a:t>
            </a:r>
            <a:endParaRPr lang="en-US" altLang="ja-JP" sz="1300" b="1" u="sng" dirty="0">
              <a:solidFill>
                <a:prstClr val="black"/>
              </a:solidFill>
            </a:endParaRPr>
          </a:p>
          <a:p>
            <a:r>
              <a:rPr lang="ja-JP" altLang="en-US" sz="1200" dirty="0">
                <a:solidFill>
                  <a:prstClr val="black"/>
                </a:solidFill>
              </a:rPr>
              <a:t>○　若年期からの制度利用が想定され、その特性も多様である障害者の場合、継続性や専門性の観点から、法人後見の活用が有用である場合もあり、</a:t>
            </a:r>
            <a:r>
              <a:rPr lang="ja-JP" altLang="en-US" sz="1200" dirty="0">
                <a:solidFill>
                  <a:srgbClr val="FF0000"/>
                </a:solidFill>
              </a:rPr>
              <a:t>後見監督等による利益相反等への対応を含めた透明性の確保を前提に</a:t>
            </a:r>
            <a:r>
              <a:rPr lang="ja-JP" altLang="en-US" sz="1200" dirty="0">
                <a:solidFill>
                  <a:prstClr val="black"/>
                </a:solidFill>
              </a:rPr>
              <a:t>、その活用を図っていくことが考えられる。</a:t>
            </a:r>
            <a:endParaRPr lang="en-US" altLang="ja-JP" sz="1200" dirty="0">
              <a:solidFill>
                <a:prstClr val="black"/>
              </a:solidFill>
            </a:endParaRPr>
          </a:p>
          <a:p>
            <a:r>
              <a:rPr lang="ja-JP" altLang="en-US" sz="1200" dirty="0">
                <a:solidFill>
                  <a:prstClr val="black"/>
                </a:solidFill>
              </a:rPr>
              <a:t>○　社会福祉法人においては、地域の様々なニーズを把握し、これらのニーズに対応していく中で、</a:t>
            </a:r>
            <a:r>
              <a:rPr lang="ja-JP" altLang="en-US" sz="1200" dirty="0">
                <a:solidFill>
                  <a:srgbClr val="FF0000"/>
                </a:solidFill>
              </a:rPr>
              <a:t>地域における公益的な取組の一つとして、低所得の高齢者・障害者に対して自ら成年後見を実施することも含め</a:t>
            </a:r>
            <a:r>
              <a:rPr lang="ja-JP" altLang="en-US" sz="1200" dirty="0">
                <a:solidFill>
                  <a:prstClr val="black"/>
                </a:solidFill>
              </a:rPr>
              <a:t>、その普及に向けた取組を実施することが期待される。</a:t>
            </a:r>
            <a:endParaRPr lang="en-US" altLang="ja-JP" sz="1200" dirty="0">
              <a:solidFill>
                <a:prstClr val="black"/>
              </a:solidFill>
            </a:endParaRPr>
          </a:p>
        </p:txBody>
      </p:sp>
      <p:sp>
        <p:nvSpPr>
          <p:cNvPr id="22" name="角丸四角形 21"/>
          <p:cNvSpPr/>
          <p:nvPr/>
        </p:nvSpPr>
        <p:spPr>
          <a:xfrm>
            <a:off x="6801465" y="5173760"/>
            <a:ext cx="2554050" cy="5310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400" dirty="0">
                <a:solidFill>
                  <a:prstClr val="black"/>
                </a:solidFill>
              </a:rPr>
              <a:t>法人のサービス利用者</a:t>
            </a:r>
            <a:endParaRPr lang="en-US" altLang="ja-JP" sz="1400" dirty="0">
              <a:solidFill>
                <a:prstClr val="black"/>
              </a:solidFill>
            </a:endParaRPr>
          </a:p>
          <a:p>
            <a:pPr algn="ctr"/>
            <a:r>
              <a:rPr lang="ja-JP" altLang="en-US" sz="1400" dirty="0">
                <a:solidFill>
                  <a:prstClr val="black"/>
                </a:solidFill>
              </a:rPr>
              <a:t>及び、それ以外の障害者等</a:t>
            </a:r>
          </a:p>
        </p:txBody>
      </p:sp>
      <p:sp>
        <p:nvSpPr>
          <p:cNvPr id="8" name="テキスト ボックス 7"/>
          <p:cNvSpPr txBox="1"/>
          <p:nvPr/>
        </p:nvSpPr>
        <p:spPr>
          <a:xfrm>
            <a:off x="8019290" y="1856170"/>
            <a:ext cx="1693200" cy="954012"/>
          </a:xfrm>
          <a:prstGeom prst="rect">
            <a:avLst/>
          </a:prstGeom>
          <a:solidFill>
            <a:schemeClr val="bg1"/>
          </a:solidFill>
          <a:ln>
            <a:solidFill>
              <a:schemeClr val="tx1"/>
            </a:solidFill>
          </a:ln>
        </p:spPr>
        <p:txBody>
          <a:bodyPr wrap="square" lIns="91341" tIns="45673" rIns="91341" bIns="45673" rtlCol="0">
            <a:spAutoFit/>
          </a:bodyPr>
          <a:lstStyle/>
          <a:p>
            <a:r>
              <a:rPr lang="ja-JP" altLang="en-US" sz="1300" dirty="0">
                <a:solidFill>
                  <a:prstClr val="black"/>
                </a:solidFill>
              </a:rPr>
              <a:t>後見等開始の審判</a:t>
            </a:r>
            <a:endParaRPr lang="en-US" altLang="ja-JP" sz="1300" dirty="0">
              <a:solidFill>
                <a:prstClr val="black"/>
              </a:solidFill>
            </a:endParaRPr>
          </a:p>
          <a:p>
            <a:r>
              <a:rPr lang="ja-JP" altLang="en-US" sz="1300" dirty="0">
                <a:solidFill>
                  <a:prstClr val="black"/>
                </a:solidFill>
              </a:rPr>
              <a:t>の申立て</a:t>
            </a:r>
            <a:endParaRPr lang="en-US" altLang="ja-JP" sz="1300" dirty="0">
              <a:solidFill>
                <a:prstClr val="black"/>
              </a:solidFill>
            </a:endParaRPr>
          </a:p>
          <a:p>
            <a:r>
              <a:rPr lang="ja-JP" altLang="en-US" sz="1000" dirty="0">
                <a:solidFill>
                  <a:prstClr val="black"/>
                </a:solidFill>
              </a:rPr>
              <a:t>  ・本人　・配偶者</a:t>
            </a:r>
            <a:endParaRPr lang="en-US" altLang="ja-JP" sz="1000" dirty="0">
              <a:solidFill>
                <a:prstClr val="black"/>
              </a:solidFill>
            </a:endParaRPr>
          </a:p>
          <a:p>
            <a:r>
              <a:rPr lang="ja-JP" altLang="en-US" sz="1000" dirty="0">
                <a:solidFill>
                  <a:prstClr val="black"/>
                </a:solidFill>
              </a:rPr>
              <a:t>  ・四親等以内の親族</a:t>
            </a:r>
            <a:endParaRPr lang="en-US" altLang="ja-JP" sz="1000" dirty="0">
              <a:solidFill>
                <a:prstClr val="black"/>
              </a:solidFill>
            </a:endParaRPr>
          </a:p>
          <a:p>
            <a:r>
              <a:rPr lang="ja-JP" altLang="en-US" sz="1000" dirty="0">
                <a:solidFill>
                  <a:prstClr val="black"/>
                </a:solidFill>
              </a:rPr>
              <a:t>  ・市区町村長</a:t>
            </a:r>
            <a:endParaRPr lang="en-US" altLang="ja-JP" sz="1000" dirty="0">
              <a:solidFill>
                <a:prstClr val="black"/>
              </a:solidFill>
            </a:endParaRPr>
          </a:p>
        </p:txBody>
      </p:sp>
      <p:cxnSp>
        <p:nvCxnSpPr>
          <p:cNvPr id="19" name="直線矢印コネクタ 18"/>
          <p:cNvCxnSpPr/>
          <p:nvPr/>
        </p:nvCxnSpPr>
        <p:spPr>
          <a:xfrm flipH="1">
            <a:off x="8017797" y="3192581"/>
            <a:ext cx="802556" cy="15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4910284" y="5030598"/>
            <a:ext cx="165919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417760" y="4891906"/>
            <a:ext cx="594835" cy="338459"/>
          </a:xfrm>
          <a:prstGeom prst="rect">
            <a:avLst/>
          </a:prstGeom>
          <a:solidFill>
            <a:schemeClr val="bg1"/>
          </a:solidFill>
        </p:spPr>
        <p:txBody>
          <a:bodyPr wrap="none" lIns="91341" tIns="45673" rIns="91341" bIns="45673" rtlCol="0">
            <a:spAutoFit/>
          </a:bodyPr>
          <a:lstStyle/>
          <a:p>
            <a:r>
              <a:rPr lang="ja-JP" altLang="en-US" sz="1600" dirty="0">
                <a:solidFill>
                  <a:prstClr val="black"/>
                </a:solidFill>
              </a:rPr>
              <a:t>参加</a:t>
            </a:r>
            <a:endParaRPr lang="en-US" altLang="ja-JP" sz="1600" dirty="0">
              <a:solidFill>
                <a:prstClr val="black"/>
              </a:solidFill>
            </a:endParaRPr>
          </a:p>
        </p:txBody>
      </p:sp>
      <p:sp>
        <p:nvSpPr>
          <p:cNvPr id="2" name="テキスト ボックス 1"/>
          <p:cNvSpPr txBox="1"/>
          <p:nvPr/>
        </p:nvSpPr>
        <p:spPr>
          <a:xfrm>
            <a:off x="2527816" y="2845750"/>
            <a:ext cx="3326352" cy="246126"/>
          </a:xfrm>
          <a:prstGeom prst="rect">
            <a:avLst/>
          </a:prstGeom>
          <a:noFill/>
        </p:spPr>
        <p:txBody>
          <a:bodyPr wrap="none" lIns="91341" tIns="45673" rIns="91341" bIns="45673" rtlCol="0">
            <a:spAutoFit/>
          </a:bodyPr>
          <a:lstStyle/>
          <a:p>
            <a:r>
              <a:rPr lang="en-US" altLang="ja-JP" sz="1000" dirty="0">
                <a:solidFill>
                  <a:prstClr val="black"/>
                </a:solidFill>
              </a:rPr>
              <a:t>※</a:t>
            </a:r>
            <a:r>
              <a:rPr lang="ja-JP" altLang="en-US" sz="1000" dirty="0">
                <a:solidFill>
                  <a:prstClr val="black"/>
                </a:solidFill>
              </a:rPr>
              <a:t>申立人等の請求又は裁判所の職権で必要に応じて選任</a:t>
            </a:r>
          </a:p>
        </p:txBody>
      </p:sp>
      <p:sp>
        <p:nvSpPr>
          <p:cNvPr id="41"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121</a:t>
            </a:fld>
            <a:endParaRPr lang="en-US" altLang="ja-JP" dirty="0">
              <a:solidFill>
                <a:prstClr val="black"/>
              </a:solidFill>
            </a:endParaRPr>
          </a:p>
        </p:txBody>
      </p:sp>
    </p:spTree>
    <p:extLst>
      <p:ext uri="{BB962C8B-B14F-4D97-AF65-F5344CB8AC3E}">
        <p14:creationId xmlns:p14="http://schemas.microsoft.com/office/powerpoint/2010/main" val="26803181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44091" y="836712"/>
            <a:ext cx="9633521" cy="1800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201" indent="-179201" fontAlgn="auto">
              <a:spcBef>
                <a:spcPts val="0"/>
              </a:spcBef>
              <a:spcAft>
                <a:spcPts val="0"/>
              </a:spcAft>
            </a:pPr>
            <a:r>
              <a:rPr lang="ja-JP" altLang="en-US" sz="1400" dirty="0">
                <a:solidFill>
                  <a:prstClr val="black"/>
                </a:solidFill>
              </a:rPr>
              <a:t>○　平成２８年改正社会福祉法において、社会福祉法人の公益性・非営利性を踏まえ、法人の本旨から導かれる本来の役割を明確化するため、「地域における公益的な取組」の実施に関する責務規定が</a:t>
            </a:r>
            <a:r>
              <a:rPr lang="ja-JP" altLang="en-US" sz="1400" dirty="0">
                <a:solidFill>
                  <a:prstClr val="black"/>
                </a:solidFill>
                <a:latin typeface="ＭＳ Ｐゴシック" panose="020B0600070205080204" pitchFamily="50" charset="-128"/>
              </a:rPr>
              <a:t>創設</a:t>
            </a:r>
            <a:r>
              <a:rPr lang="ja-JP" altLang="en-US" sz="1400" dirty="0">
                <a:solidFill>
                  <a:prstClr val="black"/>
                </a:solidFill>
              </a:rPr>
              <a:t>された。</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（参考）社会福祉法（昭和２６年法律第４５号）（抄）</a:t>
            </a:r>
          </a:p>
          <a:p>
            <a:pP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第２４条　（略）</a:t>
            </a:r>
          </a:p>
          <a:p>
            <a:pPr marL="448781" indent="-448781"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２　社会福祉法人は、社会福祉事業及び第二十六条第一項に規定する公益事業を行うに当たっては、日常生活又は社会生活上の支援を必要とする者に対して、無料又は低額な料金で、福祉サービスを積極的に提供するよう努めなければならない。　</a:t>
            </a:r>
          </a:p>
        </p:txBody>
      </p:sp>
      <p:grpSp>
        <p:nvGrpSpPr>
          <p:cNvPr id="32" name="グループ化 31"/>
          <p:cNvGrpSpPr/>
          <p:nvPr/>
        </p:nvGrpSpPr>
        <p:grpSpPr>
          <a:xfrm>
            <a:off x="272486" y="2924945"/>
            <a:ext cx="9361040" cy="2603930"/>
            <a:chOff x="272480" y="2918772"/>
            <a:chExt cx="9361040" cy="2253196"/>
          </a:xfrm>
        </p:grpSpPr>
        <p:sp>
          <p:nvSpPr>
            <p:cNvPr id="16" name="円/楕円 15"/>
            <p:cNvSpPr/>
            <p:nvPr/>
          </p:nvSpPr>
          <p:spPr>
            <a:xfrm>
              <a:off x="1225220" y="3259829"/>
              <a:ext cx="7472195" cy="1465316"/>
            </a:xfrm>
            <a:prstGeom prst="ellipse">
              <a:avLst/>
            </a:prstGeom>
            <a:noFill/>
            <a:ln w="101600" cmpd="thickThi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256" y="2935503"/>
              <a:ext cx="704776" cy="544050"/>
            </a:xfrm>
            <a:prstGeom prst="rect">
              <a:avLst/>
            </a:prstGeom>
          </p:spPr>
        </p:pic>
        <p:sp>
          <p:nvSpPr>
            <p:cNvPr id="5" name="角丸四角形 4"/>
            <p:cNvSpPr/>
            <p:nvPr/>
          </p:nvSpPr>
          <p:spPr>
            <a:xfrm>
              <a:off x="272480" y="2918772"/>
              <a:ext cx="3312368" cy="864096"/>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①　社会福祉事業又は公益事業を行うに当たって提供される「福祉サービス」であること</a:t>
              </a:r>
            </a:p>
          </p:txBody>
        </p:sp>
        <p:sp>
          <p:nvSpPr>
            <p:cNvPr id="26" name="角丸四角形 25"/>
            <p:cNvSpPr/>
            <p:nvPr/>
          </p:nvSpPr>
          <p:spPr>
            <a:xfrm>
              <a:off x="6321152" y="2918772"/>
              <a:ext cx="3312368" cy="864096"/>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②　「日常生活又は社会生活上の支援を必要とする者」に対する福祉サービスであること</a:t>
              </a:r>
            </a:p>
          </p:txBody>
        </p:sp>
        <p:sp>
          <p:nvSpPr>
            <p:cNvPr id="28" name="角丸四角形 27"/>
            <p:cNvSpPr/>
            <p:nvPr/>
          </p:nvSpPr>
          <p:spPr>
            <a:xfrm>
              <a:off x="3008784" y="4601114"/>
              <a:ext cx="3822971" cy="570854"/>
            </a:xfrm>
            <a:prstGeom prst="roundRect">
              <a:avLst/>
            </a:prstGeom>
            <a:pattFill prst="pct30">
              <a:fgClr>
                <a:srgbClr val="FF9933"/>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201" indent="-179201" fontAlgn="auto">
                <a:spcBef>
                  <a:spcPts val="0"/>
                </a:spcBef>
                <a:spcAft>
                  <a:spcPts val="0"/>
                </a:spcAft>
              </a:pPr>
              <a:r>
                <a:rPr lang="ja-JP" altLang="en-US" sz="1400" dirty="0">
                  <a:solidFill>
                    <a:prstClr val="black"/>
                  </a:solidFill>
                  <a:latin typeface="HG丸ｺﾞｼｯｸM-PRO" panose="020F0600000000000000" pitchFamily="50" charset="-128"/>
                  <a:ea typeface="HG丸ｺﾞｼｯｸM-PRO" panose="020F0600000000000000" pitchFamily="50" charset="-128"/>
                </a:rPr>
                <a:t>③　無料又は低額な料金で提供されること</a:t>
              </a:r>
            </a:p>
          </p:txBody>
        </p:sp>
      </p:grpSp>
      <p:sp>
        <p:nvSpPr>
          <p:cNvPr id="18" name="下矢印 17"/>
          <p:cNvSpPr/>
          <p:nvPr/>
        </p:nvSpPr>
        <p:spPr>
          <a:xfrm>
            <a:off x="4088912" y="5652829"/>
            <a:ext cx="1800200" cy="656783"/>
          </a:xfrm>
          <a:prstGeom prst="downArrow">
            <a:avLst/>
          </a:prstGeom>
          <a:pattFill prst="pct30">
            <a:fgClr>
              <a:srgbClr val="FF9999"/>
            </a:fgClr>
            <a:bgClr>
              <a:schemeClr val="bg1"/>
            </a:bgClr>
          </a:patt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201" indent="-179201" fontAlgn="auto">
              <a:spcBef>
                <a:spcPts val="0"/>
              </a:spcBef>
              <a:spcAft>
                <a:spcPts val="0"/>
              </a:spcAft>
            </a:pP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0" name="正方形/長方形 29"/>
          <p:cNvSpPr/>
          <p:nvPr/>
        </p:nvSpPr>
        <p:spPr>
          <a:xfrm>
            <a:off x="1267927" y="5652872"/>
            <a:ext cx="8424313" cy="584681"/>
          </a:xfrm>
          <a:prstGeom prst="rect">
            <a:avLst/>
          </a:prstGeom>
        </p:spPr>
        <p:txBody>
          <a:bodyPr wrap="none" lIns="91341" tIns="45673" rIns="91341" bIns="45673">
            <a:spAutoFit/>
          </a:bodyPr>
          <a:lstStyle/>
          <a:p>
            <a:pPr fontAlgn="auto">
              <a:spcBef>
                <a:spcPts val="0"/>
              </a:spcBef>
              <a:spcAft>
                <a:spcPts val="0"/>
              </a:spcAft>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　社会福祉法人の地域社会への貢献</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algn="ctr" fontAlgn="auto">
              <a:spcBef>
                <a:spcPts val="0"/>
              </a:spcBef>
              <a:spcAft>
                <a:spcPts val="0"/>
              </a:spcAft>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　　⇒　各法人が創意工夫をこらした多様な「地域における公益的な取組」を推進</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31" name="メモ 30"/>
          <p:cNvSpPr/>
          <p:nvPr/>
        </p:nvSpPr>
        <p:spPr>
          <a:xfrm>
            <a:off x="128568" y="6381330"/>
            <a:ext cx="9649071" cy="432048"/>
          </a:xfrm>
          <a:prstGeom prst="foldedCorner">
            <a:avLst/>
          </a:prstGeom>
          <a:pattFill prst="pct25">
            <a:fgClr>
              <a:srgbClr val="FFFF00"/>
            </a:fgClr>
            <a:bgClr>
              <a:schemeClr val="bg1"/>
            </a:bgClr>
          </a:patt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HG丸ｺﾞｼｯｸM-PRO" panose="020F0600000000000000" pitchFamily="50" charset="-128"/>
                <a:ea typeface="HG丸ｺﾞｼｯｸM-PRO" panose="020F0600000000000000" pitchFamily="50" charset="-128"/>
              </a:rPr>
              <a:t>地域において、少子高齢化・人口減少などを踏まえた福祉ニーズに対応するサービスが充実</a:t>
            </a:r>
          </a:p>
        </p:txBody>
      </p:sp>
      <p:sp>
        <p:nvSpPr>
          <p:cNvPr id="34" name="テキスト ボックス 33"/>
          <p:cNvSpPr txBox="1"/>
          <p:nvPr/>
        </p:nvSpPr>
        <p:spPr>
          <a:xfrm>
            <a:off x="1352606" y="4044281"/>
            <a:ext cx="1567540" cy="40001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1000" dirty="0">
                <a:solidFill>
                  <a:prstClr val="black"/>
                </a:solidFill>
                <a:latin typeface="Calibri"/>
                <a:ea typeface="ＭＳ Ｐゴシック"/>
              </a:rPr>
              <a:t>（在宅の単身高齢者や障害者への見守りなど）</a:t>
            </a:r>
          </a:p>
        </p:txBody>
      </p:sp>
      <p:grpSp>
        <p:nvGrpSpPr>
          <p:cNvPr id="38" name="グループ化 37"/>
          <p:cNvGrpSpPr/>
          <p:nvPr/>
        </p:nvGrpSpPr>
        <p:grpSpPr>
          <a:xfrm>
            <a:off x="6759574" y="4037003"/>
            <a:ext cx="1794029" cy="1192198"/>
            <a:chOff x="6609184" y="3964994"/>
            <a:chExt cx="1794029" cy="1192198"/>
          </a:xfrm>
        </p:grpSpPr>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779" y="4440432"/>
              <a:ext cx="1001565" cy="716760"/>
            </a:xfrm>
            <a:prstGeom prst="rect">
              <a:avLst/>
            </a:prstGeom>
          </p:spPr>
        </p:pic>
        <p:sp>
          <p:nvSpPr>
            <p:cNvPr id="36" name="テキスト ボックス 35"/>
            <p:cNvSpPr txBox="1"/>
            <p:nvPr/>
          </p:nvSpPr>
          <p:spPr>
            <a:xfrm>
              <a:off x="6609184" y="3964994"/>
              <a:ext cx="1794029" cy="400110"/>
            </a:xfrm>
            <a:prstGeom prst="rect">
              <a:avLst/>
            </a:prstGeom>
            <a:noFill/>
          </p:spPr>
          <p:txBody>
            <a:bodyPr wrap="square" rtlCol="0">
              <a:spAutoFit/>
            </a:bodyPr>
            <a:lstStyle/>
            <a:p>
              <a:pPr algn="ctr" fontAlgn="auto">
                <a:spcBef>
                  <a:spcPts val="0"/>
                </a:spcBef>
                <a:spcAft>
                  <a:spcPts val="0"/>
                </a:spcAft>
              </a:pPr>
              <a:r>
                <a:rPr lang="ja-JP" altLang="en-US" sz="1000" dirty="0">
                  <a:solidFill>
                    <a:prstClr val="black"/>
                  </a:solidFill>
                  <a:latin typeface="Calibri"/>
                  <a:ea typeface="ＭＳ Ｐゴシック"/>
                </a:rPr>
                <a:t>（生活困窮世帯の子どもに</a:t>
              </a:r>
              <a:endParaRPr lang="en-US" altLang="ja-JP" sz="1000" dirty="0">
                <a:solidFill>
                  <a:prstClr val="black"/>
                </a:solidFill>
                <a:latin typeface="Calibri"/>
                <a:ea typeface="ＭＳ Ｐゴシック"/>
              </a:endParaRPr>
            </a:p>
            <a:p>
              <a:pPr algn="ctr" fontAlgn="auto">
                <a:spcBef>
                  <a:spcPts val="0"/>
                </a:spcBef>
                <a:spcAft>
                  <a:spcPts val="0"/>
                </a:spcAft>
              </a:pPr>
              <a:r>
                <a:rPr lang="ja-JP" altLang="en-US" sz="1000" dirty="0">
                  <a:solidFill>
                    <a:prstClr val="black"/>
                  </a:solidFill>
                  <a:latin typeface="Calibri"/>
                  <a:ea typeface="ＭＳ Ｐゴシック"/>
                </a:rPr>
                <a:t>対する学習支援など）</a:t>
              </a:r>
            </a:p>
          </p:txBody>
        </p:sp>
      </p:grpSp>
      <p:sp>
        <p:nvSpPr>
          <p:cNvPr id="41" name="テキスト ボックス 40"/>
          <p:cNvSpPr txBox="1"/>
          <p:nvPr/>
        </p:nvSpPr>
        <p:spPr>
          <a:xfrm>
            <a:off x="3951260" y="2708920"/>
            <a:ext cx="1794029" cy="246126"/>
          </a:xfrm>
          <a:prstGeom prst="rect">
            <a:avLst/>
          </a:prstGeom>
          <a:noFill/>
        </p:spPr>
        <p:txBody>
          <a:bodyPr wrap="square" lIns="91341" tIns="45673" rIns="91341" bIns="45673" rtlCol="0">
            <a:spAutoFit/>
          </a:bodyPr>
          <a:lstStyle/>
          <a:p>
            <a:pPr algn="ctr" fontAlgn="auto">
              <a:spcBef>
                <a:spcPts val="0"/>
              </a:spcBef>
              <a:spcAft>
                <a:spcPts val="0"/>
              </a:spcAft>
            </a:pPr>
            <a:r>
              <a:rPr lang="en-US" altLang="ja-JP" sz="1000" dirty="0">
                <a:solidFill>
                  <a:prstClr val="black"/>
                </a:solidFill>
                <a:latin typeface="ＤＦ特太ゴシック体" panose="020B0509000000000000" pitchFamily="49" charset="-128"/>
                <a:ea typeface="ＤＦ特太ゴシック体" panose="020B0509000000000000" pitchFamily="49" charset="-128"/>
              </a:rPr>
              <a:t>【</a:t>
            </a:r>
            <a:r>
              <a:rPr lang="ja-JP" altLang="en-US" sz="1000" dirty="0">
                <a:solidFill>
                  <a:prstClr val="black"/>
                </a:solidFill>
                <a:latin typeface="ＤＦ特太ゴシック体" panose="020B0509000000000000" pitchFamily="49" charset="-128"/>
                <a:ea typeface="ＤＦ特太ゴシック体" panose="020B0509000000000000" pitchFamily="49" charset="-128"/>
              </a:rPr>
              <a:t>社会福祉法人</a:t>
            </a:r>
            <a:r>
              <a:rPr lang="en-US" altLang="ja-JP" sz="1000" dirty="0">
                <a:solidFill>
                  <a:prstClr val="black"/>
                </a:solidFill>
                <a:latin typeface="ＤＦ特太ゴシック体" panose="020B0509000000000000" pitchFamily="49" charset="-128"/>
                <a:ea typeface="ＤＦ特太ゴシック体" panose="020B0509000000000000" pitchFamily="49" charset="-128"/>
              </a:rPr>
              <a:t>】</a:t>
            </a:r>
            <a:endParaRPr lang="ja-JP" altLang="en-US" sz="1000" dirty="0">
              <a:solidFill>
                <a:prstClr val="black"/>
              </a:solidFill>
              <a:latin typeface="ＤＦ特太ゴシック体" panose="020B0509000000000000" pitchFamily="49" charset="-128"/>
              <a:ea typeface="ＤＦ特太ゴシック体" panose="020B0509000000000000" pitchFamily="49" charset="-128"/>
            </a:endParaRPr>
          </a:p>
        </p:txBody>
      </p:sp>
      <p:sp>
        <p:nvSpPr>
          <p:cNvPr id="42" name="角丸四角形吹き出し 41"/>
          <p:cNvSpPr/>
          <p:nvPr/>
        </p:nvSpPr>
        <p:spPr>
          <a:xfrm>
            <a:off x="56485" y="4581996"/>
            <a:ext cx="1230307" cy="935256"/>
          </a:xfrm>
          <a:prstGeom prst="wedgeRoundRectCallout">
            <a:avLst>
              <a:gd name="adj1" fmla="val 42524"/>
              <a:gd name="adj2" fmla="val -131437"/>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社会福祉と関連のない事業は該当しない</a:t>
            </a:r>
          </a:p>
        </p:txBody>
      </p:sp>
      <p:sp>
        <p:nvSpPr>
          <p:cNvPr id="43" name="角丸四角形吹き出し 42"/>
          <p:cNvSpPr/>
          <p:nvPr/>
        </p:nvSpPr>
        <p:spPr>
          <a:xfrm>
            <a:off x="8475253" y="4798005"/>
            <a:ext cx="1374322" cy="935256"/>
          </a:xfrm>
          <a:prstGeom prst="wedgeRoundRectCallout">
            <a:avLst>
              <a:gd name="adj1" fmla="val -57382"/>
              <a:gd name="adj2" fmla="val -163493"/>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心身の状況や家庭環境、経済的な理由により支援を要する者が対象</a:t>
            </a:r>
          </a:p>
        </p:txBody>
      </p:sp>
      <p:sp>
        <p:nvSpPr>
          <p:cNvPr id="44" name="角丸四角形吹き出し 43"/>
          <p:cNvSpPr/>
          <p:nvPr/>
        </p:nvSpPr>
        <p:spPr>
          <a:xfrm>
            <a:off x="3296819" y="4160643"/>
            <a:ext cx="3168352" cy="564508"/>
          </a:xfrm>
          <a:prstGeom prst="wedgeRoundRectCallout">
            <a:avLst>
              <a:gd name="adj1" fmla="val -29806"/>
              <a:gd name="adj2" fmla="val 96948"/>
              <a:gd name="adj3" fmla="val 16667"/>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（留意点）</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法人の費用負担により、料金を徴収しない又は費用を下回る料金を徴収して実施するもの</a:t>
            </a:r>
          </a:p>
        </p:txBody>
      </p:sp>
      <p:sp>
        <p:nvSpPr>
          <p:cNvPr id="6" name="正方形/長方形 5"/>
          <p:cNvSpPr/>
          <p:nvPr/>
        </p:nvSpPr>
        <p:spPr>
          <a:xfrm>
            <a:off x="1358780" y="3717032"/>
            <a:ext cx="7194630" cy="338554"/>
          </a:xfrm>
          <a:prstGeom prst="rect">
            <a:avLst/>
          </a:prstGeom>
        </p:spPr>
        <p:txBody>
          <a:bodyPr wrap="square" lIns="91341" tIns="45673" rIns="91341" bIns="45673">
            <a:spAutoFit/>
          </a:bodyPr>
          <a:lstStyle/>
          <a:p>
            <a:pPr algn="ctr" fontAlgn="auto">
              <a:spcBef>
                <a:spcPts val="0"/>
              </a:spcBef>
              <a:spcAft>
                <a:spcPts val="0"/>
              </a:spcAft>
            </a:pPr>
            <a:r>
              <a:rPr lang="ja-JP" altLang="en-US" sz="1600" u="sng" dirty="0">
                <a:solidFill>
                  <a:srgbClr val="1F497D">
                    <a:lumMod val="60000"/>
                    <a:lumOff val="40000"/>
                  </a:srgbClr>
                </a:solidFill>
                <a:effectLst>
                  <a:outerShdw blurRad="38100" dist="38100" dir="2700000" algn="tl">
                    <a:srgbClr val="000000">
                      <a:alpha val="43137"/>
                    </a:srgbClr>
                  </a:outerShdw>
                </a:effectLst>
                <a:latin typeface="ＤＦ特太ゴシック体" panose="020B0509000000000000" pitchFamily="49" charset="-128"/>
                <a:ea typeface="ＤＦ特太ゴシック体" panose="020B0509000000000000" pitchFamily="49" charset="-128"/>
              </a:rPr>
              <a:t>地域における公益的な取組</a:t>
            </a:r>
            <a:endParaRPr lang="ja-JP" altLang="en-US" sz="1600" u="sng" dirty="0">
              <a:solidFill>
                <a:srgbClr val="1F497D">
                  <a:lumMod val="60000"/>
                  <a:lumOff val="40000"/>
                </a:srgbClr>
              </a:solidFill>
              <a:effectLst>
                <a:outerShdw blurRad="38100" dist="38100" dir="2700000" algn="tl">
                  <a:srgbClr val="000000">
                    <a:alpha val="43137"/>
                  </a:srgbClr>
                </a:outerShdw>
              </a:effectLst>
              <a:latin typeface="Calibri"/>
              <a:ea typeface="ＭＳ Ｐゴシック"/>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431" y="4492140"/>
            <a:ext cx="656329" cy="870558"/>
          </a:xfrm>
          <a:prstGeom prst="rect">
            <a:avLst/>
          </a:prstGeom>
        </p:spPr>
      </p:pic>
      <p:sp>
        <p:nvSpPr>
          <p:cNvPr id="27" name="額縁 26"/>
          <p:cNvSpPr/>
          <p:nvPr/>
        </p:nvSpPr>
        <p:spPr>
          <a:xfrm>
            <a:off x="52989" y="337352"/>
            <a:ext cx="9736569" cy="427405"/>
          </a:xfrm>
          <a:prstGeom prst="bevel">
            <a:avLst/>
          </a:prstGeom>
          <a:pattFill prst="pct30">
            <a:fgClr>
              <a:schemeClr val="accent1">
                <a:lumMod val="60000"/>
                <a:lumOff val="40000"/>
              </a:schemeClr>
            </a:fgClr>
            <a:bgClr>
              <a:schemeClr val="bg1"/>
            </a:bgClr>
          </a:patt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2000" dirty="0">
                <a:solidFill>
                  <a:prstClr val="black"/>
                </a:solidFill>
                <a:latin typeface="ＤＦ特太ゴシック体" panose="020B0509000000000000" pitchFamily="49" charset="-128"/>
                <a:ea typeface="ＤＦ特太ゴシック体" panose="020B0509000000000000" pitchFamily="49" charset="-128"/>
              </a:rPr>
              <a:t>「地域における公益的な取組」について</a:t>
            </a:r>
          </a:p>
        </p:txBody>
      </p:sp>
      <p:sp>
        <p:nvSpPr>
          <p:cNvPr id="3" name="テキスト ボックス 2"/>
          <p:cNvSpPr txBox="1"/>
          <p:nvPr/>
        </p:nvSpPr>
        <p:spPr>
          <a:xfrm>
            <a:off x="6915390" y="55679"/>
            <a:ext cx="2796140" cy="276999"/>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（社会・援護局福祉基盤課作成資料）</a:t>
            </a:r>
            <a:endParaRPr lang="en-US" altLang="ja-JP" sz="1200" dirty="0">
              <a:solidFill>
                <a:prstClr val="black"/>
              </a:solidFill>
              <a:latin typeface="Calibri"/>
              <a:ea typeface="ＭＳ Ｐゴシック"/>
            </a:endParaRPr>
          </a:p>
        </p:txBody>
      </p:sp>
      <p:sp>
        <p:nvSpPr>
          <p:cNvPr id="2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122</a:t>
            </a:fld>
            <a:endParaRPr lang="en-US" altLang="ja-JP" dirty="0">
              <a:solidFill>
                <a:prstClr val="black"/>
              </a:solidFill>
            </a:endParaRPr>
          </a:p>
        </p:txBody>
      </p:sp>
    </p:spTree>
    <p:extLst>
      <p:ext uri="{BB962C8B-B14F-4D97-AF65-F5344CB8AC3E}">
        <p14:creationId xmlns:p14="http://schemas.microsoft.com/office/powerpoint/2010/main" val="22344627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a:t>４</a:t>
            </a:r>
            <a:r>
              <a:rPr lang="ja-JP" altLang="en-US" sz="3600" dirty="0" smtClean="0">
                <a:solidFill>
                  <a:schemeClr val="tx1"/>
                </a:solidFill>
              </a:rPr>
              <a:t>　「障害福祉サービス等の提供に係る意思決定ガイドライン」について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123</a:t>
            </a:fld>
            <a:endParaRPr lang="en-US" altLang="ja-JP">
              <a:solidFill>
                <a:prstClr val="black"/>
              </a:solidFill>
            </a:endParaRPr>
          </a:p>
        </p:txBody>
      </p:sp>
    </p:spTree>
    <p:extLst>
      <p:ext uri="{BB962C8B-B14F-4D97-AF65-F5344CB8AC3E}">
        <p14:creationId xmlns:p14="http://schemas.microsoft.com/office/powerpoint/2010/main" val="4779500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20651" y="210127"/>
            <a:ext cx="7566841" cy="338554"/>
          </a:xfrm>
          <a:prstGeom prst="rect">
            <a:avLst/>
          </a:prstGeom>
          <a:solidFill>
            <a:schemeClr val="accent1">
              <a:lumMod val="20000"/>
              <a:lumOff val="80000"/>
            </a:schemeClr>
          </a:solidFill>
          <a:ln>
            <a:solidFill>
              <a:schemeClr val="tx1"/>
            </a:solidFill>
          </a:ln>
        </p:spPr>
        <p:txBody>
          <a:bodyPr wrap="square" lIns="91341" tIns="45673" rIns="91341" bIns="45673" rtlCol="0">
            <a:spAutoFit/>
          </a:bodyPr>
          <a:lstStyle/>
          <a:p>
            <a:pPr algn="ctr" fontAlgn="auto">
              <a:spcBef>
                <a:spcPts val="0"/>
              </a:spcBef>
              <a:spcAft>
                <a:spcPts val="0"/>
              </a:spcAft>
            </a:pPr>
            <a:r>
              <a:rPr lang="ja-JP" altLang="en-US" sz="1600" dirty="0">
                <a:solidFill>
                  <a:prstClr val="black"/>
                </a:solidFill>
                <a:latin typeface="Calibri"/>
                <a:ea typeface="ＭＳ Ｐゴシック"/>
              </a:rPr>
              <a:t>「障害福祉サービス等の提供に係る意思決定支援ガイドライン」の概要　</a:t>
            </a:r>
          </a:p>
        </p:txBody>
      </p:sp>
      <p:sp>
        <p:nvSpPr>
          <p:cNvPr id="5" name="テキスト ボックス 4"/>
          <p:cNvSpPr txBox="1"/>
          <p:nvPr/>
        </p:nvSpPr>
        <p:spPr>
          <a:xfrm>
            <a:off x="116469" y="2224561"/>
            <a:ext cx="9673074" cy="4444802"/>
          </a:xfrm>
          <a:prstGeom prst="rect">
            <a:avLst/>
          </a:prstGeom>
          <a:noFill/>
          <a:ln w="6350">
            <a:solidFill>
              <a:schemeClr val="tx1"/>
            </a:solidFill>
          </a:ln>
        </p:spPr>
        <p:txBody>
          <a:bodyPr wrap="square" lIns="91341" tIns="45673" rIns="91341" bIns="45673" rtlCol="0">
            <a:spAutoFit/>
          </a:bodyPr>
          <a:lstStyle/>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１．意思決定支援の定義</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意思決定支援とは、自ら意思を決定することに困難を抱える障害者が、日常生活や社会生活に関して自らの意思が反映された生活を</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送ることができるように、可能な限り本人が自ら意志決定できるよう支援し、本人の意思の確認や意思及び選好を推定し、支援を尽くして</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も本人の意思及び選好の推定が困難な場合には、最後の手段として本人の最善の利益を検討のために事業者の職員が行う支援の行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為及び仕組みをいう。</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6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２．意思決定を構成する要素</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（１）本人の判断能力</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障害による判断能力の程度は、意思決定に大きな影響を与える。意思決定を進める上で、本人の判断能力の程度について慎重な</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アセスメントが重要。</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6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（２）意思決定支援が必要な場面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（３）人的・物理的環境による影響</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意思決定支援は、本人に関わる職員や関係者による人的な影響や環境による影響、本人の経験の影響を受ける。</a:t>
            </a:r>
          </a:p>
        </p:txBody>
      </p:sp>
      <p:sp>
        <p:nvSpPr>
          <p:cNvPr id="11" name="テキスト ボックス 10"/>
          <p:cNvSpPr txBox="1"/>
          <p:nvPr/>
        </p:nvSpPr>
        <p:spPr>
          <a:xfrm>
            <a:off x="304620" y="4523388"/>
            <a:ext cx="4180328" cy="1426031"/>
          </a:xfrm>
          <a:prstGeom prst="rect">
            <a:avLst/>
          </a:prstGeom>
          <a:noFill/>
          <a:ln>
            <a:solidFill>
              <a:schemeClr val="tx1"/>
            </a:solidFill>
          </a:ln>
        </p:spPr>
        <p:txBody>
          <a:bodyPr wrap="square" lIns="91341" tIns="45673" rIns="91341" bIns="45673" rtlCol="0">
            <a:spAutoFit/>
          </a:bodyPr>
          <a:lstStyle/>
          <a:p>
            <a:pPr algn="just" fontAlgn="auto">
              <a:lnSpc>
                <a:spcPts val="1320"/>
              </a:lnSpc>
              <a:spcBef>
                <a:spcPts val="0"/>
              </a:spcBef>
              <a:spcAft>
                <a:spcPts val="0"/>
              </a:spcAft>
            </a:pPr>
            <a:r>
              <a:rPr lang="ja-JP" altLang="en-US" sz="1200" u="sng" dirty="0">
                <a:solidFill>
                  <a:prstClr val="black"/>
                </a:solidFill>
                <a:latin typeface="Calibri"/>
                <a:ea typeface="ＭＳ Ｐゴシック"/>
              </a:rPr>
              <a:t>①　日常生活における場面</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例えば食事・衣服の選択・外出・排せつ・整容・入浴等</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基本的生活習慣に関する場面の他、複数用意された余</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暇活動プログラムへの参加を選ぶ等の場面が考えられ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日頃から本人の生活に関わる事業者の職員が、場面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に応じて即応的に行う直接支援の全てに意思決定支援</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の要素が含まれている。</a:t>
            </a:r>
            <a:endParaRPr lang="en-US" altLang="ja-JP" sz="1200" dirty="0">
              <a:solidFill>
                <a:prstClr val="black"/>
              </a:solidFill>
              <a:latin typeface="Calibri"/>
              <a:ea typeface="ＭＳ Ｐゴシック"/>
            </a:endParaRPr>
          </a:p>
        </p:txBody>
      </p:sp>
      <p:sp>
        <p:nvSpPr>
          <p:cNvPr id="12" name="テキスト ボックス 11"/>
          <p:cNvSpPr txBox="1"/>
          <p:nvPr/>
        </p:nvSpPr>
        <p:spPr>
          <a:xfrm>
            <a:off x="4641015" y="4509259"/>
            <a:ext cx="4992555" cy="1426031"/>
          </a:xfrm>
          <a:prstGeom prst="rect">
            <a:avLst/>
          </a:prstGeom>
          <a:noFill/>
          <a:ln>
            <a:solidFill>
              <a:schemeClr val="tx1"/>
            </a:solidFill>
          </a:ln>
        </p:spPr>
        <p:txBody>
          <a:bodyPr wrap="square" lIns="91341" tIns="45673" rIns="91341" bIns="45673" rtlCol="0">
            <a:spAutoFit/>
          </a:bodyPr>
          <a:lstStyle/>
          <a:p>
            <a:pPr algn="just" fontAlgn="auto">
              <a:lnSpc>
                <a:spcPts val="1320"/>
              </a:lnSpc>
              <a:spcBef>
                <a:spcPts val="0"/>
              </a:spcBef>
              <a:spcAft>
                <a:spcPts val="0"/>
              </a:spcAft>
            </a:pPr>
            <a:r>
              <a:rPr lang="ja-JP" altLang="en-US" sz="1200" u="sng" dirty="0">
                <a:solidFill>
                  <a:prstClr val="black"/>
                </a:solidFill>
                <a:latin typeface="Calibri"/>
                <a:ea typeface="ＭＳ Ｐゴシック"/>
              </a:rPr>
              <a:t>②　社会生活における場面</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　　自宅からグループホームや入所施設等に住まいの場を移す場面</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や、入所施設から地域移行してグループホームや一人暮らしを選ぶ</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場面等が、意思決定支援の重要な場面として考えられる。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体験の機会の活用を含め、本人の意思確認を最大限の努力で行</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a:t>
            </a:r>
            <a:r>
              <a:rPr lang="ja-JP" altLang="en-US" sz="1200" dirty="0" err="1">
                <a:solidFill>
                  <a:prstClr val="black"/>
                </a:solidFill>
                <a:latin typeface="Calibri"/>
                <a:ea typeface="ＭＳ Ｐゴシック"/>
              </a:rPr>
              <a:t>う</a:t>
            </a:r>
            <a:r>
              <a:rPr lang="ja-JP" altLang="en-US" sz="1200" dirty="0">
                <a:solidFill>
                  <a:prstClr val="black"/>
                </a:solidFill>
                <a:latin typeface="Calibri"/>
                <a:ea typeface="ＭＳ Ｐゴシック"/>
              </a:rPr>
              <a:t>ことを前提に、事業者、家族や成年後見人等が集まり、判断の根</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拠を明確にしながら、より制限の少ない生活への移行を原則として、</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意思決定支援を進める必要がある。</a:t>
            </a:r>
          </a:p>
        </p:txBody>
      </p:sp>
      <p:sp>
        <p:nvSpPr>
          <p:cNvPr id="16" name="角丸四角形 15"/>
          <p:cNvSpPr/>
          <p:nvPr/>
        </p:nvSpPr>
        <p:spPr>
          <a:xfrm>
            <a:off x="116464" y="2081090"/>
            <a:ext cx="1560172"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Ⅱ</a:t>
            </a:r>
            <a:r>
              <a:rPr lang="ja-JP" altLang="en-US" sz="1400" dirty="0">
                <a:solidFill>
                  <a:prstClr val="black"/>
                </a:solidFill>
              </a:rPr>
              <a:t>　総　論</a:t>
            </a:r>
          </a:p>
        </p:txBody>
      </p:sp>
      <p:sp>
        <p:nvSpPr>
          <p:cNvPr id="8" name="テキスト ボックス 7"/>
          <p:cNvSpPr txBox="1"/>
          <p:nvPr/>
        </p:nvSpPr>
        <p:spPr>
          <a:xfrm>
            <a:off x="116469" y="932555"/>
            <a:ext cx="9673074" cy="1015663"/>
          </a:xfrm>
          <a:prstGeom prst="rect">
            <a:avLst/>
          </a:prstGeom>
          <a:noFill/>
          <a:ln w="6350">
            <a:solidFill>
              <a:schemeClr val="tx1"/>
            </a:solidFill>
          </a:ln>
        </p:spPr>
        <p:txBody>
          <a:bodyPr wrap="square" lIns="91341" tIns="45673" rIns="91341" bIns="45673" rtlCol="0">
            <a:spAutoFit/>
          </a:bodyPr>
          <a:lstStyle/>
          <a:p>
            <a:pPr fontAlgn="auto">
              <a:spcBef>
                <a:spcPts val="0"/>
              </a:spcBef>
              <a:spcAft>
                <a:spcPts val="0"/>
              </a:spcAft>
            </a:pPr>
            <a:endParaRPr lang="en-US" altLang="ja-JP" sz="600" dirty="0">
              <a:solidFill>
                <a:prstClr val="black"/>
              </a:solidFill>
              <a:latin typeface="Calibri"/>
              <a:ea typeface="ＭＳ Ｐゴシック"/>
            </a:endParaRPr>
          </a:p>
          <a:p>
            <a:pPr fontAlgn="auto">
              <a:spcBef>
                <a:spcPts val="0"/>
              </a:spcBef>
              <a:spcAft>
                <a:spcPts val="0"/>
              </a:spcAft>
            </a:pPr>
            <a:endParaRPr lang="en-US" altLang="ja-JP" sz="6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障害者総合支援法においては、障害者が「どこで誰と生活するかについての選択の機会が確保」される旨を規定し、指定事業者や指　</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定相談支援事業者に対し、「意思決定支援」を重要な取組として位置付けている。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今般、意思決定支援の定義や意義、標準的なプロセスや留意点を取りまとめたガイドラインを作成し、事業者や成年後見の担い手を</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含めた関係者間で共有することを通じて、障害者の意思を尊重した質の高いサービスの提供に資することを目的とするもの。</a:t>
            </a:r>
          </a:p>
        </p:txBody>
      </p:sp>
      <p:sp>
        <p:nvSpPr>
          <p:cNvPr id="9" name="角丸四角形 8"/>
          <p:cNvSpPr/>
          <p:nvPr/>
        </p:nvSpPr>
        <p:spPr>
          <a:xfrm>
            <a:off x="116504" y="764712"/>
            <a:ext cx="1560173"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Ⅰ</a:t>
            </a:r>
            <a:r>
              <a:rPr lang="ja-JP" altLang="en-US" sz="1400" dirty="0">
                <a:solidFill>
                  <a:prstClr val="black"/>
                </a:solidFill>
              </a:rPr>
              <a:t>　趣　旨</a:t>
            </a:r>
          </a:p>
        </p:txBody>
      </p:sp>
      <p:sp>
        <p:nvSpPr>
          <p:cNvPr id="10"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124</a:t>
            </a:fld>
            <a:endParaRPr lang="en-US" altLang="ja-JP" dirty="0">
              <a:solidFill>
                <a:prstClr val="black"/>
              </a:solidFill>
            </a:endParaRPr>
          </a:p>
        </p:txBody>
      </p:sp>
    </p:spTree>
    <p:extLst>
      <p:ext uri="{BB962C8B-B14F-4D97-AF65-F5344CB8AC3E}">
        <p14:creationId xmlns:p14="http://schemas.microsoft.com/office/powerpoint/2010/main" val="4039511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6463" y="341227"/>
            <a:ext cx="9595066" cy="5988815"/>
          </a:xfrm>
          <a:prstGeom prst="rect">
            <a:avLst/>
          </a:prstGeom>
          <a:noFill/>
          <a:ln>
            <a:noFill/>
          </a:ln>
        </p:spPr>
        <p:txBody>
          <a:bodyPr wrap="square" lIns="91341" tIns="45673" rIns="91341" bIns="45673" rtlCol="0">
            <a:spAutoFit/>
          </a:bodyPr>
          <a:lstStyle/>
          <a:p>
            <a:pPr algn="just" fontAlgn="auto">
              <a:lnSpc>
                <a:spcPts val="1320"/>
              </a:lnSpc>
              <a:spcBef>
                <a:spcPts val="0"/>
              </a:spcBef>
              <a:spcAft>
                <a:spcPts val="0"/>
              </a:spcAft>
            </a:pPr>
            <a:endParaRPr lang="en-US" altLang="ja-JP" sz="1200" u="sng"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u="sng" dirty="0">
                <a:solidFill>
                  <a:prstClr val="black"/>
                </a:solidFill>
                <a:latin typeface="Calibri"/>
                <a:ea typeface="ＭＳ Ｐゴシック"/>
              </a:rPr>
              <a:t>３．意思決定支援の基本的原則</a:t>
            </a:r>
          </a:p>
          <a:p>
            <a:pPr algn="just" fontAlgn="auto">
              <a:lnSpc>
                <a:spcPts val="1320"/>
              </a:lnSpc>
              <a:spcBef>
                <a:spcPts val="0"/>
              </a:spcBef>
              <a:spcAft>
                <a:spcPts val="0"/>
              </a:spcAft>
            </a:pPr>
            <a:r>
              <a:rPr lang="ja-JP" altLang="en-US" sz="1200" dirty="0">
                <a:solidFill>
                  <a:prstClr val="black"/>
                </a:solidFill>
                <a:latin typeface="Calibri"/>
                <a:ea typeface="ＭＳ Ｐゴシック"/>
              </a:rPr>
              <a:t>（１）本人への支援は、自己決定の尊重に基づき行うことが原則である。本人の自己決定にとって必要な情報の説明は、本人が理解でき</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a:t>
            </a:r>
            <a:r>
              <a:rPr lang="ja-JP" altLang="en-US" sz="1200" dirty="0" err="1">
                <a:solidFill>
                  <a:prstClr val="black"/>
                </a:solidFill>
                <a:latin typeface="Calibri"/>
                <a:ea typeface="ＭＳ Ｐゴシック"/>
              </a:rPr>
              <a:t>るよう</a:t>
            </a:r>
            <a:r>
              <a:rPr lang="ja-JP" altLang="en-US" sz="1200" dirty="0">
                <a:solidFill>
                  <a:prstClr val="black"/>
                </a:solidFill>
                <a:latin typeface="Calibri"/>
                <a:ea typeface="ＭＳ Ｐゴシック"/>
              </a:rPr>
              <a:t>工夫して行うことが重要である。</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endParaRPr lang="ja-JP" altLang="en-US"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（２）職員等の価値観においては不合理と思われる決定でも、他者への権利を侵害しないのであれば、その選択を尊重するよう努める姿</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勢が求められる。</a:t>
            </a:r>
          </a:p>
          <a:p>
            <a:pPr algn="just" fontAlgn="auto">
              <a:lnSpc>
                <a:spcPts val="1320"/>
              </a:lnSpc>
              <a:spcBef>
                <a:spcPts val="0"/>
              </a:spcBef>
              <a:spcAft>
                <a:spcPts val="0"/>
              </a:spcAft>
            </a:pP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（３）本人の自己決定や意思確認がどうしても困難な場合は、本人をよく知る関係者が集まって、本人の日常生活の場面や事業者のサー</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ビス提供場面における表情や感情、行動に関する記録などの情報に加え、これまでの生活史、人間関係等様々な情報を把握し、根</a:t>
            </a:r>
            <a:endParaRPr lang="en-US" altLang="ja-JP" sz="1200" dirty="0">
              <a:solidFill>
                <a:prstClr val="black"/>
              </a:solidFill>
              <a:latin typeface="Calibri"/>
              <a:ea typeface="ＭＳ Ｐゴシック"/>
            </a:endParaRPr>
          </a:p>
          <a:p>
            <a:pPr algn="just" fontAlgn="auto">
              <a:lnSpc>
                <a:spcPts val="1320"/>
              </a:lnSpc>
              <a:spcBef>
                <a:spcPts val="0"/>
              </a:spcBef>
              <a:spcAft>
                <a:spcPts val="0"/>
              </a:spcAft>
            </a:pPr>
            <a:r>
              <a:rPr lang="ja-JP" altLang="en-US" sz="1200" dirty="0">
                <a:solidFill>
                  <a:prstClr val="black"/>
                </a:solidFill>
                <a:latin typeface="Calibri"/>
                <a:ea typeface="ＭＳ Ｐゴシック"/>
              </a:rPr>
              <a:t>　　拠を明確にしながら障害者の意思及び選好を推定する。</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４．最善の利益の判断</a:t>
            </a:r>
          </a:p>
          <a:p>
            <a:pPr algn="just" fontAlgn="auto">
              <a:spcBef>
                <a:spcPts val="0"/>
              </a:spcBef>
              <a:spcAft>
                <a:spcPts val="0"/>
              </a:spcAft>
            </a:pPr>
            <a:r>
              <a:rPr lang="ja-JP" altLang="en-US" sz="1200" dirty="0">
                <a:solidFill>
                  <a:prstClr val="black"/>
                </a:solidFill>
                <a:latin typeface="Calibri"/>
                <a:ea typeface="ＭＳ Ｐゴシック"/>
              </a:rPr>
              <a:t>　　本人の意思を推定することがどうしても困難な場合は、関係者が協議し、本人にとっての最善の利益を判断せざるを得ない</a:t>
            </a:r>
            <a:r>
              <a:rPr lang="ja-JP" altLang="en-US" sz="1200" dirty="0" err="1">
                <a:solidFill>
                  <a:prstClr val="black"/>
                </a:solidFill>
                <a:latin typeface="Calibri"/>
                <a:ea typeface="ＭＳ Ｐゴシック"/>
              </a:rPr>
              <a:t>場合があ</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る。最善の利益の判断は最後の手段であり、次のような点に留意することが必要である。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（１）メリット・デメリットの検討</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複数の選択肢からメリットとデメリットを可能な限り挙げ、比較検討して本人の最善の利益を導く。</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（２）相反する選択肢の両立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二者択一の場合においても、相反する選択肢を両立させることを考え、本人の最善の利益を追求する。（例えば、食事制限が必要な</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人も、運動や食材等の工夫により、本人の好みの食事をしつつ、健康上リスクの少ない生活を送ることができないか考える場合等。）</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（３）自由の制限の最小化</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住まいの場を選択する場合、選択可能な中から、障害者にとって自由の制限がより少ない方を選択する。また、本人の生命・身体の</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安全を守るために、行動の自由を制限せざるを得ない場合でも、他にないか慎重に検討し、自由の制限を最小化する。</a:t>
            </a:r>
          </a:p>
          <a:p>
            <a:pPr algn="just" fontAlgn="auto">
              <a:spcBef>
                <a:spcPts val="0"/>
              </a:spcBef>
              <a:spcAft>
                <a:spcPts val="0"/>
              </a:spcAft>
            </a:pPr>
            <a:endParaRPr lang="ja-JP" altLang="en-US"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５．事業者以外の視点からの検討</a:t>
            </a:r>
          </a:p>
          <a:p>
            <a:pPr algn="just" fontAlgn="auto">
              <a:spcBef>
                <a:spcPts val="0"/>
              </a:spcBef>
              <a:spcAft>
                <a:spcPts val="0"/>
              </a:spcAft>
            </a:pPr>
            <a:r>
              <a:rPr lang="ja-JP" altLang="en-US" sz="1200" dirty="0">
                <a:solidFill>
                  <a:prstClr val="black"/>
                </a:solidFill>
                <a:latin typeface="Calibri"/>
                <a:ea typeface="ＭＳ Ｐゴシック"/>
              </a:rPr>
              <a:t>　　事業者以外の関係者も交えて意思決定支援を進めることが望ましい。本人の家族や知人、成年後見人、ピアサポーター等が、本人に</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直接サービス提供する立場とは別の第三者として意見を述べることにより、多様な視点から本人の意思決定支援を進めることができる。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６．成年後見人等の権限との関係</a:t>
            </a:r>
            <a:endParaRPr lang="en-US" altLang="ja-JP" sz="1200" u="sng"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意思決定支援の結果と成年後見人等の身上配慮義務に基づく方針が齟齬をきたさないよう、意思決定支援のプロセスに成年後見人</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等の参画を促し、検討を進めることが望ましい。</a:t>
            </a:r>
            <a:endParaRPr lang="en-US" altLang="ja-JP" sz="1200" dirty="0">
              <a:solidFill>
                <a:prstClr val="black"/>
              </a:solidFill>
              <a:latin typeface="Calibri"/>
              <a:ea typeface="ＭＳ Ｐゴシック"/>
            </a:endParaRPr>
          </a:p>
        </p:txBody>
      </p:sp>
      <p:sp>
        <p:nvSpPr>
          <p:cNvPr id="3" name="正方形/長方形 2"/>
          <p:cNvSpPr/>
          <p:nvPr/>
        </p:nvSpPr>
        <p:spPr>
          <a:xfrm>
            <a:off x="116463" y="341223"/>
            <a:ext cx="9595066" cy="61734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125</a:t>
            </a:fld>
            <a:endParaRPr lang="en-US" altLang="ja-JP" dirty="0">
              <a:solidFill>
                <a:prstClr val="black"/>
              </a:solidFill>
            </a:endParaRPr>
          </a:p>
        </p:txBody>
      </p:sp>
    </p:spTree>
    <p:extLst>
      <p:ext uri="{BB962C8B-B14F-4D97-AF65-F5344CB8AC3E}">
        <p14:creationId xmlns:p14="http://schemas.microsoft.com/office/powerpoint/2010/main" val="13675700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2939" y="404684"/>
            <a:ext cx="9673075" cy="6001639"/>
          </a:xfrm>
          <a:prstGeom prst="rect">
            <a:avLst/>
          </a:prstGeom>
          <a:noFill/>
          <a:ln>
            <a:noFill/>
          </a:ln>
        </p:spPr>
        <p:txBody>
          <a:bodyPr wrap="square" lIns="91341" tIns="45673" rIns="91341" bIns="45673" rtlCol="0">
            <a:spAutoFit/>
          </a:bodyPr>
          <a:lstStyle/>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１．意思決定支援の枠組み</a:t>
            </a:r>
          </a:p>
          <a:p>
            <a:pPr algn="just" fontAlgn="auto">
              <a:spcBef>
                <a:spcPts val="0"/>
              </a:spcBef>
              <a:spcAft>
                <a:spcPts val="0"/>
              </a:spcAft>
            </a:pPr>
            <a:r>
              <a:rPr lang="ja-JP" altLang="en-US" sz="1200" dirty="0">
                <a:solidFill>
                  <a:prstClr val="black"/>
                </a:solidFill>
                <a:latin typeface="Calibri"/>
                <a:ea typeface="ＭＳ Ｐゴシック"/>
              </a:rPr>
              <a:t>　　</a:t>
            </a:r>
            <a:r>
              <a:rPr lang="ja-JP" altLang="en-US" sz="1200" dirty="0">
                <a:solidFill>
                  <a:srgbClr val="FF0000"/>
                </a:solidFill>
                <a:latin typeface="Calibri"/>
                <a:ea typeface="ＭＳ Ｐゴシック"/>
              </a:rPr>
              <a:t>　</a:t>
            </a:r>
            <a:r>
              <a:rPr lang="ja-JP" altLang="en-US" sz="1200" dirty="0">
                <a:solidFill>
                  <a:prstClr val="black"/>
                </a:solidFill>
                <a:latin typeface="Calibri"/>
                <a:ea typeface="ＭＳ Ｐゴシック"/>
              </a:rPr>
              <a:t>意思決定支援の枠組みは、意思決定支援責任者の配置、意思決定支援会議の開催、意思決定の結果を反映したサービス等利用</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計画・個別支援計画（意思決定支援計画）の作成とサービスの提供、モニタリングと評価・見直しの５つの要素から構成される。</a:t>
            </a:r>
            <a:endParaRPr lang="en-US" altLang="ja-JP" sz="1200" dirty="0">
              <a:solidFill>
                <a:prstClr val="black"/>
              </a:solidFill>
              <a:latin typeface="Calibri"/>
              <a:ea typeface="ＭＳ Ｐゴシック"/>
            </a:endParaRPr>
          </a:p>
          <a:p>
            <a:pPr algn="just" fontAlgn="auto">
              <a:spcBef>
                <a:spcPts val="0"/>
              </a:spcBef>
              <a:spcAft>
                <a:spcPts val="0"/>
              </a:spcAft>
            </a:pPr>
            <a:endParaRPr lang="ja-JP" altLang="en-US"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（１）意思決定支援責任者の配置</a:t>
            </a:r>
          </a:p>
          <a:p>
            <a:pPr algn="just" fontAlgn="auto">
              <a:spcBef>
                <a:spcPts val="0"/>
              </a:spcBef>
              <a:spcAft>
                <a:spcPts val="0"/>
              </a:spcAft>
            </a:pPr>
            <a:r>
              <a:rPr lang="ja-JP" altLang="en-US" sz="1200" dirty="0">
                <a:solidFill>
                  <a:prstClr val="black"/>
                </a:solidFill>
                <a:latin typeface="Calibri"/>
                <a:ea typeface="ＭＳ Ｐゴシック"/>
              </a:rPr>
              <a:t>　　　意思決定支援責任者は、意思決定支援計画作成に中心的にかかわり、意思決定支援会議を企画・運営するなど、意思決定支援</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の仕組みを作る等の役割を担う。サービス管理責任者や相談支援専門員が兼務することが考えられる。</a:t>
            </a: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（２）意思決定支援会議の開催</a:t>
            </a:r>
          </a:p>
          <a:p>
            <a:pPr algn="just" fontAlgn="auto">
              <a:spcBef>
                <a:spcPts val="0"/>
              </a:spcBef>
              <a:spcAft>
                <a:spcPts val="0"/>
              </a:spcAft>
            </a:pPr>
            <a:r>
              <a:rPr lang="ja-JP" altLang="en-US" sz="1200" dirty="0">
                <a:solidFill>
                  <a:prstClr val="black"/>
                </a:solidFill>
                <a:latin typeface="Calibri"/>
                <a:ea typeface="ＭＳ Ｐゴシック"/>
              </a:rPr>
              <a:t>　　　意思決定支援会議は、本人参加の下で、意思決定が必要な事項に関する参加者の情報を持ち寄り、意思を確認したり、意思及び</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選好を推定したり、最善の利益を検討する仕組み。「サービス担当者会議」や「個別支援会議」と一体的に実施することが考えられる。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（３）意思決定が反映されたサービス等利用計画や個別支援計画（意志決定支援計画）の作成とサービスの提供</a:t>
            </a:r>
          </a:p>
          <a:p>
            <a:pPr algn="just" fontAlgn="auto">
              <a:spcBef>
                <a:spcPts val="0"/>
              </a:spcBef>
              <a:spcAft>
                <a:spcPts val="0"/>
              </a:spcAft>
            </a:pPr>
            <a:r>
              <a:rPr lang="ja-JP" altLang="en-US" sz="1200" dirty="0">
                <a:solidFill>
                  <a:prstClr val="black"/>
                </a:solidFill>
                <a:latin typeface="Calibri"/>
                <a:ea typeface="ＭＳ Ｐゴシック"/>
              </a:rPr>
              <a:t>　　　意思決定支援によって確認又は推定された本人の意思や、本人の最善の利益と判断された内容を反映したサービス等利用計画や</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個別支援計画（意思決定支援計画）を作成し、本人の意思決定に基づくサービスの提供を行うことが重要である。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（４）モニタリングと評価及び見直し</a:t>
            </a:r>
          </a:p>
          <a:p>
            <a:pPr algn="just" fontAlgn="auto">
              <a:spcBef>
                <a:spcPts val="0"/>
              </a:spcBef>
              <a:spcAft>
                <a:spcPts val="0"/>
              </a:spcAft>
            </a:pPr>
            <a:r>
              <a:rPr lang="ja-JP" altLang="en-US" sz="1200" dirty="0">
                <a:solidFill>
                  <a:prstClr val="black"/>
                </a:solidFill>
                <a:latin typeface="Calibri"/>
                <a:ea typeface="ＭＳ Ｐゴシック"/>
              </a:rPr>
              <a:t>　　　意思決定支援を反映したサービス提供の結果をモニタリングし、評価を適切に行い、次の支援でさらに意思決定が促進されるよう見</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直すことが重要である。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２．意思決定支援における意思疎通と合理的配慮</a:t>
            </a:r>
          </a:p>
          <a:p>
            <a:pPr algn="just" fontAlgn="auto">
              <a:spcBef>
                <a:spcPts val="0"/>
              </a:spcBef>
              <a:spcAft>
                <a:spcPts val="0"/>
              </a:spcAft>
            </a:pPr>
            <a:r>
              <a:rPr lang="ja-JP" altLang="en-US" sz="1200" dirty="0">
                <a:solidFill>
                  <a:prstClr val="black"/>
                </a:solidFill>
                <a:latin typeface="Calibri"/>
                <a:ea typeface="ＭＳ Ｐゴシック"/>
              </a:rPr>
              <a:t>　　意思決定に必要だと考えられる情報を本人が十分理解し、保持し、比較し、実際の決定に活用できるよう配慮をもって説明し、決定した</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ことの結果起こり得ること等を含めた情報を可能な限り本人が理解できるよう、意思疎通における合理的配慮を行うことが重要である。</a:t>
            </a:r>
            <a:endParaRPr lang="en-US" altLang="ja-JP" sz="1200" dirty="0">
              <a:solidFill>
                <a:prstClr val="black"/>
              </a:solidFill>
              <a:latin typeface="Calibri"/>
              <a:ea typeface="ＭＳ Ｐゴシック"/>
            </a:endParaRPr>
          </a:p>
          <a:p>
            <a:pPr algn="just" fontAlgn="auto">
              <a:spcBef>
                <a:spcPts val="0"/>
              </a:spcBef>
              <a:spcAft>
                <a:spcPts val="0"/>
              </a:spcAft>
            </a:pP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u="sng" dirty="0">
                <a:solidFill>
                  <a:prstClr val="black"/>
                </a:solidFill>
                <a:latin typeface="Calibri"/>
                <a:ea typeface="ＭＳ Ｐゴシック"/>
              </a:rPr>
              <a:t>３．意思決定支援の根拠となる記録の作成</a:t>
            </a:r>
          </a:p>
          <a:p>
            <a:pPr algn="just" fontAlgn="auto">
              <a:spcBef>
                <a:spcPts val="0"/>
              </a:spcBef>
              <a:spcAft>
                <a:spcPts val="0"/>
              </a:spcAft>
            </a:pPr>
            <a:r>
              <a:rPr lang="ja-JP" altLang="en-US" sz="1200" dirty="0">
                <a:solidFill>
                  <a:prstClr val="black"/>
                </a:solidFill>
                <a:latin typeface="Calibri"/>
                <a:ea typeface="ＭＳ Ｐゴシック"/>
              </a:rPr>
              <a:t>　　意思決定支援を進めるためには、本人のこれまでの生活環境や生活史、家族関係、人間関係、嗜好等の情報を把握しておくことが必</a:t>
            </a:r>
            <a:endParaRPr lang="en-US" altLang="ja-JP" sz="1200" dirty="0">
              <a:solidFill>
                <a:prstClr val="black"/>
              </a:solidFill>
              <a:latin typeface="Calibri"/>
              <a:ea typeface="ＭＳ Ｐゴシック"/>
            </a:endParaRPr>
          </a:p>
          <a:p>
            <a:pPr algn="just" fontAlgn="auto">
              <a:spcBef>
                <a:spcPts val="0"/>
              </a:spcBef>
              <a:spcAft>
                <a:spcPts val="0"/>
              </a:spcAft>
            </a:pPr>
            <a:r>
              <a:rPr lang="ja-JP" altLang="en-US" sz="1200" dirty="0">
                <a:solidFill>
                  <a:prstClr val="black"/>
                </a:solidFill>
                <a:latin typeface="Calibri"/>
                <a:ea typeface="ＭＳ Ｐゴシック"/>
              </a:rPr>
              <a:t>　要である。家族も含めた本人のこれまでの生活の全体像を理解することは、本人の意思を推定するための手がかりとなる。</a:t>
            </a:r>
          </a:p>
          <a:p>
            <a:pPr algn="just"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u="sng" dirty="0">
                <a:solidFill>
                  <a:prstClr val="black"/>
                </a:solidFill>
                <a:latin typeface="Calibri"/>
                <a:ea typeface="ＭＳ Ｐゴシック"/>
              </a:rPr>
              <a:t>４．職員の知識・技術の向上</a:t>
            </a:r>
          </a:p>
          <a:p>
            <a:pPr fontAlgn="auto">
              <a:spcBef>
                <a:spcPts val="0"/>
              </a:spcBef>
              <a:spcAft>
                <a:spcPts val="0"/>
              </a:spcAft>
            </a:pPr>
            <a:r>
              <a:rPr lang="ja-JP" altLang="en-US" sz="1200" dirty="0">
                <a:solidFill>
                  <a:prstClr val="black"/>
                </a:solidFill>
                <a:latin typeface="Calibri"/>
                <a:ea typeface="ＭＳ Ｐゴシック"/>
              </a:rPr>
              <a:t>　　職員の知識・技術等の向上は、意思決定支援の質の向上に直結するものであるため、意思決定支援の意義や知識の理解及び技術等</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の向上への取組みを促進させることが重要である。</a:t>
            </a:r>
          </a:p>
        </p:txBody>
      </p:sp>
      <p:sp>
        <p:nvSpPr>
          <p:cNvPr id="3" name="正方形/長方形 2"/>
          <p:cNvSpPr/>
          <p:nvPr/>
        </p:nvSpPr>
        <p:spPr>
          <a:xfrm>
            <a:off x="77826" y="356225"/>
            <a:ext cx="9673075" cy="6241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4" name="角丸四角形 3"/>
          <p:cNvSpPr/>
          <p:nvPr/>
        </p:nvSpPr>
        <p:spPr>
          <a:xfrm>
            <a:off x="53288" y="200681"/>
            <a:ext cx="1506747" cy="288032"/>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Ⅲ</a:t>
            </a:r>
            <a:r>
              <a:rPr lang="ja-JP" altLang="en-US" sz="1400" dirty="0">
                <a:solidFill>
                  <a:prstClr val="black"/>
                </a:solidFill>
              </a:rPr>
              <a:t>　各　論</a:t>
            </a:r>
          </a:p>
        </p:txBody>
      </p:sp>
      <p:sp>
        <p:nvSpPr>
          <p:cNvPr id="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126</a:t>
            </a:fld>
            <a:endParaRPr lang="en-US" altLang="ja-JP" dirty="0">
              <a:solidFill>
                <a:prstClr val="black"/>
              </a:solidFill>
            </a:endParaRPr>
          </a:p>
        </p:txBody>
      </p:sp>
    </p:spTree>
    <p:extLst>
      <p:ext uri="{BB962C8B-B14F-4D97-AF65-F5344CB8AC3E}">
        <p14:creationId xmlns:p14="http://schemas.microsoft.com/office/powerpoint/2010/main" val="3449323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下矢印 50"/>
          <p:cNvSpPr/>
          <p:nvPr/>
        </p:nvSpPr>
        <p:spPr>
          <a:xfrm>
            <a:off x="1046419" y="5787808"/>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50" name="下矢印 49"/>
          <p:cNvSpPr/>
          <p:nvPr/>
        </p:nvSpPr>
        <p:spPr>
          <a:xfrm>
            <a:off x="1046421" y="4936107"/>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9" name="下矢印 48"/>
          <p:cNvSpPr/>
          <p:nvPr/>
        </p:nvSpPr>
        <p:spPr>
          <a:xfrm>
            <a:off x="1046421" y="3905007"/>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8" name="下矢印 47"/>
          <p:cNvSpPr/>
          <p:nvPr/>
        </p:nvSpPr>
        <p:spPr>
          <a:xfrm>
            <a:off x="1036572" y="3364173"/>
            <a:ext cx="240243" cy="3333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5" name="正方形/長方形 44"/>
          <p:cNvSpPr/>
          <p:nvPr/>
        </p:nvSpPr>
        <p:spPr>
          <a:xfrm>
            <a:off x="8172128" y="6365908"/>
            <a:ext cx="1176338"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6" name="左矢印 45"/>
          <p:cNvSpPr/>
          <p:nvPr/>
        </p:nvSpPr>
        <p:spPr>
          <a:xfrm>
            <a:off x="8683652" y="4381318"/>
            <a:ext cx="641138" cy="200025"/>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47" name="正方形/長方形 46"/>
          <p:cNvSpPr/>
          <p:nvPr/>
        </p:nvSpPr>
        <p:spPr>
          <a:xfrm>
            <a:off x="9243552" y="4437114"/>
            <a:ext cx="104989" cy="2033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endParaRPr lang="ja-JP" altLang="en-US">
              <a:solidFill>
                <a:prstClr val="white"/>
              </a:solidFill>
            </a:endParaRPr>
          </a:p>
        </p:txBody>
      </p:sp>
      <p:sp>
        <p:nvSpPr>
          <p:cNvPr id="2" name="テキスト ボックス 1"/>
          <p:cNvSpPr txBox="1"/>
          <p:nvPr/>
        </p:nvSpPr>
        <p:spPr>
          <a:xfrm>
            <a:off x="98633" y="1722433"/>
            <a:ext cx="9673075" cy="830997"/>
          </a:xfrm>
          <a:prstGeom prst="rect">
            <a:avLst/>
          </a:prstGeom>
          <a:noFill/>
          <a:ln>
            <a:solidFill>
              <a:schemeClr val="tx1"/>
            </a:solidFill>
          </a:ln>
        </p:spPr>
        <p:txBody>
          <a:bodyPr wrap="square" lIns="91341" tIns="45673" rIns="91341" bIns="45673" rtlCol="0">
            <a:spAutoFit/>
          </a:bodyPr>
          <a:lstStyle/>
          <a:p>
            <a:pPr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１．日中活動プログラムの選択に関する意思決定支援</a:t>
            </a:r>
          </a:p>
          <a:p>
            <a:pPr fontAlgn="auto">
              <a:spcBef>
                <a:spcPts val="0"/>
              </a:spcBef>
              <a:spcAft>
                <a:spcPts val="0"/>
              </a:spcAft>
            </a:pPr>
            <a:r>
              <a:rPr lang="ja-JP" altLang="en-US" sz="1200" dirty="0">
                <a:solidFill>
                  <a:prstClr val="black"/>
                </a:solidFill>
                <a:latin typeface="Calibri"/>
                <a:ea typeface="ＭＳ Ｐゴシック"/>
              </a:rPr>
              <a:t>２．施設での生活を継続するかどうかの意思決定支援</a:t>
            </a:r>
          </a:p>
          <a:p>
            <a:pPr fontAlgn="auto">
              <a:spcBef>
                <a:spcPts val="0"/>
              </a:spcBef>
              <a:spcAft>
                <a:spcPts val="0"/>
              </a:spcAft>
            </a:pPr>
            <a:r>
              <a:rPr lang="ja-JP" altLang="en-US" sz="1200" dirty="0">
                <a:solidFill>
                  <a:prstClr val="black"/>
                </a:solidFill>
                <a:latin typeface="Calibri"/>
                <a:ea typeface="ＭＳ Ｐゴシック"/>
              </a:rPr>
              <a:t>３．精神科病院からの退院に関する意思決定支援</a:t>
            </a:r>
          </a:p>
        </p:txBody>
      </p:sp>
      <p:sp>
        <p:nvSpPr>
          <p:cNvPr id="4" name="テキスト ボックス 3"/>
          <p:cNvSpPr txBox="1"/>
          <p:nvPr/>
        </p:nvSpPr>
        <p:spPr>
          <a:xfrm>
            <a:off x="115338" y="116671"/>
            <a:ext cx="9673075" cy="1384995"/>
          </a:xfrm>
          <a:prstGeom prst="rect">
            <a:avLst/>
          </a:prstGeom>
          <a:noFill/>
          <a:ln>
            <a:noFill/>
          </a:ln>
        </p:spPr>
        <p:txBody>
          <a:bodyPr wrap="square" lIns="91341" tIns="45673" rIns="91341" bIns="45673" rtlCol="0">
            <a:spAutoFit/>
          </a:bodyPr>
          <a:lstStyle/>
          <a:p>
            <a:pPr fontAlgn="auto">
              <a:spcBef>
                <a:spcPts val="0"/>
              </a:spcBef>
              <a:spcAft>
                <a:spcPts val="0"/>
              </a:spcAft>
            </a:pPr>
            <a:r>
              <a:rPr lang="ja-JP" altLang="en-US" sz="1200" u="sng" dirty="0">
                <a:solidFill>
                  <a:prstClr val="black"/>
                </a:solidFill>
                <a:latin typeface="Calibri"/>
                <a:ea typeface="ＭＳ Ｐゴシック"/>
              </a:rPr>
              <a:t>５．関係者、関係機関との連携</a:t>
            </a:r>
          </a:p>
          <a:p>
            <a:pPr fontAlgn="auto">
              <a:spcBef>
                <a:spcPts val="0"/>
              </a:spcBef>
              <a:spcAft>
                <a:spcPts val="0"/>
              </a:spcAft>
            </a:pPr>
            <a:r>
              <a:rPr lang="ja-JP" altLang="en-US" sz="1200" dirty="0">
                <a:solidFill>
                  <a:prstClr val="black"/>
                </a:solidFill>
                <a:latin typeface="Calibri"/>
                <a:ea typeface="ＭＳ Ｐゴシック"/>
              </a:rPr>
              <a:t>　　意思決定支援責任者は、事業者、家族や成年後見人等の他、関係者等と連携して意思決定支援を進めることが重要である。協議会</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を活用する等、意思決定支援会議に関係者等が参加するための体制整備を進めることが必要である。</a:t>
            </a:r>
          </a:p>
          <a:p>
            <a:pPr fontAlgn="auto">
              <a:spcBef>
                <a:spcPts val="0"/>
              </a:spcBef>
              <a:spcAft>
                <a:spcPts val="0"/>
              </a:spcAft>
            </a:pPr>
            <a:endParaRPr lang="ja-JP" altLang="en-US" sz="1200" dirty="0">
              <a:solidFill>
                <a:prstClr val="black"/>
              </a:solidFill>
              <a:latin typeface="Calibri"/>
              <a:ea typeface="ＭＳ Ｐゴシック"/>
            </a:endParaRPr>
          </a:p>
          <a:p>
            <a:pPr fontAlgn="auto">
              <a:spcBef>
                <a:spcPts val="0"/>
              </a:spcBef>
              <a:spcAft>
                <a:spcPts val="0"/>
              </a:spcAft>
            </a:pPr>
            <a:r>
              <a:rPr lang="ja-JP" altLang="en-US" sz="1200" u="sng" dirty="0">
                <a:solidFill>
                  <a:prstClr val="black"/>
                </a:solidFill>
                <a:latin typeface="Calibri"/>
                <a:ea typeface="ＭＳ Ｐゴシック"/>
              </a:rPr>
              <a:t>６．本人と家族等に対する説明責任等</a:t>
            </a:r>
          </a:p>
          <a:p>
            <a:pPr fontAlgn="auto">
              <a:spcBef>
                <a:spcPts val="0"/>
              </a:spcBef>
              <a:spcAft>
                <a:spcPts val="0"/>
              </a:spcAft>
            </a:pPr>
            <a:r>
              <a:rPr lang="ja-JP" altLang="en-US" sz="1200" dirty="0">
                <a:solidFill>
                  <a:prstClr val="black"/>
                </a:solidFill>
                <a:latin typeface="Calibri"/>
                <a:ea typeface="ＭＳ Ｐゴシック"/>
              </a:rPr>
              <a:t>　　障害者と家族等に対して、意思決定支援計画、意思決定支援会議の内容についての丁寧な説明を行う。また、苦情解決の手順等の　</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重要事項についても説明する。意思決定支援に関わった関係者等は、業務上知り得た秘密を保持しなければならない。</a:t>
            </a:r>
          </a:p>
        </p:txBody>
      </p:sp>
      <p:sp>
        <p:nvSpPr>
          <p:cNvPr id="5" name="正方形/長方形 4"/>
          <p:cNvSpPr/>
          <p:nvPr/>
        </p:nvSpPr>
        <p:spPr>
          <a:xfrm>
            <a:off x="98633" y="125467"/>
            <a:ext cx="9673075" cy="134212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3" name="角丸四角形 2"/>
          <p:cNvSpPr/>
          <p:nvPr/>
        </p:nvSpPr>
        <p:spPr>
          <a:xfrm>
            <a:off x="63533" y="1588210"/>
            <a:ext cx="2652295" cy="268356"/>
          </a:xfrm>
          <a:prstGeom prst="round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1400" dirty="0">
                <a:solidFill>
                  <a:prstClr val="black"/>
                </a:solidFill>
              </a:rPr>
              <a:t>Ⅳ</a:t>
            </a:r>
            <a:r>
              <a:rPr lang="ja-JP" altLang="en-US" sz="1400" dirty="0">
                <a:solidFill>
                  <a:prstClr val="black"/>
                </a:solidFill>
              </a:rPr>
              <a:t>　意思決定支援の具体例</a:t>
            </a:r>
          </a:p>
        </p:txBody>
      </p:sp>
      <p:sp>
        <p:nvSpPr>
          <p:cNvPr id="31" name="正方形/長方形 30"/>
          <p:cNvSpPr/>
          <p:nvPr/>
        </p:nvSpPr>
        <p:spPr>
          <a:xfrm>
            <a:off x="372136" y="3165666"/>
            <a:ext cx="4892931" cy="365293"/>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lnSpc>
                <a:spcPct val="150000"/>
              </a:lnSpc>
              <a:spcBef>
                <a:spcPts val="0"/>
              </a:spcBef>
              <a:spcAft>
                <a:spcPts val="0"/>
              </a:spcAft>
            </a:pPr>
            <a:r>
              <a:rPr lang="ja-JP" altLang="en-US" sz="1200" b="1" kern="100" dirty="0">
                <a:solidFill>
                  <a:srgbClr val="000000"/>
                </a:solidFill>
                <a:ea typeface="ＭＳ ゴシック"/>
                <a:cs typeface="Times New Roman"/>
              </a:rPr>
              <a:t>意思決定が必要な場面　</a:t>
            </a:r>
            <a:r>
              <a:rPr lang="ja-JP" altLang="en-US" sz="1000" kern="100" dirty="0">
                <a:solidFill>
                  <a:srgbClr val="000000"/>
                </a:solidFill>
                <a:ea typeface="ＭＳ 明朝"/>
                <a:cs typeface="Times New Roman"/>
              </a:rPr>
              <a:t>・サービスの選択　・居住の場の選択　等</a:t>
            </a:r>
            <a:endParaRPr lang="ja-JP" altLang="en-US" sz="1000" kern="100" dirty="0">
              <a:solidFill>
                <a:prstClr val="white"/>
              </a:solidFill>
              <a:ea typeface="ＭＳ 明朝"/>
              <a:cs typeface="Times New Roman"/>
            </a:endParaRPr>
          </a:p>
        </p:txBody>
      </p:sp>
      <p:sp>
        <p:nvSpPr>
          <p:cNvPr id="33" name="テキスト ボックス 2"/>
          <p:cNvSpPr txBox="1">
            <a:spLocks noChangeArrowheads="1"/>
          </p:cNvSpPr>
          <p:nvPr/>
        </p:nvSpPr>
        <p:spPr bwMode="auto">
          <a:xfrm>
            <a:off x="376266" y="3709349"/>
            <a:ext cx="2788095" cy="342900"/>
          </a:xfrm>
          <a:prstGeom prst="rect">
            <a:avLst/>
          </a:prstGeom>
          <a:solidFill>
            <a:srgbClr val="FFFF66"/>
          </a:solidFill>
          <a:ln w="9525">
            <a:solidFill>
              <a:srgbClr val="000000"/>
            </a:solidFill>
            <a:miter lim="800000"/>
            <a:headEnd/>
            <a:tailEnd/>
          </a:ln>
        </p:spPr>
        <p:txBody>
          <a:bodyPr rot="0" vert="horz" wrap="square" lIns="91341" tIns="45673" rIns="91341" bIns="45673" anchor="t" anchorCtr="0">
            <a:noAutofit/>
          </a:bodyPr>
          <a:lstStyle/>
          <a:p>
            <a:pPr fontAlgn="auto">
              <a:lnSpc>
                <a:spcPts val="2000"/>
              </a:lnSpc>
              <a:spcBef>
                <a:spcPts val="0"/>
              </a:spcBef>
              <a:spcAft>
                <a:spcPts val="0"/>
              </a:spcAft>
            </a:pPr>
            <a:r>
              <a:rPr lang="ja-JP" altLang="en-US" sz="1200" b="1" kern="100" dirty="0">
                <a:solidFill>
                  <a:prstClr val="black"/>
                </a:solidFill>
                <a:latin typeface="Century"/>
                <a:ea typeface="ＭＳ ゴシック"/>
                <a:cs typeface="Times New Roman"/>
              </a:rPr>
              <a:t>本人が自分で決定できるよう支援</a:t>
            </a:r>
            <a:endParaRPr lang="ja-JP" altLang="en-US" sz="1000" kern="100" dirty="0">
              <a:solidFill>
                <a:prstClr val="black"/>
              </a:solidFill>
              <a:latin typeface="Century"/>
              <a:ea typeface="ＭＳ 明朝"/>
              <a:cs typeface="Times New Roman"/>
            </a:endParaRPr>
          </a:p>
        </p:txBody>
      </p:sp>
      <p:sp>
        <p:nvSpPr>
          <p:cNvPr id="34" name="テキスト ボックス 2"/>
          <p:cNvSpPr txBox="1">
            <a:spLocks noChangeArrowheads="1"/>
          </p:cNvSpPr>
          <p:nvPr/>
        </p:nvSpPr>
        <p:spPr bwMode="auto">
          <a:xfrm>
            <a:off x="1500641" y="4026898"/>
            <a:ext cx="1661319" cy="246126"/>
          </a:xfrm>
          <a:prstGeom prst="rect">
            <a:avLst/>
          </a:prstGeom>
          <a:noFill/>
          <a:ln w="9525">
            <a:noFill/>
            <a:miter lim="800000"/>
            <a:headEnd/>
            <a:tailEnd/>
          </a:ln>
        </p:spPr>
        <p:txBody>
          <a:bodyPr rot="0" vert="horz" wrap="square" lIns="91341" tIns="45673" rIns="91341" bIns="45673" anchor="t" anchorCtr="0">
            <a:spAutoFit/>
          </a:bodyPr>
          <a:lstStyle/>
          <a:p>
            <a:pPr algn="just" fontAlgn="auto">
              <a:spcBef>
                <a:spcPts val="0"/>
              </a:spcBef>
              <a:spcAft>
                <a:spcPts val="0"/>
              </a:spcAft>
            </a:pPr>
            <a:r>
              <a:rPr lang="ja-JP" altLang="en-US" sz="1000" kern="100" dirty="0">
                <a:solidFill>
                  <a:prstClr val="black"/>
                </a:solidFill>
                <a:latin typeface="Century"/>
                <a:ea typeface="ＭＳ ゴシック"/>
                <a:cs typeface="Times New Roman"/>
              </a:rPr>
              <a:t>自己決定が困難な場合</a:t>
            </a:r>
            <a:endParaRPr lang="ja-JP" altLang="en-US" sz="1000" kern="100" dirty="0">
              <a:solidFill>
                <a:prstClr val="black"/>
              </a:solidFill>
              <a:latin typeface="Century"/>
              <a:ea typeface="ＭＳ 明朝"/>
              <a:cs typeface="Times New Roman"/>
            </a:endParaRPr>
          </a:p>
        </p:txBody>
      </p:sp>
      <p:sp>
        <p:nvSpPr>
          <p:cNvPr id="35" name="正方形/長方形 34"/>
          <p:cNvSpPr/>
          <p:nvPr/>
        </p:nvSpPr>
        <p:spPr>
          <a:xfrm>
            <a:off x="383011" y="4270545"/>
            <a:ext cx="8268919" cy="792087"/>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t" anchorCtr="0" forceAA="0" compatLnSpc="1">
            <a:prstTxWarp prst="textNoShape">
              <a:avLst/>
            </a:prstTxWarp>
            <a:noAutofit/>
          </a:bodyPr>
          <a:lstStyle/>
          <a:p>
            <a:pPr indent="133207" fontAlgn="auto">
              <a:lnSpc>
                <a:spcPct val="150000"/>
              </a:lnSpc>
              <a:spcBef>
                <a:spcPts val="0"/>
              </a:spcBef>
              <a:spcAft>
                <a:spcPts val="0"/>
              </a:spcAft>
            </a:pPr>
            <a:r>
              <a:rPr lang="ja-JP" altLang="en-US" sz="1000" kern="100" dirty="0">
                <a:solidFill>
                  <a:prstClr val="white"/>
                </a:solidFill>
                <a:ea typeface="ＭＳ 明朝"/>
                <a:cs typeface="Times New Roman"/>
              </a:rPr>
              <a:t>　　　　　　　　　　　　　　　　</a:t>
            </a:r>
            <a:r>
              <a:rPr lang="ja-JP" altLang="en-US" sz="1000" kern="100" dirty="0">
                <a:solidFill>
                  <a:srgbClr val="000000"/>
                </a:solidFill>
                <a:ea typeface="ＭＳ 明朝"/>
                <a:cs typeface="Times New Roman"/>
              </a:rPr>
              <a:t>○ 本人の意思決定に関する情報の把握方法、意思決定支援会議の開催準備等</a:t>
            </a:r>
            <a:endParaRPr lang="ja-JP" altLang="en-US" sz="1000" kern="100" dirty="0">
              <a:solidFill>
                <a:prstClr val="white"/>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 アセスメント　・本人の意思確認　・日常生活の様子の観察　・関係者からの情報</a:t>
            </a:r>
            <a:endParaRPr lang="en-US" altLang="ja-JP" sz="1000" kern="100" dirty="0">
              <a:solidFill>
                <a:srgbClr val="000000"/>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収集・本人の判断能力、自己理解、心理的状況等の把握・本人の生活史等、</a:t>
            </a:r>
            <a:endParaRPr lang="en-US" altLang="ja-JP" sz="1000" kern="100" dirty="0">
              <a:solidFill>
                <a:srgbClr val="000000"/>
              </a:solidFill>
              <a:ea typeface="ＭＳ 明朝"/>
              <a:cs typeface="Times New Roman"/>
            </a:endParaRPr>
          </a:p>
          <a:p>
            <a:pPr indent="133207" fontAlgn="auto">
              <a:spcBef>
                <a:spcPts val="0"/>
              </a:spcBef>
              <a:spcAft>
                <a:spcPts val="0"/>
              </a:spcAft>
            </a:pPr>
            <a:r>
              <a:rPr lang="ja-JP" altLang="en-US" sz="1000" kern="100" dirty="0">
                <a:solidFill>
                  <a:srgbClr val="000000"/>
                </a:solidFill>
                <a:ea typeface="ＭＳ 明朝"/>
                <a:cs typeface="Times New Roman"/>
              </a:rPr>
              <a:t>　　　　　　　　　　　　　　　　　　人的・物理的環境等のアセスメント・体験を通じた選択の検討　等</a:t>
            </a:r>
            <a:endParaRPr lang="ja-JP" altLang="en-US" sz="1000" kern="100" dirty="0">
              <a:solidFill>
                <a:prstClr val="white"/>
              </a:solidFill>
              <a:ea typeface="ＭＳ 明朝"/>
              <a:cs typeface="Times New Roman"/>
            </a:endParaRPr>
          </a:p>
        </p:txBody>
      </p:sp>
      <p:sp>
        <p:nvSpPr>
          <p:cNvPr id="36" name="正方形/長方形 35"/>
          <p:cNvSpPr/>
          <p:nvPr/>
        </p:nvSpPr>
        <p:spPr>
          <a:xfrm>
            <a:off x="396981" y="4317926"/>
            <a:ext cx="2597553" cy="71361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lnSpc>
                <a:spcPts val="1200"/>
              </a:lnSpc>
              <a:spcBef>
                <a:spcPts val="0"/>
              </a:spcBef>
              <a:spcAft>
                <a:spcPts val="0"/>
              </a:spcAft>
            </a:pPr>
            <a:r>
              <a:rPr lang="ja-JP" altLang="en-US" sz="1200" b="1" kern="100" dirty="0">
                <a:solidFill>
                  <a:srgbClr val="000000"/>
                </a:solidFill>
                <a:ea typeface="ＭＳ ゴシック"/>
                <a:cs typeface="Times New Roman"/>
              </a:rPr>
              <a:t>意思決定支援責任者の選任</a:t>
            </a:r>
            <a:endParaRPr lang="en-US" altLang="ja-JP" sz="1200" b="1" kern="100" dirty="0">
              <a:solidFill>
                <a:srgbClr val="000000"/>
              </a:solidFill>
              <a:ea typeface="ＭＳ ゴシック"/>
              <a:cs typeface="Times New Roman"/>
            </a:endParaRPr>
          </a:p>
          <a:p>
            <a:pPr fontAlgn="auto">
              <a:lnSpc>
                <a:spcPts val="1200"/>
              </a:lnSpc>
              <a:spcBef>
                <a:spcPts val="0"/>
              </a:spcBef>
              <a:spcAft>
                <a:spcPts val="0"/>
              </a:spcAft>
            </a:pPr>
            <a:r>
              <a:rPr lang="ja-JP" altLang="en-US" sz="1200" b="1" kern="100" dirty="0">
                <a:solidFill>
                  <a:srgbClr val="000000"/>
                </a:solidFill>
                <a:ea typeface="ＭＳ ゴシック"/>
                <a:cs typeface="Times New Roman"/>
              </a:rPr>
              <a:t>とアセスメント</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相談支援専門員・サービス管理責任者</a:t>
            </a:r>
            <a:endParaRPr lang="en-US" altLang="ja-JP" sz="1000" kern="100" dirty="0">
              <a:solidFill>
                <a:srgbClr val="000000"/>
              </a:solidFill>
              <a:ea typeface="ＭＳ ゴシック"/>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兼務可</a:t>
            </a:r>
            <a:endParaRPr lang="ja-JP" altLang="en-US" sz="1000" kern="100" dirty="0">
              <a:solidFill>
                <a:prstClr val="white"/>
              </a:solidFill>
              <a:ea typeface="ＭＳ 明朝"/>
              <a:cs typeface="Times New Roman"/>
            </a:endParaRPr>
          </a:p>
        </p:txBody>
      </p:sp>
      <p:sp>
        <p:nvSpPr>
          <p:cNvPr id="37" name="正方形/長方形 36"/>
          <p:cNvSpPr/>
          <p:nvPr/>
        </p:nvSpPr>
        <p:spPr>
          <a:xfrm>
            <a:off x="383005" y="5269362"/>
            <a:ext cx="8258182" cy="648072"/>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t" anchorCtr="0" forceAA="0" compatLnSpc="1">
            <a:prstTxWarp prst="textNoShape">
              <a:avLst/>
            </a:prstTxWarp>
            <a:noAutofit/>
          </a:bodyPr>
          <a:lstStyle/>
          <a:p>
            <a:pPr fontAlgn="auto">
              <a:spcBef>
                <a:spcPts val="0"/>
              </a:spcBef>
              <a:spcAft>
                <a:spcPts val="0"/>
              </a:spcAft>
            </a:pPr>
            <a:r>
              <a:rPr lang="ja-JP" altLang="en-US" sz="1200" b="1" kern="100" dirty="0">
                <a:solidFill>
                  <a:srgbClr val="000000"/>
                </a:solidFill>
                <a:ea typeface="ＭＳ ゴシック"/>
                <a:cs typeface="Times New Roman"/>
              </a:rPr>
              <a:t>意思決定支援会議の開催</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サービス担当者会議・個別支援会議</a:t>
            </a:r>
            <a:endParaRPr lang="en-US" altLang="ja-JP" sz="1000" kern="100" dirty="0">
              <a:solidFill>
                <a:srgbClr val="000000"/>
              </a:solidFill>
              <a:ea typeface="ＭＳ ゴシック"/>
              <a:cs typeface="Times New Roman"/>
            </a:endParaRPr>
          </a:p>
          <a:p>
            <a:pPr fontAlgn="auto">
              <a:spcBef>
                <a:spcPts val="0"/>
              </a:spcBef>
              <a:spcAft>
                <a:spcPts val="0"/>
              </a:spcAft>
            </a:pPr>
            <a:r>
              <a:rPr lang="ja-JP" altLang="en-US" sz="1000" kern="100" dirty="0">
                <a:solidFill>
                  <a:srgbClr val="000000"/>
                </a:solidFill>
                <a:ea typeface="ＭＳ ゴシック"/>
                <a:cs typeface="Times New Roman"/>
              </a:rPr>
              <a:t>と兼ねて開催可</a:t>
            </a:r>
            <a:endParaRPr lang="ja-JP" altLang="en-US" sz="1000" kern="100" dirty="0">
              <a:solidFill>
                <a:prstClr val="white"/>
              </a:solidFill>
              <a:ea typeface="ＭＳ 明朝"/>
              <a:cs typeface="Times New Roman"/>
            </a:endParaRPr>
          </a:p>
          <a:p>
            <a:pPr algn="ctr" fontAlgn="auto">
              <a:lnSpc>
                <a:spcPts val="1200"/>
              </a:lnSpc>
              <a:spcBef>
                <a:spcPts val="0"/>
              </a:spcBef>
              <a:spcAft>
                <a:spcPts val="0"/>
              </a:spcAft>
            </a:pPr>
            <a:r>
              <a:rPr lang="ja-JP" altLang="en-US" sz="800" b="1" kern="100" dirty="0">
                <a:solidFill>
                  <a:srgbClr val="000000"/>
                </a:solidFill>
                <a:ea typeface="ＭＳ ゴシック"/>
                <a:cs typeface="Times New Roman"/>
              </a:rPr>
              <a:t>　</a:t>
            </a:r>
            <a:endParaRPr lang="ja-JP" altLang="en-US" sz="1000" kern="100" dirty="0">
              <a:solidFill>
                <a:prstClr val="white"/>
              </a:solidFill>
              <a:ea typeface="ＭＳ 明朝"/>
              <a:cs typeface="Times New Roman"/>
            </a:endParaRPr>
          </a:p>
        </p:txBody>
      </p:sp>
      <p:sp>
        <p:nvSpPr>
          <p:cNvPr id="40" name="テキスト ボックス 39"/>
          <p:cNvSpPr txBox="1"/>
          <p:nvPr/>
        </p:nvSpPr>
        <p:spPr>
          <a:xfrm>
            <a:off x="2994479" y="5306423"/>
            <a:ext cx="5501446" cy="430887"/>
          </a:xfrm>
          <a:prstGeom prst="rect">
            <a:avLst/>
          </a:prstGeom>
          <a:noFill/>
        </p:spPr>
        <p:txBody>
          <a:bodyPr wrap="square" lIns="91341" tIns="45673" rIns="91341" bIns="45673" rtlCol="0">
            <a:spAutoFit/>
          </a:bodyPr>
          <a:lstStyle/>
          <a:p>
            <a:pPr marL="133207" algn="just" fontAlgn="auto">
              <a:spcBef>
                <a:spcPts val="0"/>
              </a:spcBef>
              <a:spcAft>
                <a:spcPts val="0"/>
              </a:spcAft>
            </a:pPr>
            <a:r>
              <a:rPr lang="ja-JP" altLang="ja-JP" sz="1100" kern="100" dirty="0">
                <a:solidFill>
                  <a:srgbClr val="000000"/>
                </a:solidFill>
                <a:latin typeface="Calibri"/>
                <a:ea typeface="ＭＳ 明朝"/>
                <a:cs typeface="Times New Roman"/>
              </a:rPr>
              <a:t>本人・家族・成年後見人等・意思決定支援責任者・事業者・関係者等による情報交換や本人の意思の推定、最善の利益の判断</a:t>
            </a:r>
            <a:endParaRPr lang="ja-JP" altLang="en-US" sz="1100" dirty="0">
              <a:solidFill>
                <a:prstClr val="black"/>
              </a:solidFill>
              <a:latin typeface="Calibri"/>
              <a:ea typeface="ＭＳ Ｐゴシック"/>
            </a:endParaRPr>
          </a:p>
        </p:txBody>
      </p:sp>
      <p:sp>
        <p:nvSpPr>
          <p:cNvPr id="41" name="正方形/長方形 40"/>
          <p:cNvSpPr/>
          <p:nvPr/>
        </p:nvSpPr>
        <p:spPr>
          <a:xfrm>
            <a:off x="383047" y="6132407"/>
            <a:ext cx="8258181" cy="571500"/>
          </a:xfrm>
          <a:prstGeom prst="rect">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b" anchorCtr="0" forceAA="0" compatLnSpc="1">
            <a:prstTxWarp prst="textNoShape">
              <a:avLst/>
            </a:prstTxWarp>
            <a:noAutofit/>
          </a:bodyPr>
          <a:lstStyle/>
          <a:p>
            <a:pPr algn="ctr" fontAlgn="auto">
              <a:lnSpc>
                <a:spcPts val="1200"/>
              </a:lnSpc>
              <a:spcBef>
                <a:spcPts val="0"/>
              </a:spcBef>
              <a:spcAft>
                <a:spcPts val="0"/>
              </a:spcAft>
            </a:pPr>
            <a:endParaRPr lang="ja-JP" altLang="en-US" sz="1000" kern="100" dirty="0">
              <a:solidFill>
                <a:prstClr val="white"/>
              </a:solidFill>
              <a:ea typeface="ＭＳ 明朝"/>
              <a:cs typeface="Times New Roman"/>
            </a:endParaRPr>
          </a:p>
        </p:txBody>
      </p:sp>
      <p:sp>
        <p:nvSpPr>
          <p:cNvPr id="42" name="正方形/長方形 41"/>
          <p:cNvSpPr/>
          <p:nvPr/>
        </p:nvSpPr>
        <p:spPr>
          <a:xfrm>
            <a:off x="403399" y="6121064"/>
            <a:ext cx="5252244" cy="5715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41" tIns="45673" rIns="91341" bIns="45673" numCol="1" spcCol="0" rtlCol="0" fromWordArt="0" anchor="ctr" anchorCtr="0" forceAA="0" compatLnSpc="1">
            <a:prstTxWarp prst="textNoShape">
              <a:avLst/>
            </a:prstTxWarp>
            <a:noAutofit/>
          </a:bodyPr>
          <a:lstStyle/>
          <a:p>
            <a:pPr fontAlgn="auto">
              <a:spcBef>
                <a:spcPts val="0"/>
              </a:spcBef>
              <a:spcAft>
                <a:spcPts val="0"/>
              </a:spcAft>
            </a:pPr>
            <a:r>
              <a:rPr lang="ja-JP" altLang="en-US" sz="1200" b="1" kern="100" dirty="0">
                <a:solidFill>
                  <a:srgbClr val="000000"/>
                </a:solidFill>
                <a:ea typeface="ＭＳ ゴシック"/>
                <a:cs typeface="Times New Roman"/>
              </a:rPr>
              <a:t>意思決定の結果を反映したサービス等利用計画・個別支援計画</a:t>
            </a:r>
            <a:endParaRPr lang="ja-JP" altLang="en-US" sz="1000" kern="100" dirty="0">
              <a:solidFill>
                <a:prstClr val="white"/>
              </a:solidFill>
              <a:ea typeface="ＭＳ 明朝"/>
              <a:cs typeface="Times New Roman"/>
            </a:endParaRPr>
          </a:p>
          <a:p>
            <a:pPr fontAlgn="auto">
              <a:spcBef>
                <a:spcPts val="0"/>
              </a:spcBef>
              <a:spcAft>
                <a:spcPts val="0"/>
              </a:spcAft>
            </a:pPr>
            <a:r>
              <a:rPr lang="ja-JP" altLang="en-US" sz="1200" b="1" kern="100" dirty="0">
                <a:solidFill>
                  <a:srgbClr val="000000"/>
                </a:solidFill>
                <a:ea typeface="ＭＳ ゴシック"/>
                <a:cs typeface="Times New Roman"/>
              </a:rPr>
              <a:t>（意思決定支援計画）の作成とサービスの提供、支援結果等の記録</a:t>
            </a:r>
            <a:r>
              <a:rPr lang="en-US" sz="1000" kern="100" dirty="0">
                <a:solidFill>
                  <a:prstClr val="white"/>
                </a:solidFill>
                <a:ea typeface="ＭＳ 明朝"/>
                <a:cs typeface="Times New Roman"/>
              </a:rPr>
              <a:t> </a:t>
            </a:r>
            <a:endParaRPr lang="ja-JP" altLang="en-US" sz="1000" kern="100" dirty="0">
              <a:solidFill>
                <a:prstClr val="white"/>
              </a:solidFill>
              <a:ea typeface="ＭＳ 明朝"/>
              <a:cs typeface="Times New Roman"/>
            </a:endParaRPr>
          </a:p>
        </p:txBody>
      </p:sp>
      <p:sp>
        <p:nvSpPr>
          <p:cNvPr id="43" name="テキスト ボックス 42"/>
          <p:cNvSpPr txBox="1"/>
          <p:nvPr/>
        </p:nvSpPr>
        <p:spPr>
          <a:xfrm>
            <a:off x="5755919" y="6202835"/>
            <a:ext cx="2885266" cy="430887"/>
          </a:xfrm>
          <a:prstGeom prst="rect">
            <a:avLst/>
          </a:prstGeom>
          <a:noFill/>
        </p:spPr>
        <p:txBody>
          <a:bodyPr wrap="square" lIns="91341" tIns="45673" rIns="91341" bIns="45673" rtlCol="0">
            <a:spAutoFit/>
          </a:bodyPr>
          <a:lstStyle/>
          <a:p>
            <a:pPr fontAlgn="auto">
              <a:spcBef>
                <a:spcPts val="0"/>
              </a:spcBef>
              <a:spcAft>
                <a:spcPts val="0"/>
              </a:spcAft>
            </a:pPr>
            <a:r>
              <a:rPr lang="ja-JP" altLang="ja-JP" sz="1100" kern="100" dirty="0">
                <a:solidFill>
                  <a:srgbClr val="000000"/>
                </a:solidFill>
                <a:latin typeface="Calibri"/>
                <a:ea typeface="ＭＳ 明朝"/>
                <a:cs typeface="Times New Roman"/>
              </a:rPr>
              <a:t>支援から把握される表情や感情、行動等から読み取れる意思と選好等の記録</a:t>
            </a:r>
            <a:endParaRPr lang="ja-JP" altLang="ja-JP" sz="1100" kern="100" dirty="0">
              <a:solidFill>
                <a:prstClr val="black"/>
              </a:solidFill>
              <a:latin typeface="Calibri"/>
              <a:ea typeface="ＭＳ 明朝"/>
              <a:cs typeface="Times New Roman"/>
            </a:endParaRPr>
          </a:p>
        </p:txBody>
      </p:sp>
      <p:sp>
        <p:nvSpPr>
          <p:cNvPr id="44" name="テキスト ボックス 48"/>
          <p:cNvSpPr txBox="1"/>
          <p:nvPr/>
        </p:nvSpPr>
        <p:spPr>
          <a:xfrm>
            <a:off x="9058689" y="4674719"/>
            <a:ext cx="474663" cy="1558469"/>
          </a:xfrm>
          <a:prstGeom prst="rect">
            <a:avLst/>
          </a:prstGeom>
          <a:solidFill>
            <a:srgbClr val="FFFF66"/>
          </a:solidFill>
          <a:ln w="254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341" tIns="45673" rIns="91341" bIns="45673" numCol="1" spcCol="0" rtlCol="0" fromWordArt="0" anchor="t" anchorCtr="0" forceAA="0" compatLnSpc="1">
            <a:prstTxWarp prst="textNoShape">
              <a:avLst/>
            </a:prstTxWarp>
            <a:noAutofit/>
          </a:bodyPr>
          <a:lstStyle/>
          <a:p>
            <a:pPr fontAlgn="auto">
              <a:spcBef>
                <a:spcPts val="0"/>
              </a:spcBef>
              <a:spcAft>
                <a:spcPts val="0"/>
              </a:spcAft>
            </a:pPr>
            <a:r>
              <a:rPr lang="ja-JP" altLang="en-US" sz="1000" kern="100" dirty="0">
                <a:solidFill>
                  <a:prstClr val="black"/>
                </a:solidFill>
                <a:ea typeface="ＭＳ ゴシック"/>
                <a:cs typeface="Times New Roman"/>
              </a:rPr>
              <a:t>意思決定に関する記録の</a:t>
            </a:r>
            <a:endParaRPr lang="en-US" altLang="ja-JP" sz="1000" kern="100" dirty="0">
              <a:solidFill>
                <a:prstClr val="black"/>
              </a:solidFill>
              <a:ea typeface="ＭＳ ゴシック"/>
              <a:cs typeface="Times New Roman"/>
            </a:endParaRPr>
          </a:p>
          <a:p>
            <a:pPr fontAlgn="auto">
              <a:spcBef>
                <a:spcPts val="0"/>
              </a:spcBef>
              <a:spcAft>
                <a:spcPts val="0"/>
              </a:spcAft>
            </a:pPr>
            <a:r>
              <a:rPr lang="ja-JP" altLang="en-US" sz="1000" kern="100" dirty="0">
                <a:solidFill>
                  <a:prstClr val="black"/>
                </a:solidFill>
                <a:ea typeface="ＭＳ ゴシック"/>
                <a:cs typeface="Times New Roman"/>
              </a:rPr>
              <a:t>フィードバック</a:t>
            </a:r>
            <a:endParaRPr lang="ja-JP" altLang="en-US" sz="1000" kern="100" dirty="0">
              <a:solidFill>
                <a:prstClr val="black"/>
              </a:solidFill>
              <a:ea typeface="ＭＳ 明朝"/>
              <a:cs typeface="Times New Roman"/>
            </a:endParaRPr>
          </a:p>
        </p:txBody>
      </p:sp>
      <p:sp>
        <p:nvSpPr>
          <p:cNvPr id="52" name="テキスト ボックス 51"/>
          <p:cNvSpPr txBox="1"/>
          <p:nvPr/>
        </p:nvSpPr>
        <p:spPr>
          <a:xfrm>
            <a:off x="194476" y="2761305"/>
            <a:ext cx="2449860" cy="307777"/>
          </a:xfrm>
          <a:prstGeom prst="rect">
            <a:avLst/>
          </a:prstGeom>
          <a:solidFill>
            <a:srgbClr val="FF99FF"/>
          </a:solidFill>
          <a:ln>
            <a:solidFill>
              <a:schemeClr val="tx1"/>
            </a:solidFill>
          </a:ln>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a:t>
            </a:r>
            <a:r>
              <a:rPr lang="ja-JP" altLang="ja-JP" sz="1400" dirty="0">
                <a:solidFill>
                  <a:prstClr val="black"/>
                </a:solidFill>
                <a:latin typeface="Calibri"/>
                <a:ea typeface="ＭＳ Ｐゴシック"/>
              </a:rPr>
              <a:t>意思決定支援の流れ</a:t>
            </a:r>
            <a:endParaRPr lang="ja-JP" altLang="en-US" sz="1400" dirty="0">
              <a:solidFill>
                <a:prstClr val="black"/>
              </a:solidFill>
              <a:latin typeface="Calibri"/>
              <a:ea typeface="ＭＳ Ｐゴシック"/>
            </a:endParaRPr>
          </a:p>
        </p:txBody>
      </p:sp>
      <p:sp>
        <p:nvSpPr>
          <p:cNvPr id="25"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127</a:t>
            </a:fld>
            <a:endParaRPr lang="en-US" altLang="ja-JP" dirty="0">
              <a:solidFill>
                <a:prstClr val="black"/>
              </a:solidFill>
            </a:endParaRPr>
          </a:p>
        </p:txBody>
      </p:sp>
    </p:spTree>
    <p:extLst>
      <p:ext uri="{BB962C8B-B14F-4D97-AF65-F5344CB8AC3E}">
        <p14:creationId xmlns:p14="http://schemas.microsoft.com/office/powerpoint/2010/main" val="19886780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704527" y="274639"/>
            <a:ext cx="9007807" cy="6323012"/>
          </a:xfrm>
        </p:spPr>
        <p:txBody>
          <a:bodyPr/>
          <a:lstStyle/>
          <a:p>
            <a:pPr algn="l"/>
            <a:r>
              <a:rPr lang="en-US" altLang="ja-JP" sz="3600" dirty="0"/>
              <a:t>Ⅶ</a:t>
            </a:r>
            <a:r>
              <a:rPr lang="ja-JP" altLang="en-US" sz="3600" dirty="0" smtClean="0"/>
              <a:t>　</a:t>
            </a:r>
            <a:r>
              <a:rPr lang="ja-JP" altLang="en-US" sz="3600" dirty="0" smtClean="0">
                <a:solidFill>
                  <a:schemeClr val="tx1"/>
                </a:solidFill>
              </a:rPr>
              <a:t>　各分野の動向について</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128</a:t>
            </a:fld>
            <a:endParaRPr lang="en-US" altLang="ja-JP">
              <a:solidFill>
                <a:prstClr val="black"/>
              </a:solidFill>
            </a:endParaRPr>
          </a:p>
        </p:txBody>
      </p:sp>
    </p:spTree>
    <p:extLst>
      <p:ext uri="{BB962C8B-B14F-4D97-AF65-F5344CB8AC3E}">
        <p14:creationId xmlns:p14="http://schemas.microsoft.com/office/powerpoint/2010/main" val="338126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24607" y="274638"/>
            <a:ext cx="7986093" cy="6178550"/>
          </a:xfrm>
        </p:spPr>
        <p:txBody>
          <a:bodyPr/>
          <a:lstStyle/>
          <a:p>
            <a:pPr algn="l"/>
            <a:r>
              <a:rPr lang="ja-JP" altLang="en-US" sz="3600" dirty="0">
                <a:latin typeface="+mj-ea"/>
              </a:rPr>
              <a:t>１</a:t>
            </a:r>
            <a:r>
              <a:rPr lang="ja-JP" altLang="en-US" sz="3600" dirty="0">
                <a:solidFill>
                  <a:schemeClr val="tx1"/>
                </a:solidFill>
                <a:latin typeface="+mj-ea"/>
              </a:rPr>
              <a:t>　</a:t>
            </a:r>
            <a:r>
              <a:rPr lang="ja-JP" altLang="en-US" sz="3600" dirty="0" smtClean="0">
                <a:solidFill>
                  <a:schemeClr val="tx1"/>
                </a:solidFill>
                <a:latin typeface="+mj-ea"/>
              </a:rPr>
              <a:t>計画相談支援・障害児相談支援</a:t>
            </a:r>
            <a:r>
              <a:rPr lang="en-US" altLang="ja-JP" sz="3600" dirty="0" smtClean="0">
                <a:solidFill>
                  <a:schemeClr val="tx1"/>
                </a:solidFill>
                <a:latin typeface="+mj-ea"/>
              </a:rPr>
              <a:t/>
            </a:r>
            <a:br>
              <a:rPr lang="en-US" altLang="ja-JP" sz="3600" dirty="0" smtClean="0">
                <a:solidFill>
                  <a:schemeClr val="tx1"/>
                </a:solidFill>
                <a:latin typeface="+mj-ea"/>
              </a:rPr>
            </a:br>
            <a:r>
              <a:rPr lang="ja-JP" altLang="en-US" sz="3600" dirty="0">
                <a:latin typeface="+mj-ea"/>
              </a:rPr>
              <a:t>　</a:t>
            </a:r>
            <a:r>
              <a:rPr lang="ja-JP" altLang="en-US" sz="3600" dirty="0" smtClean="0">
                <a:latin typeface="+mj-ea"/>
              </a:rPr>
              <a:t>　　　　　　　　　　　　　　　　</a:t>
            </a:r>
            <a:r>
              <a:rPr lang="ja-JP" altLang="en-US" sz="3600" dirty="0" smtClean="0">
                <a:solidFill>
                  <a:schemeClr val="tx1"/>
                </a:solidFill>
                <a:latin typeface="+mj-ea"/>
              </a:rPr>
              <a:t>について</a:t>
            </a:r>
            <a:endParaRPr lang="ja-JP" altLang="en-US" sz="3600" dirty="0">
              <a:solidFill>
                <a:schemeClr val="tx1"/>
              </a:solidFill>
              <a:latin typeface="+mj-ea"/>
            </a:endParaRP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pPr>
                <a:defRPr/>
              </a:pPr>
              <a:t>129</a:t>
            </a:fld>
            <a:endParaRPr lang="en-US" altLang="ja-JP" dirty="0"/>
          </a:p>
        </p:txBody>
      </p:sp>
    </p:spTree>
    <p:extLst>
      <p:ext uri="{BB962C8B-B14F-4D97-AF65-F5344CB8AC3E}">
        <p14:creationId xmlns:p14="http://schemas.microsoft.com/office/powerpoint/2010/main" val="3188440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メモ 6"/>
          <p:cNvSpPr/>
          <p:nvPr/>
        </p:nvSpPr>
        <p:spPr>
          <a:xfrm>
            <a:off x="141334" y="188913"/>
            <a:ext cx="9551987" cy="6553200"/>
          </a:xfrm>
          <a:prstGeom prst="foldedCorner">
            <a:avLst>
              <a:gd name="adj" fmla="val 5414"/>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84" tIns="47842" rIns="95684" bIns="47842" anchor="ctr"/>
          <a:lstStyle/>
          <a:p>
            <a:pPr algn="ctr" defTabSz="895567">
              <a:defRPr/>
            </a:pPr>
            <a:endParaRPr lang="ja-JP" altLang="en-US" dirty="0">
              <a:solidFill>
                <a:srgbClr val="FFFFFF"/>
              </a:solidFill>
            </a:endParaRPr>
          </a:p>
        </p:txBody>
      </p:sp>
      <p:sp>
        <p:nvSpPr>
          <p:cNvPr id="5123" name="正方形/長方形 3"/>
          <p:cNvSpPr>
            <a:spLocks noChangeArrowheads="1"/>
          </p:cNvSpPr>
          <p:nvPr/>
        </p:nvSpPr>
        <p:spPr bwMode="auto">
          <a:xfrm>
            <a:off x="195263" y="178968"/>
            <a:ext cx="9498012" cy="663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4" tIns="47842" rIns="95684" bIns="47842">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400"/>
              </a:lnSpc>
              <a:spcBef>
                <a:spcPct val="0"/>
              </a:spcBef>
              <a:buNone/>
              <a:defRPr/>
            </a:pPr>
            <a:endParaRPr lang="en-US" altLang="ja-JP" sz="16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⑤ 芸術文化活動の支援の推進　</a:t>
            </a:r>
            <a:r>
              <a:rPr lang="ja-JP" altLang="en-US" sz="1600" b="1" dirty="0">
                <a:solidFill>
                  <a:srgbClr val="FF0000"/>
                </a:solidFill>
                <a:latin typeface="ＭＳ ゴシック" pitchFamily="49" charset="-128"/>
                <a:ea typeface="ＭＳ ゴシック" pitchFamily="49" charset="-128"/>
              </a:rPr>
              <a:t>２．８億円（２．５億円）</a:t>
            </a:r>
            <a:endParaRPr lang="ja-JP" altLang="en-US"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芸術文化活動を通した障害者の社会参加を一層推進するため、障害者の芸術文化活動への支援方法等に関する相談支援などを全国に展開するための支援等を実施する。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⑥ 障害者自立支援機器の開発の促進　</a:t>
            </a:r>
            <a:r>
              <a:rPr lang="ja-JP" altLang="en-US" sz="1600" b="1" dirty="0">
                <a:solidFill>
                  <a:srgbClr val="FF0000"/>
                </a:solidFill>
                <a:latin typeface="ＭＳ ゴシック" pitchFamily="49" charset="-128"/>
                <a:ea typeface="ＭＳ ゴシック" pitchFamily="49" charset="-128"/>
              </a:rPr>
              <a:t>１．５億円（１．６億円）（一部新規）</a:t>
            </a:r>
            <a:endParaRPr lang="ja-JP" altLang="en-US" sz="16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多様な障害者のニーズを的確にとらえた就労支援機器などの開発（実用的製品化）の促進を図るとともに、導入</a:t>
            </a: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en-US" altLang="ja-JP" sz="1400" dirty="0">
                <a:solidFill>
                  <a:srgbClr val="000000"/>
                </a:solidFill>
                <a:latin typeface="ＭＳ ゴシック" pitchFamily="49" charset="-128"/>
                <a:ea typeface="ＭＳ ゴシック" pitchFamily="49" charset="-128"/>
              </a:rPr>
              <a:t> </a:t>
            </a:r>
            <a:r>
              <a:rPr lang="ja-JP" altLang="en-US" sz="1400" dirty="0">
                <a:solidFill>
                  <a:srgbClr val="000000"/>
                </a:solidFill>
                <a:latin typeface="ＭＳ ゴシック" pitchFamily="49" charset="-128"/>
                <a:ea typeface="ＭＳ ゴシック" pitchFamily="49" charset="-128"/>
              </a:rPr>
              <a:t> 好事例の展開による実用的製品の普及促進を行う。</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⑦ 精神障害にも対応した地域包括ケアシステムの構築　</a:t>
            </a:r>
            <a:r>
              <a:rPr lang="ja-JP" altLang="en-US" sz="1600" b="1" dirty="0">
                <a:solidFill>
                  <a:srgbClr val="FF0000"/>
                </a:solidFill>
                <a:latin typeface="ＭＳ ゴシック" pitchFamily="49" charset="-128"/>
                <a:ea typeface="ＭＳ ゴシック" pitchFamily="49" charset="-128"/>
              </a:rPr>
              <a:t>５．６億円（２．３億円）</a:t>
            </a:r>
            <a:endParaRPr lang="en-US" altLang="ja-JP" sz="1600" b="1" dirty="0">
              <a:solidFill>
                <a:srgbClr val="FF0000"/>
              </a:solidFill>
              <a:latin typeface="ＭＳ ゴシック" pitchFamily="49" charset="-128"/>
              <a:ea typeface="ＭＳ ゴシック" pitchFamily="49" charset="-128"/>
            </a:endParaRPr>
          </a:p>
          <a:p>
            <a:pPr marL="177607" indent="-177607" eaLnBrk="1" hangingPunct="1">
              <a:lnSpc>
                <a:spcPts val="1700"/>
              </a:lnSpc>
              <a:spcBef>
                <a:spcPts val="0"/>
              </a:spcBef>
              <a:buNone/>
              <a:defRPr/>
            </a:pPr>
            <a:r>
              <a:rPr lang="ja-JP" altLang="en-US" sz="1400" dirty="0">
                <a:solidFill>
                  <a:srgbClr val="000000"/>
                </a:solidFill>
              </a:rPr>
              <a:t>　　　精神障害者が地域の一員として安心して自分らしい暮らしをすることができるよう、都道府県等と精神科病院などとの重層的な連携による支援体制を構築するなど、地域包括ケアシステムの構築に資する取組を推進する。</a:t>
            </a:r>
            <a:endParaRPr lang="en-US" altLang="ja-JP" sz="1400" dirty="0">
              <a:solidFill>
                <a:srgbClr val="000000"/>
              </a:solidFill>
            </a:endParaRPr>
          </a:p>
          <a:p>
            <a:pPr marL="177607" indent="-177607" eaLnBrk="1" hangingPunct="1">
              <a:lnSpc>
                <a:spcPts val="1000"/>
              </a:lnSpc>
              <a:spcBef>
                <a:spcPts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⑧ 発達障害児・発達障害者の支援施策の推進　</a:t>
            </a:r>
            <a:r>
              <a:rPr lang="ja-JP" altLang="en-US" sz="1600" b="1" dirty="0">
                <a:solidFill>
                  <a:srgbClr val="FF0000"/>
                </a:solidFill>
                <a:latin typeface="ＭＳ ゴシック" pitchFamily="49" charset="-128"/>
                <a:ea typeface="ＭＳ ゴシック" pitchFamily="49" charset="-128"/>
              </a:rPr>
              <a:t>４．１億円（２．１億円）（一部新規）</a:t>
            </a:r>
            <a:endParaRPr lang="ja-JP" altLang="en-US"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発達障害児者の家族同士の支援を推進するため、同じ悩みを持つ本人同士や発達障害児者の家族に対するピアサポート等の支援を充実させ、家族だけでなく本人の生活の質の向上を図るとともに、身近な支援を実施するため対象自治体を市区町村まで拡大する。また、発達障害の医療ネットワークを構築し、発達障害の診療・支援を診断できる医師の養成を図るための研修等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lnSpc>
                <a:spcPts val="1700"/>
              </a:lnSpc>
              <a:spcBef>
                <a:spcPct val="0"/>
              </a:spcBef>
              <a:buNone/>
              <a:defRPr/>
            </a:pPr>
            <a:r>
              <a:rPr lang="ja-JP" altLang="en-US" sz="1600" b="1" dirty="0">
                <a:solidFill>
                  <a:srgbClr val="000000"/>
                </a:solidFill>
                <a:latin typeface="ＭＳ ゴシック" pitchFamily="49" charset="-128"/>
                <a:ea typeface="ＭＳ ゴシック" pitchFamily="49" charset="-128"/>
              </a:rPr>
              <a:t>⑨ 農福連携による就労支援の推進　</a:t>
            </a:r>
            <a:r>
              <a:rPr lang="ja-JP" altLang="en-US" sz="1600" b="1" dirty="0">
                <a:solidFill>
                  <a:srgbClr val="FF0000"/>
                </a:solidFill>
                <a:latin typeface="ＭＳ ゴシック" pitchFamily="49" charset="-128"/>
                <a:ea typeface="ＭＳ ゴシック" pitchFamily="49" charset="-128"/>
              </a:rPr>
              <a:t>２．７億円（２．０億円）</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農業分野での障害者の就労支援に向け、障害者就労施設への農業の専門家の派遣による農業技術に係る指導・助言や６次産業化支援、農業に取り組む障害者就労施設によるマルシェの開催等の支援を実施する。</a:t>
            </a:r>
            <a:endParaRPr lang="en-US" altLang="ja-JP" sz="1400" dirty="0">
              <a:solidFill>
                <a:srgbClr val="000000"/>
              </a:solidFill>
              <a:latin typeface="ＭＳ ゴシック" pitchFamily="49" charset="-128"/>
              <a:ea typeface="ＭＳ ゴシック" pitchFamily="49" charset="-128"/>
            </a:endParaRPr>
          </a:p>
          <a:p>
            <a:pPr marL="177607" indent="-177607" eaLnBrk="1" hangingPunct="1">
              <a:lnSpc>
                <a:spcPts val="1000"/>
              </a:lnSpc>
              <a:spcBef>
                <a:spcPct val="0"/>
              </a:spcBef>
              <a:buNone/>
              <a:defRPr/>
            </a:pPr>
            <a:endParaRPr lang="en-US" altLang="ja-JP" sz="1400" dirty="0">
              <a:solidFill>
                <a:srgbClr val="000000"/>
              </a:solidFill>
              <a:latin typeface="ＭＳ ゴシック" pitchFamily="49" charset="-128"/>
              <a:ea typeface="ＭＳ ゴシック" pitchFamily="49" charset="-128"/>
            </a:endParaRPr>
          </a:p>
          <a:p>
            <a:pPr eaLnBrk="1" hangingPunct="1">
              <a:spcBef>
                <a:spcPct val="0"/>
              </a:spcBef>
              <a:buFontTx/>
              <a:buNone/>
              <a:defRPr/>
            </a:pPr>
            <a:r>
              <a:rPr lang="ja-JP" altLang="en-US" sz="1600" b="1" dirty="0">
                <a:solidFill>
                  <a:srgbClr val="000000"/>
                </a:solidFill>
                <a:latin typeface="ＭＳ ゴシック" pitchFamily="49" charset="-128"/>
                <a:ea typeface="ＭＳ ゴシック" pitchFamily="49" charset="-128"/>
              </a:rPr>
              <a:t>⑩ 依存症対策の推進　</a:t>
            </a:r>
            <a:r>
              <a:rPr lang="ja-JP" altLang="en-US" sz="1600" b="1" dirty="0">
                <a:solidFill>
                  <a:srgbClr val="FF0000"/>
                </a:solidFill>
                <a:latin typeface="ＭＳ ゴシック" pitchFamily="49" charset="-128"/>
                <a:ea typeface="ＭＳ ゴシック" pitchFamily="49" charset="-128"/>
              </a:rPr>
              <a:t>６．１億円（５．３億円）（一部新規）</a:t>
            </a:r>
            <a:endParaRPr lang="en-US" altLang="ja-JP" sz="1600" b="1" dirty="0">
              <a:solidFill>
                <a:srgbClr val="000000"/>
              </a:solidFill>
              <a:latin typeface="ＭＳ ゴシック" pitchFamily="49" charset="-128"/>
              <a:ea typeface="ＭＳ ゴシック" pitchFamily="49" charset="-128"/>
            </a:endParaRPr>
          </a:p>
          <a:p>
            <a:pPr marL="177607" indent="-177607" eaLnBrk="1" hangingPunct="1">
              <a:spcBef>
                <a:spcPct val="0"/>
              </a:spcBef>
              <a:buNone/>
              <a:defRPr/>
            </a:pPr>
            <a:r>
              <a:rPr lang="ja-JP" altLang="en-US" sz="1400" dirty="0">
                <a:solidFill>
                  <a:srgbClr val="000000"/>
                </a:solidFill>
                <a:latin typeface="ＭＳ ゴシック" pitchFamily="49" charset="-128"/>
                <a:ea typeface="ＭＳ ゴシック" pitchFamily="49" charset="-128"/>
              </a:rPr>
              <a:t>　　薬物・アルコール等・ギャンブル等の依存症対策の全国拠点機関において依存症に関する情報提供機能の強化を図るとともに、都道府県等において、人材養成や医療体制・相談体制の整備、受診後の患者支援に係るモデル事業を実施する。また、依存症の正しい理解を広めるための普及啓発や自助グループ等の民間団体への支援を実施する。</a:t>
            </a:r>
            <a:endParaRPr lang="en-US" altLang="ja-JP" sz="1400" dirty="0">
              <a:solidFill>
                <a:srgbClr val="000000"/>
              </a:solidFill>
              <a:latin typeface="ＭＳ ゴシック" pitchFamily="49" charset="-128"/>
              <a:ea typeface="ＭＳ ゴシック" pitchFamily="49" charset="-128"/>
            </a:endParaRPr>
          </a:p>
          <a:p>
            <a:pPr eaLnBrk="1" hangingPunct="1">
              <a:lnSpc>
                <a:spcPts val="1000"/>
              </a:lnSpc>
              <a:spcBef>
                <a:spcPct val="0"/>
              </a:spcBef>
              <a:buNone/>
              <a:defRPr/>
            </a:pPr>
            <a:endParaRPr lang="en-US" altLang="ja-JP" sz="1400" b="1" dirty="0">
              <a:solidFill>
                <a:srgbClr val="000000"/>
              </a:solidFill>
              <a:latin typeface="ＭＳ ゴシック" pitchFamily="49" charset="-128"/>
              <a:ea typeface="ＭＳ ゴシック" pitchFamily="49" charset="-128"/>
            </a:endParaRPr>
          </a:p>
          <a:p>
            <a:pPr eaLnBrk="1" hangingPunct="1">
              <a:spcBef>
                <a:spcPct val="0"/>
              </a:spcBef>
              <a:buFontTx/>
              <a:buNone/>
              <a:defRPr/>
            </a:pPr>
            <a:r>
              <a:rPr lang="ja-JP" altLang="en-US" sz="1600" b="1" dirty="0">
                <a:solidFill>
                  <a:srgbClr val="000000"/>
                </a:solidFill>
                <a:latin typeface="ＭＳ ゴシック" pitchFamily="49" charset="-128"/>
                <a:ea typeface="ＭＳ ゴシック" pitchFamily="49" charset="-128"/>
              </a:rPr>
              <a:t>⑪ 東日本大震災及び熊本地震からの復旧・復興への支援　</a:t>
            </a:r>
            <a:r>
              <a:rPr lang="ja-JP" altLang="en-US" sz="1600" b="1" dirty="0">
                <a:solidFill>
                  <a:srgbClr val="FF0000"/>
                </a:solidFill>
                <a:latin typeface="ＭＳ ゴシック" pitchFamily="49" charset="-128"/>
                <a:ea typeface="ＭＳ ゴシック" pitchFamily="49" charset="-128"/>
              </a:rPr>
              <a:t>２２億円（２２億円）</a:t>
            </a:r>
            <a:endParaRPr lang="en-US" altLang="ja-JP" sz="1600" dirty="0">
              <a:solidFill>
                <a:srgbClr val="000000"/>
              </a:solidFill>
              <a:latin typeface="ＭＳ ゴシック" pitchFamily="49" charset="-128"/>
              <a:ea typeface="ＭＳ ゴシック" pitchFamily="49" charset="-128"/>
            </a:endParaRPr>
          </a:p>
          <a:p>
            <a:pPr marL="177607" indent="-177607" eaLnBrk="1" hangingPunct="1">
              <a:lnSpc>
                <a:spcPts val="1700"/>
              </a:lnSpc>
              <a:spcBef>
                <a:spcPct val="0"/>
              </a:spcBef>
              <a:buNone/>
              <a:defRPr/>
            </a:pPr>
            <a:r>
              <a:rPr lang="ja-JP" altLang="en-US" sz="1400" dirty="0">
                <a:solidFill>
                  <a:srgbClr val="000000"/>
                </a:solidFill>
                <a:latin typeface="ＭＳ ゴシック" pitchFamily="49" charset="-128"/>
                <a:ea typeface="ＭＳ ゴシック" pitchFamily="49" charset="-128"/>
              </a:rPr>
              <a:t>  　東日本大震災により被災した社会福祉施設等の復旧に必要な経費を補助するとともに、被災者の精神保健面の支援のため、専門職による相談支援等を実施するとともに、帰還者の不安に対応する新たな拠点の設置、自主避難者等への支援など、関係者が連携した体制による専門的な心のケア支援の充実・強化を図る。熊本地震による被災者の専門的な心のケア支援についても引き続き実施する。</a:t>
            </a:r>
          </a:p>
        </p:txBody>
      </p:sp>
      <p:sp>
        <p:nvSpPr>
          <p:cNvPr id="4"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13</a:t>
            </a:fld>
            <a:endParaRPr lang="en-US" altLang="ja-JP" dirty="0"/>
          </a:p>
        </p:txBody>
      </p:sp>
    </p:spTree>
    <p:extLst>
      <p:ext uri="{BB962C8B-B14F-4D97-AF65-F5344CB8AC3E}">
        <p14:creationId xmlns:p14="http://schemas.microsoft.com/office/powerpoint/2010/main" val="26465456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06" y="116632"/>
            <a:ext cx="9517057" cy="360040"/>
          </a:xfrm>
          <a:noFill/>
          <a:ln>
            <a:noFill/>
          </a:ln>
        </p:spPr>
        <p:txBody>
          <a:bodyPr>
            <a:noAutofit/>
          </a:bodyPr>
          <a:lstStyle/>
          <a:p>
            <a:r>
              <a:rPr lang="ja-JP" altLang="en-US" sz="2300" b="1" dirty="0"/>
              <a:t>現行の相談支援体制の概略</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2014047230"/>
              </p:ext>
            </p:extLst>
          </p:nvPr>
        </p:nvGraphicFramePr>
        <p:xfrm>
          <a:off x="128464" y="570390"/>
          <a:ext cx="9633519" cy="5954954"/>
        </p:xfrm>
        <a:graphic>
          <a:graphicData uri="http://schemas.openxmlformats.org/drawingml/2006/table">
            <a:tbl>
              <a:tblPr firstRow="1" bandRow="1">
                <a:tableStyleId>{5940675A-B579-460E-94D1-54222C63F5DA}</a:tableStyleId>
              </a:tblPr>
              <a:tblGrid>
                <a:gridCol w="2232248"/>
                <a:gridCol w="1872208"/>
                <a:gridCol w="2880320"/>
                <a:gridCol w="2648743"/>
              </a:tblGrid>
              <a:tr h="302336">
                <a:tc>
                  <a:txBody>
                    <a:bodyPr/>
                    <a:lstStyle/>
                    <a:p>
                      <a:pPr algn="ctr"/>
                      <a:r>
                        <a:rPr kumimoji="1" lang="ja-JP" altLang="en-US" sz="1500" dirty="0" smtClean="0"/>
                        <a:t>相談支援事業名等</a:t>
                      </a:r>
                      <a:endParaRPr kumimoji="1" lang="ja-JP" altLang="en-US" sz="1500" dirty="0"/>
                    </a:p>
                  </a:txBody>
                  <a:tcPr marL="99060" marR="99060">
                    <a:solidFill>
                      <a:srgbClr val="99FF99"/>
                    </a:solidFill>
                  </a:tcPr>
                </a:tc>
                <a:tc>
                  <a:txBody>
                    <a:bodyPr/>
                    <a:lstStyle/>
                    <a:p>
                      <a:pPr algn="ctr"/>
                      <a:r>
                        <a:rPr kumimoji="1" lang="ja-JP" altLang="en-US" sz="1500" dirty="0" smtClean="0"/>
                        <a:t>配置メンバー</a:t>
                      </a:r>
                      <a:endParaRPr kumimoji="1" lang="ja-JP" altLang="en-US" sz="1500" dirty="0"/>
                    </a:p>
                  </a:txBody>
                  <a:tcPr marL="99060" marR="99060">
                    <a:solidFill>
                      <a:srgbClr val="99FF99"/>
                    </a:solidFill>
                  </a:tcPr>
                </a:tc>
                <a:tc>
                  <a:txBody>
                    <a:bodyPr/>
                    <a:lstStyle/>
                    <a:p>
                      <a:pPr algn="ctr"/>
                      <a:r>
                        <a:rPr kumimoji="1" lang="ja-JP" altLang="en-US" sz="1500" dirty="0" smtClean="0"/>
                        <a:t>業務内容</a:t>
                      </a:r>
                      <a:endParaRPr kumimoji="1" lang="ja-JP" altLang="en-US" sz="1500" dirty="0"/>
                    </a:p>
                  </a:txBody>
                  <a:tcPr marL="99060" marR="99060">
                    <a:solidFill>
                      <a:srgbClr val="99FF99"/>
                    </a:solidFill>
                  </a:tcPr>
                </a:tc>
                <a:tc>
                  <a:txBody>
                    <a:bodyPr/>
                    <a:lstStyle/>
                    <a:p>
                      <a:pPr algn="ctr"/>
                      <a:r>
                        <a:rPr kumimoji="1" lang="ja-JP" altLang="en-US" sz="1500" dirty="0" smtClean="0"/>
                        <a:t>実施状況等</a:t>
                      </a:r>
                      <a:endParaRPr kumimoji="1" lang="ja-JP" altLang="en-US" sz="1500" dirty="0"/>
                    </a:p>
                  </a:txBody>
                  <a:tcPr marL="99060" marR="99060">
                    <a:solidFill>
                      <a:srgbClr val="99FF99"/>
                    </a:solidFill>
                  </a:tcPr>
                </a:tc>
              </a:tr>
              <a:tr h="1583665">
                <a:tc>
                  <a:txBody>
                    <a:bodyPr/>
                    <a:lstStyle/>
                    <a:p>
                      <a:r>
                        <a:rPr kumimoji="1" lang="ja-JP" altLang="en-US" sz="1300" b="1" dirty="0" smtClean="0"/>
                        <a:t>基幹相談支援センター</a:t>
                      </a:r>
                      <a:endParaRPr kumimoji="1" lang="en-US" altLang="ja-JP" sz="1300" b="1" dirty="0" smtClean="0"/>
                    </a:p>
                  </a:txBody>
                  <a:tcPr marL="99060" marR="99060"/>
                </a:tc>
                <a:tc>
                  <a:txBody>
                    <a:bodyPr/>
                    <a:lstStyle/>
                    <a:p>
                      <a:r>
                        <a:rPr kumimoji="1" lang="ja-JP" altLang="en-US" sz="1300" dirty="0" smtClean="0"/>
                        <a:t>定めなし</a:t>
                      </a:r>
                      <a:endParaRPr kumimoji="1" lang="en-US" altLang="ja-JP" sz="1300" dirty="0" smtClean="0"/>
                    </a:p>
                    <a:p>
                      <a:r>
                        <a:rPr kumimoji="1" lang="ja-JP" altLang="en-US" sz="1300" dirty="0" smtClean="0"/>
                        <a:t>（地活要綱例示）</a:t>
                      </a:r>
                      <a:endParaRPr kumimoji="1" lang="en-US" altLang="ja-JP" sz="1300" dirty="0" smtClean="0"/>
                    </a:p>
                    <a:p>
                      <a:r>
                        <a:rPr kumimoji="1" lang="ja-JP" altLang="en-US" sz="1300" dirty="0" smtClean="0"/>
                        <a:t>　相談支援専門員</a:t>
                      </a:r>
                      <a:endParaRPr kumimoji="1" lang="en-US" altLang="ja-JP" sz="1300" dirty="0" smtClean="0"/>
                    </a:p>
                    <a:p>
                      <a:r>
                        <a:rPr kumimoji="1" lang="ja-JP" altLang="en-US" sz="1300" dirty="0" smtClean="0"/>
                        <a:t>　社会福祉士</a:t>
                      </a:r>
                      <a:endParaRPr kumimoji="1" lang="en-US" altLang="ja-JP" sz="1300" dirty="0" smtClean="0"/>
                    </a:p>
                    <a:p>
                      <a:r>
                        <a:rPr kumimoji="1" lang="ja-JP" altLang="en-US" sz="1300" dirty="0" smtClean="0"/>
                        <a:t>　精神保健福祉士</a:t>
                      </a:r>
                      <a:endParaRPr kumimoji="1" lang="en-US" altLang="ja-JP" sz="1300" dirty="0" smtClean="0"/>
                    </a:p>
                    <a:p>
                      <a:r>
                        <a:rPr kumimoji="1" lang="ja-JP" altLang="en-US" sz="1300" dirty="0" smtClean="0"/>
                        <a:t>　保健師　　　　　　　等</a:t>
                      </a:r>
                      <a:endParaRPr kumimoji="1" lang="ja-JP" altLang="en-US" sz="1300" dirty="0"/>
                    </a:p>
                  </a:txBody>
                  <a:tcPr marL="99060" marR="99060"/>
                </a:tc>
                <a:tc>
                  <a:txBody>
                    <a:bodyPr/>
                    <a:lstStyle/>
                    <a:p>
                      <a:pPr marL="285750" indent="-285750">
                        <a:buFont typeface="Wingdings" charset="2"/>
                        <a:buChar char="l"/>
                      </a:pPr>
                      <a:r>
                        <a:rPr kumimoji="1" lang="ja-JP" altLang="en-US" sz="1200" dirty="0" smtClean="0"/>
                        <a:t>総合的・専門的な相談の実施</a:t>
                      </a:r>
                      <a:endParaRPr kumimoji="1" lang="en-US" altLang="ja-JP" sz="1200" dirty="0" smtClean="0"/>
                    </a:p>
                    <a:p>
                      <a:pPr marL="285750" indent="-285750">
                        <a:buFont typeface="Wingdings" charset="2"/>
                        <a:buChar char="l"/>
                      </a:pPr>
                      <a:r>
                        <a:rPr kumimoji="1" lang="ja-JP" altLang="en-US" sz="1200" dirty="0" smtClean="0"/>
                        <a:t>地域の相談支援体制強化の取組</a:t>
                      </a:r>
                      <a:endParaRPr kumimoji="1" lang="en-US" altLang="ja-JP" sz="1200" dirty="0" smtClean="0"/>
                    </a:p>
                    <a:p>
                      <a:pPr marL="285750" indent="-285750">
                        <a:buFont typeface="Wingdings" charset="2"/>
                        <a:buChar char="l"/>
                      </a:pPr>
                      <a:r>
                        <a:rPr kumimoji="1" lang="ja-JP" altLang="en-US" sz="1200" dirty="0" smtClean="0"/>
                        <a:t>地域の相談事業者への専門的な指導助言、・人材育成</a:t>
                      </a:r>
                      <a:endParaRPr kumimoji="1" lang="en-US" altLang="ja-JP" sz="1200" dirty="0" smtClean="0"/>
                    </a:p>
                    <a:p>
                      <a:pPr marL="285750" indent="-285750">
                        <a:buFont typeface="Wingdings" charset="2"/>
                        <a:buChar char="l"/>
                      </a:pPr>
                      <a:r>
                        <a:rPr kumimoji="1" lang="ja-JP" altLang="en-US" sz="1200" dirty="0" smtClean="0"/>
                        <a:t>地域の相談機関との連携強化</a:t>
                      </a:r>
                      <a:endParaRPr kumimoji="1" lang="en-US" altLang="ja-JP" sz="1200" dirty="0" smtClean="0"/>
                    </a:p>
                    <a:p>
                      <a:pPr marL="285750" indent="-285750">
                        <a:buFont typeface="Wingdings" charset="2"/>
                        <a:buChar char="l"/>
                      </a:pPr>
                      <a:r>
                        <a:rPr kumimoji="1" lang="ja-JP" altLang="en-US" sz="1200" dirty="0" smtClean="0"/>
                        <a:t>地域移行・地域定着の促進の取組</a:t>
                      </a:r>
                      <a:endParaRPr kumimoji="1" lang="en-US" altLang="ja-JP" sz="1200" dirty="0" smtClean="0"/>
                    </a:p>
                    <a:p>
                      <a:pPr marL="285750" indent="-285750">
                        <a:buFont typeface="Wingdings" charset="2"/>
                        <a:buChar char="l"/>
                      </a:pPr>
                      <a:r>
                        <a:rPr kumimoji="1" lang="ja-JP" altLang="en-US" sz="1200" dirty="0" smtClean="0"/>
                        <a:t>権利擁護・虐待の防止</a:t>
                      </a:r>
                      <a:endParaRPr kumimoji="1" lang="ja-JP" altLang="en-US" sz="1200" dirty="0"/>
                    </a:p>
                  </a:txBody>
                  <a:tcPr marL="99060" marR="99060"/>
                </a:tc>
                <a:tc>
                  <a:txBody>
                    <a:bodyPr/>
                    <a:lstStyle/>
                    <a:p>
                      <a:r>
                        <a:rPr kumimoji="1" lang="ja-JP" altLang="en-US" sz="1400" dirty="0" smtClean="0"/>
                        <a:t>■</a:t>
                      </a:r>
                      <a:r>
                        <a:rPr kumimoji="1" lang="en-US" altLang="ja-JP" sz="1400" dirty="0" smtClean="0"/>
                        <a:t>1,741</a:t>
                      </a:r>
                      <a:r>
                        <a:rPr kumimoji="1" lang="ja-JP" altLang="en-US" sz="1400" dirty="0" smtClean="0"/>
                        <a:t>市町村中</a:t>
                      </a:r>
                      <a:endParaRPr kumimoji="1" lang="en-US" altLang="ja-JP" sz="1400" dirty="0" smtClean="0"/>
                    </a:p>
                    <a:p>
                      <a:r>
                        <a:rPr kumimoji="1" lang="ja-JP" altLang="en-US" sz="1400" dirty="0" smtClean="0"/>
                        <a:t>　　</a:t>
                      </a:r>
                      <a:r>
                        <a:rPr kumimoji="1" lang="en-US" altLang="ja-JP" sz="1400" dirty="0" smtClean="0"/>
                        <a:t>367</a:t>
                      </a:r>
                      <a:r>
                        <a:rPr kumimoji="1" lang="ja-JP" altLang="en-US" sz="1400" dirty="0" smtClean="0"/>
                        <a:t>市町村</a:t>
                      </a:r>
                      <a:r>
                        <a:rPr kumimoji="1" lang="en-US" altLang="ja-JP" sz="1400" dirty="0" smtClean="0"/>
                        <a:t>(H26.4)21%</a:t>
                      </a:r>
                    </a:p>
                    <a:p>
                      <a:r>
                        <a:rPr kumimoji="1" lang="ja-JP" altLang="en-US" sz="1400" dirty="0" smtClean="0"/>
                        <a:t>　　</a:t>
                      </a:r>
                      <a:r>
                        <a:rPr kumimoji="1" lang="en-US" altLang="ja-JP" sz="1400" dirty="0" smtClean="0">
                          <a:solidFill>
                            <a:schemeClr val="tx1"/>
                          </a:solidFill>
                        </a:rPr>
                        <a:t>429</a:t>
                      </a:r>
                      <a:r>
                        <a:rPr kumimoji="1" lang="ja-JP" altLang="en-US" sz="1400" dirty="0" smtClean="0">
                          <a:solidFill>
                            <a:schemeClr val="tx1"/>
                          </a:solidFill>
                        </a:rPr>
                        <a:t>市町村</a:t>
                      </a:r>
                      <a:r>
                        <a:rPr kumimoji="1" lang="en-US" altLang="ja-JP" sz="1400" dirty="0" smtClean="0">
                          <a:solidFill>
                            <a:schemeClr val="tx1"/>
                          </a:solidFill>
                        </a:rPr>
                        <a:t>(H27.4)25%</a:t>
                      </a:r>
                    </a:p>
                    <a:p>
                      <a:r>
                        <a:rPr kumimoji="1" lang="ja-JP" altLang="en-US" sz="1400" dirty="0" smtClean="0">
                          <a:solidFill>
                            <a:srgbClr val="FF0000"/>
                          </a:solidFill>
                        </a:rPr>
                        <a:t>　　</a:t>
                      </a:r>
                      <a:r>
                        <a:rPr kumimoji="1" lang="en-US" altLang="ja-JP" sz="1400" dirty="0" smtClean="0">
                          <a:solidFill>
                            <a:schemeClr val="tx1"/>
                          </a:solidFill>
                        </a:rPr>
                        <a:t>473</a:t>
                      </a:r>
                      <a:r>
                        <a:rPr kumimoji="1" lang="ja-JP" altLang="en-US" sz="1400" dirty="0" smtClean="0">
                          <a:solidFill>
                            <a:schemeClr val="tx1"/>
                          </a:solidFill>
                        </a:rPr>
                        <a:t>市町村</a:t>
                      </a:r>
                      <a:r>
                        <a:rPr kumimoji="1" lang="en-US" altLang="ja-JP" sz="1400" dirty="0" smtClean="0">
                          <a:solidFill>
                            <a:schemeClr val="tx1"/>
                          </a:solidFill>
                        </a:rPr>
                        <a:t>(H28.4)27%</a:t>
                      </a:r>
                    </a:p>
                    <a:p>
                      <a:r>
                        <a:rPr kumimoji="1" lang="en-US" altLang="en-US" sz="1400" dirty="0" smtClean="0"/>
                        <a:t>     </a:t>
                      </a:r>
                      <a:r>
                        <a:rPr kumimoji="1" lang="en-US" altLang="ja-JP" sz="1400" dirty="0" smtClean="0">
                          <a:solidFill>
                            <a:srgbClr val="FF0000"/>
                          </a:solidFill>
                        </a:rPr>
                        <a:t>518</a:t>
                      </a:r>
                      <a:r>
                        <a:rPr kumimoji="1" lang="ja-JP" altLang="en-US" sz="1400" dirty="0" smtClean="0">
                          <a:solidFill>
                            <a:srgbClr val="FF0000"/>
                          </a:solidFill>
                        </a:rPr>
                        <a:t>市町村</a:t>
                      </a:r>
                      <a:r>
                        <a:rPr kumimoji="1" lang="en-US" altLang="ja-JP" sz="1400" dirty="0" smtClean="0">
                          <a:solidFill>
                            <a:srgbClr val="FF0000"/>
                          </a:solidFill>
                        </a:rPr>
                        <a:t>(H29.4)30%</a:t>
                      </a:r>
                      <a:endParaRPr kumimoji="1" lang="en-US" altLang="en-US" sz="1400" dirty="0" smtClean="0">
                        <a:solidFill>
                          <a:srgbClr val="FF0000"/>
                        </a:solidFill>
                      </a:endParaRPr>
                    </a:p>
                    <a:p>
                      <a:r>
                        <a:rPr kumimoji="1" lang="en-US" altLang="en-US" sz="1400" dirty="0" smtClean="0">
                          <a:solidFill>
                            <a:srgbClr val="FF0000"/>
                          </a:solidFill>
                        </a:rPr>
                        <a:t> </a:t>
                      </a:r>
                      <a:r>
                        <a:rPr kumimoji="1" lang="ja-JP" altLang="en-US" sz="1400" dirty="0" smtClean="0">
                          <a:solidFill>
                            <a:srgbClr val="FF0000"/>
                          </a:solidFill>
                        </a:rPr>
                        <a:t>　　→</a:t>
                      </a:r>
                      <a:r>
                        <a:rPr kumimoji="1" lang="en-US" altLang="ja-JP" sz="1400" dirty="0" smtClean="0">
                          <a:solidFill>
                            <a:srgbClr val="FF0000"/>
                          </a:solidFill>
                        </a:rPr>
                        <a:t>544</a:t>
                      </a:r>
                      <a:r>
                        <a:rPr kumimoji="1" lang="ja-JP" altLang="en-US" sz="1400" dirty="0" smtClean="0">
                          <a:solidFill>
                            <a:srgbClr val="FF0000"/>
                          </a:solidFill>
                        </a:rPr>
                        <a:t>カ所</a:t>
                      </a:r>
                      <a:endParaRPr kumimoji="1" lang="en-US" altLang="ja-JP" sz="1400" dirty="0" smtClean="0">
                        <a:solidFill>
                          <a:srgbClr val="FF0000"/>
                        </a:solidFill>
                      </a:endParaRPr>
                    </a:p>
                  </a:txBody>
                  <a:tcPr marL="99060" marR="99060"/>
                </a:tc>
              </a:tr>
              <a:tr h="1770825">
                <a:tc>
                  <a:txBody>
                    <a:bodyPr/>
                    <a:lstStyle/>
                    <a:p>
                      <a:r>
                        <a:rPr kumimoji="1" lang="ja-JP" altLang="en-US" sz="1300" b="1" dirty="0" smtClean="0"/>
                        <a:t>障害者相談支援事業</a:t>
                      </a:r>
                      <a:endParaRPr kumimoji="1" lang="en-US" altLang="ja-JP" sz="1300" b="1" dirty="0" smtClean="0"/>
                    </a:p>
                    <a:p>
                      <a:r>
                        <a:rPr kumimoji="1" lang="ja-JP" altLang="en-US" sz="1300" dirty="0" smtClean="0"/>
                        <a:t>実施主体：市町村→指定特定相談支援事業者、指定一般相談支援事業者への委託可</a:t>
                      </a:r>
                      <a:endParaRPr kumimoji="1" lang="ja-JP" altLang="en-US" sz="1300" dirty="0"/>
                    </a:p>
                  </a:txBody>
                  <a:tcPr marL="99060" marR="99060"/>
                </a:tc>
                <a:tc>
                  <a:txBody>
                    <a:bodyPr/>
                    <a:lstStyle/>
                    <a:p>
                      <a:r>
                        <a:rPr kumimoji="1" lang="ja-JP" altLang="en-US" sz="1300" dirty="0" smtClean="0"/>
                        <a:t>定めなし</a:t>
                      </a:r>
                      <a:endParaRPr kumimoji="1" lang="en-US" altLang="ja-JP" sz="1300" dirty="0" smtClean="0"/>
                    </a:p>
                    <a:p>
                      <a:endParaRPr kumimoji="1" lang="en-US" altLang="ja-JP" sz="1300" dirty="0" smtClean="0"/>
                    </a:p>
                  </a:txBody>
                  <a:tcPr marL="99060" marR="99060"/>
                </a:tc>
                <a:tc>
                  <a:txBody>
                    <a:bodyPr/>
                    <a:lstStyle/>
                    <a:p>
                      <a:pPr marL="285750" indent="-285750">
                        <a:buFont typeface="Wingdings" charset="2"/>
                        <a:buChar char="l"/>
                      </a:pPr>
                      <a:r>
                        <a:rPr kumimoji="1" lang="ja-JP" altLang="en-US" sz="1200" dirty="0" smtClean="0"/>
                        <a:t>福祉サービスの利用援助（情報提供、相談等）</a:t>
                      </a:r>
                      <a:endParaRPr kumimoji="1" lang="en-US" altLang="ja-JP" sz="1200" dirty="0" smtClean="0"/>
                    </a:p>
                    <a:p>
                      <a:pPr marL="285750" indent="-285750">
                        <a:buFont typeface="Wingdings" charset="2"/>
                        <a:buChar char="l"/>
                      </a:pPr>
                      <a:r>
                        <a:rPr kumimoji="1" lang="ja-JP" altLang="en-US" sz="1200" dirty="0" smtClean="0"/>
                        <a:t>社会資源を活用するための支援（各種支援施策に関する助言・指導）</a:t>
                      </a:r>
                      <a:endParaRPr kumimoji="1" lang="en-US" altLang="ja-JP" sz="1200" dirty="0" smtClean="0"/>
                    </a:p>
                    <a:p>
                      <a:pPr marL="285750" indent="-285750">
                        <a:buFont typeface="Wingdings" charset="2"/>
                        <a:buChar char="l"/>
                      </a:pPr>
                      <a:r>
                        <a:rPr kumimoji="1" lang="ja-JP" altLang="en-US" sz="1200" dirty="0" smtClean="0"/>
                        <a:t>社会生活力を高めるための支援</a:t>
                      </a:r>
                      <a:endParaRPr kumimoji="1" lang="en-US" altLang="ja-JP" sz="1200" dirty="0" smtClean="0"/>
                    </a:p>
                    <a:p>
                      <a:pPr marL="285750" indent="-285750">
                        <a:buFont typeface="Wingdings" charset="2"/>
                        <a:buChar char="l"/>
                      </a:pPr>
                      <a:r>
                        <a:rPr kumimoji="1" lang="ja-JP" altLang="en-US" sz="1200" dirty="0" smtClean="0"/>
                        <a:t>ピアカウンセリング</a:t>
                      </a:r>
                      <a:endParaRPr kumimoji="1" lang="en-US" altLang="ja-JP" sz="1200" dirty="0" smtClean="0"/>
                    </a:p>
                    <a:p>
                      <a:pPr marL="285750" indent="-285750">
                        <a:buFont typeface="Wingdings" charset="2"/>
                        <a:buChar char="l"/>
                      </a:pPr>
                      <a:r>
                        <a:rPr kumimoji="1" lang="ja-JP" altLang="en-US" sz="1200" dirty="0" smtClean="0"/>
                        <a:t>権利擁護のために必要な援助</a:t>
                      </a:r>
                      <a:endParaRPr kumimoji="1" lang="en-US" altLang="ja-JP" sz="1200" dirty="0" smtClean="0"/>
                    </a:p>
                    <a:p>
                      <a:pPr marL="285750" indent="-285750">
                        <a:buFont typeface="Wingdings" charset="2"/>
                        <a:buChar char="l"/>
                      </a:pPr>
                      <a:r>
                        <a:rPr kumimoji="1" lang="ja-JP" altLang="en-US" sz="1200" dirty="0" smtClean="0"/>
                        <a:t>専門機関の紹介　　　　　　　　　等</a:t>
                      </a:r>
                      <a:endParaRPr kumimoji="1" lang="ja-JP" altLang="en-US" sz="1200" dirty="0"/>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rgbClr val="FF0000"/>
                          </a:solidFill>
                          <a:latin typeface="+mn-ea"/>
                          <a:ea typeface="+mn-ea"/>
                        </a:rPr>
                        <a:t>■全部又は一部を委託</a:t>
                      </a:r>
                      <a:endParaRPr kumimoji="1" lang="en-US" altLang="ja-JP" sz="1400" dirty="0" smtClean="0">
                        <a:solidFill>
                          <a:srgbClr val="FF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rgbClr val="FF0000"/>
                          </a:solidFill>
                          <a:latin typeface="+mn-ea"/>
                          <a:ea typeface="+mn-ea"/>
                        </a:rPr>
                        <a:t>1,570</a:t>
                      </a:r>
                      <a:r>
                        <a:rPr kumimoji="1" lang="ja-JP" altLang="en-US" sz="1400" dirty="0" smtClean="0">
                          <a:solidFill>
                            <a:srgbClr val="FF0000"/>
                          </a:solidFill>
                          <a:latin typeface="+mn-ea"/>
                          <a:ea typeface="+mn-ea"/>
                        </a:rPr>
                        <a:t>市町村（</a:t>
                      </a:r>
                      <a:r>
                        <a:rPr kumimoji="1" lang="en-US" altLang="ja-JP" sz="1400" dirty="0" smtClean="0">
                          <a:solidFill>
                            <a:srgbClr val="FF0000"/>
                          </a:solidFill>
                          <a:latin typeface="+mn-ea"/>
                          <a:ea typeface="+mn-ea"/>
                        </a:rPr>
                        <a:t>90%</a:t>
                      </a:r>
                      <a:r>
                        <a:rPr kumimoji="1" lang="ja-JP" altLang="en-US" sz="1400" dirty="0" smtClean="0">
                          <a:solidFill>
                            <a:srgbClr val="FF0000"/>
                          </a:solidFill>
                          <a:latin typeface="+mn-ea"/>
                          <a:ea typeface="+mn-ea"/>
                        </a:rPr>
                        <a:t>）</a:t>
                      </a:r>
                      <a:endParaRPr kumimoji="1" lang="en-US" altLang="ja-JP" sz="1400" dirty="0" smtClean="0">
                        <a:solidFill>
                          <a:srgbClr val="FF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■単独市町村で実施</a:t>
                      </a:r>
                      <a:r>
                        <a:rPr kumimoji="1" lang="en-US" altLang="ja-JP" sz="1400" dirty="0" smtClean="0">
                          <a:latin typeface="+mn-ea"/>
                          <a:ea typeface="+mn-ea"/>
                        </a:rPr>
                        <a:t>57%</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ea"/>
                          <a:ea typeface="+mn-ea"/>
                        </a:rPr>
                        <a:t>※H29.4</a:t>
                      </a:r>
                      <a:r>
                        <a:rPr kumimoji="1" lang="ja-JP" altLang="en-US" sz="1400" dirty="0" smtClean="0">
                          <a:latin typeface="+mn-ea"/>
                          <a:ea typeface="+mn-ea"/>
                        </a:rPr>
                        <a:t>時点</a:t>
                      </a:r>
                      <a:endParaRPr kumimoji="1" lang="en-US" altLang="ja-JP" sz="1400" dirty="0" smtClean="0">
                        <a:latin typeface="+mn-ea"/>
                        <a:ea typeface="+mn-ea"/>
                      </a:endParaRPr>
                    </a:p>
                  </a:txBody>
                  <a:tcPr marL="99060" marR="99060"/>
                </a:tc>
              </a:tr>
              <a:tr h="1396504">
                <a:tc>
                  <a:txBody>
                    <a:bodyPr/>
                    <a:lstStyle/>
                    <a:p>
                      <a:r>
                        <a:rPr kumimoji="1" lang="ja-JP" altLang="en-US" sz="1300" b="1" dirty="0" smtClean="0"/>
                        <a:t>指定特定相談支援事業所</a:t>
                      </a:r>
                      <a:endParaRPr kumimoji="1" lang="en-US" altLang="ja-JP" sz="1300" b="1" dirty="0" smtClean="0"/>
                    </a:p>
                    <a:p>
                      <a:r>
                        <a:rPr kumimoji="1" lang="ja-JP" altLang="en-US" sz="1300" b="1" dirty="0" smtClean="0"/>
                        <a:t>指定障害児相談支援事業所</a:t>
                      </a:r>
                      <a:endParaRPr kumimoji="1" lang="ja-JP" altLang="en-US" sz="1300" b="1" dirty="0"/>
                    </a:p>
                  </a:txBody>
                  <a:tcPr marL="99060" marR="99060"/>
                </a:tc>
                <a:tc>
                  <a:txBody>
                    <a:bodyPr/>
                    <a:lstStyle/>
                    <a:p>
                      <a:r>
                        <a:rPr kumimoji="1" lang="ja-JP" altLang="en-US" sz="1300" dirty="0" smtClean="0"/>
                        <a:t>専従の相談支援専門員（業務に支障なければ兼務可）、管理者</a:t>
                      </a:r>
                      <a:endParaRPr kumimoji="1" lang="ja-JP" altLang="en-US" sz="1300" dirty="0"/>
                    </a:p>
                  </a:txBody>
                  <a:tcPr marL="99060" marR="99060"/>
                </a:tc>
                <a:tc>
                  <a:txBody>
                    <a:bodyPr/>
                    <a:lstStyle/>
                    <a:p>
                      <a:pPr marL="171450" indent="-171450">
                        <a:buFont typeface="Wingdings" charset="2"/>
                        <a:buChar char="l"/>
                      </a:pPr>
                      <a:r>
                        <a:rPr kumimoji="1" lang="ja-JP" altLang="en-US" sz="1200" dirty="0" smtClean="0"/>
                        <a:t>基本相談支援</a:t>
                      </a:r>
                      <a:endParaRPr kumimoji="1" lang="en-US" altLang="ja-JP" sz="1200" dirty="0" smtClean="0"/>
                    </a:p>
                    <a:p>
                      <a:pPr marL="171450" indent="-171450">
                        <a:buFont typeface="Wingdings" charset="2"/>
                        <a:buChar char="l"/>
                      </a:pPr>
                      <a:r>
                        <a:rPr kumimoji="1" lang="ja-JP" altLang="en-US" sz="1200" dirty="0" smtClean="0"/>
                        <a:t>計画相談支援等</a:t>
                      </a:r>
                      <a:endParaRPr kumimoji="1" lang="en-US" altLang="ja-JP" sz="1200" dirty="0" smtClean="0"/>
                    </a:p>
                    <a:p>
                      <a:r>
                        <a:rPr kumimoji="1" lang="ja-JP" altLang="en-US" sz="1200" dirty="0" smtClean="0"/>
                        <a:t>　・サービス利用支援、</a:t>
                      </a:r>
                    </a:p>
                    <a:p>
                      <a:r>
                        <a:rPr kumimoji="1" lang="ja-JP" altLang="en-US" sz="1200" dirty="0" smtClean="0"/>
                        <a:t>　・継続サービス利用支援</a:t>
                      </a:r>
                      <a:endParaRPr kumimoji="1" lang="en-US" altLang="ja-JP" sz="1200" dirty="0" smtClean="0"/>
                    </a:p>
                    <a:p>
                      <a:r>
                        <a:rPr kumimoji="1" lang="en-US" altLang="ja-JP" sz="1200" dirty="0" smtClean="0"/>
                        <a:t>※</a:t>
                      </a:r>
                      <a:r>
                        <a:rPr kumimoji="1" lang="ja-JP" altLang="en-US" sz="1200" dirty="0" smtClean="0"/>
                        <a:t>特定事業所加算を受けている場合は</a:t>
                      </a:r>
                      <a:r>
                        <a:rPr kumimoji="1" lang="en-US" altLang="ja-JP" sz="1200" dirty="0" smtClean="0"/>
                        <a:t>24</a:t>
                      </a:r>
                      <a:r>
                        <a:rPr kumimoji="1" lang="ja-JP" altLang="en-US" sz="1200" dirty="0" smtClean="0"/>
                        <a:t>時間対応及び困難事例にも対応する場合あり</a:t>
                      </a:r>
                    </a:p>
                  </a:txBody>
                  <a:tcPr marL="99060" marR="99060"/>
                </a:tc>
                <a:tc>
                  <a:txBody>
                    <a:bodyPr/>
                    <a:lstStyle/>
                    <a:p>
                      <a:r>
                        <a:rPr kumimoji="1" lang="ja-JP" altLang="en-US" sz="1400" dirty="0" smtClean="0"/>
                        <a:t>■ </a:t>
                      </a:r>
                      <a:r>
                        <a:rPr kumimoji="1" lang="en-US" altLang="ja-JP" sz="1400" dirty="0" smtClean="0"/>
                        <a:t>5,942</a:t>
                      </a:r>
                      <a:r>
                        <a:rPr kumimoji="1" lang="ja-JP" altLang="en-US" sz="1400" dirty="0" smtClean="0"/>
                        <a:t>ヶ所</a:t>
                      </a:r>
                      <a:r>
                        <a:rPr kumimoji="1" lang="en-US" altLang="ja-JP" sz="1400" dirty="0" smtClean="0"/>
                        <a:t>(H26.4)</a:t>
                      </a:r>
                    </a:p>
                    <a:p>
                      <a:r>
                        <a:rPr kumimoji="1" lang="ja-JP" altLang="en-US" sz="1400" dirty="0" smtClean="0"/>
                        <a:t>　</a:t>
                      </a:r>
                      <a:r>
                        <a:rPr kumimoji="1" lang="en-US" altLang="ja-JP" sz="1400" dirty="0" smtClean="0"/>
                        <a:t>  </a:t>
                      </a:r>
                      <a:r>
                        <a:rPr kumimoji="1" lang="en-US" altLang="ja-JP" sz="1400" dirty="0" smtClean="0">
                          <a:solidFill>
                            <a:schemeClr val="tx1"/>
                          </a:solidFill>
                        </a:rPr>
                        <a:t>7,927</a:t>
                      </a:r>
                      <a:r>
                        <a:rPr kumimoji="1" lang="ja-JP" altLang="en-US" sz="1400" dirty="0" smtClean="0">
                          <a:solidFill>
                            <a:schemeClr val="tx1"/>
                          </a:solidFill>
                        </a:rPr>
                        <a:t>ヶ所</a:t>
                      </a:r>
                      <a:r>
                        <a:rPr kumimoji="1" lang="en-US" altLang="ja-JP" sz="1400" dirty="0" smtClean="0">
                          <a:solidFill>
                            <a:schemeClr val="tx1"/>
                          </a:solidFill>
                        </a:rPr>
                        <a:t>(H27.4)15,575</a:t>
                      </a:r>
                      <a:r>
                        <a:rPr kumimoji="1" lang="ja-JP" altLang="en-US" sz="1400" dirty="0" smtClean="0">
                          <a:solidFill>
                            <a:schemeClr val="tx1"/>
                          </a:solidFill>
                        </a:rPr>
                        <a:t>人</a:t>
                      </a:r>
                      <a:endParaRPr kumimoji="1" lang="en-US" altLang="ja-JP" sz="1400" dirty="0" smtClean="0">
                        <a:solidFill>
                          <a:schemeClr val="tx1"/>
                        </a:solidFill>
                      </a:endParaRPr>
                    </a:p>
                    <a:p>
                      <a:r>
                        <a:rPr kumimoji="1" lang="en-US" altLang="ja-JP" sz="1400" dirty="0" smtClean="0">
                          <a:solidFill>
                            <a:srgbClr val="FF0000"/>
                          </a:solidFill>
                        </a:rPr>
                        <a:t>    </a:t>
                      </a:r>
                      <a:r>
                        <a:rPr kumimoji="1" lang="en-US" altLang="ja-JP" sz="1400" dirty="0" smtClean="0">
                          <a:solidFill>
                            <a:schemeClr val="tx1"/>
                          </a:solidFill>
                        </a:rPr>
                        <a:t>8,684</a:t>
                      </a:r>
                      <a:r>
                        <a:rPr kumimoji="1" lang="ja-JP" altLang="en-US" sz="1400" dirty="0" smtClean="0">
                          <a:solidFill>
                            <a:schemeClr val="tx1"/>
                          </a:solidFill>
                        </a:rPr>
                        <a:t>ヶ所</a:t>
                      </a:r>
                      <a:r>
                        <a:rPr kumimoji="1" lang="en-US" altLang="ja-JP" sz="1400" dirty="0" smtClean="0">
                          <a:solidFill>
                            <a:schemeClr val="tx1"/>
                          </a:solidFill>
                        </a:rPr>
                        <a:t>(H28.4)17,579</a:t>
                      </a:r>
                      <a:r>
                        <a:rPr kumimoji="1" lang="ja-JP" altLang="en-US" sz="1400" dirty="0" smtClean="0">
                          <a:solidFill>
                            <a:schemeClr val="tx1"/>
                          </a:solidFill>
                        </a:rPr>
                        <a:t>人</a:t>
                      </a:r>
                      <a:endParaRPr kumimoji="1" lang="en-US" altLang="ja-JP" sz="1400" dirty="0" smtClean="0">
                        <a:solidFill>
                          <a:schemeClr val="tx1"/>
                        </a:solidFill>
                      </a:endParaRPr>
                    </a:p>
                    <a:p>
                      <a:r>
                        <a:rPr kumimoji="1" lang="ja-JP" altLang="en-US" sz="1400" dirty="0" smtClean="0">
                          <a:solidFill>
                            <a:srgbClr val="FF0000"/>
                          </a:solidFill>
                        </a:rPr>
                        <a:t>　  </a:t>
                      </a:r>
                      <a:r>
                        <a:rPr kumimoji="1" lang="en-US" altLang="ja-JP" sz="1400" dirty="0" smtClean="0">
                          <a:solidFill>
                            <a:srgbClr val="FF0000"/>
                          </a:solidFill>
                        </a:rPr>
                        <a:t>9,364</a:t>
                      </a:r>
                      <a:r>
                        <a:rPr kumimoji="1" lang="ja-JP" altLang="en-US" sz="1400" dirty="0" smtClean="0">
                          <a:solidFill>
                            <a:srgbClr val="FF0000"/>
                          </a:solidFill>
                        </a:rPr>
                        <a:t>ヶ所</a:t>
                      </a:r>
                      <a:r>
                        <a:rPr kumimoji="1" lang="en-US" altLang="ja-JP" sz="1400" dirty="0" smtClean="0">
                          <a:solidFill>
                            <a:srgbClr val="FF0000"/>
                          </a:solidFill>
                        </a:rPr>
                        <a:t>(H29.4)19,252</a:t>
                      </a:r>
                      <a:r>
                        <a:rPr kumimoji="1" lang="ja-JP" altLang="en-US" sz="1400" dirty="0" smtClean="0">
                          <a:solidFill>
                            <a:srgbClr val="FF0000"/>
                          </a:solidFill>
                        </a:rPr>
                        <a:t>人</a:t>
                      </a:r>
                      <a:endParaRPr kumimoji="1" lang="en-US" altLang="ja-JP" sz="1400" dirty="0" smtClean="0">
                        <a:solidFill>
                          <a:srgbClr val="FF0000"/>
                        </a:solidFill>
                      </a:endParaRPr>
                    </a:p>
                    <a:p>
                      <a:r>
                        <a:rPr kumimoji="1" lang="en-US" altLang="ja-JP" sz="1200" dirty="0" smtClean="0">
                          <a:solidFill>
                            <a:srgbClr val="FF0000"/>
                          </a:solidFill>
                        </a:rPr>
                        <a:t>※</a:t>
                      </a:r>
                      <a:r>
                        <a:rPr kumimoji="1" lang="ja-JP" altLang="en-US" sz="1200" dirty="0" smtClean="0">
                          <a:solidFill>
                            <a:srgbClr val="FF0000"/>
                          </a:solidFill>
                        </a:rPr>
                        <a:t>障害者相談支援事業受託事業所数　</a:t>
                      </a:r>
                      <a:endParaRPr kumimoji="1" lang="en-US" altLang="ja-JP" sz="1200" dirty="0" smtClean="0">
                        <a:solidFill>
                          <a:srgbClr val="FF0000"/>
                        </a:solidFill>
                      </a:endParaRPr>
                    </a:p>
                    <a:p>
                      <a:r>
                        <a:rPr kumimoji="1" lang="en-US" altLang="ja-JP" sz="1200" dirty="0" smtClean="0">
                          <a:solidFill>
                            <a:srgbClr val="FF0000"/>
                          </a:solidFill>
                        </a:rPr>
                        <a:t>    2,365</a:t>
                      </a:r>
                      <a:r>
                        <a:rPr kumimoji="1" lang="ja-JP" altLang="en-US" sz="1200" dirty="0" smtClean="0">
                          <a:solidFill>
                            <a:srgbClr val="FF0000"/>
                          </a:solidFill>
                        </a:rPr>
                        <a:t>ヶ所</a:t>
                      </a:r>
                      <a:r>
                        <a:rPr kumimoji="1" lang="en-US" altLang="ja-JP" sz="1200" dirty="0" smtClean="0">
                          <a:solidFill>
                            <a:srgbClr val="FF0000"/>
                          </a:solidFill>
                        </a:rPr>
                        <a:t>(25%)</a:t>
                      </a:r>
                    </a:p>
                  </a:txBody>
                  <a:tcPr marL="99060" marR="99060"/>
                </a:tc>
              </a:tr>
              <a:tr h="835023">
                <a:tc>
                  <a:txBody>
                    <a:bodyPr/>
                    <a:lstStyle/>
                    <a:p>
                      <a:r>
                        <a:rPr kumimoji="1" lang="ja-JP" altLang="en-US" sz="1300" b="1" dirty="0" smtClean="0"/>
                        <a:t>指定一般相談支援事業所</a:t>
                      </a:r>
                      <a:endParaRPr kumimoji="1" lang="ja-JP" altLang="en-US" sz="1300" b="1" dirty="0"/>
                    </a:p>
                  </a:txBody>
                  <a:tcPr marL="99060" marR="99060"/>
                </a:tc>
                <a:tc>
                  <a:txBody>
                    <a:bodyPr/>
                    <a:lstStyle/>
                    <a:p>
                      <a:r>
                        <a:rPr kumimoji="1" lang="ja-JP" altLang="en-US" sz="1300" dirty="0" smtClean="0"/>
                        <a:t>専従の指定地域移行支援従事者</a:t>
                      </a:r>
                      <a:r>
                        <a:rPr kumimoji="1" lang="en-US" altLang="ja-JP" sz="1300" dirty="0" smtClean="0"/>
                        <a:t>(</a:t>
                      </a:r>
                      <a:r>
                        <a:rPr kumimoji="1" lang="ja-JP" altLang="en-US" sz="1300" dirty="0" smtClean="0"/>
                        <a:t>兼務可）、うち１以上は相談支援専門員、管理者</a:t>
                      </a:r>
                      <a:endParaRPr kumimoji="1" lang="ja-JP" altLang="en-US" sz="1300" dirty="0"/>
                    </a:p>
                  </a:txBody>
                  <a:tcPr marL="99060" marR="99060"/>
                </a:tc>
                <a:tc>
                  <a:txBody>
                    <a:bodyPr/>
                    <a:lstStyle/>
                    <a:p>
                      <a:pPr marL="171450" indent="-171450">
                        <a:buFont typeface="Wingdings" charset="2"/>
                        <a:buChar char="l"/>
                      </a:pPr>
                      <a:r>
                        <a:rPr kumimoji="1" lang="ja-JP" altLang="en-US" sz="1200" dirty="0" smtClean="0"/>
                        <a:t>基本相談支援</a:t>
                      </a:r>
                      <a:endParaRPr kumimoji="1" lang="en-US" altLang="ja-JP" sz="1200" dirty="0" smtClean="0"/>
                    </a:p>
                    <a:p>
                      <a:pPr marL="171450" indent="-171450">
                        <a:buFont typeface="Wingdings" charset="2"/>
                        <a:buChar char="l"/>
                      </a:pPr>
                      <a:r>
                        <a:rPr kumimoji="1" lang="ja-JP" altLang="en-US" sz="1200" dirty="0" smtClean="0"/>
                        <a:t>地域相談支援等</a:t>
                      </a:r>
                      <a:endParaRPr kumimoji="1" lang="en-US" altLang="ja-JP" sz="1200" dirty="0" smtClean="0"/>
                    </a:p>
                    <a:p>
                      <a:r>
                        <a:rPr kumimoji="1" lang="ja-JP" altLang="en-US" sz="1200" dirty="0" smtClean="0"/>
                        <a:t>　・地域移行支援</a:t>
                      </a:r>
                      <a:endParaRPr kumimoji="1" lang="en-US" altLang="ja-JP" sz="1200" dirty="0" smtClean="0"/>
                    </a:p>
                    <a:p>
                      <a:r>
                        <a:rPr kumimoji="1" lang="ja-JP" altLang="en-US" sz="1200" dirty="0" smtClean="0"/>
                        <a:t>　・地域定着支援　　　　　　等</a:t>
                      </a:r>
                      <a:endParaRPr kumimoji="1" lang="ja-JP" altLang="en-US" sz="1200" dirty="0"/>
                    </a:p>
                  </a:txBody>
                  <a:tcPr marL="99060" marR="99060"/>
                </a:tc>
                <a:tc>
                  <a:txBody>
                    <a:bodyPr/>
                    <a:lstStyle/>
                    <a:p>
                      <a:r>
                        <a:rPr kumimoji="1" lang="ja-JP" altLang="en-US" sz="1400" dirty="0" smtClean="0"/>
                        <a:t>■ </a:t>
                      </a:r>
                      <a:r>
                        <a:rPr kumimoji="1" lang="en-US" altLang="ja-JP" sz="1400" dirty="0" smtClean="0"/>
                        <a:t>3,299</a:t>
                      </a:r>
                      <a:r>
                        <a:rPr kumimoji="1" lang="ja-JP" altLang="en-US" sz="1400" dirty="0" smtClean="0"/>
                        <a:t>ヶ所</a:t>
                      </a:r>
                      <a:r>
                        <a:rPr kumimoji="1" lang="en-US" altLang="ja-JP" sz="1400" dirty="0" smtClean="0"/>
                        <a:t>(H27.4)</a:t>
                      </a:r>
                    </a:p>
                    <a:p>
                      <a:r>
                        <a:rPr kumimoji="1" lang="ja-JP" altLang="en-US" sz="1400" baseline="0" dirty="0" smtClean="0"/>
                        <a:t>　  </a:t>
                      </a:r>
                      <a:r>
                        <a:rPr kumimoji="1" lang="en-US" altLang="ja-JP" sz="1400" dirty="0" smtClean="0"/>
                        <a:t>3,357</a:t>
                      </a:r>
                      <a:r>
                        <a:rPr kumimoji="1" lang="ja-JP" altLang="en-US" sz="1400" dirty="0" smtClean="0"/>
                        <a:t>ヶ所</a:t>
                      </a:r>
                      <a:r>
                        <a:rPr kumimoji="1" lang="en-US" altLang="ja-JP" sz="1400" dirty="0" smtClean="0"/>
                        <a:t>(H28.4)</a:t>
                      </a:r>
                    </a:p>
                    <a:p>
                      <a:r>
                        <a:rPr kumimoji="1" lang="ja-JP" altLang="en-US" sz="1400" dirty="0" smtClean="0"/>
                        <a:t>　</a:t>
                      </a:r>
                      <a:r>
                        <a:rPr kumimoji="1" lang="ja-JP" altLang="en-US" sz="1400" baseline="0" dirty="0" smtClean="0"/>
                        <a:t>  </a:t>
                      </a:r>
                      <a:r>
                        <a:rPr kumimoji="1" lang="en-US" altLang="ja-JP" sz="1400" dirty="0" smtClean="0">
                          <a:solidFill>
                            <a:srgbClr val="FF0000"/>
                          </a:solidFill>
                        </a:rPr>
                        <a:t>3,420</a:t>
                      </a:r>
                      <a:r>
                        <a:rPr kumimoji="1" lang="ja-JP" altLang="en-US" sz="1400" dirty="0" smtClean="0">
                          <a:solidFill>
                            <a:srgbClr val="FF0000"/>
                          </a:solidFill>
                        </a:rPr>
                        <a:t>ヶ所</a:t>
                      </a:r>
                      <a:r>
                        <a:rPr kumimoji="1" lang="en-US" altLang="ja-JP" sz="1400" dirty="0" smtClean="0">
                          <a:solidFill>
                            <a:srgbClr val="FF0000"/>
                          </a:solidFill>
                        </a:rPr>
                        <a:t>(H29.4)</a:t>
                      </a:r>
                      <a:endParaRPr kumimoji="1" lang="ja-JP" altLang="en-US" sz="1400" dirty="0" smtClean="0">
                        <a:solidFill>
                          <a:srgbClr val="FF0000"/>
                        </a:solidFill>
                      </a:endParaRPr>
                    </a:p>
                  </a:txBody>
                  <a:tcPr marL="99060" marR="99060"/>
                </a:tc>
              </a:tr>
            </a:tbl>
          </a:graphicData>
        </a:graphic>
      </p:graphicFrame>
      <p:sp>
        <p:nvSpPr>
          <p:cNvPr id="4" name="スライド番号プレースホルダー 3"/>
          <p:cNvSpPr>
            <a:spLocks noGrp="1"/>
          </p:cNvSpPr>
          <p:nvPr>
            <p:ph type="sldNum" sz="quarter" idx="12"/>
          </p:nvPr>
        </p:nvSpPr>
        <p:spPr>
          <a:xfrm>
            <a:off x="7527287" y="6453341"/>
            <a:ext cx="2311400" cy="476251"/>
          </a:xfrm>
        </p:spPr>
        <p:txBody>
          <a:bodyPr/>
          <a:lstStyle/>
          <a:p>
            <a:fld id="{6B99C91A-B1C9-47E0-8606-EA7E0479B804}" type="slidenum">
              <a:rPr lang="ja-JP" altLang="en-US" smtClean="0">
                <a:solidFill>
                  <a:schemeClr val="tx1"/>
                </a:solidFill>
              </a:rPr>
              <a:pPr/>
              <a:t>130</a:t>
            </a:fld>
            <a:endParaRPr lang="ja-JP" altLang="en-US" dirty="0">
              <a:solidFill>
                <a:schemeClr val="tx1"/>
              </a:solidFill>
            </a:endParaRPr>
          </a:p>
        </p:txBody>
      </p:sp>
    </p:spTree>
    <p:extLst>
      <p:ext uri="{BB962C8B-B14F-4D97-AF65-F5344CB8AC3E}">
        <p14:creationId xmlns:p14="http://schemas.microsoft.com/office/powerpoint/2010/main" val="37826274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672" y="-27384"/>
            <a:ext cx="9517057" cy="504056"/>
          </a:xfrm>
        </p:spPr>
        <p:txBody>
          <a:bodyPr>
            <a:noAutofit/>
          </a:bodyPr>
          <a:lstStyle/>
          <a:p>
            <a:r>
              <a:rPr lang="ja-JP" altLang="en-US" sz="2000" b="1" dirty="0" smtClean="0"/>
              <a:t>全ての利用者について計画相談支援等が行われることを原則とした趣旨</a:t>
            </a:r>
            <a:endParaRPr kumimoji="1" lang="ja-JP" altLang="en-US" sz="2000" b="1" dirty="0"/>
          </a:p>
        </p:txBody>
      </p:sp>
      <p:sp>
        <p:nvSpPr>
          <p:cNvPr id="3" name="コンテンツ プレースホルダー 2"/>
          <p:cNvSpPr>
            <a:spLocks noGrp="1"/>
          </p:cNvSpPr>
          <p:nvPr>
            <p:ph idx="1"/>
          </p:nvPr>
        </p:nvSpPr>
        <p:spPr>
          <a:xfrm>
            <a:off x="148264" y="620688"/>
            <a:ext cx="9641276" cy="1080120"/>
          </a:xfrm>
          <a:solidFill>
            <a:srgbClr val="CCFFCC"/>
          </a:solidFill>
          <a:ln>
            <a:solidFill>
              <a:schemeClr val="tx1"/>
            </a:solidFill>
          </a:ln>
        </p:spPr>
        <p:txBody>
          <a:bodyPr>
            <a:noAutofit/>
          </a:bodyPr>
          <a:lstStyle/>
          <a:p>
            <a:pPr marL="0" indent="0">
              <a:buNone/>
            </a:pP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経過</a:t>
            </a:r>
            <a:r>
              <a:rPr lang="en-US" altLang="ja-JP" sz="1800" b="1" dirty="0" smtClean="0">
                <a:latin typeface="HG丸ｺﾞｼｯｸM-PRO" panose="020F0600000000000000" pitchFamily="50" charset="-128"/>
                <a:ea typeface="HG丸ｺﾞｼｯｸM-PRO" panose="020F0600000000000000" pitchFamily="50" charset="-128"/>
              </a:rPr>
              <a:t>】</a:t>
            </a:r>
          </a:p>
          <a:p>
            <a:pPr marL="0" indent="0">
              <a:buNone/>
            </a:pPr>
            <a:r>
              <a:rPr lang="ja-JP" altLang="en-US" sz="1400" dirty="0"/>
              <a:t>　</a:t>
            </a:r>
            <a:r>
              <a:rPr lang="ja-JP" altLang="en-US" sz="1600" dirty="0" smtClean="0"/>
              <a:t>これまで、障害者ケアマネジメントの必要性や相談支援の体制等に重要性に関しては、「障害者ケアガイドライン」報告書（平成</a:t>
            </a:r>
            <a:r>
              <a:rPr lang="en-US" altLang="ja-JP" sz="1600" dirty="0" smtClean="0"/>
              <a:t>14</a:t>
            </a:r>
            <a:r>
              <a:rPr lang="ja-JP" altLang="en-US" sz="1600" dirty="0" smtClean="0"/>
              <a:t>年</a:t>
            </a:r>
            <a:r>
              <a:rPr lang="en-US" altLang="ja-JP" sz="1600" dirty="0" smtClean="0"/>
              <a:t>3</a:t>
            </a:r>
            <a:r>
              <a:rPr lang="ja-JP" altLang="en-US" sz="1600" dirty="0" smtClean="0"/>
              <a:t>月</a:t>
            </a:r>
            <a:r>
              <a:rPr lang="en-US" altLang="ja-JP" sz="1600" dirty="0" smtClean="0"/>
              <a:t>31</a:t>
            </a:r>
            <a:r>
              <a:rPr lang="ja-JP" altLang="en-US" sz="1600" dirty="0" smtClean="0"/>
              <a:t>日）（障害者ケアマネジメント体制整備検討委員会）により提言され、その後、＊</a:t>
            </a:r>
            <a:r>
              <a:rPr lang="ja-JP" altLang="en-US" sz="1600" u="sng" dirty="0" smtClean="0"/>
              <a:t>社会保障審議会障害者部会報告書　（平成</a:t>
            </a:r>
            <a:r>
              <a:rPr lang="en-US" altLang="ja-JP" sz="1600" u="sng" dirty="0" smtClean="0"/>
              <a:t>20</a:t>
            </a:r>
            <a:r>
              <a:rPr lang="ja-JP" altLang="en-US" sz="1600" u="sng" dirty="0" smtClean="0"/>
              <a:t>年</a:t>
            </a:r>
            <a:r>
              <a:rPr lang="en-US" altLang="ja-JP" sz="1600" u="sng" dirty="0" smtClean="0"/>
              <a:t>12</a:t>
            </a:r>
            <a:r>
              <a:rPr lang="ja-JP" altLang="en-US" sz="1600" u="sng" dirty="0" smtClean="0"/>
              <a:t>月</a:t>
            </a:r>
            <a:r>
              <a:rPr lang="en-US" altLang="ja-JP" sz="1600" u="sng" dirty="0" smtClean="0"/>
              <a:t>26</a:t>
            </a:r>
            <a:r>
              <a:rPr lang="ja-JP" altLang="en-US" sz="1600" u="sng" dirty="0" smtClean="0"/>
              <a:t>日）</a:t>
            </a:r>
            <a:r>
              <a:rPr lang="ja-JP" altLang="en-US" sz="1600" dirty="0" smtClean="0"/>
              <a:t>においても大きく取り上げられてきた。</a:t>
            </a:r>
            <a:endParaRPr lang="en-US" altLang="ja-JP" sz="1600" dirty="0" smtClean="0"/>
          </a:p>
          <a:p>
            <a:endParaRPr lang="en-US" altLang="ja-JP" sz="1400" dirty="0" smtClean="0"/>
          </a:p>
          <a:p>
            <a:pPr marL="0" indent="0">
              <a:buNone/>
            </a:pPr>
            <a:endParaRPr lang="ja-JP" altLang="en-US" sz="1600" dirty="0" smtClean="0"/>
          </a:p>
          <a:p>
            <a:pPr marL="0" indent="0">
              <a:buNone/>
            </a:pPr>
            <a:endParaRPr kumimoji="1" lang="ja-JP" altLang="en-US" sz="1600" dirty="0"/>
          </a:p>
        </p:txBody>
      </p:sp>
      <p:sp>
        <p:nvSpPr>
          <p:cNvPr id="5" name="正方形/長方形 4"/>
          <p:cNvSpPr/>
          <p:nvPr/>
        </p:nvSpPr>
        <p:spPr>
          <a:xfrm>
            <a:off x="148354" y="5289884"/>
            <a:ext cx="9581797" cy="1424100"/>
          </a:xfrm>
          <a:prstGeom prst="rect">
            <a:avLst/>
          </a:prstGeom>
          <a:gradFill>
            <a:gsLst>
              <a:gs pos="0">
                <a:srgbClr val="FFCCFF"/>
              </a:gs>
              <a:gs pos="50000">
                <a:srgbClr val="FFCCFF"/>
              </a:gs>
              <a:gs pos="100000">
                <a:schemeClr val="accent1">
                  <a:tint val="23500"/>
                  <a:satMod val="160000"/>
                </a:schemeClr>
              </a:gs>
            </a:gsLst>
            <a:lin ang="5400000" scaled="0"/>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ja-JP" sz="18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目指すもの</a:t>
            </a:r>
            <a:r>
              <a:rPr lang="en-US" altLang="ja-JP" sz="1800" b="1" dirty="0" smtClean="0">
                <a:solidFill>
                  <a:prstClr val="black"/>
                </a:solidFill>
                <a:latin typeface="HG丸ｺﾞｼｯｸM-PRO" panose="020F0600000000000000" pitchFamily="50" charset="-128"/>
                <a:ea typeface="HG丸ｺﾞｼｯｸM-PRO" panose="020F0600000000000000" pitchFamily="50" charset="-128"/>
              </a:rPr>
              <a:t>】</a:t>
            </a:r>
          </a:p>
          <a:p>
            <a:pPr fontAlgn="auto">
              <a:spcBef>
                <a:spcPts val="0"/>
              </a:spcBef>
              <a:spcAft>
                <a:spcPts val="0"/>
              </a:spcAft>
            </a:pP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○各市区町村（わがまち）に住んでいる障害福祉サービス等を利用するすべてのひとに対して、時には近くで深く寄り添い、時には遠くから見守る</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こと</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のできる「相談支援専門員」という専門職が身近にいる体制を整えること。</a:t>
            </a:r>
            <a:endParaRPr lang="en-US" altLang="ja-JP" sz="1800" b="1" dirty="0" smtClean="0">
              <a:solidFill>
                <a:prstClr val="black"/>
              </a:solidFill>
              <a:latin typeface="HG丸ｺﾞｼｯｸM-PRO" panose="020F0600000000000000" pitchFamily="50" charset="-128"/>
              <a:ea typeface="HG丸ｺﾞｼｯｸM-PRO" panose="020F0600000000000000" pitchFamily="50" charset="-128"/>
            </a:endParaRPr>
          </a:p>
          <a:p>
            <a:pPr fontAlgn="auto">
              <a:spcBef>
                <a:spcPts val="0"/>
              </a:spcBef>
              <a:spcAft>
                <a:spcPts val="0"/>
              </a:spcAft>
            </a:pP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○そして、誰もが住み慣れた地域で安心して生活できるまちづくりを目指すこと。</a:t>
            </a:r>
            <a:endParaRPr lang="ja-JP" altLang="en-US" sz="1800" b="1"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11" name="グループ化 10"/>
          <p:cNvGrpSpPr/>
          <p:nvPr/>
        </p:nvGrpSpPr>
        <p:grpSpPr>
          <a:xfrm>
            <a:off x="148262" y="1844824"/>
            <a:ext cx="9651338" cy="2952328"/>
            <a:chOff x="119200" y="2348880"/>
            <a:chExt cx="8862393" cy="2952328"/>
          </a:xfrm>
        </p:grpSpPr>
        <p:sp>
          <p:nvSpPr>
            <p:cNvPr id="9" name="角丸四角形 8"/>
            <p:cNvSpPr/>
            <p:nvPr/>
          </p:nvSpPr>
          <p:spPr>
            <a:xfrm>
              <a:off x="119200" y="2348880"/>
              <a:ext cx="8862393" cy="2952328"/>
            </a:xfrm>
            <a:prstGeom prst="roundRect">
              <a:avLst>
                <a:gd name="adj" fmla="val 3719"/>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spcBef>
                  <a:spcPts val="0"/>
                </a:spcBef>
                <a:spcAft>
                  <a:spcPts val="0"/>
                </a:spcAft>
              </a:pPr>
              <a:r>
                <a:rPr lang="en-US" altLang="ja-JP" sz="18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趣旨</a:t>
              </a:r>
              <a:r>
                <a:rPr lang="en-US" altLang="ja-JP" sz="18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8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800" dirty="0" smtClean="0">
                  <a:solidFill>
                    <a:prstClr val="black"/>
                  </a:solidFill>
                </a:rPr>
                <a:t>記載事項を整理すると、次のとおりである　　　　　　　　　</a:t>
              </a:r>
              <a:r>
                <a:rPr lang="en-US" altLang="ja-JP" sz="1400" dirty="0" smtClean="0">
                  <a:solidFill>
                    <a:prstClr val="black"/>
                  </a:solidFill>
                </a:rPr>
                <a:t>H26.2.27</a:t>
              </a:r>
              <a:r>
                <a:rPr lang="ja-JP" altLang="en-US" sz="1400" dirty="0" smtClean="0">
                  <a:solidFill>
                    <a:prstClr val="black"/>
                  </a:solidFill>
                </a:rPr>
                <a:t>事務連絡（抜粋）</a:t>
              </a:r>
              <a:endParaRPr lang="ja-JP" altLang="en-US" sz="1800" dirty="0">
                <a:solidFill>
                  <a:prstClr val="black"/>
                </a:solidFill>
              </a:endParaRPr>
            </a:p>
          </p:txBody>
        </p:sp>
        <p:sp>
          <p:nvSpPr>
            <p:cNvPr id="6" name="角丸四角形 5"/>
            <p:cNvSpPr/>
            <p:nvPr/>
          </p:nvSpPr>
          <p:spPr>
            <a:xfrm>
              <a:off x="167372" y="2753599"/>
              <a:ext cx="8802909" cy="860067"/>
            </a:xfrm>
            <a:prstGeom prst="roundRect">
              <a:avLst/>
            </a:prstGeom>
            <a:gradFill>
              <a:gsLst>
                <a:gs pos="0">
                  <a:srgbClr val="66FFFF"/>
                </a:gs>
                <a:gs pos="50000">
                  <a:srgbClr val="66FFFF"/>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600" b="1" dirty="0" smtClean="0">
                  <a:solidFill>
                    <a:prstClr val="black"/>
                  </a:solidFill>
                </a:rPr>
                <a:t>（１） 障害児者の自立した生活を支えるためには、その抱える課題の解決や適切なサービス利用に向けたきめ細かく継続的な支援が必要であり、そのためには定期的なケアマネジメントを行う体制が求められること</a:t>
              </a:r>
            </a:p>
          </p:txBody>
        </p:sp>
        <p:sp>
          <p:nvSpPr>
            <p:cNvPr id="7" name="角丸四角形 6"/>
            <p:cNvSpPr/>
            <p:nvPr/>
          </p:nvSpPr>
          <p:spPr>
            <a:xfrm>
              <a:off x="167734" y="3613666"/>
              <a:ext cx="8784890" cy="782796"/>
            </a:xfrm>
            <a:prstGeom prst="roundRect">
              <a:avLst/>
            </a:prstGeom>
            <a:gradFill>
              <a:gsLst>
                <a:gs pos="0">
                  <a:srgbClr val="66FFFF"/>
                </a:gs>
                <a:gs pos="50000">
                  <a:srgbClr val="66FFFF"/>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600" b="1" dirty="0" smtClean="0">
                  <a:solidFill>
                    <a:prstClr val="black"/>
                  </a:solidFill>
                </a:rPr>
                <a:t>（２） 障害児者にとって、専門的な知見を持った担当者からのアドバイスを活用してサービスを幅広く組み合わせて利用することが、選択肢の拡大につながること</a:t>
              </a:r>
            </a:p>
          </p:txBody>
        </p:sp>
        <p:sp>
          <p:nvSpPr>
            <p:cNvPr id="8" name="角丸四角形 7"/>
            <p:cNvSpPr/>
            <p:nvPr/>
          </p:nvSpPr>
          <p:spPr>
            <a:xfrm>
              <a:off x="167142" y="4401108"/>
              <a:ext cx="8814271" cy="792088"/>
            </a:xfrm>
            <a:prstGeom prst="roundRect">
              <a:avLst/>
            </a:prstGeom>
            <a:gradFill>
              <a:gsLst>
                <a:gs pos="0">
                  <a:srgbClr val="66FFFF"/>
                </a:gs>
                <a:gs pos="50000">
                  <a:srgbClr val="66FFFF"/>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600" b="1" dirty="0" smtClean="0">
                  <a:solidFill>
                    <a:prstClr val="black"/>
                  </a:solidFill>
                </a:rPr>
                <a:t>（３） 可能な限り中立的な者が、専門的な観点から一貫してケアマネジメントを行うことにより、市区町村の支給決定の裏付け又は個別のサービス・支援の内容の評価を第三者的な観点から行うことが可能となること</a:t>
              </a:r>
            </a:p>
          </p:txBody>
        </p:sp>
      </p:grpSp>
      <p:sp>
        <p:nvSpPr>
          <p:cNvPr id="10" name="下矢印 9"/>
          <p:cNvSpPr/>
          <p:nvPr/>
        </p:nvSpPr>
        <p:spPr>
          <a:xfrm>
            <a:off x="4172913" y="4808476"/>
            <a:ext cx="1638182" cy="492732"/>
          </a:xfrm>
          <a:prstGeom prst="downArrow">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2" name="正方形/長方形 11"/>
          <p:cNvSpPr/>
          <p:nvPr/>
        </p:nvSpPr>
        <p:spPr>
          <a:xfrm>
            <a:off x="5825869" y="5013176"/>
            <a:ext cx="3904194" cy="265393"/>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800" dirty="0" smtClean="0">
                <a:solidFill>
                  <a:prstClr val="black"/>
                </a:solidFill>
              </a:rPr>
              <a:t>サービス等利用計画はツール</a:t>
            </a:r>
            <a:endParaRPr lang="ja-JP" altLang="en-US" sz="1800" dirty="0">
              <a:solidFill>
                <a:prstClr val="black"/>
              </a:solidFill>
            </a:endParaRPr>
          </a:p>
        </p:txBody>
      </p:sp>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131</a:t>
            </a:fld>
            <a:endParaRPr lang="en-US" altLang="ja-JP" dirty="0"/>
          </a:p>
        </p:txBody>
      </p:sp>
      <p:cxnSp>
        <p:nvCxnSpPr>
          <p:cNvPr id="13" name="直線コネクタ 12"/>
          <p:cNvCxnSpPr/>
          <p:nvPr/>
        </p:nvCxnSpPr>
        <p:spPr>
          <a:xfrm>
            <a:off x="41001" y="476672"/>
            <a:ext cx="9906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2061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6463" y="44624"/>
            <a:ext cx="9595066" cy="404663"/>
          </a:xfrm>
          <a:noFill/>
          <a:ln>
            <a:noFill/>
          </a:ln>
        </p:spPr>
        <p:txBody>
          <a:bodyPr>
            <a:noAutofit/>
          </a:bodyPr>
          <a:lstStyle/>
          <a:p>
            <a:r>
              <a:rPr kumimoji="1" lang="ja-JP" altLang="en-US" sz="2400" b="1" dirty="0" smtClean="0"/>
              <a:t>計画相談支援・障害児相談支援のしくみ</a:t>
            </a:r>
            <a:endParaRPr kumimoji="1" lang="ja-JP" altLang="en-US" sz="2400" b="1" dirty="0"/>
          </a:p>
        </p:txBody>
      </p:sp>
      <p:sp>
        <p:nvSpPr>
          <p:cNvPr id="3" name="サブタイトル 2"/>
          <p:cNvSpPr>
            <a:spLocks noGrp="1"/>
          </p:cNvSpPr>
          <p:nvPr>
            <p:ph type="subTitle" idx="1"/>
          </p:nvPr>
        </p:nvSpPr>
        <p:spPr>
          <a:xfrm>
            <a:off x="77693" y="836729"/>
            <a:ext cx="9712080" cy="1944216"/>
          </a:xfrm>
          <a:ln w="12700">
            <a:solidFill>
              <a:schemeClr val="tx1"/>
            </a:solidFill>
          </a:ln>
        </p:spPr>
        <p:txBody>
          <a:bodyPr anchor="ctr">
            <a:noAutofit/>
          </a:bodyPr>
          <a:lstStyle/>
          <a:p>
            <a:pPr marL="182563" indent="-182563" algn="l"/>
            <a:r>
              <a:rPr lang="ja-JP" altLang="en-US" sz="1600" dirty="0" smtClean="0">
                <a:solidFill>
                  <a:schemeClr val="tx1"/>
                </a:solidFill>
                <a:latin typeface="ＭＳ ゴシック" pitchFamily="49" charset="-128"/>
                <a:ea typeface="ＭＳ ゴシック" pitchFamily="49" charset="-128"/>
              </a:rPr>
              <a:t>○</a:t>
            </a:r>
            <a:r>
              <a:rPr lang="ja-JP" altLang="en-US" sz="1600" dirty="0">
                <a:solidFill>
                  <a:schemeClr val="tx1"/>
                </a:solidFill>
                <a:latin typeface="ＭＳ ゴシック" pitchFamily="49" charset="-128"/>
                <a:ea typeface="ＭＳ ゴシック" pitchFamily="49" charset="-128"/>
              </a:rPr>
              <a:t>　</a:t>
            </a:r>
            <a:r>
              <a:rPr lang="ja-JP" altLang="en-US" sz="1600" dirty="0" smtClean="0">
                <a:solidFill>
                  <a:schemeClr val="tx1"/>
                </a:solidFill>
                <a:latin typeface="ＭＳ ゴシック" pitchFamily="49" charset="-128"/>
                <a:ea typeface="ＭＳ ゴシック" pitchFamily="49" charset="-128"/>
              </a:rPr>
              <a:t>障害者総合支援法に</a:t>
            </a:r>
            <a:r>
              <a:rPr lang="ja-JP" altLang="en-US" sz="1600" dirty="0">
                <a:solidFill>
                  <a:schemeClr val="tx1"/>
                </a:solidFill>
                <a:latin typeface="ＭＳ ゴシック" pitchFamily="49" charset="-128"/>
                <a:ea typeface="ＭＳ ゴシック" pitchFamily="49" charset="-128"/>
              </a:rPr>
              <a:t>基づく</a:t>
            </a:r>
            <a:r>
              <a:rPr lang="ja-JP" altLang="en-US" sz="1600" dirty="0" smtClean="0">
                <a:solidFill>
                  <a:schemeClr val="tx1"/>
                </a:solidFill>
                <a:latin typeface="ＭＳ ゴシック" pitchFamily="49" charset="-128"/>
                <a:ea typeface="ＭＳ ゴシック" pitchFamily="49" charset="-128"/>
              </a:rPr>
              <a:t>サービスの利用に当たっては、相談支援事業者が作成する「サービス</a:t>
            </a:r>
            <a:r>
              <a:rPr lang="ja-JP" altLang="en-US" sz="1600" dirty="0">
                <a:solidFill>
                  <a:schemeClr val="tx1"/>
                </a:solidFill>
                <a:latin typeface="ＭＳ ゴシック" pitchFamily="49" charset="-128"/>
                <a:ea typeface="ＭＳ ゴシック" pitchFamily="49" charset="-128"/>
              </a:rPr>
              <a:t>等</a:t>
            </a:r>
            <a:r>
              <a:rPr lang="ja-JP" altLang="en-US" sz="1600" dirty="0" smtClean="0">
                <a:solidFill>
                  <a:schemeClr val="tx1"/>
                </a:solidFill>
                <a:latin typeface="ＭＳ ゴシック" pitchFamily="49" charset="-128"/>
                <a:ea typeface="ＭＳ ゴシック" pitchFamily="49" charset="-128"/>
              </a:rPr>
              <a:t>利用</a:t>
            </a:r>
            <a:r>
              <a:rPr lang="ja-JP" altLang="en-US" sz="1600" dirty="0">
                <a:solidFill>
                  <a:schemeClr val="tx1"/>
                </a:solidFill>
                <a:latin typeface="ＭＳ ゴシック" pitchFamily="49" charset="-128"/>
                <a:ea typeface="ＭＳ ゴシック" pitchFamily="49" charset="-128"/>
              </a:rPr>
              <a:t>計画」が</a:t>
            </a:r>
            <a:r>
              <a:rPr lang="ja-JP" altLang="en-US" sz="1600" dirty="0" smtClean="0">
                <a:solidFill>
                  <a:schemeClr val="tx1"/>
                </a:solidFill>
                <a:latin typeface="ＭＳ ゴシック" pitchFamily="49" charset="-128"/>
                <a:ea typeface="ＭＳ ゴシック" pitchFamily="49" charset="-128"/>
              </a:rPr>
              <a:t>必要。</a:t>
            </a:r>
            <a:r>
              <a:rPr lang="ja-JP" altLang="en-US" sz="1400" dirty="0" smtClean="0">
                <a:solidFill>
                  <a:schemeClr val="tx1"/>
                </a:solidFill>
                <a:latin typeface="ＭＳ ゴシック" pitchFamily="49" charset="-128"/>
                <a:ea typeface="ＭＳ ゴシック" pitchFamily="49" charset="-128"/>
              </a:rPr>
              <a:t>（</a:t>
            </a:r>
            <a:r>
              <a:rPr lang="en-US" altLang="ja-JP" sz="1400" dirty="0" smtClean="0">
                <a:solidFill>
                  <a:schemeClr val="tx1"/>
                </a:solidFill>
                <a:latin typeface="ＭＳ ゴシック" pitchFamily="49" charset="-128"/>
                <a:ea typeface="ＭＳ ゴシック" pitchFamily="49" charset="-128"/>
              </a:rPr>
              <a:t>※</a:t>
            </a:r>
            <a:r>
              <a:rPr lang="ja-JP" altLang="en-US" sz="1400" dirty="0" smtClean="0">
                <a:solidFill>
                  <a:schemeClr val="tx1"/>
                </a:solidFill>
                <a:latin typeface="ＭＳ ゴシック" pitchFamily="49" charset="-128"/>
                <a:ea typeface="ＭＳ ゴシック" pitchFamily="49" charset="-128"/>
              </a:rPr>
              <a:t>児童福祉法に基づく障害児支援については、「障害児支援利用計画」）</a:t>
            </a:r>
            <a:endParaRPr lang="en-US" altLang="ja-JP" sz="1400" dirty="0" smtClean="0">
              <a:solidFill>
                <a:schemeClr val="tx1"/>
              </a:solidFill>
              <a:latin typeface="ＭＳ ゴシック" panose="020B0609070205080204" pitchFamily="49" charset="-128"/>
              <a:ea typeface="ＭＳ ゴシック" panose="020B0609070205080204" pitchFamily="49" charset="-128"/>
            </a:endParaRPr>
          </a:p>
          <a:p>
            <a:pPr algn="l"/>
            <a:endParaRPr lang="en-US" altLang="ja-JP" sz="800" dirty="0" smtClean="0">
              <a:solidFill>
                <a:schemeClr val="tx1"/>
              </a:solidFill>
              <a:latin typeface="ＭＳ ゴシック" panose="020B0609070205080204" pitchFamily="49" charset="-128"/>
              <a:ea typeface="ＭＳ ゴシック" panose="020B0609070205080204" pitchFamily="49" charset="-128"/>
            </a:endParaRPr>
          </a:p>
          <a:p>
            <a:pPr marL="266700" indent="-266700" algn="l"/>
            <a:r>
              <a:rPr lang="ja-JP" altLang="en-US" sz="1200" dirty="0">
                <a:solidFill>
                  <a:schemeClr val="tx1"/>
                </a:solidFill>
                <a:latin typeface="ＭＳ ゴシック" panose="020B0609070205080204" pitchFamily="49" charset="-128"/>
                <a:ea typeface="ＭＳ ゴシック" panose="020B0609070205080204" pitchFamily="49" charset="-128"/>
              </a:rPr>
              <a:t>　</a:t>
            </a:r>
            <a:r>
              <a:rPr lang="en-US" altLang="ja-JP" sz="1200"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　平成</a:t>
            </a:r>
            <a:r>
              <a:rPr lang="en-US" altLang="ja-JP" sz="1200" dirty="0" smtClean="0">
                <a:solidFill>
                  <a:schemeClr val="tx1"/>
                </a:solidFill>
                <a:latin typeface="ＭＳ ゴシック" panose="020B0609070205080204" pitchFamily="49" charset="-128"/>
                <a:ea typeface="ＭＳ ゴシック" panose="020B0609070205080204" pitchFamily="49" charset="-128"/>
              </a:rPr>
              <a:t>22</a:t>
            </a:r>
            <a:r>
              <a:rPr lang="ja-JP" altLang="en-US" sz="1200" dirty="0" smtClean="0">
                <a:solidFill>
                  <a:schemeClr val="tx1"/>
                </a:solidFill>
                <a:latin typeface="ＭＳ ゴシック" panose="020B0609070205080204" pitchFamily="49" charset="-128"/>
                <a:ea typeface="ＭＳ ゴシック" panose="020B0609070205080204" pitchFamily="49" charset="-128"/>
              </a:rPr>
              <a:t>年</a:t>
            </a:r>
            <a:r>
              <a:rPr lang="en-US" altLang="ja-JP" sz="1200" dirty="0" smtClean="0">
                <a:solidFill>
                  <a:schemeClr val="tx1"/>
                </a:solidFill>
                <a:latin typeface="ＭＳ ゴシック" panose="020B0609070205080204" pitchFamily="49" charset="-128"/>
                <a:ea typeface="ＭＳ ゴシック" panose="020B0609070205080204" pitchFamily="49" charset="-128"/>
              </a:rPr>
              <a:t>12</a:t>
            </a:r>
            <a:r>
              <a:rPr lang="ja-JP" altLang="en-US" sz="1200" dirty="0" smtClean="0">
                <a:solidFill>
                  <a:schemeClr val="tx1"/>
                </a:solidFill>
                <a:latin typeface="ＭＳ ゴシック" panose="020B0609070205080204" pitchFamily="49" charset="-128"/>
                <a:ea typeface="ＭＳ ゴシック" panose="020B0609070205080204" pitchFamily="49" charset="-128"/>
              </a:rPr>
              <a:t>月成立の「つなぎ法」による関係法令改正の施行（平成</a:t>
            </a:r>
            <a:r>
              <a:rPr lang="en-US" altLang="ja-JP" sz="1200" dirty="0" smtClean="0">
                <a:solidFill>
                  <a:schemeClr val="tx1"/>
                </a:solidFill>
                <a:latin typeface="ＭＳ ゴシック" panose="020B0609070205080204" pitchFamily="49" charset="-128"/>
                <a:ea typeface="ＭＳ ゴシック" panose="020B0609070205080204" pitchFamily="49" charset="-128"/>
              </a:rPr>
              <a:t>24</a:t>
            </a:r>
            <a:r>
              <a:rPr lang="ja-JP" altLang="en-US" sz="1200" dirty="0" smtClean="0">
                <a:solidFill>
                  <a:schemeClr val="tx1"/>
                </a:solidFill>
                <a:latin typeface="ＭＳ ゴシック" panose="020B0609070205080204" pitchFamily="49" charset="-128"/>
                <a:ea typeface="ＭＳ ゴシック" panose="020B0609070205080204" pitchFamily="49" charset="-128"/>
              </a:rPr>
              <a:t>年</a:t>
            </a:r>
            <a:r>
              <a:rPr lang="en-US" altLang="ja-JP" sz="1200" dirty="0" smtClean="0">
                <a:solidFill>
                  <a:schemeClr val="tx1"/>
                </a:solidFill>
                <a:latin typeface="ＭＳ ゴシック" panose="020B0609070205080204" pitchFamily="49" charset="-128"/>
                <a:ea typeface="ＭＳ ゴシック" panose="020B0609070205080204" pitchFamily="49" charset="-128"/>
              </a:rPr>
              <a:t>4</a:t>
            </a:r>
            <a:r>
              <a:rPr lang="ja-JP" altLang="en-US" sz="1200" dirty="0" smtClean="0">
                <a:solidFill>
                  <a:schemeClr val="tx1"/>
                </a:solidFill>
                <a:latin typeface="ＭＳ ゴシック" panose="020B0609070205080204" pitchFamily="49" charset="-128"/>
                <a:ea typeface="ＭＳ ゴシック" panose="020B0609070205080204" pitchFamily="49" charset="-128"/>
              </a:rPr>
              <a:t>月）により、平成</a:t>
            </a:r>
            <a:r>
              <a:rPr lang="en-US" altLang="ja-JP" sz="1200" dirty="0" smtClean="0">
                <a:solidFill>
                  <a:schemeClr val="tx1"/>
                </a:solidFill>
                <a:latin typeface="ＭＳ ゴシック" panose="020B0609070205080204" pitchFamily="49" charset="-128"/>
                <a:ea typeface="ＭＳ ゴシック" panose="020B0609070205080204" pitchFamily="49" charset="-128"/>
              </a:rPr>
              <a:t>27</a:t>
            </a:r>
            <a:r>
              <a:rPr lang="ja-JP" altLang="en-US" sz="1200" dirty="0" smtClean="0">
                <a:solidFill>
                  <a:schemeClr val="tx1"/>
                </a:solidFill>
                <a:latin typeface="ＭＳ ゴシック" panose="020B0609070205080204" pitchFamily="49" charset="-128"/>
                <a:ea typeface="ＭＳ ゴシック" panose="020B0609070205080204" pitchFamily="49" charset="-128"/>
              </a:rPr>
              <a:t>年</a:t>
            </a:r>
            <a:r>
              <a:rPr lang="en-US" altLang="ja-JP" sz="1200" dirty="0" smtClean="0">
                <a:solidFill>
                  <a:schemeClr val="tx1"/>
                </a:solidFill>
                <a:latin typeface="ＭＳ ゴシック" panose="020B0609070205080204" pitchFamily="49" charset="-128"/>
                <a:ea typeface="ＭＳ ゴシック" panose="020B0609070205080204" pitchFamily="49" charset="-128"/>
              </a:rPr>
              <a:t>3</a:t>
            </a:r>
            <a:r>
              <a:rPr lang="ja-JP" altLang="en-US" sz="1200" dirty="0" smtClean="0">
                <a:solidFill>
                  <a:schemeClr val="tx1"/>
                </a:solidFill>
                <a:latin typeface="ＭＳ ゴシック" panose="020B0609070205080204" pitchFamily="49" charset="-128"/>
                <a:ea typeface="ＭＳ ゴシック" panose="020B0609070205080204" pitchFamily="49" charset="-128"/>
              </a:rPr>
              <a:t>月までは経過措置として、市町村が必要と認めた場合に計画を作成することとされていたが、平成</a:t>
            </a:r>
            <a:r>
              <a:rPr lang="en-US" altLang="ja-JP" sz="1200" dirty="0" smtClean="0">
                <a:solidFill>
                  <a:schemeClr val="tx1"/>
                </a:solidFill>
                <a:latin typeface="ＭＳ ゴシック" panose="020B0609070205080204" pitchFamily="49" charset="-128"/>
                <a:ea typeface="ＭＳ ゴシック" panose="020B0609070205080204" pitchFamily="49" charset="-128"/>
              </a:rPr>
              <a:t>27</a:t>
            </a:r>
            <a:r>
              <a:rPr lang="ja-JP" altLang="en-US" sz="1200" dirty="0" smtClean="0">
                <a:solidFill>
                  <a:schemeClr val="tx1"/>
                </a:solidFill>
                <a:latin typeface="ＭＳ ゴシック" panose="020B0609070205080204" pitchFamily="49" charset="-128"/>
                <a:ea typeface="ＭＳ ゴシック" panose="020B0609070205080204" pitchFamily="49" charset="-128"/>
              </a:rPr>
              <a:t>年</a:t>
            </a:r>
            <a:r>
              <a:rPr lang="en-US" altLang="ja-JP" sz="1200" dirty="0" smtClean="0">
                <a:solidFill>
                  <a:schemeClr val="tx1"/>
                </a:solidFill>
                <a:latin typeface="ＭＳ ゴシック" panose="020B0609070205080204" pitchFamily="49" charset="-128"/>
                <a:ea typeface="ＭＳ ゴシック" panose="020B0609070205080204" pitchFamily="49" charset="-128"/>
              </a:rPr>
              <a:t>4</a:t>
            </a:r>
            <a:r>
              <a:rPr lang="ja-JP" altLang="en-US" sz="1200" dirty="0" smtClean="0">
                <a:solidFill>
                  <a:schemeClr val="tx1"/>
                </a:solidFill>
                <a:latin typeface="ＭＳ ゴシック" panose="020B0609070205080204" pitchFamily="49" charset="-128"/>
                <a:ea typeface="ＭＳ ゴシック" panose="020B0609070205080204" pitchFamily="49" charset="-128"/>
              </a:rPr>
              <a:t>月より、全例について計画が必要となった。</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algn="l"/>
            <a:endParaRPr lang="en-US" altLang="ja-JP" sz="800" dirty="0" smtClean="0">
              <a:solidFill>
                <a:schemeClr val="tx1"/>
              </a:solidFill>
              <a:latin typeface="ＭＳ ゴシック" panose="020B0609070205080204" pitchFamily="49" charset="-128"/>
              <a:ea typeface="ＭＳ ゴシック" panose="020B0609070205080204" pitchFamily="49" charset="-128"/>
            </a:endParaRPr>
          </a:p>
          <a:p>
            <a:pPr marL="266700" indent="-266700" algn="l"/>
            <a:r>
              <a:rPr lang="ja-JP" altLang="en-US" sz="1200" dirty="0">
                <a:solidFill>
                  <a:schemeClr val="tx1"/>
                </a:solidFill>
                <a:latin typeface="ＭＳ ゴシック" panose="020B0609070205080204" pitchFamily="49" charset="-128"/>
                <a:ea typeface="ＭＳ ゴシック" panose="020B0609070205080204" pitchFamily="49" charset="-128"/>
              </a:rPr>
              <a:t>　</a:t>
            </a:r>
            <a:r>
              <a:rPr lang="en-US" altLang="ja-JP" sz="1200" dirty="0" smtClean="0">
                <a:solidFill>
                  <a:prstClr val="black"/>
                </a:solidFill>
                <a:latin typeface="ＭＳ ゴシック" panose="020B0609070205080204" pitchFamily="49" charset="-128"/>
                <a:ea typeface="ＭＳ ゴシック" panose="020B0609070205080204" pitchFamily="49" charset="-128"/>
              </a:rPr>
              <a:t>※</a:t>
            </a:r>
            <a:r>
              <a:rPr lang="ja-JP" altLang="en-US" sz="1200" dirty="0" smtClean="0">
                <a:solidFill>
                  <a:prstClr val="black"/>
                </a:solidFill>
                <a:latin typeface="ＭＳ ゴシック" panose="020B0609070205080204" pitchFamily="49" charset="-128"/>
                <a:ea typeface="ＭＳ ゴシック" panose="020B0609070205080204" pitchFamily="49" charset="-128"/>
              </a:rPr>
              <a:t>　各事業所で計画を作成する相談支援専門員には、高い能力が求められるため、一定の実務経験に加えて都道府県が主催する研修の修了を義務づけている。</a:t>
            </a:r>
            <a:endParaRPr lang="en-US" altLang="ja-JP" sz="1200" dirty="0">
              <a:solidFill>
                <a:prstClr val="black"/>
              </a:solidFill>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11799" y="2852936"/>
            <a:ext cx="3666408" cy="400110"/>
          </a:xfrm>
          <a:prstGeom prst="rect">
            <a:avLst/>
          </a:prstGeom>
          <a:noFill/>
        </p:spPr>
        <p:txBody>
          <a:bodyPr wrap="square" rtlCol="0">
            <a:spAutoFit/>
          </a:bodyPr>
          <a:lstStyle/>
          <a:p>
            <a:r>
              <a:rPr lang="ja-JP" altLang="en-US" sz="2000" b="1" dirty="0" smtClean="0">
                <a:solidFill>
                  <a:prstClr val="black"/>
                </a:solidFill>
              </a:rPr>
              <a:t>（利用プロセスのイメージ）</a:t>
            </a:r>
            <a:endParaRPr lang="ja-JP" altLang="en-US" sz="2000" b="1" dirty="0">
              <a:solidFill>
                <a:prstClr val="black"/>
              </a:solidFill>
            </a:endParaRPr>
          </a:p>
        </p:txBody>
      </p:sp>
      <p:sp>
        <p:nvSpPr>
          <p:cNvPr id="8" name="角丸四角形 7"/>
          <p:cNvSpPr/>
          <p:nvPr/>
        </p:nvSpPr>
        <p:spPr>
          <a:xfrm>
            <a:off x="3722168" y="4446986"/>
            <a:ext cx="2322954" cy="7102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相談支援</a:t>
            </a:r>
            <a:r>
              <a:rPr lang="ja-JP" altLang="en-US" sz="1600" dirty="0">
                <a:solidFill>
                  <a:prstClr val="black"/>
                </a:solidFill>
              </a:rPr>
              <a:t>事業者</a:t>
            </a:r>
          </a:p>
        </p:txBody>
      </p:sp>
      <p:sp>
        <p:nvSpPr>
          <p:cNvPr id="9" name="角丸四角形 8"/>
          <p:cNvSpPr/>
          <p:nvPr/>
        </p:nvSpPr>
        <p:spPr>
          <a:xfrm>
            <a:off x="7449095" y="5705093"/>
            <a:ext cx="2340718" cy="5601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都道府県</a:t>
            </a:r>
          </a:p>
        </p:txBody>
      </p:sp>
      <p:cxnSp>
        <p:nvCxnSpPr>
          <p:cNvPr id="20" name="直線コネクタ 19"/>
          <p:cNvCxnSpPr>
            <a:endCxn id="60" idx="0"/>
          </p:cNvCxnSpPr>
          <p:nvPr/>
        </p:nvCxnSpPr>
        <p:spPr>
          <a:xfrm flipH="1">
            <a:off x="3911643" y="5157192"/>
            <a:ext cx="56194" cy="2160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8" idx="2"/>
            <a:endCxn id="58" idx="0"/>
          </p:cNvCxnSpPr>
          <p:nvPr/>
        </p:nvCxnSpPr>
        <p:spPr>
          <a:xfrm flipH="1">
            <a:off x="4867763" y="5157192"/>
            <a:ext cx="15956" cy="21602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738270" y="5157192"/>
            <a:ext cx="161200" cy="2160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6045512" y="4092827"/>
            <a:ext cx="2184243" cy="34428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782876" y="5930739"/>
            <a:ext cx="2215959" cy="307777"/>
          </a:xfrm>
          <a:prstGeom prst="rect">
            <a:avLst/>
          </a:prstGeom>
          <a:noFill/>
        </p:spPr>
        <p:txBody>
          <a:bodyPr wrap="square" rtlCol="0">
            <a:spAutoFit/>
          </a:bodyPr>
          <a:lstStyle/>
          <a:p>
            <a:pPr algn="ctr"/>
            <a:r>
              <a:rPr lang="ja-JP" altLang="en-US" sz="1400" dirty="0" smtClean="0">
                <a:solidFill>
                  <a:prstClr val="black"/>
                </a:solidFill>
              </a:rPr>
              <a:t>相談支援専門員</a:t>
            </a:r>
            <a:endParaRPr lang="ja-JP" altLang="en-US" sz="1400" dirty="0">
              <a:solidFill>
                <a:prstClr val="black"/>
              </a:solidFill>
            </a:endParaRPr>
          </a:p>
        </p:txBody>
      </p:sp>
      <p:sp>
        <p:nvSpPr>
          <p:cNvPr id="37" name="テキスト ボックス 36"/>
          <p:cNvSpPr txBox="1"/>
          <p:nvPr/>
        </p:nvSpPr>
        <p:spPr>
          <a:xfrm rot="960000">
            <a:off x="1350779" y="4365741"/>
            <a:ext cx="2381561" cy="738664"/>
          </a:xfrm>
          <a:prstGeom prst="rect">
            <a:avLst/>
          </a:prstGeom>
          <a:noFill/>
        </p:spPr>
        <p:txBody>
          <a:bodyPr wrap="square" rtlCol="0">
            <a:spAutoFit/>
          </a:bodyPr>
          <a:lstStyle/>
          <a:p>
            <a:r>
              <a:rPr lang="ja-JP" altLang="en-US" sz="1400" dirty="0">
                <a:solidFill>
                  <a:prstClr val="black"/>
                </a:solidFill>
                <a:latin typeface="ＭＳ Ｐゴシック"/>
              </a:rPr>
              <a:t>③</a:t>
            </a:r>
            <a:r>
              <a:rPr lang="ja-JP" altLang="en-US" sz="1400" dirty="0" smtClean="0">
                <a:solidFill>
                  <a:prstClr val="black"/>
                </a:solidFill>
                <a:latin typeface="ＭＳ Ｐゴシック"/>
              </a:rPr>
              <a:t>　計画案・計画の作成</a:t>
            </a:r>
            <a:endParaRPr lang="en-US" altLang="ja-JP" sz="1400" dirty="0" smtClean="0">
              <a:solidFill>
                <a:prstClr val="black"/>
              </a:solidFill>
              <a:latin typeface="ＭＳ Ｐゴシック"/>
            </a:endParaRPr>
          </a:p>
          <a:p>
            <a:endParaRPr lang="en-US" altLang="ja-JP" sz="400" dirty="0" smtClean="0">
              <a:solidFill>
                <a:prstClr val="black"/>
              </a:solidFill>
              <a:latin typeface="ＭＳ Ｐゴシック"/>
            </a:endParaRPr>
          </a:p>
          <a:p>
            <a:r>
              <a:rPr lang="en-US" altLang="ja-JP" sz="1200" dirty="0" smtClean="0">
                <a:solidFill>
                  <a:prstClr val="black"/>
                </a:solidFill>
              </a:rPr>
              <a:t>※</a:t>
            </a:r>
            <a:r>
              <a:rPr lang="ja-JP" altLang="en-US" sz="1200" dirty="0">
                <a:solidFill>
                  <a:prstClr val="black"/>
                </a:solidFill>
              </a:rPr>
              <a:t>　</a:t>
            </a:r>
            <a:r>
              <a:rPr lang="ja-JP" altLang="en-US" sz="1200" dirty="0" smtClean="0">
                <a:solidFill>
                  <a:prstClr val="black"/>
                </a:solidFill>
              </a:rPr>
              <a:t>支給決定後、定期的に</a:t>
            </a:r>
            <a:endParaRPr lang="en-US" altLang="ja-JP" sz="1200" dirty="0" smtClean="0">
              <a:solidFill>
                <a:prstClr val="black"/>
              </a:solidFill>
            </a:endParaRPr>
          </a:p>
          <a:p>
            <a:r>
              <a:rPr lang="ja-JP" altLang="en-US" sz="1200" dirty="0">
                <a:solidFill>
                  <a:prstClr val="black"/>
                </a:solidFill>
              </a:rPr>
              <a:t>　</a:t>
            </a:r>
            <a:r>
              <a:rPr lang="ja-JP" altLang="en-US" sz="1200" dirty="0" smtClean="0">
                <a:solidFill>
                  <a:prstClr val="black"/>
                </a:solidFill>
              </a:rPr>
              <a:t>利用状況のモニタリング</a:t>
            </a:r>
            <a:endParaRPr lang="en-US" altLang="ja-JP" sz="1200" dirty="0">
              <a:solidFill>
                <a:prstClr val="black"/>
              </a:solidFill>
            </a:endParaRPr>
          </a:p>
        </p:txBody>
      </p:sp>
      <p:sp>
        <p:nvSpPr>
          <p:cNvPr id="38" name="テキスト ボックス 37"/>
          <p:cNvSpPr txBox="1"/>
          <p:nvPr/>
        </p:nvSpPr>
        <p:spPr>
          <a:xfrm rot="21000000">
            <a:off x="6055906" y="4209125"/>
            <a:ext cx="2335573" cy="307777"/>
          </a:xfrm>
          <a:prstGeom prst="rect">
            <a:avLst/>
          </a:prstGeom>
          <a:noFill/>
        </p:spPr>
        <p:txBody>
          <a:bodyPr wrap="square" rtlCol="0">
            <a:spAutoFit/>
          </a:bodyPr>
          <a:lstStyle/>
          <a:p>
            <a:r>
              <a:rPr lang="ja-JP" altLang="en-US" sz="1400" dirty="0">
                <a:solidFill>
                  <a:prstClr val="black"/>
                </a:solidFill>
              </a:rPr>
              <a:t>　</a:t>
            </a:r>
            <a:r>
              <a:rPr lang="ja-JP" altLang="en-US" sz="1400" dirty="0" smtClean="0">
                <a:solidFill>
                  <a:prstClr val="black"/>
                </a:solidFill>
              </a:rPr>
              <a:t>　計画の写しの提出</a:t>
            </a:r>
            <a:endParaRPr lang="en-US" altLang="ja-JP" sz="1400" dirty="0" smtClean="0">
              <a:solidFill>
                <a:prstClr val="black"/>
              </a:solidFill>
            </a:endParaRPr>
          </a:p>
        </p:txBody>
      </p:sp>
      <p:sp>
        <p:nvSpPr>
          <p:cNvPr id="40" name="テキスト ボックス 39"/>
          <p:cNvSpPr txBox="1"/>
          <p:nvPr/>
        </p:nvSpPr>
        <p:spPr>
          <a:xfrm>
            <a:off x="4953426" y="6310524"/>
            <a:ext cx="3822423" cy="307777"/>
          </a:xfrm>
          <a:prstGeom prst="rect">
            <a:avLst/>
          </a:prstGeom>
          <a:noFill/>
        </p:spPr>
        <p:txBody>
          <a:bodyPr wrap="square" rtlCol="0">
            <a:spAutoFit/>
          </a:bodyPr>
          <a:lstStyle/>
          <a:p>
            <a:pPr algn="ctr"/>
            <a:r>
              <a:rPr lang="ja-JP" altLang="en-US" sz="1400" dirty="0" smtClean="0">
                <a:solidFill>
                  <a:prstClr val="black"/>
                </a:solidFill>
              </a:rPr>
              <a:t>養成研修</a:t>
            </a:r>
            <a:endParaRPr lang="ja-JP" altLang="en-US" sz="1400" dirty="0">
              <a:solidFill>
                <a:prstClr val="black"/>
              </a:solidFill>
            </a:endParaRPr>
          </a:p>
        </p:txBody>
      </p:sp>
      <p:sp>
        <p:nvSpPr>
          <p:cNvPr id="41" name="左大かっこ 40"/>
          <p:cNvSpPr/>
          <p:nvPr/>
        </p:nvSpPr>
        <p:spPr>
          <a:xfrm rot="16200000">
            <a:off x="4734513" y="4454521"/>
            <a:ext cx="362319" cy="3352222"/>
          </a:xfrm>
          <a:prstGeom prst="lef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43" name="カギ線コネクタ 42"/>
          <p:cNvCxnSpPr/>
          <p:nvPr/>
        </p:nvCxnSpPr>
        <p:spPr>
          <a:xfrm rot="5400000">
            <a:off x="-112011" y="4128915"/>
            <a:ext cx="1405390" cy="1157797"/>
          </a:xfrm>
          <a:prstGeom prst="bentConnector3">
            <a:avLst>
              <a:gd name="adj1" fmla="val 9902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116866" y="5661250"/>
            <a:ext cx="2964329" cy="1077218"/>
          </a:xfrm>
          <a:prstGeom prst="rect">
            <a:avLst/>
          </a:prstGeom>
          <a:noFill/>
        </p:spPr>
        <p:txBody>
          <a:bodyPr wrap="square" rtlCol="0">
            <a:spAutoFit/>
          </a:bodyPr>
          <a:lstStyle/>
          <a:p>
            <a:r>
              <a:rPr lang="ja-JP" altLang="en-US" sz="1600" dirty="0" smtClean="0">
                <a:solidFill>
                  <a:prstClr val="black"/>
                </a:solidFill>
              </a:rPr>
              <a:t>＊　２６年度までは、②は市区町村が必要と認めた場合のみであるが、２７年度からは全例について求めることとなった。</a:t>
            </a:r>
            <a:endParaRPr lang="ja-JP" altLang="en-US" sz="1600" dirty="0">
              <a:solidFill>
                <a:prstClr val="black"/>
              </a:solidFill>
            </a:endParaRPr>
          </a:p>
        </p:txBody>
      </p:sp>
      <p:grpSp>
        <p:nvGrpSpPr>
          <p:cNvPr id="11" name="グループ化 10"/>
          <p:cNvGrpSpPr/>
          <p:nvPr/>
        </p:nvGrpSpPr>
        <p:grpSpPr>
          <a:xfrm>
            <a:off x="116491" y="3285001"/>
            <a:ext cx="9673075" cy="720080"/>
            <a:chOff x="107504" y="3501008"/>
            <a:chExt cx="8928992" cy="720080"/>
          </a:xfrm>
        </p:grpSpPr>
        <p:sp>
          <p:nvSpPr>
            <p:cNvPr id="6" name="角丸四角形 5"/>
            <p:cNvSpPr/>
            <p:nvPr/>
          </p:nvSpPr>
          <p:spPr>
            <a:xfrm>
              <a:off x="107504" y="3510882"/>
              <a:ext cx="2160240" cy="7102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利用者（保護者）</a:t>
              </a:r>
              <a:endParaRPr lang="ja-JP" altLang="en-US" sz="1600" dirty="0">
                <a:solidFill>
                  <a:prstClr val="black"/>
                </a:solidFill>
              </a:endParaRPr>
            </a:p>
          </p:txBody>
        </p:sp>
        <p:sp>
          <p:nvSpPr>
            <p:cNvPr id="7" name="角丸四角形 6"/>
            <p:cNvSpPr/>
            <p:nvPr/>
          </p:nvSpPr>
          <p:spPr>
            <a:xfrm>
              <a:off x="6876256" y="3501008"/>
              <a:ext cx="2160240" cy="7102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市町村</a:t>
              </a:r>
              <a:endParaRPr lang="en-US" altLang="ja-JP" sz="1600" dirty="0" smtClean="0">
                <a:solidFill>
                  <a:prstClr val="black"/>
                </a:solidFill>
              </a:endParaRPr>
            </a:p>
            <a:p>
              <a:pPr algn="ctr"/>
              <a:r>
                <a:rPr lang="ja-JP" altLang="en-US" sz="1100" dirty="0" smtClean="0">
                  <a:solidFill>
                    <a:prstClr val="black"/>
                  </a:solidFill>
                </a:rPr>
                <a:t>（計画案の受領後、支給決定）</a:t>
              </a:r>
              <a:endParaRPr lang="ja-JP" altLang="en-US" sz="1100" dirty="0">
                <a:solidFill>
                  <a:prstClr val="black"/>
                </a:solidFill>
              </a:endParaRPr>
            </a:p>
          </p:txBody>
        </p:sp>
        <p:sp>
          <p:nvSpPr>
            <p:cNvPr id="35" name="テキスト ボックス 34"/>
            <p:cNvSpPr txBox="1"/>
            <p:nvPr/>
          </p:nvSpPr>
          <p:spPr>
            <a:xfrm>
              <a:off x="2699791" y="3501008"/>
              <a:ext cx="3960441" cy="307777"/>
            </a:xfrm>
            <a:prstGeom prst="rect">
              <a:avLst/>
            </a:prstGeom>
            <a:noFill/>
          </p:spPr>
          <p:txBody>
            <a:bodyPr wrap="square" rtlCol="0">
              <a:spAutoFit/>
            </a:bodyPr>
            <a:lstStyle/>
            <a:p>
              <a:pPr algn="ctr"/>
              <a:r>
                <a:rPr lang="ja-JP" altLang="en-US" sz="1400" dirty="0" smtClean="0">
                  <a:solidFill>
                    <a:prstClr val="black"/>
                  </a:solidFill>
                </a:rPr>
                <a:t>①　支給申請</a:t>
              </a:r>
              <a:endParaRPr lang="en-US" altLang="ja-JP" sz="1400" dirty="0">
                <a:solidFill>
                  <a:prstClr val="black"/>
                </a:solidFill>
              </a:endParaRPr>
            </a:p>
          </p:txBody>
        </p:sp>
        <p:sp>
          <p:nvSpPr>
            <p:cNvPr id="36" name="テキスト ボックス 35"/>
            <p:cNvSpPr txBox="1"/>
            <p:nvPr/>
          </p:nvSpPr>
          <p:spPr>
            <a:xfrm>
              <a:off x="2627784" y="3789040"/>
              <a:ext cx="4034465" cy="307777"/>
            </a:xfrm>
            <a:prstGeom prst="rect">
              <a:avLst/>
            </a:prstGeom>
            <a:noFill/>
          </p:spPr>
          <p:txBody>
            <a:bodyPr wrap="square" rtlCol="0">
              <a:spAutoFit/>
            </a:bodyPr>
            <a:lstStyle/>
            <a:p>
              <a:pPr algn="ctr"/>
              <a:r>
                <a:rPr lang="ja-JP" altLang="en-US" sz="1400" dirty="0">
                  <a:solidFill>
                    <a:prstClr val="black"/>
                  </a:solidFill>
                </a:rPr>
                <a:t>②</a:t>
              </a:r>
              <a:r>
                <a:rPr lang="ja-JP" altLang="en-US" sz="1400" dirty="0" smtClean="0">
                  <a:solidFill>
                    <a:prstClr val="black"/>
                  </a:solidFill>
                </a:rPr>
                <a:t>　ｻｰﾋﾞｽ等利用計画案の求め</a:t>
              </a:r>
              <a:endParaRPr lang="ja-JP" altLang="en-US" sz="1400" dirty="0">
                <a:solidFill>
                  <a:prstClr val="black"/>
                </a:solidFill>
              </a:endParaRPr>
            </a:p>
          </p:txBody>
        </p:sp>
        <p:cxnSp>
          <p:nvCxnSpPr>
            <p:cNvPr id="34" name="直線矢印コネクタ 33"/>
            <p:cNvCxnSpPr/>
            <p:nvPr/>
          </p:nvCxnSpPr>
          <p:spPr>
            <a:xfrm>
              <a:off x="2311735" y="3789040"/>
              <a:ext cx="4487686"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2311736" y="4077072"/>
              <a:ext cx="438450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8" name="図 116" descr="MC900432625.PNG"/>
          <p:cNvPicPr>
            <a:picLocks noChangeAspect="1"/>
          </p:cNvPicPr>
          <p:nvPr/>
        </p:nvPicPr>
        <p:blipFill>
          <a:blip r:embed="rId3" cstate="print"/>
          <a:srcRect/>
          <a:stretch>
            <a:fillRect/>
          </a:stretch>
        </p:blipFill>
        <p:spPr bwMode="auto">
          <a:xfrm>
            <a:off x="4548373" y="5373232"/>
            <a:ext cx="638675" cy="558774"/>
          </a:xfrm>
          <a:prstGeom prst="rect">
            <a:avLst/>
          </a:prstGeom>
          <a:noFill/>
          <a:ln w="9525">
            <a:noFill/>
            <a:miter lim="800000"/>
            <a:headEnd/>
            <a:tailEnd/>
          </a:ln>
        </p:spPr>
      </p:pic>
      <p:pic>
        <p:nvPicPr>
          <p:cNvPr id="59" name="Picture 4" descr="j0433954[1]"/>
          <p:cNvPicPr preferRelativeResize="0">
            <a:picLocks noChangeArrowheads="1"/>
          </p:cNvPicPr>
          <p:nvPr/>
        </p:nvPicPr>
        <p:blipFill>
          <a:blip r:embed="rId4" cstate="print"/>
          <a:srcRect/>
          <a:stretch>
            <a:fillRect/>
          </a:stretch>
        </p:blipFill>
        <p:spPr bwMode="auto">
          <a:xfrm>
            <a:off x="5576276" y="5374420"/>
            <a:ext cx="646387" cy="565521"/>
          </a:xfrm>
          <a:prstGeom prst="rect">
            <a:avLst/>
          </a:prstGeom>
          <a:noFill/>
          <a:ln w="9525">
            <a:noFill/>
            <a:miter lim="800000"/>
            <a:headEnd/>
            <a:tailEnd/>
          </a:ln>
        </p:spPr>
      </p:pic>
      <p:pic>
        <p:nvPicPr>
          <p:cNvPr id="60" name="Picture 4" descr="C:\Users\STNJP\AppData\Local\Microsoft\Windows\Temporary Internet Files\Content.IE5\XKGTVJGM\MC900434888[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6774" y="5374386"/>
            <a:ext cx="809772" cy="506525"/>
          </a:xfrm>
          <a:prstGeom prst="rect">
            <a:avLst/>
          </a:prstGeom>
          <a:noFill/>
          <a:extLst>
            <a:ext uri="{909E8E84-426E-40DD-AFC4-6F175D3DCCD1}">
              <a14:hiddenFill xmlns:a14="http://schemas.microsoft.com/office/drawing/2010/main">
                <a:solidFill>
                  <a:srgbClr val="FFFFFF"/>
                </a:solidFill>
              </a14:hiddenFill>
            </a:ext>
          </a:extLst>
        </p:spPr>
      </p:pic>
      <p:sp>
        <p:nvSpPr>
          <p:cNvPr id="67" name="U ターン矢印 66"/>
          <p:cNvSpPr/>
          <p:nvPr/>
        </p:nvSpPr>
        <p:spPr>
          <a:xfrm rot="10800000">
            <a:off x="4718979" y="6264015"/>
            <a:ext cx="4056456" cy="54936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 name="テキスト ボックス 9"/>
          <p:cNvSpPr txBox="1"/>
          <p:nvPr/>
        </p:nvSpPr>
        <p:spPr>
          <a:xfrm>
            <a:off x="496433" y="4149080"/>
            <a:ext cx="400110" cy="1368152"/>
          </a:xfrm>
          <a:prstGeom prst="rect">
            <a:avLst/>
          </a:prstGeom>
          <a:noFill/>
        </p:spPr>
        <p:txBody>
          <a:bodyPr vert="eaVert" wrap="square" rtlCol="0">
            <a:spAutoFit/>
          </a:bodyPr>
          <a:lstStyle/>
          <a:p>
            <a:r>
              <a:rPr lang="ja-JP" altLang="en-US" sz="1400" dirty="0" smtClean="0">
                <a:solidFill>
                  <a:prstClr val="black"/>
                </a:solidFill>
              </a:rPr>
              <a:t>サービス利用</a:t>
            </a:r>
            <a:endParaRPr lang="ja-JP" altLang="en-US" sz="1400" dirty="0">
              <a:solidFill>
                <a:prstClr val="black"/>
              </a:solidFill>
            </a:endParaRPr>
          </a:p>
        </p:txBody>
      </p:sp>
      <p:cxnSp>
        <p:nvCxnSpPr>
          <p:cNvPr id="33" name="直線矢印コネクタ 32"/>
          <p:cNvCxnSpPr/>
          <p:nvPr/>
        </p:nvCxnSpPr>
        <p:spPr>
          <a:xfrm rot="60000" flipH="1">
            <a:off x="6045121" y="4033291"/>
            <a:ext cx="3510390" cy="64807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rot="21022275">
            <a:off x="5677970" y="4429448"/>
            <a:ext cx="3142816" cy="323165"/>
          </a:xfrm>
          <a:prstGeom prst="rect">
            <a:avLst/>
          </a:prstGeom>
          <a:noFill/>
        </p:spPr>
        <p:txBody>
          <a:bodyPr wrap="square" rtlCol="0">
            <a:spAutoFit/>
          </a:bodyPr>
          <a:lstStyle/>
          <a:p>
            <a:r>
              <a:rPr lang="ja-JP" altLang="en-US" sz="1500" dirty="0">
                <a:solidFill>
                  <a:prstClr val="black"/>
                </a:solidFill>
              </a:rPr>
              <a:t>　</a:t>
            </a:r>
            <a:r>
              <a:rPr lang="ja-JP" altLang="en-US" sz="1500" dirty="0" smtClean="0">
                <a:solidFill>
                  <a:prstClr val="black"/>
                </a:solidFill>
              </a:rPr>
              <a:t>　　　　　報酬の支払い</a:t>
            </a:r>
            <a:endParaRPr lang="en-US" altLang="ja-JP" sz="1500" dirty="0" smtClean="0">
              <a:solidFill>
                <a:prstClr val="black"/>
              </a:solidFill>
            </a:endParaRPr>
          </a:p>
        </p:txBody>
      </p:sp>
      <p:cxnSp>
        <p:nvCxnSpPr>
          <p:cNvPr id="17" name="直線矢印コネクタ 16"/>
          <p:cNvCxnSpPr/>
          <p:nvPr/>
        </p:nvCxnSpPr>
        <p:spPr>
          <a:xfrm>
            <a:off x="1286694" y="4005064"/>
            <a:ext cx="2435574" cy="644298"/>
          </a:xfrm>
          <a:prstGeom prst="straightConnector1">
            <a:avLst/>
          </a:prstGeom>
          <a:ln w="2540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a:xfrm flipV="1">
            <a:off x="2612770" y="4129224"/>
            <a:ext cx="626219" cy="232587"/>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a:off x="3238980" y="4129226"/>
            <a:ext cx="3352222" cy="19858"/>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a:xfrm flipV="1">
            <a:off x="6591775" y="3861052"/>
            <a:ext cx="1092123" cy="288032"/>
          </a:xfrm>
          <a:prstGeom prst="straightConnector1">
            <a:avLst/>
          </a:prstGeom>
          <a:ln w="19050">
            <a:prstDash val="dash"/>
            <a:tailEnd type="triangle" w="lg" len="lg"/>
          </a:ln>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6222663" y="4804410"/>
            <a:ext cx="3554873" cy="784830"/>
          </a:xfrm>
          <a:prstGeom prst="rect">
            <a:avLst/>
          </a:prstGeom>
          <a:ln>
            <a:solidFill>
              <a:schemeClr val="tx1"/>
            </a:solidFill>
            <a:prstDash val="dash"/>
          </a:ln>
        </p:spPr>
        <p:txBody>
          <a:bodyPr wrap="square">
            <a:spAutoFit/>
          </a:bodyPr>
          <a:lstStyle/>
          <a:p>
            <a:pPr marL="273050" indent="-273050">
              <a:lnSpc>
                <a:spcPts val="1200"/>
              </a:lnSpc>
              <a:spcBef>
                <a:spcPts val="600"/>
              </a:spcBef>
              <a:defRPr/>
            </a:pPr>
            <a:r>
              <a:rPr lang="ja-JP" altLang="en-US" sz="1100" dirty="0" smtClean="0">
                <a:solidFill>
                  <a:prstClr val="black"/>
                </a:solidFill>
              </a:rPr>
              <a:t>＜報酬単価＞</a:t>
            </a:r>
            <a:r>
              <a:rPr lang="ja-JP" altLang="en-US" sz="1100" dirty="0">
                <a:solidFill>
                  <a:prstClr val="black"/>
                </a:solidFill>
              </a:rPr>
              <a:t>　</a:t>
            </a:r>
            <a:endParaRPr lang="en-US" altLang="ja-JP" sz="1100" dirty="0" smtClean="0">
              <a:solidFill>
                <a:prstClr val="black"/>
              </a:solidFill>
            </a:endParaRPr>
          </a:p>
          <a:p>
            <a:pPr marL="273050" indent="-273050">
              <a:lnSpc>
                <a:spcPts val="1200"/>
              </a:lnSpc>
              <a:spcBef>
                <a:spcPts val="600"/>
              </a:spcBef>
              <a:defRPr/>
            </a:pPr>
            <a:r>
              <a:rPr lang="ja-JP" altLang="en-US" sz="1100" dirty="0" smtClean="0">
                <a:solidFill>
                  <a:prstClr val="black"/>
                </a:solidFill>
              </a:rPr>
              <a:t>・</a:t>
            </a:r>
            <a:r>
              <a:rPr lang="ja-JP" altLang="en-US" sz="1100" dirty="0">
                <a:solidFill>
                  <a:prstClr val="black"/>
                </a:solidFill>
              </a:rPr>
              <a:t>　</a:t>
            </a:r>
            <a:r>
              <a:rPr lang="ja-JP" altLang="en-US" sz="1100" dirty="0" smtClean="0">
                <a:solidFill>
                  <a:prstClr val="black"/>
                </a:solidFill>
              </a:rPr>
              <a:t>計画作成</a:t>
            </a:r>
            <a:r>
              <a:rPr lang="ja-JP" altLang="en-US" sz="1100" dirty="0">
                <a:solidFill>
                  <a:prstClr val="black"/>
                </a:solidFill>
              </a:rPr>
              <a:t>　 </a:t>
            </a:r>
            <a:r>
              <a:rPr lang="ja-JP" altLang="en-US" sz="1100" dirty="0" smtClean="0">
                <a:solidFill>
                  <a:prstClr val="black"/>
                </a:solidFill>
              </a:rPr>
              <a:t> 　者：</a:t>
            </a:r>
            <a:r>
              <a:rPr lang="en-US" altLang="ja-JP" sz="1100" dirty="0" smtClean="0">
                <a:solidFill>
                  <a:prstClr val="black"/>
                </a:solidFill>
              </a:rPr>
              <a:t>1,458</a:t>
            </a:r>
            <a:r>
              <a:rPr lang="ja-JP" altLang="en-US" sz="1100" dirty="0" smtClean="0">
                <a:solidFill>
                  <a:prstClr val="black"/>
                </a:solidFill>
              </a:rPr>
              <a:t>単位</a:t>
            </a:r>
            <a:r>
              <a:rPr lang="ja-JP" altLang="en-US" sz="1100" dirty="0">
                <a:solidFill>
                  <a:prstClr val="black"/>
                </a:solidFill>
              </a:rPr>
              <a:t>／</a:t>
            </a:r>
            <a:r>
              <a:rPr lang="ja-JP" altLang="en-US" sz="1100" dirty="0" smtClean="0">
                <a:solidFill>
                  <a:prstClr val="black"/>
                </a:solidFill>
              </a:rPr>
              <a:t>月　児：</a:t>
            </a:r>
            <a:r>
              <a:rPr lang="en-US" altLang="ja-JP" sz="1100" dirty="0" smtClean="0">
                <a:solidFill>
                  <a:prstClr val="black"/>
                </a:solidFill>
              </a:rPr>
              <a:t>1,620</a:t>
            </a:r>
            <a:r>
              <a:rPr lang="ja-JP" altLang="en-US" sz="1100" dirty="0" smtClean="0">
                <a:solidFill>
                  <a:prstClr val="black"/>
                </a:solidFill>
              </a:rPr>
              <a:t>単位／月</a:t>
            </a:r>
            <a:endParaRPr lang="en-US" altLang="ja-JP" sz="1100" dirty="0">
              <a:solidFill>
                <a:prstClr val="black"/>
              </a:solidFill>
            </a:endParaRPr>
          </a:p>
          <a:p>
            <a:pPr>
              <a:lnSpc>
                <a:spcPts val="1200"/>
              </a:lnSpc>
              <a:defRPr/>
            </a:pPr>
            <a:r>
              <a:rPr lang="ja-JP" altLang="en-US" sz="1100" dirty="0" smtClean="0">
                <a:solidFill>
                  <a:prstClr val="black"/>
                </a:solidFill>
              </a:rPr>
              <a:t>・</a:t>
            </a:r>
            <a:r>
              <a:rPr lang="ja-JP" altLang="en-US" sz="1100" dirty="0">
                <a:solidFill>
                  <a:prstClr val="black"/>
                </a:solidFill>
              </a:rPr>
              <a:t>　</a:t>
            </a:r>
            <a:r>
              <a:rPr lang="ja-JP" altLang="en-US" sz="1100" dirty="0" smtClean="0">
                <a:solidFill>
                  <a:prstClr val="black"/>
                </a:solidFill>
              </a:rPr>
              <a:t>モニタリング　者：</a:t>
            </a:r>
            <a:r>
              <a:rPr lang="en-US" altLang="ja-JP" sz="1100" dirty="0" smtClean="0">
                <a:solidFill>
                  <a:prstClr val="black"/>
                </a:solidFill>
              </a:rPr>
              <a:t>1,207</a:t>
            </a:r>
            <a:r>
              <a:rPr lang="ja-JP" altLang="en-US" sz="1100" dirty="0" smtClean="0">
                <a:solidFill>
                  <a:prstClr val="black"/>
                </a:solidFill>
              </a:rPr>
              <a:t>単位</a:t>
            </a:r>
            <a:r>
              <a:rPr lang="ja-JP" altLang="en-US" sz="1100" dirty="0">
                <a:solidFill>
                  <a:prstClr val="black"/>
                </a:solidFill>
              </a:rPr>
              <a:t>／</a:t>
            </a:r>
            <a:r>
              <a:rPr lang="ja-JP" altLang="en-US" sz="1100" dirty="0" smtClean="0">
                <a:solidFill>
                  <a:prstClr val="black"/>
                </a:solidFill>
              </a:rPr>
              <a:t>月　児：</a:t>
            </a:r>
            <a:r>
              <a:rPr lang="en-US" altLang="ja-JP" sz="1100" dirty="0" smtClean="0">
                <a:solidFill>
                  <a:prstClr val="black"/>
                </a:solidFill>
              </a:rPr>
              <a:t>1,318</a:t>
            </a:r>
            <a:r>
              <a:rPr lang="ja-JP" altLang="en-US" sz="1100" dirty="0" smtClean="0">
                <a:solidFill>
                  <a:prstClr val="black"/>
                </a:solidFill>
              </a:rPr>
              <a:t>単位／月</a:t>
            </a:r>
            <a:endParaRPr lang="en-US" altLang="ja-JP" sz="1100" dirty="0" smtClean="0">
              <a:solidFill>
                <a:prstClr val="black"/>
              </a:solidFill>
            </a:endParaRPr>
          </a:p>
          <a:p>
            <a:pPr algn="r">
              <a:lnSpc>
                <a:spcPts val="1200"/>
              </a:lnSpc>
              <a:defRPr/>
            </a:pPr>
            <a:r>
              <a:rPr lang="en-US" altLang="ja-JP" sz="1100" dirty="0" smtClean="0">
                <a:solidFill>
                  <a:prstClr val="black"/>
                </a:solidFill>
              </a:rPr>
              <a:t>※</a:t>
            </a:r>
            <a:r>
              <a:rPr lang="ja-JP" altLang="en-US" sz="1100" dirty="0" smtClean="0">
                <a:solidFill>
                  <a:prstClr val="black"/>
                </a:solidFill>
              </a:rPr>
              <a:t>者については平成３０年度の経過措置あり</a:t>
            </a:r>
            <a:endParaRPr lang="en-US" altLang="ja-JP" sz="1100" dirty="0">
              <a:solidFill>
                <a:prstClr val="black"/>
              </a:solidFill>
            </a:endParaRPr>
          </a:p>
        </p:txBody>
      </p:sp>
      <p:sp>
        <p:nvSpPr>
          <p:cNvPr id="12" name="スライド番号プレースホルダー 11"/>
          <p:cNvSpPr>
            <a:spLocks noGrp="1"/>
          </p:cNvSpPr>
          <p:nvPr>
            <p:ph type="sldNum" sz="quarter" idx="12"/>
          </p:nvPr>
        </p:nvSpPr>
        <p:spPr/>
        <p:txBody>
          <a:bodyPr/>
          <a:lstStyle/>
          <a:p>
            <a:pPr>
              <a:defRPr/>
            </a:pPr>
            <a:fld id="{132C9BDF-3DAB-4F39-8074-B0CF74399C12}" type="slidenum">
              <a:rPr lang="en-US" altLang="ja-JP" smtClean="0">
                <a:solidFill>
                  <a:prstClr val="black"/>
                </a:solidFill>
              </a:rPr>
              <a:pPr>
                <a:defRPr/>
              </a:pPr>
              <a:t>132</a:t>
            </a:fld>
            <a:endParaRPr lang="en-US" altLang="ja-JP">
              <a:solidFill>
                <a:prstClr val="black"/>
              </a:solidFill>
            </a:endParaRPr>
          </a:p>
        </p:txBody>
      </p:sp>
      <p:cxnSp>
        <p:nvCxnSpPr>
          <p:cNvPr id="45" name="直線コネクタ 44"/>
          <p:cNvCxnSpPr/>
          <p:nvPr/>
        </p:nvCxnSpPr>
        <p:spPr>
          <a:xfrm>
            <a:off x="0" y="476672"/>
            <a:ext cx="9906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0112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72480" y="4005064"/>
            <a:ext cx="9361040" cy="2664296"/>
          </a:xfrm>
          <a:prstGeom prst="rect">
            <a:avLst/>
          </a:prstGeom>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graphicFrame>
        <p:nvGraphicFramePr>
          <p:cNvPr id="17" name="グラフ 16"/>
          <p:cNvGraphicFramePr>
            <a:graphicFrameLocks/>
          </p:cNvGraphicFramePr>
          <p:nvPr>
            <p:extLst>
              <p:ext uri="{D42A27DB-BD31-4B8C-83A1-F6EECF244321}">
                <p14:modId xmlns:p14="http://schemas.microsoft.com/office/powerpoint/2010/main" val="4268406557"/>
              </p:ext>
            </p:extLst>
          </p:nvPr>
        </p:nvGraphicFramePr>
        <p:xfrm>
          <a:off x="-195572" y="4257638"/>
          <a:ext cx="10219135" cy="2304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p:cNvSpPr/>
          <p:nvPr/>
        </p:nvSpPr>
        <p:spPr>
          <a:xfrm>
            <a:off x="272480" y="908143"/>
            <a:ext cx="9361040" cy="2556573"/>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正方形/長方形 3"/>
          <p:cNvSpPr/>
          <p:nvPr/>
        </p:nvSpPr>
        <p:spPr>
          <a:xfrm>
            <a:off x="272480" y="0"/>
            <a:ext cx="9361040" cy="4320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latin typeface="HGS創英角ﾎﾟｯﾌﾟ体" pitchFamily="50" charset="-128"/>
                <a:ea typeface="HGS創英角ﾎﾟｯﾌﾟ体" pitchFamily="50" charset="-128"/>
              </a:rPr>
              <a:t>計画相談</a:t>
            </a:r>
            <a:r>
              <a:rPr lang="ja-JP" altLang="en-US" dirty="0" smtClean="0">
                <a:solidFill>
                  <a:prstClr val="black"/>
                </a:solidFill>
                <a:latin typeface="HGS創英角ﾎﾟｯﾌﾟ体" pitchFamily="50" charset="-128"/>
                <a:ea typeface="HGS創英角ﾎﾟｯﾌﾟ体" pitchFamily="50" charset="-128"/>
              </a:rPr>
              <a:t>支援 関連データ（</a:t>
            </a:r>
            <a:r>
              <a:rPr lang="ja-JP" altLang="en-US" dirty="0">
                <a:solidFill>
                  <a:prstClr val="black"/>
                </a:solidFill>
                <a:latin typeface="HGS創英角ﾎﾟｯﾌﾟ体" pitchFamily="50" charset="-128"/>
                <a:ea typeface="HGS創英角ﾎﾟｯﾌﾟ体" pitchFamily="50" charset="-128"/>
              </a:rPr>
              <a:t>都道府県別：実績）</a:t>
            </a:r>
          </a:p>
        </p:txBody>
      </p:sp>
      <p:sp>
        <p:nvSpPr>
          <p:cNvPr id="19" name="テキスト ボックス 18"/>
          <p:cNvSpPr txBox="1"/>
          <p:nvPr/>
        </p:nvSpPr>
        <p:spPr>
          <a:xfrm>
            <a:off x="5139370" y="3262169"/>
            <a:ext cx="4482739" cy="215444"/>
          </a:xfrm>
          <a:prstGeom prst="rect">
            <a:avLst/>
          </a:prstGeom>
          <a:noFill/>
        </p:spPr>
        <p:txBody>
          <a:bodyPr wrap="square" rtlCol="0">
            <a:spAutoFit/>
          </a:bodyPr>
          <a:lstStyle/>
          <a:p>
            <a:pPr algn="r" fontAlgn="auto">
              <a:spcBef>
                <a:spcPts val="0"/>
              </a:spcBef>
              <a:spcAft>
                <a:spcPts val="0"/>
              </a:spcAft>
            </a:pPr>
            <a:r>
              <a:rPr lang="ja-JP" altLang="en-US" sz="800" dirty="0">
                <a:solidFill>
                  <a:prstClr val="black"/>
                </a:solidFill>
                <a:latin typeface="+mn-ea"/>
              </a:rPr>
              <a:t>単位：％　</a:t>
            </a:r>
            <a:r>
              <a:rPr lang="en-US" altLang="ja-JP" sz="800" dirty="0" smtClean="0">
                <a:solidFill>
                  <a:prstClr val="black"/>
                </a:solidFill>
                <a:latin typeface="+mn-ea"/>
              </a:rPr>
              <a:t>【</a:t>
            </a:r>
            <a:r>
              <a:rPr lang="ja-JP" altLang="en-US" sz="800" dirty="0">
                <a:solidFill>
                  <a:prstClr val="black"/>
                </a:solidFill>
                <a:latin typeface="+mn-ea"/>
              </a:rPr>
              <a:t>都道府県名の下の数字は</a:t>
            </a:r>
            <a:r>
              <a:rPr lang="ja-JP" altLang="en-US" sz="800" dirty="0" smtClean="0">
                <a:solidFill>
                  <a:prstClr val="black"/>
                </a:solidFill>
                <a:latin typeface="+mn-ea"/>
              </a:rPr>
              <a:t>順位</a:t>
            </a:r>
            <a:r>
              <a:rPr lang="ja-JP" altLang="en-US" sz="800" dirty="0">
                <a:solidFill>
                  <a:prstClr val="black"/>
                </a:solidFill>
                <a:latin typeface="+mn-ea"/>
              </a:rPr>
              <a:t>　</a:t>
            </a:r>
            <a:r>
              <a:rPr lang="ja-JP" altLang="en-US" sz="800" dirty="0" smtClean="0">
                <a:solidFill>
                  <a:prstClr val="black"/>
                </a:solidFill>
                <a:latin typeface="+mn-ea"/>
              </a:rPr>
              <a:t>進捗率平均</a:t>
            </a:r>
            <a:r>
              <a:rPr lang="en-US" altLang="ja-JP" sz="800" dirty="0" smtClean="0">
                <a:solidFill>
                  <a:prstClr val="black"/>
                </a:solidFill>
                <a:latin typeface="+mn-ea"/>
              </a:rPr>
              <a:t>98.2%</a:t>
            </a:r>
            <a:r>
              <a:rPr lang="ja-JP" altLang="en-US" sz="800" dirty="0" smtClean="0">
                <a:solidFill>
                  <a:prstClr val="black"/>
                </a:solidFill>
                <a:latin typeface="+mn-ea"/>
              </a:rPr>
              <a:t>　セルフ率平均</a:t>
            </a:r>
            <a:r>
              <a:rPr lang="en-US" altLang="ja-JP" sz="800" dirty="0" smtClean="0">
                <a:solidFill>
                  <a:prstClr val="black"/>
                </a:solidFill>
                <a:latin typeface="+mn-ea"/>
              </a:rPr>
              <a:t>17.0%</a:t>
            </a:r>
            <a:r>
              <a:rPr lang="ja-JP" altLang="en-US" sz="800" dirty="0" smtClean="0">
                <a:solidFill>
                  <a:prstClr val="black"/>
                </a:solidFill>
                <a:latin typeface="+mn-ea"/>
              </a:rPr>
              <a:t>）</a:t>
            </a:r>
            <a:r>
              <a:rPr lang="en-US" altLang="ja-JP" sz="800" dirty="0" smtClean="0">
                <a:solidFill>
                  <a:prstClr val="black"/>
                </a:solidFill>
                <a:latin typeface="+mn-ea"/>
              </a:rPr>
              <a:t>】</a:t>
            </a:r>
            <a:endParaRPr lang="ja-JP" altLang="en-US" sz="800" dirty="0">
              <a:solidFill>
                <a:prstClr val="black"/>
              </a:solidFill>
              <a:latin typeface="+mn-ea"/>
            </a:endParaRPr>
          </a:p>
        </p:txBody>
      </p:sp>
      <p:sp>
        <p:nvSpPr>
          <p:cNvPr id="15" name="スライド番号プレースホルダ 5"/>
          <p:cNvSpPr>
            <a:spLocks noGrp="1"/>
          </p:cNvSpPr>
          <p:nvPr>
            <p:ph type="sldNum" sz="quarter" idx="12"/>
          </p:nvPr>
        </p:nvSpPr>
        <p:spPr>
          <a:xfrm>
            <a:off x="7623870" y="6471879"/>
            <a:ext cx="2311400" cy="476250"/>
          </a:xfrm>
          <a:noFill/>
        </p:spPr>
        <p:txBody>
          <a:bodyPr/>
          <a:lstStyle/>
          <a:p>
            <a:fld id="{38E409F1-B352-4070-99FF-0FB977B8FC80}" type="slidenum">
              <a:rPr lang="en-US" altLang="ja-JP" smtClean="0">
                <a:solidFill>
                  <a:srgbClr val="000000"/>
                </a:solidFill>
              </a:rPr>
              <a:pPr/>
              <a:t>133</a:t>
            </a:fld>
            <a:endParaRPr lang="en-US" altLang="ja-JP" dirty="0" smtClean="0">
              <a:solidFill>
                <a:srgbClr val="000000"/>
              </a:solidFill>
            </a:endParaRPr>
          </a:p>
        </p:txBody>
      </p:sp>
      <p:sp>
        <p:nvSpPr>
          <p:cNvPr id="21" name="角丸四角形 20"/>
          <p:cNvSpPr/>
          <p:nvPr/>
        </p:nvSpPr>
        <p:spPr>
          <a:xfrm>
            <a:off x="261485" y="469763"/>
            <a:ext cx="9379608" cy="432048"/>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zh-TW" altLang="en-US" sz="1400" dirty="0">
                <a:solidFill>
                  <a:prstClr val="black"/>
                </a:solidFill>
                <a:latin typeface="HGS創英角ﾎﾟｯﾌﾟ体" pitchFamily="50" charset="-128"/>
                <a:ea typeface="HGS創英角ﾎﾟｯﾌﾟ体" pitchFamily="50" charset="-128"/>
              </a:rPr>
              <a:t>○　都道府県別　計画</a:t>
            </a:r>
            <a:r>
              <a:rPr lang="zh-TW" altLang="en-US" sz="1400" dirty="0" smtClean="0">
                <a:solidFill>
                  <a:prstClr val="black"/>
                </a:solidFill>
                <a:latin typeface="HGS創英角ﾎﾟｯﾌﾟ体" pitchFamily="50" charset="-128"/>
                <a:ea typeface="HGS創英角ﾎﾟｯﾌﾟ体" pitchFamily="50" charset="-128"/>
              </a:rPr>
              <a:t>相談</a:t>
            </a:r>
            <a:r>
              <a:rPr lang="ja-JP" altLang="en-US" sz="1400" dirty="0" smtClean="0">
                <a:solidFill>
                  <a:prstClr val="black"/>
                </a:solidFill>
                <a:latin typeface="HGS創英角ﾎﾟｯﾌﾟ体" pitchFamily="50" charset="-128"/>
                <a:ea typeface="HGS創英角ﾎﾟｯﾌﾟ体" pitchFamily="50" charset="-128"/>
              </a:rPr>
              <a:t>支援</a:t>
            </a:r>
            <a:r>
              <a:rPr lang="zh-TW" altLang="en-US" sz="1400" dirty="0" smtClean="0">
                <a:solidFill>
                  <a:prstClr val="black"/>
                </a:solidFill>
                <a:latin typeface="HGS創英角ﾎﾟｯﾌﾟ体" pitchFamily="50" charset="-128"/>
                <a:ea typeface="HGS創英角ﾎﾟｯﾌﾟ体" pitchFamily="50" charset="-128"/>
              </a:rPr>
              <a:t>実績</a:t>
            </a:r>
            <a:r>
              <a:rPr lang="zh-TW" altLang="en-US" sz="1400" dirty="0">
                <a:solidFill>
                  <a:prstClr val="black"/>
                </a:solidFill>
                <a:latin typeface="HGS創英角ﾎﾟｯﾌﾟ体" pitchFamily="50" charset="-128"/>
                <a:ea typeface="HGS創英角ﾎﾟｯﾌﾟ体" pitchFamily="50" charset="-128"/>
              </a:rPr>
              <a:t>　</a:t>
            </a:r>
            <a:r>
              <a:rPr lang="ja-JP" altLang="en-US" sz="1400" dirty="0" smtClean="0">
                <a:solidFill>
                  <a:prstClr val="black"/>
                </a:solidFill>
                <a:latin typeface="HGS創英角ﾎﾟｯﾌﾟ体" pitchFamily="50" charset="-128"/>
                <a:ea typeface="HGS創英角ﾎﾟｯﾌﾟ体" pitchFamily="50" charset="-128"/>
              </a:rPr>
              <a:t>（Ｈ</a:t>
            </a:r>
            <a:r>
              <a:rPr lang="en-US" altLang="ja-JP" sz="1400" dirty="0" smtClean="0">
                <a:solidFill>
                  <a:prstClr val="black"/>
                </a:solidFill>
                <a:latin typeface="HGS創英角ﾎﾟｯﾌﾟ体" pitchFamily="50" charset="-128"/>
                <a:ea typeface="HGS創英角ﾎﾟｯﾌﾟ体" pitchFamily="50" charset="-128"/>
              </a:rPr>
              <a:t>29.6</a:t>
            </a:r>
            <a:r>
              <a:rPr lang="ja-JP" altLang="en-US" sz="1400" dirty="0" smtClean="0">
                <a:solidFill>
                  <a:prstClr val="black"/>
                </a:solidFill>
                <a:latin typeface="HGS創英角ﾎﾟｯﾌﾟ体" pitchFamily="50" charset="-128"/>
                <a:ea typeface="HGS創英角ﾎﾟｯﾌﾟ体" pitchFamily="50" charset="-128"/>
              </a:rPr>
              <a:t>：</a:t>
            </a:r>
            <a:r>
              <a:rPr lang="ja-JP" altLang="en-US" sz="1400" dirty="0">
                <a:solidFill>
                  <a:prstClr val="black"/>
                </a:solidFill>
                <a:latin typeface="HGS創英角ﾎﾟｯﾌﾟ体" pitchFamily="50" charset="-128"/>
                <a:ea typeface="HGS創英角ﾎﾟｯﾌﾟ体" pitchFamily="50" charset="-128"/>
              </a:rPr>
              <a:t>厚生労働省調べ）</a:t>
            </a:r>
          </a:p>
        </p:txBody>
      </p:sp>
      <p:sp>
        <p:nvSpPr>
          <p:cNvPr id="25" name="角丸四角形 24"/>
          <p:cNvSpPr/>
          <p:nvPr/>
        </p:nvSpPr>
        <p:spPr>
          <a:xfrm>
            <a:off x="272480" y="3789620"/>
            <a:ext cx="9361040" cy="432048"/>
          </a:xfrm>
          <a:prstGeom prst="roundRect">
            <a:avLst/>
          </a:prstGeom>
          <a:solidFill>
            <a:schemeClr val="accent3">
              <a:lumMod val="20000"/>
              <a:lumOff val="80000"/>
            </a:schemeClr>
          </a:solidFill>
          <a:ln w="38100" cmpd="dbl">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都道府県別　</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障害児</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相談支援実績　（Ｈ</a:t>
            </a:r>
            <a:r>
              <a:rPr lang="en-US" altLang="ja-JP"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29.6</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：厚生</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労働省調べ）</a:t>
            </a:r>
          </a:p>
        </p:txBody>
      </p:sp>
      <p:sp>
        <p:nvSpPr>
          <p:cNvPr id="26" name="テキスト ボックス 25"/>
          <p:cNvSpPr txBox="1"/>
          <p:nvPr/>
        </p:nvSpPr>
        <p:spPr>
          <a:xfrm>
            <a:off x="5031011" y="6453916"/>
            <a:ext cx="4602511" cy="215444"/>
          </a:xfrm>
          <a:prstGeom prst="rect">
            <a:avLst/>
          </a:prstGeom>
          <a:noFill/>
        </p:spPr>
        <p:txBody>
          <a:bodyPr wrap="square" rtlCol="0">
            <a:spAutoFit/>
          </a:bodyPr>
          <a:lstStyle/>
          <a:p>
            <a:pPr algn="r" fontAlgn="auto">
              <a:spcBef>
                <a:spcPts val="0"/>
              </a:spcBef>
              <a:spcAft>
                <a:spcPts val="0"/>
              </a:spcAft>
            </a:pPr>
            <a:r>
              <a:rPr lang="ja-JP" altLang="en-US" sz="800" dirty="0" smtClean="0">
                <a:solidFill>
                  <a:prstClr val="black"/>
                </a:solidFill>
                <a:latin typeface="+mn-ea"/>
              </a:rPr>
              <a:t>単位：％　</a:t>
            </a:r>
            <a:r>
              <a:rPr lang="en-US" altLang="ja-JP" sz="800" dirty="0" smtClean="0">
                <a:solidFill>
                  <a:prstClr val="black"/>
                </a:solidFill>
                <a:latin typeface="+mn-ea"/>
              </a:rPr>
              <a:t>【</a:t>
            </a:r>
            <a:r>
              <a:rPr lang="ja-JP" altLang="en-US" sz="800" dirty="0" smtClean="0">
                <a:solidFill>
                  <a:prstClr val="black"/>
                </a:solidFill>
                <a:latin typeface="+mn-ea"/>
              </a:rPr>
              <a:t>都道府県名の下の数字は順位</a:t>
            </a:r>
            <a:r>
              <a:rPr lang="ja-JP" altLang="en-US" sz="800" dirty="0">
                <a:solidFill>
                  <a:prstClr val="black"/>
                </a:solidFill>
                <a:latin typeface="+mn-ea"/>
              </a:rPr>
              <a:t>　</a:t>
            </a:r>
            <a:r>
              <a:rPr lang="ja-JP" altLang="en-US" sz="800" dirty="0" smtClean="0">
                <a:solidFill>
                  <a:prstClr val="black"/>
                </a:solidFill>
                <a:latin typeface="+mn-ea"/>
              </a:rPr>
              <a:t>進捗率平均</a:t>
            </a:r>
            <a:r>
              <a:rPr lang="en-US" altLang="ja-JP" sz="800" dirty="0" smtClean="0">
                <a:solidFill>
                  <a:prstClr val="black"/>
                </a:solidFill>
                <a:latin typeface="+mn-ea"/>
              </a:rPr>
              <a:t>99.5%</a:t>
            </a:r>
            <a:r>
              <a:rPr lang="ja-JP" altLang="en-US" sz="800" dirty="0">
                <a:solidFill>
                  <a:prstClr val="black"/>
                </a:solidFill>
                <a:latin typeface="+mn-ea"/>
              </a:rPr>
              <a:t>　</a:t>
            </a:r>
            <a:r>
              <a:rPr lang="ja-JP" altLang="en-US" sz="800" dirty="0" smtClean="0">
                <a:solidFill>
                  <a:prstClr val="black"/>
                </a:solidFill>
                <a:latin typeface="+mn-ea"/>
              </a:rPr>
              <a:t>セルフ率平均</a:t>
            </a:r>
            <a:r>
              <a:rPr lang="en-US" altLang="ja-JP" sz="800" dirty="0" smtClean="0">
                <a:solidFill>
                  <a:prstClr val="black"/>
                </a:solidFill>
                <a:latin typeface="+mn-ea"/>
              </a:rPr>
              <a:t>28.7%】</a:t>
            </a:r>
            <a:endParaRPr lang="ja-JP" altLang="en-US" sz="800" dirty="0">
              <a:solidFill>
                <a:prstClr val="black"/>
              </a:solidFill>
              <a:latin typeface="+mn-ea"/>
            </a:endParaRPr>
          </a:p>
        </p:txBody>
      </p:sp>
      <p:sp>
        <p:nvSpPr>
          <p:cNvPr id="2" name="テキスト ボックス 1"/>
          <p:cNvSpPr txBox="1"/>
          <p:nvPr/>
        </p:nvSpPr>
        <p:spPr>
          <a:xfrm>
            <a:off x="740532" y="3460818"/>
            <a:ext cx="8911556" cy="253916"/>
          </a:xfrm>
          <a:prstGeom prst="rect">
            <a:avLst/>
          </a:prstGeom>
          <a:noFill/>
        </p:spPr>
        <p:txBody>
          <a:bodyPr wrap="square" rtlCol="0">
            <a:spAutoFit/>
          </a:bodyPr>
          <a:lstStyle/>
          <a:p>
            <a:pPr fontAlgn="auto">
              <a:spcBef>
                <a:spcPts val="0"/>
              </a:spcBef>
              <a:spcAft>
                <a:spcPts val="0"/>
              </a:spcAft>
            </a:pPr>
            <a:r>
              <a:rPr lang="ja-JP" altLang="en-US" sz="1050" dirty="0" smtClean="0">
                <a:solidFill>
                  <a:prstClr val="black"/>
                </a:solidFill>
                <a:latin typeface="Calibri"/>
                <a:ea typeface="ＭＳ Ｐゴシック"/>
              </a:rPr>
              <a:t>　</a:t>
            </a:r>
            <a:r>
              <a:rPr lang="ja-JP" altLang="en-US" sz="1050" dirty="0">
                <a:solidFill>
                  <a:prstClr val="black"/>
                </a:solidFill>
                <a:latin typeface="Calibri"/>
                <a:ea typeface="ＭＳ Ｐゴシック"/>
              </a:rPr>
              <a:t>↑　同月の障害福祉サービス・地域相談支援の利用者のうち既にサービス等</a:t>
            </a:r>
            <a:r>
              <a:rPr lang="ja-JP" altLang="en-US" sz="1050">
                <a:solidFill>
                  <a:prstClr val="black"/>
                </a:solidFill>
                <a:latin typeface="Calibri"/>
                <a:ea typeface="ＭＳ Ｐゴシック"/>
              </a:rPr>
              <a:t>利用</a:t>
            </a:r>
            <a:r>
              <a:rPr lang="ja-JP" altLang="en-US" sz="1050" smtClean="0">
                <a:solidFill>
                  <a:prstClr val="black"/>
                </a:solidFill>
                <a:latin typeface="Calibri"/>
                <a:ea typeface="ＭＳ Ｐゴシック"/>
              </a:rPr>
              <a:t>計画を</a:t>
            </a:r>
            <a:r>
              <a:rPr lang="ja-JP" altLang="en-US" sz="1050" dirty="0">
                <a:solidFill>
                  <a:prstClr val="black"/>
                </a:solidFill>
                <a:latin typeface="Calibri"/>
                <a:ea typeface="ＭＳ Ｐゴシック"/>
              </a:rPr>
              <a:t>作成しているものの割合</a:t>
            </a:r>
          </a:p>
        </p:txBody>
      </p:sp>
      <p:sp>
        <p:nvSpPr>
          <p:cNvPr id="13" name="テキスト ボックス 12"/>
          <p:cNvSpPr txBox="1"/>
          <p:nvPr/>
        </p:nvSpPr>
        <p:spPr>
          <a:xfrm>
            <a:off x="683591" y="6647506"/>
            <a:ext cx="8911556" cy="253916"/>
          </a:xfrm>
          <a:prstGeom prst="rect">
            <a:avLst/>
          </a:prstGeom>
          <a:noFill/>
        </p:spPr>
        <p:txBody>
          <a:bodyPr wrap="square" rtlCol="0">
            <a:spAutoFit/>
          </a:bodyPr>
          <a:lstStyle/>
          <a:p>
            <a:pPr fontAlgn="auto">
              <a:spcBef>
                <a:spcPts val="0"/>
              </a:spcBef>
              <a:spcAft>
                <a:spcPts val="0"/>
              </a:spcAft>
            </a:pPr>
            <a:r>
              <a:rPr lang="ja-JP" altLang="en-US" sz="1050" dirty="0" smtClean="0">
                <a:solidFill>
                  <a:prstClr val="black"/>
                </a:solidFill>
                <a:latin typeface="Calibri"/>
                <a:ea typeface="ＭＳ Ｐゴシック"/>
              </a:rPr>
              <a:t>　</a:t>
            </a:r>
            <a:r>
              <a:rPr lang="ja-JP" altLang="en-US" sz="1050" dirty="0">
                <a:solidFill>
                  <a:prstClr val="black"/>
                </a:solidFill>
                <a:latin typeface="Calibri"/>
                <a:ea typeface="ＭＳ Ｐゴシック"/>
              </a:rPr>
              <a:t>↑　同月</a:t>
            </a:r>
            <a:r>
              <a:rPr lang="ja-JP" altLang="en-US" sz="1050" dirty="0" smtClean="0">
                <a:solidFill>
                  <a:prstClr val="black"/>
                </a:solidFill>
                <a:latin typeface="Calibri"/>
                <a:ea typeface="ＭＳ Ｐゴシック"/>
              </a:rPr>
              <a:t>の障害児通所支援の</a:t>
            </a:r>
            <a:r>
              <a:rPr lang="ja-JP" altLang="en-US" sz="1050" dirty="0">
                <a:solidFill>
                  <a:prstClr val="black"/>
                </a:solidFill>
                <a:latin typeface="Calibri"/>
                <a:ea typeface="ＭＳ Ｐゴシック"/>
              </a:rPr>
              <a:t>利用者のうち既</a:t>
            </a:r>
            <a:r>
              <a:rPr lang="ja-JP" altLang="en-US" sz="1050" dirty="0" smtClean="0">
                <a:solidFill>
                  <a:prstClr val="black"/>
                </a:solidFill>
                <a:latin typeface="Calibri"/>
                <a:ea typeface="ＭＳ Ｐゴシック"/>
              </a:rPr>
              <a:t>に障害児支援利用計画を</a:t>
            </a:r>
            <a:r>
              <a:rPr lang="ja-JP" altLang="en-US" sz="1050" dirty="0">
                <a:solidFill>
                  <a:prstClr val="black"/>
                </a:solidFill>
                <a:latin typeface="Calibri"/>
                <a:ea typeface="ＭＳ Ｐゴシック"/>
              </a:rPr>
              <a:t>作成しているものの割合</a:t>
            </a:r>
          </a:p>
        </p:txBody>
      </p:sp>
      <p:graphicFrame>
        <p:nvGraphicFramePr>
          <p:cNvPr id="14" name="グラフ 13"/>
          <p:cNvGraphicFramePr>
            <a:graphicFrameLocks/>
          </p:cNvGraphicFramePr>
          <p:nvPr>
            <p:extLst>
              <p:ext uri="{D42A27DB-BD31-4B8C-83A1-F6EECF244321}">
                <p14:modId xmlns:p14="http://schemas.microsoft.com/office/powerpoint/2010/main" val="3927488052"/>
              </p:ext>
            </p:extLst>
          </p:nvPr>
        </p:nvGraphicFramePr>
        <p:xfrm>
          <a:off x="-158278" y="937035"/>
          <a:ext cx="10181842" cy="2421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00386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031009" y="980728"/>
            <a:ext cx="4602511" cy="2664296"/>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正方形/長方形 17"/>
          <p:cNvSpPr/>
          <p:nvPr/>
        </p:nvSpPr>
        <p:spPr>
          <a:xfrm>
            <a:off x="272480" y="908144"/>
            <a:ext cx="4613506" cy="2789654"/>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正方形/長方形 3"/>
          <p:cNvSpPr/>
          <p:nvPr/>
        </p:nvSpPr>
        <p:spPr>
          <a:xfrm>
            <a:off x="272479" y="44624"/>
            <a:ext cx="9361040" cy="4320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dirty="0">
                <a:solidFill>
                  <a:prstClr val="black"/>
                </a:solidFill>
                <a:latin typeface="HGS創英角ﾎﾟｯﾌﾟ体" pitchFamily="50" charset="-128"/>
                <a:ea typeface="HGS創英角ﾎﾟｯﾌﾟ体" pitchFamily="50" charset="-128"/>
              </a:rPr>
              <a:t>計画相談</a:t>
            </a:r>
            <a:r>
              <a:rPr lang="ja-JP" altLang="en-US" dirty="0" smtClean="0">
                <a:solidFill>
                  <a:prstClr val="black"/>
                </a:solidFill>
                <a:latin typeface="HGS創英角ﾎﾟｯﾌﾟ体" pitchFamily="50" charset="-128"/>
                <a:ea typeface="HGS創英角ﾎﾟｯﾌﾟ体" pitchFamily="50" charset="-128"/>
              </a:rPr>
              <a:t>支援 モニタリング頻度（実数・割合）（平成</a:t>
            </a:r>
            <a:r>
              <a:rPr lang="en-US" altLang="ja-JP" dirty="0" smtClean="0">
                <a:solidFill>
                  <a:prstClr val="black"/>
                </a:solidFill>
                <a:latin typeface="HGS創英角ﾎﾟｯﾌﾟ体" pitchFamily="50" charset="-128"/>
                <a:ea typeface="HGS創英角ﾎﾟｯﾌﾟ体" pitchFamily="50" charset="-128"/>
              </a:rPr>
              <a:t>29</a:t>
            </a:r>
            <a:r>
              <a:rPr lang="ja-JP" altLang="en-US" dirty="0" smtClean="0">
                <a:solidFill>
                  <a:prstClr val="black"/>
                </a:solidFill>
                <a:latin typeface="HGS創英角ﾎﾟｯﾌﾟ体" pitchFamily="50" charset="-128"/>
                <a:ea typeface="HGS創英角ﾎﾟｯﾌﾟ体" pitchFamily="50" charset="-128"/>
              </a:rPr>
              <a:t>年</a:t>
            </a:r>
            <a:r>
              <a:rPr lang="en-US" altLang="ja-JP" dirty="0" smtClean="0">
                <a:solidFill>
                  <a:prstClr val="black"/>
                </a:solidFill>
                <a:latin typeface="HGS創英角ﾎﾟｯﾌﾟ体" pitchFamily="50" charset="-128"/>
                <a:ea typeface="HGS創英角ﾎﾟｯﾌﾟ体" pitchFamily="50" charset="-128"/>
              </a:rPr>
              <a:t>6</a:t>
            </a:r>
            <a:r>
              <a:rPr lang="ja-JP" altLang="en-US" dirty="0" smtClean="0">
                <a:solidFill>
                  <a:prstClr val="black"/>
                </a:solidFill>
                <a:latin typeface="HGS創英角ﾎﾟｯﾌﾟ体" pitchFamily="50" charset="-128"/>
                <a:ea typeface="HGS創英角ﾎﾟｯﾌﾟ体" pitchFamily="50" charset="-128"/>
              </a:rPr>
              <a:t>月）</a:t>
            </a:r>
            <a:endParaRPr lang="ja-JP" altLang="en-US" dirty="0">
              <a:solidFill>
                <a:prstClr val="black"/>
              </a:solidFill>
              <a:latin typeface="HGS創英角ﾎﾟｯﾌﾟ体" pitchFamily="50" charset="-128"/>
              <a:ea typeface="HGS創英角ﾎﾟｯﾌﾟ体" pitchFamily="50" charset="-128"/>
            </a:endParaRPr>
          </a:p>
        </p:txBody>
      </p:sp>
      <p:sp>
        <p:nvSpPr>
          <p:cNvPr id="21" name="角丸四角形 20"/>
          <p:cNvSpPr/>
          <p:nvPr/>
        </p:nvSpPr>
        <p:spPr>
          <a:xfrm>
            <a:off x="272481" y="620688"/>
            <a:ext cx="4613506" cy="432048"/>
          </a:xfrm>
          <a:prstGeom prst="roundRect">
            <a:avLst/>
          </a:prstGeom>
          <a:solidFill>
            <a:schemeClr val="accent2">
              <a:lumMod val="20000"/>
              <a:lumOff val="80000"/>
            </a:schemeClr>
          </a:solidFill>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zh-TW" altLang="en-US" sz="1400" dirty="0">
                <a:solidFill>
                  <a:prstClr val="black"/>
                </a:solidFill>
                <a:latin typeface="HGS創英角ﾎﾟｯﾌﾟ体" pitchFamily="50" charset="-128"/>
                <a:ea typeface="HGS創英角ﾎﾟｯﾌﾟ体" pitchFamily="50" charset="-128"/>
              </a:rPr>
              <a:t>○　</a:t>
            </a:r>
            <a:r>
              <a:rPr lang="zh-TW" altLang="en-US" sz="1400" dirty="0" smtClean="0">
                <a:solidFill>
                  <a:prstClr val="black"/>
                </a:solidFill>
                <a:latin typeface="HGS創英角ﾎﾟｯﾌﾟ体" pitchFamily="50" charset="-128"/>
                <a:ea typeface="HGS創英角ﾎﾟｯﾌﾟ体" pitchFamily="50" charset="-128"/>
              </a:rPr>
              <a:t>計画相談</a:t>
            </a:r>
            <a:r>
              <a:rPr lang="ja-JP" altLang="en-US" sz="1400" dirty="0" smtClean="0">
                <a:solidFill>
                  <a:prstClr val="black"/>
                </a:solidFill>
                <a:latin typeface="HGS創英角ﾎﾟｯﾌﾟ体" pitchFamily="50" charset="-128"/>
                <a:ea typeface="HGS創英角ﾎﾟｯﾌﾟ体" pitchFamily="50" charset="-128"/>
              </a:rPr>
              <a:t>支援におけるモニタリング頻度</a:t>
            </a:r>
            <a:endParaRPr lang="ja-JP" altLang="en-US" sz="1400" dirty="0">
              <a:solidFill>
                <a:prstClr val="black"/>
              </a:solidFill>
              <a:latin typeface="HGS創英角ﾎﾟｯﾌﾟ体" pitchFamily="50" charset="-128"/>
              <a:ea typeface="HGS創英角ﾎﾟｯﾌﾟ体" pitchFamily="50" charset="-128"/>
            </a:endParaRPr>
          </a:p>
        </p:txBody>
      </p:sp>
      <p:sp>
        <p:nvSpPr>
          <p:cNvPr id="25" name="角丸四角形 24"/>
          <p:cNvSpPr/>
          <p:nvPr/>
        </p:nvSpPr>
        <p:spPr>
          <a:xfrm>
            <a:off x="5031011" y="620688"/>
            <a:ext cx="4607835" cy="432048"/>
          </a:xfrm>
          <a:prstGeom prst="roundRect">
            <a:avLst/>
          </a:prstGeom>
          <a:solidFill>
            <a:schemeClr val="accent3">
              <a:lumMod val="20000"/>
              <a:lumOff val="80000"/>
            </a:schemeClr>
          </a:solidFill>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a:t>
            </a:r>
            <a:r>
              <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　</a:t>
            </a:r>
            <a:r>
              <a:rPr lang="ja-JP" altLang="en-US" sz="1400" dirty="0" smtClean="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rPr>
              <a:t>障害児相談支援におけるモニタリング頻度</a:t>
            </a:r>
            <a:endParaRPr lang="ja-JP" altLang="en-US" sz="1400" dirty="0">
              <a:solidFill>
                <a:prstClr val="black"/>
              </a:solidFill>
              <a:latin typeface="HGS創英角ﾎﾟｯﾌﾟ体" panose="040B0A00000000000000" pitchFamily="50" charset="-128"/>
              <a:ea typeface="HGS創英角ﾎﾟｯﾌﾟ体" panose="040B0A00000000000000" pitchFamily="50" charset="-128"/>
              <a:cs typeface="メイリオ" panose="020B0604030504040204" pitchFamily="50" charset="-128"/>
            </a:endParaRPr>
          </a:p>
        </p:txBody>
      </p:sp>
      <p:sp>
        <p:nvSpPr>
          <p:cNvPr id="16" name="正方形/長方形 15"/>
          <p:cNvSpPr/>
          <p:nvPr/>
        </p:nvSpPr>
        <p:spPr>
          <a:xfrm>
            <a:off x="272478" y="3666545"/>
            <a:ext cx="4613506" cy="2789655"/>
          </a:xfrm>
          <a:prstGeom prst="rect">
            <a:avLst/>
          </a:prstGeom>
          <a:ln w="38100" cmpd="dbl">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20" name="正方形/長方形 19"/>
          <p:cNvSpPr/>
          <p:nvPr/>
        </p:nvSpPr>
        <p:spPr>
          <a:xfrm>
            <a:off x="5031009" y="3645025"/>
            <a:ext cx="4602511" cy="2789655"/>
          </a:xfrm>
          <a:prstGeom prst="rect">
            <a:avLst/>
          </a:prstGeom>
          <a:ln w="38100" cmpd="dbl">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graphicFrame>
        <p:nvGraphicFramePr>
          <p:cNvPr id="17" name="グラフ 16"/>
          <p:cNvGraphicFramePr>
            <a:graphicFrameLocks/>
          </p:cNvGraphicFramePr>
          <p:nvPr>
            <p:extLst>
              <p:ext uri="{D42A27DB-BD31-4B8C-83A1-F6EECF244321}">
                <p14:modId xmlns:p14="http://schemas.microsoft.com/office/powerpoint/2010/main" val="1055654676"/>
              </p:ext>
            </p:extLst>
          </p:nvPr>
        </p:nvGraphicFramePr>
        <p:xfrm>
          <a:off x="350489" y="1124744"/>
          <a:ext cx="4446494" cy="254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ext uri="{D42A27DB-BD31-4B8C-83A1-F6EECF244321}">
                <p14:modId xmlns:p14="http://schemas.microsoft.com/office/powerpoint/2010/main" val="443793008"/>
              </p:ext>
            </p:extLst>
          </p:nvPr>
        </p:nvGraphicFramePr>
        <p:xfrm>
          <a:off x="5109017" y="1124744"/>
          <a:ext cx="4446494"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p:cNvGraphicFramePr>
            <a:graphicFrameLocks/>
          </p:cNvGraphicFramePr>
          <p:nvPr>
            <p:extLst>
              <p:ext uri="{D42A27DB-BD31-4B8C-83A1-F6EECF244321}">
                <p14:modId xmlns:p14="http://schemas.microsoft.com/office/powerpoint/2010/main" val="126589782"/>
              </p:ext>
            </p:extLst>
          </p:nvPr>
        </p:nvGraphicFramePr>
        <p:xfrm>
          <a:off x="116464" y="3697798"/>
          <a:ext cx="4769520" cy="27561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グラフ 27"/>
          <p:cNvGraphicFramePr>
            <a:graphicFrameLocks/>
          </p:cNvGraphicFramePr>
          <p:nvPr>
            <p:extLst>
              <p:ext uri="{D42A27DB-BD31-4B8C-83A1-F6EECF244321}">
                <p14:modId xmlns:p14="http://schemas.microsoft.com/office/powerpoint/2010/main" val="953161858"/>
              </p:ext>
            </p:extLst>
          </p:nvPr>
        </p:nvGraphicFramePr>
        <p:xfrm>
          <a:off x="5031011" y="3680098"/>
          <a:ext cx="4607835" cy="2776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978394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39104"/>
            <a:ext cx="8915400" cy="437569"/>
          </a:xfrm>
        </p:spPr>
        <p:txBody>
          <a:bodyPr>
            <a:noAutofit/>
          </a:bodyPr>
          <a:lstStyle/>
          <a:p>
            <a:r>
              <a:rPr lang="ja-JP" altLang="en-US" sz="2800" dirty="0">
                <a:latin typeface="ＭＳ ゴシック"/>
                <a:ea typeface="ＭＳ ゴシック"/>
                <a:cs typeface="ＭＳ ゴシック"/>
              </a:rPr>
              <a:t>障害者</a:t>
            </a:r>
            <a:r>
              <a:rPr lang="ja-JP" altLang="en-US" sz="2800" dirty="0" smtClean="0">
                <a:latin typeface="ＭＳ ゴシック"/>
                <a:ea typeface="ＭＳ ゴシック"/>
                <a:cs typeface="ＭＳ ゴシック"/>
              </a:rPr>
              <a:t>相談支援事業</a:t>
            </a:r>
            <a:endParaRPr kumimoji="1" lang="ja-JP" altLang="en-US" sz="2800" dirty="0">
              <a:latin typeface="ＭＳ ゴシック"/>
              <a:ea typeface="ＭＳ ゴシック"/>
              <a:cs typeface="ＭＳ ゴシック"/>
            </a:endParaRPr>
          </a:p>
        </p:txBody>
      </p:sp>
      <p:sp>
        <p:nvSpPr>
          <p:cNvPr id="5" name="角丸四角形 4"/>
          <p:cNvSpPr/>
          <p:nvPr/>
        </p:nvSpPr>
        <p:spPr>
          <a:xfrm>
            <a:off x="272480" y="980728"/>
            <a:ext cx="9351388" cy="5400600"/>
          </a:xfrm>
          <a:prstGeom prst="roundRect">
            <a:avLst>
              <a:gd name="adj" fmla="val 4595"/>
            </a:avLst>
          </a:prstGeom>
        </p:spPr>
        <p:style>
          <a:lnRef idx="2">
            <a:schemeClr val="dk1"/>
          </a:lnRef>
          <a:fillRef idx="1">
            <a:schemeClr val="lt1"/>
          </a:fillRef>
          <a:effectRef idx="0">
            <a:schemeClr val="dk1"/>
          </a:effectRef>
          <a:fontRef idx="minor">
            <a:schemeClr val="dk1"/>
          </a:fontRef>
        </p:style>
        <p:txBody>
          <a:bodyPr rtlCol="0" anchor="t"/>
          <a:lstStyle/>
          <a:p>
            <a:endParaRPr lang="en-US" altLang="ja-JP" sz="1500" dirty="0" smtClean="0">
              <a:solidFill>
                <a:srgbClr val="000000"/>
              </a:solidFill>
            </a:endParaRPr>
          </a:p>
          <a:p>
            <a:r>
              <a:rPr lang="ja-JP" altLang="en-US" sz="1500" dirty="0" smtClean="0">
                <a:solidFill>
                  <a:srgbClr val="000000"/>
                </a:solidFill>
              </a:rPr>
              <a:t>＜事業概要＞</a:t>
            </a:r>
            <a:endParaRPr lang="en-US" altLang="ja-JP" sz="1500" dirty="0" smtClean="0">
              <a:solidFill>
                <a:srgbClr val="000000"/>
              </a:solidFill>
            </a:endParaRPr>
          </a:p>
          <a:p>
            <a:r>
              <a:rPr lang="ja-JP" altLang="en-US" sz="1500" dirty="0" smtClean="0">
                <a:solidFill>
                  <a:srgbClr val="000000"/>
                </a:solidFill>
              </a:rPr>
              <a:t>　市町村は、障害者等の福祉に関する各般の問題につき、障害者等からの相談に応じ、必要な情報の提供及び助言その他の障害福祉サービスの利用支援等、必要な支援を行うとともに、虐待の防止及びその早期発見のための関係機関との連絡調整その他の障害者等の権利擁護のために必要な援助（相談支援事業）を行う。</a:t>
            </a:r>
            <a:endParaRPr lang="en-US" altLang="ja-JP" sz="1500" dirty="0" smtClean="0">
              <a:solidFill>
                <a:srgbClr val="000000"/>
              </a:solidFill>
            </a:endParaRPr>
          </a:p>
          <a:p>
            <a:r>
              <a:rPr lang="ja-JP" altLang="en-US" sz="1500" dirty="0">
                <a:solidFill>
                  <a:srgbClr val="000000"/>
                </a:solidFill>
              </a:rPr>
              <a:t>　</a:t>
            </a:r>
            <a:r>
              <a:rPr lang="ja-JP" altLang="en-US" sz="1500" dirty="0" smtClean="0">
                <a:solidFill>
                  <a:srgbClr val="000000"/>
                </a:solidFill>
              </a:rPr>
              <a:t>また、こうした相談支援事業を効果的に実施するためには、地域において障害者等を支えるネットワークの構築が不可欠であることから、市町村は相談支援事業を実施するに</a:t>
            </a:r>
            <a:r>
              <a:rPr lang="ja-JP" altLang="en-US" sz="1500" dirty="0">
                <a:solidFill>
                  <a:srgbClr val="000000"/>
                </a:solidFill>
              </a:rPr>
              <a:t>当たって</a:t>
            </a:r>
            <a:r>
              <a:rPr lang="ja-JP" altLang="en-US" sz="1500" dirty="0" smtClean="0">
                <a:solidFill>
                  <a:srgbClr val="000000"/>
                </a:solidFill>
              </a:rPr>
              <a:t>は、協議会を設置し、中立・公平な相談支援事業の実施のほか、地域の関係機関の連携強化、社会資源の開発・改善等を促進する。</a:t>
            </a:r>
            <a:endParaRPr lang="en-US" altLang="ja-JP" sz="1500" dirty="0" smtClean="0">
              <a:solidFill>
                <a:srgbClr val="000000"/>
              </a:solidFill>
            </a:endParaRPr>
          </a:p>
          <a:p>
            <a:endParaRPr lang="en-US" altLang="ja-JP" sz="1500" dirty="0" smtClean="0">
              <a:solidFill>
                <a:srgbClr val="000000"/>
              </a:solidFill>
            </a:endParaRPr>
          </a:p>
          <a:p>
            <a:r>
              <a:rPr lang="ja-JP" altLang="en-US" sz="1500" dirty="0" smtClean="0">
                <a:solidFill>
                  <a:srgbClr val="000000"/>
                </a:solidFill>
              </a:rPr>
              <a:t>＜実施主体＞</a:t>
            </a:r>
            <a:endParaRPr lang="en-US" altLang="ja-JP" sz="1500" dirty="0" smtClean="0">
              <a:solidFill>
                <a:srgbClr val="000000"/>
              </a:solidFill>
            </a:endParaRPr>
          </a:p>
          <a:p>
            <a:r>
              <a:rPr lang="ja-JP" altLang="en-US" sz="1500" dirty="0">
                <a:solidFill>
                  <a:srgbClr val="000000"/>
                </a:solidFill>
              </a:rPr>
              <a:t>　</a:t>
            </a:r>
            <a:r>
              <a:rPr lang="ja-JP" altLang="en-US" sz="1500" dirty="0" smtClean="0">
                <a:solidFill>
                  <a:srgbClr val="000000"/>
                </a:solidFill>
              </a:rPr>
              <a:t>市町村</a:t>
            </a:r>
            <a:r>
              <a:rPr lang="ja-JP" altLang="en-US" sz="1500" u="sng" dirty="0" smtClean="0">
                <a:solidFill>
                  <a:srgbClr val="000000"/>
                </a:solidFill>
              </a:rPr>
              <a:t>（指定相談支援事業者又は指定慰安相談支援事業者への委託も可）</a:t>
            </a:r>
            <a:endParaRPr lang="en-US" altLang="ja-JP" sz="1500" u="sng" dirty="0">
              <a:solidFill>
                <a:srgbClr val="000000"/>
              </a:solidFill>
            </a:endParaRPr>
          </a:p>
          <a:p>
            <a:r>
              <a:rPr lang="en-US" altLang="ja-JP" sz="1500" dirty="0" smtClean="0">
                <a:solidFill>
                  <a:srgbClr val="000000"/>
                </a:solidFill>
              </a:rPr>
              <a:t>※</a:t>
            </a:r>
            <a:r>
              <a:rPr lang="ja-JP" altLang="en-US" sz="1500" dirty="0" smtClean="0">
                <a:solidFill>
                  <a:srgbClr val="000000"/>
                </a:solidFill>
              </a:rPr>
              <a:t>事業を委託する場合は、市町村が設置する協議会において、委託事業者の事業計画等について、事業評価を等を行うことが適当。</a:t>
            </a:r>
            <a:endParaRPr lang="en-US" altLang="ja-JP" sz="1500" dirty="0">
              <a:solidFill>
                <a:srgbClr val="000000"/>
              </a:solidFill>
            </a:endParaRPr>
          </a:p>
          <a:p>
            <a:endParaRPr lang="en-US" altLang="ja-JP" sz="1500" dirty="0" smtClean="0">
              <a:solidFill>
                <a:srgbClr val="000000"/>
              </a:solidFill>
            </a:endParaRPr>
          </a:p>
          <a:p>
            <a:r>
              <a:rPr lang="ja-JP" altLang="en-US" sz="1500" dirty="0" smtClean="0">
                <a:solidFill>
                  <a:srgbClr val="000000"/>
                </a:solidFill>
              </a:rPr>
              <a:t>＜事業の具体的内容＞</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福祉サービスの利用援助（情報提供、相談等）</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社会支援を活用するための支援（各種支援施策に関する助言・指導）</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社会生活力を高めるための支援</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ピアカウンセリング</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権利の擁護のために必要な援助</a:t>
            </a:r>
            <a:endParaRPr lang="en-US" altLang="ja-JP" sz="1500" dirty="0" smtClean="0">
              <a:solidFill>
                <a:srgbClr val="000000"/>
              </a:solidFill>
            </a:endParaRPr>
          </a:p>
          <a:p>
            <a:pPr marL="536575" indent="-342900">
              <a:buFont typeface="+mj-ea"/>
              <a:buAutoNum type="circleNumDbPlain"/>
            </a:pPr>
            <a:r>
              <a:rPr lang="ja-JP" altLang="en-US" sz="1500" dirty="0" smtClean="0">
                <a:solidFill>
                  <a:srgbClr val="000000"/>
                </a:solidFill>
              </a:rPr>
              <a:t>専門機関の紹介　　　　　　　　　　等</a:t>
            </a:r>
            <a:endParaRPr lang="en-US" altLang="ja-JP" sz="1500" dirty="0" smtClean="0">
              <a:solidFill>
                <a:srgbClr val="000000"/>
              </a:solidFill>
            </a:endParaRPr>
          </a:p>
        </p:txBody>
      </p:sp>
      <p:sp>
        <p:nvSpPr>
          <p:cNvPr id="9" name="スライド番号プレースホルダー 8"/>
          <p:cNvSpPr>
            <a:spLocks noGrp="1"/>
          </p:cNvSpPr>
          <p:nvPr>
            <p:ph type="sldNum" sz="quarter" idx="12"/>
          </p:nvPr>
        </p:nvSpPr>
        <p:spPr/>
        <p:txBody>
          <a:bodyPr/>
          <a:lstStyle/>
          <a:p>
            <a:pPr>
              <a:defRPr/>
            </a:pPr>
            <a:fld id="{F2A1C1E8-9361-4557-9EFC-000E05CD7A25}" type="slidenum">
              <a:rPr lang="en-US" altLang="ja-JP" smtClean="0"/>
              <a:pPr>
                <a:defRPr/>
              </a:pPr>
              <a:t>135</a:t>
            </a:fld>
            <a:endParaRPr lang="en-US" altLang="ja-JP" dirty="0"/>
          </a:p>
        </p:txBody>
      </p:sp>
      <p:sp>
        <p:nvSpPr>
          <p:cNvPr id="3" name="正方形/長方形 2"/>
          <p:cNvSpPr/>
          <p:nvPr/>
        </p:nvSpPr>
        <p:spPr>
          <a:xfrm>
            <a:off x="488504" y="764704"/>
            <a:ext cx="3938612" cy="3600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t>地域生活支援事業実施要綱より抜粋</a:t>
            </a:r>
          </a:p>
        </p:txBody>
      </p:sp>
    </p:spTree>
    <p:extLst>
      <p:ext uri="{BB962C8B-B14F-4D97-AF65-F5344CB8AC3E}">
        <p14:creationId xmlns:p14="http://schemas.microsoft.com/office/powerpoint/2010/main" val="263970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円/楕円 43"/>
          <p:cNvSpPr>
            <a:spLocks noChangeArrowheads="1"/>
          </p:cNvSpPr>
          <p:nvPr/>
        </p:nvSpPr>
        <p:spPr bwMode="auto">
          <a:xfrm>
            <a:off x="14" y="1916163"/>
            <a:ext cx="9906000" cy="4321175"/>
          </a:xfrm>
          <a:prstGeom prst="ellipse">
            <a:avLst/>
          </a:prstGeom>
          <a:solidFill>
            <a:srgbClr val="FFFF99"/>
          </a:solidFill>
          <a:ln w="9525" algn="ctr">
            <a:noFill/>
            <a:round/>
            <a:headEnd/>
            <a:tailEnd/>
          </a:ln>
        </p:spPr>
        <p:txBody>
          <a:bodyPr lIns="89989" tIns="46795" rIns="89989" bIns="46795"/>
          <a:lstStyle/>
          <a:p>
            <a:pPr fontAlgn="base">
              <a:spcBef>
                <a:spcPct val="0"/>
              </a:spcBef>
              <a:spcAft>
                <a:spcPct val="0"/>
              </a:spcAft>
            </a:pPr>
            <a:endParaRPr lang="ja-JP" altLang="en-US" sz="1200">
              <a:solidFill>
                <a:srgbClr val="000000"/>
              </a:solidFill>
              <a:ea typeface="HG丸ｺﾞｼｯｸM-PRO" pitchFamily="50" charset="-128"/>
            </a:endParaRPr>
          </a:p>
        </p:txBody>
      </p:sp>
      <p:sp>
        <p:nvSpPr>
          <p:cNvPr id="69635" name="正方形/長方形 44"/>
          <p:cNvSpPr>
            <a:spLocks noChangeArrowheads="1"/>
          </p:cNvSpPr>
          <p:nvPr/>
        </p:nvSpPr>
        <p:spPr bwMode="auto">
          <a:xfrm>
            <a:off x="200479" y="548687"/>
            <a:ext cx="9577064" cy="1224136"/>
          </a:xfrm>
          <a:prstGeom prst="rect">
            <a:avLst/>
          </a:prstGeom>
          <a:solidFill>
            <a:schemeClr val="bg1"/>
          </a:solidFill>
          <a:ln w="12700" algn="ctr">
            <a:solidFill>
              <a:schemeClr val="tx1"/>
            </a:solidFill>
            <a:round/>
            <a:headEnd/>
            <a:tailEnd/>
          </a:ln>
        </p:spPr>
        <p:txBody>
          <a:bodyPr lIns="89989" tIns="46795" rIns="89989" bIns="46795"/>
          <a:lstStyle/>
          <a:p>
            <a:pPr marL="177780" indent="-177780" fontAlgn="base">
              <a:spcBef>
                <a:spcPts val="600"/>
              </a:spcBef>
              <a:spcAft>
                <a:spcPct val="0"/>
              </a:spcAft>
              <a:defRPr/>
            </a:pPr>
            <a:r>
              <a:rPr lang="ja-JP" altLang="en-US" sz="1600" dirty="0">
                <a:solidFill>
                  <a:srgbClr val="000000"/>
                </a:solidFill>
                <a:latin typeface="HG丸ｺﾞｼｯｸM-PRO" pitchFamily="50" charset="-128"/>
                <a:ea typeface="HG丸ｺﾞｼｯｸM-PRO" pitchFamily="50" charset="-128"/>
              </a:rPr>
              <a:t>　   基幹相談支援センターは、地域の相談支援の拠点として総合的な相談業務（身体障害・知的障害・精神障害）及び成年後見制度利用支援事業を実施し、地域の実情に応じて以下の業務を行う</a:t>
            </a:r>
            <a:r>
              <a:rPr lang="ja-JP" altLang="en-US" sz="1600" dirty="0" smtClean="0">
                <a:solidFill>
                  <a:srgbClr val="000000"/>
                </a:solidFill>
                <a:latin typeface="HG丸ｺﾞｼｯｸM-PRO" pitchFamily="50" charset="-128"/>
                <a:ea typeface="HG丸ｺﾞｼｯｸM-PRO" pitchFamily="50" charset="-128"/>
              </a:rPr>
              <a:t>。</a:t>
            </a:r>
            <a:endParaRPr lang="en-US" altLang="ja-JP" sz="800" dirty="0" smtClean="0">
              <a:solidFill>
                <a:srgbClr val="000000"/>
              </a:solidFill>
              <a:latin typeface="HG丸ｺﾞｼｯｸM-PRO" pitchFamily="50" charset="-128"/>
              <a:ea typeface="HG丸ｺﾞｼｯｸM-PRO" pitchFamily="50" charset="-128"/>
            </a:endParaRPr>
          </a:p>
          <a:p>
            <a:pPr marL="444449" indent="-444449" fontAlgn="base">
              <a:spcBef>
                <a:spcPts val="600"/>
              </a:spcBef>
              <a:spcAft>
                <a:spcPct val="0"/>
              </a:spcAft>
              <a:defRPr/>
            </a:pPr>
            <a:r>
              <a:rPr lang="ja-JP" altLang="en-US" sz="800" dirty="0" smtClean="0">
                <a:solidFill>
                  <a:srgbClr val="000000"/>
                </a:solidFill>
                <a:latin typeface="HG丸ｺﾞｼｯｸM-PRO" pitchFamily="50" charset="-128"/>
                <a:ea typeface="HG丸ｺﾞｼｯｸM-PRO" pitchFamily="50" charset="-128"/>
              </a:rPr>
              <a:t>　　　</a:t>
            </a:r>
            <a:r>
              <a:rPr lang="en-US" altLang="ja-JP" sz="1100" dirty="0" smtClean="0">
                <a:solidFill>
                  <a:srgbClr val="000000"/>
                </a:solidFill>
                <a:latin typeface="HG丸ｺﾞｼｯｸM-PRO" pitchFamily="50" charset="-128"/>
                <a:ea typeface="HG丸ｺﾞｼｯｸM-PRO" pitchFamily="50" charset="-128"/>
              </a:rPr>
              <a:t>※</a:t>
            </a:r>
            <a:r>
              <a:rPr lang="ja-JP" altLang="en-US" sz="1100" dirty="0" smtClean="0">
                <a:solidFill>
                  <a:srgbClr val="000000"/>
                </a:solidFill>
                <a:latin typeface="HG丸ｺﾞｼｯｸM-PRO" pitchFamily="50" charset="-128"/>
                <a:ea typeface="HG丸ｺﾞｼｯｸM-PRO" pitchFamily="50" charset="-128"/>
              </a:rPr>
              <a:t>　平成２４年度予算において、</a:t>
            </a:r>
            <a:r>
              <a:rPr lang="ja-JP" altLang="ja-JP" sz="1100" dirty="0" smtClean="0">
                <a:solidFill>
                  <a:prstClr val="black"/>
                </a:solidFill>
                <a:latin typeface="HG丸ｺﾞｼｯｸM-PRO" pitchFamily="50" charset="-128"/>
                <a:ea typeface="HG丸ｺﾞｼｯｸM-PRO" pitchFamily="50" charset="-128"/>
              </a:rPr>
              <a:t>地域生活支援事業費補助金</a:t>
            </a:r>
            <a:r>
              <a:rPr lang="ja-JP" altLang="en-US" sz="1100" dirty="0" smtClean="0">
                <a:solidFill>
                  <a:prstClr val="black"/>
                </a:solidFill>
                <a:latin typeface="HG丸ｺﾞｼｯｸM-PRO" pitchFamily="50" charset="-128"/>
                <a:ea typeface="HG丸ｺﾞｼｯｸM-PRO" pitchFamily="50" charset="-128"/>
              </a:rPr>
              <a:t>により、基幹相談支援センターの機能強化を図るための、①</a:t>
            </a:r>
            <a:r>
              <a:rPr lang="ja-JP" altLang="ja-JP" sz="1100" dirty="0" smtClean="0">
                <a:solidFill>
                  <a:prstClr val="black"/>
                </a:solidFill>
                <a:latin typeface="HG丸ｺﾞｼｯｸM-PRO" pitchFamily="50" charset="-128"/>
                <a:ea typeface="HG丸ｺﾞｼｯｸM-PRO" pitchFamily="50" charset="-128"/>
              </a:rPr>
              <a:t>専門的職員の配置、</a:t>
            </a:r>
            <a:r>
              <a:rPr lang="ja-JP" altLang="en-US" sz="1100" dirty="0" smtClean="0">
                <a:solidFill>
                  <a:prstClr val="black"/>
                </a:solidFill>
                <a:latin typeface="HG丸ｺﾞｼｯｸM-PRO" pitchFamily="50" charset="-128"/>
                <a:ea typeface="HG丸ｺﾞｼｯｸM-PRO" pitchFamily="50" charset="-128"/>
              </a:rPr>
              <a:t>②地域 移行・地域定着の取組、③地域の相談支援体制の強化の取組に係る</a:t>
            </a:r>
            <a:r>
              <a:rPr lang="ja-JP" altLang="ja-JP" sz="1100" dirty="0" smtClean="0">
                <a:solidFill>
                  <a:prstClr val="black"/>
                </a:solidFill>
                <a:latin typeface="HG丸ｺﾞｼｯｸM-PRO" pitchFamily="50" charset="-128"/>
                <a:ea typeface="HG丸ｺﾞｼｯｸM-PRO" pitchFamily="50" charset="-128"/>
              </a:rPr>
              <a:t>事業費について、国庫補助対象と</a:t>
            </a:r>
            <a:r>
              <a:rPr lang="ja-JP" altLang="en-US" sz="1100" dirty="0" smtClean="0">
                <a:solidFill>
                  <a:prstClr val="black"/>
                </a:solidFill>
                <a:latin typeface="HG丸ｺﾞｼｯｸM-PRO" pitchFamily="50" charset="-128"/>
                <a:ea typeface="HG丸ｺﾞｼｯｸM-PRO" pitchFamily="50" charset="-128"/>
              </a:rPr>
              <a:t>した。</a:t>
            </a:r>
            <a:endParaRPr lang="en-US" altLang="ja-JP" sz="1100" dirty="0" smtClean="0">
              <a:solidFill>
                <a:prstClr val="black"/>
              </a:solidFill>
              <a:latin typeface="HG丸ｺﾞｼｯｸM-PRO" pitchFamily="50" charset="-128"/>
              <a:ea typeface="HG丸ｺﾞｼｯｸM-PRO" pitchFamily="50" charset="-128"/>
            </a:endParaRPr>
          </a:p>
          <a:p>
            <a:pPr fontAlgn="base">
              <a:spcBef>
                <a:spcPts val="300"/>
              </a:spcBef>
              <a:spcAft>
                <a:spcPct val="0"/>
              </a:spcAft>
              <a:defRPr/>
            </a:pPr>
            <a:r>
              <a:rPr lang="ja-JP" altLang="en-US" sz="1100" dirty="0" smtClean="0">
                <a:solidFill>
                  <a:prstClr val="black"/>
                </a:solidFill>
                <a:latin typeface="HG丸ｺﾞｼｯｸM-PRO" pitchFamily="50" charset="-128"/>
                <a:ea typeface="HG丸ｺﾞｼｯｸM-PRO" pitchFamily="50" charset="-128"/>
              </a:rPr>
              <a:t>　　　   また、社会福祉施設等施設整備費補助金等により、施設整備費について国庫補助対象とした。</a:t>
            </a:r>
            <a:endParaRPr lang="en-US" altLang="ja-JP" sz="1100" dirty="0" smtClean="0">
              <a:solidFill>
                <a:prstClr val="black"/>
              </a:solidFill>
              <a:latin typeface="HG丸ｺﾞｼｯｸM-PRO" pitchFamily="50" charset="-128"/>
              <a:ea typeface="HG丸ｺﾞｼｯｸM-PRO" pitchFamily="50" charset="-128"/>
            </a:endParaRPr>
          </a:p>
          <a:p>
            <a:pPr marL="177780" indent="-177780" fontAlgn="base">
              <a:spcBef>
                <a:spcPct val="0"/>
              </a:spcBef>
              <a:spcAft>
                <a:spcPct val="0"/>
              </a:spcAft>
            </a:pPr>
            <a:endParaRPr lang="en-US" altLang="ja-JP" sz="1600" dirty="0" smtClean="0">
              <a:solidFill>
                <a:srgbClr val="000000"/>
              </a:solidFill>
              <a:latin typeface="HG丸ｺﾞｼｯｸM-PRO" pitchFamily="50" charset="-128"/>
              <a:ea typeface="HG丸ｺﾞｼｯｸM-PRO" pitchFamily="50" charset="-128"/>
            </a:endParaRPr>
          </a:p>
          <a:p>
            <a:pPr marL="177780" indent="-177780" fontAlgn="base">
              <a:spcBef>
                <a:spcPct val="0"/>
              </a:spcBef>
              <a:spcAft>
                <a:spcPct val="0"/>
              </a:spcAft>
            </a:pPr>
            <a:r>
              <a:rPr lang="ja-JP" altLang="en-US" sz="1600" dirty="0" smtClean="0">
                <a:solidFill>
                  <a:srgbClr val="000000"/>
                </a:solidFill>
                <a:latin typeface="HG丸ｺﾞｼｯｸM-PRO" pitchFamily="50" charset="-128"/>
                <a:ea typeface="HG丸ｺﾞｼｯｸM-PRO" pitchFamily="50" charset="-128"/>
              </a:rPr>
              <a:t>　　</a:t>
            </a:r>
            <a:endParaRPr lang="en-US" altLang="ja-JP" sz="1600" dirty="0">
              <a:solidFill>
                <a:srgbClr val="000000"/>
              </a:solidFill>
              <a:latin typeface="HG丸ｺﾞｼｯｸM-PRO" pitchFamily="50" charset="-128"/>
              <a:ea typeface="HG丸ｺﾞｼｯｸM-PRO" pitchFamily="50" charset="-128"/>
            </a:endParaRPr>
          </a:p>
        </p:txBody>
      </p:sp>
      <p:sp>
        <p:nvSpPr>
          <p:cNvPr id="58373" name="Rectangle 15"/>
          <p:cNvSpPr>
            <a:spLocks noChangeArrowheads="1"/>
          </p:cNvSpPr>
          <p:nvPr/>
        </p:nvSpPr>
        <p:spPr bwMode="auto">
          <a:xfrm>
            <a:off x="1639988" y="-37233"/>
            <a:ext cx="6769100" cy="479138"/>
          </a:xfrm>
          <a:prstGeom prst="rect">
            <a:avLst/>
          </a:prstGeom>
          <a:noFill/>
          <a:ln w="9525">
            <a:noFill/>
            <a:miter lim="800000"/>
            <a:headEnd/>
            <a:tailEnd/>
          </a:ln>
        </p:spPr>
        <p:txBody>
          <a:bodyPr wrap="square" lIns="93494" tIns="46747" rIns="93494" bIns="46747" anchor="ctr">
            <a:spAutoFit/>
          </a:bodyPr>
          <a:lstStyle/>
          <a:p>
            <a:pPr algn="ctr" defTabSz="934929" fontAlgn="base">
              <a:spcBef>
                <a:spcPct val="30000"/>
              </a:spcBef>
              <a:spcAft>
                <a:spcPct val="0"/>
              </a:spcAft>
              <a:defRPr/>
            </a:pPr>
            <a:r>
              <a:rPr lang="ja-JP" altLang="en-US" sz="2500" b="1" dirty="0">
                <a:solidFill>
                  <a:srgbClr val="000000"/>
                </a:solidFill>
                <a:latin typeface="ＭＳ Ｐゴシック"/>
              </a:rPr>
              <a:t>基幹相談支援センターの役割のイメージ</a:t>
            </a:r>
          </a:p>
        </p:txBody>
      </p:sp>
      <p:grpSp>
        <p:nvGrpSpPr>
          <p:cNvPr id="2" name="グループ化 39"/>
          <p:cNvGrpSpPr>
            <a:grpSpLocks/>
          </p:cNvGrpSpPr>
          <p:nvPr/>
        </p:nvGrpSpPr>
        <p:grpSpPr bwMode="auto">
          <a:xfrm>
            <a:off x="921535" y="2465375"/>
            <a:ext cx="8353425" cy="3951288"/>
            <a:chOff x="28576" y="509878"/>
            <a:chExt cx="9463794" cy="6118619"/>
          </a:xfrm>
        </p:grpSpPr>
        <p:sp>
          <p:nvSpPr>
            <p:cNvPr id="69651" name="Oval 2"/>
            <p:cNvSpPr>
              <a:spLocks noChangeArrowheads="1"/>
            </p:cNvSpPr>
            <p:nvPr/>
          </p:nvSpPr>
          <p:spPr bwMode="auto">
            <a:xfrm>
              <a:off x="28576" y="732953"/>
              <a:ext cx="9072700" cy="5130721"/>
            </a:xfrm>
            <a:prstGeom prst="ellipse">
              <a:avLst/>
            </a:prstGeom>
            <a:solidFill>
              <a:srgbClr val="FFFFCC"/>
            </a:solidFill>
            <a:ln w="12700">
              <a:solidFill>
                <a:schemeClr val="tx1"/>
              </a:solidFill>
              <a:prstDash val="dash"/>
              <a:round/>
              <a:headEnd/>
              <a:tailEnd/>
            </a:ln>
          </p:spPr>
          <p:txBody>
            <a:bodyPr wrap="none" lIns="90000" tIns="46800" rIns="90000" bIns="46800" anchor="ctr"/>
            <a:lstStyle/>
            <a:p>
              <a:pPr fontAlgn="base">
                <a:spcBef>
                  <a:spcPct val="0"/>
                </a:spcBef>
                <a:spcAft>
                  <a:spcPct val="0"/>
                </a:spcAft>
              </a:pPr>
              <a:endParaRPr lang="ja-JP" altLang="en-US" sz="1200">
                <a:solidFill>
                  <a:srgbClr val="000000"/>
                </a:solidFill>
                <a:ea typeface="HG丸ｺﾞｼｯｸM-PRO" pitchFamily="50" charset="-128"/>
              </a:endParaRPr>
            </a:p>
          </p:txBody>
        </p:sp>
        <p:sp>
          <p:nvSpPr>
            <p:cNvPr id="69652" name="Oval 3" descr="25%"/>
            <p:cNvSpPr>
              <a:spLocks noChangeArrowheads="1"/>
            </p:cNvSpPr>
            <p:nvPr/>
          </p:nvSpPr>
          <p:spPr bwMode="auto">
            <a:xfrm>
              <a:off x="3128376" y="2071401"/>
              <a:ext cx="2933780" cy="1979766"/>
            </a:xfrm>
            <a:prstGeom prst="ellipse">
              <a:avLst/>
            </a:prstGeom>
            <a:pattFill prst="pct25">
              <a:fgClr>
                <a:srgbClr val="99CCFF"/>
              </a:fgClr>
              <a:bgClr>
                <a:schemeClr val="bg1"/>
              </a:bgClr>
            </a:pattFill>
            <a:ln w="12700">
              <a:solidFill>
                <a:schemeClr val="tx1"/>
              </a:solidFill>
              <a:round/>
              <a:headEnd/>
              <a:tailEnd/>
            </a:ln>
          </p:spPr>
          <p:txBody>
            <a:bodyPr wrap="none" lIns="90000" tIns="46800" rIns="90000" bIns="46800" anchor="ctr"/>
            <a:lstStyle/>
            <a:p>
              <a:pPr algn="ctr" fontAlgn="base">
                <a:lnSpc>
                  <a:spcPct val="150000"/>
                </a:lnSpc>
                <a:spcBef>
                  <a:spcPct val="0"/>
                </a:spcBef>
                <a:spcAft>
                  <a:spcPct val="0"/>
                </a:spcAft>
              </a:pPr>
              <a:r>
                <a:rPr lang="ja-JP" altLang="en-US" sz="1200" dirty="0">
                  <a:solidFill>
                    <a:srgbClr val="000000"/>
                  </a:solidFill>
                  <a:ea typeface="HG丸ｺﾞｼｯｸM-PRO" pitchFamily="50" charset="-128"/>
                </a:rPr>
                <a:t>相談支援専門員、社会福祉士、</a:t>
              </a:r>
              <a:endParaRPr lang="en-US" altLang="ja-JP" sz="1200" dirty="0">
                <a:solidFill>
                  <a:srgbClr val="000000"/>
                </a:solidFill>
                <a:ea typeface="HG丸ｺﾞｼｯｸM-PRO" pitchFamily="50" charset="-128"/>
              </a:endParaRPr>
            </a:p>
            <a:p>
              <a:pPr algn="ctr" fontAlgn="base">
                <a:spcBef>
                  <a:spcPct val="0"/>
                </a:spcBef>
                <a:spcAft>
                  <a:spcPct val="0"/>
                </a:spcAft>
              </a:pPr>
              <a:r>
                <a:rPr lang="ja-JP" altLang="en-US" sz="1200" dirty="0">
                  <a:solidFill>
                    <a:srgbClr val="000000"/>
                  </a:solidFill>
                  <a:ea typeface="HG丸ｺﾞｼｯｸM-PRO" pitchFamily="50" charset="-128"/>
                </a:rPr>
                <a:t>　　精神保健福祉士、保健師等</a:t>
              </a:r>
            </a:p>
          </p:txBody>
        </p:sp>
        <p:sp>
          <p:nvSpPr>
            <p:cNvPr id="64532" name="Rectangle 8"/>
            <p:cNvSpPr>
              <a:spLocks noChangeArrowheads="1"/>
            </p:cNvSpPr>
            <p:nvPr/>
          </p:nvSpPr>
          <p:spPr bwMode="auto">
            <a:xfrm>
              <a:off x="3373817" y="509878"/>
              <a:ext cx="2249945" cy="376115"/>
            </a:xfrm>
            <a:prstGeom prst="rect">
              <a:avLst/>
            </a:prstGeom>
            <a:solidFill>
              <a:schemeClr val="accent1">
                <a:lumMod val="20000"/>
                <a:lumOff val="80000"/>
              </a:schemeClr>
            </a:solidFill>
            <a:ln>
              <a:headEnd/>
              <a:tailEnd/>
            </a:ln>
          </p:spPr>
          <p:style>
            <a:lnRef idx="1">
              <a:schemeClr val="accent5"/>
            </a:lnRef>
            <a:fillRef idx="2">
              <a:schemeClr val="accent5"/>
            </a:fillRef>
            <a:effectRef idx="1">
              <a:schemeClr val="accent5"/>
            </a:effectRef>
            <a:fontRef idx="minor">
              <a:schemeClr val="dk1"/>
            </a:fontRef>
          </p:style>
          <p:txBody>
            <a:bodyPr lIns="93505" tIns="46752" rIns="93505" bIns="46752" anchor="ctr"/>
            <a:lstStyle/>
            <a:p>
              <a:pPr algn="ctr" defTabSz="934929" fontAlgn="base">
                <a:spcBef>
                  <a:spcPct val="0"/>
                </a:spcBef>
                <a:spcAft>
                  <a:spcPct val="0"/>
                </a:spcAft>
                <a:defRPr/>
              </a:pPr>
              <a:r>
                <a:rPr lang="ja-JP" altLang="en-US" sz="1400" dirty="0">
                  <a:solidFill>
                    <a:srgbClr val="000000"/>
                  </a:solidFill>
                </a:rPr>
                <a:t>総合相談・専門相談</a:t>
              </a:r>
            </a:p>
          </p:txBody>
        </p:sp>
        <p:sp>
          <p:nvSpPr>
            <p:cNvPr id="64533" name="Rectangle 67"/>
            <p:cNvSpPr>
              <a:spLocks noChangeArrowheads="1"/>
            </p:cNvSpPr>
            <p:nvPr/>
          </p:nvSpPr>
          <p:spPr bwMode="auto">
            <a:xfrm>
              <a:off x="6024830" y="2304410"/>
              <a:ext cx="2579073" cy="420364"/>
            </a:xfrm>
            <a:prstGeom prst="rect">
              <a:avLst/>
            </a:prstGeom>
            <a:solidFill>
              <a:schemeClr val="accent1">
                <a:lumMod val="20000"/>
                <a:lumOff val="80000"/>
              </a:schemeClr>
            </a:solidFill>
            <a:ln>
              <a:headEnd/>
              <a:tailEnd/>
            </a:ln>
          </p:spPr>
          <p:style>
            <a:lnRef idx="1">
              <a:schemeClr val="accent5"/>
            </a:lnRef>
            <a:fillRef idx="2">
              <a:schemeClr val="accent5"/>
            </a:fillRef>
            <a:effectRef idx="1">
              <a:schemeClr val="accent5"/>
            </a:effectRef>
            <a:fontRef idx="minor">
              <a:schemeClr val="dk1"/>
            </a:fontRef>
          </p:style>
          <p:txBody>
            <a:bodyPr lIns="93505" tIns="46752" rIns="93505" bIns="46752" anchor="ctr"/>
            <a:lstStyle/>
            <a:p>
              <a:pPr algn="ctr" defTabSz="934929" fontAlgn="base">
                <a:spcBef>
                  <a:spcPct val="0"/>
                </a:spcBef>
                <a:spcAft>
                  <a:spcPct val="0"/>
                </a:spcAft>
                <a:defRPr/>
              </a:pPr>
              <a:r>
                <a:rPr lang="ja-JP" altLang="en-US" sz="1400" dirty="0">
                  <a:solidFill>
                    <a:srgbClr val="000000"/>
                  </a:solidFill>
                </a:rPr>
                <a:t>地域移行・地域定着</a:t>
              </a:r>
            </a:p>
          </p:txBody>
        </p:sp>
        <p:sp>
          <p:nvSpPr>
            <p:cNvPr id="64534" name="Rectangle 8"/>
            <p:cNvSpPr>
              <a:spLocks noChangeArrowheads="1"/>
            </p:cNvSpPr>
            <p:nvPr/>
          </p:nvSpPr>
          <p:spPr bwMode="auto">
            <a:xfrm>
              <a:off x="206630" y="2223289"/>
              <a:ext cx="2535908" cy="422821"/>
            </a:xfrm>
            <a:prstGeom prst="rect">
              <a:avLst/>
            </a:prstGeom>
            <a:solidFill>
              <a:schemeClr val="accent1">
                <a:lumMod val="20000"/>
                <a:lumOff val="80000"/>
              </a:schemeClr>
            </a:solidFill>
            <a:ln>
              <a:headEnd/>
              <a:tailEnd/>
            </a:ln>
          </p:spPr>
          <p:style>
            <a:lnRef idx="1">
              <a:schemeClr val="accent5"/>
            </a:lnRef>
            <a:fillRef idx="2">
              <a:schemeClr val="accent5"/>
            </a:fillRef>
            <a:effectRef idx="1">
              <a:schemeClr val="accent5"/>
            </a:effectRef>
            <a:fontRef idx="minor">
              <a:schemeClr val="dk1"/>
            </a:fontRef>
          </p:style>
          <p:txBody>
            <a:bodyPr lIns="93505" tIns="46752" rIns="93505" bIns="46752" anchor="ctr"/>
            <a:lstStyle/>
            <a:p>
              <a:pPr algn="ctr" defTabSz="934929" fontAlgn="base">
                <a:spcBef>
                  <a:spcPct val="0"/>
                </a:spcBef>
                <a:spcAft>
                  <a:spcPct val="0"/>
                </a:spcAft>
                <a:defRPr/>
              </a:pPr>
              <a:r>
                <a:rPr lang="ja-JP" altLang="en-US" sz="1400" dirty="0">
                  <a:solidFill>
                    <a:srgbClr val="000000"/>
                  </a:solidFill>
                </a:rPr>
                <a:t>権利擁護・虐待防止</a:t>
              </a:r>
            </a:p>
          </p:txBody>
        </p:sp>
        <p:sp>
          <p:nvSpPr>
            <p:cNvPr id="64535" name="Rectangle 8"/>
            <p:cNvSpPr>
              <a:spLocks noChangeArrowheads="1"/>
            </p:cNvSpPr>
            <p:nvPr/>
          </p:nvSpPr>
          <p:spPr bwMode="auto">
            <a:xfrm>
              <a:off x="2882822" y="4189899"/>
              <a:ext cx="3541278" cy="361364"/>
            </a:xfrm>
            <a:prstGeom prst="rect">
              <a:avLst/>
            </a:prstGeom>
            <a:solidFill>
              <a:schemeClr val="accent1">
                <a:lumMod val="20000"/>
                <a:lumOff val="80000"/>
              </a:schemeClr>
            </a:solidFill>
            <a:ln>
              <a:headEnd/>
              <a:tailEnd/>
            </a:ln>
          </p:spPr>
          <p:style>
            <a:lnRef idx="1">
              <a:schemeClr val="accent5"/>
            </a:lnRef>
            <a:fillRef idx="2">
              <a:schemeClr val="accent5"/>
            </a:fillRef>
            <a:effectRef idx="1">
              <a:schemeClr val="accent5"/>
            </a:effectRef>
            <a:fontRef idx="minor">
              <a:schemeClr val="dk1"/>
            </a:fontRef>
          </p:style>
          <p:txBody>
            <a:bodyPr lIns="93505" tIns="46752" rIns="93505" bIns="46752" anchor="ctr"/>
            <a:lstStyle/>
            <a:p>
              <a:pPr algn="ctr" defTabSz="934929" fontAlgn="base">
                <a:spcBef>
                  <a:spcPct val="0"/>
                </a:spcBef>
                <a:spcAft>
                  <a:spcPct val="0"/>
                </a:spcAft>
                <a:defRPr/>
              </a:pPr>
              <a:r>
                <a:rPr lang="ja-JP" altLang="en-US" sz="1400" dirty="0">
                  <a:solidFill>
                    <a:srgbClr val="000000"/>
                  </a:solidFill>
                </a:rPr>
                <a:t>地域の相談支援体制の強化の取組</a:t>
              </a:r>
            </a:p>
          </p:txBody>
        </p:sp>
        <p:grpSp>
          <p:nvGrpSpPr>
            <p:cNvPr id="3" name="Group 59"/>
            <p:cNvGrpSpPr>
              <a:grpSpLocks/>
            </p:cNvGrpSpPr>
            <p:nvPr/>
          </p:nvGrpSpPr>
          <p:grpSpPr bwMode="auto">
            <a:xfrm>
              <a:off x="4409953" y="2106767"/>
              <a:ext cx="295275" cy="604840"/>
              <a:chOff x="2692" y="1640"/>
              <a:chExt cx="186" cy="381"/>
            </a:xfrm>
          </p:grpSpPr>
          <p:sp>
            <p:nvSpPr>
              <p:cNvPr id="69668" name="Oval 60"/>
              <p:cNvSpPr>
                <a:spLocks noChangeArrowheads="1"/>
              </p:cNvSpPr>
              <p:nvPr/>
            </p:nvSpPr>
            <p:spPr bwMode="auto">
              <a:xfrm>
                <a:off x="2713" y="1640"/>
                <a:ext cx="148" cy="145"/>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sp>
            <p:nvSpPr>
              <p:cNvPr id="69669" name="AutoShape 61"/>
              <p:cNvSpPr>
                <a:spLocks noChangeArrowheads="1"/>
              </p:cNvSpPr>
              <p:nvPr/>
            </p:nvSpPr>
            <p:spPr bwMode="auto">
              <a:xfrm rot="-5400000">
                <a:off x="2657" y="1801"/>
                <a:ext cx="255" cy="186"/>
              </a:xfrm>
              <a:prstGeom prst="flowChartDelay">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grpSp>
        <p:grpSp>
          <p:nvGrpSpPr>
            <p:cNvPr id="4" name="Group 55"/>
            <p:cNvGrpSpPr>
              <a:grpSpLocks/>
            </p:cNvGrpSpPr>
            <p:nvPr/>
          </p:nvGrpSpPr>
          <p:grpSpPr bwMode="auto">
            <a:xfrm>
              <a:off x="3803206" y="2204308"/>
              <a:ext cx="331348" cy="536361"/>
              <a:chOff x="1884" y="3402"/>
              <a:chExt cx="136" cy="224"/>
            </a:xfrm>
          </p:grpSpPr>
          <p:sp>
            <p:nvSpPr>
              <p:cNvPr id="69666" name="Oval 56"/>
              <p:cNvSpPr>
                <a:spLocks noChangeArrowheads="1"/>
              </p:cNvSpPr>
              <p:nvPr/>
            </p:nvSpPr>
            <p:spPr bwMode="auto">
              <a:xfrm>
                <a:off x="1902" y="3402"/>
                <a:ext cx="100" cy="96"/>
              </a:xfrm>
              <a:prstGeom prst="ellipse">
                <a:avLst/>
              </a:prstGeom>
              <a:solidFill>
                <a:srgbClr val="0066FF"/>
              </a:solidFill>
              <a:ln w="9525">
                <a:solidFill>
                  <a:schemeClr val="tx1"/>
                </a:solidFill>
                <a:round/>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sp>
            <p:nvSpPr>
              <p:cNvPr id="69667" name="AutoShape 57"/>
              <p:cNvSpPr>
                <a:spLocks noChangeArrowheads="1"/>
              </p:cNvSpPr>
              <p:nvPr/>
            </p:nvSpPr>
            <p:spPr bwMode="auto">
              <a:xfrm rot="-5400000">
                <a:off x="1890" y="3496"/>
                <a:ext cx="124" cy="136"/>
              </a:xfrm>
              <a:prstGeom prst="flowChartDelay">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grpSp>
        <p:grpSp>
          <p:nvGrpSpPr>
            <p:cNvPr id="5" name="Group 51"/>
            <p:cNvGrpSpPr>
              <a:grpSpLocks/>
            </p:cNvGrpSpPr>
            <p:nvPr/>
          </p:nvGrpSpPr>
          <p:grpSpPr bwMode="auto">
            <a:xfrm>
              <a:off x="4957489" y="2218067"/>
              <a:ext cx="292365" cy="530105"/>
              <a:chOff x="1944" y="3408"/>
              <a:chExt cx="120" cy="222"/>
            </a:xfrm>
          </p:grpSpPr>
          <p:sp>
            <p:nvSpPr>
              <p:cNvPr id="69664" name="Oval 52"/>
              <p:cNvSpPr>
                <a:spLocks noChangeArrowheads="1"/>
              </p:cNvSpPr>
              <p:nvPr/>
            </p:nvSpPr>
            <p:spPr bwMode="auto">
              <a:xfrm>
                <a:off x="1957" y="3408"/>
                <a:ext cx="94" cy="96"/>
              </a:xfrm>
              <a:prstGeom prst="ellipse">
                <a:avLst/>
              </a:prstGeom>
              <a:solidFill>
                <a:srgbClr val="FFCC00"/>
              </a:solidFill>
              <a:ln w="9525">
                <a:solidFill>
                  <a:schemeClr val="tx1"/>
                </a:solidFill>
                <a:round/>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sp>
            <p:nvSpPr>
              <p:cNvPr id="69665" name="AutoShape 53"/>
              <p:cNvSpPr>
                <a:spLocks noChangeArrowheads="1"/>
              </p:cNvSpPr>
              <p:nvPr/>
            </p:nvSpPr>
            <p:spPr bwMode="auto">
              <a:xfrm rot="-5400000">
                <a:off x="1933" y="3499"/>
                <a:ext cx="142" cy="120"/>
              </a:xfrm>
              <a:prstGeom prst="flowChartDelay">
                <a:avLst/>
              </a:prstGeom>
              <a:solidFill>
                <a:srgbClr val="FFCC00"/>
              </a:solidFill>
              <a:ln w="9525">
                <a:solidFill>
                  <a:schemeClr val="tx1"/>
                </a:solidFill>
                <a:miter lim="800000"/>
                <a:headEnd/>
                <a:tailEnd/>
              </a:ln>
            </p:spPr>
            <p:txBody>
              <a:bodyPr wrap="none" anchor="ctr"/>
              <a:lstStyle/>
              <a:p>
                <a:pPr fontAlgn="base">
                  <a:spcBef>
                    <a:spcPct val="0"/>
                  </a:spcBef>
                  <a:spcAft>
                    <a:spcPct val="0"/>
                  </a:spcAft>
                </a:pPr>
                <a:endParaRPr lang="ja-JP" altLang="en-US" sz="1200">
                  <a:solidFill>
                    <a:srgbClr val="000000"/>
                  </a:solidFill>
                  <a:ea typeface="HG丸ｺﾞｼｯｸM-PRO" pitchFamily="50" charset="-128"/>
                </a:endParaRPr>
              </a:p>
            </p:txBody>
          </p:sp>
        </p:grpSp>
        <p:sp>
          <p:nvSpPr>
            <p:cNvPr id="41" name="AutoShape 6"/>
            <p:cNvSpPr>
              <a:spLocks noChangeArrowheads="1"/>
            </p:cNvSpPr>
            <p:nvPr/>
          </p:nvSpPr>
          <p:spPr bwMode="auto">
            <a:xfrm>
              <a:off x="78934" y="2566890"/>
              <a:ext cx="3564661" cy="1409698"/>
            </a:xfrm>
            <a:prstGeom prst="roundRect">
              <a:avLst>
                <a:gd name="adj" fmla="val 16667"/>
              </a:avLst>
            </a:prstGeom>
            <a:noFill/>
            <a:ln w="9525">
              <a:noFill/>
              <a:round/>
              <a:headEnd/>
              <a:tailEnd/>
            </a:ln>
            <a:effectLst/>
          </p:spPr>
          <p:txBody>
            <a:bodyPr lIns="93505" tIns="46752" rIns="93505" bIns="46752" anchor="ctr">
              <a:spAutoFit/>
            </a:bodyPr>
            <a:lstStyle/>
            <a:p>
              <a:pPr marL="95239" indent="-95239" defTabSz="934929" fontAlgn="base">
                <a:spcBef>
                  <a:spcPts val="600"/>
                </a:spcBef>
                <a:spcAft>
                  <a:spcPts val="400"/>
                </a:spcAft>
                <a:defRPr/>
              </a:pPr>
              <a:r>
                <a:rPr lang="ja-JP" altLang="en-US" sz="1200" dirty="0">
                  <a:solidFill>
                    <a:srgbClr val="000000"/>
                  </a:solidFill>
                </a:rPr>
                <a:t>・成年後見制度利用支援事業</a:t>
              </a:r>
              <a:endParaRPr lang="en-US" altLang="ja-JP" sz="1200" dirty="0">
                <a:solidFill>
                  <a:srgbClr val="000000"/>
                </a:solidFill>
              </a:endParaRPr>
            </a:p>
            <a:p>
              <a:pPr marL="95239" indent="-95239" defTabSz="934929" fontAlgn="base">
                <a:spcBef>
                  <a:spcPct val="0"/>
                </a:spcBef>
                <a:spcAft>
                  <a:spcPct val="0"/>
                </a:spcAft>
                <a:defRPr/>
              </a:pPr>
              <a:r>
                <a:rPr lang="ja-JP" altLang="en-US" sz="1200" dirty="0">
                  <a:solidFill>
                    <a:srgbClr val="000000"/>
                  </a:solidFill>
                </a:rPr>
                <a:t>・虐待防止</a:t>
              </a:r>
              <a:endParaRPr lang="en-US" altLang="ja-JP" sz="1200" dirty="0">
                <a:solidFill>
                  <a:srgbClr val="000000"/>
                </a:solidFill>
              </a:endParaRPr>
            </a:p>
            <a:p>
              <a:pPr marL="95239" indent="-95239" defTabSz="934929" fontAlgn="base">
                <a:spcBef>
                  <a:spcPct val="0"/>
                </a:spcBef>
                <a:spcAft>
                  <a:spcPct val="0"/>
                </a:spcAft>
                <a:defRPr/>
              </a:pPr>
              <a:r>
                <a:rPr lang="ja-JP" altLang="en-US" sz="1100" dirty="0">
                  <a:solidFill>
                    <a:srgbClr val="000000"/>
                  </a:solidFill>
                </a:rPr>
                <a:t>　</a:t>
              </a:r>
              <a:r>
                <a:rPr lang="en-US" altLang="ja-JP" sz="900" dirty="0">
                  <a:solidFill>
                    <a:srgbClr val="000000"/>
                  </a:solidFill>
                </a:rPr>
                <a:t>※  </a:t>
              </a:r>
              <a:r>
                <a:rPr lang="ja-JP" altLang="en-US" sz="900" dirty="0">
                  <a:solidFill>
                    <a:srgbClr val="000000"/>
                  </a:solidFill>
                </a:rPr>
                <a:t>市町村障害者虐待防止センター（通報受理、</a:t>
              </a:r>
              <a:endParaRPr lang="en-US" altLang="ja-JP" sz="900" dirty="0">
                <a:solidFill>
                  <a:srgbClr val="000000"/>
                </a:solidFill>
              </a:endParaRPr>
            </a:p>
            <a:p>
              <a:pPr marL="95239" indent="-95239" defTabSz="934929" fontAlgn="base">
                <a:spcBef>
                  <a:spcPct val="0"/>
                </a:spcBef>
                <a:spcAft>
                  <a:spcPct val="0"/>
                </a:spcAft>
                <a:defRPr/>
              </a:pPr>
              <a:r>
                <a:rPr lang="ja-JP" altLang="en-US" sz="900" dirty="0">
                  <a:solidFill>
                    <a:srgbClr val="000000"/>
                  </a:solidFill>
                </a:rPr>
                <a:t>　　 相談等）を兼ねることができる。</a:t>
              </a:r>
              <a:endParaRPr lang="en-US" altLang="ja-JP" sz="900" dirty="0">
                <a:solidFill>
                  <a:srgbClr val="000000"/>
                </a:solidFill>
              </a:endParaRPr>
            </a:p>
          </p:txBody>
        </p:sp>
        <p:sp>
          <p:nvSpPr>
            <p:cNvPr id="69661" name="AutoShape 6"/>
            <p:cNvSpPr>
              <a:spLocks noChangeArrowheads="1"/>
            </p:cNvSpPr>
            <p:nvPr/>
          </p:nvSpPr>
          <p:spPr bwMode="auto">
            <a:xfrm>
              <a:off x="2878847" y="893382"/>
              <a:ext cx="4513466" cy="1243078"/>
            </a:xfrm>
            <a:prstGeom prst="roundRect">
              <a:avLst>
                <a:gd name="adj" fmla="val 16667"/>
              </a:avLst>
            </a:prstGeom>
            <a:noFill/>
            <a:ln w="9525">
              <a:noFill/>
              <a:round/>
              <a:headEnd/>
              <a:tailEnd/>
            </a:ln>
          </p:spPr>
          <p:txBody>
            <a:bodyPr lIns="93505" tIns="46752" rIns="93505" bIns="46752" anchor="ctr">
              <a:spAutoFit/>
            </a:bodyPr>
            <a:lstStyle/>
            <a:p>
              <a:pPr marL="95239" indent="-95239" defTabSz="934929" fontAlgn="base">
                <a:spcBef>
                  <a:spcPct val="0"/>
                </a:spcBef>
                <a:spcAft>
                  <a:spcPts val="300"/>
                </a:spcAft>
              </a:pPr>
              <a:r>
                <a:rPr lang="ja-JP" altLang="en-US" sz="1200" dirty="0">
                  <a:solidFill>
                    <a:srgbClr val="000000"/>
                  </a:solidFill>
                </a:rPr>
                <a:t>　　障害の種別や各種ニーズに対応する</a:t>
              </a:r>
              <a:endParaRPr lang="en-US" altLang="ja-JP" sz="1200" dirty="0">
                <a:solidFill>
                  <a:srgbClr val="000000"/>
                </a:solidFill>
              </a:endParaRPr>
            </a:p>
            <a:p>
              <a:pPr marL="95239" indent="-95239" defTabSz="934929" fontAlgn="base">
                <a:spcBef>
                  <a:spcPct val="0"/>
                </a:spcBef>
                <a:spcAft>
                  <a:spcPts val="300"/>
                </a:spcAft>
              </a:pPr>
              <a:r>
                <a:rPr lang="ja-JP" altLang="en-US" sz="1200" dirty="0">
                  <a:solidFill>
                    <a:srgbClr val="000000"/>
                  </a:solidFill>
                </a:rPr>
                <a:t>　　・　総合的な相談支援（３障害対応）の実施</a:t>
              </a:r>
              <a:endParaRPr lang="en-US" altLang="ja-JP" sz="1200" dirty="0">
                <a:solidFill>
                  <a:srgbClr val="000000"/>
                </a:solidFill>
              </a:endParaRPr>
            </a:p>
            <a:p>
              <a:pPr marL="95239" indent="-95239" defTabSz="934929" fontAlgn="base">
                <a:spcBef>
                  <a:spcPct val="0"/>
                </a:spcBef>
                <a:spcAft>
                  <a:spcPts val="300"/>
                </a:spcAft>
              </a:pPr>
              <a:r>
                <a:rPr lang="ja-JP" altLang="en-US" sz="1200" dirty="0">
                  <a:solidFill>
                    <a:srgbClr val="000000"/>
                  </a:solidFill>
                </a:rPr>
                <a:t>　　・　専門的な相談支援の実施</a:t>
              </a:r>
            </a:p>
          </p:txBody>
        </p:sp>
        <p:sp>
          <p:nvSpPr>
            <p:cNvPr id="69662" name="AutoShape 6"/>
            <p:cNvSpPr>
              <a:spLocks noChangeArrowheads="1"/>
            </p:cNvSpPr>
            <p:nvPr/>
          </p:nvSpPr>
          <p:spPr bwMode="auto">
            <a:xfrm>
              <a:off x="5952368" y="2743889"/>
              <a:ext cx="3540002" cy="882654"/>
            </a:xfrm>
            <a:prstGeom prst="roundRect">
              <a:avLst>
                <a:gd name="adj" fmla="val 16667"/>
              </a:avLst>
            </a:prstGeom>
            <a:noFill/>
            <a:ln w="9525">
              <a:noFill/>
              <a:round/>
              <a:headEnd/>
              <a:tailEnd/>
            </a:ln>
          </p:spPr>
          <p:txBody>
            <a:bodyPr lIns="93505" tIns="46752" rIns="93505" bIns="46752" anchor="ctr">
              <a:spAutoFit/>
            </a:bodyPr>
            <a:lstStyle/>
            <a:p>
              <a:pPr marL="95239" indent="-95239" defTabSz="934929" fontAlgn="base">
                <a:spcBef>
                  <a:spcPct val="0"/>
                </a:spcBef>
                <a:spcAft>
                  <a:spcPts val="400"/>
                </a:spcAft>
              </a:pPr>
              <a:r>
                <a:rPr lang="ja-JP" altLang="en-US" sz="1200" dirty="0">
                  <a:solidFill>
                    <a:srgbClr val="000000"/>
                  </a:solidFill>
                </a:rPr>
                <a:t>・入所施設や精神科病院への働きかけ</a:t>
              </a:r>
              <a:endParaRPr lang="en-US" altLang="ja-JP" sz="1200" dirty="0">
                <a:solidFill>
                  <a:srgbClr val="000000"/>
                </a:solidFill>
              </a:endParaRPr>
            </a:p>
            <a:p>
              <a:pPr marL="95239" indent="-95239" defTabSz="934929" fontAlgn="base">
                <a:spcBef>
                  <a:spcPct val="0"/>
                </a:spcBef>
                <a:spcAft>
                  <a:spcPts val="400"/>
                </a:spcAft>
              </a:pPr>
              <a:r>
                <a:rPr lang="ja-JP" altLang="en-US" sz="1200" dirty="0">
                  <a:solidFill>
                    <a:srgbClr val="000000"/>
                  </a:solidFill>
                </a:rPr>
                <a:t>・地域の体制整備に係るコーディネート</a:t>
              </a:r>
              <a:endParaRPr lang="en-US" altLang="ja-JP" sz="1200" dirty="0">
                <a:solidFill>
                  <a:srgbClr val="000000"/>
                </a:solidFill>
              </a:endParaRPr>
            </a:p>
          </p:txBody>
        </p:sp>
        <p:sp>
          <p:nvSpPr>
            <p:cNvPr id="64542" name="上矢印 28"/>
            <p:cNvSpPr>
              <a:spLocks noChangeArrowheads="1"/>
            </p:cNvSpPr>
            <p:nvPr/>
          </p:nvSpPr>
          <p:spPr bwMode="auto">
            <a:xfrm>
              <a:off x="3618415" y="5974599"/>
              <a:ext cx="2050309" cy="653898"/>
            </a:xfrm>
            <a:prstGeom prst="upArrow">
              <a:avLst>
                <a:gd name="adj1" fmla="val 50000"/>
                <a:gd name="adj2" fmla="val 50000"/>
              </a:avLst>
            </a:prstGeom>
            <a:solidFill>
              <a:schemeClr val="accent6">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lIns="90000" tIns="46800" rIns="90000" bIns="46800"/>
            <a:lstStyle/>
            <a:p>
              <a:pPr algn="ctr" fontAlgn="base">
                <a:spcBef>
                  <a:spcPct val="0"/>
                </a:spcBef>
                <a:spcAft>
                  <a:spcPct val="0"/>
                </a:spcAft>
                <a:defRPr/>
              </a:pPr>
              <a:r>
                <a:rPr lang="ja-JP" altLang="en-US" sz="900" dirty="0">
                  <a:solidFill>
                    <a:srgbClr val="000000"/>
                  </a:solidFill>
                  <a:ea typeface="HG丸ｺﾞｼｯｸM-PRO" pitchFamily="50" charset="-128"/>
                </a:rPr>
                <a:t>運営委託等</a:t>
              </a:r>
            </a:p>
          </p:txBody>
        </p:sp>
      </p:grpSp>
      <p:sp>
        <p:nvSpPr>
          <p:cNvPr id="46" name="円/楕円 45"/>
          <p:cNvSpPr/>
          <p:nvPr/>
        </p:nvSpPr>
        <p:spPr bwMode="auto">
          <a:xfrm>
            <a:off x="416526" y="2420690"/>
            <a:ext cx="1169988" cy="57626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lIns="89989" tIns="46795" rIns="89989" bIns="46795" anchor="ctr"/>
          <a:lstStyle/>
          <a:p>
            <a:pPr algn="ctr" fontAlgn="base">
              <a:spcBef>
                <a:spcPct val="0"/>
              </a:spcBef>
              <a:spcAft>
                <a:spcPct val="0"/>
              </a:spcAft>
              <a:defRPr/>
            </a:pPr>
            <a:r>
              <a:rPr lang="ja-JP" altLang="en-US" sz="1100" dirty="0">
                <a:solidFill>
                  <a:srgbClr val="000000"/>
                </a:solidFill>
                <a:ea typeface="HG丸ｺﾞｼｯｸM-PRO" pitchFamily="50" charset="-128"/>
              </a:rPr>
              <a:t>相談支援事業者</a:t>
            </a:r>
          </a:p>
        </p:txBody>
      </p:sp>
      <p:sp>
        <p:nvSpPr>
          <p:cNvPr id="47" name="円/楕円 46"/>
          <p:cNvSpPr/>
          <p:nvPr/>
        </p:nvSpPr>
        <p:spPr bwMode="auto">
          <a:xfrm>
            <a:off x="344880" y="5346688"/>
            <a:ext cx="1169987" cy="57626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lIns="89989" tIns="46795" rIns="89989" bIns="46795" anchor="ctr"/>
          <a:lstStyle/>
          <a:p>
            <a:pPr algn="ctr" fontAlgn="base">
              <a:spcBef>
                <a:spcPct val="0"/>
              </a:spcBef>
              <a:spcAft>
                <a:spcPct val="0"/>
              </a:spcAft>
              <a:defRPr/>
            </a:pPr>
            <a:r>
              <a:rPr lang="ja-JP" altLang="en-US" sz="1100" dirty="0">
                <a:solidFill>
                  <a:srgbClr val="000000"/>
                </a:solidFill>
                <a:ea typeface="HG丸ｺﾞｼｯｸM-PRO" pitchFamily="50" charset="-128"/>
              </a:rPr>
              <a:t>相談支援事業者</a:t>
            </a:r>
          </a:p>
        </p:txBody>
      </p:sp>
      <p:sp>
        <p:nvSpPr>
          <p:cNvPr id="48" name="円/楕円 47"/>
          <p:cNvSpPr/>
          <p:nvPr/>
        </p:nvSpPr>
        <p:spPr bwMode="auto">
          <a:xfrm>
            <a:off x="8338348" y="2420690"/>
            <a:ext cx="1169988" cy="57626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lIns="89989" tIns="46795" rIns="89989" bIns="46795" anchor="ctr"/>
          <a:lstStyle/>
          <a:p>
            <a:pPr algn="ctr" fontAlgn="base">
              <a:spcBef>
                <a:spcPct val="0"/>
              </a:spcBef>
              <a:spcAft>
                <a:spcPct val="0"/>
              </a:spcAft>
              <a:defRPr/>
            </a:pPr>
            <a:r>
              <a:rPr lang="ja-JP" altLang="en-US" sz="1100" dirty="0">
                <a:solidFill>
                  <a:srgbClr val="000000"/>
                </a:solidFill>
                <a:ea typeface="HG丸ｺﾞｼｯｸM-PRO" pitchFamily="50" charset="-128"/>
              </a:rPr>
              <a:t>相談支援事業者</a:t>
            </a:r>
          </a:p>
        </p:txBody>
      </p:sp>
      <p:sp>
        <p:nvSpPr>
          <p:cNvPr id="69641" name="円/楕円 48"/>
          <p:cNvSpPr>
            <a:spLocks noChangeArrowheads="1"/>
          </p:cNvSpPr>
          <p:nvPr/>
        </p:nvSpPr>
        <p:spPr bwMode="auto">
          <a:xfrm>
            <a:off x="7839529" y="5490971"/>
            <a:ext cx="1793875" cy="936625"/>
          </a:xfrm>
          <a:prstGeom prst="ellipse">
            <a:avLst/>
          </a:prstGeom>
          <a:solidFill>
            <a:schemeClr val="bg1"/>
          </a:solidFill>
          <a:ln w="9525" algn="ctr">
            <a:solidFill>
              <a:schemeClr val="tx1"/>
            </a:solidFill>
            <a:round/>
            <a:headEnd/>
            <a:tailEnd/>
          </a:ln>
        </p:spPr>
        <p:txBody>
          <a:bodyPr lIns="89989" tIns="46795" rIns="89989" bIns="46795" anchor="ctr"/>
          <a:lstStyle/>
          <a:p>
            <a:pPr algn="ctr" fontAlgn="base">
              <a:spcBef>
                <a:spcPct val="0"/>
              </a:spcBef>
              <a:spcAft>
                <a:spcPct val="0"/>
              </a:spcAft>
            </a:pPr>
            <a:r>
              <a:rPr lang="ja-JP" altLang="en-US" sz="1100" dirty="0">
                <a:solidFill>
                  <a:srgbClr val="000000"/>
                </a:solidFill>
                <a:latin typeface="HG丸ｺﾞｼｯｸM-PRO" pitchFamily="50" charset="-128"/>
                <a:ea typeface="HG丸ｺﾞｼｯｸM-PRO" pitchFamily="50" charset="-128"/>
              </a:rPr>
              <a:t>児童発達</a:t>
            </a:r>
            <a:endParaRPr lang="en-US" altLang="ja-JP" sz="1100" dirty="0">
              <a:solidFill>
                <a:srgbClr val="000000"/>
              </a:solidFill>
              <a:latin typeface="HG丸ｺﾞｼｯｸM-PRO" pitchFamily="50" charset="-128"/>
              <a:ea typeface="HG丸ｺﾞｼｯｸM-PRO" pitchFamily="50" charset="-128"/>
            </a:endParaRPr>
          </a:p>
          <a:p>
            <a:pPr algn="ctr" fontAlgn="base">
              <a:spcBef>
                <a:spcPct val="0"/>
              </a:spcBef>
              <a:spcAft>
                <a:spcPct val="0"/>
              </a:spcAft>
            </a:pPr>
            <a:r>
              <a:rPr lang="ja-JP" altLang="en-US" sz="1100" dirty="0">
                <a:solidFill>
                  <a:srgbClr val="000000"/>
                </a:solidFill>
                <a:latin typeface="HG丸ｺﾞｼｯｸM-PRO" pitchFamily="50" charset="-128"/>
                <a:ea typeface="HG丸ｺﾞｼｯｸM-PRO" pitchFamily="50" charset="-128"/>
              </a:rPr>
              <a:t>支援センター</a:t>
            </a:r>
            <a:endParaRPr lang="en-US" altLang="ja-JP" sz="1100" dirty="0">
              <a:solidFill>
                <a:srgbClr val="000000"/>
              </a:solidFill>
              <a:latin typeface="HG丸ｺﾞｼｯｸM-PRO" pitchFamily="50" charset="-128"/>
              <a:ea typeface="HG丸ｺﾞｼｯｸM-PRO" pitchFamily="50" charset="-128"/>
            </a:endParaRPr>
          </a:p>
          <a:p>
            <a:pPr algn="ctr" fontAlgn="base">
              <a:spcBef>
                <a:spcPct val="0"/>
              </a:spcBef>
              <a:spcAft>
                <a:spcPct val="0"/>
              </a:spcAft>
            </a:pPr>
            <a:endParaRPr lang="en-US" altLang="ja-JP" sz="1100" dirty="0">
              <a:solidFill>
                <a:srgbClr val="000000"/>
              </a:solidFill>
              <a:latin typeface="HG丸ｺﾞｼｯｸM-PRO" pitchFamily="50" charset="-128"/>
              <a:ea typeface="HG丸ｺﾞｼｯｸM-PRO" pitchFamily="50" charset="-128"/>
            </a:endParaRPr>
          </a:p>
        </p:txBody>
      </p:sp>
      <p:sp>
        <p:nvSpPr>
          <p:cNvPr id="51" name="左右矢印 50"/>
          <p:cNvSpPr/>
          <p:nvPr/>
        </p:nvSpPr>
        <p:spPr bwMode="auto">
          <a:xfrm rot="2700000">
            <a:off x="1273057" y="2918842"/>
            <a:ext cx="504056" cy="390043"/>
          </a:xfrm>
          <a:prstGeom prst="lef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vert270" lIns="89989" tIns="46795" rIns="89989" bIns="46795" anchor="ctr"/>
          <a:lstStyle/>
          <a:p>
            <a:pPr algn="ctr" fontAlgn="base">
              <a:spcBef>
                <a:spcPct val="0"/>
              </a:spcBef>
              <a:spcAft>
                <a:spcPct val="0"/>
              </a:spcAft>
              <a:defRPr/>
            </a:pPr>
            <a:r>
              <a:rPr lang="ja-JP" altLang="en-US" sz="900" dirty="0">
                <a:solidFill>
                  <a:srgbClr val="000000"/>
                </a:solidFill>
                <a:ea typeface="HG丸ｺﾞｼｯｸM-PRO" pitchFamily="50" charset="-128"/>
              </a:rPr>
              <a:t>連携</a:t>
            </a:r>
          </a:p>
        </p:txBody>
      </p:sp>
      <p:sp>
        <p:nvSpPr>
          <p:cNvPr id="52" name="左右矢印 51"/>
          <p:cNvSpPr/>
          <p:nvPr/>
        </p:nvSpPr>
        <p:spPr bwMode="auto">
          <a:xfrm rot="8100000">
            <a:off x="8248418" y="3000632"/>
            <a:ext cx="546061" cy="360040"/>
          </a:xfrm>
          <a:prstGeom prst="lef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vert270" lIns="89989" tIns="46795" rIns="89989" bIns="46795" anchor="ctr"/>
          <a:lstStyle/>
          <a:p>
            <a:pPr algn="ctr" fontAlgn="base">
              <a:spcBef>
                <a:spcPct val="0"/>
              </a:spcBef>
              <a:spcAft>
                <a:spcPct val="0"/>
              </a:spcAft>
              <a:defRPr/>
            </a:pPr>
            <a:r>
              <a:rPr lang="ja-JP" altLang="en-US" sz="900" dirty="0">
                <a:solidFill>
                  <a:srgbClr val="000000"/>
                </a:solidFill>
                <a:ea typeface="HG丸ｺﾞｼｯｸM-PRO" pitchFamily="50" charset="-128"/>
              </a:rPr>
              <a:t>連携</a:t>
            </a:r>
          </a:p>
        </p:txBody>
      </p:sp>
      <p:sp>
        <p:nvSpPr>
          <p:cNvPr id="53" name="左右矢印 52"/>
          <p:cNvSpPr/>
          <p:nvPr/>
        </p:nvSpPr>
        <p:spPr bwMode="auto">
          <a:xfrm rot="8100000">
            <a:off x="1106985" y="4996062"/>
            <a:ext cx="584784" cy="360040"/>
          </a:xfrm>
          <a:prstGeom prst="lef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vert270" lIns="89989" tIns="46795" rIns="89989" bIns="46795" anchor="ctr"/>
          <a:lstStyle/>
          <a:p>
            <a:pPr algn="ctr" fontAlgn="base">
              <a:spcBef>
                <a:spcPct val="0"/>
              </a:spcBef>
              <a:spcAft>
                <a:spcPct val="0"/>
              </a:spcAft>
              <a:defRPr/>
            </a:pPr>
            <a:r>
              <a:rPr lang="ja-JP" altLang="en-US" sz="900" dirty="0">
                <a:solidFill>
                  <a:srgbClr val="000000"/>
                </a:solidFill>
                <a:ea typeface="HG丸ｺﾞｼｯｸM-PRO" pitchFamily="50" charset="-128"/>
              </a:rPr>
              <a:t>連携</a:t>
            </a:r>
          </a:p>
        </p:txBody>
      </p:sp>
      <p:sp>
        <p:nvSpPr>
          <p:cNvPr id="54" name="左右矢印 53"/>
          <p:cNvSpPr/>
          <p:nvPr/>
        </p:nvSpPr>
        <p:spPr bwMode="auto">
          <a:xfrm rot="2700000">
            <a:off x="8112553" y="5041041"/>
            <a:ext cx="517821" cy="390043"/>
          </a:xfrm>
          <a:prstGeom prst="lef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vert270" lIns="89989" tIns="46795" rIns="89989" bIns="46795" anchor="ctr"/>
          <a:lstStyle/>
          <a:p>
            <a:pPr algn="ctr" fontAlgn="base">
              <a:spcBef>
                <a:spcPct val="0"/>
              </a:spcBef>
              <a:spcAft>
                <a:spcPct val="0"/>
              </a:spcAft>
              <a:defRPr/>
            </a:pPr>
            <a:r>
              <a:rPr lang="ja-JP" altLang="en-US" sz="900" dirty="0">
                <a:solidFill>
                  <a:srgbClr val="000000"/>
                </a:solidFill>
                <a:ea typeface="HG丸ｺﾞｼｯｸM-PRO" pitchFamily="50" charset="-128"/>
              </a:rPr>
              <a:t>連携</a:t>
            </a:r>
          </a:p>
        </p:txBody>
      </p:sp>
      <p:sp>
        <p:nvSpPr>
          <p:cNvPr id="55" name="正方形/長方形 54"/>
          <p:cNvSpPr/>
          <p:nvPr/>
        </p:nvSpPr>
        <p:spPr bwMode="auto">
          <a:xfrm>
            <a:off x="3225510" y="1916882"/>
            <a:ext cx="3354387" cy="360363"/>
          </a:xfrm>
          <a:prstGeom prst="rect">
            <a:avLst/>
          </a:prstGeom>
          <a:solidFill>
            <a:schemeClr val="accent5">
              <a:lumMod val="20000"/>
              <a:lumOff val="80000"/>
            </a:schemeClr>
          </a:solidFill>
          <a:ln w="57150" cmpd="dbl">
            <a:solidFill>
              <a:schemeClr val="tx2">
                <a:lumMod val="60000"/>
                <a:lumOff val="40000"/>
              </a:schemeClr>
            </a:solidFill>
            <a:headEnd type="none" w="med" len="med"/>
            <a:tailEnd type="none" w="med" len="med"/>
          </a:ln>
          <a:effectLst>
            <a:outerShdw blurRad="40000" dist="20000" dir="5400000" rotWithShape="0">
              <a:srgbClr val="000000">
                <a:alpha val="62000"/>
              </a:srgbClr>
            </a:outerShdw>
          </a:effectLst>
        </p:spPr>
        <p:style>
          <a:lnRef idx="1">
            <a:schemeClr val="accent3"/>
          </a:lnRef>
          <a:fillRef idx="2">
            <a:schemeClr val="accent3"/>
          </a:fillRef>
          <a:effectRef idx="1">
            <a:schemeClr val="accent3"/>
          </a:effectRef>
          <a:fontRef idx="minor">
            <a:schemeClr val="dk1"/>
          </a:fontRef>
        </p:style>
        <p:txBody>
          <a:bodyPr lIns="89989" tIns="46795" rIns="89989" bIns="46795"/>
          <a:lstStyle/>
          <a:p>
            <a:pPr algn="ctr" fontAlgn="base">
              <a:spcBef>
                <a:spcPct val="0"/>
              </a:spcBef>
              <a:spcAft>
                <a:spcPct val="0"/>
              </a:spcAft>
              <a:defRPr/>
            </a:pPr>
            <a:r>
              <a:rPr lang="ja-JP" altLang="en-US" sz="1600" b="1" dirty="0">
                <a:solidFill>
                  <a:prstClr val="black"/>
                </a:solidFill>
                <a:latin typeface="ＭＳ Ｐゴシック"/>
              </a:rPr>
              <a:t>基幹相談支援センター</a:t>
            </a:r>
          </a:p>
        </p:txBody>
      </p:sp>
      <p:sp>
        <p:nvSpPr>
          <p:cNvPr id="69647" name="正方形/長方形 56"/>
          <p:cNvSpPr>
            <a:spLocks noChangeArrowheads="1"/>
          </p:cNvSpPr>
          <p:nvPr/>
        </p:nvSpPr>
        <p:spPr bwMode="auto">
          <a:xfrm>
            <a:off x="7978288" y="5921363"/>
            <a:ext cx="1654175" cy="360362"/>
          </a:xfrm>
          <a:prstGeom prst="rect">
            <a:avLst/>
          </a:prstGeom>
          <a:noFill/>
          <a:ln w="9525" algn="ctr">
            <a:noFill/>
            <a:round/>
            <a:headEnd/>
            <a:tailEnd/>
          </a:ln>
        </p:spPr>
        <p:txBody>
          <a:bodyPr lIns="89989" tIns="46795" rIns="89989" bIns="46795" anchor="ctr"/>
          <a:lstStyle/>
          <a:p>
            <a:pPr fontAlgn="base">
              <a:spcBef>
                <a:spcPct val="0"/>
              </a:spcBef>
              <a:spcAft>
                <a:spcPct val="0"/>
              </a:spcAft>
            </a:pPr>
            <a:r>
              <a:rPr lang="ja-JP" altLang="en-US" sz="1100" dirty="0">
                <a:solidFill>
                  <a:srgbClr val="000000"/>
                </a:solidFill>
                <a:ea typeface="HG丸ｺﾞｼｯｸM-PRO" pitchFamily="50" charset="-128"/>
              </a:rPr>
              <a:t> （相談支援事業者）</a:t>
            </a:r>
          </a:p>
        </p:txBody>
      </p:sp>
      <p:sp>
        <p:nvSpPr>
          <p:cNvPr id="57" name="AutoShape 13"/>
          <p:cNvSpPr>
            <a:spLocks noChangeArrowheads="1"/>
          </p:cNvSpPr>
          <p:nvPr/>
        </p:nvSpPr>
        <p:spPr bwMode="auto">
          <a:xfrm>
            <a:off x="3800936" y="6471737"/>
            <a:ext cx="2447926" cy="360363"/>
          </a:xfrm>
          <a:prstGeom prst="roundRect">
            <a:avLst>
              <a:gd name="adj" fmla="val 16667"/>
            </a:avLst>
          </a:prstGeom>
          <a:solidFill>
            <a:schemeClr val="accent6">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lIns="58402" tIns="46744" rIns="58402" bIns="46744" anchor="ctr"/>
          <a:lstStyle/>
          <a:p>
            <a:pPr algn="ctr" defTabSz="933341" fontAlgn="base">
              <a:spcBef>
                <a:spcPct val="40000"/>
              </a:spcBef>
              <a:spcAft>
                <a:spcPct val="0"/>
              </a:spcAft>
              <a:defRPr/>
            </a:pPr>
            <a:r>
              <a:rPr lang="ja-JP" altLang="en-US" sz="1600" dirty="0" smtClean="0">
                <a:solidFill>
                  <a:srgbClr val="000000"/>
                </a:solidFill>
                <a:ea typeface="HG丸ｺﾞｼｯｸM-PRO" pitchFamily="50" charset="-128"/>
              </a:rPr>
              <a:t>協　　議　　会</a:t>
            </a:r>
            <a:endParaRPr lang="ja-JP" altLang="en-US" sz="1600" dirty="0">
              <a:solidFill>
                <a:srgbClr val="000000"/>
              </a:solidFill>
              <a:ea typeface="HG丸ｺﾞｼｯｸM-PRO" pitchFamily="50" charset="-128"/>
            </a:endParaRPr>
          </a:p>
        </p:txBody>
      </p:sp>
      <p:sp>
        <p:nvSpPr>
          <p:cNvPr id="69649" name="AutoShape 6"/>
          <p:cNvSpPr>
            <a:spLocks noChangeArrowheads="1"/>
          </p:cNvSpPr>
          <p:nvPr/>
        </p:nvSpPr>
        <p:spPr bwMode="auto">
          <a:xfrm>
            <a:off x="3513929" y="5057763"/>
            <a:ext cx="3311525" cy="830262"/>
          </a:xfrm>
          <a:prstGeom prst="roundRect">
            <a:avLst>
              <a:gd name="adj" fmla="val 16667"/>
            </a:avLst>
          </a:prstGeom>
          <a:noFill/>
          <a:ln w="9525">
            <a:noFill/>
            <a:round/>
            <a:headEnd/>
            <a:tailEnd/>
          </a:ln>
        </p:spPr>
        <p:txBody>
          <a:bodyPr lIns="93494" tIns="46747" rIns="93494" bIns="46747" anchor="ctr">
            <a:spAutoFit/>
          </a:bodyPr>
          <a:lstStyle/>
          <a:p>
            <a:pPr marL="95239" indent="-95239" defTabSz="934929" fontAlgn="base">
              <a:spcBef>
                <a:spcPct val="0"/>
              </a:spcBef>
              <a:spcAft>
                <a:spcPts val="400"/>
              </a:spcAft>
            </a:pPr>
            <a:r>
              <a:rPr lang="ja-JP" altLang="en-US" sz="1200" dirty="0">
                <a:solidFill>
                  <a:srgbClr val="000000"/>
                </a:solidFill>
              </a:rPr>
              <a:t>・相談支援事業者への専門的指導、助言</a:t>
            </a:r>
            <a:endParaRPr lang="en-US" altLang="ja-JP" sz="1200" dirty="0">
              <a:solidFill>
                <a:srgbClr val="000000"/>
              </a:solidFill>
            </a:endParaRPr>
          </a:p>
          <a:p>
            <a:pPr marL="95239" indent="-95239" defTabSz="934929" fontAlgn="base">
              <a:spcBef>
                <a:spcPct val="0"/>
              </a:spcBef>
              <a:spcAft>
                <a:spcPts val="400"/>
              </a:spcAft>
            </a:pPr>
            <a:r>
              <a:rPr lang="ja-JP" altLang="en-US" sz="1200" dirty="0">
                <a:solidFill>
                  <a:srgbClr val="000000"/>
                </a:solidFill>
              </a:rPr>
              <a:t>・相談支援事業者の人材育成</a:t>
            </a:r>
            <a:endParaRPr lang="en-US" altLang="ja-JP" sz="1200" dirty="0">
              <a:solidFill>
                <a:srgbClr val="000000"/>
              </a:solidFill>
            </a:endParaRPr>
          </a:p>
          <a:p>
            <a:pPr marL="95239" indent="-95239" defTabSz="934929" fontAlgn="base">
              <a:spcBef>
                <a:spcPct val="0"/>
              </a:spcBef>
              <a:spcAft>
                <a:spcPts val="400"/>
              </a:spcAft>
            </a:pPr>
            <a:r>
              <a:rPr lang="ja-JP" altLang="en-US" sz="1200" dirty="0">
                <a:solidFill>
                  <a:srgbClr val="000000"/>
                </a:solidFill>
              </a:rPr>
              <a:t>・相談機関との連携強化の取組</a:t>
            </a:r>
            <a:endParaRPr lang="en-US" altLang="ja-JP" sz="1200" dirty="0">
              <a:solidFill>
                <a:srgbClr val="000000"/>
              </a:solidFill>
            </a:endParaRPr>
          </a:p>
        </p:txBody>
      </p:sp>
      <p:sp>
        <p:nvSpPr>
          <p:cNvPr id="6" name="テキスト ボックス 5"/>
          <p:cNvSpPr txBox="1"/>
          <p:nvPr/>
        </p:nvSpPr>
        <p:spPr>
          <a:xfrm>
            <a:off x="6681193" y="1794208"/>
            <a:ext cx="3096351" cy="692497"/>
          </a:xfrm>
          <a:prstGeom prst="rect">
            <a:avLst/>
          </a:prstGeom>
          <a:noFill/>
        </p:spPr>
        <p:txBody>
          <a:bodyPr wrap="square" rtlCol="0">
            <a:spAutoFit/>
          </a:bodyPr>
          <a:lstStyle/>
          <a:p>
            <a:pPr algn="r" fontAlgn="base">
              <a:spcBef>
                <a:spcPct val="0"/>
              </a:spcBef>
              <a:spcAft>
                <a:spcPct val="0"/>
              </a:spcAft>
            </a:pPr>
            <a:r>
              <a:rPr lang="ja-JP" altLang="en-US" sz="1400" dirty="0" smtClean="0">
                <a:solidFill>
                  <a:srgbClr val="000000"/>
                </a:solidFill>
              </a:rPr>
              <a:t>平成</a:t>
            </a:r>
            <a:r>
              <a:rPr lang="en-US" altLang="ja-JP" sz="1400" dirty="0">
                <a:solidFill>
                  <a:srgbClr val="000000"/>
                </a:solidFill>
              </a:rPr>
              <a:t>29</a:t>
            </a:r>
            <a:r>
              <a:rPr lang="ja-JP" altLang="en-US" sz="1400" dirty="0" smtClean="0">
                <a:solidFill>
                  <a:srgbClr val="000000"/>
                </a:solidFill>
              </a:rPr>
              <a:t>年度設置市町村数：</a:t>
            </a:r>
            <a:r>
              <a:rPr lang="en-US" altLang="ja-JP" sz="1400" dirty="0" smtClean="0">
                <a:solidFill>
                  <a:srgbClr val="000000"/>
                </a:solidFill>
              </a:rPr>
              <a:t>518</a:t>
            </a:r>
          </a:p>
          <a:p>
            <a:pPr algn="r" fontAlgn="base">
              <a:spcBef>
                <a:spcPct val="0"/>
              </a:spcBef>
              <a:spcAft>
                <a:spcPct val="0"/>
              </a:spcAft>
            </a:pPr>
            <a:r>
              <a:rPr lang="ja-JP" altLang="en-US" sz="1400" dirty="0">
                <a:solidFill>
                  <a:srgbClr val="000000"/>
                </a:solidFill>
              </a:rPr>
              <a:t>設置</a:t>
            </a:r>
            <a:r>
              <a:rPr lang="ja-JP" altLang="en-US" sz="1400" dirty="0" smtClean="0">
                <a:solidFill>
                  <a:srgbClr val="000000"/>
                </a:solidFill>
              </a:rPr>
              <a:t>個所数：</a:t>
            </a:r>
            <a:r>
              <a:rPr lang="en-US" altLang="ja-JP" sz="1400" dirty="0" smtClean="0">
                <a:solidFill>
                  <a:srgbClr val="000000"/>
                </a:solidFill>
              </a:rPr>
              <a:t>544</a:t>
            </a:r>
          </a:p>
          <a:p>
            <a:pPr algn="r" fontAlgn="base">
              <a:spcBef>
                <a:spcPct val="0"/>
              </a:spcBef>
              <a:spcAft>
                <a:spcPct val="0"/>
              </a:spcAft>
            </a:pPr>
            <a:r>
              <a:rPr lang="ja-JP" altLang="en-US" sz="1100" dirty="0" smtClean="0">
                <a:solidFill>
                  <a:srgbClr val="000000"/>
                </a:solidFill>
              </a:rPr>
              <a:t>（一部共同設置）</a:t>
            </a:r>
            <a:endParaRPr lang="ja-JP" altLang="en-US" sz="1100" dirty="0">
              <a:solidFill>
                <a:srgbClr val="000000"/>
              </a:solidFill>
            </a:endParaRPr>
          </a:p>
        </p:txBody>
      </p:sp>
    </p:spTree>
    <p:extLst>
      <p:ext uri="{BB962C8B-B14F-4D97-AF65-F5344CB8AC3E}">
        <p14:creationId xmlns:p14="http://schemas.microsoft.com/office/powerpoint/2010/main" val="35011513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正方形/長方形 1"/>
          <p:cNvSpPr>
            <a:spLocks noChangeArrowheads="1"/>
          </p:cNvSpPr>
          <p:nvPr/>
        </p:nvSpPr>
        <p:spPr bwMode="auto">
          <a:xfrm>
            <a:off x="84271" y="727075"/>
            <a:ext cx="9758098" cy="685800"/>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144000" tIns="36000" rIns="144000" bIns="34208"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just" eaLnBrk="1" hangingPunct="1">
              <a:lnSpc>
                <a:spcPts val="1550"/>
              </a:lnSpc>
              <a:spcBef>
                <a:spcPts val="100"/>
              </a:spcBef>
              <a:buFont typeface="Arial" charset="0"/>
              <a:buNone/>
            </a:pPr>
            <a:r>
              <a:rPr lang="ja-JP" altLang="en-US" sz="1200">
                <a:solidFill>
                  <a:srgbClr val="000000"/>
                </a:solidFill>
                <a:latin typeface="ＭＳ Ｐゴシック" charset="-128"/>
                <a:sym typeface="ＭＳ Ｐゴシック" charset="-128"/>
              </a:rPr>
              <a:t>　平成２７年４月から原則として全ての障害児者に専門的な相談支援を実施することとされている中、障害児者の相談支援の質の向上を図るため、有識者や関係団体で構成する「相談支援の質の向上に向けた検討会」において相談支援専門員の資質の向上や相談支援体制の在り方について幅広く議論を行い、今後目指すべき方向性をとりまとめた。（平成２８年３月から７月まで計５回開催）</a:t>
            </a:r>
          </a:p>
        </p:txBody>
      </p:sp>
      <p:sp>
        <p:nvSpPr>
          <p:cNvPr id="2052" name="角丸四角形 11"/>
          <p:cNvSpPr>
            <a:spLocks noChangeArrowheads="1"/>
          </p:cNvSpPr>
          <p:nvPr/>
        </p:nvSpPr>
        <p:spPr bwMode="auto">
          <a:xfrm>
            <a:off x="25798" y="476251"/>
            <a:ext cx="1152260" cy="252413"/>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400">
                <a:solidFill>
                  <a:srgbClr val="FFFFFF"/>
                </a:solidFill>
                <a:latin typeface="ＭＳ Ｐゴシック" charset="-128"/>
                <a:sym typeface="ＭＳ Ｐゴシック" charset="-128"/>
              </a:rPr>
              <a:t>趣　旨</a:t>
            </a:r>
          </a:p>
        </p:txBody>
      </p:sp>
      <p:sp>
        <p:nvSpPr>
          <p:cNvPr id="2053" name="直線コネクタ 15"/>
          <p:cNvSpPr>
            <a:spLocks noChangeShapeType="1"/>
          </p:cNvSpPr>
          <p:nvPr/>
        </p:nvSpPr>
        <p:spPr bwMode="auto">
          <a:xfrm>
            <a:off x="-39556" y="404813"/>
            <a:ext cx="10005749" cy="0"/>
          </a:xfrm>
          <a:prstGeom prst="line">
            <a:avLst/>
          </a:prstGeom>
          <a:noFill/>
          <a:ln w="38100">
            <a:solidFill>
              <a:srgbClr val="333399"/>
            </a:solidFill>
            <a:bevel/>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4" name="正方形/長方形 12"/>
          <p:cNvSpPr>
            <a:spLocks noChangeArrowheads="1"/>
          </p:cNvSpPr>
          <p:nvPr/>
        </p:nvSpPr>
        <p:spPr bwMode="auto">
          <a:xfrm>
            <a:off x="70512" y="44450"/>
            <a:ext cx="975809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accent1"/>
                </a:solidFill>
                <a:bevel/>
                <a:headEnd/>
                <a:tailEnd/>
              </a14:hiddenLine>
            </a:ext>
          </a:extLst>
        </p:spPr>
        <p:txBody>
          <a:bodyPr tIns="108000" bIns="0"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lnSpc>
                <a:spcPts val="2000"/>
              </a:lnSpc>
              <a:spcBef>
                <a:spcPts val="600"/>
              </a:spcBef>
              <a:buFont typeface="Arial" charset="0"/>
              <a:buNone/>
            </a:pPr>
            <a:r>
              <a:rPr lang="ja-JP" altLang="en-US" sz="1600" b="1">
                <a:solidFill>
                  <a:srgbClr val="000000"/>
                </a:solidFill>
                <a:latin typeface="メイリオ" pitchFamily="50" charset="-128"/>
                <a:ea typeface="メイリオ" pitchFamily="50" charset="-128"/>
                <a:cs typeface="メイリオ" pitchFamily="50" charset="-128"/>
                <a:sym typeface="メイリオ" pitchFamily="50" charset="-128"/>
              </a:rPr>
              <a:t>「相談支援の質の向上に向けた検討会」における議論のとりまとめ（概要）</a:t>
            </a:r>
          </a:p>
        </p:txBody>
      </p:sp>
      <p:sp>
        <p:nvSpPr>
          <p:cNvPr id="2055" name="正方形/長方形 17"/>
          <p:cNvSpPr>
            <a:spLocks noChangeArrowheads="1"/>
          </p:cNvSpPr>
          <p:nvPr/>
        </p:nvSpPr>
        <p:spPr bwMode="auto">
          <a:xfrm>
            <a:off x="84271" y="1752600"/>
            <a:ext cx="9758098" cy="5060950"/>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lIns="68415" tIns="34208" rIns="68415" bIns="34208"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spcBef>
                <a:spcPct val="0"/>
              </a:spcBef>
              <a:buFont typeface="Arial" charset="0"/>
              <a:buNone/>
            </a:pPr>
            <a:r>
              <a:rPr lang="ja-JP" altLang="en-US" sz="1200" b="1" i="1" u="sng" dirty="0">
                <a:latin typeface="ＭＳ Ｐゴシック" charset="-128"/>
                <a:sym typeface="ＭＳ Ｐゴシック" charset="-128"/>
              </a:rPr>
              <a:t> </a:t>
            </a:r>
            <a:r>
              <a:rPr lang="ja-JP" altLang="en-US" sz="1200" b="1" u="sng" dirty="0">
                <a:latin typeface="ＭＳ Ｐゴシック" charset="-128"/>
                <a:sym typeface="ＭＳ Ｐゴシック" charset="-128"/>
              </a:rPr>
              <a:t>①　基本的な考え方について</a:t>
            </a:r>
            <a:endParaRPr lang="en-US" altLang="ja-JP" sz="1200" b="1" u="sng" dirty="0">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a:t>
            </a:r>
            <a:r>
              <a:rPr lang="ja-JP" altLang="en-US" sz="1200" dirty="0">
                <a:latin typeface="Arial" charset="0"/>
                <a:sym typeface="ＭＳ Ｐゴシック" charset="-128"/>
              </a:rPr>
              <a:t>　</a:t>
            </a:r>
            <a:r>
              <a:rPr lang="ja-JP" altLang="en-US" sz="1200" dirty="0">
                <a:latin typeface="Arial" charset="0"/>
              </a:rPr>
              <a:t>相談支援専門員は、障害児者の自立の促進と共生社会の実現に向けた支援を実施することが望まれている。そのためには、ソーシャルワークの担い手としてスキル・知識を高めつつ、インフォーマルサービスを含めた社会資源の改善及び開発、地域のつながりや支援者・住民等との関係構築、生きがいや希望を見出す等の支援を行うことが求められている。また</a:t>
            </a:r>
            <a:r>
              <a:rPr lang="ja-JP" altLang="en-US" sz="1200" dirty="0">
                <a:solidFill>
                  <a:srgbClr val="000000"/>
                </a:solidFill>
                <a:sym typeface="ＭＳ Ｐゴシック" charset="-128"/>
              </a:rPr>
              <a:t>将来的には、社会経済や雇用情勢なども含め、幅広い見識を</a:t>
            </a:r>
            <a:r>
              <a:rPr lang="ja-JP" altLang="en-US" sz="1200" dirty="0" smtClean="0">
                <a:solidFill>
                  <a:srgbClr val="000000"/>
                </a:solidFill>
                <a:sym typeface="ＭＳ Ｐゴシック" charset="-128"/>
              </a:rPr>
              <a:t>有する</a:t>
            </a:r>
            <a:r>
              <a:rPr lang="ja-JP" altLang="en-US" sz="1200" dirty="0" smtClean="0">
                <a:solidFill>
                  <a:srgbClr val="FF0000"/>
                </a:solidFill>
                <a:sym typeface="ＭＳ Ｐゴシック" charset="-128"/>
              </a:rPr>
              <a:t>地域を基盤とした</a:t>
            </a:r>
            <a:r>
              <a:rPr lang="ja-JP" altLang="en-US" sz="1200" dirty="0" smtClean="0">
                <a:solidFill>
                  <a:srgbClr val="000000"/>
                </a:solidFill>
                <a:sym typeface="ＭＳ Ｐゴシック" charset="-128"/>
              </a:rPr>
              <a:t>ソーシャルワーカー</a:t>
            </a:r>
            <a:r>
              <a:rPr lang="ja-JP" altLang="en-US" sz="1200" dirty="0">
                <a:solidFill>
                  <a:srgbClr val="000000"/>
                </a:solidFill>
                <a:sym typeface="ＭＳ Ｐゴシック" charset="-128"/>
              </a:rPr>
              <a:t>としての活躍が期待される。</a:t>
            </a:r>
          </a:p>
          <a:p>
            <a:pPr eaLnBrk="1" hangingPunct="1">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b="1" u="sng" dirty="0">
                <a:latin typeface="ＭＳ Ｐゴシック" charset="-128"/>
                <a:sym typeface="ＭＳ Ｐゴシック" charset="-128"/>
              </a:rPr>
              <a:t> ②　人材育成の方策について</a:t>
            </a:r>
            <a:endParaRPr lang="en-US" altLang="ja-JP" sz="1200" b="1" u="sng" dirty="0">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相談支援専門員の要件である研修制度や実務経験年数などの見直しを行うとともに、キャリアパスの一環として指定特定相談支援事業だけでなく、サービス管理責任者や基幹相談支援センターの業務を担うなど、幅広い活躍の場が得られる仕組みを検討するべき。</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研修カリキュラムの見直しについては、「初任者研修」及び「現任研修」の更なる充実に加え、指導的役割を担う「主任相談支援専門員（仮称）」の育成に必要な研修プログラムを新たに設けるとともに、より効果的な実地研修（</a:t>
            </a:r>
            <a:r>
              <a:rPr lang="en-US" altLang="ja-JP" sz="1200" dirty="0">
                <a:solidFill>
                  <a:srgbClr val="000000"/>
                </a:solidFill>
                <a:latin typeface="ＭＳ Ｐゴシック" charset="-128"/>
                <a:sym typeface="ＭＳ Ｐゴシック" charset="-128"/>
              </a:rPr>
              <a:t>OJT</a:t>
            </a:r>
            <a:r>
              <a:rPr lang="ja-JP" altLang="en-US" sz="1200" dirty="0">
                <a:solidFill>
                  <a:srgbClr val="000000"/>
                </a:solidFill>
                <a:latin typeface="ＭＳ Ｐゴシック" charset="-128"/>
                <a:sym typeface="ＭＳ Ｐゴシック" charset="-128"/>
              </a:rPr>
              <a:t>）を組み込むべき。</a:t>
            </a:r>
          </a:p>
          <a:p>
            <a:pPr eaLnBrk="1" hangingPunct="1">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③　指導的役割を担う「主任相談支援専門員（仮称）」について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ja-JP" altLang="en-US" sz="1200" dirty="0">
                <a:latin typeface="Arial" charset="0"/>
              </a:rPr>
              <a:t>相談支援専門員の支援スキルやサービス等利用計画について適切に評価・助言を行い、相談 支援の質の確保を図る役割が期待され</a:t>
            </a:r>
            <a:r>
              <a:rPr lang="ja-JP" altLang="en-US" sz="1200" dirty="0">
                <a:solidFill>
                  <a:srgbClr val="000000"/>
                </a:solidFill>
                <a:latin typeface="ＭＳ Ｐゴシック" charset="-128"/>
                <a:sym typeface="ＭＳ Ｐゴシック" charset="-128"/>
              </a:rPr>
              <a:t>ており、基幹相談支援センター等に計画的に配置されるべき。また、更新研修等も導入すべき。</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指導的役割を果たすため、適切な指導や助言を行う技術を習得する機会が確保されるよう、都道府県等が人材育成に関するビジョンを策定するなど、地域における相談支援従事者の段階的な人材育成に取り組むべき。</a:t>
            </a:r>
            <a:endParaRPr lang="en-US" altLang="ja-JP" sz="1200" i="1"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ja-JP" altLang="en-US" sz="1200" i="1"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b="1" i="1" u="sng" dirty="0">
                <a:latin typeface="ＭＳ Ｐゴシック" charset="-128"/>
                <a:sym typeface="ＭＳ Ｐゴシック" charset="-128"/>
              </a:rPr>
              <a:t> </a:t>
            </a:r>
            <a:r>
              <a:rPr lang="ja-JP" altLang="en-US" sz="1200" b="1" u="sng" dirty="0">
                <a:latin typeface="ＭＳ Ｐゴシック" charset="-128"/>
                <a:sym typeface="ＭＳ Ｐゴシック" charset="-128"/>
              </a:rPr>
              <a:t>④　相談支援専門員と介護支援専門員について</a:t>
            </a:r>
            <a:endParaRPr lang="en-US" altLang="ja-JP" sz="1200" b="1" u="sng" dirty="0">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障害者の高齢化や「親亡き後」へのより適切な支援を行うため、両者の合同での研修会等の実施や日々の業務で支援方針等について連携を図るとともに、両方の資格を有する者を拡大することも一案と考えられる。</a:t>
            </a:r>
          </a:p>
          <a:p>
            <a:pPr eaLnBrk="1" hangingPunct="1">
              <a:spcBef>
                <a:spcPct val="0"/>
              </a:spcBef>
              <a:buFont typeface="Arial" charset="0"/>
              <a:buNone/>
            </a:pPr>
            <a:endParaRPr lang="ja-JP" altLang="en-US"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b="1" u="sng" dirty="0">
                <a:solidFill>
                  <a:srgbClr val="000000"/>
                </a:solidFill>
                <a:latin typeface="ＭＳ Ｐゴシック" charset="-128"/>
                <a:sym typeface="ＭＳ Ｐゴシック" charset="-128"/>
              </a:rPr>
              <a:t> ⑤　障害児支援利用計画について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障害児支援利用計画については、いわゆるセルフプランの割合が高いが、</a:t>
            </a:r>
            <a:r>
              <a:rPr lang="ja-JP" altLang="en-US" sz="1200" dirty="0">
                <a:latin typeface="Arial" charset="0"/>
              </a:rPr>
              <a:t>障害児についての十分な知識や経験を有する相談支援専門員が少ないことが原因の一つと考えられる</a:t>
            </a:r>
            <a:r>
              <a:rPr lang="ja-JP" altLang="en-US" sz="1200" dirty="0">
                <a:solidFill>
                  <a:srgbClr val="000000"/>
                </a:solidFill>
                <a:latin typeface="ＭＳ Ｐゴシック" charset="-128"/>
                <a:sym typeface="ＭＳ Ｐゴシック" charset="-128"/>
              </a:rPr>
              <a:t>。</a:t>
            </a:r>
            <a:r>
              <a:rPr lang="ja-JP" altLang="en-US" sz="1200" dirty="0">
                <a:latin typeface="Arial" charset="0"/>
              </a:rPr>
              <a:t>これまでの専門コース別研修に加え、</a:t>
            </a:r>
            <a:r>
              <a:rPr lang="ja-JP" altLang="en-US" sz="1200" dirty="0">
                <a:solidFill>
                  <a:srgbClr val="000000"/>
                </a:solidFill>
                <a:sym typeface="ＭＳ Ｐゴシック" charset="-128"/>
              </a:rPr>
              <a:t>障害児支援に関する実地研修などを設けるべき。</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市町村においても、障害児を取り巻く状況を十分把握し、評価を加えた上で適切な関係機関につなぐなど十分配慮し、そのために必要な知見の習得に努めるべき。　</a:t>
            </a:r>
            <a:endParaRPr lang="en-US" altLang="ja-JP" sz="1200" dirty="0">
              <a:solidFill>
                <a:srgbClr val="000000"/>
              </a:solidFill>
              <a:latin typeface="ＭＳ Ｐゴシック" charset="-128"/>
              <a:sym typeface="ＭＳ Ｐゴシック" charset="-128"/>
            </a:endParaRPr>
          </a:p>
        </p:txBody>
      </p:sp>
      <p:sp>
        <p:nvSpPr>
          <p:cNvPr id="2056" name="角丸四角形 18"/>
          <p:cNvSpPr>
            <a:spLocks noChangeArrowheads="1"/>
          </p:cNvSpPr>
          <p:nvPr/>
        </p:nvSpPr>
        <p:spPr bwMode="auto">
          <a:xfrm>
            <a:off x="15479" y="1516063"/>
            <a:ext cx="5952198" cy="252412"/>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400">
                <a:solidFill>
                  <a:srgbClr val="FFFFFF"/>
                </a:solidFill>
                <a:latin typeface="ＭＳ Ｐゴシック" charset="-128"/>
                <a:sym typeface="ＭＳ Ｐゴシック" charset="-128"/>
              </a:rPr>
              <a:t>とりまとめのポイントⅠ　～相談支援専門員の資質の向上について～</a:t>
            </a:r>
          </a:p>
        </p:txBody>
      </p:sp>
      <p:sp>
        <p:nvSpPr>
          <p:cNvPr id="2" name="スライド番号プレースホルダー 1"/>
          <p:cNvSpPr>
            <a:spLocks noGrp="1"/>
          </p:cNvSpPr>
          <p:nvPr>
            <p:ph type="sldNum" sz="quarter" idx="12"/>
          </p:nvPr>
        </p:nvSpPr>
        <p:spPr/>
        <p:txBody>
          <a:bodyPr/>
          <a:lstStyle/>
          <a:p>
            <a:pPr>
              <a:defRPr/>
            </a:pPr>
            <a:fld id="{59DCADD6-EAD8-482C-AF59-1BC07AF25A5E}" type="slidenum">
              <a:rPr lang="ja-JP" altLang="en-US" smtClean="0"/>
              <a:pPr>
                <a:defRPr/>
              </a:pPr>
              <a:t>137</a:t>
            </a:fld>
            <a:endParaRPr lang="ja-JP" altLang="en-US" sz="1800">
              <a:solidFill>
                <a:schemeClr val="tx1"/>
              </a:solidFill>
            </a:endParaRPr>
          </a:p>
        </p:txBody>
      </p:sp>
    </p:spTree>
    <p:extLst>
      <p:ext uri="{BB962C8B-B14F-4D97-AF65-F5344CB8AC3E}">
        <p14:creationId xmlns:p14="http://schemas.microsoft.com/office/powerpoint/2010/main" val="9234265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180164" y="1124744"/>
            <a:ext cx="9597374" cy="2272144"/>
          </a:xfrm>
          <a:prstGeom prst="roundRect">
            <a:avLst>
              <a:gd name="adj" fmla="val 13320"/>
            </a:avLst>
          </a:prstGeom>
          <a:gradFill>
            <a:gsLst>
              <a:gs pos="0">
                <a:schemeClr val="accent1">
                  <a:tint val="66000"/>
                  <a:satMod val="160000"/>
                </a:schemeClr>
              </a:gs>
              <a:gs pos="28000">
                <a:schemeClr val="accent1">
                  <a:tint val="44500"/>
                  <a:satMod val="160000"/>
                </a:schemeClr>
              </a:gs>
              <a:gs pos="100000">
                <a:schemeClr val="accent1">
                  <a:tint val="23500"/>
                  <a:satMod val="160000"/>
                </a:schemeClr>
              </a:gs>
            </a:gsLst>
            <a:lin ang="5400000" scaled="0"/>
          </a:gradFill>
          <a:ln w="31750" cap="flat" cmpd="sng" algn="ctr">
            <a:solidFill>
              <a:schemeClr val="accent5">
                <a:lumMod val="75000"/>
              </a:schemeClr>
            </a:solidFill>
            <a:prstDash val="lgDash"/>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indent="-119063" defTabSz="873125" fontAlgn="base">
              <a:spcBef>
                <a:spcPct val="0"/>
              </a:spcBef>
              <a:spcAft>
                <a:spcPct val="0"/>
              </a:spcAft>
            </a:pPr>
            <a:endParaRPr lang="ja-JP" altLang="en-US" sz="1200" smtClean="0">
              <a:solidFill>
                <a:srgbClr val="000000"/>
              </a:solidFill>
            </a:endParaRPr>
          </a:p>
        </p:txBody>
      </p:sp>
      <p:sp>
        <p:nvSpPr>
          <p:cNvPr id="17" name="テキスト ボックス 16"/>
          <p:cNvSpPr txBox="1"/>
          <p:nvPr/>
        </p:nvSpPr>
        <p:spPr>
          <a:xfrm>
            <a:off x="1208584" y="185395"/>
            <a:ext cx="6206742" cy="502702"/>
          </a:xfrm>
          <a:prstGeom prst="rect">
            <a:avLst/>
          </a:prstGeom>
          <a:noFill/>
        </p:spPr>
        <p:txBody>
          <a:bodyPr wrap="square" rtlCol="0">
            <a:spAutoFit/>
          </a:bodyPr>
          <a:lstStyle/>
          <a:p>
            <a:pPr marL="809625" indent="-809625" fontAlgn="base">
              <a:lnSpc>
                <a:spcPts val="1600"/>
              </a:lnSpc>
              <a:spcBef>
                <a:spcPct val="0"/>
              </a:spcBef>
              <a:spcAft>
                <a:spcPct val="0"/>
              </a:spcAft>
            </a:pPr>
            <a:r>
              <a:rPr lang="ja-JP" altLang="en-US" sz="2500" b="1" dirty="0" smtClean="0">
                <a:solidFill>
                  <a:prstClr val="black"/>
                </a:solidFill>
                <a:latin typeface="ＭＳ Ｐゴシック"/>
              </a:rPr>
              <a:t>　　　今後</a:t>
            </a:r>
            <a:r>
              <a:rPr lang="ja-JP" altLang="en-US" sz="2500" b="1" dirty="0">
                <a:solidFill>
                  <a:prstClr val="black"/>
                </a:solidFill>
                <a:latin typeface="ＭＳ Ｐゴシック"/>
              </a:rPr>
              <a:t>の障害児支援の在り方に</a:t>
            </a:r>
            <a:r>
              <a:rPr lang="ja-JP" altLang="en-US" sz="2500" b="1" dirty="0" smtClean="0">
                <a:solidFill>
                  <a:prstClr val="black"/>
                </a:solidFill>
                <a:latin typeface="ＭＳ Ｐゴシック"/>
              </a:rPr>
              <a:t>ついて</a:t>
            </a:r>
            <a:r>
              <a:rPr lang="ja-JP" altLang="en-US" sz="2000" dirty="0">
                <a:solidFill>
                  <a:prstClr val="black"/>
                </a:solidFill>
                <a:latin typeface="ＭＳ Ｐゴシック"/>
              </a:rPr>
              <a:t/>
            </a:r>
            <a:br>
              <a:rPr lang="ja-JP" altLang="en-US" sz="2000" dirty="0">
                <a:solidFill>
                  <a:prstClr val="black"/>
                </a:solidFill>
                <a:latin typeface="ＭＳ Ｐゴシック"/>
              </a:rPr>
            </a:br>
            <a:r>
              <a:rPr lang="ja-JP" altLang="en-US" sz="2000" dirty="0" smtClean="0">
                <a:solidFill>
                  <a:prstClr val="black"/>
                </a:solidFill>
                <a:latin typeface="ＭＳ Ｐゴシック"/>
              </a:rPr>
              <a:t>　　</a:t>
            </a:r>
            <a:r>
              <a:rPr lang="ja-JP" altLang="en-US" sz="1400" dirty="0" smtClean="0">
                <a:solidFill>
                  <a:srgbClr val="000000"/>
                </a:solidFill>
                <a:latin typeface="ＭＳ Ｐゴシック"/>
              </a:rPr>
              <a:t>～「発達</a:t>
            </a:r>
            <a:r>
              <a:rPr lang="ja-JP" altLang="en-US" sz="1400" dirty="0" smtClean="0">
                <a:solidFill>
                  <a:prstClr val="black"/>
                </a:solidFill>
                <a:latin typeface="ＭＳ Ｐゴシック"/>
              </a:rPr>
              <a:t>支援」が</a:t>
            </a:r>
            <a:r>
              <a:rPr lang="ja-JP" altLang="en-US" sz="1400" dirty="0">
                <a:solidFill>
                  <a:prstClr val="black"/>
                </a:solidFill>
                <a:latin typeface="ＭＳ Ｐゴシック"/>
              </a:rPr>
              <a:t>必要な</a:t>
            </a:r>
            <a:r>
              <a:rPr lang="ja-JP" altLang="en-US" sz="1400" dirty="0" smtClean="0">
                <a:solidFill>
                  <a:prstClr val="black"/>
                </a:solidFill>
                <a:latin typeface="ＭＳ Ｐゴシック"/>
              </a:rPr>
              <a:t>子どもの</a:t>
            </a:r>
            <a:r>
              <a:rPr lang="ja-JP" altLang="en-US" sz="1400" dirty="0">
                <a:solidFill>
                  <a:prstClr val="black"/>
                </a:solidFill>
                <a:latin typeface="ＭＳ Ｐゴシック"/>
              </a:rPr>
              <a:t>支援はどうあるべき</a:t>
            </a:r>
            <a:r>
              <a:rPr lang="ja-JP" altLang="en-US" sz="1400" dirty="0" smtClean="0">
                <a:solidFill>
                  <a:prstClr val="black"/>
                </a:solidFill>
                <a:latin typeface="ＭＳ Ｐゴシック"/>
              </a:rPr>
              <a:t>か～</a:t>
            </a:r>
            <a:r>
              <a:rPr lang="ja-JP" altLang="en-US" sz="1600" dirty="0" smtClean="0">
                <a:solidFill>
                  <a:prstClr val="black"/>
                </a:solidFill>
                <a:latin typeface="ＭＳ Ｐゴシック"/>
              </a:rPr>
              <a:t>　　　　　　　　　　　　　</a:t>
            </a:r>
            <a:endParaRPr lang="ja-JP" altLang="en-US" sz="1600" strike="dblStrike" dirty="0">
              <a:solidFill>
                <a:srgbClr val="C00000"/>
              </a:solidFill>
              <a:latin typeface="ＭＳ Ｐゴシック"/>
            </a:endParaRPr>
          </a:p>
        </p:txBody>
      </p:sp>
      <p:sp>
        <p:nvSpPr>
          <p:cNvPr id="28" name="正方形/長方形 27"/>
          <p:cNvSpPr/>
          <p:nvPr/>
        </p:nvSpPr>
        <p:spPr bwMode="auto">
          <a:xfrm>
            <a:off x="92460" y="707888"/>
            <a:ext cx="9788474" cy="6150113"/>
          </a:xfrm>
          <a:prstGeom prst="rect">
            <a:avLst/>
          </a:prstGeom>
          <a:noFill/>
          <a:ln>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indent="-119063" defTabSz="873125" fontAlgn="base">
              <a:spcBef>
                <a:spcPct val="0"/>
              </a:spcBef>
              <a:spcAft>
                <a:spcPct val="0"/>
              </a:spcAft>
            </a:pPr>
            <a:endParaRPr lang="ja-JP" altLang="en-US" sz="1200" smtClean="0">
              <a:solidFill>
                <a:prstClr val="black"/>
              </a:solidFill>
            </a:endParaRPr>
          </a:p>
        </p:txBody>
      </p:sp>
      <p:sp>
        <p:nvSpPr>
          <p:cNvPr id="29" name="角丸四角形 28"/>
          <p:cNvSpPr/>
          <p:nvPr/>
        </p:nvSpPr>
        <p:spPr bwMode="auto">
          <a:xfrm>
            <a:off x="180164" y="1381791"/>
            <a:ext cx="9597374" cy="1222391"/>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19063" indent="-119063" defTabSz="873125" fontAlgn="base">
              <a:lnSpc>
                <a:spcPts val="3500"/>
              </a:lnSpc>
              <a:spcBef>
                <a:spcPct val="0"/>
              </a:spcBef>
              <a:spcAft>
                <a:spcPct val="0"/>
              </a:spcAft>
            </a:pPr>
            <a:r>
              <a:rPr lang="ja-JP" altLang="en-US" sz="2300" b="1" dirty="0" smtClean="0">
                <a:solidFill>
                  <a:srgbClr val="000000"/>
                </a:solidFill>
                <a:latin typeface="ＭＳ Ｐゴシック"/>
              </a:rPr>
              <a:t>○　地域社会への参加・包容（ｲﾝｸﾙｰｼﾞｮﾝ）の推進と合理的配慮</a:t>
            </a:r>
            <a:endParaRPr lang="en-US" altLang="ja-JP" sz="2300" b="1" dirty="0" smtClean="0">
              <a:solidFill>
                <a:srgbClr val="000000"/>
              </a:solidFill>
              <a:latin typeface="ＭＳ Ｐゴシック"/>
            </a:endParaRPr>
          </a:p>
          <a:p>
            <a:pPr marL="119063" indent="-119063" defTabSz="873125" fontAlgn="base">
              <a:lnSpc>
                <a:spcPts val="2800"/>
              </a:lnSpc>
              <a:spcBef>
                <a:spcPct val="0"/>
              </a:spcBef>
              <a:spcAft>
                <a:spcPct val="0"/>
              </a:spcAft>
            </a:pPr>
            <a:r>
              <a:rPr lang="ja-JP" altLang="en-US" sz="2300" b="1" dirty="0" smtClean="0">
                <a:solidFill>
                  <a:srgbClr val="000000"/>
                </a:solidFill>
                <a:latin typeface="ＭＳ Ｐゴシック"/>
              </a:rPr>
              <a:t>○　障害児の地域社会への参加・包容を子育て支援において推進するため　</a:t>
            </a:r>
            <a:endParaRPr lang="en-US" altLang="ja-JP" sz="2300" b="1" dirty="0" smtClean="0">
              <a:solidFill>
                <a:srgbClr val="000000"/>
              </a:solidFill>
              <a:latin typeface="ＭＳ Ｐゴシック"/>
            </a:endParaRPr>
          </a:p>
          <a:p>
            <a:pPr marL="119063" indent="-119063" defTabSz="873125" fontAlgn="base">
              <a:lnSpc>
                <a:spcPts val="2800"/>
              </a:lnSpc>
              <a:spcBef>
                <a:spcPct val="0"/>
              </a:spcBef>
              <a:spcAft>
                <a:spcPct val="0"/>
              </a:spcAft>
            </a:pPr>
            <a:r>
              <a:rPr lang="ja-JP" altLang="en-US" sz="2300" b="1" dirty="0">
                <a:solidFill>
                  <a:srgbClr val="000000"/>
                </a:solidFill>
                <a:latin typeface="ＭＳ Ｐゴシック"/>
              </a:rPr>
              <a:t>　</a:t>
            </a:r>
            <a:r>
              <a:rPr lang="ja-JP" altLang="en-US" sz="2300" b="1" dirty="0" smtClean="0">
                <a:solidFill>
                  <a:srgbClr val="000000"/>
                </a:solidFill>
                <a:latin typeface="ＭＳ Ｐゴシック"/>
              </a:rPr>
              <a:t>　の後方支援と</a:t>
            </a:r>
            <a:r>
              <a:rPr lang="ja-JP" altLang="en-US" sz="2300" b="1" dirty="0">
                <a:solidFill>
                  <a:srgbClr val="000000"/>
                </a:solidFill>
                <a:latin typeface="ＭＳ Ｐゴシック"/>
              </a:rPr>
              <a:t>しての</a:t>
            </a:r>
            <a:r>
              <a:rPr lang="ja-JP" altLang="en-US" sz="2300" b="1" dirty="0" smtClean="0">
                <a:solidFill>
                  <a:srgbClr val="000000"/>
                </a:solidFill>
                <a:latin typeface="ＭＳ Ｐゴシック"/>
              </a:rPr>
              <a:t>専門的役割</a:t>
            </a:r>
            <a:r>
              <a:rPr lang="ja-JP" altLang="en-US" sz="2300" b="1" dirty="0">
                <a:solidFill>
                  <a:srgbClr val="000000"/>
                </a:solidFill>
                <a:latin typeface="ＭＳ Ｐゴシック"/>
              </a:rPr>
              <a:t>の発揮</a:t>
            </a:r>
          </a:p>
          <a:p>
            <a:pPr marL="119063" indent="-119063" algn="ctr" defTabSz="873125" fontAlgn="base">
              <a:lnSpc>
                <a:spcPts val="3300"/>
              </a:lnSpc>
              <a:spcBef>
                <a:spcPct val="0"/>
              </a:spcBef>
              <a:spcAft>
                <a:spcPct val="0"/>
              </a:spcAft>
            </a:pPr>
            <a:endParaRPr lang="en-US" altLang="ja-JP" sz="2200" b="1" dirty="0" smtClean="0">
              <a:solidFill>
                <a:srgbClr val="000000"/>
              </a:solidFill>
              <a:latin typeface="ＭＳ Ｐゴシック"/>
            </a:endParaRPr>
          </a:p>
        </p:txBody>
      </p:sp>
      <p:sp>
        <p:nvSpPr>
          <p:cNvPr id="21" name="正方形/長方形 20"/>
          <p:cNvSpPr/>
          <p:nvPr/>
        </p:nvSpPr>
        <p:spPr>
          <a:xfrm>
            <a:off x="7545288" y="14929"/>
            <a:ext cx="2548508" cy="430887"/>
          </a:xfrm>
          <a:prstGeom prst="rect">
            <a:avLst/>
          </a:prstGeom>
        </p:spPr>
        <p:txBody>
          <a:bodyPr wrap="square">
            <a:spAutoFit/>
          </a:bodyPr>
          <a:lstStyle/>
          <a:p>
            <a:pPr fontAlgn="base">
              <a:spcBef>
                <a:spcPct val="0"/>
              </a:spcBef>
              <a:spcAft>
                <a:spcPct val="0"/>
              </a:spcAft>
            </a:pPr>
            <a:r>
              <a:rPr lang="ja-JP" altLang="en-US" sz="1100" dirty="0" smtClean="0">
                <a:solidFill>
                  <a:srgbClr val="000000"/>
                </a:solidFill>
                <a:latin typeface="ＭＳ Ｐゴシック" panose="020B0600070205080204" pitchFamily="50" charset="-128"/>
              </a:rPr>
              <a:t>　　　　　　　　　　　　平成</a:t>
            </a:r>
            <a:r>
              <a:rPr lang="en-US" altLang="ja-JP" sz="1100" dirty="0">
                <a:solidFill>
                  <a:srgbClr val="000000"/>
                </a:solidFill>
                <a:latin typeface="ＭＳ Ｐゴシック" panose="020B0600070205080204" pitchFamily="50" charset="-128"/>
              </a:rPr>
              <a:t>26</a:t>
            </a:r>
            <a:r>
              <a:rPr lang="ja-JP" altLang="en-US" sz="1100" dirty="0" smtClean="0">
                <a:solidFill>
                  <a:srgbClr val="000000"/>
                </a:solidFill>
                <a:latin typeface="ＭＳ Ｐゴシック" panose="020B0600070205080204" pitchFamily="50" charset="-128"/>
              </a:rPr>
              <a:t>年７月</a:t>
            </a:r>
            <a:r>
              <a:rPr lang="en-US" altLang="ja-JP" sz="1100" dirty="0" smtClean="0">
                <a:solidFill>
                  <a:srgbClr val="000000"/>
                </a:solidFill>
                <a:latin typeface="ＭＳ Ｐゴシック" panose="020B0600070205080204" pitchFamily="50" charset="-128"/>
              </a:rPr>
              <a:t>16</a:t>
            </a:r>
            <a:r>
              <a:rPr lang="ja-JP" altLang="en-US" sz="1100" dirty="0" smtClean="0">
                <a:solidFill>
                  <a:srgbClr val="000000"/>
                </a:solidFill>
                <a:latin typeface="ＭＳ Ｐゴシック" panose="020B0600070205080204" pitchFamily="50" charset="-128"/>
              </a:rPr>
              <a:t>日</a:t>
            </a:r>
            <a:endParaRPr lang="ja-JP" altLang="en-US" sz="1100" dirty="0">
              <a:solidFill>
                <a:srgbClr val="000000"/>
              </a:solidFill>
              <a:latin typeface="ＭＳ Ｐゴシック" panose="020B0600070205080204" pitchFamily="50" charset="-128"/>
            </a:endParaRPr>
          </a:p>
          <a:p>
            <a:pPr fontAlgn="base">
              <a:spcBef>
                <a:spcPct val="0"/>
              </a:spcBef>
              <a:spcAft>
                <a:spcPct val="0"/>
              </a:spcAft>
            </a:pPr>
            <a:r>
              <a:rPr lang="ja-JP" altLang="en-US" sz="1100" dirty="0">
                <a:solidFill>
                  <a:srgbClr val="000000"/>
                </a:solidFill>
                <a:latin typeface="ＭＳ Ｐゴシック" panose="020B0600070205080204" pitchFamily="50" charset="-128"/>
              </a:rPr>
              <a:t>障害児支援の在り方に関する検討会</a:t>
            </a:r>
          </a:p>
        </p:txBody>
      </p:sp>
      <p:sp>
        <p:nvSpPr>
          <p:cNvPr id="22" name="角丸四角形 21"/>
          <p:cNvSpPr/>
          <p:nvPr/>
        </p:nvSpPr>
        <p:spPr bwMode="auto">
          <a:xfrm>
            <a:off x="166810" y="4516931"/>
            <a:ext cx="9610730" cy="1255653"/>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08000" defTabSz="873125" fontAlgn="base">
              <a:lnSpc>
                <a:spcPts val="3300"/>
              </a:lnSpc>
              <a:spcBef>
                <a:spcPct val="0"/>
              </a:spcBef>
              <a:spcAft>
                <a:spcPct val="0"/>
              </a:spcAft>
            </a:pPr>
            <a:r>
              <a:rPr lang="ja-JP" altLang="en-US" sz="2300" b="1" dirty="0" smtClean="0">
                <a:solidFill>
                  <a:srgbClr val="000000"/>
                </a:solidFill>
                <a:latin typeface="ＭＳ Ｐゴシック"/>
              </a:rPr>
              <a:t>○　ライフステージに</a:t>
            </a:r>
            <a:r>
              <a:rPr lang="ja-JP" altLang="en-US" sz="2300" b="1" dirty="0">
                <a:solidFill>
                  <a:srgbClr val="000000"/>
                </a:solidFill>
                <a:latin typeface="ＭＳ Ｐゴシック"/>
              </a:rPr>
              <a:t>応じた切れ目</a:t>
            </a:r>
            <a:r>
              <a:rPr lang="ja-JP" altLang="en-US" sz="2300" b="1" dirty="0" smtClean="0">
                <a:solidFill>
                  <a:srgbClr val="000000"/>
                </a:solidFill>
                <a:latin typeface="ＭＳ Ｐゴシック"/>
              </a:rPr>
              <a:t>の</a:t>
            </a:r>
            <a:r>
              <a:rPr lang="ja-JP" altLang="en-US" sz="2300" b="1" dirty="0">
                <a:solidFill>
                  <a:srgbClr val="000000"/>
                </a:solidFill>
                <a:latin typeface="ＭＳ Ｐゴシック"/>
              </a:rPr>
              <a:t>無い</a:t>
            </a:r>
            <a:r>
              <a:rPr lang="ja-JP" altLang="en-US" sz="2300" b="1" dirty="0" smtClean="0">
                <a:solidFill>
                  <a:srgbClr val="000000"/>
                </a:solidFill>
                <a:latin typeface="ＭＳ Ｐゴシック"/>
              </a:rPr>
              <a:t>支援</a:t>
            </a:r>
            <a:r>
              <a:rPr lang="ja-JP" altLang="en-US" sz="2300" b="1" u="sng" dirty="0" smtClean="0">
                <a:solidFill>
                  <a:srgbClr val="002060"/>
                </a:solidFill>
                <a:latin typeface="ＭＳ Ｐゴシック"/>
              </a:rPr>
              <a:t>（縦の連携）</a:t>
            </a:r>
            <a:endParaRPr lang="en-US" altLang="ja-JP" sz="2300" b="1" u="sng" dirty="0" smtClean="0">
              <a:solidFill>
                <a:srgbClr val="002060"/>
              </a:solidFill>
              <a:latin typeface="ＭＳ Ｐゴシック"/>
            </a:endParaRPr>
          </a:p>
          <a:p>
            <a:pPr marL="119063" indent="-119063" defTabSz="873125" fontAlgn="base">
              <a:lnSpc>
                <a:spcPts val="2800"/>
              </a:lnSpc>
              <a:spcBef>
                <a:spcPct val="0"/>
              </a:spcBef>
              <a:spcAft>
                <a:spcPct val="0"/>
              </a:spcAft>
            </a:pPr>
            <a:r>
              <a:rPr lang="ja-JP" altLang="en-US" sz="2300" b="1" dirty="0" smtClean="0">
                <a:solidFill>
                  <a:srgbClr val="000000"/>
                </a:solidFill>
                <a:latin typeface="ＭＳ Ｐゴシック"/>
              </a:rPr>
              <a:t>○　保健</a:t>
            </a:r>
            <a:r>
              <a:rPr lang="ja-JP" altLang="en-US" sz="2300" b="1" dirty="0">
                <a:solidFill>
                  <a:srgbClr val="000000"/>
                </a:solidFill>
                <a:latin typeface="ＭＳ Ｐゴシック"/>
              </a:rPr>
              <a:t>、医療</a:t>
            </a:r>
            <a:r>
              <a:rPr lang="ja-JP" altLang="en-US" sz="2300" b="1" dirty="0" smtClean="0">
                <a:solidFill>
                  <a:srgbClr val="000000"/>
                </a:solidFill>
                <a:latin typeface="ＭＳ Ｐゴシック"/>
              </a:rPr>
              <a:t>、福祉、保育</a:t>
            </a:r>
            <a:r>
              <a:rPr lang="ja-JP" altLang="en-US" sz="2300" b="1" dirty="0">
                <a:solidFill>
                  <a:srgbClr val="000000"/>
                </a:solidFill>
                <a:latin typeface="ＭＳ Ｐゴシック"/>
              </a:rPr>
              <a:t>、教育、就労支援等</a:t>
            </a:r>
            <a:r>
              <a:rPr lang="ja-JP" altLang="en-US" sz="2300" b="1" dirty="0" smtClean="0">
                <a:solidFill>
                  <a:srgbClr val="000000"/>
                </a:solidFill>
                <a:latin typeface="ＭＳ Ｐゴシック"/>
              </a:rPr>
              <a:t>とも連携した地域支援体制</a:t>
            </a:r>
            <a:endParaRPr lang="en-US" altLang="ja-JP" sz="2300" b="1" dirty="0" smtClean="0">
              <a:solidFill>
                <a:srgbClr val="000000"/>
              </a:solidFill>
              <a:latin typeface="ＭＳ Ｐゴシック"/>
            </a:endParaRPr>
          </a:p>
          <a:p>
            <a:pPr marL="119063" indent="-119063" defTabSz="873125" fontAlgn="base">
              <a:lnSpc>
                <a:spcPts val="2800"/>
              </a:lnSpc>
              <a:spcBef>
                <a:spcPct val="0"/>
              </a:spcBef>
              <a:spcAft>
                <a:spcPct val="0"/>
              </a:spcAft>
            </a:pPr>
            <a:r>
              <a:rPr lang="ja-JP" altLang="en-US" sz="2300" b="1" dirty="0" smtClean="0">
                <a:solidFill>
                  <a:srgbClr val="000000"/>
                </a:solidFill>
                <a:latin typeface="ＭＳ Ｐゴシック"/>
              </a:rPr>
              <a:t>　　の確立</a:t>
            </a:r>
            <a:r>
              <a:rPr lang="ja-JP" altLang="en-US" sz="2300" b="1" u="sng" dirty="0" smtClean="0">
                <a:solidFill>
                  <a:srgbClr val="002060"/>
                </a:solidFill>
                <a:latin typeface="ＭＳ Ｐゴシック"/>
              </a:rPr>
              <a:t>（横の連携）</a:t>
            </a:r>
            <a:endParaRPr lang="en-US" altLang="ja-JP" sz="2300" b="1" u="sng" dirty="0" smtClean="0">
              <a:solidFill>
                <a:srgbClr val="002060"/>
              </a:solidFill>
              <a:latin typeface="ＭＳ Ｐゴシック"/>
            </a:endParaRPr>
          </a:p>
        </p:txBody>
      </p:sp>
      <p:sp>
        <p:nvSpPr>
          <p:cNvPr id="12" name="角丸四角形 11"/>
          <p:cNvSpPr/>
          <p:nvPr/>
        </p:nvSpPr>
        <p:spPr bwMode="auto">
          <a:xfrm>
            <a:off x="166811" y="2708920"/>
            <a:ext cx="5657974" cy="498826"/>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spcBef>
                <a:spcPct val="0"/>
              </a:spcBef>
              <a:spcAft>
                <a:spcPct val="0"/>
              </a:spcAft>
            </a:pPr>
            <a:r>
              <a:rPr lang="ja-JP" altLang="en-US" sz="2300" b="1" dirty="0" smtClean="0">
                <a:solidFill>
                  <a:srgbClr val="000000"/>
                </a:solidFill>
                <a:latin typeface="ＭＳ Ｐゴシック"/>
              </a:rPr>
              <a:t>障害児本人の最善の利益の保障</a:t>
            </a:r>
            <a:endParaRPr lang="en-US" altLang="ja-JP" sz="2300" b="1" dirty="0" smtClean="0">
              <a:solidFill>
                <a:srgbClr val="000000"/>
              </a:solidFill>
              <a:latin typeface="ＭＳ Ｐゴシック"/>
            </a:endParaRPr>
          </a:p>
        </p:txBody>
      </p:sp>
      <p:sp>
        <p:nvSpPr>
          <p:cNvPr id="13" name="角丸四角形 12"/>
          <p:cNvSpPr/>
          <p:nvPr/>
        </p:nvSpPr>
        <p:spPr bwMode="auto">
          <a:xfrm>
            <a:off x="6056658" y="2720662"/>
            <a:ext cx="3720880" cy="475717"/>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spcBef>
                <a:spcPct val="0"/>
              </a:spcBef>
              <a:spcAft>
                <a:spcPct val="0"/>
              </a:spcAft>
            </a:pPr>
            <a:r>
              <a:rPr lang="ja-JP" altLang="en-US" sz="2300" b="1" dirty="0" smtClean="0">
                <a:solidFill>
                  <a:srgbClr val="000000"/>
                </a:solidFill>
                <a:latin typeface="ＭＳ Ｐゴシック"/>
              </a:rPr>
              <a:t>家族</a:t>
            </a:r>
            <a:r>
              <a:rPr lang="ja-JP" altLang="en-US" sz="2300" b="1" dirty="0">
                <a:solidFill>
                  <a:srgbClr val="000000"/>
                </a:solidFill>
                <a:latin typeface="ＭＳ Ｐゴシック"/>
              </a:rPr>
              <a:t>支援の</a:t>
            </a:r>
            <a:r>
              <a:rPr lang="ja-JP" altLang="en-US" sz="2300" b="1" dirty="0" smtClean="0">
                <a:solidFill>
                  <a:srgbClr val="000000"/>
                </a:solidFill>
                <a:latin typeface="ＭＳ Ｐゴシック"/>
              </a:rPr>
              <a:t>重視</a:t>
            </a:r>
            <a:endParaRPr lang="en-US" altLang="ja-JP" sz="2300" b="1" dirty="0" smtClean="0">
              <a:solidFill>
                <a:srgbClr val="000000"/>
              </a:solidFill>
              <a:latin typeface="ＭＳ Ｐゴシック"/>
            </a:endParaRPr>
          </a:p>
        </p:txBody>
      </p:sp>
      <p:sp>
        <p:nvSpPr>
          <p:cNvPr id="4" name="正方形/長方形 3"/>
          <p:cNvSpPr/>
          <p:nvPr/>
        </p:nvSpPr>
        <p:spPr bwMode="auto">
          <a:xfrm>
            <a:off x="173490" y="3862910"/>
            <a:ext cx="9604052" cy="510154"/>
          </a:xfrm>
          <a:prstGeom prst="rect">
            <a:avLst/>
          </a:prstGeom>
          <a:solidFill>
            <a:srgbClr val="0070C0"/>
          </a:solidFill>
          <a:ln w="31750" cap="flat" cmpd="sng" algn="ctr">
            <a:solidFill>
              <a:schemeClr val="tx1"/>
            </a:solidFill>
            <a:prstDash val="solid"/>
            <a:round/>
            <a:headEnd type="none" w="med" len="med"/>
            <a:tailEnd type="none" w="med" len="med"/>
          </a:ln>
          <a:effectLst/>
        </p:spPr>
        <p:txBody>
          <a:bodyPr vert="horz" wrap="square" lIns="36804" tIns="7359" rIns="36804" bIns="7359" numCol="1" rtlCol="0" anchor="ctr" anchorCtr="0" compatLnSpc="1">
            <a:prstTxWarp prst="textNoShape">
              <a:avLst/>
            </a:prstTxWarp>
          </a:bodyPr>
          <a:lstStyle/>
          <a:p>
            <a:pPr marL="119063" indent="-119063" algn="ctr" defTabSz="873125" fontAlgn="base">
              <a:spcBef>
                <a:spcPct val="0"/>
              </a:spcBef>
              <a:spcAft>
                <a:spcPct val="0"/>
              </a:spcAft>
            </a:pPr>
            <a:r>
              <a:rPr lang="ja-JP" altLang="en-US" sz="2800" dirty="0" smtClean="0">
                <a:solidFill>
                  <a:srgbClr val="FFFFFF"/>
                </a:solidFill>
              </a:rPr>
              <a:t>地 域 に お け る </a:t>
            </a:r>
            <a:r>
              <a:rPr lang="ja-JP" altLang="en-US" sz="2800" dirty="0" smtClean="0">
                <a:solidFill>
                  <a:srgbClr val="FFFF00"/>
                </a:solidFill>
              </a:rPr>
              <a:t>「縦 横 連 携」 </a:t>
            </a:r>
            <a:r>
              <a:rPr lang="ja-JP" altLang="en-US" sz="2800" dirty="0" smtClean="0">
                <a:solidFill>
                  <a:srgbClr val="FFFFFF"/>
                </a:solidFill>
              </a:rPr>
              <a:t>の 推 進</a:t>
            </a:r>
          </a:p>
        </p:txBody>
      </p:sp>
      <p:sp>
        <p:nvSpPr>
          <p:cNvPr id="5" name="下矢印 4"/>
          <p:cNvSpPr/>
          <p:nvPr/>
        </p:nvSpPr>
        <p:spPr bwMode="auto">
          <a:xfrm>
            <a:off x="3729767" y="3396888"/>
            <a:ext cx="2125043" cy="369153"/>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indent="-119063" defTabSz="873125" fontAlgn="base">
              <a:spcBef>
                <a:spcPct val="0"/>
              </a:spcBef>
              <a:spcAft>
                <a:spcPct val="0"/>
              </a:spcAft>
            </a:pPr>
            <a:endParaRPr lang="ja-JP" altLang="en-US" sz="1200" smtClean="0">
              <a:solidFill>
                <a:srgbClr val="000000"/>
              </a:solidFill>
            </a:endParaRPr>
          </a:p>
        </p:txBody>
      </p:sp>
      <p:sp>
        <p:nvSpPr>
          <p:cNvPr id="6" name="正方形/長方形 5"/>
          <p:cNvSpPr/>
          <p:nvPr/>
        </p:nvSpPr>
        <p:spPr bwMode="auto">
          <a:xfrm>
            <a:off x="3711404" y="781986"/>
            <a:ext cx="2161931" cy="525711"/>
          </a:xfrm>
          <a:prstGeom prst="rect">
            <a:avLst/>
          </a:prstGeom>
          <a:solidFill>
            <a:srgbClr val="FFFF00"/>
          </a:solidFill>
          <a:ln w="31750" cap="flat" cmpd="sng" algn="ctr">
            <a:solidFill>
              <a:schemeClr val="tx1"/>
            </a:solidFill>
            <a:prstDash val="solid"/>
            <a:round/>
            <a:headEnd type="none" w="med" len="med"/>
            <a:tailEnd type="none" w="med" len="med"/>
          </a:ln>
          <a:effectLst/>
        </p:spPr>
        <p:txBody>
          <a:bodyPr vert="horz" wrap="square" lIns="36804" tIns="7359" rIns="36804" bIns="7359" numCol="1" rtlCol="0" anchor="ctr" anchorCtr="0" compatLnSpc="1">
            <a:prstTxWarp prst="textNoShape">
              <a:avLst/>
            </a:prstTxWarp>
          </a:bodyPr>
          <a:lstStyle/>
          <a:p>
            <a:pPr marL="119063" indent="-119063" algn="ctr" defTabSz="873125" fontAlgn="base">
              <a:spcBef>
                <a:spcPct val="0"/>
              </a:spcBef>
              <a:spcAft>
                <a:spcPct val="0"/>
              </a:spcAft>
            </a:pPr>
            <a:r>
              <a:rPr lang="ja-JP" altLang="en-US" sz="2800" b="1" dirty="0" smtClean="0">
                <a:solidFill>
                  <a:srgbClr val="000000"/>
                </a:solidFill>
              </a:rPr>
              <a:t>基本理念</a:t>
            </a:r>
          </a:p>
        </p:txBody>
      </p:sp>
      <p:sp>
        <p:nvSpPr>
          <p:cNvPr id="14" name="角丸四角形 13"/>
          <p:cNvSpPr/>
          <p:nvPr/>
        </p:nvSpPr>
        <p:spPr bwMode="auto">
          <a:xfrm>
            <a:off x="4796517" y="5893160"/>
            <a:ext cx="2520280" cy="852332"/>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児童相談所</a:t>
            </a:r>
            <a:r>
              <a:rPr lang="ja-JP" altLang="en-US" sz="2300" b="1" dirty="0">
                <a:solidFill>
                  <a:srgbClr val="000000"/>
                </a:solidFill>
                <a:latin typeface="ＭＳ Ｐゴシック"/>
              </a:rPr>
              <a:t>等</a:t>
            </a:r>
            <a:r>
              <a:rPr lang="ja-JP" altLang="en-US" sz="2300" b="1" dirty="0" smtClean="0">
                <a:solidFill>
                  <a:srgbClr val="000000"/>
                </a:solidFill>
                <a:latin typeface="ＭＳ Ｐゴシック"/>
              </a:rPr>
              <a:t>との</a:t>
            </a:r>
            <a:endParaRPr lang="en-US" altLang="ja-JP" sz="2300" b="1" dirty="0" smtClean="0">
              <a:solidFill>
                <a:srgbClr val="000000"/>
              </a:solidFill>
              <a:latin typeface="ＭＳ Ｐゴシック"/>
            </a:endParaRPr>
          </a:p>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連携</a:t>
            </a:r>
            <a:endParaRPr lang="en-US" altLang="ja-JP" sz="2300" b="1" dirty="0" smtClean="0">
              <a:solidFill>
                <a:srgbClr val="000000"/>
              </a:solidFill>
              <a:latin typeface="ＭＳ Ｐゴシック"/>
            </a:endParaRPr>
          </a:p>
        </p:txBody>
      </p:sp>
      <p:sp>
        <p:nvSpPr>
          <p:cNvPr id="15" name="角丸四角形 14"/>
          <p:cNvSpPr/>
          <p:nvPr/>
        </p:nvSpPr>
        <p:spPr bwMode="auto">
          <a:xfrm>
            <a:off x="2509105" y="5886737"/>
            <a:ext cx="2186829" cy="852331"/>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支援に関する</a:t>
            </a:r>
            <a:endParaRPr lang="en-US" altLang="ja-JP" sz="2300" b="1" dirty="0" smtClean="0">
              <a:solidFill>
                <a:srgbClr val="000000"/>
              </a:solidFill>
              <a:latin typeface="ＭＳ Ｐゴシック"/>
            </a:endParaRPr>
          </a:p>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情報の共有化 </a:t>
            </a:r>
            <a:endParaRPr lang="en-US" altLang="ja-JP" sz="2300" b="1" dirty="0" smtClean="0">
              <a:solidFill>
                <a:srgbClr val="000000"/>
              </a:solidFill>
              <a:latin typeface="ＭＳ Ｐゴシック"/>
            </a:endParaRPr>
          </a:p>
        </p:txBody>
      </p:sp>
      <p:sp>
        <p:nvSpPr>
          <p:cNvPr id="16" name="角丸四角形 15"/>
          <p:cNvSpPr/>
          <p:nvPr/>
        </p:nvSpPr>
        <p:spPr bwMode="auto">
          <a:xfrm>
            <a:off x="207703" y="5889031"/>
            <a:ext cx="2207316" cy="852332"/>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相談支援の推進</a:t>
            </a:r>
            <a:r>
              <a:rPr lang="en-US" altLang="ja-JP" sz="2300" b="1" dirty="0" smtClean="0">
                <a:solidFill>
                  <a:srgbClr val="000000"/>
                </a:solidFill>
                <a:latin typeface="ＭＳ Ｐゴシック"/>
              </a:rPr>
              <a:t>  </a:t>
            </a:r>
          </a:p>
        </p:txBody>
      </p:sp>
      <p:sp>
        <p:nvSpPr>
          <p:cNvPr id="18" name="角丸四角形 17"/>
          <p:cNvSpPr/>
          <p:nvPr/>
        </p:nvSpPr>
        <p:spPr bwMode="auto">
          <a:xfrm>
            <a:off x="7415426" y="5889034"/>
            <a:ext cx="2317843" cy="852334"/>
          </a:xfrm>
          <a:prstGeom prst="roundRect">
            <a:avLst>
              <a:gd name="adj" fmla="val 14786"/>
            </a:avLst>
          </a:prstGeom>
          <a:solidFill>
            <a:srgbClr val="CCFFCC"/>
          </a:solidFill>
          <a:ln w="317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119063" indent="-119063" algn="ctr" defTabSz="873125" fontAlgn="base">
              <a:lnSpc>
                <a:spcPts val="2800"/>
              </a:lnSpc>
              <a:spcBef>
                <a:spcPct val="0"/>
              </a:spcBef>
              <a:spcAft>
                <a:spcPct val="0"/>
              </a:spcAft>
            </a:pPr>
            <a:r>
              <a:rPr lang="ja-JP" altLang="en-US" sz="2300" b="1" dirty="0" smtClean="0">
                <a:solidFill>
                  <a:srgbClr val="000000"/>
                </a:solidFill>
                <a:latin typeface="ＭＳ Ｐゴシック"/>
              </a:rPr>
              <a:t>支援者の専門性の向上等</a:t>
            </a:r>
            <a:r>
              <a:rPr lang="ja-JP" altLang="en-US" sz="2200" dirty="0" smtClean="0">
                <a:solidFill>
                  <a:srgbClr val="000000"/>
                </a:solidFill>
                <a:latin typeface="ＭＳ Ｐゴシック"/>
              </a:rPr>
              <a:t>　</a:t>
            </a:r>
            <a:endParaRPr lang="en-US" altLang="ja-JP" sz="2200" dirty="0" smtClean="0">
              <a:solidFill>
                <a:srgbClr val="000000"/>
              </a:solidFill>
              <a:latin typeface="ＭＳ Ｐゴシック"/>
            </a:endParaRPr>
          </a:p>
        </p:txBody>
      </p:sp>
      <p:sp>
        <p:nvSpPr>
          <p:cNvPr id="3" name="テキスト ボックス 2"/>
          <p:cNvSpPr txBox="1"/>
          <p:nvPr/>
        </p:nvSpPr>
        <p:spPr>
          <a:xfrm>
            <a:off x="7833320" y="338558"/>
            <a:ext cx="2160240" cy="369332"/>
          </a:xfrm>
          <a:prstGeom prst="rect">
            <a:avLst/>
          </a:prstGeom>
          <a:noFill/>
        </p:spPr>
        <p:txBody>
          <a:bodyPr wrap="square" rtlCol="0">
            <a:spAutoFit/>
          </a:bodyPr>
          <a:lstStyle/>
          <a:p>
            <a:pPr fontAlgn="base">
              <a:spcBef>
                <a:spcPct val="0"/>
              </a:spcBef>
              <a:spcAft>
                <a:spcPct val="0"/>
              </a:spcAft>
            </a:pPr>
            <a:r>
              <a:rPr lang="ja-JP" altLang="en-US" dirty="0" smtClean="0">
                <a:solidFill>
                  <a:srgbClr val="FF0000"/>
                </a:solidFill>
              </a:rPr>
              <a:t>（報告書のポイント）</a:t>
            </a:r>
          </a:p>
        </p:txBody>
      </p:sp>
    </p:spTree>
    <p:extLst>
      <p:ext uri="{BB962C8B-B14F-4D97-AF65-F5344CB8AC3E}">
        <p14:creationId xmlns:p14="http://schemas.microsoft.com/office/powerpoint/2010/main" val="23679466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正方形/長方形 17"/>
          <p:cNvSpPr>
            <a:spLocks noChangeArrowheads="1"/>
          </p:cNvSpPr>
          <p:nvPr/>
        </p:nvSpPr>
        <p:spPr bwMode="auto">
          <a:xfrm>
            <a:off x="84271" y="579439"/>
            <a:ext cx="9758098" cy="609123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68415" tIns="34208" rIns="68415" bIns="34208" anchor="ctr"/>
          <a:lstStyle>
            <a:lvl1pPr marL="265113" indent="-265113">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eaLnBrk="1" hangingPunct="1">
              <a:lnSpc>
                <a:spcPct val="150000"/>
              </a:lnSpc>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①　相談支援の関係機関の機能分担について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基本相談支援を基盤とした計画相談支援、一般的な相談支援、体制整備や社会資源の開発等の役割について、地域の実情に応じて関係機関が十分に機能を果たすことが必要である。そのためには、協議会等が中心となって調整を進めるとともに、市町村職員の深い理解や都道府県を中心に協議会担当者向けの研修会を推進する必要がある。</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市町村は、計画相談支援の対象とならない事例や支援区分認定が難しい事例に対しても積極的かつ真摯に対応することが求められており、この点は相談支援事業者に委託する場合であっても同様であることに留意するべき。</a:t>
            </a: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②　基幹相談支援センターの設置促進等について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基幹相談支援センターの設置促進に向け、市町村において、障害福祉計画の作成等に際して相談支援の提供体制の確保に関する方策を整理し、地域の関係者と十分議論することが重要。仮に基幹相談支援センターの設置に一定期間を要する場合でも、基幹相談支援センターが担うべき役割をどのような形で補完するか市町村において整理するべき。</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都道府県においても、障害福祉計画のとりまとめ等の際に、基幹相談支援センターを設置していない市町村に対して相談支援体制の確保に関する取り組みをフォローし、必要に応じて広域調整などの支援を行うべき。</a:t>
            </a: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③　相談窓口の一元化等について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相談支援の関係機関の相談機能の調整にあたっては、必要に応じて地域包括支援センター等との連携や相談窓口の一元化なども視野に入れ、地域の相談体制を総合的に考える視点も必要。</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こうした取組を進めるにあたっては、すでに一部の地域で先駆的に実施されている取組状況を広く横展開することが有効</a:t>
            </a:r>
            <a:r>
              <a:rPr lang="en-US" altLang="ja-JP" sz="1200"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総合的な相談窓口は必要</a:t>
            </a:r>
            <a:r>
              <a:rPr lang="ja-JP" altLang="en-US" sz="1200" dirty="0">
                <a:solidFill>
                  <a:srgbClr val="000000"/>
                </a:solidFill>
                <a:latin typeface="ＭＳ Ｐゴシック" charset="-128"/>
                <a:sym typeface="ＭＳ Ｐゴシック" charset="-128"/>
              </a:rPr>
              <a:t>である</a:t>
            </a:r>
            <a:r>
              <a:rPr lang="en-US" altLang="ja-JP" sz="1200" dirty="0">
                <a:solidFill>
                  <a:srgbClr val="000000"/>
                </a:solidFill>
                <a:latin typeface="ＭＳ Ｐゴシック" charset="-128"/>
                <a:sym typeface="ＭＳ Ｐゴシック" charset="-128"/>
              </a:rPr>
              <a:t>が、</a:t>
            </a:r>
            <a:r>
              <a:rPr lang="ja-JP" altLang="en-US" sz="1200" dirty="0">
                <a:solidFill>
                  <a:srgbClr val="000000"/>
                </a:solidFill>
                <a:latin typeface="ＭＳ Ｐゴシック" charset="-128"/>
                <a:sym typeface="ＭＳ Ｐゴシック" charset="-128"/>
              </a:rPr>
              <a:t>一方で</a:t>
            </a:r>
            <a:r>
              <a:rPr lang="en-US" altLang="ja-JP" sz="1200" dirty="0" err="1">
                <a:solidFill>
                  <a:srgbClr val="000000"/>
                </a:solidFill>
                <a:latin typeface="ＭＳ Ｐゴシック" charset="-128"/>
                <a:sym typeface="ＭＳ Ｐゴシック" charset="-128"/>
              </a:rPr>
              <a:t>身近な窓口や専門的な相談機関も</a:t>
            </a:r>
            <a:r>
              <a:rPr lang="ja-JP" altLang="en-US" sz="1200" dirty="0">
                <a:solidFill>
                  <a:srgbClr val="000000"/>
                </a:solidFill>
                <a:latin typeface="ＭＳ Ｐゴシック" charset="-128"/>
                <a:sym typeface="ＭＳ Ｐゴシック" charset="-128"/>
              </a:rPr>
              <a:t>求められている。いずれの場合でも</a:t>
            </a:r>
            <a:r>
              <a:rPr lang="en-US" altLang="ja-JP" sz="1200" dirty="0" err="1">
                <a:solidFill>
                  <a:srgbClr val="000000"/>
                </a:solidFill>
                <a:latin typeface="ＭＳ Ｐゴシック" charset="-128"/>
                <a:sym typeface="ＭＳ Ｐゴシック" charset="-128"/>
              </a:rPr>
              <a:t>ワンストップで適切な関係機関に必ずつながるよう、関係機関間での連携強化を図るなど、各自治体において適した取組を考える</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a:p>
            <a:pPr eaLnBrk="1" hangingPunct="1">
              <a:spcBef>
                <a:spcPct val="0"/>
              </a:spcBef>
              <a:buFont typeface="Arial" charset="0"/>
              <a:buNone/>
            </a:pP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en-US" altLang="ja-JP" sz="1200" b="1" u="sng" dirty="0">
                <a:solidFill>
                  <a:srgbClr val="000000"/>
                </a:solidFill>
                <a:latin typeface="ＭＳ Ｐゴシック" charset="-128"/>
                <a:sym typeface="ＭＳ Ｐゴシック" charset="-128"/>
              </a:rPr>
              <a:t> </a:t>
            </a:r>
            <a:r>
              <a:rPr lang="ja-JP" altLang="en-US" sz="1200" b="1" u="sng" dirty="0">
                <a:solidFill>
                  <a:srgbClr val="000000"/>
                </a:solidFill>
                <a:latin typeface="ＭＳ Ｐゴシック" charset="-128"/>
                <a:sym typeface="ＭＳ Ｐゴシック" charset="-128"/>
              </a:rPr>
              <a:t>④　計画相談支援におけるモニタリング及び市町村職員の役割について</a:t>
            </a:r>
            <a:endParaRPr lang="en-US" altLang="ja-JP" sz="1200" b="1" u="sng"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a:solidFill>
                  <a:srgbClr val="000000"/>
                </a:solidFill>
                <a:latin typeface="ＭＳ Ｐゴシック" charset="-128"/>
                <a:sym typeface="ＭＳ Ｐゴシック" charset="-128"/>
              </a:rPr>
              <a:t>計画相談支援におけるモニタリングは、サービス利用状況の確認のみならず、利用者との一層の信頼関係を醸成し、新たなニーズや状況の変化に応じたニーズを見出し、サービスの再調整に関する助言をするなど、継続的かつ定期的に実施することが重要である。</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a:solidFill>
                  <a:srgbClr val="000000"/>
                </a:solidFill>
                <a:latin typeface="ＭＳ Ｐゴシック" charset="-128"/>
                <a:sym typeface="ＭＳ Ｐゴシック" charset="-128"/>
              </a:rPr>
              <a:t>特に高齢障害者が介護保険サービスへ移行する際には、制度間の隙間が生じないよう相談支援専門員による十分なモニタリングを実施し、その結果を介護支援専門員によるアセスメントにもつなげる</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相談支援専門員一人が担当する利用者の数もしくは一月あたりの対応件数について、一定の目安を設定することも相談支援の質の確保にあたっては必要。また、地域相談支援についても、障害者の地域移行を促進する観点から、計画相談支援との連携をより一層有効に進めるべき。</a:t>
            </a:r>
            <a:endParaRPr lang="en-US" altLang="ja-JP" sz="1200" dirty="0">
              <a:solidFill>
                <a:srgbClr val="000000"/>
              </a:solidFill>
              <a:latin typeface="ＭＳ Ｐゴシック" charset="-128"/>
              <a:sym typeface="ＭＳ Ｐゴシック" charset="-128"/>
            </a:endParaRPr>
          </a:p>
          <a:p>
            <a:pPr eaLnBrk="1" hangingPunct="1">
              <a:spcBef>
                <a:spcPct val="0"/>
              </a:spcBef>
              <a:buFont typeface="Arial" charset="0"/>
              <a:buNone/>
            </a:pPr>
            <a:r>
              <a:rPr lang="ja-JP" altLang="en-US" sz="1200" dirty="0">
                <a:solidFill>
                  <a:srgbClr val="000000"/>
                </a:solidFill>
                <a:latin typeface="ＭＳ Ｐゴシック" charset="-128"/>
                <a:sym typeface="ＭＳ Ｐゴシック" charset="-128"/>
              </a:rPr>
              <a:t>　　・　</a:t>
            </a:r>
            <a:r>
              <a:rPr lang="en-US" altLang="ja-JP" sz="1200" dirty="0" err="1">
                <a:solidFill>
                  <a:srgbClr val="000000"/>
                </a:solidFill>
                <a:latin typeface="ＭＳ Ｐゴシック" charset="-128"/>
                <a:sym typeface="ＭＳ Ｐゴシック" charset="-128"/>
              </a:rPr>
              <a:t>障害福祉サービス等の支給</a:t>
            </a:r>
            <a:r>
              <a:rPr lang="ja-JP" altLang="en-US" sz="1200" dirty="0">
                <a:solidFill>
                  <a:srgbClr val="000000"/>
                </a:solidFill>
                <a:latin typeface="ＭＳ Ｐゴシック" charset="-128"/>
                <a:sym typeface="ＭＳ Ｐゴシック" charset="-128"/>
              </a:rPr>
              <a:t>決定の内容がサービス等利用計画案と大きく異なる場合には、</a:t>
            </a:r>
            <a:r>
              <a:rPr lang="en-US" altLang="ja-JP" sz="1200" dirty="0" err="1">
                <a:solidFill>
                  <a:srgbClr val="000000"/>
                </a:solidFill>
                <a:latin typeface="ＭＳ Ｐゴシック" charset="-128"/>
                <a:sym typeface="ＭＳ Ｐゴシック" charset="-128"/>
              </a:rPr>
              <a:t>市町村の担当職員や相談支援専門員を中心</a:t>
            </a:r>
            <a:r>
              <a:rPr lang="ja-JP" altLang="en-US" sz="1200" dirty="0">
                <a:solidFill>
                  <a:srgbClr val="000000"/>
                </a:solidFill>
                <a:latin typeface="ＭＳ Ｐゴシック" charset="-128"/>
                <a:sym typeface="ＭＳ Ｐゴシック" charset="-128"/>
              </a:rPr>
              <a:t>として</a:t>
            </a:r>
            <a:r>
              <a:rPr lang="en-US" altLang="ja-JP" sz="1200" dirty="0" err="1">
                <a:solidFill>
                  <a:srgbClr val="000000"/>
                </a:solidFill>
                <a:latin typeface="ＭＳ Ｐゴシック" charset="-128"/>
                <a:sym typeface="ＭＳ Ｐゴシック" charset="-128"/>
              </a:rPr>
              <a:t>地域の関係者間で調整を行う必要がある</a:t>
            </a:r>
            <a:r>
              <a:rPr lang="ja-JP" altLang="en-US" sz="1200" dirty="0" err="1">
                <a:solidFill>
                  <a:srgbClr val="000000"/>
                </a:solidFill>
                <a:latin typeface="ＭＳ Ｐゴシック" charset="-128"/>
                <a:sym typeface="ＭＳ Ｐゴシック" charset="-128"/>
              </a:rPr>
              <a:t>。</a:t>
            </a:r>
            <a:r>
              <a:rPr lang="ja-JP" altLang="en-US" sz="1200" dirty="0">
                <a:solidFill>
                  <a:srgbClr val="000000"/>
                </a:solidFill>
                <a:latin typeface="ＭＳ Ｐゴシック" charset="-128"/>
                <a:sym typeface="ＭＳ Ｐゴシック" charset="-128"/>
              </a:rPr>
              <a:t>そのため、</a:t>
            </a:r>
            <a:r>
              <a:rPr lang="en-US" altLang="ja-JP" sz="1200" dirty="0">
                <a:solidFill>
                  <a:srgbClr val="000000"/>
                </a:solidFill>
                <a:latin typeface="ＭＳ Ｐゴシック" charset="-128"/>
                <a:sym typeface="ＭＳ Ｐゴシック" charset="-128"/>
              </a:rPr>
              <a:t>市町村の担当職員においては、機械的に事務処理を進めることのないよう、相談支援従事者研修などに参加することなどを通じて一定の専門的知見を身につけ、適切かつ積極的な調整を行う</a:t>
            </a:r>
            <a:r>
              <a:rPr lang="ja-JP" altLang="en-US" sz="1200" dirty="0">
                <a:solidFill>
                  <a:srgbClr val="000000"/>
                </a:solidFill>
                <a:latin typeface="ＭＳ Ｐゴシック" charset="-128"/>
                <a:sym typeface="ＭＳ Ｐゴシック" charset="-128"/>
              </a:rPr>
              <a:t>べき</a:t>
            </a:r>
            <a:r>
              <a:rPr lang="en-US" altLang="ja-JP" sz="1200" dirty="0">
                <a:solidFill>
                  <a:srgbClr val="000000"/>
                </a:solidFill>
                <a:latin typeface="ＭＳ Ｐゴシック" charset="-128"/>
                <a:sym typeface="ＭＳ Ｐゴシック" charset="-128"/>
              </a:rPr>
              <a:t>。</a:t>
            </a:r>
          </a:p>
        </p:txBody>
      </p:sp>
      <p:sp>
        <p:nvSpPr>
          <p:cNvPr id="3076" name="角丸四角形 18"/>
          <p:cNvSpPr>
            <a:spLocks noChangeArrowheads="1"/>
          </p:cNvSpPr>
          <p:nvPr/>
        </p:nvSpPr>
        <p:spPr bwMode="auto">
          <a:xfrm>
            <a:off x="12039" y="338138"/>
            <a:ext cx="4786180" cy="252412"/>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algn="ctr" eaLnBrk="1" hangingPunct="1">
              <a:spcBef>
                <a:spcPct val="0"/>
              </a:spcBef>
              <a:buFont typeface="Arial" charset="0"/>
              <a:buNone/>
            </a:pPr>
            <a:r>
              <a:rPr lang="ja-JP" altLang="en-US" sz="1400">
                <a:solidFill>
                  <a:srgbClr val="FFFFFF"/>
                </a:solidFill>
                <a:latin typeface="ＭＳ Ｐゴシック" charset="-128"/>
                <a:sym typeface="ＭＳ Ｐゴシック" charset="-128"/>
              </a:rPr>
              <a:t>とりまとめのポイントⅡ　～相談支援体制について～</a:t>
            </a:r>
          </a:p>
        </p:txBody>
      </p:sp>
    </p:spTree>
    <p:extLst>
      <p:ext uri="{BB962C8B-B14F-4D97-AF65-F5344CB8AC3E}">
        <p14:creationId xmlns:p14="http://schemas.microsoft.com/office/powerpoint/2010/main" val="3396552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87480" y="828289"/>
            <a:ext cx="9567201" cy="944563"/>
          </a:xfrm>
          <a:prstGeom prst="rect">
            <a:avLst/>
          </a:prstGeom>
          <a:solidFill>
            <a:srgbClr val="FFFFCC"/>
          </a:solidFill>
          <a:ln w="50800" cmpd="dbl">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marL="627977" indent="-447196" algn="just" hangingPunct="0">
              <a:spcAft>
                <a:spcPts val="0"/>
              </a:spcAft>
              <a:defRPr/>
            </a:pPr>
            <a:r>
              <a:rPr lang="ja-JP" altLang="en-US" sz="1400" dirty="0">
                <a:solidFill>
                  <a:prstClr val="black"/>
                </a:solidFill>
                <a:latin typeface="HG丸ｺﾞｼｯｸM-PRO" pitchFamily="50" charset="-128"/>
                <a:ea typeface="HG丸ｺﾞｼｯｸM-PRO" pitchFamily="50" charset="-128"/>
                <a:cs typeface="Meiryo UI" pitchFamily="50" charset="-128"/>
              </a:rPr>
              <a:t>○　</a:t>
            </a:r>
            <a:r>
              <a:rPr lang="ja-JP" altLang="ja-JP" sz="1400" kern="0" dirty="0">
                <a:solidFill>
                  <a:srgbClr val="000000"/>
                </a:solidFill>
                <a:latin typeface="Century"/>
                <a:ea typeface="HG丸ｺﾞｼｯｸM-PRO"/>
                <a:cs typeface="ＭＳ ゴシック"/>
              </a:rPr>
              <a:t>地方自治体が策定する整備計画が着実に実施されるよう障害児・者の障害福祉サービス等の基盤整備を図る。</a:t>
            </a:r>
            <a:endParaRPr lang="en-US" altLang="ja-JP" sz="1400" kern="0" dirty="0">
              <a:solidFill>
                <a:srgbClr val="000000"/>
              </a:solidFill>
              <a:latin typeface="Century"/>
              <a:ea typeface="HG丸ｺﾞｼｯｸM-PRO"/>
              <a:cs typeface="ＭＳ ゴシック"/>
            </a:endParaRPr>
          </a:p>
          <a:p>
            <a:pPr marL="627977" indent="-209326" algn="just" hangingPunct="0">
              <a:spcAft>
                <a:spcPts val="0"/>
              </a:spcAft>
              <a:defRPr/>
            </a:pPr>
            <a:r>
              <a:rPr lang="ja-JP" altLang="en-US" sz="1400" kern="0" dirty="0">
                <a:solidFill>
                  <a:srgbClr val="000000"/>
                </a:solidFill>
                <a:latin typeface="Century"/>
                <a:ea typeface="HG丸ｺﾞｼｯｸM-PRO"/>
                <a:cs typeface="Meiryo UI" pitchFamily="50" charset="-128"/>
              </a:rPr>
              <a:t>　　</a:t>
            </a:r>
            <a:r>
              <a:rPr lang="ja-JP" altLang="en-US" sz="1200" dirty="0">
                <a:solidFill>
                  <a:prstClr val="black"/>
                </a:solidFill>
                <a:latin typeface="HG丸ｺﾞｼｯｸM-PRO" pitchFamily="50" charset="-128"/>
                <a:ea typeface="HG丸ｺﾞｼｯｸM-PRO" pitchFamily="50" charset="-128"/>
                <a:cs typeface="Meiryo UI" pitchFamily="50" charset="-128"/>
              </a:rPr>
              <a:t>（補助率：国１／２、都道府県・指定都市・中核市１／４、設置者１／４）</a:t>
            </a:r>
            <a:endParaRPr lang="en-US" altLang="ja-JP" sz="1200" dirty="0">
              <a:solidFill>
                <a:prstClr val="black"/>
              </a:solidFill>
              <a:latin typeface="HG丸ｺﾞｼｯｸM-PRO" pitchFamily="50" charset="-128"/>
              <a:ea typeface="HG丸ｺﾞｼｯｸM-PRO" pitchFamily="50" charset="-128"/>
              <a:cs typeface="Meiryo UI" pitchFamily="50" charset="-128"/>
            </a:endParaRPr>
          </a:p>
        </p:txBody>
      </p:sp>
      <p:sp>
        <p:nvSpPr>
          <p:cNvPr id="18" name="角丸四角形 17"/>
          <p:cNvSpPr/>
          <p:nvPr/>
        </p:nvSpPr>
        <p:spPr>
          <a:xfrm>
            <a:off x="39000" y="108008"/>
            <a:ext cx="4555064" cy="476676"/>
          </a:xfrm>
          <a:prstGeom prst="roundRect">
            <a:avLst/>
          </a:prstGeom>
          <a:solidFill>
            <a:srgbClr val="FFFF6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89728" tIns="44864" rIns="89728" bIns="44864" anchor="ctr"/>
          <a:lstStyle/>
          <a:p>
            <a:pPr algn="ctr">
              <a:defRPr/>
            </a:pPr>
            <a:r>
              <a:rPr lang="ja-JP" altLang="en-US" b="1" dirty="0">
                <a:solidFill>
                  <a:prstClr val="black"/>
                </a:solidFill>
                <a:latin typeface="HG丸ｺﾞｼｯｸM-PRO" panose="020F0600000000000000" pitchFamily="50" charset="-128"/>
                <a:ea typeface="HG丸ｺﾞｼｯｸM-PRO" panose="020F0600000000000000" pitchFamily="50" charset="-128"/>
                <a:cs typeface="Meiryo UI" pitchFamily="50" charset="-128"/>
              </a:rPr>
              <a:t>社会福祉施設等施設整備費補助金</a:t>
            </a:r>
          </a:p>
        </p:txBody>
      </p:sp>
      <p:grpSp>
        <p:nvGrpSpPr>
          <p:cNvPr id="2054" name="グループ化 12"/>
          <p:cNvGrpSpPr>
            <a:grpSpLocks/>
          </p:cNvGrpSpPr>
          <p:nvPr/>
        </p:nvGrpSpPr>
        <p:grpSpPr bwMode="auto">
          <a:xfrm>
            <a:off x="3439672" y="1844675"/>
            <a:ext cx="3099065" cy="4819650"/>
            <a:chOff x="100330" y="1832663"/>
            <a:chExt cx="4209933" cy="3282206"/>
          </a:xfrm>
        </p:grpSpPr>
        <p:sp>
          <p:nvSpPr>
            <p:cNvPr id="48" name="角丸四角形 47"/>
            <p:cNvSpPr/>
            <p:nvPr/>
          </p:nvSpPr>
          <p:spPr>
            <a:xfrm>
              <a:off x="100330" y="1921313"/>
              <a:ext cx="4209933" cy="3193556"/>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a:defRPr/>
              </a:pPr>
              <a:endParaRPr lang="en-US" altLang="ja-JP" sz="800" dirty="0">
                <a:solidFill>
                  <a:srgbClr val="000000"/>
                </a:solidFill>
                <a:latin typeface="HG丸ｺﾞｼｯｸM-PRO" pitchFamily="50" charset="-128"/>
                <a:ea typeface="HG丸ｺﾞｼｯｸM-PRO" pitchFamily="50" charset="-128"/>
                <a:cs typeface="Meiryo UI" pitchFamily="50" charset="-128"/>
              </a:endParaRPr>
            </a:p>
            <a:p>
              <a:pPr eaLnBrk="1">
                <a:defRPr/>
              </a:pPr>
              <a:endParaRPr lang="en-US" altLang="ja-JP" sz="12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障害児支援の充実を図るため、地域</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の障害児支援の拠点となる児童発達支</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援センター等の整備や小規模な形態に</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よるきめ細やかな支援体制の整備を推</a:t>
              </a:r>
              <a:endParaRPr lang="en-US" altLang="ja-JP" sz="1100" dirty="0">
                <a:solidFill>
                  <a:srgbClr val="000000"/>
                </a:solidFill>
                <a:latin typeface="HG丸ｺﾞｼｯｸM-PRO" pitchFamily="50" charset="-128"/>
                <a:ea typeface="HG丸ｺﾞｼｯｸM-PRO" pitchFamily="50" charset="-128"/>
                <a:cs typeface="Meiryo UI" pitchFamily="50" charset="-128"/>
              </a:endParaRPr>
            </a:p>
            <a:p>
              <a:pPr eaLnBrk="1">
                <a:defRPr/>
              </a:pPr>
              <a:r>
                <a:rPr lang="ja-JP" altLang="en-US" sz="1100" dirty="0">
                  <a:solidFill>
                    <a:srgbClr val="000000"/>
                  </a:solidFill>
                  <a:latin typeface="HG丸ｺﾞｼｯｸM-PRO" pitchFamily="50" charset="-128"/>
                  <a:ea typeface="HG丸ｺﾞｼｯｸM-PRO" pitchFamily="50" charset="-128"/>
                  <a:cs typeface="Meiryo UI" pitchFamily="50" charset="-128"/>
                </a:rPr>
                <a:t>　</a:t>
              </a:r>
              <a:r>
                <a:rPr lang="ja-JP" altLang="en-US" sz="1100" dirty="0" err="1">
                  <a:solidFill>
                    <a:srgbClr val="000000"/>
                  </a:solidFill>
                  <a:latin typeface="HG丸ｺﾞｼｯｸM-PRO" pitchFamily="50" charset="-128"/>
                  <a:ea typeface="HG丸ｺﾞｼｯｸM-PRO" pitchFamily="50" charset="-128"/>
                  <a:cs typeface="Meiryo UI" pitchFamily="50" charset="-128"/>
                </a:rPr>
                <a:t>進する</a:t>
              </a:r>
              <a:r>
                <a:rPr lang="ja-JP" altLang="en-US" sz="1100" dirty="0">
                  <a:solidFill>
                    <a:srgbClr val="000000"/>
                  </a:solidFill>
                  <a:latin typeface="HG丸ｺﾞｼｯｸM-PRO" pitchFamily="50" charset="-128"/>
                  <a:ea typeface="HG丸ｺﾞｼｯｸM-PRO" pitchFamily="50" charset="-128"/>
                  <a:cs typeface="Meiryo UI" pitchFamily="50" charset="-128"/>
                </a:rPr>
                <a:t>。</a:t>
              </a:r>
              <a:endParaRPr lang="ja-JP" altLang="ja-JP" sz="1100" dirty="0">
                <a:solidFill>
                  <a:srgbClr val="000000"/>
                </a:solidFill>
                <a:latin typeface="HG丸ｺﾞｼｯｸM-PRO" pitchFamily="50" charset="-128"/>
                <a:ea typeface="HG丸ｺﾞｼｯｸM-PRO" pitchFamily="50" charset="-128"/>
                <a:cs typeface="Meiryo UI" pitchFamily="50" charset="-128"/>
              </a:endParaRPr>
            </a:p>
          </p:txBody>
        </p:sp>
        <p:sp>
          <p:nvSpPr>
            <p:cNvPr id="47" name="角丸四角形 46"/>
            <p:cNvSpPr/>
            <p:nvPr/>
          </p:nvSpPr>
          <p:spPr>
            <a:xfrm>
              <a:off x="231505" y="1832663"/>
              <a:ext cx="2453891" cy="207599"/>
            </a:xfrm>
            <a:prstGeom prst="roundRect">
              <a:avLst>
                <a:gd name="adj" fmla="val 32078"/>
              </a:avLst>
            </a:prstGeom>
            <a:solidFill>
              <a:srgbClr val="99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200" b="1" dirty="0">
                  <a:solidFill>
                    <a:prstClr val="black"/>
                  </a:solidFill>
                  <a:latin typeface="HG丸ｺﾞｼｯｸM-PRO" pitchFamily="50" charset="-128"/>
                  <a:ea typeface="HG丸ｺﾞｼｯｸM-PRO" pitchFamily="50" charset="-128"/>
                </a:rPr>
                <a:t>障害児支援の充実</a:t>
              </a:r>
              <a:endParaRPr lang="en-US" altLang="ja-JP" sz="1200" b="1" dirty="0">
                <a:solidFill>
                  <a:prstClr val="black"/>
                </a:solidFill>
                <a:latin typeface="HG丸ｺﾞｼｯｸM-PRO" pitchFamily="50" charset="-128"/>
                <a:ea typeface="HG丸ｺﾞｼｯｸM-PRO" pitchFamily="50" charset="-128"/>
              </a:endParaRPr>
            </a:p>
          </p:txBody>
        </p:sp>
      </p:grpSp>
      <p:pic>
        <p:nvPicPr>
          <p:cNvPr id="20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741" y="5084914"/>
            <a:ext cx="216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08" y="3500438"/>
            <a:ext cx="228904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テキスト ボックス 1"/>
          <p:cNvSpPr txBox="1">
            <a:spLocks noChangeArrowheads="1"/>
          </p:cNvSpPr>
          <p:nvPr/>
        </p:nvSpPr>
        <p:spPr bwMode="auto">
          <a:xfrm>
            <a:off x="5961145" y="116640"/>
            <a:ext cx="38455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1" tIns="45673" rIns="91341" bIns="45673">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Meiryo UI" pitchFamily="50" charset="-128"/>
                <a:ea typeface="Meiryo UI" pitchFamily="50" charset="-128"/>
                <a:cs typeface="Meiryo UI" pitchFamily="50" charset="-128"/>
              </a:rPr>
              <a:t>　</a:t>
            </a:r>
            <a:r>
              <a:rPr lang="en-US" altLang="ja-JP" sz="1400" b="1" dirty="0">
                <a:solidFill>
                  <a:srgbClr val="000000"/>
                </a:solidFill>
                <a:latin typeface="Meiryo UI" pitchFamily="50" charset="-128"/>
                <a:ea typeface="Meiryo UI" pitchFamily="50" charset="-128"/>
                <a:cs typeface="Meiryo UI" pitchFamily="50" charset="-128"/>
              </a:rPr>
              <a:t>2</a:t>
            </a:r>
            <a:r>
              <a:rPr lang="ja-JP" altLang="en-US" sz="1400" b="1" dirty="0">
                <a:solidFill>
                  <a:srgbClr val="000000"/>
                </a:solidFill>
                <a:latin typeface="Meiryo UI" pitchFamily="50" charset="-128"/>
                <a:ea typeface="Meiryo UI" pitchFamily="50" charset="-128"/>
                <a:cs typeface="Meiryo UI" pitchFamily="50" charset="-128"/>
              </a:rPr>
              <a:t>９年度予算額　　→　　</a:t>
            </a:r>
            <a:r>
              <a:rPr lang="ja-JP" altLang="en-US" sz="1400" b="1" dirty="0" smtClean="0">
                <a:solidFill>
                  <a:srgbClr val="000000"/>
                </a:solidFill>
                <a:latin typeface="Meiryo UI" pitchFamily="50" charset="-128"/>
                <a:ea typeface="Meiryo UI" pitchFamily="50" charset="-128"/>
                <a:cs typeface="Meiryo UI" pitchFamily="50" charset="-128"/>
              </a:rPr>
              <a:t>３０年度</a:t>
            </a:r>
            <a:r>
              <a:rPr lang="ja-JP" altLang="en-US" sz="1400" b="1" dirty="0">
                <a:solidFill>
                  <a:srgbClr val="000000"/>
                </a:solidFill>
                <a:latin typeface="Meiryo UI" pitchFamily="50" charset="-128"/>
                <a:ea typeface="Meiryo UI" pitchFamily="50" charset="-128"/>
                <a:cs typeface="Meiryo UI" pitchFamily="50" charset="-128"/>
              </a:rPr>
              <a:t>予算案　</a:t>
            </a:r>
            <a:endParaRPr lang="en-US" altLang="ja-JP" sz="1400" b="1"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400" b="1" dirty="0">
                <a:solidFill>
                  <a:srgbClr val="000000"/>
                </a:solidFill>
                <a:latin typeface="Meiryo UI" pitchFamily="50" charset="-128"/>
                <a:ea typeface="Meiryo UI" pitchFamily="50" charset="-128"/>
                <a:cs typeface="Meiryo UI" pitchFamily="50" charset="-128"/>
              </a:rPr>
              <a:t>　　　７１億円　　　　　　　　　</a:t>
            </a:r>
            <a:r>
              <a:rPr lang="ja-JP" altLang="en-US" sz="1400" b="1" dirty="0" smtClean="0">
                <a:solidFill>
                  <a:srgbClr val="000000"/>
                </a:solidFill>
                <a:latin typeface="Meiryo UI" pitchFamily="50" charset="-128"/>
                <a:ea typeface="Meiryo UI" pitchFamily="50" charset="-128"/>
                <a:cs typeface="Meiryo UI" pitchFamily="50" charset="-128"/>
              </a:rPr>
              <a:t>　　７２</a:t>
            </a:r>
            <a:r>
              <a:rPr lang="zh-TW" altLang="en-US" sz="1400" b="1" dirty="0" smtClean="0">
                <a:solidFill>
                  <a:srgbClr val="000000"/>
                </a:solidFill>
                <a:latin typeface="Meiryo UI" pitchFamily="50" charset="-128"/>
                <a:ea typeface="Meiryo UI" pitchFamily="50" charset="-128"/>
                <a:cs typeface="Meiryo UI" pitchFamily="50" charset="-128"/>
              </a:rPr>
              <a:t>億円</a:t>
            </a:r>
            <a:endParaRPr lang="zh-TW" altLang="en-US" sz="1400" b="1" dirty="0">
              <a:solidFill>
                <a:srgbClr val="000000"/>
              </a:solidFill>
              <a:latin typeface="Meiryo UI" pitchFamily="50" charset="-128"/>
              <a:ea typeface="Meiryo UI" pitchFamily="50" charset="-128"/>
              <a:cs typeface="Meiryo UI" pitchFamily="50" charset="-128"/>
            </a:endParaRPr>
          </a:p>
        </p:txBody>
      </p:sp>
      <p:grpSp>
        <p:nvGrpSpPr>
          <p:cNvPr id="2058" name="グループ化 19"/>
          <p:cNvGrpSpPr>
            <a:grpSpLocks/>
          </p:cNvGrpSpPr>
          <p:nvPr/>
        </p:nvGrpSpPr>
        <p:grpSpPr bwMode="auto">
          <a:xfrm>
            <a:off x="220178" y="1844704"/>
            <a:ext cx="3092185" cy="4824413"/>
            <a:chOff x="107420" y="4875381"/>
            <a:chExt cx="4393179" cy="1858698"/>
          </a:xfrm>
        </p:grpSpPr>
        <p:sp>
          <p:nvSpPr>
            <p:cNvPr id="28" name="角丸四角形 27"/>
            <p:cNvSpPr/>
            <p:nvPr/>
          </p:nvSpPr>
          <p:spPr>
            <a:xfrm>
              <a:off x="107420" y="4934096"/>
              <a:ext cx="4393179" cy="1799983"/>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p>
              <a:pPr>
                <a:defRPr/>
              </a:pPr>
              <a:endParaRPr lang="en-US" altLang="ja-JP" sz="700" dirty="0">
                <a:solidFill>
                  <a:prstClr val="black"/>
                </a:solidFill>
              </a:endParaRPr>
            </a:p>
            <a:p>
              <a:pPr>
                <a:defRPr/>
              </a:pP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a:p>
              <a:pPr marL="85633" indent="-85633">
                <a:defRPr/>
              </a:pPr>
              <a:r>
                <a:rPr lang="ja-JP" altLang="en-US" sz="1100" dirty="0">
                  <a:solidFill>
                    <a:prstClr val="black"/>
                  </a:solidFill>
                  <a:latin typeface="HG丸ｺﾞｼｯｸM-PRO" panose="020F0600000000000000" pitchFamily="50" charset="-128"/>
                  <a:ea typeface="HG丸ｺﾞｼｯｸM-PRO" panose="020F0600000000000000" pitchFamily="50" charset="-128"/>
                </a:rPr>
                <a:t>○　障害者の社会参加支援及び地域移行支援を更に推進するため、就労移行支援、就労継続支援事業所等の日中活動系サービス事業所やグループホーム等の整備促進を図る。</a:t>
              </a:r>
            </a:p>
          </p:txBody>
        </p:sp>
        <p:sp>
          <p:nvSpPr>
            <p:cNvPr id="27" name="角丸四角形 26"/>
            <p:cNvSpPr/>
            <p:nvPr/>
          </p:nvSpPr>
          <p:spPr>
            <a:xfrm>
              <a:off x="257736" y="4875381"/>
              <a:ext cx="3803936" cy="148508"/>
            </a:xfrm>
            <a:prstGeom prst="roundRect">
              <a:avLst>
                <a:gd name="adj" fmla="val 32078"/>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200" b="1" dirty="0">
                  <a:solidFill>
                    <a:prstClr val="black"/>
                  </a:solidFill>
                  <a:latin typeface="HG丸ｺﾞｼｯｸM-PRO" pitchFamily="50" charset="-128"/>
                  <a:ea typeface="HG丸ｺﾞｼｯｸM-PRO" pitchFamily="50" charset="-128"/>
                </a:rPr>
                <a:t>日中活動系サービス等の充実・</a:t>
              </a:r>
              <a:endParaRPr lang="en-US" altLang="ja-JP" sz="1200" b="1" dirty="0">
                <a:solidFill>
                  <a:prstClr val="black"/>
                </a:solidFill>
                <a:latin typeface="HG丸ｺﾞｼｯｸM-PRO" pitchFamily="50" charset="-128"/>
                <a:ea typeface="HG丸ｺﾞｼｯｸM-PRO" pitchFamily="50" charset="-128"/>
              </a:endParaRPr>
            </a:p>
            <a:p>
              <a:pPr>
                <a:defRPr/>
              </a:pPr>
              <a:r>
                <a:rPr lang="ja-JP" altLang="en-US" sz="1200" b="1" dirty="0">
                  <a:solidFill>
                    <a:prstClr val="black"/>
                  </a:solidFill>
                  <a:latin typeface="HG丸ｺﾞｼｯｸM-PRO" pitchFamily="50" charset="-128"/>
                  <a:ea typeface="HG丸ｺﾞｼｯｸM-PRO" pitchFamily="50" charset="-128"/>
                </a:rPr>
                <a:t>地域移行の推進　</a:t>
              </a:r>
              <a:endParaRPr lang="en-US" altLang="ja-JP" sz="1200" b="1" dirty="0">
                <a:solidFill>
                  <a:prstClr val="black"/>
                </a:solidFill>
                <a:latin typeface="HG丸ｺﾞｼｯｸM-PRO" pitchFamily="50" charset="-128"/>
                <a:ea typeface="HG丸ｺﾞｼｯｸM-PRO" pitchFamily="50" charset="-128"/>
              </a:endParaRPr>
            </a:p>
          </p:txBody>
        </p:sp>
      </p:grpSp>
      <p:grpSp>
        <p:nvGrpSpPr>
          <p:cNvPr id="2059" name="グループ化 1"/>
          <p:cNvGrpSpPr>
            <a:grpSpLocks/>
          </p:cNvGrpSpPr>
          <p:nvPr/>
        </p:nvGrpSpPr>
        <p:grpSpPr bwMode="auto">
          <a:xfrm>
            <a:off x="6641884" y="1855788"/>
            <a:ext cx="3069829" cy="4813300"/>
            <a:chOff x="73381" y="5211268"/>
            <a:chExt cx="4394059" cy="2969531"/>
          </a:xfrm>
        </p:grpSpPr>
        <p:sp>
          <p:nvSpPr>
            <p:cNvPr id="56" name="角丸四角形 55"/>
            <p:cNvSpPr/>
            <p:nvPr/>
          </p:nvSpPr>
          <p:spPr>
            <a:xfrm>
              <a:off x="73381" y="5309208"/>
              <a:ext cx="4394059" cy="2871591"/>
            </a:xfrm>
            <a:prstGeom prst="roundRect">
              <a:avLst>
                <a:gd name="adj" fmla="val 5021"/>
              </a:avLst>
            </a:prstGeom>
            <a:ln/>
          </p:spPr>
          <p:style>
            <a:lnRef idx="2">
              <a:schemeClr val="dk1"/>
            </a:lnRef>
            <a:fillRef idx="1">
              <a:schemeClr val="lt1"/>
            </a:fillRef>
            <a:effectRef idx="0">
              <a:schemeClr val="dk1"/>
            </a:effectRef>
            <a:fontRef idx="minor">
              <a:schemeClr val="dk1"/>
            </a:fontRef>
          </p:style>
          <p:txBody>
            <a:bodyPr/>
            <a:lstStyle/>
            <a:p>
              <a:pPr marL="354231" indent="-354231">
                <a:defRPr/>
              </a:pPr>
              <a:r>
                <a:rPr lang="ja-JP" altLang="en-US" sz="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800" dirty="0">
                <a:solidFill>
                  <a:prstClr val="black"/>
                </a:solidFill>
                <a:latin typeface="HG丸ｺﾞｼｯｸM-PRO" panose="020F0600000000000000" pitchFamily="50" charset="-128"/>
                <a:ea typeface="HG丸ｺﾞｼｯｸM-PRO" panose="020F0600000000000000" pitchFamily="50" charset="-128"/>
              </a:endParaRPr>
            </a:p>
            <a:p>
              <a:pPr>
                <a:defRPr/>
              </a:pPr>
              <a:r>
                <a:rPr lang="en-US" altLang="ja-JP" sz="1100" dirty="0">
                  <a:solidFill>
                    <a:prstClr val="black"/>
                  </a:solidFill>
                  <a:latin typeface="HG丸ｺﾞｼｯｸM-PRO" panose="020F0600000000000000" pitchFamily="50" charset="-128"/>
                  <a:ea typeface="HG丸ｺﾞｼｯｸM-PRO" panose="020F0600000000000000" pitchFamily="50" charset="-128"/>
                </a:rPr>
                <a:t/>
              </a:r>
              <a:br>
                <a:rPr lang="en-US" altLang="ja-JP" sz="1100" dirty="0">
                  <a:solidFill>
                    <a:prstClr val="black"/>
                  </a:solidFill>
                  <a:latin typeface="HG丸ｺﾞｼｯｸM-PRO" panose="020F0600000000000000" pitchFamily="50" charset="-128"/>
                  <a:ea typeface="HG丸ｺﾞｼｯｸM-PRO" panose="020F0600000000000000" pitchFamily="50" charset="-128"/>
                </a:rPr>
              </a:br>
              <a:r>
                <a:rPr lang="ja-JP" altLang="en-US" sz="1100" dirty="0">
                  <a:solidFill>
                    <a:prstClr val="black"/>
                  </a:solidFill>
                  <a:latin typeface="HG丸ｺﾞｼｯｸM-PRO" panose="020F0600000000000000" pitchFamily="50" charset="-128"/>
                  <a:ea typeface="HG丸ｺﾞｼｯｸM-PRO" panose="020F0600000000000000" pitchFamily="50" charset="-128"/>
                </a:rPr>
                <a:t>○　国土強靱化基本計画を踏まえ、自力</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避難が困難な障害児・障害者が</a:t>
              </a:r>
              <a:r>
                <a:rPr lang="ja-JP" altLang="en-US" sz="1100" dirty="0" err="1">
                  <a:solidFill>
                    <a:prstClr val="black"/>
                  </a:solidFill>
                  <a:latin typeface="HG丸ｺﾞｼｯｸM-PRO" pitchFamily="50" charset="-128"/>
                  <a:ea typeface="HG丸ｺﾞｼｯｸM-PRO" pitchFamily="50" charset="-128"/>
                </a:rPr>
                <a:t>利用す</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a:t>
              </a:r>
              <a:r>
                <a:rPr lang="ja-JP" altLang="en-US" sz="1100" dirty="0" err="1">
                  <a:solidFill>
                    <a:prstClr val="black"/>
                  </a:solidFill>
                  <a:latin typeface="HG丸ｺﾞｼｯｸM-PRO" pitchFamily="50" charset="-128"/>
                  <a:ea typeface="HG丸ｺﾞｼｯｸM-PRO" pitchFamily="50" charset="-128"/>
                </a:rPr>
                <a:t>る</a:t>
              </a:r>
              <a:r>
                <a:rPr lang="ja-JP" altLang="en-US" sz="1100" dirty="0">
                  <a:solidFill>
                    <a:prstClr val="black"/>
                  </a:solidFill>
                  <a:latin typeface="HG丸ｺﾞｼｯｸM-PRO" pitchFamily="50" charset="-128"/>
                  <a:ea typeface="HG丸ｺﾞｼｯｸM-PRO" pitchFamily="50" charset="-128"/>
                </a:rPr>
                <a:t>施設の安全・安心を確保するため、</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耐震化及びスプリンクラー整備を推進</a:t>
              </a:r>
              <a:endParaRPr lang="en-US" altLang="ja-JP" sz="1100" dirty="0">
                <a:solidFill>
                  <a:prstClr val="black"/>
                </a:solidFill>
                <a:latin typeface="HG丸ｺﾞｼｯｸM-PRO" pitchFamily="50" charset="-128"/>
                <a:ea typeface="HG丸ｺﾞｼｯｸM-PRO" pitchFamily="50" charset="-128"/>
              </a:endParaRPr>
            </a:p>
            <a:p>
              <a:pPr>
                <a:defRPr/>
              </a:pPr>
              <a:r>
                <a:rPr lang="ja-JP" altLang="en-US" sz="1100" dirty="0">
                  <a:solidFill>
                    <a:prstClr val="black"/>
                  </a:solidFill>
                  <a:latin typeface="HG丸ｺﾞｼｯｸM-PRO" pitchFamily="50" charset="-128"/>
                  <a:ea typeface="HG丸ｺﾞｼｯｸM-PRO" pitchFamily="50" charset="-128"/>
                </a:rPr>
                <a:t>　する。</a:t>
              </a:r>
              <a:endParaRPr lang="en-US" altLang="ja-JP" sz="1100" dirty="0">
                <a:solidFill>
                  <a:prstClr val="black"/>
                </a:solidFill>
                <a:latin typeface="HG丸ｺﾞｼｯｸM-PRO" pitchFamily="50" charset="-128"/>
                <a:ea typeface="HG丸ｺﾞｼｯｸM-PRO" pitchFamily="50" charset="-128"/>
              </a:endParaRPr>
            </a:p>
          </p:txBody>
        </p:sp>
        <p:sp>
          <p:nvSpPr>
            <p:cNvPr id="51" name="角丸四角形 50"/>
            <p:cNvSpPr/>
            <p:nvPr/>
          </p:nvSpPr>
          <p:spPr>
            <a:xfrm>
              <a:off x="336852" y="5211268"/>
              <a:ext cx="3237488" cy="179014"/>
            </a:xfrm>
            <a:prstGeom prst="roundRect">
              <a:avLst>
                <a:gd name="adj" fmla="val 32078"/>
              </a:avLst>
            </a:prstGeom>
            <a:solidFill>
              <a:srgbClr val="FF7C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200" b="1" dirty="0">
                  <a:solidFill>
                    <a:prstClr val="black"/>
                  </a:solidFill>
                  <a:latin typeface="HG丸ｺﾞｼｯｸM-PRO" pitchFamily="50" charset="-128"/>
                  <a:ea typeface="HG丸ｺﾞｼｯｸM-PRO" pitchFamily="50" charset="-128"/>
                </a:rPr>
                <a:t>耐震化・防災対策の推進</a:t>
              </a:r>
              <a:endParaRPr lang="en-US" altLang="ja-JP" sz="1200" b="1" dirty="0">
                <a:solidFill>
                  <a:prstClr val="black"/>
                </a:solidFill>
                <a:latin typeface="HG丸ｺﾞｼｯｸM-PRO" pitchFamily="50" charset="-128"/>
                <a:ea typeface="HG丸ｺﾞｼｯｸM-PRO" pitchFamily="50" charset="-128"/>
              </a:endParaRPr>
            </a:p>
          </p:txBody>
        </p:sp>
      </p:grpSp>
      <p:pic>
        <p:nvPicPr>
          <p:cNvPr id="2060" name="Picture 21" descr="完成写真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637" y="5081596"/>
            <a:ext cx="2166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66" descr="C:\Users\YRNSP\Desktop\tajima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219" y="3495675"/>
            <a:ext cx="22821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7" y="3429001"/>
            <a:ext cx="1716352"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6" descr="パン製造部門"/>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914" y="4464050"/>
            <a:ext cx="189177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3641" y="5610225"/>
            <a:ext cx="1731831"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スライド番号プレースホルダー 1"/>
          <p:cNvSpPr>
            <a:spLocks noGrp="1"/>
          </p:cNvSpPr>
          <p:nvPr>
            <p:ph type="sldNum" sz="quarter" idx="12"/>
          </p:nvPr>
        </p:nvSpPr>
        <p:spPr>
          <a:xfrm>
            <a:off x="7683505" y="6524625"/>
            <a:ext cx="2311400" cy="476250"/>
          </a:xfrm>
        </p:spPr>
        <p:txBody>
          <a:bodyPr/>
          <a:lstStyle/>
          <a:p>
            <a:pPr>
              <a:defRPr/>
            </a:pPr>
            <a:fld id="{F52F5ADF-4338-4DAE-8097-4D49C4C9E314}" type="slidenum">
              <a:rPr lang="en-US" altLang="ja-JP" smtClean="0"/>
              <a:pPr>
                <a:defRPr/>
              </a:pPr>
              <a:t>14</a:t>
            </a:fld>
            <a:endParaRPr lang="en-US" altLang="ja-JP" dirty="0"/>
          </a:p>
        </p:txBody>
      </p:sp>
    </p:spTree>
    <p:extLst>
      <p:ext uri="{BB962C8B-B14F-4D97-AF65-F5344CB8AC3E}">
        <p14:creationId xmlns:p14="http://schemas.microsoft.com/office/powerpoint/2010/main" val="72149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つの角を切り取った四角形 11"/>
          <p:cNvSpPr/>
          <p:nvPr/>
        </p:nvSpPr>
        <p:spPr>
          <a:xfrm flipH="1">
            <a:off x="2732757" y="591071"/>
            <a:ext cx="6894116" cy="6150297"/>
          </a:xfrm>
          <a:prstGeom prst="snip1Rect">
            <a:avLst>
              <a:gd name="adj" fmla="val 256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495081" y="-42001"/>
            <a:ext cx="8915400" cy="590681"/>
          </a:xfrm>
        </p:spPr>
        <p:txBody>
          <a:bodyPr>
            <a:noAutofit/>
          </a:bodyPr>
          <a:lstStyle/>
          <a:p>
            <a:r>
              <a:rPr kumimoji="1" lang="ja-JP" altLang="en-US" sz="3000" b="1" dirty="0" smtClean="0">
                <a:solidFill>
                  <a:schemeClr val="tx1">
                    <a:lumMod val="85000"/>
                    <a:lumOff val="15000"/>
                  </a:schemeClr>
                </a:solidFill>
              </a:rPr>
              <a:t>重層的な相談支援体制</a:t>
            </a:r>
            <a:endParaRPr kumimoji="1" lang="ja-JP" altLang="en-US" sz="3000" b="1" dirty="0">
              <a:solidFill>
                <a:schemeClr val="tx1">
                  <a:lumMod val="85000"/>
                  <a:lumOff val="15000"/>
                </a:schemeClr>
              </a:solidFill>
            </a:endParaRPr>
          </a:p>
        </p:txBody>
      </p:sp>
      <p:sp>
        <p:nvSpPr>
          <p:cNvPr id="26" name="テキスト ボックス 25"/>
          <p:cNvSpPr txBox="1"/>
          <p:nvPr/>
        </p:nvSpPr>
        <p:spPr>
          <a:xfrm>
            <a:off x="145149" y="5124892"/>
            <a:ext cx="1765385" cy="461665"/>
          </a:xfrm>
          <a:prstGeom prst="rect">
            <a:avLst/>
          </a:prstGeom>
          <a:noFill/>
        </p:spPr>
        <p:txBody>
          <a:bodyPr wrap="square" rtlCol="0">
            <a:spAutoFit/>
          </a:bodyPr>
          <a:lstStyle/>
          <a:p>
            <a:r>
              <a:rPr kumimoji="1" lang="ja-JP" altLang="en-US" sz="2400" b="1" dirty="0" smtClean="0"/>
              <a:t>＜第１層＞</a:t>
            </a:r>
            <a:endParaRPr kumimoji="1" lang="ja-JP" altLang="en-US" sz="2400" b="1" dirty="0"/>
          </a:p>
        </p:txBody>
      </p:sp>
      <p:sp>
        <p:nvSpPr>
          <p:cNvPr id="27" name="テキスト ボックス 26"/>
          <p:cNvSpPr txBox="1"/>
          <p:nvPr/>
        </p:nvSpPr>
        <p:spPr>
          <a:xfrm>
            <a:off x="195721" y="2852937"/>
            <a:ext cx="1931775" cy="461665"/>
          </a:xfrm>
          <a:prstGeom prst="rect">
            <a:avLst/>
          </a:prstGeom>
          <a:noFill/>
        </p:spPr>
        <p:txBody>
          <a:bodyPr wrap="square" rtlCol="0">
            <a:spAutoFit/>
          </a:bodyPr>
          <a:lstStyle/>
          <a:p>
            <a:r>
              <a:rPr kumimoji="1" lang="ja-JP" altLang="en-US" sz="2400" b="1" dirty="0" smtClean="0"/>
              <a:t>＜第２層＞</a:t>
            </a:r>
            <a:endParaRPr kumimoji="1" lang="ja-JP" altLang="en-US" sz="2400" b="1" dirty="0"/>
          </a:p>
        </p:txBody>
      </p:sp>
      <p:sp>
        <p:nvSpPr>
          <p:cNvPr id="28" name="テキスト ボックス 27"/>
          <p:cNvSpPr txBox="1"/>
          <p:nvPr/>
        </p:nvSpPr>
        <p:spPr>
          <a:xfrm>
            <a:off x="145149" y="591072"/>
            <a:ext cx="2968074" cy="461665"/>
          </a:xfrm>
          <a:prstGeom prst="rect">
            <a:avLst/>
          </a:prstGeom>
          <a:noFill/>
        </p:spPr>
        <p:txBody>
          <a:bodyPr wrap="square" rtlCol="0">
            <a:spAutoFit/>
          </a:bodyPr>
          <a:lstStyle/>
          <a:p>
            <a:r>
              <a:rPr kumimoji="1" lang="ja-JP" altLang="en-US" sz="2400" b="1" dirty="0" smtClean="0"/>
              <a:t>＜第３層＞</a:t>
            </a:r>
            <a:endParaRPr kumimoji="1" lang="ja-JP" altLang="en-US" sz="2400" b="1" dirty="0"/>
          </a:p>
        </p:txBody>
      </p:sp>
      <p:sp>
        <p:nvSpPr>
          <p:cNvPr id="29" name="テキスト ボックス 28"/>
          <p:cNvSpPr txBox="1"/>
          <p:nvPr/>
        </p:nvSpPr>
        <p:spPr>
          <a:xfrm>
            <a:off x="3113224" y="2212415"/>
            <a:ext cx="6206965"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ja-JP" altLang="en-US" b="1" dirty="0" smtClean="0"/>
              <a:t>主な担い手⇒基幹相談支援センター、地域（自立支援）協議会</a:t>
            </a:r>
            <a:endParaRPr kumimoji="1" lang="ja-JP" altLang="en-US" b="1" dirty="0"/>
          </a:p>
        </p:txBody>
      </p:sp>
      <p:sp>
        <p:nvSpPr>
          <p:cNvPr id="8" name="正方形/長方形 7"/>
          <p:cNvSpPr/>
          <p:nvPr/>
        </p:nvSpPr>
        <p:spPr>
          <a:xfrm>
            <a:off x="195721" y="5530006"/>
            <a:ext cx="2475720" cy="923330"/>
          </a:xfrm>
          <a:prstGeom prst="rect">
            <a:avLst/>
          </a:prstGeom>
        </p:spPr>
        <p:txBody>
          <a:bodyPr wrap="square">
            <a:spAutoFit/>
          </a:bodyPr>
          <a:lstStyle/>
          <a:p>
            <a:pPr marL="457200" indent="-457200">
              <a:buFont typeface="+mj-lt"/>
              <a:buAutoNum type="alphaLcPeriod"/>
            </a:pPr>
            <a:r>
              <a:rPr lang="ja-JP" altLang="en-US" b="1" dirty="0"/>
              <a:t>基本相談支援を基盤と</a:t>
            </a:r>
            <a:r>
              <a:rPr lang="ja-JP" altLang="en-US" b="1" dirty="0" smtClean="0"/>
              <a:t>した計画</a:t>
            </a:r>
            <a:r>
              <a:rPr lang="ja-JP" altLang="en-US" b="1" dirty="0"/>
              <a:t>相談</a:t>
            </a:r>
            <a:r>
              <a:rPr lang="ja-JP" altLang="en-US" b="1" dirty="0" smtClean="0"/>
              <a:t>支援</a:t>
            </a:r>
            <a:endParaRPr lang="en-US" altLang="ja-JP" b="1" dirty="0"/>
          </a:p>
        </p:txBody>
      </p:sp>
      <p:sp>
        <p:nvSpPr>
          <p:cNvPr id="9" name="正方形/長方形 8"/>
          <p:cNvSpPr/>
          <p:nvPr/>
        </p:nvSpPr>
        <p:spPr>
          <a:xfrm>
            <a:off x="195720" y="3203684"/>
            <a:ext cx="2537038" cy="369332"/>
          </a:xfrm>
          <a:prstGeom prst="rect">
            <a:avLst/>
          </a:prstGeom>
        </p:spPr>
        <p:txBody>
          <a:bodyPr wrap="square">
            <a:spAutoFit/>
          </a:bodyPr>
          <a:lstStyle/>
          <a:p>
            <a:pPr marL="457200" indent="-457200">
              <a:buFont typeface="+mj-lt"/>
              <a:buAutoNum type="alphaLcPeriod" startAt="2"/>
            </a:pPr>
            <a:r>
              <a:rPr lang="ja-JP" altLang="en-US" b="1" dirty="0"/>
              <a:t>一般的な相談</a:t>
            </a:r>
            <a:r>
              <a:rPr lang="ja-JP" altLang="en-US" b="1" dirty="0" smtClean="0"/>
              <a:t>支援</a:t>
            </a:r>
            <a:endParaRPr lang="en-US" altLang="ja-JP" b="1" dirty="0"/>
          </a:p>
        </p:txBody>
      </p:sp>
      <p:sp>
        <p:nvSpPr>
          <p:cNvPr id="10" name="正方形/長方形 9"/>
          <p:cNvSpPr/>
          <p:nvPr/>
        </p:nvSpPr>
        <p:spPr>
          <a:xfrm>
            <a:off x="225126" y="980729"/>
            <a:ext cx="3703598" cy="646331"/>
          </a:xfrm>
          <a:prstGeom prst="rect">
            <a:avLst/>
          </a:prstGeom>
        </p:spPr>
        <p:txBody>
          <a:bodyPr wrap="square">
            <a:spAutoFit/>
          </a:bodyPr>
          <a:lstStyle/>
          <a:p>
            <a:pPr marL="342900" indent="-342900">
              <a:buFont typeface="+mj-lt"/>
              <a:buAutoNum type="alphaLcPeriod" startAt="3"/>
            </a:pPr>
            <a:r>
              <a:rPr lang="ja-JP" altLang="en-US" b="1" dirty="0"/>
              <a:t>地域における相談支援体制</a:t>
            </a:r>
            <a:r>
              <a:rPr lang="ja-JP" altLang="en-US" b="1" dirty="0" smtClean="0"/>
              <a:t>の</a:t>
            </a:r>
            <a:r>
              <a:rPr lang="ja-JP" altLang="en-US" b="1" dirty="0"/>
              <a:t>　</a:t>
            </a:r>
            <a:r>
              <a:rPr lang="ja-JP" altLang="en-US" b="1" dirty="0" smtClean="0"/>
              <a:t>整備</a:t>
            </a:r>
            <a:r>
              <a:rPr lang="ja-JP" altLang="en-US" b="1" dirty="0"/>
              <a:t>や社会資源の開発など</a:t>
            </a:r>
          </a:p>
        </p:txBody>
      </p:sp>
      <p:sp>
        <p:nvSpPr>
          <p:cNvPr id="13" name="テキスト ボックス 12"/>
          <p:cNvSpPr txBox="1"/>
          <p:nvPr/>
        </p:nvSpPr>
        <p:spPr>
          <a:xfrm>
            <a:off x="4401505" y="764705"/>
            <a:ext cx="4918684"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Wingdings" charset="2"/>
              <a:buChar char="l"/>
            </a:pPr>
            <a:r>
              <a:rPr lang="ja-JP" altLang="en-US" sz="1400" dirty="0"/>
              <a:t>総合的・専門的な相談の実施</a:t>
            </a:r>
            <a:endParaRPr lang="en-US" altLang="ja-JP" sz="1400" dirty="0"/>
          </a:p>
          <a:p>
            <a:pPr marL="285750" indent="-285750">
              <a:buFont typeface="Wingdings" charset="2"/>
              <a:buChar char="l"/>
            </a:pPr>
            <a:r>
              <a:rPr lang="ja-JP" altLang="en-US" sz="1400" dirty="0"/>
              <a:t>地域の相談支援体制強化の取組</a:t>
            </a:r>
            <a:endParaRPr lang="en-US" altLang="ja-JP" sz="1400" dirty="0"/>
          </a:p>
          <a:p>
            <a:pPr marL="285750" indent="-285750">
              <a:buFont typeface="Wingdings" charset="2"/>
              <a:buChar char="l"/>
            </a:pPr>
            <a:r>
              <a:rPr lang="ja-JP" altLang="en-US" sz="1400" dirty="0"/>
              <a:t>地域の相談事業者への専門的な指導</a:t>
            </a:r>
            <a:r>
              <a:rPr lang="ja-JP" altLang="en-US" sz="1400" dirty="0" smtClean="0"/>
              <a:t>助言、人材</a:t>
            </a:r>
            <a:r>
              <a:rPr lang="ja-JP" altLang="en-US" sz="1400" dirty="0"/>
              <a:t>育成</a:t>
            </a:r>
            <a:endParaRPr lang="en-US" altLang="ja-JP" sz="1400" dirty="0"/>
          </a:p>
          <a:p>
            <a:pPr marL="285750" indent="-285750">
              <a:buFont typeface="Wingdings" charset="2"/>
              <a:buChar char="l"/>
            </a:pPr>
            <a:r>
              <a:rPr lang="ja-JP" altLang="en-US" sz="1400" dirty="0"/>
              <a:t>地域の相談機関との連携強化</a:t>
            </a:r>
            <a:endParaRPr lang="en-US" altLang="ja-JP" sz="1400" dirty="0"/>
          </a:p>
          <a:p>
            <a:pPr marL="285750" indent="-285750">
              <a:buFont typeface="Wingdings" charset="2"/>
              <a:buChar char="l"/>
            </a:pPr>
            <a:r>
              <a:rPr lang="ja-JP" altLang="en-US" sz="1400" dirty="0"/>
              <a:t>地域移行・地域定着の促進の取組</a:t>
            </a:r>
            <a:endParaRPr lang="en-US" altLang="ja-JP" sz="1400" dirty="0"/>
          </a:p>
          <a:p>
            <a:pPr marL="285750" indent="-285750">
              <a:buFont typeface="Wingdings" charset="2"/>
              <a:buChar char="l"/>
            </a:pPr>
            <a:r>
              <a:rPr lang="ja-JP" altLang="en-US" sz="1400" dirty="0"/>
              <a:t>権利擁護・虐待の防止</a:t>
            </a:r>
            <a:endParaRPr kumimoji="1" lang="ja-JP" altLang="en-US" sz="1400" dirty="0"/>
          </a:p>
        </p:txBody>
      </p:sp>
      <p:sp>
        <p:nvSpPr>
          <p:cNvPr id="21" name="1 つの角を切り取った四角形 20"/>
          <p:cNvSpPr/>
          <p:nvPr/>
        </p:nvSpPr>
        <p:spPr>
          <a:xfrm>
            <a:off x="2759421" y="2708920"/>
            <a:ext cx="5135189" cy="4032448"/>
          </a:xfrm>
          <a:prstGeom prst="snip1Rect">
            <a:avLst>
              <a:gd name="adj" fmla="val 256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2830181" y="2852936"/>
            <a:ext cx="4104116"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charset="2"/>
              <a:buChar char="l"/>
            </a:pPr>
            <a:r>
              <a:rPr lang="ja-JP" altLang="en-US" sz="1400" dirty="0"/>
              <a:t>福祉サービスの利用援助（情報提供、相談等）</a:t>
            </a:r>
            <a:endParaRPr lang="en-US" altLang="ja-JP" sz="1400" dirty="0"/>
          </a:p>
          <a:p>
            <a:pPr marL="285750" indent="-285750">
              <a:buFont typeface="Wingdings" charset="2"/>
              <a:buChar char="l"/>
            </a:pPr>
            <a:r>
              <a:rPr lang="ja-JP" altLang="en-US" sz="1400" dirty="0"/>
              <a:t>社会資源を活用するための支援（各種支援施策に関する助言・指導）</a:t>
            </a:r>
            <a:endParaRPr lang="en-US" altLang="ja-JP" sz="1400" dirty="0"/>
          </a:p>
          <a:p>
            <a:pPr marL="285750" indent="-285750">
              <a:buFont typeface="Wingdings" charset="2"/>
              <a:buChar char="l"/>
            </a:pPr>
            <a:r>
              <a:rPr lang="ja-JP" altLang="en-US" sz="1400" dirty="0"/>
              <a:t>社会生活力を高めるための支援</a:t>
            </a:r>
            <a:endParaRPr lang="en-US" altLang="ja-JP" sz="1400" dirty="0"/>
          </a:p>
          <a:p>
            <a:pPr marL="285750" indent="-285750">
              <a:buFont typeface="Wingdings" charset="2"/>
              <a:buChar char="l"/>
            </a:pPr>
            <a:r>
              <a:rPr lang="ja-JP" altLang="en-US" sz="1400" dirty="0"/>
              <a:t>ピアカウンセリング</a:t>
            </a:r>
            <a:endParaRPr lang="en-US" altLang="ja-JP" sz="1400" dirty="0"/>
          </a:p>
          <a:p>
            <a:pPr marL="285750" indent="-285750">
              <a:buFont typeface="Wingdings" charset="2"/>
              <a:buChar char="l"/>
            </a:pPr>
            <a:r>
              <a:rPr lang="ja-JP" altLang="en-US" sz="1400" dirty="0"/>
              <a:t>権利擁護のために必要な援助</a:t>
            </a:r>
            <a:endParaRPr lang="en-US" altLang="ja-JP" sz="1400" dirty="0"/>
          </a:p>
          <a:p>
            <a:pPr marL="285750" indent="-285750">
              <a:buFont typeface="Wingdings" charset="2"/>
              <a:buChar char="l"/>
            </a:pPr>
            <a:r>
              <a:rPr lang="ja-JP" altLang="en-US" sz="1400" dirty="0"/>
              <a:t>専門機関</a:t>
            </a:r>
            <a:r>
              <a:rPr lang="ja-JP" altLang="en-US" sz="1400" dirty="0" smtClean="0"/>
              <a:t>の</a:t>
            </a:r>
            <a:r>
              <a:rPr lang="ja-JP" altLang="en-US" sz="1400" dirty="0"/>
              <a:t>紹介　　　　　　　</a:t>
            </a:r>
            <a:endParaRPr kumimoji="1" lang="ja-JP" altLang="en-US" sz="1400" dirty="0"/>
          </a:p>
        </p:txBody>
      </p:sp>
      <p:sp>
        <p:nvSpPr>
          <p:cNvPr id="37" name="テキスト ボックス 36"/>
          <p:cNvSpPr txBox="1"/>
          <p:nvPr/>
        </p:nvSpPr>
        <p:spPr>
          <a:xfrm>
            <a:off x="2827384" y="4509120"/>
            <a:ext cx="4106913"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b="1" dirty="0" smtClean="0"/>
              <a:t>主な担い手⇒市町村相談支援事業</a:t>
            </a:r>
            <a:endParaRPr kumimoji="1" lang="ja-JP" altLang="en-US" b="1" dirty="0"/>
          </a:p>
        </p:txBody>
      </p:sp>
      <p:sp>
        <p:nvSpPr>
          <p:cNvPr id="33" name="片側の 2 つの角を切り取った四角形 32"/>
          <p:cNvSpPr/>
          <p:nvPr/>
        </p:nvSpPr>
        <p:spPr>
          <a:xfrm>
            <a:off x="2732758" y="5067691"/>
            <a:ext cx="6894116" cy="1673678"/>
          </a:xfrm>
          <a:prstGeom prst="snip2SameRect">
            <a:avLst>
              <a:gd name="adj1" fmla="val 50000"/>
              <a:gd name="adj2"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15" name="テキスト ボックス 14"/>
          <p:cNvSpPr txBox="1"/>
          <p:nvPr/>
        </p:nvSpPr>
        <p:spPr>
          <a:xfrm>
            <a:off x="4785001" y="5435932"/>
            <a:ext cx="3991383"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Wingdings" charset="2"/>
              <a:buChar char="l"/>
            </a:pPr>
            <a:r>
              <a:rPr lang="ja-JP" altLang="en-US" sz="1400" dirty="0"/>
              <a:t>基本相談支援</a:t>
            </a:r>
            <a:endParaRPr lang="en-US" altLang="ja-JP" sz="1400" dirty="0"/>
          </a:p>
          <a:p>
            <a:pPr marL="171450" indent="-171450">
              <a:buFont typeface="Wingdings" charset="2"/>
              <a:buChar char="l"/>
            </a:pPr>
            <a:r>
              <a:rPr lang="ja-JP" altLang="en-US" sz="1400" dirty="0"/>
              <a:t>計画相談支援等</a:t>
            </a:r>
            <a:endParaRPr lang="en-US" altLang="ja-JP" sz="1400" dirty="0"/>
          </a:p>
          <a:p>
            <a:r>
              <a:rPr lang="ja-JP" altLang="en-US" sz="1400" dirty="0"/>
              <a:t>　・サービス利用</a:t>
            </a:r>
            <a:r>
              <a:rPr lang="ja-JP" altLang="en-US" sz="1400" dirty="0" smtClean="0"/>
              <a:t>支援</a:t>
            </a:r>
            <a:r>
              <a:rPr lang="ja-JP" altLang="en-US" sz="1400" dirty="0"/>
              <a:t>　</a:t>
            </a:r>
            <a:r>
              <a:rPr lang="ja-JP" altLang="en-US" sz="1400" dirty="0" smtClean="0"/>
              <a:t>・</a:t>
            </a:r>
            <a:r>
              <a:rPr lang="ja-JP" altLang="en-US" sz="1400" dirty="0"/>
              <a:t>継続サービス利用支援</a:t>
            </a:r>
            <a:endParaRPr lang="en-US" altLang="ja-JP" sz="1400" dirty="0"/>
          </a:p>
        </p:txBody>
      </p:sp>
      <p:sp>
        <p:nvSpPr>
          <p:cNvPr id="38" name="テキスト ボックス 37"/>
          <p:cNvSpPr txBox="1"/>
          <p:nvPr/>
        </p:nvSpPr>
        <p:spPr>
          <a:xfrm>
            <a:off x="4788932" y="6228020"/>
            <a:ext cx="398726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kumimoji="1" lang="ja-JP" altLang="en-US" b="1" dirty="0" smtClean="0"/>
              <a:t>主な担い手⇒指定特定相談支援事業</a:t>
            </a:r>
            <a:endParaRPr kumimoji="1" lang="ja-JP" altLang="en-US" b="1" dirty="0"/>
          </a:p>
        </p:txBody>
      </p:sp>
      <p:cxnSp>
        <p:nvCxnSpPr>
          <p:cNvPr id="19" name="直線コネクタ 18"/>
          <p:cNvCxnSpPr/>
          <p:nvPr/>
        </p:nvCxnSpPr>
        <p:spPr>
          <a:xfrm>
            <a:off x="225126" y="5046397"/>
            <a:ext cx="9680875" cy="0"/>
          </a:xfrm>
          <a:prstGeom prst="line">
            <a:avLst/>
          </a:prstGeom>
          <a:ln w="38100">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95720" y="2708920"/>
            <a:ext cx="9710280" cy="0"/>
          </a:xfrm>
          <a:prstGeom prst="line">
            <a:avLst/>
          </a:prstGeom>
          <a:ln w="38100">
            <a:solidFill>
              <a:schemeClr val="tx1">
                <a:lumMod val="65000"/>
                <a:lumOff val="3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0" y="476672"/>
            <a:ext cx="99060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140</a:t>
            </a:fld>
            <a:endParaRPr lang="en-US" altLang="ja-JP" dirty="0"/>
          </a:p>
        </p:txBody>
      </p:sp>
    </p:spTree>
    <p:extLst>
      <p:ext uri="{BB962C8B-B14F-4D97-AF65-F5344CB8AC3E}">
        <p14:creationId xmlns:p14="http://schemas.microsoft.com/office/powerpoint/2010/main" val="341219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88504" y="836712"/>
            <a:ext cx="8915400" cy="5530626"/>
          </a:xfrm>
        </p:spPr>
        <p:txBody>
          <a:bodyPr/>
          <a:lstStyle/>
          <a:p>
            <a:pPr algn="l"/>
            <a:r>
              <a:rPr lang="ja-JP" altLang="en-US" sz="3600" dirty="0" smtClean="0">
                <a:solidFill>
                  <a:schemeClr val="tx1"/>
                </a:solidFill>
              </a:rPr>
              <a:t>　　　　　</a:t>
            </a:r>
            <a:r>
              <a:rPr lang="ja-JP" altLang="en-US" sz="3600" dirty="0" smtClean="0">
                <a:solidFill>
                  <a:schemeClr val="tx1"/>
                </a:solidFill>
              </a:rPr>
              <a:t>２</a:t>
            </a:r>
            <a:r>
              <a:rPr lang="ja-JP" altLang="en-US" sz="3600" dirty="0" smtClean="0">
                <a:solidFill>
                  <a:schemeClr val="tx1"/>
                </a:solidFill>
              </a:rPr>
              <a:t>　地域相談支援について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pPr>
                <a:defRPr/>
              </a:pPr>
              <a:t>141</a:t>
            </a:fld>
            <a:endParaRPr lang="en-US" altLang="ja-JP" dirty="0"/>
          </a:p>
        </p:txBody>
      </p:sp>
    </p:spTree>
    <p:extLst>
      <p:ext uri="{BB962C8B-B14F-4D97-AF65-F5344CB8AC3E}">
        <p14:creationId xmlns:p14="http://schemas.microsoft.com/office/powerpoint/2010/main" val="34551831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6825209" y="1916832"/>
            <a:ext cx="2879840" cy="4752528"/>
          </a:xfrm>
          <a:prstGeom prst="rect">
            <a:avLst/>
          </a:prstGeom>
          <a:solidFill>
            <a:srgbClr val="DBEEF4"/>
          </a:solidFill>
          <a:ln w="9525" cap="flat" cmpd="sng" algn="ctr">
            <a:solidFill>
              <a:schemeClr val="tx1"/>
            </a:solidFill>
            <a:prstDash val="dash"/>
            <a:round/>
            <a:headEnd type="none" w="med" len="med"/>
            <a:tailEnd type="none" w="med" len="med"/>
          </a:ln>
          <a:effectLst>
            <a:innerShdw blurRad="114300">
              <a:prstClr val="black"/>
            </a:innerShdw>
          </a:effectLst>
        </p:spPr>
        <p:txBody>
          <a:bodyPr vert="horz" wrap="square" lIns="0" tIns="7359" rIns="0" bIns="7359" numCol="1" rtlCol="0" anchor="t" anchorCtr="0" compatLnSpc="1">
            <a:prstTxWarp prst="textNoShape">
              <a:avLst/>
            </a:prstTxWarp>
          </a:bodyPr>
          <a:lstStyle/>
          <a:p>
            <a:pPr marL="119063" indent="-119063" defTabSz="873125"/>
            <a:endParaRPr lang="en-US" altLang="ja-JP" sz="1050" dirty="0" smtClean="0">
              <a:solidFill>
                <a:prstClr val="black"/>
              </a:solidFill>
              <a:latin typeface="HGｺﾞｼｯｸM" pitchFamily="49" charset="-128"/>
              <a:ea typeface="ＤＨＰ特太ゴシック体" pitchFamily="2" charset="-128"/>
            </a:endParaRPr>
          </a:p>
          <a:p>
            <a:pPr marL="119063" indent="-119063" defTabSz="873125">
              <a:lnSpc>
                <a:spcPts val="600"/>
              </a:lnSpc>
            </a:pPr>
            <a:endParaRPr lang="en-US" altLang="ja-JP" sz="1050" dirty="0" smtClean="0">
              <a:solidFill>
                <a:prstClr val="black"/>
              </a:solidFill>
              <a:latin typeface="HGｺﾞｼｯｸM" pitchFamily="49" charset="-128"/>
              <a:ea typeface="ＤＨＰ特太ゴシック体" pitchFamily="2" charset="-128"/>
            </a:endParaRPr>
          </a:p>
          <a:p>
            <a:pPr marL="119063" indent="-119063" defTabSz="873125"/>
            <a:r>
              <a:rPr lang="ja-JP" altLang="en-US" sz="1050" dirty="0" smtClean="0">
                <a:solidFill>
                  <a:prstClr val="black"/>
                </a:solidFill>
                <a:latin typeface="HGｺﾞｼｯｸM" pitchFamily="49" charset="-128"/>
                <a:ea typeface="ＤＨＰ特太ゴシック体" pitchFamily="2" charset="-128"/>
              </a:rPr>
              <a:t>（地域移行支援）</a:t>
            </a:r>
            <a:endParaRPr lang="en-US" altLang="ja-JP" sz="1050" dirty="0" smtClean="0">
              <a:solidFill>
                <a:prstClr val="black"/>
              </a:solidFill>
              <a:latin typeface="HGｺﾞｼｯｸM" pitchFamily="49" charset="-128"/>
              <a:ea typeface="ＤＨＰ特太ゴシック体" pitchFamily="2"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・地域移行支援ｻｰﾋﾞｽ費</a:t>
            </a:r>
            <a:r>
              <a:rPr lang="en-US" altLang="ja-JP" sz="1050" dirty="0" smtClean="0">
                <a:solidFill>
                  <a:prstClr val="black"/>
                </a:solidFill>
                <a:latin typeface="HGｺﾞｼｯｸM" pitchFamily="49" charset="-128"/>
                <a:ea typeface="HGｺﾞｼｯｸM" pitchFamily="49" charset="-128"/>
              </a:rPr>
              <a:t>(Ⅰ)</a:t>
            </a:r>
            <a:r>
              <a:rPr lang="ja-JP" altLang="en-US" sz="1050" dirty="0" smtClean="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3,044</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月</a:t>
            </a:r>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en-US" altLang="ja-JP" sz="1050" dirty="0" smtClean="0">
                <a:solidFill>
                  <a:prstClr val="black"/>
                </a:solidFill>
                <a:latin typeface="HGｺﾞｼｯｸM" pitchFamily="49" charset="-128"/>
                <a:ea typeface="HGｺﾞｼｯｸM" pitchFamily="49" charset="-128"/>
              </a:rPr>
              <a:t>〃</a:t>
            </a:r>
            <a:r>
              <a:rPr lang="ja-JP" altLang="en-US" sz="1050" dirty="0" smtClean="0">
                <a:solidFill>
                  <a:prstClr val="black"/>
                </a:solidFill>
                <a:latin typeface="HGｺﾞｼｯｸM" pitchFamily="49" charset="-128"/>
                <a:ea typeface="HGｺﾞｼｯｸM" pitchFamily="49" charset="-128"/>
              </a:rPr>
              <a:t>　　　　</a:t>
            </a:r>
            <a:r>
              <a:rPr lang="en-US" altLang="zh-TW" sz="1050" dirty="0" smtClean="0">
                <a:solidFill>
                  <a:prstClr val="black"/>
                </a:solidFill>
                <a:latin typeface="HGｺﾞｼｯｸM" pitchFamily="49" charset="-128"/>
                <a:ea typeface="HGｺﾞｼｯｸM" pitchFamily="49" charset="-128"/>
              </a:rPr>
              <a:t>(</a:t>
            </a:r>
            <a:r>
              <a:rPr lang="en-US" altLang="ja-JP" sz="1050" dirty="0" smtClean="0">
                <a:solidFill>
                  <a:prstClr val="black"/>
                </a:solidFill>
                <a:latin typeface="HGｺﾞｼｯｸM" pitchFamily="49" charset="-128"/>
                <a:ea typeface="HGｺﾞｼｯｸM" pitchFamily="49" charset="-128"/>
              </a:rPr>
              <a:t>Ⅱ</a:t>
            </a:r>
            <a:r>
              <a:rPr lang="en-US" altLang="zh-TW" sz="1050" dirty="0" smtClean="0">
                <a:solidFill>
                  <a:prstClr val="black"/>
                </a:solidFill>
                <a:latin typeface="HGｺﾞｼｯｸM" pitchFamily="49" charset="-128"/>
                <a:ea typeface="HGｺﾞｼｯｸM" pitchFamily="49" charset="-128"/>
              </a:rPr>
              <a:t>)</a:t>
            </a:r>
            <a:r>
              <a:rPr lang="zh-TW" altLang="en-US" sz="1050" dirty="0">
                <a:solidFill>
                  <a:prstClr val="black"/>
                </a:solidFill>
                <a:latin typeface="HGｺﾞｼｯｸM" pitchFamily="49" charset="-128"/>
                <a:ea typeface="HGｺﾞｼｯｸM" pitchFamily="49" charset="-128"/>
              </a:rPr>
              <a:t>　</a:t>
            </a:r>
            <a:r>
              <a:rPr lang="en-US" altLang="zh-TW" sz="1050" u="sng" dirty="0" smtClean="0">
                <a:solidFill>
                  <a:prstClr val="black"/>
                </a:solidFill>
                <a:latin typeface="HGｺﾞｼｯｸM" pitchFamily="49" charset="-128"/>
                <a:ea typeface="HGｺﾞｼｯｸM" pitchFamily="49" charset="-128"/>
              </a:rPr>
              <a:t>2,3</a:t>
            </a:r>
            <a:r>
              <a:rPr lang="en-US" altLang="ja-JP" sz="1050" u="sng" dirty="0" smtClean="0">
                <a:solidFill>
                  <a:prstClr val="black"/>
                </a:solidFill>
                <a:latin typeface="HGｺﾞｼｯｸM" pitchFamily="49" charset="-128"/>
                <a:ea typeface="HGｺﾞｼｯｸM" pitchFamily="49" charset="-128"/>
              </a:rPr>
              <a:t>36</a:t>
            </a:r>
            <a:r>
              <a:rPr lang="zh-TW" altLang="en-US" sz="1050" u="sng" dirty="0" smtClean="0">
                <a:solidFill>
                  <a:prstClr val="black"/>
                </a:solidFill>
                <a:latin typeface="HGｺﾞｼｯｸM" pitchFamily="49" charset="-128"/>
                <a:ea typeface="HGｺﾞｼｯｸM" pitchFamily="49" charset="-128"/>
              </a:rPr>
              <a:t>単位</a:t>
            </a:r>
            <a:r>
              <a:rPr lang="en-US" altLang="zh-TW" sz="1050" u="sng" dirty="0">
                <a:solidFill>
                  <a:prstClr val="black"/>
                </a:solidFill>
                <a:latin typeface="HGｺﾞｼｯｸM" pitchFamily="49" charset="-128"/>
                <a:ea typeface="HGｺﾞｼｯｸM" pitchFamily="49" charset="-128"/>
              </a:rPr>
              <a:t>/</a:t>
            </a:r>
            <a:r>
              <a:rPr lang="zh-TW" altLang="en-US" sz="1050" u="sng" dirty="0">
                <a:solidFill>
                  <a:prstClr val="black"/>
                </a:solidFill>
                <a:latin typeface="HGｺﾞｼｯｸM" pitchFamily="49" charset="-128"/>
                <a:ea typeface="HGｺﾞｼｯｸM" pitchFamily="49" charset="-128"/>
              </a:rPr>
              <a:t>月</a:t>
            </a:r>
          </a:p>
          <a:p>
            <a:pPr marL="119063" indent="-119063" defTabSz="873125"/>
            <a:r>
              <a:rPr lang="en-US" altLang="ja-JP" sz="500" dirty="0" smtClean="0">
                <a:solidFill>
                  <a:prstClr val="black"/>
                </a:solidFill>
                <a:latin typeface="HGｺﾞｼｯｸM" pitchFamily="49" charset="-128"/>
                <a:ea typeface="HGｺﾞｼｯｸM" pitchFamily="49" charset="-128"/>
              </a:rPr>
              <a:t> </a:t>
            </a:r>
          </a:p>
          <a:p>
            <a:pPr marL="119063" indent="-119063" defTabSz="873125"/>
            <a:r>
              <a:rPr lang="en-US" altLang="ja-JP"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・初回加算</a:t>
            </a:r>
            <a:r>
              <a:rPr lang="ja-JP"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500</a:t>
            </a:r>
            <a:r>
              <a:rPr lang="ja-JP" altLang="en-US" sz="1050" u="sng" dirty="0">
                <a:solidFill>
                  <a:prstClr val="black"/>
                </a:solidFill>
                <a:latin typeface="HGｺﾞｼｯｸM" pitchFamily="49" charset="-128"/>
                <a:ea typeface="HGｺﾞｼｯｸM" pitchFamily="49" charset="-128"/>
              </a:rPr>
              <a:t>単位</a:t>
            </a:r>
            <a:r>
              <a:rPr lang="en-US" altLang="ja-JP" sz="1050" u="sng" dirty="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月</a:t>
            </a:r>
            <a:endParaRPr lang="en-US" altLang="ja-JP" sz="1050" dirty="0" smtClean="0">
              <a:solidFill>
                <a:prstClr val="black"/>
              </a:solidFill>
              <a:latin typeface="HGｺﾞｼｯｸM" pitchFamily="49" charset="-128"/>
              <a:ea typeface="HGｺﾞｼｯｸM" pitchFamily="49" charset="-128"/>
            </a:endParaRPr>
          </a:p>
          <a:p>
            <a:pPr marL="119063" indent="-119063" defTabSz="873125"/>
            <a:r>
              <a:rPr lang="ja-JP" altLang="en-US" sz="800" dirty="0" smtClean="0">
                <a:solidFill>
                  <a:prstClr val="black"/>
                </a:solidFill>
                <a:latin typeface="HGｺﾞｼｯｸM" pitchFamily="49" charset="-128"/>
                <a:ea typeface="HGｺﾞｼｯｸM" pitchFamily="49" charset="-128"/>
              </a:rPr>
              <a:t>　　（</a:t>
            </a:r>
            <a:r>
              <a:rPr lang="ja-JP" altLang="en-US" sz="800" dirty="0">
                <a:solidFill>
                  <a:prstClr val="black"/>
                </a:solidFill>
                <a:latin typeface="HGｺﾞｼｯｸM" pitchFamily="49" charset="-128"/>
                <a:ea typeface="HGｺﾞｼｯｸM" pitchFamily="49" charset="-128"/>
              </a:rPr>
              <a:t>利用</a:t>
            </a:r>
            <a:r>
              <a:rPr lang="ja-JP" altLang="en-US" sz="800" dirty="0" smtClean="0">
                <a:solidFill>
                  <a:prstClr val="black"/>
                </a:solidFill>
                <a:latin typeface="HGｺﾞｼｯｸM" pitchFamily="49" charset="-128"/>
                <a:ea typeface="HGｺﾞｼｯｸM" pitchFamily="49" charset="-128"/>
              </a:rPr>
              <a:t>を開始した月に加算）</a:t>
            </a:r>
            <a:endParaRPr lang="en-US" altLang="ja-JP" sz="800" dirty="0" smtClean="0">
              <a:solidFill>
                <a:prstClr val="black"/>
              </a:solidFill>
              <a:latin typeface="HGｺﾞｼｯｸM" pitchFamily="49" charset="-128"/>
              <a:ea typeface="HGｺﾞｼｯｸM" pitchFamily="49" charset="-128"/>
            </a:endParaRPr>
          </a:p>
          <a:p>
            <a:pPr marL="119063" indent="-119063" defTabSz="873125"/>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a:solidFill>
                  <a:prstClr val="black"/>
                </a:solidFill>
                <a:latin typeface="HGｺﾞｼｯｸM" pitchFamily="49" charset="-128"/>
                <a:ea typeface="HGｺﾞｼｯｸM" pitchFamily="49" charset="-128"/>
              </a:rPr>
              <a:t> ・集中支援加算　　　　　</a:t>
            </a:r>
            <a:r>
              <a:rPr lang="ja-JP" altLang="en-US" sz="1050" dirty="0" smtClean="0">
                <a:solidFill>
                  <a:prstClr val="black"/>
                </a:solidFill>
                <a:latin typeface="HGｺﾞｼｯｸM" pitchFamily="49" charset="-128"/>
                <a:ea typeface="HGｺﾞｼｯｸM" pitchFamily="49" charset="-128"/>
              </a:rPr>
              <a:t> </a:t>
            </a:r>
            <a:r>
              <a:rPr lang="ja-JP" altLang="en-US" sz="1050" dirty="0">
                <a:solidFill>
                  <a:prstClr val="black"/>
                </a:solidFill>
                <a:latin typeface="HGｺﾞｼｯｸM" pitchFamily="49" charset="-128"/>
                <a:ea typeface="HGｺﾞｼｯｸM" pitchFamily="49" charset="-128"/>
              </a:rPr>
              <a:t>　　</a:t>
            </a:r>
            <a:r>
              <a:rPr lang="en-US" altLang="ja-JP" sz="1050" u="sng" dirty="0">
                <a:solidFill>
                  <a:prstClr val="black"/>
                </a:solidFill>
                <a:latin typeface="HGｺﾞｼｯｸM" pitchFamily="49" charset="-128"/>
                <a:ea typeface="HGｺﾞｼｯｸM" pitchFamily="49" charset="-128"/>
              </a:rPr>
              <a:t>500</a:t>
            </a:r>
            <a:r>
              <a:rPr lang="ja-JP" altLang="en-US" sz="1050" u="sng" dirty="0">
                <a:solidFill>
                  <a:prstClr val="black"/>
                </a:solidFill>
                <a:latin typeface="HGｺﾞｼｯｸM" pitchFamily="49" charset="-128"/>
                <a:ea typeface="HGｺﾞｼｯｸM" pitchFamily="49" charset="-128"/>
              </a:rPr>
              <a:t>単位</a:t>
            </a:r>
            <a:r>
              <a:rPr lang="en-US" altLang="ja-JP" sz="1050" u="sng" dirty="0">
                <a:solidFill>
                  <a:prstClr val="black"/>
                </a:solidFill>
                <a:latin typeface="HGｺﾞｼｯｸM" pitchFamily="49" charset="-128"/>
                <a:ea typeface="HGｺﾞｼｯｸM" pitchFamily="49" charset="-128"/>
              </a:rPr>
              <a:t>/</a:t>
            </a:r>
            <a:r>
              <a:rPr lang="ja-JP" altLang="en-US" sz="1050" u="sng" dirty="0">
                <a:solidFill>
                  <a:prstClr val="black"/>
                </a:solidFill>
                <a:latin typeface="HGｺﾞｼｯｸM" pitchFamily="49" charset="-128"/>
                <a:ea typeface="HGｺﾞｼｯｸM" pitchFamily="49" charset="-128"/>
              </a:rPr>
              <a:t>月</a:t>
            </a:r>
            <a:endParaRPr lang="en-US" altLang="ja-JP" sz="1050" dirty="0">
              <a:solidFill>
                <a:prstClr val="black"/>
              </a:solidFill>
              <a:latin typeface="HGｺﾞｼｯｸM" pitchFamily="49" charset="-128"/>
              <a:ea typeface="HGｺﾞｼｯｸM" pitchFamily="49" charset="-128"/>
            </a:endParaRPr>
          </a:p>
          <a:p>
            <a:pPr marL="119063" indent="-119063" defTabSz="873125"/>
            <a:r>
              <a:rPr lang="en-US" altLang="ja-JP" sz="800" dirty="0">
                <a:solidFill>
                  <a:prstClr val="black"/>
                </a:solidFill>
                <a:latin typeface="HGｺﾞｼｯｸM" pitchFamily="49" charset="-128"/>
                <a:ea typeface="HGｺﾞｼｯｸM" pitchFamily="49" charset="-128"/>
              </a:rPr>
              <a:t>   </a:t>
            </a:r>
            <a:r>
              <a:rPr lang="ja-JP" altLang="en-US" sz="800" dirty="0">
                <a:solidFill>
                  <a:prstClr val="black"/>
                </a:solidFill>
                <a:latin typeface="HGｺﾞｼｯｸM" pitchFamily="49" charset="-128"/>
                <a:ea typeface="HGｺﾞｼｯｸM" pitchFamily="49" charset="-128"/>
              </a:rPr>
              <a:t>（月</a:t>
            </a:r>
            <a:r>
              <a:rPr lang="en-US" altLang="ja-JP" sz="800" dirty="0">
                <a:solidFill>
                  <a:prstClr val="black"/>
                </a:solidFill>
                <a:latin typeface="HGｺﾞｼｯｸM" pitchFamily="49" charset="-128"/>
                <a:ea typeface="HGｺﾞｼｯｸM" pitchFamily="49" charset="-128"/>
              </a:rPr>
              <a:t>6</a:t>
            </a:r>
            <a:r>
              <a:rPr lang="ja-JP" altLang="en-US" sz="800" dirty="0">
                <a:solidFill>
                  <a:prstClr val="black"/>
                </a:solidFill>
                <a:latin typeface="HGｺﾞｼｯｸM" pitchFamily="49" charset="-128"/>
                <a:ea typeface="HGｺﾞｼｯｸM" pitchFamily="49" charset="-128"/>
              </a:rPr>
              <a:t>日以上面接・同行による</a:t>
            </a:r>
            <a:r>
              <a:rPr lang="ja-JP" altLang="en-US" sz="800" dirty="0" smtClean="0">
                <a:solidFill>
                  <a:prstClr val="black"/>
                </a:solidFill>
                <a:latin typeface="HGｺﾞｼｯｸM" pitchFamily="49" charset="-128"/>
                <a:ea typeface="HGｺﾞｼｯｸM" pitchFamily="49" charset="-128"/>
              </a:rPr>
              <a:t>支援を</a:t>
            </a:r>
            <a:r>
              <a:rPr lang="ja-JP" altLang="en-US" sz="800" dirty="0">
                <a:solidFill>
                  <a:prstClr val="black"/>
                </a:solidFill>
                <a:latin typeface="HGｺﾞｼｯｸM" pitchFamily="49" charset="-128"/>
                <a:ea typeface="HGｺﾞｼｯｸM" pitchFamily="49" charset="-128"/>
              </a:rPr>
              <a:t>行った場合に加算</a:t>
            </a:r>
            <a:r>
              <a:rPr lang="ja-JP" altLang="en-US" sz="800" dirty="0" smtClean="0">
                <a:solidFill>
                  <a:prstClr val="black"/>
                </a:solidFill>
                <a:latin typeface="HGｺﾞｼｯｸM" pitchFamily="49" charset="-128"/>
                <a:ea typeface="HGｺﾞｼｯｸM" pitchFamily="49" charset="-128"/>
              </a:rPr>
              <a:t>）</a:t>
            </a:r>
            <a:endParaRPr lang="en-US" altLang="ja-JP" sz="800" dirty="0" smtClean="0">
              <a:solidFill>
                <a:prstClr val="black"/>
              </a:solidFill>
              <a:latin typeface="HGｺﾞｼｯｸM" pitchFamily="49" charset="-128"/>
              <a:ea typeface="HGｺﾞｼｯｸM" pitchFamily="49" charset="-128"/>
            </a:endParaRPr>
          </a:p>
          <a:p>
            <a:pPr marL="119063" indent="-119063" defTabSz="873125"/>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・退院・退所月加算　　 　　</a:t>
            </a:r>
            <a:r>
              <a:rPr lang="en-US" altLang="ja-JP" sz="1050" u="sng" dirty="0" smtClean="0">
                <a:solidFill>
                  <a:prstClr val="black"/>
                </a:solidFill>
                <a:latin typeface="HGｺﾞｼｯｸM" pitchFamily="49" charset="-128"/>
                <a:ea typeface="HGｺﾞｼｯｸM" pitchFamily="49" charset="-128"/>
              </a:rPr>
              <a:t>2,700</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月</a:t>
            </a:r>
            <a:endParaRPr lang="en-US" altLang="ja-JP" sz="105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ja-JP" altLang="en-US" sz="800" dirty="0" smtClean="0">
                <a:solidFill>
                  <a:prstClr val="black"/>
                </a:solidFill>
                <a:latin typeface="HGｺﾞｼｯｸM" pitchFamily="49" charset="-128"/>
                <a:ea typeface="HGｺﾞｼｯｸM" pitchFamily="49" charset="-128"/>
              </a:rPr>
              <a:t>（退院・退所月に加算）</a:t>
            </a:r>
            <a:endParaRPr lang="en-US" altLang="ja-JP" sz="800" dirty="0" smtClean="0">
              <a:solidFill>
                <a:prstClr val="black"/>
              </a:solidFill>
              <a:latin typeface="HGｺﾞｼｯｸM" pitchFamily="49" charset="-128"/>
              <a:ea typeface="HGｺﾞｼｯｸM" pitchFamily="49" charset="-128"/>
            </a:endParaRPr>
          </a:p>
          <a:p>
            <a:pPr marL="119063" indent="-119063" defTabSz="873125"/>
            <a:r>
              <a:rPr lang="ja-JP" altLang="en-US" sz="500" dirty="0" smtClean="0">
                <a:solidFill>
                  <a:prstClr val="black"/>
                </a:solidFill>
                <a:latin typeface="HGｺﾞｼｯｸM" pitchFamily="49" charset="-128"/>
                <a:ea typeface="HGｺﾞｼｯｸM" pitchFamily="49" charset="-128"/>
              </a:rPr>
              <a:t>　</a:t>
            </a:r>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・障害福祉サービス事業の体験利用加算</a:t>
            </a:r>
            <a:endParaRPr lang="en-US" altLang="ja-JP" sz="105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ja-JP" altLang="en-US" sz="800" dirty="0" smtClean="0">
                <a:solidFill>
                  <a:prstClr val="black"/>
                </a:solidFill>
                <a:latin typeface="HGｺﾞｼｯｸM" pitchFamily="49" charset="-128"/>
                <a:ea typeface="HGｺﾞｼｯｸM" pitchFamily="49" charset="-128"/>
              </a:rPr>
              <a:t>（障害</a:t>
            </a:r>
            <a:r>
              <a:rPr lang="ja-JP" altLang="en-US" sz="800" dirty="0">
                <a:solidFill>
                  <a:prstClr val="black"/>
                </a:solidFill>
                <a:latin typeface="HGｺﾞｼｯｸM" pitchFamily="49" charset="-128"/>
                <a:ea typeface="HGｺﾞｼｯｸM" pitchFamily="49" charset="-128"/>
              </a:rPr>
              <a:t>福祉ｻｰﾋﾞｽの体験的な利用支援を行った</a:t>
            </a:r>
            <a:r>
              <a:rPr lang="ja-JP" altLang="en-US" sz="800" dirty="0" smtClean="0">
                <a:solidFill>
                  <a:prstClr val="black"/>
                </a:solidFill>
                <a:latin typeface="HGｺﾞｼｯｸM" pitchFamily="49" charset="-128"/>
                <a:ea typeface="HGｺﾞｼｯｸM" pitchFamily="49" charset="-128"/>
              </a:rPr>
              <a:t>場合に加算）</a:t>
            </a:r>
            <a:endParaRPr lang="en-US" altLang="ja-JP" sz="800" dirty="0">
              <a:solidFill>
                <a:prstClr val="black"/>
              </a:solidFill>
              <a:latin typeface="HGｺﾞｼｯｸM" pitchFamily="49" charset="-128"/>
              <a:ea typeface="HGｺﾞｼｯｸM" pitchFamily="49" charset="-128"/>
            </a:endParaRPr>
          </a:p>
          <a:p>
            <a:pPr marL="119063" indent="-119063" defTabSz="873125"/>
            <a:r>
              <a:rPr lang="ja-JP"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　　 　　</a:t>
            </a:r>
            <a:r>
              <a:rPr lang="zh-TW" altLang="en-US" sz="1050" dirty="0">
                <a:solidFill>
                  <a:prstClr val="black"/>
                </a:solidFill>
                <a:latin typeface="HGｺﾞｼｯｸM" pitchFamily="49" charset="-128"/>
                <a:ea typeface="HGｺﾞｼｯｸM" pitchFamily="49" charset="-128"/>
              </a:rPr>
              <a:t>開始日～</a:t>
            </a:r>
            <a:r>
              <a:rPr lang="en-US" altLang="zh-TW" sz="1050" dirty="0">
                <a:solidFill>
                  <a:prstClr val="black"/>
                </a:solidFill>
                <a:latin typeface="HGｺﾞｼｯｸM" pitchFamily="49" charset="-128"/>
                <a:ea typeface="HGｺﾞｼｯｸM" pitchFamily="49" charset="-128"/>
              </a:rPr>
              <a:t>5</a:t>
            </a:r>
            <a:r>
              <a:rPr lang="zh-TW" altLang="en-US" sz="1050" dirty="0">
                <a:solidFill>
                  <a:prstClr val="black"/>
                </a:solidFill>
                <a:latin typeface="HGｺﾞｼｯｸM" pitchFamily="49" charset="-128"/>
                <a:ea typeface="HGｺﾞｼｯｸM" pitchFamily="49" charset="-128"/>
              </a:rPr>
              <a:t>日目　　</a:t>
            </a:r>
            <a:r>
              <a:rPr lang="en-US" altLang="zh-TW" sz="1050" u="sng" dirty="0">
                <a:solidFill>
                  <a:prstClr val="black"/>
                </a:solidFill>
                <a:latin typeface="HGｺﾞｼｯｸM" pitchFamily="49" charset="-128"/>
                <a:ea typeface="HGｺﾞｼｯｸM" pitchFamily="49" charset="-128"/>
              </a:rPr>
              <a:t>500</a:t>
            </a:r>
            <a:r>
              <a:rPr lang="zh-TW" altLang="en-US" sz="1050" u="sng" dirty="0" smtClean="0">
                <a:solidFill>
                  <a:prstClr val="black"/>
                </a:solidFill>
                <a:latin typeface="HGｺﾞｼｯｸM" pitchFamily="49" charset="-128"/>
                <a:ea typeface="HGｺﾞｼｯｸM" pitchFamily="49" charset="-128"/>
              </a:rPr>
              <a:t>単位</a:t>
            </a:r>
            <a:r>
              <a:rPr lang="en-US" altLang="ja-JP" sz="1050" u="sng" dirty="0">
                <a:solidFill>
                  <a:prstClr val="black"/>
                </a:solidFill>
                <a:latin typeface="HGｺﾞｼｯｸM" pitchFamily="49" charset="-128"/>
                <a:ea typeface="HGｺﾞｼｯｸM" pitchFamily="49" charset="-128"/>
              </a:rPr>
              <a:t>/</a:t>
            </a:r>
            <a:r>
              <a:rPr lang="ja-JP" altLang="en-US" sz="1050" u="sng" dirty="0">
                <a:solidFill>
                  <a:prstClr val="black"/>
                </a:solidFill>
                <a:latin typeface="HGｺﾞｼｯｸM" pitchFamily="49" charset="-128"/>
                <a:ea typeface="HGｺﾞｼｯｸM" pitchFamily="49" charset="-128"/>
              </a:rPr>
              <a:t>日</a:t>
            </a:r>
            <a:endParaRPr lang="zh-TW" altLang="en-US" sz="1050" dirty="0">
              <a:solidFill>
                <a:prstClr val="black"/>
              </a:solidFill>
              <a:latin typeface="HGｺﾞｼｯｸM" pitchFamily="49" charset="-128"/>
              <a:ea typeface="HGｺﾞｼｯｸM" pitchFamily="49" charset="-128"/>
            </a:endParaRPr>
          </a:p>
          <a:p>
            <a:pPr marL="119063" indent="-119063" defTabSz="873125"/>
            <a:r>
              <a:rPr lang="zh-TW"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　　　</a:t>
            </a:r>
            <a:r>
              <a:rPr lang="zh-TW" altLang="en-US" sz="1050" dirty="0">
                <a:solidFill>
                  <a:prstClr val="black"/>
                </a:solidFill>
                <a:latin typeface="HGｺﾞｼｯｸM" pitchFamily="49" charset="-128"/>
                <a:ea typeface="HGｺﾞｼｯｸM" pitchFamily="49" charset="-128"/>
              </a:rPr>
              <a:t>　</a:t>
            </a:r>
            <a:r>
              <a:rPr lang="zh-TW" altLang="en-US" sz="1050" dirty="0" smtClean="0">
                <a:solidFill>
                  <a:prstClr val="black"/>
                </a:solidFill>
                <a:latin typeface="HGｺﾞｼｯｸM" pitchFamily="49" charset="-128"/>
                <a:ea typeface="HGｺﾞｼｯｸM" pitchFamily="49" charset="-128"/>
              </a:rPr>
              <a:t> </a:t>
            </a:r>
            <a:r>
              <a:rPr lang="zh-TW" altLang="en-US" sz="1050" dirty="0">
                <a:solidFill>
                  <a:prstClr val="black"/>
                </a:solidFill>
                <a:latin typeface="HGｺﾞｼｯｸM" pitchFamily="49" charset="-128"/>
                <a:ea typeface="HGｺﾞｼｯｸM" pitchFamily="49" charset="-128"/>
              </a:rPr>
              <a:t>　</a:t>
            </a:r>
            <a:r>
              <a:rPr lang="en-US" altLang="zh-TW" sz="1050" dirty="0">
                <a:solidFill>
                  <a:prstClr val="black"/>
                </a:solidFill>
                <a:latin typeface="HGｺﾞｼｯｸM" pitchFamily="49" charset="-128"/>
                <a:ea typeface="HGｺﾞｼｯｸM" pitchFamily="49" charset="-128"/>
              </a:rPr>
              <a:t>6</a:t>
            </a:r>
            <a:r>
              <a:rPr lang="zh-TW" altLang="en-US" sz="1050" dirty="0">
                <a:solidFill>
                  <a:prstClr val="black"/>
                </a:solidFill>
                <a:latin typeface="HGｺﾞｼｯｸM" pitchFamily="49" charset="-128"/>
                <a:ea typeface="HGｺﾞｼｯｸM" pitchFamily="49" charset="-128"/>
              </a:rPr>
              <a:t>日目～</a:t>
            </a:r>
            <a:r>
              <a:rPr lang="en-US" altLang="zh-TW" sz="1050" dirty="0">
                <a:solidFill>
                  <a:prstClr val="black"/>
                </a:solidFill>
                <a:latin typeface="HGｺﾞｼｯｸM" pitchFamily="49" charset="-128"/>
                <a:ea typeface="HGｺﾞｼｯｸM" pitchFamily="49" charset="-128"/>
              </a:rPr>
              <a:t>15</a:t>
            </a:r>
            <a:r>
              <a:rPr lang="zh-TW" altLang="en-US" sz="1050" dirty="0">
                <a:solidFill>
                  <a:prstClr val="black"/>
                </a:solidFill>
                <a:latin typeface="HGｺﾞｼｯｸM" pitchFamily="49" charset="-128"/>
                <a:ea typeface="HGｺﾞｼｯｸM" pitchFamily="49" charset="-128"/>
              </a:rPr>
              <a:t>日目　　</a:t>
            </a:r>
            <a:r>
              <a:rPr lang="en-US" altLang="zh-TW" sz="1050" u="sng" dirty="0">
                <a:solidFill>
                  <a:prstClr val="black"/>
                </a:solidFill>
                <a:latin typeface="HGｺﾞｼｯｸM" pitchFamily="49" charset="-128"/>
                <a:ea typeface="HGｺﾞｼｯｸM" pitchFamily="49" charset="-128"/>
              </a:rPr>
              <a:t>250</a:t>
            </a:r>
            <a:r>
              <a:rPr lang="zh-TW" altLang="en-US" sz="1050" u="sng" dirty="0" smtClean="0">
                <a:solidFill>
                  <a:prstClr val="black"/>
                </a:solidFill>
                <a:latin typeface="HGｺﾞｼｯｸM" pitchFamily="49" charset="-128"/>
                <a:ea typeface="HGｺﾞｼｯｸM" pitchFamily="49" charset="-128"/>
              </a:rPr>
              <a:t>単位</a:t>
            </a:r>
            <a:r>
              <a:rPr lang="en-US" altLang="ja-JP" sz="1050" u="sng" dirty="0">
                <a:solidFill>
                  <a:prstClr val="black"/>
                </a:solidFill>
                <a:latin typeface="HGｺﾞｼｯｸM" pitchFamily="49" charset="-128"/>
                <a:ea typeface="HGｺﾞｼｯｸM" pitchFamily="49" charset="-128"/>
              </a:rPr>
              <a:t>/</a:t>
            </a:r>
            <a:r>
              <a:rPr lang="ja-JP" altLang="en-US" sz="1050" u="sng" dirty="0">
                <a:solidFill>
                  <a:prstClr val="black"/>
                </a:solidFill>
                <a:latin typeface="HGｺﾞｼｯｸM" pitchFamily="49" charset="-128"/>
                <a:ea typeface="HGｺﾞｼｯｸM" pitchFamily="49" charset="-128"/>
              </a:rPr>
              <a:t>日</a:t>
            </a:r>
            <a:endParaRPr lang="zh-TW" altLang="en-US" sz="1050" dirty="0">
              <a:solidFill>
                <a:prstClr val="black"/>
              </a:solidFill>
              <a:latin typeface="HGｺﾞｼｯｸM" pitchFamily="49" charset="-128"/>
              <a:ea typeface="HGｺﾞｼｯｸM" pitchFamily="49" charset="-128"/>
            </a:endParaRPr>
          </a:p>
          <a:p>
            <a:pPr marL="119063" indent="-119063" defTabSz="873125"/>
            <a:r>
              <a:rPr lang="ja-JP" altLang="en-US" sz="500" dirty="0" smtClean="0">
                <a:solidFill>
                  <a:prstClr val="black"/>
                </a:solidFill>
                <a:latin typeface="HGｺﾞｼｯｸM" pitchFamily="49" charset="-128"/>
                <a:ea typeface="HGｺﾞｼｯｸM" pitchFamily="49" charset="-128"/>
              </a:rPr>
              <a:t>　　</a:t>
            </a:r>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・体験宿泊加算（</a:t>
            </a:r>
            <a:r>
              <a:rPr lang="en-US" altLang="ja-JP" sz="1050" dirty="0" smtClean="0">
                <a:solidFill>
                  <a:prstClr val="black"/>
                </a:solidFill>
                <a:latin typeface="HGｺﾞｼｯｸM" pitchFamily="49" charset="-128"/>
                <a:ea typeface="HGｺﾞｼｯｸM" pitchFamily="49" charset="-128"/>
              </a:rPr>
              <a:t>Ⅰ</a:t>
            </a:r>
            <a:r>
              <a:rPr lang="ja-JP" altLang="en-US" sz="1050" dirty="0" smtClean="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300</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日</a:t>
            </a:r>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en-US" altLang="ja-JP" sz="1050" dirty="0" smtClean="0">
                <a:solidFill>
                  <a:prstClr val="black"/>
                </a:solidFill>
                <a:latin typeface="HGｺﾞｼｯｸM" pitchFamily="49" charset="-128"/>
                <a:ea typeface="HGｺﾞｼｯｸM" pitchFamily="49" charset="-128"/>
              </a:rPr>
              <a:t>〃</a:t>
            </a:r>
            <a:r>
              <a:rPr lang="ja-JP" altLang="en-US" sz="1050" dirty="0" smtClean="0">
                <a:solidFill>
                  <a:prstClr val="black"/>
                </a:solidFill>
                <a:latin typeface="HGｺﾞｼｯｸM" pitchFamily="49" charset="-128"/>
                <a:ea typeface="HGｺﾞｼｯｸM" pitchFamily="49" charset="-128"/>
              </a:rPr>
              <a:t>　　 （</a:t>
            </a:r>
            <a:r>
              <a:rPr lang="en-US" altLang="ja-JP" sz="1050" dirty="0" smtClean="0">
                <a:solidFill>
                  <a:prstClr val="black"/>
                </a:solidFill>
                <a:latin typeface="HGｺﾞｼｯｸM" pitchFamily="49" charset="-128"/>
                <a:ea typeface="HGｺﾞｼｯｸM" pitchFamily="49" charset="-128"/>
              </a:rPr>
              <a:t>Ⅱ</a:t>
            </a:r>
            <a:r>
              <a:rPr lang="ja-JP" altLang="en-US" sz="1050" dirty="0" smtClean="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700</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日</a:t>
            </a:r>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r>
              <a:rPr lang="ja-JP" altLang="en-US" sz="800" dirty="0">
                <a:solidFill>
                  <a:prstClr val="black"/>
                </a:solidFill>
                <a:latin typeface="HGｺﾞｼｯｸM" pitchFamily="49" charset="-128"/>
                <a:ea typeface="HGｺﾞｼｯｸM" pitchFamily="49" charset="-128"/>
              </a:rPr>
              <a:t>　</a:t>
            </a:r>
            <a:r>
              <a:rPr lang="ja-JP" altLang="en-US" sz="800" dirty="0" smtClean="0">
                <a:solidFill>
                  <a:prstClr val="black"/>
                </a:solidFill>
                <a:latin typeface="HGｺﾞｼｯｸM" pitchFamily="49" charset="-128"/>
                <a:ea typeface="HGｺﾞｼｯｸM" pitchFamily="49" charset="-128"/>
              </a:rPr>
              <a:t>　（</a:t>
            </a:r>
            <a:r>
              <a:rPr lang="ja-JP" altLang="en-US" sz="800" dirty="0">
                <a:solidFill>
                  <a:prstClr val="black"/>
                </a:solidFill>
                <a:latin typeface="HGｺﾞｼｯｸM" pitchFamily="49" charset="-128"/>
                <a:ea typeface="HGｺﾞｼｯｸM" pitchFamily="49" charset="-128"/>
              </a:rPr>
              <a:t>一人暮らしに向けた体験的な宿泊支援を行った場合）</a:t>
            </a:r>
          </a:p>
          <a:p>
            <a:pPr marL="119063" indent="-119063" defTabSz="873125"/>
            <a:r>
              <a:rPr lang="ja-JP" altLang="en-US" sz="500" dirty="0" smtClean="0">
                <a:solidFill>
                  <a:prstClr val="black"/>
                </a:solidFill>
                <a:latin typeface="HGｺﾞｼｯｸM" pitchFamily="49" charset="-128"/>
                <a:ea typeface="HGｺﾞｼｯｸM" pitchFamily="49" charset="-128"/>
              </a:rPr>
              <a:t>　</a:t>
            </a:r>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・特別地域加算　　　　　　　　</a:t>
            </a:r>
            <a:r>
              <a:rPr lang="ja-JP" altLang="en-US" sz="1050" u="sng" dirty="0" smtClean="0">
                <a:solidFill>
                  <a:prstClr val="black"/>
                </a:solidFill>
                <a:latin typeface="HGｺﾞｼｯｸM" pitchFamily="49" charset="-128"/>
                <a:ea typeface="HGｺﾞｼｯｸM" pitchFamily="49" charset="-128"/>
              </a:rPr>
              <a:t>＋</a:t>
            </a:r>
            <a:r>
              <a:rPr lang="en-US" altLang="ja-JP" sz="1050" u="sng" dirty="0" smtClean="0">
                <a:solidFill>
                  <a:prstClr val="black"/>
                </a:solidFill>
                <a:latin typeface="HGｺﾞｼｯｸM" pitchFamily="49" charset="-128"/>
                <a:ea typeface="HGｺﾞｼｯｸM" pitchFamily="49" charset="-128"/>
              </a:rPr>
              <a:t>15/100</a:t>
            </a:r>
          </a:p>
          <a:p>
            <a:pPr marL="119063" indent="-119063" defTabSz="873125"/>
            <a:r>
              <a:rPr lang="ja-JP" altLang="en-US" sz="800" dirty="0" smtClean="0">
                <a:solidFill>
                  <a:prstClr val="black"/>
                </a:solidFill>
                <a:latin typeface="HGｺﾞｼｯｸM" pitchFamily="49" charset="-128"/>
                <a:ea typeface="HGｺﾞｼｯｸM" pitchFamily="49" charset="-128"/>
              </a:rPr>
              <a:t>　　（中山間</a:t>
            </a:r>
            <a:r>
              <a:rPr lang="ja-JP" altLang="en-US" sz="800" dirty="0">
                <a:solidFill>
                  <a:prstClr val="black"/>
                </a:solidFill>
                <a:latin typeface="HGｺﾞｼｯｸM" pitchFamily="49" charset="-128"/>
                <a:ea typeface="HGｺﾞｼｯｸM" pitchFamily="49" charset="-128"/>
              </a:rPr>
              <a:t>地域等に居住している者に対して支援した</a:t>
            </a:r>
            <a:r>
              <a:rPr lang="ja-JP" altLang="en-US" sz="800" dirty="0" smtClean="0">
                <a:solidFill>
                  <a:prstClr val="black"/>
                </a:solidFill>
                <a:latin typeface="HGｺﾞｼｯｸM" pitchFamily="49" charset="-128"/>
                <a:ea typeface="HGｺﾞｼｯｸM" pitchFamily="49" charset="-128"/>
              </a:rPr>
              <a:t>場合）</a:t>
            </a:r>
            <a:endParaRPr lang="ja-JP" altLang="en-US" sz="800" dirty="0">
              <a:solidFill>
                <a:prstClr val="black"/>
              </a:solidFill>
              <a:latin typeface="HGｺﾞｼｯｸM" pitchFamily="49" charset="-128"/>
              <a:ea typeface="HGｺﾞｼｯｸM" pitchFamily="49" charset="-128"/>
            </a:endParaRPr>
          </a:p>
          <a:p>
            <a:pPr marL="119063" indent="-119063" defTabSz="873125"/>
            <a:endParaRPr lang="en-US" altLang="ja-JP" sz="105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ＤＨＰ特太ゴシック体" pitchFamily="2" charset="-128"/>
              </a:rPr>
              <a:t>（地域定着支援）</a:t>
            </a:r>
            <a:endParaRPr lang="en-US" altLang="ja-JP" sz="1050" dirty="0" smtClean="0">
              <a:solidFill>
                <a:prstClr val="black"/>
              </a:solidFill>
              <a:latin typeface="HGｺﾞｼｯｸM" pitchFamily="49" charset="-128"/>
              <a:ea typeface="ＤＨＰ特太ゴシック体" pitchFamily="2"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・地域定着支援サービス費</a:t>
            </a:r>
            <a:endParaRPr lang="en-US" altLang="ja-JP" sz="105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ja-JP"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体制確保費　　　　　 　</a:t>
            </a:r>
            <a:r>
              <a:rPr lang="en-US" altLang="ja-JP" sz="1050" u="sng" dirty="0" smtClean="0">
                <a:solidFill>
                  <a:prstClr val="black"/>
                </a:solidFill>
                <a:latin typeface="HGｺﾞｼｯｸM" pitchFamily="49" charset="-128"/>
                <a:ea typeface="HGｺﾞｼｯｸM" pitchFamily="49" charset="-128"/>
              </a:rPr>
              <a:t>304</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月</a:t>
            </a:r>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a:t>
            </a:r>
            <a:r>
              <a:rPr lang="ja-JP" altLang="en-US" sz="1050" dirty="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緊急時支援費（</a:t>
            </a:r>
            <a:r>
              <a:rPr lang="en-US" altLang="ja-JP" sz="1050" dirty="0" smtClean="0">
                <a:solidFill>
                  <a:prstClr val="black"/>
                </a:solidFill>
                <a:latin typeface="HGｺﾞｼｯｸM" pitchFamily="49" charset="-128"/>
                <a:ea typeface="HGｺﾞｼｯｸM" pitchFamily="49" charset="-128"/>
              </a:rPr>
              <a:t>Ⅰ</a:t>
            </a:r>
            <a:r>
              <a:rPr lang="ja-JP" altLang="en-US" sz="1050" dirty="0" smtClean="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709</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smtClean="0">
                <a:solidFill>
                  <a:prstClr val="black"/>
                </a:solidFill>
                <a:latin typeface="HGｺﾞｼｯｸM" pitchFamily="49" charset="-128"/>
                <a:ea typeface="HGｺﾞｼｯｸM" pitchFamily="49" charset="-128"/>
              </a:rPr>
              <a:t>/</a:t>
            </a:r>
            <a:r>
              <a:rPr lang="ja-JP" altLang="en-US" sz="1050" u="sng" dirty="0" smtClean="0">
                <a:solidFill>
                  <a:prstClr val="black"/>
                </a:solidFill>
                <a:latin typeface="HGｺﾞｼｯｸM" pitchFamily="49" charset="-128"/>
                <a:ea typeface="HGｺﾞｼｯｸM" pitchFamily="49" charset="-128"/>
              </a:rPr>
              <a:t>日</a:t>
            </a:r>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r>
              <a:rPr lang="en-US" altLang="ja-JP" sz="1050" dirty="0" smtClean="0">
                <a:solidFill>
                  <a:prstClr val="black"/>
                </a:solidFill>
                <a:latin typeface="HGｺﾞｼｯｸM" pitchFamily="49" charset="-128"/>
                <a:ea typeface="HGｺﾞｼｯｸM" pitchFamily="49" charset="-128"/>
              </a:rPr>
              <a:t>       </a:t>
            </a:r>
            <a:r>
              <a:rPr lang="ja-JP" altLang="en-US" sz="1050" dirty="0" smtClean="0">
                <a:solidFill>
                  <a:prstClr val="black"/>
                </a:solidFill>
                <a:latin typeface="HGｺﾞｼｯｸM" pitchFamily="49" charset="-128"/>
                <a:ea typeface="HGｺﾞｼｯｸM" pitchFamily="49" charset="-128"/>
              </a:rPr>
              <a:t>　　 </a:t>
            </a:r>
            <a:r>
              <a:rPr lang="en-US" altLang="ja-JP" sz="1050" dirty="0" smtClean="0">
                <a:solidFill>
                  <a:prstClr val="black"/>
                </a:solidFill>
                <a:latin typeface="HGｺﾞｼｯｸM" pitchFamily="49" charset="-128"/>
                <a:ea typeface="HGｺﾞｼｯｸM" pitchFamily="49" charset="-128"/>
              </a:rPr>
              <a:t>〃</a:t>
            </a:r>
            <a:r>
              <a:rPr lang="ja-JP" altLang="en-US" sz="1050" dirty="0" smtClean="0">
                <a:solidFill>
                  <a:prstClr val="black"/>
                </a:solidFill>
                <a:latin typeface="HGｺﾞｼｯｸM" pitchFamily="49" charset="-128"/>
                <a:ea typeface="HGｺﾞｼｯｸM" pitchFamily="49" charset="-128"/>
              </a:rPr>
              <a:t>　　 （</a:t>
            </a:r>
            <a:r>
              <a:rPr lang="en-US" altLang="ja-JP" sz="1050" dirty="0" smtClean="0">
                <a:solidFill>
                  <a:prstClr val="black"/>
                </a:solidFill>
                <a:latin typeface="HGｺﾞｼｯｸM" pitchFamily="49" charset="-128"/>
                <a:ea typeface="HGｺﾞｼｯｸM" pitchFamily="49" charset="-128"/>
              </a:rPr>
              <a:t>Ⅱ</a:t>
            </a:r>
            <a:r>
              <a:rPr lang="ja-JP" altLang="en-US" sz="1050" dirty="0">
                <a:solidFill>
                  <a:prstClr val="black"/>
                </a:solidFill>
                <a:latin typeface="HGｺﾞｼｯｸM" pitchFamily="49" charset="-128"/>
                <a:ea typeface="HGｺﾞｼｯｸM" pitchFamily="49" charset="-128"/>
              </a:rPr>
              <a:t>）　　 </a:t>
            </a:r>
            <a:r>
              <a:rPr lang="en-US" altLang="ja-JP" sz="1050" dirty="0">
                <a:solidFill>
                  <a:prstClr val="black"/>
                </a:solidFill>
                <a:latin typeface="HGｺﾞｼｯｸM" pitchFamily="49" charset="-128"/>
                <a:ea typeface="HGｺﾞｼｯｸM" pitchFamily="49" charset="-128"/>
              </a:rPr>
              <a:t> </a:t>
            </a:r>
            <a:r>
              <a:rPr lang="en-US" altLang="ja-JP" sz="1050" u="sng" dirty="0" smtClean="0">
                <a:solidFill>
                  <a:prstClr val="black"/>
                </a:solidFill>
                <a:latin typeface="HGｺﾞｼｯｸM" pitchFamily="49" charset="-128"/>
                <a:ea typeface="HGｺﾞｼｯｸM" pitchFamily="49" charset="-128"/>
              </a:rPr>
              <a:t>94</a:t>
            </a:r>
            <a:r>
              <a:rPr lang="ja-JP" altLang="en-US" sz="1050" u="sng" dirty="0" smtClean="0">
                <a:solidFill>
                  <a:prstClr val="black"/>
                </a:solidFill>
                <a:latin typeface="HGｺﾞｼｯｸM" pitchFamily="49" charset="-128"/>
                <a:ea typeface="HGｺﾞｼｯｸM" pitchFamily="49" charset="-128"/>
              </a:rPr>
              <a:t>単位</a:t>
            </a:r>
            <a:r>
              <a:rPr lang="en-US" altLang="ja-JP" sz="1050" u="sng" dirty="0">
                <a:solidFill>
                  <a:prstClr val="black"/>
                </a:solidFill>
                <a:latin typeface="HGｺﾞｼｯｸM" pitchFamily="49" charset="-128"/>
                <a:ea typeface="HGｺﾞｼｯｸM" pitchFamily="49" charset="-128"/>
              </a:rPr>
              <a:t>/</a:t>
            </a:r>
            <a:r>
              <a:rPr lang="ja-JP" altLang="en-US" sz="1050" u="sng" dirty="0">
                <a:solidFill>
                  <a:prstClr val="black"/>
                </a:solidFill>
                <a:latin typeface="HGｺﾞｼｯｸM" pitchFamily="49" charset="-128"/>
                <a:ea typeface="HGｺﾞｼｯｸM" pitchFamily="49" charset="-128"/>
              </a:rPr>
              <a:t>日</a:t>
            </a:r>
          </a:p>
          <a:p>
            <a:pPr marL="119063" indent="-119063" defTabSz="873125"/>
            <a:r>
              <a:rPr lang="ja-JP" altLang="en-US" sz="500" dirty="0" smtClean="0">
                <a:solidFill>
                  <a:prstClr val="black"/>
                </a:solidFill>
                <a:latin typeface="HGｺﾞｼｯｸM" pitchFamily="49" charset="-128"/>
                <a:ea typeface="HGｺﾞｼｯｸM" pitchFamily="49" charset="-128"/>
              </a:rPr>
              <a:t>　</a:t>
            </a:r>
            <a:endParaRPr lang="en-US" altLang="ja-JP" sz="500" dirty="0" smtClean="0">
              <a:solidFill>
                <a:prstClr val="black"/>
              </a:solidFill>
              <a:latin typeface="HGｺﾞｼｯｸM" pitchFamily="49" charset="-128"/>
              <a:ea typeface="HGｺﾞｼｯｸM" pitchFamily="49" charset="-128"/>
            </a:endParaRPr>
          </a:p>
          <a:p>
            <a:pPr marL="119063" indent="-119063" defTabSz="873125"/>
            <a:r>
              <a:rPr lang="ja-JP" altLang="en-US" sz="1050" dirty="0" smtClean="0">
                <a:solidFill>
                  <a:prstClr val="black"/>
                </a:solidFill>
                <a:latin typeface="HGｺﾞｼｯｸM" pitchFamily="49" charset="-128"/>
                <a:ea typeface="HGｺﾞｼｯｸM" pitchFamily="49" charset="-128"/>
              </a:rPr>
              <a:t> ・特別地域加算　　　　　　　　</a:t>
            </a:r>
            <a:r>
              <a:rPr lang="ja-JP" altLang="en-US" sz="1050" u="sng" dirty="0" smtClean="0">
                <a:solidFill>
                  <a:prstClr val="black"/>
                </a:solidFill>
                <a:latin typeface="HGｺﾞｼｯｸM" pitchFamily="49" charset="-128"/>
                <a:ea typeface="HGｺﾞｼｯｸM" pitchFamily="49" charset="-128"/>
              </a:rPr>
              <a:t>＋</a:t>
            </a:r>
            <a:r>
              <a:rPr lang="en-US" altLang="ja-JP" sz="1050" u="sng" dirty="0" smtClean="0">
                <a:solidFill>
                  <a:prstClr val="black"/>
                </a:solidFill>
                <a:latin typeface="HGｺﾞｼｯｸM" pitchFamily="49" charset="-128"/>
                <a:ea typeface="HGｺﾞｼｯｸM" pitchFamily="49" charset="-128"/>
              </a:rPr>
              <a:t>15/100</a:t>
            </a:r>
          </a:p>
          <a:p>
            <a:pPr marL="119063" indent="-119063" defTabSz="873125"/>
            <a:endParaRPr lang="en-US" altLang="ja-JP" sz="1050" u="sng" dirty="0" smtClean="0">
              <a:solidFill>
                <a:prstClr val="black"/>
              </a:solidFill>
              <a:latin typeface="HGｺﾞｼｯｸM" pitchFamily="49" charset="-128"/>
              <a:ea typeface="HGｺﾞｼｯｸM" pitchFamily="49" charset="-128"/>
            </a:endParaRPr>
          </a:p>
          <a:p>
            <a:pPr marL="119063" indent="-119063" defTabSz="873125"/>
            <a:endParaRPr lang="en-US" altLang="ja-JP" sz="1050" dirty="0" smtClean="0">
              <a:solidFill>
                <a:prstClr val="black"/>
              </a:solidFill>
              <a:latin typeface="HGｺﾞｼｯｸM" pitchFamily="49" charset="-128"/>
              <a:ea typeface="HGｺﾞｼｯｸM" pitchFamily="49" charset="-128"/>
            </a:endParaRPr>
          </a:p>
          <a:p>
            <a:pPr marL="119063" indent="-119063" defTabSz="873125"/>
            <a:endParaRPr lang="en-US" altLang="ja-JP" sz="1050" dirty="0" smtClean="0">
              <a:solidFill>
                <a:prstClr val="black"/>
              </a:solidFill>
              <a:latin typeface="HGｺﾞｼｯｸM" pitchFamily="49" charset="-128"/>
              <a:ea typeface="HGｺﾞｼｯｸM" pitchFamily="49" charset="-128"/>
            </a:endParaRPr>
          </a:p>
          <a:p>
            <a:pPr marL="119063" indent="-119063" defTabSz="873125"/>
            <a:endParaRPr lang="ja-JP" altLang="en-US" sz="1050" dirty="0" smtClean="0">
              <a:solidFill>
                <a:prstClr val="black"/>
              </a:solidFill>
              <a:latin typeface="HGｺﾞｼｯｸM" pitchFamily="49" charset="-128"/>
              <a:ea typeface="HGｺﾞｼｯｸM" pitchFamily="49" charset="-128"/>
            </a:endParaRPr>
          </a:p>
        </p:txBody>
      </p:sp>
      <p:sp>
        <p:nvSpPr>
          <p:cNvPr id="13" name="角丸四角形 12"/>
          <p:cNvSpPr/>
          <p:nvPr/>
        </p:nvSpPr>
        <p:spPr>
          <a:xfrm>
            <a:off x="72011" y="1857524"/>
            <a:ext cx="5313040" cy="360040"/>
          </a:xfrm>
          <a:prstGeom prst="round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indent="165100" eaLnBrk="0" hangingPunct="0">
              <a:defRPr/>
            </a:pPr>
            <a:r>
              <a:rPr lang="ja-JP" altLang="en-US" sz="1100" dirty="0" smtClean="0">
                <a:solidFill>
                  <a:prstClr val="black"/>
                </a:solidFill>
                <a:latin typeface="メイリオ" pitchFamily="50" charset="-128"/>
                <a:ea typeface="メイリオ" pitchFamily="50" charset="-128"/>
              </a:rPr>
              <a:t>（参考）　地域生活への移行に向けた支援の流れ（イメージ）</a:t>
            </a:r>
            <a:endParaRPr lang="en-US" altLang="ja-JP" sz="1100" dirty="0" smtClean="0">
              <a:solidFill>
                <a:prstClr val="black"/>
              </a:solidFill>
              <a:latin typeface="メイリオ" pitchFamily="50" charset="-128"/>
              <a:ea typeface="メイリオ" pitchFamily="50" charset="-128"/>
            </a:endParaRPr>
          </a:p>
        </p:txBody>
      </p:sp>
      <p:sp>
        <p:nvSpPr>
          <p:cNvPr id="8" name="角丸四角形 7"/>
          <p:cNvSpPr/>
          <p:nvPr/>
        </p:nvSpPr>
        <p:spPr bwMode="auto">
          <a:xfrm>
            <a:off x="7497283" y="1844824"/>
            <a:ext cx="1560173" cy="22824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36804" tIns="7359" rIns="36804" bIns="7359" numCol="1" rtlCol="0" anchor="ctr" anchorCtr="0" compatLnSpc="1">
            <a:prstTxWarp prst="textNoShape">
              <a:avLst/>
            </a:prstTxWarp>
          </a:bodyPr>
          <a:lstStyle/>
          <a:p>
            <a:pPr marL="119063" indent="-119063" algn="ctr" defTabSz="873125"/>
            <a:r>
              <a:rPr lang="ja-JP" altLang="en-US" dirty="0" smtClean="0">
                <a:solidFill>
                  <a:prstClr val="black"/>
                </a:solidFill>
                <a:latin typeface="HGS創英角ﾎﾟｯﾌﾟ体" pitchFamily="50" charset="-128"/>
                <a:ea typeface="ＤＨＰ特太ゴシック体" pitchFamily="2" charset="-128"/>
              </a:rPr>
              <a:t>報 酬 単 価</a:t>
            </a:r>
          </a:p>
        </p:txBody>
      </p:sp>
      <p:pic>
        <p:nvPicPr>
          <p:cNvPr id="1026" name="Picture 2"/>
          <p:cNvPicPr>
            <a:picLocks noChangeAspect="1" noChangeArrowheads="1"/>
          </p:cNvPicPr>
          <p:nvPr/>
        </p:nvPicPr>
        <p:blipFill>
          <a:blip r:embed="rId2" cstate="print"/>
          <a:srcRect/>
          <a:stretch>
            <a:fillRect/>
          </a:stretch>
        </p:blipFill>
        <p:spPr bwMode="auto">
          <a:xfrm>
            <a:off x="272000" y="2156513"/>
            <a:ext cx="6645186" cy="3432733"/>
          </a:xfrm>
          <a:prstGeom prst="rect">
            <a:avLst/>
          </a:prstGeom>
          <a:noFill/>
          <a:ln w="9525">
            <a:noFill/>
            <a:miter lim="800000"/>
            <a:headEnd/>
            <a:tailEnd/>
          </a:ln>
          <a:effectLst/>
        </p:spPr>
      </p:pic>
      <p:sp>
        <p:nvSpPr>
          <p:cNvPr id="9" name="AutoShape 2"/>
          <p:cNvSpPr>
            <a:spLocks noChangeArrowheads="1"/>
          </p:cNvSpPr>
          <p:nvPr/>
        </p:nvSpPr>
        <p:spPr bwMode="auto">
          <a:xfrm>
            <a:off x="272004" y="232892"/>
            <a:ext cx="9433048" cy="531813"/>
          </a:xfrm>
          <a:prstGeom prst="bevel">
            <a:avLst>
              <a:gd name="adj" fmla="val 12500"/>
            </a:avLst>
          </a:prstGeom>
          <a:solidFill>
            <a:srgbClr val="FFFF66">
              <a:alpha val="47843"/>
            </a:srgbClr>
          </a:solidFill>
          <a:ln w="9525">
            <a:solidFill>
              <a:schemeClr val="tx1"/>
            </a:solidFill>
            <a:miter lim="800000"/>
            <a:headEnd/>
            <a:tailEnd/>
          </a:ln>
        </p:spPr>
        <p:txBody>
          <a:bodyPr wrap="square" anchor="ctr">
            <a:spAutoFit/>
          </a:bodyPr>
          <a:lstStyle/>
          <a:p>
            <a:pPr algn="ctr"/>
            <a:r>
              <a:rPr lang="ja-JP" altLang="en-US" sz="2000" dirty="0" smtClean="0">
                <a:solidFill>
                  <a:srgbClr val="1F497D">
                    <a:lumMod val="50000"/>
                  </a:srgbClr>
                </a:solidFill>
                <a:ea typeface="ＤＨＰ特太ゴシック体" pitchFamily="2" charset="-128"/>
              </a:rPr>
              <a:t>地域相談支援（地域移行支援・地域定着支援）の概要</a:t>
            </a:r>
            <a:endParaRPr lang="ja-JP" altLang="en-US" sz="2000" dirty="0">
              <a:solidFill>
                <a:srgbClr val="1F497D">
                  <a:lumMod val="50000"/>
                </a:srgbClr>
              </a:solidFill>
              <a:ea typeface="ＤＨＰ特太ゴシック体" pitchFamily="2" charset="-128"/>
            </a:endParaRPr>
          </a:p>
        </p:txBody>
      </p:sp>
      <p:sp>
        <p:nvSpPr>
          <p:cNvPr id="10" name="角丸四角形 9"/>
          <p:cNvSpPr/>
          <p:nvPr/>
        </p:nvSpPr>
        <p:spPr>
          <a:xfrm>
            <a:off x="272003" y="836712"/>
            <a:ext cx="9433048" cy="936104"/>
          </a:xfrm>
          <a:prstGeom prst="roundRect">
            <a:avLst/>
          </a:prstGeom>
          <a:solidFill>
            <a:schemeClr val="bg1"/>
          </a:solidFill>
          <a:ln w="3175">
            <a:solidFill>
              <a:schemeClr val="tx2">
                <a:lumMod val="50000"/>
              </a:schemeClr>
            </a:solidFill>
            <a:headEnd type="none" w="med" len="med"/>
            <a:tailEnd type="arrow" w="med" len="med"/>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txBody>
          <a:bodyPr vert="horz" rtlCol="0" anchor="ctr"/>
          <a:lstStyle/>
          <a:p>
            <a:r>
              <a:rPr lang="ja-JP" altLang="en-US" sz="1200" b="1" dirty="0" smtClean="0">
                <a:solidFill>
                  <a:srgbClr val="1F497D">
                    <a:lumMod val="50000"/>
                  </a:srgbClr>
                </a:solidFill>
                <a:latin typeface="メイリオ" pitchFamily="50" charset="-128"/>
                <a:ea typeface="メイリオ" pitchFamily="50" charset="-128"/>
              </a:rPr>
              <a:t>　地域移行支援</a:t>
            </a:r>
            <a:r>
              <a:rPr lang="ja-JP" altLang="en-US" sz="1200" dirty="0" smtClean="0">
                <a:solidFill>
                  <a:srgbClr val="1F497D">
                    <a:lumMod val="50000"/>
                  </a:srgbClr>
                </a:solidFill>
                <a:latin typeface="メイリオ" pitchFamily="50" charset="-128"/>
                <a:ea typeface="メイリオ" pitchFamily="50" charset="-128"/>
              </a:rPr>
              <a:t>・・</a:t>
            </a:r>
            <a:r>
              <a:rPr lang="ja-JP" altLang="en-US" sz="1200" dirty="0">
                <a:solidFill>
                  <a:srgbClr val="1F497D">
                    <a:lumMod val="50000"/>
                  </a:srgbClr>
                </a:solidFill>
                <a:latin typeface="メイリオ" pitchFamily="50" charset="-128"/>
                <a:ea typeface="メイリオ" pitchFamily="50" charset="-128"/>
              </a:rPr>
              <a:t>・障害者支援施設、精神科病院、救護施設・更生施設、矯正施設等に入所又は入院している障害者を対象</a:t>
            </a:r>
            <a:r>
              <a:rPr lang="ja-JP" altLang="en-US" sz="1200" dirty="0" smtClean="0">
                <a:solidFill>
                  <a:srgbClr val="1F497D">
                    <a:lumMod val="50000"/>
                  </a:srgbClr>
                </a:solidFill>
                <a:latin typeface="メイリオ" pitchFamily="50" charset="-128"/>
                <a:ea typeface="メイリオ" pitchFamily="50" charset="-128"/>
              </a:rPr>
              <a:t>に住居の</a:t>
            </a:r>
            <a:endParaRPr lang="en-US" altLang="ja-JP" sz="1200" dirty="0" smtClean="0">
              <a:solidFill>
                <a:srgbClr val="1F497D">
                  <a:lumMod val="50000"/>
                </a:srgbClr>
              </a:solidFill>
              <a:latin typeface="メイリオ" pitchFamily="50" charset="-128"/>
              <a:ea typeface="メイリオ" pitchFamily="50" charset="-128"/>
            </a:endParaRPr>
          </a:p>
          <a:p>
            <a:r>
              <a:rPr lang="ja-JP" altLang="en-US" sz="1200" dirty="0" smtClean="0">
                <a:solidFill>
                  <a:srgbClr val="1F497D">
                    <a:lumMod val="50000"/>
                  </a:srgbClr>
                </a:solidFill>
                <a:latin typeface="メイリオ" pitchFamily="50" charset="-128"/>
                <a:ea typeface="メイリオ" pitchFamily="50" charset="-128"/>
              </a:rPr>
              <a:t>　　　　　　　　　　確保その他</a:t>
            </a:r>
            <a:r>
              <a:rPr lang="ja-JP" altLang="en-US" sz="1200" dirty="0">
                <a:solidFill>
                  <a:srgbClr val="1F497D">
                    <a:lumMod val="50000"/>
                  </a:srgbClr>
                </a:solidFill>
                <a:latin typeface="メイリオ" pitchFamily="50" charset="-128"/>
                <a:ea typeface="メイリオ" pitchFamily="50" charset="-128"/>
              </a:rPr>
              <a:t>の地域生活へ移行するための支援を行う。 </a:t>
            </a:r>
            <a:endParaRPr lang="en-US" altLang="ja-JP" sz="1200" dirty="0">
              <a:solidFill>
                <a:srgbClr val="1F497D">
                  <a:lumMod val="50000"/>
                </a:srgbClr>
              </a:solidFill>
              <a:latin typeface="メイリオ" pitchFamily="50" charset="-128"/>
              <a:ea typeface="メイリオ" pitchFamily="50" charset="-128"/>
            </a:endParaRPr>
          </a:p>
          <a:p>
            <a:r>
              <a:rPr lang="ja-JP" altLang="en-US" sz="1200" b="1" dirty="0" smtClean="0">
                <a:solidFill>
                  <a:srgbClr val="1F497D">
                    <a:lumMod val="50000"/>
                  </a:srgbClr>
                </a:solidFill>
                <a:latin typeface="メイリオ" pitchFamily="50" charset="-128"/>
                <a:ea typeface="メイリオ" pitchFamily="50" charset="-128"/>
              </a:rPr>
              <a:t>　地域定着支援</a:t>
            </a:r>
            <a:r>
              <a:rPr lang="ja-JP" altLang="en-US" sz="1200" dirty="0" smtClean="0">
                <a:solidFill>
                  <a:srgbClr val="1F497D">
                    <a:lumMod val="50000"/>
                  </a:srgbClr>
                </a:solidFill>
                <a:latin typeface="メイリオ" pitchFamily="50" charset="-128"/>
                <a:ea typeface="メイリオ" pitchFamily="50" charset="-128"/>
              </a:rPr>
              <a:t>・・・居宅において単身で生活している障害者等を対象に常時の連絡体制を確保し、緊急時には必要な支援を行う。</a:t>
            </a:r>
            <a:endParaRPr lang="en-US" altLang="ja-JP" sz="1200" dirty="0" smtClean="0">
              <a:solidFill>
                <a:srgbClr val="1F497D">
                  <a:lumMod val="50000"/>
                </a:srgbClr>
              </a:solidFill>
              <a:latin typeface="メイリオ" pitchFamily="50" charset="-128"/>
              <a:ea typeface="メイリオ"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917691520"/>
              </p:ext>
            </p:extLst>
          </p:nvPr>
        </p:nvGraphicFramePr>
        <p:xfrm>
          <a:off x="416496" y="5720680"/>
          <a:ext cx="6336703" cy="732656"/>
        </p:xfrm>
        <a:graphic>
          <a:graphicData uri="http://schemas.openxmlformats.org/drawingml/2006/table">
            <a:tbl>
              <a:tblPr firstRow="1" bandRow="1">
                <a:tableStyleId>{BC89EF96-8CEA-46FF-86C4-4CE0E7609802}</a:tableStyleId>
              </a:tblPr>
              <a:tblGrid>
                <a:gridCol w="1621017"/>
                <a:gridCol w="2357843"/>
                <a:gridCol w="2357843"/>
              </a:tblGrid>
              <a:tr h="216024">
                <a:tc>
                  <a:txBody>
                    <a:bodyPr/>
                    <a:lstStyle/>
                    <a:p>
                      <a:endParaRPr kumimoji="1" lang="ja-JP" altLang="en-US" sz="900" b="0" dirty="0">
                        <a:solidFill>
                          <a:schemeClr val="bg1"/>
                        </a:solidFill>
                        <a:latin typeface="メイリオ" pitchFamily="50" charset="-128"/>
                        <a:ea typeface="メイリオ" pitchFamily="50" charset="-128"/>
                      </a:endParaRPr>
                    </a:p>
                  </a:txBody>
                  <a:tcPr>
                    <a:solidFill>
                      <a:schemeClr val="tx2">
                        <a:lumMod val="60000"/>
                        <a:lumOff val="40000"/>
                      </a:schemeClr>
                    </a:solidFill>
                  </a:tcPr>
                </a:tc>
                <a:tc>
                  <a:txBody>
                    <a:bodyPr/>
                    <a:lstStyle/>
                    <a:p>
                      <a:pPr algn="ctr"/>
                      <a:r>
                        <a:rPr kumimoji="1" lang="ja-JP" altLang="en-US" sz="900" b="0" dirty="0" smtClean="0">
                          <a:solidFill>
                            <a:schemeClr val="bg1"/>
                          </a:solidFill>
                          <a:latin typeface="メイリオ" pitchFamily="50" charset="-128"/>
                          <a:ea typeface="メイリオ" pitchFamily="50" charset="-128"/>
                        </a:rPr>
                        <a:t>地域移行支援</a:t>
                      </a:r>
                      <a:endParaRPr kumimoji="1" lang="ja-JP" altLang="en-US" sz="900" b="0" dirty="0">
                        <a:solidFill>
                          <a:schemeClr val="bg1"/>
                        </a:solidFill>
                        <a:latin typeface="メイリオ" pitchFamily="50" charset="-128"/>
                        <a:ea typeface="メイリオ" pitchFamily="50" charset="-128"/>
                      </a:endParaRPr>
                    </a:p>
                  </a:txBody>
                  <a:tcPr>
                    <a:solidFill>
                      <a:schemeClr val="tx2">
                        <a:lumMod val="60000"/>
                        <a:lumOff val="40000"/>
                      </a:schemeClr>
                    </a:solidFill>
                  </a:tcPr>
                </a:tc>
                <a:tc>
                  <a:txBody>
                    <a:bodyPr/>
                    <a:lstStyle/>
                    <a:p>
                      <a:pPr algn="ctr"/>
                      <a:r>
                        <a:rPr kumimoji="1" lang="ja-JP" altLang="en-US" sz="900" b="0" dirty="0" smtClean="0">
                          <a:solidFill>
                            <a:schemeClr val="bg1"/>
                          </a:solidFill>
                          <a:latin typeface="メイリオ" pitchFamily="50" charset="-128"/>
                          <a:ea typeface="メイリオ" pitchFamily="50" charset="-128"/>
                        </a:rPr>
                        <a:t>地域定着支援</a:t>
                      </a:r>
                      <a:endParaRPr kumimoji="1" lang="ja-JP" altLang="en-US" sz="900" b="0" dirty="0">
                        <a:solidFill>
                          <a:schemeClr val="bg1"/>
                        </a:solidFill>
                        <a:latin typeface="メイリオ" pitchFamily="50" charset="-128"/>
                        <a:ea typeface="メイリオ" pitchFamily="50" charset="-128"/>
                      </a:endParaRPr>
                    </a:p>
                  </a:txBody>
                  <a:tcPr>
                    <a:solidFill>
                      <a:schemeClr val="tx2">
                        <a:lumMod val="60000"/>
                        <a:lumOff val="40000"/>
                      </a:schemeClr>
                    </a:solidFill>
                  </a:tcPr>
                </a:tc>
              </a:tr>
              <a:tr h="275456">
                <a:tc>
                  <a:txBody>
                    <a:bodyPr/>
                    <a:lstStyle/>
                    <a:p>
                      <a:pPr algn="ctr"/>
                      <a:r>
                        <a:rPr kumimoji="1" lang="ja-JP" altLang="en-US" sz="900" dirty="0" smtClean="0">
                          <a:latin typeface="メイリオ" pitchFamily="50" charset="-128"/>
                          <a:ea typeface="メイリオ" pitchFamily="50" charset="-128"/>
                        </a:rPr>
                        <a:t>事業所数</a:t>
                      </a:r>
                      <a:endParaRPr kumimoji="1" lang="ja-JP" altLang="en-US" sz="900" dirty="0">
                        <a:latin typeface="メイリオ" pitchFamily="50" charset="-128"/>
                        <a:ea typeface="メイリオ" pitchFamily="50" charset="-128"/>
                      </a:endParaRPr>
                    </a:p>
                  </a:txBody>
                  <a:tcPr>
                    <a:solidFill>
                      <a:schemeClr val="bg1"/>
                    </a:solidFill>
                  </a:tcPr>
                </a:tc>
                <a:tc>
                  <a:txBody>
                    <a:bodyPr/>
                    <a:lstStyle/>
                    <a:p>
                      <a:pPr algn="r"/>
                      <a:r>
                        <a:rPr kumimoji="1" lang="ja-JP" altLang="en-US" sz="900" dirty="0" smtClean="0">
                          <a:latin typeface="メイリオ" pitchFamily="50" charset="-128"/>
                          <a:ea typeface="メイリオ" pitchFamily="50" charset="-128"/>
                        </a:rPr>
                        <a:t>３２３事業所</a:t>
                      </a:r>
                      <a:endParaRPr kumimoji="1" lang="ja-JP" altLang="en-US" sz="900" dirty="0">
                        <a:latin typeface="メイリオ" pitchFamily="50" charset="-128"/>
                        <a:ea typeface="メイリオ" pitchFamily="50" charset="-128"/>
                      </a:endParaRPr>
                    </a:p>
                  </a:txBody>
                  <a:tcPr>
                    <a:solidFill>
                      <a:schemeClr val="bg1"/>
                    </a:solidFill>
                  </a:tcPr>
                </a:tc>
                <a:tc>
                  <a:txBody>
                    <a:bodyPr/>
                    <a:lstStyle/>
                    <a:p>
                      <a:pPr algn="r"/>
                      <a:r>
                        <a:rPr kumimoji="1" lang="ja-JP" altLang="en-US" sz="900" dirty="0" smtClean="0">
                          <a:latin typeface="メイリオ" pitchFamily="50" charset="-128"/>
                          <a:ea typeface="メイリオ" pitchFamily="50" charset="-128"/>
                        </a:rPr>
                        <a:t>５２５事業所</a:t>
                      </a:r>
                      <a:endParaRPr kumimoji="1" lang="ja-JP" altLang="en-US" sz="900" dirty="0">
                        <a:latin typeface="メイリオ" pitchFamily="50" charset="-128"/>
                        <a:ea typeface="メイリオ" pitchFamily="50" charset="-128"/>
                      </a:endParaRPr>
                    </a:p>
                  </a:txBody>
                  <a:tcPr>
                    <a:solidFill>
                      <a:schemeClr val="bg1"/>
                    </a:solidFill>
                  </a:tcPr>
                </a:tc>
              </a:tr>
              <a:tr h="216024">
                <a:tc>
                  <a:txBody>
                    <a:bodyPr/>
                    <a:lstStyle/>
                    <a:p>
                      <a:pPr algn="ctr"/>
                      <a:r>
                        <a:rPr kumimoji="1" lang="ja-JP" altLang="en-US" sz="900" dirty="0" smtClean="0">
                          <a:latin typeface="メイリオ" pitchFamily="50" charset="-128"/>
                          <a:ea typeface="メイリオ" pitchFamily="50" charset="-128"/>
                        </a:rPr>
                        <a:t>利用者数</a:t>
                      </a:r>
                      <a:endParaRPr kumimoji="1" lang="ja-JP" altLang="en-US" sz="900" dirty="0">
                        <a:latin typeface="メイリオ" pitchFamily="50" charset="-128"/>
                        <a:ea typeface="メイリオ" pitchFamily="50" charset="-128"/>
                      </a:endParaRPr>
                    </a:p>
                  </a:txBody>
                  <a:tcPr>
                    <a:solidFill>
                      <a:schemeClr val="bg1"/>
                    </a:solidFill>
                  </a:tcPr>
                </a:tc>
                <a:tc>
                  <a:txBody>
                    <a:bodyPr/>
                    <a:lstStyle/>
                    <a:p>
                      <a:pPr algn="r"/>
                      <a:r>
                        <a:rPr kumimoji="1" lang="ja-JP" altLang="en-US" sz="900" dirty="0" smtClean="0">
                          <a:latin typeface="メイリオ" pitchFamily="50" charset="-128"/>
                          <a:ea typeface="メイリオ" pitchFamily="50" charset="-128"/>
                        </a:rPr>
                        <a:t>５９６人</a:t>
                      </a:r>
                      <a:endParaRPr kumimoji="1" lang="ja-JP" altLang="en-US" sz="900" dirty="0">
                        <a:latin typeface="メイリオ" pitchFamily="50" charset="-128"/>
                        <a:ea typeface="メイリオ" pitchFamily="50" charset="-128"/>
                      </a:endParaRPr>
                    </a:p>
                  </a:txBody>
                  <a:tcPr>
                    <a:solidFill>
                      <a:schemeClr val="bg1"/>
                    </a:solidFill>
                  </a:tcPr>
                </a:tc>
                <a:tc>
                  <a:txBody>
                    <a:bodyPr/>
                    <a:lstStyle/>
                    <a:p>
                      <a:pPr algn="r"/>
                      <a:r>
                        <a:rPr kumimoji="1" lang="ja-JP" altLang="en-US" sz="900" dirty="0" smtClean="0">
                          <a:latin typeface="メイリオ" pitchFamily="50" charset="-128"/>
                          <a:ea typeface="メイリオ" pitchFamily="50" charset="-128"/>
                        </a:rPr>
                        <a:t>３</a:t>
                      </a:r>
                      <a:r>
                        <a:rPr kumimoji="1" lang="en-US" altLang="ja-JP" sz="900" dirty="0" smtClean="0">
                          <a:latin typeface="メイリオ" pitchFamily="50" charset="-128"/>
                          <a:ea typeface="メイリオ" pitchFamily="50" charset="-128"/>
                        </a:rPr>
                        <a:t>,</a:t>
                      </a:r>
                      <a:r>
                        <a:rPr kumimoji="1" lang="ja-JP" altLang="en-US" sz="900" dirty="0" smtClean="0">
                          <a:latin typeface="メイリオ" pitchFamily="50" charset="-128"/>
                          <a:ea typeface="メイリオ" pitchFamily="50" charset="-128"/>
                        </a:rPr>
                        <a:t>０１８人</a:t>
                      </a:r>
                      <a:endParaRPr kumimoji="1" lang="ja-JP" altLang="en-US" sz="900" dirty="0">
                        <a:latin typeface="メイリオ" pitchFamily="50" charset="-128"/>
                        <a:ea typeface="メイリオ" pitchFamily="50" charset="-128"/>
                      </a:endParaRPr>
                    </a:p>
                  </a:txBody>
                  <a:tcPr>
                    <a:solidFill>
                      <a:schemeClr val="bg1"/>
                    </a:solidFill>
                  </a:tcPr>
                </a:tc>
              </a:tr>
            </a:tbl>
          </a:graphicData>
        </a:graphic>
      </p:graphicFrame>
      <p:sp>
        <p:nvSpPr>
          <p:cNvPr id="12" name="テキスト ボックス 11"/>
          <p:cNvSpPr txBox="1"/>
          <p:nvPr/>
        </p:nvSpPr>
        <p:spPr>
          <a:xfrm>
            <a:off x="5243121" y="6438528"/>
            <a:ext cx="1512168" cy="230832"/>
          </a:xfrm>
          <a:prstGeom prst="rect">
            <a:avLst/>
          </a:prstGeom>
          <a:noFill/>
        </p:spPr>
        <p:txBody>
          <a:bodyPr wrap="square" rtlCol="0">
            <a:spAutoFit/>
          </a:bodyPr>
          <a:lstStyle/>
          <a:p>
            <a:r>
              <a:rPr lang="ja-JP" altLang="en-US" sz="900" dirty="0" smtClean="0">
                <a:solidFill>
                  <a:prstClr val="black"/>
                </a:solidFill>
                <a:ea typeface="ＭＳ Ｐゴシック" charset="-128"/>
              </a:rPr>
              <a:t>国保連平成</a:t>
            </a:r>
            <a:r>
              <a:rPr lang="en-US" altLang="ja-JP" sz="900" dirty="0" smtClean="0">
                <a:solidFill>
                  <a:prstClr val="black"/>
                </a:solidFill>
                <a:ea typeface="ＭＳ Ｐゴシック" charset="-128"/>
              </a:rPr>
              <a:t>2</a:t>
            </a:r>
            <a:r>
              <a:rPr lang="en-US" altLang="ja-JP" sz="900" dirty="0">
                <a:solidFill>
                  <a:prstClr val="black"/>
                </a:solidFill>
                <a:ea typeface="ＭＳ Ｐゴシック" charset="-128"/>
              </a:rPr>
              <a:t>9</a:t>
            </a:r>
            <a:r>
              <a:rPr lang="ja-JP" altLang="en-US" sz="900" dirty="0" smtClean="0">
                <a:solidFill>
                  <a:prstClr val="black"/>
                </a:solidFill>
                <a:ea typeface="ＭＳ Ｐゴシック" charset="-128"/>
              </a:rPr>
              <a:t>年</a:t>
            </a:r>
            <a:r>
              <a:rPr lang="en-US" altLang="ja-JP" sz="900" dirty="0" smtClean="0">
                <a:solidFill>
                  <a:prstClr val="black"/>
                </a:solidFill>
                <a:ea typeface="ＭＳ Ｐゴシック" charset="-128"/>
              </a:rPr>
              <a:t>12</a:t>
            </a:r>
            <a:r>
              <a:rPr lang="ja-JP" altLang="en-US" sz="900" dirty="0" smtClean="0">
                <a:solidFill>
                  <a:prstClr val="black"/>
                </a:solidFill>
                <a:ea typeface="ＭＳ Ｐゴシック" charset="-128"/>
              </a:rPr>
              <a:t>月実績</a:t>
            </a:r>
            <a:endParaRPr lang="ja-JP" altLang="en-US" sz="900" dirty="0">
              <a:solidFill>
                <a:prstClr val="black"/>
              </a:solidFill>
              <a:ea typeface="ＭＳ Ｐゴシック" charset="-128"/>
            </a:endParaRPr>
          </a:p>
        </p:txBody>
      </p:sp>
      <p:sp>
        <p:nvSpPr>
          <p:cNvPr id="4" name="スライド番号プレースホルダー 3"/>
          <p:cNvSpPr>
            <a:spLocks noGrp="1"/>
          </p:cNvSpPr>
          <p:nvPr>
            <p:ph type="sldNum" sz="quarter" idx="12"/>
          </p:nvPr>
        </p:nvSpPr>
        <p:spPr>
          <a:xfrm>
            <a:off x="7642790" y="6498787"/>
            <a:ext cx="2311400" cy="365125"/>
          </a:xfrm>
        </p:spPr>
        <p:txBody>
          <a:bodyPr/>
          <a:lstStyle/>
          <a:p>
            <a:pPr>
              <a:defRPr/>
            </a:pPr>
            <a:fld id="{BBD3EA46-478E-438D-A542-8B2E4D01A1BD}" type="slidenum">
              <a:rPr lang="ja-JP" altLang="en-US" smtClean="0">
                <a:solidFill>
                  <a:schemeClr val="tx1"/>
                </a:solidFill>
              </a:rPr>
              <a:pPr>
                <a:defRPr/>
              </a:pPr>
              <a:t>142</a:t>
            </a:fld>
            <a:endParaRPr lang="ja-JP" altLang="en-US" dirty="0">
              <a:solidFill>
                <a:schemeClr val="tx1"/>
              </a:solidFill>
            </a:endParaRPr>
          </a:p>
        </p:txBody>
      </p:sp>
      <p:sp>
        <p:nvSpPr>
          <p:cNvPr id="18" name="正方形/長方形 17"/>
          <p:cNvSpPr/>
          <p:nvPr/>
        </p:nvSpPr>
        <p:spPr>
          <a:xfrm>
            <a:off x="630000" y="4842000"/>
            <a:ext cx="6122768" cy="252000"/>
          </a:xfrm>
          <a:prstGeom prst="rect">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vert="horz" rtlCol="0" anchor="ctr"/>
          <a:lstStyle/>
          <a:p>
            <a:pPr algn="ctr"/>
            <a:r>
              <a:rPr kumimoji="1" lang="ja-JP" altLang="en-US" sz="1200" b="1" dirty="0" smtClean="0">
                <a:solidFill>
                  <a:schemeClr val="tx1"/>
                </a:solidFill>
                <a:latin typeface="メイリオ" pitchFamily="50" charset="-128"/>
                <a:ea typeface="メイリオ" pitchFamily="50" charset="-128"/>
              </a:rPr>
              <a:t>協議会によるネットワーク化</a:t>
            </a:r>
          </a:p>
        </p:txBody>
      </p:sp>
    </p:spTree>
    <p:extLst>
      <p:ext uri="{BB962C8B-B14F-4D97-AF65-F5344CB8AC3E}">
        <p14:creationId xmlns:p14="http://schemas.microsoft.com/office/powerpoint/2010/main" val="421747516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円/楕円 160"/>
          <p:cNvSpPr/>
          <p:nvPr/>
        </p:nvSpPr>
        <p:spPr>
          <a:xfrm rot="5400000">
            <a:off x="-256591" y="1782173"/>
            <a:ext cx="2953592" cy="2364715"/>
          </a:xfrm>
          <a:prstGeom prst="ellipse">
            <a:avLst/>
          </a:prstGeom>
          <a:solidFill>
            <a:srgbClr val="CCFF99">
              <a:alpha val="29020"/>
            </a:srgbClr>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endParaRPr lang="ja-JP" altLang="en-US" sz="1900" dirty="0">
              <a:solidFill>
                <a:srgbClr val="FFFFFF"/>
              </a:solidFill>
            </a:endParaRPr>
          </a:p>
        </p:txBody>
      </p:sp>
      <p:sp>
        <p:nvSpPr>
          <p:cNvPr id="3076" name="Text Box 9"/>
          <p:cNvSpPr txBox="1">
            <a:spLocks noChangeArrowheads="1"/>
          </p:cNvSpPr>
          <p:nvPr/>
        </p:nvSpPr>
        <p:spPr bwMode="auto">
          <a:xfrm>
            <a:off x="8907191" y="2169381"/>
            <a:ext cx="694796" cy="344488"/>
          </a:xfrm>
          <a:prstGeom prst="rect">
            <a:avLst/>
          </a:prstGeom>
          <a:noFill/>
          <a:ln w="9525">
            <a:noFill/>
            <a:miter lim="800000"/>
            <a:headEnd/>
            <a:tailEnd/>
          </a:ln>
        </p:spPr>
        <p:txBody>
          <a:bodyPr lIns="92392" tIns="46196" rIns="92392" bIns="46196"/>
          <a:lstStyle/>
          <a:p>
            <a:pPr algn="ctr" defTabSz="924247" eaLnBrk="0" hangingPunct="0"/>
            <a:r>
              <a:rPr kumimoji="0" lang="ja-JP" altLang="en-US" dirty="0" smtClean="0">
                <a:solidFill>
                  <a:srgbClr val="000000"/>
                </a:solidFill>
                <a:latin typeface="Century" pitchFamily="18" charset="0"/>
                <a:ea typeface="HGPｺﾞｼｯｸM" pitchFamily="50" charset="-128"/>
              </a:rPr>
              <a:t>自宅</a:t>
            </a:r>
          </a:p>
        </p:txBody>
      </p:sp>
      <p:pic>
        <p:nvPicPr>
          <p:cNvPr id="3077" name="Picture 12"/>
          <p:cNvPicPr>
            <a:picLocks noChangeAspect="1" noChangeArrowheads="1"/>
          </p:cNvPicPr>
          <p:nvPr/>
        </p:nvPicPr>
        <p:blipFill>
          <a:blip r:embed="rId2" cstate="print"/>
          <a:srcRect/>
          <a:stretch>
            <a:fillRect/>
          </a:stretch>
        </p:blipFill>
        <p:spPr bwMode="auto">
          <a:xfrm>
            <a:off x="8841845" y="1563739"/>
            <a:ext cx="935552" cy="586262"/>
          </a:xfrm>
          <a:prstGeom prst="rect">
            <a:avLst/>
          </a:prstGeom>
          <a:noFill/>
          <a:ln w="9525">
            <a:noFill/>
            <a:miter lim="800000"/>
            <a:headEnd/>
            <a:tailEnd/>
          </a:ln>
        </p:spPr>
      </p:pic>
      <p:sp>
        <p:nvSpPr>
          <p:cNvPr id="3078" name="Text Box 8"/>
          <p:cNvSpPr txBox="1">
            <a:spLocks noChangeArrowheads="1"/>
          </p:cNvSpPr>
          <p:nvPr/>
        </p:nvSpPr>
        <p:spPr bwMode="auto">
          <a:xfrm>
            <a:off x="6061080" y="2273757"/>
            <a:ext cx="1403350" cy="304763"/>
          </a:xfrm>
          <a:prstGeom prst="rect">
            <a:avLst/>
          </a:prstGeom>
          <a:noFill/>
          <a:ln w="9525">
            <a:noFill/>
            <a:miter lim="800000"/>
            <a:headEnd/>
            <a:tailEnd/>
          </a:ln>
        </p:spPr>
        <p:txBody>
          <a:bodyPr lIns="92392" tIns="46196" rIns="92392" bIns="46196"/>
          <a:lstStyle/>
          <a:p>
            <a:pPr algn="ctr" defTabSz="924247" eaLnBrk="0" hangingPunct="0"/>
            <a:r>
              <a:rPr kumimoji="0" lang="ja-JP" altLang="en-US" sz="1400" dirty="0" smtClean="0">
                <a:solidFill>
                  <a:srgbClr val="000000"/>
                </a:solidFill>
                <a:latin typeface="Century" pitchFamily="18" charset="0"/>
                <a:ea typeface="HGPｺﾞｼｯｸM" pitchFamily="50" charset="-128"/>
              </a:rPr>
              <a:t>グループホーム</a:t>
            </a:r>
            <a:endParaRPr kumimoji="0" lang="en-US" altLang="ja-JP" sz="1400" dirty="0" smtClean="0">
              <a:solidFill>
                <a:srgbClr val="000000"/>
              </a:solidFill>
              <a:latin typeface="Century" pitchFamily="18" charset="0"/>
              <a:ea typeface="HGPｺﾞｼｯｸM" pitchFamily="50" charset="-128"/>
            </a:endParaRPr>
          </a:p>
        </p:txBody>
      </p:sp>
      <p:sp>
        <p:nvSpPr>
          <p:cNvPr id="3079" name="Text Box 8"/>
          <p:cNvSpPr txBox="1">
            <a:spLocks noChangeArrowheads="1"/>
          </p:cNvSpPr>
          <p:nvPr/>
        </p:nvSpPr>
        <p:spPr bwMode="auto">
          <a:xfrm>
            <a:off x="507348" y="2524306"/>
            <a:ext cx="1325960" cy="407987"/>
          </a:xfrm>
          <a:prstGeom prst="rect">
            <a:avLst/>
          </a:prstGeom>
          <a:noFill/>
          <a:ln w="9525">
            <a:noFill/>
            <a:miter lim="800000"/>
            <a:headEnd/>
            <a:tailEnd/>
          </a:ln>
        </p:spPr>
        <p:txBody>
          <a:bodyPr lIns="92392" tIns="46196" rIns="92392" bIns="46196"/>
          <a:lstStyle/>
          <a:p>
            <a:pPr algn="just" defTabSz="924247" eaLnBrk="0" hangingPunct="0"/>
            <a:r>
              <a:rPr kumimoji="0" lang="ja-JP" altLang="en-US" sz="1200" dirty="0" smtClean="0">
                <a:solidFill>
                  <a:srgbClr val="000000"/>
                </a:solidFill>
                <a:latin typeface="Century" pitchFamily="18" charset="0"/>
                <a:ea typeface="HGPｺﾞｼｯｸM" pitchFamily="50" charset="-128"/>
              </a:rPr>
              <a:t>　精神科病院等</a:t>
            </a:r>
          </a:p>
        </p:txBody>
      </p:sp>
      <p:pic>
        <p:nvPicPr>
          <p:cNvPr id="3080" name="Picture 13"/>
          <p:cNvPicPr>
            <a:picLocks noChangeAspect="1" noChangeArrowheads="1"/>
          </p:cNvPicPr>
          <p:nvPr/>
        </p:nvPicPr>
        <p:blipFill>
          <a:blip r:embed="rId3" cstate="print"/>
          <a:srcRect/>
          <a:stretch>
            <a:fillRect/>
          </a:stretch>
        </p:blipFill>
        <p:spPr bwMode="auto">
          <a:xfrm>
            <a:off x="6099740" y="1459764"/>
            <a:ext cx="1271289" cy="824165"/>
          </a:xfrm>
          <a:prstGeom prst="rect">
            <a:avLst/>
          </a:prstGeom>
          <a:noFill/>
          <a:ln w="9525">
            <a:noFill/>
            <a:miter lim="800000"/>
            <a:headEnd/>
            <a:tailEnd/>
          </a:ln>
        </p:spPr>
      </p:pic>
      <p:cxnSp>
        <p:nvCxnSpPr>
          <p:cNvPr id="187" name="直線矢印コネクタ 186"/>
          <p:cNvCxnSpPr/>
          <p:nvPr/>
        </p:nvCxnSpPr>
        <p:spPr>
          <a:xfrm>
            <a:off x="2067190" y="1848931"/>
            <a:ext cx="4109946" cy="0"/>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9490" name="Picture 45" descr="http://www.printout.jp/clipart/clipart_d/11_keikan/01_street/gif/keikan_0017.gif"/>
          <p:cNvPicPr>
            <a:picLocks noChangeAspect="1" noChangeArrowheads="1"/>
          </p:cNvPicPr>
          <p:nvPr/>
        </p:nvPicPr>
        <p:blipFill>
          <a:blip r:embed="rId4" cstate="print"/>
          <a:srcRect/>
          <a:stretch>
            <a:fillRect/>
          </a:stretch>
        </p:blipFill>
        <p:spPr bwMode="auto">
          <a:xfrm>
            <a:off x="3986837" y="5707760"/>
            <a:ext cx="1807546" cy="752896"/>
          </a:xfrm>
          <a:prstGeom prst="rect">
            <a:avLst/>
          </a:prstGeom>
          <a:ln>
            <a:noFill/>
          </a:ln>
          <a:effectLst>
            <a:softEdge rad="112500"/>
          </a:effectLst>
        </p:spPr>
      </p:pic>
      <p:sp>
        <p:nvSpPr>
          <p:cNvPr id="72" name="Text Box 8"/>
          <p:cNvSpPr txBox="1">
            <a:spLocks noChangeArrowheads="1"/>
          </p:cNvSpPr>
          <p:nvPr/>
        </p:nvSpPr>
        <p:spPr bwMode="auto">
          <a:xfrm>
            <a:off x="4061707" y="6340603"/>
            <a:ext cx="1657806" cy="306994"/>
          </a:xfrm>
          <a:prstGeom prst="rect">
            <a:avLst/>
          </a:prstGeom>
          <a:noFill/>
          <a:ln w="9525">
            <a:noFill/>
            <a:miter lim="800000"/>
            <a:headEnd/>
            <a:tailEnd/>
          </a:ln>
        </p:spPr>
        <p:txBody>
          <a:bodyPr lIns="92392" tIns="46196" rIns="92392" bIns="46196"/>
          <a:lstStyle/>
          <a:p>
            <a:pPr algn="ctr" defTabSz="924247" eaLnBrk="0" hangingPunct="0">
              <a:defRPr/>
            </a:pPr>
            <a:r>
              <a:rPr kumimoji="0" lang="ja-JP" altLang="en-US" sz="1100" dirty="0">
                <a:solidFill>
                  <a:srgbClr val="000000"/>
                </a:solidFill>
                <a:latin typeface="Century" pitchFamily="18" charset="0"/>
                <a:ea typeface="HGPｺﾞｼｯｸM" pitchFamily="50" charset="-128"/>
              </a:rPr>
              <a:t>障害福祉サービス事業所</a:t>
            </a:r>
          </a:p>
        </p:txBody>
      </p:sp>
      <p:pic>
        <p:nvPicPr>
          <p:cNvPr id="3084" name="Picture 46" descr="http://www.printout.jp/clipart/clipart_d/11_keikan/01_street/gif/keikan_0015.gif"/>
          <p:cNvPicPr>
            <a:picLocks noChangeAspect="1" noChangeArrowheads="1"/>
          </p:cNvPicPr>
          <p:nvPr/>
        </p:nvPicPr>
        <p:blipFill>
          <a:blip r:embed="rId5" cstate="print"/>
          <a:srcRect/>
          <a:stretch>
            <a:fillRect/>
          </a:stretch>
        </p:blipFill>
        <p:spPr bwMode="auto">
          <a:xfrm>
            <a:off x="350839" y="2953000"/>
            <a:ext cx="1504294" cy="624722"/>
          </a:xfrm>
          <a:prstGeom prst="rect">
            <a:avLst/>
          </a:prstGeom>
          <a:noFill/>
          <a:ln w="9525">
            <a:noFill/>
            <a:miter lim="800000"/>
            <a:headEnd/>
            <a:tailEnd/>
          </a:ln>
        </p:spPr>
      </p:pic>
      <p:sp>
        <p:nvSpPr>
          <p:cNvPr id="3085" name="Text Box 8"/>
          <p:cNvSpPr txBox="1">
            <a:spLocks noChangeArrowheads="1"/>
          </p:cNvSpPr>
          <p:nvPr/>
        </p:nvSpPr>
        <p:spPr bwMode="auto">
          <a:xfrm>
            <a:off x="350847" y="3516601"/>
            <a:ext cx="1482461" cy="407988"/>
          </a:xfrm>
          <a:prstGeom prst="rect">
            <a:avLst/>
          </a:prstGeom>
          <a:noFill/>
          <a:ln w="9525">
            <a:noFill/>
            <a:miter lim="800000"/>
            <a:headEnd/>
            <a:tailEnd/>
          </a:ln>
        </p:spPr>
        <p:txBody>
          <a:bodyPr lIns="92392" tIns="46196" rIns="92392" bIns="46196"/>
          <a:lstStyle/>
          <a:p>
            <a:pPr algn="ctr" defTabSz="924247" eaLnBrk="0" hangingPunct="0"/>
            <a:r>
              <a:rPr kumimoji="0" lang="ja-JP" altLang="en-US" sz="1200" dirty="0" smtClean="0">
                <a:solidFill>
                  <a:srgbClr val="000000"/>
                </a:solidFill>
                <a:latin typeface="Century" pitchFamily="18" charset="0"/>
                <a:ea typeface="HGPｺﾞｼｯｸM" pitchFamily="50" charset="-128"/>
              </a:rPr>
              <a:t>入所施設</a:t>
            </a:r>
            <a:endParaRPr kumimoji="0" lang="en-US" altLang="ja-JP" sz="1200" dirty="0" smtClean="0">
              <a:solidFill>
                <a:srgbClr val="000000"/>
              </a:solidFill>
              <a:latin typeface="Century" pitchFamily="18" charset="0"/>
              <a:ea typeface="HGPｺﾞｼｯｸM" pitchFamily="50" charset="-128"/>
            </a:endParaRPr>
          </a:p>
          <a:p>
            <a:pPr algn="ctr" defTabSz="924247" eaLnBrk="0" hangingPunct="0"/>
            <a:r>
              <a:rPr kumimoji="0" lang="ja-JP" altLang="en-US" sz="1200" dirty="0" smtClean="0">
                <a:solidFill>
                  <a:srgbClr val="000000"/>
                </a:solidFill>
                <a:latin typeface="Century" pitchFamily="18" charset="0"/>
                <a:ea typeface="HGPｺﾞｼｯｸM" pitchFamily="50" charset="-128"/>
              </a:rPr>
              <a:t>（生活介護等）</a:t>
            </a:r>
          </a:p>
        </p:txBody>
      </p:sp>
      <p:cxnSp>
        <p:nvCxnSpPr>
          <p:cNvPr id="121" name="直線コネクタ 120"/>
          <p:cNvCxnSpPr/>
          <p:nvPr/>
        </p:nvCxnSpPr>
        <p:spPr>
          <a:xfrm>
            <a:off x="1883174" y="3565020"/>
            <a:ext cx="481541" cy="0"/>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3002757" y="1848932"/>
            <a:ext cx="0" cy="1728788"/>
          </a:xfrm>
          <a:prstGeom prst="line">
            <a:avLst/>
          </a:prstGeom>
          <a:ln w="63500" cmpd="thickThin">
            <a:solidFill>
              <a:srgbClr val="FF66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大かっこ 128"/>
          <p:cNvSpPr/>
          <p:nvPr/>
        </p:nvSpPr>
        <p:spPr>
          <a:xfrm>
            <a:off x="3529036" y="2138834"/>
            <a:ext cx="2648100" cy="1178932"/>
          </a:xfrm>
          <a:prstGeom prst="bracketPair">
            <a:avLst/>
          </a:prstGeom>
          <a:solidFill>
            <a:srgbClr val="FFCCFF">
              <a:alpha val="50196"/>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6000" tIns="46213" rIns="36000" bIns="46213" anchor="ctr"/>
          <a:lstStyle/>
          <a:p>
            <a:pPr defTabSz="924247">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共同生活住居への入居を希望している者が体験的な入居を行う</a:t>
            </a:r>
            <a:r>
              <a:rPr lang="ja-JP" altLang="en-US" sz="1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場合の報酬</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・介護サービス包括型：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691</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（障害</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区分</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別）</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1,128</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427</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障害支援区分別）</a:t>
            </a:r>
            <a:endParaRPr lang="en-US" altLang="ja-JP" sz="9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・外部サービス利用型：</a:t>
            </a:r>
            <a:r>
              <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272</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24247">
              <a:defRPr/>
            </a:pPr>
            <a:r>
              <a:rPr lang="ja-JP" altLang="en-US" sz="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連続</a:t>
            </a:r>
            <a:r>
              <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日以内かつ年</a:t>
            </a:r>
            <a:r>
              <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日以内</a:t>
            </a:r>
            <a:endPar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4312121" y="1613826"/>
            <a:ext cx="1081929" cy="431800"/>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213" rIns="0" bIns="46213" anchor="ctr"/>
          <a:lstStyle/>
          <a:p>
            <a:pPr algn="ctr" defTabSz="924247">
              <a:defRPr/>
            </a:pPr>
            <a:r>
              <a:rPr lang="ja-JP" altLang="en-US"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24247">
              <a:defRPr/>
            </a:pPr>
            <a:r>
              <a:rPr lang="ja-JP" altLang="en-US"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体験入居</a:t>
            </a:r>
            <a:endPar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大かっこ 129"/>
          <p:cNvSpPr/>
          <p:nvPr/>
        </p:nvSpPr>
        <p:spPr>
          <a:xfrm>
            <a:off x="3782583" y="4051323"/>
            <a:ext cx="2216055" cy="1151732"/>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72000" tIns="46213" rIns="0" bIns="46213" anchor="ctr"/>
          <a:lstStyle/>
          <a:p>
            <a:pPr defTabSz="924247">
              <a:defRPr/>
            </a:pP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体験宿泊</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加算</a:t>
            </a:r>
            <a:endParaRPr lang="en-US" altLang="ja-JP"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常時</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の連絡・支援体制を確保した上で</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、一人暮らし</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に向けた体験的な宿泊支援を行った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　　</a:t>
            </a:r>
            <a:r>
              <a:rPr lang="ja-JP" altLang="en-US" sz="1000" spc="-10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a:t>
            </a:r>
            <a:r>
              <a:rPr lang="ja-JP" altLang="en-US"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が上限</a:t>
            </a:r>
            <a:endParaRPr lang="en-US" altLang="ja-JP"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障害福祉ｻｰﾋﾞｽ事業者へ</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委託可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endPar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700</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単位（夜間支援を行う場合</a:t>
            </a: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64"/>
          <p:cNvSpPr/>
          <p:nvPr/>
        </p:nvSpPr>
        <p:spPr>
          <a:xfrm>
            <a:off x="4186357" y="3543157"/>
            <a:ext cx="1408509" cy="431800"/>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defTabSz="924247">
              <a:defRPr/>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（体験宿泊）</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92" name="Text Box 9"/>
          <p:cNvSpPr txBox="1">
            <a:spLocks noChangeArrowheads="1"/>
          </p:cNvSpPr>
          <p:nvPr/>
        </p:nvSpPr>
        <p:spPr bwMode="auto">
          <a:xfrm>
            <a:off x="7371029" y="4358203"/>
            <a:ext cx="1405070" cy="344488"/>
          </a:xfrm>
          <a:prstGeom prst="rect">
            <a:avLst/>
          </a:prstGeom>
          <a:noFill/>
          <a:ln w="9525">
            <a:noFill/>
            <a:miter lim="800000"/>
            <a:headEnd/>
            <a:tailEnd/>
          </a:ln>
        </p:spPr>
        <p:txBody>
          <a:bodyPr lIns="92392" tIns="46196" rIns="92392" bIns="46196"/>
          <a:lstStyle/>
          <a:p>
            <a:pPr algn="just" defTabSz="924247" eaLnBrk="0" hangingPunct="0"/>
            <a:r>
              <a:rPr kumimoji="0" lang="ja-JP" altLang="en-US" dirty="0" smtClean="0">
                <a:solidFill>
                  <a:srgbClr val="000000"/>
                </a:solidFill>
                <a:latin typeface="Century" pitchFamily="18" charset="0"/>
                <a:ea typeface="HGPｺﾞｼｯｸM" pitchFamily="50" charset="-128"/>
              </a:rPr>
              <a:t>体験宿泊の場</a:t>
            </a:r>
          </a:p>
        </p:txBody>
      </p:sp>
      <p:sp>
        <p:nvSpPr>
          <p:cNvPr id="147" name="角丸四角形 146"/>
          <p:cNvSpPr/>
          <p:nvPr/>
        </p:nvSpPr>
        <p:spPr>
          <a:xfrm>
            <a:off x="579571" y="5089020"/>
            <a:ext cx="1408509" cy="431800"/>
          </a:xfrm>
          <a:prstGeom prst="roundRect">
            <a:avLst/>
          </a:prstGeom>
          <a:solidFill>
            <a:srgbClr val="FFC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92424" tIns="46213" rIns="92424" bIns="46213" anchor="ctr"/>
          <a:lstStyle/>
          <a:p>
            <a:pPr algn="ctr" defTabSz="924247">
              <a:defRPr/>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地域移行支援</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defTabSz="924247">
              <a:defRPr/>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（体験利用）</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大かっこ 147"/>
          <p:cNvSpPr/>
          <p:nvPr/>
        </p:nvSpPr>
        <p:spPr>
          <a:xfrm>
            <a:off x="184019" y="5520820"/>
            <a:ext cx="2369878" cy="1126777"/>
          </a:xfrm>
          <a:prstGeom prst="bracketPair">
            <a:avLst/>
          </a:prstGeom>
          <a:solidFill>
            <a:srgbClr val="FFC000">
              <a:alpha val="50000"/>
            </a:srgbClr>
          </a:solidFill>
          <a:ln>
            <a:prstDash val="sysDot"/>
            <a:tailEnd type="none"/>
          </a:ln>
        </p:spPr>
        <p:style>
          <a:lnRef idx="1">
            <a:schemeClr val="accent2"/>
          </a:lnRef>
          <a:fillRef idx="0">
            <a:schemeClr val="accent2"/>
          </a:fillRef>
          <a:effectRef idx="0">
            <a:schemeClr val="accent2"/>
          </a:effectRef>
          <a:fontRef idx="minor">
            <a:schemeClr val="tx1"/>
          </a:fontRef>
        </p:style>
        <p:txBody>
          <a:bodyPr lIns="36000" tIns="46213" rIns="36000" bIns="46213" anchor="ctr"/>
          <a:lstStyle/>
          <a:p>
            <a:pPr defTabSz="924247">
              <a:lnSpc>
                <a:spcPts val="1300"/>
              </a:lnSpc>
              <a:defRPr/>
            </a:pP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障害福祉</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サービスの</a:t>
            </a:r>
            <a:r>
              <a:rPr lang="ja-JP" altLang="en-US" sz="1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体験利用</a:t>
            </a:r>
            <a:r>
              <a:rPr lang="ja-JP" altLang="en-US"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加算</a:t>
            </a:r>
            <a:endParaRPr lang="en-US" altLang="ja-JP" sz="10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lnSpc>
                <a:spcPts val="1300"/>
              </a:lnSpc>
              <a:defRPr/>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地域移行支援事業者が障害福祉ｻｰﾋﾞｽ事</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へ委託</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し、障害福祉ｻｰﾋﾞｽの体験的な利用支援を行った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　</a:t>
            </a:r>
            <a:r>
              <a:rPr lang="ja-JP" altLang="en-US" sz="1000" spc="-10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１５日</a:t>
            </a:r>
            <a:r>
              <a:rPr lang="ja-JP" altLang="en-US"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が上限</a:t>
            </a:r>
            <a:endParaRPr lang="en-US" altLang="ja-JP" sz="1000" spc="-10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924247">
              <a:lnSpc>
                <a:spcPts val="1300"/>
              </a:lnSpc>
              <a:defRPr/>
            </a:pP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開始</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500</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a:p>
            <a:pPr defTabSz="924247">
              <a:lnSpc>
                <a:spcPts val="1300"/>
              </a:lnSpc>
              <a:defRPr/>
            </a:pP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1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日目  </a:t>
            </a:r>
            <a:r>
              <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250</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単位</a:t>
            </a:r>
          </a:p>
        </p:txBody>
      </p:sp>
      <p:sp>
        <p:nvSpPr>
          <p:cNvPr id="164" name="AutoShape 57"/>
          <p:cNvSpPr>
            <a:spLocks noChangeArrowheads="1"/>
          </p:cNvSpPr>
          <p:nvPr/>
        </p:nvSpPr>
        <p:spPr bwMode="auto">
          <a:xfrm>
            <a:off x="6061080" y="4702690"/>
            <a:ext cx="3755098" cy="255614"/>
          </a:xfrm>
          <a:prstGeom prst="roundRect">
            <a:avLst>
              <a:gd name="adj" fmla="val 16667"/>
            </a:avLst>
          </a:prstGeom>
          <a:solidFill>
            <a:srgbClr val="FFFF99"/>
          </a:solidFill>
          <a:ln w="6350" algn="ctr">
            <a:solidFill>
              <a:schemeClr val="bg2"/>
            </a:solidFill>
            <a:round/>
            <a:headEnd/>
            <a:tailEnd/>
          </a:ln>
          <a:effectLst>
            <a:outerShdw dist="45791" dir="2021404" algn="ctr" rotWithShape="0">
              <a:schemeClr val="bg2">
                <a:alpha val="50000"/>
              </a:schemeClr>
            </a:outerShdw>
          </a:effectLst>
        </p:spPr>
        <p:txBody>
          <a:bodyPr lIns="92424" tIns="46213" rIns="92424" bIns="46213" anchor="ctr"/>
          <a:lstStyle/>
          <a:p>
            <a:pPr algn="ctr" defTabSz="924247">
              <a:spcBef>
                <a:spcPct val="50000"/>
              </a:spcBef>
              <a:defRPr/>
            </a:pPr>
            <a:r>
              <a:rPr lang="ja-JP" altLang="en-US" sz="1000" b="1" dirty="0">
                <a:solidFill>
                  <a:srgbClr val="000000"/>
                </a:solidFill>
                <a:latin typeface="メイリオ" pitchFamily="50" charset="-128"/>
                <a:ea typeface="メイリオ" pitchFamily="50" charset="-128"/>
              </a:rPr>
              <a:t>体験</a:t>
            </a:r>
            <a:r>
              <a:rPr lang="ja-JP" altLang="en-US" sz="1000" b="1" dirty="0" smtClean="0">
                <a:solidFill>
                  <a:srgbClr val="000000"/>
                </a:solidFill>
                <a:latin typeface="メイリオ" pitchFamily="50" charset="-128"/>
                <a:ea typeface="メイリオ" pitchFamily="50" charset="-128"/>
              </a:rPr>
              <a:t>入居・体験宿泊・体験利用の</a:t>
            </a:r>
            <a:r>
              <a:rPr lang="ja-JP" altLang="en-US" sz="1000" b="1" dirty="0">
                <a:solidFill>
                  <a:srgbClr val="000000"/>
                </a:solidFill>
                <a:latin typeface="メイリオ" pitchFamily="50" charset="-128"/>
                <a:ea typeface="メイリオ" pitchFamily="50" charset="-128"/>
              </a:rPr>
              <a:t>利用</a:t>
            </a:r>
            <a:r>
              <a:rPr lang="ja-JP" altLang="en-US" sz="1000" b="1" dirty="0" smtClean="0">
                <a:solidFill>
                  <a:srgbClr val="000000"/>
                </a:solidFill>
                <a:latin typeface="メイリオ" pitchFamily="50" charset="-128"/>
                <a:ea typeface="メイリオ" pitchFamily="50" charset="-128"/>
              </a:rPr>
              <a:t>実績の推移</a:t>
            </a:r>
            <a:r>
              <a:rPr lang="ja-JP" altLang="en-US" sz="800" b="1" dirty="0" smtClean="0">
                <a:solidFill>
                  <a:srgbClr val="000000"/>
                </a:solidFill>
                <a:latin typeface="メイリオ" pitchFamily="50" charset="-128"/>
                <a:ea typeface="メイリオ" pitchFamily="50" charset="-128"/>
              </a:rPr>
              <a:t>（国保連ﾃﾞｰﾀ）</a:t>
            </a:r>
            <a:endParaRPr lang="en-US" altLang="ja-JP" sz="800" b="1" dirty="0" smtClean="0">
              <a:solidFill>
                <a:srgbClr val="000000"/>
              </a:solidFill>
              <a:latin typeface="メイリオ" pitchFamily="50" charset="-128"/>
              <a:ea typeface="メイリオ" pitchFamily="50" charset="-128"/>
            </a:endParaRPr>
          </a:p>
        </p:txBody>
      </p:sp>
      <p:cxnSp>
        <p:nvCxnSpPr>
          <p:cNvPr id="173" name="直線矢印コネクタ 172"/>
          <p:cNvCxnSpPr>
            <a:stCxn id="3077" idx="1"/>
          </p:cNvCxnSpPr>
          <p:nvPr/>
        </p:nvCxnSpPr>
        <p:spPr>
          <a:xfrm flipH="1" flipV="1">
            <a:off x="7293641" y="1848932"/>
            <a:ext cx="1548204" cy="7938"/>
          </a:xfrm>
          <a:prstGeom prst="straightConnector1">
            <a:avLst/>
          </a:prstGeom>
          <a:ln w="63500" cmpd="thickThin">
            <a:solidFill>
              <a:srgbClr val="FF66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flipH="1" flipV="1">
            <a:off x="1283825" y="4902485"/>
            <a:ext cx="78805" cy="18824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a:endCxn id="65" idx="1"/>
          </p:cNvCxnSpPr>
          <p:nvPr/>
        </p:nvCxnSpPr>
        <p:spPr>
          <a:xfrm>
            <a:off x="1883174" y="3753976"/>
            <a:ext cx="2303183" cy="5081"/>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角丸四角形 156"/>
          <p:cNvSpPr/>
          <p:nvPr/>
        </p:nvSpPr>
        <p:spPr>
          <a:xfrm>
            <a:off x="2098157" y="3070556"/>
            <a:ext cx="1195246" cy="795337"/>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24247">
              <a:lnSpc>
                <a:spcPts val="1100"/>
              </a:lnSpc>
              <a:defRPr/>
            </a:pPr>
            <a:r>
              <a:rPr lang="ja-JP" altLang="en-US" sz="1000" dirty="0" smtClean="0">
                <a:solidFill>
                  <a:srgbClr val="000000"/>
                </a:solidFill>
                <a:latin typeface="+mn-ea"/>
              </a:rPr>
              <a:t>入所者が体験</a:t>
            </a:r>
            <a:r>
              <a:rPr lang="ja-JP" altLang="en-US" sz="1000" dirty="0">
                <a:solidFill>
                  <a:srgbClr val="000000"/>
                </a:solidFill>
                <a:latin typeface="+mn-ea"/>
              </a:rPr>
              <a:t>入居・体験</a:t>
            </a:r>
            <a:r>
              <a:rPr lang="ja-JP" altLang="en-US" sz="1000" dirty="0" smtClean="0">
                <a:solidFill>
                  <a:srgbClr val="000000"/>
                </a:solidFill>
                <a:latin typeface="+mn-ea"/>
              </a:rPr>
              <a:t>宿泊を行う場合は、</a:t>
            </a:r>
            <a:r>
              <a:rPr lang="ja-JP" altLang="en-US" sz="1000" b="1" dirty="0" smtClean="0">
                <a:solidFill>
                  <a:srgbClr val="000000"/>
                </a:solidFill>
                <a:latin typeface="+mn-ea"/>
              </a:rPr>
              <a:t>入院</a:t>
            </a:r>
            <a:r>
              <a:rPr lang="ja-JP" altLang="en-US" sz="1000" b="1" dirty="0">
                <a:solidFill>
                  <a:srgbClr val="000000"/>
                </a:solidFill>
                <a:latin typeface="+mn-ea"/>
              </a:rPr>
              <a:t>・外泊時加算</a:t>
            </a:r>
            <a:r>
              <a:rPr lang="en-US" altLang="ja-JP" sz="1000" b="1" dirty="0">
                <a:solidFill>
                  <a:srgbClr val="000000"/>
                </a:solidFill>
                <a:latin typeface="+mn-ea"/>
              </a:rPr>
              <a:t>(Ⅰ)</a:t>
            </a:r>
            <a:r>
              <a:rPr lang="ja-JP" altLang="en-US" sz="1000" b="1" dirty="0">
                <a:solidFill>
                  <a:srgbClr val="000000"/>
                </a:solidFill>
                <a:latin typeface="+mn-ea"/>
              </a:rPr>
              <a:t>（</a:t>
            </a:r>
            <a:r>
              <a:rPr lang="en-US" altLang="ja-JP" sz="1000" b="1" dirty="0">
                <a:solidFill>
                  <a:srgbClr val="000000"/>
                </a:solidFill>
                <a:latin typeface="+mn-ea"/>
              </a:rPr>
              <a:t>320</a:t>
            </a:r>
            <a:r>
              <a:rPr lang="ja-JP" altLang="en-US" sz="1000" b="1" dirty="0">
                <a:solidFill>
                  <a:srgbClr val="000000"/>
                </a:solidFill>
                <a:latin typeface="+mn-ea"/>
              </a:rPr>
              <a:t>～</a:t>
            </a:r>
            <a:r>
              <a:rPr lang="en-US" altLang="ja-JP" sz="1000" b="1" dirty="0">
                <a:solidFill>
                  <a:srgbClr val="000000"/>
                </a:solidFill>
                <a:latin typeface="+mn-ea"/>
              </a:rPr>
              <a:t>247</a:t>
            </a:r>
            <a:r>
              <a:rPr lang="ja-JP" altLang="en-US" sz="1000" b="1" dirty="0">
                <a:solidFill>
                  <a:srgbClr val="000000"/>
                </a:solidFill>
                <a:latin typeface="+mn-ea"/>
              </a:rPr>
              <a:t>単位</a:t>
            </a:r>
            <a:r>
              <a:rPr lang="ja-JP" altLang="en-US" sz="1000" b="1" dirty="0" smtClean="0">
                <a:solidFill>
                  <a:srgbClr val="000000"/>
                </a:solidFill>
                <a:latin typeface="+mn-ea"/>
              </a:rPr>
              <a:t>）</a:t>
            </a:r>
            <a:r>
              <a:rPr lang="ja-JP" altLang="en-US" sz="1000" dirty="0" smtClean="0">
                <a:solidFill>
                  <a:srgbClr val="000000"/>
                </a:solidFill>
                <a:latin typeface="+mn-ea"/>
              </a:rPr>
              <a:t>を算定</a:t>
            </a:r>
            <a:r>
              <a:rPr lang="ja-JP" altLang="en-US" sz="1000" dirty="0">
                <a:solidFill>
                  <a:srgbClr val="000000"/>
                </a:solidFill>
                <a:latin typeface="+mn-ea"/>
              </a:rPr>
              <a:t>可能</a:t>
            </a:r>
            <a:endParaRPr lang="en-US" altLang="ja-JP" sz="1000" dirty="0">
              <a:solidFill>
                <a:srgbClr val="000000"/>
              </a:solidFill>
              <a:latin typeface="+mn-ea"/>
            </a:endParaRPr>
          </a:p>
        </p:txBody>
      </p:sp>
      <p:sp>
        <p:nvSpPr>
          <p:cNvPr id="194" name="フリーフォーム 193"/>
          <p:cNvSpPr/>
          <p:nvPr/>
        </p:nvSpPr>
        <p:spPr>
          <a:xfrm>
            <a:off x="5204106" y="2825246"/>
            <a:ext cx="1542653" cy="985041"/>
          </a:xfrm>
          <a:custGeom>
            <a:avLst/>
            <a:gdLst>
              <a:gd name="connsiteX0" fmla="*/ 0 w 1324377"/>
              <a:gd name="connsiteY0" fmla="*/ 772732 h 792050"/>
              <a:gd name="connsiteX1" fmla="*/ 579549 w 1324377"/>
              <a:gd name="connsiteY1" fmla="*/ 785611 h 792050"/>
              <a:gd name="connsiteX2" fmla="*/ 940157 w 1324377"/>
              <a:gd name="connsiteY2" fmla="*/ 734096 h 792050"/>
              <a:gd name="connsiteX3" fmla="*/ 1236372 w 1324377"/>
              <a:gd name="connsiteY3" fmla="*/ 515155 h 792050"/>
              <a:gd name="connsiteX4" fmla="*/ 1313645 w 1324377"/>
              <a:gd name="connsiteY4" fmla="*/ 244699 h 792050"/>
              <a:gd name="connsiteX5" fmla="*/ 1300766 w 1324377"/>
              <a:gd name="connsiteY5" fmla="*/ 0 h 7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377" h="792050">
                <a:moveTo>
                  <a:pt x="0" y="772732"/>
                </a:moveTo>
                <a:cubicBezTo>
                  <a:pt x="211428" y="782391"/>
                  <a:pt x="422856" y="792050"/>
                  <a:pt x="579549" y="785611"/>
                </a:cubicBezTo>
                <a:cubicBezTo>
                  <a:pt x="736242" y="779172"/>
                  <a:pt x="830687" y="779172"/>
                  <a:pt x="940157" y="734096"/>
                </a:cubicBezTo>
                <a:cubicBezTo>
                  <a:pt x="1049627" y="689020"/>
                  <a:pt x="1174124" y="596721"/>
                  <a:pt x="1236372" y="515155"/>
                </a:cubicBezTo>
                <a:cubicBezTo>
                  <a:pt x="1298620" y="433589"/>
                  <a:pt x="1302913" y="330558"/>
                  <a:pt x="1313645" y="244699"/>
                </a:cubicBezTo>
                <a:cubicBezTo>
                  <a:pt x="1324377" y="158840"/>
                  <a:pt x="1312571" y="79420"/>
                  <a:pt x="1300766" y="0"/>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204" name="AutoShape 5" descr="25%"/>
          <p:cNvSpPr>
            <a:spLocks noChangeArrowheads="1"/>
          </p:cNvSpPr>
          <p:nvPr/>
        </p:nvSpPr>
        <p:spPr bwMode="auto">
          <a:xfrm>
            <a:off x="457259" y="630554"/>
            <a:ext cx="8960238" cy="684456"/>
          </a:xfrm>
          <a:prstGeom prst="roundRect">
            <a:avLst>
              <a:gd name="adj" fmla="val 16667"/>
            </a:avLst>
          </a:prstGeom>
          <a:solidFill>
            <a:schemeClr val="bg1"/>
          </a:solidFill>
          <a:ln w="9525">
            <a:solidFill>
              <a:schemeClr val="tx1"/>
            </a:solidFill>
            <a:round/>
            <a:headEnd/>
            <a:tailEnd/>
          </a:ln>
          <a:effectLst>
            <a:outerShdw dist="107763" dir="2700000" algn="ctr" rotWithShape="0">
              <a:schemeClr val="bg2">
                <a:alpha val="50000"/>
              </a:schemeClr>
            </a:outerShdw>
          </a:effectLst>
        </p:spPr>
        <p:txBody>
          <a:bodyPr lIns="92424" tIns="46213" rIns="92424" bIns="46213" anchor="ctr"/>
          <a:lstStyle/>
          <a:p>
            <a:pPr defTabSz="924247">
              <a:defRPr/>
            </a:pPr>
            <a:r>
              <a:rPr lang="ja-JP" altLang="en-US" sz="1100" dirty="0">
                <a:solidFill>
                  <a:srgbClr val="333399">
                    <a:lumMod val="50000"/>
                  </a:srgbClr>
                </a:solidFill>
                <a:latin typeface="メイリオ" pitchFamily="50" charset="-128"/>
                <a:ea typeface="メイリオ" pitchFamily="50" charset="-128"/>
              </a:rPr>
              <a:t>　施設入所者等の</a:t>
            </a:r>
            <a:r>
              <a:rPr lang="ja-JP" altLang="ja-JP" sz="1100" dirty="0">
                <a:solidFill>
                  <a:srgbClr val="333399">
                    <a:lumMod val="50000"/>
                  </a:srgbClr>
                </a:solidFill>
                <a:latin typeface="メイリオ" pitchFamily="50" charset="-128"/>
                <a:ea typeface="メイリオ" pitchFamily="50" charset="-128"/>
              </a:rPr>
              <a:t>地域生活への移行を円滑に進めるためには、地域での生活に徐々に慣れていくことが重要であると考えられることから、</a:t>
            </a:r>
            <a:r>
              <a:rPr lang="ja-JP" altLang="ja-JP" sz="1100" b="1" dirty="0">
                <a:solidFill>
                  <a:srgbClr val="333399">
                    <a:lumMod val="50000"/>
                  </a:srgbClr>
                </a:solidFill>
                <a:latin typeface="メイリオ" pitchFamily="50" charset="-128"/>
                <a:ea typeface="メイリオ" pitchFamily="50" charset="-128"/>
              </a:rPr>
              <a:t>入所・入院中の段階から宿泊等の地域生活の体験ができるよう</a:t>
            </a:r>
            <a:r>
              <a:rPr lang="ja-JP" altLang="en-US" sz="1100" b="1" dirty="0">
                <a:solidFill>
                  <a:srgbClr val="333399">
                    <a:lumMod val="50000"/>
                  </a:srgbClr>
                </a:solidFill>
                <a:latin typeface="メイリオ" pitchFamily="50" charset="-128"/>
                <a:ea typeface="メイリオ" pitchFamily="50" charset="-128"/>
              </a:rPr>
              <a:t>グループホーム等の体験入居</a:t>
            </a:r>
            <a:r>
              <a:rPr lang="ja-JP" altLang="en-US" sz="1100" b="1" dirty="0" smtClean="0">
                <a:solidFill>
                  <a:srgbClr val="333399">
                    <a:lumMod val="50000"/>
                  </a:srgbClr>
                </a:solidFill>
                <a:latin typeface="メイリオ" pitchFamily="50" charset="-128"/>
                <a:ea typeface="メイリオ" pitchFamily="50" charset="-128"/>
              </a:rPr>
              <a:t>や体験宿泊、障害</a:t>
            </a:r>
            <a:r>
              <a:rPr lang="ja-JP" altLang="en-US" sz="1100" b="1" dirty="0">
                <a:solidFill>
                  <a:srgbClr val="333399">
                    <a:lumMod val="50000"/>
                  </a:srgbClr>
                </a:solidFill>
                <a:latin typeface="メイリオ" pitchFamily="50" charset="-128"/>
                <a:ea typeface="メイリオ" pitchFamily="50" charset="-128"/>
              </a:rPr>
              <a:t>福祉サービスの体験利用</a:t>
            </a:r>
            <a:r>
              <a:rPr lang="ja-JP" altLang="en-US" sz="1100" b="1" dirty="0" smtClean="0">
                <a:solidFill>
                  <a:srgbClr val="333399">
                    <a:lumMod val="50000"/>
                  </a:srgbClr>
                </a:solidFill>
                <a:latin typeface="メイリオ" pitchFamily="50" charset="-128"/>
                <a:ea typeface="メイリオ" pitchFamily="50" charset="-128"/>
              </a:rPr>
              <a:t>を</a:t>
            </a:r>
            <a:endParaRPr lang="en-US" altLang="ja-JP" sz="1100" b="1" dirty="0" smtClean="0">
              <a:solidFill>
                <a:srgbClr val="333399">
                  <a:lumMod val="50000"/>
                </a:srgbClr>
              </a:solidFill>
              <a:latin typeface="メイリオ" pitchFamily="50" charset="-128"/>
              <a:ea typeface="メイリオ" pitchFamily="50" charset="-128"/>
            </a:endParaRPr>
          </a:p>
          <a:p>
            <a:pPr defTabSz="924247">
              <a:defRPr/>
            </a:pPr>
            <a:r>
              <a:rPr lang="ja-JP" altLang="en-US" sz="1100" b="1" dirty="0" smtClean="0">
                <a:solidFill>
                  <a:srgbClr val="333399">
                    <a:lumMod val="50000"/>
                  </a:srgbClr>
                </a:solidFill>
                <a:latin typeface="メイリオ" pitchFamily="50" charset="-128"/>
                <a:ea typeface="メイリオ" pitchFamily="50" charset="-128"/>
              </a:rPr>
              <a:t>促進</a:t>
            </a:r>
            <a:r>
              <a:rPr lang="ja-JP" altLang="en-US" sz="1100" dirty="0" smtClean="0">
                <a:solidFill>
                  <a:srgbClr val="333399">
                    <a:lumMod val="50000"/>
                  </a:srgbClr>
                </a:solidFill>
                <a:latin typeface="メイリオ" pitchFamily="50" charset="-128"/>
                <a:ea typeface="メイリオ" pitchFamily="50" charset="-128"/>
              </a:rPr>
              <a:t>。また、グループホームの体験入居については、</a:t>
            </a:r>
            <a:r>
              <a:rPr lang="ja-JP" altLang="en-US" sz="1100" b="1" dirty="0" smtClean="0">
                <a:solidFill>
                  <a:srgbClr val="333399">
                    <a:lumMod val="50000"/>
                  </a:srgbClr>
                </a:solidFill>
                <a:latin typeface="メイリオ" pitchFamily="50" charset="-128"/>
                <a:ea typeface="メイリオ" pitchFamily="50" charset="-128"/>
              </a:rPr>
              <a:t>家族と同居しながら自宅で生活する障害者も利用可能</a:t>
            </a:r>
            <a:r>
              <a:rPr lang="ja-JP" altLang="en-US" sz="1100" dirty="0" smtClean="0">
                <a:solidFill>
                  <a:srgbClr val="333399">
                    <a:lumMod val="50000"/>
                  </a:srgbClr>
                </a:solidFill>
                <a:latin typeface="メイリオ" pitchFamily="50" charset="-128"/>
                <a:ea typeface="メイリオ" pitchFamily="50" charset="-128"/>
              </a:rPr>
              <a:t>。</a:t>
            </a:r>
            <a:endParaRPr lang="en-US" altLang="ja-JP" sz="1100" dirty="0">
              <a:solidFill>
                <a:srgbClr val="333399">
                  <a:lumMod val="50000"/>
                </a:srgbClr>
              </a:solidFill>
              <a:latin typeface="メイリオ" pitchFamily="50" charset="-128"/>
              <a:ea typeface="メイリオ" pitchFamily="50" charset="-128"/>
            </a:endParaRPr>
          </a:p>
        </p:txBody>
      </p:sp>
      <p:sp>
        <p:nvSpPr>
          <p:cNvPr id="3129" name="テキスト ボックス 221"/>
          <p:cNvSpPr>
            <a:spLocks noChangeArrowheads="1"/>
          </p:cNvSpPr>
          <p:nvPr/>
        </p:nvSpPr>
        <p:spPr bwMode="auto">
          <a:xfrm>
            <a:off x="110650" y="24185"/>
            <a:ext cx="9705528" cy="524867"/>
          </a:xfrm>
          <a:prstGeom prst="bevel">
            <a:avLst>
              <a:gd name="adj" fmla="val 12500"/>
            </a:avLst>
          </a:prstGeom>
          <a:solidFill>
            <a:srgbClr val="FFFF99"/>
          </a:solidFill>
          <a:ln w="3175">
            <a:solidFill>
              <a:schemeClr val="tx1"/>
            </a:solidFill>
            <a:miter lim="800000"/>
            <a:headEnd/>
            <a:tailEnd/>
          </a:ln>
        </p:spPr>
        <p:txBody>
          <a:bodyPr wrap="none" lIns="0" tIns="0" rIns="0" bIns="0" anchor="ctr"/>
          <a:lstStyle/>
          <a:p>
            <a:pPr algn="ctr" defTabSz="1339836"/>
            <a:r>
              <a:rPr lang="ja-JP" altLang="en-US" sz="2000" dirty="0" smtClean="0">
                <a:solidFill>
                  <a:srgbClr val="333399">
                    <a:lumMod val="75000"/>
                  </a:srgbClr>
                </a:solidFill>
                <a:latin typeface="Arial"/>
                <a:ea typeface="ＤＨＰ特太ゴシック体" pitchFamily="2" charset="-128"/>
              </a:rPr>
              <a:t>施設入所者等の地域生活の体験に関する仕組み</a:t>
            </a:r>
          </a:p>
        </p:txBody>
      </p:sp>
      <p:sp>
        <p:nvSpPr>
          <p:cNvPr id="43" name="フリーフォーム 42"/>
          <p:cNvSpPr/>
          <p:nvPr/>
        </p:nvSpPr>
        <p:spPr>
          <a:xfrm>
            <a:off x="7371029" y="2570762"/>
            <a:ext cx="1092076" cy="1222859"/>
          </a:xfrm>
          <a:custGeom>
            <a:avLst/>
            <a:gdLst>
              <a:gd name="connsiteX0" fmla="*/ 351302 w 557364"/>
              <a:gd name="connsiteY0" fmla="*/ 1043189 h 1043189"/>
              <a:gd name="connsiteX1" fmla="*/ 480091 w 557364"/>
              <a:gd name="connsiteY1" fmla="*/ 965916 h 1043189"/>
              <a:gd name="connsiteX2" fmla="*/ 492970 w 557364"/>
              <a:gd name="connsiteY2" fmla="*/ 927279 h 1043189"/>
              <a:gd name="connsiteX3" fmla="*/ 518727 w 557364"/>
              <a:gd name="connsiteY3" fmla="*/ 875763 h 1043189"/>
              <a:gd name="connsiteX4" fmla="*/ 531606 w 557364"/>
              <a:gd name="connsiteY4" fmla="*/ 824248 h 1043189"/>
              <a:gd name="connsiteX5" fmla="*/ 557364 w 557364"/>
              <a:gd name="connsiteY5" fmla="*/ 746975 h 1043189"/>
              <a:gd name="connsiteX6" fmla="*/ 544485 w 557364"/>
              <a:gd name="connsiteY6" fmla="*/ 695459 h 1043189"/>
              <a:gd name="connsiteX7" fmla="*/ 518727 w 557364"/>
              <a:gd name="connsiteY7" fmla="*/ 618186 h 1043189"/>
              <a:gd name="connsiteX8" fmla="*/ 505848 w 557364"/>
              <a:gd name="connsiteY8" fmla="*/ 579549 h 1043189"/>
              <a:gd name="connsiteX9" fmla="*/ 454333 w 557364"/>
              <a:gd name="connsiteY9" fmla="*/ 502276 h 1043189"/>
              <a:gd name="connsiteX10" fmla="*/ 415696 w 557364"/>
              <a:gd name="connsiteY10" fmla="*/ 425003 h 1043189"/>
              <a:gd name="connsiteX11" fmla="*/ 351302 w 557364"/>
              <a:gd name="connsiteY11" fmla="*/ 347730 h 1043189"/>
              <a:gd name="connsiteX12" fmla="*/ 261150 w 557364"/>
              <a:gd name="connsiteY12" fmla="*/ 244699 h 1043189"/>
              <a:gd name="connsiteX13" fmla="*/ 235392 w 557364"/>
              <a:gd name="connsiteY13" fmla="*/ 206062 h 1043189"/>
              <a:gd name="connsiteX14" fmla="*/ 119482 w 557364"/>
              <a:gd name="connsiteY14" fmla="*/ 90152 h 1043189"/>
              <a:gd name="connsiteX15" fmla="*/ 42209 w 557364"/>
              <a:gd name="connsiteY15" fmla="*/ 38637 h 1043189"/>
              <a:gd name="connsiteX16" fmla="*/ 3572 w 557364"/>
              <a:gd name="connsiteY16" fmla="*/ 0 h 10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364" h="1043189">
                <a:moveTo>
                  <a:pt x="351302" y="1043189"/>
                </a:moveTo>
                <a:cubicBezTo>
                  <a:pt x="444549" y="981023"/>
                  <a:pt x="400886" y="1005517"/>
                  <a:pt x="480091" y="965916"/>
                </a:cubicBezTo>
                <a:cubicBezTo>
                  <a:pt x="484384" y="953037"/>
                  <a:pt x="487622" y="939757"/>
                  <a:pt x="492970" y="927279"/>
                </a:cubicBezTo>
                <a:cubicBezTo>
                  <a:pt x="500533" y="909633"/>
                  <a:pt x="511986" y="893739"/>
                  <a:pt x="518727" y="875763"/>
                </a:cubicBezTo>
                <a:cubicBezTo>
                  <a:pt x="524942" y="859190"/>
                  <a:pt x="526520" y="841202"/>
                  <a:pt x="531606" y="824248"/>
                </a:cubicBezTo>
                <a:cubicBezTo>
                  <a:pt x="539408" y="798242"/>
                  <a:pt x="557364" y="746975"/>
                  <a:pt x="557364" y="746975"/>
                </a:cubicBezTo>
                <a:cubicBezTo>
                  <a:pt x="553071" y="729803"/>
                  <a:pt x="549571" y="712413"/>
                  <a:pt x="544485" y="695459"/>
                </a:cubicBezTo>
                <a:cubicBezTo>
                  <a:pt x="536683" y="669453"/>
                  <a:pt x="527313" y="643944"/>
                  <a:pt x="518727" y="618186"/>
                </a:cubicBezTo>
                <a:lnTo>
                  <a:pt x="505848" y="579549"/>
                </a:lnTo>
                <a:cubicBezTo>
                  <a:pt x="496059" y="550181"/>
                  <a:pt x="471505" y="528034"/>
                  <a:pt x="454333" y="502276"/>
                </a:cubicBezTo>
                <a:cubicBezTo>
                  <a:pt x="380518" y="391554"/>
                  <a:pt x="469013" y="531638"/>
                  <a:pt x="415696" y="425003"/>
                </a:cubicBezTo>
                <a:cubicBezTo>
                  <a:pt x="388080" y="369771"/>
                  <a:pt x="391183" y="399005"/>
                  <a:pt x="351302" y="347730"/>
                </a:cubicBezTo>
                <a:cubicBezTo>
                  <a:pt x="270395" y="243707"/>
                  <a:pt x="335947" y="294563"/>
                  <a:pt x="261150" y="244699"/>
                </a:cubicBezTo>
                <a:cubicBezTo>
                  <a:pt x="252564" y="231820"/>
                  <a:pt x="245675" y="217631"/>
                  <a:pt x="235392" y="206062"/>
                </a:cubicBezTo>
                <a:lnTo>
                  <a:pt x="119482" y="90152"/>
                </a:lnTo>
                <a:cubicBezTo>
                  <a:pt x="97592" y="68262"/>
                  <a:pt x="67967" y="55809"/>
                  <a:pt x="42209" y="38637"/>
                </a:cubicBezTo>
                <a:cubicBezTo>
                  <a:pt x="0" y="10498"/>
                  <a:pt x="3572" y="28358"/>
                  <a:pt x="3572"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3132" name="Text Box 8"/>
          <p:cNvSpPr txBox="1">
            <a:spLocks noChangeArrowheads="1"/>
          </p:cNvSpPr>
          <p:nvPr/>
        </p:nvSpPr>
        <p:spPr bwMode="auto">
          <a:xfrm>
            <a:off x="8337471" y="3359180"/>
            <a:ext cx="1080025" cy="287338"/>
          </a:xfrm>
          <a:prstGeom prst="rect">
            <a:avLst/>
          </a:prstGeom>
          <a:solidFill>
            <a:schemeClr val="bg1"/>
          </a:solidFill>
          <a:ln w="9525">
            <a:noFill/>
            <a:miter lim="800000"/>
            <a:headEnd/>
            <a:tailEnd/>
          </a:ln>
        </p:spPr>
        <p:txBody>
          <a:bodyPr lIns="92392" tIns="46196" rIns="92392" bIns="46196"/>
          <a:lstStyle/>
          <a:p>
            <a:pPr algn="ctr" defTabSz="924247" eaLnBrk="0" hangingPunct="0"/>
            <a:r>
              <a:rPr kumimoji="0" lang="ja-JP" altLang="en-US" sz="1000" dirty="0" smtClean="0">
                <a:solidFill>
                  <a:srgbClr val="000000"/>
                </a:solidFill>
                <a:latin typeface="Century" pitchFamily="18" charset="0"/>
                <a:ea typeface="HGPｺﾞｼｯｸM" pitchFamily="50" charset="-128"/>
              </a:rPr>
              <a:t>地域生活へ移行</a:t>
            </a:r>
          </a:p>
        </p:txBody>
      </p:sp>
      <p:pic>
        <p:nvPicPr>
          <p:cNvPr id="3133" name="図 44" descr="MC900445564.WMF"/>
          <p:cNvPicPr>
            <a:picLocks noChangeAspect="1"/>
          </p:cNvPicPr>
          <p:nvPr/>
        </p:nvPicPr>
        <p:blipFill>
          <a:blip r:embed="rId6" cstate="print"/>
          <a:srcRect/>
          <a:stretch>
            <a:fillRect/>
          </a:stretch>
        </p:blipFill>
        <p:spPr bwMode="auto">
          <a:xfrm>
            <a:off x="8614869" y="2766550"/>
            <a:ext cx="448867" cy="608012"/>
          </a:xfrm>
          <a:prstGeom prst="rect">
            <a:avLst/>
          </a:prstGeom>
          <a:noFill/>
          <a:ln w="9525">
            <a:noFill/>
            <a:miter lim="800000"/>
            <a:headEnd/>
            <a:tailEnd/>
          </a:ln>
        </p:spPr>
      </p:pic>
      <p:pic>
        <p:nvPicPr>
          <p:cNvPr id="3134" name="Picture 67"/>
          <p:cNvPicPr>
            <a:picLocks noChangeAspect="1" noChangeArrowheads="1"/>
          </p:cNvPicPr>
          <p:nvPr/>
        </p:nvPicPr>
        <p:blipFill>
          <a:blip r:embed="rId7" cstate="print"/>
          <a:srcRect/>
          <a:stretch>
            <a:fillRect/>
          </a:stretch>
        </p:blipFill>
        <p:spPr bwMode="auto">
          <a:xfrm>
            <a:off x="626028" y="1706905"/>
            <a:ext cx="1133281" cy="863857"/>
          </a:xfrm>
          <a:prstGeom prst="rect">
            <a:avLst/>
          </a:prstGeom>
          <a:noFill/>
          <a:ln w="9525">
            <a:noFill/>
            <a:miter lim="800000"/>
            <a:headEnd/>
            <a:tailEnd/>
          </a:ln>
        </p:spPr>
      </p:pic>
      <p:cxnSp>
        <p:nvCxnSpPr>
          <p:cNvPr id="49" name="直線コネクタ 48"/>
          <p:cNvCxnSpPr/>
          <p:nvPr/>
        </p:nvCxnSpPr>
        <p:spPr>
          <a:xfrm>
            <a:off x="1793753" y="2209295"/>
            <a:ext cx="1520289"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円弧 70"/>
          <p:cNvSpPr/>
          <p:nvPr/>
        </p:nvSpPr>
        <p:spPr>
          <a:xfrm rot="9645752">
            <a:off x="182298" y="5068425"/>
            <a:ext cx="233892" cy="288925"/>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76" name="円弧 75"/>
          <p:cNvSpPr/>
          <p:nvPr/>
        </p:nvSpPr>
        <p:spPr>
          <a:xfrm rot="288763">
            <a:off x="3176456" y="2207751"/>
            <a:ext cx="233892" cy="288925"/>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77" name="円弧 76"/>
          <p:cNvSpPr/>
          <p:nvPr/>
        </p:nvSpPr>
        <p:spPr>
          <a:xfrm rot="15298665">
            <a:off x="228270" y="2128288"/>
            <a:ext cx="215900" cy="311282"/>
          </a:xfrm>
          <a:prstGeom prst="arc">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cxnSp>
        <p:nvCxnSpPr>
          <p:cNvPr id="79" name="直線コネクタ 78"/>
          <p:cNvCxnSpPr/>
          <p:nvPr/>
        </p:nvCxnSpPr>
        <p:spPr>
          <a:xfrm flipV="1">
            <a:off x="350847" y="2169381"/>
            <a:ext cx="228724" cy="1815"/>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84018" y="2353760"/>
            <a:ext cx="0" cy="2879725"/>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19905" y="5354132"/>
            <a:ext cx="306123" cy="0"/>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011704" y="3924589"/>
            <a:ext cx="91282" cy="228599"/>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408628" y="2387138"/>
            <a:ext cx="0" cy="1366837"/>
          </a:xfrm>
          <a:prstGeom prst="line">
            <a:avLst/>
          </a:prstGeom>
          <a:ln w="38100">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a:xfrm>
            <a:off x="7620398" y="6664832"/>
            <a:ext cx="2311400" cy="256093"/>
          </a:xfrm>
        </p:spPr>
        <p:txBody>
          <a:bodyPr/>
          <a:lstStyle/>
          <a:p>
            <a:pPr>
              <a:defRPr/>
            </a:pPr>
            <a:fld id="{190383E8-C7BB-4AD7-9E52-D64A9EDED09B}" type="slidenum">
              <a:rPr lang="en-US" altLang="ja-JP" sz="1050" smtClean="0">
                <a:solidFill>
                  <a:srgbClr val="000000"/>
                </a:solidFill>
              </a:rPr>
              <a:pPr>
                <a:defRPr/>
              </a:pPr>
              <a:t>143</a:t>
            </a:fld>
            <a:endParaRPr lang="en-US" altLang="ja-JP" dirty="0">
              <a:solidFill>
                <a:srgbClr val="00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353952677"/>
              </p:ext>
            </p:extLst>
          </p:nvPr>
        </p:nvGraphicFramePr>
        <p:xfrm>
          <a:off x="6061079" y="4973421"/>
          <a:ext cx="3788465" cy="1702009"/>
        </p:xfrm>
        <a:graphic>
          <a:graphicData uri="http://schemas.openxmlformats.org/drawingml/2006/table">
            <a:tbl>
              <a:tblPr/>
              <a:tblGrid>
                <a:gridCol w="729258"/>
                <a:gridCol w="898967"/>
                <a:gridCol w="528663"/>
                <a:gridCol w="543859"/>
                <a:gridCol w="543859"/>
                <a:gridCol w="543859"/>
              </a:tblGrid>
              <a:tr h="273381">
                <a:tc gridSpan="2">
                  <a:txBody>
                    <a:bodyPr/>
                    <a:lstStyle/>
                    <a:p>
                      <a:pPr algn="l" fontAlgn="ctr"/>
                      <a:r>
                        <a:rPr lang="ja-JP" altLang="en-US" sz="1800" b="0" i="0" u="none" strike="noStrike" dirty="0">
                          <a:solidFill>
                            <a:srgbClr val="000000"/>
                          </a:solidFill>
                          <a:effectLst/>
                          <a:latin typeface="+mn-ea"/>
                          <a:ea typeface="+mn-ea"/>
                        </a:rPr>
                        <a:t>　</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hMerge="1">
                  <a:txBody>
                    <a:bodyPr/>
                    <a:lstStyle/>
                    <a:p>
                      <a:endParaRPr kumimoji="1" lang="ja-JP" altLang="en-US"/>
                    </a:p>
                  </a:txBody>
                  <a:tcPr/>
                </a:tc>
                <a:tc>
                  <a:txBody>
                    <a:bodyPr/>
                    <a:lstStyle/>
                    <a:p>
                      <a:pPr algn="ctr" rtl="0" fontAlgn="ctr"/>
                      <a:r>
                        <a:rPr lang="en-US" sz="900" b="0" i="0" u="none" strike="noStrike" dirty="0">
                          <a:solidFill>
                            <a:srgbClr val="000000"/>
                          </a:solidFill>
                          <a:effectLst/>
                          <a:latin typeface="+mn-ea"/>
                          <a:ea typeface="+mn-ea"/>
                        </a:rPr>
                        <a:t>H26.12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H27.12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H28.12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c>
                  <a:txBody>
                    <a:bodyPr/>
                    <a:lstStyle/>
                    <a:p>
                      <a:pPr algn="ctr" rtl="0" fontAlgn="ctr"/>
                      <a:r>
                        <a:rPr lang="en-US" sz="900" b="0" i="0" u="none" strike="noStrike" dirty="0">
                          <a:solidFill>
                            <a:srgbClr val="000000"/>
                          </a:solidFill>
                          <a:effectLst/>
                          <a:latin typeface="+mn-ea"/>
                          <a:ea typeface="+mn-ea"/>
                        </a:rPr>
                        <a:t>H29.12</a:t>
                      </a:r>
                    </a:p>
                  </a:txBody>
                  <a:tcPr marL="9525" marR="9525"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E8E8ED"/>
                    </a:solidFill>
                  </a:tcPr>
                </a:tc>
              </a:tr>
              <a:tr h="324640">
                <a:tc rowSpan="2">
                  <a:txBody>
                    <a:bodyPr/>
                    <a:lstStyle/>
                    <a:p>
                      <a:pPr algn="ctr" rtl="0" fontAlgn="ctr"/>
                      <a:r>
                        <a:rPr lang="ja-JP" altLang="en-US" sz="800" b="0" i="0" u="none" strike="noStrike" dirty="0" smtClean="0">
                          <a:solidFill>
                            <a:srgbClr val="000000"/>
                          </a:solidFill>
                          <a:effectLst/>
                          <a:latin typeface="メイリオ"/>
                        </a:rPr>
                        <a:t>グループホーム</a:t>
                      </a:r>
                      <a:endParaRPr lang="en-US" altLang="ja-JP" sz="800" b="0" i="0" u="none" strike="noStrike" dirty="0" smtClean="0">
                        <a:solidFill>
                          <a:srgbClr val="000000"/>
                        </a:solidFill>
                        <a:effectLst/>
                        <a:latin typeface="メイリオ"/>
                      </a:endParaRPr>
                    </a:p>
                    <a:p>
                      <a:pPr algn="ctr" rtl="0" fontAlgn="ctr"/>
                      <a:r>
                        <a:rPr lang="ja-JP" altLang="en-US" sz="800" b="0" i="0" u="none" strike="noStrike" dirty="0" smtClean="0">
                          <a:solidFill>
                            <a:srgbClr val="000000"/>
                          </a:solidFill>
                          <a:effectLst/>
                          <a:latin typeface="メイリオ"/>
                        </a:rPr>
                        <a:t>の体験</a:t>
                      </a:r>
                      <a:r>
                        <a:rPr lang="ja-JP" altLang="en-US" sz="800" b="0" i="0" u="none" strike="noStrike" dirty="0">
                          <a:solidFill>
                            <a:srgbClr val="000000"/>
                          </a:solidFill>
                          <a:effectLst/>
                          <a:latin typeface="メイリオ"/>
                        </a:rPr>
                        <a:t>入居</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FF66CC"/>
                    </a:solidFill>
                  </a:tcPr>
                </a:tc>
                <a:tc>
                  <a:txBody>
                    <a:bodyPr/>
                    <a:lstStyle/>
                    <a:p>
                      <a:pPr algn="ctr" rtl="0" fontAlgn="ctr"/>
                      <a:r>
                        <a:rPr lang="ja-JP" altLang="en-US" sz="800" b="0" i="0" u="none" strike="noStrike" dirty="0" smtClean="0">
                          <a:solidFill>
                            <a:srgbClr val="000000"/>
                          </a:solidFill>
                          <a:effectLst/>
                          <a:latin typeface="+mn-ea"/>
                          <a:ea typeface="+mn-ea"/>
                        </a:rPr>
                        <a:t>共同生活</a:t>
                      </a:r>
                      <a:r>
                        <a:rPr lang="ja-JP" altLang="en-US" sz="800" b="0" i="0" u="none" strike="noStrike" dirty="0">
                          <a:solidFill>
                            <a:srgbClr val="000000"/>
                          </a:solidFill>
                          <a:effectLst/>
                          <a:latin typeface="+mn-ea"/>
                          <a:ea typeface="+mn-ea"/>
                        </a:rPr>
                        <a:t>援助</a:t>
                      </a:r>
                      <a:br>
                        <a:rPr lang="ja-JP" altLang="en-US" sz="800" b="0" i="0" u="none" strike="noStrike" dirty="0">
                          <a:solidFill>
                            <a:srgbClr val="000000"/>
                          </a:solidFill>
                          <a:effectLst/>
                          <a:latin typeface="+mn-ea"/>
                          <a:ea typeface="+mn-ea"/>
                        </a:rPr>
                      </a:br>
                      <a:r>
                        <a:rPr lang="ja-JP" altLang="en-US" sz="800" b="0" i="0" u="none" strike="noStrike" dirty="0">
                          <a:solidFill>
                            <a:srgbClr val="000000"/>
                          </a:solidFill>
                          <a:effectLst/>
                          <a:latin typeface="+mn-ea"/>
                          <a:ea typeface="+mn-ea"/>
                        </a:rPr>
                        <a:t>（</a:t>
                      </a:r>
                      <a:r>
                        <a:rPr lang="ja-JP" altLang="en-US" sz="800" b="0" i="0" u="none" strike="noStrike" dirty="0" smtClean="0">
                          <a:solidFill>
                            <a:srgbClr val="000000"/>
                          </a:solidFill>
                          <a:effectLst/>
                          <a:latin typeface="+mn-ea"/>
                          <a:ea typeface="+mn-ea"/>
                        </a:rPr>
                        <a:t>介護ｻｰﾋﾞｽ包括型）</a:t>
                      </a:r>
                      <a:endParaRPr lang="ja-JP" altLang="en-US" sz="800" b="0" i="0" u="none" strike="noStrike" dirty="0">
                        <a:solidFill>
                          <a:srgbClr val="000000"/>
                        </a:solidFill>
                        <a:effectLst/>
                        <a:latin typeface="+mn-ea"/>
                        <a:ea typeface="+mn-ea"/>
                      </a:endParaRP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977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1,080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1,173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1,355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375899">
                <a:tc vMerge="1">
                  <a:txBody>
                    <a:bodyPr/>
                    <a:lstStyle/>
                    <a:p>
                      <a:endParaRPr kumimoji="1" lang="ja-JP" altLang="en-US"/>
                    </a:p>
                  </a:txBody>
                  <a:tcPr/>
                </a:tc>
                <a:tc>
                  <a:txBody>
                    <a:bodyPr/>
                    <a:lstStyle/>
                    <a:p>
                      <a:pPr algn="ctr" rtl="0" fontAlgn="ctr"/>
                      <a:r>
                        <a:rPr lang="ja-JP" altLang="en-US" sz="800" b="0" i="0" u="none" strike="noStrike" dirty="0" smtClean="0">
                          <a:solidFill>
                            <a:srgbClr val="000000"/>
                          </a:solidFill>
                          <a:effectLst/>
                          <a:latin typeface="+mn-ea"/>
                          <a:ea typeface="+mn-ea"/>
                        </a:rPr>
                        <a:t>共同</a:t>
                      </a:r>
                      <a:r>
                        <a:rPr lang="ja-JP" altLang="en-US" sz="800" b="0" i="0" u="none" strike="noStrike" dirty="0">
                          <a:solidFill>
                            <a:srgbClr val="000000"/>
                          </a:solidFill>
                          <a:effectLst/>
                          <a:latin typeface="+mn-ea"/>
                          <a:ea typeface="+mn-ea"/>
                        </a:rPr>
                        <a:t>生活</a:t>
                      </a:r>
                      <a:r>
                        <a:rPr lang="ja-JP" altLang="en-US" sz="800" b="0" i="0" u="none" strike="noStrike" dirty="0" smtClean="0">
                          <a:solidFill>
                            <a:srgbClr val="000000"/>
                          </a:solidFill>
                          <a:effectLst/>
                          <a:latin typeface="+mn-ea"/>
                          <a:ea typeface="+mn-ea"/>
                        </a:rPr>
                        <a:t>援助</a:t>
                      </a:r>
                      <a:endParaRPr lang="en-US" altLang="ja-JP" sz="800" b="0" i="0" u="none" strike="noStrike" dirty="0" smtClean="0">
                        <a:solidFill>
                          <a:srgbClr val="000000"/>
                        </a:solidFill>
                        <a:effectLst/>
                        <a:latin typeface="+mn-ea"/>
                        <a:ea typeface="+mn-ea"/>
                      </a:endParaRPr>
                    </a:p>
                    <a:p>
                      <a:pPr algn="ctr" rtl="0" fontAlgn="ctr"/>
                      <a:r>
                        <a:rPr lang="ja-JP" altLang="en-US" sz="800" b="0" i="0" u="none" strike="noStrike" dirty="0" smtClean="0">
                          <a:solidFill>
                            <a:srgbClr val="000000"/>
                          </a:solidFill>
                          <a:effectLst/>
                          <a:latin typeface="+mn-ea"/>
                          <a:ea typeface="+mn-ea"/>
                        </a:rPr>
                        <a:t>（外部ｻｰﾋﾞｽ利用型）</a:t>
                      </a:r>
                      <a:endParaRPr lang="ja-JP" altLang="en-US" sz="800" b="0" i="0" u="none" strike="noStrike" dirty="0">
                        <a:solidFill>
                          <a:srgbClr val="000000"/>
                        </a:solidFill>
                        <a:effectLst/>
                        <a:latin typeface="+mn-ea"/>
                        <a:ea typeface="+mn-ea"/>
                      </a:endParaRP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134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115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r>
              <a:tr h="273381">
                <a:tc rowSpan="3">
                  <a:txBody>
                    <a:bodyPr/>
                    <a:lstStyle/>
                    <a:p>
                      <a:pPr algn="ctr" rtl="0" fontAlgn="ctr"/>
                      <a:r>
                        <a:rPr lang="ja-JP" altLang="en-US" sz="800" b="0" i="0" u="none" strike="noStrike" dirty="0">
                          <a:solidFill>
                            <a:srgbClr val="000000"/>
                          </a:solidFill>
                          <a:effectLst/>
                          <a:latin typeface="メイリオ"/>
                        </a:rPr>
                        <a:t>地域移行支援</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solidFill>
                      <a:srgbClr val="FFC000"/>
                    </a:solidFill>
                  </a:tcPr>
                </a:tc>
                <a:tc>
                  <a:txBody>
                    <a:bodyPr/>
                    <a:lstStyle/>
                    <a:p>
                      <a:pPr algn="ctr" rtl="0" fontAlgn="ctr"/>
                      <a:r>
                        <a:rPr lang="ja-JP" altLang="en-US" sz="700" b="0" i="0" u="none" strike="noStrike" dirty="0">
                          <a:solidFill>
                            <a:srgbClr val="000000"/>
                          </a:solidFill>
                          <a:effectLst/>
                          <a:latin typeface="+mn-ea"/>
                          <a:ea typeface="+mn-ea"/>
                        </a:rPr>
                        <a:t>障害福祉サービス</a:t>
                      </a:r>
                      <a:r>
                        <a:rPr lang="ja-JP" altLang="en-US" sz="700" b="0" i="0" u="none" strike="noStrike" dirty="0" smtClean="0">
                          <a:solidFill>
                            <a:srgbClr val="000000"/>
                          </a:solidFill>
                          <a:effectLst/>
                          <a:latin typeface="+mn-ea"/>
                          <a:ea typeface="+mn-ea"/>
                        </a:rPr>
                        <a:t>の</a:t>
                      </a:r>
                      <a:endParaRPr lang="en-US" altLang="ja-JP" sz="700" b="0" i="0" u="none" strike="noStrike" dirty="0" smtClean="0">
                        <a:solidFill>
                          <a:srgbClr val="000000"/>
                        </a:solidFill>
                        <a:effectLst/>
                        <a:latin typeface="+mn-ea"/>
                        <a:ea typeface="+mn-ea"/>
                      </a:endParaRPr>
                    </a:p>
                    <a:p>
                      <a:pPr algn="ctr" rtl="0" fontAlgn="ctr"/>
                      <a:r>
                        <a:rPr lang="ja-JP" altLang="en-US" sz="700" b="0" i="0" u="none" strike="noStrike" dirty="0" smtClean="0">
                          <a:solidFill>
                            <a:srgbClr val="000000"/>
                          </a:solidFill>
                          <a:effectLst/>
                          <a:latin typeface="+mn-ea"/>
                          <a:ea typeface="+mn-ea"/>
                        </a:rPr>
                        <a:t>体験</a:t>
                      </a:r>
                      <a:r>
                        <a:rPr lang="ja-JP" altLang="en-US" sz="700" b="0" i="0" u="none" strike="noStrike" dirty="0">
                          <a:solidFill>
                            <a:srgbClr val="000000"/>
                          </a:solidFill>
                          <a:effectLst/>
                          <a:latin typeface="+mn-ea"/>
                          <a:ea typeface="+mn-ea"/>
                        </a:rPr>
                        <a:t>利用</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33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46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61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71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162320">
                <a:tc v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mn-ea"/>
                          <a:ea typeface="+mn-ea"/>
                        </a:rPr>
                        <a:t>体験宿泊</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20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26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30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40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81924">
                <a:tc v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mn-ea"/>
                          <a:ea typeface="+mn-ea"/>
                        </a:rPr>
                        <a:t>体験</a:t>
                      </a:r>
                      <a:r>
                        <a:rPr lang="ja-JP" altLang="en-US" sz="700" b="0" i="0" u="none" strike="noStrike" dirty="0" smtClean="0">
                          <a:solidFill>
                            <a:srgbClr val="000000"/>
                          </a:solidFill>
                          <a:effectLst/>
                          <a:latin typeface="+mn-ea"/>
                          <a:ea typeface="+mn-ea"/>
                        </a:rPr>
                        <a:t>宿泊</a:t>
                      </a:r>
                      <a:endParaRPr lang="en-US" altLang="ja-JP" sz="700" b="0" i="0" u="none" strike="noStrike" dirty="0" smtClean="0">
                        <a:solidFill>
                          <a:srgbClr val="000000"/>
                        </a:solidFill>
                        <a:effectLst/>
                        <a:latin typeface="+mn-ea"/>
                        <a:ea typeface="+mn-ea"/>
                      </a:endParaRPr>
                    </a:p>
                    <a:p>
                      <a:pPr algn="ctr" rtl="0" fontAlgn="ctr"/>
                      <a:r>
                        <a:rPr lang="ja-JP" altLang="en-US" sz="700" b="0" i="0" u="none" strike="noStrike" dirty="0" smtClean="0">
                          <a:solidFill>
                            <a:srgbClr val="000000"/>
                          </a:solidFill>
                          <a:effectLst/>
                          <a:latin typeface="+mn-ea"/>
                          <a:ea typeface="+mn-ea"/>
                        </a:rPr>
                        <a:t>（</a:t>
                      </a:r>
                      <a:r>
                        <a:rPr lang="ja-JP" altLang="en-US" sz="700" b="0" i="0" u="none" strike="noStrike" dirty="0">
                          <a:solidFill>
                            <a:srgbClr val="000000"/>
                          </a:solidFill>
                          <a:effectLst/>
                          <a:latin typeface="+mn-ea"/>
                          <a:ea typeface="+mn-ea"/>
                        </a:rPr>
                        <a:t>夜間支援を行う場合）</a:t>
                      </a:r>
                    </a:p>
                  </a:txBody>
                  <a:tcPr marL="0" marR="0" marT="0"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25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n-ea"/>
                          <a:ea typeface="+mn-ea"/>
                        </a:rPr>
                        <a:t>22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36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n-ea"/>
                          <a:ea typeface="+mn-ea"/>
                        </a:rPr>
                        <a:t>50 </a:t>
                      </a:r>
                    </a:p>
                  </a:txBody>
                  <a:tcPr marL="9525" marR="72000" marT="9525" marB="0" anchor="ctr">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2D2D8A"/>
                      </a:solidFill>
                      <a:prstDash val="solid"/>
                      <a:round/>
                      <a:headEnd type="none" w="med" len="med"/>
                      <a:tailEnd type="none" w="med" len="med"/>
                    </a:lnB>
                  </a:tcPr>
                </a:tc>
              </a:tr>
            </a:tbl>
          </a:graphicData>
        </a:graphic>
      </p:graphicFrame>
      <p:sp>
        <p:nvSpPr>
          <p:cNvPr id="158" name="角丸四角形 157"/>
          <p:cNvSpPr/>
          <p:nvPr/>
        </p:nvSpPr>
        <p:spPr>
          <a:xfrm>
            <a:off x="338264" y="4080957"/>
            <a:ext cx="1649815" cy="821528"/>
          </a:xfrm>
          <a:prstGeom prst="roundRect">
            <a:avLst/>
          </a:prstGeom>
          <a:solidFill>
            <a:schemeClr val="bg1"/>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defTabSz="924247">
              <a:defRPr/>
            </a:pPr>
            <a:r>
              <a:rPr lang="ja-JP" altLang="en-US" sz="1000" dirty="0" smtClean="0">
                <a:solidFill>
                  <a:srgbClr val="000000"/>
                </a:solidFill>
                <a:latin typeface="+mn-ea"/>
              </a:rPr>
              <a:t>入所者が体験利用を行う</a:t>
            </a:r>
            <a:r>
              <a:rPr lang="ja-JP" altLang="en-US" sz="1000" dirty="0">
                <a:solidFill>
                  <a:srgbClr val="000000"/>
                </a:solidFill>
                <a:latin typeface="+mn-ea"/>
              </a:rPr>
              <a:t>場合、</a:t>
            </a:r>
            <a:r>
              <a:rPr lang="ja-JP" altLang="en-US" sz="1000" b="1" dirty="0">
                <a:solidFill>
                  <a:srgbClr val="000000"/>
                </a:solidFill>
                <a:latin typeface="+mn-ea"/>
              </a:rPr>
              <a:t>障害福祉ｻｰﾋﾞｽの</a:t>
            </a:r>
            <a:r>
              <a:rPr lang="ja-JP" altLang="en-US" sz="1000" b="1" dirty="0" smtClean="0">
                <a:solidFill>
                  <a:srgbClr val="000000"/>
                </a:solidFill>
                <a:latin typeface="+mn-ea"/>
              </a:rPr>
              <a:t>体験</a:t>
            </a:r>
            <a:r>
              <a:rPr lang="ja-JP" altLang="en-US" sz="1000" b="1" dirty="0">
                <a:solidFill>
                  <a:srgbClr val="000000"/>
                </a:solidFill>
                <a:latin typeface="+mn-ea"/>
              </a:rPr>
              <a:t>利用時支援</a:t>
            </a:r>
            <a:r>
              <a:rPr lang="ja-JP" altLang="en-US" sz="1000" b="1" dirty="0" smtClean="0">
                <a:solidFill>
                  <a:srgbClr val="000000"/>
                </a:solidFill>
                <a:latin typeface="+mn-ea"/>
              </a:rPr>
              <a:t>加算</a:t>
            </a:r>
            <a:r>
              <a:rPr lang="ja-JP" altLang="en-US" sz="1000" dirty="0" smtClean="0">
                <a:solidFill>
                  <a:srgbClr val="000000"/>
                </a:solidFill>
                <a:latin typeface="+mn-ea"/>
              </a:rPr>
              <a:t>を算定可能</a:t>
            </a:r>
            <a:endParaRPr lang="en-US" altLang="ja-JP" sz="1000" dirty="0" smtClean="0">
              <a:solidFill>
                <a:srgbClr val="000000"/>
              </a:solidFill>
              <a:latin typeface="+mn-ea"/>
            </a:endParaRPr>
          </a:p>
          <a:p>
            <a:pPr defTabSz="924247">
              <a:defRPr/>
            </a:pPr>
            <a:r>
              <a:rPr lang="ja-JP" altLang="en-US" sz="1000" dirty="0">
                <a:solidFill>
                  <a:srgbClr val="000000"/>
                </a:solidFill>
                <a:latin typeface="+mn-ea"/>
              </a:rPr>
              <a:t>　</a:t>
            </a:r>
            <a:r>
              <a:rPr lang="ja-JP" altLang="en-US" sz="1000" dirty="0" smtClean="0">
                <a:solidFill>
                  <a:srgbClr val="000000"/>
                </a:solidFill>
                <a:latin typeface="+mn-ea"/>
              </a:rPr>
              <a:t>　</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開始</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a:t>
            </a:r>
            <a:r>
              <a:rPr lang="en-US" altLang="zh-TW" sz="1000" b="1" dirty="0">
                <a:solidFill>
                  <a:srgbClr val="000000"/>
                </a:solidFill>
                <a:latin typeface="ＭＳ Ｐゴシック" panose="020B0600070205080204" pitchFamily="50" charset="-128"/>
                <a:ea typeface="ＭＳ Ｐゴシック" panose="020B0600070205080204" pitchFamily="50" charset="-128"/>
              </a:rPr>
              <a:t>5</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日目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500</a:t>
            </a:r>
            <a:r>
              <a:rPr lang="zh-TW" altLang="en-US" sz="1000" b="1" dirty="0">
                <a:solidFill>
                  <a:srgbClr val="000000"/>
                </a:solidFill>
                <a:latin typeface="ＭＳ Ｐゴシック" panose="020B0600070205080204" pitchFamily="50" charset="-128"/>
                <a:ea typeface="ＭＳ Ｐゴシック" panose="020B0600070205080204" pitchFamily="50" charset="-128"/>
              </a:rPr>
              <a:t>単位</a:t>
            </a:r>
          </a:p>
          <a:p>
            <a:pPr defTabSz="924247">
              <a:defRPr/>
            </a:pPr>
            <a:r>
              <a:rPr lang="zh-TW" altLang="en-US" sz="1000" b="1" dirty="0">
                <a:solidFill>
                  <a:srgbClr val="000000"/>
                </a:solidFill>
                <a:latin typeface="ＭＳ Ｐゴシック" panose="020B0600070205080204" pitchFamily="50" charset="-128"/>
                <a:ea typeface="ＭＳ Ｐゴシック" panose="020B0600070205080204" pitchFamily="50" charset="-128"/>
              </a:rPr>
              <a:t>　</a:t>
            </a:r>
            <a:r>
              <a:rPr lang="ja-JP" altLang="en-US" sz="1000" b="1" dirty="0" smtClean="0">
                <a:solidFill>
                  <a:srgbClr val="000000"/>
                </a:solidFill>
                <a:latin typeface="ＭＳ Ｐゴシック" panose="020B0600070205080204" pitchFamily="50" charset="-128"/>
                <a:ea typeface="ＭＳ Ｐゴシック" panose="020B0600070205080204" pitchFamily="50" charset="-128"/>
              </a:rPr>
              <a:t>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6</a:t>
            </a:r>
            <a:r>
              <a:rPr lang="zh-TW" altLang="en-US" sz="1000" b="1" dirty="0">
                <a:solidFill>
                  <a:srgbClr val="000000"/>
                </a:solidFill>
                <a:latin typeface="ＭＳ Ｐゴシック" panose="020B0600070205080204" pitchFamily="50" charset="-128"/>
                <a:ea typeface="ＭＳ Ｐゴシック" panose="020B0600070205080204" pitchFamily="50" charset="-128"/>
              </a:rPr>
              <a:t>日目～</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15</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日目  </a:t>
            </a:r>
            <a:r>
              <a:rPr lang="en-US" altLang="zh-TW" sz="1000" b="1" dirty="0" smtClean="0">
                <a:solidFill>
                  <a:srgbClr val="000000"/>
                </a:solidFill>
                <a:latin typeface="ＭＳ Ｐゴシック" panose="020B0600070205080204" pitchFamily="50" charset="-128"/>
                <a:ea typeface="ＭＳ Ｐゴシック" panose="020B0600070205080204" pitchFamily="50" charset="-128"/>
              </a:rPr>
              <a:t>250</a:t>
            </a:r>
            <a:r>
              <a:rPr lang="zh-TW" altLang="en-US" sz="1000" b="1" dirty="0" smtClean="0">
                <a:solidFill>
                  <a:srgbClr val="000000"/>
                </a:solidFill>
                <a:latin typeface="ＭＳ Ｐゴシック" panose="020B0600070205080204" pitchFamily="50" charset="-128"/>
                <a:ea typeface="ＭＳ Ｐゴシック" panose="020B0600070205080204" pitchFamily="50" charset="-128"/>
              </a:rPr>
              <a:t>単位</a:t>
            </a:r>
            <a:endParaRPr lang="zh-TW" altLang="en-US" sz="1000" b="1" dirty="0">
              <a:solidFill>
                <a:srgbClr val="000000"/>
              </a:solidFill>
              <a:latin typeface="ＭＳ Ｐゴシック" panose="020B0600070205080204" pitchFamily="50" charset="-128"/>
              <a:ea typeface="ＭＳ Ｐゴシック" panose="020B0600070205080204" pitchFamily="50" charset="-128"/>
            </a:endParaRPr>
          </a:p>
        </p:txBody>
      </p:sp>
      <p:sp>
        <p:nvSpPr>
          <p:cNvPr id="195" name="フリーフォーム 194"/>
          <p:cNvSpPr/>
          <p:nvPr/>
        </p:nvSpPr>
        <p:spPr>
          <a:xfrm>
            <a:off x="5279766" y="4008727"/>
            <a:ext cx="2031077" cy="212361"/>
          </a:xfrm>
          <a:custGeom>
            <a:avLst/>
            <a:gdLst>
              <a:gd name="connsiteX0" fmla="*/ 0 w 2640169"/>
              <a:gd name="connsiteY0" fmla="*/ 0 h 345583"/>
              <a:gd name="connsiteX1" fmla="*/ 25757 w 2640169"/>
              <a:gd name="connsiteY1" fmla="*/ 296214 h 345583"/>
              <a:gd name="connsiteX2" fmla="*/ 103031 w 2640169"/>
              <a:gd name="connsiteY2" fmla="*/ 296214 h 345583"/>
              <a:gd name="connsiteX3" fmla="*/ 2640169 w 2640169"/>
              <a:gd name="connsiteY3" fmla="*/ 309093 h 345583"/>
            </a:gdLst>
            <a:ahLst/>
            <a:cxnLst>
              <a:cxn ang="0">
                <a:pos x="connsiteX0" y="connsiteY0"/>
              </a:cxn>
              <a:cxn ang="0">
                <a:pos x="connsiteX1" y="connsiteY1"/>
              </a:cxn>
              <a:cxn ang="0">
                <a:pos x="connsiteX2" y="connsiteY2"/>
              </a:cxn>
              <a:cxn ang="0">
                <a:pos x="connsiteX3" y="connsiteY3"/>
              </a:cxn>
            </a:cxnLst>
            <a:rect l="l" t="t" r="r" b="b"/>
            <a:pathLst>
              <a:path w="2640169" h="345583">
                <a:moveTo>
                  <a:pt x="0" y="0"/>
                </a:moveTo>
                <a:cubicBezTo>
                  <a:pt x="4292" y="123422"/>
                  <a:pt x="8585" y="246845"/>
                  <a:pt x="25757" y="296214"/>
                </a:cubicBezTo>
                <a:cubicBezTo>
                  <a:pt x="42929" y="345583"/>
                  <a:pt x="103031" y="296214"/>
                  <a:pt x="103031" y="296214"/>
                </a:cubicBezTo>
                <a:lnTo>
                  <a:pt x="2640169" y="309093"/>
                </a:ln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pic>
        <p:nvPicPr>
          <p:cNvPr id="3125" name="Picture 5" descr="MCj04247600000[1]"/>
          <p:cNvPicPr>
            <a:picLocks noChangeAspect="1" noChangeArrowheads="1"/>
          </p:cNvPicPr>
          <p:nvPr/>
        </p:nvPicPr>
        <p:blipFill>
          <a:blip r:embed="rId8" cstate="print"/>
          <a:srcRect/>
          <a:stretch>
            <a:fillRect/>
          </a:stretch>
        </p:blipFill>
        <p:spPr bwMode="auto">
          <a:xfrm>
            <a:off x="7464430" y="3575964"/>
            <a:ext cx="754988" cy="755650"/>
          </a:xfrm>
          <a:prstGeom prst="rect">
            <a:avLst/>
          </a:prstGeom>
          <a:noFill/>
          <a:ln w="9525">
            <a:noFill/>
            <a:miter lim="800000"/>
            <a:headEnd/>
            <a:tailEnd/>
          </a:ln>
        </p:spPr>
      </p:pic>
      <p:sp>
        <p:nvSpPr>
          <p:cNvPr id="42" name="フリーフォーム 41"/>
          <p:cNvSpPr/>
          <p:nvPr/>
        </p:nvSpPr>
        <p:spPr>
          <a:xfrm>
            <a:off x="8337471" y="2578520"/>
            <a:ext cx="1080025" cy="1536387"/>
          </a:xfrm>
          <a:custGeom>
            <a:avLst/>
            <a:gdLst>
              <a:gd name="connsiteX0" fmla="*/ 0 w 811369"/>
              <a:gd name="connsiteY0" fmla="*/ 1481071 h 1496959"/>
              <a:gd name="connsiteX1" fmla="*/ 180305 w 811369"/>
              <a:gd name="connsiteY1" fmla="*/ 1493950 h 1496959"/>
              <a:gd name="connsiteX2" fmla="*/ 257578 w 811369"/>
              <a:gd name="connsiteY2" fmla="*/ 1468192 h 1496959"/>
              <a:gd name="connsiteX3" fmla="*/ 296214 w 811369"/>
              <a:gd name="connsiteY3" fmla="*/ 1455313 h 1496959"/>
              <a:gd name="connsiteX4" fmla="*/ 334851 w 811369"/>
              <a:gd name="connsiteY4" fmla="*/ 1442434 h 1496959"/>
              <a:gd name="connsiteX5" fmla="*/ 386366 w 811369"/>
              <a:gd name="connsiteY5" fmla="*/ 1416677 h 1496959"/>
              <a:gd name="connsiteX6" fmla="*/ 425003 w 811369"/>
              <a:gd name="connsiteY6" fmla="*/ 1390919 h 1496959"/>
              <a:gd name="connsiteX7" fmla="*/ 463640 w 811369"/>
              <a:gd name="connsiteY7" fmla="*/ 1378040 h 1496959"/>
              <a:gd name="connsiteX8" fmla="*/ 489397 w 811369"/>
              <a:gd name="connsiteY8" fmla="*/ 1339403 h 1496959"/>
              <a:gd name="connsiteX9" fmla="*/ 566671 w 811369"/>
              <a:gd name="connsiteY9" fmla="*/ 1287888 h 1496959"/>
              <a:gd name="connsiteX10" fmla="*/ 592428 w 811369"/>
              <a:gd name="connsiteY10" fmla="*/ 1249251 h 1496959"/>
              <a:gd name="connsiteX11" fmla="*/ 656823 w 811369"/>
              <a:gd name="connsiteY11" fmla="*/ 1171978 h 1496959"/>
              <a:gd name="connsiteX12" fmla="*/ 669702 w 811369"/>
              <a:gd name="connsiteY12" fmla="*/ 1133341 h 1496959"/>
              <a:gd name="connsiteX13" fmla="*/ 695459 w 811369"/>
              <a:gd name="connsiteY13" fmla="*/ 1094705 h 1496959"/>
              <a:gd name="connsiteX14" fmla="*/ 746975 w 811369"/>
              <a:gd name="connsiteY14" fmla="*/ 965916 h 1496959"/>
              <a:gd name="connsiteX15" fmla="*/ 759854 w 811369"/>
              <a:gd name="connsiteY15" fmla="*/ 927279 h 1496959"/>
              <a:gd name="connsiteX16" fmla="*/ 772733 w 811369"/>
              <a:gd name="connsiteY16" fmla="*/ 888643 h 1496959"/>
              <a:gd name="connsiteX17" fmla="*/ 785612 w 811369"/>
              <a:gd name="connsiteY17" fmla="*/ 759854 h 1496959"/>
              <a:gd name="connsiteX18" fmla="*/ 811369 w 811369"/>
              <a:gd name="connsiteY18" fmla="*/ 579550 h 1496959"/>
              <a:gd name="connsiteX19" fmla="*/ 798490 w 811369"/>
              <a:gd name="connsiteY19" fmla="*/ 450761 h 1496959"/>
              <a:gd name="connsiteX20" fmla="*/ 785612 w 811369"/>
              <a:gd name="connsiteY20" fmla="*/ 399246 h 1496959"/>
              <a:gd name="connsiteX21" fmla="*/ 759854 w 811369"/>
              <a:gd name="connsiteY21" fmla="*/ 180305 h 1496959"/>
              <a:gd name="connsiteX22" fmla="*/ 746975 w 811369"/>
              <a:gd name="connsiteY22" fmla="*/ 115910 h 1496959"/>
              <a:gd name="connsiteX23" fmla="*/ 746975 w 811369"/>
              <a:gd name="connsiteY23" fmla="*/ 0 h 14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1369" h="1496959">
                <a:moveTo>
                  <a:pt x="0" y="1481071"/>
                </a:moveTo>
                <a:cubicBezTo>
                  <a:pt x="60102" y="1485364"/>
                  <a:pt x="120125" y="1496959"/>
                  <a:pt x="180305" y="1493950"/>
                </a:cubicBezTo>
                <a:cubicBezTo>
                  <a:pt x="207422" y="1492594"/>
                  <a:pt x="231820" y="1476778"/>
                  <a:pt x="257578" y="1468192"/>
                </a:cubicBezTo>
                <a:lnTo>
                  <a:pt x="296214" y="1455313"/>
                </a:lnTo>
                <a:cubicBezTo>
                  <a:pt x="309093" y="1451020"/>
                  <a:pt x="322709" y="1448505"/>
                  <a:pt x="334851" y="1442434"/>
                </a:cubicBezTo>
                <a:cubicBezTo>
                  <a:pt x="352023" y="1433848"/>
                  <a:pt x="369697" y="1426202"/>
                  <a:pt x="386366" y="1416677"/>
                </a:cubicBezTo>
                <a:cubicBezTo>
                  <a:pt x="399805" y="1408997"/>
                  <a:pt x="411158" y="1397841"/>
                  <a:pt x="425003" y="1390919"/>
                </a:cubicBezTo>
                <a:cubicBezTo>
                  <a:pt x="437145" y="1384848"/>
                  <a:pt x="450761" y="1382333"/>
                  <a:pt x="463640" y="1378040"/>
                </a:cubicBezTo>
                <a:cubicBezTo>
                  <a:pt x="472226" y="1365161"/>
                  <a:pt x="477310" y="1349072"/>
                  <a:pt x="489397" y="1339403"/>
                </a:cubicBezTo>
                <a:cubicBezTo>
                  <a:pt x="592571" y="1256862"/>
                  <a:pt x="455032" y="1421856"/>
                  <a:pt x="566671" y="1287888"/>
                </a:cubicBezTo>
                <a:cubicBezTo>
                  <a:pt x="576580" y="1275997"/>
                  <a:pt x="582519" y="1261142"/>
                  <a:pt x="592428" y="1249251"/>
                </a:cubicBezTo>
                <a:cubicBezTo>
                  <a:pt x="628034" y="1206523"/>
                  <a:pt x="632839" y="1219945"/>
                  <a:pt x="656823" y="1171978"/>
                </a:cubicBezTo>
                <a:cubicBezTo>
                  <a:pt x="662894" y="1159836"/>
                  <a:pt x="663631" y="1145483"/>
                  <a:pt x="669702" y="1133341"/>
                </a:cubicBezTo>
                <a:cubicBezTo>
                  <a:pt x="676624" y="1119497"/>
                  <a:pt x="687780" y="1108144"/>
                  <a:pt x="695459" y="1094705"/>
                </a:cubicBezTo>
                <a:cubicBezTo>
                  <a:pt x="725779" y="1041644"/>
                  <a:pt x="725865" y="1029244"/>
                  <a:pt x="746975" y="965916"/>
                </a:cubicBezTo>
                <a:lnTo>
                  <a:pt x="759854" y="927279"/>
                </a:lnTo>
                <a:lnTo>
                  <a:pt x="772733" y="888643"/>
                </a:lnTo>
                <a:cubicBezTo>
                  <a:pt x="777026" y="845713"/>
                  <a:pt x="780261" y="802665"/>
                  <a:pt x="785612" y="759854"/>
                </a:cubicBezTo>
                <a:cubicBezTo>
                  <a:pt x="793142" y="699611"/>
                  <a:pt x="811369" y="579550"/>
                  <a:pt x="811369" y="579550"/>
                </a:cubicBezTo>
                <a:cubicBezTo>
                  <a:pt x="807076" y="536620"/>
                  <a:pt x="804591" y="493471"/>
                  <a:pt x="798490" y="450761"/>
                </a:cubicBezTo>
                <a:cubicBezTo>
                  <a:pt x="795987" y="433239"/>
                  <a:pt x="788522" y="416705"/>
                  <a:pt x="785612" y="399246"/>
                </a:cubicBezTo>
                <a:cubicBezTo>
                  <a:pt x="773571" y="327000"/>
                  <a:pt x="770198" y="252711"/>
                  <a:pt x="759854" y="180305"/>
                </a:cubicBezTo>
                <a:cubicBezTo>
                  <a:pt x="756758" y="158635"/>
                  <a:pt x="748535" y="137744"/>
                  <a:pt x="746975" y="115910"/>
                </a:cubicBezTo>
                <a:cubicBezTo>
                  <a:pt x="744222" y="77372"/>
                  <a:pt x="746975" y="38637"/>
                  <a:pt x="746975" y="0"/>
                </a:cubicBezTo>
              </a:path>
            </a:pathLst>
          </a:custGeom>
          <a:ln w="38100">
            <a:solidFill>
              <a:schemeClr val="accent6">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66" name="角丸四角形 65"/>
          <p:cNvSpPr/>
          <p:nvPr/>
        </p:nvSpPr>
        <p:spPr>
          <a:xfrm>
            <a:off x="7630731" y="1636212"/>
            <a:ext cx="1033583" cy="431800"/>
          </a:xfrm>
          <a:prstGeom prst="roundRect">
            <a:avLst/>
          </a:prstGeom>
          <a:solidFill>
            <a:srgbClr val="FF66CC"/>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213" rIns="0" bIns="46213" anchor="ctr"/>
          <a:lstStyle/>
          <a:p>
            <a:pPr algn="ctr" defTabSz="924247">
              <a:defRPr/>
            </a:pPr>
            <a:r>
              <a:rPr lang="ja-JP" altLang="en-US"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924247">
              <a:defRPr/>
            </a:pPr>
            <a:r>
              <a:rPr lang="ja-JP" altLang="en-US"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体験入居</a:t>
            </a:r>
            <a:endPar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8" name="Picture 32" descr="ベッドメイキング/介護福祉士さん 風呂場/出迎え/スタッフ/食事の用意 無料クリップアート/フリーイラスト素材"/>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Lst>
          </a:blip>
          <a:srcRect/>
          <a:stretch>
            <a:fillRect/>
          </a:stretch>
        </p:blipFill>
        <p:spPr bwMode="auto">
          <a:xfrm>
            <a:off x="2688374" y="4966929"/>
            <a:ext cx="970019" cy="564105"/>
          </a:xfrm>
          <a:prstGeom prst="rect">
            <a:avLst/>
          </a:prstGeom>
          <a:ln>
            <a:noFill/>
          </a:ln>
          <a:effectLst>
            <a:glow rad="127000">
              <a:schemeClr val="bg1"/>
            </a:glow>
            <a:softEdge rad="112500"/>
          </a:effectLst>
        </p:spPr>
      </p:pic>
      <p:sp>
        <p:nvSpPr>
          <p:cNvPr id="8" name="角丸四角形吹き出し 7"/>
          <p:cNvSpPr/>
          <p:nvPr/>
        </p:nvSpPr>
        <p:spPr>
          <a:xfrm>
            <a:off x="2288705" y="3896665"/>
            <a:ext cx="1368151" cy="396431"/>
          </a:xfrm>
          <a:prstGeom prst="wedgeRoundRectCallout">
            <a:avLst>
              <a:gd name="adj1" fmla="val -38471"/>
              <a:gd name="adj2" fmla="val -61987"/>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800" dirty="0" smtClean="0">
                <a:solidFill>
                  <a:schemeClr val="tx1"/>
                </a:solidFill>
                <a:latin typeface="+mn-ea"/>
              </a:rPr>
              <a:t>地域生活支援拠点等の場合</a:t>
            </a:r>
            <a:r>
              <a:rPr lang="ja-JP" altLang="en-US" sz="800" dirty="0" smtClean="0">
                <a:solidFill>
                  <a:schemeClr val="tx1"/>
                </a:solidFill>
                <a:latin typeface="+mn-ea"/>
              </a:rPr>
              <a:t>、</a:t>
            </a:r>
            <a:r>
              <a:rPr lang="ja-JP" altLang="en-US" sz="800" dirty="0">
                <a:solidFill>
                  <a:schemeClr val="tx1"/>
                </a:solidFill>
                <a:latin typeface="+mn-ea"/>
              </a:rPr>
              <a:t>体験宿泊支援加算（</a:t>
            </a:r>
            <a:r>
              <a:rPr lang="en-US" altLang="ja-JP" sz="800" dirty="0">
                <a:solidFill>
                  <a:schemeClr val="tx1"/>
                </a:solidFill>
                <a:latin typeface="+mn-ea"/>
              </a:rPr>
              <a:t>120</a:t>
            </a:r>
            <a:r>
              <a:rPr lang="ja-JP" altLang="en-US" sz="800" dirty="0">
                <a:solidFill>
                  <a:schemeClr val="tx1"/>
                </a:solidFill>
                <a:latin typeface="+mn-ea"/>
              </a:rPr>
              <a:t>単位）を算定</a:t>
            </a:r>
            <a:r>
              <a:rPr lang="ja-JP" altLang="en-US" sz="800" dirty="0" smtClean="0">
                <a:solidFill>
                  <a:schemeClr val="tx1"/>
                </a:solidFill>
                <a:latin typeface="+mn-ea"/>
              </a:rPr>
              <a:t>可能</a:t>
            </a:r>
            <a:endParaRPr lang="ja-JP" altLang="en-US" sz="800" dirty="0">
              <a:solidFill>
                <a:schemeClr val="tx1"/>
              </a:solidFill>
              <a:latin typeface="+mn-ea"/>
            </a:endParaRPr>
          </a:p>
        </p:txBody>
      </p:sp>
      <p:sp>
        <p:nvSpPr>
          <p:cNvPr id="57" name="フリーフォーム 56"/>
          <p:cNvSpPr/>
          <p:nvPr/>
        </p:nvSpPr>
        <p:spPr>
          <a:xfrm>
            <a:off x="1913863" y="5306507"/>
            <a:ext cx="2103033" cy="642773"/>
          </a:xfrm>
          <a:custGeom>
            <a:avLst/>
            <a:gdLst>
              <a:gd name="connsiteX0" fmla="*/ 0 w 1223683"/>
              <a:gd name="connsiteY0" fmla="*/ 22412 h 950259"/>
              <a:gd name="connsiteX1" fmla="*/ 524436 w 1223683"/>
              <a:gd name="connsiteY1" fmla="*/ 22412 h 950259"/>
              <a:gd name="connsiteX2" fmla="*/ 672353 w 1223683"/>
              <a:gd name="connsiteY2" fmla="*/ 156883 h 950259"/>
              <a:gd name="connsiteX3" fmla="*/ 658906 w 1223683"/>
              <a:gd name="connsiteY3" fmla="*/ 775448 h 950259"/>
              <a:gd name="connsiteX4" fmla="*/ 779930 w 1223683"/>
              <a:gd name="connsiteY4" fmla="*/ 923365 h 950259"/>
              <a:gd name="connsiteX5" fmla="*/ 1223683 w 1223683"/>
              <a:gd name="connsiteY5" fmla="*/ 936812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683" h="950259">
                <a:moveTo>
                  <a:pt x="0" y="22412"/>
                </a:moveTo>
                <a:cubicBezTo>
                  <a:pt x="206188" y="11206"/>
                  <a:pt x="412377" y="0"/>
                  <a:pt x="524436" y="22412"/>
                </a:cubicBezTo>
                <a:cubicBezTo>
                  <a:pt x="636495" y="44824"/>
                  <a:pt x="649941" y="31377"/>
                  <a:pt x="672353" y="156883"/>
                </a:cubicBezTo>
                <a:cubicBezTo>
                  <a:pt x="694765" y="282389"/>
                  <a:pt x="640977" y="647701"/>
                  <a:pt x="658906" y="775448"/>
                </a:cubicBezTo>
                <a:cubicBezTo>
                  <a:pt x="676835" y="903195"/>
                  <a:pt x="685801" y="896471"/>
                  <a:pt x="779930" y="923365"/>
                </a:cubicBezTo>
                <a:cubicBezTo>
                  <a:pt x="874060" y="950259"/>
                  <a:pt x="1048871" y="943535"/>
                  <a:pt x="1223683" y="936812"/>
                </a:cubicBezTo>
              </a:path>
            </a:pathLst>
          </a:custGeom>
          <a:ln w="38100">
            <a:solidFill>
              <a:srgbClr val="FFC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2424" tIns="46213" rIns="92424" bIns="46213" anchor="ctr"/>
          <a:lstStyle/>
          <a:p>
            <a:pPr algn="ctr" defTabSz="924247">
              <a:defRPr/>
            </a:pPr>
            <a:endParaRPr lang="ja-JP" altLang="en-US" sz="1900" dirty="0">
              <a:solidFill>
                <a:srgbClr val="000000"/>
              </a:solidFill>
            </a:endParaRPr>
          </a:p>
        </p:txBody>
      </p:sp>
      <p:sp>
        <p:nvSpPr>
          <p:cNvPr id="3128" name="AutoShape 102"/>
          <p:cNvSpPr>
            <a:spLocks noChangeArrowheads="1"/>
          </p:cNvSpPr>
          <p:nvPr/>
        </p:nvSpPr>
        <p:spPr bwMode="auto">
          <a:xfrm>
            <a:off x="2688374" y="5430249"/>
            <a:ext cx="1014676" cy="395288"/>
          </a:xfrm>
          <a:prstGeom prst="roundRect">
            <a:avLst>
              <a:gd name="adj" fmla="val 16667"/>
            </a:avLst>
          </a:prstGeom>
          <a:noFill/>
          <a:ln w="9525">
            <a:noFill/>
            <a:round/>
            <a:headEnd/>
            <a:tailEnd/>
          </a:ln>
        </p:spPr>
        <p:txBody>
          <a:bodyPr wrap="none" lIns="92424" tIns="46213" rIns="92424" bIns="46213" anchor="ctr"/>
          <a:lstStyle/>
          <a:p>
            <a:pPr algn="ctr" defTabSz="924247"/>
            <a:r>
              <a:rPr lang="ja-JP" altLang="en-US" sz="1050" dirty="0" smtClean="0">
                <a:solidFill>
                  <a:srgbClr val="000000"/>
                </a:solidFill>
                <a:latin typeface="メイリオ" pitchFamily="50" charset="-128"/>
                <a:ea typeface="メイリオ" pitchFamily="50" charset="-128"/>
              </a:rPr>
              <a:t>地域移行支援事業所</a:t>
            </a:r>
          </a:p>
        </p:txBody>
      </p:sp>
      <p:sp>
        <p:nvSpPr>
          <p:cNvPr id="60" name="角丸四角形吹き出し 59"/>
          <p:cNvSpPr/>
          <p:nvPr/>
        </p:nvSpPr>
        <p:spPr>
          <a:xfrm>
            <a:off x="2025868" y="4530447"/>
            <a:ext cx="988948" cy="328157"/>
          </a:xfrm>
          <a:prstGeom prst="wedgeRoundRectCallout">
            <a:avLst>
              <a:gd name="adj1" fmla="val -57449"/>
              <a:gd name="adj2" fmla="val -24034"/>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800" dirty="0" smtClean="0">
                <a:solidFill>
                  <a:schemeClr val="tx1"/>
                </a:solidFill>
                <a:latin typeface="+mn-ea"/>
              </a:rPr>
              <a:t>地域生活支援拠点等の場合 ＋</a:t>
            </a:r>
            <a:r>
              <a:rPr kumimoji="1" lang="en-US" altLang="ja-JP" sz="800" dirty="0" smtClean="0">
                <a:solidFill>
                  <a:schemeClr val="tx1"/>
                </a:solidFill>
                <a:latin typeface="+mn-ea"/>
              </a:rPr>
              <a:t>50</a:t>
            </a:r>
            <a:r>
              <a:rPr lang="ja-JP" altLang="en-US" sz="800" dirty="0" smtClean="0">
                <a:solidFill>
                  <a:schemeClr val="tx1"/>
                </a:solidFill>
                <a:latin typeface="+mn-ea"/>
              </a:rPr>
              <a:t>単位</a:t>
            </a:r>
            <a:endParaRPr lang="ja-JP" altLang="en-US" sz="800" dirty="0">
              <a:solidFill>
                <a:schemeClr val="tx1"/>
              </a:solidFill>
              <a:latin typeface="+mn-ea"/>
            </a:endParaRPr>
          </a:p>
        </p:txBody>
      </p:sp>
      <p:sp>
        <p:nvSpPr>
          <p:cNvPr id="61" name="角丸四角形吹き出し 60"/>
          <p:cNvSpPr/>
          <p:nvPr/>
        </p:nvSpPr>
        <p:spPr>
          <a:xfrm>
            <a:off x="2199656" y="6381941"/>
            <a:ext cx="1011919" cy="337357"/>
          </a:xfrm>
          <a:prstGeom prst="wedgeRoundRectCallout">
            <a:avLst>
              <a:gd name="adj1" fmla="val -57567"/>
              <a:gd name="adj2" fmla="val -27579"/>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800" dirty="0" smtClean="0">
                <a:solidFill>
                  <a:schemeClr val="tx1"/>
                </a:solidFill>
                <a:latin typeface="+mn-ea"/>
              </a:rPr>
              <a:t>地域生活支援拠点等の場合 </a:t>
            </a:r>
            <a:r>
              <a:rPr lang="ja-JP" altLang="en-US" sz="800" dirty="0">
                <a:solidFill>
                  <a:schemeClr val="tx1"/>
                </a:solidFill>
                <a:latin typeface="+mn-ea"/>
              </a:rPr>
              <a:t>＋</a:t>
            </a:r>
            <a:r>
              <a:rPr kumimoji="1" lang="en-US" altLang="ja-JP" sz="800" dirty="0" smtClean="0">
                <a:solidFill>
                  <a:schemeClr val="tx1"/>
                </a:solidFill>
                <a:latin typeface="+mn-ea"/>
              </a:rPr>
              <a:t>50</a:t>
            </a:r>
            <a:r>
              <a:rPr lang="ja-JP" altLang="en-US" sz="800" dirty="0" smtClean="0">
                <a:solidFill>
                  <a:schemeClr val="tx1"/>
                </a:solidFill>
                <a:latin typeface="+mn-ea"/>
              </a:rPr>
              <a:t>単位</a:t>
            </a:r>
            <a:endParaRPr lang="ja-JP" altLang="en-US" sz="800" dirty="0">
              <a:solidFill>
                <a:schemeClr val="tx1"/>
              </a:solidFill>
              <a:latin typeface="+mn-ea"/>
            </a:endParaRPr>
          </a:p>
        </p:txBody>
      </p:sp>
      <p:sp>
        <p:nvSpPr>
          <p:cNvPr id="67" name="角丸四角形吹き出し 66"/>
          <p:cNvSpPr/>
          <p:nvPr/>
        </p:nvSpPr>
        <p:spPr>
          <a:xfrm>
            <a:off x="4358612" y="5203055"/>
            <a:ext cx="988948" cy="328157"/>
          </a:xfrm>
          <a:prstGeom prst="wedgeRoundRectCallout">
            <a:avLst>
              <a:gd name="adj1" fmla="val -36613"/>
              <a:gd name="adj2" fmla="val -57393"/>
              <a:gd name="adj3" fmla="val 16667"/>
            </a:avLst>
          </a:prstGeom>
          <a:solidFill>
            <a:schemeClr val="accent3">
              <a:lumMod val="40000"/>
              <a:lumOff val="6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800" dirty="0" smtClean="0">
                <a:solidFill>
                  <a:schemeClr val="tx1"/>
                </a:solidFill>
                <a:latin typeface="+mn-ea"/>
              </a:rPr>
              <a:t>地域生活支援拠点等の場合 ＋</a:t>
            </a:r>
            <a:r>
              <a:rPr kumimoji="1" lang="en-US" altLang="ja-JP" sz="800" dirty="0" smtClean="0">
                <a:solidFill>
                  <a:schemeClr val="tx1"/>
                </a:solidFill>
                <a:latin typeface="+mn-ea"/>
              </a:rPr>
              <a:t>50</a:t>
            </a:r>
            <a:r>
              <a:rPr lang="ja-JP" altLang="en-US" sz="800" dirty="0" smtClean="0">
                <a:solidFill>
                  <a:schemeClr val="tx1"/>
                </a:solidFill>
                <a:latin typeface="+mn-ea"/>
              </a:rPr>
              <a:t>単位</a:t>
            </a:r>
            <a:endParaRPr lang="ja-JP" altLang="en-US" sz="800" dirty="0">
              <a:solidFill>
                <a:schemeClr val="tx1"/>
              </a:solidFill>
              <a:latin typeface="+mn-ea"/>
            </a:endParaRPr>
          </a:p>
        </p:txBody>
      </p:sp>
    </p:spTree>
    <p:extLst>
      <p:ext uri="{BB962C8B-B14F-4D97-AF65-F5344CB8AC3E}">
        <p14:creationId xmlns:p14="http://schemas.microsoft.com/office/powerpoint/2010/main" val="25023209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p:cNvGrpSpPr/>
          <p:nvPr/>
        </p:nvGrpSpPr>
        <p:grpSpPr>
          <a:xfrm>
            <a:off x="8193360" y="1338060"/>
            <a:ext cx="1655619" cy="5576400"/>
            <a:chOff x="0" y="0"/>
            <a:chExt cx="1655619" cy="5576400"/>
          </a:xfrm>
        </p:grpSpPr>
        <p:graphicFrame>
          <p:nvGraphicFramePr>
            <p:cNvPr id="41" name="グラフ 40"/>
            <p:cNvGraphicFramePr>
              <a:graphicFrameLocks/>
            </p:cNvGraphicFramePr>
            <p:nvPr>
              <p:extLst>
                <p:ext uri="{D42A27DB-BD31-4B8C-83A1-F6EECF244321}">
                  <p14:modId xmlns:p14="http://schemas.microsoft.com/office/powerpoint/2010/main" val="2876809572"/>
                </p:ext>
              </p:extLst>
            </p:nvPr>
          </p:nvGraphicFramePr>
          <p:xfrm>
            <a:off x="0" y="0"/>
            <a:ext cx="1645200" cy="5576400"/>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1"/>
            <p:cNvSpPr txBox="1"/>
            <p:nvPr/>
          </p:nvSpPr>
          <p:spPr>
            <a:xfrm>
              <a:off x="1207383" y="645662"/>
              <a:ext cx="448236" cy="302559"/>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ysClr val="windowText" lastClr="000000"/>
                  </a:solidFill>
                  <a:effectLst/>
                  <a:uLnTx/>
                  <a:uFillTx/>
                  <a:latin typeface="Calibri"/>
                  <a:ea typeface="ＭＳ Ｐゴシック"/>
                  <a:cs typeface="+mn-cs"/>
                </a:rPr>
                <a:t>639</a:t>
              </a:r>
              <a:endParaRPr kumimoji="1" lang="ja-JP" altLang="en-US" sz="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sp>
        <p:nvSpPr>
          <p:cNvPr id="83" name="Rectangle 56"/>
          <p:cNvSpPr>
            <a:spLocks noChangeArrowheads="1"/>
          </p:cNvSpPr>
          <p:nvPr/>
        </p:nvSpPr>
        <p:spPr bwMode="auto">
          <a:xfrm>
            <a:off x="128464" y="862471"/>
            <a:ext cx="6264696" cy="2592288"/>
          </a:xfrm>
          <a:prstGeom prst="rect">
            <a:avLst/>
          </a:prstGeom>
          <a:solidFill>
            <a:schemeClr val="bg1">
              <a:alpha val="50196"/>
            </a:schemeClr>
          </a:solidFill>
          <a:ln w="38100" cmpd="dbl" algn="ctr">
            <a:solidFill>
              <a:schemeClr val="bg1">
                <a:lumMod val="65000"/>
              </a:schemeClr>
            </a:solidFill>
            <a:miter lim="800000"/>
            <a:headEnd/>
            <a:tailEnd/>
          </a:ln>
        </p:spPr>
        <p:txBody>
          <a:bodyPr lIns="91405" tIns="45703" rIns="91405" bIns="45703" anchor="ctr"/>
          <a:lstStyle/>
          <a:p>
            <a:pPr algn="ctr" defTabSz="914136"/>
            <a:endParaRPr lang="ja-JP" altLang="en-US" sz="1800" dirty="0">
              <a:solidFill>
                <a:srgbClr val="000000"/>
              </a:solidFill>
              <a:ea typeface="ＭＳ Ｐゴシック" charset="-128"/>
            </a:endParaRPr>
          </a:p>
        </p:txBody>
      </p:sp>
      <p:graphicFrame>
        <p:nvGraphicFramePr>
          <p:cNvPr id="87" name="グラフ 86"/>
          <p:cNvGraphicFramePr/>
          <p:nvPr>
            <p:extLst>
              <p:ext uri="{D42A27DB-BD31-4B8C-83A1-F6EECF244321}">
                <p14:modId xmlns:p14="http://schemas.microsoft.com/office/powerpoint/2010/main" val="176308019"/>
              </p:ext>
            </p:extLst>
          </p:nvPr>
        </p:nvGraphicFramePr>
        <p:xfrm>
          <a:off x="3181057" y="1348474"/>
          <a:ext cx="3132347" cy="2116336"/>
        </p:xfrm>
        <a:graphic>
          <a:graphicData uri="http://schemas.openxmlformats.org/drawingml/2006/chart">
            <c:chart xmlns:c="http://schemas.openxmlformats.org/drawingml/2006/chart" xmlns:r="http://schemas.openxmlformats.org/officeDocument/2006/relationships" r:id="rId4"/>
          </a:graphicData>
        </a:graphic>
      </p:graphicFrame>
      <p:sp>
        <p:nvSpPr>
          <p:cNvPr id="43" name="AutoShape 2"/>
          <p:cNvSpPr>
            <a:spLocks noChangeArrowheads="1"/>
          </p:cNvSpPr>
          <p:nvPr/>
        </p:nvSpPr>
        <p:spPr bwMode="auto">
          <a:xfrm>
            <a:off x="128464" y="44624"/>
            <a:ext cx="9633520" cy="531674"/>
          </a:xfrm>
          <a:prstGeom prst="bevel">
            <a:avLst>
              <a:gd name="adj" fmla="val 12500"/>
            </a:avLst>
          </a:prstGeom>
          <a:solidFill>
            <a:srgbClr val="FFFF99"/>
          </a:solidFill>
          <a:ln w="9525">
            <a:solidFill>
              <a:schemeClr val="tx1"/>
            </a:solidFill>
            <a:miter lim="800000"/>
            <a:headEnd/>
            <a:tailEnd/>
          </a:ln>
        </p:spPr>
        <p:txBody>
          <a:bodyPr wrap="square" anchor="ctr">
            <a:spAutoFit/>
          </a:bodyPr>
          <a:lstStyle/>
          <a:p>
            <a:pPr algn="ctr"/>
            <a:r>
              <a:rPr lang="ja-JP" altLang="en-US" sz="2000" dirty="0" smtClean="0">
                <a:solidFill>
                  <a:srgbClr val="2D2D8A">
                    <a:lumMod val="75000"/>
                  </a:srgbClr>
                </a:solidFill>
                <a:ea typeface="ＤＨＰ特太ゴシック体" pitchFamily="2" charset="-128"/>
              </a:rPr>
              <a:t>地域相談支援（地域移行支援・地域定着支援）の利用者数実績等</a:t>
            </a:r>
            <a:endParaRPr lang="ja-JP" altLang="en-US" sz="2000" dirty="0">
              <a:solidFill>
                <a:srgbClr val="2D2D8A">
                  <a:lumMod val="75000"/>
                </a:srgbClr>
              </a:solidFill>
              <a:ea typeface="ＤＨＰ特太ゴシック体" pitchFamily="2" charset="-128"/>
            </a:endParaRPr>
          </a:p>
        </p:txBody>
      </p:sp>
      <p:sp>
        <p:nvSpPr>
          <p:cNvPr id="71" name="角丸四角形 70"/>
          <p:cNvSpPr/>
          <p:nvPr/>
        </p:nvSpPr>
        <p:spPr>
          <a:xfrm>
            <a:off x="107972" y="679817"/>
            <a:ext cx="4392488"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第４期障害福祉計画における見込量</a:t>
            </a:r>
            <a:endParaRPr lang="en-US" altLang="ja-JP" sz="1500" dirty="0">
              <a:solidFill>
                <a:srgbClr val="333399">
                  <a:lumMod val="75000"/>
                </a:srgbClr>
              </a:solidFill>
              <a:latin typeface="HGPｺﾞｼｯｸM" pitchFamily="50" charset="-128"/>
              <a:ea typeface="ＤＨＰ特太ゴシック体" pitchFamily="2" charset="-128"/>
            </a:endParaRPr>
          </a:p>
        </p:txBody>
      </p:sp>
      <p:sp>
        <p:nvSpPr>
          <p:cNvPr id="73" name="角丸四角形 72"/>
          <p:cNvSpPr/>
          <p:nvPr/>
        </p:nvSpPr>
        <p:spPr>
          <a:xfrm>
            <a:off x="3872880" y="1165870"/>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endParaRPr lang="ja-JP" altLang="en-US" sz="1050"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79" name="角丸四角形 78"/>
          <p:cNvSpPr/>
          <p:nvPr/>
        </p:nvSpPr>
        <p:spPr>
          <a:xfrm>
            <a:off x="115585" y="3573016"/>
            <a:ext cx="4392488"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障害別利用者数の推移（Ｈ２４</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４～Ｈ２９</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１２）</a:t>
            </a:r>
            <a:endParaRPr lang="en-US" altLang="ja-JP" sz="1500" dirty="0">
              <a:solidFill>
                <a:srgbClr val="333399">
                  <a:lumMod val="75000"/>
                </a:srgbClr>
              </a:solidFill>
              <a:latin typeface="HGPｺﾞｼｯｸM" pitchFamily="50" charset="-128"/>
              <a:ea typeface="ＤＨＰ特太ゴシック体" pitchFamily="2" charset="-128"/>
            </a:endParaRPr>
          </a:p>
        </p:txBody>
      </p:sp>
      <p:sp>
        <p:nvSpPr>
          <p:cNvPr id="80" name="角丸四角形 79"/>
          <p:cNvSpPr/>
          <p:nvPr/>
        </p:nvSpPr>
        <p:spPr>
          <a:xfrm>
            <a:off x="6475414" y="682451"/>
            <a:ext cx="3286570" cy="360040"/>
          </a:xfrm>
          <a:prstGeom prst="roundRect">
            <a:avLst/>
          </a:prstGeom>
          <a:solidFill>
            <a:srgbClr val="FFFFCC"/>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indent="165100" eaLnBrk="0" hangingPunct="0">
              <a:defRPr/>
            </a:pPr>
            <a:r>
              <a:rPr lang="ja-JP" altLang="en-US" sz="1500" dirty="0" smtClean="0">
                <a:solidFill>
                  <a:srgbClr val="333399">
                    <a:lumMod val="75000"/>
                  </a:srgbClr>
                </a:solidFill>
                <a:latin typeface="HGPｺﾞｼｯｸM" pitchFamily="50" charset="-128"/>
                <a:ea typeface="ＤＨＰ特太ゴシック体" pitchFamily="2" charset="-128"/>
              </a:rPr>
              <a:t>◆ 都道府県別利用者数（Ｈ２９</a:t>
            </a:r>
            <a:r>
              <a:rPr lang="en-US" altLang="ja-JP" sz="1500" dirty="0" smtClean="0">
                <a:solidFill>
                  <a:srgbClr val="333399">
                    <a:lumMod val="75000"/>
                  </a:srgbClr>
                </a:solidFill>
                <a:latin typeface="HGPｺﾞｼｯｸM" pitchFamily="50" charset="-128"/>
                <a:ea typeface="ＤＨＰ特太ゴシック体" pitchFamily="2" charset="-128"/>
              </a:rPr>
              <a:t>.</a:t>
            </a:r>
            <a:r>
              <a:rPr lang="ja-JP" altLang="en-US" sz="1500" dirty="0" smtClean="0">
                <a:solidFill>
                  <a:srgbClr val="333399">
                    <a:lumMod val="75000"/>
                  </a:srgbClr>
                </a:solidFill>
                <a:latin typeface="HGPｺﾞｼｯｸM" pitchFamily="50" charset="-128"/>
                <a:ea typeface="ＤＨＰ特太ゴシック体" pitchFamily="2" charset="-128"/>
              </a:rPr>
              <a:t>１２）</a:t>
            </a:r>
            <a:endParaRPr lang="en-US" altLang="ja-JP" sz="1500" dirty="0">
              <a:solidFill>
                <a:srgbClr val="333399">
                  <a:lumMod val="75000"/>
                </a:srgbClr>
              </a:solidFill>
              <a:latin typeface="HGPｺﾞｼｯｸM" pitchFamily="50" charset="-128"/>
              <a:ea typeface="ＤＨＰ特太ゴシック体" pitchFamily="2" charset="-128"/>
            </a:endParaRPr>
          </a:p>
        </p:txBody>
      </p:sp>
      <p:graphicFrame>
        <p:nvGraphicFramePr>
          <p:cNvPr id="82" name="グラフ 81"/>
          <p:cNvGraphicFramePr/>
          <p:nvPr>
            <p:extLst>
              <p:ext uri="{D42A27DB-BD31-4B8C-83A1-F6EECF244321}">
                <p14:modId xmlns:p14="http://schemas.microsoft.com/office/powerpoint/2010/main" val="3238366061"/>
              </p:ext>
            </p:extLst>
          </p:nvPr>
        </p:nvGraphicFramePr>
        <p:xfrm>
          <a:off x="200478" y="1556792"/>
          <a:ext cx="3024336" cy="1951833"/>
        </p:xfrm>
        <a:graphic>
          <a:graphicData uri="http://schemas.openxmlformats.org/drawingml/2006/chart">
            <c:chart xmlns:c="http://schemas.openxmlformats.org/drawingml/2006/chart" xmlns:r="http://schemas.openxmlformats.org/officeDocument/2006/relationships" r:id="rId5"/>
          </a:graphicData>
        </a:graphic>
      </p:graphicFrame>
      <p:sp>
        <p:nvSpPr>
          <p:cNvPr id="84" name="角丸四角形吹き出し 83"/>
          <p:cNvSpPr/>
          <p:nvPr/>
        </p:nvSpPr>
        <p:spPr>
          <a:xfrm>
            <a:off x="2144691" y="1590875"/>
            <a:ext cx="684000" cy="399600"/>
          </a:xfrm>
          <a:prstGeom prst="wedgeRoundRectCallout">
            <a:avLst>
              <a:gd name="adj1" fmla="val 10890"/>
              <a:gd name="adj2" fmla="val 81678"/>
              <a:gd name="adj3" fmla="val 16667"/>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rPr>
              <a:t>H29.12</a:t>
            </a: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rPr>
              <a:t>596</a:t>
            </a: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人</a:t>
            </a:r>
            <a:endPar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88" name="角丸四角形吹き出し 87"/>
          <p:cNvSpPr/>
          <p:nvPr/>
        </p:nvSpPr>
        <p:spPr>
          <a:xfrm>
            <a:off x="5167158" y="1426164"/>
            <a:ext cx="684000" cy="398930"/>
          </a:xfrm>
          <a:prstGeom prst="wedgeRoundRectCallout">
            <a:avLst>
              <a:gd name="adj1" fmla="val 11772"/>
              <a:gd name="adj2" fmla="val 85330"/>
              <a:gd name="adj3" fmla="val 16667"/>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algn="ctr"/>
            <a:r>
              <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rPr>
              <a:t>H29.12</a:t>
            </a: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ｻｰﾋﾞｽ実績</a:t>
            </a:r>
            <a:r>
              <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rPr>
              <a:t>3,018</a:t>
            </a:r>
            <a:r>
              <a:rPr lang="ja-JP" altLang="en-US" sz="700" b="1" dirty="0" smtClean="0">
                <a:effectLst>
                  <a:outerShdw blurRad="38100" dist="38100" dir="2700000" algn="tl">
                    <a:srgbClr val="000000">
                      <a:alpha val="43137"/>
                    </a:srgbClr>
                  </a:outerShdw>
                </a:effectLst>
                <a:latin typeface="メイリオ" pitchFamily="50" charset="-128"/>
                <a:ea typeface="メイリオ" pitchFamily="50" charset="-128"/>
              </a:rPr>
              <a:t>人</a:t>
            </a:r>
            <a:endParaRPr lang="en-US" altLang="ja-JP" sz="700" b="1" dirty="0" smtClean="0">
              <a:effectLst>
                <a:outerShdw blurRad="38100" dist="38100" dir="2700000" algn="tl">
                  <a:srgbClr val="000000">
                    <a:alpha val="43137"/>
                  </a:srgbClr>
                </a:outerShdw>
              </a:effectLst>
              <a:latin typeface="メイリオ" pitchFamily="50" charset="-128"/>
              <a:ea typeface="メイリオ" pitchFamily="50" charset="-128"/>
            </a:endParaRPr>
          </a:p>
        </p:txBody>
      </p:sp>
      <p:sp>
        <p:nvSpPr>
          <p:cNvPr id="90" name="角丸四角形 89"/>
          <p:cNvSpPr/>
          <p:nvPr/>
        </p:nvSpPr>
        <p:spPr>
          <a:xfrm>
            <a:off x="992559" y="1176260"/>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endParaRPr lang="ja-JP" altLang="en-US" sz="1050"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91" name="角丸四角形 90"/>
          <p:cNvSpPr/>
          <p:nvPr/>
        </p:nvSpPr>
        <p:spPr>
          <a:xfrm>
            <a:off x="4232920" y="4077072"/>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地域定着支援</a:t>
            </a:r>
            <a:endParaRPr lang="ja-JP" altLang="en-US" sz="1050"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92" name="角丸四角形 91"/>
          <p:cNvSpPr/>
          <p:nvPr/>
        </p:nvSpPr>
        <p:spPr>
          <a:xfrm>
            <a:off x="992559" y="4077072"/>
            <a:ext cx="1440160" cy="216024"/>
          </a:xfrm>
          <a:prstGeom prst="roundRect">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050" dirty="0">
                <a:solidFill>
                  <a:prstClr val="white"/>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ja-JP" altLang="en-US" sz="1050" dirty="0" smtClean="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rPr>
              <a:t>地域移行支援</a:t>
            </a:r>
            <a:endParaRPr lang="ja-JP" altLang="en-US" sz="1050" dirty="0">
              <a:solidFill>
                <a:schemeClr val="tx1"/>
              </a:solidFill>
              <a:effectLst>
                <a:outerShdw blurRad="38100" dist="38100" dir="2700000" algn="tl">
                  <a:srgbClr val="000000">
                    <a:alpha val="43137"/>
                  </a:srgbClr>
                </a:outerShdw>
              </a:effectLst>
              <a:latin typeface="HGPｺﾞｼｯｸE" pitchFamily="50" charset="-128"/>
              <a:ea typeface="HGPｺﾞｼｯｸE" pitchFamily="50" charset="-128"/>
            </a:endParaRPr>
          </a:p>
        </p:txBody>
      </p:sp>
      <p:sp>
        <p:nvSpPr>
          <p:cNvPr id="28" name="テキスト ボックス 27"/>
          <p:cNvSpPr txBox="1"/>
          <p:nvPr/>
        </p:nvSpPr>
        <p:spPr>
          <a:xfrm>
            <a:off x="9057455" y="1058438"/>
            <a:ext cx="704529" cy="215444"/>
          </a:xfrm>
          <a:prstGeom prst="rect">
            <a:avLst/>
          </a:prstGeom>
          <a:noFill/>
        </p:spPr>
        <p:txBody>
          <a:bodyPr wrap="square" rtlCol="0">
            <a:spAutoFit/>
          </a:bodyPr>
          <a:lstStyle/>
          <a:p>
            <a:r>
              <a:rPr lang="ja-JP" altLang="en-US" sz="800" dirty="0" smtClean="0">
                <a:latin typeface="+mn-ea"/>
                <a:ea typeface="+mn-ea"/>
              </a:rPr>
              <a:t>（単位：人）</a:t>
            </a:r>
            <a:endParaRPr kumimoji="1" lang="ja-JP" altLang="en-US" sz="800" dirty="0">
              <a:latin typeface="+mn-ea"/>
              <a:ea typeface="+mn-ea"/>
            </a:endParaRPr>
          </a:p>
        </p:txBody>
      </p:sp>
      <p:sp>
        <p:nvSpPr>
          <p:cNvPr id="4" name="スライド番号プレースホルダー 3"/>
          <p:cNvSpPr>
            <a:spLocks noGrp="1"/>
          </p:cNvSpPr>
          <p:nvPr>
            <p:ph type="sldNum" sz="quarter" idx="12"/>
          </p:nvPr>
        </p:nvSpPr>
        <p:spPr>
          <a:xfrm>
            <a:off x="7594600" y="6492875"/>
            <a:ext cx="2311400" cy="365125"/>
          </a:xfrm>
        </p:spPr>
        <p:txBody>
          <a:bodyPr/>
          <a:lstStyle/>
          <a:p>
            <a:pPr>
              <a:defRPr/>
            </a:pPr>
            <a:fld id="{CA41065E-EF04-4079-9228-9A300567FA24}" type="slidenum">
              <a:rPr lang="en-US" altLang="ja-JP" smtClean="0">
                <a:solidFill>
                  <a:srgbClr val="000000"/>
                </a:solidFill>
              </a:rPr>
              <a:pPr>
                <a:defRPr/>
              </a:pPr>
              <a:t>144</a:t>
            </a:fld>
            <a:endParaRPr lang="en-US" altLang="ja-JP" dirty="0">
              <a:solidFill>
                <a:srgbClr val="000000"/>
              </a:solidFill>
            </a:endParaRPr>
          </a:p>
        </p:txBody>
      </p:sp>
      <p:sp>
        <p:nvSpPr>
          <p:cNvPr id="5" name="角丸四角形 4"/>
          <p:cNvSpPr/>
          <p:nvPr/>
        </p:nvSpPr>
        <p:spPr>
          <a:xfrm>
            <a:off x="632520" y="1943191"/>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H28.3</a:t>
            </a:r>
            <a:r>
              <a:rPr lang="ja-JP" altLang="en-US"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495</a:t>
            </a: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人</a:t>
            </a:r>
            <a:endParaRPr kumimoji="1" lang="ja-JP" altLang="en-US" sz="700" dirty="0">
              <a:solidFill>
                <a:schemeClr val="tx1"/>
              </a:solidFill>
            </a:endParaRPr>
          </a:p>
        </p:txBody>
      </p:sp>
      <p:sp>
        <p:nvSpPr>
          <p:cNvPr id="30" name="角丸四角形 29"/>
          <p:cNvSpPr/>
          <p:nvPr/>
        </p:nvSpPr>
        <p:spPr>
          <a:xfrm>
            <a:off x="3619273" y="1825093"/>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H28.3</a:t>
            </a:r>
            <a:r>
              <a:rPr lang="ja-JP" altLang="en-US"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2,419</a:t>
            </a: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人</a:t>
            </a:r>
            <a:endParaRPr kumimoji="1" lang="ja-JP" altLang="en-US" sz="700" dirty="0">
              <a:solidFill>
                <a:schemeClr val="tx1"/>
              </a:solidFill>
            </a:endParaRPr>
          </a:p>
        </p:txBody>
      </p:sp>
      <p:sp>
        <p:nvSpPr>
          <p:cNvPr id="27" name="角丸四角形 26"/>
          <p:cNvSpPr/>
          <p:nvPr/>
        </p:nvSpPr>
        <p:spPr>
          <a:xfrm>
            <a:off x="1370642" y="1764576"/>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H29.3</a:t>
            </a:r>
            <a:r>
              <a:rPr lang="ja-JP" altLang="en-US"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552</a:t>
            </a: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人</a:t>
            </a:r>
            <a:endParaRPr kumimoji="1" lang="ja-JP" altLang="en-US" sz="700" dirty="0">
              <a:solidFill>
                <a:schemeClr val="tx1"/>
              </a:solidFill>
            </a:endParaRPr>
          </a:p>
        </p:txBody>
      </p:sp>
      <p:sp>
        <p:nvSpPr>
          <p:cNvPr id="29" name="角丸四角形 28"/>
          <p:cNvSpPr/>
          <p:nvPr/>
        </p:nvSpPr>
        <p:spPr>
          <a:xfrm>
            <a:off x="4388813" y="1609669"/>
            <a:ext cx="684000" cy="4308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H29.3</a:t>
            </a:r>
            <a:r>
              <a:rPr lang="ja-JP" altLang="en-US"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月</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ｻｰﾋﾞｽ実績</a:t>
            </a:r>
            <a:endParaRPr lang="en-US" altLang="ja-JP" sz="7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endParaRPr>
          </a:p>
          <a:p>
            <a:pPr algn="ctr"/>
            <a:r>
              <a:rPr lang="en-US" altLang="ja-JP"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2,738</a:t>
            </a:r>
            <a:r>
              <a:rPr lang="ja-JP" altLang="en-US" sz="7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rPr>
              <a:t>人</a:t>
            </a:r>
            <a:endParaRPr kumimoji="1" lang="ja-JP" altLang="en-US" sz="700" dirty="0">
              <a:solidFill>
                <a:schemeClr val="tx1"/>
              </a:solidFill>
            </a:endParaRPr>
          </a:p>
        </p:txBody>
      </p:sp>
      <p:graphicFrame>
        <p:nvGraphicFramePr>
          <p:cNvPr id="31" name="グラフ 30"/>
          <p:cNvGraphicFramePr>
            <a:graphicFrameLocks/>
          </p:cNvGraphicFramePr>
          <p:nvPr>
            <p:extLst>
              <p:ext uri="{D42A27DB-BD31-4B8C-83A1-F6EECF244321}">
                <p14:modId xmlns:p14="http://schemas.microsoft.com/office/powerpoint/2010/main" val="4238425692"/>
              </p:ext>
            </p:extLst>
          </p:nvPr>
        </p:nvGraphicFramePr>
        <p:xfrm>
          <a:off x="82012" y="4456761"/>
          <a:ext cx="3178800" cy="2185200"/>
        </p:xfrm>
        <a:graphic>
          <a:graphicData uri="http://schemas.openxmlformats.org/drawingml/2006/chart">
            <c:chart xmlns:c="http://schemas.openxmlformats.org/drawingml/2006/chart" xmlns:r="http://schemas.openxmlformats.org/officeDocument/2006/relationships" r:id="rId6"/>
          </a:graphicData>
        </a:graphic>
      </p:graphicFrame>
      <p:grpSp>
        <p:nvGrpSpPr>
          <p:cNvPr id="33" name="グループ化 32"/>
          <p:cNvGrpSpPr/>
          <p:nvPr/>
        </p:nvGrpSpPr>
        <p:grpSpPr>
          <a:xfrm>
            <a:off x="6465168" y="1268760"/>
            <a:ext cx="1658964" cy="5576400"/>
            <a:chOff x="0" y="0"/>
            <a:chExt cx="1658964" cy="5576400"/>
          </a:xfrm>
        </p:grpSpPr>
        <p:graphicFrame>
          <p:nvGraphicFramePr>
            <p:cNvPr id="34" name="グラフ 33"/>
            <p:cNvGraphicFramePr>
              <a:graphicFrameLocks/>
            </p:cNvGraphicFramePr>
            <p:nvPr/>
          </p:nvGraphicFramePr>
          <p:xfrm>
            <a:off x="0" y="0"/>
            <a:ext cx="1645200" cy="5576400"/>
          </p:xfrm>
          <a:graphic>
            <a:graphicData uri="http://schemas.openxmlformats.org/drawingml/2006/chart">
              <c:chart xmlns:c="http://schemas.openxmlformats.org/drawingml/2006/chart" xmlns:r="http://schemas.openxmlformats.org/officeDocument/2006/relationships" r:id="rId7"/>
            </a:graphicData>
          </a:graphic>
        </p:graphicFrame>
        <p:sp>
          <p:nvSpPr>
            <p:cNvPr id="35" name="テキスト ボックス 7"/>
            <p:cNvSpPr txBox="1"/>
            <p:nvPr/>
          </p:nvSpPr>
          <p:spPr>
            <a:xfrm>
              <a:off x="1210728" y="2857500"/>
              <a:ext cx="448236" cy="302559"/>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ysClr val="windowText" lastClr="000000"/>
                  </a:solidFill>
                  <a:effectLst/>
                  <a:uLnTx/>
                  <a:uFillTx/>
                  <a:latin typeface="Calibri"/>
                  <a:ea typeface="ＭＳ Ｐゴシック"/>
                  <a:cs typeface="+mn-cs"/>
                </a:rPr>
                <a:t>260</a:t>
              </a:r>
              <a:endParaRPr kumimoji="1" lang="ja-JP" altLang="en-US" sz="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aphicFrame>
        <p:nvGraphicFramePr>
          <p:cNvPr id="36" name="グラフ 35"/>
          <p:cNvGraphicFramePr>
            <a:graphicFrameLocks/>
          </p:cNvGraphicFramePr>
          <p:nvPr>
            <p:extLst>
              <p:ext uri="{D42A27DB-BD31-4B8C-83A1-F6EECF244321}">
                <p14:modId xmlns:p14="http://schemas.microsoft.com/office/powerpoint/2010/main" val="1074236218"/>
              </p:ext>
            </p:extLst>
          </p:nvPr>
        </p:nvGraphicFramePr>
        <p:xfrm>
          <a:off x="3296614" y="4428819"/>
          <a:ext cx="3178800" cy="2185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257574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221"/>
          <p:cNvSpPr>
            <a:spLocks noChangeArrowheads="1"/>
          </p:cNvSpPr>
          <p:nvPr/>
        </p:nvSpPr>
        <p:spPr bwMode="auto">
          <a:xfrm>
            <a:off x="-25584" y="-25716"/>
            <a:ext cx="9906000" cy="498790"/>
          </a:xfrm>
          <a:prstGeom prst="bevel">
            <a:avLst>
              <a:gd name="adj" fmla="val 12500"/>
            </a:avLst>
          </a:prstGeom>
          <a:noFill/>
          <a:ln w="9525">
            <a:noFill/>
            <a:miter lim="800000"/>
            <a:headEnd/>
            <a:tailEnd/>
          </a:ln>
        </p:spPr>
        <p:txBody>
          <a:bodyPr wrap="none" lIns="0" tIns="0" rIns="0" bIns="0" anchor="ctr"/>
          <a:lstStyle/>
          <a:p>
            <a:pPr algn="ctr" defTabSz="1325563" fontAlgn="base">
              <a:spcBef>
                <a:spcPct val="0"/>
              </a:spcBef>
              <a:spcAft>
                <a:spcPct val="0"/>
              </a:spcAft>
            </a:pPr>
            <a:r>
              <a:rPr lang="ja-JP" altLang="en-US" sz="2400" dirty="0" smtClean="0">
                <a:solidFill>
                  <a:srgbClr val="333399">
                    <a:lumMod val="75000"/>
                  </a:srgbClr>
                </a:solidFill>
                <a:latin typeface="Arial"/>
                <a:ea typeface="ＤＨＰ特太ゴシック体" pitchFamily="2" charset="-128"/>
              </a:rPr>
              <a:t>地域移行支援の対象拡大について</a:t>
            </a:r>
            <a:endParaRPr lang="ja-JP" altLang="en-US" sz="1000" dirty="0">
              <a:solidFill>
                <a:srgbClr val="333399">
                  <a:lumMod val="75000"/>
                </a:srgbClr>
              </a:solidFill>
              <a:latin typeface="Arial"/>
              <a:ea typeface="ＤＨＰ特太ゴシック体" pitchFamily="2" charset="-128"/>
            </a:endParaRPr>
          </a:p>
        </p:txBody>
      </p:sp>
      <p:sp>
        <p:nvSpPr>
          <p:cNvPr id="4" name="正方形/長方形 3"/>
          <p:cNvSpPr/>
          <p:nvPr/>
        </p:nvSpPr>
        <p:spPr>
          <a:xfrm>
            <a:off x="29795" y="1988843"/>
            <a:ext cx="9819749" cy="4806251"/>
          </a:xfrm>
          <a:prstGeom prst="rect">
            <a:avLst/>
          </a:prstGeom>
          <a:solidFill>
            <a:srgbClr val="FFFF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1500"/>
              </a:lnSpc>
            </a:pPr>
            <a:endParaRPr lang="en-US" altLang="ja-JP" sz="2000" dirty="0" smtClean="0">
              <a:solidFill>
                <a:srgbClr val="FF0000"/>
              </a:solidFill>
              <a:effectLst>
                <a:outerShdw blurRad="38100" dist="38100" dir="2700000" algn="tl">
                  <a:srgbClr val="000000">
                    <a:alpha val="43137"/>
                  </a:srgbClr>
                </a:outerShdw>
              </a:effectLst>
              <a:latin typeface="HGPｺﾞｼｯｸM" pitchFamily="50" charset="-128"/>
              <a:ea typeface="ＤＨＰ特太ゴシック体" pitchFamily="2" charset="-128"/>
            </a:endParaRPr>
          </a:p>
          <a:p>
            <a:r>
              <a:rPr lang="ja-JP" altLang="en-US" sz="2000" dirty="0">
                <a:solidFill>
                  <a:srgbClr val="FF0000"/>
                </a:solidFill>
                <a:effectLst>
                  <a:outerShdw blurRad="38100" dist="38100" dir="2700000" algn="tl">
                    <a:srgbClr val="000000">
                      <a:alpha val="43137"/>
                    </a:srgbClr>
                  </a:outerShdw>
                </a:effectLst>
                <a:latin typeface="HGPｺﾞｼｯｸM" pitchFamily="50" charset="-128"/>
                <a:ea typeface="ＤＨＰ特太ゴシック体" pitchFamily="2" charset="-128"/>
              </a:rPr>
              <a:t>　</a:t>
            </a:r>
            <a:r>
              <a:rPr lang="ja-JP" altLang="en-US"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１．</a:t>
            </a:r>
            <a:r>
              <a:rPr lang="ja-JP"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基本的</a:t>
            </a:r>
            <a:r>
              <a:rPr lang="ja-JP" altLang="ja-JP" sz="2000" dirty="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な考え方</a:t>
            </a:r>
            <a:r>
              <a:rPr lang="ja-JP"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に</a:t>
            </a:r>
            <a:r>
              <a:rPr lang="ja-JP" altLang="ja-JP" sz="2000" dirty="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関する</a:t>
            </a:r>
            <a:r>
              <a:rPr lang="ja-JP"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こと</a:t>
            </a:r>
            <a:endParaRPr lang="en-US"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endParaRPr>
          </a:p>
          <a:p>
            <a:pPr fontAlgn="base">
              <a:lnSpc>
                <a:spcPts val="1680"/>
              </a:lnSpc>
              <a:spcBef>
                <a:spcPct val="0"/>
              </a:spcBef>
              <a:spcAft>
                <a:spcPct val="0"/>
              </a:spcAft>
            </a:pPr>
            <a:r>
              <a:rPr lang="ja-JP" altLang="en-US" sz="1400" dirty="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a:t>
            </a:r>
            <a:r>
              <a:rPr lang="ja-JP" altLang="ja-JP" sz="1400" dirty="0">
                <a:solidFill>
                  <a:srgbClr val="2D2D8A"/>
                </a:solidFill>
                <a:latin typeface="HGPｺﾞｼｯｸM" pitchFamily="50" charset="-128"/>
                <a:ea typeface="HGPｺﾞｼｯｸM" pitchFamily="50" charset="-128"/>
              </a:rPr>
              <a:t>　重点的な支援を行うことで地域生活に円滑に移行できることが期待される者として</a:t>
            </a:r>
            <a:r>
              <a:rPr lang="ja-JP" altLang="ja-JP" sz="1400" dirty="0" smtClean="0">
                <a:solidFill>
                  <a:srgbClr val="2D2D8A"/>
                </a:solidFill>
                <a:latin typeface="HGPｺﾞｼｯｸM" pitchFamily="50" charset="-128"/>
                <a:ea typeface="HGPｺﾞｼｯｸM" pitchFamily="50" charset="-128"/>
              </a:rPr>
              <a:t>、</a:t>
            </a:r>
          </a:p>
          <a:p>
            <a:pPr fontAlgn="base">
              <a:lnSpc>
                <a:spcPts val="1680"/>
              </a:lnSpc>
              <a:spcBef>
                <a:spcPct val="0"/>
              </a:spcBef>
              <a:spcAft>
                <a:spcPct val="0"/>
              </a:spcAft>
            </a:pPr>
            <a:r>
              <a:rPr lang="ja-JP" altLang="ja-JP" sz="1400" dirty="0" smtClean="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①　入所期間の長期化や高齢化が進んでいる</a:t>
            </a:r>
            <a:r>
              <a:rPr lang="ja-JP" altLang="ja-JP" sz="1400" u="sng" dirty="0" smtClean="0">
                <a:solidFill>
                  <a:srgbClr val="2D2D8A"/>
                </a:solidFill>
                <a:latin typeface="HGPｺﾞｼｯｸM" pitchFamily="50" charset="-128"/>
                <a:ea typeface="HGPｺﾞｼｯｸM" pitchFamily="50" charset="-128"/>
              </a:rPr>
              <a:t>保護施設に入所している障害者</a:t>
            </a:r>
            <a:r>
              <a:rPr lang="ja-JP" altLang="ja-JP" sz="1400" dirty="0" smtClean="0">
                <a:solidFill>
                  <a:srgbClr val="2D2D8A"/>
                </a:solidFill>
                <a:latin typeface="HGPｺﾞｼｯｸM" pitchFamily="50" charset="-128"/>
                <a:ea typeface="HGPｺﾞｼｯｸM" pitchFamily="50" charset="-128"/>
              </a:rPr>
              <a:t>、</a:t>
            </a:r>
          </a:p>
          <a:p>
            <a:pPr fontAlgn="base">
              <a:lnSpc>
                <a:spcPts val="1680"/>
              </a:lnSpc>
              <a:spcBef>
                <a:spcPct val="0"/>
              </a:spcBef>
              <a:spcAft>
                <a:spcPct val="0"/>
              </a:spcAft>
            </a:pPr>
            <a:r>
              <a:rPr lang="ja-JP" altLang="ja-JP" sz="1400" dirty="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②</a:t>
            </a:r>
            <a:r>
              <a:rPr lang="ja-JP" altLang="ja-JP" sz="1400" dirty="0">
                <a:solidFill>
                  <a:srgbClr val="2D2D8A"/>
                </a:solidFill>
                <a:latin typeface="HGPｺﾞｼｯｸM" pitchFamily="50" charset="-128"/>
                <a:ea typeface="HGPｺﾞｼｯｸM" pitchFamily="50" charset="-128"/>
              </a:rPr>
              <a:t>　退所後の住居を確保し、円滑に福祉サービス等につなげることで再犯防止が期待される</a:t>
            </a:r>
            <a:r>
              <a:rPr lang="ja-JP" altLang="ja-JP" sz="1400" u="sng" dirty="0">
                <a:solidFill>
                  <a:srgbClr val="2D2D8A"/>
                </a:solidFill>
                <a:latin typeface="HGPｺﾞｼｯｸM" pitchFamily="50" charset="-128"/>
                <a:ea typeface="HGPｺﾞｼｯｸM" pitchFamily="50" charset="-128"/>
              </a:rPr>
              <a:t>矯正施設等に入所している</a:t>
            </a:r>
            <a:r>
              <a:rPr lang="ja-JP" altLang="ja-JP" sz="1400" u="sng" dirty="0" smtClean="0">
                <a:solidFill>
                  <a:srgbClr val="2D2D8A"/>
                </a:solidFill>
                <a:latin typeface="HGPｺﾞｼｯｸM" pitchFamily="50" charset="-128"/>
                <a:ea typeface="HGPｺﾞｼｯｸM" pitchFamily="50" charset="-128"/>
              </a:rPr>
              <a:t>障害者</a:t>
            </a:r>
            <a:endParaRPr lang="ja-JP" altLang="ja-JP" sz="1400" dirty="0">
              <a:solidFill>
                <a:srgbClr val="2D2D8A"/>
              </a:solidFill>
              <a:latin typeface="HGPｺﾞｼｯｸM" pitchFamily="50" charset="-128"/>
              <a:ea typeface="HGPｺﾞｼｯｸM" pitchFamily="50" charset="-128"/>
            </a:endParaRPr>
          </a:p>
          <a:p>
            <a:pPr fontAlgn="base">
              <a:lnSpc>
                <a:spcPts val="1680"/>
              </a:lnSpc>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を</a:t>
            </a:r>
            <a:r>
              <a:rPr lang="ja-JP" altLang="ja-JP" sz="1400" dirty="0">
                <a:solidFill>
                  <a:srgbClr val="2D2D8A"/>
                </a:solidFill>
                <a:latin typeface="HGPｺﾞｼｯｸM" pitchFamily="50" charset="-128"/>
                <a:ea typeface="HGPｺﾞｼｯｸM" pitchFamily="50" charset="-128"/>
              </a:rPr>
              <a:t>新たに地域移行支援の対象と</a:t>
            </a:r>
            <a:r>
              <a:rPr lang="ja-JP" altLang="ja-JP" sz="1400" dirty="0" smtClean="0">
                <a:solidFill>
                  <a:srgbClr val="2D2D8A"/>
                </a:solidFill>
                <a:latin typeface="HGPｺﾞｼｯｸM" pitchFamily="50" charset="-128"/>
                <a:ea typeface="HGPｺﾞｼｯｸM" pitchFamily="50" charset="-128"/>
              </a:rPr>
              <a:t>する。</a:t>
            </a:r>
            <a:endParaRPr lang="en-US" altLang="ja-JP" sz="1400" dirty="0">
              <a:solidFill>
                <a:srgbClr val="2D2D8A"/>
              </a:solidFill>
              <a:latin typeface="HGPｺﾞｼｯｸM" pitchFamily="50" charset="-128"/>
              <a:ea typeface="HGPｺﾞｼｯｸM" pitchFamily="50" charset="-128"/>
              <a:cs typeface="Times New Roman"/>
            </a:endParaRPr>
          </a:p>
          <a:p>
            <a:r>
              <a:rPr lang="ja-JP" altLang="en-US" sz="2000" dirty="0" smtClean="0">
                <a:solidFill>
                  <a:srgbClr val="FFC000"/>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　</a:t>
            </a:r>
            <a:r>
              <a:rPr lang="ja-JP" altLang="en-US"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２．</a:t>
            </a:r>
            <a:r>
              <a:rPr lang="ja-JP" altLang="ja-JP" sz="2000" dirty="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保護施設に入所している障害者</a:t>
            </a:r>
            <a:r>
              <a:rPr lang="ja-JP"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に</a:t>
            </a:r>
            <a:r>
              <a:rPr lang="ja-JP" altLang="ja-JP" sz="2000" dirty="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関すること</a:t>
            </a:r>
            <a:endParaRPr lang="en-US" altLang="ja-JP" sz="2000" dirty="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endParaRP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a:t>
            </a:r>
            <a:r>
              <a:rPr lang="ja-JP" altLang="ja-JP" sz="1400" dirty="0">
                <a:solidFill>
                  <a:srgbClr val="2D2D8A"/>
                </a:solidFill>
                <a:latin typeface="HGPｺﾞｼｯｸM" pitchFamily="50" charset="-128"/>
                <a:ea typeface="HGPｺﾞｼｯｸM" pitchFamily="50" charset="-128"/>
              </a:rPr>
              <a:t>　保護施設のうち、</a:t>
            </a:r>
            <a:r>
              <a:rPr lang="ja-JP" altLang="ja-JP" sz="1400" u="sng" dirty="0">
                <a:solidFill>
                  <a:srgbClr val="2D2D8A"/>
                </a:solidFill>
                <a:latin typeface="HGPｺﾞｼｯｸM" pitchFamily="50" charset="-128"/>
                <a:ea typeface="HGPｺﾞｼｯｸM" pitchFamily="50" charset="-128"/>
              </a:rPr>
              <a:t>「身体上又は精神上の理由」が入所の要件となっている「救護施設」及び「更生施設」に入所している</a:t>
            </a:r>
            <a:r>
              <a:rPr lang="ja-JP" altLang="ja-JP" sz="1400" u="sng" dirty="0" smtClean="0">
                <a:solidFill>
                  <a:srgbClr val="2D2D8A"/>
                </a:solidFill>
                <a:latin typeface="HGPｺﾞｼｯｸM" pitchFamily="50" charset="-128"/>
                <a:ea typeface="HGPｺﾞｼｯｸM" pitchFamily="50" charset="-128"/>
              </a:rPr>
              <a:t>障</a:t>
            </a:r>
            <a:endParaRPr lang="en-US" altLang="ja-JP" sz="1400" u="sng" dirty="0" smtClean="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u="sng" dirty="0" smtClean="0">
                <a:solidFill>
                  <a:srgbClr val="2D2D8A"/>
                </a:solidFill>
                <a:latin typeface="HGPｺﾞｼｯｸM" pitchFamily="50" charset="-128"/>
                <a:ea typeface="HGPｺﾞｼｯｸM" pitchFamily="50" charset="-128"/>
              </a:rPr>
              <a:t>害者</a:t>
            </a:r>
            <a:r>
              <a:rPr lang="ja-JP" altLang="ja-JP" sz="1400" dirty="0">
                <a:solidFill>
                  <a:srgbClr val="2D2D8A"/>
                </a:solidFill>
                <a:latin typeface="HGPｺﾞｼｯｸM" pitchFamily="50" charset="-128"/>
                <a:ea typeface="HGPｺﾞｼｯｸM" pitchFamily="50" charset="-128"/>
              </a:rPr>
              <a:t>を地域移行支援の対象と</a:t>
            </a:r>
            <a:r>
              <a:rPr lang="ja-JP" altLang="ja-JP" sz="1400" dirty="0" smtClean="0">
                <a:solidFill>
                  <a:srgbClr val="2D2D8A"/>
                </a:solidFill>
                <a:latin typeface="HGPｺﾞｼｯｸM" pitchFamily="50" charset="-128"/>
                <a:ea typeface="HGPｺﾞｼｯｸM" pitchFamily="50" charset="-128"/>
              </a:rPr>
              <a:t>する。</a:t>
            </a:r>
            <a:endParaRPr lang="en-US" altLang="ja-JP" sz="1400" dirty="0">
              <a:solidFill>
                <a:srgbClr val="2D2D8A"/>
              </a:solidFill>
              <a:latin typeface="HGPｺﾞｼｯｸM" pitchFamily="50" charset="-128"/>
              <a:ea typeface="HGPｺﾞｼｯｸM" pitchFamily="50" charset="-128"/>
            </a:endParaRPr>
          </a:p>
          <a:p>
            <a:pPr>
              <a:lnSpc>
                <a:spcPts val="1600"/>
              </a:lnSpc>
            </a:pPr>
            <a:endParaRPr lang="ja-JP" altLang="ja-JP" sz="2000" dirty="0" smtClean="0">
              <a:solidFill>
                <a:srgbClr val="2D2D8A"/>
              </a:solidFill>
              <a:latin typeface="ＤＨＰ特太ゴシック体" pitchFamily="50" charset="-128"/>
              <a:ea typeface="ＤＨＰ特太ゴシック体" pitchFamily="50" charset="-128"/>
            </a:endParaRPr>
          </a:p>
          <a:p>
            <a:r>
              <a:rPr lang="ja-JP" altLang="en-US" sz="2000" dirty="0" smtClean="0">
                <a:solidFill>
                  <a:srgbClr val="FFC000"/>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　</a:t>
            </a:r>
            <a:r>
              <a:rPr lang="ja-JP" altLang="en-US"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３．</a:t>
            </a:r>
            <a:r>
              <a:rPr lang="ja-JP" altLang="ja-JP" sz="2000" dirty="0" smtClean="0">
                <a:solidFill>
                  <a:srgbClr val="FF9201"/>
                </a:solidFill>
                <a:effectLst>
                  <a:outerShdw blurRad="38100" dist="38100" dir="2700000" algn="tl">
                    <a:srgbClr val="000000">
                      <a:alpha val="43137"/>
                    </a:srgbClr>
                  </a:outerShdw>
                </a:effectLst>
                <a:latin typeface="ＤＨＰ特太ゴシック体" pitchFamily="50" charset="-128"/>
                <a:ea typeface="ＤＨＰ特太ゴシック体" pitchFamily="50" charset="-128"/>
              </a:rPr>
              <a:t>矯正施設等に入所している障害者に関すること</a:t>
            </a: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a:t>
            </a:r>
            <a:r>
              <a:rPr lang="en-US" altLang="ja-JP" sz="1400" dirty="0" smtClean="0">
                <a:solidFill>
                  <a:srgbClr val="2D2D8A"/>
                </a:solidFill>
                <a:latin typeface="HGPｺﾞｼｯｸM" pitchFamily="50" charset="-128"/>
                <a:ea typeface="HGPｺﾞｼｯｸM" pitchFamily="50" charset="-128"/>
              </a:rPr>
              <a:t>  </a:t>
            </a:r>
            <a:r>
              <a:rPr lang="ja-JP" altLang="ja-JP" sz="1400" dirty="0">
                <a:solidFill>
                  <a:srgbClr val="2D2D8A"/>
                </a:solidFill>
                <a:latin typeface="HGPｺﾞｼｯｸM" pitchFamily="50" charset="-128"/>
                <a:ea typeface="HGPｺﾞｼｯｸM" pitchFamily="50" charset="-128"/>
              </a:rPr>
              <a:t>対象とする矯正施設の種類は、</a:t>
            </a:r>
            <a:r>
              <a:rPr lang="ja-JP" altLang="ja-JP" sz="1400" u="sng" dirty="0">
                <a:solidFill>
                  <a:srgbClr val="2D2D8A"/>
                </a:solidFill>
                <a:latin typeface="HGPｺﾞｼｯｸM" pitchFamily="50" charset="-128"/>
                <a:ea typeface="HGPｺﾞｼｯｸM" pitchFamily="50" charset="-128"/>
              </a:rPr>
              <a:t>刑事施設（刑務所、少年刑務所及び拘置所）及び少年院</a:t>
            </a:r>
            <a:r>
              <a:rPr lang="ja-JP" altLang="ja-JP" sz="1400" dirty="0">
                <a:solidFill>
                  <a:srgbClr val="2D2D8A"/>
                </a:solidFill>
                <a:latin typeface="HGPｺﾞｼｯｸM" pitchFamily="50" charset="-128"/>
                <a:ea typeface="HGPｺﾞｼｯｸM" pitchFamily="50" charset="-128"/>
              </a:rPr>
              <a:t>と</a:t>
            </a:r>
            <a:r>
              <a:rPr lang="ja-JP" altLang="ja-JP" sz="1400" dirty="0" smtClean="0">
                <a:solidFill>
                  <a:srgbClr val="2D2D8A"/>
                </a:solidFill>
                <a:latin typeface="HGPｺﾞｼｯｸM" pitchFamily="50" charset="-128"/>
                <a:ea typeface="HGPｺﾞｼｯｸM" pitchFamily="50" charset="-128"/>
              </a:rPr>
              <a:t>する。</a:t>
            </a:r>
            <a:endParaRPr lang="en-US" altLang="ja-JP" sz="1400" dirty="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a:t>
            </a:r>
            <a:r>
              <a:rPr lang="en-US" altLang="ja-JP" sz="1400" dirty="0" smtClean="0">
                <a:solidFill>
                  <a:srgbClr val="2D2D8A"/>
                </a:solidFill>
                <a:latin typeface="HGPｺﾞｼｯｸM" pitchFamily="50" charset="-128"/>
                <a:ea typeface="HGPｺﾞｼｯｸM" pitchFamily="50" charset="-128"/>
              </a:rPr>
              <a:t>  </a:t>
            </a:r>
            <a:r>
              <a:rPr lang="ja-JP" altLang="ja-JP" sz="1400" dirty="0">
                <a:solidFill>
                  <a:srgbClr val="2D2D8A"/>
                </a:solidFill>
                <a:latin typeface="HGPｺﾞｼｯｸM" pitchFamily="50" charset="-128"/>
                <a:ea typeface="HGPｺﾞｼｯｸM" pitchFamily="50" charset="-128"/>
              </a:rPr>
              <a:t>対象とする障害者は、</a:t>
            </a:r>
            <a:r>
              <a:rPr lang="ja-JP" altLang="ja-JP" sz="1400" u="sng" dirty="0">
                <a:solidFill>
                  <a:srgbClr val="2D2D8A"/>
                </a:solidFill>
                <a:latin typeface="HGPｺﾞｼｯｸM" pitchFamily="50" charset="-128"/>
                <a:ea typeface="HGPｺﾞｼｯｸM" pitchFamily="50" charset="-128"/>
              </a:rPr>
              <a:t>矯正施設の長が施設外で処遇を行うことを認め、地域相談支援事業者によって障害福祉</a:t>
            </a:r>
            <a:r>
              <a:rPr lang="ja-JP" altLang="ja-JP" sz="1400" u="sng" dirty="0" smtClean="0">
                <a:solidFill>
                  <a:srgbClr val="2D2D8A"/>
                </a:solidFill>
                <a:latin typeface="HGPｺﾞｼｯｸM" pitchFamily="50" charset="-128"/>
                <a:ea typeface="HGPｺﾞｼｯｸM" pitchFamily="50" charset="-128"/>
              </a:rPr>
              <a:t>サービス</a:t>
            </a:r>
            <a:endParaRPr lang="en-US" altLang="ja-JP" sz="1400" u="sng" dirty="0" smtClean="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u="sng" dirty="0" smtClean="0">
                <a:solidFill>
                  <a:srgbClr val="2D2D8A"/>
                </a:solidFill>
                <a:latin typeface="HGPｺﾞｼｯｸM" pitchFamily="50" charset="-128"/>
                <a:ea typeface="HGPｺﾞｼｯｸM" pitchFamily="50" charset="-128"/>
              </a:rPr>
              <a:t>の</a:t>
            </a:r>
            <a:r>
              <a:rPr lang="ja-JP" altLang="ja-JP" sz="1400" u="sng" dirty="0">
                <a:solidFill>
                  <a:srgbClr val="2D2D8A"/>
                </a:solidFill>
                <a:latin typeface="HGPｺﾞｼｯｸM" pitchFamily="50" charset="-128"/>
                <a:ea typeface="HGPｺﾞｼｯｸM" pitchFamily="50" charset="-128"/>
              </a:rPr>
              <a:t>体験利用や体験宿泊などを実施することが可能な者に限定</a:t>
            </a:r>
            <a:r>
              <a:rPr lang="ja-JP" altLang="ja-JP" sz="1400" dirty="0" smtClean="0">
                <a:solidFill>
                  <a:srgbClr val="2D2D8A"/>
                </a:solidFill>
                <a:latin typeface="HGPｺﾞｼｯｸM" pitchFamily="50" charset="-128"/>
                <a:ea typeface="HGPｺﾞｼｯｸM" pitchFamily="50" charset="-128"/>
              </a:rPr>
              <a:t>する。</a:t>
            </a:r>
            <a:endParaRPr lang="ja-JP" altLang="ja-JP" sz="1400" dirty="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a:t>
            </a:r>
            <a:r>
              <a:rPr lang="ja-JP" altLang="en-US" sz="12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a:t>
            </a:r>
            <a:r>
              <a:rPr lang="ja-JP" altLang="ja-JP" sz="1200" dirty="0">
                <a:solidFill>
                  <a:srgbClr val="2D2D8A"/>
                </a:solidFill>
                <a:latin typeface="HGPｺﾞｼｯｸM" pitchFamily="50" charset="-128"/>
                <a:ea typeface="HGPｺﾞｼｯｸM" pitchFamily="50" charset="-128"/>
              </a:rPr>
              <a:t>矯正施設内で行う支援」（入所している障害者に対する面談、支援計画の作成、住居の確保等）は、現在も保護</a:t>
            </a:r>
            <a:r>
              <a:rPr lang="ja-JP" altLang="ja-JP" sz="1200" dirty="0" smtClean="0">
                <a:solidFill>
                  <a:srgbClr val="2D2D8A"/>
                </a:solidFill>
                <a:latin typeface="HGPｺﾞｼｯｸM" pitchFamily="50" charset="-128"/>
                <a:ea typeface="HGPｺﾞｼｯｸM" pitchFamily="50" charset="-128"/>
              </a:rPr>
              <a:t>観察所</a:t>
            </a:r>
            <a:r>
              <a:rPr lang="ja-JP" altLang="ja-JP" sz="1200" dirty="0">
                <a:solidFill>
                  <a:srgbClr val="2D2D8A"/>
                </a:solidFill>
                <a:latin typeface="HGPｺﾞｼｯｸM" pitchFamily="50" charset="-128"/>
                <a:ea typeface="HGPｺﾞｼｯｸM" pitchFamily="50" charset="-128"/>
              </a:rPr>
              <a:t>、地域生活</a:t>
            </a:r>
            <a:r>
              <a:rPr lang="ja-JP" altLang="ja-JP" sz="1200" dirty="0" smtClean="0">
                <a:solidFill>
                  <a:srgbClr val="2D2D8A"/>
                </a:solidFill>
                <a:latin typeface="HGPｺﾞｼｯｸM" pitchFamily="50" charset="-128"/>
                <a:ea typeface="HGPｺﾞｼｯｸM" pitchFamily="50" charset="-128"/>
              </a:rPr>
              <a:t>定</a:t>
            </a:r>
            <a:endParaRPr lang="en-US" altLang="ja-JP" sz="1200" dirty="0" smtClean="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200" dirty="0">
                <a:solidFill>
                  <a:srgbClr val="2D2D8A"/>
                </a:solidFill>
                <a:latin typeface="HGPｺﾞｼｯｸM" pitchFamily="50" charset="-128"/>
                <a:ea typeface="HGPｺﾞｼｯｸM" pitchFamily="50" charset="-128"/>
              </a:rPr>
              <a:t>　</a:t>
            </a:r>
            <a:r>
              <a:rPr lang="ja-JP" altLang="en-US" sz="12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着支援</a:t>
            </a:r>
            <a:r>
              <a:rPr lang="ja-JP" altLang="ja-JP" sz="1200" dirty="0">
                <a:solidFill>
                  <a:srgbClr val="2D2D8A"/>
                </a:solidFill>
                <a:latin typeface="HGPｺﾞｼｯｸM" pitchFamily="50" charset="-128"/>
                <a:ea typeface="HGPｺﾞｼｯｸM" pitchFamily="50" charset="-128"/>
              </a:rPr>
              <a:t>センターとの連携により実施。</a:t>
            </a: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a:t>
            </a:r>
            <a:r>
              <a:rPr lang="ja-JP" altLang="en-US" sz="12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具体的</a:t>
            </a:r>
            <a:r>
              <a:rPr lang="ja-JP" altLang="ja-JP" sz="1200" dirty="0">
                <a:solidFill>
                  <a:srgbClr val="2D2D8A"/>
                </a:solidFill>
                <a:latin typeface="HGPｺﾞｼｯｸM" pitchFamily="50" charset="-128"/>
                <a:ea typeface="HGPｺﾞｼｯｸM" pitchFamily="50" charset="-128"/>
              </a:rPr>
              <a:t>には、「刑事施設又は少年院の職員の同行が可能である障害者」や、「刑事施設、</a:t>
            </a:r>
            <a:r>
              <a:rPr lang="ja-JP" altLang="ja-JP" sz="1200" dirty="0" smtClean="0">
                <a:solidFill>
                  <a:srgbClr val="2D2D8A"/>
                </a:solidFill>
                <a:latin typeface="HGPｺﾞｼｯｸM" pitchFamily="50" charset="-128"/>
                <a:ea typeface="HGPｺﾞｼｯｸM" pitchFamily="50" charset="-128"/>
              </a:rPr>
              <a:t>少年院の</a:t>
            </a:r>
            <a:r>
              <a:rPr lang="ja-JP" altLang="ja-JP" sz="1200" dirty="0">
                <a:solidFill>
                  <a:srgbClr val="2D2D8A"/>
                </a:solidFill>
                <a:latin typeface="HGPｺﾞｼｯｸM" pitchFamily="50" charset="-128"/>
                <a:ea typeface="HGPｺﾞｼｯｸM" pitchFamily="50" charset="-128"/>
              </a:rPr>
              <a:t>長が刑事施設、</a:t>
            </a:r>
            <a:r>
              <a:rPr lang="ja-JP" altLang="ja-JP" sz="1200" dirty="0" smtClean="0">
                <a:solidFill>
                  <a:srgbClr val="2D2D8A"/>
                </a:solidFill>
                <a:latin typeface="HGPｺﾞｼｯｸM" pitchFamily="50" charset="-128"/>
                <a:ea typeface="HGPｺﾞｼｯｸM" pitchFamily="50" charset="-128"/>
              </a:rPr>
              <a:t>少年院</a:t>
            </a:r>
            <a:r>
              <a:rPr lang="ja-JP" altLang="ja-JP" sz="1200" dirty="0">
                <a:solidFill>
                  <a:srgbClr val="2D2D8A"/>
                </a:solidFill>
                <a:latin typeface="HGPｺﾞｼｯｸM" pitchFamily="50" charset="-128"/>
                <a:ea typeface="HGPｺﾞｼｯｸM" pitchFamily="50" charset="-128"/>
              </a:rPr>
              <a:t>の職員の</a:t>
            </a:r>
            <a:r>
              <a:rPr lang="ja-JP" altLang="ja-JP" sz="1200" dirty="0" smtClean="0">
                <a:solidFill>
                  <a:srgbClr val="2D2D8A"/>
                </a:solidFill>
                <a:latin typeface="HGPｺﾞｼｯｸM" pitchFamily="50" charset="-128"/>
                <a:ea typeface="HGPｺﾞｼｯｸM" pitchFamily="50" charset="-128"/>
              </a:rPr>
              <a:t>同</a:t>
            </a:r>
            <a:endParaRPr lang="en-US" altLang="ja-JP" sz="1200" dirty="0" smtClean="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200" dirty="0">
                <a:solidFill>
                  <a:srgbClr val="2D2D8A"/>
                </a:solidFill>
                <a:latin typeface="HGPｺﾞｼｯｸM" pitchFamily="50" charset="-128"/>
                <a:ea typeface="HGPｺﾞｼｯｸM" pitchFamily="50" charset="-128"/>
              </a:rPr>
              <a:t>　</a:t>
            </a:r>
            <a:r>
              <a:rPr lang="ja-JP" altLang="en-US" sz="1200" dirty="0" smtClean="0">
                <a:solidFill>
                  <a:srgbClr val="2D2D8A"/>
                </a:solidFill>
                <a:latin typeface="HGPｺﾞｼｯｸM" pitchFamily="50" charset="-128"/>
                <a:ea typeface="HGPｺﾞｼｯｸM" pitchFamily="50" charset="-128"/>
              </a:rPr>
              <a:t>　　　　　　　　　</a:t>
            </a:r>
            <a:r>
              <a:rPr lang="ja-JP" altLang="ja-JP" sz="1200" dirty="0" smtClean="0">
                <a:solidFill>
                  <a:srgbClr val="2D2D8A"/>
                </a:solidFill>
                <a:latin typeface="HGPｺﾞｼｯｸM" pitchFamily="50" charset="-128"/>
                <a:ea typeface="HGPｺﾞｼｯｸM" pitchFamily="50" charset="-128"/>
              </a:rPr>
              <a:t>行なし</a:t>
            </a:r>
            <a:r>
              <a:rPr lang="ja-JP" altLang="ja-JP" sz="1200" dirty="0">
                <a:solidFill>
                  <a:srgbClr val="2D2D8A"/>
                </a:solidFill>
                <a:latin typeface="HGPｺﾞｼｯｸM" pitchFamily="50" charset="-128"/>
                <a:ea typeface="HGPｺﾞｼｯｸM" pitchFamily="50" charset="-128"/>
              </a:rPr>
              <a:t>での外出又は外泊を許可した障害者」が想定されるが</a:t>
            </a:r>
            <a:r>
              <a:rPr lang="ja-JP" altLang="ja-JP" sz="1200" dirty="0" smtClean="0">
                <a:solidFill>
                  <a:srgbClr val="2D2D8A"/>
                </a:solidFill>
                <a:latin typeface="HGPｺﾞｼｯｸM" pitchFamily="50" charset="-128"/>
                <a:ea typeface="HGPｺﾞｼｯｸM" pitchFamily="50" charset="-128"/>
              </a:rPr>
              <a:t>、具体的</a:t>
            </a:r>
            <a:r>
              <a:rPr lang="ja-JP" altLang="ja-JP" sz="1200" dirty="0">
                <a:solidFill>
                  <a:srgbClr val="2D2D8A"/>
                </a:solidFill>
                <a:latin typeface="HGPｺﾞｼｯｸM" pitchFamily="50" charset="-128"/>
                <a:ea typeface="HGPｺﾞｼｯｸM" pitchFamily="50" charset="-128"/>
              </a:rPr>
              <a:t>な対象施設、対象者の範囲等に</a:t>
            </a:r>
            <a:r>
              <a:rPr lang="ja-JP" altLang="ja-JP" sz="1200" dirty="0" smtClean="0">
                <a:solidFill>
                  <a:srgbClr val="2D2D8A"/>
                </a:solidFill>
                <a:latin typeface="HGPｺﾞｼｯｸM" pitchFamily="50" charset="-128"/>
                <a:ea typeface="HGPｺﾞｼｯｸM" pitchFamily="50" charset="-128"/>
              </a:rPr>
              <a:t>ついて</a:t>
            </a:r>
            <a:r>
              <a:rPr lang="ja-JP" altLang="ja-JP" sz="1200" dirty="0">
                <a:solidFill>
                  <a:srgbClr val="2D2D8A"/>
                </a:solidFill>
                <a:latin typeface="HGPｺﾞｼｯｸM" pitchFamily="50" charset="-128"/>
                <a:ea typeface="HGPｺﾞｼｯｸM" pitchFamily="50" charset="-128"/>
              </a:rPr>
              <a:t>は関係省庁等とも検討中。</a:t>
            </a:r>
          </a:p>
          <a:p>
            <a:pPr fontAlgn="base">
              <a:spcBef>
                <a:spcPct val="0"/>
              </a:spcBef>
              <a:spcAft>
                <a:spcPct val="0"/>
              </a:spcAft>
            </a:pPr>
            <a:r>
              <a:rPr lang="en-US" altLang="ja-JP" sz="1400" dirty="0">
                <a:solidFill>
                  <a:srgbClr val="2D2D8A"/>
                </a:solidFill>
                <a:latin typeface="HGPｺﾞｼｯｸM" pitchFamily="50" charset="-128"/>
                <a:ea typeface="HGPｺﾞｼｯｸM" pitchFamily="50" charset="-128"/>
              </a:rPr>
              <a:t> </a:t>
            </a:r>
            <a:endParaRPr lang="ja-JP" altLang="ja-JP" sz="1400" dirty="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smtClean="0">
                <a:solidFill>
                  <a:srgbClr val="2D2D8A"/>
                </a:solidFill>
                <a:latin typeface="HGPｺﾞｼｯｸM" pitchFamily="50" charset="-128"/>
                <a:ea typeface="HGPｺﾞｼｯｸM" pitchFamily="50" charset="-128"/>
              </a:rPr>
              <a:t>　　　　</a:t>
            </a:r>
            <a:r>
              <a:rPr lang="ja-JP" altLang="ja-JP" sz="1400" dirty="0" smtClean="0">
                <a:solidFill>
                  <a:srgbClr val="2D2D8A"/>
                </a:solidFill>
                <a:latin typeface="HGPｺﾞｼｯｸM" pitchFamily="50" charset="-128"/>
                <a:ea typeface="HGPｺﾞｼｯｸM" pitchFamily="50" charset="-128"/>
              </a:rPr>
              <a:t>○</a:t>
            </a:r>
            <a:r>
              <a:rPr lang="en-US" altLang="ja-JP" sz="1400" dirty="0" smtClean="0">
                <a:solidFill>
                  <a:srgbClr val="2D2D8A"/>
                </a:solidFill>
                <a:latin typeface="HGPｺﾞｼｯｸM" pitchFamily="50" charset="-128"/>
                <a:ea typeface="HGPｺﾞｼｯｸM" pitchFamily="50" charset="-128"/>
              </a:rPr>
              <a:t>  </a:t>
            </a:r>
            <a:r>
              <a:rPr lang="ja-JP" altLang="ja-JP" sz="1400" dirty="0">
                <a:solidFill>
                  <a:srgbClr val="2D2D8A"/>
                </a:solidFill>
                <a:latin typeface="HGPｺﾞｼｯｸM" pitchFamily="50" charset="-128"/>
                <a:ea typeface="HGPｺﾞｼｯｸM" pitchFamily="50" charset="-128"/>
              </a:rPr>
              <a:t>また、矯正施設を出所した障害者は、出所後の一定期間、更生保護施設等を利用するケースが少なくないことから、</a:t>
            </a:r>
            <a:r>
              <a:rPr lang="ja-JP" altLang="ja-JP" sz="1400" u="sng" dirty="0" smtClean="0">
                <a:solidFill>
                  <a:srgbClr val="2D2D8A"/>
                </a:solidFill>
                <a:latin typeface="HGPｺﾞｼｯｸM" pitchFamily="50" charset="-128"/>
                <a:ea typeface="HGPｺﾞｼｯｸM" pitchFamily="50" charset="-128"/>
              </a:rPr>
              <a:t>更生</a:t>
            </a:r>
            <a:endParaRPr lang="en-US" altLang="ja-JP" sz="1400" u="sng" dirty="0" smtClean="0">
              <a:solidFill>
                <a:srgbClr val="2D2D8A"/>
              </a:solidFill>
              <a:latin typeface="HGPｺﾞｼｯｸM" pitchFamily="50" charset="-128"/>
              <a:ea typeface="HGPｺﾞｼｯｸM" pitchFamily="50" charset="-128"/>
            </a:endParaRPr>
          </a:p>
          <a:p>
            <a:pPr fontAlgn="base">
              <a:spcBef>
                <a:spcPct val="0"/>
              </a:spcBef>
              <a:spcAft>
                <a:spcPct val="0"/>
              </a:spcAft>
            </a:pPr>
            <a:r>
              <a:rPr lang="ja-JP" altLang="en-US" sz="1400" dirty="0">
                <a:solidFill>
                  <a:srgbClr val="2D2D8A"/>
                </a:solidFill>
                <a:latin typeface="HGPｺﾞｼｯｸM" pitchFamily="50" charset="-128"/>
                <a:ea typeface="HGPｺﾞｼｯｸM" pitchFamily="50" charset="-128"/>
              </a:rPr>
              <a:t>　</a:t>
            </a:r>
            <a:r>
              <a:rPr lang="ja-JP" altLang="en-US" sz="1400" dirty="0" smtClean="0">
                <a:solidFill>
                  <a:srgbClr val="2D2D8A"/>
                </a:solidFill>
                <a:latin typeface="HGPｺﾞｼｯｸM" pitchFamily="50" charset="-128"/>
                <a:ea typeface="HGPｺﾞｼｯｸM" pitchFamily="50" charset="-128"/>
              </a:rPr>
              <a:t>　　　　</a:t>
            </a:r>
            <a:r>
              <a:rPr lang="ja-JP" altLang="ja-JP" sz="1400" u="sng" dirty="0" smtClean="0">
                <a:solidFill>
                  <a:srgbClr val="2D2D8A"/>
                </a:solidFill>
                <a:latin typeface="HGPｺﾞｼｯｸM" pitchFamily="50" charset="-128"/>
                <a:ea typeface="HGPｺﾞｼｯｸM" pitchFamily="50" charset="-128"/>
              </a:rPr>
              <a:t>保護</a:t>
            </a:r>
            <a:r>
              <a:rPr lang="ja-JP" altLang="ja-JP" sz="1400" u="sng" dirty="0">
                <a:solidFill>
                  <a:srgbClr val="2D2D8A"/>
                </a:solidFill>
                <a:latin typeface="HGPｺﾞｼｯｸM" pitchFamily="50" charset="-128"/>
                <a:ea typeface="HGPｺﾞｼｯｸM" pitchFamily="50" charset="-128"/>
              </a:rPr>
              <a:t>施設等に入所した障害者</a:t>
            </a:r>
            <a:r>
              <a:rPr lang="ja-JP" altLang="ja-JP" sz="1400" dirty="0">
                <a:solidFill>
                  <a:srgbClr val="2D2D8A"/>
                </a:solidFill>
                <a:latin typeface="HGPｺﾞｼｯｸM" pitchFamily="50" charset="-128"/>
                <a:ea typeface="HGPｺﾞｼｯｸM" pitchFamily="50" charset="-128"/>
              </a:rPr>
              <a:t>についても支援の対象と</a:t>
            </a:r>
            <a:r>
              <a:rPr lang="ja-JP" altLang="ja-JP" sz="1400" dirty="0" smtClean="0">
                <a:solidFill>
                  <a:srgbClr val="2D2D8A"/>
                </a:solidFill>
                <a:latin typeface="HGPｺﾞｼｯｸM" pitchFamily="50" charset="-128"/>
                <a:ea typeface="HGPｺﾞｼｯｸM" pitchFamily="50" charset="-128"/>
              </a:rPr>
              <a:t>する。</a:t>
            </a:r>
            <a:endParaRPr lang="ja-JP" altLang="en-US" sz="1400" dirty="0">
              <a:solidFill>
                <a:srgbClr val="2D2D8A"/>
              </a:solidFill>
              <a:latin typeface="HGPｺﾞｼｯｸM" pitchFamily="50" charset="-128"/>
              <a:ea typeface="HGPｺﾞｼｯｸM" pitchFamily="50" charset="-128"/>
            </a:endParaRPr>
          </a:p>
        </p:txBody>
      </p:sp>
      <p:sp>
        <p:nvSpPr>
          <p:cNvPr id="7" name="角丸四角形 6"/>
          <p:cNvSpPr/>
          <p:nvPr/>
        </p:nvSpPr>
        <p:spPr>
          <a:xfrm>
            <a:off x="128571" y="539716"/>
            <a:ext cx="9682427" cy="1080120"/>
          </a:xfrm>
          <a:prstGeom prst="roundRect">
            <a:avLst>
              <a:gd name="adj" fmla="val 11376"/>
            </a:avLst>
          </a:prstGeom>
          <a:solidFill>
            <a:schemeClr val="bg1"/>
          </a:solidFill>
          <a:ln w="3175"/>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indent="165100" eaLnBrk="0" fontAlgn="base" hangingPunct="0">
              <a:spcBef>
                <a:spcPct val="0"/>
              </a:spcBef>
              <a:spcAft>
                <a:spcPct val="0"/>
              </a:spcAft>
              <a:defRPr/>
            </a:pPr>
            <a:r>
              <a:rPr lang="ja-JP" altLang="en-US" sz="1400" dirty="0" smtClean="0">
                <a:solidFill>
                  <a:srgbClr val="333399">
                    <a:lumMod val="75000"/>
                  </a:srgbClr>
                </a:solidFill>
                <a:latin typeface="HGPｺﾞｼｯｸM" pitchFamily="50" charset="-128"/>
                <a:ea typeface="HGPｺﾞｼｯｸM" pitchFamily="50" charset="-128"/>
              </a:rPr>
              <a:t>地域生活への移行のために支援を必要とする者を広く地域移行支援の対象とする観点から、現行の障害者支援施設等に入所している障害者又は精神科病院に入院している精神障害者に加えて、</a:t>
            </a:r>
            <a:r>
              <a:rPr lang="ja-JP" altLang="en-US" sz="1400" u="sng" dirty="0" smtClean="0">
                <a:solidFill>
                  <a:srgbClr val="333399">
                    <a:lumMod val="75000"/>
                  </a:srgbClr>
                </a:solidFill>
                <a:latin typeface="HGPｺﾞｼｯｸM" pitchFamily="50" charset="-128"/>
                <a:ea typeface="ＤＨＰ特太ゴシック体" pitchFamily="2" charset="-128"/>
              </a:rPr>
              <a:t>その他の地域における生活に移行するために重点的な支援を必要とする者であって厚生労働省令で定めるもの</a:t>
            </a:r>
            <a:r>
              <a:rPr lang="ja-JP" altLang="en-US" sz="1400" dirty="0" smtClean="0">
                <a:solidFill>
                  <a:srgbClr val="333399">
                    <a:lumMod val="75000"/>
                  </a:srgbClr>
                </a:solidFill>
                <a:latin typeface="HGPｺﾞｼｯｸM" pitchFamily="50" charset="-128"/>
                <a:ea typeface="HGPｺﾞｼｯｸM" pitchFamily="50" charset="-128"/>
              </a:rPr>
              <a:t>を追加。　　　　　　　　　　　　　　　　</a:t>
            </a:r>
            <a:r>
              <a:rPr lang="en-US" altLang="ja-JP" sz="1400" dirty="0" smtClean="0">
                <a:solidFill>
                  <a:srgbClr val="333399">
                    <a:lumMod val="75000"/>
                  </a:srgbClr>
                </a:solidFill>
                <a:latin typeface="HGPｺﾞｼｯｸM" pitchFamily="50" charset="-128"/>
                <a:ea typeface="HGPｺﾞｼｯｸM" pitchFamily="50" charset="-128"/>
              </a:rPr>
              <a:t>【</a:t>
            </a:r>
            <a:r>
              <a:rPr lang="ja-JP" altLang="en-US" sz="1400" dirty="0" smtClean="0">
                <a:solidFill>
                  <a:srgbClr val="333399">
                    <a:lumMod val="75000"/>
                  </a:srgbClr>
                </a:solidFill>
                <a:latin typeface="HGPｺﾞｼｯｸM" pitchFamily="50" charset="-128"/>
                <a:ea typeface="HGPｺﾞｼｯｸM" pitchFamily="50" charset="-128"/>
              </a:rPr>
              <a:t>平成２６年４月１日施行</a:t>
            </a:r>
            <a:r>
              <a:rPr lang="en-US" altLang="ja-JP" sz="1400" dirty="0" smtClean="0">
                <a:solidFill>
                  <a:srgbClr val="333399">
                    <a:lumMod val="75000"/>
                  </a:srgbClr>
                </a:solidFill>
                <a:latin typeface="HGPｺﾞｼｯｸM" pitchFamily="50" charset="-128"/>
                <a:ea typeface="HGPｺﾞｼｯｸM" pitchFamily="50" charset="-128"/>
              </a:rPr>
              <a:t>】</a:t>
            </a:r>
          </a:p>
          <a:p>
            <a:pPr indent="165100" eaLnBrk="0" fontAlgn="base" hangingPunct="0">
              <a:spcBef>
                <a:spcPct val="0"/>
              </a:spcBef>
              <a:spcAft>
                <a:spcPct val="0"/>
              </a:spcAft>
              <a:defRPr/>
            </a:pPr>
            <a:r>
              <a:rPr lang="ja-JP" altLang="en-US" sz="1400" dirty="0" smtClean="0">
                <a:solidFill>
                  <a:srgbClr val="333399">
                    <a:lumMod val="75000"/>
                  </a:srgbClr>
                </a:solidFill>
                <a:latin typeface="HGPｺﾞｼｯｸM" pitchFamily="50" charset="-128"/>
                <a:ea typeface="HGPｺﾞｼｯｸM" pitchFamily="50" charset="-128"/>
              </a:rPr>
              <a:t>　　　　</a:t>
            </a:r>
            <a:r>
              <a:rPr lang="ja-JP" altLang="en-US" sz="1400" u="sng" dirty="0" smtClean="0">
                <a:solidFill>
                  <a:srgbClr val="333399">
                    <a:lumMod val="75000"/>
                  </a:srgbClr>
                </a:solidFill>
                <a:latin typeface="HGPｺﾞｼｯｸM" panose="020B0600000000000000" pitchFamily="50" charset="-128"/>
                <a:ea typeface="HGPｺﾞｼｯｸM" panose="020B0600000000000000" pitchFamily="50" charset="-128"/>
              </a:rPr>
              <a:t>保護施設、矯正施設等を退所する障害者</a:t>
            </a:r>
            <a:r>
              <a:rPr lang="ja-JP" altLang="en-US" sz="1400" dirty="0" smtClean="0">
                <a:solidFill>
                  <a:srgbClr val="333399">
                    <a:lumMod val="75000"/>
                  </a:srgbClr>
                </a:solidFill>
                <a:latin typeface="HGPｺﾞｼｯｸM" pitchFamily="50" charset="-128"/>
                <a:ea typeface="HGPｺﾞｼｯｸM" pitchFamily="50" charset="-128"/>
              </a:rPr>
              <a:t>などに対象拡大</a:t>
            </a:r>
            <a:endParaRPr lang="en-US" altLang="ja-JP" sz="1400" dirty="0" smtClean="0">
              <a:solidFill>
                <a:srgbClr val="333399">
                  <a:lumMod val="75000"/>
                </a:srgbClr>
              </a:solidFill>
              <a:latin typeface="HGPｺﾞｼｯｸM" pitchFamily="50" charset="-128"/>
              <a:ea typeface="HGPｺﾞｼｯｸM" pitchFamily="50" charset="-128"/>
            </a:endParaRPr>
          </a:p>
        </p:txBody>
      </p:sp>
      <p:sp>
        <p:nvSpPr>
          <p:cNvPr id="8" name="右矢印 7"/>
          <p:cNvSpPr/>
          <p:nvPr/>
        </p:nvSpPr>
        <p:spPr bwMode="auto">
          <a:xfrm>
            <a:off x="416497" y="1314025"/>
            <a:ext cx="288032" cy="171019"/>
          </a:xfrm>
          <a:prstGeom prst="rightArrow">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indent="-119063" defTabSz="873125" fontAlgn="base">
              <a:spcBef>
                <a:spcPct val="0"/>
              </a:spcBef>
              <a:spcAft>
                <a:spcPct val="0"/>
              </a:spcAft>
            </a:pPr>
            <a:endParaRPr lang="ja-JP" altLang="en-US" sz="1200" smtClean="0">
              <a:solidFill>
                <a:srgbClr val="000000"/>
              </a:solidFill>
              <a:latin typeface="Arial" charset="0"/>
            </a:endParaRPr>
          </a:p>
        </p:txBody>
      </p:sp>
      <p:sp>
        <p:nvSpPr>
          <p:cNvPr id="6" name="下矢印 5"/>
          <p:cNvSpPr/>
          <p:nvPr/>
        </p:nvSpPr>
        <p:spPr>
          <a:xfrm>
            <a:off x="3368917" y="1619835"/>
            <a:ext cx="3267063" cy="369007"/>
          </a:xfrm>
          <a:prstGeom prst="downArrow">
            <a:avLst/>
          </a:prstGeom>
          <a:solidFill>
            <a:srgbClr val="FFCC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200">
              <a:solidFill>
                <a:prstClr val="white"/>
              </a:solidFill>
            </a:endParaRPr>
          </a:p>
        </p:txBody>
      </p:sp>
      <p:sp>
        <p:nvSpPr>
          <p:cNvPr id="2" name="スライド番号プレースホルダー 1"/>
          <p:cNvSpPr>
            <a:spLocks noGrp="1"/>
          </p:cNvSpPr>
          <p:nvPr>
            <p:ph type="sldNum" sz="quarter" idx="12"/>
          </p:nvPr>
        </p:nvSpPr>
        <p:spPr>
          <a:xfrm>
            <a:off x="7535248" y="6381750"/>
            <a:ext cx="2311400" cy="476250"/>
          </a:xfrm>
        </p:spPr>
        <p:txBody>
          <a:bodyPr/>
          <a:lstStyle/>
          <a:p>
            <a:pPr>
              <a:defRPr/>
            </a:pPr>
            <a:fld id="{DA6E3AE1-E47C-4F30-A279-B6C541981ED0}" type="slidenum">
              <a:rPr lang="en-US" altLang="ja-JP" smtClean="0">
                <a:solidFill>
                  <a:srgbClr val="000000"/>
                </a:solidFill>
              </a:rPr>
              <a:pPr>
                <a:defRPr/>
              </a:pPr>
              <a:t>145</a:t>
            </a:fld>
            <a:endParaRPr lang="en-US" altLang="ja-JP" dirty="0">
              <a:solidFill>
                <a:srgbClr val="000000"/>
              </a:solidFill>
            </a:endParaRPr>
          </a:p>
        </p:txBody>
      </p:sp>
      <p:grpSp>
        <p:nvGrpSpPr>
          <p:cNvPr id="9" name="グループ化 32"/>
          <p:cNvGrpSpPr/>
          <p:nvPr/>
        </p:nvGrpSpPr>
        <p:grpSpPr>
          <a:xfrm>
            <a:off x="1" y="395600"/>
            <a:ext cx="9906000" cy="72008"/>
            <a:chOff x="0" y="188640"/>
            <a:chExt cx="9144000" cy="72008"/>
          </a:xfrm>
        </p:grpSpPr>
        <p:cxnSp>
          <p:nvCxnSpPr>
            <p:cNvPr id="10" name="直線コネクタ 9"/>
            <p:cNvCxnSpPr/>
            <p:nvPr/>
          </p:nvCxnSpPr>
          <p:spPr>
            <a:xfrm>
              <a:off x="0" y="188640"/>
              <a:ext cx="9144000" cy="0"/>
            </a:xfrm>
            <a:prstGeom prst="line">
              <a:avLst/>
            </a:prstGeom>
            <a:noFill/>
            <a:ln w="9525" cap="flat" cmpd="sng" algn="ctr">
              <a:solidFill>
                <a:srgbClr val="4F81BD">
                  <a:lumMod val="60000"/>
                  <a:lumOff val="40000"/>
                </a:srgbClr>
              </a:solidFill>
              <a:prstDash val="solid"/>
            </a:ln>
            <a:effectLst/>
          </p:spPr>
        </p:cxnSp>
        <p:cxnSp>
          <p:nvCxnSpPr>
            <p:cNvPr id="11" name="直線コネクタ 10"/>
            <p:cNvCxnSpPr/>
            <p:nvPr/>
          </p:nvCxnSpPr>
          <p:spPr>
            <a:xfrm>
              <a:off x="0" y="260648"/>
              <a:ext cx="9144000" cy="0"/>
            </a:xfrm>
            <a:prstGeom prst="line">
              <a:avLst/>
            </a:prstGeom>
            <a:noFill/>
            <a:ln w="57150" cap="flat" cmpd="sng" algn="ctr">
              <a:solidFill>
                <a:srgbClr val="4F81BD">
                  <a:lumMod val="60000"/>
                  <a:lumOff val="40000"/>
                </a:srgbClr>
              </a:solidFill>
              <a:prstDash val="solid"/>
            </a:ln>
            <a:effectLst/>
          </p:spPr>
        </p:cxnSp>
      </p:grpSp>
    </p:spTree>
    <p:extLst>
      <p:ext uri="{BB962C8B-B14F-4D97-AF65-F5344CB8AC3E}">
        <p14:creationId xmlns:p14="http://schemas.microsoft.com/office/powerpoint/2010/main" val="167320827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424607" y="274638"/>
            <a:ext cx="7986093" cy="6178550"/>
          </a:xfrm>
        </p:spPr>
        <p:txBody>
          <a:bodyPr/>
          <a:lstStyle/>
          <a:p>
            <a:pPr algn="l"/>
            <a:r>
              <a:rPr lang="ja-JP" altLang="en-US" sz="3600" dirty="0">
                <a:latin typeface="+mj-ea"/>
              </a:rPr>
              <a:t>３</a:t>
            </a:r>
            <a:r>
              <a:rPr lang="ja-JP" altLang="en-US" sz="3600" dirty="0">
                <a:solidFill>
                  <a:schemeClr val="tx1"/>
                </a:solidFill>
                <a:latin typeface="+mj-ea"/>
              </a:rPr>
              <a:t>　就労支援について</a:t>
            </a:r>
          </a:p>
        </p:txBody>
      </p:sp>
      <p:sp>
        <p:nvSpPr>
          <p:cNvPr id="2" name="スライド番号プレースホルダー 1"/>
          <p:cNvSpPr>
            <a:spLocks noGrp="1"/>
          </p:cNvSpPr>
          <p:nvPr>
            <p:ph type="sldNum" sz="quarter" idx="12"/>
          </p:nvPr>
        </p:nvSpPr>
        <p:spPr/>
        <p:txBody>
          <a:bodyPr/>
          <a:lstStyle/>
          <a:p>
            <a:pPr>
              <a:defRPr/>
            </a:pPr>
            <a:fld id="{0329B7E6-8142-4C2C-8486-ACA79D5FD086}" type="slidenum">
              <a:rPr lang="en-US" altLang="ja-JP" smtClean="0"/>
              <a:pPr>
                <a:defRPr/>
              </a:pPr>
              <a:t>146</a:t>
            </a:fld>
            <a:endParaRPr lang="en-US" altLang="ja-JP" dirty="0"/>
          </a:p>
        </p:txBody>
      </p:sp>
    </p:spTree>
    <p:extLst>
      <p:ext uri="{BB962C8B-B14F-4D97-AF65-F5344CB8AC3E}">
        <p14:creationId xmlns:p14="http://schemas.microsoft.com/office/powerpoint/2010/main" val="17031926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28501" y="1153501"/>
            <a:ext cx="9849000" cy="5644539"/>
          </a:xfrm>
          <a:prstGeom prst="roundRect">
            <a:avLst>
              <a:gd name="adj" fmla="val 2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fontAlgn="auto">
              <a:spcBef>
                <a:spcPts val="0"/>
              </a:spcBef>
              <a:spcAft>
                <a:spcPts val="0"/>
              </a:spcAft>
              <a:defRPr/>
            </a:pPr>
            <a:endParaRPr lang="ja-JP" altLang="en-US" sz="1200">
              <a:solidFill>
                <a:srgbClr val="FFFFFF"/>
              </a:solidFill>
            </a:endParaRPr>
          </a:p>
        </p:txBody>
      </p:sp>
      <p:sp>
        <p:nvSpPr>
          <p:cNvPr id="333827" name="Rectangle 3"/>
          <p:cNvSpPr>
            <a:spLocks noChangeArrowheads="1"/>
          </p:cNvSpPr>
          <p:nvPr/>
        </p:nvSpPr>
        <p:spPr bwMode="auto">
          <a:xfrm>
            <a:off x="8421688" y="2204864"/>
            <a:ext cx="1366837" cy="4294870"/>
          </a:xfrm>
          <a:prstGeom prst="rect">
            <a:avLst/>
          </a:prstGeom>
          <a:solidFill>
            <a:schemeClr val="accent1">
              <a:lumMod val="20000"/>
              <a:lumOff val="80000"/>
            </a:schemeClr>
          </a:solidFill>
          <a:ln w="57150">
            <a:solidFill>
              <a:schemeClr val="tx1"/>
            </a:solidFill>
            <a:miter lim="800000"/>
            <a:headEnd/>
            <a:tailEnd/>
          </a:ln>
          <a:effectLst/>
        </p:spPr>
        <p:txBody>
          <a:bodyPr wrap="none" lIns="91435" tIns="45718" rIns="91435" bIns="45718" anchor="ctr"/>
          <a:lstStyle/>
          <a:p>
            <a:pPr fontAlgn="auto">
              <a:spcBef>
                <a:spcPts val="0"/>
              </a:spcBef>
              <a:spcAft>
                <a:spcPts val="0"/>
              </a:spcAft>
              <a:defRPr/>
            </a:pPr>
            <a:endParaRPr lang="ja-JP" altLang="en-US" sz="1200">
              <a:solidFill>
                <a:srgbClr val="000000"/>
              </a:solidFill>
              <a:ea typeface="ＭＳ Ｐゴシック"/>
            </a:endParaRPr>
          </a:p>
        </p:txBody>
      </p:sp>
      <p:sp>
        <p:nvSpPr>
          <p:cNvPr id="18437" name="Rectangle 5"/>
          <p:cNvSpPr>
            <a:spLocks noChangeArrowheads="1"/>
          </p:cNvSpPr>
          <p:nvPr/>
        </p:nvSpPr>
        <p:spPr bwMode="auto">
          <a:xfrm>
            <a:off x="1408113" y="2230445"/>
            <a:ext cx="4907000" cy="3068047"/>
          </a:xfrm>
          <a:prstGeom prst="rect">
            <a:avLst/>
          </a:prstGeom>
          <a:solidFill>
            <a:srgbClr val="FFFF66">
              <a:alpha val="59607"/>
            </a:srgbClr>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38" name="Text Box 7"/>
          <p:cNvSpPr txBox="1">
            <a:spLocks noChangeArrowheads="1"/>
          </p:cNvSpPr>
          <p:nvPr/>
        </p:nvSpPr>
        <p:spPr bwMode="auto">
          <a:xfrm>
            <a:off x="4429125" y="34417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a:solidFill>
                <a:srgbClr val="000000"/>
              </a:solidFill>
              <a:latin typeface="Calibri" pitchFamily="34" charset="0"/>
            </a:endParaRPr>
          </a:p>
        </p:txBody>
      </p:sp>
      <p:sp>
        <p:nvSpPr>
          <p:cNvPr id="18439" name="Text Box 8"/>
          <p:cNvSpPr txBox="1">
            <a:spLocks noChangeArrowheads="1"/>
          </p:cNvSpPr>
          <p:nvPr/>
        </p:nvSpPr>
        <p:spPr bwMode="auto">
          <a:xfrm>
            <a:off x="4191045" y="3657606"/>
            <a:ext cx="1717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sp>
        <p:nvSpPr>
          <p:cNvPr id="18441" name="AutoShape 10"/>
          <p:cNvSpPr>
            <a:spLocks noChangeArrowheads="1"/>
          </p:cNvSpPr>
          <p:nvPr/>
        </p:nvSpPr>
        <p:spPr bwMode="auto">
          <a:xfrm>
            <a:off x="6393160" y="5148298"/>
            <a:ext cx="1878882" cy="300378"/>
          </a:xfrm>
          <a:prstGeom prst="leftArrow">
            <a:avLst>
              <a:gd name="adj1" fmla="val 56050"/>
              <a:gd name="adj2" fmla="val 8346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333836" name="Rectangle 12"/>
          <p:cNvSpPr>
            <a:spLocks noChangeArrowheads="1"/>
          </p:cNvSpPr>
          <p:nvPr/>
        </p:nvSpPr>
        <p:spPr bwMode="auto">
          <a:xfrm>
            <a:off x="2813051" y="5806041"/>
            <a:ext cx="3336925" cy="779114"/>
          </a:xfrm>
          <a:prstGeom prst="rect">
            <a:avLst/>
          </a:prstGeom>
          <a:solidFill>
            <a:schemeClr val="accent3">
              <a:lumMod val="20000"/>
              <a:lumOff val="80000"/>
            </a:schemeClr>
          </a:solidFill>
          <a:ln w="15875">
            <a:solidFill>
              <a:schemeClr val="tx1"/>
            </a:solidFill>
            <a:miter lim="800000"/>
            <a:headEnd/>
            <a:tailEnd/>
          </a:ln>
          <a:effectLst/>
        </p:spPr>
        <p:txBody>
          <a:bodyPr wrap="none" lIns="91435" tIns="45718" rIns="91435" bIns="45718" anchor="ctr"/>
          <a:lstStyle/>
          <a:p>
            <a:pPr fontAlgn="auto">
              <a:spcBef>
                <a:spcPts val="0"/>
              </a:spcBef>
              <a:spcAft>
                <a:spcPts val="0"/>
              </a:spcAft>
              <a:defRPr/>
            </a:pPr>
            <a:endParaRPr lang="ja-JP" altLang="en-US" sz="1200">
              <a:solidFill>
                <a:srgbClr val="000000"/>
              </a:solidFill>
              <a:ea typeface="ＭＳ Ｐゴシック"/>
            </a:endParaRPr>
          </a:p>
        </p:txBody>
      </p:sp>
      <p:sp>
        <p:nvSpPr>
          <p:cNvPr id="18446" name="AutoShape 15"/>
          <p:cNvSpPr>
            <a:spLocks noChangeArrowheads="1"/>
          </p:cNvSpPr>
          <p:nvPr/>
        </p:nvSpPr>
        <p:spPr bwMode="auto">
          <a:xfrm>
            <a:off x="1208583" y="5668273"/>
            <a:ext cx="1532464" cy="719403"/>
          </a:xfrm>
          <a:prstGeom prst="leftArrow">
            <a:avLst>
              <a:gd name="adj1" fmla="val 64526"/>
              <a:gd name="adj2" fmla="val 477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48" name="Text Box 18"/>
          <p:cNvSpPr txBox="1">
            <a:spLocks noChangeArrowheads="1"/>
          </p:cNvSpPr>
          <p:nvPr/>
        </p:nvSpPr>
        <p:spPr bwMode="auto">
          <a:xfrm>
            <a:off x="4891089" y="2506266"/>
            <a:ext cx="1173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sp>
        <p:nvSpPr>
          <p:cNvPr id="18450" name="AutoShape 21"/>
          <p:cNvSpPr>
            <a:spLocks noChangeArrowheads="1"/>
          </p:cNvSpPr>
          <p:nvPr/>
        </p:nvSpPr>
        <p:spPr bwMode="auto">
          <a:xfrm rot="10800000">
            <a:off x="6226218" y="5733933"/>
            <a:ext cx="2081213" cy="719402"/>
          </a:xfrm>
          <a:prstGeom prst="leftArrow">
            <a:avLst>
              <a:gd name="adj1" fmla="val 61300"/>
              <a:gd name="adj2" fmla="val 47513"/>
            </a:avLst>
          </a:prstGeom>
          <a:solidFill>
            <a:srgbClr val="CCFFFF"/>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52" name="Text Box 25"/>
          <p:cNvSpPr txBox="1">
            <a:spLocks noChangeArrowheads="1"/>
          </p:cNvSpPr>
          <p:nvPr/>
        </p:nvSpPr>
        <p:spPr bwMode="auto">
          <a:xfrm>
            <a:off x="6767550" y="2884091"/>
            <a:ext cx="1370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1200">
              <a:solidFill>
                <a:srgbClr val="000000"/>
              </a:solidFill>
              <a:latin typeface="Calibri" pitchFamily="34" charset="0"/>
            </a:endParaRPr>
          </a:p>
        </p:txBody>
      </p:sp>
      <p:grpSp>
        <p:nvGrpSpPr>
          <p:cNvPr id="2" name="グループ化 1"/>
          <p:cNvGrpSpPr/>
          <p:nvPr/>
        </p:nvGrpSpPr>
        <p:grpSpPr>
          <a:xfrm>
            <a:off x="186618" y="1341443"/>
            <a:ext cx="9540000" cy="760315"/>
            <a:chOff x="200473" y="1341443"/>
            <a:chExt cx="9540000" cy="760315"/>
          </a:xfrm>
        </p:grpSpPr>
        <p:sp>
          <p:nvSpPr>
            <p:cNvPr id="2081" name="Text Box 29"/>
            <p:cNvSpPr txBox="1">
              <a:spLocks noChangeArrowheads="1"/>
            </p:cNvSpPr>
            <p:nvPr/>
          </p:nvSpPr>
          <p:spPr bwMode="auto">
            <a:xfrm>
              <a:off x="200473" y="1341443"/>
              <a:ext cx="9540000" cy="760315"/>
            </a:xfrm>
            <a:prstGeom prst="rect">
              <a:avLst/>
            </a:prstGeom>
            <a:noFill/>
            <a:ln w="15875">
              <a:solidFill>
                <a:schemeClr val="tx1"/>
              </a:solidFill>
              <a:miter lim="800000"/>
              <a:headEnd/>
              <a:tailEnd/>
            </a:ln>
          </p:spPr>
          <p:txBody>
            <a:bodyPr lIns="0" tIns="45713" rIns="91424" bIns="45713" anchor="ctr"/>
            <a:lstStyle/>
            <a:p>
              <a:pPr marL="1430265">
                <a:spcBef>
                  <a:spcPct val="50000"/>
                </a:spcBef>
                <a:defRPr/>
              </a:pPr>
              <a:r>
                <a:rPr lang="ja-JP" altLang="en-US" sz="1400" b="1" dirty="0">
                  <a:solidFill>
                    <a:srgbClr val="000000"/>
                  </a:solidFill>
                  <a:latin typeface="Times New Roman" pitchFamily="18" charset="0"/>
                  <a:ea typeface="ＭＳ Ｐゴシック"/>
                </a:rPr>
                <a:t>① 特別支援学校から一般企業への就職が</a:t>
              </a:r>
              <a:r>
                <a:rPr lang="ja-JP" altLang="en-US" sz="1400" b="1" dirty="0">
                  <a:solidFill>
                    <a:srgbClr val="FF0000"/>
                  </a:solidFill>
                  <a:latin typeface="Times New Roman" pitchFamily="18" charset="0"/>
                  <a:ea typeface="ＭＳ Ｐゴシック"/>
                </a:rPr>
                <a:t>約 </a:t>
              </a:r>
              <a:r>
                <a:rPr lang="ja-JP" altLang="en-US" sz="1400" b="1" dirty="0" smtClean="0">
                  <a:solidFill>
                    <a:srgbClr val="FF0000"/>
                  </a:solidFill>
                  <a:latin typeface="Times New Roman" pitchFamily="18" charset="0"/>
                  <a:ea typeface="ＭＳ Ｐゴシック"/>
                </a:rPr>
                <a:t>３０．１％</a:t>
              </a:r>
              <a:r>
                <a:rPr lang="ja-JP" altLang="en-US" sz="1400" b="1" dirty="0">
                  <a:solidFill>
                    <a:srgbClr val="FF0000"/>
                  </a:solidFill>
                  <a:latin typeface="Times New Roman" pitchFamily="18" charset="0"/>
                  <a:ea typeface="ＭＳ Ｐゴシック"/>
                </a:rPr>
                <a:t>　</a:t>
              </a:r>
              <a:r>
                <a:rPr lang="ja-JP" altLang="en-US" sz="1400" b="1" dirty="0" smtClean="0">
                  <a:solidFill>
                    <a:prstClr val="black"/>
                  </a:solidFill>
                  <a:latin typeface="Times New Roman" pitchFamily="18" charset="0"/>
                  <a:ea typeface="ＭＳ Ｐゴシック"/>
                </a:rPr>
                <a:t>就労系</a:t>
              </a:r>
              <a:r>
                <a:rPr lang="ja-JP" altLang="en-US" sz="1400" b="1" dirty="0" smtClean="0">
                  <a:solidFill>
                    <a:srgbClr val="000000"/>
                  </a:solidFill>
                  <a:latin typeface="Times New Roman" pitchFamily="18" charset="0"/>
                  <a:ea typeface="ＭＳ Ｐゴシック"/>
                </a:rPr>
                <a:t>障害</a:t>
              </a:r>
              <a:r>
                <a:rPr lang="ja-JP" altLang="en-US" sz="1400" b="1" dirty="0">
                  <a:solidFill>
                    <a:srgbClr val="000000"/>
                  </a:solidFill>
                  <a:latin typeface="Times New Roman" pitchFamily="18" charset="0"/>
                  <a:ea typeface="ＭＳ Ｐゴシック"/>
                </a:rPr>
                <a:t>福祉</a:t>
              </a:r>
              <a:r>
                <a:rPr lang="ja-JP" altLang="en-US" sz="1400" b="1" dirty="0" smtClean="0">
                  <a:solidFill>
                    <a:srgbClr val="000000"/>
                  </a:solidFill>
                  <a:latin typeface="Times New Roman" pitchFamily="18" charset="0"/>
                  <a:ea typeface="ＭＳ Ｐゴシック"/>
                </a:rPr>
                <a:t>サービスの</a:t>
              </a:r>
              <a:r>
                <a:rPr lang="ja-JP" altLang="en-US" sz="1400" b="1" dirty="0">
                  <a:solidFill>
                    <a:srgbClr val="000000"/>
                  </a:solidFill>
                  <a:latin typeface="Times New Roman" pitchFamily="18" charset="0"/>
                  <a:ea typeface="ＭＳ Ｐゴシック"/>
                </a:rPr>
                <a:t>利用が</a:t>
              </a:r>
              <a:r>
                <a:rPr lang="ja-JP" altLang="en-US" sz="1400" b="1" dirty="0">
                  <a:solidFill>
                    <a:srgbClr val="FF0000"/>
                  </a:solidFill>
                  <a:latin typeface="Times New Roman" pitchFamily="18" charset="0"/>
                  <a:ea typeface="ＭＳ Ｐゴシック"/>
                </a:rPr>
                <a:t>約 ３０．</a:t>
              </a:r>
              <a:r>
                <a:rPr lang="ja-JP" altLang="en-US" sz="1400" b="1" dirty="0" smtClean="0">
                  <a:solidFill>
                    <a:srgbClr val="FF0000"/>
                  </a:solidFill>
                  <a:latin typeface="Times New Roman" pitchFamily="18" charset="0"/>
                  <a:ea typeface="ＭＳ Ｐゴシック"/>
                </a:rPr>
                <a:t>２％ </a:t>
              </a:r>
              <a:r>
                <a:rPr lang="ja-JP" altLang="en-US" sz="1500" b="1" dirty="0">
                  <a:solidFill>
                    <a:srgbClr val="FF0000"/>
                  </a:solidFill>
                  <a:latin typeface="Times New Roman" pitchFamily="18" charset="0"/>
                  <a:ea typeface="ＭＳ Ｐゴシック"/>
                </a:rPr>
                <a:t>　</a:t>
              </a:r>
            </a:p>
            <a:p>
              <a:pPr marL="1430265">
                <a:defRPr/>
              </a:pPr>
              <a:r>
                <a:rPr lang="ja-JP" altLang="en-US" sz="1400" b="1" dirty="0">
                  <a:solidFill>
                    <a:srgbClr val="000000"/>
                  </a:solidFill>
                  <a:latin typeface="ＭＳ Ｐゴシック" charset="-128"/>
                  <a:ea typeface="ＭＳ Ｐゴシック"/>
                </a:rPr>
                <a:t>② 障害福祉サービスから一般企業への就職が</a:t>
              </a:r>
              <a:r>
                <a:rPr lang="ja-JP" altLang="en-US" sz="1400" b="1" dirty="0">
                  <a:solidFill>
                    <a:srgbClr val="FF0000"/>
                  </a:solidFill>
                  <a:latin typeface="ＭＳ Ｐゴシック" charset="-128"/>
                  <a:ea typeface="ＭＳ Ｐゴシック"/>
                </a:rPr>
                <a:t>年間 １．３ ％（Ｈ１５）　→　</a:t>
              </a:r>
              <a:r>
                <a:rPr lang="ja-JP" altLang="en-US" sz="1400" b="1" dirty="0" smtClean="0">
                  <a:solidFill>
                    <a:srgbClr val="FF0000"/>
                  </a:solidFill>
                  <a:latin typeface="ＭＳ Ｐゴシック" charset="-128"/>
                  <a:ea typeface="ＭＳ Ｐゴシック"/>
                </a:rPr>
                <a:t>４．３％</a:t>
              </a:r>
              <a:r>
                <a:rPr lang="ja-JP" altLang="en-US" sz="1400" b="1" dirty="0">
                  <a:solidFill>
                    <a:srgbClr val="FF0000"/>
                  </a:solidFill>
                  <a:latin typeface="ＭＳ Ｐゴシック" charset="-128"/>
                  <a:ea typeface="ＭＳ Ｐゴシック"/>
                </a:rPr>
                <a:t>（</a:t>
              </a:r>
              <a:r>
                <a:rPr lang="ja-JP" altLang="en-US" sz="1400" b="1" dirty="0" smtClean="0">
                  <a:solidFill>
                    <a:srgbClr val="FF0000"/>
                  </a:solidFill>
                  <a:latin typeface="ＭＳ Ｐゴシック" charset="-128"/>
                  <a:ea typeface="ＭＳ Ｐゴシック"/>
                </a:rPr>
                <a:t>Ｈ２８）</a:t>
              </a:r>
              <a:endParaRPr lang="en-US" altLang="ja-JP" sz="1400" b="1" dirty="0">
                <a:solidFill>
                  <a:srgbClr val="FF0000"/>
                </a:solidFill>
                <a:latin typeface="ＭＳ Ｐゴシック" charset="-128"/>
                <a:ea typeface="ＭＳ Ｐゴシック"/>
              </a:endParaRPr>
            </a:p>
            <a:p>
              <a:pPr marL="1339781">
                <a:lnSpc>
                  <a:spcPts val="1600"/>
                </a:lnSpc>
                <a:defRPr/>
              </a:pPr>
              <a:r>
                <a:rPr lang="ja-JP" altLang="en-US" sz="1500" b="1" dirty="0">
                  <a:solidFill>
                    <a:srgbClr val="FF0000"/>
                  </a:solidFill>
                  <a:latin typeface="ＭＳ Ｐゴシック" charset="-128"/>
                  <a:ea typeface="ＭＳ Ｐゴシック"/>
                </a:rPr>
                <a:t>　　　　　　　　　　　　　　　　　　　　　　　　　　　　　　　　　　　　　　　　　</a:t>
              </a:r>
              <a:r>
                <a:rPr lang="ja-JP" altLang="en-US" sz="1200" b="1" dirty="0">
                  <a:solidFill>
                    <a:srgbClr val="FF0000"/>
                  </a:solidFill>
                  <a:latin typeface="ＭＳ Ｐゴシック" charset="-128"/>
                  <a:ea typeface="ＭＳ Ｐゴシック"/>
                </a:rPr>
                <a:t>　</a:t>
              </a:r>
              <a:r>
                <a:rPr lang="en-US" altLang="ja-JP" sz="1200" b="1" dirty="0">
                  <a:solidFill>
                    <a:srgbClr val="FF0000"/>
                  </a:solidFill>
                  <a:latin typeface="ＭＳ Ｐゴシック" charset="-128"/>
                  <a:ea typeface="ＭＳ Ｐゴシック"/>
                </a:rPr>
                <a:t>※</a:t>
              </a:r>
              <a:r>
                <a:rPr lang="ja-JP" altLang="en-US" sz="1200" b="1" dirty="0">
                  <a:solidFill>
                    <a:srgbClr val="FF0000"/>
                  </a:solidFill>
                  <a:latin typeface="ＭＳ Ｐゴシック" charset="-128"/>
                  <a:ea typeface="ＭＳ Ｐゴシック"/>
                </a:rPr>
                <a:t>就労移行支援からは</a:t>
              </a:r>
              <a:r>
                <a:rPr lang="ja-JP" altLang="en-US" sz="1200" b="1" dirty="0" smtClean="0">
                  <a:solidFill>
                    <a:srgbClr val="FF0000"/>
                  </a:solidFill>
                  <a:latin typeface="ＭＳ Ｐゴシック" charset="-128"/>
                  <a:ea typeface="ＭＳ Ｐゴシック"/>
                </a:rPr>
                <a:t>２５．１％</a:t>
              </a:r>
              <a:r>
                <a:rPr lang="ja-JP" altLang="en-US" sz="1500" b="1" dirty="0" smtClean="0">
                  <a:solidFill>
                    <a:srgbClr val="FF0000"/>
                  </a:solidFill>
                  <a:latin typeface="ＭＳ Ｐゴシック" charset="-128"/>
                  <a:ea typeface="ＭＳ Ｐゴシック"/>
                </a:rPr>
                <a:t> </a:t>
              </a:r>
              <a:r>
                <a:rPr lang="ja-JP" altLang="en-US" sz="1200" b="1" dirty="0">
                  <a:solidFill>
                    <a:srgbClr val="FF0000"/>
                  </a:solidFill>
                  <a:latin typeface="ＭＳ Ｐゴシック" charset="-128"/>
                  <a:ea typeface="ＭＳ Ｐゴシック"/>
                </a:rPr>
                <a:t>（</a:t>
              </a:r>
              <a:r>
                <a:rPr lang="ja-JP" altLang="en-US" sz="1200" b="1" dirty="0" smtClean="0">
                  <a:solidFill>
                    <a:srgbClr val="FF0000"/>
                  </a:solidFill>
                  <a:latin typeface="ＭＳ Ｐゴシック" charset="-128"/>
                  <a:ea typeface="ＭＳ Ｐゴシック"/>
                </a:rPr>
                <a:t>Ｈ２８）</a:t>
              </a:r>
              <a:endParaRPr lang="ja-JP" altLang="en-US" sz="1200" b="1" dirty="0">
                <a:solidFill>
                  <a:srgbClr val="FF0000"/>
                </a:solidFill>
                <a:latin typeface="ＭＳ Ｐゴシック" charset="-128"/>
                <a:ea typeface="ＭＳ Ｐゴシック"/>
              </a:endParaRPr>
            </a:p>
          </p:txBody>
        </p:sp>
        <p:sp>
          <p:nvSpPr>
            <p:cNvPr id="18453" name="Text Box 26"/>
            <p:cNvSpPr txBox="1">
              <a:spLocks noChangeArrowheads="1"/>
            </p:cNvSpPr>
            <p:nvPr/>
          </p:nvSpPr>
          <p:spPr bwMode="auto">
            <a:xfrm>
              <a:off x="272487" y="1412777"/>
              <a:ext cx="1260000" cy="576000"/>
            </a:xfrm>
            <a:prstGeom prst="rect">
              <a:avLst/>
            </a:prstGeom>
            <a:solidFill>
              <a:srgbClr val="CCFF99"/>
            </a:solidFill>
            <a:ln w="9525">
              <a:solidFill>
                <a:schemeClr val="tx1"/>
              </a:solidFill>
              <a:miter lim="800000"/>
              <a:headEnd/>
              <a:tailEnd/>
            </a:ln>
            <a:extLst/>
          </p:spPr>
          <p:txBody>
            <a:bodyPr lIns="35998" tIns="35998" rIns="35998" bIns="35998"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b="1" dirty="0">
                  <a:solidFill>
                    <a:srgbClr val="000000"/>
                  </a:solidFill>
                  <a:latin typeface="Times New Roman" pitchFamily="18" charset="0"/>
                </a:rPr>
                <a:t>一般就労への</a:t>
              </a:r>
              <a:endParaRPr lang="en-US" altLang="ja-JP" sz="1400" b="1" dirty="0">
                <a:solidFill>
                  <a:srgbClr val="000000"/>
                </a:solidFill>
                <a:latin typeface="Times New Roman" pitchFamily="18" charset="0"/>
              </a:endParaRPr>
            </a:p>
            <a:p>
              <a:pPr eaLnBrk="1" hangingPunct="1">
                <a:spcBef>
                  <a:spcPct val="50000"/>
                </a:spcBef>
              </a:pPr>
              <a:r>
                <a:rPr lang="ja-JP" altLang="en-US" sz="1400" b="1" dirty="0">
                  <a:solidFill>
                    <a:srgbClr val="000000"/>
                  </a:solidFill>
                  <a:latin typeface="Times New Roman" pitchFamily="18" charset="0"/>
                </a:rPr>
                <a:t>移行の現状</a:t>
              </a:r>
              <a:endParaRPr lang="en-US" altLang="ja-JP" sz="1400" b="1" dirty="0">
                <a:solidFill>
                  <a:srgbClr val="000000"/>
                </a:solidFill>
                <a:latin typeface="Calibri" pitchFamily="34" charset="0"/>
              </a:endParaRPr>
            </a:p>
          </p:txBody>
        </p:sp>
      </p:grpSp>
      <p:sp>
        <p:nvSpPr>
          <p:cNvPr id="18454" name="Text Box 27"/>
          <p:cNvSpPr txBox="1">
            <a:spLocks noChangeArrowheads="1"/>
          </p:cNvSpPr>
          <p:nvPr/>
        </p:nvSpPr>
        <p:spPr bwMode="auto">
          <a:xfrm>
            <a:off x="6393195" y="5949280"/>
            <a:ext cx="81756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600" dirty="0" smtClean="0">
                <a:solidFill>
                  <a:srgbClr val="000000"/>
                </a:solidFill>
                <a:latin typeface="Calibri" pitchFamily="34" charset="0"/>
              </a:rPr>
              <a:t>就職</a:t>
            </a:r>
            <a:endParaRPr lang="ja-JP" altLang="en-US" sz="1600" dirty="0">
              <a:solidFill>
                <a:srgbClr val="000000"/>
              </a:solidFill>
              <a:latin typeface="Calibri" pitchFamily="34" charset="0"/>
            </a:endParaRPr>
          </a:p>
        </p:txBody>
      </p:sp>
      <p:sp>
        <p:nvSpPr>
          <p:cNvPr id="333866" name="Text Box 42"/>
          <p:cNvSpPr txBox="1">
            <a:spLocks noChangeArrowheads="1"/>
          </p:cNvSpPr>
          <p:nvPr/>
        </p:nvSpPr>
        <p:spPr bwMode="auto">
          <a:xfrm>
            <a:off x="8508602" y="2492897"/>
            <a:ext cx="1225550" cy="336550"/>
          </a:xfrm>
          <a:prstGeom prst="rect">
            <a:avLst/>
          </a:prstGeom>
          <a:noFill/>
          <a:ln w="9525" algn="ctr">
            <a:noFill/>
            <a:miter lim="800000"/>
            <a:headEnd/>
            <a:tailEnd/>
          </a:ln>
          <a:effectLst/>
        </p:spPr>
        <p:txBody>
          <a:bodyPr lIns="91424" tIns="45713" rIns="91424" bIns="45713">
            <a:spAutoFit/>
          </a:bodyPr>
          <a:lstStyle/>
          <a:p>
            <a:pPr algn="ctr" fontAlgn="auto">
              <a:spcBef>
                <a:spcPct val="50000"/>
              </a:spcBef>
              <a:spcAft>
                <a:spcPts val="0"/>
              </a:spcAft>
              <a:defRPr/>
            </a:pPr>
            <a:r>
              <a:rPr lang="ja-JP" altLang="en-US" sz="1600" b="1" u="sng" dirty="0">
                <a:solidFill>
                  <a:srgbClr val="000000"/>
                </a:solidFill>
                <a:effectLst>
                  <a:outerShdw blurRad="38100" dist="38100" dir="2700000" algn="tl">
                    <a:srgbClr val="C0C0C0"/>
                  </a:outerShdw>
                </a:effectLst>
                <a:ea typeface="ＭＳ Ｐゴシック"/>
              </a:rPr>
              <a:t>企　業　等</a:t>
            </a:r>
          </a:p>
        </p:txBody>
      </p:sp>
      <p:grpSp>
        <p:nvGrpSpPr>
          <p:cNvPr id="5" name="グループ化 4"/>
          <p:cNvGrpSpPr/>
          <p:nvPr/>
        </p:nvGrpSpPr>
        <p:grpSpPr>
          <a:xfrm>
            <a:off x="6445030" y="4698399"/>
            <a:ext cx="1878880" cy="530855"/>
            <a:chOff x="6445030" y="4604674"/>
            <a:chExt cx="1878880" cy="530855"/>
          </a:xfrm>
        </p:grpSpPr>
        <p:sp>
          <p:nvSpPr>
            <p:cNvPr id="18451" name="AutoShape 22"/>
            <p:cNvSpPr>
              <a:spLocks noChangeArrowheads="1"/>
            </p:cNvSpPr>
            <p:nvPr/>
          </p:nvSpPr>
          <p:spPr bwMode="auto">
            <a:xfrm rot="10800000">
              <a:off x="6445030" y="4604674"/>
              <a:ext cx="1878880" cy="530855"/>
            </a:xfrm>
            <a:prstGeom prst="leftArrow">
              <a:avLst>
                <a:gd name="adj1" fmla="val 54486"/>
                <a:gd name="adj2" fmla="val 58468"/>
              </a:avLst>
            </a:prstGeom>
            <a:solidFill>
              <a:srgbClr val="CCFFFF"/>
            </a:solidFill>
            <a:ln w="57150">
              <a:solidFill>
                <a:schemeClr val="tx1"/>
              </a:solidFill>
              <a:miter lim="800000"/>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66" name="Text Box 27"/>
            <p:cNvSpPr txBox="1">
              <a:spLocks noChangeArrowheads="1"/>
            </p:cNvSpPr>
            <p:nvPr/>
          </p:nvSpPr>
          <p:spPr bwMode="auto">
            <a:xfrm>
              <a:off x="6912764" y="4728304"/>
              <a:ext cx="88333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600" dirty="0">
                  <a:solidFill>
                    <a:srgbClr val="000000"/>
                  </a:solidFill>
                  <a:latin typeface="Calibri" pitchFamily="34" charset="0"/>
                </a:rPr>
                <a:t>就　職</a:t>
              </a:r>
            </a:p>
          </p:txBody>
        </p:sp>
      </p:grpSp>
      <p:sp>
        <p:nvSpPr>
          <p:cNvPr id="50" name="Text Box 28"/>
          <p:cNvSpPr txBox="1">
            <a:spLocks noChangeArrowheads="1"/>
          </p:cNvSpPr>
          <p:nvPr/>
        </p:nvSpPr>
        <p:spPr bwMode="auto">
          <a:xfrm>
            <a:off x="36" y="-63336"/>
            <a:ext cx="9906000" cy="523216"/>
          </a:xfrm>
          <a:prstGeom prst="rect">
            <a:avLst/>
          </a:prstGeom>
          <a:noFill/>
          <a:ln w="9525" algn="ctr">
            <a:noFill/>
            <a:miter lim="800000"/>
            <a:headEnd/>
            <a:tailEnd/>
          </a:ln>
        </p:spPr>
        <p:txBody>
          <a:bodyPr lIns="91435" tIns="45718" rIns="91435" bIns="45718">
            <a:spAutoFit/>
          </a:bodyPr>
          <a:lstStyle/>
          <a:p>
            <a:pPr algn="ctr">
              <a:spcBef>
                <a:spcPct val="50000"/>
              </a:spcBef>
              <a:defRPr/>
            </a:pPr>
            <a:r>
              <a:rPr lang="ja-JP" altLang="en-US" sz="2800" dirty="0">
                <a:solidFill>
                  <a:srgbClr val="000000"/>
                </a:solidFill>
                <a:latin typeface="HGP創英角ｺﾞｼｯｸUB" panose="020B0900000000000000" pitchFamily="50" charset="-128"/>
                <a:ea typeface="HGP創英角ｺﾞｼｯｸUB" panose="020B0900000000000000" pitchFamily="50" charset="-128"/>
              </a:rPr>
              <a:t>就労支援施策の対象となる障害者数／地域の流れ</a:t>
            </a:r>
          </a:p>
        </p:txBody>
      </p:sp>
      <p:sp>
        <p:nvSpPr>
          <p:cNvPr id="18468" name="Text Box 29"/>
          <p:cNvSpPr txBox="1">
            <a:spLocks noChangeArrowheads="1"/>
          </p:cNvSpPr>
          <p:nvPr/>
        </p:nvSpPr>
        <p:spPr bwMode="auto">
          <a:xfrm>
            <a:off x="82770" y="548680"/>
            <a:ext cx="9740473" cy="720704"/>
          </a:xfrm>
          <a:prstGeom prst="rect">
            <a:avLst/>
          </a:prstGeom>
          <a:solidFill>
            <a:schemeClr val="bg1"/>
          </a:solidFill>
          <a:ln w="15875">
            <a:solidFill>
              <a:schemeClr val="tx1"/>
            </a:solidFill>
            <a:miter lim="800000"/>
            <a:headEnd/>
            <a:tailEnd/>
          </a:ln>
        </p:spPr>
        <p:txBody>
          <a:bodyPr lIns="91424" tIns="45713" rIns="91424" bIns="45713"/>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2000" b="1" dirty="0">
                <a:solidFill>
                  <a:srgbClr val="000000"/>
                </a:solidFill>
                <a:latin typeface="Times New Roman" pitchFamily="18" charset="0"/>
              </a:rPr>
              <a:t>障害者総数</a:t>
            </a:r>
            <a:r>
              <a:rPr lang="ja-JP" altLang="en-US" sz="2400" b="1" dirty="0" smtClean="0">
                <a:solidFill>
                  <a:srgbClr val="FF3300"/>
                </a:solidFill>
                <a:latin typeface="Times New Roman" pitchFamily="18" charset="0"/>
              </a:rPr>
              <a:t>約</a:t>
            </a:r>
            <a:r>
              <a:rPr lang="ja-JP" altLang="en-US" sz="2400" b="1" dirty="0">
                <a:solidFill>
                  <a:srgbClr val="FF3300"/>
                </a:solidFill>
                <a:latin typeface="Times New Roman" pitchFamily="18" charset="0"/>
              </a:rPr>
              <a:t>９３７</a:t>
            </a:r>
            <a:r>
              <a:rPr lang="ja-JP" altLang="en-US" sz="2400" b="1" dirty="0" smtClean="0">
                <a:solidFill>
                  <a:srgbClr val="FF3300"/>
                </a:solidFill>
                <a:latin typeface="Times New Roman" pitchFamily="18" charset="0"/>
              </a:rPr>
              <a:t>万人</a:t>
            </a:r>
            <a:r>
              <a:rPr lang="ja-JP" altLang="en-US" sz="2000" b="1" dirty="0">
                <a:solidFill>
                  <a:srgbClr val="000000"/>
                </a:solidFill>
                <a:latin typeface="Times New Roman" pitchFamily="18" charset="0"/>
              </a:rPr>
              <a:t>中、１８歳～６４歳の</a:t>
            </a:r>
            <a:r>
              <a:rPr lang="ja-JP" altLang="en-US" sz="2000" b="1" dirty="0" smtClean="0">
                <a:solidFill>
                  <a:srgbClr val="000000"/>
                </a:solidFill>
                <a:latin typeface="Times New Roman" pitchFamily="18" charset="0"/>
              </a:rPr>
              <a:t>在宅者数</a:t>
            </a:r>
            <a:r>
              <a:rPr lang="ja-JP" altLang="en-US" sz="2400" b="1" dirty="0" smtClean="0">
                <a:solidFill>
                  <a:srgbClr val="FF0000"/>
                </a:solidFill>
                <a:latin typeface="Times New Roman" pitchFamily="18" charset="0"/>
              </a:rPr>
              <a:t>約３６１万人</a:t>
            </a:r>
            <a:endParaRPr lang="en-US" altLang="ja-JP" sz="2400" b="1" dirty="0">
              <a:solidFill>
                <a:srgbClr val="FF0000"/>
              </a:solidFill>
              <a:latin typeface="Times New Roman" pitchFamily="18" charset="0"/>
            </a:endParaRPr>
          </a:p>
          <a:p>
            <a:pPr algn="r" eaLnBrk="1" hangingPunct="1">
              <a:lnSpc>
                <a:spcPts val="1600"/>
              </a:lnSpc>
            </a:pPr>
            <a:r>
              <a:rPr lang="ja-JP" altLang="en-US" sz="1400" b="1" dirty="0">
                <a:solidFill>
                  <a:srgbClr val="000000"/>
                </a:solidFill>
                <a:latin typeface="Times New Roman" pitchFamily="18" charset="0"/>
              </a:rPr>
              <a:t>（内訳：</a:t>
            </a:r>
            <a:r>
              <a:rPr lang="ja-JP" altLang="en-US" sz="1400" b="1" dirty="0" smtClean="0">
                <a:solidFill>
                  <a:srgbClr val="000000"/>
                </a:solidFill>
                <a:latin typeface="Times New Roman" pitchFamily="18" charset="0"/>
              </a:rPr>
              <a:t>身体１０１万人、知的 ５８万人、</a:t>
            </a:r>
            <a:r>
              <a:rPr lang="ja-JP" altLang="en-US" sz="1400" b="1" dirty="0">
                <a:solidFill>
                  <a:srgbClr val="000000"/>
                </a:solidFill>
                <a:latin typeface="Times New Roman" pitchFamily="18" charset="0"/>
              </a:rPr>
              <a:t>精神</a:t>
            </a:r>
            <a:r>
              <a:rPr lang="ja-JP" altLang="en-US" sz="1400" b="1" dirty="0" smtClean="0">
                <a:solidFill>
                  <a:srgbClr val="000000"/>
                </a:solidFill>
                <a:latin typeface="Times New Roman" pitchFamily="18" charset="0"/>
              </a:rPr>
              <a:t>２０２万人</a:t>
            </a:r>
            <a:r>
              <a:rPr lang="ja-JP" altLang="en-US" sz="1400" b="1" dirty="0">
                <a:solidFill>
                  <a:srgbClr val="000000"/>
                </a:solidFill>
                <a:latin typeface="Times New Roman" pitchFamily="18" charset="0"/>
              </a:rPr>
              <a:t>）　</a:t>
            </a:r>
            <a:r>
              <a:rPr lang="ja-JP" altLang="en-US" sz="2000" b="1" dirty="0">
                <a:solidFill>
                  <a:srgbClr val="000000"/>
                </a:solidFill>
                <a:latin typeface="Times New Roman" pitchFamily="18" charset="0"/>
              </a:rPr>
              <a:t>　　　　</a:t>
            </a:r>
          </a:p>
        </p:txBody>
      </p:sp>
      <p:sp>
        <p:nvSpPr>
          <p:cNvPr id="38" name="正方形/長方形 37"/>
          <p:cNvSpPr/>
          <p:nvPr/>
        </p:nvSpPr>
        <p:spPr>
          <a:xfrm>
            <a:off x="6388972" y="4494566"/>
            <a:ext cx="1938769" cy="255978"/>
          </a:xfrm>
          <a:prstGeom prst="rect">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ja-JP" altLang="en-US">
              <a:solidFill>
                <a:srgbClr val="FFFFFF"/>
              </a:solidFill>
            </a:endParaRPr>
          </a:p>
        </p:txBody>
      </p:sp>
      <p:sp>
        <p:nvSpPr>
          <p:cNvPr id="39" name="Text Box 26"/>
          <p:cNvSpPr txBox="1">
            <a:spLocks noChangeArrowheads="1"/>
          </p:cNvSpPr>
          <p:nvPr/>
        </p:nvSpPr>
        <p:spPr bwMode="auto">
          <a:xfrm>
            <a:off x="6451600" y="2219762"/>
            <a:ext cx="1939594" cy="2769985"/>
          </a:xfrm>
          <a:prstGeom prst="rect">
            <a:avLst/>
          </a:prstGeom>
          <a:noFill/>
          <a:ln w="9525">
            <a:noFill/>
            <a:miter lim="800000"/>
            <a:headEnd/>
            <a:tailEnd/>
          </a:ln>
        </p:spPr>
        <p:txBody>
          <a:bodyPr wrap="square" lIns="36000" tIns="45718" rIns="36000" bIns="45718">
            <a:spAutoFit/>
          </a:bodyPr>
          <a:lstStyle/>
          <a:p>
            <a:pPr algn="ctr" fontAlgn="auto">
              <a:spcBef>
                <a:spcPts val="0"/>
              </a:spcBef>
              <a:spcAft>
                <a:spcPts val="0"/>
              </a:spcAft>
              <a:defRPr/>
            </a:pPr>
            <a:r>
              <a:rPr lang="ja-JP" altLang="en-US" sz="1100" b="1" spc="-40" dirty="0">
                <a:solidFill>
                  <a:srgbClr val="FF0000"/>
                </a:solidFill>
                <a:latin typeface="Arial"/>
                <a:ea typeface="ＭＳ Ｐゴシック"/>
              </a:rPr>
              <a:t>就労系障害福祉サービス</a:t>
            </a:r>
            <a:endParaRPr lang="en-US" altLang="ja-JP" sz="1100" b="1" spc="-40" dirty="0">
              <a:solidFill>
                <a:srgbClr val="FF0000"/>
              </a:solidFill>
              <a:latin typeface="Arial"/>
              <a:ea typeface="ＭＳ Ｐゴシック"/>
            </a:endParaRPr>
          </a:p>
          <a:p>
            <a:pPr algn="ctr" fontAlgn="auto">
              <a:spcBef>
                <a:spcPts val="0"/>
              </a:spcBef>
              <a:spcAft>
                <a:spcPts val="0"/>
              </a:spcAft>
              <a:defRPr/>
            </a:pPr>
            <a:r>
              <a:rPr lang="ja-JP" altLang="en-US" sz="1100" b="1" spc="-40" dirty="0">
                <a:solidFill>
                  <a:srgbClr val="FF0000"/>
                </a:solidFill>
                <a:latin typeface="Arial"/>
                <a:ea typeface="ＭＳ Ｐゴシック"/>
              </a:rPr>
              <a:t>から一般就労への</a:t>
            </a:r>
            <a:r>
              <a:rPr lang="ja-JP" altLang="en-US" sz="1100" b="1" spc="-40" dirty="0" smtClean="0">
                <a:solidFill>
                  <a:srgbClr val="FF0000"/>
                </a:solidFill>
                <a:latin typeface="Arial"/>
                <a:ea typeface="ＭＳ Ｐゴシック"/>
              </a:rPr>
              <a:t>移行</a:t>
            </a:r>
            <a:endParaRPr lang="en-US" altLang="ja-JP" sz="600" b="1" dirty="0">
              <a:solidFill>
                <a:srgbClr val="000000"/>
              </a:solidFill>
              <a:latin typeface="Arial"/>
              <a:ea typeface="ＭＳ Ｐゴシック"/>
            </a:endParaRPr>
          </a:p>
          <a:p>
            <a:pPr fontAlgn="auto">
              <a:spcBef>
                <a:spcPts val="0"/>
              </a:spcBef>
              <a:spcAft>
                <a:spcPts val="0"/>
              </a:spcAft>
              <a:defRPr/>
            </a:pPr>
            <a:r>
              <a:rPr lang="ja-JP" altLang="en-US" sz="1400" b="1" dirty="0">
                <a:solidFill>
                  <a:srgbClr val="FF0000"/>
                </a:solidFill>
                <a:latin typeface="HGSｺﾞｼｯｸE" pitchFamily="50" charset="-128"/>
                <a:ea typeface="HGSｺﾞｼｯｸE" pitchFamily="50" charset="-128"/>
              </a:rPr>
              <a:t> </a:t>
            </a:r>
            <a:r>
              <a:rPr lang="en-US" altLang="ja-JP" sz="1400" b="1" dirty="0" smtClean="0">
                <a:solidFill>
                  <a:srgbClr val="FF0000"/>
                </a:solidFill>
                <a:latin typeface="HGSｺﾞｼｯｸE" pitchFamily="50" charset="-128"/>
                <a:ea typeface="HGSｺﾞｼｯｸE" pitchFamily="50" charset="-128"/>
              </a:rPr>
              <a:t>1,288</a:t>
            </a:r>
            <a:r>
              <a:rPr lang="ja-JP" altLang="en-US" sz="14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H15</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000000"/>
                </a:solidFill>
                <a:latin typeface="HGPｺﾞｼｯｸE" pitchFamily="50" charset="-128"/>
                <a:ea typeface="HGPｺﾞｼｯｸE" pitchFamily="50" charset="-128"/>
              </a:rPr>
              <a:t>1.0</a:t>
            </a:r>
            <a:endParaRPr lang="en-US" altLang="ja-JP" sz="1400" b="1" u="sng" dirty="0">
              <a:solidFill>
                <a:srgbClr val="00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2,460</a:t>
            </a:r>
            <a:r>
              <a:rPr lang="ja-JP" altLang="en-US" sz="14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H18</a:t>
            </a:r>
            <a:r>
              <a:rPr lang="ja-JP" altLang="en-US" sz="14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1.9</a:t>
            </a:r>
            <a:r>
              <a:rPr lang="ja-JP" altLang="en-US" sz="1400" b="1" u="sng" dirty="0" smtClean="0">
                <a:solidFill>
                  <a:srgbClr val="FF0000"/>
                </a:solidFill>
                <a:latin typeface="HGPｺﾞｼｯｸE" pitchFamily="50" charset="-128"/>
                <a:ea typeface="HGPｺﾞｼｯｸE" pitchFamily="50" charset="-128"/>
              </a:rPr>
              <a:t>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3,293</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H21</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2.6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4,403</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H22</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3.4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5,675</a:t>
            </a:r>
            <a:r>
              <a:rPr lang="ja-JP" altLang="en-US" sz="1200" b="1" dirty="0">
                <a:solidFill>
                  <a:srgbClr val="FF0000"/>
                </a:solidFill>
                <a:latin typeface="HGSｺﾞｼｯｸE" pitchFamily="50" charset="-128"/>
                <a:ea typeface="HGSｺﾞｼｯｸE" pitchFamily="50" charset="-128"/>
              </a:rPr>
              <a:t>人</a:t>
            </a:r>
            <a:r>
              <a:rPr lang="en-US" altLang="ja-JP" sz="1200" b="1" dirty="0">
                <a:solidFill>
                  <a:srgbClr val="000000"/>
                </a:solidFill>
                <a:latin typeface="ＭＳ Ｐゴシック"/>
                <a:ea typeface="ＭＳ Ｐゴシック"/>
              </a:rPr>
              <a:t>/ H23</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4.4 </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 7,717</a:t>
            </a:r>
            <a:r>
              <a:rPr lang="ja-JP" altLang="en-US" sz="1200" b="1" dirty="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H24</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6.0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10,001</a:t>
            </a:r>
            <a:r>
              <a:rPr lang="ja-JP" altLang="en-US" sz="1200" b="1" dirty="0" smtClean="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H25</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7.8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SｺﾞｼｯｸE" pitchFamily="50" charset="-128"/>
                <a:ea typeface="HGSｺﾞｼｯｸE" pitchFamily="50" charset="-128"/>
              </a:rPr>
              <a:t>10,920</a:t>
            </a:r>
            <a:r>
              <a:rPr lang="ja-JP" altLang="en-US" sz="1200" b="1" dirty="0" smtClean="0">
                <a:solidFill>
                  <a:srgbClr val="FF0000"/>
                </a:solidFill>
                <a:latin typeface="HGSｺﾞｼｯｸE" pitchFamily="50" charset="-128"/>
                <a:ea typeface="HGSｺﾞｼｯｸE" pitchFamily="50" charset="-128"/>
              </a:rPr>
              <a:t>人</a:t>
            </a:r>
            <a:r>
              <a:rPr lang="en-US" altLang="ja-JP" sz="1200" b="1" dirty="0" smtClean="0">
                <a:solidFill>
                  <a:srgbClr val="000000"/>
                </a:solidFill>
                <a:latin typeface="ＭＳ Ｐゴシック"/>
                <a:ea typeface="ＭＳ Ｐゴシック"/>
              </a:rPr>
              <a:t>/ H26</a:t>
            </a:r>
            <a:r>
              <a:rPr lang="ja-JP" altLang="en-US" sz="1200" b="1" dirty="0">
                <a:solidFill>
                  <a:srgbClr val="000000"/>
                </a:solidFill>
                <a:latin typeface="ＭＳ Ｐゴシック"/>
                <a:ea typeface="ＭＳ Ｐゴシック"/>
              </a:rPr>
              <a:t>　</a:t>
            </a:r>
            <a:r>
              <a:rPr lang="ja-JP" altLang="en-US" sz="1200" b="1" dirty="0" smtClean="0">
                <a:solidFill>
                  <a:srgbClr val="000000"/>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8.5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smtClean="0">
                <a:solidFill>
                  <a:srgbClr val="FF0000"/>
                </a:solidFill>
                <a:latin typeface="HGPｺﾞｼｯｸE" pitchFamily="50" charset="-128"/>
                <a:ea typeface="HGPｺﾞｼｯｸE" pitchFamily="50" charset="-128"/>
              </a:rPr>
              <a:t>11,928</a:t>
            </a:r>
            <a:r>
              <a:rPr lang="ja-JP" altLang="en-US" sz="1200" b="1" dirty="0" smtClean="0">
                <a:solidFill>
                  <a:srgbClr val="FF0000"/>
                </a:solidFill>
                <a:latin typeface="HGPｺﾞｼｯｸE" pitchFamily="50" charset="-128"/>
                <a:ea typeface="HGPｺﾞｼｯｸE" pitchFamily="50" charset="-128"/>
              </a:rPr>
              <a:t>人</a:t>
            </a:r>
            <a:r>
              <a:rPr lang="en-US" altLang="ja-JP" sz="1200" b="1" dirty="0" smtClean="0">
                <a:solidFill>
                  <a:prstClr val="black"/>
                </a:solidFill>
                <a:latin typeface="ＭＳ Ｐゴシック"/>
                <a:ea typeface="ＭＳ Ｐゴシック"/>
              </a:rPr>
              <a:t>/</a:t>
            </a:r>
            <a:r>
              <a:rPr lang="ja-JP" altLang="en-US" sz="1200" b="1" dirty="0">
                <a:solidFill>
                  <a:prstClr val="black"/>
                </a:solidFill>
                <a:latin typeface="ＭＳ Ｐゴシック"/>
                <a:ea typeface="ＭＳ Ｐゴシック"/>
              </a:rPr>
              <a:t> </a:t>
            </a:r>
            <a:r>
              <a:rPr lang="en-US" altLang="ja-JP" sz="1200" b="1" dirty="0" smtClean="0">
                <a:solidFill>
                  <a:prstClr val="black"/>
                </a:solidFill>
                <a:latin typeface="ＭＳ Ｐゴシック"/>
                <a:ea typeface="ＭＳ Ｐゴシック"/>
              </a:rPr>
              <a:t>H27</a:t>
            </a:r>
            <a:r>
              <a:rPr lang="ja-JP" altLang="en-US" sz="1200" b="1" dirty="0" smtClean="0">
                <a:solidFill>
                  <a:prstClr val="black"/>
                </a:solidFill>
                <a:latin typeface="ＭＳ Ｐゴシック"/>
                <a:ea typeface="ＭＳ Ｐゴシック"/>
              </a:rPr>
              <a:t>　 </a:t>
            </a:r>
            <a:r>
              <a:rPr lang="en-US" altLang="ja-JP" sz="1400" b="1" u="sng" dirty="0" smtClean="0">
                <a:solidFill>
                  <a:srgbClr val="FF0000"/>
                </a:solidFill>
                <a:latin typeface="HGPｺﾞｼｯｸE" pitchFamily="50" charset="-128"/>
                <a:ea typeface="HGPｺﾞｼｯｸE" pitchFamily="50" charset="-128"/>
              </a:rPr>
              <a:t>9.3 </a:t>
            </a:r>
            <a:r>
              <a:rPr lang="ja-JP" altLang="en-US" sz="1400" b="1" u="sng" dirty="0" smtClean="0">
                <a:solidFill>
                  <a:srgbClr val="FF0000"/>
                </a:solidFill>
                <a:latin typeface="HGPｺﾞｼｯｸE" pitchFamily="50" charset="-128"/>
                <a:ea typeface="HGPｺﾞｼｯｸE" pitchFamily="50" charset="-128"/>
              </a:rPr>
              <a:t>倍</a:t>
            </a:r>
            <a:endParaRPr lang="en-US" altLang="ja-JP" sz="1400" b="1" u="sng" dirty="0" smtClean="0">
              <a:solidFill>
                <a:srgbClr val="FF0000"/>
              </a:solidFill>
              <a:latin typeface="HGPｺﾞｼｯｸE" pitchFamily="50" charset="-128"/>
              <a:ea typeface="HGPｺﾞｼｯｸE" pitchFamily="50" charset="-128"/>
            </a:endParaRPr>
          </a:p>
          <a:p>
            <a:pPr fontAlgn="auto">
              <a:spcBef>
                <a:spcPts val="0"/>
              </a:spcBef>
              <a:spcAft>
                <a:spcPts val="0"/>
              </a:spcAft>
              <a:defRPr/>
            </a:pPr>
            <a:r>
              <a:rPr lang="en-US" altLang="ja-JP" sz="1400" b="1" dirty="0">
                <a:solidFill>
                  <a:srgbClr val="FF0000"/>
                </a:solidFill>
                <a:latin typeface="HGPｺﾞｼｯｸE" pitchFamily="50" charset="-128"/>
                <a:ea typeface="HGPｺﾞｼｯｸE" pitchFamily="50" charset="-128"/>
              </a:rPr>
              <a:t>13,517</a:t>
            </a:r>
            <a:r>
              <a:rPr lang="ja-JP" altLang="en-US" sz="1200" b="1" dirty="0">
                <a:solidFill>
                  <a:srgbClr val="FF0000"/>
                </a:solidFill>
                <a:latin typeface="HGPｺﾞｼｯｸE" pitchFamily="50" charset="-128"/>
                <a:ea typeface="HGPｺﾞｼｯｸE" pitchFamily="50" charset="-128"/>
              </a:rPr>
              <a:t>人</a:t>
            </a:r>
            <a:r>
              <a:rPr lang="en-US" altLang="ja-JP" sz="1200" b="1" dirty="0">
                <a:solidFill>
                  <a:prstClr val="black"/>
                </a:solidFill>
                <a:latin typeface="ＭＳ Ｐゴシック"/>
                <a:ea typeface="ＭＳ Ｐゴシック"/>
              </a:rPr>
              <a:t>/</a:t>
            </a:r>
            <a:r>
              <a:rPr lang="ja-JP" altLang="en-US" sz="1200" b="1" dirty="0">
                <a:solidFill>
                  <a:prstClr val="black"/>
                </a:solidFill>
                <a:latin typeface="ＭＳ Ｐゴシック"/>
                <a:ea typeface="ＭＳ Ｐゴシック"/>
              </a:rPr>
              <a:t> </a:t>
            </a:r>
            <a:r>
              <a:rPr lang="en-US" altLang="ja-JP" sz="1200" b="1" dirty="0">
                <a:solidFill>
                  <a:prstClr val="black"/>
                </a:solidFill>
                <a:latin typeface="ＭＳ Ｐゴシック"/>
                <a:ea typeface="ＭＳ Ｐゴシック"/>
              </a:rPr>
              <a:t>H28</a:t>
            </a:r>
            <a:r>
              <a:rPr lang="ja-JP" altLang="en-US" sz="1200" b="1" dirty="0">
                <a:solidFill>
                  <a:prstClr val="black"/>
                </a:solidFill>
                <a:latin typeface="ＭＳ Ｐゴシック"/>
                <a:ea typeface="ＭＳ Ｐゴシック"/>
              </a:rPr>
              <a:t>　</a:t>
            </a:r>
            <a:r>
              <a:rPr lang="en-US" altLang="ja-JP" sz="1400" b="1" u="sng" dirty="0">
                <a:solidFill>
                  <a:srgbClr val="FF0000"/>
                </a:solidFill>
                <a:latin typeface="HGPｺﾞｼｯｸE" pitchFamily="50" charset="-128"/>
                <a:ea typeface="HGPｺﾞｼｯｸE" pitchFamily="50" charset="-128"/>
              </a:rPr>
              <a:t>10.5</a:t>
            </a:r>
            <a:r>
              <a:rPr lang="ja-JP" altLang="en-US" sz="1400" b="1" u="sng" dirty="0">
                <a:solidFill>
                  <a:srgbClr val="FF0000"/>
                </a:solidFill>
                <a:latin typeface="HGPｺﾞｼｯｸE" pitchFamily="50" charset="-128"/>
                <a:ea typeface="HGPｺﾞｼｯｸE" pitchFamily="50" charset="-128"/>
              </a:rPr>
              <a:t>倍</a:t>
            </a:r>
            <a:endParaRPr lang="en-US" altLang="ja-JP" sz="1400" b="1" u="sng" dirty="0">
              <a:solidFill>
                <a:prstClr val="black"/>
              </a:solidFill>
              <a:latin typeface="HGPｺﾞｼｯｸE" panose="020B0900000000000000" pitchFamily="50" charset="-128"/>
              <a:ea typeface="HGPｺﾞｼｯｸE" panose="020B0900000000000000" pitchFamily="50" charset="-128"/>
            </a:endParaRPr>
          </a:p>
          <a:p>
            <a:pPr fontAlgn="auto">
              <a:spcBef>
                <a:spcPts val="0"/>
              </a:spcBef>
              <a:spcAft>
                <a:spcPts val="0"/>
              </a:spcAft>
              <a:defRPr/>
            </a:pPr>
            <a:endParaRPr lang="en-US" altLang="ja-JP" sz="1200" b="1" u="sng" dirty="0">
              <a:solidFill>
                <a:prstClr val="black"/>
              </a:solidFill>
              <a:latin typeface="HGPｺﾞｼｯｸE" panose="020B0900000000000000" pitchFamily="50" charset="-128"/>
              <a:ea typeface="HGPｺﾞｼｯｸE" panose="020B0900000000000000" pitchFamily="50" charset="-128"/>
            </a:endParaRPr>
          </a:p>
        </p:txBody>
      </p:sp>
      <p:sp>
        <p:nvSpPr>
          <p:cNvPr id="333840" name="Text Box 16"/>
          <p:cNvSpPr txBox="1">
            <a:spLocks noChangeArrowheads="1"/>
          </p:cNvSpPr>
          <p:nvPr/>
        </p:nvSpPr>
        <p:spPr bwMode="auto">
          <a:xfrm>
            <a:off x="1421908" y="2360789"/>
            <a:ext cx="4872069" cy="523216"/>
          </a:xfrm>
          <a:prstGeom prst="rect">
            <a:avLst/>
          </a:prstGeom>
          <a:noFill/>
          <a:ln w="9525">
            <a:noFill/>
            <a:miter lim="800000"/>
            <a:headEnd/>
            <a:tailEnd/>
          </a:ln>
          <a:effectLst/>
        </p:spPr>
        <p:txBody>
          <a:bodyPr wrap="square" lIns="91435" tIns="45718" rIns="91435" bIns="45718">
            <a:spAutoFit/>
          </a:bodyPr>
          <a:lstStyle/>
          <a:p>
            <a:pPr algn="ctr" fontAlgn="auto">
              <a:spcBef>
                <a:spcPct val="50000"/>
              </a:spcBef>
              <a:spcAft>
                <a:spcPts val="0"/>
              </a:spcAft>
              <a:defRPr/>
            </a:pPr>
            <a:r>
              <a:rPr lang="ja-JP" altLang="en-US" sz="2400" u="sng" dirty="0" smtClean="0">
                <a:solidFill>
                  <a:srgbClr val="0000CC"/>
                </a:solidFill>
                <a:ea typeface="ＤＨＰ特太ゴシック体" pitchFamily="2" charset="-128"/>
              </a:rPr>
              <a:t>障害</a:t>
            </a:r>
            <a:r>
              <a:rPr lang="ja-JP" altLang="en-US" sz="2400" u="sng" dirty="0">
                <a:solidFill>
                  <a:srgbClr val="0000CC"/>
                </a:solidFill>
                <a:ea typeface="ＤＨＰ特太ゴシック体" pitchFamily="2" charset="-128"/>
              </a:rPr>
              <a:t>福祉</a:t>
            </a:r>
            <a:r>
              <a:rPr lang="ja-JP" altLang="en-US" sz="2400" u="sng" dirty="0" smtClean="0">
                <a:solidFill>
                  <a:srgbClr val="0000CC"/>
                </a:solidFill>
                <a:ea typeface="ＤＨＰ特太ゴシック体" pitchFamily="2" charset="-128"/>
              </a:rPr>
              <a:t>サービス</a:t>
            </a:r>
            <a:r>
              <a:rPr lang="ja-JP" altLang="en-US" sz="2800" u="sng" dirty="0">
                <a:solidFill>
                  <a:srgbClr val="0000CC"/>
                </a:solidFill>
                <a:ea typeface="ＤＨＰ特太ゴシック体" pitchFamily="2" charset="-128"/>
              </a:rPr>
              <a:t>　</a:t>
            </a:r>
          </a:p>
        </p:txBody>
      </p:sp>
      <p:grpSp>
        <p:nvGrpSpPr>
          <p:cNvPr id="46" name="グループ化 10"/>
          <p:cNvGrpSpPr>
            <a:grpSpLocks/>
          </p:cNvGrpSpPr>
          <p:nvPr/>
        </p:nvGrpSpPr>
        <p:grpSpPr bwMode="auto">
          <a:xfrm>
            <a:off x="80" y="404664"/>
            <a:ext cx="9906000" cy="71438"/>
            <a:chOff x="0" y="188640"/>
            <a:chExt cx="9144000" cy="72008"/>
          </a:xfrm>
        </p:grpSpPr>
        <p:cxnSp>
          <p:nvCxnSpPr>
            <p:cNvPr id="47" name="直線コネクタ 46"/>
            <p:cNvCxnSpPr/>
            <p:nvPr/>
          </p:nvCxnSpPr>
          <p:spPr>
            <a:xfrm>
              <a:off x="0" y="188640"/>
              <a:ext cx="9144000" cy="0"/>
            </a:xfrm>
            <a:prstGeom prst="line">
              <a:avLst/>
            </a:prstGeom>
            <a:noFill/>
            <a:ln w="9525" cap="flat" cmpd="sng" algn="ctr">
              <a:solidFill>
                <a:srgbClr val="99CCFF"/>
              </a:solidFill>
              <a:prstDash val="solid"/>
            </a:ln>
            <a:effectLst/>
          </p:spPr>
        </p:cxnSp>
        <p:cxnSp>
          <p:nvCxnSpPr>
            <p:cNvPr id="48" name="直線コネクタ 47"/>
            <p:cNvCxnSpPr/>
            <p:nvPr/>
          </p:nvCxnSpPr>
          <p:spPr>
            <a:xfrm>
              <a:off x="0" y="260648"/>
              <a:ext cx="9144000" cy="0"/>
            </a:xfrm>
            <a:prstGeom prst="line">
              <a:avLst/>
            </a:prstGeom>
            <a:noFill/>
            <a:ln w="57150" cap="flat" cmpd="sng" algn="ctr">
              <a:solidFill>
                <a:srgbClr val="99CCFF"/>
              </a:solidFill>
              <a:prstDash val="solid"/>
            </a:ln>
            <a:effectLst/>
          </p:spPr>
        </p:cxnSp>
      </p:grpSp>
      <p:sp>
        <p:nvSpPr>
          <p:cNvPr id="51" name="テキスト ボックス 50"/>
          <p:cNvSpPr txBox="1"/>
          <p:nvPr/>
        </p:nvSpPr>
        <p:spPr>
          <a:xfrm>
            <a:off x="429163" y="2796896"/>
            <a:ext cx="492443" cy="3342832"/>
          </a:xfrm>
          <a:prstGeom prst="rect">
            <a:avLst/>
          </a:prstGeom>
          <a:noFill/>
        </p:spPr>
        <p:txBody>
          <a:bodyPr vert="eaVert" wrap="square" rtlCol="0">
            <a:spAutoFit/>
          </a:bodyPr>
          <a:lstStyle/>
          <a:p>
            <a:r>
              <a:rPr lang="ja-JP" altLang="en-US" sz="2000" b="1" dirty="0" smtClean="0">
                <a:solidFill>
                  <a:prstClr val="black"/>
                </a:solidFill>
                <a:ea typeface="ＭＳ Ｐゴシック"/>
              </a:rPr>
              <a:t>大学・専修学校への進学等</a:t>
            </a:r>
            <a:endParaRPr lang="ja-JP" altLang="en-US" sz="2000" b="1" dirty="0">
              <a:solidFill>
                <a:prstClr val="black"/>
              </a:solidFill>
              <a:ea typeface="ＭＳ Ｐゴシック"/>
            </a:endParaRPr>
          </a:p>
        </p:txBody>
      </p:sp>
      <p:sp>
        <p:nvSpPr>
          <p:cNvPr id="52" name="正方形/長方形 51"/>
          <p:cNvSpPr/>
          <p:nvPr/>
        </p:nvSpPr>
        <p:spPr>
          <a:xfrm>
            <a:off x="200551" y="2204864"/>
            <a:ext cx="936103" cy="4179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440" name="AutoShape 9"/>
          <p:cNvSpPr>
            <a:spLocks noChangeArrowheads="1"/>
          </p:cNvSpPr>
          <p:nvPr/>
        </p:nvSpPr>
        <p:spPr bwMode="auto">
          <a:xfrm>
            <a:off x="1994306" y="5211946"/>
            <a:ext cx="4407321" cy="567455"/>
          </a:xfrm>
          <a:prstGeom prst="upArrow">
            <a:avLst>
              <a:gd name="adj1" fmla="val 62094"/>
              <a:gd name="adj2" fmla="val 51871"/>
            </a:avLst>
          </a:prstGeom>
          <a:solidFill>
            <a:schemeClr val="bg1"/>
          </a:solidFill>
          <a:ln w="9525">
            <a:solidFill>
              <a:schemeClr val="tx1"/>
            </a:solidFill>
            <a:miter lim="800000"/>
            <a:headEnd/>
            <a:tailEnd/>
          </a:ln>
          <a:extLst/>
        </p:spPr>
        <p:txBody>
          <a:bodyPr vert="eaVert" wrap="none" lIns="91435" tIns="45718" rIns="91435" bIns="45718" anchor="ctr"/>
          <a:lstStyle/>
          <a:p>
            <a:endParaRPr lang="ja-JP" altLang="en-US" sz="1200">
              <a:solidFill>
                <a:srgbClr val="000000"/>
              </a:solidFill>
              <a:latin typeface="Calibri"/>
              <a:ea typeface="ＭＳ Ｐゴシック"/>
            </a:endParaRPr>
          </a:p>
        </p:txBody>
      </p:sp>
      <p:sp>
        <p:nvSpPr>
          <p:cNvPr id="45" name="テキスト ボックス 44"/>
          <p:cNvSpPr txBox="1"/>
          <p:nvPr/>
        </p:nvSpPr>
        <p:spPr>
          <a:xfrm>
            <a:off x="123746" y="6563962"/>
            <a:ext cx="7712154" cy="244343"/>
          </a:xfrm>
          <a:prstGeom prst="rect">
            <a:avLst/>
          </a:prstGeom>
          <a:noFill/>
        </p:spPr>
        <p:txBody>
          <a:bodyPr wrap="square" lIns="89578" tIns="44790" rIns="89578" bIns="44790" rtlCol="0">
            <a:spAutoFit/>
          </a:bodyPr>
          <a:lstStyle/>
          <a:p>
            <a:r>
              <a:rPr lang="en-US" altLang="ja-JP" sz="1000" dirty="0" smtClean="0">
                <a:solidFill>
                  <a:prstClr val="black"/>
                </a:solidFill>
                <a:ea typeface="ＭＳ Ｐゴシック"/>
              </a:rPr>
              <a:t>【</a:t>
            </a:r>
            <a:r>
              <a:rPr lang="ja-JP" altLang="en-US" sz="1000" dirty="0" smtClean="0">
                <a:solidFill>
                  <a:prstClr val="black"/>
                </a:solidFill>
                <a:ea typeface="ＭＳ Ｐゴシック"/>
              </a:rPr>
              <a:t>出典</a:t>
            </a:r>
            <a:r>
              <a:rPr lang="en-US" altLang="ja-JP" sz="1000" dirty="0" smtClean="0">
                <a:solidFill>
                  <a:prstClr val="black"/>
                </a:solidFill>
                <a:ea typeface="ＭＳ Ｐゴシック"/>
              </a:rPr>
              <a:t>】</a:t>
            </a:r>
            <a:r>
              <a:rPr lang="ja-JP" altLang="en-US" sz="1000" dirty="0" smtClean="0">
                <a:solidFill>
                  <a:prstClr val="black"/>
                </a:solidFill>
                <a:ea typeface="ＭＳ Ｐゴシック"/>
              </a:rPr>
              <a:t>社会福祉施設等調査、国保連データ、学校基本調査、障害者雇用状況調査、患者調査、生活のしづらさなどに関する調査　等</a:t>
            </a:r>
            <a:endParaRPr lang="ja-JP" altLang="en-US" sz="1000" dirty="0">
              <a:solidFill>
                <a:prstClr val="black"/>
              </a:solidFill>
              <a:ea typeface="ＭＳ Ｐゴシック"/>
            </a:endParaRPr>
          </a:p>
        </p:txBody>
      </p:sp>
      <p:sp>
        <p:nvSpPr>
          <p:cNvPr id="54" name="Text Box 34"/>
          <p:cNvSpPr txBox="1">
            <a:spLocks noChangeArrowheads="1"/>
          </p:cNvSpPr>
          <p:nvPr/>
        </p:nvSpPr>
        <p:spPr bwMode="auto">
          <a:xfrm>
            <a:off x="1568625" y="3212852"/>
            <a:ext cx="4584700"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tabLst>
                <a:tab pos="2962275" algn="l"/>
              </a:tabLst>
              <a:defRPr kumimoji="1">
                <a:solidFill>
                  <a:schemeClr val="tx1"/>
                </a:solidFill>
                <a:latin typeface="Arial" charset="0"/>
                <a:ea typeface="ＭＳ Ｐゴシック" pitchFamily="50" charset="-128"/>
              </a:defRPr>
            </a:lvl1pPr>
            <a:lvl2pPr marL="742950" indent="-285750" eaLnBrk="0" hangingPunct="0">
              <a:tabLst>
                <a:tab pos="2962275" algn="l"/>
              </a:tabLst>
              <a:defRPr kumimoji="1">
                <a:solidFill>
                  <a:schemeClr val="tx1"/>
                </a:solidFill>
                <a:latin typeface="Arial" charset="0"/>
                <a:ea typeface="ＭＳ Ｐゴシック" pitchFamily="50" charset="-128"/>
              </a:defRPr>
            </a:lvl2pPr>
            <a:lvl3pPr marL="1143000" indent="-228600" eaLnBrk="0" hangingPunct="0">
              <a:tabLst>
                <a:tab pos="2962275" algn="l"/>
              </a:tabLst>
              <a:defRPr kumimoji="1">
                <a:solidFill>
                  <a:schemeClr val="tx1"/>
                </a:solidFill>
                <a:latin typeface="Arial" charset="0"/>
                <a:ea typeface="ＭＳ Ｐゴシック" pitchFamily="50" charset="-128"/>
              </a:defRPr>
            </a:lvl3pPr>
            <a:lvl4pPr marL="1600200" indent="-228600" eaLnBrk="0" hangingPunct="0">
              <a:tabLst>
                <a:tab pos="2962275" algn="l"/>
              </a:tabLst>
              <a:defRPr kumimoji="1">
                <a:solidFill>
                  <a:schemeClr val="tx1"/>
                </a:solidFill>
                <a:latin typeface="Arial" charset="0"/>
                <a:ea typeface="ＭＳ Ｐゴシック" pitchFamily="50" charset="-128"/>
              </a:defRPr>
            </a:lvl4pPr>
            <a:lvl5pPr marL="2057400" indent="-228600" eaLnBrk="0" hangingPunct="0">
              <a:tabLst>
                <a:tab pos="2962275" algn="l"/>
              </a:tabLst>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tabLst>
                <a:tab pos="2962275" algn="l"/>
              </a:tabLs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ja-JP" altLang="en-US" b="1" dirty="0">
                <a:solidFill>
                  <a:srgbClr val="000000"/>
                </a:solidFill>
                <a:latin typeface="ＭＳ Ｐゴシック" pitchFamily="50" charset="-128"/>
              </a:rPr>
              <a:t>・就労移行支援</a:t>
            </a:r>
            <a:r>
              <a:rPr lang="en-US" altLang="ja-JP" b="1" dirty="0">
                <a:solidFill>
                  <a:srgbClr val="000000"/>
                </a:solidFill>
                <a:latin typeface="ＭＳ Ｐゴシック" pitchFamily="50" charset="-128"/>
              </a:rPr>
              <a:t>	</a:t>
            </a:r>
            <a:r>
              <a:rPr lang="ja-JP" altLang="en-US" b="1" dirty="0">
                <a:solidFill>
                  <a:srgbClr val="000000"/>
                </a:solidFill>
                <a:latin typeface="ＭＳ Ｐゴシック" pitchFamily="50" charset="-128"/>
              </a:rPr>
              <a:t>約　</a:t>
            </a:r>
            <a:r>
              <a:rPr lang="ja-JP" altLang="en-US" b="1" dirty="0" smtClean="0">
                <a:solidFill>
                  <a:srgbClr val="000000"/>
                </a:solidFill>
                <a:latin typeface="ＭＳ Ｐゴシック" pitchFamily="50" charset="-128"/>
              </a:rPr>
              <a:t>３．２万人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・就労継続支援Ａ型</a:t>
            </a:r>
            <a:r>
              <a:rPr lang="en-US" altLang="ja-JP" b="1" dirty="0">
                <a:solidFill>
                  <a:srgbClr val="000000"/>
                </a:solidFill>
                <a:latin typeface="ＭＳ Ｐゴシック" pitchFamily="50" charset="-128"/>
              </a:rPr>
              <a:t>	</a:t>
            </a:r>
            <a:r>
              <a:rPr lang="ja-JP" altLang="en-US" b="1" dirty="0">
                <a:solidFill>
                  <a:srgbClr val="000000"/>
                </a:solidFill>
                <a:latin typeface="ＭＳ Ｐゴシック" pitchFamily="50" charset="-128"/>
              </a:rPr>
              <a:t>約　</a:t>
            </a:r>
            <a:r>
              <a:rPr lang="ja-JP" altLang="en-US" b="1" dirty="0" smtClean="0">
                <a:solidFill>
                  <a:srgbClr val="000000"/>
                </a:solidFill>
                <a:latin typeface="ＭＳ Ｐゴシック" pitchFamily="50" charset="-128"/>
              </a:rPr>
              <a:t>６．６万人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b="1" dirty="0">
                <a:solidFill>
                  <a:srgbClr val="000000"/>
                </a:solidFill>
                <a:latin typeface="ＭＳ Ｐゴシック" pitchFamily="50" charset="-128"/>
              </a:rPr>
              <a:t>・就労継続支援Ｂ型</a:t>
            </a:r>
            <a:r>
              <a:rPr lang="en-US" altLang="ja-JP" b="1" dirty="0">
                <a:solidFill>
                  <a:srgbClr val="000000"/>
                </a:solidFill>
                <a:latin typeface="ＭＳ Ｐゴシック" pitchFamily="50" charset="-128"/>
              </a:rPr>
              <a:t>	</a:t>
            </a:r>
            <a:r>
              <a:rPr lang="ja-JP" altLang="en-US" b="1" dirty="0" smtClean="0">
                <a:solidFill>
                  <a:srgbClr val="000000"/>
                </a:solidFill>
                <a:latin typeface="ＭＳ Ｐゴシック" pitchFamily="50" charset="-128"/>
              </a:rPr>
              <a:t>約２２．４万人</a:t>
            </a:r>
            <a:endParaRPr lang="en-US" altLang="ja-JP" b="1" dirty="0">
              <a:solidFill>
                <a:srgbClr val="000000"/>
              </a:solidFill>
              <a:latin typeface="ＭＳ Ｐゴシック" pitchFamily="50" charset="-128"/>
            </a:endParaRPr>
          </a:p>
          <a:p>
            <a:pPr eaLnBrk="1" fontAlgn="auto" hangingPunct="1">
              <a:spcBef>
                <a:spcPct val="50000"/>
              </a:spcBef>
              <a:spcAft>
                <a:spcPts val="0"/>
              </a:spcAft>
            </a:pPr>
            <a:r>
              <a:rPr lang="ja-JP" altLang="en-US" sz="1600" b="1" dirty="0">
                <a:solidFill>
                  <a:srgbClr val="000000"/>
                </a:solidFill>
                <a:latin typeface="ＭＳ Ｐゴシック" pitchFamily="50" charset="-128"/>
              </a:rPr>
              <a:t>　　　　　　　　　　　　　　　　　　　　　</a:t>
            </a:r>
            <a:r>
              <a:rPr lang="ja-JP" altLang="en-US" sz="1600" b="1" dirty="0" smtClean="0">
                <a:solidFill>
                  <a:srgbClr val="000000"/>
                </a:solidFill>
                <a:latin typeface="ＭＳ Ｐゴシック" pitchFamily="50" charset="-128"/>
              </a:rPr>
              <a:t>（平成２９年</a:t>
            </a:r>
            <a:r>
              <a:rPr lang="ja-JP" altLang="en-US" sz="1600" b="1" dirty="0">
                <a:solidFill>
                  <a:srgbClr val="000000"/>
                </a:solidFill>
                <a:latin typeface="ＭＳ Ｐゴシック" pitchFamily="50" charset="-128"/>
              </a:rPr>
              <a:t>３</a:t>
            </a:r>
            <a:r>
              <a:rPr lang="ja-JP" altLang="en-US" sz="1600" b="1" dirty="0" smtClean="0">
                <a:solidFill>
                  <a:srgbClr val="000000"/>
                </a:solidFill>
                <a:latin typeface="ＭＳ Ｐゴシック" pitchFamily="50" charset="-128"/>
              </a:rPr>
              <a:t>月）</a:t>
            </a:r>
            <a:endParaRPr lang="en-US" altLang="ja-JP" sz="1600" b="1" dirty="0">
              <a:solidFill>
                <a:srgbClr val="000000"/>
              </a:solidFill>
              <a:latin typeface="ＭＳ Ｐゴシック" pitchFamily="50" charset="-128"/>
            </a:endParaRPr>
          </a:p>
        </p:txBody>
      </p:sp>
      <p:grpSp>
        <p:nvGrpSpPr>
          <p:cNvPr id="3" name="グループ化 2"/>
          <p:cNvGrpSpPr/>
          <p:nvPr/>
        </p:nvGrpSpPr>
        <p:grpSpPr>
          <a:xfrm>
            <a:off x="8409385" y="3141706"/>
            <a:ext cx="1423988" cy="1223398"/>
            <a:chOff x="8409385" y="2834368"/>
            <a:chExt cx="1423988" cy="1223398"/>
          </a:xfrm>
        </p:grpSpPr>
        <p:sp>
          <p:nvSpPr>
            <p:cNvPr id="41" name="AutoShape 4"/>
            <p:cNvSpPr>
              <a:spLocks noChangeArrowheads="1"/>
            </p:cNvSpPr>
            <p:nvPr/>
          </p:nvSpPr>
          <p:spPr bwMode="auto">
            <a:xfrm>
              <a:off x="8508602" y="2835029"/>
              <a:ext cx="1225550" cy="1025771"/>
            </a:xfrm>
            <a:prstGeom prst="roundRect">
              <a:avLst>
                <a:gd name="adj" fmla="val 16667"/>
              </a:avLst>
            </a:prstGeom>
            <a:solidFill>
              <a:srgbClr val="00FFFF">
                <a:alpha val="16078"/>
              </a:srgbClr>
            </a:solidFill>
            <a:ln w="9525">
              <a:solidFill>
                <a:schemeClr val="tx1"/>
              </a:solidFill>
              <a:round/>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55" name="Text Box 43"/>
            <p:cNvSpPr txBox="1">
              <a:spLocks noChangeArrowheads="1"/>
            </p:cNvSpPr>
            <p:nvPr/>
          </p:nvSpPr>
          <p:spPr bwMode="auto">
            <a:xfrm>
              <a:off x="8409385" y="2834368"/>
              <a:ext cx="1423988" cy="122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4" tIns="45713" rIns="91424" bIns="45713">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200" b="1" dirty="0">
                  <a:solidFill>
                    <a:srgbClr val="000000"/>
                  </a:solidFill>
                  <a:latin typeface="Calibri" pitchFamily="34" charset="0"/>
                </a:rPr>
                <a:t>雇用者数</a:t>
              </a:r>
            </a:p>
            <a:p>
              <a:pPr algn="ctr" eaLnBrk="1" fontAlgn="auto" hangingPunct="1">
                <a:spcBef>
                  <a:spcPct val="50000"/>
                </a:spcBef>
                <a:spcAft>
                  <a:spcPts val="0"/>
                </a:spcAft>
              </a:pPr>
              <a:r>
                <a:rPr lang="ja-JP" altLang="en-US" sz="1200" b="1" dirty="0">
                  <a:solidFill>
                    <a:srgbClr val="FF0000"/>
                  </a:solidFill>
                  <a:latin typeface="Calibri" pitchFamily="34" charset="0"/>
                </a:rPr>
                <a:t>約</a:t>
              </a:r>
              <a:r>
                <a:rPr lang="ja-JP" altLang="en-US" sz="1200" b="1" dirty="0" smtClean="0">
                  <a:solidFill>
                    <a:srgbClr val="FF0000"/>
                  </a:solidFill>
                  <a:latin typeface="Calibri" pitchFamily="34" charset="0"/>
                </a:rPr>
                <a:t>４９．６万人</a:t>
              </a:r>
              <a:endParaRPr lang="en-US" altLang="ja-JP" sz="1200" b="1" dirty="0">
                <a:solidFill>
                  <a:srgbClr val="FF0000"/>
                </a:solidFill>
                <a:latin typeface="Calibri" pitchFamily="34" charset="0"/>
              </a:endParaRPr>
            </a:p>
            <a:p>
              <a:pPr algn="ctr" eaLnBrk="1" fontAlgn="auto" hangingPunct="1">
                <a:spcBef>
                  <a:spcPct val="50000"/>
                </a:spcBef>
                <a:spcAft>
                  <a:spcPts val="0"/>
                </a:spcAft>
              </a:pPr>
              <a:r>
                <a:rPr lang="ja-JP" altLang="en-US" sz="1000" b="1" dirty="0">
                  <a:solidFill>
                    <a:srgbClr val="FF0000"/>
                  </a:solidFill>
                  <a:latin typeface="Calibri" pitchFamily="34" charset="0"/>
                </a:rPr>
                <a:t>（</a:t>
              </a:r>
              <a:r>
                <a:rPr lang="ja-JP" altLang="en-US" sz="1000" b="1" dirty="0" smtClean="0">
                  <a:solidFill>
                    <a:srgbClr val="FF0000"/>
                  </a:solidFill>
                  <a:latin typeface="Calibri" pitchFamily="34" charset="0"/>
                </a:rPr>
                <a:t>平成</a:t>
              </a:r>
              <a:r>
                <a:rPr lang="ja-JP" altLang="en-US" sz="1000" b="1" dirty="0">
                  <a:solidFill>
                    <a:srgbClr val="FF0000"/>
                  </a:solidFill>
                  <a:latin typeface="Calibri" pitchFamily="34" charset="0"/>
                </a:rPr>
                <a:t>２９</a:t>
              </a:r>
              <a:r>
                <a:rPr lang="ja-JP" altLang="en-US" sz="1000" b="1" dirty="0" smtClean="0">
                  <a:solidFill>
                    <a:srgbClr val="FF0000"/>
                  </a:solidFill>
                  <a:latin typeface="Calibri" pitchFamily="34" charset="0"/>
                </a:rPr>
                <a:t>年６月１日）</a:t>
              </a:r>
              <a:endParaRPr lang="en-US" altLang="ja-JP" sz="1000" b="1" dirty="0" smtClean="0">
                <a:solidFill>
                  <a:srgbClr val="FF0000"/>
                </a:solidFill>
                <a:latin typeface="Calibri" pitchFamily="34" charset="0"/>
              </a:endParaRPr>
            </a:p>
            <a:p>
              <a:pPr algn="ctr" eaLnBrk="1" fontAlgn="auto" hangingPunct="1">
                <a:spcBef>
                  <a:spcPct val="50000"/>
                </a:spcBef>
                <a:spcAft>
                  <a:spcPts val="0"/>
                </a:spcAft>
              </a:pPr>
              <a:r>
                <a:rPr lang="ja-JP" altLang="en-US" sz="1100" b="1" dirty="0">
                  <a:solidFill>
                    <a:prstClr val="black"/>
                  </a:solidFill>
                  <a:latin typeface="Calibri" pitchFamily="34" charset="0"/>
                </a:rPr>
                <a:t>＊</a:t>
              </a:r>
              <a:r>
                <a:rPr lang="en-US" altLang="ja-JP" sz="1100" b="1" dirty="0">
                  <a:solidFill>
                    <a:prstClr val="black"/>
                  </a:solidFill>
                  <a:latin typeface="Calibri" pitchFamily="34" charset="0"/>
                </a:rPr>
                <a:t>50</a:t>
              </a:r>
              <a:r>
                <a:rPr lang="ja-JP" altLang="en-US" sz="1100" b="1" dirty="0">
                  <a:solidFill>
                    <a:prstClr val="black"/>
                  </a:solidFill>
                  <a:latin typeface="Calibri" pitchFamily="34" charset="0"/>
                </a:rPr>
                <a:t>人以上企業</a:t>
              </a:r>
            </a:p>
            <a:p>
              <a:pPr algn="ctr" eaLnBrk="1" fontAlgn="auto" hangingPunct="1">
                <a:spcBef>
                  <a:spcPct val="50000"/>
                </a:spcBef>
                <a:spcAft>
                  <a:spcPts val="0"/>
                </a:spcAft>
              </a:pPr>
              <a:endParaRPr lang="en-US" altLang="ja-JP" sz="800" b="1" dirty="0">
                <a:solidFill>
                  <a:srgbClr val="FF0000"/>
                </a:solidFill>
                <a:latin typeface="Calibri" pitchFamily="34" charset="0"/>
              </a:endParaRPr>
            </a:p>
          </p:txBody>
        </p:sp>
      </p:grpSp>
      <p:sp>
        <p:nvSpPr>
          <p:cNvPr id="57" name="Text Box 11"/>
          <p:cNvSpPr txBox="1">
            <a:spLocks noChangeArrowheads="1"/>
          </p:cNvSpPr>
          <p:nvPr/>
        </p:nvSpPr>
        <p:spPr bwMode="auto">
          <a:xfrm>
            <a:off x="2775745" y="5230276"/>
            <a:ext cx="2922774"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smtClean="0">
                <a:solidFill>
                  <a:srgbClr val="000000"/>
                </a:solidFill>
                <a:latin typeface="Calibri" pitchFamily="34" charset="0"/>
              </a:rPr>
              <a:t>12,844</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smtClean="0">
                <a:solidFill>
                  <a:srgbClr val="000000"/>
                </a:solidFill>
                <a:latin typeface="Calibri" pitchFamily="34" charset="0"/>
              </a:rPr>
              <a:t>年</a:t>
            </a:r>
            <a:endParaRPr lang="en-US" altLang="ja-JP" b="1" u="sng" dirty="0" smtClean="0">
              <a:solidFill>
                <a:srgbClr val="000000"/>
              </a:solidFill>
              <a:latin typeface="Calibri" pitchFamily="34" charset="0"/>
            </a:endParaRPr>
          </a:p>
          <a:p>
            <a:pPr algn="ctr" eaLnBrk="1" fontAlgn="auto" hangingPunct="1">
              <a:spcBef>
                <a:spcPts val="0"/>
              </a:spcBef>
              <a:spcAft>
                <a:spcPts val="0"/>
              </a:spcAft>
            </a:pPr>
            <a:r>
              <a:rPr lang="ja-JP" altLang="en-US" sz="1200" b="1" dirty="0" smtClean="0">
                <a:solidFill>
                  <a:srgbClr val="000000"/>
                </a:solidFill>
                <a:latin typeface="Calibri" pitchFamily="34" charset="0"/>
              </a:rPr>
              <a:t>（うち就労系障害福祉サービス　</a:t>
            </a:r>
            <a:r>
              <a:rPr lang="en-US" altLang="ja-JP" sz="1200" b="1" dirty="0" smtClean="0">
                <a:solidFill>
                  <a:srgbClr val="000000"/>
                </a:solidFill>
                <a:latin typeface="Calibri" pitchFamily="34" charset="0"/>
              </a:rPr>
              <a:t>6,434</a:t>
            </a:r>
            <a:r>
              <a:rPr lang="ja-JP" altLang="en-US" sz="1200" b="1" dirty="0" smtClean="0">
                <a:solidFill>
                  <a:srgbClr val="000000"/>
                </a:solidFill>
                <a:latin typeface="Calibri" pitchFamily="34" charset="0"/>
              </a:rPr>
              <a:t>人）</a:t>
            </a:r>
            <a:endParaRPr lang="ja-JP" altLang="en-US" sz="1200" b="1" dirty="0">
              <a:solidFill>
                <a:srgbClr val="000000"/>
              </a:solidFill>
              <a:latin typeface="Calibri" pitchFamily="34" charset="0"/>
            </a:endParaRPr>
          </a:p>
        </p:txBody>
      </p:sp>
      <p:sp>
        <p:nvSpPr>
          <p:cNvPr id="58" name="Text Box 14"/>
          <p:cNvSpPr txBox="1">
            <a:spLocks noChangeArrowheads="1"/>
          </p:cNvSpPr>
          <p:nvPr/>
        </p:nvSpPr>
        <p:spPr bwMode="auto">
          <a:xfrm>
            <a:off x="6826287" y="5911180"/>
            <a:ext cx="14049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en-US" altLang="ja-JP" b="1" u="sng" dirty="0" smtClean="0">
                <a:solidFill>
                  <a:srgbClr val="000000"/>
                </a:solidFill>
                <a:latin typeface="Calibri" pitchFamily="34" charset="0"/>
              </a:rPr>
              <a:t>6,411</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59" name="Text Box 20"/>
          <p:cNvSpPr txBox="1">
            <a:spLocks noChangeArrowheads="1"/>
          </p:cNvSpPr>
          <p:nvPr/>
        </p:nvSpPr>
        <p:spPr bwMode="auto">
          <a:xfrm>
            <a:off x="1557300" y="5850739"/>
            <a:ext cx="117238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ct val="50000"/>
              </a:spcBef>
              <a:spcAft>
                <a:spcPts val="0"/>
              </a:spcAft>
            </a:pPr>
            <a:r>
              <a:rPr lang="en-US" altLang="ja-JP" b="1" u="sng" dirty="0" smtClean="0">
                <a:solidFill>
                  <a:srgbClr val="000000"/>
                </a:solidFill>
                <a:latin typeface="Calibri" pitchFamily="34" charset="0"/>
              </a:rPr>
              <a:t>777</a:t>
            </a:r>
            <a:r>
              <a:rPr lang="ja-JP" altLang="en-US" b="1" u="sng" dirty="0" smtClean="0">
                <a:solidFill>
                  <a:srgbClr val="000000"/>
                </a:solidFill>
                <a:latin typeface="Calibri" pitchFamily="34" charset="0"/>
              </a:rPr>
              <a:t>人</a:t>
            </a:r>
            <a:r>
              <a:rPr lang="en-US" altLang="ja-JP" b="1" u="sng" dirty="0">
                <a:solidFill>
                  <a:srgbClr val="000000"/>
                </a:solidFill>
                <a:latin typeface="Calibri" pitchFamily="34" charset="0"/>
              </a:rPr>
              <a:t>/</a:t>
            </a:r>
            <a:r>
              <a:rPr lang="ja-JP" altLang="en-US" b="1" u="sng" dirty="0">
                <a:solidFill>
                  <a:srgbClr val="000000"/>
                </a:solidFill>
                <a:latin typeface="Calibri" pitchFamily="34" charset="0"/>
              </a:rPr>
              <a:t>年</a:t>
            </a:r>
          </a:p>
        </p:txBody>
      </p:sp>
      <p:sp>
        <p:nvSpPr>
          <p:cNvPr id="60" name="Text Box 13"/>
          <p:cNvSpPr txBox="1">
            <a:spLocks noChangeArrowheads="1"/>
          </p:cNvSpPr>
          <p:nvPr/>
        </p:nvSpPr>
        <p:spPr bwMode="auto">
          <a:xfrm>
            <a:off x="2813051" y="5848606"/>
            <a:ext cx="3336925" cy="646327"/>
          </a:xfrm>
          <a:prstGeom prst="rect">
            <a:avLst/>
          </a:prstGeom>
          <a:noFill/>
          <a:ln w="9525">
            <a:noFill/>
            <a:miter lim="800000"/>
            <a:headEnd/>
            <a:tailEnd/>
          </a:ln>
          <a:effectLst/>
        </p:spPr>
        <p:txBody>
          <a:bodyPr wrap="square" lIns="91435" tIns="45718" rIns="91435" bIns="45718">
            <a:spAutoFit/>
          </a:bodyPr>
          <a:lstStyle/>
          <a:p>
            <a:pPr algn="ctr" fontAlgn="auto">
              <a:spcBef>
                <a:spcPct val="50000"/>
              </a:spcBef>
              <a:spcAft>
                <a:spcPts val="0"/>
              </a:spcAft>
              <a:defRPr/>
            </a:pPr>
            <a:r>
              <a:rPr lang="ja-JP" altLang="en-US" sz="2000" b="1" u="sng" dirty="0">
                <a:solidFill>
                  <a:srgbClr val="000000"/>
                </a:solidFill>
                <a:latin typeface="Calibri"/>
                <a:ea typeface="ＭＳ Ｐゴシック"/>
              </a:rPr>
              <a:t>特別支援</a:t>
            </a:r>
            <a:r>
              <a:rPr lang="ja-JP" altLang="en-US" sz="2000" b="1" u="sng" dirty="0" smtClean="0">
                <a:solidFill>
                  <a:srgbClr val="000000"/>
                </a:solidFill>
                <a:latin typeface="Calibri"/>
                <a:ea typeface="ＭＳ Ｐゴシック"/>
              </a:rPr>
              <a:t>学校</a:t>
            </a:r>
            <a:endParaRPr lang="ja-JP" altLang="en-US" sz="2000" b="1" u="sng" dirty="0">
              <a:solidFill>
                <a:srgbClr val="000000"/>
              </a:solidFill>
              <a:latin typeface="Calibri"/>
              <a:ea typeface="ＭＳ Ｐゴシック"/>
            </a:endParaRPr>
          </a:p>
          <a:p>
            <a:pPr algn="ctr" fontAlgn="auto">
              <a:spcBef>
                <a:spcPts val="0"/>
              </a:spcBef>
              <a:spcAft>
                <a:spcPts val="0"/>
              </a:spcAft>
              <a:defRPr/>
            </a:pPr>
            <a:r>
              <a:rPr lang="ja-JP" altLang="en-US" sz="1400" b="1" u="sng" dirty="0" smtClean="0">
                <a:solidFill>
                  <a:srgbClr val="000000"/>
                </a:solidFill>
                <a:latin typeface="ＭＳ Ｐゴシック" pitchFamily="50" charset="-128"/>
                <a:ea typeface="ＭＳ Ｐゴシック"/>
              </a:rPr>
              <a:t>卒業生</a:t>
            </a:r>
            <a:r>
              <a:rPr lang="en-US" altLang="ja-JP" sz="1600" b="1" u="sng" dirty="0" smtClean="0">
                <a:solidFill>
                  <a:srgbClr val="000000"/>
                </a:solidFill>
                <a:latin typeface="Calibri"/>
                <a:ea typeface="ＭＳ Ｐゴシック"/>
              </a:rPr>
              <a:t>21,292</a:t>
            </a:r>
            <a:r>
              <a:rPr lang="ja-JP" altLang="en-US" sz="1400" b="1" u="sng" dirty="0" smtClean="0">
                <a:solidFill>
                  <a:srgbClr val="000000"/>
                </a:solidFill>
                <a:latin typeface="ＭＳ Ｐゴシック" pitchFamily="50" charset="-128"/>
                <a:ea typeface="ＭＳ Ｐゴシック"/>
              </a:rPr>
              <a:t>人（平成２９年３月卒）</a:t>
            </a:r>
            <a:endParaRPr lang="ja-JP" altLang="en-US" sz="1400" b="1" u="sng" dirty="0">
              <a:solidFill>
                <a:srgbClr val="000000"/>
              </a:solidFill>
              <a:latin typeface="ＭＳ Ｐゴシック" pitchFamily="50" charset="-128"/>
              <a:ea typeface="ＭＳ Ｐゴシック"/>
            </a:endParaRPr>
          </a:p>
        </p:txBody>
      </p:sp>
      <p:grpSp>
        <p:nvGrpSpPr>
          <p:cNvPr id="6" name="グループ化 5"/>
          <p:cNvGrpSpPr/>
          <p:nvPr/>
        </p:nvGrpSpPr>
        <p:grpSpPr>
          <a:xfrm>
            <a:off x="8409385" y="4510778"/>
            <a:ext cx="1423988" cy="1294486"/>
            <a:chOff x="8409385" y="4438770"/>
            <a:chExt cx="1423988" cy="1294486"/>
          </a:xfrm>
        </p:grpSpPr>
        <p:grpSp>
          <p:nvGrpSpPr>
            <p:cNvPr id="4" name="グループ化 3"/>
            <p:cNvGrpSpPr/>
            <p:nvPr/>
          </p:nvGrpSpPr>
          <p:grpSpPr>
            <a:xfrm>
              <a:off x="8409385" y="4438770"/>
              <a:ext cx="1423988" cy="1294486"/>
              <a:chOff x="8409385" y="4438770"/>
              <a:chExt cx="1423988" cy="1294486"/>
            </a:xfrm>
          </p:grpSpPr>
          <p:sp>
            <p:nvSpPr>
              <p:cNvPr id="18436" name="AutoShape 4"/>
              <p:cNvSpPr>
                <a:spLocks noChangeArrowheads="1"/>
              </p:cNvSpPr>
              <p:nvPr/>
            </p:nvSpPr>
            <p:spPr bwMode="auto">
              <a:xfrm>
                <a:off x="8508602" y="4438770"/>
                <a:ext cx="1225550" cy="1294486"/>
              </a:xfrm>
              <a:prstGeom prst="roundRect">
                <a:avLst>
                  <a:gd name="adj" fmla="val 16667"/>
                </a:avLst>
              </a:prstGeom>
              <a:solidFill>
                <a:srgbClr val="00FFFF">
                  <a:alpha val="16078"/>
                </a:srgbClr>
              </a:solidFill>
              <a:ln w="9525">
                <a:solidFill>
                  <a:schemeClr val="tx1"/>
                </a:solidFill>
                <a:round/>
                <a:headEnd/>
                <a:tailEnd/>
              </a:ln>
            </p:spPr>
            <p:txBody>
              <a:bodyPr wrap="none" lIns="91435" tIns="45718" rIns="91435" bIns="45718" anchor="ctr"/>
              <a:lstStyle/>
              <a:p>
                <a:endParaRPr lang="ja-JP" altLang="en-US" sz="1200">
                  <a:solidFill>
                    <a:srgbClr val="000000"/>
                  </a:solidFill>
                  <a:latin typeface="Calibri"/>
                  <a:ea typeface="ＭＳ Ｐゴシック"/>
                </a:endParaRPr>
              </a:p>
            </p:txBody>
          </p:sp>
          <p:sp>
            <p:nvSpPr>
              <p:cNvPr id="18460" name="正方形/長方形 44"/>
              <p:cNvSpPr>
                <a:spLocks noChangeArrowheads="1"/>
              </p:cNvSpPr>
              <p:nvPr/>
            </p:nvSpPr>
            <p:spPr bwMode="auto">
              <a:xfrm>
                <a:off x="8612576" y="5415542"/>
                <a:ext cx="1071562"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6802" tIns="7358" rIns="36802" bIns="7358"/>
              <a:lstStyle/>
              <a:p>
                <a:pPr marL="119056" indent="-119056" algn="ctr" defTabSz="873080"/>
                <a:r>
                  <a:rPr lang="ja-JP" altLang="en-US" sz="1200" b="1" dirty="0">
                    <a:solidFill>
                      <a:srgbClr val="FF0000"/>
                    </a:solidFill>
                    <a:latin typeface="Calibri"/>
                    <a:ea typeface="ＭＳ Ｐゴシック"/>
                  </a:rPr>
                  <a:t>（平成</a:t>
                </a:r>
                <a:r>
                  <a:rPr lang="ja-JP" altLang="en-US" sz="1200" b="1" dirty="0" smtClean="0">
                    <a:solidFill>
                      <a:srgbClr val="FF0000"/>
                    </a:solidFill>
                    <a:latin typeface="Calibri"/>
                    <a:ea typeface="ＭＳ Ｐゴシック"/>
                  </a:rPr>
                  <a:t>２８年度</a:t>
                </a:r>
                <a:r>
                  <a:rPr lang="ja-JP" altLang="en-US" sz="1200" b="1" dirty="0">
                    <a:solidFill>
                      <a:srgbClr val="FF0000"/>
                    </a:solidFill>
                    <a:latin typeface="Calibri"/>
                    <a:ea typeface="ＭＳ Ｐゴシック"/>
                  </a:rPr>
                  <a:t>）</a:t>
                </a:r>
              </a:p>
            </p:txBody>
          </p:sp>
          <p:sp>
            <p:nvSpPr>
              <p:cNvPr id="56" name="Text Box 43"/>
              <p:cNvSpPr txBox="1">
                <a:spLocks noChangeArrowheads="1"/>
              </p:cNvSpPr>
              <p:nvPr/>
            </p:nvSpPr>
            <p:spPr bwMode="auto">
              <a:xfrm>
                <a:off x="8409385" y="4562558"/>
                <a:ext cx="1423988" cy="7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4" tIns="45713" rIns="91424" bIns="45713">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ct val="50000"/>
                  </a:spcBef>
                  <a:spcAft>
                    <a:spcPts val="0"/>
                  </a:spcAft>
                </a:pPr>
                <a:r>
                  <a:rPr lang="ja-JP" altLang="en-US" sz="1200" b="1" dirty="0">
                    <a:solidFill>
                      <a:srgbClr val="000000"/>
                    </a:solidFill>
                    <a:latin typeface="Calibri" pitchFamily="34" charset="0"/>
                  </a:rPr>
                  <a:t>ハローワークからの紹介就職件数</a:t>
                </a:r>
              </a:p>
              <a:p>
                <a:pPr algn="ctr" eaLnBrk="1" fontAlgn="auto" hangingPunct="1">
                  <a:spcBef>
                    <a:spcPct val="50000"/>
                  </a:spcBef>
                  <a:spcAft>
                    <a:spcPts val="0"/>
                  </a:spcAft>
                </a:pPr>
                <a:r>
                  <a:rPr lang="ja-JP" altLang="en-US" sz="1200" b="1" dirty="0" smtClean="0">
                    <a:solidFill>
                      <a:srgbClr val="FF0000"/>
                    </a:solidFill>
                    <a:latin typeface="Calibri" pitchFamily="34" charset="0"/>
                  </a:rPr>
                  <a:t>９３，２２９件</a:t>
                </a:r>
                <a:endParaRPr lang="ja-JP" altLang="en-US" sz="1200" b="1" dirty="0">
                  <a:solidFill>
                    <a:srgbClr val="FF0000"/>
                  </a:solidFill>
                  <a:latin typeface="Calibri" pitchFamily="34" charset="0"/>
                </a:endParaRPr>
              </a:p>
            </p:txBody>
          </p:sp>
        </p:grpSp>
        <p:sp>
          <p:nvSpPr>
            <p:cNvPr id="53" name="正方形/長方形 44"/>
            <p:cNvSpPr>
              <a:spLocks noChangeArrowheads="1"/>
            </p:cNvSpPr>
            <p:nvPr/>
          </p:nvSpPr>
          <p:spPr bwMode="auto">
            <a:xfrm>
              <a:off x="8481392" y="5229200"/>
              <a:ext cx="1224136" cy="1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36802" tIns="7358" rIns="36802" bIns="7358"/>
            <a:lstStyle/>
            <a:p>
              <a:pPr marL="119056" indent="-119056" algn="ctr" defTabSz="873080"/>
              <a:r>
                <a:rPr lang="en-US" altLang="ja-JP" sz="1000" dirty="0" smtClean="0">
                  <a:solidFill>
                    <a:prstClr val="black"/>
                  </a:solidFill>
                  <a:latin typeface="Calibri"/>
                  <a:ea typeface="ＭＳ Ｐゴシック"/>
                </a:rPr>
                <a:t>※A</a:t>
              </a:r>
              <a:r>
                <a:rPr lang="ja-JP" altLang="en-US" sz="1000" dirty="0" smtClean="0">
                  <a:solidFill>
                    <a:prstClr val="black"/>
                  </a:solidFill>
                  <a:latin typeface="Calibri"/>
                  <a:ea typeface="ＭＳ Ｐゴシック"/>
                </a:rPr>
                <a:t>型：</a:t>
              </a:r>
              <a:r>
                <a:rPr lang="en-US" altLang="ja-JP" sz="1000" dirty="0" smtClean="0">
                  <a:solidFill>
                    <a:prstClr val="black"/>
                  </a:solidFill>
                  <a:latin typeface="Calibri"/>
                  <a:ea typeface="ＭＳ Ｐゴシック"/>
                </a:rPr>
                <a:t>21,607</a:t>
              </a:r>
              <a:r>
                <a:rPr lang="ja-JP" altLang="en-US" sz="1000" dirty="0" smtClean="0">
                  <a:solidFill>
                    <a:prstClr val="black"/>
                  </a:solidFill>
                  <a:latin typeface="Calibri"/>
                  <a:ea typeface="ＭＳ Ｐゴシック"/>
                </a:rPr>
                <a:t>件</a:t>
              </a:r>
              <a:endParaRPr lang="ja-JP" altLang="en-US" sz="1000" dirty="0">
                <a:solidFill>
                  <a:prstClr val="black"/>
                </a:solidFill>
                <a:latin typeface="Calibri"/>
                <a:ea typeface="ＭＳ Ｐゴシック"/>
              </a:endParaRPr>
            </a:p>
          </p:txBody>
        </p:sp>
      </p:grpSp>
      <p:sp>
        <p:nvSpPr>
          <p:cNvPr id="63"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147</a:t>
            </a:fld>
            <a:endParaRPr lang="en-US" altLang="ja-JP" sz="1400" dirty="0">
              <a:solidFill>
                <a:prstClr val="black"/>
              </a:solidFill>
            </a:endParaRPr>
          </a:p>
        </p:txBody>
      </p:sp>
    </p:spTree>
    <p:extLst>
      <p:ext uri="{BB962C8B-B14F-4D97-AF65-F5344CB8AC3E}">
        <p14:creationId xmlns:p14="http://schemas.microsoft.com/office/powerpoint/2010/main" val="7740510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7"/>
          <p:cNvSpPr txBox="1">
            <a:spLocks/>
          </p:cNvSpPr>
          <p:nvPr/>
        </p:nvSpPr>
        <p:spPr bwMode="auto">
          <a:xfrm>
            <a:off x="36" y="-27382"/>
            <a:ext cx="9906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4" tIns="45547" rIns="91094" bIns="45547"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a:solidFill>
                  <a:srgbClr val="002060"/>
                </a:solidFill>
                <a:latin typeface="HGP創英角ｺﾞｼｯｸUB" panose="020B0900000000000000" pitchFamily="50" charset="-128"/>
                <a:ea typeface="HGP創英角ｺﾞｼｯｸUB" panose="020B0900000000000000" pitchFamily="50" charset="-128"/>
              </a:rPr>
              <a:t>就労移行支援事業による一般就労への移行率別の施設割合の推移</a:t>
            </a:r>
          </a:p>
        </p:txBody>
      </p:sp>
      <p:sp>
        <p:nvSpPr>
          <p:cNvPr id="2" name="正方形/長方形 1"/>
          <p:cNvSpPr/>
          <p:nvPr/>
        </p:nvSpPr>
        <p:spPr>
          <a:xfrm>
            <a:off x="56481" y="620813"/>
            <a:ext cx="9792000" cy="64197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9810" indent="-456710" fontAlgn="auto">
              <a:spcBef>
                <a:spcPts val="0"/>
              </a:spcBef>
              <a:spcAft>
                <a:spcPts val="0"/>
              </a:spcAft>
            </a:pPr>
            <a:r>
              <a:rPr lang="ja-JP" altLang="en-US" sz="1500" dirty="0">
                <a:solidFill>
                  <a:prstClr val="black"/>
                </a:solidFill>
              </a:rPr>
              <a:t>○　一般就労への移行率が２０％以上の就労移行支援事業所の割合は、５１．９％である。一方で、移行率が０％の事業所が３割弱となっている。　</a:t>
            </a:r>
          </a:p>
        </p:txBody>
      </p:sp>
      <p:grpSp>
        <p:nvGrpSpPr>
          <p:cNvPr id="25" name="グループ化 10"/>
          <p:cNvGrpSpPr>
            <a:grpSpLocks/>
          </p:cNvGrpSpPr>
          <p:nvPr/>
        </p:nvGrpSpPr>
        <p:grpSpPr bwMode="auto">
          <a:xfrm>
            <a:off x="80" y="477248"/>
            <a:ext cx="9906000" cy="71438"/>
            <a:chOff x="0" y="188640"/>
            <a:chExt cx="9144000" cy="72008"/>
          </a:xfrm>
        </p:grpSpPr>
        <p:cxnSp>
          <p:nvCxnSpPr>
            <p:cNvPr id="27" name="直線コネクタ 26"/>
            <p:cNvCxnSpPr/>
            <p:nvPr/>
          </p:nvCxnSpPr>
          <p:spPr>
            <a:xfrm>
              <a:off x="0" y="188640"/>
              <a:ext cx="9144000" cy="0"/>
            </a:xfrm>
            <a:prstGeom prst="line">
              <a:avLst/>
            </a:prstGeom>
            <a:noFill/>
            <a:ln w="9525" cap="flat" cmpd="sng" algn="ctr">
              <a:solidFill>
                <a:srgbClr val="99CCFF"/>
              </a:solidFill>
              <a:prstDash val="solid"/>
            </a:ln>
            <a:effectLst/>
          </p:spPr>
        </p:cxnSp>
        <p:cxnSp>
          <p:nvCxnSpPr>
            <p:cNvPr id="28" name="直線コネクタ 27"/>
            <p:cNvCxnSpPr/>
            <p:nvPr/>
          </p:nvCxnSpPr>
          <p:spPr>
            <a:xfrm>
              <a:off x="0" y="260648"/>
              <a:ext cx="9144000" cy="0"/>
            </a:xfrm>
            <a:prstGeom prst="line">
              <a:avLst/>
            </a:prstGeom>
            <a:noFill/>
            <a:ln w="57150" cap="flat" cmpd="sng" algn="ctr">
              <a:solidFill>
                <a:srgbClr val="99CCFF"/>
              </a:solidFill>
              <a:prstDash val="solid"/>
            </a:ln>
            <a:effectLst/>
          </p:spPr>
        </p:cxnSp>
      </p:gr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71485"/>
            <a:ext cx="10236200" cy="725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左中かっこ 11"/>
          <p:cNvSpPr/>
          <p:nvPr/>
        </p:nvSpPr>
        <p:spPr>
          <a:xfrm rot="16200000">
            <a:off x="7452500" y="1779845"/>
            <a:ext cx="216025" cy="3600398"/>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0" name="左中かっこ 9"/>
          <p:cNvSpPr/>
          <p:nvPr/>
        </p:nvSpPr>
        <p:spPr>
          <a:xfrm rot="16200000">
            <a:off x="7323619" y="1130712"/>
            <a:ext cx="216026" cy="3867015"/>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1" name="テキスト ボックス 1"/>
          <p:cNvSpPr txBox="1"/>
          <p:nvPr/>
        </p:nvSpPr>
        <p:spPr>
          <a:xfrm>
            <a:off x="5659707" y="3000922"/>
            <a:ext cx="3924000"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44.9%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1038)</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3" name="テキスト ボックス 1"/>
          <p:cNvSpPr txBox="1"/>
          <p:nvPr/>
        </p:nvSpPr>
        <p:spPr>
          <a:xfrm>
            <a:off x="5760150" y="3562059"/>
            <a:ext cx="3789698" cy="252026"/>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42.5</a:t>
            </a:r>
            <a:r>
              <a:rPr lang="en-US" altLang="ja-JP" sz="1400"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880)</a:t>
            </a:r>
            <a:r>
              <a:rPr lang="ja-JP" altLang="en-US"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4" name="左中かっこ 13"/>
          <p:cNvSpPr/>
          <p:nvPr/>
        </p:nvSpPr>
        <p:spPr>
          <a:xfrm rot="16200000">
            <a:off x="7513758" y="2426330"/>
            <a:ext cx="216025" cy="3528392"/>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5" name="テキスト ボックス 1"/>
          <p:cNvSpPr txBox="1"/>
          <p:nvPr/>
        </p:nvSpPr>
        <p:spPr>
          <a:xfrm>
            <a:off x="5779686" y="4142821"/>
            <a:ext cx="380418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41.3%</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612)</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6" name="左中かっこ 15"/>
          <p:cNvSpPr/>
          <p:nvPr/>
        </p:nvSpPr>
        <p:spPr>
          <a:xfrm rot="16200000">
            <a:off x="7534440" y="2975391"/>
            <a:ext cx="216025" cy="3440834"/>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7" name="テキスト ボックス 1"/>
          <p:cNvSpPr txBox="1"/>
          <p:nvPr/>
        </p:nvSpPr>
        <p:spPr>
          <a:xfrm>
            <a:off x="5740468" y="4639215"/>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40.1%</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463)</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18" name="左中かっこ 17"/>
          <p:cNvSpPr/>
          <p:nvPr/>
        </p:nvSpPr>
        <p:spPr>
          <a:xfrm rot="16200000">
            <a:off x="7957883" y="3951103"/>
            <a:ext cx="180000" cy="2592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19" name="テキスト ボックス 1"/>
          <p:cNvSpPr txBox="1"/>
          <p:nvPr/>
        </p:nvSpPr>
        <p:spPr>
          <a:xfrm>
            <a:off x="5754231" y="5211087"/>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30.1%</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310)</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21" name="左中かっこ 20"/>
          <p:cNvSpPr/>
          <p:nvPr/>
        </p:nvSpPr>
        <p:spPr>
          <a:xfrm rot="16200000">
            <a:off x="8011883" y="4534398"/>
            <a:ext cx="180000" cy="2484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22" name="テキスト ボックス 1"/>
          <p:cNvSpPr txBox="1"/>
          <p:nvPr/>
        </p:nvSpPr>
        <p:spPr>
          <a:xfrm>
            <a:off x="5692410" y="5713790"/>
            <a:ext cx="3795767" cy="305597"/>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29.3%</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224)</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23" name="左中かっこ 22"/>
          <p:cNvSpPr/>
          <p:nvPr/>
        </p:nvSpPr>
        <p:spPr>
          <a:xfrm rot="16200000">
            <a:off x="8350767" y="5343598"/>
            <a:ext cx="156680" cy="1872000"/>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24" name="テキスト ボックス 1"/>
          <p:cNvSpPr txBox="1"/>
          <p:nvPr/>
        </p:nvSpPr>
        <p:spPr>
          <a:xfrm>
            <a:off x="5740468" y="6266436"/>
            <a:ext cx="3795767"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21.5%</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0" name="左中かっこ 29"/>
          <p:cNvSpPr/>
          <p:nvPr/>
        </p:nvSpPr>
        <p:spPr>
          <a:xfrm rot="16200000">
            <a:off x="7272133" y="502260"/>
            <a:ext cx="193719" cy="3987799"/>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31" name="テキスト ボックス 1"/>
          <p:cNvSpPr txBox="1"/>
          <p:nvPr/>
        </p:nvSpPr>
        <p:spPr>
          <a:xfrm>
            <a:off x="5692313" y="2467018"/>
            <a:ext cx="3843821"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46.9%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1,156)</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2" name="左中かっこ 31"/>
          <p:cNvSpPr/>
          <p:nvPr/>
        </p:nvSpPr>
        <p:spPr>
          <a:xfrm rot="16200000">
            <a:off x="7042220" y="-274472"/>
            <a:ext cx="212273" cy="4391426"/>
          </a:xfrm>
          <a:prstGeom prst="leftBrace">
            <a:avLst>
              <a:gd name="adj1" fmla="val 29497"/>
              <a:gd name="adj2" fmla="val 50000"/>
            </a:avLst>
          </a:prstGeom>
          <a:noFill/>
          <a:ln w="15875"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txBody>
          <a:bodyPr lIns="91341" tIns="45670" rIns="91341" bIns="45670"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a:solidFill>
                <a:srgbClr val="000000"/>
              </a:solidFill>
            </a:endParaRPr>
          </a:p>
        </p:txBody>
      </p:sp>
      <p:sp>
        <p:nvSpPr>
          <p:cNvPr id="33" name="テキスト ボックス 1"/>
          <p:cNvSpPr txBox="1"/>
          <p:nvPr/>
        </p:nvSpPr>
        <p:spPr>
          <a:xfrm>
            <a:off x="5678348" y="1901370"/>
            <a:ext cx="3809686" cy="252000"/>
          </a:xfrm>
          <a:prstGeom prst="rect">
            <a:avLst/>
          </a:prstGeom>
        </p:spPr>
        <p:txBody>
          <a:bodyPr wrap="square" lIns="91341" tIns="45670" rIns="91341" bIns="4567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dirty="0">
                <a:solidFill>
                  <a:srgbClr val="000000"/>
                </a:solidFill>
                <a:latin typeface="HGPｺﾞｼｯｸE" pitchFamily="50" charset="-128"/>
                <a:ea typeface="HGPｺﾞｼｯｸE" pitchFamily="50" charset="-128"/>
              </a:rPr>
              <a:t>一般就労への移行率が</a:t>
            </a:r>
            <a:r>
              <a:rPr lang="en-US" altLang="ja-JP" dirty="0">
                <a:solidFill>
                  <a:srgbClr val="000000"/>
                </a:solidFill>
                <a:latin typeface="HGPｺﾞｼｯｸE" pitchFamily="50" charset="-128"/>
                <a:ea typeface="HGPｺﾞｼｯｸE" pitchFamily="50" charset="-128"/>
              </a:rPr>
              <a:t>20%</a:t>
            </a:r>
            <a:r>
              <a:rPr lang="ja-JP" altLang="en-US" dirty="0">
                <a:solidFill>
                  <a:srgbClr val="000000"/>
                </a:solidFill>
                <a:latin typeface="HGPｺﾞｼｯｸE" pitchFamily="50" charset="-128"/>
                <a:ea typeface="HGPｺﾞｼｯｸE" pitchFamily="50" charset="-128"/>
              </a:rPr>
              <a:t>以上の施設　</a:t>
            </a:r>
            <a:r>
              <a:rPr lang="en-US" altLang="ja-JP" sz="1400" b="1" u="sng"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51.9%</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r>
              <a:rPr lang="en-US" altLang="ja-JP" dirty="0">
                <a:solidFill>
                  <a:prstClr val="black"/>
                </a:solidFill>
                <a:latin typeface="HGPｺﾞｼｯｸE" pitchFamily="50" charset="-128"/>
                <a:ea typeface="HGPｺﾞｼｯｸE" pitchFamily="50" charset="-128"/>
              </a:rPr>
              <a:t>(</a:t>
            </a:r>
            <a:r>
              <a:rPr lang="ja-JP" altLang="en-US" dirty="0">
                <a:solidFill>
                  <a:prstClr val="black"/>
                </a:solidFill>
                <a:latin typeface="HGPｺﾞｼｯｸE" pitchFamily="50" charset="-128"/>
                <a:ea typeface="HGPｺﾞｼｯｸE" pitchFamily="50" charset="-128"/>
              </a:rPr>
              <a:t>施設数</a:t>
            </a:r>
            <a:r>
              <a:rPr lang="en-US" altLang="ja-JP" dirty="0">
                <a:solidFill>
                  <a:prstClr val="black"/>
                </a:solidFill>
                <a:latin typeface="HGPｺﾞｼｯｸE" pitchFamily="50" charset="-128"/>
                <a:ea typeface="HGPｺﾞｼｯｸE" pitchFamily="50" charset="-128"/>
              </a:rPr>
              <a:t>1,454)</a:t>
            </a:r>
            <a:r>
              <a:rPr lang="ja-JP" altLang="en-US" b="1" dirty="0">
                <a:solidFill>
                  <a:srgbClr val="FF0000"/>
                </a:solidFill>
                <a:effectLst>
                  <a:outerShdw blurRad="38100" dist="38100" dir="2700000" algn="tl">
                    <a:srgbClr val="000000">
                      <a:alpha val="43137"/>
                    </a:srgbClr>
                  </a:outerShdw>
                </a:effectLst>
                <a:latin typeface="HGPｺﾞｼｯｸE" pitchFamily="50" charset="-128"/>
                <a:ea typeface="HGPｺﾞｼｯｸE" pitchFamily="50" charset="-128"/>
              </a:rPr>
              <a:t>　</a:t>
            </a:r>
            <a:endParaRPr lang="ja-JP" altLang="en-US" dirty="0">
              <a:solidFill>
                <a:srgbClr val="000000"/>
              </a:solidFill>
              <a:latin typeface="HGPｺﾞｼｯｸE" pitchFamily="50" charset="-128"/>
              <a:ea typeface="HGPｺﾞｼｯｸE" pitchFamily="50" charset="-128"/>
            </a:endParaRPr>
          </a:p>
        </p:txBody>
      </p:sp>
      <p:sp>
        <p:nvSpPr>
          <p:cNvPr id="34" name="Text Box 29"/>
          <p:cNvSpPr txBox="1">
            <a:spLocks noChangeArrowheads="1"/>
          </p:cNvSpPr>
          <p:nvPr/>
        </p:nvSpPr>
        <p:spPr bwMode="auto">
          <a:xfrm>
            <a:off x="-15552" y="6609638"/>
            <a:ext cx="5040558" cy="246205"/>
          </a:xfrm>
          <a:prstGeom prst="rect">
            <a:avLst/>
          </a:prstGeom>
          <a:noFill/>
          <a:ln w="9525" algn="ctr">
            <a:noFill/>
            <a:miter lim="800000"/>
            <a:headEnd/>
            <a:tailEnd/>
          </a:ln>
          <a:effectLst/>
        </p:spPr>
        <p:txBody>
          <a:bodyPr wrap="square" lIns="91330" tIns="45664" rIns="91330" bIns="45664">
            <a:spAutoFit/>
          </a:bodyPr>
          <a:lstStyle/>
          <a:p>
            <a:pPr>
              <a:spcBef>
                <a:spcPts val="0"/>
              </a:spcBef>
            </a:pPr>
            <a:r>
              <a:rPr lang="en-US" altLang="ja-JP" sz="1000" dirty="0">
                <a:solidFill>
                  <a:srgbClr val="000000">
                    <a:lumMod val="75000"/>
                  </a:srgbClr>
                </a:solidFill>
                <a:latin typeface="HGPｺﾞｼｯｸE" pitchFamily="50" charset="-128"/>
                <a:ea typeface="HGPｺﾞｼｯｸE" pitchFamily="50" charset="-128"/>
              </a:rPr>
              <a:t>【</a:t>
            </a:r>
            <a:r>
              <a:rPr lang="ja-JP" altLang="en-US" sz="1000" dirty="0">
                <a:solidFill>
                  <a:srgbClr val="000000">
                    <a:lumMod val="75000"/>
                  </a:srgbClr>
                </a:solidFill>
                <a:latin typeface="HGPｺﾞｼｯｸE" pitchFamily="50" charset="-128"/>
                <a:ea typeface="HGPｺﾞｼｯｸE" pitchFamily="50" charset="-128"/>
              </a:rPr>
              <a:t>出典</a:t>
            </a:r>
            <a:r>
              <a:rPr lang="en-US" altLang="ja-JP" sz="1000" dirty="0">
                <a:solidFill>
                  <a:srgbClr val="000000">
                    <a:lumMod val="75000"/>
                  </a:srgbClr>
                </a:solidFill>
                <a:latin typeface="HGPｺﾞｼｯｸE" pitchFamily="50" charset="-128"/>
                <a:ea typeface="HGPｺﾞｼｯｸE" pitchFamily="50" charset="-128"/>
              </a:rPr>
              <a:t>】</a:t>
            </a:r>
            <a:r>
              <a:rPr lang="ja-JP" altLang="en-US" sz="1000" dirty="0">
                <a:solidFill>
                  <a:srgbClr val="000000">
                    <a:lumMod val="75000"/>
                  </a:srgbClr>
                </a:solidFill>
                <a:latin typeface="HGPｺﾞｼｯｸE" pitchFamily="50" charset="-128"/>
                <a:ea typeface="HGPｺﾞｼｯｸE" pitchFamily="50" charset="-128"/>
              </a:rPr>
              <a:t>厚生労働省障害福祉課調べ（平成</a:t>
            </a:r>
            <a:r>
              <a:rPr lang="en-US" altLang="ja-JP" sz="1000" dirty="0">
                <a:solidFill>
                  <a:srgbClr val="000000">
                    <a:lumMod val="75000"/>
                  </a:srgbClr>
                </a:solidFill>
                <a:latin typeface="HGPｺﾞｼｯｸE" pitchFamily="50" charset="-128"/>
                <a:ea typeface="HGPｺﾞｼｯｸE" pitchFamily="50" charset="-128"/>
              </a:rPr>
              <a:t>28</a:t>
            </a:r>
            <a:r>
              <a:rPr lang="ja-JP" altLang="en-US" sz="1000" dirty="0">
                <a:solidFill>
                  <a:srgbClr val="000000">
                    <a:lumMod val="75000"/>
                  </a:srgbClr>
                </a:solidFill>
                <a:latin typeface="HGPｺﾞｼｯｸE" pitchFamily="50" charset="-128"/>
                <a:ea typeface="HGPｺﾞｼｯｸE" pitchFamily="50" charset="-128"/>
              </a:rPr>
              <a:t>年</a:t>
            </a:r>
            <a:r>
              <a:rPr lang="en-US" altLang="ja-JP" sz="1000" dirty="0">
                <a:solidFill>
                  <a:srgbClr val="000000">
                    <a:lumMod val="75000"/>
                  </a:srgbClr>
                </a:solidFill>
                <a:latin typeface="HGPｺﾞｼｯｸE" pitchFamily="50" charset="-128"/>
                <a:ea typeface="HGPｺﾞｼｯｸE" pitchFamily="50" charset="-128"/>
              </a:rPr>
              <a:t>4</a:t>
            </a:r>
            <a:r>
              <a:rPr lang="ja-JP" altLang="en-US" sz="1000" dirty="0">
                <a:solidFill>
                  <a:srgbClr val="000000">
                    <a:lumMod val="75000"/>
                  </a:srgbClr>
                </a:solidFill>
                <a:latin typeface="HGPｺﾞｼｯｸE" pitchFamily="50" charset="-128"/>
                <a:ea typeface="HGPｺﾞｼｯｸE" pitchFamily="50" charset="-128"/>
              </a:rPr>
              <a:t>月分　回答率：</a:t>
            </a:r>
            <a:r>
              <a:rPr lang="en-US" altLang="ja-JP" sz="1000" dirty="0">
                <a:solidFill>
                  <a:srgbClr val="000000">
                    <a:lumMod val="75000"/>
                  </a:srgbClr>
                </a:solidFill>
                <a:latin typeface="HGPｺﾞｼｯｸE" pitchFamily="50" charset="-128"/>
                <a:ea typeface="HGPｺﾞｼｯｸE" pitchFamily="50" charset="-128"/>
              </a:rPr>
              <a:t>89.2</a:t>
            </a:r>
            <a:r>
              <a:rPr lang="ja-JP" altLang="en-US" sz="1000" dirty="0">
                <a:solidFill>
                  <a:srgbClr val="000000">
                    <a:lumMod val="75000"/>
                  </a:srgbClr>
                </a:solidFill>
                <a:latin typeface="HGPｺﾞｼｯｸE" pitchFamily="50" charset="-128"/>
                <a:ea typeface="HGPｺﾞｼｯｸE" pitchFamily="50" charset="-128"/>
              </a:rPr>
              <a:t>％）</a:t>
            </a:r>
          </a:p>
        </p:txBody>
      </p:sp>
      <p:sp>
        <p:nvSpPr>
          <p:cNvPr id="29"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148</a:t>
            </a:fld>
            <a:endParaRPr lang="en-US" altLang="ja-JP" sz="1400" dirty="0">
              <a:solidFill>
                <a:prstClr val="black"/>
              </a:solidFill>
            </a:endParaRPr>
          </a:p>
        </p:txBody>
      </p:sp>
    </p:spTree>
    <p:extLst>
      <p:ext uri="{BB962C8B-B14F-4D97-AF65-F5344CB8AC3E}">
        <p14:creationId xmlns:p14="http://schemas.microsoft.com/office/powerpoint/2010/main" val="29659942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ext uri="{D42A27DB-BD31-4B8C-83A1-F6EECF244321}">
                <p14:modId xmlns:p14="http://schemas.microsoft.com/office/powerpoint/2010/main" val="3745684760"/>
              </p:ext>
            </p:extLst>
          </p:nvPr>
        </p:nvGraphicFramePr>
        <p:xfrm>
          <a:off x="56454" y="1978099"/>
          <a:ext cx="4896626" cy="4583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p:nvPr>
            <p:extLst>
              <p:ext uri="{D42A27DB-BD31-4B8C-83A1-F6EECF244321}">
                <p14:modId xmlns:p14="http://schemas.microsoft.com/office/powerpoint/2010/main" val="3488048894"/>
              </p:ext>
            </p:extLst>
          </p:nvPr>
        </p:nvGraphicFramePr>
        <p:xfrm>
          <a:off x="4775200" y="1808688"/>
          <a:ext cx="5218360" cy="4891744"/>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280746" y="342477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2,054</a:t>
            </a:r>
            <a:endParaRPr lang="ja-JP" altLang="en-US" sz="1600" dirty="0">
              <a:solidFill>
                <a:prstClr val="black"/>
              </a:solidFill>
              <a:latin typeface="Calibri"/>
              <a:ea typeface="ＭＳ Ｐゴシック"/>
            </a:endParaRPr>
          </a:p>
        </p:txBody>
      </p:sp>
      <p:sp>
        <p:nvSpPr>
          <p:cNvPr id="7" name="テキスト ボックス 6"/>
          <p:cNvSpPr txBox="1"/>
          <p:nvPr/>
        </p:nvSpPr>
        <p:spPr>
          <a:xfrm>
            <a:off x="539433" y="4759206"/>
            <a:ext cx="557561"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707</a:t>
            </a:r>
            <a:endParaRPr lang="ja-JP" altLang="en-US" sz="1600" dirty="0">
              <a:solidFill>
                <a:prstClr val="black"/>
              </a:solidFill>
              <a:latin typeface="Calibri"/>
              <a:ea typeface="ＭＳ Ｐゴシック"/>
            </a:endParaRPr>
          </a:p>
        </p:txBody>
      </p:sp>
      <p:sp>
        <p:nvSpPr>
          <p:cNvPr id="8" name="テキスト ボックス 7"/>
          <p:cNvSpPr txBox="1"/>
          <p:nvPr/>
        </p:nvSpPr>
        <p:spPr>
          <a:xfrm>
            <a:off x="1056184" y="4344452"/>
            <a:ext cx="720080"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1,058</a:t>
            </a:r>
            <a:endParaRPr lang="ja-JP" altLang="en-US" sz="1600" dirty="0">
              <a:solidFill>
                <a:prstClr val="black"/>
              </a:solidFill>
              <a:latin typeface="Calibri"/>
              <a:ea typeface="ＭＳ Ｐゴシック"/>
            </a:endParaRPr>
          </a:p>
        </p:txBody>
      </p:sp>
      <p:sp>
        <p:nvSpPr>
          <p:cNvPr id="9" name="テキスト ボックス 8"/>
          <p:cNvSpPr txBox="1"/>
          <p:nvPr/>
        </p:nvSpPr>
        <p:spPr>
          <a:xfrm>
            <a:off x="1667574" y="3892000"/>
            <a:ext cx="720080"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1,527</a:t>
            </a:r>
            <a:endParaRPr lang="en-US" altLang="ja-JP" sz="1600" dirty="0">
              <a:solidFill>
                <a:prstClr val="black"/>
              </a:solidFill>
              <a:latin typeface="Calibri"/>
              <a:ea typeface="ＭＳ Ｐゴシック"/>
            </a:endParaRPr>
          </a:p>
        </p:txBody>
      </p:sp>
      <p:sp>
        <p:nvSpPr>
          <p:cNvPr id="10" name="Text Box 162"/>
          <p:cNvSpPr txBox="1">
            <a:spLocks noChangeArrowheads="1"/>
          </p:cNvSpPr>
          <p:nvPr/>
        </p:nvSpPr>
        <p:spPr bwMode="auto">
          <a:xfrm>
            <a:off x="128464" y="6561963"/>
            <a:ext cx="3943572" cy="276999"/>
          </a:xfrm>
          <a:prstGeom prst="rect">
            <a:avLst/>
          </a:prstGeom>
          <a:noFill/>
          <a:ln w="9525">
            <a:noFill/>
            <a:miter lim="800000"/>
            <a:headEnd/>
            <a:tailEnd/>
          </a:ln>
        </p:spPr>
        <p:txBody>
          <a:bodyPr wrap="square">
            <a:spAutoFit/>
          </a:bodyPr>
          <a:lstStyle/>
          <a:p>
            <a:pPr fontAlgn="auto">
              <a:spcBef>
                <a:spcPct val="50000"/>
              </a:spcBef>
              <a:spcAft>
                <a:spcPts val="0"/>
              </a:spcAft>
            </a:pPr>
            <a:r>
              <a:rPr lang="en-US" altLang="ja-JP" sz="1200" dirty="0" smtClean="0">
                <a:solidFill>
                  <a:prstClr val="black"/>
                </a:solidFill>
                <a:latin typeface="Calibri"/>
                <a:ea typeface="ＭＳ Ｐゴシック"/>
              </a:rPr>
              <a:t>【</a:t>
            </a:r>
            <a:r>
              <a:rPr lang="ja-JP" altLang="en-US" sz="1200" dirty="0" smtClean="0">
                <a:solidFill>
                  <a:prstClr val="black"/>
                </a:solidFill>
                <a:latin typeface="Calibri"/>
                <a:ea typeface="ＭＳ Ｐゴシック"/>
              </a:rPr>
              <a:t>出典</a:t>
            </a:r>
            <a:r>
              <a:rPr lang="en-US" altLang="ja-JP" sz="1200" dirty="0" smtClean="0">
                <a:solidFill>
                  <a:prstClr val="black"/>
                </a:solidFill>
                <a:latin typeface="Calibri"/>
                <a:ea typeface="ＭＳ Ｐゴシック"/>
              </a:rPr>
              <a:t>】</a:t>
            </a:r>
            <a:r>
              <a:rPr lang="ja-JP" altLang="en-US" sz="1200" dirty="0" smtClean="0">
                <a:solidFill>
                  <a:prstClr val="black"/>
                </a:solidFill>
                <a:latin typeface="Calibri"/>
                <a:ea typeface="ＭＳ Ｐゴシック"/>
              </a:rPr>
              <a:t>国保連データ（各年度とも</a:t>
            </a:r>
            <a:r>
              <a:rPr lang="en-US" altLang="ja-JP" sz="1200" dirty="0">
                <a:solidFill>
                  <a:prstClr val="black"/>
                </a:solidFill>
                <a:latin typeface="Calibri"/>
                <a:ea typeface="ＭＳ Ｐゴシック"/>
              </a:rPr>
              <a:t>3</a:t>
            </a:r>
            <a:r>
              <a:rPr lang="ja-JP" altLang="en-US" sz="1200" dirty="0" smtClean="0">
                <a:solidFill>
                  <a:prstClr val="black"/>
                </a:solidFill>
                <a:latin typeface="Calibri"/>
                <a:ea typeface="ＭＳ Ｐゴシック"/>
              </a:rPr>
              <a:t>月サービス提供分）</a:t>
            </a:r>
            <a:endParaRPr lang="ja-JP" altLang="en-US" sz="1200" dirty="0">
              <a:solidFill>
                <a:prstClr val="black"/>
              </a:solidFill>
              <a:latin typeface="Calibri"/>
              <a:ea typeface="ＭＳ Ｐゴシック"/>
            </a:endParaRPr>
          </a:p>
        </p:txBody>
      </p:sp>
      <p:sp>
        <p:nvSpPr>
          <p:cNvPr id="3" name="正方形/長方形 2"/>
          <p:cNvSpPr/>
          <p:nvPr/>
        </p:nvSpPr>
        <p:spPr>
          <a:xfrm>
            <a:off x="1208584" y="1823338"/>
            <a:ext cx="2736304" cy="309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事業所数の推移</a:t>
            </a:r>
            <a:endParaRPr lang="ja-JP" altLang="en-US" sz="1600" dirty="0">
              <a:solidFill>
                <a:prstClr val="black"/>
              </a:solidFill>
            </a:endParaRPr>
          </a:p>
        </p:txBody>
      </p:sp>
      <p:sp>
        <p:nvSpPr>
          <p:cNvPr id="12" name="正方形/長方形 11"/>
          <p:cNvSpPr/>
          <p:nvPr/>
        </p:nvSpPr>
        <p:spPr>
          <a:xfrm>
            <a:off x="6393160" y="1844824"/>
            <a:ext cx="2736304" cy="309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設置主体別割合の推移</a:t>
            </a:r>
            <a:endParaRPr lang="ja-JP" altLang="en-US" sz="1600" dirty="0">
              <a:solidFill>
                <a:prstClr val="black"/>
              </a:solidFill>
            </a:endParaRPr>
          </a:p>
        </p:txBody>
      </p:sp>
      <p:sp>
        <p:nvSpPr>
          <p:cNvPr id="13" name="正方形/長方形 12"/>
          <p:cNvSpPr/>
          <p:nvPr/>
        </p:nvSpPr>
        <p:spPr>
          <a:xfrm>
            <a:off x="128465" y="620688"/>
            <a:ext cx="9649072" cy="118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457200"/>
            <a:r>
              <a:rPr lang="ja-JP" altLang="en-US" dirty="0" smtClean="0">
                <a:solidFill>
                  <a:prstClr val="black"/>
                </a:solidFill>
              </a:rPr>
              <a:t>○　設置主体別に就労</a:t>
            </a:r>
            <a:r>
              <a:rPr lang="ja-JP" altLang="en-US" dirty="0">
                <a:solidFill>
                  <a:prstClr val="black"/>
                </a:solidFill>
              </a:rPr>
              <a:t>継続</a:t>
            </a:r>
            <a:r>
              <a:rPr lang="ja-JP" altLang="en-US" dirty="0" smtClean="0">
                <a:solidFill>
                  <a:prstClr val="black"/>
                </a:solidFill>
              </a:rPr>
              <a:t>支援</a:t>
            </a:r>
            <a:r>
              <a:rPr lang="en-US" altLang="ja-JP" dirty="0" smtClean="0">
                <a:solidFill>
                  <a:prstClr val="black"/>
                </a:solidFill>
              </a:rPr>
              <a:t>A</a:t>
            </a:r>
            <a:r>
              <a:rPr lang="ja-JP" altLang="en-US" dirty="0" smtClean="0">
                <a:solidFill>
                  <a:prstClr val="black"/>
                </a:solidFill>
              </a:rPr>
              <a:t>型事業所数の推移を見ると、営利法人が設置する事業所数が著しく増加している。</a:t>
            </a:r>
            <a:endParaRPr lang="en-US" altLang="ja-JP" dirty="0" smtClean="0">
              <a:solidFill>
                <a:prstClr val="black"/>
              </a:solidFill>
            </a:endParaRPr>
          </a:p>
          <a:p>
            <a:pPr marL="216000" indent="-457200"/>
            <a:r>
              <a:rPr lang="ja-JP" altLang="en-US" dirty="0" smtClean="0">
                <a:solidFill>
                  <a:prstClr val="black"/>
                </a:solidFill>
              </a:rPr>
              <a:t>○　設置主体別の割合を見ると、平成２７年度では、営利法人の割合が最も高く約５割となっており、社会福祉法人の割合は約２割となっている。</a:t>
            </a:r>
            <a:endParaRPr lang="ja-JP" altLang="en-US" dirty="0">
              <a:solidFill>
                <a:prstClr val="black"/>
              </a:solidFill>
            </a:endParaRPr>
          </a:p>
        </p:txBody>
      </p:sp>
      <p:sp>
        <p:nvSpPr>
          <p:cNvPr id="15" name="タイトル 7"/>
          <p:cNvSpPr txBox="1">
            <a:spLocks/>
          </p:cNvSpPr>
          <p:nvPr/>
        </p:nvSpPr>
        <p:spPr bwMode="auto">
          <a:xfrm>
            <a:off x="36" y="44054"/>
            <a:ext cx="9906000" cy="432618"/>
          </a:xfrm>
          <a:prstGeom prst="rect">
            <a:avLst/>
          </a:prstGeom>
          <a:no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prstClr val="black"/>
                </a:solidFill>
                <a:latin typeface="HGP創英角ｺﾞｼｯｸUB" panose="020B0900000000000000" pitchFamily="50" charset="-128"/>
                <a:ea typeface="HGP創英角ｺﾞｼｯｸUB" panose="020B0900000000000000" pitchFamily="50" charset="-128"/>
              </a:rPr>
              <a:t>就労</a:t>
            </a:r>
            <a:r>
              <a:rPr lang="ja-JP" altLang="en-US" sz="2400" kern="0" dirty="0">
                <a:solidFill>
                  <a:prstClr val="black"/>
                </a:solidFill>
                <a:latin typeface="HGP創英角ｺﾞｼｯｸUB" panose="020B0900000000000000" pitchFamily="50" charset="-128"/>
                <a:ea typeface="HGP創英角ｺﾞｼｯｸUB" panose="020B0900000000000000" pitchFamily="50" charset="-128"/>
              </a:rPr>
              <a:t>継続支援</a:t>
            </a:r>
            <a:r>
              <a:rPr lang="ja-JP" altLang="en-US" sz="2400" kern="0" dirty="0" smtClean="0">
                <a:solidFill>
                  <a:prstClr val="black"/>
                </a:solidFill>
                <a:latin typeface="HGP創英角ｺﾞｼｯｸUB" panose="020B0900000000000000" pitchFamily="50" charset="-128"/>
                <a:ea typeface="HGP創英角ｺﾞｼｯｸUB" panose="020B0900000000000000" pitchFamily="50" charset="-128"/>
              </a:rPr>
              <a:t>Ａ型事業所の設置主体別の状況</a:t>
            </a:r>
            <a:endParaRPr lang="ja-JP" altLang="en-US" sz="2400" kern="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6" name="グループ化 10"/>
          <p:cNvGrpSpPr>
            <a:grpSpLocks/>
          </p:cNvGrpSpPr>
          <p:nvPr/>
        </p:nvGrpSpPr>
        <p:grpSpPr bwMode="auto">
          <a:xfrm>
            <a:off x="80" y="477242"/>
            <a:ext cx="9906000" cy="71438"/>
            <a:chOff x="0" y="188640"/>
            <a:chExt cx="9144000" cy="72008"/>
          </a:xfrm>
        </p:grpSpPr>
        <p:cxnSp>
          <p:nvCxnSpPr>
            <p:cNvPr id="17" name="直線コネクタ 16"/>
            <p:cNvCxnSpPr/>
            <p:nvPr/>
          </p:nvCxnSpPr>
          <p:spPr>
            <a:xfrm>
              <a:off x="0" y="188640"/>
              <a:ext cx="9144000" cy="0"/>
            </a:xfrm>
            <a:prstGeom prst="line">
              <a:avLst/>
            </a:prstGeom>
            <a:noFill/>
            <a:ln w="9525" cap="flat" cmpd="sng" algn="ctr">
              <a:solidFill>
                <a:srgbClr val="99CCFF"/>
              </a:solidFill>
              <a:prstDash val="solid"/>
            </a:ln>
            <a:effectLst/>
          </p:spPr>
        </p:cxnSp>
        <p:cxnSp>
          <p:nvCxnSpPr>
            <p:cNvPr id="18" name="直線コネクタ 17"/>
            <p:cNvCxnSpPr/>
            <p:nvPr/>
          </p:nvCxnSpPr>
          <p:spPr>
            <a:xfrm>
              <a:off x="0" y="260648"/>
              <a:ext cx="9144000" cy="0"/>
            </a:xfrm>
            <a:prstGeom prst="line">
              <a:avLst/>
            </a:prstGeom>
            <a:noFill/>
            <a:ln w="57150" cap="flat" cmpd="sng" algn="ctr">
              <a:solidFill>
                <a:srgbClr val="99CCFF"/>
              </a:solidFill>
              <a:prstDash val="solid"/>
            </a:ln>
            <a:effectLst/>
          </p:spPr>
        </p:cxnSp>
      </p:grpSp>
      <p:sp>
        <p:nvSpPr>
          <p:cNvPr id="19" name="テキスト ボックス 18"/>
          <p:cNvSpPr txBox="1"/>
          <p:nvPr/>
        </p:nvSpPr>
        <p:spPr>
          <a:xfrm>
            <a:off x="2897550" y="288240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2,668</a:t>
            </a:r>
            <a:endParaRPr lang="ja-JP" altLang="en-US" sz="1600" dirty="0">
              <a:solidFill>
                <a:prstClr val="black"/>
              </a:solidFill>
              <a:latin typeface="Calibri"/>
              <a:ea typeface="ＭＳ Ｐゴシック"/>
            </a:endParaRPr>
          </a:p>
        </p:txBody>
      </p:sp>
      <p:sp>
        <p:nvSpPr>
          <p:cNvPr id="20" name="テキスト ボックス 19"/>
          <p:cNvSpPr txBox="1"/>
          <p:nvPr/>
        </p:nvSpPr>
        <p:spPr>
          <a:xfrm>
            <a:off x="3513236" y="2409664"/>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3,158</a:t>
            </a:r>
            <a:endParaRPr lang="ja-JP" altLang="en-US" sz="1600" dirty="0">
              <a:solidFill>
                <a:prstClr val="black"/>
              </a:solidFill>
              <a:latin typeface="Calibri"/>
              <a:ea typeface="ＭＳ Ｐゴシック"/>
            </a:endParaRPr>
          </a:p>
        </p:txBody>
      </p:sp>
      <p:sp>
        <p:nvSpPr>
          <p:cNvPr id="21" name="テキスト ボックス 20"/>
          <p:cNvSpPr txBox="1"/>
          <p:nvPr/>
        </p:nvSpPr>
        <p:spPr>
          <a:xfrm>
            <a:off x="4199037" y="1988979"/>
            <a:ext cx="768086" cy="338554"/>
          </a:xfrm>
          <a:prstGeom prst="rect">
            <a:avLst/>
          </a:prstGeom>
          <a:noFill/>
          <a:ln>
            <a:solidFill>
              <a:schemeClr val="bg1">
                <a:lumMod val="65000"/>
              </a:schemeClr>
            </a:solidFill>
          </a:ln>
        </p:spPr>
        <p:txBody>
          <a:bodyPr wrap="square" rtlCol="0">
            <a:spAutoFit/>
          </a:bodyPr>
          <a:lstStyle/>
          <a:p>
            <a:pPr algn="ctr" fontAlgn="auto">
              <a:spcBef>
                <a:spcPts val="0"/>
              </a:spcBef>
              <a:spcAft>
                <a:spcPts val="0"/>
              </a:spcAft>
            </a:pPr>
            <a:r>
              <a:rPr lang="en-US" altLang="ja-JP" sz="1600" dirty="0">
                <a:solidFill>
                  <a:prstClr val="black"/>
                </a:solidFill>
                <a:latin typeface="Calibri"/>
                <a:ea typeface="ＭＳ Ｐゴシック"/>
              </a:rPr>
              <a:t>3,596</a:t>
            </a:r>
            <a:endParaRPr lang="ja-JP" altLang="en-US" sz="1600" dirty="0">
              <a:solidFill>
                <a:prstClr val="black"/>
              </a:solidFill>
              <a:latin typeface="Calibri"/>
              <a:ea typeface="ＭＳ Ｐゴシック"/>
            </a:endParaRPr>
          </a:p>
        </p:txBody>
      </p:sp>
      <p:sp>
        <p:nvSpPr>
          <p:cNvPr id="2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149</a:t>
            </a:fld>
            <a:endParaRPr lang="en-US" altLang="ja-JP" dirty="0">
              <a:solidFill>
                <a:prstClr val="black"/>
              </a:solidFill>
            </a:endParaRPr>
          </a:p>
        </p:txBody>
      </p:sp>
    </p:spTree>
    <p:extLst>
      <p:ext uri="{BB962C8B-B14F-4D97-AF65-F5344CB8AC3E}">
        <p14:creationId xmlns:p14="http://schemas.microsoft.com/office/powerpoint/2010/main" val="1623166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4740" y="676058"/>
            <a:ext cx="9645183" cy="861750"/>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nchor="ctr">
            <a:spAutoFit/>
          </a:bodyPr>
          <a:lstStyle/>
          <a:p>
            <a:pPr defTabSz="913177">
              <a:lnSpc>
                <a:spcPct val="150000"/>
              </a:lnSpc>
            </a:pPr>
            <a:r>
              <a:rPr lang="ja-JP" altLang="en-US" sz="2000" b="1" dirty="0">
                <a:solidFill>
                  <a:srgbClr val="000000"/>
                </a:solidFill>
                <a:latin typeface="ＤＦ特太ゴシック体" panose="020B0509000000000000" pitchFamily="49" charset="-128"/>
                <a:ea typeface="ＤＦ特太ゴシック体" panose="020B0509000000000000" pitchFamily="49" charset="-128"/>
              </a:rPr>
              <a:t>①　</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5.1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ea typeface="ＭＳ ゴシック" panose="020B0609070205080204" pitchFamily="49" charset="-128"/>
              </a:rPr>
              <a:t>　　</a:t>
            </a:r>
            <a:r>
              <a:rPr lang="ja-JP" altLang="en-US" sz="2000" dirty="0">
                <a:solidFill>
                  <a:srgbClr val="000000"/>
                </a:solidFill>
                <a:latin typeface="ＭＳ ゴシック" panose="020B0609070205080204" pitchFamily="49" charset="-128"/>
                <a:ea typeface="ＭＳ ゴシック" panose="020B0609070205080204" pitchFamily="49" charset="-128"/>
              </a:rPr>
              <a:t>⇒　福祉・介護従事者の人材確保・処遇改善等を図る。</a:t>
            </a:r>
            <a:endParaRPr lang="en-US" altLang="ja-JP" sz="2000" dirty="0">
              <a:solidFill>
                <a:srgbClr val="00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124576" y="3358676"/>
            <a:ext cx="9656446" cy="1784981"/>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③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年４月：障害福祉サービス等報酬改定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2.0</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sz="2000" dirty="0">
                <a:solidFill>
                  <a:srgbClr val="000000"/>
                </a:solidFill>
                <a:latin typeface="ＭＳ Ｐゴシック"/>
              </a:rPr>
              <a:t>　　　⇒　　「福祉・介護職員処遇改善加算」の創設により、処遇改善交付金による処遇</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改善を継続。</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併せて、交付金の申請率が低いこと等を踏まえ、算定要件を緩和した「福祉・</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介護職員処遇改善特別</a:t>
            </a:r>
            <a:r>
              <a:rPr lang="ja-JP" altLang="ja-JP" sz="2000" dirty="0">
                <a:solidFill>
                  <a:srgbClr val="000000"/>
                </a:solidFill>
                <a:latin typeface="ＭＳ Ｐゴシック"/>
              </a:rPr>
              <a:t>加算</a:t>
            </a:r>
            <a:r>
              <a:rPr lang="ja-JP" altLang="en-US" sz="2000" dirty="0">
                <a:solidFill>
                  <a:srgbClr val="000000"/>
                </a:solidFill>
                <a:latin typeface="ＭＳ Ｐゴシック"/>
              </a:rPr>
              <a:t>」</a:t>
            </a:r>
            <a:r>
              <a:rPr lang="ja-JP" altLang="ja-JP" sz="2000" dirty="0">
                <a:solidFill>
                  <a:srgbClr val="000000"/>
                </a:solidFill>
                <a:latin typeface="ＭＳ Ｐゴシック"/>
              </a:rPr>
              <a:t>を創設</a:t>
            </a:r>
            <a:r>
              <a:rPr lang="ja-JP" altLang="en-US" sz="2000" dirty="0">
                <a:solidFill>
                  <a:srgbClr val="000000"/>
                </a:solidFill>
                <a:latin typeface="ＭＳ Ｐゴシック"/>
              </a:rPr>
              <a:t>。</a:t>
            </a:r>
            <a:endParaRPr lang="ja-JP" altLang="ja-JP" sz="2000" dirty="0">
              <a:solidFill>
                <a:srgbClr val="000000"/>
              </a:solidFill>
              <a:latin typeface="ＭＳ Ｐゴシック"/>
            </a:endParaRPr>
          </a:p>
        </p:txBody>
      </p:sp>
      <p:sp>
        <p:nvSpPr>
          <p:cNvPr id="19" name="テキスト ボックス 18"/>
          <p:cNvSpPr txBox="1"/>
          <p:nvPr/>
        </p:nvSpPr>
        <p:spPr>
          <a:xfrm>
            <a:off x="124740" y="1741303"/>
            <a:ext cx="9645183" cy="1477204"/>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nchor="t">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②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21</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10</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24</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3</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月：福祉・介護職員処遇改善交付金（補正予算）</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dirty="0" smtClean="0">
                <a:solidFill>
                  <a:srgbClr val="000000"/>
                </a:solidFill>
                <a:latin typeface="ＭＳ ゴシック" pitchFamily="49" charset="-128"/>
                <a:ea typeface="ＭＳ ゴシック" pitchFamily="49" charset="-128"/>
              </a:rPr>
              <a:t>　　</a:t>
            </a:r>
            <a:r>
              <a:rPr lang="ja-JP" altLang="en-US" sz="2000" dirty="0">
                <a:solidFill>
                  <a:srgbClr val="000000"/>
                </a:solidFill>
                <a:latin typeface="ＭＳ ゴシック" pitchFamily="49" charset="-128"/>
                <a:ea typeface="ＭＳ ゴシック" pitchFamily="49" charset="-128"/>
              </a:rPr>
              <a:t>⇒　平成</a:t>
            </a:r>
            <a:r>
              <a:rPr lang="en-US" altLang="ja-JP" sz="2000" dirty="0">
                <a:solidFill>
                  <a:srgbClr val="000000"/>
                </a:solidFill>
                <a:latin typeface="ＭＳ ゴシック" pitchFamily="49" charset="-128"/>
                <a:ea typeface="ＭＳ ゴシック" pitchFamily="49" charset="-128"/>
              </a:rPr>
              <a:t>21</a:t>
            </a:r>
            <a:r>
              <a:rPr lang="ja-JP" altLang="en-US" sz="2000" dirty="0">
                <a:solidFill>
                  <a:srgbClr val="000000"/>
                </a:solidFill>
                <a:latin typeface="ＭＳ ゴシック" pitchFamily="49" charset="-128"/>
                <a:ea typeface="ＭＳ ゴシック" pitchFamily="49" charset="-128"/>
              </a:rPr>
              <a:t>年度補正予算（平成</a:t>
            </a:r>
            <a:r>
              <a:rPr lang="en-US" altLang="ja-JP" sz="2000" dirty="0">
                <a:solidFill>
                  <a:srgbClr val="000000"/>
                </a:solidFill>
                <a:latin typeface="ＭＳ ゴシック" pitchFamily="49" charset="-128"/>
                <a:ea typeface="ＭＳ ゴシック" pitchFamily="49" charset="-128"/>
              </a:rPr>
              <a:t>21</a:t>
            </a:r>
            <a:r>
              <a:rPr lang="ja-JP" altLang="en-US" sz="2000" dirty="0">
                <a:solidFill>
                  <a:srgbClr val="000000"/>
                </a:solidFill>
                <a:latin typeface="ＭＳ ゴシック" pitchFamily="49" charset="-128"/>
                <a:ea typeface="ＭＳ ゴシック" pitchFamily="49" charset="-128"/>
              </a:rPr>
              <a:t>年</a:t>
            </a:r>
            <a:r>
              <a:rPr lang="en-US" altLang="ja-JP" sz="2000" dirty="0">
                <a:solidFill>
                  <a:srgbClr val="000000"/>
                </a:solidFill>
                <a:latin typeface="ＭＳ ゴシック" pitchFamily="49" charset="-128"/>
                <a:ea typeface="ＭＳ ゴシック" pitchFamily="49" charset="-128"/>
              </a:rPr>
              <a:t>4</a:t>
            </a:r>
            <a:r>
              <a:rPr lang="ja-JP" altLang="en-US" sz="2000" dirty="0">
                <a:solidFill>
                  <a:srgbClr val="000000"/>
                </a:solidFill>
                <a:latin typeface="ＭＳ ゴシック" pitchFamily="49" charset="-128"/>
                <a:ea typeface="ＭＳ ゴシック" pitchFamily="49" charset="-128"/>
              </a:rPr>
              <a:t>月の経済危機対策）において、福祉・介</a:t>
            </a:r>
            <a:endParaRPr lang="en-US" altLang="ja-JP" sz="2000" dirty="0">
              <a:solidFill>
                <a:srgbClr val="000000"/>
              </a:solidFill>
              <a:latin typeface="ＭＳ ゴシック" pitchFamily="49" charset="-128"/>
              <a:ea typeface="ＭＳ ゴシック" pitchFamily="49" charset="-128"/>
            </a:endParaRPr>
          </a:p>
          <a:p>
            <a:pPr defTabSz="913177">
              <a:lnSpc>
                <a:spcPts val="2398"/>
              </a:lnSpc>
            </a:pPr>
            <a:r>
              <a:rPr lang="ja-JP" altLang="en-US" sz="2000" dirty="0">
                <a:solidFill>
                  <a:srgbClr val="000000"/>
                </a:solidFill>
                <a:latin typeface="ＭＳ ゴシック" pitchFamily="49" charset="-128"/>
                <a:ea typeface="ＭＳ ゴシック" pitchFamily="49" charset="-128"/>
              </a:rPr>
              <a:t>　　　護職員の処遇改善等の支援（賃金月額＋</a:t>
            </a:r>
            <a:r>
              <a:rPr lang="en-US" altLang="ja-JP" sz="2000" dirty="0">
                <a:solidFill>
                  <a:srgbClr val="000000"/>
                </a:solidFill>
                <a:latin typeface="ＭＳ ゴシック" pitchFamily="49" charset="-128"/>
                <a:ea typeface="ＭＳ ゴシック" pitchFamily="49" charset="-128"/>
              </a:rPr>
              <a:t>1.5</a:t>
            </a:r>
            <a:r>
              <a:rPr lang="ja-JP" altLang="en-US" sz="2000" dirty="0">
                <a:solidFill>
                  <a:srgbClr val="000000"/>
                </a:solidFill>
                <a:latin typeface="ＭＳ ゴシック" pitchFamily="49" charset="-128"/>
                <a:ea typeface="ＭＳ ゴシック" pitchFamily="49" charset="-128"/>
              </a:rPr>
              <a:t>万円相当分）を行うための措置</a:t>
            </a:r>
            <a:endParaRPr lang="en-US" altLang="ja-JP" sz="2000" dirty="0">
              <a:solidFill>
                <a:srgbClr val="000000"/>
              </a:solidFill>
              <a:latin typeface="ＭＳ ゴシック" pitchFamily="49" charset="-128"/>
              <a:ea typeface="ＭＳ ゴシック" pitchFamily="49" charset="-128"/>
            </a:endParaRPr>
          </a:p>
          <a:p>
            <a:pPr defTabSz="913177">
              <a:lnSpc>
                <a:spcPts val="2398"/>
              </a:lnSpc>
            </a:pPr>
            <a:r>
              <a:rPr lang="ja-JP" altLang="en-US" sz="2000" dirty="0">
                <a:solidFill>
                  <a:srgbClr val="000000"/>
                </a:solidFill>
                <a:latin typeface="ＭＳ ゴシック" pitchFamily="49" charset="-128"/>
                <a:ea typeface="ＭＳ ゴシック" pitchFamily="49" charset="-128"/>
              </a:rPr>
              <a:t>　　　を講じた。</a:t>
            </a:r>
            <a:endParaRPr lang="en-US" altLang="ja-JP" sz="2000" dirty="0">
              <a:solidFill>
                <a:srgbClr val="000000"/>
              </a:solidFill>
              <a:latin typeface="ＭＳ Ｐゴシック"/>
            </a:endParaRPr>
          </a:p>
        </p:txBody>
      </p:sp>
      <p:sp>
        <p:nvSpPr>
          <p:cNvPr id="8" name="テキスト ボックス 7"/>
          <p:cNvSpPr txBox="1"/>
          <p:nvPr/>
        </p:nvSpPr>
        <p:spPr>
          <a:xfrm>
            <a:off x="95299" y="5311224"/>
            <a:ext cx="9685724" cy="1169428"/>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wrap="square" lIns="91319" tIns="45659" rIns="91319" bIns="45659" rtlCol="0">
            <a:spAutoFit/>
          </a:bodyPr>
          <a:lstStyle/>
          <a:p>
            <a:pPr defTabSz="913177">
              <a:lnSpc>
                <a:spcPct val="150000"/>
              </a:lnSpc>
            </a:pP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④　平成</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27</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年４月：障害福祉サービス等報酬改定　改定率</a:t>
            </a:r>
            <a:r>
              <a:rPr lang="en-US" altLang="ja-JP" sz="2000" dirty="0">
                <a:solidFill>
                  <a:srgbClr val="000000"/>
                </a:solidFill>
                <a:latin typeface="ＤＦ特太ゴシック体" panose="020B0509000000000000" pitchFamily="49" charset="-128"/>
                <a:ea typeface="ＤＦ特太ゴシック体" panose="020B0509000000000000" pitchFamily="49" charset="-128"/>
              </a:rPr>
              <a:t>±</a:t>
            </a:r>
            <a:r>
              <a:rPr lang="ja-JP" altLang="en-US" sz="2000" dirty="0">
                <a:solidFill>
                  <a:srgbClr val="000000"/>
                </a:solidFill>
                <a:latin typeface="ＤＦ特太ゴシック体" panose="020B0509000000000000" pitchFamily="49" charset="-128"/>
                <a:ea typeface="ＤＦ特太ゴシック体" panose="020B0509000000000000" pitchFamily="49" charset="-128"/>
              </a:rPr>
              <a:t>０％</a:t>
            </a:r>
            <a:endParaRPr lang="en-US" altLang="ja-JP" sz="2000" dirty="0">
              <a:solidFill>
                <a:srgbClr val="000000"/>
              </a:solidFill>
              <a:latin typeface="ＤＦ特太ゴシック体" panose="020B0509000000000000" pitchFamily="49" charset="-128"/>
              <a:ea typeface="ＤＦ特太ゴシック体" panose="020B0509000000000000" pitchFamily="49" charset="-128"/>
            </a:endParaRPr>
          </a:p>
          <a:p>
            <a:pPr defTabSz="913177">
              <a:lnSpc>
                <a:spcPts val="2398"/>
              </a:lnSpc>
            </a:pPr>
            <a:r>
              <a:rPr lang="ja-JP" altLang="en-US" sz="2000" dirty="0">
                <a:solidFill>
                  <a:srgbClr val="000000"/>
                </a:solidFill>
                <a:latin typeface="ＭＳ Ｐゴシック"/>
              </a:rPr>
              <a:t>　　　⇒　　福祉・介護職員処遇改善加算について、現行の加算の仕組みは維持しつつ、</a:t>
            </a:r>
            <a:endParaRPr lang="en-US" altLang="ja-JP" sz="2000" dirty="0">
              <a:solidFill>
                <a:srgbClr val="000000"/>
              </a:solidFill>
              <a:latin typeface="ＭＳ Ｐゴシック"/>
            </a:endParaRPr>
          </a:p>
          <a:p>
            <a:pPr defTabSz="913177">
              <a:lnSpc>
                <a:spcPts val="2398"/>
              </a:lnSpc>
            </a:pPr>
            <a:r>
              <a:rPr lang="ja-JP" altLang="en-US" sz="2000" dirty="0">
                <a:solidFill>
                  <a:srgbClr val="000000"/>
                </a:solidFill>
                <a:latin typeface="ＭＳ Ｐゴシック"/>
              </a:rPr>
              <a:t>　　　　　更なる上乗せ評価（賃金月額＋</a:t>
            </a:r>
            <a:r>
              <a:rPr lang="en-US" altLang="ja-JP" sz="2000" dirty="0">
                <a:solidFill>
                  <a:srgbClr val="000000"/>
                </a:solidFill>
                <a:latin typeface="ＭＳ Ｐゴシック"/>
              </a:rPr>
              <a:t>1.2</a:t>
            </a:r>
            <a:r>
              <a:rPr lang="ja-JP" altLang="en-US" sz="2000" dirty="0">
                <a:solidFill>
                  <a:srgbClr val="000000"/>
                </a:solidFill>
                <a:latin typeface="ＭＳ Ｐゴシック"/>
              </a:rPr>
              <a:t>万円相当分）を行うための区分を創設。</a:t>
            </a:r>
            <a:endParaRPr lang="ja-JP" altLang="ja-JP" sz="2000" dirty="0">
              <a:solidFill>
                <a:srgbClr val="000000"/>
              </a:solidFill>
              <a:latin typeface="ＭＳ Ｐゴシック"/>
            </a:endParaRPr>
          </a:p>
        </p:txBody>
      </p:sp>
      <p:sp>
        <p:nvSpPr>
          <p:cNvPr id="10" name="正方形/長方形 9"/>
          <p:cNvSpPr/>
          <p:nvPr/>
        </p:nvSpPr>
        <p:spPr>
          <a:xfrm>
            <a:off x="0" y="0"/>
            <a:ext cx="9906000" cy="5863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543" tIns="41273" rIns="82543" bIns="41273" rtlCol="0" anchor="ctr"/>
          <a:lstStyle/>
          <a:p>
            <a:pPr algn="ctr" defTabSz="913177">
              <a:defRPr/>
            </a:pPr>
            <a:r>
              <a:rPr kumimoji="0" lang="ja-JP" altLang="en-US" sz="2400" kern="0" dirty="0">
                <a:solidFill>
                  <a:schemeClr val="tx1"/>
                </a:solidFill>
                <a:latin typeface="ＤＨＰ特太ゴシック体" panose="020B0500000000000000" pitchFamily="50" charset="-128"/>
                <a:ea typeface="ＤＨＰ特太ゴシック体" panose="020B0500000000000000" pitchFamily="50" charset="-128"/>
              </a:rPr>
              <a:t>福祉・介護職員の処遇改善についてのこれまでの取組</a:t>
            </a:r>
          </a:p>
        </p:txBody>
      </p:sp>
      <p:sp>
        <p:nvSpPr>
          <p:cNvPr id="12"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15</a:t>
            </a:fld>
            <a:endParaRPr lang="en-US" altLang="ja-JP" dirty="0">
              <a:solidFill>
                <a:prstClr val="black"/>
              </a:solidFill>
            </a:endParaRPr>
          </a:p>
        </p:txBody>
      </p:sp>
    </p:spTree>
    <p:extLst>
      <p:ext uri="{BB962C8B-B14F-4D97-AF65-F5344CB8AC3E}">
        <p14:creationId xmlns:p14="http://schemas.microsoft.com/office/powerpoint/2010/main" val="23384579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extLst>
              <p:ext uri="{D42A27DB-BD31-4B8C-83A1-F6EECF244321}">
                <p14:modId xmlns:p14="http://schemas.microsoft.com/office/powerpoint/2010/main" val="2337056782"/>
              </p:ext>
            </p:extLst>
          </p:nvPr>
        </p:nvGraphicFramePr>
        <p:xfrm>
          <a:off x="236476" y="2120598"/>
          <a:ext cx="9433048" cy="440266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グループ化 10"/>
          <p:cNvGrpSpPr>
            <a:grpSpLocks/>
          </p:cNvGrpSpPr>
          <p:nvPr/>
        </p:nvGrpSpPr>
        <p:grpSpPr bwMode="auto">
          <a:xfrm>
            <a:off x="80" y="476672"/>
            <a:ext cx="9906000" cy="71438"/>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6" y="-27384"/>
            <a:ext cx="9906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1" tIns="45594" rIns="91191" bIns="45594"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就労継続支援Ａ型事業所における平均賃金月額の推移</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93000" y="880254"/>
            <a:ext cx="9720000" cy="82796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457200" fontAlgn="auto">
              <a:spcBef>
                <a:spcPts val="0"/>
              </a:spcBef>
              <a:spcAft>
                <a:spcPts val="0"/>
              </a:spcAft>
            </a:pPr>
            <a:r>
              <a:rPr lang="ja-JP" altLang="en-US" sz="1600" dirty="0" smtClean="0">
                <a:solidFill>
                  <a:prstClr val="black"/>
                </a:solidFill>
              </a:rPr>
              <a:t>○　就労</a:t>
            </a:r>
            <a:r>
              <a:rPr lang="ja-JP" altLang="en-US" sz="1600" dirty="0">
                <a:solidFill>
                  <a:prstClr val="black"/>
                </a:solidFill>
              </a:rPr>
              <a:t>継続</a:t>
            </a:r>
            <a:r>
              <a:rPr lang="ja-JP" altLang="en-US" sz="1600" dirty="0" smtClean="0">
                <a:solidFill>
                  <a:prstClr val="black"/>
                </a:solidFill>
              </a:rPr>
              <a:t>支援</a:t>
            </a:r>
            <a:r>
              <a:rPr lang="ja-JP" altLang="en-US" sz="1600" dirty="0">
                <a:solidFill>
                  <a:prstClr val="black"/>
                </a:solidFill>
              </a:rPr>
              <a:t>Ａ</a:t>
            </a:r>
            <a:r>
              <a:rPr lang="ja-JP" altLang="en-US" sz="1600" dirty="0" smtClean="0">
                <a:solidFill>
                  <a:prstClr val="black"/>
                </a:solidFill>
              </a:rPr>
              <a:t>型事業所における平均賃金月額は、平成</a:t>
            </a:r>
            <a:r>
              <a:rPr lang="en-US" altLang="ja-JP" sz="1600" dirty="0" smtClean="0">
                <a:solidFill>
                  <a:prstClr val="black"/>
                </a:solidFill>
              </a:rPr>
              <a:t>26</a:t>
            </a:r>
            <a:r>
              <a:rPr lang="ja-JP" altLang="en-US" sz="1600" dirty="0" smtClean="0">
                <a:solidFill>
                  <a:prstClr val="black"/>
                </a:solidFill>
              </a:rPr>
              <a:t>年度までは減少傾向であったが、近年は増加傾向にある。</a:t>
            </a:r>
            <a:endParaRPr lang="ja-JP" altLang="en-US" sz="1600" dirty="0">
              <a:solidFill>
                <a:prstClr val="black"/>
              </a:solidFill>
            </a:endParaRPr>
          </a:p>
        </p:txBody>
      </p:sp>
      <p:sp>
        <p:nvSpPr>
          <p:cNvPr id="14" name="テキスト ボックス 13"/>
          <p:cNvSpPr txBox="1"/>
          <p:nvPr/>
        </p:nvSpPr>
        <p:spPr>
          <a:xfrm>
            <a:off x="109234" y="6503666"/>
            <a:ext cx="5213445" cy="307777"/>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出典</a:t>
            </a:r>
            <a:r>
              <a:rPr lang="en-US" altLang="ja-JP" sz="1400" dirty="0" smtClean="0">
                <a:solidFill>
                  <a:prstClr val="black"/>
                </a:solidFill>
              </a:rPr>
              <a:t>】</a:t>
            </a:r>
            <a:r>
              <a:rPr lang="ja-JP" altLang="en-US" sz="1400" dirty="0" smtClean="0">
                <a:solidFill>
                  <a:prstClr val="black"/>
                </a:solidFill>
              </a:rPr>
              <a:t>工賃・賃金実績調査（厚生労働省調べ）</a:t>
            </a:r>
            <a:endParaRPr lang="ja-JP" altLang="en-US" sz="1400" dirty="0">
              <a:solidFill>
                <a:prstClr val="black"/>
              </a:solidFill>
            </a:endParaRPr>
          </a:p>
        </p:txBody>
      </p:sp>
      <p:sp>
        <p:nvSpPr>
          <p:cNvPr id="16" name="テキスト ボックス 33"/>
          <p:cNvSpPr txBox="1">
            <a:spLocks noChangeArrowheads="1"/>
          </p:cNvSpPr>
          <p:nvPr/>
        </p:nvSpPr>
        <p:spPr bwMode="auto">
          <a:xfrm>
            <a:off x="101598" y="6240744"/>
            <a:ext cx="856282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fontAlgn="auto">
              <a:spcBef>
                <a:spcPts val="0"/>
              </a:spcBef>
              <a:spcAft>
                <a:spcPts val="0"/>
              </a:spcAft>
            </a:pPr>
            <a:r>
              <a:rPr lang="ja-JP" altLang="en-US" sz="1400" kern="0" dirty="0">
                <a:solidFill>
                  <a:prstClr val="black"/>
                </a:solidFill>
                <a:latin typeface="ＭＳ Ｐゴシック"/>
                <a:ea typeface="ＭＳ Ｐゴシック"/>
                <a:cs typeface="ＭＳ Ｐゴシック"/>
              </a:rPr>
              <a:t>（</a:t>
            </a:r>
            <a:r>
              <a:rPr lang="en-US" altLang="ja-JP" sz="1400" kern="0" dirty="0" smtClean="0">
                <a:solidFill>
                  <a:prstClr val="black"/>
                </a:solidFill>
                <a:latin typeface="ＭＳ Ｐゴシック"/>
                <a:ea typeface="ＭＳ Ｐゴシック"/>
                <a:cs typeface="ＭＳ Ｐゴシック"/>
              </a:rPr>
              <a:t>※</a:t>
            </a:r>
            <a:r>
              <a:rPr lang="ja-JP" altLang="en-US" sz="1400" kern="0" dirty="0" smtClean="0">
                <a:solidFill>
                  <a:prstClr val="black"/>
                </a:solidFill>
                <a:latin typeface="ＭＳ Ｐゴシック"/>
                <a:ea typeface="ＭＳ Ｐゴシック"/>
                <a:cs typeface="ＭＳ Ｐゴシック"/>
              </a:rPr>
              <a:t>）平成２３年度までは、就労</a:t>
            </a:r>
            <a:r>
              <a:rPr lang="ja-JP" altLang="en-US" sz="1400" kern="0" dirty="0">
                <a:solidFill>
                  <a:prstClr val="black"/>
                </a:solidFill>
                <a:latin typeface="ＭＳ Ｐゴシック"/>
                <a:ea typeface="ＭＳ Ｐゴシック"/>
                <a:cs typeface="ＭＳ Ｐゴシック"/>
              </a:rPr>
              <a:t>継続</a:t>
            </a:r>
            <a:r>
              <a:rPr lang="ja-JP" altLang="en-US" sz="1400" kern="0" dirty="0" smtClean="0">
                <a:solidFill>
                  <a:prstClr val="black"/>
                </a:solidFill>
                <a:latin typeface="ＭＳ Ｐゴシック"/>
                <a:ea typeface="ＭＳ Ｐゴシック"/>
                <a:cs typeface="ＭＳ Ｐゴシック"/>
              </a:rPr>
              <a:t>支援</a:t>
            </a:r>
            <a:r>
              <a:rPr lang="en-US" altLang="ja-JP" sz="1400" kern="0" dirty="0" smtClean="0">
                <a:solidFill>
                  <a:prstClr val="black"/>
                </a:solidFill>
                <a:latin typeface="ＭＳ Ｐゴシック"/>
                <a:ea typeface="ＭＳ Ｐゴシック"/>
                <a:cs typeface="ＭＳ Ｐゴシック"/>
              </a:rPr>
              <a:t>A</a:t>
            </a:r>
            <a:r>
              <a:rPr lang="ja-JP" altLang="en-US" sz="1400" kern="0" dirty="0" smtClean="0">
                <a:solidFill>
                  <a:prstClr val="black"/>
                </a:solidFill>
                <a:latin typeface="ＭＳ Ｐゴシック"/>
                <a:ea typeface="ＭＳ Ｐゴシック"/>
                <a:cs typeface="ＭＳ Ｐゴシック"/>
              </a:rPr>
              <a:t>型</a:t>
            </a:r>
            <a:r>
              <a:rPr lang="ja-JP" altLang="en-US" sz="1400" kern="0" dirty="0">
                <a:solidFill>
                  <a:prstClr val="black"/>
                </a:solidFill>
                <a:latin typeface="ＭＳ Ｐゴシック"/>
                <a:ea typeface="ＭＳ Ｐゴシック"/>
                <a:cs typeface="ＭＳ Ｐゴシック"/>
              </a:rPr>
              <a:t>事業所</a:t>
            </a:r>
            <a:r>
              <a:rPr lang="ja-JP" altLang="en-US" sz="1400" kern="0" dirty="0" smtClean="0">
                <a:solidFill>
                  <a:prstClr val="black"/>
                </a:solidFill>
                <a:latin typeface="ＭＳ Ｐゴシック"/>
                <a:ea typeface="ＭＳ Ｐゴシック"/>
                <a:cs typeface="ＭＳ Ｐゴシック"/>
              </a:rPr>
              <a:t>、福祉工場に</a:t>
            </a:r>
            <a:r>
              <a:rPr lang="ja-JP" altLang="en-US" sz="1400" kern="0" dirty="0">
                <a:solidFill>
                  <a:prstClr val="black"/>
                </a:solidFill>
                <a:latin typeface="ＭＳ Ｐゴシック"/>
                <a:ea typeface="ＭＳ Ｐゴシック"/>
                <a:cs typeface="ＭＳ Ｐゴシック"/>
              </a:rPr>
              <a:t>おける</a:t>
            </a:r>
            <a:r>
              <a:rPr lang="ja-JP" altLang="en-US" sz="1400" kern="0" dirty="0" smtClean="0">
                <a:solidFill>
                  <a:prstClr val="black"/>
                </a:solidFill>
                <a:latin typeface="ＭＳ Ｐゴシック"/>
                <a:ea typeface="ＭＳ Ｐゴシック"/>
                <a:cs typeface="ＭＳ Ｐゴシック"/>
              </a:rPr>
              <a:t>平均賃金</a:t>
            </a:r>
            <a:endParaRPr lang="ja-JP" altLang="en-US" sz="1400" kern="100" dirty="0">
              <a:solidFill>
                <a:prstClr val="black"/>
              </a:solidFill>
              <a:latin typeface="ＭＳ Ｐゴシック"/>
              <a:ea typeface="ＭＳ Ｐゴシック"/>
              <a:cs typeface="Times New Roman"/>
            </a:endParaRPr>
          </a:p>
        </p:txBody>
      </p:sp>
      <p:sp>
        <p:nvSpPr>
          <p:cNvPr id="18"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150</a:t>
            </a:fld>
            <a:endParaRPr lang="en-US" altLang="ja-JP" sz="1400" dirty="0">
              <a:solidFill>
                <a:prstClr val="black"/>
              </a:solidFill>
            </a:endParaRPr>
          </a:p>
        </p:txBody>
      </p:sp>
    </p:spTree>
    <p:extLst>
      <p:ext uri="{BB962C8B-B14F-4D97-AF65-F5344CB8AC3E}">
        <p14:creationId xmlns:p14="http://schemas.microsoft.com/office/powerpoint/2010/main" val="421025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7"/>
          <p:cNvSpPr txBox="1">
            <a:spLocks/>
          </p:cNvSpPr>
          <p:nvPr/>
        </p:nvSpPr>
        <p:spPr bwMode="auto">
          <a:xfrm>
            <a:off x="36" y="-32108"/>
            <a:ext cx="9906000" cy="517055"/>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000" kern="0" dirty="0">
                <a:solidFill>
                  <a:prstClr val="black"/>
                </a:solidFill>
                <a:latin typeface="HGP創英角ｺﾞｼｯｸUB" panose="020B0900000000000000" pitchFamily="50" charset="-128"/>
                <a:ea typeface="HGP創英角ｺﾞｼｯｸUB" panose="020B0900000000000000" pitchFamily="50" charset="-128"/>
              </a:rPr>
              <a:t>就労継続支援Ａ型の見直しについて</a:t>
            </a:r>
          </a:p>
        </p:txBody>
      </p:sp>
      <p:grpSp>
        <p:nvGrpSpPr>
          <p:cNvPr id="34" name="グループ化 10"/>
          <p:cNvGrpSpPr>
            <a:grpSpLocks/>
          </p:cNvGrpSpPr>
          <p:nvPr/>
        </p:nvGrpSpPr>
        <p:grpSpPr bwMode="auto">
          <a:xfrm>
            <a:off x="0" y="458792"/>
            <a:ext cx="9906000" cy="71438"/>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4" name="正方形/長方形 3"/>
          <p:cNvSpPr/>
          <p:nvPr/>
        </p:nvSpPr>
        <p:spPr>
          <a:xfrm>
            <a:off x="68163" y="997527"/>
            <a:ext cx="6124822" cy="18426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7607" indent="-177607" fontAlgn="auto">
              <a:spcBef>
                <a:spcPts val="0"/>
              </a:spcBef>
              <a:spcAft>
                <a:spcPts val="0"/>
              </a:spcAft>
            </a:pPr>
            <a:r>
              <a:rPr lang="ja-JP" altLang="en-US" sz="1500" dirty="0">
                <a:solidFill>
                  <a:prstClr val="black"/>
                </a:solidFill>
                <a:latin typeface="ＭＳ Ｐゴシック"/>
              </a:rPr>
              <a:t>○　就労継続支援Ａ型については、利用者数、費用額、事業所数が毎年大きく増加。</a:t>
            </a:r>
            <a:endParaRPr lang="en-US" altLang="ja-JP" sz="1500" dirty="0">
              <a:solidFill>
                <a:prstClr val="black"/>
              </a:solidFill>
              <a:latin typeface="ＭＳ Ｐゴシック"/>
            </a:endParaRPr>
          </a:p>
          <a:p>
            <a:pPr marL="177607" indent="-177607" fontAlgn="auto">
              <a:spcBef>
                <a:spcPts val="0"/>
              </a:spcBef>
              <a:spcAft>
                <a:spcPts val="0"/>
              </a:spcAft>
            </a:pP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一方、生産活動の内容が適切でない事業所や、利用者の意向にかかわらず、全ての利用者の労働時間を一律に短くする事業所など、不適切な事例が増えているとの指摘があり、支援内容の適正化と就労の質の向上が求められている。</a:t>
            </a:r>
            <a:endParaRPr lang="en-US" altLang="ja-JP" sz="1500" dirty="0">
              <a:solidFill>
                <a:prstClr val="black"/>
              </a:solidFill>
              <a:latin typeface="ＭＳ Ｐゴシック"/>
            </a:endParaRPr>
          </a:p>
        </p:txBody>
      </p:sp>
      <p:sp>
        <p:nvSpPr>
          <p:cNvPr id="3" name="角丸四角形 2"/>
          <p:cNvSpPr/>
          <p:nvPr/>
        </p:nvSpPr>
        <p:spPr>
          <a:xfrm>
            <a:off x="68160" y="599913"/>
            <a:ext cx="2292552"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8165" y="2999237"/>
            <a:ext cx="2364560"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8" name="表 7"/>
          <p:cNvGraphicFramePr>
            <a:graphicFrameLocks noGrp="1"/>
          </p:cNvGraphicFramePr>
          <p:nvPr>
            <p:extLst>
              <p:ext uri="{D42A27DB-BD31-4B8C-83A1-F6EECF244321}">
                <p14:modId xmlns:p14="http://schemas.microsoft.com/office/powerpoint/2010/main" val="3610814882"/>
              </p:ext>
            </p:extLst>
          </p:nvPr>
        </p:nvGraphicFramePr>
        <p:xfrm>
          <a:off x="68160" y="3412412"/>
          <a:ext cx="9769680" cy="3625698"/>
        </p:xfrm>
        <a:graphic>
          <a:graphicData uri="http://schemas.openxmlformats.org/drawingml/2006/table">
            <a:tbl>
              <a:tblPr firstRow="1" bandRow="1">
                <a:tableStyleId>{5940675A-B579-460E-94D1-54222C63F5DA}</a:tableStyleId>
              </a:tblPr>
              <a:tblGrid>
                <a:gridCol w="1284440"/>
                <a:gridCol w="8485240"/>
              </a:tblGrid>
              <a:tr h="289843">
                <a:tc>
                  <a:txBody>
                    <a:bodyPr/>
                    <a:lstStyle/>
                    <a:p>
                      <a:pPr algn="ctr"/>
                      <a:r>
                        <a:rPr kumimoji="1" lang="ja-JP" altLang="en-US" sz="1500" dirty="0" smtClean="0">
                          <a:latin typeface="+mj-ea"/>
                          <a:ea typeface="+mj-ea"/>
                        </a:rPr>
                        <a:t>時期</a:t>
                      </a:r>
                      <a:endParaRPr kumimoji="1" lang="ja-JP" altLang="en-US" sz="1500" dirty="0">
                        <a:latin typeface="+mj-ea"/>
                        <a:ea typeface="+mj-ea"/>
                      </a:endParaRPr>
                    </a:p>
                  </a:txBody>
                  <a:tcPr marL="36000" marR="36000" marT="36000" marB="0">
                    <a:solidFill>
                      <a:srgbClr val="FFFFCC"/>
                    </a:solidFill>
                  </a:tcPr>
                </a:tc>
                <a:tc>
                  <a:txBody>
                    <a:bodyPr/>
                    <a:lstStyle/>
                    <a:p>
                      <a:pPr algn="ctr"/>
                      <a:r>
                        <a:rPr kumimoji="1" lang="ja-JP" altLang="en-US" sz="1500" dirty="0" smtClean="0">
                          <a:latin typeface="+mj-ea"/>
                          <a:ea typeface="+mj-ea"/>
                        </a:rPr>
                        <a:t>対応内容</a:t>
                      </a:r>
                      <a:endParaRPr kumimoji="1" lang="ja-JP" altLang="en-US" sz="1500" dirty="0">
                        <a:latin typeface="+mj-ea"/>
                        <a:ea typeface="+mj-ea"/>
                      </a:endParaRPr>
                    </a:p>
                  </a:txBody>
                  <a:tcPr marL="36000" marR="36000" marT="36000" marB="0">
                    <a:solidFill>
                      <a:srgbClr val="FFFFCC"/>
                    </a:solidFill>
                  </a:tcPr>
                </a:tc>
              </a:tr>
              <a:tr h="51026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24</a:t>
                      </a:r>
                      <a:r>
                        <a:rPr kumimoji="1" lang="ja-JP" altLang="en-US" sz="1500" b="0" dirty="0" smtClean="0">
                          <a:latin typeface="+mj-ea"/>
                          <a:ea typeface="+mj-ea"/>
                        </a:rPr>
                        <a:t>年</a:t>
                      </a:r>
                      <a:r>
                        <a:rPr kumimoji="1" lang="en-US" altLang="ja-JP" sz="1500" b="0" dirty="0" smtClean="0">
                          <a:latin typeface="+mj-ea"/>
                          <a:ea typeface="+mj-ea"/>
                        </a:rPr>
                        <a:t>10</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○利用者のうち短時間利用者の占める割合が多い場合の減算（</a:t>
                      </a:r>
                      <a:r>
                        <a:rPr kumimoji="1" lang="en-US" altLang="ja-JP" sz="1500" b="0" dirty="0" smtClean="0">
                          <a:latin typeface="+mj-ea"/>
                          <a:ea typeface="+mj-ea"/>
                        </a:rPr>
                        <a:t>90</a:t>
                      </a:r>
                      <a:r>
                        <a:rPr kumimoji="1" lang="ja-JP" altLang="en-US" sz="1500" b="0" dirty="0" smtClean="0">
                          <a:latin typeface="+mj-ea"/>
                          <a:ea typeface="+mj-ea"/>
                        </a:rPr>
                        <a:t>％、</a:t>
                      </a:r>
                      <a:r>
                        <a:rPr kumimoji="1" lang="en-US" altLang="ja-JP" sz="1500" b="0" dirty="0" smtClean="0">
                          <a:latin typeface="+mj-ea"/>
                          <a:ea typeface="+mj-ea"/>
                        </a:rPr>
                        <a:t>75</a:t>
                      </a:r>
                      <a:r>
                        <a:rPr kumimoji="1" lang="ja-JP" altLang="en-US" sz="1500" b="0" dirty="0" smtClean="0">
                          <a:latin typeface="+mj-ea"/>
                          <a:ea typeface="+mj-ea"/>
                        </a:rPr>
                        <a:t>％）措置の創設（平成</a:t>
                      </a:r>
                      <a:r>
                        <a:rPr kumimoji="1" lang="en-US" altLang="ja-JP" sz="1500" b="0" dirty="0" smtClean="0">
                          <a:latin typeface="+mj-ea"/>
                          <a:ea typeface="+mj-ea"/>
                        </a:rPr>
                        <a:t>24</a:t>
                      </a:r>
                      <a:r>
                        <a:rPr kumimoji="1" lang="ja-JP" altLang="en-US" sz="1500" b="0" dirty="0" smtClean="0">
                          <a:latin typeface="+mj-ea"/>
                          <a:ea typeface="+mj-ea"/>
                        </a:rPr>
                        <a:t>年度報酬改定）</a:t>
                      </a:r>
                      <a:endParaRPr kumimoji="1" lang="en-US" altLang="ja-JP" sz="1500" b="0" dirty="0" smtClean="0">
                        <a:latin typeface="+mj-ea"/>
                        <a:ea typeface="+mj-ea"/>
                      </a:endParaRPr>
                    </a:p>
                  </a:txBody>
                  <a:tcPr marL="36000" marR="36000" marT="36000" marB="0"/>
                </a:tc>
              </a:tr>
              <a:tr h="1394686">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 </a:t>
                      </a:r>
                      <a:r>
                        <a:rPr kumimoji="1" lang="en-US" altLang="ja-JP" sz="1500" b="0" dirty="0" smtClean="0">
                          <a:latin typeface="+mj-ea"/>
                          <a:ea typeface="+mj-ea"/>
                        </a:rPr>
                        <a:t>9</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○指定就労継続支援Ａ型における適正な事業運営に向けた指導について（課長通知）</a:t>
                      </a:r>
                      <a:endParaRPr kumimoji="1" lang="en-US" altLang="ja-JP" sz="1500" b="0" dirty="0" smtClean="0">
                        <a:latin typeface="+mj-ea"/>
                        <a:ea typeface="+mj-ea"/>
                      </a:endParaRPr>
                    </a:p>
                    <a:p>
                      <a:pPr marL="88900" indent="0">
                        <a:buFont typeface="Wingdings" panose="05000000000000000000" pitchFamily="2" charset="2"/>
                        <a:buNone/>
                      </a:pPr>
                      <a:r>
                        <a:rPr kumimoji="1" lang="ja-JP" altLang="en-US" sz="1500" b="0" dirty="0" smtClean="0">
                          <a:latin typeface="+mj-ea"/>
                          <a:ea typeface="+mj-ea"/>
                        </a:rPr>
                        <a:t>①</a:t>
                      </a:r>
                      <a:r>
                        <a:rPr kumimoji="1" lang="ja-JP" altLang="en-US" sz="1400" b="0" dirty="0" smtClean="0">
                          <a:latin typeface="+mj-ea"/>
                          <a:ea typeface="+mj-ea"/>
                        </a:rPr>
                        <a:t>暫定支給決定の適正な運用の依頼</a:t>
                      </a:r>
                      <a:endParaRPr kumimoji="1" lang="en-US" altLang="ja-JP" sz="14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②不適切な事業運営の事例を示すとともに、指導ポイントの明示</a:t>
                      </a:r>
                      <a:endParaRPr kumimoji="1" lang="en-US" altLang="ja-JP" sz="1400" b="0" dirty="0" smtClean="0">
                        <a:latin typeface="+mj-ea"/>
                        <a:ea typeface="+mj-ea"/>
                      </a:endParaRPr>
                    </a:p>
                    <a:p>
                      <a:pPr marL="177800" indent="0"/>
                      <a:r>
                        <a:rPr kumimoji="1" lang="ja-JP" altLang="en-US" sz="1100" b="0" dirty="0" smtClean="0">
                          <a:latin typeface="+mj-ea"/>
                          <a:ea typeface="+mj-ea"/>
                        </a:rPr>
                        <a:t>（不適切な事例）</a:t>
                      </a:r>
                      <a:endParaRPr kumimoji="1" lang="en-US" altLang="ja-JP" sz="1100" b="0" dirty="0" smtClean="0">
                        <a:latin typeface="+mj-ea"/>
                        <a:ea typeface="+mj-ea"/>
                      </a:endParaRPr>
                    </a:p>
                    <a:p>
                      <a:pPr marL="177800" indent="0"/>
                      <a:r>
                        <a:rPr kumimoji="1" lang="ja-JP" altLang="en-US" sz="1100" b="0" dirty="0" smtClean="0">
                          <a:latin typeface="+mj-ea"/>
                          <a:ea typeface="+mj-ea"/>
                        </a:rPr>
                        <a:t>・収益の上がらない仕事しか提供せず、生産活動による収益だけでは最低賃金を支払うことが困難</a:t>
                      </a:r>
                      <a:endParaRPr kumimoji="1" lang="en-US" altLang="ja-JP" sz="1100" b="0" dirty="0" smtClean="0">
                        <a:latin typeface="+mj-ea"/>
                        <a:ea typeface="+mj-ea"/>
                      </a:endParaRPr>
                    </a:p>
                    <a:p>
                      <a:pPr marL="177800" indent="0"/>
                      <a:r>
                        <a:rPr kumimoji="1" lang="ja-JP" altLang="en-US" sz="1100" b="0" dirty="0" smtClean="0">
                          <a:latin typeface="+mj-ea"/>
                          <a:ea typeface="+mj-ea"/>
                        </a:rPr>
                        <a:t>・全ての利用者の労働時間を一律に短時間</a:t>
                      </a:r>
                      <a:endParaRPr kumimoji="1" lang="en-US" altLang="ja-JP" sz="1100" b="0" dirty="0" smtClean="0">
                        <a:latin typeface="+mj-ea"/>
                        <a:ea typeface="+mj-ea"/>
                      </a:endParaRPr>
                    </a:p>
                    <a:p>
                      <a:pPr marL="177800" indent="0"/>
                      <a:r>
                        <a:rPr kumimoji="1" lang="ja-JP" altLang="en-US" sz="1100" b="0" dirty="0" smtClean="0">
                          <a:latin typeface="+mj-ea"/>
                          <a:ea typeface="+mj-ea"/>
                        </a:rPr>
                        <a:t>・一定期間経過後に事業所を退所させている</a:t>
                      </a:r>
                      <a:endParaRPr kumimoji="1" lang="ja-JP" altLang="en-US" sz="1500" b="0" dirty="0">
                        <a:latin typeface="+mj-ea"/>
                        <a:ea typeface="+mj-ea"/>
                      </a:endParaRPr>
                    </a:p>
                  </a:txBody>
                  <a:tcPr marL="36000" marR="36000" marT="36000" marB="0"/>
                </a:tc>
              </a:tr>
              <a:tr h="51026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a:t>
                      </a:r>
                      <a:r>
                        <a:rPr kumimoji="1" lang="en-US" altLang="ja-JP" sz="1500" b="0" dirty="0" smtClean="0">
                          <a:latin typeface="+mj-ea"/>
                          <a:ea typeface="+mj-ea"/>
                        </a:rPr>
                        <a:t>10</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○短時間利用減算の仕組みを利用者割合から平均利用時間に見直すとともに、減算割合（</a:t>
                      </a:r>
                      <a:r>
                        <a:rPr kumimoji="1" lang="en-US" altLang="ja-JP" sz="1500" b="0" dirty="0" smtClean="0">
                          <a:latin typeface="+mj-ea"/>
                          <a:ea typeface="+mj-ea"/>
                        </a:rPr>
                        <a:t>90</a:t>
                      </a:r>
                      <a:r>
                        <a:rPr kumimoji="1" lang="ja-JP" altLang="en-US" sz="1500" b="0" dirty="0" smtClean="0">
                          <a:latin typeface="+mj-ea"/>
                          <a:ea typeface="+mj-ea"/>
                        </a:rPr>
                        <a:t>％～</a:t>
                      </a:r>
                      <a:r>
                        <a:rPr kumimoji="1" lang="en-US" altLang="ja-JP" sz="1500" b="0" dirty="0" smtClean="0">
                          <a:latin typeface="+mj-ea"/>
                          <a:ea typeface="+mj-ea"/>
                        </a:rPr>
                        <a:t>30</a:t>
                      </a:r>
                      <a:r>
                        <a:rPr kumimoji="1" lang="ja-JP" altLang="en-US" sz="1500" b="0" dirty="0" smtClean="0">
                          <a:latin typeface="+mj-ea"/>
                          <a:ea typeface="+mj-ea"/>
                        </a:rPr>
                        <a:t>％）を強化（平成</a:t>
                      </a:r>
                      <a:r>
                        <a:rPr kumimoji="1" lang="en-US" altLang="ja-JP" sz="1500" b="0" dirty="0" smtClean="0">
                          <a:latin typeface="+mj-ea"/>
                          <a:ea typeface="+mj-ea"/>
                        </a:rPr>
                        <a:t>27</a:t>
                      </a:r>
                      <a:r>
                        <a:rPr kumimoji="1" lang="ja-JP" altLang="en-US" sz="1500" b="0" dirty="0" smtClean="0">
                          <a:latin typeface="+mj-ea"/>
                          <a:ea typeface="+mj-ea"/>
                        </a:rPr>
                        <a:t>年度報酬改定）</a:t>
                      </a:r>
                      <a:endParaRPr kumimoji="1" lang="ja-JP" altLang="en-US" sz="1500" b="0" dirty="0">
                        <a:latin typeface="+mj-ea"/>
                        <a:ea typeface="+mj-ea"/>
                      </a:endParaRPr>
                    </a:p>
                  </a:txBody>
                  <a:tcPr marL="36000" marR="36000" marT="36000" marB="0"/>
                </a:tc>
              </a:tr>
              <a:tr h="920643">
                <a:tc>
                  <a:txBody>
                    <a:bodyPr/>
                    <a:lstStyle/>
                    <a:p>
                      <a:pPr algn="dist"/>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 </a:t>
                      </a:r>
                      <a:r>
                        <a:rPr kumimoji="1" lang="en-US" altLang="ja-JP" sz="1500" b="0" dirty="0" smtClean="0">
                          <a:latin typeface="+mj-ea"/>
                          <a:ea typeface="+mj-ea"/>
                        </a:rPr>
                        <a:t>3</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○就労移行支援及び就労継続支援（Ａ型・Ｂ型）における適切なサービス提供の推進について（課長通知）</a:t>
                      </a:r>
                      <a:endParaRPr kumimoji="1" lang="en-US" altLang="ja-JP" sz="15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①暫定支給決定を要しない場合の基準を明確化及び市町村間で差が出ないよう都道府県の関与の依頼</a:t>
                      </a:r>
                      <a:endParaRPr kumimoji="1" lang="en-US" altLang="ja-JP" sz="1400" b="0" dirty="0" smtClean="0">
                        <a:latin typeface="+mj-ea"/>
                        <a:ea typeface="+mj-ea"/>
                      </a:endParaRPr>
                    </a:p>
                    <a:p>
                      <a:pPr marL="88900" indent="0">
                        <a:buFont typeface="Wingdings" panose="05000000000000000000" pitchFamily="2" charset="2"/>
                        <a:buNone/>
                      </a:pPr>
                      <a:r>
                        <a:rPr kumimoji="1" lang="ja-JP" altLang="en-US" sz="1400" b="0" dirty="0" smtClean="0">
                          <a:latin typeface="+mj-ea"/>
                          <a:ea typeface="+mj-ea"/>
                        </a:rPr>
                        <a:t>②不適切な事例に対し再度、指導後の改善見込みがない場合の勧告、命令等の措置を講ずることを依頼</a:t>
                      </a:r>
                      <a:endParaRPr kumimoji="1" lang="ja-JP" altLang="en-US" sz="1400" b="0" dirty="0">
                        <a:latin typeface="+mj-ea"/>
                        <a:ea typeface="+mj-ea"/>
                      </a:endParaRPr>
                    </a:p>
                  </a:txBody>
                  <a:tcPr marL="36000" marR="36000" marT="36000" marB="0"/>
                </a:tc>
              </a:tr>
            </a:tbl>
          </a:graphicData>
        </a:graphic>
      </p:graphicFrame>
      <p:grpSp>
        <p:nvGrpSpPr>
          <p:cNvPr id="14" name="グループ化 13"/>
          <p:cNvGrpSpPr/>
          <p:nvPr/>
        </p:nvGrpSpPr>
        <p:grpSpPr>
          <a:xfrm>
            <a:off x="6326950" y="623157"/>
            <a:ext cx="3366604" cy="2410667"/>
            <a:chOff x="272507" y="4474717"/>
            <a:chExt cx="3366603" cy="2410667"/>
          </a:xfrm>
        </p:grpSpPr>
        <p:graphicFrame>
          <p:nvGraphicFramePr>
            <p:cNvPr id="15" name="グラフ 14"/>
            <p:cNvGraphicFramePr/>
            <p:nvPr>
              <p:extLst>
                <p:ext uri="{D42A27DB-BD31-4B8C-83A1-F6EECF244321}">
                  <p14:modId xmlns:p14="http://schemas.microsoft.com/office/powerpoint/2010/main" val="862278300"/>
                </p:ext>
              </p:extLst>
            </p:nvPr>
          </p:nvGraphicFramePr>
          <p:xfrm>
            <a:off x="362746" y="4699064"/>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164"/>
            <p:cNvSpPr txBox="1">
              <a:spLocks noChangeArrowheads="1"/>
            </p:cNvSpPr>
            <p:nvPr/>
          </p:nvSpPr>
          <p:spPr bwMode="auto">
            <a:xfrm>
              <a:off x="632527" y="4520301"/>
              <a:ext cx="2660517" cy="276999"/>
            </a:xfrm>
            <a:prstGeom prst="rect">
              <a:avLst/>
            </a:prstGeom>
            <a:noFill/>
            <a:ln w="9525">
              <a:noFill/>
              <a:miter lim="800000"/>
              <a:headEnd/>
              <a:tailEnd/>
            </a:ln>
          </p:spPr>
          <p:txBody>
            <a:bodyPr>
              <a:spAutoFit/>
            </a:bodyPr>
            <a:lstStyle/>
            <a:p>
              <a:pPr algn="ctr">
                <a:spcBef>
                  <a:spcPct val="50000"/>
                </a:spcBef>
                <a:defRPr/>
              </a:pPr>
              <a:r>
                <a:rPr kumimoji="0" lang="ja-JP" altLang="en-US" sz="1200" b="1" kern="0" dirty="0">
                  <a:solidFill>
                    <a:prstClr val="black"/>
                  </a:solidFill>
                </a:rPr>
                <a:t>事業所数及び総費用額の推移　　　　　　</a:t>
              </a:r>
              <a:endParaRPr kumimoji="0" lang="en-US" altLang="ja-JP" sz="1200" b="1" kern="0" dirty="0">
                <a:solidFill>
                  <a:prstClr val="black"/>
                </a:solidFill>
              </a:endParaRPr>
            </a:p>
          </p:txBody>
        </p:sp>
        <p:sp>
          <p:nvSpPr>
            <p:cNvPr id="17" name="テキスト ボックス 17"/>
            <p:cNvSpPr txBox="1">
              <a:spLocks noChangeArrowheads="1"/>
            </p:cNvSpPr>
            <p:nvPr/>
          </p:nvSpPr>
          <p:spPr bwMode="auto">
            <a:xfrm>
              <a:off x="272507" y="4474717"/>
              <a:ext cx="710785" cy="276999"/>
            </a:xfrm>
            <a:prstGeom prst="rect">
              <a:avLst/>
            </a:prstGeom>
            <a:noFill/>
            <a:ln w="9525">
              <a:noFill/>
              <a:miter lim="800000"/>
              <a:headEnd/>
              <a:tailEnd/>
            </a:ln>
          </p:spPr>
          <p:txBody>
            <a:bodyPr wrap="square">
              <a:spAutoFit/>
            </a:bodyPr>
            <a:lstStyle/>
            <a:p>
              <a:pPr>
                <a:defRPr/>
              </a:pPr>
              <a:r>
                <a:rPr kumimoji="0" lang="ja-JP" altLang="en-US" sz="1200" kern="0" dirty="0">
                  <a:solidFill>
                    <a:prstClr val="black"/>
                  </a:solidFill>
                </a:rPr>
                <a:t>（</a:t>
              </a:r>
              <a:r>
                <a:rPr kumimoji="0" lang="ja-JP" altLang="en-US" sz="1000" kern="0" dirty="0" err="1">
                  <a:solidFill>
                    <a:prstClr val="black"/>
                  </a:solidFill>
                </a:rPr>
                <a:t>か</a:t>
              </a:r>
              <a:r>
                <a:rPr kumimoji="0" lang="ja-JP" altLang="en-US" sz="1000" kern="0" dirty="0">
                  <a:solidFill>
                    <a:prstClr val="black"/>
                  </a:solidFill>
                </a:rPr>
                <a:t>所</a:t>
              </a:r>
              <a:r>
                <a:rPr kumimoji="0" lang="ja-JP" altLang="en-US" sz="1200" kern="0" dirty="0">
                  <a:solidFill>
                    <a:prstClr val="black"/>
                  </a:solidFill>
                </a:rPr>
                <a:t>）</a:t>
              </a:r>
            </a:p>
          </p:txBody>
        </p:sp>
        <p:sp>
          <p:nvSpPr>
            <p:cNvPr id="18" name="正方形/長方形 17"/>
            <p:cNvSpPr/>
            <p:nvPr/>
          </p:nvSpPr>
          <p:spPr>
            <a:xfrm>
              <a:off x="1190685" y="58696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48</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19" name="正方形/長方形 18"/>
            <p:cNvSpPr/>
            <p:nvPr/>
          </p:nvSpPr>
          <p:spPr>
            <a:xfrm>
              <a:off x="1632639" y="56029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38</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0" name="正方形/長方形 19"/>
            <p:cNvSpPr/>
            <p:nvPr/>
          </p:nvSpPr>
          <p:spPr>
            <a:xfrm>
              <a:off x="2097461" y="526767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35</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1" name="正方形/長方形 20"/>
            <p:cNvSpPr/>
            <p:nvPr/>
          </p:nvSpPr>
          <p:spPr>
            <a:xfrm>
              <a:off x="2539422" y="494001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prstClr val="black"/>
                  </a:solidFill>
                  <a:latin typeface="ＭＳ Ｐゴシック"/>
                </a:rPr>
                <a:t>(</a:t>
              </a:r>
              <a:r>
                <a:rPr lang="ja-JP" altLang="en-US" sz="700" dirty="0">
                  <a:solidFill>
                    <a:prstClr val="black"/>
                  </a:solidFill>
                  <a:latin typeface="ＭＳ Ｐゴシック"/>
                </a:rPr>
                <a:t>＋</a:t>
              </a:r>
              <a:r>
                <a:rPr lang="en-US" altLang="ja-JP" sz="700" dirty="0">
                  <a:solidFill>
                    <a:prstClr val="black"/>
                  </a:solidFill>
                  <a:latin typeface="ＭＳ Ｐゴシック"/>
                </a:rPr>
                <a:t>25</a:t>
              </a:r>
              <a:r>
                <a:rPr lang="ja-JP" altLang="en-US" sz="700" dirty="0">
                  <a:solidFill>
                    <a:prstClr val="black"/>
                  </a:solidFill>
                  <a:latin typeface="ＭＳ Ｐゴシック"/>
                </a:rPr>
                <a:t>％</a:t>
              </a:r>
              <a:r>
                <a:rPr lang="en-US" altLang="ja-JP" sz="700" dirty="0">
                  <a:solidFill>
                    <a:prstClr val="black"/>
                  </a:solidFill>
                  <a:latin typeface="ＭＳ Ｐゴシック"/>
                </a:rPr>
                <a:t>)</a:t>
              </a:r>
            </a:p>
          </p:txBody>
        </p:sp>
        <p:sp>
          <p:nvSpPr>
            <p:cNvPr id="22" name="正方形/長方形 21"/>
            <p:cNvSpPr/>
            <p:nvPr/>
          </p:nvSpPr>
          <p:spPr>
            <a:xfrm>
              <a:off x="1139190" y="621255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1,058</a:t>
              </a:r>
            </a:p>
          </p:txBody>
        </p:sp>
        <p:sp>
          <p:nvSpPr>
            <p:cNvPr id="23" name="正方形/長方形 22"/>
            <p:cNvSpPr/>
            <p:nvPr/>
          </p:nvSpPr>
          <p:spPr>
            <a:xfrm>
              <a:off x="1583696" y="5994112"/>
              <a:ext cx="228600" cy="7318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1,527</a:t>
              </a:r>
            </a:p>
          </p:txBody>
        </p:sp>
        <p:sp>
          <p:nvSpPr>
            <p:cNvPr id="24" name="正方形/長方形 23"/>
            <p:cNvSpPr/>
            <p:nvPr/>
          </p:nvSpPr>
          <p:spPr>
            <a:xfrm>
              <a:off x="2000672" y="5733256"/>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2,054</a:t>
              </a:r>
            </a:p>
          </p:txBody>
        </p:sp>
        <p:sp>
          <p:nvSpPr>
            <p:cNvPr id="25" name="正方形/長方形 24"/>
            <p:cNvSpPr/>
            <p:nvPr/>
          </p:nvSpPr>
          <p:spPr>
            <a:xfrm>
              <a:off x="2473104" y="5428808"/>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2,688</a:t>
              </a:r>
            </a:p>
          </p:txBody>
        </p:sp>
        <p:sp>
          <p:nvSpPr>
            <p:cNvPr id="26" name="正方形/長方形 25"/>
            <p:cNvSpPr/>
            <p:nvPr/>
          </p:nvSpPr>
          <p:spPr>
            <a:xfrm>
              <a:off x="2811810" y="5168612"/>
              <a:ext cx="228600" cy="8842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700" dirty="0">
                  <a:solidFill>
                    <a:prstClr val="black"/>
                  </a:solidFill>
                </a:rPr>
                <a:t>3,158</a:t>
              </a:r>
            </a:p>
          </p:txBody>
        </p:sp>
        <p:sp>
          <p:nvSpPr>
            <p:cNvPr id="27" name="正方形/長方形 26"/>
            <p:cNvSpPr/>
            <p:nvPr/>
          </p:nvSpPr>
          <p:spPr>
            <a:xfrm>
              <a:off x="1416742" y="603475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44</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8" name="正方形/長方形 27"/>
            <p:cNvSpPr/>
            <p:nvPr/>
          </p:nvSpPr>
          <p:spPr>
            <a:xfrm>
              <a:off x="1826949" y="578456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35</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9" name="正方形/長方形 28"/>
            <p:cNvSpPr/>
            <p:nvPr/>
          </p:nvSpPr>
          <p:spPr>
            <a:xfrm>
              <a:off x="2295581" y="5478492"/>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30</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30" name="正方形/長方形 29"/>
            <p:cNvSpPr/>
            <p:nvPr/>
          </p:nvSpPr>
          <p:spPr>
            <a:xfrm>
              <a:off x="2642291" y="5217507"/>
              <a:ext cx="576065"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18</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grpSp>
      <p:sp>
        <p:nvSpPr>
          <p:cNvPr id="7" name="テキスト ボックス 6"/>
          <p:cNvSpPr txBox="1"/>
          <p:nvPr/>
        </p:nvSpPr>
        <p:spPr>
          <a:xfrm>
            <a:off x="6774884" y="3061855"/>
            <a:ext cx="2382972" cy="230832"/>
          </a:xfrm>
          <a:prstGeom prst="rect">
            <a:avLst/>
          </a:prstGeom>
          <a:noFill/>
        </p:spPr>
        <p:txBody>
          <a:bodyPr wrap="square" lIns="91341" tIns="45673" rIns="91341" bIns="45673" rtlCol="0">
            <a:spAutoFit/>
          </a:bodyPr>
          <a:lstStyle/>
          <a:p>
            <a:r>
              <a:rPr lang="ja-JP" altLang="en-US" sz="900" dirty="0">
                <a:solidFill>
                  <a:prstClr val="black"/>
                </a:solidFill>
              </a:rPr>
              <a:t>（出典）国保連データ</a:t>
            </a:r>
          </a:p>
        </p:txBody>
      </p:sp>
      <p:sp>
        <p:nvSpPr>
          <p:cNvPr id="31" name="テキスト ボックス 17"/>
          <p:cNvSpPr txBox="1">
            <a:spLocks noChangeArrowheads="1"/>
          </p:cNvSpPr>
          <p:nvPr/>
        </p:nvSpPr>
        <p:spPr bwMode="auto">
          <a:xfrm>
            <a:off x="9000963" y="623383"/>
            <a:ext cx="794204" cy="276999"/>
          </a:xfrm>
          <a:prstGeom prst="rect">
            <a:avLst/>
          </a:prstGeom>
          <a:noFill/>
          <a:ln w="9525">
            <a:noFill/>
            <a:miter lim="800000"/>
            <a:headEnd/>
            <a:tailEnd/>
          </a:ln>
        </p:spPr>
        <p:txBody>
          <a:bodyPr wrap="square" lIns="91341" tIns="45673" rIns="91341" bIns="45673">
            <a:spAutoFit/>
          </a:bodyPr>
          <a:lstStyle/>
          <a:p>
            <a:pPr>
              <a:defRPr/>
            </a:pPr>
            <a:r>
              <a:rPr kumimoji="0" lang="ja-JP" altLang="en-US" sz="1200" kern="0" dirty="0">
                <a:solidFill>
                  <a:prstClr val="black"/>
                </a:solidFill>
              </a:rPr>
              <a:t>（</a:t>
            </a:r>
            <a:r>
              <a:rPr kumimoji="0" lang="ja-JP" altLang="en-US" sz="1000" kern="0" dirty="0">
                <a:solidFill>
                  <a:prstClr val="black"/>
                </a:solidFill>
              </a:rPr>
              <a:t>百万円</a:t>
            </a:r>
            <a:r>
              <a:rPr kumimoji="0" lang="ja-JP" altLang="en-US" sz="1200" kern="0" dirty="0">
                <a:solidFill>
                  <a:prstClr val="black"/>
                </a:solidFill>
              </a:rPr>
              <a:t>）</a:t>
            </a:r>
          </a:p>
        </p:txBody>
      </p:sp>
      <p:sp>
        <p:nvSpPr>
          <p:cNvPr id="37"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151</a:t>
            </a:fld>
            <a:endParaRPr lang="en-US" altLang="ja-JP" dirty="0">
              <a:solidFill>
                <a:prstClr val="black"/>
              </a:solidFill>
            </a:endParaRPr>
          </a:p>
        </p:txBody>
      </p:sp>
    </p:spTree>
    <p:extLst>
      <p:ext uri="{BB962C8B-B14F-4D97-AF65-F5344CB8AC3E}">
        <p14:creationId xmlns:p14="http://schemas.microsoft.com/office/powerpoint/2010/main" val="40401103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160" y="471055"/>
            <a:ext cx="9769680" cy="63589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marL="177607" indent="-177607" fontAlgn="auto">
              <a:spcBef>
                <a:spcPts val="0"/>
              </a:spcBef>
              <a:spcAft>
                <a:spcPts val="0"/>
              </a:spcAft>
            </a:pPr>
            <a:endParaRPr lang="en-US" altLang="ja-JP" sz="1500" dirty="0">
              <a:solidFill>
                <a:prstClr val="black"/>
              </a:solidFill>
              <a:latin typeface="ＭＳ Ｐゴシック"/>
            </a:endParaRPr>
          </a:p>
        </p:txBody>
      </p:sp>
      <p:sp>
        <p:nvSpPr>
          <p:cNvPr id="3" name="角丸四角形 2"/>
          <p:cNvSpPr/>
          <p:nvPr/>
        </p:nvSpPr>
        <p:spPr>
          <a:xfrm>
            <a:off x="68165" y="44057"/>
            <a:ext cx="2220544" cy="36061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３　見直しの概要</a:t>
            </a:r>
          </a:p>
        </p:txBody>
      </p:sp>
      <p:sp>
        <p:nvSpPr>
          <p:cNvPr id="2" name="正方形/長方形 1"/>
          <p:cNvSpPr/>
          <p:nvPr/>
        </p:nvSpPr>
        <p:spPr>
          <a:xfrm>
            <a:off x="134322" y="544808"/>
            <a:ext cx="9637368" cy="937632"/>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500" dirty="0">
              <a:solidFill>
                <a:prstClr val="black"/>
              </a:solidFill>
              <a:latin typeface="ＭＳ Ｐゴシック"/>
            </a:endParaRPr>
          </a:p>
          <a:p>
            <a:endParaRPr lang="en-US" altLang="ja-JP" sz="1000" dirty="0">
              <a:solidFill>
                <a:prstClr val="black"/>
              </a:solidFill>
              <a:latin typeface="ＭＳ Ｐゴシック"/>
            </a:endParaRPr>
          </a:p>
          <a:p>
            <a:r>
              <a:rPr lang="ja-JP" altLang="en-US" sz="1500" dirty="0">
                <a:solidFill>
                  <a:prstClr val="black"/>
                </a:solidFill>
                <a:latin typeface="ＭＳ Ｐゴシック"/>
              </a:rPr>
              <a:t>　</a:t>
            </a:r>
            <a:r>
              <a:rPr lang="ja-JP" altLang="en-US" sz="1600" b="1" dirty="0">
                <a:solidFill>
                  <a:prstClr val="black"/>
                </a:solidFill>
                <a:latin typeface="ＭＳ Ｐゴシック"/>
              </a:rPr>
              <a:t>○障害福祉計画と整合性のとれた新規指定</a:t>
            </a:r>
            <a:r>
              <a:rPr lang="ja-JP" altLang="en-US" sz="1400" dirty="0">
                <a:solidFill>
                  <a:prstClr val="black"/>
                </a:solidFill>
                <a:latin typeface="ＭＳ Ｐゴシック"/>
              </a:rPr>
              <a:t>（施行規則第</a:t>
            </a:r>
            <a:r>
              <a:rPr lang="en-US" altLang="ja-JP" sz="1400" dirty="0">
                <a:solidFill>
                  <a:prstClr val="black"/>
                </a:solidFill>
                <a:latin typeface="ＭＳ Ｐゴシック"/>
              </a:rPr>
              <a:t>34</a:t>
            </a:r>
            <a:r>
              <a:rPr lang="ja-JP" altLang="en-US" sz="1400" dirty="0">
                <a:solidFill>
                  <a:prstClr val="black"/>
                </a:solidFill>
                <a:latin typeface="ＭＳ Ｐゴシック"/>
              </a:rPr>
              <a:t>条の</a:t>
            </a:r>
            <a:r>
              <a:rPr lang="en-US" altLang="ja-JP" sz="1400" dirty="0">
                <a:solidFill>
                  <a:prstClr val="black"/>
                </a:solidFill>
                <a:latin typeface="ＭＳ Ｐゴシック"/>
              </a:rPr>
              <a:t>20</a:t>
            </a:r>
            <a:r>
              <a:rPr lang="ja-JP" altLang="en-US" sz="1400" dirty="0">
                <a:solidFill>
                  <a:prstClr val="black"/>
                </a:solidFill>
                <a:latin typeface="ＭＳ Ｐゴシック"/>
              </a:rPr>
              <a:t>の改正）</a:t>
            </a:r>
            <a:endParaRPr lang="en-US" altLang="ja-JP" sz="1400" dirty="0">
              <a:solidFill>
                <a:prstClr val="black"/>
              </a:solidFill>
              <a:latin typeface="ＭＳ Ｐゴシック"/>
            </a:endParaRPr>
          </a:p>
          <a:p>
            <a:pPr marL="355220"/>
            <a:r>
              <a:rPr lang="ja-JP" altLang="en-US" sz="1500" dirty="0">
                <a:solidFill>
                  <a:prstClr val="black"/>
                </a:solidFill>
                <a:latin typeface="ＭＳ Ｐゴシック"/>
              </a:rPr>
              <a:t>→障害福祉計画に定めるサービスの必要な量に達している場合等は、新規指定をしないことが可能。</a:t>
            </a:r>
            <a:endParaRPr lang="en-US" altLang="ja-JP" sz="1500" dirty="0">
              <a:solidFill>
                <a:prstClr val="black"/>
              </a:solidFill>
              <a:latin typeface="ＭＳ Ｐゴシック"/>
            </a:endParaRPr>
          </a:p>
          <a:p>
            <a:pPr marL="266414" indent="-266414"/>
            <a:endParaRPr lang="en-US" altLang="ja-JP" sz="1400" dirty="0">
              <a:solidFill>
                <a:srgbClr val="FF0000"/>
              </a:solidFill>
              <a:latin typeface="ＭＳ Ｐゴシック"/>
            </a:endParaRPr>
          </a:p>
          <a:p>
            <a:pPr marL="266414" indent="-266414"/>
            <a:endParaRPr lang="en-US" altLang="ja-JP" sz="1400" dirty="0">
              <a:solidFill>
                <a:srgbClr val="FF0000"/>
              </a:solidFill>
              <a:latin typeface="ＭＳ Ｐゴシック"/>
            </a:endParaRPr>
          </a:p>
          <a:p>
            <a:pPr marL="266414" indent="-266414"/>
            <a:r>
              <a:rPr lang="ja-JP" altLang="en-US" sz="1500" dirty="0">
                <a:solidFill>
                  <a:prstClr val="black"/>
                </a:solidFill>
                <a:latin typeface="ＭＳ Ｐゴシック"/>
              </a:rPr>
              <a:t>　</a:t>
            </a:r>
          </a:p>
        </p:txBody>
      </p:sp>
      <p:sp>
        <p:nvSpPr>
          <p:cNvPr id="11" name="正方形/長方形 10"/>
          <p:cNvSpPr/>
          <p:nvPr/>
        </p:nvSpPr>
        <p:spPr>
          <a:xfrm>
            <a:off x="200484" y="597985"/>
            <a:ext cx="5760640"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１．法施行規則の改正による対応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年４月施行</a:t>
            </a:r>
            <a:r>
              <a:rPr lang="en-US" altLang="ja-JP" sz="1600" b="1" dirty="0">
                <a:solidFill>
                  <a:prstClr val="black"/>
                </a:solidFill>
                <a:latin typeface="ＭＳ Ｐゴシック"/>
              </a:rPr>
              <a:t>】</a:t>
            </a:r>
          </a:p>
        </p:txBody>
      </p:sp>
      <p:sp>
        <p:nvSpPr>
          <p:cNvPr id="14" name="正方形/長方形 13"/>
          <p:cNvSpPr/>
          <p:nvPr/>
        </p:nvSpPr>
        <p:spPr>
          <a:xfrm>
            <a:off x="134322" y="1541823"/>
            <a:ext cx="9637368" cy="3543387"/>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600" dirty="0">
              <a:solidFill>
                <a:prstClr val="black"/>
              </a:solidFill>
              <a:latin typeface="ＭＳ Ｐゴシック"/>
            </a:endParaRPr>
          </a:p>
          <a:p>
            <a:endParaRPr lang="en-US" altLang="ja-JP" sz="800" dirty="0">
              <a:solidFill>
                <a:prstClr val="black"/>
              </a:solidFill>
              <a:latin typeface="ＭＳ Ｐゴシック"/>
            </a:endParaRPr>
          </a:p>
          <a:p>
            <a:endParaRPr lang="en-US" altLang="ja-JP" sz="400" dirty="0">
              <a:solidFill>
                <a:prstClr val="black"/>
              </a:solidFill>
              <a:latin typeface="ＭＳ Ｐゴシック"/>
            </a:endParaRPr>
          </a:p>
          <a:p>
            <a:pPr marL="710435"/>
            <a:endParaRPr lang="en-US" altLang="ja-JP" sz="1600" dirty="0">
              <a:solidFill>
                <a:srgbClr val="FF0000"/>
              </a:solidFill>
              <a:latin typeface="ＭＳ Ｐゴシック"/>
            </a:endParaRPr>
          </a:p>
        </p:txBody>
      </p:sp>
      <p:sp>
        <p:nvSpPr>
          <p:cNvPr id="15" name="正方形/長方形 14"/>
          <p:cNvSpPr/>
          <p:nvPr/>
        </p:nvSpPr>
        <p:spPr>
          <a:xfrm>
            <a:off x="200492" y="1605917"/>
            <a:ext cx="6768752"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２．指定基準（運営基準）等の改正による対応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年４月施行</a:t>
            </a:r>
            <a:r>
              <a:rPr lang="en-US" altLang="ja-JP" sz="1600" b="1" dirty="0">
                <a:solidFill>
                  <a:prstClr val="black"/>
                </a:solidFill>
                <a:latin typeface="ＭＳ Ｐゴシック"/>
              </a:rPr>
              <a:t>】</a:t>
            </a:r>
          </a:p>
        </p:txBody>
      </p:sp>
      <p:sp>
        <p:nvSpPr>
          <p:cNvPr id="16" name="正方形/長方形 15"/>
          <p:cNvSpPr/>
          <p:nvPr/>
        </p:nvSpPr>
        <p:spPr>
          <a:xfrm>
            <a:off x="203440" y="2045852"/>
            <a:ext cx="9499211" cy="1023108"/>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○希望を踏まえた就労機会の提供の徹底</a:t>
            </a:r>
            <a:r>
              <a:rPr lang="ja-JP" altLang="en-US" sz="1400" dirty="0">
                <a:solidFill>
                  <a:prstClr val="black"/>
                </a:solidFill>
                <a:latin typeface="ＭＳ Ｐゴシック"/>
              </a:rPr>
              <a:t>（指定基準第</a:t>
            </a:r>
            <a:r>
              <a:rPr lang="en-US" altLang="ja-JP" sz="1400" dirty="0">
                <a:solidFill>
                  <a:prstClr val="black"/>
                </a:solidFill>
                <a:latin typeface="ＭＳ Ｐゴシック"/>
              </a:rPr>
              <a:t>191</a:t>
            </a:r>
            <a:r>
              <a:rPr lang="ja-JP" altLang="en-US" sz="1400" dirty="0">
                <a:solidFill>
                  <a:prstClr val="black"/>
                </a:solidFill>
                <a:latin typeface="ＭＳ Ｐゴシック"/>
              </a:rPr>
              <a:t>条（就労）に新たに規定）</a:t>
            </a:r>
            <a:endParaRPr lang="en-US" altLang="ja-JP" sz="1400" dirty="0">
              <a:solidFill>
                <a:prstClr val="black"/>
              </a:solidFill>
              <a:latin typeface="ＭＳ Ｐゴシック"/>
            </a:endParaRPr>
          </a:p>
          <a:p>
            <a:pPr marL="177607"/>
            <a:r>
              <a:rPr lang="ja-JP" altLang="en-US" sz="1400" dirty="0">
                <a:solidFill>
                  <a:prstClr val="black"/>
                </a:solidFill>
                <a:latin typeface="ＭＳ Ｐゴシック"/>
              </a:rPr>
              <a:t>   指定就労継続支援Ａ型は、利用者が自立した日常生活及び社会生活を営むことができるよう、利用者に対し就労の機会を提供するとともに、その就労の知識及び能力の向上のために必要な訓練や支援を適切かつ効果的に行う障害福祉サービスであることから、</a:t>
            </a:r>
            <a:r>
              <a:rPr lang="ja-JP" altLang="en-US" sz="1400" u="sng" dirty="0">
                <a:solidFill>
                  <a:prstClr val="black"/>
                </a:solidFill>
                <a:latin typeface="ＭＳ Ｐゴシック"/>
              </a:rPr>
              <a:t>利用者の希望や能力を踏まえた個別支援計画の作成を徹底</a:t>
            </a:r>
            <a:r>
              <a:rPr lang="ja-JP" altLang="en-US" sz="1400" dirty="0">
                <a:solidFill>
                  <a:prstClr val="black"/>
                </a:solidFill>
                <a:latin typeface="ＭＳ Ｐゴシック"/>
              </a:rPr>
              <a:t>。</a:t>
            </a:r>
            <a:endParaRPr lang="en-US" altLang="ja-JP" sz="1400" dirty="0">
              <a:solidFill>
                <a:prstClr val="black"/>
              </a:solidFill>
              <a:latin typeface="ＭＳ Ｐゴシック"/>
            </a:endParaRPr>
          </a:p>
        </p:txBody>
      </p:sp>
      <p:sp>
        <p:nvSpPr>
          <p:cNvPr id="17" name="正方形/長方形 16"/>
          <p:cNvSpPr/>
          <p:nvPr/>
        </p:nvSpPr>
        <p:spPr>
          <a:xfrm>
            <a:off x="203440" y="3149143"/>
            <a:ext cx="9499211" cy="1174409"/>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○賃金の支払い</a:t>
            </a:r>
            <a:endParaRPr lang="en-US" altLang="ja-JP" sz="1600" dirty="0">
              <a:solidFill>
                <a:prstClr val="black"/>
              </a:solidFill>
              <a:latin typeface="ＭＳ Ｐゴシック"/>
            </a:endParaRPr>
          </a:p>
          <a:p>
            <a:pPr marL="266183"/>
            <a:r>
              <a:rPr lang="ja-JP" altLang="en-US" sz="1400" dirty="0">
                <a:solidFill>
                  <a:prstClr val="black"/>
                </a:solidFill>
                <a:latin typeface="ＭＳ Ｐゴシック"/>
              </a:rPr>
              <a:t>   指定基準第</a:t>
            </a:r>
            <a:r>
              <a:rPr lang="en-US" altLang="ja-JP" sz="1400" dirty="0">
                <a:solidFill>
                  <a:prstClr val="black"/>
                </a:solidFill>
                <a:latin typeface="ＭＳ Ｐゴシック"/>
              </a:rPr>
              <a:t>192</a:t>
            </a:r>
            <a:r>
              <a:rPr lang="ja-JP" altLang="en-US" sz="1400" dirty="0">
                <a:solidFill>
                  <a:prstClr val="black"/>
                </a:solidFill>
                <a:latin typeface="ＭＳ Ｐゴシック"/>
              </a:rPr>
              <a:t>条（賃金及び工賃）に新たに、以下を規定し、就労の質の向上を推進。</a:t>
            </a:r>
            <a:endParaRPr lang="en-US" altLang="ja-JP" sz="1400" dirty="0">
              <a:solidFill>
                <a:prstClr val="black"/>
              </a:solidFill>
              <a:latin typeface="ＭＳ Ｐゴシック"/>
            </a:endParaRPr>
          </a:p>
          <a:p>
            <a:pPr marL="551629" indent="-285444">
              <a:buFont typeface="Wingdings" panose="05000000000000000000" pitchFamily="2" charset="2"/>
              <a:buChar char="Ø"/>
            </a:pPr>
            <a:r>
              <a:rPr lang="ja-JP" altLang="en-US" sz="1400" u="sng" dirty="0">
                <a:solidFill>
                  <a:prstClr val="black"/>
                </a:solidFill>
                <a:latin typeface="ＭＳ Ｐゴシック"/>
              </a:rPr>
              <a:t>生産活動に係る事業収入から必要</a:t>
            </a:r>
            <a:r>
              <a:rPr lang="ja-JP" altLang="en-US" sz="1400" u="sng">
                <a:solidFill>
                  <a:prstClr val="black"/>
                </a:solidFill>
                <a:latin typeface="ＭＳ Ｐゴシック"/>
              </a:rPr>
              <a:t>経費を控除した</a:t>
            </a:r>
            <a:r>
              <a:rPr lang="ja-JP" altLang="en-US" sz="1400" u="sng" dirty="0">
                <a:solidFill>
                  <a:prstClr val="black"/>
                </a:solidFill>
                <a:latin typeface="ＭＳ Ｐゴシック"/>
              </a:rPr>
              <a:t>額に相当する金額が、利用者に支払う賃金総額以上</a:t>
            </a:r>
            <a:r>
              <a:rPr lang="ja-JP" altLang="en-US" sz="1400" dirty="0">
                <a:solidFill>
                  <a:prstClr val="black"/>
                </a:solidFill>
                <a:latin typeface="ＭＳ Ｐゴシック"/>
              </a:rPr>
              <a:t>。　　</a:t>
            </a:r>
            <a:endParaRPr lang="en-US" altLang="ja-JP" sz="800" dirty="0">
              <a:solidFill>
                <a:prstClr val="black"/>
              </a:solidFill>
              <a:latin typeface="ＭＳ Ｐゴシック"/>
            </a:endParaRPr>
          </a:p>
          <a:p>
            <a:pPr marL="551629" indent="-285444">
              <a:buFont typeface="Wingdings" panose="05000000000000000000" pitchFamily="2" charset="2"/>
              <a:buChar char="Ø"/>
            </a:pPr>
            <a:r>
              <a:rPr lang="ja-JP" altLang="en-US" sz="1400" u="sng" dirty="0">
                <a:solidFill>
                  <a:prstClr val="black"/>
                </a:solidFill>
                <a:latin typeface="ＭＳ Ｐゴシック"/>
              </a:rPr>
              <a:t>賃金の支払は、原則、自立支援給付から支払うことは禁止</a:t>
            </a:r>
            <a:r>
              <a:rPr lang="ja-JP" altLang="en-US" sz="1400" dirty="0">
                <a:solidFill>
                  <a:prstClr val="black"/>
                </a:solidFill>
                <a:latin typeface="ＭＳ Ｐゴシック"/>
              </a:rPr>
              <a:t>。</a:t>
            </a:r>
            <a:endParaRPr lang="en-US" altLang="ja-JP" sz="1400" dirty="0">
              <a:solidFill>
                <a:prstClr val="black"/>
              </a:solidFill>
              <a:latin typeface="ＭＳ Ｐゴシック"/>
            </a:endParaRPr>
          </a:p>
          <a:p>
            <a:pPr marL="532372" indent="-266183"/>
            <a:r>
              <a:rPr lang="ja-JP" altLang="en-US" sz="1400" dirty="0">
                <a:solidFill>
                  <a:prstClr val="black"/>
                </a:solidFill>
                <a:latin typeface="ＭＳ Ｐゴシック"/>
              </a:rPr>
              <a:t>　→これら指定基準を満たさない場合には、経営改善計画書を提出し経営改善に取り組む。</a:t>
            </a:r>
            <a:endParaRPr lang="en-US" altLang="ja-JP" sz="1400" dirty="0">
              <a:solidFill>
                <a:prstClr val="black"/>
              </a:solidFill>
              <a:latin typeface="ＭＳ Ｐゴシック"/>
            </a:endParaRPr>
          </a:p>
        </p:txBody>
      </p:sp>
      <p:sp>
        <p:nvSpPr>
          <p:cNvPr id="20" name="正方形/長方形 19"/>
          <p:cNvSpPr/>
          <p:nvPr/>
        </p:nvSpPr>
        <p:spPr>
          <a:xfrm>
            <a:off x="128464" y="5157192"/>
            <a:ext cx="9637368" cy="1640736"/>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endParaRPr lang="en-US" altLang="ja-JP" sz="1500" dirty="0">
              <a:solidFill>
                <a:prstClr val="black"/>
              </a:solidFill>
              <a:latin typeface="ＭＳ Ｐゴシック"/>
            </a:endParaRPr>
          </a:p>
          <a:p>
            <a:endParaRPr lang="en-US" altLang="ja-JP" sz="1500" dirty="0">
              <a:solidFill>
                <a:prstClr val="black"/>
              </a:solidFill>
              <a:latin typeface="ＭＳ Ｐゴシック"/>
            </a:endParaRPr>
          </a:p>
          <a:p>
            <a:pPr marL="266414" indent="-266414"/>
            <a:endParaRPr lang="en-US" altLang="ja-JP" sz="1400" dirty="0">
              <a:solidFill>
                <a:srgbClr val="FF0000"/>
              </a:solidFill>
              <a:latin typeface="ＭＳ Ｐゴシック"/>
            </a:endParaRPr>
          </a:p>
          <a:p>
            <a:pPr marL="266414" indent="-266414"/>
            <a:endParaRPr lang="en-US" altLang="ja-JP" sz="1400" dirty="0">
              <a:solidFill>
                <a:srgbClr val="FF0000"/>
              </a:solidFill>
              <a:latin typeface="ＭＳ Ｐゴシック"/>
            </a:endParaRPr>
          </a:p>
          <a:p>
            <a:pPr marL="266414" indent="-266414"/>
            <a:r>
              <a:rPr lang="ja-JP" altLang="en-US" sz="1500" dirty="0">
                <a:solidFill>
                  <a:prstClr val="black"/>
                </a:solidFill>
                <a:latin typeface="ＭＳ Ｐゴシック"/>
              </a:rPr>
              <a:t>　</a:t>
            </a:r>
          </a:p>
        </p:txBody>
      </p:sp>
      <p:sp>
        <p:nvSpPr>
          <p:cNvPr id="23" name="正方形/長方形 22"/>
          <p:cNvSpPr/>
          <p:nvPr/>
        </p:nvSpPr>
        <p:spPr>
          <a:xfrm>
            <a:off x="194622" y="5238080"/>
            <a:ext cx="5760640" cy="3556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t" anchorCtr="0"/>
          <a:lstStyle/>
          <a:p>
            <a:r>
              <a:rPr lang="ja-JP" altLang="en-US" sz="1600" b="1" dirty="0">
                <a:solidFill>
                  <a:prstClr val="black"/>
                </a:solidFill>
                <a:latin typeface="ＭＳ Ｐゴシック"/>
              </a:rPr>
              <a:t>３．課長通知による対応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a:t>
            </a:r>
            <a:r>
              <a:rPr lang="en-US" altLang="ja-JP" sz="1600" b="1" dirty="0">
                <a:solidFill>
                  <a:prstClr val="black"/>
                </a:solidFill>
                <a:latin typeface="ＭＳ Ｐゴシック"/>
              </a:rPr>
              <a:t>29</a:t>
            </a:r>
            <a:r>
              <a:rPr lang="ja-JP" altLang="en-US" sz="1600" b="1" dirty="0">
                <a:solidFill>
                  <a:prstClr val="black"/>
                </a:solidFill>
                <a:latin typeface="ＭＳ Ｐゴシック"/>
              </a:rPr>
              <a:t>年４月～</a:t>
            </a:r>
            <a:r>
              <a:rPr lang="en-US" altLang="ja-JP" sz="1600" b="1" dirty="0">
                <a:solidFill>
                  <a:prstClr val="black"/>
                </a:solidFill>
                <a:latin typeface="ＭＳ Ｐゴシック"/>
              </a:rPr>
              <a:t>】</a:t>
            </a:r>
          </a:p>
        </p:txBody>
      </p:sp>
      <p:sp>
        <p:nvSpPr>
          <p:cNvPr id="25" name="正方形/長方形 24"/>
          <p:cNvSpPr/>
          <p:nvPr/>
        </p:nvSpPr>
        <p:spPr>
          <a:xfrm>
            <a:off x="203440" y="5697015"/>
            <a:ext cx="9499211" cy="1028906"/>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r>
              <a:rPr lang="ja-JP" altLang="en-US" sz="1600" b="1" dirty="0">
                <a:solidFill>
                  <a:prstClr val="black"/>
                </a:solidFill>
                <a:latin typeface="ＭＳ Ｐゴシック"/>
              </a:rPr>
              <a:t>○情報公表の先行実施</a:t>
            </a:r>
            <a:endParaRPr lang="en-US" altLang="ja-JP" sz="1600" b="1" dirty="0">
              <a:solidFill>
                <a:prstClr val="black"/>
              </a:solidFill>
              <a:latin typeface="ＭＳ Ｐゴシック"/>
            </a:endParaRPr>
          </a:p>
          <a:p>
            <a:pPr marL="263014"/>
            <a:r>
              <a:rPr lang="ja-JP" altLang="en-US" sz="1600" dirty="0">
                <a:solidFill>
                  <a:prstClr val="black"/>
                </a:solidFill>
                <a:latin typeface="ＭＳ Ｐゴシック"/>
              </a:rPr>
              <a:t>就労継続支援Ａ型事業所は先行して、障害者やその家族等が適切な事業所を選択できるように、「財務諸表」、「主な生産活動の内容」、「平均月額賃金」を自治体のホームページで公表、又は事業所のホームページでの公表を促すことを各都道府県等に依頼。</a:t>
            </a:r>
            <a:endParaRPr lang="en-US" altLang="ja-JP" sz="1600" dirty="0">
              <a:solidFill>
                <a:prstClr val="black"/>
              </a:solidFill>
              <a:latin typeface="ＭＳ Ｐゴシック"/>
            </a:endParaRPr>
          </a:p>
        </p:txBody>
      </p:sp>
      <p:sp>
        <p:nvSpPr>
          <p:cNvPr id="18" name="正方形/長方形 17"/>
          <p:cNvSpPr/>
          <p:nvPr/>
        </p:nvSpPr>
        <p:spPr>
          <a:xfrm>
            <a:off x="203440" y="4422116"/>
            <a:ext cx="9499211" cy="591060"/>
          </a:xfrm>
          <a:prstGeom prst="rect">
            <a:avLst/>
          </a:prstGeom>
          <a:noFill/>
          <a:ln w="31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r>
              <a:rPr lang="ja-JP" altLang="en-US" sz="1600" b="1" dirty="0">
                <a:solidFill>
                  <a:prstClr val="black"/>
                </a:solidFill>
                <a:latin typeface="ＭＳ Ｐゴシック"/>
              </a:rPr>
              <a:t>○運営規程の記載事項の追加</a:t>
            </a:r>
            <a:endParaRPr lang="en-US" altLang="ja-JP" sz="1600" b="1" dirty="0">
              <a:solidFill>
                <a:prstClr val="black"/>
              </a:solidFill>
              <a:latin typeface="ＭＳ Ｐゴシック"/>
            </a:endParaRPr>
          </a:p>
          <a:p>
            <a:r>
              <a:rPr lang="ja-JP" altLang="en-US" sz="1400" dirty="0">
                <a:solidFill>
                  <a:prstClr val="black"/>
                </a:solidFill>
                <a:latin typeface="ＭＳ Ｐゴシック"/>
              </a:rPr>
              <a:t>　　   就労継続支援Ａ型事業者における運営規程には、新たに</a:t>
            </a:r>
            <a:r>
              <a:rPr lang="ja-JP" altLang="en-US" sz="1400" u="sng" dirty="0">
                <a:solidFill>
                  <a:prstClr val="black"/>
                </a:solidFill>
                <a:latin typeface="ＭＳ Ｐゴシック"/>
              </a:rPr>
              <a:t>「主な生産活動の内容」、 「賃金」 、「労働時間」</a:t>
            </a:r>
            <a:r>
              <a:rPr lang="ja-JP" altLang="en-US" sz="1400" dirty="0">
                <a:solidFill>
                  <a:prstClr val="black"/>
                </a:solidFill>
                <a:latin typeface="ＭＳ Ｐゴシック"/>
              </a:rPr>
              <a:t>を規定。</a:t>
            </a:r>
            <a:endParaRPr lang="en-US" altLang="ja-JP" sz="1400" dirty="0">
              <a:solidFill>
                <a:prstClr val="black"/>
              </a:solidFill>
              <a:latin typeface="ＭＳ Ｐゴシック"/>
            </a:endParaRPr>
          </a:p>
        </p:txBody>
      </p:sp>
      <p:sp>
        <p:nvSpPr>
          <p:cNvPr id="21"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152</a:t>
            </a:fld>
            <a:endParaRPr lang="en-US" altLang="ja-JP" dirty="0">
              <a:solidFill>
                <a:prstClr val="black"/>
              </a:solidFill>
            </a:endParaRPr>
          </a:p>
        </p:txBody>
      </p:sp>
    </p:spTree>
    <p:extLst>
      <p:ext uri="{BB962C8B-B14F-4D97-AF65-F5344CB8AC3E}">
        <p14:creationId xmlns:p14="http://schemas.microsoft.com/office/powerpoint/2010/main" val="10168469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33"/>
          <p:cNvSpPr txBox="1">
            <a:spLocks noChangeArrowheads="1"/>
          </p:cNvSpPr>
          <p:nvPr/>
        </p:nvSpPr>
        <p:spPr bwMode="auto">
          <a:xfrm>
            <a:off x="134034" y="6287237"/>
            <a:ext cx="856282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just" fontAlgn="auto">
              <a:spcBef>
                <a:spcPts val="0"/>
              </a:spcBef>
              <a:spcAft>
                <a:spcPts val="0"/>
              </a:spcAft>
            </a:pPr>
            <a:r>
              <a:rPr lang="ja-JP" altLang="en-US" sz="1400" kern="0" dirty="0" smtClean="0">
                <a:solidFill>
                  <a:prstClr val="black"/>
                </a:solidFill>
                <a:latin typeface="ＭＳ Ｐゴシック"/>
                <a:ea typeface="ＭＳ Ｐゴシック"/>
                <a:cs typeface="ＭＳ Ｐゴシック"/>
              </a:rPr>
              <a:t>（</a:t>
            </a:r>
            <a:r>
              <a:rPr lang="en-US" altLang="ja-JP" sz="1400" kern="0" dirty="0" smtClean="0">
                <a:solidFill>
                  <a:prstClr val="black"/>
                </a:solidFill>
                <a:latin typeface="ＭＳ Ｐゴシック"/>
                <a:ea typeface="ＭＳ Ｐゴシック"/>
                <a:cs typeface="ＭＳ Ｐゴシック"/>
              </a:rPr>
              <a:t>※</a:t>
            </a:r>
            <a:r>
              <a:rPr lang="ja-JP" altLang="en-US" sz="1400" kern="0" dirty="0" smtClean="0">
                <a:solidFill>
                  <a:prstClr val="black"/>
                </a:solidFill>
                <a:latin typeface="ＭＳ Ｐゴシック"/>
                <a:ea typeface="ＭＳ Ｐゴシック"/>
                <a:cs typeface="ＭＳ Ｐゴシック"/>
              </a:rPr>
              <a:t>）平成２３年度までは、就労</a:t>
            </a:r>
            <a:r>
              <a:rPr lang="ja-JP" altLang="en-US" sz="1400" kern="0" dirty="0">
                <a:solidFill>
                  <a:prstClr val="black"/>
                </a:solidFill>
                <a:latin typeface="ＭＳ Ｐゴシック"/>
                <a:ea typeface="ＭＳ Ｐゴシック"/>
                <a:cs typeface="ＭＳ Ｐゴシック"/>
              </a:rPr>
              <a:t>継続支援Ｂ型事業所、授産施設、小規模通所授産</a:t>
            </a:r>
            <a:r>
              <a:rPr lang="ja-JP" altLang="en-US" sz="1400" kern="0" dirty="0" smtClean="0">
                <a:solidFill>
                  <a:prstClr val="black"/>
                </a:solidFill>
                <a:latin typeface="ＭＳ Ｐゴシック"/>
                <a:ea typeface="ＭＳ Ｐゴシック"/>
                <a:cs typeface="ＭＳ Ｐゴシック"/>
              </a:rPr>
              <a:t>施設</a:t>
            </a:r>
            <a:r>
              <a:rPr lang="ja-JP" altLang="en-US" sz="1400" kern="0" dirty="0">
                <a:solidFill>
                  <a:prstClr val="black"/>
                </a:solidFill>
                <a:latin typeface="ＭＳ Ｐゴシック"/>
                <a:ea typeface="ＭＳ Ｐゴシック"/>
                <a:cs typeface="ＭＳ Ｐゴシック"/>
              </a:rPr>
              <a:t>における</a:t>
            </a:r>
            <a:r>
              <a:rPr lang="ja-JP" altLang="en-US" sz="1400" kern="0" dirty="0" smtClean="0">
                <a:solidFill>
                  <a:prstClr val="black"/>
                </a:solidFill>
                <a:latin typeface="ＭＳ Ｐゴシック"/>
                <a:ea typeface="ＭＳ Ｐゴシック"/>
                <a:cs typeface="ＭＳ Ｐゴシック"/>
              </a:rPr>
              <a:t>平均工賃</a:t>
            </a:r>
            <a:endParaRPr lang="ja-JP" altLang="en-US" sz="1400" kern="100" dirty="0">
              <a:solidFill>
                <a:prstClr val="black"/>
              </a:solidFill>
              <a:latin typeface="ＭＳ Ｐゴシック"/>
              <a:ea typeface="ＭＳ Ｐゴシック"/>
              <a:cs typeface="Times New Roman"/>
            </a:endParaRPr>
          </a:p>
        </p:txBody>
      </p:sp>
      <p:graphicFrame>
        <p:nvGraphicFramePr>
          <p:cNvPr id="2" name="グラフ 1"/>
          <p:cNvGraphicFramePr/>
          <p:nvPr>
            <p:extLst>
              <p:ext uri="{D42A27DB-BD31-4B8C-83A1-F6EECF244321}">
                <p14:modId xmlns:p14="http://schemas.microsoft.com/office/powerpoint/2010/main" val="337371211"/>
              </p:ext>
            </p:extLst>
          </p:nvPr>
        </p:nvGraphicFramePr>
        <p:xfrm>
          <a:off x="236476" y="2251226"/>
          <a:ext cx="9433048" cy="44026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グループ化 10"/>
          <p:cNvGrpSpPr>
            <a:grpSpLocks/>
          </p:cNvGrpSpPr>
          <p:nvPr/>
        </p:nvGrpSpPr>
        <p:grpSpPr bwMode="auto">
          <a:xfrm>
            <a:off x="80" y="476672"/>
            <a:ext cx="9906000" cy="71438"/>
            <a:chOff x="0" y="188640"/>
            <a:chExt cx="9144000" cy="72008"/>
          </a:xfrm>
        </p:grpSpPr>
        <p:cxnSp>
          <p:nvCxnSpPr>
            <p:cNvPr id="11" name="直線コネクタ 10"/>
            <p:cNvCxnSpPr/>
            <p:nvPr/>
          </p:nvCxnSpPr>
          <p:spPr>
            <a:xfrm>
              <a:off x="0" y="188640"/>
              <a:ext cx="9144000" cy="0"/>
            </a:xfrm>
            <a:prstGeom prst="line">
              <a:avLst/>
            </a:prstGeom>
            <a:noFill/>
            <a:ln w="9525" cap="flat" cmpd="sng" algn="ctr">
              <a:solidFill>
                <a:srgbClr val="99CCFF"/>
              </a:solidFill>
              <a:prstDash val="solid"/>
            </a:ln>
            <a:effectLst/>
          </p:spPr>
        </p:cxnSp>
        <p:cxnSp>
          <p:nvCxnSpPr>
            <p:cNvPr id="12" name="直線コネクタ 11"/>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タイトル 7"/>
          <p:cNvSpPr txBox="1">
            <a:spLocks/>
          </p:cNvSpPr>
          <p:nvPr/>
        </p:nvSpPr>
        <p:spPr bwMode="auto">
          <a:xfrm>
            <a:off x="36" y="-27384"/>
            <a:ext cx="9906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1" tIns="45594" rIns="91191" bIns="45594"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5970" algn="ctr" rtl="0" fontAlgn="base">
              <a:spcBef>
                <a:spcPct val="0"/>
              </a:spcBef>
              <a:spcAft>
                <a:spcPct val="0"/>
              </a:spcAft>
              <a:defRPr kumimoji="1" sz="4400">
                <a:solidFill>
                  <a:schemeClr val="tx1"/>
                </a:solidFill>
                <a:latin typeface="Calibri" pitchFamily="34" charset="0"/>
                <a:ea typeface="ＭＳ Ｐゴシック" charset="-128"/>
              </a:defRPr>
            </a:lvl6pPr>
            <a:lvl7pPr marL="911945" algn="ctr" rtl="0" fontAlgn="base">
              <a:spcBef>
                <a:spcPct val="0"/>
              </a:spcBef>
              <a:spcAft>
                <a:spcPct val="0"/>
              </a:spcAft>
              <a:defRPr kumimoji="1" sz="4400">
                <a:solidFill>
                  <a:schemeClr val="tx1"/>
                </a:solidFill>
                <a:latin typeface="Calibri" pitchFamily="34" charset="0"/>
                <a:ea typeface="ＭＳ Ｐゴシック" charset="-128"/>
              </a:defRPr>
            </a:lvl7pPr>
            <a:lvl8pPr marL="1367920" algn="ctr" rtl="0" fontAlgn="base">
              <a:spcBef>
                <a:spcPct val="0"/>
              </a:spcBef>
              <a:spcAft>
                <a:spcPct val="0"/>
              </a:spcAft>
              <a:defRPr kumimoji="1" sz="4400">
                <a:solidFill>
                  <a:schemeClr val="tx1"/>
                </a:solidFill>
                <a:latin typeface="Calibri" pitchFamily="34" charset="0"/>
                <a:ea typeface="ＭＳ Ｐゴシック" charset="-128"/>
              </a:defRPr>
            </a:lvl8pPr>
            <a:lvl9pPr marL="1823892"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就労継続</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支援Ｂ型</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事業所における平均</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工賃</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の推移</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93000" y="836712"/>
            <a:ext cx="9720000" cy="82796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457200" fontAlgn="auto">
              <a:spcBef>
                <a:spcPts val="0"/>
              </a:spcBef>
              <a:spcAft>
                <a:spcPts val="0"/>
              </a:spcAft>
            </a:pPr>
            <a:r>
              <a:rPr lang="ja-JP" altLang="en-US" sz="1600" dirty="0" smtClean="0">
                <a:solidFill>
                  <a:prstClr val="black"/>
                </a:solidFill>
              </a:rPr>
              <a:t>○　就労</a:t>
            </a:r>
            <a:r>
              <a:rPr lang="ja-JP" altLang="en-US" sz="1600" dirty="0">
                <a:solidFill>
                  <a:prstClr val="black"/>
                </a:solidFill>
              </a:rPr>
              <a:t>継続支援</a:t>
            </a:r>
            <a:r>
              <a:rPr lang="ja-JP" altLang="en-US" sz="1600" dirty="0" smtClean="0">
                <a:solidFill>
                  <a:prstClr val="black"/>
                </a:solidFill>
              </a:rPr>
              <a:t>Ｂ型事業所における平均工賃月額は、平成２０年度以降、毎年増加してきており、平成１８年度から</a:t>
            </a:r>
            <a:r>
              <a:rPr lang="ja-JP" altLang="en-US" sz="1600" dirty="0">
                <a:solidFill>
                  <a:prstClr val="black"/>
                </a:solidFill>
              </a:rPr>
              <a:t>２５．２</a:t>
            </a:r>
            <a:r>
              <a:rPr lang="ja-JP" altLang="en-US" sz="1600" dirty="0" smtClean="0">
                <a:solidFill>
                  <a:prstClr val="black"/>
                </a:solidFill>
              </a:rPr>
              <a:t>％上昇している。</a:t>
            </a:r>
            <a:endParaRPr lang="ja-JP" altLang="en-US" sz="1600" dirty="0">
              <a:solidFill>
                <a:prstClr val="black"/>
              </a:solidFill>
            </a:endParaRPr>
          </a:p>
        </p:txBody>
      </p:sp>
      <p:sp>
        <p:nvSpPr>
          <p:cNvPr id="9" name="テキスト ボックス 8"/>
          <p:cNvSpPr txBox="1"/>
          <p:nvPr/>
        </p:nvSpPr>
        <p:spPr>
          <a:xfrm>
            <a:off x="109234" y="6503666"/>
            <a:ext cx="5213445" cy="307777"/>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出典</a:t>
            </a:r>
            <a:r>
              <a:rPr lang="en-US" altLang="ja-JP" sz="1400" dirty="0" smtClean="0">
                <a:solidFill>
                  <a:prstClr val="black"/>
                </a:solidFill>
              </a:rPr>
              <a:t>】</a:t>
            </a:r>
            <a:r>
              <a:rPr lang="ja-JP" altLang="en-US" sz="1400" dirty="0" smtClean="0">
                <a:solidFill>
                  <a:prstClr val="black"/>
                </a:solidFill>
              </a:rPr>
              <a:t>工賃・賃金実績調査（厚生労働省調べ）</a:t>
            </a:r>
            <a:endParaRPr lang="ja-JP" altLang="en-US" sz="1400" dirty="0">
              <a:solidFill>
                <a:prstClr val="black"/>
              </a:solidFill>
            </a:endParaRPr>
          </a:p>
        </p:txBody>
      </p:sp>
      <p:sp>
        <p:nvSpPr>
          <p:cNvPr id="16"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z="1400">
                <a:solidFill>
                  <a:prstClr val="black"/>
                </a:solidFill>
              </a:rPr>
              <a:pPr>
                <a:defRPr/>
              </a:pPr>
              <a:t>153</a:t>
            </a:fld>
            <a:endParaRPr lang="en-US" altLang="ja-JP" sz="1400" dirty="0">
              <a:solidFill>
                <a:prstClr val="black"/>
              </a:solidFill>
            </a:endParaRPr>
          </a:p>
        </p:txBody>
      </p:sp>
    </p:spTree>
    <p:extLst>
      <p:ext uri="{BB962C8B-B14F-4D97-AF65-F5344CB8AC3E}">
        <p14:creationId xmlns:p14="http://schemas.microsoft.com/office/powerpoint/2010/main" val="409203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 y="8664"/>
            <a:ext cx="990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ctr">
              <a:lnSpc>
                <a:spcPct val="112000"/>
              </a:lnSpc>
            </a:pPr>
            <a:r>
              <a:rPr lang="ja-JP" altLang="ja-JP" sz="2000" b="1" noProof="1">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rPr>
              <a:t>国等による障害者就労施設等からの物品等の調達の推進等に関する法律の</a:t>
            </a:r>
            <a:r>
              <a:rPr lang="ja-JP" altLang="ja-JP" sz="2000" noProof="1">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rPr>
              <a:t>概要</a:t>
            </a:r>
            <a:endParaRPr lang="ja-JP" altLang="ja-JP" sz="2800" dirty="0">
              <a:solidFill>
                <a:prstClr val="black"/>
              </a:solidFill>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
        <p:nvSpPr>
          <p:cNvPr id="5" name="AutoShape 5"/>
          <p:cNvSpPr>
            <a:spLocks noChangeArrowheads="1"/>
          </p:cNvSpPr>
          <p:nvPr/>
        </p:nvSpPr>
        <p:spPr bwMode="auto">
          <a:xfrm>
            <a:off x="38472" y="656784"/>
            <a:ext cx="9828000" cy="828000"/>
          </a:xfrm>
          <a:prstGeom prst="roundRect">
            <a:avLst>
              <a:gd name="adj" fmla="val 1762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6" name="Text Box 6"/>
          <p:cNvSpPr txBox="1">
            <a:spLocks noChangeArrowheads="1"/>
          </p:cNvSpPr>
          <p:nvPr/>
        </p:nvSpPr>
        <p:spPr bwMode="auto">
          <a:xfrm>
            <a:off x="78546" y="836848"/>
            <a:ext cx="9789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just">
              <a:lnSpc>
                <a:spcPct val="96000"/>
              </a:lnSpc>
            </a:pPr>
            <a:r>
              <a:rPr lang="ja-JP" altLang="en-US" sz="1200" dirty="0">
                <a:solidFill>
                  <a:prstClr val="black"/>
                </a:solidFill>
                <a:latin typeface="Century" pitchFamily="18" charset="0"/>
                <a:ea typeface="ＭＳ 明朝" pitchFamily="17" charset="-128"/>
                <a:cs typeface="ＭＳ Ｐゴシック" pitchFamily="50" charset="-128"/>
              </a:rPr>
              <a:t>　</a:t>
            </a:r>
            <a:r>
              <a:rPr lang="ja-JP" altLang="en-US" sz="1400" dirty="0">
                <a:solidFill>
                  <a:prstClr val="black"/>
                </a:solidFill>
                <a:latin typeface="ＭＳ ゴシック" pitchFamily="49" charset="-128"/>
                <a:ea typeface="ＭＳ ゴシック" pitchFamily="49" charset="-128"/>
                <a:cs typeface="ＭＳ Ｐゴシック" pitchFamily="50" charset="-128"/>
              </a:rPr>
              <a:t>障害者就労施設、在宅就業障害者及び在宅就業支援団体（以下「障害者就労施設等」という。）の受注の機会を確保するために必要な事項等を定めることにより、障害者就労施設等が供給する物品等に対する需要の増進等を図り、もって障害者就労施設で就労する障害者、在宅就業障害者等の自立の促進に資する。</a:t>
            </a:r>
            <a:endParaRPr lang="ja-JP" altLang="ja-JP" sz="2000" dirty="0">
              <a:solidFill>
                <a:prstClr val="black"/>
              </a:solidFill>
              <a:latin typeface="Arial"/>
              <a:ea typeface="ＭＳ Ｐゴシック"/>
              <a:cs typeface="ＭＳ Ｐゴシック" pitchFamily="50" charset="-128"/>
            </a:endParaRPr>
          </a:p>
        </p:txBody>
      </p:sp>
      <p:sp>
        <p:nvSpPr>
          <p:cNvPr id="8" name="Text Box 9"/>
          <p:cNvSpPr txBox="1">
            <a:spLocks noChangeArrowheads="1"/>
          </p:cNvSpPr>
          <p:nvPr/>
        </p:nvSpPr>
        <p:spPr bwMode="auto">
          <a:xfrm>
            <a:off x="194471" y="548704"/>
            <a:ext cx="195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１．目的（第１条）</a:t>
            </a:r>
            <a:endParaRPr lang="ja-JP" altLang="ja-JP" sz="2000" dirty="0">
              <a:solidFill>
                <a:prstClr val="black"/>
              </a:solidFill>
              <a:latin typeface="Arial"/>
              <a:ea typeface="ＭＳ Ｐゴシック"/>
              <a:cs typeface="ＭＳ Ｐゴシック" pitchFamily="50" charset="-128"/>
            </a:endParaRPr>
          </a:p>
        </p:txBody>
      </p:sp>
      <p:sp>
        <p:nvSpPr>
          <p:cNvPr id="9" name="Text Box 10"/>
          <p:cNvSpPr txBox="1">
            <a:spLocks noChangeArrowheads="1"/>
          </p:cNvSpPr>
          <p:nvPr/>
        </p:nvSpPr>
        <p:spPr bwMode="auto">
          <a:xfrm>
            <a:off x="1326529" y="1808864"/>
            <a:ext cx="8385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13" tIns="8885" rIns="74213" bIns="8885" numCol="1" anchor="t" anchorCtr="0" compatLnSpc="1">
            <a:prstTxWarp prst="textNoShape">
              <a:avLst/>
            </a:prstTxWarp>
          </a:bodyPr>
          <a:lstStyle/>
          <a:p>
            <a:pPr algn="just"/>
            <a:r>
              <a:rPr lang="ja-JP" altLang="en-US" sz="1200" dirty="0">
                <a:solidFill>
                  <a:prstClr val="black"/>
                </a:solidFill>
                <a:latin typeface="HGPｺﾞｼｯｸE" pitchFamily="50" charset="-128"/>
                <a:ea typeface="HGPｺﾞｼｯｸE" pitchFamily="50" charset="-128"/>
                <a:cs typeface="ＭＳ Ｐゴシック" pitchFamily="50" charset="-128"/>
              </a:rPr>
              <a:t>＜国・独立行政法人等＞　　　　　　　　　　　　 　　　　　　　　　　　　　　　　　＜地方公共団体・地方独立行政法人＞</a:t>
            </a:r>
            <a:endParaRPr lang="ja-JP" altLang="ja-JP" sz="2000" dirty="0">
              <a:solidFill>
                <a:prstClr val="black"/>
              </a:solidFill>
              <a:latin typeface="Arial"/>
              <a:ea typeface="ＭＳ Ｐゴシック"/>
              <a:cs typeface="ＭＳ Ｐゴシック" pitchFamily="50" charset="-128"/>
            </a:endParaRPr>
          </a:p>
        </p:txBody>
      </p:sp>
      <p:sp>
        <p:nvSpPr>
          <p:cNvPr id="12" name="Text Box 12"/>
          <p:cNvSpPr txBox="1">
            <a:spLocks noChangeArrowheads="1"/>
          </p:cNvSpPr>
          <p:nvPr/>
        </p:nvSpPr>
        <p:spPr bwMode="auto">
          <a:xfrm>
            <a:off x="116482" y="2060864"/>
            <a:ext cx="4758000" cy="468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74213" tIns="8885" rIns="74213" bIns="8885" numCol="1" anchor="t" anchorCtr="0" compatLnSpc="1">
            <a:prstTxWarp prst="textNoShape">
              <a:avLst/>
            </a:prstTxWarp>
          </a:bodyPr>
          <a:lstStyle/>
          <a:p>
            <a:pPr algn="just"/>
            <a:r>
              <a:rPr lang="ja-JP" altLang="en-US" sz="1400" b="1" i="1" u="sng" dirty="0">
                <a:solidFill>
                  <a:prstClr val="black"/>
                </a:solidFill>
                <a:latin typeface="HGSｺﾞｼｯｸM" pitchFamily="50" charset="-128"/>
                <a:ea typeface="HGSｺﾞｼｯｸM" pitchFamily="50" charset="-128"/>
                <a:cs typeface="ＭＳ Ｐゴシック" pitchFamily="50" charset="-128"/>
              </a:rPr>
              <a:t>優先的に障害者就労施設等から物品等を調達するよう努める責務</a:t>
            </a:r>
            <a:endParaRPr lang="ja-JP" altLang="ja-JP" sz="3200" dirty="0">
              <a:solidFill>
                <a:prstClr val="black"/>
              </a:solidFill>
              <a:latin typeface="Arial"/>
              <a:ea typeface="ＭＳ Ｐゴシック"/>
              <a:cs typeface="ＭＳ Ｐゴシック" pitchFamily="50" charset="-128"/>
            </a:endParaRPr>
          </a:p>
        </p:txBody>
      </p:sp>
      <p:sp>
        <p:nvSpPr>
          <p:cNvPr id="13" name="AutoShape 13"/>
          <p:cNvSpPr>
            <a:spLocks noChangeArrowheads="1"/>
          </p:cNvSpPr>
          <p:nvPr/>
        </p:nvSpPr>
        <p:spPr bwMode="auto">
          <a:xfrm>
            <a:off x="116482" y="267296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基本方針の策定・公表（厚生労働大臣）</a:t>
            </a:r>
            <a:endParaRPr lang="ja-JP" altLang="ja-JP" sz="3200" dirty="0">
              <a:solidFill>
                <a:prstClr val="black"/>
              </a:solidFill>
              <a:latin typeface="Arial"/>
              <a:ea typeface="ＭＳ Ｐゴシック"/>
              <a:cs typeface="ＭＳ Ｐゴシック" pitchFamily="50" charset="-128"/>
            </a:endParaRPr>
          </a:p>
        </p:txBody>
      </p:sp>
      <p:sp>
        <p:nvSpPr>
          <p:cNvPr id="16" name="AutoShape 13"/>
          <p:cNvSpPr>
            <a:spLocks noChangeArrowheads="1"/>
          </p:cNvSpPr>
          <p:nvPr/>
        </p:nvSpPr>
        <p:spPr bwMode="auto">
          <a:xfrm>
            <a:off x="116482" y="317704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調達方針の策定・公表（各省各庁の長等）</a:t>
            </a:r>
            <a:endParaRPr lang="ja-JP" altLang="ja-JP" sz="3200" dirty="0">
              <a:solidFill>
                <a:prstClr val="black"/>
              </a:solidFill>
              <a:latin typeface="Arial"/>
              <a:ea typeface="ＭＳ Ｐゴシック"/>
              <a:cs typeface="ＭＳ Ｐゴシック" pitchFamily="50" charset="-128"/>
            </a:endParaRPr>
          </a:p>
        </p:txBody>
      </p:sp>
      <p:sp>
        <p:nvSpPr>
          <p:cNvPr id="18" name="AutoShape 13"/>
          <p:cNvSpPr>
            <a:spLocks noChangeArrowheads="1"/>
          </p:cNvSpPr>
          <p:nvPr/>
        </p:nvSpPr>
        <p:spPr bwMode="auto">
          <a:xfrm>
            <a:off x="116482" y="3681096"/>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3200" dirty="0">
              <a:solidFill>
                <a:prstClr val="black"/>
              </a:solidFill>
              <a:latin typeface="Arial"/>
              <a:ea typeface="ＭＳ Ｐゴシック"/>
              <a:cs typeface="ＭＳ Ｐゴシック" pitchFamily="50" charset="-128"/>
            </a:endParaRPr>
          </a:p>
        </p:txBody>
      </p:sp>
      <p:sp>
        <p:nvSpPr>
          <p:cNvPr id="19" name="AutoShape 13"/>
          <p:cNvSpPr>
            <a:spLocks noChangeArrowheads="1"/>
          </p:cNvSpPr>
          <p:nvPr/>
        </p:nvSpPr>
        <p:spPr bwMode="auto">
          <a:xfrm>
            <a:off x="117010" y="4221184"/>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3200" dirty="0">
              <a:solidFill>
                <a:prstClr val="black"/>
              </a:solidFill>
              <a:latin typeface="Arial"/>
              <a:ea typeface="ＭＳ Ｐゴシック"/>
              <a:cs typeface="ＭＳ Ｐゴシック" pitchFamily="50" charset="-128"/>
            </a:endParaRPr>
          </a:p>
        </p:txBody>
      </p:sp>
      <p:sp>
        <p:nvSpPr>
          <p:cNvPr id="23" name="AutoShape 13"/>
          <p:cNvSpPr>
            <a:spLocks noChangeArrowheads="1"/>
          </p:cNvSpPr>
          <p:nvPr/>
        </p:nvSpPr>
        <p:spPr bwMode="auto">
          <a:xfrm>
            <a:off x="5031009" y="2672960"/>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調達方針の策定・</a:t>
            </a:r>
            <a:r>
              <a:rPr lang="ja-JP" altLang="en-US" sz="1400">
                <a:solidFill>
                  <a:prstClr val="black"/>
                </a:solidFill>
                <a:latin typeface="HGSｺﾞｼｯｸM" pitchFamily="50" charset="-128"/>
                <a:ea typeface="HGSｺﾞｼｯｸM" pitchFamily="50" charset="-128"/>
                <a:cs typeface="ＭＳ Ｐゴシック" pitchFamily="50" charset="-128"/>
              </a:rPr>
              <a:t>公表（都道府県の</a:t>
            </a:r>
            <a:r>
              <a:rPr lang="ja-JP" altLang="en-US" sz="1400" dirty="0">
                <a:solidFill>
                  <a:prstClr val="black"/>
                </a:solidFill>
                <a:latin typeface="HGSｺﾞｼｯｸM" pitchFamily="50" charset="-128"/>
                <a:ea typeface="HGSｺﾞｼｯｸM" pitchFamily="50" charset="-128"/>
                <a:cs typeface="ＭＳ Ｐゴシック" pitchFamily="50" charset="-128"/>
              </a:rPr>
              <a:t>長等）</a:t>
            </a:r>
            <a:endParaRPr lang="ja-JP" altLang="ja-JP" sz="3200" dirty="0">
              <a:solidFill>
                <a:prstClr val="black"/>
              </a:solidFill>
              <a:latin typeface="Arial"/>
              <a:ea typeface="ＭＳ Ｐゴシック"/>
              <a:cs typeface="ＭＳ Ｐゴシック" pitchFamily="50" charset="-128"/>
            </a:endParaRPr>
          </a:p>
        </p:txBody>
      </p:sp>
      <p:sp>
        <p:nvSpPr>
          <p:cNvPr id="24" name="AutoShape 14"/>
          <p:cNvSpPr>
            <a:spLocks noChangeArrowheads="1"/>
          </p:cNvSpPr>
          <p:nvPr/>
        </p:nvSpPr>
        <p:spPr bwMode="auto">
          <a:xfrm>
            <a:off x="7059286" y="2961016"/>
            <a:ext cx="468000" cy="684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5" name="AutoShape 13"/>
          <p:cNvSpPr>
            <a:spLocks noChangeArrowheads="1"/>
          </p:cNvSpPr>
          <p:nvPr/>
        </p:nvSpPr>
        <p:spPr bwMode="auto">
          <a:xfrm>
            <a:off x="5031009" y="3681096"/>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調達方針に即した調達の実施</a:t>
            </a:r>
            <a:endParaRPr lang="ja-JP" altLang="ja-JP" sz="3200" dirty="0">
              <a:solidFill>
                <a:prstClr val="black"/>
              </a:solidFill>
              <a:latin typeface="Arial"/>
              <a:ea typeface="ＭＳ Ｐゴシック"/>
              <a:cs typeface="ＭＳ Ｐゴシック" pitchFamily="50" charset="-128"/>
            </a:endParaRPr>
          </a:p>
        </p:txBody>
      </p:sp>
      <p:sp>
        <p:nvSpPr>
          <p:cNvPr id="26" name="AutoShape 13"/>
          <p:cNvSpPr>
            <a:spLocks noChangeArrowheads="1"/>
          </p:cNvSpPr>
          <p:nvPr/>
        </p:nvSpPr>
        <p:spPr bwMode="auto">
          <a:xfrm>
            <a:off x="5031009" y="4221184"/>
            <a:ext cx="4758000" cy="25200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algn="ctr"/>
            <a:r>
              <a:rPr lang="ja-JP" altLang="en-US" sz="1400" dirty="0">
                <a:solidFill>
                  <a:prstClr val="black"/>
                </a:solidFill>
                <a:latin typeface="HGSｺﾞｼｯｸM" pitchFamily="50" charset="-128"/>
                <a:ea typeface="HGSｺﾞｼｯｸM" pitchFamily="50" charset="-128"/>
                <a:cs typeface="ＭＳ Ｐゴシック" pitchFamily="50" charset="-128"/>
              </a:rPr>
              <a:t>調達実績の取りまとめ・公表等</a:t>
            </a:r>
            <a:endParaRPr lang="ja-JP" altLang="ja-JP" sz="3200" dirty="0">
              <a:solidFill>
                <a:prstClr val="black"/>
              </a:solidFill>
              <a:latin typeface="Arial"/>
              <a:ea typeface="ＭＳ Ｐゴシック"/>
              <a:cs typeface="ＭＳ Ｐゴシック" pitchFamily="50" charset="-128"/>
            </a:endParaRPr>
          </a:p>
        </p:txBody>
      </p:sp>
      <p:sp>
        <p:nvSpPr>
          <p:cNvPr id="28" name="Text Box 12"/>
          <p:cNvSpPr txBox="1">
            <a:spLocks noChangeArrowheads="1"/>
          </p:cNvSpPr>
          <p:nvPr/>
        </p:nvSpPr>
        <p:spPr bwMode="auto">
          <a:xfrm>
            <a:off x="5031009" y="2060864"/>
            <a:ext cx="4758000" cy="46800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74213" tIns="8885" rIns="74213" bIns="8885" numCol="1" anchor="t" anchorCtr="0" compatLnSpc="1">
            <a:prstTxWarp prst="textNoShape">
              <a:avLst/>
            </a:prstTxWarp>
          </a:bodyPr>
          <a:lstStyle/>
          <a:p>
            <a:pPr algn="just"/>
            <a:r>
              <a:rPr lang="ja-JP" altLang="en-US" sz="1400" b="1" i="1" u="sng" dirty="0">
                <a:solidFill>
                  <a:prstClr val="black"/>
                </a:solidFill>
                <a:latin typeface="HGSｺﾞｼｯｸM" pitchFamily="50" charset="-128"/>
                <a:ea typeface="HGSｺﾞｼｯｸM" pitchFamily="50" charset="-128"/>
                <a:cs typeface="ＭＳ Ｐゴシック" pitchFamily="50" charset="-128"/>
              </a:rPr>
              <a:t>障害者就労施設等の受注機会の増大を図るための措置を講ずるよう努める責務</a:t>
            </a:r>
            <a:endParaRPr lang="ja-JP" altLang="ja-JP" sz="3200" dirty="0">
              <a:solidFill>
                <a:prstClr val="black"/>
              </a:solidFill>
              <a:latin typeface="Arial"/>
              <a:ea typeface="ＭＳ Ｐゴシック"/>
              <a:cs typeface="ＭＳ Ｐゴシック" pitchFamily="50" charset="-128"/>
            </a:endParaRPr>
          </a:p>
        </p:txBody>
      </p:sp>
      <p:sp>
        <p:nvSpPr>
          <p:cNvPr id="30" name="AutoShape 5"/>
          <p:cNvSpPr>
            <a:spLocks noChangeArrowheads="1"/>
          </p:cNvSpPr>
          <p:nvPr/>
        </p:nvSpPr>
        <p:spPr bwMode="auto">
          <a:xfrm>
            <a:off x="38472" y="4742538"/>
            <a:ext cx="9828000" cy="1260000"/>
          </a:xfrm>
          <a:prstGeom prst="roundRect">
            <a:avLst>
              <a:gd name="adj" fmla="val 1339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1" name="正方形/長方形 30"/>
          <p:cNvSpPr/>
          <p:nvPr/>
        </p:nvSpPr>
        <p:spPr bwMode="auto">
          <a:xfrm>
            <a:off x="116463" y="4905238"/>
            <a:ext cx="9789000" cy="1067544"/>
          </a:xfrm>
          <a:prstGeom prst="rect">
            <a:avLst/>
          </a:prstGeom>
          <a:noFill/>
          <a:ln w="9525" cap="flat" cmpd="sng" algn="ctr">
            <a:no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r>
              <a:rPr lang="ja-JP" altLang="en-US" sz="1400" dirty="0">
                <a:solidFill>
                  <a:prstClr val="black"/>
                </a:solidFill>
                <a:latin typeface="Arial"/>
                <a:ea typeface="ＭＳ Ｐゴシック"/>
              </a:rPr>
              <a:t>①　国及び独立行政法人等は、公契約について、競争参加資格を定めるに当たって法定雇用率を満たしていること又は障害者就労施設等から相当程度の物品等を調達していることに配慮する等障害者の就業を促進するために必要な措置を講ずるよう努めるものとする。</a:t>
            </a:r>
          </a:p>
          <a:p>
            <a:pPr marL="118935" indent="-118935" defTabSz="872188"/>
            <a:r>
              <a:rPr lang="ja-JP" altLang="en-US" sz="1400" dirty="0">
                <a:solidFill>
                  <a:prstClr val="black"/>
                </a:solidFill>
                <a:latin typeface="Arial"/>
                <a:ea typeface="ＭＳ Ｐゴシック"/>
              </a:rPr>
              <a:t>②　地方公共団体及び地方独立行政法人は、①による国及び独立行政法人等の措置に準じて必要な措置を講ずるよう努めるものとする。</a:t>
            </a:r>
          </a:p>
        </p:txBody>
      </p:sp>
      <p:sp>
        <p:nvSpPr>
          <p:cNvPr id="34" name="AutoShape 5"/>
          <p:cNvSpPr>
            <a:spLocks noChangeArrowheads="1"/>
          </p:cNvSpPr>
          <p:nvPr/>
        </p:nvSpPr>
        <p:spPr bwMode="auto">
          <a:xfrm>
            <a:off x="38472" y="6201376"/>
            <a:ext cx="9828000" cy="612000"/>
          </a:xfrm>
          <a:prstGeom prst="roundRect">
            <a:avLst>
              <a:gd name="adj" fmla="val 21379"/>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5" name="正方形/長方形 34"/>
          <p:cNvSpPr/>
          <p:nvPr/>
        </p:nvSpPr>
        <p:spPr bwMode="auto">
          <a:xfrm>
            <a:off x="194471" y="6345392"/>
            <a:ext cx="9789000" cy="432000"/>
          </a:xfrm>
          <a:prstGeom prst="rect">
            <a:avLst/>
          </a:prstGeom>
          <a:noFill/>
          <a:ln w="9525" cap="flat" cmpd="sng" algn="ctr">
            <a:no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r>
              <a:rPr lang="ja-JP" altLang="en-US" sz="1400" dirty="0">
                <a:solidFill>
                  <a:prstClr val="black"/>
                </a:solidFill>
                <a:latin typeface="Arial"/>
                <a:ea typeface="ＭＳ Ｐゴシック"/>
              </a:rPr>
              <a:t>　障害者就労施設等は、単独で又は相互に連携して若しくは共同して、購入者等に対し、その物品等に関する情報を提</a:t>
            </a:r>
            <a:endParaRPr lang="en-US" altLang="ja-JP" sz="1400" dirty="0">
              <a:solidFill>
                <a:prstClr val="black"/>
              </a:solidFill>
              <a:latin typeface="Arial"/>
              <a:ea typeface="ＭＳ Ｐゴシック"/>
            </a:endParaRPr>
          </a:p>
          <a:p>
            <a:pPr marL="118935" indent="-118935" defTabSz="872188"/>
            <a:r>
              <a:rPr lang="ja-JP" altLang="en-US" sz="1400" dirty="0">
                <a:solidFill>
                  <a:prstClr val="black"/>
                </a:solidFill>
                <a:latin typeface="Arial"/>
                <a:ea typeface="ＭＳ Ｐゴシック"/>
              </a:rPr>
              <a:t>供するよう努めるとともに、当該物品等の質の向上及び供給の円滑化に努めるものとする。</a:t>
            </a:r>
          </a:p>
        </p:txBody>
      </p:sp>
      <p:sp>
        <p:nvSpPr>
          <p:cNvPr id="33" name="Text Box 9"/>
          <p:cNvSpPr txBox="1">
            <a:spLocks noChangeArrowheads="1"/>
          </p:cNvSpPr>
          <p:nvPr/>
        </p:nvSpPr>
        <p:spPr bwMode="auto">
          <a:xfrm>
            <a:off x="273236" y="6057360"/>
            <a:ext cx="663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４．障害者就労施設等の供給する物品等に関する情報の提供（第１１条）</a:t>
            </a:r>
            <a:endParaRPr lang="ja-JP" altLang="ja-JP" sz="2000" dirty="0">
              <a:solidFill>
                <a:prstClr val="black"/>
              </a:solidFill>
              <a:latin typeface="Arial"/>
              <a:ea typeface="ＭＳ Ｐゴシック"/>
              <a:cs typeface="ＭＳ Ｐゴシック" pitchFamily="50" charset="-128"/>
            </a:endParaRPr>
          </a:p>
        </p:txBody>
      </p:sp>
      <p:sp>
        <p:nvSpPr>
          <p:cNvPr id="36" name="AutoShape 5"/>
          <p:cNvSpPr>
            <a:spLocks noChangeArrowheads="1"/>
          </p:cNvSpPr>
          <p:nvPr/>
        </p:nvSpPr>
        <p:spPr bwMode="auto">
          <a:xfrm>
            <a:off x="38474" y="1628940"/>
            <a:ext cx="9828000" cy="2916000"/>
          </a:xfrm>
          <a:prstGeom prst="roundRect">
            <a:avLst>
              <a:gd name="adj" fmla="val 612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10" name="Text Box 9"/>
          <p:cNvSpPr txBox="1">
            <a:spLocks noChangeArrowheads="1"/>
          </p:cNvSpPr>
          <p:nvPr/>
        </p:nvSpPr>
        <p:spPr bwMode="auto">
          <a:xfrm>
            <a:off x="194471" y="1520856"/>
            <a:ext cx="5070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２．国等の責務及び調達の推進（第３条～第９条）</a:t>
            </a:r>
            <a:endParaRPr lang="ja-JP" altLang="ja-JP" sz="2000" dirty="0">
              <a:solidFill>
                <a:prstClr val="black"/>
              </a:solidFill>
              <a:latin typeface="Arial"/>
              <a:ea typeface="ＭＳ Ｐゴシック"/>
              <a:cs typeface="ＭＳ Ｐゴシック" pitchFamily="50" charset="-128"/>
            </a:endParaRPr>
          </a:p>
        </p:txBody>
      </p:sp>
      <p:sp>
        <p:nvSpPr>
          <p:cNvPr id="37" name="AutoShape 14"/>
          <p:cNvSpPr>
            <a:spLocks noChangeArrowheads="1"/>
          </p:cNvSpPr>
          <p:nvPr/>
        </p:nvSpPr>
        <p:spPr bwMode="auto">
          <a:xfrm>
            <a:off x="7059246" y="3969128"/>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8" name="AutoShape 14"/>
          <p:cNvSpPr>
            <a:spLocks noChangeArrowheads="1"/>
          </p:cNvSpPr>
          <p:nvPr/>
        </p:nvSpPr>
        <p:spPr bwMode="auto">
          <a:xfrm>
            <a:off x="2066722" y="2960992"/>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39" name="AutoShape 14"/>
          <p:cNvSpPr>
            <a:spLocks noChangeArrowheads="1"/>
          </p:cNvSpPr>
          <p:nvPr/>
        </p:nvSpPr>
        <p:spPr bwMode="auto">
          <a:xfrm>
            <a:off x="2066722" y="3465096"/>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40" name="AutoShape 14"/>
          <p:cNvSpPr>
            <a:spLocks noChangeArrowheads="1"/>
          </p:cNvSpPr>
          <p:nvPr/>
        </p:nvSpPr>
        <p:spPr bwMode="auto">
          <a:xfrm>
            <a:off x="2066722" y="3969128"/>
            <a:ext cx="468000" cy="180000"/>
          </a:xfrm>
          <a:prstGeom prst="downArrow">
            <a:avLst>
              <a:gd name="adj1" fmla="val 50000"/>
              <a:gd name="adj2" fmla="val 250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13" tIns="8885" rIns="74213" bIns="8885" numCol="1" anchor="t" anchorCtr="0" compatLnSpc="1">
            <a:prstTxWarp prst="textNoShape">
              <a:avLst/>
            </a:prstTxWarp>
          </a:bodyPr>
          <a:lstStyle/>
          <a:p>
            <a:pPr fontAlgn="auto">
              <a:spcBef>
                <a:spcPts val="0"/>
              </a:spcBef>
              <a:spcAft>
                <a:spcPts val="0"/>
              </a:spcAft>
            </a:pPr>
            <a:endParaRPr lang="ja-JP" altLang="en-US">
              <a:solidFill>
                <a:prstClr val="black"/>
              </a:solidFill>
              <a:latin typeface="Arial"/>
              <a:ea typeface="ＭＳ Ｐゴシック"/>
            </a:endParaRPr>
          </a:p>
        </p:txBody>
      </p:sp>
      <p:sp>
        <p:nvSpPr>
          <p:cNvPr id="29" name="Text Box 9"/>
          <p:cNvSpPr txBox="1">
            <a:spLocks noChangeArrowheads="1"/>
          </p:cNvSpPr>
          <p:nvPr/>
        </p:nvSpPr>
        <p:spPr bwMode="auto">
          <a:xfrm>
            <a:off x="234226" y="4617200"/>
            <a:ext cx="6435000" cy="216000"/>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4213" tIns="8885" rIns="74213" bIns="8885" numCol="1" anchor="t" anchorCtr="0" compatLnSpc="1">
            <a:prstTxWarp prst="textNoShape">
              <a:avLst/>
            </a:prstTxWarp>
          </a:bodyPr>
          <a:lstStyle/>
          <a:p>
            <a:pPr algn="just"/>
            <a:r>
              <a:rPr lang="ja-JP" altLang="en-US" sz="1400" dirty="0">
                <a:solidFill>
                  <a:prstClr val="black"/>
                </a:solidFill>
                <a:latin typeface="HGSｺﾞｼｯｸE" pitchFamily="50" charset="-128"/>
                <a:ea typeface="HGSｺﾞｼｯｸE" pitchFamily="50" charset="-128"/>
                <a:cs typeface="ＭＳ Ｐゴシック" pitchFamily="50" charset="-128"/>
              </a:rPr>
              <a:t>３．公契約における障害者の就業を促進するための措置等（第１０条）</a:t>
            </a:r>
            <a:endParaRPr lang="ja-JP" altLang="ja-JP" sz="2000" dirty="0">
              <a:solidFill>
                <a:prstClr val="black"/>
              </a:solidFill>
              <a:latin typeface="Arial"/>
              <a:ea typeface="ＭＳ Ｐゴシック"/>
              <a:cs typeface="ＭＳ Ｐゴシック" pitchFamily="50" charset="-128"/>
            </a:endParaRPr>
          </a:p>
        </p:txBody>
      </p:sp>
      <p:sp>
        <p:nvSpPr>
          <p:cNvPr id="2" name="正方形/長方形 1"/>
          <p:cNvSpPr/>
          <p:nvPr/>
        </p:nvSpPr>
        <p:spPr bwMode="auto">
          <a:xfrm>
            <a:off x="78054" y="3140969"/>
            <a:ext cx="4836000" cy="32400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42" name="正方形/長方形 41"/>
          <p:cNvSpPr/>
          <p:nvPr/>
        </p:nvSpPr>
        <p:spPr bwMode="auto">
          <a:xfrm>
            <a:off x="5031009" y="2636955"/>
            <a:ext cx="4797000" cy="36000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43" name="正方形/長方形 42"/>
          <p:cNvSpPr/>
          <p:nvPr/>
        </p:nvSpPr>
        <p:spPr bwMode="auto">
          <a:xfrm>
            <a:off x="78537" y="3645025"/>
            <a:ext cx="9750000" cy="828160"/>
          </a:xfrm>
          <a:prstGeom prst="rect">
            <a:avLst/>
          </a:prstGeom>
          <a:noFill/>
          <a:ln w="38100" cap="flat" cmpd="sng" algn="ctr">
            <a:solidFill>
              <a:srgbClr val="FF0000"/>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prstClr val="black"/>
              </a:solidFill>
              <a:ea typeface="ＭＳ Ｐゴシック" pitchFamily="50" charset="-128"/>
            </a:endParaRPr>
          </a:p>
        </p:txBody>
      </p:sp>
      <p:sp>
        <p:nvSpPr>
          <p:cNvPr id="7" name="正方形/長方形 6"/>
          <p:cNvSpPr/>
          <p:nvPr/>
        </p:nvSpPr>
        <p:spPr bwMode="auto">
          <a:xfrm>
            <a:off x="6045121" y="476696"/>
            <a:ext cx="3783000" cy="2160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767" tIns="7357" rIns="36767" bIns="7357" numCol="1" rtlCol="0" anchor="t" anchorCtr="0" compatLnSpc="1">
            <a:prstTxWarp prst="textNoShape">
              <a:avLst/>
            </a:prstTxWarp>
          </a:bodyPr>
          <a:lstStyle/>
          <a:p>
            <a:pPr marL="118935" indent="-118935" algn="ctr" defTabSz="872188"/>
            <a:r>
              <a:rPr lang="ja-JP" altLang="en-US" sz="1200" b="1" dirty="0">
                <a:solidFill>
                  <a:prstClr val="white"/>
                </a:solidFill>
              </a:rPr>
              <a:t>平成２５年４月１日施行（平成２４年６月２０日成立）</a:t>
            </a:r>
          </a:p>
        </p:txBody>
      </p:sp>
      <p:grpSp>
        <p:nvGrpSpPr>
          <p:cNvPr id="41" name="グループ化 10"/>
          <p:cNvGrpSpPr>
            <a:grpSpLocks/>
          </p:cNvGrpSpPr>
          <p:nvPr/>
        </p:nvGrpSpPr>
        <p:grpSpPr bwMode="auto">
          <a:xfrm>
            <a:off x="12938" y="332675"/>
            <a:ext cx="9906000" cy="71438"/>
            <a:chOff x="0" y="188640"/>
            <a:chExt cx="9144000" cy="72008"/>
          </a:xfrm>
        </p:grpSpPr>
        <p:cxnSp>
          <p:nvCxnSpPr>
            <p:cNvPr id="44" name="直線コネクタ 43"/>
            <p:cNvCxnSpPr/>
            <p:nvPr/>
          </p:nvCxnSpPr>
          <p:spPr>
            <a:xfrm>
              <a:off x="0" y="188640"/>
              <a:ext cx="9144000" cy="0"/>
            </a:xfrm>
            <a:prstGeom prst="line">
              <a:avLst/>
            </a:prstGeom>
            <a:noFill/>
            <a:ln w="9525" cap="flat" cmpd="sng" algn="ctr">
              <a:solidFill>
                <a:srgbClr val="99CCFF"/>
              </a:solidFill>
              <a:prstDash val="solid"/>
            </a:ln>
            <a:effectLst/>
          </p:spPr>
        </p:cxnSp>
        <p:cxnSp>
          <p:nvCxnSpPr>
            <p:cNvPr id="45" name="直線コネクタ 44"/>
            <p:cNvCxnSpPr/>
            <p:nvPr/>
          </p:nvCxnSpPr>
          <p:spPr>
            <a:xfrm>
              <a:off x="0" y="260648"/>
              <a:ext cx="9144000" cy="0"/>
            </a:xfrm>
            <a:prstGeom prst="line">
              <a:avLst/>
            </a:prstGeom>
            <a:noFill/>
            <a:ln w="57150" cap="flat" cmpd="sng" algn="ctr">
              <a:solidFill>
                <a:srgbClr val="99CCFF"/>
              </a:solidFill>
              <a:prstDash val="solid"/>
            </a:ln>
            <a:effectLst/>
          </p:spPr>
        </p:cxnSp>
      </p:grpSp>
      <p:sp>
        <p:nvSpPr>
          <p:cNvPr id="46" name="スライド番号プレースホルダー 1"/>
          <p:cNvSpPr>
            <a:spLocks noGrp="1"/>
          </p:cNvSpPr>
          <p:nvPr>
            <p:ph type="sldNum" sz="quarter" idx="12"/>
          </p:nvPr>
        </p:nvSpPr>
        <p:spPr>
          <a:xfrm>
            <a:off x="7617296" y="6453346"/>
            <a:ext cx="2311400" cy="476250"/>
          </a:xfrm>
        </p:spPr>
        <p:txBody>
          <a:bodyPr/>
          <a:lstStyle/>
          <a:p>
            <a:pPr>
              <a:defRPr/>
            </a:pPr>
            <a:fld id="{0329B7E6-8142-4C2C-8486-ACA79D5FD086}" type="slidenum">
              <a:rPr lang="en-US" altLang="ja-JP" smtClean="0">
                <a:solidFill>
                  <a:prstClr val="black"/>
                </a:solidFill>
              </a:rPr>
              <a:pPr>
                <a:defRPr/>
              </a:pPr>
              <a:t>154</a:t>
            </a:fld>
            <a:endParaRPr lang="en-US" altLang="ja-JP" dirty="0">
              <a:solidFill>
                <a:prstClr val="black"/>
              </a:solidFill>
            </a:endParaRPr>
          </a:p>
        </p:txBody>
      </p:sp>
    </p:spTree>
    <p:extLst>
      <p:ext uri="{BB962C8B-B14F-4D97-AF65-F5344CB8AC3E}">
        <p14:creationId xmlns:p14="http://schemas.microsoft.com/office/powerpoint/2010/main" val="27944578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640631" y="274638"/>
            <a:ext cx="7770069" cy="6178550"/>
          </a:xfrm>
        </p:spPr>
        <p:txBody>
          <a:bodyPr/>
          <a:lstStyle/>
          <a:p>
            <a:pPr algn="l"/>
            <a:r>
              <a:rPr lang="ja-JP" altLang="en-US" sz="3600" dirty="0">
                <a:latin typeface="+mj-ea"/>
              </a:rPr>
              <a:t>４</a:t>
            </a:r>
            <a:r>
              <a:rPr lang="ja-JP" altLang="en-US" sz="3600" dirty="0">
                <a:latin typeface="+mj-ea"/>
              </a:rPr>
              <a:t>　障害児支援について</a:t>
            </a:r>
          </a:p>
        </p:txBody>
      </p:sp>
      <p:sp>
        <p:nvSpPr>
          <p:cNvPr id="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155</a:t>
            </a:fld>
            <a:endParaRPr lang="en-US" altLang="ja-JP" dirty="0">
              <a:solidFill>
                <a:prstClr val="black"/>
              </a:solidFill>
            </a:endParaRPr>
          </a:p>
        </p:txBody>
      </p:sp>
    </p:spTree>
    <p:extLst>
      <p:ext uri="{BB962C8B-B14F-4D97-AF65-F5344CB8AC3E}">
        <p14:creationId xmlns:p14="http://schemas.microsoft.com/office/powerpoint/2010/main" val="234411473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3974766303"/>
              </p:ext>
            </p:extLst>
          </p:nvPr>
        </p:nvGraphicFramePr>
        <p:xfrm>
          <a:off x="68160" y="3215324"/>
          <a:ext cx="9769680" cy="3573000"/>
        </p:xfrm>
        <a:graphic>
          <a:graphicData uri="http://schemas.openxmlformats.org/drawingml/2006/table">
            <a:tbl>
              <a:tblPr firstRow="1" bandRow="1">
                <a:tableStyleId>{5940675A-B579-460E-94D1-54222C63F5DA}</a:tableStyleId>
              </a:tblPr>
              <a:tblGrid>
                <a:gridCol w="1284440"/>
                <a:gridCol w="8485240"/>
              </a:tblGrid>
              <a:tr h="215845">
                <a:tc>
                  <a:txBody>
                    <a:bodyPr/>
                    <a:lstStyle/>
                    <a:p>
                      <a:pPr algn="ctr"/>
                      <a:r>
                        <a:rPr kumimoji="1" lang="ja-JP" altLang="en-US" sz="1500" dirty="0" smtClean="0">
                          <a:latin typeface="+mj-ea"/>
                          <a:ea typeface="+mj-ea"/>
                        </a:rPr>
                        <a:t>時期</a:t>
                      </a:r>
                      <a:endParaRPr kumimoji="1" lang="ja-JP" altLang="en-US" sz="1500" dirty="0">
                        <a:latin typeface="+mj-ea"/>
                        <a:ea typeface="+mj-ea"/>
                      </a:endParaRPr>
                    </a:p>
                  </a:txBody>
                  <a:tcPr marL="36000" marR="36000" marT="36000" marB="0">
                    <a:solidFill>
                      <a:srgbClr val="FFFFCC"/>
                    </a:solidFill>
                  </a:tcPr>
                </a:tc>
                <a:tc>
                  <a:txBody>
                    <a:bodyPr/>
                    <a:lstStyle/>
                    <a:p>
                      <a:pPr algn="ctr"/>
                      <a:r>
                        <a:rPr kumimoji="1" lang="ja-JP" altLang="en-US" sz="1500" dirty="0" smtClean="0">
                          <a:latin typeface="+mj-ea"/>
                          <a:ea typeface="+mj-ea"/>
                        </a:rPr>
                        <a:t>対応内容</a:t>
                      </a:r>
                      <a:endParaRPr kumimoji="1" lang="ja-JP" altLang="en-US" sz="1500" dirty="0">
                        <a:latin typeface="+mj-ea"/>
                        <a:ea typeface="+mj-ea"/>
                      </a:endParaRPr>
                    </a:p>
                  </a:txBody>
                  <a:tcPr marL="36000" marR="36000" marT="36000" marB="0">
                    <a:solidFill>
                      <a:srgbClr val="FFFFCC"/>
                    </a:solidFill>
                  </a:tcPr>
                </a:tc>
              </a:tr>
              <a:tr h="221340">
                <a:tc>
                  <a:txBody>
                    <a:bodyPr/>
                    <a:lstStyle/>
                    <a:p>
                      <a:pPr algn="l"/>
                      <a:r>
                        <a:rPr kumimoji="1" lang="ja-JP" altLang="en-US" sz="1500" b="0" dirty="0" smtClean="0">
                          <a:latin typeface="+mj-ea"/>
                          <a:ea typeface="+mj-ea"/>
                        </a:rPr>
                        <a:t>平成</a:t>
                      </a:r>
                      <a:r>
                        <a:rPr kumimoji="1" lang="en-US" altLang="ja-JP" sz="1500" b="0" dirty="0" smtClean="0">
                          <a:latin typeface="+mj-ea"/>
                          <a:ea typeface="+mj-ea"/>
                        </a:rPr>
                        <a:t>27</a:t>
                      </a:r>
                      <a:r>
                        <a:rPr kumimoji="1" lang="ja-JP" altLang="en-US" sz="1500" b="0" dirty="0" smtClean="0">
                          <a:latin typeface="+mj-ea"/>
                          <a:ea typeface="+mj-ea"/>
                        </a:rPr>
                        <a:t>年</a:t>
                      </a:r>
                      <a:r>
                        <a:rPr kumimoji="1" lang="en-US" altLang="ja-JP" sz="1500" b="0" dirty="0" smtClean="0">
                          <a:latin typeface="+mj-ea"/>
                          <a:ea typeface="+mj-ea"/>
                        </a:rPr>
                        <a:t>4</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○放課後等デイサービスガイドラインの作成・公表</a:t>
                      </a:r>
                      <a:endParaRPr kumimoji="1" lang="en-US" altLang="ja-JP" sz="1500" b="0" dirty="0" smtClean="0">
                        <a:latin typeface="+mj-ea"/>
                        <a:ea typeface="+mj-ea"/>
                      </a:endParaRPr>
                    </a:p>
                  </a:txBody>
                  <a:tcPr marL="36000" marR="36000" marT="36000" marB="0"/>
                </a:tc>
              </a:tr>
              <a:tr h="2014205">
                <a:tc>
                  <a:txBody>
                    <a:bodyPr/>
                    <a:lstStyle/>
                    <a:p>
                      <a:pPr algn="l"/>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a:t>
                      </a:r>
                      <a:r>
                        <a:rPr kumimoji="1" lang="en-US" altLang="ja-JP" sz="1500" b="0" dirty="0" smtClean="0">
                          <a:latin typeface="+mj-ea"/>
                          <a:ea typeface="+mj-ea"/>
                        </a:rPr>
                        <a:t>3</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○支給決定の適正化に向けた留意事項通知（</a:t>
                      </a:r>
                      <a:r>
                        <a:rPr kumimoji="1" lang="en-US" altLang="ja-JP" sz="1500" b="0" dirty="0" smtClean="0">
                          <a:latin typeface="+mj-ea"/>
                          <a:ea typeface="+mj-ea"/>
                        </a:rPr>
                        <a:t>H28.3.7</a:t>
                      </a:r>
                      <a:r>
                        <a:rPr kumimoji="1" lang="ja-JP" altLang="en-US" sz="1500" b="0" dirty="0" smtClean="0">
                          <a:latin typeface="+mj-ea"/>
                          <a:ea typeface="+mj-ea"/>
                        </a:rPr>
                        <a:t>障害福祉課長通知）</a:t>
                      </a:r>
                    </a:p>
                    <a:p>
                      <a:pPr marL="0" indent="0">
                        <a:buFont typeface="Wingdings" panose="05000000000000000000" pitchFamily="2" charset="2"/>
                        <a:buNone/>
                      </a:pPr>
                      <a:r>
                        <a:rPr kumimoji="1" lang="ja-JP" altLang="en-US" sz="1500" b="0" dirty="0" smtClean="0">
                          <a:latin typeface="+mj-ea"/>
                          <a:ea typeface="+mj-ea"/>
                        </a:rPr>
                        <a:t>　①指定障害児通所支援事業者の指導の徹底（支援の提供拒否の禁止などの運営基準の遵守）</a:t>
                      </a:r>
                    </a:p>
                    <a:p>
                      <a:pPr marL="0" indent="0">
                        <a:buFont typeface="Wingdings" panose="05000000000000000000" pitchFamily="2" charset="2"/>
                        <a:buNone/>
                      </a:pPr>
                      <a:r>
                        <a:rPr kumimoji="1" lang="ja-JP" altLang="en-US" sz="1500" b="0" dirty="0" smtClean="0">
                          <a:latin typeface="+mj-ea"/>
                          <a:ea typeface="+mj-ea"/>
                        </a:rPr>
                        <a:t>　②放課後等デイサービスガイドラインの活用の周知徹底、自己評価結果の公表状況の把握に努めること</a:t>
                      </a:r>
                    </a:p>
                    <a:p>
                      <a:pPr marL="0" indent="0">
                        <a:buFont typeface="Wingdings" panose="05000000000000000000" pitchFamily="2" charset="2"/>
                        <a:buNone/>
                      </a:pPr>
                      <a:r>
                        <a:rPr kumimoji="1" lang="ja-JP" altLang="en-US" sz="1500" b="0" dirty="0" smtClean="0">
                          <a:latin typeface="+mj-ea"/>
                          <a:ea typeface="+mj-ea"/>
                        </a:rPr>
                        <a:t>　③障害児通所給付費等の通所給付決定の適正化</a:t>
                      </a:r>
                    </a:p>
                    <a:p>
                      <a:pPr marL="0" indent="0">
                        <a:buFont typeface="Wingdings" panose="05000000000000000000" pitchFamily="2" charset="2"/>
                        <a:buNone/>
                      </a:pPr>
                      <a:r>
                        <a:rPr kumimoji="1" lang="ja-JP" altLang="en-US" sz="1500" b="0" dirty="0" smtClean="0">
                          <a:latin typeface="+mj-ea"/>
                          <a:ea typeface="+mj-ea"/>
                        </a:rPr>
                        <a:t>　　・一般施策を含めた適切な支援体制の構築、環境整備を行う</a:t>
                      </a:r>
                    </a:p>
                    <a:p>
                      <a:pPr marL="0" indent="0">
                        <a:buFont typeface="Wingdings" panose="05000000000000000000" pitchFamily="2" charset="2"/>
                        <a:buNone/>
                      </a:pPr>
                      <a:r>
                        <a:rPr kumimoji="1" lang="ja-JP" altLang="en-US" sz="1500" b="0" dirty="0" smtClean="0">
                          <a:latin typeface="+mj-ea"/>
                          <a:ea typeface="+mj-ea"/>
                        </a:rPr>
                        <a:t>　　・支給量の目安（支給量は、原則として各月の日数から８日を控除した日数を上限）を示し、上限を</a:t>
                      </a:r>
                    </a:p>
                    <a:p>
                      <a:pPr marL="0" indent="0">
                        <a:buFont typeface="Wingdings" panose="05000000000000000000" pitchFamily="2" charset="2"/>
                        <a:buNone/>
                      </a:pPr>
                      <a:r>
                        <a:rPr kumimoji="1" lang="ja-JP" altLang="en-US" sz="1500" b="0" dirty="0" smtClean="0">
                          <a:latin typeface="+mj-ea"/>
                          <a:ea typeface="+mj-ea"/>
                        </a:rPr>
                        <a:t>　　　超える場合は、市町村において支給の必要性を確認する</a:t>
                      </a:r>
                    </a:p>
                    <a:p>
                      <a:pPr marL="0" indent="0">
                        <a:buFont typeface="Wingdings" panose="05000000000000000000" pitchFamily="2" charset="2"/>
                        <a:buNone/>
                      </a:pPr>
                      <a:r>
                        <a:rPr kumimoji="1" lang="ja-JP" altLang="en-US" sz="1500" b="0" dirty="0" smtClean="0">
                          <a:latin typeface="+mj-ea"/>
                          <a:ea typeface="+mj-ea"/>
                        </a:rPr>
                        <a:t>　　・主として障害児の家族の就労支援又は障害児を日常的に介護している家族の一時的な休息を目的と</a:t>
                      </a:r>
                    </a:p>
                    <a:p>
                      <a:pPr marL="0" indent="0">
                        <a:buFont typeface="Wingdings" panose="05000000000000000000" pitchFamily="2" charset="2"/>
                        <a:buNone/>
                      </a:pPr>
                      <a:r>
                        <a:rPr kumimoji="1" lang="ja-JP" altLang="en-US" sz="1500" b="0" dirty="0" smtClean="0">
                          <a:latin typeface="+mj-ea"/>
                          <a:ea typeface="+mj-ea"/>
                        </a:rPr>
                        <a:t>　　　する場合には、地域生活支援事業の日中一時支援等を活用すること</a:t>
                      </a:r>
                      <a:endParaRPr kumimoji="1" lang="ja-JP" altLang="en-US" sz="1500" b="0" dirty="0">
                        <a:latin typeface="+mj-ea"/>
                        <a:ea typeface="+mj-ea"/>
                      </a:endParaRPr>
                    </a:p>
                  </a:txBody>
                  <a:tcPr marL="36000" marR="36000" marT="36000" marB="0"/>
                </a:tc>
              </a:tr>
              <a:tr h="930639">
                <a:tc>
                  <a:txBody>
                    <a:bodyPr/>
                    <a:lstStyle/>
                    <a:p>
                      <a:pPr algn="l"/>
                      <a:r>
                        <a:rPr kumimoji="1" lang="ja-JP" altLang="en-US" sz="1500" b="0" dirty="0" smtClean="0">
                          <a:latin typeface="+mj-ea"/>
                          <a:ea typeface="+mj-ea"/>
                        </a:rPr>
                        <a:t>平成</a:t>
                      </a:r>
                      <a:r>
                        <a:rPr kumimoji="1" lang="en-US" altLang="ja-JP" sz="1500" b="0" dirty="0" smtClean="0">
                          <a:latin typeface="+mj-ea"/>
                          <a:ea typeface="+mj-ea"/>
                        </a:rPr>
                        <a:t>28</a:t>
                      </a:r>
                      <a:r>
                        <a:rPr kumimoji="1" lang="ja-JP" altLang="en-US" sz="1500" b="0" dirty="0" smtClean="0">
                          <a:latin typeface="+mj-ea"/>
                          <a:ea typeface="+mj-ea"/>
                        </a:rPr>
                        <a:t>年</a:t>
                      </a:r>
                      <a:r>
                        <a:rPr kumimoji="1" lang="en-US" altLang="ja-JP" sz="1500" b="0" dirty="0" smtClean="0">
                          <a:latin typeface="+mj-ea"/>
                          <a:ea typeface="+mj-ea"/>
                        </a:rPr>
                        <a:t>6</a:t>
                      </a:r>
                      <a:r>
                        <a:rPr kumimoji="1" lang="ja-JP" altLang="en-US" sz="1500" b="0" dirty="0" smtClean="0">
                          <a:latin typeface="+mj-ea"/>
                          <a:ea typeface="+mj-ea"/>
                        </a:rPr>
                        <a:t>月</a:t>
                      </a:r>
                      <a:endParaRPr kumimoji="1" lang="ja-JP" altLang="en-US" sz="1500" b="0" dirty="0">
                        <a:latin typeface="+mj-ea"/>
                        <a:ea typeface="+mj-ea"/>
                      </a:endParaRPr>
                    </a:p>
                  </a:txBody>
                  <a:tcPr marL="36000" marR="36000" marT="36000" marB="0"/>
                </a:tc>
                <a:tc>
                  <a:txBody>
                    <a:bodyPr/>
                    <a:lstStyle/>
                    <a:p>
                      <a:pPr marL="0" indent="0">
                        <a:buFont typeface="Wingdings" panose="05000000000000000000" pitchFamily="2" charset="2"/>
                        <a:buNone/>
                      </a:pPr>
                      <a:r>
                        <a:rPr kumimoji="1" lang="ja-JP" altLang="en-US" sz="1500" b="0" dirty="0" smtClean="0">
                          <a:latin typeface="+mj-ea"/>
                          <a:ea typeface="+mj-ea"/>
                        </a:rPr>
                        <a:t>○障害福祉サービス等の不正請求等への対応について（監査の強化等）（</a:t>
                      </a:r>
                      <a:r>
                        <a:rPr kumimoji="1" lang="en-US" altLang="ja-JP" sz="1500" b="0" dirty="0" smtClean="0">
                          <a:latin typeface="+mj-ea"/>
                          <a:ea typeface="+mj-ea"/>
                        </a:rPr>
                        <a:t>H28.6.20</a:t>
                      </a:r>
                      <a:r>
                        <a:rPr kumimoji="1" lang="ja-JP" altLang="en-US" sz="1500" b="0" dirty="0" smtClean="0">
                          <a:latin typeface="+mj-ea"/>
                          <a:ea typeface="+mj-ea"/>
                        </a:rPr>
                        <a:t>事務連絡）</a:t>
                      </a:r>
                    </a:p>
                    <a:p>
                      <a:pPr marL="0" indent="0">
                        <a:buFont typeface="Wingdings" panose="05000000000000000000" pitchFamily="2" charset="2"/>
                        <a:buNone/>
                      </a:pPr>
                      <a:r>
                        <a:rPr kumimoji="1" lang="ja-JP" altLang="en-US" sz="1500" b="0" dirty="0" smtClean="0">
                          <a:latin typeface="+mj-ea"/>
                          <a:ea typeface="+mj-ea"/>
                        </a:rPr>
                        <a:t>　　・営利法人及び新規の放課後等デイサービス事業所の重点的な実地指導の実施等</a:t>
                      </a:r>
                    </a:p>
                    <a:p>
                      <a:pPr marL="0" indent="0">
                        <a:buFont typeface="Wingdings" panose="05000000000000000000" pitchFamily="2" charset="2"/>
                        <a:buNone/>
                      </a:pPr>
                      <a:r>
                        <a:rPr kumimoji="1" lang="ja-JP" altLang="en-US" sz="1500" b="0" dirty="0" smtClean="0">
                          <a:latin typeface="+mj-ea"/>
                          <a:ea typeface="+mj-ea"/>
                        </a:rPr>
                        <a:t>　　・放課後等デイサービスの指導監査の実施状況等について、当面の間、四半期ごとに厚生労働省に報</a:t>
                      </a:r>
                      <a:endParaRPr kumimoji="1" lang="en-US" altLang="ja-JP" sz="1500" b="0" dirty="0" smtClean="0">
                        <a:latin typeface="+mj-ea"/>
                        <a:ea typeface="+mj-ea"/>
                      </a:endParaRPr>
                    </a:p>
                    <a:p>
                      <a:pPr marL="0" indent="0">
                        <a:buFont typeface="Wingdings" panose="05000000000000000000" pitchFamily="2" charset="2"/>
                        <a:buNone/>
                      </a:pPr>
                      <a:r>
                        <a:rPr kumimoji="1" lang="ja-JP" altLang="en-US" sz="1500" b="0" dirty="0" smtClean="0">
                          <a:latin typeface="+mj-ea"/>
                          <a:ea typeface="+mj-ea"/>
                        </a:rPr>
                        <a:t>　　　</a:t>
                      </a:r>
                      <a:r>
                        <a:rPr kumimoji="1" lang="ja-JP" altLang="en-US" sz="1500" b="0" dirty="0" err="1" smtClean="0">
                          <a:latin typeface="+mj-ea"/>
                          <a:ea typeface="+mj-ea"/>
                        </a:rPr>
                        <a:t>告する</a:t>
                      </a:r>
                      <a:endParaRPr kumimoji="1" lang="ja-JP" altLang="en-US" sz="1500" b="0" dirty="0" smtClean="0">
                        <a:latin typeface="+mj-ea"/>
                        <a:ea typeface="+mj-ea"/>
                      </a:endParaRPr>
                    </a:p>
                  </a:txBody>
                  <a:tcPr marL="36000" marR="36000" marT="36000" marB="0"/>
                </a:tc>
              </a:tr>
            </a:tbl>
          </a:graphicData>
        </a:graphic>
      </p:graphicFrame>
      <p:sp>
        <p:nvSpPr>
          <p:cNvPr id="4" name="正方形/長方形 3"/>
          <p:cNvSpPr/>
          <p:nvPr/>
        </p:nvSpPr>
        <p:spPr>
          <a:xfrm>
            <a:off x="68161" y="848285"/>
            <a:ext cx="9781382" cy="16888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marL="177607" indent="-177607" fontAlgn="auto">
              <a:spcBef>
                <a:spcPts val="0"/>
              </a:spcBef>
              <a:spcAft>
                <a:spcPts val="0"/>
              </a:spcAft>
            </a:pPr>
            <a:r>
              <a:rPr lang="ja-JP" altLang="en-US" sz="1500" dirty="0">
                <a:solidFill>
                  <a:prstClr val="black"/>
                </a:solidFill>
                <a:latin typeface="ＭＳ Ｐゴシック"/>
              </a:rPr>
              <a:t>○　放課後等デイサービスについては、平成</a:t>
            </a:r>
            <a:r>
              <a:rPr lang="en-US" altLang="ja-JP" sz="1500" dirty="0">
                <a:solidFill>
                  <a:prstClr val="black"/>
                </a:solidFill>
                <a:latin typeface="ＭＳ Ｐゴシック"/>
              </a:rPr>
              <a:t>24</a:t>
            </a:r>
            <a:r>
              <a:rPr lang="ja-JP" altLang="en-US" sz="1500" dirty="0">
                <a:solidFill>
                  <a:prstClr val="black"/>
                </a:solidFill>
                <a:latin typeface="ＭＳ Ｐゴシック"/>
              </a:rPr>
              <a:t>年４月の制度創設以降、　利用</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者、費用、事業所の数が大幅に増加している。</a:t>
            </a:r>
            <a:endParaRPr lang="en-US" altLang="ja-JP" sz="1500" dirty="0">
              <a:solidFill>
                <a:prstClr val="black"/>
              </a:solidFill>
              <a:latin typeface="ＭＳ Ｐゴシック"/>
            </a:endParaRPr>
          </a:p>
          <a:p>
            <a:pPr marL="177607" indent="-177607" fontAlgn="auto">
              <a:spcBef>
                <a:spcPts val="0"/>
              </a:spcBef>
              <a:spcAft>
                <a:spcPts val="0"/>
              </a:spcAft>
            </a:pP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一方、利潤を追求し支援の質が低い事業所や適切ではない支援</a:t>
            </a:r>
            <a:r>
              <a:rPr lang="en-US" altLang="ja-JP" sz="1500" dirty="0">
                <a:solidFill>
                  <a:prstClr val="black"/>
                </a:solidFill>
                <a:latin typeface="ＭＳ Ｐゴシック"/>
              </a:rPr>
              <a:t>※</a:t>
            </a:r>
            <a:r>
              <a:rPr lang="ja-JP" altLang="en-US" sz="1500" dirty="0">
                <a:solidFill>
                  <a:prstClr val="black"/>
                </a:solidFill>
                <a:latin typeface="ＭＳ Ｐゴシック"/>
              </a:rPr>
              <a:t>を行う</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事業所が増えているとの指摘があり、支援内容の適正化と質の向上が求め</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ら</a:t>
            </a:r>
            <a:r>
              <a:rPr lang="ja-JP" altLang="en-US" sz="1500" dirty="0" err="1">
                <a:solidFill>
                  <a:prstClr val="black"/>
                </a:solidFill>
                <a:latin typeface="ＭＳ Ｐゴシック"/>
              </a:rPr>
              <a:t>れて</a:t>
            </a:r>
            <a:r>
              <a:rPr lang="ja-JP" altLang="en-US" sz="1500" dirty="0">
                <a:solidFill>
                  <a:prstClr val="black"/>
                </a:solidFill>
                <a:latin typeface="ＭＳ Ｐゴシック"/>
              </a:rPr>
              <a:t>いる。</a:t>
            </a:r>
            <a:endParaRPr lang="en-US" altLang="ja-JP" sz="1500" dirty="0">
              <a:solidFill>
                <a:prstClr val="black"/>
              </a:solidFill>
              <a:latin typeface="ＭＳ Ｐゴシック"/>
            </a:endParaRPr>
          </a:p>
          <a:p>
            <a:pPr marL="177607" indent="-177607" fontAlgn="auto">
              <a:spcBef>
                <a:spcPts val="0"/>
              </a:spcBef>
              <a:spcAft>
                <a:spcPts val="0"/>
              </a:spcAft>
            </a:pPr>
            <a:r>
              <a:rPr lang="ja-JP" altLang="en-US" sz="1500" dirty="0">
                <a:solidFill>
                  <a:prstClr val="black"/>
                </a:solidFill>
                <a:latin typeface="ＭＳ Ｐゴシック"/>
              </a:rPr>
              <a:t>　　</a:t>
            </a:r>
            <a:r>
              <a:rPr lang="en-US" altLang="ja-JP" sz="1200" dirty="0">
                <a:solidFill>
                  <a:prstClr val="black"/>
                </a:solidFill>
                <a:latin typeface="ＭＳ Ｐゴシック"/>
              </a:rPr>
              <a:t>※</a:t>
            </a:r>
            <a:r>
              <a:rPr lang="ja-JP" altLang="en-US" sz="1200" dirty="0">
                <a:solidFill>
                  <a:prstClr val="black"/>
                </a:solidFill>
                <a:latin typeface="ＭＳ Ｐゴシック"/>
              </a:rPr>
              <a:t>例えば、テレビを見せているだけ、ゲーム等を渡して遊ばせているだけ</a:t>
            </a:r>
          </a:p>
        </p:txBody>
      </p:sp>
      <p:sp>
        <p:nvSpPr>
          <p:cNvPr id="33" name="タイトル 7"/>
          <p:cNvSpPr txBox="1">
            <a:spLocks/>
          </p:cNvSpPr>
          <p:nvPr/>
        </p:nvSpPr>
        <p:spPr bwMode="auto">
          <a:xfrm>
            <a:off x="-218907" y="-32144"/>
            <a:ext cx="9906000" cy="432618"/>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000" kern="0" dirty="0">
                <a:solidFill>
                  <a:prstClr val="black"/>
                </a:solidFill>
                <a:latin typeface="HGP創英角ｺﾞｼｯｸUB" panose="020B0900000000000000" pitchFamily="50" charset="-128"/>
                <a:ea typeface="HGP創英角ｺﾞｼｯｸUB" panose="020B0900000000000000" pitchFamily="50" charset="-128"/>
              </a:rPr>
              <a:t>放課後等デイサービスの見直しについて</a:t>
            </a:r>
          </a:p>
        </p:txBody>
      </p:sp>
      <p:grpSp>
        <p:nvGrpSpPr>
          <p:cNvPr id="34" name="グループ化 10"/>
          <p:cNvGrpSpPr>
            <a:grpSpLocks/>
          </p:cNvGrpSpPr>
          <p:nvPr/>
        </p:nvGrpSpPr>
        <p:grpSpPr bwMode="auto">
          <a:xfrm>
            <a:off x="80" y="362763"/>
            <a:ext cx="9906000" cy="71438"/>
            <a:chOff x="0" y="188640"/>
            <a:chExt cx="9144000" cy="72008"/>
          </a:xfrm>
        </p:grpSpPr>
        <p:cxnSp>
          <p:nvCxnSpPr>
            <p:cNvPr id="35" name="直線コネクタ 34"/>
            <p:cNvCxnSpPr/>
            <p:nvPr/>
          </p:nvCxnSpPr>
          <p:spPr>
            <a:xfrm>
              <a:off x="0" y="188640"/>
              <a:ext cx="9144000" cy="0"/>
            </a:xfrm>
            <a:prstGeom prst="line">
              <a:avLst/>
            </a:prstGeom>
            <a:noFill/>
            <a:ln w="9525" cap="flat" cmpd="sng" algn="ctr">
              <a:solidFill>
                <a:srgbClr val="99CCFF"/>
              </a:solidFill>
              <a:prstDash val="solid"/>
            </a:ln>
            <a:effectLst/>
          </p:spPr>
        </p:cxnSp>
        <p:cxnSp>
          <p:nvCxnSpPr>
            <p:cNvPr id="36" name="直線コネクタ 35"/>
            <p:cNvCxnSpPr/>
            <p:nvPr/>
          </p:nvCxnSpPr>
          <p:spPr>
            <a:xfrm>
              <a:off x="0" y="260648"/>
              <a:ext cx="9144000" cy="0"/>
            </a:xfrm>
            <a:prstGeom prst="line">
              <a:avLst/>
            </a:prstGeom>
            <a:noFill/>
            <a:ln w="57150" cap="flat" cmpd="sng" algn="ctr">
              <a:solidFill>
                <a:srgbClr val="99CCFF"/>
              </a:solidFill>
              <a:prstDash val="solid"/>
            </a:ln>
            <a:effectLst/>
          </p:spPr>
        </p:cxnSp>
      </p:grpSp>
      <p:sp>
        <p:nvSpPr>
          <p:cNvPr id="3" name="角丸四角形 2"/>
          <p:cNvSpPr/>
          <p:nvPr/>
        </p:nvSpPr>
        <p:spPr>
          <a:xfrm>
            <a:off x="68160" y="518740"/>
            <a:ext cx="2292552"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１　現状・課題</a:t>
            </a:r>
          </a:p>
        </p:txBody>
      </p:sp>
      <p:sp>
        <p:nvSpPr>
          <p:cNvPr id="63" name="角丸四角形 62"/>
          <p:cNvSpPr/>
          <p:nvPr/>
        </p:nvSpPr>
        <p:spPr>
          <a:xfrm>
            <a:off x="68165" y="2867521"/>
            <a:ext cx="2364560"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２　これまでの対応</a:t>
            </a:r>
          </a:p>
        </p:txBody>
      </p:sp>
      <p:graphicFrame>
        <p:nvGraphicFramePr>
          <p:cNvPr id="12" name="グラフ 11"/>
          <p:cNvGraphicFramePr/>
          <p:nvPr>
            <p:extLst>
              <p:ext uri="{D42A27DB-BD31-4B8C-83A1-F6EECF244321}">
                <p14:modId xmlns:p14="http://schemas.microsoft.com/office/powerpoint/2010/main" val="1109617384"/>
              </p:ext>
            </p:extLst>
          </p:nvPr>
        </p:nvGraphicFramePr>
        <p:xfrm>
          <a:off x="6539520" y="804799"/>
          <a:ext cx="3276364" cy="2186320"/>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7"/>
          <p:cNvSpPr txBox="1">
            <a:spLocks noChangeArrowheads="1"/>
          </p:cNvSpPr>
          <p:nvPr/>
        </p:nvSpPr>
        <p:spPr bwMode="auto">
          <a:xfrm>
            <a:off x="9209924" y="580558"/>
            <a:ext cx="1012958" cy="276225"/>
          </a:xfrm>
          <a:prstGeom prst="rect">
            <a:avLst/>
          </a:prstGeom>
          <a:noFill/>
          <a:ln w="9525">
            <a:noFill/>
            <a:miter lim="800000"/>
            <a:headEnd/>
            <a:tailEnd/>
          </a:ln>
        </p:spPr>
        <p:txBody>
          <a:bodyPr lIns="91341" tIns="45673" rIns="91341" bIns="45673">
            <a:spAutoFit/>
          </a:bodyPr>
          <a:lstStyle/>
          <a:p>
            <a:pPr>
              <a:defRPr/>
            </a:pPr>
            <a:r>
              <a:rPr kumimoji="0" lang="ja-JP" altLang="en-US" sz="1200" kern="0" dirty="0">
                <a:solidFill>
                  <a:prstClr val="black"/>
                </a:solidFill>
              </a:rPr>
              <a:t>（</a:t>
            </a:r>
            <a:r>
              <a:rPr kumimoji="0" lang="ja-JP" altLang="en-US" sz="1000" kern="0" dirty="0">
                <a:solidFill>
                  <a:prstClr val="black"/>
                </a:solidFill>
              </a:rPr>
              <a:t>百万円</a:t>
            </a:r>
            <a:r>
              <a:rPr kumimoji="0" lang="ja-JP" altLang="en-US" sz="1200" kern="0" dirty="0">
                <a:solidFill>
                  <a:prstClr val="black"/>
                </a:solidFill>
              </a:rPr>
              <a:t>）</a:t>
            </a:r>
          </a:p>
        </p:txBody>
      </p:sp>
      <p:sp>
        <p:nvSpPr>
          <p:cNvPr id="14" name="Text Box 164"/>
          <p:cNvSpPr txBox="1">
            <a:spLocks noChangeArrowheads="1"/>
          </p:cNvSpPr>
          <p:nvPr/>
        </p:nvSpPr>
        <p:spPr bwMode="auto">
          <a:xfrm>
            <a:off x="6800026" y="580542"/>
            <a:ext cx="2660517" cy="276999"/>
          </a:xfrm>
          <a:prstGeom prst="rect">
            <a:avLst/>
          </a:prstGeom>
          <a:noFill/>
          <a:ln w="9525">
            <a:noFill/>
            <a:miter lim="800000"/>
            <a:headEnd/>
            <a:tailEnd/>
          </a:ln>
        </p:spPr>
        <p:txBody>
          <a:bodyPr lIns="91341" tIns="45673" rIns="91341" bIns="45673">
            <a:spAutoFit/>
          </a:bodyPr>
          <a:lstStyle/>
          <a:p>
            <a:pPr algn="ctr">
              <a:spcBef>
                <a:spcPct val="50000"/>
              </a:spcBef>
              <a:defRPr/>
            </a:pPr>
            <a:r>
              <a:rPr kumimoji="0" lang="ja-JP" altLang="en-US" sz="1200" b="1" kern="0" dirty="0">
                <a:solidFill>
                  <a:prstClr val="black"/>
                </a:solidFill>
              </a:rPr>
              <a:t>事業所数及び総費用額の推移　　　　　　</a:t>
            </a:r>
            <a:endParaRPr kumimoji="0" lang="en-US" altLang="ja-JP" sz="1200" b="1" kern="0" dirty="0">
              <a:solidFill>
                <a:prstClr val="black"/>
              </a:solidFill>
            </a:endParaRPr>
          </a:p>
        </p:txBody>
      </p:sp>
      <p:sp>
        <p:nvSpPr>
          <p:cNvPr id="15" name="テキスト ボックス 17"/>
          <p:cNvSpPr txBox="1">
            <a:spLocks noChangeArrowheads="1"/>
          </p:cNvSpPr>
          <p:nvPr/>
        </p:nvSpPr>
        <p:spPr bwMode="auto">
          <a:xfrm>
            <a:off x="6449408" y="580542"/>
            <a:ext cx="710785" cy="276999"/>
          </a:xfrm>
          <a:prstGeom prst="rect">
            <a:avLst/>
          </a:prstGeom>
          <a:noFill/>
          <a:ln w="9525">
            <a:noFill/>
            <a:miter lim="800000"/>
            <a:headEnd/>
            <a:tailEnd/>
          </a:ln>
        </p:spPr>
        <p:txBody>
          <a:bodyPr wrap="square" lIns="91341" tIns="45673" rIns="91341" bIns="45673">
            <a:spAutoFit/>
          </a:bodyPr>
          <a:lstStyle/>
          <a:p>
            <a:pPr>
              <a:defRPr/>
            </a:pPr>
            <a:r>
              <a:rPr kumimoji="0" lang="ja-JP" altLang="en-US" sz="1200" kern="0" dirty="0">
                <a:solidFill>
                  <a:prstClr val="black"/>
                </a:solidFill>
              </a:rPr>
              <a:t>（</a:t>
            </a:r>
            <a:r>
              <a:rPr kumimoji="0" lang="ja-JP" altLang="en-US" sz="1000" kern="0" dirty="0" err="1">
                <a:solidFill>
                  <a:prstClr val="black"/>
                </a:solidFill>
              </a:rPr>
              <a:t>か</a:t>
            </a:r>
            <a:r>
              <a:rPr kumimoji="0" lang="ja-JP" altLang="en-US" sz="1000" kern="0" dirty="0">
                <a:solidFill>
                  <a:prstClr val="black"/>
                </a:solidFill>
              </a:rPr>
              <a:t>所</a:t>
            </a:r>
            <a:r>
              <a:rPr kumimoji="0" lang="ja-JP" altLang="en-US" sz="1200" kern="0" dirty="0">
                <a:solidFill>
                  <a:prstClr val="black"/>
                </a:solidFill>
              </a:rPr>
              <a:t>）</a:t>
            </a:r>
          </a:p>
        </p:txBody>
      </p:sp>
      <p:sp>
        <p:nvSpPr>
          <p:cNvPr id="16" name="正方形/長方形 15"/>
          <p:cNvSpPr/>
          <p:nvPr/>
        </p:nvSpPr>
        <p:spPr>
          <a:xfrm>
            <a:off x="7160156" y="1732436"/>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47</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7" name="正方形/長方形 16"/>
          <p:cNvSpPr/>
          <p:nvPr/>
        </p:nvSpPr>
        <p:spPr>
          <a:xfrm>
            <a:off x="7600233" y="1300395"/>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46</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8" name="正方形/長方形 17"/>
          <p:cNvSpPr/>
          <p:nvPr/>
        </p:nvSpPr>
        <p:spPr>
          <a:xfrm>
            <a:off x="8024185" y="903501"/>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800" dirty="0">
                <a:solidFill>
                  <a:prstClr val="black"/>
                </a:solidFill>
                <a:latin typeface="ＭＳ Ｐゴシック"/>
              </a:rPr>
              <a:t>(</a:t>
            </a:r>
            <a:r>
              <a:rPr lang="ja-JP" altLang="en-US" sz="800" dirty="0">
                <a:solidFill>
                  <a:prstClr val="black"/>
                </a:solidFill>
                <a:latin typeface="ＭＳ Ｐゴシック"/>
              </a:rPr>
              <a:t>＋</a:t>
            </a:r>
            <a:r>
              <a:rPr lang="en-US" altLang="ja-JP" sz="800" dirty="0">
                <a:solidFill>
                  <a:prstClr val="black"/>
                </a:solidFill>
                <a:latin typeface="ＭＳ Ｐゴシック"/>
              </a:rPr>
              <a:t>41</a:t>
            </a:r>
            <a:r>
              <a:rPr lang="ja-JP" altLang="en-US" sz="800" dirty="0">
                <a:solidFill>
                  <a:prstClr val="black"/>
                </a:solidFill>
                <a:latin typeface="ＭＳ Ｐゴシック"/>
              </a:rPr>
              <a:t>％</a:t>
            </a:r>
            <a:r>
              <a:rPr lang="en-US" altLang="ja-JP" sz="800" dirty="0">
                <a:solidFill>
                  <a:prstClr val="black"/>
                </a:solidFill>
                <a:latin typeface="ＭＳ Ｐゴシック"/>
              </a:rPr>
              <a:t>)</a:t>
            </a:r>
          </a:p>
        </p:txBody>
      </p:sp>
      <p:sp>
        <p:nvSpPr>
          <p:cNvPr id="19" name="テキスト ボックス 18"/>
          <p:cNvSpPr txBox="1"/>
          <p:nvPr/>
        </p:nvSpPr>
        <p:spPr>
          <a:xfrm>
            <a:off x="6799998" y="2165073"/>
            <a:ext cx="576064" cy="215444"/>
          </a:xfrm>
          <a:prstGeom prst="rect">
            <a:avLst/>
          </a:prstGeom>
          <a:noFill/>
        </p:spPr>
        <p:txBody>
          <a:bodyPr wrap="square" lIns="91341" tIns="45673" rIns="91341" bIns="45673" rtlCol="0">
            <a:spAutoFit/>
          </a:bodyPr>
          <a:lstStyle/>
          <a:p>
            <a:r>
              <a:rPr lang="en-US" altLang="ja-JP" sz="800" dirty="0">
                <a:solidFill>
                  <a:prstClr val="black"/>
                </a:solidFill>
              </a:rPr>
              <a:t>2,540</a:t>
            </a:r>
            <a:endParaRPr lang="ja-JP" altLang="en-US" sz="800" dirty="0">
              <a:solidFill>
                <a:prstClr val="black"/>
              </a:solidFill>
            </a:endParaRPr>
          </a:p>
        </p:txBody>
      </p:sp>
      <p:sp>
        <p:nvSpPr>
          <p:cNvPr id="20" name="テキスト ボックス 19"/>
          <p:cNvSpPr txBox="1"/>
          <p:nvPr/>
        </p:nvSpPr>
        <p:spPr>
          <a:xfrm>
            <a:off x="7448100" y="1985312"/>
            <a:ext cx="576064" cy="215444"/>
          </a:xfrm>
          <a:prstGeom prst="rect">
            <a:avLst/>
          </a:prstGeom>
          <a:noFill/>
        </p:spPr>
        <p:txBody>
          <a:bodyPr wrap="square" lIns="91341" tIns="45673" rIns="91341" bIns="45673" rtlCol="0">
            <a:spAutoFit/>
          </a:bodyPr>
          <a:lstStyle/>
          <a:p>
            <a:r>
              <a:rPr lang="en-US" altLang="ja-JP" sz="800" dirty="0">
                <a:solidFill>
                  <a:prstClr val="black"/>
                </a:solidFill>
              </a:rPr>
              <a:t>3,359</a:t>
            </a:r>
            <a:endParaRPr lang="ja-JP" altLang="en-US" sz="800" dirty="0">
              <a:solidFill>
                <a:prstClr val="black"/>
              </a:solidFill>
            </a:endParaRPr>
          </a:p>
        </p:txBody>
      </p:sp>
      <p:sp>
        <p:nvSpPr>
          <p:cNvPr id="21" name="テキスト ボックス 20"/>
          <p:cNvSpPr txBox="1"/>
          <p:nvPr/>
        </p:nvSpPr>
        <p:spPr>
          <a:xfrm>
            <a:off x="7880141" y="1733031"/>
            <a:ext cx="576064" cy="215444"/>
          </a:xfrm>
          <a:prstGeom prst="rect">
            <a:avLst/>
          </a:prstGeom>
          <a:noFill/>
        </p:spPr>
        <p:txBody>
          <a:bodyPr wrap="square" lIns="91341" tIns="45673" rIns="91341" bIns="45673" rtlCol="0">
            <a:spAutoFit/>
          </a:bodyPr>
          <a:lstStyle/>
          <a:p>
            <a:r>
              <a:rPr lang="en-US" altLang="ja-JP" sz="800" dirty="0">
                <a:solidFill>
                  <a:prstClr val="black"/>
                </a:solidFill>
              </a:rPr>
              <a:t>4,595</a:t>
            </a:r>
            <a:endParaRPr lang="ja-JP" altLang="en-US" sz="800" dirty="0">
              <a:solidFill>
                <a:prstClr val="black"/>
              </a:solidFill>
            </a:endParaRPr>
          </a:p>
        </p:txBody>
      </p:sp>
      <p:sp>
        <p:nvSpPr>
          <p:cNvPr id="22" name="テキスト ボックス 21"/>
          <p:cNvSpPr txBox="1"/>
          <p:nvPr/>
        </p:nvSpPr>
        <p:spPr>
          <a:xfrm>
            <a:off x="8312171" y="1372394"/>
            <a:ext cx="576064" cy="215444"/>
          </a:xfrm>
          <a:prstGeom prst="rect">
            <a:avLst/>
          </a:prstGeom>
          <a:noFill/>
        </p:spPr>
        <p:txBody>
          <a:bodyPr wrap="square" lIns="91341" tIns="45673" rIns="91341" bIns="45673" rtlCol="0">
            <a:spAutoFit/>
          </a:bodyPr>
          <a:lstStyle/>
          <a:p>
            <a:r>
              <a:rPr lang="en-US" altLang="ja-JP" sz="800" dirty="0">
                <a:solidFill>
                  <a:prstClr val="black"/>
                </a:solidFill>
              </a:rPr>
              <a:t>6,117</a:t>
            </a:r>
            <a:endParaRPr lang="ja-JP" altLang="en-US" sz="800" dirty="0">
              <a:solidFill>
                <a:prstClr val="black"/>
              </a:solidFill>
            </a:endParaRPr>
          </a:p>
        </p:txBody>
      </p:sp>
      <p:sp>
        <p:nvSpPr>
          <p:cNvPr id="23" name="テキスト ボックス 22"/>
          <p:cNvSpPr txBox="1"/>
          <p:nvPr/>
        </p:nvSpPr>
        <p:spPr>
          <a:xfrm>
            <a:off x="8745851" y="942705"/>
            <a:ext cx="576064" cy="215444"/>
          </a:xfrm>
          <a:prstGeom prst="rect">
            <a:avLst/>
          </a:prstGeom>
          <a:noFill/>
        </p:spPr>
        <p:txBody>
          <a:bodyPr wrap="square" lIns="91341" tIns="45673" rIns="91341" bIns="45673" rtlCol="0">
            <a:spAutoFit/>
          </a:bodyPr>
          <a:lstStyle/>
          <a:p>
            <a:r>
              <a:rPr lang="en-US" altLang="ja-JP" sz="800" dirty="0">
                <a:solidFill>
                  <a:prstClr val="black"/>
                </a:solidFill>
              </a:rPr>
              <a:t>8,352</a:t>
            </a:r>
            <a:endParaRPr lang="ja-JP" altLang="en-US" sz="800" dirty="0">
              <a:solidFill>
                <a:prstClr val="black"/>
              </a:solidFill>
            </a:endParaRPr>
          </a:p>
        </p:txBody>
      </p:sp>
      <p:sp>
        <p:nvSpPr>
          <p:cNvPr id="25" name="正方形/長方形 24"/>
          <p:cNvSpPr/>
          <p:nvPr/>
        </p:nvSpPr>
        <p:spPr>
          <a:xfrm>
            <a:off x="7376169" y="2020464"/>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32</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6" name="正方形/長方形 25"/>
          <p:cNvSpPr/>
          <p:nvPr/>
        </p:nvSpPr>
        <p:spPr>
          <a:xfrm>
            <a:off x="8744353" y="942717"/>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37</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7" name="正方形/長方形 26"/>
          <p:cNvSpPr/>
          <p:nvPr/>
        </p:nvSpPr>
        <p:spPr>
          <a:xfrm>
            <a:off x="8290286" y="1407556"/>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33</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28" name="正方形/長方形 27"/>
          <p:cNvSpPr/>
          <p:nvPr/>
        </p:nvSpPr>
        <p:spPr>
          <a:xfrm>
            <a:off x="7808150" y="1767588"/>
            <a:ext cx="1030067" cy="25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en-US" altLang="ja-JP" sz="600" dirty="0">
                <a:solidFill>
                  <a:prstClr val="black"/>
                </a:solidFill>
                <a:latin typeface="ＭＳ Ｐゴシック"/>
              </a:rPr>
              <a:t>(</a:t>
            </a:r>
            <a:r>
              <a:rPr lang="ja-JP" altLang="en-US" sz="600" dirty="0">
                <a:solidFill>
                  <a:prstClr val="black"/>
                </a:solidFill>
                <a:latin typeface="ＭＳ Ｐゴシック"/>
              </a:rPr>
              <a:t>＋</a:t>
            </a:r>
            <a:r>
              <a:rPr lang="en-US" altLang="ja-JP" sz="600" dirty="0">
                <a:solidFill>
                  <a:prstClr val="black"/>
                </a:solidFill>
                <a:latin typeface="ＭＳ Ｐゴシック"/>
              </a:rPr>
              <a:t>37</a:t>
            </a:r>
            <a:r>
              <a:rPr lang="ja-JP" altLang="en-US" sz="600" dirty="0">
                <a:solidFill>
                  <a:prstClr val="black"/>
                </a:solidFill>
                <a:latin typeface="ＭＳ Ｐゴシック"/>
              </a:rPr>
              <a:t>％</a:t>
            </a:r>
            <a:r>
              <a:rPr lang="en-US" altLang="ja-JP" sz="600" dirty="0">
                <a:solidFill>
                  <a:prstClr val="black"/>
                </a:solidFill>
                <a:latin typeface="ＭＳ Ｐゴシック"/>
              </a:rPr>
              <a:t>)</a:t>
            </a:r>
          </a:p>
        </p:txBody>
      </p:sp>
      <p:sp>
        <p:nvSpPr>
          <p:cNvPr id="5" name="テキスト ボックス 4"/>
          <p:cNvSpPr txBox="1"/>
          <p:nvPr/>
        </p:nvSpPr>
        <p:spPr>
          <a:xfrm>
            <a:off x="7769607" y="2947359"/>
            <a:ext cx="2030881" cy="202851"/>
          </a:xfrm>
          <a:prstGeom prst="rect">
            <a:avLst/>
          </a:prstGeom>
          <a:noFill/>
        </p:spPr>
        <p:txBody>
          <a:bodyPr wrap="square" lIns="91341" tIns="45673" rIns="91341" bIns="45673" rtlCol="0">
            <a:spAutoFit/>
          </a:bodyPr>
          <a:lstStyle/>
          <a:p>
            <a:r>
              <a:rPr lang="en-US" altLang="ja-JP" sz="700" dirty="0">
                <a:solidFill>
                  <a:prstClr val="black"/>
                </a:solidFill>
              </a:rPr>
              <a:t>※</a:t>
            </a:r>
            <a:r>
              <a:rPr lang="ja-JP" altLang="en-US" sz="700" dirty="0">
                <a:solidFill>
                  <a:prstClr val="black"/>
                </a:solidFill>
              </a:rPr>
              <a:t>国保連データより（事業所数は各年度４月）</a:t>
            </a:r>
          </a:p>
        </p:txBody>
      </p:sp>
      <p:sp>
        <p:nvSpPr>
          <p:cNvPr id="31"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156</a:t>
            </a:fld>
            <a:endParaRPr lang="en-US" altLang="ja-JP" dirty="0">
              <a:solidFill>
                <a:prstClr val="black"/>
              </a:solidFill>
            </a:endParaRPr>
          </a:p>
        </p:txBody>
      </p:sp>
    </p:spTree>
    <p:extLst>
      <p:ext uri="{BB962C8B-B14F-4D97-AF65-F5344CB8AC3E}">
        <p14:creationId xmlns:p14="http://schemas.microsoft.com/office/powerpoint/2010/main" val="167814841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45047" y="5135158"/>
            <a:ext cx="9637368" cy="1510581"/>
          </a:xfrm>
          <a:prstGeom prst="rect">
            <a:avLst/>
          </a:prstGeom>
          <a:ln w="19050"/>
        </p:spPr>
        <p:style>
          <a:lnRef idx="2">
            <a:schemeClr val="accent1"/>
          </a:lnRef>
          <a:fillRef idx="1">
            <a:schemeClr val="lt1"/>
          </a:fillRef>
          <a:effectRef idx="0">
            <a:schemeClr val="accent1"/>
          </a:effectRef>
          <a:fontRef idx="minor">
            <a:schemeClr val="dk1"/>
          </a:fontRef>
        </p:style>
        <p:txBody>
          <a:bodyPr lIns="91341" tIns="45673" rIns="91341" bIns="45673" rtlCol="0" anchor="t" anchorCtr="0"/>
          <a:lstStyle/>
          <a:p>
            <a:pPr marL="266414" indent="-266414"/>
            <a:endParaRPr lang="en-US" altLang="ja-JP" sz="1600" dirty="0">
              <a:solidFill>
                <a:prstClr val="black"/>
              </a:solidFill>
              <a:latin typeface="ＭＳ Ｐゴシック"/>
            </a:endParaRPr>
          </a:p>
          <a:p>
            <a:pPr marL="266414" indent="-266414">
              <a:lnSpc>
                <a:spcPts val="1399"/>
              </a:lnSpc>
            </a:pPr>
            <a:endParaRPr lang="en-US" altLang="ja-JP" sz="1600" dirty="0">
              <a:solidFill>
                <a:prstClr val="black"/>
              </a:solidFill>
              <a:latin typeface="ＭＳ Ｐゴシック"/>
            </a:endParaRPr>
          </a:p>
          <a:p>
            <a:pPr marL="266414" indent="-266414"/>
            <a:r>
              <a:rPr lang="ja-JP" altLang="en-US" sz="1600" dirty="0">
                <a:solidFill>
                  <a:prstClr val="black"/>
                </a:solidFill>
                <a:latin typeface="ＭＳ Ｐゴシック"/>
              </a:rPr>
              <a:t>　</a:t>
            </a:r>
            <a:r>
              <a:rPr lang="ja-JP" altLang="en-US" sz="1600" b="1" dirty="0">
                <a:solidFill>
                  <a:prstClr val="black"/>
                </a:solidFill>
                <a:latin typeface="ＭＳ Ｐゴシック"/>
              </a:rPr>
              <a:t>○情報公表の先行実施</a:t>
            </a:r>
            <a:endParaRPr lang="en-US" altLang="ja-JP" sz="1600" b="1" dirty="0">
              <a:solidFill>
                <a:prstClr val="black"/>
              </a:solidFill>
              <a:latin typeface="ＭＳ Ｐゴシック"/>
            </a:endParaRPr>
          </a:p>
          <a:p>
            <a:pPr marL="359975" indent="-353635"/>
            <a:r>
              <a:rPr lang="ja-JP" altLang="en-US" sz="1500" dirty="0">
                <a:solidFill>
                  <a:prstClr val="black"/>
                </a:solidFill>
                <a:latin typeface="ＭＳ Ｐゴシック"/>
              </a:rPr>
              <a:t>　　　指定放課後等デイサービス事業者は支援の提供を開始するとき、支援内容（タイムスケジュール等）、ＢＳ（貸借対照表）やＰＬ（損益計算書）などの財務諸表等の情報を都道府県等に提供し、事業所のＨＰ等で公表に努めること。</a:t>
            </a:r>
          </a:p>
          <a:p>
            <a:pPr marL="359975" indent="-353635"/>
            <a:r>
              <a:rPr lang="ja-JP" altLang="en-US" sz="1500" dirty="0">
                <a:solidFill>
                  <a:prstClr val="black"/>
                </a:solidFill>
                <a:latin typeface="ＭＳ Ｐゴシック"/>
              </a:rPr>
              <a:t>　　　都道府県等は事業者に対して、支援内容や人員配置（職員の資格等）、財務諸表等の公表をすることを促すこと。</a:t>
            </a:r>
          </a:p>
        </p:txBody>
      </p:sp>
      <p:sp>
        <p:nvSpPr>
          <p:cNvPr id="3" name="角丸四角形 2"/>
          <p:cNvSpPr/>
          <p:nvPr/>
        </p:nvSpPr>
        <p:spPr>
          <a:xfrm>
            <a:off x="68160" y="44632"/>
            <a:ext cx="2796608" cy="288000"/>
          </a:xfrm>
          <a:prstGeom prst="round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r>
              <a:rPr lang="ja-JP" altLang="en-US" sz="1600" b="1" dirty="0">
                <a:solidFill>
                  <a:prstClr val="white"/>
                </a:solidFill>
                <a:latin typeface="ＭＳ ゴシック" panose="020B0609070205080204" pitchFamily="49" charset="-128"/>
                <a:ea typeface="ＭＳ ゴシック" panose="020B0609070205080204" pitchFamily="49" charset="-128"/>
              </a:rPr>
              <a:t>３　見直し概要</a:t>
            </a:r>
          </a:p>
        </p:txBody>
      </p:sp>
      <p:sp>
        <p:nvSpPr>
          <p:cNvPr id="8" name="正方形/長方形 7"/>
          <p:cNvSpPr/>
          <p:nvPr/>
        </p:nvSpPr>
        <p:spPr>
          <a:xfrm>
            <a:off x="78891" y="467502"/>
            <a:ext cx="9769680" cy="62939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marL="177607" indent="-177607" fontAlgn="auto">
              <a:spcBef>
                <a:spcPts val="0"/>
              </a:spcBef>
              <a:spcAft>
                <a:spcPts val="0"/>
              </a:spcAft>
            </a:pPr>
            <a:endParaRPr lang="en-US" altLang="ja-JP" sz="1500" dirty="0">
              <a:solidFill>
                <a:prstClr val="black"/>
              </a:solidFill>
              <a:latin typeface="ＭＳ Ｐゴシック"/>
            </a:endParaRPr>
          </a:p>
        </p:txBody>
      </p:sp>
      <p:grpSp>
        <p:nvGrpSpPr>
          <p:cNvPr id="9" name="グループ化 8"/>
          <p:cNvGrpSpPr/>
          <p:nvPr/>
        </p:nvGrpSpPr>
        <p:grpSpPr>
          <a:xfrm>
            <a:off x="145047" y="539491"/>
            <a:ext cx="9637368" cy="4428000"/>
            <a:chOff x="134316" y="616744"/>
            <a:chExt cx="9637368" cy="4943011"/>
          </a:xfrm>
        </p:grpSpPr>
        <p:sp>
          <p:nvSpPr>
            <p:cNvPr id="10" name="正方形/長方形 9"/>
            <p:cNvSpPr/>
            <p:nvPr/>
          </p:nvSpPr>
          <p:spPr>
            <a:xfrm>
              <a:off x="134316" y="616744"/>
              <a:ext cx="9637368" cy="494301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600" dirty="0">
                <a:solidFill>
                  <a:prstClr val="black"/>
                </a:solidFill>
                <a:latin typeface="ＭＳ Ｐゴシック"/>
              </a:endParaRPr>
            </a:p>
            <a:p>
              <a:endParaRPr lang="en-US" altLang="ja-JP" sz="800" dirty="0">
                <a:solidFill>
                  <a:prstClr val="black"/>
                </a:solidFill>
                <a:latin typeface="ＭＳ Ｐゴシック"/>
              </a:endParaRPr>
            </a:p>
            <a:p>
              <a:endParaRPr lang="en-US" altLang="ja-JP" sz="400" dirty="0">
                <a:solidFill>
                  <a:prstClr val="black"/>
                </a:solidFill>
                <a:latin typeface="ＭＳ Ｐゴシック"/>
              </a:endParaRPr>
            </a:p>
            <a:p>
              <a:r>
                <a:rPr lang="ja-JP" altLang="en-US" dirty="0" smtClean="0">
                  <a:solidFill>
                    <a:prstClr val="black"/>
                  </a:solidFill>
                  <a:latin typeface="ＭＳ Ｐゴシック"/>
                </a:rPr>
                <a:t>（１）障害児</a:t>
              </a:r>
              <a:r>
                <a:rPr lang="ja-JP" altLang="en-US" dirty="0">
                  <a:solidFill>
                    <a:prstClr val="black"/>
                  </a:solidFill>
                  <a:latin typeface="ＭＳ Ｐゴシック"/>
                </a:rPr>
                <a:t>支援等の経験者の配置</a:t>
              </a:r>
            </a:p>
            <a:p>
              <a:pPr>
                <a:lnSpc>
                  <a:spcPts val="600"/>
                </a:lnSpc>
              </a:pP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600" b="1" dirty="0">
                  <a:solidFill>
                    <a:prstClr val="black"/>
                  </a:solidFill>
                  <a:latin typeface="ＭＳ Ｐゴシック"/>
                </a:rPr>
                <a:t>○児童発達支援管理責任者の資格要件の見直し（告示の改正）</a:t>
              </a: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400" dirty="0">
                  <a:solidFill>
                    <a:prstClr val="black"/>
                  </a:solidFill>
                  <a:latin typeface="ＭＳ Ｐゴシック"/>
                </a:rPr>
                <a:t>現行の実務要件に</a:t>
              </a:r>
              <a:r>
                <a:rPr lang="ja-JP" altLang="en-US" sz="1400" u="sng" dirty="0">
                  <a:solidFill>
                    <a:srgbClr val="FF0000"/>
                  </a:solidFill>
                  <a:latin typeface="ＭＳ Ｐゴシック"/>
                </a:rPr>
                <a:t>保育所等の児童福祉に関する経験を追加</a:t>
              </a:r>
              <a:r>
                <a:rPr lang="ja-JP" altLang="en-US" sz="1400" dirty="0">
                  <a:solidFill>
                    <a:prstClr val="black"/>
                  </a:solidFill>
                  <a:latin typeface="ＭＳ Ｐゴシック"/>
                </a:rPr>
                <a:t>し、</a:t>
              </a:r>
              <a:r>
                <a:rPr lang="ja-JP" altLang="en-US" sz="1400" u="sng" dirty="0">
                  <a:solidFill>
                    <a:srgbClr val="FF0000"/>
                  </a:solidFill>
                  <a:latin typeface="ＭＳ Ｐゴシック"/>
                </a:rPr>
                <a:t>障害児・児童・障害者の支援の経験（３年以上）を必須化</a:t>
              </a:r>
              <a:endParaRPr lang="en-US" altLang="ja-JP" sz="1400" u="sng" dirty="0">
                <a:solidFill>
                  <a:srgbClr val="FF0000"/>
                </a:solidFill>
                <a:latin typeface="ＭＳ Ｐゴシック"/>
              </a:endParaRPr>
            </a:p>
            <a:p>
              <a:r>
                <a:rPr lang="ja-JP" altLang="en-US" sz="1400" dirty="0">
                  <a:solidFill>
                    <a:srgbClr val="FF0000"/>
                  </a:solidFill>
                  <a:latin typeface="ＭＳ Ｐゴシック"/>
                </a:rPr>
                <a:t>　　　</a:t>
              </a:r>
              <a:r>
                <a:rPr lang="ja-JP" altLang="en-US" sz="1400" dirty="0">
                  <a:solidFill>
                    <a:prstClr val="black"/>
                  </a:solidFill>
                  <a:latin typeface="ＭＳ Ｐゴシック"/>
                </a:rPr>
                <a:t>する。</a:t>
              </a:r>
              <a:endParaRPr lang="en-US" altLang="ja-JP" sz="1400" dirty="0">
                <a:solidFill>
                  <a:prstClr val="black"/>
                </a:solidFill>
                <a:latin typeface="ＭＳ Ｐゴシック"/>
              </a:endParaRPr>
            </a:p>
            <a:p>
              <a:pPr marL="355220"/>
              <a:r>
                <a:rPr lang="ja-JP" altLang="en-US" sz="1400" dirty="0">
                  <a:solidFill>
                    <a:prstClr val="black"/>
                  </a:solidFill>
                  <a:latin typeface="ＭＳ Ｐゴシック"/>
                </a:rPr>
                <a:t>　</a:t>
              </a:r>
              <a:r>
                <a:rPr lang="en-US" altLang="ja-JP" sz="1400" dirty="0">
                  <a:solidFill>
                    <a:prstClr val="black"/>
                  </a:solidFill>
                  <a:latin typeface="ＭＳ Ｐゴシック"/>
                </a:rPr>
                <a:t>※</a:t>
              </a:r>
              <a:r>
                <a:rPr lang="ja-JP" altLang="en-US" sz="1400" dirty="0">
                  <a:solidFill>
                    <a:prstClr val="black"/>
                  </a:solidFill>
                  <a:latin typeface="ＭＳ Ｐゴシック"/>
                </a:rPr>
                <a:t>既存の事業所は１年間の経過措置</a:t>
              </a:r>
              <a:endParaRPr lang="en-US" altLang="ja-JP" sz="1400" dirty="0">
                <a:solidFill>
                  <a:prstClr val="black"/>
                </a:solidFill>
                <a:latin typeface="ＭＳ Ｐゴシック"/>
              </a:endParaRPr>
            </a:p>
            <a:p>
              <a:pPr marL="355220">
                <a:lnSpc>
                  <a:spcPts val="800"/>
                </a:lnSpc>
              </a:pP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ja-JP" altLang="en-US" sz="1600" b="1" dirty="0">
                  <a:solidFill>
                    <a:prstClr val="black"/>
                  </a:solidFill>
                  <a:latin typeface="ＭＳ Ｐゴシック"/>
                </a:rPr>
                <a:t>○人員配置基準の見直し（基準省令の改正）</a:t>
              </a:r>
              <a:endParaRPr lang="en-US" altLang="ja-JP" sz="1600" dirty="0">
                <a:solidFill>
                  <a:prstClr val="black"/>
                </a:solidFill>
                <a:latin typeface="ＭＳ Ｐゴシック"/>
              </a:endParaRPr>
            </a:p>
            <a:p>
              <a:pPr marL="4760"/>
              <a:r>
                <a:rPr lang="ja-JP" altLang="en-US" sz="1400" dirty="0">
                  <a:solidFill>
                    <a:prstClr val="black"/>
                  </a:solidFill>
                  <a:latin typeface="ＭＳ Ｐゴシック"/>
                </a:rPr>
                <a:t>　　　　人員配置基準上配置すべき職員を「指導員又は保育士」から</a:t>
              </a:r>
              <a:r>
                <a:rPr lang="ja-JP" altLang="en-US" sz="1400" u="sng" dirty="0">
                  <a:solidFill>
                    <a:srgbClr val="FF0000"/>
                  </a:solidFill>
                  <a:latin typeface="ＭＳ Ｐゴシック"/>
                </a:rPr>
                <a:t>「児童指導員、保育士又は障害福祉サービス経験者＊に見</a:t>
              </a:r>
              <a:endParaRPr lang="en-US" altLang="ja-JP" sz="1400" u="sng" dirty="0">
                <a:solidFill>
                  <a:srgbClr val="FF0000"/>
                </a:solidFill>
                <a:latin typeface="ＭＳ Ｐゴシック"/>
              </a:endParaRPr>
            </a:p>
            <a:p>
              <a:pPr marL="4760"/>
              <a:r>
                <a:rPr lang="ja-JP" altLang="en-US" sz="1400" dirty="0">
                  <a:solidFill>
                    <a:srgbClr val="FF0000"/>
                  </a:solidFill>
                  <a:latin typeface="ＭＳ Ｐゴシック"/>
                </a:rPr>
                <a:t>　　　</a:t>
              </a:r>
              <a:r>
                <a:rPr lang="ja-JP" altLang="en-US" sz="1400" u="sng" dirty="0">
                  <a:solidFill>
                    <a:srgbClr val="FF0000"/>
                  </a:solidFill>
                  <a:latin typeface="ＭＳ Ｐゴシック"/>
                </a:rPr>
                <a:t>直し</a:t>
              </a:r>
              <a:r>
                <a:rPr lang="ja-JP" altLang="en-US" sz="1400" dirty="0">
                  <a:solidFill>
                    <a:prstClr val="black"/>
                  </a:solidFill>
                  <a:latin typeface="ＭＳ Ｐゴシック"/>
                </a:rPr>
                <a:t>、そのうち、</a:t>
              </a:r>
              <a:r>
                <a:rPr lang="ja-JP" altLang="en-US" sz="1400" u="sng" dirty="0">
                  <a:solidFill>
                    <a:srgbClr val="FF0000"/>
                  </a:solidFill>
                  <a:latin typeface="ＭＳ Ｐゴシック"/>
                </a:rPr>
                <a:t>児童指導員又は保育士を半数以上</a:t>
              </a:r>
              <a:r>
                <a:rPr lang="ja-JP" altLang="en-US" sz="1400" dirty="0">
                  <a:solidFill>
                    <a:prstClr val="black"/>
                  </a:solidFill>
                  <a:latin typeface="ＭＳ Ｐゴシック"/>
                </a:rPr>
                <a:t>配置することとする。</a:t>
              </a:r>
              <a:endParaRPr lang="en-US" altLang="ja-JP" sz="1400" dirty="0">
                <a:solidFill>
                  <a:prstClr val="black"/>
                </a:solidFill>
                <a:latin typeface="ＭＳ Ｐゴシック"/>
              </a:endParaRPr>
            </a:p>
            <a:p>
              <a:pPr marL="4760"/>
              <a:r>
                <a:rPr lang="ja-JP" altLang="en-US" sz="1400" dirty="0">
                  <a:solidFill>
                    <a:prstClr val="black"/>
                  </a:solidFill>
                  <a:latin typeface="ＭＳ Ｐゴシック"/>
                </a:rPr>
                <a:t>　　　　＊２年以上障害福祉サービス事業に従事した者</a:t>
              </a:r>
              <a:endParaRPr lang="en-US" altLang="ja-JP" sz="1400" dirty="0">
                <a:solidFill>
                  <a:prstClr val="black"/>
                </a:solidFill>
                <a:latin typeface="ＭＳ Ｐゴシック"/>
              </a:endParaRPr>
            </a:p>
            <a:p>
              <a:pPr marL="4760"/>
              <a:r>
                <a:rPr lang="ja-JP" altLang="en-US" sz="1400" dirty="0">
                  <a:solidFill>
                    <a:prstClr val="black"/>
                  </a:solidFill>
                  <a:latin typeface="ＭＳ Ｐゴシック"/>
                </a:rPr>
                <a:t>　　　　</a:t>
              </a:r>
              <a:r>
                <a:rPr lang="en-US" altLang="ja-JP" sz="1400" dirty="0">
                  <a:solidFill>
                    <a:prstClr val="black"/>
                  </a:solidFill>
                  <a:latin typeface="ＭＳ Ｐゴシック"/>
                </a:rPr>
                <a:t>※</a:t>
              </a:r>
              <a:r>
                <a:rPr lang="ja-JP" altLang="en-US" sz="1400" dirty="0">
                  <a:solidFill>
                    <a:prstClr val="black"/>
                  </a:solidFill>
                  <a:latin typeface="ＭＳ Ｐゴシック"/>
                </a:rPr>
                <a:t>既存の事業所は１年間の経過措置</a:t>
              </a:r>
            </a:p>
            <a:p>
              <a:pPr>
                <a:lnSpc>
                  <a:spcPts val="800"/>
                </a:lnSpc>
              </a:pPr>
              <a:endParaRPr lang="en-US" altLang="ja-JP" sz="1600" dirty="0">
                <a:solidFill>
                  <a:prstClr val="black"/>
                </a:solidFill>
                <a:latin typeface="ＭＳ Ｐゴシック"/>
              </a:endParaRPr>
            </a:p>
            <a:p>
              <a:r>
                <a:rPr lang="ja-JP" altLang="en-US" dirty="0" smtClean="0">
                  <a:solidFill>
                    <a:prstClr val="black"/>
                  </a:solidFill>
                  <a:latin typeface="ＭＳ Ｐゴシック"/>
                </a:rPr>
                <a:t>（</a:t>
              </a:r>
              <a:r>
                <a:rPr lang="ja-JP" altLang="en-US" dirty="0">
                  <a:solidFill>
                    <a:prstClr val="black"/>
                  </a:solidFill>
                  <a:latin typeface="ＭＳ Ｐゴシック"/>
                </a:rPr>
                <a:t>２）放課後等デイサービスガイドラインの遵守及び自己評価結果公表の</a:t>
              </a:r>
              <a:r>
                <a:rPr lang="ja-JP" altLang="en-US" dirty="0" smtClean="0">
                  <a:solidFill>
                    <a:prstClr val="black"/>
                  </a:solidFill>
                  <a:latin typeface="ＭＳ Ｐゴシック"/>
                </a:rPr>
                <a:t>義務付け</a:t>
              </a:r>
              <a:endParaRPr lang="ja-JP" altLang="en-US" dirty="0">
                <a:solidFill>
                  <a:prstClr val="black"/>
                </a:solidFill>
                <a:latin typeface="ＭＳ Ｐゴシック"/>
              </a:endParaRPr>
            </a:p>
            <a:p>
              <a:pPr marL="4760">
                <a:lnSpc>
                  <a:spcPts val="600"/>
                </a:lnSpc>
              </a:pPr>
              <a:endParaRPr lang="en-US" altLang="ja-JP" sz="1600" dirty="0">
                <a:solidFill>
                  <a:prstClr val="black"/>
                </a:solidFill>
                <a:latin typeface="ＭＳ Ｐゴシック"/>
              </a:endParaRPr>
            </a:p>
            <a:p>
              <a:pPr marL="4760"/>
              <a:r>
                <a:rPr lang="ja-JP" altLang="en-US" sz="1600" dirty="0">
                  <a:solidFill>
                    <a:prstClr val="black"/>
                  </a:solidFill>
                  <a:latin typeface="ＭＳ Ｐゴシック"/>
                </a:rPr>
                <a:t>　</a:t>
              </a:r>
              <a:r>
                <a:rPr lang="ja-JP" altLang="en-US" sz="1600" b="1" dirty="0">
                  <a:solidFill>
                    <a:prstClr val="black"/>
                  </a:solidFill>
                  <a:latin typeface="ＭＳ Ｐゴシック"/>
                </a:rPr>
                <a:t>○運営基準の見直し（基準省令の改正）</a:t>
              </a:r>
              <a:endParaRPr lang="en-US" altLang="ja-JP" sz="1600" dirty="0">
                <a:solidFill>
                  <a:prstClr val="black"/>
                </a:solidFill>
                <a:latin typeface="ＭＳ Ｐゴシック"/>
              </a:endParaRPr>
            </a:p>
            <a:p>
              <a:pPr marL="719235" indent="-285444">
                <a:spcBef>
                  <a:spcPts val="0"/>
                </a:spcBef>
                <a:buFont typeface="Wingdings" panose="05000000000000000000" pitchFamily="2" charset="2"/>
                <a:buChar char="Ø"/>
              </a:pPr>
              <a:r>
                <a:rPr lang="ja-JP" altLang="en-US" sz="1400" dirty="0">
                  <a:solidFill>
                    <a:prstClr val="black"/>
                  </a:solidFill>
                  <a:latin typeface="ＭＳ Ｐゴシック"/>
                </a:rPr>
                <a:t>運営基準において、放課後等デイサービスガイドラインの内容に沿った評価項目を規定し、それに基づいた評価を行うことを義務付ける。</a:t>
              </a:r>
              <a:endParaRPr lang="en-US" altLang="ja-JP" sz="1400" dirty="0">
                <a:solidFill>
                  <a:prstClr val="black"/>
                </a:solidFill>
                <a:latin typeface="ＭＳ Ｐゴシック"/>
              </a:endParaRPr>
            </a:p>
            <a:p>
              <a:pPr marL="719235" indent="-285444">
                <a:spcBef>
                  <a:spcPts val="0"/>
                </a:spcBef>
                <a:buFont typeface="Wingdings" panose="05000000000000000000" pitchFamily="2" charset="2"/>
                <a:buChar char="Ø"/>
              </a:pPr>
              <a:r>
                <a:rPr lang="ja-JP" altLang="en-US" sz="1400" dirty="0">
                  <a:solidFill>
                    <a:prstClr val="black"/>
                  </a:solidFill>
                  <a:latin typeface="ＭＳ Ｐゴシック"/>
                </a:rPr>
                <a:t>質の評価及び改善の内容をおおむね１年に１回以上公表しなければならない旨規定</a:t>
              </a:r>
            </a:p>
          </p:txBody>
        </p:sp>
        <p:sp>
          <p:nvSpPr>
            <p:cNvPr id="11" name="正方形/長方形 10"/>
            <p:cNvSpPr/>
            <p:nvPr/>
          </p:nvSpPr>
          <p:spPr>
            <a:xfrm>
              <a:off x="200472" y="680864"/>
              <a:ext cx="5148000" cy="32149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nchorCtr="0"/>
            <a:lstStyle/>
            <a:p>
              <a:r>
                <a:rPr lang="ja-JP" altLang="en-US" sz="1600" b="1" dirty="0">
                  <a:solidFill>
                    <a:prstClr val="black"/>
                  </a:solidFill>
                  <a:latin typeface="ＭＳ Ｐゴシック"/>
                </a:rPr>
                <a:t>１．指定基準等の見直しによる対応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平成２９年４月施行</a:t>
              </a:r>
              <a:r>
                <a:rPr lang="en-US" altLang="ja-JP" sz="1600" b="1" dirty="0">
                  <a:solidFill>
                    <a:prstClr val="black"/>
                  </a:solidFill>
                  <a:latin typeface="ＭＳ Ｐゴシック"/>
                </a:rPr>
                <a:t>】</a:t>
              </a:r>
            </a:p>
          </p:txBody>
        </p:sp>
      </p:grpSp>
      <p:sp>
        <p:nvSpPr>
          <p:cNvPr id="12" name="正方形/長方形 11"/>
          <p:cNvSpPr/>
          <p:nvPr/>
        </p:nvSpPr>
        <p:spPr>
          <a:xfrm>
            <a:off x="200492" y="5222913"/>
            <a:ext cx="3672000" cy="288000"/>
          </a:xfrm>
          <a:prstGeom prst="rect">
            <a:avLst/>
          </a:prstGeom>
          <a:ln/>
        </p:spPr>
        <p:style>
          <a:lnRef idx="1">
            <a:schemeClr val="accent5"/>
          </a:lnRef>
          <a:fillRef idx="2">
            <a:schemeClr val="accent5"/>
          </a:fillRef>
          <a:effectRef idx="1">
            <a:schemeClr val="accent5"/>
          </a:effectRef>
          <a:fontRef idx="minor">
            <a:schemeClr val="dk1"/>
          </a:fontRef>
        </p:style>
        <p:txBody>
          <a:bodyPr lIns="91341" tIns="45673" rIns="91341" bIns="45673" rtlCol="0" anchor="ctr" anchorCtr="0"/>
          <a:lstStyle/>
          <a:p>
            <a:r>
              <a:rPr lang="ja-JP" altLang="en-US" sz="1600" b="1" dirty="0">
                <a:solidFill>
                  <a:prstClr val="black"/>
                </a:solidFill>
                <a:latin typeface="ＭＳ Ｐゴシック"/>
              </a:rPr>
              <a:t>２．その他の対応</a:t>
            </a:r>
            <a:r>
              <a:rPr lang="en-US" altLang="ja-JP" sz="1600" b="1" dirty="0">
                <a:solidFill>
                  <a:prstClr val="black"/>
                </a:solidFill>
                <a:latin typeface="ＭＳ Ｐゴシック"/>
              </a:rPr>
              <a:t>【</a:t>
            </a:r>
            <a:r>
              <a:rPr lang="ja-JP" altLang="en-US" sz="1600" b="1" dirty="0">
                <a:solidFill>
                  <a:prstClr val="black"/>
                </a:solidFill>
                <a:latin typeface="ＭＳ Ｐゴシック"/>
              </a:rPr>
              <a:t>平成２９年４月～</a:t>
            </a:r>
            <a:r>
              <a:rPr lang="en-US" altLang="ja-JP" sz="1600" b="1" dirty="0">
                <a:solidFill>
                  <a:prstClr val="black"/>
                </a:solidFill>
                <a:latin typeface="ＭＳ Ｐゴシック"/>
              </a:rPr>
              <a:t>】</a:t>
            </a:r>
          </a:p>
        </p:txBody>
      </p:sp>
      <p:sp>
        <p:nvSpPr>
          <p:cNvPr id="15"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157</a:t>
            </a:fld>
            <a:endParaRPr lang="en-US" altLang="ja-JP" dirty="0">
              <a:solidFill>
                <a:prstClr val="black"/>
              </a:solidFill>
            </a:endParaRPr>
          </a:p>
        </p:txBody>
      </p:sp>
    </p:spTree>
    <p:extLst>
      <p:ext uri="{BB962C8B-B14F-4D97-AF65-F5344CB8AC3E}">
        <p14:creationId xmlns:p14="http://schemas.microsoft.com/office/powerpoint/2010/main" val="30980177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741843" y="116632"/>
            <a:ext cx="8345653" cy="667690"/>
          </a:xfrm>
          <a:prstGeom prst="rect">
            <a:avLst/>
          </a:prstGeom>
          <a:solidFill>
            <a:srgbClr val="FFC000"/>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2800" b="1" dirty="0">
                <a:solidFill>
                  <a:prstClr val="black">
                    <a:lumMod val="65000"/>
                    <a:lumOff val="35000"/>
                  </a:prstClr>
                </a:solidFill>
              </a:rPr>
              <a:t>「放課後等デイサービスガイドライン」の概要</a:t>
            </a:r>
            <a:endParaRPr lang="en-US" altLang="ja-JP" sz="2800" b="1" dirty="0">
              <a:solidFill>
                <a:prstClr val="black">
                  <a:lumMod val="65000"/>
                  <a:lumOff val="35000"/>
                </a:prstClr>
              </a:solidFill>
            </a:endParaRPr>
          </a:p>
        </p:txBody>
      </p:sp>
      <p:sp>
        <p:nvSpPr>
          <p:cNvPr id="2" name="正方形/長方形 1"/>
          <p:cNvSpPr/>
          <p:nvPr/>
        </p:nvSpPr>
        <p:spPr>
          <a:xfrm>
            <a:off x="316128" y="908722"/>
            <a:ext cx="9379494" cy="2160240"/>
          </a:xfrm>
          <a:prstGeom prst="rect">
            <a:avLst/>
          </a:prstGeom>
          <a:solidFill>
            <a:schemeClr val="bg1">
              <a:lumMod val="95000"/>
            </a:schemeClr>
          </a:solidFill>
          <a:ln>
            <a:solidFill>
              <a:schemeClr val="tx2"/>
            </a:solidFill>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3" name="正方形/長方形 2"/>
          <p:cNvSpPr/>
          <p:nvPr/>
        </p:nvSpPr>
        <p:spPr>
          <a:xfrm>
            <a:off x="426258" y="1206360"/>
            <a:ext cx="494479" cy="1430571"/>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b="1" dirty="0">
                <a:solidFill>
                  <a:prstClr val="white"/>
                </a:solidFill>
              </a:rPr>
              <a:t>総則</a:t>
            </a:r>
          </a:p>
        </p:txBody>
      </p:sp>
      <p:sp>
        <p:nvSpPr>
          <p:cNvPr id="5" name="角丸四角形 4"/>
          <p:cNvSpPr/>
          <p:nvPr/>
        </p:nvSpPr>
        <p:spPr>
          <a:xfrm>
            <a:off x="187138" y="3202888"/>
            <a:ext cx="9637474" cy="3467746"/>
          </a:xfrm>
          <a:prstGeom prst="roundRect">
            <a:avLst>
              <a:gd name="adj" fmla="val 3451"/>
            </a:avLst>
          </a:prstGeom>
          <a:ln>
            <a:solidFill>
              <a:schemeClr val="tx2"/>
            </a:solidFill>
          </a:ln>
        </p:spPr>
        <p:style>
          <a:lnRef idx="1">
            <a:schemeClr val="accent5"/>
          </a:lnRef>
          <a:fillRef idx="2">
            <a:schemeClr val="accent5"/>
          </a:fillRef>
          <a:effectRef idx="1">
            <a:schemeClr val="accent5"/>
          </a:effectRef>
          <a:fontRef idx="minor">
            <a:schemeClr val="dk1"/>
          </a:fontRef>
        </p:style>
        <p:txBody>
          <a:bodyPr lIns="91341" tIns="45673" rIns="91341" bIns="45673" rtlCol="0" anchor="ctr"/>
          <a:lstStyle/>
          <a:p>
            <a:pPr algn="ctr"/>
            <a:endParaRPr lang="ja-JP" altLang="en-US">
              <a:solidFill>
                <a:prstClr val="black"/>
              </a:solidFill>
              <a:effectLst>
                <a:outerShdw blurRad="50800" dist="38100" dir="2700000" algn="tl" rotWithShape="0">
                  <a:prstClr val="black">
                    <a:alpha val="40000"/>
                  </a:prstClr>
                </a:outerShdw>
              </a:effectLst>
            </a:endParaRPr>
          </a:p>
        </p:txBody>
      </p:sp>
      <p:sp>
        <p:nvSpPr>
          <p:cNvPr id="29" name="正方形/長方形 28"/>
          <p:cNvSpPr/>
          <p:nvPr/>
        </p:nvSpPr>
        <p:spPr>
          <a:xfrm>
            <a:off x="7215299" y="3201636"/>
            <a:ext cx="2225639"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従業者向け</a:t>
            </a:r>
            <a:endParaRPr lang="en-US" altLang="ja-JP" sz="1600" b="1" dirty="0">
              <a:solidFill>
                <a:prstClr val="white"/>
              </a:solidFill>
            </a:endParaRPr>
          </a:p>
          <a:p>
            <a:pPr algn="ctr"/>
            <a:r>
              <a:rPr lang="ja-JP" altLang="en-US" sz="1600" b="1" dirty="0">
                <a:solidFill>
                  <a:prstClr val="white"/>
                </a:solidFill>
              </a:rPr>
              <a:t>ガイドライン</a:t>
            </a:r>
            <a:endParaRPr lang="en-US" altLang="ja-JP" sz="1600" b="1" dirty="0">
              <a:solidFill>
                <a:prstClr val="white"/>
              </a:solidFill>
            </a:endParaRPr>
          </a:p>
        </p:txBody>
      </p:sp>
      <p:sp>
        <p:nvSpPr>
          <p:cNvPr id="28" name="正方形/長方形 27"/>
          <p:cNvSpPr/>
          <p:nvPr/>
        </p:nvSpPr>
        <p:spPr>
          <a:xfrm>
            <a:off x="3746702" y="3201636"/>
            <a:ext cx="2730303"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児童発達支援管理責任者</a:t>
            </a:r>
            <a:endParaRPr lang="en-US" altLang="ja-JP" sz="1600" b="1" dirty="0">
              <a:solidFill>
                <a:prstClr val="white"/>
              </a:solidFill>
            </a:endParaRPr>
          </a:p>
          <a:p>
            <a:pPr algn="ctr"/>
            <a:r>
              <a:rPr lang="ja-JP" altLang="en-US" sz="1600" b="1" dirty="0">
                <a:solidFill>
                  <a:prstClr val="white"/>
                </a:solidFill>
              </a:rPr>
              <a:t>向けガイドライン</a:t>
            </a:r>
          </a:p>
        </p:txBody>
      </p:sp>
      <p:sp>
        <p:nvSpPr>
          <p:cNvPr id="27" name="正方形/長方形 26"/>
          <p:cNvSpPr/>
          <p:nvPr/>
        </p:nvSpPr>
        <p:spPr>
          <a:xfrm>
            <a:off x="446664" y="3201636"/>
            <a:ext cx="2584906" cy="515423"/>
          </a:xfrm>
          <a:prstGeom prst="rect">
            <a:avLst/>
          </a:prstGeom>
          <a:ln/>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b="1" dirty="0">
                <a:solidFill>
                  <a:prstClr val="white"/>
                </a:solidFill>
              </a:rPr>
              <a:t>設置者・管理者向け</a:t>
            </a:r>
            <a:endParaRPr lang="en-US" altLang="ja-JP" sz="1600" b="1" dirty="0">
              <a:solidFill>
                <a:prstClr val="white"/>
              </a:solidFill>
            </a:endParaRPr>
          </a:p>
          <a:p>
            <a:pPr algn="ctr"/>
            <a:r>
              <a:rPr lang="ja-JP" altLang="en-US" sz="1600" b="1" dirty="0">
                <a:solidFill>
                  <a:prstClr val="white"/>
                </a:solidFill>
              </a:rPr>
              <a:t>ガイドライン</a:t>
            </a:r>
          </a:p>
        </p:txBody>
      </p:sp>
      <p:sp>
        <p:nvSpPr>
          <p:cNvPr id="10" name="テキスト ボックス 9"/>
          <p:cNvSpPr txBox="1"/>
          <p:nvPr/>
        </p:nvSpPr>
        <p:spPr>
          <a:xfrm>
            <a:off x="1052567" y="1019065"/>
            <a:ext cx="8388324" cy="1969770"/>
          </a:xfrm>
          <a:prstGeom prst="rect">
            <a:avLst/>
          </a:prstGeom>
          <a:noFill/>
          <a:ln w="12700">
            <a:solidFill>
              <a:schemeClr val="tx2"/>
            </a:solidFill>
            <a:prstDash val="lgDash"/>
          </a:ln>
        </p:spPr>
        <p:txBody>
          <a:bodyPr wrap="square" lIns="91341" tIns="45673" rIns="91341" bIns="45673" rtlCol="0">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ガイドラインの趣旨</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放課後等デイサービスの基本的役割</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子どもの最善の利益の保障／共生社会の実現に向けた後方支援／保護者支援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放課後等デイサービスの提供に当たっての基本的姿勢と基本活動</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基本活動：　自立支援と日常生活の充実のための活動／創作活動／地域交流／余暇の提供　等</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事業所が適切な放課後等デイサービスを提供するために必要な組織運営管理</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61665" y="3933089"/>
            <a:ext cx="8994230" cy="2508379"/>
          </a:xfrm>
          <a:prstGeom prst="rect">
            <a:avLst/>
          </a:prstGeom>
          <a:noFill/>
          <a:ln w="28575">
            <a:solidFill>
              <a:schemeClr val="tx2"/>
            </a:solidFill>
            <a:prstDash val="dash"/>
          </a:ln>
        </p:spPr>
        <p:txBody>
          <a:bodyPr wrap="square" lIns="91341" tIns="45673" rIns="91341" bIns="45673" rtlCol="0">
            <a:spAutoFit/>
          </a:bodyPr>
          <a:lstStyle/>
          <a:p>
            <a:pPr>
              <a:spcAft>
                <a:spcPts val="60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子どものニーズに応じた適切な支援の提供と支援の質の向上</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環境・体制整備／ＰＤＣＡサイクルによる適切な事業所の管理</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従業者等の知識・技術の向上／関係機関・団体や保護者との連携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200"/>
              </a:spcBef>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子どもと保護者に対する説明責任等</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運営規程の周知／子どもと保護者に対する支援利用申込時の説明／保護者に対する相談支援等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苦情解決対応／適切な情報伝達手段の確保／地域に開かれた事業運営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1200"/>
              </a:spcBef>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緊急時の対応と法令遵守等</a:t>
            </a:r>
            <a:endParaRPr lang="en-US" altLang="ja-JP" sz="16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緊急時対応／非常災害・防犯対策／虐待防止／身体拘束への対応</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衛生・健康管理／安全確保／秘密保持等　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158</a:t>
            </a:fld>
            <a:endParaRPr lang="en-US" altLang="ja-JP" dirty="0">
              <a:solidFill>
                <a:prstClr val="black"/>
              </a:solidFill>
            </a:endParaRPr>
          </a:p>
        </p:txBody>
      </p:sp>
    </p:spTree>
    <p:extLst>
      <p:ext uri="{BB962C8B-B14F-4D97-AF65-F5344CB8AC3E}">
        <p14:creationId xmlns:p14="http://schemas.microsoft.com/office/powerpoint/2010/main" val="45201408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cstate="print">
            <a:duotone>
              <a:prstClr val="black"/>
              <a:schemeClr val="accent5">
                <a:tint val="45000"/>
                <a:satMod val="400000"/>
              </a:schemeClr>
            </a:duotone>
            <a:lum contrast="-20000"/>
            <a:extLst>
              <a:ext uri="{28A0092B-C50C-407E-A947-70E740481C1C}">
                <a14:useLocalDpi xmlns:a14="http://schemas.microsoft.com/office/drawing/2010/main" val="0"/>
              </a:ext>
            </a:extLst>
          </a:blip>
          <a:srcRect/>
          <a:stretch>
            <a:fillRect/>
          </a:stretch>
        </p:blipFill>
        <p:spPr bwMode="auto">
          <a:xfrm>
            <a:off x="272505" y="876338"/>
            <a:ext cx="3643941" cy="474691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四角形吹き出し 3"/>
          <p:cNvSpPr/>
          <p:nvPr/>
        </p:nvSpPr>
        <p:spPr>
          <a:xfrm>
            <a:off x="5343057" y="1268776"/>
            <a:ext cx="4342928" cy="5256584"/>
          </a:xfrm>
          <a:prstGeom prst="wedgeRectCallout">
            <a:avLst>
              <a:gd name="adj1" fmla="val -50264"/>
              <a:gd name="adj2" fmla="val 1663"/>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341" tIns="45673" rIns="91341" bIns="45673" rtlCol="0" anchor="ct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「事業所は、本ガイドラインに基づく自己評価を実施し、その結果を事業運営に反映させ、自己評価結果については公表するよう努めるものとする。」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そのためのチェックリストが必要との意見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ユーザー評価にも使えるように、との意見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「事業者向け放課後等デイサービス自己評価表」と、より簡素な「保護者等向け放課後等デイサービス評価表」を作成</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想定される自己評価の流れ</a:t>
            </a:r>
            <a:endParaRPr lang="en-US" altLang="ja-JP"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　保護者へのアンケート調査</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　事業所職員による自己評価</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　事業所全体としての自己評価</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　自己評価結果の公表</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　保護者のアンケート調査結果のフィードバック</a:t>
            </a:r>
          </a:p>
        </p:txBody>
      </p:sp>
      <p:sp>
        <p:nvSpPr>
          <p:cNvPr id="10" name="正方形/長方形 9"/>
          <p:cNvSpPr/>
          <p:nvPr/>
        </p:nvSpPr>
        <p:spPr>
          <a:xfrm>
            <a:off x="127891" y="188682"/>
            <a:ext cx="9586309" cy="506563"/>
          </a:xfrm>
          <a:prstGeom prst="rect">
            <a:avLst/>
          </a:prstGeom>
          <a:ln>
            <a:solidFill>
              <a:schemeClr val="tx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91341" tIns="45673" rIns="91341" bIns="45673" rtlCol="0" anchor="ctr"/>
          <a:lstStyle/>
          <a:p>
            <a:pPr algn="ctr"/>
            <a:r>
              <a:rPr lang="ja-JP" altLang="en-US" sz="2800" b="1" dirty="0">
                <a:solidFill>
                  <a:prstClr val="black"/>
                </a:solidFill>
              </a:rPr>
              <a:t>放課後等デイサービスガイドラインに基づく自己評価等</a:t>
            </a:r>
          </a:p>
        </p:txBody>
      </p:sp>
      <p:sp>
        <p:nvSpPr>
          <p:cNvPr id="2" name="下矢印 1"/>
          <p:cNvSpPr/>
          <p:nvPr/>
        </p:nvSpPr>
        <p:spPr>
          <a:xfrm>
            <a:off x="7154481" y="2420905"/>
            <a:ext cx="720080" cy="28895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 name="下矢印 8"/>
          <p:cNvSpPr/>
          <p:nvPr/>
        </p:nvSpPr>
        <p:spPr>
          <a:xfrm>
            <a:off x="7154481" y="3357000"/>
            <a:ext cx="720080" cy="288950"/>
          </a:xfrm>
          <a:prstGeom prst="downArrow">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pic>
        <p:nvPicPr>
          <p:cNvPr id="2062" name="Picture 14"/>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80735">
            <a:off x="1435638" y="2016619"/>
            <a:ext cx="3360432" cy="4342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テキスト ボックス 2"/>
          <p:cNvSpPr txBox="1"/>
          <p:nvPr/>
        </p:nvSpPr>
        <p:spPr>
          <a:xfrm>
            <a:off x="22" y="6485355"/>
            <a:ext cx="9417496" cy="400015"/>
          </a:xfrm>
          <a:prstGeom prst="rect">
            <a:avLst/>
          </a:prstGeom>
          <a:noFill/>
        </p:spPr>
        <p:txBody>
          <a:bodyPr wrap="square" lIns="91341" tIns="45673" rIns="91341" bIns="45673" rtlCol="0">
            <a:spAutoFit/>
          </a:bodyPr>
          <a:lstStyle/>
          <a:p>
            <a:r>
              <a:rPr lang="en-US" altLang="ja-JP" sz="1000" dirty="0">
                <a:solidFill>
                  <a:prstClr val="black"/>
                </a:solidFill>
                <a:ea typeface="ＭＳ Ｐゴシック"/>
              </a:rPr>
              <a:t>【</a:t>
            </a:r>
            <a:r>
              <a:rPr lang="ja-JP" altLang="en-US" sz="1000" dirty="0">
                <a:solidFill>
                  <a:prstClr val="black"/>
                </a:solidFill>
                <a:ea typeface="ＭＳ Ｐゴシック"/>
              </a:rPr>
              <a:t>厚生労働省ホームページ</a:t>
            </a:r>
            <a:r>
              <a:rPr lang="en-US" altLang="ja-JP" sz="1000" dirty="0">
                <a:solidFill>
                  <a:prstClr val="black"/>
                </a:solidFill>
                <a:ea typeface="ＭＳ Ｐゴシック"/>
              </a:rPr>
              <a:t>】</a:t>
            </a:r>
          </a:p>
          <a:p>
            <a:r>
              <a:rPr lang="ja-JP" altLang="en-US" sz="1000" dirty="0">
                <a:solidFill>
                  <a:prstClr val="black"/>
                </a:solidFill>
                <a:ea typeface="ＭＳ Ｐゴシック"/>
              </a:rPr>
              <a:t>　　トップページの分野別施策「福祉・介護　障害者福祉」→障害者福祉の「施策情報　障害児支援施策」→障害児支援施策の「３．放課後等デイサービスガイドライン」</a:t>
            </a:r>
          </a:p>
        </p:txBody>
      </p:sp>
      <p:sp>
        <p:nvSpPr>
          <p:cNvPr id="11"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159</a:t>
            </a:fld>
            <a:endParaRPr lang="en-US" altLang="ja-JP" dirty="0">
              <a:solidFill>
                <a:prstClr val="black"/>
              </a:solidFill>
            </a:endParaRPr>
          </a:p>
        </p:txBody>
      </p:sp>
    </p:spTree>
    <p:extLst>
      <p:ext uri="{BB962C8B-B14F-4D97-AF65-F5344CB8AC3E}">
        <p14:creationId xmlns:p14="http://schemas.microsoft.com/office/powerpoint/2010/main" val="3899420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31797" y="4230848"/>
            <a:ext cx="4392000" cy="900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rtlCol="0" anchor="ctr"/>
          <a:lstStyle/>
          <a:p>
            <a:pPr algn="ctr"/>
            <a:r>
              <a:rPr lang="en-US" altLang="ja-JP" dirty="0" smtClean="0">
                <a:solidFill>
                  <a:schemeClr val="tx1"/>
                </a:solidFill>
                <a:latin typeface="ＭＳ Ｐゴシック"/>
              </a:rPr>
              <a:t>【</a:t>
            </a:r>
            <a:r>
              <a:rPr lang="ja-JP" altLang="en-US" dirty="0">
                <a:solidFill>
                  <a:schemeClr val="tx1"/>
                </a:solidFill>
                <a:latin typeface="ＭＳ Ｐゴシック"/>
              </a:rPr>
              <a:t>平成</a:t>
            </a:r>
            <a:r>
              <a:rPr lang="en-US" altLang="ja-JP" dirty="0" smtClean="0">
                <a:solidFill>
                  <a:schemeClr val="tx1"/>
                </a:solidFill>
                <a:latin typeface="ＭＳ Ｐゴシック"/>
              </a:rPr>
              <a:t>27</a:t>
            </a:r>
            <a:r>
              <a:rPr lang="ja-JP" altLang="en-US" dirty="0" smtClean="0">
                <a:solidFill>
                  <a:schemeClr val="tx1"/>
                </a:solidFill>
                <a:latin typeface="ＭＳ Ｐゴシック"/>
              </a:rPr>
              <a:t>年度から</a:t>
            </a:r>
            <a:r>
              <a:rPr lang="en-US" altLang="ja-JP" dirty="0" smtClean="0">
                <a:solidFill>
                  <a:schemeClr val="tx1"/>
                </a:solidFill>
                <a:latin typeface="ＭＳ Ｐゴシック"/>
              </a:rPr>
              <a:t>】</a:t>
            </a:r>
          </a:p>
          <a:p>
            <a:pPr algn="ctr"/>
            <a:r>
              <a:rPr lang="ja-JP" altLang="en-US" sz="1400" dirty="0">
                <a:solidFill>
                  <a:schemeClr val="tx1"/>
                </a:solidFill>
                <a:latin typeface="ＭＳ Ｐゴシック"/>
              </a:rPr>
              <a:t>（福祉・介護職員１人当たり月額平均１万２千円相当）</a:t>
            </a:r>
            <a:endParaRPr lang="en-US" altLang="ja-JP" sz="1400" dirty="0">
              <a:solidFill>
                <a:schemeClr val="tx1"/>
              </a:solidFill>
              <a:latin typeface="ＭＳ Ｐゴシック"/>
            </a:endParaRPr>
          </a:p>
        </p:txBody>
      </p:sp>
      <p:sp>
        <p:nvSpPr>
          <p:cNvPr id="5" name="正方形/長方形 4"/>
          <p:cNvSpPr/>
          <p:nvPr/>
        </p:nvSpPr>
        <p:spPr>
          <a:xfrm>
            <a:off x="200273" y="744326"/>
            <a:ext cx="9504000" cy="648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99" tIns="45550" rIns="91099" bIns="45550" rtlCol="0" anchor="ctr" anchorCtr="0">
            <a:noAutofit/>
          </a:bodyPr>
          <a:lstStyle/>
          <a:p>
            <a:pPr marL="177158" indent="-177158"/>
            <a:endParaRPr lang="en-US" altLang="ja-JP" sz="300" dirty="0">
              <a:solidFill>
                <a:prstClr val="black"/>
              </a:solidFill>
              <a:latin typeface="ＭＳ Ｐゴシック"/>
            </a:endParaRPr>
          </a:p>
          <a:p>
            <a:pPr marL="143847" indent="-143847"/>
            <a:r>
              <a:rPr lang="ja-JP" altLang="en-US" sz="1600" dirty="0">
                <a:solidFill>
                  <a:prstClr val="black"/>
                </a:solidFill>
                <a:latin typeface="ＭＳ Ｐゴシック"/>
              </a:rPr>
              <a:t>○　福祉・</a:t>
            </a:r>
            <a:r>
              <a:rPr lang="ja-JP" altLang="en-US" sz="1600" dirty="0">
                <a:solidFill>
                  <a:srgbClr val="000000"/>
                </a:solidFill>
                <a:latin typeface="ＭＳ Ｐゴシック"/>
              </a:rPr>
              <a:t>介護職員処遇改善加算について、平成</a:t>
            </a:r>
            <a:r>
              <a:rPr lang="en-US" altLang="ja-JP" sz="1600" dirty="0">
                <a:solidFill>
                  <a:srgbClr val="000000"/>
                </a:solidFill>
                <a:latin typeface="ＭＳ Ｐゴシック"/>
              </a:rPr>
              <a:t>29</a:t>
            </a:r>
            <a:r>
              <a:rPr lang="ja-JP" altLang="en-US" sz="1600" dirty="0">
                <a:solidFill>
                  <a:srgbClr val="000000"/>
                </a:solidFill>
                <a:latin typeface="ＭＳ Ｐゴシック"/>
              </a:rPr>
              <a:t>年度から、</a:t>
            </a:r>
            <a:r>
              <a:rPr lang="ja-JP" altLang="en-US" sz="1600" b="1" u="sng" dirty="0">
                <a:solidFill>
                  <a:srgbClr val="000000"/>
                </a:solidFill>
                <a:latin typeface="ＭＳ Ｐゴシック"/>
              </a:rPr>
              <a:t>福祉・</a:t>
            </a:r>
            <a:r>
              <a:rPr lang="ja-JP" altLang="en-US" sz="1600" b="1" u="sng" dirty="0">
                <a:solidFill>
                  <a:srgbClr val="000000"/>
                </a:solidFill>
                <a:latin typeface="ＭＳ ゴシック" panose="020B0609070205080204" pitchFamily="49" charset="-128"/>
                <a:ea typeface="ＭＳ ゴシック" panose="020B0609070205080204" pitchFamily="49" charset="-128"/>
              </a:rPr>
              <a:t>介護職員の技能・経験等に応じた昇給の仕組み</a:t>
            </a:r>
            <a:r>
              <a:rPr lang="ja-JP" altLang="en-US" sz="1600" dirty="0">
                <a:solidFill>
                  <a:srgbClr val="000000"/>
                </a:solidFill>
                <a:latin typeface="ＭＳ ゴシック" panose="020B0609070205080204" pitchFamily="49" charset="-128"/>
                <a:ea typeface="ＭＳ ゴシック" panose="020B0609070205080204" pitchFamily="49" charset="-128"/>
              </a:rPr>
              <a:t>を構築した事業者に対して、新たな上乗せ評価を行う加算を創設。</a:t>
            </a:r>
            <a:r>
              <a:rPr lang="en-US" altLang="ja-JP" sz="1600" dirty="0">
                <a:solidFill>
                  <a:srgbClr val="000000"/>
                </a:solidFill>
                <a:latin typeface="ＭＳ ゴシック" panose="020B0609070205080204" pitchFamily="49" charset="-128"/>
                <a:ea typeface="ＭＳ ゴシック" panose="020B0609070205080204" pitchFamily="49" charset="-128"/>
              </a:rPr>
              <a:t>(</a:t>
            </a:r>
            <a:r>
              <a:rPr lang="ja-JP" altLang="en-US" sz="1600" dirty="0">
                <a:solidFill>
                  <a:srgbClr val="000000"/>
                </a:solidFill>
                <a:latin typeface="ＭＳ ゴシック" panose="020B0609070205080204" pitchFamily="49" charset="-128"/>
                <a:ea typeface="ＭＳ ゴシック" panose="020B0609070205080204" pitchFamily="49" charset="-128"/>
              </a:rPr>
              <a:t>報酬改定</a:t>
            </a:r>
            <a:r>
              <a:rPr lang="en-US" altLang="ja-JP" sz="1600" dirty="0">
                <a:solidFill>
                  <a:srgbClr val="000000"/>
                </a:solidFill>
                <a:latin typeface="ＭＳ ゴシック" panose="020B0609070205080204" pitchFamily="49" charset="-128"/>
                <a:ea typeface="ＭＳ ゴシック" panose="020B0609070205080204" pitchFamily="49" charset="-128"/>
              </a:rPr>
              <a:t>)</a:t>
            </a:r>
            <a:endParaRPr lang="en-US" altLang="ja-JP" sz="1600" dirty="0">
              <a:solidFill>
                <a:prstClr val="black"/>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731798" y="5123746"/>
            <a:ext cx="4392000" cy="90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23" tIns="45653" rIns="71923" bIns="45653" rtlCol="0" anchor="ctr"/>
          <a:lstStyle/>
          <a:p>
            <a:pPr algn="ctr"/>
            <a:r>
              <a:rPr lang="en-US" altLang="ja-JP" dirty="0" smtClean="0">
                <a:solidFill>
                  <a:prstClr val="black"/>
                </a:solidFill>
              </a:rPr>
              <a:t>【</a:t>
            </a:r>
            <a:r>
              <a:rPr lang="ja-JP" altLang="en-US" dirty="0" smtClean="0">
                <a:solidFill>
                  <a:prstClr val="black"/>
                </a:solidFill>
              </a:rPr>
              <a:t>平成</a:t>
            </a:r>
            <a:r>
              <a:rPr lang="en-US" altLang="ja-JP" dirty="0" smtClean="0">
                <a:solidFill>
                  <a:prstClr val="black"/>
                </a:solidFill>
                <a:latin typeface="ＭＳ ゴシック" panose="020B0609070205080204" pitchFamily="49" charset="-128"/>
                <a:ea typeface="ＭＳ ゴシック" panose="020B0609070205080204" pitchFamily="49" charset="-128"/>
              </a:rPr>
              <a:t>24</a:t>
            </a:r>
            <a:r>
              <a:rPr lang="ja-JP" altLang="en-US" dirty="0" smtClean="0">
                <a:solidFill>
                  <a:prstClr val="black"/>
                </a:solidFill>
              </a:rPr>
              <a:t>年度から</a:t>
            </a:r>
            <a:r>
              <a:rPr lang="en-US" altLang="ja-JP" dirty="0" smtClean="0">
                <a:solidFill>
                  <a:prstClr val="black"/>
                </a:solidFill>
              </a:rPr>
              <a:t>】</a:t>
            </a:r>
          </a:p>
          <a:p>
            <a:pPr algn="ctr"/>
            <a:r>
              <a:rPr lang="ja-JP" altLang="en-US" sz="1400" dirty="0">
                <a:solidFill>
                  <a:prstClr val="black"/>
                </a:solidFill>
              </a:rPr>
              <a:t>（福祉・介護職員１人当たり月額平均１万５千円相当）</a:t>
            </a:r>
          </a:p>
        </p:txBody>
      </p:sp>
      <p:sp>
        <p:nvSpPr>
          <p:cNvPr id="24" name="テキスト ボックス 23"/>
          <p:cNvSpPr txBox="1"/>
          <p:nvPr/>
        </p:nvSpPr>
        <p:spPr>
          <a:xfrm>
            <a:off x="347860" y="1947093"/>
            <a:ext cx="9216000" cy="1015626"/>
          </a:xfrm>
          <a:prstGeom prst="rect">
            <a:avLst/>
          </a:prstGeom>
          <a:noFill/>
          <a:ln w="9525">
            <a:solidFill>
              <a:schemeClr val="tx1"/>
            </a:solidFill>
            <a:prstDash val="dash"/>
          </a:ln>
        </p:spPr>
        <p:txBody>
          <a:bodyPr wrap="square" lIns="91307" tIns="45653" rIns="91307" bIns="45653" rtlCol="0">
            <a:spAutoFit/>
          </a:bodyPr>
          <a:lstStyle/>
          <a:p>
            <a:r>
              <a:rPr lang="ja-JP" altLang="en-US" sz="1500" dirty="0">
                <a:solidFill>
                  <a:prstClr val="black"/>
                </a:solidFill>
                <a:latin typeface="ＭＳ ゴシック" panose="020B0609070205080204" pitchFamily="49" charset="-128"/>
                <a:ea typeface="ＭＳ ゴシック" panose="020B0609070205080204" pitchFamily="49" charset="-128"/>
              </a:rPr>
              <a:t>①職位・職責・職務内容等に応じた任用要件と賃金体系を整備すること</a:t>
            </a:r>
            <a:endParaRPr lang="en-US" altLang="ja-JP" sz="1500" dirty="0">
              <a:solidFill>
                <a:prstClr val="black"/>
              </a:solidFill>
              <a:latin typeface="ＭＳ ゴシック" panose="020B0609070205080204" pitchFamily="49" charset="-128"/>
              <a:ea typeface="ＭＳ ゴシック" panose="020B0609070205080204" pitchFamily="49" charset="-128"/>
            </a:endParaRPr>
          </a:p>
          <a:p>
            <a:r>
              <a:rPr lang="ja-JP" altLang="en-US" sz="1500" dirty="0">
                <a:solidFill>
                  <a:prstClr val="black"/>
                </a:solidFill>
                <a:latin typeface="ＭＳ ゴシック" panose="020B0609070205080204" pitchFamily="49" charset="-128"/>
                <a:ea typeface="ＭＳ ゴシック" panose="020B0609070205080204" pitchFamily="49" charset="-128"/>
              </a:rPr>
              <a:t>②資質向上のための計画を策定して研修の実施又は研修の機会を確保すること</a:t>
            </a:r>
            <a:endParaRPr lang="en-US" altLang="ja-JP" sz="1500" dirty="0">
              <a:solidFill>
                <a:prstClr val="black"/>
              </a:solidFill>
              <a:latin typeface="ＭＳ ゴシック" panose="020B0609070205080204" pitchFamily="49" charset="-128"/>
              <a:ea typeface="ＭＳ ゴシック" panose="020B0609070205080204" pitchFamily="49" charset="-128"/>
            </a:endParaRPr>
          </a:p>
          <a:p>
            <a:pPr marL="179810" indent="-179810"/>
            <a:r>
              <a:rPr lang="ja-JP" altLang="en-US" sz="1500" b="1" dirty="0">
                <a:solidFill>
                  <a:srgbClr val="FF0000"/>
                </a:solidFill>
                <a:latin typeface="ＭＳ ゴシック" panose="020B0609070205080204" pitchFamily="49" charset="-128"/>
                <a:ea typeface="ＭＳ ゴシック" panose="020B0609070205080204" pitchFamily="49" charset="-128"/>
              </a:rPr>
              <a:t>③経験若しくは資格等に応じて昇給する仕組み又は一定の基準に基づき定期に昇給を判定する仕組みを設けること</a:t>
            </a:r>
            <a:r>
              <a:rPr lang="en-US" altLang="ja-JP" sz="1500" b="1" dirty="0">
                <a:solidFill>
                  <a:srgbClr val="FF0000"/>
                </a:solidFill>
                <a:latin typeface="ＭＳ ゴシック" panose="020B0609070205080204" pitchFamily="49" charset="-128"/>
                <a:ea typeface="ＭＳ ゴシック" panose="020B0609070205080204" pitchFamily="49" charset="-128"/>
              </a:rPr>
              <a:t>(</a:t>
            </a:r>
            <a:r>
              <a:rPr lang="ja-JP" altLang="en-US" sz="1500" b="1" dirty="0">
                <a:solidFill>
                  <a:srgbClr val="FF0000"/>
                </a:solidFill>
                <a:latin typeface="ＭＳ ゴシック" panose="020B0609070205080204" pitchFamily="49" charset="-128"/>
                <a:ea typeface="ＭＳ ゴシック" panose="020B0609070205080204" pitchFamily="49" charset="-128"/>
              </a:rPr>
              <a:t>新設</a:t>
            </a:r>
            <a:r>
              <a:rPr lang="en-US" altLang="ja-JP" sz="1500" b="1" dirty="0">
                <a:solidFill>
                  <a:srgbClr val="FF0000"/>
                </a:solidFill>
                <a:latin typeface="ＭＳ ゴシック" panose="020B0609070205080204" pitchFamily="49" charset="-128"/>
                <a:ea typeface="ＭＳ ゴシック" panose="020B0609070205080204" pitchFamily="49" charset="-128"/>
              </a:rPr>
              <a:t>)</a:t>
            </a:r>
            <a:endParaRPr lang="ja-JP" altLang="en-US" sz="1500" b="1" dirty="0">
              <a:solidFill>
                <a:srgbClr val="FF0000"/>
              </a:solidFill>
              <a:latin typeface="ＭＳ ゴシック" panose="020B0609070205080204" pitchFamily="49" charset="-128"/>
              <a:ea typeface="ＭＳ ゴシック" panose="020B0609070205080204" pitchFamily="49" charset="-128"/>
            </a:endParaRPr>
          </a:p>
        </p:txBody>
      </p:sp>
      <p:sp>
        <p:nvSpPr>
          <p:cNvPr id="2" name="右矢印 1"/>
          <p:cNvSpPr/>
          <p:nvPr/>
        </p:nvSpPr>
        <p:spPr>
          <a:xfrm>
            <a:off x="5587752" y="4401142"/>
            <a:ext cx="644236" cy="576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 name="テキスト ボックス 8"/>
          <p:cNvSpPr txBox="1"/>
          <p:nvPr/>
        </p:nvSpPr>
        <p:spPr>
          <a:xfrm>
            <a:off x="6400798" y="5418491"/>
            <a:ext cx="2078184" cy="400110"/>
          </a:xfrm>
          <a:prstGeom prst="rect">
            <a:avLst/>
          </a:prstGeom>
          <a:noFill/>
          <a:ln>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a:t>
            </a:r>
            <a:r>
              <a:rPr lang="ja-JP" altLang="en-US" sz="2000" b="1" u="sng" dirty="0">
                <a:solidFill>
                  <a:prstClr val="black"/>
                </a:solidFill>
                <a:latin typeface="ＭＳ ゴシック" panose="020B0609070205080204" pitchFamily="49" charset="-128"/>
                <a:ea typeface="ＭＳ ゴシック" panose="020B0609070205080204" pitchFamily="49" charset="-128"/>
              </a:rPr>
              <a:t>又は</a:t>
            </a:r>
            <a:r>
              <a:rPr lang="ja-JP" altLang="en-US" sz="2000" dirty="0">
                <a:solidFill>
                  <a:prstClr val="black"/>
                </a:solidFill>
                <a:latin typeface="ＭＳ ゴシック" panose="020B0609070205080204" pitchFamily="49" charset="-128"/>
                <a:ea typeface="ＭＳ ゴシック" panose="020B0609070205080204" pitchFamily="49" charset="-128"/>
              </a:rPr>
              <a:t>②</a:t>
            </a:r>
          </a:p>
        </p:txBody>
      </p:sp>
      <p:sp>
        <p:nvSpPr>
          <p:cNvPr id="11" name="テキスト ボックス 10"/>
          <p:cNvSpPr txBox="1"/>
          <p:nvPr/>
        </p:nvSpPr>
        <p:spPr>
          <a:xfrm>
            <a:off x="574356" y="6051803"/>
            <a:ext cx="9531711" cy="307777"/>
          </a:xfrm>
          <a:prstGeom prst="rect">
            <a:avLst/>
          </a:prstGeom>
          <a:noFill/>
        </p:spPr>
        <p:txBody>
          <a:bodyPr wrap="square" lIns="91341" tIns="45673" rIns="91341" bIns="45673" rtlCol="0">
            <a:spAutoFit/>
          </a:bodyPr>
          <a:lstStyle/>
          <a:p>
            <a:pPr marL="177607" indent="-177607"/>
            <a:r>
              <a:rPr lang="en-US" altLang="ja-JP" sz="1400" dirty="0">
                <a:solidFill>
                  <a:prstClr val="black"/>
                </a:solidFill>
                <a:latin typeface="ＭＳ Ｐゴシック"/>
              </a:rPr>
              <a:t>※</a:t>
            </a:r>
            <a:r>
              <a:rPr lang="ja-JP" altLang="en-US" sz="1400" dirty="0">
                <a:solidFill>
                  <a:prstClr val="black"/>
                </a:solidFill>
                <a:latin typeface="ＭＳ Ｐゴシック"/>
              </a:rPr>
              <a:t> 障害福祉サービス事業者は、加算として得た額以上の賃金改善を実施することが求められる。</a:t>
            </a:r>
          </a:p>
        </p:txBody>
      </p:sp>
      <p:sp>
        <p:nvSpPr>
          <p:cNvPr id="14" name="正方形/長方形 13"/>
          <p:cNvSpPr/>
          <p:nvPr/>
        </p:nvSpPr>
        <p:spPr>
          <a:xfrm>
            <a:off x="0" y="0"/>
            <a:ext cx="9906000" cy="68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543" tIns="41273" rIns="82543" bIns="41273" rtlCol="0" anchor="ctr"/>
          <a:lstStyle/>
          <a:p>
            <a:pPr algn="ct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障害福祉サービス等における福祉・介護職員の処遇改善</a:t>
            </a:r>
            <a:endParaRPr lang="en-US" altLang="ja-JP" dirty="0" smtClean="0">
              <a:solidFill>
                <a:prstClr val="black"/>
              </a:solidFill>
              <a:latin typeface="ＤＨＰ特太ゴシック体" panose="020B0500000000000000" pitchFamily="50" charset="-128"/>
              <a:ea typeface="ＤＨＰ特太ゴシック体" panose="020B0500000000000000" pitchFamily="50" charset="-128"/>
            </a:endParaRPr>
          </a:p>
          <a:p>
            <a:pPr lvl="0" algn="ct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（福祉・介護</a:t>
            </a:r>
            <a:r>
              <a:rPr lang="ja-JP" altLang="en-US" dirty="0">
                <a:solidFill>
                  <a:prstClr val="black"/>
                </a:solidFill>
                <a:latin typeface="ＤＨＰ特太ゴシック体" panose="020B0500000000000000" pitchFamily="50" charset="-128"/>
                <a:ea typeface="ＤＨＰ特太ゴシック体" panose="020B0500000000000000" pitchFamily="50" charset="-128"/>
              </a:rPr>
              <a:t>職員処遇改善加算の</a:t>
            </a:r>
            <a:r>
              <a:rPr lang="ja-JP" altLang="en-US" dirty="0" smtClean="0">
                <a:solidFill>
                  <a:prstClr val="black"/>
                </a:solidFill>
                <a:latin typeface="ＤＨＰ特太ゴシック体" panose="020B0500000000000000" pitchFamily="50" charset="-128"/>
                <a:ea typeface="ＤＨＰ特太ゴシック体" panose="020B0500000000000000" pitchFamily="50" charset="-128"/>
              </a:rPr>
              <a:t>拡充</a:t>
            </a:r>
            <a:r>
              <a:rPr lang="ja-JP" altLang="en-US" dirty="0">
                <a:solidFill>
                  <a:prstClr val="black"/>
                </a:solidFill>
                <a:latin typeface="ＤＨＰ特太ゴシック体" panose="020B0500000000000000" pitchFamily="50" charset="-128"/>
                <a:ea typeface="ＤＨＰ特太ゴシック体" panose="020B0500000000000000" pitchFamily="50" charset="-128"/>
              </a:rPr>
              <a:t>）</a:t>
            </a:r>
          </a:p>
        </p:txBody>
      </p:sp>
      <p:cxnSp>
        <p:nvCxnSpPr>
          <p:cNvPr id="3" name="直線コネクタ 2"/>
          <p:cNvCxnSpPr/>
          <p:nvPr/>
        </p:nvCxnSpPr>
        <p:spPr>
          <a:xfrm>
            <a:off x="484911" y="6028317"/>
            <a:ext cx="4894156" cy="4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p:cNvSpPr txBox="1">
            <a:spLocks/>
          </p:cNvSpPr>
          <p:nvPr/>
        </p:nvSpPr>
        <p:spPr>
          <a:xfrm>
            <a:off x="361753" y="1602201"/>
            <a:ext cx="1993559" cy="338554"/>
          </a:xfrm>
          <a:prstGeom prst="rect">
            <a:avLst/>
          </a:prstGeom>
          <a:solidFill>
            <a:schemeClr val="accent1">
              <a:lumMod val="20000"/>
              <a:lumOff val="80000"/>
            </a:schemeClr>
          </a:solidFill>
          <a:ln w="22225">
            <a:solidFill>
              <a:schemeClr val="tx1"/>
            </a:solidFill>
          </a:ln>
        </p:spPr>
        <p:txBody>
          <a:bodyPr vert="horz" wrap="square" lIns="91341" tIns="45673" rIns="91341" bIns="45673" rtlCol="0" anchor="ctr" anchorCtr="0">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Bef>
                <a:spcPts val="0"/>
              </a:spcBef>
              <a:spcAft>
                <a:spcPts val="0"/>
              </a:spcAft>
            </a:pPr>
            <a:r>
              <a:rPr lang="ja-JP" altLang="en-US" sz="1600" b="1" dirty="0">
                <a:solidFill>
                  <a:schemeClr val="tx1"/>
                </a:solidFill>
                <a:latin typeface="ＭＳ ゴシック" panose="020B0609070205080204" pitchFamily="49" charset="-128"/>
                <a:ea typeface="ＭＳ ゴシック" panose="020B0609070205080204" pitchFamily="49" charset="-128"/>
              </a:rPr>
              <a:t>キャリアパス要件</a:t>
            </a:r>
            <a:endParaRPr lang="en-US" altLang="ja-JP" sz="1600" b="1" dirty="0">
              <a:solidFill>
                <a:schemeClr val="tx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8933957" y="3343787"/>
            <a:ext cx="676909" cy="2736000"/>
          </a:xfrm>
          <a:prstGeom prst="rect">
            <a:avLst/>
          </a:prstGeom>
          <a:noFill/>
        </p:spPr>
        <p:txBody>
          <a:bodyPr vert="eaVert" wrap="square" lIns="91341" tIns="45673" rIns="91341" bIns="45673" rtlCol="0">
            <a:spAutoFit/>
          </a:bodyPr>
          <a:lstStyle/>
          <a:p>
            <a:r>
              <a:rPr lang="ja-JP" altLang="en-US" sz="1600" dirty="0">
                <a:latin typeface="ＭＳ ゴシック" panose="020B0609070205080204" pitchFamily="49" charset="-128"/>
                <a:ea typeface="ＭＳ ゴシック" panose="020B0609070205080204" pitchFamily="49" charset="-128"/>
              </a:rPr>
              <a:t>左記の要件を満たせば、原則として、加算を取得可能</a:t>
            </a:r>
          </a:p>
        </p:txBody>
      </p:sp>
      <p:sp>
        <p:nvSpPr>
          <p:cNvPr id="15" name="正方形/長方形 14"/>
          <p:cNvSpPr/>
          <p:nvPr/>
        </p:nvSpPr>
        <p:spPr>
          <a:xfrm>
            <a:off x="731792" y="3316413"/>
            <a:ext cx="4392000" cy="900000"/>
          </a:xfrm>
          <a:prstGeom prst="rect">
            <a:avLst/>
          </a:prstGeom>
          <a:solidFill>
            <a:srgbClr val="B8DEEA"/>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rtlCol="0" anchor="ctr"/>
          <a:lstStyle/>
          <a:p>
            <a:pPr algn="ctr"/>
            <a:r>
              <a:rPr lang="en-US" altLang="ja-JP" b="1" dirty="0" smtClean="0">
                <a:solidFill>
                  <a:srgbClr val="FF0000"/>
                </a:solidFill>
                <a:latin typeface="ＭＳ Ｐゴシック"/>
              </a:rPr>
              <a:t>【</a:t>
            </a:r>
            <a:r>
              <a:rPr lang="ja-JP" altLang="en-US" b="1" dirty="0" smtClean="0">
                <a:solidFill>
                  <a:srgbClr val="FF0000"/>
                </a:solidFill>
                <a:latin typeface="ＭＳ Ｐゴシック"/>
              </a:rPr>
              <a:t>平成</a:t>
            </a:r>
            <a:r>
              <a:rPr lang="en-US" altLang="ja-JP" b="1" dirty="0" smtClean="0">
                <a:solidFill>
                  <a:srgbClr val="FF0000"/>
                </a:solidFill>
                <a:latin typeface="ＭＳ Ｐゴシック"/>
              </a:rPr>
              <a:t>29</a:t>
            </a:r>
            <a:r>
              <a:rPr lang="ja-JP" altLang="en-US" b="1" dirty="0" smtClean="0">
                <a:solidFill>
                  <a:srgbClr val="FF0000"/>
                </a:solidFill>
                <a:latin typeface="ＭＳ Ｐゴシック"/>
              </a:rPr>
              <a:t>年度から</a:t>
            </a:r>
            <a:r>
              <a:rPr lang="en-US" altLang="ja-JP" b="1" dirty="0" smtClean="0">
                <a:solidFill>
                  <a:srgbClr val="FF0000"/>
                </a:solidFill>
                <a:latin typeface="ＭＳ Ｐゴシック"/>
              </a:rPr>
              <a:t>】</a:t>
            </a:r>
          </a:p>
          <a:p>
            <a:pPr algn="ctr"/>
            <a:r>
              <a:rPr lang="ja-JP" altLang="en-US" sz="1400" b="1" dirty="0">
                <a:solidFill>
                  <a:srgbClr val="FF0000"/>
                </a:solidFill>
                <a:latin typeface="ＭＳ Ｐゴシック"/>
              </a:rPr>
              <a:t>（福祉・介護職員１人当たり月額平均１万円相当）</a:t>
            </a:r>
            <a:endParaRPr lang="en-US" altLang="ja-JP" sz="1400" b="1" dirty="0">
              <a:solidFill>
                <a:srgbClr val="FF0000"/>
              </a:solidFill>
              <a:latin typeface="ＭＳ Ｐゴシック"/>
            </a:endParaRPr>
          </a:p>
        </p:txBody>
      </p:sp>
      <p:sp>
        <p:nvSpPr>
          <p:cNvPr id="16" name="テキスト ボックス 15"/>
          <p:cNvSpPr txBox="1"/>
          <p:nvPr/>
        </p:nvSpPr>
        <p:spPr>
          <a:xfrm>
            <a:off x="6400798" y="4502108"/>
            <a:ext cx="2078184" cy="400110"/>
          </a:xfrm>
          <a:prstGeom prst="rect">
            <a:avLst/>
          </a:prstGeom>
          <a:noFill/>
          <a:ln>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a:t>
            </a:r>
            <a:r>
              <a:rPr lang="ja-JP" altLang="en-US" sz="2000" b="1" u="sng" dirty="0">
                <a:solidFill>
                  <a:prstClr val="black"/>
                </a:solidFill>
                <a:latin typeface="ＭＳ ゴシック" panose="020B0609070205080204" pitchFamily="49" charset="-128"/>
                <a:ea typeface="ＭＳ ゴシック" panose="020B0609070205080204" pitchFamily="49" charset="-128"/>
              </a:rPr>
              <a:t>及び</a:t>
            </a:r>
            <a:r>
              <a:rPr lang="ja-JP" altLang="en-US" sz="2000" dirty="0">
                <a:solidFill>
                  <a:prstClr val="black"/>
                </a:solidFill>
                <a:latin typeface="ＭＳ ゴシック" panose="020B0609070205080204" pitchFamily="49" charset="-128"/>
                <a:ea typeface="ＭＳ ゴシック" panose="020B0609070205080204" pitchFamily="49" charset="-128"/>
              </a:rPr>
              <a:t>②</a:t>
            </a:r>
          </a:p>
        </p:txBody>
      </p:sp>
      <p:sp>
        <p:nvSpPr>
          <p:cNvPr id="17" name="右矢印 16"/>
          <p:cNvSpPr/>
          <p:nvPr/>
        </p:nvSpPr>
        <p:spPr>
          <a:xfrm>
            <a:off x="5595955" y="5359292"/>
            <a:ext cx="644236" cy="576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8" name="テキスト ボックス 17"/>
          <p:cNvSpPr txBox="1"/>
          <p:nvPr/>
        </p:nvSpPr>
        <p:spPr>
          <a:xfrm>
            <a:off x="6400798" y="3540600"/>
            <a:ext cx="2078184" cy="400015"/>
          </a:xfrm>
          <a:prstGeom prst="rect">
            <a:avLst/>
          </a:prstGeom>
          <a:noFill/>
          <a:ln w="22225">
            <a:solidFill>
              <a:schemeClr val="tx1"/>
            </a:solidFill>
          </a:ln>
        </p:spPr>
        <p:txBody>
          <a:bodyPr wrap="square" lIns="91341" tIns="45673" rIns="91341" bIns="45673" rtlCol="0" anchor="ctr" anchorCtr="0">
            <a:spAutoFit/>
          </a:bodyPr>
          <a:lstStyle/>
          <a:p>
            <a:pPr algn="ctr"/>
            <a:r>
              <a:rPr lang="ja-JP" altLang="en-US" sz="2000" dirty="0">
                <a:solidFill>
                  <a:prstClr val="black"/>
                </a:solidFill>
                <a:latin typeface="ＭＳ ゴシック" panose="020B0609070205080204" pitchFamily="49" charset="-128"/>
                <a:ea typeface="ＭＳ ゴシック" panose="020B0609070205080204" pitchFamily="49" charset="-128"/>
              </a:rPr>
              <a:t>①及び②</a:t>
            </a:r>
            <a:r>
              <a:rPr lang="ja-JP" altLang="en-US" sz="2000" b="1" u="sng" dirty="0">
                <a:solidFill>
                  <a:srgbClr val="FF0000"/>
                </a:solidFill>
                <a:latin typeface="ＭＳ ゴシック" panose="020B0609070205080204" pitchFamily="49" charset="-128"/>
                <a:ea typeface="ＭＳ ゴシック" panose="020B0609070205080204" pitchFamily="49" charset="-128"/>
              </a:rPr>
              <a:t>及び③</a:t>
            </a:r>
          </a:p>
        </p:txBody>
      </p:sp>
      <p:sp>
        <p:nvSpPr>
          <p:cNvPr id="10" name="右矢印 9"/>
          <p:cNvSpPr/>
          <p:nvPr/>
        </p:nvSpPr>
        <p:spPr>
          <a:xfrm>
            <a:off x="5587752" y="3463825"/>
            <a:ext cx="644236" cy="57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kumimoji="1" lang="ja-JP" altLang="en-US"/>
          </a:p>
        </p:txBody>
      </p:sp>
      <p:sp>
        <p:nvSpPr>
          <p:cNvPr id="13" name="右中かっこ 12"/>
          <p:cNvSpPr/>
          <p:nvPr/>
        </p:nvSpPr>
        <p:spPr>
          <a:xfrm>
            <a:off x="8659086" y="3330271"/>
            <a:ext cx="193964" cy="2772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a:endParaRPr kumimoji="1" lang="ja-JP" altLang="en-US"/>
          </a:p>
        </p:txBody>
      </p:sp>
      <p:sp>
        <p:nvSpPr>
          <p:cNvPr id="4" name="テキスト ボックス 3"/>
          <p:cNvSpPr txBox="1"/>
          <p:nvPr/>
        </p:nvSpPr>
        <p:spPr>
          <a:xfrm>
            <a:off x="2355272" y="1652070"/>
            <a:ext cx="9216000" cy="307777"/>
          </a:xfrm>
          <a:prstGeom prst="rect">
            <a:avLst/>
          </a:prstGeom>
          <a:noFill/>
        </p:spPr>
        <p:txBody>
          <a:bodyPr wrap="square" lIns="91341" tIns="45673" rIns="91341" bIns="45673" rtlCol="0">
            <a:spAutoFit/>
          </a:bodyPr>
          <a:lstStyle/>
          <a:p>
            <a:r>
              <a:rPr lang="en-US" altLang="ja-JP" sz="1400" dirty="0"/>
              <a:t>※</a:t>
            </a:r>
            <a:r>
              <a:rPr lang="ja-JP" altLang="en-US" sz="1400" dirty="0"/>
              <a:t>就業規則等の明確な書面での整備・全ての福祉・介護職員への周知を含む。</a:t>
            </a:r>
          </a:p>
        </p:txBody>
      </p:sp>
      <p:sp>
        <p:nvSpPr>
          <p:cNvPr id="20"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16</a:t>
            </a:fld>
            <a:endParaRPr lang="en-US" altLang="ja-JP" dirty="0">
              <a:solidFill>
                <a:srgbClr val="000000"/>
              </a:solidFill>
            </a:endParaRPr>
          </a:p>
        </p:txBody>
      </p:sp>
    </p:spTree>
    <p:extLst>
      <p:ext uri="{BB962C8B-B14F-4D97-AF65-F5344CB8AC3E}">
        <p14:creationId xmlns:p14="http://schemas.microsoft.com/office/powerpoint/2010/main" val="172099235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7997" y="620697"/>
            <a:ext cx="9751083" cy="374441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ja-JP" altLang="en-US" sz="800" dirty="0">
                <a:solidFill>
                  <a:prstClr val="black"/>
                </a:solidFill>
              </a:rPr>
              <a:t>　</a:t>
            </a:r>
            <a:endParaRPr lang="en-US" altLang="ja-JP" sz="800" dirty="0">
              <a:solidFill>
                <a:prstClr val="black"/>
              </a:solidFill>
            </a:endParaRPr>
          </a:p>
          <a:p>
            <a:pPr fontAlgn="auto">
              <a:spcBef>
                <a:spcPts val="0"/>
              </a:spcBef>
              <a:spcAft>
                <a:spcPts val="0"/>
              </a:spcAft>
            </a:pPr>
            <a:r>
              <a:rPr lang="ja-JP" altLang="en-US" sz="1600" dirty="0">
                <a:solidFill>
                  <a:prstClr val="black"/>
                </a:solidFill>
              </a:rPr>
              <a:t>　 </a:t>
            </a:r>
            <a:r>
              <a:rPr lang="ja-JP" altLang="en-US" sz="1400" dirty="0">
                <a:solidFill>
                  <a:prstClr val="black"/>
                </a:solidFill>
              </a:rPr>
              <a:t>障害児通所支援の一つで、主に乳幼児の発達支援を行う「</a:t>
            </a:r>
            <a:r>
              <a:rPr lang="ja-JP" altLang="ja-JP" sz="1400" dirty="0">
                <a:solidFill>
                  <a:prstClr val="black"/>
                </a:solidFill>
              </a:rPr>
              <a:t>児童発達支援</a:t>
            </a:r>
            <a:r>
              <a:rPr lang="ja-JP" altLang="en-US" sz="1400" dirty="0">
                <a:solidFill>
                  <a:prstClr val="black"/>
                </a:solidFill>
              </a:rPr>
              <a:t>」について、支援の</a:t>
            </a:r>
            <a:r>
              <a:rPr lang="ja-JP" altLang="ja-JP" sz="1400" dirty="0">
                <a:solidFill>
                  <a:prstClr val="black"/>
                </a:solidFill>
              </a:rPr>
              <a:t>質の確保及びその向上を図り、</a:t>
            </a:r>
            <a:r>
              <a:rPr lang="ja-JP" altLang="en-US" sz="1400" dirty="0">
                <a:solidFill>
                  <a:prstClr val="black"/>
                </a:solidFill>
              </a:rPr>
              <a:t>　   </a:t>
            </a:r>
            <a:endParaRPr lang="en-US" altLang="ja-JP" sz="1400" dirty="0">
              <a:solidFill>
                <a:prstClr val="black"/>
              </a:solidFill>
            </a:endParaRPr>
          </a:p>
          <a:p>
            <a:pPr fontAlgn="auto">
              <a:spcBef>
                <a:spcPts val="0"/>
              </a:spcBef>
              <a:spcAft>
                <a:spcPts val="0"/>
              </a:spcAft>
            </a:pPr>
            <a:r>
              <a:rPr lang="en-US" altLang="ja-JP" sz="1400" dirty="0">
                <a:solidFill>
                  <a:prstClr val="black"/>
                </a:solidFill>
              </a:rPr>
              <a:t> </a:t>
            </a:r>
            <a:r>
              <a:rPr lang="ja-JP" altLang="ja-JP" sz="1400" dirty="0">
                <a:solidFill>
                  <a:prstClr val="black"/>
                </a:solidFill>
              </a:rPr>
              <a:t>障害児本人のための発達支援を提供していくため、有識者、関係者の参集を得て、児童発達支援ガイドラインを策定する。</a:t>
            </a:r>
            <a:endParaRPr lang="en-US" altLang="ja-JP" sz="1400" dirty="0">
              <a:solidFill>
                <a:prstClr val="black"/>
              </a:solidFill>
            </a:endParaRPr>
          </a:p>
          <a:p>
            <a:pPr fontAlgn="auto">
              <a:spcBef>
                <a:spcPts val="0"/>
              </a:spcBef>
              <a:spcAft>
                <a:spcPts val="0"/>
              </a:spcAft>
            </a:pPr>
            <a:endParaRPr lang="en-US" altLang="ja-JP" sz="1600" dirty="0">
              <a:solidFill>
                <a:prstClr val="black"/>
              </a:solidFill>
            </a:endParaRPr>
          </a:p>
          <a:p>
            <a:pPr fontAlgn="auto">
              <a:spcBef>
                <a:spcPts val="0"/>
              </a:spcBef>
              <a:spcAft>
                <a:spcPts val="0"/>
              </a:spcAft>
            </a:pPr>
            <a:r>
              <a:rPr lang="ja-JP" altLang="en-US" sz="1600" dirty="0">
                <a:solidFill>
                  <a:prstClr val="black"/>
                </a:solidFill>
              </a:rPr>
              <a:t>　</a:t>
            </a:r>
            <a:endParaRPr lang="en-US" altLang="ja-JP" sz="1600" dirty="0">
              <a:solidFill>
                <a:prstClr val="black"/>
              </a:solidFill>
            </a:endParaRPr>
          </a:p>
          <a:p>
            <a:pPr fontAlgn="auto">
              <a:spcBef>
                <a:spcPts val="0"/>
              </a:spcBef>
              <a:spcAft>
                <a:spcPts val="0"/>
              </a:spcAft>
            </a:pPr>
            <a:endParaRPr lang="ja-JP" altLang="ja-JP" b="1" dirty="0">
              <a:solidFill>
                <a:prstClr val="black"/>
              </a:solidFill>
            </a:endParaRPr>
          </a:p>
        </p:txBody>
      </p:sp>
      <p:sp>
        <p:nvSpPr>
          <p:cNvPr id="7" name="正方形/長方形 6"/>
          <p:cNvSpPr/>
          <p:nvPr/>
        </p:nvSpPr>
        <p:spPr>
          <a:xfrm>
            <a:off x="128464" y="1340768"/>
            <a:ext cx="9608568" cy="576064"/>
          </a:xfrm>
          <a:prstGeom prst="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ガイドライン策定の目的</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児童発達支援が</a:t>
            </a:r>
            <a:r>
              <a:rPr lang="ja-JP" altLang="en-US" sz="1400" u="sng" dirty="0">
                <a:solidFill>
                  <a:prstClr val="black"/>
                </a:solidFill>
              </a:rPr>
              <a:t>提供すべき支援の内容</a:t>
            </a:r>
            <a:r>
              <a:rPr lang="ja-JP" altLang="en-US" sz="1400" dirty="0">
                <a:solidFill>
                  <a:prstClr val="black"/>
                </a:solidFill>
              </a:rPr>
              <a:t>を示し、支援の一定の質を担保するための全国共通の枠組みを策定</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10" name="正方形/長方形 9"/>
          <p:cNvSpPr/>
          <p:nvPr/>
        </p:nvSpPr>
        <p:spPr>
          <a:xfrm>
            <a:off x="128464" y="2420888"/>
            <a:ext cx="9614568" cy="576064"/>
          </a:xfrm>
          <a:prstGeom prst="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支援の評価に活用</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保護者や事業者、自治体が個別支援計画や実際の支援内容をチェック・評価することにより、児童発達支援の質を確保</a:t>
            </a:r>
            <a:endParaRPr lang="en-US" altLang="ja-JP" sz="1400" dirty="0">
              <a:solidFill>
                <a:prstClr val="black"/>
              </a:solidFill>
            </a:endParaRPr>
          </a:p>
          <a:p>
            <a:pPr fontAlgn="auto">
              <a:spcBef>
                <a:spcPts val="0"/>
              </a:spcBef>
              <a:spcAft>
                <a:spcPts val="0"/>
              </a:spcAft>
            </a:pPr>
            <a:endParaRPr lang="en-US" altLang="ja-JP"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9" name="下矢印 8"/>
          <p:cNvSpPr/>
          <p:nvPr/>
        </p:nvSpPr>
        <p:spPr>
          <a:xfrm>
            <a:off x="3860920" y="1988840"/>
            <a:ext cx="2262251" cy="360040"/>
          </a:xfrm>
          <a:prstGeom prst="downArrow">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2" name="正方形/長方形 11"/>
          <p:cNvSpPr/>
          <p:nvPr/>
        </p:nvSpPr>
        <p:spPr>
          <a:xfrm>
            <a:off x="128464" y="3140972"/>
            <a:ext cx="9614568" cy="1152128"/>
          </a:xfrm>
          <a:prstGeom prst="rect">
            <a:avLst/>
          </a:prstGeom>
          <a:solidFill>
            <a:srgbClr val="FFC000">
              <a:alpha val="50000"/>
            </a:srgbClr>
          </a:solidFill>
          <a:ln w="19050"/>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en-US" sz="1400" dirty="0">
                <a:solidFill>
                  <a:prstClr val="black"/>
                </a:solidFill>
              </a:rPr>
              <a:t>スケジュール</a:t>
            </a:r>
            <a:r>
              <a:rPr lang="en-US" altLang="ja-JP" sz="1400" dirty="0">
                <a:solidFill>
                  <a:prstClr val="black"/>
                </a:solidFill>
              </a:rPr>
              <a:t>】</a:t>
            </a:r>
          </a:p>
          <a:p>
            <a:pPr fontAlgn="auto">
              <a:spcBef>
                <a:spcPts val="0"/>
              </a:spcBef>
              <a:spcAft>
                <a:spcPts val="0"/>
              </a:spcAft>
            </a:pPr>
            <a:r>
              <a:rPr lang="ja-JP" altLang="en-US" sz="1400" dirty="0">
                <a:solidFill>
                  <a:prstClr val="black"/>
                </a:solidFill>
              </a:rPr>
              <a:t>　・開催状況：検討会を５回実施</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（平成２８年１１月２８日（第１回）、１２月２６日（第２回）、平成２９年２月２１日（第３回）、</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４月１１日（第４回）、５月２３日（第５回））</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・平成２９年７月２４日公表　</a:t>
            </a:r>
            <a:endParaRPr lang="en-US" altLang="ja-JP" sz="1400" dirty="0">
              <a:solidFill>
                <a:prstClr val="black"/>
              </a:solidFill>
            </a:endParaRPr>
          </a:p>
          <a:p>
            <a:pPr fontAlgn="auto">
              <a:spcBef>
                <a:spcPts val="0"/>
              </a:spcBef>
              <a:spcAft>
                <a:spcPts val="0"/>
              </a:spcAft>
            </a:pPr>
            <a:endParaRPr lang="en-US" altLang="ja-JP" sz="1400" dirty="0">
              <a:solidFill>
                <a:prstClr val="black"/>
              </a:solidFill>
            </a:endParaRPr>
          </a:p>
          <a:p>
            <a:pPr fontAlgn="auto">
              <a:spcBef>
                <a:spcPts val="0"/>
              </a:spcBef>
              <a:spcAft>
                <a:spcPts val="0"/>
              </a:spcAft>
            </a:pPr>
            <a:endParaRPr lang="en-US" altLang="ja-JP" dirty="0" smtClean="0">
              <a:solidFill>
                <a:prstClr val="black"/>
              </a:solidFill>
            </a:endParaRPr>
          </a:p>
        </p:txBody>
      </p:sp>
      <p:sp>
        <p:nvSpPr>
          <p:cNvPr id="11" name="正方形/長方形 10"/>
          <p:cNvSpPr/>
          <p:nvPr/>
        </p:nvSpPr>
        <p:spPr>
          <a:xfrm>
            <a:off x="57997" y="4437112"/>
            <a:ext cx="9751083" cy="233968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fontAlgn="auto">
              <a:spcBef>
                <a:spcPts val="0"/>
              </a:spcBef>
              <a:spcAft>
                <a:spcPts val="0"/>
              </a:spcAft>
            </a:pPr>
            <a:r>
              <a:rPr lang="en-US" altLang="ja-JP" sz="1400" dirty="0">
                <a:solidFill>
                  <a:prstClr val="black"/>
                </a:solidFill>
              </a:rPr>
              <a:t>【</a:t>
            </a:r>
            <a:r>
              <a:rPr lang="ja-JP" altLang="ja-JP" sz="1400" dirty="0">
                <a:solidFill>
                  <a:prstClr val="black"/>
                </a:solidFill>
              </a:rPr>
              <a:t>児童発達支援に関するガイドライン策定検討会　構成員名簿</a:t>
            </a:r>
            <a:r>
              <a:rPr lang="en-US" altLang="ja-JP" sz="1400" dirty="0">
                <a:solidFill>
                  <a:prstClr val="black"/>
                </a:solidFill>
              </a:rPr>
              <a:t>】</a:t>
            </a:r>
            <a:endParaRPr lang="ja-JP" altLang="ja-JP" sz="1400" dirty="0">
              <a:solidFill>
                <a:prstClr val="black"/>
              </a:solidFill>
            </a:endParaRPr>
          </a:p>
          <a:p>
            <a:pPr fontAlgn="auto">
              <a:spcBef>
                <a:spcPts val="0"/>
              </a:spcBef>
              <a:spcAft>
                <a:spcPts val="0"/>
              </a:spcAft>
            </a:pPr>
            <a:endParaRPr lang="ja-JP" altLang="ja-JP" sz="500" dirty="0">
              <a:solidFill>
                <a:prstClr val="black"/>
              </a:solidFill>
            </a:endParaRPr>
          </a:p>
          <a:p>
            <a:pPr fontAlgn="auto">
              <a:spcBef>
                <a:spcPts val="0"/>
              </a:spcBef>
              <a:spcAft>
                <a:spcPts val="0"/>
              </a:spcAft>
            </a:pPr>
            <a:r>
              <a:rPr lang="ja-JP" altLang="ja-JP" sz="1200" dirty="0">
                <a:solidFill>
                  <a:prstClr val="black"/>
                </a:solidFill>
              </a:rPr>
              <a:t>　</a:t>
            </a:r>
          </a:p>
        </p:txBody>
      </p:sp>
      <p:sp>
        <p:nvSpPr>
          <p:cNvPr id="13" name="テキスト ボックス 12"/>
          <p:cNvSpPr txBox="1"/>
          <p:nvPr/>
        </p:nvSpPr>
        <p:spPr>
          <a:xfrm>
            <a:off x="4797005" y="4797224"/>
            <a:ext cx="5012057" cy="2123563"/>
          </a:xfrm>
          <a:prstGeom prst="rect">
            <a:avLst/>
          </a:prstGeom>
          <a:noFill/>
        </p:spPr>
        <p:txBody>
          <a:bodyPr wrap="square" lIns="91341" tIns="45673" rIns="91341" bIns="45673" rtlCol="0">
            <a:spAutoFit/>
          </a:bodyPr>
          <a:lstStyle/>
          <a:p>
            <a:pPr fontAlgn="auto">
              <a:spcBef>
                <a:spcPts val="0"/>
              </a:spcBef>
              <a:spcAft>
                <a:spcPts val="0"/>
              </a:spcAft>
            </a:pPr>
            <a:r>
              <a:rPr lang="ja-JP" altLang="ja-JP" sz="1200" dirty="0">
                <a:solidFill>
                  <a:prstClr val="black"/>
                </a:solidFill>
                <a:latin typeface="Calibri"/>
                <a:ea typeface="ＭＳ Ｐゴシック"/>
              </a:rPr>
              <a:t>　戸枝　陽基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全国医療的ケア児者支援協議会代表</a:t>
            </a:r>
          </a:p>
          <a:p>
            <a:pPr fontAlgn="auto">
              <a:spcBef>
                <a:spcPts val="0"/>
              </a:spcBef>
              <a:spcAft>
                <a:spcPts val="0"/>
              </a:spcAft>
            </a:pP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樋口　てるみ　</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全国重症心身障害児（者）を守る会</a:t>
            </a:r>
          </a:p>
          <a:p>
            <a:pPr fontAlgn="auto">
              <a:spcBef>
                <a:spcPts val="0"/>
              </a:spcBef>
              <a:spcAft>
                <a:spcPts val="0"/>
              </a:spcAft>
            </a:pPr>
            <a:r>
              <a:rPr lang="ja-JP" altLang="ja-JP" sz="1200" dirty="0">
                <a:solidFill>
                  <a:prstClr val="black"/>
                </a:solidFill>
                <a:latin typeface="Calibri"/>
                <a:ea typeface="ＭＳ Ｐゴシック"/>
              </a:rPr>
              <a:t>　福島　龍三郎　特定非営利活動法人全国地域生活支援ネットワーク</a:t>
            </a:r>
            <a:r>
              <a:rPr lang="ja-JP" altLang="en-US" sz="1200" dirty="0">
                <a:solidFill>
                  <a:prstClr val="black"/>
                </a:solidFill>
                <a:latin typeface="Calibri"/>
                <a:ea typeface="ＭＳ Ｐゴシック"/>
              </a:rPr>
              <a:t>理事</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本田　睦子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特定非営利活動法人難病のこども支援全国ネット</a:t>
            </a:r>
            <a:r>
              <a:rPr lang="ja-JP" altLang="en-US" sz="1200" dirty="0">
                <a:solidFill>
                  <a:prstClr val="black"/>
                </a:solidFill>
                <a:latin typeface="Calibri"/>
                <a:ea typeface="ＭＳ Ｐゴシック"/>
              </a:rPr>
              <a:t>ワーク</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松井　剛太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香川大学教育学部准教授</a:t>
            </a:r>
          </a:p>
          <a:p>
            <a:pPr fontAlgn="auto">
              <a:spcBef>
                <a:spcPts val="0"/>
              </a:spcBef>
              <a:spcAft>
                <a:spcPts val="0"/>
              </a:spcAft>
            </a:pPr>
            <a:r>
              <a:rPr lang="ja-JP" altLang="ja-JP" sz="1200" dirty="0">
                <a:solidFill>
                  <a:prstClr val="black"/>
                </a:solidFill>
                <a:latin typeface="Calibri"/>
                <a:ea typeface="ＭＳ Ｐゴシック"/>
              </a:rPr>
              <a:t>　御代川　栄子　一般社団法人全国肢体不自由児者父母の会連合会</a:t>
            </a:r>
            <a:r>
              <a:rPr lang="ja-JP" altLang="en-US" sz="1200" dirty="0">
                <a:solidFill>
                  <a:prstClr val="black"/>
                </a:solidFill>
                <a:latin typeface="Calibri"/>
                <a:ea typeface="ＭＳ Ｐゴシック"/>
              </a:rPr>
              <a:t>理事</a:t>
            </a:r>
            <a:endParaRPr lang="ja-JP"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山根　希代子　一般社団法人全国児童発達支援協議会理事</a:t>
            </a:r>
          </a:p>
          <a:p>
            <a:pPr fontAlgn="auto">
              <a:spcBef>
                <a:spcPts val="0"/>
              </a:spcBef>
              <a:spcAft>
                <a:spcPts val="0"/>
              </a:spcAft>
            </a:pPr>
            <a:r>
              <a:rPr lang="ja-JP" altLang="ja-JP" sz="1200" dirty="0">
                <a:solidFill>
                  <a:prstClr val="black"/>
                </a:solidFill>
                <a:latin typeface="Calibri"/>
                <a:ea typeface="ＭＳ Ｐゴシック"/>
              </a:rPr>
              <a:t>　吉田　祥子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全国特別支援教育推進連盟常任理事</a:t>
            </a:r>
            <a:endParaRPr lang="en-US" altLang="ja-JP" sz="1200" dirty="0">
              <a:solidFill>
                <a:prstClr val="black"/>
              </a:solidFill>
              <a:latin typeface="Calibri"/>
              <a:ea typeface="ＭＳ Ｐゴシック"/>
            </a:endParaRPr>
          </a:p>
          <a:p>
            <a:pPr fontAlgn="auto">
              <a:spcBef>
                <a:spcPts val="0"/>
              </a:spcBef>
              <a:spcAft>
                <a:spcPts val="0"/>
              </a:spcAft>
            </a:pP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ＭＳ Ｐゴシック"/>
                <a:ea typeface="ＭＳ Ｐゴシック"/>
              </a:rPr>
              <a:t>　　　　　　　　　　　　　（敬称略、五十音順）　◎　座長　　○　座長代理</a:t>
            </a:r>
            <a:endParaRPr lang="ja-JP" altLang="ja-JP" sz="1200" dirty="0">
              <a:solidFill>
                <a:prstClr val="black"/>
              </a:solidFill>
              <a:latin typeface="ＭＳ Ｐゴシック"/>
              <a:ea typeface="ＭＳ Ｐゴシック"/>
            </a:endParaRPr>
          </a:p>
          <a:p>
            <a:pPr fontAlgn="auto">
              <a:spcBef>
                <a:spcPts val="0"/>
              </a:spcBef>
              <a:spcAft>
                <a:spcPts val="0"/>
              </a:spcAft>
            </a:pPr>
            <a:endParaRPr lang="ja-JP" altLang="ja-JP" sz="1200" dirty="0">
              <a:solidFill>
                <a:prstClr val="black"/>
              </a:solidFill>
              <a:latin typeface="Calibri"/>
              <a:ea typeface="ＭＳ Ｐゴシック"/>
            </a:endParaRPr>
          </a:p>
        </p:txBody>
      </p:sp>
      <p:sp>
        <p:nvSpPr>
          <p:cNvPr id="15" name="テキスト ボックス 14"/>
          <p:cNvSpPr txBox="1"/>
          <p:nvPr/>
        </p:nvSpPr>
        <p:spPr>
          <a:xfrm>
            <a:off x="103979" y="4797162"/>
            <a:ext cx="5012057" cy="1938992"/>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石橋　大吾</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一般財団法人全日本ろうあ連盟理事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a:t>
            </a:r>
            <a:r>
              <a:rPr lang="ja-JP" altLang="ja-JP" sz="1200" dirty="0">
                <a:solidFill>
                  <a:prstClr val="black"/>
                </a:solidFill>
                <a:latin typeface="Calibri"/>
                <a:ea typeface="ＭＳ Ｐゴシック"/>
              </a:rPr>
              <a:t>大塚　晃</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上智大学総合人間科学部教授</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北川　聡子</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公益財団法人日本知的障害者福祉協会理事</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小林　真理子</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一般社団法人日本発達障害ネットワーク副理事長</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鈴木　麻記子</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全国重症心身障害日中活動支援協議会</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髙橋　弥生</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社会福祉法人日本盲人会連合</a:t>
            </a:r>
          </a:p>
          <a:p>
            <a:pPr fontAlgn="auto">
              <a:spcBef>
                <a:spcPts val="0"/>
              </a:spcBef>
              <a:spcAft>
                <a:spcPts val="0"/>
              </a:spcAft>
            </a:pP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田中　正博</a:t>
            </a:r>
            <a:r>
              <a:rPr lang="ja-JP" altLang="en-US" sz="1200" dirty="0">
                <a:solidFill>
                  <a:prstClr val="black"/>
                </a:solidFill>
                <a:latin typeface="Calibri"/>
                <a:ea typeface="ＭＳ Ｐゴシック"/>
              </a:rPr>
              <a:t>　　</a:t>
            </a:r>
            <a:r>
              <a:rPr lang="ja-JP" altLang="ja-JP" sz="1200" dirty="0">
                <a:solidFill>
                  <a:prstClr val="black"/>
                </a:solidFill>
                <a:latin typeface="Calibri"/>
                <a:ea typeface="ＭＳ Ｐゴシック"/>
              </a:rPr>
              <a:t>全国手をつなぐ育成会連合会総括</a:t>
            </a:r>
          </a:p>
          <a:p>
            <a:pPr fontAlgn="auto">
              <a:spcBef>
                <a:spcPts val="0"/>
              </a:spcBef>
              <a:spcAft>
                <a:spcPts val="0"/>
              </a:spcAft>
            </a:pPr>
            <a:r>
              <a:rPr lang="ja-JP" altLang="en-US" sz="1200" dirty="0">
                <a:solidFill>
                  <a:prstClr val="black"/>
                </a:solidFill>
                <a:latin typeface="Calibri"/>
                <a:ea typeface="ＭＳ Ｐゴシック"/>
              </a:rPr>
              <a:t>○</a:t>
            </a:r>
            <a:r>
              <a:rPr lang="ja-JP" altLang="ja-JP" sz="1200" dirty="0">
                <a:solidFill>
                  <a:prstClr val="black"/>
                </a:solidFill>
                <a:latin typeface="Calibri"/>
                <a:ea typeface="ＭＳ Ｐゴシック"/>
              </a:rPr>
              <a:t>柘植　雅義</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筑波大学教授（人間系障害科学域知的・発達・</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行動</a:t>
            </a:r>
            <a:r>
              <a:rPr lang="ja-JP" altLang="ja-JP" sz="1200" dirty="0">
                <a:solidFill>
                  <a:prstClr val="black"/>
                </a:solidFill>
                <a:latin typeface="Calibri"/>
                <a:ea typeface="ＭＳ Ｐゴシック"/>
              </a:rPr>
              <a:t>障害学分野）</a:t>
            </a:r>
            <a:endParaRPr lang="en-US" altLang="ja-JP" sz="1200" dirty="0">
              <a:solidFill>
                <a:prstClr val="black"/>
              </a:solidFill>
              <a:latin typeface="Calibri"/>
              <a:ea typeface="ＭＳ Ｐゴシック"/>
            </a:endParaRPr>
          </a:p>
          <a:p>
            <a:pPr fontAlgn="auto">
              <a:spcBef>
                <a:spcPts val="0"/>
              </a:spcBef>
              <a:spcAft>
                <a:spcPts val="0"/>
              </a:spcAft>
            </a:pPr>
            <a:r>
              <a:rPr lang="ja-JP" altLang="ja-JP"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b="1" dirty="0">
                <a:solidFill>
                  <a:prstClr val="black"/>
                </a:solidFill>
                <a:latin typeface="ＭＳ ゴシック" panose="020B0609070205080204" pitchFamily="49" charset="-128"/>
                <a:ea typeface="ＭＳ ゴシック" panose="020B0609070205080204" pitchFamily="49" charset="-128"/>
              </a:rPr>
              <a:t></a:t>
            </a:r>
            <a:r>
              <a:rPr lang="ja-JP" altLang="ja-JP" sz="1200" dirty="0">
                <a:solidFill>
                  <a:prstClr val="black"/>
                </a:solidFill>
                <a:latin typeface="ＭＳ Ｐゴシック"/>
                <a:ea typeface="ＭＳ Ｐゴシック"/>
              </a:rPr>
              <a:t>井</a:t>
            </a:r>
            <a:r>
              <a:rPr lang="ja-JP" altLang="ja-JP" sz="1200" dirty="0">
                <a:solidFill>
                  <a:prstClr val="black"/>
                </a:solidFill>
                <a:latin typeface="Calibri"/>
                <a:ea typeface="ＭＳ Ｐゴシック"/>
              </a:rPr>
              <a:t>　正次</a:t>
            </a:r>
            <a:r>
              <a:rPr lang="ja-JP" altLang="en-US" sz="1200" dirty="0">
                <a:solidFill>
                  <a:prstClr val="black"/>
                </a:solidFill>
                <a:latin typeface="Calibri"/>
                <a:ea typeface="ＭＳ Ｐゴシック"/>
              </a:rPr>
              <a:t>　　</a:t>
            </a:r>
            <a:r>
              <a:rPr lang="en-US" altLang="ja-JP" sz="1200" dirty="0">
                <a:solidFill>
                  <a:prstClr val="black"/>
                </a:solidFill>
                <a:latin typeface="Calibri"/>
                <a:ea typeface="ＭＳ Ｐゴシック"/>
              </a:rPr>
              <a:t> </a:t>
            </a:r>
            <a:r>
              <a:rPr lang="ja-JP" altLang="ja-JP" sz="1200" dirty="0">
                <a:solidFill>
                  <a:prstClr val="black"/>
                </a:solidFill>
                <a:latin typeface="Calibri"/>
                <a:ea typeface="ＭＳ Ｐゴシック"/>
              </a:rPr>
              <a:t>中京大学現代社会学部教授</a:t>
            </a:r>
          </a:p>
        </p:txBody>
      </p:sp>
      <p:sp>
        <p:nvSpPr>
          <p:cNvPr id="14" name="額縁 13"/>
          <p:cNvSpPr/>
          <p:nvPr/>
        </p:nvSpPr>
        <p:spPr>
          <a:xfrm>
            <a:off x="2360712" y="116632"/>
            <a:ext cx="5328592" cy="404664"/>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b="1" dirty="0" smtClean="0">
                <a:solidFill>
                  <a:prstClr val="black"/>
                </a:solidFill>
              </a:rPr>
              <a:t>児童発達支援に関するガイドライン策定検討会</a:t>
            </a:r>
            <a:endParaRPr lang="ja-JP" altLang="en-US" b="1" dirty="0">
              <a:solidFill>
                <a:prstClr val="black"/>
              </a:solidFill>
            </a:endParaRPr>
          </a:p>
        </p:txBody>
      </p:sp>
      <p:sp>
        <p:nvSpPr>
          <p:cNvPr id="17"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160</a:t>
            </a:fld>
            <a:endParaRPr lang="en-US" altLang="ja-JP" dirty="0">
              <a:solidFill>
                <a:prstClr val="black"/>
              </a:solidFill>
            </a:endParaRPr>
          </a:p>
        </p:txBody>
      </p:sp>
    </p:spTree>
    <p:extLst>
      <p:ext uri="{BB962C8B-B14F-4D97-AF65-F5344CB8AC3E}">
        <p14:creationId xmlns:p14="http://schemas.microsoft.com/office/powerpoint/2010/main" val="18333365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3966" y="548680"/>
            <a:ext cx="9730030" cy="79208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800" dirty="0" smtClean="0">
              <a:solidFill>
                <a:prstClr val="black"/>
              </a:solidFill>
            </a:endParaRPr>
          </a:p>
          <a:p>
            <a:r>
              <a:rPr lang="ja-JP" altLang="en-US" sz="1300" dirty="0" smtClean="0">
                <a:solidFill>
                  <a:prstClr val="black"/>
                </a:solidFill>
              </a:rPr>
              <a:t>○　児童発達支援は、平成２４年４月に約１，７００か所であったが、平成２９年１月には約４，７００か所へと増加している。このような中、支援の質の確保及びその向上を図る必要がある。このため、児童発達支援が提供すべき支援の内容を示し、支援の一定の質を担保するための全国共通の枠組みとして策定、公表。（平成</a:t>
            </a:r>
            <a:r>
              <a:rPr lang="en-US" altLang="ja-JP" sz="1300" dirty="0" smtClean="0">
                <a:solidFill>
                  <a:prstClr val="black"/>
                </a:solidFill>
              </a:rPr>
              <a:t>29</a:t>
            </a:r>
            <a:r>
              <a:rPr lang="ja-JP" altLang="en-US" sz="1300" dirty="0" smtClean="0">
                <a:solidFill>
                  <a:prstClr val="black"/>
                </a:solidFill>
              </a:rPr>
              <a:t>年</a:t>
            </a:r>
            <a:r>
              <a:rPr lang="en-US" altLang="ja-JP" sz="1300" dirty="0" smtClean="0">
                <a:solidFill>
                  <a:prstClr val="black"/>
                </a:solidFill>
              </a:rPr>
              <a:t>7</a:t>
            </a:r>
            <a:r>
              <a:rPr lang="ja-JP" altLang="en-US" sz="1300" dirty="0" smtClean="0">
                <a:solidFill>
                  <a:prstClr val="black"/>
                </a:solidFill>
              </a:rPr>
              <a:t>月</a:t>
            </a:r>
            <a:r>
              <a:rPr lang="en-US" altLang="ja-JP" sz="1300" dirty="0" smtClean="0">
                <a:solidFill>
                  <a:prstClr val="black"/>
                </a:solidFill>
              </a:rPr>
              <a:t>24</a:t>
            </a:r>
            <a:r>
              <a:rPr lang="ja-JP" altLang="en-US" sz="1300" dirty="0" smtClean="0">
                <a:solidFill>
                  <a:prstClr val="black"/>
                </a:solidFill>
              </a:rPr>
              <a:t>日付障発</a:t>
            </a:r>
            <a:r>
              <a:rPr lang="en-US" altLang="ja-JP" sz="1300" dirty="0" smtClean="0">
                <a:solidFill>
                  <a:prstClr val="black"/>
                </a:solidFill>
              </a:rPr>
              <a:t>0724</a:t>
            </a:r>
            <a:r>
              <a:rPr lang="ja-JP" altLang="en-US" sz="1300" dirty="0" smtClean="0">
                <a:solidFill>
                  <a:prstClr val="black"/>
                </a:solidFill>
              </a:rPr>
              <a:t>第１号）</a:t>
            </a:r>
            <a:endParaRPr lang="ja-JP" altLang="en-US" sz="1300" dirty="0">
              <a:solidFill>
                <a:prstClr val="black"/>
              </a:solidFill>
            </a:endParaRPr>
          </a:p>
        </p:txBody>
      </p:sp>
      <p:sp>
        <p:nvSpPr>
          <p:cNvPr id="3" name="正方形/長方形 2"/>
          <p:cNvSpPr/>
          <p:nvPr/>
        </p:nvSpPr>
        <p:spPr>
          <a:xfrm>
            <a:off x="73045" y="332660"/>
            <a:ext cx="1646900" cy="2880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smtClean="0">
                <a:solidFill>
                  <a:prstClr val="black"/>
                </a:solidFill>
              </a:rPr>
              <a:t>ガイドラインの策定</a:t>
            </a:r>
            <a:endParaRPr lang="ja-JP" altLang="en-US" sz="1300" b="1" dirty="0">
              <a:solidFill>
                <a:prstClr val="black"/>
              </a:solidFill>
            </a:endParaRPr>
          </a:p>
        </p:txBody>
      </p:sp>
      <p:sp>
        <p:nvSpPr>
          <p:cNvPr id="6" name="正方形/長方形 5"/>
          <p:cNvSpPr/>
          <p:nvPr/>
        </p:nvSpPr>
        <p:spPr>
          <a:xfrm>
            <a:off x="103966" y="1340768"/>
            <a:ext cx="9730030" cy="5517232"/>
          </a:xfrm>
          <a:prstGeom prst="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237670" y="1466200"/>
            <a:ext cx="9539895" cy="738664"/>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400" dirty="0" smtClean="0">
                <a:solidFill>
                  <a:prstClr val="black"/>
                </a:solidFill>
              </a:rPr>
              <a:t>　児童発達支援について、障害のある子ども本人やその家族に対して質の高い児童発達支援を提供するため、児童発達支援センター等における児童発達支援の内容や運営及びこれに関する事項を定める。</a:t>
            </a:r>
            <a:endParaRPr lang="en-US" altLang="ja-JP" sz="1400" dirty="0" smtClean="0">
              <a:solidFill>
                <a:prstClr val="black"/>
              </a:solidFill>
            </a:endParaRPr>
          </a:p>
        </p:txBody>
      </p:sp>
      <p:sp>
        <p:nvSpPr>
          <p:cNvPr id="14" name="正方形/長方形 13"/>
          <p:cNvSpPr/>
          <p:nvPr/>
        </p:nvSpPr>
        <p:spPr>
          <a:xfrm>
            <a:off x="200472" y="1388008"/>
            <a:ext cx="1944217" cy="312800"/>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ガイドラインの目的</a:t>
            </a:r>
            <a:endParaRPr lang="ja-JP" altLang="en-US" sz="1300" b="1" dirty="0">
              <a:solidFill>
                <a:prstClr val="black"/>
              </a:solidFill>
            </a:endParaRPr>
          </a:p>
        </p:txBody>
      </p:sp>
      <p:sp>
        <p:nvSpPr>
          <p:cNvPr id="30" name="正方形/長方形 29"/>
          <p:cNvSpPr/>
          <p:nvPr/>
        </p:nvSpPr>
        <p:spPr>
          <a:xfrm>
            <a:off x="237670" y="2394754"/>
            <a:ext cx="9539895" cy="1754326"/>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200" dirty="0" smtClean="0">
              <a:solidFill>
                <a:prstClr val="black"/>
              </a:solidFill>
            </a:endParaRPr>
          </a:p>
          <a:p>
            <a:r>
              <a:rPr lang="ja-JP" altLang="en-US" sz="1200" dirty="0" smtClean="0">
                <a:solidFill>
                  <a:prstClr val="black"/>
                </a:solidFill>
              </a:rPr>
              <a:t>　児童</a:t>
            </a:r>
            <a:r>
              <a:rPr lang="ja-JP" altLang="en-US" sz="1200" dirty="0">
                <a:solidFill>
                  <a:prstClr val="black"/>
                </a:solidFill>
              </a:rPr>
              <a:t>発達支援</a:t>
            </a:r>
            <a:r>
              <a:rPr lang="ja-JP" altLang="en-US" sz="1200" dirty="0" smtClean="0">
                <a:solidFill>
                  <a:prstClr val="black"/>
                </a:solidFill>
              </a:rPr>
              <a:t>は、大別すると「発達支援（本人支援及び移行支援）」、「家庭支援」及び「地域支援」からなる。</a:t>
            </a:r>
            <a:endParaRPr lang="en-US" altLang="ja-JP" sz="1200" dirty="0" smtClean="0">
              <a:solidFill>
                <a:prstClr val="black"/>
              </a:solidFill>
            </a:endParaRPr>
          </a:p>
          <a:p>
            <a:r>
              <a:rPr lang="ja-JP" altLang="en-US" sz="1200" dirty="0">
                <a:solidFill>
                  <a:prstClr val="black"/>
                </a:solidFill>
              </a:rPr>
              <a:t>　</a:t>
            </a:r>
            <a:r>
              <a:rPr lang="en-US" altLang="ja-JP" sz="1200" dirty="0" smtClean="0">
                <a:solidFill>
                  <a:prstClr val="black"/>
                </a:solidFill>
              </a:rPr>
              <a:t>【</a:t>
            </a:r>
            <a:r>
              <a:rPr lang="ja-JP" altLang="en-US" sz="1200" dirty="0" smtClean="0">
                <a:solidFill>
                  <a:prstClr val="black"/>
                </a:solidFill>
              </a:rPr>
              <a:t>本人支援</a:t>
            </a:r>
            <a:r>
              <a:rPr lang="en-US" altLang="ja-JP" sz="1200" dirty="0" smtClean="0">
                <a:solidFill>
                  <a:prstClr val="black"/>
                </a:solidFill>
              </a:rPr>
              <a:t>】</a:t>
            </a:r>
            <a:r>
              <a:rPr lang="ja-JP" altLang="en-US" sz="1200" dirty="0" smtClean="0">
                <a:solidFill>
                  <a:prstClr val="black"/>
                </a:solidFill>
              </a:rPr>
              <a:t>障害のある子どもの発達の側面から、「健康・生活」、「運動・感覚」、「認知・行動」、「言語・コミュニケーション」、「人間関係・社会性」　の５領域において、将来、日常生活や社会生活を円滑に営めるようにすることを大きな目標として支援。</a:t>
            </a:r>
            <a:endParaRPr lang="en-US" altLang="ja-JP" sz="1200" dirty="0" smtClean="0">
              <a:solidFill>
                <a:prstClr val="black"/>
              </a:solidFill>
            </a:endParaRPr>
          </a:p>
          <a:p>
            <a:r>
              <a:rPr lang="ja-JP" altLang="en-US" sz="1200" dirty="0">
                <a:solidFill>
                  <a:prstClr val="black"/>
                </a:solidFill>
              </a:rPr>
              <a:t>　</a:t>
            </a:r>
            <a:r>
              <a:rPr lang="en-US" altLang="ja-JP" sz="1200" dirty="0" smtClean="0">
                <a:solidFill>
                  <a:prstClr val="black"/>
                </a:solidFill>
              </a:rPr>
              <a:t>【</a:t>
            </a:r>
            <a:r>
              <a:rPr lang="ja-JP" altLang="en-US" sz="1200" dirty="0" smtClean="0">
                <a:solidFill>
                  <a:prstClr val="black"/>
                </a:solidFill>
              </a:rPr>
              <a:t>移行支援</a:t>
            </a:r>
            <a:r>
              <a:rPr lang="en-US" altLang="ja-JP" sz="1200" dirty="0" smtClean="0">
                <a:solidFill>
                  <a:prstClr val="black"/>
                </a:solidFill>
              </a:rPr>
              <a:t>】</a:t>
            </a:r>
            <a:r>
              <a:rPr lang="ja-JP" altLang="en-US" sz="1200" dirty="0" smtClean="0">
                <a:solidFill>
                  <a:prstClr val="black"/>
                </a:solidFill>
              </a:rPr>
              <a:t>障害の有無にかかわらず、全ての子どもが共に成長できるよう、可能な限り、地域の保育、教育等の支援を受けられるようにし、かつ同年代の子どもとの仲間作りを図っていくこと。</a:t>
            </a:r>
            <a:endParaRPr lang="en-US" altLang="ja-JP" sz="1200" dirty="0">
              <a:solidFill>
                <a:prstClr val="black"/>
              </a:solidFill>
            </a:endParaRPr>
          </a:p>
          <a:p>
            <a:r>
              <a:rPr lang="ja-JP" altLang="en-US" sz="1200" dirty="0" smtClean="0">
                <a:solidFill>
                  <a:prstClr val="black"/>
                </a:solidFill>
              </a:rPr>
              <a:t>　</a:t>
            </a:r>
            <a:r>
              <a:rPr lang="en-US" altLang="ja-JP" sz="1200" dirty="0" smtClean="0">
                <a:solidFill>
                  <a:prstClr val="black"/>
                </a:solidFill>
              </a:rPr>
              <a:t>【</a:t>
            </a:r>
            <a:r>
              <a:rPr lang="ja-JP" altLang="en-US" sz="1200" dirty="0" smtClean="0">
                <a:solidFill>
                  <a:prstClr val="black"/>
                </a:solidFill>
              </a:rPr>
              <a:t>家族支援</a:t>
            </a:r>
            <a:r>
              <a:rPr lang="en-US" altLang="ja-JP" sz="1200" dirty="0" smtClean="0">
                <a:solidFill>
                  <a:prstClr val="black"/>
                </a:solidFill>
              </a:rPr>
              <a:t>】</a:t>
            </a:r>
            <a:r>
              <a:rPr lang="ja-JP" altLang="en-US" sz="1200" dirty="0" smtClean="0">
                <a:solidFill>
                  <a:prstClr val="black"/>
                </a:solidFill>
              </a:rPr>
              <a:t>家族が安心して子育てを行うことが出来るよう、さまざまな家族の負担を軽減していくための物理的及び心理的支援等。</a:t>
            </a:r>
            <a:endParaRPr lang="en-US" altLang="ja-JP" sz="1200" dirty="0" smtClean="0">
              <a:solidFill>
                <a:prstClr val="black"/>
              </a:solidFill>
            </a:endParaRPr>
          </a:p>
          <a:p>
            <a:r>
              <a:rPr lang="ja-JP" altLang="en-US" sz="1200" dirty="0" smtClean="0">
                <a:solidFill>
                  <a:prstClr val="black"/>
                </a:solidFill>
              </a:rPr>
              <a:t>　</a:t>
            </a:r>
            <a:r>
              <a:rPr lang="en-US" altLang="ja-JP" sz="1200" dirty="0" smtClean="0">
                <a:solidFill>
                  <a:prstClr val="black"/>
                </a:solidFill>
              </a:rPr>
              <a:t>【</a:t>
            </a:r>
            <a:r>
              <a:rPr lang="ja-JP" altLang="en-US" sz="1200" dirty="0" smtClean="0">
                <a:solidFill>
                  <a:prstClr val="black"/>
                </a:solidFill>
              </a:rPr>
              <a:t>地域支援</a:t>
            </a:r>
            <a:r>
              <a:rPr lang="en-US" altLang="ja-JP" sz="1200" dirty="0" smtClean="0">
                <a:solidFill>
                  <a:prstClr val="black"/>
                </a:solidFill>
              </a:rPr>
              <a:t>】</a:t>
            </a:r>
            <a:r>
              <a:rPr lang="ja-JP" altLang="en-US" sz="1200" dirty="0" smtClean="0">
                <a:solidFill>
                  <a:prstClr val="black"/>
                </a:solidFill>
              </a:rPr>
              <a:t>支援を利用する子どもが地域で適切な支援を受けられるよう、関係機関等と連携すること。また、地域の子育て支援力を高めるためのネットワークを構築すること。</a:t>
            </a:r>
            <a:endParaRPr lang="ja-JP" altLang="en-US" sz="1200" dirty="0">
              <a:solidFill>
                <a:prstClr val="black"/>
              </a:solidFill>
            </a:endParaRPr>
          </a:p>
        </p:txBody>
      </p:sp>
      <p:sp>
        <p:nvSpPr>
          <p:cNvPr id="18" name="正方形/長方形 17"/>
          <p:cNvSpPr/>
          <p:nvPr/>
        </p:nvSpPr>
        <p:spPr>
          <a:xfrm>
            <a:off x="200479" y="2252104"/>
            <a:ext cx="2880320" cy="312800"/>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児童発達支援の提供すべき支援</a:t>
            </a:r>
            <a:endParaRPr lang="ja-JP" altLang="en-US" sz="1300" b="1" dirty="0">
              <a:solidFill>
                <a:prstClr val="black"/>
              </a:solidFill>
            </a:endParaRPr>
          </a:p>
        </p:txBody>
      </p:sp>
      <p:sp>
        <p:nvSpPr>
          <p:cNvPr id="40" name="正方形/長方形 39"/>
          <p:cNvSpPr/>
          <p:nvPr/>
        </p:nvSpPr>
        <p:spPr>
          <a:xfrm>
            <a:off x="237670" y="4293096"/>
            <a:ext cx="9539895" cy="677108"/>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障害のある子どもや保護者の生活全般における支援ニーズとそれに基づいた総合的な支援計画を把握し、具体的な支援内容を検討し実施する。　障害児支援利用計画と整合性のある児童発達支援計画を作成し、児童発達支援を実施する。</a:t>
            </a:r>
            <a:endParaRPr lang="ja-JP" altLang="en-US" sz="1200" dirty="0">
              <a:solidFill>
                <a:prstClr val="black"/>
              </a:solidFill>
            </a:endParaRPr>
          </a:p>
        </p:txBody>
      </p:sp>
      <p:sp>
        <p:nvSpPr>
          <p:cNvPr id="39" name="正方形/長方形 38"/>
          <p:cNvSpPr/>
          <p:nvPr/>
        </p:nvSpPr>
        <p:spPr>
          <a:xfrm>
            <a:off x="200496" y="4191988"/>
            <a:ext cx="3036337"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児童発達支援計画の作成及び評価</a:t>
            </a:r>
            <a:endParaRPr lang="ja-JP" altLang="en-US" sz="1300" b="1" dirty="0">
              <a:solidFill>
                <a:prstClr val="black"/>
              </a:solidFill>
            </a:endParaRPr>
          </a:p>
        </p:txBody>
      </p:sp>
      <p:sp>
        <p:nvSpPr>
          <p:cNvPr id="44" name="額縁 43"/>
          <p:cNvSpPr/>
          <p:nvPr/>
        </p:nvSpPr>
        <p:spPr>
          <a:xfrm>
            <a:off x="2432721" y="44624"/>
            <a:ext cx="5040560" cy="404664"/>
          </a:xfrm>
          <a:prstGeom prst="bevel">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smtClean="0">
                <a:solidFill>
                  <a:prstClr val="black"/>
                </a:solidFill>
              </a:rPr>
              <a:t>「児童発達支援ガイドライン」の概要</a:t>
            </a:r>
            <a:endParaRPr lang="ja-JP" altLang="en-US" b="1" dirty="0">
              <a:solidFill>
                <a:prstClr val="black"/>
              </a:solidFill>
            </a:endParaRPr>
          </a:p>
        </p:txBody>
      </p:sp>
      <p:sp>
        <p:nvSpPr>
          <p:cNvPr id="24" name="正方形/長方形 23"/>
          <p:cNvSpPr/>
          <p:nvPr/>
        </p:nvSpPr>
        <p:spPr>
          <a:xfrm>
            <a:off x="237670" y="5776228"/>
            <a:ext cx="9539895" cy="677108"/>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支援に関わる人材の知識・技術を高めるため、様々な研修機会の確保、知識・技術の取得意欲を喚起することが重要。</a:t>
            </a:r>
            <a:endParaRPr lang="en-US" altLang="ja-JP" sz="1200" dirty="0" smtClean="0">
              <a:solidFill>
                <a:prstClr val="black"/>
              </a:solidFill>
            </a:endParaRPr>
          </a:p>
          <a:p>
            <a:r>
              <a:rPr lang="ja-JP" altLang="en-US" sz="1200" dirty="0">
                <a:solidFill>
                  <a:prstClr val="black"/>
                </a:solidFill>
              </a:rPr>
              <a:t>　</a:t>
            </a:r>
            <a:r>
              <a:rPr lang="ja-JP" altLang="en-US" sz="1200" dirty="0" smtClean="0">
                <a:solidFill>
                  <a:prstClr val="black"/>
                </a:solidFill>
              </a:rPr>
              <a:t>児童の権利条約、障害者の権利条約、児童福祉法等が求める子どもの最善の利益が考慮される必要がある。</a:t>
            </a:r>
            <a:endParaRPr lang="ja-JP" altLang="en-US" sz="1200" dirty="0">
              <a:solidFill>
                <a:prstClr val="black"/>
              </a:solidFill>
            </a:endParaRPr>
          </a:p>
        </p:txBody>
      </p:sp>
      <p:sp>
        <p:nvSpPr>
          <p:cNvPr id="22" name="正方形/長方形 21"/>
          <p:cNvSpPr/>
          <p:nvPr/>
        </p:nvSpPr>
        <p:spPr>
          <a:xfrm>
            <a:off x="237670" y="5168828"/>
            <a:ext cx="9539895" cy="492443"/>
          </a:xfrm>
          <a:prstGeom prst="rect">
            <a:avLst/>
          </a:prstGeom>
          <a:solidFill>
            <a:schemeClr val="accent5">
              <a:lumMod val="20000"/>
              <a:lumOff val="80000"/>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endParaRPr lang="en-US" altLang="ja-JP" sz="1400" dirty="0" smtClean="0">
              <a:solidFill>
                <a:prstClr val="black"/>
              </a:solidFill>
            </a:endParaRPr>
          </a:p>
          <a:p>
            <a:r>
              <a:rPr lang="ja-JP" altLang="en-US" sz="1200" dirty="0" smtClean="0">
                <a:solidFill>
                  <a:prstClr val="black"/>
                </a:solidFill>
              </a:rPr>
              <a:t>　市町村、保健所、病院・診療所、保育所等、特別支援学校等の関係機関と連携を図り、円滑な児童発達支援の利用と、適切な移行を図る。</a:t>
            </a:r>
            <a:endParaRPr lang="ja-JP" altLang="en-US" sz="1200" dirty="0">
              <a:solidFill>
                <a:prstClr val="black"/>
              </a:solidFill>
            </a:endParaRPr>
          </a:p>
        </p:txBody>
      </p:sp>
      <p:sp>
        <p:nvSpPr>
          <p:cNvPr id="21" name="正方形/長方形 20"/>
          <p:cNvSpPr/>
          <p:nvPr/>
        </p:nvSpPr>
        <p:spPr>
          <a:xfrm>
            <a:off x="200472" y="5013180"/>
            <a:ext cx="1656184"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関係機関との連携</a:t>
            </a:r>
            <a:endParaRPr lang="ja-JP" altLang="en-US" sz="1300" b="1" dirty="0">
              <a:solidFill>
                <a:prstClr val="black"/>
              </a:solidFill>
            </a:endParaRPr>
          </a:p>
        </p:txBody>
      </p:sp>
      <p:sp>
        <p:nvSpPr>
          <p:cNvPr id="23" name="正方形/長方形 22"/>
          <p:cNvSpPr/>
          <p:nvPr/>
        </p:nvSpPr>
        <p:spPr>
          <a:xfrm>
            <a:off x="200487" y="5704156"/>
            <a:ext cx="2490277" cy="317132"/>
          </a:xfrm>
          <a:prstGeom prst="rect">
            <a:avLst/>
          </a:prstGeom>
          <a:gradFill>
            <a:gsLst>
              <a:gs pos="0">
                <a:srgbClr val="FFC000"/>
              </a:gs>
              <a:gs pos="51000">
                <a:schemeClr val="accent6">
                  <a:lumMod val="20000"/>
                  <a:lumOff val="80000"/>
                </a:schemeClr>
              </a:gs>
              <a:gs pos="100000">
                <a:schemeClr val="accent6">
                  <a:lumMod val="20000"/>
                  <a:lumOff val="8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prstClr val="black"/>
                </a:solidFill>
              </a:rPr>
              <a:t>支援の質の向上と権利擁護</a:t>
            </a:r>
            <a:endParaRPr lang="ja-JP" altLang="en-US" sz="1300" b="1" dirty="0">
              <a:solidFill>
                <a:prstClr val="black"/>
              </a:solidFill>
            </a:endParaRPr>
          </a:p>
        </p:txBody>
      </p:sp>
      <p:sp>
        <p:nvSpPr>
          <p:cNvPr id="25" name="正方形/長方形 24"/>
          <p:cNvSpPr/>
          <p:nvPr/>
        </p:nvSpPr>
        <p:spPr>
          <a:xfrm>
            <a:off x="237670" y="6423769"/>
            <a:ext cx="9539895" cy="46166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r>
              <a:rPr lang="en-US" altLang="ja-JP" sz="1200" dirty="0" smtClean="0">
                <a:solidFill>
                  <a:prstClr val="black"/>
                </a:solidFill>
              </a:rPr>
              <a:t>【</a:t>
            </a:r>
            <a:r>
              <a:rPr lang="ja-JP" altLang="en-US" sz="1200" dirty="0" smtClean="0">
                <a:solidFill>
                  <a:prstClr val="black"/>
                </a:solidFill>
              </a:rPr>
              <a:t>自己評価結果の公表</a:t>
            </a:r>
            <a:r>
              <a:rPr lang="en-US" altLang="ja-JP" sz="1200" dirty="0" smtClean="0">
                <a:solidFill>
                  <a:prstClr val="black"/>
                </a:solidFill>
              </a:rPr>
              <a:t>】</a:t>
            </a:r>
            <a:r>
              <a:rPr lang="ja-JP" altLang="en-US" sz="1200" dirty="0" smtClean="0">
                <a:solidFill>
                  <a:prstClr val="black"/>
                </a:solidFill>
              </a:rPr>
              <a:t>　　職員による事業所支援の評価及び保護者等による事業所評価を踏まえ、事業所全体として自己評価を行う。また、概ね１年に１回以上、インターネットのホームページや会報等で公表していくことが必要。</a:t>
            </a:r>
            <a:endParaRPr lang="ja-JP" altLang="en-US" sz="1200" dirty="0">
              <a:solidFill>
                <a:prstClr val="black"/>
              </a:solidFill>
            </a:endParaRPr>
          </a:p>
        </p:txBody>
      </p:sp>
      <p:sp>
        <p:nvSpPr>
          <p:cNvPr id="17" name="スライド番号プレースホルダー 3"/>
          <p:cNvSpPr>
            <a:spLocks noGrp="1"/>
          </p:cNvSpPr>
          <p:nvPr>
            <p:ph type="sldNum" sz="quarter" idx="12"/>
          </p:nvPr>
        </p:nvSpPr>
        <p:spPr>
          <a:xfrm>
            <a:off x="7432183" y="6520309"/>
            <a:ext cx="2311400" cy="365125"/>
          </a:xfrm>
        </p:spPr>
        <p:txBody>
          <a:bodyPr/>
          <a:lstStyle/>
          <a:p>
            <a:fld id="{0537BC25-B11F-473A-A59E-6EC21758BCF6}" type="slidenum">
              <a:rPr lang="ja-JP" altLang="en-US" sz="1400" smtClean="0">
                <a:solidFill>
                  <a:prstClr val="black"/>
                </a:solidFill>
              </a:rPr>
              <a:pPr/>
              <a:t>161</a:t>
            </a:fld>
            <a:endParaRPr lang="ja-JP" altLang="en-US" sz="1400" dirty="0">
              <a:solidFill>
                <a:prstClr val="black"/>
              </a:solidFill>
            </a:endParaRPr>
          </a:p>
        </p:txBody>
      </p:sp>
    </p:spTree>
    <p:extLst>
      <p:ext uri="{BB962C8B-B14F-4D97-AF65-F5344CB8AC3E}">
        <p14:creationId xmlns:p14="http://schemas.microsoft.com/office/powerpoint/2010/main" val="34100167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55836" y="404666"/>
            <a:ext cx="5450253" cy="432048"/>
          </a:xfrm>
        </p:spPr>
        <p:txBody>
          <a:bodyPr/>
          <a:lstStyle/>
          <a:p>
            <a:r>
              <a:rPr lang="en-US" altLang="ja-JP" sz="1400" dirty="0"/>
              <a:t>【</a:t>
            </a:r>
            <a:r>
              <a:rPr lang="ja-JP" altLang="en-US" sz="1400" dirty="0"/>
              <a:t>障害保健福祉関係主管課長会議（</a:t>
            </a:r>
            <a:r>
              <a:rPr lang="ja-JP" altLang="en-US" sz="1400" dirty="0" smtClean="0"/>
              <a:t>平成３０年３月</a:t>
            </a:r>
            <a:r>
              <a:rPr lang="ja-JP" altLang="en-US" sz="1400" dirty="0"/>
              <a:t>１４</a:t>
            </a:r>
            <a:r>
              <a:rPr lang="ja-JP" altLang="en-US" sz="1400" dirty="0" smtClean="0"/>
              <a:t>日</a:t>
            </a:r>
            <a:r>
              <a:rPr lang="ja-JP" altLang="en-US" sz="1400" dirty="0"/>
              <a:t>）資料抜粋</a:t>
            </a:r>
            <a:r>
              <a:rPr lang="en-US" altLang="ja-JP" sz="1400" dirty="0"/>
              <a:t>】</a:t>
            </a:r>
            <a:endParaRPr lang="ja-JP" altLang="en-US" sz="1400" dirty="0"/>
          </a:p>
        </p:txBody>
      </p:sp>
      <p:sp>
        <p:nvSpPr>
          <p:cNvPr id="3" name="コンテンツ プレースホルダー 2"/>
          <p:cNvSpPr>
            <a:spLocks noGrp="1"/>
          </p:cNvSpPr>
          <p:nvPr>
            <p:ph idx="1"/>
          </p:nvPr>
        </p:nvSpPr>
        <p:spPr>
          <a:xfrm>
            <a:off x="128464" y="764707"/>
            <a:ext cx="9705528" cy="5976664"/>
          </a:xfrm>
          <a:ln>
            <a:solidFill>
              <a:schemeClr val="accent1">
                <a:shade val="50000"/>
              </a:schemeClr>
            </a:solidFill>
          </a:ln>
        </p:spPr>
        <p:txBody>
          <a:bodyPr/>
          <a:lstStyle/>
          <a:p>
            <a:pPr marL="0" indent="0">
              <a:buNone/>
            </a:pPr>
            <a:endParaRPr lang="en-US" altLang="ja-JP" sz="500" b="1" dirty="0"/>
          </a:p>
          <a:p>
            <a:pPr marL="0" indent="0">
              <a:buNone/>
            </a:pPr>
            <a:r>
              <a:rPr lang="ja-JP" altLang="en-US" sz="1200" b="1" dirty="0"/>
              <a:t>（ ４ ） 福祉型障害児入所施設における過齢児の地域移行等に</a:t>
            </a:r>
            <a:r>
              <a:rPr lang="ja-JP" altLang="en-US" sz="1200" b="1" dirty="0" smtClean="0"/>
              <a:t>ついて</a:t>
            </a:r>
          </a:p>
          <a:p>
            <a:pPr marL="0" indent="0">
              <a:buNone/>
            </a:pPr>
            <a:endParaRPr lang="ja-JP" altLang="en-US" sz="1200" dirty="0"/>
          </a:p>
          <a:p>
            <a:pPr marL="0" indent="0">
              <a:buNone/>
            </a:pPr>
            <a:r>
              <a:rPr lang="ja-JP" altLang="en-US" sz="1200" smtClean="0"/>
              <a:t>　障害児</a:t>
            </a:r>
            <a:r>
              <a:rPr lang="ja-JP" altLang="en-US" sz="1200" dirty="0"/>
              <a:t>入所施設の移行に関しては、昨年度の主管課長会議において</a:t>
            </a:r>
            <a:r>
              <a:rPr lang="ja-JP" altLang="en-US" sz="1200" dirty="0" smtClean="0"/>
              <a:t>、</a:t>
            </a:r>
          </a:p>
          <a:p>
            <a:pPr marL="0" indent="0">
              <a:buNone/>
            </a:pPr>
            <a:endParaRPr lang="ja-JP" altLang="en-US" sz="1200" dirty="0"/>
          </a:p>
          <a:p>
            <a:pPr marL="0" indent="0">
              <a:buNone/>
            </a:pPr>
            <a:r>
              <a:rPr lang="en-US" altLang="ja-JP" sz="1200" dirty="0"/>
              <a:t>【</a:t>
            </a:r>
            <a:r>
              <a:rPr lang="ja-JP" altLang="en-US" sz="1200" dirty="0"/>
              <a:t>福祉型障害児入所施設</a:t>
            </a:r>
            <a:r>
              <a:rPr lang="en-US" altLang="ja-JP" sz="1200" dirty="0"/>
              <a:t>】</a:t>
            </a:r>
          </a:p>
          <a:p>
            <a:pPr marL="0" indent="0">
              <a:buNone/>
            </a:pPr>
            <a:r>
              <a:rPr lang="ja-JP" altLang="en-US" sz="1200" dirty="0" smtClean="0"/>
              <a:t>　福祉型</a:t>
            </a:r>
            <a:r>
              <a:rPr lang="ja-JP" altLang="en-US" sz="1200" dirty="0"/>
              <a:t>障害児入所施設については、特に都市部において、強度行動障害者</a:t>
            </a:r>
            <a:r>
              <a:rPr lang="ja-JP" altLang="en-US" sz="1200" dirty="0" smtClean="0"/>
              <a:t>等の</a:t>
            </a:r>
            <a:r>
              <a:rPr lang="ja-JP" altLang="en-US" sz="1200" dirty="0"/>
              <a:t>障害福祉サービスでの支援の提供の場が不足している状況等に鑑み、</a:t>
            </a:r>
            <a:r>
              <a:rPr lang="ja-JP" altLang="en-US" sz="1200" dirty="0" smtClean="0"/>
              <a:t>みなし規定</a:t>
            </a:r>
            <a:r>
              <a:rPr lang="ja-JP" altLang="en-US" sz="1200" dirty="0"/>
              <a:t>の期限を３ 年延長し、平成</a:t>
            </a:r>
            <a:r>
              <a:rPr lang="en-US" altLang="ja-JP" sz="1200" dirty="0"/>
              <a:t>33 </a:t>
            </a:r>
            <a:r>
              <a:rPr lang="ja-JP" altLang="en-US" sz="1200" dirty="0"/>
              <a:t>年３ 月</a:t>
            </a:r>
            <a:r>
              <a:rPr lang="en-US" altLang="ja-JP" sz="1200" dirty="0"/>
              <a:t>31 </a:t>
            </a:r>
            <a:r>
              <a:rPr lang="ja-JP" altLang="en-US" sz="1200" dirty="0"/>
              <a:t>日までとする</a:t>
            </a:r>
            <a:r>
              <a:rPr lang="ja-JP" altLang="en-US" sz="1200" dirty="0" smtClean="0"/>
              <a:t>。</a:t>
            </a:r>
          </a:p>
          <a:p>
            <a:pPr marL="0" indent="0">
              <a:buNone/>
            </a:pPr>
            <a:endParaRPr lang="ja-JP" altLang="en-US" sz="1200" dirty="0"/>
          </a:p>
          <a:p>
            <a:pPr marL="0" indent="0">
              <a:buNone/>
            </a:pPr>
            <a:r>
              <a:rPr lang="en-US" altLang="ja-JP" sz="1200" dirty="0"/>
              <a:t>【</a:t>
            </a:r>
            <a:r>
              <a:rPr lang="ja-JP" altLang="en-US" sz="1200" dirty="0"/>
              <a:t>医療型障害児入所施設等</a:t>
            </a:r>
            <a:r>
              <a:rPr lang="en-US" altLang="ja-JP" sz="1200" dirty="0"/>
              <a:t>】</a:t>
            </a:r>
          </a:p>
          <a:p>
            <a:pPr marL="0" indent="0">
              <a:buNone/>
            </a:pPr>
            <a:r>
              <a:rPr lang="ja-JP" altLang="en-US" sz="1200" dirty="0" smtClean="0"/>
              <a:t>　平成</a:t>
            </a:r>
            <a:r>
              <a:rPr lang="en-US" altLang="ja-JP" sz="1200" dirty="0"/>
              <a:t>26 </a:t>
            </a:r>
            <a:r>
              <a:rPr lang="ja-JP" altLang="en-US" sz="1200" dirty="0"/>
              <a:t>年の「障害児の在り方に関する検討会」報告書において、「障害児</a:t>
            </a:r>
            <a:r>
              <a:rPr lang="ja-JP" altLang="en-US" sz="1200" dirty="0" smtClean="0"/>
              <a:t>入所</a:t>
            </a:r>
            <a:r>
              <a:rPr lang="ja-JP" altLang="en-US" sz="1200" dirty="0"/>
              <a:t>施設と療養介護が一体的に実施できる事業所指定の特例措置を恒久的な</a:t>
            </a:r>
            <a:r>
              <a:rPr lang="ja-JP" altLang="en-US" sz="1200" dirty="0" smtClean="0"/>
              <a:t>制度</a:t>
            </a:r>
            <a:r>
              <a:rPr lang="ja-JP" altLang="en-US" sz="1200" dirty="0"/>
              <a:t>にする必要がある」とされたことから、医療型障害児入所施設及び指定</a:t>
            </a:r>
            <a:r>
              <a:rPr lang="ja-JP" altLang="en-US" sz="1200" dirty="0" smtClean="0"/>
              <a:t>発達支援</a:t>
            </a:r>
            <a:r>
              <a:rPr lang="ja-JP" altLang="en-US" sz="1200" dirty="0"/>
              <a:t>医療機関については、「入所者の年齢や状態に応じた適切な日中活動を</a:t>
            </a:r>
            <a:r>
              <a:rPr lang="ja-JP" altLang="en-US" sz="1200" dirty="0" smtClean="0"/>
              <a:t>提供</a:t>
            </a:r>
            <a:r>
              <a:rPr lang="ja-JP" altLang="en-US" sz="1200" dirty="0"/>
              <a:t>していくことを前提に、医療型障害児入所施設等と療養介護の両方の指定</a:t>
            </a:r>
            <a:r>
              <a:rPr lang="ja-JP" altLang="en-US" sz="1200" dirty="0" smtClean="0"/>
              <a:t>を同時</a:t>
            </a:r>
            <a:r>
              <a:rPr lang="ja-JP" altLang="en-US" sz="1200" dirty="0"/>
              <a:t>に受ける、現行のみなし規定を恒久化する。」とお示ししたところである</a:t>
            </a:r>
            <a:r>
              <a:rPr lang="ja-JP" altLang="en-US" sz="1200" dirty="0" smtClean="0"/>
              <a:t>。</a:t>
            </a:r>
          </a:p>
          <a:p>
            <a:pPr marL="0" indent="0">
              <a:buNone/>
            </a:pPr>
            <a:endParaRPr lang="ja-JP" altLang="en-US" sz="1200" dirty="0"/>
          </a:p>
          <a:p>
            <a:pPr marL="0" indent="0">
              <a:buNone/>
            </a:pPr>
            <a:r>
              <a:rPr lang="ja-JP" altLang="en-US" sz="1200" dirty="0" smtClean="0"/>
              <a:t>　福祉型</a:t>
            </a:r>
            <a:r>
              <a:rPr lang="ja-JP" altLang="en-US" sz="1200" dirty="0"/>
              <a:t>障害児入所施設の地域移行</a:t>
            </a:r>
            <a:r>
              <a:rPr lang="ja-JP" altLang="en-US" sz="1200" dirty="0" smtClean="0"/>
              <a:t>等に</a:t>
            </a:r>
            <a:r>
              <a:rPr lang="ja-JP" altLang="en-US" sz="1200" dirty="0"/>
              <a:t>ついては、障害児福祉計画において</a:t>
            </a:r>
            <a:r>
              <a:rPr lang="ja-JP" altLang="en-US" sz="1200" dirty="0" smtClean="0"/>
              <a:t>、障害児通所</a:t>
            </a:r>
            <a:r>
              <a:rPr lang="ja-JP" altLang="en-US" sz="1200" dirty="0"/>
              <a:t>支援や障害児入所支援から障害福祉サービスへ円滑に支援の</a:t>
            </a:r>
            <a:r>
              <a:rPr lang="ja-JP" altLang="en-US" sz="1200" dirty="0" smtClean="0"/>
              <a:t>移行が</a:t>
            </a:r>
            <a:r>
              <a:rPr lang="ja-JP" altLang="en-US" sz="1200" dirty="0"/>
              <a:t>図られるよう、都道府県と市町村は緊密な連携を図る必要があることや、</a:t>
            </a:r>
            <a:r>
              <a:rPr lang="ja-JP" altLang="en-US" sz="1200" dirty="0" smtClean="0"/>
              <a:t>特に</a:t>
            </a:r>
            <a:r>
              <a:rPr lang="ja-JP" altLang="en-US" sz="1200" dirty="0"/>
              <a:t>障害児入所支援から障害福祉サービスへの支援の移行に当たっては、</a:t>
            </a:r>
            <a:r>
              <a:rPr lang="ja-JP" altLang="en-US" sz="1200" dirty="0" smtClean="0"/>
              <a:t>市町村は</a:t>
            </a:r>
            <a:r>
              <a:rPr lang="ja-JP" altLang="en-US" sz="1200" dirty="0"/>
              <a:t>都道府県と連携し、障害児入所施設や障害福祉サービス事業所等と協力</a:t>
            </a:r>
            <a:r>
              <a:rPr lang="ja-JP" altLang="en-US" sz="1200" dirty="0" smtClean="0"/>
              <a:t>しながら</a:t>
            </a:r>
            <a:r>
              <a:rPr lang="ja-JP" altLang="en-US" sz="1200" dirty="0"/>
              <a:t>、障害児が指定障害児入所施設等へ入所した後から、退所後の支援を</a:t>
            </a:r>
            <a:r>
              <a:rPr lang="ja-JP" altLang="en-US" sz="1200" dirty="0" smtClean="0"/>
              <a:t>見据え</a:t>
            </a:r>
            <a:r>
              <a:rPr lang="ja-JP" altLang="en-US" sz="1200" dirty="0"/>
              <a:t>、連絡調整を図っていくことが必要であることを盛り込んでいる</a:t>
            </a:r>
            <a:r>
              <a:rPr lang="ja-JP" altLang="en-US" sz="1200" dirty="0" smtClean="0"/>
              <a:t>。</a:t>
            </a:r>
          </a:p>
          <a:p>
            <a:pPr marL="0" indent="0">
              <a:buNone/>
            </a:pPr>
            <a:endParaRPr lang="ja-JP" altLang="en-US" sz="1200" dirty="0"/>
          </a:p>
          <a:p>
            <a:pPr marL="0" indent="0">
              <a:buNone/>
            </a:pPr>
            <a:r>
              <a:rPr lang="ja-JP" altLang="en-US" sz="1200" dirty="0" smtClean="0"/>
              <a:t>　厚生</a:t>
            </a:r>
            <a:r>
              <a:rPr lang="ja-JP" altLang="en-US" sz="1200" dirty="0"/>
              <a:t>労働省では、各地方自治体に対して、都道府県と市町村の移行支援の</a:t>
            </a:r>
            <a:r>
              <a:rPr lang="ja-JP" altLang="en-US" sz="1200" dirty="0" smtClean="0"/>
              <a:t>体制</a:t>
            </a:r>
            <a:r>
              <a:rPr lang="ja-JP" altLang="en-US" sz="1200" dirty="0"/>
              <a:t>や方法等の実態調査を行い、いくつかの自治体及び施設に対して</a:t>
            </a:r>
            <a:r>
              <a:rPr lang="ja-JP" altLang="en-US" sz="1200" dirty="0" smtClean="0"/>
              <a:t>ヒアリング調査</a:t>
            </a:r>
            <a:r>
              <a:rPr lang="ja-JP" altLang="en-US" sz="1200" dirty="0"/>
              <a:t>を行ったところであり、その事例を参考資料としてお示しするので、</a:t>
            </a:r>
            <a:r>
              <a:rPr lang="ja-JP" altLang="en-US" sz="1200" dirty="0" smtClean="0"/>
              <a:t>各地方</a:t>
            </a:r>
            <a:r>
              <a:rPr lang="ja-JP" altLang="en-US" sz="1200" dirty="0"/>
              <a:t>自治体においては参考にされたい</a:t>
            </a:r>
            <a:r>
              <a:rPr lang="ja-JP" altLang="en-US" sz="1200" dirty="0" smtClean="0"/>
              <a:t>。</a:t>
            </a:r>
          </a:p>
          <a:p>
            <a:pPr marL="0" indent="0">
              <a:buNone/>
            </a:pPr>
            <a:endParaRPr lang="ja-JP" altLang="en-US" sz="1200" dirty="0" smtClean="0"/>
          </a:p>
          <a:p>
            <a:pPr marL="0" indent="0">
              <a:buNone/>
            </a:pPr>
            <a:r>
              <a:rPr lang="ja-JP" altLang="en-US" sz="1200" dirty="0" smtClean="0"/>
              <a:t>　なお</a:t>
            </a:r>
            <a:r>
              <a:rPr lang="ja-JP" altLang="en-US" sz="1200" dirty="0"/>
              <a:t>、移行予定状況等については、これまでどおり障害保健福祉関係主管</a:t>
            </a:r>
            <a:r>
              <a:rPr lang="ja-JP" altLang="en-US" sz="1200" dirty="0" smtClean="0"/>
              <a:t>課長</a:t>
            </a:r>
            <a:r>
              <a:rPr lang="ja-JP" altLang="en-US" sz="1200" dirty="0"/>
              <a:t>会議において示していくが、各地方自治体においても引き続き、地域移行</a:t>
            </a:r>
            <a:r>
              <a:rPr lang="ja-JP" altLang="en-US" sz="1200" dirty="0" smtClean="0"/>
              <a:t>の促進</a:t>
            </a:r>
            <a:r>
              <a:rPr lang="ja-JP" altLang="en-US" sz="1200" dirty="0"/>
              <a:t>をお願いする。</a:t>
            </a:r>
          </a:p>
        </p:txBody>
      </p:sp>
      <p:sp>
        <p:nvSpPr>
          <p:cNvPr id="6" name="テキスト ボックス 5"/>
          <p:cNvSpPr txBox="1"/>
          <p:nvPr/>
        </p:nvSpPr>
        <p:spPr>
          <a:xfrm>
            <a:off x="0" y="15031"/>
            <a:ext cx="9906000" cy="461665"/>
          </a:xfrm>
          <a:prstGeom prst="rect">
            <a:avLst/>
          </a:prstGeom>
          <a:noFill/>
        </p:spPr>
        <p:txBody>
          <a:bodyPr wrap="square" lIns="91341" tIns="45673" rIns="91341" bIns="45673" rtlCol="0">
            <a:spAutoFit/>
          </a:bodyPr>
          <a:lstStyle/>
          <a:p>
            <a:pPr algn="ctr"/>
            <a:r>
              <a:rPr lang="ja-JP" altLang="en-US" sz="2400" dirty="0">
                <a:solidFill>
                  <a:prstClr val="black"/>
                </a:solidFill>
              </a:rPr>
              <a:t>障害児入所施設の移行に関する今後の方針</a:t>
            </a:r>
          </a:p>
        </p:txBody>
      </p:sp>
      <p:sp>
        <p:nvSpPr>
          <p:cNvPr id="5" name="スライド番号プレースホルダー 1"/>
          <p:cNvSpPr>
            <a:spLocks noGrp="1"/>
          </p:cNvSpPr>
          <p:nvPr>
            <p:ph type="sldNum" sz="quarter" idx="12"/>
          </p:nvPr>
        </p:nvSpPr>
        <p:spPr>
          <a:xfrm>
            <a:off x="7538149" y="6448601"/>
            <a:ext cx="2311400" cy="365125"/>
          </a:xfrm>
        </p:spPr>
        <p:txBody>
          <a:bodyPr/>
          <a:lstStyle/>
          <a:p>
            <a:pPr>
              <a:defRPr/>
            </a:pPr>
            <a:fld id="{0329B7E6-8142-4C2C-8486-ACA79D5FD086}" type="slidenum">
              <a:rPr lang="en-US" altLang="ja-JP" smtClean="0">
                <a:solidFill>
                  <a:prstClr val="black"/>
                </a:solidFill>
              </a:rPr>
              <a:pPr>
                <a:defRPr/>
              </a:pPr>
              <a:t>162</a:t>
            </a:fld>
            <a:endParaRPr lang="en-US" altLang="ja-JP" dirty="0">
              <a:solidFill>
                <a:prstClr val="black"/>
              </a:solidFill>
            </a:endParaRPr>
          </a:p>
        </p:txBody>
      </p:sp>
    </p:spTree>
    <p:extLst>
      <p:ext uri="{BB962C8B-B14F-4D97-AF65-F5344CB8AC3E}">
        <p14:creationId xmlns:p14="http://schemas.microsoft.com/office/powerpoint/2010/main" val="42921546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1352599" y="274638"/>
            <a:ext cx="8058101" cy="6178550"/>
          </a:xfrm>
        </p:spPr>
        <p:txBody>
          <a:bodyPr/>
          <a:lstStyle/>
          <a:p>
            <a:pPr algn="l"/>
            <a:r>
              <a:rPr lang="ja-JP" altLang="en-US" sz="3600" dirty="0">
                <a:latin typeface="+mj-ea"/>
              </a:rPr>
              <a:t>５</a:t>
            </a:r>
            <a:r>
              <a:rPr lang="ja-JP" altLang="en-US" sz="3600" dirty="0">
                <a:latin typeface="+mj-ea"/>
              </a:rPr>
              <a:t>　発達障害者支援について</a:t>
            </a:r>
          </a:p>
        </p:txBody>
      </p:sp>
      <p:sp>
        <p:nvSpPr>
          <p:cNvPr id="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163</a:t>
            </a:fld>
            <a:endParaRPr lang="en-US" altLang="ja-JP" dirty="0">
              <a:solidFill>
                <a:prstClr val="black"/>
              </a:solidFill>
            </a:endParaRPr>
          </a:p>
        </p:txBody>
      </p:sp>
    </p:spTree>
    <p:extLst>
      <p:ext uri="{BB962C8B-B14F-4D97-AF65-F5344CB8AC3E}">
        <p14:creationId xmlns:p14="http://schemas.microsoft.com/office/powerpoint/2010/main" val="370754119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3"/>
          <p:cNvSpPr>
            <a:spLocks noChangeArrowheads="1"/>
          </p:cNvSpPr>
          <p:nvPr/>
        </p:nvSpPr>
        <p:spPr bwMode="auto">
          <a:xfrm>
            <a:off x="105428" y="795849"/>
            <a:ext cx="9672108" cy="1048988"/>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0" name="AutoShape 2"/>
          <p:cNvSpPr>
            <a:spLocks noChangeArrowheads="1"/>
          </p:cNvSpPr>
          <p:nvPr/>
        </p:nvSpPr>
        <p:spPr bwMode="auto">
          <a:xfrm>
            <a:off x="104913" y="3429000"/>
            <a:ext cx="9672108" cy="575122"/>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1" name="AutoShape 3"/>
          <p:cNvSpPr>
            <a:spLocks noChangeArrowheads="1"/>
          </p:cNvSpPr>
          <p:nvPr/>
        </p:nvSpPr>
        <p:spPr bwMode="auto">
          <a:xfrm>
            <a:off x="104913" y="2172927"/>
            <a:ext cx="9672108" cy="850030"/>
          </a:xfrm>
          <a:prstGeom prst="foldedCorner">
            <a:avLst>
              <a:gd name="adj" fmla="val 12500"/>
            </a:avLst>
          </a:prstGeom>
          <a:solidFill>
            <a:srgbClr val="CCFFCC"/>
          </a:solidFill>
          <a:ln w="9525">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2" name="Text Box 4"/>
          <p:cNvSpPr txBox="1">
            <a:spLocks noChangeArrowheads="1"/>
          </p:cNvSpPr>
          <p:nvPr/>
        </p:nvSpPr>
        <p:spPr bwMode="auto">
          <a:xfrm>
            <a:off x="104909" y="1844846"/>
            <a:ext cx="9801092" cy="1125218"/>
          </a:xfrm>
          <a:prstGeom prst="rect">
            <a:avLst/>
          </a:prstGeom>
          <a:noFill/>
          <a:ln w="9525">
            <a:noFill/>
            <a:miter lim="800000"/>
            <a:headEnd/>
            <a:tailEnd/>
          </a:ln>
        </p:spPr>
        <p:txBody>
          <a:bodyPr wrap="square" lIns="91335" tIns="35960" rIns="91335" bIns="35960">
            <a:spAutoFit/>
          </a:bodyPr>
          <a:lstStyle/>
          <a:p>
            <a:pPr fontAlgn="auto">
              <a:spcBef>
                <a:spcPct val="50000"/>
              </a:spcBef>
              <a:spcAft>
                <a:spcPts val="0"/>
              </a:spcAft>
            </a:pPr>
            <a:r>
              <a:rPr lang="en-US" altLang="ja-JP" dirty="0">
                <a:solidFill>
                  <a:prstClr val="black"/>
                </a:solidFill>
                <a:latin typeface="Times New Roman" pitchFamily="18" charset="0"/>
                <a:ea typeface="ＭＳ Ｐゴシック"/>
              </a:rPr>
              <a:t>Ⅱ</a:t>
            </a:r>
            <a:r>
              <a:rPr lang="ja-JP" altLang="en-US" dirty="0">
                <a:solidFill>
                  <a:prstClr val="black"/>
                </a:solidFill>
                <a:latin typeface="Times New Roman" pitchFamily="18" charset="0"/>
                <a:ea typeface="ＭＳ Ｐゴシック"/>
              </a:rPr>
              <a:t>　</a:t>
            </a:r>
            <a:r>
              <a:rPr lang="ja-JP" altLang="en-US" dirty="0" smtClean="0">
                <a:solidFill>
                  <a:prstClr val="black"/>
                </a:solidFill>
                <a:latin typeface="Times New Roman" pitchFamily="18" charset="0"/>
                <a:ea typeface="ＭＳ Ｐゴシック"/>
              </a:rPr>
              <a:t>主な趣旨</a:t>
            </a:r>
            <a:endParaRPr lang="ja-JP" altLang="en-US" dirty="0">
              <a:solidFill>
                <a:prstClr val="black"/>
              </a:solidFill>
              <a:latin typeface="Times New Roman" pitchFamily="18" charset="0"/>
              <a:ea typeface="ＭＳ Ｐゴシック"/>
            </a:endParaRP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○発達障害者に対する障害の定義と発達障害への理解の促進</a:t>
            </a: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○発達生活全般にわたる支援の促進</a:t>
            </a:r>
          </a:p>
          <a:p>
            <a:pPr fontAlgn="auto">
              <a:lnSpc>
                <a:spcPct val="70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○発達障害者支援を担当する部局相互の緊密な連携の確保、関係機関との協力体制の整備　等</a:t>
            </a:r>
          </a:p>
        </p:txBody>
      </p:sp>
      <p:sp>
        <p:nvSpPr>
          <p:cNvPr id="2053" name="Text Box 5"/>
          <p:cNvSpPr txBox="1">
            <a:spLocks noChangeArrowheads="1"/>
          </p:cNvSpPr>
          <p:nvPr/>
        </p:nvSpPr>
        <p:spPr bwMode="auto">
          <a:xfrm>
            <a:off x="-66211" y="2974218"/>
            <a:ext cx="2846256" cy="461657"/>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ja-JP" altLang="en-US" sz="2400" dirty="0">
                <a:solidFill>
                  <a:prstClr val="black"/>
                </a:solidFill>
                <a:latin typeface="Times New Roman" pitchFamily="18" charset="0"/>
                <a:ea typeface="ＭＳ Ｐゴシック"/>
              </a:rPr>
              <a:t>　</a:t>
            </a:r>
            <a:r>
              <a:rPr lang="en-US" altLang="ja-JP" dirty="0">
                <a:solidFill>
                  <a:prstClr val="black"/>
                </a:solidFill>
                <a:latin typeface="Times New Roman" pitchFamily="18" charset="0"/>
                <a:ea typeface="ＭＳ Ｐゴシック"/>
              </a:rPr>
              <a:t>Ⅲ</a:t>
            </a:r>
            <a:r>
              <a:rPr lang="ja-JP" altLang="en-US" dirty="0">
                <a:solidFill>
                  <a:prstClr val="black"/>
                </a:solidFill>
                <a:latin typeface="Times New Roman" pitchFamily="18" charset="0"/>
                <a:ea typeface="ＭＳ Ｐゴシック"/>
              </a:rPr>
              <a:t>　</a:t>
            </a:r>
            <a:r>
              <a:rPr lang="ja-JP" altLang="en-US" dirty="0" smtClean="0">
                <a:solidFill>
                  <a:prstClr val="black"/>
                </a:solidFill>
                <a:latin typeface="Times New Roman" pitchFamily="18" charset="0"/>
                <a:ea typeface="ＭＳ Ｐゴシック"/>
              </a:rPr>
              <a:t>概要</a:t>
            </a:r>
            <a:endParaRPr lang="ja-JP" altLang="en-US" dirty="0">
              <a:solidFill>
                <a:prstClr val="black"/>
              </a:solidFill>
              <a:latin typeface="Times New Roman" pitchFamily="18" charset="0"/>
              <a:ea typeface="ＭＳ Ｐゴシック"/>
            </a:endParaRPr>
          </a:p>
        </p:txBody>
      </p:sp>
      <p:sp>
        <p:nvSpPr>
          <p:cNvPr id="2054" name="Text Box 6"/>
          <p:cNvSpPr txBox="1">
            <a:spLocks noChangeArrowheads="1"/>
          </p:cNvSpPr>
          <p:nvPr/>
        </p:nvSpPr>
        <p:spPr bwMode="auto">
          <a:xfrm>
            <a:off x="270111" y="3541995"/>
            <a:ext cx="9519047" cy="437035"/>
          </a:xfrm>
          <a:prstGeom prst="rect">
            <a:avLst/>
          </a:prstGeom>
          <a:noFill/>
          <a:ln w="9525">
            <a:noFill/>
            <a:miter lim="800000"/>
            <a:headEnd/>
            <a:tailEnd/>
          </a:ln>
        </p:spPr>
        <p:txBody>
          <a:bodyPr lIns="91335" tIns="45667" rIns="91335" bIns="45667" anchor="ctr">
            <a:spAutoFit/>
          </a:bodyPr>
          <a:lstStyle/>
          <a:p>
            <a:pPr fontAlgn="auto">
              <a:lnSpc>
                <a:spcPct val="55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定義：発達障害＝自閉症、アスペルガー症候群その他の広汎性発達障害、学習障害、</a:t>
            </a:r>
            <a:endParaRPr lang="en-US" altLang="ja-JP" sz="1400" b="1" dirty="0">
              <a:solidFill>
                <a:prstClr val="black"/>
              </a:solidFill>
              <a:latin typeface="HG丸ｺﾞｼｯｸM-PRO" pitchFamily="50" charset="-128"/>
              <a:ea typeface="HG丸ｺﾞｼｯｸM-PRO" pitchFamily="50" charset="-128"/>
            </a:endParaRPr>
          </a:p>
          <a:p>
            <a:pPr fontAlgn="auto">
              <a:lnSpc>
                <a:spcPct val="55000"/>
              </a:lnSpc>
              <a:spcBef>
                <a:spcPct val="50000"/>
              </a:spcBef>
              <a:spcAft>
                <a:spcPts val="0"/>
              </a:spcAft>
            </a:pPr>
            <a:r>
              <a:rPr lang="ja-JP" altLang="en-US" sz="1400" b="1" dirty="0">
                <a:solidFill>
                  <a:prstClr val="black"/>
                </a:solidFill>
                <a:latin typeface="HG丸ｺﾞｼｯｸM-PRO" pitchFamily="50" charset="-128"/>
                <a:ea typeface="HG丸ｺﾞｼｯｸM-PRO" pitchFamily="50" charset="-128"/>
              </a:rPr>
              <a:t>　　　　　　　　　注意欠陥多動性障害などの脳機能の障害で、通常低年齢で発現する障害</a:t>
            </a:r>
          </a:p>
        </p:txBody>
      </p:sp>
      <p:sp>
        <p:nvSpPr>
          <p:cNvPr id="2055" name="AutoShape 7"/>
          <p:cNvSpPr>
            <a:spLocks noChangeArrowheads="1"/>
          </p:cNvSpPr>
          <p:nvPr/>
        </p:nvSpPr>
        <p:spPr bwMode="auto">
          <a:xfrm>
            <a:off x="116954" y="6382075"/>
            <a:ext cx="9594718" cy="360363"/>
          </a:xfrm>
          <a:prstGeom prst="roundRect">
            <a:avLst>
              <a:gd name="adj" fmla="val 16667"/>
            </a:avLst>
          </a:prstGeom>
          <a:solidFill>
            <a:srgbClr val="FFDDDD"/>
          </a:solidFill>
          <a:ln w="31750">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6" name="AutoShape 8"/>
          <p:cNvSpPr>
            <a:spLocks noChangeArrowheads="1"/>
          </p:cNvSpPr>
          <p:nvPr/>
        </p:nvSpPr>
        <p:spPr bwMode="auto">
          <a:xfrm>
            <a:off x="116954" y="5946775"/>
            <a:ext cx="9594718" cy="361950"/>
          </a:xfrm>
          <a:prstGeom prst="roundRect">
            <a:avLst>
              <a:gd name="adj" fmla="val 16667"/>
            </a:avLst>
          </a:prstGeom>
          <a:solidFill>
            <a:srgbClr val="FFCCFF"/>
          </a:solidFill>
          <a:ln w="31750">
            <a:solidFill>
              <a:schemeClr val="tx1"/>
            </a:solidFill>
            <a:round/>
            <a:headEnd/>
            <a:tailEnd/>
          </a:ln>
        </p:spPr>
        <p:txBody>
          <a:bodyPr wrap="none" lIns="91335" tIns="45667" rIns="91335" bIns="45667"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2057" name="AutoShape 9"/>
          <p:cNvSpPr>
            <a:spLocks noChangeArrowheads="1"/>
          </p:cNvSpPr>
          <p:nvPr/>
        </p:nvSpPr>
        <p:spPr bwMode="auto">
          <a:xfrm>
            <a:off x="116974" y="4509420"/>
            <a:ext cx="2105025" cy="1363041"/>
          </a:xfrm>
          <a:prstGeom prst="roundRect">
            <a:avLst>
              <a:gd name="adj" fmla="val 6162"/>
            </a:avLst>
          </a:prstGeom>
          <a:solidFill>
            <a:srgbClr val="FFFFE1"/>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○乳幼児健診等に</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よる早期発見</a:t>
            </a:r>
            <a:endParaRPr lang="en-US" altLang="ja-JP" sz="1400" b="1" dirty="0">
              <a:solidFill>
                <a:prstClr val="black"/>
              </a:solidFill>
              <a:latin typeface="Calibri"/>
              <a:ea typeface="ＭＳ ゴシック" pitchFamily="49" charset="-128"/>
            </a:endParaRP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○早期の発達支援</a:t>
            </a:r>
          </a:p>
          <a:p>
            <a:pPr fontAlgn="auto">
              <a:spcBef>
                <a:spcPts val="0"/>
              </a:spcBef>
              <a:spcAft>
                <a:spcPts val="0"/>
              </a:spcAft>
            </a:pPr>
            <a:endParaRPr lang="ja-JP" altLang="en-US" sz="1600" b="1" dirty="0">
              <a:solidFill>
                <a:prstClr val="black"/>
              </a:solidFill>
              <a:latin typeface="Calibri"/>
              <a:ea typeface="ＭＳ ゴシック" pitchFamily="49" charset="-128"/>
            </a:endParaRPr>
          </a:p>
        </p:txBody>
      </p:sp>
      <p:sp>
        <p:nvSpPr>
          <p:cNvPr id="2058" name="AutoShape 10"/>
          <p:cNvSpPr>
            <a:spLocks noChangeArrowheads="1"/>
          </p:cNvSpPr>
          <p:nvPr/>
        </p:nvSpPr>
        <p:spPr bwMode="auto">
          <a:xfrm>
            <a:off x="2378491" y="4509121"/>
            <a:ext cx="3666596" cy="1363042"/>
          </a:xfrm>
          <a:prstGeom prst="roundRect">
            <a:avLst>
              <a:gd name="adj" fmla="val 6380"/>
            </a:avLst>
          </a:prstGeom>
          <a:solidFill>
            <a:srgbClr val="E5F2FF"/>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○就学時健康診断における発見</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○適切な教育的支援・支援体制の</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整備</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○放課後児童健全育成事業の利用</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○専門的発達支援</a:t>
            </a:r>
          </a:p>
        </p:txBody>
      </p:sp>
      <p:sp>
        <p:nvSpPr>
          <p:cNvPr id="2059" name="AutoShape 11"/>
          <p:cNvSpPr>
            <a:spLocks noChangeArrowheads="1"/>
          </p:cNvSpPr>
          <p:nvPr/>
        </p:nvSpPr>
        <p:spPr bwMode="auto">
          <a:xfrm>
            <a:off x="6201609" y="4509121"/>
            <a:ext cx="3510095" cy="1363042"/>
          </a:xfrm>
          <a:prstGeom prst="roundRect">
            <a:avLst>
              <a:gd name="adj" fmla="val 7995"/>
            </a:avLst>
          </a:prstGeom>
          <a:solidFill>
            <a:srgbClr val="ECE7FF"/>
          </a:solidFill>
          <a:ln w="9525">
            <a:solidFill>
              <a:schemeClr val="tx1"/>
            </a:solidFill>
            <a:round/>
            <a:headEnd/>
            <a:tailEnd/>
          </a:ln>
        </p:spPr>
        <p:txBody>
          <a:bodyPr wrap="none" lIns="91335" tIns="45667" rIns="91335" bIns="45667"/>
          <a:lstStyle/>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○発達障害者の特性に応じた</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　適切な就労の機会の確保</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○地域での生活支援</a:t>
            </a:r>
          </a:p>
          <a:p>
            <a:pPr fontAlgn="auto">
              <a:lnSpc>
                <a:spcPts val="2000"/>
              </a:lnSpc>
              <a:spcBef>
                <a:spcPts val="0"/>
              </a:spcBef>
              <a:spcAft>
                <a:spcPts val="0"/>
              </a:spcAft>
            </a:pPr>
            <a:r>
              <a:rPr lang="ja-JP" altLang="en-US" sz="1400" b="1" dirty="0">
                <a:solidFill>
                  <a:prstClr val="black"/>
                </a:solidFill>
                <a:latin typeface="Calibri"/>
                <a:ea typeface="ＭＳ ゴシック" pitchFamily="49" charset="-128"/>
              </a:rPr>
              <a:t>○発達障害者の権利擁護</a:t>
            </a:r>
          </a:p>
        </p:txBody>
      </p:sp>
      <p:sp>
        <p:nvSpPr>
          <p:cNvPr id="2060" name="Text Box 12"/>
          <p:cNvSpPr txBox="1">
            <a:spLocks noChangeArrowheads="1"/>
          </p:cNvSpPr>
          <p:nvPr/>
        </p:nvSpPr>
        <p:spPr bwMode="auto">
          <a:xfrm>
            <a:off x="442025" y="5970593"/>
            <a:ext cx="9087379" cy="338546"/>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en-US" altLang="ja-JP" sz="1400" b="1" dirty="0">
                <a:solidFill>
                  <a:prstClr val="black"/>
                </a:solidFill>
                <a:latin typeface="Times New Roman" pitchFamily="18" charset="0"/>
                <a:ea typeface="ＭＳ Ｐゴシック"/>
              </a:rPr>
              <a:t>【</a:t>
            </a:r>
            <a:r>
              <a:rPr lang="ja-JP" altLang="en-US" sz="1400" b="1" dirty="0">
                <a:solidFill>
                  <a:prstClr val="black"/>
                </a:solidFill>
                <a:latin typeface="Times New Roman" pitchFamily="18" charset="0"/>
                <a:ea typeface="ＭＳ Ｐゴシック"/>
              </a:rPr>
              <a:t>都道府県</a:t>
            </a:r>
            <a:r>
              <a:rPr lang="en-US" altLang="ja-JP" sz="1400" b="1" dirty="0">
                <a:solidFill>
                  <a:prstClr val="black"/>
                </a:solidFill>
                <a:latin typeface="Times New Roman" pitchFamily="18" charset="0"/>
                <a:ea typeface="ＭＳ Ｐゴシック"/>
              </a:rPr>
              <a:t>】</a:t>
            </a:r>
            <a:r>
              <a:rPr lang="ja-JP" altLang="en-US" sz="1400" b="1" dirty="0">
                <a:solidFill>
                  <a:prstClr val="black"/>
                </a:solidFill>
                <a:latin typeface="Times New Roman" pitchFamily="18" charset="0"/>
                <a:ea typeface="ＭＳ Ｐゴシック"/>
              </a:rPr>
              <a:t>　発達障害者支援センター（相談支援・情報提供・研修等）、専門的な医療機関の確保　等　</a:t>
            </a:r>
            <a:r>
              <a:rPr lang="ja-JP" altLang="en-US" sz="1600" b="1" dirty="0">
                <a:solidFill>
                  <a:prstClr val="black"/>
                </a:solidFill>
                <a:latin typeface="Times New Roman" pitchFamily="18" charset="0"/>
                <a:ea typeface="ＭＳ Ｐゴシック"/>
              </a:rPr>
              <a:t>　</a:t>
            </a:r>
          </a:p>
        </p:txBody>
      </p:sp>
      <p:sp>
        <p:nvSpPr>
          <p:cNvPr id="2061" name="Text Box 13"/>
          <p:cNvSpPr txBox="1">
            <a:spLocks noChangeArrowheads="1"/>
          </p:cNvSpPr>
          <p:nvPr/>
        </p:nvSpPr>
        <p:spPr bwMode="auto">
          <a:xfrm>
            <a:off x="325044" y="6381754"/>
            <a:ext cx="8346148" cy="307768"/>
          </a:xfrm>
          <a:prstGeom prst="rect">
            <a:avLst/>
          </a:prstGeom>
          <a:noFill/>
          <a:ln w="9525">
            <a:noFill/>
            <a:miter lim="800000"/>
            <a:headEnd/>
            <a:tailEnd/>
          </a:ln>
        </p:spPr>
        <p:txBody>
          <a:bodyPr lIns="91335" tIns="45667" rIns="91335" bIns="45667">
            <a:spAutoFit/>
          </a:bodyPr>
          <a:lstStyle/>
          <a:p>
            <a:pPr fontAlgn="auto">
              <a:spcBef>
                <a:spcPct val="50000"/>
              </a:spcBef>
              <a:spcAft>
                <a:spcPts val="0"/>
              </a:spcAft>
            </a:pPr>
            <a:r>
              <a:rPr lang="en-US" altLang="ja-JP" sz="1400" b="1" dirty="0">
                <a:solidFill>
                  <a:prstClr val="black"/>
                </a:solidFill>
                <a:latin typeface="ＭＳ ゴシック" pitchFamily="49" charset="-128"/>
                <a:ea typeface="ＭＳ ゴシック" pitchFamily="49" charset="-128"/>
              </a:rPr>
              <a:t>【</a:t>
            </a:r>
            <a:r>
              <a:rPr lang="ja-JP" altLang="en-US" sz="1400" b="1" dirty="0">
                <a:solidFill>
                  <a:prstClr val="black"/>
                </a:solidFill>
                <a:latin typeface="ＭＳ ゴシック" pitchFamily="49" charset="-128"/>
                <a:ea typeface="ＭＳ ゴシック" pitchFamily="49" charset="-128"/>
              </a:rPr>
              <a:t>国</a:t>
            </a:r>
            <a:r>
              <a:rPr lang="en-US" altLang="ja-JP" sz="1400" b="1" dirty="0">
                <a:solidFill>
                  <a:prstClr val="black"/>
                </a:solidFill>
                <a:latin typeface="ＭＳ ゴシック" pitchFamily="49" charset="-128"/>
                <a:ea typeface="ＭＳ ゴシック" pitchFamily="49" charset="-128"/>
              </a:rPr>
              <a:t>】</a:t>
            </a:r>
            <a:r>
              <a:rPr lang="ja-JP" altLang="en-US" sz="1400" b="1" dirty="0">
                <a:solidFill>
                  <a:prstClr val="black"/>
                </a:solidFill>
                <a:latin typeface="ＭＳ ゴシック" pitchFamily="49" charset="-128"/>
                <a:ea typeface="ＭＳ ゴシック" pitchFamily="49" charset="-128"/>
              </a:rPr>
              <a:t>専門的知識を有する人材確保（研修等）、調査研究　等　</a:t>
            </a:r>
          </a:p>
        </p:txBody>
      </p:sp>
      <p:sp>
        <p:nvSpPr>
          <p:cNvPr id="2062" name="Rectangle 14"/>
          <p:cNvSpPr>
            <a:spLocks noChangeArrowheads="1"/>
          </p:cNvSpPr>
          <p:nvPr/>
        </p:nvSpPr>
        <p:spPr bwMode="auto">
          <a:xfrm>
            <a:off x="116974" y="4077072"/>
            <a:ext cx="2105025" cy="360362"/>
          </a:xfrm>
          <a:prstGeom prst="rect">
            <a:avLst/>
          </a:prstGeom>
          <a:solidFill>
            <a:srgbClr val="FFFFE1"/>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就学前（乳幼児期）</a:t>
            </a:r>
          </a:p>
        </p:txBody>
      </p:sp>
      <p:sp>
        <p:nvSpPr>
          <p:cNvPr id="2063" name="Rectangle 15"/>
          <p:cNvSpPr>
            <a:spLocks noChangeArrowheads="1"/>
          </p:cNvSpPr>
          <p:nvPr/>
        </p:nvSpPr>
        <p:spPr bwMode="auto">
          <a:xfrm>
            <a:off x="2380817" y="4077072"/>
            <a:ext cx="3666596" cy="360362"/>
          </a:xfrm>
          <a:prstGeom prst="rect">
            <a:avLst/>
          </a:prstGeom>
          <a:solidFill>
            <a:srgbClr val="E5F2FF"/>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就学中（学童期等）</a:t>
            </a:r>
          </a:p>
        </p:txBody>
      </p:sp>
      <p:sp>
        <p:nvSpPr>
          <p:cNvPr id="2064" name="Rectangle 16"/>
          <p:cNvSpPr>
            <a:spLocks noChangeArrowheads="1"/>
          </p:cNvSpPr>
          <p:nvPr/>
        </p:nvSpPr>
        <p:spPr bwMode="auto">
          <a:xfrm>
            <a:off x="6198727" y="4077072"/>
            <a:ext cx="3510095" cy="360362"/>
          </a:xfrm>
          <a:prstGeom prst="rect">
            <a:avLst/>
          </a:prstGeom>
          <a:solidFill>
            <a:srgbClr val="ECE7FF"/>
          </a:solidFill>
          <a:ln w="9525">
            <a:solidFill>
              <a:schemeClr val="tx1"/>
            </a:solidFill>
            <a:miter lim="800000"/>
            <a:headEnd/>
            <a:tailEnd/>
          </a:ln>
        </p:spPr>
        <p:txBody>
          <a:bodyPr wrap="none" lIns="91335" tIns="45667" rIns="91335" bIns="45667" anchor="ctr"/>
          <a:lstStyle/>
          <a:p>
            <a:pPr algn="ctr" fontAlgn="auto">
              <a:spcBef>
                <a:spcPts val="0"/>
              </a:spcBef>
              <a:spcAft>
                <a:spcPts val="0"/>
              </a:spcAft>
            </a:pPr>
            <a:r>
              <a:rPr lang="ja-JP" altLang="en-US" sz="1600" b="1" dirty="0">
                <a:solidFill>
                  <a:prstClr val="black"/>
                </a:solidFill>
                <a:latin typeface="ＭＳ ゴシック" pitchFamily="49" charset="-128"/>
                <a:ea typeface="ＭＳ ゴシック" pitchFamily="49" charset="-128"/>
              </a:rPr>
              <a:t>就学後（青壮年期）</a:t>
            </a:r>
          </a:p>
        </p:txBody>
      </p:sp>
      <p:sp>
        <p:nvSpPr>
          <p:cNvPr id="18" name="正方形/長方形 17"/>
          <p:cNvSpPr/>
          <p:nvPr/>
        </p:nvSpPr>
        <p:spPr>
          <a:xfrm>
            <a:off x="128464" y="404666"/>
            <a:ext cx="9400902"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7" rIns="91335" bIns="45667" anchor="ctr"/>
          <a:lstStyle/>
          <a:p>
            <a:pPr fontAlgn="auto">
              <a:spcBef>
                <a:spcPts val="0"/>
              </a:spcBef>
              <a:spcAft>
                <a:spcPts val="0"/>
              </a:spcAft>
              <a:defRPr/>
            </a:pPr>
            <a:r>
              <a:rPr lang="en-US" altLang="ja-JP" sz="1200" dirty="0">
                <a:solidFill>
                  <a:prstClr val="white"/>
                </a:solidFill>
                <a:latin typeface="Times New Roman" pitchFamily="18" charset="0"/>
              </a:rPr>
              <a:t>Ⅰ</a:t>
            </a:r>
            <a:r>
              <a:rPr lang="ja-JP" altLang="en-US" sz="1200" dirty="0">
                <a:solidFill>
                  <a:prstClr val="white"/>
                </a:solidFill>
                <a:latin typeface="Times New Roman" pitchFamily="18" charset="0"/>
              </a:rPr>
              <a:t>　ねらい</a:t>
            </a:r>
            <a:r>
              <a:rPr lang="ja-JP" altLang="en-US" sz="1200" dirty="0">
                <a:solidFill>
                  <a:prstClr val="black"/>
                </a:solidFill>
              </a:rPr>
              <a:t> </a:t>
            </a:r>
            <a:endParaRPr lang="en-US" altLang="ja-JP" sz="1200" dirty="0">
              <a:solidFill>
                <a:prstClr val="black"/>
              </a:solidFill>
            </a:endParaRPr>
          </a:p>
          <a:p>
            <a:pPr fontAlgn="auto">
              <a:spcBef>
                <a:spcPts val="0"/>
              </a:spcBef>
              <a:spcAft>
                <a:spcPts val="0"/>
              </a:spcAft>
              <a:defRPr/>
            </a:pPr>
            <a:r>
              <a:rPr lang="en-US" altLang="ja-JP" dirty="0" smtClean="0">
                <a:solidFill>
                  <a:prstClr val="black"/>
                </a:solidFill>
              </a:rPr>
              <a:t>Ⅰ</a:t>
            </a:r>
            <a:r>
              <a:rPr lang="ja-JP" altLang="en-US" dirty="0" smtClean="0">
                <a:solidFill>
                  <a:prstClr val="black"/>
                </a:solidFill>
              </a:rPr>
              <a:t>　これまでの主な経緯</a:t>
            </a:r>
            <a:endParaRPr lang="en-US" altLang="ja-JP" dirty="0" smtClean="0">
              <a:solidFill>
                <a:prstClr val="black"/>
              </a:solidFill>
            </a:endParaRPr>
          </a:p>
          <a:p>
            <a:pPr marL="263238" fontAlgn="auto">
              <a:spcBef>
                <a:spcPts val="0"/>
              </a:spcBef>
              <a:spcAft>
                <a:spcPts val="0"/>
              </a:spcAft>
              <a:defRPr/>
            </a:pPr>
            <a:r>
              <a:rPr lang="ja-JP" altLang="en-US" sz="1100" dirty="0">
                <a:solidFill>
                  <a:prstClr val="black"/>
                </a:solidFill>
              </a:rPr>
              <a:t>昭和５５年　知的障害児施設の種類として新たに医療型自閉症児施設及び福祉型自閉症児施設を位置づけ</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平成５年　　強度行動障害者特別処遇事業の創設（実施主体：都道府県等）</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平成１４年　自閉症・発達障害者支援センター運営事業の開始（広汎性発達障害者を対象とした地域支援の拠点の整備の推進）</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平成１６年１２月　 超党派の議員立法により発達障害者支援法が成立　　→　　平成１７年  ４月　 施行</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平成２２年１２月　発達障害が障害者に含まれるものであることを障害者自立支援法、児童福祉法において明確化</a:t>
            </a:r>
            <a:endParaRPr lang="en-US" altLang="ja-JP" sz="1100" dirty="0">
              <a:solidFill>
                <a:prstClr val="black"/>
              </a:solidFill>
            </a:endParaRPr>
          </a:p>
          <a:p>
            <a:pPr marL="263238" fontAlgn="auto">
              <a:spcBef>
                <a:spcPts val="0"/>
              </a:spcBef>
              <a:spcAft>
                <a:spcPts val="0"/>
              </a:spcAft>
              <a:defRPr/>
            </a:pPr>
            <a:r>
              <a:rPr lang="ja-JP" altLang="en-US" sz="1100" dirty="0">
                <a:solidFill>
                  <a:prstClr val="black"/>
                </a:solidFill>
              </a:rPr>
              <a:t>平成２８年５月　超党派の議員立法により「発達障害者支援法の一部を改正する法律」が成立</a:t>
            </a:r>
          </a:p>
        </p:txBody>
      </p:sp>
      <p:grpSp>
        <p:nvGrpSpPr>
          <p:cNvPr id="23" name="グループ化 18"/>
          <p:cNvGrpSpPr/>
          <p:nvPr/>
        </p:nvGrpSpPr>
        <p:grpSpPr>
          <a:xfrm>
            <a:off x="0" y="404664"/>
            <a:ext cx="9906000" cy="72008"/>
            <a:chOff x="0" y="188640"/>
            <a:chExt cx="9144000" cy="72008"/>
          </a:xfrm>
        </p:grpSpPr>
        <p:cxnSp>
          <p:nvCxnSpPr>
            <p:cNvPr id="24" name="直線コネクタ 23"/>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2648768" y="4552"/>
            <a:ext cx="5040560" cy="400110"/>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2000" b="1" dirty="0">
                <a:solidFill>
                  <a:prstClr val="black"/>
                </a:solidFill>
                <a:latin typeface="Calibri"/>
                <a:ea typeface="ＭＳ Ｐゴシック"/>
              </a:rPr>
              <a:t>発達障害者支援法の全体像</a:t>
            </a:r>
          </a:p>
        </p:txBody>
      </p:sp>
      <p:sp>
        <p:nvSpPr>
          <p:cNvPr id="28" name="スライド番号プレースホルダー 1"/>
          <p:cNvSpPr>
            <a:spLocks noGrp="1"/>
          </p:cNvSpPr>
          <p:nvPr>
            <p:ph type="sldNum" sz="quarter" idx="12"/>
          </p:nvPr>
        </p:nvSpPr>
        <p:spPr>
          <a:xfrm>
            <a:off x="7401272" y="6448625"/>
            <a:ext cx="2311400" cy="365125"/>
          </a:xfrm>
        </p:spPr>
        <p:txBody>
          <a:bodyPr/>
          <a:lstStyle/>
          <a:p>
            <a:pPr>
              <a:defRPr/>
            </a:pPr>
            <a:fld id="{0329B7E6-8142-4C2C-8486-ACA79D5FD086}" type="slidenum">
              <a:rPr lang="en-US" altLang="ja-JP" smtClean="0">
                <a:solidFill>
                  <a:prstClr val="black"/>
                </a:solidFill>
              </a:rPr>
              <a:pPr>
                <a:defRPr/>
              </a:pPr>
              <a:t>164</a:t>
            </a:fld>
            <a:endParaRPr lang="en-US" altLang="ja-JP" dirty="0">
              <a:solidFill>
                <a:prstClr val="black"/>
              </a:solidFill>
            </a:endParaRPr>
          </a:p>
        </p:txBody>
      </p:sp>
    </p:spTree>
    <p:extLst>
      <p:ext uri="{BB962C8B-B14F-4D97-AF65-F5344CB8AC3E}">
        <p14:creationId xmlns:p14="http://schemas.microsoft.com/office/powerpoint/2010/main" val="16841913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33562" y="4986446"/>
            <a:ext cx="9540000" cy="1799548"/>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9" name="正方形/長方形 28"/>
          <p:cNvSpPr/>
          <p:nvPr/>
        </p:nvSpPr>
        <p:spPr>
          <a:xfrm>
            <a:off x="200492" y="4797157"/>
            <a:ext cx="3672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8" name="正方形/長方形 27"/>
          <p:cNvSpPr/>
          <p:nvPr/>
        </p:nvSpPr>
        <p:spPr>
          <a:xfrm>
            <a:off x="233562" y="2898273"/>
            <a:ext cx="9543974" cy="1754923"/>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6" name="正方形/長方形 25"/>
          <p:cNvSpPr/>
          <p:nvPr/>
        </p:nvSpPr>
        <p:spPr>
          <a:xfrm>
            <a:off x="200976" y="2676428"/>
            <a:ext cx="3564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233562" y="908704"/>
            <a:ext cx="9543974" cy="1512184"/>
          </a:xfrm>
          <a:prstGeom prst="rect">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6" name="テキスト ボックス 15"/>
          <p:cNvSpPr txBox="1"/>
          <p:nvPr/>
        </p:nvSpPr>
        <p:spPr>
          <a:xfrm>
            <a:off x="200504" y="4797152"/>
            <a:ext cx="4104456" cy="347378"/>
          </a:xfrm>
          <a:prstGeom prst="rect">
            <a:avLst/>
          </a:prstGeom>
          <a:noFill/>
        </p:spPr>
        <p:txBody>
          <a:bodyPr wrap="square" lIns="89902" tIns="50035" rIns="100073" bIns="50035" rtlCol="0" anchor="t" anchorCtr="0">
            <a:spAutoFit/>
          </a:bodyPr>
          <a:lstStyle>
            <a:defPPr>
              <a:defRPr lang="ja-JP"/>
            </a:defPPr>
            <a:lvl1pPr>
              <a:defRPr sz="1800" b="1">
                <a:latin typeface="メイリオ" panose="020B0604030504040204" pitchFamily="50" charset="-128"/>
                <a:ea typeface="メイリオ" panose="020B0604030504040204" pitchFamily="50" charset="-128"/>
                <a:cs typeface="メイリオ" panose="020B0604030504040204" pitchFamily="50" charset="-128"/>
              </a:defRPr>
            </a:lvl1pPr>
          </a:lstStyle>
          <a:p>
            <a:pPr fontAlgn="auto">
              <a:spcBef>
                <a:spcPts val="0"/>
              </a:spcBef>
              <a:spcAft>
                <a:spcPts val="0"/>
              </a:spcAft>
            </a:pPr>
            <a:r>
              <a:rPr lang="ja-JP" altLang="en-US" sz="1600" b="0" dirty="0">
                <a:solidFill>
                  <a:prstClr val="black"/>
                </a:solidFill>
                <a:latin typeface="ＭＳ Ｐゴシック"/>
                <a:ea typeface="ＭＳ Ｐゴシック"/>
              </a:rPr>
              <a:t>３．地域の身近な場所で受けられる支援</a:t>
            </a:r>
          </a:p>
        </p:txBody>
      </p:sp>
      <p:sp>
        <p:nvSpPr>
          <p:cNvPr id="80" name="テキスト ボックス 79"/>
          <p:cNvSpPr txBox="1"/>
          <p:nvPr/>
        </p:nvSpPr>
        <p:spPr>
          <a:xfrm>
            <a:off x="200472" y="2723714"/>
            <a:ext cx="6539634" cy="246221"/>
          </a:xfrm>
          <a:prstGeom prst="rect">
            <a:avLst/>
          </a:prstGeom>
          <a:noFill/>
        </p:spPr>
        <p:txBody>
          <a:bodyPr wrap="square" lIns="89902" tIns="0" rIns="86307" bIns="0" rtlCol="0">
            <a:spAutoFit/>
          </a:bodyPr>
          <a:lstStyle/>
          <a:p>
            <a:pPr fontAlgn="auto">
              <a:spcBef>
                <a:spcPts val="0"/>
              </a:spcBef>
              <a:spcAft>
                <a:spcPts val="0"/>
              </a:spcAft>
            </a:pPr>
            <a:r>
              <a:rPr lang="ja-JP" altLang="en-US" sz="1600" dirty="0">
                <a:solidFill>
                  <a:prstClr val="black"/>
                </a:solidFill>
                <a:latin typeface="ＭＳ Ｐゴシック"/>
                <a:ea typeface="ＭＳ Ｐゴシック"/>
                <a:cs typeface="メイリオ" panose="020B0604030504040204" pitchFamily="50" charset="-128"/>
              </a:rPr>
              <a:t>２．家族なども含めた、きめ細かな支援</a:t>
            </a:r>
          </a:p>
        </p:txBody>
      </p:sp>
      <p:sp>
        <p:nvSpPr>
          <p:cNvPr id="3" name="テキスト ボックス 2"/>
          <p:cNvSpPr txBox="1"/>
          <p:nvPr/>
        </p:nvSpPr>
        <p:spPr>
          <a:xfrm>
            <a:off x="272487" y="1052800"/>
            <a:ext cx="9433048" cy="1323344"/>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医療、保健、福祉、教育、労働等の各分野の関係機関が相互に連携し、一人一人の発達障害者に、「切れ目のない」支援を実施</a:t>
            </a:r>
            <a:endParaRPr lang="en-US" altLang="ja-JP" sz="1400" dirty="0">
              <a:solidFill>
                <a:prstClr val="black"/>
              </a:solidFill>
              <a:latin typeface="Calibri"/>
              <a:ea typeface="ＭＳ Ｐゴシック"/>
            </a:endParaRP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１条（切れ目のない支援、共生社会の実現に資することを追加）、第２条の２（基本理念の新設）、第３条（相談体制の整備、協力部局の例示に警察を追加）、第９条の２（情報の共有の促進を新設）、第１９条の２（発達障害者支援地域協議会を新設）</a:t>
            </a:r>
          </a:p>
        </p:txBody>
      </p:sp>
      <p:sp>
        <p:nvSpPr>
          <p:cNvPr id="36" name="Rectangle 15"/>
          <p:cNvSpPr>
            <a:spLocks noChangeArrowheads="1"/>
          </p:cNvSpPr>
          <p:nvPr/>
        </p:nvSpPr>
        <p:spPr bwMode="auto">
          <a:xfrm>
            <a:off x="0" y="76566"/>
            <a:ext cx="990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3" rIns="91341" bIns="45673" numCol="1" anchor="ctr" anchorCtr="0" compatLnSpc="1">
            <a:prstTxWarp prst="textNoShape">
              <a:avLst/>
            </a:prstTxWarp>
            <a:spAutoFit/>
          </a:bodyPr>
          <a:lstStyle/>
          <a:p>
            <a:pPr algn="ctr"/>
            <a:r>
              <a:rPr lang="ja-JP" altLang="ja-JP" sz="2000" b="1" dirty="0">
                <a:solidFill>
                  <a:prstClr val="black"/>
                </a:solidFill>
                <a:latin typeface="ＭＳ ゴシック" pitchFamily="49" charset="-128"/>
                <a:ea typeface="ＭＳ ゴシック" pitchFamily="49" charset="-128"/>
                <a:cs typeface="Times New Roman" pitchFamily="18" charset="0"/>
              </a:rPr>
              <a:t>発達障害者支援法の一部を改正する法律　</a:t>
            </a:r>
            <a:r>
              <a:rPr lang="ja-JP" altLang="en-US" sz="2000" b="1" dirty="0">
                <a:solidFill>
                  <a:prstClr val="black"/>
                </a:solidFill>
                <a:latin typeface="ＭＳ ゴシック" pitchFamily="49" charset="-128"/>
                <a:ea typeface="ＭＳ ゴシック" pitchFamily="49" charset="-128"/>
                <a:cs typeface="Times New Roman" pitchFamily="18" charset="0"/>
              </a:rPr>
              <a:t>概要</a:t>
            </a:r>
            <a:endParaRPr lang="ja-JP" altLang="ja-JP" sz="2000" dirty="0">
              <a:solidFill>
                <a:prstClr val="black"/>
              </a:solidFill>
              <a:latin typeface="Arial" pitchFamily="34" charset="0"/>
              <a:ea typeface="ＭＳ Ｐゴシック" pitchFamily="50" charset="-128"/>
              <a:cs typeface="ＭＳ Ｐゴシック" pitchFamily="50" charset="-128"/>
            </a:endParaRPr>
          </a:p>
        </p:txBody>
      </p:sp>
      <p:grpSp>
        <p:nvGrpSpPr>
          <p:cNvPr id="37" name="グループ化 18"/>
          <p:cNvGrpSpPr/>
          <p:nvPr/>
        </p:nvGrpSpPr>
        <p:grpSpPr>
          <a:xfrm>
            <a:off x="0" y="476672"/>
            <a:ext cx="9906000" cy="72008"/>
            <a:chOff x="0" y="188640"/>
            <a:chExt cx="9144000" cy="72008"/>
          </a:xfrm>
        </p:grpSpPr>
        <p:cxnSp>
          <p:nvCxnSpPr>
            <p:cNvPr id="38" name="直線コネクタ 37"/>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p:cNvSpPr txBox="1"/>
          <p:nvPr/>
        </p:nvSpPr>
        <p:spPr>
          <a:xfrm>
            <a:off x="6105239" y="582831"/>
            <a:ext cx="3816326"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（平成２８年５月２５日成立・同年６月３日公布・同年８月１日施行）</a:t>
            </a:r>
          </a:p>
        </p:txBody>
      </p:sp>
      <p:sp>
        <p:nvSpPr>
          <p:cNvPr id="41" name="テキスト ボックス 40"/>
          <p:cNvSpPr txBox="1"/>
          <p:nvPr/>
        </p:nvSpPr>
        <p:spPr>
          <a:xfrm>
            <a:off x="272499" y="2996984"/>
            <a:ext cx="9505056" cy="1538788"/>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家族なども含めた、きめ細かな支援を推進するため、教育、就労の支援、司法手続における配慮、発達障害者の家族等への支援</a:t>
            </a: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５条（保護者への情報提供、助言を追加）、第８条（個別の教育支援計画の作成等を追加）、第１０条（就労定着のための支援等を追加）、第１１条（生活支援の視点として性別等追加）、第１２条（権利利益の擁護に、いじめの防止等を追加）、第１２条の２（司法手続きにおける配慮を新設）、第１３条（家族支援の内容に、家族が互いに支え合うための活動の支援等を追加）</a:t>
            </a:r>
          </a:p>
        </p:txBody>
      </p:sp>
      <p:sp>
        <p:nvSpPr>
          <p:cNvPr id="42" name="テキスト ボックス 41"/>
          <p:cNvSpPr txBox="1"/>
          <p:nvPr/>
        </p:nvSpPr>
        <p:spPr>
          <a:xfrm>
            <a:off x="272500" y="5157492"/>
            <a:ext cx="9501083" cy="1831271"/>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　発達障害の支援について、可能な限り身近な場所で必要な支援が受けられるよう配慮</a:t>
            </a:r>
          </a:p>
          <a:p>
            <a:pPr fontAlgn="auto">
              <a:spcBef>
                <a:spcPts val="600"/>
              </a:spcBef>
              <a:spcAft>
                <a:spcPts val="0"/>
              </a:spcAft>
            </a:pP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関連条文</a:t>
            </a:r>
            <a:r>
              <a:rPr lang="en-US" altLang="ja-JP" sz="1400" dirty="0">
                <a:solidFill>
                  <a:prstClr val="black"/>
                </a:solidFill>
                <a:latin typeface="Calibri"/>
                <a:ea typeface="ＭＳ Ｐゴシック"/>
              </a:rPr>
              <a:t>】</a:t>
            </a:r>
            <a:r>
              <a:rPr lang="ja-JP" altLang="en-US" sz="1400" dirty="0">
                <a:solidFill>
                  <a:prstClr val="black"/>
                </a:solidFill>
                <a:latin typeface="Calibri"/>
                <a:ea typeface="ＭＳ Ｐゴシック"/>
              </a:rPr>
              <a:t>　</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第４条（国民の責務に、発達障害者の自立及び社会参加に協力することを追加）、第１４条（当事者や家族が身近な場所で支援を受けられるように適切な配慮をすることを追加）、第２１条（普及、啓発の内容に個々の発達障害の特性を追加、方法として学校等の様々な場を通じて行うことを追加）、第２３条（専門的知識を有する人材の確保等の対象に労働、捜査及び裁判に関する業務に従事する者を追加）</a:t>
            </a:r>
            <a:endParaRPr lang="en-US" altLang="ja-JP" sz="1400" dirty="0">
              <a:solidFill>
                <a:prstClr val="black"/>
              </a:solidFill>
              <a:latin typeface="Calibri"/>
              <a:ea typeface="ＭＳ Ｐゴシック"/>
            </a:endParaRPr>
          </a:p>
          <a:p>
            <a:pPr fontAlgn="auto">
              <a:spcBef>
                <a:spcPts val="600"/>
              </a:spcBef>
              <a:spcAft>
                <a:spcPts val="0"/>
              </a:spcAft>
            </a:pPr>
            <a:r>
              <a:rPr lang="ja-JP" altLang="en-US" sz="1400" dirty="0">
                <a:solidFill>
                  <a:prstClr val="black"/>
                </a:solidFill>
                <a:latin typeface="Calibri"/>
                <a:ea typeface="ＭＳ Ｐゴシック"/>
              </a:rPr>
              <a:t>　</a:t>
            </a:r>
          </a:p>
        </p:txBody>
      </p:sp>
      <p:sp>
        <p:nvSpPr>
          <p:cNvPr id="5" name="正方形/長方形 4"/>
          <p:cNvSpPr/>
          <p:nvPr/>
        </p:nvSpPr>
        <p:spPr>
          <a:xfrm>
            <a:off x="200976" y="692707"/>
            <a:ext cx="4032000" cy="324000"/>
          </a:xfrm>
          <a:prstGeom prst="rect">
            <a:avLst/>
          </a:prstGeom>
          <a:solidFill>
            <a:srgbClr val="FFFF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79" name="テキスト ボックス 78"/>
          <p:cNvSpPr txBox="1"/>
          <p:nvPr/>
        </p:nvSpPr>
        <p:spPr>
          <a:xfrm>
            <a:off x="201000" y="734558"/>
            <a:ext cx="4536000" cy="246221"/>
          </a:xfrm>
          <a:prstGeom prst="rect">
            <a:avLst/>
          </a:prstGeom>
          <a:noFill/>
          <a:ln w="22225">
            <a:noFill/>
          </a:ln>
        </p:spPr>
        <p:txBody>
          <a:bodyPr wrap="square" lIns="89902" tIns="0" rIns="87324" bIns="0" rtlCol="0">
            <a:spAutoFit/>
          </a:bodyPr>
          <a:lstStyle/>
          <a:p>
            <a:pPr fontAlgn="auto">
              <a:spcBef>
                <a:spcPts val="0"/>
              </a:spcBef>
              <a:spcAft>
                <a:spcPts val="0"/>
              </a:spcAft>
            </a:pPr>
            <a:r>
              <a:rPr lang="ja-JP" altLang="en-US" sz="1600" dirty="0">
                <a:ln w="25400">
                  <a:noFill/>
                </a:ln>
                <a:solidFill>
                  <a:prstClr val="black"/>
                </a:solidFill>
                <a:latin typeface="ＭＳ Ｐゴシック"/>
                <a:ea typeface="ＭＳ Ｐゴシック"/>
                <a:cs typeface="メイリオ" panose="020B0604030504040204" pitchFamily="50" charset="-128"/>
              </a:rPr>
              <a:t>１．ライフステージを通じた切れ目のない</a:t>
            </a:r>
            <a:r>
              <a:rPr lang="ja-JP" altLang="en-US" sz="1600" dirty="0">
                <a:solidFill>
                  <a:prstClr val="black"/>
                </a:solidFill>
                <a:latin typeface="ＭＳ Ｐゴシック"/>
                <a:ea typeface="ＭＳ Ｐゴシック"/>
                <a:cs typeface="メイリオ" panose="020B0604030504040204" pitchFamily="50" charset="-128"/>
              </a:rPr>
              <a:t>支援</a:t>
            </a:r>
          </a:p>
        </p:txBody>
      </p:sp>
      <p:sp>
        <p:nvSpPr>
          <p:cNvPr id="1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165</a:t>
            </a:fld>
            <a:endParaRPr lang="en-US" altLang="ja-JP" dirty="0">
              <a:solidFill>
                <a:prstClr val="black"/>
              </a:solidFill>
            </a:endParaRPr>
          </a:p>
        </p:txBody>
      </p:sp>
    </p:spTree>
    <p:extLst>
      <p:ext uri="{BB962C8B-B14F-4D97-AF65-F5344CB8AC3E}">
        <p14:creationId xmlns:p14="http://schemas.microsoft.com/office/powerpoint/2010/main" val="27426369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195392" y="116676"/>
            <a:ext cx="9515475" cy="472331"/>
          </a:xfrm>
          <a:prstGeom prst="roundRect">
            <a:avLst/>
          </a:prstGeom>
          <a:no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lstStyle/>
          <a:p>
            <a:pPr algn="ctr" fontAlgn="auto">
              <a:spcBef>
                <a:spcPts val="0"/>
              </a:spcBef>
              <a:spcAft>
                <a:spcPts val="0"/>
              </a:spcAft>
            </a:pPr>
            <a:r>
              <a:rPr lang="ja-JP" altLang="en-US" sz="2000" dirty="0">
                <a:solidFill>
                  <a:prstClr val="black"/>
                </a:solidFill>
                <a:latin typeface="Arial" charset="0"/>
              </a:rPr>
              <a:t>障害児等療育支援事業及び巡回支援専門員整備について</a:t>
            </a:r>
            <a:endParaRPr lang="en-US" altLang="ja-JP" sz="2000" b="1" u="sng" dirty="0">
              <a:solidFill>
                <a:prstClr val="black"/>
              </a:solidFill>
              <a:ea typeface="ＤＦ平成明朝体W3" pitchFamily="1" charset="-128"/>
            </a:endParaRPr>
          </a:p>
        </p:txBody>
      </p:sp>
      <p:sp>
        <p:nvSpPr>
          <p:cNvPr id="17" name="正方形/長方形 16"/>
          <p:cNvSpPr/>
          <p:nvPr/>
        </p:nvSpPr>
        <p:spPr>
          <a:xfrm>
            <a:off x="195293" y="2214211"/>
            <a:ext cx="4613711" cy="4239191"/>
          </a:xfrm>
          <a:prstGeom prst="rect">
            <a:avLst/>
          </a:prstGeom>
          <a:solidFill>
            <a:srgbClr val="FFFFCC"/>
          </a:solidFill>
          <a:ln w="12700">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80766" indent="-180766" fontAlgn="auto">
              <a:spcBef>
                <a:spcPts val="0"/>
              </a:spcBef>
              <a:spcAft>
                <a:spcPts val="0"/>
              </a:spcAft>
              <a:defRPr/>
            </a:pPr>
            <a:r>
              <a:rPr lang="ja-JP" altLang="en-US" sz="800" dirty="0">
                <a:solidFill>
                  <a:prstClr val="black"/>
                </a:solidFill>
                <a:latin typeface="ＭＳ Ｐゴシック"/>
              </a:rPr>
              <a:t>　</a:t>
            </a:r>
            <a:endParaRPr lang="en-US" altLang="ja-JP" sz="8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１．概要</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在宅の重症心身障害児（者）、知的障害児（者）、身体障害児の地域における生活を支えるため、身近な地域における療育機能の充実を図るとともに、これらを支援する都道府県域の療育機能との重層的な連携を図る。</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２．実施主体</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都道府県、指定都市、中核市</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（社会福祉法人等への委託可）</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３．事業の具体的内容</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○自宅訪問による療育指導</a:t>
            </a: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○外来による専門的な療育相談、指導</a:t>
            </a: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○障害児の通う保育所や</a:t>
            </a:r>
            <a:r>
              <a:rPr lang="ja-JP" altLang="en-US" sz="1400" u="sng" dirty="0">
                <a:solidFill>
                  <a:prstClr val="black"/>
                </a:solidFill>
                <a:latin typeface="ＭＳ Ｐゴシック"/>
              </a:rPr>
              <a:t>放課後児童クラブ</a:t>
            </a:r>
            <a:r>
              <a:rPr lang="ja-JP" altLang="en-US" sz="1400" dirty="0">
                <a:solidFill>
                  <a:prstClr val="black"/>
                </a:solidFill>
                <a:latin typeface="ＭＳ Ｐゴシック"/>
              </a:rPr>
              <a:t>、児童発達支援事業所等の職員に対する専門職員派遣による療育技術の指導　　等</a:t>
            </a:r>
            <a:endParaRPr lang="en-US" altLang="ja-JP" sz="1400" dirty="0">
              <a:solidFill>
                <a:prstClr val="black"/>
              </a:solidFill>
              <a:latin typeface="ＭＳ Ｐゴシック"/>
            </a:endParaRPr>
          </a:p>
          <a:p>
            <a:pPr marL="180766" indent="-180766" fontAlgn="auto">
              <a:spcBef>
                <a:spcPts val="0"/>
              </a:spcBef>
              <a:spcAft>
                <a:spcPts val="0"/>
              </a:spcAft>
              <a:defRPr/>
            </a:pPr>
            <a:endParaRPr lang="en-US" altLang="ja-JP" sz="1400" dirty="0">
              <a:solidFill>
                <a:prstClr val="black"/>
              </a:solidFill>
              <a:latin typeface="ＭＳ Ｐゴシック"/>
            </a:endParaRPr>
          </a:p>
          <a:p>
            <a:pPr marL="180766" indent="-180766" fontAlgn="auto">
              <a:spcBef>
                <a:spcPts val="0"/>
              </a:spcBef>
              <a:spcAft>
                <a:spcPts val="0"/>
              </a:spcAft>
              <a:defRPr/>
            </a:pPr>
            <a:r>
              <a:rPr lang="ja-JP" altLang="en-US" sz="1400" dirty="0">
                <a:solidFill>
                  <a:prstClr val="black"/>
                </a:solidFill>
                <a:latin typeface="ＭＳ Ｐゴシック"/>
              </a:rPr>
              <a:t>４．財源</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latin typeface="ＭＳ Ｐゴシック"/>
              </a:rPr>
              <a:t>　都道府県等の一般財源（交付税措置）</a:t>
            </a:r>
            <a:endParaRPr lang="en-US" altLang="ja-JP" sz="1400" dirty="0">
              <a:solidFill>
                <a:prstClr val="black"/>
              </a:solidFill>
              <a:latin typeface="ＭＳ Ｐゴシック"/>
            </a:endParaRPr>
          </a:p>
          <a:p>
            <a:pPr fontAlgn="auto">
              <a:spcBef>
                <a:spcPts val="0"/>
              </a:spcBef>
              <a:spcAft>
                <a:spcPts val="0"/>
              </a:spcAft>
              <a:defRPr/>
            </a:pPr>
            <a:endParaRPr lang="en-US" altLang="ja-JP" sz="1400" dirty="0">
              <a:solidFill>
                <a:prstClr val="black"/>
              </a:solidFill>
              <a:latin typeface="ＭＳ Ｐゴシック"/>
            </a:endParaRPr>
          </a:p>
        </p:txBody>
      </p:sp>
      <p:sp>
        <p:nvSpPr>
          <p:cNvPr id="11" name="角丸四角形 10"/>
          <p:cNvSpPr/>
          <p:nvPr/>
        </p:nvSpPr>
        <p:spPr>
          <a:xfrm>
            <a:off x="195392" y="692696"/>
            <a:ext cx="9515475" cy="1152128"/>
          </a:xfrm>
          <a:prstGeom prst="round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fontAlgn="auto">
              <a:spcBef>
                <a:spcPts val="0"/>
              </a:spcBef>
              <a:spcAft>
                <a:spcPts val="0"/>
              </a:spcAft>
              <a:defRPr/>
            </a:pPr>
            <a:r>
              <a:rPr lang="ja-JP" altLang="en-US" sz="1600" dirty="0">
                <a:solidFill>
                  <a:prstClr val="black"/>
                </a:solidFill>
              </a:rPr>
              <a:t>○　</a:t>
            </a:r>
            <a:r>
              <a:rPr lang="ja-JP" altLang="en-US" sz="1400" dirty="0">
                <a:solidFill>
                  <a:prstClr val="black"/>
                </a:solidFill>
              </a:rPr>
              <a:t>保育所、幼稚園、認定こども園、放課後児童クラブ等に通う児童の中でより専門的な支援が必要な子どもを適切に支援</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するためには、療育の専門家が保育所等を巡回して、気になる子どもを適切な支援につなげることが必要。</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「障害児等療育支援事業」や「巡回支援専門員整備」においては、療育の専門家が自宅又は保育所等の</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子どもやその親が集まる場所を巡回し、障害の早期発見・早期対応のための助言等を実施。</a:t>
            </a:r>
            <a:endParaRPr lang="en-US" altLang="ja-JP" sz="1400" dirty="0">
              <a:solidFill>
                <a:prstClr val="black"/>
              </a:solidFill>
            </a:endParaRPr>
          </a:p>
        </p:txBody>
      </p:sp>
      <p:sp>
        <p:nvSpPr>
          <p:cNvPr id="30726" name="Text Box 2"/>
          <p:cNvSpPr txBox="1">
            <a:spLocks noChangeArrowheads="1"/>
          </p:cNvSpPr>
          <p:nvPr/>
        </p:nvSpPr>
        <p:spPr bwMode="auto">
          <a:xfrm>
            <a:off x="195274" y="1844832"/>
            <a:ext cx="3041640" cy="369219"/>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ja-JP" altLang="en-US" dirty="0" smtClean="0">
                <a:solidFill>
                  <a:srgbClr val="000000"/>
                </a:solidFill>
                <a:latin typeface="Calibri"/>
                <a:ea typeface="ＤＨＰ特太ゴシック体" pitchFamily="2" charset="-128"/>
              </a:rPr>
              <a:t>◆障害児等療育支援事業</a:t>
            </a:r>
            <a:endParaRPr lang="en-US" altLang="ja-JP" dirty="0">
              <a:solidFill>
                <a:srgbClr val="000000"/>
              </a:solidFill>
              <a:latin typeface="Calibri"/>
              <a:ea typeface="ＤＨＰ特太ゴシック体" pitchFamily="2" charset="-128"/>
            </a:endParaRPr>
          </a:p>
        </p:txBody>
      </p:sp>
      <p:sp>
        <p:nvSpPr>
          <p:cNvPr id="30727" name="Text Box 2"/>
          <p:cNvSpPr txBox="1">
            <a:spLocks noChangeArrowheads="1"/>
          </p:cNvSpPr>
          <p:nvPr/>
        </p:nvSpPr>
        <p:spPr bwMode="auto">
          <a:xfrm>
            <a:off x="4966502" y="1844832"/>
            <a:ext cx="4708976" cy="369219"/>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ja-JP" altLang="en-US" dirty="0" smtClean="0">
                <a:solidFill>
                  <a:srgbClr val="000000"/>
                </a:solidFill>
                <a:latin typeface="Calibri"/>
                <a:ea typeface="ＤＨＰ特太ゴシック体" pitchFamily="2" charset="-128"/>
              </a:rPr>
              <a:t>◆巡回支援専門員整備</a:t>
            </a:r>
            <a:endParaRPr lang="en-US" altLang="ja-JP" dirty="0">
              <a:solidFill>
                <a:srgbClr val="000000"/>
              </a:solidFill>
              <a:latin typeface="Calibri"/>
              <a:ea typeface="ＤＨＰ特太ゴシック体" pitchFamily="2" charset="-128"/>
            </a:endParaRPr>
          </a:p>
        </p:txBody>
      </p:sp>
      <p:sp>
        <p:nvSpPr>
          <p:cNvPr id="15" name="角丸四角形 14"/>
          <p:cNvSpPr/>
          <p:nvPr/>
        </p:nvSpPr>
        <p:spPr>
          <a:xfrm>
            <a:off x="4966519" y="2214211"/>
            <a:ext cx="4811036" cy="4239191"/>
          </a:xfrm>
          <a:prstGeom prst="roundRect">
            <a:avLst>
              <a:gd name="adj" fmla="val 0"/>
            </a:avLst>
          </a:prstGeom>
          <a:solidFill>
            <a:srgbClr val="E1FFE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t" anchorCtr="0"/>
          <a:lstStyle/>
          <a:p>
            <a:pPr fontAlgn="auto">
              <a:spcBef>
                <a:spcPts val="0"/>
              </a:spcBef>
              <a:spcAft>
                <a:spcPts val="0"/>
              </a:spcAft>
              <a:defRPr/>
            </a:pPr>
            <a:r>
              <a:rPr lang="ja-JP" altLang="en-US" sz="800" dirty="0">
                <a:solidFill>
                  <a:prstClr val="black"/>
                </a:solidFill>
              </a:rPr>
              <a:t>　</a:t>
            </a:r>
            <a:endParaRPr lang="en-US" altLang="ja-JP" sz="800" dirty="0">
              <a:solidFill>
                <a:prstClr val="black"/>
              </a:solidFill>
            </a:endParaRPr>
          </a:p>
          <a:p>
            <a:pPr fontAlgn="auto">
              <a:spcBef>
                <a:spcPts val="0"/>
              </a:spcBef>
              <a:spcAft>
                <a:spcPts val="0"/>
              </a:spcAft>
              <a:defRPr/>
            </a:pPr>
            <a:r>
              <a:rPr lang="ja-JP" altLang="en-US" sz="1400" dirty="0">
                <a:solidFill>
                  <a:prstClr val="black"/>
                </a:solidFill>
              </a:rPr>
              <a:t>１．概要</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発達障害等に関する知識を有する専門員が、保育所や幼稚園、認定こども園、放課後児童クラブ等の子どもやその親が集まる施設・場を巡回し、施設のスタッフや親に対し、障害の早期発見・早期対応のための助言等の支援を行う。</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２．実施主体</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市町村</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（社会福祉法人等への委託可）</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３．</a:t>
            </a:r>
            <a:r>
              <a:rPr lang="ja-JP" altLang="en-US" sz="1400" dirty="0">
                <a:solidFill>
                  <a:prstClr val="black"/>
                </a:solidFill>
                <a:latin typeface="ＭＳ Ｐゴシック"/>
              </a:rPr>
              <a:t>事業の具体的内容</a:t>
            </a:r>
            <a:endParaRPr lang="en-US" altLang="ja-JP" sz="1400" dirty="0">
              <a:solidFill>
                <a:prstClr val="black"/>
              </a:solidFill>
              <a:latin typeface="ＭＳ Ｐゴシック"/>
            </a:endParaRPr>
          </a:p>
          <a:p>
            <a:pPr fontAlgn="auto">
              <a:spcBef>
                <a:spcPts val="0"/>
              </a:spcBef>
              <a:spcAft>
                <a:spcPts val="0"/>
              </a:spcAft>
              <a:defRPr/>
            </a:pPr>
            <a:r>
              <a:rPr lang="ja-JP" altLang="en-US" sz="1400" dirty="0">
                <a:solidFill>
                  <a:prstClr val="black"/>
                </a:solidFill>
              </a:rPr>
              <a:t>○親に対する助言・相談支援、ペアレントトレーニングの実施</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○ペアレントメンターについての情報提供</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a:t>
            </a:r>
            <a:r>
              <a:rPr lang="en-US" altLang="ja-JP" sz="1400" dirty="0">
                <a:solidFill>
                  <a:prstClr val="black"/>
                </a:solidFill>
              </a:rPr>
              <a:t>M-CHAT</a:t>
            </a:r>
            <a:r>
              <a:rPr lang="ja-JP" altLang="en-US" sz="1400" dirty="0">
                <a:solidFill>
                  <a:prstClr val="black"/>
                </a:solidFill>
              </a:rPr>
              <a:t>や</a:t>
            </a:r>
            <a:r>
              <a:rPr lang="en-US" altLang="ja-JP" sz="1400" dirty="0">
                <a:solidFill>
                  <a:prstClr val="black"/>
                </a:solidFill>
              </a:rPr>
              <a:t>PARS-TR</a:t>
            </a:r>
            <a:r>
              <a:rPr lang="ja-JP" altLang="en-US" sz="1400" dirty="0">
                <a:solidFill>
                  <a:prstClr val="black"/>
                </a:solidFill>
              </a:rPr>
              <a:t>等のアセスメントを実施する際の助言</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○児童発達支援事業所や発達障害者支援センター等の専門</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機関へのつなぎ　等</a:t>
            </a:r>
            <a:endParaRPr lang="en-US" altLang="ja-JP" sz="1400" dirty="0">
              <a:solidFill>
                <a:prstClr val="black"/>
              </a:solidFill>
            </a:endParaRPr>
          </a:p>
          <a:p>
            <a:pPr fontAlgn="auto">
              <a:spcBef>
                <a:spcPts val="0"/>
              </a:spcBef>
              <a:spcAft>
                <a:spcPts val="0"/>
              </a:spcAft>
              <a:defRPr/>
            </a:pPr>
            <a:endParaRPr lang="en-US" altLang="ja-JP" sz="1000" dirty="0">
              <a:solidFill>
                <a:prstClr val="black"/>
              </a:solidFill>
            </a:endParaRPr>
          </a:p>
          <a:p>
            <a:pPr fontAlgn="auto">
              <a:spcBef>
                <a:spcPts val="0"/>
              </a:spcBef>
              <a:spcAft>
                <a:spcPts val="0"/>
              </a:spcAft>
              <a:defRPr/>
            </a:pPr>
            <a:r>
              <a:rPr lang="ja-JP" altLang="en-US" sz="1400" dirty="0">
                <a:solidFill>
                  <a:prstClr val="black"/>
                </a:solidFill>
              </a:rPr>
              <a:t>４．財源</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地域生活支援事業費補助金の対象（市町村任意事業）</a:t>
            </a:r>
            <a:endParaRPr lang="en-US" altLang="ja-JP" sz="1400" dirty="0">
              <a:solidFill>
                <a:prstClr val="black"/>
              </a:solidFill>
            </a:endParaRPr>
          </a:p>
        </p:txBody>
      </p:sp>
      <p:sp>
        <p:nvSpPr>
          <p:cNvPr id="30729" name="Text Box 26"/>
          <p:cNvSpPr txBox="1">
            <a:spLocks noChangeArrowheads="1"/>
          </p:cNvSpPr>
          <p:nvPr/>
        </p:nvSpPr>
        <p:spPr bwMode="auto">
          <a:xfrm>
            <a:off x="169284" y="6525579"/>
            <a:ext cx="9541471" cy="276886"/>
          </a:xfrm>
          <a:prstGeom prst="rect">
            <a:avLst/>
          </a:prstGeom>
          <a:noFill/>
          <a:ln w="9525">
            <a:noFill/>
            <a:miter lim="800000"/>
            <a:headEnd/>
            <a:tailEnd/>
          </a:ln>
        </p:spPr>
        <p:txBody>
          <a:bodyPr wrap="square" lIns="91335" tIns="45664" rIns="91335" bIns="45664">
            <a:spAutoFit/>
          </a:bodyPr>
          <a:lstStyle/>
          <a:p>
            <a:pPr fontAlgn="auto">
              <a:spcBef>
                <a:spcPct val="50000"/>
              </a:spcBef>
              <a:spcAft>
                <a:spcPts val="0"/>
              </a:spcAft>
            </a:pPr>
            <a:r>
              <a:rPr lang="en-US" altLang="ja-JP" sz="1200" dirty="0">
                <a:solidFill>
                  <a:srgbClr val="000000"/>
                </a:solidFill>
                <a:latin typeface="Calibri"/>
                <a:ea typeface="ＭＳ Ｐゴシック"/>
              </a:rPr>
              <a:t>※</a:t>
            </a:r>
            <a:r>
              <a:rPr lang="ja-JP" altLang="en-US" sz="1200" dirty="0">
                <a:solidFill>
                  <a:srgbClr val="000000"/>
                </a:solidFill>
                <a:latin typeface="Calibri"/>
                <a:ea typeface="ＭＳ Ｐゴシック"/>
              </a:rPr>
              <a:t>上記事業は、利用に当たって保護者の申請に基づく支給決定が不要のため、保護者の障害受容が進んでいない場合にも柔軟な支援が可能。</a:t>
            </a:r>
            <a:endParaRPr lang="en-US" altLang="ja-JP" sz="1200" dirty="0">
              <a:solidFill>
                <a:srgbClr val="000000"/>
              </a:solidFill>
              <a:latin typeface="Calibri"/>
              <a:ea typeface="ＭＳ Ｐゴシック"/>
            </a:endParaRPr>
          </a:p>
        </p:txBody>
      </p:sp>
      <p:grpSp>
        <p:nvGrpSpPr>
          <p:cNvPr id="9" name="グループ化 18"/>
          <p:cNvGrpSpPr/>
          <p:nvPr/>
        </p:nvGrpSpPr>
        <p:grpSpPr>
          <a:xfrm>
            <a:off x="0" y="476672"/>
            <a:ext cx="9906000" cy="72008"/>
            <a:chOff x="0" y="188640"/>
            <a:chExt cx="9144000" cy="72008"/>
          </a:xfrm>
        </p:grpSpPr>
        <p:cxnSp>
          <p:nvCxnSpPr>
            <p:cNvPr id="10" name="直線コネクタ 9"/>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3"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166</a:t>
            </a:fld>
            <a:endParaRPr lang="en-US" altLang="ja-JP" dirty="0">
              <a:solidFill>
                <a:prstClr val="black"/>
              </a:solidFill>
            </a:endParaRPr>
          </a:p>
        </p:txBody>
      </p:sp>
    </p:spTree>
    <p:extLst>
      <p:ext uri="{BB962C8B-B14F-4D97-AF65-F5344CB8AC3E}">
        <p14:creationId xmlns:p14="http://schemas.microsoft.com/office/powerpoint/2010/main" val="41555033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270024" y="-27343"/>
            <a:ext cx="5275264" cy="466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fontAlgn="auto">
              <a:spcBef>
                <a:spcPts val="0"/>
              </a:spcBef>
              <a:spcAft>
                <a:spcPts val="0"/>
              </a:spcAft>
              <a:defRPr/>
            </a:pPr>
            <a:r>
              <a:rPr lang="ja-JP" altLang="en-US" sz="2000" b="1" dirty="0">
                <a:solidFill>
                  <a:prstClr val="black"/>
                </a:solidFill>
              </a:rPr>
              <a:t>発達障害者支援体制整備</a:t>
            </a:r>
            <a:r>
              <a:rPr lang="ja-JP" altLang="en-US" sz="2000" dirty="0">
                <a:solidFill>
                  <a:prstClr val="black"/>
                </a:solidFill>
              </a:rPr>
              <a:t>　　　　</a:t>
            </a:r>
          </a:p>
        </p:txBody>
      </p:sp>
      <p:sp>
        <p:nvSpPr>
          <p:cNvPr id="5" name="正方形/長方形 4"/>
          <p:cNvSpPr/>
          <p:nvPr/>
        </p:nvSpPr>
        <p:spPr>
          <a:xfrm>
            <a:off x="56501" y="620689"/>
            <a:ext cx="9793089" cy="1368152"/>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lIns="91307" tIns="45653" rIns="91307" bIns="45653" anchor="ctr"/>
          <a:lstStyle/>
          <a:p>
            <a:pPr fontAlgn="auto">
              <a:spcBef>
                <a:spcPts val="0"/>
              </a:spcBef>
              <a:spcAft>
                <a:spcPts val="0"/>
              </a:spcAft>
              <a:tabLst>
                <a:tab pos="88806" algn="l"/>
              </a:tabLst>
              <a:defRPr/>
            </a:pPr>
            <a:r>
              <a:rPr lang="ja-JP" altLang="en-US" sz="1400" dirty="0">
                <a:solidFill>
                  <a:prstClr val="black"/>
                </a:solidFill>
              </a:rPr>
              <a:t>   乳幼児期から成人期における各ライフステージに対応する一貫した支援を行うため、関係機関等によるネットワークを構築するとともに、ペアレント・メンター・ペアレントトレーニング・ソーシャルスキルトレーニングの導入による家族支援体制の整備や、発達障害特有のアセスメントツールの導入を促進するための研修会を実施する。</a:t>
            </a:r>
            <a:endParaRPr lang="en-US" altLang="ja-JP" sz="1400" dirty="0">
              <a:solidFill>
                <a:prstClr val="black"/>
              </a:solidFill>
            </a:endParaRPr>
          </a:p>
          <a:p>
            <a:pPr fontAlgn="auto">
              <a:spcBef>
                <a:spcPts val="0"/>
              </a:spcBef>
              <a:spcAft>
                <a:spcPts val="0"/>
              </a:spcAft>
              <a:defRPr/>
            </a:pPr>
            <a:r>
              <a:rPr lang="ja-JP" altLang="en-US" sz="1400" dirty="0">
                <a:solidFill>
                  <a:prstClr val="black"/>
                </a:solidFill>
              </a:rPr>
              <a:t>　また、市町村・事業所等支援、医療機関との連携や困難ケースへの対応を行うための「発達障害者地域支援マネジャー」を配置し、地域の中核である発達障害者支援センターの地域支援機能の強化を図る。</a:t>
            </a:r>
          </a:p>
        </p:txBody>
      </p:sp>
      <p:sp>
        <p:nvSpPr>
          <p:cNvPr id="10" name="角丸四角形 9"/>
          <p:cNvSpPr/>
          <p:nvPr/>
        </p:nvSpPr>
        <p:spPr>
          <a:xfrm>
            <a:off x="192072" y="2276891"/>
            <a:ext cx="9691219" cy="2902107"/>
          </a:xfrm>
          <a:prstGeom prst="roundRect">
            <a:avLst>
              <a:gd name="adj" fmla="val 57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ormAutofit/>
          </a:bodyPr>
          <a:lstStyle/>
          <a:p>
            <a:pPr>
              <a:defRPr/>
            </a:pPr>
            <a:r>
              <a:rPr lang="ja-JP" altLang="en-US" sz="400" dirty="0">
                <a:solidFill>
                  <a:prstClr val="white"/>
                </a:solidFill>
              </a:rPr>
              <a:t>　　　</a:t>
            </a:r>
            <a:endParaRPr lang="en-US" altLang="ja-JP" sz="400" dirty="0">
              <a:solidFill>
                <a:prstClr val="white"/>
              </a:solidFill>
            </a:endParaRPr>
          </a:p>
          <a:p>
            <a:pPr>
              <a:defRPr/>
            </a:pPr>
            <a:r>
              <a:rPr lang="ja-JP" altLang="en-US" sz="400" dirty="0">
                <a:solidFill>
                  <a:prstClr val="white"/>
                </a:solidFill>
                <a:latin typeface="ＭＳ Ｐゴシック"/>
              </a:rPr>
              <a:t>　　　　　</a:t>
            </a:r>
            <a:endParaRPr lang="en-US" altLang="ja-JP" sz="1600" dirty="0">
              <a:solidFill>
                <a:prstClr val="black"/>
              </a:solidFill>
              <a:latin typeface="ＭＳ Ｐゴシック"/>
            </a:endParaRPr>
          </a:p>
          <a:p>
            <a:pPr>
              <a:defRPr/>
            </a:pPr>
            <a:endParaRPr lang="en-US" altLang="ja-JP" sz="1600" dirty="0">
              <a:solidFill>
                <a:prstClr val="black"/>
              </a:solidFill>
              <a:latin typeface="ＭＳ Ｐゴシック"/>
            </a:endParaRPr>
          </a:p>
          <a:p>
            <a:pPr>
              <a:defRPr/>
            </a:pPr>
            <a:endParaRPr lang="ja-JP" altLang="en-US" sz="1600" dirty="0">
              <a:solidFill>
                <a:prstClr val="black"/>
              </a:solidFill>
              <a:latin typeface="ＭＳ Ｐゴシック"/>
            </a:endParaRPr>
          </a:p>
        </p:txBody>
      </p:sp>
      <p:sp>
        <p:nvSpPr>
          <p:cNvPr id="11" name="正方形/長方形 10"/>
          <p:cNvSpPr/>
          <p:nvPr/>
        </p:nvSpPr>
        <p:spPr>
          <a:xfrm>
            <a:off x="3304288" y="2492949"/>
            <a:ext cx="3232967" cy="2471329"/>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a:defRPr/>
            </a:pPr>
            <a:endParaRPr lang="ja-JP" altLang="en-US" sz="1000">
              <a:solidFill>
                <a:prstClr val="white"/>
              </a:solidFill>
            </a:endParaRPr>
          </a:p>
        </p:txBody>
      </p:sp>
      <p:pic>
        <p:nvPicPr>
          <p:cNvPr id="8213" name="Picture 2" descr="C:\Users\yspmg\AppData\Local\Microsoft\Windows\Temporary Internet Files\Content.IE5\ZGB3EBQ6\MCj04455900000[1].wmf"/>
          <p:cNvPicPr>
            <a:picLocks noChangeAspect="1" noChangeArrowheads="1"/>
          </p:cNvPicPr>
          <p:nvPr/>
        </p:nvPicPr>
        <p:blipFill>
          <a:blip r:embed="rId3" cstate="print"/>
          <a:srcRect/>
          <a:stretch>
            <a:fillRect/>
          </a:stretch>
        </p:blipFill>
        <p:spPr bwMode="auto">
          <a:xfrm>
            <a:off x="6557320" y="3284989"/>
            <a:ext cx="627928" cy="509054"/>
          </a:xfrm>
          <a:prstGeom prst="rect">
            <a:avLst/>
          </a:prstGeom>
          <a:noFill/>
          <a:ln w="9525">
            <a:noFill/>
            <a:miter lim="800000"/>
            <a:headEnd/>
            <a:tailEnd/>
          </a:ln>
        </p:spPr>
      </p:pic>
      <p:pic>
        <p:nvPicPr>
          <p:cNvPr id="8214" name="Picture 29" descr="j0310838"/>
          <p:cNvPicPr>
            <a:picLocks noChangeAspect="1" noChangeArrowheads="1"/>
          </p:cNvPicPr>
          <p:nvPr/>
        </p:nvPicPr>
        <p:blipFill>
          <a:blip r:embed="rId4" cstate="print"/>
          <a:srcRect/>
          <a:stretch>
            <a:fillRect/>
          </a:stretch>
        </p:blipFill>
        <p:spPr bwMode="auto">
          <a:xfrm>
            <a:off x="6610956" y="4597157"/>
            <a:ext cx="502455" cy="307426"/>
          </a:xfrm>
          <a:prstGeom prst="rect">
            <a:avLst/>
          </a:prstGeom>
          <a:noFill/>
          <a:ln w="9525">
            <a:noFill/>
            <a:miter lim="800000"/>
            <a:headEnd/>
            <a:tailEnd/>
          </a:ln>
        </p:spPr>
      </p:pic>
      <p:pic>
        <p:nvPicPr>
          <p:cNvPr id="8215" name="Picture 2" descr="C:\Users\yspmg\AppData\Local\Microsoft\Windows\Temporary Internet Files\Content.IE5\J5E7E87F\MCj04460060000[1].wmf"/>
          <p:cNvPicPr>
            <a:picLocks noChangeAspect="1" noChangeArrowheads="1"/>
          </p:cNvPicPr>
          <p:nvPr/>
        </p:nvPicPr>
        <p:blipFill>
          <a:blip r:embed="rId5" cstate="print"/>
          <a:srcRect/>
          <a:stretch>
            <a:fillRect/>
          </a:stretch>
        </p:blipFill>
        <p:spPr bwMode="auto">
          <a:xfrm>
            <a:off x="4376936" y="4179086"/>
            <a:ext cx="1288944" cy="711862"/>
          </a:xfrm>
          <a:prstGeom prst="rect">
            <a:avLst/>
          </a:prstGeom>
          <a:noFill/>
          <a:ln w="9525">
            <a:noFill/>
            <a:miter lim="800000"/>
            <a:headEnd/>
            <a:tailEnd/>
          </a:ln>
        </p:spPr>
      </p:pic>
      <p:sp>
        <p:nvSpPr>
          <p:cNvPr id="40" name="Rectangle 13"/>
          <p:cNvSpPr>
            <a:spLocks noChangeArrowheads="1"/>
          </p:cNvSpPr>
          <p:nvPr/>
        </p:nvSpPr>
        <p:spPr bwMode="auto">
          <a:xfrm>
            <a:off x="3656858" y="2348880"/>
            <a:ext cx="2448272" cy="295956"/>
          </a:xfrm>
          <a:prstGeom prst="rect">
            <a:avLst/>
          </a:prstGeom>
          <a:solidFill>
            <a:schemeClr val="bg1"/>
          </a:solidFill>
          <a:ln w="9525">
            <a:solidFill>
              <a:schemeClr val="tx1"/>
            </a:solidFill>
            <a:miter lim="800000"/>
            <a:headEnd/>
            <a:tailEnd/>
          </a:ln>
        </p:spPr>
        <p:txBody>
          <a:bodyPr wrap="none" lIns="91307" tIns="45653" rIns="91307" bIns="45653" anchor="ctr"/>
          <a:lstStyle/>
          <a:p>
            <a:pPr algn="ctr">
              <a:defRPr/>
            </a:pPr>
            <a:r>
              <a:rPr lang="ja-JP" altLang="en-US" sz="1400" dirty="0">
                <a:solidFill>
                  <a:prstClr val="black"/>
                </a:solidFill>
                <a:ea typeface="ＭＳ Ｐゴシック"/>
              </a:rPr>
              <a:t>発達障害者支援地域協議会</a:t>
            </a:r>
            <a:endParaRPr lang="ja-JP" altLang="en-US" sz="900" dirty="0">
              <a:solidFill>
                <a:prstClr val="black"/>
              </a:solidFill>
              <a:ea typeface="ＭＳ Ｐゴシック"/>
            </a:endParaRPr>
          </a:p>
        </p:txBody>
      </p:sp>
      <p:sp>
        <p:nvSpPr>
          <p:cNvPr id="42" name="Rectangle 14"/>
          <p:cNvSpPr>
            <a:spLocks noChangeArrowheads="1"/>
          </p:cNvSpPr>
          <p:nvPr/>
        </p:nvSpPr>
        <p:spPr bwMode="auto">
          <a:xfrm>
            <a:off x="7678167" y="4081388"/>
            <a:ext cx="2171423" cy="468511"/>
          </a:xfrm>
          <a:prstGeom prst="rect">
            <a:avLst/>
          </a:prstGeom>
          <a:noFill/>
          <a:ln w="9525">
            <a:noFill/>
            <a:miter lim="800000"/>
            <a:headEnd/>
            <a:tailEnd/>
          </a:ln>
        </p:spPr>
        <p:txBody>
          <a:bodyPr wrap="none" lIns="91307" tIns="45653" rIns="91307" bIns="45653" anchor="ctr"/>
          <a:lstStyle/>
          <a:p>
            <a:pPr>
              <a:defRPr/>
            </a:pPr>
            <a:endParaRPr lang="ja-JP" altLang="en-US" sz="1000" dirty="0">
              <a:solidFill>
                <a:prstClr val="black"/>
              </a:solidFill>
              <a:latin typeface="ＭＳ Ｐゴシック"/>
              <a:ea typeface="ＭＳ Ｐゴシック"/>
            </a:endParaRPr>
          </a:p>
        </p:txBody>
      </p:sp>
      <p:sp>
        <p:nvSpPr>
          <p:cNvPr id="50" name="Rectangle 14"/>
          <p:cNvSpPr>
            <a:spLocks noChangeArrowheads="1"/>
          </p:cNvSpPr>
          <p:nvPr/>
        </p:nvSpPr>
        <p:spPr bwMode="auto">
          <a:xfrm>
            <a:off x="7165106" y="3051442"/>
            <a:ext cx="2612432" cy="1601696"/>
          </a:xfrm>
          <a:prstGeom prst="rect">
            <a:avLst/>
          </a:prstGeom>
          <a:noFill/>
          <a:ln w="9525">
            <a:noFill/>
            <a:miter lim="800000"/>
            <a:headEnd/>
            <a:tailEnd/>
          </a:ln>
        </p:spPr>
        <p:txBody>
          <a:bodyPr wrap="none" lIns="91307" tIns="45653" rIns="91307" bIns="45653" anchor="ctr"/>
          <a:lstStyle/>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○家族支援のための人材育成</a:t>
            </a:r>
            <a:endParaRPr lang="en-US" altLang="ja-JP" sz="1000" dirty="0">
              <a:solidFill>
                <a:prstClr val="black"/>
              </a:solidFill>
              <a:ea typeface="ＭＳ Ｐゴシック"/>
            </a:endParaRPr>
          </a:p>
          <a:p>
            <a:r>
              <a:rPr lang="ja-JP" altLang="en-US" sz="1000" dirty="0">
                <a:solidFill>
                  <a:prstClr val="black"/>
                </a:solidFill>
                <a:ea typeface="ＭＳ Ｐゴシック"/>
              </a:rPr>
              <a:t>　（家族の対応力向上）</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・ペアレントトレーニング</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・ペアレントプログラム</a:t>
            </a:r>
          </a:p>
          <a:p>
            <a:r>
              <a:rPr lang="ja-JP" altLang="en-US" sz="1000" dirty="0">
                <a:solidFill>
                  <a:prstClr val="black"/>
                </a:solidFill>
                <a:ea typeface="ＭＳ Ｐゴシック"/>
              </a:rPr>
              <a:t>　（当事者による助言）</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・ペアレントメンター　　等　　　　　　　　　　　　　　　　　</a:t>
            </a:r>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○当事者の適応力向上のための人材育成</a:t>
            </a:r>
            <a:endParaRPr lang="en-US" altLang="ja-JP" sz="1000" dirty="0">
              <a:solidFill>
                <a:prstClr val="black"/>
              </a:solidFill>
              <a:ea typeface="ＭＳ Ｐゴシック"/>
            </a:endParaRPr>
          </a:p>
          <a:p>
            <a:r>
              <a:rPr lang="ja-JP" altLang="en-US" sz="1000" dirty="0">
                <a:solidFill>
                  <a:prstClr val="black"/>
                </a:solidFill>
                <a:ea typeface="ＭＳ Ｐゴシック"/>
              </a:rPr>
              <a:t> 　・ソーシャルスキルトレーニング　等　　　　</a:t>
            </a:r>
          </a:p>
          <a:p>
            <a:pPr>
              <a:defRPr/>
            </a:pPr>
            <a:endParaRPr lang="en-US" altLang="ja-JP" sz="1000" dirty="0">
              <a:solidFill>
                <a:prstClr val="black"/>
              </a:solidFill>
              <a:ea typeface="ＭＳ Ｐゴシック"/>
            </a:endParaRPr>
          </a:p>
          <a:p>
            <a:pPr>
              <a:defRPr/>
            </a:pPr>
            <a:r>
              <a:rPr lang="ja-JP" altLang="en-US" sz="1000" dirty="0">
                <a:solidFill>
                  <a:prstClr val="black"/>
                </a:solidFill>
                <a:latin typeface="ＭＳ Ｐゴシック"/>
                <a:ea typeface="ＭＳ Ｐゴシック"/>
              </a:rPr>
              <a:t>○アセスメントツールの導入促進</a:t>
            </a:r>
            <a:endParaRPr lang="en-US" altLang="ja-JP" sz="1000" dirty="0">
              <a:solidFill>
                <a:prstClr val="black"/>
              </a:solidFill>
              <a:latin typeface="ＭＳ Ｐゴシック"/>
              <a:ea typeface="ＭＳ Ｐゴシック"/>
            </a:endParaRPr>
          </a:p>
          <a:p>
            <a:pPr>
              <a:defRPr/>
            </a:pPr>
            <a:r>
              <a:rPr lang="ja-JP" altLang="en-US" sz="1000" dirty="0">
                <a:solidFill>
                  <a:prstClr val="black"/>
                </a:solidFill>
                <a:latin typeface="ＭＳ Ｐゴシック"/>
                <a:ea typeface="ＭＳ Ｐゴシック"/>
              </a:rPr>
              <a:t> 　・Ｍ－ＣＨＡＴ、ＰＡＲＳ</a:t>
            </a:r>
            <a:r>
              <a:rPr lang="en-US" altLang="ja-JP" sz="1000" dirty="0">
                <a:solidFill>
                  <a:prstClr val="black"/>
                </a:solidFill>
                <a:latin typeface="ＭＳ Ｐゴシック"/>
                <a:ea typeface="ＭＳ Ｐゴシック"/>
              </a:rPr>
              <a:t>-</a:t>
            </a:r>
            <a:r>
              <a:rPr lang="ja-JP" altLang="en-US" sz="1000" dirty="0">
                <a:solidFill>
                  <a:prstClr val="black"/>
                </a:solidFill>
                <a:latin typeface="ＭＳ Ｐゴシック"/>
                <a:ea typeface="ＭＳ Ｐゴシック"/>
              </a:rPr>
              <a:t>ＴＲ　　等</a:t>
            </a: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ja-JP" altLang="en-US" sz="1000" dirty="0">
              <a:solidFill>
                <a:prstClr val="black"/>
              </a:solidFill>
              <a:ea typeface="ＭＳ Ｐゴシック"/>
            </a:endParaRPr>
          </a:p>
        </p:txBody>
      </p:sp>
      <p:cxnSp>
        <p:nvCxnSpPr>
          <p:cNvPr id="59" name="直線矢印コネクタ 58"/>
          <p:cNvCxnSpPr>
            <a:endCxn id="6" idx="1"/>
          </p:cNvCxnSpPr>
          <p:nvPr/>
        </p:nvCxnSpPr>
        <p:spPr>
          <a:xfrm flipV="1">
            <a:off x="5868994" y="3791213"/>
            <a:ext cx="1316287" cy="63670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7" name="直線矢印コネクタ 66"/>
          <p:cNvCxnSpPr/>
          <p:nvPr/>
        </p:nvCxnSpPr>
        <p:spPr>
          <a:xfrm>
            <a:off x="2989246" y="4033164"/>
            <a:ext cx="1313325" cy="547964"/>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8" name="Rectangle 13"/>
          <p:cNvSpPr>
            <a:spLocks noChangeArrowheads="1"/>
          </p:cNvSpPr>
          <p:nvPr/>
        </p:nvSpPr>
        <p:spPr bwMode="auto">
          <a:xfrm>
            <a:off x="3523741" y="4269161"/>
            <a:ext cx="421331" cy="239960"/>
          </a:xfrm>
          <a:prstGeom prst="rect">
            <a:avLst/>
          </a:prstGeom>
          <a:solidFill>
            <a:schemeClr val="bg1"/>
          </a:solidFill>
          <a:ln w="9525">
            <a:solidFill>
              <a:schemeClr val="accent1"/>
            </a:solidFill>
            <a:miter lim="800000"/>
            <a:headEnd/>
            <a:tailEnd/>
          </a:ln>
        </p:spPr>
        <p:txBody>
          <a:bodyPr wrap="none" lIns="91307" tIns="45653" rIns="91307" bIns="45653" anchor="ctr"/>
          <a:lstStyle/>
          <a:p>
            <a:pPr>
              <a:defRPr/>
            </a:pPr>
            <a:r>
              <a:rPr lang="ja-JP" altLang="en-US" sz="900" dirty="0">
                <a:solidFill>
                  <a:prstClr val="black"/>
                </a:solidFill>
                <a:ea typeface="ＭＳ Ｐゴシック"/>
              </a:rPr>
              <a:t>連携</a:t>
            </a:r>
          </a:p>
        </p:txBody>
      </p:sp>
      <p:sp>
        <p:nvSpPr>
          <p:cNvPr id="16" name="テキスト ボックス 15"/>
          <p:cNvSpPr txBox="1"/>
          <p:nvPr/>
        </p:nvSpPr>
        <p:spPr>
          <a:xfrm>
            <a:off x="3368824" y="2636920"/>
            <a:ext cx="3432236" cy="1569566"/>
          </a:xfrm>
          <a:prstGeom prst="rect">
            <a:avLst/>
          </a:prstGeom>
          <a:noFill/>
        </p:spPr>
        <p:txBody>
          <a:bodyPr wrap="square" lIns="91341" tIns="45673" rIns="91341" bIns="45673" rtlCol="0">
            <a:spAutoFit/>
          </a:bodyPr>
          <a:lstStyle/>
          <a:p>
            <a:pPr marL="82458" indent="-82458" fontAlgn="auto">
              <a:spcBef>
                <a:spcPts val="0"/>
              </a:spcBef>
              <a:spcAft>
                <a:spcPts val="0"/>
              </a:spcAft>
            </a:pPr>
            <a:r>
              <a:rPr lang="ja-JP" altLang="en-US" sz="1200" dirty="0">
                <a:solidFill>
                  <a:prstClr val="black"/>
                </a:solidFill>
                <a:latin typeface="ＭＳ Ｐゴシック"/>
                <a:ea typeface="ＭＳ Ｐゴシック"/>
              </a:rPr>
              <a:t>１）自治体内の支援ニーズや支援体制の現状</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等を把握。市町村又は障害福祉圏域ごとの</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支援体制の整備の状況や発達障害者支援</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センターの活動状況について検証</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２）センターの拡充やマネジャーの配置、その</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　　役割の見直し等を検討</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ja-JP" altLang="en-US" sz="1200" dirty="0">
                <a:solidFill>
                  <a:prstClr val="black"/>
                </a:solidFill>
                <a:latin typeface="ＭＳ Ｐゴシック"/>
                <a:ea typeface="ＭＳ Ｐゴシック"/>
              </a:rPr>
              <a:t>３）家族支援やアセスメントツールの普及を計画</a:t>
            </a:r>
            <a:endParaRPr lang="en-US" altLang="ja-JP" sz="1200" dirty="0">
              <a:solidFill>
                <a:prstClr val="black"/>
              </a:solidFill>
              <a:latin typeface="ＭＳ Ｐゴシック"/>
              <a:ea typeface="ＭＳ Ｐゴシック"/>
            </a:endParaRPr>
          </a:p>
          <a:p>
            <a:pPr marL="82458" indent="-82458" fontAlgn="auto">
              <a:spcBef>
                <a:spcPts val="0"/>
              </a:spcBef>
              <a:spcAft>
                <a:spcPts val="0"/>
              </a:spcAft>
            </a:pPr>
            <a:r>
              <a:rPr lang="en-US" altLang="ja-JP" sz="1200" dirty="0">
                <a:solidFill>
                  <a:prstClr val="black"/>
                </a:solidFill>
                <a:latin typeface="ＭＳ Ｐゴシック"/>
                <a:ea typeface="ＭＳ Ｐゴシック"/>
              </a:rPr>
              <a:t>※</a:t>
            </a:r>
            <a:r>
              <a:rPr lang="ja-JP" altLang="en-US" sz="1200" dirty="0">
                <a:solidFill>
                  <a:prstClr val="black"/>
                </a:solidFill>
                <a:latin typeface="ＭＳ Ｐゴシック"/>
                <a:ea typeface="ＭＳ Ｐゴシック"/>
              </a:rPr>
              <a:t>年２～３回程度開催</a:t>
            </a:r>
            <a:endParaRPr lang="en-US" altLang="ja-JP" sz="1200" dirty="0">
              <a:solidFill>
                <a:prstClr val="black"/>
              </a:solidFill>
              <a:latin typeface="ＭＳ Ｐゴシック"/>
              <a:ea typeface="ＭＳ Ｐゴシック"/>
            </a:endParaRPr>
          </a:p>
        </p:txBody>
      </p:sp>
      <p:sp>
        <p:nvSpPr>
          <p:cNvPr id="78" name="上下矢印 77"/>
          <p:cNvSpPr/>
          <p:nvPr/>
        </p:nvSpPr>
        <p:spPr>
          <a:xfrm>
            <a:off x="4630061" y="5179256"/>
            <a:ext cx="1187044" cy="698293"/>
          </a:xfrm>
          <a:prstGeom prst="upDownArrow">
            <a:avLst>
              <a:gd name="adj1" fmla="val 60081"/>
              <a:gd name="adj2" fmla="val 35418"/>
            </a:avLst>
          </a:prstGeom>
          <a:ln/>
        </p:spPr>
        <p:style>
          <a:lnRef idx="1">
            <a:schemeClr val="accent3"/>
          </a:lnRef>
          <a:fillRef idx="2">
            <a:schemeClr val="accent3"/>
          </a:fillRef>
          <a:effectRef idx="1">
            <a:schemeClr val="accent3"/>
          </a:effectRef>
          <a:fontRef idx="minor">
            <a:schemeClr val="dk1"/>
          </a:fontRef>
        </p:style>
        <p:txBody>
          <a:bodyPr lIns="91307" tIns="45653" rIns="91307" bIns="45653" anchor="ctr"/>
          <a:lstStyle/>
          <a:p>
            <a:pPr algn="ctr">
              <a:defRPr/>
            </a:pPr>
            <a:r>
              <a:rPr lang="ja-JP" altLang="en-US" sz="1200" dirty="0">
                <a:solidFill>
                  <a:prstClr val="black"/>
                </a:solidFill>
              </a:rPr>
              <a:t>連携</a:t>
            </a:r>
          </a:p>
        </p:txBody>
      </p:sp>
      <p:sp>
        <p:nvSpPr>
          <p:cNvPr id="103" name="AutoShape 9"/>
          <p:cNvSpPr>
            <a:spLocks noChangeArrowheads="1"/>
          </p:cNvSpPr>
          <p:nvPr/>
        </p:nvSpPr>
        <p:spPr bwMode="auto">
          <a:xfrm>
            <a:off x="191985" y="5877272"/>
            <a:ext cx="9636650" cy="953670"/>
          </a:xfrm>
          <a:prstGeom prst="roundRect">
            <a:avLst>
              <a:gd name="adj" fmla="val 0"/>
            </a:avLst>
          </a:prstGeom>
          <a:noFill/>
          <a:ln w="9525" cmpd="sng">
            <a:solidFill>
              <a:schemeClr val="tx1"/>
            </a:solidFill>
            <a:miter lim="800000"/>
            <a:headEnd/>
            <a:tailEnd/>
          </a:ln>
        </p:spPr>
        <p:txBody>
          <a:bodyPr wrap="none" lIns="91307" tIns="45653" rIns="91307" bIns="45653"/>
          <a:lstStyle/>
          <a:p>
            <a:endParaRPr lang="en-US" altLang="ja-JP" sz="800" dirty="0">
              <a:solidFill>
                <a:prstClr val="black"/>
              </a:solidFill>
              <a:ea typeface="ＭＳ Ｐゴシック"/>
            </a:endParaRPr>
          </a:p>
          <a:p>
            <a:r>
              <a:rPr lang="ja-JP" altLang="en-US" sz="1400" dirty="0">
                <a:solidFill>
                  <a:prstClr val="black"/>
                </a:solidFill>
                <a:ea typeface="ＭＳ Ｐゴシック"/>
              </a:rPr>
              <a:t>　　</a:t>
            </a:r>
            <a:endParaRPr lang="en-US" altLang="ja-JP" sz="1400" dirty="0">
              <a:solidFill>
                <a:prstClr val="black"/>
              </a:solidFill>
              <a:ea typeface="ＭＳ Ｐゴシック"/>
            </a:endParaRPr>
          </a:p>
        </p:txBody>
      </p:sp>
      <p:pic>
        <p:nvPicPr>
          <p:cNvPr id="115" name="Picture 4" descr="C:\Users\yspmg\AppData\Local\Microsoft\Windows\Temporary Internet Files\Content.IE5\PK6VHFIT\MCj04455080000[1].wmf"/>
          <p:cNvPicPr>
            <a:picLocks noChangeAspect="1" noChangeArrowheads="1"/>
          </p:cNvPicPr>
          <p:nvPr/>
        </p:nvPicPr>
        <p:blipFill>
          <a:blip r:embed="rId6" cstate="print"/>
          <a:srcRect/>
          <a:stretch>
            <a:fillRect/>
          </a:stretch>
        </p:blipFill>
        <p:spPr bwMode="auto">
          <a:xfrm>
            <a:off x="3872887" y="6165596"/>
            <a:ext cx="1020674" cy="520547"/>
          </a:xfrm>
          <a:prstGeom prst="rect">
            <a:avLst/>
          </a:prstGeom>
          <a:noFill/>
          <a:ln w="9525">
            <a:noFill/>
            <a:miter lim="800000"/>
            <a:headEnd/>
            <a:tailEnd/>
          </a:ln>
        </p:spPr>
      </p:pic>
      <p:sp>
        <p:nvSpPr>
          <p:cNvPr id="2" name="テキスト ボックス 1"/>
          <p:cNvSpPr txBox="1"/>
          <p:nvPr/>
        </p:nvSpPr>
        <p:spPr>
          <a:xfrm>
            <a:off x="324944" y="6021374"/>
            <a:ext cx="2899868" cy="705323"/>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１）住民にわかりやすい窓口の設置</a:t>
            </a:r>
            <a:endParaRPr lang="en-US" altLang="ja-JP" sz="1000" dirty="0">
              <a:solidFill>
                <a:prstClr val="black"/>
              </a:solidFill>
              <a:latin typeface="Calibri"/>
              <a:ea typeface="ＭＳ Ｐゴシック"/>
            </a:endParaRPr>
          </a:p>
          <a:p>
            <a:pPr fontAlgn="auto">
              <a:spcBef>
                <a:spcPts val="0"/>
              </a:spcBef>
              <a:spcAft>
                <a:spcPts val="0"/>
              </a:spcAft>
            </a:pPr>
            <a:r>
              <a:rPr lang="en-US" altLang="ja-JP" sz="1000" dirty="0">
                <a:solidFill>
                  <a:prstClr val="black"/>
                </a:solidFill>
                <a:latin typeface="Calibri"/>
                <a:ea typeface="ＭＳ Ｐゴシック"/>
              </a:rPr>
              <a:t>      </a:t>
            </a:r>
            <a:r>
              <a:rPr lang="ja-JP" altLang="en-US" sz="1000" dirty="0">
                <a:solidFill>
                  <a:prstClr val="black"/>
                </a:solidFill>
                <a:latin typeface="Calibri"/>
                <a:ea typeface="ＭＳ Ｐゴシック"/>
              </a:rPr>
              <a:t>や連絡先の周知</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２）関係部署との連携体制の構築</a:t>
            </a:r>
          </a:p>
          <a:p>
            <a:pPr fontAlgn="auto">
              <a:spcBef>
                <a:spcPts val="0"/>
              </a:spcBef>
              <a:spcAft>
                <a:spcPts val="0"/>
              </a:spcAft>
            </a:pPr>
            <a:r>
              <a:rPr lang="ja-JP" altLang="en-US" sz="1000" dirty="0">
                <a:solidFill>
                  <a:prstClr val="black"/>
                </a:solidFill>
                <a:latin typeface="Calibri"/>
                <a:ea typeface="ＭＳ Ｐゴシック"/>
              </a:rPr>
              <a:t>（例：個別支援ファイルの活用・普及）</a:t>
            </a:r>
          </a:p>
        </p:txBody>
      </p:sp>
      <p:sp>
        <p:nvSpPr>
          <p:cNvPr id="63" name="テキスト ボックス 62"/>
          <p:cNvSpPr txBox="1"/>
          <p:nvPr/>
        </p:nvSpPr>
        <p:spPr>
          <a:xfrm>
            <a:off x="4881035" y="5930887"/>
            <a:ext cx="5112569" cy="858855"/>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３）早期発見、早期支援等（ペアレントトレーニング、ペアレントプログラム、ペアレント　</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メンター、ソーシャルスキルトレーニング）の推進　　　</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・人材確保／人材養成</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・専門的な機関との連携</a:t>
            </a:r>
            <a:endParaRPr lang="en-US" altLang="ja-JP" sz="1000" dirty="0">
              <a:solidFill>
                <a:prstClr val="black"/>
              </a:solidFill>
              <a:latin typeface="Calibri"/>
              <a:ea typeface="ＭＳ Ｐゴシック"/>
            </a:endParaRPr>
          </a:p>
          <a:p>
            <a:pPr fontAlgn="auto">
              <a:spcBef>
                <a:spcPts val="0"/>
              </a:spcBef>
              <a:spcAft>
                <a:spcPts val="0"/>
              </a:spcAft>
            </a:pPr>
            <a:r>
              <a:rPr lang="ja-JP" altLang="en-US" sz="1000" dirty="0">
                <a:solidFill>
                  <a:prstClr val="black"/>
                </a:solidFill>
                <a:latin typeface="Calibri"/>
                <a:ea typeface="ＭＳ Ｐゴシック"/>
              </a:rPr>
              <a:t>　　・保健センター等でアセスメントツールを活用</a:t>
            </a:r>
          </a:p>
        </p:txBody>
      </p:sp>
      <p:pic>
        <p:nvPicPr>
          <p:cNvPr id="1028" name="Picture 4" descr="現場 イメージ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147" y="6093584"/>
            <a:ext cx="916401" cy="5595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会議 イメージ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1412" y="6381648"/>
            <a:ext cx="1451767" cy="413045"/>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7185298" y="2691405"/>
            <a:ext cx="2571355" cy="2199546"/>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grpSp>
        <p:nvGrpSpPr>
          <p:cNvPr id="54" name="グループ化 18"/>
          <p:cNvGrpSpPr/>
          <p:nvPr/>
        </p:nvGrpSpPr>
        <p:grpSpPr>
          <a:xfrm>
            <a:off x="0" y="404664"/>
            <a:ext cx="9906000" cy="72008"/>
            <a:chOff x="0" y="188640"/>
            <a:chExt cx="9144000" cy="72008"/>
          </a:xfrm>
        </p:grpSpPr>
        <p:cxnSp>
          <p:nvCxnSpPr>
            <p:cNvPr id="57" name="直線コネクタ 5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p:cNvSpPr/>
          <p:nvPr/>
        </p:nvSpPr>
        <p:spPr>
          <a:xfrm>
            <a:off x="128505" y="2132861"/>
            <a:ext cx="2563431" cy="36004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600" kern="0" dirty="0">
                <a:solidFill>
                  <a:prstClr val="white"/>
                </a:solidFill>
                <a:latin typeface="HGS創英角ｺﾞｼｯｸUB" pitchFamily="50" charset="-128"/>
                <a:ea typeface="HGS創英角ｺﾞｼｯｸUB" pitchFamily="50" charset="-128"/>
              </a:rPr>
              <a:t> 都道府県・指定都市</a:t>
            </a:r>
          </a:p>
        </p:txBody>
      </p:sp>
      <p:sp>
        <p:nvSpPr>
          <p:cNvPr id="70" name="正方形/長方形 69"/>
          <p:cNvSpPr/>
          <p:nvPr/>
        </p:nvSpPr>
        <p:spPr>
          <a:xfrm>
            <a:off x="128539" y="5661248"/>
            <a:ext cx="2096743" cy="324008"/>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600" kern="0" dirty="0">
                <a:solidFill>
                  <a:prstClr val="white"/>
                </a:solidFill>
                <a:latin typeface="HGS創英角ｺﾞｼｯｸUB" pitchFamily="50" charset="-128"/>
                <a:ea typeface="HGS創英角ｺﾞｼｯｸUB" pitchFamily="50" charset="-128"/>
              </a:rPr>
              <a:t>市町村</a:t>
            </a:r>
          </a:p>
        </p:txBody>
      </p:sp>
      <p:sp>
        <p:nvSpPr>
          <p:cNvPr id="71" name="正方形/長方形 70"/>
          <p:cNvSpPr/>
          <p:nvPr/>
        </p:nvSpPr>
        <p:spPr>
          <a:xfrm>
            <a:off x="7401273" y="2564904"/>
            <a:ext cx="1146284" cy="27429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defRPr/>
            </a:pPr>
            <a:r>
              <a:rPr lang="ja-JP" altLang="en-US" sz="1000" dirty="0">
                <a:solidFill>
                  <a:prstClr val="black"/>
                </a:solidFill>
                <a:latin typeface="Arial" charset="0"/>
              </a:rPr>
              <a:t>研修会等の実施</a:t>
            </a:r>
            <a:endParaRPr lang="en-US" altLang="ja-JP" sz="1000" dirty="0">
              <a:solidFill>
                <a:prstClr val="black"/>
              </a:solidFill>
              <a:latin typeface="Arial" charset="0"/>
            </a:endParaRPr>
          </a:p>
        </p:txBody>
      </p:sp>
      <p:sp>
        <p:nvSpPr>
          <p:cNvPr id="73" name="右矢印 72"/>
          <p:cNvSpPr/>
          <p:nvPr/>
        </p:nvSpPr>
        <p:spPr>
          <a:xfrm rot="5400000">
            <a:off x="7922603" y="4839108"/>
            <a:ext cx="661015" cy="1415312"/>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91341" tIns="45673" rIns="91341" bIns="45673" rtlCol="0" anchor="ctr"/>
          <a:lstStyle/>
          <a:p>
            <a:pPr algn="ctr" fontAlgn="auto">
              <a:spcBef>
                <a:spcPts val="0"/>
              </a:spcBef>
              <a:spcAft>
                <a:spcPts val="0"/>
              </a:spcAft>
            </a:pPr>
            <a:endParaRPr lang="ja-JP" altLang="en-US" sz="1000" dirty="0">
              <a:ln>
                <a:solidFill>
                  <a:srgbClr val="00CC00"/>
                </a:solidFill>
              </a:ln>
              <a:solidFill>
                <a:srgbClr val="00CC00"/>
              </a:solidFill>
              <a:latin typeface="HG丸ｺﾞｼｯｸM-PRO" pitchFamily="50" charset="-128"/>
              <a:ea typeface="HG丸ｺﾞｼｯｸM-PRO" pitchFamily="50" charset="-128"/>
            </a:endParaRPr>
          </a:p>
        </p:txBody>
      </p:sp>
      <p:sp>
        <p:nvSpPr>
          <p:cNvPr id="75" name="テキスト ボックス 74"/>
          <p:cNvSpPr txBox="1"/>
          <p:nvPr/>
        </p:nvSpPr>
        <p:spPr>
          <a:xfrm>
            <a:off x="7905336" y="5335324"/>
            <a:ext cx="843552"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展開・普及</a:t>
            </a:r>
          </a:p>
        </p:txBody>
      </p:sp>
      <p:sp>
        <p:nvSpPr>
          <p:cNvPr id="83" name="右矢印 82"/>
          <p:cNvSpPr/>
          <p:nvPr/>
        </p:nvSpPr>
        <p:spPr>
          <a:xfrm rot="5400000">
            <a:off x="2805194" y="4699982"/>
            <a:ext cx="661017" cy="1693915"/>
          </a:xfrm>
          <a:prstGeom prst="rightArrow">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270" lIns="91341" tIns="45673" rIns="91341" bIns="45673" rtlCol="0" anchor="ctr"/>
          <a:lstStyle/>
          <a:p>
            <a:pPr algn="ctr" fontAlgn="auto">
              <a:spcBef>
                <a:spcPts val="0"/>
              </a:spcBef>
              <a:spcAft>
                <a:spcPts val="0"/>
              </a:spcAft>
            </a:pPr>
            <a:endParaRPr lang="ja-JP" altLang="en-US" sz="1000" dirty="0">
              <a:ln>
                <a:solidFill>
                  <a:srgbClr val="00CC00"/>
                </a:solidFill>
              </a:ln>
              <a:solidFill>
                <a:srgbClr val="00CC00"/>
              </a:solidFill>
              <a:latin typeface="HG丸ｺﾞｼｯｸM-PRO" pitchFamily="50" charset="-128"/>
              <a:ea typeface="HG丸ｺﾞｼｯｸM-PRO" pitchFamily="50" charset="-128"/>
            </a:endParaRPr>
          </a:p>
        </p:txBody>
      </p:sp>
      <p:sp>
        <p:nvSpPr>
          <p:cNvPr id="84" name="テキスト ボックス 83"/>
          <p:cNvSpPr txBox="1"/>
          <p:nvPr/>
        </p:nvSpPr>
        <p:spPr>
          <a:xfrm>
            <a:off x="2648900" y="5335324"/>
            <a:ext cx="2016225" cy="246126"/>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prstClr val="black"/>
                </a:solidFill>
                <a:latin typeface="Calibri"/>
                <a:ea typeface="ＭＳ Ｐゴシック"/>
              </a:rPr>
              <a:t>派遣・サポート</a:t>
            </a:r>
            <a:endParaRPr lang="en-US" altLang="ja-JP" sz="1000" dirty="0">
              <a:solidFill>
                <a:prstClr val="black"/>
              </a:solidFill>
              <a:latin typeface="Calibri"/>
              <a:ea typeface="ＭＳ Ｐゴシック"/>
            </a:endParaRPr>
          </a:p>
        </p:txBody>
      </p:sp>
      <p:sp>
        <p:nvSpPr>
          <p:cNvPr id="58" name="Rectangle 14"/>
          <p:cNvSpPr>
            <a:spLocks noChangeArrowheads="1"/>
          </p:cNvSpPr>
          <p:nvPr/>
        </p:nvSpPr>
        <p:spPr bwMode="auto">
          <a:xfrm>
            <a:off x="817859" y="4064641"/>
            <a:ext cx="2171423" cy="468511"/>
          </a:xfrm>
          <a:prstGeom prst="rect">
            <a:avLst/>
          </a:prstGeom>
          <a:noFill/>
          <a:ln w="9525">
            <a:noFill/>
            <a:miter lim="800000"/>
            <a:headEnd/>
            <a:tailEnd/>
          </a:ln>
        </p:spPr>
        <p:txBody>
          <a:bodyPr wrap="none" lIns="91307" tIns="45653" rIns="91307" bIns="45653" anchor="ctr"/>
          <a:lstStyle/>
          <a:p>
            <a:pPr>
              <a:defRPr/>
            </a:pPr>
            <a:endParaRPr lang="ja-JP" altLang="en-US" sz="1000" dirty="0">
              <a:solidFill>
                <a:prstClr val="black"/>
              </a:solidFill>
              <a:latin typeface="ＭＳ Ｐゴシック"/>
              <a:ea typeface="ＭＳ Ｐゴシック"/>
            </a:endParaRPr>
          </a:p>
        </p:txBody>
      </p:sp>
      <p:sp>
        <p:nvSpPr>
          <p:cNvPr id="62" name="Rectangle 14"/>
          <p:cNvSpPr>
            <a:spLocks noChangeArrowheads="1"/>
          </p:cNvSpPr>
          <p:nvPr/>
        </p:nvSpPr>
        <p:spPr bwMode="auto">
          <a:xfrm>
            <a:off x="220086" y="2996958"/>
            <a:ext cx="2644688" cy="1839506"/>
          </a:xfrm>
          <a:prstGeom prst="rect">
            <a:avLst/>
          </a:prstGeom>
          <a:noFill/>
          <a:ln w="9525">
            <a:noFill/>
            <a:miter lim="800000"/>
            <a:headEnd/>
            <a:tailEnd/>
          </a:ln>
        </p:spPr>
        <p:txBody>
          <a:bodyPr wrap="none" lIns="91307" tIns="45653" rIns="91307" bIns="45653" anchor="ctr"/>
          <a:lstStyle/>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endParaRPr lang="en-US" altLang="ja-JP" sz="1000" dirty="0">
              <a:solidFill>
                <a:prstClr val="black"/>
              </a:solidFill>
              <a:ea typeface="ＭＳ Ｐゴシック"/>
            </a:endParaRPr>
          </a:p>
          <a:p>
            <a:r>
              <a:rPr lang="ja-JP" altLang="en-US" sz="1000" dirty="0">
                <a:solidFill>
                  <a:prstClr val="black"/>
                </a:solidFill>
                <a:ea typeface="ＭＳ Ｐゴシック"/>
              </a:rPr>
              <a:t>○発達障害者支援センター</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・発達障害者及びその家族からの相談に応</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じ、適切な指導又は助言を行う。（直接支援）</a:t>
            </a:r>
          </a:p>
          <a:p>
            <a:pPr indent="82458"/>
            <a:r>
              <a:rPr lang="ja-JP" altLang="en-US" sz="1000" dirty="0">
                <a:solidFill>
                  <a:prstClr val="black"/>
                </a:solidFill>
                <a:ea typeface="ＭＳ Ｐゴシック"/>
              </a:rPr>
              <a:t>・関係機関との連携強化や各種研修の実施に</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より、発達障害者に対する地域おける総合的</a:t>
            </a:r>
            <a:endParaRPr lang="en-US" altLang="ja-JP" sz="1000" dirty="0">
              <a:solidFill>
                <a:prstClr val="black"/>
              </a:solidFill>
              <a:ea typeface="ＭＳ Ｐゴシック"/>
            </a:endParaRPr>
          </a:p>
          <a:p>
            <a:pPr indent="82458"/>
            <a:r>
              <a:rPr lang="ja-JP" altLang="en-US" sz="1000" dirty="0">
                <a:solidFill>
                  <a:prstClr val="black"/>
                </a:solidFill>
                <a:ea typeface="ＭＳ Ｐゴシック"/>
              </a:rPr>
              <a:t>　な支援体制の整備を推進（間接支援）</a:t>
            </a:r>
          </a:p>
          <a:p>
            <a:pPr indent="82458"/>
            <a:r>
              <a:rPr lang="ja-JP" altLang="en-US" sz="1000" dirty="0">
                <a:solidFill>
                  <a:prstClr val="black"/>
                </a:solidFill>
                <a:ea typeface="ＭＳ Ｐゴシック"/>
              </a:rPr>
              <a:t>　　　　　　　　　　　　　　　</a:t>
            </a:r>
            <a:endParaRPr lang="en-US" altLang="ja-JP" sz="1000" dirty="0">
              <a:solidFill>
                <a:prstClr val="black"/>
              </a:solidFill>
              <a:ea typeface="ＭＳ Ｐゴシック"/>
            </a:endParaRPr>
          </a:p>
          <a:p>
            <a:r>
              <a:rPr lang="ja-JP" altLang="en-US" sz="1000" dirty="0">
                <a:solidFill>
                  <a:prstClr val="black"/>
                </a:solidFill>
                <a:ea typeface="ＭＳ Ｐゴシック"/>
              </a:rPr>
              <a:t>○発達障害者地域支援マネジャー</a:t>
            </a:r>
            <a:endParaRPr lang="en-US" altLang="ja-JP" sz="1000" dirty="0">
              <a:solidFill>
                <a:prstClr val="black"/>
              </a:solidFill>
              <a:ea typeface="ＭＳ Ｐゴシック"/>
            </a:endParaRPr>
          </a:p>
          <a:p>
            <a:r>
              <a:rPr lang="ja-JP" altLang="en-US" sz="1000" dirty="0">
                <a:solidFill>
                  <a:prstClr val="black"/>
                </a:solidFill>
                <a:ea typeface="ＭＳ Ｐゴシック"/>
              </a:rPr>
              <a:t> 　・市町村・事業所等支援、医療機関との連携</a:t>
            </a:r>
            <a:endParaRPr lang="en-US" altLang="ja-JP" sz="1000" dirty="0">
              <a:solidFill>
                <a:prstClr val="black"/>
              </a:solidFill>
              <a:ea typeface="ＭＳ Ｐゴシック"/>
            </a:endParaRPr>
          </a:p>
          <a:p>
            <a:r>
              <a:rPr lang="ja-JP" altLang="en-US" sz="1000" dirty="0">
                <a:solidFill>
                  <a:prstClr val="black"/>
                </a:solidFill>
                <a:ea typeface="ＭＳ Ｐゴシック"/>
              </a:rPr>
              <a:t>　　及び困難ケースへの対応等により地域支援</a:t>
            </a:r>
            <a:endParaRPr lang="en-US" altLang="ja-JP" sz="1000" dirty="0">
              <a:solidFill>
                <a:prstClr val="black"/>
              </a:solidFill>
              <a:ea typeface="ＭＳ Ｐゴシック"/>
            </a:endParaRPr>
          </a:p>
          <a:p>
            <a:r>
              <a:rPr lang="ja-JP" altLang="en-US" sz="1000" dirty="0">
                <a:solidFill>
                  <a:prstClr val="black"/>
                </a:solidFill>
                <a:ea typeface="ＭＳ Ｐゴシック"/>
              </a:rPr>
              <a:t>　　の機能強化を推進</a:t>
            </a:r>
            <a:endParaRPr lang="en-US" altLang="ja-JP" sz="1000" dirty="0">
              <a:solidFill>
                <a:prstClr val="black"/>
              </a:solidFill>
              <a:ea typeface="ＭＳ Ｐゴシック"/>
            </a:endParaRPr>
          </a:p>
          <a:p>
            <a:r>
              <a:rPr lang="ja-JP" altLang="en-US" sz="1000" dirty="0">
                <a:solidFill>
                  <a:prstClr val="black"/>
                </a:solidFill>
                <a:ea typeface="ＭＳ Ｐゴシック"/>
              </a:rPr>
              <a:t>　</a:t>
            </a:r>
            <a:r>
              <a:rPr lang="en-US" altLang="ja-JP" sz="1000" dirty="0">
                <a:solidFill>
                  <a:prstClr val="black"/>
                </a:solidFill>
                <a:ea typeface="ＭＳ Ｐゴシック"/>
              </a:rPr>
              <a:t>※</a:t>
            </a:r>
            <a:r>
              <a:rPr lang="ja-JP" altLang="en-US" sz="1000" dirty="0">
                <a:solidFill>
                  <a:prstClr val="black"/>
                </a:solidFill>
                <a:ea typeface="ＭＳ Ｐゴシック"/>
              </a:rPr>
              <a:t>原則として、発達障害者支援センターに</a:t>
            </a:r>
            <a:endParaRPr lang="en-US" altLang="ja-JP" sz="1000" dirty="0">
              <a:solidFill>
                <a:prstClr val="black"/>
              </a:solidFill>
              <a:ea typeface="ＭＳ Ｐゴシック"/>
            </a:endParaRPr>
          </a:p>
          <a:p>
            <a:r>
              <a:rPr lang="ja-JP" altLang="en-US" sz="1000" dirty="0">
                <a:solidFill>
                  <a:prstClr val="black"/>
                </a:solidFill>
                <a:ea typeface="ＭＳ Ｐゴシック"/>
              </a:rPr>
              <a:t>　　  配置</a:t>
            </a:r>
          </a:p>
          <a:p>
            <a:endParaRPr lang="en-US" altLang="ja-JP" sz="1000" dirty="0">
              <a:solidFill>
                <a:prstClr val="black"/>
              </a:solidFill>
              <a:ea typeface="ＭＳ Ｐゴシック"/>
            </a:endParaRPr>
          </a:p>
          <a:p>
            <a:endParaRPr lang="ja-JP" altLang="en-US" sz="1000" dirty="0">
              <a:solidFill>
                <a:prstClr val="black"/>
              </a:solidFill>
              <a:ea typeface="ＭＳ Ｐゴシック"/>
            </a:endParaRPr>
          </a:p>
        </p:txBody>
      </p:sp>
      <p:sp>
        <p:nvSpPr>
          <p:cNvPr id="64" name="角丸四角形 63"/>
          <p:cNvSpPr/>
          <p:nvPr/>
        </p:nvSpPr>
        <p:spPr>
          <a:xfrm>
            <a:off x="272580" y="2674693"/>
            <a:ext cx="2716695" cy="2410541"/>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66" name="正方形/長方形 65"/>
          <p:cNvSpPr/>
          <p:nvPr/>
        </p:nvSpPr>
        <p:spPr>
          <a:xfrm>
            <a:off x="540991" y="2548155"/>
            <a:ext cx="2107778" cy="2910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defRPr/>
            </a:pPr>
            <a:r>
              <a:rPr lang="ja-JP" altLang="en-US" sz="1000" dirty="0">
                <a:solidFill>
                  <a:prstClr val="black"/>
                </a:solidFill>
                <a:latin typeface="Arial" charset="0"/>
              </a:rPr>
              <a:t>相談、コンサルテーションの実施</a:t>
            </a:r>
            <a:endParaRPr lang="en-US" altLang="ja-JP" sz="1000" dirty="0">
              <a:solidFill>
                <a:prstClr val="black"/>
              </a:solidFill>
              <a:latin typeface="Arial" charset="0"/>
            </a:endParaRPr>
          </a:p>
        </p:txBody>
      </p:sp>
      <p:sp>
        <p:nvSpPr>
          <p:cNvPr id="3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167</a:t>
            </a:fld>
            <a:endParaRPr lang="en-US" altLang="ja-JP" dirty="0">
              <a:solidFill>
                <a:prstClr val="black"/>
              </a:solidFill>
            </a:endParaRPr>
          </a:p>
        </p:txBody>
      </p:sp>
    </p:spTree>
    <p:extLst>
      <p:ext uri="{BB962C8B-B14F-4D97-AF65-F5344CB8AC3E}">
        <p14:creationId xmlns:p14="http://schemas.microsoft.com/office/powerpoint/2010/main" val="20314894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正方形/長方形 126"/>
          <p:cNvSpPr/>
          <p:nvPr/>
        </p:nvSpPr>
        <p:spPr>
          <a:xfrm>
            <a:off x="6843643" y="5536675"/>
            <a:ext cx="1271949" cy="1183124"/>
          </a:xfrm>
          <a:prstGeom prst="rect">
            <a:avLst/>
          </a:prstGeom>
          <a:solidFill>
            <a:schemeClr val="tx2">
              <a:lumMod val="20000"/>
              <a:lumOff val="80000"/>
            </a:schemeClr>
          </a:solidFill>
          <a:ln w="22225" cmpd="dbl">
            <a:solidFill>
              <a:schemeClr val="tx2"/>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u="sng" dirty="0">
                <a:ln>
                  <a:solidFill>
                    <a:prstClr val="black"/>
                  </a:solidFill>
                </a:ln>
                <a:solidFill>
                  <a:prstClr val="black"/>
                </a:solidFill>
                <a:latin typeface="HG丸ｺﾞｼｯｸM-PRO" pitchFamily="50" charset="-128"/>
                <a:ea typeface="HG丸ｺﾞｼｯｸM-PRO" pitchFamily="50" charset="-128"/>
              </a:rPr>
              <a:t>特徴</a:t>
            </a:r>
            <a:endParaRPr lang="en-US" altLang="ja-JP" sz="1000" u="sng"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・同じ親としての</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　共感性の高さ</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・当事者視点の</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　情報提供</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p:txBody>
      </p:sp>
      <p:sp>
        <p:nvSpPr>
          <p:cNvPr id="36" name="正方形/長方形 35"/>
          <p:cNvSpPr/>
          <p:nvPr/>
        </p:nvSpPr>
        <p:spPr>
          <a:xfrm>
            <a:off x="19" y="120962"/>
            <a:ext cx="991717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dirty="0">
                <a:ln>
                  <a:solidFill>
                    <a:prstClr val="black"/>
                  </a:solidFill>
                </a:ln>
                <a:solidFill>
                  <a:prstClr val="black"/>
                </a:solidFill>
              </a:rPr>
              <a:t>家族支援</a:t>
            </a:r>
            <a:endParaRPr lang="ja-JP" altLang="en-US" dirty="0">
              <a:solidFill>
                <a:prstClr val="black"/>
              </a:solidFill>
            </a:endParaRPr>
          </a:p>
        </p:txBody>
      </p:sp>
      <p:sp>
        <p:nvSpPr>
          <p:cNvPr id="85" name="正方形/長方形 84"/>
          <p:cNvSpPr/>
          <p:nvPr/>
        </p:nvSpPr>
        <p:spPr>
          <a:xfrm>
            <a:off x="21" y="560893"/>
            <a:ext cx="103536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dirty="0" smtClean="0">
                <a:ln>
                  <a:solidFill>
                    <a:prstClr val="black"/>
                  </a:solidFill>
                </a:ln>
                <a:solidFill>
                  <a:prstClr val="black"/>
                </a:solidFill>
              </a:rPr>
              <a:t>◎ペアレントトレーニング</a:t>
            </a:r>
            <a:r>
              <a:rPr lang="ja-JP" altLang="en-US" dirty="0">
                <a:ln>
                  <a:solidFill>
                    <a:prstClr val="black"/>
                  </a:solidFill>
                </a:ln>
                <a:solidFill>
                  <a:prstClr val="black"/>
                </a:solidFill>
              </a:rPr>
              <a:t>と</a:t>
            </a:r>
            <a:r>
              <a:rPr lang="ja-JP" altLang="en-US" dirty="0" smtClean="0">
                <a:ln>
                  <a:solidFill>
                    <a:prstClr val="black"/>
                  </a:solidFill>
                </a:ln>
                <a:solidFill>
                  <a:prstClr val="black"/>
                </a:solidFill>
              </a:rPr>
              <a:t>ペアレントプログラム</a:t>
            </a:r>
            <a:endParaRPr lang="ja-JP" altLang="en-US" dirty="0">
              <a:solidFill>
                <a:prstClr val="black"/>
              </a:solidFill>
            </a:endParaRPr>
          </a:p>
        </p:txBody>
      </p:sp>
      <p:sp>
        <p:nvSpPr>
          <p:cNvPr id="101" name="正方形/長方形 100"/>
          <p:cNvSpPr/>
          <p:nvPr/>
        </p:nvSpPr>
        <p:spPr>
          <a:xfrm>
            <a:off x="-10067" y="4235093"/>
            <a:ext cx="103536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dirty="0" smtClean="0">
                <a:ln>
                  <a:solidFill>
                    <a:prstClr val="black"/>
                  </a:solidFill>
                </a:ln>
                <a:solidFill>
                  <a:prstClr val="black"/>
                </a:solidFill>
              </a:rPr>
              <a:t>◎ペアレントメンター</a:t>
            </a:r>
            <a:endParaRPr lang="ja-JP" altLang="en-US" dirty="0">
              <a:solidFill>
                <a:prstClr val="black"/>
              </a:solidFill>
            </a:endParaRPr>
          </a:p>
        </p:txBody>
      </p:sp>
      <p:sp>
        <p:nvSpPr>
          <p:cNvPr id="103" name="正方形/長方形 102"/>
          <p:cNvSpPr/>
          <p:nvPr/>
        </p:nvSpPr>
        <p:spPr>
          <a:xfrm>
            <a:off x="59088" y="4523200"/>
            <a:ext cx="8267959" cy="605193"/>
          </a:xfrm>
          <a:prstGeom prst="rect">
            <a:avLst/>
          </a:prstGeom>
          <a:solidFill>
            <a:srgbClr val="FFFFCC"/>
          </a:solidFill>
          <a:ln w="19050">
            <a:solidFill>
              <a:schemeClr val="accent6">
                <a:lumMod val="50000"/>
              </a:schemeClr>
            </a:solidFill>
          </a:ln>
        </p:spPr>
        <p:txBody>
          <a:bodyPr wrap="square" lIns="91341" tIns="45670" rIns="91341" bIns="45670">
            <a:spAutoFit/>
          </a:bodyPr>
          <a:lstStyle/>
          <a:p>
            <a:pPr marL="266414" indent="-266414" fontAlgn="auto">
              <a:lnSpc>
                <a:spcPts val="2000"/>
              </a:lnSpc>
              <a:spcBef>
                <a:spcPts val="0"/>
              </a:spcBef>
              <a:spcAft>
                <a:spcPts val="0"/>
              </a:spcAft>
            </a:pPr>
            <a:r>
              <a:rPr lang="ja-JP" altLang="en-US" sz="1600" dirty="0">
                <a:solidFill>
                  <a:prstClr val="black"/>
                </a:solidFill>
                <a:latin typeface="Calibri"/>
                <a:ea typeface="ＭＳ Ｐゴシック"/>
              </a:rPr>
              <a:t>発達障害児の子育て経験のある親であって、その育児経験を活かし、子どもが発達障害の</a:t>
            </a:r>
            <a:endParaRPr lang="en-US" altLang="ja-JP" sz="16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600" dirty="0">
                <a:solidFill>
                  <a:prstClr val="black"/>
                </a:solidFill>
                <a:latin typeface="Calibri"/>
                <a:ea typeface="ＭＳ Ｐゴシック"/>
              </a:rPr>
              <a:t>診断を受けて間もない親などに対して相談や助言を行う人。</a:t>
            </a:r>
            <a:endParaRPr lang="en-US" altLang="ja-JP" sz="1600" dirty="0">
              <a:solidFill>
                <a:prstClr val="black"/>
              </a:solidFill>
              <a:latin typeface="Calibri"/>
              <a:ea typeface="ＭＳ Ｐゴシック"/>
            </a:endParaRPr>
          </a:p>
        </p:txBody>
      </p:sp>
      <p:sp>
        <p:nvSpPr>
          <p:cNvPr id="31" name="正方形/長方形 30"/>
          <p:cNvSpPr/>
          <p:nvPr/>
        </p:nvSpPr>
        <p:spPr>
          <a:xfrm>
            <a:off x="165235" y="2699296"/>
            <a:ext cx="8161831" cy="1479308"/>
          </a:xfrm>
          <a:prstGeom prst="rect">
            <a:avLst/>
          </a:prstGeom>
          <a:noFill/>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52" name="角丸四角形 51"/>
          <p:cNvSpPr/>
          <p:nvPr/>
        </p:nvSpPr>
        <p:spPr>
          <a:xfrm>
            <a:off x="6068942" y="2919975"/>
            <a:ext cx="2046566" cy="310328"/>
          </a:xfrm>
          <a:prstGeom prst="round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専門家、習熟した職員</a:t>
            </a:r>
            <a:endParaRPr lang="en-US" altLang="ja-JP" sz="1000" dirty="0">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による実施</a:t>
            </a:r>
          </a:p>
        </p:txBody>
      </p:sp>
      <p:sp>
        <p:nvSpPr>
          <p:cNvPr id="83" name="角丸四角形 82"/>
          <p:cNvSpPr/>
          <p:nvPr/>
        </p:nvSpPr>
        <p:spPr>
          <a:xfrm>
            <a:off x="2658607" y="2574121"/>
            <a:ext cx="2185487" cy="241258"/>
          </a:xfrm>
          <a:prstGeom prst="roundRect">
            <a:avLst/>
          </a:prstGeom>
          <a:ln/>
        </p:spPr>
        <p:style>
          <a:lnRef idx="1">
            <a:schemeClr val="accent3"/>
          </a:lnRef>
          <a:fillRef idx="3">
            <a:schemeClr val="accent3"/>
          </a:fillRef>
          <a:effectRef idx="2">
            <a:schemeClr val="accent3"/>
          </a:effectRef>
          <a:fontRef idx="minor">
            <a:schemeClr val="lt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latin typeface="HG丸ｺﾞｼｯｸM-PRO" pitchFamily="50" charset="-128"/>
                <a:ea typeface="HG丸ｺﾞｼｯｸM-PRO" pitchFamily="50" charset="-128"/>
              </a:rPr>
              <a:t>関係図</a:t>
            </a:r>
          </a:p>
        </p:txBody>
      </p:sp>
      <p:grpSp>
        <p:nvGrpSpPr>
          <p:cNvPr id="14" name="グループ化 13"/>
          <p:cNvGrpSpPr/>
          <p:nvPr/>
        </p:nvGrpSpPr>
        <p:grpSpPr>
          <a:xfrm>
            <a:off x="335353" y="2960207"/>
            <a:ext cx="4954928" cy="1090590"/>
            <a:chOff x="144563" y="2678198"/>
            <a:chExt cx="4954928" cy="1302027"/>
          </a:xfrm>
        </p:grpSpPr>
        <p:sp>
          <p:nvSpPr>
            <p:cNvPr id="76" name="角丸四角形 75"/>
            <p:cNvSpPr/>
            <p:nvPr/>
          </p:nvSpPr>
          <p:spPr>
            <a:xfrm>
              <a:off x="685201" y="3048691"/>
              <a:ext cx="4333674" cy="39057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40" name="角丸四角形 39"/>
            <p:cNvSpPr/>
            <p:nvPr/>
          </p:nvSpPr>
          <p:spPr>
            <a:xfrm>
              <a:off x="1420576" y="3099962"/>
              <a:ext cx="3024336"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ペアプロ（ペアトレへの導入）</a:t>
              </a:r>
            </a:p>
          </p:txBody>
        </p:sp>
        <p:sp>
          <p:nvSpPr>
            <p:cNvPr id="67" name="正方形/長方形 66"/>
            <p:cNvSpPr/>
            <p:nvPr/>
          </p:nvSpPr>
          <p:spPr>
            <a:xfrm>
              <a:off x="144563" y="2747019"/>
              <a:ext cx="269861" cy="823901"/>
            </a:xfrm>
            <a:prstGeom prst="rect">
              <a:avLst/>
            </a:prstGeom>
            <a:noFill/>
            <a:ln w="22225"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ja-JP" altLang="en-US" sz="1200" dirty="0">
                  <a:ln>
                    <a:solidFill>
                      <a:prstClr val="black"/>
                    </a:solidFill>
                  </a:ln>
                  <a:solidFill>
                    <a:prstClr val="black"/>
                  </a:solidFill>
                  <a:latin typeface="HG丸ｺﾞｼｯｸM-PRO" pitchFamily="50" charset="-128"/>
                  <a:ea typeface="HG丸ｺﾞｼｯｸM-PRO" pitchFamily="50" charset="-128"/>
                </a:rPr>
                <a:t>専門性</a:t>
              </a:r>
              <a:endParaRPr lang="en-US" altLang="ja-JP" sz="1200" dirty="0">
                <a:ln>
                  <a:solidFill>
                    <a:prstClr val="black"/>
                  </a:solidFill>
                </a:ln>
                <a:solidFill>
                  <a:prstClr val="black"/>
                </a:solidFill>
                <a:latin typeface="HG丸ｺﾞｼｯｸM-PRO" pitchFamily="50" charset="-128"/>
                <a:ea typeface="HG丸ｺﾞｼｯｸM-PRO" pitchFamily="50" charset="-128"/>
              </a:endParaRPr>
            </a:p>
          </p:txBody>
        </p:sp>
        <p:sp>
          <p:nvSpPr>
            <p:cNvPr id="72" name="角丸四角形 71"/>
            <p:cNvSpPr/>
            <p:nvPr/>
          </p:nvSpPr>
          <p:spPr>
            <a:xfrm>
              <a:off x="1757582" y="2678198"/>
              <a:ext cx="2016224" cy="356853"/>
            </a:xfrm>
            <a:prstGeom prst="roundRect">
              <a:avLst/>
            </a:prstGeom>
            <a:ln w="1905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84" name="角丸四角形 83"/>
            <p:cNvSpPr/>
            <p:nvPr/>
          </p:nvSpPr>
          <p:spPr>
            <a:xfrm>
              <a:off x="2313938" y="2712608"/>
              <a:ext cx="1022634"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ペアトレ</a:t>
              </a:r>
            </a:p>
          </p:txBody>
        </p:sp>
        <p:cxnSp>
          <p:nvCxnSpPr>
            <p:cNvPr id="4" name="直線矢印コネクタ 3"/>
            <p:cNvCxnSpPr/>
            <p:nvPr/>
          </p:nvCxnSpPr>
          <p:spPr>
            <a:xfrm flipH="1">
              <a:off x="536531" y="2678198"/>
              <a:ext cx="5064" cy="98167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H="1">
              <a:off x="643377" y="3598743"/>
              <a:ext cx="4456114"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706632" y="3750436"/>
              <a:ext cx="4307890" cy="229789"/>
            </a:xfrm>
            <a:prstGeom prst="rect">
              <a:avLst/>
            </a:prstGeom>
            <a:noFill/>
            <a:ln w="22225"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ja-JP" altLang="en-US" sz="1200" dirty="0">
                  <a:ln>
                    <a:solidFill>
                      <a:prstClr val="black"/>
                    </a:solidFill>
                  </a:ln>
                  <a:solidFill>
                    <a:prstClr val="black"/>
                  </a:solidFill>
                  <a:latin typeface="HG丸ｺﾞｼｯｸM-PRO" pitchFamily="50" charset="-128"/>
                  <a:ea typeface="HG丸ｺﾞｼｯｸM-PRO" pitchFamily="50" charset="-128"/>
                </a:rPr>
                <a:t>対象者の範囲</a:t>
              </a:r>
              <a:endParaRPr lang="en-US" altLang="ja-JP" sz="1200" dirty="0">
                <a:ln>
                  <a:solidFill>
                    <a:prstClr val="black"/>
                  </a:solidFill>
                </a:ln>
                <a:solidFill>
                  <a:prstClr val="black"/>
                </a:solidFill>
                <a:latin typeface="HG丸ｺﾞｼｯｸM-PRO" pitchFamily="50" charset="-128"/>
                <a:ea typeface="HG丸ｺﾞｼｯｸM-PRO" pitchFamily="50" charset="-128"/>
              </a:endParaRPr>
            </a:p>
          </p:txBody>
        </p:sp>
      </p:grpSp>
      <p:sp>
        <p:nvSpPr>
          <p:cNvPr id="64" name="右矢印 63"/>
          <p:cNvSpPr/>
          <p:nvPr/>
        </p:nvSpPr>
        <p:spPr>
          <a:xfrm>
            <a:off x="3993563" y="3018147"/>
            <a:ext cx="2052279" cy="21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92" name="右矢印 91"/>
          <p:cNvSpPr/>
          <p:nvPr/>
        </p:nvSpPr>
        <p:spPr>
          <a:xfrm>
            <a:off x="5241061" y="3297339"/>
            <a:ext cx="804662" cy="21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104" name="正方形/長方形 103"/>
          <p:cNvSpPr/>
          <p:nvPr/>
        </p:nvSpPr>
        <p:spPr>
          <a:xfrm>
            <a:off x="5973192" y="3743741"/>
            <a:ext cx="2142316" cy="390891"/>
          </a:xfrm>
          <a:prstGeom prst="rect">
            <a:avLst/>
          </a:prstGeom>
          <a:solidFill>
            <a:schemeClr val="tx2">
              <a:lumMod val="20000"/>
              <a:lumOff val="80000"/>
            </a:schemeClr>
          </a:solidFill>
          <a:ln w="22225" cmpd="dbl">
            <a:solidFill>
              <a:schemeClr val="tx2"/>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子育て施策の延長として</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ln>
                  <a:solidFill>
                    <a:prstClr val="black"/>
                  </a:solidFill>
                </a:ln>
                <a:solidFill>
                  <a:prstClr val="black"/>
                </a:solidFill>
                <a:latin typeface="HG丸ｺﾞｼｯｸM-PRO" pitchFamily="50" charset="-128"/>
                <a:ea typeface="HG丸ｺﾞｼｯｸM-PRO" pitchFamily="50" charset="-128"/>
              </a:rPr>
              <a:t>の支援が可能</a:t>
            </a:r>
            <a:endParaRPr lang="en-US" altLang="ja-JP" sz="1000" dirty="0">
              <a:ln>
                <a:solidFill>
                  <a:prstClr val="black"/>
                </a:solidFill>
              </a:ln>
              <a:solidFill>
                <a:prstClr val="black"/>
              </a:solidFill>
              <a:latin typeface="HG丸ｺﾞｼｯｸM-PRO" pitchFamily="50" charset="-128"/>
              <a:ea typeface="HG丸ｺﾞｼｯｸM-PRO" pitchFamily="50" charset="-128"/>
            </a:endParaRPr>
          </a:p>
        </p:txBody>
      </p:sp>
      <p:sp>
        <p:nvSpPr>
          <p:cNvPr id="107" name="正方形/長方形 106"/>
          <p:cNvSpPr/>
          <p:nvPr/>
        </p:nvSpPr>
        <p:spPr>
          <a:xfrm>
            <a:off x="59088" y="5229519"/>
            <a:ext cx="8267959" cy="1565005"/>
          </a:xfrm>
          <a:prstGeom prst="rect">
            <a:avLst/>
          </a:prstGeom>
          <a:noFill/>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112" name="角丸四角形 111"/>
          <p:cNvSpPr/>
          <p:nvPr/>
        </p:nvSpPr>
        <p:spPr>
          <a:xfrm>
            <a:off x="2724519" y="5168166"/>
            <a:ext cx="2185487" cy="241258"/>
          </a:xfrm>
          <a:prstGeom prst="roundRect">
            <a:avLst/>
          </a:prstGeom>
          <a:ln/>
        </p:spPr>
        <p:style>
          <a:lnRef idx="1">
            <a:schemeClr val="accent3"/>
          </a:lnRef>
          <a:fillRef idx="3">
            <a:schemeClr val="accent3"/>
          </a:fillRef>
          <a:effectRef idx="2">
            <a:schemeClr val="accent3"/>
          </a:effectRef>
          <a:fontRef idx="minor">
            <a:schemeClr val="lt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latin typeface="HG丸ｺﾞｼｯｸM-PRO" pitchFamily="50" charset="-128"/>
                <a:ea typeface="HG丸ｺﾞｼｯｸM-PRO" pitchFamily="50" charset="-128"/>
              </a:rPr>
              <a:t>支援の内容等</a:t>
            </a:r>
          </a:p>
        </p:txBody>
      </p:sp>
      <p:sp>
        <p:nvSpPr>
          <p:cNvPr id="113" name="角丸四角形 112"/>
          <p:cNvSpPr/>
          <p:nvPr/>
        </p:nvSpPr>
        <p:spPr>
          <a:xfrm>
            <a:off x="165222" y="5467816"/>
            <a:ext cx="2259144" cy="1240971"/>
          </a:xfrm>
          <a:prstGeom prst="roundRect">
            <a:avLst/>
          </a:prstGeom>
          <a:ln/>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115" name="角丸四角形 114"/>
          <p:cNvSpPr/>
          <p:nvPr/>
        </p:nvSpPr>
        <p:spPr>
          <a:xfrm>
            <a:off x="294287" y="5519381"/>
            <a:ext cx="2001014" cy="24125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ペアレントメンター</a:t>
            </a:r>
          </a:p>
        </p:txBody>
      </p:sp>
      <p:sp>
        <p:nvSpPr>
          <p:cNvPr id="117" name="角丸四角形 116"/>
          <p:cNvSpPr/>
          <p:nvPr/>
        </p:nvSpPr>
        <p:spPr>
          <a:xfrm>
            <a:off x="294287" y="5638769"/>
            <a:ext cx="2001014" cy="1060333"/>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●条件</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・自分も発達障害者の親</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・しかるべき人からの推薦</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・守秘義務への同意</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等</a:t>
            </a:r>
          </a:p>
        </p:txBody>
      </p:sp>
      <p:sp>
        <p:nvSpPr>
          <p:cNvPr id="118" name="右矢印 117"/>
          <p:cNvSpPr/>
          <p:nvPr/>
        </p:nvSpPr>
        <p:spPr>
          <a:xfrm>
            <a:off x="2447185" y="5606888"/>
            <a:ext cx="1547816" cy="104515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white"/>
              </a:solidFill>
            </a:endParaRPr>
          </a:p>
        </p:txBody>
      </p:sp>
      <p:sp>
        <p:nvSpPr>
          <p:cNvPr id="119" name="角丸四角形 118"/>
          <p:cNvSpPr/>
          <p:nvPr/>
        </p:nvSpPr>
        <p:spPr>
          <a:xfrm>
            <a:off x="2445290" y="5727516"/>
            <a:ext cx="1806329" cy="76391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・経験を共有</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・必要な情報を提供</a:t>
            </a:r>
            <a:endParaRPr lang="en-US" altLang="ja-JP" sz="1000" dirty="0">
              <a:solidFill>
                <a:prstClr val="black"/>
              </a:solidFill>
              <a:latin typeface="HG丸ｺﾞｼｯｸM-PRO" pitchFamily="50" charset="-128"/>
              <a:ea typeface="HG丸ｺﾞｼｯｸM-PRO" pitchFamily="50" charset="-128"/>
            </a:endParaRPr>
          </a:p>
        </p:txBody>
      </p:sp>
      <p:sp>
        <p:nvSpPr>
          <p:cNvPr id="120" name="角丸四角形 119"/>
          <p:cNvSpPr/>
          <p:nvPr/>
        </p:nvSpPr>
        <p:spPr>
          <a:xfrm>
            <a:off x="4027165" y="5482198"/>
            <a:ext cx="2780752" cy="1278267"/>
          </a:xfrm>
          <a:prstGeom prst="roundRect">
            <a:avLst/>
          </a:prstGeom>
          <a:ln w="1905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a:p>
            <a:pPr fontAlgn="auto">
              <a:spcBef>
                <a:spcPts val="0"/>
              </a:spcBef>
              <a:spcAft>
                <a:spcPts val="0"/>
              </a:spcAft>
            </a:pPr>
            <a:endParaRPr lang="en-US" altLang="ja-JP"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HG丸ｺﾞｼｯｸM-PRO" pitchFamily="50" charset="-128"/>
              <a:ea typeface="HG丸ｺﾞｼｯｸM-PRO" pitchFamily="50" charset="-128"/>
            </a:endParaRPr>
          </a:p>
        </p:txBody>
      </p:sp>
      <p:sp>
        <p:nvSpPr>
          <p:cNvPr id="121" name="角丸四角形 120"/>
          <p:cNvSpPr/>
          <p:nvPr/>
        </p:nvSpPr>
        <p:spPr>
          <a:xfrm>
            <a:off x="5016319" y="5488181"/>
            <a:ext cx="532450" cy="24125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400" b="1" u="sng" dirty="0">
                <a:solidFill>
                  <a:prstClr val="black"/>
                </a:solidFill>
                <a:latin typeface="HG丸ｺﾞｼｯｸM-PRO" pitchFamily="50" charset="-128"/>
                <a:ea typeface="HG丸ｺﾞｼｯｸM-PRO" pitchFamily="50" charset="-128"/>
              </a:rPr>
              <a:t>親</a:t>
            </a:r>
          </a:p>
        </p:txBody>
      </p:sp>
      <p:sp>
        <p:nvSpPr>
          <p:cNvPr id="122" name="角丸四角形 121"/>
          <p:cNvSpPr/>
          <p:nvPr/>
        </p:nvSpPr>
        <p:spPr>
          <a:xfrm>
            <a:off x="4133702" y="5700118"/>
            <a:ext cx="2547517" cy="1019943"/>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●ペアレントメンターの紹介が必要となる状況の例</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・診断を受けた後に悲しみを感じて</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　いる</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・支援を受けるまでの順番待ちを</a:t>
            </a:r>
            <a:endParaRPr lang="en-US" altLang="ja-JP" sz="1000" dirty="0">
              <a:solidFill>
                <a:prstClr val="black"/>
              </a:solidFill>
              <a:latin typeface="HG丸ｺﾞｼｯｸM-PRO" pitchFamily="50" charset="-128"/>
              <a:ea typeface="HG丸ｺﾞｼｯｸM-PRO" pitchFamily="50" charset="-128"/>
            </a:endParaRPr>
          </a:p>
          <a:p>
            <a:pP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　している間に不安を感じている</a:t>
            </a:r>
            <a:endParaRPr lang="en-US" altLang="ja-JP" sz="1000" dirty="0">
              <a:solidFill>
                <a:prstClr val="black"/>
              </a:solidFill>
              <a:latin typeface="HG丸ｺﾞｼｯｸM-PRO" pitchFamily="50" charset="-128"/>
              <a:ea typeface="HG丸ｺﾞｼｯｸM-PRO" pitchFamily="50" charset="-128"/>
            </a:endParaRPr>
          </a:p>
        </p:txBody>
      </p:sp>
      <p:sp>
        <p:nvSpPr>
          <p:cNvPr id="44" name="下矢印吹き出し 43"/>
          <p:cNvSpPr/>
          <p:nvPr/>
        </p:nvSpPr>
        <p:spPr>
          <a:xfrm>
            <a:off x="6069113" y="3275242"/>
            <a:ext cx="2046565" cy="507222"/>
          </a:xfrm>
          <a:prstGeom prst="downArrowCallout">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地域の保育士、保健師等</a:t>
            </a:r>
            <a:endParaRPr lang="en-US" altLang="ja-JP" sz="1000" dirty="0">
              <a:solidFill>
                <a:prstClr val="black"/>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prstClr val="black"/>
                </a:solidFill>
                <a:latin typeface="HG丸ｺﾞｼｯｸM-PRO" pitchFamily="50" charset="-128"/>
                <a:ea typeface="HG丸ｺﾞｼｯｸM-PRO" pitchFamily="50" charset="-128"/>
              </a:rPr>
              <a:t>による実施</a:t>
            </a:r>
          </a:p>
        </p:txBody>
      </p:sp>
      <p:sp>
        <p:nvSpPr>
          <p:cNvPr id="45" name="正方形/長方形 44"/>
          <p:cNvSpPr/>
          <p:nvPr/>
        </p:nvSpPr>
        <p:spPr>
          <a:xfrm>
            <a:off x="44940" y="848971"/>
            <a:ext cx="8436892" cy="1631115"/>
          </a:xfrm>
          <a:prstGeom prst="rect">
            <a:avLst/>
          </a:prstGeom>
          <a:solidFill>
            <a:srgbClr val="FFFFCC"/>
          </a:solidFill>
          <a:ln w="19050">
            <a:solidFill>
              <a:schemeClr val="accent6">
                <a:lumMod val="50000"/>
              </a:schemeClr>
            </a:solidFill>
          </a:ln>
        </p:spPr>
        <p:txBody>
          <a:bodyPr wrap="square" lIns="91341" tIns="45670" rIns="91341" bIns="45670">
            <a:spAutoFit/>
          </a:bodyPr>
          <a:lstStyle/>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・ペアレントトレーニング（ペアトレ）</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親が自分の子どもの行動を冷静に観察して特徴を理解したり、発達障害の特性を踏まえた褒め方や叱り方</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等を学ぶことにより子どもの問題行動を減少させることを目標とする。トレーナーには専門知識が要求される。</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・ペアレントプログラム（ペアプロ）</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地域での普及を図るために開発された、より簡易なプログラム。子どもの行動修正までは目指さず、「親の</a:t>
            </a:r>
            <a:endParaRPr lang="en-US" altLang="ja-JP" sz="1400" dirty="0">
              <a:solidFill>
                <a:prstClr val="black"/>
              </a:solidFill>
              <a:latin typeface="Calibri"/>
              <a:ea typeface="ＭＳ Ｐゴシック"/>
            </a:endParaRPr>
          </a:p>
          <a:p>
            <a:pPr marL="266414" indent="-266414" fontAlgn="auto">
              <a:lnSpc>
                <a:spcPts val="2000"/>
              </a:lnSpc>
              <a:spcBef>
                <a:spcPts val="0"/>
              </a:spcBef>
              <a:spcAft>
                <a:spcPts val="0"/>
              </a:spcAft>
            </a:pPr>
            <a:r>
              <a:rPr lang="ja-JP" altLang="en-US" sz="1400" dirty="0">
                <a:solidFill>
                  <a:prstClr val="black"/>
                </a:solidFill>
                <a:latin typeface="Calibri"/>
                <a:ea typeface="ＭＳ Ｐゴシック"/>
              </a:rPr>
              <a:t>　認知を肯定的に修正すること」に焦点を当てる。発達障害やその傾向の有無に関わらず有効とされている。</a:t>
            </a:r>
            <a:endParaRPr lang="en-US" altLang="ja-JP" sz="1400" dirty="0">
              <a:solidFill>
                <a:prstClr val="black"/>
              </a:solidFill>
              <a:latin typeface="Calibri"/>
              <a:ea typeface="ＭＳ Ｐゴシック"/>
            </a:endParaRPr>
          </a:p>
        </p:txBody>
      </p:sp>
      <p:sp>
        <p:nvSpPr>
          <p:cNvPr id="46" name="Rectangle 46"/>
          <p:cNvSpPr>
            <a:spLocks noChangeArrowheads="1"/>
          </p:cNvSpPr>
          <p:nvPr/>
        </p:nvSpPr>
        <p:spPr bwMode="auto">
          <a:xfrm>
            <a:off x="9273285" y="6554659"/>
            <a:ext cx="576262" cy="30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35" tIns="45667" rIns="91335" bIns="45667">
            <a:spAutoFit/>
          </a:bodyPr>
          <a:lstStyle/>
          <a:p>
            <a:pPr fontAlgn="auto">
              <a:spcAft>
                <a:spcPts val="0"/>
              </a:spcAft>
            </a:pPr>
            <a:r>
              <a:rPr lang="en-US" altLang="ja-JP" sz="1400" dirty="0">
                <a:solidFill>
                  <a:srgbClr val="000000"/>
                </a:solidFill>
                <a:latin typeface="Calibri"/>
                <a:ea typeface="HG丸ｺﾞｼｯｸM-PRO" pitchFamily="50" charset="-128"/>
                <a:cs typeface="Arial" panose="020B0604020202020204" pitchFamily="34" charset="0"/>
              </a:rPr>
              <a:t>-</a:t>
            </a:r>
            <a:fld id="{B58C14FA-ABC4-4786-8047-0F9FB4D537FD}" type="slidenum">
              <a:rPr lang="en-US" altLang="ja-JP" sz="1400">
                <a:solidFill>
                  <a:srgbClr val="000000"/>
                </a:solidFill>
                <a:latin typeface="Calibri"/>
                <a:ea typeface="HG丸ｺﾞｼｯｸM-PRO" pitchFamily="50" charset="-128"/>
                <a:cs typeface="Arial" panose="020B0604020202020204" pitchFamily="34" charset="0"/>
              </a:rPr>
              <a:pPr fontAlgn="auto">
                <a:spcAft>
                  <a:spcPts val="0"/>
                </a:spcAft>
              </a:pPr>
              <a:t>168</a:t>
            </a:fld>
            <a:r>
              <a:rPr lang="en-US" altLang="ja-JP" sz="1400" dirty="0">
                <a:solidFill>
                  <a:srgbClr val="000000"/>
                </a:solidFill>
                <a:latin typeface="Calibri"/>
                <a:ea typeface="HG丸ｺﾞｼｯｸM-PRO" pitchFamily="50" charset="-128"/>
                <a:cs typeface="Arial" panose="020B0604020202020204" pitchFamily="34" charset="0"/>
              </a:rPr>
              <a:t>-</a:t>
            </a:r>
          </a:p>
        </p:txBody>
      </p:sp>
      <p:sp>
        <p:nvSpPr>
          <p:cNvPr id="47" name="正方形/長方形 46"/>
          <p:cNvSpPr/>
          <p:nvPr/>
        </p:nvSpPr>
        <p:spPr>
          <a:xfrm>
            <a:off x="8327047" y="44624"/>
            <a:ext cx="1499366"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1" rIns="91301" bIns="45651" anchor="ctr"/>
          <a:lstStyle/>
          <a:p>
            <a:pPr algn="ctr" fontAlgn="auto">
              <a:spcBef>
                <a:spcPts val="0"/>
              </a:spcBef>
              <a:spcAft>
                <a:spcPts val="0"/>
              </a:spcAft>
              <a:defRPr/>
            </a:pPr>
            <a:r>
              <a:rPr lang="ja-JP" altLang="en-US" sz="1400" b="1" dirty="0">
                <a:solidFill>
                  <a:prstClr val="black"/>
                </a:solidFill>
              </a:rPr>
              <a:t>（法</a:t>
            </a:r>
            <a:r>
              <a:rPr lang="en-US" altLang="ja-JP" sz="1400" b="1" dirty="0">
                <a:solidFill>
                  <a:prstClr val="black"/>
                </a:solidFill>
              </a:rPr>
              <a:t>§</a:t>
            </a:r>
            <a:r>
              <a:rPr lang="ja-JP" altLang="en-US" sz="1400" b="1" dirty="0">
                <a:solidFill>
                  <a:prstClr val="black"/>
                </a:solidFill>
              </a:rPr>
              <a:t>１３関係）</a:t>
            </a:r>
          </a:p>
        </p:txBody>
      </p:sp>
      <p:sp>
        <p:nvSpPr>
          <p:cNvPr id="3" name="角丸四角形 2"/>
          <p:cNvSpPr/>
          <p:nvPr/>
        </p:nvSpPr>
        <p:spPr>
          <a:xfrm>
            <a:off x="8625616" y="848931"/>
            <a:ext cx="540303" cy="1211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en-US" altLang="ja-JP" dirty="0">
              <a:solidFill>
                <a:prstClr val="white"/>
              </a:solidFill>
            </a:endParaRPr>
          </a:p>
          <a:p>
            <a:pPr algn="ctr" fontAlgn="auto">
              <a:spcBef>
                <a:spcPts val="0"/>
              </a:spcBef>
              <a:spcAft>
                <a:spcPts val="0"/>
              </a:spcAft>
            </a:pPr>
            <a:r>
              <a:rPr lang="ja-JP" altLang="en-US" dirty="0" smtClean="0">
                <a:solidFill>
                  <a:prstClr val="white"/>
                </a:solidFill>
              </a:rPr>
              <a:t>人材育成</a:t>
            </a:r>
            <a:endParaRPr lang="en-US" altLang="ja-JP" dirty="0" smtClean="0">
              <a:solidFill>
                <a:prstClr val="white"/>
              </a:solidFill>
            </a:endParaRPr>
          </a:p>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ja-JP" altLang="en-US" sz="1200" dirty="0">
              <a:solidFill>
                <a:prstClr val="white"/>
              </a:solidFill>
            </a:endParaRPr>
          </a:p>
        </p:txBody>
      </p:sp>
      <p:sp>
        <p:nvSpPr>
          <p:cNvPr id="50" name="角丸四角形 49"/>
          <p:cNvSpPr/>
          <p:nvPr/>
        </p:nvSpPr>
        <p:spPr>
          <a:xfrm>
            <a:off x="9273494" y="848931"/>
            <a:ext cx="540303" cy="1211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en-US" altLang="ja-JP" dirty="0">
              <a:solidFill>
                <a:prstClr val="white"/>
              </a:solidFill>
            </a:endParaRPr>
          </a:p>
          <a:p>
            <a:pPr algn="ctr" fontAlgn="auto">
              <a:spcBef>
                <a:spcPts val="0"/>
              </a:spcBef>
              <a:spcAft>
                <a:spcPts val="0"/>
              </a:spcAft>
            </a:pPr>
            <a:r>
              <a:rPr lang="ja-JP" altLang="en-US" dirty="0" smtClean="0">
                <a:solidFill>
                  <a:prstClr val="white"/>
                </a:solidFill>
              </a:rPr>
              <a:t>事業実施</a:t>
            </a:r>
            <a:endParaRPr lang="en-US" altLang="ja-JP" dirty="0" smtClean="0">
              <a:solidFill>
                <a:prstClr val="white"/>
              </a:solidFill>
            </a:endParaRPr>
          </a:p>
          <a:p>
            <a:pPr algn="ctr" fontAlgn="auto">
              <a:spcBef>
                <a:spcPts val="0"/>
              </a:spcBef>
              <a:spcAft>
                <a:spcPts val="0"/>
              </a:spcAft>
            </a:pPr>
            <a:endParaRPr lang="en-US" altLang="ja-JP" dirty="0" smtClean="0">
              <a:solidFill>
                <a:prstClr val="white"/>
              </a:solidFill>
            </a:endParaRPr>
          </a:p>
          <a:p>
            <a:pPr algn="ctr" fontAlgn="auto">
              <a:spcBef>
                <a:spcPts val="0"/>
              </a:spcBef>
              <a:spcAft>
                <a:spcPts val="0"/>
              </a:spcAft>
            </a:pPr>
            <a:endParaRPr lang="ja-JP" altLang="en-US" sz="1200" dirty="0">
              <a:solidFill>
                <a:prstClr val="white"/>
              </a:solidFill>
            </a:endParaRPr>
          </a:p>
        </p:txBody>
      </p:sp>
      <p:sp>
        <p:nvSpPr>
          <p:cNvPr id="53" name="角丸四角形 52"/>
          <p:cNvSpPr/>
          <p:nvPr/>
        </p:nvSpPr>
        <p:spPr>
          <a:xfrm>
            <a:off x="8649116" y="2204866"/>
            <a:ext cx="540303" cy="21742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発達障害者支援体制整備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（都道府県地域生活支援事業）</a:t>
            </a:r>
            <a:endParaRPr lang="en-US" altLang="ja-JP" sz="1000" dirty="0">
              <a:solidFill>
                <a:prstClr val="black"/>
              </a:solidFill>
              <a:latin typeface="ＭＳ Ｐゴシック"/>
            </a:endParaRPr>
          </a:p>
        </p:txBody>
      </p:sp>
      <p:sp>
        <p:nvSpPr>
          <p:cNvPr id="54" name="角丸四角形 53"/>
          <p:cNvSpPr/>
          <p:nvPr/>
        </p:nvSpPr>
        <p:spPr>
          <a:xfrm>
            <a:off x="9255329" y="2205166"/>
            <a:ext cx="540303" cy="217424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巡回支援専門員整備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（市町村地域生活支援事業）</a:t>
            </a:r>
            <a:endParaRPr lang="en-US" altLang="ja-JP" sz="1000" dirty="0">
              <a:solidFill>
                <a:prstClr val="black"/>
              </a:solidFill>
              <a:latin typeface="ＭＳ Ｐゴシック"/>
            </a:endParaRPr>
          </a:p>
        </p:txBody>
      </p:sp>
      <p:sp>
        <p:nvSpPr>
          <p:cNvPr id="55" name="角丸四角形 54"/>
          <p:cNvSpPr/>
          <p:nvPr/>
        </p:nvSpPr>
        <p:spPr>
          <a:xfrm>
            <a:off x="8625486" y="4581129"/>
            <a:ext cx="1170015" cy="217904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vert="wordArtVertRtl" lIns="91341" tIns="45673" rIns="91341" bIns="45673" rtlCol="0" anchor="ctr"/>
          <a:lstStyle/>
          <a:p>
            <a:pPr algn="ctr" fontAlgn="auto">
              <a:spcBef>
                <a:spcPts val="0"/>
              </a:spcBef>
              <a:spcAft>
                <a:spcPts val="0"/>
              </a:spcAft>
            </a:pPr>
            <a:r>
              <a:rPr lang="ja-JP" altLang="en-US" sz="1000" dirty="0">
                <a:solidFill>
                  <a:prstClr val="black"/>
                </a:solidFill>
                <a:latin typeface="ＭＳ Ｐゴシック"/>
              </a:rPr>
              <a:t>発達障害者支援体制整備</a:t>
            </a:r>
            <a:endParaRPr lang="en-US" altLang="ja-JP" sz="1000" dirty="0">
              <a:solidFill>
                <a:prstClr val="black"/>
              </a:solidFill>
              <a:latin typeface="ＭＳ Ｐゴシック"/>
            </a:endParaRPr>
          </a:p>
          <a:p>
            <a:pPr algn="ctr" fontAlgn="auto">
              <a:spcBef>
                <a:spcPts val="0"/>
              </a:spcBef>
              <a:spcAft>
                <a:spcPts val="0"/>
              </a:spcAft>
            </a:pPr>
            <a:r>
              <a:rPr lang="ja-JP" altLang="en-US" sz="1000" dirty="0">
                <a:solidFill>
                  <a:prstClr val="black"/>
                </a:solidFill>
                <a:latin typeface="ＭＳ Ｐゴシック"/>
              </a:rPr>
              <a:t>（都道府県地域生活支援事業）</a:t>
            </a:r>
            <a:endParaRPr lang="en-US" altLang="ja-JP" sz="1000" dirty="0">
              <a:solidFill>
                <a:prstClr val="black"/>
              </a:solidFill>
              <a:latin typeface="ＭＳ Ｐゴシック"/>
            </a:endParaRPr>
          </a:p>
        </p:txBody>
      </p:sp>
      <p:sp>
        <p:nvSpPr>
          <p:cNvPr id="9" name="右矢印 8"/>
          <p:cNvSpPr/>
          <p:nvPr/>
        </p:nvSpPr>
        <p:spPr>
          <a:xfrm>
            <a:off x="8327233" y="3109655"/>
            <a:ext cx="3095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57" name="右矢印 56"/>
          <p:cNvSpPr/>
          <p:nvPr/>
        </p:nvSpPr>
        <p:spPr>
          <a:xfrm>
            <a:off x="8327233" y="5634649"/>
            <a:ext cx="3095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grpSp>
        <p:nvGrpSpPr>
          <p:cNvPr id="49" name="グループ化 18"/>
          <p:cNvGrpSpPr/>
          <p:nvPr/>
        </p:nvGrpSpPr>
        <p:grpSpPr>
          <a:xfrm>
            <a:off x="0" y="404664"/>
            <a:ext cx="9906000" cy="72008"/>
            <a:chOff x="0" y="188640"/>
            <a:chExt cx="9144000" cy="72008"/>
          </a:xfrm>
        </p:grpSpPr>
        <p:cxnSp>
          <p:nvCxnSpPr>
            <p:cNvPr id="51" name="直線コネクタ 50"/>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48"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168</a:t>
            </a:fld>
            <a:endParaRPr lang="en-US" altLang="ja-JP" dirty="0">
              <a:solidFill>
                <a:prstClr val="black"/>
              </a:solidFill>
            </a:endParaRPr>
          </a:p>
        </p:txBody>
      </p:sp>
    </p:spTree>
    <p:extLst>
      <p:ext uri="{BB962C8B-B14F-4D97-AF65-F5344CB8AC3E}">
        <p14:creationId xmlns:p14="http://schemas.microsoft.com/office/powerpoint/2010/main" val="24158779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9218839" y="6921505"/>
            <a:ext cx="687387" cy="215444"/>
          </a:xfrm>
          <a:prstGeom prst="rect">
            <a:avLst/>
          </a:prstGeom>
          <a:noFill/>
          <a:ln w="9525">
            <a:noFill/>
            <a:miter lim="800000"/>
            <a:headEnd/>
            <a:tailEnd/>
          </a:ln>
        </p:spPr>
        <p:txBody>
          <a:bodyPr lIns="0" tIns="0" rIns="0" bIns="0">
            <a:spAutoFit/>
          </a:bodyPr>
          <a:lstStyle/>
          <a:p>
            <a:r>
              <a:rPr lang="ja-JP" altLang="en-US" sz="1400">
                <a:solidFill>
                  <a:srgbClr val="000000"/>
                </a:solidFill>
                <a:latin typeface="ＭＳ Ｐゴシック" charset="-128"/>
                <a:ea typeface="ＭＳ Ｐゴシック"/>
              </a:rPr>
              <a:t> </a:t>
            </a:r>
            <a:r>
              <a:rPr lang="ja-JP" altLang="en-US" sz="1300">
                <a:solidFill>
                  <a:srgbClr val="000000"/>
                </a:solidFill>
                <a:latin typeface="ＭＳ Ｐ明朝" pitchFamily="18" charset="-128"/>
                <a:ea typeface="ＭＳ Ｐ明朝" pitchFamily="18" charset="-128"/>
              </a:rPr>
              <a:t>　</a:t>
            </a:r>
          </a:p>
        </p:txBody>
      </p:sp>
      <p:sp>
        <p:nvSpPr>
          <p:cNvPr id="21509" name="Rectangle 5"/>
          <p:cNvSpPr>
            <a:spLocks noChangeArrowheads="1"/>
          </p:cNvSpPr>
          <p:nvPr/>
        </p:nvSpPr>
        <p:spPr bwMode="auto">
          <a:xfrm>
            <a:off x="1538478" y="2755900"/>
            <a:ext cx="65" cy="369332"/>
          </a:xfrm>
          <a:prstGeom prst="rect">
            <a:avLst/>
          </a:prstGeom>
          <a:noFill/>
          <a:ln w="9525">
            <a:noFill/>
            <a:miter lim="800000"/>
            <a:headEnd/>
            <a:tailEnd/>
          </a:ln>
        </p:spPr>
        <p:txBody>
          <a:bodyPr wrap="none" lIns="0" tIns="0" rIns="0" bIns="0">
            <a:spAutoFit/>
          </a:bodyPr>
          <a:lstStyle/>
          <a:p>
            <a:endParaRPr lang="ja-JP" altLang="en-US" sz="2400">
              <a:solidFill>
                <a:prstClr val="black"/>
              </a:solidFill>
              <a:latin typeface="Times New Roman" pitchFamily="18" charset="0"/>
              <a:ea typeface="ＭＳ Ｐゴシック"/>
            </a:endParaRPr>
          </a:p>
        </p:txBody>
      </p:sp>
      <p:sp>
        <p:nvSpPr>
          <p:cNvPr id="21511" name="Rectangle 8"/>
          <p:cNvSpPr>
            <a:spLocks noChangeArrowheads="1"/>
          </p:cNvSpPr>
          <p:nvPr/>
        </p:nvSpPr>
        <p:spPr bwMode="auto">
          <a:xfrm>
            <a:off x="-664317" y="31898"/>
            <a:ext cx="5652823" cy="369332"/>
          </a:xfrm>
          <a:prstGeom prst="rect">
            <a:avLst/>
          </a:prstGeom>
          <a:noFill/>
          <a:ln w="9525">
            <a:noFill/>
            <a:miter lim="800000"/>
            <a:headEnd/>
            <a:tailEnd/>
          </a:ln>
        </p:spPr>
        <p:txBody>
          <a:bodyPr wrap="square" lIns="0" tIns="0" rIns="0" bIns="0">
            <a:spAutoFit/>
          </a:bodyPr>
          <a:lstStyle/>
          <a:p>
            <a:pPr algn="ctr"/>
            <a:r>
              <a:rPr lang="ja-JP" altLang="en-US" sz="2400" dirty="0">
                <a:solidFill>
                  <a:srgbClr val="000000"/>
                </a:solidFill>
                <a:latin typeface="ＭＳ Ｐゴシック" charset="-128"/>
                <a:ea typeface="ＭＳ Ｐゴシック"/>
              </a:rPr>
              <a:t>　　　　</a:t>
            </a:r>
            <a:endParaRPr lang="ja-JP" altLang="en-US" sz="2400" dirty="0">
              <a:solidFill>
                <a:prstClr val="black"/>
              </a:solidFill>
              <a:latin typeface="Times New Roman" pitchFamily="18" charset="0"/>
              <a:ea typeface="ＭＳ Ｐゴシック"/>
            </a:endParaRPr>
          </a:p>
        </p:txBody>
      </p:sp>
      <p:sp>
        <p:nvSpPr>
          <p:cNvPr id="21512" name="AutoShape 10"/>
          <p:cNvSpPr>
            <a:spLocks noChangeArrowheads="1"/>
          </p:cNvSpPr>
          <p:nvPr/>
        </p:nvSpPr>
        <p:spPr bwMode="auto">
          <a:xfrm>
            <a:off x="183736" y="548680"/>
            <a:ext cx="2573338" cy="433388"/>
          </a:xfrm>
          <a:prstGeom prst="roundRect">
            <a:avLst>
              <a:gd name="adj" fmla="val 16667"/>
            </a:avLst>
          </a:prstGeom>
          <a:noFill/>
          <a:ln w="9525">
            <a:solidFill>
              <a:schemeClr val="tx1"/>
            </a:solidFill>
            <a:miter lim="800000"/>
            <a:headEnd/>
            <a:tailEnd/>
          </a:ln>
        </p:spPr>
        <p:txBody>
          <a:bodyPr wrap="none" lIns="91307" tIns="45653" rIns="91307" bIns="45653" anchor="ctr"/>
          <a:lstStyle/>
          <a:p>
            <a:pPr algn="ctr"/>
            <a:r>
              <a:rPr lang="ja-JP" altLang="en-US" sz="1400" dirty="0">
                <a:solidFill>
                  <a:prstClr val="black"/>
                </a:solidFill>
                <a:ea typeface="ＭＳ Ｐゴシック"/>
              </a:rPr>
              <a:t>厚生労働省</a:t>
            </a:r>
          </a:p>
        </p:txBody>
      </p:sp>
      <p:sp>
        <p:nvSpPr>
          <p:cNvPr id="21513" name="AutoShape 11"/>
          <p:cNvSpPr>
            <a:spLocks noChangeArrowheads="1"/>
          </p:cNvSpPr>
          <p:nvPr/>
        </p:nvSpPr>
        <p:spPr bwMode="auto">
          <a:xfrm>
            <a:off x="152878" y="1425287"/>
            <a:ext cx="2573338" cy="851631"/>
          </a:xfrm>
          <a:prstGeom prst="roundRect">
            <a:avLst>
              <a:gd name="adj" fmla="val 16667"/>
            </a:avLst>
          </a:prstGeom>
          <a:noFill/>
          <a:ln w="9525">
            <a:solidFill>
              <a:schemeClr val="tx1"/>
            </a:solidFill>
            <a:miter lim="800000"/>
            <a:headEnd/>
            <a:tailEnd/>
          </a:ln>
        </p:spPr>
        <p:txBody>
          <a:bodyPr wrap="none" lIns="91307" tIns="45653" rIns="91307" bIns="45653" anchor="ctr"/>
          <a:lstStyle/>
          <a:p>
            <a:pPr algn="ctr"/>
            <a:endParaRPr lang="en-US" altLang="ja-JP" sz="1400" dirty="0">
              <a:solidFill>
                <a:prstClr val="black"/>
              </a:solidFill>
              <a:ea typeface="ＭＳ Ｐゴシック"/>
            </a:endParaRPr>
          </a:p>
          <a:p>
            <a:pPr algn="ctr"/>
            <a:r>
              <a:rPr lang="ja-JP" altLang="en-US" sz="1400" dirty="0">
                <a:solidFill>
                  <a:prstClr val="black"/>
                </a:solidFill>
                <a:ea typeface="ＭＳ Ｐゴシック"/>
              </a:rPr>
              <a:t>都道府県・指定都市</a:t>
            </a:r>
            <a:endParaRPr lang="en-US" altLang="ja-JP" sz="1400" dirty="0">
              <a:solidFill>
                <a:prstClr val="black"/>
              </a:solidFill>
              <a:ea typeface="ＭＳ Ｐゴシック"/>
            </a:endParaRPr>
          </a:p>
          <a:p>
            <a:r>
              <a:rPr lang="ja-JP" altLang="en-US" sz="1000" dirty="0">
                <a:solidFill>
                  <a:prstClr val="black"/>
                </a:solidFill>
                <a:latin typeface="ＭＳ Ｐゴシック"/>
                <a:ea typeface="ＭＳ Ｐゴシック"/>
              </a:rPr>
              <a:t>障害者総合支援法に基づく都道府県地域</a:t>
            </a:r>
            <a:endParaRPr lang="en-US" altLang="ja-JP" sz="1000" dirty="0">
              <a:solidFill>
                <a:prstClr val="black"/>
              </a:solidFill>
              <a:latin typeface="ＭＳ Ｐゴシック"/>
              <a:ea typeface="ＭＳ Ｐゴシック"/>
            </a:endParaRPr>
          </a:p>
          <a:p>
            <a:r>
              <a:rPr lang="ja-JP" altLang="en-US" sz="1000" dirty="0">
                <a:solidFill>
                  <a:prstClr val="black"/>
                </a:solidFill>
                <a:latin typeface="ＭＳ Ｐゴシック"/>
                <a:ea typeface="ＭＳ Ｐゴシック"/>
              </a:rPr>
              <a:t>生活支援事業として実施</a:t>
            </a:r>
            <a:endParaRPr lang="en-US" altLang="ja-JP" sz="1000" dirty="0">
              <a:solidFill>
                <a:prstClr val="black"/>
              </a:solidFill>
              <a:latin typeface="ＭＳ Ｐゴシック"/>
              <a:ea typeface="ＭＳ Ｐゴシック"/>
            </a:endParaRPr>
          </a:p>
          <a:p>
            <a:pPr algn="ctr"/>
            <a:endParaRPr lang="ja-JP" altLang="en-US" sz="1400" dirty="0">
              <a:solidFill>
                <a:prstClr val="black"/>
              </a:solidFill>
              <a:ea typeface="ＭＳ Ｐゴシック"/>
            </a:endParaRPr>
          </a:p>
        </p:txBody>
      </p:sp>
      <p:sp>
        <p:nvSpPr>
          <p:cNvPr id="21514" name="AutoShape 12"/>
          <p:cNvSpPr>
            <a:spLocks noChangeArrowheads="1"/>
          </p:cNvSpPr>
          <p:nvPr/>
        </p:nvSpPr>
        <p:spPr bwMode="auto">
          <a:xfrm>
            <a:off x="77789" y="3125788"/>
            <a:ext cx="2570956" cy="3732212"/>
          </a:xfrm>
          <a:prstGeom prst="roundRect">
            <a:avLst>
              <a:gd name="adj" fmla="val 0"/>
            </a:avLst>
          </a:prstGeom>
          <a:solidFill>
            <a:schemeClr val="accent5">
              <a:lumMod val="20000"/>
              <a:lumOff val="80000"/>
            </a:schemeClr>
          </a:solidFill>
          <a:ln w="12700">
            <a:solidFill>
              <a:schemeClr val="tx1"/>
            </a:solidFill>
            <a:miter lim="800000"/>
            <a:headEnd/>
            <a:tailEnd/>
          </a:ln>
        </p:spPr>
        <p:txBody>
          <a:bodyPr wrap="none" lIns="91307" tIns="45653" rIns="91307" bIns="45653" anchor="ctr"/>
          <a:lstStyle/>
          <a:p>
            <a:pPr algn="ctr"/>
            <a:endParaRPr lang="en-US" altLang="ja-JP" sz="1400" dirty="0">
              <a:solidFill>
                <a:prstClr val="black"/>
              </a:solidFill>
              <a:ea typeface="ＭＳ Ｐゴシック"/>
            </a:endParaRPr>
          </a:p>
          <a:p>
            <a:pPr algn="ctr"/>
            <a:r>
              <a:rPr lang="ja-JP" altLang="en-US" sz="1600" b="1" u="sng" dirty="0">
                <a:solidFill>
                  <a:prstClr val="black"/>
                </a:solidFill>
                <a:latin typeface="ＭＳ Ｐゴシック"/>
                <a:ea typeface="ＭＳ Ｐゴシック"/>
              </a:rPr>
              <a:t>発達障害者支援センター</a:t>
            </a:r>
            <a:endParaRPr lang="en-US" altLang="ja-JP" sz="1600" b="1" u="sng" dirty="0">
              <a:solidFill>
                <a:prstClr val="black"/>
              </a:solidFill>
              <a:latin typeface="ＭＳ Ｐゴシック"/>
              <a:ea typeface="ＭＳ Ｐゴシック"/>
            </a:endParaRPr>
          </a:p>
          <a:p>
            <a:pPr algn="ctr"/>
            <a:r>
              <a:rPr lang="ja-JP" altLang="en-US" sz="1100" dirty="0">
                <a:solidFill>
                  <a:prstClr val="black"/>
                </a:solidFill>
                <a:latin typeface="ＭＳ Ｐゴシック"/>
                <a:ea typeface="ＭＳ Ｐゴシック"/>
              </a:rPr>
              <a:t>（６７都道府県、政令市で設置）</a:t>
            </a:r>
            <a:endParaRPr lang="en-US" altLang="ja-JP" sz="1100" dirty="0">
              <a:solidFill>
                <a:prstClr val="black"/>
              </a:solidFill>
              <a:latin typeface="ＭＳ Ｐゴシック"/>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en-US" altLang="ja-JP"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ja-JP" altLang="en-US" sz="1400" dirty="0">
              <a:solidFill>
                <a:prstClr val="black"/>
              </a:solidFill>
              <a:ea typeface="ＭＳ Ｐゴシック"/>
            </a:endParaRPr>
          </a:p>
          <a:p>
            <a:pPr algn="ctr"/>
            <a:endParaRPr lang="en-US" altLang="ja-JP" sz="1400" dirty="0">
              <a:solidFill>
                <a:prstClr val="black"/>
              </a:solidFill>
              <a:ea typeface="ＭＳ Ｐゴシック"/>
            </a:endParaRPr>
          </a:p>
        </p:txBody>
      </p:sp>
      <p:sp>
        <p:nvSpPr>
          <p:cNvPr id="21515" name="AutoShape 14"/>
          <p:cNvSpPr>
            <a:spLocks noChangeArrowheads="1"/>
          </p:cNvSpPr>
          <p:nvPr/>
        </p:nvSpPr>
        <p:spPr bwMode="auto">
          <a:xfrm>
            <a:off x="35402" y="4869162"/>
            <a:ext cx="2690812" cy="1875184"/>
          </a:xfrm>
          <a:prstGeom prst="roundRect">
            <a:avLst>
              <a:gd name="adj" fmla="val 0"/>
            </a:avLst>
          </a:prstGeom>
          <a:noFill/>
          <a:ln w="9525">
            <a:noFill/>
            <a:miter lim="800000"/>
            <a:headEnd/>
            <a:tailEnd/>
          </a:ln>
        </p:spPr>
        <p:txBody>
          <a:bodyPr wrap="none" lIns="91307" tIns="45653" rIns="91307" bIns="45653"/>
          <a:lstStyle/>
          <a:p>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（体制）　職員配置：４名程度</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・管理責任者</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・相談支援担当職員</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・発達支援担当職員</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・就労支援担当職員</a:t>
            </a:r>
            <a:endParaRPr lang="en-US" altLang="ja-JP" sz="1100" dirty="0">
              <a:solidFill>
                <a:prstClr val="black"/>
              </a:solidFill>
              <a:latin typeface="ＭＳ Ｐゴシック"/>
              <a:ea typeface="ＭＳ Ｐゴシック"/>
            </a:endParaRPr>
          </a:p>
          <a:p>
            <a:endParaRPr lang="ja-JP" altLang="en-US" sz="1100" dirty="0">
              <a:solidFill>
                <a:prstClr val="black"/>
              </a:solidFill>
              <a:latin typeface="ＭＳ Ｐゴシック"/>
              <a:ea typeface="ＭＳ Ｐゴシック"/>
            </a:endParaRPr>
          </a:p>
        </p:txBody>
      </p:sp>
      <p:sp>
        <p:nvSpPr>
          <p:cNvPr id="21521" name="AutoShape 20"/>
          <p:cNvSpPr>
            <a:spLocks noChangeArrowheads="1"/>
          </p:cNvSpPr>
          <p:nvPr/>
        </p:nvSpPr>
        <p:spPr bwMode="auto">
          <a:xfrm>
            <a:off x="6413387" y="3012381"/>
            <a:ext cx="3358852" cy="920717"/>
          </a:xfrm>
          <a:prstGeom prst="roundRect">
            <a:avLst>
              <a:gd name="adj" fmla="val 16667"/>
            </a:avLst>
          </a:prstGeom>
          <a:solidFill>
            <a:srgbClr val="FFCCFF"/>
          </a:solidFill>
          <a:ln w="9525">
            <a:solidFill>
              <a:schemeClr val="tx1"/>
            </a:solidFill>
            <a:miter lim="800000"/>
            <a:headEnd/>
            <a:tailEnd/>
          </a:ln>
        </p:spPr>
        <p:txBody>
          <a:bodyPr wrap="none" lIns="91307" tIns="45653" rIns="91307" bIns="45653" anchor="ctr"/>
          <a:lstStyle/>
          <a:p>
            <a:r>
              <a:rPr lang="ja-JP" altLang="en-US" sz="1400" dirty="0">
                <a:solidFill>
                  <a:prstClr val="black"/>
                </a:solidFill>
                <a:ea typeface="ＭＳ Ｐゴシック"/>
              </a:rPr>
              <a:t>　　　　　発達障害児者　・家族</a:t>
            </a:r>
          </a:p>
        </p:txBody>
      </p:sp>
      <p:sp>
        <p:nvSpPr>
          <p:cNvPr id="21522" name="AutoShape 21"/>
          <p:cNvSpPr>
            <a:spLocks noChangeArrowheads="1"/>
          </p:cNvSpPr>
          <p:nvPr/>
        </p:nvSpPr>
        <p:spPr bwMode="auto">
          <a:xfrm>
            <a:off x="6378137" y="4489572"/>
            <a:ext cx="3394159" cy="1719642"/>
          </a:xfrm>
          <a:prstGeom prst="roundRect">
            <a:avLst>
              <a:gd name="adj" fmla="val 7856"/>
            </a:avLst>
          </a:prstGeom>
          <a:solidFill>
            <a:srgbClr val="FFFFCC"/>
          </a:solidFill>
          <a:ln w="9525">
            <a:solidFill>
              <a:schemeClr val="tx1"/>
            </a:solidFill>
            <a:miter lim="800000"/>
            <a:headEnd/>
            <a:tailEnd/>
          </a:ln>
        </p:spPr>
        <p:txBody>
          <a:bodyPr wrap="none" lIns="91307" tIns="45653" rIns="91307" bIns="45653"/>
          <a:lstStyle/>
          <a:p>
            <a:pPr algn="ctr"/>
            <a:r>
              <a:rPr lang="ja-JP" altLang="en-US" sz="1400" dirty="0">
                <a:solidFill>
                  <a:prstClr val="black"/>
                </a:solidFill>
                <a:ea typeface="ＭＳ Ｐゴシック"/>
              </a:rPr>
              <a:t>　関係機関</a:t>
            </a:r>
            <a:endParaRPr lang="en-US" altLang="ja-JP" sz="1400" dirty="0">
              <a:solidFill>
                <a:prstClr val="black"/>
              </a:solidFill>
              <a:ea typeface="ＭＳ Ｐゴシック"/>
            </a:endParaRPr>
          </a:p>
          <a:p>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児童相談所、知的障害者更生相談所、福祉事務所、</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保健所、精神保健福祉センター、医療機関</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障害児（者）地域療育等支援事業実施施設、</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児童発達支援センター、障害児入所施設、</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教育委員会、学校、幼稚園、保育所、</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公共職業安定所、地域障害者職業センター、</a:t>
            </a:r>
            <a:endParaRPr lang="en-US" altLang="ja-JP" sz="1100" dirty="0">
              <a:solidFill>
                <a:prstClr val="black"/>
              </a:solidFill>
              <a:latin typeface="ＭＳ Ｐゴシック"/>
              <a:ea typeface="ＭＳ Ｐゴシック"/>
            </a:endParaRPr>
          </a:p>
          <a:p>
            <a:r>
              <a:rPr lang="ja-JP" altLang="en-US" sz="1100" dirty="0">
                <a:solidFill>
                  <a:prstClr val="black"/>
                </a:solidFill>
                <a:latin typeface="ＭＳ Ｐゴシック"/>
                <a:ea typeface="ＭＳ Ｐゴシック"/>
              </a:rPr>
              <a:t>　障害者就業・生活支援センター等</a:t>
            </a:r>
            <a:endParaRPr lang="en-US" altLang="ja-JP" sz="1100" dirty="0">
              <a:solidFill>
                <a:prstClr val="black"/>
              </a:solidFill>
              <a:latin typeface="ＭＳ Ｐゴシック"/>
              <a:ea typeface="ＭＳ Ｐゴシック"/>
            </a:endParaRPr>
          </a:p>
        </p:txBody>
      </p:sp>
      <p:sp>
        <p:nvSpPr>
          <p:cNvPr id="21523" name="Rectangle 23"/>
          <p:cNvSpPr>
            <a:spLocks noChangeArrowheads="1"/>
          </p:cNvSpPr>
          <p:nvPr/>
        </p:nvSpPr>
        <p:spPr bwMode="auto">
          <a:xfrm>
            <a:off x="577180" y="1066752"/>
            <a:ext cx="544512" cy="358775"/>
          </a:xfrm>
          <a:prstGeom prst="rect">
            <a:avLst/>
          </a:prstGeom>
          <a:noFill/>
          <a:ln w="9525">
            <a:noFill/>
            <a:miter lim="800000"/>
            <a:headEnd/>
            <a:tailEnd/>
          </a:ln>
        </p:spPr>
        <p:txBody>
          <a:bodyPr wrap="none" lIns="91307" tIns="45653" rIns="91307" bIns="45653" anchor="ctr"/>
          <a:lstStyle/>
          <a:p>
            <a:r>
              <a:rPr lang="ja-JP" altLang="en-US" sz="1200" dirty="0">
                <a:solidFill>
                  <a:prstClr val="black"/>
                </a:solidFill>
                <a:ea typeface="ＭＳ Ｐゴシック"/>
              </a:rPr>
              <a:t>補助</a:t>
            </a:r>
          </a:p>
        </p:txBody>
      </p:sp>
      <p:sp>
        <p:nvSpPr>
          <p:cNvPr id="21524" name="Rectangle 24"/>
          <p:cNvSpPr>
            <a:spLocks noChangeArrowheads="1"/>
          </p:cNvSpPr>
          <p:nvPr/>
        </p:nvSpPr>
        <p:spPr bwMode="auto">
          <a:xfrm>
            <a:off x="511880" y="2405785"/>
            <a:ext cx="2562820" cy="591451"/>
          </a:xfrm>
          <a:prstGeom prst="rect">
            <a:avLst/>
          </a:prstGeom>
          <a:noFill/>
          <a:ln w="9525">
            <a:noFill/>
            <a:miter lim="800000"/>
            <a:headEnd/>
            <a:tailEnd/>
          </a:ln>
        </p:spPr>
        <p:txBody>
          <a:bodyPr wrap="none" lIns="91307" tIns="45653" rIns="91307" bIns="45653" anchor="ctr"/>
          <a:lstStyle/>
          <a:p>
            <a:r>
              <a:rPr lang="ja-JP" altLang="en-US" sz="1200" dirty="0">
                <a:solidFill>
                  <a:prstClr val="black"/>
                </a:solidFill>
                <a:ea typeface="ＭＳ Ｐゴシック"/>
              </a:rPr>
              <a:t>（平成２</a:t>
            </a:r>
            <a:r>
              <a:rPr lang="ja-JP" altLang="en-US" sz="1200" dirty="0">
                <a:solidFill>
                  <a:prstClr val="black"/>
                </a:solidFill>
                <a:latin typeface="Calibri"/>
                <a:ea typeface="ＭＳ Ｐゴシック"/>
              </a:rPr>
              <a:t>８</a:t>
            </a:r>
            <a:r>
              <a:rPr lang="ja-JP" altLang="en-US" sz="1200" dirty="0">
                <a:solidFill>
                  <a:prstClr val="black"/>
                </a:solidFill>
                <a:ea typeface="ＭＳ Ｐゴシック"/>
              </a:rPr>
              <a:t>年４月現在のセンターの設置）</a:t>
            </a:r>
            <a:endParaRPr lang="en-US" altLang="ja-JP" sz="1200" dirty="0">
              <a:solidFill>
                <a:prstClr val="black"/>
              </a:solidFill>
              <a:ea typeface="ＭＳ Ｐゴシック"/>
            </a:endParaRPr>
          </a:p>
          <a:p>
            <a:r>
              <a:rPr lang="ja-JP" altLang="en-US" sz="1200" dirty="0">
                <a:solidFill>
                  <a:prstClr val="black"/>
                </a:solidFill>
                <a:ea typeface="ＭＳ Ｐゴシック"/>
              </a:rPr>
              <a:t>直接実施：２５カ所</a:t>
            </a:r>
            <a:endParaRPr lang="en-US" altLang="ja-JP" sz="1200" dirty="0">
              <a:solidFill>
                <a:prstClr val="black"/>
              </a:solidFill>
              <a:ea typeface="ＭＳ Ｐゴシック"/>
            </a:endParaRPr>
          </a:p>
          <a:p>
            <a:r>
              <a:rPr lang="ja-JP" altLang="en-US" sz="1200" dirty="0">
                <a:solidFill>
                  <a:prstClr val="black"/>
                </a:solidFill>
                <a:ea typeface="ＭＳ Ｐゴシック"/>
              </a:rPr>
              <a:t>委託</a:t>
            </a:r>
            <a:r>
              <a:rPr lang="ja-JP" altLang="en-US" sz="1000" dirty="0">
                <a:solidFill>
                  <a:prstClr val="black"/>
                </a:solidFill>
                <a:ea typeface="ＭＳ Ｐゴシック"/>
              </a:rPr>
              <a:t>（社会福祉法人等）</a:t>
            </a:r>
            <a:r>
              <a:rPr lang="ja-JP" altLang="en-US" sz="1200" dirty="0">
                <a:solidFill>
                  <a:prstClr val="black"/>
                </a:solidFill>
                <a:ea typeface="ＭＳ Ｐゴシック"/>
              </a:rPr>
              <a:t>：６３カ所</a:t>
            </a:r>
            <a:endParaRPr lang="en-US" altLang="ja-JP" sz="1200" dirty="0">
              <a:solidFill>
                <a:prstClr val="black"/>
              </a:solidFill>
              <a:ea typeface="ＭＳ Ｐゴシック"/>
            </a:endParaRPr>
          </a:p>
          <a:p>
            <a:r>
              <a:rPr lang="en-US" altLang="ja-JP" sz="1000" dirty="0">
                <a:solidFill>
                  <a:prstClr val="black"/>
                </a:solidFill>
                <a:ea typeface="ＭＳ Ｐゴシック"/>
              </a:rPr>
              <a:t>※</a:t>
            </a:r>
            <a:r>
              <a:rPr lang="ja-JP" altLang="en-US" sz="1000" dirty="0">
                <a:solidFill>
                  <a:prstClr val="black"/>
                </a:solidFill>
                <a:ea typeface="ＭＳ Ｐゴシック"/>
              </a:rPr>
              <a:t>医療法人，地方独立行政法人も可</a:t>
            </a:r>
          </a:p>
        </p:txBody>
      </p:sp>
      <p:sp>
        <p:nvSpPr>
          <p:cNvPr id="6166" name="AutoShape 26"/>
          <p:cNvSpPr>
            <a:spLocks noChangeArrowheads="1"/>
          </p:cNvSpPr>
          <p:nvPr/>
        </p:nvSpPr>
        <p:spPr bwMode="auto">
          <a:xfrm>
            <a:off x="2648883" y="4067318"/>
            <a:ext cx="3729335" cy="1449933"/>
          </a:xfrm>
          <a:prstGeom prst="leftRightArrow">
            <a:avLst>
              <a:gd name="adj1" fmla="val 50083"/>
              <a:gd name="adj2" fmla="val 36564"/>
            </a:avLst>
          </a:pr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lgn="ctr">
              <a:defRPr/>
            </a:pPr>
            <a:r>
              <a:rPr lang="ja-JP" altLang="en-US" sz="1200" dirty="0">
                <a:solidFill>
                  <a:prstClr val="black"/>
                </a:solidFill>
                <a:ea typeface="ＭＳ Ｐゴシック"/>
              </a:rPr>
              <a:t>連携</a:t>
            </a:r>
            <a:endParaRPr lang="en-US" altLang="ja-JP" sz="1200" dirty="0">
              <a:solidFill>
                <a:prstClr val="black"/>
              </a:solidFill>
              <a:ea typeface="ＭＳ Ｐゴシック"/>
            </a:endParaRPr>
          </a:p>
          <a:p>
            <a:pPr>
              <a:defRPr/>
            </a:pPr>
            <a:r>
              <a:rPr lang="ja-JP" altLang="en-US" sz="1100" dirty="0">
                <a:solidFill>
                  <a:prstClr val="black"/>
                </a:solidFill>
                <a:ea typeface="ＭＳ Ｐゴシック"/>
              </a:rPr>
              <a:t>④調整のための会議やコンサルテーション</a:t>
            </a:r>
            <a:endParaRPr lang="en-US" altLang="ja-JP" sz="1100" dirty="0">
              <a:solidFill>
                <a:prstClr val="black"/>
              </a:solidFill>
              <a:ea typeface="ＭＳ Ｐゴシック"/>
            </a:endParaRPr>
          </a:p>
          <a:p>
            <a:pPr>
              <a:defRPr/>
            </a:pPr>
            <a:r>
              <a:rPr lang="ja-JP" altLang="en-US" sz="1100" dirty="0">
                <a:solidFill>
                  <a:prstClr val="black"/>
                </a:solidFill>
                <a:ea typeface="ＭＳ Ｐゴシック"/>
              </a:rPr>
              <a:t>⑤障害者総合支援法第８９条協議会への参加</a:t>
            </a:r>
          </a:p>
        </p:txBody>
      </p:sp>
      <p:sp>
        <p:nvSpPr>
          <p:cNvPr id="6167" name="AutoShape 28"/>
          <p:cNvSpPr>
            <a:spLocks noChangeArrowheads="1"/>
          </p:cNvSpPr>
          <p:nvPr/>
        </p:nvSpPr>
        <p:spPr bwMode="auto">
          <a:xfrm rot="16200000">
            <a:off x="7912456" y="2629787"/>
            <a:ext cx="556516" cy="316305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343 h 21600"/>
              <a:gd name="T14" fmla="*/ 15652 w 21600"/>
              <a:gd name="T15" fmla="*/ 17257 h 21600"/>
            </a:gdLst>
            <a:ahLst/>
            <a:cxnLst>
              <a:cxn ang="T8">
                <a:pos x="T0" y="T1"/>
              </a:cxn>
              <a:cxn ang="T9">
                <a:pos x="T2" y="T3"/>
              </a:cxn>
              <a:cxn ang="T10">
                <a:pos x="T4" y="T5"/>
              </a:cxn>
              <a:cxn ang="T11">
                <a:pos x="T6" y="T7"/>
              </a:cxn>
            </a:cxnLst>
            <a:rect l="T12" t="T13" r="T14" b="T15"/>
            <a:pathLst>
              <a:path w="21600" h="21600">
                <a:moveTo>
                  <a:pt x="11651" y="0"/>
                </a:moveTo>
                <a:lnTo>
                  <a:pt x="11651" y="4343"/>
                </a:lnTo>
                <a:lnTo>
                  <a:pt x="3375" y="4343"/>
                </a:lnTo>
                <a:lnTo>
                  <a:pt x="3375" y="17257"/>
                </a:lnTo>
                <a:lnTo>
                  <a:pt x="11651" y="17257"/>
                </a:lnTo>
                <a:lnTo>
                  <a:pt x="11651" y="21600"/>
                </a:lnTo>
                <a:lnTo>
                  <a:pt x="21600" y="10800"/>
                </a:lnTo>
                <a:close/>
              </a:path>
              <a:path w="21600" h="21600">
                <a:moveTo>
                  <a:pt x="1350" y="4343"/>
                </a:moveTo>
                <a:lnTo>
                  <a:pt x="1350" y="17257"/>
                </a:lnTo>
                <a:lnTo>
                  <a:pt x="2700" y="17257"/>
                </a:lnTo>
                <a:lnTo>
                  <a:pt x="2700" y="4343"/>
                </a:lnTo>
                <a:close/>
              </a:path>
              <a:path w="21600" h="21600">
                <a:moveTo>
                  <a:pt x="0" y="4343"/>
                </a:moveTo>
                <a:lnTo>
                  <a:pt x="0" y="17257"/>
                </a:lnTo>
                <a:lnTo>
                  <a:pt x="675" y="17257"/>
                </a:lnTo>
                <a:lnTo>
                  <a:pt x="675" y="4343"/>
                </a:lnTo>
                <a:close/>
              </a:path>
            </a:pathLst>
          </a:custGeom>
          <a:solidFill>
            <a:schemeClr val="accent1">
              <a:lumMod val="40000"/>
              <a:lumOff val="60000"/>
            </a:schemeClr>
          </a:solidFill>
          <a:ln w="9525">
            <a:solidFill>
              <a:schemeClr val="tx1"/>
            </a:solidFill>
            <a:miter lim="800000"/>
            <a:headEnd/>
            <a:tailEnd/>
          </a:ln>
        </p:spPr>
        <p:txBody>
          <a:bodyPr vert="eaVert" wrap="none" lIns="91307" tIns="45653" rIns="91307" bIns="45653" anchor="ctr"/>
          <a:lstStyle/>
          <a:p>
            <a:pPr algn="ctr">
              <a:defRPr/>
            </a:pPr>
            <a:r>
              <a:rPr lang="ja-JP" altLang="en-US" sz="1200" dirty="0">
                <a:solidFill>
                  <a:prstClr val="black"/>
                </a:solidFill>
                <a:ea typeface="ＭＳ Ｐゴシック"/>
              </a:rPr>
              <a:t>支援</a:t>
            </a:r>
          </a:p>
        </p:txBody>
      </p:sp>
      <p:sp>
        <p:nvSpPr>
          <p:cNvPr id="6168" name="AutoShape 29"/>
          <p:cNvSpPr>
            <a:spLocks noChangeArrowheads="1"/>
          </p:cNvSpPr>
          <p:nvPr/>
        </p:nvSpPr>
        <p:spPr bwMode="auto">
          <a:xfrm>
            <a:off x="2726375" y="2755901"/>
            <a:ext cx="3639917" cy="160920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defRPr/>
            </a:pPr>
            <a:r>
              <a:rPr lang="ja-JP" altLang="en-US" sz="1100" dirty="0">
                <a:solidFill>
                  <a:prstClr val="black"/>
                </a:solidFill>
                <a:ea typeface="ＭＳ Ｐゴシック"/>
              </a:rPr>
              <a:t>  </a:t>
            </a:r>
            <a:endParaRPr lang="en-US" altLang="ja-JP" sz="1100" dirty="0">
              <a:solidFill>
                <a:prstClr val="black"/>
              </a:solidFill>
              <a:ea typeface="ＭＳ Ｐゴシック"/>
            </a:endParaRPr>
          </a:p>
          <a:p>
            <a:pPr>
              <a:defRPr/>
            </a:pPr>
            <a:r>
              <a:rPr lang="ja-JP" altLang="en-US" sz="1100" dirty="0">
                <a:solidFill>
                  <a:prstClr val="black"/>
                </a:solidFill>
                <a:ea typeface="ＭＳ Ｐゴシック"/>
              </a:rPr>
              <a:t>  ①相談支援</a:t>
            </a:r>
            <a:r>
              <a:rPr lang="ja-JP" altLang="en-US" sz="900" dirty="0">
                <a:solidFill>
                  <a:prstClr val="black"/>
                </a:solidFill>
                <a:ea typeface="ＭＳ Ｐゴシック"/>
              </a:rPr>
              <a:t>（来所、訪問、電話等による相談）</a:t>
            </a:r>
            <a:endParaRPr lang="en-US" altLang="ja-JP" sz="900" dirty="0">
              <a:solidFill>
                <a:prstClr val="black"/>
              </a:solidFill>
              <a:ea typeface="ＭＳ Ｐゴシック"/>
            </a:endParaRPr>
          </a:p>
          <a:p>
            <a:pPr>
              <a:defRPr/>
            </a:pPr>
            <a:r>
              <a:rPr lang="en-US" altLang="ja-JP" sz="1100" dirty="0">
                <a:solidFill>
                  <a:prstClr val="black"/>
                </a:solidFill>
                <a:ea typeface="ＭＳ Ｐゴシック"/>
              </a:rPr>
              <a:t> </a:t>
            </a:r>
            <a:r>
              <a:rPr lang="ja-JP" altLang="en-US" sz="1100" dirty="0">
                <a:solidFill>
                  <a:prstClr val="black"/>
                </a:solidFill>
                <a:ea typeface="ＭＳ Ｐゴシック"/>
              </a:rPr>
              <a:t> ②発達支援</a:t>
            </a:r>
            <a:r>
              <a:rPr lang="ja-JP" altLang="en-US" sz="900" dirty="0">
                <a:solidFill>
                  <a:prstClr val="black"/>
                </a:solidFill>
                <a:ea typeface="ＭＳ Ｐゴシック"/>
              </a:rPr>
              <a:t>（個別支援計画の作成・実施等</a:t>
            </a:r>
            <a:r>
              <a:rPr lang="en-US" altLang="ja-JP" sz="900" dirty="0">
                <a:solidFill>
                  <a:prstClr val="black"/>
                </a:solidFill>
                <a:ea typeface="ＭＳ Ｐゴシック"/>
              </a:rPr>
              <a:t>)</a:t>
            </a:r>
            <a:endParaRPr lang="en-US" altLang="ja-JP" sz="1000" dirty="0">
              <a:solidFill>
                <a:prstClr val="black"/>
              </a:solidFill>
              <a:ea typeface="ＭＳ Ｐゴシック"/>
            </a:endParaRPr>
          </a:p>
          <a:p>
            <a:pPr>
              <a:defRPr/>
            </a:pPr>
            <a:r>
              <a:rPr lang="en-US" altLang="ja-JP" sz="1100" dirty="0">
                <a:solidFill>
                  <a:prstClr val="black"/>
                </a:solidFill>
                <a:ea typeface="ＭＳ Ｐゴシック"/>
              </a:rPr>
              <a:t>  </a:t>
            </a:r>
            <a:r>
              <a:rPr lang="ja-JP" altLang="en-US" sz="1100" dirty="0">
                <a:solidFill>
                  <a:prstClr val="black"/>
                </a:solidFill>
                <a:ea typeface="ＭＳ Ｐゴシック"/>
              </a:rPr>
              <a:t>③就労支援</a:t>
            </a:r>
            <a:r>
              <a:rPr lang="ja-JP" altLang="en-US" sz="900" dirty="0">
                <a:solidFill>
                  <a:prstClr val="black"/>
                </a:solidFill>
                <a:ea typeface="ＭＳ Ｐゴシック"/>
              </a:rPr>
              <a:t>（就労に向けての相談等</a:t>
            </a:r>
            <a:r>
              <a:rPr lang="en-US" altLang="ja-JP" sz="900" dirty="0">
                <a:solidFill>
                  <a:prstClr val="black"/>
                </a:solidFill>
                <a:ea typeface="ＭＳ Ｐゴシック"/>
              </a:rPr>
              <a:t>)</a:t>
            </a:r>
          </a:p>
          <a:p>
            <a:pPr>
              <a:defRPr/>
            </a:pPr>
            <a:r>
              <a:rPr lang="en-US" altLang="ja-JP" sz="1000" dirty="0">
                <a:solidFill>
                  <a:prstClr val="black"/>
                </a:solidFill>
                <a:ea typeface="ＭＳ Ｐゴシック"/>
              </a:rPr>
              <a:t>    </a:t>
            </a:r>
            <a:endParaRPr lang="en-US" altLang="ja-JP" sz="900" dirty="0">
              <a:solidFill>
                <a:prstClr val="black"/>
              </a:solidFill>
              <a:ea typeface="ＭＳ Ｐゴシック"/>
            </a:endParaRPr>
          </a:p>
        </p:txBody>
      </p:sp>
      <p:pic>
        <p:nvPicPr>
          <p:cNvPr id="21528" name="Picture 30" descr="j0223642"/>
          <p:cNvPicPr>
            <a:picLocks noChangeAspect="1" noChangeArrowheads="1"/>
          </p:cNvPicPr>
          <p:nvPr/>
        </p:nvPicPr>
        <p:blipFill>
          <a:blip r:embed="rId3" cstate="print"/>
          <a:srcRect/>
          <a:stretch>
            <a:fillRect/>
          </a:stretch>
        </p:blipFill>
        <p:spPr bwMode="auto">
          <a:xfrm>
            <a:off x="978525" y="4067298"/>
            <a:ext cx="696913" cy="844550"/>
          </a:xfrm>
          <a:prstGeom prst="rect">
            <a:avLst/>
          </a:prstGeom>
          <a:noFill/>
          <a:ln w="9525">
            <a:noFill/>
            <a:miter lim="800000"/>
            <a:headEnd/>
            <a:tailEnd/>
          </a:ln>
        </p:spPr>
      </p:pic>
      <p:sp>
        <p:nvSpPr>
          <p:cNvPr id="21534" name="Line 38"/>
          <p:cNvSpPr>
            <a:spLocks noChangeShapeType="1"/>
          </p:cNvSpPr>
          <p:nvPr/>
        </p:nvSpPr>
        <p:spPr bwMode="auto">
          <a:xfrm>
            <a:off x="406272" y="982115"/>
            <a:ext cx="0" cy="443173"/>
          </a:xfrm>
          <a:prstGeom prst="line">
            <a:avLst/>
          </a:prstGeom>
          <a:noFill/>
          <a:ln w="9525">
            <a:solidFill>
              <a:schemeClr val="tx1"/>
            </a:solidFill>
            <a:miter lim="800000"/>
            <a:headEnd/>
            <a:tailEnd type="triangle" w="med" len="med"/>
          </a:ln>
        </p:spPr>
        <p:txBody>
          <a:bodyPr wrap="none" lIns="91307" tIns="45653" rIns="91307" bIns="45653"/>
          <a:lstStyle/>
          <a:p>
            <a:endParaRPr lang="ja-JP" altLang="en-US" sz="1200">
              <a:solidFill>
                <a:prstClr val="black"/>
              </a:solidFill>
              <a:ea typeface="ＭＳ Ｐゴシック"/>
            </a:endParaRPr>
          </a:p>
        </p:txBody>
      </p:sp>
      <p:sp>
        <p:nvSpPr>
          <p:cNvPr id="21535" name="Line 39"/>
          <p:cNvSpPr>
            <a:spLocks noChangeShapeType="1"/>
          </p:cNvSpPr>
          <p:nvPr/>
        </p:nvSpPr>
        <p:spPr bwMode="auto">
          <a:xfrm flipH="1">
            <a:off x="426872" y="2276872"/>
            <a:ext cx="0" cy="848916"/>
          </a:xfrm>
          <a:prstGeom prst="line">
            <a:avLst/>
          </a:prstGeom>
          <a:noFill/>
          <a:ln w="9525">
            <a:solidFill>
              <a:schemeClr val="tx1"/>
            </a:solidFill>
            <a:miter lim="800000"/>
            <a:headEnd/>
            <a:tailEnd type="triangle" w="med" len="med"/>
          </a:ln>
        </p:spPr>
        <p:txBody>
          <a:bodyPr wrap="none" lIns="91307" tIns="45653" rIns="91307" bIns="45653"/>
          <a:lstStyle/>
          <a:p>
            <a:endParaRPr lang="ja-JP" altLang="en-US" sz="1200">
              <a:solidFill>
                <a:prstClr val="black"/>
              </a:solidFill>
              <a:ea typeface="ＭＳ Ｐゴシック"/>
            </a:endParaRPr>
          </a:p>
        </p:txBody>
      </p:sp>
      <p:sp>
        <p:nvSpPr>
          <p:cNvPr id="41" name="AutoShape 29"/>
          <p:cNvSpPr>
            <a:spLocks noChangeArrowheads="1"/>
          </p:cNvSpPr>
          <p:nvPr/>
        </p:nvSpPr>
        <p:spPr bwMode="auto">
          <a:xfrm>
            <a:off x="2648935" y="5443429"/>
            <a:ext cx="3706559" cy="6487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lgn="ctr">
              <a:defRPr/>
            </a:pPr>
            <a:r>
              <a:rPr lang="ja-JP" altLang="en-US" sz="1100" dirty="0">
                <a:solidFill>
                  <a:prstClr val="black"/>
                </a:solidFill>
                <a:ea typeface="ＭＳ Ｐゴシック"/>
              </a:rPr>
              <a:t>　　　　　　⑥研修（関係機関、民間団体等への研修）</a:t>
            </a:r>
          </a:p>
        </p:txBody>
      </p:sp>
      <p:sp>
        <p:nvSpPr>
          <p:cNvPr id="2" name="角丸四角形 1"/>
          <p:cNvSpPr/>
          <p:nvPr/>
        </p:nvSpPr>
        <p:spPr>
          <a:xfrm>
            <a:off x="6418113" y="6361875"/>
            <a:ext cx="3333941" cy="4572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1400" dirty="0">
              <a:ln>
                <a:solidFill>
                  <a:srgbClr val="00CC00"/>
                </a:solidFill>
              </a:ln>
              <a:solidFill>
                <a:srgbClr val="00CC00"/>
              </a:solidFill>
              <a:latin typeface="HGP行書体" panose="03000600000000000000" pitchFamily="66" charset="-128"/>
              <a:ea typeface="HGP行書体" panose="03000600000000000000" pitchFamily="66" charset="-128"/>
            </a:endParaRPr>
          </a:p>
        </p:txBody>
      </p:sp>
      <p:sp>
        <p:nvSpPr>
          <p:cNvPr id="3" name="テキスト ボックス 2"/>
          <p:cNvSpPr txBox="1"/>
          <p:nvPr/>
        </p:nvSpPr>
        <p:spPr>
          <a:xfrm>
            <a:off x="7329264" y="6436859"/>
            <a:ext cx="1577206" cy="307777"/>
          </a:xfrm>
          <a:prstGeom prst="rect">
            <a:avLst/>
          </a:prstGeom>
          <a:noFill/>
        </p:spPr>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Calibri"/>
                <a:ea typeface="ＭＳ Ｐゴシック"/>
              </a:rPr>
              <a:t>地域住民、企業</a:t>
            </a:r>
          </a:p>
        </p:txBody>
      </p:sp>
      <p:sp>
        <p:nvSpPr>
          <p:cNvPr id="44" name="AutoShape 29"/>
          <p:cNvSpPr>
            <a:spLocks noChangeArrowheads="1"/>
          </p:cNvSpPr>
          <p:nvPr/>
        </p:nvSpPr>
        <p:spPr bwMode="auto">
          <a:xfrm>
            <a:off x="2648846" y="6209477"/>
            <a:ext cx="3693331" cy="6487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11 h 21600"/>
              <a:gd name="T14" fmla="*/ 16007 w 21600"/>
              <a:gd name="T15" fmla="*/ 16789 h 21600"/>
            </a:gdLst>
            <a:ahLst/>
            <a:cxnLst>
              <a:cxn ang="T8">
                <a:pos x="T0" y="T1"/>
              </a:cxn>
              <a:cxn ang="T9">
                <a:pos x="T2" y="T3"/>
              </a:cxn>
              <a:cxn ang="T10">
                <a:pos x="T4" y="T5"/>
              </a:cxn>
              <a:cxn ang="T11">
                <a:pos x="T6" y="T7"/>
              </a:cxn>
            </a:cxnLst>
            <a:rect l="T12" t="T13" r="T14" b="T15"/>
            <a:pathLst>
              <a:path w="21600" h="21600">
                <a:moveTo>
                  <a:pt x="11514" y="0"/>
                </a:moveTo>
                <a:lnTo>
                  <a:pt x="11514" y="4811"/>
                </a:lnTo>
                <a:lnTo>
                  <a:pt x="3375" y="4811"/>
                </a:lnTo>
                <a:lnTo>
                  <a:pt x="3375" y="16789"/>
                </a:lnTo>
                <a:lnTo>
                  <a:pt x="11514" y="16789"/>
                </a:lnTo>
                <a:lnTo>
                  <a:pt x="11514" y="21600"/>
                </a:lnTo>
                <a:lnTo>
                  <a:pt x="21600" y="10800"/>
                </a:lnTo>
                <a:close/>
              </a:path>
              <a:path w="21600" h="21600">
                <a:moveTo>
                  <a:pt x="1350" y="4811"/>
                </a:moveTo>
                <a:lnTo>
                  <a:pt x="1350" y="16789"/>
                </a:lnTo>
                <a:lnTo>
                  <a:pt x="2700" y="16789"/>
                </a:lnTo>
                <a:lnTo>
                  <a:pt x="2700" y="4811"/>
                </a:lnTo>
                <a:close/>
              </a:path>
              <a:path w="21600" h="21600">
                <a:moveTo>
                  <a:pt x="0" y="4811"/>
                </a:moveTo>
                <a:lnTo>
                  <a:pt x="0" y="16789"/>
                </a:lnTo>
                <a:lnTo>
                  <a:pt x="675" y="16789"/>
                </a:lnTo>
                <a:lnTo>
                  <a:pt x="675" y="4811"/>
                </a:lnTo>
                <a:close/>
              </a:path>
            </a:pathLst>
          </a:custGeom>
          <a:solidFill>
            <a:schemeClr val="tx2">
              <a:lumMod val="20000"/>
              <a:lumOff val="80000"/>
            </a:schemeClr>
          </a:solidFill>
          <a:ln w="9525">
            <a:solidFill>
              <a:schemeClr val="tx1"/>
            </a:solidFill>
            <a:miter lim="800000"/>
            <a:headEnd/>
            <a:tailEnd/>
          </a:ln>
        </p:spPr>
        <p:txBody>
          <a:bodyPr wrap="none" lIns="91307" tIns="45653" rIns="91307" bIns="45653" anchor="ctr"/>
          <a:lstStyle/>
          <a:p>
            <a:pPr>
              <a:defRPr/>
            </a:pPr>
            <a:r>
              <a:rPr lang="ja-JP" altLang="en-US" sz="1100" dirty="0">
                <a:solidFill>
                  <a:prstClr val="black"/>
                </a:solidFill>
                <a:ea typeface="ＭＳ Ｐゴシック"/>
              </a:rPr>
              <a:t>⑦普及啓発・研修</a:t>
            </a:r>
          </a:p>
        </p:txBody>
      </p:sp>
      <p:sp>
        <p:nvSpPr>
          <p:cNvPr id="4" name="角丸四角形 3"/>
          <p:cNvSpPr/>
          <p:nvPr/>
        </p:nvSpPr>
        <p:spPr>
          <a:xfrm>
            <a:off x="237149" y="6091962"/>
            <a:ext cx="1979595" cy="689216"/>
          </a:xfrm>
          <a:prstGeom prst="roundRect">
            <a:avLst/>
          </a:prstGeom>
          <a:ln w="28575">
            <a:prstDash val="sysDot"/>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spcBef>
                <a:spcPts val="0"/>
              </a:spcBef>
              <a:spcAft>
                <a:spcPts val="0"/>
              </a:spcAft>
            </a:pPr>
            <a:r>
              <a:rPr lang="ja-JP" altLang="en-US" sz="1100" dirty="0">
                <a:solidFill>
                  <a:prstClr val="black"/>
                </a:solidFill>
                <a:latin typeface="ＭＳ Ｐゴシック"/>
              </a:rPr>
              <a:t>都道府県が別途配置する</a:t>
            </a:r>
            <a:endParaRPr lang="en-US" altLang="ja-JP" sz="1100" dirty="0">
              <a:solidFill>
                <a:prstClr val="black"/>
              </a:solidFill>
              <a:latin typeface="ＭＳ Ｐゴシック"/>
            </a:endParaRPr>
          </a:p>
          <a:p>
            <a:pPr fontAlgn="auto">
              <a:spcBef>
                <a:spcPts val="0"/>
              </a:spcBef>
              <a:spcAft>
                <a:spcPts val="0"/>
              </a:spcAft>
            </a:pPr>
            <a:r>
              <a:rPr lang="ja-JP" altLang="en-US" sz="1100" dirty="0">
                <a:solidFill>
                  <a:prstClr val="black"/>
                </a:solidFill>
                <a:latin typeface="ＭＳ Ｐゴシック"/>
              </a:rPr>
              <a:t>「発達障害者地域支援マネジャー」と緊密に連携する</a:t>
            </a:r>
            <a:endParaRPr lang="en-US" altLang="ja-JP" sz="1100" dirty="0">
              <a:solidFill>
                <a:prstClr val="black"/>
              </a:solidFill>
              <a:latin typeface="ＭＳ Ｐゴシック"/>
            </a:endParaRPr>
          </a:p>
        </p:txBody>
      </p:sp>
      <p:graphicFrame>
        <p:nvGraphicFramePr>
          <p:cNvPr id="26" name="グラフ 25"/>
          <p:cNvGraphicFramePr>
            <a:graphicFrameLocks/>
          </p:cNvGraphicFramePr>
          <p:nvPr>
            <p:extLst>
              <p:ext uri="{D42A27DB-BD31-4B8C-83A1-F6EECF244321}">
                <p14:modId xmlns:p14="http://schemas.microsoft.com/office/powerpoint/2010/main" val="4210501122"/>
              </p:ext>
            </p:extLst>
          </p:nvPr>
        </p:nvGraphicFramePr>
        <p:xfrm>
          <a:off x="3296839" y="620743"/>
          <a:ext cx="6141603" cy="2095925"/>
        </p:xfrm>
        <a:graphic>
          <a:graphicData uri="http://schemas.openxmlformats.org/drawingml/2006/chart">
            <c:chart xmlns:c="http://schemas.openxmlformats.org/drawingml/2006/chart" xmlns:r="http://schemas.openxmlformats.org/officeDocument/2006/relationships" r:id="rId4"/>
          </a:graphicData>
        </a:graphic>
      </p:graphicFrame>
      <p:sp>
        <p:nvSpPr>
          <p:cNvPr id="30" name="正方形/長方形 29"/>
          <p:cNvSpPr/>
          <p:nvPr/>
        </p:nvSpPr>
        <p:spPr>
          <a:xfrm>
            <a:off x="2270024" y="-27343"/>
            <a:ext cx="5275264" cy="466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7" tIns="45653" rIns="91307" bIns="45653" anchor="ctr"/>
          <a:lstStyle/>
          <a:p>
            <a:pPr algn="ctr">
              <a:defRPr/>
            </a:pPr>
            <a:r>
              <a:rPr lang="ja-JP" altLang="en-US" sz="2000" b="1" dirty="0">
                <a:solidFill>
                  <a:prstClr val="black"/>
                </a:solidFill>
              </a:rPr>
              <a:t>発達障害者支援センターの概要</a:t>
            </a:r>
            <a:r>
              <a:rPr lang="ja-JP" altLang="en-US" sz="2000" dirty="0">
                <a:solidFill>
                  <a:prstClr val="black"/>
                </a:solidFill>
              </a:rPr>
              <a:t>　　</a:t>
            </a:r>
          </a:p>
        </p:txBody>
      </p:sp>
      <p:grpSp>
        <p:nvGrpSpPr>
          <p:cNvPr id="32" name="グループ化 18"/>
          <p:cNvGrpSpPr/>
          <p:nvPr/>
        </p:nvGrpSpPr>
        <p:grpSpPr>
          <a:xfrm>
            <a:off x="0" y="404664"/>
            <a:ext cx="9906000" cy="72008"/>
            <a:chOff x="0" y="188640"/>
            <a:chExt cx="9144000" cy="72008"/>
          </a:xfrm>
        </p:grpSpPr>
        <p:cxnSp>
          <p:nvCxnSpPr>
            <p:cNvPr id="33" name="直線コネクタ 32"/>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5" name="正方形/長方形 34"/>
          <p:cNvSpPr/>
          <p:nvPr/>
        </p:nvSpPr>
        <p:spPr>
          <a:xfrm>
            <a:off x="8327047" y="-27383"/>
            <a:ext cx="1499366"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1" rIns="91301" bIns="45651" anchor="ctr"/>
          <a:lstStyle/>
          <a:p>
            <a:pPr algn="ctr" fontAlgn="auto">
              <a:spcBef>
                <a:spcPts val="0"/>
              </a:spcBef>
              <a:spcAft>
                <a:spcPts val="0"/>
              </a:spcAft>
              <a:defRPr/>
            </a:pPr>
            <a:r>
              <a:rPr lang="ja-JP" altLang="en-US" sz="1400" b="1" dirty="0">
                <a:solidFill>
                  <a:prstClr val="black"/>
                </a:solidFill>
              </a:rPr>
              <a:t>（法</a:t>
            </a:r>
            <a:r>
              <a:rPr lang="en-US" altLang="ja-JP" sz="1400" b="1" dirty="0">
                <a:solidFill>
                  <a:prstClr val="black"/>
                </a:solidFill>
              </a:rPr>
              <a:t>§</a:t>
            </a:r>
            <a:r>
              <a:rPr lang="ja-JP" altLang="en-US" sz="1400" b="1" dirty="0">
                <a:solidFill>
                  <a:prstClr val="black"/>
                </a:solidFill>
              </a:rPr>
              <a:t>１４関係）</a:t>
            </a:r>
          </a:p>
        </p:txBody>
      </p:sp>
      <p:graphicFrame>
        <p:nvGraphicFramePr>
          <p:cNvPr id="36" name="グラフ 35"/>
          <p:cNvGraphicFramePr>
            <a:graphicFrameLocks/>
          </p:cNvGraphicFramePr>
          <p:nvPr>
            <p:extLst>
              <p:ext uri="{D42A27DB-BD31-4B8C-83A1-F6EECF244321}">
                <p14:modId xmlns:p14="http://schemas.microsoft.com/office/powerpoint/2010/main" val="3648596807"/>
              </p:ext>
            </p:extLst>
          </p:nvPr>
        </p:nvGraphicFramePr>
        <p:xfrm>
          <a:off x="3343937" y="561723"/>
          <a:ext cx="6120061" cy="2139677"/>
        </p:xfrm>
        <a:graphic>
          <a:graphicData uri="http://schemas.openxmlformats.org/drawingml/2006/chart">
            <c:chart xmlns:c="http://schemas.openxmlformats.org/drawingml/2006/chart" xmlns:r="http://schemas.openxmlformats.org/officeDocument/2006/relationships" r:id="rId5"/>
          </a:graphicData>
        </a:graphic>
      </p:graphicFrame>
      <p:sp>
        <p:nvSpPr>
          <p:cNvPr id="37"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169</a:t>
            </a:fld>
            <a:endParaRPr lang="en-US" altLang="ja-JP" dirty="0">
              <a:solidFill>
                <a:prstClr val="black"/>
              </a:solidFill>
            </a:endParaRPr>
          </a:p>
        </p:txBody>
      </p:sp>
    </p:spTree>
    <p:extLst>
      <p:ext uri="{BB962C8B-B14F-4D97-AF65-F5344CB8AC3E}">
        <p14:creationId xmlns:p14="http://schemas.microsoft.com/office/powerpoint/2010/main" val="4144518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72480" y="638724"/>
            <a:ext cx="9594000" cy="29160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latin typeface="ＭＳ Ｐゴシック"/>
            </a:endParaRPr>
          </a:p>
        </p:txBody>
      </p:sp>
      <p:sp>
        <p:nvSpPr>
          <p:cNvPr id="4" name="テキスト ボックス 3"/>
          <p:cNvSpPr txBox="1"/>
          <p:nvPr/>
        </p:nvSpPr>
        <p:spPr>
          <a:xfrm>
            <a:off x="312548" y="476674"/>
            <a:ext cx="9633009" cy="2523768"/>
          </a:xfrm>
          <a:prstGeom prst="rect">
            <a:avLst/>
          </a:prstGeom>
          <a:noFill/>
        </p:spPr>
        <p:txBody>
          <a:bodyPr wrap="square" rtlCol="0">
            <a:spAutoFit/>
          </a:bodyPr>
          <a:lstStyle/>
          <a:p>
            <a:pPr fontAlgn="auto">
              <a:spcBef>
                <a:spcPts val="0"/>
              </a:spcBef>
              <a:spcAft>
                <a:spcPts val="0"/>
              </a:spcAft>
            </a:pPr>
            <a:endParaRPr lang="en-US" altLang="ja-JP" sz="2000" dirty="0" smtClean="0">
              <a:solidFill>
                <a:prstClr val="black"/>
              </a:solidFill>
              <a:latin typeface="ＭＳ Ｐゴシック"/>
              <a:ea typeface="ＭＳ Ｐゴシック"/>
            </a:endParaRPr>
          </a:p>
          <a:p>
            <a:pPr fontAlgn="auto">
              <a:spcBef>
                <a:spcPts val="0"/>
              </a:spcBef>
              <a:spcAft>
                <a:spcPts val="0"/>
              </a:spcAft>
            </a:pPr>
            <a:r>
              <a:rPr lang="ja-JP" altLang="en-US" dirty="0" smtClean="0">
                <a:solidFill>
                  <a:prstClr val="black"/>
                </a:solidFill>
                <a:latin typeface="ＭＳ Ｐゴシック"/>
                <a:ea typeface="ＭＳ Ｐゴシック"/>
              </a:rPr>
              <a:t>（</a:t>
            </a:r>
            <a:r>
              <a:rPr lang="ja-JP" altLang="en-US" dirty="0">
                <a:solidFill>
                  <a:prstClr val="black"/>
                </a:solidFill>
                <a:latin typeface="ＭＳ Ｐゴシック"/>
                <a:ea typeface="ＭＳ Ｐゴシック"/>
              </a:rPr>
              <a:t>実施時期）</a:t>
            </a:r>
          </a:p>
          <a:p>
            <a:pPr fontAlgn="auto">
              <a:spcBef>
                <a:spcPts val="0"/>
              </a:spcBef>
              <a:spcAft>
                <a:spcPts val="0"/>
              </a:spcAft>
            </a:pPr>
            <a:r>
              <a:rPr lang="ja-JP" altLang="en-US" sz="2000" dirty="0" smtClean="0">
                <a:solidFill>
                  <a:prstClr val="black"/>
                </a:solidFill>
                <a:latin typeface="ＭＳ Ｐゴシック"/>
                <a:ea typeface="ＭＳ Ｐゴシック"/>
              </a:rPr>
              <a:t>　こう</a:t>
            </a:r>
            <a:r>
              <a:rPr lang="ja-JP" altLang="en-US" sz="2000" dirty="0">
                <a:solidFill>
                  <a:prstClr val="black"/>
                </a:solidFill>
                <a:latin typeface="ＭＳ Ｐゴシック"/>
                <a:ea typeface="ＭＳ Ｐゴシック"/>
              </a:rPr>
              <a:t>した幼児教育の無償化については、消費税率引上げの時期との関係で増収額に合わせて、</a:t>
            </a:r>
            <a:r>
              <a:rPr lang="en-US" altLang="ja-JP" sz="2000" dirty="0">
                <a:solidFill>
                  <a:prstClr val="black"/>
                </a:solidFill>
                <a:latin typeface="ＭＳ Ｐゴシック"/>
                <a:ea typeface="ＭＳ Ｐゴシック"/>
              </a:rPr>
              <a:t>2019</a:t>
            </a:r>
            <a:r>
              <a:rPr lang="ja-JP" altLang="en-US" sz="2000" dirty="0">
                <a:solidFill>
                  <a:prstClr val="black"/>
                </a:solidFill>
                <a:latin typeface="ＭＳ Ｐゴシック"/>
                <a:ea typeface="ＭＳ Ｐゴシック"/>
              </a:rPr>
              <a:t>年４月から一部をスタートし、</a:t>
            </a:r>
            <a:r>
              <a:rPr lang="en-US" altLang="ja-JP" sz="2000" dirty="0">
                <a:solidFill>
                  <a:prstClr val="black"/>
                </a:solidFill>
                <a:latin typeface="ＭＳ Ｐゴシック"/>
                <a:ea typeface="ＭＳ Ｐゴシック"/>
              </a:rPr>
              <a:t>2020</a:t>
            </a:r>
            <a:r>
              <a:rPr lang="ja-JP" altLang="en-US" sz="2000" dirty="0">
                <a:solidFill>
                  <a:prstClr val="black"/>
                </a:solidFill>
                <a:latin typeface="ＭＳ Ｐゴシック"/>
                <a:ea typeface="ＭＳ Ｐゴシック"/>
              </a:rPr>
              <a:t>年４月から全面的に</a:t>
            </a:r>
            <a:r>
              <a:rPr lang="ja-JP" altLang="en-US" sz="2000" dirty="0" smtClean="0">
                <a:solidFill>
                  <a:prstClr val="black"/>
                </a:solidFill>
                <a:latin typeface="ＭＳ Ｐゴシック"/>
                <a:ea typeface="ＭＳ Ｐゴシック"/>
              </a:rPr>
              <a:t>実施する</a:t>
            </a:r>
            <a:r>
              <a:rPr lang="ja-JP" altLang="en-US" sz="2000" dirty="0">
                <a:solidFill>
                  <a:prstClr val="black"/>
                </a:solidFill>
                <a:latin typeface="ＭＳ Ｐゴシック"/>
                <a:ea typeface="ＭＳ Ｐゴシック"/>
              </a:rPr>
              <a:t>。</a:t>
            </a:r>
          </a:p>
          <a:p>
            <a:pPr fontAlgn="auto">
              <a:spcBef>
                <a:spcPts val="0"/>
              </a:spcBef>
              <a:spcAft>
                <a:spcPts val="0"/>
              </a:spcAft>
            </a:pPr>
            <a:r>
              <a:rPr lang="ja-JP" altLang="en-US" sz="2000" dirty="0" smtClean="0">
                <a:solidFill>
                  <a:prstClr val="black"/>
                </a:solidFill>
                <a:latin typeface="ＭＳ Ｐゴシック"/>
                <a:ea typeface="ＭＳ Ｐゴシック"/>
              </a:rPr>
              <a:t>　また</a:t>
            </a:r>
            <a:r>
              <a:rPr lang="ja-JP" altLang="en-US" sz="2000" dirty="0">
                <a:solidFill>
                  <a:prstClr val="black"/>
                </a:solidFill>
                <a:latin typeface="ＭＳ Ｐゴシック"/>
                <a:ea typeface="ＭＳ Ｐゴシック"/>
              </a:rPr>
              <a:t>、</a:t>
            </a:r>
            <a:r>
              <a:rPr lang="ja-JP" altLang="en-US" sz="2000" u="sng" dirty="0">
                <a:solidFill>
                  <a:srgbClr val="FF0000"/>
                </a:solidFill>
                <a:latin typeface="ＭＳ Ｐゴシック"/>
                <a:ea typeface="ＭＳ Ｐゴシック"/>
              </a:rPr>
              <a:t>就学前の障害児の発達支援（いわゆる障害児通園施設）についても、併せて無償化を進めていく。</a:t>
            </a:r>
            <a:r>
              <a:rPr lang="ja-JP" altLang="en-US" sz="2000" dirty="0">
                <a:solidFill>
                  <a:prstClr val="black"/>
                </a:solidFill>
                <a:latin typeface="ＭＳ Ｐゴシック"/>
                <a:ea typeface="ＭＳ Ｐゴシック"/>
              </a:rPr>
              <a:t>さらに、人工呼吸器等の管理が必要な医療的</a:t>
            </a:r>
            <a:r>
              <a:rPr lang="ja-JP" altLang="en-US" sz="2000" dirty="0" smtClean="0">
                <a:solidFill>
                  <a:prstClr val="black"/>
                </a:solidFill>
                <a:latin typeface="ＭＳ Ｐゴシック"/>
                <a:ea typeface="ＭＳ Ｐゴシック"/>
              </a:rPr>
              <a:t>ケア児に</a:t>
            </a:r>
            <a:r>
              <a:rPr lang="ja-JP" altLang="en-US" sz="2000" dirty="0">
                <a:solidFill>
                  <a:prstClr val="black"/>
                </a:solidFill>
                <a:latin typeface="ＭＳ Ｐゴシック"/>
                <a:ea typeface="ＭＳ Ｐゴシック"/>
              </a:rPr>
              <a:t>対して、現在、看護師の配置・派遣によって受入れを支援するモデル事業を進めている。こうした事業を一層拡充するとともに、医療行為の提供の在り方について議論を深め、改善を図る</a:t>
            </a:r>
            <a:r>
              <a:rPr lang="ja-JP" altLang="en-US" sz="2000" dirty="0" smtClean="0">
                <a:solidFill>
                  <a:prstClr val="black"/>
                </a:solidFill>
                <a:latin typeface="ＭＳ Ｐゴシック"/>
                <a:ea typeface="ＭＳ Ｐゴシック"/>
              </a:rPr>
              <a:t>。</a:t>
            </a:r>
            <a:endParaRPr lang="ja-JP" altLang="en-US" sz="2000" dirty="0">
              <a:solidFill>
                <a:prstClr val="black"/>
              </a:solidFill>
              <a:latin typeface="ＭＳ Ｐゴシック"/>
              <a:ea typeface="ＭＳ Ｐゴシック"/>
            </a:endParaRPr>
          </a:p>
        </p:txBody>
      </p:sp>
      <p:sp>
        <p:nvSpPr>
          <p:cNvPr id="6" name="テキスト ボックス 5"/>
          <p:cNvSpPr txBox="1"/>
          <p:nvPr/>
        </p:nvSpPr>
        <p:spPr>
          <a:xfrm>
            <a:off x="272500" y="3933056"/>
            <a:ext cx="9555000" cy="2831544"/>
          </a:xfrm>
          <a:prstGeom prst="rect">
            <a:avLst/>
          </a:prstGeom>
          <a:noFill/>
        </p:spPr>
        <p:txBody>
          <a:bodyPr wrap="square" rtlCol="0">
            <a:spAutoFit/>
          </a:bodyPr>
          <a:lstStyle/>
          <a:p>
            <a:pPr fontAlgn="auto">
              <a:spcBef>
                <a:spcPts val="0"/>
              </a:spcBef>
              <a:spcAft>
                <a:spcPts val="0"/>
              </a:spcAft>
            </a:pPr>
            <a:r>
              <a:rPr lang="ja-JP" altLang="en-US" dirty="0" smtClean="0">
                <a:solidFill>
                  <a:prstClr val="black"/>
                </a:solidFill>
                <a:latin typeface="ＭＳ Ｐゴシック"/>
                <a:ea typeface="ＭＳ Ｐゴシック"/>
              </a:rPr>
              <a:t>（</a:t>
            </a:r>
            <a:r>
              <a:rPr lang="ja-JP" altLang="en-US" dirty="0">
                <a:solidFill>
                  <a:prstClr val="black"/>
                </a:solidFill>
                <a:latin typeface="ＭＳ Ｐゴシック"/>
                <a:ea typeface="ＭＳ Ｐゴシック"/>
              </a:rPr>
              <a:t>具体的内容）</a:t>
            </a:r>
          </a:p>
          <a:p>
            <a:pPr fontAlgn="auto">
              <a:spcBef>
                <a:spcPts val="0"/>
              </a:spcBef>
              <a:spcAft>
                <a:spcPts val="0"/>
              </a:spcAft>
            </a:pPr>
            <a:r>
              <a:rPr lang="ja-JP" altLang="en-US" sz="2000" dirty="0" smtClean="0">
                <a:solidFill>
                  <a:prstClr val="black"/>
                </a:solidFill>
                <a:latin typeface="ＭＳ Ｐゴシック"/>
                <a:ea typeface="ＭＳ Ｐゴシック"/>
              </a:rPr>
              <a:t>　具体的</a:t>
            </a:r>
            <a:r>
              <a:rPr lang="ja-JP" altLang="en-US" sz="2000" dirty="0">
                <a:solidFill>
                  <a:prstClr val="black"/>
                </a:solidFill>
                <a:latin typeface="ＭＳ Ｐゴシック"/>
                <a:ea typeface="ＭＳ Ｐゴシック"/>
              </a:rPr>
              <a:t>には、他の介護職員などの処遇改善にこの処遇改善の収入を充てることができるよう柔軟な運用を認めることを前提に、介護サービス事業所における勤続年数</a:t>
            </a:r>
            <a:r>
              <a:rPr lang="en-US" altLang="ja-JP" sz="2000" dirty="0">
                <a:solidFill>
                  <a:prstClr val="black"/>
                </a:solidFill>
                <a:latin typeface="ＭＳ Ｐゴシック"/>
                <a:ea typeface="ＭＳ Ｐゴシック"/>
              </a:rPr>
              <a:t>10</a:t>
            </a:r>
            <a:r>
              <a:rPr lang="ja-JP" altLang="en-US" sz="2000" dirty="0">
                <a:solidFill>
                  <a:prstClr val="black"/>
                </a:solidFill>
                <a:latin typeface="ＭＳ Ｐゴシック"/>
                <a:ea typeface="ＭＳ Ｐゴシック"/>
              </a:rPr>
              <a:t>年以上の介護福祉士について月額平均８万円相当の処遇改善を行うことを算定根拠に、公費</a:t>
            </a:r>
            <a:r>
              <a:rPr lang="en-US" altLang="ja-JP" sz="2000" dirty="0">
                <a:solidFill>
                  <a:prstClr val="black"/>
                </a:solidFill>
                <a:latin typeface="ＭＳ Ｐゴシック"/>
                <a:ea typeface="ＭＳ Ｐゴシック"/>
              </a:rPr>
              <a:t>1000</a:t>
            </a:r>
            <a:r>
              <a:rPr lang="ja-JP" altLang="en-US" sz="2000" dirty="0">
                <a:solidFill>
                  <a:prstClr val="black"/>
                </a:solidFill>
                <a:latin typeface="ＭＳ Ｐゴシック"/>
                <a:ea typeface="ＭＳ Ｐゴシック"/>
              </a:rPr>
              <a:t>億円程度を投じ、処遇改善を行う。</a:t>
            </a:r>
          </a:p>
          <a:p>
            <a:pPr fontAlgn="auto">
              <a:spcBef>
                <a:spcPts val="0"/>
              </a:spcBef>
              <a:spcAft>
                <a:spcPts val="0"/>
              </a:spcAft>
            </a:pPr>
            <a:r>
              <a:rPr lang="ja-JP" altLang="en-US" sz="2000" dirty="0" smtClean="0">
                <a:solidFill>
                  <a:prstClr val="black"/>
                </a:solidFill>
                <a:latin typeface="ＭＳ Ｐゴシック"/>
                <a:ea typeface="ＭＳ Ｐゴシック"/>
              </a:rPr>
              <a:t>　また</a:t>
            </a:r>
            <a:r>
              <a:rPr lang="ja-JP" altLang="en-US" sz="2000" dirty="0">
                <a:solidFill>
                  <a:prstClr val="black"/>
                </a:solidFill>
                <a:latin typeface="ＭＳ Ｐゴシック"/>
                <a:ea typeface="ＭＳ Ｐゴシック"/>
              </a:rPr>
              <a:t>、</a:t>
            </a:r>
            <a:r>
              <a:rPr lang="ja-JP" altLang="en-US" sz="2000" u="sng" dirty="0">
                <a:solidFill>
                  <a:srgbClr val="FF0000"/>
                </a:solidFill>
                <a:latin typeface="ＭＳ Ｐゴシック"/>
                <a:ea typeface="ＭＳ Ｐゴシック"/>
              </a:rPr>
              <a:t>障害福祉人材についても、介護人材と同様の処遇改善を行う。</a:t>
            </a:r>
          </a:p>
          <a:p>
            <a:pPr fontAlgn="auto">
              <a:spcBef>
                <a:spcPts val="0"/>
              </a:spcBef>
              <a:spcAft>
                <a:spcPts val="0"/>
              </a:spcAft>
            </a:pPr>
            <a:r>
              <a:rPr lang="ja-JP" altLang="en-US" dirty="0">
                <a:solidFill>
                  <a:prstClr val="black"/>
                </a:solidFill>
                <a:latin typeface="ＭＳ Ｐゴシック"/>
                <a:ea typeface="ＭＳ Ｐゴシック"/>
              </a:rPr>
              <a:t>（実施時期）</a:t>
            </a:r>
          </a:p>
          <a:p>
            <a:pPr fontAlgn="auto">
              <a:spcBef>
                <a:spcPts val="0"/>
              </a:spcBef>
              <a:spcAft>
                <a:spcPts val="0"/>
              </a:spcAft>
            </a:pPr>
            <a:r>
              <a:rPr lang="ja-JP" altLang="en-US" sz="2000" dirty="0" smtClean="0">
                <a:solidFill>
                  <a:prstClr val="black"/>
                </a:solidFill>
                <a:latin typeface="ＭＳ Ｐゴシック"/>
                <a:ea typeface="ＭＳ Ｐゴシック"/>
              </a:rPr>
              <a:t>　こう</a:t>
            </a:r>
            <a:r>
              <a:rPr lang="ja-JP" altLang="en-US" sz="2000" dirty="0">
                <a:solidFill>
                  <a:prstClr val="black"/>
                </a:solidFill>
                <a:latin typeface="ＭＳ Ｐゴシック"/>
                <a:ea typeface="ＭＳ Ｐゴシック"/>
              </a:rPr>
              <a:t>した処遇改善については、消費税率の引上げに伴う報酬改定において対応し、</a:t>
            </a:r>
            <a:r>
              <a:rPr lang="en-US" altLang="ja-JP" sz="2000" dirty="0">
                <a:solidFill>
                  <a:prstClr val="black"/>
                </a:solidFill>
                <a:latin typeface="ＭＳ Ｐゴシック"/>
                <a:ea typeface="ＭＳ Ｐゴシック"/>
              </a:rPr>
              <a:t>2019</a:t>
            </a:r>
            <a:r>
              <a:rPr lang="ja-JP" altLang="en-US" sz="2000" dirty="0">
                <a:solidFill>
                  <a:prstClr val="black"/>
                </a:solidFill>
                <a:latin typeface="ＭＳ Ｐゴシック"/>
                <a:ea typeface="ＭＳ Ｐゴシック"/>
              </a:rPr>
              <a:t>年</a:t>
            </a:r>
            <a:r>
              <a:rPr lang="en-US" altLang="ja-JP" sz="2000" dirty="0">
                <a:solidFill>
                  <a:prstClr val="black"/>
                </a:solidFill>
                <a:latin typeface="ＭＳ Ｐゴシック"/>
                <a:ea typeface="ＭＳ Ｐゴシック"/>
              </a:rPr>
              <a:t>10</a:t>
            </a:r>
            <a:r>
              <a:rPr lang="ja-JP" altLang="en-US" sz="2000" dirty="0">
                <a:solidFill>
                  <a:prstClr val="black"/>
                </a:solidFill>
                <a:latin typeface="ＭＳ Ｐゴシック"/>
                <a:ea typeface="ＭＳ Ｐゴシック"/>
              </a:rPr>
              <a:t>月から実施する。</a:t>
            </a:r>
          </a:p>
        </p:txBody>
      </p:sp>
      <p:sp>
        <p:nvSpPr>
          <p:cNvPr id="5" name="正方形/長方形 4"/>
          <p:cNvSpPr/>
          <p:nvPr/>
        </p:nvSpPr>
        <p:spPr>
          <a:xfrm>
            <a:off x="194495" y="476712"/>
            <a:ext cx="2886321" cy="324000"/>
          </a:xfrm>
          <a:prstGeom prst="rect">
            <a:avLst/>
          </a:prstGeom>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ja-JP" altLang="en-US" sz="2000" b="1" dirty="0" smtClean="0">
                <a:solidFill>
                  <a:prstClr val="white"/>
                </a:solidFill>
                <a:latin typeface="ＭＳ Ｐゴシック"/>
              </a:rPr>
              <a:t>１．幼児教育</a:t>
            </a:r>
            <a:r>
              <a:rPr lang="ja-JP" altLang="en-US" sz="2000" b="1" dirty="0">
                <a:solidFill>
                  <a:prstClr val="white"/>
                </a:solidFill>
                <a:latin typeface="ＭＳ Ｐゴシック"/>
              </a:rPr>
              <a:t>の無償化 </a:t>
            </a:r>
          </a:p>
        </p:txBody>
      </p:sp>
      <p:sp>
        <p:nvSpPr>
          <p:cNvPr id="12" name="正方形/長方形 11"/>
          <p:cNvSpPr/>
          <p:nvPr/>
        </p:nvSpPr>
        <p:spPr>
          <a:xfrm>
            <a:off x="272480" y="3807024"/>
            <a:ext cx="9594000" cy="297896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latin typeface="ＭＳ Ｐゴシック"/>
            </a:endParaRPr>
          </a:p>
        </p:txBody>
      </p:sp>
      <p:sp>
        <p:nvSpPr>
          <p:cNvPr id="7" name="正方形/長方形 6"/>
          <p:cNvSpPr/>
          <p:nvPr/>
        </p:nvSpPr>
        <p:spPr>
          <a:xfrm>
            <a:off x="194495" y="3645024"/>
            <a:ext cx="3120347" cy="324000"/>
          </a:xfrm>
          <a:prstGeom prst="rect">
            <a:avLst/>
          </a:prstGeom>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ja-JP" altLang="en-US" sz="2000" b="1" dirty="0" smtClean="0">
                <a:solidFill>
                  <a:prstClr val="white"/>
                </a:solidFill>
                <a:latin typeface="ＭＳ Ｐゴシック"/>
              </a:rPr>
              <a:t>５．介護人材の処遇改善</a:t>
            </a:r>
          </a:p>
        </p:txBody>
      </p:sp>
      <p:sp>
        <p:nvSpPr>
          <p:cNvPr id="13" name="テキスト ボックス 12"/>
          <p:cNvSpPr txBox="1"/>
          <p:nvPr/>
        </p:nvSpPr>
        <p:spPr>
          <a:xfrm>
            <a:off x="-77990" y="-56983"/>
            <a:ext cx="10023564" cy="461665"/>
          </a:xfrm>
          <a:prstGeom prst="rect">
            <a:avLst/>
          </a:prstGeom>
          <a:solidFill>
            <a:schemeClr val="tx2"/>
          </a:solidFill>
        </p:spPr>
        <p:txBody>
          <a:bodyPr wrap="square" rtlCol="0">
            <a:spAutoFit/>
          </a:bodyPr>
          <a:lstStyle/>
          <a:p>
            <a:pPr algn="ctr" fontAlgn="auto">
              <a:spcBef>
                <a:spcPts val="0"/>
              </a:spcBef>
              <a:spcAft>
                <a:spcPts val="0"/>
              </a:spcAft>
            </a:pPr>
            <a:r>
              <a:rPr lang="ja-JP" altLang="en-US" sz="2400" b="1" dirty="0" smtClean="0">
                <a:solidFill>
                  <a:prstClr val="white"/>
                </a:solidFill>
                <a:latin typeface="ＭＳ Ｐゴシック"/>
                <a:ea typeface="ＭＳ Ｐゴシック"/>
              </a:rPr>
              <a:t>新しい経済政策パッケージ</a:t>
            </a:r>
            <a:r>
              <a:rPr lang="ja-JP" altLang="en-US" b="1" dirty="0">
                <a:solidFill>
                  <a:prstClr val="white"/>
                </a:solidFill>
                <a:latin typeface="ＭＳ Ｐゴシック"/>
                <a:ea typeface="ＭＳ Ｐゴシック"/>
              </a:rPr>
              <a:t>（平成</a:t>
            </a:r>
            <a:r>
              <a:rPr lang="en-US" altLang="ja-JP" b="1" dirty="0">
                <a:solidFill>
                  <a:prstClr val="white"/>
                </a:solidFill>
                <a:latin typeface="ＭＳ Ｐゴシック"/>
                <a:ea typeface="ＭＳ Ｐゴシック"/>
              </a:rPr>
              <a:t>29</a:t>
            </a:r>
            <a:r>
              <a:rPr lang="ja-JP" altLang="en-US" b="1" dirty="0" smtClean="0">
                <a:solidFill>
                  <a:prstClr val="white"/>
                </a:solidFill>
                <a:latin typeface="ＭＳ Ｐゴシック"/>
                <a:ea typeface="ＭＳ Ｐゴシック"/>
              </a:rPr>
              <a:t>年</a:t>
            </a:r>
            <a:r>
              <a:rPr lang="en-US" altLang="ja-JP" b="1" dirty="0" smtClean="0">
                <a:solidFill>
                  <a:prstClr val="white"/>
                </a:solidFill>
                <a:latin typeface="ＭＳ Ｐゴシック"/>
                <a:ea typeface="ＭＳ Ｐゴシック"/>
              </a:rPr>
              <a:t>12</a:t>
            </a:r>
            <a:r>
              <a:rPr lang="ja-JP" altLang="en-US" b="1" dirty="0" smtClean="0">
                <a:solidFill>
                  <a:prstClr val="white"/>
                </a:solidFill>
                <a:latin typeface="ＭＳ Ｐゴシック"/>
                <a:ea typeface="ＭＳ Ｐゴシック"/>
              </a:rPr>
              <a:t>月８日閣議決定</a:t>
            </a:r>
            <a:r>
              <a:rPr lang="ja-JP" altLang="en-US" b="1" dirty="0">
                <a:solidFill>
                  <a:prstClr val="white"/>
                </a:solidFill>
                <a:latin typeface="ＭＳ Ｐゴシック"/>
                <a:ea typeface="ＭＳ Ｐゴシック"/>
              </a:rPr>
              <a:t>）</a:t>
            </a:r>
            <a:r>
              <a:rPr lang="ja-JP" altLang="en-US" sz="2400" b="1" dirty="0" smtClean="0">
                <a:solidFill>
                  <a:prstClr val="white"/>
                </a:solidFill>
                <a:latin typeface="ＭＳ Ｐゴシック"/>
                <a:ea typeface="ＭＳ Ｐゴシック"/>
              </a:rPr>
              <a:t>抜粋</a:t>
            </a:r>
            <a:endParaRPr lang="ja-JP" altLang="en-US" sz="2400" b="1" dirty="0">
              <a:solidFill>
                <a:prstClr val="white"/>
              </a:solidFill>
              <a:latin typeface="ＭＳ Ｐゴシック"/>
              <a:ea typeface="ＭＳ Ｐゴシック"/>
            </a:endParaRPr>
          </a:p>
        </p:txBody>
      </p:sp>
      <p:sp>
        <p:nvSpPr>
          <p:cNvPr id="9" name="スライド番号プレースホルダー 1"/>
          <p:cNvSpPr>
            <a:spLocks noGrp="1"/>
          </p:cNvSpPr>
          <p:nvPr>
            <p:ph type="sldNum" sz="quarter" idx="12"/>
          </p:nvPr>
        </p:nvSpPr>
        <p:spPr>
          <a:xfrm>
            <a:off x="7531149" y="6431974"/>
            <a:ext cx="2311400" cy="365125"/>
          </a:xfrm>
        </p:spPr>
        <p:txBody>
          <a:bodyPr/>
          <a:lstStyle/>
          <a:p>
            <a:pPr>
              <a:defRPr/>
            </a:pPr>
            <a:fld id="{E6EF40BC-E0AD-45D8-BA5D-F4901C8EA8CA}" type="slidenum">
              <a:rPr lang="en-US" altLang="ja-JP" smtClean="0">
                <a:solidFill>
                  <a:schemeClr val="tx1"/>
                </a:solidFill>
              </a:rPr>
              <a:pPr>
                <a:defRPr/>
              </a:pPr>
              <a:t>17</a:t>
            </a:fld>
            <a:endParaRPr lang="en-US" altLang="ja-JP" dirty="0">
              <a:solidFill>
                <a:schemeClr val="tx1"/>
              </a:solidFill>
            </a:endParaRPr>
          </a:p>
        </p:txBody>
      </p:sp>
    </p:spTree>
    <p:extLst>
      <p:ext uri="{BB962C8B-B14F-4D97-AF65-F5344CB8AC3E}">
        <p14:creationId xmlns:p14="http://schemas.microsoft.com/office/powerpoint/2010/main" val="142938957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487788" y="0"/>
            <a:ext cx="8915400" cy="332656"/>
          </a:xfrm>
        </p:spPr>
        <p:txBody>
          <a:bodyPr>
            <a:normAutofit fontScale="90000"/>
          </a:bodyPr>
          <a:lstStyle/>
          <a:p>
            <a:r>
              <a:rPr lang="ja-JP" altLang="en-US" sz="2400" dirty="0" smtClean="0"/>
              <a:t>世界自閉症啓発デー（４月２日）、発達</a:t>
            </a:r>
            <a:r>
              <a:rPr lang="ja-JP" altLang="en-US" sz="2400" dirty="0"/>
              <a:t>障害啓発</a:t>
            </a:r>
            <a:r>
              <a:rPr lang="ja-JP" altLang="en-US" sz="2400" dirty="0" smtClean="0"/>
              <a:t>週間（４月２日</a:t>
            </a:r>
            <a:r>
              <a:rPr lang="ja-JP" altLang="en-US" sz="2400" dirty="0"/>
              <a:t>～</a:t>
            </a:r>
            <a:r>
              <a:rPr lang="ja-JP" altLang="en-US" sz="2400" dirty="0" smtClean="0"/>
              <a:t>８日）</a:t>
            </a:r>
          </a:p>
        </p:txBody>
      </p:sp>
      <p:sp>
        <p:nvSpPr>
          <p:cNvPr id="9" name="AutoShape 7"/>
          <p:cNvSpPr>
            <a:spLocks noChangeArrowheads="1"/>
          </p:cNvSpPr>
          <p:nvPr/>
        </p:nvSpPr>
        <p:spPr bwMode="auto">
          <a:xfrm>
            <a:off x="194336" y="409514"/>
            <a:ext cx="9583200" cy="1579326"/>
          </a:xfrm>
          <a:prstGeom prst="roundRect">
            <a:avLst>
              <a:gd name="adj" fmla="val 5085"/>
            </a:avLst>
          </a:prstGeom>
          <a:solidFill>
            <a:srgbClr val="CCFFCC"/>
          </a:solidFill>
          <a:ln w="9525">
            <a:solidFill>
              <a:schemeClr val="tx1"/>
            </a:solidFill>
            <a:round/>
            <a:headEnd/>
            <a:tailEnd/>
          </a:ln>
        </p:spPr>
        <p:txBody>
          <a:bodyPr anchor="ctr"/>
          <a:lstStyle/>
          <a:p>
            <a:pPr>
              <a:defRPr/>
            </a:pPr>
            <a:r>
              <a:rPr lang="en-US" altLang="ja-JP" sz="1300" dirty="0" smtClean="0">
                <a:solidFill>
                  <a:srgbClr val="000000"/>
                </a:solidFill>
                <a:latin typeface="ＭＳ Ｐゴシック"/>
                <a:ea typeface="ＭＳ Ｐゴシック"/>
              </a:rPr>
              <a:t>【</a:t>
            </a:r>
            <a:r>
              <a:rPr lang="ja-JP" altLang="en-US" sz="1300" dirty="0" smtClean="0">
                <a:solidFill>
                  <a:srgbClr val="000000"/>
                </a:solidFill>
                <a:latin typeface="ＭＳ Ｐゴシック"/>
                <a:ea typeface="ＭＳ Ｐゴシック"/>
              </a:rPr>
              <a:t>国連における採択</a:t>
            </a:r>
            <a:r>
              <a:rPr lang="en-US" altLang="ja-JP" sz="1300" dirty="0" smtClean="0">
                <a:solidFill>
                  <a:srgbClr val="000000"/>
                </a:solidFill>
                <a:latin typeface="ＭＳ Ｐゴシック"/>
                <a:ea typeface="ＭＳ Ｐゴシック"/>
              </a:rPr>
              <a:t>】</a:t>
            </a:r>
          </a:p>
          <a:p>
            <a:pPr>
              <a:defRPr/>
            </a:pPr>
            <a:r>
              <a:rPr lang="ja-JP" altLang="en-US" sz="1200" dirty="0" smtClean="0">
                <a:solidFill>
                  <a:srgbClr val="000000"/>
                </a:solidFill>
                <a:latin typeface="ＭＳ Ｐゴシック"/>
                <a:ea typeface="ＭＳ Ｐゴシック"/>
              </a:rPr>
              <a:t>〇平成</a:t>
            </a:r>
            <a:r>
              <a:rPr lang="ja-JP" altLang="en-US" sz="1200" dirty="0">
                <a:solidFill>
                  <a:srgbClr val="000000"/>
                </a:solidFill>
                <a:latin typeface="ＭＳ Ｐゴシック"/>
                <a:ea typeface="ＭＳ Ｐゴシック"/>
              </a:rPr>
              <a:t>１９年１２月、国連総会においてカタール国の提出した</a:t>
            </a:r>
            <a:r>
              <a:rPr lang="ja-JP" altLang="en-US" sz="1200" dirty="0" smtClean="0">
                <a:solidFill>
                  <a:srgbClr val="000000"/>
                </a:solidFill>
                <a:latin typeface="ＭＳ Ｐゴシック"/>
                <a:ea typeface="ＭＳ Ｐゴシック"/>
              </a:rPr>
              <a:t>議題「４月２日</a:t>
            </a:r>
            <a:r>
              <a:rPr lang="ja-JP" altLang="en-US" sz="1200" dirty="0">
                <a:solidFill>
                  <a:srgbClr val="000000"/>
                </a:solidFill>
                <a:latin typeface="ＭＳ Ｐゴシック"/>
                <a:ea typeface="ＭＳ Ｐゴシック"/>
              </a:rPr>
              <a:t>を世界自閉症啓発デーに</a:t>
            </a:r>
            <a:r>
              <a:rPr lang="ja-JP" altLang="en-US" sz="1200" dirty="0" smtClean="0">
                <a:solidFill>
                  <a:srgbClr val="000000"/>
                </a:solidFill>
                <a:latin typeface="ＭＳ Ｐゴシック"/>
                <a:ea typeface="ＭＳ Ｐゴシック"/>
              </a:rPr>
              <a:t>定める」決議</a:t>
            </a:r>
            <a:r>
              <a:rPr lang="ja-JP" altLang="en-US" sz="1200" dirty="0">
                <a:solidFill>
                  <a:srgbClr val="000000"/>
                </a:solidFill>
                <a:latin typeface="ＭＳ Ｐゴシック"/>
                <a:ea typeface="ＭＳ Ｐゴシック"/>
              </a:rPr>
              <a:t>を</a:t>
            </a:r>
            <a:r>
              <a:rPr lang="ja-JP" altLang="en-US" sz="1200" dirty="0" smtClean="0">
                <a:solidFill>
                  <a:srgbClr val="000000"/>
                </a:solidFill>
                <a:latin typeface="ＭＳ Ｐゴシック"/>
                <a:ea typeface="ＭＳ Ｐゴシック"/>
              </a:rPr>
              <a:t>コンセンサス（</a:t>
            </a:r>
            <a:r>
              <a:rPr lang="ja-JP" altLang="en-US" sz="1200" dirty="0">
                <a:solidFill>
                  <a:srgbClr val="000000"/>
                </a:solidFill>
                <a:latin typeface="ＭＳ Ｐゴシック"/>
                <a:ea typeface="ＭＳ Ｐゴシック"/>
              </a:rPr>
              <a:t>無投票）採択。</a:t>
            </a:r>
          </a:p>
          <a:p>
            <a:pPr>
              <a:defRPr/>
            </a:pPr>
            <a:r>
              <a:rPr lang="ja-JP" altLang="en-US" sz="1200" dirty="0" smtClean="0">
                <a:solidFill>
                  <a:srgbClr val="000000"/>
                </a:solidFill>
                <a:latin typeface="ＭＳ Ｐゴシック"/>
                <a:ea typeface="ＭＳ Ｐゴシック"/>
              </a:rPr>
              <a:t>　決議</a:t>
            </a:r>
            <a:r>
              <a:rPr lang="ja-JP" altLang="en-US" sz="1200" dirty="0">
                <a:solidFill>
                  <a:srgbClr val="000000"/>
                </a:solidFill>
                <a:latin typeface="ＭＳ Ｐゴシック"/>
                <a:ea typeface="ＭＳ Ｐゴシック"/>
              </a:rPr>
              <a:t>事項</a:t>
            </a:r>
          </a:p>
          <a:p>
            <a:pPr>
              <a:defRPr/>
            </a:pPr>
            <a:r>
              <a:rPr lang="ja-JP" altLang="en-US" sz="1200" dirty="0">
                <a:solidFill>
                  <a:srgbClr val="000000"/>
                </a:solidFill>
                <a:latin typeface="ＭＳ Ｐゴシック"/>
                <a:ea typeface="ＭＳ Ｐゴシック"/>
              </a:rPr>
              <a:t>　・ </a:t>
            </a:r>
            <a:r>
              <a:rPr lang="ja-JP" altLang="en-US" sz="1200" dirty="0" smtClean="0">
                <a:solidFill>
                  <a:srgbClr val="000000"/>
                </a:solidFill>
                <a:latin typeface="ＭＳ Ｐゴシック"/>
                <a:ea typeface="ＭＳ Ｐゴシック"/>
              </a:rPr>
              <a:t>４月２日</a:t>
            </a:r>
            <a:r>
              <a:rPr lang="ja-JP" altLang="en-US" sz="1200" dirty="0">
                <a:solidFill>
                  <a:srgbClr val="000000"/>
                </a:solidFill>
                <a:latin typeface="ＭＳ Ｐゴシック"/>
                <a:ea typeface="ＭＳ Ｐゴシック"/>
              </a:rPr>
              <a:t>を「世界自閉症啓発デー」とし</a:t>
            </a:r>
            <a:r>
              <a:rPr lang="ja-JP" altLang="en-US" sz="1200" dirty="0" smtClean="0">
                <a:solidFill>
                  <a:srgbClr val="000000"/>
                </a:solidFill>
                <a:latin typeface="ＭＳ Ｐゴシック"/>
                <a:ea typeface="ＭＳ Ｐゴシック"/>
              </a:rPr>
              <a:t>、２００８年</a:t>
            </a:r>
            <a:r>
              <a:rPr lang="ja-JP" altLang="en-US" sz="1200" dirty="0">
                <a:solidFill>
                  <a:srgbClr val="000000"/>
                </a:solidFill>
                <a:latin typeface="ＭＳ Ｐゴシック"/>
                <a:ea typeface="ＭＳ Ｐゴシック"/>
              </a:rPr>
              <a:t>以降毎年祝うこととする。</a:t>
            </a:r>
          </a:p>
          <a:p>
            <a:pPr>
              <a:defRPr/>
            </a:pPr>
            <a:r>
              <a:rPr lang="ja-JP" altLang="en-US" sz="1200" dirty="0">
                <a:solidFill>
                  <a:srgbClr val="000000"/>
                </a:solidFill>
                <a:latin typeface="ＭＳ Ｐゴシック"/>
                <a:ea typeface="ＭＳ Ｐゴシック"/>
              </a:rPr>
              <a:t>　・全ての加盟国や、国連その他の国際機関、ＮＧＯや民間を含む市民社会が、「世界自閉症啓発デー」を適切な方法によって</a:t>
            </a:r>
            <a:r>
              <a:rPr lang="ja-JP" altLang="en-US" sz="1200" dirty="0" smtClean="0">
                <a:solidFill>
                  <a:srgbClr val="000000"/>
                </a:solidFill>
                <a:latin typeface="ＭＳ Ｐゴシック"/>
                <a:ea typeface="ＭＳ Ｐゴシック"/>
              </a:rPr>
              <a:t>祝うこと</a:t>
            </a:r>
            <a:r>
              <a:rPr lang="ja-JP" altLang="en-US" sz="1200" dirty="0">
                <a:solidFill>
                  <a:srgbClr val="000000"/>
                </a:solidFill>
                <a:latin typeface="ＭＳ Ｐゴシック"/>
                <a:ea typeface="ＭＳ Ｐゴシック"/>
              </a:rPr>
              <a:t>を促す。</a:t>
            </a:r>
          </a:p>
          <a:p>
            <a:pPr>
              <a:defRPr/>
            </a:pPr>
            <a:r>
              <a:rPr lang="ja-JP" altLang="en-US" sz="1200" dirty="0">
                <a:solidFill>
                  <a:srgbClr val="000000"/>
                </a:solidFill>
                <a:latin typeface="ＭＳ Ｐゴシック"/>
                <a:ea typeface="ＭＳ Ｐゴシック"/>
              </a:rPr>
              <a:t>　・それぞれの加盟国が、自閉症のこどもについて、家庭や社会全体の理解が進むように意識啓発の取り組みを行うように促す。</a:t>
            </a:r>
          </a:p>
          <a:p>
            <a:pPr>
              <a:defRPr/>
            </a:pPr>
            <a:r>
              <a:rPr lang="ja-JP" altLang="en-US" sz="1200" dirty="0">
                <a:solidFill>
                  <a:srgbClr val="000000"/>
                </a:solidFill>
                <a:latin typeface="ＭＳ Ｐゴシック"/>
                <a:ea typeface="ＭＳ Ｐゴシック"/>
              </a:rPr>
              <a:t>　・事務総長に対し、この決議を全ての加盟国及び国連機関に注意喚起するよう要請する。</a:t>
            </a:r>
          </a:p>
          <a:p>
            <a:pPr>
              <a:defRPr/>
            </a:pPr>
            <a:r>
              <a:rPr lang="ja-JP" altLang="en-US" sz="1200" dirty="0" smtClean="0">
                <a:solidFill>
                  <a:srgbClr val="000000"/>
                </a:solidFill>
                <a:latin typeface="ＭＳ Ｐゴシック"/>
                <a:ea typeface="ＭＳ Ｐゴシック"/>
              </a:rPr>
              <a:t>〇平成２０年４月以降国連</a:t>
            </a:r>
            <a:r>
              <a:rPr lang="ja-JP" altLang="en-US" sz="1200" dirty="0">
                <a:solidFill>
                  <a:srgbClr val="000000"/>
                </a:solidFill>
                <a:latin typeface="ＭＳ Ｐゴシック"/>
                <a:ea typeface="ＭＳ Ｐゴシック"/>
              </a:rPr>
              <a:t>事務総長がメッセージを発出</a:t>
            </a:r>
            <a:r>
              <a:rPr lang="ja-JP" altLang="en-US" sz="1200" dirty="0" smtClean="0">
                <a:solidFill>
                  <a:srgbClr val="000000"/>
                </a:solidFill>
                <a:latin typeface="ＭＳ Ｐゴシック"/>
                <a:ea typeface="ＭＳ Ｐゴシック"/>
              </a:rPr>
              <a:t>。併せて</a:t>
            </a:r>
            <a:r>
              <a:rPr lang="ja-JP" altLang="en-US" sz="1200" dirty="0">
                <a:solidFill>
                  <a:srgbClr val="000000"/>
                </a:solidFill>
                <a:latin typeface="ＭＳ Ｐゴシック"/>
                <a:ea typeface="ＭＳ Ｐゴシック"/>
              </a:rPr>
              <a:t>、世界各地で当事者団体等がイベント等を</a:t>
            </a:r>
            <a:r>
              <a:rPr lang="ja-JP" altLang="en-US" sz="1200" dirty="0" smtClean="0">
                <a:solidFill>
                  <a:srgbClr val="000000"/>
                </a:solidFill>
                <a:latin typeface="ＭＳ Ｐゴシック"/>
                <a:ea typeface="ＭＳ Ｐゴシック"/>
              </a:rPr>
              <a:t>開催。</a:t>
            </a:r>
            <a:endParaRPr lang="en-US" altLang="ja-JP" sz="1200" dirty="0" smtClean="0">
              <a:solidFill>
                <a:srgbClr val="000000"/>
              </a:solidFill>
              <a:latin typeface="ＭＳ Ｐゴシック"/>
              <a:ea typeface="ＭＳ Ｐゴシック"/>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48" y="1988840"/>
            <a:ext cx="8943975" cy="4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170</a:t>
            </a:fld>
            <a:endParaRPr lang="en-US" altLang="ja-JP" dirty="0">
              <a:solidFill>
                <a:prstClr val="black"/>
              </a:solidFill>
            </a:endParaRPr>
          </a:p>
        </p:txBody>
      </p:sp>
    </p:spTree>
    <p:extLst>
      <p:ext uri="{BB962C8B-B14F-4D97-AF65-F5344CB8AC3E}">
        <p14:creationId xmlns:p14="http://schemas.microsoft.com/office/powerpoint/2010/main" val="7519776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58"/>
          <p:cNvSpPr>
            <a:spLocks noChangeArrowheads="1"/>
          </p:cNvSpPr>
          <p:nvPr/>
        </p:nvSpPr>
        <p:spPr bwMode="auto">
          <a:xfrm>
            <a:off x="101468" y="-99356"/>
            <a:ext cx="9752938" cy="533399"/>
          </a:xfrm>
          <a:prstGeom prst="bevel">
            <a:avLst>
              <a:gd name="adj" fmla="val 12500"/>
            </a:avLst>
          </a:prstGeom>
          <a:noFill/>
          <a:ln w="9525">
            <a:no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発達障害児者及び家族等支援事業の創設</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88517" y="299814"/>
            <a:ext cx="9752937" cy="1015568"/>
          </a:xfrm>
          <a:prstGeom prst="rect">
            <a:avLst/>
          </a:prstGeom>
          <a:noFill/>
          <a:ln>
            <a:solidFill>
              <a:schemeClr val="tx1"/>
            </a:solidFill>
          </a:ln>
        </p:spPr>
        <p:txBody>
          <a:bodyPr wrap="square" lIns="91341" tIns="45673" rIns="91341" bIns="45673"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28</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年８月に施行された改正された発達障害者支援法において、</a:t>
            </a:r>
            <a:r>
              <a:rPr lang="ja-JP" altLang="ja-JP" sz="1400" dirty="0">
                <a:solidFill>
                  <a:prstClr val="black"/>
                </a:solidFill>
                <a:latin typeface="HG丸ｺﾞｼｯｸM-PRO" panose="020F0600000000000000" pitchFamily="50" charset="-128"/>
                <a:ea typeface="HG丸ｺﾞｼｯｸM-PRO" panose="020F0600000000000000" pitchFamily="50" charset="-128"/>
              </a:rPr>
              <a:t>都道府県及び市町村は、発達障害者の家族が互いに支え合うための活動の支援を行うことを努めるよう明記された。</a:t>
            </a:r>
            <a:r>
              <a:rPr lang="ja-JP" altLang="en-US" sz="1400" dirty="0">
                <a:solidFill>
                  <a:prstClr val="black"/>
                </a:solidFill>
                <a:latin typeface="HG丸ｺﾞｼｯｸM-PRO" panose="020F0600000000000000" pitchFamily="50" charset="-128"/>
                <a:ea typeface="HG丸ｺﾞｼｯｸM-PRO" panose="020F0600000000000000" pitchFamily="50" charset="-128"/>
              </a:rPr>
              <a:t>家族</a:t>
            </a:r>
            <a:r>
              <a:rPr lang="ja-JP" altLang="ja-JP" sz="1400" dirty="0">
                <a:solidFill>
                  <a:prstClr val="black"/>
                </a:solidFill>
                <a:latin typeface="HG丸ｺﾞｼｯｸM-PRO" panose="020F0600000000000000" pitchFamily="50" charset="-128"/>
                <a:ea typeface="HG丸ｺﾞｼｯｸM-PRO" panose="020F0600000000000000" pitchFamily="50" charset="-128"/>
              </a:rPr>
              <a:t>への支援については、</a:t>
            </a:r>
            <a:r>
              <a:rPr lang="ja-JP" altLang="en-US" sz="1400" dirty="0">
                <a:solidFill>
                  <a:prstClr val="black"/>
                </a:solidFill>
                <a:latin typeface="HG丸ｺﾞｼｯｸM-PRO" panose="020F0600000000000000" pitchFamily="50" charset="-128"/>
                <a:ea typeface="HG丸ｺﾞｼｯｸM-PRO" panose="020F0600000000000000" pitchFamily="50" charset="-128"/>
              </a:rPr>
              <a:t>現在、</a:t>
            </a:r>
            <a:r>
              <a:rPr lang="ja-JP" altLang="ja-JP" sz="1400" dirty="0">
                <a:solidFill>
                  <a:prstClr val="black"/>
                </a:solidFill>
                <a:latin typeface="HG丸ｺﾞｼｯｸM-PRO" panose="020F0600000000000000" pitchFamily="50" charset="-128"/>
                <a:ea typeface="HG丸ｺﾞｼｯｸM-PRO" panose="020F0600000000000000" pitchFamily="50" charset="-128"/>
              </a:rPr>
              <a:t>ペアレントプログラム</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の実施や</a:t>
            </a:r>
            <a:r>
              <a:rPr lang="ja-JP" altLang="ja-JP" sz="1400" dirty="0">
                <a:solidFill>
                  <a:prstClr val="black"/>
                </a:solidFill>
                <a:latin typeface="HG丸ｺﾞｼｯｸM-PRO" panose="020F0600000000000000" pitchFamily="50" charset="-128"/>
                <a:ea typeface="HG丸ｺﾞｼｯｸM-PRO" panose="020F0600000000000000" pitchFamily="50" charset="-128"/>
              </a:rPr>
              <a:t>ペアレントメンター</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の養成</a:t>
            </a:r>
            <a:r>
              <a:rPr lang="ja-JP" altLang="ja-JP" sz="1400" dirty="0">
                <a:solidFill>
                  <a:prstClr val="black"/>
                </a:solidFill>
                <a:latin typeface="HG丸ｺﾞｼｯｸM-PRO" panose="020F0600000000000000" pitchFamily="50" charset="-128"/>
                <a:ea typeface="HG丸ｺﾞｼｯｸM-PRO" panose="020F0600000000000000" pitchFamily="50" charset="-128"/>
              </a:rPr>
              <a:t>等について補助しているところであるが</a:t>
            </a:r>
            <a:r>
              <a:rPr lang="ja-JP" altLang="en-US" sz="1400" dirty="0">
                <a:solidFill>
                  <a:prstClr val="black"/>
                </a:solidFill>
                <a:latin typeface="HG丸ｺﾞｼｯｸM-PRO" panose="020F0600000000000000" pitchFamily="50" charset="-128"/>
                <a:ea typeface="HG丸ｺﾞｼｯｸM-PRO" panose="020F0600000000000000" pitchFamily="50" charset="-128"/>
              </a:rPr>
              <a:t>、新たに家族支援のためのメニューを創設し、身近な支援を実施するため対象自治体を市区町村まで拡大する。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56883" y="1527034"/>
            <a:ext cx="2113456" cy="338554"/>
          </a:xfrm>
          <a:prstGeom prst="rect">
            <a:avLst/>
          </a:prstGeom>
          <a:noFill/>
        </p:spPr>
        <p:txBody>
          <a:bodyPr wrap="square" lIns="91341" tIns="45673" rIns="91341" bIns="45673"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4" name="角丸四角形 3"/>
          <p:cNvSpPr/>
          <p:nvPr/>
        </p:nvSpPr>
        <p:spPr>
          <a:xfrm>
            <a:off x="153343" y="2523787"/>
            <a:ext cx="3856124" cy="3771469"/>
          </a:xfrm>
          <a:prstGeom prst="roundRect">
            <a:avLst/>
          </a:prstGeom>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46" name="テキスト ボックス 45"/>
          <p:cNvSpPr txBox="1"/>
          <p:nvPr/>
        </p:nvSpPr>
        <p:spPr>
          <a:xfrm>
            <a:off x="326503" y="3228545"/>
            <a:ext cx="2854872" cy="1200234"/>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①地域支援体制サポート</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・市町村支援</a:t>
            </a:r>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　・事業所等支援</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・医療機関との連携</a:t>
            </a:r>
            <a:endParaRPr lang="en-US" altLang="ja-JP" dirty="0" smtClean="0">
              <a:solidFill>
                <a:prstClr val="black"/>
              </a:solidFill>
              <a:ea typeface="ＭＳ Ｐゴシック" pitchFamily="50" charset="-128"/>
            </a:endParaRPr>
          </a:p>
        </p:txBody>
      </p:sp>
      <p:sp>
        <p:nvSpPr>
          <p:cNvPr id="2" name="テキスト ボックス 1"/>
          <p:cNvSpPr txBox="1"/>
          <p:nvPr/>
        </p:nvSpPr>
        <p:spPr>
          <a:xfrm>
            <a:off x="167012" y="1895118"/>
            <a:ext cx="3604096" cy="646236"/>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smtClean="0">
                <a:solidFill>
                  <a:prstClr val="black"/>
                </a:solidFill>
                <a:ea typeface="ＭＳ Ｐゴシック" pitchFamily="50" charset="-128"/>
              </a:rPr>
              <a:t>29</a:t>
            </a:r>
            <a:r>
              <a:rPr lang="ja-JP" altLang="en-US" dirty="0" smtClean="0">
                <a:solidFill>
                  <a:prstClr val="black"/>
                </a:solidFill>
                <a:ea typeface="ＭＳ Ｐゴシック" pitchFamily="50" charset="-128"/>
              </a:rPr>
              <a:t>年度まで</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r>
              <a:rPr lang="ja-JP" altLang="en-US" dirty="0" smtClean="0">
                <a:solidFill>
                  <a:prstClr val="black"/>
                </a:solidFill>
                <a:ea typeface="ＭＳ Ｐゴシック" pitchFamily="50" charset="-128"/>
              </a:rPr>
              <a:t>）</a:t>
            </a:r>
            <a:endParaRPr lang="en-US" altLang="ja-JP" dirty="0">
              <a:solidFill>
                <a:prstClr val="black"/>
              </a:solidFill>
              <a:ea typeface="ＭＳ Ｐゴシック" pitchFamily="50" charset="-128"/>
            </a:endParaRPr>
          </a:p>
        </p:txBody>
      </p:sp>
      <p:sp>
        <p:nvSpPr>
          <p:cNvPr id="5" name="正方形/長方形 4"/>
          <p:cNvSpPr/>
          <p:nvPr/>
        </p:nvSpPr>
        <p:spPr>
          <a:xfrm>
            <a:off x="297826" y="4382791"/>
            <a:ext cx="3575085" cy="1754231"/>
          </a:xfrm>
          <a:prstGeom prst="rect">
            <a:avLst/>
          </a:prstGeom>
          <a:ln w="19050">
            <a:solidFill>
              <a:srgbClr val="FF0000"/>
            </a:solidFill>
            <a:prstDash val="sysDash"/>
          </a:ln>
        </p:spPr>
        <p:txBody>
          <a:bodyPr wrap="square" lIns="91341" tIns="45673" rIns="91341" bIns="45673">
            <a:spAutoFit/>
          </a:bodyPr>
          <a:lstStyle/>
          <a:p>
            <a:r>
              <a:rPr lang="ja-JP" altLang="en-US" dirty="0">
                <a:solidFill>
                  <a:prstClr val="black"/>
                </a:solidFill>
                <a:ea typeface="ＭＳ Ｐゴシック" pitchFamily="50" charset="-128"/>
              </a:rPr>
              <a:t>②家族支援体制整備</a:t>
            </a:r>
            <a:endParaRPr lang="en-US" altLang="ja-JP" dirty="0">
              <a:solidFill>
                <a:prstClr val="black"/>
              </a:solidFill>
              <a:ea typeface="ＭＳ Ｐゴシック" pitchFamily="50" charset="-128"/>
            </a:endParaRPr>
          </a:p>
          <a:p>
            <a:r>
              <a:rPr lang="ja-JP" altLang="en-US" dirty="0" smtClean="0">
                <a:solidFill>
                  <a:prstClr val="black"/>
                </a:solidFill>
                <a:ea typeface="ＭＳ Ｐゴシック" pitchFamily="50" charset="-128"/>
              </a:rPr>
              <a:t>・</a:t>
            </a:r>
            <a:r>
              <a:rPr lang="ja-JP" altLang="en-US" dirty="0">
                <a:solidFill>
                  <a:prstClr val="black"/>
                </a:solidFill>
                <a:ea typeface="ＭＳ Ｐゴシック" pitchFamily="50" charset="-128"/>
              </a:rPr>
              <a:t>ペアレントメンターの</a:t>
            </a:r>
            <a:r>
              <a:rPr lang="ja-JP" altLang="en-US" dirty="0" smtClean="0">
                <a:solidFill>
                  <a:prstClr val="black"/>
                </a:solidFill>
                <a:ea typeface="ＭＳ Ｐゴシック" pitchFamily="50" charset="-128"/>
              </a:rPr>
              <a:t>養成に</a:t>
            </a:r>
            <a:r>
              <a:rPr lang="ja-JP" altLang="en-US" dirty="0">
                <a:solidFill>
                  <a:prstClr val="black"/>
                </a:solidFill>
                <a:ea typeface="ＭＳ Ｐゴシック" pitchFamily="50" charset="-128"/>
              </a:rPr>
              <a:t>必要な研修等</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・ペアレントトレーニング</a:t>
            </a:r>
            <a:r>
              <a:rPr lang="ja-JP" altLang="en-US" dirty="0" smtClean="0">
                <a:solidFill>
                  <a:prstClr val="black"/>
                </a:solidFill>
                <a:ea typeface="ＭＳ Ｐゴシック" pitchFamily="50" charset="-128"/>
              </a:rPr>
              <a:t>の実施</a:t>
            </a:r>
            <a:endParaRPr lang="en-US" altLang="ja-JP" dirty="0">
              <a:solidFill>
                <a:prstClr val="black"/>
              </a:solidFill>
              <a:ea typeface="ＭＳ Ｐゴシック" pitchFamily="50" charset="-128"/>
            </a:endParaRPr>
          </a:p>
          <a:p>
            <a:r>
              <a:rPr lang="ja-JP" altLang="en-US" dirty="0">
                <a:solidFill>
                  <a:prstClr val="black"/>
                </a:solidFill>
                <a:ea typeface="ＭＳ Ｐゴシック" pitchFamily="50" charset="-128"/>
              </a:rPr>
              <a:t>・</a:t>
            </a:r>
            <a:r>
              <a:rPr lang="ja-JP" altLang="en-US" dirty="0" smtClean="0">
                <a:solidFill>
                  <a:prstClr val="black"/>
                </a:solidFill>
                <a:ea typeface="ＭＳ Ｐゴシック" pitchFamily="50" charset="-128"/>
              </a:rPr>
              <a:t>ソーシャルスキルトレーニング</a:t>
            </a:r>
            <a:r>
              <a:rPr lang="ja-JP" altLang="en-US" dirty="0">
                <a:solidFill>
                  <a:prstClr val="black"/>
                </a:solidFill>
                <a:ea typeface="ＭＳ Ｐゴシック" pitchFamily="50" charset="-128"/>
              </a:rPr>
              <a:t>の</a:t>
            </a:r>
            <a:r>
              <a:rPr lang="ja-JP" altLang="en-US" dirty="0" smtClean="0">
                <a:solidFill>
                  <a:prstClr val="black"/>
                </a:solidFill>
                <a:ea typeface="ＭＳ Ｐゴシック" pitchFamily="50" charset="-128"/>
              </a:rPr>
              <a:t>実施 </a:t>
            </a:r>
            <a:r>
              <a:rPr lang="ja-JP" altLang="en-US" dirty="0">
                <a:solidFill>
                  <a:prstClr val="black"/>
                </a:solidFill>
                <a:ea typeface="ＭＳ Ｐゴシック" pitchFamily="50" charset="-128"/>
              </a:rPr>
              <a:t>　</a:t>
            </a:r>
            <a:r>
              <a:rPr lang="ja-JP" altLang="en-US" dirty="0" smtClean="0">
                <a:solidFill>
                  <a:prstClr val="black"/>
                </a:solidFill>
                <a:ea typeface="ＭＳ Ｐゴシック" pitchFamily="50" charset="-128"/>
              </a:rPr>
              <a:t>　　　　　等</a:t>
            </a:r>
            <a:endParaRPr lang="en-US" altLang="ja-JP" dirty="0">
              <a:solidFill>
                <a:prstClr val="black"/>
              </a:solidFill>
              <a:ea typeface="ＭＳ Ｐゴシック" pitchFamily="50" charset="-128"/>
            </a:endParaRPr>
          </a:p>
        </p:txBody>
      </p:sp>
      <p:sp>
        <p:nvSpPr>
          <p:cNvPr id="6" name="角丸四角形 5"/>
          <p:cNvSpPr/>
          <p:nvPr/>
        </p:nvSpPr>
        <p:spPr>
          <a:xfrm>
            <a:off x="367219" y="2640729"/>
            <a:ext cx="3404700" cy="559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dirty="0" smtClean="0">
                <a:solidFill>
                  <a:prstClr val="black"/>
                </a:solidFill>
              </a:rPr>
              <a:t>発達障害者支援体制整備事業</a:t>
            </a:r>
            <a:endParaRPr lang="ja-JP" altLang="en-US" dirty="0">
              <a:solidFill>
                <a:prstClr val="black"/>
              </a:solidFill>
            </a:endParaRPr>
          </a:p>
        </p:txBody>
      </p:sp>
      <p:sp>
        <p:nvSpPr>
          <p:cNvPr id="52" name="角丸四角形 51"/>
          <p:cNvSpPr/>
          <p:nvPr/>
        </p:nvSpPr>
        <p:spPr>
          <a:xfrm>
            <a:off x="5224337" y="2523795"/>
            <a:ext cx="4631391" cy="26924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53" name="テキスト ボックス 52"/>
          <p:cNvSpPr txBox="1"/>
          <p:nvPr/>
        </p:nvSpPr>
        <p:spPr>
          <a:xfrm>
            <a:off x="5397497" y="3228546"/>
            <a:ext cx="4458231" cy="2031230"/>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①ペアレントメンター養成等事業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②家族のスキル向上支援事業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③ピアサポート推進事業</a:t>
            </a:r>
            <a:endParaRPr lang="en-US" altLang="ja-JP" dirty="0" smtClean="0">
              <a:solidFill>
                <a:prstClr val="black"/>
              </a:solidFill>
              <a:ea typeface="ＭＳ Ｐゴシック" pitchFamily="50" charset="-128"/>
            </a:endParaRPr>
          </a:p>
          <a:p>
            <a:endParaRPr lang="en-US" altLang="ja-JP" dirty="0" smtClean="0">
              <a:solidFill>
                <a:prstClr val="black"/>
              </a:solidFill>
              <a:ea typeface="ＭＳ Ｐゴシック" pitchFamily="50" charset="-128"/>
            </a:endParaRPr>
          </a:p>
          <a:p>
            <a:r>
              <a:rPr lang="ja-JP" altLang="en-US" dirty="0" smtClean="0">
                <a:solidFill>
                  <a:prstClr val="black"/>
                </a:solidFill>
                <a:ea typeface="ＭＳ Ｐゴシック" pitchFamily="50" charset="-128"/>
              </a:rPr>
              <a:t>④その他本人・家族支援事業</a:t>
            </a:r>
          </a:p>
        </p:txBody>
      </p:sp>
      <p:sp>
        <p:nvSpPr>
          <p:cNvPr id="55" name="角丸四角形 54"/>
          <p:cNvSpPr/>
          <p:nvPr/>
        </p:nvSpPr>
        <p:spPr>
          <a:xfrm>
            <a:off x="5438155" y="2616395"/>
            <a:ext cx="4223946" cy="559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dirty="0" smtClean="0">
                <a:solidFill>
                  <a:prstClr val="black"/>
                </a:solidFill>
              </a:rPr>
              <a:t>発達障害児者及び家族支援</a:t>
            </a:r>
            <a:endParaRPr lang="en-US" altLang="ja-JP" dirty="0" smtClean="0">
              <a:solidFill>
                <a:prstClr val="black"/>
              </a:solidFill>
            </a:endParaRPr>
          </a:p>
          <a:p>
            <a:pPr algn="ctr"/>
            <a:r>
              <a:rPr lang="ja-JP" altLang="en-US" dirty="0" smtClean="0">
                <a:solidFill>
                  <a:prstClr val="black"/>
                </a:solidFill>
              </a:rPr>
              <a:t>体制整備事業</a:t>
            </a:r>
            <a:endParaRPr lang="ja-JP" altLang="en-US" dirty="0">
              <a:solidFill>
                <a:prstClr val="black"/>
              </a:solidFill>
            </a:endParaRPr>
          </a:p>
        </p:txBody>
      </p:sp>
      <p:sp>
        <p:nvSpPr>
          <p:cNvPr id="56" name="テキスト ボックス 55"/>
          <p:cNvSpPr txBox="1"/>
          <p:nvPr/>
        </p:nvSpPr>
        <p:spPr>
          <a:xfrm>
            <a:off x="5224318" y="1877746"/>
            <a:ext cx="3604096" cy="646236"/>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a:solidFill>
                  <a:prstClr val="black"/>
                </a:solidFill>
                <a:ea typeface="ＭＳ Ｐゴシック" pitchFamily="50" charset="-128"/>
              </a:rPr>
              <a:t>30</a:t>
            </a:r>
            <a:r>
              <a:rPr lang="ja-JP" altLang="en-US" dirty="0" smtClean="0">
                <a:solidFill>
                  <a:prstClr val="black"/>
                </a:solidFill>
                <a:ea typeface="ＭＳ Ｐゴシック" pitchFamily="50" charset="-128"/>
              </a:rPr>
              <a:t>年度</a:t>
            </a:r>
            <a:r>
              <a:rPr lang="ja-JP" altLang="en-US" dirty="0">
                <a:solidFill>
                  <a:prstClr val="black"/>
                </a:solidFill>
                <a:ea typeface="ＭＳ Ｐゴシック" pitchFamily="50" charset="-128"/>
              </a:rPr>
              <a:t>以降</a:t>
            </a:r>
            <a:endParaRPr lang="en-US" altLang="ja-JP" dirty="0" smtClean="0">
              <a:solidFill>
                <a:prstClr val="black"/>
              </a:solidFill>
              <a:ea typeface="ＭＳ Ｐゴシック" pitchFamily="50" charset="-128"/>
            </a:endParaRPr>
          </a:p>
          <a:p>
            <a:r>
              <a:rPr lang="ja-JP" altLang="en-US" dirty="0">
                <a:solidFill>
                  <a:prstClr val="black"/>
                </a:solidFill>
                <a:ea typeface="ＭＳ Ｐゴシック" pitchFamily="50" charset="-128"/>
              </a:rPr>
              <a:t>（地域生活支援事業費等補助金</a:t>
            </a:r>
            <a:r>
              <a:rPr lang="ja-JP" altLang="en-US" dirty="0" smtClean="0">
                <a:solidFill>
                  <a:prstClr val="black"/>
                </a:solidFill>
                <a:ea typeface="ＭＳ Ｐゴシック" pitchFamily="50" charset="-128"/>
              </a:rPr>
              <a:t>）</a:t>
            </a:r>
            <a:endParaRPr lang="en-US" altLang="ja-JP" dirty="0">
              <a:solidFill>
                <a:prstClr val="black"/>
              </a:solidFill>
              <a:ea typeface="ＭＳ Ｐゴシック" pitchFamily="50" charset="-128"/>
            </a:endParaRPr>
          </a:p>
        </p:txBody>
      </p:sp>
      <p:cxnSp>
        <p:nvCxnSpPr>
          <p:cNvPr id="9" name="直線矢印コネクタ 8"/>
          <p:cNvCxnSpPr>
            <a:endCxn id="55" idx="1"/>
          </p:cNvCxnSpPr>
          <p:nvPr/>
        </p:nvCxnSpPr>
        <p:spPr>
          <a:xfrm>
            <a:off x="4520999" y="2896156"/>
            <a:ext cx="91719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509906" y="2858220"/>
            <a:ext cx="11067" cy="273594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872924" y="5556392"/>
            <a:ext cx="637007" cy="0"/>
          </a:xfrm>
          <a:prstGeom prst="line">
            <a:avLst/>
          </a:prstGeom>
          <a:ln w="63500">
            <a:tailEnd type="oval"/>
          </a:ln>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a:off x="6334317" y="5229162"/>
            <a:ext cx="2016224" cy="597676"/>
          </a:xfrm>
          <a:prstGeom prst="downArrow">
            <a:avLst/>
          </a:prstGeom>
        </p:spPr>
        <p:style>
          <a:lnRef idx="1">
            <a:schemeClr val="accent6"/>
          </a:lnRef>
          <a:fillRef idx="3">
            <a:schemeClr val="accent6"/>
          </a:fillRef>
          <a:effectRef idx="2">
            <a:schemeClr val="accent6"/>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8" name="角丸四角形 17"/>
          <p:cNvSpPr/>
          <p:nvPr/>
        </p:nvSpPr>
        <p:spPr>
          <a:xfrm>
            <a:off x="5160507" y="5826857"/>
            <a:ext cx="4631391" cy="468378"/>
          </a:xfrm>
          <a:prstGeom prst="roundRect">
            <a:avLst/>
          </a:prstGeom>
        </p:spPr>
        <p:style>
          <a:lnRef idx="2">
            <a:schemeClr val="accent6"/>
          </a:lnRef>
          <a:fillRef idx="1">
            <a:schemeClr val="lt1"/>
          </a:fillRef>
          <a:effectRef idx="0">
            <a:schemeClr val="accent6"/>
          </a:effectRef>
          <a:fontRef idx="minor">
            <a:schemeClr val="dk1"/>
          </a:fontRef>
        </p:style>
        <p:txBody>
          <a:bodyPr lIns="91341" tIns="45673" rIns="91341" bIns="45673" rtlCol="0" anchor="ctr"/>
          <a:lstStyle/>
          <a:p>
            <a:pPr algn="ctr"/>
            <a:r>
              <a:rPr lang="ja-JP" altLang="en-US" dirty="0" smtClean="0">
                <a:solidFill>
                  <a:prstClr val="black"/>
                </a:solidFill>
              </a:rPr>
              <a:t>都道府県及び市町村で事業実施</a:t>
            </a:r>
            <a:endParaRPr lang="ja-JP" altLang="en-US" dirty="0">
              <a:solidFill>
                <a:prstClr val="black"/>
              </a:solidFill>
            </a:endParaRPr>
          </a:p>
        </p:txBody>
      </p:sp>
      <p:sp>
        <p:nvSpPr>
          <p:cNvPr id="20"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171</a:t>
            </a:fld>
            <a:endParaRPr lang="en-US" altLang="ja-JP" dirty="0">
              <a:solidFill>
                <a:prstClr val="black"/>
              </a:solidFill>
            </a:endParaRPr>
          </a:p>
        </p:txBody>
      </p:sp>
    </p:spTree>
    <p:extLst>
      <p:ext uri="{BB962C8B-B14F-4D97-AF65-F5344CB8AC3E}">
        <p14:creationId xmlns:p14="http://schemas.microsoft.com/office/powerpoint/2010/main" val="188988632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721563" y="952806"/>
            <a:ext cx="5104263" cy="27476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2" name="正方形/長方形 11"/>
          <p:cNvSpPr/>
          <p:nvPr/>
        </p:nvSpPr>
        <p:spPr>
          <a:xfrm>
            <a:off x="146895" y="964159"/>
            <a:ext cx="4480656" cy="27505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97" name="AutoShape 58"/>
          <p:cNvSpPr>
            <a:spLocks noChangeArrowheads="1"/>
          </p:cNvSpPr>
          <p:nvPr/>
        </p:nvSpPr>
        <p:spPr bwMode="auto">
          <a:xfrm>
            <a:off x="169431" y="51908"/>
            <a:ext cx="9602393" cy="533399"/>
          </a:xfrm>
          <a:prstGeom prst="bevel">
            <a:avLst>
              <a:gd name="adj" fmla="val 12500"/>
            </a:avLst>
          </a:prstGeom>
          <a:noFill/>
          <a:ln w="9525">
            <a:solidFill>
              <a:schemeClr val="accent1">
                <a:shade val="50000"/>
              </a:schemeClr>
            </a:solid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発達障害児者及び家族</a:t>
            </a:r>
            <a:r>
              <a:rPr lang="ja-JP" altLang="en-US" smtClean="0">
                <a:solidFill>
                  <a:prstClr val="black"/>
                </a:solidFill>
                <a:latin typeface="HG丸ｺﾞｼｯｸM-PRO" panose="020F0600000000000000" pitchFamily="50" charset="-128"/>
                <a:ea typeface="HG丸ｺﾞｼｯｸM-PRO" panose="020F0600000000000000" pitchFamily="50" charset="-128"/>
              </a:rPr>
              <a:t>等支援事業（新規）</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角丸四角形 2"/>
          <p:cNvSpPr/>
          <p:nvPr/>
        </p:nvSpPr>
        <p:spPr>
          <a:xfrm>
            <a:off x="388607" y="1052739"/>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smtClean="0">
                <a:solidFill>
                  <a:prstClr val="black"/>
                </a:solidFill>
              </a:rPr>
              <a:t>①ペアレントメンター養成等事業</a:t>
            </a:r>
            <a:endParaRPr lang="ja-JP" altLang="en-US" dirty="0">
              <a:solidFill>
                <a:prstClr val="black"/>
              </a:solidFill>
            </a:endParaRPr>
          </a:p>
        </p:txBody>
      </p:sp>
      <p:sp>
        <p:nvSpPr>
          <p:cNvPr id="8" name="テキスト ボックス 7"/>
          <p:cNvSpPr txBox="1"/>
          <p:nvPr/>
        </p:nvSpPr>
        <p:spPr>
          <a:xfrm>
            <a:off x="201484" y="2717396"/>
            <a:ext cx="4480656" cy="1077218"/>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○ペアレントメンターに必要な研修の実施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○ペアレントメンターの活動費の支援</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○ペアレントメンター・コーディネーターの配置　</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sp>
        <p:nvSpPr>
          <p:cNvPr id="25" name="角丸四角形 24"/>
          <p:cNvSpPr/>
          <p:nvPr/>
        </p:nvSpPr>
        <p:spPr>
          <a:xfrm>
            <a:off x="5408979" y="1018293"/>
            <a:ext cx="3922243" cy="440549"/>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smtClean="0">
                <a:solidFill>
                  <a:prstClr val="black"/>
                </a:solidFill>
              </a:rPr>
              <a:t>②家族のスキル向上支援事業</a:t>
            </a:r>
            <a:endParaRPr lang="ja-JP" altLang="en-US" dirty="0">
              <a:solidFill>
                <a:prstClr val="black"/>
              </a:solidFill>
            </a:endParaRPr>
          </a:p>
        </p:txBody>
      </p:sp>
      <p:sp>
        <p:nvSpPr>
          <p:cNvPr id="26" name="テキスト ボックス 25"/>
          <p:cNvSpPr txBox="1"/>
          <p:nvPr/>
        </p:nvSpPr>
        <p:spPr>
          <a:xfrm>
            <a:off x="4748782" y="2813045"/>
            <a:ext cx="5022376" cy="830997"/>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○保護者に対するペアレントプログラム・ペアレントトレーニングの実施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1029" name="Picture 5" descr="C:\Users\TTPGX\Desktop\PP素材\illust6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219" y="1506853"/>
            <a:ext cx="2627313" cy="1275833"/>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191138" y="3836021"/>
            <a:ext cx="4449171" cy="29878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17" name="角丸四角形 16"/>
          <p:cNvSpPr/>
          <p:nvPr/>
        </p:nvSpPr>
        <p:spPr>
          <a:xfrm>
            <a:off x="356523" y="3924484"/>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a:solidFill>
                  <a:prstClr val="black"/>
                </a:solidFill>
              </a:rPr>
              <a:t>③ピアサポート推進事業</a:t>
            </a:r>
          </a:p>
        </p:txBody>
      </p:sp>
      <p:sp>
        <p:nvSpPr>
          <p:cNvPr id="18" name="テキスト ボックス 17"/>
          <p:cNvSpPr txBox="1"/>
          <p:nvPr/>
        </p:nvSpPr>
        <p:spPr>
          <a:xfrm>
            <a:off x="169404" y="5589295"/>
            <a:ext cx="4480656" cy="1077123"/>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○同じ悩みを持つ本人同士や発達障害児を持つ保護者同士等の集まる場の提供</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○集まる場を提供する際の子どもの一時預かり</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2" name="Picture 2" descr="C:\Users\TTPGX\Desktop\PP素材\illust20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560" y="4396060"/>
            <a:ext cx="920750" cy="11699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TPGX\Desktop\PP素材\illust21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9706" y="1474533"/>
            <a:ext cx="1209675" cy="1271587"/>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4776789" y="3813065"/>
            <a:ext cx="5063319" cy="29878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a:solidFill>
                <a:prstClr val="white"/>
              </a:solidFill>
            </a:endParaRPr>
          </a:p>
        </p:txBody>
      </p:sp>
      <p:sp>
        <p:nvSpPr>
          <p:cNvPr id="27" name="角丸四角形 26"/>
          <p:cNvSpPr/>
          <p:nvPr/>
        </p:nvSpPr>
        <p:spPr>
          <a:xfrm>
            <a:off x="5198659" y="3901509"/>
            <a:ext cx="3960441" cy="378903"/>
          </a:xfrm>
          <a:prstGeom prst="roundRect">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a:r>
              <a:rPr lang="ja-JP" altLang="en-US" dirty="0">
                <a:solidFill>
                  <a:prstClr val="black"/>
                </a:solidFill>
              </a:rPr>
              <a:t>④その他の本人・家族支援事業</a:t>
            </a:r>
          </a:p>
        </p:txBody>
      </p:sp>
      <p:sp>
        <p:nvSpPr>
          <p:cNvPr id="28" name="テキスト ボックス 27"/>
          <p:cNvSpPr txBox="1"/>
          <p:nvPr/>
        </p:nvSpPr>
        <p:spPr>
          <a:xfrm>
            <a:off x="4831322" y="5566381"/>
            <a:ext cx="4940490" cy="830997"/>
          </a:xfrm>
          <a:prstGeom prst="rect">
            <a:avLst/>
          </a:prstGeom>
          <a:noFill/>
        </p:spPr>
        <p:txBody>
          <a:bodyPr wrap="square" lIns="91341" tIns="45673" rIns="91341" bIns="45673" rtlCol="0">
            <a:spAutoFit/>
          </a:bodyPr>
          <a:lstStyle/>
          <a:p>
            <a:r>
              <a:rPr lang="ja-JP" altLang="en-US" sz="1600" dirty="0">
                <a:solidFill>
                  <a:prstClr val="black"/>
                </a:solidFill>
                <a:ea typeface="ＭＳ Ｐゴシック" pitchFamily="50" charset="-128"/>
              </a:rPr>
              <a:t>○発達障害児者の適応力向上のためのソーシャルスキルトレーニング（ＳＳＴ）の実施</a:t>
            </a:r>
            <a:endParaRPr lang="en-US" altLang="ja-JP" sz="1600" dirty="0">
              <a:solidFill>
                <a:prstClr val="black"/>
              </a:solidFill>
              <a:ea typeface="ＭＳ Ｐゴシック" pitchFamily="50" charset="-128"/>
            </a:endParaRPr>
          </a:p>
          <a:p>
            <a:r>
              <a:rPr lang="ja-JP" altLang="en-US" sz="1600" dirty="0">
                <a:solidFill>
                  <a:prstClr val="black"/>
                </a:solidFill>
                <a:ea typeface="ＭＳ Ｐゴシック" pitchFamily="50" charset="-128"/>
              </a:rPr>
              <a:t>等</a:t>
            </a:r>
            <a:endParaRPr lang="en-US" altLang="ja-JP" sz="1600" dirty="0">
              <a:solidFill>
                <a:prstClr val="black"/>
              </a:solidFill>
              <a:ea typeface="ＭＳ Ｐゴシック" pitchFamily="50" charset="-128"/>
            </a:endParaRPr>
          </a:p>
        </p:txBody>
      </p:sp>
      <p:pic>
        <p:nvPicPr>
          <p:cNvPr id="1030" name="Picture 6" descr="C:\Users\TTPGX\Desktop\PP素材\illust419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0763" y="4339418"/>
            <a:ext cx="1197862" cy="1249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TPGX\Desktop\PP素材\illust40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9087" y="4366523"/>
            <a:ext cx="2734719" cy="118374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750939" y="579073"/>
            <a:ext cx="4089102" cy="369237"/>
          </a:xfrm>
          <a:prstGeom prst="rect">
            <a:avLst/>
          </a:prstGeom>
          <a:noFill/>
        </p:spPr>
        <p:txBody>
          <a:bodyPr wrap="square" lIns="91341" tIns="45673" rIns="91341" bIns="45673" rtlCol="0">
            <a:spAutoFit/>
          </a:bodyPr>
          <a:lstStyle/>
          <a:p>
            <a:r>
              <a:rPr lang="ja-JP" altLang="en-US" dirty="0" smtClean="0">
                <a:solidFill>
                  <a:prstClr val="black"/>
                </a:solidFill>
                <a:ea typeface="ＭＳ Ｐゴシック" pitchFamily="50" charset="-128"/>
              </a:rPr>
              <a:t>平成</a:t>
            </a:r>
            <a:r>
              <a:rPr lang="en-US" altLang="ja-JP" dirty="0" smtClean="0">
                <a:solidFill>
                  <a:prstClr val="black"/>
                </a:solidFill>
                <a:ea typeface="ＭＳ Ｐゴシック" pitchFamily="50" charset="-128"/>
              </a:rPr>
              <a:t>30</a:t>
            </a:r>
            <a:r>
              <a:rPr lang="ja-JP" altLang="en-US" dirty="0" smtClean="0">
                <a:solidFill>
                  <a:prstClr val="black"/>
                </a:solidFill>
                <a:ea typeface="ＭＳ Ｐゴシック" pitchFamily="50" charset="-128"/>
              </a:rPr>
              <a:t>年度予算　１．３億円</a:t>
            </a:r>
            <a:endParaRPr lang="ja-JP" altLang="en-US" dirty="0">
              <a:solidFill>
                <a:prstClr val="black"/>
              </a:solidFill>
              <a:ea typeface="ＭＳ Ｐゴシック" pitchFamily="50" charset="-128"/>
            </a:endParaRPr>
          </a:p>
        </p:txBody>
      </p:sp>
      <p:sp>
        <p:nvSpPr>
          <p:cNvPr id="22"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172</a:t>
            </a:fld>
            <a:endParaRPr lang="en-US" altLang="ja-JP" dirty="0">
              <a:solidFill>
                <a:prstClr val="black"/>
              </a:solidFill>
            </a:endParaRPr>
          </a:p>
        </p:txBody>
      </p:sp>
    </p:spTree>
    <p:extLst>
      <p:ext uri="{BB962C8B-B14F-4D97-AF65-F5344CB8AC3E}">
        <p14:creationId xmlns:p14="http://schemas.microsoft.com/office/powerpoint/2010/main" val="315404117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テキスト ボックス 205"/>
          <p:cNvSpPr txBox="1"/>
          <p:nvPr/>
        </p:nvSpPr>
        <p:spPr>
          <a:xfrm>
            <a:off x="4336327" y="3328219"/>
            <a:ext cx="3023381" cy="646331"/>
          </a:xfrm>
          <a:prstGeom prst="rect">
            <a:avLst/>
          </a:prstGeom>
          <a:solidFill>
            <a:schemeClr val="bg1"/>
          </a:solidFill>
        </p:spPr>
        <p:txBody>
          <a:bodyPr wrap="square" lIns="91341" tIns="45673" rIns="91341" bIns="45673" rtlCol="0">
            <a:spAutoFit/>
          </a:bodyPr>
          <a:lstStyle/>
          <a:p>
            <a:r>
              <a:rPr lang="ja-JP" altLang="en-US" sz="1200" dirty="0">
                <a:solidFill>
                  <a:prstClr val="black"/>
                </a:solidFill>
                <a:latin typeface="HG丸ｺﾞｼｯｸM-PRO" panose="020F0600000000000000" pitchFamily="50" charset="-128"/>
                <a:ea typeface="HG丸ｺﾞｼｯｸM-PRO" panose="020F0600000000000000" pitchFamily="50" charset="-128"/>
              </a:rPr>
              <a:t>拠点となる医療機関以外の専門性を有する病院（</a:t>
            </a:r>
            <a:r>
              <a:rPr lang="en-US" altLang="ja-JP" sz="1200" dirty="0">
                <a:solidFill>
                  <a:prstClr val="black"/>
                </a:solidFill>
                <a:latin typeface="HG丸ｺﾞｼｯｸM-PRO" panose="020F0600000000000000" pitchFamily="50" charset="-128"/>
                <a:ea typeface="HG丸ｺﾞｼｯｸM-PRO" panose="020F0600000000000000" pitchFamily="50" charset="-128"/>
              </a:rPr>
              <a:t>ex.</a:t>
            </a:r>
            <a:r>
              <a:rPr lang="ja-JP" altLang="en-US" sz="1200" dirty="0">
                <a:solidFill>
                  <a:prstClr val="black"/>
                </a:solidFill>
                <a:latin typeface="HG丸ｺﾞｼｯｸM-PRO" panose="020F0600000000000000" pitchFamily="50" charset="-128"/>
                <a:ea typeface="HG丸ｺﾞｼｯｸM-PRO" panose="020F0600000000000000" pitchFamily="50" charset="-128"/>
              </a:rPr>
              <a:t>子ども、思春期、成人期等の分野）</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ドーナツ 19"/>
          <p:cNvSpPr/>
          <p:nvPr/>
        </p:nvSpPr>
        <p:spPr>
          <a:xfrm>
            <a:off x="386545" y="2522633"/>
            <a:ext cx="9453529" cy="4155440"/>
          </a:xfrm>
          <a:prstGeom prst="donut">
            <a:avLst>
              <a:gd name="adj" fmla="val 9817"/>
            </a:avLst>
          </a:prstGeom>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a:endParaRPr lang="ja-JP" altLang="en-US">
              <a:solidFill>
                <a:prstClr val="black"/>
              </a:solidFill>
            </a:endParaRPr>
          </a:p>
        </p:txBody>
      </p:sp>
      <p:sp>
        <p:nvSpPr>
          <p:cNvPr id="97" name="AutoShape 58"/>
          <p:cNvSpPr>
            <a:spLocks noChangeArrowheads="1"/>
          </p:cNvSpPr>
          <p:nvPr/>
        </p:nvSpPr>
        <p:spPr bwMode="auto">
          <a:xfrm>
            <a:off x="101468" y="-99356"/>
            <a:ext cx="9752938" cy="533399"/>
          </a:xfrm>
          <a:prstGeom prst="bevel">
            <a:avLst>
              <a:gd name="adj" fmla="val 12500"/>
            </a:avLst>
          </a:prstGeom>
          <a:noFill/>
          <a:ln w="9525">
            <a:noFill/>
            <a:miter lim="800000"/>
            <a:headEnd/>
            <a:tailEnd/>
          </a:ln>
        </p:spPr>
        <p:txBody>
          <a:bodyPr wrap="none" lIns="102276" tIns="51137" rIns="102276" bIns="51137"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発達障害専門医療機関ネットワーク構築事業（新規）　</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7" name="Picture 3" descr="C:\Users\TTPGX\AppData\Local\Microsoft\Windows\Temporary Internet Files\Content.IE5\PO4A8T10\lgi01a20141021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56" y="1988236"/>
            <a:ext cx="717051" cy="11673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74230" y="342672"/>
            <a:ext cx="9752937" cy="1015568"/>
          </a:xfrm>
          <a:prstGeom prst="rect">
            <a:avLst/>
          </a:prstGeom>
          <a:noFill/>
          <a:ln>
            <a:solidFill>
              <a:schemeClr val="tx1"/>
            </a:solidFill>
          </a:ln>
        </p:spPr>
        <p:txBody>
          <a:bodyPr wrap="square" lIns="91341" tIns="45673" rIns="91341" bIns="45673" rtlCol="0">
            <a:spAutoFit/>
          </a:bodyPr>
          <a:lstStyle/>
          <a:p>
            <a:r>
              <a:rPr lang="ja-JP" altLang="en-US"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29</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年１月に総務省から「発達障害者支援に関する行政評価・監視結果に基づく勧告」がなされたが、発達障害の専門的医療機関が少ないという指摘があり、専門的医療機関の確保が急務となっている。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400" dirty="0">
                <a:solidFill>
                  <a:prstClr val="black"/>
                </a:solidFill>
                <a:latin typeface="HG丸ｺﾞｼｯｸM-PRO" panose="020F0600000000000000" pitchFamily="50" charset="-128"/>
                <a:ea typeface="HG丸ｺﾞｼｯｸM-PRO" panose="020F0600000000000000" pitchFamily="50" charset="-128"/>
              </a:rPr>
              <a:t>　これを踏まえ、平成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30</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年度</a:t>
            </a:r>
            <a:r>
              <a:rPr lang="ja-JP" altLang="en-US" sz="1400" dirty="0">
                <a:solidFill>
                  <a:prstClr val="black"/>
                </a:solidFill>
                <a:latin typeface="HG丸ｺﾞｼｯｸM-PRO" panose="020F0600000000000000" pitchFamily="50" charset="-128"/>
                <a:ea typeface="HG丸ｺﾞｼｯｸM-PRO" panose="020F0600000000000000" pitchFamily="50" charset="-128"/>
              </a:rPr>
              <a:t>予算</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に</a:t>
            </a:r>
            <a:r>
              <a:rPr lang="ja-JP" altLang="en-US" sz="1400" dirty="0">
                <a:solidFill>
                  <a:prstClr val="black"/>
                </a:solidFill>
                <a:latin typeface="HG丸ｺﾞｼｯｸM-PRO" panose="020F0600000000000000" pitchFamily="50" charset="-128"/>
                <a:ea typeface="HG丸ｺﾞｼｯｸM-PRO" panose="020F0600000000000000" pitchFamily="50" charset="-128"/>
              </a:rPr>
              <a:t>おいて</a:t>
            </a:r>
            <a:r>
              <a:rPr lang="ja-JP" altLang="ja-JP" sz="1400" dirty="0">
                <a:solidFill>
                  <a:prstClr val="black"/>
                </a:solidFill>
                <a:latin typeface="HG丸ｺﾞｼｯｸM-PRO" panose="020F0600000000000000" pitchFamily="50" charset="-128"/>
                <a:ea typeface="HG丸ｺﾞｼｯｸM-PRO" panose="020F0600000000000000" pitchFamily="50" charset="-128"/>
              </a:rPr>
              <a:t>発達障害の診療・支援ができる医師の養成を行うため</a:t>
            </a:r>
            <a:r>
              <a:rPr lang="ja-JP" altLang="ja-JP" sz="1400" dirty="0" smtClean="0">
                <a:solidFill>
                  <a:prstClr val="black"/>
                </a:solidFill>
                <a:latin typeface="HG丸ｺﾞｼｯｸM-PRO" panose="020F0600000000000000" pitchFamily="50" charset="-128"/>
                <a:ea typeface="HG丸ｺﾞｼｯｸM-PRO" panose="020F0600000000000000" pitchFamily="50" charset="-128"/>
              </a:rPr>
              <a:t>の</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実地</a:t>
            </a:r>
            <a:r>
              <a:rPr lang="ja-JP" altLang="ja-JP" sz="1400" dirty="0" smtClean="0">
                <a:solidFill>
                  <a:prstClr val="black"/>
                </a:solidFill>
                <a:latin typeface="HG丸ｺﾞｼｯｸM-PRO" panose="020F0600000000000000" pitchFamily="50" charset="-128"/>
                <a:ea typeface="HG丸ｺﾞｼｯｸM-PRO" panose="020F0600000000000000" pitchFamily="50" charset="-128"/>
              </a:rPr>
              <a:t>研修</a:t>
            </a:r>
            <a:r>
              <a:rPr lang="ja-JP" altLang="ja-JP" sz="1400" dirty="0">
                <a:solidFill>
                  <a:prstClr val="black"/>
                </a:solidFill>
                <a:latin typeface="HG丸ｺﾞｼｯｸM-PRO" panose="020F0600000000000000" pitchFamily="50" charset="-128"/>
                <a:ea typeface="HG丸ｺﾞｼｯｸM-PRO" panose="020F0600000000000000" pitchFamily="50" charset="-128"/>
              </a:rPr>
              <a:t>等を実施し、専門的医療機関の確保を図る。</a:t>
            </a:r>
          </a:p>
        </p:txBody>
      </p:sp>
      <p:sp>
        <p:nvSpPr>
          <p:cNvPr id="14" name="テキスト ボックス 13"/>
          <p:cNvSpPr txBox="1"/>
          <p:nvPr/>
        </p:nvSpPr>
        <p:spPr>
          <a:xfrm>
            <a:off x="2" y="1558600"/>
            <a:ext cx="2113456" cy="338554"/>
          </a:xfrm>
          <a:prstGeom prst="rect">
            <a:avLst/>
          </a:prstGeom>
          <a:noFill/>
        </p:spPr>
        <p:txBody>
          <a:bodyPr wrap="square" lIns="91341" tIns="45673" rIns="91341" bIns="45673"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＜事業イメージ＞</a:t>
            </a:r>
          </a:p>
        </p:txBody>
      </p:sp>
      <p:sp>
        <p:nvSpPr>
          <p:cNvPr id="104" name="テキスト ボックス 103"/>
          <p:cNvSpPr txBox="1"/>
          <p:nvPr/>
        </p:nvSpPr>
        <p:spPr>
          <a:xfrm>
            <a:off x="64325" y="3207369"/>
            <a:ext cx="1785324" cy="307682"/>
          </a:xfrm>
          <a:prstGeom prst="rect">
            <a:avLst/>
          </a:prstGeom>
          <a:solidFill>
            <a:schemeClr val="bg1"/>
          </a:solidFill>
        </p:spPr>
        <p:txBody>
          <a:bodyPr wrap="square" lIns="91341" tIns="45673" rIns="91341" bIns="45673" rtlCol="0">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都道府県・指定都市</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9" name="Picture 5" descr="C:\Users\TTPGX\AppData\Local\Microsoft\Windows\Temporary Internet Files\Content.IE5\A2A2DYWF\Hospita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655" y="1556419"/>
            <a:ext cx="1536290" cy="1710322"/>
          </a:xfrm>
          <a:prstGeom prst="rect">
            <a:avLst/>
          </a:prstGeom>
          <a:noFill/>
          <a:extLst>
            <a:ext uri="{909E8E84-426E-40DD-AFC4-6F175D3DCCD1}">
              <a14:hiddenFill xmlns:a14="http://schemas.microsoft.com/office/drawing/2010/main">
                <a:solidFill>
                  <a:srgbClr val="FFFFFF"/>
                </a:solidFill>
              </a14:hiddenFill>
            </a:ext>
          </a:extLst>
        </p:spPr>
      </p:pic>
      <p:sp>
        <p:nvSpPr>
          <p:cNvPr id="122" name="右矢印 121"/>
          <p:cNvSpPr/>
          <p:nvPr/>
        </p:nvSpPr>
        <p:spPr>
          <a:xfrm rot="16200000">
            <a:off x="3124256" y="3312056"/>
            <a:ext cx="1394594" cy="1724881"/>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25" name="テキスト ボックス 124"/>
          <p:cNvSpPr txBox="1"/>
          <p:nvPr/>
        </p:nvSpPr>
        <p:spPr>
          <a:xfrm>
            <a:off x="3517838" y="3528847"/>
            <a:ext cx="676909" cy="1651060"/>
          </a:xfrm>
          <a:prstGeom prst="rect">
            <a:avLst/>
          </a:prstGeom>
          <a:noFill/>
        </p:spPr>
        <p:txBody>
          <a:bodyPr vert="eaVert" wrap="square" lIns="91341" tIns="45673" rIns="91341" bIns="45673" rtlCol="0">
            <a:spAutoFit/>
          </a:bodyPr>
          <a:lstStyle/>
          <a:p>
            <a:r>
              <a:rPr lang="ja-JP" altLang="en-US" sz="1400" dirty="0">
                <a:solidFill>
                  <a:srgbClr val="FF0000"/>
                </a:solidFill>
                <a:latin typeface="HG丸ｺﾞｼｯｸM-PRO" panose="020F0600000000000000" pitchFamily="50" charset="-128"/>
                <a:ea typeface="HG丸ｺﾞｼｯｸM-PRO" panose="020F0600000000000000" pitchFamily="50" charset="-128"/>
              </a:rPr>
              <a:t>　</a:t>
            </a:r>
            <a:r>
              <a:rPr lang="ja-JP" altLang="en-US" sz="1600" dirty="0">
                <a:solidFill>
                  <a:srgbClr val="FF0000"/>
                </a:solidFill>
                <a:latin typeface="HG丸ｺﾞｼｯｸM-PRO" panose="020F0600000000000000" pitchFamily="50" charset="-128"/>
                <a:ea typeface="HG丸ｺﾞｼｯｸM-PRO" panose="020F0600000000000000" pitchFamily="50" charset="-128"/>
              </a:rPr>
              <a:t>実地研修</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600" dirty="0">
                <a:solidFill>
                  <a:srgbClr val="FF0000"/>
                </a:solidFill>
                <a:latin typeface="HG丸ｺﾞｼｯｸM-PRO" panose="020F0600000000000000" pitchFamily="50" charset="-128"/>
                <a:ea typeface="HG丸ｺﾞｼｯｸM-PRO" panose="020F0600000000000000" pitchFamily="50" charset="-128"/>
              </a:rPr>
              <a:t>（診察へ陪席）</a:t>
            </a:r>
          </a:p>
        </p:txBody>
      </p:sp>
      <p:pic>
        <p:nvPicPr>
          <p:cNvPr id="1033" name="Picture 9" descr="C:\Users\TTPGX\Desktop\PP素材\illust6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9415" y="3851998"/>
            <a:ext cx="1828633" cy="1111543"/>
          </a:xfrm>
          <a:prstGeom prst="rect">
            <a:avLst/>
          </a:prstGeom>
          <a:noFill/>
          <a:extLst>
            <a:ext uri="{909E8E84-426E-40DD-AFC4-6F175D3DCCD1}">
              <a14:hiddenFill xmlns:a14="http://schemas.microsoft.com/office/drawing/2010/main">
                <a:solidFill>
                  <a:srgbClr val="FFFFFF"/>
                </a:solidFill>
              </a14:hiddenFill>
            </a:ext>
          </a:extLst>
        </p:spPr>
      </p:pic>
      <p:sp>
        <p:nvSpPr>
          <p:cNvPr id="139" name="右矢印 138"/>
          <p:cNvSpPr/>
          <p:nvPr/>
        </p:nvSpPr>
        <p:spPr>
          <a:xfrm rot="9984232" flipV="1">
            <a:off x="5587690" y="5518206"/>
            <a:ext cx="2165250" cy="608234"/>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相談</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40" name="右矢印 139"/>
          <p:cNvSpPr/>
          <p:nvPr/>
        </p:nvSpPr>
        <p:spPr>
          <a:xfrm rot="20848375">
            <a:off x="5436001" y="4953761"/>
            <a:ext cx="1885908" cy="554720"/>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診療・支援</a:t>
            </a:r>
          </a:p>
        </p:txBody>
      </p:sp>
      <p:sp>
        <p:nvSpPr>
          <p:cNvPr id="147" name="テキスト ボックス 146"/>
          <p:cNvSpPr txBox="1"/>
          <p:nvPr/>
        </p:nvSpPr>
        <p:spPr>
          <a:xfrm>
            <a:off x="7597877" y="5026069"/>
            <a:ext cx="2242245" cy="307682"/>
          </a:xfrm>
          <a:prstGeom prst="rect">
            <a:avLst/>
          </a:prstGeom>
          <a:solidFill>
            <a:schemeClr val="bg1"/>
          </a:solidFill>
        </p:spPr>
        <p:txBody>
          <a:bodyPr wrap="square" lIns="91341" tIns="45673" rIns="91341" bIns="45673" rtlCol="0">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発達障害児者とその家族</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右矢印 14"/>
          <p:cNvSpPr/>
          <p:nvPr/>
        </p:nvSpPr>
        <p:spPr>
          <a:xfrm>
            <a:off x="798419" y="2190222"/>
            <a:ext cx="1139753" cy="752950"/>
          </a:xfrm>
          <a:prstGeom prst="rightArrow">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指定</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2" name="グループ化 1"/>
          <p:cNvGrpSpPr/>
          <p:nvPr/>
        </p:nvGrpSpPr>
        <p:grpSpPr>
          <a:xfrm>
            <a:off x="2142112" y="4888037"/>
            <a:ext cx="3259845" cy="1946064"/>
            <a:chOff x="1988433" y="4651288"/>
            <a:chExt cx="3259845" cy="1946064"/>
          </a:xfrm>
        </p:grpSpPr>
        <p:pic>
          <p:nvPicPr>
            <p:cNvPr id="1026"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746"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598"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628" y="5166703"/>
              <a:ext cx="1069650" cy="10696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Users\TTPGX\Desktop\PP素材\th_IOT_hospit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805" y="5198912"/>
              <a:ext cx="1069650" cy="1069650"/>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16"/>
            <p:cNvSpPr/>
            <p:nvPr/>
          </p:nvSpPr>
          <p:spPr>
            <a:xfrm>
              <a:off x="1988433" y="4651288"/>
              <a:ext cx="3259845" cy="194606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テキスト ボックス 123"/>
            <p:cNvSpPr txBox="1"/>
            <p:nvPr/>
          </p:nvSpPr>
          <p:spPr>
            <a:xfrm>
              <a:off x="2001746" y="4818299"/>
              <a:ext cx="3246531" cy="523220"/>
            </a:xfrm>
            <a:prstGeom prst="rect">
              <a:avLst/>
            </a:prstGeom>
            <a:noFill/>
          </p:spPr>
          <p:txBody>
            <a:bodyPr wrap="square" rtlCol="0">
              <a:spAutoFit/>
            </a:bodyPr>
            <a:lstStyle/>
            <a:p>
              <a:r>
                <a:rPr lang="ja-JP" altLang="en-US" sz="1400" b="1" dirty="0">
                  <a:solidFill>
                    <a:prstClr val="black"/>
                  </a:solidFill>
                  <a:latin typeface="HG丸ｺﾞｼｯｸM-PRO" panose="020F0600000000000000" pitchFamily="50" charset="-128"/>
                  <a:ea typeface="HG丸ｺﾞｼｯｸM-PRO" panose="020F0600000000000000" pitchFamily="50" charset="-128"/>
                </a:rPr>
                <a:t>地域の専門病院、診療所（かかりつけ医含む）</a:t>
              </a:r>
              <a:endParaRPr lang="en-US" altLang="ja-JP" sz="1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050" name="テキスト ボックス 2049"/>
            <p:cNvSpPr txBox="1"/>
            <p:nvPr/>
          </p:nvSpPr>
          <p:spPr>
            <a:xfrm>
              <a:off x="2145850" y="6135687"/>
              <a:ext cx="2958321" cy="400110"/>
            </a:xfrm>
            <a:prstGeom prst="rect">
              <a:avLst/>
            </a:prstGeom>
            <a:solidFill>
              <a:schemeClr val="bg1"/>
            </a:solidFill>
          </p:spPr>
          <p:txBody>
            <a:bodyPr wrap="square" rtlCol="0">
              <a:spAutoFit/>
            </a:bodyPr>
            <a:lstStyle/>
            <a:p>
              <a:r>
                <a:rPr lang="en-US" altLang="ja-JP" sz="1000" dirty="0">
                  <a:solidFill>
                    <a:prstClr val="black"/>
                  </a:solidFill>
                  <a:ea typeface="ＭＳ Ｐゴシック" pitchFamily="50" charset="-128"/>
                </a:rPr>
                <a:t>※</a:t>
              </a:r>
              <a:r>
                <a:rPr lang="ja-JP" altLang="en-US" sz="1000" dirty="0">
                  <a:solidFill>
                    <a:prstClr val="black"/>
                  </a:solidFill>
                  <a:ea typeface="ＭＳ Ｐゴシック" pitchFamily="50" charset="-128"/>
                </a:rPr>
                <a:t>医療機関によっては、かかりつけ医等発達障害対応力向上研修も併せて受講</a:t>
              </a:r>
            </a:p>
          </p:txBody>
        </p:sp>
      </p:grpSp>
      <p:grpSp>
        <p:nvGrpSpPr>
          <p:cNvPr id="3" name="グループ化 2"/>
          <p:cNvGrpSpPr/>
          <p:nvPr/>
        </p:nvGrpSpPr>
        <p:grpSpPr>
          <a:xfrm>
            <a:off x="5483034" y="1743231"/>
            <a:ext cx="2858714" cy="1472669"/>
            <a:chOff x="1773963" y="4421935"/>
            <a:chExt cx="2995504" cy="1533419"/>
          </a:xfrm>
        </p:grpSpPr>
        <p:pic>
          <p:nvPicPr>
            <p:cNvPr id="4" name="Picture 3" descr="C:\Users\TTPGX\Desktop\PP素材\illust226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8558" y="4539680"/>
              <a:ext cx="589966" cy="93033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924688" y="5526350"/>
              <a:ext cx="2707062" cy="2884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200" dirty="0">
                  <a:solidFill>
                    <a:prstClr val="black"/>
                  </a:solidFill>
                </a:rPr>
                <a:t>発達障害支援のコーディネーター</a:t>
              </a:r>
            </a:p>
          </p:txBody>
        </p:sp>
        <p:sp>
          <p:nvSpPr>
            <p:cNvPr id="5" name="角丸四角形吹き出し 4"/>
            <p:cNvSpPr/>
            <p:nvPr/>
          </p:nvSpPr>
          <p:spPr>
            <a:xfrm>
              <a:off x="1773963" y="4421935"/>
              <a:ext cx="2995504" cy="1533419"/>
            </a:xfrm>
            <a:prstGeom prst="wedgeRoundRectCallout">
              <a:avLst>
                <a:gd name="adj1" fmla="val -132133"/>
                <a:gd name="adj2" fmla="val -21509"/>
                <a:gd name="adj3" fmla="val 16667"/>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52" name="テキスト ボックス 51"/>
            <p:cNvSpPr txBox="1"/>
            <p:nvPr/>
          </p:nvSpPr>
          <p:spPr>
            <a:xfrm>
              <a:off x="2488522" y="4476066"/>
              <a:ext cx="2279473" cy="1057561"/>
            </a:xfrm>
            <a:prstGeom prst="rect">
              <a:avLst/>
            </a:prstGeom>
            <a:noFill/>
          </p:spPr>
          <p:txBody>
            <a:bodyPr wrap="square" rtlCol="0">
              <a:spAutoFit/>
            </a:bodyPr>
            <a:lstStyle/>
            <a:p>
              <a:r>
                <a:rPr lang="ja-JP" altLang="en-US" sz="1200" dirty="0">
                  <a:solidFill>
                    <a:prstClr val="black"/>
                  </a:solidFill>
                  <a:ea typeface="ＭＳ Ｐゴシック" pitchFamily="50" charset="-128"/>
                </a:rPr>
                <a:t>①医療機関の研修実施のコーディネート</a:t>
              </a:r>
              <a:endParaRPr lang="en-US" altLang="ja-JP" sz="1200" dirty="0">
                <a:solidFill>
                  <a:prstClr val="black"/>
                </a:solidFill>
                <a:ea typeface="ＭＳ Ｐゴシック" pitchFamily="50" charset="-128"/>
              </a:endParaRPr>
            </a:p>
            <a:p>
              <a:r>
                <a:rPr lang="ja-JP" altLang="en-US" sz="1200" dirty="0">
                  <a:solidFill>
                    <a:prstClr val="black"/>
                  </a:solidFill>
                  <a:ea typeface="ＭＳ Ｐゴシック" pitchFamily="50" charset="-128"/>
                </a:rPr>
                <a:t>②医療機関同士の研修会実施</a:t>
              </a:r>
              <a:endParaRPr lang="en-US" altLang="ja-JP" sz="1200" dirty="0">
                <a:solidFill>
                  <a:prstClr val="black"/>
                </a:solidFill>
                <a:ea typeface="ＭＳ Ｐゴシック" pitchFamily="50" charset="-128"/>
              </a:endParaRPr>
            </a:p>
            <a:p>
              <a:r>
                <a:rPr lang="ja-JP" altLang="en-US" sz="1200" dirty="0">
                  <a:solidFill>
                    <a:prstClr val="black"/>
                  </a:solidFill>
                  <a:ea typeface="ＭＳ Ｐゴシック" pitchFamily="50" charset="-128"/>
                </a:rPr>
                <a:t>③当事者・家族に対して適切な医療機関の紹介</a:t>
              </a:r>
              <a:endParaRPr lang="en-US" altLang="ja-JP" sz="1200" dirty="0">
                <a:solidFill>
                  <a:prstClr val="black"/>
                </a:solidFill>
                <a:ea typeface="ＭＳ Ｐゴシック" pitchFamily="50" charset="-128"/>
              </a:endParaRPr>
            </a:p>
          </p:txBody>
        </p:sp>
      </p:grpSp>
      <p:sp>
        <p:nvSpPr>
          <p:cNvPr id="53" name="右矢印 52"/>
          <p:cNvSpPr/>
          <p:nvPr/>
        </p:nvSpPr>
        <p:spPr>
          <a:xfrm rot="14034161" flipV="1">
            <a:off x="7365102" y="3600256"/>
            <a:ext cx="1184261" cy="528126"/>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smtClean="0">
                <a:solidFill>
                  <a:prstClr val="black"/>
                </a:solidFill>
                <a:latin typeface="HG丸ｺﾞｼｯｸM-PRO" panose="020F0600000000000000" pitchFamily="50" charset="-128"/>
                <a:ea typeface="HG丸ｺﾞｼｯｸM-PRO" panose="020F0600000000000000" pitchFamily="50" charset="-128"/>
              </a:rPr>
              <a:t>相談</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54" name="右矢印 53"/>
          <p:cNvSpPr/>
          <p:nvPr/>
        </p:nvSpPr>
        <p:spPr>
          <a:xfrm rot="3226162">
            <a:off x="7964483" y="3252401"/>
            <a:ext cx="921533" cy="511913"/>
          </a:xfrm>
          <a:prstGeom prst="rightArrow">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紹介</a:t>
            </a:r>
          </a:p>
        </p:txBody>
      </p:sp>
      <p:grpSp>
        <p:nvGrpSpPr>
          <p:cNvPr id="163" name="グループ化 162"/>
          <p:cNvGrpSpPr/>
          <p:nvPr/>
        </p:nvGrpSpPr>
        <p:grpSpPr>
          <a:xfrm>
            <a:off x="4043006" y="2504700"/>
            <a:ext cx="1380056" cy="808310"/>
            <a:chOff x="3186944" y="5094185"/>
            <a:chExt cx="2565400" cy="1012825"/>
          </a:xfrm>
        </p:grpSpPr>
        <p:grpSp>
          <p:nvGrpSpPr>
            <p:cNvPr id="164" name="グループ化 163"/>
            <p:cNvGrpSpPr/>
            <p:nvPr/>
          </p:nvGrpSpPr>
          <p:grpSpPr>
            <a:xfrm>
              <a:off x="3186944" y="5094185"/>
              <a:ext cx="2565400" cy="1012825"/>
              <a:chOff x="344684" y="5094185"/>
              <a:chExt cx="2565400" cy="1012825"/>
            </a:xfrm>
          </p:grpSpPr>
          <p:sp>
            <p:nvSpPr>
              <p:cNvPr id="169" name="Rectangle 178"/>
              <p:cNvSpPr>
                <a:spLocks noChangeArrowheads="1"/>
              </p:cNvSpPr>
              <p:nvPr/>
            </p:nvSpPr>
            <p:spPr bwMode="auto">
              <a:xfrm>
                <a:off x="1245876" y="5239748"/>
                <a:ext cx="763017" cy="69723"/>
              </a:xfrm>
              <a:prstGeom prst="rect">
                <a:avLst/>
              </a:prstGeom>
              <a:solidFill>
                <a:srgbClr val="C0C0C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70" name="AutoShape 179"/>
              <p:cNvSpPr>
                <a:spLocks noChangeArrowheads="1"/>
              </p:cNvSpPr>
              <p:nvPr/>
            </p:nvSpPr>
            <p:spPr bwMode="auto">
              <a:xfrm>
                <a:off x="378922" y="5309471"/>
                <a:ext cx="2495701" cy="1039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1" name="Rectangle 180"/>
              <p:cNvSpPr>
                <a:spLocks noChangeArrowheads="1"/>
              </p:cNvSpPr>
              <p:nvPr/>
            </p:nvSpPr>
            <p:spPr bwMode="auto">
              <a:xfrm>
                <a:off x="378922" y="5413445"/>
                <a:ext cx="2495701" cy="693565"/>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2" name="Rectangle 181"/>
              <p:cNvSpPr>
                <a:spLocks noChangeArrowheads="1"/>
              </p:cNvSpPr>
              <p:nvPr/>
            </p:nvSpPr>
            <p:spPr bwMode="auto">
              <a:xfrm>
                <a:off x="51709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3" name="Rectangle 182"/>
              <p:cNvSpPr>
                <a:spLocks noChangeArrowheads="1"/>
              </p:cNvSpPr>
              <p:nvPr/>
            </p:nvSpPr>
            <p:spPr bwMode="auto">
              <a:xfrm>
                <a:off x="72619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4" name="Rectangle 183"/>
              <p:cNvSpPr>
                <a:spLocks noChangeArrowheads="1"/>
              </p:cNvSpPr>
              <p:nvPr/>
            </p:nvSpPr>
            <p:spPr bwMode="auto">
              <a:xfrm>
                <a:off x="934066"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5" name="Rectangle 184"/>
              <p:cNvSpPr>
                <a:spLocks noChangeArrowheads="1"/>
              </p:cNvSpPr>
              <p:nvPr/>
            </p:nvSpPr>
            <p:spPr bwMode="auto">
              <a:xfrm>
                <a:off x="2285242"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6" name="Rectangle 185"/>
              <p:cNvSpPr>
                <a:spLocks noChangeArrowheads="1"/>
              </p:cNvSpPr>
              <p:nvPr/>
            </p:nvSpPr>
            <p:spPr bwMode="auto">
              <a:xfrm>
                <a:off x="2494338"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7" name="Rectangle 186"/>
              <p:cNvSpPr>
                <a:spLocks noChangeArrowheads="1"/>
              </p:cNvSpPr>
              <p:nvPr/>
            </p:nvSpPr>
            <p:spPr bwMode="auto">
              <a:xfrm>
                <a:off x="2702211" y="5413445"/>
                <a:ext cx="35461" cy="693565"/>
              </a:xfrm>
              <a:prstGeom prst="rect">
                <a:avLst/>
              </a:prstGeom>
              <a:solidFill>
                <a:srgbClr val="9933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8" name="AutoShape 187"/>
              <p:cNvSpPr>
                <a:spLocks noChangeArrowheads="1"/>
              </p:cNvSpPr>
              <p:nvPr/>
            </p:nvSpPr>
            <p:spPr bwMode="auto">
              <a:xfrm>
                <a:off x="1176177" y="5795089"/>
                <a:ext cx="901192" cy="172474"/>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79" name="AutoShape 188"/>
              <p:cNvSpPr>
                <a:spLocks noChangeArrowheads="1"/>
              </p:cNvSpPr>
              <p:nvPr/>
            </p:nvSpPr>
            <p:spPr bwMode="auto">
              <a:xfrm>
                <a:off x="1176177" y="565564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0" name="AutoShape 189"/>
              <p:cNvSpPr>
                <a:spLocks noChangeArrowheads="1"/>
              </p:cNvSpPr>
              <p:nvPr/>
            </p:nvSpPr>
            <p:spPr bwMode="auto">
              <a:xfrm>
                <a:off x="1176177" y="5517419"/>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1" name="AutoShape 190"/>
              <p:cNvSpPr>
                <a:spLocks noChangeArrowheads="1"/>
              </p:cNvSpPr>
              <p:nvPr/>
            </p:nvSpPr>
            <p:spPr bwMode="auto">
              <a:xfrm>
                <a:off x="1176177" y="5377972"/>
                <a:ext cx="901192" cy="105197"/>
              </a:xfrm>
              <a:prstGeom prst="bevel">
                <a:avLst>
                  <a:gd name="adj" fmla="val 10639"/>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2" name="AutoShape 191"/>
              <p:cNvSpPr>
                <a:spLocks noChangeArrowheads="1"/>
              </p:cNvSpPr>
              <p:nvPr/>
            </p:nvSpPr>
            <p:spPr bwMode="auto">
              <a:xfrm>
                <a:off x="2077368"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3" name="AutoShape 192"/>
              <p:cNvSpPr>
                <a:spLocks noChangeArrowheads="1"/>
              </p:cNvSpPr>
              <p:nvPr/>
            </p:nvSpPr>
            <p:spPr bwMode="auto">
              <a:xfrm>
                <a:off x="2077368"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4" name="AutoShape 193"/>
              <p:cNvSpPr>
                <a:spLocks noChangeArrowheads="1"/>
              </p:cNvSpPr>
              <p:nvPr/>
            </p:nvSpPr>
            <p:spPr bwMode="auto">
              <a:xfrm>
                <a:off x="2077368"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5" name="AutoShape 194"/>
              <p:cNvSpPr>
                <a:spLocks noChangeArrowheads="1"/>
              </p:cNvSpPr>
              <p:nvPr/>
            </p:nvSpPr>
            <p:spPr bwMode="auto">
              <a:xfrm>
                <a:off x="2077368"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6" name="AutoShape 195"/>
              <p:cNvSpPr>
                <a:spLocks noChangeArrowheads="1"/>
              </p:cNvSpPr>
              <p:nvPr/>
            </p:nvSpPr>
            <p:spPr bwMode="auto">
              <a:xfrm>
                <a:off x="2077368"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7" name="AutoShape 196"/>
              <p:cNvSpPr>
                <a:spLocks noChangeArrowheads="1"/>
              </p:cNvSpPr>
              <p:nvPr/>
            </p:nvSpPr>
            <p:spPr bwMode="auto">
              <a:xfrm>
                <a:off x="344684" y="537797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8" name="AutoShape 197"/>
              <p:cNvSpPr>
                <a:spLocks noChangeArrowheads="1"/>
              </p:cNvSpPr>
              <p:nvPr/>
            </p:nvSpPr>
            <p:spPr bwMode="auto">
              <a:xfrm>
                <a:off x="344684" y="551741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89" name="AutoShape 198"/>
              <p:cNvSpPr>
                <a:spLocks noChangeArrowheads="1"/>
              </p:cNvSpPr>
              <p:nvPr/>
            </p:nvSpPr>
            <p:spPr bwMode="auto">
              <a:xfrm>
                <a:off x="344684" y="5655642"/>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0" name="AutoShape 199"/>
              <p:cNvSpPr>
                <a:spLocks noChangeArrowheads="1"/>
              </p:cNvSpPr>
              <p:nvPr/>
            </p:nvSpPr>
            <p:spPr bwMode="auto">
              <a:xfrm>
                <a:off x="344684" y="5795089"/>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1" name="AutoShape 200"/>
              <p:cNvSpPr>
                <a:spLocks noChangeArrowheads="1"/>
              </p:cNvSpPr>
              <p:nvPr/>
            </p:nvSpPr>
            <p:spPr bwMode="auto">
              <a:xfrm>
                <a:off x="344684" y="5933313"/>
                <a:ext cx="832716" cy="69723"/>
              </a:xfrm>
              <a:prstGeom prst="bevel">
                <a:avLst>
                  <a:gd name="adj" fmla="val 15792"/>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2" name="Rectangle 201"/>
              <p:cNvSpPr>
                <a:spLocks noChangeArrowheads="1"/>
              </p:cNvSpPr>
              <p:nvPr/>
            </p:nvSpPr>
            <p:spPr bwMode="auto">
              <a:xfrm>
                <a:off x="1141939"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3" name="Rectangle 202"/>
              <p:cNvSpPr>
                <a:spLocks noChangeArrowheads="1"/>
              </p:cNvSpPr>
              <p:nvPr/>
            </p:nvSpPr>
            <p:spPr bwMode="auto">
              <a:xfrm>
                <a:off x="2043130" y="5343722"/>
                <a:ext cx="69699" cy="763288"/>
              </a:xfrm>
              <a:prstGeom prst="rect">
                <a:avLst/>
              </a:prstGeom>
              <a:solidFill>
                <a:srgbClr val="CC6600"/>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4" name="Rectangle 203"/>
              <p:cNvSpPr>
                <a:spLocks noChangeArrowheads="1"/>
              </p:cNvSpPr>
              <p:nvPr/>
            </p:nvSpPr>
            <p:spPr bwMode="auto">
              <a:xfrm>
                <a:off x="1176177" y="5967563"/>
                <a:ext cx="901192" cy="35473"/>
              </a:xfrm>
              <a:prstGeom prst="rect">
                <a:avLst/>
              </a:prstGeom>
              <a:solidFill>
                <a:schemeClr val="tx1">
                  <a:lumMod val="95000"/>
                  <a:lumOff val="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5" name="Rectangle 204"/>
              <p:cNvSpPr>
                <a:spLocks noChangeArrowheads="1"/>
              </p:cNvSpPr>
              <p:nvPr/>
            </p:nvSpPr>
            <p:spPr bwMode="auto">
              <a:xfrm>
                <a:off x="124587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6" name="Rectangle 205"/>
              <p:cNvSpPr>
                <a:spLocks noChangeArrowheads="1"/>
              </p:cNvSpPr>
              <p:nvPr/>
            </p:nvSpPr>
            <p:spPr bwMode="auto">
              <a:xfrm>
                <a:off x="1973432"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197" name="Rectangle 206"/>
              <p:cNvSpPr>
                <a:spLocks noChangeArrowheads="1"/>
              </p:cNvSpPr>
              <p:nvPr/>
            </p:nvSpPr>
            <p:spPr bwMode="auto">
              <a:xfrm>
                <a:off x="1315574"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8" name="Rectangle 207"/>
              <p:cNvSpPr>
                <a:spLocks noChangeArrowheads="1"/>
              </p:cNvSpPr>
              <p:nvPr/>
            </p:nvSpPr>
            <p:spPr bwMode="auto">
              <a:xfrm>
                <a:off x="1765559" y="6037287"/>
                <a:ext cx="172412" cy="69723"/>
              </a:xfrm>
              <a:prstGeom prst="rect">
                <a:avLst/>
              </a:prstGeom>
              <a:gradFill rotWithShape="1">
                <a:gsLst>
                  <a:gs pos="0">
                    <a:srgbClr val="99CCFF"/>
                  </a:gs>
                  <a:gs pos="50000">
                    <a:srgbClr val="99CCFF">
                      <a:gamma/>
                      <a:tint val="0"/>
                      <a:invGamma/>
                    </a:srgbClr>
                  </a:gs>
                  <a:gs pos="100000">
                    <a:srgbClr val="99CCFF"/>
                  </a:gs>
                </a:gsLst>
                <a:lin ang="189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199" name="Rectangle 208"/>
              <p:cNvSpPr>
                <a:spLocks noChangeArrowheads="1"/>
              </p:cNvSpPr>
              <p:nvPr/>
            </p:nvSpPr>
            <p:spPr bwMode="auto">
              <a:xfrm>
                <a:off x="1419511"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sp>
            <p:nvSpPr>
              <p:cNvPr id="200" name="Rectangle 209"/>
              <p:cNvSpPr>
                <a:spLocks noChangeArrowheads="1"/>
              </p:cNvSpPr>
              <p:nvPr/>
            </p:nvSpPr>
            <p:spPr bwMode="auto">
              <a:xfrm>
                <a:off x="1799796" y="6003036"/>
                <a:ext cx="34238" cy="103974"/>
              </a:xfrm>
              <a:prstGeom prst="rect">
                <a:avLst/>
              </a:prstGeom>
              <a:solidFill>
                <a:schemeClr val="bg1">
                  <a:lumMod val="95000"/>
                </a:schemeClr>
              </a:solidFill>
              <a:ln w="9525">
                <a:noFill/>
                <a:miter lim="800000"/>
                <a:headEnd/>
                <a:tailEnd/>
              </a:ln>
              <a:effectLst/>
            </p:spPr>
            <p:txBody>
              <a:bodyPr wrap="none" anchor="ctr"/>
              <a:lstStyle/>
              <a:p>
                <a:endParaRPr lang="ja-JP" altLang="en-US">
                  <a:solidFill>
                    <a:prstClr val="black"/>
                  </a:solidFill>
                  <a:ea typeface="ＭＳ Ｐゴシック" pitchFamily="50" charset="-128"/>
                </a:endParaRPr>
              </a:p>
            </p:txBody>
          </p:sp>
          <p:grpSp>
            <p:nvGrpSpPr>
              <p:cNvPr id="201" name="Group 210"/>
              <p:cNvGrpSpPr>
                <a:grpSpLocks/>
              </p:cNvGrpSpPr>
              <p:nvPr/>
            </p:nvGrpSpPr>
            <p:grpSpPr bwMode="auto">
              <a:xfrm>
                <a:off x="1210415" y="5094185"/>
                <a:ext cx="835161" cy="179813"/>
                <a:chOff x="3999" y="1310"/>
                <a:chExt cx="654" cy="141"/>
              </a:xfrm>
            </p:grpSpPr>
            <p:sp>
              <p:nvSpPr>
                <p:cNvPr id="202" name="AutoShape 211"/>
                <p:cNvSpPr>
                  <a:spLocks noChangeArrowheads="1"/>
                </p:cNvSpPr>
                <p:nvPr/>
              </p:nvSpPr>
              <p:spPr bwMode="auto">
                <a:xfrm>
                  <a:off x="3999"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3" name="AutoShape 212"/>
                <p:cNvSpPr>
                  <a:spLocks noChangeArrowheads="1"/>
                </p:cNvSpPr>
                <p:nvPr/>
              </p:nvSpPr>
              <p:spPr bwMode="auto">
                <a:xfrm>
                  <a:off x="417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4" name="AutoShape 213"/>
                <p:cNvSpPr>
                  <a:spLocks noChangeArrowheads="1"/>
                </p:cNvSpPr>
                <p:nvPr/>
              </p:nvSpPr>
              <p:spPr bwMode="auto">
                <a:xfrm>
                  <a:off x="4340"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sp>
              <p:nvSpPr>
                <p:cNvPr id="205" name="AutoShape 214"/>
                <p:cNvSpPr>
                  <a:spLocks noChangeArrowheads="1"/>
                </p:cNvSpPr>
                <p:nvPr/>
              </p:nvSpPr>
              <p:spPr bwMode="auto">
                <a:xfrm>
                  <a:off x="4511" y="1310"/>
                  <a:ext cx="142" cy="141"/>
                </a:xfrm>
                <a:prstGeom prst="bevel">
                  <a:avLst>
                    <a:gd name="adj" fmla="val 4255"/>
                  </a:avLst>
                </a:prstGeom>
                <a:solidFill>
                  <a:srgbClr val="99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a typeface="ＭＳ Ｐゴシック" pitchFamily="50" charset="-128"/>
                  </a:endParaRPr>
                </a:p>
              </p:txBody>
            </p:sp>
          </p:grpSp>
        </p:grpSp>
        <p:sp>
          <p:nvSpPr>
            <p:cNvPr id="165" name="WordArt 215"/>
            <p:cNvSpPr>
              <a:spLocks noChangeArrowheads="1" noChangeShapeType="1" noTextEdit="1"/>
            </p:cNvSpPr>
            <p:nvPr/>
          </p:nvSpPr>
          <p:spPr bwMode="auto">
            <a:xfrm>
              <a:off x="4072239"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dirty="0">
                  <a:solidFill>
                    <a:srgbClr val="FFFFFF"/>
                  </a:solidFill>
                  <a:latin typeface="ＭＳ Ｐゴシック"/>
                  <a:ea typeface="ＭＳ Ｐゴシック"/>
                </a:rPr>
                <a:t>○</a:t>
              </a:r>
            </a:p>
          </p:txBody>
        </p:sp>
        <p:sp>
          <p:nvSpPr>
            <p:cNvPr id="166" name="WordArt 216"/>
            <p:cNvSpPr>
              <a:spLocks noChangeArrowheads="1" noChangeShapeType="1" noTextEdit="1"/>
            </p:cNvSpPr>
            <p:nvPr/>
          </p:nvSpPr>
          <p:spPr bwMode="auto">
            <a:xfrm>
              <a:off x="4292340"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a:solidFill>
                    <a:srgbClr val="FFFFFF"/>
                  </a:solidFill>
                  <a:latin typeface="ＭＳ Ｐゴシック"/>
                  <a:ea typeface="ＭＳ Ｐゴシック"/>
                </a:rPr>
                <a:t>○</a:t>
              </a:r>
            </a:p>
          </p:txBody>
        </p:sp>
        <p:sp>
          <p:nvSpPr>
            <p:cNvPr id="167" name="WordArt 217"/>
            <p:cNvSpPr>
              <a:spLocks noChangeArrowheads="1" noChangeShapeType="1" noTextEdit="1"/>
            </p:cNvSpPr>
            <p:nvPr/>
          </p:nvSpPr>
          <p:spPr bwMode="auto">
            <a:xfrm>
              <a:off x="4512441"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a:solidFill>
                    <a:srgbClr val="FFFFFF"/>
                  </a:solidFill>
                  <a:latin typeface="ＭＳ Ｐゴシック"/>
                  <a:ea typeface="ＭＳ Ｐゴシック"/>
                </a:rPr>
                <a:t>病</a:t>
              </a:r>
            </a:p>
          </p:txBody>
        </p:sp>
        <p:sp>
          <p:nvSpPr>
            <p:cNvPr id="168" name="WordArt 218"/>
            <p:cNvSpPr>
              <a:spLocks noChangeArrowheads="1" noChangeShapeType="1" noTextEdit="1"/>
            </p:cNvSpPr>
            <p:nvPr/>
          </p:nvSpPr>
          <p:spPr bwMode="auto">
            <a:xfrm>
              <a:off x="4732542" y="5107640"/>
              <a:ext cx="144288" cy="144340"/>
            </a:xfrm>
            <a:prstGeom prst="rect">
              <a:avLst/>
            </a:prstGeom>
            <a:noFill/>
            <a:ln w="9525">
              <a:noFill/>
              <a:round/>
              <a:headEnd/>
              <a:tailEnd/>
            </a:ln>
          </p:spPr>
          <p:txBody>
            <a:bodyPr wrap="none" fromWordArt="1">
              <a:prstTxWarp prst="textPlain">
                <a:avLst>
                  <a:gd name="adj" fmla="val 50000"/>
                </a:avLst>
              </a:prstTxWarp>
            </a:bodyPr>
            <a:lstStyle/>
            <a:p>
              <a:pPr algn="ctr"/>
              <a:r>
                <a:rPr lang="ja-JP" altLang="en-US" sz="3600" kern="10" dirty="0">
                  <a:solidFill>
                    <a:srgbClr val="FFFFFF"/>
                  </a:solidFill>
                  <a:latin typeface="ＭＳ Ｐゴシック"/>
                  <a:ea typeface="ＭＳ Ｐゴシック"/>
                </a:rPr>
                <a:t>院</a:t>
              </a:r>
            </a:p>
          </p:txBody>
        </p:sp>
      </p:grpSp>
      <p:sp>
        <p:nvSpPr>
          <p:cNvPr id="209" name="右矢印 208"/>
          <p:cNvSpPr/>
          <p:nvPr/>
        </p:nvSpPr>
        <p:spPr>
          <a:xfrm rot="2439050">
            <a:off x="3187988" y="2270803"/>
            <a:ext cx="931840" cy="752950"/>
          </a:xfrm>
          <a:prstGeom prst="rightArrow">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研修</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委託可</a:t>
            </a:r>
          </a:p>
        </p:txBody>
      </p:sp>
      <p:sp>
        <p:nvSpPr>
          <p:cNvPr id="107" name="テキスト ボックス 106"/>
          <p:cNvSpPr txBox="1"/>
          <p:nvPr/>
        </p:nvSpPr>
        <p:spPr>
          <a:xfrm>
            <a:off x="1797816" y="3051450"/>
            <a:ext cx="1639962" cy="738569"/>
          </a:xfrm>
          <a:prstGeom prst="rect">
            <a:avLst/>
          </a:prstGeom>
          <a:solidFill>
            <a:schemeClr val="bg1"/>
          </a:solidFill>
        </p:spPr>
        <p:txBody>
          <a:bodyPr wrap="square" lIns="91341" tIns="45673" rIns="91341" bIns="45673" rtlCol="0">
            <a:spAutoFit/>
          </a:bodyP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地域の拠点となる医療機関</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（高度な専門性）</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682642" y="1332147"/>
            <a:ext cx="3055445" cy="369237"/>
          </a:xfrm>
          <a:prstGeom prst="rect">
            <a:avLst/>
          </a:prstGeom>
        </p:spPr>
        <p:txBody>
          <a:bodyPr wrap="none" lIns="91341" tIns="45673" rIns="91341" bIns="45673">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平成</a:t>
            </a:r>
            <a:r>
              <a:rPr lang="en-US" altLang="ja-JP" dirty="0">
                <a:solidFill>
                  <a:prstClr val="black"/>
                </a:solidFill>
                <a:latin typeface="HG丸ｺﾞｼｯｸM-PRO" panose="020F0600000000000000" pitchFamily="50" charset="-128"/>
                <a:ea typeface="HG丸ｺﾞｼｯｸM-PRO" panose="020F0600000000000000" pitchFamily="50" charset="-128"/>
              </a:rPr>
              <a:t>30</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年度予算　</a:t>
            </a:r>
            <a:r>
              <a:rPr lang="en-US" altLang="ja-JP" dirty="0" smtClean="0">
                <a:solidFill>
                  <a:prstClr val="black"/>
                </a:solidFill>
                <a:latin typeface="HG丸ｺﾞｼｯｸM-PRO" panose="020F0600000000000000" pitchFamily="50" charset="-128"/>
                <a:ea typeface="HG丸ｺﾞｼｯｸM-PRO" panose="020F0600000000000000" pitchFamily="50" charset="-128"/>
              </a:rPr>
              <a:t>1.</a:t>
            </a:r>
            <a:r>
              <a:rPr lang="ja-JP" altLang="en-US" dirty="0" smtClean="0">
                <a:solidFill>
                  <a:prstClr val="black"/>
                </a:solidFill>
                <a:latin typeface="HG丸ｺﾞｼｯｸM-PRO" panose="020F0600000000000000" pitchFamily="50" charset="-128"/>
                <a:ea typeface="HG丸ｺﾞｼｯｸM-PRO" panose="020F0600000000000000" pitchFamily="50" charset="-128"/>
              </a:rPr>
              <a:t>０億</a:t>
            </a:r>
            <a:r>
              <a:rPr lang="ja-JP" altLang="en-US"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79" name="スライド番号プレースホルダー 1"/>
          <p:cNvSpPr>
            <a:spLocks noGrp="1"/>
          </p:cNvSpPr>
          <p:nvPr>
            <p:ph type="sldNum" sz="quarter" idx="12"/>
          </p:nvPr>
        </p:nvSpPr>
        <p:spPr>
          <a:xfrm>
            <a:off x="7538149" y="6448625"/>
            <a:ext cx="2311400" cy="365125"/>
          </a:xfrm>
        </p:spPr>
        <p:txBody>
          <a:bodyPr/>
          <a:lstStyle/>
          <a:p>
            <a:pPr>
              <a:defRPr/>
            </a:pPr>
            <a:fld id="{0329B7E6-8142-4C2C-8486-ACA79D5FD086}" type="slidenum">
              <a:rPr lang="en-US" altLang="ja-JP" smtClean="0">
                <a:solidFill>
                  <a:prstClr val="black"/>
                </a:solidFill>
              </a:rPr>
              <a:pPr>
                <a:defRPr/>
              </a:pPr>
              <a:t>173</a:t>
            </a:fld>
            <a:endParaRPr lang="en-US" altLang="ja-JP" dirty="0">
              <a:solidFill>
                <a:prstClr val="black"/>
              </a:solidFill>
            </a:endParaRPr>
          </a:p>
        </p:txBody>
      </p:sp>
    </p:spTree>
    <p:extLst>
      <p:ext uri="{BB962C8B-B14F-4D97-AF65-F5344CB8AC3E}">
        <p14:creationId xmlns:p14="http://schemas.microsoft.com/office/powerpoint/2010/main" val="197156342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a:t>６</a:t>
            </a:r>
            <a:r>
              <a:rPr lang="ja-JP" altLang="en-US" sz="3600" dirty="0" smtClean="0">
                <a:solidFill>
                  <a:schemeClr val="tx1"/>
                </a:solidFill>
              </a:rPr>
              <a:t>　地域生活支援事業について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174</a:t>
            </a:fld>
            <a:endParaRPr lang="en-US" altLang="ja-JP">
              <a:solidFill>
                <a:prstClr val="black"/>
              </a:solidFill>
            </a:endParaRPr>
          </a:p>
        </p:txBody>
      </p:sp>
    </p:spTree>
    <p:extLst>
      <p:ext uri="{BB962C8B-B14F-4D97-AF65-F5344CB8AC3E}">
        <p14:creationId xmlns:p14="http://schemas.microsoft.com/office/powerpoint/2010/main" val="61817455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bwMode="auto">
          <a:xfrm>
            <a:off x="19050" y="2038350"/>
            <a:ext cx="9783763" cy="9144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lIns="36804" tIns="7359" rIns="36804" bIns="7359"/>
          <a:lstStyle/>
          <a:p>
            <a:pPr marL="177800" indent="-177800">
              <a:defRPr/>
            </a:pPr>
            <a:endParaRPr lang="en-US" altLang="ja-JP" sz="300" kern="0" dirty="0">
              <a:solidFill>
                <a:srgbClr val="000000"/>
              </a:solidFill>
              <a:latin typeface="HG丸ｺﾞｼｯｸM-PRO" pitchFamily="50" charset="-128"/>
              <a:ea typeface="HG丸ｺﾞｼｯｸM-PRO" pitchFamily="50" charset="-128"/>
            </a:endParaRPr>
          </a:p>
          <a:p>
            <a:pPr marL="177800" indent="-177800">
              <a:defRPr/>
            </a:pPr>
            <a:endParaRPr lang="en-US" altLang="ja-JP" sz="300" kern="0" dirty="0">
              <a:solidFill>
                <a:srgbClr val="000000"/>
              </a:solidFill>
              <a:latin typeface="HG丸ｺﾞｼｯｸM-PRO" pitchFamily="50" charset="-128"/>
              <a:ea typeface="HG丸ｺﾞｼｯｸM-PRO" pitchFamily="50" charset="-128"/>
            </a:endParaRPr>
          </a:p>
          <a:p>
            <a:pPr marL="177800" indent="-177800">
              <a:defRPr/>
            </a:pPr>
            <a:r>
              <a:rPr lang="ja-JP" altLang="en-US" sz="1050" b="1" kern="0" dirty="0">
                <a:solidFill>
                  <a:srgbClr val="000000"/>
                </a:solidFill>
                <a:latin typeface="HG丸ｺﾞｼｯｸM-PRO" pitchFamily="50" charset="-128"/>
                <a:ea typeface="HG丸ｺﾞｼｯｸM-PRO" pitchFamily="50" charset="-128"/>
              </a:rPr>
              <a:t>　</a:t>
            </a:r>
            <a:r>
              <a:rPr lang="ja-JP" altLang="en-US" sz="1400" b="1" kern="0" dirty="0">
                <a:solidFill>
                  <a:srgbClr val="000000"/>
                </a:solidFill>
                <a:latin typeface="HG丸ｺﾞｼｯｸM-PRO" pitchFamily="50" charset="-128"/>
                <a:ea typeface="HG丸ｺﾞｼｯｸM-PRO" pitchFamily="50" charset="-128"/>
              </a:rPr>
              <a:t>地域生活支援事業費等補助金　    ４９３億円</a:t>
            </a:r>
            <a:r>
              <a:rPr lang="ja-JP" altLang="en-US" sz="1400" kern="0" dirty="0">
                <a:solidFill>
                  <a:srgbClr val="000000"/>
                </a:solidFill>
                <a:latin typeface="HG丸ｺﾞｼｯｸM-PRO" pitchFamily="50" charset="-128"/>
                <a:ea typeface="HG丸ｺﾞｼｯｸM-PRO" pitchFamily="50" charset="-128"/>
              </a:rPr>
              <a:t>　</a:t>
            </a:r>
            <a:r>
              <a:rPr lang="ja-JP" altLang="en-US" sz="1200" kern="0" dirty="0">
                <a:solidFill>
                  <a:srgbClr val="000000"/>
                </a:solidFill>
                <a:latin typeface="HG丸ｺﾞｼｯｸM-PRO" pitchFamily="50" charset="-128"/>
                <a:ea typeface="HG丸ｺﾞｼｯｸM-PRO" pitchFamily="50" charset="-128"/>
              </a:rPr>
              <a:t>　 （４８８億円）</a:t>
            </a:r>
            <a:endParaRPr lang="en-US" altLang="ja-JP" sz="1200" kern="0" dirty="0">
              <a:solidFill>
                <a:srgbClr val="000000"/>
              </a:solidFill>
              <a:latin typeface="HG丸ｺﾞｼｯｸM-PRO" pitchFamily="50" charset="-128"/>
              <a:ea typeface="HG丸ｺﾞｼｯｸM-PRO" pitchFamily="50" charset="-128"/>
            </a:endParaRPr>
          </a:p>
          <a:p>
            <a:pPr marL="177800" indent="-177800">
              <a:defRPr/>
            </a:pPr>
            <a:r>
              <a:rPr lang="ja-JP" altLang="en-US" sz="1200" kern="0" dirty="0">
                <a:solidFill>
                  <a:srgbClr val="000000"/>
                </a:solidFill>
                <a:latin typeface="HG丸ｺﾞｼｯｸM-PRO" pitchFamily="50" charset="-128"/>
                <a:ea typeface="HG丸ｺﾞｼｯｸM-PRO" pitchFamily="50" charset="-128"/>
              </a:rPr>
              <a:t>　　　　　　                                     ○地域生活支援事業</a:t>
            </a:r>
            <a:r>
              <a:rPr lang="ja-JP" altLang="en-US" sz="1600" kern="0" dirty="0">
                <a:solidFill>
                  <a:srgbClr val="000000"/>
                </a:solidFill>
                <a:latin typeface="HG丸ｺﾞｼｯｸM-PRO" pitchFamily="50" charset="-128"/>
                <a:ea typeface="HG丸ｺﾞｼｯｸM-PRO" pitchFamily="50" charset="-128"/>
              </a:rPr>
              <a:t>　４５１億円</a:t>
            </a:r>
            <a:r>
              <a:rPr lang="ja-JP" altLang="en-US" sz="1200" kern="0" dirty="0">
                <a:solidFill>
                  <a:srgbClr val="000000"/>
                </a:solidFill>
                <a:latin typeface="HG丸ｺﾞｼｯｸM-PRO" pitchFamily="50" charset="-128"/>
                <a:ea typeface="HG丸ｺﾞｼｯｸM-PRO" pitchFamily="50" charset="-128"/>
              </a:rPr>
              <a:t>　○地域生活支援促進事業</a:t>
            </a:r>
            <a:r>
              <a:rPr lang="ja-JP" altLang="en-US" sz="1600" kern="0" dirty="0">
                <a:solidFill>
                  <a:srgbClr val="000000"/>
                </a:solidFill>
                <a:latin typeface="HG丸ｺﾞｼｯｸM-PRO" pitchFamily="50" charset="-128"/>
                <a:ea typeface="HG丸ｺﾞｼｯｸM-PRO" pitchFamily="50" charset="-128"/>
              </a:rPr>
              <a:t>　４２億円</a:t>
            </a:r>
            <a:endParaRPr lang="en-US" altLang="ja-JP" sz="1600" kern="0" dirty="0">
              <a:solidFill>
                <a:srgbClr val="000000"/>
              </a:solidFill>
              <a:latin typeface="HG丸ｺﾞｼｯｸM-PRO" pitchFamily="50" charset="-128"/>
              <a:ea typeface="HG丸ｺﾞｼｯｸM-PRO" pitchFamily="50" charset="-128"/>
            </a:endParaRPr>
          </a:p>
          <a:p>
            <a:pPr marL="177800" indent="-177800">
              <a:defRPr/>
            </a:pPr>
            <a:r>
              <a:rPr lang="ja-JP" altLang="en-US" sz="1200" kern="0" dirty="0">
                <a:solidFill>
                  <a:srgbClr val="000000"/>
                </a:solidFill>
                <a:latin typeface="HG丸ｺﾞｼｯｸM-PRO" pitchFamily="50" charset="-128"/>
                <a:ea typeface="HG丸ｺﾞｼｯｸM-PRO" pitchFamily="50" charset="-128"/>
              </a:rPr>
              <a:t>　　　</a:t>
            </a:r>
            <a:r>
              <a:rPr lang="en-US" altLang="ja-JP" sz="1100" kern="0" dirty="0">
                <a:solidFill>
                  <a:srgbClr val="000000"/>
                </a:solidFill>
                <a:latin typeface="HG丸ｺﾞｼｯｸM-PRO" pitchFamily="50" charset="-128"/>
                <a:ea typeface="HG丸ｺﾞｼｯｸM-PRO" pitchFamily="50" charset="-128"/>
              </a:rPr>
              <a:t>※</a:t>
            </a:r>
            <a:r>
              <a:rPr lang="ja-JP" altLang="en-US" sz="1100" kern="0" dirty="0">
                <a:solidFill>
                  <a:srgbClr val="000000"/>
                </a:solidFill>
                <a:latin typeface="HG丸ｺﾞｼｯｸM-PRO" pitchFamily="50" charset="-128"/>
                <a:ea typeface="HG丸ｺﾞｼｯｸM-PRO" pitchFamily="50" charset="-128"/>
              </a:rPr>
              <a:t>括弧書きは平成</a:t>
            </a:r>
            <a:r>
              <a:rPr lang="en-US" altLang="ja-JP" sz="1100" kern="0" dirty="0">
                <a:solidFill>
                  <a:srgbClr val="000000"/>
                </a:solidFill>
                <a:latin typeface="HG丸ｺﾞｼｯｸM-PRO" pitchFamily="50" charset="-128"/>
                <a:ea typeface="HG丸ｺﾞｼｯｸM-PRO" pitchFamily="50" charset="-128"/>
              </a:rPr>
              <a:t>29</a:t>
            </a:r>
            <a:r>
              <a:rPr lang="ja-JP" altLang="en-US" sz="1100" kern="0" dirty="0">
                <a:solidFill>
                  <a:srgbClr val="000000"/>
                </a:solidFill>
                <a:latin typeface="HG丸ｺﾞｼｯｸM-PRO" pitchFamily="50" charset="-128"/>
                <a:ea typeface="HG丸ｺﾞｼｯｸM-PRO" pitchFamily="50" charset="-128"/>
              </a:rPr>
              <a:t>年度予算額                                           （４５４億円）　　　　　　     　　　　　 </a:t>
            </a:r>
            <a:r>
              <a:rPr lang="ja-JP" altLang="en-US" sz="1100" kern="0" dirty="0" smtClean="0">
                <a:solidFill>
                  <a:srgbClr val="000000"/>
                </a:solidFill>
                <a:latin typeface="HG丸ｺﾞｼｯｸM-PRO" pitchFamily="50" charset="-128"/>
                <a:ea typeface="HG丸ｺﾞｼｯｸM-PRO" pitchFamily="50" charset="-128"/>
              </a:rPr>
              <a:t>　（</a:t>
            </a:r>
            <a:r>
              <a:rPr lang="ja-JP" altLang="en-US" sz="1100" kern="0" dirty="0">
                <a:solidFill>
                  <a:srgbClr val="000000"/>
                </a:solidFill>
                <a:latin typeface="HG丸ｺﾞｼｯｸM-PRO" pitchFamily="50" charset="-128"/>
                <a:ea typeface="HG丸ｺﾞｼｯｸM-PRO" pitchFamily="50" charset="-128"/>
              </a:rPr>
              <a:t>３４億円）</a:t>
            </a:r>
            <a:endParaRPr lang="en-US" altLang="ja-JP" sz="1200" kern="0" dirty="0">
              <a:solidFill>
                <a:srgbClr val="000000"/>
              </a:solidFill>
              <a:latin typeface="HG丸ｺﾞｼｯｸM-PRO" pitchFamily="50" charset="-128"/>
              <a:ea typeface="HG丸ｺﾞｼｯｸM-PRO" pitchFamily="50" charset="-128"/>
            </a:endParaRPr>
          </a:p>
          <a:p>
            <a:pPr marL="177800" indent="-177800">
              <a:defRPr/>
            </a:pPr>
            <a:r>
              <a:rPr lang="ja-JP" altLang="en-US" sz="1050" b="1" kern="0" dirty="0">
                <a:solidFill>
                  <a:srgbClr val="000000"/>
                </a:solidFill>
                <a:latin typeface="HG丸ｺﾞｼｯｸM-PRO" pitchFamily="50" charset="-128"/>
                <a:ea typeface="HG丸ｺﾞｼｯｸM-PRO" pitchFamily="50" charset="-128"/>
              </a:rPr>
              <a:t>　</a:t>
            </a:r>
            <a:endParaRPr lang="ja-JP" altLang="en-US" sz="900" kern="0" dirty="0">
              <a:solidFill>
                <a:srgbClr val="000000"/>
              </a:solidFill>
              <a:latin typeface="HG丸ｺﾞｼｯｸM-PRO" pitchFamily="50" charset="-128"/>
              <a:ea typeface="HG丸ｺﾞｼｯｸM-PRO" pitchFamily="50" charset="-128"/>
            </a:endParaRPr>
          </a:p>
        </p:txBody>
      </p:sp>
      <p:sp>
        <p:nvSpPr>
          <p:cNvPr id="9" name="AutoShape 2"/>
          <p:cNvSpPr txBox="1">
            <a:spLocks noChangeArrowheads="1"/>
          </p:cNvSpPr>
          <p:nvPr/>
        </p:nvSpPr>
        <p:spPr bwMode="auto">
          <a:xfrm>
            <a:off x="25400" y="3141663"/>
            <a:ext cx="9783763" cy="3678237"/>
          </a:xfrm>
          <a:prstGeom prst="roundRect">
            <a:avLst>
              <a:gd name="adj" fmla="val 3338"/>
            </a:avLst>
          </a:prstGeom>
          <a:noFill/>
          <a:ln w="9525">
            <a:solidFill>
              <a:schemeClr val="tx1"/>
            </a:solidFill>
            <a:miter lim="800000"/>
            <a:headEnd/>
            <a:tailEnd/>
          </a:ln>
        </p:spPr>
        <p:txBody>
          <a:bodyPr lIns="36000" tIns="36000" rIns="36000" bIns="36000" anchor="ctr"/>
          <a:lstStyle/>
          <a:p>
            <a:pPr marL="341313" indent="-341313">
              <a:defRPr/>
            </a:pPr>
            <a:endParaRPr lang="en-US" altLang="ja-JP" kern="0" dirty="0">
              <a:solidFill>
                <a:srgbClr val="000000"/>
              </a:solidFill>
              <a:latin typeface="HG丸ｺﾞｼｯｸM-PRO" pitchFamily="50" charset="-128"/>
              <a:ea typeface="HG丸ｺﾞｼｯｸM-PRO" pitchFamily="50" charset="-128"/>
            </a:endParaRPr>
          </a:p>
          <a:p>
            <a:pPr marL="341313" indent="-341313">
              <a:defRPr/>
            </a:pPr>
            <a:r>
              <a:rPr lang="ja-JP" altLang="en-US" sz="1400" b="1" kern="0" dirty="0">
                <a:solidFill>
                  <a:srgbClr val="000000"/>
                </a:solidFill>
                <a:latin typeface="HG丸ｺﾞｼｯｸM-PRO" pitchFamily="50" charset="-128"/>
                <a:ea typeface="HG丸ｺﾞｼｯｸM-PRO" pitchFamily="50" charset="-128"/>
              </a:rPr>
              <a:t>○　地域生活支援事業 </a:t>
            </a:r>
            <a:r>
              <a:rPr lang="ja-JP" altLang="en-US" sz="1300" b="1" kern="0" dirty="0">
                <a:solidFill>
                  <a:srgbClr val="000000"/>
                </a:solidFill>
                <a:latin typeface="HG丸ｺﾞｼｯｸM-PRO" pitchFamily="50" charset="-128"/>
                <a:ea typeface="HG丸ｺﾞｼｯｸM-PRO" pitchFamily="50" charset="-128"/>
              </a:rPr>
              <a:t>　</a:t>
            </a:r>
            <a:r>
              <a:rPr lang="ja-JP" altLang="en-US" sz="1300" kern="0" dirty="0">
                <a:solidFill>
                  <a:srgbClr val="000000"/>
                </a:solidFill>
                <a:latin typeface="HG丸ｺﾞｼｯｸM-PRO" pitchFamily="50" charset="-128"/>
                <a:ea typeface="HG丸ｺﾞｼｯｸM-PRO" pitchFamily="50" charset="-128"/>
              </a:rPr>
              <a:t>（障害者総合支援法第</a:t>
            </a:r>
            <a:r>
              <a:rPr lang="en-US" altLang="ja-JP" sz="1300" kern="0" dirty="0">
                <a:solidFill>
                  <a:srgbClr val="000000"/>
                </a:solidFill>
                <a:latin typeface="HG丸ｺﾞｼｯｸM-PRO" pitchFamily="50" charset="-128"/>
                <a:ea typeface="HG丸ｺﾞｼｯｸM-PRO" pitchFamily="50" charset="-128"/>
              </a:rPr>
              <a:t>77</a:t>
            </a:r>
            <a:r>
              <a:rPr lang="ja-JP" altLang="en-US" sz="1300" kern="0" dirty="0">
                <a:solidFill>
                  <a:srgbClr val="000000"/>
                </a:solidFill>
                <a:latin typeface="HG丸ｺﾞｼｯｸM-PRO" pitchFamily="50" charset="-128"/>
                <a:ea typeface="HG丸ｺﾞｼｯｸM-PRO" pitchFamily="50" charset="-128"/>
              </a:rPr>
              <a:t>条・第</a:t>
            </a:r>
            <a:r>
              <a:rPr lang="en-US" altLang="ja-JP" sz="1300" kern="0" dirty="0">
                <a:solidFill>
                  <a:srgbClr val="000000"/>
                </a:solidFill>
                <a:latin typeface="HG丸ｺﾞｼｯｸM-PRO" pitchFamily="50" charset="-128"/>
                <a:ea typeface="HG丸ｺﾞｼｯｸM-PRO" pitchFamily="50" charset="-128"/>
              </a:rPr>
              <a:t>77</a:t>
            </a:r>
            <a:r>
              <a:rPr lang="ja-JP" altLang="en-US" sz="1300" kern="0" dirty="0">
                <a:solidFill>
                  <a:srgbClr val="000000"/>
                </a:solidFill>
                <a:latin typeface="HG丸ｺﾞｼｯｸM-PRO" pitchFamily="50" charset="-128"/>
                <a:ea typeface="HG丸ｺﾞｼｯｸM-PRO" pitchFamily="50" charset="-128"/>
              </a:rPr>
              <a:t>条の</a:t>
            </a:r>
            <a:r>
              <a:rPr lang="en-US" altLang="ja-JP" sz="1300" kern="0" dirty="0">
                <a:solidFill>
                  <a:srgbClr val="000000"/>
                </a:solidFill>
                <a:latin typeface="HG丸ｺﾞｼｯｸM-PRO" pitchFamily="50" charset="-128"/>
                <a:ea typeface="HG丸ｺﾞｼｯｸM-PRO" pitchFamily="50" charset="-128"/>
              </a:rPr>
              <a:t>2</a:t>
            </a:r>
            <a:r>
              <a:rPr lang="ja-JP" altLang="en-US" sz="1300" kern="0" dirty="0">
                <a:solidFill>
                  <a:srgbClr val="000000"/>
                </a:solidFill>
                <a:latin typeface="HG丸ｺﾞｼｯｸM-PRO" pitchFamily="50" charset="-128"/>
                <a:ea typeface="HG丸ｺﾞｼｯｸM-PRO" pitchFamily="50" charset="-128"/>
              </a:rPr>
              <a:t>・第</a:t>
            </a:r>
            <a:r>
              <a:rPr lang="en-US" altLang="ja-JP" sz="1300" kern="0" dirty="0">
                <a:solidFill>
                  <a:srgbClr val="000000"/>
                </a:solidFill>
                <a:latin typeface="HG丸ｺﾞｼｯｸM-PRO" pitchFamily="50" charset="-128"/>
                <a:ea typeface="HG丸ｺﾞｼｯｸM-PRO" pitchFamily="50" charset="-128"/>
              </a:rPr>
              <a:t>78</a:t>
            </a:r>
            <a:r>
              <a:rPr lang="ja-JP" altLang="en-US" sz="1300" kern="0" dirty="0">
                <a:solidFill>
                  <a:srgbClr val="000000"/>
                </a:solidFill>
                <a:latin typeface="HG丸ｺﾞｼｯｸM-PRO" pitchFamily="50" charset="-128"/>
                <a:ea typeface="HG丸ｺﾞｼｯｸM-PRO" pitchFamily="50" charset="-128"/>
              </a:rPr>
              <a:t>条）</a:t>
            </a:r>
            <a:endParaRPr lang="en-US" altLang="ja-JP" sz="13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a:t>
            </a:r>
            <a:r>
              <a:rPr lang="en-US" altLang="ja-JP" sz="1400" kern="0" dirty="0">
                <a:solidFill>
                  <a:srgbClr val="000000"/>
                </a:solidFill>
                <a:latin typeface="HG丸ｺﾞｼｯｸM-PRO" pitchFamily="50" charset="-128"/>
                <a:ea typeface="HG丸ｺﾞｼｯｸM-PRO" pitchFamily="50" charset="-128"/>
              </a:rPr>
              <a:t>(1)</a:t>
            </a:r>
            <a:r>
              <a:rPr lang="ja-JP" altLang="en-US" sz="1400" kern="0" dirty="0">
                <a:solidFill>
                  <a:srgbClr val="000000"/>
                </a:solidFill>
                <a:latin typeface="HG丸ｺﾞｼｯｸM-PRO" pitchFamily="50" charset="-128"/>
                <a:ea typeface="HG丸ｺﾞｼｯｸM-PRO" pitchFamily="50" charset="-128"/>
              </a:rPr>
              <a:t>　事業の実施主体である市町村等が、地域の特性や利用者の状況に応じて柔軟に実施することにより、効果的・</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効率的な事業実施が可能である事業</a:t>
            </a:r>
          </a:p>
          <a:p>
            <a:pPr marL="341313" indent="-341313">
              <a:defRPr/>
            </a:pPr>
            <a:r>
              <a:rPr lang="ja-JP" altLang="en-US" sz="1400" kern="0" dirty="0">
                <a:solidFill>
                  <a:srgbClr val="000000"/>
                </a:solidFill>
                <a:latin typeface="HG丸ｺﾞｼｯｸM-PRO" pitchFamily="50" charset="-128"/>
                <a:ea typeface="HG丸ｺﾞｼｯｸM-PRO" pitchFamily="50" charset="-128"/>
              </a:rPr>
              <a:t>　　　　　［地域の特性］　地理的条件や社会資源の状況</a:t>
            </a:r>
          </a:p>
          <a:p>
            <a:pPr marL="341313" indent="-341313">
              <a:defRPr/>
            </a:pPr>
            <a:r>
              <a:rPr lang="ja-JP" altLang="en-US" sz="1400" kern="0" dirty="0">
                <a:solidFill>
                  <a:srgbClr val="000000"/>
                </a:solidFill>
                <a:latin typeface="HG丸ｺﾞｼｯｸM-PRO" pitchFamily="50" charset="-128"/>
                <a:ea typeface="HG丸ｺﾞｼｯｸM-PRO" pitchFamily="50" charset="-128"/>
              </a:rPr>
              <a:t>　　　　　［柔軟な形態］　①委託契約、広域連合等の活用、②突発的なニーズに臨機応変に対応が可能、</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③個別給付では対応できない複数の利用者への対応が可能</a:t>
            </a:r>
          </a:p>
          <a:p>
            <a:pPr marL="341313" indent="-341313">
              <a:defRPr/>
            </a:pPr>
            <a:r>
              <a:rPr lang="ja-JP" altLang="en-US" sz="1400" kern="0" dirty="0">
                <a:solidFill>
                  <a:srgbClr val="000000"/>
                </a:solidFill>
                <a:latin typeface="HG丸ｺﾞｼｯｸM-PRO" pitchFamily="50" charset="-128"/>
                <a:ea typeface="HG丸ｺﾞｼｯｸM-PRO" pitchFamily="50" charset="-128"/>
              </a:rPr>
              <a:t> 　</a:t>
            </a:r>
            <a:r>
              <a:rPr lang="en-US" altLang="ja-JP" sz="1400" kern="0" dirty="0">
                <a:solidFill>
                  <a:srgbClr val="000000"/>
                </a:solidFill>
                <a:latin typeface="HG丸ｺﾞｼｯｸM-PRO" pitchFamily="50" charset="-128"/>
                <a:ea typeface="HG丸ｺﾞｼｯｸM-PRO" pitchFamily="50" charset="-128"/>
              </a:rPr>
              <a:t>(2)</a:t>
            </a:r>
            <a:r>
              <a:rPr lang="ja-JP" altLang="en-US" sz="1400" kern="0" dirty="0">
                <a:solidFill>
                  <a:srgbClr val="000000"/>
                </a:solidFill>
                <a:latin typeface="HG丸ｺﾞｼｯｸM-PRO" pitchFamily="50" charset="-128"/>
                <a:ea typeface="HG丸ｺﾞｼｯｸM-PRO" pitchFamily="50" charset="-128"/>
              </a:rPr>
              <a:t>　地方分権の観点から、地方が自主的に取り組む事業（事業の実施内容は地方が決定）</a:t>
            </a:r>
          </a:p>
          <a:p>
            <a:pPr marL="341313" indent="-341313">
              <a:defRPr/>
            </a:pPr>
            <a:r>
              <a:rPr lang="ja-JP" altLang="en-US" sz="1400" kern="0" dirty="0">
                <a:solidFill>
                  <a:srgbClr val="000000"/>
                </a:solidFill>
                <a:latin typeface="HG丸ｺﾞｼｯｸM-PRO" pitchFamily="50" charset="-128"/>
                <a:ea typeface="HG丸ｺﾞｼｯｸM-PRO" pitchFamily="50" charset="-128"/>
              </a:rPr>
              <a:t> 　</a:t>
            </a:r>
            <a:r>
              <a:rPr lang="en-US" altLang="ja-JP" sz="1400" kern="0" dirty="0">
                <a:solidFill>
                  <a:srgbClr val="000000"/>
                </a:solidFill>
                <a:latin typeface="HG丸ｺﾞｼｯｸM-PRO" pitchFamily="50" charset="-128"/>
                <a:ea typeface="HG丸ｺﾞｼｯｸM-PRO" pitchFamily="50" charset="-128"/>
              </a:rPr>
              <a:t>(3)</a:t>
            </a:r>
            <a:r>
              <a:rPr lang="ja-JP" altLang="en-US" sz="1400" kern="0" dirty="0">
                <a:solidFill>
                  <a:srgbClr val="000000"/>
                </a:solidFill>
                <a:latin typeface="HG丸ｺﾞｼｯｸM-PRO" pitchFamily="50" charset="-128"/>
                <a:ea typeface="HG丸ｺﾞｼｯｸM-PRO" pitchFamily="50" charset="-128"/>
              </a:rPr>
              <a:t>　生活ニーズに応じて個別給付と組み合わせて利用することも可能。</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・補助率　</a:t>
            </a:r>
            <a:r>
              <a:rPr lang="en-US" altLang="ja-JP" sz="1400" kern="0" dirty="0">
                <a:solidFill>
                  <a:srgbClr val="000000"/>
                </a:solidFill>
                <a:latin typeface="HG丸ｺﾞｼｯｸM-PRO" pitchFamily="50" charset="-128"/>
                <a:ea typeface="HG丸ｺﾞｼｯｸM-PRO" pitchFamily="50" charset="-128"/>
              </a:rPr>
              <a:t>※</a:t>
            </a:r>
            <a:r>
              <a:rPr lang="ja-JP" altLang="en-US" sz="1400" kern="0" dirty="0">
                <a:solidFill>
                  <a:srgbClr val="000000"/>
                </a:solidFill>
                <a:latin typeface="HG丸ｺﾞｼｯｸM-PRO" pitchFamily="50" charset="-128"/>
                <a:ea typeface="HG丸ｺﾞｼｯｸM-PRO" pitchFamily="50" charset="-128"/>
              </a:rPr>
              <a:t>統合補助金</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市町村事業　：国１／２以内、都道府県１／４以内で補助、 都道府県事業　：１／２以内で補助</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b="1" kern="0" dirty="0">
                <a:solidFill>
                  <a:srgbClr val="000000"/>
                </a:solidFill>
                <a:latin typeface="HG丸ｺﾞｼｯｸM-PRO" pitchFamily="50" charset="-128"/>
                <a:ea typeface="HG丸ｺﾞｼｯｸM-PRO" pitchFamily="50" charset="-128"/>
              </a:rPr>
              <a:t>○　地域生活支援促進事業 </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発達障害者支援、障害者虐待防止対策、障害者就労支援、障害者の芸術文化活動の促進等、国として促進すべき事業について、特別枠に位置づけ、５割又は定額の補助を確保し、質の高い事業実施を図る。平成２９年度に創設。</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・補助率</a:t>
            </a:r>
            <a:endParaRPr lang="en-US" altLang="ja-JP" sz="1400" kern="0" dirty="0">
              <a:solidFill>
                <a:srgbClr val="000000"/>
              </a:solidFill>
              <a:latin typeface="HG丸ｺﾞｼｯｸM-PRO" pitchFamily="50" charset="-128"/>
              <a:ea typeface="HG丸ｺﾞｼｯｸM-PRO" pitchFamily="50" charset="-128"/>
            </a:endParaRPr>
          </a:p>
          <a:p>
            <a:pPr marL="341313" indent="-341313">
              <a:defRPr/>
            </a:pPr>
            <a:r>
              <a:rPr lang="ja-JP" altLang="en-US" sz="1400" kern="0" dirty="0">
                <a:solidFill>
                  <a:srgbClr val="000000"/>
                </a:solidFill>
                <a:latin typeface="HG丸ｺﾞｼｯｸM-PRO" pitchFamily="50" charset="-128"/>
                <a:ea typeface="HG丸ｺﾞｼｯｸM-PRO" pitchFamily="50" charset="-128"/>
              </a:rPr>
              <a:t>　　　　国１／２又は定額（１０／１０相当）</a:t>
            </a:r>
            <a:endParaRPr lang="en-US" altLang="ja-JP" sz="1400" kern="0" dirty="0">
              <a:solidFill>
                <a:srgbClr val="000000"/>
              </a:solidFill>
              <a:latin typeface="HG丸ｺﾞｼｯｸM-PRO" pitchFamily="50" charset="-128"/>
              <a:ea typeface="HG丸ｺﾞｼｯｸM-PRO" pitchFamily="50" charset="-128"/>
            </a:endParaRPr>
          </a:p>
        </p:txBody>
      </p:sp>
      <p:sp>
        <p:nvSpPr>
          <p:cNvPr id="13" name="角丸四角形 12"/>
          <p:cNvSpPr/>
          <p:nvPr/>
        </p:nvSpPr>
        <p:spPr>
          <a:xfrm>
            <a:off x="71325" y="280232"/>
            <a:ext cx="4288098" cy="477248"/>
          </a:xfrm>
          <a:prstGeom prst="roundRect">
            <a:avLst/>
          </a:prstGeom>
          <a:solidFill>
            <a:srgbClr val="CCFF99"/>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lIns="89822" tIns="44911" rIns="89822" bIns="44911" anchor="ctr"/>
          <a:lstStyle/>
          <a:p>
            <a:pPr algn="ctr">
              <a:defRPr/>
            </a:pPr>
            <a:r>
              <a:rPr lang="ja-JP" altLang="en-US" sz="2000" b="1" dirty="0">
                <a:solidFill>
                  <a:srgbClr val="000000"/>
                </a:solidFill>
                <a:effectLst>
                  <a:outerShdw blurRad="38100" dist="38100" dir="2700000" algn="tl">
                    <a:srgbClr val="FFFFFF"/>
                  </a:outerShdw>
                </a:effectLst>
                <a:ea typeface="HG丸ｺﾞｼｯｸM-PRO" pitchFamily="50" charset="-128"/>
              </a:rPr>
              <a:t>地域生活支援事業等について</a:t>
            </a:r>
            <a:endParaRPr lang="en-US" altLang="ja-JP" sz="2000" b="1" dirty="0">
              <a:solidFill>
                <a:srgbClr val="000000"/>
              </a:solidFill>
              <a:effectLst>
                <a:outerShdw blurRad="38100" dist="38100" dir="2700000" algn="tl">
                  <a:srgbClr val="FFFFFF"/>
                </a:outerShdw>
              </a:effectLst>
              <a:ea typeface="HG丸ｺﾞｼｯｸM-PRO" pitchFamily="50" charset="-128"/>
            </a:endParaRPr>
          </a:p>
        </p:txBody>
      </p:sp>
      <p:sp>
        <p:nvSpPr>
          <p:cNvPr id="11" name="角丸四角形 10"/>
          <p:cNvSpPr/>
          <p:nvPr/>
        </p:nvSpPr>
        <p:spPr bwMode="auto">
          <a:xfrm>
            <a:off x="0" y="1069975"/>
            <a:ext cx="9802813" cy="79375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lIns="36804" tIns="7359" rIns="36804" bIns="7359"/>
          <a:lstStyle/>
          <a:p>
            <a:pPr marL="119063" indent="-119063" defTabSz="873125">
              <a:defRPr/>
            </a:pPr>
            <a:endParaRPr lang="en-US" altLang="ja-JP" sz="800" kern="0" dirty="0">
              <a:solidFill>
                <a:srgbClr val="000000"/>
              </a:solidFill>
              <a:latin typeface="HG丸ｺﾞｼｯｸM-PRO" pitchFamily="50" charset="-128"/>
              <a:ea typeface="HG丸ｺﾞｼｯｸM-PRO" pitchFamily="50" charset="-128"/>
            </a:endParaRPr>
          </a:p>
          <a:p>
            <a:pPr marL="119063" indent="-119063" defTabSz="873125">
              <a:defRPr/>
            </a:pPr>
            <a:r>
              <a:rPr lang="ja-JP" altLang="en-US" sz="1400" kern="0" dirty="0">
                <a:solidFill>
                  <a:srgbClr val="000000"/>
                </a:solidFill>
                <a:latin typeface="HG丸ｺﾞｼｯｸM-PRO" pitchFamily="50" charset="-128"/>
                <a:ea typeface="HG丸ｺﾞｼｯｸM-PRO" pitchFamily="50" charset="-128"/>
              </a:rPr>
              <a:t>　　障害者及び障害児が基本的人権を享有する個人としての尊厳にふさわしい日常生活又は社会生活を営むことができるよう、</a:t>
            </a:r>
            <a:r>
              <a:rPr lang="ja-JP" altLang="en-US" sz="1400" b="1" u="sng" kern="0" dirty="0">
                <a:solidFill>
                  <a:srgbClr val="000000"/>
                </a:solidFill>
                <a:latin typeface="HG丸ｺﾞｼｯｸM-PRO" panose="020F0600000000000000" pitchFamily="50" charset="-128"/>
                <a:ea typeface="HG丸ｺﾞｼｯｸM-PRO" panose="020F0600000000000000" pitchFamily="50" charset="-128"/>
              </a:rPr>
              <a:t>地域の特性や利用者の状況に応じ、実施主体である市町村等が柔軟な形態により事業を計画的に実施</a:t>
            </a:r>
            <a:r>
              <a:rPr lang="ja-JP" altLang="en-US" sz="1400" b="1" kern="0" dirty="0">
                <a:solidFill>
                  <a:srgbClr val="000000"/>
                </a:solidFill>
                <a:latin typeface="HG丸ｺﾞｼｯｸM-PRO" pitchFamily="50" charset="-128"/>
                <a:ea typeface="HG丸ｺﾞｼｯｸM-PRO" pitchFamily="50" charset="-128"/>
              </a:rPr>
              <a:t>。</a:t>
            </a:r>
            <a:endParaRPr lang="en-US" altLang="ja-JP" sz="1400" b="1" kern="0" dirty="0">
              <a:solidFill>
                <a:srgbClr val="000000"/>
              </a:solidFill>
              <a:latin typeface="HG丸ｺﾞｼｯｸM-PRO" pitchFamily="50" charset="-128"/>
              <a:ea typeface="HG丸ｺﾞｼｯｸM-PRO" pitchFamily="50" charset="-128"/>
            </a:endParaRPr>
          </a:p>
          <a:p>
            <a:pPr marL="119063" indent="-119063" defTabSz="873125">
              <a:defRPr/>
            </a:pPr>
            <a:endParaRPr lang="ja-JP" altLang="en-US" sz="1600" dirty="0">
              <a:ea typeface="ＭＳ Ｐゴシック" pitchFamily="50" charset="-128"/>
            </a:endParaRPr>
          </a:p>
        </p:txBody>
      </p:sp>
      <p:sp>
        <p:nvSpPr>
          <p:cNvPr id="2056" name="角丸四角形 11"/>
          <p:cNvSpPr>
            <a:spLocks noChangeArrowheads="1"/>
          </p:cNvSpPr>
          <p:nvPr/>
        </p:nvSpPr>
        <p:spPr bwMode="auto">
          <a:xfrm>
            <a:off x="4659313" y="280988"/>
            <a:ext cx="2124075" cy="546100"/>
          </a:xfrm>
          <a:prstGeom prst="roundRect">
            <a:avLst>
              <a:gd name="adj" fmla="val 16667"/>
            </a:avLst>
          </a:prstGeom>
          <a:solidFill>
            <a:schemeClr val="bg1"/>
          </a:solidFill>
          <a:ln w="9525" algn="ctr">
            <a:solidFill>
              <a:schemeClr val="bg1"/>
            </a:solidFill>
            <a:round/>
            <a:headEnd/>
            <a:tailEnd/>
          </a:ln>
        </p:spPr>
        <p:txBody>
          <a:bodyPr lIns="36804" tIns="7359" rIns="36804" bIns="7359"/>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742950" indent="-285750" defTabSz="873125" eaLnBrk="0" hangingPunct="0">
              <a:spcBef>
                <a:spcPct val="20000"/>
              </a:spcBef>
              <a:buChar char="–"/>
              <a:defRPr kumimoji="1" sz="2800">
                <a:solidFill>
                  <a:schemeClr val="tx1"/>
                </a:solidFill>
                <a:latin typeface="Arial" charset="0"/>
                <a:ea typeface="ＭＳ Ｐゴシック" charset="-128"/>
              </a:defRPr>
            </a:lvl2pPr>
            <a:lvl3pPr marL="1143000" indent="-228600" defTabSz="873125" eaLnBrk="0" hangingPunct="0">
              <a:spcBef>
                <a:spcPct val="20000"/>
              </a:spcBef>
              <a:buChar char="•"/>
              <a:defRPr kumimoji="1" sz="2400">
                <a:solidFill>
                  <a:schemeClr val="tx1"/>
                </a:solidFill>
                <a:latin typeface="Arial" charset="0"/>
                <a:ea typeface="ＭＳ Ｐゴシック" charset="-128"/>
              </a:defRPr>
            </a:lvl3pPr>
            <a:lvl4pPr marL="1600200" indent="-228600" defTabSz="873125" eaLnBrk="0" hangingPunct="0">
              <a:spcBef>
                <a:spcPct val="20000"/>
              </a:spcBef>
              <a:buChar char="–"/>
              <a:defRPr kumimoji="1" sz="2000">
                <a:solidFill>
                  <a:schemeClr val="tx1"/>
                </a:solidFill>
                <a:latin typeface="Arial" charset="0"/>
                <a:ea typeface="ＭＳ Ｐゴシック" charset="-128"/>
              </a:defRPr>
            </a:lvl4pPr>
            <a:lvl5pPr marL="2057400" indent="-228600" defTabSz="873125" eaLnBrk="0" hangingPunct="0">
              <a:spcBef>
                <a:spcPct val="20000"/>
              </a:spcBef>
              <a:buChar char="»"/>
              <a:defRPr kumimoji="1" sz="2000">
                <a:solidFill>
                  <a:schemeClr val="tx1"/>
                </a:solidFill>
                <a:latin typeface="Arial" charset="0"/>
                <a:ea typeface="ＭＳ Ｐゴシック" charset="-128"/>
              </a:defRPr>
            </a:lvl5pPr>
            <a:lvl6pPr marL="25146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a:latin typeface="HG丸ｺﾞｼｯｸM-PRO" pitchFamily="50" charset="-128"/>
                <a:ea typeface="HG丸ｺﾞｼｯｸM-PRO" pitchFamily="50" charset="-128"/>
              </a:rPr>
              <a:t>平成２９年度予算額</a:t>
            </a:r>
            <a:endParaRPr lang="en-US" altLang="ja-JP" sz="1400" b="1">
              <a:latin typeface="HG丸ｺﾞｼｯｸM-PRO" pitchFamily="50" charset="-128"/>
              <a:ea typeface="HG丸ｺﾞｼｯｸM-PRO" pitchFamily="50" charset="-128"/>
            </a:endParaRPr>
          </a:p>
          <a:p>
            <a:pPr algn="ctr" eaLnBrk="1" hangingPunct="1">
              <a:spcBef>
                <a:spcPct val="0"/>
              </a:spcBef>
              <a:buFontTx/>
              <a:buNone/>
            </a:pPr>
            <a:r>
              <a:rPr lang="ja-JP" altLang="en-US" sz="1400" b="1">
                <a:latin typeface="HG丸ｺﾞｼｯｸM-PRO" pitchFamily="50" charset="-128"/>
                <a:ea typeface="HG丸ｺﾞｼｯｸM-PRO" pitchFamily="50" charset="-128"/>
              </a:rPr>
              <a:t>４８８億円</a:t>
            </a:r>
          </a:p>
        </p:txBody>
      </p:sp>
      <p:sp>
        <p:nvSpPr>
          <p:cNvPr id="2057" name="角丸四角形 19"/>
          <p:cNvSpPr>
            <a:spLocks noChangeArrowheads="1"/>
          </p:cNvSpPr>
          <p:nvPr/>
        </p:nvSpPr>
        <p:spPr bwMode="auto">
          <a:xfrm>
            <a:off x="7318375" y="320675"/>
            <a:ext cx="2314575" cy="546100"/>
          </a:xfrm>
          <a:prstGeom prst="roundRect">
            <a:avLst>
              <a:gd name="adj" fmla="val 16667"/>
            </a:avLst>
          </a:prstGeom>
          <a:solidFill>
            <a:schemeClr val="bg1"/>
          </a:solidFill>
          <a:ln w="9525" algn="ctr">
            <a:solidFill>
              <a:schemeClr val="bg1"/>
            </a:solidFill>
            <a:round/>
            <a:headEnd/>
            <a:tailEnd/>
          </a:ln>
        </p:spPr>
        <p:txBody>
          <a:bodyPr lIns="36804" tIns="7359" rIns="36804" bIns="7359"/>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742950" indent="-285750" defTabSz="873125" eaLnBrk="0" hangingPunct="0">
              <a:spcBef>
                <a:spcPct val="20000"/>
              </a:spcBef>
              <a:buChar char="–"/>
              <a:defRPr kumimoji="1" sz="2800">
                <a:solidFill>
                  <a:schemeClr val="tx1"/>
                </a:solidFill>
                <a:latin typeface="Arial" charset="0"/>
                <a:ea typeface="ＭＳ Ｐゴシック" charset="-128"/>
              </a:defRPr>
            </a:lvl2pPr>
            <a:lvl3pPr marL="1143000" indent="-228600" defTabSz="873125" eaLnBrk="0" hangingPunct="0">
              <a:spcBef>
                <a:spcPct val="20000"/>
              </a:spcBef>
              <a:buChar char="•"/>
              <a:defRPr kumimoji="1" sz="2400">
                <a:solidFill>
                  <a:schemeClr val="tx1"/>
                </a:solidFill>
                <a:latin typeface="Arial" charset="0"/>
                <a:ea typeface="ＭＳ Ｐゴシック" charset="-128"/>
              </a:defRPr>
            </a:lvl3pPr>
            <a:lvl4pPr marL="1600200" indent="-228600" defTabSz="873125" eaLnBrk="0" hangingPunct="0">
              <a:spcBef>
                <a:spcPct val="20000"/>
              </a:spcBef>
              <a:buChar char="–"/>
              <a:defRPr kumimoji="1" sz="2000">
                <a:solidFill>
                  <a:schemeClr val="tx1"/>
                </a:solidFill>
                <a:latin typeface="Arial" charset="0"/>
                <a:ea typeface="ＭＳ Ｐゴシック" charset="-128"/>
              </a:defRPr>
            </a:lvl4pPr>
            <a:lvl5pPr marL="2057400" indent="-228600" defTabSz="873125" eaLnBrk="0" hangingPunct="0">
              <a:spcBef>
                <a:spcPct val="20000"/>
              </a:spcBef>
              <a:buChar char="»"/>
              <a:defRPr kumimoji="1" sz="2000">
                <a:solidFill>
                  <a:schemeClr val="tx1"/>
                </a:solidFill>
                <a:latin typeface="Arial" charset="0"/>
                <a:ea typeface="ＭＳ Ｐゴシック" charset="-128"/>
              </a:defRPr>
            </a:lvl5pPr>
            <a:lvl6pPr marL="25146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a:latin typeface="HG丸ｺﾞｼｯｸM-PRO" pitchFamily="50" charset="-128"/>
                <a:ea typeface="HG丸ｺﾞｼｯｸM-PRO" pitchFamily="50" charset="-128"/>
              </a:rPr>
              <a:t>平成３０年度予算額</a:t>
            </a:r>
            <a:endParaRPr lang="en-US" altLang="ja-JP" sz="1400" b="1">
              <a:latin typeface="HG丸ｺﾞｼｯｸM-PRO" pitchFamily="50" charset="-128"/>
              <a:ea typeface="HG丸ｺﾞｼｯｸM-PRO" pitchFamily="50" charset="-128"/>
            </a:endParaRPr>
          </a:p>
          <a:p>
            <a:pPr algn="ctr" eaLnBrk="1" hangingPunct="1">
              <a:spcBef>
                <a:spcPct val="0"/>
              </a:spcBef>
              <a:buFontTx/>
              <a:buNone/>
            </a:pPr>
            <a:r>
              <a:rPr lang="ja-JP" altLang="en-US" sz="1400" b="1">
                <a:latin typeface="HG丸ｺﾞｼｯｸM-PRO" pitchFamily="50" charset="-128"/>
                <a:ea typeface="HG丸ｺﾞｼｯｸM-PRO" pitchFamily="50" charset="-128"/>
              </a:rPr>
              <a:t>４９３億円</a:t>
            </a:r>
          </a:p>
        </p:txBody>
      </p:sp>
      <p:sp>
        <p:nvSpPr>
          <p:cNvPr id="2058" name="右矢印 13"/>
          <p:cNvSpPr>
            <a:spLocks noChangeArrowheads="1"/>
          </p:cNvSpPr>
          <p:nvPr/>
        </p:nvSpPr>
        <p:spPr bwMode="auto">
          <a:xfrm>
            <a:off x="6892925" y="525463"/>
            <a:ext cx="285750" cy="228600"/>
          </a:xfrm>
          <a:prstGeom prst="rightArrow">
            <a:avLst>
              <a:gd name="adj1" fmla="val 50000"/>
              <a:gd name="adj2" fmla="val 49855"/>
            </a:avLst>
          </a:prstGeom>
          <a:solidFill>
            <a:srgbClr val="CCFF99"/>
          </a:solidFill>
          <a:ln w="12700" algn="ctr">
            <a:solidFill>
              <a:schemeClr val="tx1"/>
            </a:solidFill>
            <a:round/>
            <a:headEnd/>
            <a:tailEnd/>
          </a:ln>
        </p:spPr>
        <p:txBody>
          <a:bodyPr lIns="36804" tIns="7359" rIns="36804" bIns="7359"/>
          <a:lstStyle>
            <a:lvl1pPr marL="119063" indent="-119063" defTabSz="873125" eaLnBrk="0" hangingPunct="0">
              <a:spcBef>
                <a:spcPct val="20000"/>
              </a:spcBef>
              <a:buChar char="•"/>
              <a:defRPr kumimoji="1" sz="3200">
                <a:solidFill>
                  <a:schemeClr val="tx1"/>
                </a:solidFill>
                <a:latin typeface="Arial" charset="0"/>
                <a:ea typeface="ＭＳ Ｐゴシック" charset="-128"/>
              </a:defRPr>
            </a:lvl1pPr>
            <a:lvl2pPr marL="742950" indent="-285750" defTabSz="873125" eaLnBrk="0" hangingPunct="0">
              <a:spcBef>
                <a:spcPct val="20000"/>
              </a:spcBef>
              <a:buChar char="–"/>
              <a:defRPr kumimoji="1" sz="2800">
                <a:solidFill>
                  <a:schemeClr val="tx1"/>
                </a:solidFill>
                <a:latin typeface="Arial" charset="0"/>
                <a:ea typeface="ＭＳ Ｐゴシック" charset="-128"/>
              </a:defRPr>
            </a:lvl2pPr>
            <a:lvl3pPr marL="1143000" indent="-228600" defTabSz="873125" eaLnBrk="0" hangingPunct="0">
              <a:spcBef>
                <a:spcPct val="20000"/>
              </a:spcBef>
              <a:buChar char="•"/>
              <a:defRPr kumimoji="1" sz="2400">
                <a:solidFill>
                  <a:schemeClr val="tx1"/>
                </a:solidFill>
                <a:latin typeface="Arial" charset="0"/>
                <a:ea typeface="ＭＳ Ｐゴシック" charset="-128"/>
              </a:defRPr>
            </a:lvl3pPr>
            <a:lvl4pPr marL="1600200" indent="-228600" defTabSz="873125" eaLnBrk="0" hangingPunct="0">
              <a:spcBef>
                <a:spcPct val="20000"/>
              </a:spcBef>
              <a:buChar char="–"/>
              <a:defRPr kumimoji="1" sz="2000">
                <a:solidFill>
                  <a:schemeClr val="tx1"/>
                </a:solidFill>
                <a:latin typeface="Arial" charset="0"/>
                <a:ea typeface="ＭＳ Ｐゴシック" charset="-128"/>
              </a:defRPr>
            </a:lvl4pPr>
            <a:lvl5pPr marL="2057400" indent="-228600" defTabSz="873125" eaLnBrk="0" hangingPunct="0">
              <a:spcBef>
                <a:spcPct val="20000"/>
              </a:spcBef>
              <a:buChar char="»"/>
              <a:defRPr kumimoji="1" sz="2000">
                <a:solidFill>
                  <a:schemeClr val="tx1"/>
                </a:solidFill>
                <a:latin typeface="Arial" charset="0"/>
                <a:ea typeface="ＭＳ Ｐゴシック" charset="-128"/>
              </a:defRPr>
            </a:lvl5pPr>
            <a:lvl6pPr marL="25146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731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200"/>
          </a:p>
        </p:txBody>
      </p:sp>
      <p:sp>
        <p:nvSpPr>
          <p:cNvPr id="16" name="角丸四角形 15"/>
          <p:cNvSpPr/>
          <p:nvPr/>
        </p:nvSpPr>
        <p:spPr bwMode="auto">
          <a:xfrm>
            <a:off x="134938" y="920750"/>
            <a:ext cx="1004887" cy="260350"/>
          </a:xfrm>
          <a:prstGeom prst="roundRect">
            <a:avLst/>
          </a:prstGeom>
          <a:ln>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804" tIns="7359" rIns="36804" bIns="7359"/>
          <a:lstStyle/>
          <a:p>
            <a:pPr marL="119063" indent="-119063" algn="ctr" defTabSz="873125">
              <a:defRPr/>
            </a:pPr>
            <a:r>
              <a:rPr lang="ja-JP" altLang="en-US" sz="1400" b="1" dirty="0">
                <a:solidFill>
                  <a:schemeClr val="tx1"/>
                </a:solidFill>
                <a:latin typeface="HG丸ｺﾞｼｯｸM-PRO" panose="020F0600000000000000" pitchFamily="50" charset="-128"/>
                <a:ea typeface="HG丸ｺﾞｼｯｸM-PRO" panose="020F0600000000000000" pitchFamily="50" charset="-128"/>
              </a:rPr>
              <a:t>概要</a:t>
            </a:r>
          </a:p>
        </p:txBody>
      </p:sp>
      <p:sp>
        <p:nvSpPr>
          <p:cNvPr id="24" name="角丸四角形 23"/>
          <p:cNvSpPr/>
          <p:nvPr/>
        </p:nvSpPr>
        <p:spPr bwMode="auto">
          <a:xfrm>
            <a:off x="104775" y="1912938"/>
            <a:ext cx="2205038" cy="252412"/>
          </a:xfrm>
          <a:prstGeom prst="roundRect">
            <a:avLst/>
          </a:prstGeom>
          <a:ln>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804" tIns="7359" rIns="36804" bIns="7359"/>
          <a:lstStyle/>
          <a:p>
            <a:pPr marL="119063" indent="-119063" algn="ctr" defTabSz="873125">
              <a:defRPr/>
            </a:pPr>
            <a:r>
              <a:rPr lang="ja-JP" altLang="en-US" sz="1400" b="1" dirty="0">
                <a:solidFill>
                  <a:schemeClr val="tx1"/>
                </a:solidFill>
                <a:latin typeface="HG丸ｺﾞｼｯｸM-PRO" panose="020F0600000000000000" pitchFamily="50" charset="-128"/>
                <a:ea typeface="HG丸ｺﾞｼｯｸM-PRO" panose="020F0600000000000000" pitchFamily="50" charset="-128"/>
              </a:rPr>
              <a:t>平成</a:t>
            </a:r>
            <a:r>
              <a:rPr lang="en-US" altLang="ja-JP" sz="1400" b="1" dirty="0">
                <a:solidFill>
                  <a:schemeClr val="tx1"/>
                </a:solidFill>
                <a:latin typeface="HG丸ｺﾞｼｯｸM-PRO" panose="020F0600000000000000" pitchFamily="50" charset="-128"/>
                <a:ea typeface="HG丸ｺﾞｼｯｸM-PRO" panose="020F0600000000000000" pitchFamily="50" charset="-128"/>
              </a:rPr>
              <a:t>30</a:t>
            </a:r>
            <a:r>
              <a:rPr lang="ja-JP" altLang="en-US" sz="1400" b="1" dirty="0">
                <a:solidFill>
                  <a:schemeClr val="tx1"/>
                </a:solidFill>
                <a:latin typeface="HG丸ｺﾞｼｯｸM-PRO" panose="020F0600000000000000" pitchFamily="50" charset="-128"/>
                <a:ea typeface="HG丸ｺﾞｼｯｸM-PRO" panose="020F0600000000000000" pitchFamily="50" charset="-128"/>
              </a:rPr>
              <a:t>年度予算額</a:t>
            </a:r>
          </a:p>
        </p:txBody>
      </p:sp>
      <p:sp>
        <p:nvSpPr>
          <p:cNvPr id="25" name="角丸四角形 24"/>
          <p:cNvSpPr/>
          <p:nvPr/>
        </p:nvSpPr>
        <p:spPr bwMode="auto">
          <a:xfrm>
            <a:off x="201613" y="3051175"/>
            <a:ext cx="871537" cy="252413"/>
          </a:xfrm>
          <a:prstGeom prst="roundRect">
            <a:avLst/>
          </a:prstGeom>
          <a:ln>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804" tIns="7359" rIns="36804" bIns="7359"/>
          <a:lstStyle/>
          <a:p>
            <a:pPr marL="119063" indent="-119063" algn="ctr" defTabSz="873125">
              <a:defRPr/>
            </a:pPr>
            <a:r>
              <a:rPr lang="ja-JP" altLang="en-US" sz="1400" b="1" dirty="0">
                <a:solidFill>
                  <a:schemeClr val="tx1"/>
                </a:solidFill>
                <a:latin typeface="HG丸ｺﾞｼｯｸM-PRO" panose="020F0600000000000000" pitchFamily="50" charset="-128"/>
                <a:ea typeface="HG丸ｺﾞｼｯｸM-PRO" panose="020F0600000000000000" pitchFamily="50" charset="-128"/>
              </a:rPr>
              <a:t>事業内容</a:t>
            </a:r>
          </a:p>
        </p:txBody>
      </p:sp>
    </p:spTree>
    <p:extLst>
      <p:ext uri="{BB962C8B-B14F-4D97-AF65-F5344CB8AC3E}">
        <p14:creationId xmlns:p14="http://schemas.microsoft.com/office/powerpoint/2010/main" val="126266841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415925" y="811213"/>
            <a:ext cx="396081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0" rIns="74285" bIns="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１　理解促進研修・啓発事業 </a:t>
            </a:r>
            <a:endParaRPr lang="en-US" altLang="ja-JP"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２　自発的活動支援事業 </a:t>
            </a:r>
            <a:endParaRPr lang="en-US" altLang="ja-JP"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３　相談支援事業</a:t>
            </a:r>
          </a:p>
          <a:p>
            <a:pPr algn="just" eaLnBrk="1" hangingPunct="1">
              <a:lnSpc>
                <a:spcPts val="2600"/>
              </a:lnSpc>
              <a:spcBef>
                <a:spcPct val="0"/>
              </a:spcBef>
              <a:buFontTx/>
              <a:buNone/>
            </a:pPr>
            <a:r>
              <a:rPr lang="ja-JP" altLang="en-US" sz="1200">
                <a:solidFill>
                  <a:srgbClr val="000000"/>
                </a:solidFill>
                <a:latin typeface="ＭＳ ゴシック" pitchFamily="49" charset="-128"/>
                <a:ea typeface="ＭＳ ゴシック" pitchFamily="49" charset="-128"/>
              </a:rPr>
              <a:t>　</a:t>
            </a:r>
            <a:r>
              <a:rPr lang="en-US" altLang="ja-JP" sz="1200">
                <a:solidFill>
                  <a:srgbClr val="000000"/>
                </a:solidFill>
                <a:latin typeface="ＭＳ ゴシック" pitchFamily="49" charset="-128"/>
                <a:ea typeface="ＭＳ ゴシック" pitchFamily="49" charset="-128"/>
              </a:rPr>
              <a:t>(1)</a:t>
            </a:r>
            <a:r>
              <a:rPr lang="ja-JP" altLang="en-US" sz="1200">
                <a:solidFill>
                  <a:srgbClr val="000000"/>
                </a:solidFill>
                <a:latin typeface="ＭＳ ゴシック" pitchFamily="49" charset="-128"/>
                <a:ea typeface="ＭＳ ゴシック" pitchFamily="49" charset="-128"/>
              </a:rPr>
              <a:t>　障害者相談支援事業</a:t>
            </a:r>
            <a:r>
              <a:rPr lang="en-US" altLang="ja-JP" sz="1200">
                <a:solidFill>
                  <a:srgbClr val="000000"/>
                </a:solidFill>
                <a:latin typeface="ＭＳ ゴシック" pitchFamily="49" charset="-128"/>
                <a:ea typeface="ＭＳ ゴシック" pitchFamily="49" charset="-128"/>
              </a:rPr>
              <a:t>《</a:t>
            </a:r>
            <a:r>
              <a:rPr lang="ja-JP" altLang="en-US" sz="1200">
                <a:solidFill>
                  <a:srgbClr val="000000"/>
                </a:solidFill>
                <a:latin typeface="ＭＳ ゴシック" pitchFamily="49" charset="-128"/>
                <a:ea typeface="ＭＳ ゴシック" pitchFamily="49" charset="-128"/>
              </a:rPr>
              <a:t>交付税</a:t>
            </a:r>
            <a:r>
              <a:rPr lang="en-US" altLang="ja-JP" sz="1200">
                <a:solidFill>
                  <a:srgbClr val="000000"/>
                </a:solidFill>
                <a:latin typeface="ＭＳ ゴシック" pitchFamily="49" charset="-128"/>
                <a:ea typeface="ＭＳ ゴシック" pitchFamily="49" charset="-128"/>
              </a:rPr>
              <a:t>》</a:t>
            </a:r>
          </a:p>
          <a:p>
            <a:pPr algn="just" eaLnBrk="1" hangingPunct="1">
              <a:lnSpc>
                <a:spcPts val="2600"/>
              </a:lnSpc>
              <a:spcBef>
                <a:spcPct val="0"/>
              </a:spcBef>
              <a:buFontTx/>
              <a:buNone/>
            </a:pPr>
            <a:r>
              <a:rPr lang="ja-JP" altLang="en-US" sz="1200">
                <a:solidFill>
                  <a:srgbClr val="000000"/>
                </a:solidFill>
                <a:latin typeface="ＭＳ ゴシック" pitchFamily="49" charset="-128"/>
                <a:ea typeface="ＭＳ ゴシック" pitchFamily="49" charset="-128"/>
              </a:rPr>
              <a:t>　</a:t>
            </a:r>
            <a:r>
              <a:rPr lang="en-US" altLang="ja-JP" sz="1200">
                <a:solidFill>
                  <a:srgbClr val="000000"/>
                </a:solidFill>
                <a:latin typeface="ＭＳ ゴシック" pitchFamily="49" charset="-128"/>
                <a:ea typeface="ＭＳ ゴシック" pitchFamily="49" charset="-128"/>
              </a:rPr>
              <a:t>(2)  </a:t>
            </a:r>
            <a:r>
              <a:rPr lang="ja-JP" altLang="en-US" sz="1200">
                <a:solidFill>
                  <a:srgbClr val="000000"/>
                </a:solidFill>
                <a:latin typeface="ＭＳ ゴシック" pitchFamily="49" charset="-128"/>
                <a:ea typeface="ＭＳ ゴシック" pitchFamily="49" charset="-128"/>
              </a:rPr>
              <a:t>基幹相談支援センター等機能強化事業</a:t>
            </a:r>
          </a:p>
          <a:p>
            <a:pPr algn="just" eaLnBrk="1" hangingPunct="1">
              <a:lnSpc>
                <a:spcPts val="2600"/>
              </a:lnSpc>
              <a:spcBef>
                <a:spcPct val="0"/>
              </a:spcBef>
              <a:buFontTx/>
              <a:buNone/>
            </a:pPr>
            <a:r>
              <a:rPr lang="ja-JP" altLang="en-US" sz="1200">
                <a:solidFill>
                  <a:srgbClr val="000000"/>
                </a:solidFill>
                <a:latin typeface="ＭＳ ゴシック" pitchFamily="49" charset="-128"/>
                <a:ea typeface="ＭＳ ゴシック" pitchFamily="49" charset="-128"/>
              </a:rPr>
              <a:t>　</a:t>
            </a:r>
            <a:r>
              <a:rPr lang="en-US" altLang="ja-JP" sz="1200">
                <a:solidFill>
                  <a:srgbClr val="000000"/>
                </a:solidFill>
                <a:latin typeface="ＭＳ ゴシック" pitchFamily="49" charset="-128"/>
                <a:ea typeface="ＭＳ ゴシック" pitchFamily="49" charset="-128"/>
              </a:rPr>
              <a:t>(3)  </a:t>
            </a:r>
            <a:r>
              <a:rPr lang="ja-JP" altLang="en-US" sz="1200">
                <a:solidFill>
                  <a:srgbClr val="000000"/>
                </a:solidFill>
                <a:latin typeface="ＭＳ ゴシック" pitchFamily="49" charset="-128"/>
                <a:ea typeface="ＭＳ ゴシック" pitchFamily="49" charset="-128"/>
              </a:rPr>
              <a:t>住宅入居等支援事業（居住サポート事業）</a:t>
            </a: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４　成年後見制度利用支援事業</a:t>
            </a:r>
            <a:endParaRPr lang="en-US" altLang="ja-JP"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５　成年後見制度法人後見支援事業</a:t>
            </a:r>
            <a:endParaRPr lang="en-US" altLang="ja-JP"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６　意思疎通支援事業</a:t>
            </a:r>
            <a:endParaRPr lang="en-US" altLang="ja-JP"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７　日常生活用具給付等事業　</a:t>
            </a: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８　</a:t>
            </a:r>
            <a:r>
              <a:rPr lang="zh-TW" altLang="en-US" sz="1200" u="sng">
                <a:solidFill>
                  <a:srgbClr val="000000"/>
                </a:solidFill>
                <a:latin typeface="ＭＳ ゴシック" pitchFamily="49" charset="-128"/>
                <a:ea typeface="ＭＳ ゴシック" pitchFamily="49" charset="-128"/>
              </a:rPr>
              <a:t>手話奉仕員養成研修事業</a:t>
            </a:r>
            <a:endParaRPr lang="ja-JP" altLang="en-US" sz="1200" u="sng">
              <a:solidFill>
                <a:srgbClr val="000000"/>
              </a:solidFill>
              <a:latin typeface="ＭＳ ゴシック" pitchFamily="49" charset="-128"/>
              <a:ea typeface="ＭＳ ゴシック" pitchFamily="49" charset="-128"/>
            </a:endParaRPr>
          </a:p>
          <a:p>
            <a:pPr algn="just" eaLnBrk="1" hangingPunct="1">
              <a:lnSpc>
                <a:spcPts val="2600"/>
              </a:lnSpc>
              <a:spcBef>
                <a:spcPct val="0"/>
              </a:spcBef>
              <a:buFontTx/>
              <a:buNone/>
            </a:pPr>
            <a:r>
              <a:rPr lang="ja-JP" altLang="en-US" sz="1200" u="sng">
                <a:solidFill>
                  <a:srgbClr val="000000"/>
                </a:solidFill>
                <a:latin typeface="ＭＳ ゴシック" pitchFamily="49" charset="-128"/>
                <a:ea typeface="ＭＳ ゴシック" pitchFamily="49" charset="-128"/>
              </a:rPr>
              <a:t>９　移動支援事業</a:t>
            </a:r>
          </a:p>
          <a:p>
            <a:pPr algn="just" eaLnBrk="1" hangingPunct="1">
              <a:lnSpc>
                <a:spcPts val="2600"/>
              </a:lnSpc>
              <a:spcBef>
                <a:spcPct val="0"/>
              </a:spcBef>
              <a:buFontTx/>
              <a:buNone/>
            </a:pPr>
            <a:r>
              <a:rPr lang="en-US" altLang="ja-JP" sz="1200" u="sng">
                <a:solidFill>
                  <a:srgbClr val="000000"/>
                </a:solidFill>
                <a:latin typeface="ＭＳ ゴシック" pitchFamily="49" charset="-128"/>
                <a:ea typeface="ＭＳ ゴシック" pitchFamily="49" charset="-128"/>
              </a:rPr>
              <a:t>10</a:t>
            </a:r>
            <a:r>
              <a:rPr lang="ja-JP" altLang="en-US" sz="1200" u="sng">
                <a:solidFill>
                  <a:srgbClr val="000000"/>
                </a:solidFill>
                <a:latin typeface="ＭＳ ゴシック" pitchFamily="49" charset="-128"/>
                <a:ea typeface="ＭＳ ゴシック" pitchFamily="49" charset="-128"/>
              </a:rPr>
              <a:t>　地域活動支援センター</a:t>
            </a:r>
          </a:p>
          <a:p>
            <a:pPr algn="just" eaLnBrk="1" hangingPunct="1">
              <a:lnSpc>
                <a:spcPts val="2600"/>
              </a:lnSpc>
              <a:spcBef>
                <a:spcPct val="0"/>
              </a:spcBef>
              <a:buFontTx/>
              <a:buNone/>
            </a:pPr>
            <a:r>
              <a:rPr lang="ja-JP" altLang="en-US" sz="1200">
                <a:solidFill>
                  <a:srgbClr val="000000"/>
                </a:solidFill>
                <a:latin typeface="ＭＳ ゴシック" pitchFamily="49" charset="-128"/>
                <a:ea typeface="ＭＳ ゴシック" pitchFamily="49" charset="-128"/>
              </a:rPr>
              <a:t>　</a:t>
            </a:r>
            <a:r>
              <a:rPr lang="en-US" altLang="ja-JP" sz="1200">
                <a:solidFill>
                  <a:srgbClr val="000000"/>
                </a:solidFill>
                <a:latin typeface="ＭＳ ゴシック" pitchFamily="49" charset="-128"/>
                <a:ea typeface="ＭＳ ゴシック" pitchFamily="49" charset="-128"/>
              </a:rPr>
              <a:t>(1)</a:t>
            </a:r>
            <a:r>
              <a:rPr lang="ja-JP" altLang="en-US" sz="1200">
                <a:solidFill>
                  <a:srgbClr val="000000"/>
                </a:solidFill>
                <a:latin typeface="ＭＳ ゴシック" pitchFamily="49" charset="-128"/>
                <a:ea typeface="ＭＳ ゴシック" pitchFamily="49" charset="-128"/>
              </a:rPr>
              <a:t>　地域活動支援センター基礎的事業</a:t>
            </a:r>
            <a:r>
              <a:rPr lang="en-US" altLang="ja-JP" sz="1200">
                <a:solidFill>
                  <a:srgbClr val="000000"/>
                </a:solidFill>
                <a:latin typeface="ＭＳ ゴシック" pitchFamily="49" charset="-128"/>
                <a:ea typeface="ＭＳ ゴシック" pitchFamily="49" charset="-128"/>
              </a:rPr>
              <a:t>《</a:t>
            </a:r>
            <a:r>
              <a:rPr lang="ja-JP" altLang="en-US" sz="1200">
                <a:solidFill>
                  <a:srgbClr val="000000"/>
                </a:solidFill>
                <a:latin typeface="ＭＳ ゴシック" pitchFamily="49" charset="-128"/>
                <a:ea typeface="ＭＳ ゴシック" pitchFamily="49" charset="-128"/>
              </a:rPr>
              <a:t>交付税</a:t>
            </a:r>
            <a:r>
              <a:rPr lang="en-US" altLang="ja-JP" sz="1200">
                <a:solidFill>
                  <a:srgbClr val="000000"/>
                </a:solidFill>
                <a:latin typeface="ＭＳ ゴシック" pitchFamily="49" charset="-128"/>
                <a:ea typeface="ＭＳ ゴシック" pitchFamily="49" charset="-128"/>
              </a:rPr>
              <a:t>》</a:t>
            </a:r>
          </a:p>
          <a:p>
            <a:pPr algn="just" eaLnBrk="1" hangingPunct="1">
              <a:lnSpc>
                <a:spcPts val="2600"/>
              </a:lnSpc>
              <a:spcBef>
                <a:spcPct val="0"/>
              </a:spcBef>
              <a:buFontTx/>
              <a:buNone/>
            </a:pPr>
            <a:r>
              <a:rPr lang="ja-JP" altLang="en-US" sz="1200">
                <a:solidFill>
                  <a:srgbClr val="000000"/>
                </a:solidFill>
                <a:latin typeface="ＭＳ ゴシック" pitchFamily="49" charset="-128"/>
                <a:ea typeface="ＭＳ ゴシック" pitchFamily="49" charset="-128"/>
              </a:rPr>
              <a:t>　</a:t>
            </a:r>
            <a:r>
              <a:rPr lang="en-US" altLang="ja-JP" sz="1200">
                <a:solidFill>
                  <a:srgbClr val="000000"/>
                </a:solidFill>
                <a:latin typeface="ＭＳ ゴシック" pitchFamily="49" charset="-128"/>
                <a:ea typeface="ＭＳ ゴシック" pitchFamily="49" charset="-128"/>
              </a:rPr>
              <a:t>(2)</a:t>
            </a:r>
            <a:r>
              <a:rPr lang="ja-JP" altLang="en-US" sz="1200">
                <a:solidFill>
                  <a:srgbClr val="000000"/>
                </a:solidFill>
                <a:latin typeface="ＭＳ ゴシック" pitchFamily="49" charset="-128"/>
                <a:ea typeface="ＭＳ ゴシック" pitchFamily="49" charset="-128"/>
              </a:rPr>
              <a:t>　地域活動支援センター機能強化事業</a:t>
            </a:r>
          </a:p>
          <a:p>
            <a:pPr algn="just" eaLnBrk="1" hangingPunct="1">
              <a:lnSpc>
                <a:spcPts val="1800"/>
              </a:lnSpc>
              <a:spcBef>
                <a:spcPct val="0"/>
              </a:spcBef>
              <a:buFontTx/>
              <a:buNone/>
            </a:pPr>
            <a:endParaRPr lang="ja-JP" altLang="en-US" sz="1200">
              <a:solidFill>
                <a:srgbClr val="000000"/>
              </a:solidFill>
              <a:latin typeface="ＭＳ ゴシック" pitchFamily="49" charset="-128"/>
              <a:ea typeface="ＭＳ ゴシック" pitchFamily="49" charset="-128"/>
            </a:endParaRPr>
          </a:p>
          <a:p>
            <a:pPr algn="just" eaLnBrk="1" hangingPunct="1">
              <a:lnSpc>
                <a:spcPts val="1800"/>
              </a:lnSpc>
              <a:spcBef>
                <a:spcPct val="0"/>
              </a:spcBef>
              <a:buFontTx/>
              <a:buNone/>
            </a:pPr>
            <a:r>
              <a:rPr lang="ja-JP" altLang="en-US" sz="1200">
                <a:solidFill>
                  <a:srgbClr val="000000"/>
                </a:solidFill>
                <a:latin typeface="ＭＳ ゴシック" pitchFamily="49" charset="-128"/>
                <a:ea typeface="ＭＳ ゴシック" pitchFamily="49" charset="-128"/>
              </a:rPr>
              <a:t>　</a:t>
            </a:r>
          </a:p>
        </p:txBody>
      </p:sp>
      <p:sp>
        <p:nvSpPr>
          <p:cNvPr id="3075" name="Rectangle 7"/>
          <p:cNvSpPr>
            <a:spLocks noChangeArrowheads="1"/>
          </p:cNvSpPr>
          <p:nvPr/>
        </p:nvSpPr>
        <p:spPr bwMode="auto">
          <a:xfrm>
            <a:off x="344488" y="6597650"/>
            <a:ext cx="115411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3" rIns="91428" bIns="45713"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200">
                <a:solidFill>
                  <a:srgbClr val="000000"/>
                </a:solidFill>
              </a:rPr>
              <a:t>注）下線は必須事業</a:t>
            </a:r>
          </a:p>
        </p:txBody>
      </p:sp>
      <p:sp>
        <p:nvSpPr>
          <p:cNvPr id="3076" name="Text Box 11"/>
          <p:cNvSpPr txBox="1">
            <a:spLocks noChangeArrowheads="1"/>
          </p:cNvSpPr>
          <p:nvPr/>
        </p:nvSpPr>
        <p:spPr bwMode="auto">
          <a:xfrm>
            <a:off x="0" y="4763"/>
            <a:ext cx="990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600">
                <a:solidFill>
                  <a:srgbClr val="000000"/>
                </a:solidFill>
                <a:latin typeface="ＤＦ特太ゴシック体" pitchFamily="49" charset="-128"/>
                <a:ea typeface="ＤＦ特太ゴシック体" pitchFamily="49" charset="-128"/>
              </a:rPr>
              <a:t>平成</a:t>
            </a:r>
            <a:r>
              <a:rPr lang="en-US" altLang="ja-JP" sz="1600">
                <a:solidFill>
                  <a:srgbClr val="000000"/>
                </a:solidFill>
                <a:latin typeface="ＤＦ特太ゴシック体" pitchFamily="49" charset="-128"/>
                <a:ea typeface="ＤＦ特太ゴシック体" pitchFamily="49" charset="-128"/>
              </a:rPr>
              <a:t>30</a:t>
            </a:r>
            <a:r>
              <a:rPr lang="ja-JP" altLang="en-US" sz="1600">
                <a:solidFill>
                  <a:srgbClr val="000000"/>
                </a:solidFill>
                <a:latin typeface="ＤＦ特太ゴシック体" pitchFamily="49" charset="-128"/>
                <a:ea typeface="ＤＦ特太ゴシック体" pitchFamily="49" charset="-128"/>
              </a:rPr>
              <a:t>年度地域生活支援事業一覧</a:t>
            </a:r>
          </a:p>
        </p:txBody>
      </p:sp>
      <p:sp>
        <p:nvSpPr>
          <p:cNvPr id="3077" name="Rectangle 3"/>
          <p:cNvSpPr>
            <a:spLocks noChangeArrowheads="1"/>
          </p:cNvSpPr>
          <p:nvPr/>
        </p:nvSpPr>
        <p:spPr bwMode="auto">
          <a:xfrm>
            <a:off x="4521200" y="792163"/>
            <a:ext cx="53213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0" rIns="74285" bIns="0"/>
          <a:lstStyle>
            <a:lvl1pPr eaLnBrk="0" hangingPunct="0">
              <a:defRPr kumimoji="1" sz="1200">
                <a:solidFill>
                  <a:schemeClr val="tx1"/>
                </a:solidFill>
                <a:latin typeface="Arial" charset="0"/>
                <a:ea typeface="ＭＳ Ｐゴシック" pitchFamily="50" charset="-128"/>
              </a:defRPr>
            </a:lvl1pPr>
            <a:lvl2pPr marL="742950" indent="-285750" eaLnBrk="0" hangingPunct="0">
              <a:defRPr kumimoji="1" sz="1200">
                <a:solidFill>
                  <a:schemeClr val="tx1"/>
                </a:solidFill>
                <a:latin typeface="Arial" charset="0"/>
                <a:ea typeface="ＭＳ Ｐゴシック" pitchFamily="50" charset="-128"/>
              </a:defRPr>
            </a:lvl2pPr>
            <a:lvl3pPr marL="1143000" indent="-228600" eaLnBrk="0" hangingPunct="0">
              <a:defRPr kumimoji="1" sz="1200">
                <a:solidFill>
                  <a:schemeClr val="tx1"/>
                </a:solidFill>
                <a:latin typeface="Arial" charset="0"/>
                <a:ea typeface="ＭＳ Ｐゴシック" pitchFamily="50" charset="-128"/>
              </a:defRPr>
            </a:lvl3pPr>
            <a:lvl4pPr marL="1600200" indent="-228600" eaLnBrk="0" hangingPunct="0">
              <a:defRPr kumimoji="1" sz="1200">
                <a:solidFill>
                  <a:schemeClr val="tx1"/>
                </a:solidFill>
                <a:latin typeface="Arial" charset="0"/>
                <a:ea typeface="ＭＳ Ｐゴシック" pitchFamily="50" charset="-128"/>
              </a:defRPr>
            </a:lvl4pPr>
            <a:lvl5pPr marL="2057400" indent="-228600" eaLnBrk="0" hangingPunct="0">
              <a:defRPr kumimoji="1" sz="12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pitchFamily="50" charset="-128"/>
              </a:defRPr>
            </a:lvl9pPr>
          </a:lstStyle>
          <a:p>
            <a:pPr algn="just" eaLnBrk="1" hangingPunct="1">
              <a:lnSpc>
                <a:spcPts val="1800"/>
              </a:lnSpc>
              <a:defRPr/>
            </a:pPr>
            <a:r>
              <a:rPr lang="en-US" altLang="ja-JP" dirty="0" smtClean="0">
                <a:solidFill>
                  <a:srgbClr val="000000"/>
                </a:solidFill>
                <a:latin typeface="ＭＳ ゴシック" pitchFamily="49" charset="-128"/>
                <a:ea typeface="ＭＳ ゴシック" pitchFamily="49" charset="-128"/>
              </a:rPr>
              <a:t>11</a:t>
            </a:r>
            <a:r>
              <a:rPr lang="ja-JP" altLang="en-US" dirty="0" smtClean="0">
                <a:solidFill>
                  <a:srgbClr val="000000"/>
                </a:solidFill>
                <a:latin typeface="ＭＳ ゴシック" pitchFamily="49" charset="-128"/>
                <a:ea typeface="ＭＳ ゴシック" pitchFamily="49" charset="-128"/>
              </a:rPr>
              <a:t>　任意事業</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a:t>
            </a:r>
            <a:r>
              <a:rPr lang="ja-JP" altLang="en-US" dirty="0" smtClean="0">
                <a:solidFill>
                  <a:srgbClr val="000000"/>
                </a:solidFill>
                <a:latin typeface="ＭＳ ゴシック" pitchFamily="49" charset="-128"/>
                <a:ea typeface="ＭＳ ゴシック" pitchFamily="49" charset="-128"/>
              </a:rPr>
              <a:t>日常生活支援</a:t>
            </a:r>
            <a:r>
              <a:rPr lang="en-US" altLang="ja-JP" dirty="0" smtClean="0">
                <a:solidFill>
                  <a:srgbClr val="000000"/>
                </a:solidFill>
                <a:latin typeface="ＭＳ ゴシック" pitchFamily="49" charset="-128"/>
                <a:ea typeface="ＭＳ ゴシック" pitchFamily="49" charset="-128"/>
              </a:rPr>
              <a:t>】</a:t>
            </a:r>
          </a:p>
          <a:p>
            <a:pPr algn="just" eaLnBrk="1" hangingPunct="1">
              <a:lnSpc>
                <a:spcPts val="1800"/>
              </a:lnSpc>
              <a:defRPr/>
            </a:pPr>
            <a:r>
              <a:rPr lang="en-US" altLang="ja-JP" dirty="0" smtClean="0">
                <a:solidFill>
                  <a:srgbClr val="000000"/>
                </a:solidFill>
                <a:latin typeface="ＭＳ ゴシック" pitchFamily="49" charset="-128"/>
                <a:ea typeface="ＭＳ ゴシック" pitchFamily="49" charset="-128"/>
              </a:rPr>
              <a:t>    (1)</a:t>
            </a:r>
            <a:r>
              <a:rPr lang="ja-JP" altLang="en-US" dirty="0" smtClean="0">
                <a:solidFill>
                  <a:srgbClr val="000000"/>
                </a:solidFill>
                <a:latin typeface="ＭＳ ゴシック" pitchFamily="49" charset="-128"/>
                <a:ea typeface="ＭＳ ゴシック" pitchFamily="49" charset="-128"/>
              </a:rPr>
              <a:t>　福祉ホームの運営</a:t>
            </a: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(2)  </a:t>
            </a:r>
            <a:r>
              <a:rPr lang="ja-JP" altLang="en-US" dirty="0" smtClean="0">
                <a:solidFill>
                  <a:srgbClr val="000000"/>
                </a:solidFill>
                <a:latin typeface="ＭＳ ゴシック" pitchFamily="49" charset="-128"/>
                <a:ea typeface="ＭＳ ゴシック" pitchFamily="49" charset="-128"/>
              </a:rPr>
              <a:t>訪問入浴サービス</a:t>
            </a: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(3)</a:t>
            </a:r>
            <a:r>
              <a:rPr lang="ja-JP" altLang="en-US" dirty="0" smtClean="0">
                <a:solidFill>
                  <a:srgbClr val="000000"/>
                </a:solidFill>
                <a:latin typeface="ＭＳ ゴシック" pitchFamily="49" charset="-128"/>
                <a:ea typeface="ＭＳ ゴシック" pitchFamily="49" charset="-128"/>
              </a:rPr>
              <a:t>　生活訓練等</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(4)</a:t>
            </a:r>
            <a:r>
              <a:rPr lang="ja-JP" altLang="en-US" dirty="0" smtClean="0">
                <a:solidFill>
                  <a:srgbClr val="000000"/>
                </a:solidFill>
                <a:latin typeface="ＭＳ ゴシック" pitchFamily="49" charset="-128"/>
                <a:ea typeface="ＭＳ ゴシック" pitchFamily="49" charset="-128"/>
              </a:rPr>
              <a:t>　日中一時支援</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(5)</a:t>
            </a:r>
            <a:r>
              <a:rPr lang="ja-JP" altLang="en-US" dirty="0" smtClean="0">
                <a:solidFill>
                  <a:srgbClr val="000000"/>
                </a:solidFill>
                <a:latin typeface="ＭＳ ゴシック" pitchFamily="49" charset="-128"/>
                <a:ea typeface="ＭＳ ゴシック" pitchFamily="49" charset="-128"/>
              </a:rPr>
              <a:t>　地域移行のための安心生活支援</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(6)</a:t>
            </a:r>
            <a:r>
              <a:rPr lang="ja-JP" altLang="en-US" dirty="0" smtClean="0">
                <a:solidFill>
                  <a:srgbClr val="000000"/>
                </a:solidFill>
                <a:latin typeface="ＭＳ ゴシック" pitchFamily="49" charset="-128"/>
                <a:ea typeface="ＭＳ ゴシック" pitchFamily="49" charset="-128"/>
              </a:rPr>
              <a:t>  </a:t>
            </a:r>
            <a:r>
              <a:rPr lang="zh-TW" altLang="en-US" dirty="0" smtClean="0">
                <a:solidFill>
                  <a:srgbClr val="000000"/>
                </a:solidFill>
              </a:rPr>
              <a:t>巡回支援専門員整備</a:t>
            </a:r>
            <a:endParaRPr lang="en-US" altLang="zh-TW" dirty="0" smtClean="0">
              <a:solidFill>
                <a:srgbClr val="000000"/>
              </a:solidFill>
            </a:endParaRPr>
          </a:p>
          <a:p>
            <a:pPr algn="just" eaLnBrk="1" hangingPunct="1">
              <a:lnSpc>
                <a:spcPts val="1800"/>
              </a:lnSpc>
              <a:defRPr/>
            </a:pPr>
            <a:r>
              <a:rPr lang="ja-JP" altLang="en-US" dirty="0" smtClean="0">
                <a:solidFill>
                  <a:srgbClr val="000000"/>
                </a:solidFill>
              </a:rPr>
              <a:t>　　　</a:t>
            </a:r>
            <a:r>
              <a:rPr lang="en-US" altLang="ja-JP" dirty="0" smtClean="0">
                <a:solidFill>
                  <a:srgbClr val="000000"/>
                </a:solidFill>
                <a:latin typeface="ＭＳ ゴシック" pitchFamily="49" charset="-128"/>
                <a:ea typeface="ＭＳ ゴシック" pitchFamily="49" charset="-128"/>
              </a:rPr>
              <a:t>(7)</a:t>
            </a:r>
            <a:r>
              <a:rPr lang="ja-JP" altLang="en-US" dirty="0" smtClean="0">
                <a:solidFill>
                  <a:srgbClr val="000000"/>
                </a:solidFill>
                <a:latin typeface="ＭＳ ゴシック" pitchFamily="49" charset="-128"/>
                <a:ea typeface="ＭＳ ゴシック" pitchFamily="49" charset="-128"/>
              </a:rPr>
              <a:t>  </a:t>
            </a:r>
            <a:r>
              <a:rPr lang="ja-JP" altLang="en-US" dirty="0" smtClean="0">
                <a:solidFill>
                  <a:srgbClr val="000000"/>
                </a:solidFill>
              </a:rPr>
              <a:t>相談支援事業所等（地域援助事業者）における退院支援体制確保</a:t>
            </a:r>
            <a:endParaRPr lang="en-US" altLang="ja-JP" dirty="0" smtClean="0">
              <a:solidFill>
                <a:srgbClr val="000000"/>
              </a:solidFill>
            </a:endParaRPr>
          </a:p>
          <a:p>
            <a:pPr marL="622300" indent="-622300" algn="just" eaLnBrk="1" hangingPunct="1">
              <a:lnSpc>
                <a:spcPts val="1800"/>
              </a:lnSpc>
              <a:defRPr/>
            </a:pPr>
            <a:r>
              <a:rPr lang="en-US" altLang="ja-JP" dirty="0" smtClean="0">
                <a:solidFill>
                  <a:srgbClr val="000000"/>
                </a:solidFill>
                <a:latin typeface="ＭＳ ゴシック" panose="020B0609070205080204" pitchFamily="49" charset="-128"/>
                <a:ea typeface="ＭＳ ゴシック" panose="020B0609070205080204" pitchFamily="49" charset="-128"/>
              </a:rPr>
              <a:t>    (8)  </a:t>
            </a:r>
            <a:r>
              <a:rPr lang="ja-JP" altLang="en-US" dirty="0" smtClean="0">
                <a:solidFill>
                  <a:srgbClr val="000000"/>
                </a:solidFill>
                <a:latin typeface="ＭＳ ゴシック" panose="020B0609070205080204" pitchFamily="49" charset="-128"/>
                <a:ea typeface="ＭＳ ゴシック" panose="020B0609070205080204" pitchFamily="49" charset="-128"/>
              </a:rPr>
              <a:t>協議会における地域資源の開発・利用促進等の支援</a:t>
            </a:r>
            <a:endParaRPr lang="en-US" altLang="ja-JP" dirty="0" smtClean="0">
              <a:solidFill>
                <a:srgbClr val="000000"/>
              </a:solidFill>
              <a:latin typeface="ＭＳ ゴシック" panose="020B0609070205080204" pitchFamily="49" charset="-128"/>
              <a:ea typeface="ＭＳ ゴシック" panose="020B0609070205080204"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a:t>
            </a:r>
            <a:r>
              <a:rPr lang="ja-JP" altLang="en-US" dirty="0" smtClean="0">
                <a:solidFill>
                  <a:srgbClr val="000000"/>
                </a:solidFill>
                <a:latin typeface="ＭＳ ゴシック" pitchFamily="49" charset="-128"/>
                <a:ea typeface="ＭＳ ゴシック" pitchFamily="49" charset="-128"/>
              </a:rPr>
              <a:t>社会参加支援</a:t>
            </a:r>
            <a:r>
              <a:rPr lang="en-US" altLang="ja-JP" dirty="0" smtClean="0">
                <a:solidFill>
                  <a:srgbClr val="000000"/>
                </a:solidFill>
                <a:latin typeface="ＭＳ ゴシック" pitchFamily="49" charset="-128"/>
                <a:ea typeface="ＭＳ ゴシック" pitchFamily="49" charset="-128"/>
              </a:rPr>
              <a:t>】</a:t>
            </a: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(1)</a:t>
            </a:r>
            <a:r>
              <a:rPr lang="ja-JP" altLang="en-US" dirty="0" smtClean="0">
                <a:solidFill>
                  <a:srgbClr val="000000"/>
                </a:solidFill>
                <a:latin typeface="ＭＳ ゴシック" pitchFamily="49" charset="-128"/>
                <a:ea typeface="ＭＳ ゴシック" pitchFamily="49" charset="-128"/>
              </a:rPr>
              <a:t>　レクリエーション活動等支援</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(2)</a:t>
            </a:r>
            <a:r>
              <a:rPr lang="ja-JP" altLang="en-US" dirty="0" smtClean="0">
                <a:solidFill>
                  <a:srgbClr val="000000"/>
                </a:solidFill>
                <a:latin typeface="ＭＳ ゴシック" pitchFamily="49" charset="-128"/>
                <a:ea typeface="ＭＳ ゴシック" pitchFamily="49" charset="-128"/>
              </a:rPr>
              <a:t>　</a:t>
            </a:r>
            <a:r>
              <a:rPr lang="ja-JP" altLang="en-US" dirty="0">
                <a:solidFill>
                  <a:srgbClr val="000000"/>
                </a:solidFill>
                <a:latin typeface="ＭＳ ゴシック" pitchFamily="49" charset="-128"/>
                <a:ea typeface="ＭＳ ゴシック" pitchFamily="49" charset="-128"/>
              </a:rPr>
              <a:t>芸術</a:t>
            </a:r>
            <a:r>
              <a:rPr lang="ja-JP" altLang="en-US" dirty="0" smtClean="0">
                <a:solidFill>
                  <a:srgbClr val="000000"/>
                </a:solidFill>
                <a:latin typeface="ＭＳ ゴシック" pitchFamily="49" charset="-128"/>
                <a:ea typeface="ＭＳ ゴシック" pitchFamily="49" charset="-128"/>
              </a:rPr>
              <a:t>文化活動振興</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(3)</a:t>
            </a:r>
            <a:r>
              <a:rPr lang="ja-JP" altLang="en-US" dirty="0" smtClean="0">
                <a:solidFill>
                  <a:srgbClr val="000000"/>
                </a:solidFill>
                <a:latin typeface="ＭＳ ゴシック" pitchFamily="49" charset="-128"/>
                <a:ea typeface="ＭＳ ゴシック" pitchFamily="49" charset="-128"/>
              </a:rPr>
              <a:t>　点字・声の広報等発行</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(4)</a:t>
            </a:r>
            <a:r>
              <a:rPr lang="ja-JP" altLang="en-US" dirty="0" smtClean="0">
                <a:solidFill>
                  <a:srgbClr val="000000"/>
                </a:solidFill>
                <a:latin typeface="ＭＳ ゴシック" pitchFamily="49" charset="-128"/>
                <a:ea typeface="ＭＳ ゴシック" pitchFamily="49" charset="-128"/>
              </a:rPr>
              <a:t>　奉仕員養成研修</a:t>
            </a:r>
            <a:endParaRPr lang="en-US" altLang="ja-JP" dirty="0" smtClean="0">
              <a:solidFill>
                <a:srgbClr val="000000"/>
              </a:solidFill>
              <a:latin typeface="ＭＳ ゴシック" pitchFamily="49" charset="-128"/>
              <a:ea typeface="ＭＳ ゴシック" pitchFamily="49" charset="-128"/>
            </a:endParaRPr>
          </a:p>
          <a:p>
            <a:pPr marL="622300" indent="-622300" algn="just" eaLnBrk="1" hangingPunct="1">
              <a:lnSpc>
                <a:spcPts val="1800"/>
              </a:lnSpc>
              <a:defRPr/>
            </a:pPr>
            <a:r>
              <a:rPr lang="en-US" altLang="ja-JP" dirty="0" smtClean="0">
                <a:solidFill>
                  <a:srgbClr val="000000"/>
                </a:solidFill>
                <a:latin typeface="ＭＳ ゴシック" pitchFamily="49" charset="-128"/>
                <a:ea typeface="ＭＳ ゴシック" pitchFamily="49" charset="-128"/>
              </a:rPr>
              <a:t>    (5)</a:t>
            </a:r>
            <a:r>
              <a:rPr lang="ja-JP" altLang="en-US" dirty="0" smtClean="0">
                <a:solidFill>
                  <a:srgbClr val="000000"/>
                </a:solidFill>
                <a:latin typeface="ＭＳ ゴシック" pitchFamily="49" charset="-128"/>
                <a:ea typeface="ＭＳ ゴシック" pitchFamily="49" charset="-128"/>
              </a:rPr>
              <a:t>　</a:t>
            </a:r>
            <a:r>
              <a:rPr lang="ja-JP" altLang="ja-JP" dirty="0" smtClean="0"/>
              <a:t>複数</a:t>
            </a:r>
            <a:r>
              <a:rPr lang="ja-JP" altLang="ja-JP" dirty="0"/>
              <a:t>市町村における意思疎通支援の共同実施</a:t>
            </a:r>
            <a:r>
              <a:rPr lang="ja-JP" altLang="ja-JP" dirty="0" smtClean="0"/>
              <a:t>促進</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(6)</a:t>
            </a:r>
            <a:r>
              <a:rPr lang="ja-JP" altLang="en-US" dirty="0" smtClean="0">
                <a:solidFill>
                  <a:srgbClr val="000000"/>
                </a:solidFill>
              </a:rPr>
              <a:t>　 自動車運転免許取得・改造助成</a:t>
            </a:r>
            <a:r>
              <a:rPr lang="en-US" altLang="ja-JP" dirty="0">
                <a:solidFill>
                  <a:srgbClr val="000000"/>
                </a:solidFill>
                <a:latin typeface="ＭＳ ゴシック" pitchFamily="49" charset="-128"/>
                <a:ea typeface="ＭＳ ゴシック" pitchFamily="49" charset="-128"/>
              </a:rPr>
              <a:t>《</a:t>
            </a:r>
            <a:r>
              <a:rPr lang="ja-JP" altLang="en-US" dirty="0">
                <a:solidFill>
                  <a:srgbClr val="000000"/>
                </a:solidFill>
                <a:latin typeface="ＭＳ ゴシック" pitchFamily="49" charset="-128"/>
                <a:ea typeface="ＭＳ ゴシック" pitchFamily="49" charset="-128"/>
              </a:rPr>
              <a:t>交付税</a:t>
            </a:r>
            <a:r>
              <a:rPr lang="en-US" altLang="ja-JP" dirty="0">
                <a:solidFill>
                  <a:srgbClr val="000000"/>
                </a:solidFill>
                <a:latin typeface="ＭＳ ゴシック" pitchFamily="49" charset="-128"/>
                <a:ea typeface="ＭＳ ゴシック" pitchFamily="49" charset="-128"/>
              </a:rPr>
              <a:t>》</a:t>
            </a:r>
            <a:endParaRPr lang="en-US" altLang="ja-JP" dirty="0" smtClean="0">
              <a:solidFill>
                <a:srgbClr val="000000"/>
              </a:solidFill>
            </a:endParaRPr>
          </a:p>
          <a:p>
            <a:pPr algn="just" eaLnBrk="1" hangingPunct="1">
              <a:lnSpc>
                <a:spcPts val="1800"/>
              </a:lnSpc>
              <a:defRPr/>
            </a:pPr>
            <a:r>
              <a:rPr lang="ja-JP" altLang="en-US" dirty="0" smtClean="0">
                <a:solidFill>
                  <a:srgbClr val="000000"/>
                </a:solidFill>
              </a:rPr>
              <a:t>　　</a:t>
            </a:r>
            <a:r>
              <a:rPr lang="en-US" altLang="ja-JP" dirty="0" smtClean="0">
                <a:solidFill>
                  <a:srgbClr val="000000"/>
                </a:solidFill>
              </a:rPr>
              <a:t>【</a:t>
            </a:r>
            <a:r>
              <a:rPr lang="ja-JP" altLang="en-US" dirty="0" smtClean="0">
                <a:solidFill>
                  <a:srgbClr val="000000"/>
                </a:solidFill>
              </a:rPr>
              <a:t>就業・就労支援</a:t>
            </a:r>
            <a:r>
              <a:rPr lang="en-US" altLang="ja-JP" dirty="0" smtClean="0">
                <a:solidFill>
                  <a:srgbClr val="000000"/>
                </a:solidFill>
              </a:rPr>
              <a:t>】</a:t>
            </a: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(1)</a:t>
            </a:r>
            <a:r>
              <a:rPr lang="ja-JP" altLang="en-US" dirty="0" smtClean="0">
                <a:solidFill>
                  <a:srgbClr val="000000"/>
                </a:solidFill>
                <a:latin typeface="ＭＳ ゴシック" pitchFamily="49" charset="-128"/>
                <a:ea typeface="ＭＳ ゴシック" pitchFamily="49" charset="-128"/>
              </a:rPr>
              <a:t>　盲人ホームの運営</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(2)</a:t>
            </a:r>
            <a:r>
              <a:rPr lang="ja-JP" altLang="en-US" dirty="0" smtClean="0">
                <a:solidFill>
                  <a:srgbClr val="000000"/>
                </a:solidFill>
                <a:latin typeface="ＭＳ ゴシック" pitchFamily="49" charset="-128"/>
                <a:ea typeface="ＭＳ ゴシック" pitchFamily="49" charset="-128"/>
              </a:rPr>
              <a:t>　更生訓練費給付</a:t>
            </a:r>
            <a:r>
              <a:rPr lang="en-US" altLang="ja-JP" dirty="0">
                <a:solidFill>
                  <a:srgbClr val="000000"/>
                </a:solidFill>
                <a:latin typeface="ＭＳ ゴシック" pitchFamily="49" charset="-128"/>
                <a:ea typeface="ＭＳ ゴシック" pitchFamily="49" charset="-128"/>
              </a:rPr>
              <a:t>《</a:t>
            </a:r>
            <a:r>
              <a:rPr lang="ja-JP" altLang="en-US" dirty="0">
                <a:solidFill>
                  <a:srgbClr val="000000"/>
                </a:solidFill>
                <a:latin typeface="ＭＳ ゴシック" pitchFamily="49" charset="-128"/>
                <a:ea typeface="ＭＳ ゴシック" pitchFamily="49" charset="-128"/>
              </a:rPr>
              <a:t>交付税</a:t>
            </a:r>
            <a:r>
              <a:rPr lang="en-US" altLang="ja-JP" dirty="0">
                <a:solidFill>
                  <a:srgbClr val="000000"/>
                </a:solidFill>
                <a:latin typeface="ＭＳ ゴシック" pitchFamily="49" charset="-128"/>
                <a:ea typeface="ＭＳ ゴシック" pitchFamily="49" charset="-128"/>
              </a:rPr>
              <a:t>》</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r>
              <a:rPr lang="en-US" altLang="ja-JP" dirty="0" smtClean="0">
                <a:solidFill>
                  <a:srgbClr val="000000"/>
                </a:solidFill>
                <a:latin typeface="ＭＳ ゴシック" pitchFamily="49" charset="-128"/>
                <a:ea typeface="ＭＳ ゴシック" pitchFamily="49" charset="-128"/>
              </a:rPr>
              <a:t>(3)</a:t>
            </a:r>
            <a:r>
              <a:rPr lang="ja-JP" altLang="en-US" dirty="0" smtClean="0">
                <a:solidFill>
                  <a:srgbClr val="000000"/>
                </a:solidFill>
                <a:latin typeface="ＭＳ ゴシック" pitchFamily="49" charset="-128"/>
                <a:ea typeface="ＭＳ ゴシック" pitchFamily="49" charset="-128"/>
              </a:rPr>
              <a:t>　知的障害者職親委託　</a:t>
            </a:r>
            <a:endParaRPr lang="en-US" altLang="ja-JP"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en-US" altLang="zh-TW" dirty="0" smtClean="0">
                <a:solidFill>
                  <a:srgbClr val="000000"/>
                </a:solidFill>
                <a:latin typeface="ＭＳ ゴシック" pitchFamily="49" charset="-128"/>
                <a:ea typeface="ＭＳ ゴシック" pitchFamily="49" charset="-128"/>
              </a:rPr>
              <a:t>12</a:t>
            </a:r>
            <a:r>
              <a:rPr lang="ja-JP" altLang="en-US" dirty="0" smtClean="0">
                <a:solidFill>
                  <a:srgbClr val="000000"/>
                </a:solidFill>
                <a:latin typeface="ＭＳ ゴシック" pitchFamily="49" charset="-128"/>
                <a:ea typeface="ＭＳ ゴシック" pitchFamily="49" charset="-128"/>
              </a:rPr>
              <a:t>　</a:t>
            </a:r>
            <a:r>
              <a:rPr lang="zh-TW" altLang="en-US" dirty="0" smtClean="0">
                <a:solidFill>
                  <a:srgbClr val="000000"/>
                </a:solidFill>
                <a:latin typeface="ＭＳ ゴシック" pitchFamily="49" charset="-128"/>
                <a:ea typeface="ＭＳ ゴシック" pitchFamily="49" charset="-128"/>
              </a:rPr>
              <a:t>障害</a:t>
            </a:r>
            <a:r>
              <a:rPr lang="ja-JP" altLang="en-US" dirty="0" smtClean="0">
                <a:solidFill>
                  <a:srgbClr val="000000"/>
                </a:solidFill>
                <a:latin typeface="ＭＳ ゴシック" pitchFamily="49" charset="-128"/>
                <a:ea typeface="ＭＳ ゴシック" pitchFamily="49" charset="-128"/>
              </a:rPr>
              <a:t>支援</a:t>
            </a:r>
            <a:r>
              <a:rPr lang="zh-TW" altLang="en-US" dirty="0" smtClean="0">
                <a:solidFill>
                  <a:srgbClr val="000000"/>
                </a:solidFill>
                <a:latin typeface="ＭＳ ゴシック" pitchFamily="49" charset="-128"/>
                <a:ea typeface="ＭＳ ゴシック" pitchFamily="49" charset="-128"/>
              </a:rPr>
              <a:t>区分認定等事務</a:t>
            </a:r>
            <a:r>
              <a:rPr lang="en-US" altLang="ja-JP" dirty="0">
                <a:solidFill>
                  <a:srgbClr val="000000"/>
                </a:solidFill>
                <a:latin typeface="ＭＳ ゴシック" pitchFamily="49" charset="-128"/>
                <a:ea typeface="ＭＳ ゴシック" pitchFamily="49" charset="-128"/>
              </a:rPr>
              <a:t>《</a:t>
            </a:r>
            <a:r>
              <a:rPr lang="ja-JP" altLang="en-US" dirty="0">
                <a:solidFill>
                  <a:srgbClr val="000000"/>
                </a:solidFill>
                <a:latin typeface="ＭＳ ゴシック" pitchFamily="49" charset="-128"/>
                <a:ea typeface="ＭＳ ゴシック" pitchFamily="49" charset="-128"/>
              </a:rPr>
              <a:t>交付税</a:t>
            </a:r>
            <a:r>
              <a:rPr lang="en-US" altLang="ja-JP" dirty="0">
                <a:solidFill>
                  <a:srgbClr val="000000"/>
                </a:solidFill>
                <a:latin typeface="ＭＳ ゴシック" pitchFamily="49" charset="-128"/>
                <a:ea typeface="ＭＳ ゴシック" pitchFamily="49" charset="-128"/>
              </a:rPr>
              <a:t>》</a:t>
            </a:r>
            <a:endParaRPr lang="ja-JP" altLang="en-US" dirty="0" smtClean="0">
              <a:solidFill>
                <a:srgbClr val="000000"/>
              </a:solidFill>
              <a:latin typeface="ＭＳ ゴシック" pitchFamily="49" charset="-128"/>
              <a:ea typeface="ＭＳ ゴシック" pitchFamily="49" charset="-128"/>
            </a:endParaRPr>
          </a:p>
          <a:p>
            <a:pPr algn="just" eaLnBrk="1" hangingPunct="1">
              <a:lnSpc>
                <a:spcPts val="1800"/>
              </a:lnSpc>
              <a:defRPr/>
            </a:pPr>
            <a:r>
              <a:rPr lang="ja-JP" altLang="en-US" dirty="0" smtClean="0">
                <a:solidFill>
                  <a:srgbClr val="000000"/>
                </a:solidFill>
                <a:latin typeface="ＭＳ ゴシック" pitchFamily="49" charset="-128"/>
                <a:ea typeface="ＭＳ ゴシック" pitchFamily="49" charset="-128"/>
              </a:rPr>
              <a:t>　</a:t>
            </a:r>
          </a:p>
        </p:txBody>
      </p:sp>
      <p:sp>
        <p:nvSpPr>
          <p:cNvPr id="7" name="正方形/長方形 6"/>
          <p:cNvSpPr/>
          <p:nvPr/>
        </p:nvSpPr>
        <p:spPr bwMode="auto">
          <a:xfrm>
            <a:off x="200025" y="549275"/>
            <a:ext cx="9642475" cy="6264275"/>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36804" tIns="7359" rIns="36804" bIns="7359"/>
          <a:lstStyle/>
          <a:p>
            <a:pPr marL="119063" indent="-119063" defTabSz="873125">
              <a:defRPr/>
            </a:pPr>
            <a:endParaRPr lang="ja-JP" altLang="en-US">
              <a:solidFill>
                <a:srgbClr val="000000"/>
              </a:solidFill>
            </a:endParaRPr>
          </a:p>
        </p:txBody>
      </p:sp>
      <p:sp>
        <p:nvSpPr>
          <p:cNvPr id="122885" name="Rectangle 5"/>
          <p:cNvSpPr>
            <a:spLocks noChangeArrowheads="1"/>
          </p:cNvSpPr>
          <p:nvPr/>
        </p:nvSpPr>
        <p:spPr bwMode="auto">
          <a:xfrm>
            <a:off x="2249488" y="404813"/>
            <a:ext cx="5200650" cy="287337"/>
          </a:xfrm>
          <a:prstGeom prst="rect">
            <a:avLst/>
          </a:prstGeom>
          <a:gradFill rotWithShape="1">
            <a:gsLst>
              <a:gs pos="0">
                <a:schemeClr val="accent1">
                  <a:gamma/>
                  <a:shade val="86275"/>
                  <a:invGamma/>
                </a:schemeClr>
              </a:gs>
              <a:gs pos="50000">
                <a:schemeClr val="accent1"/>
              </a:gs>
              <a:gs pos="100000">
                <a:schemeClr val="accent1">
                  <a:gamma/>
                  <a:shade val="86275"/>
                  <a:invGamma/>
                </a:schemeClr>
              </a:gs>
            </a:gsLst>
            <a:lin ang="5400000" scaled="1"/>
          </a:gradFill>
          <a:ln w="9525">
            <a:solidFill>
              <a:schemeClr val="tx1"/>
            </a:solidFill>
            <a:miter lim="800000"/>
            <a:headEnd/>
            <a:tailEnd/>
          </a:ln>
          <a:effectLst/>
        </p:spPr>
        <p:txBody>
          <a:bodyPr wrap="none" lIns="91428" tIns="45713" rIns="91428" bIns="45713" anchor="ctr"/>
          <a:lstStyle/>
          <a:p>
            <a:pPr algn="ctr">
              <a:defRPr/>
            </a:pPr>
            <a:r>
              <a:rPr lang="ja-JP" altLang="en-US" sz="1600" dirty="0">
                <a:solidFill>
                  <a:srgbClr val="000000"/>
                </a:solidFill>
                <a:latin typeface="Arial" pitchFamily="34" charset="0"/>
                <a:ea typeface="ＤＦ特太ゴシック体" pitchFamily="1" charset="-128"/>
              </a:rPr>
              <a:t>市　町　村　事　業</a:t>
            </a:r>
          </a:p>
        </p:txBody>
      </p:sp>
    </p:spTree>
    <p:extLst>
      <p:ext uri="{BB962C8B-B14F-4D97-AF65-F5344CB8AC3E}">
        <p14:creationId xmlns:p14="http://schemas.microsoft.com/office/powerpoint/2010/main" val="14029600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Arial" charset="0"/>
                <a:ea typeface="ＭＳ Ｐゴシック" charset="-128"/>
              </a:defRPr>
            </a:lvl9pPr>
          </a:lstStyle>
          <a:p>
            <a:pPr eaLnBrk="1" hangingPunct="1"/>
            <a:fld id="{DC60EEDB-3C19-435D-8A90-AB3A905B9135}" type="slidenum">
              <a:rPr lang="en-US" altLang="ja-JP" sz="1400" smtClean="0">
                <a:solidFill>
                  <a:srgbClr val="000000"/>
                </a:solidFill>
              </a:rPr>
              <a:pPr eaLnBrk="1" hangingPunct="1"/>
              <a:t>177</a:t>
            </a:fld>
            <a:endParaRPr lang="en-US" altLang="ja-JP" sz="1400" smtClean="0">
              <a:solidFill>
                <a:srgbClr val="000000"/>
              </a:solidFill>
            </a:endParaRPr>
          </a:p>
        </p:txBody>
      </p:sp>
      <p:sp>
        <p:nvSpPr>
          <p:cNvPr id="4099" name="Rectangle 4"/>
          <p:cNvSpPr>
            <a:spLocks noChangeArrowheads="1"/>
          </p:cNvSpPr>
          <p:nvPr/>
        </p:nvSpPr>
        <p:spPr bwMode="auto">
          <a:xfrm>
            <a:off x="5024438" y="704850"/>
            <a:ext cx="45370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8889" rIns="74285" bIns="8889"/>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７　任意事業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日常生活支援</a:t>
            </a:r>
            <a:r>
              <a:rPr lang="en-US" altLang="ja-JP" sz="1100">
                <a:solidFill>
                  <a:srgbClr val="000000"/>
                </a:solidFill>
                <a:latin typeface="ＭＳ ゴシック" pitchFamily="49" charset="-128"/>
                <a:ea typeface="ＭＳ ゴシック" pitchFamily="49" charset="-128"/>
              </a:rPr>
              <a:t>】</a:t>
            </a: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a:t>
            </a:r>
            <a:r>
              <a:rPr lang="ja-JP" altLang="en-US" sz="1100">
                <a:solidFill>
                  <a:srgbClr val="000000"/>
                </a:solidFill>
                <a:latin typeface="ＭＳ ゴシック" pitchFamily="49" charset="-128"/>
                <a:ea typeface="ＭＳ ゴシック" pitchFamily="49" charset="-128"/>
              </a:rPr>
              <a:t>　福祉ホームの運営</a:t>
            </a: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  </a:t>
            </a:r>
            <a:r>
              <a:rPr lang="ja-JP" altLang="en-US" sz="1100">
                <a:solidFill>
                  <a:srgbClr val="000000"/>
                </a:solidFill>
                <a:latin typeface="ＭＳ ゴシック" pitchFamily="49" charset="-128"/>
                <a:ea typeface="ＭＳ ゴシック" pitchFamily="49" charset="-128"/>
              </a:rPr>
              <a:t>オストメイト（人工肛門、人工膀胱造設者）社会適応訓練</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(3)</a:t>
            </a:r>
            <a:r>
              <a:rPr lang="ja-JP" altLang="en-US" sz="1100">
                <a:solidFill>
                  <a:srgbClr val="000000"/>
                </a:solidFill>
                <a:latin typeface="ＭＳ ゴシック" pitchFamily="49" charset="-128"/>
                <a:ea typeface="ＭＳ ゴシック" pitchFamily="49" charset="-128"/>
              </a:rPr>
              <a:t>　音声機能障害者発声訓練</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en-US" altLang="ja-JP" sz="1100">
                <a:solidFill>
                  <a:srgbClr val="000000"/>
                </a:solidFill>
                <a:latin typeface="ＭＳ ゴシック" pitchFamily="49" charset="-128"/>
                <a:ea typeface="ＭＳ ゴシック" pitchFamily="49" charset="-128"/>
              </a:rPr>
              <a:t> </a:t>
            </a: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(4)</a:t>
            </a:r>
            <a:r>
              <a:rPr lang="ja-JP" altLang="en-US" sz="1100">
                <a:solidFill>
                  <a:srgbClr val="000000"/>
                </a:solidFill>
                <a:latin typeface="ＭＳ ゴシック" pitchFamily="49" charset="-128"/>
                <a:ea typeface="ＭＳ ゴシック" pitchFamily="49" charset="-128"/>
              </a:rPr>
              <a:t>　児童発達支援センター等の機能強化等</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(5)</a:t>
            </a:r>
            <a:r>
              <a:rPr lang="ja-JP" altLang="en-US" sz="1100">
                <a:solidFill>
                  <a:srgbClr val="000000"/>
                </a:solidFill>
                <a:latin typeface="ＭＳ ゴシック" pitchFamily="49" charset="-128"/>
                <a:ea typeface="ＭＳ ゴシック" pitchFamily="49" charset="-128"/>
              </a:rPr>
              <a:t>　矯正施設等を退所した障害者の地域生活への移行促進</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en-US" altLang="ja-JP" sz="1100">
                <a:solidFill>
                  <a:srgbClr val="000000"/>
                </a:solidFill>
                <a:latin typeface="ＭＳ ゴシック" pitchFamily="49" charset="-128"/>
                <a:ea typeface="ＭＳ ゴシック" pitchFamily="49" charset="-128"/>
              </a:rPr>
              <a:t> </a:t>
            </a: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 (6)</a:t>
            </a:r>
            <a:r>
              <a:rPr lang="ja-JP" altLang="en-US" sz="1100">
                <a:solidFill>
                  <a:srgbClr val="000000"/>
                </a:solidFill>
                <a:latin typeface="ＭＳ ゴシック" pitchFamily="49" charset="-128"/>
                <a:ea typeface="ＭＳ ゴシック" pitchFamily="49" charset="-128"/>
              </a:rPr>
              <a:t>　医療型短期入所事業所開設支援</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(7)</a:t>
            </a:r>
            <a:r>
              <a:rPr lang="ja-JP" altLang="en-US" sz="1100">
                <a:solidFill>
                  <a:srgbClr val="000000"/>
                </a:solidFill>
                <a:latin typeface="ＭＳ ゴシック" pitchFamily="49" charset="-128"/>
                <a:ea typeface="ＭＳ ゴシック" pitchFamily="49" charset="-128"/>
              </a:rPr>
              <a:t>　障害者の地域生活の推進に向けた体制強化支援事業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en-US" altLang="ja-JP" sz="1100">
                <a:solidFill>
                  <a:srgbClr val="000000"/>
                </a:solidFill>
                <a:latin typeface="ＭＳ ゴシック" pitchFamily="49" charset="-128"/>
                <a:ea typeface="ＭＳ ゴシック" pitchFamily="49" charset="-128"/>
              </a:rPr>
              <a:t> 【</a:t>
            </a:r>
            <a:r>
              <a:rPr lang="ja-JP" altLang="en-US" sz="1100">
                <a:solidFill>
                  <a:srgbClr val="000000"/>
                </a:solidFill>
                <a:latin typeface="ＭＳ ゴシック" pitchFamily="49" charset="-128"/>
                <a:ea typeface="ＭＳ ゴシック" pitchFamily="49" charset="-128"/>
              </a:rPr>
              <a:t>社会参加支援</a:t>
            </a:r>
            <a:r>
              <a:rPr lang="en-US" altLang="ja-JP" sz="1100">
                <a:solidFill>
                  <a:srgbClr val="000000"/>
                </a:solidFill>
                <a:latin typeface="ＭＳ ゴシック" pitchFamily="49" charset="-128"/>
                <a:ea typeface="ＭＳ ゴシック" pitchFamily="49" charset="-128"/>
              </a:rPr>
              <a:t>】</a:t>
            </a: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a:t>
            </a:r>
            <a:r>
              <a:rPr lang="ja-JP" altLang="en-US" sz="1100">
                <a:solidFill>
                  <a:srgbClr val="000000"/>
                </a:solidFill>
                <a:latin typeface="ＭＳ ゴシック" pitchFamily="49" charset="-128"/>
                <a:ea typeface="ＭＳ ゴシック" pitchFamily="49" charset="-128"/>
              </a:rPr>
              <a:t>　手話通訳者設置</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a:t>
            </a:r>
            <a:r>
              <a:rPr lang="ja-JP" altLang="en-US" sz="1100">
                <a:solidFill>
                  <a:srgbClr val="000000"/>
                </a:solidFill>
                <a:latin typeface="ＭＳ ゴシック" pitchFamily="49" charset="-128"/>
                <a:ea typeface="ＭＳ ゴシック" pitchFamily="49" charset="-128"/>
              </a:rPr>
              <a:t>　字幕入り映像ライブラリーの提供</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(3)</a:t>
            </a:r>
            <a:r>
              <a:rPr lang="ja-JP" altLang="en-US" sz="1100">
                <a:solidFill>
                  <a:srgbClr val="000000"/>
                </a:solidFill>
                <a:latin typeface="ＭＳ ゴシック" pitchFamily="49" charset="-128"/>
                <a:ea typeface="ＭＳ ゴシック" pitchFamily="49" charset="-128"/>
              </a:rPr>
              <a:t>　点字・声の広報等発行</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(4)</a:t>
            </a:r>
            <a:r>
              <a:rPr lang="ja-JP" altLang="en-US" sz="1100">
                <a:solidFill>
                  <a:srgbClr val="000000"/>
                </a:solidFill>
                <a:latin typeface="ＭＳ ゴシック" pitchFamily="49" charset="-128"/>
                <a:ea typeface="ＭＳ ゴシック" pitchFamily="49" charset="-128"/>
              </a:rPr>
              <a:t>　点字による即時情報ネットワーク</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(5)</a:t>
            </a:r>
            <a:r>
              <a:rPr lang="ja-JP" altLang="en-US" sz="1100">
                <a:solidFill>
                  <a:srgbClr val="000000"/>
                </a:solidFill>
                <a:latin typeface="ＭＳ ゴシック" pitchFamily="49" charset="-128"/>
                <a:ea typeface="ＭＳ ゴシック" pitchFamily="49" charset="-128"/>
              </a:rPr>
              <a:t>　障害者ＩＴサポートセンター運営</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(6)</a:t>
            </a:r>
            <a:r>
              <a:rPr lang="ja-JP" altLang="en-US" sz="1100">
                <a:solidFill>
                  <a:srgbClr val="000000"/>
                </a:solidFill>
                <a:latin typeface="ＭＳ ゴシック" pitchFamily="49" charset="-128"/>
                <a:ea typeface="ＭＳ ゴシック" pitchFamily="49" charset="-128"/>
              </a:rPr>
              <a:t>　パソコンボランティア養成・派遣</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(7)</a:t>
            </a:r>
            <a:r>
              <a:rPr lang="ja-JP" altLang="en-US" sz="1100">
                <a:solidFill>
                  <a:srgbClr val="000000"/>
                </a:solidFill>
                <a:latin typeface="ＭＳ ゴシック" pitchFamily="49" charset="-128"/>
                <a:ea typeface="ＭＳ ゴシック" pitchFamily="49" charset="-128"/>
              </a:rPr>
              <a:t>　都道府県障害者社会参加推進センター運営</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(8)</a:t>
            </a:r>
            <a:r>
              <a:rPr lang="ja-JP" altLang="en-US" sz="1100">
                <a:solidFill>
                  <a:srgbClr val="000000"/>
                </a:solidFill>
                <a:latin typeface="ＭＳ ゴシック" pitchFamily="49" charset="-128"/>
                <a:ea typeface="ＭＳ ゴシック" pitchFamily="49" charset="-128"/>
              </a:rPr>
              <a:t>　</a:t>
            </a:r>
            <a:r>
              <a:rPr lang="zh-TW" altLang="en-US" sz="1100">
                <a:solidFill>
                  <a:srgbClr val="000000"/>
                </a:solidFill>
                <a:latin typeface="ＭＳ ゴシック" pitchFamily="49" charset="-128"/>
                <a:ea typeface="ＭＳ ゴシック" pitchFamily="49" charset="-128"/>
              </a:rPr>
              <a:t>奉仕員養成研修</a:t>
            </a:r>
            <a:endParaRPr lang="en-US" altLang="zh-TW"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(9)</a:t>
            </a:r>
            <a:r>
              <a:rPr lang="ja-JP" altLang="en-US" sz="1100">
                <a:solidFill>
                  <a:srgbClr val="000000"/>
                </a:solidFill>
                <a:latin typeface="ＭＳ ゴシック" pitchFamily="49" charset="-128"/>
                <a:ea typeface="ＭＳ ゴシック" pitchFamily="49" charset="-128"/>
              </a:rPr>
              <a:t>　レクリエーション活動等支援</a:t>
            </a: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(10)</a:t>
            </a:r>
            <a:r>
              <a:rPr lang="ja-JP" altLang="en-US" sz="1100">
                <a:solidFill>
                  <a:srgbClr val="000000"/>
                </a:solidFill>
                <a:latin typeface="ＭＳ ゴシック" pitchFamily="49" charset="-128"/>
                <a:ea typeface="ＭＳ ゴシック" pitchFamily="49" charset="-128"/>
              </a:rPr>
              <a:t> 芸術文化活動振興</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(11)</a:t>
            </a:r>
            <a:r>
              <a:rPr lang="ja-JP" altLang="en-US" sz="1100">
                <a:solidFill>
                  <a:srgbClr val="000000"/>
                </a:solidFill>
                <a:latin typeface="ＭＳ ゴシック" pitchFamily="49" charset="-128"/>
                <a:ea typeface="ＭＳ ゴシック" pitchFamily="49" charset="-128"/>
              </a:rPr>
              <a:t> サービス提供者情報提供等</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(12)</a:t>
            </a:r>
            <a:r>
              <a:rPr lang="ja-JP" altLang="en-US" sz="1100">
                <a:solidFill>
                  <a:srgbClr val="000000"/>
                </a:solidFill>
                <a:latin typeface="ＭＳ ゴシック" pitchFamily="49" charset="-128"/>
                <a:ea typeface="ＭＳ ゴシック" pitchFamily="49" charset="-128"/>
              </a:rPr>
              <a:t> 地域における障害者自立支援機器の普及促進</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en-US" altLang="ja-JP" sz="1100">
                <a:solidFill>
                  <a:srgbClr val="000000"/>
                </a:solidFill>
                <a:latin typeface="ＭＳ ゴシック" pitchFamily="49" charset="-128"/>
                <a:ea typeface="ＭＳ ゴシック" pitchFamily="49" charset="-128"/>
              </a:rPr>
              <a:t>    (13) </a:t>
            </a:r>
            <a:r>
              <a:rPr lang="ja-JP" altLang="en-US" sz="1100">
                <a:solidFill>
                  <a:srgbClr val="000000"/>
                </a:solidFill>
                <a:latin typeface="ＭＳ ゴシック" pitchFamily="49" charset="-128"/>
                <a:ea typeface="ＭＳ ゴシック" pitchFamily="49" charset="-128"/>
              </a:rPr>
              <a:t>視覚障害者用地域情報提供</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en-US" altLang="ja-JP" sz="1100">
                <a:solidFill>
                  <a:srgbClr val="000000"/>
                </a:solidFill>
                <a:latin typeface="ＭＳ ゴシック" pitchFamily="49" charset="-128"/>
                <a:ea typeface="ＭＳ ゴシック" pitchFamily="49" charset="-128"/>
              </a:rPr>
              <a:t>    (14) </a:t>
            </a:r>
            <a:r>
              <a:rPr lang="ja-JP" altLang="en-US" sz="1100">
                <a:solidFill>
                  <a:srgbClr val="000000"/>
                </a:solidFill>
                <a:latin typeface="ＭＳ ゴシック" pitchFamily="49" charset="-128"/>
                <a:ea typeface="ＭＳ ゴシック" pitchFamily="49" charset="-128"/>
              </a:rPr>
              <a:t>企業ＣＳＲ連携促進</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就業・就労支援</a:t>
            </a:r>
            <a:r>
              <a:rPr lang="en-US" altLang="ja-JP" sz="1100">
                <a:solidFill>
                  <a:srgbClr val="000000"/>
                </a:solidFill>
                <a:latin typeface="ＭＳ ゴシック" pitchFamily="49" charset="-128"/>
                <a:ea typeface="ＭＳ ゴシック" pitchFamily="49" charset="-128"/>
              </a:rPr>
              <a:t>】</a:t>
            </a: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a:t>
            </a:r>
            <a:r>
              <a:rPr lang="ja-JP" altLang="en-US" sz="1100">
                <a:solidFill>
                  <a:srgbClr val="000000"/>
                </a:solidFill>
                <a:latin typeface="ＭＳ ゴシック" pitchFamily="49" charset="-128"/>
                <a:ea typeface="ＭＳ ゴシック" pitchFamily="49" charset="-128"/>
              </a:rPr>
              <a:t>　盲人ホームの運営</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a:t>
            </a:r>
            <a:r>
              <a:rPr lang="ja-JP" altLang="en-US" sz="1100">
                <a:solidFill>
                  <a:srgbClr val="000000"/>
                </a:solidFill>
                <a:latin typeface="ＭＳ ゴシック" pitchFamily="49" charset="-128"/>
                <a:ea typeface="ＭＳ ゴシック" pitchFamily="49" charset="-128"/>
              </a:rPr>
              <a:t>　重度障害者在宅就労促進（バーチャル工房支援）</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(3)  </a:t>
            </a:r>
            <a:r>
              <a:rPr lang="ja-JP" altLang="en-US" sz="1100">
                <a:solidFill>
                  <a:srgbClr val="000000"/>
                </a:solidFill>
                <a:latin typeface="ＭＳ ゴシック" pitchFamily="49" charset="-128"/>
                <a:ea typeface="ＭＳ ゴシック" pitchFamily="49" charset="-128"/>
              </a:rPr>
              <a:t>一般就労移行等促進　</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(4)</a:t>
            </a:r>
            <a:r>
              <a:rPr lang="ja-JP" altLang="en-US" sz="1100">
                <a:solidFill>
                  <a:srgbClr val="000000"/>
                </a:solidFill>
                <a:latin typeface="ＭＳ ゴシック" pitchFamily="49" charset="-128"/>
                <a:ea typeface="ＭＳ ゴシック" pitchFamily="49" charset="-128"/>
              </a:rPr>
              <a:t>　障害者就業・生活支援センター体制強化等</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重度障害者に係る市町村特別支援</a:t>
            </a:r>
            <a:r>
              <a:rPr lang="en-US" altLang="ja-JP" sz="1100">
                <a:solidFill>
                  <a:srgbClr val="000000"/>
                </a:solidFill>
                <a:latin typeface="ＭＳ ゴシック" pitchFamily="49" charset="-128"/>
                <a:ea typeface="ＭＳ ゴシック" pitchFamily="49" charset="-128"/>
              </a:rPr>
              <a:t>】</a:t>
            </a:r>
          </a:p>
          <a:p>
            <a:pPr algn="just" eaLnBrk="1" hangingPunct="1">
              <a:lnSpc>
                <a:spcPts val="1600"/>
              </a:lnSpc>
              <a:spcBef>
                <a:spcPct val="0"/>
              </a:spcBef>
              <a:buFontTx/>
              <a:buNone/>
            </a:pPr>
            <a:r>
              <a:rPr lang="ja-JP" altLang="en-US" sz="1100">
                <a:solidFill>
                  <a:srgbClr val="000000"/>
                </a:solidFill>
                <a:latin typeface="ＭＳ ゴシック" pitchFamily="49" charset="-128"/>
                <a:ea typeface="ＭＳ ゴシック" pitchFamily="49" charset="-128"/>
              </a:rPr>
              <a:t>　</a:t>
            </a:r>
            <a:endParaRPr lang="en-US" altLang="ja-JP" sz="1100">
              <a:solidFill>
                <a:srgbClr val="000000"/>
              </a:solidFill>
              <a:latin typeface="ＭＳ ゴシック" pitchFamily="49" charset="-128"/>
              <a:ea typeface="ＭＳ ゴシック" pitchFamily="49" charset="-128"/>
            </a:endParaRPr>
          </a:p>
        </p:txBody>
      </p:sp>
      <p:sp>
        <p:nvSpPr>
          <p:cNvPr id="4100" name="Rectangle 4"/>
          <p:cNvSpPr>
            <a:spLocks noChangeArrowheads="1"/>
          </p:cNvSpPr>
          <p:nvPr/>
        </p:nvSpPr>
        <p:spPr bwMode="auto">
          <a:xfrm>
            <a:off x="349250" y="633413"/>
            <a:ext cx="46085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8889" rIns="74285" bIns="8889"/>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just" eaLnBrk="1" hangingPunct="1">
              <a:lnSpc>
                <a:spcPts val="1400"/>
              </a:lnSpc>
              <a:spcBef>
                <a:spcPct val="0"/>
              </a:spcBef>
              <a:buFontTx/>
              <a:buNone/>
            </a:pPr>
            <a:r>
              <a:rPr lang="ja-JP" altLang="en-US" sz="1100" u="sng">
                <a:solidFill>
                  <a:srgbClr val="000000"/>
                </a:solidFill>
                <a:latin typeface="ＭＳ ゴシック" pitchFamily="49" charset="-128"/>
                <a:ea typeface="ＭＳ ゴシック" pitchFamily="49" charset="-128"/>
              </a:rPr>
              <a:t>１　専門性の高い相談支援事業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  </a:t>
            </a:r>
            <a:r>
              <a:rPr lang="ja-JP" altLang="en-US" sz="1100">
                <a:solidFill>
                  <a:srgbClr val="000000"/>
                </a:solidFill>
                <a:latin typeface="ＭＳ ゴシック" pitchFamily="49" charset="-128"/>
                <a:ea typeface="ＭＳ ゴシック" pitchFamily="49" charset="-128"/>
              </a:rPr>
              <a:t>発達障害者支援センター運営事業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a:t>
            </a:r>
            <a:r>
              <a:rPr lang="ja-JP" altLang="en-US" sz="1100">
                <a:solidFill>
                  <a:srgbClr val="000000"/>
                </a:solidFill>
                <a:latin typeface="ＭＳ ゴシック" pitchFamily="49" charset="-128"/>
                <a:ea typeface="ＭＳ ゴシック" pitchFamily="49" charset="-128"/>
              </a:rPr>
              <a:t>　高次脳機能障害及びその関連障害に対する</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支援普及事業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(3)</a:t>
            </a:r>
            <a:r>
              <a:rPr lang="ja-JP" altLang="en-US" sz="1100">
                <a:solidFill>
                  <a:srgbClr val="000000"/>
                </a:solidFill>
                <a:latin typeface="ＭＳ ゴシック" pitchFamily="49" charset="-128"/>
                <a:ea typeface="ＭＳ ゴシック" pitchFamily="49" charset="-128"/>
              </a:rPr>
              <a:t>　障害児等療育支援事業</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交付税</a:t>
            </a:r>
            <a:r>
              <a:rPr lang="en-US" altLang="ja-JP" sz="1100">
                <a:solidFill>
                  <a:srgbClr val="000000"/>
                </a:solidFill>
                <a:latin typeface="ＭＳ ゴシック" pitchFamily="49" charset="-128"/>
                <a:ea typeface="ＭＳ ゴシック" pitchFamily="49" charset="-128"/>
              </a:rPr>
              <a:t>》</a:t>
            </a:r>
            <a:endParaRPr lang="ja-JP" altLang="en-US"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u="sng">
                <a:solidFill>
                  <a:srgbClr val="000000"/>
                </a:solidFill>
                <a:latin typeface="ＭＳ ゴシック" pitchFamily="49" charset="-128"/>
                <a:ea typeface="ＭＳ ゴシック" pitchFamily="49" charset="-128"/>
              </a:rPr>
              <a:t>２　専門性の高い意思疎通支援を行う者の養成研修事業</a:t>
            </a:r>
            <a:endParaRPr lang="en-US" altLang="ja-JP" sz="1100" u="sng">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  </a:t>
            </a:r>
            <a:r>
              <a:rPr lang="ja-JP" altLang="en-US" sz="1100">
                <a:solidFill>
                  <a:srgbClr val="000000"/>
                </a:solidFill>
                <a:latin typeface="ＭＳ ゴシック" pitchFamily="49" charset="-128"/>
                <a:ea typeface="ＭＳ ゴシック" pitchFamily="49" charset="-128"/>
              </a:rPr>
              <a:t>手話通訳者・要約筆記者養成研修事業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en-US" altLang="ja-JP" sz="1100">
                <a:solidFill>
                  <a:srgbClr val="000000"/>
                </a:solidFill>
                <a:latin typeface="ＭＳ ゴシック" pitchFamily="49" charset="-128"/>
                <a:ea typeface="ＭＳ ゴシック" pitchFamily="49" charset="-128"/>
              </a:rPr>
              <a:t>  (2)</a:t>
            </a:r>
            <a:r>
              <a:rPr lang="ja-JP" altLang="en-US" sz="1100">
                <a:solidFill>
                  <a:srgbClr val="000000"/>
                </a:solidFill>
                <a:latin typeface="ＭＳ ゴシック" pitchFamily="49" charset="-128"/>
                <a:ea typeface="ＭＳ ゴシック" pitchFamily="49" charset="-128"/>
              </a:rPr>
              <a:t>　盲ろう者向け通訳・介助員養成研修事業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en-US" altLang="ja-JP" sz="1100">
                <a:solidFill>
                  <a:srgbClr val="000000"/>
                </a:solidFill>
                <a:latin typeface="ＭＳ ゴシック" pitchFamily="49" charset="-128"/>
                <a:ea typeface="ＭＳ ゴシック" pitchFamily="49" charset="-128"/>
              </a:rPr>
              <a:t>  (3)  </a:t>
            </a:r>
            <a:r>
              <a:rPr lang="ja-JP" altLang="en-US" sz="1100">
                <a:solidFill>
                  <a:srgbClr val="000000"/>
                </a:solidFill>
                <a:latin typeface="ＭＳ ゴシック" pitchFamily="49" charset="-128"/>
                <a:ea typeface="ＭＳ ゴシック" pitchFamily="49" charset="-128"/>
              </a:rPr>
              <a:t>失語症者向け意思疎通支援者養成研修事業</a:t>
            </a:r>
            <a:endParaRPr lang="en-US" altLang="ja-JP" sz="1100" u="sng">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u="sng">
                <a:solidFill>
                  <a:srgbClr val="000000"/>
                </a:solidFill>
                <a:latin typeface="ＭＳ ゴシック" pitchFamily="49" charset="-128"/>
                <a:ea typeface="ＭＳ ゴシック" pitchFamily="49" charset="-128"/>
              </a:rPr>
              <a:t>３　専門性の高い意思疎通支援を行う者の派遣事業</a:t>
            </a:r>
            <a:endParaRPr lang="en-US" altLang="ja-JP" sz="1100" u="sng">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a:t>
            </a:r>
            <a:r>
              <a:rPr lang="ja-JP" altLang="en-US" sz="1100">
                <a:solidFill>
                  <a:srgbClr val="000000"/>
                </a:solidFill>
                <a:latin typeface="ＭＳ ゴシック" pitchFamily="49" charset="-128"/>
                <a:ea typeface="ＭＳ ゴシック" pitchFamily="49" charset="-128"/>
              </a:rPr>
              <a:t>　手話通訳者・要約筆記者派遣事業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a:t>
            </a:r>
            <a:r>
              <a:rPr lang="ja-JP" altLang="en-US" sz="1100">
                <a:solidFill>
                  <a:srgbClr val="000000"/>
                </a:solidFill>
                <a:latin typeface="ＭＳ ゴシック" pitchFamily="49" charset="-128"/>
                <a:ea typeface="ＭＳ ゴシック" pitchFamily="49" charset="-128"/>
              </a:rPr>
              <a:t>　盲ろう者向け通訳・介助員派遣事業</a:t>
            </a:r>
            <a:endParaRPr lang="en-US" altLang="ja-JP" sz="1100" u="sng">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u="sng">
                <a:solidFill>
                  <a:srgbClr val="000000"/>
                </a:solidFill>
                <a:latin typeface="ＭＳ ゴシック" pitchFamily="49" charset="-128"/>
                <a:ea typeface="ＭＳ ゴシック" pitchFamily="49" charset="-128"/>
              </a:rPr>
              <a:t>４　意思疎通支援を行う者の派遣に係る市町村相互間の連絡調整事業</a:t>
            </a:r>
            <a:endParaRPr lang="en-US" altLang="ja-JP" sz="1100" u="sng">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u="sng">
                <a:solidFill>
                  <a:srgbClr val="000000"/>
                </a:solidFill>
                <a:latin typeface="ＭＳ ゴシック" pitchFamily="49" charset="-128"/>
                <a:ea typeface="ＭＳ ゴシック" pitchFamily="49" charset="-128"/>
              </a:rPr>
              <a:t>５　広域的な支援事業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  </a:t>
            </a:r>
            <a:r>
              <a:rPr lang="ja-JP" altLang="en-US" sz="1100">
                <a:solidFill>
                  <a:srgbClr val="000000"/>
                </a:solidFill>
                <a:latin typeface="ＭＳ ゴシック" pitchFamily="49" charset="-128"/>
                <a:ea typeface="ＭＳ ゴシック" pitchFamily="49" charset="-128"/>
              </a:rPr>
              <a:t>都道府県相談支援体制整備事業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en-US" altLang="ja-JP" sz="1100">
                <a:solidFill>
                  <a:srgbClr val="000000"/>
                </a:solidFill>
                <a:latin typeface="ＭＳ ゴシック" pitchFamily="49" charset="-128"/>
                <a:ea typeface="ＭＳ ゴシック" pitchFamily="49" charset="-128"/>
              </a:rPr>
              <a:t>  (2)  </a:t>
            </a:r>
            <a:r>
              <a:rPr lang="ja-JP" altLang="en-US" sz="1100">
                <a:solidFill>
                  <a:srgbClr val="000000"/>
                </a:solidFill>
                <a:latin typeface="ＭＳ ゴシック" pitchFamily="49" charset="-128"/>
                <a:ea typeface="ＭＳ ゴシック" pitchFamily="49" charset="-128"/>
              </a:rPr>
              <a:t>精神障害者地域生活支援広域調整等事業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en-US" altLang="ja-JP" sz="1100">
                <a:solidFill>
                  <a:srgbClr val="000000"/>
                </a:solidFill>
                <a:latin typeface="ＭＳ ゴシック" pitchFamily="49" charset="-128"/>
                <a:ea typeface="ＭＳ ゴシック" pitchFamily="49" charset="-128"/>
              </a:rPr>
              <a:t>  (3)</a:t>
            </a:r>
            <a:r>
              <a:rPr lang="ja-JP" altLang="en-US" sz="1100">
                <a:solidFill>
                  <a:srgbClr val="000000"/>
                </a:solidFill>
                <a:latin typeface="ＭＳ ゴシック" pitchFamily="49" charset="-128"/>
                <a:ea typeface="ＭＳ ゴシック" pitchFamily="49" charset="-128"/>
              </a:rPr>
              <a:t>　発達障害者支援地域協議会による体制整備事業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６　サービス・相談支援者、指導者育成事業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  </a:t>
            </a:r>
            <a:r>
              <a:rPr lang="ja-JP" altLang="en-US" sz="1100">
                <a:solidFill>
                  <a:srgbClr val="000000"/>
                </a:solidFill>
                <a:latin typeface="ＭＳ ゴシック" pitchFamily="49" charset="-128"/>
                <a:ea typeface="ＭＳ ゴシック" pitchFamily="49" charset="-128"/>
              </a:rPr>
              <a:t>障害支援区分認定調査員等研修事業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(2)</a:t>
            </a:r>
            <a:r>
              <a:rPr lang="ja-JP" altLang="en-US" sz="1100">
                <a:solidFill>
                  <a:srgbClr val="000000"/>
                </a:solidFill>
                <a:latin typeface="ＭＳ ゴシック" pitchFamily="49" charset="-128"/>
                <a:ea typeface="ＭＳ ゴシック" pitchFamily="49" charset="-128"/>
              </a:rPr>
              <a:t>　相談支援従事者研修事業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(3)  </a:t>
            </a:r>
            <a:r>
              <a:rPr lang="ja-JP" altLang="en-US" sz="1100">
                <a:solidFill>
                  <a:srgbClr val="000000"/>
                </a:solidFill>
                <a:latin typeface="ＭＳ ゴシック" pitchFamily="49" charset="-128"/>
                <a:ea typeface="ＭＳ ゴシック" pitchFamily="49" charset="-128"/>
              </a:rPr>
              <a:t>サービス管理責任者研修事業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(4)</a:t>
            </a:r>
            <a:r>
              <a:rPr lang="ja-JP" altLang="en-US" sz="1100">
                <a:solidFill>
                  <a:srgbClr val="000000"/>
                </a:solidFill>
                <a:latin typeface="ＭＳ ゴシック" pitchFamily="49" charset="-128"/>
                <a:ea typeface="ＭＳ ゴシック" pitchFamily="49" charset="-128"/>
              </a:rPr>
              <a:t>　居宅介護従事者等養成研修事業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(5)</a:t>
            </a:r>
            <a:r>
              <a:rPr lang="ja-JP" altLang="en-US" sz="1100">
                <a:solidFill>
                  <a:srgbClr val="000000"/>
                </a:solidFill>
                <a:latin typeface="ＭＳ ゴシック" pitchFamily="49" charset="-128"/>
                <a:ea typeface="ＭＳ ゴシック" pitchFamily="49" charset="-128"/>
              </a:rPr>
              <a:t>  身体障害者・知的障害者相談員活動強化事業</a:t>
            </a: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(6)  </a:t>
            </a:r>
            <a:r>
              <a:rPr lang="ja-JP" altLang="en-US" sz="1100">
                <a:solidFill>
                  <a:srgbClr val="000000"/>
                </a:solidFill>
                <a:latin typeface="ＭＳ ゴシック" pitchFamily="49" charset="-128"/>
                <a:ea typeface="ＭＳ ゴシック" pitchFamily="49" charset="-128"/>
              </a:rPr>
              <a:t>音声機能障害者発声訓練指導者養成事業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(7)  </a:t>
            </a:r>
            <a:r>
              <a:rPr lang="ja-JP" altLang="en-US" sz="1100">
                <a:solidFill>
                  <a:srgbClr val="000000"/>
                </a:solidFill>
                <a:latin typeface="ＭＳ ゴシック" pitchFamily="49" charset="-128"/>
                <a:ea typeface="ＭＳ ゴシック" pitchFamily="49" charset="-128"/>
              </a:rPr>
              <a:t>精神障害関係従事者養成研修事業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zh-TW" sz="1100">
                <a:solidFill>
                  <a:srgbClr val="000000"/>
                </a:solidFill>
                <a:latin typeface="ＭＳ ゴシック" pitchFamily="49" charset="-128"/>
                <a:ea typeface="ＭＳ ゴシック" pitchFamily="49" charset="-128"/>
              </a:rPr>
              <a:t>(8)  </a:t>
            </a:r>
            <a:r>
              <a:rPr lang="ja-JP" altLang="en-US" sz="1100">
                <a:solidFill>
                  <a:srgbClr val="000000"/>
                </a:solidFill>
                <a:latin typeface="ＭＳ ゴシック" pitchFamily="49" charset="-128"/>
                <a:ea typeface="ＭＳ ゴシック" pitchFamily="49" charset="-128"/>
              </a:rPr>
              <a:t>精神障害者支援の障害特性と支援技法を学ぶ研修事業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en-US" altLang="ja-JP" sz="1100">
              <a:solidFill>
                <a:srgbClr val="000000"/>
              </a:solidFill>
              <a:latin typeface="ＭＳ ゴシック" pitchFamily="49" charset="-128"/>
              <a:ea typeface="ＭＳ ゴシック" pitchFamily="49" charset="-128"/>
            </a:endParaRPr>
          </a:p>
        </p:txBody>
      </p:sp>
      <p:sp>
        <p:nvSpPr>
          <p:cNvPr id="4101" name="Rectangle 7"/>
          <p:cNvSpPr>
            <a:spLocks noChangeArrowheads="1"/>
          </p:cNvSpPr>
          <p:nvPr/>
        </p:nvSpPr>
        <p:spPr bwMode="auto">
          <a:xfrm>
            <a:off x="8085138" y="6507163"/>
            <a:ext cx="1154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3" rIns="91428" bIns="45713"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100">
                <a:solidFill>
                  <a:srgbClr val="000000"/>
                </a:solidFill>
              </a:rPr>
              <a:t>注）下線は必須事業</a:t>
            </a:r>
          </a:p>
        </p:txBody>
      </p:sp>
      <p:sp>
        <p:nvSpPr>
          <p:cNvPr id="8" name="正方形/長方形 6"/>
          <p:cNvSpPr>
            <a:spLocks noChangeArrowheads="1"/>
          </p:cNvSpPr>
          <p:nvPr/>
        </p:nvSpPr>
        <p:spPr bwMode="auto">
          <a:xfrm>
            <a:off x="273050" y="476250"/>
            <a:ext cx="9359900" cy="6337300"/>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lIns="36804" tIns="7359" rIns="36804" bIns="7359"/>
          <a:lstStyle/>
          <a:p>
            <a:pPr marL="119063" indent="-119063" defTabSz="873125">
              <a:defRPr/>
            </a:pPr>
            <a:endParaRPr lang="ja-JP" altLang="en-US">
              <a:solidFill>
                <a:srgbClr val="000000"/>
              </a:solidFill>
            </a:endParaRPr>
          </a:p>
        </p:txBody>
      </p:sp>
      <p:sp>
        <p:nvSpPr>
          <p:cNvPr id="9" name="Rectangle 5"/>
          <p:cNvSpPr>
            <a:spLocks noChangeArrowheads="1"/>
          </p:cNvSpPr>
          <p:nvPr/>
        </p:nvSpPr>
        <p:spPr bwMode="auto">
          <a:xfrm>
            <a:off x="2216150" y="333375"/>
            <a:ext cx="5200650" cy="287338"/>
          </a:xfrm>
          <a:prstGeom prst="rect">
            <a:avLst/>
          </a:prstGeom>
          <a:gradFill rotWithShape="1">
            <a:gsLst>
              <a:gs pos="0">
                <a:schemeClr val="accent1">
                  <a:gamma/>
                  <a:shade val="86275"/>
                  <a:invGamma/>
                </a:schemeClr>
              </a:gs>
              <a:gs pos="50000">
                <a:schemeClr val="accent1"/>
              </a:gs>
              <a:gs pos="100000">
                <a:schemeClr val="accent1">
                  <a:gamma/>
                  <a:shade val="86275"/>
                  <a:invGamma/>
                </a:schemeClr>
              </a:gs>
            </a:gsLst>
            <a:lin ang="5400000" scaled="1"/>
          </a:gradFill>
          <a:ln w="9525">
            <a:solidFill>
              <a:schemeClr val="tx1"/>
            </a:solidFill>
            <a:miter lim="800000"/>
            <a:headEnd/>
            <a:tailEnd/>
          </a:ln>
          <a:effectLst/>
        </p:spPr>
        <p:txBody>
          <a:bodyPr wrap="none" lIns="91428" tIns="45713" rIns="91428" bIns="45713" anchor="ctr"/>
          <a:lstStyle/>
          <a:p>
            <a:pPr algn="ctr">
              <a:defRPr/>
            </a:pPr>
            <a:r>
              <a:rPr lang="ja-JP" altLang="en-US" sz="1600" dirty="0">
                <a:solidFill>
                  <a:srgbClr val="000000"/>
                </a:solidFill>
                <a:latin typeface="Arial" pitchFamily="34" charset="0"/>
                <a:ea typeface="ＤＦ特太ゴシック体" pitchFamily="1" charset="-128"/>
              </a:rPr>
              <a:t>都　道　府　県　事　業</a:t>
            </a:r>
          </a:p>
        </p:txBody>
      </p:sp>
      <p:sp>
        <p:nvSpPr>
          <p:cNvPr id="4104" name="Text Box 11"/>
          <p:cNvSpPr txBox="1">
            <a:spLocks noChangeArrowheads="1"/>
          </p:cNvSpPr>
          <p:nvPr/>
        </p:nvSpPr>
        <p:spPr bwMode="auto">
          <a:xfrm>
            <a:off x="0" y="4763"/>
            <a:ext cx="990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600">
                <a:solidFill>
                  <a:srgbClr val="000000"/>
                </a:solidFill>
                <a:latin typeface="ＤＦ特太ゴシック体" pitchFamily="49" charset="-128"/>
                <a:ea typeface="ＤＦ特太ゴシック体" pitchFamily="49" charset="-128"/>
              </a:rPr>
              <a:t>平成</a:t>
            </a:r>
            <a:r>
              <a:rPr lang="en-US" altLang="ja-JP" sz="1600">
                <a:solidFill>
                  <a:srgbClr val="000000"/>
                </a:solidFill>
                <a:latin typeface="ＤＦ特太ゴシック体" pitchFamily="49" charset="-128"/>
                <a:ea typeface="ＤＦ特太ゴシック体" pitchFamily="49" charset="-128"/>
              </a:rPr>
              <a:t>30</a:t>
            </a:r>
            <a:r>
              <a:rPr lang="ja-JP" altLang="en-US" sz="1600">
                <a:solidFill>
                  <a:srgbClr val="000000"/>
                </a:solidFill>
                <a:latin typeface="ＤＦ特太ゴシック体" pitchFamily="49" charset="-128"/>
                <a:ea typeface="ＤＦ特太ゴシック体" pitchFamily="49" charset="-128"/>
              </a:rPr>
              <a:t>年度地域生活支援事業一覧</a:t>
            </a:r>
            <a:endParaRPr lang="en-US" altLang="ja-JP" sz="1600">
              <a:solidFill>
                <a:srgbClr val="000000"/>
              </a:solidFill>
              <a:latin typeface="ＤＦ特太ゴシック体" pitchFamily="49" charset="-128"/>
              <a:ea typeface="ＤＦ特太ゴシック体" pitchFamily="49" charset="-128"/>
            </a:endParaRPr>
          </a:p>
        </p:txBody>
      </p:sp>
      <p:sp>
        <p:nvSpPr>
          <p:cNvPr id="4105" name="Rectangle 7"/>
          <p:cNvSpPr>
            <a:spLocks noChangeArrowheads="1"/>
          </p:cNvSpPr>
          <p:nvPr/>
        </p:nvSpPr>
        <p:spPr bwMode="auto">
          <a:xfrm>
            <a:off x="6753225" y="6472238"/>
            <a:ext cx="26654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3" rIns="91428" bIns="45713"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solidFill>
                <a:srgbClr val="000000"/>
              </a:solidFill>
            </a:endParaRPr>
          </a:p>
        </p:txBody>
      </p:sp>
    </p:spTree>
    <p:extLst>
      <p:ext uri="{BB962C8B-B14F-4D97-AF65-F5344CB8AC3E}">
        <p14:creationId xmlns:p14="http://schemas.microsoft.com/office/powerpoint/2010/main" val="25984575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983163" y="2371725"/>
            <a:ext cx="5400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8889" rIns="74285" bIns="8889"/>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13</a:t>
            </a:r>
            <a:r>
              <a:rPr lang="ja-JP" altLang="en-US" sz="1100" dirty="0" smtClean="0">
                <a:solidFill>
                  <a:srgbClr val="000000"/>
                </a:solidFill>
                <a:latin typeface="ＭＳ ゴシック" pitchFamily="49" charset="-128"/>
                <a:ea typeface="ＭＳ ゴシック" pitchFamily="49" charset="-128"/>
              </a:rPr>
              <a:t>　成年後見制度普及啓発事業</a:t>
            </a: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14</a:t>
            </a:r>
            <a:r>
              <a:rPr lang="ja-JP" altLang="en-US" sz="1100" dirty="0" smtClean="0">
                <a:solidFill>
                  <a:srgbClr val="000000"/>
                </a:solidFill>
                <a:latin typeface="ＭＳ ゴシック" pitchFamily="49" charset="-128"/>
                <a:ea typeface="ＭＳ ゴシック" pitchFamily="49" charset="-128"/>
              </a:rPr>
              <a:t>　アルコール関連問題に取り組む民間団体支援事業</a:t>
            </a: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15</a:t>
            </a:r>
            <a:r>
              <a:rPr lang="ja-JP" altLang="en-US" sz="1100" dirty="0" smtClean="0">
                <a:solidFill>
                  <a:srgbClr val="000000"/>
                </a:solidFill>
                <a:latin typeface="ＭＳ ゴシック" pitchFamily="49" charset="-128"/>
                <a:ea typeface="ＭＳ ゴシック" pitchFamily="49" charset="-128"/>
              </a:rPr>
              <a:t>　薬物依存症に関する問題に取り組む民間団体</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ja-JP" altLang="en-US" sz="1100" dirty="0" smtClean="0">
                <a:solidFill>
                  <a:srgbClr val="000000"/>
                </a:solidFill>
                <a:latin typeface="ＭＳ ゴシック" pitchFamily="49" charset="-128"/>
                <a:ea typeface="ＭＳ ゴシック" pitchFamily="49" charset="-128"/>
              </a:rPr>
              <a:t>　　支援事業</a:t>
            </a: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16</a:t>
            </a:r>
            <a:r>
              <a:rPr lang="ja-JP" altLang="en-US" sz="1100" dirty="0" smtClean="0">
                <a:solidFill>
                  <a:srgbClr val="000000"/>
                </a:solidFill>
                <a:latin typeface="ＭＳ ゴシック" pitchFamily="49" charset="-128"/>
                <a:ea typeface="ＭＳ ゴシック" pitchFamily="49" charset="-128"/>
              </a:rPr>
              <a:t>　ギャンブル等依存症に関する問題に取り組む</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ja-JP" altLang="en-US" sz="1100" dirty="0" smtClean="0">
                <a:solidFill>
                  <a:srgbClr val="000000"/>
                </a:solidFill>
                <a:latin typeface="ＭＳ ゴシック" pitchFamily="49" charset="-128"/>
                <a:ea typeface="ＭＳ ゴシック" pitchFamily="49" charset="-128"/>
              </a:rPr>
              <a:t>　　民間団体支援事業</a:t>
            </a: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17</a:t>
            </a:r>
            <a:r>
              <a:rPr lang="ja-JP" altLang="en-US" sz="1100" dirty="0" smtClean="0">
                <a:solidFill>
                  <a:srgbClr val="000000"/>
                </a:solidFill>
                <a:latin typeface="ＭＳ ゴシック" pitchFamily="49" charset="-128"/>
                <a:ea typeface="ＭＳ ゴシック" pitchFamily="49" charset="-128"/>
              </a:rPr>
              <a:t>　「心のバリアフリー」推進事業</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18</a:t>
            </a:r>
            <a:r>
              <a:rPr lang="ja-JP" altLang="en-US" sz="1100" dirty="0" smtClean="0">
                <a:solidFill>
                  <a:srgbClr val="000000"/>
                </a:solidFill>
                <a:latin typeface="ＭＳ ゴシック" pitchFamily="49" charset="-128"/>
                <a:ea typeface="ＭＳ ゴシック" pitchFamily="49" charset="-128"/>
              </a:rPr>
              <a:t>　身体障害者補助犬育成促進事業</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19</a:t>
            </a:r>
            <a:r>
              <a:rPr lang="ja-JP" altLang="en-US" sz="1100" dirty="0" smtClean="0">
                <a:solidFill>
                  <a:srgbClr val="000000"/>
                </a:solidFill>
                <a:latin typeface="ＭＳ ゴシック" pitchFamily="49" charset="-128"/>
                <a:ea typeface="ＭＳ ゴシック" pitchFamily="49" charset="-128"/>
              </a:rPr>
              <a:t>　発達障害児者及び家族等支援事業</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20</a:t>
            </a:r>
            <a:r>
              <a:rPr lang="ja-JP" altLang="en-US" sz="1100" dirty="0" smtClean="0">
                <a:solidFill>
                  <a:srgbClr val="000000"/>
                </a:solidFill>
                <a:latin typeface="ＭＳ ゴシック" pitchFamily="49" charset="-128"/>
                <a:ea typeface="ＭＳ ゴシック" pitchFamily="49" charset="-128"/>
              </a:rPr>
              <a:t>　発達障害専門医療機関ネットワーク構築事業</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en-US" altLang="ja-JP" sz="1100" dirty="0" smtClean="0">
                <a:solidFill>
                  <a:srgbClr val="000000"/>
                </a:solidFill>
                <a:latin typeface="ＭＳ ゴシック" pitchFamily="49" charset="-128"/>
                <a:ea typeface="ＭＳ ゴシック" pitchFamily="49" charset="-128"/>
              </a:rPr>
              <a:t>21</a:t>
            </a:r>
            <a:r>
              <a:rPr lang="ja-JP" altLang="en-US" sz="1100" dirty="0" smtClean="0">
                <a:solidFill>
                  <a:srgbClr val="000000"/>
                </a:solidFill>
                <a:latin typeface="ＭＳ ゴシック" pitchFamily="49" charset="-128"/>
                <a:ea typeface="ＭＳ ゴシック" pitchFamily="49" charset="-128"/>
              </a:rPr>
              <a:t>　精神障害にも対応した地域包括ケアシステムの構築推進事業</a:t>
            </a: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r>
              <a:rPr lang="ja-JP" altLang="en-US" sz="1050" dirty="0" smtClean="0">
                <a:solidFill>
                  <a:srgbClr val="000000"/>
                </a:solidFill>
                <a:latin typeface="ＭＳ ゴシック" pitchFamily="49" charset="-128"/>
                <a:ea typeface="ＭＳ ゴシック" pitchFamily="49" charset="-128"/>
              </a:rPr>
              <a:t>　　　　　　　　　　　　　　　　（</a:t>
            </a:r>
            <a:r>
              <a:rPr lang="en-US" altLang="ja-JP" sz="1050" dirty="0" smtClean="0">
                <a:solidFill>
                  <a:srgbClr val="000000"/>
                </a:solidFill>
                <a:latin typeface="ＭＳ ゴシック" pitchFamily="49" charset="-128"/>
                <a:ea typeface="ＭＳ ゴシック" pitchFamily="49" charset="-128"/>
              </a:rPr>
              <a:t>※</a:t>
            </a:r>
            <a:r>
              <a:rPr lang="ja-JP" altLang="en-US" sz="1050" dirty="0" smtClean="0">
                <a:solidFill>
                  <a:srgbClr val="000000"/>
                </a:solidFill>
                <a:latin typeface="ＭＳ ゴシック" pitchFamily="49" charset="-128"/>
                <a:ea typeface="ＭＳ ゴシック" pitchFamily="49" charset="-128"/>
              </a:rPr>
              <a:t>）定額（</a:t>
            </a:r>
            <a:r>
              <a:rPr lang="en-US" altLang="ja-JP" sz="1050" dirty="0" smtClean="0">
                <a:solidFill>
                  <a:srgbClr val="000000"/>
                </a:solidFill>
                <a:latin typeface="ＭＳ ゴシック" pitchFamily="49" charset="-128"/>
                <a:ea typeface="ＭＳ ゴシック" pitchFamily="49" charset="-128"/>
              </a:rPr>
              <a:t>10/10</a:t>
            </a:r>
            <a:r>
              <a:rPr lang="ja-JP" altLang="en-US" sz="1050" dirty="0" smtClean="0">
                <a:solidFill>
                  <a:srgbClr val="000000"/>
                </a:solidFill>
                <a:latin typeface="ＭＳ ゴシック" pitchFamily="49" charset="-128"/>
                <a:ea typeface="ＭＳ ゴシック" pitchFamily="49" charset="-128"/>
              </a:rPr>
              <a:t>相当）補助を含む。</a:t>
            </a:r>
            <a:endParaRPr lang="en-US" altLang="ja-JP" sz="1050" dirty="0" smtClean="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defRPr/>
            </a:pPr>
            <a:endParaRPr lang="en-US" altLang="ja-JP" sz="1100" dirty="0">
              <a:solidFill>
                <a:srgbClr val="000000"/>
              </a:solidFill>
              <a:latin typeface="ＭＳ ゴシック" pitchFamily="49" charset="-128"/>
              <a:ea typeface="ＭＳ ゴシック" pitchFamily="49" charset="-128"/>
            </a:endParaRPr>
          </a:p>
        </p:txBody>
      </p:sp>
      <p:sp>
        <p:nvSpPr>
          <p:cNvPr id="5123" name="Rectangle 4"/>
          <p:cNvSpPr>
            <a:spLocks noChangeArrowheads="1"/>
          </p:cNvSpPr>
          <p:nvPr/>
        </p:nvSpPr>
        <p:spPr bwMode="auto">
          <a:xfrm>
            <a:off x="496888" y="2370138"/>
            <a:ext cx="460851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85" tIns="8889" rIns="74285" bIns="8889"/>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１　発達障害児者地域生活支援モデル事業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２　かかりつけ医等発達障害対応力向上研修事業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３　発達障害者支援体制整備事業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４　障害者虐待防止対策支援事業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５　障害者就業・生活支援センター事業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６　工賃向上計画支援等事業（</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７　就労移行等連携調整事業</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８　障害者芸術・文化祭開催事業（</a:t>
            </a:r>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a:t>
            </a:r>
          </a:p>
          <a:p>
            <a:pPr algn="just" eaLnBrk="1" hangingPunct="1">
              <a:lnSpc>
                <a:spcPts val="15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９　障害者芸術・文化祭のサテライト開催事業</a:t>
            </a:r>
          </a:p>
          <a:p>
            <a:pPr algn="just" eaLnBrk="1" hangingPunct="1">
              <a:lnSpc>
                <a:spcPts val="15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10</a:t>
            </a:r>
            <a:r>
              <a:rPr lang="ja-JP" altLang="en-US" sz="1100">
                <a:solidFill>
                  <a:srgbClr val="000000"/>
                </a:solidFill>
                <a:latin typeface="ＭＳ ゴシック" pitchFamily="49" charset="-128"/>
                <a:ea typeface="ＭＳ ゴシック" pitchFamily="49" charset="-128"/>
              </a:rPr>
              <a:t>　医療的ケア児等コーディネーター養成研修等事業</a:t>
            </a: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500"/>
              </a:lnSpc>
              <a:spcBef>
                <a:spcPct val="0"/>
              </a:spcBef>
              <a:buFontTx/>
              <a:buNone/>
            </a:pPr>
            <a:r>
              <a:rPr lang="ja-JP" altLang="en-US" sz="1100">
                <a:solidFill>
                  <a:srgbClr val="000000"/>
                </a:solidFill>
                <a:latin typeface="ＭＳ ゴシック" pitchFamily="49" charset="-128"/>
                <a:ea typeface="ＭＳ ゴシック" pitchFamily="49" charset="-128"/>
              </a:rPr>
              <a:t>　</a:t>
            </a:r>
            <a:r>
              <a:rPr lang="en-US" altLang="ja-JP" sz="1100">
                <a:solidFill>
                  <a:srgbClr val="000000"/>
                </a:solidFill>
                <a:latin typeface="ＭＳ ゴシック" pitchFamily="49" charset="-128"/>
                <a:ea typeface="ＭＳ ゴシック" pitchFamily="49" charset="-128"/>
              </a:rPr>
              <a:t>11</a:t>
            </a:r>
            <a:r>
              <a:rPr lang="ja-JP" altLang="en-US" sz="1100">
                <a:solidFill>
                  <a:srgbClr val="000000"/>
                </a:solidFill>
                <a:latin typeface="ＭＳ ゴシック" pitchFamily="49" charset="-128"/>
                <a:ea typeface="ＭＳ ゴシック" pitchFamily="49" charset="-128"/>
              </a:rPr>
              <a:t>　強度行動障害支援者養成研修事業（基礎研修、実践研修）</a:t>
            </a:r>
          </a:p>
          <a:p>
            <a:pPr algn="just" eaLnBrk="1" hangingPunct="1">
              <a:lnSpc>
                <a:spcPts val="15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en-US" altLang="ja-JP" sz="1100">
                <a:solidFill>
                  <a:srgbClr val="000000"/>
                </a:solidFill>
                <a:latin typeface="ＭＳ ゴシック" pitchFamily="49" charset="-128"/>
                <a:ea typeface="ＭＳ ゴシック" pitchFamily="49" charset="-128"/>
              </a:rPr>
              <a:t>  12</a:t>
            </a:r>
            <a:r>
              <a:rPr lang="ja-JP" altLang="en-US" sz="1100">
                <a:solidFill>
                  <a:srgbClr val="000000"/>
                </a:solidFill>
                <a:latin typeface="ＭＳ ゴシック" pitchFamily="49" charset="-128"/>
                <a:ea typeface="ＭＳ ゴシック" pitchFamily="49" charset="-128"/>
              </a:rPr>
              <a:t>　障害福祉従事者の専門性向上のための研修受講促進事業</a:t>
            </a:r>
          </a:p>
          <a:p>
            <a:pPr algn="just" eaLnBrk="1" hangingPunct="1">
              <a:lnSpc>
                <a:spcPts val="1400"/>
              </a:lnSpc>
              <a:spcBef>
                <a:spcPct val="0"/>
              </a:spcBef>
              <a:buFontTx/>
              <a:buNone/>
            </a:pPr>
            <a:endParaRPr lang="en-US" altLang="ja-JP"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ja-JP" altLang="en-US" sz="11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en-US" altLang="ja-JP" sz="1100">
              <a:solidFill>
                <a:srgbClr val="000000"/>
              </a:solidFill>
              <a:latin typeface="ＭＳ ゴシック" pitchFamily="49" charset="-128"/>
              <a:ea typeface="ＭＳ ゴシック" pitchFamily="49" charset="-128"/>
            </a:endParaRPr>
          </a:p>
        </p:txBody>
      </p:sp>
      <p:sp>
        <p:nvSpPr>
          <p:cNvPr id="4101" name="正方形/長方形 6"/>
          <p:cNvSpPr>
            <a:spLocks noChangeArrowheads="1"/>
          </p:cNvSpPr>
          <p:nvPr/>
        </p:nvSpPr>
        <p:spPr bwMode="auto">
          <a:xfrm>
            <a:off x="273050" y="476250"/>
            <a:ext cx="9359900" cy="6337300"/>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lIns="36804" tIns="7359" rIns="36804" bIns="7359"/>
          <a:lstStyle/>
          <a:p>
            <a:pPr marL="119063" indent="-119063" defTabSz="873125">
              <a:defRPr/>
            </a:pPr>
            <a:endParaRPr lang="ja-JP" altLang="en-US">
              <a:solidFill>
                <a:srgbClr val="000000"/>
              </a:solidFill>
            </a:endParaRPr>
          </a:p>
        </p:txBody>
      </p:sp>
      <p:sp>
        <p:nvSpPr>
          <p:cNvPr id="9" name="Rectangle 5"/>
          <p:cNvSpPr>
            <a:spLocks noChangeArrowheads="1"/>
          </p:cNvSpPr>
          <p:nvPr/>
        </p:nvSpPr>
        <p:spPr bwMode="auto">
          <a:xfrm>
            <a:off x="2352675" y="2060575"/>
            <a:ext cx="5200650" cy="287338"/>
          </a:xfrm>
          <a:prstGeom prst="rect">
            <a:avLst/>
          </a:prstGeom>
          <a:gradFill rotWithShape="1">
            <a:gsLst>
              <a:gs pos="0">
                <a:schemeClr val="accent1">
                  <a:gamma/>
                  <a:shade val="86275"/>
                  <a:invGamma/>
                </a:schemeClr>
              </a:gs>
              <a:gs pos="50000">
                <a:schemeClr val="accent1"/>
              </a:gs>
              <a:gs pos="100000">
                <a:schemeClr val="accent1">
                  <a:gamma/>
                  <a:shade val="86275"/>
                  <a:invGamma/>
                </a:schemeClr>
              </a:gs>
            </a:gsLst>
            <a:lin ang="5400000" scaled="1"/>
          </a:gradFill>
          <a:ln w="9525">
            <a:solidFill>
              <a:schemeClr val="tx1"/>
            </a:solidFill>
            <a:miter lim="800000"/>
            <a:headEnd/>
            <a:tailEnd/>
          </a:ln>
          <a:effectLst/>
        </p:spPr>
        <p:txBody>
          <a:bodyPr wrap="none" lIns="91428" tIns="45713" rIns="91428" bIns="45713" anchor="ctr"/>
          <a:lstStyle/>
          <a:p>
            <a:pPr algn="ctr">
              <a:defRPr/>
            </a:pPr>
            <a:r>
              <a:rPr lang="ja-JP" altLang="en-US" sz="1600" dirty="0">
                <a:solidFill>
                  <a:srgbClr val="000000"/>
                </a:solidFill>
                <a:latin typeface="Arial" pitchFamily="34" charset="0"/>
                <a:ea typeface="ＤＦ特太ゴシック体" pitchFamily="1" charset="-128"/>
              </a:rPr>
              <a:t>都　道　府　県　事　業</a:t>
            </a:r>
          </a:p>
        </p:txBody>
      </p:sp>
      <p:sp>
        <p:nvSpPr>
          <p:cNvPr id="5126" name="Text Box 11"/>
          <p:cNvSpPr txBox="1">
            <a:spLocks noChangeArrowheads="1"/>
          </p:cNvSpPr>
          <p:nvPr/>
        </p:nvSpPr>
        <p:spPr bwMode="auto">
          <a:xfrm>
            <a:off x="0" y="4763"/>
            <a:ext cx="990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1600">
                <a:solidFill>
                  <a:srgbClr val="000000"/>
                </a:solidFill>
                <a:latin typeface="ＤＦ特太ゴシック体" pitchFamily="49" charset="-128"/>
                <a:ea typeface="ＤＦ特太ゴシック体" pitchFamily="49" charset="-128"/>
              </a:rPr>
              <a:t>平成</a:t>
            </a:r>
            <a:r>
              <a:rPr lang="en-US" altLang="ja-JP" sz="1600">
                <a:solidFill>
                  <a:srgbClr val="000000"/>
                </a:solidFill>
                <a:latin typeface="ＤＦ特太ゴシック体" pitchFamily="49" charset="-128"/>
                <a:ea typeface="ＤＦ特太ゴシック体" pitchFamily="49" charset="-128"/>
              </a:rPr>
              <a:t>30</a:t>
            </a:r>
            <a:r>
              <a:rPr lang="ja-JP" altLang="en-US" sz="1600">
                <a:solidFill>
                  <a:srgbClr val="000000"/>
                </a:solidFill>
                <a:latin typeface="ＤＦ特太ゴシック体" pitchFamily="49" charset="-128"/>
                <a:ea typeface="ＤＦ特太ゴシック体" pitchFamily="49" charset="-128"/>
              </a:rPr>
              <a:t>年度地域生活支援促進事業一覧</a:t>
            </a:r>
            <a:endParaRPr lang="en-US" altLang="ja-JP" sz="1600">
              <a:solidFill>
                <a:srgbClr val="000000"/>
              </a:solidFill>
              <a:latin typeface="ＤＦ特太ゴシック体" pitchFamily="49" charset="-128"/>
              <a:ea typeface="ＤＦ特太ゴシック体" pitchFamily="49" charset="-128"/>
            </a:endParaRPr>
          </a:p>
        </p:txBody>
      </p:sp>
      <p:sp>
        <p:nvSpPr>
          <p:cNvPr id="5127" name="Rectangle 7"/>
          <p:cNvSpPr>
            <a:spLocks noChangeArrowheads="1"/>
          </p:cNvSpPr>
          <p:nvPr/>
        </p:nvSpPr>
        <p:spPr bwMode="auto">
          <a:xfrm>
            <a:off x="6753225" y="6472238"/>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3" rIns="91428" bIns="45713"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100">
              <a:solidFill>
                <a:srgbClr val="000000"/>
              </a:solidFill>
            </a:endParaRPr>
          </a:p>
        </p:txBody>
      </p:sp>
      <p:sp>
        <p:nvSpPr>
          <p:cNvPr id="5128" name="正方形/長方形 1"/>
          <p:cNvSpPr>
            <a:spLocks noChangeArrowheads="1"/>
          </p:cNvSpPr>
          <p:nvPr/>
        </p:nvSpPr>
        <p:spPr bwMode="auto">
          <a:xfrm>
            <a:off x="498475" y="765175"/>
            <a:ext cx="87757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just" eaLnBrk="1" hangingPunct="1">
              <a:lnSpc>
                <a:spcPts val="1400"/>
              </a:lnSpc>
              <a:spcBef>
                <a:spcPct val="0"/>
              </a:spcBef>
              <a:buFontTx/>
              <a:buNone/>
            </a:pPr>
            <a:r>
              <a:rPr lang="ja-JP" altLang="en-US" sz="1200">
                <a:solidFill>
                  <a:srgbClr val="000000"/>
                </a:solidFill>
                <a:latin typeface="ＭＳ ゴシック" pitchFamily="49" charset="-128"/>
                <a:ea typeface="ＭＳ ゴシック" pitchFamily="49" charset="-128"/>
              </a:rPr>
              <a:t>　１　発達障害児者地域生活支援モデル事業　　　　　　 　　　４　発達障害児者及び家族等支援事業</a:t>
            </a:r>
            <a:endParaRPr lang="en-US" altLang="ja-JP" sz="12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ja-JP" altLang="en-US" sz="12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200">
                <a:solidFill>
                  <a:srgbClr val="000000"/>
                </a:solidFill>
                <a:latin typeface="ＭＳ ゴシック" pitchFamily="49" charset="-128"/>
                <a:ea typeface="ＭＳ ゴシック" pitchFamily="49" charset="-128"/>
              </a:rPr>
              <a:t>　２　障害者虐待防止対策支援事業　　　　　　　　　　　 　　５　重度訪問介護利用者の大学修学支援事業</a:t>
            </a:r>
            <a:endParaRPr lang="en-US" altLang="ja-JP" sz="12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endParaRPr lang="ja-JP" altLang="en-US" sz="1200">
              <a:solidFill>
                <a:srgbClr val="000000"/>
              </a:solidFill>
              <a:latin typeface="ＭＳ ゴシック" pitchFamily="49" charset="-128"/>
              <a:ea typeface="ＭＳ ゴシック" pitchFamily="49" charset="-128"/>
            </a:endParaRPr>
          </a:p>
          <a:p>
            <a:pPr algn="just" eaLnBrk="1" hangingPunct="1">
              <a:lnSpc>
                <a:spcPts val="1400"/>
              </a:lnSpc>
              <a:spcBef>
                <a:spcPct val="0"/>
              </a:spcBef>
              <a:buFontTx/>
              <a:buNone/>
            </a:pPr>
            <a:r>
              <a:rPr lang="ja-JP" altLang="en-US" sz="1200">
                <a:solidFill>
                  <a:srgbClr val="000000"/>
                </a:solidFill>
                <a:latin typeface="ＭＳ ゴシック" pitchFamily="49" charset="-128"/>
                <a:ea typeface="ＭＳ ゴシック" pitchFamily="49" charset="-128"/>
              </a:rPr>
              <a:t>　３　成年後見制度普及啓発事業</a:t>
            </a:r>
            <a:endParaRPr lang="en-US" altLang="ja-JP" sz="1200">
              <a:solidFill>
                <a:srgbClr val="000000"/>
              </a:solidFill>
              <a:latin typeface="ＭＳ ゴシック" pitchFamily="49" charset="-128"/>
              <a:ea typeface="ＭＳ ゴシック" pitchFamily="49" charset="-128"/>
            </a:endParaRPr>
          </a:p>
        </p:txBody>
      </p:sp>
      <p:sp>
        <p:nvSpPr>
          <p:cNvPr id="10" name="Rectangle 5"/>
          <p:cNvSpPr>
            <a:spLocks noChangeArrowheads="1"/>
          </p:cNvSpPr>
          <p:nvPr/>
        </p:nvSpPr>
        <p:spPr bwMode="auto">
          <a:xfrm>
            <a:off x="2249488" y="404813"/>
            <a:ext cx="5200650" cy="287337"/>
          </a:xfrm>
          <a:prstGeom prst="rect">
            <a:avLst/>
          </a:prstGeom>
          <a:gradFill rotWithShape="1">
            <a:gsLst>
              <a:gs pos="0">
                <a:schemeClr val="accent1">
                  <a:gamma/>
                  <a:shade val="86275"/>
                  <a:invGamma/>
                </a:schemeClr>
              </a:gs>
              <a:gs pos="50000">
                <a:schemeClr val="accent1"/>
              </a:gs>
              <a:gs pos="100000">
                <a:schemeClr val="accent1">
                  <a:gamma/>
                  <a:shade val="86275"/>
                  <a:invGamma/>
                </a:schemeClr>
              </a:gs>
            </a:gsLst>
            <a:lin ang="5400000" scaled="1"/>
          </a:gradFill>
          <a:ln w="9525">
            <a:solidFill>
              <a:schemeClr val="tx1"/>
            </a:solidFill>
            <a:miter lim="800000"/>
            <a:headEnd/>
            <a:tailEnd/>
          </a:ln>
          <a:effectLst/>
        </p:spPr>
        <p:txBody>
          <a:bodyPr wrap="none" lIns="91428" tIns="45713" rIns="91428" bIns="45713" anchor="ctr"/>
          <a:lstStyle/>
          <a:p>
            <a:pPr algn="ctr">
              <a:defRPr/>
            </a:pPr>
            <a:r>
              <a:rPr lang="ja-JP" altLang="en-US" sz="1600" dirty="0">
                <a:solidFill>
                  <a:srgbClr val="000000"/>
                </a:solidFill>
                <a:latin typeface="Arial" pitchFamily="34" charset="0"/>
                <a:ea typeface="ＤＦ特太ゴシック体" pitchFamily="1" charset="-128"/>
              </a:rPr>
              <a:t>市　町　村　事　業</a:t>
            </a:r>
          </a:p>
        </p:txBody>
      </p:sp>
    </p:spTree>
    <p:extLst>
      <p:ext uri="{BB962C8B-B14F-4D97-AF65-F5344CB8AC3E}">
        <p14:creationId xmlns:p14="http://schemas.microsoft.com/office/powerpoint/2010/main" val="8137680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09599" y="260648"/>
            <a:ext cx="9323921" cy="6408712"/>
          </a:xfrm>
        </p:spPr>
        <p:txBody>
          <a:bodyPr/>
          <a:lstStyle/>
          <a:p>
            <a:pPr algn="l" eaLnBrk="1" hangingPunct="1"/>
            <a:r>
              <a:rPr lang="ja-JP" altLang="en-US" sz="4000" b="1" dirty="0" smtClean="0"/>
              <a:t>（参考</a:t>
            </a:r>
            <a:r>
              <a:rPr lang="ja-JP" altLang="en-US" sz="4000" b="1" dirty="0" smtClean="0"/>
              <a:t>資料１）</a:t>
            </a:r>
            <a:r>
              <a:rPr lang="ja-JP" altLang="en-US" sz="4000" b="1" dirty="0" smtClean="0"/>
              <a:t/>
            </a:r>
            <a:br>
              <a:rPr lang="ja-JP" altLang="en-US" sz="4000" b="1" dirty="0" smtClean="0"/>
            </a:br>
            <a:r>
              <a:rPr lang="ja-JP" altLang="en-US" sz="4000" b="1" dirty="0" smtClean="0"/>
              <a:t>平成</a:t>
            </a:r>
            <a:r>
              <a:rPr lang="ja-JP" altLang="en-US" sz="4000" b="1" dirty="0"/>
              <a:t>３０</a:t>
            </a:r>
            <a:r>
              <a:rPr lang="ja-JP" altLang="en-US" sz="4000" b="1" dirty="0" smtClean="0"/>
              <a:t>年度　市町村　都道府県</a:t>
            </a:r>
            <a:r>
              <a:rPr lang="en-US" altLang="ja-JP" sz="4000" b="1" dirty="0" smtClean="0"/>
              <a:t/>
            </a:r>
            <a:br>
              <a:rPr lang="en-US" altLang="ja-JP" sz="4000" b="1" dirty="0" smtClean="0"/>
            </a:br>
            <a:r>
              <a:rPr lang="ja-JP" altLang="en-US" sz="4000" b="1" dirty="0" smtClean="0"/>
              <a:t>地域生活支援事業一覧</a:t>
            </a:r>
          </a:p>
        </p:txBody>
      </p:sp>
      <p:sp>
        <p:nvSpPr>
          <p:cNvPr id="2051" name="Rectangle 8"/>
          <p:cNvSpPr>
            <a:spLocks noChangeArrowheads="1"/>
          </p:cNvSpPr>
          <p:nvPr/>
        </p:nvSpPr>
        <p:spPr bwMode="auto">
          <a:xfrm>
            <a:off x="428265" y="4652963"/>
            <a:ext cx="9059863" cy="647700"/>
          </a:xfrm>
          <a:prstGeom prst="rect">
            <a:avLst/>
          </a:prstGeom>
          <a:noFill/>
          <a:ln w="9525">
            <a:noFill/>
            <a:miter lim="800000"/>
            <a:headEnd/>
            <a:tailEnd/>
          </a:ln>
        </p:spPr>
        <p:txBody>
          <a:bodyPr anchor="ctr"/>
          <a:lstStyle/>
          <a:p>
            <a:pPr algn="ctr"/>
            <a:endParaRPr lang="ja-JP" altLang="en-US" sz="3600" b="1" dirty="0">
              <a:solidFill>
                <a:schemeClr val="tx2"/>
              </a:solidFill>
            </a:endParaRPr>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179</a:t>
            </a:fld>
            <a:endParaRPr lang="en-US" altLang="ja-JP" dirty="0"/>
          </a:p>
        </p:txBody>
      </p:sp>
    </p:spTree>
    <p:extLst>
      <p:ext uri="{BB962C8B-B14F-4D97-AF65-F5344CB8AC3E}">
        <p14:creationId xmlns:p14="http://schemas.microsoft.com/office/powerpoint/2010/main" val="2541764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7566" y="1378422"/>
            <a:ext cx="9864000" cy="4108125"/>
          </a:xfrm>
          <a:prstGeom prst="roundRect">
            <a:avLst>
              <a:gd name="adj" fmla="val 1784"/>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200"/>
              </a:lnSpc>
              <a:spcBef>
                <a:spcPts val="100"/>
              </a:spcBef>
            </a:pPr>
            <a:endParaRPr lang="en-US" altLang="ja-JP" sz="400" u="sng" dirty="0" smtClean="0">
              <a:solidFill>
                <a:schemeClr val="tx1"/>
              </a:solidFill>
              <a:latin typeface="+mn-ea"/>
            </a:endParaRPr>
          </a:p>
          <a:p>
            <a:pPr>
              <a:lnSpc>
                <a:spcPts val="1200"/>
              </a:lnSpc>
              <a:spcBef>
                <a:spcPts val="1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　自立</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・重度化防止に</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向けた保険者機能の強化等の取組の</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全市</a:t>
            </a:r>
            <a:r>
              <a:rPr lang="ja-JP" altLang="en-US" sz="1300" dirty="0">
                <a:solidFill>
                  <a:schemeClr val="tx1"/>
                </a:solidFill>
                <a:latin typeface="+mn-ea"/>
              </a:rPr>
              <a:t>町村</a:t>
            </a:r>
            <a:r>
              <a:rPr lang="ja-JP" altLang="en-US" sz="1300" dirty="0" smtClean="0">
                <a:solidFill>
                  <a:schemeClr val="tx1"/>
                </a:solidFill>
                <a:latin typeface="+mn-ea"/>
              </a:rPr>
              <a:t>が保険者機能を発揮し、自立支援・重度化防止に向けて取り組む仕組みの制度化</a:t>
            </a:r>
            <a:endParaRPr lang="en-US" altLang="ja-JP" sz="1300" dirty="0" smtClean="0">
              <a:solidFill>
                <a:schemeClr val="tx1"/>
              </a:solidFill>
              <a:latin typeface="+mn-ea"/>
            </a:endParaRP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　</a:t>
            </a:r>
            <a:r>
              <a:rPr lang="ja-JP" altLang="en-US" sz="1300" dirty="0">
                <a:solidFill>
                  <a:schemeClr val="tx1"/>
                </a:solidFill>
                <a:latin typeface="+mn-ea"/>
              </a:rPr>
              <a:t>国から提供されたデータを</a:t>
            </a:r>
            <a:r>
              <a:rPr lang="ja-JP" altLang="en-US" sz="1300" dirty="0" smtClean="0">
                <a:solidFill>
                  <a:schemeClr val="tx1"/>
                </a:solidFill>
                <a:latin typeface="+mn-ea"/>
              </a:rPr>
              <a:t>分析の上、介護保険事業（支援）計画を策定。計画に介護予防・重度化防止等の取組内容と目標を記載</a:t>
            </a:r>
            <a:endParaRPr lang="en-US" altLang="ja-JP" sz="1300" dirty="0" smtClean="0">
              <a:solidFill>
                <a:schemeClr val="tx1"/>
              </a:solidFill>
              <a:latin typeface="+mn-ea"/>
            </a:endParaRPr>
          </a:p>
          <a:p>
            <a:pPr>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 　・　</a:t>
            </a:r>
            <a:r>
              <a:rPr lang="ja-JP" altLang="en-US" sz="1300" spc="50" dirty="0">
                <a:solidFill>
                  <a:schemeClr val="tx1"/>
                </a:solidFill>
                <a:latin typeface="メイリオ" panose="020B0604030504040204" pitchFamily="50" charset="-128"/>
                <a:cs typeface="メイリオ" panose="020B0604030504040204" pitchFamily="50" charset="-128"/>
              </a:rPr>
              <a:t>都道府県による</a:t>
            </a:r>
            <a:r>
              <a:rPr lang="ja-JP" altLang="en-US" sz="1300" spc="50" dirty="0" smtClean="0">
                <a:solidFill>
                  <a:schemeClr val="tx1"/>
                </a:solidFill>
                <a:latin typeface="メイリオ" panose="020B0604030504040204" pitchFamily="50" charset="-128"/>
                <a:cs typeface="メイリオ" panose="020B0604030504040204" pitchFamily="50" charset="-128"/>
              </a:rPr>
              <a:t>市町村に対する支援事業の創設　　　　</a:t>
            </a:r>
            <a:r>
              <a:rPr lang="ja-JP" altLang="en-US" sz="1300" dirty="0" smtClean="0">
                <a:solidFill>
                  <a:schemeClr val="tx1"/>
                </a:solidFill>
                <a:latin typeface="+mn-ea"/>
              </a:rPr>
              <a:t>・　財政的インセンティブの付与の規定の整備</a:t>
            </a:r>
            <a:endParaRPr lang="ja-JP" altLang="en-US" sz="1300" dirty="0">
              <a:solidFill>
                <a:schemeClr val="tx1"/>
              </a:solidFill>
              <a:latin typeface="+mn-ea"/>
            </a:endParaRPr>
          </a:p>
          <a:p>
            <a:pPr marL="441325" indent="-441325">
              <a:lnSpc>
                <a:spcPts val="1200"/>
              </a:lnSpc>
              <a:spcBef>
                <a:spcPts val="600"/>
              </a:spcBef>
            </a:pPr>
            <a:r>
              <a:rPr lang="ja-JP" altLang="en-US"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（その他）</a:t>
            </a:r>
            <a:endParaRPr lang="en-US" altLang="ja-JP" sz="1050" dirty="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地域</a:t>
            </a:r>
            <a:r>
              <a:rPr lang="ja-JP" altLang="en-US" sz="1050" dirty="0">
                <a:solidFill>
                  <a:schemeClr val="tx1"/>
                </a:solidFill>
                <a:latin typeface="ＭＳ 明朝" panose="02020609040205080304" pitchFamily="17" charset="-128"/>
                <a:ea typeface="ＭＳ 明朝" panose="02020609040205080304" pitchFamily="17" charset="-128"/>
              </a:rPr>
              <a:t>包括支援センターの機能</a:t>
            </a:r>
            <a:r>
              <a:rPr lang="ja-JP" altLang="en-US" sz="1050" dirty="0" smtClean="0">
                <a:solidFill>
                  <a:schemeClr val="tx1"/>
                </a:solidFill>
                <a:latin typeface="ＭＳ 明朝" panose="02020609040205080304" pitchFamily="17" charset="-128"/>
                <a:ea typeface="ＭＳ 明朝" panose="02020609040205080304" pitchFamily="17" charset="-128"/>
              </a:rPr>
              <a:t>強化（市町村</a:t>
            </a:r>
            <a:r>
              <a:rPr lang="ja-JP" altLang="en-US" sz="1050" dirty="0">
                <a:solidFill>
                  <a:schemeClr val="tx1"/>
                </a:solidFill>
                <a:latin typeface="ＭＳ 明朝" panose="02020609040205080304" pitchFamily="17" charset="-128"/>
                <a:ea typeface="ＭＳ 明朝" panose="02020609040205080304" pitchFamily="17" charset="-128"/>
              </a:rPr>
              <a:t>による評価の義務づけ</a:t>
            </a:r>
            <a:r>
              <a:rPr lang="ja-JP" altLang="en-US" sz="1050" dirty="0" smtClean="0">
                <a:solidFill>
                  <a:schemeClr val="tx1"/>
                </a:solidFill>
                <a:latin typeface="ＭＳ 明朝" panose="02020609040205080304" pitchFamily="17" charset="-128"/>
                <a:ea typeface="ＭＳ 明朝" panose="02020609040205080304" pitchFamily="17" charset="-128"/>
              </a:rPr>
              <a:t>等）</a:t>
            </a:r>
            <a:endParaRPr lang="ja-JP" altLang="en-US" sz="1050" dirty="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居宅</a:t>
            </a:r>
            <a:r>
              <a:rPr lang="ja-JP" altLang="en-US" sz="1050" dirty="0">
                <a:solidFill>
                  <a:schemeClr val="tx1"/>
                </a:solidFill>
                <a:latin typeface="ＭＳ 明朝" panose="02020609040205080304" pitchFamily="17" charset="-128"/>
                <a:ea typeface="ＭＳ 明朝" panose="02020609040205080304" pitchFamily="17" charset="-128"/>
              </a:rPr>
              <a:t>サービス事業者の指定等に対する保険者の関与強化（小規模多機能等を普及させる観点からの指定拒否の仕組み等の導入）</a:t>
            </a:r>
          </a:p>
          <a:p>
            <a:pPr>
              <a:lnSpc>
                <a:spcPts val="1200"/>
              </a:lnSpc>
              <a:spcBef>
                <a:spcPts val="100"/>
              </a:spcBef>
            </a:pPr>
            <a:r>
              <a:rPr lang="ja-JP" altLang="en-US" sz="1050" dirty="0" smtClean="0">
                <a:solidFill>
                  <a:schemeClr val="tx1"/>
                </a:solidFill>
                <a:latin typeface="ＭＳ 明朝" panose="02020609040205080304" pitchFamily="17" charset="-128"/>
                <a:ea typeface="ＭＳ 明朝" panose="02020609040205080304" pitchFamily="17" charset="-128"/>
              </a:rPr>
              <a:t>　　　　・ 認知症</a:t>
            </a:r>
            <a:r>
              <a:rPr lang="ja-JP" altLang="en-US" sz="1050" dirty="0">
                <a:solidFill>
                  <a:schemeClr val="tx1"/>
                </a:solidFill>
                <a:latin typeface="ＭＳ 明朝" panose="02020609040205080304" pitchFamily="17" charset="-128"/>
                <a:ea typeface="ＭＳ 明朝" panose="02020609040205080304" pitchFamily="17" charset="-128"/>
              </a:rPr>
              <a:t>施策の推進（新オレンジプランの基本的な考え方</a:t>
            </a:r>
            <a:r>
              <a:rPr lang="ja-JP" altLang="en-US" sz="1050" dirty="0" smtClean="0">
                <a:solidFill>
                  <a:schemeClr val="tx1"/>
                </a:solidFill>
                <a:latin typeface="ＭＳ 明朝" panose="02020609040205080304" pitchFamily="17" charset="-128"/>
                <a:ea typeface="ＭＳ 明朝" panose="02020609040205080304" pitchFamily="17" charset="-128"/>
              </a:rPr>
              <a:t>（普及・啓発等の関連施策の総合的な推進）を制度上明確化）</a:t>
            </a:r>
            <a:endParaRPr lang="en-US" altLang="ja-JP" sz="1300" dirty="0" smtClean="0">
              <a:solidFill>
                <a:schemeClr val="tx1"/>
              </a:solidFill>
              <a:latin typeface="ＭＳ 明朝" panose="02020609040205080304" pitchFamily="17" charset="-128"/>
              <a:ea typeface="ＭＳ 明朝" panose="02020609040205080304" pitchFamily="17" charset="-128"/>
            </a:endParaRPr>
          </a:p>
          <a:p>
            <a:pPr marL="268288" indent="-268288">
              <a:lnSpc>
                <a:spcPts val="1200"/>
              </a:lnSpc>
              <a:spcBef>
                <a:spcPts val="100"/>
              </a:spcBef>
            </a:pPr>
            <a:endParaRPr lang="en-US" altLang="ja-JP" sz="1300" b="1" dirty="0">
              <a:solidFill>
                <a:schemeClr val="tx1"/>
              </a:solidFill>
              <a:latin typeface="+mn-ea"/>
            </a:endParaRPr>
          </a:p>
          <a:p>
            <a:pPr marL="268288" indent="-268288">
              <a:lnSpc>
                <a:spcPts val="1200"/>
              </a:lnSpc>
              <a:spcBef>
                <a:spcPts val="1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　医療</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・介護の連携の推進</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介護保険法、医療法</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441325" indent="-441325">
              <a:lnSpc>
                <a:spcPts val="1200"/>
              </a:lnSpc>
              <a:spcBef>
                <a:spcPts val="100"/>
              </a:spcBef>
            </a:pPr>
            <a:r>
              <a:rPr lang="ja-JP" altLang="en-US" sz="1300" dirty="0">
                <a:solidFill>
                  <a:schemeClr val="tx1"/>
                </a:solidFill>
                <a:latin typeface="+mn-ea"/>
              </a:rPr>
              <a:t>　</a:t>
            </a:r>
            <a:r>
              <a:rPr lang="ja-JP" altLang="en-US" sz="1300" dirty="0" smtClean="0">
                <a:solidFill>
                  <a:schemeClr val="tx1"/>
                </a:solidFill>
                <a:latin typeface="+mn-ea"/>
              </a:rPr>
              <a:t>①　「</a:t>
            </a:r>
            <a:r>
              <a:rPr lang="ja-JP" altLang="en-US" sz="1300" dirty="0">
                <a:solidFill>
                  <a:schemeClr val="tx1"/>
                </a:solidFill>
                <a:latin typeface="+mn-ea"/>
              </a:rPr>
              <a:t>日常的な医学</a:t>
            </a:r>
            <a:r>
              <a:rPr lang="ja-JP" altLang="en-US" sz="1300" dirty="0" smtClean="0">
                <a:solidFill>
                  <a:schemeClr val="tx1"/>
                </a:solidFill>
                <a:latin typeface="+mn-ea"/>
              </a:rPr>
              <a:t>管理」や「</a:t>
            </a:r>
            <a:r>
              <a:rPr lang="ja-JP" altLang="en-US" sz="1300" dirty="0">
                <a:solidFill>
                  <a:schemeClr val="tx1"/>
                </a:solidFill>
                <a:latin typeface="+mn-ea"/>
              </a:rPr>
              <a:t>看取り・ターミナル」等の</a:t>
            </a:r>
            <a:r>
              <a:rPr lang="ja-JP" altLang="en-US" sz="1300" dirty="0" smtClean="0">
                <a:solidFill>
                  <a:schemeClr val="tx1"/>
                </a:solidFill>
                <a:latin typeface="+mn-ea"/>
              </a:rPr>
              <a:t>機能</a:t>
            </a:r>
            <a:r>
              <a:rPr lang="ja-JP" altLang="en-US" sz="1300" dirty="0">
                <a:solidFill>
                  <a:schemeClr val="tx1"/>
                </a:solidFill>
                <a:latin typeface="+mn-ea"/>
              </a:rPr>
              <a:t>と</a:t>
            </a:r>
            <a:r>
              <a:rPr lang="ja-JP" altLang="en-US" sz="1300" dirty="0" smtClean="0">
                <a:solidFill>
                  <a:schemeClr val="tx1"/>
                </a:solidFill>
                <a:latin typeface="+mn-ea"/>
              </a:rPr>
              <a:t>、「</a:t>
            </a:r>
            <a:r>
              <a:rPr lang="ja-JP" altLang="en-US" sz="1300" dirty="0">
                <a:solidFill>
                  <a:schemeClr val="tx1"/>
                </a:solidFill>
                <a:latin typeface="+mn-ea"/>
              </a:rPr>
              <a:t>生活施設」としての</a:t>
            </a:r>
            <a:r>
              <a:rPr lang="ja-JP" altLang="en-US" sz="1300" dirty="0" smtClean="0">
                <a:solidFill>
                  <a:schemeClr val="tx1"/>
                </a:solidFill>
                <a:latin typeface="+mn-ea"/>
              </a:rPr>
              <a:t>機能とを</a:t>
            </a:r>
            <a:r>
              <a:rPr lang="ja-JP" altLang="en-US" sz="1300" dirty="0">
                <a:solidFill>
                  <a:schemeClr val="tx1"/>
                </a:solidFill>
                <a:latin typeface="+mn-ea"/>
              </a:rPr>
              <a:t>兼ね備えた</a:t>
            </a:r>
            <a:r>
              <a:rPr lang="ja-JP" altLang="en-US" sz="1300" dirty="0" smtClean="0">
                <a:solidFill>
                  <a:schemeClr val="tx1"/>
                </a:solidFill>
                <a:latin typeface="+mn-ea"/>
              </a:rPr>
              <a:t>、新たな</a:t>
            </a:r>
            <a:r>
              <a:rPr lang="ja-JP" altLang="en-US" sz="1300" dirty="0">
                <a:solidFill>
                  <a:schemeClr val="tx1"/>
                </a:solidFill>
                <a:latin typeface="+mn-ea"/>
              </a:rPr>
              <a:t>介護</a:t>
            </a:r>
            <a:r>
              <a:rPr lang="ja-JP" altLang="en-US" sz="1300" dirty="0" smtClean="0">
                <a:solidFill>
                  <a:schemeClr val="tx1"/>
                </a:solidFill>
                <a:latin typeface="+mn-ea"/>
              </a:rPr>
              <a:t>保険</a:t>
            </a:r>
            <a:r>
              <a:rPr lang="ja-JP" altLang="en-US" sz="1300" dirty="0">
                <a:solidFill>
                  <a:schemeClr val="tx1"/>
                </a:solidFill>
                <a:latin typeface="+mn-ea"/>
              </a:rPr>
              <a:t>施設</a:t>
            </a:r>
            <a:r>
              <a:rPr lang="ja-JP" altLang="en-US" sz="1300" dirty="0" smtClean="0">
                <a:solidFill>
                  <a:schemeClr val="tx1"/>
                </a:solidFill>
                <a:latin typeface="+mn-ea"/>
              </a:rPr>
              <a:t>を創設</a:t>
            </a:r>
            <a:endParaRPr lang="en-US" altLang="ja-JP" sz="1300" dirty="0" smtClean="0">
              <a:solidFill>
                <a:schemeClr val="tx1"/>
              </a:solidFill>
              <a:latin typeface="+mn-ea"/>
            </a:endParaRPr>
          </a:p>
          <a:p>
            <a:pPr marL="808038" indent="-808038">
              <a:lnSpc>
                <a:spcPts val="1200"/>
              </a:lnSpc>
              <a:spcBef>
                <a:spcPts val="100"/>
              </a:spcBef>
            </a:pPr>
            <a:r>
              <a:rPr lang="ja-JP" altLang="en-US" sz="1300" dirty="0">
                <a:solidFill>
                  <a:schemeClr val="tx1"/>
                </a:solidFill>
                <a:latin typeface="ＭＳ 明朝" panose="02020609040205080304" pitchFamily="17" charset="-128"/>
                <a:ea typeface="ＭＳ 明朝" panose="02020609040205080304" pitchFamily="17" charset="-128"/>
              </a:rPr>
              <a:t>　</a:t>
            </a:r>
            <a:r>
              <a:rPr lang="ja-JP" altLang="en-US" sz="1300" dirty="0" smtClean="0">
                <a:solidFill>
                  <a:schemeClr val="tx1"/>
                </a:solidFill>
                <a:latin typeface="ＭＳ 明朝" panose="02020609040205080304" pitchFamily="17" charset="-128"/>
                <a:ea typeface="ＭＳ 明朝" panose="02020609040205080304" pitchFamily="17" charset="-128"/>
              </a:rPr>
              <a:t>　　　</a:t>
            </a:r>
            <a:r>
              <a:rPr lang="en-US" altLang="ja-JP"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現行</a:t>
            </a:r>
            <a:r>
              <a:rPr lang="ja-JP" altLang="en-US" sz="1050" dirty="0">
                <a:solidFill>
                  <a:schemeClr val="tx1"/>
                </a:solidFill>
                <a:latin typeface="ＭＳ 明朝" panose="02020609040205080304" pitchFamily="17" charset="-128"/>
                <a:ea typeface="ＭＳ 明朝" panose="02020609040205080304" pitchFamily="17" charset="-128"/>
              </a:rPr>
              <a:t>の介護療養病床の経過措置期間については、６年間延長すること</a:t>
            </a:r>
            <a:r>
              <a:rPr lang="ja-JP" altLang="en-US" sz="1050" dirty="0" smtClean="0">
                <a:solidFill>
                  <a:schemeClr val="tx1"/>
                </a:solidFill>
                <a:latin typeface="ＭＳ 明朝" panose="02020609040205080304" pitchFamily="17" charset="-128"/>
                <a:ea typeface="ＭＳ 明朝" panose="02020609040205080304" pitchFamily="17" charset="-128"/>
              </a:rPr>
              <a:t>とする。</a:t>
            </a:r>
            <a:r>
              <a:rPr lang="ja-JP" altLang="en-US" sz="1050" dirty="0">
                <a:solidFill>
                  <a:schemeClr val="tx1"/>
                </a:solidFill>
                <a:latin typeface="ＭＳ 明朝" panose="02020609040205080304" pitchFamily="17" charset="-128"/>
                <a:ea typeface="ＭＳ 明朝" panose="02020609040205080304" pitchFamily="17" charset="-128"/>
              </a:rPr>
              <a:t>病院又は診療所</a:t>
            </a:r>
            <a:r>
              <a:rPr lang="ja-JP" altLang="en-US" sz="1050" dirty="0" smtClean="0">
                <a:solidFill>
                  <a:schemeClr val="tx1"/>
                </a:solidFill>
                <a:latin typeface="ＭＳ 明朝" panose="02020609040205080304" pitchFamily="17" charset="-128"/>
                <a:ea typeface="ＭＳ 明朝" panose="02020609040205080304" pitchFamily="17" charset="-128"/>
              </a:rPr>
              <a:t>から新施設に</a:t>
            </a:r>
            <a:r>
              <a:rPr lang="ja-JP" altLang="en-US" sz="1050" dirty="0">
                <a:solidFill>
                  <a:schemeClr val="tx1"/>
                </a:solidFill>
                <a:latin typeface="ＭＳ 明朝" panose="02020609040205080304" pitchFamily="17" charset="-128"/>
                <a:ea typeface="ＭＳ 明朝" panose="02020609040205080304" pitchFamily="17" charset="-128"/>
              </a:rPr>
              <a:t>転換した場合には、転換前の病院又は診療所の名称を引き続き使用できることとする</a:t>
            </a:r>
            <a:r>
              <a:rPr lang="ja-JP" altLang="en-US" sz="1050" dirty="0" smtClean="0">
                <a:solidFill>
                  <a:schemeClr val="tx1"/>
                </a:solidFill>
                <a:latin typeface="ＭＳ 明朝" panose="02020609040205080304" pitchFamily="17" charset="-128"/>
                <a:ea typeface="ＭＳ 明朝" panose="02020609040205080304" pitchFamily="17" charset="-128"/>
              </a:rPr>
              <a:t>。</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marL="441325" indent="-441325">
              <a:lnSpc>
                <a:spcPts val="1200"/>
              </a:lnSpc>
              <a:spcBef>
                <a:spcPts val="600"/>
              </a:spcBef>
            </a:pPr>
            <a:r>
              <a:rPr lang="ja-JP" altLang="en-US" sz="1300" dirty="0" smtClean="0">
                <a:solidFill>
                  <a:schemeClr val="tx1"/>
                </a:solidFill>
                <a:latin typeface="+mn-ea"/>
              </a:rPr>
              <a:t>　②　医療・介護の連携等に関し、都道府県による市町村に対する必要な情報の提供その他の支援の規定を整備</a:t>
            </a:r>
            <a:endParaRPr lang="en-US" altLang="ja-JP" sz="1300" dirty="0" smtClean="0">
              <a:solidFill>
                <a:schemeClr val="tx1"/>
              </a:solidFill>
              <a:latin typeface="+mn-ea"/>
            </a:endParaRPr>
          </a:p>
          <a:p>
            <a:pPr marL="441325" indent="-441325">
              <a:lnSpc>
                <a:spcPts val="1200"/>
              </a:lnSpc>
              <a:spcBef>
                <a:spcPts val="100"/>
              </a:spcBef>
            </a:pPr>
            <a:endParaRPr lang="ja-JP" altLang="en-US" sz="1300" b="1" dirty="0">
              <a:solidFill>
                <a:schemeClr val="tx1"/>
              </a:solidFill>
              <a:latin typeface="+mn-ea"/>
            </a:endParaRPr>
          </a:p>
          <a:p>
            <a:pPr>
              <a:lnSpc>
                <a:spcPts val="1200"/>
              </a:lnSpc>
              <a:spcBef>
                <a:spcPts val="100"/>
              </a:spcBef>
            </a:pPr>
            <a:r>
              <a:rPr lang="ja-JP" altLang="en-US" sz="13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　</a:t>
            </a:r>
            <a:r>
              <a:rPr lang="ja-JP" altLang="en-US" sz="13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地域共生社会の</a:t>
            </a:r>
            <a:r>
              <a:rPr lang="ja-JP" altLang="en-US" sz="13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実現に向けた取組の推進</a:t>
            </a:r>
            <a:r>
              <a:rPr lang="ja-JP" altLang="en-US" sz="13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等（社会福祉法、介護保険法、障害者総合支援法、児童福祉法）</a:t>
            </a:r>
          </a:p>
          <a:p>
            <a:pPr marL="461963" indent="-446088">
              <a:lnSpc>
                <a:spcPts val="1200"/>
              </a:lnSpc>
              <a:spcBef>
                <a:spcPts val="100"/>
              </a:spcBef>
            </a:pPr>
            <a:r>
              <a:rPr lang="ja-JP" altLang="en-US" sz="1300" dirty="0" smtClean="0">
                <a:solidFill>
                  <a:srgbClr val="FF0000"/>
                </a:solidFill>
                <a:latin typeface="+mn-ea"/>
              </a:rPr>
              <a:t>　  　・</a:t>
            </a:r>
            <a:r>
              <a:rPr lang="ja-JP" altLang="en-US" sz="1300" dirty="0">
                <a:solidFill>
                  <a:srgbClr val="FF0000"/>
                </a:solidFill>
                <a:latin typeface="+mn-ea"/>
              </a:rPr>
              <a:t>　市町村による地域住民と行政等との協働による包括的支援体制作り、福祉分野の共通事項を記載した地域福祉計画の策定の　　　努力義務化</a:t>
            </a:r>
            <a:endParaRPr lang="en-US" altLang="ja-JP" sz="1300" dirty="0">
              <a:solidFill>
                <a:srgbClr val="FF0000"/>
              </a:solidFill>
              <a:latin typeface="+mn-ea"/>
            </a:endParaRPr>
          </a:p>
          <a:p>
            <a:pPr>
              <a:lnSpc>
                <a:spcPts val="1200"/>
              </a:lnSpc>
              <a:spcBef>
                <a:spcPts val="100"/>
              </a:spcBef>
            </a:pPr>
            <a:r>
              <a:rPr lang="ja-JP" altLang="en-US" sz="1300" dirty="0" smtClean="0">
                <a:solidFill>
                  <a:srgbClr val="FF0000"/>
                </a:solidFill>
                <a:latin typeface="+mn-ea"/>
              </a:rPr>
              <a:t>　　　・　</a:t>
            </a:r>
            <a:r>
              <a:rPr lang="ja-JP" altLang="en-US" sz="1300" dirty="0">
                <a:solidFill>
                  <a:srgbClr val="FF0000"/>
                </a:solidFill>
                <a:latin typeface="+mn-ea"/>
              </a:rPr>
              <a:t>高齢者と障害児者が</a:t>
            </a:r>
            <a:r>
              <a:rPr lang="ja-JP" altLang="en-US" sz="1300" dirty="0" smtClean="0">
                <a:solidFill>
                  <a:srgbClr val="FF0000"/>
                </a:solidFill>
                <a:latin typeface="+mn-ea"/>
              </a:rPr>
              <a:t>同一事業所</a:t>
            </a:r>
            <a:r>
              <a:rPr lang="ja-JP" altLang="en-US" sz="1300" dirty="0">
                <a:solidFill>
                  <a:srgbClr val="FF0000"/>
                </a:solidFill>
                <a:latin typeface="+mn-ea"/>
              </a:rPr>
              <a:t>でサービスを受けやすくする</a:t>
            </a:r>
            <a:r>
              <a:rPr lang="ja-JP" altLang="en-US" sz="1300" dirty="0" smtClean="0">
                <a:solidFill>
                  <a:srgbClr val="FF0000"/>
                </a:solidFill>
                <a:latin typeface="+mn-ea"/>
              </a:rPr>
              <a:t>ため、介護保険と障害福祉制度に新たに共生型サービスを位置付ける</a:t>
            </a:r>
            <a:endParaRPr lang="en-US" altLang="ja-JP" sz="1300" strike="sngStrike" dirty="0" smtClean="0">
              <a:solidFill>
                <a:srgbClr val="FF0000"/>
              </a:solidFill>
              <a:latin typeface="+mn-ea"/>
            </a:endParaRPr>
          </a:p>
          <a:p>
            <a:pPr>
              <a:lnSpc>
                <a:spcPts val="1200"/>
              </a:lnSpc>
              <a:spcBef>
                <a:spcPts val="600"/>
              </a:spcBef>
            </a:pPr>
            <a:r>
              <a:rPr lang="ja-JP" altLang="en-US" sz="1050" dirty="0" smtClean="0">
                <a:solidFill>
                  <a:schemeClr val="tx1"/>
                </a:solidFill>
                <a:latin typeface="ＭＳ 明朝" panose="02020609040205080304" pitchFamily="17" charset="-128"/>
                <a:ea typeface="ＭＳ 明朝" panose="02020609040205080304" pitchFamily="17" charset="-128"/>
              </a:rPr>
              <a:t>　　</a:t>
            </a: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（その他）</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　　　・ 有料</a:t>
            </a:r>
            <a:r>
              <a:rPr lang="ja-JP" altLang="en-US" sz="1050" dirty="0">
                <a:solidFill>
                  <a:schemeClr val="tx1"/>
                </a:solidFill>
                <a:latin typeface="ＭＳ 明朝" panose="02020609040205080304" pitchFamily="17" charset="-128"/>
                <a:ea typeface="ＭＳ 明朝" panose="02020609040205080304" pitchFamily="17" charset="-128"/>
              </a:rPr>
              <a:t>老人ホームの入居者保護のための施策の</a:t>
            </a:r>
            <a:r>
              <a:rPr lang="ja-JP" altLang="en-US" sz="1050" dirty="0" smtClean="0">
                <a:solidFill>
                  <a:schemeClr val="tx1"/>
                </a:solidFill>
                <a:latin typeface="ＭＳ 明朝" panose="02020609040205080304" pitchFamily="17" charset="-128"/>
                <a:ea typeface="ＭＳ 明朝" panose="02020609040205080304" pitchFamily="17" charset="-128"/>
              </a:rPr>
              <a:t>強化</a:t>
            </a:r>
            <a:r>
              <a:rPr lang="ja-JP" altLang="en-US" sz="1050" dirty="0">
                <a:solidFill>
                  <a:schemeClr val="tx1"/>
                </a:solidFill>
                <a:latin typeface="ＭＳ 明朝" panose="02020609040205080304" pitchFamily="17" charset="-128"/>
                <a:ea typeface="ＭＳ 明朝" panose="02020609040205080304" pitchFamily="17" charset="-128"/>
              </a:rPr>
              <a:t>（事業停止命令の</a:t>
            </a:r>
            <a:r>
              <a:rPr lang="ja-JP" altLang="en-US" sz="1050" dirty="0" smtClean="0">
                <a:solidFill>
                  <a:schemeClr val="tx1"/>
                </a:solidFill>
                <a:latin typeface="ＭＳ 明朝" panose="02020609040205080304" pitchFamily="17" charset="-128"/>
                <a:ea typeface="ＭＳ 明朝" panose="02020609040205080304" pitchFamily="17" charset="-128"/>
              </a:rPr>
              <a:t>創設、前払</a:t>
            </a:r>
            <a:r>
              <a:rPr lang="ja-JP" altLang="en-US" sz="1050" dirty="0">
                <a:solidFill>
                  <a:schemeClr val="tx1"/>
                </a:solidFill>
                <a:latin typeface="ＭＳ 明朝" panose="02020609040205080304" pitchFamily="17" charset="-128"/>
                <a:ea typeface="ＭＳ 明朝" panose="02020609040205080304" pitchFamily="17" charset="-128"/>
              </a:rPr>
              <a:t>金の保全措置の義務の対象</a:t>
            </a:r>
            <a:r>
              <a:rPr lang="ja-JP" altLang="en-US" sz="1050" dirty="0" smtClean="0">
                <a:solidFill>
                  <a:schemeClr val="tx1"/>
                </a:solidFill>
                <a:latin typeface="ＭＳ 明朝" panose="02020609040205080304" pitchFamily="17" charset="-128"/>
                <a:ea typeface="ＭＳ 明朝" panose="02020609040205080304" pitchFamily="17" charset="-128"/>
              </a:rPr>
              <a:t>拡大等）</a:t>
            </a:r>
            <a:endParaRPr lang="en-US" altLang="ja-JP" sz="1050" dirty="0" smtClean="0">
              <a:solidFill>
                <a:schemeClr val="tx1"/>
              </a:solidFill>
              <a:latin typeface="ＭＳ 明朝" panose="02020609040205080304" pitchFamily="17" charset="-128"/>
              <a:ea typeface="ＭＳ 明朝" panose="02020609040205080304" pitchFamily="17" charset="-128"/>
            </a:endParaRPr>
          </a:p>
          <a:p>
            <a:pPr>
              <a:lnSpc>
                <a:spcPts val="1200"/>
              </a:lnSpc>
              <a:spcBef>
                <a:spcPts val="100"/>
              </a:spcBef>
            </a:pPr>
            <a:r>
              <a:rPr lang="ja-JP" altLang="en-US" sz="1050" dirty="0">
                <a:solidFill>
                  <a:schemeClr val="tx1"/>
                </a:solidFill>
                <a:latin typeface="ＭＳ 明朝" panose="02020609040205080304" pitchFamily="17" charset="-128"/>
                <a:ea typeface="ＭＳ 明朝" panose="02020609040205080304" pitchFamily="17" charset="-128"/>
              </a:rPr>
              <a:t>　</a:t>
            </a:r>
            <a:r>
              <a:rPr lang="ja-JP" altLang="en-US" sz="1050" dirty="0" smtClean="0">
                <a:solidFill>
                  <a:schemeClr val="tx1"/>
                </a:solidFill>
                <a:latin typeface="ＭＳ 明朝" panose="02020609040205080304" pitchFamily="17" charset="-128"/>
                <a:ea typeface="ＭＳ 明朝" panose="02020609040205080304" pitchFamily="17" charset="-128"/>
              </a:rPr>
              <a:t>　　　・ 障害者支援施設等を退所して介護保険施設等に入所した場合の保険者の見直し（障害者支援施設等に入所する前の市町村を保険者とする。）</a:t>
            </a:r>
            <a:endParaRPr lang="ja-JP" altLang="en-US" sz="1050" dirty="0">
              <a:solidFill>
                <a:schemeClr val="tx1"/>
              </a:solidFill>
              <a:latin typeface="ＭＳ 明朝" panose="02020609040205080304" pitchFamily="17" charset="-128"/>
              <a:ea typeface="ＭＳ 明朝" panose="02020609040205080304" pitchFamily="17" charset="-128"/>
            </a:endParaRPr>
          </a:p>
        </p:txBody>
      </p:sp>
      <p:sp>
        <p:nvSpPr>
          <p:cNvPr id="9" name="ホームベース 8"/>
          <p:cNvSpPr/>
          <p:nvPr/>
        </p:nvSpPr>
        <p:spPr>
          <a:xfrm>
            <a:off x="15388" y="1223788"/>
            <a:ext cx="6480000" cy="288000"/>
          </a:xfrm>
          <a:prstGeom prst="homePlate">
            <a:avLst/>
          </a:prstGeom>
          <a:solidFill>
            <a:srgbClr val="FFCCFF"/>
          </a:solidFill>
          <a:ln>
            <a:solidFill>
              <a:srgbClr val="FF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lstStyle/>
          <a:p>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包括ケアシステムの深化・推進</a:t>
            </a:r>
          </a:p>
        </p:txBody>
      </p:sp>
      <p:sp>
        <p:nvSpPr>
          <p:cNvPr id="12" name="角丸四角形 11"/>
          <p:cNvSpPr/>
          <p:nvPr/>
        </p:nvSpPr>
        <p:spPr>
          <a:xfrm>
            <a:off x="27565" y="5698934"/>
            <a:ext cx="9864000" cy="972000"/>
          </a:xfrm>
          <a:prstGeom prst="roundRect">
            <a:avLst>
              <a:gd name="adj" fmla="val 9550"/>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t" anchorCtr="0"/>
          <a:lstStyle/>
          <a:p>
            <a:pPr>
              <a:lnSpc>
                <a:spcPts val="1300"/>
              </a:lnSpc>
              <a:spcBef>
                <a:spcPts val="200"/>
              </a:spcBef>
            </a:pPr>
            <a:endParaRPr lang="en-US" altLang="ja-JP" sz="1100" dirty="0">
              <a:solidFill>
                <a:schemeClr val="tx1"/>
              </a:solidFill>
              <a:latin typeface="+mn-ea"/>
            </a:endParaRPr>
          </a:p>
          <a:p>
            <a:pPr>
              <a:lnSpc>
                <a:spcPts val="1300"/>
              </a:lnSpc>
              <a:spcBef>
                <a:spcPts val="2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　</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２割負担者のうち特に所得の高い層の負担割合</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を３割</a:t>
            </a:r>
            <a:r>
              <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とする</a:t>
            </a: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（介護保険法</a:t>
            </a:r>
            <a:r>
              <a:rPr lang="zh-TW"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3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1200"/>
              </a:spcBef>
            </a:pPr>
            <a:r>
              <a:rPr lang="ja-JP" altLang="en-US"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　介護納付金への総報酬割の導入（介護保険法）</a:t>
            </a:r>
            <a:endParaRPr lang="en-US" altLang="ja-JP" sz="13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160588" indent="-2160588">
              <a:lnSpc>
                <a:spcPts val="1300"/>
              </a:lnSpc>
              <a:spcBef>
                <a:spcPts val="200"/>
              </a:spcBef>
            </a:pPr>
            <a:r>
              <a:rPr lang="ja-JP" altLang="en-US" sz="1300" dirty="0" smtClean="0">
                <a:solidFill>
                  <a:schemeClr val="tx1"/>
                </a:solidFill>
                <a:latin typeface="+mn-ea"/>
                <a:cs typeface="メイリオ" panose="020B0604030504040204" pitchFamily="50" charset="-128"/>
              </a:rPr>
              <a:t>　　・ 各医療保険者が納付する介護納付金（</a:t>
            </a:r>
            <a:r>
              <a:rPr lang="en-US" altLang="ja-JP" sz="1300" dirty="0" smtClean="0">
                <a:solidFill>
                  <a:schemeClr val="tx1"/>
                </a:solidFill>
                <a:latin typeface="+mn-ea"/>
                <a:cs typeface="メイリオ" panose="020B0604030504040204" pitchFamily="50" charset="-128"/>
              </a:rPr>
              <a:t>40</a:t>
            </a:r>
            <a:r>
              <a:rPr lang="ja-JP" altLang="en-US" sz="1300" dirty="0" smtClean="0">
                <a:solidFill>
                  <a:schemeClr val="tx1"/>
                </a:solidFill>
                <a:latin typeface="+mn-ea"/>
                <a:cs typeface="メイリオ" panose="020B0604030504040204" pitchFamily="50" charset="-128"/>
              </a:rPr>
              <a:t>～</a:t>
            </a:r>
            <a:r>
              <a:rPr lang="en-US" altLang="ja-JP" sz="1300" dirty="0">
                <a:solidFill>
                  <a:schemeClr val="tx1"/>
                </a:solidFill>
                <a:latin typeface="+mn-ea"/>
                <a:cs typeface="メイリオ" panose="020B0604030504040204" pitchFamily="50" charset="-128"/>
              </a:rPr>
              <a:t>64</a:t>
            </a:r>
            <a:r>
              <a:rPr lang="ja-JP" altLang="en-US" sz="1300" dirty="0" smtClean="0">
                <a:solidFill>
                  <a:schemeClr val="tx1"/>
                </a:solidFill>
                <a:latin typeface="+mn-ea"/>
                <a:cs typeface="メイリオ" panose="020B0604030504040204" pitchFamily="50" charset="-128"/>
              </a:rPr>
              <a:t>歳の保険料）について、被</a:t>
            </a:r>
            <a:r>
              <a:rPr lang="ja-JP" altLang="en-US" sz="1300" dirty="0">
                <a:solidFill>
                  <a:schemeClr val="tx1"/>
                </a:solidFill>
                <a:latin typeface="+mn-ea"/>
                <a:cs typeface="メイリオ" panose="020B0604030504040204" pitchFamily="50" charset="-128"/>
              </a:rPr>
              <a:t>用者保険間で</a:t>
            </a:r>
            <a:r>
              <a:rPr lang="ja-JP" altLang="en-US" sz="1300" dirty="0" smtClean="0">
                <a:solidFill>
                  <a:schemeClr val="tx1"/>
                </a:solidFill>
                <a:latin typeface="+mn-ea"/>
                <a:cs typeface="メイリオ" panose="020B0604030504040204" pitchFamily="50" charset="-128"/>
              </a:rPr>
              <a:t>は</a:t>
            </a:r>
            <a:r>
              <a:rPr lang="en-US" altLang="ja-JP" sz="1300" dirty="0" smtClean="0">
                <a:solidFill>
                  <a:schemeClr val="tx1"/>
                </a:solidFill>
                <a:latin typeface="+mn-ea"/>
                <a:cs typeface="メイリオ" panose="020B0604030504040204" pitchFamily="50" charset="-128"/>
              </a:rPr>
              <a:t>『</a:t>
            </a:r>
            <a:r>
              <a:rPr lang="ja-JP" altLang="en-US" sz="1300" dirty="0" smtClean="0">
                <a:solidFill>
                  <a:schemeClr val="tx1"/>
                </a:solidFill>
                <a:latin typeface="+mn-ea"/>
                <a:cs typeface="メイリオ" panose="020B0604030504040204" pitchFamily="50" charset="-128"/>
              </a:rPr>
              <a:t>総報酬割</a:t>
            </a:r>
            <a:r>
              <a:rPr lang="en-US" altLang="ja-JP" sz="1300" dirty="0" smtClean="0">
                <a:solidFill>
                  <a:schemeClr val="tx1"/>
                </a:solidFill>
                <a:latin typeface="+mn-ea"/>
                <a:cs typeface="メイリオ" panose="020B0604030504040204" pitchFamily="50" charset="-128"/>
              </a:rPr>
              <a:t>』</a:t>
            </a:r>
            <a:r>
              <a:rPr lang="ja-JP" altLang="en-US" sz="1300" dirty="0">
                <a:solidFill>
                  <a:schemeClr val="tx1"/>
                </a:solidFill>
                <a:latin typeface="+mn-ea"/>
                <a:cs typeface="メイリオ" panose="020B0604030504040204" pitchFamily="50" charset="-128"/>
              </a:rPr>
              <a:t>（報酬額に比例</a:t>
            </a:r>
            <a:r>
              <a:rPr lang="ja-JP" altLang="en-US" sz="1300" dirty="0" smtClean="0">
                <a:solidFill>
                  <a:schemeClr val="tx1"/>
                </a:solidFill>
                <a:latin typeface="+mn-ea"/>
                <a:cs typeface="メイリオ" panose="020B0604030504040204" pitchFamily="50" charset="-128"/>
              </a:rPr>
              <a:t>した負担</a:t>
            </a:r>
            <a:r>
              <a:rPr lang="ja-JP" altLang="en-US" sz="1300" dirty="0">
                <a:solidFill>
                  <a:schemeClr val="tx1"/>
                </a:solidFill>
                <a:latin typeface="+mn-ea"/>
                <a:cs typeface="メイリオ" panose="020B0604030504040204" pitchFamily="50" charset="-128"/>
              </a:rPr>
              <a:t>）とする</a:t>
            </a:r>
            <a:r>
              <a:rPr lang="ja-JP" altLang="en-US" sz="1300" dirty="0" smtClean="0">
                <a:solidFill>
                  <a:schemeClr val="tx1"/>
                </a:solidFill>
                <a:latin typeface="+mn-ea"/>
                <a:cs typeface="メイリオ" panose="020B0604030504040204" pitchFamily="50" charset="-128"/>
              </a:rPr>
              <a:t>。</a:t>
            </a:r>
            <a:endParaRPr lang="zh-TW" altLang="en-US" sz="1300" dirty="0">
              <a:solidFill>
                <a:schemeClr val="tx1"/>
              </a:solidFill>
              <a:latin typeface="+mn-ea"/>
              <a:cs typeface="メイリオ" panose="020B0604030504040204" pitchFamily="50" charset="-128"/>
            </a:endParaRPr>
          </a:p>
        </p:txBody>
      </p:sp>
      <p:sp>
        <p:nvSpPr>
          <p:cNvPr id="10" name="ホームベース 9"/>
          <p:cNvSpPr/>
          <p:nvPr/>
        </p:nvSpPr>
        <p:spPr>
          <a:xfrm>
            <a:off x="24558" y="5554918"/>
            <a:ext cx="6480000" cy="288000"/>
          </a:xfrm>
          <a:prstGeom prst="homePlate">
            <a:avLst/>
          </a:prstGeom>
          <a:solidFill>
            <a:srgbClr val="CCECFF"/>
          </a:solidFill>
          <a:ln>
            <a:solidFill>
              <a:srgbClr val="669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271" tIns="44636" rIns="89271" bIns="44636" rtlCol="0" anchor="ctr"/>
          <a:lstStyle/>
          <a:p>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介護</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保険制度の持続可能性の確保</a:t>
            </a:r>
          </a:p>
        </p:txBody>
      </p:sp>
      <p:sp>
        <p:nvSpPr>
          <p:cNvPr id="13" name="テキスト ボックス 15"/>
          <p:cNvSpPr txBox="1">
            <a:spLocks noChangeArrowheads="1"/>
          </p:cNvSpPr>
          <p:nvPr/>
        </p:nvSpPr>
        <p:spPr bwMode="auto">
          <a:xfrm>
            <a:off x="-33153" y="13093"/>
            <a:ext cx="9939154" cy="369045"/>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29" tIns="36000" rIns="91429" bIns="36000" anchor="ctr">
            <a:no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spcBef>
                <a:spcPct val="50000"/>
              </a:spcBef>
            </a:pPr>
            <a:r>
              <a:rPr lang="ja-JP" altLang="en-US" sz="1950" b="1" dirty="0">
                <a:solidFill>
                  <a:prstClr val="white"/>
                </a:solidFill>
                <a:latin typeface="メイリオ" panose="020B0604030504040204" pitchFamily="50" charset="-128"/>
                <a:ea typeface="メイリオ" panose="020B0604030504040204" pitchFamily="50" charset="-128"/>
              </a:rPr>
              <a:t>地域包括ケアシステムの強化のため</a:t>
            </a:r>
            <a:r>
              <a:rPr lang="ja-JP" altLang="en-US" sz="1950" b="1" dirty="0" smtClean="0">
                <a:solidFill>
                  <a:prstClr val="white"/>
                </a:solidFill>
                <a:latin typeface="メイリオ" panose="020B0604030504040204" pitchFamily="50" charset="-128"/>
                <a:ea typeface="メイリオ" panose="020B0604030504040204" pitchFamily="50" charset="-128"/>
              </a:rPr>
              <a:t>の介護保険法等の一部を改正する法律案のポイント</a:t>
            </a:r>
            <a:endParaRPr lang="ja-JP" altLang="en-US" sz="1950" b="1" dirty="0">
              <a:solidFill>
                <a:prstClr val="white"/>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15388" y="6633734"/>
            <a:ext cx="10367280" cy="261610"/>
          </a:xfrm>
          <a:prstGeom prst="rect">
            <a:avLst/>
          </a:prstGeom>
        </p:spPr>
        <p:txBody>
          <a:bodyPr>
            <a:spAutoFit/>
          </a:bodyPr>
          <a:lstStyle/>
          <a:p>
            <a:r>
              <a:rPr lang="en-US" altLang="ja-JP" sz="1100" dirty="0" smtClean="0">
                <a:latin typeface="+mn-ea"/>
              </a:rPr>
              <a:t>※</a:t>
            </a:r>
            <a:r>
              <a:rPr lang="ja-JP" altLang="en-US" sz="1100" dirty="0" smtClean="0">
                <a:latin typeface="+mn-ea"/>
              </a:rPr>
              <a:t>　平成３０年４月１日施行。（</a:t>
            </a:r>
            <a:r>
              <a:rPr lang="en-US" altLang="ja-JP" sz="1100" dirty="0">
                <a:solidFill>
                  <a:srgbClr val="FF0000"/>
                </a:solidFill>
                <a:latin typeface="ＭＳ Ｐゴシック"/>
              </a:rPr>
              <a:t> </a:t>
            </a:r>
            <a:r>
              <a:rPr lang="en-US" altLang="ja-JP" sz="1100" dirty="0" smtClean="0">
                <a:latin typeface="ＭＳ Ｐゴシック"/>
              </a:rPr>
              <a:t>Ⅱ</a:t>
            </a:r>
            <a:r>
              <a:rPr lang="ja-JP" altLang="en-US" sz="1100" dirty="0">
                <a:latin typeface="ＭＳ Ｐゴシック"/>
              </a:rPr>
              <a:t>５</a:t>
            </a:r>
            <a:r>
              <a:rPr lang="ja-JP" altLang="en-US" sz="1100" dirty="0" smtClean="0">
                <a:latin typeface="ＭＳ Ｐゴシック"/>
              </a:rPr>
              <a:t>は</a:t>
            </a:r>
            <a:r>
              <a:rPr lang="ja-JP" altLang="en-US" sz="1100" dirty="0">
                <a:latin typeface="ＭＳ Ｐゴシック"/>
              </a:rPr>
              <a:t>平成</a:t>
            </a:r>
            <a:r>
              <a:rPr lang="en-US" altLang="ja-JP" sz="1100" dirty="0">
                <a:latin typeface="ＭＳ Ｐゴシック"/>
              </a:rPr>
              <a:t>29</a:t>
            </a:r>
            <a:r>
              <a:rPr lang="ja-JP" altLang="en-US" sz="1100" dirty="0">
                <a:latin typeface="ＭＳ Ｐゴシック"/>
              </a:rPr>
              <a:t>年</a:t>
            </a:r>
            <a:r>
              <a:rPr lang="en-US" altLang="ja-JP" sz="1100" dirty="0">
                <a:latin typeface="ＭＳ Ｐゴシック"/>
              </a:rPr>
              <a:t>8</a:t>
            </a:r>
            <a:r>
              <a:rPr lang="ja-JP" altLang="en-US" sz="1100" dirty="0">
                <a:latin typeface="ＭＳ Ｐゴシック"/>
              </a:rPr>
              <a:t>月分の介護納付金から適用</a:t>
            </a:r>
            <a:r>
              <a:rPr lang="ja-JP" altLang="en-US" sz="1100" dirty="0" smtClean="0">
                <a:latin typeface="+mn-ea"/>
              </a:rPr>
              <a:t>、</a:t>
            </a:r>
            <a:r>
              <a:rPr lang="en-US" altLang="ja-JP" sz="1100" dirty="0" smtClean="0">
                <a:latin typeface="+mn-ea"/>
              </a:rPr>
              <a:t>Ⅱ</a:t>
            </a:r>
            <a:r>
              <a:rPr lang="ja-JP" altLang="en-US" sz="1100" dirty="0">
                <a:latin typeface="+mn-ea"/>
              </a:rPr>
              <a:t>４</a:t>
            </a:r>
            <a:r>
              <a:rPr lang="ja-JP" altLang="en-US" sz="1100" dirty="0" smtClean="0">
                <a:latin typeface="+mn-ea"/>
              </a:rPr>
              <a:t>は平成３０年８月１日施行）</a:t>
            </a:r>
            <a:endParaRPr lang="ja-JP" altLang="en-US" sz="1100" dirty="0">
              <a:latin typeface="+mn-ea"/>
            </a:endParaRPr>
          </a:p>
        </p:txBody>
      </p:sp>
      <p:sp>
        <p:nvSpPr>
          <p:cNvPr id="14" name="テキスト ボックス 13"/>
          <p:cNvSpPr txBox="1"/>
          <p:nvPr/>
        </p:nvSpPr>
        <p:spPr>
          <a:xfrm>
            <a:off x="23838" y="511650"/>
            <a:ext cx="9828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b="1" dirty="0" smtClean="0">
                <a:solidFill>
                  <a:prstClr val="black"/>
                </a:solidFill>
              </a:rPr>
              <a:t>高齢者</a:t>
            </a:r>
            <a:r>
              <a:rPr lang="ja-JP" altLang="en-US" sz="1600" b="1" dirty="0">
                <a:solidFill>
                  <a:prstClr val="black"/>
                </a:solidFill>
              </a:rPr>
              <a:t>の自立支援と要介護状態の重度化防止、地域共生社会の実現を図るとともに</a:t>
            </a:r>
            <a:r>
              <a:rPr lang="ja-JP" altLang="en-US" sz="1600" b="1" dirty="0" smtClean="0">
                <a:solidFill>
                  <a:prstClr val="black"/>
                </a:solidFill>
              </a:rPr>
              <a:t>、制度</a:t>
            </a:r>
            <a:r>
              <a:rPr lang="ja-JP" altLang="en-US" sz="1600" b="1" dirty="0">
                <a:solidFill>
                  <a:prstClr val="black"/>
                </a:solidFill>
              </a:rPr>
              <a:t>の持続可能性</a:t>
            </a:r>
            <a:r>
              <a:rPr lang="ja-JP" altLang="en-US" sz="1600" b="1" dirty="0" smtClean="0">
                <a:solidFill>
                  <a:prstClr val="black"/>
                </a:solidFill>
              </a:rPr>
              <a:t>を確保する</a:t>
            </a:r>
            <a:r>
              <a:rPr lang="ja-JP" altLang="en-US" sz="1600" b="1" dirty="0">
                <a:solidFill>
                  <a:prstClr val="black"/>
                </a:solidFill>
              </a:rPr>
              <a:t>ことに配慮し、サービスを必要とする方に必要なサービスが提供されるようにする。</a:t>
            </a:r>
            <a:endParaRPr lang="en-US" altLang="ja-JP" sz="1600" b="1" dirty="0">
              <a:solidFill>
                <a:prstClr val="black"/>
              </a:solidFill>
            </a:endParaRPr>
          </a:p>
        </p:txBody>
      </p:sp>
      <p:sp>
        <p:nvSpPr>
          <p:cNvPr id="5" name="スライド番号プレースホルダー 4"/>
          <p:cNvSpPr>
            <a:spLocks noGrp="1"/>
          </p:cNvSpPr>
          <p:nvPr>
            <p:ph type="sldNum" sz="quarter" idx="12"/>
          </p:nvPr>
        </p:nvSpPr>
        <p:spPr/>
        <p:txBody>
          <a:bodyPr/>
          <a:lstStyle/>
          <a:p>
            <a:pPr>
              <a:defRPr/>
            </a:pPr>
            <a:fld id="{132C9BDF-3DAB-4F39-8074-B0CF74399C12}" type="slidenum">
              <a:rPr lang="en-US" altLang="ja-JP" smtClean="0">
                <a:solidFill>
                  <a:prstClr val="black"/>
                </a:solidFill>
              </a:rPr>
              <a:pPr>
                <a:defRPr/>
              </a:pPr>
              <a:t>18</a:t>
            </a:fld>
            <a:endParaRPr lang="en-US" altLang="ja-JP">
              <a:solidFill>
                <a:prstClr val="black"/>
              </a:solidFill>
            </a:endParaRPr>
          </a:p>
        </p:txBody>
      </p:sp>
    </p:spTree>
    <p:extLst>
      <p:ext uri="{BB962C8B-B14F-4D97-AF65-F5344CB8AC3E}">
        <p14:creationId xmlns:p14="http://schemas.microsoft.com/office/powerpoint/2010/main" val="314780473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8504" y="188640"/>
            <a:ext cx="8915400" cy="274041"/>
          </a:xfrm>
        </p:spPr>
        <p:txBody>
          <a:bodyPr/>
          <a:lstStyle/>
          <a:p>
            <a:r>
              <a:rPr lang="ja-JP" altLang="en-US" sz="2400" dirty="0" smtClean="0"/>
              <a:t>平成</a:t>
            </a:r>
            <a:r>
              <a:rPr lang="ja-JP" altLang="en-US" sz="2400" dirty="0"/>
              <a:t>３０</a:t>
            </a:r>
            <a:r>
              <a:rPr lang="ja-JP" altLang="en-US" sz="2400" dirty="0" smtClean="0"/>
              <a:t>年度　市町村　地域生活支援事業</a:t>
            </a:r>
            <a:endParaRPr kumimoji="1" lang="ja-JP" altLang="en-US" sz="2400" dirty="0"/>
          </a:p>
        </p:txBody>
      </p:sp>
      <p:graphicFrame>
        <p:nvGraphicFramePr>
          <p:cNvPr id="5" name="表 4"/>
          <p:cNvGraphicFramePr>
            <a:graphicFrameLocks noGrp="1"/>
          </p:cNvGraphicFramePr>
          <p:nvPr>
            <p:extLst>
              <p:ext uri="{D42A27DB-BD31-4B8C-83A1-F6EECF244321}">
                <p14:modId xmlns:p14="http://schemas.microsoft.com/office/powerpoint/2010/main" val="1438234401"/>
              </p:ext>
            </p:extLst>
          </p:nvPr>
        </p:nvGraphicFramePr>
        <p:xfrm>
          <a:off x="200472" y="548680"/>
          <a:ext cx="9505056" cy="6120681"/>
        </p:xfrm>
        <a:graphic>
          <a:graphicData uri="http://schemas.openxmlformats.org/drawingml/2006/table">
            <a:tbl>
              <a:tblPr>
                <a:tableStyleId>{5940675A-B579-460E-94D1-54222C63F5DA}</a:tableStyleId>
              </a:tblPr>
              <a:tblGrid>
                <a:gridCol w="576064"/>
                <a:gridCol w="504056"/>
                <a:gridCol w="2592288"/>
                <a:gridCol w="5832648"/>
              </a:tblGrid>
              <a:tr h="291524">
                <a:tc gridSpan="3">
                  <a:txBody>
                    <a:bodyPr/>
                    <a:lstStyle/>
                    <a:p>
                      <a:pPr algn="ctr" fontAlgn="ctr"/>
                      <a:r>
                        <a:rPr lang="ja-JP" altLang="en-US" sz="1200" u="none" strike="noStrike" dirty="0">
                          <a:effectLst/>
                        </a:rPr>
                        <a:t>事業名</a:t>
                      </a:r>
                      <a:endParaRPr lang="ja-JP" altLang="en-US" sz="1200" b="0" i="0" u="none" strike="noStrike" dirty="0">
                        <a:effectLst/>
                        <a:latin typeface="ＭＳ Ｐゴシック"/>
                      </a:endParaRPr>
                    </a:p>
                  </a:txBody>
                  <a:tcPr marL="4899" marR="4899" marT="4899" marB="0" anchor="ct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200" u="none" strike="noStrike" dirty="0">
                          <a:effectLst/>
                        </a:rPr>
                        <a:t>事業内容</a:t>
                      </a:r>
                      <a:endParaRPr lang="ja-JP" altLang="en-US" sz="1200" b="0" i="0" u="none" strike="noStrike" dirty="0">
                        <a:effectLst/>
                        <a:latin typeface="ＭＳ Ｐゴシック"/>
                      </a:endParaRPr>
                    </a:p>
                  </a:txBody>
                  <a:tcPr marL="4899" marR="4899" marT="4899" marB="0" anchor="ctr"/>
                </a:tc>
              </a:tr>
              <a:tr h="291524">
                <a:tc rowSpan="13">
                  <a:txBody>
                    <a:bodyPr/>
                    <a:lstStyle/>
                    <a:p>
                      <a:pPr algn="ctr" fontAlgn="ctr"/>
                      <a:r>
                        <a:rPr lang="ja-JP" altLang="en-US" sz="1100" u="none" strike="noStrike">
                          <a:effectLst/>
                        </a:rPr>
                        <a:t>必須事業</a:t>
                      </a:r>
                      <a:endParaRPr lang="ja-JP" altLang="en-US" sz="1100" b="0" i="0" u="none" strike="noStrike">
                        <a:effectLst/>
                        <a:latin typeface="ＭＳ Ｐゴシック"/>
                      </a:endParaRPr>
                    </a:p>
                  </a:txBody>
                  <a:tcPr marL="4899" marR="4899" marT="4899" marB="0" anchor="ctr"/>
                </a:tc>
                <a:tc gridSpan="2">
                  <a:txBody>
                    <a:bodyPr/>
                    <a:lstStyle/>
                    <a:p>
                      <a:pPr algn="l" fontAlgn="ctr"/>
                      <a:r>
                        <a:rPr lang="ja-JP" altLang="en-US" sz="1100" u="none" strike="noStrike" dirty="0" smtClean="0">
                          <a:effectLst/>
                        </a:rPr>
                        <a:t>　理解</a:t>
                      </a:r>
                      <a:r>
                        <a:rPr lang="ja-JP" altLang="en-US" sz="1100" u="none" strike="noStrike" dirty="0">
                          <a:effectLst/>
                        </a:rPr>
                        <a:t>促進研修・啓発事業</a:t>
                      </a:r>
                      <a:endParaRPr lang="ja-JP"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地域社会の住民に対して障害者等に対する理解を深めるための研修・啓発</a:t>
                      </a:r>
                      <a:endParaRPr lang="ja-JP" altLang="en-US" sz="1100" b="0" i="0" u="none" strike="noStrike" dirty="0">
                        <a:effectLst/>
                        <a:latin typeface="ＭＳ Ｐゴシック"/>
                      </a:endParaRPr>
                    </a:p>
                  </a:txBody>
                  <a:tcPr marL="4899" marR="4899" marT="4899" marB="0" anchor="ctr"/>
                </a:tc>
              </a:tr>
              <a:tr h="291524">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自発的</a:t>
                      </a:r>
                      <a:r>
                        <a:rPr lang="zh-TW" altLang="en-US" sz="1100" u="none" strike="noStrike" dirty="0">
                          <a:effectLst/>
                        </a:rPr>
                        <a:t>活動支援事業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障害者等やその家族、地域住民等が自発的に行う活動に対する支援</a:t>
                      </a:r>
                      <a:endParaRPr lang="ja-JP" altLang="en-US" sz="1100" b="0" i="0" u="none" strike="noStrike" dirty="0">
                        <a:effectLst/>
                        <a:latin typeface="ＭＳ Ｐゴシック"/>
                      </a:endParaRPr>
                    </a:p>
                  </a:txBody>
                  <a:tcPr marL="4899" marR="4899" marT="4899" marB="0" anchor="ctr"/>
                </a:tc>
              </a:tr>
              <a:tr h="769889">
                <a:tc vMerge="1">
                  <a:txBody>
                    <a:bodyPr/>
                    <a:lstStyle/>
                    <a:p>
                      <a:endParaRPr kumimoji="1" lang="ja-JP" altLang="en-US"/>
                    </a:p>
                  </a:txBody>
                  <a:tcPr/>
                </a:tc>
                <a:tc rowSpan="3">
                  <a:txBody>
                    <a:bodyPr/>
                    <a:lstStyle/>
                    <a:p>
                      <a:pPr algn="dist" fontAlgn="ctr"/>
                      <a:r>
                        <a:rPr lang="zh-TW" altLang="en-US" sz="1100" u="none" strike="noStrike" dirty="0">
                          <a:effectLst/>
                        </a:rPr>
                        <a:t>相談支援事業</a:t>
                      </a:r>
                      <a:endParaRPr lang="zh-TW" altLang="en-US" sz="1100" b="0" i="0" u="none" strike="noStrike" dirty="0">
                        <a:effectLst/>
                        <a:latin typeface="ＭＳ Ｐゴシック"/>
                      </a:endParaRPr>
                    </a:p>
                  </a:txBody>
                  <a:tcPr marL="4899" marR="4899" marT="4899" marB="0" anchor="ctr"/>
                </a:tc>
                <a:tc>
                  <a:txBody>
                    <a:bodyPr/>
                    <a:lstStyle/>
                    <a:p>
                      <a:pPr algn="l" fontAlgn="ctr"/>
                      <a:r>
                        <a:rPr lang="ja-JP" altLang="en-US" sz="1100" u="none" strike="noStrike" dirty="0" smtClean="0">
                          <a:effectLst/>
                        </a:rPr>
                        <a:t>　</a:t>
                      </a:r>
                      <a:r>
                        <a:rPr lang="zh-TW" altLang="en-US" sz="1100" u="none" strike="noStrike" dirty="0" smtClean="0">
                          <a:effectLst/>
                        </a:rPr>
                        <a:t>障害者</a:t>
                      </a:r>
                      <a:r>
                        <a:rPr lang="zh-TW" altLang="en-US" sz="1100" u="none" strike="noStrike" dirty="0">
                          <a:effectLst/>
                        </a:rPr>
                        <a:t>相談支援事業≪交付税≫</a:t>
                      </a:r>
                      <a:endParaRPr lang="zh-TW" altLang="en-US" sz="1100" b="0" i="0" u="none" strike="noStrike" dirty="0">
                        <a:effectLst/>
                        <a:latin typeface="ＭＳ Ｐゴシック"/>
                      </a:endParaRPr>
                    </a:p>
                  </a:txBody>
                  <a:tcPr marL="4899" marR="4899" marT="4899" marB="0" anchor="ctr"/>
                </a:tc>
                <a:tc>
                  <a:txBody>
                    <a:bodyPr/>
                    <a:lstStyle/>
                    <a:p>
                      <a:pPr algn="l" fontAlgn="ctr"/>
                      <a:r>
                        <a:rPr lang="ja-JP" altLang="en-US" sz="1100" u="none" strike="noStrike" dirty="0">
                          <a:effectLst/>
                        </a:rPr>
                        <a:t>障害者等の福祉に関する各般の問題につき、障害者等からの相談に応じ、必要な情報の提供及び助言その他の障害福祉サービスの利用支援等、必要な支援を行うとともに、虐待の防止及びその早期発見のための関係機関との連絡調整その他の障害者等の権利擁護のために必要な援助（相談支援事業）</a:t>
                      </a:r>
                      <a:endParaRPr lang="ja-JP" altLang="en-US" sz="1100" b="0" i="0" u="none" strike="noStrike" dirty="0">
                        <a:effectLst/>
                        <a:latin typeface="ＭＳ Ｐゴシック"/>
                      </a:endParaRPr>
                    </a:p>
                  </a:txBody>
                  <a:tcPr marL="4899" marR="4899" marT="4899" marB="0" anchor="ctr"/>
                </a:tc>
              </a:tr>
              <a:tr h="76988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u="none" strike="noStrike" dirty="0" smtClean="0">
                          <a:effectLst/>
                        </a:rPr>
                        <a:t>　基幹</a:t>
                      </a:r>
                      <a:r>
                        <a:rPr lang="ja-JP" altLang="en-US" sz="1100" u="none" strike="noStrike" dirty="0">
                          <a:effectLst/>
                        </a:rPr>
                        <a:t>相談支援センター等機能強化事業</a:t>
                      </a:r>
                      <a:endParaRPr lang="ja-JP" altLang="en-US" sz="1100" b="0" i="0" u="none" strike="noStrike" dirty="0">
                        <a:effectLst/>
                        <a:latin typeface="ＭＳ Ｐゴシック"/>
                      </a:endParaRPr>
                    </a:p>
                  </a:txBody>
                  <a:tcPr marL="4899" marR="4899" marT="4899" marB="0" anchor="ctr"/>
                </a:tc>
                <a:tc>
                  <a:txBody>
                    <a:bodyPr/>
                    <a:lstStyle/>
                    <a:p>
                      <a:pPr algn="l" fontAlgn="ctr"/>
                      <a:r>
                        <a:rPr lang="ja-JP" altLang="en-US" sz="1100" u="none" strike="noStrike" dirty="0">
                          <a:effectLst/>
                        </a:rPr>
                        <a:t>一般的な相談支援事業に加え、特に必要と認められる能力を有する専門的職員を基幹相談支援センター等に配置することや、基幹相談支援センターが地域における相談支援事業者に対する専門的な指導・助言、人材育成の支援、地域移行に向けた取組等を実施することにより、相談支援機能の強化</a:t>
                      </a:r>
                      <a:endParaRPr lang="ja-JP" altLang="en-US" sz="1100" b="0" i="0" u="none" strike="noStrike" dirty="0">
                        <a:effectLst/>
                        <a:latin typeface="ＭＳ Ｐゴシック"/>
                      </a:endParaRPr>
                    </a:p>
                  </a:txBody>
                  <a:tcPr marL="4899" marR="4899" marT="4899" marB="0" anchor="ctr"/>
                </a:tc>
              </a:tr>
              <a:tr h="58304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u="none" strike="noStrike" dirty="0" smtClean="0">
                          <a:effectLst/>
                        </a:rPr>
                        <a:t>　住宅</a:t>
                      </a:r>
                      <a:r>
                        <a:rPr lang="ja-JP" altLang="en-US" sz="1100" u="none" strike="noStrike" dirty="0">
                          <a:effectLst/>
                        </a:rPr>
                        <a:t>入居等支援事業（居住サポート事業）</a:t>
                      </a:r>
                      <a:endParaRPr lang="ja-JP" altLang="en-US" sz="1100" b="0" i="0" u="none" strike="noStrike" dirty="0">
                        <a:effectLst/>
                        <a:latin typeface="ＭＳ Ｐゴシック"/>
                      </a:endParaRPr>
                    </a:p>
                  </a:txBody>
                  <a:tcPr marL="4899" marR="4899" marT="4899" marB="0" anchor="ctr"/>
                </a:tc>
                <a:tc>
                  <a:txBody>
                    <a:bodyPr/>
                    <a:lstStyle/>
                    <a:p>
                      <a:pPr algn="l" fontAlgn="ctr"/>
                      <a:r>
                        <a:rPr lang="ja-JP" altLang="en-US" sz="1100" u="none" strike="noStrike" dirty="0">
                          <a:effectLst/>
                        </a:rPr>
                        <a:t>賃貸契約による一般住宅への入居を希望しているが、保証人がいない等の理由により入居が困難な障害者に対し、入居に必要な調整等に係る支援を行うとともに、家主等への相談・助言を通じて障害者の地域生活を支援</a:t>
                      </a:r>
                      <a:endParaRPr lang="ja-JP" altLang="en-US" sz="1100" b="0" i="0" u="none" strike="noStrike" dirty="0">
                        <a:effectLst/>
                        <a:latin typeface="ＭＳ Ｐゴシック"/>
                      </a:endParaRPr>
                    </a:p>
                  </a:txBody>
                  <a:tcPr marL="4899" marR="4899" marT="4899" marB="0" anchor="ctr"/>
                </a:tc>
              </a:tr>
              <a:tr h="397533">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成年</a:t>
                      </a:r>
                      <a:r>
                        <a:rPr lang="zh-TW" altLang="en-US" sz="1100" u="none" strike="noStrike" dirty="0">
                          <a:effectLst/>
                        </a:rPr>
                        <a:t>後見制度利用支援事業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成年後見制度の利用が有用であると認められる知的障害者又は精神障害者に対し、成年後見制度の利用に要する費用の全部又は一部を補助</a:t>
                      </a:r>
                      <a:endParaRPr lang="ja-JP" altLang="en-US" sz="1100" b="0" i="0" u="none" strike="noStrike" dirty="0">
                        <a:effectLst/>
                        <a:latin typeface="ＭＳ Ｐゴシック"/>
                      </a:endParaRPr>
                    </a:p>
                  </a:txBody>
                  <a:tcPr marL="4899" marR="4899" marT="4899" marB="0" anchor="ctr"/>
                </a:tc>
              </a:tr>
              <a:tr h="304775">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成年</a:t>
                      </a:r>
                      <a:r>
                        <a:rPr lang="zh-TW" altLang="en-US" sz="1100" u="none" strike="noStrike" dirty="0">
                          <a:effectLst/>
                        </a:rPr>
                        <a:t>後見制度法人後見支援事業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市民後見人を活用した法人後見を支援するための研修等を実施</a:t>
                      </a:r>
                      <a:endParaRPr lang="ja-JP" altLang="en-US" sz="1100" b="0" i="0" u="none" strike="noStrike" dirty="0">
                        <a:effectLst/>
                        <a:latin typeface="ＭＳ Ｐゴシック"/>
                      </a:endParaRPr>
                    </a:p>
                  </a:txBody>
                  <a:tcPr marL="4899" marR="4899" marT="4899" marB="0" anchor="ctr"/>
                </a:tc>
              </a:tr>
              <a:tr h="769889">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意思</a:t>
                      </a:r>
                      <a:r>
                        <a:rPr lang="zh-TW" altLang="en-US" sz="1100" u="none" strike="noStrike" dirty="0">
                          <a:effectLst/>
                        </a:rPr>
                        <a:t>疎通支援事業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聴覚、言語機能、音声機能、視覚、失語、知的、発達、高次脳機能、重度の身体などの障害や難病のため、意思疎通を図ることに支障がある障害者等に、手話通訳、要約筆記等の方法により、障害者等とその他の者の意思疎通を支援する手話通訳者や要約筆記者等の派遣、又は遠隔手話通訳サービスの導入など</a:t>
                      </a:r>
                      <a:endParaRPr lang="ja-JP" altLang="en-US" sz="1100" b="0" i="0" u="none" strike="noStrike" dirty="0">
                        <a:effectLst/>
                        <a:latin typeface="ＭＳ Ｐゴシック"/>
                      </a:endParaRPr>
                    </a:p>
                  </a:txBody>
                  <a:tcPr marL="4899" marR="4899" marT="4899" marB="0" anchor="ctr"/>
                </a:tc>
              </a:tr>
              <a:tr h="291524">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日常</a:t>
                      </a:r>
                      <a:r>
                        <a:rPr lang="zh-TW" altLang="en-US" sz="1100" u="none" strike="noStrike" dirty="0">
                          <a:effectLst/>
                        </a:rPr>
                        <a:t>生活用具給付等</a:t>
                      </a:r>
                      <a:r>
                        <a:rPr lang="zh-TW" altLang="en-US" sz="1100" u="none" strike="noStrike" dirty="0" smtClean="0">
                          <a:effectLst/>
                        </a:rPr>
                        <a:t>事業</a:t>
                      </a:r>
                      <a:r>
                        <a:rPr lang="ja-JP" altLang="en-US" sz="1100" u="none" strike="noStrike" dirty="0">
                          <a:effectLst/>
                        </a:rPr>
                        <a:t>　</a:t>
                      </a:r>
                      <a:endParaRPr lang="ja-JP"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障害者等に対し、自立生活支援用具等の日常生活用具を給付又は貸与</a:t>
                      </a:r>
                      <a:endParaRPr lang="ja-JP" altLang="en-US" sz="1100" b="0" i="0" u="none" strike="noStrike" dirty="0">
                        <a:effectLst/>
                        <a:latin typeface="ＭＳ Ｐゴシック"/>
                      </a:endParaRPr>
                    </a:p>
                  </a:txBody>
                  <a:tcPr marL="4899" marR="4899" marT="4899" marB="0" anchor="ctr"/>
                </a:tc>
              </a:tr>
              <a:tr h="291524">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手話</a:t>
                      </a:r>
                      <a:r>
                        <a:rPr lang="zh-TW" altLang="en-US" sz="1100" u="none" strike="noStrike" dirty="0">
                          <a:effectLst/>
                        </a:rPr>
                        <a:t>奉仕員養成研修事業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手話で日常会話を行うのに必要な手話語彙及び手話表現技術を習得した者を養成</a:t>
                      </a:r>
                      <a:endParaRPr lang="ja-JP" altLang="en-US" sz="1100" b="0" i="0" u="none" strike="noStrike" dirty="0">
                        <a:effectLst/>
                        <a:latin typeface="ＭＳ Ｐゴシック"/>
                      </a:endParaRPr>
                    </a:p>
                  </a:txBody>
                  <a:tcPr marL="4899" marR="4899" marT="4899" marB="0" anchor="ctr"/>
                </a:tc>
              </a:tr>
              <a:tr h="291524">
                <a:tc vMerge="1">
                  <a:txBody>
                    <a:bodyPr/>
                    <a:lstStyle/>
                    <a:p>
                      <a:endParaRPr kumimoji="1" lang="ja-JP" altLang="en-US"/>
                    </a:p>
                  </a:txBody>
                  <a:tcPr/>
                </a:tc>
                <a:tc gridSpan="2">
                  <a:txBody>
                    <a:bodyPr/>
                    <a:lstStyle/>
                    <a:p>
                      <a:pPr algn="l" fontAlgn="ctr"/>
                      <a:r>
                        <a:rPr lang="ja-JP" altLang="en-US" sz="1100" u="none" strike="noStrike" dirty="0" smtClean="0">
                          <a:effectLst/>
                        </a:rPr>
                        <a:t>　</a:t>
                      </a:r>
                      <a:r>
                        <a:rPr lang="zh-TW" altLang="en-US" sz="1100" u="none" strike="noStrike" dirty="0" smtClean="0">
                          <a:effectLst/>
                        </a:rPr>
                        <a:t>移動</a:t>
                      </a:r>
                      <a:r>
                        <a:rPr lang="zh-TW" altLang="en-US" sz="1100" u="none" strike="noStrike" dirty="0">
                          <a:effectLst/>
                        </a:rPr>
                        <a:t>支援事業</a:t>
                      </a:r>
                      <a:endParaRPr lang="zh-TW"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屋外での移動が困難な障害者等に対し、外出時に介助などの支援</a:t>
                      </a:r>
                      <a:endParaRPr lang="ja-JP" altLang="en-US" sz="1100" b="0" i="0" u="none" strike="noStrike" dirty="0">
                        <a:effectLst/>
                        <a:latin typeface="ＭＳ Ｐゴシック"/>
                      </a:endParaRPr>
                    </a:p>
                  </a:txBody>
                  <a:tcPr marL="4899" marR="4899" marT="4899" marB="0" anchor="ctr"/>
                </a:tc>
              </a:tr>
              <a:tr h="388257">
                <a:tc vMerge="1">
                  <a:txBody>
                    <a:bodyPr/>
                    <a:lstStyle/>
                    <a:p>
                      <a:endParaRPr kumimoji="1" lang="ja-JP" altLang="en-US"/>
                    </a:p>
                  </a:txBody>
                  <a:tcPr/>
                </a:tc>
                <a:tc gridSpan="2">
                  <a:txBody>
                    <a:bodyPr/>
                    <a:lstStyle/>
                    <a:p>
                      <a:pPr algn="l" fontAlgn="ctr"/>
                      <a:r>
                        <a:rPr lang="ja-JP" altLang="en-US" sz="1100" u="none" strike="noStrike" dirty="0" smtClean="0">
                          <a:effectLst/>
                        </a:rPr>
                        <a:t>　地域</a:t>
                      </a:r>
                      <a:r>
                        <a:rPr lang="ja-JP" altLang="en-US" sz="1100" u="none" strike="noStrike" dirty="0">
                          <a:effectLst/>
                        </a:rPr>
                        <a:t>活動支援センター基礎的事業</a:t>
                      </a:r>
                      <a:r>
                        <a:rPr lang="en-US" altLang="ja-JP" sz="1100" u="none" strike="noStrike" dirty="0">
                          <a:effectLst/>
                        </a:rPr>
                        <a:t>《</a:t>
                      </a:r>
                      <a:r>
                        <a:rPr lang="ja-JP" altLang="en-US" sz="1100" u="none" strike="noStrike" dirty="0">
                          <a:effectLst/>
                        </a:rPr>
                        <a:t>交付税</a:t>
                      </a:r>
                      <a:r>
                        <a:rPr lang="en-US" altLang="ja-JP" sz="1100" u="none" strike="noStrike" dirty="0" smtClean="0">
                          <a:effectLst/>
                        </a:rPr>
                        <a:t>》</a:t>
                      </a:r>
                      <a:r>
                        <a:rPr lang="ja-JP" altLang="en-US" sz="1100" u="none" strike="noStrike" dirty="0">
                          <a:effectLst/>
                        </a:rPr>
                        <a:t>　</a:t>
                      </a:r>
                      <a:endParaRPr lang="ja-JP"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障害者等を通わせ、地域の実情に応じ、創作的活動又は生産活動の機会の提供、社会との交流の促進等の便宜を供与</a:t>
                      </a:r>
                      <a:endParaRPr lang="ja-JP" altLang="en-US" sz="1100" b="0" i="0" u="none" strike="noStrike" dirty="0">
                        <a:effectLst/>
                        <a:latin typeface="ＭＳ Ｐゴシック"/>
                      </a:endParaRPr>
                    </a:p>
                  </a:txBody>
                  <a:tcPr marL="4899" marR="4899" marT="4899" marB="0" anchor="ctr"/>
                </a:tc>
              </a:tr>
              <a:tr h="388257">
                <a:tc vMerge="1">
                  <a:txBody>
                    <a:bodyPr/>
                    <a:lstStyle/>
                    <a:p>
                      <a:endParaRPr kumimoji="1" lang="ja-JP" altLang="en-US"/>
                    </a:p>
                  </a:txBody>
                  <a:tcPr/>
                </a:tc>
                <a:tc gridSpan="2">
                  <a:txBody>
                    <a:bodyPr/>
                    <a:lstStyle/>
                    <a:p>
                      <a:pPr algn="l" fontAlgn="ctr"/>
                      <a:r>
                        <a:rPr lang="ja-JP" altLang="en-US" sz="1100" u="none" strike="noStrike" dirty="0" smtClean="0">
                          <a:effectLst/>
                        </a:rPr>
                        <a:t>　地域</a:t>
                      </a:r>
                      <a:r>
                        <a:rPr lang="ja-JP" altLang="en-US" sz="1100" u="none" strike="noStrike" dirty="0">
                          <a:effectLst/>
                        </a:rPr>
                        <a:t>活動支援センター機能強化</a:t>
                      </a:r>
                      <a:r>
                        <a:rPr lang="ja-JP" altLang="en-US" sz="1100" u="none" strike="noStrike" dirty="0" smtClean="0">
                          <a:effectLst/>
                        </a:rPr>
                        <a:t>事業</a:t>
                      </a:r>
                      <a:endParaRPr lang="ja-JP" altLang="en-US" sz="1100" b="0" i="0" u="none" strike="noStrike" dirty="0">
                        <a:effectLst/>
                        <a:latin typeface="ＭＳ Ｐゴシック"/>
                      </a:endParaRPr>
                    </a:p>
                  </a:txBody>
                  <a:tcPr marL="4899" marR="4899" marT="4899" marB="0" anchor="ctr"/>
                </a:tc>
                <a:tc hMerge="1">
                  <a:txBody>
                    <a:bodyPr/>
                    <a:lstStyle/>
                    <a:p>
                      <a:endParaRPr kumimoji="1" lang="ja-JP" altLang="en-US"/>
                    </a:p>
                  </a:txBody>
                  <a:tcPr/>
                </a:tc>
                <a:tc>
                  <a:txBody>
                    <a:bodyPr/>
                    <a:lstStyle/>
                    <a:p>
                      <a:pPr algn="l" fontAlgn="ctr"/>
                      <a:r>
                        <a:rPr lang="ja-JP" altLang="en-US" sz="1100" u="none" strike="noStrike" dirty="0">
                          <a:effectLst/>
                        </a:rPr>
                        <a:t>地域の実情に応じて、創作的活動又は生産活動の機会の提供や社会との交流の促進等の便宜を供与する地域活動支援センター機能強化（職員加配等）</a:t>
                      </a:r>
                      <a:endParaRPr lang="ja-JP" altLang="en-US" sz="1100" b="0" i="0" u="none" strike="noStrike" dirty="0">
                        <a:effectLst/>
                        <a:latin typeface="ＭＳ Ｐゴシック"/>
                      </a:endParaRPr>
                    </a:p>
                  </a:txBody>
                  <a:tcPr marL="4899" marR="4899" marT="4899" marB="0" anchor="ctr"/>
                </a:tc>
              </a:tr>
            </a:tbl>
          </a:graphicData>
        </a:graphic>
      </p:graphicFrame>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180</a:t>
            </a:fld>
            <a:endParaRPr lang="en-US" altLang="ja-JP" dirty="0"/>
          </a:p>
        </p:txBody>
      </p:sp>
    </p:spTree>
    <p:extLst>
      <p:ext uri="{BB962C8B-B14F-4D97-AF65-F5344CB8AC3E}">
        <p14:creationId xmlns:p14="http://schemas.microsoft.com/office/powerpoint/2010/main" val="419648453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098676943"/>
              </p:ext>
            </p:extLst>
          </p:nvPr>
        </p:nvGraphicFramePr>
        <p:xfrm>
          <a:off x="344488" y="188640"/>
          <a:ext cx="9289032" cy="6190984"/>
        </p:xfrm>
        <a:graphic>
          <a:graphicData uri="http://schemas.openxmlformats.org/drawingml/2006/table">
            <a:tbl>
              <a:tblPr>
                <a:tableStyleId>{5940675A-B579-460E-94D1-54222C63F5DA}</a:tableStyleId>
              </a:tblPr>
              <a:tblGrid>
                <a:gridCol w="608951"/>
                <a:gridCol w="314623"/>
                <a:gridCol w="2676826"/>
                <a:gridCol w="5688632"/>
              </a:tblGrid>
              <a:tr h="360040">
                <a:tc rowSpan="20">
                  <a:txBody>
                    <a:bodyPr/>
                    <a:lstStyle/>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任意事業</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p>
                      <a:pPr algn="l" fontAlgn="ctr"/>
                      <a:r>
                        <a:rPr lang="ja-JP" altLang="en-US" sz="1000" u="none" strike="noStrike" dirty="0">
                          <a:effectLst/>
                        </a:rPr>
                        <a:t>　</a:t>
                      </a:r>
                      <a:endParaRPr lang="ja-JP" altLang="en-US" sz="1000" b="0" i="0" u="none" strike="noStrike" dirty="0">
                        <a:effectLst/>
                        <a:latin typeface="ＭＳ Ｐゴシック"/>
                      </a:endParaRPr>
                    </a:p>
                  </a:txBody>
                  <a:tcPr marL="4181" marR="4181" marT="4181" marB="0" anchor="ctr"/>
                </a:tc>
                <a:tc gridSpan="2">
                  <a:txBody>
                    <a:bodyPr/>
                    <a:lstStyle/>
                    <a:p>
                      <a:pPr algn="l" fontAlgn="ctr"/>
                      <a:r>
                        <a:rPr lang="ja-JP" altLang="en-US" sz="1000" u="none" strike="noStrike" dirty="0" smtClean="0">
                          <a:effectLst/>
                        </a:rPr>
                        <a:t>　日常</a:t>
                      </a:r>
                      <a:r>
                        <a:rPr lang="ja-JP" altLang="en-US" sz="1000" u="none" strike="noStrike" dirty="0">
                          <a:effectLst/>
                        </a:rPr>
                        <a:t>生活</a:t>
                      </a:r>
                      <a:r>
                        <a:rPr lang="ja-JP" altLang="en-US" sz="1000" u="none" strike="noStrike" dirty="0" smtClean="0">
                          <a:effectLst/>
                        </a:rPr>
                        <a:t>支援</a:t>
                      </a:r>
                      <a:endParaRPr lang="ja-JP" altLang="en-US" sz="1000" b="0" i="0" u="none" strike="noStrike" dirty="0">
                        <a:effectLst/>
                        <a:latin typeface="ＭＳ Ｐゴシック"/>
                      </a:endParaRPr>
                    </a:p>
                  </a:txBody>
                  <a:tcPr marL="4181" marR="4181" marT="4181" marB="0" anchor="ctr">
                    <a:lnB w="12700" cmpd="sng">
                      <a:noFill/>
                    </a:lnB>
                  </a:tcPr>
                </a:tc>
                <a:tc hMerge="1">
                  <a:txBody>
                    <a:bodyPr/>
                    <a:lstStyle/>
                    <a:p>
                      <a:pPr algn="l"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　</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rowSpan="8">
                  <a:txBody>
                    <a:bodyPr/>
                    <a:lstStyle/>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txBody>
                  <a:tcPr marL="4181" marR="4181" marT="4181" marB="0" anchor="ctr">
                    <a:lnT w="12700" cmpd="sng">
                      <a:noFill/>
                    </a:lnT>
                  </a:tcPr>
                </a:tc>
                <a:tc>
                  <a:txBody>
                    <a:bodyPr/>
                    <a:lstStyle/>
                    <a:p>
                      <a:pPr algn="l" fontAlgn="ctr"/>
                      <a:r>
                        <a:rPr lang="ja-JP" altLang="en-US" sz="1000" u="none" strike="noStrike" dirty="0" smtClean="0">
                          <a:effectLst/>
                        </a:rPr>
                        <a:t>　福祉</a:t>
                      </a:r>
                      <a:r>
                        <a:rPr lang="ja-JP" altLang="en-US" sz="1000" u="none" strike="noStrike" dirty="0">
                          <a:effectLst/>
                        </a:rPr>
                        <a:t>ホームの運営</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家庭環境、住宅事情等の理由により、居宅において、生活することが困難な障害者に対して、低額な料金で、居室その他の設備利用や、日常生活に必要な便宜を供与</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訪問</a:t>
                      </a:r>
                      <a:r>
                        <a:rPr lang="ja-JP" altLang="en-US" sz="1000" u="none" strike="noStrike" dirty="0">
                          <a:effectLst/>
                        </a:rPr>
                        <a:t>入浴サービス</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看護師、介護職員等により、訪問により居宅において入浴サービスを提供</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生活</a:t>
                      </a:r>
                      <a:r>
                        <a:rPr lang="ja-JP" altLang="en-US" sz="1000" u="none" strike="noStrike" dirty="0">
                          <a:effectLst/>
                        </a:rPr>
                        <a:t>訓練等</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日常生活上必要な訓練・指導等</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日中</a:t>
                      </a:r>
                      <a:r>
                        <a:rPr lang="zh-TW" altLang="en-US" sz="1000" u="none" strike="noStrike" dirty="0">
                          <a:effectLst/>
                        </a:rPr>
                        <a:t>一時支援</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障害者等の家族の就労支援及び障害者等を日常的に介護している家族の一時的な休息を目的とし、障害者等の日中における活動の場を確保</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地域</a:t>
                      </a:r>
                      <a:r>
                        <a:rPr lang="ja-JP" altLang="en-US" sz="1000" u="none" strike="noStrike" dirty="0">
                          <a:effectLst/>
                        </a:rPr>
                        <a:t>移行のための安心生活支援</a:t>
                      </a:r>
                      <a:endParaRPr lang="ja-JP" altLang="en-US" sz="1000" b="0" i="0" u="none" strike="noStrike" dirty="0">
                        <a:effectLst/>
                        <a:latin typeface="ＭＳ Ｐゴシック"/>
                      </a:endParaRPr>
                    </a:p>
                  </a:txBody>
                  <a:tcPr marL="4181" marR="4181" marT="4181" marB="0" anchor="ctr"/>
                </a:tc>
                <a:tc>
                  <a:txBody>
                    <a:bodyPr/>
                    <a:lstStyle/>
                    <a:p>
                      <a:pPr algn="l" fontAlgn="ctr"/>
                      <a:r>
                        <a:rPr lang="en-US" altLang="ja-JP" sz="1000" u="none" strike="noStrike">
                          <a:effectLst/>
                        </a:rPr>
                        <a:t>24</a:t>
                      </a:r>
                      <a:r>
                        <a:rPr lang="ja-JP" altLang="en-US" sz="1000" u="none" strike="noStrike">
                          <a:effectLst/>
                        </a:rPr>
                        <a:t>時間の連絡体制の整備など、障害者が地域で安心して暮らすための支援体制を整備することにより、障害があっても自ら選んだ地域で暮らしていけるよう地域生活への移行や定着を支援</a:t>
                      </a:r>
                      <a:endParaRPr lang="ja-JP" altLang="en-US" sz="1000" b="0" i="0" u="none" strike="noStrike">
                        <a:effectLst/>
                        <a:latin typeface="ＭＳ Ｐゴシック"/>
                      </a:endParaRPr>
                    </a:p>
                  </a:txBody>
                  <a:tcPr marL="4181" marR="4181" marT="4181" marB="0" anchor="ctr"/>
                </a:tc>
              </a:tr>
              <a:tr h="239276">
                <a:tc vMerge="1">
                  <a:txBody>
                    <a:bodyPr/>
                    <a:lstStyle/>
                    <a:p>
                      <a:pPr algn="ctr"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巡回</a:t>
                      </a:r>
                      <a:r>
                        <a:rPr lang="zh-TW" altLang="en-US" sz="1000" u="none" strike="noStrike" dirty="0">
                          <a:effectLst/>
                        </a:rPr>
                        <a:t>支援専門員整備</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保育所や放課後児童クラブ等の子どもやその親が集まる施設等における巡回支援</a:t>
                      </a:r>
                      <a:endParaRPr lang="ja-JP" altLang="en-US" sz="1000" b="0" i="0" u="none" strike="noStrike">
                        <a:effectLst/>
                        <a:latin typeface="ＭＳ Ｐゴシック"/>
                      </a:endParaRPr>
                    </a:p>
                  </a:txBody>
                  <a:tcPr marL="4181" marR="4181" marT="4181" marB="0" anchor="ctr"/>
                </a:tc>
              </a:tr>
              <a:tr h="319771">
                <a:tc vMerge="1">
                  <a:txBody>
                    <a:bodyPr/>
                    <a:lstStyle/>
                    <a:p>
                      <a:pPr algn="ctr"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相談</a:t>
                      </a:r>
                      <a:r>
                        <a:rPr lang="ja-JP" altLang="en-US" sz="1000" u="none" strike="noStrike" dirty="0">
                          <a:effectLst/>
                        </a:rPr>
                        <a:t>支援事業所等（地域援助事業者</a:t>
                      </a:r>
                      <a:r>
                        <a:rPr lang="ja-JP" altLang="en-US" sz="1000" u="none" strike="noStrike" dirty="0" smtClean="0">
                          <a:effectLst/>
                        </a:rPr>
                        <a:t>）における　退院</a:t>
                      </a:r>
                      <a:r>
                        <a:rPr lang="ja-JP" altLang="en-US" sz="1000" u="none" strike="noStrike" dirty="0">
                          <a:effectLst/>
                        </a:rPr>
                        <a:t>支援体制確保</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相談支援事業所等における退院支援体制の確保に要する費用の一部を補助し、医療保護入院者の地域生活への移行を促進する。</a:t>
                      </a:r>
                      <a:endParaRPr lang="ja-JP" altLang="en-US" sz="1000" b="0" i="0" u="none" strike="noStrike">
                        <a:effectLst/>
                        <a:latin typeface="ＭＳ Ｐゴシック"/>
                      </a:endParaRPr>
                    </a:p>
                  </a:txBody>
                  <a:tcPr marL="4181" marR="4181" marT="4181" marB="0" anchor="ctr"/>
                </a:tc>
              </a:tr>
              <a:tr h="319771">
                <a:tc vMerge="1">
                  <a:txBody>
                    <a:bodyPr/>
                    <a:lstStyle/>
                    <a:p>
                      <a:pPr algn="ctr"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協</a:t>
                      </a:r>
                      <a:r>
                        <a:rPr lang="ja-JP" altLang="en-US" sz="1000" u="none" strike="noStrike" dirty="0">
                          <a:effectLst/>
                        </a:rPr>
                        <a:t>議会における地域資源の開発・利用促進等の支援 </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市町村協議会において、先進的な地域資源の開発・利用促進等に向けた取組を行い、障害児者への総合的な地域生活支援の実現を目指す。</a:t>
                      </a:r>
                      <a:endParaRPr lang="ja-JP" altLang="en-US" sz="1000" b="0" i="0" u="none" strike="noStrike">
                        <a:effectLst/>
                        <a:latin typeface="ＭＳ Ｐゴシック"/>
                      </a:endParaRPr>
                    </a:p>
                  </a:txBody>
                  <a:tcPr marL="4181" marR="4181" marT="4181" marB="0" anchor="ctr"/>
                </a:tc>
              </a:tr>
              <a:tr h="275605">
                <a:tc vMerge="1">
                  <a:txBody>
                    <a:bodyPr/>
                    <a:lstStyle/>
                    <a:p>
                      <a:pPr algn="l" fontAlgn="ctr"/>
                      <a:endParaRPr lang="ja-JP" altLang="en-US" sz="500" b="0" i="0" u="none" strike="noStrike" dirty="0">
                        <a:effectLst/>
                        <a:latin typeface="ＭＳ Ｐゴシック"/>
                      </a:endParaRPr>
                    </a:p>
                  </a:txBody>
                  <a:tcPr marL="4181" marR="4181" marT="4181" marB="0" anchor="ctr"/>
                </a:tc>
                <a:tc gridSpan="2">
                  <a:txBody>
                    <a:bodyPr/>
                    <a:lstStyle/>
                    <a:p>
                      <a:pPr algn="l" fontAlgn="ctr"/>
                      <a:r>
                        <a:rPr lang="ja-JP" altLang="en-US" sz="1000" u="none" strike="noStrike" dirty="0" smtClean="0">
                          <a:effectLst/>
                        </a:rPr>
                        <a:t>　</a:t>
                      </a:r>
                      <a:r>
                        <a:rPr lang="zh-CN" altLang="en-US" sz="1000" u="none" strike="noStrike" dirty="0" smtClean="0">
                          <a:effectLst/>
                        </a:rPr>
                        <a:t>社会</a:t>
                      </a:r>
                      <a:r>
                        <a:rPr lang="zh-CN" altLang="en-US" sz="1000" u="none" strike="noStrike" dirty="0">
                          <a:effectLst/>
                        </a:rPr>
                        <a:t>参加</a:t>
                      </a:r>
                      <a:r>
                        <a:rPr lang="zh-CN" altLang="en-US" sz="1000" u="none" strike="noStrike" dirty="0" smtClean="0">
                          <a:effectLst/>
                        </a:rPr>
                        <a:t>支援</a:t>
                      </a:r>
                      <a:endParaRPr lang="zh-CN" altLang="en-US" sz="1000" b="0" i="0" u="none" strike="noStrike" dirty="0">
                        <a:effectLst/>
                        <a:latin typeface="ＭＳ Ｐゴシック"/>
                      </a:endParaRPr>
                    </a:p>
                  </a:txBody>
                  <a:tcPr marL="4181" marR="4181" marT="4181" marB="0" anchor="ctr">
                    <a:lnB w="12700" cmpd="sng">
                      <a:noFill/>
                    </a:lnB>
                  </a:tcPr>
                </a:tc>
                <a:tc hMerge="1">
                  <a:txBody>
                    <a:bodyPr/>
                    <a:lstStyle/>
                    <a:p>
                      <a:pPr algn="l"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　</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rowSpan="6">
                  <a:txBody>
                    <a:bodyPr/>
                    <a:lstStyle/>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txBody>
                  <a:tcPr marL="4181" marR="4181" marT="4181" marB="0" anchor="ctr">
                    <a:lnT w="12700" cmpd="sng">
                      <a:noFill/>
                    </a:lnT>
                  </a:tcPr>
                </a:tc>
                <a:tc>
                  <a:txBody>
                    <a:bodyPr/>
                    <a:lstStyle/>
                    <a:p>
                      <a:pPr algn="l" fontAlgn="ctr"/>
                      <a:r>
                        <a:rPr lang="ja-JP" altLang="en-US" sz="1000" u="none" strike="noStrike" dirty="0" smtClean="0">
                          <a:effectLst/>
                        </a:rPr>
                        <a:t>　レクリエーション</a:t>
                      </a:r>
                      <a:r>
                        <a:rPr lang="ja-JP" altLang="en-US" sz="1000" u="none" strike="noStrike" dirty="0">
                          <a:effectLst/>
                        </a:rPr>
                        <a:t>活動等支援 </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各種レクリエーション教室や運動会等を開催</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芸術</a:t>
                      </a:r>
                      <a:r>
                        <a:rPr lang="zh-TW" altLang="en-US" sz="1000" u="none" strike="noStrike" dirty="0">
                          <a:effectLst/>
                        </a:rPr>
                        <a:t>文化活動振興 </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障害者の作品展、音楽会、映画祭など文化芸術活動の機会の提供等</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点字</a:t>
                      </a:r>
                      <a:r>
                        <a:rPr lang="ja-JP" altLang="en-US" sz="1000" u="none" strike="noStrike" dirty="0">
                          <a:effectLst/>
                        </a:rPr>
                        <a:t>・声の広報等発行</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点訳、音声訳等により自治体広報、生活情報等を提供</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奉仕員</a:t>
                      </a:r>
                      <a:r>
                        <a:rPr lang="zh-TW" altLang="en-US" sz="1000" u="none" strike="noStrike" dirty="0">
                          <a:effectLst/>
                        </a:rPr>
                        <a:t>養成研修</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点訳奉仕員、朗読奉仕員等を養成</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複数</a:t>
                      </a:r>
                      <a:r>
                        <a:rPr lang="ja-JP" altLang="en-US" sz="1000" u="none" strike="noStrike" dirty="0">
                          <a:effectLst/>
                        </a:rPr>
                        <a:t>市町村における意思疎通支援の共同実施促進 </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意思疎通支援事業について、近隣市町村等との共同実施による効率的な事業実施の方法を検討する</a:t>
                      </a:r>
                      <a:endParaRPr lang="ja-JP" altLang="en-US" sz="1000" b="0" i="0" u="none" strike="noStrike">
                        <a:effectLst/>
                        <a:latin typeface="ＭＳ Ｐゴシック"/>
                      </a:endParaRPr>
                    </a:p>
                  </a:txBody>
                  <a:tcPr marL="4181" marR="4181" marT="4181" marB="0" anchor="ctr"/>
                </a:tc>
              </a:tr>
              <a:tr h="239276">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dirty="0">
                        <a:effectLst/>
                        <a:latin typeface="ＭＳ Ｐゴシック"/>
                      </a:endParaRPr>
                    </a:p>
                  </a:txBody>
                  <a:tcPr marL="4181" marR="4181" marT="4181" marB="0" anchor="ctr"/>
                </a:tc>
                <a:tc>
                  <a:txBody>
                    <a:bodyPr/>
                    <a:lstStyle/>
                    <a:p>
                      <a:pPr algn="l" fontAlgn="ctr"/>
                      <a:r>
                        <a:rPr lang="ja-JP" altLang="en-US" sz="1000" u="none" strike="noStrike" dirty="0" smtClean="0">
                          <a:effectLst/>
                        </a:rPr>
                        <a:t>　自動車</a:t>
                      </a:r>
                      <a:r>
                        <a:rPr lang="ja-JP" altLang="en-US" sz="1000" u="none" strike="noStrike" dirty="0">
                          <a:effectLst/>
                        </a:rPr>
                        <a:t>運転免許取得・改造助成≪交付税≫</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運転免許の取得、自動車の改造に要する費用を助成</a:t>
                      </a:r>
                      <a:endParaRPr lang="ja-JP" altLang="en-US" sz="1000" b="0" i="0" u="none" strike="noStrike">
                        <a:effectLst/>
                        <a:latin typeface="ＭＳ Ｐゴシック"/>
                      </a:endParaRPr>
                    </a:p>
                  </a:txBody>
                  <a:tcPr marL="4181" marR="4181" marT="4181" marB="0" anchor="ctr"/>
                </a:tc>
              </a:tr>
              <a:tr h="296614">
                <a:tc vMerge="1">
                  <a:txBody>
                    <a:bodyPr/>
                    <a:lstStyle/>
                    <a:p>
                      <a:pPr algn="l" fontAlgn="ctr"/>
                      <a:endParaRPr lang="ja-JP" altLang="en-US" sz="500" b="0" i="0" u="none" strike="noStrike" dirty="0">
                        <a:effectLst/>
                        <a:latin typeface="ＭＳ Ｐゴシック"/>
                      </a:endParaRPr>
                    </a:p>
                  </a:txBody>
                  <a:tcPr marL="4181" marR="4181" marT="4181" marB="0" anchor="ctr"/>
                </a:tc>
                <a:tc gridSpan="2">
                  <a:txBody>
                    <a:bodyPr/>
                    <a:lstStyle/>
                    <a:p>
                      <a:pPr algn="l" fontAlgn="ctr"/>
                      <a:r>
                        <a:rPr lang="ja-JP" altLang="en-US" sz="1000" u="none" strike="noStrike" dirty="0" smtClean="0">
                          <a:effectLst/>
                        </a:rPr>
                        <a:t>　就業</a:t>
                      </a:r>
                      <a:r>
                        <a:rPr lang="ja-JP" altLang="en-US" sz="1000" u="none" strike="noStrike" dirty="0">
                          <a:effectLst/>
                        </a:rPr>
                        <a:t>・就労</a:t>
                      </a:r>
                      <a:r>
                        <a:rPr lang="ja-JP" altLang="en-US" sz="1000" u="none" strike="noStrike" dirty="0" smtClean="0">
                          <a:effectLst/>
                        </a:rPr>
                        <a:t>支援</a:t>
                      </a:r>
                      <a:r>
                        <a:rPr lang="ja-JP" altLang="en-US" sz="1000" u="none" strike="noStrike" dirty="0">
                          <a:effectLst/>
                        </a:rPr>
                        <a:t>　</a:t>
                      </a:r>
                      <a:endParaRPr lang="ja-JP" altLang="en-US" sz="1000" b="0" i="0" u="none" strike="noStrike" dirty="0">
                        <a:effectLst/>
                        <a:latin typeface="ＭＳ Ｐゴシック"/>
                      </a:endParaRPr>
                    </a:p>
                  </a:txBody>
                  <a:tcPr marL="4181" marR="4181" marT="4181" marB="0" anchor="ctr">
                    <a:lnB w="12700" cmpd="sng">
                      <a:noFill/>
                    </a:lnB>
                  </a:tcPr>
                </a:tc>
                <a:tc hMerge="1">
                  <a:txBody>
                    <a:bodyPr/>
                    <a:lstStyle/>
                    <a:p>
                      <a:pPr algn="l"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a:effectLst/>
                        </a:rPr>
                        <a:t>　</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rowSpan="3">
                  <a:txBody>
                    <a:bodyPr/>
                    <a:lstStyle/>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p>
                      <a:pPr algn="ctr" fontAlgn="ctr"/>
                      <a:r>
                        <a:rPr lang="ja-JP" altLang="en-US" sz="1000" u="none" strike="noStrike" dirty="0">
                          <a:effectLst/>
                        </a:rPr>
                        <a:t>　</a:t>
                      </a:r>
                      <a:endParaRPr lang="ja-JP" altLang="en-US" sz="1000" b="0" i="0" u="none" strike="noStrike" dirty="0">
                        <a:effectLst/>
                        <a:latin typeface="ＭＳ Ｐゴシック"/>
                      </a:endParaRPr>
                    </a:p>
                  </a:txBody>
                  <a:tcPr marL="4181" marR="4181" marT="4181" marB="0" anchor="ctr">
                    <a:lnT w="12700" cmpd="sng">
                      <a:noFill/>
                    </a:lnT>
                  </a:tcPr>
                </a:tc>
                <a:tc>
                  <a:txBody>
                    <a:bodyPr/>
                    <a:lstStyle/>
                    <a:p>
                      <a:pPr algn="l" fontAlgn="ctr"/>
                      <a:r>
                        <a:rPr lang="ja-JP" altLang="en-US" sz="1000" u="none" strike="noStrike" dirty="0" smtClean="0">
                          <a:effectLst/>
                        </a:rPr>
                        <a:t>　盲人</a:t>
                      </a:r>
                      <a:r>
                        <a:rPr lang="ja-JP" altLang="en-US" sz="1000" u="none" strike="noStrike" dirty="0">
                          <a:effectLst/>
                        </a:rPr>
                        <a:t>ホームの運営</a:t>
                      </a:r>
                      <a:endParaRPr lang="ja-JP"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あんまマッサージ指圧師、鍼師、灸師の資格を有する視覚障害者であって、就労困難な者に対し、就労に必要な技術指導等の便宜を供与</a:t>
                      </a:r>
                      <a:endParaRPr lang="ja-JP" altLang="en-US" sz="1000" b="0" i="0" u="none" strike="noStrike">
                        <a:effectLst/>
                        <a:latin typeface="ＭＳ Ｐゴシック"/>
                      </a:endParaRPr>
                    </a:p>
                  </a:txBody>
                  <a:tcPr marL="4181" marR="4181" marT="4181" marB="0" anchor="ctr"/>
                </a:tc>
              </a:tr>
              <a:tr h="228400">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更生</a:t>
                      </a:r>
                      <a:r>
                        <a:rPr lang="zh-TW" altLang="en-US" sz="1000" u="none" strike="noStrike" dirty="0">
                          <a:effectLst/>
                        </a:rPr>
                        <a:t>訓練費給付≪交付税≫</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更生訓練費を支給することで社会復帰を促進</a:t>
                      </a:r>
                      <a:endParaRPr lang="ja-JP" altLang="en-US" sz="1000" b="0" i="0" u="none" strike="noStrike">
                        <a:effectLst/>
                        <a:latin typeface="ＭＳ Ｐゴシック"/>
                      </a:endParaRPr>
                    </a:p>
                  </a:txBody>
                  <a:tcPr marL="4181" marR="4181" marT="4181" marB="0" anchor="ctr"/>
                </a:tc>
              </a:tr>
              <a:tr h="319771">
                <a:tc vMerge="1">
                  <a:txBody>
                    <a:bodyPr/>
                    <a:lstStyle/>
                    <a:p>
                      <a:pPr algn="l" fontAlgn="ctr"/>
                      <a:endParaRPr lang="ja-JP" altLang="en-US" sz="500" b="0" i="0" u="none" strike="noStrike" dirty="0">
                        <a:effectLst/>
                        <a:latin typeface="ＭＳ Ｐゴシック"/>
                      </a:endParaRPr>
                    </a:p>
                  </a:txBody>
                  <a:tcPr marL="4181" marR="4181" marT="4181" marB="0" anchor="ctr"/>
                </a:tc>
                <a:tc vMerge="1">
                  <a:txBody>
                    <a:bodyPr/>
                    <a:lstStyle/>
                    <a:p>
                      <a:pPr algn="ctr"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smtClean="0">
                          <a:effectLst/>
                        </a:rPr>
                        <a:t>　</a:t>
                      </a:r>
                      <a:r>
                        <a:rPr lang="zh-TW" altLang="en-US" sz="1000" u="none" strike="noStrike" dirty="0" smtClean="0">
                          <a:effectLst/>
                        </a:rPr>
                        <a:t>知的</a:t>
                      </a:r>
                      <a:r>
                        <a:rPr lang="zh-TW" altLang="en-US" sz="1000" u="none" strike="noStrike" dirty="0">
                          <a:effectLst/>
                        </a:rPr>
                        <a:t>障害者職親委託</a:t>
                      </a:r>
                      <a:endParaRPr lang="zh-TW" altLang="en-US" sz="1000" b="0" i="0" u="none" strike="noStrike" dirty="0">
                        <a:effectLst/>
                        <a:latin typeface="ＭＳ Ｐゴシック"/>
                      </a:endParaRPr>
                    </a:p>
                  </a:txBody>
                  <a:tcPr marL="4181" marR="4181" marT="4181" marB="0" anchor="ctr"/>
                </a:tc>
                <a:tc>
                  <a:txBody>
                    <a:bodyPr/>
                    <a:lstStyle/>
                    <a:p>
                      <a:pPr algn="l" fontAlgn="ctr"/>
                      <a:r>
                        <a:rPr lang="ja-JP" altLang="en-US" sz="1000" u="none" strike="noStrike">
                          <a:effectLst/>
                        </a:rPr>
                        <a:t>知的障害者を、知的障害者の更生援護に熱意を有する事業経営者等の私人（職親）が一定期間預かり、生活指導や技能習得訓練等を実施</a:t>
                      </a:r>
                      <a:endParaRPr lang="ja-JP" altLang="en-US" sz="1000" b="0" i="0" u="none" strike="noStrike">
                        <a:effectLst/>
                        <a:latin typeface="ＭＳ Ｐゴシック"/>
                      </a:endParaRPr>
                    </a:p>
                  </a:txBody>
                  <a:tcPr marL="4181" marR="4181" marT="4181" marB="0" anchor="ctr"/>
                </a:tc>
              </a:tr>
              <a:tr h="318673">
                <a:tc gridSpan="3">
                  <a:txBody>
                    <a:bodyPr/>
                    <a:lstStyle/>
                    <a:p>
                      <a:pPr algn="l" fontAlgn="ctr"/>
                      <a:r>
                        <a:rPr lang="ja-JP" altLang="en-US" sz="1000" u="none" strike="noStrike" dirty="0" smtClean="0">
                          <a:effectLst/>
                        </a:rPr>
                        <a:t>　障害</a:t>
                      </a:r>
                      <a:r>
                        <a:rPr lang="ja-JP" altLang="en-US" sz="1000" u="none" strike="noStrike" dirty="0">
                          <a:effectLst/>
                        </a:rPr>
                        <a:t>支援区分認定等事務≪交付税</a:t>
                      </a:r>
                      <a:r>
                        <a:rPr lang="ja-JP" altLang="en-US" sz="1000" u="none" strike="noStrike" dirty="0" smtClean="0">
                          <a:effectLst/>
                        </a:rPr>
                        <a:t>≫</a:t>
                      </a:r>
                      <a:endParaRPr lang="ja-JP" altLang="en-US" sz="1000" b="0" i="0" u="none" strike="noStrike" dirty="0">
                        <a:effectLst/>
                        <a:latin typeface="ＭＳ Ｐゴシック"/>
                      </a:endParaRPr>
                    </a:p>
                  </a:txBody>
                  <a:tcPr marL="4181" marR="4181" marT="4181" marB="0" anchor="ctr"/>
                </a:tc>
                <a:tc hMerge="1">
                  <a:txBody>
                    <a:bodyPr/>
                    <a:lstStyle/>
                    <a:p>
                      <a:endParaRPr kumimoji="1" lang="ja-JP" altLang="en-US"/>
                    </a:p>
                  </a:txBody>
                  <a:tcPr/>
                </a:tc>
                <a:tc hMerge="1">
                  <a:txBody>
                    <a:bodyPr/>
                    <a:lstStyle/>
                    <a:p>
                      <a:pPr algn="l"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a:effectLst/>
                        </a:rPr>
                        <a:t>障害支援区分認定調査、医師意見書作成、市町村審査会運営に要する経費</a:t>
                      </a:r>
                      <a:endParaRPr lang="ja-JP" altLang="en-US" sz="1000" b="0" i="0" u="none" strike="noStrike">
                        <a:effectLst/>
                        <a:latin typeface="ＭＳ Ｐゴシック"/>
                      </a:endParaRPr>
                    </a:p>
                  </a:txBody>
                  <a:tcPr marL="4181" marR="4181" marT="4181" marB="0" anchor="ctr"/>
                </a:tc>
              </a:tr>
              <a:tr h="239276">
                <a:tc gridSpan="3">
                  <a:txBody>
                    <a:bodyPr/>
                    <a:lstStyle/>
                    <a:p>
                      <a:pPr algn="l" fontAlgn="ctr"/>
                      <a:r>
                        <a:rPr lang="ja-JP" altLang="en-US" sz="1000" u="none" strike="noStrike" dirty="0" smtClean="0">
                          <a:effectLst/>
                        </a:rPr>
                        <a:t>　</a:t>
                      </a:r>
                      <a:r>
                        <a:rPr lang="zh-TW" altLang="en-US" sz="1000" u="none" strike="noStrike" dirty="0" smtClean="0">
                          <a:effectLst/>
                        </a:rPr>
                        <a:t>特別</a:t>
                      </a:r>
                      <a:r>
                        <a:rPr lang="zh-TW" altLang="en-US" sz="1000" u="none" strike="noStrike" dirty="0">
                          <a:effectLst/>
                        </a:rPr>
                        <a:t>支援</a:t>
                      </a:r>
                      <a:r>
                        <a:rPr lang="zh-TW" altLang="en-US" sz="1000" u="none" strike="noStrike" dirty="0" smtClean="0">
                          <a:effectLst/>
                        </a:rPr>
                        <a:t>事業</a:t>
                      </a:r>
                      <a:endParaRPr lang="zh-TW" altLang="en-US" sz="1000" b="0" i="0" u="none" strike="noStrike" dirty="0">
                        <a:effectLst/>
                        <a:latin typeface="ＭＳ Ｐゴシック"/>
                      </a:endParaRPr>
                    </a:p>
                  </a:txBody>
                  <a:tcPr marL="4181" marR="4181" marT="4181" marB="0" anchor="ctr"/>
                </a:tc>
                <a:tc hMerge="1">
                  <a:txBody>
                    <a:bodyPr/>
                    <a:lstStyle/>
                    <a:p>
                      <a:endParaRPr kumimoji="1" lang="ja-JP" altLang="en-US"/>
                    </a:p>
                  </a:txBody>
                  <a:tcPr/>
                </a:tc>
                <a:tc hMerge="1">
                  <a:txBody>
                    <a:bodyPr/>
                    <a:lstStyle/>
                    <a:p>
                      <a:pPr algn="l" fontAlgn="ctr"/>
                      <a:endParaRPr lang="ja-JP" altLang="en-US" sz="500" b="0" i="0" u="none" strike="noStrike">
                        <a:effectLst/>
                        <a:latin typeface="ＭＳ Ｐゴシック"/>
                      </a:endParaRPr>
                    </a:p>
                  </a:txBody>
                  <a:tcPr marL="4181" marR="4181" marT="4181" marB="0" anchor="ctr"/>
                </a:tc>
                <a:tc>
                  <a:txBody>
                    <a:bodyPr/>
                    <a:lstStyle/>
                    <a:p>
                      <a:pPr algn="l" fontAlgn="ctr"/>
                      <a:r>
                        <a:rPr lang="ja-JP" altLang="en-US" sz="1000" u="none" strike="noStrike" dirty="0">
                          <a:effectLst/>
                        </a:rPr>
                        <a:t>必須事業の実施が遅れている地域の支援や実施水準に格差が見られる事業の充実</a:t>
                      </a:r>
                      <a:endParaRPr lang="ja-JP" altLang="en-US" sz="1000" b="0" i="0" u="none" strike="noStrike" dirty="0">
                        <a:effectLst/>
                        <a:latin typeface="ＭＳ Ｐゴシック"/>
                      </a:endParaRPr>
                    </a:p>
                  </a:txBody>
                  <a:tcPr marL="4181" marR="4181" marT="4181" marB="0" anchor="ctr"/>
                </a:tc>
              </a:tr>
            </a:tbl>
          </a:graphicData>
        </a:graphic>
      </p:graphicFrame>
      <p:sp>
        <p:nvSpPr>
          <p:cNvPr id="6" name="テキスト ボックス 5"/>
          <p:cNvSpPr txBox="1"/>
          <p:nvPr/>
        </p:nvSpPr>
        <p:spPr>
          <a:xfrm>
            <a:off x="272480" y="6381328"/>
            <a:ext cx="9361040" cy="261610"/>
          </a:xfrm>
          <a:prstGeom prst="rect">
            <a:avLst/>
          </a:prstGeom>
          <a:noFill/>
        </p:spPr>
        <p:txBody>
          <a:bodyPr wrap="square" rtlCol="0">
            <a:spAutoFit/>
          </a:bodyPr>
          <a:lstStyle/>
          <a:p>
            <a:r>
              <a:rPr lang="ja-JP" altLang="en-US" sz="1100" dirty="0"/>
              <a:t>注）★・・</a:t>
            </a:r>
            <a:r>
              <a:rPr lang="ja-JP" altLang="en-US" sz="1100" dirty="0" smtClean="0"/>
              <a:t>・</a:t>
            </a:r>
            <a:r>
              <a:rPr lang="ja-JP" altLang="en-US" sz="1100" dirty="0"/>
              <a:t>３０</a:t>
            </a:r>
            <a:r>
              <a:rPr lang="ja-JP" altLang="en-US" sz="1100" dirty="0" smtClean="0"/>
              <a:t>年度</a:t>
            </a:r>
            <a:r>
              <a:rPr lang="ja-JP" altLang="en-US" sz="1100" dirty="0"/>
              <a:t>追加</a:t>
            </a:r>
            <a:r>
              <a:rPr lang="ja-JP" altLang="en-US" sz="1100" dirty="0" smtClean="0"/>
              <a:t>事業</a:t>
            </a:r>
            <a:endParaRPr lang="en-US" altLang="ja-JP" sz="1100" dirty="0" smtClean="0"/>
          </a:p>
        </p:txBody>
      </p:sp>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pPr>
                <a:defRPr/>
              </a:pPr>
              <a:t>181</a:t>
            </a:fld>
            <a:endParaRPr lang="en-US" altLang="ja-JP" dirty="0"/>
          </a:p>
        </p:txBody>
      </p:sp>
    </p:spTree>
    <p:extLst>
      <p:ext uri="{BB962C8B-B14F-4D97-AF65-F5344CB8AC3E}">
        <p14:creationId xmlns:p14="http://schemas.microsoft.com/office/powerpoint/2010/main" val="400229127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520" y="116632"/>
            <a:ext cx="8915400" cy="418057"/>
          </a:xfrm>
        </p:spPr>
        <p:txBody>
          <a:bodyPr/>
          <a:lstStyle/>
          <a:p>
            <a:r>
              <a:rPr kumimoji="1" lang="ja-JP" altLang="en-US" sz="2400" dirty="0" smtClean="0"/>
              <a:t>平成</a:t>
            </a:r>
            <a:r>
              <a:rPr lang="ja-JP" altLang="en-US" sz="2400" dirty="0"/>
              <a:t>３０</a:t>
            </a:r>
            <a:r>
              <a:rPr kumimoji="1" lang="ja-JP" altLang="en-US" sz="2400" dirty="0" smtClean="0"/>
              <a:t>年度　都道府県　地域生活支援事業</a:t>
            </a:r>
            <a:endParaRPr kumimoji="1" lang="ja-JP" altLang="en-US" sz="2400" dirty="0"/>
          </a:p>
        </p:txBody>
      </p:sp>
      <p:graphicFrame>
        <p:nvGraphicFramePr>
          <p:cNvPr id="6" name="表 5"/>
          <p:cNvGraphicFramePr>
            <a:graphicFrameLocks noGrp="1"/>
          </p:cNvGraphicFramePr>
          <p:nvPr>
            <p:extLst>
              <p:ext uri="{D42A27DB-BD31-4B8C-83A1-F6EECF244321}">
                <p14:modId xmlns:p14="http://schemas.microsoft.com/office/powerpoint/2010/main" val="1252347514"/>
              </p:ext>
            </p:extLst>
          </p:nvPr>
        </p:nvGraphicFramePr>
        <p:xfrm>
          <a:off x="200472" y="620690"/>
          <a:ext cx="9433048" cy="5260103"/>
        </p:xfrm>
        <a:graphic>
          <a:graphicData uri="http://schemas.openxmlformats.org/drawingml/2006/table">
            <a:tbl>
              <a:tblPr>
                <a:tableStyleId>{5940675A-B579-460E-94D1-54222C63F5DA}</a:tableStyleId>
              </a:tblPr>
              <a:tblGrid>
                <a:gridCol w="589359"/>
                <a:gridCol w="736697"/>
                <a:gridCol w="34556"/>
                <a:gridCol w="2470215"/>
                <a:gridCol w="5602221"/>
              </a:tblGrid>
              <a:tr h="338794">
                <a:tc gridSpan="4">
                  <a:txBody>
                    <a:bodyPr/>
                    <a:lstStyle/>
                    <a:p>
                      <a:pPr algn="ctr" fontAlgn="ctr"/>
                      <a:r>
                        <a:rPr lang="ja-JP" altLang="en-US" sz="1000" u="none" strike="noStrike" dirty="0">
                          <a:effectLst/>
                        </a:rPr>
                        <a:t>事業名</a:t>
                      </a:r>
                      <a:endParaRPr lang="ja-JP" altLang="en-US" sz="1000" b="0" i="0" u="none" strike="noStrike" dirty="0">
                        <a:effectLst/>
                        <a:latin typeface="ＭＳ Ｐゴシック"/>
                      </a:endParaRPr>
                    </a:p>
                  </a:txBody>
                  <a:tcPr marL="4188" marR="4188" marT="418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000" u="none" strike="noStrike" dirty="0">
                          <a:effectLst/>
                        </a:rPr>
                        <a:t>事業内容</a:t>
                      </a:r>
                      <a:endParaRPr lang="ja-JP" altLang="en-US" sz="1000" b="0" i="0" u="none" strike="noStrike" dirty="0">
                        <a:effectLst/>
                        <a:latin typeface="ＭＳ Ｐゴシック"/>
                      </a:endParaRPr>
                    </a:p>
                  </a:txBody>
                  <a:tcPr marL="4188" marR="4188" marT="4188" marB="0" anchor="ctr"/>
                </a:tc>
              </a:tr>
              <a:tr h="369592">
                <a:tc rowSpan="11">
                  <a:txBody>
                    <a:bodyPr/>
                    <a:lstStyle/>
                    <a:p>
                      <a:pPr algn="ctr" fontAlgn="ctr"/>
                      <a:r>
                        <a:rPr lang="ja-JP" altLang="en-US" sz="1000" u="none" strike="noStrike">
                          <a:effectLst/>
                        </a:rPr>
                        <a:t>必須事業</a:t>
                      </a:r>
                      <a:endParaRPr lang="ja-JP" altLang="en-US" sz="1000" b="0" i="0" u="none" strike="noStrike">
                        <a:effectLst/>
                        <a:latin typeface="ＭＳ Ｐゴシック"/>
                      </a:endParaRPr>
                    </a:p>
                  </a:txBody>
                  <a:tcPr marL="4188" marR="4188" marT="4188" marB="0" anchor="ctr"/>
                </a:tc>
                <a:tc rowSpan="3">
                  <a:txBody>
                    <a:bodyPr/>
                    <a:lstStyle/>
                    <a:p>
                      <a:pPr algn="dist" fontAlgn="ctr"/>
                      <a:r>
                        <a:rPr lang="ja-JP" altLang="en-US" sz="1000" u="none" strike="noStrike">
                          <a:effectLst/>
                        </a:rPr>
                        <a:t>専門性の</a:t>
                      </a:r>
                      <a:br>
                        <a:rPr lang="ja-JP" altLang="en-US" sz="1000" u="none" strike="noStrike">
                          <a:effectLst/>
                        </a:rPr>
                      </a:br>
                      <a:r>
                        <a:rPr lang="ja-JP" altLang="en-US" sz="1000" u="none" strike="noStrike">
                          <a:effectLst/>
                        </a:rPr>
                        <a:t>高い相談</a:t>
                      </a:r>
                      <a:br>
                        <a:rPr lang="ja-JP" altLang="en-US" sz="1000" u="none" strike="noStrike">
                          <a:effectLst/>
                        </a:rPr>
                      </a:br>
                      <a:r>
                        <a:rPr lang="ja-JP" altLang="en-US" sz="1000" u="none" strike="noStrike">
                          <a:effectLst/>
                        </a:rPr>
                        <a:t>支援事業</a:t>
                      </a:r>
                      <a:endParaRPr lang="ja-JP" altLang="en-US" sz="1000" b="0" i="0" u="none" strike="noStrike">
                        <a:effectLst/>
                        <a:latin typeface="ＭＳ Ｐゴシック"/>
                      </a:endParaRPr>
                    </a:p>
                  </a:txBody>
                  <a:tcPr marL="4188" marR="4188" marT="4188" marB="0" anchor="ctr"/>
                </a:tc>
                <a:tc gridSpan="2">
                  <a:txBody>
                    <a:bodyPr/>
                    <a:lstStyle/>
                    <a:p>
                      <a:pPr algn="l" fontAlgn="ctr"/>
                      <a:r>
                        <a:rPr lang="ja-JP" altLang="en-US" sz="1000" u="none" strike="noStrike" dirty="0" smtClean="0">
                          <a:effectLst/>
                        </a:rPr>
                        <a:t>　発達</a:t>
                      </a:r>
                      <a:r>
                        <a:rPr lang="ja-JP" altLang="en-US" sz="1000" u="none" strike="noStrike" dirty="0">
                          <a:effectLst/>
                        </a:rPr>
                        <a:t>障害者支援センター運営事業</a:t>
                      </a:r>
                      <a:endParaRPr lang="ja-JP" altLang="en-US" sz="1000" b="0" i="0" u="none" strike="noStrike" dirty="0">
                        <a:effectLst/>
                        <a:latin typeface="ＭＳ Ｐゴシック"/>
                      </a:endParaRPr>
                    </a:p>
                  </a:txBody>
                  <a:tcPr marL="4188" marR="4188" marT="4188" marB="0" anchor="ctr"/>
                </a:tc>
                <a:tc hMerge="1">
                  <a:txBody>
                    <a:bodyPr/>
                    <a:lstStyle/>
                    <a:p>
                      <a:pPr algn="l"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自閉症等の発達障害を有する障害児者に対する支援を総合的に実施（指定都市も実施可）</a:t>
                      </a:r>
                      <a:endParaRPr lang="ja-JP" altLang="en-US" sz="1000" b="0" i="0" u="none" strike="noStrike" dirty="0">
                        <a:effectLst/>
                        <a:latin typeface="ＭＳ Ｐゴシック"/>
                      </a:endParaRPr>
                    </a:p>
                  </a:txBody>
                  <a:tcPr marL="4188" marR="4188" marT="4188" marB="0" anchor="ctr"/>
                </a:tc>
              </a:tr>
              <a:tr h="451210">
                <a:tc vMerge="1">
                  <a:txBody>
                    <a:bodyPr/>
                    <a:lstStyle/>
                    <a:p>
                      <a:endParaRPr kumimoji="1" lang="ja-JP" altLang="en-US"/>
                    </a:p>
                  </a:txBody>
                  <a:tcPr/>
                </a:tc>
                <a:tc vMerge="1">
                  <a:txBody>
                    <a:bodyPr/>
                    <a:lstStyle/>
                    <a:p>
                      <a:endParaRPr kumimoji="1" lang="ja-JP" altLang="en-US"/>
                    </a:p>
                  </a:txBody>
                  <a:tcPr/>
                </a:tc>
                <a:tc gridSpan="2">
                  <a:txBody>
                    <a:bodyPr/>
                    <a:lstStyle/>
                    <a:p>
                      <a:pPr marL="88900" indent="0" algn="l" fontAlgn="ctr"/>
                      <a:r>
                        <a:rPr lang="ja-JP" altLang="en-US" sz="1000" u="none" strike="noStrike" dirty="0" smtClean="0">
                          <a:effectLst/>
                        </a:rPr>
                        <a:t>高次</a:t>
                      </a:r>
                      <a:r>
                        <a:rPr lang="ja-JP" altLang="en-US" sz="1000" u="none" strike="noStrike" dirty="0">
                          <a:effectLst/>
                        </a:rPr>
                        <a:t>脳機能障害及びその関連障害</a:t>
                      </a:r>
                      <a:br>
                        <a:rPr lang="ja-JP" altLang="en-US" sz="1000" u="none" strike="noStrike" dirty="0">
                          <a:effectLst/>
                        </a:rPr>
                      </a:br>
                      <a:r>
                        <a:rPr lang="ja-JP" altLang="en-US" sz="1000" u="none" strike="noStrike" dirty="0">
                          <a:effectLst/>
                        </a:rPr>
                        <a:t>に対する支援普及事業</a:t>
                      </a:r>
                      <a:endParaRPr lang="ja-JP" altLang="en-US" sz="1000" b="0" i="0" u="none" strike="noStrike" dirty="0">
                        <a:effectLst/>
                        <a:latin typeface="ＭＳ Ｐゴシック"/>
                      </a:endParaRPr>
                    </a:p>
                  </a:txBody>
                  <a:tcPr marL="4188" marR="4188" marT="4188" marB="0" anchor="ctr"/>
                </a:tc>
                <a:tc hMerge="1">
                  <a:txBody>
                    <a:bodyPr/>
                    <a:lstStyle/>
                    <a:p>
                      <a:pPr algn="l"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高次脳機能障害（その関連障害も含む）者に対する専門的な相談支援、関係機関とのネットワークの充実、支援手法等に関する研修等</a:t>
                      </a:r>
                      <a:endParaRPr lang="ja-JP" altLang="en-US" sz="1000" b="0" i="0" u="none" strike="noStrike" dirty="0">
                        <a:effectLst/>
                        <a:latin typeface="ＭＳ Ｐゴシック"/>
                      </a:endParaRPr>
                    </a:p>
                  </a:txBody>
                  <a:tcPr marL="4188" marR="4188" marT="4188" marB="0" anchor="ctr"/>
                </a:tc>
              </a:tr>
              <a:tr h="451210">
                <a:tc vMerge="1">
                  <a:txBody>
                    <a:bodyPr/>
                    <a:lstStyle/>
                    <a:p>
                      <a:endParaRPr kumimoji="1" lang="ja-JP" altLang="en-US"/>
                    </a:p>
                  </a:txBody>
                  <a:tcPr/>
                </a:tc>
                <a:tc vMerge="1">
                  <a:txBody>
                    <a:bodyPr/>
                    <a:lstStyle/>
                    <a:p>
                      <a:endParaRPr kumimoji="1" lang="ja-JP" altLang="en-US"/>
                    </a:p>
                  </a:txBody>
                  <a:tcPr/>
                </a:tc>
                <a:tc gridSpan="2">
                  <a:txBody>
                    <a:bodyPr/>
                    <a:lstStyle/>
                    <a:p>
                      <a:pPr marL="88900" indent="0" algn="l" fontAlgn="ctr"/>
                      <a:r>
                        <a:rPr lang="zh-TW" altLang="en-US" sz="1000" u="none" strike="noStrike" dirty="0" smtClean="0">
                          <a:effectLst/>
                        </a:rPr>
                        <a:t>障害児</a:t>
                      </a:r>
                      <a:r>
                        <a:rPr lang="zh-TW" altLang="en-US" sz="1000" u="none" strike="noStrike" dirty="0">
                          <a:effectLst/>
                        </a:rPr>
                        <a:t>等療育支援事業≪交付税≫</a:t>
                      </a:r>
                      <a:endParaRPr lang="zh-TW" altLang="en-US" sz="1000" b="0" i="0" u="none" strike="noStrike" dirty="0">
                        <a:effectLst/>
                        <a:latin typeface="ＭＳ Ｐゴシック"/>
                      </a:endParaRPr>
                    </a:p>
                  </a:txBody>
                  <a:tcPr marL="4188" marR="4188" marT="4188" marB="0" anchor="ctr"/>
                </a:tc>
                <a:tc hMerge="1">
                  <a:txBody>
                    <a:bodyPr/>
                    <a:lstStyle/>
                    <a:p>
                      <a:pPr algn="l" fontAlgn="ctr"/>
                      <a:endParaRPr lang="zh-TW"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在宅の重症心身障害児（者）、知的障害児（者）、身体障害児の地域における生活支援（指定都市・中核市も実施可）</a:t>
                      </a:r>
                      <a:endParaRPr lang="ja-JP" altLang="en-US" sz="1000" b="0" i="0" u="none" strike="noStrike" dirty="0">
                        <a:effectLst/>
                        <a:latin typeface="ＭＳ Ｐゴシック"/>
                      </a:endParaRPr>
                    </a:p>
                  </a:txBody>
                  <a:tcPr marL="4188" marR="4188" marT="4188" marB="0" anchor="ctr"/>
                </a:tc>
              </a:tr>
              <a:tr h="303373">
                <a:tc vMerge="1">
                  <a:txBody>
                    <a:bodyPr/>
                    <a:lstStyle/>
                    <a:p>
                      <a:endParaRPr kumimoji="1" lang="ja-JP" altLang="en-US"/>
                    </a:p>
                  </a:txBody>
                  <a:tcPr/>
                </a:tc>
                <a:tc rowSpan="3">
                  <a:txBody>
                    <a:bodyPr/>
                    <a:lstStyle/>
                    <a:p>
                      <a:pPr algn="dist" fontAlgn="ctr"/>
                      <a:r>
                        <a:rPr lang="ja-JP" altLang="en-US" sz="900" u="none" strike="noStrike" dirty="0">
                          <a:effectLst/>
                        </a:rPr>
                        <a:t>専門性の高い</a:t>
                      </a:r>
                      <a:br>
                        <a:rPr lang="ja-JP" altLang="en-US" sz="900" u="none" strike="noStrike" dirty="0">
                          <a:effectLst/>
                        </a:rPr>
                      </a:br>
                      <a:r>
                        <a:rPr lang="ja-JP" altLang="en-US" sz="900" u="none" strike="noStrike" dirty="0">
                          <a:effectLst/>
                        </a:rPr>
                        <a:t>意思疎通支援を行う者の</a:t>
                      </a:r>
                      <a:r>
                        <a:rPr lang="ja-JP" altLang="en-US" sz="900" u="none" strike="noStrike" dirty="0" smtClean="0">
                          <a:effectLst/>
                        </a:rPr>
                        <a:t>養成研修</a:t>
                      </a:r>
                      <a:r>
                        <a:rPr lang="ja-JP" altLang="en-US" sz="900" u="none" strike="noStrike" dirty="0">
                          <a:effectLst/>
                        </a:rPr>
                        <a:t>事業</a:t>
                      </a:r>
                      <a:endParaRPr lang="ja-JP" altLang="en-US" sz="900" b="0" i="0" u="none" strike="noStrike" dirty="0">
                        <a:effectLst/>
                        <a:latin typeface="ＭＳ Ｐゴシック"/>
                      </a:endParaRPr>
                    </a:p>
                  </a:txBody>
                  <a:tcPr marL="4188" marR="4188" marT="4188" marB="0" anchor="ctr"/>
                </a:tc>
                <a:tc gridSpan="2">
                  <a:txBody>
                    <a:bodyPr/>
                    <a:lstStyle/>
                    <a:p>
                      <a:pPr algn="l" fontAlgn="ctr"/>
                      <a:r>
                        <a:rPr lang="ja-JP" altLang="en-US" sz="1000" u="none" strike="noStrike" dirty="0" smtClean="0">
                          <a:effectLst/>
                        </a:rPr>
                        <a:t>　手話通</a:t>
                      </a:r>
                      <a:r>
                        <a:rPr lang="ja-JP" altLang="en-US" sz="1000" u="none" strike="noStrike" dirty="0">
                          <a:effectLst/>
                        </a:rPr>
                        <a:t>訳者・要約筆記者養成研修事業</a:t>
                      </a:r>
                      <a:endParaRPr lang="ja-JP" altLang="en-US" sz="1000" b="0" i="0" u="none" strike="noStrike" dirty="0">
                        <a:effectLst/>
                        <a:latin typeface="ＭＳ Ｐゴシック"/>
                      </a:endParaRPr>
                    </a:p>
                  </a:txBody>
                  <a:tcPr marL="4188" marR="4188" marT="4188" marB="0" anchor="ctr"/>
                </a:tc>
                <a:tc hMerge="1">
                  <a:txBody>
                    <a:bodyPr/>
                    <a:lstStyle/>
                    <a:p>
                      <a:pPr algn="l"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手話通訳者・要約筆記者の養成研修（指定都市・中核市も実施可）</a:t>
                      </a:r>
                      <a:endParaRPr lang="ja-JP" altLang="en-US" sz="1000" b="0" i="0" u="none" strike="noStrike" dirty="0">
                        <a:effectLst/>
                        <a:latin typeface="ＭＳ Ｐゴシック"/>
                      </a:endParaRPr>
                    </a:p>
                  </a:txBody>
                  <a:tcPr marL="4188" marR="4188" marT="4188" marB="0" anchor="ctr"/>
                </a:tc>
              </a:tr>
              <a:tr h="306894">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u="none" strike="noStrike" dirty="0" smtClean="0">
                          <a:effectLst/>
                        </a:rPr>
                        <a:t>　盲</a:t>
                      </a:r>
                      <a:r>
                        <a:rPr lang="ja-JP" altLang="en-US" sz="1000" u="none" strike="noStrike" dirty="0" err="1">
                          <a:effectLst/>
                        </a:rPr>
                        <a:t>ろう</a:t>
                      </a:r>
                      <a:r>
                        <a:rPr lang="ja-JP" altLang="en-US" sz="1000" u="none" strike="noStrike" dirty="0">
                          <a:effectLst/>
                        </a:rPr>
                        <a:t>者向け通訳・介助員養成研修</a:t>
                      </a:r>
                      <a:r>
                        <a:rPr lang="ja-JP" altLang="en-US" sz="1000" u="none" strike="noStrike" dirty="0" smtClean="0">
                          <a:effectLst/>
                        </a:rPr>
                        <a:t>事業</a:t>
                      </a:r>
                      <a:endParaRPr lang="en-US" altLang="ja-JP" sz="1000" u="none" strike="noStrike" dirty="0" smtClean="0">
                        <a:effectLst/>
                      </a:endParaRPr>
                    </a:p>
                  </a:txBody>
                  <a:tcPr marL="4188" marR="4188" marT="4188" marB="0" anchor="ctr">
                    <a:lnB w="12700" cap="flat" cmpd="sng" algn="ctr">
                      <a:solidFill>
                        <a:schemeClr val="tx1"/>
                      </a:solidFill>
                      <a:prstDash val="solid"/>
                      <a:round/>
                      <a:headEnd type="none" w="med" len="med"/>
                      <a:tailEnd type="none" w="med" len="med"/>
                    </a:lnB>
                  </a:tcPr>
                </a:tc>
                <a:tc hMerge="1">
                  <a:txBody>
                    <a:bodyPr/>
                    <a:lstStyle/>
                    <a:p>
                      <a:pPr algn="l"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盲</a:t>
                      </a:r>
                      <a:r>
                        <a:rPr lang="ja-JP" altLang="en-US" sz="1000" u="none" strike="noStrike" dirty="0" err="1">
                          <a:effectLst/>
                        </a:rPr>
                        <a:t>ろう</a:t>
                      </a:r>
                      <a:r>
                        <a:rPr lang="ja-JP" altLang="en-US" sz="1000" u="none" strike="noStrike" dirty="0">
                          <a:effectLst/>
                        </a:rPr>
                        <a:t>者向け通訳・介助員の養成研修（指定都市・中核市も実施可</a:t>
                      </a:r>
                      <a:r>
                        <a:rPr lang="ja-JP" altLang="en-US" sz="1000" u="none" strike="noStrike" dirty="0" smtClean="0">
                          <a:effectLst/>
                        </a:rPr>
                        <a:t>）</a:t>
                      </a:r>
                      <a:endParaRPr lang="en-US" altLang="ja-JP" sz="1000" u="none" strike="noStrike" dirty="0" smtClean="0">
                        <a:effectLst/>
                      </a:endParaRPr>
                    </a:p>
                  </a:txBody>
                  <a:tcPr marL="4188" marR="4188" marT="4188" marB="0" anchor="ctr">
                    <a:lnB w="12700" cap="flat" cmpd="sng" algn="ctr">
                      <a:solidFill>
                        <a:schemeClr val="tx1"/>
                      </a:solidFill>
                      <a:prstDash val="solid"/>
                      <a:round/>
                      <a:headEnd type="none" w="med" len="med"/>
                      <a:tailEnd type="none" w="med" len="med"/>
                    </a:lnB>
                  </a:tcPr>
                </a:tc>
              </a:tr>
              <a:tr h="306894">
                <a:tc vMerge="1">
                  <a:txBody>
                    <a:bodyPr/>
                    <a:lstStyle/>
                    <a:p>
                      <a:endParaRPr kumimoji="1" lang="ja-JP" altLang="en-US"/>
                    </a:p>
                  </a:txBody>
                  <a:tcPr/>
                </a:tc>
                <a:tc vMerge="1">
                  <a:txBody>
                    <a:bodyPr/>
                    <a:lstStyle/>
                    <a:p>
                      <a:endParaRPr kumimoji="1" lang="ja-JP" altLang="en-US"/>
                    </a:p>
                  </a:txBody>
                  <a:tcPr/>
                </a:tc>
                <a:tc gridSpan="2">
                  <a:txBody>
                    <a:bodyPr/>
                    <a:lstStyle/>
                    <a:p>
                      <a:pPr marL="88900" indent="0" algn="l" fontAlgn="ctr"/>
                      <a:r>
                        <a:rPr lang="ja-JP" altLang="en-US" sz="1000" b="0" i="0" u="none" strike="noStrike" dirty="0" smtClean="0">
                          <a:effectLst/>
                          <a:latin typeface="ＭＳ Ｐゴシック"/>
                        </a:rPr>
                        <a:t>★</a:t>
                      </a:r>
                      <a:r>
                        <a:rPr lang="ja-JP" altLang="en-US" sz="900" b="0" i="0" u="none" strike="noStrike" dirty="0" smtClean="0">
                          <a:effectLst/>
                          <a:latin typeface="ＭＳ Ｐゴシック"/>
                        </a:rPr>
                        <a:t>失語症者向け意思疎通支援者養成研修事業</a:t>
                      </a:r>
                      <a:endParaRPr lang="ja-JP" altLang="en-US" sz="900" b="0" i="0" u="none" strike="noStrike" dirty="0">
                        <a:effectLst/>
                        <a:latin typeface="ＭＳ Ｐゴシック"/>
                      </a:endParaRPr>
                    </a:p>
                  </a:txBody>
                  <a:tcPr marL="4188" marR="4188" marT="4188" marB="0" anchor="ct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a:txBody>
                    <a:bodyPr/>
                    <a:lstStyle/>
                    <a:p>
                      <a:pPr marL="88900" indent="0" algn="l" fontAlgn="ctr"/>
                      <a:r>
                        <a:rPr lang="ja-JP" altLang="en-US" sz="1000" b="0" i="0" u="none" strike="noStrike" dirty="0" smtClean="0">
                          <a:effectLst/>
                          <a:latin typeface="ＭＳ Ｐゴシック"/>
                        </a:rPr>
                        <a:t>失語症者向け通訳・介助員の養成研修（指定都市・中核市も実施可）</a:t>
                      </a:r>
                      <a:endParaRPr lang="ja-JP" altLang="en-US" sz="1000" b="0" i="0" u="none" strike="noStrike" dirty="0">
                        <a:effectLst/>
                        <a:latin typeface="ＭＳ Ｐゴシック"/>
                      </a:endParaRPr>
                    </a:p>
                  </a:txBody>
                  <a:tcPr marL="4188" marR="4188" marT="4188" marB="0" anchor="ctr">
                    <a:lnT w="12700" cap="flat" cmpd="sng" algn="ctr">
                      <a:solidFill>
                        <a:schemeClr val="tx1"/>
                      </a:solidFill>
                      <a:prstDash val="solid"/>
                      <a:round/>
                      <a:headEnd type="none" w="med" len="med"/>
                      <a:tailEnd type="none" w="med" len="med"/>
                    </a:lnT>
                  </a:tcPr>
                </a:tc>
              </a:tr>
              <a:tr h="526713">
                <a:tc vMerge="1">
                  <a:txBody>
                    <a:bodyPr/>
                    <a:lstStyle/>
                    <a:p>
                      <a:endParaRPr kumimoji="1" lang="ja-JP" altLang="en-US"/>
                    </a:p>
                  </a:txBody>
                  <a:tcPr/>
                </a:tc>
                <a:tc gridSpan="3">
                  <a:txBody>
                    <a:bodyPr/>
                    <a:lstStyle/>
                    <a:p>
                      <a:pPr algn="l" fontAlgn="ctr"/>
                      <a:r>
                        <a:rPr lang="ja-JP" altLang="en-US" sz="1000" u="none" strike="noStrike" dirty="0" smtClean="0">
                          <a:effectLst/>
                        </a:rPr>
                        <a:t>　専門性</a:t>
                      </a:r>
                      <a:r>
                        <a:rPr lang="ja-JP" altLang="en-US" sz="1000" u="none" strike="noStrike" dirty="0">
                          <a:effectLst/>
                        </a:rPr>
                        <a:t>の高い意思疎通支援を行う者</a:t>
                      </a:r>
                      <a:r>
                        <a:rPr lang="ja-JP" altLang="en-US" sz="1000" u="none" strike="noStrike" dirty="0" smtClean="0">
                          <a:effectLst/>
                        </a:rPr>
                        <a:t>の派遣事業</a:t>
                      </a:r>
                      <a:endParaRPr lang="ja-JP" altLang="en-US" sz="1000" b="0" i="0" u="none" strike="noStrike" dirty="0">
                        <a:effectLst/>
                        <a:latin typeface="ＭＳ Ｐゴシック"/>
                      </a:endParaRPr>
                    </a:p>
                  </a:txBody>
                  <a:tcPr marL="4188" marR="4188" marT="4188" marB="0" anchor="ctr"/>
                </a:tc>
                <a:tc hMerge="1">
                  <a:txBody>
                    <a:bodyPr/>
                    <a:lstStyle/>
                    <a:p>
                      <a:pPr algn="l" fontAlgn="ctr"/>
                      <a:endParaRPr lang="ja-JP" altLang="en-US" sz="500" b="0" i="0" u="none" strike="noStrike">
                        <a:effectLst/>
                        <a:latin typeface="ＭＳ Ｐゴシック"/>
                      </a:endParaRPr>
                    </a:p>
                  </a:txBody>
                  <a:tcPr marL="4188" marR="4188" marT="4188" marB="0" anchor="ctr"/>
                </a:tc>
                <a:tc hMerge="1">
                  <a:txBody>
                    <a:bodyPr/>
                    <a:lstStyle/>
                    <a:p>
                      <a:pPr algn="l"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市町村での派遣が困難な場合などの手話通訳者及び要約筆記者の派遣、盲</a:t>
                      </a:r>
                      <a:r>
                        <a:rPr lang="ja-JP" altLang="en-US" sz="1000" u="none" strike="noStrike" dirty="0" err="1">
                          <a:effectLst/>
                        </a:rPr>
                        <a:t>ろう</a:t>
                      </a:r>
                      <a:r>
                        <a:rPr lang="ja-JP" altLang="en-US" sz="1000" u="none" strike="noStrike" dirty="0">
                          <a:effectLst/>
                        </a:rPr>
                        <a:t>者向け通訳・介助員の派遣（指定都市・中核市も実施可）</a:t>
                      </a:r>
                      <a:endParaRPr lang="ja-JP" altLang="en-US" sz="1000" b="0" i="0" u="none" strike="noStrike" dirty="0">
                        <a:effectLst/>
                        <a:latin typeface="ＭＳ Ｐゴシック"/>
                      </a:endParaRPr>
                    </a:p>
                  </a:txBody>
                  <a:tcPr marL="4188" marR="4188" marT="4188" marB="0" anchor="ctr"/>
                </a:tc>
              </a:tr>
              <a:tr h="430160">
                <a:tc vMerge="1">
                  <a:txBody>
                    <a:bodyPr/>
                    <a:lstStyle/>
                    <a:p>
                      <a:endParaRPr kumimoji="1" lang="ja-JP" altLang="en-US"/>
                    </a:p>
                  </a:txBody>
                  <a:tcPr/>
                </a:tc>
                <a:tc gridSpan="3">
                  <a:txBody>
                    <a:bodyPr/>
                    <a:lstStyle/>
                    <a:p>
                      <a:pPr marL="88900" indent="0" algn="l" fontAlgn="ctr"/>
                      <a:r>
                        <a:rPr lang="ja-JP" altLang="en-US" sz="1000" u="none" strike="noStrike" dirty="0" smtClean="0">
                          <a:effectLst/>
                        </a:rPr>
                        <a:t>意思</a:t>
                      </a:r>
                      <a:r>
                        <a:rPr lang="ja-JP" altLang="en-US" sz="1000" u="none" strike="noStrike" dirty="0">
                          <a:effectLst/>
                        </a:rPr>
                        <a:t>疎通支援を行う者の派遣に係る市町村相互間の</a:t>
                      </a:r>
                      <a:br>
                        <a:rPr lang="ja-JP" altLang="en-US" sz="1000" u="none" strike="noStrike" dirty="0">
                          <a:effectLst/>
                        </a:rPr>
                      </a:br>
                      <a:r>
                        <a:rPr lang="ja-JP" altLang="en-US" sz="1000" u="none" strike="noStrike" dirty="0">
                          <a:effectLst/>
                        </a:rPr>
                        <a:t>連絡調整事業</a:t>
                      </a:r>
                      <a:endParaRPr lang="ja-JP" altLang="en-US" sz="1000" b="0" i="0" u="none" strike="noStrike" dirty="0">
                        <a:effectLst/>
                        <a:latin typeface="ＭＳ Ｐゴシック"/>
                      </a:endParaRPr>
                    </a:p>
                  </a:txBody>
                  <a:tcPr marL="4188" marR="4188" marT="4188" marB="0" anchor="ctr"/>
                </a:tc>
                <a:tc hMerge="1">
                  <a:txBody>
                    <a:bodyPr/>
                    <a:lstStyle/>
                    <a:p>
                      <a:endParaRPr kumimoji="1" lang="ja-JP" altLang="en-US"/>
                    </a:p>
                  </a:txBody>
                  <a:tcPr/>
                </a:tc>
                <a:tc hMerge="1">
                  <a:txBody>
                    <a:bodyPr/>
                    <a:lstStyle/>
                    <a:p>
                      <a:endParaRPr kumimoji="1" lang="ja-JP" altLang="en-US"/>
                    </a:p>
                  </a:txBody>
                  <a:tcPr/>
                </a:tc>
                <a:tc>
                  <a:txBody>
                    <a:bodyPr/>
                    <a:lstStyle/>
                    <a:p>
                      <a:pPr marL="88900" indent="0" algn="l" fontAlgn="ctr"/>
                      <a:r>
                        <a:rPr lang="ja-JP" altLang="en-US" sz="1000" u="none" strike="noStrike" dirty="0">
                          <a:effectLst/>
                        </a:rPr>
                        <a:t>手話通訳者及び要約筆記者の派遣に係る市町村相互間の連絡調整</a:t>
                      </a:r>
                      <a:endParaRPr lang="ja-JP" altLang="en-US" sz="1000" b="0" i="0" u="none" strike="noStrike" dirty="0">
                        <a:effectLst/>
                        <a:latin typeface="ＭＳ Ｐゴシック"/>
                      </a:endParaRPr>
                    </a:p>
                  </a:txBody>
                  <a:tcPr marL="4188" marR="4188" marT="4188" marB="0" anchor="ctr"/>
                </a:tc>
              </a:tr>
              <a:tr h="369592">
                <a:tc vMerge="1">
                  <a:txBody>
                    <a:bodyPr/>
                    <a:lstStyle/>
                    <a:p>
                      <a:endParaRPr kumimoji="1" lang="ja-JP" altLang="en-US"/>
                    </a:p>
                  </a:txBody>
                  <a:tcPr/>
                </a:tc>
                <a:tc rowSpan="3" gridSpan="2">
                  <a:txBody>
                    <a:bodyPr/>
                    <a:lstStyle/>
                    <a:p>
                      <a:pPr algn="ctr" fontAlgn="ctr"/>
                      <a:r>
                        <a:rPr lang="ja-JP" altLang="en-US" sz="1000" u="none" strike="noStrike" dirty="0">
                          <a:effectLst/>
                        </a:rPr>
                        <a:t>広域的な</a:t>
                      </a:r>
                      <a:br>
                        <a:rPr lang="ja-JP" altLang="en-US" sz="1000" u="none" strike="noStrike" dirty="0">
                          <a:effectLst/>
                        </a:rPr>
                      </a:br>
                      <a:r>
                        <a:rPr lang="ja-JP" altLang="en-US" sz="1000" u="none" strike="noStrike" dirty="0">
                          <a:effectLst/>
                        </a:rPr>
                        <a:t>支援事業</a:t>
                      </a:r>
                      <a:endParaRPr lang="ja-JP" altLang="en-US" sz="1000" b="0" i="0" u="none" strike="noStrike" dirty="0">
                        <a:effectLst/>
                        <a:latin typeface="ＭＳ Ｐゴシック"/>
                      </a:endParaRPr>
                    </a:p>
                  </a:txBody>
                  <a:tcPr marL="4188" marR="4188" marT="4188" marB="0" anchor="ctr"/>
                </a:tc>
                <a:tc rowSpan="3" hMerge="1">
                  <a:txBody>
                    <a:bodyPr/>
                    <a:lstStyle/>
                    <a:p>
                      <a:endParaRPr kumimoji="1" lang="ja-JP" altLang="en-US"/>
                    </a:p>
                  </a:txBody>
                  <a:tcPr/>
                </a:tc>
                <a:tc>
                  <a:txBody>
                    <a:bodyPr/>
                    <a:lstStyle/>
                    <a:p>
                      <a:pPr marL="88900" indent="0" algn="l" fontAlgn="ctr"/>
                      <a:r>
                        <a:rPr lang="zh-TW" altLang="en-US" sz="1000" u="none" strike="noStrike" dirty="0">
                          <a:effectLst/>
                          <a:latin typeface="ＭＳ Ｐゴシック" panose="020B0600070205080204" pitchFamily="50" charset="-128"/>
                          <a:ea typeface="ＭＳ Ｐゴシック" panose="020B0600070205080204" pitchFamily="50" charset="-128"/>
                        </a:rPr>
                        <a:t>都道府県相談支援体制整備事業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188" marR="4188" marT="4188" marB="0" anchor="ctr"/>
                </a:tc>
                <a:tc>
                  <a:txBody>
                    <a:bodyPr/>
                    <a:lstStyle/>
                    <a:p>
                      <a:pPr marL="88900" indent="0" algn="l" fontAlgn="ctr"/>
                      <a:r>
                        <a:rPr lang="ja-JP" altLang="en-US" sz="1000" u="none" strike="noStrike" dirty="0">
                          <a:effectLst/>
                        </a:rPr>
                        <a:t>地域のネットワーク構築に向けた指導・調整等の広域的な支援を行い、相談支援体制の整備</a:t>
                      </a:r>
                      <a:endParaRPr lang="ja-JP" altLang="en-US" sz="1000" b="0" i="0" u="none" strike="noStrike" dirty="0">
                        <a:effectLst/>
                        <a:latin typeface="ＭＳ Ｐゴシック"/>
                      </a:endParaRPr>
                    </a:p>
                  </a:txBody>
                  <a:tcPr marL="4188" marR="4188" marT="4188" marB="0" anchor="ctr"/>
                </a:tc>
              </a:tr>
              <a:tr h="642325">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marL="88900" indent="0" algn="l" fontAlgn="ctr"/>
                      <a:r>
                        <a:rPr lang="zh-TW" altLang="en-US" sz="1000" u="none" strike="noStrike" dirty="0">
                          <a:effectLst/>
                          <a:latin typeface="ＭＳ Ｐゴシック" panose="020B0600070205080204" pitchFamily="50" charset="-128"/>
                          <a:ea typeface="ＭＳ Ｐゴシック" panose="020B0600070205080204" pitchFamily="50" charset="-128"/>
                        </a:rPr>
                        <a:t>精神障害者地域生活支援広域調整等事業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188" marR="4188" marT="4188" marB="0" anchor="ctr"/>
                </a:tc>
                <a:tc>
                  <a:txBody>
                    <a:bodyPr/>
                    <a:lstStyle/>
                    <a:p>
                      <a:pPr marL="88900" indent="0" algn="l" fontAlgn="ctr"/>
                      <a:r>
                        <a:rPr lang="ja-JP" altLang="en-US" sz="1000" u="none" strike="noStrike" dirty="0">
                          <a:effectLst/>
                        </a:rPr>
                        <a:t>①精神障害者の自立した地域生活に係る広域調整、②アウトリーチ（多職種チームによる訪問支援）を円滑に実施するための支援、③災害派遣精神科医療チーム体制の整備</a:t>
                      </a:r>
                      <a:br>
                        <a:rPr lang="ja-JP" altLang="en-US" sz="1000" u="none" strike="noStrike" dirty="0">
                          <a:effectLst/>
                        </a:rPr>
                      </a:br>
                      <a:r>
                        <a:rPr lang="en-US" altLang="ja-JP" sz="1000" u="none" strike="noStrike" dirty="0">
                          <a:effectLst/>
                        </a:rPr>
                        <a:t>※①</a:t>
                      </a:r>
                      <a:r>
                        <a:rPr lang="ja-JP" altLang="en-US" sz="1000" u="none" strike="noStrike" dirty="0">
                          <a:effectLst/>
                        </a:rPr>
                        <a:t>は指定都市、保健所設置市及び特別区も可能　　</a:t>
                      </a:r>
                      <a:r>
                        <a:rPr lang="en-US" altLang="ja-JP" sz="1000" u="none" strike="noStrike" dirty="0">
                          <a:effectLst/>
                        </a:rPr>
                        <a:t>※③</a:t>
                      </a:r>
                      <a:r>
                        <a:rPr lang="ja-JP" altLang="en-US" sz="1000" u="none" strike="noStrike" dirty="0">
                          <a:effectLst/>
                        </a:rPr>
                        <a:t>は指定都市も可能</a:t>
                      </a:r>
                      <a:endParaRPr lang="ja-JP" altLang="en-US" sz="1000" b="0" i="0" u="none" strike="noStrike" dirty="0">
                        <a:effectLst/>
                        <a:latin typeface="ＭＳ Ｐゴシック"/>
                      </a:endParaRPr>
                    </a:p>
                  </a:txBody>
                  <a:tcPr marL="4188" marR="4188" marT="4188" marB="0" anchor="ctr"/>
                </a:tc>
              </a:tr>
              <a:tr h="763346">
                <a:tc vMerge="1">
                  <a:txBody>
                    <a:bodyPr/>
                    <a:lstStyle/>
                    <a:p>
                      <a:endParaRPr kumimoji="1" lang="ja-JP" altLang="en-US"/>
                    </a:p>
                  </a:txBody>
                  <a:tcPr/>
                </a:tc>
                <a:tc gridSpan="2" vMerge="1">
                  <a:txBody>
                    <a:bodyPr/>
                    <a:lstStyle/>
                    <a:p>
                      <a:pPr algn="ctr" fontAlgn="ctr"/>
                      <a:endParaRPr lang="ja-JP" altLang="en-US" sz="1000" b="0" i="0" u="none" strike="noStrike" dirty="0">
                        <a:effectLst/>
                        <a:latin typeface="ＭＳ Ｐゴシック"/>
                      </a:endParaRPr>
                    </a:p>
                  </a:txBody>
                  <a:tcPr marL="4188" marR="4188" marT="4188" marB="0" anchor="ctr"/>
                </a:tc>
                <a:tc hMerge="1" vMerge="1">
                  <a:txBody>
                    <a:bodyPr/>
                    <a:lstStyle/>
                    <a:p>
                      <a:pPr algn="ctr" fontAlgn="ctr"/>
                      <a:endParaRPr lang="ja-JP" altLang="en-US" sz="500" b="0" i="0" u="none" strike="noStrike">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発達障害者支援地域協議会による体制整備事業</a:t>
                      </a:r>
                      <a:endParaRPr lang="ja-JP" altLang="en-US" sz="1000" b="0" i="0" u="none" strike="noStrike" dirty="0">
                        <a:effectLst/>
                        <a:latin typeface="ＭＳ Ｐゴシック"/>
                      </a:endParaRPr>
                    </a:p>
                  </a:txBody>
                  <a:tcPr marL="4188" marR="4188" marT="4188" marB="0" anchor="ctr"/>
                </a:tc>
                <a:tc>
                  <a:txBody>
                    <a:bodyPr/>
                    <a:lstStyle/>
                    <a:p>
                      <a:pPr marL="88900" indent="0" algn="l" fontAlgn="ctr"/>
                      <a:r>
                        <a:rPr lang="ja-JP" altLang="en-US" sz="1000" u="none" strike="noStrike" dirty="0">
                          <a:effectLst/>
                        </a:rPr>
                        <a:t>関係者等が相互の連絡を図ることにより、地域における発達障害者の支援体制に関する課題について情報を共有し、関係者等の連携の緊密化を図るとともに、地域の実情に応じた体制整備について協議し、地域生活支援の向上を図る（指定都市も実施可）</a:t>
                      </a:r>
                      <a:endParaRPr lang="ja-JP" altLang="en-US" sz="1000" b="0" i="0" u="none" strike="noStrike" dirty="0">
                        <a:effectLst/>
                        <a:latin typeface="ＭＳ Ｐゴシック"/>
                      </a:endParaRPr>
                    </a:p>
                  </a:txBody>
                  <a:tcPr marL="4188" marR="4188" marT="4188" marB="0" anchor="ctr"/>
                </a:tc>
              </a:tr>
            </a:tbl>
          </a:graphicData>
        </a:graphic>
      </p:graphicFrame>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182</a:t>
            </a:fld>
            <a:endParaRPr lang="en-US" altLang="ja-JP" dirty="0"/>
          </a:p>
        </p:txBody>
      </p:sp>
      <p:sp>
        <p:nvSpPr>
          <p:cNvPr id="5" name="テキスト ボックス 4"/>
          <p:cNvSpPr txBox="1"/>
          <p:nvPr/>
        </p:nvSpPr>
        <p:spPr>
          <a:xfrm>
            <a:off x="272480" y="5949280"/>
            <a:ext cx="9361040" cy="261610"/>
          </a:xfrm>
          <a:prstGeom prst="rect">
            <a:avLst/>
          </a:prstGeom>
          <a:noFill/>
        </p:spPr>
        <p:txBody>
          <a:bodyPr wrap="square" rtlCol="0">
            <a:spAutoFit/>
          </a:bodyPr>
          <a:lstStyle/>
          <a:p>
            <a:r>
              <a:rPr lang="ja-JP" altLang="en-US" sz="1100" dirty="0"/>
              <a:t>注）★・・</a:t>
            </a:r>
            <a:r>
              <a:rPr lang="ja-JP" altLang="en-US" sz="1100" dirty="0" smtClean="0"/>
              <a:t>・</a:t>
            </a:r>
            <a:r>
              <a:rPr lang="ja-JP" altLang="en-US" sz="1100" dirty="0"/>
              <a:t>３０</a:t>
            </a:r>
            <a:r>
              <a:rPr lang="ja-JP" altLang="en-US" sz="1100" dirty="0" smtClean="0"/>
              <a:t>年度</a:t>
            </a:r>
            <a:r>
              <a:rPr lang="ja-JP" altLang="en-US" sz="1100" dirty="0"/>
              <a:t>追加</a:t>
            </a:r>
            <a:r>
              <a:rPr lang="ja-JP" altLang="en-US" sz="1100" dirty="0" smtClean="0"/>
              <a:t>事業</a:t>
            </a:r>
            <a:endParaRPr lang="en-US" altLang="ja-JP" sz="1100" dirty="0" smtClean="0"/>
          </a:p>
        </p:txBody>
      </p:sp>
    </p:spTree>
    <p:extLst>
      <p:ext uri="{BB962C8B-B14F-4D97-AF65-F5344CB8AC3E}">
        <p14:creationId xmlns:p14="http://schemas.microsoft.com/office/powerpoint/2010/main" val="69188346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743771446"/>
              </p:ext>
            </p:extLst>
          </p:nvPr>
        </p:nvGraphicFramePr>
        <p:xfrm>
          <a:off x="200473" y="260651"/>
          <a:ext cx="9505055" cy="6224255"/>
        </p:xfrm>
        <a:graphic>
          <a:graphicData uri="http://schemas.openxmlformats.org/drawingml/2006/table">
            <a:tbl>
              <a:tblPr>
                <a:tableStyleId>{5940675A-B579-460E-94D1-54222C63F5DA}</a:tableStyleId>
              </a:tblPr>
              <a:tblGrid>
                <a:gridCol w="648071"/>
                <a:gridCol w="296981"/>
                <a:gridCol w="423099"/>
                <a:gridCol w="2664296"/>
                <a:gridCol w="5472608"/>
              </a:tblGrid>
              <a:tr h="351881">
                <a:tc gridSpan="4">
                  <a:txBody>
                    <a:bodyPr/>
                    <a:lstStyle/>
                    <a:p>
                      <a:pPr algn="ctr" fontAlgn="ctr"/>
                      <a:r>
                        <a:rPr lang="ja-JP" altLang="en-US" sz="1100" u="none" strike="noStrike" dirty="0">
                          <a:effectLst/>
                          <a:latin typeface="+mj-ea"/>
                          <a:ea typeface="+mj-ea"/>
                        </a:rPr>
                        <a:t>事業名</a:t>
                      </a:r>
                      <a:endParaRPr lang="ja-JP" altLang="en-US" sz="1100" b="0" i="0" u="none" strike="noStrike" dirty="0">
                        <a:effectLst/>
                        <a:latin typeface="+mj-ea"/>
                        <a:ea typeface="+mj-ea"/>
                      </a:endParaRPr>
                    </a:p>
                  </a:txBody>
                  <a:tcPr marL="5826" marR="5826" marT="5826"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100" u="none" strike="noStrike" dirty="0">
                          <a:effectLst/>
                          <a:latin typeface="+mj-ea"/>
                          <a:ea typeface="+mj-ea"/>
                        </a:rPr>
                        <a:t>事業内容</a:t>
                      </a:r>
                      <a:endParaRPr lang="ja-JP" altLang="en-US" sz="1100" b="0" i="0" u="none" strike="noStrike" dirty="0">
                        <a:effectLst/>
                        <a:latin typeface="+mj-ea"/>
                        <a:ea typeface="+mj-ea"/>
                      </a:endParaRPr>
                    </a:p>
                  </a:txBody>
                  <a:tcPr marL="5826" marR="5826" marT="5826" marB="0" anchor="ctr"/>
                </a:tc>
              </a:tr>
              <a:tr h="303897">
                <a:tc rowSpan="16">
                  <a:txBody>
                    <a:bodyPr/>
                    <a:lstStyle/>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ctr" fontAlgn="ctr"/>
                      <a:r>
                        <a:rPr lang="ja-JP" altLang="en-US" sz="1100" u="none" strike="noStrike" dirty="0" smtClean="0">
                          <a:effectLst/>
                          <a:latin typeface="+mj-ea"/>
                          <a:ea typeface="+mj-ea"/>
                        </a:rPr>
                        <a:t>任意事業</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ctr" fontAlgn="ctr"/>
                      <a:r>
                        <a:rPr lang="ja-JP" altLang="en-US" sz="1050" u="none" strike="noStrike" dirty="0">
                          <a:effectLst/>
                          <a:latin typeface="+mj-ea"/>
                          <a:ea typeface="+mj-ea"/>
                        </a:rPr>
                        <a:t>　</a:t>
                      </a:r>
                      <a:endParaRPr lang="ja-JP" altLang="en-US" sz="105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p>
                      <a:pPr algn="l" fontAlgn="ctr"/>
                      <a:r>
                        <a:rPr lang="ja-JP" altLang="en-US" sz="1100" u="none" strike="noStrike" dirty="0">
                          <a:effectLst/>
                          <a:latin typeface="+mj-ea"/>
                          <a:ea typeface="+mj-ea"/>
                        </a:rPr>
                        <a:t>　</a:t>
                      </a:r>
                      <a:endParaRPr lang="ja-JP" altLang="en-US" sz="1100" b="0" i="0" u="none" strike="noStrike" dirty="0">
                        <a:effectLst/>
                        <a:latin typeface="+mj-ea"/>
                        <a:ea typeface="+mj-ea"/>
                      </a:endParaRPr>
                    </a:p>
                  </a:txBody>
                  <a:tcPr marL="5826" marR="5826" marT="5826" marB="0" anchor="ctr"/>
                </a:tc>
                <a:tc rowSpan="7" gridSpan="2">
                  <a:txBody>
                    <a:bodyPr/>
                    <a:lstStyle/>
                    <a:p>
                      <a:pPr algn="l" fontAlgn="ctr"/>
                      <a:r>
                        <a:rPr lang="ja-JP" altLang="en-US" sz="1100" u="none" strike="noStrike" dirty="0" smtClean="0">
                          <a:effectLst/>
                          <a:latin typeface="+mj-ea"/>
                          <a:ea typeface="+mj-ea"/>
                        </a:rPr>
                        <a:t>サービス・</a:t>
                      </a:r>
                      <a:r>
                        <a:rPr lang="ja-JP" altLang="en-US" sz="1100" u="none" strike="noStrike" dirty="0">
                          <a:effectLst/>
                          <a:latin typeface="+mj-ea"/>
                          <a:ea typeface="+mj-ea"/>
                        </a:rPr>
                        <a:t/>
                      </a:r>
                      <a:br>
                        <a:rPr lang="ja-JP" altLang="en-US" sz="1100" u="none" strike="noStrike" dirty="0">
                          <a:effectLst/>
                          <a:latin typeface="+mj-ea"/>
                          <a:ea typeface="+mj-ea"/>
                        </a:rPr>
                      </a:br>
                      <a:r>
                        <a:rPr lang="ja-JP" altLang="en-US" sz="1100" u="none" strike="noStrike" dirty="0">
                          <a:effectLst/>
                          <a:latin typeface="+mj-ea"/>
                          <a:ea typeface="+mj-ea"/>
                        </a:rPr>
                        <a:t>相談支援者</a:t>
                      </a:r>
                      <a:r>
                        <a:rPr lang="ja-JP" altLang="en-US" sz="1100" u="none" strike="noStrike" dirty="0" smtClean="0">
                          <a:effectLst/>
                          <a:latin typeface="+mj-ea"/>
                          <a:ea typeface="+mj-ea"/>
                        </a:rPr>
                        <a:t>、</a:t>
                      </a:r>
                      <a:endParaRPr lang="en-US" altLang="ja-JP" sz="1100" u="none" strike="noStrike" dirty="0" smtClean="0">
                        <a:effectLst/>
                        <a:latin typeface="+mj-ea"/>
                        <a:ea typeface="+mj-ea"/>
                      </a:endParaRPr>
                    </a:p>
                    <a:p>
                      <a:pPr algn="l" fontAlgn="ctr"/>
                      <a:r>
                        <a:rPr lang="ja-JP" altLang="en-US" sz="1100" u="none" strike="noStrike" dirty="0" smtClean="0">
                          <a:effectLst/>
                          <a:latin typeface="+mj-ea"/>
                          <a:ea typeface="+mj-ea"/>
                        </a:rPr>
                        <a:t>指導者育成</a:t>
                      </a:r>
                      <a:r>
                        <a:rPr lang="ja-JP" altLang="en-US" sz="1100" u="none" strike="noStrike" dirty="0">
                          <a:effectLst/>
                          <a:latin typeface="+mj-ea"/>
                          <a:ea typeface="+mj-ea"/>
                        </a:rPr>
                        <a:t>事業</a:t>
                      </a:r>
                      <a:endParaRPr lang="ja-JP" altLang="en-US" sz="1100" b="0" i="0" u="none" strike="noStrike" dirty="0">
                        <a:effectLst/>
                        <a:latin typeface="+mj-ea"/>
                        <a:ea typeface="+mj-ea"/>
                      </a:endParaRPr>
                    </a:p>
                  </a:txBody>
                  <a:tcPr marL="5826" marR="5826" marT="5826" marB="0" anchor="ctr">
                    <a:lnB w="12700" cap="flat" cmpd="sng" algn="ctr">
                      <a:solidFill>
                        <a:schemeClr val="bg1"/>
                      </a:solidFill>
                      <a:prstDash val="solid"/>
                      <a:round/>
                      <a:headEnd type="none" w="med" len="med"/>
                      <a:tailEnd type="none" w="med" len="med"/>
                    </a:lnB>
                  </a:tcPr>
                </a:tc>
                <a:tc rowSpan="7" hMerge="1">
                  <a:txBody>
                    <a:bodyPr/>
                    <a:lstStyle/>
                    <a:p>
                      <a:pPr algn="l" fontAlgn="ctr"/>
                      <a:endParaRPr lang="zh-TW"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障害</a:t>
                      </a:r>
                      <a:r>
                        <a:rPr lang="zh-TW" altLang="en-US" sz="1000" u="none" strike="noStrike" dirty="0">
                          <a:effectLst/>
                          <a:latin typeface="ＭＳ Ｐゴシック" panose="020B0600070205080204" pitchFamily="50" charset="-128"/>
                          <a:ea typeface="ＭＳ Ｐゴシック" panose="020B0600070205080204" pitchFamily="50" charset="-128"/>
                        </a:rPr>
                        <a:t>支援区分認定調査員等研修事業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zh-TW" altLang="en-US" sz="1000" u="none" strike="noStrike" dirty="0">
                          <a:effectLst/>
                          <a:latin typeface="ＭＳ Ｐゴシック" panose="020B0600070205080204" pitchFamily="50" charset="-128"/>
                          <a:ea typeface="ＭＳ Ｐゴシック" panose="020B0600070205080204" pitchFamily="50" charset="-128"/>
                        </a:rPr>
                        <a:t>障害支援区分認定調査員、市町村審査会、主治医研修</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r>
              <a:tr h="303897">
                <a:tc vMerge="1">
                  <a:txBody>
                    <a:bodyPr/>
                    <a:lstStyle/>
                    <a:p>
                      <a:pPr algn="l" fontAlgn="ctr"/>
                      <a:endParaRPr lang="ja-JP" altLang="en-US" sz="700" b="0" i="0" u="none" strike="noStrike">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zh-TW"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相談</a:t>
                      </a:r>
                      <a:r>
                        <a:rPr lang="zh-TW" altLang="en-US" sz="1000" u="none" strike="noStrike" dirty="0">
                          <a:effectLst/>
                          <a:latin typeface="ＭＳ Ｐゴシック" panose="020B0600070205080204" pitchFamily="50" charset="-128"/>
                          <a:ea typeface="ＭＳ Ｐゴシック" panose="020B0600070205080204" pitchFamily="50" charset="-128"/>
                        </a:rPr>
                        <a:t>支援従事者研修事業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000" u="none" strike="noStrike" dirty="0">
                          <a:effectLst/>
                          <a:latin typeface="+mn-ea"/>
                          <a:ea typeface="+mn-ea"/>
                        </a:rPr>
                        <a:t>相談支援従事者の養成研修</a:t>
                      </a:r>
                      <a:endParaRPr lang="ja-JP" altLang="en-US" sz="1000" b="0" i="0" u="none" strike="noStrike" dirty="0">
                        <a:effectLst/>
                        <a:latin typeface="+mn-ea"/>
                        <a:ea typeface="+mn-ea"/>
                      </a:endParaRPr>
                    </a:p>
                  </a:txBody>
                  <a:tcPr marL="5826" marR="5826" marT="5826" marB="0" anchor="ctr"/>
                </a:tc>
              </a:tr>
              <a:tr h="303897">
                <a:tc vMerge="1">
                  <a:txBody>
                    <a:bodyPr/>
                    <a:lstStyle/>
                    <a:p>
                      <a:pPr algn="l" fontAlgn="ctr"/>
                      <a:endParaRPr lang="ja-JP" altLang="en-US" sz="700" b="0" i="0" u="none" strike="noStrike" dirty="0">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ja-JP"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サービス</a:t>
                      </a:r>
                      <a:r>
                        <a:rPr lang="ja-JP" altLang="en-US" sz="1000" u="none" strike="noStrike" dirty="0">
                          <a:effectLst/>
                          <a:latin typeface="+mn-ea"/>
                          <a:ea typeface="+mn-ea"/>
                        </a:rPr>
                        <a:t>管理責任者研修事業</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000" u="none" strike="noStrike" dirty="0">
                          <a:effectLst/>
                          <a:latin typeface="+mn-ea"/>
                          <a:ea typeface="+mn-ea"/>
                        </a:rPr>
                        <a:t>サービス管理責任者の養成研修</a:t>
                      </a:r>
                      <a:endParaRPr lang="ja-JP" altLang="en-US" sz="1000" b="0" i="0" u="none" strike="noStrike" dirty="0">
                        <a:effectLst/>
                        <a:latin typeface="+mn-ea"/>
                        <a:ea typeface="+mn-ea"/>
                      </a:endParaRPr>
                    </a:p>
                  </a:txBody>
                  <a:tcPr marL="5826" marR="5826" marT="5826" marB="0" anchor="ctr"/>
                </a:tc>
              </a:tr>
              <a:tr h="303897">
                <a:tc vMerge="1">
                  <a:txBody>
                    <a:bodyPr/>
                    <a:lstStyle/>
                    <a:p>
                      <a:pPr algn="l" fontAlgn="ctr"/>
                      <a:endParaRPr lang="ja-JP" altLang="en-US" sz="700" b="0" i="0" u="none" strike="noStrike">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zh-TW"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居宅</a:t>
                      </a:r>
                      <a:r>
                        <a:rPr lang="zh-TW" altLang="en-US" sz="1000" u="none" strike="noStrike" dirty="0">
                          <a:effectLst/>
                          <a:latin typeface="ＭＳ Ｐゴシック" panose="020B0600070205080204" pitchFamily="50" charset="-128"/>
                          <a:ea typeface="ＭＳ Ｐゴシック" panose="020B0600070205080204" pitchFamily="50" charset="-128"/>
                        </a:rPr>
                        <a:t>介護従業者等養成研修事業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000" u="none" strike="noStrike" dirty="0">
                          <a:effectLst/>
                          <a:latin typeface="+mn-ea"/>
                          <a:ea typeface="+mn-ea"/>
                        </a:rPr>
                        <a:t>ホームヘルパーの養成研修</a:t>
                      </a:r>
                      <a:endParaRPr lang="ja-JP" altLang="en-US" sz="1000" b="0" i="0" u="none" strike="noStrike" dirty="0">
                        <a:effectLst/>
                        <a:latin typeface="+mn-ea"/>
                        <a:ea typeface="+mn-ea"/>
                      </a:endParaRPr>
                    </a:p>
                  </a:txBody>
                  <a:tcPr marL="5826" marR="5826" marT="5826" marB="0" anchor="ctr"/>
                </a:tc>
              </a:tr>
              <a:tr h="317825">
                <a:tc vMerge="1">
                  <a:txBody>
                    <a:bodyPr/>
                    <a:lstStyle/>
                    <a:p>
                      <a:pPr algn="l" fontAlgn="ctr"/>
                      <a:endParaRPr lang="ja-JP" altLang="en-US" sz="700" b="0" i="0" u="none" strike="noStrike">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ja-JP"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身体</a:t>
                      </a:r>
                      <a:r>
                        <a:rPr lang="ja-JP" altLang="en-US" sz="1000" u="none" strike="noStrike" dirty="0">
                          <a:effectLst/>
                          <a:latin typeface="+mn-ea"/>
                          <a:ea typeface="+mn-ea"/>
                        </a:rPr>
                        <a:t>障害者・知的障害者相談員活動強化事業</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000" u="none" strike="noStrike" dirty="0">
                          <a:effectLst/>
                          <a:latin typeface="+mn-ea"/>
                          <a:ea typeface="+mn-ea"/>
                        </a:rPr>
                        <a:t>相談員の対応能力の向上と相談員間の連携を図るための研修を実施</a:t>
                      </a:r>
                      <a:endParaRPr lang="ja-JP" altLang="en-US" sz="1000" b="0" i="0" u="none" strike="noStrike" dirty="0">
                        <a:effectLst/>
                        <a:latin typeface="+mn-ea"/>
                        <a:ea typeface="+mn-ea"/>
                      </a:endParaRPr>
                    </a:p>
                  </a:txBody>
                  <a:tcPr marL="5826" marR="5826" marT="5826" marB="0" anchor="ctr"/>
                </a:tc>
              </a:tr>
              <a:tr h="303897">
                <a:tc vMerge="1">
                  <a:txBody>
                    <a:bodyPr/>
                    <a:lstStyle/>
                    <a:p>
                      <a:pPr algn="ctr" fontAlgn="ctr"/>
                      <a:endParaRPr lang="ja-JP" altLang="en-US" sz="600" b="0" i="0" u="none" strike="noStrike">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zh-TW"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音声</a:t>
                      </a:r>
                      <a:r>
                        <a:rPr lang="zh-TW" altLang="en-US" sz="1000" u="none" strike="noStrike" dirty="0">
                          <a:effectLst/>
                          <a:latin typeface="ＭＳ Ｐゴシック" panose="020B0600070205080204" pitchFamily="50" charset="-128"/>
                          <a:ea typeface="ＭＳ Ｐゴシック" panose="020B0600070205080204" pitchFamily="50" charset="-128"/>
                        </a:rPr>
                        <a:t>機能障害者発声訓練指導者養成事業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000" u="none" strike="noStrike" dirty="0">
                          <a:effectLst/>
                          <a:latin typeface="+mn-ea"/>
                          <a:ea typeface="+mn-ea"/>
                        </a:rPr>
                        <a:t>音声機能障害者発声訓練指導者養成の研修</a:t>
                      </a:r>
                      <a:endParaRPr lang="ja-JP" altLang="en-US" sz="1000" b="0" i="0" u="none" strike="noStrike" dirty="0">
                        <a:effectLst/>
                        <a:latin typeface="+mn-ea"/>
                        <a:ea typeface="+mn-ea"/>
                      </a:endParaRPr>
                    </a:p>
                  </a:txBody>
                  <a:tcPr marL="5826" marR="5826" marT="5826" marB="0" anchor="ctr"/>
                </a:tc>
              </a:tr>
              <a:tr h="567809">
                <a:tc vMerge="1">
                  <a:txBody>
                    <a:bodyPr/>
                    <a:lstStyle/>
                    <a:p>
                      <a:pPr algn="l" fontAlgn="ctr"/>
                      <a:endParaRPr lang="ja-JP" altLang="en-US" sz="700" b="0" i="0" u="none" strike="noStrike">
                        <a:effectLst/>
                        <a:latin typeface="ＭＳ Ｐゴシック"/>
                      </a:endParaRPr>
                    </a:p>
                  </a:txBody>
                  <a:tcPr marL="5826" marR="5826" marT="5826" marB="0" anchor="ctr"/>
                </a:tc>
                <a:tc gridSpan="2" vMerge="1">
                  <a:txBody>
                    <a:bodyPr/>
                    <a:lstStyle/>
                    <a:p>
                      <a:endParaRPr kumimoji="1" lang="ja-JP" altLang="en-US"/>
                    </a:p>
                  </a:txBody>
                  <a:tcPr/>
                </a:tc>
                <a:tc hMerge="1" vMerge="1">
                  <a:txBody>
                    <a:bodyPr/>
                    <a:lstStyle/>
                    <a:p>
                      <a:pPr algn="l" fontAlgn="ctr"/>
                      <a:endParaRPr lang="zh-TW"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精神</a:t>
                      </a:r>
                      <a:r>
                        <a:rPr lang="zh-TW" altLang="en-US" sz="1000" u="none" strike="noStrike" dirty="0">
                          <a:effectLst/>
                          <a:latin typeface="ＭＳ Ｐゴシック" panose="020B0600070205080204" pitchFamily="50" charset="-128"/>
                          <a:ea typeface="ＭＳ Ｐゴシック" panose="020B0600070205080204" pitchFamily="50" charset="-128"/>
                        </a:rPr>
                        <a:t>障害関係従事者養成研修事業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000" u="none" strike="noStrike" dirty="0">
                          <a:effectLst/>
                          <a:latin typeface="+mn-ea"/>
                          <a:ea typeface="+mn-ea"/>
                        </a:rPr>
                        <a:t>①精神科訪問看護従事者に対する研修、②アウトリーチ関係者に対する研修、③かかりつけ医等に対するうつ病に関する研修</a:t>
                      </a:r>
                      <a:br>
                        <a:rPr lang="ja-JP" altLang="en-US" sz="1000" u="none" strike="noStrike" dirty="0">
                          <a:effectLst/>
                          <a:latin typeface="+mn-ea"/>
                          <a:ea typeface="+mn-ea"/>
                        </a:rPr>
                      </a:br>
                      <a:r>
                        <a:rPr lang="en-US" altLang="ja-JP" sz="1000" u="none" strike="noStrike" dirty="0">
                          <a:effectLst/>
                          <a:latin typeface="+mn-ea"/>
                          <a:ea typeface="+mn-ea"/>
                        </a:rPr>
                        <a:t>※③</a:t>
                      </a:r>
                      <a:r>
                        <a:rPr lang="ja-JP" altLang="en-US" sz="1000" u="none" strike="noStrike" dirty="0">
                          <a:effectLst/>
                          <a:latin typeface="+mn-ea"/>
                          <a:ea typeface="+mn-ea"/>
                        </a:rPr>
                        <a:t>は指定都市も可能</a:t>
                      </a:r>
                      <a:endParaRPr lang="ja-JP" altLang="en-US" sz="1000" b="0" i="0" u="none" strike="noStrike" dirty="0">
                        <a:effectLst/>
                        <a:latin typeface="+mn-ea"/>
                        <a:ea typeface="+mn-ea"/>
                      </a:endParaRPr>
                    </a:p>
                  </a:txBody>
                  <a:tcPr marL="5826" marR="5826" marT="5826" marB="0" anchor="ctr"/>
                </a:tc>
              </a:tr>
              <a:tr h="567809">
                <a:tc vMerge="1">
                  <a:txBody>
                    <a:bodyPr/>
                    <a:lstStyle/>
                    <a:p>
                      <a:pPr algn="l" fontAlgn="ctr"/>
                      <a:endParaRPr lang="ja-JP" altLang="en-US" sz="700" b="0" i="0" u="none" strike="noStrike">
                        <a:effectLst/>
                        <a:latin typeface="ＭＳ Ｐゴシック"/>
                      </a:endParaRPr>
                    </a:p>
                  </a:txBody>
                  <a:tcPr marL="5826" marR="5826" marT="5826" marB="0" anchor="ctr"/>
                </a:tc>
                <a:tc gridSpan="2">
                  <a:txBody>
                    <a:bodyPr/>
                    <a:lstStyle/>
                    <a:p>
                      <a:pPr algn="dist" fontAlgn="ctr"/>
                      <a:endParaRPr lang="ja-JP" altLang="en-US" sz="1100" b="0" i="0" u="none" strike="noStrike" dirty="0">
                        <a:effectLst/>
                        <a:latin typeface="+mj-ea"/>
                        <a:ea typeface="+mj-ea"/>
                      </a:endParaRPr>
                    </a:p>
                  </a:txBody>
                  <a:tcPr marL="5826" marR="5826" marT="5826" marB="0" anchor="ctr">
                    <a:lnT w="12700" cap="flat" cmpd="sng" algn="ctr">
                      <a:solidFill>
                        <a:schemeClr val="bg1"/>
                      </a:solidFill>
                      <a:prstDash val="solid"/>
                      <a:round/>
                      <a:headEnd type="none" w="med" len="med"/>
                      <a:tailEnd type="none" w="med" len="med"/>
                    </a:lnT>
                  </a:tcPr>
                </a:tc>
                <a:tc hMerge="1">
                  <a:txBody>
                    <a:bodyPr/>
                    <a:lstStyle/>
                    <a:p>
                      <a:pPr algn="l" fontAlgn="ctr"/>
                      <a:endParaRPr lang="ja-JP" altLang="en-US" sz="1100" b="0" i="0" u="none" strike="noStrike" dirty="0">
                        <a:effectLst/>
                        <a:latin typeface="ＭＳ Ｐゴシック"/>
                      </a:endParaRPr>
                    </a:p>
                  </a:txBody>
                  <a:tcPr marL="5826" marR="5826" marT="5826" marB="0" anchor="ctr"/>
                </a:tc>
                <a:tc>
                  <a:txBody>
                    <a:bodyPr/>
                    <a:lstStyle/>
                    <a:p>
                      <a:pPr algn="l" fontAlgn="ctr"/>
                      <a:r>
                        <a:rPr lang="ja-JP" altLang="en-US" sz="1000" u="none" strike="noStrike" dirty="0" smtClean="0">
                          <a:effectLst/>
                          <a:latin typeface="+mn-ea"/>
                          <a:ea typeface="+mn-ea"/>
                        </a:rPr>
                        <a:t>　精神</a:t>
                      </a:r>
                      <a:r>
                        <a:rPr lang="ja-JP" altLang="en-US" sz="1000" u="none" strike="noStrike" dirty="0">
                          <a:effectLst/>
                          <a:latin typeface="+mn-ea"/>
                          <a:ea typeface="+mn-ea"/>
                        </a:rPr>
                        <a:t>障害者支援の障害特性と</a:t>
                      </a:r>
                      <a:br>
                        <a:rPr lang="ja-JP" altLang="en-US" sz="1000" u="none" strike="noStrike" dirty="0">
                          <a:effectLst/>
                          <a:latin typeface="+mn-ea"/>
                          <a:ea typeface="+mn-ea"/>
                        </a:rPr>
                      </a:br>
                      <a:r>
                        <a:rPr lang="ja-JP" altLang="en-US" sz="1000" u="none" strike="noStrike" dirty="0" smtClean="0">
                          <a:effectLst/>
                          <a:latin typeface="+mn-ea"/>
                          <a:ea typeface="+mn-ea"/>
                        </a:rPr>
                        <a:t>　支援</a:t>
                      </a:r>
                      <a:r>
                        <a:rPr lang="ja-JP" altLang="en-US" sz="1000" u="none" strike="noStrike" dirty="0">
                          <a:effectLst/>
                          <a:latin typeface="+mn-ea"/>
                          <a:ea typeface="+mn-ea"/>
                        </a:rPr>
                        <a:t>技法を学ぶ研修事業</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000" u="none" strike="noStrike" dirty="0">
                          <a:effectLst/>
                          <a:latin typeface="+mn-ea"/>
                          <a:ea typeface="+mn-ea"/>
                        </a:rPr>
                        <a:t>障害・介護分野ともに精神障害者の特性に応じた支援を提供できる従事者を養成できるよう、平成</a:t>
                      </a:r>
                      <a:r>
                        <a:rPr lang="en-US" altLang="ja-JP" sz="1000" u="none" strike="noStrike" dirty="0">
                          <a:effectLst/>
                          <a:latin typeface="+mn-ea"/>
                          <a:ea typeface="+mn-ea"/>
                        </a:rPr>
                        <a:t>27</a:t>
                      </a:r>
                      <a:r>
                        <a:rPr lang="ja-JP" altLang="en-US" sz="1000" u="none" strike="noStrike" dirty="0">
                          <a:effectLst/>
                          <a:latin typeface="+mn-ea"/>
                          <a:ea typeface="+mn-ea"/>
                        </a:rPr>
                        <a:t>年度に開発されたモデル研修プログラム及びテキストを活用した研修を実施するための経費を補助（指定都市も実施可）</a:t>
                      </a:r>
                      <a:endParaRPr lang="ja-JP" altLang="en-US" sz="1000" b="0" i="0" u="none" strike="noStrike" dirty="0">
                        <a:effectLst/>
                        <a:latin typeface="+mn-ea"/>
                        <a:ea typeface="+mn-ea"/>
                      </a:endParaRPr>
                    </a:p>
                  </a:txBody>
                  <a:tcPr marL="5826" marR="5826" marT="5826" marB="0" anchor="ctr"/>
                </a:tc>
              </a:tr>
              <a:tr h="324315">
                <a:tc vMerge="1">
                  <a:txBody>
                    <a:bodyPr/>
                    <a:lstStyle/>
                    <a:p>
                      <a:pPr algn="l" fontAlgn="ctr"/>
                      <a:endParaRPr lang="ja-JP" altLang="en-US" sz="700" b="0" i="0" u="none" strike="noStrike">
                        <a:effectLst/>
                        <a:latin typeface="ＭＳ Ｐゴシック"/>
                      </a:endParaRPr>
                    </a:p>
                  </a:txBody>
                  <a:tcPr marL="5826" marR="5826" marT="5826" marB="0" anchor="ctr"/>
                </a:tc>
                <a:tc gridSpan="4">
                  <a:txBody>
                    <a:bodyPr/>
                    <a:lstStyle/>
                    <a:p>
                      <a:pPr algn="l" fontAlgn="ctr"/>
                      <a:r>
                        <a:rPr lang="ja-JP" altLang="en-US" sz="1100" u="none" strike="noStrike" dirty="0">
                          <a:effectLst/>
                          <a:latin typeface="+mn-ea"/>
                          <a:ea typeface="+mn-ea"/>
                        </a:rPr>
                        <a:t>日常生活</a:t>
                      </a:r>
                      <a:r>
                        <a:rPr lang="ja-JP" altLang="en-US" sz="1100" u="none" strike="noStrike" dirty="0" smtClean="0">
                          <a:effectLst/>
                          <a:latin typeface="+mn-ea"/>
                          <a:ea typeface="+mn-ea"/>
                        </a:rPr>
                        <a:t>支援</a:t>
                      </a:r>
                      <a:endParaRPr lang="ja-JP" altLang="en-US" sz="1100" b="0" i="0" u="none" strike="noStrike" dirty="0">
                        <a:effectLst/>
                        <a:latin typeface="+mn-ea"/>
                        <a:ea typeface="+mn-ea"/>
                      </a:endParaRPr>
                    </a:p>
                  </a:txBody>
                  <a:tcPr marL="5826" marR="5826" marT="5826" marB="0" anchor="ctr">
                    <a:lnB w="12700" cmpd="sng">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07863">
                <a:tc vMerge="1">
                  <a:txBody>
                    <a:bodyPr/>
                    <a:lstStyle/>
                    <a:p>
                      <a:pPr algn="l" fontAlgn="ctr"/>
                      <a:endParaRPr lang="ja-JP" altLang="en-US" sz="700" b="0" i="0" u="none" strike="noStrike">
                        <a:effectLst/>
                        <a:latin typeface="ＭＳ Ｐゴシック"/>
                      </a:endParaRPr>
                    </a:p>
                  </a:txBody>
                  <a:tcPr marL="5826" marR="5826" marT="5826" marB="0" anchor="ctr"/>
                </a:tc>
                <a:tc rowSpan="7">
                  <a:txBody>
                    <a:bodyPr/>
                    <a:lstStyle/>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en-US" altLang="ja-JP" sz="1100" b="0" i="0" u="none" strike="noStrike" dirty="0" smtClean="0">
                        <a:effectLst/>
                        <a:latin typeface="+mj-ea"/>
                        <a:ea typeface="+mj-ea"/>
                      </a:endParaRPr>
                    </a:p>
                    <a:p>
                      <a:pPr algn="ctr" fontAlgn="ctr"/>
                      <a:endParaRPr lang="ja-JP" altLang="en-US" sz="1100" b="0" i="0" u="none" strike="noStrike" dirty="0">
                        <a:effectLst/>
                        <a:latin typeface="+mj-ea"/>
                        <a:ea typeface="+mj-ea"/>
                      </a:endParaRPr>
                    </a:p>
                  </a:txBody>
                  <a:tcPr marL="5826" marR="5826" marT="5826" marB="0" anchor="ctr">
                    <a:lnR w="12700" cap="flat" cmpd="sng" algn="ctr">
                      <a:solidFill>
                        <a:schemeClr val="bg1"/>
                      </a:solidFill>
                      <a:prstDash val="solid"/>
                      <a:round/>
                      <a:headEnd type="none" w="med" len="med"/>
                      <a:tailEnd type="none" w="med" len="med"/>
                    </a:lnR>
                    <a:lnT w="12700" cmpd="sng">
                      <a:noFill/>
                    </a:lnT>
                  </a:tcPr>
                </a:tc>
                <a:tc>
                  <a:txBody>
                    <a:bodyPr/>
                    <a:lstStyle/>
                    <a:p>
                      <a:pPr algn="l" fontAlgn="ctr"/>
                      <a:r>
                        <a:rPr lang="ja-JP" altLang="en-US" sz="1100" u="none" strike="noStrike">
                          <a:effectLst/>
                          <a:latin typeface="+mj-ea"/>
                          <a:ea typeface="+mj-ea"/>
                        </a:rPr>
                        <a:t>　</a:t>
                      </a:r>
                      <a:endParaRPr lang="ja-JP" altLang="en-US" sz="1100" b="0" i="0" u="none" strike="noStrike">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mpd="sng">
                      <a:noFill/>
                    </a:lnT>
                    <a:lnB w="12700" cap="flat" cmpd="sng" algn="ctr">
                      <a:solidFill>
                        <a:schemeClr val="bg1"/>
                      </a:solidFill>
                      <a:prstDash val="solid"/>
                      <a:round/>
                      <a:headEnd type="none" w="med" len="med"/>
                      <a:tailEnd type="none" w="med" len="med"/>
                    </a:lnB>
                  </a:tcPr>
                </a:tc>
                <a:tc>
                  <a:txBody>
                    <a:bodyPr/>
                    <a:lstStyle/>
                    <a:p>
                      <a:pPr algn="l" fontAlgn="ctr"/>
                      <a:r>
                        <a:rPr lang="ja-JP" altLang="en-US" sz="1000" u="none" strike="noStrike" dirty="0" smtClean="0">
                          <a:effectLst/>
                          <a:latin typeface="+mn-ea"/>
                          <a:ea typeface="+mn-ea"/>
                        </a:rPr>
                        <a:t>　福祉</a:t>
                      </a:r>
                      <a:r>
                        <a:rPr lang="ja-JP" altLang="en-US" sz="1000" u="none" strike="noStrike" dirty="0">
                          <a:effectLst/>
                          <a:latin typeface="+mn-ea"/>
                          <a:ea typeface="+mn-ea"/>
                        </a:rPr>
                        <a:t>ホームの運営</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100" u="none" strike="noStrike" dirty="0">
                          <a:effectLst/>
                          <a:latin typeface="+mn-ea"/>
                          <a:ea typeface="+mn-ea"/>
                        </a:rPr>
                        <a:t>家庭環境、住宅事情等の理由により、居宅において、生活することが困難な障害者に対して、低額な料金で、居室その他の設備利用や、日常生活に必要な便宜を供与</a:t>
                      </a:r>
                      <a:endParaRPr lang="ja-JP" altLang="en-US" sz="1100" b="0" i="0" u="none" strike="noStrike" dirty="0">
                        <a:effectLst/>
                        <a:latin typeface="+mn-ea"/>
                        <a:ea typeface="+mn-ea"/>
                      </a:endParaRPr>
                    </a:p>
                  </a:txBody>
                  <a:tcPr marL="5826" marR="5826" marT="5826" marB="0" anchor="ctr"/>
                </a:tc>
              </a:tr>
              <a:tr h="359878">
                <a:tc vMerge="1">
                  <a:txBody>
                    <a:bodyPr/>
                    <a:lstStyle/>
                    <a:p>
                      <a:pPr algn="l" fontAlgn="ctr"/>
                      <a:endParaRPr lang="ja-JP" altLang="en-US" sz="700" b="0" i="0" u="none" strike="noStrike">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ja-JP" altLang="en-US" sz="1100" b="0" i="0" u="none" strike="noStrike" dirty="0">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88900" indent="0" algn="l" fontAlgn="ctr"/>
                      <a:r>
                        <a:rPr lang="ja-JP" altLang="en-US" sz="1000" u="none" strike="noStrike" dirty="0" smtClean="0">
                          <a:effectLst/>
                          <a:latin typeface="+mn-ea"/>
                          <a:ea typeface="+mn-ea"/>
                        </a:rPr>
                        <a:t>オストメイト</a:t>
                      </a:r>
                      <a:r>
                        <a:rPr lang="ja-JP" altLang="en-US" sz="1000" u="none" strike="noStrike" dirty="0">
                          <a:effectLst/>
                          <a:latin typeface="+mn-ea"/>
                          <a:ea typeface="+mn-ea"/>
                        </a:rPr>
                        <a:t>（人工肛門、人工膀胱造設者）社会適応訓練</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100" u="none" strike="noStrike" dirty="0">
                          <a:effectLst/>
                          <a:latin typeface="+mn-ea"/>
                          <a:ea typeface="+mn-ea"/>
                        </a:rPr>
                        <a:t>ストマ用装具等に関する講習</a:t>
                      </a:r>
                      <a:endParaRPr lang="ja-JP" altLang="en-US" sz="1100" b="0" i="0" u="none" strike="noStrike" dirty="0">
                        <a:effectLst/>
                        <a:latin typeface="+mn-ea"/>
                        <a:ea typeface="+mn-ea"/>
                      </a:endParaRPr>
                    </a:p>
                  </a:txBody>
                  <a:tcPr marL="5826" marR="5826" marT="5826" marB="0" anchor="ctr"/>
                </a:tc>
              </a:tr>
              <a:tr h="247916">
                <a:tc vMerge="1">
                  <a:txBody>
                    <a:bodyPr/>
                    <a:lstStyle/>
                    <a:p>
                      <a:pPr algn="l" fontAlgn="ctr"/>
                      <a:endParaRPr lang="ja-JP" altLang="en-US" sz="700" b="0" i="0" u="none" strike="noStrike">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ja-JP" altLang="en-US" sz="1100" b="0" i="0" u="none" strike="noStrike">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音声</a:t>
                      </a:r>
                      <a:r>
                        <a:rPr lang="zh-TW" altLang="en-US" sz="1000" u="none" strike="noStrike" dirty="0">
                          <a:effectLst/>
                          <a:latin typeface="ＭＳ Ｐゴシック" panose="020B0600070205080204" pitchFamily="50" charset="-128"/>
                          <a:ea typeface="ＭＳ Ｐゴシック" panose="020B0600070205080204" pitchFamily="50" charset="-128"/>
                        </a:rPr>
                        <a:t>機能障害者発声訓練</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100" u="none" strike="noStrike" dirty="0">
                          <a:effectLst/>
                          <a:latin typeface="+mn-ea"/>
                          <a:ea typeface="+mn-ea"/>
                        </a:rPr>
                        <a:t>喉頭を摘出し、音声機能を喪失した者に対し、発声訓練</a:t>
                      </a:r>
                      <a:endParaRPr lang="ja-JP" altLang="en-US" sz="1100" b="0" i="0" u="none" strike="noStrike" dirty="0">
                        <a:effectLst/>
                        <a:latin typeface="+mn-ea"/>
                        <a:ea typeface="+mn-ea"/>
                      </a:endParaRPr>
                    </a:p>
                  </a:txBody>
                  <a:tcPr marL="5826" marR="5826" marT="5826" marB="0" anchor="ctr"/>
                </a:tc>
              </a:tr>
              <a:tr h="343884">
                <a:tc vMerge="1">
                  <a:txBody>
                    <a:bodyPr/>
                    <a:lstStyle/>
                    <a:p>
                      <a:pPr algn="l" fontAlgn="ctr"/>
                      <a:endParaRPr lang="ja-JP" altLang="en-US" sz="700" b="0" i="0" u="none" strike="noStrike">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ja-JP" altLang="en-US" sz="1100" b="0" i="0" u="none" strike="noStrike">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ja-JP" altLang="en-US" sz="1000" u="none" strike="noStrike" dirty="0" smtClean="0">
                          <a:effectLst/>
                          <a:latin typeface="+mn-ea"/>
                          <a:ea typeface="+mn-ea"/>
                        </a:rPr>
                        <a:t>　児童</a:t>
                      </a:r>
                      <a:r>
                        <a:rPr lang="ja-JP" altLang="en-US" sz="1000" u="none" strike="noStrike" dirty="0">
                          <a:effectLst/>
                          <a:latin typeface="+mn-ea"/>
                          <a:ea typeface="+mn-ea"/>
                        </a:rPr>
                        <a:t>発達支援センター等の機能強化等</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100" u="none" strike="noStrike" dirty="0">
                          <a:effectLst/>
                          <a:latin typeface="+mn-ea"/>
                          <a:ea typeface="+mn-ea"/>
                        </a:rPr>
                        <a:t>多障害や早期専門的な対応など地域における障害児支援等の拠点としての機能強化等（指定都市・中核市も実施可）</a:t>
                      </a:r>
                      <a:endParaRPr lang="ja-JP" altLang="en-US" sz="1100" b="0" i="0" u="none" strike="noStrike" dirty="0">
                        <a:effectLst/>
                        <a:latin typeface="+mn-ea"/>
                        <a:ea typeface="+mn-ea"/>
                      </a:endParaRPr>
                    </a:p>
                  </a:txBody>
                  <a:tcPr marL="5826" marR="5826" marT="5826" marB="0" anchor="ctr"/>
                </a:tc>
              </a:tr>
              <a:tr h="343884">
                <a:tc vMerge="1">
                  <a:txBody>
                    <a:bodyPr/>
                    <a:lstStyle/>
                    <a:p>
                      <a:pPr algn="l" fontAlgn="ctr"/>
                      <a:endParaRPr lang="ja-JP" altLang="en-US" sz="700" b="0" i="0" u="none" strike="noStrike">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ja-JP" altLang="en-US" sz="1100" b="0" i="0" u="none" strike="noStrike">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88900" indent="0" algn="l" fontAlgn="ctr"/>
                      <a:r>
                        <a:rPr lang="ja-JP" altLang="en-US" sz="1000" u="none" strike="noStrike" dirty="0" smtClean="0">
                          <a:effectLst/>
                          <a:latin typeface="+mn-ea"/>
                          <a:ea typeface="+mn-ea"/>
                        </a:rPr>
                        <a:t>矯正</a:t>
                      </a:r>
                      <a:r>
                        <a:rPr lang="ja-JP" altLang="en-US" sz="1000" u="none" strike="noStrike" dirty="0">
                          <a:effectLst/>
                          <a:latin typeface="+mn-ea"/>
                          <a:ea typeface="+mn-ea"/>
                        </a:rPr>
                        <a:t>施設等を退所した障害者の地域生活への移行促進</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100" u="none" strike="noStrike" dirty="0">
                          <a:effectLst/>
                          <a:latin typeface="+mn-ea"/>
                          <a:ea typeface="+mn-ea"/>
                        </a:rPr>
                        <a:t>罪を犯した障害者等の特性や支援方法に関する研修の実施等</a:t>
                      </a:r>
                      <a:endParaRPr lang="ja-JP" altLang="en-US" sz="1100" b="0" i="0" u="none" strike="noStrike" dirty="0">
                        <a:effectLst/>
                        <a:latin typeface="+mn-ea"/>
                        <a:ea typeface="+mn-ea"/>
                      </a:endParaRPr>
                    </a:p>
                  </a:txBody>
                  <a:tcPr marL="5826" marR="5826" marT="5826" marB="0" anchor="ctr"/>
                </a:tc>
              </a:tr>
              <a:tr h="343884">
                <a:tc vMerge="1">
                  <a:txBody>
                    <a:bodyPr/>
                    <a:lstStyle/>
                    <a:p>
                      <a:pPr algn="l" fontAlgn="ctr"/>
                      <a:endParaRPr lang="ja-JP" altLang="en-US" sz="700" b="0" i="0" u="none" strike="noStrike" dirty="0">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ja-JP" altLang="en-US" sz="1100" b="0" i="0" u="none" strike="noStrike">
                        <a:effectLst/>
                        <a:latin typeface="+mj-ea"/>
                        <a:ea typeface="+mj-ea"/>
                      </a:endParaRPr>
                    </a:p>
                  </a:txBody>
                  <a:tcPr marL="5826" marR="5826" marT="5826"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ja-JP" altLang="en-US" sz="1000" u="none" strike="noStrike" dirty="0" smtClean="0">
                          <a:effectLst/>
                          <a:latin typeface="+mn-ea"/>
                          <a:ea typeface="+mn-ea"/>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医療型</a:t>
                      </a:r>
                      <a:r>
                        <a:rPr lang="zh-TW" altLang="en-US" sz="1000" u="none" strike="noStrike" dirty="0">
                          <a:effectLst/>
                          <a:latin typeface="ＭＳ Ｐゴシック" panose="020B0600070205080204" pitchFamily="50" charset="-128"/>
                          <a:ea typeface="ＭＳ Ｐゴシック" panose="020B0600070205080204" pitchFamily="50" charset="-128"/>
                        </a:rPr>
                        <a:t>短期入所事業所開設支援 </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5826" marR="5826" marT="5826" marB="0" anchor="ctr"/>
                </a:tc>
                <a:tc>
                  <a:txBody>
                    <a:bodyPr/>
                    <a:lstStyle/>
                    <a:p>
                      <a:pPr marL="88900" indent="0" algn="l" fontAlgn="ctr"/>
                      <a:r>
                        <a:rPr lang="ja-JP" altLang="en-US" sz="1100" u="none" strike="noStrike" dirty="0">
                          <a:effectLst/>
                          <a:latin typeface="+mn-ea"/>
                          <a:ea typeface="+mn-ea"/>
                        </a:rPr>
                        <a:t>医療型短期入所事業所の開拓や新規開設事業所の職員に対する実地研修等（指定都市、中核市も実施可）</a:t>
                      </a:r>
                      <a:endParaRPr lang="ja-JP" altLang="en-US" sz="1100" b="0" i="0" u="none" strike="noStrike" dirty="0">
                        <a:effectLst/>
                        <a:latin typeface="+mn-ea"/>
                        <a:ea typeface="+mn-ea"/>
                      </a:endParaRPr>
                    </a:p>
                  </a:txBody>
                  <a:tcPr marL="5826" marR="5826" marT="5826" marB="0" anchor="ctr"/>
                </a:tc>
              </a:tr>
              <a:tr h="527822">
                <a:tc vMerge="1">
                  <a:txBody>
                    <a:bodyPr/>
                    <a:lstStyle/>
                    <a:p>
                      <a:pPr algn="l" fontAlgn="ctr"/>
                      <a:endParaRPr lang="ja-JP" altLang="en-US" sz="700" b="0" i="0" u="none" strike="noStrike">
                        <a:effectLst/>
                        <a:latin typeface="ＭＳ Ｐゴシック"/>
                      </a:endParaRPr>
                    </a:p>
                  </a:txBody>
                  <a:tcPr marL="5826" marR="5826" marT="5826" marB="0" anchor="ctr"/>
                </a:tc>
                <a:tc vMerge="1">
                  <a:txBody>
                    <a:bodyPr/>
                    <a:lstStyle/>
                    <a:p>
                      <a:pPr algn="ctr" fontAlgn="ctr"/>
                      <a:endParaRPr lang="ja-JP" altLang="en-US" sz="1100" b="0" i="0" u="none" strike="noStrike" dirty="0">
                        <a:effectLst/>
                        <a:latin typeface="ＭＳ Ｐゴシック"/>
                      </a:endParaRPr>
                    </a:p>
                  </a:txBody>
                  <a:tcPr marL="5826" marR="5826" marT="5826"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endParaRPr lang="ja-JP" altLang="en-US" sz="1100" b="0" i="0" u="none" strike="noStrike" dirty="0">
                        <a:effectLst/>
                        <a:latin typeface="+mj-ea"/>
                        <a:ea typeface="+mj-ea"/>
                      </a:endParaRPr>
                    </a:p>
                  </a:txBody>
                  <a:tcPr marL="5826" marR="5826" marT="5826" marB="0"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88900" indent="0" algn="l" fontAlgn="ctr"/>
                      <a:r>
                        <a:rPr lang="ja-JP" altLang="en-US" sz="1000" u="none" strike="noStrike" dirty="0" smtClean="0">
                          <a:effectLst/>
                          <a:latin typeface="+mn-ea"/>
                          <a:ea typeface="+mn-ea"/>
                        </a:rPr>
                        <a:t>障害者</a:t>
                      </a:r>
                      <a:r>
                        <a:rPr lang="ja-JP" altLang="en-US" sz="1000" u="none" strike="noStrike" dirty="0">
                          <a:effectLst/>
                          <a:latin typeface="+mn-ea"/>
                          <a:ea typeface="+mn-ea"/>
                        </a:rPr>
                        <a:t>の地域生活の推進に向けた</a:t>
                      </a:r>
                      <a:br>
                        <a:rPr lang="ja-JP" altLang="en-US" sz="1000" u="none" strike="noStrike" dirty="0">
                          <a:effectLst/>
                          <a:latin typeface="+mn-ea"/>
                          <a:ea typeface="+mn-ea"/>
                        </a:rPr>
                      </a:br>
                      <a:r>
                        <a:rPr lang="ja-JP" altLang="en-US" sz="1000" u="none" strike="noStrike" dirty="0">
                          <a:effectLst/>
                          <a:latin typeface="+mn-ea"/>
                          <a:ea typeface="+mn-ea"/>
                        </a:rPr>
                        <a:t>体制強化支援事業</a:t>
                      </a:r>
                      <a:endParaRPr lang="ja-JP" altLang="en-US" sz="1000" b="0" i="0" u="none" strike="noStrike" dirty="0">
                        <a:effectLst/>
                        <a:latin typeface="+mn-ea"/>
                        <a:ea typeface="+mn-ea"/>
                      </a:endParaRPr>
                    </a:p>
                  </a:txBody>
                  <a:tcPr marL="5826" marR="5826" marT="5826" marB="0" anchor="ctr"/>
                </a:tc>
                <a:tc>
                  <a:txBody>
                    <a:bodyPr/>
                    <a:lstStyle/>
                    <a:p>
                      <a:pPr marL="88900" indent="0" algn="l" fontAlgn="ctr"/>
                      <a:r>
                        <a:rPr lang="ja-JP" altLang="en-US" sz="1100" u="none" strike="noStrike" dirty="0">
                          <a:effectLst/>
                          <a:latin typeface="+mn-ea"/>
                          <a:ea typeface="+mn-ea"/>
                        </a:rPr>
                        <a:t>障害者のニーズを的確に把握し、地域で障害者を支える体制の構築を行うために、都道府県における広域的な観点での取組や、地域に密接に関係する市町村への助言や情報提供等を通じて、地域生活を支援するための体制強化に必要な事務費等を補助</a:t>
                      </a:r>
                      <a:endParaRPr lang="ja-JP" altLang="en-US" sz="1100" b="0" i="0" u="none" strike="noStrike" dirty="0">
                        <a:effectLst/>
                        <a:latin typeface="+mn-ea"/>
                        <a:ea typeface="+mn-ea"/>
                      </a:endParaRPr>
                    </a:p>
                  </a:txBody>
                  <a:tcPr marL="5826" marR="5826" marT="5826" marB="0" anchor="ctr"/>
                </a:tc>
              </a:tr>
            </a:tbl>
          </a:graphicData>
        </a:graphic>
      </p:graphicFrame>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pPr>
                <a:defRPr/>
              </a:pPr>
              <a:t>183</a:t>
            </a:fld>
            <a:endParaRPr lang="en-US" altLang="ja-JP" dirty="0"/>
          </a:p>
        </p:txBody>
      </p:sp>
    </p:spTree>
    <p:extLst>
      <p:ext uri="{BB962C8B-B14F-4D97-AF65-F5344CB8AC3E}">
        <p14:creationId xmlns:p14="http://schemas.microsoft.com/office/powerpoint/2010/main" val="281394071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344673936"/>
              </p:ext>
            </p:extLst>
          </p:nvPr>
        </p:nvGraphicFramePr>
        <p:xfrm>
          <a:off x="128464" y="260648"/>
          <a:ext cx="9649069" cy="6048672"/>
        </p:xfrm>
        <a:graphic>
          <a:graphicData uri="http://schemas.openxmlformats.org/drawingml/2006/table">
            <a:tbl>
              <a:tblPr>
                <a:tableStyleId>{5940675A-B579-460E-94D1-54222C63F5DA}</a:tableStyleId>
              </a:tblPr>
              <a:tblGrid>
                <a:gridCol w="632726"/>
                <a:gridCol w="651179"/>
                <a:gridCol w="2604527"/>
                <a:gridCol w="5760637"/>
              </a:tblGrid>
              <a:tr h="203212">
                <a:tc rowSpan="21">
                  <a:txBody>
                    <a:bodyPr/>
                    <a:lstStyle/>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任意事業</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p>
                      <a:pPr algn="l" fontAlgn="ctr"/>
                      <a:r>
                        <a:rPr lang="ja-JP" altLang="en-US" sz="1100" u="none" strike="noStrike" dirty="0">
                          <a:effectLst/>
                        </a:rPr>
                        <a:t>　</a:t>
                      </a:r>
                      <a:endParaRPr lang="ja-JP" altLang="en-US" sz="1100" b="0" i="0" u="none" strike="noStrike" dirty="0">
                        <a:effectLst/>
                        <a:latin typeface="ＭＳ Ｐゴシック"/>
                      </a:endParaRPr>
                    </a:p>
                  </a:txBody>
                  <a:tcPr marL="4688" marR="4688" marT="4688" marB="0" anchor="ctr"/>
                </a:tc>
                <a:tc gridSpan="2">
                  <a:txBody>
                    <a:bodyPr/>
                    <a:lstStyle/>
                    <a:p>
                      <a:pPr algn="l" fontAlgn="ctr"/>
                      <a:r>
                        <a:rPr lang="ja-JP" altLang="en-US" sz="1100" u="none" strike="noStrike" dirty="0" smtClean="0">
                          <a:effectLst/>
                        </a:rPr>
                        <a:t>　</a:t>
                      </a:r>
                      <a:r>
                        <a:rPr lang="zh-CN" altLang="en-US" sz="1100" u="none" strike="noStrike" dirty="0" smtClean="0">
                          <a:effectLst/>
                          <a:latin typeface="ＭＳ Ｐゴシック" panose="020B0600070205080204" pitchFamily="50" charset="-128"/>
                          <a:ea typeface="ＭＳ Ｐゴシック" panose="020B0600070205080204" pitchFamily="50" charset="-128"/>
                        </a:rPr>
                        <a:t>社会</a:t>
                      </a:r>
                      <a:r>
                        <a:rPr lang="zh-CN" altLang="en-US" sz="1100" u="none" strike="noStrike" dirty="0">
                          <a:effectLst/>
                          <a:latin typeface="ＭＳ Ｐゴシック" panose="020B0600070205080204" pitchFamily="50" charset="-128"/>
                          <a:ea typeface="ＭＳ Ｐゴシック" panose="020B0600070205080204" pitchFamily="50" charset="-128"/>
                        </a:rPr>
                        <a:t>参加支援</a:t>
                      </a:r>
                      <a:endParaRPr lang="zh-CN" altLang="en-US" sz="1100" b="0" i="0" u="none" strike="noStrike" dirty="0">
                        <a:effectLst/>
                        <a:latin typeface="ＭＳ Ｐゴシック" panose="020B0600070205080204" pitchFamily="50" charset="-128"/>
                        <a:ea typeface="ＭＳ Ｐゴシック" panose="020B0600070205080204" pitchFamily="50" charset="-128"/>
                      </a:endParaRPr>
                    </a:p>
                  </a:txBody>
                  <a:tcPr marL="4688" marR="4688" marT="4688" marB="0" anchor="ctr">
                    <a:lnB w="12700" cmpd="sng">
                      <a:noFill/>
                    </a:lnB>
                  </a:tcPr>
                </a:tc>
                <a:tc hMerge="1">
                  <a:txBody>
                    <a:bodyPr/>
                    <a:lstStyle/>
                    <a:p>
                      <a:endParaRPr kumimoji="1" lang="ja-JP" altLang="en-US"/>
                    </a:p>
                  </a:txBody>
                  <a:tcPr/>
                </a:tc>
                <a:tc>
                  <a:txBody>
                    <a:bodyPr/>
                    <a:lstStyle/>
                    <a:p>
                      <a:pPr algn="l" fontAlgn="ctr"/>
                      <a:r>
                        <a:rPr lang="ja-JP" altLang="en-US" sz="1100" u="none" strike="noStrike">
                          <a:effectLst/>
                        </a:rPr>
                        <a:t>　</a:t>
                      </a:r>
                      <a:endParaRPr lang="ja-JP" altLang="en-US" sz="1100" b="0" i="0" u="none" strike="noStrike">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rowSpan="14">
                  <a:txBody>
                    <a:bodyPr/>
                    <a:lstStyle/>
                    <a:p>
                      <a:pPr algn="ctr" fontAlgn="ctr"/>
                      <a:endParaRPr lang="ja-JP" altLang="en-US" sz="1100" b="0" i="0" u="none" strike="noStrike" dirty="0">
                        <a:effectLst/>
                        <a:latin typeface="ＭＳ Ｐゴシック"/>
                      </a:endParaRPr>
                    </a:p>
                  </a:txBody>
                  <a:tcPr marL="4688" marR="4688" marT="4688" marB="0" anchor="ctr">
                    <a:lnT w="12700" cmpd="sng">
                      <a:noFill/>
                    </a:lnT>
                  </a:tcPr>
                </a:tc>
                <a:tc>
                  <a:txBody>
                    <a:bodyPr/>
                    <a:lstStyle/>
                    <a:p>
                      <a:pPr algn="l" fontAlgn="ctr"/>
                      <a:r>
                        <a:rPr lang="ja-JP" altLang="en-US" sz="1050" u="none" strike="noStrike" dirty="0" smtClean="0">
                          <a:effectLst/>
                        </a:rPr>
                        <a:t>　</a:t>
                      </a:r>
                      <a:r>
                        <a:rPr lang="zh-TW" altLang="en-US" sz="1050" u="none" strike="noStrike" dirty="0" smtClean="0">
                          <a:effectLst/>
                        </a:rPr>
                        <a:t>手話通</a:t>
                      </a:r>
                      <a:r>
                        <a:rPr lang="zh-TW" altLang="en-US" sz="1050" u="none" strike="noStrike" dirty="0">
                          <a:effectLst/>
                        </a:rPr>
                        <a:t>訳者設置</a:t>
                      </a:r>
                      <a:endParaRPr lang="zh-TW"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公的機関における手話通訳者の設置</a:t>
                      </a:r>
                      <a:r>
                        <a:rPr lang="ja-JP" altLang="en-US" sz="1050" u="dbl" strike="noStrike" dirty="0">
                          <a:effectLst/>
                        </a:rPr>
                        <a:t>又は遠隔手話通訳サービスの導入</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字幕</a:t>
                      </a:r>
                      <a:r>
                        <a:rPr lang="ja-JP" altLang="en-US" sz="1050" u="none" strike="noStrike" dirty="0">
                          <a:effectLst/>
                        </a:rPr>
                        <a:t>入り映像ライブラリーの提供</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字幕や手話を挿入したビデオカセット等を製作し、聴覚障害者等への貸出</a:t>
                      </a:r>
                      <a:endParaRPr lang="ja-JP" altLang="en-US" sz="1050" b="0" i="0" u="none" strike="noStrike" dirty="0">
                        <a:effectLst/>
                        <a:latin typeface="ＭＳ Ｐゴシック"/>
                      </a:endParaRPr>
                    </a:p>
                  </a:txBody>
                  <a:tcPr marL="4688" marR="4688" marT="4688" marB="0" anchor="ctr"/>
                </a:tc>
              </a:tr>
              <a:tr h="290305">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点字</a:t>
                      </a:r>
                      <a:r>
                        <a:rPr lang="ja-JP" altLang="en-US" sz="1050" u="none" strike="noStrike" dirty="0">
                          <a:effectLst/>
                        </a:rPr>
                        <a:t>・声の広報等発行</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点訳、音声訳等により自治体広報、生活情報等を提供</a:t>
                      </a:r>
                      <a:endParaRPr lang="ja-JP" altLang="en-US" sz="1050" b="0" i="0" u="none" strike="noStrike" dirty="0">
                        <a:effectLst/>
                        <a:latin typeface="ＭＳ Ｐゴシック"/>
                      </a:endParaRPr>
                    </a:p>
                  </a:txBody>
                  <a:tcPr marL="4688" marR="4688" marT="4688" marB="0" anchor="ctr"/>
                </a:tc>
              </a:tr>
              <a:tr h="27578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点字</a:t>
                      </a:r>
                      <a:r>
                        <a:rPr lang="ja-JP" altLang="en-US" sz="1050" u="none" strike="noStrike" dirty="0">
                          <a:effectLst/>
                        </a:rPr>
                        <a:t>による即時情報ネットワーク</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日本盲人会連合が提供する情報を地方点字図書館等が受け取り、点字物や音声等により提供</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障害者</a:t>
                      </a:r>
                      <a:r>
                        <a:rPr lang="ja-JP" altLang="en-US" sz="1050" u="none" strike="noStrike" dirty="0">
                          <a:effectLst/>
                        </a:rPr>
                        <a:t>ＩＴサポートセンター運営</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障害者の情報通信技術の総合的なサービス提供拠点</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パソコンボランティア</a:t>
                      </a:r>
                      <a:r>
                        <a:rPr lang="ja-JP" altLang="en-US" sz="1050" u="none" strike="noStrike" dirty="0">
                          <a:effectLst/>
                        </a:rPr>
                        <a:t>養成・派遣</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パソコン機器等の使用に関する支援を行うボランティアを養成</a:t>
                      </a:r>
                      <a:endParaRPr lang="ja-JP" altLang="en-US" sz="1050" b="0" i="0" u="none" strike="noStrike" dirty="0">
                        <a:effectLst/>
                        <a:latin typeface="ＭＳ Ｐゴシック"/>
                      </a:endParaRPr>
                    </a:p>
                  </a:txBody>
                  <a:tcPr marL="4688" marR="4688" marT="4688" marB="0" anchor="ctr"/>
                </a:tc>
              </a:tr>
              <a:tr h="27578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smtClean="0">
                          <a:effectLst/>
                        </a:rPr>
                        <a:t>都道府県</a:t>
                      </a:r>
                      <a:r>
                        <a:rPr lang="ja-JP" altLang="en-US" sz="1050" u="none" strike="noStrike" dirty="0">
                          <a:effectLst/>
                        </a:rPr>
                        <a:t>障害者社会参加推進センター運営</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諸種の社会参加促進施策を実施、社会参加推進協議会の設置、障害者１１０番、相談窓口の設置等</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a:t>
                      </a:r>
                      <a:r>
                        <a:rPr lang="zh-TW" altLang="en-US" sz="1050" u="none" strike="noStrike" dirty="0" smtClean="0">
                          <a:effectLst/>
                        </a:rPr>
                        <a:t>奉仕員</a:t>
                      </a:r>
                      <a:r>
                        <a:rPr lang="zh-TW" altLang="en-US" sz="1050" u="none" strike="noStrike" dirty="0">
                          <a:effectLst/>
                        </a:rPr>
                        <a:t>養成研修</a:t>
                      </a:r>
                      <a:endParaRPr lang="zh-TW"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手話奉仕員、点訳奉仕員、朗読奉仕員等を養成</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dirty="0">
                        <a:effectLst/>
                        <a:latin typeface="ＭＳ Ｐゴシック"/>
                      </a:endParaRPr>
                    </a:p>
                  </a:txBody>
                  <a:tcPr marL="4688" marR="4688" marT="4688" marB="0" anchor="ctr"/>
                </a:tc>
                <a:tc>
                  <a:txBody>
                    <a:bodyPr/>
                    <a:lstStyle/>
                    <a:p>
                      <a:pPr algn="l" fontAlgn="ctr"/>
                      <a:r>
                        <a:rPr lang="ja-JP" altLang="en-US" sz="1050" u="none" strike="noStrike" dirty="0" smtClean="0">
                          <a:effectLst/>
                        </a:rPr>
                        <a:t>　レクリエーション</a:t>
                      </a:r>
                      <a:r>
                        <a:rPr lang="ja-JP" altLang="en-US" sz="1050" u="none" strike="noStrike" dirty="0">
                          <a:effectLst/>
                        </a:rPr>
                        <a:t>活動等支援 </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各種レクリエーション教室や運動会等を開催</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a:t>
                      </a:r>
                      <a:r>
                        <a:rPr lang="zh-TW" altLang="en-US" sz="1050" u="none" strike="noStrike" dirty="0" smtClean="0">
                          <a:effectLst/>
                          <a:latin typeface="ＭＳ Ｐゴシック" panose="020B0600070205080204" pitchFamily="50" charset="-128"/>
                          <a:ea typeface="ＭＳ Ｐゴシック" panose="020B0600070205080204" pitchFamily="50" charset="-128"/>
                        </a:rPr>
                        <a:t>芸術</a:t>
                      </a:r>
                      <a:r>
                        <a:rPr lang="zh-TW" altLang="en-US" sz="1050" u="none" strike="noStrike" dirty="0">
                          <a:effectLst/>
                          <a:latin typeface="ＭＳ Ｐゴシック" panose="020B0600070205080204" pitchFamily="50" charset="-128"/>
                          <a:ea typeface="ＭＳ Ｐゴシック" panose="020B0600070205080204" pitchFamily="50" charset="-128"/>
                        </a:rPr>
                        <a:t>文化活動振興</a:t>
                      </a:r>
                      <a:r>
                        <a:rPr lang="zh-TW" altLang="en-US" sz="1050" u="none" strike="noStrike" dirty="0">
                          <a:effectLst/>
                        </a:rPr>
                        <a:t> </a:t>
                      </a:r>
                      <a:endParaRPr lang="zh-TW"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障害者の作品展、音楽会、映画祭など文化芸術活動の機会の提供等</a:t>
                      </a:r>
                      <a:endParaRPr lang="ja-JP" altLang="en-US" sz="1050" b="0" i="0" u="none" strike="noStrike" dirty="0">
                        <a:effectLst/>
                        <a:latin typeface="ＭＳ Ｐゴシック"/>
                      </a:endParaRPr>
                    </a:p>
                  </a:txBody>
                  <a:tcPr marL="4688" marR="4688" marT="4688" marB="0" anchor="ctr"/>
                </a:tc>
              </a:tr>
              <a:tr h="217727">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サービス</a:t>
                      </a:r>
                      <a:r>
                        <a:rPr lang="ja-JP" altLang="en-US" sz="1050" u="none" strike="noStrike" dirty="0">
                          <a:effectLst/>
                        </a:rPr>
                        <a:t>提供者情報提供等</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障害者が都道府県間を移動する際、目的地において適切なサービスが受けられるよう情報提供</a:t>
                      </a:r>
                      <a:endParaRPr lang="ja-JP" altLang="en-US" sz="105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smtClean="0">
                          <a:effectLst/>
                        </a:rPr>
                        <a:t>地域</a:t>
                      </a:r>
                      <a:r>
                        <a:rPr lang="ja-JP" altLang="en-US" sz="1050" u="none" strike="noStrike" dirty="0">
                          <a:effectLst/>
                        </a:rPr>
                        <a:t>における障害者自立支援機器の普及促進 </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障害者自立支援機器の普及、相談、関係機関とのネットワーク体制の構築を図るための支援拠点の立ち上げや機能強化（指定都市も実施可）</a:t>
                      </a:r>
                      <a:endParaRPr lang="ja-JP" altLang="en-US" sz="105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a:t>
                      </a:r>
                      <a:r>
                        <a:rPr lang="zh-TW" altLang="en-US" sz="1050" u="none" strike="noStrike" dirty="0" smtClean="0">
                          <a:effectLst/>
                          <a:latin typeface="ＭＳ Ｐゴシック" panose="020B0600070205080204" pitchFamily="50" charset="-128"/>
                          <a:ea typeface="ＭＳ Ｐゴシック" panose="020B0600070205080204" pitchFamily="50" charset="-128"/>
                        </a:rPr>
                        <a:t>視覚</a:t>
                      </a:r>
                      <a:r>
                        <a:rPr lang="zh-TW" altLang="en-US" sz="1050" u="none" strike="noStrike" dirty="0">
                          <a:effectLst/>
                          <a:latin typeface="ＭＳ Ｐゴシック" panose="020B0600070205080204" pitchFamily="50" charset="-128"/>
                          <a:ea typeface="ＭＳ Ｐゴシック" panose="020B0600070205080204" pitchFamily="50" charset="-128"/>
                        </a:rPr>
                        <a:t>障害者用地域情報提供 </a:t>
                      </a:r>
                      <a:endParaRPr lang="zh-TW" altLang="en-US" sz="1050" b="0" i="0" u="none" strike="noStrike" dirty="0">
                        <a:effectLst/>
                        <a:latin typeface="ＭＳ Ｐゴシック" panose="020B0600070205080204" pitchFamily="50" charset="-128"/>
                        <a:ea typeface="ＭＳ Ｐゴシック" panose="020B0600070205080204" pitchFamily="50" charset="-128"/>
                      </a:endParaRPr>
                    </a:p>
                  </a:txBody>
                  <a:tcPr marL="4688" marR="4688" marT="4688" marB="0" anchor="ctr"/>
                </a:tc>
                <a:tc>
                  <a:txBody>
                    <a:bodyPr/>
                    <a:lstStyle/>
                    <a:p>
                      <a:pPr marL="88900" indent="0" algn="l" fontAlgn="ctr"/>
                      <a:r>
                        <a:rPr lang="ja-JP" altLang="en-US" sz="1050" u="none" strike="noStrike" dirty="0">
                          <a:effectLst/>
                        </a:rPr>
                        <a:t>視聴覚障害者情報提供施設を活用した地域生活情報の提供（サピエの活用）や</a:t>
                      </a:r>
                      <a:r>
                        <a:rPr lang="en-US" altLang="ja-JP" sz="1050" u="none" strike="noStrike" dirty="0">
                          <a:effectLst/>
                        </a:rPr>
                        <a:t>ICT</a:t>
                      </a:r>
                      <a:r>
                        <a:rPr lang="ja-JP" altLang="en-US" sz="1050" u="none" strike="noStrike" dirty="0">
                          <a:effectLst/>
                        </a:rPr>
                        <a:t>機器の利用支援及び利用促進等（指定都市、中核市も実施可）</a:t>
                      </a:r>
                      <a:endParaRPr lang="ja-JP" altLang="en-US" sz="105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a:effectLst/>
                        <a:latin typeface="ＭＳ Ｐゴシック"/>
                      </a:endParaRPr>
                    </a:p>
                  </a:txBody>
                  <a:tcPr marL="4688" marR="4688" marT="4688" marB="0" anchor="ctr"/>
                </a:tc>
                <a:tc>
                  <a:txBody>
                    <a:bodyPr/>
                    <a:lstStyle/>
                    <a:p>
                      <a:pPr algn="l" fontAlgn="ctr"/>
                      <a:r>
                        <a:rPr lang="ja-JP" altLang="en-US" sz="1050" u="none" strike="noStrike" dirty="0" smtClean="0">
                          <a:effectLst/>
                        </a:rPr>
                        <a:t>　</a:t>
                      </a:r>
                      <a:r>
                        <a:rPr lang="zh-TW" altLang="en-US" sz="1050" u="none" strike="noStrike" dirty="0" smtClean="0">
                          <a:effectLst/>
                          <a:latin typeface="ＭＳ Ｐゴシック" panose="020B0600070205080204" pitchFamily="50" charset="-128"/>
                          <a:ea typeface="ＭＳ Ｐゴシック" panose="020B0600070205080204" pitchFamily="50" charset="-128"/>
                        </a:rPr>
                        <a:t>企業</a:t>
                      </a:r>
                      <a:r>
                        <a:rPr lang="zh-TW" altLang="en-US" sz="1050" u="none" strike="noStrike" dirty="0">
                          <a:effectLst/>
                          <a:latin typeface="ＭＳ Ｐゴシック" panose="020B0600070205080204" pitchFamily="50" charset="-128"/>
                          <a:ea typeface="ＭＳ Ｐゴシック" panose="020B0600070205080204" pitchFamily="50" charset="-128"/>
                        </a:rPr>
                        <a:t>ＣＳＲ連携促進 </a:t>
                      </a:r>
                      <a:endParaRPr lang="zh-TW" altLang="en-US" sz="1050" b="0" i="0" u="none" strike="noStrike" dirty="0">
                        <a:effectLst/>
                        <a:latin typeface="ＭＳ Ｐゴシック" panose="020B0600070205080204" pitchFamily="50" charset="-128"/>
                        <a:ea typeface="ＭＳ Ｐゴシック" panose="020B0600070205080204" pitchFamily="50" charset="-128"/>
                      </a:endParaRPr>
                    </a:p>
                  </a:txBody>
                  <a:tcPr marL="4688" marR="4688" marT="4688" marB="0" anchor="ctr"/>
                </a:tc>
                <a:tc>
                  <a:txBody>
                    <a:bodyPr/>
                    <a:lstStyle/>
                    <a:p>
                      <a:pPr marL="88900" indent="0" algn="l" fontAlgn="ctr"/>
                      <a:r>
                        <a:rPr lang="ja-JP" altLang="en-US" sz="1050" u="none" strike="noStrike" dirty="0">
                          <a:effectLst/>
                        </a:rPr>
                        <a:t>関係者により構成されるプラットフォームに専任のコーディネーターを配置し、障害福祉サービス事業所等のニーズと企業におけるＣＳＲ活動とのマッチング、関係情報の共有・発信等を実施</a:t>
                      </a:r>
                      <a:endParaRPr lang="ja-JP" altLang="en-US" sz="1050" b="0" i="0" u="none" strike="noStrike" dirty="0">
                        <a:effectLst/>
                        <a:latin typeface="ＭＳ Ｐゴシック"/>
                      </a:endParaRPr>
                    </a:p>
                  </a:txBody>
                  <a:tcPr marL="4688" marR="4688" marT="4688" marB="0" anchor="ctr"/>
                </a:tc>
              </a:tr>
              <a:tr h="203212">
                <a:tc vMerge="1">
                  <a:txBody>
                    <a:bodyPr/>
                    <a:lstStyle/>
                    <a:p>
                      <a:pPr algn="l" fontAlgn="ctr"/>
                      <a:endParaRPr lang="ja-JP" altLang="en-US" sz="1100" b="0" i="0" u="none" strike="noStrike" dirty="0">
                        <a:effectLst/>
                        <a:latin typeface="ＭＳ Ｐゴシック"/>
                      </a:endParaRPr>
                    </a:p>
                  </a:txBody>
                  <a:tcPr marL="4688" marR="4688" marT="4688" marB="0" anchor="ctr"/>
                </a:tc>
                <a:tc gridSpan="2">
                  <a:txBody>
                    <a:bodyPr/>
                    <a:lstStyle/>
                    <a:p>
                      <a:pPr algn="l" fontAlgn="ctr"/>
                      <a:r>
                        <a:rPr lang="ja-JP" altLang="en-US" sz="1100" u="none" strike="noStrike" dirty="0" smtClean="0">
                          <a:effectLst/>
                        </a:rPr>
                        <a:t>　就業</a:t>
                      </a:r>
                      <a:r>
                        <a:rPr lang="ja-JP" altLang="en-US" sz="1100" u="none" strike="noStrike" dirty="0">
                          <a:effectLst/>
                        </a:rPr>
                        <a:t>・就労支援</a:t>
                      </a:r>
                      <a:endParaRPr lang="ja-JP" altLang="en-US" sz="1100" b="0" i="0" u="none" strike="noStrike" dirty="0">
                        <a:effectLst/>
                        <a:latin typeface="ＭＳ Ｐゴシック"/>
                      </a:endParaRPr>
                    </a:p>
                  </a:txBody>
                  <a:tcPr marL="4688" marR="4688" marT="4688" marB="0" anchor="ctr">
                    <a:lnB w="12700" cmpd="sng">
                      <a:noFill/>
                    </a:lnB>
                  </a:tcPr>
                </a:tc>
                <a:tc hMerge="1">
                  <a:txBody>
                    <a:bodyPr/>
                    <a:lstStyle/>
                    <a:p>
                      <a:endParaRPr kumimoji="1" lang="ja-JP" altLang="en-US"/>
                    </a:p>
                  </a:txBody>
                  <a:tcPr/>
                </a:tc>
                <a:tc>
                  <a:txBody>
                    <a:bodyPr/>
                    <a:lstStyle/>
                    <a:p>
                      <a:pPr algn="l" fontAlgn="ctr"/>
                      <a:r>
                        <a:rPr lang="ja-JP" altLang="en-US" sz="1100" u="none" strike="noStrike" dirty="0">
                          <a:effectLst/>
                        </a:rPr>
                        <a:t>　</a:t>
                      </a:r>
                      <a:endParaRPr lang="ja-JP" altLang="en-US" sz="110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rowSpan="4">
                  <a:txBody>
                    <a:bodyPr/>
                    <a:lstStyle/>
                    <a:p>
                      <a:pPr algn="l" fontAlgn="ctr"/>
                      <a:r>
                        <a:rPr lang="ja-JP" altLang="en-US" sz="1100" u="none" strike="noStrike" dirty="0">
                          <a:effectLst/>
                        </a:rPr>
                        <a:t>　</a:t>
                      </a:r>
                      <a:endParaRPr lang="ja-JP" altLang="en-US" sz="1100" b="0" i="0" u="none" strike="noStrike" dirty="0">
                        <a:effectLst/>
                        <a:latin typeface="ＭＳ Ｐゴシック"/>
                      </a:endParaRPr>
                    </a:p>
                  </a:txBody>
                  <a:tcPr marL="4688" marR="4688" marT="4688" marB="0" anchor="ctr">
                    <a:lnT w="12700" cmpd="sng">
                      <a:noFill/>
                    </a:lnT>
                  </a:tcPr>
                </a:tc>
                <a:tc>
                  <a:txBody>
                    <a:bodyPr/>
                    <a:lstStyle/>
                    <a:p>
                      <a:pPr algn="l" fontAlgn="ctr"/>
                      <a:r>
                        <a:rPr lang="ja-JP" altLang="en-US" sz="1050" u="none" strike="noStrike" dirty="0" smtClean="0">
                          <a:effectLst/>
                        </a:rPr>
                        <a:t>　盲人</a:t>
                      </a:r>
                      <a:r>
                        <a:rPr lang="ja-JP" altLang="en-US" sz="1050" u="none" strike="noStrike" dirty="0">
                          <a:effectLst/>
                        </a:rPr>
                        <a:t>ホームの運営</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あんまマッサージ指圧師、鍼師、灸師の資格を有する視覚障害者であって、就労困難な者に対し、就労に必要な技術指導等の便宜を供与</a:t>
                      </a:r>
                      <a:endParaRPr lang="ja-JP" altLang="en-US" sz="1050" b="0" i="0" u="none" strike="noStrike" dirty="0">
                        <a:effectLst/>
                        <a:latin typeface="ＭＳ Ｐゴシック"/>
                      </a:endParaRPr>
                    </a:p>
                  </a:txBody>
                  <a:tcPr marL="4688" marR="4688" marT="4688" marB="0" anchor="ctr"/>
                </a:tc>
              </a:tr>
              <a:tr h="348364">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dirty="0">
                        <a:effectLst/>
                        <a:latin typeface="ＭＳ Ｐゴシック"/>
                      </a:endParaRPr>
                    </a:p>
                  </a:txBody>
                  <a:tcPr marL="4688" marR="4688" marT="4688" marB="0" anchor="ctr"/>
                </a:tc>
                <a:tc>
                  <a:txBody>
                    <a:bodyPr/>
                    <a:lstStyle/>
                    <a:p>
                      <a:pPr algn="l" fontAlgn="ctr"/>
                      <a:r>
                        <a:rPr lang="ja-JP" altLang="en-US" sz="1050" u="none" strike="noStrike" dirty="0" smtClean="0">
                          <a:effectLst/>
                        </a:rPr>
                        <a:t>　重度</a:t>
                      </a:r>
                      <a:r>
                        <a:rPr lang="ja-JP" altLang="en-US" sz="1050" u="none" strike="noStrike" dirty="0">
                          <a:effectLst/>
                        </a:rPr>
                        <a:t>障害者在宅就労促進</a:t>
                      </a:r>
                      <a:br>
                        <a:rPr lang="ja-JP" altLang="en-US" sz="1050" u="none" strike="noStrike" dirty="0">
                          <a:effectLst/>
                        </a:rPr>
                      </a:br>
                      <a:r>
                        <a:rPr lang="ja-JP" altLang="en-US" sz="1050" u="none" strike="noStrike" dirty="0" smtClean="0">
                          <a:effectLst/>
                        </a:rPr>
                        <a:t>　（</a:t>
                      </a:r>
                      <a:r>
                        <a:rPr lang="ja-JP" altLang="en-US" sz="1050" u="none" strike="noStrike" dirty="0">
                          <a:effectLst/>
                        </a:rPr>
                        <a:t>バーチャル工房支援）</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身体機能の障害等により企業等への通勤が困難な在宅の障害者に対して、情報機器やインターネットを活用し、在宅等で就労するための訓練等の支援を行うことにより、障害者の就労を促進</a:t>
                      </a:r>
                      <a:endParaRPr lang="ja-JP" altLang="en-US" sz="105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ctr" fontAlgn="ctr"/>
                      <a:endParaRPr lang="ja-JP" altLang="en-US" sz="1100" b="0" i="0" u="none" strike="noStrike" dirty="0">
                        <a:effectLst/>
                        <a:latin typeface="ＭＳ Ｐゴシック"/>
                      </a:endParaRPr>
                    </a:p>
                  </a:txBody>
                  <a:tcPr marL="4688" marR="4688" marT="4688" marB="0" anchor="ctr"/>
                </a:tc>
                <a:tc>
                  <a:txBody>
                    <a:bodyPr/>
                    <a:lstStyle/>
                    <a:p>
                      <a:pPr algn="l" fontAlgn="ctr"/>
                      <a:r>
                        <a:rPr lang="ja-JP" altLang="en-US" sz="1050" u="none" strike="noStrike" dirty="0" smtClean="0">
                          <a:effectLst/>
                        </a:rPr>
                        <a:t>　</a:t>
                      </a:r>
                      <a:r>
                        <a:rPr lang="zh-TW" altLang="en-US" sz="1050" u="none" strike="noStrike" dirty="0" smtClean="0">
                          <a:effectLst/>
                        </a:rPr>
                        <a:t>一般</a:t>
                      </a:r>
                      <a:r>
                        <a:rPr lang="zh-TW" altLang="en-US" sz="1050" u="none" strike="noStrike" dirty="0">
                          <a:effectLst/>
                        </a:rPr>
                        <a:t>就労移行等促進</a:t>
                      </a:r>
                      <a:endParaRPr lang="zh-TW"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就労している障害者等に対して、勤務終了後に自主交流会の開催など、就労定着に資する支援の実施等</a:t>
                      </a:r>
                      <a:endParaRPr lang="ja-JP" altLang="en-US" sz="1050" b="0" i="0" u="none" strike="noStrike" dirty="0">
                        <a:effectLst/>
                        <a:latin typeface="ＭＳ Ｐゴシック"/>
                      </a:endParaRPr>
                    </a:p>
                  </a:txBody>
                  <a:tcPr marL="4688" marR="4688" marT="4688" marB="0" anchor="ctr"/>
                </a:tc>
              </a:tr>
              <a:tr h="344739">
                <a:tc vMerge="1">
                  <a:txBody>
                    <a:bodyPr/>
                    <a:lstStyle/>
                    <a:p>
                      <a:pPr algn="l" fontAlgn="ctr"/>
                      <a:endParaRPr lang="ja-JP" altLang="en-US" sz="1100" b="0" i="0" u="none" strike="noStrike" dirty="0">
                        <a:effectLst/>
                        <a:latin typeface="ＭＳ Ｐゴシック"/>
                      </a:endParaRPr>
                    </a:p>
                  </a:txBody>
                  <a:tcPr marL="4688" marR="4688" marT="4688" marB="0" anchor="ctr"/>
                </a:tc>
                <a:tc vMerge="1">
                  <a:txBody>
                    <a:bodyPr/>
                    <a:lstStyle/>
                    <a:p>
                      <a:pPr algn="l" fontAlgn="ctr"/>
                      <a:endParaRPr lang="ja-JP" altLang="en-US" sz="1100" b="0" i="0" u="none" strike="noStrike">
                        <a:effectLst/>
                        <a:latin typeface="ＭＳ Ｐゴシック"/>
                      </a:endParaRPr>
                    </a:p>
                  </a:txBody>
                  <a:tcPr marL="4688" marR="4688" marT="4688" marB="0" anchor="ctr"/>
                </a:tc>
                <a:tc>
                  <a:txBody>
                    <a:bodyPr/>
                    <a:lstStyle/>
                    <a:p>
                      <a:pPr marL="88900" indent="0" algn="l" fontAlgn="ctr"/>
                      <a:r>
                        <a:rPr lang="ja-JP" altLang="en-US" sz="1050" u="none" strike="noStrike" dirty="0" smtClean="0">
                          <a:effectLst/>
                        </a:rPr>
                        <a:t>障害者</a:t>
                      </a:r>
                      <a:r>
                        <a:rPr lang="ja-JP" altLang="en-US" sz="1050" u="none" strike="noStrike" dirty="0">
                          <a:effectLst/>
                        </a:rPr>
                        <a:t>就業・生活支援センター体制強化等</a:t>
                      </a:r>
                      <a:endParaRPr lang="ja-JP" altLang="en-US" sz="1050" b="0" i="0" u="none" strike="noStrike" dirty="0">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障害者就業・生活支援センターの体制強化を図るため、必置職員を配置するための経費以外の経費について助成</a:t>
                      </a:r>
                      <a:endParaRPr lang="ja-JP" altLang="en-US" sz="1050" b="0" i="0" u="none" strike="noStrike" dirty="0">
                        <a:effectLst/>
                        <a:latin typeface="ＭＳ Ｐゴシック"/>
                      </a:endParaRPr>
                    </a:p>
                  </a:txBody>
                  <a:tcPr marL="4688" marR="4688" marT="4688" marB="0" anchor="ctr"/>
                </a:tc>
              </a:tr>
              <a:tr h="351384">
                <a:tc vMerge="1">
                  <a:txBody>
                    <a:bodyPr/>
                    <a:lstStyle/>
                    <a:p>
                      <a:pPr algn="l" fontAlgn="ctr"/>
                      <a:endParaRPr lang="ja-JP" altLang="en-US" sz="1100" b="0" i="0" u="none" strike="noStrike" dirty="0">
                        <a:effectLst/>
                        <a:latin typeface="ＭＳ Ｐゴシック"/>
                      </a:endParaRPr>
                    </a:p>
                  </a:txBody>
                  <a:tcPr marL="4688" marR="4688" marT="4688" marB="0" anchor="ctr"/>
                </a:tc>
                <a:tc gridSpan="2">
                  <a:txBody>
                    <a:bodyPr/>
                    <a:lstStyle/>
                    <a:p>
                      <a:pPr algn="l" fontAlgn="ctr"/>
                      <a:r>
                        <a:rPr lang="ja-JP" altLang="en-US" sz="1050" u="none" strike="noStrike" dirty="0" smtClean="0">
                          <a:effectLst/>
                        </a:rPr>
                        <a:t>　重度</a:t>
                      </a:r>
                      <a:r>
                        <a:rPr lang="ja-JP" altLang="en-US" sz="1050" u="none" strike="noStrike" dirty="0">
                          <a:effectLst/>
                        </a:rPr>
                        <a:t>障害者に係る市町村特別</a:t>
                      </a:r>
                      <a:r>
                        <a:rPr lang="ja-JP" altLang="en-US" sz="1050" u="none" strike="noStrike" dirty="0" smtClean="0">
                          <a:effectLst/>
                        </a:rPr>
                        <a:t>支援</a:t>
                      </a:r>
                      <a:endParaRPr lang="ja-JP" altLang="en-US" sz="1050" b="0" i="0" u="none" strike="noStrike" dirty="0">
                        <a:effectLst/>
                        <a:latin typeface="ＭＳ Ｐゴシック"/>
                      </a:endParaRPr>
                    </a:p>
                  </a:txBody>
                  <a:tcPr marL="4688" marR="4688" marT="4688" marB="0" anchor="ctr"/>
                </a:tc>
                <a:tc hMerge="1">
                  <a:txBody>
                    <a:bodyPr/>
                    <a:lstStyle/>
                    <a:p>
                      <a:pPr algn="l" fontAlgn="ctr"/>
                      <a:endParaRPr lang="ja-JP" altLang="en-US" sz="1100" b="0" i="0" u="none" strike="noStrike">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訪問系サービスの支給額が国庫負担基準を超えた市町村に対し、都道府県が一定の財政支援</a:t>
                      </a:r>
                      <a:endParaRPr lang="ja-JP" altLang="en-US" sz="1050" b="0" i="0" u="none" strike="noStrike" dirty="0">
                        <a:effectLst/>
                        <a:latin typeface="ＭＳ Ｐゴシック"/>
                      </a:endParaRPr>
                    </a:p>
                  </a:txBody>
                  <a:tcPr marL="4688" marR="4688" marT="4688" marB="0" anchor="ctr"/>
                </a:tc>
              </a:tr>
              <a:tr h="290367">
                <a:tc gridSpan="3">
                  <a:txBody>
                    <a:bodyPr/>
                    <a:lstStyle/>
                    <a:p>
                      <a:pPr algn="l" fontAlgn="ctr"/>
                      <a:r>
                        <a:rPr lang="zh-TW" altLang="en-US" sz="1050" u="none" strike="noStrike" dirty="0">
                          <a:effectLst/>
                        </a:rPr>
                        <a:t>特別支援</a:t>
                      </a:r>
                      <a:r>
                        <a:rPr lang="zh-TW" altLang="en-US" sz="1050" u="none" strike="noStrike" dirty="0" smtClean="0">
                          <a:effectLst/>
                        </a:rPr>
                        <a:t>事業</a:t>
                      </a:r>
                      <a:r>
                        <a:rPr lang="ja-JP" altLang="en-US" sz="1050" u="none" strike="noStrike" dirty="0">
                          <a:effectLst/>
                        </a:rPr>
                        <a:t>　</a:t>
                      </a:r>
                      <a:endParaRPr lang="ja-JP" altLang="en-US" sz="1050" b="0" i="0" u="none" strike="noStrike" dirty="0">
                        <a:effectLst/>
                        <a:latin typeface="ＭＳ Ｐゴシック"/>
                      </a:endParaRPr>
                    </a:p>
                  </a:txBody>
                  <a:tcPr marL="4688" marR="4688" marT="4688" marB="0" anchor="ctr"/>
                </a:tc>
                <a:tc hMerge="1">
                  <a:txBody>
                    <a:bodyPr/>
                    <a:lstStyle/>
                    <a:p>
                      <a:pPr algn="l" fontAlgn="ctr"/>
                      <a:endParaRPr lang="ja-JP" altLang="en-US" sz="1100" b="0" i="0" u="none" strike="noStrike">
                        <a:effectLst/>
                        <a:latin typeface="ＭＳ Ｐゴシック"/>
                      </a:endParaRPr>
                    </a:p>
                  </a:txBody>
                  <a:tcPr marL="4688" marR="4688" marT="4688" marB="0" anchor="ctr"/>
                </a:tc>
                <a:tc hMerge="1">
                  <a:txBody>
                    <a:bodyPr/>
                    <a:lstStyle/>
                    <a:p>
                      <a:pPr algn="l" fontAlgn="ctr"/>
                      <a:endParaRPr lang="ja-JP" altLang="en-US" sz="1100" b="0" i="0" u="none" strike="noStrike">
                        <a:effectLst/>
                        <a:latin typeface="ＭＳ Ｐゴシック"/>
                      </a:endParaRPr>
                    </a:p>
                  </a:txBody>
                  <a:tcPr marL="4688" marR="4688" marT="4688" marB="0" anchor="ctr"/>
                </a:tc>
                <a:tc>
                  <a:txBody>
                    <a:bodyPr/>
                    <a:lstStyle/>
                    <a:p>
                      <a:pPr marL="88900" indent="0" algn="l" fontAlgn="ctr"/>
                      <a:r>
                        <a:rPr lang="ja-JP" altLang="en-US" sz="1050" u="none" strike="noStrike" dirty="0">
                          <a:effectLst/>
                        </a:rPr>
                        <a:t>必須事業の実施が遅れている地域の支援や実施水準に格差が見られる事業の充実</a:t>
                      </a:r>
                      <a:endParaRPr lang="ja-JP" altLang="en-US" sz="1050" b="0" i="0" u="none" strike="noStrike" dirty="0">
                        <a:effectLst/>
                        <a:latin typeface="ＭＳ Ｐゴシック"/>
                      </a:endParaRPr>
                    </a:p>
                  </a:txBody>
                  <a:tcPr marL="4688" marR="4688" marT="4688" marB="0" anchor="ctr"/>
                </a:tc>
              </a:tr>
            </a:tbl>
          </a:graphicData>
        </a:graphic>
      </p:graphicFrame>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pPr>
                <a:defRPr/>
              </a:pPr>
              <a:t>184</a:t>
            </a:fld>
            <a:endParaRPr lang="en-US" altLang="ja-JP" dirty="0"/>
          </a:p>
        </p:txBody>
      </p:sp>
    </p:spTree>
    <p:extLst>
      <p:ext uri="{BB962C8B-B14F-4D97-AF65-F5344CB8AC3E}">
        <p14:creationId xmlns:p14="http://schemas.microsoft.com/office/powerpoint/2010/main" val="110490995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8504" y="44625"/>
            <a:ext cx="8915400" cy="288032"/>
          </a:xfrm>
        </p:spPr>
        <p:txBody>
          <a:bodyPr/>
          <a:lstStyle/>
          <a:p>
            <a:r>
              <a:rPr kumimoji="1" lang="ja-JP" altLang="en-US" sz="2400" smtClean="0"/>
              <a:t>平成</a:t>
            </a:r>
            <a:r>
              <a:rPr lang="ja-JP" altLang="en-US" sz="2400"/>
              <a:t>３０</a:t>
            </a:r>
            <a:r>
              <a:rPr kumimoji="1" lang="ja-JP" altLang="en-US" sz="2400" smtClean="0"/>
              <a:t>年度</a:t>
            </a:r>
            <a:r>
              <a:rPr kumimoji="1" lang="ja-JP" altLang="en-US" sz="2400" dirty="0" smtClean="0"/>
              <a:t>　地域生活支援促進事業</a:t>
            </a:r>
            <a:endParaRPr kumimoji="1" lang="ja-JP" altLang="en-US" sz="2400" dirty="0"/>
          </a:p>
        </p:txBody>
      </p:sp>
      <p:graphicFrame>
        <p:nvGraphicFramePr>
          <p:cNvPr id="5" name="表 4"/>
          <p:cNvGraphicFramePr>
            <a:graphicFrameLocks noGrp="1"/>
          </p:cNvGraphicFramePr>
          <p:nvPr>
            <p:extLst>
              <p:ext uri="{D42A27DB-BD31-4B8C-83A1-F6EECF244321}">
                <p14:modId xmlns:p14="http://schemas.microsoft.com/office/powerpoint/2010/main" val="3598984583"/>
              </p:ext>
            </p:extLst>
          </p:nvPr>
        </p:nvGraphicFramePr>
        <p:xfrm>
          <a:off x="72008" y="365347"/>
          <a:ext cx="9777536" cy="6087988"/>
        </p:xfrm>
        <a:graphic>
          <a:graphicData uri="http://schemas.openxmlformats.org/drawingml/2006/table">
            <a:tbl>
              <a:tblPr>
                <a:tableStyleId>{5940675A-B579-460E-94D1-54222C63F5DA}</a:tableStyleId>
              </a:tblPr>
              <a:tblGrid>
                <a:gridCol w="203246"/>
                <a:gridCol w="2085458"/>
                <a:gridCol w="6840760"/>
                <a:gridCol w="648072"/>
              </a:tblGrid>
              <a:tr h="175878">
                <a:tc gridSpan="2">
                  <a:txBody>
                    <a:bodyPr/>
                    <a:lstStyle/>
                    <a:p>
                      <a:pPr algn="ctr" fontAlgn="ctr"/>
                      <a:r>
                        <a:rPr lang="ja-JP" altLang="en-US" sz="1000" u="none" strike="noStrike" dirty="0">
                          <a:effectLst/>
                        </a:rPr>
                        <a:t>事業名</a:t>
                      </a:r>
                      <a:endParaRPr lang="ja-JP" altLang="en-US" sz="1000" b="0" i="0" u="none" strike="noStrike" dirty="0">
                        <a:effectLst/>
                        <a:latin typeface="ＭＳ Ｐゴシック"/>
                      </a:endParaRPr>
                    </a:p>
                  </a:txBody>
                  <a:tcPr marL="4546" marR="4546" marT="4546" marB="0" anchor="ctr"/>
                </a:tc>
                <a:tc hMerge="1">
                  <a:txBody>
                    <a:bodyPr/>
                    <a:lstStyle/>
                    <a:p>
                      <a:endParaRPr kumimoji="1" lang="ja-JP" altLang="en-US"/>
                    </a:p>
                  </a:txBody>
                  <a:tcPr/>
                </a:tc>
                <a:tc>
                  <a:txBody>
                    <a:bodyPr/>
                    <a:lstStyle/>
                    <a:p>
                      <a:pPr algn="ctr" fontAlgn="ctr"/>
                      <a:r>
                        <a:rPr lang="ja-JP" altLang="en-US" sz="1000" u="none" strike="noStrike" dirty="0">
                          <a:effectLst/>
                        </a:rPr>
                        <a:t>事業内容</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実施主体</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発達</a:t>
                      </a:r>
                      <a:r>
                        <a:rPr lang="ja-JP" altLang="en-US" sz="1000" u="none" strike="noStrike" dirty="0">
                          <a:effectLst/>
                        </a:rPr>
                        <a:t>障害児者地域生活支援モデル事業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発達障害者の特性を踏まえた先進的な取り組みを行い、自治体の取り組みとして実施可能な条件等を整理するためのモデル事業を実施し、全国への普及につなげることを目的とする。</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br>
                        <a:rPr lang="ja-JP" altLang="en-US" sz="1000" u="none" strike="noStrike">
                          <a:effectLst/>
                        </a:rPr>
                      </a:br>
                      <a:r>
                        <a:rPr lang="ja-JP" altLang="en-US" sz="1000" u="none" strike="noStrike">
                          <a:effectLst/>
                        </a:rPr>
                        <a:t>市町村</a:t>
                      </a:r>
                      <a:endParaRPr lang="ja-JP" altLang="en-US" sz="1000" b="0" i="0" u="none" strike="noStrike">
                        <a:effectLst/>
                        <a:latin typeface="ＭＳ Ｐゴシック"/>
                      </a:endParaRPr>
                    </a:p>
                  </a:txBody>
                  <a:tcPr marL="4546" marR="4546" marT="4546" marB="0" anchor="ctr"/>
                </a:tc>
              </a:tr>
              <a:tr h="561451">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かかりつけ</a:t>
                      </a:r>
                      <a:r>
                        <a:rPr lang="ja-JP" altLang="en-US" sz="1000" u="none" strike="noStrike" dirty="0">
                          <a:effectLst/>
                        </a:rPr>
                        <a:t>医等発達障害対応力向上研修事業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発達障害における早期発見・早期支援の重要性に鑑み、最初に相談を受け、又は診療することの</a:t>
                      </a:r>
                      <a:r>
                        <a:rPr lang="ja-JP" altLang="en-US" sz="1000" u="none" strike="noStrike" dirty="0" err="1">
                          <a:effectLst/>
                        </a:rPr>
                        <a:t>多いかかりつけ</a:t>
                      </a:r>
                      <a:r>
                        <a:rPr lang="ja-JP" altLang="en-US" sz="1000" u="none" strike="noStrike" dirty="0">
                          <a:effectLst/>
                        </a:rPr>
                        <a:t>医等の医療従事者に対して、発達障害に関する国の研修内容を踏まえた対応力向上研修を都道府県、政令市で実施し、どの地域においても一定水準の発達障害の診療、対応を可能とし、早期発見・早期支援の推進を図る（指定都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02296">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発達</a:t>
                      </a:r>
                      <a:r>
                        <a:rPr lang="zh-TW" altLang="en-US" sz="1000" u="none" strike="noStrike" dirty="0">
                          <a:effectLst/>
                          <a:latin typeface="ＭＳ Ｐゴシック" panose="020B0600070205080204" pitchFamily="50" charset="-128"/>
                          <a:ea typeface="ＭＳ Ｐゴシック" panose="020B0600070205080204" pitchFamily="50" charset="-128"/>
                        </a:rPr>
                        <a:t>障害者支援体制整備事業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都道府県等の支援体制の整備、家族支援体制の整備等（指定都市も実施可）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r>
                        <a:rPr lang="ja-JP" altLang="en-US" sz="1000" b="0" i="0" u="none" strike="noStrike" dirty="0" smtClean="0">
                          <a:effectLst/>
                          <a:latin typeface="ＭＳ Ｐゴシック"/>
                        </a:rPr>
                        <a:t>★</a:t>
                      </a: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　発達障害児者及び家族等支援事業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発達障害児者の家族同士の支援の推進する観点から、同じ悩みを持つ本人同士や発達障害児の家族に対するピアサポート等の支援を拡充</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b="0" i="0" u="none" strike="noStrike" dirty="0" smtClean="0">
                          <a:effectLst/>
                          <a:latin typeface="ＭＳ Ｐゴシック"/>
                        </a:rPr>
                        <a:t>都道府県</a:t>
                      </a:r>
                      <a:endParaRPr lang="en-US" altLang="ja-JP" sz="1000" b="0" i="0" u="none" strike="noStrike" dirty="0" smtClean="0">
                        <a:effectLst/>
                        <a:latin typeface="ＭＳ Ｐゴシック"/>
                      </a:endParaRPr>
                    </a:p>
                    <a:p>
                      <a:pPr algn="ctr" fontAlgn="ctr"/>
                      <a:r>
                        <a:rPr lang="ja-JP" altLang="en-US" sz="1000" b="0" i="0" u="none" strike="noStrike" dirty="0" smtClean="0">
                          <a:effectLst/>
                          <a:latin typeface="ＭＳ Ｐゴシック"/>
                        </a:rPr>
                        <a:t>市町村</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r>
                        <a:rPr lang="ja-JP" altLang="en-US" sz="1000" b="0" i="0" u="none" strike="noStrike" dirty="0" smtClean="0">
                          <a:effectLst/>
                          <a:latin typeface="ＭＳ Ｐゴシック"/>
                        </a:rPr>
                        <a:t>★</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発達障害専門医療機関ネットワーク構築事業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発達障害の専門的医療機関を中心としたネットワークを構築し、発達障害の診療・支援が可能な医療機関の確保</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b="0" i="0" u="none" strike="noStrike" dirty="0" smtClean="0">
                          <a:effectLst/>
                          <a:latin typeface="ＭＳ Ｐゴシック"/>
                        </a:rPr>
                        <a:t>都道府県</a:t>
                      </a:r>
                      <a:endParaRPr lang="en-US" altLang="ja-JP" sz="1000" b="0" i="0" u="none" strike="noStrike" dirty="0" smtClean="0">
                        <a:effectLst/>
                        <a:latin typeface="ＭＳ Ｐゴシック"/>
                      </a:endParaRPr>
                    </a:p>
                    <a:p>
                      <a:pPr algn="ctr" fontAlgn="ctr"/>
                      <a:r>
                        <a:rPr lang="ja-JP" altLang="en-US" sz="1000" b="0" i="0" u="none" strike="noStrike" dirty="0" smtClean="0">
                          <a:effectLst/>
                          <a:latin typeface="ＭＳ Ｐゴシック"/>
                        </a:rPr>
                        <a:t>市町村</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障害者</a:t>
                      </a:r>
                      <a:r>
                        <a:rPr lang="zh-TW" altLang="en-US" sz="1000" u="none" strike="noStrike" dirty="0">
                          <a:effectLst/>
                          <a:latin typeface="ＭＳ Ｐゴシック" panose="020B0600070205080204" pitchFamily="50" charset="-128"/>
                          <a:ea typeface="ＭＳ Ｐゴシック" panose="020B0600070205080204" pitchFamily="50" charset="-128"/>
                        </a:rPr>
                        <a:t>虐待防止対策支援事業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障害者虐待の未然防止や早期発見、迅速な対応、その後の適切な支援を行うため、地域における関係機関等の協力体制の整備や支援体制の強化を図る事業に要する費用を市町村に補助</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br>
                        <a:rPr lang="ja-JP" altLang="en-US" sz="1000" u="none" strike="noStrike" dirty="0">
                          <a:effectLst/>
                        </a:rPr>
                      </a:br>
                      <a:r>
                        <a:rPr lang="ja-JP" altLang="en-US" sz="1000" u="none" strike="noStrike" dirty="0">
                          <a:effectLst/>
                        </a:rPr>
                        <a:t>市町村</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障害者</a:t>
                      </a:r>
                      <a:r>
                        <a:rPr lang="ja-JP" altLang="en-US" sz="1000" u="none" strike="noStrike" dirty="0">
                          <a:effectLst/>
                        </a:rPr>
                        <a:t>就業・生活支援センター事業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就業及びそれに伴う日常生活上の支援を必要とする障害者に対し、障害者就業・生活支援センター窓口での相談や職場・家庭訪問等による生活面の指導、相談支援等を実施</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517443">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工賃</a:t>
                      </a:r>
                      <a:r>
                        <a:rPr lang="zh-TW" altLang="en-US" sz="1000" u="none" strike="noStrike" dirty="0">
                          <a:effectLst/>
                          <a:latin typeface="ＭＳ Ｐゴシック" panose="020B0600070205080204" pitchFamily="50" charset="-128"/>
                          <a:ea typeface="ＭＳ Ｐゴシック" panose="020B0600070205080204" pitchFamily="50" charset="-128"/>
                        </a:rPr>
                        <a:t>向上計画支援事業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就労継続支援Ｂ型事業所等での工賃向上を図るため、事業所に対する経営改善や商品開発等に対する支援、共同受注窓口による情報提供体制の整備及び在宅障害者に対するＩＣＴを活用した就業支援体制を構築するためのモデル事業を実施</a:t>
                      </a:r>
                      <a:br>
                        <a:rPr lang="ja-JP" altLang="en-US" sz="1000" u="none" strike="noStrike" dirty="0">
                          <a:effectLst/>
                        </a:rPr>
                      </a:br>
                      <a:r>
                        <a:rPr lang="ja-JP" altLang="en-US" sz="1000" u="none" strike="noStrike" dirty="0">
                          <a:effectLst/>
                        </a:rPr>
                        <a:t>また、農福連携による障害者の就農促進のため、障害者就労施設へ農業の専門家の派遣やマルシェ開催等の支援を実施</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就労</a:t>
                      </a:r>
                      <a:r>
                        <a:rPr lang="zh-TW" altLang="en-US" sz="1000" u="none" strike="noStrike" dirty="0">
                          <a:effectLst/>
                          <a:latin typeface="ＭＳ Ｐゴシック" panose="020B0600070205080204" pitchFamily="50" charset="-128"/>
                          <a:ea typeface="ＭＳ Ｐゴシック" panose="020B0600070205080204" pitchFamily="50" charset="-128"/>
                        </a:rPr>
                        <a:t>移行等連携調整事業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特別支援学校の卒業生等について、適切なアセスメントを行うとともに、様々な支援機関の連携のためのコーディネートを行い、能力に応じた就労の場への移行の支援を実施</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障害者</a:t>
                      </a:r>
                      <a:r>
                        <a:rPr lang="ja-JP" altLang="en-US" sz="1000" u="none" strike="noStrike" dirty="0">
                          <a:effectLst/>
                        </a:rPr>
                        <a:t>芸術・文化祭開催事業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文芸、美術、音楽、演劇等の分野で構成する全国障害者芸術・文化祭の開催に要する経費に対する補助（各都道府県の持ち回りで開催）</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障害者</a:t>
                      </a:r>
                      <a:r>
                        <a:rPr lang="ja-JP" altLang="en-US" sz="1000" u="none" strike="noStrike" dirty="0">
                          <a:effectLst/>
                        </a:rPr>
                        <a:t>芸術・文化祭のサテライト開催事業 </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全国障害者芸術・文化祭と連携・連動して、各地域でサテライト開催する障害者の芸術・文化祭に対する支援</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r>
                        <a:rPr lang="ja-JP" altLang="en-US" sz="1000" b="0" i="0" u="none" strike="noStrike" dirty="0" smtClean="0">
                          <a:effectLst/>
                          <a:latin typeface="ＭＳ Ｐゴシック"/>
                        </a:rPr>
                        <a:t>◎</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身体障害者補助犬育成促進事業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身体障害者補助犬を使用することにより社会参加が見込まれる者に対し、その育成に対する支援及び地域における補助犬に対する理解促進を図ることや育成計画に対する支援</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b="0" i="0" u="none" strike="noStrike" dirty="0" smtClean="0">
                          <a:effectLst/>
                          <a:latin typeface="ＭＳ Ｐゴシック"/>
                        </a:rPr>
                        <a:t>都道府県</a:t>
                      </a:r>
                      <a:endParaRPr lang="ja-JP" altLang="en-US" sz="1000" b="0" i="0" u="none" strike="noStrike" dirty="0">
                        <a:effectLst/>
                        <a:latin typeface="ＭＳ Ｐゴシック"/>
                      </a:endParaRPr>
                    </a:p>
                  </a:txBody>
                  <a:tcPr marL="4546" marR="4546" marT="4546" marB="0" anchor="ctr"/>
                </a:tc>
              </a:tr>
              <a:tr h="37100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医療的</a:t>
                      </a:r>
                      <a:r>
                        <a:rPr lang="ja-JP" altLang="en-US" sz="1000" u="none" strike="noStrike" dirty="0">
                          <a:effectLst/>
                        </a:rPr>
                        <a:t>ケア児等コーディネーター養成研修等事業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在宅で生活している重症心身障害児者等の医療的ケアを必要とする障害児者を支援するためのコーディネーター等の養成や地域における支援体制の整備（指定都市も実施可）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endParaRPr lang="ja-JP" altLang="en-US" sz="1000" b="0" i="0" u="none" strike="noStrike" dirty="0">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zh-TW" altLang="en-US" sz="1000" u="none" strike="noStrike" dirty="0" smtClean="0">
                          <a:effectLst/>
                          <a:latin typeface="ＭＳ Ｐゴシック" panose="020B0600070205080204" pitchFamily="50" charset="-128"/>
                          <a:ea typeface="ＭＳ Ｐゴシック" panose="020B0600070205080204" pitchFamily="50" charset="-128"/>
                        </a:rPr>
                        <a:t>強度</a:t>
                      </a:r>
                      <a:r>
                        <a:rPr lang="zh-TW" altLang="en-US" sz="1000" u="none" strike="noStrike" dirty="0">
                          <a:effectLst/>
                          <a:latin typeface="ＭＳ Ｐゴシック" panose="020B0600070205080204" pitchFamily="50" charset="-128"/>
                          <a:ea typeface="ＭＳ Ｐゴシック" panose="020B0600070205080204" pitchFamily="50" charset="-128"/>
                        </a:rPr>
                        <a:t>行動障害支援者養成研修事業（基礎研修、実践研修）</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強度行動障害を有する者等に対する支援を行う者への研修</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障害</a:t>
                      </a:r>
                      <a:r>
                        <a:rPr lang="ja-JP" altLang="en-US" sz="1000" u="none" strike="noStrike" dirty="0">
                          <a:effectLst/>
                        </a:rPr>
                        <a:t>福祉従事者の専門性向上のための研修受講促進事業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障害福祉従事者の確保や専門性の向上を図る観点から、障害福祉従事者が研修に参加することを促すため、研修受講期間中の代替要員確保のための支援</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46660">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成年</a:t>
                      </a:r>
                      <a:r>
                        <a:rPr lang="zh-TW" altLang="en-US" sz="1000" u="none" strike="noStrike" dirty="0">
                          <a:effectLst/>
                          <a:latin typeface="ＭＳ Ｐゴシック" panose="020B0600070205080204" pitchFamily="50" charset="-128"/>
                          <a:ea typeface="ＭＳ Ｐゴシック" panose="020B0600070205080204" pitchFamily="50" charset="-128"/>
                        </a:rPr>
                        <a:t>後見制度普及啓発事業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txBody>
                  <a:tcPr marL="4546" marR="4546" marT="4546" marB="0" anchor="ctr"/>
                </a:tc>
                <a:tc>
                  <a:txBody>
                    <a:bodyPr/>
                    <a:lstStyle/>
                    <a:p>
                      <a:pPr marL="88900" indent="0" algn="l" fontAlgn="ctr"/>
                      <a:r>
                        <a:rPr lang="ja-JP" altLang="en-US" sz="1000" u="none" strike="noStrike" dirty="0">
                          <a:effectLst/>
                        </a:rPr>
                        <a:t>成年後見制度利用促進のための普及啓発</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br>
                        <a:rPr lang="ja-JP" altLang="en-US" sz="1000" u="none" strike="noStrike" dirty="0">
                          <a:effectLst/>
                        </a:rPr>
                      </a:br>
                      <a:r>
                        <a:rPr lang="ja-JP" altLang="en-US" sz="1000" u="none" strike="noStrike" dirty="0">
                          <a:effectLst/>
                        </a:rPr>
                        <a:t>市町村</a:t>
                      </a:r>
                      <a:endParaRPr lang="ja-JP" altLang="en-US" sz="1000" b="0" i="0" u="none" strike="noStrike" dirty="0">
                        <a:effectLst/>
                        <a:latin typeface="ＭＳ Ｐゴシック"/>
                      </a:endParaRPr>
                    </a:p>
                  </a:txBody>
                  <a:tcPr marL="4546" marR="4546" marT="4546" marB="0" anchor="ctr"/>
                </a:tc>
              </a:tr>
            </a:tbl>
          </a:graphicData>
        </a:graphic>
      </p:graphicFrame>
      <p:sp>
        <p:nvSpPr>
          <p:cNvPr id="6" name="テキスト ボックス 5"/>
          <p:cNvSpPr txBox="1"/>
          <p:nvPr/>
        </p:nvSpPr>
        <p:spPr>
          <a:xfrm>
            <a:off x="200472" y="6579979"/>
            <a:ext cx="9489504" cy="233397"/>
          </a:xfrm>
          <a:prstGeom prst="rect">
            <a:avLst/>
          </a:prstGeom>
          <a:noFill/>
        </p:spPr>
        <p:txBody>
          <a:bodyPr wrap="square" rtlCol="0">
            <a:spAutoFit/>
          </a:bodyPr>
          <a:lstStyle/>
          <a:p>
            <a:pPr>
              <a:lnSpc>
                <a:spcPts val="1100"/>
              </a:lnSpc>
            </a:pPr>
            <a:r>
              <a:rPr lang="ja-JP" altLang="en-US" sz="1050" dirty="0"/>
              <a:t>注）◎・・・地域生活支援事業からの移行</a:t>
            </a:r>
            <a:r>
              <a:rPr lang="ja-JP" altLang="en-US" sz="1050" dirty="0" smtClean="0"/>
              <a:t>、★</a:t>
            </a:r>
            <a:r>
              <a:rPr lang="ja-JP" altLang="en-US" sz="1050" dirty="0"/>
              <a:t>・・・新規</a:t>
            </a:r>
            <a:r>
              <a:rPr lang="ja-JP" altLang="en-US" sz="1050" dirty="0" smtClean="0"/>
              <a:t>事業</a:t>
            </a:r>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185</a:t>
            </a:fld>
            <a:endParaRPr lang="en-US" altLang="ja-JP" dirty="0"/>
          </a:p>
        </p:txBody>
      </p:sp>
    </p:spTree>
    <p:extLst>
      <p:ext uri="{BB962C8B-B14F-4D97-AF65-F5344CB8AC3E}">
        <p14:creationId xmlns:p14="http://schemas.microsoft.com/office/powerpoint/2010/main" val="404764264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243699647"/>
              </p:ext>
            </p:extLst>
          </p:nvPr>
        </p:nvGraphicFramePr>
        <p:xfrm>
          <a:off x="72008" y="365351"/>
          <a:ext cx="9777536" cy="3135659"/>
        </p:xfrm>
        <a:graphic>
          <a:graphicData uri="http://schemas.openxmlformats.org/drawingml/2006/table">
            <a:tbl>
              <a:tblPr>
                <a:tableStyleId>{5940675A-B579-460E-94D1-54222C63F5DA}</a:tableStyleId>
              </a:tblPr>
              <a:tblGrid>
                <a:gridCol w="203246"/>
                <a:gridCol w="2085458"/>
                <a:gridCol w="6840760"/>
                <a:gridCol w="648072"/>
              </a:tblGrid>
              <a:tr h="179633">
                <a:tc gridSpan="2">
                  <a:txBody>
                    <a:bodyPr/>
                    <a:lstStyle/>
                    <a:p>
                      <a:pPr algn="ctr" fontAlgn="ctr"/>
                      <a:r>
                        <a:rPr lang="ja-JP" altLang="en-US" sz="1000" u="none" strike="noStrike" dirty="0">
                          <a:effectLst/>
                        </a:rPr>
                        <a:t>事業名</a:t>
                      </a:r>
                      <a:endParaRPr lang="ja-JP" altLang="en-US" sz="1000" b="0" i="0" u="none" strike="noStrike" dirty="0">
                        <a:effectLst/>
                        <a:latin typeface="ＭＳ Ｐゴシック"/>
                      </a:endParaRPr>
                    </a:p>
                  </a:txBody>
                  <a:tcPr marL="4546" marR="4546" marT="4546" marB="0" anchor="ctr"/>
                </a:tc>
                <a:tc hMerge="1">
                  <a:txBody>
                    <a:bodyPr/>
                    <a:lstStyle/>
                    <a:p>
                      <a:endParaRPr kumimoji="1" lang="ja-JP" altLang="en-US"/>
                    </a:p>
                  </a:txBody>
                  <a:tcPr/>
                </a:tc>
                <a:tc>
                  <a:txBody>
                    <a:bodyPr/>
                    <a:lstStyle/>
                    <a:p>
                      <a:pPr algn="ctr" fontAlgn="ctr"/>
                      <a:r>
                        <a:rPr lang="ja-JP" altLang="en-US" sz="1000" u="none" strike="noStrike" dirty="0">
                          <a:effectLst/>
                        </a:rPr>
                        <a:t>事業内容</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実施主体</a:t>
                      </a:r>
                      <a:endParaRPr lang="ja-JP" altLang="en-US" sz="1000" b="0" i="0" u="none" strike="noStrike">
                        <a:effectLst/>
                        <a:latin typeface="ＭＳ Ｐゴシック"/>
                      </a:endParaRPr>
                    </a:p>
                  </a:txBody>
                  <a:tcPr marL="4546" marR="4546" marT="4546" marB="0" anchor="ctr"/>
                </a:tc>
              </a:tr>
              <a:tr h="364888">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アルコール</a:t>
                      </a:r>
                      <a:r>
                        <a:rPr lang="ja-JP" altLang="en-US" sz="1000" u="none" strike="noStrike" dirty="0">
                          <a:effectLst/>
                        </a:rPr>
                        <a:t>関連問題に取り組む民間団体支援事業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アルコール依存症を含むアルコール関連問題の改善に取り組む民間団体の活動を支援（指定都市、中核市も実施可）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54064">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薬物</a:t>
                      </a:r>
                      <a:r>
                        <a:rPr lang="ja-JP" altLang="en-US" sz="1000" u="none" strike="noStrike" dirty="0">
                          <a:effectLst/>
                        </a:rPr>
                        <a:t>依存症に関する問題に取り組む民間団体支援事業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薬物依存症に関する問題の改善に取り組む民間団体の活動を支援（指定都市、中核市も実施可）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54064">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smtClean="0">
                          <a:effectLst/>
                        </a:rPr>
                        <a:t>ギャンブル</a:t>
                      </a:r>
                      <a:r>
                        <a:rPr lang="ja-JP" altLang="en-US" sz="1000" u="none" strike="noStrike" dirty="0">
                          <a:effectLst/>
                        </a:rPr>
                        <a:t>等依存症に関する問題に取り組む民間団体支援事業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ギャンブル等依存症に関する問題の改善に取り組む民間団体の活動を支援（指定都市、中核市も実施可）</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354064">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a:effectLst/>
                        </a:rPr>
                        <a:t>　</a:t>
                      </a:r>
                      <a:r>
                        <a:rPr lang="ja-JP" altLang="en-US" sz="1000" u="none" strike="noStrike" dirty="0" smtClean="0">
                          <a:effectLst/>
                        </a:rPr>
                        <a:t>　「</a:t>
                      </a:r>
                      <a:r>
                        <a:rPr lang="ja-JP" altLang="en-US" sz="1000" u="none" strike="noStrike" dirty="0">
                          <a:effectLst/>
                        </a:rPr>
                        <a:t>心のバリアフリー」推進事業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管内市町村の理解促進研修・啓発事業や自発的活動支援事業との調整や連携を行うとともに、心のバリアフリーを広めるための取組を実施</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a:effectLst/>
                        </a:rPr>
                        <a:t>都道府県</a:t>
                      </a:r>
                      <a:endParaRPr lang="ja-JP" altLang="en-US" sz="1000" b="0" i="0" u="none" strike="noStrike">
                        <a:effectLst/>
                        <a:latin typeface="ＭＳ Ｐゴシック"/>
                      </a:endParaRPr>
                    </a:p>
                  </a:txBody>
                  <a:tcPr marL="4546" marR="4546" marT="4546" marB="0" anchor="ctr"/>
                </a:tc>
              </a:tr>
              <a:tr h="430454">
                <a:tc>
                  <a:txBody>
                    <a:bodyPr/>
                    <a:lstStyle/>
                    <a:p>
                      <a:pPr algn="ctr" fontAlgn="ctr"/>
                      <a:endParaRPr lang="ja-JP" altLang="en-US" sz="1000" b="0" i="0" u="none" strike="noStrike" dirty="0">
                        <a:effectLst/>
                        <a:latin typeface="ＭＳ Ｐゴシック"/>
                      </a:endParaRPr>
                    </a:p>
                  </a:txBody>
                  <a:tcPr marL="4546" marR="4546" marT="4546" marB="0" anchor="ctr"/>
                </a:tc>
                <a:tc>
                  <a:txBody>
                    <a:bodyPr/>
                    <a:lstStyle/>
                    <a:p>
                      <a:pPr algn="l" fontAlgn="ctr"/>
                      <a:r>
                        <a:rPr lang="ja-JP" altLang="en-US" sz="1000" u="none" strike="noStrike" dirty="0" smtClean="0">
                          <a:effectLst/>
                        </a:rPr>
                        <a:t>　</a:t>
                      </a:r>
                      <a:r>
                        <a:rPr lang="zh-TW" altLang="en-US" sz="1000" u="none" strike="noStrike" dirty="0" smtClean="0">
                          <a:effectLst/>
                          <a:latin typeface="ＭＳ Ｐゴシック" panose="020B0600070205080204" pitchFamily="50" charset="-128"/>
                          <a:ea typeface="ＭＳ Ｐゴシック" panose="020B0600070205080204" pitchFamily="50" charset="-128"/>
                        </a:rPr>
                        <a:t>特別</a:t>
                      </a:r>
                      <a:r>
                        <a:rPr lang="zh-TW" altLang="en-US" sz="1000" u="none" strike="noStrike" dirty="0">
                          <a:effectLst/>
                          <a:latin typeface="ＭＳ Ｐゴシック" panose="020B0600070205080204" pitchFamily="50" charset="-128"/>
                          <a:ea typeface="ＭＳ Ｐゴシック" panose="020B0600070205080204" pitchFamily="50" charset="-128"/>
                        </a:rPr>
                        <a:t>促進事業</a:t>
                      </a:r>
                      <a:endParaRPr lang="zh-TW" altLang="en-US" sz="1000" b="0" i="0" u="none" strike="noStrike" dirty="0">
                        <a:effectLst/>
                        <a:latin typeface="ＭＳ Ｐゴシック" panose="020B0600070205080204" pitchFamily="50" charset="-128"/>
                        <a:ea typeface="ＭＳ Ｐゴシック" panose="020B0600070205080204" pitchFamily="50" charset="-128"/>
                      </a:endParaRPr>
                    </a:p>
                    <a:p>
                      <a:pPr algn="l" fontAlgn="ctr"/>
                      <a:r>
                        <a:rPr lang="ja-JP" altLang="en-US" sz="1000" u="none" strike="noStrike" dirty="0">
                          <a:effectLst/>
                        </a:rPr>
                        <a:t>　</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u="none" strike="noStrike" dirty="0">
                          <a:effectLst/>
                        </a:rPr>
                        <a:t>上記以外の事業であって、地域の特性等に応じて都道府県又は市町村の判断で実施する重要な事業について支援（厚生労働省に協議のうえ実施）</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u="none" strike="noStrike" dirty="0">
                          <a:effectLst/>
                        </a:rPr>
                        <a:t>都道府県</a:t>
                      </a:r>
                      <a:br>
                        <a:rPr lang="ja-JP" altLang="en-US" sz="1000" u="none" strike="noStrike" dirty="0">
                          <a:effectLst/>
                        </a:rPr>
                      </a:br>
                      <a:r>
                        <a:rPr lang="ja-JP" altLang="en-US" sz="1000" u="none" strike="noStrike" dirty="0">
                          <a:effectLst/>
                        </a:rPr>
                        <a:t>市町村</a:t>
                      </a:r>
                      <a:endParaRPr lang="ja-JP" altLang="en-US" sz="1000" b="0" i="0" u="none" strike="noStrike" dirty="0">
                        <a:effectLst/>
                        <a:latin typeface="ＭＳ Ｐゴシック"/>
                      </a:endParaRPr>
                    </a:p>
                  </a:txBody>
                  <a:tcPr marL="4546" marR="4546" marT="4546" marB="0" anchor="ctr"/>
                </a:tc>
              </a:tr>
              <a:tr h="668038">
                <a:tc>
                  <a:txBody>
                    <a:bodyPr/>
                    <a:lstStyle/>
                    <a:p>
                      <a:pPr algn="ctr" fontAlgn="ctr"/>
                      <a:r>
                        <a:rPr lang="ja-JP" altLang="en-US" sz="1000" b="0" i="0" u="none" strike="noStrike" dirty="0" smtClean="0">
                          <a:effectLst/>
                          <a:latin typeface="ＭＳ Ｐゴシック"/>
                        </a:rPr>
                        <a:t>★</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精神障害にも対応した地域包括ケアシステムの構築推進事業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障害保健福祉圏域ごとの保健・医療・福祉関係者による協議の場を通じて精神科病院等の医療機関、市町村等との重層的な連携による支援体制を構築し、地域の課題を共有した上で行う地域包括ケアシステムの構築に資する取組を推進する。</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b="0" i="0" u="none" strike="noStrike" dirty="0" smtClean="0">
                          <a:effectLst/>
                          <a:latin typeface="ＭＳ Ｐゴシック"/>
                        </a:rPr>
                        <a:t>都道府県</a:t>
                      </a:r>
                      <a:endParaRPr lang="en-US" altLang="ja-JP" sz="1000" b="0" i="0" u="none" strike="noStrike" dirty="0" smtClean="0">
                        <a:effectLst/>
                        <a:latin typeface="ＭＳ Ｐゴシック"/>
                      </a:endParaRPr>
                    </a:p>
                    <a:p>
                      <a:pPr algn="ctr" fontAlgn="ctr"/>
                      <a:r>
                        <a:rPr lang="ja-JP" altLang="en-US" sz="1000" b="0" i="0" u="none" strike="noStrike" dirty="0" smtClean="0">
                          <a:effectLst/>
                          <a:latin typeface="ＭＳ Ｐゴシック"/>
                        </a:rPr>
                        <a:t>指定都市</a:t>
                      </a:r>
                      <a:endParaRPr lang="en-US" altLang="ja-JP" sz="1000" b="0" i="0" u="none" strike="noStrike" dirty="0" smtClean="0">
                        <a:effectLst/>
                        <a:latin typeface="ＭＳ Ｐゴシック"/>
                      </a:endParaRPr>
                    </a:p>
                    <a:p>
                      <a:pPr algn="ctr" fontAlgn="ctr"/>
                      <a:r>
                        <a:rPr lang="ja-JP" altLang="en-US" sz="800" b="0" i="0" u="none" strike="noStrike" dirty="0" smtClean="0">
                          <a:effectLst/>
                          <a:latin typeface="ＭＳ Ｐゴシック"/>
                        </a:rPr>
                        <a:t>保健所設置市</a:t>
                      </a:r>
                      <a:endParaRPr lang="en-US" altLang="ja-JP" sz="800" b="0" i="0" u="none" strike="noStrike" dirty="0" smtClean="0">
                        <a:effectLst/>
                        <a:latin typeface="ＭＳ Ｐゴシック"/>
                      </a:endParaRPr>
                    </a:p>
                    <a:p>
                      <a:pPr algn="ctr" fontAlgn="ctr"/>
                      <a:r>
                        <a:rPr lang="ja-JP" altLang="en-US" sz="1000" b="0" i="0" u="none" strike="noStrike" dirty="0" smtClean="0">
                          <a:effectLst/>
                          <a:latin typeface="ＭＳ Ｐゴシック"/>
                        </a:rPr>
                        <a:t>特別区</a:t>
                      </a:r>
                      <a:endParaRPr lang="ja-JP" altLang="en-US" sz="1000" b="0" i="0" u="none" strike="noStrike" dirty="0">
                        <a:effectLst/>
                        <a:latin typeface="ＭＳ Ｐゴシック"/>
                      </a:endParaRPr>
                    </a:p>
                  </a:txBody>
                  <a:tcPr marL="4546" marR="4546" marT="4546" marB="0" anchor="ctr"/>
                </a:tc>
              </a:tr>
              <a:tr h="430454">
                <a:tc>
                  <a:txBody>
                    <a:bodyPr/>
                    <a:lstStyle/>
                    <a:p>
                      <a:pPr algn="ctr" fontAlgn="ctr"/>
                      <a:r>
                        <a:rPr lang="ja-JP" altLang="en-US" sz="1000" b="0" i="0" u="none" strike="noStrike" dirty="0" smtClean="0">
                          <a:effectLst/>
                          <a:latin typeface="ＭＳ Ｐゴシック"/>
                        </a:rPr>
                        <a:t>★</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重度訪問介護両者の大学修学支援事業</a:t>
                      </a:r>
                      <a:endParaRPr lang="ja-JP" altLang="en-US" sz="1000" b="0" i="0" u="none" strike="noStrike" dirty="0">
                        <a:effectLst/>
                        <a:latin typeface="ＭＳ Ｐゴシック"/>
                      </a:endParaRPr>
                    </a:p>
                  </a:txBody>
                  <a:tcPr marL="4546" marR="4546" marT="4546" marB="0" anchor="ctr"/>
                </a:tc>
                <a:tc>
                  <a:txBody>
                    <a:bodyPr/>
                    <a:lstStyle/>
                    <a:p>
                      <a:pPr marL="88900" indent="0" algn="l" fontAlgn="ctr"/>
                      <a:r>
                        <a:rPr lang="ja-JP" altLang="en-US" sz="1000" b="0" i="0" u="none" strike="noStrike" dirty="0" smtClean="0">
                          <a:effectLst/>
                          <a:latin typeface="ＭＳ Ｐゴシック"/>
                        </a:rPr>
                        <a:t>重度訪問介護の利用者が大学等に修学するに当たって必要な身体介護等を、大学等における支援体制が構築されるまでの間において提供する。</a:t>
                      </a:r>
                      <a:endParaRPr lang="ja-JP" altLang="en-US" sz="1000" b="0" i="0" u="none" strike="noStrike" dirty="0">
                        <a:effectLst/>
                        <a:latin typeface="ＭＳ Ｐゴシック"/>
                      </a:endParaRPr>
                    </a:p>
                  </a:txBody>
                  <a:tcPr marL="4546" marR="4546" marT="4546" marB="0" anchor="ctr"/>
                </a:tc>
                <a:tc>
                  <a:txBody>
                    <a:bodyPr/>
                    <a:lstStyle/>
                    <a:p>
                      <a:pPr algn="ctr" fontAlgn="ctr"/>
                      <a:r>
                        <a:rPr lang="ja-JP" altLang="en-US" sz="1000" b="0" i="0" u="none" strike="noStrike" dirty="0" smtClean="0">
                          <a:effectLst/>
                          <a:latin typeface="ＭＳ Ｐゴシック"/>
                        </a:rPr>
                        <a:t>市町村</a:t>
                      </a:r>
                      <a:endParaRPr lang="ja-JP" altLang="en-US" sz="1000" b="0" i="0" u="none" strike="noStrike" dirty="0">
                        <a:effectLst/>
                        <a:latin typeface="ＭＳ Ｐゴシック"/>
                      </a:endParaRPr>
                    </a:p>
                  </a:txBody>
                  <a:tcPr marL="4546" marR="4546" marT="4546" marB="0" anchor="ctr"/>
                </a:tc>
              </a:tr>
            </a:tbl>
          </a:graphicData>
        </a:graphic>
      </p:graphicFrame>
      <p:sp>
        <p:nvSpPr>
          <p:cNvPr id="6" name="テキスト ボックス 5"/>
          <p:cNvSpPr txBox="1"/>
          <p:nvPr/>
        </p:nvSpPr>
        <p:spPr>
          <a:xfrm>
            <a:off x="200472" y="3699659"/>
            <a:ext cx="9489504" cy="233397"/>
          </a:xfrm>
          <a:prstGeom prst="rect">
            <a:avLst/>
          </a:prstGeom>
          <a:noFill/>
        </p:spPr>
        <p:txBody>
          <a:bodyPr wrap="square" rtlCol="0">
            <a:spAutoFit/>
          </a:bodyPr>
          <a:lstStyle/>
          <a:p>
            <a:pPr>
              <a:lnSpc>
                <a:spcPts val="1100"/>
              </a:lnSpc>
            </a:pPr>
            <a:r>
              <a:rPr lang="ja-JP" altLang="en-US" sz="1050" dirty="0"/>
              <a:t>注</a:t>
            </a:r>
            <a:r>
              <a:rPr lang="ja-JP" altLang="en-US" sz="1050" dirty="0" smtClean="0"/>
              <a:t>）★</a:t>
            </a:r>
            <a:r>
              <a:rPr lang="ja-JP" altLang="en-US" sz="1050" dirty="0"/>
              <a:t>・・・新規</a:t>
            </a:r>
            <a:r>
              <a:rPr lang="ja-JP" altLang="en-US" sz="1050" dirty="0" smtClean="0"/>
              <a:t>事業</a:t>
            </a:r>
            <a:endParaRPr lang="en-US" altLang="ja-JP" sz="1050" dirty="0" smtClean="0"/>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186</a:t>
            </a:fld>
            <a:endParaRPr lang="en-US" altLang="ja-JP" dirty="0"/>
          </a:p>
        </p:txBody>
      </p:sp>
    </p:spTree>
    <p:extLst>
      <p:ext uri="{BB962C8B-B14F-4D97-AF65-F5344CB8AC3E}">
        <p14:creationId xmlns:p14="http://schemas.microsoft.com/office/powerpoint/2010/main" val="8662472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064568" y="1686582"/>
            <a:ext cx="8232886" cy="3293541"/>
          </a:xfrm>
        </p:spPr>
        <p:txBody>
          <a:bodyPr/>
          <a:lstStyle/>
          <a:p>
            <a:pPr algn="l" eaLnBrk="1" hangingPunct="1"/>
            <a:r>
              <a:rPr lang="ja-JP" altLang="en-US" sz="4000" dirty="0" smtClean="0"/>
              <a:t>（参考</a:t>
            </a:r>
            <a:r>
              <a:rPr lang="ja-JP" altLang="en-US" sz="4000" dirty="0" smtClean="0"/>
              <a:t>資料２）</a:t>
            </a:r>
            <a:r>
              <a:rPr lang="ja-JP" altLang="en-US" sz="4000" dirty="0" smtClean="0"/>
              <a:t/>
            </a:r>
            <a:br>
              <a:rPr lang="ja-JP" altLang="en-US" sz="4000" dirty="0" smtClean="0"/>
            </a:br>
            <a:r>
              <a:rPr lang="ja-JP" altLang="en-US" sz="4000" dirty="0" smtClean="0"/>
              <a:t>生活困窮者自立支援法について</a:t>
            </a:r>
          </a:p>
        </p:txBody>
      </p:sp>
      <p:sp>
        <p:nvSpPr>
          <p:cNvPr id="2051" name="Rectangle 8"/>
          <p:cNvSpPr>
            <a:spLocks noChangeArrowheads="1"/>
          </p:cNvSpPr>
          <p:nvPr/>
        </p:nvSpPr>
        <p:spPr bwMode="auto">
          <a:xfrm>
            <a:off x="428265" y="4652963"/>
            <a:ext cx="9059863" cy="647700"/>
          </a:xfrm>
          <a:prstGeom prst="rect">
            <a:avLst/>
          </a:prstGeom>
          <a:noFill/>
          <a:ln w="9525">
            <a:noFill/>
            <a:miter lim="800000"/>
            <a:headEnd/>
            <a:tailEnd/>
          </a:ln>
        </p:spPr>
        <p:txBody>
          <a:bodyPr anchor="ctr"/>
          <a:lstStyle/>
          <a:p>
            <a:pPr algn="ctr"/>
            <a:endParaRPr lang="ja-JP" altLang="en-US" sz="3600" b="1" dirty="0">
              <a:solidFill>
                <a:schemeClr val="tx2"/>
              </a:solidFill>
            </a:endParaRPr>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pPr>
                <a:defRPr/>
              </a:pPr>
              <a:t>187</a:t>
            </a:fld>
            <a:endParaRPr lang="en-US" altLang="ja-JP" dirty="0"/>
          </a:p>
        </p:txBody>
      </p:sp>
    </p:spTree>
    <p:extLst>
      <p:ext uri="{BB962C8B-B14F-4D97-AF65-F5344CB8AC3E}">
        <p14:creationId xmlns:p14="http://schemas.microsoft.com/office/powerpoint/2010/main" val="293268124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額縁 4"/>
          <p:cNvSpPr/>
          <p:nvPr/>
        </p:nvSpPr>
        <p:spPr>
          <a:xfrm>
            <a:off x="60019" y="29027"/>
            <a:ext cx="9717529" cy="432000"/>
          </a:xfrm>
          <a:prstGeom prst="bevel">
            <a:avLst>
              <a:gd name="adj" fmla="val 8532"/>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ja-JP" altLang="en-US" sz="2100" dirty="0">
                <a:solidFill>
                  <a:prstClr val="black"/>
                </a:solidFill>
                <a:ea typeface="ＤＦ特太ゴシック体" pitchFamily="1" charset="-128"/>
              </a:rPr>
              <a:t>生活困窮者自立支援法</a:t>
            </a:r>
            <a:r>
              <a:rPr lang="ja-JP" altLang="en-US" sz="2100" dirty="0">
                <a:solidFill>
                  <a:prstClr val="black"/>
                </a:solidFill>
                <a:latin typeface="ＤＦ特太ゴシック体" panose="020B0509000000000000" pitchFamily="49" charset="-128"/>
                <a:ea typeface="ＤＦ特太ゴシック体" panose="020B0509000000000000" pitchFamily="49" charset="-128"/>
              </a:rPr>
              <a:t>（平成</a:t>
            </a:r>
            <a:r>
              <a:rPr lang="en-US" altLang="ja-JP" sz="2100" dirty="0">
                <a:solidFill>
                  <a:prstClr val="black"/>
                </a:solidFill>
                <a:latin typeface="ＤＦ特太ゴシック体" panose="020B0509000000000000" pitchFamily="49" charset="-128"/>
                <a:ea typeface="ＤＦ特太ゴシック体" panose="020B0509000000000000" pitchFamily="49" charset="-128"/>
              </a:rPr>
              <a:t>25</a:t>
            </a:r>
            <a:r>
              <a:rPr lang="ja-JP" altLang="en-US" sz="2100" dirty="0">
                <a:solidFill>
                  <a:prstClr val="black"/>
                </a:solidFill>
                <a:latin typeface="ＤＦ特太ゴシック体" panose="020B0509000000000000" pitchFamily="49" charset="-128"/>
                <a:ea typeface="ＤＦ特太ゴシック体" panose="020B0509000000000000" pitchFamily="49" charset="-128"/>
              </a:rPr>
              <a:t>年法律第</a:t>
            </a:r>
            <a:r>
              <a:rPr lang="en-US" altLang="ja-JP" sz="2100" dirty="0">
                <a:solidFill>
                  <a:prstClr val="black"/>
                </a:solidFill>
                <a:latin typeface="ＤＦ特太ゴシック体" panose="020B0509000000000000" pitchFamily="49" charset="-128"/>
                <a:ea typeface="ＤＦ特太ゴシック体" panose="020B0509000000000000" pitchFamily="49" charset="-128"/>
              </a:rPr>
              <a:t>105</a:t>
            </a:r>
            <a:r>
              <a:rPr lang="ja-JP" altLang="en-US" sz="2100" dirty="0">
                <a:solidFill>
                  <a:prstClr val="black"/>
                </a:solidFill>
                <a:latin typeface="ＤＦ特太ゴシック体" panose="020B0509000000000000" pitchFamily="49" charset="-128"/>
                <a:ea typeface="ＤＦ特太ゴシック体" panose="020B0509000000000000" pitchFamily="49" charset="-128"/>
              </a:rPr>
              <a:t>号）</a:t>
            </a:r>
            <a:r>
              <a:rPr lang="ja-JP" altLang="en-US" sz="2100" dirty="0">
                <a:solidFill>
                  <a:prstClr val="black"/>
                </a:solidFill>
                <a:ea typeface="ＤＦ特太ゴシック体" pitchFamily="1" charset="-128"/>
              </a:rPr>
              <a:t>について</a:t>
            </a:r>
          </a:p>
        </p:txBody>
      </p:sp>
      <p:sp>
        <p:nvSpPr>
          <p:cNvPr id="16" name="正方形/長方形 15"/>
          <p:cNvSpPr/>
          <p:nvPr/>
        </p:nvSpPr>
        <p:spPr>
          <a:xfrm>
            <a:off x="162411" y="1601222"/>
            <a:ext cx="9673075" cy="4708098"/>
          </a:xfrm>
          <a:prstGeom prst="rect">
            <a:avLst/>
          </a:prstGeom>
          <a:noFill/>
          <a:ln w="50800" cmpd="thickThi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8416" tIns="44207" rIns="88416" bIns="44207" rtlCol="0" anchor="ctr"/>
          <a:lstStyle/>
          <a:p>
            <a:pPr marL="199934" indent="-199934">
              <a:lnSpc>
                <a:spcPts val="1547"/>
              </a:lnSpc>
            </a:pPr>
            <a:endParaRPr lang="en-US" altLang="ja-JP" sz="1200" dirty="0">
              <a:solidFill>
                <a:srgbClr val="0000FF"/>
              </a:solidFill>
              <a:effectLst>
                <a:outerShdw blurRad="38100" dist="38100" dir="2700000" algn="tl">
                  <a:srgbClr val="000000">
                    <a:alpha val="43137"/>
                  </a:srgbClr>
                </a:outerShdw>
              </a:effectLst>
              <a:latin typeface="ＭＳ Ｐゴシック"/>
              <a:ea typeface="ＤＦ特太ゴシック体" pitchFamily="1" charset="-128"/>
            </a:endParaRPr>
          </a:p>
          <a:p>
            <a:pPr marL="199934" indent="-199934">
              <a:lnSpc>
                <a:spcPts val="1547"/>
              </a:lnSpc>
            </a:pPr>
            <a:r>
              <a:rPr lang="ja-JP" altLang="en-US" sz="1500" dirty="0">
                <a:solidFill>
                  <a:prstClr val="black"/>
                </a:solidFill>
                <a:latin typeface="ＭＳ ゴシック" pitchFamily="49" charset="-128"/>
                <a:ea typeface="ＤＦ特太ゴシック体" pitchFamily="1" charset="-128"/>
              </a:rPr>
              <a:t>１．自立相談支援事業の実施及び住居確保給付金の支給（必須事業）</a:t>
            </a:r>
            <a:endParaRPr lang="en-US" altLang="ja-JP" sz="1500" dirty="0">
              <a:solidFill>
                <a:prstClr val="black"/>
              </a:solidFill>
              <a:latin typeface="ＭＳ ゴシック" pitchFamily="49" charset="-128"/>
              <a:ea typeface="ＤＦ特太ゴシック体" pitchFamily="1" charset="-128"/>
            </a:endParaRPr>
          </a:p>
          <a:p>
            <a:pPr marL="351513" indent="-351513">
              <a:lnSpc>
                <a:spcPts val="1547"/>
              </a:lnSpc>
            </a:pPr>
            <a:r>
              <a:rPr lang="ja-JP" altLang="en-US" sz="1400" dirty="0">
                <a:solidFill>
                  <a:prstClr val="black"/>
                </a:solidFill>
              </a:rPr>
              <a:t>　</a:t>
            </a:r>
            <a:r>
              <a:rPr lang="ja-JP" altLang="en-US" sz="1400" dirty="0">
                <a:solidFill>
                  <a:prstClr val="black"/>
                </a:solidFill>
                <a:latin typeface="ＭＳ Ｐゴシック"/>
              </a:rPr>
              <a:t>　○　福祉事務所設置自治体は、</a:t>
            </a:r>
            <a:r>
              <a:rPr lang="ja-JP" altLang="en-US" sz="1400" u="sng" dirty="0">
                <a:solidFill>
                  <a:srgbClr val="FF0000"/>
                </a:solidFill>
                <a:latin typeface="ＭＳ Ｐゴシック"/>
              </a:rPr>
              <a:t>「自立相談支援事業」</a:t>
            </a:r>
            <a:r>
              <a:rPr lang="ja-JP" altLang="en-US" sz="1400" dirty="0">
                <a:solidFill>
                  <a:prstClr val="black"/>
                </a:solidFill>
                <a:latin typeface="ＭＳ Ｐゴシック"/>
              </a:rPr>
              <a:t>（就労その他の自立に関する相談支援、事業利用のためのプラン作成等）を実施する。</a:t>
            </a:r>
            <a:endParaRPr lang="en-US" altLang="ja-JP" sz="1400" dirty="0">
              <a:solidFill>
                <a:prstClr val="black"/>
              </a:solidFill>
              <a:latin typeface="ＭＳ Ｐゴシック"/>
            </a:endParaRPr>
          </a:p>
          <a:p>
            <a:pPr marL="199934" indent="-199934">
              <a:lnSpc>
                <a:spcPts val="1547"/>
              </a:lnSpc>
            </a:pPr>
            <a:r>
              <a:rPr lang="ja-JP" altLang="en-US" sz="1400" dirty="0">
                <a:solidFill>
                  <a:prstClr val="black"/>
                </a:solidFill>
                <a:latin typeface="HGPｺﾞｼｯｸM" pitchFamily="50" charset="-128"/>
                <a:ea typeface="HGPｺﾞｼｯｸM" pitchFamily="50" charset="-128"/>
              </a:rPr>
              <a:t>　　　　</a:t>
            </a:r>
            <a:r>
              <a:rPr lang="en-US" altLang="ja-JP" sz="1400" dirty="0">
                <a:solidFill>
                  <a:prstClr val="black"/>
                </a:solidFill>
                <a:latin typeface="HGPｺﾞｼｯｸM" pitchFamily="50" charset="-128"/>
                <a:ea typeface="HGPｺﾞｼｯｸM" pitchFamily="50" charset="-128"/>
              </a:rPr>
              <a:t>※</a:t>
            </a:r>
            <a:r>
              <a:rPr lang="ja-JP" altLang="en-US" sz="1400" dirty="0">
                <a:solidFill>
                  <a:prstClr val="black"/>
                </a:solidFill>
                <a:latin typeface="HGPｺﾞｼｯｸM" pitchFamily="50" charset="-128"/>
                <a:ea typeface="HGPｺﾞｼｯｸM" pitchFamily="50" charset="-128"/>
              </a:rPr>
              <a:t>　自治体直営のほか、社会福祉協議会や社会福祉法人、</a:t>
            </a:r>
            <a:r>
              <a:rPr lang="en-US" altLang="ja-JP" sz="1400" dirty="0">
                <a:solidFill>
                  <a:prstClr val="black"/>
                </a:solidFill>
                <a:latin typeface="HGPｺﾞｼｯｸM" pitchFamily="50" charset="-128"/>
                <a:ea typeface="HGPｺﾞｼｯｸM" pitchFamily="50" charset="-128"/>
              </a:rPr>
              <a:t>NPO</a:t>
            </a:r>
            <a:r>
              <a:rPr lang="ja-JP" altLang="en-US" sz="1400" dirty="0">
                <a:solidFill>
                  <a:prstClr val="black"/>
                </a:solidFill>
                <a:latin typeface="HGPｺﾞｼｯｸM" pitchFamily="50" charset="-128"/>
                <a:ea typeface="HGPｺﾞｼｯｸM" pitchFamily="50" charset="-128"/>
              </a:rPr>
              <a:t>等への委託も可能（他の事業も同様）。</a:t>
            </a:r>
            <a:endParaRPr lang="en-US" altLang="ja-JP" sz="1400" dirty="0">
              <a:solidFill>
                <a:prstClr val="black"/>
              </a:solidFill>
              <a:latin typeface="HGPｺﾞｼｯｸM" pitchFamily="50" charset="-128"/>
              <a:ea typeface="HGPｺﾞｼｯｸM" pitchFamily="50" charset="-128"/>
            </a:endParaRPr>
          </a:p>
          <a:p>
            <a:pPr marL="360008" indent="-360008">
              <a:lnSpc>
                <a:spcPts val="1547"/>
              </a:lnSpc>
            </a:pPr>
            <a:r>
              <a:rPr lang="ja-JP" altLang="en-US" sz="1400" dirty="0">
                <a:solidFill>
                  <a:prstClr val="black"/>
                </a:solidFill>
                <a:latin typeface="HGPｺﾞｼｯｸM" pitchFamily="50" charset="-128"/>
                <a:ea typeface="HGPｺﾞｼｯｸM" pitchFamily="50" charset="-128"/>
              </a:rPr>
              <a:t>　</a:t>
            </a:r>
            <a:r>
              <a:rPr lang="ja-JP" altLang="en-US" sz="1400" dirty="0">
                <a:solidFill>
                  <a:prstClr val="black"/>
                </a:solidFill>
                <a:latin typeface="ＭＳ Ｐゴシック"/>
              </a:rPr>
              <a:t>　○　福祉事務所設置自治体は、離職により住宅を失った生活困窮者等に対し家賃相当の</a:t>
            </a:r>
            <a:r>
              <a:rPr lang="ja-JP" altLang="en-US" sz="1400" u="sng" dirty="0">
                <a:solidFill>
                  <a:srgbClr val="FF0000"/>
                </a:solidFill>
                <a:latin typeface="ＭＳ Ｐゴシック"/>
              </a:rPr>
              <a:t>「住居確保給付金」</a:t>
            </a:r>
            <a:r>
              <a:rPr lang="ja-JP" altLang="en-US" sz="1400" dirty="0">
                <a:solidFill>
                  <a:prstClr val="black"/>
                </a:solidFill>
                <a:latin typeface="ＭＳ Ｐゴシック"/>
              </a:rPr>
              <a:t>（有期）を支給する。</a:t>
            </a:r>
            <a:endParaRPr lang="en-US" altLang="ja-JP" sz="1400" dirty="0">
              <a:solidFill>
                <a:prstClr val="black"/>
              </a:solidFill>
              <a:latin typeface="ＭＳ Ｐゴシック"/>
            </a:endParaRPr>
          </a:p>
          <a:p>
            <a:pPr marL="199934" indent="-199934">
              <a:lnSpc>
                <a:spcPts val="1400"/>
              </a:lnSpc>
            </a:pPr>
            <a:endParaRPr lang="en-US" altLang="ja-JP" sz="600" dirty="0">
              <a:solidFill>
                <a:prstClr val="black"/>
              </a:solidFill>
              <a:latin typeface="ＭＳ Ｐゴシック" pitchFamily="50" charset="-128"/>
            </a:endParaRPr>
          </a:p>
          <a:p>
            <a:pPr marL="199934" indent="-199934">
              <a:lnSpc>
                <a:spcPts val="1547"/>
              </a:lnSpc>
            </a:pPr>
            <a:r>
              <a:rPr lang="ja-JP" altLang="en-US" sz="1500" dirty="0">
                <a:solidFill>
                  <a:prstClr val="black"/>
                </a:solidFill>
                <a:latin typeface="ＭＳ ゴシック" pitchFamily="49" charset="-128"/>
                <a:ea typeface="ＤＦ特太ゴシック体" pitchFamily="1" charset="-128"/>
              </a:rPr>
              <a:t>２．就労準備支援事業、一時生活支援事業及び家計相談支援事業等の実施（任意事業）</a:t>
            </a:r>
            <a:endParaRPr lang="en-US" altLang="ja-JP" sz="1500" dirty="0">
              <a:solidFill>
                <a:prstClr val="black"/>
              </a:solidFill>
              <a:latin typeface="ＭＳ ゴシック" pitchFamily="49" charset="-128"/>
              <a:ea typeface="ＤＦ特太ゴシック体" pitchFamily="1" charset="-128"/>
            </a:endParaRPr>
          </a:p>
          <a:p>
            <a:pPr marL="199934" indent="-199934">
              <a:lnSpc>
                <a:spcPts val="1547"/>
              </a:lnSpc>
            </a:pPr>
            <a:r>
              <a:rPr lang="ja-JP" altLang="en-US" sz="1400" dirty="0">
                <a:solidFill>
                  <a:prstClr val="black"/>
                </a:solidFill>
                <a:latin typeface="ＭＳ Ｐゴシック" pitchFamily="50" charset="-128"/>
              </a:rPr>
              <a:t>　</a:t>
            </a:r>
            <a:r>
              <a:rPr lang="ja-JP" altLang="en-US" sz="1400" dirty="0">
                <a:solidFill>
                  <a:prstClr val="black"/>
                </a:solidFill>
                <a:latin typeface="ＭＳ Ｐゴシック"/>
              </a:rPr>
              <a:t>　○　福祉事務所設置自治体は、以下の事業を行うことができる。</a:t>
            </a:r>
            <a:endParaRPr lang="en-US" altLang="ja-JP" sz="1400" dirty="0">
              <a:solidFill>
                <a:prstClr val="black"/>
              </a:solidFill>
              <a:latin typeface="ＭＳ Ｐゴシック"/>
            </a:endParaRPr>
          </a:p>
          <a:p>
            <a:pPr marL="199934" indent="-199934">
              <a:lnSpc>
                <a:spcPts val="1547"/>
              </a:lnSpc>
            </a:pPr>
            <a:r>
              <a:rPr lang="ja-JP" altLang="en-US" sz="1400" dirty="0">
                <a:solidFill>
                  <a:prstClr val="black"/>
                </a:solidFill>
                <a:latin typeface="ＭＳ Ｐゴシック"/>
              </a:rPr>
              <a:t>　　　・　就労に必要な訓練を日常生活自立、社会生活自立段階から有期で実施する</a:t>
            </a:r>
            <a:r>
              <a:rPr lang="ja-JP" altLang="en-US" sz="1400" u="sng" dirty="0">
                <a:solidFill>
                  <a:srgbClr val="FF0000"/>
                </a:solidFill>
                <a:latin typeface="ＭＳ Ｐゴシック"/>
              </a:rPr>
              <a:t>「就労準備支援事業」</a:t>
            </a:r>
            <a:endParaRPr lang="en-US" altLang="ja-JP" sz="1400" u="sng" dirty="0">
              <a:solidFill>
                <a:srgbClr val="FF0000"/>
              </a:solidFill>
              <a:latin typeface="ＭＳ Ｐゴシック"/>
            </a:endParaRPr>
          </a:p>
          <a:p>
            <a:pPr marL="199934" indent="-199934">
              <a:lnSpc>
                <a:spcPts val="1547"/>
              </a:lnSpc>
            </a:pPr>
            <a:r>
              <a:rPr lang="ja-JP" altLang="en-US" sz="1400" dirty="0">
                <a:solidFill>
                  <a:prstClr val="black"/>
                </a:solidFill>
                <a:latin typeface="ＭＳ Ｐゴシック"/>
              </a:rPr>
              <a:t>　　　・　住居のない生活困窮者に対して一定期間宿泊場所や衣食の提供等を行う</a:t>
            </a:r>
            <a:r>
              <a:rPr lang="ja-JP" altLang="en-US" sz="1400" u="sng" dirty="0">
                <a:solidFill>
                  <a:srgbClr val="FF0000"/>
                </a:solidFill>
                <a:latin typeface="ＭＳ Ｐゴシック"/>
              </a:rPr>
              <a:t>「一時生活支援事業」</a:t>
            </a:r>
            <a:endParaRPr lang="en-US" altLang="ja-JP" sz="1400" u="sng" dirty="0">
              <a:solidFill>
                <a:srgbClr val="FF0000"/>
              </a:solidFill>
              <a:latin typeface="ＭＳ Ｐゴシック"/>
            </a:endParaRPr>
          </a:p>
          <a:p>
            <a:pPr marL="199934" indent="-199934">
              <a:lnSpc>
                <a:spcPts val="1547"/>
              </a:lnSpc>
            </a:pPr>
            <a:r>
              <a:rPr lang="ja-JP" altLang="en-US" sz="1400" dirty="0">
                <a:solidFill>
                  <a:prstClr val="black"/>
                </a:solidFill>
                <a:latin typeface="ＭＳ Ｐゴシック"/>
              </a:rPr>
              <a:t>　　　・　家計に関する相談、家計管理に関する指導、貸付のあっせん等を行う</a:t>
            </a:r>
            <a:r>
              <a:rPr lang="ja-JP" altLang="en-US" sz="1400" u="sng" dirty="0">
                <a:solidFill>
                  <a:srgbClr val="FF0000"/>
                </a:solidFill>
                <a:latin typeface="ＭＳ Ｐゴシック"/>
              </a:rPr>
              <a:t>「家計相談支援事業」</a:t>
            </a:r>
            <a:endParaRPr lang="en-US" altLang="ja-JP" sz="1400" u="sng" dirty="0">
              <a:solidFill>
                <a:srgbClr val="FF0000"/>
              </a:solidFill>
              <a:latin typeface="ＭＳ Ｐゴシック"/>
            </a:endParaRPr>
          </a:p>
          <a:p>
            <a:pPr marL="199934" indent="-199934">
              <a:lnSpc>
                <a:spcPts val="1547"/>
              </a:lnSpc>
            </a:pPr>
            <a:r>
              <a:rPr lang="ja-JP" altLang="en-US" sz="1400" dirty="0">
                <a:solidFill>
                  <a:prstClr val="black"/>
                </a:solidFill>
                <a:latin typeface="ＭＳ Ｐゴシック"/>
              </a:rPr>
              <a:t>　　　・　生活困窮家庭の子どもへの</a:t>
            </a:r>
            <a:r>
              <a:rPr lang="ja-JP" altLang="en-US" sz="1400" u="sng" dirty="0">
                <a:solidFill>
                  <a:srgbClr val="FF0000"/>
                </a:solidFill>
                <a:latin typeface="ＭＳ Ｐゴシック"/>
              </a:rPr>
              <a:t>「学習支援事業」</a:t>
            </a:r>
            <a:r>
              <a:rPr lang="ja-JP" altLang="en-US" sz="1400" dirty="0">
                <a:solidFill>
                  <a:prstClr val="black"/>
                </a:solidFill>
                <a:latin typeface="ＭＳ Ｐゴシック"/>
              </a:rPr>
              <a:t>その他生活困窮者の自立の促進に必要な事業</a:t>
            </a:r>
            <a:endParaRPr lang="en-US" altLang="ja-JP" sz="1400" dirty="0">
              <a:solidFill>
                <a:prstClr val="black"/>
              </a:solidFill>
              <a:latin typeface="ＭＳ Ｐゴシック"/>
            </a:endParaRPr>
          </a:p>
          <a:p>
            <a:pPr marL="199934" indent="-199934">
              <a:lnSpc>
                <a:spcPts val="1400"/>
              </a:lnSpc>
            </a:pPr>
            <a:endParaRPr lang="en-US" altLang="ja-JP" sz="800" dirty="0">
              <a:solidFill>
                <a:prstClr val="black"/>
              </a:solidFill>
              <a:effectLst>
                <a:outerShdw blurRad="38100" dist="38100" dir="2700000" algn="tl">
                  <a:srgbClr val="000000">
                    <a:alpha val="43137"/>
                  </a:srgbClr>
                </a:outerShdw>
              </a:effectLst>
              <a:latin typeface="ＭＳ Ｐゴシック" pitchFamily="50" charset="-128"/>
            </a:endParaRPr>
          </a:p>
          <a:p>
            <a:pPr marL="199934" indent="-199934">
              <a:lnSpc>
                <a:spcPts val="1547"/>
              </a:lnSpc>
            </a:pPr>
            <a:r>
              <a:rPr lang="ja-JP" altLang="en-US" sz="1500" dirty="0">
                <a:solidFill>
                  <a:prstClr val="black"/>
                </a:solidFill>
                <a:latin typeface="ＭＳ ゴシック" pitchFamily="49" charset="-128"/>
                <a:ea typeface="ＤＦ特太ゴシック体" pitchFamily="1" charset="-128"/>
              </a:rPr>
              <a:t>３．都道府県知事等による就労訓練事業（いわゆる「中間的就労」）の認定</a:t>
            </a:r>
            <a:endParaRPr lang="en-US" altLang="ja-JP" sz="1500" dirty="0">
              <a:solidFill>
                <a:prstClr val="black"/>
              </a:solidFill>
              <a:latin typeface="ＭＳ ゴシック" pitchFamily="49" charset="-128"/>
              <a:ea typeface="ＤＦ特太ゴシック体" pitchFamily="1" charset="-128"/>
            </a:endParaRPr>
          </a:p>
          <a:p>
            <a:pPr marL="351513" indent="-351513">
              <a:lnSpc>
                <a:spcPts val="1547"/>
              </a:lnSpc>
            </a:pPr>
            <a:r>
              <a:rPr lang="ja-JP" altLang="en-US" sz="1400" dirty="0">
                <a:solidFill>
                  <a:prstClr val="black"/>
                </a:solidFill>
                <a:latin typeface="ＭＳ Ｐゴシック" pitchFamily="50" charset="-128"/>
              </a:rPr>
              <a:t>　　</a:t>
            </a:r>
            <a:r>
              <a:rPr lang="ja-JP" altLang="en-US" sz="1400" dirty="0">
                <a:solidFill>
                  <a:prstClr val="black"/>
                </a:solidFill>
                <a:latin typeface="ＭＳ Ｐゴシック"/>
              </a:rPr>
              <a:t>○　都道府県知事、政令市長、中核市長は、事業者が、生活困窮者に対し、就労の機会の提供を行うとともに、就労に必要な知識及び能力の向上のために必要な訓練等を行う事業を実施する場合、その申請に基づき</a:t>
            </a:r>
            <a:r>
              <a:rPr lang="ja-JP" altLang="en-US" sz="1400" u="sng" dirty="0">
                <a:solidFill>
                  <a:srgbClr val="FF0000"/>
                </a:solidFill>
                <a:latin typeface="ＭＳ Ｐゴシック"/>
              </a:rPr>
              <a:t>一定の基準に該当する事業であることを認定</a:t>
            </a:r>
            <a:r>
              <a:rPr lang="ja-JP" altLang="en-US" sz="1400" dirty="0">
                <a:solidFill>
                  <a:prstClr val="black"/>
                </a:solidFill>
                <a:latin typeface="ＭＳ Ｐゴシック"/>
              </a:rPr>
              <a:t>する。</a:t>
            </a:r>
            <a:endParaRPr lang="en-US" altLang="ja-JP" sz="1400" dirty="0">
              <a:solidFill>
                <a:prstClr val="black"/>
              </a:solidFill>
              <a:latin typeface="ＭＳ Ｐゴシック"/>
            </a:endParaRPr>
          </a:p>
          <a:p>
            <a:pPr marL="199934" indent="-199934">
              <a:lnSpc>
                <a:spcPts val="1400"/>
              </a:lnSpc>
            </a:pPr>
            <a:endParaRPr lang="en-US" altLang="ja-JP" sz="800" dirty="0">
              <a:solidFill>
                <a:prstClr val="black"/>
              </a:solidFill>
              <a:latin typeface="ＭＳ Ｐゴシック" pitchFamily="50" charset="-128"/>
            </a:endParaRPr>
          </a:p>
          <a:p>
            <a:pPr marL="199934" indent="-199934">
              <a:lnSpc>
                <a:spcPts val="1547"/>
              </a:lnSpc>
            </a:pPr>
            <a:r>
              <a:rPr lang="ja-JP" altLang="en-US" sz="1500" dirty="0">
                <a:solidFill>
                  <a:prstClr val="black"/>
                </a:solidFill>
                <a:latin typeface="ＭＳ ゴシック" pitchFamily="49" charset="-128"/>
                <a:ea typeface="ＤＦ特太ゴシック体" pitchFamily="1" charset="-128"/>
              </a:rPr>
              <a:t>４．費用</a:t>
            </a:r>
            <a:endParaRPr lang="en-US" altLang="ja-JP" sz="1500" dirty="0">
              <a:solidFill>
                <a:prstClr val="black"/>
              </a:solidFill>
              <a:latin typeface="ＭＳ ゴシック" pitchFamily="49" charset="-128"/>
              <a:ea typeface="ＤＦ特太ゴシック体" pitchFamily="1" charset="-128"/>
            </a:endParaRPr>
          </a:p>
          <a:p>
            <a:pPr marL="199934" indent="-199934">
              <a:lnSpc>
                <a:spcPts val="1547"/>
              </a:lnSpc>
            </a:pPr>
            <a:r>
              <a:rPr lang="ja-JP" altLang="en-US" sz="1400" dirty="0">
                <a:solidFill>
                  <a:prstClr val="black"/>
                </a:solidFill>
              </a:rPr>
              <a:t>　　</a:t>
            </a:r>
            <a:r>
              <a:rPr lang="ja-JP" altLang="en-US" sz="1400" dirty="0">
                <a:solidFill>
                  <a:prstClr val="black"/>
                </a:solidFill>
                <a:latin typeface="ＭＳ Ｐゴシック"/>
              </a:rPr>
              <a:t>○　自立相談支援事業、住居確保給付金：</a:t>
            </a:r>
            <a:r>
              <a:rPr lang="ja-JP" altLang="en-US" sz="1400" u="sng" dirty="0">
                <a:solidFill>
                  <a:srgbClr val="FF0000"/>
                </a:solidFill>
                <a:latin typeface="ＭＳ Ｐゴシック"/>
              </a:rPr>
              <a:t>国庫負担３／４</a:t>
            </a:r>
            <a:endParaRPr lang="en-US" altLang="ja-JP" sz="1400" u="sng" dirty="0">
              <a:solidFill>
                <a:srgbClr val="FF0000"/>
              </a:solidFill>
              <a:latin typeface="ＭＳ Ｐゴシック"/>
            </a:endParaRPr>
          </a:p>
          <a:p>
            <a:pPr marL="199934" indent="-199934">
              <a:lnSpc>
                <a:spcPts val="1547"/>
              </a:lnSpc>
            </a:pPr>
            <a:r>
              <a:rPr lang="ja-JP" altLang="en-US" sz="1400" dirty="0">
                <a:solidFill>
                  <a:prstClr val="black"/>
                </a:solidFill>
                <a:latin typeface="ＭＳ Ｐゴシック"/>
              </a:rPr>
              <a:t>　　○　就労準備支援事業、一時生活支援事業：</a:t>
            </a:r>
            <a:r>
              <a:rPr lang="ja-JP" altLang="en-US" sz="1400" u="sng" dirty="0">
                <a:solidFill>
                  <a:srgbClr val="FF0000"/>
                </a:solidFill>
                <a:latin typeface="ＭＳ Ｐゴシック"/>
              </a:rPr>
              <a:t>国庫補助２／３</a:t>
            </a:r>
            <a:endParaRPr lang="en-US" altLang="ja-JP" sz="1400" dirty="0">
              <a:solidFill>
                <a:prstClr val="black"/>
              </a:solidFill>
              <a:latin typeface="ＭＳ Ｐゴシック"/>
            </a:endParaRPr>
          </a:p>
          <a:p>
            <a:pPr marL="199934" indent="-199934">
              <a:lnSpc>
                <a:spcPts val="1547"/>
              </a:lnSpc>
            </a:pPr>
            <a:r>
              <a:rPr lang="ja-JP" altLang="en-US" sz="1400" dirty="0">
                <a:solidFill>
                  <a:prstClr val="black"/>
                </a:solidFill>
                <a:latin typeface="ＭＳ Ｐゴシック"/>
              </a:rPr>
              <a:t>　　○　家計相談支援事業、学習支援事業その他生活困窮者の自立の促進に必要な事業：</a:t>
            </a:r>
            <a:r>
              <a:rPr lang="ja-JP" altLang="en-US" sz="1400" u="sng" dirty="0">
                <a:solidFill>
                  <a:srgbClr val="FF0000"/>
                </a:solidFill>
                <a:latin typeface="ＭＳ Ｐゴシック"/>
              </a:rPr>
              <a:t>国庫補助１／２</a:t>
            </a:r>
            <a:endParaRPr lang="en-US" altLang="ja-JP" sz="1400" dirty="0">
              <a:solidFill>
                <a:prstClr val="black"/>
              </a:solidFill>
              <a:latin typeface="ＭＳ Ｐゴシック"/>
            </a:endParaRPr>
          </a:p>
        </p:txBody>
      </p:sp>
      <p:sp>
        <p:nvSpPr>
          <p:cNvPr id="15" name="角丸四角形 14"/>
          <p:cNvSpPr/>
          <p:nvPr/>
        </p:nvSpPr>
        <p:spPr>
          <a:xfrm>
            <a:off x="102415" y="1396085"/>
            <a:ext cx="1865835" cy="377055"/>
          </a:xfrm>
          <a:prstGeom prst="roundRect">
            <a:avLst/>
          </a:prstGeo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lIns="88416" tIns="44207" rIns="88416" bIns="44207" anchor="ctr"/>
          <a:lstStyle/>
          <a:p>
            <a:pPr marL="199934" indent="-199934" algn="ctr">
              <a:lnSpc>
                <a:spcPct val="110000"/>
              </a:lnSpc>
              <a:defRPr/>
            </a:pPr>
            <a:r>
              <a:rPr lang="ja-JP" altLang="en-US" b="1" dirty="0">
                <a:solidFill>
                  <a:prstClr val="black"/>
                </a:solidFill>
                <a:latin typeface="ＭＳ ゴシック" pitchFamily="49" charset="-128"/>
                <a:ea typeface="ＭＳ ゴシック" pitchFamily="49" charset="-128"/>
              </a:rPr>
              <a:t>法律</a:t>
            </a:r>
            <a:r>
              <a:rPr lang="ja-JP" altLang="en-US" b="1" dirty="0" smtClean="0">
                <a:solidFill>
                  <a:prstClr val="black"/>
                </a:solidFill>
                <a:latin typeface="ＭＳ ゴシック" pitchFamily="49" charset="-128"/>
                <a:ea typeface="ＭＳ ゴシック" pitchFamily="49" charset="-128"/>
              </a:rPr>
              <a:t>の概要</a:t>
            </a:r>
          </a:p>
        </p:txBody>
      </p:sp>
      <p:sp>
        <p:nvSpPr>
          <p:cNvPr id="21" name="角丸四角形 20"/>
          <p:cNvSpPr/>
          <p:nvPr/>
        </p:nvSpPr>
        <p:spPr>
          <a:xfrm>
            <a:off x="115261" y="6363352"/>
            <a:ext cx="1865834" cy="434597"/>
          </a:xfrm>
          <a:prstGeom prst="roundRect">
            <a:avLst/>
          </a:prstGeo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lIns="88416" tIns="44207" rIns="88416" bIns="44207" anchor="ctr"/>
          <a:lstStyle/>
          <a:p>
            <a:pPr marL="199934" indent="-199934" algn="ctr">
              <a:lnSpc>
                <a:spcPct val="110000"/>
              </a:lnSpc>
              <a:defRPr/>
            </a:pPr>
            <a:r>
              <a:rPr lang="ja-JP" altLang="en-US" b="1" dirty="0" smtClean="0">
                <a:solidFill>
                  <a:prstClr val="black"/>
                </a:solidFill>
                <a:latin typeface="ＭＳ ゴシック" pitchFamily="49" charset="-128"/>
                <a:ea typeface="ＭＳ ゴシック" pitchFamily="49" charset="-128"/>
              </a:rPr>
              <a:t>施行期日</a:t>
            </a:r>
          </a:p>
        </p:txBody>
      </p:sp>
      <p:sp>
        <p:nvSpPr>
          <p:cNvPr id="10" name="正方形/長方形 9"/>
          <p:cNvSpPr/>
          <p:nvPr/>
        </p:nvSpPr>
        <p:spPr>
          <a:xfrm>
            <a:off x="2127116" y="6399382"/>
            <a:ext cx="1961098" cy="366276"/>
          </a:xfrm>
          <a:prstGeom prst="rect">
            <a:avLst/>
          </a:prstGeom>
        </p:spPr>
        <p:txBody>
          <a:bodyPr wrap="none" lIns="88416" tIns="44207" rIns="88416" bIns="44207">
            <a:spAutoFit/>
          </a:bodyPr>
          <a:lstStyle/>
          <a:p>
            <a:r>
              <a:rPr lang="ja-JP" altLang="en-US" dirty="0" smtClean="0">
                <a:solidFill>
                  <a:prstClr val="black"/>
                </a:solidFill>
              </a:rPr>
              <a:t>平成２７年４月１日</a:t>
            </a:r>
            <a:endParaRPr lang="ja-JP" altLang="en-US" dirty="0">
              <a:solidFill>
                <a:prstClr val="black"/>
              </a:solidFill>
            </a:endParaRPr>
          </a:p>
        </p:txBody>
      </p:sp>
      <p:sp>
        <p:nvSpPr>
          <p:cNvPr id="11" name="角丸四角形 10"/>
          <p:cNvSpPr/>
          <p:nvPr/>
        </p:nvSpPr>
        <p:spPr>
          <a:xfrm>
            <a:off x="70782" y="586145"/>
            <a:ext cx="9764721" cy="725062"/>
          </a:xfrm>
          <a:prstGeom prst="roundRect">
            <a:avLst/>
          </a:prstGeom>
          <a:ln w="28575" cmpd="thickThin">
            <a:solidFill>
              <a:schemeClr val="tx1"/>
            </a:solidFill>
          </a:ln>
        </p:spPr>
        <p:style>
          <a:lnRef idx="2">
            <a:schemeClr val="accent2"/>
          </a:lnRef>
          <a:fillRef idx="1">
            <a:schemeClr val="lt1"/>
          </a:fillRef>
          <a:effectRef idx="0">
            <a:schemeClr val="accent2"/>
          </a:effectRef>
          <a:fontRef idx="minor">
            <a:schemeClr val="dk1"/>
          </a:fontRef>
        </p:style>
        <p:txBody>
          <a:bodyPr lIns="88416" tIns="44207" rIns="88416" bIns="44207" anchor="ctr"/>
          <a:lstStyle/>
          <a:p>
            <a:pPr indent="208857" algn="just" hangingPunct="0">
              <a:defRPr/>
            </a:pPr>
            <a:r>
              <a:rPr lang="ja-JP" altLang="en-US" sz="1600" dirty="0">
                <a:solidFill>
                  <a:prstClr val="black"/>
                </a:solidFill>
                <a:latin typeface="ＭＳ ゴシック" pitchFamily="49" charset="-128"/>
                <a:ea typeface="ＭＳ ゴシック" pitchFamily="49" charset="-128"/>
              </a:rPr>
              <a:t>生活保護に至る前の段階の自立支援策の強化を図るため、生活困窮者に対し、自立相談支援事業の実施、住居確保給付金の支給その他の支援を行うための所要の措置を講ずる。</a:t>
            </a:r>
          </a:p>
        </p:txBody>
      </p:sp>
      <p:sp>
        <p:nvSpPr>
          <p:cNvPr id="9" name="スライド番号プレースホルダー 3"/>
          <p:cNvSpPr>
            <a:spLocks noGrp="1"/>
          </p:cNvSpPr>
          <p:nvPr>
            <p:ph type="sldNum" sz="quarter" idx="12"/>
          </p:nvPr>
        </p:nvSpPr>
        <p:spPr>
          <a:xfrm>
            <a:off x="7473316" y="6525352"/>
            <a:ext cx="2376264" cy="288032"/>
          </a:xfrm>
        </p:spPr>
        <p:txBody>
          <a:bodyPr/>
          <a:lstStyle/>
          <a:p>
            <a:pPr>
              <a:defRPr/>
            </a:pPr>
            <a:fld id="{5D99460D-A952-40A2-886C-A49013A15871}" type="slidenum">
              <a:rPr lang="en-US" altLang="ja-JP" smtClean="0"/>
              <a:pPr>
                <a:defRPr/>
              </a:pPr>
              <a:t>188</a:t>
            </a:fld>
            <a:endParaRPr lang="en-US" altLang="ja-JP" dirty="0"/>
          </a:p>
        </p:txBody>
      </p:sp>
    </p:spTree>
    <p:extLst>
      <p:ext uri="{BB962C8B-B14F-4D97-AF65-F5344CB8AC3E}">
        <p14:creationId xmlns:p14="http://schemas.microsoft.com/office/powerpoint/2010/main" val="7540547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47043" y="116637"/>
            <a:ext cx="8952452" cy="461574"/>
          </a:xfrm>
          <a:prstGeom prst="rect">
            <a:avLst/>
          </a:prstGeom>
          <a:solidFill>
            <a:schemeClr val="accent6">
              <a:lumMod val="20000"/>
              <a:lumOff val="80000"/>
            </a:schemeClr>
          </a:solidFill>
          <a:effectLst>
            <a:glow rad="63500">
              <a:schemeClr val="accent6">
                <a:satMod val="175000"/>
                <a:alpha val="40000"/>
              </a:schemeClr>
            </a:glow>
            <a:outerShdw blurRad="50800" dist="38100" dir="2700000" algn="tl" rotWithShape="0">
              <a:prstClr val="black">
                <a:alpha val="40000"/>
              </a:prstClr>
            </a:outerShdw>
          </a:effectLst>
        </p:spPr>
        <p:txBody>
          <a:bodyPr wrap="square" lIns="91348" tIns="45675" rIns="91348" bIns="45675" rtlCol="0">
            <a:spAutoFit/>
          </a:bodyPr>
          <a:lstStyle/>
          <a:p>
            <a:pPr algn="ctr"/>
            <a:r>
              <a:rPr lang="ja-JP" altLang="en-US" sz="2400" dirty="0">
                <a:latin typeface="ＤＦ特太ゴシック体" pitchFamily="49" charset="-128"/>
                <a:ea typeface="ＤＦ特太ゴシック体" pitchFamily="49" charset="-128"/>
              </a:rPr>
              <a:t>生活困窮者自立支援制度の理念</a:t>
            </a:r>
            <a:endParaRPr lang="en-US" altLang="ja-JP" sz="2400" dirty="0">
              <a:latin typeface="ＤＦ特太ゴシック体" pitchFamily="49" charset="-128"/>
              <a:ea typeface="ＤＦ特太ゴシック体" pitchFamily="49" charset="-128"/>
            </a:endParaRPr>
          </a:p>
        </p:txBody>
      </p:sp>
      <p:sp>
        <p:nvSpPr>
          <p:cNvPr id="10" name="テキスト ボックス 9"/>
          <p:cNvSpPr txBox="1"/>
          <p:nvPr/>
        </p:nvSpPr>
        <p:spPr>
          <a:xfrm>
            <a:off x="138535" y="1196752"/>
            <a:ext cx="9563730" cy="504056"/>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91348" tIns="45675" rIns="91348" bIns="45675" rtlCol="0" anchor="ctr">
            <a:noAutofit/>
          </a:bodyPr>
          <a:lstStyle/>
          <a:p>
            <a:r>
              <a:rPr lang="ja-JP" altLang="en-US" sz="1300" dirty="0"/>
              <a:t>　本制度は、生活保護に至っていない生活困窮者に対する「第２のセーフティネット」を全国的に拡充し、包括的な支援体系を</a:t>
            </a:r>
            <a:endParaRPr lang="en-US" altLang="ja-JP" sz="1300" dirty="0"/>
          </a:p>
          <a:p>
            <a:r>
              <a:rPr lang="ja-JP" altLang="en-US" sz="1300" dirty="0"/>
              <a:t>創設するもの。</a:t>
            </a:r>
          </a:p>
        </p:txBody>
      </p:sp>
      <p:sp>
        <p:nvSpPr>
          <p:cNvPr id="11" name="角丸四角形 10"/>
          <p:cNvSpPr/>
          <p:nvPr/>
        </p:nvSpPr>
        <p:spPr>
          <a:xfrm>
            <a:off x="116464" y="764713"/>
            <a:ext cx="1872208" cy="432048"/>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lvl="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１．制度の意義</a:t>
            </a:r>
          </a:p>
        </p:txBody>
      </p:sp>
      <p:sp>
        <p:nvSpPr>
          <p:cNvPr id="12" name="テキスト ボックス 11"/>
          <p:cNvSpPr txBox="1"/>
          <p:nvPr/>
        </p:nvSpPr>
        <p:spPr>
          <a:xfrm>
            <a:off x="138535" y="2276878"/>
            <a:ext cx="9563730" cy="2448272"/>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91348" tIns="45675" rIns="91348" bIns="45675" rtlCol="0" anchor="ctr">
            <a:noAutofit/>
          </a:bodyPr>
          <a:lstStyle/>
          <a:p>
            <a:pPr lvl="0"/>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生活困窮者の自立と尊厳の確保</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300" dirty="0">
                <a:solidFill>
                  <a:prstClr val="black"/>
                </a:solidFill>
              </a:rPr>
              <a:t>　・本制度では、本人の内面からわき起こる意欲や想いが主役となり、支援員がこれに寄り添って支援する。</a:t>
            </a:r>
            <a:endParaRPr lang="en-US" altLang="ja-JP" sz="1300" dirty="0">
              <a:solidFill>
                <a:prstClr val="black"/>
              </a:solidFill>
            </a:endParaRPr>
          </a:p>
          <a:p>
            <a:pPr lvl="0"/>
            <a:r>
              <a:rPr lang="ja-JP" altLang="en-US" sz="1300" dirty="0">
                <a:solidFill>
                  <a:prstClr val="black"/>
                </a:solidFill>
              </a:rPr>
              <a:t>　・本人の自己選択、自己決定を基本に、経済的自立のみならず日常生活自立や社会生活自立など本人の状態に応じた自立</a:t>
            </a:r>
            <a:endParaRPr lang="en-US" altLang="ja-JP" sz="1300" dirty="0">
              <a:solidFill>
                <a:prstClr val="black"/>
              </a:solidFill>
            </a:endParaRPr>
          </a:p>
          <a:p>
            <a:pPr lvl="0"/>
            <a:r>
              <a:rPr lang="ja-JP" altLang="en-US" sz="1300" dirty="0">
                <a:solidFill>
                  <a:prstClr val="black"/>
                </a:solidFill>
              </a:rPr>
              <a:t>　　を支援する。</a:t>
            </a:r>
            <a:endParaRPr lang="en-US" altLang="ja-JP" sz="1300" dirty="0">
              <a:solidFill>
                <a:prstClr val="black"/>
              </a:solidFill>
            </a:endParaRPr>
          </a:p>
          <a:p>
            <a:pPr lvl="0"/>
            <a:r>
              <a:rPr lang="ja-JP" altLang="en-US" sz="1300" dirty="0">
                <a:solidFill>
                  <a:prstClr val="black"/>
                </a:solidFill>
              </a:rPr>
              <a:t>　・生活困窮者の多くが自己肯定感、自尊感情を失っていることに留意し、尊厳の確保に特に配慮する。</a:t>
            </a:r>
            <a:endParaRPr lang="en-US" altLang="ja-JP" sz="1300" dirty="0">
              <a:solidFill>
                <a:prstClr val="black"/>
              </a:solidFill>
            </a:endParaRPr>
          </a:p>
          <a:p>
            <a:pPr lvl="0"/>
            <a:endParaRPr lang="en-US" altLang="ja-JP" sz="1300" dirty="0">
              <a:solidFill>
                <a:prstClr val="black"/>
              </a:solidFill>
            </a:endParaRPr>
          </a:p>
          <a:p>
            <a:pPr lvl="0"/>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生活困窮者支援を通じた地域づくり</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400" dirty="0">
                <a:solidFill>
                  <a:prstClr val="black"/>
                </a:solidFill>
              </a:rPr>
              <a:t>　</a:t>
            </a:r>
            <a:r>
              <a:rPr lang="ja-JP" altLang="en-US" sz="1300" dirty="0">
                <a:solidFill>
                  <a:prstClr val="black"/>
                </a:solidFill>
              </a:rPr>
              <a:t>・生活困窮者の早期把握や見守りのための地域ネットワークを構築し、包括的な支援策を用意するとともに、働く場や参加する</a:t>
            </a:r>
            <a:endParaRPr lang="en-US" altLang="ja-JP" sz="1300" dirty="0">
              <a:solidFill>
                <a:prstClr val="black"/>
              </a:solidFill>
            </a:endParaRPr>
          </a:p>
          <a:p>
            <a:pPr lvl="0"/>
            <a:r>
              <a:rPr lang="ja-JP" altLang="en-US" sz="1300" dirty="0">
                <a:solidFill>
                  <a:prstClr val="black"/>
                </a:solidFill>
              </a:rPr>
              <a:t>　　場を広げていく。（既存の社会資源を活用し、不足すれば開発・創造していく。）</a:t>
            </a:r>
            <a:endParaRPr lang="en-US" altLang="ja-JP" sz="1300" dirty="0">
              <a:solidFill>
                <a:prstClr val="black"/>
              </a:solidFill>
            </a:endParaRPr>
          </a:p>
          <a:p>
            <a:pPr lvl="0"/>
            <a:r>
              <a:rPr lang="ja-JP" altLang="en-US" sz="1300" dirty="0">
                <a:solidFill>
                  <a:prstClr val="black"/>
                </a:solidFill>
              </a:rPr>
              <a:t>　・生活困窮者が社会とのつながりを実感しなければ主体的な参加に向かうことは難しい。「支える、支えられる」という一方的な</a:t>
            </a:r>
            <a:endParaRPr lang="en-US" altLang="ja-JP" sz="1300" dirty="0">
              <a:solidFill>
                <a:prstClr val="black"/>
              </a:solidFill>
            </a:endParaRPr>
          </a:p>
          <a:p>
            <a:pPr lvl="0"/>
            <a:r>
              <a:rPr lang="ja-JP" altLang="en-US" sz="1300" dirty="0">
                <a:solidFill>
                  <a:prstClr val="black"/>
                </a:solidFill>
              </a:rPr>
              <a:t>　　関係ではなく、「相互に支え合う」地域を構築する。</a:t>
            </a:r>
            <a:endParaRPr lang="en-US" altLang="ja-JP" sz="1300" dirty="0">
              <a:solidFill>
                <a:prstClr val="black"/>
              </a:solidFill>
            </a:endParaRPr>
          </a:p>
        </p:txBody>
      </p:sp>
      <p:sp>
        <p:nvSpPr>
          <p:cNvPr id="13" name="角丸四角形 12"/>
          <p:cNvSpPr/>
          <p:nvPr/>
        </p:nvSpPr>
        <p:spPr>
          <a:xfrm>
            <a:off x="116512" y="1844832"/>
            <a:ext cx="2877048" cy="432048"/>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lvl="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２．制度のめざす目標</a:t>
            </a:r>
          </a:p>
        </p:txBody>
      </p:sp>
      <p:sp>
        <p:nvSpPr>
          <p:cNvPr id="14" name="テキスト ボックス 13"/>
          <p:cNvSpPr txBox="1"/>
          <p:nvPr/>
        </p:nvSpPr>
        <p:spPr>
          <a:xfrm>
            <a:off x="138504" y="5301208"/>
            <a:ext cx="9563731" cy="1556792"/>
          </a:xfrm>
          <a:prstGeom prst="rect">
            <a:avLst/>
          </a:prstGeom>
          <a:solidFill>
            <a:srgbClr val="FFFF99"/>
          </a:solidFill>
          <a:ln w="25400" cmpd="sng">
            <a:solidFill>
              <a:schemeClr val="tx1"/>
            </a:solidFill>
          </a:ln>
          <a:effectLst>
            <a:outerShdw blurRad="50800" dist="38100" dir="2700000" algn="tl" rotWithShape="0">
              <a:prstClr val="black">
                <a:alpha val="40000"/>
              </a:prstClr>
            </a:outerShdw>
          </a:effectLst>
        </p:spPr>
        <p:txBody>
          <a:bodyPr wrap="none" lIns="91348" tIns="45675" rIns="91348" bIns="45675" rtlCol="0" anchor="ctr">
            <a:noAutofit/>
          </a:bodyPr>
          <a:lstStyle/>
          <a:p>
            <a:pPr lvl="0"/>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包括的な支援</a:t>
            </a:r>
            <a:r>
              <a:rPr lang="en-US" altLang="ja-JP" sz="1300" dirty="0">
                <a:solidFill>
                  <a:prstClr val="black"/>
                </a:solidFill>
              </a:rPr>
              <a:t>…</a:t>
            </a:r>
            <a:r>
              <a:rPr lang="ja-JP" altLang="en-US" sz="1300" dirty="0">
                <a:solidFill>
                  <a:prstClr val="black"/>
                </a:solidFill>
              </a:rPr>
              <a:t>生活困窮者の課題は多様で複合的である。「制度の狭間」に陥らないよう、広く受け止め、就労の課題、</a:t>
            </a:r>
            <a:endParaRPr lang="en-US" altLang="ja-JP" sz="1300" dirty="0">
              <a:solidFill>
                <a:prstClr val="black"/>
              </a:solidFill>
            </a:endParaRPr>
          </a:p>
          <a:p>
            <a:pPr lvl="0"/>
            <a:r>
              <a:rPr lang="ja-JP" altLang="en-US" sz="1300" dirty="0">
                <a:solidFill>
                  <a:prstClr val="black"/>
                </a:solidFill>
              </a:rPr>
              <a:t>　　　　　　　　　　　　　心身の不調、家計の問題、家族問題などの多様な問題に対応する。</a:t>
            </a:r>
            <a:endParaRPr lang="en-US" altLang="ja-JP" sz="1300" dirty="0">
              <a:solidFill>
                <a:prstClr val="black"/>
              </a:solidFill>
            </a:endParaRPr>
          </a:p>
          <a:p>
            <a:pPr lvl="0"/>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個別的な支援</a:t>
            </a:r>
            <a:r>
              <a:rPr lang="en-US" altLang="ja-JP" sz="1300" dirty="0">
                <a:solidFill>
                  <a:prstClr val="black"/>
                </a:solidFill>
              </a:rPr>
              <a:t>…</a:t>
            </a:r>
            <a:r>
              <a:rPr lang="ja-JP" altLang="en-US" sz="1300" dirty="0">
                <a:solidFill>
                  <a:prstClr val="black"/>
                </a:solidFill>
              </a:rPr>
              <a:t>生活困窮者に対する適切なアセスメントを通じて、個々人の状況に応じた適切な支援を実施する。</a:t>
            </a:r>
            <a:endParaRPr lang="en-US" altLang="ja-JP" sz="1300" dirty="0">
              <a:solidFill>
                <a:prstClr val="black"/>
              </a:solidFill>
            </a:endParaRPr>
          </a:p>
          <a:p>
            <a:pPr lvl="0"/>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早期的な支援</a:t>
            </a:r>
            <a:r>
              <a:rPr lang="en-US" altLang="ja-JP" sz="1300" dirty="0">
                <a:solidFill>
                  <a:prstClr val="black"/>
                </a:solidFill>
              </a:rPr>
              <a:t>…</a:t>
            </a:r>
            <a:r>
              <a:rPr lang="ja-JP" altLang="en-US" sz="1300" dirty="0">
                <a:solidFill>
                  <a:prstClr val="black"/>
                </a:solidFill>
              </a:rPr>
              <a:t>真に困窮している人ほどＳＯＳを発することが難しい。「待ちの姿勢」ではなく早期に生活困窮者を把握し、</a:t>
            </a:r>
            <a:endParaRPr lang="en-US" altLang="ja-JP" sz="1300" dirty="0">
              <a:solidFill>
                <a:prstClr val="black"/>
              </a:solidFill>
            </a:endParaRPr>
          </a:p>
          <a:p>
            <a:pPr lvl="0"/>
            <a:r>
              <a:rPr lang="ja-JP" altLang="en-US" sz="1300" dirty="0">
                <a:solidFill>
                  <a:prstClr val="black"/>
                </a:solidFill>
              </a:rPr>
              <a:t>　　　　　　　　　　　　　課題がより深刻になる前に問題解決を図る。</a:t>
            </a:r>
            <a:endParaRPr lang="en-US" altLang="ja-JP" sz="1300" dirty="0">
              <a:solidFill>
                <a:prstClr val="black"/>
              </a:solidFill>
            </a:endParaRPr>
          </a:p>
          <a:p>
            <a:pPr lvl="0"/>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継続的な支援</a:t>
            </a:r>
            <a:r>
              <a:rPr lang="en-US" altLang="ja-JP" sz="1300" dirty="0">
                <a:solidFill>
                  <a:prstClr val="black"/>
                </a:solidFill>
              </a:rPr>
              <a:t>…</a:t>
            </a:r>
            <a:r>
              <a:rPr lang="ja-JP" altLang="en-US" sz="1300" dirty="0">
                <a:solidFill>
                  <a:prstClr val="black"/>
                </a:solidFill>
              </a:rPr>
              <a:t>自立を無理に急がせるのではなく、本人の段階に合わせて、切れ目なく継続的に支援を提供する。</a:t>
            </a:r>
            <a:endParaRPr lang="en-US" altLang="ja-JP" sz="1300" dirty="0">
              <a:solidFill>
                <a:prstClr val="black"/>
              </a:solidFill>
            </a:endParaRPr>
          </a:p>
          <a:p>
            <a:pPr lvl="0"/>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分権的・創造的な支援</a:t>
            </a:r>
            <a:r>
              <a:rPr lang="en-US" altLang="ja-JP" sz="1300" dirty="0">
                <a:solidFill>
                  <a:prstClr val="black"/>
                </a:solidFill>
              </a:rPr>
              <a:t>…</a:t>
            </a:r>
            <a:r>
              <a:rPr lang="ja-JP" altLang="en-US" sz="1300" dirty="0">
                <a:solidFill>
                  <a:prstClr val="black"/>
                </a:solidFill>
              </a:rPr>
              <a:t>主役は地域であり、国と自治体、官と民、民と民が協働し、地域の支援体制を創造する。</a:t>
            </a:r>
            <a:endParaRPr lang="en-US" altLang="ja-JP" sz="1300" dirty="0">
              <a:solidFill>
                <a:prstClr val="black"/>
              </a:solidFill>
            </a:endParaRPr>
          </a:p>
        </p:txBody>
      </p:sp>
      <p:sp>
        <p:nvSpPr>
          <p:cNvPr id="15" name="角丸四角形 14"/>
          <p:cNvSpPr/>
          <p:nvPr/>
        </p:nvSpPr>
        <p:spPr>
          <a:xfrm>
            <a:off x="116462" y="4869167"/>
            <a:ext cx="4056451" cy="432048"/>
          </a:xfrm>
          <a:prstGeom prst="roundRect">
            <a:avLst/>
          </a:prstGeom>
          <a:solidFill>
            <a:schemeClr val="bg1"/>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lvl="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３．新しい生活困窮者支援のかたち</a:t>
            </a:r>
          </a:p>
        </p:txBody>
      </p:sp>
      <p:sp>
        <p:nvSpPr>
          <p:cNvPr id="2" name="テキスト ボックス 1"/>
          <p:cNvSpPr txBox="1"/>
          <p:nvPr/>
        </p:nvSpPr>
        <p:spPr>
          <a:xfrm>
            <a:off x="1988672" y="620703"/>
            <a:ext cx="7917330" cy="276908"/>
          </a:xfrm>
          <a:prstGeom prst="rect">
            <a:avLst/>
          </a:prstGeom>
          <a:noFill/>
        </p:spPr>
        <p:txBody>
          <a:bodyPr wrap="square" lIns="91348" tIns="45675" rIns="91348" bIns="45675" rtlCol="0">
            <a:spAutoFit/>
          </a:bodyPr>
          <a:lstStyle/>
          <a:p>
            <a:r>
              <a:rPr lang="en-US" altLang="ja-JP" sz="1200" dirty="0"/>
              <a:t>※</a:t>
            </a:r>
            <a:r>
              <a:rPr lang="ja-JP" altLang="en-US" sz="1200" dirty="0"/>
              <a:t>以下に掲げた制度の意義、めざす目標、具体的な支援のかたちは、いずれも本制度の「理念」とされている。</a:t>
            </a:r>
          </a:p>
        </p:txBody>
      </p:sp>
      <p:sp>
        <p:nvSpPr>
          <p:cNvPr id="16" name="スライド番号プレースホルダー 2"/>
          <p:cNvSpPr>
            <a:spLocks noGrp="1"/>
          </p:cNvSpPr>
          <p:nvPr>
            <p:ph type="sldNum" sz="quarter" idx="12"/>
          </p:nvPr>
        </p:nvSpPr>
        <p:spPr>
          <a:xfrm>
            <a:off x="7322125" y="6448477"/>
            <a:ext cx="2311400" cy="365125"/>
          </a:xfrm>
        </p:spPr>
        <p:txBody>
          <a:bodyPr vert="horz" lIns="87146" tIns="43575" rIns="87146" bIns="43575" rtlCol="0" anchor="ctr"/>
          <a:lstStyle/>
          <a:p>
            <a:fld id="{C204B9FB-E35C-4852-9C2F-17CD75B4BA35}" type="slidenum">
              <a:rPr lang="ja-JP" altLang="en-US">
                <a:solidFill>
                  <a:schemeClr val="tx1"/>
                </a:solidFill>
                <a:cs typeface="Arial Unicode MS" panose="020B0604020202020204" pitchFamily="50" charset="-128"/>
              </a:rPr>
              <a:pPr/>
              <a:t>189</a:t>
            </a:fld>
            <a:endParaRPr lang="ja-JP" altLang="en-US" dirty="0">
              <a:solidFill>
                <a:schemeClr val="tx1"/>
              </a:solidFill>
              <a:cs typeface="Arial Unicode MS" panose="020B0604020202020204" pitchFamily="50" charset="-128"/>
            </a:endParaRPr>
          </a:p>
        </p:txBody>
      </p:sp>
    </p:spTree>
    <p:extLst>
      <p:ext uri="{BB962C8B-B14F-4D97-AF65-F5344CB8AC3E}">
        <p14:creationId xmlns:p14="http://schemas.microsoft.com/office/powerpoint/2010/main" val="3739542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pPr marL="723900" indent="-638175" algn="l" defTabSz="914125">
              <a:spcBef>
                <a:spcPts val="600"/>
              </a:spcBef>
            </a:pPr>
            <a:r>
              <a:rPr lang="en-US" altLang="ja-JP" sz="3600" dirty="0">
                <a:solidFill>
                  <a:schemeClr val="tx1"/>
                </a:solidFill>
                <a:latin typeface="+mj-ea"/>
              </a:rPr>
              <a:t>Ⅱ</a:t>
            </a:r>
            <a:r>
              <a:rPr lang="ja-JP" altLang="en-US" sz="3600" dirty="0" smtClean="0">
                <a:solidFill>
                  <a:schemeClr val="tx1"/>
                </a:solidFill>
                <a:latin typeface="+mj-ea"/>
              </a:rPr>
              <a:t>　</a:t>
            </a:r>
            <a:r>
              <a:rPr lang="ja-JP" altLang="en-US" sz="3600" dirty="0" smtClean="0">
                <a:solidFill>
                  <a:schemeClr val="tx1"/>
                </a:solidFill>
                <a:latin typeface="+mj-ea"/>
              </a:rPr>
              <a:t>障害者総合支援法及び</a:t>
            </a:r>
            <a:r>
              <a:rPr lang="ja-JP" altLang="en-US" sz="3600" dirty="0">
                <a:solidFill>
                  <a:schemeClr val="tx1"/>
                </a:solidFill>
                <a:latin typeface="+mj-ea"/>
              </a:rPr>
              <a:t>児童福祉法の</a:t>
            </a:r>
            <a:r>
              <a:rPr lang="en-US" altLang="ja-JP" sz="3600" dirty="0">
                <a:solidFill>
                  <a:schemeClr val="tx1"/>
                </a:solidFill>
                <a:latin typeface="+mj-ea"/>
              </a:rPr>
              <a:t/>
            </a:r>
            <a:br>
              <a:rPr lang="en-US" altLang="ja-JP" sz="3600" dirty="0">
                <a:solidFill>
                  <a:schemeClr val="tx1"/>
                </a:solidFill>
                <a:latin typeface="+mj-ea"/>
              </a:rPr>
            </a:br>
            <a:r>
              <a:rPr lang="ja-JP" altLang="en-US" sz="3600" dirty="0">
                <a:solidFill>
                  <a:schemeClr val="tx1"/>
                </a:solidFill>
                <a:latin typeface="+mj-ea"/>
              </a:rPr>
              <a:t>一部を改正する</a:t>
            </a:r>
            <a:r>
              <a:rPr lang="ja-JP" altLang="en-US" sz="3600" dirty="0" smtClean="0">
                <a:solidFill>
                  <a:schemeClr val="tx1"/>
                </a:solidFill>
                <a:latin typeface="+mj-ea"/>
              </a:rPr>
              <a:t>法律について　</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19</a:t>
            </a:fld>
            <a:endParaRPr lang="en-US" altLang="ja-JP">
              <a:solidFill>
                <a:prstClr val="black"/>
              </a:solidFill>
            </a:endParaRPr>
          </a:p>
        </p:txBody>
      </p:sp>
    </p:spTree>
    <p:extLst>
      <p:ext uri="{BB962C8B-B14F-4D97-AF65-F5344CB8AC3E}">
        <p14:creationId xmlns:p14="http://schemas.microsoft.com/office/powerpoint/2010/main" val="51558598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58"/>
          <p:cNvSpPr/>
          <p:nvPr/>
        </p:nvSpPr>
        <p:spPr>
          <a:xfrm>
            <a:off x="4280881" y="6236440"/>
            <a:ext cx="5577000" cy="545360"/>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sp>
        <p:nvSpPr>
          <p:cNvPr id="120" name="正方形/長方形 119"/>
          <p:cNvSpPr/>
          <p:nvPr/>
        </p:nvSpPr>
        <p:spPr>
          <a:xfrm>
            <a:off x="4280881" y="4419789"/>
            <a:ext cx="5577000" cy="773467"/>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sp>
        <p:nvSpPr>
          <p:cNvPr id="52" name="額縁 51"/>
          <p:cNvSpPr/>
          <p:nvPr/>
        </p:nvSpPr>
        <p:spPr>
          <a:xfrm>
            <a:off x="69884" y="44672"/>
            <a:ext cx="9733058" cy="432000"/>
          </a:xfrm>
          <a:prstGeom prst="bevel">
            <a:avLst>
              <a:gd name="adj" fmla="val 8532"/>
            </a:avLst>
          </a:prstGeom>
          <a:pattFill prst="pct25">
            <a:fgClr>
              <a:schemeClr val="accent5">
                <a:lumMod val="40000"/>
                <a:lumOff val="60000"/>
              </a:schemeClr>
            </a:fgClr>
            <a:bgClr>
              <a:schemeClr val="bg1"/>
            </a:bgClr>
          </a:pattFill>
          <a:ln w="12700">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a:r>
              <a:rPr lang="ja-JP" altLang="en-US" sz="2400" dirty="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新たな生活困窮者自立支援制度</a:t>
            </a:r>
          </a:p>
        </p:txBody>
      </p:sp>
      <p:sp>
        <p:nvSpPr>
          <p:cNvPr id="55" name="正方形/長方形 54"/>
          <p:cNvSpPr/>
          <p:nvPr/>
        </p:nvSpPr>
        <p:spPr>
          <a:xfrm>
            <a:off x="4280881" y="717531"/>
            <a:ext cx="5577000" cy="726264"/>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cxnSp>
        <p:nvCxnSpPr>
          <p:cNvPr id="23" name="直線コネクタ 22"/>
          <p:cNvCxnSpPr/>
          <p:nvPr/>
        </p:nvCxnSpPr>
        <p:spPr>
          <a:xfrm>
            <a:off x="3028406" y="3668618"/>
            <a:ext cx="355467" cy="4987"/>
          </a:xfrm>
          <a:prstGeom prst="line">
            <a:avLst/>
          </a:prstGeom>
          <a:ln w="7620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4280881" y="1587811"/>
            <a:ext cx="5577000" cy="1888448"/>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sp>
        <p:nvSpPr>
          <p:cNvPr id="122" name="正方形/長方形 121"/>
          <p:cNvSpPr/>
          <p:nvPr/>
        </p:nvSpPr>
        <p:spPr>
          <a:xfrm>
            <a:off x="4280881" y="5336952"/>
            <a:ext cx="5577000" cy="704116"/>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sp>
        <p:nvSpPr>
          <p:cNvPr id="121" name="正方形/長方形 120"/>
          <p:cNvSpPr/>
          <p:nvPr/>
        </p:nvSpPr>
        <p:spPr>
          <a:xfrm>
            <a:off x="4280881" y="3604042"/>
            <a:ext cx="5577000" cy="689062"/>
          </a:xfrm>
          <a:prstGeom prst="rect">
            <a:avLst/>
          </a:prstGeom>
          <a:solidFill>
            <a:srgbClr val="CCECFF">
              <a:alpha val="15000"/>
            </a:srgbClr>
          </a:solidFill>
          <a:ln w="5080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cxnSp>
        <p:nvCxnSpPr>
          <p:cNvPr id="117" name="直線コネクタ 116"/>
          <p:cNvCxnSpPr/>
          <p:nvPr/>
        </p:nvCxnSpPr>
        <p:spPr>
          <a:xfrm flipV="1">
            <a:off x="3383747" y="5807082"/>
            <a:ext cx="1989000" cy="14492"/>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3383748" y="4077085"/>
            <a:ext cx="1989000" cy="28695"/>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3346753" y="1080105"/>
            <a:ext cx="1989000" cy="3969"/>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3383748" y="2052942"/>
            <a:ext cx="1989000" cy="7805"/>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383748" y="3172306"/>
            <a:ext cx="1989000" cy="4129"/>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87" name="正方形/長方形 86"/>
          <p:cNvSpPr/>
          <p:nvPr/>
        </p:nvSpPr>
        <p:spPr>
          <a:xfrm>
            <a:off x="184555" y="1045784"/>
            <a:ext cx="2828379" cy="3748118"/>
          </a:xfrm>
          <a:prstGeom prst="rect">
            <a:avLst/>
          </a:prstGeom>
          <a:solidFill>
            <a:srgbClr val="FFFFCC">
              <a:alpha val="50000"/>
            </a:srgbClr>
          </a:solidFill>
          <a:ln w="50800" cmpd="thickThi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algn="ctr" defTabSz="913270"/>
            <a:endParaRPr lang="ja-JP" altLang="en-US" dirty="0">
              <a:solidFill>
                <a:prstClr val="white"/>
              </a:solidFill>
            </a:endParaRPr>
          </a:p>
        </p:txBody>
      </p:sp>
      <p:cxnSp>
        <p:nvCxnSpPr>
          <p:cNvPr id="14" name="直線コネクタ 13"/>
          <p:cNvCxnSpPr/>
          <p:nvPr/>
        </p:nvCxnSpPr>
        <p:spPr>
          <a:xfrm flipV="1">
            <a:off x="3383712" y="1083753"/>
            <a:ext cx="0" cy="5526000"/>
          </a:xfrm>
          <a:prstGeom prst="line">
            <a:avLst/>
          </a:prstGeom>
          <a:ln w="7620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447413" y="2451908"/>
            <a:ext cx="4676805" cy="453738"/>
          </a:xfrm>
          <a:prstGeom prst="rect">
            <a:avLst/>
          </a:prstGeom>
          <a:noFill/>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◆「中間的就労」の推進</a:t>
            </a:r>
            <a:r>
              <a:rPr lang="ja-JP" altLang="en-US" sz="1400" dirty="0">
                <a:solidFill>
                  <a:prstClr val="black"/>
                </a:solidFill>
                <a:latin typeface="HGPｺﾞｼｯｸM" pitchFamily="50" charset="-128"/>
                <a:ea typeface="HGPｺﾞｼｯｸM" pitchFamily="50" charset="-128"/>
              </a:rPr>
              <a:t>　</a:t>
            </a:r>
            <a:endParaRPr lang="en-US" altLang="ja-JP" sz="1400" dirty="0">
              <a:solidFill>
                <a:prstClr val="black"/>
              </a:solidFill>
              <a:latin typeface="HGPｺﾞｼｯｸM" pitchFamily="50" charset="-128"/>
              <a:ea typeface="HGPｺﾞｼｯｸM" pitchFamily="50" charset="-128"/>
            </a:endParaRPr>
          </a:p>
          <a:p>
            <a:pPr marL="128151" indent="-128151" defTabSz="913270"/>
            <a:r>
              <a:rPr lang="ja-JP" altLang="en-US" sz="1100" dirty="0">
                <a:solidFill>
                  <a:prstClr val="black"/>
                </a:solidFill>
                <a:latin typeface="HGPｺﾞｼｯｸM" pitchFamily="50" charset="-128"/>
                <a:ea typeface="HGPｺﾞｼｯｸM" pitchFamily="50" charset="-128"/>
              </a:rPr>
              <a:t>・直ちに一般就労が困難な者に対する支援付きの就労の場の育成</a:t>
            </a:r>
            <a:endParaRPr lang="en-US" altLang="ja-JP" sz="1100" dirty="0">
              <a:solidFill>
                <a:prstClr val="black"/>
              </a:solidFill>
              <a:latin typeface="HGPｺﾞｼｯｸM" pitchFamily="50" charset="-128"/>
              <a:ea typeface="HGPｺﾞｼｯｸM" pitchFamily="50" charset="-128"/>
            </a:endParaRPr>
          </a:p>
        </p:txBody>
      </p:sp>
      <p:sp>
        <p:nvSpPr>
          <p:cNvPr id="45" name="テキスト ボックス 44"/>
          <p:cNvSpPr txBox="1"/>
          <p:nvPr/>
        </p:nvSpPr>
        <p:spPr>
          <a:xfrm>
            <a:off x="5447304" y="4471442"/>
            <a:ext cx="3910132" cy="656871"/>
          </a:xfrm>
          <a:prstGeom prst="rect">
            <a:avLst/>
          </a:prstGeom>
          <a:noFill/>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◆家計相談支援事業</a:t>
            </a:r>
            <a:endParaRPr lang="en-US" altLang="ja-JP" sz="1400" b="1" u="sng" dirty="0">
              <a:solidFill>
                <a:prstClr val="black"/>
              </a:solidFill>
              <a:latin typeface="HGPｺﾞｼｯｸM" pitchFamily="50" charset="-128"/>
              <a:ea typeface="HGPｺﾞｼｯｸM" pitchFamily="50" charset="-128"/>
            </a:endParaRPr>
          </a:p>
          <a:p>
            <a:pPr marL="174451" indent="-174451" defTabSz="913270">
              <a:lnSpc>
                <a:spcPct val="110000"/>
              </a:lnSpc>
            </a:pPr>
            <a:r>
              <a:rPr lang="ja-JP" altLang="en-US" sz="1100" dirty="0">
                <a:solidFill>
                  <a:prstClr val="black"/>
                </a:solidFill>
                <a:latin typeface="HGPｺﾞｼｯｸM" pitchFamily="50" charset="-128"/>
                <a:ea typeface="HGPｺﾞｼｯｸM" pitchFamily="50" charset="-128"/>
              </a:rPr>
              <a:t>・家計再建に向けたきめ細かな相談・支援</a:t>
            </a:r>
            <a:endParaRPr lang="en-US" altLang="ja-JP" sz="1100" dirty="0">
              <a:solidFill>
                <a:prstClr val="black"/>
              </a:solidFill>
              <a:latin typeface="HGPｺﾞｼｯｸM" pitchFamily="50" charset="-128"/>
              <a:ea typeface="HGPｺﾞｼｯｸM" pitchFamily="50" charset="-128"/>
            </a:endParaRPr>
          </a:p>
          <a:p>
            <a:pPr marL="174451" indent="-174451" defTabSz="913270">
              <a:lnSpc>
                <a:spcPct val="110000"/>
              </a:lnSpc>
            </a:pPr>
            <a:r>
              <a:rPr lang="ja-JP" altLang="en-US" sz="1100" dirty="0">
                <a:solidFill>
                  <a:prstClr val="black"/>
                </a:solidFill>
                <a:latin typeface="HGPｺﾞｼｯｸM" pitchFamily="50" charset="-128"/>
                <a:ea typeface="HGPｺﾞｼｯｸM" pitchFamily="50" charset="-128"/>
              </a:rPr>
              <a:t>・家計再建資金貸付のあっせん　　</a:t>
            </a:r>
            <a:endParaRPr lang="en-US" altLang="ja-JP" sz="1100" dirty="0">
              <a:solidFill>
                <a:prstClr val="black"/>
              </a:solidFill>
              <a:latin typeface="HGPｺﾞｼｯｸM" pitchFamily="50" charset="-128"/>
              <a:ea typeface="HGPｺﾞｼｯｸM" pitchFamily="50" charset="-128"/>
            </a:endParaRPr>
          </a:p>
        </p:txBody>
      </p:sp>
      <p:sp>
        <p:nvSpPr>
          <p:cNvPr id="54" name="テキスト ボックス 53"/>
          <p:cNvSpPr txBox="1"/>
          <p:nvPr/>
        </p:nvSpPr>
        <p:spPr>
          <a:xfrm>
            <a:off x="5447292" y="789755"/>
            <a:ext cx="3839040" cy="598177"/>
          </a:xfrm>
          <a:prstGeom prst="rect">
            <a:avLst/>
          </a:prstGeom>
          <a:noFill/>
        </p:spPr>
        <p:txBody>
          <a:bodyPr wrap="square" lIns="68347" tIns="34175" rIns="68347" bIns="34175" rtlCol="0">
            <a:spAutoFit/>
          </a:bodyPr>
          <a:lstStyle/>
          <a:p>
            <a:pPr marL="128151" indent="-128151" defTabSz="913270">
              <a:lnSpc>
                <a:spcPts val="1998"/>
              </a:lnSpc>
            </a:pPr>
            <a:r>
              <a:rPr lang="ja-JP" altLang="en-US" sz="1400" b="1" u="sng" dirty="0">
                <a:solidFill>
                  <a:prstClr val="black"/>
                </a:solidFill>
                <a:latin typeface="HGPｺﾞｼｯｸM" pitchFamily="50" charset="-128"/>
                <a:ea typeface="HGPｺﾞｼｯｸM" pitchFamily="50" charset="-128"/>
              </a:rPr>
              <a:t>◆</a:t>
            </a:r>
            <a:r>
              <a:rPr lang="ja-JP" altLang="en-US" sz="1400" b="1" u="sng" spc="-150" dirty="0">
                <a:solidFill>
                  <a:prstClr val="black"/>
                </a:solidFill>
                <a:latin typeface="HGPｺﾞｼｯｸM" pitchFamily="50" charset="-128"/>
                <a:ea typeface="HGPｺﾞｼｯｸM" pitchFamily="50" charset="-128"/>
              </a:rPr>
              <a:t>「住居確保給付金」</a:t>
            </a:r>
            <a:r>
              <a:rPr lang="ja-JP" altLang="en-US" sz="1400" b="1" u="sng" dirty="0">
                <a:solidFill>
                  <a:prstClr val="black"/>
                </a:solidFill>
                <a:latin typeface="HGPｺﾞｼｯｸM" pitchFamily="50" charset="-128"/>
                <a:ea typeface="HGPｺﾞｼｯｸM" pitchFamily="50" charset="-128"/>
              </a:rPr>
              <a:t>の支給</a:t>
            </a:r>
            <a:endParaRPr lang="en-US" altLang="ja-JP" sz="1400" b="1" u="sng" dirty="0">
              <a:solidFill>
                <a:prstClr val="black"/>
              </a:solidFill>
              <a:latin typeface="HGPｺﾞｼｯｸM" pitchFamily="50" charset="-128"/>
              <a:ea typeface="HGPｺﾞｼｯｸM" pitchFamily="50" charset="-128"/>
            </a:endParaRPr>
          </a:p>
          <a:p>
            <a:pPr marL="128151" indent="-128151" defTabSz="913270">
              <a:lnSpc>
                <a:spcPts val="1998"/>
              </a:lnSpc>
            </a:pPr>
            <a:r>
              <a:rPr lang="ja-JP" altLang="en-US" sz="1200" dirty="0">
                <a:solidFill>
                  <a:prstClr val="black"/>
                </a:solidFill>
                <a:latin typeface="HGPｺﾞｼｯｸM" pitchFamily="50" charset="-128"/>
                <a:ea typeface="HGPｺﾞｼｯｸM" pitchFamily="50" charset="-128"/>
              </a:rPr>
              <a:t>・就職活動を支えるため家賃費用を有期で給付</a:t>
            </a:r>
            <a:r>
              <a:rPr lang="ja-JP" altLang="en-US" sz="1200"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1200" b="1"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rPr>
              <a:t>　</a:t>
            </a:r>
            <a:endParaRPr lang="en-US" altLang="ja-JP" sz="1200" b="1"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62" name="テキスト ボックス 61"/>
          <p:cNvSpPr txBox="1"/>
          <p:nvPr/>
        </p:nvSpPr>
        <p:spPr>
          <a:xfrm>
            <a:off x="5447244" y="5336992"/>
            <a:ext cx="4459898" cy="453738"/>
          </a:xfrm>
          <a:prstGeom prst="rect">
            <a:avLst/>
          </a:prstGeom>
          <a:noFill/>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◆学習等支援</a:t>
            </a:r>
            <a:endParaRPr lang="en-US" altLang="ja-JP" sz="1400" b="1" u="sng" dirty="0">
              <a:solidFill>
                <a:prstClr val="black"/>
              </a:solidFill>
              <a:latin typeface="HGPｺﾞｼｯｸM" pitchFamily="50" charset="-128"/>
              <a:ea typeface="HGPｺﾞｼｯｸM" pitchFamily="50" charset="-128"/>
            </a:endParaRPr>
          </a:p>
          <a:p>
            <a:pPr marL="180795" indent="-180795" defTabSz="913270"/>
            <a:r>
              <a:rPr lang="ja-JP" altLang="en-US" sz="1100" dirty="0">
                <a:solidFill>
                  <a:prstClr val="black"/>
                </a:solidFill>
                <a:latin typeface="HGPｺﾞｼｯｸM" pitchFamily="50" charset="-128"/>
                <a:ea typeface="HGPｺﾞｼｯｸM" pitchFamily="50" charset="-128"/>
              </a:rPr>
              <a:t>　・生活困窮家庭のこどもに対する学習支援や保護者への進学助言を実施</a:t>
            </a:r>
            <a:endParaRPr lang="en-US" altLang="ja-JP" sz="1100" dirty="0">
              <a:solidFill>
                <a:prstClr val="black"/>
              </a:solidFill>
              <a:latin typeface="HGPｺﾞｼｯｸM" pitchFamily="50" charset="-128"/>
              <a:ea typeface="HGPｺﾞｼｯｸM" pitchFamily="50" charset="-128"/>
            </a:endParaRPr>
          </a:p>
        </p:txBody>
      </p:sp>
      <p:sp>
        <p:nvSpPr>
          <p:cNvPr id="83" name="テキスト ボックス 82"/>
          <p:cNvSpPr txBox="1"/>
          <p:nvPr/>
        </p:nvSpPr>
        <p:spPr>
          <a:xfrm>
            <a:off x="227540" y="1262562"/>
            <a:ext cx="2686192" cy="3634096"/>
          </a:xfrm>
          <a:prstGeom prst="rect">
            <a:avLst/>
          </a:prstGeom>
          <a:noFill/>
          <a:ln>
            <a:noFill/>
          </a:ln>
        </p:spPr>
        <p:txBody>
          <a:bodyPr wrap="square" lIns="68347" tIns="34175" rIns="68347" bIns="34175" rtlCol="0">
            <a:spAutoFit/>
          </a:bodyPr>
          <a:lstStyle/>
          <a:p>
            <a:pPr marL="128151" indent="-128151" defTabSz="913270">
              <a:lnSpc>
                <a:spcPts val="1400"/>
              </a:lnSpc>
            </a:pPr>
            <a:endParaRPr lang="en-US" altLang="ja-JP" sz="1500" b="1" u="sng" dirty="0">
              <a:solidFill>
                <a:prstClr val="black"/>
              </a:solidFill>
              <a:latin typeface="HGPｺﾞｼｯｸM" pitchFamily="50" charset="-128"/>
              <a:ea typeface="HGPｺﾞｼｯｸM" pitchFamily="50" charset="-128"/>
            </a:endParaRPr>
          </a:p>
          <a:p>
            <a:pPr marL="128151" indent="-128151" defTabSz="913270">
              <a:lnSpc>
                <a:spcPts val="1400"/>
              </a:lnSpc>
            </a:pPr>
            <a:r>
              <a:rPr lang="ja-JP" altLang="en-US" sz="1500" b="1" u="sng" dirty="0">
                <a:solidFill>
                  <a:prstClr val="black"/>
                </a:solidFill>
                <a:latin typeface="HGPｺﾞｼｯｸM" pitchFamily="50" charset="-128"/>
                <a:ea typeface="HGPｺﾞｼｯｸM" pitchFamily="50" charset="-128"/>
              </a:rPr>
              <a:t>◆自立相談支援事業</a:t>
            </a:r>
            <a:endParaRPr lang="en-US" altLang="ja-JP" sz="1500" b="1" u="sng" dirty="0">
              <a:solidFill>
                <a:prstClr val="black"/>
              </a:solidFill>
              <a:latin typeface="HGPｺﾞｼｯｸM" pitchFamily="50" charset="-128"/>
              <a:ea typeface="HGPｺﾞｼｯｸM" pitchFamily="50" charset="-128"/>
            </a:endParaRPr>
          </a:p>
          <a:p>
            <a:pPr marL="128151" indent="-128151" defTabSz="913270">
              <a:lnSpc>
                <a:spcPts val="1199"/>
              </a:lnSpc>
            </a:pPr>
            <a:endParaRPr lang="en-US" altLang="ja-JP" sz="1300" b="1" u="sng" dirty="0">
              <a:solidFill>
                <a:prstClr val="black"/>
              </a:solidFill>
              <a:latin typeface="HGPｺﾞｼｯｸM" pitchFamily="50" charset="-128"/>
              <a:ea typeface="HGPｺﾞｼｯｸM" pitchFamily="50" charset="-128"/>
            </a:endParaRPr>
          </a:p>
          <a:p>
            <a:pPr marL="177624" indent="-88812" defTabSz="913270">
              <a:lnSpc>
                <a:spcPts val="1600"/>
              </a:lnSpc>
            </a:pPr>
            <a:r>
              <a:rPr lang="ja-JP" altLang="en-US" sz="1400" dirty="0">
                <a:solidFill>
                  <a:prstClr val="black"/>
                </a:solidFill>
                <a:latin typeface="HGPｺﾞｼｯｸM" pitchFamily="50" charset="-128"/>
                <a:ea typeface="HGPｺﾞｼｯｸM" pitchFamily="50" charset="-128"/>
              </a:rPr>
              <a:t>・訪問支援（アウトリーチ）も含め、生活保護に至る前の段階から早期に支援</a:t>
            </a: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000"/>
              </a:lnSpc>
            </a:pP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600"/>
              </a:lnSpc>
            </a:pPr>
            <a:r>
              <a:rPr lang="ja-JP" altLang="en-US" sz="1400" dirty="0">
                <a:solidFill>
                  <a:prstClr val="black"/>
                </a:solidFill>
                <a:latin typeface="HGPｺﾞｼｯｸM" pitchFamily="50" charset="-128"/>
                <a:ea typeface="HGPｺﾞｼｯｸM" pitchFamily="50" charset="-128"/>
              </a:rPr>
              <a:t>・生活と就労に関する支援員を配置し、ワンストップ型の相談窓口により、情報とサービスの拠点として機能</a:t>
            </a: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000"/>
              </a:lnSpc>
            </a:pP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600"/>
              </a:lnSpc>
            </a:pPr>
            <a:r>
              <a:rPr lang="ja-JP" altLang="en-US" sz="1400" dirty="0">
                <a:solidFill>
                  <a:prstClr val="black"/>
                </a:solidFill>
                <a:latin typeface="HGPｺﾞｼｯｸM" pitchFamily="50" charset="-128"/>
                <a:ea typeface="HGPｺﾞｼｯｸM" pitchFamily="50" charset="-128"/>
              </a:rPr>
              <a:t>・一人ひとりの状況に応じ自立に向けた支援計画を作成</a:t>
            </a: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000"/>
              </a:lnSpc>
            </a:pP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600"/>
              </a:lnSpc>
            </a:pPr>
            <a:r>
              <a:rPr lang="ja-JP" altLang="en-US" sz="1400" dirty="0">
                <a:solidFill>
                  <a:prstClr val="black"/>
                </a:solidFill>
                <a:latin typeface="HGPｺﾞｼｯｸM" pitchFamily="50" charset="-128"/>
                <a:ea typeface="HGPｺﾞｼｯｸM" pitchFamily="50" charset="-128"/>
              </a:rPr>
              <a:t>・地域ネットワークの強化など地域づくりも担う</a:t>
            </a: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600"/>
              </a:lnSpc>
            </a:pPr>
            <a:endParaRPr lang="en-US" altLang="ja-JP" sz="1400" dirty="0">
              <a:solidFill>
                <a:prstClr val="black"/>
              </a:solidFill>
              <a:latin typeface="HGPｺﾞｼｯｸM" pitchFamily="50" charset="-128"/>
              <a:ea typeface="HGPｺﾞｼｯｸM" pitchFamily="50" charset="-128"/>
            </a:endParaRPr>
          </a:p>
          <a:p>
            <a:pPr marL="177624" indent="-88812" defTabSz="913270">
              <a:lnSpc>
                <a:spcPts val="1600"/>
              </a:lnSpc>
            </a:pPr>
            <a:endParaRPr lang="en-US" altLang="ja-JP" sz="1400" dirty="0">
              <a:solidFill>
                <a:prstClr val="black"/>
              </a:solidFill>
              <a:latin typeface="HGPｺﾞｼｯｸM" pitchFamily="50" charset="-128"/>
              <a:ea typeface="HGPｺﾞｼｯｸM" pitchFamily="50" charset="-128"/>
            </a:endParaRPr>
          </a:p>
        </p:txBody>
      </p:sp>
      <p:sp>
        <p:nvSpPr>
          <p:cNvPr id="29" name="額縁 28"/>
          <p:cNvSpPr/>
          <p:nvPr/>
        </p:nvSpPr>
        <p:spPr>
          <a:xfrm>
            <a:off x="469447" y="712165"/>
            <a:ext cx="2193730" cy="523085"/>
          </a:xfrm>
          <a:prstGeom prst="bevel">
            <a:avLst/>
          </a:prstGeom>
          <a:solidFill>
            <a:srgbClr val="FFCC99"/>
          </a:solidFill>
          <a:ln w="95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68347" tIns="34175" rIns="68347" bIns="34175" rtlCol="0" anchor="ctr"/>
          <a:lstStyle/>
          <a:p>
            <a:pPr algn="ctr" defTabSz="913270"/>
            <a:r>
              <a:rPr lang="ja-JP" altLang="en-US" sz="1600" dirty="0">
                <a:solidFill>
                  <a:prstClr val="black"/>
                </a:solidFill>
                <a:latin typeface="ＭＳ ゴシック" pitchFamily="49" charset="-128"/>
                <a:ea typeface="ＭＳ ゴシック" pitchFamily="49" charset="-128"/>
              </a:rPr>
              <a:t>包括的な相談支援</a:t>
            </a:r>
          </a:p>
        </p:txBody>
      </p:sp>
      <p:sp>
        <p:nvSpPr>
          <p:cNvPr id="69" name="テキスト ボックス 68"/>
          <p:cNvSpPr txBox="1"/>
          <p:nvPr/>
        </p:nvSpPr>
        <p:spPr>
          <a:xfrm>
            <a:off x="5447294" y="2883958"/>
            <a:ext cx="4570912" cy="592238"/>
          </a:xfrm>
          <a:prstGeom prst="rect">
            <a:avLst/>
          </a:prstGeom>
          <a:noFill/>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◇ハローワークとの一体的支援</a:t>
            </a:r>
            <a:endParaRPr lang="en-US" altLang="ja-JP" sz="1400" b="1" u="sng" dirty="0">
              <a:solidFill>
                <a:prstClr val="black"/>
              </a:solidFill>
              <a:latin typeface="HGPｺﾞｼｯｸM" pitchFamily="50" charset="-128"/>
              <a:ea typeface="HGPｺﾞｼｯｸM" pitchFamily="50" charset="-128"/>
            </a:endParaRPr>
          </a:p>
          <a:p>
            <a:pPr marL="85639" indent="-85639" defTabSz="913270">
              <a:lnSpc>
                <a:spcPts val="1199"/>
              </a:lnSpc>
            </a:pPr>
            <a:r>
              <a:rPr lang="ja-JP" altLang="en-US" sz="1100" dirty="0">
                <a:solidFill>
                  <a:prstClr val="black"/>
                </a:solidFill>
                <a:latin typeface="HGPｺﾞｼｯｸM" pitchFamily="50" charset="-128"/>
                <a:ea typeface="HGPｺﾞｼｯｸM" pitchFamily="50" charset="-128"/>
              </a:rPr>
              <a:t>・自治体とハローワークによる一体的な就労支援体制の全国整備等</a:t>
            </a:r>
            <a:endParaRPr lang="en-US" altLang="ja-JP" sz="1100" dirty="0">
              <a:solidFill>
                <a:prstClr val="black"/>
              </a:solidFill>
              <a:latin typeface="HGPｺﾞｼｯｸM" pitchFamily="50" charset="-128"/>
              <a:ea typeface="HGPｺﾞｼｯｸM" pitchFamily="50" charset="-128"/>
            </a:endParaRPr>
          </a:p>
          <a:p>
            <a:pPr marL="85639" indent="-85639" defTabSz="913270">
              <a:lnSpc>
                <a:spcPts val="1199"/>
              </a:lnSpc>
            </a:pPr>
            <a:r>
              <a:rPr lang="ja-JP" altLang="en-US" sz="1100" dirty="0">
                <a:solidFill>
                  <a:prstClr val="black"/>
                </a:solidFill>
                <a:latin typeface="HGPｺﾞｼｯｸM" pitchFamily="50" charset="-128"/>
                <a:ea typeface="HGPｺﾞｼｯｸM" pitchFamily="50" charset="-128"/>
              </a:rPr>
              <a:t>　により早期支援を推進  </a:t>
            </a:r>
            <a:endParaRPr lang="en-US" altLang="ja-JP" sz="1100" dirty="0">
              <a:solidFill>
                <a:prstClr val="black"/>
              </a:solidFill>
              <a:latin typeface="HGPｺﾞｼｯｸM" pitchFamily="50" charset="-128"/>
              <a:ea typeface="HGPｺﾞｼｯｸM" pitchFamily="50" charset="-128"/>
            </a:endParaRPr>
          </a:p>
        </p:txBody>
      </p:sp>
      <p:sp>
        <p:nvSpPr>
          <p:cNvPr id="70" name="正方形/長方形 69"/>
          <p:cNvSpPr/>
          <p:nvPr/>
        </p:nvSpPr>
        <p:spPr>
          <a:xfrm>
            <a:off x="3810308" y="1844824"/>
            <a:ext cx="1208586" cy="475880"/>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000" dirty="0">
                <a:solidFill>
                  <a:prstClr val="black"/>
                </a:solidFill>
              </a:rPr>
              <a:t>就労に一定</a:t>
            </a:r>
            <a:endParaRPr lang="en-US" altLang="ja-JP" sz="1000" dirty="0">
              <a:solidFill>
                <a:prstClr val="black"/>
              </a:solidFill>
            </a:endParaRPr>
          </a:p>
          <a:p>
            <a:pPr algn="ctr" defTabSz="913270">
              <a:lnSpc>
                <a:spcPts val="1400"/>
              </a:lnSpc>
            </a:pPr>
            <a:r>
              <a:rPr lang="ja-JP" altLang="en-US" sz="1000" dirty="0">
                <a:solidFill>
                  <a:prstClr val="black"/>
                </a:solidFill>
              </a:rPr>
              <a:t>期間を要する者</a:t>
            </a:r>
          </a:p>
        </p:txBody>
      </p:sp>
      <p:sp>
        <p:nvSpPr>
          <p:cNvPr id="71" name="テキスト ボックス 70"/>
          <p:cNvSpPr txBox="1"/>
          <p:nvPr/>
        </p:nvSpPr>
        <p:spPr>
          <a:xfrm>
            <a:off x="5447272" y="1659827"/>
            <a:ext cx="4573849" cy="499905"/>
          </a:xfrm>
          <a:prstGeom prst="rect">
            <a:avLst/>
          </a:prstGeom>
          <a:noFill/>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◆就労準備支援事業</a:t>
            </a:r>
            <a:endParaRPr lang="en-US" altLang="ja-JP" sz="1400" b="1" u="sng" dirty="0">
              <a:solidFill>
                <a:prstClr val="black"/>
              </a:solidFill>
              <a:latin typeface="HGPｺﾞｼｯｸM" pitchFamily="50" charset="-128"/>
              <a:ea typeface="HGPｺﾞｼｯｸM" pitchFamily="50" charset="-128"/>
            </a:endParaRPr>
          </a:p>
          <a:p>
            <a:pPr marL="128151" indent="-128151" defTabSz="913270"/>
            <a:r>
              <a:rPr lang="ja-JP" altLang="en-US" sz="1200" dirty="0">
                <a:solidFill>
                  <a:prstClr val="black"/>
                </a:solidFill>
                <a:latin typeface="HGPｺﾞｼｯｸM" pitchFamily="50" charset="-128"/>
                <a:ea typeface="HGPｺﾞｼｯｸM" pitchFamily="50" charset="-128"/>
              </a:rPr>
              <a:t>・就労に向けた日常・社会的自立のための訓練</a:t>
            </a:r>
            <a:r>
              <a:rPr lang="ja-JP" altLang="en-US" sz="1400" dirty="0">
                <a:solidFill>
                  <a:prstClr val="black"/>
                </a:solidFill>
                <a:latin typeface="HGPｺﾞｼｯｸM" pitchFamily="50" charset="-128"/>
                <a:ea typeface="HGPｺﾞｼｯｸM" pitchFamily="50" charset="-128"/>
              </a:rPr>
              <a:t>　</a:t>
            </a:r>
            <a:endParaRPr lang="en-US" altLang="ja-JP" sz="1400" dirty="0">
              <a:solidFill>
                <a:prstClr val="black"/>
              </a:solidFill>
              <a:latin typeface="HGPｺﾞｼｯｸM" pitchFamily="50" charset="-128"/>
              <a:ea typeface="HGPｺﾞｼｯｸM" pitchFamily="50" charset="-128"/>
            </a:endParaRPr>
          </a:p>
        </p:txBody>
      </p:sp>
      <p:sp>
        <p:nvSpPr>
          <p:cNvPr id="73" name="正方形/長方形 72"/>
          <p:cNvSpPr/>
          <p:nvPr/>
        </p:nvSpPr>
        <p:spPr>
          <a:xfrm>
            <a:off x="3810308" y="860728"/>
            <a:ext cx="1208586" cy="504522"/>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199"/>
              </a:lnSpc>
            </a:pPr>
            <a:r>
              <a:rPr lang="ja-JP" altLang="en-US" sz="1000" dirty="0">
                <a:solidFill>
                  <a:prstClr val="black"/>
                </a:solidFill>
              </a:rPr>
              <a:t>再就職のために</a:t>
            </a:r>
            <a:endParaRPr lang="en-US" altLang="ja-JP" sz="1000" dirty="0">
              <a:solidFill>
                <a:prstClr val="black"/>
              </a:solidFill>
            </a:endParaRPr>
          </a:p>
          <a:p>
            <a:pPr algn="ctr" defTabSz="913270">
              <a:lnSpc>
                <a:spcPts val="1199"/>
              </a:lnSpc>
            </a:pPr>
            <a:r>
              <a:rPr lang="ja-JP" altLang="en-US" sz="1000" dirty="0">
                <a:solidFill>
                  <a:prstClr val="black"/>
                </a:solidFill>
              </a:rPr>
              <a:t>居住の確保が</a:t>
            </a:r>
            <a:endParaRPr lang="en-US" altLang="ja-JP" sz="1000" dirty="0">
              <a:solidFill>
                <a:prstClr val="black"/>
              </a:solidFill>
            </a:endParaRPr>
          </a:p>
          <a:p>
            <a:pPr algn="ctr" defTabSz="913270">
              <a:lnSpc>
                <a:spcPts val="1199"/>
              </a:lnSpc>
            </a:pPr>
            <a:r>
              <a:rPr lang="ja-JP" altLang="en-US" sz="1000" dirty="0">
                <a:solidFill>
                  <a:prstClr val="black"/>
                </a:solidFill>
              </a:rPr>
              <a:t>必要な者</a:t>
            </a:r>
          </a:p>
        </p:txBody>
      </p:sp>
      <p:sp>
        <p:nvSpPr>
          <p:cNvPr id="74" name="正方形/長方形 73"/>
          <p:cNvSpPr/>
          <p:nvPr/>
        </p:nvSpPr>
        <p:spPr>
          <a:xfrm>
            <a:off x="3810280" y="3818352"/>
            <a:ext cx="1209000" cy="474747"/>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000" dirty="0">
                <a:solidFill>
                  <a:prstClr val="black"/>
                </a:solidFill>
              </a:rPr>
              <a:t>緊急に衣食住の</a:t>
            </a:r>
            <a:endParaRPr lang="en-US" altLang="ja-JP" sz="1000" dirty="0">
              <a:solidFill>
                <a:prstClr val="black"/>
              </a:solidFill>
            </a:endParaRPr>
          </a:p>
          <a:p>
            <a:pPr algn="ctr" defTabSz="913270">
              <a:lnSpc>
                <a:spcPts val="1400"/>
              </a:lnSpc>
            </a:pPr>
            <a:r>
              <a:rPr lang="ja-JP" altLang="en-US" sz="1000" dirty="0">
                <a:solidFill>
                  <a:prstClr val="black"/>
                </a:solidFill>
              </a:rPr>
              <a:t>確保が必要な者</a:t>
            </a:r>
          </a:p>
        </p:txBody>
      </p:sp>
      <p:sp>
        <p:nvSpPr>
          <p:cNvPr id="75" name="正方形/長方形 74"/>
          <p:cNvSpPr/>
          <p:nvPr/>
        </p:nvSpPr>
        <p:spPr>
          <a:xfrm>
            <a:off x="3810308" y="5591490"/>
            <a:ext cx="1208586" cy="393536"/>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200" dirty="0">
                <a:solidFill>
                  <a:prstClr val="black"/>
                </a:solidFill>
              </a:rPr>
              <a:t>貧困の連鎖</a:t>
            </a:r>
            <a:endParaRPr lang="en-US" altLang="ja-JP" sz="1200" dirty="0">
              <a:solidFill>
                <a:prstClr val="black"/>
              </a:solidFill>
            </a:endParaRPr>
          </a:p>
          <a:p>
            <a:pPr algn="ctr" defTabSz="913270">
              <a:lnSpc>
                <a:spcPts val="1400"/>
              </a:lnSpc>
            </a:pPr>
            <a:r>
              <a:rPr lang="ja-JP" altLang="en-US" sz="1200" dirty="0">
                <a:solidFill>
                  <a:prstClr val="black"/>
                </a:solidFill>
              </a:rPr>
              <a:t>の防止</a:t>
            </a:r>
          </a:p>
        </p:txBody>
      </p:sp>
      <p:sp>
        <p:nvSpPr>
          <p:cNvPr id="76" name="テキスト ボックス 75"/>
          <p:cNvSpPr txBox="1"/>
          <p:nvPr/>
        </p:nvSpPr>
        <p:spPr>
          <a:xfrm>
            <a:off x="5447263" y="3717038"/>
            <a:ext cx="4364561" cy="463997"/>
          </a:xfrm>
          <a:prstGeom prst="rect">
            <a:avLst/>
          </a:prstGeom>
          <a:noFill/>
          <a:ln>
            <a:noFill/>
          </a:ln>
        </p:spPr>
        <p:txBody>
          <a:bodyPr wrap="square" lIns="68347" tIns="34175" rIns="68347" bIns="34175" rtlCol="0">
            <a:spAutoFit/>
          </a:bodyPr>
          <a:lstStyle/>
          <a:p>
            <a:pPr marL="128151" indent="-128151" defTabSz="913270"/>
            <a:r>
              <a:rPr lang="ja-JP" altLang="en-US" sz="1400" b="1" u="sng" dirty="0">
                <a:solidFill>
                  <a:prstClr val="black"/>
                </a:solidFill>
                <a:latin typeface="HGPｺﾞｼｯｸM" pitchFamily="50" charset="-128"/>
                <a:ea typeface="HGPｺﾞｼｯｸM" pitchFamily="50" charset="-128"/>
              </a:rPr>
              <a:t>◆一時生活支援事業</a:t>
            </a:r>
            <a:endParaRPr lang="en-US" altLang="ja-JP" sz="1400" b="1" u="sng" dirty="0">
              <a:solidFill>
                <a:prstClr val="black"/>
              </a:solidFill>
              <a:latin typeface="HGPｺﾞｼｯｸM" pitchFamily="50" charset="-128"/>
              <a:ea typeface="HGPｺﾞｼｯｸM" pitchFamily="50" charset="-128"/>
            </a:endParaRPr>
          </a:p>
          <a:p>
            <a:pPr marL="174451" indent="-85639" defTabSz="913270">
              <a:lnSpc>
                <a:spcPts val="1400"/>
              </a:lnSpc>
            </a:pPr>
            <a:r>
              <a:rPr lang="ja-JP" altLang="en-US" sz="1200" dirty="0">
                <a:solidFill>
                  <a:prstClr val="black"/>
                </a:solidFill>
                <a:latin typeface="HGPｺﾞｼｯｸM" pitchFamily="50" charset="-128"/>
                <a:ea typeface="HGPｺﾞｼｯｸM" pitchFamily="50" charset="-128"/>
              </a:rPr>
              <a:t>・住居喪失者に対し支援方針決定までの間衣食住を提供</a:t>
            </a:r>
            <a:r>
              <a:rPr lang="ja-JP" altLang="en-US" sz="1200" b="1" dirty="0">
                <a:solidFill>
                  <a:prstClr val="black"/>
                </a:solidFill>
                <a:effectLst>
                  <a:outerShdw blurRad="38100" dist="38100" dir="2700000" algn="tl">
                    <a:srgbClr val="000000">
                      <a:alpha val="43137"/>
                    </a:srgbClr>
                  </a:outerShdw>
                </a:effectLst>
                <a:latin typeface="HGPｺﾞｼｯｸM" pitchFamily="50" charset="-128"/>
                <a:ea typeface="HGPｺﾞｼｯｸM" pitchFamily="50" charset="-128"/>
              </a:rPr>
              <a:t>　</a:t>
            </a:r>
            <a:endParaRPr lang="en-US" altLang="ja-JP" sz="1200" dirty="0">
              <a:solidFill>
                <a:prstClr val="black"/>
              </a:solidFill>
              <a:latin typeface="HGPｺﾞｼｯｸM" pitchFamily="50" charset="-128"/>
              <a:ea typeface="HGPｺﾞｼｯｸM" pitchFamily="50" charset="-128"/>
            </a:endParaRPr>
          </a:p>
        </p:txBody>
      </p:sp>
      <p:cxnSp>
        <p:nvCxnSpPr>
          <p:cNvPr id="98" name="直線コネクタ 97"/>
          <p:cNvCxnSpPr/>
          <p:nvPr/>
        </p:nvCxnSpPr>
        <p:spPr>
          <a:xfrm flipV="1">
            <a:off x="3383748" y="2667930"/>
            <a:ext cx="1989000" cy="12530"/>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6511915" y="2164194"/>
            <a:ext cx="2061707" cy="250223"/>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200" dirty="0">
                <a:solidFill>
                  <a:prstClr val="black"/>
                </a:solidFill>
              </a:rPr>
              <a:t>なお一般就労が困難な者</a:t>
            </a:r>
          </a:p>
        </p:txBody>
      </p:sp>
      <p:sp>
        <p:nvSpPr>
          <p:cNvPr id="43" name="1 つの角を丸めた四角形 42"/>
          <p:cNvSpPr/>
          <p:nvPr/>
        </p:nvSpPr>
        <p:spPr>
          <a:xfrm>
            <a:off x="3982233" y="1515802"/>
            <a:ext cx="954195"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300" dirty="0">
                <a:solidFill>
                  <a:prstClr val="black"/>
                </a:solidFill>
                <a:latin typeface="ＭＳ ゴシック" pitchFamily="49" charset="-128"/>
                <a:ea typeface="ＭＳ ゴシック" pitchFamily="49" charset="-128"/>
              </a:rPr>
              <a:t>就労支援</a:t>
            </a:r>
            <a:endParaRPr lang="ja-JP" altLang="en-US" sz="1300" dirty="0">
              <a:solidFill>
                <a:prstClr val="white"/>
              </a:solidFill>
            </a:endParaRPr>
          </a:p>
        </p:txBody>
      </p:sp>
      <p:sp>
        <p:nvSpPr>
          <p:cNvPr id="50" name="1 つの角を丸めた四角形 49"/>
          <p:cNvSpPr/>
          <p:nvPr/>
        </p:nvSpPr>
        <p:spPr>
          <a:xfrm>
            <a:off x="3982293" y="548680"/>
            <a:ext cx="1258815"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200" dirty="0">
                <a:solidFill>
                  <a:prstClr val="black"/>
                </a:solidFill>
                <a:latin typeface="ＭＳ ゴシック" pitchFamily="49" charset="-128"/>
                <a:ea typeface="ＭＳ ゴシック" pitchFamily="49" charset="-128"/>
              </a:rPr>
              <a:t>居住確保支援</a:t>
            </a:r>
            <a:endParaRPr lang="ja-JP" altLang="en-US" sz="1200" dirty="0">
              <a:solidFill>
                <a:prstClr val="white"/>
              </a:solidFill>
            </a:endParaRPr>
          </a:p>
        </p:txBody>
      </p:sp>
      <p:sp>
        <p:nvSpPr>
          <p:cNvPr id="51" name="1 つの角を丸めた四角形 50"/>
          <p:cNvSpPr/>
          <p:nvPr/>
        </p:nvSpPr>
        <p:spPr>
          <a:xfrm>
            <a:off x="3982232" y="5264944"/>
            <a:ext cx="1440000"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100" dirty="0">
                <a:solidFill>
                  <a:prstClr val="black"/>
                </a:solidFill>
                <a:latin typeface="ＭＳ ゴシック" pitchFamily="49" charset="-128"/>
                <a:ea typeface="ＭＳ ゴシック" pitchFamily="49" charset="-128"/>
              </a:rPr>
              <a:t>子ども・若者支援</a:t>
            </a:r>
            <a:endParaRPr lang="ja-JP" altLang="en-US" sz="1100" dirty="0">
              <a:solidFill>
                <a:prstClr val="white"/>
              </a:solidFill>
            </a:endParaRPr>
          </a:p>
        </p:txBody>
      </p:sp>
      <p:sp>
        <p:nvSpPr>
          <p:cNvPr id="42" name="テキスト ボックス 41"/>
          <p:cNvSpPr txBox="1"/>
          <p:nvPr/>
        </p:nvSpPr>
        <p:spPr>
          <a:xfrm>
            <a:off x="3199522" y="2400611"/>
            <a:ext cx="399924" cy="2403444"/>
          </a:xfrm>
          <a:prstGeom prst="rect">
            <a:avLst/>
          </a:prstGeom>
        </p:spPr>
        <p:style>
          <a:lnRef idx="2">
            <a:schemeClr val="dk1"/>
          </a:lnRef>
          <a:fillRef idx="1">
            <a:schemeClr val="lt1"/>
          </a:fillRef>
          <a:effectRef idx="0">
            <a:schemeClr val="dk1"/>
          </a:effectRef>
          <a:fontRef idx="minor">
            <a:schemeClr val="dk1"/>
          </a:fontRef>
        </p:style>
        <p:txBody>
          <a:bodyPr vert="eaVert" wrap="square" lIns="91348" tIns="45675" rIns="91348" bIns="45675" rtlCol="0" anchor="ctr">
            <a:spAutoFit/>
          </a:bodyPr>
          <a:lstStyle/>
          <a:p>
            <a:pPr algn="ctr" defTabSz="913270"/>
            <a:r>
              <a:rPr lang="ja-JP" altLang="en-US" sz="1400" dirty="0">
                <a:solidFill>
                  <a:prstClr val="black"/>
                </a:solidFill>
              </a:rPr>
              <a:t>本人の状況に応じた支援（</a:t>
            </a:r>
            <a:r>
              <a:rPr lang="en-US" altLang="ja-JP" sz="1400" dirty="0">
                <a:solidFill>
                  <a:prstClr val="black"/>
                </a:solidFill>
              </a:rPr>
              <a:t>※</a:t>
            </a:r>
            <a:r>
              <a:rPr lang="ja-JP" altLang="en-US" sz="1400" dirty="0">
                <a:solidFill>
                  <a:prstClr val="black"/>
                </a:solidFill>
              </a:rPr>
              <a:t>）</a:t>
            </a:r>
          </a:p>
        </p:txBody>
      </p:sp>
      <p:sp>
        <p:nvSpPr>
          <p:cNvPr id="65" name="四角形吹き出し 64"/>
          <p:cNvSpPr/>
          <p:nvPr/>
        </p:nvSpPr>
        <p:spPr>
          <a:xfrm>
            <a:off x="611111" y="5936703"/>
            <a:ext cx="2132800" cy="565776"/>
          </a:xfrm>
          <a:prstGeom prst="wedgeRectCallout">
            <a:avLst>
              <a:gd name="adj1" fmla="val 120262"/>
              <a:gd name="adj2" fmla="val -116074"/>
            </a:avLst>
          </a:prstGeom>
          <a:noFill/>
          <a:ln>
            <a:noFill/>
          </a:ln>
        </p:spPr>
        <p:style>
          <a:lnRef idx="2">
            <a:schemeClr val="accent1"/>
          </a:lnRef>
          <a:fillRef idx="1">
            <a:schemeClr val="lt1"/>
          </a:fillRef>
          <a:effectRef idx="0">
            <a:schemeClr val="accent1"/>
          </a:effectRef>
          <a:fontRef idx="minor">
            <a:schemeClr val="dk1"/>
          </a:fontRef>
        </p:style>
        <p:txBody>
          <a:bodyPr lIns="91348" tIns="45675" rIns="91348" bIns="45675" rtlCol="0" anchor="ctr"/>
          <a:lstStyle/>
          <a:p>
            <a:pPr algn="ctr" defTabSz="913270">
              <a:lnSpc>
                <a:spcPts val="1400"/>
              </a:lnSpc>
            </a:pPr>
            <a:endParaRPr lang="ja-JP" altLang="en-US" sz="2000" baseline="30000" dirty="0">
              <a:solidFill>
                <a:prstClr val="black"/>
              </a:solidFill>
              <a:latin typeface="ＭＳ 明朝" pitchFamily="17" charset="-128"/>
              <a:ea typeface="ＭＳ 明朝" pitchFamily="17" charset="-128"/>
            </a:endParaRPr>
          </a:p>
        </p:txBody>
      </p:sp>
      <p:sp>
        <p:nvSpPr>
          <p:cNvPr id="46" name="正方形/長方形 45"/>
          <p:cNvSpPr/>
          <p:nvPr/>
        </p:nvSpPr>
        <p:spPr>
          <a:xfrm>
            <a:off x="3810280" y="2883954"/>
            <a:ext cx="1209000" cy="475880"/>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200" dirty="0">
                <a:solidFill>
                  <a:prstClr val="black"/>
                </a:solidFill>
              </a:rPr>
              <a:t>早期就労が</a:t>
            </a:r>
            <a:endParaRPr lang="en-US" altLang="ja-JP" sz="1200" dirty="0">
              <a:solidFill>
                <a:prstClr val="black"/>
              </a:solidFill>
            </a:endParaRPr>
          </a:p>
          <a:p>
            <a:pPr algn="ctr" defTabSz="913270">
              <a:lnSpc>
                <a:spcPts val="1400"/>
              </a:lnSpc>
            </a:pPr>
            <a:r>
              <a:rPr lang="ja-JP" altLang="en-US" sz="1200" dirty="0">
                <a:solidFill>
                  <a:prstClr val="black"/>
                </a:solidFill>
              </a:rPr>
              <a:t>見込まれる者</a:t>
            </a:r>
          </a:p>
        </p:txBody>
      </p:sp>
      <p:sp>
        <p:nvSpPr>
          <p:cNvPr id="56" name="1 つの角を丸めた四角形 55"/>
          <p:cNvSpPr/>
          <p:nvPr/>
        </p:nvSpPr>
        <p:spPr>
          <a:xfrm>
            <a:off x="3982237" y="3532026"/>
            <a:ext cx="1258813"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200" dirty="0">
                <a:solidFill>
                  <a:prstClr val="black"/>
                </a:solidFill>
                <a:latin typeface="ＭＳ ゴシック" pitchFamily="49" charset="-128"/>
                <a:ea typeface="ＭＳ ゴシック" pitchFamily="49" charset="-128"/>
              </a:rPr>
              <a:t>緊急的な支援</a:t>
            </a:r>
            <a:endParaRPr lang="ja-JP" altLang="en-US" sz="1200" dirty="0">
              <a:solidFill>
                <a:prstClr val="white"/>
              </a:solidFill>
            </a:endParaRPr>
          </a:p>
        </p:txBody>
      </p:sp>
      <p:sp>
        <p:nvSpPr>
          <p:cNvPr id="53" name="下矢印 52"/>
          <p:cNvSpPr/>
          <p:nvPr/>
        </p:nvSpPr>
        <p:spPr>
          <a:xfrm>
            <a:off x="6249255" y="2163882"/>
            <a:ext cx="229977" cy="288032"/>
          </a:xfrm>
          <a:prstGeom prst="downArrow">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lIns="91348" tIns="45675" rIns="91348" bIns="45675" rtlCol="0" anchor="ctr"/>
          <a:lstStyle/>
          <a:p>
            <a:pPr algn="ctr" defTabSz="913270">
              <a:lnSpc>
                <a:spcPts val="1400"/>
              </a:lnSpc>
            </a:pPr>
            <a:endParaRPr lang="ja-JP" altLang="en-US" sz="2000" baseline="30000" dirty="0">
              <a:solidFill>
                <a:prstClr val="black"/>
              </a:solidFill>
              <a:latin typeface="ＭＳ 明朝" pitchFamily="17" charset="-128"/>
              <a:ea typeface="ＭＳ 明朝" pitchFamily="17" charset="-128"/>
            </a:endParaRPr>
          </a:p>
        </p:txBody>
      </p:sp>
      <p:sp>
        <p:nvSpPr>
          <p:cNvPr id="2" name="テキスト ボックス 1"/>
          <p:cNvSpPr txBox="1"/>
          <p:nvPr/>
        </p:nvSpPr>
        <p:spPr>
          <a:xfrm>
            <a:off x="344506" y="5988775"/>
            <a:ext cx="2793674" cy="646240"/>
          </a:xfrm>
          <a:prstGeom prst="rect">
            <a:avLst/>
          </a:prstGeom>
          <a:noFill/>
        </p:spPr>
        <p:txBody>
          <a:bodyPr wrap="square" lIns="91348" tIns="45675" rIns="91348" bIns="45675" rtlCol="0">
            <a:spAutoFit/>
          </a:bodyPr>
          <a:lstStyle/>
          <a:p>
            <a:r>
              <a:rPr lang="en-US" altLang="ja-JP" sz="1200" dirty="0">
                <a:solidFill>
                  <a:prstClr val="black"/>
                </a:solidFill>
                <a:latin typeface="ＭＳ Ｐゴシック"/>
              </a:rPr>
              <a:t>※</a:t>
            </a:r>
            <a:r>
              <a:rPr lang="ja-JP" altLang="en-US" sz="1200" dirty="0">
                <a:solidFill>
                  <a:prstClr val="black"/>
                </a:solidFill>
                <a:latin typeface="ＭＳ Ｐゴシック"/>
              </a:rPr>
              <a:t>　右記は、法に規定する支援（</a:t>
            </a:r>
            <a:r>
              <a:rPr lang="ja-JP" altLang="en-US" sz="1200" dirty="0">
                <a:solidFill>
                  <a:prstClr val="black"/>
                </a:solidFill>
                <a:latin typeface="HGPｺﾞｼｯｸM" pitchFamily="50" charset="-128"/>
                <a:ea typeface="HGPｺﾞｼｯｸM" pitchFamily="50" charset="-128"/>
              </a:rPr>
              <a:t>◆</a:t>
            </a:r>
            <a:r>
              <a:rPr lang="ja-JP" altLang="en-US" sz="1200" dirty="0">
                <a:solidFill>
                  <a:prstClr val="black"/>
                </a:solidFill>
                <a:latin typeface="ＭＳ Ｐゴシック"/>
              </a:rPr>
              <a:t>）を中心に記載しているが、これ以外に様々な支援（</a:t>
            </a:r>
            <a:r>
              <a:rPr lang="ja-JP" altLang="en-US" sz="1200" dirty="0">
                <a:solidFill>
                  <a:prstClr val="black"/>
                </a:solidFill>
                <a:latin typeface="HGPｺﾞｼｯｸM" pitchFamily="50" charset="-128"/>
                <a:ea typeface="HGPｺﾞｼｯｸM" pitchFamily="50" charset="-128"/>
              </a:rPr>
              <a:t>◇</a:t>
            </a:r>
            <a:r>
              <a:rPr lang="ja-JP" altLang="en-US" sz="1200" dirty="0">
                <a:solidFill>
                  <a:prstClr val="black"/>
                </a:solidFill>
                <a:latin typeface="ＭＳ Ｐゴシック"/>
              </a:rPr>
              <a:t>）があることに留意　</a:t>
            </a:r>
          </a:p>
        </p:txBody>
      </p:sp>
      <p:cxnSp>
        <p:nvCxnSpPr>
          <p:cNvPr id="57" name="直線コネクタ 56"/>
          <p:cNvCxnSpPr/>
          <p:nvPr/>
        </p:nvCxnSpPr>
        <p:spPr>
          <a:xfrm flipV="1">
            <a:off x="3392872" y="4959656"/>
            <a:ext cx="1989000" cy="12530"/>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3810280" y="4689192"/>
            <a:ext cx="1209000" cy="432047"/>
          </a:xfrm>
          <a:prstGeom prst="rect">
            <a:avLst/>
          </a:prstGeom>
          <a:solidFill>
            <a:srgbClr val="FFFFCC"/>
          </a:solid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lIns="91348" tIns="45675" rIns="91348" bIns="45675" rtlCol="0" anchor="ctr" anchorCtr="0"/>
          <a:lstStyle/>
          <a:p>
            <a:pPr algn="ctr" defTabSz="913270">
              <a:lnSpc>
                <a:spcPts val="1400"/>
              </a:lnSpc>
            </a:pPr>
            <a:r>
              <a:rPr lang="ja-JP" altLang="en-US" sz="1100" dirty="0">
                <a:solidFill>
                  <a:prstClr val="black"/>
                </a:solidFill>
              </a:rPr>
              <a:t>家計から生活</a:t>
            </a:r>
            <a:endParaRPr lang="en-US" altLang="ja-JP" sz="1100" dirty="0">
              <a:solidFill>
                <a:prstClr val="black"/>
              </a:solidFill>
            </a:endParaRPr>
          </a:p>
          <a:p>
            <a:pPr algn="ctr" defTabSz="913270">
              <a:lnSpc>
                <a:spcPts val="1400"/>
              </a:lnSpc>
            </a:pPr>
            <a:r>
              <a:rPr lang="ja-JP" altLang="en-US" sz="1100" dirty="0">
                <a:solidFill>
                  <a:prstClr val="black"/>
                </a:solidFill>
              </a:rPr>
              <a:t>再建を考える者</a:t>
            </a:r>
          </a:p>
        </p:txBody>
      </p:sp>
      <p:sp>
        <p:nvSpPr>
          <p:cNvPr id="48" name="1 つの角を丸めた四角形 47"/>
          <p:cNvSpPr/>
          <p:nvPr/>
        </p:nvSpPr>
        <p:spPr>
          <a:xfrm>
            <a:off x="3982237" y="4365104"/>
            <a:ext cx="1258813"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200" dirty="0">
                <a:solidFill>
                  <a:prstClr val="black"/>
                </a:solidFill>
                <a:latin typeface="ＭＳ ゴシック" pitchFamily="49" charset="-128"/>
                <a:ea typeface="ＭＳ ゴシック" pitchFamily="49" charset="-128"/>
              </a:rPr>
              <a:t>家計再建支援</a:t>
            </a:r>
            <a:endParaRPr lang="ja-JP" altLang="en-US" sz="1200" dirty="0">
              <a:solidFill>
                <a:prstClr val="white"/>
              </a:solidFill>
            </a:endParaRPr>
          </a:p>
        </p:txBody>
      </p:sp>
      <p:cxnSp>
        <p:nvCxnSpPr>
          <p:cNvPr id="58" name="直線コネクタ 57"/>
          <p:cNvCxnSpPr/>
          <p:nvPr/>
        </p:nvCxnSpPr>
        <p:spPr>
          <a:xfrm flipV="1">
            <a:off x="3383747" y="6561088"/>
            <a:ext cx="1989000" cy="14492"/>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5447255" y="6309625"/>
            <a:ext cx="4834348" cy="438349"/>
          </a:xfrm>
          <a:prstGeom prst="rect">
            <a:avLst/>
          </a:prstGeom>
          <a:noFill/>
        </p:spPr>
        <p:txBody>
          <a:bodyPr wrap="square" lIns="68347" tIns="34175" rIns="68347" bIns="34175" rtlCol="0">
            <a:spAutoFit/>
          </a:bodyPr>
          <a:lstStyle/>
          <a:p>
            <a:pPr marL="128151" indent="-128151" defTabSz="913270"/>
            <a:r>
              <a:rPr lang="ja-JP" altLang="en-US" sz="1200" b="1" u="sng" dirty="0">
                <a:solidFill>
                  <a:prstClr val="black"/>
                </a:solidFill>
                <a:latin typeface="HGPｺﾞｼｯｸM" pitchFamily="50" charset="-128"/>
                <a:ea typeface="HGPｺﾞｼｯｸM" pitchFamily="50" charset="-128"/>
              </a:rPr>
              <a:t>◇関係機関・他制度による支援</a:t>
            </a:r>
            <a:endParaRPr lang="en-US" altLang="ja-JP" sz="1200" b="1" u="sng" dirty="0">
              <a:solidFill>
                <a:prstClr val="black"/>
              </a:solidFill>
              <a:latin typeface="HGPｺﾞｼｯｸM" pitchFamily="50" charset="-128"/>
              <a:ea typeface="HGPｺﾞｼｯｸM" pitchFamily="50" charset="-128"/>
            </a:endParaRPr>
          </a:p>
          <a:p>
            <a:pPr marL="128151" indent="-128151" defTabSz="913270"/>
            <a:r>
              <a:rPr lang="ja-JP" altLang="en-US" sz="1200" b="1" u="sng" dirty="0">
                <a:solidFill>
                  <a:prstClr val="black"/>
                </a:solidFill>
                <a:latin typeface="HGPｺﾞｼｯｸM" pitchFamily="50" charset="-128"/>
                <a:ea typeface="HGPｺﾞｼｯｸM" pitchFamily="50" charset="-128"/>
              </a:rPr>
              <a:t>◇民生委員・自治会・ボランティアなどインフォーマルな支援</a:t>
            </a:r>
            <a:endParaRPr lang="en-US" altLang="ja-JP" sz="1200" b="1" u="sng" dirty="0">
              <a:solidFill>
                <a:prstClr val="black"/>
              </a:solidFill>
              <a:latin typeface="HGPｺﾞｼｯｸM" pitchFamily="50" charset="-128"/>
              <a:ea typeface="HGPｺﾞｼｯｸM" pitchFamily="50" charset="-128"/>
            </a:endParaRPr>
          </a:p>
        </p:txBody>
      </p:sp>
      <p:sp>
        <p:nvSpPr>
          <p:cNvPr id="64" name="1 つの角を丸めた四角形 63"/>
          <p:cNvSpPr/>
          <p:nvPr/>
        </p:nvSpPr>
        <p:spPr>
          <a:xfrm>
            <a:off x="3970899" y="6129072"/>
            <a:ext cx="1126235" cy="252000"/>
          </a:xfrm>
          <a:prstGeom prst="round1Rect">
            <a:avLst/>
          </a:prstGeom>
          <a:solidFill>
            <a:schemeClr val="bg1"/>
          </a:solidFill>
          <a:ln w="31750" cmpd="dbl"/>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lstStyle/>
          <a:p>
            <a:pPr defTabSz="913270"/>
            <a:r>
              <a:rPr lang="ja-JP" altLang="en-US" sz="1100" dirty="0">
                <a:solidFill>
                  <a:prstClr val="black"/>
                </a:solidFill>
                <a:latin typeface="ＭＳ ゴシック" pitchFamily="49" charset="-128"/>
                <a:ea typeface="ＭＳ ゴシック" pitchFamily="49" charset="-128"/>
              </a:rPr>
              <a:t>その他の支援</a:t>
            </a:r>
            <a:endParaRPr lang="ja-JP" altLang="en-US" sz="1100" dirty="0">
              <a:solidFill>
                <a:prstClr val="white"/>
              </a:solidFill>
            </a:endParaRPr>
          </a:p>
        </p:txBody>
      </p:sp>
      <p:sp>
        <p:nvSpPr>
          <p:cNvPr id="4" name="四角形吹き出し 3"/>
          <p:cNvSpPr/>
          <p:nvPr/>
        </p:nvSpPr>
        <p:spPr>
          <a:xfrm>
            <a:off x="344497" y="5324567"/>
            <a:ext cx="2683758" cy="528350"/>
          </a:xfrm>
          <a:prstGeom prst="wedgeRectCallout">
            <a:avLst>
              <a:gd name="adj1" fmla="val 60087"/>
              <a:gd name="adj2" fmla="val -1092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8" tIns="179820" rIns="91348" bIns="45675" rtlCol="0" anchor="ctr" anchorCtr="0">
            <a:noAutofit/>
          </a:bodyPr>
          <a:lstStyle/>
          <a:p>
            <a:pPr defTabSz="913270">
              <a:lnSpc>
                <a:spcPts val="1700"/>
              </a:lnSpc>
            </a:pPr>
            <a:r>
              <a:rPr lang="ja-JP" altLang="en-US" baseline="30000" dirty="0">
                <a:solidFill>
                  <a:prstClr val="black"/>
                </a:solidFill>
                <a:latin typeface="ＭＳ Ｐゴシック" panose="020B0600070205080204" pitchFamily="50" charset="-128"/>
                <a:ea typeface="ＭＳ Ｐゴシック" panose="020B0600070205080204" pitchFamily="50" charset="-128"/>
              </a:rPr>
              <a:t>基本は現金給付ではなく自立に</a:t>
            </a:r>
            <a:r>
              <a:rPr lang="ja-JP" altLang="en-US" baseline="30000" dirty="0" smtClean="0">
                <a:solidFill>
                  <a:prstClr val="black"/>
                </a:solidFill>
                <a:latin typeface="ＭＳ Ｐゴシック" panose="020B0600070205080204" pitchFamily="50" charset="-128"/>
                <a:ea typeface="ＭＳ Ｐゴシック" panose="020B0600070205080204" pitchFamily="50" charset="-128"/>
              </a:rPr>
              <a:t>向けた人的</a:t>
            </a:r>
            <a:r>
              <a:rPr lang="ja-JP" altLang="en-US" baseline="30000" dirty="0">
                <a:solidFill>
                  <a:prstClr val="black"/>
                </a:solidFill>
                <a:latin typeface="ＭＳ Ｐゴシック" panose="020B0600070205080204" pitchFamily="50" charset="-128"/>
                <a:ea typeface="ＭＳ Ｐゴシック" panose="020B0600070205080204" pitchFamily="50" charset="-128"/>
              </a:rPr>
              <a:t>支援を、有期により</a:t>
            </a:r>
            <a:r>
              <a:rPr lang="ja-JP" altLang="en-US" baseline="30000" dirty="0" smtClean="0">
                <a:solidFill>
                  <a:prstClr val="black"/>
                </a:solidFill>
                <a:latin typeface="ＭＳ Ｐゴシック" panose="020B0600070205080204" pitchFamily="50" charset="-128"/>
                <a:ea typeface="ＭＳ Ｐゴシック" panose="020B0600070205080204" pitchFamily="50" charset="-128"/>
              </a:rPr>
              <a:t>提供</a:t>
            </a:r>
            <a:endParaRPr lang="en-US" altLang="ja-JP" baseline="30000" dirty="0">
              <a:solidFill>
                <a:prstClr val="black"/>
              </a:solidFill>
              <a:latin typeface="ＭＳ Ｐゴシック" panose="020B0600070205080204" pitchFamily="50" charset="-128"/>
              <a:ea typeface="ＭＳ Ｐゴシック" panose="020B0600070205080204" pitchFamily="50" charset="-128"/>
            </a:endParaRPr>
          </a:p>
        </p:txBody>
      </p:sp>
      <p:sp>
        <p:nvSpPr>
          <p:cNvPr id="49" name="スライド番号プレースホルダー 3"/>
          <p:cNvSpPr>
            <a:spLocks noGrp="1"/>
          </p:cNvSpPr>
          <p:nvPr>
            <p:ph type="sldNum" sz="quarter" idx="12"/>
          </p:nvPr>
        </p:nvSpPr>
        <p:spPr>
          <a:xfrm>
            <a:off x="7473316" y="6525352"/>
            <a:ext cx="2376264" cy="288032"/>
          </a:xfrm>
        </p:spPr>
        <p:txBody>
          <a:bodyPr/>
          <a:lstStyle/>
          <a:p>
            <a:pPr>
              <a:defRPr/>
            </a:pPr>
            <a:fld id="{5D99460D-A952-40A2-886C-A49013A15871}" type="slidenum">
              <a:rPr lang="en-US" altLang="ja-JP" smtClean="0"/>
              <a:pPr>
                <a:defRPr/>
              </a:pPr>
              <a:t>190</a:t>
            </a:fld>
            <a:endParaRPr lang="en-US" altLang="ja-JP" dirty="0"/>
          </a:p>
        </p:txBody>
      </p:sp>
    </p:spTree>
    <p:extLst>
      <p:ext uri="{BB962C8B-B14F-4D97-AF65-F5344CB8AC3E}">
        <p14:creationId xmlns:p14="http://schemas.microsoft.com/office/powerpoint/2010/main" val="39561107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3562" y="1016732"/>
            <a:ext cx="9056932" cy="1044117"/>
          </a:xfrm>
          <a:ln>
            <a:solidFill>
              <a:schemeClr val="accent1">
                <a:shade val="50000"/>
              </a:schemeClr>
            </a:solidFill>
          </a:ln>
        </p:spPr>
        <p:txBody>
          <a:bodyPr>
            <a:normAutofit fontScale="92500"/>
          </a:bodyPr>
          <a:lstStyle/>
          <a:p>
            <a:pPr marL="0" indent="0">
              <a:buNone/>
            </a:pPr>
            <a:endParaRPr lang="en-US" altLang="ja-JP" sz="1200" dirty="0" smtClean="0"/>
          </a:p>
          <a:p>
            <a:pPr marL="0" indent="0">
              <a:buNone/>
            </a:pPr>
            <a:r>
              <a:rPr lang="ja-JP" altLang="en-US" sz="1200" dirty="0"/>
              <a:t>　</a:t>
            </a:r>
            <a:r>
              <a:rPr lang="ja-JP" altLang="en-US" sz="1200" dirty="0" smtClean="0"/>
              <a:t>　</a:t>
            </a:r>
            <a:r>
              <a:rPr lang="ja-JP" altLang="en-US" sz="1400" dirty="0" smtClean="0"/>
              <a:t>失業など就労に関する課題のほか、障害・疾病、ＤＶ・虐待を受けた経験、家族の保育や介護など、本人の心身の状</a:t>
            </a:r>
            <a:endParaRPr lang="en-US" altLang="ja-JP" sz="1400" dirty="0" smtClean="0"/>
          </a:p>
          <a:p>
            <a:pPr marL="0" indent="0">
              <a:buNone/>
            </a:pPr>
            <a:r>
              <a:rPr lang="ja-JP" altLang="en-US" sz="1400" dirty="0" smtClean="0"/>
              <a:t>況、生活歴、ライフステージにより様々であり、生活困窮者（世帯）は複合的な課題を抱えて</a:t>
            </a:r>
            <a:r>
              <a:rPr lang="ja-JP" altLang="en-US" sz="1400" dirty="0"/>
              <a:t>おり</a:t>
            </a:r>
            <a:r>
              <a:rPr lang="ja-JP" altLang="en-US" sz="1400" dirty="0" smtClean="0"/>
              <a:t>、それぞれの施策では対</a:t>
            </a:r>
            <a:endParaRPr lang="en-US" altLang="ja-JP" sz="1400" dirty="0" smtClean="0"/>
          </a:p>
          <a:p>
            <a:pPr marL="0" indent="0">
              <a:buNone/>
            </a:pPr>
            <a:r>
              <a:rPr lang="ja-JP" altLang="en-US" sz="1400" dirty="0" smtClean="0"/>
              <a:t>応できない、制度の狭間の問題などが顕在化</a:t>
            </a:r>
            <a:endParaRPr lang="en-US" altLang="ja-JP" sz="1400" dirty="0" smtClean="0"/>
          </a:p>
        </p:txBody>
      </p:sp>
      <p:sp>
        <p:nvSpPr>
          <p:cNvPr id="4" name="スライド番号プレースホルダー 3"/>
          <p:cNvSpPr>
            <a:spLocks noGrp="1"/>
          </p:cNvSpPr>
          <p:nvPr>
            <p:ph type="sldNum" sz="quarter" idx="12"/>
          </p:nvPr>
        </p:nvSpPr>
        <p:spPr>
          <a:xfrm>
            <a:off x="9410924" y="6352554"/>
            <a:ext cx="482074" cy="388814"/>
          </a:xfrm>
        </p:spPr>
        <p:txBody>
          <a:bodyPr/>
          <a:lstStyle/>
          <a:p>
            <a:fld id="{AD33AB96-90A7-431A-9750-F22D72191854}" type="slidenum">
              <a:rPr lang="ja-JP" altLang="en-US" smtClean="0"/>
              <a:pPr/>
              <a:t>191</a:t>
            </a:fld>
            <a:endParaRPr lang="ja-JP" altLang="en-US" dirty="0"/>
          </a:p>
        </p:txBody>
      </p:sp>
      <p:sp>
        <p:nvSpPr>
          <p:cNvPr id="5" name="タイトル 4"/>
          <p:cNvSpPr>
            <a:spLocks noGrp="1"/>
          </p:cNvSpPr>
          <p:nvPr>
            <p:ph type="title"/>
          </p:nvPr>
        </p:nvSpPr>
        <p:spPr>
          <a:xfrm>
            <a:off x="495094" y="116632"/>
            <a:ext cx="8915400" cy="634083"/>
          </a:xfrm>
          <a:prstGeom prst="bevel">
            <a:avLst>
              <a:gd name="adj" fmla="val 8532"/>
            </a:avLst>
          </a:prstGeom>
          <a:pattFill prst="pct25">
            <a:fgClr>
              <a:schemeClr val="accent5">
                <a:lumMod val="40000"/>
                <a:lumOff val="60000"/>
              </a:schemeClr>
            </a:fgClr>
            <a:bgClr>
              <a:schemeClr val="bg1"/>
            </a:bgClr>
          </a:pattFill>
          <a:ln w="12700">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48" tIns="45675" rIns="91348" bIns="45675" rtlCol="0" anchor="ctr">
            <a:normAutofit fontScale="90000"/>
          </a:bodyPr>
          <a:lstStyle/>
          <a:p>
            <a:pPr algn="ctr"/>
            <a:r>
              <a:rPr lang="ja-JP" altLang="en-US" sz="24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生活困窮者自立支援制度と障害保健福祉施策との連携</a:t>
            </a:r>
            <a:r>
              <a:rPr lang="en-US" altLang="ja-JP" sz="24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r>
            <a:br>
              <a:rPr lang="en-US" altLang="ja-JP" sz="24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br>
            <a:r>
              <a:rPr lang="ja-JP" altLang="en-US"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（平成</a:t>
            </a:r>
            <a:r>
              <a:rPr lang="en-US" altLang="ja-JP"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27</a:t>
            </a:r>
            <a:r>
              <a:rPr lang="ja-JP" altLang="en-US"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年</a:t>
            </a:r>
            <a:r>
              <a:rPr lang="en-US" altLang="ja-JP"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3</a:t>
            </a:r>
            <a:r>
              <a:rPr lang="ja-JP" altLang="en-US"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月</a:t>
            </a:r>
            <a:r>
              <a:rPr lang="en-US" altLang="ja-JP"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27</a:t>
            </a:r>
            <a:r>
              <a:rPr lang="ja-JP" altLang="en-US" sz="1200" dirty="0" smtClean="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日　社会・援護局　地域福祉課長、障害保健福祉部　企画課長、障害福祉課長、精神・障害保健課長　連名通知）</a:t>
            </a:r>
            <a:endParaRPr lang="ja-JP" altLang="en-US" sz="1200" dirty="0">
              <a:solidFill>
                <a:schemeClr val="tx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6" name="角丸四角形 5"/>
          <p:cNvSpPr/>
          <p:nvPr/>
        </p:nvSpPr>
        <p:spPr>
          <a:xfrm>
            <a:off x="282799" y="836712"/>
            <a:ext cx="2759664" cy="360040"/>
          </a:xfrm>
          <a:prstGeom prst="round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400" dirty="0" smtClean="0">
                <a:solidFill>
                  <a:schemeClr val="tx1"/>
                </a:solidFill>
              </a:rPr>
              <a:t>生活困窮に陥る背景や要因</a:t>
            </a:r>
          </a:p>
        </p:txBody>
      </p:sp>
      <p:sp>
        <p:nvSpPr>
          <p:cNvPr id="7" name="下矢印 6"/>
          <p:cNvSpPr/>
          <p:nvPr/>
        </p:nvSpPr>
        <p:spPr>
          <a:xfrm>
            <a:off x="3962366" y="2060848"/>
            <a:ext cx="1698255" cy="216024"/>
          </a:xfrm>
          <a:prstGeom prst="down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8" name="正方形/長方形 7"/>
          <p:cNvSpPr/>
          <p:nvPr/>
        </p:nvSpPr>
        <p:spPr>
          <a:xfrm>
            <a:off x="282799" y="2596748"/>
            <a:ext cx="9350721" cy="4072611"/>
          </a:xfrm>
          <a:prstGeom prst="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dirty="0" smtClean="0">
                <a:solidFill>
                  <a:schemeClr val="tx1"/>
                </a:solidFill>
              </a:rPr>
              <a:t>たとえば・・・・</a:t>
            </a:r>
            <a:endParaRPr lang="en-US" altLang="ja-JP" sz="1400" dirty="0" smtClean="0">
              <a:solidFill>
                <a:schemeClr val="tx1"/>
              </a:solidFill>
            </a:endParaRPr>
          </a:p>
          <a:p>
            <a:r>
              <a:rPr lang="ja-JP" altLang="en-US" sz="1400" dirty="0" smtClean="0">
                <a:solidFill>
                  <a:schemeClr val="tx1"/>
                </a:solidFill>
              </a:rPr>
              <a:t>　○生活に困窮している障害のある可能性が疑われる子供を持つ母子世帯の場合には、生活困窮者自立支援制度の自立</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相談支援機関と障害保健福祉施策の相談支援機関が相互に連携し、それぞれが必要な支援につなげることが重要。　　　　</a:t>
            </a:r>
            <a:endParaRPr lang="en-US" altLang="ja-JP" sz="1400" dirty="0" smtClean="0">
              <a:solidFill>
                <a:schemeClr val="tx1"/>
              </a:solidFill>
            </a:endParaRPr>
          </a:p>
          <a:p>
            <a:r>
              <a:rPr lang="ja-JP" altLang="en-US" sz="1400" dirty="0" smtClean="0">
                <a:solidFill>
                  <a:schemeClr val="tx1"/>
                </a:solidFill>
              </a:rPr>
              <a:t>　　　　・子供には、障害保健福祉施策の利用支援　　　　　　　　　　　　　</a:t>
            </a:r>
            <a:r>
              <a:rPr lang="ja-JP" altLang="en-US" sz="1400" b="1" dirty="0" smtClean="0">
                <a:solidFill>
                  <a:srgbClr val="FF0000"/>
                </a:solidFill>
              </a:rPr>
              <a:t>　</a:t>
            </a:r>
            <a:endParaRPr lang="en-US" altLang="ja-JP" sz="1400" b="1" dirty="0" smtClean="0">
              <a:solidFill>
                <a:srgbClr val="FF0000"/>
              </a:solidFill>
            </a:endParaRPr>
          </a:p>
          <a:p>
            <a:r>
              <a:rPr lang="ja-JP" altLang="en-US" sz="1400" dirty="0" smtClean="0">
                <a:solidFill>
                  <a:schemeClr val="tx1"/>
                </a:solidFill>
              </a:rPr>
              <a:t>　　　　・母親には、ハローワークとの一体的支援又は、就労準備支援事業、家計相談支援事業の活用　　など</a:t>
            </a:r>
            <a:endParaRPr lang="en-US" altLang="ja-JP" sz="1400" dirty="0" smtClean="0">
              <a:solidFill>
                <a:schemeClr val="tx1"/>
              </a:solidFill>
            </a:endParaRPr>
          </a:p>
          <a:p>
            <a:endParaRPr lang="en-US" altLang="ja-JP" sz="1400" dirty="0" smtClean="0">
              <a:solidFill>
                <a:schemeClr val="tx1"/>
              </a:solidFill>
            </a:endParaRPr>
          </a:p>
          <a:p>
            <a:endParaRPr lang="en-US" altLang="ja-JP" sz="1400"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smtClean="0">
              <a:solidFill>
                <a:schemeClr val="tx1"/>
              </a:solidFill>
            </a:endParaRPr>
          </a:p>
          <a:p>
            <a:r>
              <a:rPr lang="ja-JP" altLang="en-US" dirty="0" smtClean="0">
                <a:solidFill>
                  <a:schemeClr val="tx1"/>
                </a:solidFill>
              </a:rPr>
              <a:t>　　　　　　</a:t>
            </a: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p:txBody>
      </p:sp>
      <p:sp>
        <p:nvSpPr>
          <p:cNvPr id="10" name="角丸四角形 9"/>
          <p:cNvSpPr/>
          <p:nvPr/>
        </p:nvSpPr>
        <p:spPr>
          <a:xfrm>
            <a:off x="2082554" y="2392338"/>
            <a:ext cx="5660849" cy="360039"/>
          </a:xfrm>
          <a:prstGeom prst="roundRect">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400" b="1" dirty="0" smtClean="0">
                <a:solidFill>
                  <a:schemeClr val="tx1"/>
                </a:solidFill>
              </a:rPr>
              <a:t>生活困窮者自立支援制度では、世帯の抱える課題を包括的に支援</a:t>
            </a:r>
          </a:p>
        </p:txBody>
      </p:sp>
      <p:sp>
        <p:nvSpPr>
          <p:cNvPr id="13" name="円/楕円 12"/>
          <p:cNvSpPr/>
          <p:nvPr/>
        </p:nvSpPr>
        <p:spPr>
          <a:xfrm>
            <a:off x="495081" y="4201551"/>
            <a:ext cx="3744880" cy="1014697"/>
          </a:xfrm>
          <a:prstGeom prst="ellipse">
            <a:avLst/>
          </a:prstGeom>
          <a:solidFill>
            <a:srgbClr val="FFFF66"/>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en-US" altLang="ja-JP" sz="2000" dirty="0" smtClean="0">
              <a:solidFill>
                <a:schemeClr val="tx1"/>
              </a:solidFill>
            </a:endParaRPr>
          </a:p>
          <a:p>
            <a:pPr algn="ctr"/>
            <a:r>
              <a:rPr kumimoji="1" lang="ja-JP" altLang="en-US" sz="1600" dirty="0" smtClean="0">
                <a:solidFill>
                  <a:schemeClr val="tx1"/>
                </a:solidFill>
              </a:rPr>
              <a:t>支援調整会議</a:t>
            </a:r>
            <a:endParaRPr kumimoji="1" lang="en-US" altLang="ja-JP" sz="1600" dirty="0" smtClean="0">
              <a:solidFill>
                <a:schemeClr val="tx1"/>
              </a:solidFill>
            </a:endParaRPr>
          </a:p>
          <a:p>
            <a:pPr algn="ctr"/>
            <a:r>
              <a:rPr lang="ja-JP" altLang="en-US" sz="1100" dirty="0" smtClean="0">
                <a:solidFill>
                  <a:schemeClr val="tx1"/>
                </a:solidFill>
              </a:rPr>
              <a:t>（生活困窮者の具体的な支援内容の検討等を行うための会議）</a:t>
            </a:r>
            <a:endParaRPr kumimoji="1" lang="ja-JP" altLang="en-US" sz="1100" dirty="0" smtClean="0">
              <a:solidFill>
                <a:schemeClr val="tx1"/>
              </a:solidFill>
            </a:endParaRPr>
          </a:p>
        </p:txBody>
      </p:sp>
      <p:sp>
        <p:nvSpPr>
          <p:cNvPr id="14" name="円/楕円 13"/>
          <p:cNvSpPr/>
          <p:nvPr/>
        </p:nvSpPr>
        <p:spPr>
          <a:xfrm>
            <a:off x="5666038" y="4223264"/>
            <a:ext cx="3679552" cy="992760"/>
          </a:xfrm>
          <a:prstGeom prst="ellipse">
            <a:avLst/>
          </a:prstGeom>
          <a:solidFill>
            <a:srgbClr val="FFFF66"/>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en-US" altLang="ja-JP" sz="2000" dirty="0" smtClean="0">
              <a:solidFill>
                <a:schemeClr val="tx1"/>
              </a:solidFill>
            </a:endParaRPr>
          </a:p>
          <a:p>
            <a:pPr algn="ctr"/>
            <a:endParaRPr kumimoji="1" lang="en-US" altLang="ja-JP" sz="2000" dirty="0" smtClean="0">
              <a:solidFill>
                <a:schemeClr val="tx1"/>
              </a:solidFill>
            </a:endParaRPr>
          </a:p>
          <a:p>
            <a:pPr algn="ctr"/>
            <a:r>
              <a:rPr lang="ja-JP" altLang="en-US" sz="1600" smtClean="0">
                <a:solidFill>
                  <a:schemeClr val="tx1"/>
                </a:solidFill>
              </a:rPr>
              <a:t>・個別支援会議</a:t>
            </a:r>
            <a:endParaRPr kumimoji="1" lang="en-US" altLang="ja-JP" sz="1600" dirty="0" smtClean="0">
              <a:solidFill>
                <a:schemeClr val="tx1"/>
              </a:solidFill>
            </a:endParaRPr>
          </a:p>
          <a:p>
            <a:pPr algn="ctr"/>
            <a:endParaRPr kumimoji="1" lang="ja-JP" altLang="en-US" sz="2000" dirty="0" smtClean="0">
              <a:solidFill>
                <a:schemeClr val="tx1"/>
              </a:solidFill>
            </a:endParaRPr>
          </a:p>
        </p:txBody>
      </p:sp>
      <p:sp>
        <p:nvSpPr>
          <p:cNvPr id="11" name="小波 10"/>
          <p:cNvSpPr/>
          <p:nvPr/>
        </p:nvSpPr>
        <p:spPr>
          <a:xfrm>
            <a:off x="1273459" y="3933056"/>
            <a:ext cx="2193579" cy="612068"/>
          </a:xfrm>
          <a:prstGeom prst="doubleWave">
            <a:avLst/>
          </a:prstGeom>
          <a:solidFill>
            <a:srgbClr val="66FFFF"/>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100" dirty="0" smtClean="0">
                <a:solidFill>
                  <a:schemeClr val="tx1"/>
                </a:solidFill>
              </a:rPr>
              <a:t>（生活困窮者自立支援制度）</a:t>
            </a:r>
            <a:endParaRPr lang="en-US" altLang="ja-JP" sz="2000" dirty="0">
              <a:solidFill>
                <a:schemeClr val="tx1"/>
              </a:solidFill>
            </a:endParaRPr>
          </a:p>
          <a:p>
            <a:pPr algn="ctr"/>
            <a:r>
              <a:rPr lang="ja-JP" altLang="en-US" sz="1600" dirty="0" smtClean="0">
                <a:solidFill>
                  <a:schemeClr val="tx1"/>
                </a:solidFill>
              </a:rPr>
              <a:t>自立相談支援機関</a:t>
            </a:r>
            <a:r>
              <a:rPr lang="ja-JP" altLang="en-US" sz="1100" dirty="0" smtClean="0">
                <a:solidFill>
                  <a:schemeClr val="tx1"/>
                </a:solidFill>
              </a:rPr>
              <a:t>（</a:t>
            </a:r>
            <a:r>
              <a:rPr lang="en-US" altLang="ja-JP" sz="1100" dirty="0" smtClean="0">
                <a:solidFill>
                  <a:schemeClr val="tx1"/>
                </a:solidFill>
              </a:rPr>
              <a:t>※</a:t>
            </a:r>
            <a:r>
              <a:rPr lang="ja-JP" altLang="en-US" sz="1100" dirty="0">
                <a:solidFill>
                  <a:schemeClr val="tx1"/>
                </a:solidFill>
              </a:rPr>
              <a:t>）</a:t>
            </a:r>
            <a:endParaRPr lang="en-US" altLang="ja-JP" sz="1100" dirty="0" smtClean="0">
              <a:solidFill>
                <a:schemeClr val="tx1"/>
              </a:solidFill>
            </a:endParaRPr>
          </a:p>
        </p:txBody>
      </p:sp>
      <p:sp>
        <p:nvSpPr>
          <p:cNvPr id="12" name="小波 11"/>
          <p:cNvSpPr/>
          <p:nvPr/>
        </p:nvSpPr>
        <p:spPr>
          <a:xfrm>
            <a:off x="6438972" y="4018587"/>
            <a:ext cx="2264340" cy="585671"/>
          </a:xfrm>
          <a:prstGeom prst="doubleWave">
            <a:avLst/>
          </a:prstGeom>
          <a:solidFill>
            <a:srgbClr val="66FFFF"/>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100" dirty="0" smtClean="0">
                <a:solidFill>
                  <a:schemeClr val="tx1"/>
                </a:solidFill>
              </a:rPr>
              <a:t>（障害保健福祉施策）</a:t>
            </a:r>
            <a:endParaRPr kumimoji="1" lang="en-US" altLang="ja-JP" sz="1600" dirty="0" smtClean="0">
              <a:solidFill>
                <a:schemeClr val="tx1"/>
              </a:solidFill>
            </a:endParaRPr>
          </a:p>
          <a:p>
            <a:pPr algn="ctr"/>
            <a:r>
              <a:rPr lang="ja-JP" altLang="en-US" sz="1600" dirty="0" smtClean="0">
                <a:solidFill>
                  <a:schemeClr val="tx1"/>
                </a:solidFill>
              </a:rPr>
              <a:t>相談支援機関</a:t>
            </a:r>
            <a:endParaRPr kumimoji="1" lang="ja-JP" altLang="en-US" sz="1600" dirty="0" smtClean="0">
              <a:solidFill>
                <a:schemeClr val="tx1"/>
              </a:solidFill>
            </a:endParaRPr>
          </a:p>
        </p:txBody>
      </p:sp>
      <p:sp>
        <p:nvSpPr>
          <p:cNvPr id="15" name="左右矢印 14"/>
          <p:cNvSpPr/>
          <p:nvPr/>
        </p:nvSpPr>
        <p:spPr>
          <a:xfrm>
            <a:off x="4363636" y="4386355"/>
            <a:ext cx="1202930" cy="644638"/>
          </a:xfrm>
          <a:prstGeom prst="leftRightArrow">
            <a:avLst/>
          </a:prstGeom>
          <a:solidFill>
            <a:srgbClr val="FF6600"/>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sz="1100" dirty="0" smtClean="0">
              <a:solidFill>
                <a:schemeClr val="tx1"/>
              </a:solidFill>
            </a:endParaRPr>
          </a:p>
        </p:txBody>
      </p:sp>
      <p:sp>
        <p:nvSpPr>
          <p:cNvPr id="16" name="角丸四角形 15"/>
          <p:cNvSpPr/>
          <p:nvPr/>
        </p:nvSpPr>
        <p:spPr>
          <a:xfrm>
            <a:off x="984973" y="5113959"/>
            <a:ext cx="8072143" cy="504056"/>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600" b="1" u="sng" dirty="0" smtClean="0">
                <a:solidFill>
                  <a:schemeClr val="tx1"/>
                </a:solidFill>
              </a:rPr>
              <a:t>既存の体制や枠組みを活用することが効率的</a:t>
            </a:r>
          </a:p>
        </p:txBody>
      </p:sp>
      <p:sp>
        <p:nvSpPr>
          <p:cNvPr id="18" name="正方形/長方形 17"/>
          <p:cNvSpPr/>
          <p:nvPr/>
        </p:nvSpPr>
        <p:spPr>
          <a:xfrm>
            <a:off x="636631" y="5761354"/>
            <a:ext cx="8632795" cy="835998"/>
          </a:xfrm>
          <a:prstGeom prst="rect">
            <a:avLst/>
          </a:prstGeom>
          <a:solidFill>
            <a:srgbClr val="FF9966"/>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b="1" dirty="0" smtClean="0">
                <a:solidFill>
                  <a:schemeClr val="tx1"/>
                </a:solidFill>
              </a:rPr>
              <a:t>　　加えて、障害者の就労支援を担ってきた法人が、その人材や利用者の特性を理解した就労支援</a:t>
            </a:r>
            <a:endParaRPr lang="en-US" altLang="ja-JP" sz="1600" b="1" dirty="0" smtClean="0">
              <a:solidFill>
                <a:schemeClr val="tx1"/>
              </a:solidFill>
            </a:endParaRPr>
          </a:p>
          <a:p>
            <a:r>
              <a:rPr lang="ja-JP" altLang="en-US" sz="1600" b="1" dirty="0" smtClean="0">
                <a:solidFill>
                  <a:schemeClr val="tx1"/>
                </a:solidFill>
              </a:rPr>
              <a:t>のノウハウを活かして、生活困窮者の就労支援に積極的に参画（認定就労訓練事業）していくことが求められている。</a:t>
            </a:r>
            <a:endParaRPr kumimoji="1" lang="ja-JP" altLang="en-US" sz="1600" b="1" dirty="0" smtClean="0">
              <a:solidFill>
                <a:schemeClr val="tx1"/>
              </a:solidFill>
            </a:endParaRPr>
          </a:p>
        </p:txBody>
      </p:sp>
      <p:sp>
        <p:nvSpPr>
          <p:cNvPr id="20" name="角丸四角形 19"/>
          <p:cNvSpPr/>
          <p:nvPr/>
        </p:nvSpPr>
        <p:spPr>
          <a:xfrm>
            <a:off x="4369042" y="4562481"/>
            <a:ext cx="1296996" cy="292835"/>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100" dirty="0" smtClean="0">
                <a:solidFill>
                  <a:schemeClr val="tx1"/>
                </a:solidFill>
              </a:rPr>
              <a:t>相互間の連携</a:t>
            </a:r>
          </a:p>
        </p:txBody>
      </p:sp>
      <p:sp>
        <p:nvSpPr>
          <p:cNvPr id="2" name="角丸四角形 1"/>
          <p:cNvSpPr/>
          <p:nvPr/>
        </p:nvSpPr>
        <p:spPr>
          <a:xfrm>
            <a:off x="707375" y="5256478"/>
            <a:ext cx="2335100" cy="32930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sz="1000" dirty="0" smtClean="0">
                <a:solidFill>
                  <a:schemeClr val="tx1"/>
                </a:solidFill>
              </a:rPr>
              <a:t>（</a:t>
            </a:r>
            <a:r>
              <a:rPr kumimoji="1" lang="en-US" altLang="ja-JP" sz="1000" dirty="0" smtClean="0">
                <a:solidFill>
                  <a:schemeClr val="tx1"/>
                </a:solidFill>
              </a:rPr>
              <a:t>※</a:t>
            </a:r>
            <a:r>
              <a:rPr kumimoji="1" lang="ja-JP" altLang="en-US" sz="1000" dirty="0" smtClean="0">
                <a:solidFill>
                  <a:schemeClr val="tx1"/>
                </a:solidFill>
              </a:rPr>
              <a:t>）福祉事務所設置自治体が直営</a:t>
            </a:r>
            <a:endParaRPr kumimoji="1" lang="en-US" altLang="ja-JP" sz="1000" dirty="0" smtClean="0">
              <a:solidFill>
                <a:schemeClr val="tx1"/>
              </a:solidFill>
            </a:endParaRPr>
          </a:p>
          <a:p>
            <a:r>
              <a:rPr kumimoji="1" lang="ja-JP" altLang="en-US" sz="1000" dirty="0" smtClean="0">
                <a:solidFill>
                  <a:schemeClr val="tx1"/>
                </a:solidFill>
              </a:rPr>
              <a:t>　　　　又は委託で設置</a:t>
            </a:r>
          </a:p>
        </p:txBody>
      </p:sp>
    </p:spTree>
    <p:extLst>
      <p:ext uri="{BB962C8B-B14F-4D97-AF65-F5344CB8AC3E}">
        <p14:creationId xmlns:p14="http://schemas.microsoft.com/office/powerpoint/2010/main" val="701831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本講義の獲得目標</a:t>
            </a:r>
            <a:endParaRPr kumimoji="1" lang="ja-JP" altLang="en-US" dirty="0"/>
          </a:p>
        </p:txBody>
      </p:sp>
      <p:sp>
        <p:nvSpPr>
          <p:cNvPr id="3" name="コンテンツ プレースホルダー 2"/>
          <p:cNvSpPr>
            <a:spLocks noGrp="1"/>
          </p:cNvSpPr>
          <p:nvPr>
            <p:ph idx="1"/>
          </p:nvPr>
        </p:nvSpPr>
        <p:spPr>
          <a:xfrm>
            <a:off x="495301" y="2748055"/>
            <a:ext cx="8915400" cy="3417249"/>
          </a:xfrm>
        </p:spPr>
        <p:txBody>
          <a:bodyPr/>
          <a:lstStyle/>
          <a:p>
            <a:pPr>
              <a:lnSpc>
                <a:spcPct val="150000"/>
              </a:lnSpc>
              <a:buFont typeface="Wingdings" panose="05000000000000000000" pitchFamily="2" charset="2"/>
              <a:buChar char="u"/>
            </a:pPr>
            <a:r>
              <a:rPr lang="ja-JP" altLang="en-US" sz="2800" dirty="0" smtClean="0"/>
              <a:t>障害者総合支援法及び児童福祉法の改正等の状況やその他関連施策の最新の動向に関する講義を行う</a:t>
            </a:r>
            <a:endParaRPr kumimoji="1" lang="ja-JP" altLang="en-US" sz="2800" dirty="0"/>
          </a:p>
        </p:txBody>
      </p:sp>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2</a:t>
            </a:fld>
            <a:endParaRPr lang="en-US" altLang="ja-JP" dirty="0"/>
          </a:p>
        </p:txBody>
      </p:sp>
    </p:spTree>
    <p:extLst>
      <p:ext uri="{BB962C8B-B14F-4D97-AF65-F5344CB8AC3E}">
        <p14:creationId xmlns:p14="http://schemas.microsoft.com/office/powerpoint/2010/main" val="356662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84677" y="858719"/>
            <a:ext cx="9757175" cy="720000"/>
          </a:xfrm>
          <a:prstGeom prst="rect">
            <a:avLst/>
          </a:prstGeom>
          <a:noFill/>
          <a:ln w="25400">
            <a:solidFill>
              <a:schemeClr val="accent1"/>
            </a:solidFill>
            <a:round/>
            <a:headEnd/>
            <a:tailEnd/>
          </a:ln>
        </p:spPr>
        <p:txBody>
          <a:bodyPr lIns="143847" tIns="35962" rIns="143847" bIns="34171" rtlCol="0" anchor="ctr"/>
          <a:lstStyle/>
          <a:p>
            <a:pPr algn="just" defTabSz="956237">
              <a:lnSpc>
                <a:spcPts val="1550"/>
              </a:lnSpc>
              <a:spcBef>
                <a:spcPts val="100"/>
              </a:spcBef>
            </a:pPr>
            <a:r>
              <a:rPr lang="ja-JP" altLang="en-US" sz="1300" dirty="0">
                <a:solidFill>
                  <a:prstClr val="black"/>
                </a:solidFill>
                <a:latin typeface="ＭＳ ゴシック" panose="020B0609070205080204" pitchFamily="49" charset="-128"/>
                <a:ea typeface="ＭＳ ゴシック" panose="020B0609070205080204" pitchFamily="49" charset="-128"/>
              </a:rPr>
              <a:t>　</a:t>
            </a:r>
            <a:r>
              <a:rPr lang="ja-JP" altLang="en-US" sz="1300" spc="-100" dirty="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生活」と「就労」に対する支援の一層の充実や高齢障害者による介護保険サービスの円滑な利用を促進するための見直しを行うとともに、障害児支援のニーズの多様化にきめ細かく対応するための支援の拡充を図るほか、サービスの質の確保・向上を図るための環境整備等を行う。</a:t>
            </a:r>
          </a:p>
        </p:txBody>
      </p:sp>
      <p:sp>
        <p:nvSpPr>
          <p:cNvPr id="27" name="正方形/長方形 26"/>
          <p:cNvSpPr/>
          <p:nvPr/>
        </p:nvSpPr>
        <p:spPr bwMode="auto">
          <a:xfrm>
            <a:off x="84677" y="1875252"/>
            <a:ext cx="9757175" cy="4392000"/>
          </a:xfrm>
          <a:prstGeom prst="rect">
            <a:avLst/>
          </a:prstGeom>
          <a:noFill/>
          <a:ln w="25400">
            <a:solidFill>
              <a:schemeClr val="accent1"/>
            </a:solidFill>
            <a:round/>
            <a:headEnd/>
            <a:tailEnd/>
          </a:ln>
        </p:spPr>
        <p:txBody>
          <a:bodyPr lIns="68341" tIns="34171" rIns="68341" bIns="34171" rtlCol="0" anchor="ctr" anchorCtr="0"/>
          <a:lstStyle/>
          <a:p>
            <a:r>
              <a:rPr lang="ja-JP" altLang="en-US" sz="1600" b="1" u="sng" dirty="0">
                <a:solidFill>
                  <a:srgbClr val="00B050"/>
                </a:solidFill>
                <a:latin typeface="ＭＳ Ｐゴシック"/>
              </a:rPr>
              <a:t>１．障害者の望む地域生活の支援</a:t>
            </a:r>
            <a:endParaRPr lang="en-US" altLang="ja-JP" sz="1600" b="1" u="sng" dirty="0">
              <a:solidFill>
                <a:srgbClr val="00B050"/>
              </a:solidFill>
              <a:latin typeface="ＭＳ Ｐゴシック"/>
            </a:endParaRPr>
          </a:p>
          <a:p>
            <a:endParaRPr lang="en-US" altLang="ja-JP" sz="400" dirty="0">
              <a:solidFill>
                <a:prstClr val="black"/>
              </a:solidFill>
              <a:latin typeface="ＭＳ Ｐゴシック"/>
            </a:endParaRPr>
          </a:p>
          <a:p>
            <a:pPr marL="264829" indent="-264829"/>
            <a:r>
              <a:rPr lang="ja-JP" altLang="en-US" sz="1300" i="1" dirty="0">
                <a:solidFill>
                  <a:srgbClr val="FF0000"/>
                </a:solidFill>
                <a:latin typeface="ＭＳ Ｐゴシック"/>
              </a:rPr>
              <a:t> </a:t>
            </a:r>
            <a:r>
              <a:rPr lang="en-US" altLang="ja-JP" sz="1300" dirty="0">
                <a:solidFill>
                  <a:prstClr val="black"/>
                </a:solidFill>
                <a:latin typeface="ＭＳ Ｐゴシック"/>
              </a:rPr>
              <a:t>(1) </a:t>
            </a:r>
            <a:r>
              <a:rPr lang="ja-JP" altLang="en-US" sz="1300" dirty="0">
                <a:solidFill>
                  <a:prstClr val="black"/>
                </a:solidFill>
                <a:latin typeface="ＭＳ Ｐゴシック"/>
              </a:rPr>
              <a:t>施設入所支援や共同生活援助を利用していた者等を対象として、定期的な巡回訪問や随時の対応により、円滑な地域生活に向けた相談・助言等を行うサービスを新設する（</a:t>
            </a:r>
            <a:r>
              <a:rPr lang="ja-JP" altLang="en-US" sz="1300" u="sng" dirty="0">
                <a:solidFill>
                  <a:prstClr val="black"/>
                </a:solidFill>
                <a:latin typeface="ＭＳ Ｐゴシック"/>
              </a:rPr>
              <a:t>自立生活援助</a:t>
            </a:r>
            <a:r>
              <a:rPr lang="ja-JP" altLang="en-US" sz="1300" dirty="0">
                <a:solidFill>
                  <a:prstClr val="black"/>
                </a:solidFill>
                <a:latin typeface="ＭＳ Ｐゴシック"/>
              </a:rPr>
              <a:t>）</a:t>
            </a:r>
            <a:endParaRPr lang="en-US" altLang="ja-JP" sz="1300" dirty="0">
              <a:solidFill>
                <a:prstClr val="black"/>
              </a:solidFill>
              <a:latin typeface="ＭＳ Ｐゴシック"/>
            </a:endParaRPr>
          </a:p>
          <a:p>
            <a:pPr marL="323502" indent="-323502"/>
            <a:endParaRPr lang="en-US" altLang="ja-JP" sz="200" dirty="0">
              <a:solidFill>
                <a:prstClr val="black"/>
              </a:solidFill>
              <a:latin typeface="ＭＳ Ｐゴシック"/>
            </a:endParaRPr>
          </a:p>
          <a:p>
            <a:pPr marL="323502" indent="-323502"/>
            <a:r>
              <a:rPr lang="ja-JP" altLang="en-US" sz="1300" dirty="0">
                <a:solidFill>
                  <a:prstClr val="black"/>
                </a:solidFill>
                <a:latin typeface="ＭＳ Ｐゴシック"/>
              </a:rPr>
              <a:t> </a:t>
            </a:r>
            <a:r>
              <a:rPr lang="en-US" altLang="ja-JP" sz="1300" dirty="0">
                <a:solidFill>
                  <a:prstClr val="black"/>
                </a:solidFill>
                <a:latin typeface="ＭＳ Ｐゴシック"/>
              </a:rPr>
              <a:t>(2) </a:t>
            </a:r>
            <a:r>
              <a:rPr lang="ja-JP" altLang="en-US" sz="1300" dirty="0">
                <a:solidFill>
                  <a:prstClr val="black"/>
                </a:solidFill>
                <a:latin typeface="ＭＳ Ｐゴシック"/>
              </a:rPr>
              <a:t>就業に伴う生活面の課題に対応できるよう、事業所・家族との連絡調整等の支援を行うサービスを新設する（</a:t>
            </a:r>
            <a:r>
              <a:rPr lang="ja-JP" altLang="en-US" sz="1300" u="sng" dirty="0">
                <a:solidFill>
                  <a:prstClr val="black"/>
                </a:solidFill>
                <a:latin typeface="ＭＳ Ｐゴシック"/>
              </a:rPr>
              <a:t>就労定着支援</a:t>
            </a:r>
            <a:r>
              <a:rPr lang="ja-JP" altLang="en-US" sz="1300" dirty="0">
                <a:solidFill>
                  <a:prstClr val="black"/>
                </a:solidFill>
                <a:latin typeface="ＭＳ Ｐゴシック"/>
              </a:rPr>
              <a:t>）</a:t>
            </a:r>
          </a:p>
          <a:p>
            <a:pPr marL="323502" indent="-323502"/>
            <a:endParaRPr lang="en-US" altLang="ja-JP" sz="200" dirty="0">
              <a:solidFill>
                <a:prstClr val="black"/>
              </a:solidFill>
              <a:latin typeface="ＭＳ Ｐゴシック"/>
            </a:endParaRPr>
          </a:p>
          <a:p>
            <a:pPr marL="323502" indent="-323502"/>
            <a:r>
              <a:rPr lang="ja-JP" altLang="en-US" sz="1300" dirty="0">
                <a:solidFill>
                  <a:prstClr val="black"/>
                </a:solidFill>
                <a:latin typeface="ＭＳ Ｐゴシック"/>
              </a:rPr>
              <a:t> </a:t>
            </a:r>
            <a:r>
              <a:rPr lang="en-US" altLang="ja-JP" sz="1300" dirty="0">
                <a:solidFill>
                  <a:prstClr val="black"/>
                </a:solidFill>
                <a:latin typeface="ＭＳ Ｐゴシック"/>
              </a:rPr>
              <a:t>(3) </a:t>
            </a:r>
            <a:r>
              <a:rPr lang="ja-JP" altLang="en-US" sz="1300" dirty="0">
                <a:solidFill>
                  <a:prstClr val="black"/>
                </a:solidFill>
                <a:latin typeface="ＭＳ Ｐゴシック"/>
              </a:rPr>
              <a:t>重度訪問介護について、</a:t>
            </a:r>
            <a:r>
              <a:rPr lang="ja-JP" altLang="en-US" sz="1300" u="sng" dirty="0">
                <a:solidFill>
                  <a:prstClr val="black"/>
                </a:solidFill>
                <a:latin typeface="ＭＳ Ｐゴシック"/>
              </a:rPr>
              <a:t>医療機関への入院時</a:t>
            </a:r>
            <a:r>
              <a:rPr lang="ja-JP" altLang="en-US" sz="1300" dirty="0">
                <a:solidFill>
                  <a:prstClr val="black"/>
                </a:solidFill>
                <a:latin typeface="ＭＳ Ｐゴシック"/>
              </a:rPr>
              <a:t>も一定の支援を可能とする</a:t>
            </a:r>
            <a:endParaRPr lang="en-US" altLang="ja-JP" sz="1300" dirty="0">
              <a:solidFill>
                <a:prstClr val="black"/>
              </a:solidFill>
              <a:latin typeface="ＭＳ Ｐゴシック"/>
            </a:endParaRPr>
          </a:p>
          <a:p>
            <a:pPr marL="323502" indent="-323502"/>
            <a:endParaRPr lang="en-US" altLang="ja-JP" sz="200" dirty="0">
              <a:solidFill>
                <a:prstClr val="black"/>
              </a:solidFill>
              <a:latin typeface="ＭＳ Ｐゴシック"/>
            </a:endParaRPr>
          </a:p>
          <a:p>
            <a:pPr marL="264829" indent="-264829"/>
            <a:r>
              <a:rPr lang="ja-JP" altLang="en-US" sz="1300" i="1" dirty="0">
                <a:solidFill>
                  <a:prstClr val="black"/>
                </a:solidFill>
                <a:latin typeface="ＭＳ Ｐゴシック"/>
              </a:rPr>
              <a:t> </a:t>
            </a:r>
            <a:r>
              <a:rPr lang="en-US" altLang="ja-JP" sz="1300" dirty="0">
                <a:solidFill>
                  <a:prstClr val="black"/>
                </a:solidFill>
                <a:latin typeface="ＭＳ Ｐゴシック"/>
              </a:rPr>
              <a:t>(4) </a:t>
            </a:r>
            <a:r>
              <a:rPr lang="en-US" altLang="ja-JP" sz="1300" u="sng" dirty="0">
                <a:solidFill>
                  <a:prstClr val="black"/>
                </a:solidFill>
                <a:latin typeface="ＭＳ Ｐゴシック"/>
              </a:rPr>
              <a:t>65</a:t>
            </a:r>
            <a:r>
              <a:rPr lang="ja-JP" altLang="en-US" sz="1300" u="sng" dirty="0">
                <a:solidFill>
                  <a:prstClr val="black"/>
                </a:solidFill>
                <a:latin typeface="ＭＳ Ｐゴシック"/>
              </a:rPr>
              <a:t>歳に至るまで相当の長期間にわたり障害福祉サービスを利用してきた低所得の高齢障害者</a:t>
            </a:r>
            <a:r>
              <a:rPr lang="ja-JP" altLang="en-US" sz="1300" dirty="0">
                <a:solidFill>
                  <a:prstClr val="black"/>
                </a:solidFill>
                <a:latin typeface="ＭＳ Ｐゴシック"/>
              </a:rPr>
              <a:t>が引き続き障害福祉サービスに相当する介護保険サービスを利用する場合に、障害者の所得の状況や障害の程度等の事情を勘案し、当該介護保険サービスの</a:t>
            </a:r>
            <a:r>
              <a:rPr lang="ja-JP" altLang="en-US" sz="1300" u="sng" dirty="0">
                <a:solidFill>
                  <a:prstClr val="black"/>
                </a:solidFill>
                <a:latin typeface="ＭＳ Ｐゴシック"/>
              </a:rPr>
              <a:t>利用者負担を障害福祉制度により軽減</a:t>
            </a:r>
            <a:r>
              <a:rPr lang="ja-JP" altLang="en-US" sz="1300" dirty="0">
                <a:solidFill>
                  <a:prstClr val="black"/>
                </a:solidFill>
                <a:latin typeface="ＭＳ Ｐゴシック"/>
              </a:rPr>
              <a:t>（償還）できる仕組みを設ける</a:t>
            </a:r>
            <a:endParaRPr lang="en-US" altLang="ja-JP" sz="1300" i="1" dirty="0">
              <a:solidFill>
                <a:prstClr val="black"/>
              </a:solidFill>
              <a:latin typeface="ＭＳ Ｐゴシック"/>
            </a:endParaRPr>
          </a:p>
          <a:p>
            <a:pPr marL="215767" indent="-215767"/>
            <a:endParaRPr lang="en-US" altLang="ja-JP" sz="700" dirty="0">
              <a:solidFill>
                <a:prstClr val="black"/>
              </a:solidFill>
              <a:latin typeface="ＭＳ Ｐゴシック"/>
            </a:endParaRPr>
          </a:p>
          <a:p>
            <a:r>
              <a:rPr lang="ja-JP" altLang="en-US" sz="1600" b="1" u="sng" dirty="0">
                <a:solidFill>
                  <a:srgbClr val="00B050"/>
                </a:solidFill>
                <a:latin typeface="ＭＳ Ｐゴシック"/>
              </a:rPr>
              <a:t>２．障害児支援のニーズの多様化へのきめ細かな対応</a:t>
            </a:r>
            <a:endParaRPr lang="en-US" altLang="ja-JP" sz="1600" b="1" u="sng" dirty="0">
              <a:solidFill>
                <a:srgbClr val="00B050"/>
              </a:solidFill>
              <a:latin typeface="ＭＳ Ｐゴシック"/>
            </a:endParaRPr>
          </a:p>
          <a:p>
            <a:endParaRPr lang="en-US" altLang="ja-JP" sz="400" dirty="0">
              <a:solidFill>
                <a:prstClr val="black"/>
              </a:solidFill>
              <a:latin typeface="ＭＳ Ｐゴシック"/>
            </a:endParaRPr>
          </a:p>
          <a:p>
            <a:pPr marL="179201" indent="-179201"/>
            <a:r>
              <a:rPr lang="en-US" altLang="ja-JP" sz="1300" dirty="0">
                <a:solidFill>
                  <a:prstClr val="black"/>
                </a:solidFill>
                <a:latin typeface="ＭＳ Ｐゴシック"/>
              </a:rPr>
              <a:t> (1) </a:t>
            </a:r>
            <a:r>
              <a:rPr lang="ja-JP" altLang="en-US" sz="1300" dirty="0">
                <a:solidFill>
                  <a:prstClr val="black"/>
                </a:solidFill>
                <a:latin typeface="ＭＳ Ｐゴシック"/>
              </a:rPr>
              <a:t>重度の障害等により外出が著しく困難な障害児に対し、</a:t>
            </a:r>
            <a:r>
              <a:rPr lang="ja-JP" altLang="en-US" sz="1300" u="sng" dirty="0">
                <a:solidFill>
                  <a:prstClr val="black"/>
                </a:solidFill>
                <a:latin typeface="ＭＳ Ｐゴシック"/>
              </a:rPr>
              <a:t>居宅を訪問して発達支援</a:t>
            </a:r>
            <a:r>
              <a:rPr lang="ja-JP" altLang="en-US" sz="1300" dirty="0">
                <a:solidFill>
                  <a:prstClr val="black"/>
                </a:solidFill>
                <a:latin typeface="ＭＳ Ｐゴシック"/>
              </a:rPr>
              <a:t>を提供するサービスを新設する</a:t>
            </a:r>
            <a:endParaRPr lang="en-US" altLang="ja-JP" sz="1300" dirty="0">
              <a:solidFill>
                <a:prstClr val="black"/>
              </a:solidFill>
              <a:latin typeface="ＭＳ Ｐゴシック"/>
            </a:endParaRPr>
          </a:p>
          <a:p>
            <a:pPr marL="179201" indent="-179201"/>
            <a:endParaRPr lang="en-US" altLang="ja-JP" sz="200" u="sng" dirty="0">
              <a:solidFill>
                <a:prstClr val="black"/>
              </a:solidFill>
              <a:latin typeface="ＭＳ Ｐゴシック"/>
            </a:endParaRPr>
          </a:p>
          <a:p>
            <a:pPr marL="179201" indent="-179201"/>
            <a:r>
              <a:rPr lang="en-US" altLang="ja-JP" sz="1300" dirty="0">
                <a:solidFill>
                  <a:prstClr val="black"/>
                </a:solidFill>
                <a:latin typeface="ＭＳ Ｐゴシック"/>
              </a:rPr>
              <a:t> (2) </a:t>
            </a:r>
            <a:r>
              <a:rPr lang="ja-JP" altLang="en-US" sz="1300" dirty="0">
                <a:solidFill>
                  <a:prstClr val="black"/>
                </a:solidFill>
                <a:latin typeface="ＭＳ Ｐゴシック"/>
              </a:rPr>
              <a:t>保育所等の障害児に発達支援を提供する保育所等訪問支援について、</a:t>
            </a:r>
            <a:r>
              <a:rPr lang="ja-JP" altLang="en-US" sz="1300" u="sng" dirty="0">
                <a:solidFill>
                  <a:prstClr val="black"/>
                </a:solidFill>
                <a:latin typeface="ＭＳ Ｐゴシック"/>
              </a:rPr>
              <a:t>乳児院・児童養護施設</a:t>
            </a:r>
            <a:r>
              <a:rPr lang="ja-JP" altLang="en-US" sz="1300" dirty="0">
                <a:solidFill>
                  <a:prstClr val="black"/>
                </a:solidFill>
                <a:latin typeface="ＭＳ Ｐゴシック"/>
              </a:rPr>
              <a:t>の障害児に対象を拡大する</a:t>
            </a:r>
            <a:endParaRPr lang="en-US" altLang="ja-JP" sz="1300" dirty="0">
              <a:solidFill>
                <a:prstClr val="black"/>
              </a:solidFill>
              <a:latin typeface="ＭＳ Ｐゴシック"/>
            </a:endParaRPr>
          </a:p>
          <a:p>
            <a:pPr marL="179201" indent="-179201"/>
            <a:endParaRPr lang="en-US" altLang="ja-JP" sz="200" dirty="0">
              <a:solidFill>
                <a:prstClr val="black"/>
              </a:solidFill>
              <a:latin typeface="ＭＳ Ｐゴシック"/>
            </a:endParaRPr>
          </a:p>
          <a:p>
            <a:pPr marL="179201" indent="-179201"/>
            <a:r>
              <a:rPr lang="en-US" altLang="ja-JP" sz="1300" dirty="0">
                <a:solidFill>
                  <a:prstClr val="black"/>
                </a:solidFill>
                <a:latin typeface="ＭＳ Ｐゴシック"/>
              </a:rPr>
              <a:t> (3) </a:t>
            </a:r>
            <a:r>
              <a:rPr lang="ja-JP" altLang="en-US" sz="1300" u="sng" dirty="0">
                <a:solidFill>
                  <a:prstClr val="black"/>
                </a:solidFill>
                <a:latin typeface="ＭＳ Ｐゴシック"/>
              </a:rPr>
              <a:t>医療的ケアを要する障害児</a:t>
            </a:r>
            <a:r>
              <a:rPr lang="ja-JP" altLang="en-US" sz="1300" dirty="0">
                <a:solidFill>
                  <a:prstClr val="black"/>
                </a:solidFill>
                <a:latin typeface="ＭＳ Ｐゴシック"/>
              </a:rPr>
              <a:t>が適切な支援を受けられるよう、自治体に</a:t>
            </a:r>
            <a:r>
              <a:rPr lang="ja-JP" altLang="en-US" sz="1300" dirty="0">
                <a:latin typeface="ＭＳ Ｐゴシック"/>
              </a:rPr>
              <a:t>おいて保健・医療・福祉等の連携促進に努めるものとする</a:t>
            </a:r>
            <a:endParaRPr lang="en-US" altLang="ja-JP" sz="1300" dirty="0">
              <a:latin typeface="ＭＳ Ｐゴシック"/>
            </a:endParaRPr>
          </a:p>
          <a:p>
            <a:pPr marL="179201" indent="-179201"/>
            <a:endParaRPr lang="en-US" altLang="ja-JP" sz="200" dirty="0">
              <a:solidFill>
                <a:prstClr val="black"/>
              </a:solidFill>
              <a:latin typeface="ＭＳ Ｐゴシック"/>
            </a:endParaRPr>
          </a:p>
          <a:p>
            <a:pPr marL="179201" indent="-179201"/>
            <a:r>
              <a:rPr lang="en-US" altLang="ja-JP" sz="1300" dirty="0">
                <a:solidFill>
                  <a:prstClr val="black"/>
                </a:solidFill>
                <a:latin typeface="ＭＳ Ｐゴシック"/>
              </a:rPr>
              <a:t> (4) </a:t>
            </a:r>
            <a:r>
              <a:rPr lang="ja-JP" altLang="en-US" sz="1300" dirty="0">
                <a:solidFill>
                  <a:prstClr val="black"/>
                </a:solidFill>
                <a:latin typeface="ＭＳ Ｐゴシック"/>
              </a:rPr>
              <a:t>障害児のサービスに係る提供体制の計画的な構築を推進するため、自治体において</a:t>
            </a:r>
            <a:r>
              <a:rPr lang="ja-JP" altLang="en-US" sz="1300" u="sng" dirty="0">
                <a:solidFill>
                  <a:prstClr val="black"/>
                </a:solidFill>
                <a:latin typeface="ＭＳ Ｐゴシック"/>
              </a:rPr>
              <a:t>障害児福祉計画</a:t>
            </a:r>
            <a:r>
              <a:rPr lang="ja-JP" altLang="en-US" sz="1300" dirty="0">
                <a:solidFill>
                  <a:prstClr val="black"/>
                </a:solidFill>
                <a:latin typeface="ＭＳ Ｐゴシック"/>
              </a:rPr>
              <a:t>を策定するものとする</a:t>
            </a:r>
            <a:endParaRPr lang="en-US" altLang="ja-JP" sz="1300" dirty="0">
              <a:solidFill>
                <a:prstClr val="black"/>
              </a:solidFill>
              <a:latin typeface="ＭＳ Ｐゴシック"/>
            </a:endParaRPr>
          </a:p>
          <a:p>
            <a:endParaRPr lang="en-US" altLang="ja-JP" sz="700" dirty="0">
              <a:solidFill>
                <a:prstClr val="black"/>
              </a:solidFill>
              <a:latin typeface="ＭＳ Ｐゴシック"/>
            </a:endParaRPr>
          </a:p>
          <a:p>
            <a:r>
              <a:rPr lang="ja-JP" altLang="en-US" sz="1600" b="1" u="sng" dirty="0">
                <a:solidFill>
                  <a:srgbClr val="00B050"/>
                </a:solidFill>
                <a:latin typeface="ＭＳ Ｐゴシック"/>
              </a:rPr>
              <a:t>３．サービスの質の確保・向上に向けた環境整備</a:t>
            </a:r>
            <a:endParaRPr lang="en-US" altLang="ja-JP" sz="1600" b="1" u="sng" dirty="0">
              <a:solidFill>
                <a:srgbClr val="00B050"/>
              </a:solidFill>
              <a:latin typeface="ＭＳ Ｐゴシック"/>
            </a:endParaRPr>
          </a:p>
          <a:p>
            <a:endParaRPr lang="en-US" altLang="ja-JP" sz="400" b="1" u="sng" dirty="0">
              <a:solidFill>
                <a:srgbClr val="00B050"/>
              </a:solidFill>
              <a:latin typeface="ＭＳ Ｐゴシック"/>
            </a:endParaRPr>
          </a:p>
          <a:p>
            <a:pPr marL="269586" indent="-269586"/>
            <a:r>
              <a:rPr lang="ja-JP" altLang="en-US" sz="1300" dirty="0">
                <a:solidFill>
                  <a:prstClr val="black"/>
                </a:solidFill>
                <a:latin typeface="ＭＳ Ｐゴシック"/>
              </a:rPr>
              <a:t> </a:t>
            </a:r>
            <a:r>
              <a:rPr lang="en-US" altLang="ja-JP" sz="1300" dirty="0">
                <a:solidFill>
                  <a:prstClr val="black"/>
                </a:solidFill>
                <a:latin typeface="ＭＳ Ｐゴシック"/>
              </a:rPr>
              <a:t>(1) </a:t>
            </a:r>
            <a:r>
              <a:rPr lang="ja-JP" altLang="en-US" sz="1300" dirty="0">
                <a:solidFill>
                  <a:prstClr val="black"/>
                </a:solidFill>
                <a:latin typeface="ＭＳ Ｐゴシック"/>
              </a:rPr>
              <a:t>補装具費について、成長に伴い短期間で取り替える必要のある障害児の場合等に貸与の活用も可能とする</a:t>
            </a:r>
            <a:endParaRPr lang="en-US" altLang="ja-JP" sz="1300" dirty="0">
              <a:solidFill>
                <a:prstClr val="black"/>
              </a:solidFill>
              <a:latin typeface="ＭＳ Ｐゴシック"/>
            </a:endParaRPr>
          </a:p>
          <a:p>
            <a:pPr marL="269586" indent="-269586"/>
            <a:endParaRPr lang="en-US" altLang="ja-JP" sz="200" dirty="0">
              <a:solidFill>
                <a:prstClr val="black"/>
              </a:solidFill>
              <a:latin typeface="ＭＳ Ｐゴシック"/>
            </a:endParaRPr>
          </a:p>
          <a:p>
            <a:pPr marL="264829" indent="-264829"/>
            <a:r>
              <a:rPr lang="ja-JP" altLang="en-US" sz="1300" i="1" dirty="0">
                <a:solidFill>
                  <a:prstClr val="black"/>
                </a:solidFill>
                <a:latin typeface="ＭＳ Ｐゴシック"/>
              </a:rPr>
              <a:t> </a:t>
            </a:r>
            <a:r>
              <a:rPr lang="en-US" altLang="ja-JP" sz="1300" dirty="0">
                <a:solidFill>
                  <a:prstClr val="black"/>
                </a:solidFill>
                <a:latin typeface="ＭＳ Ｐゴシック"/>
              </a:rPr>
              <a:t>(2) </a:t>
            </a:r>
            <a:r>
              <a:rPr lang="ja-JP" altLang="en-US" sz="1300" dirty="0">
                <a:solidFill>
                  <a:prstClr val="black"/>
                </a:solidFill>
                <a:latin typeface="ＭＳ Ｐゴシック"/>
              </a:rPr>
              <a:t>都道府県がサービス事業所の事業内容等の情報を公表する制度を設けるととも</a:t>
            </a:r>
            <a:r>
              <a:rPr lang="ja-JP" altLang="en-US" sz="1300" dirty="0">
                <a:latin typeface="ＭＳ Ｐゴシック"/>
              </a:rPr>
              <a:t>に、自治体の事務の効率化を図るため、所要</a:t>
            </a:r>
            <a:r>
              <a:rPr lang="ja-JP" altLang="en-US" sz="1300" dirty="0">
                <a:solidFill>
                  <a:prstClr val="black"/>
                </a:solidFill>
                <a:latin typeface="ＭＳ Ｐゴシック"/>
              </a:rPr>
              <a:t>の規定を整備する</a:t>
            </a:r>
            <a:endParaRPr lang="en-US" altLang="ja-JP" sz="1300" dirty="0">
              <a:solidFill>
                <a:prstClr val="black"/>
              </a:solidFill>
              <a:latin typeface="ＭＳ Ｐゴシック"/>
            </a:endParaRPr>
          </a:p>
        </p:txBody>
      </p:sp>
      <p:sp>
        <p:nvSpPr>
          <p:cNvPr id="31" name="正方形/長方形 30"/>
          <p:cNvSpPr/>
          <p:nvPr/>
        </p:nvSpPr>
        <p:spPr bwMode="auto">
          <a:xfrm>
            <a:off x="85514" y="6565925"/>
            <a:ext cx="9757175" cy="288000"/>
          </a:xfrm>
          <a:prstGeom prst="rect">
            <a:avLst/>
          </a:prstGeom>
          <a:noFill/>
          <a:ln w="25400">
            <a:solidFill>
              <a:schemeClr val="accent1"/>
            </a:solidFill>
            <a:round/>
            <a:headEnd/>
            <a:tailEnd/>
          </a:ln>
        </p:spPr>
        <p:txBody>
          <a:bodyPr lIns="68341" tIns="34171" rIns="68341" bIns="34171" rtlCol="0" anchor="ctr"/>
          <a:lstStyle/>
          <a:p>
            <a:pPr algn="just" defTabSz="956237"/>
            <a:r>
              <a:rPr lang="ja-JP" altLang="en-US" sz="1300" dirty="0">
                <a:solidFill>
                  <a:prstClr val="black"/>
                </a:solidFill>
                <a:latin typeface="ＭＳ 明朝" panose="02020609040205080304" pitchFamily="17" charset="-128"/>
                <a:ea typeface="ＭＳ 明朝" panose="02020609040205080304" pitchFamily="17" charset="-128"/>
              </a:rPr>
              <a:t>　</a:t>
            </a:r>
            <a:r>
              <a:rPr lang="ja-JP" altLang="en-US" sz="1300" dirty="0">
                <a:solidFill>
                  <a:prstClr val="black"/>
                </a:solidFill>
                <a:latin typeface="ＭＳ Ｐゴシック"/>
              </a:rPr>
              <a:t>平成</a:t>
            </a:r>
            <a:r>
              <a:rPr lang="en-US" altLang="ja-JP" sz="1300" dirty="0">
                <a:solidFill>
                  <a:prstClr val="black"/>
                </a:solidFill>
                <a:latin typeface="ＭＳ Ｐゴシック"/>
              </a:rPr>
              <a:t>30</a:t>
            </a:r>
            <a:r>
              <a:rPr lang="ja-JP" altLang="en-US" sz="1300" dirty="0">
                <a:solidFill>
                  <a:prstClr val="black"/>
                </a:solidFill>
                <a:latin typeface="ＭＳ Ｐゴシック"/>
              </a:rPr>
              <a:t>年４月１日</a:t>
            </a:r>
            <a:r>
              <a:rPr lang="ja-JP" altLang="en-US" sz="1200" dirty="0">
                <a:solidFill>
                  <a:prstClr val="black"/>
                </a:solidFill>
                <a:latin typeface="ＭＳ Ｐゴシック"/>
              </a:rPr>
              <a:t>（２</a:t>
            </a:r>
            <a:r>
              <a:rPr lang="en-US" altLang="ja-JP" sz="1200" dirty="0">
                <a:solidFill>
                  <a:prstClr val="black"/>
                </a:solidFill>
                <a:latin typeface="ＭＳ Ｐゴシック"/>
              </a:rPr>
              <a:t>.(3)</a:t>
            </a:r>
            <a:r>
              <a:rPr lang="ja-JP" altLang="en-US" sz="1200" dirty="0">
                <a:solidFill>
                  <a:prstClr val="black"/>
                </a:solidFill>
                <a:latin typeface="ＭＳ Ｐゴシック"/>
              </a:rPr>
              <a:t>については公布の日）</a:t>
            </a:r>
            <a:endParaRPr lang="en-US" altLang="ja-JP" sz="1200" dirty="0">
              <a:solidFill>
                <a:prstClr val="black"/>
              </a:solidFill>
              <a:latin typeface="ＭＳ Ｐゴシック"/>
            </a:endParaRPr>
          </a:p>
        </p:txBody>
      </p:sp>
      <p:sp>
        <p:nvSpPr>
          <p:cNvPr id="11" name="角丸四角形 10"/>
          <p:cNvSpPr/>
          <p:nvPr/>
        </p:nvSpPr>
        <p:spPr>
          <a:xfrm>
            <a:off x="12592" y="163503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概　要</a:t>
            </a:r>
            <a:endParaRPr lang="en-US" altLang="ja-JP" sz="1600" dirty="0">
              <a:solidFill>
                <a:prstClr val="white"/>
              </a:solidFill>
              <a:latin typeface="ＭＳ Ｐゴシック"/>
            </a:endParaRPr>
          </a:p>
        </p:txBody>
      </p:sp>
      <p:sp>
        <p:nvSpPr>
          <p:cNvPr id="12" name="角丸四角形 11"/>
          <p:cNvSpPr/>
          <p:nvPr/>
        </p:nvSpPr>
        <p:spPr>
          <a:xfrm>
            <a:off x="25656" y="61455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趣　旨</a:t>
            </a:r>
            <a:endParaRPr lang="en-US" altLang="ja-JP" sz="1600" dirty="0">
              <a:solidFill>
                <a:prstClr val="white"/>
              </a:solidFill>
              <a:latin typeface="ＭＳ Ｐゴシック"/>
            </a:endParaRPr>
          </a:p>
        </p:txBody>
      </p:sp>
      <p:sp>
        <p:nvSpPr>
          <p:cNvPr id="15" name="角丸四角形 14"/>
          <p:cNvSpPr/>
          <p:nvPr/>
        </p:nvSpPr>
        <p:spPr>
          <a:xfrm>
            <a:off x="12584" y="6327100"/>
            <a:ext cx="1368000" cy="252000"/>
          </a:xfrm>
          <a:prstGeom prst="roundRect">
            <a:avLst/>
          </a:prstGeom>
        </p:spPr>
        <p:style>
          <a:lnRef idx="0">
            <a:schemeClr val="accent1"/>
          </a:lnRef>
          <a:fillRef idx="3">
            <a:schemeClr val="accent1"/>
          </a:fillRef>
          <a:effectRef idx="3">
            <a:schemeClr val="accent1"/>
          </a:effectRef>
          <a:fontRef idx="minor">
            <a:schemeClr val="lt1"/>
          </a:fontRef>
        </p:style>
        <p:txBody>
          <a:bodyPr lIns="91341" tIns="45673" rIns="91341" bIns="45673" rtlCol="0" anchor="ctr"/>
          <a:lstStyle/>
          <a:p>
            <a:pPr algn="ctr"/>
            <a:r>
              <a:rPr lang="ja-JP" altLang="en-US" sz="1600" dirty="0">
                <a:solidFill>
                  <a:prstClr val="white"/>
                </a:solidFill>
                <a:latin typeface="ＭＳ Ｐゴシック"/>
              </a:rPr>
              <a:t>　施行期日</a:t>
            </a:r>
            <a:endParaRPr lang="en-US" altLang="ja-JP" sz="1600" dirty="0">
              <a:solidFill>
                <a:prstClr val="white"/>
              </a:solidFill>
              <a:latin typeface="ＭＳ Ｐゴシック"/>
            </a:endParaRPr>
          </a:p>
        </p:txBody>
      </p:sp>
      <p:cxnSp>
        <p:nvCxnSpPr>
          <p:cNvPr id="16" name="直線コネクタ 15"/>
          <p:cNvCxnSpPr/>
          <p:nvPr/>
        </p:nvCxnSpPr>
        <p:spPr>
          <a:xfrm>
            <a:off x="-42204" y="546450"/>
            <a:ext cx="10008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0590" y="-25711"/>
            <a:ext cx="9757175" cy="540000"/>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lIns="91341" tIns="107885" rIns="91341" bIns="0" rtlCol="0" anchor="ctr"/>
          <a:lstStyle/>
          <a:p>
            <a:pPr algn="ctr" defTabSz="913147">
              <a:lnSpc>
                <a:spcPts val="2000"/>
              </a:lnSpc>
              <a:spcBef>
                <a:spcPts val="600"/>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a:t>
            </a:r>
            <a:r>
              <a:rPr lang="ja-JP" altLang="en-US" b="1" dirty="0" smtClean="0">
                <a:solidFill>
                  <a:prstClr val="black"/>
                </a:solidFill>
                <a:latin typeface="メイリオ" pitchFamily="50" charset="-128"/>
                <a:ea typeface="メイリオ" pitchFamily="50" charset="-128"/>
              </a:rPr>
              <a:t>の</a:t>
            </a:r>
            <a:endParaRPr lang="en-US" altLang="ja-JP" b="1" dirty="0" smtClean="0">
              <a:solidFill>
                <a:prstClr val="black"/>
              </a:solidFill>
              <a:latin typeface="メイリオ" pitchFamily="50" charset="-128"/>
              <a:ea typeface="メイリオ" pitchFamily="50" charset="-128"/>
            </a:endParaRPr>
          </a:p>
          <a:p>
            <a:pPr algn="ctr" defTabSz="913147">
              <a:lnSpc>
                <a:spcPts val="2000"/>
              </a:lnSpc>
            </a:pPr>
            <a:r>
              <a:rPr lang="ja-JP" altLang="en-US" b="1" dirty="0" smtClean="0">
                <a:solidFill>
                  <a:prstClr val="black"/>
                </a:solidFill>
                <a:latin typeface="メイリオ" pitchFamily="50" charset="-128"/>
                <a:ea typeface="メイリオ" pitchFamily="50" charset="-128"/>
              </a:rPr>
              <a:t>一部</a:t>
            </a:r>
            <a:r>
              <a:rPr lang="ja-JP" altLang="en-US" b="1" dirty="0">
                <a:solidFill>
                  <a:prstClr val="black"/>
                </a:solidFill>
                <a:latin typeface="メイリオ" pitchFamily="50" charset="-128"/>
                <a:ea typeface="メイリオ" pitchFamily="50" charset="-128"/>
              </a:rPr>
              <a:t>を改正</a:t>
            </a:r>
            <a:r>
              <a:rPr lang="ja-JP" altLang="en-US" b="1" dirty="0" smtClean="0">
                <a:solidFill>
                  <a:prstClr val="black"/>
                </a:solidFill>
                <a:latin typeface="メイリオ" pitchFamily="50" charset="-128"/>
                <a:ea typeface="メイリオ" pitchFamily="50" charset="-128"/>
              </a:rPr>
              <a:t>する法律（概要）</a:t>
            </a:r>
            <a:r>
              <a:rPr lang="en-US" altLang="ja-JP" b="1" dirty="0" smtClean="0">
                <a:solidFill>
                  <a:prstClr val="black"/>
                </a:solidFill>
                <a:latin typeface="メイリオ" pitchFamily="50" charset="-128"/>
                <a:ea typeface="メイリオ" pitchFamily="50" charset="-128"/>
              </a:rPr>
              <a:t>(</a:t>
            </a:r>
            <a:r>
              <a:rPr lang="ja-JP" altLang="en-US" b="1" dirty="0" smtClean="0">
                <a:solidFill>
                  <a:prstClr val="black"/>
                </a:solidFill>
                <a:latin typeface="メイリオ" pitchFamily="50" charset="-128"/>
                <a:ea typeface="メイリオ" pitchFamily="50" charset="-128"/>
              </a:rPr>
              <a:t>平成</a:t>
            </a:r>
            <a:r>
              <a:rPr lang="en-US" altLang="ja-JP" b="1" dirty="0">
                <a:solidFill>
                  <a:prstClr val="black"/>
                </a:solidFill>
                <a:latin typeface="メイリオ" pitchFamily="50" charset="-128"/>
                <a:ea typeface="メイリオ" pitchFamily="50" charset="-128"/>
              </a:rPr>
              <a:t>28</a:t>
            </a:r>
            <a:r>
              <a:rPr lang="ja-JP" altLang="en-US" b="1" dirty="0">
                <a:solidFill>
                  <a:prstClr val="black"/>
                </a:solidFill>
                <a:latin typeface="メイリオ" pitchFamily="50" charset="-128"/>
                <a:ea typeface="メイリオ" pitchFamily="50" charset="-128"/>
              </a:rPr>
              <a:t>年</a:t>
            </a:r>
            <a:r>
              <a:rPr lang="en-US" altLang="ja-JP" b="1" dirty="0">
                <a:solidFill>
                  <a:prstClr val="black"/>
                </a:solidFill>
                <a:latin typeface="メイリオ" pitchFamily="50" charset="-128"/>
                <a:ea typeface="メイリオ" pitchFamily="50" charset="-128"/>
              </a:rPr>
              <a:t>5</a:t>
            </a:r>
            <a:r>
              <a:rPr lang="ja-JP" altLang="en-US" b="1" dirty="0">
                <a:solidFill>
                  <a:prstClr val="black"/>
                </a:solidFill>
                <a:latin typeface="メイリオ" pitchFamily="50" charset="-128"/>
                <a:ea typeface="メイリオ" pitchFamily="50" charset="-128"/>
              </a:rPr>
              <a:t>月</a:t>
            </a:r>
            <a:r>
              <a:rPr lang="en-US" altLang="ja-JP" b="1" dirty="0" smtClean="0">
                <a:solidFill>
                  <a:prstClr val="black"/>
                </a:solidFill>
                <a:latin typeface="メイリオ" pitchFamily="50" charset="-128"/>
                <a:ea typeface="メイリオ" pitchFamily="50" charset="-128"/>
              </a:rPr>
              <a:t>25</a:t>
            </a:r>
            <a:r>
              <a:rPr lang="ja-JP" altLang="en-US" b="1" smtClean="0">
                <a:solidFill>
                  <a:prstClr val="black"/>
                </a:solidFill>
                <a:latin typeface="メイリオ" pitchFamily="50" charset="-128"/>
                <a:ea typeface="メイリオ" pitchFamily="50" charset="-128"/>
              </a:rPr>
              <a:t>日成立</a:t>
            </a:r>
            <a:r>
              <a:rPr lang="en-US" altLang="ja-JP" b="1" dirty="0" smtClean="0">
                <a:solidFill>
                  <a:prstClr val="black"/>
                </a:solidFill>
                <a:latin typeface="メイリオ" pitchFamily="50" charset="-128"/>
                <a:ea typeface="メイリオ" pitchFamily="50" charset="-128"/>
              </a:rPr>
              <a:t>)</a:t>
            </a:r>
            <a:endParaRPr lang="en-US" altLang="ja-JP" b="1" dirty="0">
              <a:solidFill>
                <a:prstClr val="black"/>
              </a:solidFill>
              <a:latin typeface="メイリオ" pitchFamily="50" charset="-128"/>
              <a:ea typeface="メイリオ" pitchFamily="50" charset="-128"/>
            </a:endParaRPr>
          </a:p>
        </p:txBody>
      </p:sp>
      <p:sp>
        <p:nvSpPr>
          <p:cNvPr id="14" name="スライド番号プレースホルダー 1"/>
          <p:cNvSpPr txBox="1">
            <a:spLocks/>
          </p:cNvSpPr>
          <p:nvPr/>
        </p:nvSpPr>
        <p:spPr bwMode="auto">
          <a:xfrm>
            <a:off x="7545307" y="6524645"/>
            <a:ext cx="23114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47" algn="l" rtl="0" fontAlgn="base">
              <a:spcBef>
                <a:spcPct val="0"/>
              </a:spcBef>
              <a:spcAft>
                <a:spcPct val="0"/>
              </a:spcAft>
              <a:defRPr kumimoji="1" kern="1200">
                <a:solidFill>
                  <a:schemeClr val="tx1"/>
                </a:solidFill>
                <a:latin typeface="Arial" charset="0"/>
                <a:ea typeface="ＭＳ Ｐゴシック" charset="-128"/>
                <a:cs typeface="+mn-cs"/>
              </a:defRPr>
            </a:lvl2pPr>
            <a:lvl3pPr marL="914293" algn="l" rtl="0" fontAlgn="base">
              <a:spcBef>
                <a:spcPct val="0"/>
              </a:spcBef>
              <a:spcAft>
                <a:spcPct val="0"/>
              </a:spcAft>
              <a:defRPr kumimoji="1" kern="1200">
                <a:solidFill>
                  <a:schemeClr val="tx1"/>
                </a:solidFill>
                <a:latin typeface="Arial" charset="0"/>
                <a:ea typeface="ＭＳ Ｐゴシック" charset="-128"/>
                <a:cs typeface="+mn-cs"/>
              </a:defRPr>
            </a:lvl3pPr>
            <a:lvl4pPr marL="1371440" algn="l" rtl="0" fontAlgn="base">
              <a:spcBef>
                <a:spcPct val="0"/>
              </a:spcBef>
              <a:spcAft>
                <a:spcPct val="0"/>
              </a:spcAft>
              <a:defRPr kumimoji="1" kern="1200">
                <a:solidFill>
                  <a:schemeClr val="tx1"/>
                </a:solidFill>
                <a:latin typeface="Arial" charset="0"/>
                <a:ea typeface="ＭＳ Ｐゴシック" charset="-128"/>
                <a:cs typeface="+mn-cs"/>
              </a:defRPr>
            </a:lvl4pPr>
            <a:lvl5pPr marL="1828587" algn="l" rtl="0" fontAlgn="base">
              <a:spcBef>
                <a:spcPct val="0"/>
              </a:spcBef>
              <a:spcAft>
                <a:spcPct val="0"/>
              </a:spcAft>
              <a:defRPr kumimoji="1" kern="1200">
                <a:solidFill>
                  <a:schemeClr val="tx1"/>
                </a:solidFill>
                <a:latin typeface="Arial" charset="0"/>
                <a:ea typeface="ＭＳ Ｐゴシック" charset="-128"/>
                <a:cs typeface="+mn-cs"/>
              </a:defRPr>
            </a:lvl5pPr>
            <a:lvl6pPr marL="2285733" algn="l" defTabSz="914293" rtl="0" eaLnBrk="1" latinLnBrk="0" hangingPunct="1">
              <a:defRPr kumimoji="1" kern="1200">
                <a:solidFill>
                  <a:schemeClr val="tx1"/>
                </a:solidFill>
                <a:latin typeface="Arial" charset="0"/>
                <a:ea typeface="ＭＳ Ｐゴシック" charset="-128"/>
                <a:cs typeface="+mn-cs"/>
              </a:defRPr>
            </a:lvl6pPr>
            <a:lvl7pPr marL="2742879" algn="l" defTabSz="914293" rtl="0" eaLnBrk="1" latinLnBrk="0" hangingPunct="1">
              <a:defRPr kumimoji="1" kern="1200">
                <a:solidFill>
                  <a:schemeClr val="tx1"/>
                </a:solidFill>
                <a:latin typeface="Arial" charset="0"/>
                <a:ea typeface="ＭＳ Ｐゴシック" charset="-128"/>
                <a:cs typeface="+mn-cs"/>
              </a:defRPr>
            </a:lvl7pPr>
            <a:lvl8pPr marL="3200026" algn="l" defTabSz="914293" rtl="0" eaLnBrk="1" latinLnBrk="0" hangingPunct="1">
              <a:defRPr kumimoji="1" kern="1200">
                <a:solidFill>
                  <a:schemeClr val="tx1"/>
                </a:solidFill>
                <a:latin typeface="Arial" charset="0"/>
                <a:ea typeface="ＭＳ Ｐゴシック" charset="-128"/>
                <a:cs typeface="+mn-cs"/>
              </a:defRPr>
            </a:lvl8pPr>
            <a:lvl9pPr marL="3657173" algn="l" defTabSz="914293" rtl="0" eaLnBrk="1" latinLnBrk="0" hangingPunct="1">
              <a:defRPr kumimoji="1" kern="1200">
                <a:solidFill>
                  <a:schemeClr val="tx1"/>
                </a:solidFill>
                <a:latin typeface="Arial" charset="0"/>
                <a:ea typeface="ＭＳ Ｐゴシック" charset="-128"/>
                <a:cs typeface="+mn-cs"/>
              </a:defRPr>
            </a:lvl9pPr>
          </a:lstStyle>
          <a:p>
            <a:pPr>
              <a:defRPr/>
            </a:pPr>
            <a:fld id="{0329B7E6-8142-4C2C-8486-ACA79D5FD086}" type="slidenum">
              <a:rPr lang="en-US" altLang="ja-JP" smtClean="0">
                <a:solidFill>
                  <a:prstClr val="black"/>
                </a:solidFill>
              </a:rPr>
              <a:pPr>
                <a:defRPr/>
              </a:pPr>
              <a:t>20</a:t>
            </a:fld>
            <a:endParaRPr lang="en-US" altLang="ja-JP" dirty="0">
              <a:solidFill>
                <a:prstClr val="black"/>
              </a:solidFill>
            </a:endParaRPr>
          </a:p>
        </p:txBody>
      </p:sp>
    </p:spTree>
    <p:extLst>
      <p:ext uri="{BB962C8B-B14F-4D97-AF65-F5344CB8AC3E}">
        <p14:creationId xmlns:p14="http://schemas.microsoft.com/office/powerpoint/2010/main" val="2290684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itchFamily="49" charset="-128"/>
                <a:ea typeface="HG創英角ｺﾞｼｯｸUB" pitchFamily="49" charset="-128"/>
              </a:rPr>
              <a:t>地域生活を支援する新たなサービス（自立生活援助）の創設</a:t>
            </a:r>
            <a:endParaRPr lang="en-US" altLang="ja-JP" sz="2400" spc="-100" dirty="0">
              <a:solidFill>
                <a:prstClr val="black"/>
              </a:solidFill>
              <a:latin typeface="HG創英角ｺﾞｼｯｸUB" pitchFamily="49" charset="-128"/>
              <a:ea typeface="HG創英角ｺﾞｼｯｸUB" pitchFamily="49" charset="-128"/>
            </a:endParaRPr>
          </a:p>
        </p:txBody>
      </p:sp>
      <p:grpSp>
        <p:nvGrpSpPr>
          <p:cNvPr id="4" name="グループ化 18"/>
          <p:cNvGrpSpPr/>
          <p:nvPr/>
        </p:nvGrpSpPr>
        <p:grpSpPr>
          <a:xfrm>
            <a:off x="0"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1" name="角丸四角形 10"/>
          <p:cNvSpPr/>
          <p:nvPr/>
        </p:nvSpPr>
        <p:spPr>
          <a:xfrm>
            <a:off x="71333" y="692696"/>
            <a:ext cx="9720386" cy="1800200"/>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障害者が安心して地域で生活することができるよう、グループホーム等地域生活を支援する仕組みの見直しが求められているが、集団生活ではなく賃貸住宅等における一人暮らしを希望する障害者の中には、知的障害や精神障害により理解力や生活力等が十分ではないために一人暮らしを選択できない者がい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障害者支援施設やグループホーム等から一人暮らしへの移行を希望する知的障害者や精神障害者などについて、本人の意思を尊重した地域生活を支援するため、一定の期間にわたり、定期的な巡回訪問や随時の対応により、障害者の理解力、生活力等を補う観点から、適時のタイミングで適切な支援を行うサービスを新たに創設する（「自立生活援助」）。</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6" name="角丸四角形 15"/>
          <p:cNvSpPr/>
          <p:nvPr/>
        </p:nvSpPr>
        <p:spPr>
          <a:xfrm>
            <a:off x="4644311" y="2877333"/>
            <a:ext cx="144388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施設</a:t>
            </a:r>
          </a:p>
        </p:txBody>
      </p:sp>
      <p:sp>
        <p:nvSpPr>
          <p:cNvPr id="46" name="テキスト ボックス 45"/>
          <p:cNvSpPr txBox="1"/>
          <p:nvPr/>
        </p:nvSpPr>
        <p:spPr>
          <a:xfrm>
            <a:off x="5058549" y="4078488"/>
            <a:ext cx="530513" cy="816866"/>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10" name="直方体 9"/>
          <p:cNvSpPr/>
          <p:nvPr/>
        </p:nvSpPr>
        <p:spPr>
          <a:xfrm>
            <a:off x="5817234" y="5676570"/>
            <a:ext cx="2151163" cy="776766"/>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600" dirty="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6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600" dirty="0">
                <a:solidFill>
                  <a:prstClr val="black"/>
                </a:solidFill>
                <a:latin typeface="HGPｺﾞｼｯｸM" panose="020B0600000000000000" pitchFamily="50" charset="-128"/>
                <a:ea typeface="HGPｺﾞｼｯｸM" panose="020B0600000000000000" pitchFamily="50" charset="-128"/>
              </a:rPr>
              <a:t>事業所</a:t>
            </a:r>
          </a:p>
        </p:txBody>
      </p:sp>
      <p:sp>
        <p:nvSpPr>
          <p:cNvPr id="15" name="右矢印 14"/>
          <p:cNvSpPr/>
          <p:nvPr/>
        </p:nvSpPr>
        <p:spPr>
          <a:xfrm rot="7460350">
            <a:off x="6697813" y="5133706"/>
            <a:ext cx="931871" cy="229111"/>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5677749" y="3365591"/>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dirty="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dirty="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p>
        </p:txBody>
      </p:sp>
      <p:sp>
        <p:nvSpPr>
          <p:cNvPr id="50" name="右矢印 49"/>
          <p:cNvSpPr/>
          <p:nvPr/>
        </p:nvSpPr>
        <p:spPr>
          <a:xfrm rot="18369196">
            <a:off x="7082031" y="5167292"/>
            <a:ext cx="804931" cy="18520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504126" y="5049902"/>
            <a:ext cx="587624"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相談</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要請</a:t>
            </a:r>
          </a:p>
        </p:txBody>
      </p:sp>
      <p:sp>
        <p:nvSpPr>
          <p:cNvPr id="52" name="テキスト ボックス 51"/>
          <p:cNvSpPr txBox="1"/>
          <p:nvPr/>
        </p:nvSpPr>
        <p:spPr>
          <a:xfrm>
            <a:off x="7597384" y="4989365"/>
            <a:ext cx="1033989" cy="580534"/>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随時対応</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（訪問、電話、メール等）</a:t>
            </a:r>
          </a:p>
        </p:txBody>
      </p:sp>
      <p:sp>
        <p:nvSpPr>
          <p:cNvPr id="53" name="テキスト ボックス 52"/>
          <p:cNvSpPr txBox="1"/>
          <p:nvPr/>
        </p:nvSpPr>
        <p:spPr>
          <a:xfrm>
            <a:off x="4897589" y="5287512"/>
            <a:ext cx="1428164" cy="411257"/>
          </a:xfrm>
          <a:prstGeom prst="rect">
            <a:avLst/>
          </a:prstGeom>
          <a:noFill/>
        </p:spPr>
        <p:txBody>
          <a:bodyPr wrap="square" lIns="35962" tIns="35962" rIns="35962" bIns="35962" rtlCol="0" anchor="ctr" anchorCtr="0">
            <a:spAutoFit/>
          </a:bodyPr>
          <a:lstStyle/>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定期的な巡回訪問</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（例：週１～２回）</a:t>
            </a:r>
          </a:p>
        </p:txBody>
      </p:sp>
      <p:sp>
        <p:nvSpPr>
          <p:cNvPr id="58" name="右矢印 57"/>
          <p:cNvSpPr/>
          <p:nvPr/>
        </p:nvSpPr>
        <p:spPr>
          <a:xfrm>
            <a:off x="5611686" y="4222524"/>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5" name="テキスト ボックス 54"/>
          <p:cNvSpPr txBox="1"/>
          <p:nvPr/>
        </p:nvSpPr>
        <p:spPr>
          <a:xfrm>
            <a:off x="5874247" y="4077339"/>
            <a:ext cx="530513" cy="818022"/>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1" name="テキスト ボックス 60"/>
          <p:cNvSpPr txBox="1"/>
          <p:nvPr/>
        </p:nvSpPr>
        <p:spPr>
          <a:xfrm>
            <a:off x="6623493" y="4073559"/>
            <a:ext cx="530513" cy="821792"/>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3" name="テキスト ボックス 62"/>
          <p:cNvSpPr txBox="1"/>
          <p:nvPr/>
        </p:nvSpPr>
        <p:spPr>
          <a:xfrm>
            <a:off x="7420989" y="4077329"/>
            <a:ext cx="530513" cy="802766"/>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5" name="テキスト ボックス 64"/>
          <p:cNvSpPr txBox="1"/>
          <p:nvPr/>
        </p:nvSpPr>
        <p:spPr>
          <a:xfrm>
            <a:off x="8168064" y="4089165"/>
            <a:ext cx="530513" cy="790930"/>
          </a:xfrm>
          <a:prstGeom prst="rect">
            <a:avLst/>
          </a:prstGeom>
          <a:solidFill>
            <a:schemeClr val="bg1"/>
          </a:solidFill>
          <a:ln w="6350" cmpd="sng">
            <a:solidFill>
              <a:schemeClr val="tx1">
                <a:lumMod val="50000"/>
                <a:lumOff val="50000"/>
              </a:schemeClr>
            </a:solidFill>
          </a:ln>
        </p:spPr>
        <p:txBody>
          <a:bodyPr wrap="square" lIns="35962" tIns="35962" rIns="35962" bIns="35962" rtlCol="0" anchor="b" anchorCtr="0">
            <a:no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p>
        </p:txBody>
      </p:sp>
      <p:sp>
        <p:nvSpPr>
          <p:cNvPr id="67" name="右矢印 66"/>
          <p:cNvSpPr/>
          <p:nvPr/>
        </p:nvSpPr>
        <p:spPr>
          <a:xfrm>
            <a:off x="6426127" y="4231953"/>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8" name="右矢印 67"/>
          <p:cNvSpPr/>
          <p:nvPr/>
        </p:nvSpPr>
        <p:spPr>
          <a:xfrm>
            <a:off x="7245318" y="4231953"/>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69" name="右矢印 68"/>
          <p:cNvSpPr/>
          <p:nvPr/>
        </p:nvSpPr>
        <p:spPr>
          <a:xfrm>
            <a:off x="8025402" y="4260170"/>
            <a:ext cx="156009" cy="267922"/>
          </a:xfrm>
          <a:prstGeom prst="rightArrow">
            <a:avLst/>
          </a:prstGeom>
          <a:solidFill>
            <a:srgbClr val="FFFF99"/>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54" name="Picture 22" descr="歩いている女性のイラスト">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3252"/>
          <a:stretch/>
        </p:blipFill>
        <p:spPr bwMode="auto">
          <a:xfrm flipH="1">
            <a:off x="6941034" y="4880886"/>
            <a:ext cx="786607" cy="739323"/>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214840" y="2868021"/>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ＧＨ</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7796546" y="2877333"/>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病院</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9273576" y="3000199"/>
            <a:ext cx="365105" cy="276999"/>
          </a:xfrm>
          <a:prstGeom prst="rect">
            <a:avLst/>
          </a:prstGeom>
          <a:noFill/>
        </p:spPr>
        <p:txBody>
          <a:bodyPr wrap="square" lIns="91341" tIns="45673" rIns="91341" bIns="45673" rtlCol="0">
            <a:spAutoFit/>
          </a:bodyPr>
          <a:lstStyle/>
          <a:p>
            <a:pPr fontAlgn="auto">
              <a:spcBef>
                <a:spcPts val="0"/>
              </a:spcBef>
              <a:spcAft>
                <a:spcPts val="0"/>
              </a:spcAft>
            </a:pPr>
            <a:r>
              <a:rPr lang="ja-JP" altLang="en-US" sz="1200" dirty="0">
                <a:solidFill>
                  <a:prstClr val="black"/>
                </a:solidFill>
                <a:latin typeface="HGSｺﾞｼｯｸM" panose="020B0600000000000000" pitchFamily="50" charset="-128"/>
                <a:ea typeface="HGSｺﾞｼｯｸM" panose="020B0600000000000000" pitchFamily="50" charset="-128"/>
              </a:rPr>
              <a:t>等</a:t>
            </a:r>
          </a:p>
        </p:txBody>
      </p:sp>
      <p:pic>
        <p:nvPicPr>
          <p:cNvPr id="48"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535" y="4113884"/>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205" y="4117151"/>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79" y="4117151"/>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3880" y="4114130"/>
            <a:ext cx="504760" cy="41424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781" y="4149405"/>
            <a:ext cx="504760" cy="414243"/>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209973" y="2836355"/>
            <a:ext cx="3878995" cy="881075"/>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障害者支援施設やグループホーム等を利用していた障害者で一人暮らしを希望する者等</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42" name="正方形/長方形 41"/>
          <p:cNvSpPr/>
          <p:nvPr/>
        </p:nvSpPr>
        <p:spPr>
          <a:xfrm>
            <a:off x="128503" y="2619934"/>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209973" y="4005376"/>
            <a:ext cx="3878995" cy="2808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373" indent="-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定期的に利用者の居宅を訪問し、</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食事、洗濯、掃除などに課題はないか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公共料金や家賃に滞納はないか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体調に変化はないか、通院しているか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地域住民との関係は良好か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などについて確認を行い、必要な助言や医療機関等との連絡調整を行う。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定期的な訪問だけではなく、利用者からの相談・要請があった際は、訪問、電話、メール等による随時の対応も行う。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60" name="正方形/長方形 59"/>
          <p:cNvSpPr/>
          <p:nvPr/>
        </p:nvSpPr>
        <p:spPr>
          <a:xfrm>
            <a:off x="134282" y="3811642"/>
            <a:ext cx="210623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支援内容</a:t>
            </a:r>
          </a:p>
        </p:txBody>
      </p:sp>
      <p:sp>
        <p:nvSpPr>
          <p:cNvPr id="56" name="左カーブ矢印 55"/>
          <p:cNvSpPr/>
          <p:nvPr/>
        </p:nvSpPr>
        <p:spPr>
          <a:xfrm rot="8684457">
            <a:off x="4692247" y="4891639"/>
            <a:ext cx="732518" cy="1547895"/>
          </a:xfrm>
          <a:prstGeom prst="curvedLeftArrow">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11487" y="4219961"/>
            <a:ext cx="698962" cy="1107632"/>
          </a:xfrm>
          <a:prstGeom prst="rect">
            <a:avLst/>
          </a:prstGeom>
          <a:noFill/>
          <a:extLst>
            <a:ext uri="{909E8E84-426E-40DD-AFC4-6F175D3DCCD1}">
              <a14:hiddenFill xmlns:a14="http://schemas.microsoft.com/office/drawing/2010/main">
                <a:solidFill>
                  <a:srgbClr val="FFFFFF"/>
                </a:solidFill>
              </a14:hiddenFill>
            </a:ext>
          </a:extLst>
        </p:spPr>
      </p:pic>
      <p:sp>
        <p:nvSpPr>
          <p:cNvPr id="57" name="左カーブ矢印 56"/>
          <p:cNvSpPr/>
          <p:nvPr/>
        </p:nvSpPr>
        <p:spPr>
          <a:xfrm rot="2135571">
            <a:off x="8332283" y="4846257"/>
            <a:ext cx="732518" cy="1547895"/>
          </a:xfrm>
          <a:prstGeom prst="curvedLeftArrow">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pic>
        <p:nvPicPr>
          <p:cNvPr id="47" name="Picture 22" descr="歩いている女性のイラスト">
            <a:hlinkClick r:id="rId2"/>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269" y="5250546"/>
            <a:ext cx="730210" cy="1157149"/>
          </a:xfrm>
          <a:prstGeom prst="rect">
            <a:avLst/>
          </a:prstGeom>
          <a:noFill/>
          <a:extLst>
            <a:ext uri="{909E8E84-426E-40DD-AFC4-6F175D3DCCD1}">
              <a14:hiddenFill xmlns:a14="http://schemas.microsoft.com/office/drawing/2010/main">
                <a:solidFill>
                  <a:srgbClr val="FFFFFF"/>
                </a:solidFill>
              </a14:hiddenFill>
            </a:ext>
          </a:extLst>
        </p:spPr>
      </p:pic>
      <p:sp>
        <p:nvSpPr>
          <p:cNvPr id="59"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21</a:t>
            </a:fld>
            <a:endParaRPr lang="en-US" altLang="ja-JP" dirty="0">
              <a:solidFill>
                <a:prstClr val="black"/>
              </a:solidFill>
            </a:endParaRPr>
          </a:p>
        </p:txBody>
      </p:sp>
    </p:spTree>
    <p:extLst>
      <p:ext uri="{BB962C8B-B14F-4D97-AF65-F5344CB8AC3E}">
        <p14:creationId xmlns:p14="http://schemas.microsoft.com/office/powerpoint/2010/main" val="3957682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7419456" y="3429013"/>
            <a:ext cx="1638000" cy="792000"/>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lIns="91341" tIns="45673" rIns="91341" bIns="45673" rtlCol="0" anchor="ctr"/>
          <a:lstStyle/>
          <a:p>
            <a:pPr marL="71923" indent="-456710" fontAlgn="auto">
              <a:spcBef>
                <a:spcPts val="0"/>
              </a:spcBef>
              <a:spcAft>
                <a:spcPts val="0"/>
              </a:spcAft>
            </a:pPr>
            <a:r>
              <a:rPr lang="ja-JP" altLang="en-US" sz="1200" dirty="0">
                <a:solidFill>
                  <a:prstClr val="black"/>
                </a:solidFill>
              </a:rPr>
              <a:t>・遅刻や欠勤の増加</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・業務中の居眠り</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・身だしなみの乱れ</a:t>
            </a:r>
            <a:endParaRPr lang="en-US" altLang="ja-JP" sz="1200" dirty="0">
              <a:solidFill>
                <a:prstClr val="black"/>
              </a:solidFill>
            </a:endParaRPr>
          </a:p>
          <a:p>
            <a:pPr marL="71923" indent="-456710" fontAlgn="auto">
              <a:spcBef>
                <a:spcPts val="0"/>
              </a:spcBef>
              <a:spcAft>
                <a:spcPts val="0"/>
              </a:spcAft>
            </a:pPr>
            <a:r>
              <a:rPr lang="ja-JP" altLang="en-US" sz="1200" dirty="0">
                <a:solidFill>
                  <a:prstClr val="black"/>
                </a:solidFill>
              </a:rPr>
              <a:t>・薬の飲み忘れ</a:t>
            </a:r>
            <a:endParaRPr lang="en-US" altLang="ja-JP" sz="1200" dirty="0">
              <a:solidFill>
                <a:prstClr val="black"/>
              </a:solidFill>
            </a:endParaRPr>
          </a:p>
        </p:txBody>
      </p:sp>
      <p:sp>
        <p:nvSpPr>
          <p:cNvPr id="63" name="正方形/長方形 62"/>
          <p:cNvSpPr/>
          <p:nvPr/>
        </p:nvSpPr>
        <p:spPr>
          <a:xfrm>
            <a:off x="7149442" y="4257128"/>
            <a:ext cx="2340000" cy="71996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rPr>
              <a:t>企業等</a:t>
            </a:r>
            <a:endParaRPr lang="en-US" altLang="ja-JP" sz="1600" b="1" dirty="0">
              <a:solidFill>
                <a:prstClr val="black"/>
              </a:solidFill>
            </a:endParaRPr>
          </a:p>
        </p:txBody>
      </p:sp>
      <p:sp>
        <p:nvSpPr>
          <p:cNvPr id="14" name="角丸四角形 13"/>
          <p:cNvSpPr/>
          <p:nvPr/>
        </p:nvSpPr>
        <p:spPr>
          <a:xfrm>
            <a:off x="272532" y="3537014"/>
            <a:ext cx="2880123" cy="3204356"/>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8672"/>
            <a:ext cx="9906000" cy="468000"/>
          </a:xfrm>
          <a:prstGeom prst="rect">
            <a:avLst/>
          </a:prstGeom>
          <a:noFill/>
          <a:ln w="9525">
            <a:noFill/>
            <a:miter lim="800000"/>
            <a:headEnd/>
            <a:tailEnd/>
          </a:ln>
        </p:spPr>
        <p:txBody>
          <a:bodyPr vert="horz" wrap="square" lIns="91319" tIns="45656" rIns="91319" bIns="4565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就労定着に向けた支援を行う新たなサービス（就労定着支援）の創設</a:t>
            </a:r>
            <a:endParaRPr lang="ja-JP" altLang="en-US" sz="2400" dirty="0">
              <a:solidFill>
                <a:prstClr val="black"/>
              </a:solidFill>
              <a:latin typeface="HG創英角ｺﾞｼｯｸUB" panose="020B0909000000000000" pitchFamily="49" charset="-128"/>
              <a:ea typeface="HG創英角ｺﾞｼｯｸUB" panose="020B0909000000000000" pitchFamily="49" charset="-128"/>
            </a:endParaRPr>
          </a:p>
        </p:txBody>
      </p:sp>
      <p:sp>
        <p:nvSpPr>
          <p:cNvPr id="54" name="正方形/長方形 53"/>
          <p:cNvSpPr/>
          <p:nvPr/>
        </p:nvSpPr>
        <p:spPr>
          <a:xfrm>
            <a:off x="360241" y="4005064"/>
            <a:ext cx="2736000" cy="93600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就労移行支援事業所等</a:t>
            </a:r>
            <a:endParaRPr lang="ja-JP" altLang="en-US" sz="1400" strike="dblStrike" dirty="0">
              <a:solidFill>
                <a:srgbClr val="0070C0"/>
              </a:solidFill>
            </a:endParaRPr>
          </a:p>
        </p:txBody>
      </p:sp>
      <p:pic>
        <p:nvPicPr>
          <p:cNvPr id="72" name="Picture 2" descr="C:\Users\STLGW\AppData\Local\Microsoft\Windows\Temporary Internet Files\Content.IE5\QJ278V1S\cc-library010009605-th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7462" y="4509101"/>
            <a:ext cx="624191" cy="540000"/>
          </a:xfrm>
          <a:prstGeom prst="rect">
            <a:avLst/>
          </a:prstGeom>
          <a:noFill/>
          <a:extLst>
            <a:ext uri="{909E8E84-426E-40DD-AFC4-6F175D3DCCD1}">
              <a14:hiddenFill xmlns:a14="http://schemas.microsoft.com/office/drawing/2010/main">
                <a:solidFill>
                  <a:srgbClr val="FFFFFF"/>
                </a:solidFill>
              </a14:hiddenFill>
            </a:ext>
          </a:extLst>
        </p:spPr>
      </p:pic>
      <p:sp>
        <p:nvSpPr>
          <p:cNvPr id="76" name="正方形/長方形 75"/>
          <p:cNvSpPr/>
          <p:nvPr/>
        </p:nvSpPr>
        <p:spPr>
          <a:xfrm>
            <a:off x="7113570" y="4257008"/>
            <a:ext cx="90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100" dirty="0">
                <a:solidFill>
                  <a:prstClr val="black"/>
                </a:solidFill>
              </a:rPr>
              <a:t>働く障害者</a:t>
            </a:r>
          </a:p>
        </p:txBody>
      </p:sp>
      <p:sp>
        <p:nvSpPr>
          <p:cNvPr id="81" name="正方形/長方形 80"/>
          <p:cNvSpPr/>
          <p:nvPr/>
        </p:nvSpPr>
        <p:spPr>
          <a:xfrm>
            <a:off x="360241" y="5157192"/>
            <a:ext cx="2736000" cy="1332000"/>
          </a:xfrm>
          <a:prstGeom prst="rect">
            <a:avLst/>
          </a:prstGeom>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fontAlgn="auto">
              <a:spcBef>
                <a:spcPts val="0"/>
              </a:spcBef>
              <a:spcAft>
                <a:spcPts val="0"/>
              </a:spcAft>
            </a:pPr>
            <a:r>
              <a:rPr lang="ja-JP" altLang="en-US" sz="1400" dirty="0">
                <a:solidFill>
                  <a:prstClr val="black"/>
                </a:solidFill>
              </a:rPr>
              <a:t>・　障害者就業・生活支援センター</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医療機関</a:t>
            </a:r>
            <a:endParaRPr lang="en-US" altLang="ja-JP" sz="1400" dirty="0">
              <a:solidFill>
                <a:prstClr val="black"/>
              </a:solidFill>
            </a:endParaRPr>
          </a:p>
          <a:p>
            <a:pPr fontAlgn="auto">
              <a:spcBef>
                <a:spcPts val="0"/>
              </a:spcBef>
              <a:spcAft>
                <a:spcPts val="0"/>
              </a:spcAft>
            </a:pPr>
            <a:r>
              <a:rPr lang="ja-JP" altLang="en-US" sz="1400" dirty="0">
                <a:solidFill>
                  <a:prstClr val="black"/>
                </a:solidFill>
              </a:rPr>
              <a:t>・　社会福祉協議会　　等</a:t>
            </a:r>
          </a:p>
        </p:txBody>
      </p:sp>
      <p:sp>
        <p:nvSpPr>
          <p:cNvPr id="12" name="左右矢印 11"/>
          <p:cNvSpPr/>
          <p:nvPr/>
        </p:nvSpPr>
        <p:spPr>
          <a:xfrm>
            <a:off x="3189045" y="6309328"/>
            <a:ext cx="3384377" cy="216024"/>
          </a:xfrm>
          <a:prstGeom prst="leftRightArrow">
            <a:avLst>
              <a:gd name="adj1" fmla="val 61401"/>
              <a:gd name="adj2" fmla="val 56843"/>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4197173" y="6489256"/>
            <a:ext cx="1440825"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dirty="0">
                <a:solidFill>
                  <a:prstClr val="black"/>
                </a:solidFill>
              </a:rPr>
              <a:t>②連絡調整</a:t>
            </a:r>
          </a:p>
        </p:txBody>
      </p:sp>
      <p:sp>
        <p:nvSpPr>
          <p:cNvPr id="88" name="正方形/長方形 87"/>
          <p:cNvSpPr/>
          <p:nvPr/>
        </p:nvSpPr>
        <p:spPr>
          <a:xfrm>
            <a:off x="272532" y="3429000"/>
            <a:ext cx="2880123" cy="360040"/>
          </a:xfrm>
          <a:prstGeom prst="rect">
            <a:avLst/>
          </a:prstGeom>
          <a:ln/>
        </p:spPr>
        <p:style>
          <a:lnRef idx="1">
            <a:schemeClr val="accent1"/>
          </a:lnRef>
          <a:fillRef idx="2">
            <a:schemeClr val="accent1"/>
          </a:fillRef>
          <a:effectRef idx="1">
            <a:schemeClr val="accent1"/>
          </a:effectRef>
          <a:fontRef idx="minor">
            <a:schemeClr val="dk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rPr>
              <a:t>関係機関</a:t>
            </a:r>
          </a:p>
        </p:txBody>
      </p:sp>
      <p:sp>
        <p:nvSpPr>
          <p:cNvPr id="93" name="左右矢印 92"/>
          <p:cNvSpPr/>
          <p:nvPr/>
        </p:nvSpPr>
        <p:spPr>
          <a:xfrm rot="5400000">
            <a:off x="8463677" y="5463431"/>
            <a:ext cx="1008000" cy="252000"/>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998590" y="5121042"/>
            <a:ext cx="369132" cy="1296176"/>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②連絡調整</a:t>
            </a:r>
          </a:p>
        </p:txBody>
      </p:sp>
      <p:sp>
        <p:nvSpPr>
          <p:cNvPr id="61" name="正方形/長方形 60"/>
          <p:cNvSpPr/>
          <p:nvPr/>
        </p:nvSpPr>
        <p:spPr>
          <a:xfrm>
            <a:off x="4125104" y="4869104"/>
            <a:ext cx="198022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一般就労へ移行</a:t>
            </a:r>
          </a:p>
        </p:txBody>
      </p:sp>
      <p:sp>
        <p:nvSpPr>
          <p:cNvPr id="30" name="雲形吹き出し 29"/>
          <p:cNvSpPr/>
          <p:nvPr/>
        </p:nvSpPr>
        <p:spPr>
          <a:xfrm>
            <a:off x="3189003" y="3501128"/>
            <a:ext cx="3924008" cy="1080000"/>
          </a:xfrm>
          <a:prstGeom prst="cloudCallout">
            <a:avLst>
              <a:gd name="adj1" fmla="val 46460"/>
              <a:gd name="adj2" fmla="val 48836"/>
            </a:avLst>
          </a:prstGeom>
          <a:ln/>
        </p:spPr>
        <p:style>
          <a:lnRef idx="1">
            <a:schemeClr val="accent4"/>
          </a:lnRef>
          <a:fillRef idx="2">
            <a:schemeClr val="accent4"/>
          </a:fillRef>
          <a:effectRef idx="1">
            <a:schemeClr val="accent4"/>
          </a:effectRef>
          <a:fontRef idx="minor">
            <a:schemeClr val="dk1"/>
          </a:fontRef>
        </p:style>
        <p:txBody>
          <a:bodyPr lIns="91341" tIns="45673" rIns="91341" bIns="45673" rtlCol="0" anchor="ctr"/>
          <a:lstStyle/>
          <a:p>
            <a:pPr algn="ctr" fontAlgn="auto">
              <a:spcBef>
                <a:spcPts val="0"/>
              </a:spcBef>
              <a:spcAft>
                <a:spcPts val="0"/>
              </a:spcAft>
            </a:pPr>
            <a:endParaRPr kumimoji="0" lang="ja-JP" altLang="en-US" kern="0" smtClean="0">
              <a:solidFill>
                <a:prstClr val="black"/>
              </a:solidFill>
            </a:endParaRPr>
          </a:p>
        </p:txBody>
      </p:sp>
      <p:sp>
        <p:nvSpPr>
          <p:cNvPr id="31" name="正方形/長方形 30"/>
          <p:cNvSpPr/>
          <p:nvPr/>
        </p:nvSpPr>
        <p:spPr>
          <a:xfrm>
            <a:off x="3267419" y="3645025"/>
            <a:ext cx="3666000" cy="36004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lIns="91341" tIns="45673" rIns="91341" bIns="45673" rtlCol="0" anchor="ctr"/>
          <a:lstStyle/>
          <a:p>
            <a:pPr algn="ctr" fontAlgn="auto">
              <a:spcBef>
                <a:spcPts val="0"/>
              </a:spcBef>
              <a:spcAft>
                <a:spcPts val="0"/>
              </a:spcAft>
            </a:pPr>
            <a:r>
              <a:rPr lang="ja-JP" altLang="en-US" sz="1400" b="1" dirty="0">
                <a:solidFill>
                  <a:prstClr val="black"/>
                </a:solidFill>
              </a:rPr>
              <a:t>就労に伴い生じている生活面の課題</a:t>
            </a:r>
          </a:p>
        </p:txBody>
      </p:sp>
      <p:sp>
        <p:nvSpPr>
          <p:cNvPr id="32" name="左右矢印 31"/>
          <p:cNvSpPr/>
          <p:nvPr/>
        </p:nvSpPr>
        <p:spPr>
          <a:xfrm rot="5400000">
            <a:off x="7113482" y="5445285"/>
            <a:ext cx="1044000" cy="252000"/>
          </a:xfrm>
          <a:prstGeom prst="leftRightArrow">
            <a:avLst>
              <a:gd name="adj1" fmla="val 61401"/>
              <a:gd name="adj2" fmla="val 64540"/>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34" name="正方形/長方形 33"/>
          <p:cNvSpPr/>
          <p:nvPr/>
        </p:nvSpPr>
        <p:spPr>
          <a:xfrm>
            <a:off x="3562588" y="4040991"/>
            <a:ext cx="3262669" cy="324000"/>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lIns="91341" tIns="45673" rIns="91341" bIns="45673" rtlCol="0" anchor="ctr"/>
          <a:lstStyle/>
          <a:p>
            <a:pPr marL="71923" indent="-456710" fontAlgn="auto">
              <a:spcBef>
                <a:spcPts val="0"/>
              </a:spcBef>
              <a:spcAft>
                <a:spcPts val="0"/>
              </a:spcAft>
            </a:pPr>
            <a:r>
              <a:rPr lang="ja-JP" altLang="en-US" sz="1200" dirty="0">
                <a:solidFill>
                  <a:prstClr val="black"/>
                </a:solidFill>
              </a:rPr>
              <a:t>⇒生活リズム、体調の管理、給料の浪費等</a:t>
            </a:r>
            <a:endParaRPr lang="en-US" altLang="ja-JP" sz="1200" dirty="0">
              <a:solidFill>
                <a:prstClr val="black"/>
              </a:solidFill>
            </a:endParaRPr>
          </a:p>
        </p:txBody>
      </p:sp>
      <p:sp>
        <p:nvSpPr>
          <p:cNvPr id="35" name="テキスト ボックス 34"/>
          <p:cNvSpPr txBox="1"/>
          <p:nvPr/>
        </p:nvSpPr>
        <p:spPr>
          <a:xfrm>
            <a:off x="7689513" y="5121216"/>
            <a:ext cx="553798" cy="1296000"/>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①相談による</a:t>
            </a:r>
            <a:endParaRPr lang="en-US" altLang="ja-JP" sz="1200" dirty="0">
              <a:solidFill>
                <a:prstClr val="black"/>
              </a:solidFill>
              <a:latin typeface="Calibri"/>
              <a:ea typeface="ＭＳ Ｐゴシック"/>
            </a:endParaRPr>
          </a:p>
          <a:p>
            <a:pPr fontAlgn="auto">
              <a:spcBef>
                <a:spcPts val="0"/>
              </a:spcBef>
              <a:spcAft>
                <a:spcPts val="0"/>
              </a:spcAft>
            </a:pPr>
            <a:r>
              <a:rPr lang="ja-JP" altLang="en-US" sz="1200" dirty="0">
                <a:solidFill>
                  <a:prstClr val="black"/>
                </a:solidFill>
                <a:latin typeface="Calibri"/>
                <a:ea typeface="ＭＳ Ｐゴシック"/>
              </a:rPr>
              <a:t>　課題把握</a:t>
            </a:r>
          </a:p>
        </p:txBody>
      </p:sp>
      <p:sp>
        <p:nvSpPr>
          <p:cNvPr id="36" name="上矢印 35"/>
          <p:cNvSpPr/>
          <p:nvPr/>
        </p:nvSpPr>
        <p:spPr>
          <a:xfrm>
            <a:off x="7077468" y="5049096"/>
            <a:ext cx="288000" cy="1008000"/>
          </a:xfrm>
          <a:prstGeom prst="upArrow">
            <a:avLst>
              <a:gd name="adj1" fmla="val 50000"/>
              <a:gd name="adj2" fmla="val 42303"/>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3096219" y="4797072"/>
            <a:ext cx="3909208" cy="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573622" y="6129053"/>
            <a:ext cx="3162349" cy="54005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pPr>
            <a:r>
              <a:rPr kumimoji="0" lang="ja-JP" altLang="en-US" sz="1600" b="1" kern="0" dirty="0">
                <a:solidFill>
                  <a:prstClr val="black"/>
                </a:solidFill>
                <a:latin typeface="Calibri"/>
                <a:ea typeface="ＭＳ Ｐゴシック"/>
              </a:rPr>
              <a:t>就労定着支援</a:t>
            </a:r>
            <a:endParaRPr kumimoji="0" lang="en-US" altLang="ja-JP" sz="1600" b="1" kern="0" dirty="0">
              <a:solidFill>
                <a:prstClr val="black"/>
              </a:solidFill>
              <a:latin typeface="Calibri"/>
              <a:ea typeface="ＭＳ Ｐゴシック"/>
            </a:endParaRPr>
          </a:p>
          <a:p>
            <a:pPr algn="ctr" fontAlgn="auto">
              <a:spcBef>
                <a:spcPts val="0"/>
              </a:spcBef>
              <a:spcAft>
                <a:spcPts val="0"/>
              </a:spcAft>
            </a:pPr>
            <a:r>
              <a:rPr kumimoji="0" lang="ja-JP" altLang="en-US" sz="1600" b="1" kern="0" dirty="0">
                <a:solidFill>
                  <a:prstClr val="black"/>
                </a:solidFill>
                <a:latin typeface="Calibri"/>
                <a:ea typeface="ＭＳ Ｐゴシック"/>
              </a:rPr>
              <a:t>事業所</a:t>
            </a:r>
          </a:p>
        </p:txBody>
      </p:sp>
      <p:sp>
        <p:nvSpPr>
          <p:cNvPr id="41" name="テキスト ボックス 40"/>
          <p:cNvSpPr txBox="1"/>
          <p:nvPr/>
        </p:nvSpPr>
        <p:spPr>
          <a:xfrm>
            <a:off x="6758272" y="5121082"/>
            <a:ext cx="369132" cy="1296176"/>
          </a:xfrm>
          <a:prstGeom prst="rect">
            <a:avLst/>
          </a:prstGeom>
          <a:noFill/>
        </p:spPr>
        <p:txBody>
          <a:bodyPr vert="eaVert" wrap="square" lIns="91341" tIns="45673" rIns="91341" bIns="45673" rtlCol="0">
            <a:spAutoFit/>
          </a:bodyPr>
          <a:lstStyle/>
          <a:p>
            <a:pPr fontAlgn="auto">
              <a:spcBef>
                <a:spcPts val="0"/>
              </a:spcBef>
              <a:spcAft>
                <a:spcPts val="0"/>
              </a:spcAft>
            </a:pPr>
            <a:r>
              <a:rPr lang="ja-JP" altLang="en-US" sz="1200" dirty="0">
                <a:solidFill>
                  <a:prstClr val="black"/>
                </a:solidFill>
                <a:latin typeface="Calibri"/>
                <a:ea typeface="ＭＳ Ｐゴシック"/>
              </a:rPr>
              <a:t>③必要な支援</a:t>
            </a:r>
          </a:p>
        </p:txBody>
      </p:sp>
      <p:pic>
        <p:nvPicPr>
          <p:cNvPr id="28" name="Picture 3" descr="C:\Program Files\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042" y="4351531"/>
            <a:ext cx="792650" cy="769578"/>
          </a:xfrm>
          <a:prstGeom prst="rect">
            <a:avLst/>
          </a:prstGeom>
          <a:noFill/>
          <a:extLst>
            <a:ext uri="{909E8E84-426E-40DD-AFC4-6F175D3DCCD1}">
              <a14:hiddenFill xmlns:a14="http://schemas.microsoft.com/office/drawing/2010/main">
                <a:solidFill>
                  <a:srgbClr val="FFFFFF"/>
                </a:solidFill>
              </a14:hiddenFill>
            </a:ext>
          </a:extLst>
        </p:spPr>
      </p:pic>
      <p:sp>
        <p:nvSpPr>
          <p:cNvPr id="2" name="右矢印 1"/>
          <p:cNvSpPr/>
          <p:nvPr/>
        </p:nvSpPr>
        <p:spPr>
          <a:xfrm>
            <a:off x="6897216" y="3608999"/>
            <a:ext cx="468000" cy="504000"/>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grpSp>
        <p:nvGrpSpPr>
          <p:cNvPr id="37" name="グループ化 18"/>
          <p:cNvGrpSpPr/>
          <p:nvPr/>
        </p:nvGrpSpPr>
        <p:grpSpPr>
          <a:xfrm>
            <a:off x="0" y="476672"/>
            <a:ext cx="9906000" cy="72008"/>
            <a:chOff x="0" y="116632"/>
            <a:chExt cx="9144000" cy="72008"/>
          </a:xfrm>
        </p:grpSpPr>
        <p:cxnSp>
          <p:nvCxnSpPr>
            <p:cNvPr id="39" name="直線コネクタ 3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0" y="116632"/>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98062" y="1808976"/>
            <a:ext cx="3138753" cy="1476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就労移行支援等の利用を経て一般就労へ移行した障害者で、就労に伴う環境変化により生活面の課題が生じている者</a:t>
            </a:r>
            <a:endParaRPr kumimoji="0" lang="ja-JP" altLang="en-US" sz="1400" strike="sngStrike" kern="0" dirty="0">
              <a:solidFill>
                <a:srgbClr val="0070C0"/>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53" name="正方形/長方形 52"/>
          <p:cNvSpPr/>
          <p:nvPr/>
        </p:nvSpPr>
        <p:spPr>
          <a:xfrm>
            <a:off x="56509" y="1664832"/>
            <a:ext cx="1794199" cy="25200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 対象者</a:t>
            </a:r>
          </a:p>
        </p:txBody>
      </p:sp>
      <p:sp>
        <p:nvSpPr>
          <p:cNvPr id="55" name="正方形/長方形 54"/>
          <p:cNvSpPr/>
          <p:nvPr/>
        </p:nvSpPr>
        <p:spPr>
          <a:xfrm>
            <a:off x="3368824" y="1808976"/>
            <a:ext cx="6474592" cy="1476000"/>
          </a:xfrm>
          <a:prstGeom prst="rect">
            <a:avLst/>
          </a:prstGeom>
          <a:noFill/>
          <a:ln w="6350" cap="flat" cmpd="sng" algn="ctr">
            <a:solidFill>
              <a:schemeClr val="tx1"/>
            </a:solidFill>
            <a:prstDash val="solid"/>
          </a:ln>
          <a:effectLst/>
        </p:spPr>
        <p:txBody>
          <a:bodyPr lIns="91335" tIns="45664" rIns="91335" bIns="45664" anchor="t"/>
          <a:lstStyle/>
          <a:p>
            <a:pPr marL="179201" indent="-179201" fontAlgn="auto">
              <a:spcBef>
                <a:spcPts val="0"/>
              </a:spcBef>
              <a:spcAft>
                <a:spcPts val="0"/>
              </a:spcAft>
              <a:defRPr/>
            </a:pPr>
            <a:endParaRPr kumimoji="0" lang="en-US" altLang="ja-JP" sz="10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15767" indent="-456710"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障害者との相談を通じて生活面の課題を把握するとともに、企業や関係機関等との連絡調整やそれに伴う課題解決に向けて必要となる支援を実施。</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215767" indent="-456710" fontAlgn="auto">
              <a:spcBef>
                <a:spcPts val="0"/>
              </a:spcBef>
              <a:spcAft>
                <a:spcPts val="0"/>
              </a:spcAft>
            </a:pPr>
            <a:endParaRPr lang="ja-JP" altLang="en-US" sz="800" dirty="0">
              <a:solidFill>
                <a:prstClr val="black"/>
              </a:solidFill>
              <a:latin typeface="HGPｺﾞｼｯｸM" panose="020B0600000000000000" pitchFamily="50" charset="-128"/>
              <a:ea typeface="HGPｺﾞｼｯｸM" panose="020B0600000000000000" pitchFamily="50" charset="-128"/>
            </a:endParaRPr>
          </a:p>
          <a:p>
            <a:pPr marL="215767" indent="-456710"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具体的には、企業・自宅等への訪問や障害者の来所により、生活リズム、家計や体調の管理などに関する課題解決に向けて、必要な連絡調整や指導・助言等の支援を実施。</a:t>
            </a:r>
          </a:p>
        </p:txBody>
      </p:sp>
      <p:sp>
        <p:nvSpPr>
          <p:cNvPr id="56" name="正方形/長方形 55"/>
          <p:cNvSpPr/>
          <p:nvPr/>
        </p:nvSpPr>
        <p:spPr>
          <a:xfrm>
            <a:off x="3333019" y="1664832"/>
            <a:ext cx="2106234" cy="252000"/>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支援内容</a:t>
            </a:r>
          </a:p>
        </p:txBody>
      </p:sp>
      <p:sp>
        <p:nvSpPr>
          <p:cNvPr id="58" name="角丸四角形 57"/>
          <p:cNvSpPr/>
          <p:nvPr/>
        </p:nvSpPr>
        <p:spPr>
          <a:xfrm>
            <a:off x="129158" y="620693"/>
            <a:ext cx="9720386" cy="972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就労移行支援等を利用し、一般就労に移行する障害者が増加している中で、今後、在職障害者の就労に伴う生活上の支援ニーズはより一層多様化かつ増大するものと考えられる。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このため、就労に伴う生活面の課題に対応できるよう、事業所・家族との連絡調整等の支援を一定の期間にわたり行うサービスを新たに創設する（「就労定着支援」）。</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44"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z="1400">
                <a:solidFill>
                  <a:prstClr val="black"/>
                </a:solidFill>
              </a:rPr>
              <a:pPr>
                <a:defRPr/>
              </a:pPr>
              <a:t>22</a:t>
            </a:fld>
            <a:endParaRPr lang="en-US" altLang="ja-JP" sz="1400" dirty="0">
              <a:solidFill>
                <a:prstClr val="black"/>
              </a:solidFill>
            </a:endParaRPr>
          </a:p>
        </p:txBody>
      </p:sp>
    </p:spTree>
    <p:extLst>
      <p:ext uri="{BB962C8B-B14F-4D97-AF65-F5344CB8AC3E}">
        <p14:creationId xmlns:p14="http://schemas.microsoft.com/office/powerpoint/2010/main" val="249572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106" y="3717149"/>
            <a:ext cx="786165" cy="6518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18"/>
          <p:cNvGrpSpPr/>
          <p:nvPr/>
        </p:nvGrpSpPr>
        <p:grpSpPr>
          <a:xfrm>
            <a:off x="4273"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4" name="Rectangle 2"/>
          <p:cNvSpPr>
            <a:spLocks noChangeArrowheads="1"/>
          </p:cNvSpPr>
          <p:nvPr/>
        </p:nvSpPr>
        <p:spPr bwMode="auto">
          <a:xfrm>
            <a:off x="29404" y="44681"/>
            <a:ext cx="9876701"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重度訪問介護の訪問先の拡大</a:t>
            </a:r>
          </a:p>
        </p:txBody>
      </p:sp>
      <p:sp>
        <p:nvSpPr>
          <p:cNvPr id="17" name="正方形/長方形 16"/>
          <p:cNvSpPr/>
          <p:nvPr/>
        </p:nvSpPr>
        <p:spPr>
          <a:xfrm>
            <a:off x="194497" y="3356974"/>
            <a:ext cx="4902538" cy="1296188"/>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nchorCtr="0"/>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日常的に重度訪問介護を利用している最重度の障害者であって、医療機関に入院した者</a:t>
            </a:r>
            <a:endParaRPr lang="en-US" altLang="ja-JP" sz="1400" strike="sngStrike"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障害支援区分６の者を対象とする予定</a:t>
            </a:r>
            <a:endPar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通院については現行制度の移動中の支援として、既に対応</a:t>
            </a:r>
            <a:endParaRPr lang="en-US" altLang="ja-JP" sz="11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18" name="正方形/長方形 17"/>
          <p:cNvSpPr/>
          <p:nvPr/>
        </p:nvSpPr>
        <p:spPr>
          <a:xfrm>
            <a:off x="104666" y="3140924"/>
            <a:ext cx="196801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訪問先拡大の対象者</a:t>
            </a:r>
          </a:p>
        </p:txBody>
      </p:sp>
      <p:sp>
        <p:nvSpPr>
          <p:cNvPr id="19" name="正方形/長方形 18"/>
          <p:cNvSpPr/>
          <p:nvPr/>
        </p:nvSpPr>
        <p:spPr>
          <a:xfrm>
            <a:off x="194556" y="5017144"/>
            <a:ext cx="4913223" cy="165222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t"/>
          <a:lstStyle/>
          <a:p>
            <a:pPr marL="179201" indent="-179201" fontAlgn="auto">
              <a:spcBef>
                <a:spcPts val="0"/>
              </a:spcBef>
              <a:spcAft>
                <a:spcPts val="0"/>
              </a:spcAft>
              <a:defRPr/>
            </a:pP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利用者ごとに異なる特殊な介護方法（例：体位交換）について、医療従事者などに的確に伝達し、適切な対応につなげる。</a:t>
            </a: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8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強い不安や恐怖等による混乱（パニック）を防ぐための本人に合った環境や生活習慣を医療従事者に伝達し、病室等の環境調整や対応の改善につなげる。</a:t>
            </a:r>
            <a:endParaRPr lang="en-US" altLang="ja-JP"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0" name="正方形/長方形 19"/>
          <p:cNvSpPr/>
          <p:nvPr/>
        </p:nvSpPr>
        <p:spPr>
          <a:xfrm>
            <a:off x="110462" y="4810639"/>
            <a:ext cx="2106234"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訪問先での支援内容</a:t>
            </a:r>
          </a:p>
        </p:txBody>
      </p:sp>
      <p:pic>
        <p:nvPicPr>
          <p:cNvPr id="3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250" y="3781236"/>
            <a:ext cx="1076103" cy="583967"/>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7039558" y="3377794"/>
            <a:ext cx="1033989"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5" name="右矢印 44"/>
          <p:cNvSpPr/>
          <p:nvPr/>
        </p:nvSpPr>
        <p:spPr>
          <a:xfrm rot="10800000">
            <a:off x="6123132" y="3897401"/>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46"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6823" y="3759023"/>
            <a:ext cx="826326" cy="678144"/>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5421052" y="3547077"/>
            <a:ext cx="516994" cy="241980"/>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52" name="ドーナツ 51"/>
          <p:cNvSpPr/>
          <p:nvPr/>
        </p:nvSpPr>
        <p:spPr>
          <a:xfrm>
            <a:off x="6279208" y="371711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53" name="右矢印 52"/>
          <p:cNvSpPr/>
          <p:nvPr/>
        </p:nvSpPr>
        <p:spPr>
          <a:xfrm>
            <a:off x="8101520" y="3861087"/>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9" name="乗算記号 8"/>
          <p:cNvSpPr/>
          <p:nvPr/>
        </p:nvSpPr>
        <p:spPr>
          <a:xfrm>
            <a:off x="8073388" y="3573055"/>
            <a:ext cx="858095" cy="79208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59" name="爆発 2 58"/>
          <p:cNvSpPr/>
          <p:nvPr/>
        </p:nvSpPr>
        <p:spPr>
          <a:xfrm rot="10800000">
            <a:off x="8265481" y="4113174"/>
            <a:ext cx="1476001" cy="900000"/>
          </a:xfrm>
          <a:prstGeom prst="irregularSeal2">
            <a:avLst/>
          </a:prstGeom>
          <a:solidFill>
            <a:srgbClr val="92D050"/>
          </a:solidFill>
          <a:ln>
            <a:noFill/>
          </a:ln>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lIns="91341" tIns="45673" rIns="91341" bIns="45673" rtlCol="0" anchor="ctr"/>
          <a:lstStyle/>
          <a:p>
            <a:pPr algn="ctr" fontAlgn="auto">
              <a:spcBef>
                <a:spcPts val="0"/>
              </a:spcBef>
              <a:spcAft>
                <a:spcPts val="0"/>
              </a:spcAft>
            </a:pPr>
            <a:endParaRPr lang="ja-JP" altLang="en-US" dirty="0">
              <a:solidFill>
                <a:prstClr val="black"/>
              </a:solidFill>
            </a:endParaRPr>
          </a:p>
        </p:txBody>
      </p:sp>
      <p:sp>
        <p:nvSpPr>
          <p:cNvPr id="60" name="正方形/長方形 59"/>
          <p:cNvSpPr/>
          <p:nvPr/>
        </p:nvSpPr>
        <p:spPr>
          <a:xfrm>
            <a:off x="8373380" y="4365150"/>
            <a:ext cx="126014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b="1" dirty="0">
                <a:solidFill>
                  <a:prstClr val="black"/>
                </a:solidFill>
                <a:latin typeface="HGPｺﾞｼｯｸM" panose="020B0600000000000000" pitchFamily="50" charset="-128"/>
                <a:ea typeface="HGPｺﾞｼｯｸM" panose="020B0600000000000000" pitchFamily="50" charset="-128"/>
              </a:rPr>
              <a:t>利用者にあった体位交換等が取られなくなる</a:t>
            </a:r>
            <a:endParaRPr lang="en-US" altLang="ja-JP" sz="1200" b="1"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⇒体調の悪化</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p:txBody>
      </p:sp>
      <p:sp>
        <p:nvSpPr>
          <p:cNvPr id="7" name="下矢印 6"/>
          <p:cNvSpPr/>
          <p:nvPr/>
        </p:nvSpPr>
        <p:spPr>
          <a:xfrm>
            <a:off x="6048641" y="4563604"/>
            <a:ext cx="2696263" cy="738033"/>
          </a:xfrm>
          <a:prstGeom prst="down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30" name="角丸四角形 29"/>
          <p:cNvSpPr/>
          <p:nvPr/>
        </p:nvSpPr>
        <p:spPr>
          <a:xfrm>
            <a:off x="5280450" y="3212983"/>
            <a:ext cx="1534830" cy="253934"/>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現行の訪問先</a:t>
            </a:r>
          </a:p>
        </p:txBody>
      </p:sp>
      <p:pic>
        <p:nvPicPr>
          <p:cNvPr id="31"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841" y="5869835"/>
            <a:ext cx="1076103" cy="583967"/>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7102033" y="5466402"/>
            <a:ext cx="1033989"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重度訪問介護事業所</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33" name="右矢印 32"/>
          <p:cNvSpPr/>
          <p:nvPr/>
        </p:nvSpPr>
        <p:spPr>
          <a:xfrm rot="10800000">
            <a:off x="6185762" y="5985635"/>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pic>
        <p:nvPicPr>
          <p:cNvPr id="37" name="Picture 5" descr="C:\Users\YSIOY\AppData\Local\Microsoft\Windows\Temporary Internet Files\Content.IE5\XKGTVJGM\cc-library01000541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16" y="5847254"/>
            <a:ext cx="826326" cy="67814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5483645" y="5635309"/>
            <a:ext cx="516994" cy="241980"/>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居宅</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3" name="角丸四角形 42"/>
          <p:cNvSpPr/>
          <p:nvPr/>
        </p:nvSpPr>
        <p:spPr>
          <a:xfrm>
            <a:off x="5343091" y="5301207"/>
            <a:ext cx="1472237" cy="253934"/>
          </a:xfrm>
          <a:prstGeom prst="roundRect">
            <a:avLst/>
          </a:prstGeom>
          <a:solidFill>
            <a:schemeClr val="bg1"/>
          </a:solidFill>
          <a:ln w="5080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ＤＦ特太ゴシック体" panose="020B0509000000000000" pitchFamily="49" charset="-128"/>
                <a:ea typeface="ＤＦ特太ゴシック体" panose="020B0509000000000000" pitchFamily="49" charset="-128"/>
              </a:rPr>
              <a:t>改正後の訪問先</a:t>
            </a:r>
          </a:p>
        </p:txBody>
      </p:sp>
      <p:sp>
        <p:nvSpPr>
          <p:cNvPr id="44" name="正方形/長方形 43"/>
          <p:cNvSpPr/>
          <p:nvPr/>
        </p:nvSpPr>
        <p:spPr>
          <a:xfrm>
            <a:off x="6149463" y="4725183"/>
            <a:ext cx="2391936"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医療機関における重度訪問</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200" b="1" i="1" u="sng" dirty="0">
                <a:solidFill>
                  <a:srgbClr val="FF0000"/>
                </a:solidFill>
                <a:latin typeface="HGPｺﾞｼｯｸM" panose="020B0600000000000000" pitchFamily="50" charset="-128"/>
                <a:ea typeface="HGPｺﾞｼｯｸM" panose="020B0600000000000000" pitchFamily="50" charset="-128"/>
              </a:rPr>
              <a:t>介護の利用を可能へ</a:t>
            </a:r>
            <a:endParaRPr lang="en-US" altLang="ja-JP" sz="1200" b="1" i="1" u="sng" dirty="0">
              <a:solidFill>
                <a:srgbClr val="FF0000"/>
              </a:solidFill>
              <a:latin typeface="HGPｺﾞｼｯｸM" panose="020B0600000000000000" pitchFamily="50" charset="-128"/>
              <a:ea typeface="HGPｺﾞｼｯｸM" panose="020B0600000000000000" pitchFamily="50" charset="-128"/>
            </a:endParaRPr>
          </a:p>
        </p:txBody>
      </p:sp>
      <p:sp>
        <p:nvSpPr>
          <p:cNvPr id="48" name="ドーナツ 47"/>
          <p:cNvSpPr/>
          <p:nvPr/>
        </p:nvSpPr>
        <p:spPr>
          <a:xfrm>
            <a:off x="6357208" y="580567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40" name="右矢印 39"/>
          <p:cNvSpPr/>
          <p:nvPr/>
        </p:nvSpPr>
        <p:spPr>
          <a:xfrm>
            <a:off x="8164115" y="5949319"/>
            <a:ext cx="829963" cy="200678"/>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1" tIns="45673" rIns="91341" bIns="45673"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39" name="ドーナツ 38"/>
          <p:cNvSpPr/>
          <p:nvPr/>
        </p:nvSpPr>
        <p:spPr>
          <a:xfrm>
            <a:off x="8234369" y="5805713"/>
            <a:ext cx="536133" cy="56393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black"/>
              </a:solidFill>
            </a:endParaRPr>
          </a:p>
        </p:txBody>
      </p:sp>
      <p:sp>
        <p:nvSpPr>
          <p:cNvPr id="49" name="テキスト ボックス 48"/>
          <p:cNvSpPr txBox="1"/>
          <p:nvPr/>
        </p:nvSpPr>
        <p:spPr>
          <a:xfrm>
            <a:off x="8898390" y="3200738"/>
            <a:ext cx="982198"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（入院）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pic>
        <p:nvPicPr>
          <p:cNvPr id="50" name="Picture 4" descr="C:\Users\YSIOY\AppData\Local\Microsoft\Windows\Temporary Internet Files\Content.IE5\Z023XEOF\hospita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439" y="5847249"/>
            <a:ext cx="786165" cy="727142"/>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8887801" y="5361403"/>
            <a:ext cx="982198" cy="411257"/>
          </a:xfrm>
          <a:prstGeom prst="rect">
            <a:avLst/>
          </a:prstGeom>
          <a:noFill/>
        </p:spPr>
        <p:txBody>
          <a:bodyPr wrap="square" lIns="35962" tIns="35962" rIns="35962" bIns="35962" rtlCol="0" anchor="ctr" anchorCtr="0">
            <a:spAutoFit/>
          </a:bodyPr>
          <a:lstStyle/>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医療機関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（入院）</a:t>
            </a:r>
            <a:endParaRPr lang="en-US" altLang="ja-JP" sz="1100" dirty="0">
              <a:solidFill>
                <a:prstClr val="black"/>
              </a:solidFill>
              <a:latin typeface="HGPｺﾞｼｯｸM" panose="020B0600000000000000" pitchFamily="50" charset="-128"/>
              <a:ea typeface="HGPｺﾞｼｯｸM" panose="020B0600000000000000" pitchFamily="50" charset="-128"/>
            </a:endParaRPr>
          </a:p>
        </p:txBody>
      </p:sp>
      <p:sp>
        <p:nvSpPr>
          <p:cNvPr id="41" name="角丸四角形 40"/>
          <p:cNvSpPr/>
          <p:nvPr/>
        </p:nvSpPr>
        <p:spPr>
          <a:xfrm>
            <a:off x="56475" y="764727"/>
            <a:ext cx="9720386" cy="2232248"/>
          </a:xfrm>
          <a:prstGeom prst="roundRect">
            <a:avLst>
              <a:gd name="adj" fmla="val 7534"/>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四肢の麻痺及び寝たきりの状態にある者等の最重度の障害者が医療機関に入院した時には、重度訪問介護の支援が受けられなくなることから以下のような事例があるとの指摘がある。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500" dirty="0">
              <a:solidFill>
                <a:prstClr val="black"/>
              </a:solidFill>
              <a:latin typeface="HGPｺﾞｼｯｸM" panose="020B0600000000000000" pitchFamily="50" charset="-128"/>
              <a:ea typeface="HGPｺﾞｼｯｸM" panose="020B0600000000000000" pitchFamily="50" charset="-128"/>
            </a:endParaRPr>
          </a:p>
          <a:p>
            <a:pPr marL="353635" indent="-88806" fontAlgn="auto">
              <a:lnSpc>
                <a:spcPct val="110000"/>
              </a:lnSpc>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・体位交換などについて特殊な介護が必要な者に適切な方法が取られにくくなることにより苦痛が生じてしまう</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marL="353635" indent="-88806" fontAlgn="auto">
              <a:lnSpc>
                <a:spcPct val="110000"/>
              </a:lnSpc>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・行動上著しい困難を有する者について、本人の障害特性に応じた支援が行われないことにより、強い不安や恐怖等による混乱（パニック）を起こし、自傷行為等に至ってしまう</a:t>
            </a:r>
          </a:p>
          <a:p>
            <a:pPr marL="176022" indent="-176022" fontAlgn="auto">
              <a:lnSpc>
                <a:spcPct val="110000"/>
              </a:lnSpc>
              <a:spcBef>
                <a:spcPts val="0"/>
              </a:spcBef>
              <a:spcAft>
                <a:spcPts val="0"/>
              </a:spcAft>
            </a:pPr>
            <a:endParaRPr lang="ja-JP" altLang="en-US"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最重度の障害者であって重度訪問介護を利用している者に対し、入院中の医療機関においても、利用者の状態などを熟知しているヘルパーを引き続き利用し、そのニーズを的確に医療従事者に伝達する等の支援を行うことができることとする。</a:t>
            </a:r>
          </a:p>
        </p:txBody>
      </p:sp>
      <p:sp>
        <p:nvSpPr>
          <p:cNvPr id="42"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23</a:t>
            </a:fld>
            <a:endParaRPr lang="en-US" altLang="ja-JP" dirty="0">
              <a:solidFill>
                <a:prstClr val="black"/>
              </a:solidFill>
            </a:endParaRPr>
          </a:p>
        </p:txBody>
      </p:sp>
    </p:spTree>
    <p:extLst>
      <p:ext uri="{BB962C8B-B14F-4D97-AF65-F5344CB8AC3E}">
        <p14:creationId xmlns:p14="http://schemas.microsoft.com/office/powerpoint/2010/main" val="295046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線コネクタ 59"/>
          <p:cNvCxnSpPr/>
          <p:nvPr/>
        </p:nvCxnSpPr>
        <p:spPr>
          <a:xfrm>
            <a:off x="4449004" y="4797152"/>
            <a:ext cx="5330349"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7825668" y="3285036"/>
            <a:ext cx="1953644" cy="12537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lstStyle/>
          <a:p>
            <a:pPr algn="ctr" fontAlgn="auto">
              <a:spcBef>
                <a:spcPts val="0"/>
              </a:spcBef>
              <a:spcAft>
                <a:spcPts val="0"/>
              </a:spcAft>
            </a:pPr>
            <a:endParaRPr lang="en-US" altLang="ja-JP" sz="1600" u="sng" dirty="0">
              <a:solidFill>
                <a:srgbClr val="00B050"/>
              </a:solidFill>
              <a:latin typeface="ＭＳ Ｐゴシック"/>
            </a:endParaRPr>
          </a:p>
          <a:p>
            <a:pPr algn="ctr" fontAlgn="auto">
              <a:spcBef>
                <a:spcPts val="0"/>
              </a:spcBef>
              <a:spcAft>
                <a:spcPts val="0"/>
              </a:spcAft>
            </a:pPr>
            <a:endParaRPr lang="en-US" altLang="ja-JP" sz="800" u="sng" dirty="0">
              <a:solidFill>
                <a:srgbClr val="00B050"/>
              </a:solidFill>
              <a:latin typeface="ＭＳ Ｐゴシック"/>
            </a:endParaRPr>
          </a:p>
          <a:p>
            <a:pPr algn="ctr" fontAlgn="auto">
              <a:spcBef>
                <a:spcPts val="0"/>
              </a:spcBef>
              <a:spcAft>
                <a:spcPts val="0"/>
              </a:spcAft>
            </a:pPr>
            <a:r>
              <a:rPr lang="ja-JP" altLang="en-US" sz="1600" u="sng" dirty="0">
                <a:solidFill>
                  <a:srgbClr val="00B050"/>
                </a:solidFill>
                <a:latin typeface="ＭＳ Ｐゴシック"/>
              </a:rPr>
              <a:t>介護</a:t>
            </a:r>
            <a:r>
              <a:rPr lang="ja-JP" altLang="en-US" sz="1100" dirty="0">
                <a:solidFill>
                  <a:prstClr val="black"/>
                </a:solidFill>
                <a:latin typeface="ＭＳ Ｐゴシック"/>
              </a:rPr>
              <a:t>保険事業所</a:t>
            </a:r>
            <a:endParaRPr lang="en-US" altLang="ja-JP" sz="1100" dirty="0">
              <a:solidFill>
                <a:prstClr val="black"/>
              </a:solidFill>
              <a:latin typeface="ＭＳ Ｐゴシック"/>
            </a:endParaRPr>
          </a:p>
        </p:txBody>
      </p:sp>
      <p:pic>
        <p:nvPicPr>
          <p:cNvPr id="58" name="Picture 3" descr="C:\Users\YSIOY\AppData\Local\Microsoft\Windows\Temporary Internet Files\Content.IE5\1CTOWRQ0\house-illustratio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221" y="3068964"/>
            <a:ext cx="846398" cy="672990"/>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7689311" y="5085184"/>
            <a:ext cx="2088232" cy="17281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sz="1600">
              <a:solidFill>
                <a:prstClr val="white"/>
              </a:solidFill>
            </a:endParaRPr>
          </a:p>
        </p:txBody>
      </p:sp>
      <p:grpSp>
        <p:nvGrpSpPr>
          <p:cNvPr id="5" name="グループ化 10"/>
          <p:cNvGrpSpPr>
            <a:grpSpLocks/>
          </p:cNvGrpSpPr>
          <p:nvPr/>
        </p:nvGrpSpPr>
        <p:grpSpPr bwMode="auto">
          <a:xfrm>
            <a:off x="28980" y="447636"/>
            <a:ext cx="9906000" cy="71438"/>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8" name="角丸四角形 7"/>
          <p:cNvSpPr/>
          <p:nvPr/>
        </p:nvSpPr>
        <p:spPr>
          <a:xfrm>
            <a:off x="92811" y="576000"/>
            <a:ext cx="9720386" cy="1944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ja-JP" sz="1400" dirty="0">
                <a:solidFill>
                  <a:prstClr val="black"/>
                </a:solidFill>
                <a:latin typeface="HGPｺﾞｼｯｸM" panose="020B0600000000000000" pitchFamily="50" charset="-128"/>
                <a:ea typeface="HGPｺﾞｼｯｸM" panose="020B0600000000000000" pitchFamily="50" charset="-128"/>
              </a:rPr>
              <a:t>障害福祉サ―ビスに相当するサービスが介護保険法にある場合は、介護保険サービス</a:t>
            </a:r>
            <a:r>
              <a:rPr lang="ja-JP" altLang="en-US" sz="1400" dirty="0">
                <a:solidFill>
                  <a:prstClr val="black"/>
                </a:solidFill>
                <a:latin typeface="HGPｺﾞｼｯｸM" panose="020B0600000000000000" pitchFamily="50" charset="-128"/>
                <a:ea typeface="HGPｺﾞｼｯｸM" panose="020B0600000000000000" pitchFamily="50" charset="-128"/>
              </a:rPr>
              <a:t>の利用が優先されることになっている</a:t>
            </a:r>
            <a:r>
              <a:rPr lang="ja-JP"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高齢障害者が介護保険サービスを利用する場合、障害福祉制度と介護保険制度の利用者負担上限が異なるために</a:t>
            </a:r>
            <a:r>
              <a:rPr lang="ja-JP" altLang="ja-JP" sz="1400" dirty="0">
                <a:solidFill>
                  <a:prstClr val="black"/>
                </a:solidFill>
                <a:latin typeface="HGPｺﾞｼｯｸM" panose="020B0600000000000000" pitchFamily="50" charset="-128"/>
                <a:ea typeface="HGPｺﾞｼｯｸM" panose="020B0600000000000000" pitchFamily="50" charset="-128"/>
              </a:rPr>
              <a:t>利用者負担</a:t>
            </a:r>
            <a:r>
              <a:rPr lang="ja-JP" altLang="en-US" sz="1400" dirty="0">
                <a:solidFill>
                  <a:prstClr val="black"/>
                </a:solidFill>
                <a:latin typeface="HGPｺﾞｼｯｸM" panose="020B0600000000000000" pitchFamily="50" charset="-128"/>
                <a:ea typeface="HGPｺﾞｼｯｸM" panose="020B0600000000000000" pitchFamily="50" charset="-128"/>
              </a:rPr>
              <a:t>（１割）が新たに生じることや、これまで利用していた障害福祉サービス事業所とは別の介護保険事業所を利用することになる場合があることといった課題</a:t>
            </a:r>
            <a:r>
              <a:rPr lang="ja-JP" altLang="ja-JP" sz="1400" dirty="0">
                <a:solidFill>
                  <a:prstClr val="black"/>
                </a:solidFill>
                <a:latin typeface="HGPｺﾞｼｯｸM" panose="020B0600000000000000" pitchFamily="50" charset="-128"/>
                <a:ea typeface="HGPｺﾞｼｯｸM" panose="020B0600000000000000" pitchFamily="50" charset="-128"/>
              </a:rPr>
              <a:t>が</a:t>
            </a:r>
            <a:r>
              <a:rPr lang="ja-JP" altLang="en-US" sz="1400" dirty="0">
                <a:solidFill>
                  <a:prstClr val="black"/>
                </a:solidFill>
                <a:latin typeface="HGPｺﾞｼｯｸM" panose="020B0600000000000000" pitchFamily="50" charset="-128"/>
                <a:ea typeface="HGPｺﾞｼｯｸM" panose="020B0600000000000000" pitchFamily="50" charset="-128"/>
              </a:rPr>
              <a:t>指摘されている</a:t>
            </a:r>
            <a:r>
              <a:rPr lang="ja-JP" altLang="ja-JP" sz="1400" dirty="0">
                <a:solidFill>
                  <a:prstClr val="black"/>
                </a:solidFill>
                <a:latin typeface="HGPｺﾞｼｯｸM" panose="020B0600000000000000" pitchFamily="50" charset="-128"/>
                <a:ea typeface="HGPｺﾞｼｯｸM" panose="020B0600000000000000" pitchFamily="50" charset="-128"/>
              </a:rPr>
              <a:t>。</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a:t>
            </a:r>
            <a:r>
              <a:rPr lang="en-US" altLang="ja-JP" sz="1400" dirty="0">
                <a:solidFill>
                  <a:prstClr val="black"/>
                </a:solidFill>
                <a:latin typeface="HGPｺﾞｼｯｸM" panose="020B0600000000000000" pitchFamily="50" charset="-128"/>
                <a:ea typeface="HGPｺﾞｼｯｸM" panose="020B0600000000000000" pitchFamily="50" charset="-128"/>
              </a:rPr>
              <a:t>65</a:t>
            </a:r>
            <a:r>
              <a:rPr lang="ja-JP" altLang="en-US" sz="1400"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サービスを利用していた一定の高齢障害者に対し、介護保険サービスの利用者負担が軽減されるよう障害福祉制度により利用者負担を軽減（償還）する仕組みを設け、障害福祉サービス事業所が介護保険事業所になりやすくする等の見直しを行い、介護保険サービスの円滑な利用を促進す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200562" y="2941724"/>
            <a:ext cx="4032447" cy="3040975"/>
          </a:xfrm>
          <a:prstGeom prst="rect">
            <a:avLst/>
          </a:prstGeom>
          <a:noFill/>
          <a:ln w="6350">
            <a:solidFill>
              <a:schemeClr val="tx1"/>
            </a:solidFill>
          </a:ln>
        </p:spPr>
        <p:txBody>
          <a:bodyPr wrap="square" lIns="35962" tIns="35962" rIns="35962" bIns="35962" rtlCol="0">
            <a:noAutofit/>
          </a:bodyPr>
          <a:lstStyle/>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200562" y="3140996"/>
            <a:ext cx="4032447" cy="3724001"/>
          </a:xfrm>
          <a:prstGeom prst="rect">
            <a:avLst/>
          </a:prstGeom>
        </p:spPr>
        <p:txBody>
          <a:bodyPr wrap="square" lIns="91341" tIns="45673" rIns="91341" bIns="45673">
            <a:spAutoFit/>
          </a:bodyPr>
          <a:lstStyle/>
          <a:p>
            <a:pPr marL="176022" indent="-176022"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一定の高齢障害者に対し、一般高齢者との公平性を踏まえ、介護保険サービスの利用者負担を軽減（償還）できる仕組みを設ける。</a:t>
            </a:r>
            <a:endParaRPr lang="en-US" altLang="ja-JP" sz="1400" i="1" dirty="0">
              <a:solidFill>
                <a:prstClr val="black"/>
              </a:solidFill>
              <a:latin typeface="HGPｺﾞｼｯｸM" panose="020B0600000000000000" pitchFamily="50" charset="-128"/>
              <a:ea typeface="HGPｺﾞｼｯｸM" panose="020B0600000000000000" pitchFamily="50" charset="-128"/>
            </a:endParaRPr>
          </a:p>
          <a:p>
            <a:pPr marL="87219" indent="-87219" fontAlgn="auto">
              <a:spcBef>
                <a:spcPts val="0"/>
              </a:spcBef>
              <a:spcAft>
                <a:spcPts val="0"/>
              </a:spcAft>
            </a:pP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87219" indent="-87219" fontAlgn="auto">
              <a:spcBef>
                <a:spcPts val="0"/>
              </a:spcBef>
              <a:spcAft>
                <a:spcPts val="0"/>
              </a:spcAft>
            </a:pPr>
            <a:r>
              <a:rPr lang="en-US"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対象者</a:t>
            </a:r>
            <a:r>
              <a:rPr lang="en-US" altLang="ja-JP" sz="1400" dirty="0">
                <a:solidFill>
                  <a:prstClr val="black"/>
                </a:solidFill>
                <a:latin typeface="HGPｺﾞｼｯｸM" panose="020B0600000000000000" pitchFamily="50" charset="-128"/>
                <a:ea typeface="HGPｺﾞｼｯｸM" panose="020B0600000000000000" pitchFamily="50" charset="-128"/>
              </a:rPr>
              <a:t>】</a:t>
            </a: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en-US" altLang="ja-JP" sz="1400" dirty="0">
                <a:solidFill>
                  <a:prstClr val="black"/>
                </a:solidFill>
                <a:latin typeface="HGPｺﾞｼｯｸM" panose="020B0600000000000000" pitchFamily="50" charset="-128"/>
                <a:ea typeface="HGPｺﾞｼｯｸM" panose="020B0600000000000000" pitchFamily="50" charset="-128"/>
              </a:rPr>
              <a:t>65</a:t>
            </a:r>
            <a:r>
              <a:rPr lang="ja-JP" altLang="en-US" sz="1400" dirty="0">
                <a:solidFill>
                  <a:prstClr val="black"/>
                </a:solidFill>
                <a:latin typeface="HGPｺﾞｼｯｸM" panose="020B0600000000000000" pitchFamily="50" charset="-128"/>
                <a:ea typeface="HGPｺﾞｼｯｸM" panose="020B0600000000000000" pitchFamily="50" charset="-128"/>
              </a:rPr>
              <a:t>歳に至るまで相当の長期間にわたり障害福祉</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サービスを受けていた障害者</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障害福祉サービスに相当する介護保険サービス</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を利用する場合</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一定程度以上の障害支援区分</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低所得者</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　（具体的な要件は、今後政令で定める。）</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endParaRPr lang="en-US" altLang="ja-JP" sz="20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en-US" altLang="ja-JP" sz="1400" dirty="0">
                <a:solidFill>
                  <a:prstClr val="black"/>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この他、障害福祉サービス事業所が介護保険</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事業所になりやすくする等の見直しを行い、介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indent="87219" fontAlgn="auto">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護保険サービスの円滑な利用を促進する。</a:t>
            </a:r>
            <a:endParaRPr lang="en-US"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12" name="Rectangle 2"/>
          <p:cNvSpPr>
            <a:spLocks noChangeArrowheads="1"/>
          </p:cNvSpPr>
          <p:nvPr/>
        </p:nvSpPr>
        <p:spPr bwMode="auto">
          <a:xfrm>
            <a:off x="14606" y="-12838"/>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prstClr val="black"/>
                </a:solidFill>
                <a:latin typeface="HG創英角ｺﾞｼｯｸUB" panose="020B0909000000000000" pitchFamily="49" charset="-128"/>
                <a:ea typeface="HG創英角ｺﾞｼｯｸUB" panose="020B0909000000000000" pitchFamily="49" charset="-128"/>
              </a:rPr>
              <a:t>高齢障害者の介護保険サービスの円滑な利用</a:t>
            </a:r>
          </a:p>
          <a:p>
            <a:pPr algn="ctr" fontAlgn="auto">
              <a:spcBef>
                <a:spcPts val="0"/>
              </a:spcBef>
              <a:spcAft>
                <a:spcPts val="0"/>
              </a:spcAft>
            </a:pPr>
            <a:endParaRPr lang="en-US" altLang="ja-JP" sz="2800" spc="-100"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16" name="グループ化 15"/>
          <p:cNvGrpSpPr/>
          <p:nvPr/>
        </p:nvGrpSpPr>
        <p:grpSpPr>
          <a:xfrm>
            <a:off x="4592960" y="4005064"/>
            <a:ext cx="1807420" cy="1307444"/>
            <a:chOff x="178616" y="3633891"/>
            <a:chExt cx="1792095" cy="1656181"/>
          </a:xfrm>
          <a:solidFill>
            <a:schemeClr val="bg1"/>
          </a:solidFill>
        </p:grpSpPr>
        <p:sp>
          <p:nvSpPr>
            <p:cNvPr id="17" name="正方形/長方形 16"/>
            <p:cNvSpPr/>
            <p:nvPr/>
          </p:nvSpPr>
          <p:spPr>
            <a:xfrm>
              <a:off x="178616" y="3633891"/>
              <a:ext cx="1792095" cy="165618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endParaRPr>
            </a:p>
          </p:txBody>
        </p:sp>
        <p:sp>
          <p:nvSpPr>
            <p:cNvPr id="18" name="テキスト ボックス 17"/>
            <p:cNvSpPr txBox="1"/>
            <p:nvPr/>
          </p:nvSpPr>
          <p:spPr>
            <a:xfrm>
              <a:off x="206766" y="3725107"/>
              <a:ext cx="1734517" cy="584806"/>
            </a:xfrm>
            <a:prstGeom prst="rect">
              <a:avLst/>
            </a:prstGeom>
            <a:noFill/>
          </p:spPr>
          <p:txBody>
            <a:bodyPr wrap="square" rtlCol="0">
              <a:spAutoFit/>
            </a:bodyPr>
            <a:lstStyle/>
            <a:p>
              <a:pPr algn="ctr" fontAlgn="auto">
                <a:spcBef>
                  <a:spcPts val="0"/>
                </a:spcBef>
                <a:spcAft>
                  <a:spcPts val="0"/>
                </a:spcAft>
              </a:pPr>
              <a:endParaRPr lang="en-US" altLang="ja-JP" sz="8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障害</a:t>
              </a:r>
              <a:r>
                <a:rPr lang="ja-JP" altLang="en-US" sz="1000" dirty="0">
                  <a:solidFill>
                    <a:prstClr val="black"/>
                  </a:solidFill>
                  <a:latin typeface="ＭＳ Ｐゴシック"/>
                  <a:ea typeface="ＭＳ Ｐゴシック"/>
                </a:rPr>
                <a:t>福祉サービス事業所</a:t>
              </a:r>
              <a:endParaRPr lang="en-US" altLang="ja-JP" sz="1000" dirty="0">
                <a:solidFill>
                  <a:prstClr val="black"/>
                </a:solidFill>
                <a:latin typeface="ＭＳ Ｐゴシック"/>
                <a:ea typeface="ＭＳ Ｐゴシック"/>
              </a:endParaRPr>
            </a:p>
          </p:txBody>
        </p:sp>
      </p:grpSp>
      <p:pic>
        <p:nvPicPr>
          <p:cNvPr id="15"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815" y="3627131"/>
            <a:ext cx="886144" cy="480882"/>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7329498" y="5123800"/>
            <a:ext cx="2894689" cy="969496"/>
          </a:xfrm>
          <a:prstGeom prst="rect">
            <a:avLst/>
          </a:prstGeom>
          <a:noFill/>
        </p:spPr>
        <p:txBody>
          <a:bodyPr wrap="square" lIns="91341" tIns="45673" rIns="91341" bIns="45673" rtlCol="0">
            <a:spAutoFit/>
          </a:bodyPr>
          <a:lstStyle/>
          <a:p>
            <a:pPr algn="ctr" fontAlgn="auto">
              <a:spcBef>
                <a:spcPts val="0"/>
              </a:spcBef>
              <a:spcAft>
                <a:spcPts val="0"/>
              </a:spcAft>
            </a:pPr>
            <a:endParaRPr lang="en-US" altLang="ja-JP" sz="1100" dirty="0">
              <a:solidFill>
                <a:prstClr val="black"/>
              </a:solidFill>
              <a:latin typeface="ＭＳ Ｐゴシック"/>
              <a:ea typeface="ＭＳ Ｐゴシック"/>
            </a:endParaRPr>
          </a:p>
          <a:p>
            <a:pPr algn="ctr" fontAlgn="auto">
              <a:spcBef>
                <a:spcPts val="0"/>
              </a:spcBef>
              <a:spcAft>
                <a:spcPts val="0"/>
              </a:spcAft>
            </a:pPr>
            <a:endParaRPr lang="en-US" altLang="ja-JP" sz="3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障害</a:t>
            </a:r>
            <a:r>
              <a:rPr lang="ja-JP" altLang="en-US" sz="1100" dirty="0">
                <a:solidFill>
                  <a:prstClr val="black"/>
                </a:solidFill>
                <a:latin typeface="ＭＳ Ｐゴシック"/>
                <a:ea typeface="ＭＳ Ｐゴシック"/>
              </a:rPr>
              <a:t>福祉サービス事業所</a:t>
            </a:r>
            <a:endParaRPr lang="en-US" altLang="ja-JP" sz="1100" dirty="0">
              <a:solidFill>
                <a:prstClr val="black"/>
              </a:solidFill>
              <a:latin typeface="ＭＳ Ｐゴシック"/>
              <a:ea typeface="ＭＳ Ｐゴシック"/>
            </a:endParaRPr>
          </a:p>
          <a:p>
            <a:pPr algn="ctr" fontAlgn="auto">
              <a:spcBef>
                <a:spcPts val="0"/>
              </a:spcBef>
              <a:spcAft>
                <a:spcPts val="0"/>
              </a:spcAft>
            </a:pPr>
            <a:r>
              <a:rPr lang="ja-JP" altLang="en-US" sz="1100" dirty="0">
                <a:solidFill>
                  <a:prstClr val="black"/>
                </a:solidFill>
                <a:latin typeface="ＭＳ Ｐゴシック"/>
                <a:ea typeface="ＭＳ Ｐゴシック"/>
              </a:rPr>
              <a:t>かつ</a:t>
            </a:r>
            <a:endParaRPr lang="en-US" altLang="ja-JP" sz="1100" dirty="0">
              <a:solidFill>
                <a:prstClr val="black"/>
              </a:solidFill>
              <a:latin typeface="ＭＳ Ｐゴシック"/>
              <a:ea typeface="ＭＳ Ｐゴシック"/>
            </a:endParaRPr>
          </a:p>
          <a:p>
            <a:pPr algn="ctr" fontAlgn="auto">
              <a:spcBef>
                <a:spcPts val="0"/>
              </a:spcBef>
              <a:spcAft>
                <a:spcPts val="0"/>
              </a:spcAft>
            </a:pPr>
            <a:r>
              <a:rPr lang="ja-JP" altLang="en-US" sz="1600" u="sng" dirty="0">
                <a:solidFill>
                  <a:srgbClr val="00B050"/>
                </a:solidFill>
                <a:latin typeface="ＭＳ Ｐゴシック"/>
                <a:ea typeface="ＭＳ Ｐゴシック"/>
              </a:rPr>
              <a:t>介護</a:t>
            </a:r>
            <a:r>
              <a:rPr lang="ja-JP" altLang="en-US" sz="1100" dirty="0">
                <a:solidFill>
                  <a:prstClr val="black"/>
                </a:solidFill>
                <a:latin typeface="ＭＳ Ｐゴシック"/>
                <a:ea typeface="ＭＳ Ｐゴシック"/>
              </a:rPr>
              <a:t>保険事業所</a:t>
            </a:r>
          </a:p>
        </p:txBody>
      </p:sp>
      <p:sp>
        <p:nvSpPr>
          <p:cNvPr id="21" name="テキスト ボックス 20"/>
          <p:cNvSpPr txBox="1"/>
          <p:nvPr/>
        </p:nvSpPr>
        <p:spPr>
          <a:xfrm>
            <a:off x="4808994" y="4623857"/>
            <a:ext cx="1431442" cy="461570"/>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ゼロ　（低所得者）</a:t>
            </a:r>
            <a:endParaRPr lang="en-US" altLang="ja-JP" sz="1200" dirty="0">
              <a:solidFill>
                <a:prstClr val="black"/>
              </a:solidFill>
              <a:latin typeface="ＭＳ Ｐゴシック"/>
            </a:endParaRPr>
          </a:p>
        </p:txBody>
      </p:sp>
      <p:sp>
        <p:nvSpPr>
          <p:cNvPr id="24" name="テキスト ボックス 23"/>
          <p:cNvSpPr txBox="1"/>
          <p:nvPr/>
        </p:nvSpPr>
        <p:spPr>
          <a:xfrm>
            <a:off x="7987397" y="6280137"/>
            <a:ext cx="15741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１割</a:t>
            </a:r>
            <a:endParaRPr lang="en-US" altLang="ja-JP" sz="1200" dirty="0">
              <a:solidFill>
                <a:prstClr val="black"/>
              </a:solidFill>
              <a:latin typeface="ＭＳ Ｐゴシック"/>
            </a:endParaRPr>
          </a:p>
        </p:txBody>
      </p:sp>
      <p:sp>
        <p:nvSpPr>
          <p:cNvPr id="27" name="角丸四角形吹き出し 26"/>
          <p:cNvSpPr/>
          <p:nvPr/>
        </p:nvSpPr>
        <p:spPr>
          <a:xfrm>
            <a:off x="6518502" y="4600637"/>
            <a:ext cx="1621979" cy="484941"/>
          </a:xfrm>
          <a:prstGeom prst="wedgeRoundRectCallout">
            <a:avLst>
              <a:gd name="adj1" fmla="val 45341"/>
              <a:gd name="adj2" fmla="val 96373"/>
              <a:gd name="adj3" fmla="val 16667"/>
            </a:avLst>
          </a:prstGeom>
          <a:ln w="3175"/>
        </p:spPr>
        <p:style>
          <a:lnRef idx="2">
            <a:schemeClr val="dk1"/>
          </a:lnRef>
          <a:fillRef idx="1">
            <a:schemeClr val="lt1"/>
          </a:fillRef>
          <a:effectRef idx="0">
            <a:schemeClr val="dk1"/>
          </a:effectRef>
          <a:fontRef idx="minor">
            <a:schemeClr val="dk1"/>
          </a:fontRef>
        </p:style>
        <p:txBody>
          <a:bodyPr lIns="91341" tIns="45673" rIns="91341" bIns="45673" rtlCol="0" anchor="ctr"/>
          <a:lstStyle/>
          <a:p>
            <a:pPr fontAlgn="auto">
              <a:spcBef>
                <a:spcPts val="0"/>
              </a:spcBef>
              <a:spcAft>
                <a:spcPts val="0"/>
              </a:spcAft>
            </a:pPr>
            <a:r>
              <a:rPr lang="ja-JP" altLang="en-US" sz="1100" dirty="0">
                <a:solidFill>
                  <a:prstClr val="black"/>
                </a:solidFill>
                <a:latin typeface="ＭＳ Ｐゴシック"/>
              </a:rPr>
              <a:t>介護保険事業所になりやすくする等の仕組み</a:t>
            </a:r>
            <a:endParaRPr lang="en-US" altLang="ja-JP" sz="1100" dirty="0">
              <a:solidFill>
                <a:prstClr val="black"/>
              </a:solidFill>
              <a:latin typeface="ＭＳ Ｐゴシック"/>
            </a:endParaRPr>
          </a:p>
        </p:txBody>
      </p:sp>
      <p:sp>
        <p:nvSpPr>
          <p:cNvPr id="37" name="右矢印 36"/>
          <p:cNvSpPr/>
          <p:nvPr/>
        </p:nvSpPr>
        <p:spPr>
          <a:xfrm>
            <a:off x="7113244" y="6387304"/>
            <a:ext cx="884974" cy="354481"/>
          </a:xfrm>
          <a:prstGeom prst="rightArrow">
            <a:avLst>
              <a:gd name="adj1" fmla="val 29900"/>
              <a:gd name="adj2" fmla="val 50000"/>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39" name="角丸四角形 38"/>
          <p:cNvSpPr/>
          <p:nvPr/>
        </p:nvSpPr>
        <p:spPr>
          <a:xfrm>
            <a:off x="5266959" y="6293144"/>
            <a:ext cx="1846282" cy="520649"/>
          </a:xfrm>
          <a:prstGeom prst="roundRect">
            <a:avLst>
              <a:gd name="adj" fmla="val 355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5962" tIns="45673" rIns="35962" bIns="45673" rtlCol="0" anchor="ctr"/>
          <a:lstStyle/>
          <a:p>
            <a:pPr marL="87219" indent="-87219" algn="ctr" fontAlgn="auto">
              <a:spcBef>
                <a:spcPts val="0"/>
              </a:spcBef>
              <a:spcAft>
                <a:spcPts val="0"/>
              </a:spcAft>
            </a:pPr>
            <a:r>
              <a:rPr lang="ja-JP" altLang="en-US" sz="1200" dirty="0">
                <a:solidFill>
                  <a:prstClr val="black"/>
                </a:solidFill>
                <a:latin typeface="ＭＳ Ｐゴシック"/>
              </a:rPr>
              <a:t>一定の高齢障害者に対し</a:t>
            </a:r>
            <a:endParaRPr lang="en-US" altLang="ja-JP" sz="1200" dirty="0">
              <a:solidFill>
                <a:prstClr val="black"/>
              </a:solidFill>
              <a:latin typeface="ＭＳ Ｐゴシック"/>
            </a:endParaRPr>
          </a:p>
          <a:p>
            <a:pPr marL="87219" indent="-87219" algn="ctr" fontAlgn="auto">
              <a:spcBef>
                <a:spcPts val="0"/>
              </a:spcBef>
              <a:spcAft>
                <a:spcPts val="0"/>
              </a:spcAft>
            </a:pPr>
            <a:r>
              <a:rPr lang="ja-JP" altLang="en-US" sz="1200" dirty="0">
                <a:solidFill>
                  <a:prstClr val="black"/>
                </a:solidFill>
                <a:latin typeface="ＭＳ Ｐゴシック"/>
              </a:rPr>
              <a:t>利用者負担を軽減（償還）</a:t>
            </a:r>
            <a:endParaRPr lang="en-US" altLang="ja-JP" sz="1000" dirty="0">
              <a:solidFill>
                <a:prstClr val="black"/>
              </a:solidFill>
              <a:latin typeface="ＭＳ Ｐゴシック"/>
            </a:endParaRPr>
          </a:p>
        </p:txBody>
      </p:sp>
      <p:sp>
        <p:nvSpPr>
          <p:cNvPr id="9" name="正方形/長方形 8"/>
          <p:cNvSpPr/>
          <p:nvPr/>
        </p:nvSpPr>
        <p:spPr>
          <a:xfrm>
            <a:off x="108812" y="2777116"/>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具体的内容</a:t>
            </a:r>
          </a:p>
        </p:txBody>
      </p:sp>
      <p:sp>
        <p:nvSpPr>
          <p:cNvPr id="44" name="テキスト ボックス 43"/>
          <p:cNvSpPr txBox="1"/>
          <p:nvPr/>
        </p:nvSpPr>
        <p:spPr>
          <a:xfrm>
            <a:off x="4934077" y="2781341"/>
            <a:ext cx="1171058" cy="307777"/>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91341" tIns="45673" rIns="91341" bIns="45673" rtlCol="0">
            <a:spAutoFit/>
          </a:bodyPr>
          <a:lstStyle/>
          <a:p>
            <a:pPr algn="ctr" fontAlgn="auto">
              <a:spcBef>
                <a:spcPts val="0"/>
              </a:spcBef>
              <a:spcAft>
                <a:spcPts val="0"/>
              </a:spcAft>
            </a:pPr>
            <a:r>
              <a:rPr lang="en-US" altLang="ja-JP" sz="1400" dirty="0">
                <a:solidFill>
                  <a:prstClr val="black"/>
                </a:solidFill>
                <a:latin typeface="ＭＳ Ｐゴシック"/>
              </a:rPr>
              <a:t>65</a:t>
            </a:r>
            <a:r>
              <a:rPr lang="ja-JP" altLang="en-US" sz="1400" dirty="0">
                <a:solidFill>
                  <a:prstClr val="black"/>
                </a:solidFill>
                <a:latin typeface="ＭＳ Ｐゴシック"/>
              </a:rPr>
              <a:t>歳未満</a:t>
            </a:r>
          </a:p>
        </p:txBody>
      </p:sp>
      <p:sp>
        <p:nvSpPr>
          <p:cNvPr id="45" name="テキスト ボックス 44"/>
          <p:cNvSpPr txBox="1"/>
          <p:nvPr/>
        </p:nvSpPr>
        <p:spPr>
          <a:xfrm>
            <a:off x="8015412" y="4005121"/>
            <a:ext cx="15741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41" tIns="45673" rIns="91341" bIns="45673" rtlCol="0">
            <a:spAutoFit/>
          </a:bodyPr>
          <a:lstStyle/>
          <a:p>
            <a:pPr algn="ctr" fontAlgn="auto">
              <a:spcBef>
                <a:spcPts val="0"/>
              </a:spcBef>
              <a:spcAft>
                <a:spcPts val="0"/>
              </a:spcAft>
            </a:pPr>
            <a:r>
              <a:rPr lang="ja-JP" altLang="en-US" sz="1200" dirty="0">
                <a:solidFill>
                  <a:prstClr val="black"/>
                </a:solidFill>
                <a:latin typeface="ＭＳ Ｐゴシック"/>
              </a:rPr>
              <a:t>［利用者負担］</a:t>
            </a:r>
            <a:endParaRPr lang="en-US" altLang="ja-JP" sz="1200" dirty="0">
              <a:solidFill>
                <a:prstClr val="black"/>
              </a:solidFill>
              <a:latin typeface="ＭＳ Ｐゴシック"/>
            </a:endParaRPr>
          </a:p>
          <a:p>
            <a:pPr algn="ctr" fontAlgn="auto">
              <a:spcBef>
                <a:spcPts val="0"/>
              </a:spcBef>
              <a:spcAft>
                <a:spcPts val="0"/>
              </a:spcAft>
            </a:pPr>
            <a:r>
              <a:rPr lang="ja-JP" altLang="en-US" sz="1200" dirty="0">
                <a:solidFill>
                  <a:prstClr val="black"/>
                </a:solidFill>
                <a:latin typeface="ＭＳ Ｐゴシック"/>
              </a:rPr>
              <a:t>　１割</a:t>
            </a:r>
            <a:endParaRPr lang="en-US" altLang="ja-JP" sz="1200" dirty="0">
              <a:solidFill>
                <a:prstClr val="black"/>
              </a:solidFill>
              <a:latin typeface="ＭＳ Ｐゴシック"/>
            </a:endParaRPr>
          </a:p>
        </p:txBody>
      </p:sp>
      <p:sp>
        <p:nvSpPr>
          <p:cNvPr id="46" name="テキスト ボックス 45"/>
          <p:cNvSpPr txBox="1"/>
          <p:nvPr/>
        </p:nvSpPr>
        <p:spPr>
          <a:xfrm>
            <a:off x="7711473" y="2781253"/>
            <a:ext cx="2101730" cy="307682"/>
          </a:xfrm>
          <a:prstGeom prst="rect">
            <a:avLst/>
          </a:prstGeom>
          <a:solidFill>
            <a:schemeClr val="accent5">
              <a:lumMod val="20000"/>
              <a:lumOff val="8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400" dirty="0">
                <a:solidFill>
                  <a:prstClr val="black"/>
                </a:solidFill>
                <a:latin typeface="ＭＳ Ｐゴシック"/>
              </a:rPr>
              <a:t> </a:t>
            </a:r>
            <a:r>
              <a:rPr lang="en-US" altLang="ja-JP" sz="1400" dirty="0">
                <a:solidFill>
                  <a:prstClr val="black"/>
                </a:solidFill>
                <a:latin typeface="ＭＳ Ｐゴシック"/>
              </a:rPr>
              <a:t>65</a:t>
            </a:r>
            <a:r>
              <a:rPr lang="ja-JP" altLang="en-US" sz="1400" dirty="0">
                <a:solidFill>
                  <a:prstClr val="black"/>
                </a:solidFill>
                <a:latin typeface="ＭＳ Ｐゴシック"/>
              </a:rPr>
              <a:t>歳以上 </a:t>
            </a:r>
            <a:r>
              <a:rPr lang="en-US" altLang="ja-JP" sz="1000" dirty="0">
                <a:solidFill>
                  <a:prstClr val="black"/>
                </a:solidFill>
                <a:latin typeface="ＭＳ Ｐゴシック"/>
              </a:rPr>
              <a:t>※</a:t>
            </a:r>
            <a:r>
              <a:rPr lang="ja-JP" altLang="en-US" sz="1000" dirty="0">
                <a:solidFill>
                  <a:prstClr val="black"/>
                </a:solidFill>
                <a:latin typeface="ＭＳ Ｐゴシック"/>
              </a:rPr>
              <a:t>介護保険が優先</a:t>
            </a:r>
          </a:p>
        </p:txBody>
      </p:sp>
      <p:cxnSp>
        <p:nvCxnSpPr>
          <p:cNvPr id="47" name="直線矢印コネクタ 46"/>
          <p:cNvCxnSpPr/>
          <p:nvPr/>
        </p:nvCxnSpPr>
        <p:spPr>
          <a:xfrm flipV="1">
            <a:off x="6518274" y="3867569"/>
            <a:ext cx="1193194" cy="4403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518297" y="5312923"/>
            <a:ext cx="1171030" cy="4757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角丸四角形 61"/>
          <p:cNvSpPr/>
          <p:nvPr/>
        </p:nvSpPr>
        <p:spPr>
          <a:xfrm rot="20388338">
            <a:off x="6629680" y="3769683"/>
            <a:ext cx="767415" cy="253934"/>
          </a:xfrm>
          <a:prstGeom prst="roundRect">
            <a:avLst/>
          </a:prstGeom>
          <a:solidFill>
            <a:schemeClr val="bg1"/>
          </a:solid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ＭＳ Ｐゴシック"/>
              </a:rPr>
              <a:t>現行</a:t>
            </a:r>
          </a:p>
        </p:txBody>
      </p:sp>
      <p:sp>
        <p:nvSpPr>
          <p:cNvPr id="63" name="角丸四角形 62"/>
          <p:cNvSpPr/>
          <p:nvPr/>
        </p:nvSpPr>
        <p:spPr>
          <a:xfrm rot="1443703">
            <a:off x="6795109" y="5261903"/>
            <a:ext cx="767415" cy="253934"/>
          </a:xfrm>
          <a:prstGeom prst="roundRect">
            <a:avLst/>
          </a:prstGeom>
          <a:noFill/>
          <a:ln w="50800" cmpd="thickThin">
            <a:no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fontAlgn="auto">
              <a:spcBef>
                <a:spcPts val="0"/>
              </a:spcBef>
              <a:spcAft>
                <a:spcPts val="0"/>
              </a:spcAft>
              <a:defRPr/>
            </a:pPr>
            <a:r>
              <a:rPr lang="ja-JP" altLang="en-US" sz="1200" dirty="0">
                <a:solidFill>
                  <a:prstClr val="black"/>
                </a:solidFill>
                <a:latin typeface="ＭＳ Ｐゴシック"/>
              </a:rPr>
              <a:t>改正後</a:t>
            </a:r>
          </a:p>
        </p:txBody>
      </p:sp>
      <p:sp>
        <p:nvSpPr>
          <p:cNvPr id="65" name="角丸四角形吹き出し 64"/>
          <p:cNvSpPr/>
          <p:nvPr/>
        </p:nvSpPr>
        <p:spPr>
          <a:xfrm>
            <a:off x="5385049" y="5661248"/>
            <a:ext cx="1729822" cy="393432"/>
          </a:xfrm>
          <a:prstGeom prst="wedgeRoundRectCallout">
            <a:avLst>
              <a:gd name="adj1" fmla="val 38537"/>
              <a:gd name="adj2" fmla="val -82383"/>
              <a:gd name="adj3" fmla="val 16667"/>
            </a:avLst>
          </a:prstGeom>
        </p:spPr>
        <p:style>
          <a:lnRef idx="1">
            <a:schemeClr val="accent2"/>
          </a:lnRef>
          <a:fillRef idx="2">
            <a:schemeClr val="accent2"/>
          </a:fillRef>
          <a:effectRef idx="1">
            <a:schemeClr val="accent2"/>
          </a:effectRef>
          <a:fontRef idx="minor">
            <a:schemeClr val="dk1"/>
          </a:fontRef>
        </p:style>
        <p:txBody>
          <a:bodyPr lIns="91341" tIns="45673" rIns="91341" bIns="45673" rtlCol="0" anchor="ctr"/>
          <a:lstStyle/>
          <a:p>
            <a:pPr algn="ctr" fontAlgn="auto">
              <a:spcBef>
                <a:spcPts val="0"/>
              </a:spcBef>
              <a:spcAft>
                <a:spcPts val="0"/>
              </a:spcAft>
            </a:pPr>
            <a:r>
              <a:rPr lang="ja-JP" altLang="en-US" sz="1200" dirty="0">
                <a:solidFill>
                  <a:prstClr val="black"/>
                </a:solidFill>
              </a:rPr>
              <a:t>介護保険サービスの</a:t>
            </a:r>
            <a:endParaRPr lang="en-US" altLang="ja-JP" sz="1200" dirty="0">
              <a:solidFill>
                <a:prstClr val="black"/>
              </a:solidFill>
            </a:endParaRPr>
          </a:p>
          <a:p>
            <a:pPr algn="ctr" fontAlgn="auto">
              <a:spcBef>
                <a:spcPts val="0"/>
              </a:spcBef>
              <a:spcAft>
                <a:spcPts val="0"/>
              </a:spcAft>
            </a:pPr>
            <a:r>
              <a:rPr lang="ja-JP" altLang="en-US" sz="1200" dirty="0">
                <a:solidFill>
                  <a:prstClr val="black"/>
                </a:solidFill>
              </a:rPr>
              <a:t>円滑な利用を促進</a:t>
            </a:r>
          </a:p>
        </p:txBody>
      </p:sp>
      <p:pic>
        <p:nvPicPr>
          <p:cNvPr id="22" name="Picture 7" descr="C:\Users\KKKPH\AppData\Local\Microsoft\Windows\Temporary Internet Files\Content.IE5\WHB5SLS6\lgi01c20140225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5328" y="4820328"/>
            <a:ext cx="886144" cy="480882"/>
          </a:xfrm>
          <a:prstGeom prst="rect">
            <a:avLst/>
          </a:prstGeom>
          <a:noFill/>
          <a:extLst>
            <a:ext uri="{909E8E84-426E-40DD-AFC4-6F175D3DCCD1}">
              <a14:hiddenFill xmlns:a14="http://schemas.microsoft.com/office/drawing/2010/main">
                <a:solidFill>
                  <a:srgbClr val="FFFFFF"/>
                </a:solidFill>
              </a14:hiddenFill>
            </a:ext>
          </a:extLst>
        </p:spPr>
      </p:pic>
      <p:sp>
        <p:nvSpPr>
          <p:cNvPr id="35"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z="1400">
                <a:solidFill>
                  <a:prstClr val="black"/>
                </a:solidFill>
              </a:rPr>
              <a:pPr>
                <a:defRPr/>
              </a:pPr>
              <a:t>24</a:t>
            </a:fld>
            <a:endParaRPr lang="en-US" altLang="ja-JP" sz="1400" dirty="0">
              <a:solidFill>
                <a:prstClr val="black"/>
              </a:solidFill>
            </a:endParaRPr>
          </a:p>
        </p:txBody>
      </p:sp>
    </p:spTree>
    <p:extLst>
      <p:ext uri="{BB962C8B-B14F-4D97-AF65-F5344CB8AC3E}">
        <p14:creationId xmlns:p14="http://schemas.microsoft.com/office/powerpoint/2010/main" val="2537776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89" y="4353844"/>
            <a:ext cx="442008" cy="850911"/>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5385206" y="2924987"/>
            <a:ext cx="4377203" cy="2747347"/>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p:txBody>
      </p:sp>
      <p:sp>
        <p:nvSpPr>
          <p:cNvPr id="34"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居宅訪問により児童発達支援を提供するサービスの創設</a:t>
            </a:r>
          </a:p>
          <a:p>
            <a:pPr algn="ctr" fontAlgn="auto">
              <a:spcBef>
                <a:spcPts val="0"/>
              </a:spcBef>
              <a:spcAft>
                <a:spcPts val="0"/>
              </a:spcAft>
            </a:pPr>
            <a:endParaRPr lang="en-US" altLang="ja-JP" sz="2800" spc="-100" dirty="0">
              <a:solidFill>
                <a:prstClr val="black">
                  <a:lumMod val="65000"/>
                  <a:lumOff val="35000"/>
                </a:prstClr>
              </a:solidFill>
              <a:latin typeface="HG創英角ｺﾞｼｯｸUB" pitchFamily="49" charset="-128"/>
              <a:ea typeface="HG創英角ｺﾞｼｯｸUB" pitchFamily="49" charset="-128"/>
            </a:endParaRPr>
          </a:p>
        </p:txBody>
      </p:sp>
      <p:grpSp>
        <p:nvGrpSpPr>
          <p:cNvPr id="35" name="グループ化 18"/>
          <p:cNvGrpSpPr/>
          <p:nvPr/>
        </p:nvGrpSpPr>
        <p:grpSpPr>
          <a:xfrm>
            <a:off x="0" y="548683"/>
            <a:ext cx="9906000" cy="72008"/>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6105176" y="5994561"/>
            <a:ext cx="3657123" cy="540000"/>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・在宅の</a:t>
            </a:r>
            <a:r>
              <a:rPr lang="ja-JP" altLang="en-US" sz="1200" dirty="0">
                <a:solidFill>
                  <a:prstClr val="black"/>
                </a:solidFill>
                <a:latin typeface="HGPｺﾞｼｯｸM" panose="020B0600000000000000" pitchFamily="50" charset="-128"/>
                <a:ea typeface="HGPｺﾞｼｯｸM" panose="020B0600000000000000" pitchFamily="50" charset="-128"/>
              </a:rPr>
              <a:t>障害児の</a:t>
            </a:r>
            <a:r>
              <a:rPr lang="ja-JP" altLang="en-US" sz="1200" b="1" dirty="0">
                <a:solidFill>
                  <a:srgbClr val="0070C0"/>
                </a:solidFill>
                <a:latin typeface="HGPｺﾞｼｯｸM" panose="020B0600000000000000" pitchFamily="50" charset="-128"/>
                <a:ea typeface="HGPｺﾞｼｯｸM" panose="020B0600000000000000" pitchFamily="50" charset="-128"/>
              </a:rPr>
              <a:t>発達支援の機会の確保</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200" b="1" dirty="0">
                <a:solidFill>
                  <a:srgbClr val="0070C0"/>
                </a:solidFill>
                <a:latin typeface="HGPｺﾞｼｯｸM" panose="020B0600000000000000" pitchFamily="50" charset="-128"/>
                <a:ea typeface="HGPｺﾞｼｯｸM" panose="020B0600000000000000" pitchFamily="50" charset="-128"/>
              </a:rPr>
              <a:t>社会生活の移行を推進</a:t>
            </a:r>
          </a:p>
        </p:txBody>
      </p:sp>
      <p:sp>
        <p:nvSpPr>
          <p:cNvPr id="40" name="角丸四角形 39"/>
          <p:cNvSpPr/>
          <p:nvPr/>
        </p:nvSpPr>
        <p:spPr>
          <a:xfrm>
            <a:off x="5971105" y="2921168"/>
            <a:ext cx="1121570" cy="393533"/>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000" dirty="0">
                <a:solidFill>
                  <a:prstClr val="black"/>
                </a:solidFill>
              </a:rPr>
              <a:t>訪問教育</a:t>
            </a:r>
          </a:p>
        </p:txBody>
      </p:sp>
      <p:cxnSp>
        <p:nvCxnSpPr>
          <p:cNvPr id="45" name="直線矢印コネクタ 44"/>
          <p:cNvCxnSpPr>
            <a:stCxn id="51" idx="3"/>
          </p:cNvCxnSpPr>
          <p:nvPr/>
        </p:nvCxnSpPr>
        <p:spPr>
          <a:xfrm>
            <a:off x="6337622" y="3868093"/>
            <a:ext cx="954256" cy="109220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5101451" y="4533367"/>
            <a:ext cx="1701624" cy="427261"/>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100" dirty="0">
                <a:solidFill>
                  <a:prstClr val="black"/>
                </a:solidFill>
              </a:rPr>
              <a:t>訪問診療・訪問看護</a:t>
            </a:r>
          </a:p>
        </p:txBody>
      </p:sp>
      <p:sp>
        <p:nvSpPr>
          <p:cNvPr id="51" name="角丸四角形 50"/>
          <p:cNvSpPr/>
          <p:nvPr/>
        </p:nvSpPr>
        <p:spPr>
          <a:xfrm>
            <a:off x="5132528" y="3645075"/>
            <a:ext cx="1205094" cy="446005"/>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000" dirty="0">
                <a:solidFill>
                  <a:prstClr val="black"/>
                </a:solidFill>
              </a:rPr>
              <a:t>居宅訪問型保育</a:t>
            </a:r>
          </a:p>
        </p:txBody>
      </p:sp>
      <p:cxnSp>
        <p:nvCxnSpPr>
          <p:cNvPr id="52" name="直線矢印コネクタ 51"/>
          <p:cNvCxnSpPr/>
          <p:nvPr/>
        </p:nvCxnSpPr>
        <p:spPr>
          <a:xfrm>
            <a:off x="7021021" y="3356992"/>
            <a:ext cx="452284" cy="160324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8110191" y="3526308"/>
            <a:ext cx="1444834" cy="478801"/>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rPr>
              <a:t>居宅訪問型</a:t>
            </a:r>
            <a:endParaRPr lang="en-US" altLang="ja-JP" sz="1100" dirty="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100" dirty="0">
                <a:solidFill>
                  <a:prstClr val="black"/>
                </a:solidFill>
                <a:latin typeface="HGPｺﾞｼｯｸM" panose="020B0600000000000000" pitchFamily="50" charset="-128"/>
                <a:ea typeface="HGPｺﾞｼｯｸM" panose="020B0600000000000000" pitchFamily="50" charset="-128"/>
              </a:rPr>
              <a:t>児童発達支援（新設）</a:t>
            </a:r>
          </a:p>
        </p:txBody>
      </p:sp>
      <p:cxnSp>
        <p:nvCxnSpPr>
          <p:cNvPr id="56" name="直線矢印コネクタ 55"/>
          <p:cNvCxnSpPr/>
          <p:nvPr/>
        </p:nvCxnSpPr>
        <p:spPr>
          <a:xfrm>
            <a:off x="6821054" y="4778871"/>
            <a:ext cx="399884" cy="40886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91881" y="5048185"/>
            <a:ext cx="829493" cy="82949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05711" y="5672609"/>
            <a:ext cx="492243" cy="276904"/>
          </a:xfrm>
          <a:prstGeom prst="rect">
            <a:avLst/>
          </a:prstGeom>
          <a:noFill/>
        </p:spPr>
        <p:txBody>
          <a:bodyPr wrap="none" lIns="91341" tIns="45673" rIns="91341" bIns="45673">
            <a:spAutoFit/>
          </a:bodyPr>
          <a:lstStyle/>
          <a:p>
            <a:pPr algn="ctr" fontAlgn="auto">
              <a:spcBef>
                <a:spcPts val="0"/>
              </a:spcBef>
              <a:spcAft>
                <a:spcPts val="0"/>
              </a:spcAft>
              <a:defRPr/>
            </a:pPr>
            <a:r>
              <a:rPr lang="ja-JP" altLang="en-US" sz="1200" dirty="0">
                <a:solidFill>
                  <a:prstClr val="black"/>
                </a:solidFill>
                <a:latin typeface="Arial"/>
                <a:ea typeface="ＭＳ Ｐゴシック"/>
              </a:rPr>
              <a:t>居宅</a:t>
            </a:r>
          </a:p>
        </p:txBody>
      </p:sp>
      <p:sp>
        <p:nvSpPr>
          <p:cNvPr id="55" name="1 つの角を丸めた四角形 54"/>
          <p:cNvSpPr/>
          <p:nvPr/>
        </p:nvSpPr>
        <p:spPr>
          <a:xfrm>
            <a:off x="7826882" y="3166217"/>
            <a:ext cx="2166727" cy="432048"/>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fontAlgn="auto">
              <a:spcBef>
                <a:spcPts val="0"/>
              </a:spcBef>
              <a:spcAft>
                <a:spcPts val="0"/>
              </a:spcAft>
              <a:defRPr/>
            </a:pPr>
            <a:r>
              <a:rPr lang="ja-JP" altLang="en-US" sz="1600" b="1" dirty="0">
                <a:solidFill>
                  <a:srgbClr val="000000"/>
                </a:solidFill>
              </a:rPr>
              <a:t> </a:t>
            </a:r>
            <a:r>
              <a:rPr lang="ja-JP" altLang="en-US" sz="1200" b="1" dirty="0">
                <a:solidFill>
                  <a:srgbClr val="000000"/>
                </a:solidFill>
                <a:latin typeface="HGPｺﾞｼｯｸM" panose="020B0600000000000000" pitchFamily="50" charset="-128"/>
                <a:ea typeface="HGPｺﾞｼｯｸM" panose="020B0600000000000000" pitchFamily="50" charset="-128"/>
              </a:rPr>
              <a:t>児童発達支援センター　等　 </a:t>
            </a:r>
            <a:endParaRPr lang="en-US" altLang="ja-JP" sz="1200" b="1" dirty="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415" y="2705260"/>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626098" y="4386945"/>
            <a:ext cx="926288" cy="40625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33" name="正方形/長方形 32"/>
          <p:cNvSpPr/>
          <p:nvPr/>
        </p:nvSpPr>
        <p:spPr>
          <a:xfrm>
            <a:off x="209957" y="2996998"/>
            <a:ext cx="4455059" cy="1077623"/>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重症心身障害児</a:t>
            </a:r>
            <a:r>
              <a:rPr kumimoji="0" lang="ja-JP" altLang="en-US" sz="1400" kern="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などの重度の障害児</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等であって、児童発達支援等の障害児通所支援を受けるために外出することが著しく困難な障害児</a:t>
            </a: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29972" y="2780928"/>
            <a:ext cx="1794199"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 対象者</a:t>
            </a:r>
          </a:p>
        </p:txBody>
      </p:sp>
      <p:sp>
        <p:nvSpPr>
          <p:cNvPr id="43" name="正方形/長方形 42"/>
          <p:cNvSpPr/>
          <p:nvPr/>
        </p:nvSpPr>
        <p:spPr>
          <a:xfrm>
            <a:off x="202632" y="4689322"/>
            <a:ext cx="4462341" cy="1620000"/>
          </a:xfrm>
          <a:prstGeom prst="rect">
            <a:avLst/>
          </a:prstGeom>
          <a:noFill/>
          <a:ln w="6350" cap="flat" cmpd="sng" algn="ctr">
            <a:solidFill>
              <a:schemeClr val="tx1"/>
            </a:solidFill>
            <a:prstDash val="solid"/>
          </a:ln>
          <a:effectLst/>
        </p:spPr>
        <p:txBody>
          <a:bodyPr lIns="91335" tIns="45664" rIns="91335" bIns="45664" anchor="t"/>
          <a:lstStyle/>
          <a:p>
            <a:pPr marL="182373" indent="-182373" fontAlgn="auto">
              <a:lnSpc>
                <a:spcPct val="110000"/>
              </a:lnSpc>
              <a:spcBef>
                <a:spcPts val="0"/>
              </a:spcBef>
              <a:spcAft>
                <a:spcPts val="0"/>
              </a:spcAft>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373" indent="-182373"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障害児の居宅を訪問し、日常生活における基本的な動作の指導、知識技能の付与等の支援を実施</a:t>
            </a:r>
          </a:p>
          <a:p>
            <a:pPr marL="182373" indent="-182373" fontAlgn="auto">
              <a:lnSpc>
                <a:spcPct val="110000"/>
              </a:lnSpc>
              <a:spcBef>
                <a:spcPts val="0"/>
              </a:spcBef>
              <a:spcAft>
                <a:spcPts val="0"/>
              </a:spcAft>
            </a:pPr>
            <a:endParaRPr kumimoji="0" lang="en-US" altLang="ja-JP" sz="400" kern="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a:t>
            </a:r>
            <a:r>
              <a:rPr kumimoji="0" lang="en-US" altLang="ja-JP" sz="1200"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具体的な支援内容の例</a:t>
            </a:r>
            <a:r>
              <a:rPr kumimoji="0" lang="en-US" altLang="ja-JP" sz="1200" kern="0" dirty="0">
                <a:solidFill>
                  <a:prstClr val="black"/>
                </a:solidFill>
                <a:latin typeface="HGPｺﾞｼｯｸM" panose="020B0600000000000000" pitchFamily="50" charset="-128"/>
                <a:ea typeface="HGPｺﾞｼｯｸM" panose="020B0600000000000000" pitchFamily="50" charset="-128"/>
              </a:rPr>
              <a:t>】</a:t>
            </a:r>
            <a:endParaRPr kumimoji="0" lang="ja-JP" altLang="en-US" sz="1200" kern="0" dirty="0">
              <a:solidFill>
                <a:prstClr val="black"/>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82373" indent="-182373" fontAlgn="auto">
              <a:lnSpc>
                <a:spcPct val="110000"/>
              </a:lnSpc>
              <a:spcBef>
                <a:spcPts val="0"/>
              </a:spcBef>
              <a:spcAft>
                <a:spcPts val="0"/>
              </a:spcAft>
            </a:pP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82373" indent="-182373" fontAlgn="auto">
              <a:lnSpc>
                <a:spcPct val="110000"/>
              </a:lnSpc>
              <a:spcBef>
                <a:spcPts val="0"/>
              </a:spcBef>
              <a:spcAft>
                <a:spcPts val="0"/>
              </a:spcAft>
              <a:defRPr/>
            </a:pPr>
            <a:endParaRPr kumimoji="0" lang="en-US" altLang="ja-JP" sz="800" kern="0" dirty="0">
              <a:solidFill>
                <a:prstClr val="black"/>
              </a:solidFill>
              <a:latin typeface="HGPｺﾞｼｯｸM" panose="020B0600000000000000" pitchFamily="50" charset="-128"/>
              <a:ea typeface="HGPｺﾞｼｯｸM" panose="020B0600000000000000" pitchFamily="50" charset="-128"/>
            </a:endParaRPr>
          </a:p>
          <a:p>
            <a:pPr marL="179201" indent="-179201" fontAlgn="auto">
              <a:spcBef>
                <a:spcPts val="0"/>
              </a:spcBef>
              <a:spcAft>
                <a:spcPts val="0"/>
              </a:spcAft>
              <a:defRPr/>
            </a:pP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28464" y="4495586"/>
            <a:ext cx="2106234" cy="291844"/>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1" tIns="45673" rIns="91341" bIns="45673" rtlCol="0" anchor="ctr"/>
          <a:lstStyle/>
          <a:p>
            <a:pPr algn="ctr" fontAlgn="auto">
              <a:spcBef>
                <a:spcPts val="0"/>
              </a:spcBef>
              <a:spcAft>
                <a:spcPts val="0"/>
              </a:spcAft>
              <a:defRPr/>
            </a:pPr>
            <a:r>
              <a:rPr kumimoji="0" lang="ja-JP" altLang="en-US" sz="1400" kern="0" dirty="0">
                <a:solidFill>
                  <a:prstClr val="white"/>
                </a:solidFill>
                <a:latin typeface="HGS創英角ｺﾞｼｯｸUB" pitchFamily="50" charset="-128"/>
                <a:ea typeface="HGS創英角ｺﾞｼｯｸUB" pitchFamily="50" charset="-128"/>
              </a:rPr>
              <a:t>支援内容</a:t>
            </a:r>
          </a:p>
        </p:txBody>
      </p:sp>
      <p:sp>
        <p:nvSpPr>
          <p:cNvPr id="50" name="角丸四角形 49"/>
          <p:cNvSpPr/>
          <p:nvPr/>
        </p:nvSpPr>
        <p:spPr>
          <a:xfrm>
            <a:off x="92808" y="717555"/>
            <a:ext cx="9720386" cy="1775407"/>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4438" indent="-174438"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障害児支援については、一般的には複数の児童が集まる通所による支援が成長にとって望ましいと考えられるため、これまで通所支援の充実を図ってきたが、現状では、重度の障害等のために外出が著しく困難な障害児に発達支援を受ける機会が提供されていない。</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4438" indent="-174438" fontAlgn="auto">
              <a:lnSpc>
                <a:spcPct val="110000"/>
              </a:lnSpc>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82373" indent="-182373"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よう、障害児の居宅を訪問して発達支援を行うサービスを新たに創設する（「居宅訪問型児童発達支援」）。</a:t>
            </a:r>
          </a:p>
        </p:txBody>
      </p:sp>
      <p:sp>
        <p:nvSpPr>
          <p:cNvPr id="27"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25</a:t>
            </a:fld>
            <a:endParaRPr lang="en-US" altLang="ja-JP" dirty="0">
              <a:solidFill>
                <a:prstClr val="black"/>
              </a:solidFill>
            </a:endParaRPr>
          </a:p>
        </p:txBody>
      </p:sp>
    </p:spTree>
    <p:extLst>
      <p:ext uri="{BB962C8B-B14F-4D97-AF65-F5344CB8AC3E}">
        <p14:creationId xmlns:p14="http://schemas.microsoft.com/office/powerpoint/2010/main" val="2467201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角丸四角形 96"/>
          <p:cNvSpPr/>
          <p:nvPr/>
        </p:nvSpPr>
        <p:spPr>
          <a:xfrm>
            <a:off x="7380002" y="5564425"/>
            <a:ext cx="2376000" cy="1105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5" name="Rectangle 2"/>
          <p:cNvSpPr>
            <a:spLocks noChangeArrowheads="1"/>
          </p:cNvSpPr>
          <p:nvPr/>
        </p:nvSpPr>
        <p:spPr bwMode="auto">
          <a:xfrm>
            <a:off x="-39531" y="-27382"/>
            <a:ext cx="9945555" cy="576064"/>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保育所等訪問支援の支援対象の拡大</a:t>
            </a:r>
          </a:p>
        </p:txBody>
      </p:sp>
      <p:grpSp>
        <p:nvGrpSpPr>
          <p:cNvPr id="6" name="グループ化 18"/>
          <p:cNvGrpSpPr/>
          <p:nvPr/>
        </p:nvGrpSpPr>
        <p:grpSpPr>
          <a:xfrm>
            <a:off x="0" y="476672"/>
            <a:ext cx="9906000" cy="72008"/>
            <a:chOff x="0" y="188640"/>
            <a:chExt cx="9144000" cy="72008"/>
          </a:xfrm>
        </p:grpSpPr>
        <p:cxnSp>
          <p:nvCxnSpPr>
            <p:cNvPr id="7" name="直線コネクタ 6"/>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pic>
        <p:nvPicPr>
          <p:cNvPr id="59" name="Picture 4" descr="C:\Users\KKKPH\AppData\Local\Microsoft\Windows\Temporary Internet Files\Content.IE5\QG3CZTPE\lgi01a2013121115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854" y="3429941"/>
            <a:ext cx="1074141" cy="6367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TMJVT\Documents\●その他資料\イラスト\NB42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9551" y="3832315"/>
            <a:ext cx="689921" cy="820857"/>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62" name="正方形/長方形 61"/>
          <p:cNvSpPr/>
          <p:nvPr/>
        </p:nvSpPr>
        <p:spPr>
          <a:xfrm>
            <a:off x="5510984" y="4741799"/>
            <a:ext cx="1314224" cy="398257"/>
          </a:xfrm>
          <a:prstGeom prst="rect">
            <a:avLst/>
          </a:prstGeom>
        </p:spPr>
        <p:txBody>
          <a:bodyPr wrap="square" lIns="91341" tIns="45673" rIns="91341" bIns="45673">
            <a:spAutoFit/>
          </a:bodyPr>
          <a:lstStyle/>
          <a:p>
            <a:pPr algn="ct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児童発達支援</a:t>
            </a:r>
            <a:endParaRPr lang="en-US" altLang="ja-JP" sz="1000" b="1" dirty="0">
              <a:solidFill>
                <a:srgbClr val="000000"/>
              </a:solidFill>
              <a:latin typeface="HG丸ｺﾞｼｯｸM-PRO" panose="020F0600000000000000" pitchFamily="50" charset="-128"/>
              <a:ea typeface="HG丸ｺﾞｼｯｸM-PRO" panose="020F0600000000000000" pitchFamily="50" charset="-128"/>
            </a:endParaRPr>
          </a:p>
          <a:p>
            <a:pPr algn="ct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センター等</a:t>
            </a:r>
          </a:p>
        </p:txBody>
      </p:sp>
      <p:pic>
        <p:nvPicPr>
          <p:cNvPr id="65" name="Picture 3" descr="C:\Users\KKKPH\AppData\Local\Microsoft\Windows\Temporary Internet Files\Content.IE5\7WY9GE0X\gi01a201407132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5877" y="3696258"/>
            <a:ext cx="724543" cy="3808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291" y="2997367"/>
            <a:ext cx="920012" cy="62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526" y="3243134"/>
            <a:ext cx="769935" cy="404683"/>
          </a:xfrm>
          <a:prstGeom prst="rect">
            <a:avLst/>
          </a:prstGeom>
          <a:noFill/>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5457076" y="3717040"/>
            <a:ext cx="1728192" cy="276704"/>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lgn="ctr">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保育所等訪問支援</a:t>
            </a:r>
          </a:p>
        </p:txBody>
      </p:sp>
      <p:sp>
        <p:nvSpPr>
          <p:cNvPr id="77" name="正方形/長方形 76"/>
          <p:cNvSpPr/>
          <p:nvPr/>
        </p:nvSpPr>
        <p:spPr>
          <a:xfrm>
            <a:off x="7473281" y="3540627"/>
            <a:ext cx="1440096"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保育所・幼稚園</a:t>
            </a:r>
          </a:p>
        </p:txBody>
      </p:sp>
      <p:sp>
        <p:nvSpPr>
          <p:cNvPr id="78" name="正方形/長方形 77"/>
          <p:cNvSpPr/>
          <p:nvPr/>
        </p:nvSpPr>
        <p:spPr>
          <a:xfrm>
            <a:off x="7869484" y="4607548"/>
            <a:ext cx="792088"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小学校</a:t>
            </a:r>
          </a:p>
        </p:txBody>
      </p:sp>
      <p:sp>
        <p:nvSpPr>
          <p:cNvPr id="79" name="正方形/長方形 78"/>
          <p:cNvSpPr/>
          <p:nvPr/>
        </p:nvSpPr>
        <p:spPr>
          <a:xfrm>
            <a:off x="8544487" y="4005064"/>
            <a:ext cx="1416157"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放課後児童クラブ</a:t>
            </a:r>
          </a:p>
        </p:txBody>
      </p:sp>
      <p:sp>
        <p:nvSpPr>
          <p:cNvPr id="80" name="角丸四角形 79"/>
          <p:cNvSpPr/>
          <p:nvPr/>
        </p:nvSpPr>
        <p:spPr>
          <a:xfrm>
            <a:off x="7329265" y="2665556"/>
            <a:ext cx="2484000" cy="4032000"/>
          </a:xfrm>
          <a:prstGeom prst="roundRect">
            <a:avLst>
              <a:gd name="adj" fmla="val 820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81" name="角丸四角形 80"/>
          <p:cNvSpPr/>
          <p:nvPr/>
        </p:nvSpPr>
        <p:spPr>
          <a:xfrm>
            <a:off x="7401272" y="2636912"/>
            <a:ext cx="1008112" cy="252000"/>
          </a:xfrm>
          <a:prstGeom prst="roundRect">
            <a:avLst>
              <a:gd name="adj" fmla="val 8204"/>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訪問先</a:t>
            </a:r>
          </a:p>
        </p:txBody>
      </p:sp>
      <p:sp>
        <p:nvSpPr>
          <p:cNvPr id="75" name="正方形/長方形 74"/>
          <p:cNvSpPr/>
          <p:nvPr/>
        </p:nvSpPr>
        <p:spPr>
          <a:xfrm>
            <a:off x="6321199" y="5085184"/>
            <a:ext cx="1028363" cy="69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p>
            <a:pP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集団生活への適応のための支援　　　等</a:t>
            </a:r>
          </a:p>
        </p:txBody>
      </p:sp>
      <p:cxnSp>
        <p:nvCxnSpPr>
          <p:cNvPr id="40" name="直線矢印コネクタ 39"/>
          <p:cNvCxnSpPr/>
          <p:nvPr/>
        </p:nvCxnSpPr>
        <p:spPr>
          <a:xfrm flipV="1">
            <a:off x="6626412" y="4998916"/>
            <a:ext cx="558869" cy="1467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右矢印 91"/>
          <p:cNvSpPr/>
          <p:nvPr/>
        </p:nvSpPr>
        <p:spPr>
          <a:xfrm rot="5400000">
            <a:off x="8334707" y="4475966"/>
            <a:ext cx="617588" cy="140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srgbClr val="FFFFFF"/>
              </a:solidFill>
            </a:endParaRPr>
          </a:p>
        </p:txBody>
      </p:sp>
      <p:sp>
        <p:nvSpPr>
          <p:cNvPr id="93" name="テキスト ボックス 92"/>
          <p:cNvSpPr txBox="1"/>
          <p:nvPr/>
        </p:nvSpPr>
        <p:spPr>
          <a:xfrm>
            <a:off x="8187459" y="4917546"/>
            <a:ext cx="936104" cy="46166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1200" dirty="0">
                <a:solidFill>
                  <a:srgbClr val="000000"/>
                </a:solidFill>
                <a:latin typeface="HG丸ｺﾞｼｯｸM-PRO" panose="020F0600000000000000" pitchFamily="50" charset="-128"/>
                <a:ea typeface="HG丸ｺﾞｼｯｸM-PRO" panose="020F0600000000000000" pitchFamily="50" charset="-128"/>
              </a:rPr>
              <a:t>訪問対象の拡大</a:t>
            </a:r>
          </a:p>
        </p:txBody>
      </p:sp>
      <p:pic>
        <p:nvPicPr>
          <p:cNvPr id="94" name="図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71790" y="4339461"/>
            <a:ext cx="313489" cy="529702"/>
          </a:xfrm>
          <a:prstGeom prst="rect">
            <a:avLst/>
          </a:prstGeom>
        </p:spPr>
      </p:pic>
      <p:pic>
        <p:nvPicPr>
          <p:cNvPr id="3079"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8066" y="5779270"/>
            <a:ext cx="993326" cy="5839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7" descr="C:\Users\KKKPH\AppData\Local\Microsoft\Windows\Temporary Internet Files\Content.IE5\WHB5SLS6\lgi01c201402250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0189" y="5733679"/>
            <a:ext cx="993326" cy="58396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C:\Users\KKKPH\AppData\Local\Microsoft\Windows\Temporary Internet Files\Content.IE5\7WY9GE0X\gi01a201407132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1256" y="6021705"/>
            <a:ext cx="769935" cy="404683"/>
          </a:xfrm>
          <a:prstGeom prst="rect">
            <a:avLst/>
          </a:prstGeom>
          <a:noFill/>
          <a:extLst>
            <a:ext uri="{909E8E84-426E-40DD-AFC4-6F175D3DCCD1}">
              <a14:hiddenFill xmlns:a14="http://schemas.microsoft.com/office/drawing/2010/main">
                <a:solidFill>
                  <a:srgbClr val="FFFFFF"/>
                </a:solidFill>
              </a14:hiddenFill>
            </a:ext>
          </a:extLst>
        </p:spPr>
      </p:pic>
      <p:sp>
        <p:nvSpPr>
          <p:cNvPr id="101" name="正方形/長方形 100"/>
          <p:cNvSpPr/>
          <p:nvPr/>
        </p:nvSpPr>
        <p:spPr>
          <a:xfrm>
            <a:off x="7660686" y="6381328"/>
            <a:ext cx="763484"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乳児院</a:t>
            </a:r>
          </a:p>
        </p:txBody>
      </p:sp>
      <p:sp>
        <p:nvSpPr>
          <p:cNvPr id="102" name="正方形/長方形 101"/>
          <p:cNvSpPr/>
          <p:nvPr/>
        </p:nvSpPr>
        <p:spPr>
          <a:xfrm>
            <a:off x="8625440" y="6381328"/>
            <a:ext cx="1296144" cy="246126"/>
          </a:xfrm>
          <a:prstGeom prst="rect">
            <a:avLst/>
          </a:prstGeom>
        </p:spPr>
        <p:txBody>
          <a:bodyPr wrap="square" lIns="91341" tIns="45673" rIns="91341" bIns="45673">
            <a:spAutoFit/>
          </a:bodyPr>
          <a:lstStyle/>
          <a:p>
            <a:pPr fontAlgn="auto">
              <a:spcBef>
                <a:spcPts val="0"/>
              </a:spcBef>
              <a:spcAft>
                <a:spcPts val="0"/>
              </a:spcAft>
            </a:pPr>
            <a:r>
              <a:rPr lang="ja-JP" altLang="en-US" sz="1000" b="1" dirty="0">
                <a:solidFill>
                  <a:srgbClr val="000000"/>
                </a:solidFill>
                <a:latin typeface="HG丸ｺﾞｼｯｸM-PRO" panose="020F0600000000000000" pitchFamily="50" charset="-128"/>
                <a:ea typeface="HG丸ｺﾞｼｯｸM-PRO" panose="020F0600000000000000" pitchFamily="50" charset="-128"/>
              </a:rPr>
              <a:t>児童養護施設</a:t>
            </a:r>
          </a:p>
        </p:txBody>
      </p:sp>
      <p:pic>
        <p:nvPicPr>
          <p:cNvPr id="41" name="Picture 9" descr="MCj03950900000[1]"/>
          <p:cNvPicPr preferRelativeResize="0">
            <a:picLocks noChangeAspect="1" noChangeArrowheads="1"/>
          </p:cNvPicPr>
          <p:nvPr/>
        </p:nvPicPr>
        <p:blipFill>
          <a:blip r:embed="rId9" cstate="print">
            <a:lum bright="-6000"/>
          </a:blip>
          <a:srcRect/>
          <a:stretch>
            <a:fillRect/>
          </a:stretch>
        </p:blipFill>
        <p:spPr bwMode="auto">
          <a:xfrm>
            <a:off x="7768580" y="6102295"/>
            <a:ext cx="548127" cy="328192"/>
          </a:xfrm>
          <a:prstGeom prst="rect">
            <a:avLst/>
          </a:prstGeom>
          <a:noFill/>
          <a:ln w="9525">
            <a:noFill/>
            <a:miter lim="800000"/>
            <a:headEnd/>
            <a:tailEnd/>
          </a:ln>
        </p:spPr>
      </p:pic>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0108" y="4168194"/>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43" name="角丸四角形 42"/>
          <p:cNvSpPr/>
          <p:nvPr/>
        </p:nvSpPr>
        <p:spPr>
          <a:xfrm>
            <a:off x="7436239" y="5409248"/>
            <a:ext cx="774016" cy="252000"/>
          </a:xfrm>
          <a:prstGeom prst="roundRect">
            <a:avLst>
              <a:gd name="adj" fmla="val 8204"/>
            </a:avLst>
          </a:prstGeom>
          <a:solidFill>
            <a:schemeClr val="bg1"/>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改正後</a:t>
            </a:r>
          </a:p>
        </p:txBody>
      </p:sp>
      <p:sp>
        <p:nvSpPr>
          <p:cNvPr id="44" name="正方形/長方形 43"/>
          <p:cNvSpPr/>
          <p:nvPr/>
        </p:nvSpPr>
        <p:spPr>
          <a:xfrm>
            <a:off x="119348" y="2852981"/>
            <a:ext cx="5172568" cy="1558531"/>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5962" tIns="45664" rIns="35962" bIns="45664" anchor="t" anchorCtr="0"/>
          <a:lstStyle/>
          <a:p>
            <a:pPr marL="179201" indent="-179201" fontAlgn="auto">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乳児院、児童養護施設に入所している障害児を対象者として追加</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8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現在の対象者は、以下の施設に通う障害児</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・保育所、幼稚園、小学校　等</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ja-JP" altLang="en-US" sz="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indent="-364734"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・その他児童が集団生活を営む施設として、地方自治体が認めるもの</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364734" indent="-364734" fontAlgn="auto">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（例：放課後児童クラブ）</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en-US" altLang="ja-JP" sz="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5" name="正方形/長方形 44"/>
          <p:cNvSpPr/>
          <p:nvPr/>
        </p:nvSpPr>
        <p:spPr>
          <a:xfrm>
            <a:off x="56476" y="2636912"/>
            <a:ext cx="1779340"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srgbClr val="FFFFFF"/>
                </a:solidFill>
                <a:latin typeface="HGS創英角ｺﾞｼｯｸUB" pitchFamily="50" charset="-128"/>
                <a:ea typeface="HGS創英角ｺﾞｼｯｸUB" pitchFamily="50" charset="-128"/>
              </a:rPr>
              <a:t> 対象</a:t>
            </a:r>
            <a:r>
              <a:rPr lang="ja-JP" altLang="en-US" sz="1400" strike="sngStrike" dirty="0">
                <a:solidFill>
                  <a:srgbClr val="FFFFFF"/>
                </a:solidFill>
                <a:latin typeface="HGS創英角ｺﾞｼｯｸUB" pitchFamily="50" charset="-128"/>
                <a:ea typeface="HGS創英角ｺﾞｼｯｸUB" pitchFamily="50" charset="-128"/>
              </a:rPr>
              <a:t>者</a:t>
            </a:r>
            <a:r>
              <a:rPr lang="ja-JP" altLang="en-US" sz="1400" dirty="0">
                <a:solidFill>
                  <a:srgbClr val="FFFFFF"/>
                </a:solidFill>
                <a:latin typeface="HGS創英角ｺﾞｼｯｸUB" pitchFamily="50" charset="-128"/>
                <a:ea typeface="HGS創英角ｺﾞｼｯｸUB" pitchFamily="50" charset="-128"/>
              </a:rPr>
              <a:t>の拡大</a:t>
            </a:r>
          </a:p>
        </p:txBody>
      </p:sp>
      <p:sp>
        <p:nvSpPr>
          <p:cNvPr id="46" name="正方形/長方形 45"/>
          <p:cNvSpPr/>
          <p:nvPr/>
        </p:nvSpPr>
        <p:spPr>
          <a:xfrm>
            <a:off x="158499" y="5015484"/>
            <a:ext cx="5133421" cy="1425043"/>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5962" tIns="45664" rIns="35962" bIns="45664" anchor="t"/>
          <a:lstStyle/>
          <a:p>
            <a:pPr marL="179201" indent="-179201" fontAlgn="auto">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児童が集団生活を営む施設を訪問し、他の児童との集団生活への適応のための専門的な支援等を行う。</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endParaRPr lang="ja-JP" altLang="en-US" sz="3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①障害児本人に対する支援（集団生活適応のための訓練等）</a:t>
            </a:r>
            <a:endParaRPr lang="en-US" altLang="ja-JP"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endParaRPr lang="ja-JP" altLang="en-US" sz="3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3175" fontAlgn="auto">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②訪問先施設のスタッフに対する支援（支援方法</a:t>
            </a:r>
            <a:r>
              <a:rPr lang="ja-JP" altLang="en-US" sz="14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等の指導等）</a:t>
            </a:r>
          </a:p>
          <a:p>
            <a:pPr marL="179201" indent="-179201" fontAlgn="auto">
              <a:spcBef>
                <a:spcPts val="0"/>
              </a:spcBef>
              <a:spcAft>
                <a:spcPts val="0"/>
              </a:spcAft>
              <a:defRPr/>
            </a:pPr>
            <a:endParaRPr lang="ja-JP" altLang="en-US" sz="8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7" name="正方形/長方形 46"/>
          <p:cNvSpPr/>
          <p:nvPr/>
        </p:nvSpPr>
        <p:spPr>
          <a:xfrm>
            <a:off x="56482" y="4797152"/>
            <a:ext cx="1779341"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支援内容</a:t>
            </a:r>
          </a:p>
        </p:txBody>
      </p:sp>
      <p:sp>
        <p:nvSpPr>
          <p:cNvPr id="49" name="角丸四角形 48"/>
          <p:cNvSpPr/>
          <p:nvPr/>
        </p:nvSpPr>
        <p:spPr>
          <a:xfrm>
            <a:off x="56475" y="692694"/>
            <a:ext cx="9720386" cy="1728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乳児院や児童養護施設の入所者に占める障害児の割合は３割程度となっており、職員による支援に加えて、発達支援に関する専門的な支援が求められている。（乳児院：</a:t>
            </a:r>
            <a:r>
              <a:rPr lang="en-US" altLang="ja-JP" sz="1400" dirty="0">
                <a:solidFill>
                  <a:srgbClr val="000000"/>
                </a:solidFill>
                <a:latin typeface="HGPｺﾞｼｯｸM" panose="020B0600000000000000" pitchFamily="50" charset="-128"/>
                <a:ea typeface="HGPｺﾞｼｯｸM" panose="020B0600000000000000" pitchFamily="50" charset="-128"/>
              </a:rPr>
              <a:t>28.2</a:t>
            </a:r>
            <a:r>
              <a:rPr lang="ja-JP" altLang="en-US" sz="1400" dirty="0">
                <a:solidFill>
                  <a:srgbClr val="000000"/>
                </a:solidFill>
                <a:latin typeface="HGPｺﾞｼｯｸM" panose="020B0600000000000000" pitchFamily="50" charset="-128"/>
                <a:ea typeface="HGPｺﾞｼｯｸM" panose="020B0600000000000000" pitchFamily="50" charset="-128"/>
              </a:rPr>
              <a:t>％、児童養護施設：</a:t>
            </a:r>
            <a:r>
              <a:rPr lang="en-US" altLang="ja-JP" sz="1400" dirty="0">
                <a:solidFill>
                  <a:srgbClr val="000000"/>
                </a:solidFill>
                <a:latin typeface="HGPｺﾞｼｯｸM" panose="020B0600000000000000" pitchFamily="50" charset="-128"/>
                <a:ea typeface="HGPｺﾞｼｯｸM" panose="020B0600000000000000" pitchFamily="50" charset="-128"/>
              </a:rPr>
              <a:t>28.5</a:t>
            </a:r>
            <a:r>
              <a:rPr lang="ja-JP" altLang="en-US" sz="1400" dirty="0">
                <a:solidFill>
                  <a:srgbClr val="000000"/>
                </a:solidFill>
                <a:latin typeface="HGPｺﾞｼｯｸM" panose="020B0600000000000000" pitchFamily="50" charset="-128"/>
                <a:ea typeface="HGPｺﾞｼｯｸM" panose="020B0600000000000000" pitchFamily="50" charset="-128"/>
              </a:rPr>
              <a:t>％／平成</a:t>
            </a:r>
            <a:r>
              <a:rPr lang="en-US" altLang="ja-JP" sz="1400" dirty="0">
                <a:solidFill>
                  <a:srgbClr val="000000"/>
                </a:solidFill>
                <a:latin typeface="HGPｺﾞｼｯｸM" panose="020B0600000000000000" pitchFamily="50" charset="-128"/>
                <a:ea typeface="HGPｺﾞｼｯｸM" panose="020B0600000000000000" pitchFamily="50" charset="-128"/>
              </a:rPr>
              <a:t>24</a:t>
            </a:r>
            <a:r>
              <a:rPr lang="ja-JP" altLang="en-US" sz="1400" dirty="0">
                <a:solidFill>
                  <a:srgbClr val="000000"/>
                </a:solidFill>
                <a:latin typeface="HGPｺﾞｼｯｸM" panose="020B0600000000000000" pitchFamily="50" charset="-128"/>
                <a:ea typeface="HGPｺﾞｼｯｸM" panose="020B0600000000000000" pitchFamily="50" charset="-128"/>
              </a:rPr>
              <a:t>年度）</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保育所等訪問支援の対象を乳児院や児童養護施設に入所している障害児に拡大し、障害児本人に対して他の児童との集団生活への適応のための専門的な支援を行うとともに、当該施設の職員に対して障害児の特性に応じた支援内容や関わり方についての助言等を行うことができることとする。</a:t>
            </a:r>
          </a:p>
        </p:txBody>
      </p:sp>
      <p:sp>
        <p:nvSpPr>
          <p:cNvPr id="39"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mtClean="0">
                <a:solidFill>
                  <a:prstClr val="black"/>
                </a:solidFill>
              </a:rPr>
              <a:pPr>
                <a:defRPr/>
              </a:pPr>
              <a:t>26</a:t>
            </a:fld>
            <a:endParaRPr lang="en-US" altLang="ja-JP" dirty="0">
              <a:solidFill>
                <a:prstClr val="black"/>
              </a:solidFill>
            </a:endParaRPr>
          </a:p>
        </p:txBody>
      </p:sp>
    </p:spTree>
    <p:extLst>
      <p:ext uri="{BB962C8B-B14F-4D97-AF65-F5344CB8AC3E}">
        <p14:creationId xmlns:p14="http://schemas.microsoft.com/office/powerpoint/2010/main" val="2721439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bwMode="auto">
          <a:xfrm>
            <a:off x="30707" y="-375787"/>
            <a:ext cx="9976133" cy="0"/>
          </a:xfrm>
          <a:prstGeom prst="line">
            <a:avLst/>
          </a:prstGeom>
          <a:noFill/>
          <a:ln w="9525" cap="flat" cmpd="sng" algn="ctr">
            <a:solidFill>
              <a:srgbClr val="99CCFF"/>
            </a:solidFill>
            <a:prstDash val="solid"/>
          </a:ln>
          <a:effectLst/>
        </p:spPr>
      </p:cxnSp>
      <p:sp>
        <p:nvSpPr>
          <p:cNvPr id="46" name="Rectangle 2"/>
          <p:cNvSpPr>
            <a:spLocks noChangeArrowheads="1"/>
          </p:cNvSpPr>
          <p:nvPr/>
        </p:nvSpPr>
        <p:spPr bwMode="auto">
          <a:xfrm>
            <a:off x="0" y="-101540"/>
            <a:ext cx="9906000" cy="431393"/>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spc="-100" dirty="0">
                <a:solidFill>
                  <a:srgbClr val="000000"/>
                </a:solidFill>
                <a:latin typeface="HG創英角ｺﾞｼｯｸUB" panose="020B0909000000000000" pitchFamily="49" charset="-128"/>
                <a:ea typeface="HG創英角ｺﾞｼｯｸUB" panose="020B0909000000000000" pitchFamily="49" charset="-128"/>
              </a:rPr>
              <a:t>医療的ケアを要する障害児に対する支援</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sp>
        <p:nvSpPr>
          <p:cNvPr id="47" name="角丸四角形 46"/>
          <p:cNvSpPr/>
          <p:nvPr/>
        </p:nvSpPr>
        <p:spPr>
          <a:xfrm>
            <a:off x="64005" y="460502"/>
            <a:ext cx="9720386" cy="1312315"/>
          </a:xfrm>
          <a:prstGeom prst="roundRect">
            <a:avLst>
              <a:gd name="adj" fmla="val 4923"/>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ja-JP" sz="1400" dirty="0">
                <a:solidFill>
                  <a:srgbClr val="000000"/>
                </a:solidFill>
                <a:latin typeface="HGPｺﾞｼｯｸM" panose="020B0600000000000000" pitchFamily="50" charset="-128"/>
                <a:ea typeface="HGPｺﾞｼｯｸM" panose="020B0600000000000000" pitchFamily="50" charset="-128"/>
              </a:rPr>
              <a:t>○　医療技術の進歩等を背景として、ＮＩＣＵ等に長期間入院した後、</a:t>
            </a:r>
            <a:r>
              <a:rPr lang="ja-JP" altLang="en-US" sz="1400" dirty="0">
                <a:solidFill>
                  <a:srgbClr val="000000"/>
                </a:solidFill>
                <a:latin typeface="HGPｺﾞｼｯｸM" panose="020B0600000000000000" pitchFamily="50" charset="-128"/>
                <a:ea typeface="HGPｺﾞｼｯｸM" panose="020B0600000000000000" pitchFamily="50" charset="-128"/>
              </a:rPr>
              <a:t>引き続き</a:t>
            </a:r>
            <a:r>
              <a:rPr lang="ja-JP" altLang="ja-JP" sz="1400" dirty="0">
                <a:solidFill>
                  <a:srgbClr val="000000"/>
                </a:solidFill>
                <a:latin typeface="HGPｺﾞｼｯｸM" panose="020B0600000000000000" pitchFamily="50" charset="-128"/>
                <a:ea typeface="HGPｺﾞｼｯｸM" panose="020B0600000000000000" pitchFamily="50" charset="-128"/>
              </a:rPr>
              <a:t>人工呼吸器</a:t>
            </a:r>
            <a:r>
              <a:rPr lang="ja-JP" altLang="en-US" sz="1400" dirty="0">
                <a:solidFill>
                  <a:srgbClr val="000000"/>
                </a:solidFill>
                <a:latin typeface="HGPｺﾞｼｯｸM" panose="020B0600000000000000" pitchFamily="50" charset="-128"/>
                <a:ea typeface="HGPｺﾞｼｯｸM" panose="020B0600000000000000" pitchFamily="50" charset="-128"/>
              </a:rPr>
              <a:t>や胃</a:t>
            </a:r>
            <a:r>
              <a:rPr lang="ja-JP" altLang="en-US" sz="1400" dirty="0" err="1">
                <a:solidFill>
                  <a:srgbClr val="000000"/>
                </a:solidFill>
                <a:latin typeface="HGPｺﾞｼｯｸM" panose="020B0600000000000000" pitchFamily="50" charset="-128"/>
                <a:ea typeface="HGPｺﾞｼｯｸM" panose="020B0600000000000000" pitchFamily="50" charset="-128"/>
              </a:rPr>
              <a:t>ろう</a:t>
            </a:r>
            <a:r>
              <a:rPr lang="ja-JP" altLang="ja-JP" sz="1400" dirty="0">
                <a:solidFill>
                  <a:srgbClr val="000000"/>
                </a:solidFill>
                <a:latin typeface="HGPｺﾞｼｯｸM" panose="020B0600000000000000" pitchFamily="50" charset="-128"/>
                <a:ea typeface="HGPｺﾞｼｯｸM" panose="020B0600000000000000" pitchFamily="50" charset="-128"/>
              </a:rPr>
              <a:t>等を使用し、たんの吸引</a:t>
            </a:r>
            <a:r>
              <a:rPr lang="ja-JP" altLang="en-US" sz="1400" dirty="0">
                <a:solidFill>
                  <a:srgbClr val="000000"/>
                </a:solidFill>
                <a:latin typeface="HGPｺﾞｼｯｸM" panose="020B0600000000000000" pitchFamily="50" charset="-128"/>
                <a:ea typeface="HGPｺﾞｼｯｸM" panose="020B0600000000000000" pitchFamily="50" charset="-128"/>
              </a:rPr>
              <a:t>や経管栄養</a:t>
            </a:r>
            <a:r>
              <a:rPr lang="ja-JP" altLang="ja-JP" sz="1400" dirty="0">
                <a:solidFill>
                  <a:srgbClr val="000000"/>
                </a:solidFill>
                <a:latin typeface="HGPｺﾞｼｯｸM" panose="020B0600000000000000" pitchFamily="50" charset="-128"/>
                <a:ea typeface="HGPｺﾞｼｯｸM" panose="020B0600000000000000" pitchFamily="50" charset="-128"/>
              </a:rPr>
              <a:t>などの医療的ケアが必要な障害児（医療的ケア児）が増加している。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ja-JP" altLang="ja-JP" sz="3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ja-JP" sz="1400" dirty="0">
                <a:solidFill>
                  <a:srgbClr val="000000"/>
                </a:solidFill>
                <a:latin typeface="HGPｺﾞｼｯｸM" panose="020B0600000000000000" pitchFamily="50" charset="-128"/>
                <a:ea typeface="HGPｺﾞｼｯｸM" panose="020B0600000000000000"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このため、</a:t>
            </a:r>
            <a:r>
              <a:rPr lang="ja-JP" altLang="ja-JP" sz="1400" dirty="0">
                <a:solidFill>
                  <a:srgbClr val="000000"/>
                </a:solidFill>
                <a:latin typeface="HGPｺﾞｼｯｸM" panose="020B0600000000000000" pitchFamily="50" charset="-128"/>
                <a:ea typeface="HGPｺﾞｼｯｸM" panose="020B0600000000000000" pitchFamily="50" charset="-128"/>
              </a:rPr>
              <a:t>医療的ケア児が、地域において必要な支援を円滑に受けることができるよう、地方公共団体は保健、</a:t>
            </a:r>
            <a:r>
              <a:rPr lang="ja-JP" altLang="en-US" sz="1400" dirty="0">
                <a:solidFill>
                  <a:srgbClr val="000000"/>
                </a:solidFill>
                <a:latin typeface="HGPｺﾞｼｯｸM" panose="020B0600000000000000" pitchFamily="50" charset="-128"/>
                <a:ea typeface="HGPｺﾞｼｯｸM" panose="020B0600000000000000" pitchFamily="50" charset="-128"/>
              </a:rPr>
              <a:t>医療、</a:t>
            </a:r>
            <a:r>
              <a:rPr lang="ja-JP" altLang="ja-JP" sz="1400" dirty="0">
                <a:solidFill>
                  <a:srgbClr val="000000"/>
                </a:solidFill>
                <a:latin typeface="HGPｺﾞｼｯｸM" panose="020B0600000000000000" pitchFamily="50" charset="-128"/>
                <a:ea typeface="HGPｺﾞｼｯｸM" panose="020B0600000000000000" pitchFamily="50" charset="-128"/>
              </a:rPr>
              <a:t>福祉その他の各関連分野の支援を行う機関との連絡調整を行うための体制の整備について必要な措置を講ずる</a:t>
            </a:r>
            <a:r>
              <a:rPr lang="ja-JP" altLang="en-US" sz="1400" dirty="0">
                <a:solidFill>
                  <a:srgbClr val="000000"/>
                </a:solidFill>
                <a:latin typeface="HGPｺﾞｼｯｸM" panose="020B0600000000000000" pitchFamily="50" charset="-128"/>
                <a:ea typeface="HGPｺﾞｼｯｸM" panose="020B0600000000000000" pitchFamily="50" charset="-128"/>
              </a:rPr>
              <a:t>よう努めることとする。</a:t>
            </a:r>
            <a:endParaRPr lang="ja-JP" altLang="ja-JP" sz="400"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 </a:t>
            </a:r>
            <a:r>
              <a:rPr lang="ja-JP" altLang="ja-JP" sz="1200" dirty="0">
                <a:solidFill>
                  <a:srgbClr val="000000"/>
                </a:solidFill>
                <a:latin typeface="HGPｺﾞｼｯｸM" panose="020B0600000000000000" pitchFamily="50" charset="-128"/>
                <a:ea typeface="HGPｺﾞｼｯｸM" panose="020B0600000000000000" pitchFamily="50" charset="-128"/>
              </a:rPr>
              <a:t>施策例</a:t>
            </a:r>
            <a:r>
              <a:rPr lang="ja-JP" altLang="en-US" sz="1200" dirty="0">
                <a:solidFill>
                  <a:srgbClr val="000000"/>
                </a:solidFill>
                <a:latin typeface="HGPｺﾞｼｯｸM" panose="020B0600000000000000" pitchFamily="50" charset="-128"/>
                <a:ea typeface="HGPｺﾞｼｯｸM" panose="020B0600000000000000" pitchFamily="50" charset="-128"/>
              </a:rPr>
              <a:t>：　都道府県や市町村による</a:t>
            </a:r>
            <a:r>
              <a:rPr lang="ja-JP" altLang="ja-JP" sz="1200" dirty="0">
                <a:solidFill>
                  <a:srgbClr val="000000"/>
                </a:solidFill>
                <a:latin typeface="HGPｺﾞｼｯｸM" panose="020B0600000000000000" pitchFamily="50" charset="-128"/>
                <a:ea typeface="HGPｺﾞｼｯｸM" panose="020B0600000000000000" pitchFamily="50" charset="-128"/>
              </a:rPr>
              <a:t>関係機関の連携の場の設置</a:t>
            </a:r>
            <a:r>
              <a:rPr lang="ja-JP" altLang="en-US" sz="1200" dirty="0">
                <a:solidFill>
                  <a:srgbClr val="000000"/>
                </a:solidFill>
                <a:latin typeface="HGPｺﾞｼｯｸM" panose="020B0600000000000000" pitchFamily="50" charset="-128"/>
                <a:ea typeface="HGPｺﾞｼｯｸM" panose="020B0600000000000000" pitchFamily="50" charset="-128"/>
              </a:rPr>
              <a:t>、</a:t>
            </a:r>
            <a:r>
              <a:rPr lang="ja-JP" altLang="ja-JP" sz="1200" dirty="0">
                <a:solidFill>
                  <a:srgbClr val="000000"/>
                </a:solidFill>
                <a:latin typeface="HGPｺﾞｼｯｸM" panose="020B0600000000000000" pitchFamily="50" charset="-128"/>
                <a:ea typeface="HGPｺﾞｼｯｸM" panose="020B0600000000000000" pitchFamily="50" charset="-128"/>
              </a:rPr>
              <a:t>技術・知識の共有等を通じた医療・福祉</a:t>
            </a:r>
            <a:r>
              <a:rPr lang="ja-JP" altLang="en-US" sz="1200" dirty="0">
                <a:solidFill>
                  <a:srgbClr val="000000"/>
                </a:solidFill>
                <a:latin typeface="HGPｺﾞｼｯｸM" panose="020B0600000000000000" pitchFamily="50" charset="-128"/>
                <a:ea typeface="HGPｺﾞｼｯｸM" panose="020B0600000000000000" pitchFamily="50" charset="-128"/>
              </a:rPr>
              <a:t>等</a:t>
            </a:r>
            <a:r>
              <a:rPr lang="ja-JP" altLang="ja-JP" sz="1200" dirty="0">
                <a:solidFill>
                  <a:srgbClr val="000000"/>
                </a:solidFill>
                <a:latin typeface="HGPｺﾞｼｯｸM" panose="020B0600000000000000" pitchFamily="50" charset="-128"/>
                <a:ea typeface="HGPｺﾞｼｯｸM" panose="020B0600000000000000" pitchFamily="50" charset="-128"/>
              </a:rPr>
              <a:t>の連携体制の</a:t>
            </a:r>
            <a:r>
              <a:rPr lang="ja-JP" altLang="en-US" sz="1200" dirty="0">
                <a:solidFill>
                  <a:srgbClr val="000000"/>
                </a:solidFill>
                <a:latin typeface="HGPｺﾞｼｯｸM" panose="020B0600000000000000" pitchFamily="50" charset="-128"/>
                <a:ea typeface="HGPｺﾞｼｯｸM" panose="020B0600000000000000" pitchFamily="50" charset="-128"/>
              </a:rPr>
              <a:t>構築</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endParaRPr lang="ja-JP"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9" name="角丸四角形 8"/>
          <p:cNvSpPr/>
          <p:nvPr/>
        </p:nvSpPr>
        <p:spPr bwMode="auto">
          <a:xfrm>
            <a:off x="100818" y="4995306"/>
            <a:ext cx="9662673" cy="1818070"/>
          </a:xfrm>
          <a:prstGeom prst="roundRect">
            <a:avLst>
              <a:gd name="adj" fmla="val 5312"/>
            </a:avLst>
          </a:prstGeom>
          <a:solidFill>
            <a:schemeClr val="bg1"/>
          </a:solidFill>
          <a:ln w="6350" cap="flat" cmpd="sng" algn="ctr">
            <a:solidFill>
              <a:schemeClr val="tx1">
                <a:lumMod val="75000"/>
                <a:lumOff val="25000"/>
              </a:schemeClr>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endParaRPr lang="ja-JP" altLang="en-US" sz="1200">
              <a:solidFill>
                <a:srgbClr val="000000"/>
              </a:solidFill>
              <a:latin typeface="Arial"/>
              <a:ea typeface="ＭＳ Ｐゴシック"/>
            </a:endParaRPr>
          </a:p>
        </p:txBody>
      </p:sp>
      <p:sp>
        <p:nvSpPr>
          <p:cNvPr id="20" name="アーチ 19"/>
          <p:cNvSpPr/>
          <p:nvPr/>
        </p:nvSpPr>
        <p:spPr>
          <a:xfrm rot="16200000">
            <a:off x="127333" y="5353523"/>
            <a:ext cx="1053357" cy="1062558"/>
          </a:xfrm>
          <a:prstGeom prst="blockArc">
            <a:avLst>
              <a:gd name="adj1" fmla="val 9625393"/>
              <a:gd name="adj2" fmla="val 1427701"/>
              <a:gd name="adj3" fmla="val 16154"/>
            </a:avLst>
          </a:prstGeom>
          <a:solidFill>
            <a:schemeClr val="accent3">
              <a:lumMod val="95000"/>
            </a:schemeClr>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vert="eaVert" lIns="91341" tIns="45673" rIns="91341" bIns="45673" rtlCol="0" anchor="ctr"/>
          <a:lstStyle/>
          <a:p>
            <a:pPr algn="ctr" fontAlgn="auto">
              <a:spcBef>
                <a:spcPts val="0"/>
              </a:spcBef>
              <a:spcAft>
                <a:spcPts val="0"/>
              </a:spcAft>
            </a:pPr>
            <a:r>
              <a:rPr lang="ja-JP" altLang="en-US" sz="1600" b="1" dirty="0">
                <a:solidFill>
                  <a:srgbClr val="EEECE1">
                    <a:lumMod val="25000"/>
                  </a:srgbClr>
                </a:solidFill>
                <a:latin typeface="HG丸ｺﾞｼｯｸM-PRO" pitchFamily="50" charset="-128"/>
                <a:ea typeface="HG丸ｺﾞｼｯｸM-PRO" pitchFamily="50" charset="-128"/>
              </a:rPr>
              <a:t>連携</a:t>
            </a:r>
          </a:p>
        </p:txBody>
      </p:sp>
      <p:sp>
        <p:nvSpPr>
          <p:cNvPr id="29" name="角丸四角形 28"/>
          <p:cNvSpPr/>
          <p:nvPr/>
        </p:nvSpPr>
        <p:spPr>
          <a:xfrm>
            <a:off x="773792" y="4995697"/>
            <a:ext cx="8747477" cy="897011"/>
          </a:xfrm>
          <a:prstGeom prst="roundRect">
            <a:avLst>
              <a:gd name="adj" fmla="val 4065"/>
            </a:avLst>
          </a:prstGeom>
          <a:solidFill>
            <a:srgbClr val="FFFF99"/>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28" name="角丸四角形 27"/>
          <p:cNvSpPr/>
          <p:nvPr/>
        </p:nvSpPr>
        <p:spPr>
          <a:xfrm>
            <a:off x="773772" y="5892708"/>
            <a:ext cx="8747545" cy="915027"/>
          </a:xfrm>
          <a:prstGeom prst="roundRect">
            <a:avLst>
              <a:gd name="adj" fmla="val 3040"/>
            </a:avLst>
          </a:prstGeom>
          <a:solidFill>
            <a:schemeClr val="accent5"/>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endParaRPr lang="ja-JP" altLang="en-US" sz="2400" dirty="0">
              <a:ln>
                <a:solidFill>
                  <a:srgbClr val="00CC00"/>
                </a:solidFill>
              </a:ln>
              <a:solidFill>
                <a:srgbClr val="00CC00"/>
              </a:solidFill>
              <a:latin typeface="HG丸ｺﾞｼｯｸM-PRO" pitchFamily="50" charset="-128"/>
              <a:ea typeface="HG丸ｺﾞｼｯｸM-PRO" pitchFamily="50" charset="-128"/>
            </a:endParaRPr>
          </a:p>
        </p:txBody>
      </p:sp>
      <p:sp>
        <p:nvSpPr>
          <p:cNvPr id="5" name="角丸四角形 4"/>
          <p:cNvSpPr/>
          <p:nvPr/>
        </p:nvSpPr>
        <p:spPr>
          <a:xfrm>
            <a:off x="961684" y="6037368"/>
            <a:ext cx="429265" cy="624270"/>
          </a:xfrm>
          <a:prstGeom prst="roundRect">
            <a:avLst/>
          </a:prstGeom>
          <a:solidFill>
            <a:srgbClr val="00B0F0"/>
          </a:solidFill>
          <a:ln/>
        </p:spPr>
        <p:style>
          <a:lnRef idx="0">
            <a:schemeClr val="accent6"/>
          </a:lnRef>
          <a:fillRef idx="3">
            <a:schemeClr val="accent6"/>
          </a:fillRef>
          <a:effectRef idx="3">
            <a:schemeClr val="accent6"/>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ln w="18415" cmpd="sng">
                  <a:noFill/>
                  <a:prstDash val="solid"/>
                </a:ln>
                <a:solidFill>
                  <a:srgbClr val="FFFFFF"/>
                </a:solidFill>
                <a:latin typeface="HGPｺﾞｼｯｸM" panose="020B0600000000000000" pitchFamily="50" charset="-128"/>
                <a:ea typeface="HGPｺﾞｼｯｸM" panose="020B0600000000000000" pitchFamily="50" charset="-128"/>
              </a:rPr>
              <a:t>医療</a:t>
            </a:r>
          </a:p>
        </p:txBody>
      </p:sp>
      <p:sp>
        <p:nvSpPr>
          <p:cNvPr id="21" name="角丸四角形 20"/>
          <p:cNvSpPr/>
          <p:nvPr/>
        </p:nvSpPr>
        <p:spPr>
          <a:xfrm>
            <a:off x="941641" y="5132392"/>
            <a:ext cx="443991" cy="640330"/>
          </a:xfrm>
          <a:prstGeom prst="roundRect">
            <a:avLst/>
          </a:prstGeom>
          <a:solidFill>
            <a:srgbClr val="FFC000"/>
          </a:solidFill>
          <a:ln>
            <a:solidFill>
              <a:schemeClr val="tx2">
                <a:lumMod val="50000"/>
                <a:lumOff val="50000"/>
              </a:schemeClr>
            </a:solidFill>
          </a:ln>
        </p:spPr>
        <p:style>
          <a:lnRef idx="0">
            <a:schemeClr val="dk1"/>
          </a:lnRef>
          <a:fillRef idx="3">
            <a:schemeClr val="dk1"/>
          </a:fillRef>
          <a:effectRef idx="3">
            <a:schemeClr val="dk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ln w="18415" cmpd="sng">
                  <a:noFill/>
                  <a:prstDash val="solid"/>
                </a:ln>
                <a:solidFill>
                  <a:srgbClr val="000000">
                    <a:lumMod val="75000"/>
                    <a:lumOff val="25000"/>
                  </a:srgbClr>
                </a:solidFill>
                <a:latin typeface="HGPｺﾞｼｯｸM" panose="020B0600000000000000" pitchFamily="50" charset="-128"/>
                <a:ea typeface="HGPｺﾞｼｯｸM" panose="020B0600000000000000" pitchFamily="50" charset="-128"/>
              </a:rPr>
              <a:t>福祉</a:t>
            </a:r>
          </a:p>
        </p:txBody>
      </p:sp>
      <p:sp>
        <p:nvSpPr>
          <p:cNvPr id="24" name="角丸四角形 23"/>
          <p:cNvSpPr/>
          <p:nvPr/>
        </p:nvSpPr>
        <p:spPr>
          <a:xfrm>
            <a:off x="5714401" y="5644179"/>
            <a:ext cx="1946070" cy="487342"/>
          </a:xfrm>
          <a:prstGeom prst="roundRect">
            <a:avLst>
              <a:gd name="adj" fmla="val 2501"/>
            </a:avLst>
          </a:prstGeom>
          <a:solidFill>
            <a:schemeClr val="bg1"/>
          </a:solidFill>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（自立支援）協議会</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子ども関係の専門部会等</a:t>
            </a:r>
          </a:p>
        </p:txBody>
      </p:sp>
      <p:sp>
        <p:nvSpPr>
          <p:cNvPr id="42" name="円/楕円 41"/>
          <p:cNvSpPr/>
          <p:nvPr/>
        </p:nvSpPr>
        <p:spPr>
          <a:xfrm>
            <a:off x="3636851" y="5638120"/>
            <a:ext cx="1143340" cy="493833"/>
          </a:xfrm>
          <a:prstGeom prst="ellipse">
            <a:avLst/>
          </a:prstGeom>
          <a:solidFill>
            <a:srgbClr val="FFFF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自治体</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担当課</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210" y="5653114"/>
            <a:ext cx="648066" cy="538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グラフ 30"/>
          <p:cNvGraphicFramePr>
            <a:graphicFrameLocks/>
          </p:cNvGraphicFramePr>
          <p:nvPr>
            <p:extLst>
              <p:ext uri="{D42A27DB-BD31-4B8C-83A1-F6EECF244321}">
                <p14:modId xmlns:p14="http://schemas.microsoft.com/office/powerpoint/2010/main" val="3560707199"/>
              </p:ext>
            </p:extLst>
          </p:nvPr>
        </p:nvGraphicFramePr>
        <p:xfrm>
          <a:off x="3396248" y="2246971"/>
          <a:ext cx="3055953" cy="2387126"/>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Grp="1" noChangeAspect="1" noChangeArrowheads="1"/>
          </p:cNvPicPr>
          <p:nvPr>
            <p:ph idx="1"/>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708082" y="5223881"/>
            <a:ext cx="7654675" cy="1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横巻き 6"/>
          <p:cNvSpPr/>
          <p:nvPr/>
        </p:nvSpPr>
        <p:spPr>
          <a:xfrm>
            <a:off x="41582" y="4689402"/>
            <a:ext cx="2445229" cy="402380"/>
          </a:xfrm>
          <a:prstGeom prst="horizontalScroll">
            <a:avLst/>
          </a:prstGeom>
          <a:solidFill>
            <a:schemeClr val="bg1"/>
          </a:solidFill>
          <a:ln w="158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fontAlgn="auto">
              <a:spcBef>
                <a:spcPts val="0"/>
              </a:spcBef>
              <a:spcAft>
                <a:spcPts val="0"/>
              </a:spcAft>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関係機関による連携イメージ図</a:t>
            </a:r>
          </a:p>
        </p:txBody>
      </p:sp>
      <p:sp>
        <p:nvSpPr>
          <p:cNvPr id="35" name="円/楕円 34"/>
          <p:cNvSpPr/>
          <p:nvPr/>
        </p:nvSpPr>
        <p:spPr>
          <a:xfrm>
            <a:off x="1615265" y="5294318"/>
            <a:ext cx="1796784" cy="41294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相談支援事業所</a:t>
            </a:r>
          </a:p>
        </p:txBody>
      </p:sp>
      <p:sp>
        <p:nvSpPr>
          <p:cNvPr id="19" name="円/楕円 18"/>
          <p:cNvSpPr/>
          <p:nvPr/>
        </p:nvSpPr>
        <p:spPr>
          <a:xfrm>
            <a:off x="3530745" y="5115335"/>
            <a:ext cx="1685896" cy="393763"/>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児童発達支援</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センター等</a:t>
            </a:r>
          </a:p>
        </p:txBody>
      </p:sp>
      <p:sp>
        <p:nvSpPr>
          <p:cNvPr id="44" name="円/楕円 43"/>
          <p:cNvSpPr/>
          <p:nvPr/>
        </p:nvSpPr>
        <p:spPr>
          <a:xfrm>
            <a:off x="5572264" y="5114787"/>
            <a:ext cx="1946070" cy="421374"/>
          </a:xfrm>
          <a:prstGeom prst="ellipse">
            <a:avLst/>
          </a:prstGeom>
          <a:solidFill>
            <a:srgbClr val="FFC000"/>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障害福祉サービス事業所</a:t>
            </a:r>
          </a:p>
        </p:txBody>
      </p:sp>
      <p:sp>
        <p:nvSpPr>
          <p:cNvPr id="11" name="角丸四角形吹き出し 10"/>
          <p:cNvSpPr/>
          <p:nvPr/>
        </p:nvSpPr>
        <p:spPr>
          <a:xfrm>
            <a:off x="7866197" y="5332370"/>
            <a:ext cx="1521687" cy="447123"/>
          </a:xfrm>
          <a:prstGeom prst="wedgeRoundRectCallout">
            <a:avLst>
              <a:gd name="adj1" fmla="val -57518"/>
              <a:gd name="adj2" fmla="val -8612"/>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lnSpc>
                <a:spcPts val="1300"/>
              </a:lnSpc>
              <a:spcBef>
                <a:spcPts val="0"/>
              </a:spcBef>
              <a:spcAft>
                <a:spcPts val="0"/>
              </a:spcAft>
            </a:pPr>
            <a:r>
              <a:rPr lang="ja-JP" altLang="en-US" sz="1400" dirty="0">
                <a:solidFill>
                  <a:srgbClr val="EEECE1">
                    <a:lumMod val="25000"/>
                  </a:srgbClr>
                </a:solidFill>
                <a:latin typeface="HG丸ｺﾞｼｯｸM-PRO" pitchFamily="50" charset="-128"/>
                <a:ea typeface="HG丸ｺﾞｼｯｸM-PRO" pitchFamily="50" charset="-128"/>
              </a:rPr>
              <a:t>　</a:t>
            </a:r>
            <a:r>
              <a:rPr lang="ja-JP" altLang="en-US" sz="1100" dirty="0">
                <a:solidFill>
                  <a:srgbClr val="EEECE1">
                    <a:lumMod val="25000"/>
                  </a:srgbClr>
                </a:solidFill>
                <a:latin typeface="HG丸ｺﾞｼｯｸM-PRO" pitchFamily="50" charset="-128"/>
                <a:ea typeface="HG丸ｺﾞｼｯｸM-PRO" pitchFamily="50" charset="-128"/>
              </a:rPr>
              <a:t>・</a:t>
            </a:r>
            <a:r>
              <a:rPr lang="ja-JP" altLang="en-US" sz="1000" dirty="0">
                <a:solidFill>
                  <a:srgbClr val="EEECE1">
                    <a:lumMod val="25000"/>
                  </a:srgbClr>
                </a:solidFill>
                <a:latin typeface="HG丸ｺﾞｼｯｸM-PRO" pitchFamily="50" charset="-128"/>
                <a:ea typeface="HG丸ｺﾞｼｯｸM-PRO" pitchFamily="50" charset="-128"/>
              </a:rPr>
              <a:t>特別支援学校　</a:t>
            </a:r>
            <a:endParaRPr lang="en-US" altLang="ja-JP" sz="1000" dirty="0">
              <a:solidFill>
                <a:srgbClr val="EEECE1">
                  <a:lumMod val="25000"/>
                </a:srgbClr>
              </a:solidFill>
              <a:latin typeface="HG丸ｺﾞｼｯｸM-PRO" pitchFamily="50" charset="-128"/>
              <a:ea typeface="HG丸ｺﾞｼｯｸM-PRO" pitchFamily="50" charset="-128"/>
            </a:endParaRPr>
          </a:p>
          <a:p>
            <a:pPr fontAlgn="auto">
              <a:lnSpc>
                <a:spcPts val="1300"/>
              </a:lnSpc>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　 ・訪問教育</a:t>
            </a:r>
          </a:p>
        </p:txBody>
      </p:sp>
      <p:sp>
        <p:nvSpPr>
          <p:cNvPr id="36" name="角丸四角形 35"/>
          <p:cNvSpPr/>
          <p:nvPr/>
        </p:nvSpPr>
        <p:spPr>
          <a:xfrm>
            <a:off x="7941522" y="5234518"/>
            <a:ext cx="223000" cy="524408"/>
          </a:xfrm>
          <a:prstGeom prst="roundRect">
            <a:avLst/>
          </a:prstGeom>
          <a:solidFill>
            <a:srgbClr val="CCFF99"/>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100" b="1" dirty="0">
                <a:ln w="18415" cmpd="sng">
                  <a:noFill/>
                  <a:prstDash val="solid"/>
                </a:ln>
                <a:solidFill>
                  <a:srgbClr val="EEECE1">
                    <a:lumMod val="25000"/>
                  </a:srgbClr>
                </a:solidFill>
                <a:latin typeface="HG丸ｺﾞｼｯｸM-PRO" pitchFamily="50" charset="-128"/>
                <a:ea typeface="HG丸ｺﾞｼｯｸM-PRO" pitchFamily="50" charset="-128"/>
              </a:rPr>
              <a:t>教育</a:t>
            </a:r>
          </a:p>
        </p:txBody>
      </p:sp>
      <p:sp>
        <p:nvSpPr>
          <p:cNvPr id="33" name="角丸四角形吹き出し 32"/>
          <p:cNvSpPr/>
          <p:nvPr/>
        </p:nvSpPr>
        <p:spPr>
          <a:xfrm>
            <a:off x="7945087" y="6267192"/>
            <a:ext cx="1521687" cy="447123"/>
          </a:xfrm>
          <a:prstGeom prst="wedgeRoundRectCallout">
            <a:avLst>
              <a:gd name="adj1" fmla="val -60425"/>
              <a:gd name="adj2" fmla="val -19569"/>
              <a:gd name="adj3" fmla="val 16667"/>
            </a:avLst>
          </a:prstGeom>
          <a:solidFill>
            <a:schemeClr val="bg1"/>
          </a:solidFill>
          <a:ln w="12700">
            <a:solidFill>
              <a:schemeClr val="tx1">
                <a:lumMod val="65000"/>
                <a:lumOff val="35000"/>
              </a:schemeClr>
            </a:solidFill>
            <a:prstDash val="dash"/>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fontAlgn="auto">
              <a:lnSpc>
                <a:spcPts val="1300"/>
              </a:lnSpc>
              <a:spcBef>
                <a:spcPts val="0"/>
              </a:spcBef>
              <a:spcAft>
                <a:spcPts val="0"/>
              </a:spcAft>
            </a:pPr>
            <a:r>
              <a:rPr lang="ja-JP" altLang="en-US" sz="1400" dirty="0">
                <a:solidFill>
                  <a:srgbClr val="EEECE1">
                    <a:lumMod val="25000"/>
                  </a:srgbClr>
                </a:solidFill>
                <a:latin typeface="HG丸ｺﾞｼｯｸM-PRO" pitchFamily="50" charset="-128"/>
                <a:ea typeface="HG丸ｺﾞｼｯｸM-PRO" pitchFamily="50" charset="-128"/>
              </a:rPr>
              <a:t>　</a:t>
            </a:r>
            <a:r>
              <a:rPr lang="ja-JP" altLang="en-US" sz="1000" dirty="0">
                <a:solidFill>
                  <a:srgbClr val="EEECE1">
                    <a:lumMod val="25000"/>
                  </a:srgbClr>
                </a:solidFill>
                <a:latin typeface="HG丸ｺﾞｼｯｸM-PRO" pitchFamily="50" charset="-128"/>
                <a:ea typeface="HG丸ｺﾞｼｯｸM-PRO" pitchFamily="50" charset="-128"/>
              </a:rPr>
              <a:t>・保健所　</a:t>
            </a:r>
            <a:endParaRPr lang="en-US" altLang="ja-JP" sz="1000" dirty="0">
              <a:solidFill>
                <a:srgbClr val="EEECE1">
                  <a:lumMod val="25000"/>
                </a:srgbClr>
              </a:solidFill>
              <a:latin typeface="HG丸ｺﾞｼｯｸM-PRO" pitchFamily="50" charset="-128"/>
              <a:ea typeface="HG丸ｺﾞｼｯｸM-PRO" pitchFamily="50" charset="-128"/>
            </a:endParaRPr>
          </a:p>
          <a:p>
            <a:pPr fontAlgn="auto">
              <a:lnSpc>
                <a:spcPts val="1300"/>
              </a:lnSpc>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　 ・保健センター</a:t>
            </a:r>
          </a:p>
        </p:txBody>
      </p:sp>
      <p:sp>
        <p:nvSpPr>
          <p:cNvPr id="37" name="角丸四角形 36"/>
          <p:cNvSpPr/>
          <p:nvPr/>
        </p:nvSpPr>
        <p:spPr>
          <a:xfrm>
            <a:off x="7945072" y="6212729"/>
            <a:ext cx="223000" cy="524408"/>
          </a:xfrm>
          <a:prstGeom prst="roundRect">
            <a:avLst/>
          </a:prstGeom>
          <a:solidFill>
            <a:srgbClr val="FDBBC1"/>
          </a:solidFill>
          <a:ln>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b="1" dirty="0">
                <a:ln w="18415" cmpd="sng">
                  <a:noFill/>
                  <a:prstDash val="solid"/>
                </a:ln>
                <a:solidFill>
                  <a:srgbClr val="EEECE1">
                    <a:lumMod val="25000"/>
                  </a:srgbClr>
                </a:solidFill>
                <a:latin typeface="HG丸ｺﾞｼｯｸM-PRO" pitchFamily="50" charset="-128"/>
                <a:ea typeface="HG丸ｺﾞｼｯｸM-PRO" pitchFamily="50" charset="-128"/>
              </a:rPr>
              <a:t>保健</a:t>
            </a:r>
          </a:p>
        </p:txBody>
      </p:sp>
      <p:sp>
        <p:nvSpPr>
          <p:cNvPr id="16" name="円/楕円 15"/>
          <p:cNvSpPr/>
          <p:nvPr/>
        </p:nvSpPr>
        <p:spPr>
          <a:xfrm>
            <a:off x="5500416" y="6298615"/>
            <a:ext cx="2090089" cy="460160"/>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地域中核病院</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地域小児科センター</a:t>
            </a:r>
          </a:p>
        </p:txBody>
      </p:sp>
      <p:sp>
        <p:nvSpPr>
          <p:cNvPr id="32" name="円/楕円 31"/>
          <p:cNvSpPr/>
          <p:nvPr/>
        </p:nvSpPr>
        <p:spPr>
          <a:xfrm>
            <a:off x="3124070" y="6308255"/>
            <a:ext cx="2124211" cy="429299"/>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小児科診療所</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在宅療養支援診療所</a:t>
            </a:r>
          </a:p>
        </p:txBody>
      </p:sp>
      <p:sp>
        <p:nvSpPr>
          <p:cNvPr id="34" name="円/楕円 33"/>
          <p:cNvSpPr/>
          <p:nvPr/>
        </p:nvSpPr>
        <p:spPr>
          <a:xfrm>
            <a:off x="1615498" y="6098901"/>
            <a:ext cx="1487021" cy="409670"/>
          </a:xfrm>
          <a:prstGeom prst="ellipse">
            <a:avLst/>
          </a:prstGeom>
          <a:solidFill>
            <a:srgbClr val="99CCFF"/>
          </a:solidFill>
          <a:ln>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lIns="91341" tIns="45673" rIns="91341" bIns="45673" rtlCol="0" anchor="ctr"/>
          <a:lstStyle/>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訪問看護</a:t>
            </a:r>
            <a:endParaRPr lang="en-US" altLang="ja-JP" sz="1000" dirty="0">
              <a:solidFill>
                <a:srgbClr val="EEECE1">
                  <a:lumMod val="25000"/>
                </a:srgbClr>
              </a:solidFill>
              <a:latin typeface="HG丸ｺﾞｼｯｸM-PRO" pitchFamily="50" charset="-128"/>
              <a:ea typeface="HG丸ｺﾞｼｯｸM-PRO" pitchFamily="50" charset="-128"/>
            </a:endParaRPr>
          </a:p>
          <a:p>
            <a:pPr algn="ctr" fontAlgn="auto">
              <a:spcBef>
                <a:spcPts val="0"/>
              </a:spcBef>
              <a:spcAft>
                <a:spcPts val="0"/>
              </a:spcAft>
            </a:pPr>
            <a:r>
              <a:rPr lang="ja-JP" altLang="en-US" sz="1000" dirty="0">
                <a:solidFill>
                  <a:srgbClr val="EEECE1">
                    <a:lumMod val="25000"/>
                  </a:srgbClr>
                </a:solidFill>
                <a:latin typeface="HG丸ｺﾞｼｯｸM-PRO" pitchFamily="50" charset="-128"/>
                <a:ea typeface="HG丸ｺﾞｼｯｸM-PRO" pitchFamily="50" charset="-128"/>
              </a:rPr>
              <a:t>ステーション</a:t>
            </a:r>
          </a:p>
        </p:txBody>
      </p:sp>
      <p:sp>
        <p:nvSpPr>
          <p:cNvPr id="51" name="テキスト ボックス 50"/>
          <p:cNvSpPr txBox="1"/>
          <p:nvPr/>
        </p:nvSpPr>
        <p:spPr>
          <a:xfrm>
            <a:off x="3432700" y="1904763"/>
            <a:ext cx="3071043"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在宅人工呼吸指導管理料算定件数</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0</a:t>
            </a: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19</a:t>
            </a: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歳）の推移</a:t>
            </a:r>
          </a:p>
        </p:txBody>
      </p:sp>
      <p:sp>
        <p:nvSpPr>
          <p:cNvPr id="40" name="テキスト ボックス 39"/>
          <p:cNvSpPr txBox="1"/>
          <p:nvPr/>
        </p:nvSpPr>
        <p:spPr>
          <a:xfrm>
            <a:off x="3412047" y="2436466"/>
            <a:ext cx="504056" cy="246221"/>
          </a:xfrm>
          <a:prstGeom prst="rect">
            <a:avLst/>
          </a:prstGeom>
          <a:noFill/>
        </p:spPr>
        <p:txBody>
          <a:bodyPr wrap="square" lIns="91341" tIns="45673" rIns="91341" bIns="45673" rtlCol="0">
            <a:spAutoFit/>
          </a:bodyPr>
          <a:lstStyle/>
          <a:p>
            <a:pPr fontAlgn="auto">
              <a:spcBef>
                <a:spcPts val="0"/>
              </a:spcBef>
              <a:spcAft>
                <a:spcPts val="0"/>
              </a:spcAft>
            </a:pPr>
            <a:r>
              <a:rPr lang="ja-JP" altLang="en-US" sz="1000" dirty="0">
                <a:solidFill>
                  <a:srgbClr val="000000"/>
                </a:solidFill>
                <a:latin typeface="Arial"/>
                <a:ea typeface="ＭＳ Ｐゴシック"/>
              </a:rPr>
              <a:t>（件）</a:t>
            </a:r>
          </a:p>
        </p:txBody>
      </p:sp>
      <p:grpSp>
        <p:nvGrpSpPr>
          <p:cNvPr id="48" name="グループ化 18"/>
          <p:cNvGrpSpPr/>
          <p:nvPr/>
        </p:nvGrpSpPr>
        <p:grpSpPr>
          <a:xfrm>
            <a:off x="0" y="329793"/>
            <a:ext cx="9906000" cy="72008"/>
            <a:chOff x="0" y="188640"/>
            <a:chExt cx="9144000" cy="72008"/>
          </a:xfrm>
        </p:grpSpPr>
        <p:cxnSp>
          <p:nvCxnSpPr>
            <p:cNvPr id="49" name="直線コネクタ 48"/>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60" name="表 59"/>
          <p:cNvGraphicFramePr>
            <a:graphicFrameLocks noGrp="1"/>
          </p:cNvGraphicFramePr>
          <p:nvPr>
            <p:extLst>
              <p:ext uri="{D42A27DB-BD31-4B8C-83A1-F6EECF244321}">
                <p14:modId xmlns:p14="http://schemas.microsoft.com/office/powerpoint/2010/main" val="3262015542"/>
              </p:ext>
            </p:extLst>
          </p:nvPr>
        </p:nvGraphicFramePr>
        <p:xfrm>
          <a:off x="6674689" y="2405635"/>
          <a:ext cx="3130490" cy="2166792"/>
        </p:xfrm>
        <a:graphic>
          <a:graphicData uri="http://schemas.openxmlformats.org/drawingml/2006/table">
            <a:tbl>
              <a:tblPr firstRow="1" firstCol="1" bandRow="1">
                <a:tableStyleId>{5940675A-B579-460E-94D1-54222C63F5DA}</a:tableStyleId>
              </a:tblPr>
              <a:tblGrid>
                <a:gridCol w="2382772"/>
                <a:gridCol w="355648"/>
                <a:gridCol w="392070"/>
              </a:tblGrid>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ctr">
                        <a:spcAft>
                          <a:spcPts val="0"/>
                        </a:spcAft>
                      </a:pPr>
                      <a:r>
                        <a:rPr lang="ja-JP" altLang="en-US" sz="1000" b="0" kern="100" dirty="0" smtClean="0">
                          <a:solidFill>
                            <a:schemeClr val="tx1">
                              <a:lumMod val="85000"/>
                              <a:lumOff val="15000"/>
                            </a:schemeClr>
                          </a:solidFill>
                          <a:effectLst/>
                        </a:rPr>
                        <a:t>相談先</a:t>
                      </a:r>
                      <a:endParaRPr lang="ja-JP" sz="1000" b="0" kern="100" dirty="0">
                        <a:solidFill>
                          <a:schemeClr val="tx1">
                            <a:lumMod val="85000"/>
                            <a:lumOff val="15000"/>
                          </a:schemeClr>
                        </a:solidFill>
                        <a:effectLst/>
                        <a:latin typeface="+mn-ea"/>
                        <a:ea typeface="+mn-ea"/>
                        <a:cs typeface="Times New Roman"/>
                      </a:endParaRPr>
                    </a:p>
                  </a:txBody>
                  <a:tcPr marL="68580" marR="68580" marT="0" marB="0">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1000" b="0" kern="0" dirty="0">
                          <a:solidFill>
                            <a:schemeClr val="tx1">
                              <a:lumMod val="85000"/>
                              <a:lumOff val="15000"/>
                            </a:schemeClr>
                          </a:solidFill>
                          <a:effectLst/>
                        </a:rPr>
                        <a:t>人</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r">
                        <a:spcAft>
                          <a:spcPts val="0"/>
                        </a:spcAft>
                      </a:pPr>
                      <a:r>
                        <a:rPr lang="ja-JP" sz="1000" b="0" kern="0" dirty="0">
                          <a:solidFill>
                            <a:schemeClr val="tx1">
                              <a:lumMod val="85000"/>
                              <a:lumOff val="15000"/>
                            </a:schemeClr>
                          </a:solidFill>
                          <a:effectLst/>
                        </a:rPr>
                        <a:t>％</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r>
              <a:tr h="319314">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0" dirty="0" smtClean="0">
                          <a:solidFill>
                            <a:schemeClr val="tx1">
                              <a:lumMod val="85000"/>
                              <a:lumOff val="15000"/>
                            </a:schemeClr>
                          </a:solidFill>
                          <a:effectLst/>
                        </a:rPr>
                        <a:t>医療機関の職員（医師、看護師、</a:t>
                      </a:r>
                      <a:r>
                        <a:rPr lang="en-US" altLang="ja-JP" sz="1000" b="0" kern="0" dirty="0" smtClean="0">
                          <a:solidFill>
                            <a:schemeClr val="tx1">
                              <a:lumMod val="85000"/>
                              <a:lumOff val="15000"/>
                            </a:schemeClr>
                          </a:solidFill>
                          <a:effectLst/>
                        </a:rPr>
                        <a:t>MSW</a:t>
                      </a:r>
                      <a:r>
                        <a:rPr lang="ja-JP" altLang="en-US" sz="1000" b="0" kern="0" dirty="0" smtClean="0">
                          <a:solidFill>
                            <a:schemeClr val="tx1">
                              <a:lumMod val="85000"/>
                              <a:lumOff val="15000"/>
                            </a:schemeClr>
                          </a:solidFill>
                          <a:effectLst/>
                        </a:rPr>
                        <a:t>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692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77.4</a:t>
                      </a:r>
                      <a:endParaRPr lang="ja-JP" sz="1000" kern="100" dirty="0">
                        <a:solidFill>
                          <a:schemeClr val="tx1"/>
                        </a:solidFill>
                        <a:effectLst/>
                        <a:latin typeface="+mn-ea"/>
                        <a:ea typeface="+mn-ea"/>
                        <a:cs typeface="Times New Roman"/>
                      </a:endParaRPr>
                    </a:p>
                  </a:txBody>
                  <a:tcPr marL="68580" marR="68580" marT="0" marB="0" anchor="ctr"/>
                </a:tc>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訪問看護事業所等の職員（看護師等）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405</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45.3</a:t>
                      </a:r>
                      <a:endParaRPr lang="ja-JP" sz="1000" kern="100" dirty="0">
                        <a:solidFill>
                          <a:schemeClr val="tx1"/>
                        </a:solidFill>
                        <a:effectLst/>
                        <a:latin typeface="+mn-ea"/>
                        <a:ea typeface="+mn-ea"/>
                        <a:cs typeface="Times New Roman"/>
                      </a:endParaRPr>
                    </a:p>
                  </a:txBody>
                  <a:tcPr marL="68580" marR="68580" marT="0" marB="0" anchor="ctr"/>
                </a:tc>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福祉サービス事業所等の職員</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292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32.7</a:t>
                      </a:r>
                      <a:endParaRPr lang="ja-JP" sz="1000" kern="100" dirty="0">
                        <a:solidFill>
                          <a:schemeClr val="tx1"/>
                        </a:solidFill>
                        <a:effectLst/>
                        <a:latin typeface="+mn-ea"/>
                        <a:ea typeface="+mn-ea"/>
                        <a:cs typeface="Times New Roman"/>
                      </a:endParaRPr>
                    </a:p>
                  </a:txBody>
                  <a:tcPr marL="68580" marR="68580" marT="0" marB="0" anchor="ctr"/>
                </a:tc>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行政機関の職員（保健師等）</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216</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24.2</a:t>
                      </a:r>
                      <a:endParaRPr lang="ja-JP" sz="1000" kern="100" dirty="0">
                        <a:solidFill>
                          <a:schemeClr val="tx1"/>
                        </a:solidFill>
                        <a:effectLst/>
                        <a:latin typeface="+mn-ea"/>
                        <a:ea typeface="+mn-ea"/>
                        <a:cs typeface="Times New Roman"/>
                      </a:endParaRPr>
                    </a:p>
                  </a:txBody>
                  <a:tcPr marL="68580" marR="68580" marT="0" marB="0" anchor="ctr"/>
                </a:tc>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学校・保育所等の職員</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317</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35.5</a:t>
                      </a:r>
                      <a:endParaRPr lang="ja-JP" sz="1000" kern="100" dirty="0">
                        <a:solidFill>
                          <a:schemeClr val="tx1"/>
                        </a:solidFill>
                        <a:effectLst/>
                        <a:latin typeface="+mn-ea"/>
                        <a:ea typeface="+mn-ea"/>
                        <a:cs typeface="Times New Roman"/>
                      </a:endParaRPr>
                    </a:p>
                  </a:txBody>
                  <a:tcPr marL="68580" marR="68580" marT="0" marB="0" anchor="ctr"/>
                </a:tc>
              </a:tr>
              <a:tr h="18101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知人・友人</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412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46.1</a:t>
                      </a:r>
                      <a:endParaRPr lang="ja-JP" sz="1000" kern="100" dirty="0">
                        <a:solidFill>
                          <a:schemeClr val="tx1"/>
                        </a:solidFill>
                        <a:effectLst/>
                        <a:latin typeface="+mn-ea"/>
                        <a:ea typeface="+mn-ea"/>
                        <a:cs typeface="Times New Roman"/>
                      </a:endParaRPr>
                    </a:p>
                  </a:txBody>
                  <a:tcPr marL="68580" marR="68580" marT="0" marB="0" anchor="ctr"/>
                </a:tc>
              </a:tr>
              <a:tr h="253075">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患者団体・支援団体</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46</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5.1</a:t>
                      </a:r>
                      <a:endParaRPr lang="ja-JP" sz="1000" kern="100" dirty="0">
                        <a:solidFill>
                          <a:schemeClr val="tx1"/>
                        </a:solidFill>
                        <a:effectLst/>
                        <a:latin typeface="+mn-ea"/>
                        <a:ea typeface="+mn-ea"/>
                        <a:cs typeface="Times New Roman"/>
                      </a:endParaRPr>
                    </a:p>
                  </a:txBody>
                  <a:tcPr marL="68580" marR="68580" marT="0" marB="0" anchor="ctr"/>
                </a:tc>
              </a:tr>
              <a:tr h="252782">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その他</a:t>
                      </a:r>
                      <a:endParaRPr lang="ja-JP" sz="1000" b="0" kern="100" dirty="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32</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3.6</a:t>
                      </a:r>
                      <a:endParaRPr lang="ja-JP" sz="1000" kern="100" dirty="0">
                        <a:solidFill>
                          <a:schemeClr val="tx1"/>
                        </a:solidFill>
                        <a:effectLst/>
                        <a:latin typeface="+mn-ea"/>
                        <a:ea typeface="+mn-ea"/>
                        <a:cs typeface="Times New Roman"/>
                      </a:endParaRPr>
                    </a:p>
                  </a:txBody>
                  <a:tcPr marL="68580" marR="68580" marT="0" marB="0" anchor="ctr"/>
                </a:tc>
              </a:tr>
              <a:tr h="255549">
                <a:tc>
                  <a:txBody>
                    <a:bodyPr/>
                    <a:lstStyle>
                      <a:lvl1pPr marL="0" algn="l" defTabSz="914293" rtl="0" eaLnBrk="1" latinLnBrk="0" hangingPunct="1">
                        <a:defRPr kumimoji="1" sz="1800" b="1" kern="1200">
                          <a:solidFill>
                            <a:schemeClr val="lt1"/>
                          </a:solidFill>
                          <a:latin typeface="Calibri"/>
                        </a:defRPr>
                      </a:lvl1pPr>
                      <a:lvl2pPr marL="457147" algn="l" defTabSz="914293" rtl="0" eaLnBrk="1" latinLnBrk="0" hangingPunct="1">
                        <a:defRPr kumimoji="1" sz="1800" b="1" kern="1200">
                          <a:solidFill>
                            <a:schemeClr val="lt1"/>
                          </a:solidFill>
                          <a:latin typeface="Calibri"/>
                        </a:defRPr>
                      </a:lvl2pPr>
                      <a:lvl3pPr marL="914293" algn="l" defTabSz="914293" rtl="0" eaLnBrk="1" latinLnBrk="0" hangingPunct="1">
                        <a:defRPr kumimoji="1" sz="1800" b="1" kern="1200">
                          <a:solidFill>
                            <a:schemeClr val="lt1"/>
                          </a:solidFill>
                          <a:latin typeface="Calibri"/>
                        </a:defRPr>
                      </a:lvl3pPr>
                      <a:lvl4pPr marL="1371440" algn="l" defTabSz="914293" rtl="0" eaLnBrk="1" latinLnBrk="0" hangingPunct="1">
                        <a:defRPr kumimoji="1" sz="1800" b="1" kern="1200">
                          <a:solidFill>
                            <a:schemeClr val="lt1"/>
                          </a:solidFill>
                          <a:latin typeface="Calibri"/>
                        </a:defRPr>
                      </a:lvl4pPr>
                      <a:lvl5pPr marL="1828587" algn="l" defTabSz="914293" rtl="0" eaLnBrk="1" latinLnBrk="0" hangingPunct="1">
                        <a:defRPr kumimoji="1" sz="1800" b="1" kern="1200">
                          <a:solidFill>
                            <a:schemeClr val="lt1"/>
                          </a:solidFill>
                          <a:latin typeface="Calibri"/>
                        </a:defRPr>
                      </a:lvl5pPr>
                      <a:lvl6pPr marL="2285733" algn="l" defTabSz="914293" rtl="0" eaLnBrk="1" latinLnBrk="0" hangingPunct="1">
                        <a:defRPr kumimoji="1" sz="1800" b="1" kern="1200">
                          <a:solidFill>
                            <a:schemeClr val="lt1"/>
                          </a:solidFill>
                          <a:latin typeface="Calibri"/>
                        </a:defRPr>
                      </a:lvl6pPr>
                      <a:lvl7pPr marL="2742879" algn="l" defTabSz="914293" rtl="0" eaLnBrk="1" latinLnBrk="0" hangingPunct="1">
                        <a:defRPr kumimoji="1" sz="1800" b="1" kern="1200">
                          <a:solidFill>
                            <a:schemeClr val="lt1"/>
                          </a:solidFill>
                          <a:latin typeface="Calibri"/>
                        </a:defRPr>
                      </a:lvl7pPr>
                      <a:lvl8pPr marL="3200026" algn="l" defTabSz="914293" rtl="0" eaLnBrk="1" latinLnBrk="0" hangingPunct="1">
                        <a:defRPr kumimoji="1" sz="1800" b="1" kern="1200">
                          <a:solidFill>
                            <a:schemeClr val="lt1"/>
                          </a:solidFill>
                          <a:latin typeface="Calibri"/>
                        </a:defRPr>
                      </a:lvl8pPr>
                      <a:lvl9pPr marL="3657173" algn="l" defTabSz="914293" rtl="0" eaLnBrk="1" latinLnBrk="0" hangingPunct="1">
                        <a:defRPr kumimoji="1" sz="1800" b="1" kern="1200">
                          <a:solidFill>
                            <a:schemeClr val="lt1"/>
                          </a:solidFill>
                          <a:latin typeface="Calibri"/>
                        </a:defRPr>
                      </a:lvl9pPr>
                    </a:lstStyle>
                    <a:p>
                      <a:pPr algn="just">
                        <a:spcAft>
                          <a:spcPts val="0"/>
                        </a:spcAft>
                      </a:pPr>
                      <a:r>
                        <a:rPr lang="ja-JP" altLang="en-US" sz="1000" b="0" kern="100" dirty="0" smtClean="0">
                          <a:solidFill>
                            <a:schemeClr val="tx1">
                              <a:lumMod val="85000"/>
                              <a:lumOff val="15000"/>
                            </a:schemeClr>
                          </a:solidFill>
                          <a:effectLst/>
                        </a:rPr>
                        <a:t>相談先がない・分からない</a:t>
                      </a:r>
                      <a:endParaRPr lang="en-US" altLang="ja-JP" sz="1000" b="0" kern="100" dirty="0" smtClean="0">
                        <a:solidFill>
                          <a:schemeClr val="tx1">
                            <a:lumMod val="85000"/>
                            <a:lumOff val="15000"/>
                          </a:schemeClr>
                        </a:solidFill>
                        <a:effectLst/>
                        <a:latin typeface="+mn-ea"/>
                        <a:ea typeface="+mn-ea"/>
                        <a:cs typeface="Times New Roman"/>
                      </a:endParaRPr>
                    </a:p>
                  </a:txBody>
                  <a:tcPr marL="68580" marR="68580" marT="0" marB="0" anchor="ctr">
                    <a:solidFill>
                      <a:srgbClr val="D2DCF0"/>
                    </a:solidFill>
                  </a:tcP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31</a:t>
                      </a:r>
                      <a:endParaRPr lang="ja-JP" sz="1000" kern="100" dirty="0">
                        <a:solidFill>
                          <a:schemeClr val="tx1"/>
                        </a:solidFill>
                        <a:effectLst/>
                        <a:latin typeface="+mn-ea"/>
                        <a:ea typeface="+mn-ea"/>
                        <a:cs typeface="Times New Roman"/>
                      </a:endParaRPr>
                    </a:p>
                  </a:txBody>
                  <a:tcPr marL="68580" marR="68580" marT="0" marB="0" anchor="ctr"/>
                </a:tc>
                <a:tc>
                  <a:txBody>
                    <a:bodyPr/>
                    <a:lstStyle>
                      <a:lvl1pPr marL="0" algn="l" defTabSz="914293" rtl="0" eaLnBrk="1" latinLnBrk="0" hangingPunct="1">
                        <a:defRPr kumimoji="1" sz="1800" kern="1200">
                          <a:solidFill>
                            <a:schemeClr val="dk1"/>
                          </a:solidFill>
                          <a:latin typeface="Calibri"/>
                        </a:defRPr>
                      </a:lvl1pPr>
                      <a:lvl2pPr marL="457147" algn="l" defTabSz="914293" rtl="0" eaLnBrk="1" latinLnBrk="0" hangingPunct="1">
                        <a:defRPr kumimoji="1" sz="1800" kern="1200">
                          <a:solidFill>
                            <a:schemeClr val="dk1"/>
                          </a:solidFill>
                          <a:latin typeface="Calibri"/>
                        </a:defRPr>
                      </a:lvl2pPr>
                      <a:lvl3pPr marL="914293" algn="l" defTabSz="914293" rtl="0" eaLnBrk="1" latinLnBrk="0" hangingPunct="1">
                        <a:defRPr kumimoji="1" sz="1800" kern="1200">
                          <a:solidFill>
                            <a:schemeClr val="dk1"/>
                          </a:solidFill>
                          <a:latin typeface="Calibri"/>
                        </a:defRPr>
                      </a:lvl3pPr>
                      <a:lvl4pPr marL="1371440" algn="l" defTabSz="914293" rtl="0" eaLnBrk="1" latinLnBrk="0" hangingPunct="1">
                        <a:defRPr kumimoji="1" sz="1800" kern="1200">
                          <a:solidFill>
                            <a:schemeClr val="dk1"/>
                          </a:solidFill>
                          <a:latin typeface="Calibri"/>
                        </a:defRPr>
                      </a:lvl4pPr>
                      <a:lvl5pPr marL="1828587" algn="l" defTabSz="914293" rtl="0" eaLnBrk="1" latinLnBrk="0" hangingPunct="1">
                        <a:defRPr kumimoji="1" sz="1800" kern="1200">
                          <a:solidFill>
                            <a:schemeClr val="dk1"/>
                          </a:solidFill>
                          <a:latin typeface="Calibri"/>
                        </a:defRPr>
                      </a:lvl5pPr>
                      <a:lvl6pPr marL="2285733" algn="l" defTabSz="914293" rtl="0" eaLnBrk="1" latinLnBrk="0" hangingPunct="1">
                        <a:defRPr kumimoji="1" sz="1800" kern="1200">
                          <a:solidFill>
                            <a:schemeClr val="dk1"/>
                          </a:solidFill>
                          <a:latin typeface="Calibri"/>
                        </a:defRPr>
                      </a:lvl6pPr>
                      <a:lvl7pPr marL="2742879" algn="l" defTabSz="914293" rtl="0" eaLnBrk="1" latinLnBrk="0" hangingPunct="1">
                        <a:defRPr kumimoji="1" sz="1800" kern="1200">
                          <a:solidFill>
                            <a:schemeClr val="dk1"/>
                          </a:solidFill>
                          <a:latin typeface="Calibri"/>
                        </a:defRPr>
                      </a:lvl7pPr>
                      <a:lvl8pPr marL="3200026" algn="l" defTabSz="914293" rtl="0" eaLnBrk="1" latinLnBrk="0" hangingPunct="1">
                        <a:defRPr kumimoji="1" sz="1800" kern="1200">
                          <a:solidFill>
                            <a:schemeClr val="dk1"/>
                          </a:solidFill>
                          <a:latin typeface="Calibri"/>
                        </a:defRPr>
                      </a:lvl8pPr>
                      <a:lvl9pPr marL="3657173" algn="l" defTabSz="914293" rtl="0" eaLnBrk="1" latinLnBrk="0" hangingPunct="1">
                        <a:defRPr kumimoji="1" sz="1800" kern="1200">
                          <a:solidFill>
                            <a:schemeClr val="dk1"/>
                          </a:solidFill>
                          <a:latin typeface="Calibri"/>
                        </a:defRPr>
                      </a:lvl9pPr>
                    </a:lstStyle>
                    <a:p>
                      <a:pPr algn="r">
                        <a:spcAft>
                          <a:spcPts val="0"/>
                        </a:spcAft>
                      </a:pPr>
                      <a:r>
                        <a:rPr lang="en-US" altLang="ja-JP" sz="1000" kern="100" dirty="0" smtClean="0">
                          <a:effectLst/>
                        </a:rPr>
                        <a:t>3.5</a:t>
                      </a:r>
                      <a:endParaRPr lang="ja-JP" sz="1000" kern="100" dirty="0">
                        <a:solidFill>
                          <a:schemeClr val="tx1"/>
                        </a:solidFill>
                        <a:effectLst/>
                        <a:latin typeface="+mn-ea"/>
                        <a:ea typeface="+mn-ea"/>
                        <a:cs typeface="Times New Roman"/>
                      </a:endParaRPr>
                    </a:p>
                  </a:txBody>
                  <a:tcPr marL="68580" marR="68580" marT="0" marB="0" anchor="ctr"/>
                </a:tc>
              </a:tr>
            </a:tbl>
          </a:graphicData>
        </a:graphic>
      </p:graphicFrame>
      <p:sp>
        <p:nvSpPr>
          <p:cNvPr id="61" name="正方形/長方形 60"/>
          <p:cNvSpPr/>
          <p:nvPr/>
        </p:nvSpPr>
        <p:spPr>
          <a:xfrm>
            <a:off x="6652135" y="4539522"/>
            <a:ext cx="3111356" cy="342426"/>
          </a:xfrm>
          <a:prstGeom prst="rect">
            <a:avLst/>
          </a:prstGeom>
        </p:spPr>
        <p:txBody>
          <a:bodyPr wrap="square" lIns="91341" tIns="45673" rIns="91341" bIns="45673">
            <a:spAutoFit/>
          </a:bodyPr>
          <a:lstStyle/>
          <a:p>
            <a:pP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平成</a:t>
            </a:r>
            <a:r>
              <a:rPr lang="en-US" altLang="ja-JP"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27</a:t>
            </a: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年度厚生労働省社会・援護局委託事業「在宅医療</a:t>
            </a:r>
            <a:endParaRPr lang="en-US" altLang="ja-JP"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ケアが必要な子どもに関する調査」速報値</a:t>
            </a:r>
          </a:p>
        </p:txBody>
      </p:sp>
      <p:sp>
        <p:nvSpPr>
          <p:cNvPr id="62" name="正方形/長方形 61"/>
          <p:cNvSpPr/>
          <p:nvPr/>
        </p:nvSpPr>
        <p:spPr>
          <a:xfrm>
            <a:off x="6673039" y="1904763"/>
            <a:ext cx="3111356"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a:spAutoFit/>
          </a:bodyPr>
          <a:lstStyle/>
          <a:p>
            <a:pPr eaLnBrk="0" hangingPunct="0"/>
            <a:r>
              <a:rPr lang="ja-JP" altLang="en-US"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育児や療育、在宅での生活等の全般に</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endParaRPr>
          </a:p>
          <a:p>
            <a:pPr eaLnBrk="0" hangingPunct="0"/>
            <a:r>
              <a:rPr lang="ja-JP" altLang="en-US" sz="1000" dirty="0">
                <a:solidFill>
                  <a:srgbClr val="FFFFFF"/>
                </a:solidFill>
                <a:latin typeface="HG丸ｺﾞｼｯｸM-PRO" panose="020F0600000000000000" pitchFamily="50" charset="-128"/>
                <a:ea typeface="HG丸ｺﾞｼｯｸM-PRO" panose="020F0600000000000000" pitchFamily="50" charset="-128"/>
                <a:cs typeface="Times New Roman" pitchFamily="18" charset="0"/>
              </a:rPr>
              <a:t>　　関する相談先</a:t>
            </a:r>
            <a:endParaRPr lang="ja-JP" altLang="en-US" sz="1000" dirty="0">
              <a:solidFill>
                <a:srgbClr val="FFFFFF"/>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3" name="Rectangle 2"/>
          <p:cNvSpPr>
            <a:spLocks noChangeArrowheads="1"/>
          </p:cNvSpPr>
          <p:nvPr/>
        </p:nvSpPr>
        <p:spPr bwMode="auto">
          <a:xfrm>
            <a:off x="8759646" y="4707758"/>
            <a:ext cx="1202373" cy="21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1" tIns="45673" rIns="91341" bIns="45673" numCol="1" anchor="ctr" anchorCtr="0" compatLnSpc="1">
            <a:prstTxWarp prst="textNoShape">
              <a:avLst/>
            </a:prstTxWarp>
            <a:spAutoFit/>
          </a:bodyPr>
          <a:lstStyle/>
          <a:p>
            <a:pPr eaLnBrk="0" hangingPunct="0"/>
            <a:r>
              <a:rPr lang="en-US" altLang="ja-JP"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(N=797</a:t>
            </a:r>
            <a:r>
              <a:rPr lang="ja-JP" altLang="en-US"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Times New Roman" pitchFamily="18" charset="0"/>
              </a:rPr>
              <a:t>（複数回答）</a:t>
            </a:r>
            <a:endParaRPr lang="ja-JP" altLang="en-US" sz="800" dirty="0">
              <a:solidFill>
                <a:srgbClr val="000000">
                  <a:lumMod val="75000"/>
                  <a:lumOff val="25000"/>
                </a:srgbClr>
              </a:solidFill>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65" name="正方形/長方形 64"/>
          <p:cNvSpPr/>
          <p:nvPr/>
        </p:nvSpPr>
        <p:spPr>
          <a:xfrm>
            <a:off x="4065018" y="4561664"/>
            <a:ext cx="2366438" cy="293186"/>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fontAlgn="auto">
              <a:spcBef>
                <a:spcPts val="0"/>
              </a:spcBef>
              <a:spcAft>
                <a:spcPts val="0"/>
              </a:spcAft>
            </a:pPr>
            <a:r>
              <a:rPr lang="ja-JP" altLang="en-US" sz="900"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出典：社会医療診療行為別調査</a:t>
            </a:r>
          </a:p>
        </p:txBody>
      </p:sp>
      <p:sp>
        <p:nvSpPr>
          <p:cNvPr id="66" name="テキスト ボックス 65"/>
          <p:cNvSpPr txBox="1"/>
          <p:nvPr/>
        </p:nvSpPr>
        <p:spPr>
          <a:xfrm>
            <a:off x="149304" y="1909954"/>
            <a:ext cx="3071043" cy="398257"/>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lIns="91341" tIns="45673" rIns="91341" bIns="45673" rtlCol="0">
            <a:spAutoFit/>
          </a:bodyPr>
          <a:lstStyle/>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特別支援学校及び小中学校における</a:t>
            </a:r>
            <a:endParaRPr lang="en-US" altLang="ja-JP"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fontAlgn="auto">
              <a:spcBef>
                <a:spcPts val="0"/>
              </a:spcBef>
              <a:spcAft>
                <a:spcPts val="0"/>
              </a:spcAft>
            </a:pPr>
            <a:r>
              <a:rPr lang="ja-JP" altLang="en-US" sz="1000" dirty="0">
                <a:solidFill>
                  <a:srgbClr val="FFFFFF"/>
                </a:solidFill>
                <a:latin typeface="HG丸ｺﾞｼｯｸM-PRO" panose="020F0600000000000000" pitchFamily="50" charset="-128"/>
                <a:ea typeface="HG丸ｺﾞｼｯｸM-PRO" panose="020F0600000000000000" pitchFamily="50" charset="-128"/>
                <a:cs typeface="Meiryo UI" panose="020B0604030504040204" pitchFamily="50" charset="-128"/>
              </a:rPr>
              <a:t>　　医療的ケアが必要な幼児児童生徒数　</a:t>
            </a:r>
          </a:p>
        </p:txBody>
      </p:sp>
      <p:sp>
        <p:nvSpPr>
          <p:cNvPr id="83" name="テキスト ボックス 82"/>
          <p:cNvSpPr txBox="1"/>
          <p:nvPr/>
        </p:nvSpPr>
        <p:spPr>
          <a:xfrm>
            <a:off x="93063" y="4284016"/>
            <a:ext cx="3127228" cy="369237"/>
          </a:xfrm>
          <a:prstGeom prst="rect">
            <a:avLst/>
          </a:prstGeom>
          <a:noFill/>
        </p:spPr>
        <p:txBody>
          <a:bodyPr wrap="square" lIns="91341" tIns="45673" rIns="91341" bIns="45673" rtlCol="0">
            <a:spAutoFit/>
          </a:bodyPr>
          <a:lstStyle/>
          <a:p>
            <a:pPr fontAlgn="auto">
              <a:spcBef>
                <a:spcPts val="0"/>
              </a:spcBef>
              <a:spcAft>
                <a:spcPts val="0"/>
              </a:spcAft>
            </a:pP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出典：文部科学省「特別支援学校等の医療的ケアに関する</a:t>
            </a:r>
            <a:endParaRPr kumimoji="0" lang="en-US" altLang="ja-JP"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調査結果」（</a:t>
            </a:r>
            <a:r>
              <a:rPr lang="en-US" altLang="ja-JP" sz="90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小中学校は平成２４年度から調査</a:t>
            </a:r>
            <a:r>
              <a:rPr kumimoji="0" lang="ja-JP" altLang="en-US"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5" name="グラフ 84"/>
          <p:cNvGraphicFramePr>
            <a:graphicFrameLocks/>
          </p:cNvGraphicFramePr>
          <p:nvPr>
            <p:extLst>
              <p:ext uri="{D42A27DB-BD31-4B8C-83A1-F6EECF244321}">
                <p14:modId xmlns:p14="http://schemas.microsoft.com/office/powerpoint/2010/main" val="3710731468"/>
              </p:ext>
            </p:extLst>
          </p:nvPr>
        </p:nvGraphicFramePr>
        <p:xfrm>
          <a:off x="164201" y="2371339"/>
          <a:ext cx="3041136" cy="2025566"/>
        </p:xfrm>
        <a:graphic>
          <a:graphicData uri="http://schemas.openxmlformats.org/drawingml/2006/chart">
            <c:chart xmlns:c="http://schemas.openxmlformats.org/drawingml/2006/chart" xmlns:r="http://schemas.openxmlformats.org/officeDocument/2006/relationships" r:id="rId5"/>
          </a:graphicData>
        </a:graphic>
      </p:graphicFrame>
      <p:grpSp>
        <p:nvGrpSpPr>
          <p:cNvPr id="86" name="グループ化 85"/>
          <p:cNvGrpSpPr/>
          <p:nvPr/>
        </p:nvGrpSpPr>
        <p:grpSpPr>
          <a:xfrm>
            <a:off x="1052147" y="2780928"/>
            <a:ext cx="1596600" cy="437296"/>
            <a:chOff x="1264363" y="912133"/>
            <a:chExt cx="1615957" cy="822819"/>
          </a:xfrm>
        </p:grpSpPr>
        <p:cxnSp>
          <p:nvCxnSpPr>
            <p:cNvPr id="87" name="直線コネクタ 86"/>
            <p:cNvCxnSpPr/>
            <p:nvPr/>
          </p:nvCxnSpPr>
          <p:spPr>
            <a:xfrm flipV="1">
              <a:off x="1264363" y="1344180"/>
              <a:ext cx="679853" cy="390772"/>
            </a:xfrm>
            <a:prstGeom prst="line">
              <a:avLst/>
            </a:prstGeom>
            <a:ln w="38100">
              <a:solidFill>
                <a:srgbClr val="CC0000"/>
              </a:solidFill>
            </a:ln>
          </p:spPr>
          <p:style>
            <a:lnRef idx="2">
              <a:schemeClr val="accent2"/>
            </a:lnRef>
            <a:fillRef idx="0">
              <a:schemeClr val="accent2"/>
            </a:fillRef>
            <a:effectRef idx="1">
              <a:schemeClr val="accent2"/>
            </a:effectRef>
            <a:fontRef idx="minor">
              <a:schemeClr val="tx1"/>
            </a:fontRef>
          </p:style>
        </p:cxnSp>
        <p:cxnSp>
          <p:nvCxnSpPr>
            <p:cNvPr id="88" name="直線矢印コネクタ 87"/>
            <p:cNvCxnSpPr/>
            <p:nvPr/>
          </p:nvCxnSpPr>
          <p:spPr>
            <a:xfrm flipV="1">
              <a:off x="1944217" y="912133"/>
              <a:ext cx="936103" cy="432049"/>
            </a:xfrm>
            <a:prstGeom prst="straightConnector1">
              <a:avLst/>
            </a:prstGeom>
            <a:ln w="38100">
              <a:solidFill>
                <a:srgbClr val="CC0000"/>
              </a:solidFill>
              <a:tailEnd type="arrow"/>
            </a:ln>
          </p:spPr>
          <p:style>
            <a:lnRef idx="2">
              <a:schemeClr val="accent2"/>
            </a:lnRef>
            <a:fillRef idx="0">
              <a:schemeClr val="accent2"/>
            </a:fillRef>
            <a:effectRef idx="1">
              <a:schemeClr val="accent2"/>
            </a:effectRef>
            <a:fontRef idx="minor">
              <a:schemeClr val="tx1"/>
            </a:fontRef>
          </p:style>
        </p:cxnSp>
      </p:grpSp>
      <p:sp>
        <p:nvSpPr>
          <p:cNvPr id="89" name="正方形/長方形 88"/>
          <p:cNvSpPr/>
          <p:nvPr/>
        </p:nvSpPr>
        <p:spPr>
          <a:xfrm>
            <a:off x="184517" y="2371772"/>
            <a:ext cx="490411" cy="247951"/>
          </a:xfrm>
          <a:prstGeom prst="rect">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ja-JP" altLang="en-US" sz="800" dirty="0">
                <a:solidFill>
                  <a:srgbClr val="000000">
                    <a:lumMod val="85000"/>
                    <a:lumOff val="15000"/>
                  </a:srgbClr>
                </a:solidFill>
                <a:latin typeface="HG丸ｺﾞｼｯｸM-PRO" panose="020F0600000000000000" pitchFamily="50" charset="-128"/>
                <a:ea typeface="HG丸ｺﾞｼｯｸM-PRO" panose="020F0600000000000000" pitchFamily="50" charset="-128"/>
              </a:rPr>
              <a:t>（人）</a:t>
            </a:r>
          </a:p>
        </p:txBody>
      </p:sp>
      <p:sp>
        <p:nvSpPr>
          <p:cNvPr id="90" name="大波 89"/>
          <p:cNvSpPr/>
          <p:nvPr/>
        </p:nvSpPr>
        <p:spPr>
          <a:xfrm>
            <a:off x="2518861" y="3719352"/>
            <a:ext cx="377076" cy="45719"/>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1" name="大波 90"/>
          <p:cNvSpPr/>
          <p:nvPr/>
        </p:nvSpPr>
        <p:spPr>
          <a:xfrm>
            <a:off x="2141781" y="3706916"/>
            <a:ext cx="377076" cy="58135"/>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2" name="大波 91"/>
          <p:cNvSpPr/>
          <p:nvPr/>
        </p:nvSpPr>
        <p:spPr>
          <a:xfrm>
            <a:off x="1387654" y="3706895"/>
            <a:ext cx="377076" cy="66581"/>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3" name="大波 92"/>
          <p:cNvSpPr/>
          <p:nvPr/>
        </p:nvSpPr>
        <p:spPr>
          <a:xfrm>
            <a:off x="1764724" y="3706895"/>
            <a:ext cx="377076" cy="66581"/>
          </a:xfrm>
          <a:prstGeom prst="wave">
            <a:avLst/>
          </a:prstGeom>
          <a:solidFill>
            <a:schemeClr val="bg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94" name="正方形/長方形 93"/>
          <p:cNvSpPr/>
          <p:nvPr/>
        </p:nvSpPr>
        <p:spPr>
          <a:xfrm>
            <a:off x="2360719" y="2559193"/>
            <a:ext cx="576064" cy="139876"/>
          </a:xfrm>
          <a:prstGeom prst="rect">
            <a:avLst/>
          </a:prstGeom>
          <a:noFill/>
          <a:ln w="15875">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en-US" altLang="ja-JP" sz="800" dirty="0">
                <a:solidFill>
                  <a:prstClr val="black"/>
                </a:solidFill>
              </a:rPr>
              <a:t>8,750</a:t>
            </a:r>
            <a:endParaRPr lang="ja-JP" altLang="en-US" sz="800" dirty="0">
              <a:solidFill>
                <a:prstClr val="black"/>
              </a:solidFill>
            </a:endParaRPr>
          </a:p>
        </p:txBody>
      </p:sp>
      <p:sp>
        <p:nvSpPr>
          <p:cNvPr id="53" name="スライド番号プレースホルダー 1"/>
          <p:cNvSpPr>
            <a:spLocks noGrp="1"/>
          </p:cNvSpPr>
          <p:nvPr>
            <p:ph type="sldNum" sz="quarter" idx="12"/>
          </p:nvPr>
        </p:nvSpPr>
        <p:spPr>
          <a:xfrm>
            <a:off x="7617296" y="6524645"/>
            <a:ext cx="2311400" cy="476250"/>
          </a:xfrm>
        </p:spPr>
        <p:txBody>
          <a:bodyPr/>
          <a:lstStyle/>
          <a:p>
            <a:pPr>
              <a:defRPr/>
            </a:pPr>
            <a:fld id="{0329B7E6-8142-4C2C-8486-ACA79D5FD086}" type="slidenum">
              <a:rPr lang="en-US" altLang="ja-JP" smtClean="0">
                <a:solidFill>
                  <a:prstClr val="black"/>
                </a:solidFill>
              </a:rPr>
              <a:pPr>
                <a:defRPr/>
              </a:pPr>
              <a:t>27</a:t>
            </a:fld>
            <a:endParaRPr lang="en-US" altLang="ja-JP" dirty="0">
              <a:solidFill>
                <a:prstClr val="black"/>
              </a:solidFill>
            </a:endParaRPr>
          </a:p>
        </p:txBody>
      </p:sp>
    </p:spTree>
    <p:extLst>
      <p:ext uri="{BB962C8B-B14F-4D97-AF65-F5344CB8AC3E}">
        <p14:creationId xmlns:p14="http://schemas.microsoft.com/office/powerpoint/2010/main" val="2488965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12838"/>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障害児のサービス提供体制の計画的な構築</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476672"/>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p:cNvSpPr txBox="1"/>
          <p:nvPr/>
        </p:nvSpPr>
        <p:spPr>
          <a:xfrm>
            <a:off x="252000" y="2160000"/>
            <a:ext cx="9433048" cy="4608000"/>
          </a:xfrm>
          <a:prstGeom prst="rect">
            <a:avLst/>
          </a:prstGeom>
          <a:noFill/>
          <a:ln w="6350">
            <a:solidFill>
              <a:schemeClr val="tx1"/>
            </a:solidFill>
          </a:ln>
        </p:spPr>
        <p:txBody>
          <a:bodyPr wrap="square" lIns="35962" tIns="35962" rIns="35962" bIns="35962" rtlCol="0">
            <a:noAutofit/>
          </a:bodyPr>
          <a:lstStyle/>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a:t>
            </a:r>
            <a:r>
              <a:rPr lang="en-US" altLang="ja-JP" sz="1400" b="1" dirty="0">
                <a:solidFill>
                  <a:srgbClr val="000000"/>
                </a:solidFill>
                <a:latin typeface="HGPｺﾞｼｯｸM" panose="020B0600000000000000" pitchFamily="50" charset="-128"/>
                <a:ea typeface="HGPｺﾞｼｯｸM" panose="020B0600000000000000" pitchFamily="50" charset="-128"/>
              </a:rPr>
              <a:t>【</a:t>
            </a:r>
            <a:r>
              <a:rPr lang="ja-JP" altLang="en-US" sz="1400" b="1" dirty="0">
                <a:solidFill>
                  <a:srgbClr val="000000"/>
                </a:solidFill>
                <a:latin typeface="HGPｺﾞｼｯｸM" panose="020B0600000000000000" pitchFamily="50" charset="-128"/>
                <a:ea typeface="HGPｺﾞｼｯｸM" panose="020B0600000000000000" pitchFamily="50" charset="-128"/>
              </a:rPr>
              <a:t>基本指針</a:t>
            </a:r>
            <a:r>
              <a:rPr lang="en-US" altLang="ja-JP" sz="1400" b="1" dirty="0">
                <a:solidFill>
                  <a:srgbClr val="000000"/>
                </a:solidFill>
                <a:latin typeface="HGPｺﾞｼｯｸM" panose="020B0600000000000000" pitchFamily="50" charset="-128"/>
                <a:ea typeface="HGPｺﾞｼｯｸM" panose="020B0600000000000000" pitchFamily="50" charset="-128"/>
              </a:rPr>
              <a:t>】</a:t>
            </a:r>
          </a:p>
          <a:p>
            <a:pPr marL="353635" indent="-353635"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厚生労働大臣は、障害児通所・入所支援、障害児相談支援の提供体制の整備や円滑な実施を確保するための基本的な指針を定める。　</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000"/>
              </a:lnSpc>
              <a:spcBef>
                <a:spcPts val="0"/>
              </a:spcBef>
              <a:spcAft>
                <a:spcPts val="0"/>
              </a:spcAft>
              <a:defRPr/>
            </a:pPr>
            <a:endParaRPr lang="en-US" altLang="ja-JP" sz="3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en-US" altLang="ja-JP" sz="1400" b="1" dirty="0">
                <a:solidFill>
                  <a:srgbClr val="000000"/>
                </a:solidFill>
                <a:latin typeface="HGPｺﾞｼｯｸM" panose="020B0600000000000000" pitchFamily="50" charset="-128"/>
                <a:ea typeface="HGPｺﾞｼｯｸM" panose="020B0600000000000000" pitchFamily="50" charset="-128"/>
              </a:rPr>
              <a:t> 【</a:t>
            </a:r>
            <a:r>
              <a:rPr lang="ja-JP" altLang="en-US" sz="1400" b="1" dirty="0">
                <a:solidFill>
                  <a:srgbClr val="000000"/>
                </a:solidFill>
                <a:latin typeface="HGPｺﾞｼｯｸM" panose="020B0600000000000000" pitchFamily="50" charset="-128"/>
                <a:ea typeface="HGPｺﾞｼｯｸM" panose="020B0600000000000000" pitchFamily="50" charset="-128"/>
              </a:rPr>
              <a:t>障害児福祉計画</a:t>
            </a:r>
            <a:r>
              <a:rPr lang="en-US" altLang="ja-JP" sz="1400" b="1" dirty="0">
                <a:solidFill>
                  <a:srgbClr val="000000"/>
                </a:solidFill>
                <a:latin typeface="HGPｺﾞｼｯｸM" panose="020B0600000000000000" pitchFamily="50" charset="-128"/>
                <a:ea typeface="HGPｺﾞｼｯｸM" panose="020B0600000000000000" pitchFamily="50" charset="-128"/>
              </a:rPr>
              <a:t>】</a:t>
            </a: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市町村・都道府県は、基本指針に即して、障害児福祉計画を策定する。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b="1" dirty="0">
                <a:solidFill>
                  <a:srgbClr val="000000"/>
                </a:solidFill>
                <a:latin typeface="HGPｺﾞｼｯｸM" panose="020B0600000000000000" pitchFamily="50" charset="-128"/>
                <a:ea typeface="HGPｺﾞｼｯｸM" panose="020B0600000000000000" pitchFamily="50" charset="-128"/>
              </a:rPr>
              <a:t>　 （市町村障害児福祉計画）</a:t>
            </a: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・障害児通所支援や障害児相談支援の提供体制の確保に係る目標に関する事項</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・各年度の自治体が指定する障害児通所支援や障害児相談支援の種類ごとの必要な量の見込み</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a:t>
            </a:r>
            <a:r>
              <a:rPr lang="ja-JP" altLang="en-US" sz="1400" b="1" dirty="0">
                <a:solidFill>
                  <a:srgbClr val="000000"/>
                </a:solidFill>
                <a:latin typeface="HGPｺﾞｼｯｸM" panose="020B0600000000000000" pitchFamily="50" charset="-128"/>
                <a:ea typeface="HGPｺﾞｼｯｸM" panose="020B0600000000000000" pitchFamily="50" charset="-128"/>
              </a:rPr>
              <a:t>（都道府県障害児福祉計画）</a:t>
            </a: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・障害児通所・入所支援、障害児相談支援の提供体制の確保に係る目標に関する事項</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442437" indent="-442437"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・都道府県が定める区域ごとに、当該区域における各年度の自治体が指定する障害児通所支援や障害児相談支援の種類ごとの必要な量の見込み</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・各年度の障害児入所施設の必要入所定員総数</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fontAlgn="auto">
              <a:lnSpc>
                <a:spcPts val="600"/>
              </a:lnSpc>
              <a:spcBef>
                <a:spcPts val="0"/>
              </a:spcBef>
              <a:spcAft>
                <a:spcPts val="0"/>
              </a:spcAft>
              <a:defRPr/>
            </a:pPr>
            <a:endParaRPr lang="en-US" altLang="ja-JP" sz="300" dirty="0">
              <a:solidFill>
                <a:srgbClr val="000000"/>
              </a:solidFill>
              <a:latin typeface="HGPｺﾞｼｯｸM" panose="020B0600000000000000" pitchFamily="50" charset="-128"/>
              <a:ea typeface="HGPｺﾞｼｯｸM" panose="020B0600000000000000" pitchFamily="50" charset="-128"/>
            </a:endParaRPr>
          </a:p>
          <a:p>
            <a:pPr marL="353635" indent="-353635" fontAlgn="auto">
              <a:lnSpc>
                <a:spcPts val="1600"/>
              </a:lnSpc>
              <a:spcBef>
                <a:spcPts val="0"/>
              </a:spcBef>
              <a:spcAft>
                <a:spcPts val="0"/>
              </a:spcAft>
              <a:defRPr/>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上記の基本指針、市町村障害児福祉計画、都道府県障害児福祉計画は、障害者総合支援法に基づく基本指針、市町村障害福祉計画、都道府県障害福祉計画と一体のものとして策定することができる。</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fontAlgn="auto">
              <a:lnSpc>
                <a:spcPts val="1600"/>
              </a:lnSpc>
              <a:spcBef>
                <a:spcPts val="0"/>
              </a:spcBef>
              <a:spcAft>
                <a:spcPts val="0"/>
              </a:spcAft>
              <a:defRPr/>
            </a:pPr>
            <a:endParaRPr lang="en-US" altLang="ja-JP" sz="1400" b="1" dirty="0">
              <a:solidFill>
                <a:srgbClr val="000000"/>
              </a:solidFill>
              <a:latin typeface="HGPｺﾞｼｯｸM" panose="020B0600000000000000" pitchFamily="50" charset="-128"/>
              <a:ea typeface="HGPｺﾞｼｯｸM" panose="020B0600000000000000" pitchFamily="50" charset="-128"/>
            </a:endParaRPr>
          </a:p>
          <a:p>
            <a:pPr marL="353635" indent="-353635" fontAlgn="auto">
              <a:lnSpc>
                <a:spcPts val="1600"/>
              </a:lnSpc>
              <a:spcBef>
                <a:spcPts val="0"/>
              </a:spcBef>
              <a:spcAft>
                <a:spcPts val="0"/>
              </a:spcAft>
              <a:defRPr/>
            </a:pPr>
            <a:r>
              <a:rPr lang="ja-JP" altLang="en-US" sz="1400" dirty="0">
                <a:solidFill>
                  <a:srgbClr val="000000"/>
                </a:solidFill>
                <a:latin typeface="HGPｺﾞｼｯｸM" panose="020B0600000000000000" pitchFamily="50" charset="-128"/>
                <a:ea typeface="HGPｺﾞｼｯｸM" panose="020B0600000000000000" pitchFamily="50" charset="-128"/>
              </a:rPr>
              <a:t>　 ○ 放課後等デイサービス等の障害児通所支援や障害児入所支援については、都道府県障害児福祉計画の達成に支障を生ずるおそれがあると認めるとき（計画に定めるサービスの必要な量に達している場合等）、都道府県は事業所等の指定をしないことができる。</a:t>
            </a:r>
            <a:r>
              <a:rPr lang="en-US" altLang="ja-JP" sz="1400" dirty="0">
                <a:solidFill>
                  <a:srgbClr val="000000"/>
                </a:solidFill>
                <a:latin typeface="HGPｺﾞｼｯｸM" panose="020B0600000000000000" pitchFamily="50" charset="-128"/>
                <a:ea typeface="HGPｺﾞｼｯｸM" panose="020B0600000000000000" pitchFamily="50" charset="-128"/>
              </a:rPr>
              <a:t>  </a:t>
            </a:r>
          </a:p>
        </p:txBody>
      </p:sp>
      <p:sp>
        <p:nvSpPr>
          <p:cNvPr id="10" name="正方形/長方形 9"/>
          <p:cNvSpPr/>
          <p:nvPr/>
        </p:nvSpPr>
        <p:spPr>
          <a:xfrm>
            <a:off x="129205" y="2016000"/>
            <a:ext cx="1794199"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 具体的内容</a:t>
            </a:r>
          </a:p>
        </p:txBody>
      </p:sp>
      <p:sp>
        <p:nvSpPr>
          <p:cNvPr id="15" name="角丸四角形 14"/>
          <p:cNvSpPr/>
          <p:nvPr/>
        </p:nvSpPr>
        <p:spPr>
          <a:xfrm>
            <a:off x="92808" y="692713"/>
            <a:ext cx="9720386" cy="1152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a:t>
            </a:r>
            <a:r>
              <a:rPr lang="ja-JP" altLang="ja-JP" sz="1400" dirty="0">
                <a:solidFill>
                  <a:srgbClr val="000000"/>
                </a:solidFill>
                <a:latin typeface="HGPｺﾞｼｯｸM" panose="020B0600000000000000" pitchFamily="50" charset="-128"/>
                <a:ea typeface="HGPｺﾞｼｯｸM" panose="020B0600000000000000" pitchFamily="50" charset="-128"/>
              </a:rPr>
              <a:t>児童福祉法に基づく障害児</a:t>
            </a:r>
            <a:r>
              <a:rPr lang="ja-JP" altLang="en-US" sz="1400" dirty="0">
                <a:solidFill>
                  <a:srgbClr val="000000"/>
                </a:solidFill>
                <a:latin typeface="HGPｺﾞｼｯｸM" panose="020B0600000000000000" pitchFamily="50" charset="-128"/>
                <a:ea typeface="HGPｺﾞｼｯｸM" panose="020B0600000000000000" pitchFamily="50" charset="-128"/>
              </a:rPr>
              <a:t>通所・入所支援などについて、</a:t>
            </a:r>
            <a:r>
              <a:rPr lang="ja-JP" altLang="ja-JP" sz="1400" dirty="0">
                <a:solidFill>
                  <a:srgbClr val="000000"/>
                </a:solidFill>
                <a:latin typeface="HGPｺﾞｼｯｸM" panose="020B0600000000000000" pitchFamily="50" charset="-128"/>
                <a:ea typeface="HGPｺﾞｼｯｸM" panose="020B0600000000000000" pitchFamily="50" charset="-128"/>
              </a:rPr>
              <a:t>サービス</a:t>
            </a:r>
            <a:r>
              <a:rPr lang="ja-JP" altLang="en-US" sz="1400" dirty="0">
                <a:solidFill>
                  <a:srgbClr val="000000"/>
                </a:solidFill>
                <a:latin typeface="HGPｺﾞｼｯｸM" panose="020B0600000000000000" pitchFamily="50" charset="-128"/>
                <a:ea typeface="HGPｺﾞｼｯｸM" panose="020B0600000000000000" pitchFamily="50" charset="-128"/>
              </a:rPr>
              <a:t>の</a:t>
            </a:r>
            <a:r>
              <a:rPr lang="ja-JP" altLang="ja-JP" sz="1400" dirty="0">
                <a:solidFill>
                  <a:srgbClr val="000000"/>
                </a:solidFill>
                <a:latin typeface="HGPｺﾞｼｯｸM" panose="020B0600000000000000" pitchFamily="50" charset="-128"/>
                <a:ea typeface="HGPｺﾞｼｯｸM" panose="020B0600000000000000" pitchFamily="50" charset="-128"/>
              </a:rPr>
              <a:t>提供</a:t>
            </a:r>
            <a:r>
              <a:rPr lang="ja-JP" altLang="en-US" sz="1400" dirty="0">
                <a:solidFill>
                  <a:srgbClr val="000000"/>
                </a:solidFill>
                <a:latin typeface="HGPｺﾞｼｯｸM" panose="020B0600000000000000" pitchFamily="50" charset="-128"/>
                <a:ea typeface="HGPｺﾞｼｯｸM" panose="020B0600000000000000" pitchFamily="50" charset="-128"/>
              </a:rPr>
              <a:t>体制を計画的に確保するため、都道府県及び市町村において障害児福祉計画を策定する等の見直しを行う。</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lang="en-US" altLang="ja-JP" sz="400" dirty="0">
              <a:solidFill>
                <a:srgbClr val="000000"/>
              </a:solidFill>
              <a:latin typeface="HGPｺﾞｼｯｸM" panose="020B0600000000000000" pitchFamily="50" charset="-128"/>
              <a:ea typeface="HGPｺﾞｼｯｸM" panose="020B0600000000000000" pitchFamily="50" charset="-128"/>
            </a:endParaRPr>
          </a:p>
          <a:p>
            <a:pPr marL="442437" indent="-442437" fontAlgn="auto">
              <a:spcBef>
                <a:spcPts val="0"/>
              </a:spcBef>
              <a:spcAft>
                <a:spcPts val="0"/>
              </a:spcAft>
            </a:pPr>
            <a:r>
              <a:rPr lang="ja-JP" altLang="en-US" sz="1200" dirty="0">
                <a:solidFill>
                  <a:srgbClr val="000000"/>
                </a:solidFill>
                <a:latin typeface="HGPｺﾞｼｯｸM" panose="020B0600000000000000" pitchFamily="50" charset="-128"/>
                <a:ea typeface="HGPｺﾞｼｯｸM" panose="020B0600000000000000" pitchFamily="50" charset="-128"/>
              </a:rPr>
              <a:t>　　</a:t>
            </a: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　現在、障害者総合支援法に基づく障害福祉サービスについては、</a:t>
            </a:r>
            <a:r>
              <a:rPr lang="ja-JP" altLang="ja-JP" sz="1200" dirty="0">
                <a:solidFill>
                  <a:srgbClr val="000000"/>
                </a:solidFill>
                <a:latin typeface="HGPｺﾞｼｯｸM" panose="020B0600000000000000" pitchFamily="50" charset="-128"/>
                <a:ea typeface="HGPｺﾞｼｯｸM" panose="020B0600000000000000" pitchFamily="50" charset="-128"/>
              </a:rPr>
              <a:t>サービスの提供体制を計画的に確保する</a:t>
            </a:r>
            <a:r>
              <a:rPr lang="ja-JP" altLang="en-US" sz="1200" dirty="0">
                <a:solidFill>
                  <a:srgbClr val="000000"/>
                </a:solidFill>
                <a:latin typeface="HGPｺﾞｼｯｸM" panose="020B0600000000000000" pitchFamily="50" charset="-128"/>
                <a:ea typeface="HGPｺﾞｼｯｸM" panose="020B0600000000000000" pitchFamily="50" charset="-128"/>
              </a:rPr>
              <a:t>ため、</a:t>
            </a:r>
            <a:r>
              <a:rPr lang="ja-JP" altLang="ja-JP" sz="1200" dirty="0">
                <a:solidFill>
                  <a:srgbClr val="000000"/>
                </a:solidFill>
                <a:latin typeface="HGPｺﾞｼｯｸM" panose="020B0600000000000000" pitchFamily="50" charset="-128"/>
                <a:ea typeface="HGPｺﾞｼｯｸM" panose="020B0600000000000000" pitchFamily="50" charset="-128"/>
              </a:rPr>
              <a:t>都道府県</a:t>
            </a:r>
            <a:r>
              <a:rPr lang="ja-JP" altLang="en-US" sz="1200" dirty="0">
                <a:solidFill>
                  <a:srgbClr val="000000"/>
                </a:solidFill>
                <a:latin typeface="HGPｺﾞｼｯｸM" panose="020B0600000000000000" pitchFamily="50" charset="-128"/>
                <a:ea typeface="HGPｺﾞｼｯｸM" panose="020B0600000000000000" pitchFamily="50" charset="-128"/>
              </a:rPr>
              <a:t>及び市町村</a:t>
            </a:r>
            <a:r>
              <a:rPr lang="ja-JP" altLang="ja-JP" sz="1200" dirty="0">
                <a:solidFill>
                  <a:srgbClr val="000000"/>
                </a:solidFill>
                <a:latin typeface="HGPｺﾞｼｯｸM" panose="020B0600000000000000" pitchFamily="50" charset="-128"/>
                <a:ea typeface="HGPｺﾞｼｯｸM" panose="020B0600000000000000" pitchFamily="50" charset="-128"/>
              </a:rPr>
              <a:t>が障害福祉計画を策定し、サービスの種類ごとの必要な量の見込みや提供体制の確保に係る目標等を</a:t>
            </a:r>
            <a:r>
              <a:rPr lang="ja-JP" altLang="en-US" sz="1200" dirty="0">
                <a:solidFill>
                  <a:srgbClr val="000000"/>
                </a:solidFill>
                <a:latin typeface="HGPｺﾞｼｯｸM" panose="020B0600000000000000" pitchFamily="50" charset="-128"/>
                <a:ea typeface="HGPｺﾞｼｯｸM" panose="020B0600000000000000" pitchFamily="50" charset="-128"/>
              </a:rPr>
              <a:t>策定。</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11"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28</a:t>
            </a:fld>
            <a:endParaRPr lang="en-US" altLang="ja-JP" dirty="0">
              <a:solidFill>
                <a:prstClr val="black"/>
              </a:solidFill>
            </a:endParaRPr>
          </a:p>
        </p:txBody>
      </p:sp>
    </p:spTree>
    <p:extLst>
      <p:ext uri="{BB962C8B-B14F-4D97-AF65-F5344CB8AC3E}">
        <p14:creationId xmlns:p14="http://schemas.microsoft.com/office/powerpoint/2010/main" val="605126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18"/>
          <p:cNvGrpSpPr/>
          <p:nvPr/>
        </p:nvGrpSpPr>
        <p:grpSpPr>
          <a:xfrm>
            <a:off x="4273" y="476672"/>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1052642" y="14862"/>
            <a:ext cx="7572841" cy="461665"/>
          </a:xfrm>
          <a:prstGeom prst="rect">
            <a:avLst/>
          </a:prstGeom>
          <a:noFill/>
        </p:spPr>
        <p:txBody>
          <a:bodyPr wrap="square" lIns="91341" tIns="45673" rIns="91341" bIns="45673" rtlCol="0">
            <a:spAutoFit/>
          </a:bodyPr>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補装具費の支給範囲の拡大（貸与の追加）</a:t>
            </a:r>
          </a:p>
        </p:txBody>
      </p:sp>
      <p:sp>
        <p:nvSpPr>
          <p:cNvPr id="9" name="正方形/長方形 8"/>
          <p:cNvSpPr/>
          <p:nvPr/>
        </p:nvSpPr>
        <p:spPr>
          <a:xfrm>
            <a:off x="39025" y="2202956"/>
            <a:ext cx="9778446" cy="4608000"/>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335" tIns="45664" rIns="91335" bIns="45664" anchor="ctr"/>
          <a:lstStyle/>
          <a:p>
            <a:pPr fontAlgn="auto">
              <a:spcBef>
                <a:spcPts val="0"/>
              </a:spcBef>
              <a:spcAft>
                <a:spcPts val="0"/>
              </a:spcAft>
              <a:defRPr/>
            </a:pPr>
            <a:r>
              <a:rPr lang="ja-JP" altLang="en-US" sz="1200" dirty="0">
                <a:solidFill>
                  <a:prstClr val="black"/>
                </a:solidFill>
                <a:latin typeface="ＭＳ Ｐゴシック"/>
              </a:rPr>
              <a:t>　　　　</a:t>
            </a:r>
            <a:endParaRPr lang="en-US" altLang="ja-JP" sz="1200" dirty="0">
              <a:solidFill>
                <a:prstClr val="black"/>
              </a:solidFill>
              <a:latin typeface="ＭＳ Ｐゴシック"/>
            </a:endParaRPr>
          </a:p>
        </p:txBody>
      </p:sp>
      <p:sp>
        <p:nvSpPr>
          <p:cNvPr id="13" name="正方形/長方形 12"/>
          <p:cNvSpPr/>
          <p:nvPr/>
        </p:nvSpPr>
        <p:spPr>
          <a:xfrm>
            <a:off x="44476" y="2057036"/>
            <a:ext cx="2028225"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具体的内容</a:t>
            </a:r>
          </a:p>
        </p:txBody>
      </p:sp>
      <p:grpSp>
        <p:nvGrpSpPr>
          <p:cNvPr id="2" name="グループ化 1"/>
          <p:cNvGrpSpPr/>
          <p:nvPr/>
        </p:nvGrpSpPr>
        <p:grpSpPr>
          <a:xfrm>
            <a:off x="322297" y="2547994"/>
            <a:ext cx="4342713" cy="3833393"/>
            <a:chOff x="288094" y="-880680"/>
            <a:chExt cx="4813525" cy="6445942"/>
          </a:xfrm>
        </p:grpSpPr>
        <p:sp>
          <p:nvSpPr>
            <p:cNvPr id="42" name="角丸四角形 41"/>
            <p:cNvSpPr/>
            <p:nvPr/>
          </p:nvSpPr>
          <p:spPr>
            <a:xfrm>
              <a:off x="288094" y="-604130"/>
              <a:ext cx="4254821" cy="6169392"/>
            </a:xfrm>
            <a:prstGeom prst="roundRect">
              <a:avLst>
                <a:gd name="adj" fmla="val 3877"/>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91355" tIns="45677" rIns="91355" bIns="45677" anchor="t" anchorCtr="0">
              <a:noAutofit/>
            </a:bodyPr>
            <a:lstStyle/>
            <a:p>
              <a:pPr defTabSz="913358" fontAlgn="auto">
                <a:spcBef>
                  <a:spcPts val="0"/>
                </a:spcBef>
                <a:spcAft>
                  <a:spcPts val="0"/>
                </a:spcAft>
                <a:defRPr/>
              </a:pPr>
              <a:endParaRPr lang="en-US" altLang="ja-JP" dirty="0" smtClean="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○成長に伴って短期間での交換が必要となる</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　障害児</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○障害の進行により、短期間の利用が想定さ</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　</a:t>
              </a:r>
              <a:r>
                <a:rPr lang="ja-JP" altLang="en-US" sz="1400" dirty="0" err="1">
                  <a:solidFill>
                    <a:prstClr val="black"/>
                  </a:solidFill>
                  <a:latin typeface="HG丸ｺﾞｼｯｸM-PRO" pitchFamily="50" charset="-128"/>
                  <a:ea typeface="HG丸ｺﾞｼｯｸM-PRO" pitchFamily="50" charset="-128"/>
                </a:rPr>
                <a:t>れる</a:t>
              </a:r>
              <a:r>
                <a:rPr lang="ja-JP" altLang="en-US" sz="1400" dirty="0">
                  <a:solidFill>
                    <a:prstClr val="black"/>
                  </a:solidFill>
                  <a:latin typeface="HG丸ｺﾞｼｯｸM-PRO" pitchFamily="50" charset="-128"/>
                  <a:ea typeface="HG丸ｺﾞｼｯｸM-PRO" pitchFamily="50" charset="-128"/>
                </a:rPr>
                <a:t>もの</a:t>
              </a:r>
              <a:endParaRPr lang="en-US" altLang="ja-JP" sz="1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400" dirty="0">
                  <a:solidFill>
                    <a:prstClr val="black"/>
                  </a:solidFill>
                  <a:latin typeface="HG丸ｺﾞｼｯｸM-PRO" pitchFamily="50" charset="-128"/>
                  <a:ea typeface="HG丸ｺﾞｼｯｸM-PRO" pitchFamily="50" charset="-128"/>
                </a:rPr>
                <a:t>○仮合わせ前の試用　</a:t>
              </a:r>
              <a:endParaRPr lang="en-US" altLang="ja-JP" sz="1400" dirty="0">
                <a:solidFill>
                  <a:prstClr val="black"/>
                </a:solidFill>
                <a:latin typeface="HG丸ｺﾞｼｯｸM-PRO" pitchFamily="50" charset="-128"/>
                <a:ea typeface="HG丸ｺﾞｼｯｸM-PRO" pitchFamily="50" charset="-128"/>
              </a:endParaRPr>
            </a:p>
          </p:txBody>
        </p:sp>
        <p:sp>
          <p:nvSpPr>
            <p:cNvPr id="43" name="テキスト ボックス 42"/>
            <p:cNvSpPr txBox="1"/>
            <p:nvPr/>
          </p:nvSpPr>
          <p:spPr>
            <a:xfrm>
              <a:off x="649154" y="-880680"/>
              <a:ext cx="3591262" cy="517388"/>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FC000"/>
              </a:solidFill>
              <a:prstDash val="solid"/>
            </a:ln>
            <a:effectLst>
              <a:outerShdw blurRad="40000" dist="23000" dir="5400000" rotWithShape="0">
                <a:srgbClr val="000000">
                  <a:alpha val="35000"/>
                </a:srgbClr>
              </a:outerShdw>
            </a:effectLst>
          </p:spPr>
          <p:txBody>
            <a:bodyPr wrap="square" lIns="91355" tIns="45677" rIns="91355" bIns="45677" rtlCol="0">
              <a:spAutoFit/>
            </a:bodyPr>
            <a:lstStyle/>
            <a:p>
              <a:pPr algn="ctr" fontAlgn="auto">
                <a:spcBef>
                  <a:spcPts val="0"/>
                </a:spcBef>
                <a:spcAft>
                  <a:spcPts val="0"/>
                </a:spcAft>
                <a:defRPr/>
              </a:pPr>
              <a:r>
                <a:rPr kumimoji="0" lang="ja-JP" altLang="en-US" sz="1400" kern="0" dirty="0">
                  <a:solidFill>
                    <a:prstClr val="white"/>
                  </a:solidFill>
                  <a:latin typeface="HG丸ｺﾞｼｯｸM-PRO" pitchFamily="50" charset="-128"/>
                  <a:ea typeface="HG丸ｺﾞｼｯｸM-PRO" pitchFamily="50" charset="-128"/>
                </a:rPr>
                <a:t>貸与が適切と考えられる場合（例）</a:t>
              </a:r>
            </a:p>
          </p:txBody>
        </p:sp>
        <p:sp>
          <p:nvSpPr>
            <p:cNvPr id="46" name="タイトル 2"/>
            <p:cNvSpPr txBox="1">
              <a:spLocks/>
            </p:cNvSpPr>
            <p:nvPr/>
          </p:nvSpPr>
          <p:spPr bwMode="auto">
            <a:xfrm>
              <a:off x="444430" y="3022517"/>
              <a:ext cx="4657189" cy="212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1000" kern="0" dirty="0">
                  <a:solidFill>
                    <a:srgbClr val="000000"/>
                  </a:solidFill>
                  <a:latin typeface="メイリオ" pitchFamily="50" charset="-128"/>
                  <a:ea typeface="メイリオ" pitchFamily="50" charset="-128"/>
                  <a:cs typeface="メイリオ" pitchFamily="50" charset="-128"/>
                </a:rPr>
                <a:t>　</a:t>
              </a:r>
              <a:r>
                <a:rPr lang="en-US" altLang="ja-JP" sz="1200" kern="0" dirty="0">
                  <a:solidFill>
                    <a:srgbClr val="000000"/>
                  </a:solidFill>
                  <a:latin typeface="メイリオ" pitchFamily="50" charset="-128"/>
                  <a:ea typeface="メイリオ" pitchFamily="50" charset="-128"/>
                  <a:cs typeface="メイリオ" pitchFamily="50" charset="-128"/>
                </a:rPr>
                <a:t>※</a:t>
              </a:r>
              <a:r>
                <a:rPr lang="ja-JP" altLang="en-US" sz="1200" kern="0" dirty="0">
                  <a:solidFill>
                    <a:srgbClr val="000000"/>
                  </a:solidFill>
                  <a:latin typeface="メイリオ" pitchFamily="50" charset="-128"/>
                  <a:ea typeface="メイリオ" pitchFamily="50" charset="-128"/>
                  <a:cs typeface="メイリオ" pitchFamily="50" charset="-128"/>
                </a:rPr>
                <a:t>　上記のような場合が想定されるが、今後、</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関係者の意見も踏まえて検討。</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endParaRPr lang="en-US" altLang="ja-JP" sz="8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a:t>
              </a:r>
              <a:r>
                <a:rPr lang="en-US" altLang="ja-JP" sz="1200" kern="0" dirty="0">
                  <a:solidFill>
                    <a:srgbClr val="000000"/>
                  </a:solidFill>
                  <a:latin typeface="メイリオ" pitchFamily="50" charset="-128"/>
                  <a:ea typeface="メイリオ" pitchFamily="50" charset="-128"/>
                  <a:cs typeface="メイリオ" pitchFamily="50" charset="-128"/>
                </a:rPr>
                <a:t>※</a:t>
              </a:r>
              <a:r>
                <a:rPr lang="ja-JP" altLang="en-US" sz="1200" kern="0" dirty="0">
                  <a:solidFill>
                    <a:srgbClr val="000000"/>
                  </a:solidFill>
                  <a:latin typeface="メイリオ" pitchFamily="50" charset="-128"/>
                  <a:ea typeface="メイリオ" pitchFamily="50" charset="-128"/>
                  <a:cs typeface="メイリオ" pitchFamily="50" charset="-128"/>
                </a:rPr>
                <a:t>　身体への適合を図るための製作が必要なも</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の等については、貸与になじまないものと考</a:t>
              </a:r>
              <a:endParaRPr lang="en-US" altLang="ja-JP" sz="1200" kern="0" dirty="0">
                <a:solidFill>
                  <a:srgbClr val="000000"/>
                </a:solidFill>
                <a:latin typeface="メイリオ" pitchFamily="50" charset="-128"/>
                <a:ea typeface="メイリオ" pitchFamily="50" charset="-128"/>
                <a:cs typeface="メイリオ" pitchFamily="50" charset="-128"/>
              </a:endParaRPr>
            </a:p>
            <a:p>
              <a:pPr algn="l"/>
              <a:r>
                <a:rPr lang="ja-JP" altLang="en-US" sz="1200" kern="0" dirty="0">
                  <a:solidFill>
                    <a:srgbClr val="000000"/>
                  </a:solidFill>
                  <a:latin typeface="メイリオ" pitchFamily="50" charset="-128"/>
                  <a:ea typeface="メイリオ" pitchFamily="50" charset="-128"/>
                  <a:cs typeface="メイリオ" pitchFamily="50" charset="-128"/>
                </a:rPr>
                <a:t>　　えられる。</a:t>
              </a:r>
            </a:p>
          </p:txBody>
        </p:sp>
      </p:grpSp>
      <p:grpSp>
        <p:nvGrpSpPr>
          <p:cNvPr id="23" name="グループ化 22"/>
          <p:cNvGrpSpPr/>
          <p:nvPr/>
        </p:nvGrpSpPr>
        <p:grpSpPr>
          <a:xfrm>
            <a:off x="4664968" y="2348880"/>
            <a:ext cx="5040560" cy="2232248"/>
            <a:chOff x="998509" y="2636912"/>
            <a:chExt cx="7921770" cy="3720412"/>
          </a:xfrm>
        </p:grpSpPr>
        <p:sp>
          <p:nvSpPr>
            <p:cNvPr id="24" name="角丸四角形 23"/>
            <p:cNvSpPr/>
            <p:nvPr/>
          </p:nvSpPr>
          <p:spPr>
            <a:xfrm>
              <a:off x="998509" y="2636912"/>
              <a:ext cx="631935" cy="372040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vert="eaVert"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補装具の購入希望</a:t>
              </a:r>
            </a:p>
          </p:txBody>
        </p:sp>
        <p:sp>
          <p:nvSpPr>
            <p:cNvPr id="26" name="角丸四角形 25"/>
            <p:cNvSpPr/>
            <p:nvPr/>
          </p:nvSpPr>
          <p:spPr>
            <a:xfrm>
              <a:off x="2721832" y="4926881"/>
              <a:ext cx="2592289" cy="143044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成長に合わせた作り</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替えが必要</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適切な補装具の選定</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が必要</a:t>
              </a:r>
            </a:p>
          </p:txBody>
        </p:sp>
        <p:sp>
          <p:nvSpPr>
            <p:cNvPr id="27" name="角丸四角形 26"/>
            <p:cNvSpPr/>
            <p:nvPr/>
          </p:nvSpPr>
          <p:spPr>
            <a:xfrm>
              <a:off x="2678811" y="2636912"/>
              <a:ext cx="2592289" cy="2064421"/>
            </a:xfrm>
            <a:prstGeom prst="roundRect">
              <a:avLst>
                <a:gd name="adj" fmla="val 8474"/>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早期に不適合が予想</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されない</a:t>
              </a:r>
              <a:endParaRPr kumimoji="0" lang="en-US" altLang="ja-JP" sz="1000" kern="0" dirty="0">
                <a:solidFill>
                  <a:prstClr val="black"/>
                </a:solidFill>
                <a:latin typeface="Arial"/>
                <a:ea typeface="ＭＳ Ｐゴシック"/>
              </a:endParaRPr>
            </a:p>
            <a:p>
              <a:pPr marL="179201" indent="-179201" fontAlgn="auto">
                <a:spcBef>
                  <a:spcPts val="0"/>
                </a:spcBef>
                <a:spcAft>
                  <a:spcPts val="0"/>
                </a:spcAft>
                <a:defRPr/>
              </a:pPr>
              <a:r>
                <a:rPr kumimoji="0" lang="ja-JP" altLang="en-US" sz="1000" kern="0" dirty="0">
                  <a:solidFill>
                    <a:prstClr val="black"/>
                  </a:solidFill>
                  <a:latin typeface="Arial"/>
                  <a:ea typeface="ＭＳ Ｐゴシック"/>
                </a:rPr>
                <a:t>・ 必要な補装具が明確</a:t>
              </a:r>
            </a:p>
          </p:txBody>
        </p:sp>
        <p:sp>
          <p:nvSpPr>
            <p:cNvPr id="28" name="右矢印 27"/>
            <p:cNvSpPr/>
            <p:nvPr/>
          </p:nvSpPr>
          <p:spPr>
            <a:xfrm>
              <a:off x="5412066" y="5397217"/>
              <a:ext cx="495742" cy="541983"/>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29" name="右矢印 28"/>
            <p:cNvSpPr/>
            <p:nvPr/>
          </p:nvSpPr>
          <p:spPr>
            <a:xfrm>
              <a:off x="5451495" y="3116965"/>
              <a:ext cx="2337103" cy="1320146"/>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0" name="角丸四角形 29"/>
            <p:cNvSpPr/>
            <p:nvPr/>
          </p:nvSpPr>
          <p:spPr>
            <a:xfrm>
              <a:off x="6013617" y="4926883"/>
              <a:ext cx="1049677" cy="143043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貸与の活用</a:t>
              </a:r>
            </a:p>
          </p:txBody>
        </p:sp>
        <p:sp>
          <p:nvSpPr>
            <p:cNvPr id="31" name="角丸四角形 30"/>
            <p:cNvSpPr/>
            <p:nvPr/>
          </p:nvSpPr>
          <p:spPr>
            <a:xfrm>
              <a:off x="7870601" y="2636912"/>
              <a:ext cx="1021878" cy="2400266"/>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購入（製作）</a:t>
              </a:r>
            </a:p>
          </p:txBody>
        </p:sp>
        <p:sp>
          <p:nvSpPr>
            <p:cNvPr id="32" name="右矢印 31"/>
            <p:cNvSpPr/>
            <p:nvPr/>
          </p:nvSpPr>
          <p:spPr>
            <a:xfrm rot="19372016">
              <a:off x="7139944" y="4937565"/>
              <a:ext cx="648072" cy="735108"/>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3" name="右矢印 32"/>
            <p:cNvSpPr/>
            <p:nvPr/>
          </p:nvSpPr>
          <p:spPr>
            <a:xfrm>
              <a:off x="7140526" y="5757257"/>
              <a:ext cx="648072" cy="504056"/>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4" name="角丸四角形 33"/>
            <p:cNvSpPr/>
            <p:nvPr/>
          </p:nvSpPr>
          <p:spPr>
            <a:xfrm>
              <a:off x="7870602" y="5376771"/>
              <a:ext cx="1049677" cy="980553"/>
            </a:xfrm>
            <a:prstGeom prst="roundRect">
              <a:avLst/>
            </a:prstGeom>
            <a:noFill/>
            <a:ln w="9525" cap="flat" cmpd="sng" algn="ctr">
              <a:noFill/>
              <a:prstDash val="dash"/>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ja-JP" altLang="en-US" sz="1000" kern="0" dirty="0">
                  <a:solidFill>
                    <a:prstClr val="black"/>
                  </a:solidFill>
                  <a:latin typeface="Arial"/>
                  <a:ea typeface="ＭＳ Ｐゴシック"/>
                </a:rPr>
                <a:t>貸与の継続</a:t>
              </a:r>
            </a:p>
          </p:txBody>
        </p:sp>
      </p:grpSp>
      <p:sp>
        <p:nvSpPr>
          <p:cNvPr id="36" name="角丸四角形 35"/>
          <p:cNvSpPr/>
          <p:nvPr/>
        </p:nvSpPr>
        <p:spPr>
          <a:xfrm>
            <a:off x="97080" y="620698"/>
            <a:ext cx="9720386" cy="1296144"/>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a:t>
            </a:r>
            <a:r>
              <a:rPr kumimoji="0" lang="ja-JP" altLang="en-US" sz="1400" kern="0" dirty="0">
                <a:solidFill>
                  <a:srgbClr val="000000"/>
                </a:solidFill>
                <a:latin typeface="HGPｺﾞｼｯｸM" panose="020B0600000000000000" pitchFamily="50" charset="-128"/>
                <a:ea typeface="HGPｺﾞｼｯｸM" panose="020B0600000000000000" pitchFamily="50" charset="-128"/>
              </a:rPr>
              <a:t>　補装具費については、身体障害者の身体機能を補完・代替する補装具の「購入」に対して支給されているが、成長に伴って短期間での交換が必要となる障害児など、「購入」より「貸与」の方が利用者の便宜を図ることが可能な場合がある。</a:t>
            </a:r>
          </a:p>
          <a:p>
            <a:pPr marL="176022" indent="-176022" fontAlgn="auto">
              <a:lnSpc>
                <a:spcPct val="110000"/>
              </a:lnSpc>
              <a:spcBef>
                <a:spcPts val="0"/>
              </a:spcBef>
              <a:spcAft>
                <a:spcPts val="0"/>
              </a:spcAft>
            </a:pPr>
            <a:endParaRPr kumimoji="0" lang="ja-JP" altLang="en-US" sz="8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400" kern="0" dirty="0">
                <a:solidFill>
                  <a:srgbClr val="000000"/>
                </a:solidFill>
                <a:latin typeface="HGPｺﾞｼｯｸM" panose="020B0600000000000000" pitchFamily="50" charset="-128"/>
                <a:ea typeface="HGPｺﾞｼｯｸM" panose="020B0600000000000000" pitchFamily="50" charset="-128"/>
              </a:rPr>
              <a:t>○　このため、「購入」を基本とする原則は維持した上で、障害者の利便に照らして「貸与」が</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適切と考えられる場合に限り、新たに補装具費の支給の対象とする。</a:t>
            </a:r>
          </a:p>
        </p:txBody>
      </p:sp>
      <p:sp>
        <p:nvSpPr>
          <p:cNvPr id="37" name="右矢印 36"/>
          <p:cNvSpPr/>
          <p:nvPr/>
        </p:nvSpPr>
        <p:spPr>
          <a:xfrm>
            <a:off x="5169076" y="4005064"/>
            <a:ext cx="554977" cy="302434"/>
          </a:xfrm>
          <a:prstGeom prst="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ysClr val="windowText" lastClr="000000"/>
            </a:solidFill>
            <a:prstDash val="dash"/>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38" name="右矢印 37"/>
          <p:cNvSpPr/>
          <p:nvPr/>
        </p:nvSpPr>
        <p:spPr>
          <a:xfrm>
            <a:off x="5169050" y="2636916"/>
            <a:ext cx="540001" cy="770292"/>
          </a:xfrm>
          <a:prstGeom prst="right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lIns="91341" tIns="45673" rIns="91341" bIns="45673" rtlCol="0" anchor="ctr"/>
          <a:lstStyle/>
          <a:p>
            <a:pPr algn="ctr" fontAlgn="auto">
              <a:spcBef>
                <a:spcPts val="0"/>
              </a:spcBef>
              <a:spcAft>
                <a:spcPts val="0"/>
              </a:spcAft>
              <a:defRPr/>
            </a:pPr>
            <a:endParaRPr kumimoji="0" lang="ja-JP" altLang="en-US" sz="1000" kern="0">
              <a:solidFill>
                <a:prstClr val="black"/>
              </a:solidFill>
              <a:latin typeface="Arial"/>
              <a:ea typeface="ＭＳ Ｐゴシック"/>
            </a:endParaRPr>
          </a:p>
        </p:txBody>
      </p:sp>
      <p:sp>
        <p:nvSpPr>
          <p:cNvPr id="50" name="タイトル 2"/>
          <p:cNvSpPr txBox="1">
            <a:spLocks/>
          </p:cNvSpPr>
          <p:nvPr/>
        </p:nvSpPr>
        <p:spPr bwMode="auto">
          <a:xfrm>
            <a:off x="6819640" y="5150173"/>
            <a:ext cx="1415518"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座位保持椅子</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3" name="テキスト ボックス 52"/>
          <p:cNvSpPr txBox="1"/>
          <p:nvPr/>
        </p:nvSpPr>
        <p:spPr>
          <a:xfrm>
            <a:off x="6537425" y="5389756"/>
            <a:ext cx="1867397" cy="400015"/>
          </a:xfrm>
          <a:prstGeom prst="rect">
            <a:avLst/>
          </a:prstGeom>
          <a:noFill/>
          <a:ln>
            <a:noFill/>
            <a:prstDash val="dash"/>
          </a:ln>
        </p:spPr>
        <p:txBody>
          <a:bodyPr wrap="square" lIns="91341" tIns="45673" rIns="91341" bIns="45673" rtlCol="0">
            <a:spAutoFit/>
          </a:bodyPr>
          <a:lstStyle/>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姿勢を保持することが困難な障害児が日常生活の中で使用</a:t>
            </a:r>
          </a:p>
        </p:txBody>
      </p:sp>
      <p:sp>
        <p:nvSpPr>
          <p:cNvPr id="41" name="テキスト ボックス 40"/>
          <p:cNvSpPr txBox="1"/>
          <p:nvPr/>
        </p:nvSpPr>
        <p:spPr>
          <a:xfrm>
            <a:off x="8193360" y="6253968"/>
            <a:ext cx="2640062" cy="398257"/>
          </a:xfrm>
          <a:prstGeom prst="rect">
            <a:avLst/>
          </a:prstGeom>
          <a:noFill/>
          <a:ln>
            <a:noFill/>
            <a:prstDash val="dash"/>
          </a:ln>
        </p:spPr>
        <p:txBody>
          <a:bodyPr wrap="square" lIns="91341" tIns="45673" rIns="91341" bIns="45673" rtlCol="0">
            <a:spAutoFit/>
          </a:bodyPr>
          <a:lstStyle/>
          <a:p>
            <a:pPr>
              <a:defRPr/>
            </a:pPr>
            <a:r>
              <a:rPr kumimoji="0" lang="en-US" altLang="ja-JP" sz="1000" kern="0" dirty="0">
                <a:solidFill>
                  <a:prstClr val="black"/>
                </a:solidFill>
                <a:latin typeface="メイリオ" pitchFamily="50" charset="-128"/>
                <a:ea typeface="メイリオ" pitchFamily="50" charset="-128"/>
                <a:cs typeface="メイリオ" pitchFamily="50" charset="-128"/>
              </a:rPr>
              <a:t>※</a:t>
            </a:r>
            <a:r>
              <a:rPr kumimoji="0" lang="ja-JP" altLang="en-US" sz="1000" kern="0" dirty="0">
                <a:solidFill>
                  <a:prstClr val="black"/>
                </a:solidFill>
                <a:latin typeface="メイリオ" pitchFamily="50" charset="-128"/>
                <a:ea typeface="メイリオ" pitchFamily="50" charset="-128"/>
                <a:cs typeface="メイリオ" pitchFamily="50" charset="-128"/>
              </a:rPr>
              <a:t>対象種目については、</a:t>
            </a:r>
            <a:endParaRPr kumimoji="0" lang="en-US" altLang="ja-JP" sz="1000"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　今後検討。</a:t>
            </a:r>
          </a:p>
        </p:txBody>
      </p:sp>
      <p:sp>
        <p:nvSpPr>
          <p:cNvPr id="48" name="正方形/長方形 47"/>
          <p:cNvSpPr/>
          <p:nvPr/>
        </p:nvSpPr>
        <p:spPr>
          <a:xfrm>
            <a:off x="4808984" y="5360604"/>
            <a:ext cx="1492336" cy="553903"/>
          </a:xfrm>
          <a:prstGeom prst="rect">
            <a:avLst/>
          </a:prstGeom>
          <a:ln>
            <a:noFill/>
            <a:prstDash val="dash"/>
          </a:ln>
        </p:spPr>
        <p:txBody>
          <a:bodyPr wrap="square" lIns="91341" tIns="45673" rIns="91341" bIns="45673">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歩行機能を補うため、</a:t>
            </a:r>
            <a:endParaRPr kumimoji="0" lang="en-US" altLang="ja-JP" sz="1000" kern="0" dirty="0">
              <a:solidFill>
                <a:prstClr val="black"/>
              </a:solidFill>
              <a:latin typeface="メイリオ" pitchFamily="50" charset="-128"/>
              <a:ea typeface="メイリオ" pitchFamily="50" charset="-128"/>
              <a:cs typeface="メイリオ" pitchFamily="50" charset="-128"/>
            </a:endParaRPr>
          </a:p>
          <a:p>
            <a:pPr>
              <a:defRPr/>
            </a:pPr>
            <a:r>
              <a:rPr kumimoji="0" lang="ja-JP" altLang="en-US" sz="1000" kern="0" dirty="0">
                <a:solidFill>
                  <a:prstClr val="black"/>
                </a:solidFill>
                <a:latin typeface="メイリオ" pitchFamily="50" charset="-128"/>
                <a:ea typeface="メイリオ" pitchFamily="50" charset="-128"/>
                <a:cs typeface="メイリオ" pitchFamily="50" charset="-128"/>
              </a:rPr>
              <a:t>移動時に体重を支える器具</a:t>
            </a:r>
          </a:p>
        </p:txBody>
      </p:sp>
      <p:sp>
        <p:nvSpPr>
          <p:cNvPr id="49" name="タイトル 2"/>
          <p:cNvSpPr txBox="1">
            <a:spLocks/>
          </p:cNvSpPr>
          <p:nvPr/>
        </p:nvSpPr>
        <p:spPr bwMode="auto">
          <a:xfrm>
            <a:off x="5172344" y="5121041"/>
            <a:ext cx="1076802"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歩行器</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p>
        </p:txBody>
      </p:sp>
      <p:sp>
        <p:nvSpPr>
          <p:cNvPr id="52" name="タイトル 2"/>
          <p:cNvSpPr txBox="1">
            <a:spLocks/>
          </p:cNvSpPr>
          <p:nvPr/>
        </p:nvSpPr>
        <p:spPr bwMode="auto">
          <a:xfrm>
            <a:off x="4592960" y="4797158"/>
            <a:ext cx="2986400"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＜貸与の活用があり得る種目（例）＞</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8" name="大かっこ 7"/>
          <p:cNvSpPr/>
          <p:nvPr/>
        </p:nvSpPr>
        <p:spPr>
          <a:xfrm>
            <a:off x="5761552" y="3789072"/>
            <a:ext cx="1622079" cy="792083"/>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51" name="大かっこ 50"/>
          <p:cNvSpPr/>
          <p:nvPr/>
        </p:nvSpPr>
        <p:spPr>
          <a:xfrm>
            <a:off x="7856064" y="3789072"/>
            <a:ext cx="625350" cy="792083"/>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56" name="大かっこ 55"/>
          <p:cNvSpPr/>
          <p:nvPr/>
        </p:nvSpPr>
        <p:spPr>
          <a:xfrm>
            <a:off x="9058905" y="3992827"/>
            <a:ext cx="625350" cy="588327"/>
          </a:xfrm>
          <a:prstGeom prst="bracketPair">
            <a:avLst/>
          </a:prstGeom>
          <a:ln w="25400">
            <a:solidFill>
              <a:srgbClr val="FDBBC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grpSp>
        <p:nvGrpSpPr>
          <p:cNvPr id="11" name="グループ化 10"/>
          <p:cNvGrpSpPr/>
          <p:nvPr/>
        </p:nvGrpSpPr>
        <p:grpSpPr>
          <a:xfrm>
            <a:off x="4953033" y="5869695"/>
            <a:ext cx="1471172" cy="871676"/>
            <a:chOff x="4928243" y="5730069"/>
            <a:chExt cx="1247737" cy="73929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243" y="5732011"/>
              <a:ext cx="687572" cy="72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92" y="5730069"/>
              <a:ext cx="644288" cy="73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013" y="5768933"/>
            <a:ext cx="747461" cy="97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29</a:t>
            </a:fld>
            <a:endParaRPr lang="en-US" altLang="ja-JP" dirty="0">
              <a:solidFill>
                <a:prstClr val="black"/>
              </a:solidFill>
            </a:endParaRPr>
          </a:p>
        </p:txBody>
      </p:sp>
    </p:spTree>
    <p:extLst>
      <p:ext uri="{BB962C8B-B14F-4D97-AF65-F5344CB8AC3E}">
        <p14:creationId xmlns:p14="http://schemas.microsoft.com/office/powerpoint/2010/main" val="1983495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272480" y="882218"/>
            <a:ext cx="8424936" cy="5760527"/>
          </a:xfrm>
        </p:spPr>
        <p:txBody>
          <a:bodyPr wrap="square">
            <a:spAutoFit/>
          </a:bodyPr>
          <a:lstStyle/>
          <a:p>
            <a:pPr algn="l" eaLnBrk="1" hangingPunct="1">
              <a:lnSpc>
                <a:spcPts val="2600"/>
              </a:lnSpc>
              <a:spcBef>
                <a:spcPct val="0"/>
              </a:spcBef>
            </a:pPr>
            <a:r>
              <a:rPr lang="en-US" altLang="ja-JP" sz="2000" dirty="0">
                <a:latin typeface="ＭＳ ゴシック" pitchFamily="49" charset="-128"/>
                <a:ea typeface="ＭＳ ゴシック" pitchFamily="49" charset="-128"/>
              </a:rPr>
              <a:t>Ⅰ</a:t>
            </a:r>
            <a:r>
              <a:rPr lang="ja-JP" altLang="en-US" sz="2000" dirty="0">
                <a:latin typeface="ＭＳ ゴシック" pitchFamily="49" charset="-128"/>
                <a:ea typeface="ＭＳ ゴシック" pitchFamily="49" charset="-128"/>
              </a:rPr>
              <a:t>　</a:t>
            </a:r>
            <a:r>
              <a:rPr lang="ja-JP" altLang="en-US" sz="2000" dirty="0" smtClean="0">
                <a:latin typeface="ＭＳ ゴシック" pitchFamily="49" charset="-128"/>
                <a:ea typeface="ＭＳ ゴシック" pitchFamily="49" charset="-128"/>
              </a:rPr>
              <a:t>障害福祉施策の経緯と動向・・・・・・</a:t>
            </a:r>
            <a:r>
              <a:rPr lang="ja-JP" altLang="en-US" sz="2000" dirty="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r>
              <a:rPr lang="en-US" altLang="ja-JP" sz="2000" dirty="0" smtClean="0">
                <a:latin typeface="ＭＳ ゴシック" pitchFamily="49" charset="-128"/>
                <a:ea typeface="ＭＳ ゴシック" pitchFamily="49" charset="-128"/>
              </a:rPr>
              <a:t>Ⅱ</a:t>
            </a:r>
            <a:r>
              <a:rPr lang="ja-JP" altLang="en-US" sz="2000" dirty="0">
                <a:latin typeface="ＭＳ ゴシック" pitchFamily="49" charset="-128"/>
                <a:ea typeface="ＭＳ ゴシック" pitchFamily="49" charset="-128"/>
              </a:rPr>
              <a:t>　</a:t>
            </a:r>
            <a:r>
              <a:rPr lang="ja-JP" altLang="en-US" sz="2000" dirty="0">
                <a:latin typeface="ＭＳ ゴシック" panose="020B0609070205080204" pitchFamily="49" charset="-128"/>
                <a:ea typeface="ＭＳ ゴシック" panose="020B0609070205080204" pitchFamily="49" charset="-128"/>
              </a:rPr>
              <a:t>障害者総合支援法及び児童福祉法</a:t>
            </a:r>
            <a:r>
              <a:rPr lang="ja-JP" altLang="en-US" sz="2000" dirty="0" smtClean="0">
                <a:latin typeface="ＭＳ ゴシック" panose="020B0609070205080204" pitchFamily="49" charset="-128"/>
                <a:ea typeface="ＭＳ ゴシック" panose="020B0609070205080204" pitchFamily="49" charset="-128"/>
              </a:rPr>
              <a:t>の一部</a:t>
            </a:r>
            <a:r>
              <a:rPr lang="ja-JP" altLang="en-US" sz="2000" dirty="0">
                <a:latin typeface="ＭＳ ゴシック" panose="020B0609070205080204" pitchFamily="49" charset="-128"/>
                <a:ea typeface="ＭＳ ゴシック" panose="020B0609070205080204" pitchFamily="49" charset="-128"/>
              </a:rPr>
              <a:t>を改正する法律に</a:t>
            </a:r>
            <a:r>
              <a:rPr lang="ja-JP" altLang="en-US" sz="2000" dirty="0" smtClean="0">
                <a:latin typeface="ＭＳ ゴシック" panose="020B0609070205080204" pitchFamily="49" charset="-128"/>
                <a:ea typeface="ＭＳ ゴシック" panose="020B0609070205080204" pitchFamily="49" charset="-128"/>
              </a:rPr>
              <a:t>ついて・</a:t>
            </a:r>
            <a:r>
              <a:rPr lang="ja-JP" altLang="en-US" sz="2000" dirty="0">
                <a:latin typeface="ＭＳ ゴシック" panose="020B0609070205080204" pitchFamily="49" charset="-128"/>
                <a:ea typeface="ＭＳ ゴシック" panose="020B0609070205080204" pitchFamily="49" charset="-128"/>
              </a:rPr>
              <a:t>　</a:t>
            </a: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itchFamily="49" charset="-128"/>
                <a:ea typeface="ＭＳ ゴシック" pitchFamily="49" charset="-128"/>
              </a:rPr>
              <a:t>Ⅲ</a:t>
            </a:r>
            <a:r>
              <a:rPr lang="ja-JP" altLang="en-US" sz="2000" dirty="0">
                <a:latin typeface="ＭＳ ゴシック" pitchFamily="49" charset="-128"/>
                <a:ea typeface="ＭＳ ゴシック" pitchFamily="49" charset="-128"/>
              </a:rPr>
              <a:t>　</a:t>
            </a:r>
            <a:r>
              <a:rPr lang="ja-JP" altLang="en-US" sz="2000" dirty="0">
                <a:latin typeface="ＭＳ ゴシック" panose="020B0609070205080204" pitchFamily="49" charset="-128"/>
                <a:ea typeface="ＭＳ ゴシック" panose="020B0609070205080204" pitchFamily="49" charset="-128"/>
              </a:rPr>
              <a:t>平成</a:t>
            </a:r>
            <a:r>
              <a:rPr lang="en-US" altLang="ja-JP" sz="2000" dirty="0">
                <a:latin typeface="ＭＳ ゴシック" panose="020B0609070205080204" pitchFamily="49" charset="-128"/>
                <a:ea typeface="ＭＳ ゴシック" panose="020B0609070205080204" pitchFamily="49" charset="-128"/>
              </a:rPr>
              <a:t>30</a:t>
            </a:r>
            <a:r>
              <a:rPr lang="ja-JP" altLang="en-US" sz="2000" dirty="0">
                <a:latin typeface="ＭＳ ゴシック" panose="020B0609070205080204" pitchFamily="49" charset="-128"/>
                <a:ea typeface="ＭＳ ゴシック" panose="020B0609070205080204" pitchFamily="49" charset="-128"/>
              </a:rPr>
              <a:t>年度障害福祉サービス</a:t>
            </a:r>
            <a:r>
              <a:rPr lang="ja-JP" altLang="en-US" sz="2000" dirty="0" smtClean="0">
                <a:latin typeface="ＭＳ ゴシック" panose="020B0609070205080204" pitchFamily="49" charset="-128"/>
                <a:ea typeface="ＭＳ ゴシック" panose="020B0609070205080204" pitchFamily="49" charset="-128"/>
              </a:rPr>
              <a:t>等報酬改に</a:t>
            </a:r>
            <a:r>
              <a:rPr lang="ja-JP" altLang="en-US" sz="2000" dirty="0">
                <a:latin typeface="ＭＳ ゴシック" panose="020B0609070205080204" pitchFamily="49" charset="-128"/>
                <a:ea typeface="ＭＳ ゴシック" panose="020B0609070205080204" pitchFamily="49" charset="-128"/>
              </a:rPr>
              <a:t>ついて</a:t>
            </a: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itchFamily="49" charset="-128"/>
                <a:ea typeface="ＭＳ ゴシック" pitchFamily="49" charset="-128"/>
              </a:rPr>
              <a:t>Ⅳ</a:t>
            </a:r>
            <a:r>
              <a:rPr lang="ja-JP" altLang="en-US" sz="2000" dirty="0">
                <a:latin typeface="ＭＳ ゴシック" pitchFamily="49" charset="-128"/>
                <a:ea typeface="ＭＳ ゴシック" pitchFamily="49" charset="-128"/>
              </a:rPr>
              <a:t>　障害福祉計画に</a:t>
            </a:r>
            <a:r>
              <a:rPr lang="ja-JP" altLang="en-US" sz="2000" dirty="0" smtClean="0">
                <a:latin typeface="ＭＳ ゴシック" pitchFamily="49" charset="-128"/>
                <a:ea typeface="ＭＳ ゴシック" pitchFamily="49" charset="-128"/>
              </a:rPr>
              <a:t>ついて・・・・・・・・・・・・・・・・・・・・</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endParaRPr lang="en-US" altLang="ja-JP" sz="2000" dirty="0">
              <a:latin typeface="ＭＳ ゴシック" pitchFamily="49" charset="-128"/>
              <a:ea typeface="ＭＳ ゴシック" pitchFamily="49" charset="-128"/>
            </a:endParaRPr>
          </a:p>
          <a:p>
            <a:pPr algn="l" eaLnBrk="1" hangingPunct="1">
              <a:lnSpc>
                <a:spcPts val="2600"/>
              </a:lnSpc>
              <a:spcBef>
                <a:spcPct val="0"/>
              </a:spcBef>
            </a:pPr>
            <a:r>
              <a:rPr lang="en-US" altLang="ja-JP" sz="2000" dirty="0">
                <a:latin typeface="ＭＳ ゴシック" panose="020B0609070205080204" pitchFamily="49" charset="-128"/>
                <a:ea typeface="ＭＳ ゴシック" panose="020B0609070205080204" pitchFamily="49" charset="-128"/>
              </a:rPr>
              <a:t>Ⅴ</a:t>
            </a:r>
            <a:r>
              <a:rPr lang="ja-JP" altLang="en-US" sz="2000" dirty="0">
                <a:latin typeface="ＭＳ ゴシック" panose="020B0609070205080204" pitchFamily="49" charset="-128"/>
                <a:ea typeface="ＭＳ ゴシック" panose="020B0609070205080204" pitchFamily="49" charset="-128"/>
              </a:rPr>
              <a:t>　地域生活支援拠点等の整備に</a:t>
            </a:r>
            <a:r>
              <a:rPr lang="ja-JP" altLang="en-US" sz="2000" dirty="0" smtClean="0">
                <a:latin typeface="ＭＳ ゴシック" panose="020B0609070205080204" pitchFamily="49" charset="-128"/>
                <a:ea typeface="ＭＳ ゴシック" panose="020B0609070205080204" pitchFamily="49" charset="-128"/>
              </a:rPr>
              <a:t>ついて・・・・・・・・・・・・・・</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en-US" altLang="ja-JP" sz="2000" dirty="0">
                <a:latin typeface="ＭＳ ゴシック" panose="020B0609070205080204" pitchFamily="49" charset="-128"/>
                <a:ea typeface="ＭＳ ゴシック" panose="020B0609070205080204" pitchFamily="49" charset="-128"/>
              </a:rPr>
              <a:t>Ⅵ</a:t>
            </a:r>
            <a:r>
              <a:rPr lang="ja-JP" altLang="en-US" sz="2000" dirty="0">
                <a:latin typeface="ＭＳ ゴシック" panose="020B0609070205080204" pitchFamily="49" charset="-128"/>
                <a:ea typeface="ＭＳ ゴシック" panose="020B0609070205080204" pitchFamily="49" charset="-128"/>
              </a:rPr>
              <a:t>　</a:t>
            </a:r>
            <a:r>
              <a:rPr lang="ja-JP" altLang="ja-JP" sz="2000" dirty="0">
                <a:latin typeface="ＭＳ ゴシック" panose="020B0609070205080204" pitchFamily="49" charset="-128"/>
                <a:ea typeface="ＭＳ ゴシック" panose="020B0609070205080204" pitchFamily="49" charset="-128"/>
              </a:rPr>
              <a:t>障害者支援における権利</a:t>
            </a:r>
            <a:r>
              <a:rPr lang="ja-JP" altLang="ja-JP" sz="2000" dirty="0" smtClean="0">
                <a:latin typeface="ＭＳ ゴシック" panose="020B0609070205080204" pitchFamily="49" charset="-128"/>
                <a:ea typeface="ＭＳ ゴシック" panose="020B0609070205080204" pitchFamily="49" charset="-128"/>
              </a:rPr>
              <a:t>擁護と</a:t>
            </a:r>
            <a:r>
              <a:rPr lang="ja-JP" altLang="ja-JP" sz="2000" dirty="0">
                <a:latin typeface="ＭＳ ゴシック" panose="020B0609070205080204" pitchFamily="49" charset="-128"/>
                <a:ea typeface="ＭＳ ゴシック" panose="020B0609070205080204" pitchFamily="49" charset="-128"/>
              </a:rPr>
              <a:t>虐待防止に関わる法律</a:t>
            </a:r>
            <a:r>
              <a:rPr lang="ja-JP" altLang="en-US" sz="2000" dirty="0" smtClean="0">
                <a:latin typeface="ＭＳ ゴシック" panose="020B0609070205080204" pitchFamily="49" charset="-128"/>
                <a:ea typeface="ＭＳ ゴシック" panose="020B0609070205080204" pitchFamily="49" charset="-128"/>
              </a:rPr>
              <a:t>等・・・・・</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en-US" altLang="ja-JP" sz="2000" dirty="0" smtClean="0">
                <a:latin typeface="ＭＳ ゴシック" panose="020B0609070205080204" pitchFamily="49" charset="-128"/>
                <a:ea typeface="ＭＳ ゴシック" panose="020B0609070205080204" pitchFamily="49" charset="-128"/>
              </a:rPr>
              <a:t>Ⅶ</a:t>
            </a:r>
            <a:r>
              <a:rPr lang="ja-JP" altLang="en-US" sz="2000" dirty="0" smtClean="0">
                <a:latin typeface="ＭＳ ゴシック" panose="020B0609070205080204" pitchFamily="49" charset="-128"/>
                <a:ea typeface="ＭＳ ゴシック" panose="020B0609070205080204" pitchFamily="49" charset="-128"/>
              </a:rPr>
              <a:t>　各分野の動向について・・・・・・・・・・・・・・・・・・・・</a:t>
            </a:r>
            <a:endParaRPr lang="en-US" altLang="ja-JP" sz="2000" dirty="0" smtClean="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endParaRPr lang="en-US" altLang="ja-JP" sz="2000" dirty="0">
              <a:latin typeface="ＭＳ ゴシック" panose="020B0609070205080204" pitchFamily="49" charset="-128"/>
              <a:ea typeface="ＭＳ ゴシック" panose="020B0609070205080204" pitchFamily="49" charset="-128"/>
            </a:endParaRPr>
          </a:p>
          <a:p>
            <a:pPr algn="l" eaLnBrk="1" hangingPunct="1">
              <a:lnSpc>
                <a:spcPts val="2600"/>
              </a:lnSpc>
              <a:spcBef>
                <a:spcPct val="0"/>
              </a:spcBef>
            </a:pP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参考資料）</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r>
              <a:rPr lang="ja-JP" altLang="en-US" sz="2000" dirty="0" smtClean="0">
                <a:latin typeface="ＭＳ ゴシック" panose="020B0609070205080204" pitchFamily="49" charset="-128"/>
                <a:ea typeface="ＭＳ ゴシック" panose="020B0609070205080204" pitchFamily="49" charset="-128"/>
              </a:rPr>
              <a:t>平成３０年度市町村</a:t>
            </a:r>
            <a:r>
              <a:rPr lang="ja-JP" altLang="en-US" sz="2000" dirty="0">
                <a:latin typeface="ＭＳ ゴシック" panose="020B0609070205080204" pitchFamily="49" charset="-128"/>
                <a:ea typeface="ＭＳ ゴシック" panose="020B0609070205080204" pitchFamily="49" charset="-128"/>
              </a:rPr>
              <a:t>　</a:t>
            </a:r>
            <a:r>
              <a:rPr lang="ja-JP" altLang="en-US" sz="2000" dirty="0" smtClean="0">
                <a:latin typeface="ＭＳ ゴシック" panose="020B0609070205080204" pitchFamily="49" charset="-128"/>
                <a:ea typeface="ＭＳ ゴシック" panose="020B0609070205080204" pitchFamily="49" charset="-128"/>
              </a:rPr>
              <a:t>都道府県地域</a:t>
            </a:r>
            <a:r>
              <a:rPr lang="ja-JP" altLang="en-US" sz="2000" dirty="0">
                <a:latin typeface="ＭＳ ゴシック" panose="020B0609070205080204" pitchFamily="49" charset="-128"/>
                <a:ea typeface="ＭＳ ゴシック" panose="020B0609070205080204" pitchFamily="49" charset="-128"/>
              </a:rPr>
              <a:t>生活支援事業一覧</a:t>
            </a:r>
            <a:r>
              <a:rPr lang="ja-JP" altLang="en-US" sz="2000" dirty="0" smtClean="0">
                <a:latin typeface="ＭＳ ゴシック" pitchFamily="49" charset="-128"/>
                <a:ea typeface="ＭＳ ゴシック" pitchFamily="49" charset="-128"/>
              </a:rPr>
              <a:t>・・・・・・・・</a:t>
            </a:r>
            <a:endParaRPr lang="en-US" altLang="ja-JP" sz="2000" dirty="0" smtClean="0">
              <a:latin typeface="ＭＳ ゴシック" pitchFamily="49" charset="-128"/>
              <a:ea typeface="ＭＳ ゴシック" pitchFamily="49" charset="-128"/>
            </a:endParaRPr>
          </a:p>
          <a:p>
            <a:pPr algn="l" eaLnBrk="1" hangingPunct="1">
              <a:lnSpc>
                <a:spcPts val="2600"/>
              </a:lnSpc>
              <a:spcBef>
                <a:spcPct val="0"/>
              </a:spcBef>
            </a:pPr>
            <a:r>
              <a:rPr lang="ja-JP" altLang="en-US" sz="2000" dirty="0"/>
              <a:t>生活困窮者自立支援法について</a:t>
            </a: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a:t>
            </a:r>
            <a:r>
              <a:rPr lang="ja-JP" altLang="en-US" sz="2000" dirty="0" smtClean="0">
                <a:latin typeface="ＭＳ ゴシック" pitchFamily="49" charset="-128"/>
                <a:ea typeface="ＭＳ ゴシック" pitchFamily="49" charset="-128"/>
              </a:rPr>
              <a:t>　</a:t>
            </a:r>
            <a:endParaRPr lang="en-US" altLang="ja-JP" sz="2000" dirty="0">
              <a:latin typeface="ＭＳ ゴシック" pitchFamily="49" charset="-128"/>
              <a:ea typeface="ＭＳ ゴシック" pitchFamily="49" charset="-128"/>
            </a:endParaRPr>
          </a:p>
        </p:txBody>
      </p:sp>
      <p:sp>
        <p:nvSpPr>
          <p:cNvPr id="17411" name="Rectangle 3"/>
          <p:cNvSpPr>
            <a:spLocks noChangeArrowheads="1"/>
          </p:cNvSpPr>
          <p:nvPr/>
        </p:nvSpPr>
        <p:spPr bwMode="auto">
          <a:xfrm>
            <a:off x="-15552" y="72008"/>
            <a:ext cx="9906000" cy="548680"/>
          </a:xfrm>
          <a:prstGeom prst="rect">
            <a:avLst/>
          </a:prstGeom>
          <a:noFill/>
          <a:ln w="9525">
            <a:noFill/>
            <a:miter lim="800000"/>
            <a:headEnd/>
            <a:tailEnd/>
          </a:ln>
        </p:spPr>
        <p:txBody>
          <a:bodyPr lIns="91388" tIns="45696" rIns="91388" bIns="45696" anchor="ctr"/>
          <a:lstStyle/>
          <a:p>
            <a:pPr algn="ctr"/>
            <a:r>
              <a:rPr lang="ja-JP" altLang="en-US" sz="2800" b="1" dirty="0"/>
              <a:t>目　　　　次</a:t>
            </a:r>
          </a:p>
        </p:txBody>
      </p:sp>
      <p:sp>
        <p:nvSpPr>
          <p:cNvPr id="4" name="Rectangle 2"/>
          <p:cNvSpPr txBox="1">
            <a:spLocks noChangeArrowheads="1"/>
          </p:cNvSpPr>
          <p:nvPr/>
        </p:nvSpPr>
        <p:spPr bwMode="auto">
          <a:xfrm>
            <a:off x="8400568" y="882218"/>
            <a:ext cx="1152129" cy="5760527"/>
          </a:xfrm>
          <a:prstGeom prst="rect">
            <a:avLst/>
          </a:prstGeom>
          <a:noFill/>
          <a:ln w="9525">
            <a:noFill/>
            <a:miter lim="800000"/>
            <a:headEnd/>
            <a:tailEnd/>
          </a:ln>
        </p:spPr>
        <p:txBody>
          <a:bodyPr vert="horz" wrap="square" lIns="91418" tIns="45708" rIns="91418" bIns="45708" numCol="1" anchor="t" anchorCtr="0" compatLnSpc="1">
            <a:prstTxWarp prst="textNoShape">
              <a:avLst/>
            </a:prstTxWarp>
            <a:spAutoFit/>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147" indent="0" algn="ctr" rtl="0" eaLnBrk="0" fontAlgn="base" hangingPunct="0">
              <a:spcBef>
                <a:spcPct val="20000"/>
              </a:spcBef>
              <a:spcAft>
                <a:spcPct val="0"/>
              </a:spcAft>
              <a:buNone/>
              <a:defRPr kumimoji="1" sz="2800">
                <a:solidFill>
                  <a:schemeClr val="tx1"/>
                </a:solidFill>
                <a:latin typeface="+mn-lt"/>
                <a:ea typeface="+mn-ea"/>
              </a:defRPr>
            </a:lvl2pPr>
            <a:lvl3pPr marL="914293" indent="0" algn="ctr" rtl="0" eaLnBrk="0" fontAlgn="base" hangingPunct="0">
              <a:spcBef>
                <a:spcPct val="20000"/>
              </a:spcBef>
              <a:spcAft>
                <a:spcPct val="0"/>
              </a:spcAft>
              <a:buNone/>
              <a:defRPr kumimoji="1" sz="2400">
                <a:solidFill>
                  <a:schemeClr val="tx1"/>
                </a:solidFill>
                <a:latin typeface="+mn-lt"/>
                <a:ea typeface="+mn-ea"/>
              </a:defRPr>
            </a:lvl3pPr>
            <a:lvl4pPr marL="1371440" indent="0" algn="ctr" rtl="0" eaLnBrk="0" fontAlgn="base" hangingPunct="0">
              <a:spcBef>
                <a:spcPct val="20000"/>
              </a:spcBef>
              <a:spcAft>
                <a:spcPct val="0"/>
              </a:spcAft>
              <a:buNone/>
              <a:defRPr kumimoji="1" sz="2000">
                <a:solidFill>
                  <a:schemeClr val="tx1"/>
                </a:solidFill>
                <a:latin typeface="+mn-lt"/>
                <a:ea typeface="+mn-ea"/>
              </a:defRPr>
            </a:lvl4pPr>
            <a:lvl5pPr marL="1828587" indent="0" algn="ctr" rtl="0" eaLnBrk="0" fontAlgn="base" hangingPunct="0">
              <a:spcBef>
                <a:spcPct val="20000"/>
              </a:spcBef>
              <a:spcAft>
                <a:spcPct val="0"/>
              </a:spcAft>
              <a:buNone/>
              <a:defRPr kumimoji="1" sz="2000">
                <a:solidFill>
                  <a:schemeClr val="tx1"/>
                </a:solidFill>
                <a:latin typeface="+mn-lt"/>
                <a:ea typeface="+mn-ea"/>
              </a:defRPr>
            </a:lvl5pPr>
            <a:lvl6pPr marL="2285733" indent="0" algn="ctr" rtl="0" fontAlgn="base">
              <a:spcBef>
                <a:spcPct val="20000"/>
              </a:spcBef>
              <a:spcAft>
                <a:spcPct val="0"/>
              </a:spcAft>
              <a:buNone/>
              <a:defRPr kumimoji="1" sz="2000">
                <a:solidFill>
                  <a:schemeClr val="tx1"/>
                </a:solidFill>
                <a:latin typeface="+mn-lt"/>
                <a:ea typeface="+mn-ea"/>
              </a:defRPr>
            </a:lvl6pPr>
            <a:lvl7pPr marL="2742879" indent="0" algn="ctr" rtl="0" fontAlgn="base">
              <a:spcBef>
                <a:spcPct val="20000"/>
              </a:spcBef>
              <a:spcAft>
                <a:spcPct val="0"/>
              </a:spcAft>
              <a:buNone/>
              <a:defRPr kumimoji="1" sz="2000">
                <a:solidFill>
                  <a:schemeClr val="tx1"/>
                </a:solidFill>
                <a:latin typeface="+mn-lt"/>
                <a:ea typeface="+mn-ea"/>
              </a:defRPr>
            </a:lvl7pPr>
            <a:lvl8pPr marL="3200026" indent="0" algn="ctr" rtl="0" fontAlgn="base">
              <a:spcBef>
                <a:spcPct val="20000"/>
              </a:spcBef>
              <a:spcAft>
                <a:spcPct val="0"/>
              </a:spcAft>
              <a:buNone/>
              <a:defRPr kumimoji="1" sz="2000">
                <a:solidFill>
                  <a:schemeClr val="tx1"/>
                </a:solidFill>
                <a:latin typeface="+mn-lt"/>
                <a:ea typeface="+mn-ea"/>
              </a:defRPr>
            </a:lvl8pPr>
            <a:lvl9pPr marL="3657173" indent="0" algn="ctr" rtl="0" fontAlgn="base">
              <a:spcBef>
                <a:spcPct val="20000"/>
              </a:spcBef>
              <a:spcAft>
                <a:spcPct val="0"/>
              </a:spcAft>
              <a:buNone/>
              <a:defRPr kumimoji="1" sz="2000">
                <a:solidFill>
                  <a:schemeClr val="tx1"/>
                </a:solidFill>
                <a:latin typeface="+mn-lt"/>
                <a:ea typeface="+mn-ea"/>
              </a:defRPr>
            </a:lvl9pPr>
          </a:lstStyle>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 </a:t>
            </a:r>
            <a:r>
              <a:rPr lang="ja-JP" altLang="en-US" sz="2000" kern="0" dirty="0">
                <a:latin typeface="ＭＳ ゴシック" pitchFamily="49" charset="-128"/>
                <a:ea typeface="ＭＳ ゴシック" pitchFamily="49" charset="-128"/>
              </a:rPr>
              <a:t>４</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a:latin typeface="ＭＳ ゴシック" pitchFamily="49" charset="-128"/>
                <a:ea typeface="ＭＳ ゴシック" pitchFamily="49" charset="-128"/>
              </a:rPr>
              <a:t>１９</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a:latin typeface="ＭＳ ゴシック" pitchFamily="49" charset="-128"/>
                <a:ea typeface="ＭＳ ゴシック" pitchFamily="49" charset="-128"/>
              </a:rPr>
              <a:t>３２</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a:latin typeface="ＭＳ ゴシック" pitchFamily="49" charset="-128"/>
                <a:ea typeface="ＭＳ ゴシック" pitchFamily="49" charset="-128"/>
              </a:rPr>
              <a:t>６１</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a:latin typeface="ＭＳ ゴシック" pitchFamily="49" charset="-128"/>
                <a:ea typeface="ＭＳ ゴシック" pitchFamily="49" charset="-128"/>
              </a:rPr>
              <a:t>７９</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８８</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１２８</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a:latin typeface="ＭＳ ゴシック" pitchFamily="49" charset="-128"/>
              <a:ea typeface="ＭＳ ゴシック" pitchFamily="49" charset="-128"/>
            </a:endParaRPr>
          </a:p>
          <a:p>
            <a:pPr algn="r" eaLnBrk="1" hangingPunct="1">
              <a:lnSpc>
                <a:spcPts val="2600"/>
              </a:lnSpc>
              <a:spcBef>
                <a:spcPct val="0"/>
              </a:spcBef>
            </a:pP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１７９</a:t>
            </a:r>
            <a:endParaRPr lang="en-US" altLang="ja-JP" sz="2000" kern="0" dirty="0" smtClean="0">
              <a:latin typeface="ＭＳ ゴシック" pitchFamily="49" charset="-128"/>
              <a:ea typeface="ＭＳ ゴシック" pitchFamily="49" charset="-128"/>
            </a:endParaRPr>
          </a:p>
          <a:p>
            <a:pPr algn="r" eaLnBrk="1" hangingPunct="1">
              <a:lnSpc>
                <a:spcPts val="2600"/>
              </a:lnSpc>
              <a:spcBef>
                <a:spcPct val="0"/>
              </a:spcBef>
            </a:pPr>
            <a:r>
              <a:rPr lang="ja-JP" altLang="en-US" sz="2000" kern="0" dirty="0" smtClean="0">
                <a:latin typeface="ＭＳ ゴシック" pitchFamily="49" charset="-128"/>
                <a:ea typeface="ＭＳ ゴシック" pitchFamily="49" charset="-128"/>
              </a:rPr>
              <a:t>１８７</a:t>
            </a:r>
            <a:endParaRPr lang="en-US" altLang="ja-JP" sz="2000" kern="0" dirty="0">
              <a:latin typeface="ＭＳ ゴシック" pitchFamily="49" charset="-128"/>
              <a:ea typeface="ＭＳ ゴシック" pitchFamily="49" charset="-128"/>
            </a:endParaRPr>
          </a:p>
        </p:txBody>
      </p:sp>
      <p:sp>
        <p:nvSpPr>
          <p:cNvPr id="3" name="スライド番号プレースホルダー 2"/>
          <p:cNvSpPr>
            <a:spLocks noGrp="1"/>
          </p:cNvSpPr>
          <p:nvPr>
            <p:ph type="sldNum" sz="quarter" idx="12"/>
          </p:nvPr>
        </p:nvSpPr>
        <p:spPr/>
        <p:txBody>
          <a:bodyPr/>
          <a:lstStyle/>
          <a:p>
            <a:pPr>
              <a:defRPr/>
            </a:pPr>
            <a:fld id="{190383E8-C7BB-4AD7-9E52-D64A9EDED09B}" type="slidenum">
              <a:rPr lang="en-US" altLang="ja-JP" smtClean="0">
                <a:solidFill>
                  <a:srgbClr val="000000"/>
                </a:solidFill>
              </a:rPr>
              <a:pPr>
                <a:defRPr/>
              </a:pPr>
              <a:t>3</a:t>
            </a:fld>
            <a:endParaRPr lang="en-US" altLang="ja-JP" dirty="0">
              <a:solidFill>
                <a:srgbClr val="000000"/>
              </a:solidFill>
            </a:endParaRPr>
          </a:p>
        </p:txBody>
      </p:sp>
    </p:spTree>
    <p:extLst>
      <p:ext uri="{BB962C8B-B14F-4D97-AF65-F5344CB8AC3E}">
        <p14:creationId xmlns:p14="http://schemas.microsoft.com/office/powerpoint/2010/main" val="4060066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159467" y="2863090"/>
            <a:ext cx="546061" cy="3881174"/>
          </a:xfrm>
          <a:prstGeom prst="roundRect">
            <a:avLst/>
          </a:prstGeom>
          <a:solidFill>
            <a:srgbClr val="FFFFCC"/>
          </a:solidFill>
          <a:ln w="12700">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dirty="0">
                <a:solidFill>
                  <a:sysClr val="windowText" lastClr="000000"/>
                </a:solidFill>
                <a:latin typeface="HG丸ｺﾞｼｯｸM-PRO" pitchFamily="50" charset="-128"/>
                <a:ea typeface="HG丸ｺﾞｼｯｸM-PRO" pitchFamily="50" charset="-128"/>
              </a:rPr>
              <a:t>利用者</a:t>
            </a:r>
          </a:p>
        </p:txBody>
      </p:sp>
      <p:sp>
        <p:nvSpPr>
          <p:cNvPr id="26" name="角丸四角形 25"/>
          <p:cNvSpPr/>
          <p:nvPr/>
        </p:nvSpPr>
        <p:spPr>
          <a:xfrm>
            <a:off x="210339" y="3028884"/>
            <a:ext cx="3878565" cy="3715379"/>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ltLang="ja-JP" sz="1400" b="1" dirty="0" smtClean="0">
              <a:solidFill>
                <a:sysClr val="windowText" lastClr="000000"/>
              </a:solidFill>
              <a:latin typeface="HG丸ｺﾞｼｯｸM-PRO" pitchFamily="50" charset="-128"/>
              <a:ea typeface="HG丸ｺﾞｼｯｸM-PRO" pitchFamily="50" charset="-128"/>
            </a:endParaRPr>
          </a:p>
          <a:p>
            <a:pPr algn="ctr"/>
            <a:endParaRPr lang="en-US" altLang="ja-JP" sz="1400" b="1" dirty="0" smtClean="0">
              <a:solidFill>
                <a:sysClr val="windowText" lastClr="000000"/>
              </a:solidFill>
              <a:latin typeface="HG丸ｺﾞｼｯｸM-PRO" pitchFamily="50" charset="-128"/>
              <a:ea typeface="HG丸ｺﾞｼｯｸM-PRO" pitchFamily="50" charset="-128"/>
            </a:endParaRPr>
          </a:p>
        </p:txBody>
      </p:sp>
      <p:sp>
        <p:nvSpPr>
          <p:cNvPr id="28" name="テキスト ボックス 27"/>
          <p:cNvSpPr txBox="1"/>
          <p:nvPr/>
        </p:nvSpPr>
        <p:spPr>
          <a:xfrm>
            <a:off x="416497" y="2851046"/>
            <a:ext cx="3528392" cy="360000"/>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6000" rIns="0" bIns="0" rtlCol="0">
            <a:noAutofit/>
          </a:bodyPr>
          <a:lstStyle/>
          <a:p>
            <a:pPr algn="ctr"/>
            <a:r>
              <a:rPr lang="ja-JP" altLang="en-US" sz="1400" dirty="0">
                <a:solidFill>
                  <a:prstClr val="black"/>
                </a:solidFill>
                <a:latin typeface="HG丸ｺﾞｼｯｸM-PRO" pitchFamily="50" charset="-128"/>
                <a:ea typeface="HG丸ｺﾞｼｯｸM-PRO" pitchFamily="50" charset="-128"/>
              </a:rPr>
              <a:t>障害福祉</a:t>
            </a:r>
            <a:r>
              <a:rPr lang="ja-JP" altLang="en-US" sz="1400" dirty="0" smtClean="0">
                <a:solidFill>
                  <a:prstClr val="black"/>
                </a:solidFill>
                <a:latin typeface="HG丸ｺﾞｼｯｸM-PRO" pitchFamily="50" charset="-128"/>
                <a:ea typeface="HG丸ｺﾞｼｯｸM-PRO" pitchFamily="50" charset="-128"/>
              </a:rPr>
              <a:t>サービス等の施設・事業者</a:t>
            </a:r>
            <a:endParaRPr lang="ja-JP" altLang="en-US" sz="1400" dirty="0">
              <a:solidFill>
                <a:prstClr val="black"/>
              </a:solidFill>
              <a:latin typeface="HG丸ｺﾞｼｯｸM-PRO" pitchFamily="50" charset="-128"/>
              <a:ea typeface="HG丸ｺﾞｼｯｸM-PRO" pitchFamily="50" charset="-128"/>
            </a:endParaRPr>
          </a:p>
        </p:txBody>
      </p:sp>
      <p:sp>
        <p:nvSpPr>
          <p:cNvPr id="45" name="角丸四角形 44"/>
          <p:cNvSpPr/>
          <p:nvPr/>
        </p:nvSpPr>
        <p:spPr>
          <a:xfrm>
            <a:off x="4664969" y="3028883"/>
            <a:ext cx="3312368" cy="3715380"/>
          </a:xfrm>
          <a:prstGeom prst="roundRect">
            <a:avLst>
              <a:gd name="adj" fmla="val 0"/>
            </a:avLst>
          </a:prstGeom>
          <a:solidFill>
            <a:schemeClr val="tx2">
              <a:lumMod val="20000"/>
              <a:lumOff val="80000"/>
            </a:schemeClr>
          </a:solidFill>
          <a:ln w="25400">
            <a:solidFill>
              <a:schemeClr val="accent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altLang="ja-JP" sz="1400" b="1" dirty="0" smtClean="0">
              <a:solidFill>
                <a:sysClr val="windowText" lastClr="000000"/>
              </a:solidFill>
              <a:latin typeface="HG丸ｺﾞｼｯｸM-PRO" pitchFamily="50" charset="-128"/>
              <a:ea typeface="HG丸ｺﾞｼｯｸM-PRO" pitchFamily="50" charset="-128"/>
            </a:endParaRPr>
          </a:p>
          <a:p>
            <a:endParaRPr lang="en-US" altLang="ja-JP" sz="1400" b="1" dirty="0" smtClean="0">
              <a:solidFill>
                <a:sysClr val="windowText" lastClr="000000"/>
              </a:solidFill>
              <a:latin typeface="HG丸ｺﾞｼｯｸM-PRO" pitchFamily="50" charset="-128"/>
              <a:ea typeface="HG丸ｺﾞｼｯｸM-PRO" pitchFamily="50" charset="-128"/>
            </a:endParaRPr>
          </a:p>
        </p:txBody>
      </p:sp>
      <p:sp>
        <p:nvSpPr>
          <p:cNvPr id="31" name="テキスト ボックス 30"/>
          <p:cNvSpPr txBox="1"/>
          <p:nvPr/>
        </p:nvSpPr>
        <p:spPr>
          <a:xfrm>
            <a:off x="5313041" y="2851046"/>
            <a:ext cx="2088232" cy="360000"/>
          </a:xfrm>
          <a:prstGeom prst="roundRect">
            <a:avLst/>
          </a:prstGeom>
          <a:solidFill>
            <a:srgbClr val="FFFFCC"/>
          </a:solidFill>
          <a:ln w="25400">
            <a:solidFill>
              <a:schemeClr val="tx1"/>
            </a:solidFill>
          </a:ln>
          <a:effectLst>
            <a:outerShdw blurRad="44450" dist="27940" dir="5400000" algn="ctr">
              <a:srgbClr val="000000">
                <a:alpha val="32000"/>
              </a:srgbClr>
            </a:outerShdw>
          </a:effectLst>
        </p:spPr>
        <p:txBody>
          <a:bodyPr wrap="square" lIns="0" tIns="36000" rIns="0" bIns="0" rtlCol="0">
            <a:noAutofit/>
          </a:bodyPr>
          <a:lstStyle/>
          <a:p>
            <a:pPr algn="ctr"/>
            <a:r>
              <a:rPr lang="ja-JP" altLang="en-US" sz="1400" dirty="0">
                <a:solidFill>
                  <a:prstClr val="black"/>
                </a:solidFill>
                <a:latin typeface="HG丸ｺﾞｼｯｸM-PRO" pitchFamily="50" charset="-128"/>
                <a:ea typeface="HG丸ｺﾞｼｯｸM-PRO" pitchFamily="50" charset="-128"/>
              </a:rPr>
              <a:t>都道府県</a:t>
            </a:r>
          </a:p>
        </p:txBody>
      </p:sp>
      <p:sp>
        <p:nvSpPr>
          <p:cNvPr id="3" name="左矢印 2"/>
          <p:cNvSpPr/>
          <p:nvPr/>
        </p:nvSpPr>
        <p:spPr>
          <a:xfrm>
            <a:off x="7821802" y="3520691"/>
            <a:ext cx="1326147" cy="1011586"/>
          </a:xfrm>
          <a:prstGeom prst="leftArrow">
            <a:avLst>
              <a:gd name="adj1" fmla="val 50000"/>
              <a:gd name="adj2" fmla="val 42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閲覧</a:t>
            </a:r>
            <a:endParaRPr lang="en-US" altLang="ja-JP" sz="1400" b="1" dirty="0" smtClean="0">
              <a:solidFill>
                <a:prstClr val="black"/>
              </a:solidFill>
            </a:endParaRPr>
          </a:p>
          <a:p>
            <a:pPr algn="ctr"/>
            <a:r>
              <a:rPr lang="ja-JP" altLang="en-US" sz="900" b="1" dirty="0" smtClean="0">
                <a:solidFill>
                  <a:prstClr val="black"/>
                </a:solidFill>
              </a:rPr>
              <a:t>（インターネット）</a:t>
            </a:r>
            <a:endParaRPr lang="ja-JP" altLang="en-US" sz="900" b="1" dirty="0">
              <a:solidFill>
                <a:prstClr val="black"/>
              </a:solidFill>
            </a:endParaRPr>
          </a:p>
        </p:txBody>
      </p:sp>
      <p:sp>
        <p:nvSpPr>
          <p:cNvPr id="4" name="角丸四角形 3"/>
          <p:cNvSpPr/>
          <p:nvPr/>
        </p:nvSpPr>
        <p:spPr>
          <a:xfrm>
            <a:off x="4808984" y="3367148"/>
            <a:ext cx="2994333" cy="1258403"/>
          </a:xfrm>
          <a:prstGeom prst="roundRect">
            <a:avLst>
              <a:gd name="adj" fmla="val 592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400" b="1" dirty="0" smtClean="0">
                <a:solidFill>
                  <a:sysClr val="windowText" lastClr="000000"/>
                </a:solidFill>
                <a:latin typeface="HG丸ｺﾞｼｯｸM-PRO" pitchFamily="50" charset="-128"/>
                <a:ea typeface="HG丸ｺﾞｼｯｸM-PRO" pitchFamily="50" charset="-128"/>
              </a:rPr>
              <a:t> ○障害</a:t>
            </a:r>
            <a:r>
              <a:rPr lang="ja-JP" altLang="en-US" sz="1400" b="1" dirty="0">
                <a:solidFill>
                  <a:sysClr val="windowText" lastClr="000000"/>
                </a:solidFill>
                <a:latin typeface="HG丸ｺﾞｼｯｸM-PRO" pitchFamily="50" charset="-128"/>
                <a:ea typeface="HG丸ｺﾞｼｯｸM-PRO" pitchFamily="50" charset="-128"/>
              </a:rPr>
              <a:t>福祉</a:t>
            </a:r>
            <a:r>
              <a:rPr lang="ja-JP" altLang="en-US" sz="1400" b="1" dirty="0" smtClean="0">
                <a:solidFill>
                  <a:sysClr val="windowText" lastClr="000000"/>
                </a:solidFill>
                <a:latin typeface="HG丸ｺﾞｼｯｸM-PRO" pitchFamily="50" charset="-128"/>
                <a:ea typeface="HG丸ｺﾞｼｯｸM-PRO" pitchFamily="50" charset="-128"/>
              </a:rPr>
              <a:t>サービス</a:t>
            </a:r>
            <a:r>
              <a:rPr lang="ja-JP" altLang="en-US" sz="1400" b="1" dirty="0" smtClean="0">
                <a:solidFill>
                  <a:prstClr val="black"/>
                </a:solidFill>
                <a:latin typeface="HG丸ｺﾞｼｯｸM-PRO" pitchFamily="50" charset="-128"/>
                <a:ea typeface="HG丸ｺﾞｼｯｸM-PRO" pitchFamily="50" charset="-128"/>
              </a:rPr>
              <a:t>等</a:t>
            </a:r>
            <a:r>
              <a:rPr lang="ja-JP" altLang="en-US" sz="1400" b="1" dirty="0" smtClean="0">
                <a:solidFill>
                  <a:sysClr val="windowText" lastClr="000000"/>
                </a:solidFill>
                <a:latin typeface="HG丸ｺﾞｼｯｸM-PRO" pitchFamily="50" charset="-128"/>
                <a:ea typeface="HG丸ｺﾞｼｯｸM-PRO" pitchFamily="50" charset="-128"/>
              </a:rPr>
              <a:t>情報の公表</a:t>
            </a:r>
            <a:endParaRPr lang="en-US" altLang="ja-JP" sz="1400" b="1" dirty="0">
              <a:solidFill>
                <a:sysClr val="windowText" lastClr="000000"/>
              </a:solidFill>
              <a:latin typeface="HG丸ｺﾞｼｯｸM-PRO" pitchFamily="50" charset="-128"/>
              <a:ea typeface="HG丸ｺﾞｼｯｸM-PRO" pitchFamily="50" charset="-128"/>
            </a:endParaRPr>
          </a:p>
          <a:p>
            <a:pPr marL="182563" indent="-182563"/>
            <a:r>
              <a:rPr lang="ja-JP" altLang="en-US" sz="1400" b="1" dirty="0" smtClean="0">
                <a:solidFill>
                  <a:sysClr val="windowText" lastClr="000000"/>
                </a:solidFill>
                <a:latin typeface="HG丸ｺﾞｼｯｸM-PRO" pitchFamily="50" charset="-128"/>
                <a:ea typeface="HG丸ｺﾞｼｯｸM-PRO" pitchFamily="50" charset="-128"/>
              </a:rPr>
              <a:t>　</a:t>
            </a:r>
            <a:r>
              <a:rPr lang="ja-JP" altLang="en-US" sz="1200" dirty="0" smtClean="0">
                <a:solidFill>
                  <a:sysClr val="windowText" lastClr="000000"/>
                </a:solidFill>
                <a:latin typeface="HG丸ｺﾞｼｯｸM-PRO" pitchFamily="50" charset="-128"/>
                <a:ea typeface="HG丸ｺﾞｼｯｸM-PRO" pitchFamily="50" charset="-128"/>
              </a:rPr>
              <a:t>施設・事業者から</a:t>
            </a:r>
            <a:r>
              <a:rPr lang="ja-JP" altLang="en-US" sz="1200" dirty="0">
                <a:solidFill>
                  <a:sysClr val="windowText" lastClr="000000"/>
                </a:solidFill>
                <a:latin typeface="HG丸ｺﾞｼｯｸM-PRO" pitchFamily="50" charset="-128"/>
                <a:ea typeface="HG丸ｺﾞｼｯｸM-PRO" pitchFamily="50" charset="-128"/>
              </a:rPr>
              <a:t>報告</a:t>
            </a:r>
            <a:r>
              <a:rPr lang="ja-JP" altLang="en-US" sz="1200" dirty="0" smtClean="0">
                <a:solidFill>
                  <a:sysClr val="windowText" lastClr="000000"/>
                </a:solidFill>
                <a:latin typeface="HG丸ｺﾞｼｯｸM-PRO" pitchFamily="50" charset="-128"/>
                <a:ea typeface="HG丸ｺﾞｼｯｸM-PRO" pitchFamily="50" charset="-128"/>
              </a:rPr>
              <a:t>された</a:t>
            </a:r>
            <a:r>
              <a:rPr lang="ja-JP" altLang="en-US" sz="1200" dirty="0">
                <a:solidFill>
                  <a:sysClr val="windowText" lastClr="000000"/>
                </a:solidFill>
                <a:latin typeface="HG丸ｺﾞｼｯｸM-PRO" pitchFamily="50" charset="-128"/>
                <a:ea typeface="HG丸ｺﾞｼｯｸM-PRO" pitchFamily="50" charset="-128"/>
              </a:rPr>
              <a:t>情報を</a:t>
            </a:r>
            <a:r>
              <a:rPr lang="ja-JP" altLang="en-US" sz="1200" dirty="0" smtClean="0">
                <a:solidFill>
                  <a:sysClr val="windowText" lastClr="000000"/>
                </a:solidFill>
                <a:latin typeface="HG丸ｺﾞｼｯｸM-PRO" pitchFamily="50" charset="-128"/>
                <a:ea typeface="HG丸ｺﾞｼｯｸM-PRO" pitchFamily="50" charset="-128"/>
              </a:rPr>
              <a:t>集約し</a:t>
            </a:r>
            <a:r>
              <a:rPr lang="ja-JP" altLang="en-US" sz="1200" dirty="0">
                <a:solidFill>
                  <a:sysClr val="windowText" lastClr="000000"/>
                </a:solidFill>
                <a:latin typeface="HG丸ｺﾞｼｯｸM-PRO" pitchFamily="50" charset="-128"/>
                <a:ea typeface="HG丸ｺﾞｼｯｸM-PRO" pitchFamily="50" charset="-128"/>
              </a:rPr>
              <a:t>、</a:t>
            </a:r>
            <a:r>
              <a:rPr lang="ja-JP" altLang="en-US" sz="1200" dirty="0" smtClean="0">
                <a:solidFill>
                  <a:sysClr val="windowText" lastClr="000000"/>
                </a:solidFill>
                <a:latin typeface="HG丸ｺﾞｼｯｸM-PRO" pitchFamily="50" charset="-128"/>
                <a:ea typeface="HG丸ｺﾞｼｯｸM-PRO" pitchFamily="50" charset="-128"/>
              </a:rPr>
              <a:t>公表</a:t>
            </a:r>
            <a:r>
              <a:rPr lang="ja-JP" altLang="en-US" sz="1200" dirty="0" smtClean="0">
                <a:solidFill>
                  <a:srgbClr val="0070C0"/>
                </a:solidFill>
                <a:latin typeface="HG丸ｺﾞｼｯｸM-PRO" pitchFamily="50" charset="-128"/>
                <a:ea typeface="HG丸ｺﾞｼｯｸM-PRO" pitchFamily="50" charset="-128"/>
              </a:rPr>
              <a:t>。</a:t>
            </a:r>
            <a:endParaRPr lang="en-US" altLang="ja-JP" sz="1200" dirty="0">
              <a:solidFill>
                <a:srgbClr val="0070C0"/>
              </a:solidFill>
              <a:latin typeface="ＭＳ ゴシック" panose="020B0609070205080204" pitchFamily="49" charset="-128"/>
              <a:ea typeface="ＭＳ ゴシック" panose="020B0609070205080204" pitchFamily="49" charset="-128"/>
            </a:endParaRPr>
          </a:p>
        </p:txBody>
      </p:sp>
      <p:sp>
        <p:nvSpPr>
          <p:cNvPr id="5" name="上矢印 4"/>
          <p:cNvSpPr/>
          <p:nvPr/>
        </p:nvSpPr>
        <p:spPr>
          <a:xfrm>
            <a:off x="6153111" y="4546284"/>
            <a:ext cx="1080120" cy="829829"/>
          </a:xfrm>
          <a:prstGeom prst="upArrow">
            <a:avLst>
              <a:gd name="adj1" fmla="val 50000"/>
              <a:gd name="adj2" fmla="val 45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rPr>
              <a:t>反映</a:t>
            </a:r>
            <a:endParaRPr lang="ja-JP" altLang="en-US" sz="1000" dirty="0">
              <a:solidFill>
                <a:prstClr val="black"/>
              </a:solidFill>
            </a:endParaRPr>
          </a:p>
        </p:txBody>
      </p:sp>
      <p:sp>
        <p:nvSpPr>
          <p:cNvPr id="19" name="角丸四角形 18"/>
          <p:cNvSpPr/>
          <p:nvPr/>
        </p:nvSpPr>
        <p:spPr>
          <a:xfrm>
            <a:off x="416497" y="3318671"/>
            <a:ext cx="3490256" cy="3317191"/>
          </a:xfrm>
          <a:prstGeom prst="roundRect">
            <a:avLst>
              <a:gd name="adj" fmla="val 3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400" b="1" dirty="0">
                <a:solidFill>
                  <a:prstClr val="black"/>
                </a:solidFill>
                <a:latin typeface="HG丸ｺﾞｼｯｸM-PRO" pitchFamily="50" charset="-128"/>
                <a:ea typeface="HG丸ｺﾞｼｯｸM-PRO" pitchFamily="50" charset="-128"/>
              </a:rPr>
              <a:t>＜</a:t>
            </a:r>
            <a:r>
              <a:rPr lang="ja-JP" altLang="en-US" sz="1400" b="1" dirty="0" smtClean="0">
                <a:solidFill>
                  <a:prstClr val="black"/>
                </a:solidFill>
                <a:latin typeface="HG丸ｺﾞｼｯｸM-PRO" pitchFamily="50" charset="-128"/>
                <a:ea typeface="HG丸ｺﾞｼｯｸM-PRO" pitchFamily="50" charset="-128"/>
              </a:rPr>
              <a:t>障害</a:t>
            </a:r>
            <a:r>
              <a:rPr lang="ja-JP" altLang="en-US" sz="1400" b="1" dirty="0">
                <a:solidFill>
                  <a:prstClr val="black"/>
                </a:solidFill>
                <a:latin typeface="HG丸ｺﾞｼｯｸM-PRO" pitchFamily="50" charset="-128"/>
                <a:ea typeface="HG丸ｺﾞｼｯｸM-PRO" pitchFamily="50" charset="-128"/>
              </a:rPr>
              <a:t>福祉</a:t>
            </a:r>
            <a:r>
              <a:rPr lang="ja-JP" altLang="en-US" sz="1400" b="1" dirty="0" smtClean="0">
                <a:solidFill>
                  <a:prstClr val="black"/>
                </a:solidFill>
                <a:latin typeface="HG丸ｺﾞｼｯｸM-PRO" pitchFamily="50" charset="-128"/>
                <a:ea typeface="HG丸ｺﾞｼｯｸM-PRO" pitchFamily="50" charset="-128"/>
              </a:rPr>
              <a:t>サービス等情報＞</a:t>
            </a:r>
            <a:endParaRPr lang="en-US" altLang="ja-JP" sz="1400" b="1" dirty="0">
              <a:solidFill>
                <a:prstClr val="black"/>
              </a:solidFill>
              <a:latin typeface="HG丸ｺﾞｼｯｸM-PRO" pitchFamily="50" charset="-128"/>
              <a:ea typeface="HG丸ｺﾞｼｯｸM-PRO" pitchFamily="50" charset="-128"/>
            </a:endParaRPr>
          </a:p>
          <a:p>
            <a:endParaRPr lang="en-US" altLang="ja-JP" sz="1200" b="1" u="sng" dirty="0">
              <a:solidFill>
                <a:prstClr val="black"/>
              </a:solidFill>
              <a:latin typeface="HG丸ｺﾞｼｯｸM-PRO" pitchFamily="50" charset="-128"/>
              <a:ea typeface="HG丸ｺﾞｼｯｸM-PRO" pitchFamily="50" charset="-128"/>
            </a:endParaRPr>
          </a:p>
          <a:p>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prstClr val="black"/>
                </a:solidFill>
                <a:latin typeface="HG丸ｺﾞｼｯｸM-PRO" panose="020F0600000000000000" pitchFamily="50" charset="-128"/>
                <a:ea typeface="HG丸ｺﾞｼｯｸM-PRO" panose="020F0600000000000000" pitchFamily="50" charset="-128"/>
              </a:rPr>
              <a:t>■基本</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情報</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（例）事業所等の所在地</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従業員数</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営業</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時間</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　　　　事業所の</a:t>
            </a:r>
            <a:r>
              <a:rPr lang="ja-JP" altLang="en-US" sz="1200" dirty="0">
                <a:solidFill>
                  <a:prstClr val="black"/>
                </a:solidFill>
                <a:latin typeface="HG丸ｺﾞｼｯｸM-PRO" panose="020F0600000000000000" pitchFamily="50" charset="-128"/>
                <a:ea typeface="HG丸ｺﾞｼｯｸM-PRO" panose="020F0600000000000000" pitchFamily="50" charset="-128"/>
              </a:rPr>
              <a:t>事業</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内容</a:t>
            </a: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など</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■運営情報</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障害福祉サービス等に</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関する具体的な</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　取組</a:t>
            </a:r>
            <a:r>
              <a:rPr lang="ja-JP" altLang="en-US" sz="1200" dirty="0">
                <a:solidFill>
                  <a:prstClr val="black"/>
                </a:solidFill>
                <a:latin typeface="HG丸ｺﾞｼｯｸM-PRO" panose="020F0600000000000000" pitchFamily="50" charset="-128"/>
                <a:ea typeface="HG丸ｺﾞｼｯｸM-PRO" panose="020F0600000000000000" pitchFamily="50" charset="-128"/>
              </a:rPr>
              <a:t>の状況</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（例</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関係機関との連携</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苦情対応の状況</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安全管理</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等の取組状況</a:t>
            </a: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など</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2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rPr>
              <a:t>■都道府県が必要と認める事項（任意）</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左矢印 19"/>
          <p:cNvSpPr/>
          <p:nvPr/>
        </p:nvSpPr>
        <p:spPr>
          <a:xfrm>
            <a:off x="3635160" y="5255728"/>
            <a:ext cx="1306322" cy="901838"/>
          </a:xfrm>
          <a:prstGeom prst="leftArrow">
            <a:avLst>
              <a:gd name="adj1" fmla="val 50000"/>
              <a:gd name="adj2" fmla="val 43562"/>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rPr>
              <a:t>必要に</a:t>
            </a:r>
            <a:endParaRPr lang="en-US" altLang="ja-JP" sz="1000" dirty="0" smtClean="0">
              <a:solidFill>
                <a:prstClr val="black"/>
              </a:solidFill>
            </a:endParaRPr>
          </a:p>
          <a:p>
            <a:pPr algn="ctr"/>
            <a:r>
              <a:rPr lang="ja-JP" altLang="en-US" sz="1000" dirty="0" smtClean="0">
                <a:solidFill>
                  <a:prstClr val="black"/>
                </a:solidFill>
              </a:rPr>
              <a:t>応じて</a:t>
            </a:r>
            <a:endParaRPr lang="en-US" altLang="ja-JP" sz="1000" dirty="0" smtClean="0">
              <a:solidFill>
                <a:prstClr val="black"/>
              </a:solidFill>
            </a:endParaRPr>
          </a:p>
          <a:p>
            <a:pPr algn="ctr"/>
            <a:r>
              <a:rPr lang="ja-JP" altLang="en-US" sz="1000" dirty="0" smtClean="0">
                <a:solidFill>
                  <a:prstClr val="black"/>
                </a:solidFill>
              </a:rPr>
              <a:t>調査</a:t>
            </a:r>
            <a:endParaRPr lang="en-US" altLang="ja-JP" sz="1000" dirty="0" smtClean="0">
              <a:solidFill>
                <a:prstClr val="black"/>
              </a:solidFill>
            </a:endParaRPr>
          </a:p>
        </p:txBody>
      </p:sp>
      <p:sp>
        <p:nvSpPr>
          <p:cNvPr id="6" name="右矢印 5"/>
          <p:cNvSpPr/>
          <p:nvPr/>
        </p:nvSpPr>
        <p:spPr>
          <a:xfrm>
            <a:off x="3782870" y="3594436"/>
            <a:ext cx="1105348" cy="864095"/>
          </a:xfrm>
          <a:prstGeom prst="rightArrow">
            <a:avLst>
              <a:gd name="adj1" fmla="val 50000"/>
              <a:gd name="adj2" fmla="val 432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報告</a:t>
            </a:r>
            <a:endParaRPr lang="ja-JP" altLang="en-US" sz="1400" b="1" dirty="0">
              <a:solidFill>
                <a:prstClr val="black"/>
              </a:solidFill>
            </a:endParaRPr>
          </a:p>
        </p:txBody>
      </p:sp>
      <p:sp>
        <p:nvSpPr>
          <p:cNvPr id="24" name="角丸四角形 23"/>
          <p:cNvSpPr/>
          <p:nvPr/>
        </p:nvSpPr>
        <p:spPr>
          <a:xfrm>
            <a:off x="77255" y="908720"/>
            <a:ext cx="9720386" cy="1728193"/>
          </a:xfrm>
          <a:prstGeom prst="roundRect">
            <a:avLst>
              <a:gd name="adj" fmla="val 0"/>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72000" tIns="36000" bIns="36000" anchor="ctr" anchorCtr="0"/>
          <a:lstStyle/>
          <a:p>
            <a:pPr marL="176213" indent="-176213">
              <a:lnSpc>
                <a:spcPts val="1500"/>
              </a:lnSpc>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障害</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福祉サービス等を提供する事業所数が大幅に増加する中、利用者が個々のニーズに応じて良質なサービスを選択できるようにするとともに、事業者によるサービスの質の</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向上が重要な課題と</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なっている</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a:t>
            </a: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endParaRPr>
          </a:p>
          <a:p>
            <a:pPr marL="176213" indent="-176213">
              <a:lnSpc>
                <a:spcPts val="1500"/>
              </a:lnSpc>
            </a:pPr>
            <a:endParaRPr kumimoji="0" lang="ja-JP" altLang="en-US" sz="800" kern="0" dirty="0">
              <a:solidFill>
                <a:prstClr val="black"/>
              </a:solidFill>
              <a:latin typeface="HGPｺﾞｼｯｸM" panose="020B0600000000000000" pitchFamily="50" charset="-128"/>
              <a:ea typeface="HGPｺﾞｼｯｸM" panose="020B0600000000000000" pitchFamily="50" charset="-128"/>
            </a:endParaRPr>
          </a:p>
          <a:p>
            <a:pPr marL="176213" indent="-176213">
              <a:lnSpc>
                <a:spcPts val="1500"/>
              </a:lnSpc>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このため</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、平成</a:t>
            </a:r>
            <a:r>
              <a:rPr kumimoji="0" lang="en-US" altLang="ja-JP" sz="1400" kern="0" dirty="0" smtClean="0">
                <a:solidFill>
                  <a:prstClr val="black"/>
                </a:solidFill>
                <a:latin typeface="HGPｺﾞｼｯｸM" panose="020B0600000000000000" pitchFamily="50" charset="-128"/>
                <a:ea typeface="HGPｺﾞｼｯｸM" panose="020B0600000000000000" pitchFamily="50" charset="-128"/>
              </a:rPr>
              <a:t>28</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年５月に成立した障害者総合支援法及び児童福祉法の一部を改正する法律において①事</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業者に対して障害福祉サービスの内容等を都道府県知事へ報告する</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ことを求めると</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とも</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に、</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②都道府県知事が報告された内容を公表する仕組みを</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創設</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し、利用者による個々のニーズに応じた良質なサービスの選択</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に資すること等を目的とする（平成</a:t>
            </a:r>
            <a:r>
              <a:rPr kumimoji="0" lang="en-US" altLang="ja-JP" sz="1400" kern="0" dirty="0" smtClean="0">
                <a:solidFill>
                  <a:prstClr val="black"/>
                </a:solidFill>
                <a:latin typeface="HGPｺﾞｼｯｸM" panose="020B0600000000000000" pitchFamily="50" charset="-128"/>
                <a:ea typeface="HGPｺﾞｼｯｸM" panose="020B0600000000000000" pitchFamily="50" charset="-128"/>
              </a:rPr>
              <a:t>30</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年４月施行）。</a:t>
            </a: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endParaRPr>
          </a:p>
        </p:txBody>
      </p:sp>
      <p:cxnSp>
        <p:nvCxnSpPr>
          <p:cNvPr id="7" name="直線矢印コネクタ 6"/>
          <p:cNvCxnSpPr/>
          <p:nvPr/>
        </p:nvCxnSpPr>
        <p:spPr>
          <a:xfrm flipH="1">
            <a:off x="3646678" y="6024183"/>
            <a:ext cx="129077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大かっこ 9"/>
          <p:cNvSpPr/>
          <p:nvPr/>
        </p:nvSpPr>
        <p:spPr>
          <a:xfrm>
            <a:off x="4962723" y="5376111"/>
            <a:ext cx="2899544" cy="1008112"/>
          </a:xfrm>
          <a:prstGeom prst="bracketPair">
            <a:avLst/>
          </a:prstGeom>
          <a:solidFill>
            <a:schemeClr val="bg1"/>
          </a:solidFill>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200">
              <a:solidFill>
                <a:prstClr val="black"/>
              </a:solidFill>
            </a:endParaRPr>
          </a:p>
        </p:txBody>
      </p:sp>
      <p:sp>
        <p:nvSpPr>
          <p:cNvPr id="17" name="角丸四角形 16"/>
          <p:cNvSpPr/>
          <p:nvPr/>
        </p:nvSpPr>
        <p:spPr>
          <a:xfrm>
            <a:off x="4937447" y="5088080"/>
            <a:ext cx="2915101" cy="1547785"/>
          </a:xfrm>
          <a:prstGeom prst="roundRect">
            <a:avLst>
              <a:gd name="adj" fmla="val 5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200" b="1" dirty="0" smtClean="0">
                <a:solidFill>
                  <a:prstClr val="black"/>
                </a:solidFill>
                <a:latin typeface="HG丸ｺﾞｼｯｸM-PRO" panose="020F0600000000000000" pitchFamily="50" charset="-128"/>
                <a:ea typeface="HG丸ｺﾞｼｯｸM-PRO" panose="020F0600000000000000" pitchFamily="50" charset="-128"/>
              </a:rPr>
              <a:t>○障害福祉サービス等情報の調</a:t>
            </a:r>
            <a:r>
              <a:rPr lang="ja-JP" altLang="en-US" sz="1200" b="1" dirty="0" smtClean="0">
                <a:solidFill>
                  <a:prstClr val="black"/>
                </a:solidFill>
                <a:latin typeface="ＭＳ ゴシック" panose="020B0609070205080204" pitchFamily="49" charset="-128"/>
                <a:ea typeface="ＭＳ ゴシック" panose="020B0609070205080204" pitchFamily="49" charset="-128"/>
              </a:rPr>
              <a:t>査</a:t>
            </a:r>
            <a:endParaRPr lang="en-US" altLang="ja-JP" sz="1200" b="1" dirty="0" smtClean="0">
              <a:solidFill>
                <a:prstClr val="black"/>
              </a:solidFill>
              <a:latin typeface="ＭＳ ゴシック" panose="020B0609070205080204" pitchFamily="49" charset="-128"/>
              <a:ea typeface="ＭＳ ゴシック" panose="020B0609070205080204" pitchFamily="49" charset="-128"/>
            </a:endParaRPr>
          </a:p>
          <a:p>
            <a:pPr marL="182563" indent="-182563"/>
            <a:r>
              <a:rPr lang="ja-JP" altLang="en-US" sz="1400" b="1"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HG丸ｺﾞｼｯｸM-PRO" panose="020F0600000000000000" pitchFamily="50" charset="-128"/>
                <a:ea typeface="HG丸ｺﾞｼｯｸM-PRO" panose="020F0600000000000000" pitchFamily="50" charset="-128"/>
              </a:rPr>
              <a:t>新規指定時、</a:t>
            </a:r>
            <a:r>
              <a:rPr lang="ja-JP" altLang="en-US" sz="1000" dirty="0">
                <a:solidFill>
                  <a:prstClr val="black"/>
                </a:solidFill>
                <a:latin typeface="HG丸ｺﾞｼｯｸM-PRO" panose="020F0600000000000000" pitchFamily="50" charset="-128"/>
                <a:ea typeface="HG丸ｺﾞｼｯｸM-PRO" panose="020F0600000000000000" pitchFamily="50" charset="-128"/>
              </a:rPr>
              <a:t>指定更新</a:t>
            </a:r>
            <a:r>
              <a:rPr lang="ja-JP" altLang="en-US" sz="1000" dirty="0" smtClean="0">
                <a:solidFill>
                  <a:prstClr val="black"/>
                </a:solidFill>
                <a:latin typeface="HG丸ｺﾞｼｯｸM-PRO" panose="020F0600000000000000" pitchFamily="50" charset="-128"/>
                <a:ea typeface="HG丸ｺﾞｼｯｸM-PRO" panose="020F0600000000000000" pitchFamily="50" charset="-128"/>
              </a:rPr>
              <a:t>時、虚偽報告が疑われる場合などにおいて、必要に応じ訪問調査を実施し、結果を公表に反映。</a:t>
            </a:r>
            <a:endParaRPr lang="en-US" altLang="ja-JP" sz="1000" dirty="0" smtClean="0">
              <a:solidFill>
                <a:prstClr val="black"/>
              </a:solidFill>
              <a:latin typeface="HG丸ｺﾞｼｯｸM-PRO" panose="020F0600000000000000" pitchFamily="50" charset="-128"/>
              <a:ea typeface="HG丸ｺﾞｼｯｸM-PRO" panose="020F0600000000000000" pitchFamily="50" charset="-128"/>
            </a:endParaRPr>
          </a:p>
        </p:txBody>
      </p:sp>
      <p:cxnSp>
        <p:nvCxnSpPr>
          <p:cNvPr id="29" name="直線矢印コネクタ 28"/>
          <p:cNvCxnSpPr/>
          <p:nvPr/>
        </p:nvCxnSpPr>
        <p:spPr>
          <a:xfrm flipV="1">
            <a:off x="6412495" y="4656031"/>
            <a:ext cx="0" cy="720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9258" y="0"/>
            <a:ext cx="9878226"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prstClr val="black"/>
                </a:solidFill>
              </a:rPr>
              <a:t>　障害福祉サービス等情報公表制度の概要</a:t>
            </a:r>
            <a:endParaRPr lang="ja-JP" altLang="en-US" sz="2000" b="1" dirty="0">
              <a:solidFill>
                <a:prstClr val="black"/>
              </a:solidFill>
            </a:endParaRPr>
          </a:p>
        </p:txBody>
      </p:sp>
      <p:grpSp>
        <p:nvGrpSpPr>
          <p:cNvPr id="21" name="グループ化 10"/>
          <p:cNvGrpSpPr>
            <a:grpSpLocks/>
          </p:cNvGrpSpPr>
          <p:nvPr/>
        </p:nvGrpSpPr>
        <p:grpSpPr bwMode="auto">
          <a:xfrm>
            <a:off x="31395" y="447617"/>
            <a:ext cx="9850869" cy="71438"/>
            <a:chOff x="0" y="188640"/>
            <a:chExt cx="9144000" cy="72008"/>
          </a:xfrm>
        </p:grpSpPr>
        <p:cxnSp>
          <p:nvCxnSpPr>
            <p:cNvPr id="25" name="直線コネクタ 2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77255" y="663586"/>
            <a:ext cx="1872208" cy="245134"/>
          </a:xfrm>
          <a:prstGeom prst="rect">
            <a:avLst/>
          </a:prstGeom>
          <a:solidFill>
            <a:srgbClr val="99CCFF"/>
          </a:solidFill>
          <a:ln w="190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rPr>
              <a:t>１．趣旨・目的</a:t>
            </a:r>
            <a:endParaRPr lang="ja-JP" altLang="en-US" sz="1600" b="1" dirty="0">
              <a:solidFill>
                <a:prstClr val="black"/>
              </a:solidFill>
            </a:endParaRPr>
          </a:p>
        </p:txBody>
      </p:sp>
      <p:sp>
        <p:nvSpPr>
          <p:cNvPr id="32" name="スライド番号プレースホルダー 1"/>
          <p:cNvSpPr txBox="1">
            <a:spLocks/>
          </p:cNvSpPr>
          <p:nvPr/>
        </p:nvSpPr>
        <p:spPr>
          <a:xfrm>
            <a:off x="7617296" y="6524645"/>
            <a:ext cx="2311400" cy="476250"/>
          </a:xfrm>
          <a:prstGeom prst="rect">
            <a:avLst/>
          </a:prstGeom>
        </p:spPr>
        <p:txBody>
          <a:bodyPr vert="horz" lIns="96435" tIns="48218" rIns="96435" bIns="48218" rtlCol="0" anchor="ctr"/>
          <a:lstStyle>
            <a:defPPr>
              <a:defRPr lang="ja-JP"/>
            </a:defPPr>
            <a:lvl1pPr algn="r" defTabSz="964335" rtl="0" fontAlgn="auto">
              <a:spcBef>
                <a:spcPts val="0"/>
              </a:spcBef>
              <a:spcAft>
                <a:spcPts val="0"/>
              </a:spcAft>
              <a:defRPr kumimoji="1" sz="1200" kern="1200">
                <a:solidFill>
                  <a:schemeClr val="tx1">
                    <a:tint val="75000"/>
                  </a:schemeClr>
                </a:solidFill>
                <a:latin typeface="Arial" charset="0"/>
                <a:ea typeface="ＭＳ Ｐゴシック" charset="-128"/>
                <a:cs typeface="+mn-cs"/>
              </a:defRPr>
            </a:lvl1pPr>
            <a:lvl2pPr marL="456656" algn="l" rtl="0" fontAlgn="base">
              <a:spcBef>
                <a:spcPct val="0"/>
              </a:spcBef>
              <a:spcAft>
                <a:spcPct val="0"/>
              </a:spcAft>
              <a:defRPr kumimoji="1" kern="1200">
                <a:solidFill>
                  <a:schemeClr val="tx1"/>
                </a:solidFill>
                <a:latin typeface="Arial" charset="0"/>
                <a:ea typeface="ＭＳ Ｐゴシック" charset="-128"/>
                <a:cs typeface="+mn-cs"/>
              </a:defRPr>
            </a:lvl2pPr>
            <a:lvl3pPr marL="913314" algn="l" rtl="0" fontAlgn="base">
              <a:spcBef>
                <a:spcPct val="0"/>
              </a:spcBef>
              <a:spcAft>
                <a:spcPct val="0"/>
              </a:spcAft>
              <a:defRPr kumimoji="1" kern="1200">
                <a:solidFill>
                  <a:schemeClr val="tx1"/>
                </a:solidFill>
                <a:latin typeface="Arial" charset="0"/>
                <a:ea typeface="ＭＳ Ｐゴシック" charset="-128"/>
                <a:cs typeface="+mn-cs"/>
              </a:defRPr>
            </a:lvl3pPr>
            <a:lvl4pPr marL="1369969" algn="l" rtl="0" fontAlgn="base">
              <a:spcBef>
                <a:spcPct val="0"/>
              </a:spcBef>
              <a:spcAft>
                <a:spcPct val="0"/>
              </a:spcAft>
              <a:defRPr kumimoji="1" kern="1200">
                <a:solidFill>
                  <a:schemeClr val="tx1"/>
                </a:solidFill>
                <a:latin typeface="Arial" charset="0"/>
                <a:ea typeface="ＭＳ Ｐゴシック" charset="-128"/>
                <a:cs typeface="+mn-cs"/>
              </a:defRPr>
            </a:lvl4pPr>
            <a:lvl5pPr marL="1826627" algn="l" rtl="0" fontAlgn="base">
              <a:spcBef>
                <a:spcPct val="0"/>
              </a:spcBef>
              <a:spcAft>
                <a:spcPct val="0"/>
              </a:spcAft>
              <a:defRPr kumimoji="1" kern="1200">
                <a:solidFill>
                  <a:schemeClr val="tx1"/>
                </a:solidFill>
                <a:latin typeface="Arial" charset="0"/>
                <a:ea typeface="ＭＳ Ｐゴシック" charset="-128"/>
                <a:cs typeface="+mn-cs"/>
              </a:defRPr>
            </a:lvl5pPr>
            <a:lvl6pPr marL="2283279" algn="l" defTabSz="913314" rtl="0" eaLnBrk="1" latinLnBrk="0" hangingPunct="1">
              <a:defRPr kumimoji="1" kern="1200">
                <a:solidFill>
                  <a:schemeClr val="tx1"/>
                </a:solidFill>
                <a:latin typeface="Arial" charset="0"/>
                <a:ea typeface="ＭＳ Ｐゴシック" charset="-128"/>
                <a:cs typeface="+mn-cs"/>
              </a:defRPr>
            </a:lvl6pPr>
            <a:lvl7pPr marL="2739937" algn="l" defTabSz="913314" rtl="0" eaLnBrk="1" latinLnBrk="0" hangingPunct="1">
              <a:defRPr kumimoji="1" kern="1200">
                <a:solidFill>
                  <a:schemeClr val="tx1"/>
                </a:solidFill>
                <a:latin typeface="Arial" charset="0"/>
                <a:ea typeface="ＭＳ Ｐゴシック" charset="-128"/>
                <a:cs typeface="+mn-cs"/>
              </a:defRPr>
            </a:lvl7pPr>
            <a:lvl8pPr marL="3196592" algn="l" defTabSz="913314" rtl="0" eaLnBrk="1" latinLnBrk="0" hangingPunct="1">
              <a:defRPr kumimoji="1" kern="1200">
                <a:solidFill>
                  <a:schemeClr val="tx1"/>
                </a:solidFill>
                <a:latin typeface="Arial" charset="0"/>
                <a:ea typeface="ＭＳ Ｐゴシック" charset="-128"/>
                <a:cs typeface="+mn-cs"/>
              </a:defRPr>
            </a:lvl8pPr>
            <a:lvl9pPr marL="3653254" algn="l" defTabSz="913314" rtl="0" eaLnBrk="1" latinLnBrk="0" hangingPunct="1">
              <a:defRPr kumimoji="1" kern="1200">
                <a:solidFill>
                  <a:schemeClr val="tx1"/>
                </a:solidFill>
                <a:latin typeface="Arial" charset="0"/>
                <a:ea typeface="ＭＳ Ｐゴシック" charset="-128"/>
                <a:cs typeface="+mn-cs"/>
              </a:defRPr>
            </a:lvl9pPr>
          </a:lstStyle>
          <a:p>
            <a:pPr>
              <a:defRPr/>
            </a:pPr>
            <a:fld id="{0329B7E6-8142-4C2C-8486-ACA79D5FD086}" type="slidenum">
              <a:rPr lang="en-US" altLang="ja-JP" sz="1400" smtClean="0">
                <a:solidFill>
                  <a:prstClr val="black"/>
                </a:solidFill>
              </a:rPr>
              <a:pPr>
                <a:defRPr/>
              </a:pPr>
              <a:t>30</a:t>
            </a:fld>
            <a:endParaRPr lang="en-US" altLang="ja-JP" sz="1400" dirty="0">
              <a:solidFill>
                <a:prstClr val="black"/>
              </a:solidFill>
            </a:endParaRPr>
          </a:p>
        </p:txBody>
      </p:sp>
    </p:spTree>
    <p:extLst>
      <p:ext uri="{BB962C8B-B14F-4D97-AF65-F5344CB8AC3E}">
        <p14:creationId xmlns:p14="http://schemas.microsoft.com/office/powerpoint/2010/main" val="685448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31" y="59191"/>
            <a:ext cx="9945555"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lIns="91341" tIns="45673" rIns="91341" bIns="45673" anchor="t"/>
          <a:lstStyle/>
          <a:p>
            <a:pPr algn="ctr" fontAlgn="auto">
              <a:spcBef>
                <a:spcPts val="0"/>
              </a:spcBef>
              <a:spcAft>
                <a:spcPts val="0"/>
              </a:spcAft>
            </a:pPr>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自治体による調査事務・審査事務の効率化</a:t>
            </a:r>
            <a:endParaRPr lang="en-US" altLang="ja-JP" sz="2400" spc="-100" dirty="0">
              <a:solidFill>
                <a:srgbClr val="000000"/>
              </a:solidFill>
              <a:latin typeface="HG創英角ｺﾞｼｯｸUB" panose="020B0909000000000000" pitchFamily="49" charset="-128"/>
              <a:ea typeface="HG創英角ｺﾞｼｯｸUB" panose="020B0909000000000000" pitchFamily="49" charset="-128"/>
            </a:endParaRPr>
          </a:p>
        </p:txBody>
      </p:sp>
      <p:grpSp>
        <p:nvGrpSpPr>
          <p:cNvPr id="4" name="グループ化 18"/>
          <p:cNvGrpSpPr/>
          <p:nvPr/>
        </p:nvGrpSpPr>
        <p:grpSpPr>
          <a:xfrm>
            <a:off x="0" y="548683"/>
            <a:ext cx="9906000" cy="72008"/>
            <a:chOff x="0" y="188640"/>
            <a:chExt cx="9144000" cy="72008"/>
          </a:xfrm>
        </p:grpSpPr>
        <p:cxnSp>
          <p:nvCxnSpPr>
            <p:cNvPr id="5" name="直線コネクタ 4"/>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16" name="角丸四角形 15"/>
          <p:cNvSpPr/>
          <p:nvPr/>
        </p:nvSpPr>
        <p:spPr>
          <a:xfrm>
            <a:off x="3872880" y="2712741"/>
            <a:ext cx="3096344" cy="2444458"/>
          </a:xfrm>
          <a:prstGeom prst="roundRect">
            <a:avLst>
              <a:gd name="adj" fmla="val 4092"/>
            </a:avLst>
          </a:prstGeom>
          <a:gradFill>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5875">
            <a:solidFill>
              <a:srgbClr val="F79646">
                <a:shade val="95000"/>
                <a:satMod val="105000"/>
              </a:srgbClr>
            </a:solidFill>
          </a:ln>
        </p:spPr>
        <p:txBody>
          <a:bodyPr wrap="square" lIns="91256" tIns="45628" rIns="91256" bIns="45628" anchor="t" anchorCtr="0">
            <a:noAutofit/>
          </a:bodyPr>
          <a:lstStyle/>
          <a:p>
            <a:pPr algn="ctr" defTabSz="913358" fontAlgn="auto">
              <a:spcBef>
                <a:spcPts val="0"/>
              </a:spcBef>
              <a:spcAft>
                <a:spcPts val="0"/>
              </a:spcAft>
              <a:defRPr/>
            </a:pPr>
            <a:endParaRPr lang="en-US" altLang="ja-JP" sz="10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600" dirty="0">
                <a:solidFill>
                  <a:prstClr val="black"/>
                </a:solidFill>
                <a:latin typeface="ＤＦ特太ゴシック体" panose="020B0509000000000000" pitchFamily="49" charset="-128"/>
                <a:ea typeface="ＤＦ特太ゴシック体" panose="020B0509000000000000" pitchFamily="49" charset="-128"/>
              </a:rPr>
              <a:t>指導監査事務</a:t>
            </a:r>
            <a:endParaRPr lang="en-US" altLang="ja-JP" sz="16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endParaRPr lang="en-US" altLang="ja-JP" sz="24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①立入検査・命令・質問の対象者の選定</a:t>
            </a:r>
            <a:endParaRPr lang="en-US" altLang="ja-JP" sz="28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②立入検査</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③報告・物件提示の命令</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dirty="0" smtClean="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r>
              <a:rPr lang="ja-JP" altLang="en-US" sz="1200" dirty="0">
                <a:solidFill>
                  <a:prstClr val="black"/>
                </a:solidFill>
                <a:latin typeface="HG丸ｺﾞｼｯｸM-PRO" pitchFamily="50" charset="-128"/>
                <a:ea typeface="HG丸ｺﾞｼｯｸM-PRO" pitchFamily="50" charset="-128"/>
              </a:rPr>
              <a:t>④質問や文書提出の依頼</a:t>
            </a:r>
            <a:endParaRPr lang="en-US" altLang="ja-JP" sz="12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a:p>
            <a:pPr defTabSz="913358" fontAlgn="auto">
              <a:spcBef>
                <a:spcPts val="0"/>
              </a:spcBef>
              <a:spcAft>
                <a:spcPts val="0"/>
              </a:spcAft>
              <a:defRPr/>
            </a:pPr>
            <a:endParaRPr lang="en-US" altLang="ja-JP" sz="1300" dirty="0">
              <a:solidFill>
                <a:prstClr val="black"/>
              </a:solidFill>
              <a:latin typeface="HG丸ｺﾞｼｯｸM-PRO" pitchFamily="50" charset="-128"/>
              <a:ea typeface="HG丸ｺﾞｼｯｸM-PRO" pitchFamily="50" charset="-128"/>
            </a:endParaRPr>
          </a:p>
        </p:txBody>
      </p:sp>
      <p:sp>
        <p:nvSpPr>
          <p:cNvPr id="2" name="左中かっこ 1"/>
          <p:cNvSpPr/>
          <p:nvPr/>
        </p:nvSpPr>
        <p:spPr>
          <a:xfrm flipH="1" flipV="1">
            <a:off x="6753234" y="3357064"/>
            <a:ext cx="247690" cy="1226273"/>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lIns="91341" tIns="45673" rIns="91341" bIns="45673" rtlCol="0" anchor="ctr"/>
          <a:lstStyle/>
          <a:p>
            <a:pPr algn="ctr" fontAlgn="auto">
              <a:spcBef>
                <a:spcPts val="0"/>
              </a:spcBef>
              <a:spcAft>
                <a:spcPts val="0"/>
              </a:spcAft>
            </a:pPr>
            <a:endParaRPr lang="ja-JP" altLang="en-US">
              <a:solidFill>
                <a:srgbClr val="000000"/>
              </a:solidFill>
            </a:endParaRPr>
          </a:p>
        </p:txBody>
      </p:sp>
      <p:sp>
        <p:nvSpPr>
          <p:cNvPr id="19" name="角丸四角形 18"/>
          <p:cNvSpPr/>
          <p:nvPr/>
        </p:nvSpPr>
        <p:spPr>
          <a:xfrm>
            <a:off x="7833327" y="2712776"/>
            <a:ext cx="1800200" cy="2444459"/>
          </a:xfrm>
          <a:prstGeom prst="roundRect">
            <a:avLst>
              <a:gd name="adj" fmla="val 5358"/>
            </a:avLst>
          </a:prstGeom>
          <a:gradFill>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15875">
            <a:solidFill>
              <a:srgbClr val="4BACC6">
                <a:shade val="95000"/>
                <a:satMod val="105000"/>
              </a:srgbClr>
            </a:solidFill>
          </a:ln>
        </p:spPr>
        <p:txBody>
          <a:bodyPr wrap="square" lIns="91256" tIns="45628" rIns="91256" bIns="45628" anchor="t" anchorCtr="0">
            <a:noAutofit/>
          </a:bodyPr>
          <a:lstStyle/>
          <a:p>
            <a:pPr algn="ctr" defTabSz="913358" fontAlgn="auto">
              <a:spcBef>
                <a:spcPts val="0"/>
              </a:spcBef>
              <a:spcAft>
                <a:spcPts val="0"/>
              </a:spcAft>
              <a:defRPr/>
            </a:pPr>
            <a:endParaRPr lang="en-US" altLang="ja-JP" sz="8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300" dirty="0">
                <a:solidFill>
                  <a:prstClr val="black"/>
                </a:solidFill>
                <a:latin typeface="ＤＦ特太ゴシック体" panose="020B0509000000000000" pitchFamily="49" charset="-128"/>
                <a:ea typeface="ＤＦ特太ゴシック体" panose="020B0509000000000000" pitchFamily="49" charset="-128"/>
              </a:rPr>
              <a:t>指定事務受託法人</a:t>
            </a:r>
            <a:endParaRPr lang="en-US" altLang="ja-JP" sz="13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r>
              <a:rPr lang="ja-JP" altLang="en-US" sz="1100" dirty="0">
                <a:solidFill>
                  <a:prstClr val="black"/>
                </a:solidFill>
                <a:latin typeface="ＤＦ特太ゴシック体" panose="020B0509000000000000" pitchFamily="49" charset="-128"/>
                <a:ea typeface="ＤＦ特太ゴシック体" panose="020B0509000000000000" pitchFamily="49" charset="-128"/>
              </a:rPr>
              <a:t>（都道府県知事が指定）</a:t>
            </a:r>
            <a:endParaRPr lang="en-US" altLang="ja-JP" sz="1100" dirty="0">
              <a:solidFill>
                <a:prstClr val="black"/>
              </a:solidFill>
              <a:latin typeface="ＤＦ特太ゴシック体" panose="020B0509000000000000" pitchFamily="49" charset="-128"/>
              <a:ea typeface="ＤＦ特太ゴシック体" panose="020B0509000000000000" pitchFamily="49" charset="-128"/>
            </a:endParaRPr>
          </a:p>
          <a:p>
            <a:pPr algn="ctr" defTabSz="913358" fontAlgn="auto">
              <a:spcBef>
                <a:spcPts val="0"/>
              </a:spcBef>
              <a:spcAft>
                <a:spcPts val="0"/>
              </a:spcAft>
              <a:defRPr/>
            </a:pPr>
            <a:endParaRPr lang="en-US" altLang="ja-JP" sz="2000" dirty="0">
              <a:solidFill>
                <a:prstClr val="black"/>
              </a:solidFill>
              <a:latin typeface="ＤＦ特太ゴシック体" panose="020B0509000000000000" pitchFamily="49" charset="-128"/>
              <a:ea typeface="ＤＦ特太ゴシック体" panose="020B0509000000000000" pitchFamily="49" charset="-128"/>
            </a:endParaRPr>
          </a:p>
          <a:p>
            <a:pPr defTabSz="913358" fontAlgn="auto">
              <a:spcBef>
                <a:spcPts val="0"/>
              </a:spcBef>
              <a:spcAft>
                <a:spcPts val="0"/>
              </a:spcAft>
              <a:defRPr/>
            </a:pPr>
            <a:r>
              <a:rPr lang="ja-JP" altLang="en-US" sz="1200" dirty="0">
                <a:solidFill>
                  <a:prstClr val="black"/>
                </a:solidFill>
                <a:latin typeface="HG丸ｺﾞｼｯｸM-PRO" panose="020F0600000000000000" pitchFamily="50" charset="-128"/>
                <a:ea typeface="HG丸ｺﾞｼｯｸM-PRO" panose="020F0600000000000000" pitchFamily="50" charset="-128"/>
              </a:rPr>
              <a:t>事務処理能力や役職員の構成等を踏まえ、文書提出の依頼や質問等の事務を適切かつ公正に実施可能な法人　</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919675" y="4680011"/>
            <a:ext cx="2253964" cy="360000"/>
          </a:xfrm>
          <a:prstGeom prst="roundRect">
            <a:avLst/>
          </a:prstGeom>
          <a:noFill/>
          <a:ln w="222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21" name="下矢印 20"/>
          <p:cNvSpPr/>
          <p:nvPr/>
        </p:nvSpPr>
        <p:spPr>
          <a:xfrm rot="16200000">
            <a:off x="6874547" y="4054400"/>
            <a:ext cx="261364" cy="1656186"/>
          </a:xfrm>
          <a:prstGeom prst="downArrow">
            <a:avLst/>
          </a:prstGeom>
          <a:solidFill>
            <a:srgbClr val="FF0000"/>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endParaRPr lang="ja-JP" altLang="en-US" sz="1400" b="1" dirty="0">
              <a:solidFill>
                <a:prstClr val="black"/>
              </a:solidFill>
            </a:endParaRPr>
          </a:p>
        </p:txBody>
      </p:sp>
      <p:sp>
        <p:nvSpPr>
          <p:cNvPr id="23" name="正方形/長方形 22"/>
          <p:cNvSpPr/>
          <p:nvPr/>
        </p:nvSpPr>
        <p:spPr>
          <a:xfrm>
            <a:off x="6465187" y="4941180"/>
            <a:ext cx="1080120" cy="432048"/>
          </a:xfrm>
          <a:prstGeom prst="rect">
            <a:avLst/>
          </a:prstGeom>
          <a:no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335" tIns="45664" rIns="91335" bIns="45664" rtlCol="0" anchor="ctr"/>
          <a:lstStyle/>
          <a:p>
            <a:pPr algn="ctr" fontAlgn="auto">
              <a:spcBef>
                <a:spcPts val="0"/>
              </a:spcBef>
              <a:spcAft>
                <a:spcPts val="0"/>
              </a:spcAft>
            </a:pPr>
            <a:r>
              <a:rPr lang="ja-JP" altLang="en-US" sz="1200" b="1" dirty="0">
                <a:solidFill>
                  <a:srgbClr val="FF0000"/>
                </a:solidFill>
              </a:rPr>
              <a:t>業務委託を</a:t>
            </a:r>
            <a:endParaRPr lang="en-US" altLang="ja-JP" sz="1200" b="1" dirty="0">
              <a:solidFill>
                <a:srgbClr val="FF0000"/>
              </a:solidFill>
            </a:endParaRPr>
          </a:p>
          <a:p>
            <a:pPr algn="ctr" fontAlgn="auto">
              <a:spcBef>
                <a:spcPts val="0"/>
              </a:spcBef>
              <a:spcAft>
                <a:spcPts val="0"/>
              </a:spcAft>
            </a:pPr>
            <a:r>
              <a:rPr lang="ja-JP" altLang="en-US" sz="1200" b="1" dirty="0">
                <a:solidFill>
                  <a:srgbClr val="FF0000"/>
                </a:solidFill>
              </a:rPr>
              <a:t>可能とする</a:t>
            </a:r>
          </a:p>
        </p:txBody>
      </p:sp>
      <p:sp>
        <p:nvSpPr>
          <p:cNvPr id="32" name="角丸四角形 31"/>
          <p:cNvSpPr/>
          <p:nvPr/>
        </p:nvSpPr>
        <p:spPr>
          <a:xfrm>
            <a:off x="92808" y="692698"/>
            <a:ext cx="9720386" cy="1656000"/>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1923" tIns="35962" rIns="91341" bIns="35962" anchor="ctr" anchorCtr="0"/>
          <a:lstStyle/>
          <a:p>
            <a:pPr marL="176022" indent="-176022"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障害者自立支援法の施行から</a:t>
            </a:r>
            <a:r>
              <a:rPr lang="en-US" altLang="ja-JP" sz="1400" dirty="0">
                <a:solidFill>
                  <a:srgbClr val="000000"/>
                </a:solidFill>
                <a:latin typeface="HGPｺﾞｼｯｸM" panose="020B0600000000000000" pitchFamily="50" charset="-128"/>
                <a:ea typeface="HGPｺﾞｼｯｸM" panose="020B0600000000000000" pitchFamily="50" charset="-128"/>
              </a:rPr>
              <a:t>10</a:t>
            </a:r>
            <a:r>
              <a:rPr lang="ja-JP" altLang="en-US" sz="1400" dirty="0">
                <a:solidFill>
                  <a:srgbClr val="000000"/>
                </a:solidFill>
                <a:latin typeface="HGPｺﾞｼｯｸM" panose="020B0600000000000000" pitchFamily="50" charset="-128"/>
                <a:ea typeface="HGPｺﾞｼｯｸM" panose="020B0600000000000000" pitchFamily="50" charset="-128"/>
              </a:rPr>
              <a:t>年が経過し、障害福祉サービス等の事業所数や利用者数は大きく増加しており、自治体による調査事務や審査事務の業務量が大幅に増加している。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endParaRPr kumimoji="0" lang="en-US" altLang="ja-JP" sz="5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請求事業所数</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平成</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22</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48,300</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事業所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27</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年</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４</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月　</a:t>
            </a:r>
            <a:r>
              <a:rPr kumimoji="0" lang="en-US" altLang="zh-TW" sz="1200" kern="0" dirty="0">
                <a:solidFill>
                  <a:srgbClr val="000000"/>
                </a:solidFill>
                <a:latin typeface="HGPｺﾞｼｯｸM" panose="020B0600000000000000" pitchFamily="50" charset="-128"/>
                <a:ea typeface="HGPｺﾞｼｯｸM" panose="020B0600000000000000" pitchFamily="50" charset="-128"/>
              </a:rPr>
              <a:t>90,990</a:t>
            </a:r>
            <a:r>
              <a:rPr kumimoji="0" lang="zh-TW" altLang="en-US" sz="1200" kern="0" dirty="0">
                <a:solidFill>
                  <a:srgbClr val="000000"/>
                </a:solidFill>
                <a:latin typeface="HGPｺﾞｼｯｸM" panose="020B0600000000000000" pitchFamily="50" charset="-128"/>
                <a:ea typeface="HGPｺﾞｼｯｸM" panose="020B0600000000000000" pitchFamily="50" charset="-128"/>
              </a:rPr>
              <a:t>事業所</a:t>
            </a:r>
            <a:endParaRPr kumimoji="0" lang="en-US" altLang="zh-TW" sz="1200" kern="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lnSpc>
                <a:spcPct val="110000"/>
              </a:lnSpc>
              <a:spcBef>
                <a:spcPts val="0"/>
              </a:spcBef>
              <a:spcAft>
                <a:spcPts val="0"/>
              </a:spcAft>
            </a:pP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利用者数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22</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570,499</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人　　　→　平成</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27</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年４月　</a:t>
            </a:r>
            <a:r>
              <a:rPr kumimoji="0" lang="en-US" altLang="ja-JP" sz="1200" kern="0" dirty="0">
                <a:solidFill>
                  <a:srgbClr val="000000"/>
                </a:solidFill>
                <a:latin typeface="HGPｺﾞｼｯｸM" panose="020B0600000000000000" pitchFamily="50" charset="-128"/>
                <a:ea typeface="HGPｺﾞｼｯｸM" panose="020B0600000000000000" pitchFamily="50" charset="-128"/>
              </a:rPr>
              <a:t>906,504</a:t>
            </a:r>
            <a:r>
              <a:rPr kumimoji="0" lang="ja-JP" altLang="en-US" sz="1200" kern="0" dirty="0">
                <a:solidFill>
                  <a:srgbClr val="000000"/>
                </a:solidFill>
                <a:latin typeface="HGPｺﾞｼｯｸM" panose="020B0600000000000000" pitchFamily="50" charset="-128"/>
                <a:ea typeface="HGPｺﾞｼｯｸM" panose="020B0600000000000000" pitchFamily="50" charset="-128"/>
              </a:rPr>
              <a:t>人</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　このため、自治体による調査事務や審査事務を効率的に実施できるよう、これらの事務の一部を委託可能とするために必要な規定を整備する。</a:t>
            </a:r>
            <a:endParaRPr lang="en-US" altLang="ja-JP" sz="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33" name="タイトル 2"/>
          <p:cNvSpPr txBox="1">
            <a:spLocks/>
          </p:cNvSpPr>
          <p:nvPr/>
        </p:nvSpPr>
        <p:spPr bwMode="auto">
          <a:xfrm>
            <a:off x="295816" y="4509137"/>
            <a:ext cx="4657189" cy="29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10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a:t>
            </a:r>
            <a:r>
              <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a:t>
            </a:r>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介護保険制度では、既に同様の制度が導入</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a:p>
            <a:pPr algn="l"/>
            <a:r>
              <a:rPr lang="ja-JP" altLang="en-US"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rPr>
              <a:t>　　されている。</a:t>
            </a:r>
            <a:endParaRPr lang="en-US" altLang="ja-JP" sz="1200" kern="0" dirty="0">
              <a:solidFill>
                <a:srgbClr val="000000"/>
              </a:solidFill>
              <a:latin typeface="HGPｺﾞｼｯｸM" panose="020B0600000000000000" pitchFamily="50" charset="-128"/>
              <a:ea typeface="HGPｺﾞｼｯｸM" panose="020B0600000000000000" pitchFamily="50" charset="-128"/>
              <a:cs typeface="メイリオ" pitchFamily="50" charset="-128"/>
            </a:endParaRPr>
          </a:p>
        </p:txBody>
      </p:sp>
      <p:sp>
        <p:nvSpPr>
          <p:cNvPr id="34" name="タイトル 2"/>
          <p:cNvSpPr txBox="1">
            <a:spLocks/>
          </p:cNvSpPr>
          <p:nvPr/>
        </p:nvSpPr>
        <p:spPr bwMode="auto">
          <a:xfrm>
            <a:off x="6969224" y="3717032"/>
            <a:ext cx="816428" cy="5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4" tIns="45659" rIns="91324" bIns="45659"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7" algn="ctr" rtl="0" fontAlgn="base">
              <a:spcBef>
                <a:spcPct val="0"/>
              </a:spcBef>
              <a:spcAft>
                <a:spcPct val="0"/>
              </a:spcAft>
              <a:defRPr kumimoji="1" sz="4400">
                <a:solidFill>
                  <a:schemeClr val="tx2"/>
                </a:solidFill>
                <a:latin typeface="Arial" charset="0"/>
                <a:ea typeface="ＭＳ Ｐゴシック" pitchFamily="50" charset="-128"/>
              </a:defRPr>
            </a:lvl6pPr>
            <a:lvl7pPr marL="914293" algn="ctr" rtl="0" fontAlgn="base">
              <a:spcBef>
                <a:spcPct val="0"/>
              </a:spcBef>
              <a:spcAft>
                <a:spcPct val="0"/>
              </a:spcAft>
              <a:defRPr kumimoji="1" sz="4400">
                <a:solidFill>
                  <a:schemeClr val="tx2"/>
                </a:solidFill>
                <a:latin typeface="Arial" charset="0"/>
                <a:ea typeface="ＭＳ Ｐゴシック" pitchFamily="50" charset="-128"/>
              </a:defRPr>
            </a:lvl7pPr>
            <a:lvl8pPr marL="1371440" algn="ctr" rtl="0" fontAlgn="base">
              <a:spcBef>
                <a:spcPct val="0"/>
              </a:spcBef>
              <a:spcAft>
                <a:spcPct val="0"/>
              </a:spcAft>
              <a:defRPr kumimoji="1" sz="4400">
                <a:solidFill>
                  <a:schemeClr val="tx2"/>
                </a:solidFill>
                <a:latin typeface="Arial" charset="0"/>
                <a:ea typeface="ＭＳ Ｐゴシック" pitchFamily="50" charset="-128"/>
              </a:defRPr>
            </a:lvl8pPr>
            <a:lvl9pPr marL="1828587"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引き続き</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自治体が</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a:p>
            <a:r>
              <a:rPr lang="ja-JP" altLang="en-US"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rPr>
              <a:t>実施</a:t>
            </a:r>
            <a:endParaRPr lang="en-US" altLang="ja-JP" sz="1200" kern="0" dirty="0">
              <a:solidFill>
                <a:srgbClr val="000000"/>
              </a:solidFill>
              <a:latin typeface="ＤＦ特太ゴシック体" panose="020B0509000000000000" pitchFamily="49" charset="-128"/>
              <a:ea typeface="ＤＦ特太ゴシック体" panose="020B0509000000000000" pitchFamily="49" charset="-128"/>
              <a:cs typeface="メイリオ" pitchFamily="50" charset="-128"/>
            </a:endParaRPr>
          </a:p>
        </p:txBody>
      </p:sp>
      <p:sp>
        <p:nvSpPr>
          <p:cNvPr id="24" name="正方形/長方形 23"/>
          <p:cNvSpPr/>
          <p:nvPr/>
        </p:nvSpPr>
        <p:spPr>
          <a:xfrm>
            <a:off x="108000" y="2592000"/>
            <a:ext cx="9694402" cy="2808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28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　自治体の事務のうち、公権力の行使に</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当たらない「質問」や「文書提出の依頼」</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等について、これらの事務を適切に実施</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することができるものとして都道府県知事</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が指定する民間法人に対し、業務委託を</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可能とする。</a:t>
            </a:r>
          </a:p>
          <a:p>
            <a:pPr marL="179201" indent="-179201"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正方形/長方形 24"/>
          <p:cNvSpPr/>
          <p:nvPr/>
        </p:nvSpPr>
        <p:spPr>
          <a:xfrm>
            <a:off x="92808" y="5589257"/>
            <a:ext cx="9720386" cy="1224000"/>
          </a:xfrm>
          <a:prstGeom prst="rect">
            <a:avLst/>
          </a:prstGeom>
          <a:noFill/>
          <a:ln w="6350" cap="flat" cmpd="sng" algn="ctr">
            <a:solidFill>
              <a:schemeClr val="tx1"/>
            </a:solidFill>
            <a:prstDash val="solid"/>
          </a:ln>
          <a:effectLst/>
        </p:spPr>
        <p:txBody>
          <a:bodyPr lIns="91335" tIns="45664" rIns="91335" bIns="45664" anchor="t" anchorCtr="0"/>
          <a:lstStyle/>
          <a:p>
            <a:pPr marL="179201" indent="-179201" fontAlgn="auto">
              <a:spcBef>
                <a:spcPts val="0"/>
              </a:spcBef>
              <a:spcAft>
                <a:spcPts val="0"/>
              </a:spcAft>
              <a:defRPr/>
            </a:pPr>
            <a:endParaRPr kumimoji="0" lang="en-US" altLang="ja-JP" sz="11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264829" indent="-264829" fontAlgn="auto">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400" dirty="0">
                <a:solidFill>
                  <a:srgbClr val="000000"/>
                </a:solidFill>
                <a:latin typeface="HGPｺﾞｼｯｸM" panose="020B0600000000000000" pitchFamily="50" charset="-128"/>
                <a:ea typeface="HGPｺﾞｼｯｸM" panose="020B0600000000000000" pitchFamily="50" charset="-128"/>
              </a:rPr>
              <a:t>　市町村が実施する障害福祉サービスの給付費の「審査・支払」事務について、現在、「支払」を委託している国民健康保険団体連合会に、「審査」も委託することができることとする。</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a:p>
            <a:pPr marL="176022" indent="-176022" fontAlgn="auto">
              <a:spcBef>
                <a:spcPts val="0"/>
              </a:spcBef>
              <a:spcAft>
                <a:spcPts val="0"/>
              </a:spcAft>
            </a:pPr>
            <a:endParaRPr lang="en-US" altLang="ja-JP" sz="800" dirty="0">
              <a:solidFill>
                <a:srgbClr val="000000"/>
              </a:solidFill>
              <a:latin typeface="HGPｺﾞｼｯｸM" panose="020B0600000000000000" pitchFamily="50" charset="-128"/>
              <a:ea typeface="HGPｺﾞｼｯｸM" panose="020B0600000000000000" pitchFamily="50" charset="-128"/>
            </a:endParaRPr>
          </a:p>
          <a:p>
            <a:pPr marL="442437" indent="-177607" fontAlgn="auto">
              <a:spcBef>
                <a:spcPts val="0"/>
              </a:spcBef>
              <a:spcAft>
                <a:spcPts val="0"/>
              </a:spcAft>
            </a:pPr>
            <a:r>
              <a:rPr lang="en-US" altLang="ja-JP" sz="1200" dirty="0">
                <a:solidFill>
                  <a:srgbClr val="000000"/>
                </a:solidFill>
                <a:latin typeface="HGPｺﾞｼｯｸM" panose="020B0600000000000000" pitchFamily="50" charset="-128"/>
                <a:ea typeface="HGPｺﾞｼｯｸM" panose="020B0600000000000000" pitchFamily="50" charset="-128"/>
              </a:rPr>
              <a:t>※</a:t>
            </a:r>
            <a:r>
              <a:rPr lang="ja-JP" altLang="en-US" sz="1200" dirty="0">
                <a:solidFill>
                  <a:srgbClr val="000000"/>
                </a:solidFill>
                <a:latin typeface="HGPｺﾞｼｯｸM" panose="020B0600000000000000" pitchFamily="50" charset="-128"/>
                <a:ea typeface="HGPｺﾞｼｯｸM" panose="020B0600000000000000" pitchFamily="50" charset="-128"/>
              </a:rPr>
              <a:t>　現在、国保連では、「支払」を行う際に、必要な「点検」も併せて行っているが、今後、点検項目の精緻化等を図ることにより、審査として効果的・効率的に実施できるようにすることを検討。</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56460" y="2448000"/>
            <a:ext cx="2763128"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①調査事務の効率化</a:t>
            </a:r>
          </a:p>
        </p:txBody>
      </p:sp>
      <p:sp>
        <p:nvSpPr>
          <p:cNvPr id="22" name="正方形/長方形 21"/>
          <p:cNvSpPr/>
          <p:nvPr/>
        </p:nvSpPr>
        <p:spPr>
          <a:xfrm>
            <a:off x="56460" y="5445224"/>
            <a:ext cx="2763128" cy="291844"/>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white"/>
                </a:solidFill>
                <a:latin typeface="HGS創英角ｺﾞｼｯｸUB" pitchFamily="50" charset="-128"/>
                <a:ea typeface="HGS創英角ｺﾞｼｯｸUB" pitchFamily="50" charset="-128"/>
              </a:rPr>
              <a:t>②審査事務の効率化</a:t>
            </a:r>
          </a:p>
        </p:txBody>
      </p:sp>
      <p:sp>
        <p:nvSpPr>
          <p:cNvPr id="26" name="スライド番号プレースホルダー 1"/>
          <p:cNvSpPr>
            <a:spLocks noGrp="1"/>
          </p:cNvSpPr>
          <p:nvPr>
            <p:ph type="sldNum" sz="quarter" idx="12"/>
          </p:nvPr>
        </p:nvSpPr>
        <p:spPr>
          <a:xfrm>
            <a:off x="7516938" y="6517566"/>
            <a:ext cx="2311400" cy="331814"/>
          </a:xfrm>
        </p:spPr>
        <p:txBody>
          <a:bodyPr/>
          <a:lstStyle/>
          <a:p>
            <a:pPr>
              <a:defRPr/>
            </a:pPr>
            <a:fld id="{028E30FF-6DFA-4E32-896A-0181B2B83A32}" type="slidenum">
              <a:rPr lang="en-US" altLang="ja-JP" smtClean="0">
                <a:solidFill>
                  <a:prstClr val="black"/>
                </a:solidFill>
              </a:rPr>
              <a:pPr>
                <a:defRPr/>
              </a:pPr>
              <a:t>31</a:t>
            </a:fld>
            <a:endParaRPr lang="en-US" altLang="ja-JP" dirty="0">
              <a:solidFill>
                <a:prstClr val="black"/>
              </a:solidFill>
            </a:endParaRPr>
          </a:p>
        </p:txBody>
      </p:sp>
    </p:spTree>
    <p:extLst>
      <p:ext uri="{BB962C8B-B14F-4D97-AF65-F5344CB8AC3E}">
        <p14:creationId xmlns:p14="http://schemas.microsoft.com/office/powerpoint/2010/main" val="3219880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pPr marL="811213" indent="-811213" algn="l"/>
            <a:r>
              <a:rPr lang="en-US" altLang="ja-JP" sz="3600" dirty="0" smtClean="0">
                <a:solidFill>
                  <a:schemeClr val="tx1"/>
                </a:solidFill>
              </a:rPr>
              <a:t>Ⅲ</a:t>
            </a:r>
            <a:r>
              <a:rPr lang="ja-JP" altLang="en-US" sz="3600" dirty="0" smtClean="0">
                <a:solidFill>
                  <a:schemeClr val="tx1"/>
                </a:solidFill>
              </a:rPr>
              <a:t>　平成</a:t>
            </a:r>
            <a:r>
              <a:rPr lang="en-US" altLang="ja-JP" sz="3600" dirty="0">
                <a:solidFill>
                  <a:schemeClr val="tx1"/>
                </a:solidFill>
              </a:rPr>
              <a:t>30</a:t>
            </a:r>
            <a:r>
              <a:rPr lang="ja-JP" altLang="en-US" sz="3600" dirty="0">
                <a:solidFill>
                  <a:schemeClr val="tx1"/>
                </a:solidFill>
              </a:rPr>
              <a:t>年度障害福祉サービス</a:t>
            </a:r>
            <a:r>
              <a:rPr lang="ja-JP" altLang="en-US" sz="3600" dirty="0" smtClean="0">
                <a:solidFill>
                  <a:schemeClr val="tx1"/>
                </a:solidFill>
              </a:rPr>
              <a:t>等報酬改　　について</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32</a:t>
            </a:fld>
            <a:endParaRPr lang="en-US" altLang="ja-JP">
              <a:solidFill>
                <a:prstClr val="black"/>
              </a:solidFill>
            </a:endParaRPr>
          </a:p>
        </p:txBody>
      </p:sp>
    </p:spTree>
    <p:extLst>
      <p:ext uri="{BB962C8B-B14F-4D97-AF65-F5344CB8AC3E}">
        <p14:creationId xmlns:p14="http://schemas.microsoft.com/office/powerpoint/2010/main" val="766361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7223"/>
            <a:ext cx="9906000" cy="421987"/>
          </a:xfrm>
          <a:solidFill>
            <a:schemeClr val="accent6">
              <a:lumMod val="20000"/>
              <a:lumOff val="80000"/>
            </a:schemeClr>
          </a:solidFill>
          <a:ln>
            <a:solidFill>
              <a:schemeClr val="accent6">
                <a:lumMod val="20000"/>
                <a:lumOff val="80000"/>
              </a:schemeClr>
            </a:solidFill>
          </a:ln>
        </p:spPr>
        <p:txBody>
          <a:bodyPr>
            <a:noAutofit/>
          </a:bodyPr>
          <a:lstStyle/>
          <a:p>
            <a:r>
              <a:rPr lang="ja-JP" altLang="en-US" sz="2000" dirty="0" smtClean="0">
                <a:ea typeface="ＤＦ特太ゴシック体" pitchFamily="1" charset="-128"/>
              </a:rPr>
              <a:t>障害福祉サービス等報酬改定</a:t>
            </a:r>
            <a:r>
              <a:rPr lang="ja-JP" altLang="ja-JP" sz="2000" dirty="0" smtClean="0">
                <a:ea typeface="ＤＦ特太ゴシック体" pitchFamily="1" charset="-128"/>
              </a:rPr>
              <a:t>検討チーム</a:t>
            </a:r>
            <a:r>
              <a:rPr lang="ja-JP" altLang="en-US" sz="2000" dirty="0">
                <a:ea typeface="ＤＦ特太ゴシック体" pitchFamily="1" charset="-128"/>
              </a:rPr>
              <a:t>について</a:t>
            </a:r>
          </a:p>
        </p:txBody>
      </p:sp>
      <p:cxnSp>
        <p:nvCxnSpPr>
          <p:cNvPr id="18" name="直線コネクタ 17"/>
          <p:cNvCxnSpPr>
            <a:stCxn id="9" idx="2"/>
            <a:endCxn id="15" idx="0"/>
          </p:cNvCxnSpPr>
          <p:nvPr/>
        </p:nvCxnSpPr>
        <p:spPr>
          <a:xfrm>
            <a:off x="2748815" y="1828747"/>
            <a:ext cx="3869" cy="76453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673027" y="1562560"/>
            <a:ext cx="4151575" cy="2661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400" smtClean="0">
                <a:solidFill>
                  <a:prstClr val="black"/>
                </a:solidFill>
                <a:latin typeface="ＭＳ Ｐゴシック"/>
              </a:rPr>
              <a:t>厚生</a:t>
            </a:r>
            <a:r>
              <a:rPr lang="ja-JP" altLang="en-US" sz="1400" dirty="0" smtClean="0">
                <a:solidFill>
                  <a:prstClr val="black"/>
                </a:solidFill>
                <a:latin typeface="ＭＳ Ｐゴシック"/>
              </a:rPr>
              <a:t>労働大臣政務官</a:t>
            </a:r>
            <a:endParaRPr lang="en-US" altLang="ja-JP" sz="1400" dirty="0">
              <a:solidFill>
                <a:prstClr val="black"/>
              </a:solidFill>
              <a:latin typeface="ＭＳ Ｐゴシック"/>
            </a:endParaRPr>
          </a:p>
        </p:txBody>
      </p:sp>
      <p:sp>
        <p:nvSpPr>
          <p:cNvPr id="8" name="Rectangle 2"/>
          <p:cNvSpPr>
            <a:spLocks noChangeArrowheads="1"/>
          </p:cNvSpPr>
          <p:nvPr/>
        </p:nvSpPr>
        <p:spPr bwMode="auto">
          <a:xfrm>
            <a:off x="611672" y="1326194"/>
            <a:ext cx="999491" cy="2363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主査</a:t>
            </a:r>
            <a:endParaRPr lang="en-US" altLang="ja-JP" sz="1200" dirty="0">
              <a:solidFill>
                <a:prstClr val="black"/>
              </a:solidFill>
              <a:latin typeface="ＭＳ Ｐゴシック"/>
            </a:endParaRPr>
          </a:p>
        </p:txBody>
      </p:sp>
      <p:sp>
        <p:nvSpPr>
          <p:cNvPr id="12" name="Rectangle 2"/>
          <p:cNvSpPr>
            <a:spLocks noChangeArrowheads="1"/>
          </p:cNvSpPr>
          <p:nvPr/>
        </p:nvSpPr>
        <p:spPr bwMode="auto">
          <a:xfrm>
            <a:off x="700905" y="2078881"/>
            <a:ext cx="4129635" cy="27607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400" dirty="0" smtClean="0">
                <a:solidFill>
                  <a:prstClr val="black"/>
                </a:solidFill>
                <a:latin typeface="ＭＳ Ｐゴシック"/>
              </a:rPr>
              <a:t>障害保健福祉部長</a:t>
            </a:r>
            <a:endParaRPr lang="en-US" altLang="ja-JP" sz="1400" dirty="0">
              <a:solidFill>
                <a:prstClr val="black"/>
              </a:solidFill>
              <a:latin typeface="ＭＳ Ｐゴシック"/>
            </a:endParaRPr>
          </a:p>
        </p:txBody>
      </p:sp>
      <p:sp>
        <p:nvSpPr>
          <p:cNvPr id="13" name="Rectangle 2"/>
          <p:cNvSpPr>
            <a:spLocks noChangeArrowheads="1"/>
          </p:cNvSpPr>
          <p:nvPr/>
        </p:nvSpPr>
        <p:spPr bwMode="auto">
          <a:xfrm>
            <a:off x="611672" y="1886536"/>
            <a:ext cx="999491" cy="20041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副主査</a:t>
            </a:r>
            <a:endParaRPr lang="en-US" altLang="ja-JP" sz="1200" dirty="0">
              <a:solidFill>
                <a:prstClr val="black"/>
              </a:solidFill>
              <a:latin typeface="ＭＳ Ｐゴシック"/>
            </a:endParaRPr>
          </a:p>
        </p:txBody>
      </p:sp>
      <p:sp>
        <p:nvSpPr>
          <p:cNvPr id="15" name="Rectangle 2"/>
          <p:cNvSpPr>
            <a:spLocks noChangeArrowheads="1"/>
          </p:cNvSpPr>
          <p:nvPr/>
        </p:nvSpPr>
        <p:spPr bwMode="auto">
          <a:xfrm>
            <a:off x="673841" y="2593292"/>
            <a:ext cx="4157675" cy="90036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企画課長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障害福祉課長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a:t>
            </a:r>
            <a:r>
              <a:rPr lang="ja-JP" altLang="ja-JP" sz="1200" dirty="0" smtClean="0">
                <a:solidFill>
                  <a:prstClr val="black"/>
                </a:solidFill>
              </a:rPr>
              <a:t>精神・障害保健課長</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rPr>
              <a:t>・障害児・発達障害者支援室長兼地域生活支援推進室長</a:t>
            </a:r>
            <a:endParaRPr lang="en-US" altLang="ja-JP" sz="1200" dirty="0" smtClean="0">
              <a:solidFill>
                <a:prstClr val="black"/>
              </a:solidFill>
            </a:endParaRPr>
          </a:p>
        </p:txBody>
      </p:sp>
      <p:sp>
        <p:nvSpPr>
          <p:cNvPr id="16" name="Rectangle 2"/>
          <p:cNvSpPr>
            <a:spLocks noChangeArrowheads="1"/>
          </p:cNvSpPr>
          <p:nvPr/>
        </p:nvSpPr>
        <p:spPr bwMode="auto">
          <a:xfrm>
            <a:off x="625898" y="2421006"/>
            <a:ext cx="971020" cy="19794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200" dirty="0" smtClean="0">
                <a:solidFill>
                  <a:prstClr val="black"/>
                </a:solidFill>
                <a:latin typeface="ＭＳ Ｐゴシック"/>
              </a:rPr>
              <a:t>構成員</a:t>
            </a:r>
            <a:endParaRPr lang="en-US" altLang="ja-JP" sz="1200" dirty="0">
              <a:solidFill>
                <a:prstClr val="black"/>
              </a:solidFill>
              <a:latin typeface="ＭＳ Ｐゴシック"/>
            </a:endParaRPr>
          </a:p>
        </p:txBody>
      </p:sp>
      <p:grpSp>
        <p:nvGrpSpPr>
          <p:cNvPr id="7" name="グループ化 24"/>
          <p:cNvGrpSpPr/>
          <p:nvPr/>
        </p:nvGrpSpPr>
        <p:grpSpPr>
          <a:xfrm>
            <a:off x="5043486" y="1549654"/>
            <a:ext cx="4590032" cy="1807338"/>
            <a:chOff x="6219436" y="1685999"/>
            <a:chExt cx="4587827" cy="1967584"/>
          </a:xfrm>
        </p:grpSpPr>
        <p:sp>
          <p:nvSpPr>
            <p:cNvPr id="22" name="Rectangle 2"/>
            <p:cNvSpPr>
              <a:spLocks noChangeArrowheads="1"/>
            </p:cNvSpPr>
            <p:nvPr/>
          </p:nvSpPr>
          <p:spPr bwMode="auto">
            <a:xfrm>
              <a:off x="6219436" y="1829849"/>
              <a:ext cx="4587827" cy="1823734"/>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965372" fontAlgn="auto">
                <a:lnSpc>
                  <a:spcPts val="500"/>
                </a:lnSpc>
                <a:spcBef>
                  <a:spcPts val="600"/>
                </a:spcBef>
                <a:spcAft>
                  <a:spcPts val="0"/>
                </a:spcAft>
                <a:defRPr/>
              </a:pPr>
              <a:r>
                <a:rPr lang="ja-JP" altLang="en-US" sz="1200" dirty="0">
                  <a:solidFill>
                    <a:prstClr val="black"/>
                  </a:solidFill>
                  <a:latin typeface="ＭＳ Ｐゴシック"/>
                </a:rPr>
                <a:t>　</a:t>
              </a:r>
              <a:endParaRPr lang="en-US" altLang="ja-JP" sz="1200" dirty="0" smtClean="0">
                <a:solidFill>
                  <a:prstClr val="black"/>
                </a:solidFill>
                <a:latin typeface="ＭＳ Ｐゴシック"/>
              </a:endParaRPr>
            </a:p>
            <a:p>
              <a:pPr defTabSz="965372" fontAlgn="auto">
                <a:lnSpc>
                  <a:spcPts val="500"/>
                </a:lnSpc>
                <a:spcBef>
                  <a:spcPts val="600"/>
                </a:spcBef>
                <a:spcAft>
                  <a:spcPts val="0"/>
                </a:spcAft>
                <a:defRPr/>
              </a:pP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井出　健二郎　 和光</a:t>
              </a:r>
              <a:r>
                <a:rPr lang="ja-JP" altLang="ja-JP" sz="1200" dirty="0" smtClean="0">
                  <a:solidFill>
                    <a:prstClr val="black"/>
                  </a:solidFill>
                  <a:latin typeface="ＭＳ Ｐゴシック"/>
                </a:rPr>
                <a:t>大学教授</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岩崎　香　　　　 早稲田大学人間科学学術院准教授</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上條　浩　　　  </a:t>
              </a:r>
              <a:r>
                <a:rPr lang="ja-JP" altLang="en-US" sz="1200" dirty="0">
                  <a:solidFill>
                    <a:prstClr val="black"/>
                  </a:solidFill>
                  <a:latin typeface="ＭＳ Ｐゴシック"/>
                </a:rPr>
                <a:t> </a:t>
              </a:r>
              <a:r>
                <a:rPr lang="ja-JP" altLang="en-US" sz="1200" dirty="0" smtClean="0">
                  <a:solidFill>
                    <a:prstClr val="black"/>
                  </a:solidFill>
                  <a:latin typeface="ＭＳ Ｐゴシック"/>
                </a:rPr>
                <a:t>横浜市</a:t>
              </a:r>
              <a:r>
                <a:rPr lang="ja-JP" altLang="en-US" sz="1200" dirty="0">
                  <a:solidFill>
                    <a:prstClr val="black"/>
                  </a:solidFill>
                  <a:latin typeface="ＭＳ Ｐゴシック"/>
                </a:rPr>
                <a:t>健康福祉局障害</a:t>
              </a:r>
              <a:r>
                <a:rPr lang="ja-JP" altLang="en-US" sz="1200" dirty="0" smtClean="0">
                  <a:solidFill>
                    <a:prstClr val="black"/>
                  </a:solidFill>
                  <a:latin typeface="ＭＳ Ｐゴシック"/>
                </a:rPr>
                <a:t>福祉部障害</a:t>
              </a:r>
              <a:r>
                <a:rPr lang="ja-JP" altLang="en-US" sz="1200" dirty="0">
                  <a:solidFill>
                    <a:prstClr val="black"/>
                  </a:solidFill>
                  <a:latin typeface="ＭＳ Ｐゴシック"/>
                </a:rPr>
                <a:t>支援</a:t>
              </a:r>
              <a:r>
                <a:rPr lang="ja-JP" altLang="en-US" sz="1200" dirty="0" smtClean="0">
                  <a:solidFill>
                    <a:prstClr val="black"/>
                  </a:solidFill>
                  <a:latin typeface="ＭＳ Ｐゴシック"/>
                </a:rPr>
                <a:t>課長</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千把　幸夫　　　杉戸町福祉課長</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ja-JP" sz="1200" dirty="0" smtClean="0">
                  <a:solidFill>
                    <a:prstClr val="black"/>
                  </a:solidFill>
                  <a:latin typeface="ＭＳ Ｐゴシック"/>
                </a:rPr>
                <a:t>野沢</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和弘</a:t>
              </a:r>
              <a:r>
                <a:rPr lang="ja-JP" altLang="en-US" sz="1200" dirty="0" smtClean="0">
                  <a:solidFill>
                    <a:prstClr val="black"/>
                  </a:solidFill>
                  <a:latin typeface="ＭＳ Ｐゴシック"/>
                </a:rPr>
                <a:t>　 </a:t>
              </a:r>
              <a:r>
                <a:rPr lang="ja-JP" altLang="en-US" sz="1200" dirty="0">
                  <a:solidFill>
                    <a:prstClr val="black"/>
                  </a:solidFill>
                  <a:latin typeface="ＭＳ Ｐゴシック"/>
                </a:rPr>
                <a:t> </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毎日新聞論説委員</a:t>
              </a:r>
              <a:endParaRPr lang="en-US" altLang="ja-JP" sz="1200" dirty="0" smtClean="0">
                <a:solidFill>
                  <a:prstClr val="black"/>
                </a:solidFill>
                <a:latin typeface="ＭＳ Ｐゴシック"/>
              </a:endParaRPr>
            </a:p>
            <a:p>
              <a:pPr defTabSz="965372" fontAlgn="auto">
                <a:lnSpc>
                  <a:spcPts val="1400"/>
                </a:lnSpc>
                <a:spcBef>
                  <a:spcPts val="0"/>
                </a:spcBef>
                <a:spcAft>
                  <a:spcPts val="0"/>
                </a:spcAft>
                <a:defRPr/>
              </a:pPr>
              <a:r>
                <a:rPr lang="ja-JP" altLang="ja-JP" sz="1200" dirty="0" smtClean="0">
                  <a:solidFill>
                    <a:prstClr val="black"/>
                  </a:solidFill>
                  <a:latin typeface="ＭＳ Ｐゴシック"/>
                </a:rPr>
                <a:t>平野</a:t>
              </a:r>
              <a:r>
                <a:rPr lang="ja-JP" altLang="en-US" sz="1200" dirty="0" smtClean="0">
                  <a:solidFill>
                    <a:prstClr val="black"/>
                  </a:solidFill>
                  <a:latin typeface="ＭＳ Ｐゴシック"/>
                </a:rPr>
                <a:t>　</a:t>
              </a:r>
              <a:r>
                <a:rPr lang="ja-JP" altLang="ja-JP" sz="1200" dirty="0" smtClean="0">
                  <a:solidFill>
                    <a:prstClr val="black"/>
                  </a:solidFill>
                  <a:latin typeface="ＭＳ Ｐゴシック"/>
                </a:rPr>
                <a:t>方</a:t>
              </a:r>
              <a:r>
                <a:rPr lang="ja-JP" altLang="ja-JP" sz="1200" dirty="0" smtClean="0">
                  <a:solidFill>
                    <a:prstClr val="black"/>
                  </a:solidFill>
                </a:rPr>
                <a:t>紹</a:t>
              </a:r>
              <a:r>
                <a:rPr lang="ja-JP" altLang="en-US" sz="1200" dirty="0">
                  <a:solidFill>
                    <a:prstClr val="black"/>
                  </a:solidFill>
                </a:rPr>
                <a:t>　 </a:t>
              </a:r>
              <a:r>
                <a:rPr lang="ja-JP" altLang="en-US" sz="1200" dirty="0" smtClean="0">
                  <a:solidFill>
                    <a:prstClr val="black"/>
                  </a:solidFill>
                </a:rPr>
                <a:t>    </a:t>
              </a:r>
              <a:r>
                <a:rPr lang="ja-JP" altLang="en-US" sz="1200" dirty="0">
                  <a:solidFill>
                    <a:prstClr val="black"/>
                  </a:solidFill>
                </a:rPr>
                <a:t> </a:t>
              </a:r>
              <a:r>
                <a:rPr lang="ja-JP" altLang="en-US" sz="1200" dirty="0" smtClean="0">
                  <a:solidFill>
                    <a:prstClr val="black"/>
                  </a:solidFill>
                </a:rPr>
                <a:t>立教大学教授</a:t>
              </a:r>
              <a:endParaRPr lang="en-US" altLang="ja-JP" sz="1200" dirty="0" smtClean="0">
                <a:solidFill>
                  <a:prstClr val="black"/>
                </a:solidFill>
              </a:endParaRPr>
            </a:p>
            <a:p>
              <a:pPr defTabSz="965372" fontAlgn="auto">
                <a:lnSpc>
                  <a:spcPts val="1400"/>
                </a:lnSpc>
                <a:spcBef>
                  <a:spcPts val="0"/>
                </a:spcBef>
                <a:spcAft>
                  <a:spcPts val="0"/>
                </a:spcAft>
                <a:defRPr/>
              </a:pPr>
              <a:r>
                <a:rPr lang="ja-JP" altLang="en-US" sz="1200" dirty="0" smtClean="0">
                  <a:solidFill>
                    <a:prstClr val="black"/>
                  </a:solidFill>
                  <a:latin typeface="ＭＳ Ｐゴシック"/>
                </a:rPr>
                <a:t>二神　枝保　　　横浜国立大学大学院国際社会科学研究院教授</a:t>
              </a:r>
              <a:endParaRPr lang="en-US" altLang="ja-JP" sz="1200" dirty="0" smtClean="0">
                <a:solidFill>
                  <a:prstClr val="black"/>
                </a:solidFill>
                <a:latin typeface="ＭＳ Ｐゴシック"/>
              </a:endParaRPr>
            </a:p>
            <a:p>
              <a:pPr algn="r" defTabSz="965372" fontAlgn="auto">
                <a:lnSpc>
                  <a:spcPts val="1400"/>
                </a:lnSpc>
                <a:spcBef>
                  <a:spcPts val="0"/>
                </a:spcBef>
                <a:spcAft>
                  <a:spcPts val="0"/>
                </a:spcAft>
                <a:defRPr/>
              </a:pPr>
              <a:r>
                <a:rPr lang="ja-JP" altLang="ja-JP" sz="1100" dirty="0" smtClean="0">
                  <a:solidFill>
                    <a:prstClr val="black"/>
                  </a:solidFill>
                  <a:latin typeface="ＭＳ Ｐゴシック"/>
                </a:rPr>
                <a:t>（敬称略、</a:t>
              </a:r>
              <a:r>
                <a:rPr lang="en-US" altLang="ja-JP" sz="1100" dirty="0" smtClean="0">
                  <a:solidFill>
                    <a:prstClr val="black"/>
                  </a:solidFill>
                  <a:latin typeface="ＭＳ Ｐゴシック"/>
                </a:rPr>
                <a:t>50</a:t>
              </a:r>
              <a:r>
                <a:rPr lang="ja-JP" altLang="ja-JP" sz="1100" dirty="0" smtClean="0">
                  <a:solidFill>
                    <a:prstClr val="black"/>
                  </a:solidFill>
                  <a:latin typeface="ＭＳ Ｐゴシック"/>
                </a:rPr>
                <a:t>音順）</a:t>
              </a:r>
              <a:endParaRPr lang="en-US" altLang="ja-JP" sz="1100" dirty="0">
                <a:solidFill>
                  <a:prstClr val="black"/>
                </a:solidFill>
                <a:latin typeface="ＭＳ Ｐゴシック"/>
              </a:endParaRPr>
            </a:p>
          </p:txBody>
        </p:sp>
        <p:sp>
          <p:nvSpPr>
            <p:cNvPr id="21" name="Rectangle 2"/>
            <p:cNvSpPr>
              <a:spLocks noChangeArrowheads="1"/>
            </p:cNvSpPr>
            <p:nvPr/>
          </p:nvSpPr>
          <p:spPr bwMode="auto">
            <a:xfrm>
              <a:off x="7698713" y="1685999"/>
              <a:ext cx="1629273" cy="292416"/>
            </a:xfrm>
            <a:prstGeom prst="rect">
              <a:avLst/>
            </a:prstGeom>
            <a:solidFill>
              <a:schemeClr val="bg1"/>
            </a:solidFill>
            <a:ln w="38100">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defTabSz="965372" fontAlgn="auto">
                <a:spcBef>
                  <a:spcPts val="0"/>
                </a:spcBef>
                <a:spcAft>
                  <a:spcPts val="0"/>
                </a:spcAft>
                <a:defRPr/>
              </a:pPr>
              <a:r>
                <a:rPr lang="ja-JP" altLang="en-US" sz="1400" b="1" dirty="0" smtClean="0">
                  <a:solidFill>
                    <a:prstClr val="black"/>
                  </a:solidFill>
                  <a:latin typeface="ＭＳ Ｐゴシック"/>
                </a:rPr>
                <a:t> アドバイザー</a:t>
              </a:r>
              <a:endParaRPr lang="en-US" altLang="ja-JP" sz="1400" b="1" dirty="0">
                <a:solidFill>
                  <a:prstClr val="black"/>
                </a:solidFill>
                <a:latin typeface="ＭＳ Ｐゴシック"/>
              </a:endParaRPr>
            </a:p>
          </p:txBody>
        </p:sp>
      </p:grpSp>
      <p:sp>
        <p:nvSpPr>
          <p:cNvPr id="26" name="正方形/長方形 25"/>
          <p:cNvSpPr/>
          <p:nvPr/>
        </p:nvSpPr>
        <p:spPr>
          <a:xfrm>
            <a:off x="99099" y="1197032"/>
            <a:ext cx="9662821" cy="2520000"/>
          </a:xfrm>
          <a:prstGeom prst="rect">
            <a:avLst/>
          </a:pr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65372" fontAlgn="auto">
              <a:spcBef>
                <a:spcPts val="0"/>
              </a:spcBef>
              <a:spcAft>
                <a:spcPts val="0"/>
              </a:spcAft>
            </a:pPr>
            <a:endParaRPr lang="ja-JP" altLang="en-US" sz="1900" dirty="0">
              <a:solidFill>
                <a:prstClr val="white"/>
              </a:solidFill>
            </a:endParaRPr>
          </a:p>
        </p:txBody>
      </p:sp>
      <p:sp>
        <p:nvSpPr>
          <p:cNvPr id="27" name="テキスト ボックス 26"/>
          <p:cNvSpPr txBox="1"/>
          <p:nvPr/>
        </p:nvSpPr>
        <p:spPr>
          <a:xfrm>
            <a:off x="5195378" y="1197047"/>
            <a:ext cx="3839509" cy="307775"/>
          </a:xfrm>
          <a:prstGeom prst="rect">
            <a:avLst/>
          </a:prstGeom>
          <a:noFill/>
        </p:spPr>
        <p:txBody>
          <a:bodyPr wrap="none" lIns="91438" tIns="45719" rIns="91438" bIns="45719" rtlCol="0">
            <a:spAutoFit/>
          </a:bodyPr>
          <a:lstStyle/>
          <a:p>
            <a:pPr defTabSz="965372" fontAlgn="auto">
              <a:spcBef>
                <a:spcPts val="0"/>
              </a:spcBef>
              <a:spcAft>
                <a:spcPts val="0"/>
              </a:spcAft>
            </a:pPr>
            <a:r>
              <a:rPr lang="ja-JP" altLang="ja-JP" sz="1400" b="1" dirty="0" smtClean="0">
                <a:solidFill>
                  <a:prstClr val="black"/>
                </a:solidFill>
                <a:latin typeface="Calibri"/>
                <a:ea typeface="ＭＳ Ｐゴシック"/>
              </a:rPr>
              <a:t>検討過程の客観性・透明性の担保のために参画</a:t>
            </a:r>
            <a:endParaRPr lang="ja-JP" altLang="en-US" sz="1400" b="1" dirty="0">
              <a:solidFill>
                <a:prstClr val="black"/>
              </a:solidFill>
              <a:latin typeface="Calibri"/>
              <a:ea typeface="ＭＳ Ｐゴシック"/>
            </a:endParaRPr>
          </a:p>
        </p:txBody>
      </p:sp>
      <p:sp>
        <p:nvSpPr>
          <p:cNvPr id="35" name="正方形/長方形 34"/>
          <p:cNvSpPr/>
          <p:nvPr/>
        </p:nvSpPr>
        <p:spPr>
          <a:xfrm>
            <a:off x="327086" y="1269044"/>
            <a:ext cx="4597880" cy="232812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65372" fontAlgn="auto">
              <a:spcBef>
                <a:spcPts val="0"/>
              </a:spcBef>
              <a:spcAft>
                <a:spcPts val="0"/>
              </a:spcAft>
            </a:pPr>
            <a:endParaRPr lang="ja-JP" altLang="en-US" sz="1900" dirty="0">
              <a:solidFill>
                <a:prstClr val="white"/>
              </a:solidFill>
            </a:endParaRPr>
          </a:p>
        </p:txBody>
      </p:sp>
      <p:sp>
        <p:nvSpPr>
          <p:cNvPr id="37" name="正方形/長方形 36"/>
          <p:cNvSpPr/>
          <p:nvPr/>
        </p:nvSpPr>
        <p:spPr>
          <a:xfrm>
            <a:off x="99099" y="476671"/>
            <a:ext cx="9662821" cy="648000"/>
          </a:xfrm>
          <a:prstGeom prst="rect">
            <a:avLst/>
          </a:prstGeom>
          <a:noFill/>
          <a:ln w="44450" cmpd="dbl">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ja-JP" altLang="en-US" sz="1400" b="1" dirty="0">
                <a:solidFill>
                  <a:prstClr val="black"/>
                </a:solidFill>
              </a:rPr>
              <a:t>　</a:t>
            </a:r>
            <a:r>
              <a:rPr lang="ja-JP" altLang="en-US" sz="1400" b="1" dirty="0" smtClean="0">
                <a:solidFill>
                  <a:prstClr val="black"/>
                </a:solidFill>
              </a:rPr>
              <a:t>障害福祉サービス等に係る報酬に</a:t>
            </a:r>
            <a:r>
              <a:rPr lang="ja-JP" altLang="en-US" sz="1400" b="1" dirty="0" smtClean="0">
                <a:solidFill>
                  <a:prstClr val="black"/>
                </a:solidFill>
                <a:latin typeface="ＭＳ Ｐゴシック"/>
              </a:rPr>
              <a:t>ついて、平成</a:t>
            </a:r>
            <a:r>
              <a:rPr lang="en-US" altLang="ja-JP" sz="1400" b="1" dirty="0" smtClean="0">
                <a:solidFill>
                  <a:prstClr val="black"/>
                </a:solidFill>
                <a:latin typeface="ＭＳ Ｐゴシック"/>
              </a:rPr>
              <a:t>30</a:t>
            </a:r>
            <a:r>
              <a:rPr lang="ja-JP" altLang="en-US" sz="1400" b="1" dirty="0" smtClean="0">
                <a:solidFill>
                  <a:prstClr val="black"/>
                </a:solidFill>
                <a:latin typeface="ＭＳ Ｐゴシック"/>
              </a:rPr>
              <a:t>年度報酬改定に向けて、客観性・透明性の向上を図りつつ検討を行うため、「障害福祉サービス等報酬改定検討チーム</a:t>
            </a:r>
            <a:r>
              <a:rPr lang="ja-JP" altLang="en-US" sz="1400" b="1" dirty="0" smtClean="0">
                <a:solidFill>
                  <a:prstClr val="black"/>
                </a:solidFill>
              </a:rPr>
              <a:t>」を設置し、アドバイザーとして有識者の参画を求めて、公開の場で検討を行った。</a:t>
            </a:r>
            <a:endParaRPr lang="ja-JP" altLang="en-US" sz="1400" b="1" dirty="0">
              <a:solidFill>
                <a:prstClr val="black"/>
              </a:solidFill>
            </a:endParaRPr>
          </a:p>
        </p:txBody>
      </p:sp>
      <p:sp>
        <p:nvSpPr>
          <p:cNvPr id="24" name="テキスト ボックス 23"/>
          <p:cNvSpPr txBox="1"/>
          <p:nvPr/>
        </p:nvSpPr>
        <p:spPr>
          <a:xfrm>
            <a:off x="5035927" y="3379640"/>
            <a:ext cx="4434223" cy="276997"/>
          </a:xfrm>
          <a:prstGeom prst="rect">
            <a:avLst/>
          </a:prstGeom>
          <a:noFill/>
        </p:spPr>
        <p:txBody>
          <a:bodyPr wrap="none" lIns="91438" tIns="45719" rIns="91438" bIns="45719" rtlCol="0">
            <a:spAutoFit/>
          </a:bodyPr>
          <a:lstStyle/>
          <a:p>
            <a:pPr defTabSz="965372" fontAlgn="auto">
              <a:spcBef>
                <a:spcPts val="0"/>
              </a:spcBef>
              <a:spcAft>
                <a:spcPts val="0"/>
              </a:spcAft>
            </a:pPr>
            <a:r>
              <a:rPr lang="en-US" altLang="ja-JP" sz="1200" dirty="0" smtClean="0">
                <a:solidFill>
                  <a:prstClr val="black"/>
                </a:solidFill>
                <a:latin typeface="Calibri"/>
                <a:ea typeface="ＭＳ Ｐゴシック"/>
              </a:rPr>
              <a:t>※ </a:t>
            </a:r>
            <a:r>
              <a:rPr lang="ja-JP" altLang="en-US" sz="1200" dirty="0" smtClean="0">
                <a:solidFill>
                  <a:prstClr val="black"/>
                </a:solidFill>
                <a:latin typeface="Calibri"/>
                <a:ea typeface="ＭＳ Ｐゴシック"/>
              </a:rPr>
              <a:t>主査が必要と認める時は、関係者から意見を</a:t>
            </a:r>
            <a:r>
              <a:rPr lang="ja-JP" altLang="en-US" sz="1200" dirty="0">
                <a:solidFill>
                  <a:prstClr val="black"/>
                </a:solidFill>
                <a:latin typeface="Calibri"/>
                <a:ea typeface="ＭＳ Ｐゴシック"/>
              </a:rPr>
              <a:t>聞くこと</a:t>
            </a:r>
            <a:r>
              <a:rPr lang="ja-JP" altLang="en-US" sz="1200" dirty="0" smtClean="0">
                <a:solidFill>
                  <a:prstClr val="black"/>
                </a:solidFill>
                <a:latin typeface="Calibri"/>
                <a:ea typeface="ＭＳ Ｐゴシック"/>
              </a:rPr>
              <a:t>ができる。</a:t>
            </a:r>
            <a:endParaRPr lang="ja-JP" altLang="en-US" sz="1200" dirty="0">
              <a:solidFill>
                <a:prstClr val="black"/>
              </a:solidFill>
              <a:latin typeface="Calibri"/>
              <a:ea typeface="ＭＳ Ｐゴシック"/>
            </a:endParaRPr>
          </a:p>
        </p:txBody>
      </p:sp>
      <p:sp>
        <p:nvSpPr>
          <p:cNvPr id="32" name="正方形/長方形 31"/>
          <p:cNvSpPr/>
          <p:nvPr/>
        </p:nvSpPr>
        <p:spPr>
          <a:xfrm>
            <a:off x="99099" y="3789136"/>
            <a:ext cx="9662821" cy="86400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6132" indent="-2416132" defTabSz="965372" fontAlgn="auto">
              <a:spcBef>
                <a:spcPts val="0"/>
              </a:spcBef>
              <a:spcAft>
                <a:spcPts val="0"/>
              </a:spcAft>
            </a:pPr>
            <a:r>
              <a:rPr lang="en-US" altLang="ja-JP" sz="1400" b="1" dirty="0" smtClean="0">
                <a:solidFill>
                  <a:prstClr val="black"/>
                </a:solidFill>
                <a:latin typeface="ＭＳ Ｐゴシック"/>
              </a:rPr>
              <a:t>【</a:t>
            </a:r>
            <a:r>
              <a:rPr lang="ja-JP" altLang="en-US" sz="1400" b="1" dirty="0" smtClean="0">
                <a:solidFill>
                  <a:prstClr val="black"/>
                </a:solidFill>
                <a:latin typeface="ＭＳ Ｐゴシック"/>
              </a:rPr>
              <a:t>検討項目</a:t>
            </a:r>
            <a:r>
              <a:rPr lang="en-US" altLang="ja-JP" sz="1400" b="1" dirty="0" smtClean="0">
                <a:solidFill>
                  <a:prstClr val="black"/>
                </a:solidFill>
                <a:latin typeface="ＭＳ Ｐゴシック"/>
              </a:rPr>
              <a:t>】</a:t>
            </a:r>
          </a:p>
          <a:p>
            <a:pPr marL="2416132" indent="-2416132" defTabSz="965372" fontAlgn="auto">
              <a:spcBef>
                <a:spcPts val="0"/>
              </a:spcBef>
              <a:spcAft>
                <a:spcPts val="0"/>
              </a:spcAft>
            </a:pPr>
            <a:r>
              <a:rPr lang="en-US" altLang="ja-JP" sz="1400" b="1" dirty="0">
                <a:solidFill>
                  <a:prstClr val="black"/>
                </a:solidFill>
                <a:latin typeface="ＭＳ Ｐゴシック"/>
              </a:rPr>
              <a:t> </a:t>
            </a:r>
            <a:r>
              <a:rPr lang="ja-JP" altLang="en-US" sz="1200" dirty="0" smtClean="0">
                <a:solidFill>
                  <a:prstClr val="black"/>
                </a:solidFill>
                <a:latin typeface="ＭＳ Ｐゴシック"/>
              </a:rPr>
              <a:t>（１）　各サービスの報酬のあり方について</a:t>
            </a:r>
            <a:endParaRPr lang="en-US" altLang="ja-JP" sz="1200" dirty="0">
              <a:solidFill>
                <a:prstClr val="black"/>
              </a:solidFill>
              <a:latin typeface="ＭＳ Ｐゴシック"/>
            </a:endParaRPr>
          </a:p>
          <a:p>
            <a:pPr marL="2416132" indent="-2416132" defTabSz="965372" fontAlgn="auto">
              <a:lnSpc>
                <a:spcPts val="1400"/>
              </a:lnSpc>
              <a:spcBef>
                <a:spcPts val="0"/>
              </a:spcBef>
              <a:spcAft>
                <a:spcPts val="0"/>
              </a:spcAft>
            </a:pPr>
            <a:r>
              <a:rPr lang="ja-JP" altLang="en-US" sz="1200" dirty="0" smtClean="0">
                <a:solidFill>
                  <a:prstClr val="black"/>
                </a:solidFill>
                <a:latin typeface="ＭＳ Ｐゴシック"/>
              </a:rPr>
              <a:t> （２）　改正障害者総合支援法に係る対応等（新設サービス（自立生活援助、就労定着支援等）の報酬　等）</a:t>
            </a:r>
            <a:endParaRPr lang="en-US" altLang="ja-JP" sz="1200" dirty="0">
              <a:solidFill>
                <a:prstClr val="black"/>
              </a:solidFill>
              <a:latin typeface="ＭＳ Ｐゴシック"/>
            </a:endParaRPr>
          </a:p>
          <a:p>
            <a:pPr marL="2416132" indent="-2416132" defTabSz="965372" fontAlgn="auto">
              <a:lnSpc>
                <a:spcPts val="1400"/>
              </a:lnSpc>
              <a:spcBef>
                <a:spcPts val="0"/>
              </a:spcBef>
              <a:spcAft>
                <a:spcPts val="0"/>
              </a:spcAft>
            </a:pPr>
            <a:r>
              <a:rPr lang="ja-JP" altLang="en-US" sz="1200" dirty="0" smtClean="0">
                <a:solidFill>
                  <a:prstClr val="black"/>
                </a:solidFill>
                <a:latin typeface="ＭＳ Ｐゴシック"/>
              </a:rPr>
              <a:t> （３）　その他</a:t>
            </a:r>
            <a:endParaRPr lang="en-US" altLang="ja-JP" sz="1200" dirty="0" smtClean="0">
              <a:solidFill>
                <a:prstClr val="black"/>
              </a:solidFill>
              <a:latin typeface="ＭＳ Ｐゴシック"/>
            </a:endParaRPr>
          </a:p>
        </p:txBody>
      </p:sp>
      <p:sp>
        <p:nvSpPr>
          <p:cNvPr id="36" name="正方形/長方形 35"/>
          <p:cNvSpPr/>
          <p:nvPr/>
        </p:nvSpPr>
        <p:spPr>
          <a:xfrm>
            <a:off x="116467" y="4725376"/>
            <a:ext cx="9662821" cy="208800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6132" indent="-2416132" defTabSz="965372" fontAlgn="auto">
              <a:spcBef>
                <a:spcPts val="0"/>
              </a:spcBef>
              <a:spcAft>
                <a:spcPts val="0"/>
              </a:spcAft>
            </a:pPr>
            <a:r>
              <a:rPr lang="en-US" altLang="ja-JP" sz="1400" b="1" dirty="0">
                <a:solidFill>
                  <a:prstClr val="black"/>
                </a:solidFill>
                <a:latin typeface="ＭＳ Ｐゴシック"/>
              </a:rPr>
              <a:t>【</a:t>
            </a:r>
            <a:r>
              <a:rPr lang="ja-JP" altLang="en-US" sz="1400" b="1" dirty="0">
                <a:solidFill>
                  <a:prstClr val="black"/>
                </a:solidFill>
                <a:latin typeface="ＭＳ Ｐゴシック"/>
              </a:rPr>
              <a:t>開催実績</a:t>
            </a:r>
            <a:r>
              <a:rPr lang="en-US" altLang="ja-JP" sz="1400" b="1" dirty="0">
                <a:solidFill>
                  <a:prstClr val="black"/>
                </a:solidFill>
                <a:latin typeface="ＭＳ Ｐゴシック"/>
              </a:rPr>
              <a:t>】</a:t>
            </a:r>
          </a:p>
          <a:p>
            <a:pPr marL="2416132" indent="-2416132" defTabSz="965372" fontAlgn="auto">
              <a:spcBef>
                <a:spcPts val="0"/>
              </a:spcBef>
              <a:spcAft>
                <a:spcPts val="0"/>
              </a:spcAft>
            </a:pP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5</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31</a:t>
            </a:r>
            <a:r>
              <a:rPr lang="ja-JP" altLang="en-US" sz="1400" dirty="0" smtClean="0">
                <a:solidFill>
                  <a:prstClr val="black"/>
                </a:solidFill>
                <a:latin typeface="ＭＳ Ｐゴシック"/>
              </a:rPr>
              <a:t>日（水）  第 </a:t>
            </a:r>
            <a:r>
              <a:rPr lang="ja-JP" altLang="en-US" sz="1050" dirty="0" smtClean="0">
                <a:solidFill>
                  <a:prstClr val="black"/>
                </a:solidFill>
                <a:latin typeface="ＭＳ Ｐゴシック"/>
              </a:rPr>
              <a:t> </a:t>
            </a:r>
            <a:r>
              <a:rPr lang="en-US" altLang="ja-JP" sz="1400" dirty="0" smtClean="0">
                <a:solidFill>
                  <a:prstClr val="black"/>
                </a:solidFill>
                <a:latin typeface="ＭＳ Ｐゴシック"/>
              </a:rPr>
              <a:t>8</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a:solidFill>
                  <a:prstClr val="black"/>
                </a:solidFill>
                <a:latin typeface="ＭＳ Ｐゴシック"/>
              </a:rPr>
              <a:t>月</a:t>
            </a:r>
            <a:r>
              <a:rPr lang="en-US" altLang="ja-JP" sz="1400" dirty="0">
                <a:solidFill>
                  <a:prstClr val="black"/>
                </a:solidFill>
                <a:latin typeface="ＭＳ Ｐゴシック"/>
              </a:rPr>
              <a:t> </a:t>
            </a:r>
            <a:r>
              <a:rPr lang="en-US" altLang="ja-JP" sz="1050" dirty="0">
                <a:solidFill>
                  <a:prstClr val="black"/>
                </a:solidFill>
                <a:latin typeface="ＭＳ Ｐゴシック"/>
              </a:rPr>
              <a:t> </a:t>
            </a:r>
            <a:r>
              <a:rPr lang="en-US" altLang="ja-JP" sz="1400" dirty="0">
                <a:solidFill>
                  <a:prstClr val="black"/>
                </a:solidFill>
                <a:latin typeface="ＭＳ Ｐゴシック"/>
              </a:rPr>
              <a:t>6</a:t>
            </a:r>
            <a:r>
              <a:rPr lang="ja-JP" altLang="en-US" sz="1400" dirty="0">
                <a:solidFill>
                  <a:prstClr val="black"/>
                </a:solidFill>
                <a:latin typeface="ＭＳ Ｐゴシック"/>
              </a:rPr>
              <a:t>日（水</a:t>
            </a: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15</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11</a:t>
            </a:r>
            <a:r>
              <a:rPr lang="ja-JP" altLang="en-US" sz="1400" dirty="0">
                <a:solidFill>
                  <a:prstClr val="black"/>
                </a:solidFill>
                <a:latin typeface="ＭＳ Ｐゴシック"/>
              </a:rPr>
              <a:t>月</a:t>
            </a:r>
            <a:r>
              <a:rPr lang="en-US" altLang="ja-JP" sz="1400" dirty="0">
                <a:solidFill>
                  <a:prstClr val="black"/>
                </a:solidFill>
                <a:latin typeface="ＭＳ Ｐゴシック"/>
              </a:rPr>
              <a:t>27</a:t>
            </a:r>
            <a:r>
              <a:rPr lang="ja-JP" altLang="en-US" sz="1400" dirty="0">
                <a:solidFill>
                  <a:prstClr val="black"/>
                </a:solidFill>
                <a:latin typeface="ＭＳ Ｐゴシック"/>
              </a:rPr>
              <a:t>日（月</a:t>
            </a:r>
            <a:r>
              <a:rPr lang="ja-JP" altLang="en-US" sz="1400" dirty="0" smtClean="0">
                <a:solidFill>
                  <a:prstClr val="black"/>
                </a:solidFill>
                <a:latin typeface="ＭＳ Ｐゴシック"/>
              </a:rPr>
              <a:t>）　　</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2</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smtClean="0">
                <a:solidFill>
                  <a:prstClr val="black"/>
                </a:solidFill>
                <a:latin typeface="ＭＳ Ｐゴシック"/>
              </a:rPr>
              <a:t>6</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日（木）  第 </a:t>
            </a:r>
            <a:r>
              <a:rPr lang="ja-JP" altLang="en-US" sz="11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smtClean="0">
                <a:solidFill>
                  <a:prstClr val="black"/>
                </a:solidFill>
                <a:latin typeface="ＭＳ Ｐゴシック"/>
              </a:rPr>
              <a:t>回 ：平成</a:t>
            </a:r>
            <a:r>
              <a:rPr lang="en-US" altLang="ja-JP" sz="1400" dirty="0" smtClean="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13</a:t>
            </a:r>
            <a:r>
              <a:rPr lang="ja-JP" altLang="en-US" sz="1400" dirty="0" smtClean="0">
                <a:solidFill>
                  <a:prstClr val="black"/>
                </a:solidFill>
                <a:latin typeface="ＭＳ Ｐゴシック"/>
              </a:rPr>
              <a:t>日（水）  第</a:t>
            </a:r>
            <a:r>
              <a:rPr lang="en-US" altLang="ja-JP" sz="1400" dirty="0" smtClean="0">
                <a:solidFill>
                  <a:prstClr val="black"/>
                </a:solidFill>
                <a:latin typeface="ＭＳ Ｐゴシック"/>
              </a:rPr>
              <a:t>16</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12</a:t>
            </a:r>
            <a:r>
              <a:rPr lang="ja-JP" altLang="en-US" sz="1400" dirty="0">
                <a:solidFill>
                  <a:prstClr val="black"/>
                </a:solidFill>
                <a:latin typeface="ＭＳ Ｐゴシック"/>
              </a:rPr>
              <a:t>月  </a:t>
            </a:r>
            <a:r>
              <a:rPr lang="en-US" altLang="ja-JP" sz="1400" dirty="0">
                <a:solidFill>
                  <a:prstClr val="black"/>
                </a:solidFill>
                <a:latin typeface="ＭＳ Ｐゴシック"/>
              </a:rPr>
              <a:t>7</a:t>
            </a:r>
            <a:r>
              <a:rPr lang="ja-JP" altLang="en-US" sz="1400" dirty="0">
                <a:solidFill>
                  <a:prstClr val="black"/>
                </a:solidFill>
                <a:latin typeface="ＭＳ Ｐゴシック"/>
              </a:rPr>
              <a:t>日（木）</a:t>
            </a:r>
            <a:endParaRPr lang="en-US" altLang="ja-JP" sz="1400" dirty="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3</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smtClean="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a:solidFill>
                  <a:prstClr val="black"/>
                </a:solidFill>
                <a:latin typeface="ＭＳ Ｐゴシック"/>
              </a:rPr>
              <a:t> </a:t>
            </a:r>
            <a:r>
              <a:rPr lang="en-US" altLang="ja-JP" sz="1050" dirty="0" smtClean="0">
                <a:solidFill>
                  <a:prstClr val="black"/>
                </a:solidFill>
                <a:latin typeface="ＭＳ Ｐゴシック"/>
              </a:rPr>
              <a:t> </a:t>
            </a:r>
            <a:r>
              <a:rPr lang="en-US" altLang="ja-JP" sz="1400" dirty="0" smtClean="0">
                <a:solidFill>
                  <a:prstClr val="black"/>
                </a:solidFill>
                <a:latin typeface="ＭＳ Ｐゴシック"/>
              </a:rPr>
              <a:t>7</a:t>
            </a:r>
            <a:r>
              <a:rPr lang="ja-JP" altLang="en-US" sz="1400" dirty="0" smtClean="0">
                <a:solidFill>
                  <a:prstClr val="black"/>
                </a:solidFill>
                <a:latin typeface="ＭＳ Ｐゴシック"/>
              </a:rPr>
              <a:t>日（金）  第</a:t>
            </a:r>
            <a:r>
              <a:rPr lang="en-US" altLang="ja-JP" sz="1400" dirty="0" smtClean="0">
                <a:solidFill>
                  <a:prstClr val="black"/>
                </a:solidFill>
                <a:latin typeface="ＭＳ Ｐゴシック"/>
              </a:rPr>
              <a:t>10</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ja-JP" altLang="en-US" sz="1000" dirty="0" smtClean="0">
                <a:solidFill>
                  <a:prstClr val="black"/>
                </a:solidFill>
                <a:latin typeface="ＭＳ Ｐゴシック"/>
              </a:rPr>
              <a:t> </a:t>
            </a:r>
            <a:r>
              <a:rPr lang="en-US" altLang="ja-JP" sz="1400" dirty="0" smtClean="0">
                <a:solidFill>
                  <a:prstClr val="black"/>
                </a:solidFill>
                <a:latin typeface="ＭＳ Ｐゴシック"/>
              </a:rPr>
              <a:t>9</a:t>
            </a:r>
            <a:r>
              <a:rPr lang="ja-JP" altLang="en-US" sz="1400" dirty="0">
                <a:solidFill>
                  <a:prstClr val="black"/>
                </a:solidFill>
                <a:latin typeface="ＭＳ Ｐゴシック"/>
              </a:rPr>
              <a:t>月</a:t>
            </a:r>
            <a:r>
              <a:rPr lang="en-US" altLang="ja-JP" sz="1400" dirty="0">
                <a:solidFill>
                  <a:prstClr val="black"/>
                </a:solidFill>
                <a:latin typeface="ＭＳ Ｐゴシック"/>
              </a:rPr>
              <a:t>22</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   </a:t>
            </a:r>
            <a:r>
              <a:rPr lang="ja-JP" altLang="en-US" sz="1100" dirty="0" smtClean="0">
                <a:solidFill>
                  <a:prstClr val="black"/>
                </a:solidFill>
                <a:latin typeface="ＭＳ Ｐゴシック"/>
              </a:rPr>
              <a:t>平成</a:t>
            </a:r>
            <a:r>
              <a:rPr lang="en-US" altLang="ja-JP" sz="1100" dirty="0">
                <a:solidFill>
                  <a:prstClr val="black"/>
                </a:solidFill>
                <a:latin typeface="ＭＳ Ｐゴシック"/>
              </a:rPr>
              <a:t>29</a:t>
            </a:r>
            <a:r>
              <a:rPr lang="ja-JP" altLang="en-US" sz="1100" dirty="0">
                <a:solidFill>
                  <a:prstClr val="black"/>
                </a:solidFill>
                <a:latin typeface="ＭＳ Ｐゴシック"/>
              </a:rPr>
              <a:t>年</a:t>
            </a:r>
            <a:r>
              <a:rPr lang="en-US" altLang="ja-JP" sz="1100" dirty="0">
                <a:solidFill>
                  <a:prstClr val="black"/>
                </a:solidFill>
                <a:latin typeface="ＭＳ Ｐゴシック"/>
              </a:rPr>
              <a:t>12</a:t>
            </a:r>
            <a:r>
              <a:rPr lang="ja-JP" altLang="en-US" sz="1100" dirty="0">
                <a:solidFill>
                  <a:prstClr val="black"/>
                </a:solidFill>
                <a:latin typeface="ＭＳ Ｐゴシック"/>
              </a:rPr>
              <a:t>月</a:t>
            </a:r>
            <a:r>
              <a:rPr lang="en-US" altLang="ja-JP" sz="1100" dirty="0" smtClean="0">
                <a:solidFill>
                  <a:prstClr val="black"/>
                </a:solidFill>
                <a:latin typeface="ＭＳ Ｐゴシック"/>
              </a:rPr>
              <a:t>18</a:t>
            </a:r>
            <a:r>
              <a:rPr lang="ja-JP" altLang="en-US" sz="1100" dirty="0" smtClean="0">
                <a:solidFill>
                  <a:prstClr val="black"/>
                </a:solidFill>
                <a:latin typeface="ＭＳ Ｐゴシック"/>
              </a:rPr>
              <a:t>日</a:t>
            </a:r>
            <a:r>
              <a:rPr lang="ja-JP" altLang="en-US" sz="1200" dirty="0" smtClean="0">
                <a:solidFill>
                  <a:prstClr val="black"/>
                </a:solidFill>
                <a:latin typeface="ＭＳ Ｐゴシック"/>
              </a:rPr>
              <a:t>：</a:t>
            </a:r>
            <a:r>
              <a:rPr lang="ja-JP" altLang="en-US" sz="1100" dirty="0" smtClean="0">
                <a:solidFill>
                  <a:prstClr val="black"/>
                </a:solidFill>
                <a:latin typeface="ＭＳ Ｐゴシック"/>
              </a:rPr>
              <a:t>予算</a:t>
            </a:r>
            <a:r>
              <a:rPr lang="ja-JP" altLang="en-US" sz="1100" dirty="0">
                <a:solidFill>
                  <a:prstClr val="black"/>
                </a:solidFill>
                <a:latin typeface="ＭＳ Ｐゴシック"/>
              </a:rPr>
              <a:t>編成</a:t>
            </a:r>
            <a:r>
              <a:rPr lang="ja-JP" altLang="en-US" sz="1100" dirty="0" smtClean="0">
                <a:solidFill>
                  <a:prstClr val="black"/>
                </a:solidFill>
                <a:latin typeface="ＭＳ Ｐゴシック"/>
              </a:rPr>
              <a:t>過程において</a:t>
            </a:r>
            <a:r>
              <a:rPr lang="ja-JP" altLang="en-US" sz="1100" dirty="0">
                <a:solidFill>
                  <a:prstClr val="black"/>
                </a:solidFill>
                <a:latin typeface="ＭＳ Ｐゴシック"/>
              </a:rPr>
              <a:t>改定率</a:t>
            </a:r>
            <a:r>
              <a:rPr lang="ja-JP" altLang="en-US" sz="1100" dirty="0" smtClean="0">
                <a:solidFill>
                  <a:prstClr val="black"/>
                </a:solidFill>
                <a:latin typeface="ＭＳ Ｐゴシック"/>
              </a:rPr>
              <a:t>セット</a:t>
            </a:r>
            <a:endParaRPr lang="en-US" altLang="ja-JP" sz="1200" dirty="0">
              <a:solidFill>
                <a:prstClr val="black"/>
              </a:solidFill>
              <a:latin typeface="ＭＳ Ｐゴシック"/>
            </a:endParaRPr>
          </a:p>
          <a:p>
            <a:pPr marL="2416132" indent="-2416132" defTabSz="965372" fontAlgn="auto">
              <a:spcBef>
                <a:spcPts val="0"/>
              </a:spcBef>
              <a:spcAft>
                <a:spcPts val="0"/>
              </a:spcAft>
            </a:pPr>
            <a:r>
              <a:rPr lang="ja-JP" altLang="en-US" sz="1400" dirty="0">
                <a:solidFill>
                  <a:prstClr val="black"/>
                </a:solidFill>
                <a:latin typeface="ＭＳ Ｐゴシック"/>
              </a:rPr>
              <a:t>＊</a:t>
            </a: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4</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13</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木）  第</a:t>
            </a:r>
            <a:r>
              <a:rPr lang="en-US" altLang="ja-JP" sz="1400" dirty="0" smtClean="0">
                <a:solidFill>
                  <a:prstClr val="black"/>
                </a:solidFill>
                <a:latin typeface="ＭＳ Ｐゴシック"/>
              </a:rPr>
              <a:t>11</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 </a:t>
            </a:r>
            <a:r>
              <a:rPr lang="en-US" altLang="ja-JP" sz="1400" dirty="0">
                <a:solidFill>
                  <a:prstClr val="black"/>
                </a:solidFill>
                <a:latin typeface="ＭＳ Ｐゴシック"/>
              </a:rPr>
              <a:t> 6</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  第</a:t>
            </a:r>
            <a:r>
              <a:rPr lang="en-US" altLang="ja-JP" sz="1400" dirty="0" smtClean="0">
                <a:solidFill>
                  <a:prstClr val="black"/>
                </a:solidFill>
                <a:latin typeface="ＭＳ Ｐゴシック"/>
              </a:rPr>
              <a:t>17</a:t>
            </a:r>
            <a:r>
              <a:rPr lang="ja-JP" altLang="en-US" sz="1400" dirty="0" smtClean="0">
                <a:solidFill>
                  <a:prstClr val="black"/>
                </a:solidFill>
                <a:latin typeface="ＭＳ Ｐゴシック"/>
              </a:rPr>
              <a:t>回 ：平成</a:t>
            </a:r>
            <a:r>
              <a:rPr lang="en-US" altLang="ja-JP" sz="1400" dirty="0">
                <a:solidFill>
                  <a:prstClr val="black"/>
                </a:solidFill>
                <a:latin typeface="ＭＳ Ｐゴシック"/>
              </a:rPr>
              <a:t>30</a:t>
            </a:r>
            <a:r>
              <a:rPr lang="ja-JP" altLang="en-US" sz="1400" dirty="0">
                <a:solidFill>
                  <a:prstClr val="black"/>
                </a:solidFill>
                <a:latin typeface="ＭＳ Ｐゴシック"/>
              </a:rPr>
              <a:t>年  </a:t>
            </a:r>
            <a:r>
              <a:rPr lang="en-US" altLang="ja-JP" sz="1400" dirty="0">
                <a:solidFill>
                  <a:prstClr val="black"/>
                </a:solidFill>
                <a:latin typeface="ＭＳ Ｐゴシック"/>
              </a:rPr>
              <a:t>2</a:t>
            </a:r>
            <a:r>
              <a:rPr lang="ja-JP" altLang="en-US" sz="1400" dirty="0">
                <a:solidFill>
                  <a:prstClr val="black"/>
                </a:solidFill>
                <a:latin typeface="ＭＳ Ｐゴシック"/>
              </a:rPr>
              <a:t>月  </a:t>
            </a:r>
            <a:r>
              <a:rPr lang="en-US" altLang="ja-JP" sz="1400" dirty="0">
                <a:solidFill>
                  <a:prstClr val="black"/>
                </a:solidFill>
                <a:latin typeface="ＭＳ Ｐゴシック"/>
              </a:rPr>
              <a:t>5</a:t>
            </a:r>
            <a:r>
              <a:rPr lang="ja-JP" altLang="en-US" sz="1400" dirty="0">
                <a:solidFill>
                  <a:prstClr val="black"/>
                </a:solidFill>
                <a:latin typeface="ＭＳ Ｐゴシック"/>
              </a:rPr>
              <a:t>日（月）</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5</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21</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金）  第</a:t>
            </a:r>
            <a:r>
              <a:rPr lang="en-US" altLang="ja-JP" sz="1400" dirty="0" smtClean="0">
                <a:solidFill>
                  <a:prstClr val="black"/>
                </a:solidFill>
                <a:latin typeface="ＭＳ Ｐゴシック"/>
              </a:rPr>
              <a:t>12</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a:t>
            </a:r>
            <a:r>
              <a:rPr lang="en-US" altLang="ja-JP" sz="1400" dirty="0">
                <a:solidFill>
                  <a:prstClr val="black"/>
                </a:solidFill>
                <a:latin typeface="ＭＳ Ｐゴシック"/>
              </a:rPr>
              <a:t>18</a:t>
            </a:r>
            <a:r>
              <a:rPr lang="ja-JP" altLang="en-US" sz="1400" dirty="0">
                <a:solidFill>
                  <a:prstClr val="black"/>
                </a:solidFill>
                <a:latin typeface="ＭＳ Ｐゴシック"/>
              </a:rPr>
              <a:t>日（水</a:t>
            </a:r>
            <a:r>
              <a:rPr lang="ja-JP" altLang="en-US" sz="1400" dirty="0" smtClean="0">
                <a:solidFill>
                  <a:prstClr val="black"/>
                </a:solidFill>
                <a:latin typeface="ＭＳ Ｐゴシック"/>
              </a:rPr>
              <a:t>） </a:t>
            </a:r>
            <a:r>
              <a:rPr lang="ja-JP" altLang="en-US" sz="800" dirty="0" smtClean="0">
                <a:solidFill>
                  <a:prstClr val="black"/>
                </a:solidFill>
                <a:latin typeface="ＭＳ Ｐゴシック"/>
              </a:rPr>
              <a:t>   </a:t>
            </a:r>
            <a:r>
              <a:rPr lang="ja-JP" altLang="en-US" sz="1400" dirty="0" smtClean="0">
                <a:solidFill>
                  <a:prstClr val="black"/>
                </a:solidFill>
                <a:latin typeface="ＭＳ Ｐゴシック"/>
              </a:rPr>
              <a:t>平成</a:t>
            </a:r>
            <a:r>
              <a:rPr lang="en-US" altLang="ja-JP" sz="1400" dirty="0" smtClean="0">
                <a:solidFill>
                  <a:prstClr val="black"/>
                </a:solidFill>
                <a:latin typeface="ＭＳ Ｐゴシック"/>
              </a:rPr>
              <a:t>30</a:t>
            </a:r>
            <a:r>
              <a:rPr lang="ja-JP" altLang="en-US" sz="1400" dirty="0" smtClean="0">
                <a:solidFill>
                  <a:prstClr val="black"/>
                </a:solidFill>
                <a:latin typeface="ＭＳ Ｐゴシック"/>
              </a:rPr>
              <a:t>年</a:t>
            </a:r>
            <a:r>
              <a:rPr lang="en-US" altLang="ja-JP" sz="1400" dirty="0" smtClean="0">
                <a:solidFill>
                  <a:prstClr val="black"/>
                </a:solidFill>
                <a:latin typeface="ＭＳ Ｐゴシック"/>
              </a:rPr>
              <a:t>  </a:t>
            </a:r>
            <a:r>
              <a:rPr lang="en-US" altLang="ja-JP" sz="1400" dirty="0">
                <a:solidFill>
                  <a:prstClr val="black"/>
                </a:solidFill>
                <a:latin typeface="ＭＳ Ｐゴシック"/>
              </a:rPr>
              <a:t>2</a:t>
            </a:r>
            <a:r>
              <a:rPr lang="ja-JP" altLang="en-US" sz="1400" dirty="0">
                <a:solidFill>
                  <a:prstClr val="black"/>
                </a:solidFill>
                <a:latin typeface="ＭＳ Ｐゴシック"/>
              </a:rPr>
              <a:t>月</a:t>
            </a:r>
            <a:r>
              <a:rPr lang="en-US" altLang="ja-JP" sz="1400" dirty="0">
                <a:solidFill>
                  <a:prstClr val="black"/>
                </a:solidFill>
                <a:latin typeface="ＭＳ Ｐゴシック"/>
              </a:rPr>
              <a:t>  5</a:t>
            </a:r>
            <a:r>
              <a:rPr lang="ja-JP" altLang="en-US" sz="1400" dirty="0" smtClean="0">
                <a:solidFill>
                  <a:prstClr val="black"/>
                </a:solidFill>
                <a:latin typeface="ＭＳ Ｐゴシック"/>
              </a:rPr>
              <a:t>日：改定</a:t>
            </a:r>
            <a:r>
              <a:rPr lang="ja-JP" altLang="en-US" sz="1400" dirty="0">
                <a:solidFill>
                  <a:prstClr val="black"/>
                </a:solidFill>
                <a:latin typeface="ＭＳ Ｐゴシック"/>
              </a:rPr>
              <a:t>の概要とりまとめ</a:t>
            </a:r>
            <a:endParaRPr lang="en-US" altLang="ja-JP" sz="1400" dirty="0">
              <a:solidFill>
                <a:prstClr val="black"/>
              </a:solidFill>
              <a:latin typeface="ＭＳ Ｐゴシック"/>
            </a:endParaRPr>
          </a:p>
          <a:p>
            <a:pPr marL="2416132" indent="-2416132" defTabSz="965372" fontAlgn="auto">
              <a:spcBef>
                <a:spcPts val="0"/>
              </a:spcBef>
              <a:spcAft>
                <a:spcPts val="0"/>
              </a:spcAft>
            </a:pP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6</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7</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31</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月）  第</a:t>
            </a:r>
            <a:r>
              <a:rPr lang="en-US" altLang="ja-JP" sz="1400" dirty="0" smtClean="0">
                <a:solidFill>
                  <a:prstClr val="black"/>
                </a:solidFill>
                <a:latin typeface="ＭＳ Ｐゴシック"/>
              </a:rPr>
              <a:t>13</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10</a:t>
            </a:r>
            <a:r>
              <a:rPr lang="ja-JP" altLang="en-US" sz="1400" dirty="0">
                <a:solidFill>
                  <a:prstClr val="black"/>
                </a:solidFill>
                <a:latin typeface="ＭＳ Ｐゴシック"/>
              </a:rPr>
              <a:t>月</a:t>
            </a:r>
            <a:r>
              <a:rPr lang="en-US" altLang="ja-JP" sz="1400" dirty="0">
                <a:solidFill>
                  <a:prstClr val="black"/>
                </a:solidFill>
                <a:latin typeface="ＭＳ Ｐゴシック"/>
              </a:rPr>
              <a:t>31</a:t>
            </a:r>
            <a:r>
              <a:rPr lang="ja-JP" altLang="en-US" sz="1400" dirty="0">
                <a:solidFill>
                  <a:prstClr val="black"/>
                </a:solidFill>
                <a:latin typeface="ＭＳ Ｐゴシック"/>
              </a:rPr>
              <a:t>日（火</a:t>
            </a:r>
            <a:r>
              <a:rPr lang="ja-JP" altLang="en-US" sz="1400" dirty="0" smtClean="0">
                <a:solidFill>
                  <a:prstClr val="black"/>
                </a:solidFill>
                <a:latin typeface="ＭＳ Ｐゴシック"/>
              </a:rPr>
              <a:t>）</a:t>
            </a:r>
            <a:endParaRPr lang="en-US" altLang="ja-JP" sz="1400" dirty="0" smtClean="0">
              <a:solidFill>
                <a:prstClr val="black"/>
              </a:solidFill>
              <a:latin typeface="ＭＳ Ｐゴシック"/>
            </a:endParaRPr>
          </a:p>
          <a:p>
            <a:pPr marL="2416132" indent="-2416132" defTabSz="965372" fontAlgn="auto">
              <a:spcBef>
                <a:spcPts val="0"/>
              </a:spcBef>
              <a:spcAft>
                <a:spcPts val="0"/>
              </a:spcAft>
            </a:pPr>
            <a:r>
              <a:rPr lang="ja-JP" altLang="en-US" sz="1400" dirty="0">
                <a:solidFill>
                  <a:prstClr val="black"/>
                </a:solidFill>
                <a:latin typeface="ＭＳ Ｐゴシック"/>
              </a:rPr>
              <a:t>　 </a:t>
            </a:r>
            <a:r>
              <a:rPr lang="ja-JP" altLang="en-US" sz="1400" dirty="0" smtClean="0">
                <a:solidFill>
                  <a:prstClr val="black"/>
                </a:solidFill>
                <a:latin typeface="ＭＳ Ｐゴシック"/>
              </a:rPr>
              <a:t>第</a:t>
            </a:r>
            <a:r>
              <a:rPr lang="en-US" altLang="ja-JP" sz="1400" dirty="0" smtClean="0">
                <a:solidFill>
                  <a:prstClr val="black"/>
                </a:solidFill>
                <a:latin typeface="ＭＳ Ｐゴシック"/>
              </a:rPr>
              <a:t>7</a:t>
            </a:r>
            <a:r>
              <a:rPr lang="ja-JP" altLang="en-US" sz="1400" dirty="0">
                <a:solidFill>
                  <a:prstClr val="black"/>
                </a:solidFill>
                <a:latin typeface="ＭＳ Ｐゴシック"/>
              </a:rPr>
              <a:t>回 </a:t>
            </a:r>
            <a:r>
              <a:rPr lang="ja-JP" altLang="en-US" sz="1400" dirty="0" smtClean="0">
                <a:solidFill>
                  <a:prstClr val="black"/>
                </a:solidFill>
                <a:latin typeface="ＭＳ Ｐゴシック"/>
              </a:rPr>
              <a:t>：平成</a:t>
            </a:r>
            <a:r>
              <a:rPr lang="en-US" altLang="ja-JP" sz="1400" dirty="0">
                <a:solidFill>
                  <a:prstClr val="black"/>
                </a:solidFill>
                <a:latin typeface="ＭＳ Ｐゴシック"/>
              </a:rPr>
              <a:t>29</a:t>
            </a:r>
            <a:r>
              <a:rPr lang="ja-JP" altLang="en-US" sz="1400" dirty="0" smtClean="0">
                <a:solidFill>
                  <a:prstClr val="black"/>
                </a:solidFill>
                <a:latin typeface="ＭＳ Ｐゴシック"/>
              </a:rPr>
              <a:t>年  </a:t>
            </a:r>
            <a:r>
              <a:rPr lang="en-US" altLang="ja-JP" sz="1400" dirty="0">
                <a:solidFill>
                  <a:prstClr val="black"/>
                </a:solidFill>
                <a:latin typeface="ＭＳ Ｐゴシック"/>
              </a:rPr>
              <a:t>8</a:t>
            </a:r>
            <a:r>
              <a:rPr lang="ja-JP" altLang="en-US" sz="1400" dirty="0" smtClean="0">
                <a:solidFill>
                  <a:prstClr val="black"/>
                </a:solidFill>
                <a:latin typeface="ＭＳ Ｐゴシック"/>
              </a:rPr>
              <a:t>月</a:t>
            </a:r>
            <a:r>
              <a:rPr lang="en-US" altLang="ja-JP" sz="1400" dirty="0" smtClean="0">
                <a:solidFill>
                  <a:prstClr val="black"/>
                </a:solidFill>
                <a:latin typeface="ＭＳ Ｐゴシック"/>
              </a:rPr>
              <a:t>25</a:t>
            </a:r>
            <a:r>
              <a:rPr lang="ja-JP" altLang="en-US" sz="1400" dirty="0" smtClean="0">
                <a:solidFill>
                  <a:prstClr val="black"/>
                </a:solidFill>
                <a:latin typeface="ＭＳ Ｐゴシック"/>
              </a:rPr>
              <a:t>日</a:t>
            </a:r>
            <a:r>
              <a:rPr lang="ja-JP" altLang="en-US" sz="1400" dirty="0">
                <a:solidFill>
                  <a:prstClr val="black"/>
                </a:solidFill>
                <a:latin typeface="ＭＳ Ｐゴシック"/>
              </a:rPr>
              <a:t>（</a:t>
            </a:r>
            <a:r>
              <a:rPr lang="ja-JP" altLang="en-US" sz="1400" dirty="0" smtClean="0">
                <a:solidFill>
                  <a:prstClr val="black"/>
                </a:solidFill>
                <a:latin typeface="ＭＳ Ｐゴシック"/>
              </a:rPr>
              <a:t>金）  第</a:t>
            </a:r>
            <a:r>
              <a:rPr lang="en-US" altLang="ja-JP" sz="1400" dirty="0" smtClean="0">
                <a:solidFill>
                  <a:prstClr val="black"/>
                </a:solidFill>
                <a:latin typeface="ＭＳ Ｐゴシック"/>
              </a:rPr>
              <a:t>14</a:t>
            </a:r>
            <a:r>
              <a:rPr lang="ja-JP" altLang="en-US" sz="1400" dirty="0">
                <a:solidFill>
                  <a:prstClr val="black"/>
                </a:solidFill>
                <a:latin typeface="ＭＳ Ｐゴシック"/>
              </a:rPr>
              <a:t>回 ：平成</a:t>
            </a:r>
            <a:r>
              <a:rPr lang="en-US" altLang="ja-JP" sz="1400" dirty="0">
                <a:solidFill>
                  <a:prstClr val="black"/>
                </a:solidFill>
                <a:latin typeface="ＭＳ Ｐゴシック"/>
              </a:rPr>
              <a:t>29</a:t>
            </a:r>
            <a:r>
              <a:rPr lang="ja-JP" altLang="en-US" sz="1400" dirty="0">
                <a:solidFill>
                  <a:prstClr val="black"/>
                </a:solidFill>
                <a:latin typeface="ＭＳ Ｐゴシック"/>
              </a:rPr>
              <a:t>年</a:t>
            </a:r>
            <a:r>
              <a:rPr lang="en-US" altLang="ja-JP" sz="1400" dirty="0">
                <a:solidFill>
                  <a:prstClr val="black"/>
                </a:solidFill>
                <a:latin typeface="ＭＳ Ｐゴシック"/>
              </a:rPr>
              <a:t>11</a:t>
            </a:r>
            <a:r>
              <a:rPr lang="ja-JP" altLang="en-US" sz="1400" dirty="0">
                <a:solidFill>
                  <a:prstClr val="black"/>
                </a:solidFill>
                <a:latin typeface="ＭＳ Ｐゴシック"/>
              </a:rPr>
              <a:t>月</a:t>
            </a:r>
            <a:r>
              <a:rPr lang="en-US" altLang="ja-JP" sz="1400" dirty="0">
                <a:solidFill>
                  <a:prstClr val="black"/>
                </a:solidFill>
                <a:latin typeface="ＭＳ Ｐゴシック"/>
              </a:rPr>
              <a:t>10</a:t>
            </a:r>
            <a:r>
              <a:rPr lang="ja-JP" altLang="en-US" sz="1400" dirty="0">
                <a:solidFill>
                  <a:prstClr val="black"/>
                </a:solidFill>
                <a:latin typeface="ＭＳ Ｐゴシック"/>
              </a:rPr>
              <a:t>日（金</a:t>
            </a:r>
            <a:r>
              <a:rPr lang="ja-JP" altLang="en-US" sz="1400" dirty="0" smtClean="0">
                <a:solidFill>
                  <a:prstClr val="black"/>
                </a:solidFill>
                <a:latin typeface="ＭＳ Ｐゴシック"/>
              </a:rPr>
              <a:t>）</a:t>
            </a:r>
            <a:endParaRPr lang="en-US" altLang="ja-JP" sz="1400" dirty="0" smtClean="0">
              <a:solidFill>
                <a:prstClr val="black"/>
              </a:solidFill>
              <a:latin typeface="ＭＳ Ｐゴシック"/>
            </a:endParaRPr>
          </a:p>
          <a:p>
            <a:pPr marL="2416132" indent="-2416132" defTabSz="965372" fontAlgn="auto">
              <a:lnSpc>
                <a:spcPts val="400"/>
              </a:lnSpc>
              <a:spcBef>
                <a:spcPts val="0"/>
              </a:spcBef>
              <a:spcAft>
                <a:spcPts val="0"/>
              </a:spcAft>
            </a:pPr>
            <a:endParaRPr lang="en-US" altLang="ja-JP" sz="1200" dirty="0" smtClean="0">
              <a:solidFill>
                <a:prstClr val="black"/>
              </a:solidFill>
              <a:latin typeface="ＭＳ Ｐゴシック"/>
            </a:endParaRPr>
          </a:p>
          <a:p>
            <a:pPr marL="2416132" indent="-2416132" defTabSz="965372" fontAlgn="auto">
              <a:spcBef>
                <a:spcPts val="0"/>
              </a:spcBef>
              <a:spcAft>
                <a:spcPts val="0"/>
              </a:spcAft>
            </a:pPr>
            <a:r>
              <a:rPr lang="ja-JP" altLang="en-US" sz="500" dirty="0" smtClean="0">
                <a:solidFill>
                  <a:prstClr val="black"/>
                </a:solidFill>
                <a:latin typeface="ＭＳ Ｐゴシック"/>
              </a:rPr>
              <a:t> </a:t>
            </a:r>
            <a:r>
              <a:rPr lang="ja-JP" altLang="en-US" sz="1100" dirty="0" smtClean="0">
                <a:solidFill>
                  <a:prstClr val="black"/>
                </a:solidFill>
                <a:latin typeface="ＭＳ Ｐゴシック"/>
              </a:rPr>
              <a:t>＊関係団体ヒアリング</a:t>
            </a:r>
            <a:r>
              <a:rPr lang="ja-JP" altLang="en-US" sz="1400" dirty="0" smtClean="0">
                <a:solidFill>
                  <a:prstClr val="black"/>
                </a:solidFill>
                <a:latin typeface="ＭＳ Ｐゴシック"/>
              </a:rPr>
              <a:t>　　　　　　 　　　</a:t>
            </a:r>
            <a:endParaRPr lang="ja-JP" altLang="en-US" sz="1200" dirty="0">
              <a:solidFill>
                <a:prstClr val="black"/>
              </a:solidFill>
              <a:latin typeface="ＭＳ Ｐゴシック"/>
            </a:endParaRPr>
          </a:p>
        </p:txBody>
      </p:sp>
      <p:sp>
        <p:nvSpPr>
          <p:cNvPr id="14" name="正方形/長方形 13"/>
          <p:cNvSpPr/>
          <p:nvPr/>
        </p:nvSpPr>
        <p:spPr>
          <a:xfrm>
            <a:off x="165540" y="1828742"/>
            <a:ext cx="390043" cy="12888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auto">
              <a:spcBef>
                <a:spcPts val="0"/>
              </a:spcBef>
              <a:spcAft>
                <a:spcPts val="0"/>
              </a:spcAft>
            </a:pPr>
            <a:r>
              <a:rPr lang="ja-JP" altLang="en-US" sz="1600" b="1" dirty="0" smtClean="0">
                <a:solidFill>
                  <a:prstClr val="black"/>
                </a:solidFill>
              </a:rPr>
              <a:t>厚生労働省</a:t>
            </a:r>
            <a:endParaRPr lang="ja-JP" altLang="en-US" sz="1600" b="1" dirty="0">
              <a:solidFill>
                <a:prstClr val="black"/>
              </a:solidFill>
            </a:endParaRPr>
          </a:p>
        </p:txBody>
      </p:sp>
      <p:sp>
        <p:nvSpPr>
          <p:cNvPr id="23" name="スライド番号プレースホルダー 1"/>
          <p:cNvSpPr txBox="1">
            <a:spLocks/>
          </p:cNvSpPr>
          <p:nvPr/>
        </p:nvSpPr>
        <p:spPr bwMode="auto">
          <a:xfrm>
            <a:off x="7545307" y="6524645"/>
            <a:ext cx="23114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defPPr>
              <a:defRPr lang="ja-JP"/>
            </a:defPPr>
            <a:lvl1pPr algn="r" rtl="0" fontAlgn="base">
              <a:spcBef>
                <a:spcPct val="0"/>
              </a:spcBef>
              <a:spcAft>
                <a:spcPct val="0"/>
              </a:spcAft>
              <a:defRPr kumimoji="1" sz="1400" kern="1200">
                <a:solidFill>
                  <a:srgbClr val="000000"/>
                </a:solidFill>
                <a:latin typeface="Arial" charset="0"/>
                <a:ea typeface="ＭＳ Ｐゴシック" pitchFamily="50" charset="-128"/>
                <a:cs typeface="+mn-cs"/>
              </a:defRPr>
            </a:lvl1pPr>
            <a:lvl2pPr marL="456656" algn="l" rtl="0" fontAlgn="base">
              <a:spcBef>
                <a:spcPct val="0"/>
              </a:spcBef>
              <a:spcAft>
                <a:spcPct val="0"/>
              </a:spcAft>
              <a:defRPr kumimoji="1" kern="1200">
                <a:solidFill>
                  <a:schemeClr val="tx1"/>
                </a:solidFill>
                <a:latin typeface="Arial" charset="0"/>
                <a:ea typeface="ＭＳ Ｐゴシック" charset="-128"/>
                <a:cs typeface="+mn-cs"/>
              </a:defRPr>
            </a:lvl2pPr>
            <a:lvl3pPr marL="913314" algn="l" rtl="0" fontAlgn="base">
              <a:spcBef>
                <a:spcPct val="0"/>
              </a:spcBef>
              <a:spcAft>
                <a:spcPct val="0"/>
              </a:spcAft>
              <a:defRPr kumimoji="1" kern="1200">
                <a:solidFill>
                  <a:schemeClr val="tx1"/>
                </a:solidFill>
                <a:latin typeface="Arial" charset="0"/>
                <a:ea typeface="ＭＳ Ｐゴシック" charset="-128"/>
                <a:cs typeface="+mn-cs"/>
              </a:defRPr>
            </a:lvl3pPr>
            <a:lvl4pPr marL="1369969" algn="l" rtl="0" fontAlgn="base">
              <a:spcBef>
                <a:spcPct val="0"/>
              </a:spcBef>
              <a:spcAft>
                <a:spcPct val="0"/>
              </a:spcAft>
              <a:defRPr kumimoji="1" kern="1200">
                <a:solidFill>
                  <a:schemeClr val="tx1"/>
                </a:solidFill>
                <a:latin typeface="Arial" charset="0"/>
                <a:ea typeface="ＭＳ Ｐゴシック" charset="-128"/>
                <a:cs typeface="+mn-cs"/>
              </a:defRPr>
            </a:lvl4pPr>
            <a:lvl5pPr marL="1826627" algn="l" rtl="0" fontAlgn="base">
              <a:spcBef>
                <a:spcPct val="0"/>
              </a:spcBef>
              <a:spcAft>
                <a:spcPct val="0"/>
              </a:spcAft>
              <a:defRPr kumimoji="1" kern="1200">
                <a:solidFill>
                  <a:schemeClr val="tx1"/>
                </a:solidFill>
                <a:latin typeface="Arial" charset="0"/>
                <a:ea typeface="ＭＳ Ｐゴシック" charset="-128"/>
                <a:cs typeface="+mn-cs"/>
              </a:defRPr>
            </a:lvl5pPr>
            <a:lvl6pPr marL="2283279" algn="l" defTabSz="913314" rtl="0" eaLnBrk="1" latinLnBrk="0" hangingPunct="1">
              <a:defRPr kumimoji="1" kern="1200">
                <a:solidFill>
                  <a:schemeClr val="tx1"/>
                </a:solidFill>
                <a:latin typeface="Arial" charset="0"/>
                <a:ea typeface="ＭＳ Ｐゴシック" charset="-128"/>
                <a:cs typeface="+mn-cs"/>
              </a:defRPr>
            </a:lvl6pPr>
            <a:lvl7pPr marL="2739937" algn="l" defTabSz="913314" rtl="0" eaLnBrk="1" latinLnBrk="0" hangingPunct="1">
              <a:defRPr kumimoji="1" kern="1200">
                <a:solidFill>
                  <a:schemeClr val="tx1"/>
                </a:solidFill>
                <a:latin typeface="Arial" charset="0"/>
                <a:ea typeface="ＭＳ Ｐゴシック" charset="-128"/>
                <a:cs typeface="+mn-cs"/>
              </a:defRPr>
            </a:lvl7pPr>
            <a:lvl8pPr marL="3196592" algn="l" defTabSz="913314" rtl="0" eaLnBrk="1" latinLnBrk="0" hangingPunct="1">
              <a:defRPr kumimoji="1" kern="1200">
                <a:solidFill>
                  <a:schemeClr val="tx1"/>
                </a:solidFill>
                <a:latin typeface="Arial" charset="0"/>
                <a:ea typeface="ＭＳ Ｐゴシック" charset="-128"/>
                <a:cs typeface="+mn-cs"/>
              </a:defRPr>
            </a:lvl8pPr>
            <a:lvl9pPr marL="3653254" algn="l" defTabSz="913314" rtl="0" eaLnBrk="1" latinLnBrk="0" hangingPunct="1">
              <a:defRPr kumimoji="1" kern="1200">
                <a:solidFill>
                  <a:schemeClr val="tx1"/>
                </a:solidFill>
                <a:latin typeface="Arial" charset="0"/>
                <a:ea typeface="ＭＳ Ｐゴシック" charset="-128"/>
                <a:cs typeface="+mn-cs"/>
              </a:defRPr>
            </a:lvl9pPr>
          </a:lstStyle>
          <a:p>
            <a:pPr>
              <a:defRPr/>
            </a:pPr>
            <a:fld id="{F2A1C1E8-9361-4557-9EFC-000E05CD7A25}" type="slidenum">
              <a:rPr lang="en-US" altLang="ja-JP" smtClean="0"/>
              <a:pPr>
                <a:defRPr/>
              </a:pPr>
              <a:t>33</a:t>
            </a:fld>
            <a:endParaRPr lang="en-US" altLang="ja-JP" dirty="0"/>
          </a:p>
        </p:txBody>
      </p:sp>
    </p:spTree>
    <p:extLst>
      <p:ext uri="{BB962C8B-B14F-4D97-AF65-F5344CB8AC3E}">
        <p14:creationId xmlns:p14="http://schemas.microsoft.com/office/powerpoint/2010/main" val="1017850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9906000"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dirty="0">
                <a:solidFill>
                  <a:prstClr val="black"/>
                </a:solidFill>
                <a:latin typeface="ＭＳ Ｐゴシック"/>
              </a:rPr>
              <a:t>平成</a:t>
            </a:r>
            <a:r>
              <a:rPr lang="en-US" altLang="ja-JP" dirty="0">
                <a:solidFill>
                  <a:prstClr val="black"/>
                </a:solidFill>
                <a:latin typeface="ＭＳ Ｐゴシック"/>
              </a:rPr>
              <a:t>29</a:t>
            </a:r>
            <a:r>
              <a:rPr lang="ja-JP" altLang="en-US" dirty="0">
                <a:solidFill>
                  <a:prstClr val="black"/>
                </a:solidFill>
                <a:latin typeface="ＭＳ Ｐゴシック"/>
              </a:rPr>
              <a:t>年障害福祉サービス等経営実態調査結果について</a:t>
            </a:r>
          </a:p>
        </p:txBody>
      </p:sp>
      <p:grpSp>
        <p:nvGrpSpPr>
          <p:cNvPr id="5" name="グループ化 10"/>
          <p:cNvGrpSpPr>
            <a:grpSpLocks/>
          </p:cNvGrpSpPr>
          <p:nvPr/>
        </p:nvGrpSpPr>
        <p:grpSpPr bwMode="auto">
          <a:xfrm>
            <a:off x="17" y="348079"/>
            <a:ext cx="9850869" cy="71438"/>
            <a:chOff x="0" y="188640"/>
            <a:chExt cx="9144000" cy="72008"/>
          </a:xfrm>
        </p:grpSpPr>
        <p:cxnSp>
          <p:nvCxnSpPr>
            <p:cNvPr id="6" name="直線コネクタ 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graphicFrame>
        <p:nvGraphicFramePr>
          <p:cNvPr id="9" name="表 8"/>
          <p:cNvGraphicFramePr>
            <a:graphicFrameLocks noGrp="1"/>
          </p:cNvGraphicFramePr>
          <p:nvPr>
            <p:extLst>
              <p:ext uri="{D42A27DB-BD31-4B8C-83A1-F6EECF244321}">
                <p14:modId xmlns:p14="http://schemas.microsoft.com/office/powerpoint/2010/main" val="2901768302"/>
              </p:ext>
            </p:extLst>
          </p:nvPr>
        </p:nvGraphicFramePr>
        <p:xfrm>
          <a:off x="55552" y="651231"/>
          <a:ext cx="9804164" cy="5256584"/>
        </p:xfrm>
        <a:graphic>
          <a:graphicData uri="http://schemas.openxmlformats.org/drawingml/2006/table">
            <a:tbl>
              <a:tblPr/>
              <a:tblGrid>
                <a:gridCol w="2381011"/>
                <a:gridCol w="840357"/>
                <a:gridCol w="840357"/>
                <a:gridCol w="840357"/>
                <a:gridCol w="2381011"/>
                <a:gridCol w="840357"/>
                <a:gridCol w="840357"/>
                <a:gridCol w="840357"/>
              </a:tblGrid>
              <a:tr h="186139">
                <a:tc rowSpan="2">
                  <a:txBody>
                    <a:bodyPr/>
                    <a:lstStyle/>
                    <a:p>
                      <a:pPr algn="ctr" fontAlgn="ctr"/>
                      <a:r>
                        <a:rPr lang="ja-JP" altLang="en-US" sz="1100" b="1" i="0" u="none" strike="noStrike" dirty="0">
                          <a:solidFill>
                            <a:srgbClr val="000000"/>
                          </a:solidFill>
                          <a:effectLst/>
                          <a:latin typeface="ＭＳ Ｐゴシック"/>
                        </a:rPr>
                        <a:t>サービスの種類</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H26</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H29</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900" b="1" i="0" u="none" strike="noStrike" dirty="0">
                          <a:solidFill>
                            <a:srgbClr val="000000"/>
                          </a:solidFill>
                          <a:effectLst/>
                          <a:latin typeface="ＭＳ Ｐゴシック"/>
                        </a:rPr>
                        <a:t>対</a:t>
                      </a:r>
                      <a:r>
                        <a:rPr lang="en-US" altLang="ja-JP" sz="900" b="1" i="0" u="none" strike="noStrike" dirty="0">
                          <a:solidFill>
                            <a:srgbClr val="000000"/>
                          </a:solidFill>
                          <a:effectLst/>
                          <a:latin typeface="ＭＳ Ｐゴシック"/>
                        </a:rPr>
                        <a:t>25</a:t>
                      </a:r>
                      <a:r>
                        <a:rPr lang="ja-JP" altLang="en-US" sz="900" b="1" i="0" u="none" strike="noStrike" dirty="0" smtClean="0">
                          <a:solidFill>
                            <a:srgbClr val="000000"/>
                          </a:solidFill>
                          <a:effectLst/>
                          <a:latin typeface="ＭＳ Ｐゴシック"/>
                        </a:rPr>
                        <a:t>年度</a:t>
                      </a:r>
                      <a:endParaRPr lang="en-US" altLang="ja-JP" sz="900" b="1" i="0" u="none" strike="noStrike" dirty="0" smtClean="0">
                        <a:solidFill>
                          <a:srgbClr val="000000"/>
                        </a:solidFill>
                        <a:effectLst/>
                        <a:latin typeface="ＭＳ Ｐゴシック"/>
                      </a:endParaRPr>
                    </a:p>
                    <a:p>
                      <a:pPr algn="ctr" fontAlgn="ctr"/>
                      <a:r>
                        <a:rPr lang="ja-JP" altLang="en-US" sz="900" b="1" i="0" u="none" strike="noStrike" dirty="0" smtClean="0">
                          <a:solidFill>
                            <a:srgbClr val="000000"/>
                          </a:solidFill>
                          <a:effectLst/>
                          <a:latin typeface="ＭＳ Ｐゴシック"/>
                        </a:rPr>
                        <a:t>増　　　減</a:t>
                      </a:r>
                      <a:endParaRPr lang="ja-JP" altLang="en-US" sz="900" b="1"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ja-JP" altLang="en-US" sz="1100" b="1" i="0" u="none" strike="noStrike" dirty="0">
                          <a:solidFill>
                            <a:srgbClr val="000000"/>
                          </a:solidFill>
                          <a:effectLst/>
                          <a:latin typeface="ＭＳ Ｐゴシック"/>
                        </a:rPr>
                        <a:t>サービスの種類</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H26</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900" b="1" i="0" u="none" strike="noStrike">
                          <a:solidFill>
                            <a:srgbClr val="000000"/>
                          </a:solidFill>
                          <a:effectLst/>
                          <a:latin typeface="ＭＳ Ｐゴシック"/>
                        </a:rPr>
                        <a:t>H29</a:t>
                      </a:r>
                      <a:r>
                        <a:rPr lang="ja-JP" altLang="en-US" sz="900" b="1" i="0" u="none" strike="noStrike">
                          <a:solidFill>
                            <a:srgbClr val="000000"/>
                          </a:solidFill>
                          <a:effectLst/>
                          <a:latin typeface="ＭＳ Ｐゴシック"/>
                        </a:rPr>
                        <a:t>実調</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DE9D9"/>
                    </a:solidFill>
                  </a:tcPr>
                </a:tc>
                <a:tc rowSpan="2">
                  <a:txBody>
                    <a:bodyPr/>
                    <a:lstStyle/>
                    <a:p>
                      <a:pPr algn="ctr" fontAlgn="ctr"/>
                      <a:r>
                        <a:rPr lang="ja-JP" altLang="en-US" sz="900" b="1" i="0" u="none" strike="noStrike" dirty="0">
                          <a:solidFill>
                            <a:srgbClr val="000000"/>
                          </a:solidFill>
                          <a:effectLst/>
                          <a:latin typeface="ＭＳ Ｐゴシック"/>
                        </a:rPr>
                        <a:t>対</a:t>
                      </a:r>
                      <a:r>
                        <a:rPr lang="en-US" altLang="ja-JP" sz="900" b="1" i="0" u="none" strike="noStrike" dirty="0">
                          <a:solidFill>
                            <a:srgbClr val="000000"/>
                          </a:solidFill>
                          <a:effectLst/>
                          <a:latin typeface="ＭＳ Ｐゴシック"/>
                        </a:rPr>
                        <a:t>25</a:t>
                      </a:r>
                      <a:r>
                        <a:rPr lang="ja-JP" altLang="en-US" sz="900" b="1" i="0" u="none" strike="noStrike" dirty="0" smtClean="0">
                          <a:solidFill>
                            <a:srgbClr val="000000"/>
                          </a:solidFill>
                          <a:effectLst/>
                          <a:latin typeface="ＭＳ Ｐゴシック"/>
                        </a:rPr>
                        <a:t>年度</a:t>
                      </a:r>
                      <a:endParaRPr lang="en-US" altLang="ja-JP" sz="900" b="1" i="0" u="none" strike="noStrike" dirty="0" smtClean="0">
                        <a:solidFill>
                          <a:srgbClr val="000000"/>
                        </a:solidFill>
                        <a:effectLst/>
                        <a:latin typeface="ＭＳ Ｐゴシック"/>
                      </a:endParaRPr>
                    </a:p>
                    <a:p>
                      <a:pPr algn="ctr" fontAlgn="ctr"/>
                      <a:r>
                        <a:rPr lang="ja-JP" altLang="en-US" sz="900" b="1" i="0" u="none" strike="noStrike" dirty="0" smtClean="0">
                          <a:solidFill>
                            <a:srgbClr val="000000"/>
                          </a:solidFill>
                          <a:effectLst/>
                          <a:latin typeface="ＭＳ Ｐゴシック"/>
                        </a:rPr>
                        <a:t>増　　　減</a:t>
                      </a:r>
                      <a:endParaRPr lang="ja-JP" altLang="en-US" sz="900" b="1"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60595">
                <a:tc vMerge="1">
                  <a:txBody>
                    <a:bodyPr/>
                    <a:lstStyle/>
                    <a:p>
                      <a:endParaRPr kumimoji="1" lang="ja-JP" altLang="en-US"/>
                    </a:p>
                  </a:txBody>
                  <a:tcPr/>
                </a:tc>
                <a:tc>
                  <a:txBody>
                    <a:bodyPr/>
                    <a:lstStyle/>
                    <a:p>
                      <a:pPr algn="ctr" rtl="0" fontAlgn="ctr"/>
                      <a:r>
                        <a:rPr lang="en-US" altLang="ja-JP" sz="900" b="1" i="0" u="none" strike="noStrike">
                          <a:solidFill>
                            <a:srgbClr val="000000"/>
                          </a:solidFill>
                          <a:effectLst/>
                          <a:latin typeface="ＭＳ Ｐゴシック"/>
                        </a:rPr>
                        <a:t>25</a:t>
                      </a:r>
                      <a:r>
                        <a:rPr lang="ja-JP" altLang="en-US" sz="900" b="1" i="0" u="none" strike="noStrike">
                          <a:solidFill>
                            <a:srgbClr val="000000"/>
                          </a:solidFill>
                          <a:effectLst/>
                          <a:latin typeface="ＭＳ Ｐゴシック"/>
                        </a:rPr>
                        <a:t>年度決算</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900" b="1" i="0" u="none" strike="noStrike" dirty="0">
                          <a:solidFill>
                            <a:srgbClr val="000000"/>
                          </a:solidFill>
                          <a:effectLst/>
                          <a:latin typeface="ＭＳ Ｐゴシック"/>
                        </a:rPr>
                        <a:t>28</a:t>
                      </a:r>
                      <a:r>
                        <a:rPr lang="ja-JP" altLang="en-US" sz="900" b="1" i="0" u="none" strike="noStrike" dirty="0">
                          <a:solidFill>
                            <a:srgbClr val="000000"/>
                          </a:solidFill>
                          <a:effectLst/>
                          <a:latin typeface="ＭＳ Ｐゴシック"/>
                        </a:rPr>
                        <a:t>年度決算</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900" b="1" i="0" u="none" strike="noStrike" dirty="0">
                          <a:solidFill>
                            <a:srgbClr val="000000"/>
                          </a:solidFill>
                          <a:effectLst/>
                          <a:latin typeface="ＭＳ Ｐゴシック"/>
                        </a:rPr>
                        <a:t>25</a:t>
                      </a:r>
                      <a:r>
                        <a:rPr lang="ja-JP" altLang="en-US" sz="900" b="1" i="0" u="none" strike="noStrike" dirty="0">
                          <a:solidFill>
                            <a:srgbClr val="000000"/>
                          </a:solidFill>
                          <a:effectLst/>
                          <a:latin typeface="ＭＳ Ｐゴシック"/>
                        </a:rPr>
                        <a:t>年度決算</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ja-JP" sz="900" b="1" i="0" u="none" strike="noStrike" dirty="0">
                          <a:solidFill>
                            <a:srgbClr val="000000"/>
                          </a:solidFill>
                          <a:effectLst/>
                          <a:latin typeface="ＭＳ Ｐゴシック"/>
                        </a:rPr>
                        <a:t>28</a:t>
                      </a:r>
                      <a:r>
                        <a:rPr lang="ja-JP" altLang="en-US" sz="900" b="1" i="0" u="none" strike="noStrike" dirty="0">
                          <a:solidFill>
                            <a:srgbClr val="000000"/>
                          </a:solidFill>
                          <a:effectLst/>
                          <a:latin typeface="ＭＳ Ｐゴシック"/>
                        </a:rPr>
                        <a:t>年度決算</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kumimoji="1" lang="ja-JP" altLang="en-US"/>
                    </a:p>
                  </a:txBody>
                  <a:tcPr/>
                </a:tc>
              </a:tr>
              <a:tr h="253150">
                <a:tc gridSpan="4">
                  <a:txBody>
                    <a:bodyPr/>
                    <a:lstStyle/>
                    <a:p>
                      <a:pPr algn="ctr" fontAlgn="ctr"/>
                      <a:r>
                        <a:rPr lang="ja-JP" altLang="en-US" sz="1100" b="1" i="0" u="none" strike="noStrike" dirty="0">
                          <a:solidFill>
                            <a:srgbClr val="000000"/>
                          </a:solidFill>
                          <a:effectLst/>
                          <a:latin typeface="ＭＳ Ｐゴシック"/>
                        </a:rPr>
                        <a:t>訪問系サービス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相談系サービス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居宅</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計画相談</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-1.4%</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重度訪問</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12.8%</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-4.9%</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地域移行</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2.0%</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同行</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援護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地域定着</a:t>
                      </a:r>
                      <a:r>
                        <a:rPr lang="zh-CN"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行動</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援護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-5.6%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障害児相談</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-3.8%</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gridSpan="4">
                  <a:txBody>
                    <a:bodyPr/>
                    <a:lstStyle/>
                    <a:p>
                      <a:pPr algn="ctr" fontAlgn="ctr"/>
                      <a:r>
                        <a:rPr lang="ja-JP" altLang="en-US" sz="1100" b="1" i="0" u="none" strike="noStrike" dirty="0">
                          <a:solidFill>
                            <a:srgbClr val="000000"/>
                          </a:solidFill>
                          <a:effectLst/>
                          <a:latin typeface="ＭＳ Ｐゴシック"/>
                        </a:rPr>
                        <a:t>日中活動系サービス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D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障害児入所サービス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短期</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入所</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-4.9%</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福祉型障害児入所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施設</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療養</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12.9%</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-9.6%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医療型障害児入所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施設</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-2.2%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生活</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介護</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13.4%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-8.1%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ctr" fontAlgn="ctr"/>
                      <a:r>
                        <a:rPr lang="ja-JP" altLang="en-US" sz="1100" b="1" i="0" u="none" strike="noStrike" dirty="0">
                          <a:solidFill>
                            <a:srgbClr val="000000"/>
                          </a:solidFill>
                          <a:effectLst/>
                          <a:latin typeface="ＭＳ Ｐゴシック"/>
                        </a:rPr>
                        <a:t>障害児通所サービス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3150">
                <a:tc gridSpan="4">
                  <a:txBody>
                    <a:bodyPr/>
                    <a:lstStyle/>
                    <a:p>
                      <a:pPr algn="ctr" fontAlgn="ctr"/>
                      <a:r>
                        <a:rPr lang="ja-JP" altLang="en-US" sz="1100" b="1" i="0" u="none" strike="noStrike" dirty="0">
                          <a:solidFill>
                            <a:srgbClr val="000000"/>
                          </a:solidFill>
                          <a:effectLst/>
                          <a:latin typeface="ＭＳ Ｐゴシック"/>
                        </a:rPr>
                        <a:t>施設系・居住系サービス</a:t>
                      </a: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FC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児童発達</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施設入所</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0.2%</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医療型児童発達</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-1.1%</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共同生活援助（介護サービス</a:t>
                      </a: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包括型）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放課後等</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デイサービス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14.5%</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 共同生活援助（外部サービス利用型</a:t>
                      </a: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3.6%</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保育所等訪問</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0.9%</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0.4%</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-0.5%</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253150">
                <a:tc gridSpan="4">
                  <a:txBody>
                    <a:bodyPr/>
                    <a:lstStyle/>
                    <a:p>
                      <a:pPr algn="ctr" fontAlgn="ctr"/>
                      <a:r>
                        <a:rPr lang="ja-JP" altLang="en-US" sz="1100" b="1" i="0" u="none" strike="noStrike" dirty="0">
                          <a:solidFill>
                            <a:srgbClr val="000000"/>
                          </a:solidFill>
                          <a:effectLst/>
                          <a:latin typeface="ＭＳ Ｐゴシック"/>
                        </a:rPr>
                        <a:t>訓練系・就労系サービス</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100" b="1" i="0" u="none" strike="noStrike" dirty="0">
                          <a:solidFill>
                            <a:srgbClr val="000000"/>
                          </a:solidFill>
                          <a:effectLst/>
                          <a:latin typeface="ＭＳ Ｐゴシック"/>
                        </a:rPr>
                        <a:t>全サービス平均</a:t>
                      </a:r>
                    </a:p>
                  </a:txBody>
                  <a:tcPr marL="6368" marR="6368" marT="587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自立訓練（機能訓練</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2.1%</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障害者</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6.2%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FF0000"/>
                          </a:solidFill>
                          <a:effectLst/>
                          <a:latin typeface="ＭＳ Ｐゴシック" panose="020B0600070205080204" pitchFamily="50" charset="-128"/>
                          <a:ea typeface="ＭＳ Ｐゴシック" panose="020B0600070205080204" pitchFamily="50" charset="-128"/>
                        </a:rPr>
                        <a:t>-3.5%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自立訓練（生活訓練</a:t>
                      </a:r>
                      <a:r>
                        <a:rPr lang="zh-TW"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-0.4%</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障害児</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サービス</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4.6%</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-4.5%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就労移行</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支援</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16.8%</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9.5%</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-7.3%</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ja-JP" altLang="en-US" sz="1100" b="1" i="0" u="none" strike="noStrike" dirty="0" smtClean="0">
                          <a:solidFill>
                            <a:srgbClr val="000000"/>
                          </a:solidFill>
                          <a:effectLst/>
                          <a:latin typeface="ＭＳ Ｐゴシック"/>
                        </a:rPr>
                        <a:t>全体（有効回答率：</a:t>
                      </a:r>
                      <a:r>
                        <a:rPr lang="en-US" altLang="ja-JP" sz="1100" b="1" i="0" u="none" strike="noStrike" dirty="0" smtClean="0">
                          <a:solidFill>
                            <a:srgbClr val="000000"/>
                          </a:solidFill>
                          <a:effectLst/>
                          <a:latin typeface="ＭＳ Ｐゴシック"/>
                        </a:rPr>
                        <a:t>51.6</a:t>
                      </a:r>
                      <a:r>
                        <a:rPr lang="ja-JP" altLang="en-US" sz="1100" b="1" i="0" u="none" strike="noStrike" dirty="0" smtClean="0">
                          <a:solidFill>
                            <a:srgbClr val="000000"/>
                          </a:solidFill>
                          <a:effectLst/>
                          <a:latin typeface="ＭＳ Ｐゴシック"/>
                        </a:rPr>
                        <a:t>％）</a:t>
                      </a:r>
                      <a:endParaRPr lang="ja-JP" altLang="en-US" sz="1100" b="1" i="0" u="none" strike="noStrike" dirty="0">
                        <a:solidFill>
                          <a:srgbClr val="000000"/>
                        </a:solidFill>
                        <a:effectLst/>
                        <a:latin typeface="ＭＳ Ｐゴシック"/>
                      </a:endParaRPr>
                    </a:p>
                  </a:txBody>
                  <a:tcPr marL="114626" marR="6368" marT="5878"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200" b="1" i="0" u="none" strike="noStrike">
                          <a:solidFill>
                            <a:srgbClr val="000000"/>
                          </a:solidFill>
                          <a:effectLst/>
                          <a:latin typeface="ＭＳ Ｐゴシック"/>
                        </a:rPr>
                        <a:t>9.6%</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altLang="ja-JP" sz="1200" b="1" i="0" u="none" strike="noStrike" dirty="0">
                          <a:solidFill>
                            <a:srgbClr val="000000"/>
                          </a:solidFill>
                          <a:effectLst/>
                          <a:latin typeface="ＭＳ Ｐゴシック"/>
                        </a:rPr>
                        <a:t>5.9%</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00"/>
                    </a:solidFill>
                  </a:tcPr>
                </a:tc>
                <a:tc>
                  <a:txBody>
                    <a:bodyPr/>
                    <a:lstStyle/>
                    <a:p>
                      <a:pPr algn="r" rtl="0" fontAlgn="ctr"/>
                      <a:r>
                        <a:rPr lang="en-US" altLang="ja-JP" sz="1200" b="0" i="0" u="none" strike="noStrike" dirty="0">
                          <a:solidFill>
                            <a:srgbClr val="FF0000"/>
                          </a:solidFill>
                          <a:effectLst/>
                          <a:latin typeface="ＭＳ Ｐゴシック"/>
                        </a:rPr>
                        <a:t>-3.7%</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Ａ</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型</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9.4%</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14.2%</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4">
                  <a:txBody>
                    <a:bodyPr/>
                    <a:lstStyle/>
                    <a:p>
                      <a:pPr algn="l" rtl="0" fontAlgn="ctr"/>
                      <a:r>
                        <a:rPr lang="ja-JP" altLang="en-US" sz="1000" b="0" i="0" u="none" strike="noStrike" dirty="0">
                          <a:solidFill>
                            <a:srgbClr val="000000"/>
                          </a:solidFill>
                          <a:effectLst/>
                          <a:latin typeface="ＭＳ Ｐゴシック"/>
                        </a:rPr>
                        <a:t>　</a:t>
                      </a:r>
                      <a:r>
                        <a:rPr lang="en-US" altLang="ja-JP" sz="1000" b="0" i="0" u="none" strike="noStrike" dirty="0" smtClean="0">
                          <a:solidFill>
                            <a:srgbClr val="000000"/>
                          </a:solidFill>
                          <a:effectLst/>
                          <a:latin typeface="ＭＳ Ｐゴシック"/>
                        </a:rPr>
                        <a:t>※</a:t>
                      </a:r>
                      <a:r>
                        <a:rPr lang="ja-JP" altLang="en-US" sz="1000" b="0" i="0" u="none" strike="noStrike" dirty="0" smtClean="0">
                          <a:solidFill>
                            <a:srgbClr val="000000"/>
                          </a:solidFill>
                          <a:effectLst/>
                          <a:latin typeface="ＭＳ Ｐゴシック"/>
                        </a:rPr>
                        <a:t>　参考　平成</a:t>
                      </a:r>
                      <a:r>
                        <a:rPr lang="en-US" altLang="ja-JP" sz="1000" b="0" i="0" u="none" strike="noStrike" dirty="0" smtClean="0">
                          <a:solidFill>
                            <a:srgbClr val="000000"/>
                          </a:solidFill>
                          <a:effectLst/>
                          <a:latin typeface="ＭＳ Ｐゴシック"/>
                        </a:rPr>
                        <a:t>26</a:t>
                      </a:r>
                      <a:r>
                        <a:rPr lang="ja-JP" altLang="en-US" sz="1000" b="0" i="0" u="none" strike="noStrike" dirty="0" smtClean="0">
                          <a:solidFill>
                            <a:srgbClr val="000000"/>
                          </a:solidFill>
                          <a:effectLst/>
                          <a:latin typeface="ＭＳ Ｐゴシック"/>
                        </a:rPr>
                        <a:t>年経営実態調査における全体の有効回答率：</a:t>
                      </a:r>
                      <a:r>
                        <a:rPr lang="en-US" altLang="ja-JP" sz="1000" b="0" i="0" u="none" strike="noStrike" dirty="0" smtClean="0">
                          <a:solidFill>
                            <a:srgbClr val="000000"/>
                          </a:solidFill>
                          <a:effectLst/>
                          <a:latin typeface="ＭＳ Ｐゴシック"/>
                        </a:rPr>
                        <a:t>33.2</a:t>
                      </a:r>
                      <a:r>
                        <a:rPr lang="ja-JP" altLang="en-US" sz="1000" b="0" i="0" u="none" strike="noStrike" dirty="0" smtClean="0">
                          <a:solidFill>
                            <a:srgbClr val="000000"/>
                          </a:solidFill>
                          <a:effectLst/>
                          <a:latin typeface="ＭＳ Ｐゴシック"/>
                        </a:rPr>
                        <a:t>％</a:t>
                      </a:r>
                      <a:endParaRPr lang="ja-JP" altLang="en-US" sz="1000" b="0" i="0" u="none" strike="noStrike" dirty="0">
                        <a:solidFill>
                          <a:srgbClr val="000000"/>
                        </a:solidFill>
                        <a:effectLst/>
                        <a:latin typeface="ＭＳ Ｐゴシック"/>
                      </a:endParaRPr>
                    </a:p>
                  </a:txBody>
                  <a:tcPr marL="6368" marR="6368" marT="5878" marB="0" anchor="ctr">
                    <a:lnL w="63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r>
              <a:tr h="253150">
                <a:tc>
                  <a:txBody>
                    <a:bodyPr/>
                    <a:lstStyle/>
                    <a:p>
                      <a:pPr algn="l" rtl="0"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就労継続支援</a:t>
                      </a: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Ｂ</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型</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68" marR="636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10.1%</a:t>
                      </a:r>
                    </a:p>
                  </a:txBody>
                  <a:tcPr marL="6368" marR="6368" marT="5878"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12.8%</a:t>
                      </a:r>
                    </a:p>
                  </a:txBody>
                  <a:tcPr marL="6368" marR="6368" marT="5878"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FFFF"/>
                    </a:solidFill>
                  </a:tcPr>
                </a:tc>
                <a:tc>
                  <a:txBody>
                    <a:bodyPr/>
                    <a:lstStyle/>
                    <a:p>
                      <a:pPr algn="r" rtl="0"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p>
                  </a:txBody>
                  <a:tcPr marL="6368" marR="6368" marT="5878" marB="0" anchor="ctr">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r>
            </a:tbl>
          </a:graphicData>
        </a:graphic>
      </p:graphicFrame>
      <p:sp>
        <p:nvSpPr>
          <p:cNvPr id="10" name="正方形/長方形 9"/>
          <p:cNvSpPr/>
          <p:nvPr/>
        </p:nvSpPr>
        <p:spPr>
          <a:xfrm>
            <a:off x="38457" y="5949280"/>
            <a:ext cx="9867546" cy="90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lnSpc>
                <a:spcPts val="1100"/>
              </a:lnSpc>
              <a:spcBef>
                <a:spcPts val="0"/>
              </a:spcBef>
              <a:spcAft>
                <a:spcPts val="0"/>
              </a:spcAft>
            </a:pPr>
            <a:r>
              <a:rPr lang="ja-JP" altLang="en-US" sz="900" dirty="0">
                <a:solidFill>
                  <a:prstClr val="black"/>
                </a:solidFill>
              </a:rPr>
              <a:t>収支差率＝（障害福祉サービス等の収益額　</a:t>
            </a:r>
            <a:r>
              <a:rPr lang="en-US" altLang="ja-JP" sz="900" dirty="0">
                <a:solidFill>
                  <a:prstClr val="black"/>
                </a:solidFill>
              </a:rPr>
              <a:t>-</a:t>
            </a:r>
            <a:r>
              <a:rPr lang="ja-JP" altLang="en-US" sz="900" dirty="0">
                <a:solidFill>
                  <a:prstClr val="black"/>
                </a:solidFill>
              </a:rPr>
              <a:t>　障害福祉サービス等の費用額）　／　障害福祉サービス等の収益額</a:t>
            </a:r>
            <a:endParaRPr lang="en-US" altLang="ja-JP" sz="900" dirty="0">
              <a:solidFill>
                <a:prstClr val="black"/>
              </a:solidFill>
            </a:endParaRPr>
          </a:p>
          <a:p>
            <a:pPr fontAlgn="auto">
              <a:lnSpc>
                <a:spcPts val="500"/>
              </a:lnSpc>
              <a:spcBef>
                <a:spcPts val="0"/>
              </a:spcBef>
              <a:spcAft>
                <a:spcPts val="0"/>
              </a:spcAft>
            </a:pPr>
            <a:endParaRPr lang="en-US" altLang="ja-JP" sz="900" dirty="0">
              <a:solidFill>
                <a:prstClr val="black"/>
              </a:solidFill>
            </a:endParaRPr>
          </a:p>
          <a:p>
            <a:pPr fontAlgn="auto">
              <a:lnSpc>
                <a:spcPts val="1100"/>
              </a:lnSpc>
              <a:spcBef>
                <a:spcPts val="0"/>
              </a:spcBef>
              <a:spcAft>
                <a:spcPts val="0"/>
              </a:spcAft>
            </a:pPr>
            <a:r>
              <a:rPr lang="ja-JP" altLang="en-US" sz="900" dirty="0">
                <a:solidFill>
                  <a:prstClr val="black"/>
                </a:solidFill>
              </a:rPr>
              <a:t>　注１：サービスの種類に「</a:t>
            </a:r>
            <a:r>
              <a:rPr lang="en-US" altLang="ja-JP" sz="900" dirty="0">
                <a:solidFill>
                  <a:prstClr val="black"/>
                </a:solidFill>
              </a:rPr>
              <a:t>※</a:t>
            </a:r>
            <a:r>
              <a:rPr lang="ja-JP" altLang="en-US" sz="900" dirty="0">
                <a:solidFill>
                  <a:prstClr val="black"/>
                </a:solidFill>
              </a:rPr>
              <a:t>」のあるサービスについては、集計</a:t>
            </a:r>
            <a:r>
              <a:rPr lang="ja-JP" altLang="en-US" sz="900" dirty="0">
                <a:solidFill>
                  <a:prstClr val="black"/>
                </a:solidFill>
                <a:latin typeface="ＭＳ Ｐゴシック" panose="020B0600070205080204" pitchFamily="50" charset="-128"/>
              </a:rPr>
              <a:t>施設・事業所数が少なく、集計結果に個々のデータが大きく影響していると考えられるため参考数値として公表している。</a:t>
            </a:r>
            <a:endParaRPr lang="en-US" altLang="ja-JP" sz="900" dirty="0">
              <a:solidFill>
                <a:prstClr val="black"/>
              </a:solidFill>
              <a:latin typeface="ＭＳ Ｐゴシック" panose="020B0600070205080204" pitchFamily="50" charset="-128"/>
            </a:endParaRPr>
          </a:p>
          <a:p>
            <a:pPr marL="315573" indent="-315573" fontAlgn="auto">
              <a:lnSpc>
                <a:spcPts val="1100"/>
              </a:lnSpc>
              <a:spcBef>
                <a:spcPts val="0"/>
              </a:spcBef>
              <a:spcAft>
                <a:spcPts val="0"/>
              </a:spcAft>
            </a:pPr>
            <a:r>
              <a:rPr lang="ja-JP" altLang="en-US" sz="900" dirty="0">
                <a:solidFill>
                  <a:prstClr val="black"/>
                </a:solidFill>
                <a:latin typeface="ＭＳ Ｐゴシック" panose="020B0600070205080204" pitchFamily="50" charset="-128"/>
              </a:rPr>
              <a:t>　注２：共同生活援助（介護サービス包括型）と共同生活援助（外部サービス利用型）の平成</a:t>
            </a:r>
            <a:r>
              <a:rPr lang="en-US" altLang="ja-JP" sz="900" dirty="0">
                <a:solidFill>
                  <a:prstClr val="black"/>
                </a:solidFill>
                <a:latin typeface="ＭＳ Ｐゴシック" panose="020B0600070205080204" pitchFamily="50" charset="-128"/>
              </a:rPr>
              <a:t>25</a:t>
            </a:r>
            <a:r>
              <a:rPr lang="ja-JP" altLang="en-US" sz="900" dirty="0">
                <a:solidFill>
                  <a:prstClr val="black"/>
                </a:solidFill>
                <a:latin typeface="ＭＳ Ｐゴシック" panose="020B0600070205080204" pitchFamily="50" charset="-128"/>
              </a:rPr>
              <a:t>年度決算</a:t>
            </a:r>
            <a:r>
              <a:rPr lang="ja-JP" altLang="en-US" sz="900" dirty="0">
                <a:solidFill>
                  <a:prstClr val="black"/>
                </a:solidFill>
              </a:rPr>
              <a:t>の収支差率については、グループホーム一元化前の共同生活介護と共同生活援助の数値である。</a:t>
            </a:r>
            <a:endParaRPr lang="en-US" altLang="ja-JP" sz="900" dirty="0">
              <a:solidFill>
                <a:prstClr val="black"/>
              </a:solidFill>
            </a:endParaRPr>
          </a:p>
          <a:p>
            <a:pPr marL="247384" indent="-247384" fontAlgn="auto">
              <a:lnSpc>
                <a:spcPts val="1100"/>
              </a:lnSpc>
              <a:spcBef>
                <a:spcPts val="0"/>
              </a:spcBef>
              <a:spcAft>
                <a:spcPts val="0"/>
              </a:spcAft>
            </a:pPr>
            <a:r>
              <a:rPr lang="ja-JP" altLang="en-US" sz="900" dirty="0">
                <a:solidFill>
                  <a:prstClr val="black"/>
                </a:solidFill>
              </a:rPr>
              <a:t>　注３：重度障害者等包括支援については、有効回答数が極めて少ないため公表の対象外としている。</a:t>
            </a:r>
          </a:p>
        </p:txBody>
      </p:sp>
      <p:sp>
        <p:nvSpPr>
          <p:cNvPr id="8"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34</a:t>
            </a:fld>
            <a:endParaRPr lang="en-US" altLang="ja-JP" dirty="0">
              <a:solidFill>
                <a:srgbClr val="000000"/>
              </a:solidFill>
            </a:endParaRPr>
          </a:p>
        </p:txBody>
      </p:sp>
    </p:spTree>
    <p:extLst>
      <p:ext uri="{BB962C8B-B14F-4D97-AF65-F5344CB8AC3E}">
        <p14:creationId xmlns:p14="http://schemas.microsoft.com/office/powerpoint/2010/main" val="3278712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0" y="0"/>
            <a:ext cx="9906000" cy="472400"/>
          </a:xfrm>
          <a:prstGeom prst="rect">
            <a:avLst/>
          </a:prstGeom>
          <a:solidFill>
            <a:srgbClr val="000066"/>
          </a:solidFil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t">
              <a:spcBef>
                <a:spcPts val="0"/>
              </a:spcBef>
              <a:spcAft>
                <a:spcPts val="0"/>
              </a:spcAft>
            </a:pP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年度障害福祉サービス等報酬改定における主な改定内容</a:t>
            </a:r>
            <a:endParaRPr lang="en-US" altLang="ja-JP"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3000" y="595384"/>
            <a:ext cx="9720000" cy="1033416"/>
          </a:xfrm>
          <a:prstGeom prst="rect">
            <a:avLst/>
          </a:prstGeom>
          <a:noFill/>
          <a:ln w="571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6716" tIns="33358" rIns="66716" bIns="33358" rtlCol="0" anchor="ctr"/>
          <a:lstStyle/>
          <a:p>
            <a:pPr marL="285750" indent="-285750" fontAlgn="t">
              <a:lnSpc>
                <a:spcPts val="1800"/>
              </a:lnSpc>
              <a:spcBef>
                <a:spcPts val="0"/>
              </a:spcBef>
              <a:spcAft>
                <a:spcPts val="0"/>
              </a:spcAft>
              <a:buFont typeface="Wingdings" panose="05000000000000000000" pitchFamily="2" charset="2"/>
              <a:buChar char="l"/>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障害者</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の重度化・高齢化への対応、医療的ケア児への支援や就労支援サービスの質の向上などの課題に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t">
              <a:lnSpc>
                <a:spcPts val="1800"/>
              </a:lnSpc>
              <a:spcBef>
                <a:spcPts val="400"/>
              </a:spcBef>
              <a:spcAft>
                <a:spcPts val="0"/>
              </a:spcAft>
              <a:buFont typeface="Wingdings" panose="05000000000000000000" pitchFamily="2" charset="2"/>
              <a:buChar char="l"/>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改正障害者総合支援法</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５成立）に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より創設された新サービスの報酬・</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基準を設定</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t">
              <a:lnSpc>
                <a:spcPts val="1800"/>
              </a:lnSpc>
              <a:spcBef>
                <a:spcPts val="400"/>
              </a:spcBef>
              <a:spcAft>
                <a:spcPts val="0"/>
              </a:spcAft>
              <a:buFont typeface="Wingdings" panose="05000000000000000000" pitchFamily="2" charset="2"/>
              <a:buChar char="l"/>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年度障害福祉サービス等報酬改定の改定率：＋</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0.47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5484" y="2276799"/>
            <a:ext cx="4788000" cy="18432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．重度の障害者への支援を可能とするグループホームの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新たな類型を創設</a:t>
            </a: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２．一人暮らし</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障害者の理解力</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、生活力等を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補うための支援を行う新サービス（前回の法改正に伴うもの）、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「自立生活援助」の報酬を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拠点等の機能強化</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４．共生型サービスの基準・報酬の設定</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5023684" y="2175837"/>
            <a:ext cx="4788000"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endPar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80314" y="4668157"/>
            <a:ext cx="4788000" cy="1756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１．人工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呼吸器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使用や、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たん吸引などの医療的ケアが必要な障害児が、必要な支援を受けられるよう、</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看護職員の</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配置を評価する加算</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創設</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２．障害児</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の通所サービスについて、</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利用者の状態</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や事業所のサービス提供時間</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に応じた評価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を行う</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３．障害児の居宅を訪問して発達支援を行う新サービス（前回の法改正に伴うもの）、</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「居宅訪問型児童発達支援」の報酬を設定</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5484" y="1772816"/>
            <a:ext cx="4788000" cy="547037"/>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障害者の重度化・高齢化を踏まえた</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移行・地域生活の支援</a:t>
            </a:r>
          </a:p>
        </p:txBody>
      </p:sp>
      <p:sp>
        <p:nvSpPr>
          <p:cNvPr id="22" name="正方形/長方形 21"/>
          <p:cNvSpPr/>
          <p:nvPr/>
        </p:nvSpPr>
        <p:spPr>
          <a:xfrm>
            <a:off x="80314" y="4236181"/>
            <a:ext cx="4788000" cy="45993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医療的ケア児への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対応等</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5023684" y="1772816"/>
            <a:ext cx="4788000" cy="417534"/>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p>
        </p:txBody>
      </p:sp>
      <p:sp>
        <p:nvSpPr>
          <p:cNvPr id="29" name="正方形/長方形 28"/>
          <p:cNvSpPr/>
          <p:nvPr/>
        </p:nvSpPr>
        <p:spPr>
          <a:xfrm>
            <a:off x="5025008" y="3976037"/>
            <a:ext cx="4788000"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600"/>
              </a:spcAft>
              <a:buClr>
                <a:prstClr val="black"/>
              </a:buCl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就労へ</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定着</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実績等に</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応じた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２．一般</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就労に移行した障害者に生活面の支援を行う</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（前回の法改正に伴うもの）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025008" y="3386021"/>
            <a:ext cx="4788000" cy="59001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就労系のサービスにおける工賃・賃金の向上</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就労への移行促進</a:t>
            </a:r>
          </a:p>
        </p:txBody>
      </p:sp>
      <p:sp>
        <p:nvSpPr>
          <p:cNvPr id="31" name="正方形/長方形 30"/>
          <p:cNvSpPr/>
          <p:nvPr/>
        </p:nvSpPr>
        <p:spPr>
          <a:xfrm>
            <a:off x="5025008" y="5704317"/>
            <a:ext cx="4788000" cy="719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１．計画</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相談支援・障害児相談支援における質の高い事業者の評価</a:t>
            </a: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２．送迎加算の見直し</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5025008" y="5200173"/>
            <a:ext cx="4788000" cy="50405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障害福祉サービスの持続可能性の確保</a:t>
            </a:r>
          </a:p>
        </p:txBody>
      </p:sp>
      <p:sp>
        <p:nvSpPr>
          <p:cNvPr id="17" name="正方形/長方形 16"/>
          <p:cNvSpPr/>
          <p:nvPr/>
        </p:nvSpPr>
        <p:spPr>
          <a:xfrm>
            <a:off x="5025008" y="2175837"/>
            <a:ext cx="4786676" cy="108012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１．長期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に入院する精神障害者の地域移行を進めるため、</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グループホームでの受入れに係る加算を</a:t>
            </a:r>
            <a:r>
              <a:rPr lang="ja-JP" altLang="en-US"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創設</a:t>
            </a:r>
            <a:endParaRPr lang="en-US" altLang="ja-JP" sz="12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２．地域移行支援における地域移行実績等の評価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３．医療観察法対象者等の受入れの促進</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35</a:t>
            </a:fld>
            <a:endParaRPr lang="ja-JP" altLang="en-US" sz="1600" dirty="0">
              <a:solidFill>
                <a:prstClr val="black"/>
              </a:solidFill>
            </a:endParaRPr>
          </a:p>
        </p:txBody>
      </p:sp>
    </p:spTree>
    <p:extLst>
      <p:ext uri="{BB962C8B-B14F-4D97-AF65-F5344CB8AC3E}">
        <p14:creationId xmlns:p14="http://schemas.microsoft.com/office/powerpoint/2010/main" val="2949232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26143" y="764704"/>
            <a:ext cx="9663394" cy="3555722"/>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障害者の重度化・高齢化に対応できる共同生活援助の新たな類型として、「日中サービス支援型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共同生活援助」（</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以下「日中サービス支援型」という。</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）を創設。</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日中サービス支援型の報酬については、重度の障害者等に対して常時の支援体制を確保することを基本</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なお、利用者</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が他の日中活動サービスを利用することを妨げることがないような仕組みとする。</a:t>
            </a:r>
          </a:p>
          <a:p>
            <a:pPr marL="82550" indent="-82550" fontAlgn="auto">
              <a:spcBef>
                <a:spcPts val="0"/>
              </a:spcBef>
              <a:spcAft>
                <a:spcPts val="0"/>
              </a:spcAft>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従来</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の共同生活援助よりも手厚い世話人の配置とするため、最低基準の５：１をベースに、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４：１及び</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３：１の基本報酬を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72480" y="2691497"/>
            <a:ext cx="9361040" cy="1538883"/>
          </a:xfrm>
          <a:prstGeom prst="rect">
            <a:avLst/>
          </a:prstGeom>
          <a:ln>
            <a:solidFill>
              <a:schemeClr val="tx1"/>
            </a:solidFill>
            <a:prstDash val="sysDash"/>
          </a:ln>
        </p:spPr>
        <p:txBody>
          <a:bodyPr wrap="square">
            <a:spAutoFit/>
          </a:bodyPr>
          <a:lstStyle/>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日中サービス支援型共同生活援助（１日につき）</a:t>
            </a:r>
          </a:p>
          <a:p>
            <a:pPr hangingPunct="0">
              <a:spcBef>
                <a:spcPts val="0"/>
              </a:spcBef>
              <a:spcAft>
                <a:spcPts val="0"/>
              </a:spcAft>
            </a:pP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サービス支援型共同生活援助サービス費（Ⅰ</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世話人の配置が</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の場合</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区分６</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1,098</a:t>
            </a:r>
            <a:r>
              <a:rPr lang="ja-JP"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ts val="1200"/>
              </a:lnSpc>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hangingPunct="0">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このほか、看護職員</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を常勤換算で</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名以上配置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した場合の加算を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創設（看護職員配置加算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040946" y="5021489"/>
            <a:ext cx="6160526" cy="1647871"/>
          </a:xfrm>
          <a:prstGeom prst="rect">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72000" tIns="72000" rIns="0" bIns="72000" rtlCol="0" anchor="t" anchorCtr="0"/>
          <a:lstStyle/>
          <a:p>
            <a:pPr marL="144000" indent="-45720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住まいの場であるグループホームの特性（生活単位であるユニットの定員等）は従来</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どおり維持しつつ、スケールメリット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を生かした重度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障害者へ</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の支援を可能</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、１つの建物への入居を２０名</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まで</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認めた新たな類型のグループホーム。</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457200" fontAlgn="auto">
              <a:spcBef>
                <a:spcPts val="0"/>
              </a:spcBef>
              <a:spcAft>
                <a:spcPts val="0"/>
              </a:spcAft>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457200"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における重度障害者の緊急一時的な宿泊の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場を提供するため、短期入所の併設を必置とする。</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920552" y="5457944"/>
            <a:ext cx="1800200" cy="1355432"/>
          </a:xfrm>
          <a:prstGeom prst="roundRect">
            <a:avLst>
              <a:gd name="adj" fmla="val 6241"/>
            </a:avLst>
          </a:prstGeom>
          <a:solidFill>
            <a:schemeClr val="bg1"/>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endParaRPr lang="ja-JP" altLang="en-US" sz="1100" dirty="0">
              <a:solidFill>
                <a:prstClr val="black"/>
              </a:solidFill>
              <a:latin typeface="ＭＳ Ｐゴシック"/>
            </a:endParaRPr>
          </a:p>
        </p:txBody>
      </p:sp>
      <p:sp>
        <p:nvSpPr>
          <p:cNvPr id="22" name="角丸四角形 21"/>
          <p:cNvSpPr/>
          <p:nvPr/>
        </p:nvSpPr>
        <p:spPr>
          <a:xfrm>
            <a:off x="1312205" y="5612994"/>
            <a:ext cx="944886" cy="25181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en-US" altLang="ja-JP" sz="1200" dirty="0" smtClean="0">
                <a:solidFill>
                  <a:prstClr val="black"/>
                </a:solidFill>
                <a:latin typeface="ＭＳ Ｐゴシック"/>
              </a:rPr>
              <a:t>2</a:t>
            </a:r>
            <a:r>
              <a:rPr lang="ja-JP" altLang="en-US" sz="1200" dirty="0" smtClean="0">
                <a:solidFill>
                  <a:prstClr val="black"/>
                </a:solidFill>
                <a:latin typeface="ＭＳ Ｐゴシック"/>
              </a:rPr>
              <a:t>～</a:t>
            </a:r>
            <a:r>
              <a:rPr lang="en-US" altLang="ja-JP" sz="1200" dirty="0" smtClean="0">
                <a:solidFill>
                  <a:prstClr val="black"/>
                </a:solidFill>
                <a:latin typeface="ＭＳ Ｐゴシック"/>
              </a:rPr>
              <a:t>10</a:t>
            </a:r>
            <a:r>
              <a:rPr lang="ja-JP" altLang="en-US" sz="1200" dirty="0" smtClean="0">
                <a:solidFill>
                  <a:prstClr val="black"/>
                </a:solidFill>
                <a:latin typeface="ＭＳ Ｐゴシック"/>
              </a:rPr>
              <a:t>人</a:t>
            </a:r>
            <a:endParaRPr lang="ja-JP" altLang="en-US" sz="1200" dirty="0">
              <a:solidFill>
                <a:prstClr val="black"/>
              </a:solidFill>
              <a:latin typeface="ＭＳ Ｐゴシック"/>
            </a:endParaRPr>
          </a:p>
        </p:txBody>
      </p:sp>
      <p:sp>
        <p:nvSpPr>
          <p:cNvPr id="23" name="角丸四角形 22"/>
          <p:cNvSpPr/>
          <p:nvPr/>
        </p:nvSpPr>
        <p:spPr>
          <a:xfrm>
            <a:off x="1134876" y="6436711"/>
            <a:ext cx="1299544" cy="304657"/>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ja-JP" altLang="en-US" sz="1200" dirty="0">
                <a:solidFill>
                  <a:prstClr val="black"/>
                </a:solidFill>
                <a:latin typeface="ＭＳ Ｐゴシック"/>
              </a:rPr>
              <a:t>短期入所１～</a:t>
            </a:r>
            <a:r>
              <a:rPr lang="en-US" altLang="ja-JP" sz="1200" dirty="0">
                <a:solidFill>
                  <a:prstClr val="black"/>
                </a:solidFill>
                <a:latin typeface="ＭＳ Ｐゴシック"/>
              </a:rPr>
              <a:t>5</a:t>
            </a:r>
            <a:r>
              <a:rPr lang="ja-JP" altLang="en-US" sz="1200" dirty="0">
                <a:solidFill>
                  <a:prstClr val="black"/>
                </a:solidFill>
                <a:latin typeface="ＭＳ Ｐゴシック"/>
              </a:rPr>
              <a:t>人</a:t>
            </a:r>
          </a:p>
        </p:txBody>
      </p:sp>
      <p:sp>
        <p:nvSpPr>
          <p:cNvPr id="24" name="角丸四角形 23"/>
          <p:cNvSpPr/>
          <p:nvPr/>
        </p:nvSpPr>
        <p:spPr>
          <a:xfrm>
            <a:off x="1312205" y="5913488"/>
            <a:ext cx="944886" cy="251816"/>
          </a:xfrm>
          <a:prstGeom prst="roundRect">
            <a:avLst>
              <a:gd name="adj" fmla="val 0"/>
            </a:avLst>
          </a:prstGeom>
          <a:solidFill>
            <a:schemeClr val="bg1"/>
          </a:soli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0" tIns="36000" rIns="0" bIns="36000" rtlCol="0" anchor="ctr"/>
          <a:lstStyle/>
          <a:p>
            <a:pPr algn="ctr" fontAlgn="auto">
              <a:spcBef>
                <a:spcPts val="0"/>
              </a:spcBef>
              <a:spcAft>
                <a:spcPts val="0"/>
              </a:spcAft>
            </a:pPr>
            <a:r>
              <a:rPr lang="en-US" altLang="ja-JP" sz="1200" dirty="0" smtClean="0">
                <a:solidFill>
                  <a:prstClr val="black"/>
                </a:solidFill>
                <a:latin typeface="ＭＳ Ｐゴシック"/>
              </a:rPr>
              <a:t>2</a:t>
            </a:r>
            <a:r>
              <a:rPr lang="ja-JP" altLang="en-US" sz="1200" dirty="0" smtClean="0">
                <a:solidFill>
                  <a:prstClr val="black"/>
                </a:solidFill>
                <a:latin typeface="ＭＳ Ｐゴシック"/>
              </a:rPr>
              <a:t>～</a:t>
            </a:r>
            <a:r>
              <a:rPr lang="en-US" altLang="ja-JP" sz="1200" dirty="0" smtClean="0">
                <a:solidFill>
                  <a:prstClr val="black"/>
                </a:solidFill>
                <a:latin typeface="ＭＳ Ｐゴシック"/>
              </a:rPr>
              <a:t>10</a:t>
            </a:r>
            <a:r>
              <a:rPr lang="ja-JP" altLang="en-US" sz="1200" dirty="0" smtClean="0">
                <a:solidFill>
                  <a:prstClr val="black"/>
                </a:solidFill>
                <a:latin typeface="ＭＳ Ｐゴシック"/>
              </a:rPr>
              <a:t>人</a:t>
            </a:r>
            <a:endParaRPr lang="ja-JP" altLang="en-US" sz="1200" dirty="0">
              <a:solidFill>
                <a:prstClr val="black"/>
              </a:solidFill>
              <a:latin typeface="ＭＳ Ｐゴシック"/>
            </a:endParaRPr>
          </a:p>
        </p:txBody>
      </p:sp>
      <p:pic>
        <p:nvPicPr>
          <p:cNvPr id="25" name="Picture 2" descr="C:\Users\THJFW\AppData\Local\Microsoft\Windows\Temporary Internet Files\Content.IE5\EMRV8DUC\lgi01a201408201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568" y="4437112"/>
            <a:ext cx="1584176" cy="1141721"/>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500064" y="6179240"/>
            <a:ext cx="569167" cy="202088"/>
          </a:xfrm>
          <a:prstGeom prst="roundRect">
            <a:avLst>
              <a:gd name="adj" fmla="val 0"/>
            </a:avLst>
          </a:prstGeom>
          <a:noFill/>
          <a:ln w="12700">
            <a:noFill/>
            <a:prstDash val="solid"/>
            <a:tailEnd type="arrow"/>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pPr>
            <a:r>
              <a:rPr lang="ja-JP" altLang="en-US" sz="1400" dirty="0">
                <a:solidFill>
                  <a:prstClr val="black"/>
                </a:solidFill>
              </a:rPr>
              <a:t>＋</a:t>
            </a:r>
          </a:p>
        </p:txBody>
      </p:sp>
      <p:sp>
        <p:nvSpPr>
          <p:cNvPr id="27" name="テキスト ボックス 26"/>
          <p:cNvSpPr txBox="1"/>
          <p:nvPr/>
        </p:nvSpPr>
        <p:spPr>
          <a:xfrm>
            <a:off x="0" y="-1258"/>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重度</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障害者への</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支援を可能と</a:t>
            </a:r>
            <a:r>
              <a:rPr lang="ja-JP" altLang="en-US" sz="17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するグループホームの新たな類型の創設</a:t>
            </a:r>
            <a:r>
              <a:rPr lang="ja-JP" altLang="en-US" sz="17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a:t>
            </a:r>
          </a:p>
        </p:txBody>
      </p:sp>
      <p:sp>
        <p:nvSpPr>
          <p:cNvPr id="2"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36</a:t>
            </a:fld>
            <a:endParaRPr lang="ja-JP" altLang="en-US" sz="1600">
              <a:solidFill>
                <a:prstClr val="black"/>
              </a:solidFill>
            </a:endParaRPr>
          </a:p>
        </p:txBody>
      </p:sp>
    </p:spTree>
    <p:extLst>
      <p:ext uri="{BB962C8B-B14F-4D97-AF65-F5344CB8AC3E}">
        <p14:creationId xmlns:p14="http://schemas.microsoft.com/office/powerpoint/2010/main" val="3334528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テキスト ボックス 170"/>
          <p:cNvSpPr txBox="1"/>
          <p:nvPr/>
        </p:nvSpPr>
        <p:spPr>
          <a:xfrm>
            <a:off x="8193360" y="4302250"/>
            <a:ext cx="2086287" cy="1142974"/>
          </a:xfrm>
          <a:prstGeom prst="rect">
            <a:avLst/>
          </a:prstGeom>
          <a:noFill/>
        </p:spPr>
        <p:txBody>
          <a:bodyPr wrap="square" lIns="0" tIns="0" rIns="0" bIns="0" rtlCol="0">
            <a:no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障害福祉ｻｰﾋﾞｽ事業所、</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医療機関、行政機関、</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民生委員 等</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46" name="テキスト ボックス 45"/>
          <p:cNvSpPr txBox="1"/>
          <p:nvPr/>
        </p:nvSpPr>
        <p:spPr>
          <a:xfrm>
            <a:off x="6033121" y="3013827"/>
            <a:ext cx="2710428" cy="1178545"/>
          </a:xfrm>
          <a:prstGeom prst="rect">
            <a:avLst/>
          </a:prstGeom>
          <a:noFill/>
          <a:ln w="6350" cmpd="sng">
            <a:solidFill>
              <a:schemeClr val="tx1">
                <a:lumMod val="50000"/>
                <a:lumOff val="50000"/>
              </a:schemeClr>
            </a:solidFill>
          </a:ln>
        </p:spPr>
        <p:txBody>
          <a:bodyPr wrap="square" lIns="36000" tIns="36000" rIns="36000" bIns="36000" rtlCol="0" anchor="b" anchorCtr="0">
            <a:noAutofit/>
          </a:bodyPr>
          <a:lstStyle/>
          <a:p>
            <a:pPr algn="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居宅</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pic>
        <p:nvPicPr>
          <p:cNvPr id="71" name="Picture 9" descr="C:\Users\THJFW\AppData\Local\Microsoft\Windows\Temporary Internet Files\Content.IE5\C3Y4B2VT\gatag-000138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5889" y="3106517"/>
            <a:ext cx="475953" cy="970555"/>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p:cNvSpPr/>
          <p:nvPr/>
        </p:nvSpPr>
        <p:spPr>
          <a:xfrm>
            <a:off x="71314" y="510580"/>
            <a:ext cx="9720386" cy="1008112"/>
          </a:xfrm>
          <a:prstGeom prst="roundRect">
            <a:avLst>
              <a:gd name="adj" fmla="val 5316"/>
            </a:avLst>
          </a:prstGeom>
          <a:solidFill>
            <a:schemeClr val="bg1"/>
          </a:solidFill>
          <a:ln/>
        </p:spPr>
        <p:style>
          <a:lnRef idx="1">
            <a:schemeClr val="accent5"/>
          </a:lnRef>
          <a:fillRef idx="2">
            <a:schemeClr val="accent5"/>
          </a:fillRef>
          <a:effectRef idx="1">
            <a:schemeClr val="accent5"/>
          </a:effectRef>
          <a:fontRef idx="minor">
            <a:schemeClr val="dk1"/>
          </a:fontRef>
        </p:style>
        <p:txBody>
          <a:bodyPr lIns="72000" tIns="36000" bIns="36000" anchor="ctr" anchorCtr="0"/>
          <a:lstStyle/>
          <a:p>
            <a:pPr marL="176213" indent="-176213" fontAlgn="auto">
              <a:lnSpc>
                <a:spcPct val="130000"/>
              </a:lnSpc>
              <a:spcBef>
                <a:spcPts val="0"/>
              </a:spcBef>
              <a:spcAft>
                <a:spcPts val="0"/>
              </a:spcAft>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年の障害者総合支援法改正において、障害者</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施設やグループホーム等から</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一人暮らしへの移行を希望する知的障害者や精神障害者など</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について、本人</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の意思を尊重した地域生活を支援するため</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な巡回訪問や随時の対応により、障害者の理解力</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活力等を補う</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観点から</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、適時のタイミングで適切な支援を行うサービス</a:t>
            </a: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を創設</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6213" indent="-176213" fontAlgn="auto">
              <a:lnSpc>
                <a:spcPct val="130000"/>
              </a:lnSpc>
              <a:spcBef>
                <a:spcPts val="0"/>
              </a:spcBef>
              <a:spcAft>
                <a:spcPts val="0"/>
              </a:spcAft>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5068077" y="1812308"/>
            <a:ext cx="144388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施設</a:t>
            </a:r>
            <a:endParaRPr lang="ja-JP" altLang="en-US" sz="1400" dirty="0">
              <a:solidFill>
                <a:prstClr val="black"/>
              </a:solidFill>
              <a:latin typeface="HGPｺﾞｼｯｸM" panose="020B0600000000000000" pitchFamily="50" charset="-128"/>
              <a:ea typeface="HGPｺﾞｼｯｸM" panose="020B0600000000000000" pitchFamily="50" charset="-128"/>
            </a:endParaRPr>
          </a:p>
        </p:txBody>
      </p:sp>
      <p:sp>
        <p:nvSpPr>
          <p:cNvPr id="10" name="直方体 9"/>
          <p:cNvSpPr/>
          <p:nvPr/>
        </p:nvSpPr>
        <p:spPr>
          <a:xfrm>
            <a:off x="6033120" y="5244522"/>
            <a:ext cx="2151163" cy="776766"/>
          </a:xfrm>
          <a:prstGeom prst="cube">
            <a:avLst/>
          </a:prstGeom>
          <a:solidFill>
            <a:srgbClr val="CCFF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自立生活援助</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事業所</a:t>
            </a:r>
            <a:endParaRPr lang="ja-JP" altLang="en-US" sz="1600" dirty="0">
              <a:solidFill>
                <a:prstClr val="black"/>
              </a:solidFill>
              <a:latin typeface="HGPｺﾞｼｯｸM" panose="020B0600000000000000" pitchFamily="50" charset="-128"/>
              <a:ea typeface="HGPｺﾞｼｯｸM" panose="020B0600000000000000" pitchFamily="50" charset="-128"/>
            </a:endParaRPr>
          </a:p>
        </p:txBody>
      </p:sp>
      <p:sp>
        <p:nvSpPr>
          <p:cNvPr id="15" name="右矢印 14"/>
          <p:cNvSpPr/>
          <p:nvPr/>
        </p:nvSpPr>
        <p:spPr>
          <a:xfrm rot="5400000">
            <a:off x="6801948" y="4642488"/>
            <a:ext cx="1008000" cy="216000"/>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45" name="下矢印 44"/>
          <p:cNvSpPr/>
          <p:nvPr/>
        </p:nvSpPr>
        <p:spPr>
          <a:xfrm>
            <a:off x="6155889" y="2359876"/>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dirty="0" smtClean="0">
              <a:solidFill>
                <a:prstClr val="black"/>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dirty="0" smtClean="0">
                <a:solidFill>
                  <a:prstClr val="black"/>
                </a:solidFill>
                <a:latin typeface="ＤＨＰ平成ゴシックW5" panose="020B0500000000000000" pitchFamily="50" charset="-128"/>
                <a:ea typeface="ＤＨＰ平成ゴシックW5" panose="020B0500000000000000" pitchFamily="50" charset="-128"/>
              </a:rPr>
              <a:t>一人暮らしを希望する障害者が移行</a:t>
            </a:r>
            <a:endParaRPr lang="ja-JP" altLang="en-US" sz="1200" dirty="0">
              <a:solidFill>
                <a:prstClr val="black"/>
              </a:solidFill>
              <a:latin typeface="ＤＨＰ平成ゴシックW5" panose="020B0500000000000000" pitchFamily="50" charset="-128"/>
              <a:ea typeface="ＤＨＰ平成ゴシックW5" panose="020B0500000000000000" pitchFamily="50" charset="-128"/>
            </a:endParaRPr>
          </a:p>
        </p:txBody>
      </p:sp>
      <p:sp>
        <p:nvSpPr>
          <p:cNvPr id="50" name="右矢印 49"/>
          <p:cNvSpPr/>
          <p:nvPr/>
        </p:nvSpPr>
        <p:spPr>
          <a:xfrm rot="16194867">
            <a:off x="7006025" y="4617039"/>
            <a:ext cx="1008000" cy="216000"/>
          </a:xfrm>
          <a:prstGeom prst="rightArrow">
            <a:avLst/>
          </a:prstGeom>
          <a:solidFill>
            <a:srgbClr val="FFCCFF"/>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ja-JP" altLang="en-US">
              <a:solidFill>
                <a:prstClr val="black"/>
              </a:solidFill>
            </a:endParaRPr>
          </a:p>
        </p:txBody>
      </p:sp>
      <p:sp>
        <p:nvSpPr>
          <p:cNvPr id="51" name="テキスト ボックス 50"/>
          <p:cNvSpPr txBox="1"/>
          <p:nvPr/>
        </p:nvSpPr>
        <p:spPr>
          <a:xfrm>
            <a:off x="6741640" y="4550302"/>
            <a:ext cx="587624" cy="411257"/>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相談</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要請</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52" name="テキスト ボックス 51"/>
          <p:cNvSpPr txBox="1"/>
          <p:nvPr/>
        </p:nvSpPr>
        <p:spPr>
          <a:xfrm>
            <a:off x="7473280" y="4509120"/>
            <a:ext cx="1033989" cy="580534"/>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随時対応</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（訪問、電話、メール等）</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sp>
        <p:nvSpPr>
          <p:cNvPr id="53" name="テキスト ボックス 52"/>
          <p:cNvSpPr txBox="1"/>
          <p:nvPr/>
        </p:nvSpPr>
        <p:spPr>
          <a:xfrm>
            <a:off x="5561791" y="4390309"/>
            <a:ext cx="1428164" cy="411257"/>
          </a:xfrm>
          <a:prstGeom prst="rect">
            <a:avLst/>
          </a:prstGeom>
          <a:noFill/>
        </p:spPr>
        <p:txBody>
          <a:bodyPr wrap="square" lIns="36000" tIns="36000" rIns="36000" bIns="36000" rtlCol="0" anchor="ctr" anchorCtr="0">
            <a:spAutoFit/>
          </a:bodyPr>
          <a:lstStyle/>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定期的な居宅訪問</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（月２回以上）</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pic>
        <p:nvPicPr>
          <p:cNvPr id="54" name="Picture 22" descr="歩いている女性のイラスト">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252"/>
          <a:stretch/>
        </p:blipFill>
        <p:spPr bwMode="auto">
          <a:xfrm flipH="1">
            <a:off x="7079332" y="4509120"/>
            <a:ext cx="621166" cy="583827"/>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600509" y="1815693"/>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ＧＨ</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70" name="角丸四角形 69"/>
          <p:cNvSpPr/>
          <p:nvPr/>
        </p:nvSpPr>
        <p:spPr>
          <a:xfrm>
            <a:off x="8106017" y="1799608"/>
            <a:ext cx="1451918" cy="360040"/>
          </a:xfrm>
          <a:prstGeom prst="roundRect">
            <a:avLst>
              <a:gd name="adj" fmla="val 23722"/>
            </a:avLst>
          </a:prstGeom>
          <a:solidFill>
            <a:schemeClr val="accent4">
              <a:lumMod val="20000"/>
              <a:lumOff val="80000"/>
            </a:schemeClr>
          </a:solidFill>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ja-JP" altLang="en-US" sz="1400" dirty="0" smtClean="0">
                <a:solidFill>
                  <a:prstClr val="black"/>
                </a:solidFill>
                <a:latin typeface="HGPｺﾞｼｯｸM" panose="020B0600000000000000" pitchFamily="50" charset="-128"/>
                <a:ea typeface="HGPｺﾞｼｯｸM" panose="020B0600000000000000" pitchFamily="50" charset="-128"/>
              </a:rPr>
              <a:t>病院</a:t>
            </a:r>
            <a:endParaRPr lang="ja-JP" altLang="en-US" sz="1400" strike="sngStrike" dirty="0">
              <a:solidFill>
                <a:prstClr val="black"/>
              </a:solidFill>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9582970" y="1922067"/>
            <a:ext cx="365105" cy="276999"/>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HGSｺﾞｼｯｸM" panose="020B0600000000000000" pitchFamily="50" charset="-128"/>
                <a:ea typeface="HGSｺﾞｼｯｸM" panose="020B0600000000000000" pitchFamily="50" charset="-128"/>
              </a:rPr>
              <a:t>等</a:t>
            </a:r>
            <a:endParaRPr lang="ja-JP" altLang="en-US" sz="1200" dirty="0">
              <a:solidFill>
                <a:prstClr val="black"/>
              </a:solidFill>
              <a:latin typeface="HGSｺﾞｼｯｸM" panose="020B0600000000000000" pitchFamily="50" charset="-128"/>
              <a:ea typeface="HGSｺﾞｼｯｸM" panose="020B0600000000000000" pitchFamily="50" charset="-128"/>
            </a:endParaRPr>
          </a:p>
        </p:txBody>
      </p:sp>
      <p:pic>
        <p:nvPicPr>
          <p:cNvPr id="48" name="Picture 5" descr="C:\Users\YSIOY\AppData\Local\Microsoft\Windows\Temporary Internet Files\Content.IE5\XKGTVJGM\cc-library01000541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7310" y="3361406"/>
            <a:ext cx="729412" cy="598609"/>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54590" y="1780817"/>
            <a:ext cx="4776917" cy="928103"/>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430" tIns="45714" rIns="91430" bIns="45714" anchor="t" anchorCtr="0"/>
          <a:lstStyle/>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lnSpc>
                <a:spcPct val="110000"/>
              </a:lnSpc>
              <a:spcBef>
                <a:spcPts val="0"/>
              </a:spcBef>
              <a:spcAft>
                <a:spcPts val="0"/>
              </a:spcAft>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障害者支援施設やグループホーム、精神科病院等から地域での一人暮らしに移行した障害者等で、理解力や生活力等に不安がある</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8464" y="1632992"/>
            <a:ext cx="1794199"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a:solidFill>
                  <a:prstClr val="black"/>
                </a:solidFill>
                <a:latin typeface="HGS創英角ｺﾞｼｯｸUB" pitchFamily="50" charset="-128"/>
                <a:ea typeface="HGS創英角ｺﾞｼｯｸUB" pitchFamily="50" charset="-128"/>
              </a:rPr>
              <a:t> </a:t>
            </a:r>
            <a:r>
              <a:rPr lang="ja-JP" altLang="en-US" sz="1400" dirty="0" smtClean="0">
                <a:solidFill>
                  <a:prstClr val="black"/>
                </a:solidFill>
                <a:latin typeface="HGS創英角ｺﾞｼｯｸUB" pitchFamily="50" charset="-128"/>
                <a:ea typeface="HGS創英角ｺﾞｼｯｸUB" pitchFamily="50" charset="-128"/>
              </a:rPr>
              <a:t>対象者</a:t>
            </a:r>
            <a:endParaRPr lang="ja-JP" altLang="en-US" sz="1400" dirty="0">
              <a:solidFill>
                <a:prstClr val="black"/>
              </a:solidFill>
              <a:latin typeface="HGS創英角ｺﾞｼｯｸUB" pitchFamily="50" charset="-128"/>
              <a:ea typeface="HGS創英角ｺﾞｼｯｸUB" pitchFamily="50" charset="-128"/>
            </a:endParaRPr>
          </a:p>
        </p:txBody>
      </p:sp>
      <p:sp>
        <p:nvSpPr>
          <p:cNvPr id="43" name="正方形/長方形 42"/>
          <p:cNvSpPr/>
          <p:nvPr/>
        </p:nvSpPr>
        <p:spPr>
          <a:xfrm>
            <a:off x="154590" y="2884532"/>
            <a:ext cx="4776917" cy="244207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91430" tIns="45714" rIns="91430" bIns="45714" anchor="t"/>
          <a:lstStyle/>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定期的に利用者の居宅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を月２回以上訪問</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食事、洗濯、掃除などに課題はないか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公共料金や家賃に滞納はない</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体調に変化はないか、通院しているか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地域住民との関係は良好か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fontAlgn="auto">
              <a:lnSpc>
                <a:spcPct val="11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について確認を行い、必要な助言や医療機関等との連絡調整を行う。</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lnSpc>
                <a:spcPct val="110000"/>
              </a:lnSpc>
              <a:spcBef>
                <a:spcPts val="0"/>
              </a:spcBef>
              <a:spcAft>
                <a:spcPts val="0"/>
              </a:spcAft>
            </a:pPr>
            <a:r>
              <a:rPr lang="ja-JP" altLang="en-US"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な訪問だけではなく、利用者からの相談・要請があった際は、訪問、電話、メール等による随時の対応も行う</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2563" indent="-1825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標準利用期間は１年（市町村判断で延長可能）</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spcBef>
                <a:spcPts val="0"/>
              </a:spcBef>
              <a:spcAft>
                <a:spcPts val="0"/>
              </a:spcAft>
              <a:defRPr/>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33642" y="2757479"/>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支援内容</a:t>
            </a:r>
            <a:endParaRPr lang="ja-JP" altLang="en-US" sz="1400" dirty="0">
              <a:solidFill>
                <a:prstClr val="black"/>
              </a:solidFill>
              <a:latin typeface="HGS創英角ｺﾞｼｯｸUB" pitchFamily="50" charset="-128"/>
              <a:ea typeface="HGS創英角ｺﾞｼｯｸUB" pitchFamily="50" charset="-128"/>
            </a:endParaRPr>
          </a:p>
        </p:txBody>
      </p:sp>
      <p:sp>
        <p:nvSpPr>
          <p:cNvPr id="56" name="左カーブ矢印 55"/>
          <p:cNvSpPr/>
          <p:nvPr/>
        </p:nvSpPr>
        <p:spPr>
          <a:xfrm rot="10800000">
            <a:off x="5487748" y="3780934"/>
            <a:ext cx="545371" cy="1679886"/>
          </a:xfrm>
          <a:prstGeom prst="curvedLeftArrow">
            <a:avLst>
              <a:gd name="adj1" fmla="val 25000"/>
              <a:gd name="adj2" fmla="val 47932"/>
              <a:gd name="adj3" fmla="val 25000"/>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pic>
        <p:nvPicPr>
          <p:cNvPr id="41" name="Picture 22" descr="歩いている女性のイラスト">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16820" y="4869160"/>
            <a:ext cx="528268" cy="837137"/>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「自立</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援助」の報酬の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設定</a:t>
            </a:r>
            <a:r>
              <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スライド番号プレースホルダー 6"/>
          <p:cNvSpPr>
            <a:spLocks noGrp="1"/>
          </p:cNvSpPr>
          <p:nvPr>
            <p:ph type="sldNum" sz="quarter" idx="12"/>
          </p:nvPr>
        </p:nvSpPr>
        <p:spPr>
          <a:xfrm>
            <a:off x="7610152" y="6525344"/>
            <a:ext cx="2311400" cy="365125"/>
          </a:xfrm>
        </p:spPr>
        <p:txBody>
          <a:bodyPr/>
          <a:lstStyle/>
          <a:p>
            <a:fld id="{8AF2211C-1947-412D-9ECE-D1A2B2B3C5F8}" type="slidenum">
              <a:rPr lang="ja-JP" altLang="en-US" sz="1600" smtClean="0">
                <a:solidFill>
                  <a:prstClr val="black"/>
                </a:solidFill>
              </a:rPr>
              <a:pPr/>
              <a:t>37</a:t>
            </a:fld>
            <a:endParaRPr lang="ja-JP" altLang="en-US" sz="1600" dirty="0">
              <a:solidFill>
                <a:prstClr val="black"/>
              </a:solidFill>
            </a:endParaRPr>
          </a:p>
        </p:txBody>
      </p:sp>
      <p:sp>
        <p:nvSpPr>
          <p:cNvPr id="66" name="下矢印 65"/>
          <p:cNvSpPr/>
          <p:nvPr/>
        </p:nvSpPr>
        <p:spPr>
          <a:xfrm>
            <a:off x="6214759" y="6165304"/>
            <a:ext cx="2526175" cy="571650"/>
          </a:xfrm>
          <a:prstGeom prst="downArrow">
            <a:avLst>
              <a:gd name="adj1" fmla="val 55553"/>
              <a:gd name="adj2" fmla="val 50000"/>
            </a:avLst>
          </a:prstGeom>
          <a:solidFill>
            <a:schemeClr val="bg1"/>
          </a:solidFill>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ltLang="ja-JP" sz="800" b="1" dirty="0" smtClean="0">
              <a:solidFill>
                <a:srgbClr val="FF0000"/>
              </a:solidFill>
              <a:latin typeface="ＤＨＰ平成ゴシックW5" panose="020B0500000000000000" pitchFamily="50" charset="-128"/>
              <a:ea typeface="ＤＨＰ平成ゴシックW5" panose="020B0500000000000000" pitchFamily="50" charset="-128"/>
            </a:endParaRPr>
          </a:p>
          <a:p>
            <a:pPr algn="ctr" fontAlgn="auto">
              <a:spcBef>
                <a:spcPts val="0"/>
              </a:spcBef>
              <a:spcAft>
                <a:spcPts val="0"/>
              </a:spcAft>
            </a:pPr>
            <a:r>
              <a:rPr lang="ja-JP" altLang="en-US" sz="1200" b="1" dirty="0" smtClean="0">
                <a:solidFill>
                  <a:srgbClr val="FF0000"/>
                </a:solidFill>
                <a:latin typeface="ＤＨＰ平成ゴシックW5" panose="020B0500000000000000" pitchFamily="50" charset="-128"/>
                <a:ea typeface="ＤＨＰ平成ゴシックW5" panose="020B0500000000000000" pitchFamily="50" charset="-128"/>
              </a:rPr>
              <a:t>一人暮らしの継続</a:t>
            </a:r>
            <a:endParaRPr lang="ja-JP" altLang="en-US" sz="1200" b="1" dirty="0">
              <a:solidFill>
                <a:srgbClr val="FF0000"/>
              </a:solidFill>
              <a:latin typeface="ＤＨＰ平成ゴシックW5" panose="020B0500000000000000" pitchFamily="50" charset="-128"/>
              <a:ea typeface="ＤＨＰ平成ゴシックW5" panose="020B0500000000000000" pitchFamily="50" charset="-128"/>
            </a:endParaRPr>
          </a:p>
        </p:txBody>
      </p:sp>
      <p:sp>
        <p:nvSpPr>
          <p:cNvPr id="72" name="角丸四角形吹き出し 71"/>
          <p:cNvSpPr/>
          <p:nvPr/>
        </p:nvSpPr>
        <p:spPr>
          <a:xfrm>
            <a:off x="6750336" y="3505810"/>
            <a:ext cx="950162" cy="575676"/>
          </a:xfrm>
          <a:prstGeom prst="wedgeRoundRectCallout">
            <a:avLst>
              <a:gd name="adj1" fmla="val -61417"/>
              <a:gd name="adj2" fmla="val -385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人間関係</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生活環境</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100" dirty="0">
                <a:solidFill>
                  <a:prstClr val="black"/>
                </a:solidFill>
                <a:latin typeface="HGPｺﾞｼｯｸM" panose="020B0600000000000000" pitchFamily="50" charset="-128"/>
                <a:ea typeface="HGPｺﾞｼｯｸM" panose="020B0600000000000000" pitchFamily="50" charset="-128"/>
              </a:rPr>
              <a:t>契約</a:t>
            </a:r>
            <a:r>
              <a:rPr lang="ja-JP" altLang="en-US" sz="1100" dirty="0" smtClean="0">
                <a:solidFill>
                  <a:prstClr val="black"/>
                </a:solidFill>
                <a:latin typeface="HGPｺﾞｼｯｸM" panose="020B0600000000000000" pitchFamily="50" charset="-128"/>
                <a:ea typeface="HGPｺﾞｼｯｸM" panose="020B0600000000000000" pitchFamily="50" charset="-128"/>
              </a:rPr>
              <a:t>手続　</a:t>
            </a:r>
            <a:r>
              <a:rPr lang="ja-JP" altLang="en-US" sz="1000" dirty="0" smtClean="0">
                <a:solidFill>
                  <a:prstClr val="black"/>
                </a:solidFill>
                <a:latin typeface="HGPｺﾞｼｯｸM" panose="020B0600000000000000" pitchFamily="50" charset="-128"/>
                <a:ea typeface="HGPｺﾞｼｯｸM" panose="020B0600000000000000" pitchFamily="50" charset="-128"/>
              </a:rPr>
              <a:t>等</a:t>
            </a:r>
            <a:endParaRPr lang="ja-JP" altLang="en-US" sz="1000" dirty="0">
              <a:solidFill>
                <a:prstClr val="black"/>
              </a:solidFill>
              <a:latin typeface="HGPｺﾞｼｯｸM" panose="020B0600000000000000" pitchFamily="50" charset="-128"/>
              <a:ea typeface="HGPｺﾞｼｯｸM" panose="020B0600000000000000" pitchFamily="50" charset="-128"/>
            </a:endParaRPr>
          </a:p>
        </p:txBody>
      </p:sp>
      <p:grpSp>
        <p:nvGrpSpPr>
          <p:cNvPr id="77" name="Group 1191"/>
          <p:cNvGrpSpPr>
            <a:grpSpLocks noChangeAspect="1"/>
          </p:cNvGrpSpPr>
          <p:nvPr/>
        </p:nvGrpSpPr>
        <p:grpSpPr bwMode="auto">
          <a:xfrm>
            <a:off x="8913440" y="4844406"/>
            <a:ext cx="559449" cy="392044"/>
            <a:chOff x="1346" y="3223"/>
            <a:chExt cx="328" cy="239"/>
          </a:xfrm>
        </p:grpSpPr>
        <p:sp>
          <p:nvSpPr>
            <p:cNvPr id="78"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79"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0"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1"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2"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3"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4"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5"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6"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7"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8"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89"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0"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1"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2"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3"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4"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5"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6"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7"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8"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99"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0"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1"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2"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3"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4"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5"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6"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7"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8"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9"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0"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1"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2"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3"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4"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5"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6"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7"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8"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9"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0"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1"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2"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3"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4"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5"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6"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7"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8"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29"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0"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1"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2"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3"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4"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5"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6"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7"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8"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39"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0"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1"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2"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3"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4"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5"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6"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7"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8"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49"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0"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1"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2"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3"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4"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5"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6"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7"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8"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59"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0"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1"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2"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3"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4"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5"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6"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7"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8"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69"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70"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dirty="0">
                <a:solidFill>
                  <a:prstClr val="black"/>
                </a:solidFill>
                <a:latin typeface="Calibri"/>
                <a:ea typeface="ＭＳ Ｐゴシック"/>
              </a:endParaRPr>
            </a:p>
          </p:txBody>
        </p:sp>
      </p:grpSp>
      <p:sp>
        <p:nvSpPr>
          <p:cNvPr id="172" name="左右矢印 171"/>
          <p:cNvSpPr/>
          <p:nvPr/>
        </p:nvSpPr>
        <p:spPr>
          <a:xfrm rot="19778704">
            <a:off x="8170652" y="5224258"/>
            <a:ext cx="828000" cy="172354"/>
          </a:xfrm>
          <a:prstGeom prst="leftRightArrow">
            <a:avLst/>
          </a:prstGeom>
          <a:solidFill>
            <a:srgbClr val="FFD6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173" name="テキスト ボックス 172"/>
          <p:cNvSpPr txBox="1"/>
          <p:nvPr/>
        </p:nvSpPr>
        <p:spPr>
          <a:xfrm>
            <a:off x="8502418" y="5339308"/>
            <a:ext cx="652446" cy="241980"/>
          </a:xfrm>
          <a:prstGeom prst="rect">
            <a:avLst/>
          </a:prstGeom>
          <a:noFill/>
        </p:spPr>
        <p:txBody>
          <a:bodyPr wrap="square" lIns="36000" tIns="36000" rIns="36000" bIns="36000" rtlCol="0" anchor="ctr" anchorCtr="0">
            <a:spAutoFit/>
          </a:bodyPr>
          <a:lstStyle/>
          <a:p>
            <a:pPr algn="ctr" fontAlgn="auto">
              <a:spcBef>
                <a:spcPts val="0"/>
              </a:spcBef>
              <a:spcAft>
                <a:spcPts val="0"/>
              </a:spcAft>
            </a:pPr>
            <a:r>
              <a:rPr lang="ja-JP" altLang="en-US" sz="1100" dirty="0" smtClean="0">
                <a:solidFill>
                  <a:prstClr val="black"/>
                </a:solidFill>
                <a:latin typeface="HGPｺﾞｼｯｸM" panose="020B0600000000000000" pitchFamily="50" charset="-128"/>
                <a:ea typeface="HGPｺﾞｼｯｸM" panose="020B0600000000000000" pitchFamily="50" charset="-128"/>
              </a:rPr>
              <a:t>連絡調整</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p:txBody>
      </p:sp>
      <p:sp>
        <p:nvSpPr>
          <p:cNvPr id="2" name="正方形/長方形 1"/>
          <p:cNvSpPr/>
          <p:nvPr/>
        </p:nvSpPr>
        <p:spPr>
          <a:xfrm>
            <a:off x="149273" y="5532829"/>
            <a:ext cx="5067547" cy="1182375"/>
          </a:xfrm>
          <a:prstGeom prst="rect">
            <a:avLst/>
          </a:prstGeom>
          <a:ln w="9525">
            <a:solidFill>
              <a:schemeClr val="tx1"/>
            </a:solidFill>
            <a:prstDash val="sysDash"/>
          </a:ln>
        </p:spPr>
        <p:txBody>
          <a:bodyPr wrap="square">
            <a:spAutoFit/>
          </a:bodyPr>
          <a:lstStyle/>
          <a:p>
            <a:pPr indent="88900" algn="just" fontAlgn="auto">
              <a:lnSpc>
                <a:spcPts val="1700"/>
              </a:lnSpc>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8900" algn="just" fontAlgn="auto">
              <a:lnSpc>
                <a:spcPts val="1700"/>
              </a:lnSpc>
              <a:spcBef>
                <a:spcPts val="0"/>
              </a:spcBef>
              <a:spcAft>
                <a:spcPts val="0"/>
              </a:spcAft>
            </a:pPr>
            <a:r>
              <a:rPr lang="ja-JP"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a:t>
            </a:r>
            <a:r>
              <a:rPr lang="ja-JP"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生活援助</a:t>
            </a:r>
            <a:r>
              <a:rPr lang="ja-JP"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サービス費</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（退所等から１年以内の利用者）</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fontAlgn="auto">
              <a:lnSpc>
                <a:spcPts val="17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を地域生活支援員の人数で除した数が</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a:p>
            <a:pPr indent="88900" algn="just" fontAlgn="auto">
              <a:lnSpc>
                <a:spcPts val="17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　</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を地域生活支援員の人数で除した数が</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indent="88900" algn="just" fontAlgn="auto">
              <a:lnSpc>
                <a:spcPts val="1700"/>
              </a:lnSpc>
              <a:spcBef>
                <a:spcPts val="0"/>
              </a:spcBef>
              <a:spcAft>
                <a:spcPts val="0"/>
              </a:spcAft>
            </a:pP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このほか、退所等から１年を超える利用者の基本報酬も設定</a:t>
            </a:r>
            <a:endParaRPr lang="ja-JP"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128464" y="5386907"/>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基本報酬</a:t>
            </a:r>
            <a:endParaRPr lang="ja-JP" altLang="en-US" sz="1400" dirty="0">
              <a:solidFill>
                <a:prstClr val="black"/>
              </a:solidFill>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989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75628" y="531257"/>
            <a:ext cx="5847932" cy="2831544"/>
          </a:xfrm>
          <a:prstGeom prst="rect">
            <a:avLst/>
          </a:prstGeom>
          <a:noFill/>
          <a:ln w="19050">
            <a:solidFill>
              <a:schemeClr val="accent1"/>
            </a:solidFill>
          </a:ln>
        </p:spPr>
        <p:txBody>
          <a:bodyPr wrap="square" rtlCol="0">
            <a:spAutoFit/>
          </a:bodyPr>
          <a:lstStyle/>
          <a:p>
            <a:pPr marL="180975" indent="-180975" fontAlgn="auto">
              <a:spcBef>
                <a:spcPts val="0"/>
              </a:spcBef>
              <a:spcAft>
                <a:spcPts val="0"/>
              </a:spcAft>
              <a:tabLst>
                <a:tab pos="180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地域生活支援拠点等は、障害者</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の重度化・高齢化や「親亡き後」を見据え</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障害者の生活を地域全体で</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支えるため、居住</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支援のため</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サービス提供</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体制を、</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地域の実情に</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応じて整備するもの。</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tabLst>
                <a:tab pos="180975" algn="l"/>
              </a:tabLst>
            </a:pP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tabLst>
                <a:tab pos="180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第５期障害福祉計画（平成</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に「各市町村</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又は</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各障害保健福祉圏域</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に少なく</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とも１カ所の整備」を基本。</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r" fontAlgn="auto">
              <a:spcBef>
                <a:spcPts val="0"/>
              </a:spcBef>
              <a:spcAft>
                <a:spcPts val="0"/>
              </a:spcAft>
              <a:tabLst>
                <a:tab pos="266700" algn="l"/>
              </a:tabLs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参考：平成</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時点に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おける整備状況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圏域平成</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年度末までに整備予定</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117</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628650" algn="r" fontAlgn="auto">
              <a:spcBef>
                <a:spcPts val="0"/>
              </a:spcBef>
              <a:spcAft>
                <a:spcPts val="0"/>
              </a:spcAft>
              <a:tabLst>
                <a:tab pos="266700"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1,718</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352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圏域）</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56456" y="3440376"/>
            <a:ext cx="5976664" cy="769441"/>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266700"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特定相談支援事業所等に</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コーディネーターの役割を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担う相談</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支援専門員を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配置し、連携する短期入所への緊急時の受入れの対応を評価。</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地域生活支援拠点等相談強化加算</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／回（月</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４回を限度）等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0" y="-27384"/>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地域生活支援拠点等の機能強化</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5552" y="3356992"/>
            <a:ext cx="1943937" cy="27699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fontAlgn="auto">
              <a:spcBef>
                <a:spcPts val="0"/>
              </a:spcBef>
              <a:spcAft>
                <a:spcPts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スライド番号プレースホルダー 2"/>
          <p:cNvSpPr>
            <a:spLocks noGrp="1"/>
          </p:cNvSpPr>
          <p:nvPr>
            <p:ph type="sldNum" sz="quarter" idx="12"/>
          </p:nvPr>
        </p:nvSpPr>
        <p:spPr>
          <a:xfrm>
            <a:off x="7622600" y="6520259"/>
            <a:ext cx="2311400" cy="365125"/>
          </a:xfrm>
        </p:spPr>
        <p:txBody>
          <a:bodyPr/>
          <a:lstStyle/>
          <a:p>
            <a:fld id="{8AF2211C-1947-412D-9ECE-D1A2B2B3C5F8}" type="slidenum">
              <a:rPr lang="ja-JP" altLang="en-US" sz="1600" smtClean="0">
                <a:solidFill>
                  <a:prstClr val="black"/>
                </a:solidFill>
              </a:rPr>
              <a:pPr/>
              <a:t>38</a:t>
            </a:fld>
            <a:endParaRPr lang="ja-JP" altLang="en-US" sz="1600" dirty="0">
              <a:solidFill>
                <a:prstClr val="black"/>
              </a:solidFill>
            </a:endParaRPr>
          </a:p>
        </p:txBody>
      </p:sp>
      <p:sp>
        <p:nvSpPr>
          <p:cNvPr id="52" name="正方形/長方形 51"/>
          <p:cNvSpPr/>
          <p:nvPr/>
        </p:nvSpPr>
        <p:spPr>
          <a:xfrm>
            <a:off x="56455" y="4197068"/>
            <a:ext cx="6895569"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時の受入れ・対応の機能の強化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緊急の受入れ・対応を重点的に評価するために、緊急短期入所受入加算の算定要件を見直し</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短期入所受入</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180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日（利用開始日から</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日間を限度）等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56456" y="4794263"/>
            <a:ext cx="6895569" cy="769441"/>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体験の機会・場の機能の強化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日中活動系サービスの体験利用支援加算を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引上げ。</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体験利用支援加算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初日から５日目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まで）</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地域生活支援拠点等の場合　　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56456" y="5542258"/>
            <a:ext cx="8134532"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専門的人材の確保・養成の</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生活介護</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に重度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加算を創設。</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重度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　強度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行動障害支援者養成</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研修（実践研修）修了者</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／日（体制加算）</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54377" y="6190330"/>
            <a:ext cx="8534369" cy="600164"/>
          </a:xfrm>
          <a:prstGeom prst="rect">
            <a:avLst/>
          </a:prstGeom>
        </p:spPr>
        <p:txBody>
          <a:bodyPr wrap="square" lIns="0" rIns="0">
            <a:spAutoFit/>
          </a:bodyPr>
          <a:lstStyle/>
          <a:p>
            <a:pPr fontAlgn="auto">
              <a:spcBef>
                <a:spcPts val="0"/>
              </a:spcBef>
              <a:spcAft>
                <a:spcPts val="0"/>
              </a:spcAft>
            </a:pPr>
            <a:r>
              <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体制づくりの機能の強化</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困難事例</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等の</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課題検討を通じ、地域課題の明確化と情報共有等を行い、共同で対応して</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いる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地域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体制強化共同支援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／月（月１回限度）</a:t>
            </a:r>
          </a:p>
        </p:txBody>
      </p:sp>
      <p:grpSp>
        <p:nvGrpSpPr>
          <p:cNvPr id="19" name="グループ化 18"/>
          <p:cNvGrpSpPr/>
          <p:nvPr/>
        </p:nvGrpSpPr>
        <p:grpSpPr>
          <a:xfrm>
            <a:off x="5817096" y="692696"/>
            <a:ext cx="4338960" cy="3899896"/>
            <a:chOff x="6548139" y="836281"/>
            <a:chExt cx="3445421" cy="3096775"/>
          </a:xfrm>
        </p:grpSpPr>
        <p:grpSp>
          <p:nvGrpSpPr>
            <p:cNvPr id="15" name="グループ化 14"/>
            <p:cNvGrpSpPr/>
            <p:nvPr/>
          </p:nvGrpSpPr>
          <p:grpSpPr>
            <a:xfrm>
              <a:off x="6761710" y="836281"/>
              <a:ext cx="3231850" cy="3096775"/>
              <a:chOff x="6441733" y="692696"/>
              <a:chExt cx="3231850" cy="3096775"/>
            </a:xfrm>
          </p:grpSpPr>
          <p:sp>
            <p:nvSpPr>
              <p:cNvPr id="98" name="テキスト ボックス 97"/>
              <p:cNvSpPr txBox="1"/>
              <p:nvPr/>
            </p:nvSpPr>
            <p:spPr>
              <a:xfrm>
                <a:off x="6793724" y="692696"/>
                <a:ext cx="2027325" cy="318771"/>
              </a:xfrm>
              <a:prstGeom prst="rect">
                <a:avLst/>
              </a:prstGeom>
              <a:solidFill>
                <a:srgbClr val="99CCFF"/>
              </a:solidFill>
              <a:ln>
                <a:solidFill>
                  <a:srgbClr val="99CCFF"/>
                </a:solidFill>
              </a:ln>
            </p:spPr>
            <p:style>
              <a:lnRef idx="2">
                <a:schemeClr val="accent2">
                  <a:shade val="50000"/>
                </a:schemeClr>
              </a:lnRef>
              <a:fillRef idx="1">
                <a:schemeClr val="accent2"/>
              </a:fillRef>
              <a:effectRef idx="0">
                <a:schemeClr val="accent2"/>
              </a:effectRef>
              <a:fontRef idx="minor">
                <a:schemeClr val="lt1"/>
              </a:fontRef>
            </p:style>
            <p:txBody>
              <a:bodyPr wrap="square" tIns="108000" rtlCol="0">
                <a:spAutoFit/>
              </a:bodyP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endPar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6624860" y="1150129"/>
                <a:ext cx="922506"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537176" y="1175727"/>
                <a:ext cx="2613744" cy="2613744"/>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59" name="Picture 8" descr="家のイラスト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53" y="2732744"/>
                <a:ext cx="874307" cy="899553"/>
              </a:xfrm>
              <a:prstGeom prst="rect">
                <a:avLst/>
              </a:prstGeom>
              <a:noFill/>
              <a:extLst/>
            </p:spPr>
          </p:pic>
          <p:sp>
            <p:nvSpPr>
              <p:cNvPr id="69" name="テキスト ボックス 68"/>
              <p:cNvSpPr txBox="1"/>
              <p:nvPr/>
            </p:nvSpPr>
            <p:spPr>
              <a:xfrm>
                <a:off x="8052022" y="2588367"/>
                <a:ext cx="1621561"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Picture 64" descr="介護施設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7658" y="1388640"/>
                <a:ext cx="848200" cy="748763"/>
              </a:xfrm>
              <a:prstGeom prst="rect">
                <a:avLst/>
              </a:prstGeom>
              <a:noFill/>
              <a:extLst/>
            </p:spPr>
          </p:pic>
          <p:pic>
            <p:nvPicPr>
              <p:cNvPr id="60" name="Picture 62" descr="相談窓口のイラスト"/>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210" y="1286917"/>
                <a:ext cx="682107" cy="671342"/>
              </a:xfrm>
              <a:prstGeom prst="rect">
                <a:avLst/>
              </a:prstGeom>
              <a:noFill/>
              <a:extLst/>
            </p:spPr>
          </p:pic>
          <p:pic>
            <p:nvPicPr>
              <p:cNvPr id="103" name="Picture 70" descr="家のイラスト8">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1733" y="2562647"/>
                <a:ext cx="852275" cy="987208"/>
              </a:xfrm>
              <a:prstGeom prst="rect">
                <a:avLst/>
              </a:prstGeom>
              <a:noFill/>
              <a:extLst/>
            </p:spPr>
          </p:pic>
          <p:pic>
            <p:nvPicPr>
              <p:cNvPr id="61" name="Picture 66" descr="会議のイラスト（男女）"/>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6418" y="2179353"/>
                <a:ext cx="855803" cy="941726"/>
              </a:xfrm>
              <a:prstGeom prst="rect">
                <a:avLst/>
              </a:prstGeom>
              <a:noFill/>
              <a:extLst/>
            </p:spPr>
          </p:pic>
          <p:sp>
            <p:nvSpPr>
              <p:cNvPr id="71" name="テキスト ボックス 70"/>
              <p:cNvSpPr txBox="1"/>
              <p:nvPr/>
            </p:nvSpPr>
            <p:spPr>
              <a:xfrm>
                <a:off x="6952025" y="1967306"/>
                <a:ext cx="1636722"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7672313" y="1216068"/>
                <a:ext cx="1454380"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7" name="テキスト ボックス 66"/>
            <p:cNvSpPr txBox="1"/>
            <p:nvPr/>
          </p:nvSpPr>
          <p:spPr>
            <a:xfrm>
              <a:off x="6548139" y="2516735"/>
              <a:ext cx="1213173" cy="219956"/>
            </a:xfrm>
            <a:prstGeom prst="rect">
              <a:avLst/>
            </a:prstGeom>
            <a:noFill/>
          </p:spPr>
          <p:txBody>
            <a:bodyPr wrap="square" rtlCol="0">
              <a:spAutoFit/>
            </a:bodyPr>
            <a:lstStyle/>
            <a:p>
              <a:pPr algn="ctr" fontAlgn="auto">
                <a:spcBef>
                  <a:spcPts val="0"/>
                </a:spcBef>
                <a:spcAft>
                  <a:spcPts val="0"/>
                </a:spcAft>
              </a:pP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96514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共生型サービスの基準・報酬の設定</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39</a:t>
            </a:fld>
            <a:endParaRPr lang="ja-JP" altLang="en-US" sz="1600" dirty="0">
              <a:solidFill>
                <a:prstClr val="black"/>
              </a:solidFill>
            </a:endParaRPr>
          </a:p>
        </p:txBody>
      </p:sp>
      <p:sp>
        <p:nvSpPr>
          <p:cNvPr id="2" name="正方形/長方形 1"/>
          <p:cNvSpPr/>
          <p:nvPr/>
        </p:nvSpPr>
        <p:spPr>
          <a:xfrm>
            <a:off x="126143" y="572487"/>
            <a:ext cx="9663394" cy="523220"/>
          </a:xfrm>
          <a:prstGeom prst="rect">
            <a:avLst/>
          </a:prstGeom>
          <a:ln>
            <a:solidFill>
              <a:schemeClr val="accent1"/>
            </a:solidFill>
          </a:ln>
        </p:spPr>
        <p:txBody>
          <a:bodyPr wrap="square">
            <a:spAutoFit/>
          </a:bodyPr>
          <a:lstStyle/>
          <a:p>
            <a:pPr marL="179388" indent="-179388"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保険サービスの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指定を受けた事業所であれば、基本的に障害福祉（共生型）の指定を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受けられるよう、障害</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福祉の居宅介護、生活介護、短期入所等の指定を受ける場合の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の特例を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設ける。</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1" name="グループ化 80"/>
          <p:cNvGrpSpPr/>
          <p:nvPr/>
        </p:nvGrpSpPr>
        <p:grpSpPr>
          <a:xfrm>
            <a:off x="416496" y="1412776"/>
            <a:ext cx="3312368" cy="2224783"/>
            <a:chOff x="632520" y="1383387"/>
            <a:chExt cx="3312368" cy="2224783"/>
          </a:xfrm>
        </p:grpSpPr>
        <p:sp>
          <p:nvSpPr>
            <p:cNvPr id="5" name="円弧 4"/>
            <p:cNvSpPr/>
            <p:nvPr/>
          </p:nvSpPr>
          <p:spPr>
            <a:xfrm rot="20102658">
              <a:off x="1816511" y="2403559"/>
              <a:ext cx="1694778" cy="1118962"/>
            </a:xfrm>
            <a:prstGeom prst="arc">
              <a:avLst>
                <a:gd name="adj1" fmla="val 11742834"/>
                <a:gd name="adj2" fmla="val 0"/>
              </a:avLst>
            </a:prstGeom>
            <a:ln w="136525">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pic>
          <p:nvPicPr>
            <p:cNvPr id="10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484" y="2771287"/>
              <a:ext cx="978831" cy="7069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73" y="2065070"/>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816" y="2735794"/>
              <a:ext cx="535449" cy="49953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388239" y="2321881"/>
              <a:ext cx="551321" cy="663678"/>
              <a:chOff x="2381266" y="1338759"/>
              <a:chExt cx="695144" cy="836811"/>
            </a:xfrm>
          </p:grpSpPr>
          <p:pic>
            <p:nvPicPr>
              <p:cNvPr id="1044" name="Picture 20" descr="緑の車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1266" y="1581222"/>
                <a:ext cx="695144" cy="5943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6" name="Picture 22" descr="http://3.bp.blogspot.com/-X7fIR1St4Mg/VZ-Qixp_SbI/AAAAAAAAvNY/uCIXnzPDPow/s800/ojisan1_c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9111" y="1338759"/>
                <a:ext cx="421315" cy="48492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テキスト ボックス 14"/>
            <p:cNvSpPr txBox="1"/>
            <p:nvPr/>
          </p:nvSpPr>
          <p:spPr>
            <a:xfrm>
              <a:off x="1524816" y="3192672"/>
              <a:ext cx="535449" cy="261610"/>
            </a:xfrm>
            <a:prstGeom prst="rect">
              <a:avLst/>
            </a:prstGeom>
            <a:noFill/>
            <a:ln>
              <a:noFill/>
            </a:ln>
          </p:spPr>
          <p:txBody>
            <a:bodyPr wrap="square" rtlCol="0">
              <a:spAutoFit/>
            </a:bodyPr>
            <a:lstStyle/>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632520" y="2565385"/>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a:t>
              </a:r>
            </a:p>
          </p:txBody>
        </p:sp>
        <p:pic>
          <p:nvPicPr>
            <p:cNvPr id="105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9570" y="2553274"/>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3212736" y="3192672"/>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632520" y="1661846"/>
              <a:ext cx="3312368" cy="191489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テキスト ボックス 18"/>
            <p:cNvSpPr txBox="1"/>
            <p:nvPr/>
          </p:nvSpPr>
          <p:spPr>
            <a:xfrm>
              <a:off x="632520" y="1383387"/>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662148" y="1706897"/>
              <a:ext cx="3225630" cy="366148"/>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山間地域など近くに事業所がない場合、遠方の事業所までの通所が必要。</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4" name="グループ化 23"/>
          <p:cNvGrpSpPr/>
          <p:nvPr/>
        </p:nvGrpSpPr>
        <p:grpSpPr>
          <a:xfrm>
            <a:off x="5235012" y="1438019"/>
            <a:ext cx="3534411" cy="2216051"/>
            <a:chOff x="5385047" y="1159899"/>
            <a:chExt cx="4456431" cy="2794151"/>
          </a:xfrm>
        </p:grpSpPr>
        <p:sp>
          <p:nvSpPr>
            <p:cNvPr id="21" name="右矢印 20"/>
            <p:cNvSpPr/>
            <p:nvPr/>
          </p:nvSpPr>
          <p:spPr>
            <a:xfrm rot="13354761">
              <a:off x="6411425" y="2438079"/>
              <a:ext cx="613421" cy="37176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0" name="Picture 16" descr="山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264" y="2898850"/>
              <a:ext cx="1234178" cy="8913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984" y="2008402"/>
              <a:ext cx="1008112" cy="8087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12" descr="http://2.bp.blogspot.com/-ohl41tIW1a0/V2vXoJN4eVI/AAAAAAAA73w/jMiHgV4uFrgQNfjgG9hVSo_5ObhPc0qVACLcB/s800/building_hous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117" y="2854097"/>
              <a:ext cx="675131" cy="6298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6510117" y="3430161"/>
              <a:ext cx="675131" cy="329856"/>
            </a:xfrm>
            <a:prstGeom prst="rect">
              <a:avLst/>
            </a:prstGeom>
            <a:noFill/>
            <a:ln>
              <a:noFill/>
            </a:ln>
          </p:spPr>
          <p:txBody>
            <a:bodyPr wrap="square" rtlCol="0">
              <a:spAutoFit/>
            </a:bodyPr>
            <a:lstStyle/>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自宅</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385048" y="2639234"/>
              <a:ext cx="923148" cy="1135093"/>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416" y="2623964"/>
              <a:ext cx="792088" cy="8061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8638364" y="3430161"/>
              <a:ext cx="923148" cy="523889"/>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385047" y="1489374"/>
              <a:ext cx="4456431" cy="239557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テキスト ボックス 49"/>
            <p:cNvSpPr txBox="1"/>
            <p:nvPr/>
          </p:nvSpPr>
          <p:spPr>
            <a:xfrm>
              <a:off x="5385048" y="1159899"/>
              <a:ext cx="936104" cy="32985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5422404" y="1556792"/>
              <a:ext cx="4328281" cy="582099"/>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近隣の通所介護事業所が共生型生活介護になることで、</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身近</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な場所でのサービスが可能に。</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48" name="Picture 24" descr="http://1.bp.blogspot.com/-Tejc6nteGQs/VZ-Qj0qfaZI/AAAAAAAAvNg/4ipFCwClA_c/s800/ojisan1_laugh.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2406" y="2115635"/>
              <a:ext cx="426881" cy="49133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右矢印 27"/>
          <p:cNvSpPr/>
          <p:nvPr/>
        </p:nvSpPr>
        <p:spPr>
          <a:xfrm>
            <a:off x="3944888" y="2401541"/>
            <a:ext cx="1008112" cy="5879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79" name="グループ化 78"/>
          <p:cNvGrpSpPr/>
          <p:nvPr/>
        </p:nvGrpSpPr>
        <p:grpSpPr>
          <a:xfrm>
            <a:off x="416496" y="4221088"/>
            <a:ext cx="3096344" cy="2304256"/>
            <a:chOff x="1535110" y="3356992"/>
            <a:chExt cx="3096344" cy="2304256"/>
          </a:xfrm>
        </p:grpSpPr>
        <p:grpSp>
          <p:nvGrpSpPr>
            <p:cNvPr id="77" name="グループ化 76"/>
            <p:cNvGrpSpPr/>
            <p:nvPr/>
          </p:nvGrpSpPr>
          <p:grpSpPr>
            <a:xfrm>
              <a:off x="1732320" y="3779748"/>
              <a:ext cx="2899134" cy="1791926"/>
              <a:chOff x="1732320" y="3779748"/>
              <a:chExt cx="2899134" cy="1791926"/>
            </a:xfrm>
          </p:grpSpPr>
          <p:pic>
            <p:nvPicPr>
              <p:cNvPr id="60"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2540" y="4305355"/>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4848" y="4733818"/>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1772576" y="4944753"/>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32320" y="4375682"/>
                <a:ext cx="374324" cy="59118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グループ化 73"/>
              <p:cNvGrpSpPr/>
              <p:nvPr/>
            </p:nvGrpSpPr>
            <p:grpSpPr>
              <a:xfrm>
                <a:off x="3440832" y="3795706"/>
                <a:ext cx="843609" cy="641406"/>
                <a:chOff x="3468768" y="3861048"/>
                <a:chExt cx="843609" cy="641406"/>
              </a:xfrm>
            </p:grpSpPr>
            <p:pic>
              <p:nvPicPr>
                <p:cNvPr id="59"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2840" y="3861048"/>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http://4.bp.blogspot.com/-XpRFhvqc_rQ/VozfUvvb__I/AAAAAAAA2js/AnvDmQKQ5js/s800/kurumaisu_ojiisan3_sa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8768" y="3880447"/>
                  <a:ext cx="392522" cy="61992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直線コネクタ 30"/>
              <p:cNvCxnSpPr/>
              <p:nvPr/>
            </p:nvCxnSpPr>
            <p:spPr>
              <a:xfrm>
                <a:off x="2799986" y="4088847"/>
                <a:ext cx="0" cy="1299060"/>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465840" y="3779748"/>
                <a:ext cx="687475" cy="369332"/>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Calibri"/>
                    <a:ea typeface="ＭＳ Ｐゴシック"/>
                  </a:rPr>
                  <a:t>65</a:t>
                </a:r>
                <a:r>
                  <a:rPr lang="ja-JP" altLang="en-US" b="1" dirty="0" smtClean="0">
                    <a:solidFill>
                      <a:prstClr val="black"/>
                    </a:solidFill>
                    <a:latin typeface="Calibri"/>
                    <a:ea typeface="ＭＳ Ｐゴシック"/>
                  </a:rPr>
                  <a:t>歳</a:t>
                </a:r>
                <a:endParaRPr lang="ja-JP" altLang="en-US" b="1" dirty="0">
                  <a:solidFill>
                    <a:prstClr val="black"/>
                  </a:solidFill>
                  <a:latin typeface="Calibri"/>
                  <a:ea typeface="ＭＳ Ｐゴシック"/>
                </a:endParaRPr>
              </a:p>
            </p:txBody>
          </p:sp>
          <p:cxnSp>
            <p:nvCxnSpPr>
              <p:cNvPr id="34" name="直線コネクタ 33"/>
              <p:cNvCxnSpPr>
                <a:stCxn id="60" idx="3"/>
              </p:cNvCxnSpPr>
              <p:nvPr/>
            </p:nvCxnSpPr>
            <p:spPr>
              <a:xfrm>
                <a:off x="2420748" y="4625054"/>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817649" y="4636801"/>
                <a:ext cx="761163" cy="474473"/>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1026" idx="1"/>
              </p:cNvCxnSpPr>
              <p:nvPr/>
            </p:nvCxnSpPr>
            <p:spPr>
              <a:xfrm flipV="1">
                <a:off x="2809577" y="4125066"/>
                <a:ext cx="631255" cy="49998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235706" y="4399220"/>
                <a:ext cx="1323740"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90" name="テキスト ボックス 89"/>
              <p:cNvSpPr txBox="1"/>
              <p:nvPr/>
            </p:nvSpPr>
            <p:spPr>
              <a:xfrm>
                <a:off x="3170415" y="5317758"/>
                <a:ext cx="1461039"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8" name="正方形/長方形 77"/>
            <p:cNvSpPr/>
            <p:nvPr/>
          </p:nvSpPr>
          <p:spPr>
            <a:xfrm>
              <a:off x="1535110" y="3356992"/>
              <a:ext cx="2913834" cy="230425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84" name="テキスト ボックス 83"/>
          <p:cNvSpPr txBox="1"/>
          <p:nvPr/>
        </p:nvSpPr>
        <p:spPr>
          <a:xfrm>
            <a:off x="-15552" y="1124744"/>
            <a:ext cx="7764810" cy="338554"/>
          </a:xfrm>
          <a:prstGeom prst="rect">
            <a:avLst/>
          </a:prstGeom>
          <a:noFill/>
        </p:spPr>
        <p:txBody>
          <a:bodyPr wrap="square" rtlCol="0">
            <a:sp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○介護サービス事業所が共生型障害福祉サービスの指定を受ける場合（障害報酬）</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416496" y="3959478"/>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見直し前</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テキスト ボックス 99"/>
          <p:cNvSpPr txBox="1"/>
          <p:nvPr/>
        </p:nvSpPr>
        <p:spPr>
          <a:xfrm>
            <a:off x="416496" y="4214980"/>
            <a:ext cx="2946292" cy="461665"/>
          </a:xfrm>
          <a:prstGeom prst="rect">
            <a:avLst/>
          </a:prstGeom>
          <a:noFill/>
        </p:spPr>
        <p:txBody>
          <a:bodyPr wrap="square" rtlCol="0">
            <a:spAutoFit/>
          </a:bodyPr>
          <a:lstStyle/>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歳を境に、なじみのある事業所から介護サービス事業所へ移行する可能性。</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4"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9495" y="5169451"/>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6" descr="マンションのイラスト（建物）">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1803" y="5597914"/>
            <a:ext cx="628208" cy="639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6" name="テキスト ボックス 105"/>
          <p:cNvSpPr txBox="1"/>
          <p:nvPr/>
        </p:nvSpPr>
        <p:spPr>
          <a:xfrm>
            <a:off x="4189531" y="5808849"/>
            <a:ext cx="732152" cy="415498"/>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7"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9275" y="5239778"/>
            <a:ext cx="374324" cy="59118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介護施設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1859" y="4581128"/>
            <a:ext cx="799537" cy="641406"/>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09" name="直線コネクタ 108"/>
          <p:cNvCxnSpPr/>
          <p:nvPr/>
        </p:nvCxnSpPr>
        <p:spPr>
          <a:xfrm>
            <a:off x="5216941" y="4980505"/>
            <a:ext cx="0" cy="1271498"/>
          </a:xfrm>
          <a:prstGeom prst="line">
            <a:avLst/>
          </a:prstGeom>
          <a:ln w="82550">
            <a:prstDash val="sysDash"/>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4882795" y="4643844"/>
            <a:ext cx="687475" cy="369332"/>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Calibri"/>
                <a:ea typeface="ＭＳ Ｐゴシック"/>
              </a:rPr>
              <a:t>65</a:t>
            </a:r>
            <a:r>
              <a:rPr lang="ja-JP" altLang="en-US" b="1" dirty="0" smtClean="0">
                <a:solidFill>
                  <a:prstClr val="black"/>
                </a:solidFill>
                <a:latin typeface="Calibri"/>
                <a:ea typeface="ＭＳ Ｐゴシック"/>
              </a:rPr>
              <a:t>歳</a:t>
            </a:r>
            <a:endParaRPr lang="ja-JP" altLang="en-US" b="1" dirty="0">
              <a:solidFill>
                <a:prstClr val="black"/>
              </a:solidFill>
              <a:latin typeface="Calibri"/>
              <a:ea typeface="ＭＳ Ｐゴシック"/>
            </a:endParaRPr>
          </a:p>
        </p:txBody>
      </p:sp>
      <p:cxnSp>
        <p:nvCxnSpPr>
          <p:cNvPr id="111" name="直線コネクタ 110"/>
          <p:cNvCxnSpPr>
            <a:stCxn id="104" idx="3"/>
          </p:cNvCxnSpPr>
          <p:nvPr/>
        </p:nvCxnSpPr>
        <p:spPr>
          <a:xfrm>
            <a:off x="4837703" y="5489150"/>
            <a:ext cx="379238"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5232408" y="4952943"/>
            <a:ext cx="591882" cy="536207"/>
          </a:xfrm>
          <a:prstGeom prst="straightConnector1">
            <a:avLst/>
          </a:prstGeom>
          <a:ln w="317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endCxn id="105" idx="1"/>
          </p:cNvCxnSpPr>
          <p:nvPr/>
        </p:nvCxnSpPr>
        <p:spPr>
          <a:xfrm>
            <a:off x="5226532" y="5489152"/>
            <a:ext cx="775271" cy="428461"/>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a:off x="5602213" y="5191308"/>
            <a:ext cx="1401138" cy="253916"/>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介護保険通所</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116" name="テキスト ボックス 115"/>
          <p:cNvSpPr txBox="1"/>
          <p:nvPr/>
        </p:nvSpPr>
        <p:spPr>
          <a:xfrm>
            <a:off x="5636173" y="6181854"/>
            <a:ext cx="1406200" cy="577081"/>
          </a:xfrm>
          <a:prstGeom prst="rect">
            <a:avLst/>
          </a:prstGeom>
          <a:noFill/>
          <a:ln>
            <a:noFill/>
          </a:ln>
        </p:spPr>
        <p:txBody>
          <a:bodyPr wrap="square" rtlCol="0">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障害福祉生活介護</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共生型通所</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a:t>
            </a:r>
          </a:p>
        </p:txBody>
      </p:sp>
      <p:sp>
        <p:nvSpPr>
          <p:cNvPr id="103" name="正方形/長方形 102"/>
          <p:cNvSpPr/>
          <p:nvPr/>
        </p:nvSpPr>
        <p:spPr>
          <a:xfrm>
            <a:off x="3952065" y="4221088"/>
            <a:ext cx="2913834" cy="252028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19" name="テキスト ボックス 118"/>
          <p:cNvSpPr txBox="1"/>
          <p:nvPr/>
        </p:nvSpPr>
        <p:spPr>
          <a:xfrm>
            <a:off x="3952065" y="3959478"/>
            <a:ext cx="742427" cy="26161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テキスト ボックス 119"/>
          <p:cNvSpPr txBox="1"/>
          <p:nvPr/>
        </p:nvSpPr>
        <p:spPr>
          <a:xfrm>
            <a:off x="3952065" y="4214980"/>
            <a:ext cx="2946292" cy="461665"/>
          </a:xfrm>
          <a:prstGeom prst="rect">
            <a:avLst/>
          </a:prstGeom>
          <a:noFill/>
        </p:spPr>
        <p:txBody>
          <a:bodyPr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なじみのある事業所が共生型サービスになることで、</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歳以降も引き続き通所。</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右矢印 120"/>
          <p:cNvSpPr/>
          <p:nvPr/>
        </p:nvSpPr>
        <p:spPr>
          <a:xfrm>
            <a:off x="3440832" y="5085184"/>
            <a:ext cx="426021" cy="5879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22" name="テキスト ボックス 121"/>
          <p:cNvSpPr txBox="1"/>
          <p:nvPr/>
        </p:nvSpPr>
        <p:spPr>
          <a:xfrm>
            <a:off x="-15552" y="3666510"/>
            <a:ext cx="7764810" cy="338554"/>
          </a:xfrm>
          <a:prstGeom prst="rect">
            <a:avLst/>
          </a:prstGeom>
          <a:noFill/>
        </p:spPr>
        <p:txBody>
          <a:bodyPr wrap="square" rtlCol="0">
            <a:sp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○障害福祉サービス事業所が共生型介護サービスの指定を受ける場合（介護報酬）</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6981027" y="4005064"/>
            <a:ext cx="2868517" cy="2753871"/>
          </a:xfrm>
          <a:prstGeom prst="rect">
            <a:avLst/>
          </a:prstGeom>
          <a:ln>
            <a:solidFill>
              <a:schemeClr val="accent1">
                <a:shade val="50000"/>
              </a:schemeClr>
            </a:solidFill>
            <a:prstDash val="sysDot"/>
          </a:ln>
        </p:spPr>
        <p:txBody>
          <a:bodyPr wrap="square" rIns="0">
            <a:noAutofit/>
          </a:bodyPr>
          <a:lstStyle/>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障害福祉サービス等報酬の例</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介護保険の</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通所介護事業所が</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への生活介護を行う</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共生型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生活介護事業所</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等に</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管理責任者等を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し、かつ</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交流の場の提供</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等の実施を評価。</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80000" indent="-1800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・サービス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管理責任者配置等</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加算（新設）</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58</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共生型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サービス体制強化</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加算（新設）</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児童発達支援管理責任者を配置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1800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保育士又は児童指導員を配置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78</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等</a:t>
            </a:r>
            <a:endParaRPr lang="ja-JP" altLang="en-US" sz="1050" dirty="0">
              <a:solidFill>
                <a:prstClr val="black"/>
              </a:solidFill>
              <a:latin typeface="Calibri"/>
              <a:ea typeface="ＭＳ Ｐゴシック"/>
            </a:endParaRPr>
          </a:p>
        </p:txBody>
      </p:sp>
      <p:pic>
        <p:nvPicPr>
          <p:cNvPr id="126" name="Picture 4" descr="http://3.bp.blogspot.com/-B13iN8hEIP8/VozfVbMIesI/AAAAAAAA2j0/KFSicTfjwio/s800/kurumaisu_ojiisan4_laug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62253" y="5646132"/>
            <a:ext cx="374324" cy="59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72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smtClean="0"/>
              <a:t>Ⅰ</a:t>
            </a:r>
            <a:r>
              <a:rPr lang="ja-JP" altLang="en-US" sz="3600" dirty="0" smtClean="0"/>
              <a:t>　障害福祉施策の経緯と動向</a:t>
            </a:r>
          </a:p>
        </p:txBody>
      </p:sp>
      <p:sp>
        <p:nvSpPr>
          <p:cNvPr id="3" name="スライド番号プレースホルダー 2"/>
          <p:cNvSpPr>
            <a:spLocks noGrp="1"/>
          </p:cNvSpPr>
          <p:nvPr>
            <p:ph type="sldNum" sz="quarter" idx="12"/>
          </p:nvPr>
        </p:nvSpPr>
        <p:spPr/>
        <p:txBody>
          <a:bodyPr/>
          <a:lstStyle/>
          <a:p>
            <a:pPr>
              <a:defRPr/>
            </a:pPr>
            <a:fld id="{F2A1C1E8-9361-4557-9EFC-000E05CD7A25}" type="slidenum">
              <a:rPr lang="en-US" altLang="ja-JP" smtClean="0">
                <a:solidFill>
                  <a:srgbClr val="000000"/>
                </a:solidFill>
              </a:rPr>
              <a:pPr>
                <a:defRPr/>
              </a:pPr>
              <a:t>4</a:t>
            </a:fld>
            <a:endParaRPr lang="en-US" altLang="ja-JP" dirty="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4953000" y="3645024"/>
            <a:ext cx="4764528" cy="3024336"/>
            <a:chOff x="4941000" y="1247842"/>
            <a:chExt cx="4764528" cy="2685214"/>
          </a:xfrm>
        </p:grpSpPr>
        <p:sp>
          <p:nvSpPr>
            <p:cNvPr id="43" name="正方形/長方形 42"/>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Ins="36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自立訓練について、訓練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の対象者を限定している施行</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規則</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訓練→身体</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障害者、生活</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訓練→知的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障害者・精神障害者）を改正し、両訓練ともに障害の区別なく利用可能と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加えて、視覚</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障害者に対する歩行訓練等を生活訓練として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も　実施</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出来る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よう、</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生活訓練サービス費において、居宅</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訪問　　して</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視覚障害者に</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対して専門的</a:t>
              </a:r>
              <a:r>
                <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訓練を</a:t>
              </a: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行うことを評価する。</a:t>
              </a:r>
              <a:endParaRPr lang="ja-JP" altLang="en-US"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4960743" y="1268760"/>
              <a:ext cx="4744785"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対象者の見直し（自立訓練）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テキスト ボックス 2"/>
          <p:cNvSpPr txBox="1"/>
          <p:nvPr/>
        </p:nvSpPr>
        <p:spPr>
          <a:xfrm>
            <a:off x="0" y="-1258"/>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その他の障害福祉サービス等の報酬改定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支援区分６の利用者に対して、病院、診療所、介護老人</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施設、介護医療院及び</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助産所へ</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コミュニケーション</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等を提供することを評価する。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208216" y="644248"/>
            <a:ext cx="2800568"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支援（重度訪問介護）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88472" y="3645024"/>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の重度化・高齢化に伴う業務負担の増加</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や、日中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業務とは異なる負担感や勤務体制であることを踏まえ、夜間支援体制をより適切に評価するため、夜勤職員配置体制加算の単位数を引き上げる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208216" y="3668584"/>
            <a:ext cx="4429220"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夜勤職員配置の評価</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見直し（施設</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入所</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4953000" y="620688"/>
            <a:ext cx="4764528" cy="3024336"/>
            <a:chOff x="4941000" y="1247842"/>
            <a:chExt cx="4764528" cy="2685214"/>
          </a:xfrm>
        </p:grpSpPr>
        <p:sp>
          <p:nvSpPr>
            <p:cNvPr id="9" name="正方形/長方形 8"/>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同行援護は、外出する際に必要な援助を行うことを基本とすることから、「身体介護を伴う」と「身体介護を伴わない」の分類を廃止し、基本報酬を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一本化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960744" y="1268760"/>
              <a:ext cx="314860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一本化（同行援護）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正方形/長方形 15"/>
          <p:cNvSpPr/>
          <p:nvPr/>
        </p:nvSpPr>
        <p:spPr>
          <a:xfrm>
            <a:off x="5097016" y="1628800"/>
            <a:ext cx="4448944"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介護を伴う場合　　伴わない場合</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405</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199</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44488" y="1628800"/>
            <a:ext cx="4448944" cy="110799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入院中の基本報酬は、入院中以外と同様</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endPar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096825294"/>
              </p:ext>
            </p:extLst>
          </p:nvPr>
        </p:nvGraphicFramePr>
        <p:xfrm>
          <a:off x="488505" y="1916832"/>
          <a:ext cx="4176463" cy="720214"/>
        </p:xfrm>
        <a:graphic>
          <a:graphicData uri="http://schemas.openxmlformats.org/drawingml/2006/table">
            <a:tbl>
              <a:tblPr firstRow="1" firstCol="1" bandRow="1">
                <a:tableStyleId>{5940675A-B579-460E-94D1-54222C63F5DA}</a:tableStyleId>
              </a:tblPr>
              <a:tblGrid>
                <a:gridCol w="2232247"/>
                <a:gridCol w="1008112"/>
                <a:gridCol w="936104"/>
              </a:tblGrid>
              <a:tr h="216024">
                <a:tc>
                  <a:txBody>
                    <a:bodyPr/>
                    <a:lstStyle/>
                    <a:p>
                      <a:pPr algn="just">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ctr">
                        <a:spcAft>
                          <a:spcPts val="0"/>
                        </a:spcAft>
                      </a:pP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入院中以外</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ctr">
                        <a:spcAft>
                          <a:spcPts val="0"/>
                        </a:spcAft>
                      </a:pP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入院中</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r>
              <a:tr h="252095">
                <a:tc>
                  <a:txBody>
                    <a:bodyPr/>
                    <a:lstStyle/>
                    <a:p>
                      <a:pPr algn="just">
                        <a:spcAft>
                          <a:spcPts val="0"/>
                        </a:spcAft>
                      </a:pPr>
                      <a:r>
                        <a:rPr lang="en-US"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ja-JP"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未満</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184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r>
              <a:tr h="252095">
                <a:tc>
                  <a:txBody>
                    <a:bodyPr/>
                    <a:lstStyle/>
                    <a:p>
                      <a:pPr algn="just">
                        <a:spcAft>
                          <a:spcPts val="0"/>
                        </a:spcAft>
                      </a:pPr>
                      <a:r>
                        <a:rPr lang="en-US"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時間以上</a:t>
                      </a: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1</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時間</a:t>
                      </a: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30</a:t>
                      </a:r>
                      <a:r>
                        <a:rPr lang="ja-JP" sz="110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分未満</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100" kern="10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c>
                  <a:txBody>
                    <a:bodyPr/>
                    <a:lstStyle/>
                    <a:p>
                      <a:pPr algn="r">
                        <a:spcAft>
                          <a:spcPts val="0"/>
                        </a:spcAft>
                      </a:pPr>
                      <a:r>
                        <a:rPr lang="en-US" sz="1100" kern="100" dirty="0">
                          <a:effectLst/>
                          <a:latin typeface="メイリオ" panose="020B0604030504040204" pitchFamily="50" charset="-128"/>
                          <a:ea typeface="メイリオ" panose="020B0604030504040204" pitchFamily="50" charset="-128"/>
                          <a:cs typeface="メイリオ" panose="020B0604030504040204" pitchFamily="50" charset="-128"/>
                        </a:rPr>
                        <a:t>274</a:t>
                      </a:r>
                      <a:r>
                        <a:rPr lang="ja-JP" sz="1100" kern="100" dirty="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ja-JP" sz="1200" kern="10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a:tc>
              </a:tr>
            </a:tbl>
          </a:graphicData>
        </a:graphic>
      </p:graphicFrame>
      <p:sp>
        <p:nvSpPr>
          <p:cNvPr id="27" name="正方形/長方形 26"/>
          <p:cNvSpPr/>
          <p:nvPr/>
        </p:nvSpPr>
        <p:spPr>
          <a:xfrm>
            <a:off x="344488" y="2780928"/>
            <a:ext cx="2974985"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喀痰吸引等支援体制加算の算定は不可。</a:t>
            </a:r>
          </a:p>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日以降の利用は所定単位数の</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を減算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p:cNvGrpSpPr/>
          <p:nvPr/>
        </p:nvGrpSpPr>
        <p:grpSpPr>
          <a:xfrm>
            <a:off x="3728864" y="2673620"/>
            <a:ext cx="936104" cy="980969"/>
            <a:chOff x="7688349" y="980728"/>
            <a:chExt cx="1224136" cy="1282806"/>
          </a:xfrm>
        </p:grpSpPr>
        <p:grpSp>
          <p:nvGrpSpPr>
            <p:cNvPr id="30" name="グループ化 29"/>
            <p:cNvGrpSpPr/>
            <p:nvPr/>
          </p:nvGrpSpPr>
          <p:grpSpPr>
            <a:xfrm>
              <a:off x="7688349" y="980728"/>
              <a:ext cx="1224136" cy="1224136"/>
              <a:chOff x="1410147" y="1351382"/>
              <a:chExt cx="1224136" cy="1224136"/>
            </a:xfrm>
          </p:grpSpPr>
          <p:pic>
            <p:nvPicPr>
              <p:cNvPr id="32" name="Picture 12" descr="病室のイラスト（背景素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147" y="1351382"/>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エプロン姿の女性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215" y="1443507"/>
                <a:ext cx="576064" cy="112708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6" descr="ピンク色の制服の女性看護師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579" y="1124744"/>
              <a:ext cx="691816" cy="113879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正方形/長方形 34"/>
          <p:cNvSpPr/>
          <p:nvPr/>
        </p:nvSpPr>
        <p:spPr>
          <a:xfrm>
            <a:off x="5097016" y="2422049"/>
            <a:ext cx="4448944"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（身体介護を伴う分類の廃止）</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分以上１時間未満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下矢印 35"/>
          <p:cNvSpPr/>
          <p:nvPr/>
        </p:nvSpPr>
        <p:spPr>
          <a:xfrm>
            <a:off x="6919488" y="2132856"/>
            <a:ext cx="831552"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正方形/長方形 36"/>
          <p:cNvSpPr/>
          <p:nvPr/>
        </p:nvSpPr>
        <p:spPr>
          <a:xfrm>
            <a:off x="5097017" y="2933328"/>
            <a:ext cx="2559744"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これに加え、盲</a:t>
            </a:r>
            <a:r>
              <a:rPr lang="ja-JP" altLang="en-US" sz="1050" kern="1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者や重度の障害者への支援を評価する加算を創設。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視覚障害者を誘導する人のイラスト（男性）"/>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5408" y="2637492"/>
            <a:ext cx="972232" cy="972232"/>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488504" y="4868924"/>
            <a:ext cx="3384376"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　　　　　</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488504" y="5662408"/>
            <a:ext cx="3384376" cy="430887"/>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p:txBody>
      </p:sp>
      <p:sp>
        <p:nvSpPr>
          <p:cNvPr id="41" name="下矢印 40"/>
          <p:cNvSpPr/>
          <p:nvPr/>
        </p:nvSpPr>
        <p:spPr>
          <a:xfrm>
            <a:off x="1784648" y="5373216"/>
            <a:ext cx="831552"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4" name="グループ化 13"/>
          <p:cNvGrpSpPr/>
          <p:nvPr/>
        </p:nvGrpSpPr>
        <p:grpSpPr>
          <a:xfrm>
            <a:off x="3819623" y="5760718"/>
            <a:ext cx="1312178" cy="1052658"/>
            <a:chOff x="3999143" y="5733256"/>
            <a:chExt cx="1132657" cy="908642"/>
          </a:xfrm>
        </p:grpSpPr>
        <p:pic>
          <p:nvPicPr>
            <p:cNvPr id="42" name="Picture 64" descr="介護施設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9143" y="5733256"/>
              <a:ext cx="1132657" cy="908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懐中電灯を持つ警備員のイラスト（男性）">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795" y="5805264"/>
              <a:ext cx="346149" cy="651745"/>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40</a:t>
            </a:fld>
            <a:endParaRPr lang="ja-JP" altLang="en-US" sz="1600" dirty="0">
              <a:solidFill>
                <a:prstClr val="black"/>
              </a:solidFill>
            </a:endParaRPr>
          </a:p>
        </p:txBody>
      </p:sp>
      <p:sp>
        <p:nvSpPr>
          <p:cNvPr id="46" name="正方形/長方形 45"/>
          <p:cNvSpPr/>
          <p:nvPr/>
        </p:nvSpPr>
        <p:spPr>
          <a:xfrm>
            <a:off x="5287987" y="5277687"/>
            <a:ext cx="3697461" cy="600164"/>
          </a:xfrm>
          <a:prstGeom prst="rect">
            <a:avLst/>
          </a:prstGeom>
          <a:ln w="12700">
            <a:solidFill>
              <a:schemeClr val="tx1"/>
            </a:solidFill>
            <a:prstDash val="sysDash"/>
          </a:ln>
        </p:spPr>
        <p:txBody>
          <a:bodyPr wrap="square">
            <a:spAutoFit/>
          </a:bodyPr>
          <a:lstStyle/>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訓練サービス費</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視覚</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障害者に対する専門的</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732</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Picture 6" descr="理学療法士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47048" y="5817339"/>
            <a:ext cx="911049" cy="8495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視覚障害者を誘導する人のイラスト（女性）">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97416" y="5380221"/>
            <a:ext cx="1059959" cy="128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983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 y="44624"/>
            <a:ext cx="9906000" cy="489551"/>
          </a:xfrm>
          <a:prstGeom prst="rect">
            <a:avLst/>
          </a:prstGeom>
          <a:noFill/>
          <a:ln w="57150" cmpd="thickThin">
            <a:no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fontAlgn="auto">
              <a:spcBef>
                <a:spcPts val="0"/>
              </a:spcBef>
              <a:spcAft>
                <a:spcPts val="0"/>
              </a:spcAft>
            </a:pPr>
            <a:endParaRPr lang="ja-JP" altLang="en-US" sz="2400" b="1" spc="-100" dirty="0">
              <a:solidFill>
                <a:prstClr val="black"/>
              </a:solidFill>
              <a:latin typeface="ＭＳ Ｐゴシック"/>
            </a:endParaRPr>
          </a:p>
        </p:txBody>
      </p:sp>
      <p:sp>
        <p:nvSpPr>
          <p:cNvPr id="16" name="正方形/長方形 15"/>
          <p:cNvSpPr/>
          <p:nvPr/>
        </p:nvSpPr>
        <p:spPr>
          <a:xfrm>
            <a:off x="9258" y="57503"/>
            <a:ext cx="9878226" cy="476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2400" dirty="0">
              <a:solidFill>
                <a:prstClr val="black"/>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974127210"/>
              </p:ext>
            </p:extLst>
          </p:nvPr>
        </p:nvGraphicFramePr>
        <p:xfrm>
          <a:off x="1046538" y="506368"/>
          <a:ext cx="8730998" cy="6003736"/>
        </p:xfrm>
        <a:graphic>
          <a:graphicData uri="http://schemas.openxmlformats.org/drawingml/2006/table">
            <a:tbl>
              <a:tblPr firstRow="1" bandRow="1">
                <a:tableStyleId>{BDBED569-4797-4DF1-A0F4-6AAB3CD982D8}</a:tableStyleId>
              </a:tblPr>
              <a:tblGrid>
                <a:gridCol w="2682319"/>
                <a:gridCol w="6048679"/>
              </a:tblGrid>
              <a:tr h="2232248">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障害児向けサービス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児童発達支援</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放課後等デイサービス</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福祉型障害児入所施設</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居宅訪問型児童発達支援</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 </a:t>
                      </a:r>
                    </a:p>
                    <a:p>
                      <a:pPr marL="285750" indent="-285750">
                        <a:lnSpc>
                          <a:spcPct val="100000"/>
                        </a:lnSpc>
                        <a:buFont typeface="Wingdings" panose="05000000000000000000" pitchFamily="2" charset="2"/>
                        <a:buChar char="Ø"/>
                      </a:pPr>
                      <a:endParaRPr kumimoji="1" lang="en-US" altLang="ja-JP" sz="15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看護職員加配加算の創設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一定の基準を満たす医療的ケア児を受け入れるために看護職員を加配している場合に、新たな加算として評価する。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4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（通所支援のみ）</a:t>
                      </a:r>
                      <a:endParaRPr lang="en-US" altLang="ja-JP" sz="14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医療的ケア児の支援のため、外部の看護職員が事業所を訪問して障害児に対して長時間の支援を行った場合等について、新たに評価する。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居宅訪問型児童発達支援の創設</a:t>
                      </a:r>
                      <a:r>
                        <a:rPr kumimoji="1" lang="en-US" altLang="ja-JP"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医療的ケア児等であって、障害児通所支援を利用するために外出することが著しく困難な障害児に対し、居宅を訪問して発達支援を行う。</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spcAft>
                          <a:spcPts val="300"/>
                        </a:spcAft>
                        <a:buFont typeface="Wingdings" panose="05000000000000000000" pitchFamily="2" charset="2"/>
                        <a:buChar char="Ø"/>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送迎加算の拡充</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spcAft>
                          <a:spcPts val="300"/>
                        </a:spcAft>
                        <a:buFontTx/>
                        <a:buNone/>
                      </a:pP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送迎において喀痰吸引等の医療的ケアが必要な場合があることを踏まえ、手厚い人員配置体制で送迎を行う場合を評価する。</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rgbClr val="99CCFF"/>
                      </a:solidFill>
                      <a:prstDash val="solid"/>
                      <a:round/>
                      <a:headEnd type="none" w="med" len="med"/>
                      <a:tailEnd type="none" w="med" len="med"/>
                    </a:lnB>
                  </a:tcPr>
                </a:tc>
              </a:tr>
              <a:tr h="933420">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夜間対応・レスパイト等</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短期入所</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indent="-285750">
                        <a:lnSpc>
                          <a:spcPct val="100000"/>
                        </a:lnSpc>
                        <a:spcAft>
                          <a:spcPts val="300"/>
                        </a:spcAft>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福祉型強化短期入所サービス費の創設</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66700" indent="177800">
                        <a:lnSpc>
                          <a:spcPct val="100000"/>
                        </a:lnSpc>
                        <a:buFont typeface="Wingdings" panose="05000000000000000000" pitchFamily="2" charset="2"/>
                        <a:buNone/>
                      </a:pPr>
                      <a:r>
                        <a:rPr kumimoji="1" lang="ja-JP" altLang="en-US" sz="1300" b="0" dirty="0" smtClean="0">
                          <a:latin typeface="メイリオ" panose="020B0604030504040204" pitchFamily="50" charset="-128"/>
                          <a:ea typeface="メイリオ" panose="020B0604030504040204" pitchFamily="50" charset="-128"/>
                          <a:cs typeface="メイリオ" panose="020B0604030504040204" pitchFamily="50" charset="-128"/>
                        </a:rPr>
                        <a:t>医療的ケアが必要な障害児者の受入れを支援するため、短期入所の新たな報酬区分として「福祉型強化短期入所サービス費」を創設し、看護職員を常勤で１人以上配置すること等を評価する。</a:t>
                      </a:r>
                      <a:endParaRPr kumimoji="1" lang="en-US" altLang="ja-JP" sz="1300" b="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r>
              <a:tr h="757768">
                <a:tc>
                  <a:txBody>
                    <a:bodyPr/>
                    <a:lstStyle/>
                    <a:p>
                      <a:pPr>
                        <a:lnSpc>
                          <a:spcPct val="100000"/>
                        </a:lnSpc>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障害者向けサービス</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生活介護</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常勤看護職員等配置加算の拡充</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医療的ケア者を受け入れるために看護職員を２名以上配置している場合を評価する。</a:t>
                      </a:r>
                    </a:p>
                  </a:txBody>
                  <a:tcPr>
                    <a:lnT w="12700" cap="flat" cmpd="sng" algn="ctr">
                      <a:solidFill>
                        <a:srgbClr val="99CCFF"/>
                      </a:solidFill>
                      <a:prstDash val="solid"/>
                      <a:round/>
                      <a:headEnd type="none" w="med" len="med"/>
                      <a:tailEnd type="none" w="med" len="med"/>
                    </a:lnT>
                    <a:lnB w="12700" cap="flat" cmpd="sng" algn="ctr">
                      <a:solidFill>
                        <a:srgbClr val="99CCFF"/>
                      </a:solidFill>
                      <a:prstDash val="solid"/>
                      <a:round/>
                      <a:headEnd type="none" w="med" len="med"/>
                      <a:tailEnd type="none" w="med" len="med"/>
                    </a:lnB>
                  </a:tcPr>
                </a:tc>
              </a:tr>
              <a:tr h="1512168">
                <a:tc>
                  <a:txBody>
                    <a:bodyPr/>
                    <a:lstStyle/>
                    <a:p>
                      <a:pPr marL="0" indent="0">
                        <a:lnSpc>
                          <a:spcPct val="100000"/>
                        </a:lnSpc>
                        <a:buFont typeface="Wingdings" panose="05000000000000000000" pitchFamily="2" charset="2"/>
                        <a:buNone/>
                      </a:pP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支援の総合調整</a:t>
                      </a:r>
                      <a:r>
                        <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計画相談支援</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00000"/>
                        </a:lnSpc>
                        <a:buFont typeface="Wingdings" panose="05000000000000000000" pitchFamily="2" charset="2"/>
                        <a:buChar char="Ø"/>
                      </a:pP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障害児相談支援</a:t>
                      </a:r>
                    </a:p>
                    <a:p>
                      <a:pPr marL="0" indent="0">
                        <a:lnSpc>
                          <a:spcPct val="100000"/>
                        </a:lnSpc>
                        <a:buFont typeface="Wingdings" panose="05000000000000000000" pitchFamily="2" charset="2"/>
                        <a:buNone/>
                      </a:pPr>
                      <a:endParaRPr kumimoji="1" lang="ja-JP" altLang="en-US" sz="1500" b="1"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tcPr>
                </a:tc>
                <a:tc>
                  <a:txBody>
                    <a:bodyPr/>
                    <a:lstStyle/>
                    <a:p>
                      <a:pPr marL="285750" marR="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要医療児者支援体制加算の創設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4287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医療的ケアを必要とする児者等、より高い専門性が求められる利用者を支援する体制を有している場合を評価する。</a:t>
                      </a: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医療・保育・教育機関等連携加算の創設</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7338" marR="0" indent="157163" algn="l" defTabSz="914400" rtl="0" eaLnBrk="1" fontAlgn="auto" latinLnBrk="0" hangingPunct="1">
                        <a:lnSpc>
                          <a:spcPct val="100000"/>
                        </a:lnSpc>
                        <a:spcBef>
                          <a:spcPts val="0"/>
                        </a:spcBef>
                        <a:spcAft>
                          <a:spcPts val="300"/>
                        </a:spcAft>
                        <a:buClrTx/>
                        <a:buSzTx/>
                        <a:buFont typeface="Wingdings" panose="05000000000000000000" pitchFamily="2" charset="2"/>
                        <a:buNone/>
                        <a:tabLst/>
                        <a:defRPr/>
                      </a:pPr>
                      <a:r>
                        <a:rPr lang="ja-JP" altLang="en-US" sz="1300" b="0" baseline="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医療機関、保育機関等と必要な協議等を行った上で、サービス等利用計画を作成した場合に、新たな加算として評価する。</a:t>
                      </a:r>
                      <a:r>
                        <a:rPr lang="ja-JP" altLang="en-US"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300" b="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rgbClr val="99CCFF"/>
                      </a:solidFill>
                      <a:prstDash val="solid"/>
                      <a:round/>
                      <a:headEnd type="none" w="med" len="med"/>
                      <a:tailEnd type="none" w="med" len="med"/>
                    </a:lnT>
                  </a:tcPr>
                </a:tc>
              </a:tr>
            </a:tbl>
          </a:graphicData>
        </a:graphic>
      </p:graphicFrame>
      <p:pic>
        <p:nvPicPr>
          <p:cNvPr id="11" name="Picture 7" descr="C:\Users\KKKPH\AppData\Local\Microsoft\Windows\Temporary Internet Files\Content.IE5\WHB5SLS6\lgi01c201402250000[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2306" y="4451720"/>
            <a:ext cx="892541" cy="5247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828" y="2012429"/>
            <a:ext cx="920012" cy="62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3" y="3429080"/>
            <a:ext cx="866966" cy="720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descr="C:\Users\YSIOY\AppData\Local\Microsoft\Windows\Temporary Internet Files\Content.IE5\1CTOWRQ0\house-illustration-clipart[1].jpg"/>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44605" y="3404082"/>
            <a:ext cx="1040243" cy="672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男性保育士さんの読み聞かせ（ソフト）">
            <a:hlinkClick r:id="rId6"/>
          </p:cNvPr>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4099" y="2276920"/>
            <a:ext cx="563944" cy="432000"/>
          </a:xfrm>
          <a:prstGeom prst="rect">
            <a:avLst/>
          </a:prstGeom>
          <a:noFill/>
          <a:extLst/>
        </p:spPr>
      </p:pic>
      <p:cxnSp>
        <p:nvCxnSpPr>
          <p:cNvPr id="8" name="直線矢印コネクタ 7"/>
          <p:cNvCxnSpPr/>
          <p:nvPr/>
        </p:nvCxnSpPr>
        <p:spPr>
          <a:xfrm>
            <a:off x="776536" y="3789040"/>
            <a:ext cx="396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920552" y="1844824"/>
            <a:ext cx="32" cy="396044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920584" y="1864784"/>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20584" y="4653136"/>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 descr="C:\Users\TMJVT\Documents\●その他資料\イラスト\NB03_2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6005" y="5805264"/>
            <a:ext cx="706835" cy="648072"/>
          </a:xfrm>
          <a:prstGeom prst="rect">
            <a:avLst/>
          </a:prstGeom>
          <a:noFill/>
          <a:ln w="25400">
            <a:noFill/>
            <a:prstDash val="solid"/>
          </a:ln>
          <a:extLst>
            <a:ext uri="{909E8E84-426E-40DD-AFC4-6F175D3DCCD1}">
              <a14:hiddenFill xmlns:a14="http://schemas.microsoft.com/office/drawing/2010/main">
                <a:solidFill>
                  <a:srgbClr val="FFFFFF"/>
                </a:solidFill>
              </a14:hiddenFill>
            </a:ext>
          </a:extLst>
        </p:spPr>
      </p:pic>
      <p:cxnSp>
        <p:nvCxnSpPr>
          <p:cNvPr id="26" name="直線矢印コネクタ 25"/>
          <p:cNvCxnSpPr/>
          <p:nvPr/>
        </p:nvCxnSpPr>
        <p:spPr>
          <a:xfrm>
            <a:off x="920584" y="5805264"/>
            <a:ext cx="2880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41</a:t>
            </a:fld>
            <a:endParaRPr lang="ja-JP" altLang="en-US" sz="1600" dirty="0">
              <a:solidFill>
                <a:prstClr val="black"/>
              </a:solidFill>
            </a:endParaRPr>
          </a:p>
        </p:txBody>
      </p:sp>
      <p:sp>
        <p:nvSpPr>
          <p:cNvPr id="23" name="テキスト ボックス 2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9334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5292" y="6356359"/>
            <a:ext cx="2311400" cy="365125"/>
          </a:xfrm>
        </p:spPr>
        <p:txBody>
          <a:bodyPr/>
          <a:lstStyle/>
          <a:p>
            <a:fld id="{8AF2211C-1947-412D-9ECE-D1A2B2B3C5F8}" type="slidenum">
              <a:rPr lang="ja-JP" altLang="en-US" smtClean="0">
                <a:solidFill>
                  <a:prstClr val="black">
                    <a:tint val="75000"/>
                  </a:prstClr>
                </a:solidFill>
              </a:rPr>
              <a:pPr/>
              <a:t>42</a:t>
            </a:fld>
            <a:endParaRPr lang="ja-JP" altLang="en-US">
              <a:solidFill>
                <a:prstClr val="black">
                  <a:tint val="75000"/>
                </a:prstClr>
              </a:solidFill>
            </a:endParaRPr>
          </a:p>
        </p:txBody>
      </p:sp>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医療的ケア児者に対する支援の充実①</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75628" y="530096"/>
            <a:ext cx="9701908" cy="646331"/>
          </a:xfrm>
          <a:prstGeom prst="rect">
            <a:avLst/>
          </a:prstGeom>
          <a:noFill/>
          <a:ln>
            <a:solidFill>
              <a:schemeClr val="accent1"/>
            </a:solidFill>
          </a:ln>
        </p:spPr>
        <p:txBody>
          <a:bodyPr wrap="square" rtlCol="0">
            <a:spAutoFit/>
          </a:bodyPr>
          <a:lstStyle/>
          <a:p>
            <a:pPr marL="266700" indent="-2667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技術の進歩等を背景として、人工呼吸器等を使用し、たんの吸引などの医療的ケアが必要な障害児（医療的ケア児）が増加している中で、個々の障害児やその家族の状況及びニーズに応じて、地域において必要な支援を受けることができるよう、サービス提供体制を確保する。</a:t>
            </a:r>
          </a:p>
        </p:txBody>
      </p:sp>
      <p:sp>
        <p:nvSpPr>
          <p:cNvPr id="9" name="正方形/長方形 8"/>
          <p:cNvSpPr/>
          <p:nvPr/>
        </p:nvSpPr>
        <p:spPr>
          <a:xfrm>
            <a:off x="4953000" y="3933056"/>
            <a:ext cx="4764528" cy="2685214"/>
          </a:xfrm>
          <a:prstGeom prst="rect">
            <a:avLst/>
          </a:prstGeom>
          <a:solidFill>
            <a:srgbClr val="C1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レスピレーター管理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気管内挿管、気管切開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鼻咽頭エアウェイ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酸素吸入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１回／時間以上の頻回の吸引　＝ ８</a:t>
            </a: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６回</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／日以上の頻回の</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吸引</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ネブライザー６回／日以上または継続使用　＝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ＩＶＨ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経管（経鼻・胃ろう含む）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腸</a:t>
            </a:r>
            <a:r>
              <a:rPr lang="ja-JP" altLang="ja-JP"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　＝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接続注入ポンプ使用</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a:t>
            </a:r>
            <a:r>
              <a:rPr lang="ja-JP" altLang="ja-JP"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ろう</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･腸管栄養時</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３</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継続する透析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腹膜灌流を含む）　＝８</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定期導尿（３／日以上）　＝ ５</a:t>
            </a:r>
          </a:p>
          <a:p>
            <a:pPr fontAlgn="auto">
              <a:spcBef>
                <a:spcPts val="0"/>
              </a:spcBef>
              <a:spcAft>
                <a:spcPts val="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人工肛門　＝ ５</a:t>
            </a:r>
          </a:p>
          <a:p>
            <a:pPr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76472" y="3933056"/>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看護職員等配置加算に、看護職員を複数配置し、</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の各項目に規定する状態のいずれかに該当する利用者を１名以上受け入れている事業所を評価する新たな区分を創設</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188472" y="1247842"/>
            <a:ext cx="4764528" cy="2685214"/>
            <a:chOff x="4941000" y="1247842"/>
            <a:chExt cx="4764528" cy="2685214"/>
          </a:xfrm>
        </p:grpSpPr>
        <p:sp>
          <p:nvSpPr>
            <p:cNvPr id="4" name="正方形/長方形 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60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障害児通所支援（児童発達支援、放課後等デイサービス）</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436563"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一定の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満たす医療的ケア児を受け入れる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ための看護職員の加配</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436563" algn="l"/>
                </a:tabLst>
              </a:pPr>
              <a:endParaRPr lang="en-US" altLang="ja-JP"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266700" fontAlgn="auto">
                <a:spcBef>
                  <a:spcPts val="0"/>
                </a:spcBef>
                <a:spcAft>
                  <a:spcPts val="0"/>
                </a:spcAft>
                <a:tabLst>
                  <a:tab pos="266700" algn="l"/>
                </a:tabLs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看護職員を１名以上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かに該当する利用者の数が１名</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以上（利用定員</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以上である利用者の数が５名以上（利用定員</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endParaRPr lang="en-US" altLang="ja-JP" sz="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tabLst>
                  <a:tab pos="266700" algn="l"/>
                </a:tabLs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　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３名以上</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以上である利用者の数が９名以上（利用定員</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人以下の児童発達支援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323261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職員加配加算（障害児通所施設）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テキスト ボックス 12"/>
          <p:cNvSpPr txBox="1"/>
          <p:nvPr/>
        </p:nvSpPr>
        <p:spPr>
          <a:xfrm>
            <a:off x="8553400" y="3933056"/>
            <a:ext cx="115212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endPar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4953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看護職員配置加算の見直し</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一定</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基準</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満たす医療的ケア児を受け入れるための看護職員の加配を評価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endParaRPr lang="en-US" altLang="ja-JP" sz="5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6700" indent="88900" fontAlgn="auto">
              <a:spcBef>
                <a:spcPts val="0"/>
              </a:spcBef>
              <a:spcAft>
                <a:spcPts val="0"/>
              </a:spcAft>
              <a:tabLst>
                <a:tab pos="436563" algn="l"/>
              </a:tabLs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人員配置基準に加え、看護</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職員を１名以上配置し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合計が８点</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以上である利用者の数が５名以上</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534988" indent="-534988" fontAlgn="auto">
              <a:spcBef>
                <a:spcPts val="0"/>
              </a:spcBef>
              <a:spcAft>
                <a:spcPts val="0"/>
              </a:spcAft>
              <a:tabLst>
                <a:tab pos="436563" algn="l"/>
              </a:tabLs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977000" y="1268760"/>
            <a:ext cx="403244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看護職員配置加算（福祉型障害児入所施設）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8677952" y="5805264"/>
            <a:ext cx="1171592" cy="985028"/>
            <a:chOff x="5404206" y="3408044"/>
            <a:chExt cx="1013959" cy="852496"/>
          </a:xfrm>
        </p:grpSpPr>
        <p:pic>
          <p:nvPicPr>
            <p:cNvPr id="19" name="Picture 20" descr="ホテ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206" y="3439762"/>
              <a:ext cx="816201" cy="8162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4" descr="人工呼吸器をつけた赤ちゃんのイラスト">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206" y="3784455"/>
              <a:ext cx="432048" cy="47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ベテラン看護師さんのイラスト">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8262" y="3408044"/>
              <a:ext cx="509903" cy="83136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p:cNvSpPr txBox="1"/>
          <p:nvPr/>
        </p:nvSpPr>
        <p:spPr>
          <a:xfrm>
            <a:off x="200472" y="3933056"/>
            <a:ext cx="4032448"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常勤看護職員等配置加算（生活介護）</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344488" y="5005625"/>
            <a:ext cx="4464496" cy="1061829"/>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常勤看護職員等配置加算（</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）（従来からの区分）</a:t>
            </a:r>
            <a:endPar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看護職員が常勤換算で１人以上配置されている場合</a:t>
            </a:r>
          </a:p>
          <a:p>
            <a:pPr algn="just" fontAlgn="auto">
              <a:spcBef>
                <a:spcPts val="0"/>
              </a:spcBef>
              <a:spcAft>
                <a:spcPts val="0"/>
              </a:spcAft>
            </a:pP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（１）利用定員が</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常勤看護職員等配置加算（Ⅱ</a:t>
            </a:r>
            <a:r>
              <a:rPr lang="ja-JP"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1050"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看護職員が常勤換算で</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２人以上</a:t>
            </a:r>
            <a:r>
              <a:rPr lang="ja-JP" altLang="ja-JP" sz="105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配置されている場合</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（１）利用定員が</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　　　　</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56</a:t>
            </a:r>
            <a:r>
              <a:rPr lang="ja-JP"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05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気管切開のイラスト">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7329" y="5448999"/>
            <a:ext cx="989671" cy="1144128"/>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5097016" y="2780928"/>
            <a:ext cx="4464496" cy="1015663"/>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例：入所定員が</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人以下の知的障害児入所施設</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spcBef>
                <a:spcPts val="0"/>
              </a:spcBef>
              <a:spcAft>
                <a:spcPts val="0"/>
              </a:spcAft>
            </a:pP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看護職員配置</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）（現行のとおり）</a:t>
            </a:r>
            <a:endPar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職員が常勤換算で１人以上配置されている</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　</a:t>
            </a:r>
            <a:r>
              <a:rPr lang="en-US"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職員等配置加算（Ⅱ</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（新区分）</a:t>
            </a:r>
            <a:endPar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上記に加え、</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看護</a:t>
            </a:r>
            <a:r>
              <a:rPr lang="ja-JP" altLang="ja-JP" sz="100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職員が常勤換算</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a:t>
            </a:r>
            <a:r>
              <a:rPr lang="ja-JP" altLang="ja-JP" sz="1000" i="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r>
              <a:rPr lang="ja-JP"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され</a:t>
            </a: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、一定の基準を見対す障害児が</a:t>
            </a:r>
            <a:r>
              <a:rPr lang="en-US" altLang="ja-JP"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i="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人以上いる場合　　　　</a:t>
            </a:r>
            <a:r>
              <a:rPr lang="ja-JP"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0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2"/>
          <p:cNvSpPr txBox="1">
            <a:spLocks/>
          </p:cNvSpPr>
          <p:nvPr/>
        </p:nvSpPr>
        <p:spPr>
          <a:xfrm>
            <a:off x="7656760"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8AF2211C-1947-412D-9ECE-D1A2B2B3C5F8}" type="slidenum">
              <a:rPr lang="ja-JP" altLang="en-US" sz="1600" smtClean="0">
                <a:solidFill>
                  <a:prstClr val="black"/>
                </a:solidFill>
              </a:rPr>
              <a:pPr fontAlgn="auto">
                <a:spcBef>
                  <a:spcPts val="0"/>
                </a:spcBef>
                <a:spcAft>
                  <a:spcPts val="0"/>
                </a:spcAft>
              </a:pPr>
              <a:t>42</a:t>
            </a:fld>
            <a:endParaRPr lang="ja-JP" altLang="en-US" sz="1600" dirty="0">
              <a:solidFill>
                <a:prstClr val="black"/>
              </a:solidFill>
            </a:endParaRPr>
          </a:p>
        </p:txBody>
      </p:sp>
    </p:spTree>
    <p:extLst>
      <p:ext uri="{BB962C8B-B14F-4D97-AF65-F5344CB8AC3E}">
        <p14:creationId xmlns:p14="http://schemas.microsoft.com/office/powerpoint/2010/main" val="2300376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医療的ケア児者に対する支援の充実②</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88472" y="3645024"/>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r>
              <a:rPr lang="ja-JP" altLang="en-US"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送迎においても喀痰吸引等の医療的ケアが必要な場合があることから、手厚い人員配置体制で送迎を行うことを評価する。</a:t>
            </a: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just" fontAlgn="auto">
              <a:spcBef>
                <a:spcPts val="0"/>
              </a:spcBef>
              <a:spcAft>
                <a:spcPts val="0"/>
              </a:spcAft>
            </a:pPr>
            <a:endParaRPr lang="en-US" altLang="ja-JP" sz="12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208216" y="3668584"/>
            <a:ext cx="3232616"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送迎加算</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の拡充</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（障害児通所</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p:cNvGrpSpPr/>
          <p:nvPr/>
        </p:nvGrpSpPr>
        <p:grpSpPr>
          <a:xfrm>
            <a:off x="4953000" y="3645024"/>
            <a:ext cx="4764528" cy="3024336"/>
            <a:chOff x="4941000" y="1247842"/>
            <a:chExt cx="4764528" cy="2685214"/>
          </a:xfrm>
        </p:grpSpPr>
        <p:sp>
          <p:nvSpPr>
            <p:cNvPr id="14" name="正方形/長方形 13"/>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60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なケアを要する児童や障害者に対して適切な計画</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　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等を実施する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ため、専門的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な知識及び支援技術を持つ相談支援専門員を事業所に配置した上で、その旨を公表している場合に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医療・保育・教育機関等連携</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加算の創設</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fontAlgn="auto">
                <a:spcBef>
                  <a:spcPts val="0"/>
                </a:spcBef>
                <a:spcAft>
                  <a:spcPts val="6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サービス利用支援等の実施時において、障害福祉サービス等以外の医療機関、保育機関、教育機関等の職員と面談等を行い、必要な情報提供を受け協議等を行った上で、サービス等利用計画等を作成した場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a:p>
              <a:pPr marL="355600" indent="-355600"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4960744" y="1268760"/>
              <a:ext cx="268401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8" name="正方形/長方形 27"/>
          <p:cNvSpPr/>
          <p:nvPr/>
        </p:nvSpPr>
        <p:spPr>
          <a:xfrm>
            <a:off x="272480" y="4558758"/>
            <a:ext cx="4536504" cy="515526"/>
          </a:xfrm>
          <a:prstGeom prst="rect">
            <a:avLst/>
          </a:prstGeom>
          <a:ln w="12700">
            <a:solidFill>
              <a:schemeClr val="tx1"/>
            </a:solidFill>
            <a:prstDash val="sysDash"/>
          </a:ln>
        </p:spPr>
        <p:txBody>
          <a:bodyPr wrap="square">
            <a:spAutoFit/>
          </a:bodyPr>
          <a:lstStyle/>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障害児（重症心身障害児以外）　片道</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100"/>
              </a:lnSpc>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100"/>
              </a:lnSpc>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ロ</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重症心身障害児　　　　　　　   片道</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バスに乗る車椅子の人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776" y="5085184"/>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422496" y="5121042"/>
            <a:ext cx="2370264" cy="900246"/>
          </a:xfrm>
          <a:prstGeom prst="rect">
            <a:avLst/>
          </a:prstGeom>
        </p:spPr>
        <p:txBody>
          <a:bodyPr wrap="square">
            <a:spAutoFit/>
          </a:bodyPr>
          <a:lstStyle/>
          <a:p>
            <a:pPr marL="266700" indent="-266700"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看護職員加配加算を算定する事業所で、医療的ケアを行うため、運転手に加え、職員を</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１名以上</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配置して送迎を行った場合に更に加算。</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188472" y="620688"/>
            <a:ext cx="4764528" cy="3047896"/>
            <a:chOff x="4953000" y="620688"/>
            <a:chExt cx="4764528" cy="3047896"/>
          </a:xfrm>
        </p:grpSpPr>
        <p:grpSp>
          <p:nvGrpSpPr>
            <p:cNvPr id="10" name="グループ化 9"/>
            <p:cNvGrpSpPr/>
            <p:nvPr/>
          </p:nvGrpSpPr>
          <p:grpSpPr>
            <a:xfrm>
              <a:off x="4953000" y="620688"/>
              <a:ext cx="4764528" cy="3024336"/>
              <a:chOff x="4941000" y="1247842"/>
              <a:chExt cx="4764528" cy="2685214"/>
            </a:xfrm>
          </p:grpSpPr>
          <p:sp>
            <p:nvSpPr>
              <p:cNvPr id="11" name="正方形/長方形 10"/>
              <p:cNvSpPr/>
              <p:nvPr/>
            </p:nvSpPr>
            <p:spPr>
              <a:xfrm>
                <a:off x="4941000" y="1247842"/>
                <a:ext cx="4764528" cy="2685214"/>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60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医療機関との連携等により、外部の看護職員が事業所を訪問し　</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障害児者に対して看護を行った場合を評価する本加算について、長時間支援を評価する区分を設ける。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5925" indent="-415925" fontAlgn="auto">
                  <a:spcBef>
                    <a:spcPts val="0"/>
                  </a:spcBef>
                  <a:spcAft>
                    <a:spcPts val="0"/>
                  </a:spcAft>
                  <a:tabLst>
                    <a:tab pos="436563"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4960744" y="1268760"/>
                <a:ext cx="4660776" cy="288032"/>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医療連携体制加算の拡充</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（短期入所、障害児通所支援</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 name="正方形/長方形 23"/>
            <p:cNvSpPr/>
            <p:nvPr/>
          </p:nvSpPr>
          <p:spPr>
            <a:xfrm>
              <a:off x="5097016" y="1628800"/>
              <a:ext cx="4448944" cy="1107996"/>
            </a:xfrm>
            <a:prstGeom prst="rect">
              <a:avLst/>
            </a:prstGeom>
            <a:ln w="12700">
              <a:solidFill>
                <a:schemeClr val="tx1"/>
              </a:solidFill>
              <a:prstDash val="sysDash"/>
            </a:ln>
          </p:spPr>
          <p:txBody>
            <a:bodyPr wrap="square">
              <a:spAutoFit/>
            </a:bodyPr>
            <a:lstStyle/>
            <a:p>
              <a:pPr algn="just" fontAlgn="auto">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イ</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日（利用者</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ハ</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ニ</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p>
            <a:p>
              <a:pPr algn="just" fontAlgn="auto">
                <a:spcBef>
                  <a:spcPts val="0"/>
                </a:spcBef>
                <a:spcAft>
                  <a:spcPts val="0"/>
                </a:spcAft>
              </a:pPr>
              <a:r>
                <a:rPr lang="ja-JP" altLang="en-US" sz="1100" b="1"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日（利用者</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spcBef>
                  <a:spcPts val="0"/>
                </a:spcBef>
                <a:spcAft>
                  <a:spcPts val="0"/>
                </a:spcAft>
              </a:pPr>
              <a:r>
                <a:rPr lang="ja-JP" altLang="en-US" sz="110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ヘ</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医療連携体制加算（</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sng"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1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Picture 22" descr="家・建物のイラスト「１階建て一軒家」"/>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574" y="2816786"/>
              <a:ext cx="737431" cy="7374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車椅子に乗って運動する人のイラスト（女の子）"/>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285" y="3023273"/>
              <a:ext cx="524569" cy="5245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0050" y="2780842"/>
              <a:ext cx="585910" cy="887742"/>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097015" y="2780928"/>
              <a:ext cx="2974985" cy="415498"/>
            </a:xfrm>
            <a:prstGeom prst="rect">
              <a:avLst/>
            </a:prstGeom>
          </p:spPr>
          <p:txBody>
            <a:bodyPr wrap="square">
              <a:spAutoFit/>
            </a:bodyPr>
            <a:lstStyle/>
            <a:p>
              <a:pPr marL="88900" indent="-88900" algn="just" fontAlgn="auto">
                <a:spcBef>
                  <a:spcPts val="0"/>
                </a:spcBef>
                <a:spcAft>
                  <a:spcPts val="0"/>
                </a:spcAft>
              </a:pPr>
              <a:r>
                <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時間未満に適用し、（</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Ⅴ</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Ⅵ</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時間を超えた支援に適用</a:t>
              </a:r>
              <a:endParaRPr lang="en-US" altLang="ja-JP"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0" name="スライド番号プレースホルダー 2"/>
          <p:cNvSpPr txBox="1">
            <a:spLocks/>
          </p:cNvSpPr>
          <p:nvPr/>
        </p:nvSpPr>
        <p:spPr>
          <a:xfrm>
            <a:off x="7656760"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8AF2211C-1947-412D-9ECE-D1A2B2B3C5F8}" type="slidenum">
              <a:rPr lang="ja-JP" altLang="en-US" sz="1600" smtClean="0">
                <a:solidFill>
                  <a:prstClr val="black"/>
                </a:solidFill>
              </a:rPr>
              <a:pPr fontAlgn="auto">
                <a:spcBef>
                  <a:spcPts val="0"/>
                </a:spcBef>
                <a:spcAft>
                  <a:spcPts val="0"/>
                </a:spcAft>
              </a:pPr>
              <a:t>43</a:t>
            </a:fld>
            <a:endParaRPr lang="ja-JP" altLang="en-US" sz="1600" dirty="0">
              <a:solidFill>
                <a:prstClr val="black"/>
              </a:solidFill>
            </a:endParaRPr>
          </a:p>
        </p:txBody>
      </p:sp>
      <p:grpSp>
        <p:nvGrpSpPr>
          <p:cNvPr id="2" name="グループ化 1"/>
          <p:cNvGrpSpPr/>
          <p:nvPr/>
        </p:nvGrpSpPr>
        <p:grpSpPr>
          <a:xfrm>
            <a:off x="4953000" y="620688"/>
            <a:ext cx="4764528" cy="3024336"/>
            <a:chOff x="188472" y="620688"/>
            <a:chExt cx="4764528" cy="3024336"/>
          </a:xfrm>
        </p:grpSpPr>
        <p:sp>
          <p:nvSpPr>
            <p:cNvPr id="5" name="正方形/長方形 4"/>
            <p:cNvSpPr/>
            <p:nvPr/>
          </p:nvSpPr>
          <p:spPr>
            <a:xfrm>
              <a:off x="188472" y="620688"/>
              <a:ext cx="4764528" cy="3024336"/>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医療的ケアが必要な障害児者の受入れを積極的に支援するため、短期入所の新たな報酬区分と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して創設。　</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fontAlgn="auto">
                <a:spcBef>
                  <a:spcPts val="0"/>
                </a:spcBef>
                <a:spcAft>
                  <a:spcPts val="0"/>
                </a:spcAft>
              </a:pPr>
              <a:endParaRPr lang="ja-JP" altLang="en-US"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人員配置基準</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併設型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や空床型については、現行の取扱いと同様に、本体施設の配置基準に準じることとし、医療的ケアが必要な障害児者を受け入れる場合については、看護職員を常勤で１人以上配置。</a:t>
              </a:r>
            </a:p>
            <a:p>
              <a:pPr marL="266700" indent="-2667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単独型については、現行の区分に加えて、看護職員を常勤で１人以上配置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a:t>
              </a:r>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判定スコア</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のいずれかの項目に該当</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する者を受け入れる場合などを評価。</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60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208216" y="644248"/>
              <a:ext cx="3232616" cy="324408"/>
            </a:xfrm>
            <a:prstGeom prst="rect">
              <a:avLst/>
            </a:prstGeom>
            <a:solidFill>
              <a:srgbClr val="99CCFF"/>
            </a:solidFill>
            <a:ln w="28575">
              <a:solidFill>
                <a:srgbClr val="99CCFF"/>
              </a:solidFill>
            </a:ln>
          </p:spPr>
          <p:txBody>
            <a:bodyPr wrap="square" lIns="86457" tIns="102114" rIns="86457" bIns="43228" rtlCol="0" anchor="ctr" anchorCtr="0">
              <a:noAutofit/>
            </a:bodyPr>
            <a:lstStyle/>
            <a:p>
              <a:pPr fontAlgn="auto">
                <a:lnSpc>
                  <a:spcPts val="1418"/>
                </a:lnSpc>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福祉型強化短期入所サービスの創設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46" descr="住宅街のイラスト（背景素材）"/>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438" y="2351509"/>
              <a:ext cx="1207554" cy="12075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パンツルックの女性看護師さん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0872" y="2780927"/>
              <a:ext cx="484173" cy="778135"/>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a:xfrm>
              <a:off x="272480" y="2492896"/>
              <a:ext cx="3312368" cy="515526"/>
            </a:xfrm>
            <a:prstGeom prst="rect">
              <a:avLst/>
            </a:prstGeom>
            <a:ln w="12700">
              <a:solidFill>
                <a:schemeClr val="tx1"/>
              </a:solidFill>
              <a:prstDash val="sysDash"/>
            </a:ln>
          </p:spPr>
          <p:txBody>
            <a:bodyPr wrap="square">
              <a:spAutoFit/>
            </a:bodyPr>
            <a:lstStyle/>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福祉型強化短期入所サービス費（</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just" fontAlgn="auto">
                <a:lnSpc>
                  <a:spcPts val="1100"/>
                </a:lnSpc>
                <a:spcBef>
                  <a:spcPts val="0"/>
                </a:spcBef>
                <a:spcAft>
                  <a:spcPts val="0"/>
                </a:spcAft>
              </a:pP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区分６</a:t>
              </a: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1,096</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fontAlgn="auto">
                <a:lnSpc>
                  <a:spcPts val="1100"/>
                </a:lnSpc>
                <a:spcBef>
                  <a:spcPts val="0"/>
                </a:spcBef>
                <a:spcAft>
                  <a:spcPts val="0"/>
                </a:spcAft>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短期入所のみ利用する場合</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3" name="Picture 66" descr="会議のイラスト（男女）"/>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9599" y="5805264"/>
            <a:ext cx="777832" cy="77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1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C:\Users\TMJVT\Documents\●その他資料\イラスト\NB24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89" y="4353438"/>
            <a:ext cx="442008" cy="850911"/>
          </a:xfrm>
          <a:prstGeom prst="rect">
            <a:avLst/>
          </a:prstGeom>
          <a:noFill/>
          <a:extLst>
            <a:ext uri="{909E8E84-426E-40DD-AFC4-6F175D3DCCD1}">
              <a14:hiddenFill xmlns:a14="http://schemas.microsoft.com/office/drawing/2010/main">
                <a:solidFill>
                  <a:srgbClr val="FFFFFF"/>
                </a:solidFill>
              </a14:hiddenFill>
            </a:ext>
          </a:extLst>
        </p:spPr>
      </p:pic>
      <p:sp>
        <p:nvSpPr>
          <p:cNvPr id="39" name="ドーナツ 38"/>
          <p:cNvSpPr/>
          <p:nvPr/>
        </p:nvSpPr>
        <p:spPr>
          <a:xfrm>
            <a:off x="5385063" y="2924949"/>
            <a:ext cx="4377203" cy="2747347"/>
          </a:xfrm>
          <a:prstGeom prst="donut">
            <a:avLst>
              <a:gd name="adj" fmla="val 9363"/>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a:p>
            <a:pPr algn="ctr" fontAlgn="auto">
              <a:spcBef>
                <a:spcPts val="0"/>
              </a:spcBef>
              <a:spcAft>
                <a:spcPts val="0"/>
              </a:spcAft>
              <a:defRPr/>
            </a:pPr>
            <a:endParaRPr lang="en-US" altLang="ja-JP" sz="1400" dirty="0">
              <a:solidFill>
                <a:prstClr val="black"/>
              </a:solidFill>
            </a:endParaRPr>
          </a:p>
        </p:txBody>
      </p:sp>
      <p:grpSp>
        <p:nvGrpSpPr>
          <p:cNvPr id="35" name="グループ化 18"/>
          <p:cNvGrpSpPr/>
          <p:nvPr/>
        </p:nvGrpSpPr>
        <p:grpSpPr>
          <a:xfrm>
            <a:off x="0" y="548680"/>
            <a:ext cx="9906000" cy="72008"/>
            <a:chOff x="0" y="188640"/>
            <a:chExt cx="9144000" cy="72008"/>
          </a:xfrm>
        </p:grpSpPr>
        <p:cxnSp>
          <p:nvCxnSpPr>
            <p:cNvPr id="36" name="直線コネクタ 35"/>
            <p:cNvCxnSpPr/>
            <p:nvPr/>
          </p:nvCxnSpPr>
          <p:spPr>
            <a:xfrm>
              <a:off x="0" y="188640"/>
              <a:ext cx="9144000" cy="0"/>
            </a:xfrm>
            <a:prstGeom prst="line">
              <a:avLst/>
            </a:prstGeom>
            <a:ln>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0" y="260648"/>
              <a:ext cx="9144000" cy="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grpSp>
      <p:sp>
        <p:nvSpPr>
          <p:cNvPr id="3" name="角丸四角形 2"/>
          <p:cNvSpPr/>
          <p:nvPr/>
        </p:nvSpPr>
        <p:spPr>
          <a:xfrm>
            <a:off x="5952263" y="5994561"/>
            <a:ext cx="3809988" cy="540000"/>
          </a:xfrm>
          <a:prstGeom prst="roundRect">
            <a:avLst>
              <a:gd name="adj" fmla="val 0"/>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fontAlgn="auto">
              <a:spcBef>
                <a:spcPts val="0"/>
              </a:spcBef>
              <a:spcAft>
                <a:spcPts val="0"/>
              </a:spcAft>
            </a:pPr>
            <a:r>
              <a:rPr lang="ja-JP" altLang="en-US" sz="1200" dirty="0" smtClean="0">
                <a:solidFill>
                  <a:prstClr val="black"/>
                </a:solidFill>
                <a:latin typeface="HGPｺﾞｼｯｸM" panose="020B0600000000000000" pitchFamily="50" charset="-128"/>
                <a:ea typeface="HGPｺﾞｼｯｸM" panose="020B0600000000000000" pitchFamily="50" charset="-128"/>
              </a:rPr>
              <a:t>・在宅の障害児</a:t>
            </a:r>
            <a:r>
              <a:rPr lang="ja-JP" altLang="en-US" sz="1200" dirty="0">
                <a:solidFill>
                  <a:prstClr val="black"/>
                </a:solidFill>
                <a:latin typeface="HGPｺﾞｼｯｸM" panose="020B0600000000000000" pitchFamily="50" charset="-128"/>
                <a:ea typeface="HGPｺﾞｼｯｸM" panose="020B0600000000000000" pitchFamily="50" charset="-128"/>
              </a:rPr>
              <a:t>の</a:t>
            </a:r>
            <a:r>
              <a:rPr lang="ja-JP" altLang="en-US" sz="1200" b="1" dirty="0">
                <a:solidFill>
                  <a:srgbClr val="0070C0"/>
                </a:solidFill>
                <a:latin typeface="HGPｺﾞｼｯｸM" panose="020B0600000000000000" pitchFamily="50" charset="-128"/>
                <a:ea typeface="HGPｺﾞｼｯｸM" panose="020B0600000000000000" pitchFamily="50" charset="-128"/>
              </a:rPr>
              <a:t>発達支援</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の機会の確保</a:t>
            </a:r>
            <a:endParaRPr lang="en-US" altLang="ja-JP" sz="1200" dirty="0">
              <a:solidFill>
                <a:prstClr val="black"/>
              </a:solidFill>
              <a:latin typeface="HGPｺﾞｼｯｸM" panose="020B0600000000000000" pitchFamily="50" charset="-128"/>
              <a:ea typeface="HGPｺﾞｼｯｸM" panose="020B0600000000000000" pitchFamily="50" charset="-128"/>
            </a:endParaRPr>
          </a:p>
          <a:p>
            <a:pPr fontAlgn="auto">
              <a:spcBef>
                <a:spcPts val="0"/>
              </a:spcBef>
              <a:spcAft>
                <a:spcPts val="0"/>
              </a:spcAft>
            </a:pPr>
            <a:r>
              <a:rPr lang="ja-JP" altLang="en-US" sz="1200" dirty="0" smtClean="0">
                <a:solidFill>
                  <a:prstClr val="black"/>
                </a:solidFill>
                <a:latin typeface="HGPｺﾞｼｯｸM" panose="020B0600000000000000" pitchFamily="50" charset="-128"/>
                <a:ea typeface="HGPｺﾞｼｯｸM" panose="020B0600000000000000" pitchFamily="50" charset="-128"/>
              </a:rPr>
              <a:t>・訪問支援から通所支援への</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社会生活</a:t>
            </a:r>
            <a:r>
              <a:rPr lang="ja-JP" altLang="en-US" sz="1200" b="1" dirty="0">
                <a:solidFill>
                  <a:srgbClr val="0070C0"/>
                </a:solidFill>
                <a:latin typeface="HGPｺﾞｼｯｸM" panose="020B0600000000000000" pitchFamily="50" charset="-128"/>
                <a:ea typeface="HGPｺﾞｼｯｸM" panose="020B0600000000000000" pitchFamily="50" charset="-128"/>
              </a:rPr>
              <a:t>の</a:t>
            </a:r>
            <a:r>
              <a:rPr lang="ja-JP" altLang="en-US" sz="1200" b="1" dirty="0" smtClean="0">
                <a:solidFill>
                  <a:srgbClr val="0070C0"/>
                </a:solidFill>
                <a:latin typeface="HGPｺﾞｼｯｸM" panose="020B0600000000000000" pitchFamily="50" charset="-128"/>
                <a:ea typeface="HGPｺﾞｼｯｸM" panose="020B0600000000000000" pitchFamily="50" charset="-128"/>
              </a:rPr>
              <a:t>移行を推進</a:t>
            </a:r>
            <a:endParaRPr lang="ja-JP" altLang="en-US" sz="1200" b="1" dirty="0">
              <a:solidFill>
                <a:srgbClr val="0070C0"/>
              </a:solidFill>
              <a:latin typeface="HGPｺﾞｼｯｸM" panose="020B0600000000000000" pitchFamily="50" charset="-128"/>
              <a:ea typeface="HGPｺﾞｼｯｸM" panose="020B0600000000000000" pitchFamily="50" charset="-128"/>
            </a:endParaRPr>
          </a:p>
        </p:txBody>
      </p:sp>
      <p:sp>
        <p:nvSpPr>
          <p:cNvPr id="40" name="角丸四角形 39"/>
          <p:cNvSpPr/>
          <p:nvPr/>
        </p:nvSpPr>
        <p:spPr>
          <a:xfrm>
            <a:off x="5971080" y="2920804"/>
            <a:ext cx="1121570" cy="393533"/>
          </a:xfrm>
          <a:prstGeom prst="roundRect">
            <a:avLst>
              <a:gd name="adj" fmla="val 12242"/>
            </a:avLst>
          </a:prstGeom>
          <a:solidFill>
            <a:schemeClr val="accent5"/>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000" dirty="0" smtClean="0">
                <a:solidFill>
                  <a:prstClr val="black"/>
                </a:solidFill>
              </a:rPr>
              <a:t>訪問</a:t>
            </a:r>
            <a:r>
              <a:rPr lang="ja-JP" altLang="en-US" sz="1000" dirty="0">
                <a:solidFill>
                  <a:prstClr val="black"/>
                </a:solidFill>
              </a:rPr>
              <a:t>教育</a:t>
            </a:r>
          </a:p>
        </p:txBody>
      </p:sp>
      <p:cxnSp>
        <p:nvCxnSpPr>
          <p:cNvPr id="45" name="直線矢印コネクタ 44"/>
          <p:cNvCxnSpPr>
            <a:stCxn id="51" idx="3"/>
          </p:cNvCxnSpPr>
          <p:nvPr/>
        </p:nvCxnSpPr>
        <p:spPr>
          <a:xfrm>
            <a:off x="6337603" y="3868036"/>
            <a:ext cx="954256" cy="109220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5101451" y="4532999"/>
            <a:ext cx="1701624" cy="427261"/>
          </a:xfrm>
          <a:prstGeom prst="roundRect">
            <a:avLst>
              <a:gd name="adj" fmla="val 12242"/>
            </a:avLst>
          </a:prstGeom>
          <a:solidFill>
            <a:srgbClr val="FDBBC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100" dirty="0" smtClean="0">
                <a:solidFill>
                  <a:prstClr val="black"/>
                </a:solidFill>
              </a:rPr>
              <a:t>訪問診療</a:t>
            </a:r>
            <a:r>
              <a:rPr lang="ja-JP" altLang="en-US" sz="1100" dirty="0">
                <a:solidFill>
                  <a:prstClr val="black"/>
                </a:solidFill>
              </a:rPr>
              <a:t>・</a:t>
            </a:r>
            <a:r>
              <a:rPr lang="ja-JP" altLang="en-US" sz="1100" dirty="0" smtClean="0">
                <a:solidFill>
                  <a:prstClr val="black"/>
                </a:solidFill>
              </a:rPr>
              <a:t>訪問</a:t>
            </a:r>
            <a:r>
              <a:rPr lang="ja-JP" altLang="en-US" sz="1100" dirty="0">
                <a:solidFill>
                  <a:prstClr val="black"/>
                </a:solidFill>
              </a:rPr>
              <a:t>看護</a:t>
            </a:r>
          </a:p>
        </p:txBody>
      </p:sp>
      <p:sp>
        <p:nvSpPr>
          <p:cNvPr id="51" name="角丸四角形 50"/>
          <p:cNvSpPr/>
          <p:nvPr/>
        </p:nvSpPr>
        <p:spPr>
          <a:xfrm>
            <a:off x="5132509" y="3645026"/>
            <a:ext cx="1205094" cy="446005"/>
          </a:xfrm>
          <a:prstGeom prst="roundRect">
            <a:avLst>
              <a:gd name="adj" fmla="val 12242"/>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000" dirty="0" smtClean="0">
                <a:solidFill>
                  <a:prstClr val="black"/>
                </a:solidFill>
              </a:rPr>
              <a:t>居宅訪問型保育</a:t>
            </a:r>
            <a:endParaRPr lang="ja-JP" altLang="en-US" sz="1000" dirty="0">
              <a:solidFill>
                <a:prstClr val="black"/>
              </a:solidFill>
            </a:endParaRPr>
          </a:p>
        </p:txBody>
      </p:sp>
      <p:cxnSp>
        <p:nvCxnSpPr>
          <p:cNvPr id="52" name="直線矢印コネクタ 51"/>
          <p:cNvCxnSpPr/>
          <p:nvPr/>
        </p:nvCxnSpPr>
        <p:spPr>
          <a:xfrm>
            <a:off x="7020996" y="3356992"/>
            <a:ext cx="452284" cy="160324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8034520" y="3526268"/>
            <a:ext cx="1599000" cy="478801"/>
          </a:xfrm>
          <a:prstGeom prst="rect">
            <a:avLst/>
          </a:prstGeom>
          <a:solidFill>
            <a:srgbClr val="FFCC99"/>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fontAlgn="auto">
              <a:spcBef>
                <a:spcPts val="0"/>
              </a:spcBef>
              <a:spcAft>
                <a:spcPts val="0"/>
              </a:spcAft>
              <a:defRPr/>
            </a:pPr>
            <a:r>
              <a:rPr lang="ja-JP" altLang="en-US" sz="1100" dirty="0" smtClean="0">
                <a:solidFill>
                  <a:prstClr val="black"/>
                </a:solidFill>
                <a:latin typeface="HGPｺﾞｼｯｸM" panose="020B0600000000000000" pitchFamily="50" charset="-128"/>
                <a:ea typeface="HGPｺﾞｼｯｸM" panose="020B0600000000000000" pitchFamily="50" charset="-128"/>
              </a:rPr>
              <a:t>居宅訪問型</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a:p>
            <a:pPr algn="ctr" fontAlgn="auto">
              <a:spcBef>
                <a:spcPts val="0"/>
              </a:spcBef>
              <a:spcAft>
                <a:spcPts val="0"/>
              </a:spcAft>
              <a:defRPr/>
            </a:pPr>
            <a:r>
              <a:rPr lang="ja-JP" altLang="en-US" sz="1100" dirty="0" smtClean="0">
                <a:solidFill>
                  <a:prstClr val="black"/>
                </a:solidFill>
                <a:latin typeface="HGPｺﾞｼｯｸM" panose="020B0600000000000000" pitchFamily="50" charset="-128"/>
                <a:ea typeface="HGPｺﾞｼｯｸM" panose="020B0600000000000000" pitchFamily="50" charset="-128"/>
              </a:rPr>
              <a:t>児童発達支援（新設）</a:t>
            </a:r>
            <a:endParaRPr lang="ja-JP" altLang="en-US" sz="1100" dirty="0">
              <a:solidFill>
                <a:prstClr val="black"/>
              </a:solidFill>
              <a:latin typeface="HGPｺﾞｼｯｸM" panose="020B0600000000000000" pitchFamily="50" charset="-128"/>
              <a:ea typeface="HGPｺﾞｼｯｸM" panose="020B0600000000000000" pitchFamily="50" charset="-128"/>
            </a:endParaRPr>
          </a:p>
        </p:txBody>
      </p:sp>
      <p:cxnSp>
        <p:nvCxnSpPr>
          <p:cNvPr id="56" name="直線矢印コネクタ 55"/>
          <p:cNvCxnSpPr/>
          <p:nvPr/>
        </p:nvCxnSpPr>
        <p:spPr>
          <a:xfrm>
            <a:off x="6821054" y="4778866"/>
            <a:ext cx="399884" cy="40886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KKKPH\AppData\Local\Microsoft\Windows\Temporary Internet Files\Content.IE5\U0BHBEX7\lgi01a201403291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91859" y="5047817"/>
            <a:ext cx="829493" cy="82949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05356" y="5672319"/>
            <a:ext cx="492443" cy="276999"/>
          </a:xfrm>
          <a:prstGeom prst="rect">
            <a:avLst/>
          </a:prstGeom>
          <a:noFill/>
        </p:spPr>
        <p:txBody>
          <a:bodyPr wrap="none">
            <a:spAutoFit/>
          </a:bodyPr>
          <a:lstStyle/>
          <a:p>
            <a:pPr algn="ctr" fontAlgn="auto">
              <a:spcBef>
                <a:spcPts val="0"/>
              </a:spcBef>
              <a:spcAft>
                <a:spcPts val="0"/>
              </a:spcAft>
              <a:defRPr/>
            </a:pPr>
            <a:r>
              <a:rPr lang="ja-JP" altLang="en-US" sz="1200" dirty="0">
                <a:solidFill>
                  <a:prstClr val="black"/>
                </a:solidFill>
                <a:latin typeface="Calibri"/>
                <a:ea typeface="ＭＳ Ｐゴシック"/>
              </a:rPr>
              <a:t>居宅</a:t>
            </a:r>
          </a:p>
        </p:txBody>
      </p:sp>
      <p:sp>
        <p:nvSpPr>
          <p:cNvPr id="55" name="1 つの角を丸めた四角形 54"/>
          <p:cNvSpPr/>
          <p:nvPr/>
        </p:nvSpPr>
        <p:spPr>
          <a:xfrm>
            <a:off x="7761325" y="3166216"/>
            <a:ext cx="2274739" cy="432048"/>
          </a:xfrm>
          <a:prstGeom prst="snipRoundRect">
            <a:avLst>
              <a:gd name="adj1" fmla="val 16667"/>
              <a:gd name="adj2" fmla="val 324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fontAlgn="auto">
              <a:spcBef>
                <a:spcPts val="0"/>
              </a:spcBef>
              <a:spcAft>
                <a:spcPts val="0"/>
              </a:spcAft>
              <a:defRPr/>
            </a:pPr>
            <a:r>
              <a:rPr lang="ja-JP" altLang="en-US" sz="1600" b="1" dirty="0">
                <a:solidFill>
                  <a:srgbClr val="000000"/>
                </a:solidFill>
              </a:rPr>
              <a:t> </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児童</a:t>
            </a:r>
            <a:r>
              <a:rPr lang="ja-JP" altLang="en-US" sz="1200" b="1" dirty="0">
                <a:solidFill>
                  <a:srgbClr val="000000"/>
                </a:solidFill>
                <a:latin typeface="HGPｺﾞｼｯｸM" panose="020B0600000000000000" pitchFamily="50" charset="-128"/>
                <a:ea typeface="HGPｺﾞｼｯｸM" panose="020B0600000000000000" pitchFamily="50" charset="-128"/>
              </a:rPr>
              <a:t>発達</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支援センター　等</a:t>
            </a:r>
            <a:r>
              <a:rPr lang="ja-JP" altLang="en-US" sz="1200" b="1" dirty="0">
                <a:solidFill>
                  <a:srgbClr val="000000"/>
                </a:solidFill>
                <a:latin typeface="HGPｺﾞｼｯｸM" panose="020B0600000000000000" pitchFamily="50" charset="-128"/>
                <a:ea typeface="HGPｺﾞｼｯｸM" panose="020B0600000000000000" pitchFamily="50" charset="-128"/>
              </a:rPr>
              <a:t>　</a:t>
            </a:r>
            <a:r>
              <a:rPr lang="ja-JP" altLang="en-US" sz="1200" b="1" dirty="0" smtClean="0">
                <a:solidFill>
                  <a:srgbClr val="000000"/>
                </a:solidFill>
                <a:latin typeface="HGPｺﾞｼｯｸM" panose="020B0600000000000000" pitchFamily="50" charset="-128"/>
                <a:ea typeface="HGPｺﾞｼｯｸM" panose="020B0600000000000000" pitchFamily="50" charset="-128"/>
              </a:rPr>
              <a:t> </a:t>
            </a:r>
            <a:endParaRPr lang="en-US" altLang="ja-JP" sz="1200" b="1" dirty="0" smtClean="0">
              <a:solidFill>
                <a:srgbClr val="000000"/>
              </a:solidFill>
              <a:latin typeface="HGPｺﾞｼｯｸM" panose="020B0600000000000000" pitchFamily="50" charset="-128"/>
              <a:ea typeface="HGPｺﾞｼｯｸM" panose="020B0600000000000000" pitchFamily="50" charset="-128"/>
            </a:endParaRPr>
          </a:p>
        </p:txBody>
      </p:sp>
      <p:pic>
        <p:nvPicPr>
          <p:cNvPr id="42" name="Picture 2" descr="http://msp.c.yimg.jp/yjimage?q=UVn3R60XyLGTYNoB3petaXbwggp3HAUe23sYxFcAYNjHity7.r1FMP91m8wofIXw0tihQMvRp1Uxf6iWAoxPKegC6RGgB7f_ZA_3Ly5K9xv6rBU5YxtMgy.NtXp4EGqZWwNn12ZMbDPL.J48nQ--&amp;sig=138pojjr2&amp;x=170&amp;y=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368" y="2704878"/>
            <a:ext cx="1157823" cy="573531"/>
          </a:xfrm>
          <a:prstGeom prst="rect">
            <a:avLst/>
          </a:prstGeom>
          <a:noFill/>
          <a:extLst>
            <a:ext uri="{909E8E84-426E-40DD-AFC4-6F175D3DCCD1}">
              <a14:hiddenFill xmlns:a14="http://schemas.microsoft.com/office/drawing/2010/main">
                <a:solidFill>
                  <a:srgbClr val="FFFFFF"/>
                </a:solidFill>
              </a14:hiddenFill>
            </a:ext>
          </a:extLst>
        </p:spPr>
      </p:pic>
      <p:sp>
        <p:nvSpPr>
          <p:cNvPr id="17" name="右矢印 16"/>
          <p:cNvSpPr/>
          <p:nvPr/>
        </p:nvSpPr>
        <p:spPr>
          <a:xfrm rot="7114606">
            <a:off x="7626079" y="4386934"/>
            <a:ext cx="926288" cy="406250"/>
          </a:xfrm>
          <a:prstGeom prst="rightArrow">
            <a:avLst/>
          </a:prstGeom>
          <a:solidFill>
            <a:srgbClr val="FF0000"/>
          </a:solidFill>
          <a:ln w="15875">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fontAlgn="auto">
              <a:spcBef>
                <a:spcPts val="0"/>
              </a:spcBef>
              <a:spcAft>
                <a:spcPts val="0"/>
              </a:spcAft>
            </a:pPr>
            <a:endParaRPr lang="ja-JP" altLang="en-US" sz="1400" b="1" dirty="0" smtClean="0">
              <a:solidFill>
                <a:prstClr val="black"/>
              </a:solidFill>
            </a:endParaRPr>
          </a:p>
        </p:txBody>
      </p:sp>
      <p:sp>
        <p:nvSpPr>
          <p:cNvPr id="33" name="正方形/長方形 32"/>
          <p:cNvSpPr/>
          <p:nvPr/>
        </p:nvSpPr>
        <p:spPr>
          <a:xfrm>
            <a:off x="129950" y="2852936"/>
            <a:ext cx="4803273" cy="1077630"/>
          </a:xfrm>
          <a:prstGeom prst="rect">
            <a:avLst/>
          </a:prstGeom>
          <a:noFill/>
          <a:ln w="19050" cap="flat" cmpd="sng" algn="ctr">
            <a:solidFill>
              <a:srgbClr val="99CCFF"/>
            </a:solidFill>
            <a:prstDash val="solid"/>
          </a:ln>
          <a:effectLst/>
        </p:spPr>
        <p:txBody>
          <a:bodyPr lIns="91430" tIns="45714" rIns="91430" bIns="45714" anchor="t" anchorCtr="0"/>
          <a:lstStyle/>
          <a:p>
            <a:pPr marL="179388" indent="-179388" fontAlgn="auto">
              <a:spcBef>
                <a:spcPts val="0"/>
              </a:spcBef>
              <a:spcAft>
                <a:spcPts val="0"/>
              </a:spcAft>
              <a:defRPr/>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79388" indent="-179388" fontAlgn="auto">
              <a:spcBef>
                <a:spcPts val="0"/>
              </a:spcBef>
              <a:spcAft>
                <a:spcPts val="0"/>
              </a:spcAft>
              <a:defRPr/>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重症心身</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障害児などの重度の障害児等</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であって、児童発達支援等の障害児通所支援を受けるために外出することが著しく困難な障害児</a:t>
            </a:r>
          </a:p>
          <a:p>
            <a:pPr marL="179388" indent="-179388" fontAlgn="auto">
              <a:spcBef>
                <a:spcPts val="0"/>
              </a:spcBef>
              <a:spcAft>
                <a:spcPts val="0"/>
              </a:spcAft>
              <a:defRPr/>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　</a:t>
            </a:r>
            <a:endParaRPr kumimoji="0" lang="en-US" altLang="ja-JP" sz="1400" kern="0" dirty="0">
              <a:solidFill>
                <a:prstClr val="black"/>
              </a:solidFill>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129950" y="2636912"/>
            <a:ext cx="1794199"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 対象者</a:t>
            </a:r>
          </a:p>
        </p:txBody>
      </p:sp>
      <p:sp>
        <p:nvSpPr>
          <p:cNvPr id="43" name="正方形/長方形 42"/>
          <p:cNvSpPr/>
          <p:nvPr/>
        </p:nvSpPr>
        <p:spPr>
          <a:xfrm>
            <a:off x="129950" y="4198798"/>
            <a:ext cx="4803273" cy="1620000"/>
          </a:xfrm>
          <a:prstGeom prst="rect">
            <a:avLst/>
          </a:prstGeom>
          <a:noFill/>
          <a:ln w="19050" cap="flat" cmpd="sng" algn="ctr">
            <a:solidFill>
              <a:srgbClr val="99CCFF"/>
            </a:solidFill>
            <a:prstDash val="solid"/>
          </a:ln>
          <a:effectLst/>
        </p:spPr>
        <p:txBody>
          <a:bodyPr lIns="91430" tIns="45714" rIns="91430" bIns="45714" anchor="t"/>
          <a:lstStyle/>
          <a:p>
            <a:pPr marL="182563" indent="-182563" fontAlgn="auto">
              <a:lnSpc>
                <a:spcPct val="110000"/>
              </a:lnSpc>
              <a:spcBef>
                <a:spcPts val="0"/>
              </a:spcBef>
              <a:spcAft>
                <a:spcPts val="0"/>
              </a:spcAft>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563" indent="-182563" fontAlgn="auto">
              <a:lnSpc>
                <a:spcPct val="110000"/>
              </a:lnSpc>
              <a:spcBef>
                <a:spcPts val="0"/>
              </a:spcBef>
              <a:spcAft>
                <a:spcPts val="0"/>
              </a:spcAft>
            </a:pP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rPr>
              <a:t>　障害児の居宅を訪問し、日常生活における基本的な動作の指導、知識技能の付与等の支援を</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rPr>
              <a:t>実施</a:t>
            </a:r>
            <a:endParaRPr kumimoji="0" lang="ja-JP" altLang="en-US" sz="1400" kern="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endParaRPr kumimoji="0" lang="en-US" altLang="ja-JP" sz="400" kern="0" dirty="0" smtClean="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en-US" altLang="ja-JP" sz="1200" kern="0" dirty="0" smtClean="0">
                <a:solidFill>
                  <a:prstClr val="black"/>
                </a:solidFill>
                <a:latin typeface="HGPｺﾞｼｯｸM" panose="020B0600000000000000" pitchFamily="50" charset="-128"/>
                <a:ea typeface="HGPｺﾞｼｯｸM" panose="020B0600000000000000" pitchFamily="50" charset="-128"/>
              </a:rPr>
              <a:t>【</a:t>
            </a: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具体的</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な支援内容の</a:t>
            </a: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例</a:t>
            </a:r>
            <a:r>
              <a:rPr kumimoji="0" lang="en-US" altLang="ja-JP" sz="1200" kern="0" dirty="0" smtClean="0">
                <a:solidFill>
                  <a:prstClr val="black"/>
                </a:solidFill>
                <a:latin typeface="HGPｺﾞｼｯｸM" panose="020B0600000000000000" pitchFamily="50" charset="-128"/>
                <a:ea typeface="HGPｺﾞｼｯｸM" panose="020B0600000000000000" pitchFamily="50" charset="-128"/>
              </a:rPr>
              <a:t>】</a:t>
            </a:r>
            <a:endParaRPr kumimoji="0" lang="ja-JP" altLang="en-US" sz="1200" kern="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・手先の感覚と脳の認識のずれを埋めるための活動</a:t>
            </a:r>
          </a:p>
          <a:p>
            <a:pPr marL="182563" indent="-182563" fontAlgn="auto">
              <a:lnSpc>
                <a:spcPct val="110000"/>
              </a:lnSpc>
              <a:spcBef>
                <a:spcPts val="0"/>
              </a:spcBef>
              <a:spcAft>
                <a:spcPts val="0"/>
              </a:spcAft>
            </a:pPr>
            <a:r>
              <a:rPr kumimoji="0" lang="ja-JP" altLang="en-US" sz="1200" kern="0" dirty="0" smtClean="0">
                <a:solidFill>
                  <a:prstClr val="black"/>
                </a:solidFill>
                <a:latin typeface="HGPｺﾞｼｯｸM" panose="020B0600000000000000" pitchFamily="50" charset="-128"/>
                <a:ea typeface="HGPｺﾞｼｯｸM" panose="020B0600000000000000" pitchFamily="50" charset="-128"/>
              </a:rPr>
              <a:t>　</a:t>
            </a:r>
            <a:r>
              <a:rPr kumimoji="0" lang="ja-JP" altLang="en-US" sz="1200" kern="0" dirty="0">
                <a:solidFill>
                  <a:prstClr val="black"/>
                </a:solidFill>
                <a:latin typeface="HGPｺﾞｼｯｸM" panose="020B0600000000000000" pitchFamily="50" charset="-128"/>
                <a:ea typeface="HGPｺﾞｼｯｸM" panose="020B0600000000000000" pitchFamily="50" charset="-128"/>
              </a:rPr>
              <a:t>　・絵カードや写真を利用した言葉の理解のための活動</a:t>
            </a:r>
          </a:p>
          <a:p>
            <a:pPr marL="182563" indent="-182563" fontAlgn="auto">
              <a:lnSpc>
                <a:spcPct val="110000"/>
              </a:lnSpc>
              <a:spcBef>
                <a:spcPts val="0"/>
              </a:spcBef>
              <a:spcAft>
                <a:spcPts val="0"/>
              </a:spcAft>
              <a:defRPr/>
            </a:pPr>
            <a:endParaRPr kumimoji="0" lang="en-US" altLang="ja-JP" sz="800" kern="0" dirty="0" smtClean="0">
              <a:solidFill>
                <a:prstClr val="black"/>
              </a:solidFill>
              <a:latin typeface="HGPｺﾞｼｯｸM" panose="020B0600000000000000" pitchFamily="50" charset="-128"/>
              <a:ea typeface="HGPｺﾞｼｯｸM" panose="020B0600000000000000" pitchFamily="50" charset="-128"/>
            </a:endParaRPr>
          </a:p>
          <a:p>
            <a:pPr marL="179388" indent="-179388" fontAlgn="auto">
              <a:spcBef>
                <a:spcPts val="0"/>
              </a:spcBef>
              <a:spcAft>
                <a:spcPts val="0"/>
              </a:spcAft>
              <a:defRPr/>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44" name="正方形/長方形 43"/>
          <p:cNvSpPr/>
          <p:nvPr/>
        </p:nvSpPr>
        <p:spPr>
          <a:xfrm>
            <a:off x="128464" y="4005064"/>
            <a:ext cx="2106234"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支援内容</a:t>
            </a:r>
          </a:p>
        </p:txBody>
      </p:sp>
      <p:sp>
        <p:nvSpPr>
          <p:cNvPr id="50" name="角丸四角形 49"/>
          <p:cNvSpPr/>
          <p:nvPr/>
        </p:nvSpPr>
        <p:spPr>
          <a:xfrm>
            <a:off x="92807" y="717493"/>
            <a:ext cx="9720386" cy="1775407"/>
          </a:xfrm>
          <a:prstGeom prst="roundRect">
            <a:avLst>
              <a:gd name="adj" fmla="val 7534"/>
            </a:avLst>
          </a:prstGeom>
          <a:solidFill>
            <a:sysClr val="window" lastClr="FFFFFF"/>
          </a:solidFill>
          <a:ln w="19050" cap="flat" cmpd="sng" algn="ctr">
            <a:solidFill>
              <a:srgbClr val="99CCFF"/>
            </a:solidFill>
            <a:prstDash val="solid"/>
          </a:ln>
          <a:effectLst>
            <a:outerShdw blurRad="40000" dist="20000" dir="5400000" rotWithShape="0">
              <a:srgbClr val="000000">
                <a:alpha val="38000"/>
              </a:srgbClr>
            </a:outerShdw>
          </a:effectLst>
        </p:spPr>
        <p:txBody>
          <a:bodyPr lIns="72000" tIns="36000" bIns="36000" anchor="ctr" anchorCtr="0"/>
          <a:lstStyle/>
          <a:p>
            <a:pPr marL="174625" indent="-174625" fontAlgn="auto">
              <a:lnSpc>
                <a:spcPct val="110000"/>
              </a:lnSpc>
              <a:spcBef>
                <a:spcPts val="0"/>
              </a:spcBef>
              <a:spcAft>
                <a:spcPts val="0"/>
              </a:spcAft>
            </a:pPr>
            <a:r>
              <a:rPr lang="ja-JP" altLang="en-US" sz="1400" dirty="0">
                <a:solidFill>
                  <a:srgbClr val="000000"/>
                </a:solidFill>
                <a:latin typeface="HGPｺﾞｼｯｸM" panose="020B0600000000000000" pitchFamily="50" charset="-128"/>
                <a:ea typeface="HGPｺﾞｼｯｸM" panose="020B0600000000000000" pitchFamily="50" charset="-128"/>
              </a:rPr>
              <a:t>○</a:t>
            </a: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en-US" sz="1400" dirty="0" smtClean="0">
                <a:solidFill>
                  <a:prstClr val="black"/>
                </a:solidFill>
                <a:latin typeface="HGPｺﾞｼｯｸM" panose="020B0600000000000000" pitchFamily="50" charset="-128"/>
                <a:ea typeface="HGPｺﾞｼｯｸM" panose="020B0600000000000000" pitchFamily="50" charset="-128"/>
              </a:rPr>
              <a:t>障害児支援については、一般的には複数の児童が集まる通所による支援が成長にとって望ましいと考えられるため、これまで通所支援の充実を図ってきたが、現状では、</a:t>
            </a:r>
            <a:r>
              <a:rPr lang="ja-JP" altLang="en-US" sz="1400" dirty="0">
                <a:solidFill>
                  <a:prstClr val="black"/>
                </a:solidFill>
                <a:latin typeface="HGPｺﾞｼｯｸM" panose="020B0600000000000000" pitchFamily="50" charset="-128"/>
                <a:ea typeface="HGPｺﾞｼｯｸM" panose="020B0600000000000000" pitchFamily="50" charset="-128"/>
              </a:rPr>
              <a:t>重度の障害等のために外出が著しく困難な障害児</a:t>
            </a:r>
            <a:r>
              <a:rPr lang="ja-JP" altLang="en-US" sz="1400" dirty="0" smtClean="0">
                <a:solidFill>
                  <a:prstClr val="black"/>
                </a:solidFill>
                <a:latin typeface="HGPｺﾞｼｯｸM" panose="020B0600000000000000" pitchFamily="50" charset="-128"/>
                <a:ea typeface="HGPｺﾞｼｯｸM" panose="020B0600000000000000" pitchFamily="50" charset="-128"/>
              </a:rPr>
              <a:t>に発達</a:t>
            </a:r>
            <a:r>
              <a:rPr lang="ja-JP" altLang="en-US" sz="1400" dirty="0">
                <a:solidFill>
                  <a:prstClr val="black"/>
                </a:solidFill>
                <a:latin typeface="HGPｺﾞｼｯｸM" panose="020B0600000000000000" pitchFamily="50" charset="-128"/>
                <a:ea typeface="HGPｺﾞｼｯｸM" panose="020B0600000000000000" pitchFamily="50" charset="-128"/>
              </a:rPr>
              <a:t>支援を受ける機会が提供されていない</a:t>
            </a:r>
            <a:r>
              <a:rPr lang="ja-JP" altLang="en-US" sz="1400" dirty="0" smtClean="0">
                <a:solidFill>
                  <a:prstClr val="black"/>
                </a:solidFill>
                <a:latin typeface="HGPｺﾞｼｯｸM" panose="020B0600000000000000" pitchFamily="50" charset="-128"/>
                <a:ea typeface="HGPｺﾞｼｯｸM" panose="020B0600000000000000" pitchFamily="50" charset="-128"/>
              </a:rPr>
              <a:t>。</a:t>
            </a:r>
            <a:endParaRPr lang="en-US" altLang="ja-JP" sz="1400" dirty="0" smtClean="0">
              <a:solidFill>
                <a:prstClr val="black"/>
              </a:solidFill>
              <a:latin typeface="HGPｺﾞｼｯｸM" panose="020B0600000000000000" pitchFamily="50" charset="-128"/>
              <a:ea typeface="HGPｺﾞｼｯｸM" panose="020B0600000000000000" pitchFamily="50" charset="-128"/>
            </a:endParaRPr>
          </a:p>
          <a:p>
            <a:pPr marL="174625" indent="-174625" fontAlgn="auto">
              <a:lnSpc>
                <a:spcPct val="110000"/>
              </a:lnSpc>
              <a:spcBef>
                <a:spcPts val="0"/>
              </a:spcBef>
              <a:spcAft>
                <a:spcPts val="0"/>
              </a:spcAft>
            </a:pPr>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marL="182563" indent="-182563" fontAlgn="auto">
              <a:lnSpc>
                <a:spcPct val="110000"/>
              </a:lnSpc>
              <a:spcBef>
                <a:spcPts val="0"/>
              </a:spcBef>
              <a:spcAft>
                <a:spcPts val="0"/>
              </a:spcAft>
            </a:pPr>
            <a:r>
              <a:rPr lang="ja-JP" altLang="en-US" sz="1400" dirty="0">
                <a:solidFill>
                  <a:prstClr val="black"/>
                </a:solidFill>
                <a:latin typeface="HGPｺﾞｼｯｸM" panose="020B0600000000000000" pitchFamily="50" charset="-128"/>
                <a:ea typeface="HGPｺﾞｼｯｸM" panose="020B0600000000000000" pitchFamily="50" charset="-128"/>
              </a:rPr>
              <a:t>○　このため、重度の障害等の状態にある障害児であって、障害児通所支援を利用するために外出することが著しく困難な障害児に発達支援が提供できる</a:t>
            </a:r>
            <a:r>
              <a:rPr lang="ja-JP" altLang="en-US" sz="1400" dirty="0" smtClean="0">
                <a:solidFill>
                  <a:prstClr val="black"/>
                </a:solidFill>
                <a:latin typeface="HGPｺﾞｼｯｸM" panose="020B0600000000000000" pitchFamily="50" charset="-128"/>
                <a:ea typeface="HGPｺﾞｼｯｸM" panose="020B0600000000000000" pitchFamily="50" charset="-128"/>
              </a:rPr>
              <a:t>よう、障害児</a:t>
            </a:r>
            <a:r>
              <a:rPr lang="ja-JP" altLang="en-US" sz="1400" dirty="0">
                <a:solidFill>
                  <a:prstClr val="black"/>
                </a:solidFill>
                <a:latin typeface="HGPｺﾞｼｯｸM" panose="020B0600000000000000" pitchFamily="50" charset="-128"/>
                <a:ea typeface="HGPｺﾞｼｯｸM" panose="020B0600000000000000" pitchFamily="50" charset="-128"/>
              </a:rPr>
              <a:t>の居宅を訪問して発達支援を行うサービス</a:t>
            </a:r>
            <a:r>
              <a:rPr lang="ja-JP" altLang="en-US" sz="1400" dirty="0" smtClean="0">
                <a:solidFill>
                  <a:prstClr val="black"/>
                </a:solidFill>
                <a:latin typeface="HGPｺﾞｼｯｸM" panose="020B0600000000000000" pitchFamily="50" charset="-128"/>
                <a:ea typeface="HGPｺﾞｼｯｸM" panose="020B0600000000000000" pitchFamily="50" charset="-128"/>
              </a:rPr>
              <a:t>を新たに創設する（</a:t>
            </a:r>
            <a:r>
              <a:rPr lang="ja-JP" altLang="en-US" sz="1400" dirty="0">
                <a:solidFill>
                  <a:prstClr val="black"/>
                </a:solidFill>
                <a:latin typeface="HGPｺﾞｼｯｸM" panose="020B0600000000000000" pitchFamily="50" charset="-128"/>
                <a:ea typeface="HGPｺﾞｼｯｸM" panose="020B0600000000000000" pitchFamily="50" charset="-128"/>
              </a:rPr>
              <a:t>「居宅訪問型児童発達支援」</a:t>
            </a:r>
            <a:r>
              <a:rPr lang="ja-JP" altLang="en-US" sz="1400" dirty="0" smtClean="0">
                <a:solidFill>
                  <a:prstClr val="black"/>
                </a:solidFill>
                <a:latin typeface="HGPｺﾞｼｯｸM" panose="020B0600000000000000" pitchFamily="50" charset="-128"/>
                <a:ea typeface="HGPｺﾞｼｯｸM" panose="020B0600000000000000" pitchFamily="50" charset="-128"/>
              </a:rPr>
              <a:t>）。</a:t>
            </a:r>
            <a:endParaRPr lang="ja-JP" altLang="en-US" sz="1400" dirty="0">
              <a:solidFill>
                <a:prstClr val="black"/>
              </a:solidFill>
              <a:latin typeface="HGPｺﾞｼｯｸM" panose="020B0600000000000000" pitchFamily="50" charset="-128"/>
              <a:ea typeface="HGPｺﾞｼｯｸM" panose="020B0600000000000000" pitchFamily="50" charset="-128"/>
            </a:endParaRPr>
          </a:p>
        </p:txBody>
      </p:sp>
      <p:sp>
        <p:nvSpPr>
          <p:cNvPr id="26" name="タイトル 7"/>
          <p:cNvSpPr txBox="1">
            <a:spLocks/>
          </p:cNvSpPr>
          <p:nvPr/>
        </p:nvSpPr>
        <p:spPr bwMode="auto">
          <a:xfrm>
            <a:off x="-2489" y="-27384"/>
            <a:ext cx="9906000" cy="468000"/>
          </a:xfrm>
          <a:prstGeom prst="rect">
            <a:avLst/>
          </a:prstGeom>
          <a:solidFill>
            <a:srgbClr val="0000FF"/>
          </a:solid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「居宅訪問型児童発達支援」の報酬の設定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29950" y="6129480"/>
            <a:ext cx="4803273" cy="683896"/>
          </a:xfrm>
          <a:prstGeom prst="rect">
            <a:avLst/>
          </a:prstGeom>
          <a:noFill/>
          <a:ln w="19050" cap="flat" cmpd="sng" algn="ctr">
            <a:solidFill>
              <a:srgbClr val="99CCFF"/>
            </a:solidFill>
            <a:prstDash val="solid"/>
          </a:ln>
          <a:effectLst/>
        </p:spPr>
        <p:txBody>
          <a:bodyPr lIns="91430" tIns="45714" rIns="91430" bIns="45714" anchor="t"/>
          <a:lstStyle/>
          <a:p>
            <a:pPr marL="182563" indent="-182563" fontAlgn="auto">
              <a:lnSpc>
                <a:spcPct val="110000"/>
              </a:lnSpc>
              <a:spcBef>
                <a:spcPts val="0"/>
              </a:spcBef>
              <a:spcAft>
                <a:spcPts val="0"/>
              </a:spcAft>
            </a:pPr>
            <a:endParaRPr kumimoji="0" lang="en-US" altLang="ja-JP"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182563" indent="-182563" fontAlgn="auto">
              <a:lnSpc>
                <a:spcPct val="110000"/>
              </a:lnSpc>
              <a:spcBef>
                <a:spcPts val="0"/>
              </a:spcBef>
              <a:spcAft>
                <a:spcPts val="0"/>
              </a:spcAft>
            </a:pP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居宅訪問型児童発達支援給付費</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１日につき</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kumimoji="0" lang="en-US" altLang="ja-JP"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988</a:t>
            </a:r>
            <a:r>
              <a:rPr kumimoji="0" lang="ja-JP" altLang="en-US" sz="1400" kern="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単位</a:t>
            </a:r>
            <a:endParaRPr kumimoji="0" lang="ja-JP" altLang="en-US" sz="1400" kern="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29" name="正方形/長方形 28"/>
          <p:cNvSpPr/>
          <p:nvPr/>
        </p:nvSpPr>
        <p:spPr>
          <a:xfrm>
            <a:off x="128464" y="5935746"/>
            <a:ext cx="2106234" cy="291844"/>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基本報酬</a:t>
            </a:r>
          </a:p>
        </p:txBody>
      </p:sp>
      <p:sp>
        <p:nvSpPr>
          <p:cNvPr id="30"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44</a:t>
            </a:fld>
            <a:endParaRPr lang="ja-JP" altLang="en-US" sz="1600" dirty="0">
              <a:solidFill>
                <a:prstClr val="black"/>
              </a:solidFill>
            </a:endParaRPr>
          </a:p>
        </p:txBody>
      </p:sp>
    </p:spTree>
    <p:extLst>
      <p:ext uri="{BB962C8B-B14F-4D97-AF65-F5344CB8AC3E}">
        <p14:creationId xmlns:p14="http://schemas.microsoft.com/office/powerpoint/2010/main" val="3326787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6456" y="620688"/>
            <a:ext cx="9792000" cy="5040560"/>
          </a:xfrm>
          <a:prstGeom prst="rect">
            <a:avLst/>
          </a:prstGeom>
          <a:noFill/>
          <a:ln w="28575">
            <a:solidFill>
              <a:srgbClr val="99CCFF"/>
            </a:solidFill>
          </a:ln>
        </p:spPr>
        <p:style>
          <a:lnRef idx="2">
            <a:schemeClr val="accent1"/>
          </a:lnRef>
          <a:fillRef idx="1">
            <a:schemeClr val="lt1"/>
          </a:fillRef>
          <a:effectRef idx="0">
            <a:schemeClr val="accent1"/>
          </a:effectRef>
          <a:fontRef idx="minor">
            <a:schemeClr val="dk1"/>
          </a:fontRef>
        </p:style>
        <p:txBody>
          <a:bodyPr lIns="72000" rIns="72000" rtlCol="0" anchor="t"/>
          <a:lstStyle/>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１．基本報酬の見直し</a:t>
            </a:r>
            <a:endPar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現在一律の単価設定となっている放課後等デイサービスの</a:t>
            </a:r>
            <a:r>
              <a:rPr lang="ja-JP" altLang="en-US" sz="12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a:t>
            </a:r>
            <a:endParaRPr lang="en-US" altLang="ja-JP" sz="12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fontAlgn="auto">
              <a:spcBef>
                <a:spcPts val="0"/>
              </a:spcBef>
              <a:spcAft>
                <a:spcPts val="0"/>
              </a:spcAft>
            </a:pPr>
            <a:r>
              <a:rPr lang="ja-JP" altLang="en-US" sz="12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ついて、障害児の状態像を勘案した指標を設定し、報酬区分を設定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また、１日のサービス提供時間が短い事業所について、人件費等の</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コストを踏まえ、</a:t>
            </a:r>
            <a:r>
              <a:rPr lang="ja-JP" altLang="en-US" sz="12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短時間報酬を設定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この他、経営実調における放課後等デイサービスの収支差率（</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10.9</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を踏まえ、</a:t>
            </a:r>
            <a:r>
              <a:rPr lang="ja-JP" altLang="en-US" sz="1200" u="sng"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基本報酬について一定の適正化</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を図る。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5572752" y="836744"/>
            <a:ext cx="4174796" cy="2880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各事業所で中重度の障害児が利用者に占める割合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2425528494"/>
              </p:ext>
            </p:extLst>
          </p:nvPr>
        </p:nvGraphicFramePr>
        <p:xfrm>
          <a:off x="5408228" y="1052736"/>
          <a:ext cx="4407115" cy="1816863"/>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5408228" y="2447310"/>
            <a:ext cx="4464687" cy="261610"/>
          </a:xfrm>
          <a:prstGeom prst="rect">
            <a:avLst/>
          </a:prstGeom>
        </p:spPr>
        <p:txBody>
          <a:bodyPr wrap="square">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各事業所における１日の</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サービス提供</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時間（平日）</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5" name="グラフ 14"/>
          <p:cNvGraphicFramePr/>
          <p:nvPr>
            <p:extLst>
              <p:ext uri="{D42A27DB-BD31-4B8C-83A1-F6EECF244321}">
                <p14:modId xmlns:p14="http://schemas.microsoft.com/office/powerpoint/2010/main" val="3675733860"/>
              </p:ext>
            </p:extLst>
          </p:nvPr>
        </p:nvGraphicFramePr>
        <p:xfrm>
          <a:off x="5419122" y="2636912"/>
          <a:ext cx="4361488" cy="1975477"/>
        </p:xfrm>
        <a:graphic>
          <a:graphicData uri="http://schemas.openxmlformats.org/drawingml/2006/chart">
            <c:chart xmlns:c="http://schemas.openxmlformats.org/drawingml/2006/chart" xmlns:r="http://schemas.openxmlformats.org/officeDocument/2006/relationships" r:id="rId3"/>
          </a:graphicData>
        </a:graphic>
      </p:graphicFrame>
      <p:sp>
        <p:nvSpPr>
          <p:cNvPr id="19" name="円/楕円 18"/>
          <p:cNvSpPr/>
          <p:nvPr/>
        </p:nvSpPr>
        <p:spPr>
          <a:xfrm>
            <a:off x="5817096" y="3372961"/>
            <a:ext cx="1368152" cy="7041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正方形/長方形 23"/>
          <p:cNvSpPr/>
          <p:nvPr/>
        </p:nvSpPr>
        <p:spPr>
          <a:xfrm>
            <a:off x="56457" y="5805264"/>
            <a:ext cx="9792000" cy="1008112"/>
          </a:xfrm>
          <a:prstGeom prst="rect">
            <a:avLst/>
          </a:prstGeom>
          <a:ln w="28575">
            <a:solidFill>
              <a:srgbClr val="99CCFF"/>
            </a:solidFill>
          </a:ln>
        </p:spPr>
        <p:style>
          <a:lnRef idx="2">
            <a:schemeClr val="accent1"/>
          </a:lnRef>
          <a:fillRef idx="1">
            <a:schemeClr val="lt1"/>
          </a:fillRef>
          <a:effectRef idx="0">
            <a:schemeClr val="accent1"/>
          </a:effectRef>
          <a:fontRef idx="minor">
            <a:schemeClr val="dk1"/>
          </a:fontRef>
        </p:style>
        <p:txBody>
          <a:bodyPr lIns="72000" rIns="72000" rtlCol="0" anchor="t"/>
          <a:lstStyle/>
          <a:p>
            <a:pPr fontAlgn="auto">
              <a:spcBef>
                <a:spcPts val="0"/>
              </a:spcBef>
              <a:spcAft>
                <a:spcPts val="30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２．加算の充実</a:t>
            </a:r>
            <a:endPar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300"/>
              </a:spcAft>
            </a:pPr>
            <a:r>
              <a:rPr lang="ja-JP" altLang="en-US" sz="13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指導員加配加算の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拡充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：一定の条件を満たす場合、児童指導員等の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加配</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２名分まで</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報酬上</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２名分　</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3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関係機関連携加算の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拡充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：学校と</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連携して個別支援計画の作成等を行った場合の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評価を拡充。</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１年に１回　→　１月に１回</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30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保育・教育等移行支援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創設：子ども子育て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施策等への移行</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支援を行った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場合に評価する。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単位／回　　　　等</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3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利用者の状態や</a:t>
            </a:r>
            <a:r>
              <a:rPr lang="ja-JP" altLang="en-US" sz="23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提供</a:t>
            </a:r>
            <a:r>
              <a:rPr lang="ja-JP" altLang="en-US" sz="23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時間に応じた放課後</a:t>
            </a:r>
            <a:r>
              <a:rPr lang="ja-JP" altLang="en-US" sz="23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等デイサービス</a:t>
            </a:r>
            <a:r>
              <a:rPr lang="ja-JP" altLang="en-US" sz="23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の報酬の</a:t>
            </a:r>
            <a:r>
              <a:rPr lang="ja-JP" altLang="en-US" sz="23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見直し</a:t>
            </a:r>
            <a:endParaRPr lang="en-US" altLang="ja-JP" sz="23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スライド番号プレースホルダー 2"/>
          <p:cNvSpPr>
            <a:spLocks noGrp="1"/>
          </p:cNvSpPr>
          <p:nvPr>
            <p:ph type="sldNum" sz="quarter" idx="12"/>
          </p:nvPr>
        </p:nvSpPr>
        <p:spPr>
          <a:xfrm>
            <a:off x="7617296" y="6525344"/>
            <a:ext cx="2311400" cy="365125"/>
          </a:xfrm>
        </p:spPr>
        <p:txBody>
          <a:bodyPr/>
          <a:lstStyle/>
          <a:p>
            <a:fld id="{F10B0CA9-DB87-4A58-99CB-7CA2BBD4F153}" type="slidenum">
              <a:rPr lang="ja-JP" altLang="en-US" sz="1600" smtClean="0">
                <a:solidFill>
                  <a:prstClr val="black"/>
                </a:solidFill>
              </a:rPr>
              <a:pPr/>
              <a:t>45</a:t>
            </a:fld>
            <a:endParaRPr lang="ja-JP" altLang="en-US" sz="1600" dirty="0">
              <a:solidFill>
                <a:prstClr val="black"/>
              </a:solidFill>
            </a:endParaRPr>
          </a:p>
        </p:txBody>
      </p:sp>
      <p:sp>
        <p:nvSpPr>
          <p:cNvPr id="11" name="円/楕円 10"/>
          <p:cNvSpPr/>
          <p:nvPr/>
        </p:nvSpPr>
        <p:spPr>
          <a:xfrm>
            <a:off x="5889104" y="1067071"/>
            <a:ext cx="1567160" cy="1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 name="正方形/長方形 1"/>
          <p:cNvSpPr/>
          <p:nvPr/>
        </p:nvSpPr>
        <p:spPr>
          <a:xfrm>
            <a:off x="128464" y="2780928"/>
            <a:ext cx="5279764" cy="923330"/>
          </a:xfrm>
          <a:prstGeom prst="rect">
            <a:avLst/>
          </a:prstGeom>
          <a:ln w="12700">
            <a:solidFill>
              <a:schemeClr val="tx2"/>
            </a:solidFill>
            <a:prstDash val="sysDash"/>
          </a:ln>
        </p:spPr>
        <p:txBody>
          <a:bodyPr wrap="square" rIns="36000">
            <a:spAutoFit/>
          </a:bodyPr>
          <a:lstStyle/>
          <a:p>
            <a:pPr fontAlgn="auto">
              <a:spcBef>
                <a:spcPts val="0"/>
              </a:spcBef>
              <a:spcAft>
                <a:spcPts val="0"/>
              </a:spcAft>
            </a:pP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［現行の基本報酬の例］</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　</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責任者専任加算計上後</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※678</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611</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責任者専任加算計上後</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※816</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28464" y="4077072"/>
            <a:ext cx="5279764" cy="1368152"/>
          </a:xfrm>
          <a:prstGeom prst="rect">
            <a:avLst/>
          </a:prstGeom>
          <a:ln w="12700">
            <a:solidFill>
              <a:schemeClr val="tx2"/>
            </a:solidFill>
            <a:prstDash val="sysDash"/>
          </a:ln>
        </p:spPr>
        <p:txBody>
          <a:bodyPr wrap="square">
            <a:noAutofit/>
          </a:bodyPr>
          <a:lstStyle/>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見直し後の基本報酬の例］</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１）授業の終了後に行う場合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２）休業日に行う場合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人以下の場合</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2614687846"/>
              </p:ext>
            </p:extLst>
          </p:nvPr>
        </p:nvGraphicFramePr>
        <p:xfrm>
          <a:off x="2504729" y="4149080"/>
          <a:ext cx="2736303" cy="685800"/>
        </p:xfrm>
        <a:graphic>
          <a:graphicData uri="http://schemas.openxmlformats.org/drawingml/2006/table">
            <a:tbl>
              <a:tblPr firstRow="1" bandRow="1">
                <a:tableStyleId>{5940675A-B579-460E-94D1-54222C63F5DA}</a:tableStyleId>
              </a:tblPr>
              <a:tblGrid>
                <a:gridCol w="912101"/>
                <a:gridCol w="912101"/>
                <a:gridCol w="912101"/>
              </a:tblGrid>
              <a:tr h="138499">
                <a:tc>
                  <a:txBody>
                    <a:bodyPr/>
                    <a:lstStyle/>
                    <a:p>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138499">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通常時間</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656</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138499">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 時 間</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596</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2521381804"/>
              </p:ext>
            </p:extLst>
          </p:nvPr>
        </p:nvGraphicFramePr>
        <p:xfrm>
          <a:off x="2504729" y="4942304"/>
          <a:ext cx="2736303" cy="457200"/>
        </p:xfrm>
        <a:graphic>
          <a:graphicData uri="http://schemas.openxmlformats.org/drawingml/2006/table">
            <a:tbl>
              <a:tblPr firstRow="1" bandRow="1">
                <a:tableStyleId>{5940675A-B579-460E-94D1-54222C63F5DA}</a:tableStyleId>
              </a:tblPr>
              <a:tblGrid>
                <a:gridCol w="912101"/>
                <a:gridCol w="912101"/>
                <a:gridCol w="912101"/>
              </a:tblGrid>
              <a:tr h="138499">
                <a:tc>
                  <a:txBody>
                    <a:bodyPr/>
                    <a:lstStyle/>
                    <a:p>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指標該当</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それ以外</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138499">
                <a:tc>
                  <a:txBody>
                    <a:bodyPr/>
                    <a:lstStyle/>
                    <a:p>
                      <a:pPr algn="ct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     分</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787</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r"/>
                      <a:r>
                        <a:rPr kumimoji="1" lang="en-US" altLang="ja-JP"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726</a:t>
                      </a:r>
                      <a:r>
                        <a:rPr kumimoji="1" lang="ja-JP" altLang="en-US" sz="9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9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5" name="正方形/長方形 4"/>
          <p:cNvSpPr/>
          <p:nvPr/>
        </p:nvSpPr>
        <p:spPr>
          <a:xfrm>
            <a:off x="128464" y="5430416"/>
            <a:ext cx="4953000" cy="230832"/>
          </a:xfrm>
          <a:prstGeom prst="rect">
            <a:avLst/>
          </a:prstGeom>
        </p:spPr>
        <p:txBody>
          <a:bodyPr>
            <a:spAutoFit/>
          </a:bodyPr>
          <a:lstStyle/>
          <a:p>
            <a:pPr fontAlgn="auto">
              <a:spcBef>
                <a:spcPts val="0"/>
              </a:spcBef>
              <a:spcAft>
                <a:spcPts val="0"/>
              </a:spcAft>
            </a:pP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児童発達支援管理</a:t>
            </a:r>
            <a:r>
              <a:rPr lang="zh-TW"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責任者</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専任</a:t>
            </a:r>
            <a:r>
              <a:rPr lang="zh-TW"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報酬改定に伴い改定後の基本報酬に</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組込み</a:t>
            </a: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下矢印 5"/>
          <p:cNvSpPr/>
          <p:nvPr/>
        </p:nvSpPr>
        <p:spPr>
          <a:xfrm>
            <a:off x="2372302" y="3739662"/>
            <a:ext cx="792088" cy="267803"/>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21" name="Picture 14" descr="幼稚園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292" y="4290717"/>
            <a:ext cx="2194256" cy="1255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女の子の乗った車椅子を押す人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4254" y="4431637"/>
            <a:ext cx="1081749" cy="12120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子供たちを見守る保育士のイラスト"/>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3400" y="4352819"/>
            <a:ext cx="1130910" cy="113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155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会社のキャラクター（元気）">
            <a:hlinkClick r:id="rId2"/>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9" name="テキスト ボックス 48"/>
          <p:cNvSpPr txBox="1"/>
          <p:nvPr/>
        </p:nvSpPr>
        <p:spPr>
          <a:xfrm>
            <a:off x="75628" y="531257"/>
            <a:ext cx="9701908" cy="646331"/>
          </a:xfrm>
          <a:prstGeom prst="rect">
            <a:avLst/>
          </a:prstGeom>
          <a:noFill/>
          <a:ln w="19050">
            <a:solidFill>
              <a:srgbClr val="99CCFF"/>
            </a:solidFill>
          </a:ln>
        </p:spPr>
        <p:txBody>
          <a:bodyPr wrap="square" rtlCol="0">
            <a:spAutoFit/>
          </a:bodyPr>
          <a:lstStyle/>
          <a:p>
            <a:pPr marL="266700" indent="-266700" fontAlgn="auto">
              <a:spcBef>
                <a:spcPts val="0"/>
              </a:spcBef>
              <a:spcAft>
                <a:spcPts val="0"/>
              </a:spcAft>
              <a:tabLst>
                <a:tab pos="266700" algn="l"/>
              </a:tabLs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長期に入院する精神障害者等の地域移行を進めていくため</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支援拠点等の整備を促進し、その機能の充実・強化を更に進めるとともに、生活の場であるグループホームを確保し、地域相談支援等の既存サービスや新たに創設された自立生活援助の活用により、関係機関・関係者による連携や、サービスを複合的に提供できる体制を強化する。</a:t>
            </a:r>
          </a:p>
        </p:txBody>
      </p:sp>
      <p:grpSp>
        <p:nvGrpSpPr>
          <p:cNvPr id="80" name="グループ化 79"/>
          <p:cNvGrpSpPr/>
          <p:nvPr/>
        </p:nvGrpSpPr>
        <p:grpSpPr>
          <a:xfrm>
            <a:off x="1424608" y="4885298"/>
            <a:ext cx="2520280" cy="1784062"/>
            <a:chOff x="2792760" y="1077191"/>
            <a:chExt cx="2520280" cy="1784062"/>
          </a:xfrm>
        </p:grpSpPr>
        <p:graphicFrame>
          <p:nvGraphicFramePr>
            <p:cNvPr id="82" name="図表 81"/>
            <p:cNvGraphicFramePr/>
            <p:nvPr>
              <p:extLst>
                <p:ext uri="{D42A27DB-BD31-4B8C-83A1-F6EECF244321}">
                  <p14:modId xmlns:p14="http://schemas.microsoft.com/office/powerpoint/2010/main" val="1100882453"/>
                </p:ext>
              </p:extLst>
            </p:nvPr>
          </p:nvGraphicFramePr>
          <p:xfrm>
            <a:off x="2792760" y="1170410"/>
            <a:ext cx="2520280" cy="1682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3" name="Picture 18" descr="アパートのイラスト（建物）">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03" y="1124744"/>
              <a:ext cx="969769" cy="88356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descr="マンションのイラスト（建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156" y="1077191"/>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雨戸が空いた家のイラスト">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7708" y="2252025"/>
              <a:ext cx="609228" cy="6092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怒る女性のイラスト（段階3）">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9974" y="1413420"/>
              <a:ext cx="371870" cy="49982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http://1.bp.blogspot.com/-J_kKMN0kKY4/WKFi_e4DKoI/AAAAAAABBro/Rzl-_v5dtqgiwVhP918MkEIR65pXoEZDQCLcB/s800/face_smile_ma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5967" y="2420888"/>
              <a:ext cx="313993" cy="42309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descr="http://3.bp.blogspot.com/-X7fIR1St4Mg/VZ-Qixp_SbI/AAAAAAAAvNY/uCIXnzPDPow/s800/ojisan1_cr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9305" y="1437162"/>
              <a:ext cx="432048" cy="4972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0" descr="通勤しているOLのイラスト">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2549" y="1413420"/>
              <a:ext cx="576064" cy="890821"/>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正方形/長方形 78"/>
          <p:cNvSpPr/>
          <p:nvPr/>
        </p:nvSpPr>
        <p:spPr>
          <a:xfrm>
            <a:off x="349913" y="4365104"/>
            <a:ext cx="3162927" cy="577081"/>
          </a:xfrm>
          <a:prstGeom prst="rect">
            <a:avLst/>
          </a:prstGeom>
        </p:spPr>
        <p:txBody>
          <a:bodyPr wrap="square" lIns="0" rIns="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一定の期間にわたり、定期的な巡回訪問や随時の対応により、障害者の理解力、生活力等を補う観点から、適時のタイミングで適切な支援を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行う。</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2" name="グループ化 111"/>
          <p:cNvGrpSpPr/>
          <p:nvPr/>
        </p:nvGrpSpPr>
        <p:grpSpPr>
          <a:xfrm>
            <a:off x="1420671" y="2262029"/>
            <a:ext cx="940041" cy="878939"/>
            <a:chOff x="2056284" y="4108159"/>
            <a:chExt cx="952500" cy="890588"/>
          </a:xfrm>
        </p:grpSpPr>
        <p:pic>
          <p:nvPicPr>
            <p:cNvPr id="113" name="Picture 8" descr="家のイラスト3">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6284" y="4108159"/>
              <a:ext cx="952500" cy="8905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0" descr="社会福祉士のイラスト（男性）">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44437" y="4327973"/>
              <a:ext cx="605698" cy="64132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344488" y="1700808"/>
            <a:ext cx="3302490" cy="769441"/>
          </a:xfrm>
          <a:prstGeom prst="rect">
            <a:avLst/>
          </a:prstGeom>
        </p:spPr>
        <p:txBody>
          <a:bodyPr wrap="square" lIns="0" rIns="0">
            <a:spAutoFit/>
          </a:bodyPr>
          <a:lstStyle/>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精神科病院等に１年以上入院していた精神障害者に対して、地域で生活するために必要な</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相談援助等</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を社会福祉士、精神保健福祉士又は</a:t>
            </a:r>
            <a:r>
              <a:rPr lang="ja-JP" altLang="en-US" sz="1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公認</a:t>
            </a:r>
            <a:r>
              <a:rPr lang="ja-JP" altLang="en-US" sz="110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心理師等が</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実施することを評価。</a:t>
            </a:r>
          </a:p>
        </p:txBody>
      </p:sp>
      <p:pic>
        <p:nvPicPr>
          <p:cNvPr id="2050" name="Picture 2" descr="家の見学をしている家族のイラスト">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60638" y="2370002"/>
            <a:ext cx="1512168" cy="1203014"/>
          </a:xfrm>
          <a:prstGeom prst="rect">
            <a:avLst/>
          </a:prstGeom>
          <a:noFill/>
          <a:extLst>
            <a:ext uri="{909E8E84-426E-40DD-AFC4-6F175D3DCCD1}">
              <a14:hiddenFill xmlns:a14="http://schemas.microsoft.com/office/drawing/2010/main">
                <a:solidFill>
                  <a:srgbClr val="FFFFFF"/>
                </a:solidFill>
              </a14:hiddenFill>
            </a:ext>
          </a:extLst>
        </p:spPr>
      </p:pic>
      <p:sp>
        <p:nvSpPr>
          <p:cNvPr id="122" name="正方形/長方形 121"/>
          <p:cNvSpPr/>
          <p:nvPr/>
        </p:nvSpPr>
        <p:spPr>
          <a:xfrm>
            <a:off x="6321153" y="1748716"/>
            <a:ext cx="3240360" cy="600164"/>
          </a:xfrm>
          <a:prstGeom prst="rect">
            <a:avLst/>
          </a:prstGeom>
        </p:spPr>
        <p:txBody>
          <a:bodyPr wrap="square" lIns="0" rIns="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精神科</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病院等からの地域移行を促進するため、地域移行実績や専門職の配置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、病院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等との緊密な連携を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評価した新た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な基本報酬を</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6465168" y="4400967"/>
            <a:ext cx="3163294" cy="769441"/>
          </a:xfrm>
          <a:prstGeom prst="rect">
            <a:avLst/>
          </a:prstGeom>
        </p:spPr>
        <p:txBody>
          <a:bodyPr wrap="square" lIns="0" rIns="0">
            <a:spAutoFit/>
          </a:bodyPr>
          <a:lstStyle/>
          <a:p>
            <a:pPr fontAlgn="auto">
              <a:spcBef>
                <a:spcPts val="0"/>
              </a:spcBef>
              <a:spcAft>
                <a:spcPts val="0"/>
              </a:spcAft>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医療観察法対象者や刑務所出所者等の社会復帰を促す</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ため</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、訓練</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系、就労系サービス事業所において</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、精神保健福祉士等の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配置や、訪問により支援を実施している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を評価。</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0" y="-27384"/>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精神障害者の地域移行の推進</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4953000" y="1333215"/>
            <a:ext cx="4696841" cy="266981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正方形/長方形 71"/>
          <p:cNvSpPr/>
          <p:nvPr/>
        </p:nvSpPr>
        <p:spPr>
          <a:xfrm>
            <a:off x="272480" y="1333215"/>
            <a:ext cx="4696841" cy="268665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4" name="正方形/長方形 73"/>
          <p:cNvSpPr/>
          <p:nvPr/>
        </p:nvSpPr>
        <p:spPr>
          <a:xfrm>
            <a:off x="272480" y="4005064"/>
            <a:ext cx="4696841" cy="268665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5" name="正方形/長方形 74"/>
          <p:cNvSpPr/>
          <p:nvPr/>
        </p:nvSpPr>
        <p:spPr>
          <a:xfrm>
            <a:off x="4953000" y="4007094"/>
            <a:ext cx="4696841" cy="2684628"/>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円/楕円 3"/>
          <p:cNvSpPr/>
          <p:nvPr/>
        </p:nvSpPr>
        <p:spPr>
          <a:xfrm>
            <a:off x="3486157" y="1800853"/>
            <a:ext cx="2933685" cy="4440276"/>
          </a:xfrm>
          <a:prstGeom prst="ellipse">
            <a:avLst/>
          </a:prstGeom>
          <a:solidFill>
            <a:schemeClr val="bg1"/>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正方形/長方形 55"/>
          <p:cNvSpPr/>
          <p:nvPr/>
        </p:nvSpPr>
        <p:spPr>
          <a:xfrm>
            <a:off x="3930393" y="4990376"/>
            <a:ext cx="2135630" cy="784830"/>
          </a:xfrm>
          <a:prstGeom prst="rect">
            <a:avLst/>
          </a:prstGeom>
          <a:noFill/>
        </p:spPr>
        <p:txBody>
          <a:bodyPr wrap="square" lIns="0" rIns="0">
            <a:spAutoFit/>
          </a:bodyPr>
          <a:lstStyle/>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相談の機能、緊急時の受け入れ・対応の機能、体験の機会・場の機能、専門的人材の確保・養成の機能、地域の体制づくりの機能について、新たに加算等により</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a:t>
            </a: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284957" y="4009678"/>
            <a:ext cx="3201200"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による訪問支援</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272479" y="1343030"/>
            <a:ext cx="3985964"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おける</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精神障害者の支援の評価</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927446" y="1361761"/>
            <a:ext cx="3722395"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地域移行支援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における地域移行実績等の評価</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p:cNvGrpSpPr/>
          <p:nvPr/>
        </p:nvGrpSpPr>
        <p:grpSpPr>
          <a:xfrm>
            <a:off x="7292083" y="5123854"/>
            <a:ext cx="1117301" cy="1185466"/>
            <a:chOff x="7292083" y="4626899"/>
            <a:chExt cx="1117301" cy="1185466"/>
          </a:xfrm>
        </p:grpSpPr>
        <p:pic>
          <p:nvPicPr>
            <p:cNvPr id="92" name="Picture 6" descr="会社のキャラクター（元気）">
              <a:hlinkClick r:id="rId2"/>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92083" y="4626899"/>
              <a:ext cx="1117301" cy="1185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就活生のイラスト（男性）">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7243" y="5054657"/>
              <a:ext cx="394069" cy="75060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スーツを着たおばさんのイラスト">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05329" y="4943632"/>
              <a:ext cx="504055" cy="86163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正方形/長方形 94"/>
          <p:cNvSpPr/>
          <p:nvPr/>
        </p:nvSpPr>
        <p:spPr>
          <a:xfrm>
            <a:off x="6537176" y="4020991"/>
            <a:ext cx="3112665" cy="307777"/>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医療観察法対象者の受入れ促進</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テキスト ボックス 97"/>
          <p:cNvSpPr txBox="1"/>
          <p:nvPr/>
        </p:nvSpPr>
        <p:spPr>
          <a:xfrm>
            <a:off x="3646978" y="1988840"/>
            <a:ext cx="2640508" cy="646331"/>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地域生活支援拠点等</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による地域全体で支える</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提供体制の構築</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272480" y="3085510"/>
            <a:ext cx="3494727" cy="415498"/>
          </a:xfrm>
          <a:prstGeom prst="rect">
            <a:avLst/>
          </a:prstGeom>
        </p:spPr>
        <p:txBody>
          <a:bodyPr wrap="square" rIns="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精神障害者地域</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移行特別加算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（退院から１年以内）</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6321154" y="3661574"/>
            <a:ext cx="3328688" cy="253916"/>
          </a:xfrm>
          <a:prstGeom prst="rect">
            <a:avLst/>
          </a:prstGeom>
        </p:spPr>
        <p:txBody>
          <a:bodyPr wrap="square" rIns="0">
            <a:spAutoFit/>
          </a:bodyPr>
          <a:lstStyle/>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（新）地域移行支援サービス費（</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3,044</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6430146" y="6407750"/>
            <a:ext cx="3219696" cy="261610"/>
          </a:xfrm>
          <a:prstGeom prst="rect">
            <a:avLst/>
          </a:prstGeom>
        </p:spPr>
        <p:txBody>
          <a:bodyPr wrap="square">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社会生活支援特別加算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480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単位／日</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40713" y="5805264"/>
            <a:ext cx="1731967" cy="846386"/>
          </a:xfrm>
          <a:prstGeom prst="rect">
            <a:avLst/>
          </a:prstGeom>
        </p:spPr>
        <p:txBody>
          <a:bodyPr wrap="square">
            <a:spAutoFit/>
          </a:bodyPr>
          <a:lstStyle/>
          <a:p>
            <a:pPr fontAlgn="auto">
              <a:spcBef>
                <a:spcPts val="0"/>
              </a:spcBef>
              <a:spcAft>
                <a:spcPts val="0"/>
              </a:spcAf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自立生活援助</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サービス費</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利用者数を地域生活支援員</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人数</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で除した数</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未満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1,547</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1,083</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76" name="スライド番号プレースホルダー 2"/>
          <p:cNvSpPr>
            <a:spLocks noGrp="1"/>
          </p:cNvSpPr>
          <p:nvPr>
            <p:ph type="sldNum" sz="quarter" idx="12"/>
          </p:nvPr>
        </p:nvSpPr>
        <p:spPr>
          <a:xfrm>
            <a:off x="7656760" y="6525344"/>
            <a:ext cx="2311400" cy="365125"/>
          </a:xfrm>
        </p:spPr>
        <p:txBody>
          <a:bodyPr/>
          <a:lstStyle/>
          <a:p>
            <a:fld id="{8AF2211C-1947-412D-9ECE-D1A2B2B3C5F8}" type="slidenum">
              <a:rPr lang="ja-JP" altLang="en-US" sz="1600" smtClean="0">
                <a:solidFill>
                  <a:prstClr val="black"/>
                </a:solidFill>
              </a:rPr>
              <a:pPr/>
              <a:t>46</a:t>
            </a:fld>
            <a:endParaRPr lang="ja-JP" altLang="en-US" sz="1600" dirty="0">
              <a:solidFill>
                <a:prstClr val="black"/>
              </a:solidFill>
            </a:endParaRPr>
          </a:p>
        </p:txBody>
      </p:sp>
      <p:sp>
        <p:nvSpPr>
          <p:cNvPr id="77" name="正方形/長方形 76"/>
          <p:cNvSpPr/>
          <p:nvPr/>
        </p:nvSpPr>
        <p:spPr>
          <a:xfrm>
            <a:off x="344488" y="3427983"/>
            <a:ext cx="3213677" cy="577081"/>
          </a:xfrm>
          <a:prstGeom prst="rect">
            <a:avLst/>
          </a:prstGeom>
        </p:spPr>
        <p:txBody>
          <a:bodyPr wrap="square">
            <a:spAutoFit/>
          </a:bodyPr>
          <a:lstStyle/>
          <a:p>
            <a:pP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加えて、日中サービス支援型共同生活援助</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（再掲）において、重度・高齢の精神障害者に</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対する支援を実施。</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3971306" y="2952960"/>
            <a:ext cx="1845790" cy="1845790"/>
          </a:xfrm>
          <a:prstGeom prst="ellipse">
            <a:avLst/>
          </a:prstGeom>
          <a:solidFill>
            <a:srgbClr val="E7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9" name="グループ化 8"/>
          <p:cNvGrpSpPr/>
          <p:nvPr/>
        </p:nvGrpSpPr>
        <p:grpSpPr>
          <a:xfrm>
            <a:off x="3570353" y="2636912"/>
            <a:ext cx="2894815" cy="2414156"/>
            <a:chOff x="3570353" y="2636912"/>
            <a:chExt cx="2894815" cy="2414156"/>
          </a:xfrm>
        </p:grpSpPr>
        <p:pic>
          <p:nvPicPr>
            <p:cNvPr id="58" name="Picture 64" descr="介護施設のイラスト">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33823" y="2805733"/>
              <a:ext cx="693623" cy="556440"/>
            </a:xfrm>
            <a:prstGeom prst="rect">
              <a:avLst/>
            </a:prstGeom>
            <a:noFill/>
            <a:extLst/>
          </p:spPr>
        </p:pic>
        <p:pic>
          <p:nvPicPr>
            <p:cNvPr id="59" name="Picture 8" descr="家のイラスト3">
              <a:hlinkClick r:id="rId19"/>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19383" y="4114964"/>
              <a:ext cx="717352" cy="670724"/>
            </a:xfrm>
            <a:prstGeom prst="rect">
              <a:avLst/>
            </a:prstGeom>
            <a:noFill/>
            <a:extLst/>
          </p:spPr>
        </p:pic>
        <p:pic>
          <p:nvPicPr>
            <p:cNvPr id="60" name="Picture 62" descr="相談窓口のイラスト"/>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34496" y="2820537"/>
              <a:ext cx="516303" cy="516303"/>
            </a:xfrm>
            <a:prstGeom prst="rect">
              <a:avLst/>
            </a:prstGeom>
            <a:noFill/>
            <a:extLst/>
          </p:spPr>
        </p:pic>
        <p:pic>
          <p:nvPicPr>
            <p:cNvPr id="61" name="Picture 66" descr="会議のイラスト（男女）"/>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01542" y="3481148"/>
              <a:ext cx="777832" cy="777832"/>
            </a:xfrm>
            <a:prstGeom prst="rect">
              <a:avLst/>
            </a:prstGeom>
            <a:noFill/>
            <a:extLst/>
          </p:spPr>
        </p:pic>
        <p:pic>
          <p:nvPicPr>
            <p:cNvPr id="62" name="Picture 70" descr="家のイラスト8">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839215" y="3980234"/>
              <a:ext cx="662328" cy="697188"/>
            </a:xfrm>
            <a:prstGeom prst="rect">
              <a:avLst/>
            </a:prstGeom>
            <a:noFill/>
            <a:extLst/>
          </p:spPr>
        </p:pic>
        <p:sp>
          <p:nvSpPr>
            <p:cNvPr id="64" name="テキスト ボックス 63"/>
            <p:cNvSpPr txBox="1"/>
            <p:nvPr/>
          </p:nvSpPr>
          <p:spPr>
            <a:xfrm>
              <a:off x="3839214" y="2674804"/>
              <a:ext cx="838459" cy="246221"/>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8505" y="2636912"/>
              <a:ext cx="1204965"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体験の機会</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5214877" y="3331731"/>
              <a:ext cx="1204965" cy="338554"/>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日中活動系</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3695198" y="3853354"/>
              <a:ext cx="969769"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3570353" y="4589403"/>
              <a:ext cx="1204965" cy="461665"/>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グループホーム</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障害者支援施設</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基幹相談</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支援センター</a:t>
              </a:r>
            </a:p>
          </p:txBody>
        </p:sp>
        <p:sp>
          <p:nvSpPr>
            <p:cNvPr id="69" name="テキスト ボックス 68"/>
            <p:cNvSpPr txBox="1"/>
            <p:nvPr/>
          </p:nvSpPr>
          <p:spPr>
            <a:xfrm>
              <a:off x="4991342" y="3970948"/>
              <a:ext cx="1473826" cy="253916"/>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緊急時受入れ</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4938505" y="4691028"/>
              <a:ext cx="1204965" cy="215444"/>
            </a:xfrm>
            <a:prstGeom prst="rect">
              <a:avLst/>
            </a:prstGeom>
            <a:noFill/>
          </p:spPr>
          <p:txBody>
            <a:bodyPr wrap="square" rtlCol="0">
              <a:spAutoFit/>
            </a:bodyPr>
            <a:lstStyle/>
            <a:p>
              <a:pPr algn="ct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短期入所</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4151809" y="3322876"/>
              <a:ext cx="1487605" cy="246221"/>
            </a:xfrm>
            <a:prstGeom prst="rect">
              <a:avLst/>
            </a:prstGeom>
            <a:noFill/>
          </p:spPr>
          <p:txBody>
            <a:bodyPr wrap="square" rtlCol="0">
              <a:spAutoFit/>
            </a:bodyPr>
            <a:lstStyle/>
            <a:p>
              <a:pPr algn="ctr" fontAlgn="auto">
                <a:spcBef>
                  <a:spcPts val="0"/>
                </a:spcBef>
                <a:spcAft>
                  <a:spcPts val="0"/>
                </a:spcAft>
              </a:pP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地域の体制づくり</a:t>
              </a:r>
              <a:r>
                <a:rPr lang="en-US" altLang="ja-JP" sz="10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2173754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就労系サービスにおける賃金・工賃・職場定着の向上</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75628" y="530096"/>
            <a:ext cx="9701908" cy="523220"/>
          </a:xfrm>
          <a:prstGeom prst="rect">
            <a:avLst/>
          </a:prstGeom>
          <a:noFill/>
          <a:ln>
            <a:solidFill>
              <a:schemeClr val="accent1"/>
            </a:solidFill>
          </a:ln>
        </p:spPr>
        <p:txBody>
          <a:bodyPr wrap="square" rtlCol="0">
            <a:spAutoFit/>
          </a:bodyPr>
          <a:lstStyle/>
          <a:p>
            <a:pPr marL="266700" indent="-266700"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障害者がその適性に応じて能力を十分に発揮し、地域で自立した生活を実現することができるよう、一般就労への定着実績や工賃実績等に応じた</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報酬体系とし、工賃</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・賃金向上や一般就労への移行を更に促進させる。</a:t>
            </a:r>
          </a:p>
        </p:txBody>
      </p:sp>
      <p:sp>
        <p:nvSpPr>
          <p:cNvPr id="8" name="正方形/長方形 7"/>
          <p:cNvSpPr/>
          <p:nvPr/>
        </p:nvSpPr>
        <p:spPr>
          <a:xfrm>
            <a:off x="126143" y="1463297"/>
            <a:ext cx="3530713" cy="5278071"/>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177800" indent="-177800" fontAlgn="auto">
              <a:spcBef>
                <a:spcPts val="0"/>
              </a:spcBef>
              <a:spcAft>
                <a:spcPts val="0"/>
              </a:spcAft>
              <a:tabLst>
                <a:tab pos="628650"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ついては</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定員規模別の設定に加え、</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就職</a:t>
            </a:r>
            <a:r>
              <a:rPr lang="ja-JP"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後６か月以上定着</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割合に応じた</a:t>
            </a:r>
            <a:r>
              <a:rPr lang="ja-JP"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定着率が高いほど、利用者の地域生活の継続に資することや、支援コストがかかると考えられるため高い報酬設定とし、メリハリをつける。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このほか、福祉専門職員に</a:t>
            </a:r>
            <a:endPar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作業療法士の追加等の改定を</a:t>
            </a:r>
            <a:endParaRPr lang="en-US" altLang="ja-JP"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fontAlgn="auto">
              <a:spcBef>
                <a:spcPts val="0"/>
              </a:spcBef>
              <a:spcAft>
                <a:spcPts val="0"/>
              </a:spcAft>
              <a:tabLst>
                <a:tab pos="628650" algn="l"/>
              </a:tabLst>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実施。</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58775" indent="-358775"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049478323"/>
              </p:ext>
            </p:extLst>
          </p:nvPr>
        </p:nvGraphicFramePr>
        <p:xfrm>
          <a:off x="272480" y="4515859"/>
          <a:ext cx="3240360" cy="2081493"/>
        </p:xfrm>
        <a:graphic>
          <a:graphicData uri="http://schemas.openxmlformats.org/drawingml/2006/table">
            <a:tbl>
              <a:tblPr firstRow="1" bandRow="1">
                <a:tableStyleId>{5940675A-B579-460E-94D1-54222C63F5DA}</a:tableStyleId>
              </a:tblPr>
              <a:tblGrid>
                <a:gridCol w="792088"/>
                <a:gridCol w="1584176"/>
                <a:gridCol w="864096"/>
              </a:tblGrid>
              <a:tr h="231277">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gridSpan="2">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hMerge="1">
                  <a:txBody>
                    <a:bodyPr/>
                    <a:lstStyle/>
                    <a:p>
                      <a:pPr algn="ctr"/>
                      <a:endParaRPr kumimoji="1" lang="ja-JP" altLang="en-US" sz="1400" dirty="0"/>
                    </a:p>
                  </a:txBody>
                  <a:tcPr/>
                </a:tc>
              </a:tr>
              <a:tr h="231277">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就職後６月以上定着率</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solidFill>
                      <a:srgbClr val="FFFF99"/>
                    </a:solidFill>
                  </a:tcPr>
                </a:tc>
              </a:tr>
              <a:tr h="231277">
                <a:tc rowSpan="7">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804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５割以上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1,089</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４割以上５割未満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935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３割以上４割未満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807</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２割以上３割未満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１割以上２割未満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564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０割超１割未満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524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r h="231277">
                <a:tc vMerge="1">
                  <a:txBody>
                    <a:bodyPr/>
                    <a:lstStyle/>
                    <a:p>
                      <a:endParaRPr kumimoji="1" lang="ja-JP" altLang="en-US" sz="1400" dirty="0"/>
                    </a:p>
                  </a:txBody>
                  <a:tcPr/>
                </a:tc>
                <a:tc>
                  <a:txBody>
                    <a:bodyPr/>
                    <a:lstStyle/>
                    <a:p>
                      <a:pPr algn="ctr">
                        <a:lnSpc>
                          <a:spcPts val="600"/>
                        </a:lnSpc>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０</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c>
                  <a:txBody>
                    <a:bodyPr/>
                    <a:lstStyle/>
                    <a:p>
                      <a:pPr algn="ctr">
                        <a:lnSpc>
                          <a:spcPts val="600"/>
                        </a:lnSpc>
                      </a:pP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marT="72000" marB="0" anchor="ctr"/>
                </a:tc>
              </a:tr>
            </a:tbl>
          </a:graphicData>
        </a:graphic>
      </p:graphicFrame>
      <p:sp>
        <p:nvSpPr>
          <p:cNvPr id="12" name="テキスト ボックス 11"/>
          <p:cNvSpPr txBox="1"/>
          <p:nvPr/>
        </p:nvSpPr>
        <p:spPr>
          <a:xfrm>
            <a:off x="126144" y="1196752"/>
            <a:ext cx="1442480"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2" name="グループ化 21"/>
          <p:cNvGrpSpPr/>
          <p:nvPr/>
        </p:nvGrpSpPr>
        <p:grpSpPr>
          <a:xfrm>
            <a:off x="2432720" y="3318496"/>
            <a:ext cx="1080121" cy="1046608"/>
            <a:chOff x="2360712" y="3263498"/>
            <a:chExt cx="913775" cy="885423"/>
          </a:xfrm>
        </p:grpSpPr>
        <p:pic>
          <p:nvPicPr>
            <p:cNvPr id="13" name="Picture 34" descr="小さい会社のビル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712" y="3263498"/>
              <a:ext cx="677349" cy="885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作業療法士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744" y="3486759"/>
              <a:ext cx="625743" cy="66216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正方形/長方形 15"/>
          <p:cNvSpPr/>
          <p:nvPr/>
        </p:nvSpPr>
        <p:spPr>
          <a:xfrm>
            <a:off x="3800872" y="1472589"/>
            <a:ext cx="6048672" cy="2388459"/>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72000" tIns="144000" rIns="72000" rtlCol="0" anchor="t"/>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基本報酬については、定員規模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別の設定に加え、１日の平均労働</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時間に応じた報酬設定とする。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労働時間が長いほど、利用者の</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賃金増加につながることや、支援</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コストがかかると考えられるため</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高い報酬設定とし、メリハリを</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ける。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800872" y="1196752"/>
            <a:ext cx="1800200"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28465" y="4247510"/>
            <a:ext cx="1368152"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973807284"/>
              </p:ext>
            </p:extLst>
          </p:nvPr>
        </p:nvGraphicFramePr>
        <p:xfrm>
          <a:off x="6537176" y="1700806"/>
          <a:ext cx="3240360" cy="2088234"/>
        </p:xfrm>
        <a:graphic>
          <a:graphicData uri="http://schemas.openxmlformats.org/drawingml/2006/table">
            <a:tbl>
              <a:tblPr firstRow="1" bandRow="1">
                <a:tableStyleId>{5940675A-B579-460E-94D1-54222C63F5DA}</a:tableStyleId>
              </a:tblPr>
              <a:tblGrid>
                <a:gridCol w="792088"/>
                <a:gridCol w="1584176"/>
                <a:gridCol w="864096"/>
              </a:tblGrid>
              <a:tr h="232026">
                <a:tc>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solidFill>
                      <a:srgbClr val="FFFF99"/>
                    </a:solidFill>
                  </a:tcPr>
                </a:tc>
              </a:tr>
              <a:tr h="232026">
                <a:tc>
                  <a:txBody>
                    <a:bodyPr/>
                    <a:lstStyle/>
                    <a:p>
                      <a:pPr algn="ct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１日の</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平均</a:t>
                      </a:r>
                      <a:r>
                        <a:rPr kumimoji="1" lang="ja-JP" altLang="en-US" sz="105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solidFill>
                      <a:srgbClr val="FFFF99"/>
                    </a:solidFill>
                  </a:tcPr>
                </a:tc>
              </a:tr>
              <a:tr h="232026">
                <a:tc rowSpan="7">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chor="ctr">
                    <a:lnB w="12700" cap="flat" cmpd="sng" algn="ctr">
                      <a:solidFill>
                        <a:schemeClr val="tx1"/>
                      </a:solidFill>
                      <a:prstDash val="solid"/>
                      <a:round/>
                      <a:headEnd type="none" w="med" len="med"/>
                      <a:tailEnd type="none" w="med" len="med"/>
                    </a:lnB>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７時間以上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615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６時間以上７時間未満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2026">
                <a:tc vMerge="1">
                  <a:txBody>
                    <a:bodyPr/>
                    <a:lstStyle/>
                    <a:p>
                      <a:pPr algn="ct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５時間以上６時間未満</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594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T w="12700" cap="flat" cmpd="sng" algn="ctr">
                      <a:solidFill>
                        <a:schemeClr val="tx1"/>
                      </a:solidFill>
                      <a:prstDash val="solid"/>
                      <a:round/>
                      <a:headEnd type="none" w="med" len="med"/>
                      <a:tailEnd type="none" w="med" len="med"/>
                    </a:lnT>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４時間以上５時間未満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３時間以上４時間未満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498</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２時間以上３時間未満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c>
                  <a:txBody>
                    <a:bodyPr/>
                    <a:lstStyle/>
                    <a:p>
                      <a:pPr algn="ctr"/>
                      <a:r>
                        <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rPr>
                        <a:t>410</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noFill/>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２時間未満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322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0" marB="36000">
                    <a:lnB w="12700" cap="flat" cmpd="sng" algn="ctr">
                      <a:solidFill>
                        <a:schemeClr val="tx1"/>
                      </a:solidFill>
                      <a:prstDash val="solid"/>
                      <a:round/>
                      <a:headEnd type="none" w="med" len="med"/>
                      <a:tailEnd type="none" w="med" len="med"/>
                    </a:lnB>
                    <a:noFill/>
                  </a:tcPr>
                </a:tc>
              </a:tr>
            </a:tbl>
          </a:graphicData>
        </a:graphic>
      </p:graphicFrame>
      <p:sp>
        <p:nvSpPr>
          <p:cNvPr id="20" name="正方形/長方形 19"/>
          <p:cNvSpPr/>
          <p:nvPr/>
        </p:nvSpPr>
        <p:spPr>
          <a:xfrm>
            <a:off x="3800872" y="4221088"/>
            <a:ext cx="6048672" cy="2520280"/>
          </a:xfrm>
          <a:prstGeom prst="rect">
            <a:avLst/>
          </a:prstGeom>
          <a:ln w="25400">
            <a:solidFill>
              <a:srgbClr val="99CCFF"/>
            </a:solidFill>
          </a:ln>
        </p:spPr>
        <p:style>
          <a:lnRef idx="2">
            <a:schemeClr val="accent1"/>
          </a:lnRef>
          <a:fillRef idx="1">
            <a:schemeClr val="lt1"/>
          </a:fillRef>
          <a:effectRef idx="0">
            <a:schemeClr val="accent1"/>
          </a:effectRef>
          <a:fontRef idx="minor">
            <a:schemeClr val="dk1"/>
          </a:fontRef>
        </p:style>
        <p:txBody>
          <a:bodyPr lIns="72000" tIns="144000" rIns="0" rtlCol="0" anchor="t"/>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基本報酬については、定員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別</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の設定に加え、平均工賃月額</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報酬設定とする。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工賃</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が高いほど、自立した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につながることや、生産</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活動</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支援に労力を要すると</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考えられ</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ことから、高い報酬設定とし</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メリハリ</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をつける。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800872" y="3933056"/>
            <a:ext cx="1800200" cy="266545"/>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就労継続支援</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499965186"/>
              </p:ext>
            </p:extLst>
          </p:nvPr>
        </p:nvGraphicFramePr>
        <p:xfrm>
          <a:off x="6537176" y="4456994"/>
          <a:ext cx="3240360" cy="2088234"/>
        </p:xfrm>
        <a:graphic>
          <a:graphicData uri="http://schemas.openxmlformats.org/drawingml/2006/table">
            <a:tbl>
              <a:tblPr firstRow="1" bandRow="1">
                <a:tableStyleId>{5940675A-B579-460E-94D1-54222C63F5DA}</a:tableStyleId>
              </a:tblPr>
              <a:tblGrid>
                <a:gridCol w="792088"/>
                <a:gridCol w="1584176"/>
                <a:gridCol w="864096"/>
              </a:tblGrid>
              <a:tr h="232026">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tc gridSpan="2">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tc h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solidFill>
                      <a:srgbClr val="FFFF99"/>
                    </a:solidFill>
                  </a:tcPr>
                </a:tc>
              </a:tr>
              <a:tr h="232026">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平均工賃月額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基本報酬</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solidFill>
                      <a:srgbClr val="FFFF99"/>
                    </a:solidFill>
                  </a:tcPr>
                </a:tc>
              </a:tr>
              <a:tr h="232026">
                <a:tc rowSpan="7">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584</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4.5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621</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r>
              <a:tr h="232026">
                <a:tc vMerge="1">
                  <a:txBody>
                    <a:bodyPr/>
                    <a:lstStyle/>
                    <a:p>
                      <a:pPr algn="ctr"/>
                      <a:endPar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609</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597</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１万円以上</a:t>
                      </a: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586</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５千円以上１万円未満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c>
                  <a:txBody>
                    <a:bodyPr/>
                    <a:lstStyle/>
                    <a:p>
                      <a:pPr algn="ctr"/>
                      <a:r>
                        <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rPr>
                        <a:t>571</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noFill/>
                  </a:tcPr>
                </a:tc>
              </a:tr>
              <a:tr h="232026">
                <a:tc vMerge="1">
                  <a:txBody>
                    <a:bodyPr/>
                    <a:lstStyle/>
                    <a:p>
                      <a:pPr algn="ct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５千円未満</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562</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単位</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0" marB="0" anchor="ctr">
                    <a:lnB w="12700" cap="flat" cmpd="sng" algn="ctr">
                      <a:solidFill>
                        <a:schemeClr val="tx1"/>
                      </a:solidFill>
                      <a:prstDash val="solid"/>
                      <a:round/>
                      <a:headEnd type="none" w="med" len="med"/>
                      <a:tailEnd type="none" w="med" len="med"/>
                    </a:lnB>
                    <a:noFill/>
                  </a:tcPr>
                </a:tc>
              </a:tr>
            </a:tbl>
          </a:graphicData>
        </a:graphic>
      </p:graphicFrame>
      <p:sp>
        <p:nvSpPr>
          <p:cNvPr id="24" name="テキスト ボックス 23"/>
          <p:cNvSpPr txBox="1"/>
          <p:nvPr/>
        </p:nvSpPr>
        <p:spPr>
          <a:xfrm>
            <a:off x="6393160" y="1484784"/>
            <a:ext cx="3096344"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6393160" y="4247510"/>
            <a:ext cx="3096344"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＜定員</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人以下、人員配置</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10" descr="男性作業員のイラスト（帽子）">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7136" y="3079964"/>
            <a:ext cx="475459" cy="8558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倉庫で働くライン工の男性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048" y="3016473"/>
            <a:ext cx="1057948" cy="1060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5457056" y="5977917"/>
            <a:ext cx="1184068" cy="763451"/>
            <a:chOff x="5457056" y="5829972"/>
            <a:chExt cx="1184068" cy="763451"/>
          </a:xfrm>
        </p:grpSpPr>
        <p:pic>
          <p:nvPicPr>
            <p:cNvPr id="28" name="Picture 6" descr="割烹着を着た女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9144" y="5869857"/>
              <a:ext cx="391980" cy="6758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大きな鍋で料理をする人のイラスト"/>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717" y="5829972"/>
              <a:ext cx="763451" cy="763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白衣を着て手を洗う人のイラスト"/>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7056" y="5949280"/>
              <a:ext cx="633670" cy="63367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テキスト ボックス 30"/>
          <p:cNvSpPr txBox="1"/>
          <p:nvPr/>
        </p:nvSpPr>
        <p:spPr>
          <a:xfrm>
            <a:off x="3872880" y="3368091"/>
            <a:ext cx="1432677" cy="420949"/>
          </a:xfrm>
          <a:prstGeom prst="rect">
            <a:avLst/>
          </a:prstGeom>
          <a:noFill/>
          <a:ln w="12700">
            <a:solidFill>
              <a:schemeClr val="bg1">
                <a:lumMod val="50000"/>
              </a:schemeClr>
            </a:solidFill>
            <a:prstDash val="sysDash"/>
          </a:ln>
        </p:spPr>
        <p:txBody>
          <a:bodyPr wrap="square" rIns="0" rtlCol="0" anchor="ctr">
            <a:noAutofit/>
          </a:bodyPr>
          <a:lstStyle/>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14.2</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１日の労働</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時間は、</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４時</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間</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以上５時間未満が</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最多</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3872880" y="6165304"/>
            <a:ext cx="1512168" cy="461665"/>
          </a:xfrm>
          <a:prstGeom prst="rect">
            <a:avLst/>
          </a:prstGeom>
          <a:ln w="12700">
            <a:solidFill>
              <a:schemeClr val="bg1">
                <a:lumMod val="50000"/>
              </a:schemeClr>
            </a:solidFill>
            <a:prstDash val="sysDash"/>
          </a:ln>
        </p:spPr>
        <p:txBody>
          <a:bodyPr wrap="square">
            <a:spAutoFit/>
          </a:bodyPr>
          <a:lstStyle/>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平均収支差率＋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平均工賃</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15,033</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中央値</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12,238</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円／月</a:t>
            </a:r>
            <a:endParaRPr lang="en-US" altLang="ja-JP" sz="5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スライド番号プレースホルダー 1"/>
          <p:cNvSpPr>
            <a:spLocks noGrp="1"/>
          </p:cNvSpPr>
          <p:nvPr>
            <p:ph type="sldNum" sz="quarter" idx="12"/>
          </p:nvPr>
        </p:nvSpPr>
        <p:spPr>
          <a:xfrm>
            <a:off x="7617296" y="6520259"/>
            <a:ext cx="2311400" cy="365125"/>
          </a:xfrm>
        </p:spPr>
        <p:txBody>
          <a:bodyPr/>
          <a:lstStyle/>
          <a:p>
            <a:fld id="{8AF2211C-1947-412D-9ECE-D1A2B2B3C5F8}" type="slidenum">
              <a:rPr lang="ja-JP" altLang="en-US" sz="1600" smtClean="0">
                <a:solidFill>
                  <a:prstClr val="black"/>
                </a:solidFill>
              </a:rPr>
              <a:pPr/>
              <a:t>47</a:t>
            </a:fld>
            <a:endParaRPr lang="ja-JP" altLang="en-US" sz="1600" dirty="0">
              <a:solidFill>
                <a:prstClr val="black"/>
              </a:solidFill>
            </a:endParaRPr>
          </a:p>
        </p:txBody>
      </p:sp>
    </p:spTree>
    <p:extLst>
      <p:ext uri="{BB962C8B-B14F-4D97-AF65-F5344CB8AC3E}">
        <p14:creationId xmlns:p14="http://schemas.microsoft.com/office/powerpoint/2010/main" val="58944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7419456" y="2708920"/>
            <a:ext cx="1638000" cy="540318"/>
          </a:xfrm>
          <a:prstGeom prst="rect">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・遅刻</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欠勤の増加</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・身だしなみの乱れ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72000" indent="-4572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・薬の飲み忘れ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149442" y="3284984"/>
            <a:ext cx="2340000" cy="719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a:t>
            </a:r>
            <a:endPar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272486" y="2852936"/>
            <a:ext cx="2880123" cy="2736304"/>
          </a:xfrm>
          <a:prstGeom prst="roundRect">
            <a:avLst>
              <a:gd name="adj" fmla="val 59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 name="タイトル 7"/>
          <p:cNvSpPr txBox="1">
            <a:spLocks/>
          </p:cNvSpPr>
          <p:nvPr/>
        </p:nvSpPr>
        <p:spPr bwMode="auto">
          <a:xfrm>
            <a:off x="1" y="8672"/>
            <a:ext cx="9906000" cy="468000"/>
          </a:xfrm>
          <a:prstGeom prst="rect">
            <a:avLst/>
          </a:prstGeom>
          <a:solidFill>
            <a:srgbClr val="0000FF"/>
          </a:solidFill>
          <a:ln w="9525">
            <a:noFill/>
            <a:miter lim="800000"/>
            <a:headEnd/>
            <a:tailEnd/>
          </a:ln>
        </p:spPr>
        <p:txBody>
          <a:bodyPr vert="horz" wrap="square" lIns="91414" tIns="45706" rIns="91414" bIns="45706"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23" algn="ctr" rtl="0" fontAlgn="base">
              <a:spcBef>
                <a:spcPct val="0"/>
              </a:spcBef>
              <a:spcAft>
                <a:spcPct val="0"/>
              </a:spcAft>
              <a:defRPr kumimoji="1" sz="4400">
                <a:solidFill>
                  <a:schemeClr val="tx2"/>
                </a:solidFill>
                <a:latin typeface="Arial" charset="0"/>
                <a:ea typeface="ＭＳ Ｐゴシック" pitchFamily="50" charset="-128"/>
              </a:defRPr>
            </a:lvl6pPr>
            <a:lvl7pPr marL="914246" algn="ctr" rtl="0" fontAlgn="base">
              <a:spcBef>
                <a:spcPct val="0"/>
              </a:spcBef>
              <a:spcAft>
                <a:spcPct val="0"/>
              </a:spcAft>
              <a:defRPr kumimoji="1" sz="4400">
                <a:solidFill>
                  <a:schemeClr val="tx2"/>
                </a:solidFill>
                <a:latin typeface="Arial" charset="0"/>
                <a:ea typeface="ＭＳ Ｐゴシック" pitchFamily="50" charset="-128"/>
              </a:defRPr>
            </a:lvl7pPr>
            <a:lvl8pPr marL="1371369" algn="ctr" rtl="0" fontAlgn="base">
              <a:spcBef>
                <a:spcPct val="0"/>
              </a:spcBef>
              <a:spcAft>
                <a:spcPct val="0"/>
              </a:spcAft>
              <a:defRPr kumimoji="1" sz="4400">
                <a:solidFill>
                  <a:schemeClr val="tx2"/>
                </a:solidFill>
                <a:latin typeface="Arial" charset="0"/>
                <a:ea typeface="ＭＳ Ｐゴシック" pitchFamily="50" charset="-128"/>
              </a:defRPr>
            </a:lvl8pPr>
            <a:lvl9pPr marL="1828492"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b="1" spc="-10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「就労定着支援」の報酬の設定</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360219" y="3429104"/>
            <a:ext cx="2736000" cy="936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就労移行支援事業所</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支援事業所（Ａ、Ｂ）</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自立訓練</a:t>
            </a:r>
          </a:p>
        </p:txBody>
      </p:sp>
      <p:sp>
        <p:nvSpPr>
          <p:cNvPr id="76" name="正方形/長方形 75"/>
          <p:cNvSpPr/>
          <p:nvPr/>
        </p:nvSpPr>
        <p:spPr>
          <a:xfrm>
            <a:off x="7149344" y="3249238"/>
            <a:ext cx="90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働く障害者</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360219" y="4509120"/>
            <a:ext cx="273600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障害者就業・生活支援センター</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医療機関</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社会福祉協議会　　等</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左右矢印 11"/>
          <p:cNvSpPr/>
          <p:nvPr/>
        </p:nvSpPr>
        <p:spPr>
          <a:xfrm>
            <a:off x="3189006" y="5229200"/>
            <a:ext cx="3384377" cy="216024"/>
          </a:xfrm>
          <a:prstGeom prst="leftRightArrow">
            <a:avLst>
              <a:gd name="adj1" fmla="val 61401"/>
              <a:gd name="adj2" fmla="val 5684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86" name="正方形/長方形 85"/>
          <p:cNvSpPr/>
          <p:nvPr/>
        </p:nvSpPr>
        <p:spPr>
          <a:xfrm>
            <a:off x="4197117" y="5373216"/>
            <a:ext cx="1440825"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272486" y="2852936"/>
            <a:ext cx="2880123" cy="36004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関係機関</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左右矢印 92"/>
          <p:cNvSpPr/>
          <p:nvPr/>
        </p:nvSpPr>
        <p:spPr>
          <a:xfrm rot="5400000">
            <a:off x="8463658" y="4383064"/>
            <a:ext cx="1008000" cy="252000"/>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テキスト ボックス 17"/>
          <p:cNvSpPr txBox="1"/>
          <p:nvPr/>
        </p:nvSpPr>
        <p:spPr>
          <a:xfrm>
            <a:off x="8998385" y="4005064"/>
            <a:ext cx="369332" cy="1296176"/>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②連絡調整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4125104" y="3717032"/>
            <a:ext cx="198022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一般就労へ移行</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雲形吹き出し 29"/>
          <p:cNvSpPr/>
          <p:nvPr/>
        </p:nvSpPr>
        <p:spPr>
          <a:xfrm>
            <a:off x="3907974" y="2586639"/>
            <a:ext cx="3182489" cy="878337"/>
          </a:xfrm>
          <a:prstGeom prst="cloudCallout">
            <a:avLst>
              <a:gd name="adj1" fmla="val 50019"/>
              <a:gd name="adj2" fmla="val 67262"/>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fontAlgn="auto">
              <a:spcBef>
                <a:spcPts val="0"/>
              </a:spcBef>
              <a:spcAft>
                <a:spcPts val="0"/>
              </a:spcAft>
            </a:pPr>
            <a:r>
              <a:rPr kumimoji="0" lang="ja-JP" altLang="en-US" sz="10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a:t>
            </a:r>
            <a:r>
              <a:rPr kumimoji="0" lang="ja-JP" altLang="en-US" sz="10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に伴い生じている生活面の課題</a:t>
            </a:r>
            <a:r>
              <a:rPr kumimoji="0" lang="ja-JP" altLang="en-US" sz="8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⇒生活リズム、体調の管理、給料の浪費</a:t>
            </a:r>
            <a:r>
              <a:rPr kumimoji="0" lang="ja-JP" altLang="en-US" sz="8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0" lang="ja-JP" altLang="en-US" sz="10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3353226" y="3772362"/>
            <a:ext cx="3666000" cy="36004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左右矢印 31"/>
          <p:cNvSpPr/>
          <p:nvPr/>
        </p:nvSpPr>
        <p:spPr>
          <a:xfrm rot="5400000">
            <a:off x="7617367" y="4401064"/>
            <a:ext cx="1044000" cy="252000"/>
          </a:xfrm>
          <a:prstGeom prst="leftRightArrow">
            <a:avLst>
              <a:gd name="adj1" fmla="val 61401"/>
              <a:gd name="adj2" fmla="val 6454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5" name="テキスト ボックス 34"/>
          <p:cNvSpPr txBox="1"/>
          <p:nvPr/>
        </p:nvSpPr>
        <p:spPr>
          <a:xfrm>
            <a:off x="8121352" y="4005064"/>
            <a:ext cx="553998" cy="1296000"/>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①相談による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課題把握</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上矢印 35"/>
          <p:cNvSpPr/>
          <p:nvPr/>
        </p:nvSpPr>
        <p:spPr>
          <a:xfrm>
            <a:off x="7077468" y="4005064"/>
            <a:ext cx="288000" cy="1008000"/>
          </a:xfrm>
          <a:prstGeom prst="upArrow">
            <a:avLst>
              <a:gd name="adj1" fmla="val 50000"/>
              <a:gd name="adj2" fmla="val 42303"/>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38" name="直線矢印コネクタ 37"/>
          <p:cNvCxnSpPr/>
          <p:nvPr/>
        </p:nvCxnSpPr>
        <p:spPr>
          <a:xfrm>
            <a:off x="3152800" y="3716952"/>
            <a:ext cx="3909208" cy="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6573385" y="5049184"/>
            <a:ext cx="3162349" cy="54005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pPr>
            <a:r>
              <a:rPr kumimoji="0" lang="ja-JP" altLang="en-US"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就労定着支援</a:t>
            </a:r>
            <a:endParaRPr kumimoji="0" lang="en-US" altLang="ja-JP"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kumimoji="0" lang="ja-JP" altLang="en-US" sz="1600" b="1"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a:t>
            </a:r>
          </a:p>
        </p:txBody>
      </p:sp>
      <p:sp>
        <p:nvSpPr>
          <p:cNvPr id="41" name="テキスト ボックス 40"/>
          <p:cNvSpPr txBox="1"/>
          <p:nvPr/>
        </p:nvSpPr>
        <p:spPr>
          <a:xfrm>
            <a:off x="6758045" y="4005064"/>
            <a:ext cx="369332" cy="1296176"/>
          </a:xfrm>
          <a:prstGeom prst="rect">
            <a:avLst/>
          </a:prstGeom>
          <a:noFill/>
        </p:spPr>
        <p:txBody>
          <a:bodyPr vert="eaVert" wrap="square" rtlCol="0">
            <a:spAutoFit/>
          </a:bodyPr>
          <a:lstStyle/>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③必要な支援</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右矢印 1"/>
          <p:cNvSpPr/>
          <p:nvPr/>
        </p:nvSpPr>
        <p:spPr>
          <a:xfrm>
            <a:off x="6897216" y="2745238"/>
            <a:ext cx="468000" cy="504000"/>
          </a:xfrm>
          <a:prstGeom prst="rightArrow">
            <a:avLst/>
          </a:prstGeom>
          <a:solidFill>
            <a:srgbClr val="FF9900"/>
          </a:solidFill>
          <a:scene3d>
            <a:camera prst="orthographicFront">
              <a:rot lat="0" lon="0" rev="0"/>
            </a:camera>
            <a:lightRig rig="threePt" dir="t"/>
          </a:scene3d>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52" name="正方形/長方形 51"/>
          <p:cNvSpPr/>
          <p:nvPr/>
        </p:nvSpPr>
        <p:spPr>
          <a:xfrm>
            <a:off x="98061" y="1412904"/>
            <a:ext cx="3138753" cy="1152000"/>
          </a:xfrm>
          <a:prstGeom prst="rect">
            <a:avLst/>
          </a:prstGeom>
          <a:noFill/>
          <a:ln w="19050" cap="flat" cmpd="sng" algn="ctr">
            <a:solidFill>
              <a:srgbClr val="99CCFF"/>
            </a:solidFill>
            <a:prstDash val="solid"/>
          </a:ln>
          <a:effectLst/>
        </p:spPr>
        <p:txBody>
          <a:bodyPr lIns="91430" tIns="45714" rIns="91430" bIns="45714" anchor="ctr" anchorCtr="0"/>
          <a:lstStyle/>
          <a:p>
            <a:pPr marL="179388" indent="-179388" fontAlgn="auto">
              <a:spcBef>
                <a:spcPts val="0"/>
              </a:spcBef>
              <a:spcAft>
                <a:spcPts val="0"/>
              </a:spcAft>
              <a:defRPr/>
            </a:pPr>
            <a:endParaRPr kumimoji="0" lang="en-US" altLang="ja-JP"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fontAlgn="auto">
              <a:spcBef>
                <a:spcPts val="0"/>
              </a:spcBef>
              <a:spcAft>
                <a:spcPts val="0"/>
              </a:spcAft>
              <a:defRPr/>
            </a:pP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移行</a:t>
            </a: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支援、就労継続支援、生活介護、自立訓練の利用</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を経て一般就労へ移行した障害者で、就労に伴う環境変化により生活面の課題が生じている</a:t>
            </a: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a:t>
            </a:r>
            <a:endParaRPr kumimoji="0" lang="en-US" altLang="ja-JP"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56457" y="1268760"/>
            <a:ext cx="1794199" cy="252000"/>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 対象者</a:t>
            </a:r>
          </a:p>
        </p:txBody>
      </p:sp>
      <p:sp>
        <p:nvSpPr>
          <p:cNvPr id="55" name="正方形/長方形 54"/>
          <p:cNvSpPr/>
          <p:nvPr/>
        </p:nvSpPr>
        <p:spPr>
          <a:xfrm>
            <a:off x="3368824" y="1412904"/>
            <a:ext cx="6474592" cy="1224008"/>
          </a:xfrm>
          <a:prstGeom prst="rect">
            <a:avLst/>
          </a:prstGeom>
          <a:noFill/>
          <a:ln w="19050" cap="flat" cmpd="sng" algn="ctr">
            <a:solidFill>
              <a:srgbClr val="99CCFF"/>
            </a:solidFill>
            <a:prstDash val="solid"/>
          </a:ln>
          <a:effectLst/>
        </p:spPr>
        <p:txBody>
          <a:bodyPr lIns="91430" tIns="45714" rIns="91430" bIns="45714" anchor="t"/>
          <a:lstStyle/>
          <a:p>
            <a:pPr marL="179388" indent="-179388" fontAlgn="auto">
              <a:spcBef>
                <a:spcPts val="0"/>
              </a:spcBef>
              <a:spcAft>
                <a:spcPts val="0"/>
              </a:spcAft>
              <a:defRPr/>
            </a:pPr>
            <a:endParaRPr kumimoji="0" lang="en-US" altLang="ja-JP"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16000" indent="-457200" fontAlgn="auto">
              <a:spcBef>
                <a:spcPts val="0"/>
              </a:spcBef>
              <a:spcAft>
                <a:spcPts val="0"/>
              </a:spcAft>
            </a:pPr>
            <a:r>
              <a:rPr kumimoji="0" lang="ja-JP" altLang="en-US" sz="12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障害者との相談を通じて生活面の課題を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把握するとともに、</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企業や関係機関等との連絡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調整やそれに伴う課題</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解決に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向けて必要となる支援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を実施</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利用者の自宅・企業等を訪問することにより、月１回以上は障害者との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対面</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支援を行う。加えて、月１回以上は企業訪問を行うよう努めることとする。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期間</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は３年を上限とし、経過後は障害者就業・生活支援センター等へ引き継ぐ。</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68000" indent="-468000"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3333019" y="1268760"/>
            <a:ext cx="2106234" cy="252000"/>
          </a:xfrm>
          <a:prstGeom prst="rect">
            <a:avLst/>
          </a:prstGeom>
          <a:solidFill>
            <a:srgbClr val="99CCFF"/>
          </a:solidFill>
          <a:ln>
            <a:solidFill>
              <a:srgbClr val="99CC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1400" kern="0" dirty="0" smtClean="0">
                <a:solidFill>
                  <a:prstClr val="black"/>
                </a:solidFill>
                <a:latin typeface="HGS創英角ｺﾞｼｯｸUB" pitchFamily="50" charset="-128"/>
                <a:ea typeface="HGS創英角ｺﾞｼｯｸUB" pitchFamily="50" charset="-128"/>
              </a:rPr>
              <a:t>支援内容</a:t>
            </a:r>
          </a:p>
        </p:txBody>
      </p:sp>
      <p:sp>
        <p:nvSpPr>
          <p:cNvPr id="58" name="角丸四角形 57"/>
          <p:cNvSpPr/>
          <p:nvPr/>
        </p:nvSpPr>
        <p:spPr>
          <a:xfrm>
            <a:off x="129158" y="620688"/>
            <a:ext cx="9720386" cy="576064"/>
          </a:xfrm>
          <a:prstGeom prst="roundRect">
            <a:avLst>
              <a:gd name="adj" fmla="val 7534"/>
            </a:avLst>
          </a:prstGeom>
          <a:solidFill>
            <a:sysClr val="window" lastClr="FFFFFF"/>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72000" tIns="36000" bIns="36000" anchor="ctr" anchorCtr="0"/>
          <a:lstStyle/>
          <a:p>
            <a:pPr marL="176213" indent="-176213" fontAlgn="auto">
              <a:lnSpc>
                <a:spcPct val="11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就労移行支援等を利用し、一般就労に移行</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障害者の就労に伴う生活上の支援ニーズに対応できるよう、</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事業所・家族との連絡調整等の支援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を一定の期間にわたり行う</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新たに創設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する（「就労定着支援」）</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8464" y="5877272"/>
            <a:ext cx="9680345" cy="830634"/>
          </a:xfrm>
          <a:prstGeom prst="rect">
            <a:avLst/>
          </a:prstGeom>
          <a:noFill/>
          <a:ln w="19050" cap="flat" cmpd="sng" algn="ctr">
            <a:solidFill>
              <a:srgbClr val="99CCFF"/>
            </a:solidFill>
            <a:prstDash val="solid"/>
          </a:ln>
          <a:effectLst/>
        </p:spPr>
        <p:txBody>
          <a:bodyPr lIns="91430" tIns="45714" rIns="91430" bIns="45714" anchor="t"/>
          <a:lstStyle/>
          <a:p>
            <a:pPr marL="449263" indent="-449263" fontAlgn="auto">
              <a:spcBef>
                <a:spcPts val="0"/>
              </a:spcBef>
              <a:spcAft>
                <a:spcPts val="0"/>
              </a:spcAft>
            </a:pPr>
            <a:endParaRPr kumimoji="0" lang="en-US" altLang="ja-JP"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定着率（過去３年間の就労定着支援の総利用者数のうち就労定着者数の割合）に</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応じた基本</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報酬を設定</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就労定着支援サービス費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3,200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単位／月（就労定着率</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割以上）</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80000" indent="-449263"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利用開始後１年目は更に</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単位を加算</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449263"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28464" y="5661248"/>
            <a:ext cx="2106234" cy="291844"/>
          </a:xfrm>
          <a:prstGeom prst="rect">
            <a:avLst/>
          </a:prstGeom>
          <a:solidFill>
            <a:srgbClr val="99CCFF"/>
          </a:solidFill>
          <a:ln>
            <a:solidFill>
              <a:srgbClr val="99CCFF"/>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ja-JP" altLang="en-US" sz="1400" dirty="0" smtClean="0">
                <a:solidFill>
                  <a:prstClr val="black"/>
                </a:solidFill>
                <a:latin typeface="HGS創英角ｺﾞｼｯｸUB" pitchFamily="50" charset="-128"/>
                <a:ea typeface="HGS創英角ｺﾞｼｯｸUB" pitchFamily="50" charset="-128"/>
              </a:rPr>
              <a:t>基本報酬</a:t>
            </a:r>
            <a:endParaRPr lang="ja-JP" altLang="en-US" sz="1400" dirty="0">
              <a:solidFill>
                <a:prstClr val="black"/>
              </a:solidFill>
              <a:latin typeface="HGS創英角ｺﾞｼｯｸUB" pitchFamily="50" charset="-128"/>
              <a:ea typeface="HGS創英角ｺﾞｼｯｸUB" pitchFamily="50" charset="-128"/>
            </a:endParaRPr>
          </a:p>
        </p:txBody>
      </p:sp>
      <p:sp>
        <p:nvSpPr>
          <p:cNvPr id="4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48</a:t>
            </a:fld>
            <a:endParaRPr lang="ja-JP" altLang="en-US" sz="1600" dirty="0">
              <a:solidFill>
                <a:prstClr val="black"/>
              </a:solidFill>
            </a:endParaRPr>
          </a:p>
        </p:txBody>
      </p:sp>
      <p:pic>
        <p:nvPicPr>
          <p:cNvPr id="37" name="Picture 22" descr="http://3.bp.blogspot.com/-X7fIR1St4Mg/VZ-Qixp_SbI/AAAAAAAAvNY/uCIXnzPDPow/s800/ojisan1_c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2991" y="3421695"/>
            <a:ext cx="658241" cy="7576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69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形吹き出し 1"/>
          <p:cNvSpPr/>
          <p:nvPr/>
        </p:nvSpPr>
        <p:spPr>
          <a:xfrm>
            <a:off x="5542162" y="1772816"/>
            <a:ext cx="1715094" cy="576064"/>
          </a:xfrm>
          <a:prstGeom prst="wedgeEllipseCallout">
            <a:avLst>
              <a:gd name="adj1" fmla="val -63497"/>
              <a:gd name="adj2" fmla="val 159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人当たりの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支援件数に大きな</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バラツキ</a:t>
            </a:r>
            <a:endParaRPr lang="ja-JP" altLang="en-US" sz="1050" dirty="0">
              <a:solidFill>
                <a:prstClr val="black"/>
              </a:solidFill>
            </a:endParaRPr>
          </a:p>
        </p:txBody>
      </p:sp>
      <p:sp>
        <p:nvSpPr>
          <p:cNvPr id="3" name="サブタイトル 2"/>
          <p:cNvSpPr>
            <a:spLocks noGrp="1"/>
          </p:cNvSpPr>
          <p:nvPr>
            <p:ph type="subTitle" idx="4294967295"/>
          </p:nvPr>
        </p:nvSpPr>
        <p:spPr>
          <a:xfrm>
            <a:off x="59509" y="511259"/>
            <a:ext cx="9718027" cy="1139027"/>
          </a:xfrm>
          <a:ln w="12700">
            <a:solidFill>
              <a:schemeClr val="tx1"/>
            </a:solidFill>
          </a:ln>
        </p:spPr>
        <p:txBody>
          <a:bodyPr rIns="0" anchor="t">
            <a:noAutofit/>
          </a:bodyPr>
          <a:lstStyle/>
          <a:p>
            <a:pPr marL="177800" indent="-177800">
              <a:buNone/>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計画相談支援・障害児相談支援の利用プロセスは下図のとおりとなっているが、</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①一律的に標準</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期間に</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沿ったモニタリング</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期間を定めている市町村が</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多いこと（６ヶ月</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１度が</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５割</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超）、</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②相談支援専門員</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人当たりの支援件数に大きな</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バラツキが</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あること（担当件数の</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月平均は</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13.5</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件以上担当している者</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も存在）、</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③事業所の質の評価と</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して特定事業所加算が存在する</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が、個々</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の支援に着目した加算は存在</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しないこと</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が課題となっていることから、これらに着目した見直しを行う。</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11799" y="1722294"/>
            <a:ext cx="2924977" cy="338554"/>
          </a:xfrm>
          <a:prstGeom prst="rect">
            <a:avLst/>
          </a:prstGeom>
          <a:noFill/>
        </p:spPr>
        <p:txBody>
          <a:bodyPr wrap="square" rtlCol="0">
            <a:spAutoFit/>
          </a:bodyPr>
          <a:lstStyle/>
          <a:p>
            <a:pPr fontAlgn="auto">
              <a:spcBef>
                <a:spcPts val="0"/>
              </a:spcBef>
              <a:spcAft>
                <a:spcPts val="0"/>
              </a:spcAft>
            </a:pP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利用プロセスのイメージ</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a:t>
            </a:r>
            <a:r>
              <a:rPr lang="ja-JP" altLang="ja-JP"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評価</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557624" y="2132856"/>
            <a:ext cx="1587064" cy="1132704"/>
            <a:chOff x="632520" y="1753071"/>
            <a:chExt cx="1440160" cy="1027857"/>
          </a:xfrm>
        </p:grpSpPr>
        <p:grpSp>
          <p:nvGrpSpPr>
            <p:cNvPr id="9" name="グループ化 8"/>
            <p:cNvGrpSpPr/>
            <p:nvPr/>
          </p:nvGrpSpPr>
          <p:grpSpPr>
            <a:xfrm>
              <a:off x="776536" y="1986428"/>
              <a:ext cx="1028630" cy="794500"/>
              <a:chOff x="1020127" y="639297"/>
              <a:chExt cx="1308314" cy="1010524"/>
            </a:xfrm>
          </p:grpSpPr>
          <p:pic>
            <p:nvPicPr>
              <p:cNvPr id="1026" name="Picture 2" descr="車椅子に乗っている子供のイラスト（女の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27" y="767146"/>
                <a:ext cx="882675" cy="882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盲導犬と歩く男性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917" y="639297"/>
                <a:ext cx="1010524" cy="101052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正方形/長方形 12"/>
            <p:cNvSpPr/>
            <p:nvPr/>
          </p:nvSpPr>
          <p:spPr>
            <a:xfrm>
              <a:off x="632520" y="1753071"/>
              <a:ext cx="1440160" cy="276999"/>
            </a:xfrm>
            <a:prstGeom prst="rect">
              <a:avLst/>
            </a:prstGeom>
          </p:spPr>
          <p:txBody>
            <a:bodyPr wrap="square">
              <a:spAutoFit/>
            </a:bodyPr>
            <a:lstStyle/>
            <a:p>
              <a:pPr algn="ctr" fontAlgn="auto">
                <a:spcBef>
                  <a:spcPts val="0"/>
                </a:spcBef>
                <a:spcAft>
                  <a:spcPts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利用者（保護者）</a:t>
              </a:r>
            </a:p>
          </p:txBody>
        </p:sp>
      </p:grpSp>
      <p:grpSp>
        <p:nvGrpSpPr>
          <p:cNvPr id="18" name="グループ化 17"/>
          <p:cNvGrpSpPr/>
          <p:nvPr/>
        </p:nvGrpSpPr>
        <p:grpSpPr>
          <a:xfrm>
            <a:off x="4016896" y="2041103"/>
            <a:ext cx="1512168" cy="1387897"/>
            <a:chOff x="3944888" y="2113111"/>
            <a:chExt cx="1512168" cy="1387897"/>
          </a:xfrm>
        </p:grpSpPr>
        <p:sp>
          <p:nvSpPr>
            <p:cNvPr id="32" name="テキスト ボックス 31"/>
            <p:cNvSpPr txBox="1"/>
            <p:nvPr/>
          </p:nvSpPr>
          <p:spPr>
            <a:xfrm>
              <a:off x="3998901" y="3224009"/>
              <a:ext cx="1458155" cy="276999"/>
            </a:xfrm>
            <a:prstGeom prst="rect">
              <a:avLst/>
            </a:prstGeom>
            <a:noFill/>
          </p:spPr>
          <p:txBody>
            <a:bodyPr wrap="square" rtlCol="0">
              <a:spAutoFit/>
            </a:bodyPr>
            <a:lstStyle/>
            <a:p>
              <a:pPr algn="ct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944888" y="2113111"/>
              <a:ext cx="1441420" cy="307777"/>
            </a:xfrm>
            <a:prstGeom prst="rect">
              <a:avLst/>
            </a:prstGeom>
          </p:spPr>
          <p:txBody>
            <a:bodyPr wrap="none">
              <a:spAutoFit/>
            </a:bodyPr>
            <a:lstStyle/>
            <a:p>
              <a:pPr algn="ct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相談支援事業者</a:t>
              </a:r>
            </a:p>
          </p:txBody>
        </p:sp>
        <p:pic>
          <p:nvPicPr>
            <p:cNvPr id="1032" name="Picture 8" descr="忙しく仕事をしている女性会社員の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602" y="2208663"/>
              <a:ext cx="1085430" cy="1085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グループ化 27"/>
          <p:cNvGrpSpPr/>
          <p:nvPr/>
        </p:nvGrpSpPr>
        <p:grpSpPr>
          <a:xfrm>
            <a:off x="7401272" y="1988840"/>
            <a:ext cx="2064201" cy="1601743"/>
            <a:chOff x="7545288" y="1844824"/>
            <a:chExt cx="2064201" cy="1601743"/>
          </a:xfrm>
        </p:grpSpPr>
        <p:grpSp>
          <p:nvGrpSpPr>
            <p:cNvPr id="24" name="グループ化 23"/>
            <p:cNvGrpSpPr/>
            <p:nvPr/>
          </p:nvGrpSpPr>
          <p:grpSpPr>
            <a:xfrm>
              <a:off x="7545288" y="2005390"/>
              <a:ext cx="2064201" cy="1441177"/>
              <a:chOff x="7545288" y="1700808"/>
              <a:chExt cx="2064201" cy="1441177"/>
            </a:xfrm>
          </p:grpSpPr>
          <p:pic>
            <p:nvPicPr>
              <p:cNvPr id="1030" name="Picture 6" descr="市役所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4974" y="1700808"/>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7545288" y="2564904"/>
                <a:ext cx="2064201" cy="577081"/>
              </a:xfrm>
              <a:prstGeom prst="rect">
                <a:avLst/>
              </a:prstGeom>
            </p:spPr>
            <p:txBody>
              <a:bodyPr wrap="square">
                <a:spAutoFit/>
              </a:bodyP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案を勘案し</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、支給</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量及びモニタリング期</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間を決定</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大かっこ 14"/>
              <p:cNvSpPr/>
              <p:nvPr/>
            </p:nvSpPr>
            <p:spPr>
              <a:xfrm>
                <a:off x="7835864" y="2539641"/>
                <a:ext cx="1437616" cy="584778"/>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25" name="正方形/長方形 24"/>
            <p:cNvSpPr/>
            <p:nvPr/>
          </p:nvSpPr>
          <p:spPr>
            <a:xfrm>
              <a:off x="8251334" y="1844824"/>
              <a:ext cx="646331" cy="276999"/>
            </a:xfrm>
            <a:prstGeom prst="rect">
              <a:avLst/>
            </a:prstGeom>
          </p:spPr>
          <p:txBody>
            <a:bodyPr wrap="none">
              <a:spAutoFit/>
            </a:bodyPr>
            <a:lstStyle/>
            <a:p>
              <a:pPr algn="ctr" fontAlgn="auto">
                <a:spcBef>
                  <a:spcPts val="0"/>
                </a:spcBef>
                <a:spcAft>
                  <a:spcPts val="0"/>
                </a:spcAft>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左右矢印 42"/>
          <p:cNvSpPr/>
          <p:nvPr/>
        </p:nvSpPr>
        <p:spPr>
          <a:xfrm>
            <a:off x="1805167" y="2276872"/>
            <a:ext cx="2295618" cy="484632"/>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①計画の作成</a:t>
            </a:r>
            <a:endParaRPr lang="ja-JP" altLang="en-US"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左右矢印 56"/>
          <p:cNvSpPr/>
          <p:nvPr/>
        </p:nvSpPr>
        <p:spPr>
          <a:xfrm>
            <a:off x="1805167" y="2852936"/>
            <a:ext cx="2295618" cy="484632"/>
          </a:xfrm>
          <a:prstGeom prst="leftRightArrow">
            <a:avLst>
              <a:gd name="adj1" fmla="val 60018"/>
              <a:gd name="adj2" fmla="val 7838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③モニタリング</a:t>
            </a:r>
            <a:endParaRPr lang="ja-JP" altLang="en-US"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右矢印 46"/>
          <p:cNvSpPr/>
          <p:nvPr/>
        </p:nvSpPr>
        <p:spPr>
          <a:xfrm>
            <a:off x="5385048" y="2254041"/>
            <a:ext cx="2265742" cy="526887"/>
          </a:xfrm>
          <a:prstGeom prst="rightArrow">
            <a:avLst>
              <a:gd name="adj1" fmla="val 50000"/>
              <a:gd name="adj2" fmla="val 7337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②計画の提出</a:t>
            </a:r>
            <a:endParaRPr lang="ja-JP" altLang="en-US"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左矢印 48"/>
          <p:cNvSpPr/>
          <p:nvPr/>
        </p:nvSpPr>
        <p:spPr>
          <a:xfrm>
            <a:off x="5321678" y="2816197"/>
            <a:ext cx="2295618" cy="540795"/>
          </a:xfrm>
          <a:prstGeom prst="leftArrow">
            <a:avLst>
              <a:gd name="adj1" fmla="val 50000"/>
              <a:gd name="adj2" fmla="val 75438"/>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報酬の支払い</a:t>
            </a:r>
            <a:endParaRPr lang="ja-JP" altLang="en-US"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角丸四角形吹き出し 54"/>
          <p:cNvSpPr/>
          <p:nvPr/>
        </p:nvSpPr>
        <p:spPr>
          <a:xfrm>
            <a:off x="704528" y="3752165"/>
            <a:ext cx="4033078" cy="2917195"/>
          </a:xfrm>
          <a:prstGeom prst="wedgeRoundRectCallout">
            <a:avLst>
              <a:gd name="adj1" fmla="val -6206"/>
              <a:gd name="adj2" fmla="val -68685"/>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5" name="テキスト ボックス 64"/>
          <p:cNvSpPr txBox="1"/>
          <p:nvPr/>
        </p:nvSpPr>
        <p:spPr>
          <a:xfrm>
            <a:off x="848544" y="4169692"/>
            <a:ext cx="3744416" cy="1068408"/>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支援の必要性の観点から標準期間の一部を見直し、モニタリングの頻度を高める。</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後</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の期間適用には経過措置を実施</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から利用状況について情報提供。</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市町村によるモニタリング結果の抽出と内容検証。</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1264802" y="5170900"/>
            <a:ext cx="2968118" cy="1498460"/>
            <a:chOff x="2144688" y="5172868"/>
            <a:chExt cx="2968118" cy="1424484"/>
          </a:xfrm>
        </p:grpSpPr>
        <p:sp>
          <p:nvSpPr>
            <p:cNvPr id="75" name="テキスト ボックス 74"/>
            <p:cNvSpPr txBox="1"/>
            <p:nvPr/>
          </p:nvSpPr>
          <p:spPr>
            <a:xfrm>
              <a:off x="2903702" y="6320353"/>
              <a:ext cx="1579034"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（３月間・６月間）</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1" name="グループ化 60"/>
            <p:cNvGrpSpPr/>
            <p:nvPr/>
          </p:nvGrpSpPr>
          <p:grpSpPr>
            <a:xfrm>
              <a:off x="2144688" y="5172868"/>
              <a:ext cx="2968118" cy="1208460"/>
              <a:chOff x="2144688" y="5014302"/>
              <a:chExt cx="2968118" cy="1208460"/>
            </a:xfrm>
          </p:grpSpPr>
          <p:pic>
            <p:nvPicPr>
              <p:cNvPr id="66"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4688" y="5014303"/>
                <a:ext cx="556718" cy="5344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6088" y="5014302"/>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線矢印コネクタ 69"/>
              <p:cNvCxnSpPr>
                <a:stCxn id="66" idx="3"/>
                <a:endCxn id="69" idx="1"/>
              </p:cNvCxnSpPr>
              <p:nvPr/>
            </p:nvCxnSpPr>
            <p:spPr>
              <a:xfrm flipV="1">
                <a:off x="2701406" y="5281527"/>
                <a:ext cx="1854682" cy="1"/>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71" name="テキスト ボックス 70"/>
              <p:cNvSpPr txBox="1"/>
              <p:nvPr/>
            </p:nvSpPr>
            <p:spPr>
              <a:xfrm>
                <a:off x="2903702" y="5014303"/>
                <a:ext cx="1579034"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（６月間・１年間）</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2"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0478" y="5681734"/>
                <a:ext cx="556718" cy="53444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952" y="5688313"/>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直線矢印コネクタ 73"/>
              <p:cNvCxnSpPr/>
              <p:nvPr/>
            </p:nvCxnSpPr>
            <p:spPr>
              <a:xfrm flipV="1">
                <a:off x="2736542" y="5948958"/>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76" name="下矢印 75"/>
              <p:cNvSpPr/>
              <p:nvPr/>
            </p:nvSpPr>
            <p:spPr>
              <a:xfrm>
                <a:off x="2903701" y="5446350"/>
                <a:ext cx="1492423" cy="2061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8" name="Picture 22" descr="カウンセラーのイラスト">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6742" y="5662374"/>
                <a:ext cx="556718" cy="534449"/>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直線矢印コネクタ 78"/>
              <p:cNvCxnSpPr/>
              <p:nvPr/>
            </p:nvCxnSpPr>
            <p:spPr>
              <a:xfrm flipV="1">
                <a:off x="3941332" y="5955537"/>
                <a:ext cx="59541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grpSp>
      </p:grpSp>
      <p:sp>
        <p:nvSpPr>
          <p:cNvPr id="84" name="テキスト ボックス 83"/>
          <p:cNvSpPr txBox="1"/>
          <p:nvPr/>
        </p:nvSpPr>
        <p:spPr>
          <a:xfrm>
            <a:off x="5458316" y="4581128"/>
            <a:ext cx="3575109" cy="1015663"/>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の質の標準化を図る観点から、</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人の相談支援専門員が担当する一月の標準担当</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件数（</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件）を設定</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標</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準件数を一定程度</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超過（</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件以上）する場合の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基本報酬の逓減制を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テキスト ボックス 88"/>
          <p:cNvSpPr txBox="1"/>
          <p:nvPr/>
        </p:nvSpPr>
        <p:spPr>
          <a:xfrm>
            <a:off x="8196750" y="5733256"/>
            <a:ext cx="790393" cy="307777"/>
          </a:xfrm>
          <a:prstGeom prst="rect">
            <a:avLst/>
          </a:prstGeom>
          <a:noFill/>
        </p:spPr>
        <p:txBody>
          <a:bodyPr wrap="square" rtlCol="0">
            <a:spAutoFit/>
          </a:bodyPr>
          <a:lstStyle/>
          <a:p>
            <a:pPr fontAlgn="auto">
              <a:spcBef>
                <a:spcPts val="0"/>
              </a:spcBef>
              <a:spcAft>
                <a:spcPts val="0"/>
              </a:spcAft>
            </a:pP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0" name="Picture 30" descr="http://2.bp.blogspot.com/-gvnbug6EfxI/WD_cadIiC0I/AAAAAAABAFc/ub5pSBC_zUcX7V0g0NlcnwAhAxkxtw1CwCLcB/s800/writing_businesswoman1_smil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4623" y="6028204"/>
            <a:ext cx="354448" cy="546936"/>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直線コネクタ 90"/>
          <p:cNvCxnSpPr/>
          <p:nvPr/>
        </p:nvCxnSpPr>
        <p:spPr>
          <a:xfrm flipV="1">
            <a:off x="8229574" y="6004396"/>
            <a:ext cx="469537" cy="2224"/>
          </a:xfrm>
          <a:prstGeom prst="line">
            <a:avLst/>
          </a:prstGeom>
        </p:spPr>
        <p:style>
          <a:lnRef idx="3">
            <a:schemeClr val="accent3"/>
          </a:lnRef>
          <a:fillRef idx="0">
            <a:schemeClr val="accent3"/>
          </a:fillRef>
          <a:effectRef idx="2">
            <a:schemeClr val="accent3"/>
          </a:effectRef>
          <a:fontRef idx="minor">
            <a:schemeClr val="tx1"/>
          </a:fontRef>
        </p:style>
      </p:cxnSp>
      <p:grpSp>
        <p:nvGrpSpPr>
          <p:cNvPr id="64" name="グループ化 63"/>
          <p:cNvGrpSpPr/>
          <p:nvPr/>
        </p:nvGrpSpPr>
        <p:grpSpPr>
          <a:xfrm>
            <a:off x="5622015" y="5711044"/>
            <a:ext cx="915161" cy="886308"/>
            <a:chOff x="7803198" y="4648485"/>
            <a:chExt cx="915161" cy="886308"/>
          </a:xfrm>
        </p:grpSpPr>
        <p:sp>
          <p:nvSpPr>
            <p:cNvPr id="86" name="テキスト ボックス 85"/>
            <p:cNvSpPr txBox="1"/>
            <p:nvPr/>
          </p:nvSpPr>
          <p:spPr>
            <a:xfrm>
              <a:off x="7803198" y="4648485"/>
              <a:ext cx="915161" cy="307777"/>
            </a:xfrm>
            <a:prstGeom prst="rect">
              <a:avLst/>
            </a:prstGeom>
            <a:noFill/>
          </p:spPr>
          <p:txBody>
            <a:bodyPr wrap="square" rIns="0" rtlCol="0">
              <a:spAutoFit/>
            </a:bodyPr>
            <a:lstStyle/>
            <a:p>
              <a:pPr fontAlgn="auto">
                <a:spcBef>
                  <a:spcPts val="0"/>
                </a:spcBef>
                <a:spcAft>
                  <a:spcPts val="0"/>
                </a:spcAft>
              </a:pP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件以上</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8" name="Picture 28" descr="紙に何かを書く会社員のイラスト（泣いた顔・女性）">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9667" y="4978110"/>
              <a:ext cx="359458" cy="556683"/>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直線コネクタ 91"/>
            <p:cNvCxnSpPr/>
            <p:nvPr/>
          </p:nvCxnSpPr>
          <p:spPr>
            <a:xfrm flipV="1">
              <a:off x="8034627" y="4966909"/>
              <a:ext cx="469537" cy="2224"/>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93" name="Picture 32" descr="紙に何かを書く会社員のイラスト（笑顔・男性）">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6624" y="6052232"/>
            <a:ext cx="331230" cy="510707"/>
          </a:xfrm>
          <a:prstGeom prst="rect">
            <a:avLst/>
          </a:prstGeom>
          <a:noFill/>
          <a:extLst>
            <a:ext uri="{909E8E84-426E-40DD-AFC4-6F175D3DCCD1}">
              <a14:hiddenFill xmlns:a14="http://schemas.microsoft.com/office/drawing/2010/main">
                <a:solidFill>
                  <a:srgbClr val="FFFFFF"/>
                </a:solidFill>
              </a14:hiddenFill>
            </a:ext>
          </a:extLst>
        </p:spPr>
      </p:pic>
      <p:sp>
        <p:nvSpPr>
          <p:cNvPr id="94" name="テキスト ボックス 93"/>
          <p:cNvSpPr txBox="1"/>
          <p:nvPr/>
        </p:nvSpPr>
        <p:spPr>
          <a:xfrm>
            <a:off x="7401272" y="5744455"/>
            <a:ext cx="793783" cy="307777"/>
          </a:xfrm>
          <a:prstGeom prst="rect">
            <a:avLst/>
          </a:prstGeom>
          <a:noFill/>
        </p:spPr>
        <p:txBody>
          <a:bodyPr wrap="square" rtlCol="0">
            <a:spAutoFit/>
          </a:bodyPr>
          <a:lstStyle/>
          <a:p>
            <a:pPr fontAlgn="auto">
              <a:spcBef>
                <a:spcPts val="0"/>
              </a:spcBef>
              <a:spcAft>
                <a:spcPts val="0"/>
              </a:spcAft>
            </a:pP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a:t>
            </a:r>
          </a:p>
        </p:txBody>
      </p:sp>
      <p:cxnSp>
        <p:nvCxnSpPr>
          <p:cNvPr id="95" name="直線コネクタ 94"/>
          <p:cNvCxnSpPr/>
          <p:nvPr/>
        </p:nvCxnSpPr>
        <p:spPr>
          <a:xfrm flipV="1">
            <a:off x="7457078" y="6027092"/>
            <a:ext cx="469537" cy="2224"/>
          </a:xfrm>
          <a:prstGeom prst="line">
            <a:avLst/>
          </a:prstGeom>
        </p:spPr>
        <p:style>
          <a:lnRef idx="3">
            <a:schemeClr val="accent3"/>
          </a:lnRef>
          <a:fillRef idx="0">
            <a:schemeClr val="accent3"/>
          </a:fillRef>
          <a:effectRef idx="2">
            <a:schemeClr val="accent3"/>
          </a:effectRef>
          <a:fontRef idx="minor">
            <a:schemeClr val="tx1"/>
          </a:fontRef>
        </p:style>
      </p:cxnSp>
      <p:sp>
        <p:nvSpPr>
          <p:cNvPr id="80" name="角丸四角形吹き出し 79"/>
          <p:cNvSpPr/>
          <p:nvPr/>
        </p:nvSpPr>
        <p:spPr>
          <a:xfrm>
            <a:off x="5326213" y="3896181"/>
            <a:ext cx="3875259" cy="2773179"/>
          </a:xfrm>
          <a:prstGeom prst="wedgeRoundRectCallout">
            <a:avLst>
              <a:gd name="adj1" fmla="val -50276"/>
              <a:gd name="adj2" fmla="val -69976"/>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1" name="右矢印 80"/>
          <p:cNvSpPr/>
          <p:nvPr/>
        </p:nvSpPr>
        <p:spPr>
          <a:xfrm>
            <a:off x="6700449" y="5855060"/>
            <a:ext cx="556807" cy="483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4" name="テキスト ボックス 103"/>
          <p:cNvSpPr txBox="1"/>
          <p:nvPr/>
        </p:nvSpPr>
        <p:spPr>
          <a:xfrm>
            <a:off x="925844" y="3894393"/>
            <a:ext cx="3595108"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①モニタリング実施標準期間の見直し</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テキスト ボックス 104"/>
          <p:cNvSpPr txBox="1"/>
          <p:nvPr/>
        </p:nvSpPr>
        <p:spPr>
          <a:xfrm>
            <a:off x="5862908" y="4005064"/>
            <a:ext cx="2762500" cy="49113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②相談支援専門員１人あたりの標準</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担当件数</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の設定</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49</a:t>
            </a:fld>
            <a:endParaRPr lang="ja-JP" altLang="en-US" sz="1600" dirty="0">
              <a:solidFill>
                <a:prstClr val="black"/>
              </a:solidFill>
            </a:endParaRPr>
          </a:p>
        </p:txBody>
      </p:sp>
      <p:sp>
        <p:nvSpPr>
          <p:cNvPr id="59" name="円形吹き出し 58"/>
          <p:cNvSpPr/>
          <p:nvPr/>
        </p:nvSpPr>
        <p:spPr>
          <a:xfrm>
            <a:off x="3080792" y="3356991"/>
            <a:ext cx="1715094" cy="537401"/>
          </a:xfrm>
          <a:prstGeom prst="wedgeEllipseCallout">
            <a:avLst>
              <a:gd name="adj1" fmla="val -63969"/>
              <a:gd name="adj2" fmla="val -8297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一律の標準期間に沿った期間</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35253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944043" y="1106489"/>
            <a:ext cx="3376439" cy="782960"/>
          </a:xfrm>
        </p:spPr>
        <p:txBody>
          <a:bodyPr/>
          <a:lstStyle/>
          <a:p>
            <a:pPr eaLnBrk="1" hangingPunct="1"/>
            <a:r>
              <a:rPr lang="ja-JP" altLang="en-US" sz="2400" b="1" dirty="0" smtClean="0">
                <a:solidFill>
                  <a:schemeClr val="tx1"/>
                </a:solidFill>
              </a:rPr>
              <a:t>（在宅・施設別）</a:t>
            </a:r>
          </a:p>
        </p:txBody>
      </p:sp>
      <p:sp>
        <p:nvSpPr>
          <p:cNvPr id="1028" name="Rectangle 3"/>
          <p:cNvSpPr>
            <a:spLocks noGrp="1" noChangeArrowheads="1"/>
          </p:cNvSpPr>
          <p:nvPr>
            <p:ph type="body" idx="1"/>
          </p:nvPr>
        </p:nvSpPr>
        <p:spPr>
          <a:xfrm>
            <a:off x="1584178" y="1652414"/>
            <a:ext cx="2891942" cy="552450"/>
          </a:xfrm>
        </p:spPr>
        <p:txBody>
          <a:bodyPr/>
          <a:lstStyle/>
          <a:p>
            <a:pPr algn="just" eaLnBrk="1" hangingPunct="1">
              <a:buFontTx/>
              <a:buNone/>
            </a:pPr>
            <a:r>
              <a:rPr lang="ja-JP" altLang="en-US" sz="900" dirty="0" smtClean="0">
                <a:latin typeface="Century" pitchFamily="18" charset="0"/>
                <a:ea typeface="HGPｺﾞｼｯｸM" pitchFamily="50" charset="-128"/>
              </a:rPr>
              <a:t>障害者総数　９３６．６万人（人口の約</a:t>
            </a:r>
            <a:r>
              <a:rPr lang="ja-JP" altLang="en-US" sz="900" dirty="0">
                <a:latin typeface="Century" pitchFamily="18" charset="0"/>
                <a:ea typeface="HGPｺﾞｼｯｸM" pitchFamily="50" charset="-128"/>
              </a:rPr>
              <a:t>７．４</a:t>
            </a:r>
            <a:r>
              <a:rPr lang="ja-JP" altLang="en-US" sz="900" dirty="0" smtClean="0">
                <a:latin typeface="Century" pitchFamily="18" charset="0"/>
                <a:ea typeface="HGPｺﾞｼｯｸM" pitchFamily="50" charset="-128"/>
              </a:rPr>
              <a:t>％）</a:t>
            </a:r>
            <a:endParaRPr lang="en-US" altLang="ja-JP" sz="900" dirty="0" smtClean="0">
              <a:latin typeface="Century" pitchFamily="18" charset="0"/>
              <a:ea typeface="HGPｺﾞｼｯｸM" pitchFamily="50" charset="-128"/>
            </a:endParaRPr>
          </a:p>
          <a:p>
            <a:pPr algn="just" eaLnBrk="1" hangingPunct="1">
              <a:buFontTx/>
              <a:buNone/>
            </a:pPr>
            <a:r>
              <a:rPr lang="ja-JP" altLang="en-US" sz="900" dirty="0" smtClean="0">
                <a:latin typeface="Century" pitchFamily="18" charset="0"/>
                <a:ea typeface="HGPｺﾞｼｯｸM" pitchFamily="50" charset="-128"/>
              </a:rPr>
              <a:t>　　　うち在宅　　　　　８８６．０万人（９４．６％）</a:t>
            </a:r>
          </a:p>
          <a:p>
            <a:pPr algn="just" eaLnBrk="1" hangingPunct="1">
              <a:buFontTx/>
              <a:buNone/>
            </a:pPr>
            <a:r>
              <a:rPr lang="ja-JP" altLang="en-US" sz="900" dirty="0" smtClean="0">
                <a:latin typeface="Century" pitchFamily="18" charset="0"/>
                <a:ea typeface="HGPｺﾞｼｯｸM" pitchFamily="50" charset="-128"/>
              </a:rPr>
              <a:t>　　　うち施設入所　　　</a:t>
            </a:r>
            <a:r>
              <a:rPr lang="ja-JP" altLang="en-US" sz="900" dirty="0">
                <a:latin typeface="Century" pitchFamily="18" charset="0"/>
                <a:ea typeface="HGPｺﾞｼｯｸM" pitchFamily="50" charset="-128"/>
              </a:rPr>
              <a:t>５０．６</a:t>
            </a:r>
            <a:r>
              <a:rPr lang="ja-JP" altLang="en-US" sz="900" dirty="0" smtClean="0">
                <a:latin typeface="Century" pitchFamily="18" charset="0"/>
                <a:ea typeface="HGPｺﾞｼｯｸM" pitchFamily="50" charset="-128"/>
              </a:rPr>
              <a:t>万人（　５．４％）</a:t>
            </a:r>
            <a:endParaRPr lang="ja-JP" altLang="en-US" sz="900" dirty="0" smtClean="0"/>
          </a:p>
        </p:txBody>
      </p:sp>
      <p:graphicFrame>
        <p:nvGraphicFramePr>
          <p:cNvPr id="1026" name="Object 4"/>
          <p:cNvGraphicFramePr>
            <a:graphicFrameLocks noChangeAspect="1"/>
          </p:cNvGraphicFramePr>
          <p:nvPr>
            <p:extLst>
              <p:ext uri="{D42A27DB-BD31-4B8C-83A1-F6EECF244321}">
                <p14:modId xmlns:p14="http://schemas.microsoft.com/office/powerpoint/2010/main" val="1352234263"/>
              </p:ext>
            </p:extLst>
          </p:nvPr>
        </p:nvGraphicFramePr>
        <p:xfrm>
          <a:off x="225620" y="2166860"/>
          <a:ext cx="4538652" cy="3638404"/>
        </p:xfrm>
        <a:graphic>
          <a:graphicData uri="http://schemas.openxmlformats.org/presentationml/2006/ole">
            <mc:AlternateContent xmlns:mc="http://schemas.openxmlformats.org/markup-compatibility/2006">
              <mc:Choice xmlns:v="urn:schemas-microsoft-com:vml" Requires="v">
                <p:oleObj spid="_x0000_s13446" name="Document" r:id="rId4" imgW="8676434" imgH="6996027" progId="Word.Document.8">
                  <p:embed/>
                </p:oleObj>
              </mc:Choice>
              <mc:Fallback>
                <p:oleObj name="Document" r:id="rId4" imgW="8676434" imgH="6996027" progId="Word.Document.8">
                  <p:embed/>
                  <p:pic>
                    <p:nvPicPr>
                      <p:cNvPr id="0" name=""/>
                      <p:cNvPicPr>
                        <a:picLocks noChangeAspect="1" noChangeArrowheads="1"/>
                      </p:cNvPicPr>
                      <p:nvPr/>
                    </p:nvPicPr>
                    <p:blipFill>
                      <a:blip r:embed="rId5"/>
                      <a:srcRect/>
                      <a:stretch>
                        <a:fillRect/>
                      </a:stretch>
                    </p:blipFill>
                    <p:spPr bwMode="auto">
                      <a:xfrm>
                        <a:off x="225620" y="2166860"/>
                        <a:ext cx="4538652" cy="3638404"/>
                      </a:xfrm>
                      <a:prstGeom prst="rect">
                        <a:avLst/>
                      </a:prstGeom>
                      <a:noFill/>
                      <a:extLst/>
                    </p:spPr>
                  </p:pic>
                </p:oleObj>
              </mc:Fallback>
            </mc:AlternateContent>
          </a:graphicData>
        </a:graphic>
      </p:graphicFrame>
      <p:sp>
        <p:nvSpPr>
          <p:cNvPr id="6" name="Rectangle 2"/>
          <p:cNvSpPr txBox="1">
            <a:spLocks noChangeArrowheads="1"/>
          </p:cNvSpPr>
          <p:nvPr/>
        </p:nvSpPr>
        <p:spPr bwMode="auto">
          <a:xfrm>
            <a:off x="6325935" y="1206963"/>
            <a:ext cx="2171011" cy="602879"/>
          </a:xfrm>
          <a:prstGeom prst="rect">
            <a:avLst/>
          </a:prstGeom>
          <a:noFill/>
          <a:ln w="9525">
            <a:noFill/>
            <a:miter lim="800000"/>
            <a:headEnd/>
            <a:tailEnd/>
          </a:ln>
        </p:spPr>
        <p:txBody>
          <a:bodyPr vert="horz" wrap="square" lIns="91399" tIns="45701" rIns="91399" bIns="4570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effectLst/>
                <a:uLnTx/>
                <a:uFillTx/>
                <a:latin typeface="+mj-lt"/>
                <a:ea typeface="+mj-ea"/>
                <a:cs typeface="+mj-cs"/>
              </a:rPr>
              <a:t>（年齢別）</a:t>
            </a:r>
          </a:p>
        </p:txBody>
      </p:sp>
      <p:sp>
        <p:nvSpPr>
          <p:cNvPr id="9" name="Rectangle 4"/>
          <p:cNvSpPr txBox="1">
            <a:spLocks noChangeArrowheads="1"/>
          </p:cNvSpPr>
          <p:nvPr/>
        </p:nvSpPr>
        <p:spPr bwMode="auto">
          <a:xfrm>
            <a:off x="6249361" y="1666394"/>
            <a:ext cx="2679633" cy="500466"/>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障害者総数　</a:t>
            </a:r>
            <a:r>
              <a:rPr lang="ja-JP" altLang="en-US" sz="900" kern="0" noProof="0" dirty="0" smtClean="0">
                <a:latin typeface="Century" pitchFamily="18" charset="0"/>
                <a:ea typeface="HGPｺﾞｼｯｸM" pitchFamily="50" charset="-128"/>
              </a:rPr>
              <a:t>９３６．６</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万人（人口の約</a:t>
            </a:r>
            <a:r>
              <a:rPr lang="ja-JP" altLang="en-US" sz="900" kern="0" dirty="0">
                <a:latin typeface="Century" pitchFamily="18" charset="0"/>
                <a:ea typeface="HGPｺﾞｼｯｸM" pitchFamily="50" charset="-128"/>
              </a:rPr>
              <a:t>７．４</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endParaRPr kumimoji="1" lang="en-US" altLang="ja-JP"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　　　　　　うち６５歳未満　　　</a:t>
            </a:r>
            <a:r>
              <a:rPr lang="ja-JP" altLang="en-US" sz="900" kern="0" dirty="0" smtClean="0">
                <a:latin typeface="Century" pitchFamily="18" charset="0"/>
                <a:ea typeface="HGPｺﾞｼｯｸM" pitchFamily="50" charset="-128"/>
              </a:rPr>
              <a:t>４８</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endParaRPr kumimoji="1" lang="ja-JP" altLang="en-US" sz="900" b="0" i="0" u="none" strike="noStrike" kern="0" cap="none" spc="0" normalizeH="0" baseline="0" noProof="0" dirty="0" smtClean="0">
              <a:ln>
                <a:noFill/>
              </a:ln>
              <a:solidFill>
                <a:schemeClr val="tx1"/>
              </a:solidFill>
              <a:effectLst/>
              <a:uLnTx/>
              <a:uFillTx/>
              <a:latin typeface="Century" pitchFamily="18" charset="0"/>
              <a:ea typeface="ＭＳ ゴシック" pitchFamily="49" charset="-128"/>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lang="ja-JP" altLang="en-US" sz="900" kern="0" dirty="0" smtClean="0">
                <a:latin typeface="Century" pitchFamily="18" charset="0"/>
                <a:ea typeface="HGPｺﾞｼｯｸM" pitchFamily="50" charset="-128"/>
              </a:rPr>
              <a:t> </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  　　  　　うち６５歳以上　　　</a:t>
            </a:r>
            <a:r>
              <a:rPr lang="ja-JP" altLang="en-US" sz="900" kern="0" noProof="0" dirty="0" smtClean="0">
                <a:latin typeface="Century" pitchFamily="18" charset="0"/>
                <a:ea typeface="HGPｺﾞｼｯｸM" pitchFamily="50" charset="-128"/>
              </a:rPr>
              <a:t>５２</a:t>
            </a:r>
            <a:r>
              <a:rPr kumimoji="1" lang="ja-JP" altLang="en-US" sz="900" b="0" i="0" u="none" strike="noStrike" kern="0" cap="none" spc="0" normalizeH="0" baseline="0" noProof="0" dirty="0" smtClean="0">
                <a:ln>
                  <a:noFill/>
                </a:ln>
                <a:solidFill>
                  <a:schemeClr val="tx1"/>
                </a:solidFill>
                <a:effectLst/>
                <a:uLnTx/>
                <a:uFillTx/>
                <a:latin typeface="Century" pitchFamily="18" charset="0"/>
                <a:ea typeface="HGPｺﾞｼｯｸM" pitchFamily="50" charset="-128"/>
                <a:cs typeface="+mn-cs"/>
              </a:rPr>
              <a:t>％</a:t>
            </a:r>
          </a:p>
        </p:txBody>
      </p:sp>
      <p:sp>
        <p:nvSpPr>
          <p:cNvPr id="10" name="テキスト ボックス 9"/>
          <p:cNvSpPr txBox="1"/>
          <p:nvPr/>
        </p:nvSpPr>
        <p:spPr>
          <a:xfrm>
            <a:off x="692784" y="486883"/>
            <a:ext cx="8496944" cy="830997"/>
          </a:xfrm>
          <a:prstGeom prst="rect">
            <a:avLst/>
          </a:prstGeom>
          <a:solidFill>
            <a:srgbClr val="F9F9F9"/>
          </a:solidFill>
          <a:ln w="38100">
            <a:solidFill>
              <a:schemeClr val="bg1">
                <a:lumMod val="65000"/>
              </a:schemeClr>
            </a:solidFill>
          </a:ln>
        </p:spPr>
        <p:txBody>
          <a:bodyPr wrap="square" rtlCol="0">
            <a:spAutoFit/>
          </a:bodyPr>
          <a:lstStyle/>
          <a:p>
            <a:r>
              <a:rPr lang="ja-JP" altLang="en-US" sz="1600" dirty="0" smtClean="0"/>
              <a:t>○ </a:t>
            </a:r>
            <a:r>
              <a:rPr kumimoji="1" lang="ja-JP" altLang="en-US" sz="1600" dirty="0" smtClean="0"/>
              <a:t>障害者の総数は</a:t>
            </a:r>
            <a:r>
              <a:rPr lang="ja-JP" altLang="en-US" sz="1600" dirty="0" smtClean="0"/>
              <a:t>９３６．６</a:t>
            </a:r>
            <a:r>
              <a:rPr kumimoji="1" lang="ja-JP" altLang="en-US" sz="1600" dirty="0" smtClean="0"/>
              <a:t>万人であり、人口の約</a:t>
            </a:r>
            <a:r>
              <a:rPr lang="ja-JP" altLang="en-US" sz="1600" dirty="0"/>
              <a:t>７．４</a:t>
            </a:r>
            <a:r>
              <a:rPr kumimoji="1" lang="ja-JP" altLang="en-US" sz="1600" dirty="0" smtClean="0"/>
              <a:t>％に相当。</a:t>
            </a:r>
            <a:endParaRPr kumimoji="1" lang="en-US" altLang="ja-JP" sz="1600" dirty="0" smtClean="0"/>
          </a:p>
          <a:p>
            <a:r>
              <a:rPr lang="ja-JP" altLang="en-US" sz="1600" dirty="0" smtClean="0"/>
              <a:t>○ そのうち身体障害者は４３６．０万人、知的障害者は１０８．２万人、精神障害者は３９２．４万人。</a:t>
            </a:r>
            <a:endParaRPr kumimoji="1" lang="en-US" altLang="ja-JP" sz="1600" dirty="0" smtClean="0"/>
          </a:p>
          <a:p>
            <a:r>
              <a:rPr lang="ja-JP" altLang="en-US" sz="1600" dirty="0" smtClean="0"/>
              <a:t>○ 障害者数全体は増加傾向にあり、また、在宅・通所の障害者は増加傾向となっている。</a:t>
            </a:r>
            <a:endParaRPr lang="en-US" altLang="ja-JP" sz="1600" dirty="0" smtClean="0"/>
          </a:p>
        </p:txBody>
      </p:sp>
      <p:sp>
        <p:nvSpPr>
          <p:cNvPr id="12" name="正方形/長方形 11"/>
          <p:cNvSpPr/>
          <p:nvPr/>
        </p:nvSpPr>
        <p:spPr>
          <a:xfrm>
            <a:off x="2448272" y="-61797"/>
            <a:ext cx="4824536" cy="476672"/>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smtClean="0">
                <a:solidFill>
                  <a:schemeClr val="tx1"/>
                </a:solidFill>
              </a:rPr>
              <a:t>障害者の数</a:t>
            </a:r>
            <a:endParaRPr lang="ja-JP" altLang="en-US" sz="2800" dirty="0">
              <a:solidFill>
                <a:schemeClr val="tx1"/>
              </a:solidFill>
            </a:endParaRPr>
          </a:p>
        </p:txBody>
      </p:sp>
      <p:cxnSp>
        <p:nvCxnSpPr>
          <p:cNvPr id="14" name="直線コネクタ 13"/>
          <p:cNvCxnSpPr/>
          <p:nvPr/>
        </p:nvCxnSpPr>
        <p:spPr>
          <a:xfrm>
            <a:off x="15552" y="414875"/>
            <a:ext cx="9906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152214" y="5637362"/>
            <a:ext cx="9793088" cy="1220638"/>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en-US"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身体障害者（児） </a:t>
            </a:r>
            <a:r>
              <a:rPr lang="ja-JP" altLang="en-US" sz="800" dirty="0" smtClean="0">
                <a:latin typeface="HGPｺﾞｼｯｸM" pitchFamily="50" charset="-128"/>
                <a:ea typeface="HGPｺﾞｼｯｸM" pitchFamily="50" charset="-128"/>
              </a:rPr>
              <a:t>及び知的</a:t>
            </a:r>
            <a:r>
              <a:rPr lang="ja-JP" altLang="ja-JP" sz="800" dirty="0" smtClean="0">
                <a:latin typeface="HGPｺﾞｼｯｸM" pitchFamily="50" charset="-128"/>
                <a:ea typeface="HGPｺﾞｼｯｸM" pitchFamily="50" charset="-128"/>
              </a:rPr>
              <a:t>障害者</a:t>
            </a:r>
            <a:r>
              <a:rPr lang="ja-JP" altLang="ja-JP" sz="800" dirty="0">
                <a:latin typeface="HGPｺﾞｼｯｸM" pitchFamily="50" charset="-128"/>
                <a:ea typeface="HGPｺﾞｼｯｸM" pitchFamily="50" charset="-128"/>
              </a:rPr>
              <a:t>（児）数は</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28</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（在宅）、</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27</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（施設）の調査等</a:t>
            </a:r>
            <a:r>
              <a:rPr lang="ja-JP" altLang="ja-JP" sz="800" dirty="0" smtClean="0">
                <a:latin typeface="HGPｺﾞｼｯｸM" pitchFamily="50" charset="-128"/>
                <a:ea typeface="HGPｺﾞｼｯｸM" pitchFamily="50" charset="-128"/>
              </a:rPr>
              <a:t>、精神</a:t>
            </a:r>
            <a:r>
              <a:rPr lang="ja-JP" altLang="ja-JP" sz="800" dirty="0">
                <a:latin typeface="HGPｺﾞｼｯｸM" pitchFamily="50" charset="-128"/>
                <a:ea typeface="HGPｺﾞｼｯｸM" pitchFamily="50" charset="-128"/>
              </a:rPr>
              <a:t>障害者数は</a:t>
            </a:r>
            <a:r>
              <a:rPr lang="ja-JP" altLang="ja-JP" sz="800" dirty="0" smtClean="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26</a:t>
            </a:r>
            <a:r>
              <a:rPr lang="ja-JP" altLang="ja-JP" sz="800" dirty="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の</a:t>
            </a:r>
            <a:r>
              <a:rPr lang="ja-JP" altLang="ja-JP" sz="800" dirty="0" smtClean="0">
                <a:latin typeface="HGPｺﾞｼｯｸM" pitchFamily="50" charset="-128"/>
                <a:ea typeface="HGPｺﾞｼｯｸM" pitchFamily="50" charset="-128"/>
              </a:rPr>
              <a:t>調査に</a:t>
            </a:r>
            <a:r>
              <a:rPr lang="ja-JP" altLang="ja-JP" sz="800" dirty="0">
                <a:latin typeface="HGPｺﾞｼｯｸM" pitchFamily="50" charset="-128"/>
                <a:ea typeface="HGPｺﾞｼｯｸM" pitchFamily="50" charset="-128"/>
              </a:rPr>
              <a:t>よる推計</a:t>
            </a:r>
            <a:r>
              <a:rPr lang="ja-JP" altLang="ja-JP" sz="800" dirty="0" smtClean="0">
                <a:latin typeface="HGPｺﾞｼｯｸM" pitchFamily="50" charset="-128"/>
                <a:ea typeface="HGPｺﾞｼｯｸM" pitchFamily="50" charset="-128"/>
              </a:rPr>
              <a:t>。なお</a:t>
            </a:r>
            <a:r>
              <a:rPr lang="ja-JP" altLang="ja-JP" sz="800" dirty="0">
                <a:latin typeface="HGPｺﾞｼｯｸM" pitchFamily="50" charset="-128"/>
                <a:ea typeface="HGPｺﾞｼｯｸM" pitchFamily="50" charset="-128"/>
              </a:rPr>
              <a:t>、身体障害者（児</a:t>
            </a:r>
            <a:r>
              <a:rPr lang="ja-JP" altLang="ja-JP" sz="800" dirty="0" smtClean="0">
                <a:latin typeface="HGPｺﾞｼｯｸM" pitchFamily="50" charset="-128"/>
                <a:ea typeface="HGPｺﾞｼｯｸM" pitchFamily="50" charset="-128"/>
              </a:rPr>
              <a:t>）には</a:t>
            </a:r>
            <a:r>
              <a:rPr lang="ja-JP" altLang="ja-JP" sz="800" dirty="0">
                <a:latin typeface="HGPｺﾞｼｯｸM" pitchFamily="50" charset="-128"/>
                <a:ea typeface="HGPｺﾞｼｯｸM" pitchFamily="50" charset="-128"/>
              </a:rPr>
              <a:t>高齢者施設に入所している身体</a:t>
            </a:r>
            <a:r>
              <a:rPr lang="ja-JP" altLang="ja-JP" sz="800" dirty="0" smtClean="0">
                <a:latin typeface="HGPｺﾞｼｯｸM" pitchFamily="50" charset="-128"/>
                <a:ea typeface="HGPｺﾞｼｯｸM" pitchFamily="50" charset="-128"/>
              </a:rPr>
              <a:t>障害者は含まれて</a:t>
            </a:r>
            <a:r>
              <a:rPr lang="ja-JP" altLang="ja-JP" sz="800" dirty="0">
                <a:latin typeface="HGPｺﾞｼｯｸM" pitchFamily="50" charset="-128"/>
                <a:ea typeface="HGPｺﾞｼｯｸM" pitchFamily="50" charset="-128"/>
              </a:rPr>
              <a:t>いない</a:t>
            </a:r>
            <a:r>
              <a:rPr lang="ja-JP" altLang="ja-JP" sz="800" dirty="0" smtClean="0">
                <a:latin typeface="HGPｺﾞｼｯｸM" pitchFamily="50" charset="-128"/>
                <a:ea typeface="HGPｺﾞｼｯｸM" pitchFamily="50" charset="-128"/>
              </a:rPr>
              <a:t>。</a:t>
            </a:r>
            <a:endParaRPr lang="ja-JP" altLang="ja-JP" sz="800" dirty="0">
              <a:latin typeface="HGPｺﾞｼｯｸM" pitchFamily="50" charset="-128"/>
              <a:ea typeface="HGPｺﾞｼｯｸM" pitchFamily="50" charset="-128"/>
            </a:endParaRPr>
          </a:p>
          <a:p>
            <a:pPr marL="0" indent="0">
              <a:buNone/>
            </a:pPr>
            <a:r>
              <a:rPr lang="ja-JP" altLang="ja-JP" sz="800" dirty="0">
                <a:latin typeface="HGPｺﾞｼｯｸM" pitchFamily="50" charset="-128"/>
                <a:ea typeface="HGPｺﾞｼｯｸM" pitchFamily="50" charset="-128"/>
              </a:rPr>
              <a:t>※平成</a:t>
            </a:r>
            <a:r>
              <a:rPr lang="en-US" altLang="ja-JP" sz="800" smtClean="0">
                <a:latin typeface="HGPｺﾞｼｯｸM" pitchFamily="50" charset="-128"/>
                <a:ea typeface="HGPｺﾞｼｯｸM" pitchFamily="50" charset="-128"/>
              </a:rPr>
              <a:t>2</a:t>
            </a:r>
            <a:r>
              <a:rPr lang="en-US" altLang="ja-JP" sz="800" dirty="0">
                <a:latin typeface="HGPｺﾞｼｯｸM" pitchFamily="50" charset="-128"/>
                <a:ea typeface="HGPｺﾞｼｯｸM" pitchFamily="50" charset="-128"/>
              </a:rPr>
              <a:t>8</a:t>
            </a:r>
            <a:r>
              <a:rPr lang="ja-JP" altLang="ja-JP" sz="800" smtClean="0">
                <a:latin typeface="HGPｺﾞｼｯｸM" pitchFamily="50" charset="-128"/>
                <a:ea typeface="HGPｺﾞｼｯｸM" pitchFamily="50" charset="-128"/>
              </a:rPr>
              <a:t>年</a:t>
            </a:r>
            <a:r>
              <a:rPr lang="ja-JP" altLang="ja-JP" sz="800" dirty="0">
                <a:latin typeface="HGPｺﾞｼｯｸM" pitchFamily="50" charset="-128"/>
                <a:ea typeface="HGPｺﾞｼｯｸM" pitchFamily="50" charset="-128"/>
              </a:rPr>
              <a:t>の調査における在宅身体障害者（児）</a:t>
            </a:r>
            <a:r>
              <a:rPr lang="ja-JP" altLang="en-US" sz="800" dirty="0">
                <a:latin typeface="HGPｺﾞｼｯｸM" pitchFamily="50" charset="-128"/>
                <a:ea typeface="HGPｺﾞｼｯｸM" pitchFamily="50" charset="-128"/>
              </a:rPr>
              <a:t>及び</a:t>
            </a:r>
            <a:r>
              <a:rPr lang="ja-JP" altLang="ja-JP" sz="800" dirty="0">
                <a:latin typeface="HGPｺﾞｼｯｸM" pitchFamily="50" charset="-128"/>
                <a:ea typeface="HGPｺﾞｼｯｸM" pitchFamily="50" charset="-128"/>
              </a:rPr>
              <a:t>在宅知的障害者（児</a:t>
            </a:r>
            <a:r>
              <a:rPr lang="ja-JP" altLang="ja-JP" sz="800" dirty="0" smtClean="0">
                <a:latin typeface="HGPｺﾞｼｯｸM" pitchFamily="50" charset="-128"/>
                <a:ea typeface="HGPｺﾞｼｯｸM" pitchFamily="50" charset="-128"/>
              </a:rPr>
              <a:t>）は</a:t>
            </a:r>
            <a:r>
              <a:rPr lang="ja-JP" altLang="en-US" sz="800" dirty="0">
                <a:latin typeface="HGPｺﾞｼｯｸM" pitchFamily="50" charset="-128"/>
                <a:ea typeface="HGPｺﾞｼｯｸM" pitchFamily="50" charset="-128"/>
              </a:rPr>
              <a:t>鳥取県倉吉市</a:t>
            </a:r>
            <a:r>
              <a:rPr lang="ja-JP" altLang="ja-JP" sz="800" dirty="0">
                <a:latin typeface="HGPｺﾞｼｯｸM" pitchFamily="50" charset="-128"/>
                <a:ea typeface="HGPｺﾞｼｯｸM" pitchFamily="50" charset="-128"/>
              </a:rPr>
              <a:t>を除いた数値である。</a:t>
            </a:r>
            <a:endParaRPr lang="en-US" altLang="ja-JP" sz="800" dirty="0" smtClean="0">
              <a:latin typeface="HGPｺﾞｼｯｸM" pitchFamily="50" charset="-128"/>
              <a:ea typeface="HGPｺﾞｼｯｸM" pitchFamily="50" charset="-128"/>
            </a:endParaRPr>
          </a:p>
          <a:p>
            <a:pPr marL="0" indent="0">
              <a:buNone/>
            </a:pPr>
            <a:r>
              <a:rPr lang="ja-JP"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在宅身体障害者（児</a:t>
            </a:r>
            <a:r>
              <a:rPr lang="ja-JP" altLang="ja-JP" sz="800" dirty="0" smtClean="0">
                <a:latin typeface="HGPｺﾞｼｯｸM" pitchFamily="50" charset="-128"/>
                <a:ea typeface="HGPｺﾞｼｯｸM" pitchFamily="50" charset="-128"/>
              </a:rPr>
              <a:t>）</a:t>
            </a:r>
            <a:r>
              <a:rPr lang="ja-JP" altLang="en-US" sz="800" dirty="0" smtClean="0">
                <a:latin typeface="HGPｺﾞｼｯｸM" pitchFamily="50" charset="-128"/>
                <a:ea typeface="HGPｺﾞｼｯｸM" pitchFamily="50" charset="-128"/>
              </a:rPr>
              <a:t>及び</a:t>
            </a:r>
            <a:r>
              <a:rPr lang="ja-JP" altLang="ja-JP" sz="800" dirty="0" smtClean="0">
                <a:latin typeface="HGPｺﾞｼｯｸM" pitchFamily="50" charset="-128"/>
                <a:ea typeface="HGPｺﾞｼｯｸM" pitchFamily="50" charset="-128"/>
              </a:rPr>
              <a:t>在宅</a:t>
            </a:r>
            <a:r>
              <a:rPr lang="ja-JP" altLang="ja-JP" sz="800" dirty="0">
                <a:latin typeface="HGPｺﾞｼｯｸM" pitchFamily="50" charset="-128"/>
                <a:ea typeface="HGPｺﾞｼｯｸM" pitchFamily="50" charset="-128"/>
              </a:rPr>
              <a:t>知的障害者（児）は、障害者手帳</a:t>
            </a:r>
            <a:r>
              <a:rPr lang="ja-JP" altLang="ja-JP" sz="800" dirty="0" smtClean="0">
                <a:latin typeface="HGPｺﾞｼｯｸM" pitchFamily="50" charset="-128"/>
                <a:ea typeface="HGPｺﾞｼｯｸM" pitchFamily="50" charset="-128"/>
              </a:rPr>
              <a:t>所持者数</a:t>
            </a:r>
            <a:r>
              <a:rPr lang="ja-JP" altLang="en-US" sz="800" dirty="0" smtClean="0">
                <a:latin typeface="HGPｺﾞｼｯｸM" pitchFamily="50" charset="-128"/>
                <a:ea typeface="HGPｺﾞｼｯｸM" pitchFamily="50" charset="-128"/>
              </a:rPr>
              <a:t>の推計</a:t>
            </a:r>
            <a:r>
              <a:rPr lang="ja-JP" altLang="ja-JP" sz="800" dirty="0" smtClean="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障害者手帳非所持で、自立支援給付等（精神通院医療を除く。）を受けている者</a:t>
            </a:r>
            <a:r>
              <a:rPr lang="ja-JP" altLang="ja-JP" sz="800" dirty="0" smtClean="0">
                <a:latin typeface="HGPｺﾞｼｯｸM" pitchFamily="50" charset="-128"/>
                <a:ea typeface="HGPｺﾞｼｯｸM" pitchFamily="50" charset="-128"/>
              </a:rPr>
              <a:t>は</a:t>
            </a:r>
            <a:r>
              <a:rPr lang="en-US" altLang="ja-JP" sz="800" dirty="0">
                <a:latin typeface="HGPｺﾞｼｯｸM" pitchFamily="50" charset="-128"/>
                <a:ea typeface="HGPｺﾞｼｯｸM" pitchFamily="50" charset="-128"/>
              </a:rPr>
              <a:t>19.4</a:t>
            </a:r>
            <a:r>
              <a:rPr lang="ja-JP" altLang="ja-JP" sz="800" dirty="0" smtClean="0">
                <a:latin typeface="HGPｺﾞｼｯｸM" pitchFamily="50" charset="-128"/>
                <a:ea typeface="HGPｺﾞｼｯｸM" pitchFamily="50" charset="-128"/>
              </a:rPr>
              <a:t>万人</a:t>
            </a:r>
            <a:r>
              <a:rPr lang="ja-JP" altLang="en-US" sz="800" dirty="0" smtClean="0">
                <a:latin typeface="HGPｺﾞｼｯｸM" pitchFamily="50" charset="-128"/>
                <a:ea typeface="HGPｺﾞｼｯｸM" pitchFamily="50" charset="-128"/>
              </a:rPr>
              <a:t>と推計される</a:t>
            </a:r>
            <a:r>
              <a:rPr lang="ja-JP" altLang="ja-JP" sz="800" dirty="0" smtClean="0">
                <a:latin typeface="HGPｺﾞｼｯｸM" pitchFamily="50" charset="-128"/>
                <a:ea typeface="HGPｺﾞｼｯｸM" pitchFamily="50" charset="-128"/>
              </a:rPr>
              <a:t>が</a:t>
            </a:r>
            <a:r>
              <a:rPr lang="ja-JP" altLang="ja-JP" sz="800" dirty="0">
                <a:latin typeface="HGPｺﾞｼｯｸM" pitchFamily="50" charset="-128"/>
                <a:ea typeface="HGPｺﾞｼｯｸM" pitchFamily="50" charset="-128"/>
              </a:rPr>
              <a:t>、障害種別が不明のため、上記</a:t>
            </a:r>
            <a:r>
              <a:rPr lang="ja-JP" altLang="ja-JP" sz="800" dirty="0" smtClean="0">
                <a:latin typeface="HGPｺﾞｼｯｸM" pitchFamily="50" charset="-128"/>
                <a:ea typeface="HGPｺﾞｼｯｸM" pitchFamily="50" charset="-128"/>
              </a:rPr>
              <a:t>には</a:t>
            </a:r>
            <a:endParaRPr lang="en-US" altLang="ja-JP" sz="800" dirty="0" smtClean="0">
              <a:latin typeface="HGPｺﾞｼｯｸM" pitchFamily="50" charset="-128"/>
              <a:ea typeface="HGPｺﾞｼｯｸM" pitchFamily="50" charset="-128"/>
            </a:endParaRPr>
          </a:p>
          <a:p>
            <a:pPr marL="0" indent="0">
              <a:buNone/>
            </a:pPr>
            <a:r>
              <a:rPr lang="ja-JP" altLang="en-US" sz="800" dirty="0">
                <a:latin typeface="HGPｺﾞｼｯｸM" pitchFamily="50" charset="-128"/>
                <a:ea typeface="HGPｺﾞｼｯｸM" pitchFamily="50" charset="-128"/>
              </a:rPr>
              <a:t>　</a:t>
            </a:r>
            <a:r>
              <a:rPr lang="ja-JP" altLang="ja-JP" sz="800" dirty="0" smtClean="0">
                <a:latin typeface="HGPｺﾞｼｯｸM" pitchFamily="50" charset="-128"/>
                <a:ea typeface="HGPｺﾞｼｯｸM" pitchFamily="50" charset="-128"/>
              </a:rPr>
              <a:t>含まれて</a:t>
            </a:r>
            <a:r>
              <a:rPr lang="ja-JP" altLang="ja-JP" sz="800" dirty="0">
                <a:latin typeface="HGPｺﾞｼｯｸM" pitchFamily="50" charset="-128"/>
                <a:ea typeface="HGPｺﾞｼｯｸM" pitchFamily="50" charset="-128"/>
              </a:rPr>
              <a:t>いない。</a:t>
            </a:r>
          </a:p>
          <a:p>
            <a:pPr marL="0" indent="0">
              <a:buNone/>
            </a:pPr>
            <a:r>
              <a:rPr lang="ja-JP" altLang="ja-JP" sz="800" dirty="0">
                <a:latin typeface="HGPｺﾞｼｯｸM" pitchFamily="50" charset="-128"/>
                <a:ea typeface="HGPｺﾞｼｯｸM" pitchFamily="50" charset="-128"/>
              </a:rPr>
              <a:t>※複数の障害種別に該当する</a:t>
            </a:r>
            <a:r>
              <a:rPr lang="ja-JP" altLang="ja-JP" sz="800" dirty="0" smtClean="0">
                <a:latin typeface="HGPｺﾞｼｯｸM" pitchFamily="50" charset="-128"/>
                <a:ea typeface="HGPｺﾞｼｯｸM" pitchFamily="50" charset="-128"/>
              </a:rPr>
              <a:t>者</a:t>
            </a:r>
            <a:r>
              <a:rPr lang="ja-JP" altLang="en-US" sz="800" dirty="0" smtClean="0">
                <a:latin typeface="HGPｺﾞｼｯｸM" pitchFamily="50" charset="-128"/>
                <a:ea typeface="HGPｺﾞｼｯｸM" pitchFamily="50" charset="-128"/>
              </a:rPr>
              <a:t>の</a:t>
            </a:r>
            <a:r>
              <a:rPr lang="ja-JP" altLang="ja-JP" sz="800" dirty="0" smtClean="0">
                <a:latin typeface="HGPｺﾞｼｯｸM" pitchFamily="50" charset="-128"/>
                <a:ea typeface="HGPｺﾞｼｯｸM" pitchFamily="50" charset="-128"/>
              </a:rPr>
              <a:t>重複が</a:t>
            </a:r>
            <a:r>
              <a:rPr lang="ja-JP" altLang="ja-JP" sz="800" dirty="0">
                <a:latin typeface="HGPｺﾞｼｯｸM" pitchFamily="50" charset="-128"/>
                <a:ea typeface="HGPｺﾞｼｯｸM" pitchFamily="50" charset="-128"/>
              </a:rPr>
              <a:t>あることから、障害者の総数は粗い</a:t>
            </a:r>
            <a:r>
              <a:rPr lang="ja-JP" altLang="ja-JP" sz="800" dirty="0" smtClean="0">
                <a:latin typeface="HGPｺﾞｼｯｸM" pitchFamily="50" charset="-128"/>
                <a:ea typeface="HGPｺﾞｼｯｸM" pitchFamily="50" charset="-128"/>
              </a:rPr>
              <a:t>推計で</a:t>
            </a:r>
            <a:r>
              <a:rPr lang="ja-JP" altLang="ja-JP" sz="800" dirty="0">
                <a:latin typeface="HGPｺﾞｼｯｸM" pitchFamily="50" charset="-128"/>
                <a:ea typeface="HGPｺﾞｼｯｸM" pitchFamily="50" charset="-128"/>
              </a:rPr>
              <a:t>ある</a:t>
            </a:r>
            <a:r>
              <a:rPr lang="ja-JP" altLang="ja-JP" sz="800" dirty="0" smtClean="0">
                <a:latin typeface="HGPｺﾞｼｯｸM" pitchFamily="50" charset="-128"/>
                <a:ea typeface="HGPｺﾞｼｯｸM" pitchFamily="50" charset="-128"/>
              </a:rPr>
              <a:t>。</a:t>
            </a:r>
            <a:endParaRPr lang="ja-JP" altLang="ja-JP" sz="800" dirty="0">
              <a:latin typeface="HGPｺﾞｼｯｸM" pitchFamily="50" charset="-128"/>
              <a:ea typeface="HGPｺﾞｼｯｸM" pitchFamily="50" charset="-128"/>
            </a:endParaRPr>
          </a:p>
        </p:txBody>
      </p:sp>
      <p:graphicFrame>
        <p:nvGraphicFramePr>
          <p:cNvPr id="2" name="オブジェクト 1"/>
          <p:cNvGraphicFramePr>
            <a:graphicFrameLocks/>
          </p:cNvGraphicFramePr>
          <p:nvPr>
            <p:extLst>
              <p:ext uri="{D42A27DB-BD31-4B8C-83A1-F6EECF244321}">
                <p14:modId xmlns:p14="http://schemas.microsoft.com/office/powerpoint/2010/main" val="3139715093"/>
              </p:ext>
            </p:extLst>
          </p:nvPr>
        </p:nvGraphicFramePr>
        <p:xfrm>
          <a:off x="4968552" y="2183761"/>
          <a:ext cx="4680000" cy="3679863"/>
        </p:xfrm>
        <a:graphic>
          <a:graphicData uri="http://schemas.openxmlformats.org/presentationml/2006/ole">
            <mc:AlternateContent xmlns:mc="http://schemas.openxmlformats.org/markup-compatibility/2006">
              <mc:Choice xmlns:v="urn:schemas-microsoft-com:vml" Requires="v">
                <p:oleObj spid="_x0000_s13447" name="Document" r:id="rId6" imgW="8411308" imgH="6878749" progId="Word.Document.8">
                  <p:embed/>
                </p:oleObj>
              </mc:Choice>
              <mc:Fallback>
                <p:oleObj name="Document" r:id="rId6" imgW="8411308" imgH="6878749" progId="Word.Document.8">
                  <p:embed/>
                  <p:pic>
                    <p:nvPicPr>
                      <p:cNvPr id="0" name=""/>
                      <p:cNvPicPr>
                        <a:picLocks noChangeArrowheads="1"/>
                      </p:cNvPicPr>
                      <p:nvPr/>
                    </p:nvPicPr>
                    <p:blipFill>
                      <a:blip r:embed="rId7"/>
                      <a:srcRect/>
                      <a:stretch>
                        <a:fillRect/>
                      </a:stretch>
                    </p:blipFill>
                    <p:spPr bwMode="auto">
                      <a:xfrm>
                        <a:off x="4968552" y="2183761"/>
                        <a:ext cx="4680000" cy="36798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88378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4304928" y="847745"/>
            <a:ext cx="5472608" cy="276999"/>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質の高い支援を実施した場合に、支援の専門性と業務負担を評価</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162471" y="1180727"/>
            <a:ext cx="3998441" cy="969496"/>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支援の質の向上と効率化を図るために特定事業所</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加算を拡充。</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106363" fontAlgn="auto">
              <a:spcBef>
                <a:spcPts val="0"/>
              </a:spcBef>
              <a:spcAft>
                <a:spcPts val="0"/>
              </a:spcAft>
              <a:buFont typeface="Arial" panose="020B0604020202020204" pitchFamily="34" charset="0"/>
              <a:buChar char="•"/>
              <a:defRPr/>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より充実した支援体制を要件とした区分を創設。</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106363" fontAlgn="auto">
              <a:spcBef>
                <a:spcPts val="0"/>
              </a:spcBef>
              <a:spcAft>
                <a:spcPts val="0"/>
              </a:spcAft>
              <a:buFont typeface="Arial" panose="020B0604020202020204" pitchFamily="34" charset="0"/>
              <a:buChar char="•"/>
              <a:defRPr/>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事</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が段階的な体制整備を図れるよう、現行の</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9387" fontAlgn="auto">
              <a:spcBef>
                <a:spcPts val="0"/>
              </a:spcBef>
              <a:spcAft>
                <a:spcPts val="0"/>
              </a:spcAft>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要件を緩和した区分を一定期間（</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カ年）に限り設ける。</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171452" y="885437"/>
            <a:ext cx="3773435" cy="261610"/>
          </a:xfrm>
          <a:prstGeom prst="rect">
            <a:avLst/>
          </a:prstGeom>
          <a:noFill/>
        </p:spPr>
        <p:txBody>
          <a:bodyPr wrap="square" rtlCol="0">
            <a:spAutoFit/>
          </a:bodyPr>
          <a:lstStyle/>
          <a:p>
            <a:pPr marL="72000" indent="-457200" fontAlgn="auto">
              <a:spcBef>
                <a:spcPts val="0"/>
              </a:spcBef>
              <a:spcAft>
                <a:spcPts val="0"/>
              </a:spcAft>
            </a:pP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相談支援専門員等の手厚い配置等を評価する加算</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1997" y="476"/>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計画相談支援・障害児相談支援における質の高い事業者の</a:t>
            </a:r>
            <a:r>
              <a:rPr lang="ja-JP" altLang="ja-JP"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評価</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4304928" y="4613647"/>
            <a:ext cx="5184576" cy="615553"/>
          </a:xfrm>
          <a:prstGeom prst="rect">
            <a:avLst/>
          </a:prstGeom>
          <a:noFill/>
        </p:spPr>
        <p:txBody>
          <a:bodyPr wrap="square" rtlCol="0">
            <a:spAutoFit/>
          </a:bodyPr>
          <a:lstStyle/>
          <a:p>
            <a:pPr indent="-184150" fontAlgn="auto">
              <a:spcBef>
                <a:spcPts val="0"/>
              </a:spcBef>
              <a:spcAft>
                <a:spcPts val="0"/>
              </a:spcAft>
              <a:buFont typeface="Wingdings" panose="05000000000000000000" pitchFamily="2" charset="2"/>
              <a:buChar char="l"/>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①～④の見直しを踏まえ</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、一定程度適正化</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障害児相談支援は見直しを行わない</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新単価の適用には経過措置を実施</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5515655" y="5860561"/>
            <a:ext cx="2677705" cy="1024822"/>
            <a:chOff x="5148404" y="6254646"/>
            <a:chExt cx="2821721" cy="1079941"/>
          </a:xfrm>
        </p:grpSpPr>
        <p:sp>
          <p:nvSpPr>
            <p:cNvPr id="71" name="フローチャート : 磁気ディスク 70"/>
            <p:cNvSpPr/>
            <p:nvPr/>
          </p:nvSpPr>
          <p:spPr>
            <a:xfrm>
              <a:off x="6885201" y="6611828"/>
              <a:ext cx="1084924" cy="558061"/>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新基本報酬</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フローチャート : 磁気ディスク 71"/>
            <p:cNvSpPr/>
            <p:nvPr/>
          </p:nvSpPr>
          <p:spPr>
            <a:xfrm>
              <a:off x="6885201" y="6453336"/>
              <a:ext cx="1084924" cy="36004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t"/>
            <a:lstStyle/>
            <a:p>
              <a:pPr algn="ctr" fontAlgn="auto">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➂加算</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フローチャート : 磁気ディスク 75"/>
            <p:cNvSpPr/>
            <p:nvPr/>
          </p:nvSpPr>
          <p:spPr>
            <a:xfrm>
              <a:off x="6885201" y="6254646"/>
              <a:ext cx="1084924" cy="321130"/>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5148404" y="6319708"/>
              <a:ext cx="1140014" cy="1014879"/>
              <a:chOff x="3630767" y="3742029"/>
              <a:chExt cx="1140014" cy="1014879"/>
            </a:xfrm>
          </p:grpSpPr>
          <p:sp>
            <p:nvSpPr>
              <p:cNvPr id="2" name="フローチャート : 磁気ディスク 1"/>
              <p:cNvSpPr/>
              <p:nvPr/>
            </p:nvSpPr>
            <p:spPr>
              <a:xfrm>
                <a:off x="3644176" y="3742029"/>
                <a:ext cx="1084924" cy="1014879"/>
              </a:xfrm>
              <a:prstGeom prst="flowChartMagneticDisk">
                <a:avLst/>
              </a:prstGeom>
              <a:scene3d>
                <a:camera prst="orthographicFront">
                  <a:rot lat="3000000" lon="0" rev="0"/>
                </a:camera>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3630767" y="4195389"/>
                <a:ext cx="1140014" cy="276999"/>
              </a:xfrm>
              <a:prstGeom prst="rect">
                <a:avLst/>
              </a:prstGeom>
              <a:noFill/>
            </p:spPr>
            <p:txBody>
              <a:bodyPr wrap="square" rtlCol="0">
                <a:spAutoFit/>
              </a:bodyPr>
              <a:lstStyle/>
              <a:p>
                <a:pPr algn="ct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旧</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基本報酬</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7" name="右矢印 16"/>
            <p:cNvSpPr/>
            <p:nvPr/>
          </p:nvSpPr>
          <p:spPr>
            <a:xfrm>
              <a:off x="6385949" y="6589510"/>
              <a:ext cx="360040" cy="39402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9" name="直線コネクタ 88"/>
            <p:cNvCxnSpPr/>
            <p:nvPr/>
          </p:nvCxnSpPr>
          <p:spPr>
            <a:xfrm flipV="1">
              <a:off x="6246737" y="6294711"/>
              <a:ext cx="638464" cy="294799"/>
            </a:xfrm>
            <a:prstGeom prst="line">
              <a:avLst/>
            </a:prstGeom>
          </p:spPr>
          <p:style>
            <a:lnRef idx="1">
              <a:schemeClr val="accent1"/>
            </a:lnRef>
            <a:fillRef idx="0">
              <a:schemeClr val="accent1"/>
            </a:fillRef>
            <a:effectRef idx="0">
              <a:schemeClr val="accent1"/>
            </a:effectRef>
            <a:fontRef idx="minor">
              <a:schemeClr val="tx1"/>
            </a:fontRef>
          </p:style>
        </p:cxnSp>
      </p:grpSp>
      <p:sp>
        <p:nvSpPr>
          <p:cNvPr id="83" name="正方形/長方形 82"/>
          <p:cNvSpPr/>
          <p:nvPr/>
        </p:nvSpPr>
        <p:spPr>
          <a:xfrm>
            <a:off x="4580573" y="5229200"/>
            <a:ext cx="4188851" cy="452953"/>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・サービス利用支援費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1,458</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・継続サービス利用支援費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1,207</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右矢印 89"/>
          <p:cNvSpPr/>
          <p:nvPr/>
        </p:nvSpPr>
        <p:spPr>
          <a:xfrm>
            <a:off x="7329264" y="5229200"/>
            <a:ext cx="288032" cy="396044"/>
          </a:xfrm>
          <a:prstGeom prst="rightArrow">
            <a:avLst/>
          </a:prstGeom>
          <a:solidFill>
            <a:srgbClr val="0000FF"/>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1" name="正方形/長方形 90"/>
          <p:cNvSpPr/>
          <p:nvPr/>
        </p:nvSpPr>
        <p:spPr>
          <a:xfrm>
            <a:off x="4580573" y="1103258"/>
            <a:ext cx="5052947" cy="1218177"/>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初回加算（計画相談支援に今回創設）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60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退院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退所加算</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退院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・退所後</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の地域</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生活への移行に向けた医療機関等との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連携を評価</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60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居宅介護支援事業所等連携加算</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（計画相談支援のみ）　　</a:t>
            </a:r>
            <a:r>
              <a:rPr lang="en-US" altLang="zh-TW"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100</a:t>
            </a:r>
            <a:r>
              <a:rPr lang="zh-TW"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a:t>
            </a:r>
            <a:r>
              <a:rPr lang="zh-TW"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zh-TW"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fontAlgn="auto">
              <a:spcBef>
                <a:spcPts val="0"/>
              </a:spcBef>
              <a:spcAft>
                <a:spcPts val="0"/>
              </a:spcAft>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　利用者</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が介護保険サービスの利用へ移行する場合に</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、居宅介護支援事業所等に対し、居宅</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サービス計画等の作成に</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協力　　　　　　　　　等　　　　　　　　　　　　　　　　　　　　　　　　　</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pP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テキスト ボックス 91"/>
          <p:cNvSpPr txBox="1"/>
          <p:nvPr/>
        </p:nvSpPr>
        <p:spPr>
          <a:xfrm>
            <a:off x="4304928" y="2503929"/>
            <a:ext cx="5400600" cy="276999"/>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専門性の高い支援を実施できる体制を整備し、公表している場合に評価。</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4580573" y="2732203"/>
            <a:ext cx="5052947" cy="1344869"/>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行動障害支援体制加算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強度</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行動障害支援者養成研修（実践研修）を修了</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した相談</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支援専門員</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60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要医療児者支援体制加算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医療的</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ケア児等コーディネーター養成研修を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修了した相談</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支援専門員を</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配置</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60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精神</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者支援体制加算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p>
          <a:p>
            <a:pPr marL="266700" indent="-266700" fontAlgn="auto">
              <a:spcBef>
                <a:spcPts val="0"/>
              </a:spcBef>
              <a:spcAft>
                <a:spcPts val="0"/>
              </a:spcAft>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生活支援事業による精神障害者支援の障害特性と支援技法を学ぶ</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研修等を</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修了</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した相談</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支援専門員</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を配置</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 name="グループ化 13"/>
          <p:cNvGrpSpPr/>
          <p:nvPr/>
        </p:nvGrpSpPr>
        <p:grpSpPr>
          <a:xfrm>
            <a:off x="56456" y="2321435"/>
            <a:ext cx="4104456" cy="3460546"/>
            <a:chOff x="56456" y="1264598"/>
            <a:chExt cx="4104456" cy="3460546"/>
          </a:xfrm>
        </p:grpSpPr>
        <p:grpSp>
          <p:nvGrpSpPr>
            <p:cNvPr id="10" name="グループ化 9"/>
            <p:cNvGrpSpPr/>
            <p:nvPr/>
          </p:nvGrpSpPr>
          <p:grpSpPr>
            <a:xfrm>
              <a:off x="344488" y="3736730"/>
              <a:ext cx="1112072" cy="988414"/>
              <a:chOff x="488504" y="2926105"/>
              <a:chExt cx="1112072" cy="988414"/>
            </a:xfrm>
          </p:grpSpPr>
          <p:pic>
            <p:nvPicPr>
              <p:cNvPr id="1034" name="Picture 10" descr="世間話をする男性のイラスト">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89" y="3284984"/>
                <a:ext cx="695619" cy="62953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88504" y="2926105"/>
                <a:ext cx="1112072" cy="430887"/>
              </a:xfrm>
              <a:prstGeom prst="rect">
                <a:avLst/>
              </a:prstGeom>
              <a:noFill/>
            </p:spPr>
            <p:txBody>
              <a:bodyPr wrap="square" rtlCol="0">
                <a:spAutoFit/>
              </a:bodyPr>
              <a:lstStyle/>
              <a:p>
                <a:pPr algn="ct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Ⅳ】</a:t>
                </a:r>
              </a:p>
              <a:p>
                <a:pPr algn="ct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2" name="グループ化 11"/>
            <p:cNvGrpSpPr/>
            <p:nvPr/>
          </p:nvGrpSpPr>
          <p:grpSpPr>
            <a:xfrm>
              <a:off x="275772" y="2509446"/>
              <a:ext cx="1076828" cy="991562"/>
              <a:chOff x="1424608" y="2149406"/>
              <a:chExt cx="1076828" cy="991562"/>
            </a:xfrm>
          </p:grpSpPr>
          <p:pic>
            <p:nvPicPr>
              <p:cNvPr id="1030" name="Picture 6" descr="仲の良い会社のイラスト">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624" y="2564492"/>
                <a:ext cx="909268" cy="576476"/>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1424608" y="2149406"/>
                <a:ext cx="1076828" cy="415498"/>
              </a:xfrm>
              <a:prstGeom prst="rect">
                <a:avLst/>
              </a:prstGeom>
              <a:noFill/>
            </p:spPr>
            <p:txBody>
              <a:bodyPr wrap="square" rtlCol="0">
                <a:spAutoFit/>
              </a:bodyPr>
              <a:lstStyle/>
              <a:p>
                <a:pPr algn="ct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Ⅲ】</a:t>
                </a:r>
              </a:p>
              <a:p>
                <a:pPr algn="ct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56456" y="1264598"/>
              <a:ext cx="1368152" cy="1114563"/>
              <a:chOff x="2216696" y="1264598"/>
              <a:chExt cx="1368152" cy="1114563"/>
            </a:xfrm>
          </p:grpSpPr>
          <p:pic>
            <p:nvPicPr>
              <p:cNvPr id="1026" name="Picture 2" descr="バンザイをしている人たちのイラスト">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7701" y="1556792"/>
                <a:ext cx="1187147" cy="822369"/>
              </a:xfrm>
              <a:prstGeom prst="rect">
                <a:avLst/>
              </a:prstGeom>
              <a:noFill/>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a:xfrm>
                <a:off x="2216696" y="1264598"/>
                <a:ext cx="1368152" cy="415498"/>
              </a:xfrm>
              <a:prstGeom prst="rect">
                <a:avLst/>
              </a:prstGeom>
              <a:noFill/>
            </p:spPr>
            <p:txBody>
              <a:bodyPr wrap="square" rtlCol="0">
                <a:spAutoFit/>
              </a:bodyPr>
              <a:lstStyle/>
              <a:p>
                <a:pPr algn="ct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p>
              <a:p>
                <a:pPr algn="ctr" fontAlgn="auto">
                  <a:spcBef>
                    <a:spcPts val="0"/>
                  </a:spcBef>
                  <a:spcAft>
                    <a:spcPts val="0"/>
                  </a:spcAft>
                </a:pP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5" name="テキスト ボックス 94"/>
            <p:cNvSpPr txBox="1"/>
            <p:nvPr/>
          </p:nvSpPr>
          <p:spPr>
            <a:xfrm>
              <a:off x="1352600" y="4076055"/>
              <a:ext cx="2808312" cy="577081"/>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常勤かつ専従の相談支援専門員２名以上</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１名は現任研修修了者</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２４時間連絡体制は不要　　　　　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テキスト ボックス 95"/>
            <p:cNvSpPr txBox="1"/>
            <p:nvPr/>
          </p:nvSpPr>
          <p:spPr>
            <a:xfrm>
              <a:off x="1352600" y="2852936"/>
              <a:ext cx="2808312" cy="577081"/>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常勤かつ専従の相談支援専門員３名以上</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修了者</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1352600" y="1700808"/>
              <a:ext cx="2808312" cy="738664"/>
            </a:xfrm>
            <a:prstGeom prst="rect">
              <a:avLst/>
            </a:prstGeom>
            <a:noFill/>
          </p:spPr>
          <p:txBody>
            <a:bodyPr wrap="square" rtlCol="0">
              <a:spAutoFit/>
            </a:bodyPr>
            <a:lstStyle/>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常勤かつ専従の相談支援専門員４名以上</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１名は主任相談支援専門員（加算</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１名は現任研修</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修了者（加算</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fontAlgn="auto">
                <a:spcBef>
                  <a:spcPts val="0"/>
                </a:spcBef>
                <a:spcAft>
                  <a:spcPts val="0"/>
                </a:spcAft>
                <a:buFont typeface="Wingdings" panose="05000000000000000000" pitchFamily="2" charset="2"/>
                <a:buChar char="l"/>
                <a:defRPr/>
              </a:pP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２４時間連絡体制の確保　　　　　等　　</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0" name="正方形/長方形 99"/>
          <p:cNvSpPr/>
          <p:nvPr/>
        </p:nvSpPr>
        <p:spPr>
          <a:xfrm>
            <a:off x="54135" y="834557"/>
            <a:ext cx="4106777" cy="536843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177800" indent="-177800" fontAlgn="auto">
              <a:spcBef>
                <a:spcPts val="0"/>
              </a:spcBef>
              <a:spcAft>
                <a:spcPts val="0"/>
              </a:spcAft>
              <a:tabLst>
                <a:tab pos="628650" algn="l"/>
              </a:tabLst>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テキスト ボックス 100"/>
          <p:cNvSpPr txBox="1"/>
          <p:nvPr/>
        </p:nvSpPr>
        <p:spPr>
          <a:xfrm>
            <a:off x="56456" y="546883"/>
            <a:ext cx="2664296"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③特定事業所加算の拡充</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4314994" y="840621"/>
            <a:ext cx="5462542" cy="3359490"/>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177800" indent="-177800" fontAlgn="auto">
              <a:spcBef>
                <a:spcPts val="0"/>
              </a:spcBef>
              <a:spcAft>
                <a:spcPts val="0"/>
              </a:spcAft>
              <a:tabLst>
                <a:tab pos="628650" algn="l"/>
              </a:tabLst>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テキスト ボックス 102"/>
          <p:cNvSpPr txBox="1"/>
          <p:nvPr/>
        </p:nvSpPr>
        <p:spPr>
          <a:xfrm>
            <a:off x="4304927" y="548680"/>
            <a:ext cx="4116843"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④高い質と専門性を評価する加算の創設</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6" name="Picture 12" descr="ビジネスのイラスト「会議」">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3604" y="5787231"/>
            <a:ext cx="967308" cy="8101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退院した男性のイラスト">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7103" y="5880601"/>
            <a:ext cx="862401" cy="716751"/>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p:cNvSpPr/>
          <p:nvPr/>
        </p:nvSpPr>
        <p:spPr>
          <a:xfrm>
            <a:off x="4314994" y="4581128"/>
            <a:ext cx="5462542" cy="2188847"/>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marL="177800" indent="-177800" fontAlgn="auto">
              <a:spcBef>
                <a:spcPts val="0"/>
              </a:spcBef>
              <a:spcAft>
                <a:spcPts val="0"/>
              </a:spcAft>
              <a:tabLst>
                <a:tab pos="628650" algn="l"/>
              </a:tabLst>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4304928" y="4314582"/>
            <a:ext cx="4116843" cy="266546"/>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fontAlgn="auto">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⑤</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計画相談支援の基本報酬の見直し</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50</a:t>
            </a:fld>
            <a:endParaRPr lang="ja-JP" altLang="en-US" sz="1600" dirty="0">
              <a:solidFill>
                <a:prstClr val="black"/>
              </a:solidFill>
            </a:endParaRPr>
          </a:p>
        </p:txBody>
      </p:sp>
      <p:pic>
        <p:nvPicPr>
          <p:cNvPr id="1042" name="Picture 18" descr="たんの吸引のイラスト">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05341" y="4077072"/>
            <a:ext cx="872195" cy="67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60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79233" y="146849"/>
            <a:ext cx="9426295" cy="3333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6457" tIns="102114" rIns="86457" bIns="43228" rtlCol="0" anchor="ctr" anchorCtr="0">
            <a:spAutoFit/>
          </a:bodyPr>
          <a:lstStyle/>
          <a:p>
            <a:pPr algn="ctr">
              <a:lnSpc>
                <a:spcPts val="1418"/>
              </a:lnSpc>
            </a:pPr>
            <a:r>
              <a:rPr lang="ja-JP" altLang="en-US" sz="2400" b="1" dirty="0" smtClean="0">
                <a:latin typeface="ＭＳ ゴシック" panose="020B0609070205080204" pitchFamily="49" charset="-128"/>
                <a:ea typeface="ＭＳ ゴシック" panose="020B0609070205080204" pitchFamily="49" charset="-128"/>
                <a:cs typeface="メイリオ" panose="020B0604030504040204" pitchFamily="50" charset="-128"/>
              </a:rPr>
              <a:t>モニタリング実施標準期間の見直し時期　</a:t>
            </a:r>
            <a:endParaRPr lang="ja-JP" altLang="en-US" sz="2400" b="1"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17" name="正方形/長方形 16"/>
          <p:cNvSpPr/>
          <p:nvPr/>
        </p:nvSpPr>
        <p:spPr>
          <a:xfrm>
            <a:off x="200471" y="492702"/>
            <a:ext cx="9589065" cy="6104649"/>
          </a:xfrm>
          <a:prstGeom prst="rect">
            <a:avLst/>
          </a:prstGeom>
          <a:ln w="6350"/>
        </p:spPr>
        <p:style>
          <a:lnRef idx="2">
            <a:schemeClr val="dk1"/>
          </a:lnRef>
          <a:fillRef idx="1">
            <a:schemeClr val="lt1"/>
          </a:fillRef>
          <a:effectRef idx="0">
            <a:schemeClr val="dk1"/>
          </a:effectRef>
          <a:fontRef idx="minor">
            <a:schemeClr val="dk1"/>
          </a:fontRef>
        </p:style>
        <p:txBody>
          <a:bodyPr tIns="144000" rtlCol="0" anchor="t" anchorCtr="0"/>
          <a:lstStyle/>
          <a:p>
            <a:pPr marL="361950" indent="-361950">
              <a:lnSpc>
                <a:spcPts val="1600"/>
              </a:lnSpc>
            </a:pPr>
            <a:r>
              <a:rPr lang="ja-JP" altLang="en-US" sz="15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5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平成</a:t>
            </a:r>
            <a:r>
              <a:rPr lang="en-US" altLang="ja-JP" sz="15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5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年度報酬改定において新たに示すモニタリング実施標準期間の適用時期については、以下の通り。</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49263" indent="-449263">
              <a:lnSpc>
                <a:spcPts val="1600"/>
              </a:lnSpc>
            </a:pPr>
            <a:endParaRPr lang="ja-JP" altLang="en-US" sz="15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449263" indent="-449263">
              <a:lnSpc>
                <a:spcPts val="1600"/>
              </a:lnSpc>
            </a:pPr>
            <a:r>
              <a:rPr lang="ja-JP" altLang="en-US" sz="15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5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p>
        </p:txBody>
      </p:sp>
      <p:graphicFrame>
        <p:nvGraphicFramePr>
          <p:cNvPr id="2" name="表 1"/>
          <p:cNvGraphicFramePr>
            <a:graphicFrameLocks noGrp="1"/>
          </p:cNvGraphicFramePr>
          <p:nvPr>
            <p:extLst>
              <p:ext uri="{D42A27DB-BD31-4B8C-83A1-F6EECF244321}">
                <p14:modId xmlns:p14="http://schemas.microsoft.com/office/powerpoint/2010/main" val="1084392132"/>
              </p:ext>
            </p:extLst>
          </p:nvPr>
        </p:nvGraphicFramePr>
        <p:xfrm>
          <a:off x="353560" y="1227810"/>
          <a:ext cx="9281209" cy="4721470"/>
        </p:xfrm>
        <a:graphic>
          <a:graphicData uri="http://schemas.openxmlformats.org/drawingml/2006/table">
            <a:tbl>
              <a:tblPr firstRow="1" bandRow="1">
                <a:tableStyleId>{7DF18680-E054-41AD-8BC1-D1AEF772440D}</a:tableStyleId>
              </a:tblPr>
              <a:tblGrid>
                <a:gridCol w="571153"/>
                <a:gridCol w="3648688"/>
                <a:gridCol w="1687936"/>
                <a:gridCol w="1617606"/>
                <a:gridCol w="1755826"/>
              </a:tblGrid>
              <a:tr h="450176">
                <a:tc rowSpan="2" gridSpan="2">
                  <a:txBody>
                    <a:bodyPr/>
                    <a:lstStyle/>
                    <a:p>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対象者</a:t>
                      </a:r>
                      <a:endPar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FFCC"/>
                    </a:solidFill>
                  </a:tcPr>
                </a:tc>
                <a:tc rowSpan="2" hMerge="1">
                  <a:txBody>
                    <a:bodyPr/>
                    <a:lstStyle/>
                    <a:p>
                      <a:endParaRPr kumimoji="1" lang="ja-JP" altLang="en-US" dirty="0">
                        <a:solidFill>
                          <a:schemeClr val="tx1"/>
                        </a:solidFill>
                      </a:endParaRPr>
                    </a:p>
                  </a:txBody>
                  <a:tcPr/>
                </a:tc>
                <a:tc row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旧基準</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見直し後</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kumimoji="1" lang="ja-JP" altLang="en-US" sz="1500" dirty="0">
                        <a:solidFill>
                          <a:schemeClr val="tx1"/>
                        </a:solidFill>
                      </a:endParaRPr>
                    </a:p>
                  </a:txBody>
                  <a:tcPr/>
                </a:tc>
              </a:tr>
              <a:tr h="375147">
                <a:tc gridSpan="2" vMerge="1">
                  <a:txBody>
                    <a:bodyPr/>
                    <a:lstStyle/>
                    <a:p>
                      <a:endParaRPr kumimoji="1" lang="ja-JP" altLang="en-US" sz="1500" dirty="0">
                        <a:solidFill>
                          <a:schemeClr val="tx1"/>
                        </a:solidFill>
                      </a:endParaRPr>
                    </a:p>
                  </a:txBody>
                  <a:tcPr anchor="ctr"/>
                </a:tc>
                <a:tc hMerge="1" vMerge="1">
                  <a:txBody>
                    <a:bodyPr/>
                    <a:lstStyle/>
                    <a:p>
                      <a:endParaRPr kumimoji="1" lang="ja-JP" altLang="en-US" dirty="0">
                        <a:solidFill>
                          <a:schemeClr val="tx1"/>
                        </a:solidFill>
                      </a:endParaRPr>
                    </a:p>
                  </a:txBody>
                  <a:tcPr/>
                </a:tc>
                <a:tc vMerge="1">
                  <a:txBody>
                    <a:bodyPr/>
                    <a:lstStyle/>
                    <a:p>
                      <a:endParaRPr kumimoji="1" lang="ja-JP" altLang="en-US" sz="1500" dirty="0">
                        <a:solidFill>
                          <a:schemeClr val="tx1"/>
                        </a:solidFill>
                      </a:endParaRPr>
                    </a:p>
                  </a:txBody>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３０年度～</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３１年度～</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600235">
                <a:tc gridSpan="2">
                  <a:txBody>
                    <a:bodyPr/>
                    <a:lstStyle/>
                    <a:p>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新規サービス利用者</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利用開始から３月のみ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5147">
                <a:tc rowSpan="4">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在宅の障害福祉サービス</a:t>
                      </a:r>
                      <a:endParaRPr kumimoji="1"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障害児通所支援　等</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集中的支援が必要な者</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0899">
                <a:tc vMerge="1">
                  <a:txBody>
                    <a:bodyPr/>
                    <a:lstStyle/>
                    <a:p>
                      <a:endParaRPr kumimoji="1" lang="ja-JP" altLang="en-US"/>
                    </a:p>
                  </a:txBody>
                  <a:tcPr/>
                </a:tc>
                <a:tc>
                  <a:txBody>
                    <a:bodyPr/>
                    <a:lstStyle/>
                    <a:p>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新サービス</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就労定着支援、自立生活援助、</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日中サービス支援型共同生活援助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60899">
                <a:tc vMerge="1">
                  <a:txBody>
                    <a:bodyPr/>
                    <a:lstStyle/>
                    <a:p>
                      <a:endParaRPr kumimoji="1" lang="ja-JP" altLang="en-US" dirty="0">
                        <a:solidFill>
                          <a:schemeClr val="tx1"/>
                        </a:solidFill>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居宅介護、行動援護、同行援護、</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重度訪問介護、短期入所、就労移行支援、自立訓練</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３月間</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857490">
                <a:tc vMerge="1">
                  <a:txBody>
                    <a:bodyPr/>
                    <a:lstStyle/>
                    <a:p>
                      <a:endParaRPr kumimoji="1" lang="ja-JP" altLang="en-US" dirty="0">
                        <a:solidFill>
                          <a:schemeClr val="tx1"/>
                        </a:solidFill>
                      </a:endParaRPr>
                    </a:p>
                  </a:txBody>
                  <a:tcPr/>
                </a:tc>
                <a:tc>
                  <a:txBody>
                    <a:bodyPr/>
                    <a:lstStyle/>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生活介護、就労継続支援、共同生活援助（日中支援型を除く）、地域移行支援、</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地域定着支援、障害児通所支援</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en-US" altLang="ja-JP"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kumimoji="1" lang="ja-JP" altLang="en-US"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歳以上で介護保険の</a:t>
                      </a:r>
                      <a:endParaRPr kumimoji="1" lang="en-US" altLang="ja-JP"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ケアマネジメントを</a:t>
                      </a:r>
                      <a:endParaRPr kumimoji="1" lang="en-US" altLang="ja-JP"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5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受けていない者は３月間</a:t>
                      </a:r>
                      <a:endParaRPr kumimoji="1" lang="ja-JP" altLang="en-US" sz="105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60023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施設入所等</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障害者支援施設、のぞみの園、療養介護入所者、重度障害者等包括支援</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tc>
                <a:tc>
                  <a:txBody>
                    <a:bodyP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１年間</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ja-JP" altLang="en-US" sz="15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６月間</a:t>
                      </a: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algn="ctr"/>
                      <a:endParaRPr kumimoji="1" lang="ja-JP" altLang="en-US" sz="1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3" name="テキスト ボックス 2"/>
          <p:cNvSpPr txBox="1"/>
          <p:nvPr/>
        </p:nvSpPr>
        <p:spPr>
          <a:xfrm>
            <a:off x="200472" y="6093296"/>
            <a:ext cx="9589065" cy="307777"/>
          </a:xfrm>
          <a:prstGeom prst="rect">
            <a:avLst/>
          </a:prstGeom>
          <a:noFill/>
        </p:spPr>
        <p:txBody>
          <a:bodyPr wrap="square" rtlCol="0">
            <a:spAutoFit/>
          </a:bodyPr>
          <a:lstStyle/>
          <a:p>
            <a:r>
              <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300" dirty="0" smtClean="0">
                <a:latin typeface="ＭＳ ゴシック" panose="020B0609070205080204" pitchFamily="49" charset="-128"/>
                <a:ea typeface="ＭＳ ゴシック" panose="020B0609070205080204" pitchFamily="49" charset="-128"/>
                <a:cs typeface="メイリオ" panose="020B0604030504040204" pitchFamily="50" charset="-128"/>
              </a:rPr>
              <a:t>　現に計画作成済みの対象者については、各見直し時期以降に計画再作成（又は変更）を行うまでは、なお従前の例による。</a:t>
            </a:r>
            <a:endParaRPr kumimoji="1" lang="ja-JP" altLang="en-US" sz="1300"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2A1C1E8-9361-4557-9EFC-000E05CD7A25}" type="slidenum">
              <a:rPr lang="en-US" altLang="ja-JP" smtClean="0"/>
              <a:pPr>
                <a:defRPr/>
              </a:pPr>
              <a:t>51</a:t>
            </a:fld>
            <a:endParaRPr lang="en-US" altLang="ja-JP" dirty="0"/>
          </a:p>
        </p:txBody>
      </p:sp>
    </p:spTree>
    <p:extLst>
      <p:ext uri="{BB962C8B-B14F-4D97-AF65-F5344CB8AC3E}">
        <p14:creationId xmlns:p14="http://schemas.microsoft.com/office/powerpoint/2010/main" val="10949743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CB748A7-5FAB-4F13-8F2A-20487A5D7F1A}" type="slidenum">
              <a:rPr lang="en-US" altLang="ja-JP" smtClean="0"/>
              <a:pPr>
                <a:defRPr/>
              </a:pPr>
              <a:t>52</a:t>
            </a:fld>
            <a:endParaRPr lang="en-US" altLang="ja-JP" dirty="0"/>
          </a:p>
        </p:txBody>
      </p:sp>
      <p:sp>
        <p:nvSpPr>
          <p:cNvPr id="5" name="Rectangle 2"/>
          <p:cNvSpPr>
            <a:spLocks noChangeArrowheads="1"/>
          </p:cNvSpPr>
          <p:nvPr/>
        </p:nvSpPr>
        <p:spPr bwMode="auto">
          <a:xfrm>
            <a:off x="254434" y="332656"/>
            <a:ext cx="9432925" cy="6192688"/>
          </a:xfrm>
          <a:prstGeom prst="rect">
            <a:avLst/>
          </a:prstGeom>
          <a:solidFill>
            <a:schemeClr val="bg1"/>
          </a:solidFill>
          <a:ln w="12700">
            <a:solidFill>
              <a:schemeClr val="tx1"/>
            </a:solidFill>
            <a:miter lim="800000"/>
            <a:headEnd/>
            <a:tailEnd/>
          </a:ln>
          <a:effectLst/>
        </p:spPr>
        <p:txBody>
          <a:bodyPr/>
          <a:lstStyle/>
          <a:p>
            <a:pPr fontAlgn="base">
              <a:spcBef>
                <a:spcPct val="0"/>
              </a:spcBef>
              <a:spcAft>
                <a:spcPct val="0"/>
              </a:spcAft>
              <a:defRPr/>
            </a:pPr>
            <a:r>
              <a:rPr lang="ja-JP" altLang="en-US" sz="1600" u="sng" dirty="0">
                <a:solidFill>
                  <a:prstClr val="black"/>
                </a:solidFill>
                <a:latin typeface="ＭＳ ゴシック" panose="020B0609070205080204" pitchFamily="49" charset="-128"/>
                <a:ea typeface="ＭＳ ゴシック" panose="020B0609070205080204" pitchFamily="49" charset="-128"/>
              </a:rPr>
              <a:t>３</a:t>
            </a:r>
            <a:r>
              <a:rPr lang="ja-JP" altLang="en-US" sz="1600" u="sng" dirty="0" smtClean="0">
                <a:solidFill>
                  <a:prstClr val="black"/>
                </a:solidFill>
                <a:latin typeface="ＭＳ ゴシック" panose="020B0609070205080204" pitchFamily="49" charset="-128"/>
                <a:ea typeface="ＭＳ ゴシック" panose="020B0609070205080204" pitchFamily="49" charset="-128"/>
              </a:rPr>
              <a:t>．報酬</a:t>
            </a:r>
            <a:endParaRPr lang="en-US" altLang="ja-JP" sz="1600" u="sng" dirty="0" smtClean="0">
              <a:solidFill>
                <a:prstClr val="black"/>
              </a:solidFill>
              <a:latin typeface="ＭＳ ゴシック" panose="020B0609070205080204" pitchFamily="49" charset="-128"/>
              <a:ea typeface="ＭＳ ゴシック" panose="020B0609070205080204" pitchFamily="49" charset="-128"/>
            </a:endParaRPr>
          </a:p>
          <a:p>
            <a:pPr marL="355600" indent="-190500">
              <a:buFont typeface="ＭＳ Ｐゴシック" panose="020B0600070205080204" pitchFamily="50" charset="-128"/>
              <a:buChar char="○"/>
            </a:pP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業務</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負担に応じた加算を設けること等に伴い</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、平成３０年報酬改定にて計画</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相談支援の基本報酬を引下げ</a:t>
            </a: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endParaRPr lang="en-US" altLang="ja-JP" sz="14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marL="355600" indent="-190500">
              <a:buFont typeface="ＭＳ Ｐゴシック" panose="020B0600070205080204" pitchFamily="50" charset="-128"/>
              <a:buChar char="○"/>
            </a:pPr>
            <a:r>
              <a:rPr lang="ja-JP" altLang="en-US" sz="1400" dirty="0" smtClean="0">
                <a:latin typeface="ＭＳ ゴシック" panose="020B0609070205080204" pitchFamily="49" charset="-128"/>
                <a:ea typeface="ＭＳ ゴシック" panose="020B0609070205080204" pitchFamily="49" charset="-128"/>
                <a:cs typeface="メイリオ" panose="020B0604030504040204" pitchFamily="50" charset="-128"/>
              </a:rPr>
              <a:t> 標準</a:t>
            </a:r>
            <a:r>
              <a:rPr lang="ja-JP" altLang="en-US" sz="1400" dirty="0">
                <a:latin typeface="ＭＳ ゴシック" panose="020B0609070205080204" pitchFamily="49" charset="-128"/>
                <a:ea typeface="ＭＳ ゴシック" panose="020B0609070205080204" pitchFamily="49" charset="-128"/>
                <a:cs typeface="メイリオ" panose="020B0604030504040204" pitchFamily="50" charset="-128"/>
              </a:rPr>
              <a:t>担当件数を一定以上超過する場合（４０件以上）の基本報酬の逓減制を導入。</a:t>
            </a:r>
          </a:p>
          <a:p>
            <a:pPr marL="361950" indent="-361950"/>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05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　障害児相談支援は、モニタリング標準期間の見直しを行わないことなどから、基本報酬は据え置き。</a:t>
            </a:r>
          </a:p>
          <a:p>
            <a:pPr marL="273050" indent="-273050" fontAlgn="base">
              <a:spcBef>
                <a:spcPct val="0"/>
              </a:spcBef>
              <a:spcAft>
                <a:spcPct val="0"/>
              </a:spcAft>
              <a:defRPr/>
            </a:pP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273050" indent="-273050" fontAlgn="base">
              <a:spcBef>
                <a:spcPct val="0"/>
              </a:spcBef>
              <a:spcAft>
                <a:spcPct val="0"/>
              </a:spcAft>
              <a:defRPr/>
            </a:pPr>
            <a:r>
              <a:rPr lang="ja-JP" altLang="en-US" sz="1400" u="sng" dirty="0" smtClean="0">
                <a:solidFill>
                  <a:prstClr val="black"/>
                </a:solidFill>
                <a:latin typeface="ＭＳ ゴシック" panose="020B0609070205080204" pitchFamily="49" charset="-128"/>
                <a:ea typeface="ＭＳ ゴシック" panose="020B0609070205080204" pitchFamily="49" charset="-128"/>
              </a:rPr>
              <a:t>（基本報酬）</a:t>
            </a:r>
            <a:endParaRPr lang="en-US" altLang="ja-JP" sz="1400" u="sng" dirty="0">
              <a:solidFill>
                <a:prstClr val="black"/>
              </a:solidFill>
              <a:latin typeface="ＭＳ ゴシック" panose="020B0609070205080204" pitchFamily="49" charset="-128"/>
              <a:ea typeface="ＭＳ ゴシック" panose="020B0609070205080204" pitchFamily="49" charset="-128"/>
            </a:endParaRPr>
          </a:p>
          <a:p>
            <a:pPr>
              <a:defRPr/>
            </a:pPr>
            <a:r>
              <a:rPr lang="ja-JP" altLang="en-US" sz="1200" dirty="0" smtClean="0">
                <a:solidFill>
                  <a:prstClr val="black"/>
                </a:solidFill>
                <a:latin typeface="ＭＳ ゴシック" panose="020B0609070205080204" pitchFamily="49" charset="-128"/>
                <a:ea typeface="ＭＳ ゴシック" panose="020B0609070205080204" pitchFamily="49" charset="-128"/>
              </a:rPr>
              <a:t>　</a:t>
            </a: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endParaRPr lang="en-US" altLang="ja-JP" sz="1200" dirty="0" smtClean="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r>
              <a:rPr lang="ja-JP" altLang="en-US" sz="1200" dirty="0" smtClean="0">
                <a:solidFill>
                  <a:prstClr val="black"/>
                </a:solidFill>
                <a:latin typeface="ＭＳ ゴシック" panose="020B0609070205080204" pitchFamily="49" charset="-128"/>
                <a:ea typeface="ＭＳ ゴシック" panose="020B0609070205080204" pitchFamily="49" charset="-128"/>
              </a:rPr>
              <a:t>　</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en-US" altLang="ja-JP" sz="1200" dirty="0">
                <a:solidFill>
                  <a:prstClr val="black"/>
                </a:solidFill>
                <a:latin typeface="ＭＳ ゴシック" panose="020B0609070205080204" pitchFamily="49" charset="-128"/>
                <a:ea typeface="ＭＳ ゴシック" panose="020B0609070205080204" pitchFamily="49" charset="-128"/>
              </a:rPr>
              <a:t>※</a:t>
            </a:r>
            <a:r>
              <a:rPr lang="ja-JP" altLang="en-US" sz="1200" dirty="0">
                <a:solidFill>
                  <a:prstClr val="black"/>
                </a:solidFill>
                <a:latin typeface="ＭＳ ゴシック" panose="020B0609070205080204" pitchFamily="49" charset="-128"/>
                <a:ea typeface="ＭＳ ゴシック" panose="020B0609070205080204" pitchFamily="49" charset="-128"/>
              </a:rPr>
              <a:t>　介護保険のケアプランが作成されている利用者にサービス等利用計画の作成を求める場合であって、同一の者が作成を担当する場合には、報酬上の調整を行う</a:t>
            </a:r>
            <a:r>
              <a:rPr lang="ja-JP" altLang="en-US" sz="12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marL="450850" indent="-450850" fontAlgn="base">
              <a:spcBef>
                <a:spcPts val="600"/>
              </a:spcBef>
              <a:spcAft>
                <a:spcPct val="0"/>
              </a:spcAft>
              <a:defRPr/>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en-US" altLang="ja-JP" sz="1200" dirty="0">
                <a:solidFill>
                  <a:prstClr val="black"/>
                </a:solidFill>
                <a:latin typeface="ＭＳ ゴシック" panose="020B0609070205080204" pitchFamily="49" charset="-128"/>
                <a:ea typeface="ＭＳ ゴシック" panose="020B0609070205080204" pitchFamily="49" charset="-128"/>
              </a:rPr>
              <a:t>※</a:t>
            </a: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ja-JP" sz="1200" dirty="0">
                <a:solidFill>
                  <a:prstClr val="black"/>
                </a:solidFill>
                <a:latin typeface="ＭＳ ゴシック" panose="020B0609070205080204" pitchFamily="49" charset="-128"/>
                <a:ea typeface="ＭＳ ゴシック" panose="020B0609070205080204" pitchFamily="49" charset="-128"/>
              </a:rPr>
              <a:t>障害児が障害福祉サービス</a:t>
            </a:r>
            <a:r>
              <a:rPr lang="ja-JP" altLang="en-US" sz="1200" dirty="0">
                <a:solidFill>
                  <a:prstClr val="black"/>
                </a:solidFill>
                <a:latin typeface="ＭＳ ゴシック" panose="020B0609070205080204" pitchFamily="49" charset="-128"/>
                <a:ea typeface="ＭＳ ゴシック" panose="020B0609070205080204" pitchFamily="49" charset="-128"/>
              </a:rPr>
              <a:t>と障害児通所支援</a:t>
            </a:r>
            <a:r>
              <a:rPr lang="ja-JP" altLang="ja-JP" sz="1200" dirty="0">
                <a:solidFill>
                  <a:prstClr val="black"/>
                </a:solidFill>
                <a:latin typeface="ＭＳ ゴシック" panose="020B0609070205080204" pitchFamily="49" charset="-128"/>
                <a:ea typeface="ＭＳ ゴシック" panose="020B0609070205080204" pitchFamily="49" charset="-128"/>
              </a:rPr>
              <a:t>の両方を利用する場合には、計画相談支援及び障害児相談支援の対象となる</a:t>
            </a:r>
            <a:r>
              <a:rPr lang="ja-JP" altLang="ja-JP" sz="1200" dirty="0" smtClean="0">
                <a:solidFill>
                  <a:prstClr val="black"/>
                </a:solidFill>
                <a:latin typeface="ＭＳ ゴシック" panose="020B0609070205080204" pitchFamily="49" charset="-128"/>
                <a:ea typeface="ＭＳ ゴシック" panose="020B0609070205080204" pitchFamily="49" charset="-128"/>
              </a:rPr>
              <a:t>。この</a:t>
            </a:r>
            <a:r>
              <a:rPr lang="ja-JP" altLang="ja-JP" sz="1200" dirty="0">
                <a:solidFill>
                  <a:prstClr val="black"/>
                </a:solidFill>
                <a:latin typeface="ＭＳ ゴシック" panose="020B0609070205080204" pitchFamily="49" charset="-128"/>
                <a:ea typeface="ＭＳ ゴシック" panose="020B0609070205080204" pitchFamily="49" charset="-128"/>
              </a:rPr>
              <a:t>場合の報酬については、障害児相談支援給付費のみ支給</a:t>
            </a:r>
            <a:r>
              <a:rPr lang="ja-JP" altLang="en-US" sz="1200" dirty="0">
                <a:solidFill>
                  <a:prstClr val="black"/>
                </a:solidFill>
                <a:latin typeface="ＭＳ ゴシック" panose="020B0609070205080204" pitchFamily="49" charset="-128"/>
                <a:ea typeface="ＭＳ ゴシック" panose="020B0609070205080204" pitchFamily="49" charset="-128"/>
              </a:rPr>
              <a:t>。</a:t>
            </a:r>
          </a:p>
          <a:p>
            <a:pPr fontAlgn="base">
              <a:spcAft>
                <a:spcPct val="0"/>
              </a:spcAft>
              <a:defRPr/>
            </a:pPr>
            <a:endParaRPr lang="en-US" altLang="ja-JP" sz="1200"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638727494"/>
              </p:ext>
            </p:extLst>
          </p:nvPr>
        </p:nvGraphicFramePr>
        <p:xfrm>
          <a:off x="416496" y="1728452"/>
          <a:ext cx="3450383" cy="800960"/>
        </p:xfrm>
        <a:graphic>
          <a:graphicData uri="http://schemas.openxmlformats.org/drawingml/2006/table">
            <a:tbl>
              <a:tblPr>
                <a:tableStyleId>{5C22544A-7EE6-4342-B048-85BDC9FD1C3A}</a:tableStyleId>
              </a:tblPr>
              <a:tblGrid>
                <a:gridCol w="3450383"/>
              </a:tblGrid>
              <a:tr h="800960">
                <a:tc>
                  <a:txBody>
                    <a:bodyPr/>
                    <a:lstStyle/>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r>
                        <a:rPr lang="ja-JP" altLang="en-US" sz="11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r>
                        <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3679853087"/>
              </p:ext>
            </p:extLst>
          </p:nvPr>
        </p:nvGraphicFramePr>
        <p:xfrm>
          <a:off x="4736977" y="1678732"/>
          <a:ext cx="4680520" cy="1368152"/>
        </p:xfrm>
        <a:graphic>
          <a:graphicData uri="http://schemas.openxmlformats.org/drawingml/2006/table">
            <a:tbl>
              <a:tblPr>
                <a:tableStyleId>{5C22544A-7EE6-4342-B048-85BDC9FD1C3A}</a:tableStyleId>
              </a:tblPr>
              <a:tblGrid>
                <a:gridCol w="4680520"/>
              </a:tblGrid>
              <a:tr h="1368152">
                <a:tc>
                  <a:txBody>
                    <a:bodyPr/>
                    <a:lstStyle/>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サービス利用支援費</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サービス利用支援費（Ⅰ）　</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1,458</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1,611</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サービス利用支援費（Ⅱ）　　　</a:t>
                      </a:r>
                      <a:r>
                        <a:rPr kumimoji="1" lang="ja-JP" altLang="en-US"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729</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806</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a:lnSpc>
                          <a:spcPct val="100000"/>
                        </a:lnSpc>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継続サービス利用支援費　　　　　　 　　 　　</a:t>
                      </a:r>
                    </a:p>
                    <a:p>
                      <a:pPr eaLnBrk="0" fontAlgn="base" latinLnBrk="1" hangingPunct="0">
                        <a:lnSpc>
                          <a:spcPct val="100000"/>
                        </a:lnSpc>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継続サービス利用支援費（Ⅰ）</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1,207</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1,310</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継続サービス利用支援費（Ⅱ）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603</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655</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sp>
        <p:nvSpPr>
          <p:cNvPr id="9" name="右矢印 8"/>
          <p:cNvSpPr/>
          <p:nvPr/>
        </p:nvSpPr>
        <p:spPr>
          <a:xfrm>
            <a:off x="4008016" y="1771944"/>
            <a:ext cx="515490" cy="792960"/>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ＭＳ ゴシック" panose="020B0609070205080204" pitchFamily="49" charset="-128"/>
              <a:ea typeface="ＭＳ ゴシック" panose="020B0609070205080204" pitchFamily="49"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93857440"/>
              </p:ext>
            </p:extLst>
          </p:nvPr>
        </p:nvGraphicFramePr>
        <p:xfrm>
          <a:off x="416496" y="3811939"/>
          <a:ext cx="3456384" cy="753799"/>
        </p:xfrm>
        <a:graphic>
          <a:graphicData uri="http://schemas.openxmlformats.org/drawingml/2006/table">
            <a:tbl>
              <a:tblPr>
                <a:tableStyleId>{5C22544A-7EE6-4342-B048-85BDC9FD1C3A}</a:tableStyleId>
              </a:tblPr>
              <a:tblGrid>
                <a:gridCol w="3456384"/>
              </a:tblGrid>
              <a:tr h="753799">
                <a:tc>
                  <a:txBody>
                    <a:bodyPr/>
                    <a:lstStyle/>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［旧単価］</a:t>
                      </a: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イ　障害児支援利用援助費</a:t>
                      </a:r>
                      <a:r>
                        <a:rPr lang="ja-JP" altLang="en-US" sz="11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1,611</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endPar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ロ　継続障害児支援利用援助費</a:t>
                      </a:r>
                      <a:r>
                        <a:rPr lang="ja-JP" altLang="en-US" sz="11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1,310</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a:t>
                      </a: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083180004"/>
              </p:ext>
            </p:extLst>
          </p:nvPr>
        </p:nvGraphicFramePr>
        <p:xfrm>
          <a:off x="4736976" y="3756663"/>
          <a:ext cx="4680519" cy="1400529"/>
        </p:xfrm>
        <a:graphic>
          <a:graphicData uri="http://schemas.openxmlformats.org/drawingml/2006/table">
            <a:tbl>
              <a:tblPr>
                <a:tableStyleId>{5C22544A-7EE6-4342-B048-85BDC9FD1C3A}</a:tableStyleId>
              </a:tblPr>
              <a:tblGrid>
                <a:gridCol w="4680519"/>
              </a:tblGrid>
              <a:tr h="1400529">
                <a:tc>
                  <a:txBody>
                    <a:bodyPr/>
                    <a:lstStyle/>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［見直し後］</a:t>
                      </a:r>
                    </a:p>
                    <a:p>
                      <a:pPr eaLnBrk="0" fontAlgn="base" latinLnBrk="1" hangingPunct="0">
                        <a:lnSpc>
                          <a:spcPct val="100000"/>
                        </a:lnSpc>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イ　</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endPar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latinLnBrk="1" hangingPunct="0">
                        <a:lnSpc>
                          <a:spcPct val="100000"/>
                        </a:lnSpc>
                      </a:pPr>
                      <a:r>
                        <a:rPr kumimoji="1" lang="en-US" altLang="ja-JP" sz="1100" b="0" kern="1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　</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1,620</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eaLnBrk="0" fontAlgn="base" latinLnBrk="1" hangingPunct="0">
                        <a:lnSpc>
                          <a:spcPct val="100000"/>
                        </a:lnSpc>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811</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ロ　継続</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(1)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（Ⅰ）</a:t>
                      </a:r>
                      <a:r>
                        <a:rPr kumimoji="1" lang="ja-JP" altLang="en-US"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1,318</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a:t>
                      </a:r>
                    </a:p>
                    <a:p>
                      <a:pPr marL="0" marR="0" indent="0" algn="l" defTabSz="914400" rtl="0" eaLnBrk="0" fontAlgn="base" latinLnBrk="1" hangingPunct="0">
                        <a:lnSpc>
                          <a:spcPct val="100000"/>
                        </a:lnSpc>
                        <a:spcBef>
                          <a:spcPts val="0"/>
                        </a:spcBef>
                        <a:spcAft>
                          <a:spcPts val="0"/>
                        </a:spcAft>
                        <a:buClrTx/>
                        <a:buSzTx/>
                        <a:buFontTx/>
                        <a:buNone/>
                        <a:tabLst/>
                        <a:defRPr/>
                      </a:pP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(2) </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障害児支援利用援助費</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（Ⅱ）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baseline="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659</a:t>
                      </a:r>
                      <a:r>
                        <a:rPr kumimoji="1" lang="ja-JP" altLang="ja-JP" sz="1100" kern="1200"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単位 </a:t>
                      </a: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sp>
        <p:nvSpPr>
          <p:cNvPr id="12" name="右矢印 11"/>
          <p:cNvSpPr/>
          <p:nvPr/>
        </p:nvSpPr>
        <p:spPr>
          <a:xfrm>
            <a:off x="4008016" y="3844787"/>
            <a:ext cx="515490" cy="792960"/>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434392" y="3068960"/>
            <a:ext cx="9073008" cy="646331"/>
          </a:xfrm>
          <a:prstGeom prst="rect">
            <a:avLst/>
          </a:prstGeom>
          <a:noFill/>
        </p:spPr>
        <p:txBody>
          <a:bodyPr wrap="square" rtlCol="0">
            <a:spAutoFit/>
          </a:bodyPr>
          <a:lstStyle/>
          <a:p>
            <a:pPr marL="449263" indent="-449263"/>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注</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１</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ja-JP" sz="1200" dirty="0" smtClean="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に</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ついては</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、利用者数が</a:t>
            </a:r>
            <a:r>
              <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未満の部分について</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算定。</a:t>
            </a:r>
            <a:r>
              <a:rPr lang="ja-JP" altLang="ja-JP" sz="1200" dirty="0" smtClean="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200" dirty="0" smtClean="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ja-JP" sz="1200" dirty="0" smtClean="0">
                <a:solidFill>
                  <a:schemeClr val="dk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に</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ついては</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40</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以上の部分について</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算定。</a:t>
            </a:r>
            <a:endPar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marL="449263" indent="-449263"/>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注２） </a:t>
            </a:r>
            <a:r>
              <a:rPr lang="ja-JP" altLang="en-US"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新単価については、施設入所等及び新サービス以外の利用者については平成</a:t>
            </a:r>
            <a:r>
              <a:rPr lang="en-US" altLang="ja-JP"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31</a:t>
            </a:r>
            <a:r>
              <a:rPr lang="ja-JP" altLang="en-US"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年度から適用</a:t>
            </a:r>
            <a:r>
              <a:rPr lang="ja-JP" altLang="en-US" sz="1200" u="sng"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200" u="sng" dirty="0" smtClean="0">
                <a:latin typeface="ＭＳ ゴシック" panose="020B0609070205080204" pitchFamily="49" charset="-128"/>
                <a:ea typeface="ＭＳ ゴシック" panose="020B0609070205080204" pitchFamily="49" charset="-128"/>
                <a:cs typeface="メイリオ" panose="020B0604030504040204" pitchFamily="50" charset="-128"/>
              </a:rPr>
              <a:t>年度中は括弧内の単価を適用。</a:t>
            </a:r>
            <a:endParaRPr lang="ja-JP" altLang="en-US" sz="1200" u="sng"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
        <p:nvSpPr>
          <p:cNvPr id="14" name="テキスト ボックス 13"/>
          <p:cNvSpPr txBox="1"/>
          <p:nvPr/>
        </p:nvSpPr>
        <p:spPr>
          <a:xfrm>
            <a:off x="434392" y="5096217"/>
            <a:ext cx="9073008" cy="276999"/>
          </a:xfrm>
          <a:prstGeom prst="rect">
            <a:avLst/>
          </a:prstGeom>
          <a:noFill/>
        </p:spPr>
        <p:txBody>
          <a:bodyPr wrap="square" rtlCol="0">
            <a:spAutoFit/>
          </a:bodyPr>
          <a:lstStyle/>
          <a:p>
            <a:pPr marL="449263" indent="-449263"/>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注）　算定方法は、計画相談支援の注１と同様。　</a:t>
            </a:r>
            <a:endParaRPr lang="ja-JP" altLang="en-US" sz="1200" u="sng"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Tree>
    <p:extLst>
      <p:ext uri="{BB962C8B-B14F-4D97-AF65-F5344CB8AC3E}">
        <p14:creationId xmlns:p14="http://schemas.microsoft.com/office/powerpoint/2010/main" val="3769689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00472" y="476672"/>
            <a:ext cx="9505056" cy="2246769"/>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ＭＳ ゴシック" panose="020B0609070205080204" pitchFamily="49" charset="-128"/>
              <a:buChar char="○"/>
            </a:pPr>
            <a:r>
              <a:rPr kumimoji="1" lang="ja-JP" altLang="en-US" sz="1400" dirty="0" smtClean="0">
                <a:latin typeface="ＭＳ ゴシック" panose="020B0609070205080204" pitchFamily="49" charset="-128"/>
                <a:ea typeface="ＭＳ ゴシック" panose="020B0609070205080204" pitchFamily="49" charset="-128"/>
              </a:rPr>
              <a:t>相談支援事業所における１月から８月までの取扱い件数及び相談支援専門員の配置数が以下の表の通りで</a:t>
            </a:r>
            <a:r>
              <a:rPr lang="ja-JP" altLang="en-US" sz="1400" dirty="0">
                <a:latin typeface="ＭＳ ゴシック" panose="020B0609070205080204" pitchFamily="49" charset="-128"/>
                <a:ea typeface="ＭＳ ゴシック" panose="020B0609070205080204" pitchFamily="49" charset="-128"/>
              </a:rPr>
              <a:t>あ</a:t>
            </a:r>
            <a:r>
              <a:rPr kumimoji="1" lang="ja-JP" altLang="en-US" sz="1400" dirty="0" smtClean="0">
                <a:latin typeface="ＭＳ ゴシック" panose="020B0609070205080204" pitchFamily="49" charset="-128"/>
                <a:ea typeface="ＭＳ ゴシック" panose="020B0609070205080204" pitchFamily="49" charset="-128"/>
              </a:rPr>
              <a:t>った場合、</a:t>
            </a:r>
            <a:r>
              <a:rPr lang="ja-JP" altLang="en-US" sz="1400" dirty="0" smtClean="0">
                <a:latin typeface="ＭＳ ゴシック" panose="020B0609070205080204" pitchFamily="49" charset="-128"/>
                <a:ea typeface="ＭＳ ゴシック" panose="020B0609070205080204" pitchFamily="49" charset="-128"/>
              </a:rPr>
              <a:t>サービス利用支援費（障害児支援利用援助費）（</a:t>
            </a:r>
            <a:r>
              <a:rPr lang="en-US" altLang="ja-JP" sz="1400" dirty="0" smtClean="0">
                <a:latin typeface="ＭＳ ゴシック" panose="020B0609070205080204" pitchFamily="49" charset="-128"/>
                <a:ea typeface="ＭＳ ゴシック" panose="020B0609070205080204" pitchFamily="49" charset="-128"/>
              </a:rPr>
              <a:t>Ⅱ</a:t>
            </a:r>
            <a:r>
              <a:rPr lang="ja-JP" altLang="en-US" sz="1400" dirty="0" smtClean="0">
                <a:latin typeface="ＭＳ ゴシック" panose="020B0609070205080204" pitchFamily="49" charset="-128"/>
                <a:ea typeface="ＭＳ ゴシック" panose="020B0609070205080204" pitchFamily="49" charset="-128"/>
              </a:rPr>
              <a:t>）又は継続サービス利用支援費（継続障害児支援利用援助費）（</a:t>
            </a:r>
            <a:r>
              <a:rPr lang="en-US" altLang="ja-JP" sz="1400" dirty="0" smtClean="0">
                <a:latin typeface="ＭＳ ゴシック" panose="020B0609070205080204" pitchFamily="49" charset="-128"/>
                <a:ea typeface="ＭＳ ゴシック" panose="020B0609070205080204" pitchFamily="49" charset="-128"/>
              </a:rPr>
              <a:t>Ⅱ</a:t>
            </a:r>
            <a:r>
              <a:rPr lang="ja-JP" altLang="en-US" sz="1400" dirty="0" smtClean="0">
                <a:latin typeface="ＭＳ ゴシック" panose="020B0609070205080204" pitchFamily="49" charset="-128"/>
                <a:ea typeface="ＭＳ ゴシック" panose="020B0609070205080204" pitchFamily="49" charset="-128"/>
              </a:rPr>
              <a:t>）（以下基本報酬（</a:t>
            </a:r>
            <a:r>
              <a:rPr lang="en-US" altLang="ja-JP" sz="1400" dirty="0" smtClean="0">
                <a:latin typeface="ＭＳ ゴシック" panose="020B0609070205080204" pitchFamily="49" charset="-128"/>
                <a:ea typeface="ＭＳ ゴシック" panose="020B0609070205080204" pitchFamily="49" charset="-128"/>
              </a:rPr>
              <a:t>Ⅱ</a:t>
            </a:r>
            <a:r>
              <a:rPr lang="ja-JP" altLang="en-US" sz="1400" dirty="0" smtClean="0">
                <a:latin typeface="ＭＳ ゴシック" panose="020B0609070205080204" pitchFamily="49" charset="-128"/>
                <a:ea typeface="ＭＳ ゴシック" panose="020B0609070205080204" pitchFamily="49" charset="-128"/>
              </a:rPr>
              <a:t>）という。）は下記に示す方法により算定する。</a:t>
            </a:r>
            <a:endParaRPr lang="en-US" altLang="ja-JP" sz="1400" dirty="0" smtClean="0">
              <a:latin typeface="ＭＳ ゴシック" panose="020B0609070205080204" pitchFamily="49" charset="-128"/>
              <a:ea typeface="ＭＳ ゴシック" panose="020B0609070205080204" pitchFamily="49" charset="-128"/>
            </a:endParaRPr>
          </a:p>
          <a:p>
            <a:endParaRPr lang="en-US" altLang="ja-JP" sz="14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400" dirty="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4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400" dirty="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4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400" dirty="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400" dirty="0" smtClean="0">
              <a:latin typeface="ＭＳ ゴシック" panose="020B0609070205080204" pitchFamily="49" charset="-128"/>
              <a:ea typeface="ＭＳ ゴシック" panose="020B0609070205080204" pitchFamily="49" charset="-128"/>
            </a:endParaRPr>
          </a:p>
        </p:txBody>
      </p:sp>
      <p:sp>
        <p:nvSpPr>
          <p:cNvPr id="4" name="タイトル 3"/>
          <p:cNvSpPr>
            <a:spLocks noGrp="1"/>
          </p:cNvSpPr>
          <p:nvPr>
            <p:ph type="title"/>
          </p:nvPr>
        </p:nvSpPr>
        <p:spPr>
          <a:xfrm>
            <a:off x="495301" y="44625"/>
            <a:ext cx="8915400" cy="360040"/>
          </a:xfrm>
        </p:spPr>
        <p:txBody>
          <a:bodyPr/>
          <a:lstStyle/>
          <a:p>
            <a:r>
              <a:rPr kumimoji="1" lang="ja-JP" altLang="en-US" sz="2000" b="1" dirty="0" smtClean="0"/>
              <a:t>計画相談支援等の取扱い件数の算出方法について</a:t>
            </a:r>
            <a:endParaRPr kumimoji="1" lang="ja-JP" altLang="en-US" sz="2000" b="1" dirty="0"/>
          </a:p>
        </p:txBody>
      </p:sp>
      <p:sp>
        <p:nvSpPr>
          <p:cNvPr id="3" name="スライド番号プレースホルダー 2"/>
          <p:cNvSpPr>
            <a:spLocks noGrp="1"/>
          </p:cNvSpPr>
          <p:nvPr>
            <p:ph type="sldNum" sz="quarter" idx="12"/>
          </p:nvPr>
        </p:nvSpPr>
        <p:spPr/>
        <p:txBody>
          <a:bodyPr/>
          <a:lstStyle/>
          <a:p>
            <a:pPr>
              <a:defRPr/>
            </a:pPr>
            <a:fld id="{ACB748A7-5FAB-4F13-8F2A-20487A5D7F1A}" type="slidenum">
              <a:rPr lang="en-US" altLang="ja-JP" smtClean="0"/>
              <a:pPr>
                <a:defRPr/>
              </a:pPr>
              <a:t>53</a:t>
            </a:fld>
            <a:endParaRPr lang="en-US" altLang="ja-JP" dirty="0"/>
          </a:p>
        </p:txBody>
      </p:sp>
      <p:cxnSp>
        <p:nvCxnSpPr>
          <p:cNvPr id="6" name="直線コネクタ 5"/>
          <p:cNvCxnSpPr/>
          <p:nvPr/>
        </p:nvCxnSpPr>
        <p:spPr>
          <a:xfrm>
            <a:off x="-15552" y="404664"/>
            <a:ext cx="9906000"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7" name="表 6"/>
          <p:cNvGraphicFramePr>
            <a:graphicFrameLocks noGrp="1"/>
          </p:cNvGraphicFramePr>
          <p:nvPr>
            <p:extLst>
              <p:ext uri="{D42A27DB-BD31-4B8C-83A1-F6EECF244321}">
                <p14:modId xmlns:p14="http://schemas.microsoft.com/office/powerpoint/2010/main" val="3812703641"/>
              </p:ext>
            </p:extLst>
          </p:nvPr>
        </p:nvGraphicFramePr>
        <p:xfrm>
          <a:off x="704528" y="1265312"/>
          <a:ext cx="8496944" cy="1371600"/>
        </p:xfrm>
        <a:graphic>
          <a:graphicData uri="http://schemas.openxmlformats.org/drawingml/2006/table">
            <a:tbl>
              <a:tblPr firstRow="1" bandRow="1">
                <a:tableStyleId>{5940675A-B579-460E-94D1-54222C63F5DA}</a:tableStyleId>
              </a:tblPr>
              <a:tblGrid>
                <a:gridCol w="2409378"/>
                <a:gridCol w="825432"/>
                <a:gridCol w="825432"/>
                <a:gridCol w="722254"/>
                <a:gridCol w="722254"/>
                <a:gridCol w="825432"/>
                <a:gridCol w="722254"/>
                <a:gridCol w="722254"/>
                <a:gridCol w="722254"/>
              </a:tblGrid>
              <a:tr h="264029">
                <a:tc>
                  <a:txBody>
                    <a:bodyPr/>
                    <a:lstStyle/>
                    <a:p>
                      <a:pPr algn="ctr"/>
                      <a:r>
                        <a:rPr kumimoji="1" lang="ja-JP" altLang="en-US" sz="1200" b="1" dirty="0" smtClean="0"/>
                        <a:t>月</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１</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２</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３</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４</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５</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６</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７</a:t>
                      </a:r>
                      <a:endParaRPr kumimoji="1" lang="ja-JP" altLang="en-US" sz="1200" b="1" dirty="0"/>
                    </a:p>
                  </a:txBody>
                  <a:tcPr>
                    <a:solidFill>
                      <a:schemeClr val="accent1">
                        <a:lumMod val="40000"/>
                        <a:lumOff val="60000"/>
                      </a:schemeClr>
                    </a:solidFill>
                  </a:tcPr>
                </a:tc>
                <a:tc>
                  <a:txBody>
                    <a:bodyPr/>
                    <a:lstStyle/>
                    <a:p>
                      <a:pPr algn="ctr"/>
                      <a:r>
                        <a:rPr kumimoji="1" lang="ja-JP" altLang="en-US" sz="1200" b="1" dirty="0" smtClean="0"/>
                        <a:t>８</a:t>
                      </a:r>
                      <a:endParaRPr kumimoji="1" lang="ja-JP" altLang="en-US" sz="1200" b="1" dirty="0"/>
                    </a:p>
                  </a:txBody>
                  <a:tcPr>
                    <a:solidFill>
                      <a:schemeClr val="accent1">
                        <a:lumMod val="40000"/>
                        <a:lumOff val="60000"/>
                      </a:schemeClr>
                    </a:solidFill>
                  </a:tcPr>
                </a:tc>
              </a:tr>
              <a:tr h="240027">
                <a:tc>
                  <a:txBody>
                    <a:bodyPr/>
                    <a:lstStyle/>
                    <a:p>
                      <a:r>
                        <a:rPr kumimoji="1" lang="ja-JP" altLang="en-US" sz="1100" dirty="0" smtClean="0"/>
                        <a:t>事業所における総対応件数合計（件）</a:t>
                      </a:r>
                      <a:endParaRPr kumimoji="1" lang="ja-JP" altLang="en-US" sz="1100" dirty="0"/>
                    </a:p>
                  </a:txBody>
                  <a:tcPr anchor="ctr"/>
                </a:tc>
                <a:tc>
                  <a:txBody>
                    <a:bodyPr/>
                    <a:lstStyle/>
                    <a:p>
                      <a:pPr algn="ctr"/>
                      <a:r>
                        <a:rPr kumimoji="1" lang="en-US" altLang="ja-JP" sz="1200" dirty="0" smtClean="0">
                          <a:latin typeface="+mn-lt"/>
                          <a:ea typeface="+mn-ea"/>
                        </a:rPr>
                        <a:t>45</a:t>
                      </a:r>
                      <a:endParaRPr kumimoji="1" lang="en-US" altLang="ja-JP" sz="1200" dirty="0" smtClean="0">
                        <a:latin typeface="+mn-ea"/>
                        <a:ea typeface="+mn-ea"/>
                      </a:endParaRPr>
                    </a:p>
                  </a:txBody>
                  <a:tcPr anchor="ctr"/>
                </a:tc>
                <a:tc>
                  <a:txBody>
                    <a:bodyPr/>
                    <a:lstStyle/>
                    <a:p>
                      <a:pPr algn="ctr"/>
                      <a:r>
                        <a:rPr kumimoji="1" lang="en-US" altLang="ja-JP" sz="1200" dirty="0" smtClean="0">
                          <a:latin typeface="+mn-ea"/>
                          <a:ea typeface="+mn-ea"/>
                        </a:rPr>
                        <a:t>45</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60</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45</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45</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50</a:t>
                      </a:r>
                      <a:endParaRPr kumimoji="1" lang="ja-JP" altLang="en-US" sz="1200" dirty="0">
                        <a:latin typeface="+mn-ea"/>
                        <a:ea typeface="+mn-ea"/>
                      </a:endParaRPr>
                    </a:p>
                  </a:txBody>
                  <a:tcPr anchor="ctr"/>
                </a:tc>
                <a:tc>
                  <a:txBody>
                    <a:bodyPr/>
                    <a:lstStyle/>
                    <a:p>
                      <a:pPr algn="ctr"/>
                      <a:r>
                        <a:rPr kumimoji="1" lang="en-US" altLang="ja-JP" sz="1200" b="1" dirty="0" smtClean="0">
                          <a:latin typeface="+mn-ea"/>
                          <a:ea typeface="+mn-ea"/>
                        </a:rPr>
                        <a:t>60</a:t>
                      </a:r>
                    </a:p>
                  </a:txBody>
                  <a:tcPr anchor="ctr">
                    <a:solidFill>
                      <a:schemeClr val="bg1">
                        <a:lumMod val="85000"/>
                      </a:schemeClr>
                    </a:solidFill>
                  </a:tcPr>
                </a:tc>
                <a:tc>
                  <a:txBody>
                    <a:bodyPr/>
                    <a:lstStyle/>
                    <a:p>
                      <a:pPr algn="ctr"/>
                      <a:r>
                        <a:rPr kumimoji="1" lang="en-US" altLang="ja-JP" sz="1200" b="1" dirty="0" smtClean="0">
                          <a:latin typeface="+mn-ea"/>
                          <a:ea typeface="+mn-ea"/>
                        </a:rPr>
                        <a:t>75</a:t>
                      </a:r>
                      <a:endParaRPr kumimoji="1" lang="ja-JP" altLang="en-US" sz="1200" b="1" dirty="0">
                        <a:latin typeface="+mn-ea"/>
                        <a:ea typeface="+mn-ea"/>
                      </a:endParaRPr>
                    </a:p>
                  </a:txBody>
                  <a:tcPr anchor="ctr">
                    <a:solidFill>
                      <a:schemeClr val="bg1">
                        <a:lumMod val="85000"/>
                      </a:schemeClr>
                    </a:solidFill>
                  </a:tcPr>
                </a:tc>
              </a:tr>
              <a:tr h="240027">
                <a:tc>
                  <a:txBody>
                    <a:bodyPr/>
                    <a:lstStyle/>
                    <a:p>
                      <a:r>
                        <a:rPr kumimoji="1" lang="ja-JP" altLang="en-US" sz="1200" dirty="0" smtClean="0"/>
                        <a:t>　うち計画相談支援</a:t>
                      </a: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dirty="0" smtClean="0"/>
                        <a:t>25</a:t>
                      </a:r>
                      <a:endParaRPr kumimoji="1" lang="ja-JP" altLang="en-US" sz="1200" dirty="0">
                        <a:latin typeface="+mn-ea"/>
                        <a:ea typeface="+mn-ea"/>
                      </a:endParaRP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b="1" dirty="0" smtClean="0"/>
                        <a:t>40</a:t>
                      </a:r>
                      <a:endParaRPr kumimoji="1" lang="ja-JP" altLang="en-US" sz="1200" b="1" dirty="0">
                        <a:latin typeface="+mn-ea"/>
                        <a:ea typeface="+mn-ea"/>
                      </a:endParaRPr>
                    </a:p>
                  </a:txBody>
                  <a:tcPr anchor="ctr">
                    <a:solidFill>
                      <a:schemeClr val="bg1">
                        <a:lumMod val="85000"/>
                      </a:schemeClr>
                    </a:solidFill>
                  </a:tcPr>
                </a:tc>
                <a:tc>
                  <a:txBody>
                    <a:bodyPr/>
                    <a:lstStyle/>
                    <a:p>
                      <a:pPr algn="ctr"/>
                      <a:r>
                        <a:rPr kumimoji="1" lang="en-US" altLang="ja-JP" sz="1200" b="1" dirty="0" smtClean="0"/>
                        <a:t>50</a:t>
                      </a:r>
                      <a:endParaRPr kumimoji="1" lang="ja-JP" altLang="en-US" sz="1200" b="1" dirty="0">
                        <a:latin typeface="+mn-ea"/>
                        <a:ea typeface="+mn-ea"/>
                      </a:endParaRPr>
                    </a:p>
                  </a:txBody>
                  <a:tcPr anchor="ctr">
                    <a:solidFill>
                      <a:schemeClr val="bg1">
                        <a:lumMod val="85000"/>
                      </a:schemeClr>
                    </a:solidFill>
                  </a:tcPr>
                </a:tc>
              </a:tr>
              <a:tr h="240027">
                <a:tc>
                  <a:txBody>
                    <a:bodyPr/>
                    <a:lstStyle/>
                    <a:p>
                      <a:r>
                        <a:rPr kumimoji="1" lang="ja-JP" altLang="en-US" sz="1200" dirty="0" smtClean="0"/>
                        <a:t>　うち障害児相談支援</a:t>
                      </a:r>
                    </a:p>
                  </a:txBody>
                  <a:tcPr anchor="ctr"/>
                </a:tc>
                <a:tc>
                  <a:txBody>
                    <a:bodyPr/>
                    <a:lstStyle/>
                    <a:p>
                      <a:pPr algn="ctr"/>
                      <a:r>
                        <a:rPr kumimoji="1" lang="en-US" altLang="ja-JP" sz="1200" dirty="0" smtClean="0"/>
                        <a:t>15</a:t>
                      </a:r>
                      <a:endParaRPr kumimoji="1" lang="ja-JP" altLang="en-US" sz="1200" dirty="0">
                        <a:latin typeface="+mn-ea"/>
                        <a:ea typeface="+mn-ea"/>
                      </a:endParaRPr>
                    </a:p>
                  </a:txBody>
                  <a:tcPr anchor="ctr"/>
                </a:tc>
                <a:tc>
                  <a:txBody>
                    <a:bodyPr/>
                    <a:lstStyle/>
                    <a:p>
                      <a:pPr algn="ctr"/>
                      <a:r>
                        <a:rPr kumimoji="1" lang="en-US" altLang="ja-JP" sz="1200" dirty="0" smtClean="0"/>
                        <a:t>15</a:t>
                      </a:r>
                      <a:endParaRPr kumimoji="1" lang="ja-JP" altLang="en-US" sz="1200" dirty="0">
                        <a:latin typeface="+mn-ea"/>
                        <a:ea typeface="+mn-ea"/>
                      </a:endParaRPr>
                    </a:p>
                  </a:txBody>
                  <a:tcPr anchor="ctr"/>
                </a:tc>
                <a:tc>
                  <a:txBody>
                    <a:bodyPr/>
                    <a:lstStyle/>
                    <a:p>
                      <a:pPr algn="ctr"/>
                      <a:r>
                        <a:rPr kumimoji="1" lang="en-US" altLang="ja-JP" sz="1200" dirty="0" smtClean="0"/>
                        <a:t>30</a:t>
                      </a:r>
                      <a:endParaRPr kumimoji="1" lang="ja-JP" altLang="en-US" sz="1200" dirty="0">
                        <a:latin typeface="+mn-ea"/>
                        <a:ea typeface="+mn-ea"/>
                      </a:endParaRPr>
                    </a:p>
                  </a:txBody>
                  <a:tcPr anchor="ctr"/>
                </a:tc>
                <a:tc>
                  <a:txBody>
                    <a:bodyPr/>
                    <a:lstStyle/>
                    <a:p>
                      <a:pPr algn="ctr"/>
                      <a:r>
                        <a:rPr kumimoji="1" lang="en-US" altLang="ja-JP" sz="1200" dirty="0" smtClean="0"/>
                        <a:t>20</a:t>
                      </a:r>
                      <a:endParaRPr kumimoji="1" lang="ja-JP" altLang="en-US" sz="1200" dirty="0">
                        <a:latin typeface="+mn-ea"/>
                        <a:ea typeface="+mn-ea"/>
                      </a:endParaRPr>
                    </a:p>
                  </a:txBody>
                  <a:tcPr anchor="ctr"/>
                </a:tc>
                <a:tc>
                  <a:txBody>
                    <a:bodyPr/>
                    <a:lstStyle/>
                    <a:p>
                      <a:pPr algn="ctr"/>
                      <a:r>
                        <a:rPr kumimoji="1" lang="en-US" altLang="ja-JP" sz="1200" dirty="0" smtClean="0"/>
                        <a:t>15</a:t>
                      </a:r>
                      <a:endParaRPr kumimoji="1" lang="ja-JP" altLang="en-US" sz="1200" dirty="0">
                        <a:latin typeface="+mn-ea"/>
                        <a:ea typeface="+mn-ea"/>
                      </a:endParaRPr>
                    </a:p>
                  </a:txBody>
                  <a:tcPr anchor="ctr"/>
                </a:tc>
                <a:tc>
                  <a:txBody>
                    <a:bodyPr/>
                    <a:lstStyle/>
                    <a:p>
                      <a:pPr algn="ctr"/>
                      <a:r>
                        <a:rPr kumimoji="1" lang="en-US" altLang="ja-JP" sz="1200" dirty="0" smtClean="0"/>
                        <a:t>20</a:t>
                      </a:r>
                      <a:endParaRPr kumimoji="1" lang="ja-JP" altLang="en-US" sz="1200" dirty="0">
                        <a:latin typeface="+mn-ea"/>
                        <a:ea typeface="+mn-ea"/>
                      </a:endParaRPr>
                    </a:p>
                  </a:txBody>
                  <a:tcPr anchor="ctr"/>
                </a:tc>
                <a:tc>
                  <a:txBody>
                    <a:bodyPr/>
                    <a:lstStyle/>
                    <a:p>
                      <a:pPr algn="ctr"/>
                      <a:r>
                        <a:rPr kumimoji="1" lang="en-US" altLang="ja-JP" sz="1200" b="1" dirty="0" smtClean="0"/>
                        <a:t>20</a:t>
                      </a:r>
                      <a:endParaRPr kumimoji="1" lang="ja-JP" altLang="en-US" sz="1200" b="1" dirty="0">
                        <a:latin typeface="+mn-ea"/>
                        <a:ea typeface="+mn-ea"/>
                      </a:endParaRPr>
                    </a:p>
                  </a:txBody>
                  <a:tcPr anchor="ctr">
                    <a:solidFill>
                      <a:schemeClr val="bg1">
                        <a:lumMod val="85000"/>
                      </a:schemeClr>
                    </a:solidFill>
                  </a:tcPr>
                </a:tc>
                <a:tc>
                  <a:txBody>
                    <a:bodyPr/>
                    <a:lstStyle/>
                    <a:p>
                      <a:pPr algn="ctr"/>
                      <a:r>
                        <a:rPr kumimoji="1" lang="en-US" altLang="ja-JP" sz="1200" b="1" dirty="0" smtClean="0"/>
                        <a:t>25</a:t>
                      </a:r>
                      <a:endParaRPr kumimoji="1" lang="ja-JP" altLang="en-US" sz="1200" b="1" dirty="0">
                        <a:latin typeface="+mn-ea"/>
                        <a:ea typeface="+mn-ea"/>
                      </a:endParaRPr>
                    </a:p>
                  </a:txBody>
                  <a:tcPr anchor="ctr">
                    <a:solidFill>
                      <a:schemeClr val="bg1">
                        <a:lumMod val="85000"/>
                      </a:schemeClr>
                    </a:solidFill>
                  </a:tcPr>
                </a:tc>
              </a:tr>
              <a:tr h="240027">
                <a:tc>
                  <a:txBody>
                    <a:bodyPr/>
                    <a:lstStyle/>
                    <a:p>
                      <a:r>
                        <a:rPr kumimoji="1" lang="ja-JP" altLang="en-US" sz="1200" dirty="0" smtClean="0"/>
                        <a:t>相談支援専門員配置数（人）</a:t>
                      </a:r>
                    </a:p>
                  </a:txBody>
                  <a:tcPr anchor="ctr"/>
                </a:tc>
                <a:tc>
                  <a:txBody>
                    <a:bodyPr/>
                    <a:lstStyle/>
                    <a:p>
                      <a:pPr algn="ctr"/>
                      <a:r>
                        <a:rPr kumimoji="1" lang="en-US" altLang="ja-JP" sz="1200" dirty="0" smtClean="0">
                          <a:latin typeface="+mn-ea"/>
                          <a:ea typeface="+mn-ea"/>
                        </a:rPr>
                        <a:t>1</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1</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1</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1</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1</a:t>
                      </a:r>
                      <a:endParaRPr kumimoji="1" lang="ja-JP" altLang="en-US" sz="1200" dirty="0">
                        <a:latin typeface="+mn-ea"/>
                        <a:ea typeface="+mn-ea"/>
                      </a:endParaRPr>
                    </a:p>
                  </a:txBody>
                  <a:tcPr anchor="ctr"/>
                </a:tc>
                <a:tc>
                  <a:txBody>
                    <a:bodyPr/>
                    <a:lstStyle/>
                    <a:p>
                      <a:pPr algn="ctr"/>
                      <a:r>
                        <a:rPr kumimoji="1" lang="en-US" altLang="ja-JP" sz="1200" dirty="0" smtClean="0">
                          <a:latin typeface="+mn-ea"/>
                          <a:ea typeface="+mn-ea"/>
                        </a:rPr>
                        <a:t>2</a:t>
                      </a:r>
                      <a:endParaRPr kumimoji="1" lang="ja-JP" altLang="en-US" sz="1200" dirty="0">
                        <a:latin typeface="+mn-ea"/>
                        <a:ea typeface="+mn-ea"/>
                      </a:endParaRPr>
                    </a:p>
                  </a:txBody>
                  <a:tcPr anchor="ctr"/>
                </a:tc>
                <a:tc>
                  <a:txBody>
                    <a:bodyPr/>
                    <a:lstStyle/>
                    <a:p>
                      <a:pPr algn="ctr"/>
                      <a:r>
                        <a:rPr kumimoji="1" lang="en-US" altLang="ja-JP" sz="1200" b="1" dirty="0" smtClean="0">
                          <a:latin typeface="+mn-ea"/>
                          <a:ea typeface="+mn-ea"/>
                        </a:rPr>
                        <a:t>2</a:t>
                      </a:r>
                      <a:endParaRPr kumimoji="1" lang="ja-JP" altLang="en-US" sz="1200" b="1" dirty="0">
                        <a:latin typeface="+mn-ea"/>
                        <a:ea typeface="+mn-ea"/>
                      </a:endParaRPr>
                    </a:p>
                  </a:txBody>
                  <a:tcPr anchor="ctr">
                    <a:solidFill>
                      <a:schemeClr val="bg1">
                        <a:lumMod val="85000"/>
                      </a:schemeClr>
                    </a:solidFill>
                  </a:tcPr>
                </a:tc>
                <a:tc>
                  <a:txBody>
                    <a:bodyPr/>
                    <a:lstStyle/>
                    <a:p>
                      <a:pPr algn="ctr"/>
                      <a:r>
                        <a:rPr kumimoji="1" lang="en-US" altLang="ja-JP" sz="1200" b="1" dirty="0" smtClean="0">
                          <a:latin typeface="+mn-ea"/>
                          <a:ea typeface="+mn-ea"/>
                        </a:rPr>
                        <a:t>2</a:t>
                      </a:r>
                      <a:endParaRPr kumimoji="1" lang="ja-JP" altLang="en-US" sz="1200" b="1" dirty="0">
                        <a:latin typeface="+mn-ea"/>
                        <a:ea typeface="+mn-ea"/>
                      </a:endParaRPr>
                    </a:p>
                  </a:txBody>
                  <a:tcPr anchor="ctr">
                    <a:solidFill>
                      <a:schemeClr val="bg1">
                        <a:lumMod val="85000"/>
                      </a:schemeClr>
                    </a:solidFill>
                  </a:tcPr>
                </a:tc>
              </a:tr>
            </a:tbl>
          </a:graphicData>
        </a:graphic>
      </p:graphicFrame>
      <p:sp>
        <p:nvSpPr>
          <p:cNvPr id="10" name="テキスト ボックス 9"/>
          <p:cNvSpPr txBox="1"/>
          <p:nvPr/>
        </p:nvSpPr>
        <p:spPr>
          <a:xfrm>
            <a:off x="200472" y="3068960"/>
            <a:ext cx="9505056" cy="3693319"/>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ＭＳ ゴシック" panose="020B0609070205080204" pitchFamily="49" charset="-128"/>
              <a:buChar char="○"/>
            </a:pPr>
            <a:r>
              <a:rPr kumimoji="1" lang="ja-JP" altLang="en-US" sz="1300" dirty="0" smtClean="0">
                <a:latin typeface="ＭＳ ゴシック" panose="020B0609070205080204" pitchFamily="49" charset="-128"/>
                <a:ea typeface="ＭＳ ゴシック" panose="020B0609070205080204" pitchFamily="49" charset="-128"/>
              </a:rPr>
              <a:t>基本報酬（</a:t>
            </a:r>
            <a:r>
              <a:rPr kumimoji="1" lang="en-US" altLang="ja-JP" sz="1300" dirty="0" smtClean="0">
                <a:latin typeface="ＭＳ ゴシック" panose="020B0609070205080204" pitchFamily="49" charset="-128"/>
                <a:ea typeface="ＭＳ ゴシック" panose="020B0609070205080204" pitchFamily="49" charset="-128"/>
              </a:rPr>
              <a:t>Ⅱ</a:t>
            </a:r>
            <a:r>
              <a:rPr kumimoji="1" lang="ja-JP" altLang="en-US" sz="1300" dirty="0" smtClean="0">
                <a:latin typeface="ＭＳ ゴシック" panose="020B0609070205080204" pitchFamily="49" charset="-128"/>
                <a:ea typeface="ＭＳ ゴシック" panose="020B0609070205080204" pitchFamily="49" charset="-128"/>
              </a:rPr>
              <a:t>）を算定する件数は、「取扱件数（１月間に計画作成又はモニタリングを行った計画相談支援等対象障害者の数の前</a:t>
            </a:r>
            <a:r>
              <a:rPr lang="ja-JP" altLang="en-US" sz="1300" dirty="0" smtClean="0">
                <a:latin typeface="ＭＳ ゴシック" panose="020B0609070205080204" pitchFamily="49" charset="-128"/>
                <a:ea typeface="ＭＳ ゴシック" panose="020B0609070205080204" pitchFamily="49" charset="-128"/>
              </a:rPr>
              <a:t>６月の平均値を、相談支援専門員の配置員数の前６月の平均値で除した値）」が</a:t>
            </a:r>
            <a:r>
              <a:rPr lang="en-US" altLang="ja-JP" sz="1300" dirty="0" smtClean="0">
                <a:latin typeface="ＭＳ ゴシック" panose="020B0609070205080204" pitchFamily="49" charset="-128"/>
                <a:ea typeface="ＭＳ ゴシック" panose="020B0609070205080204" pitchFamily="49" charset="-128"/>
              </a:rPr>
              <a:t>40</a:t>
            </a:r>
            <a:r>
              <a:rPr lang="ja-JP" altLang="en-US" sz="1300" dirty="0" smtClean="0">
                <a:latin typeface="ＭＳ ゴシック" panose="020B0609070205080204" pitchFamily="49" charset="-128"/>
                <a:ea typeface="ＭＳ ゴシック" panose="020B0609070205080204" pitchFamily="49" charset="-128"/>
              </a:rPr>
              <a:t>以上である場合において、</a:t>
            </a:r>
            <a:r>
              <a:rPr lang="en-US" altLang="ja-JP" sz="1300" dirty="0" smtClean="0">
                <a:latin typeface="ＭＳ ゴシック" panose="020B0609070205080204" pitchFamily="49" charset="-128"/>
                <a:ea typeface="ＭＳ ゴシック" panose="020B0609070205080204" pitchFamily="49" charset="-128"/>
              </a:rPr>
              <a:t>40</a:t>
            </a:r>
            <a:r>
              <a:rPr lang="ja-JP" altLang="en-US" sz="1300" dirty="0" smtClean="0">
                <a:latin typeface="ＭＳ ゴシック" panose="020B0609070205080204" pitchFamily="49" charset="-128"/>
                <a:ea typeface="ＭＳ ゴシック" panose="020B0609070205080204" pitchFamily="49" charset="-128"/>
              </a:rPr>
              <a:t>以上の部分に相談支援専門員の配置員数の前６月の平均値を乗じて得た数（小数点以下の端数は切り捨てる。）により算定することとなる。</a:t>
            </a: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r>
              <a:rPr lang="ja-JP" altLang="en-US" sz="1300" dirty="0" smtClean="0">
                <a:latin typeface="ＭＳ ゴシック" panose="020B0609070205080204" pitchFamily="49" charset="-128"/>
                <a:ea typeface="ＭＳ ゴシック" panose="020B0609070205080204" pitchFamily="49" charset="-128"/>
              </a:rPr>
              <a:t>基本報酬（</a:t>
            </a:r>
            <a:r>
              <a:rPr lang="en-US" altLang="ja-JP" sz="1300" dirty="0" smtClean="0">
                <a:latin typeface="ＭＳ ゴシック" panose="020B0609070205080204" pitchFamily="49" charset="-128"/>
                <a:ea typeface="ＭＳ ゴシック" panose="020B0609070205080204" pitchFamily="49" charset="-128"/>
              </a:rPr>
              <a:t>Ⅱ</a:t>
            </a:r>
            <a:r>
              <a:rPr lang="ja-JP" altLang="en-US" sz="1300" dirty="0" smtClean="0">
                <a:latin typeface="ＭＳ ゴシック" panose="020B0609070205080204" pitchFamily="49" charset="-128"/>
                <a:ea typeface="ＭＳ ゴシック" panose="020B0609070205080204" pitchFamily="49" charset="-128"/>
              </a:rPr>
              <a:t>）</a:t>
            </a:r>
            <a:r>
              <a:rPr lang="ja-JP" altLang="ja-JP" sz="1300" dirty="0" smtClean="0">
                <a:latin typeface="ＭＳ ゴシック" panose="020B0609070205080204" pitchFamily="49" charset="-128"/>
                <a:ea typeface="ＭＳ ゴシック" panose="020B0609070205080204" pitchFamily="49" charset="-128"/>
              </a:rPr>
              <a:t>は</a:t>
            </a:r>
            <a:r>
              <a:rPr lang="ja-JP" altLang="en-US" sz="1300" dirty="0" smtClean="0">
                <a:latin typeface="ＭＳ ゴシック" panose="020B0609070205080204" pitchFamily="49" charset="-128"/>
                <a:ea typeface="ＭＳ ゴシック" panose="020B0609070205080204" pitchFamily="49" charset="-128"/>
              </a:rPr>
              <a:t>事業者</a:t>
            </a:r>
            <a:r>
              <a:rPr lang="ja-JP" altLang="en-US" sz="1300" dirty="0">
                <a:latin typeface="ＭＳ ゴシック" panose="020B0609070205080204" pitchFamily="49" charset="-128"/>
                <a:ea typeface="ＭＳ ゴシック" panose="020B0609070205080204" pitchFamily="49" charset="-128"/>
              </a:rPr>
              <a:t>との</a:t>
            </a:r>
            <a:r>
              <a:rPr lang="ja-JP" altLang="ja-JP" sz="1300" dirty="0" smtClean="0">
                <a:latin typeface="ＭＳ ゴシック" panose="020B0609070205080204" pitchFamily="49" charset="-128"/>
                <a:ea typeface="ＭＳ ゴシック" panose="020B0609070205080204" pitchFamily="49" charset="-128"/>
              </a:rPr>
              <a:t>契約</a:t>
            </a:r>
            <a:r>
              <a:rPr lang="ja-JP" altLang="ja-JP" sz="1300" dirty="0">
                <a:latin typeface="ＭＳ ゴシック" panose="020B0609070205080204" pitchFamily="49" charset="-128"/>
                <a:ea typeface="ＭＳ ゴシック" panose="020B0609070205080204" pitchFamily="49" charset="-128"/>
              </a:rPr>
              <a:t>日が新しい者</a:t>
            </a:r>
            <a:r>
              <a:rPr lang="ja-JP" altLang="ja-JP" sz="1300" dirty="0" smtClean="0">
                <a:latin typeface="ＭＳ ゴシック" panose="020B0609070205080204" pitchFamily="49" charset="-128"/>
                <a:ea typeface="ＭＳ ゴシック" panose="020B0609070205080204" pitchFamily="49" charset="-128"/>
              </a:rPr>
              <a:t>から</a:t>
            </a:r>
            <a:r>
              <a:rPr lang="ja-JP" altLang="en-US" sz="1300" dirty="0" smtClean="0">
                <a:latin typeface="ＭＳ ゴシック" panose="020B0609070205080204" pitchFamily="49" charset="-128"/>
                <a:ea typeface="ＭＳ ゴシック" panose="020B0609070205080204" pitchFamily="49" charset="-128"/>
              </a:rPr>
              <a:t>算定する</a:t>
            </a:r>
            <a:r>
              <a:rPr lang="ja-JP" altLang="ja-JP" sz="1300" dirty="0" smtClean="0">
                <a:latin typeface="ＭＳ ゴシック" panose="020B0609070205080204" pitchFamily="49" charset="-128"/>
                <a:ea typeface="ＭＳ ゴシック" panose="020B0609070205080204" pitchFamily="49" charset="-128"/>
              </a:rPr>
              <a:t>。</a:t>
            </a:r>
            <a:r>
              <a:rPr lang="ja-JP" altLang="ja-JP" sz="1300" dirty="0">
                <a:latin typeface="ＭＳ ゴシック" panose="020B0609070205080204" pitchFamily="49" charset="-128"/>
                <a:ea typeface="ＭＳ ゴシック" panose="020B0609070205080204" pitchFamily="49" charset="-128"/>
              </a:rPr>
              <a:t>計画相談支援と障害児相談</a:t>
            </a:r>
            <a:r>
              <a:rPr lang="ja-JP" altLang="ja-JP" sz="1300" dirty="0" smtClean="0">
                <a:latin typeface="ＭＳ ゴシック" panose="020B0609070205080204" pitchFamily="49" charset="-128"/>
                <a:ea typeface="ＭＳ ゴシック" panose="020B0609070205080204" pitchFamily="49" charset="-128"/>
              </a:rPr>
              <a:t>支援</a:t>
            </a:r>
            <a:r>
              <a:rPr lang="ja-JP" altLang="en-US" sz="1300" dirty="0" smtClean="0">
                <a:latin typeface="ＭＳ ゴシック" panose="020B0609070205080204" pitchFamily="49" charset="-128"/>
                <a:ea typeface="ＭＳ ゴシック" panose="020B0609070205080204" pitchFamily="49" charset="-128"/>
              </a:rPr>
              <a:t>を</a:t>
            </a:r>
            <a:r>
              <a:rPr lang="ja-JP" altLang="ja-JP" sz="1300" dirty="0" smtClean="0">
                <a:latin typeface="ＭＳ ゴシック" panose="020B0609070205080204" pitchFamily="49" charset="-128"/>
                <a:ea typeface="ＭＳ ゴシック" panose="020B0609070205080204" pitchFamily="49" charset="-128"/>
              </a:rPr>
              <a:t>とも</a:t>
            </a:r>
            <a:r>
              <a:rPr lang="ja-JP" altLang="ja-JP" sz="1300" dirty="0">
                <a:latin typeface="ＭＳ ゴシック" panose="020B0609070205080204" pitchFamily="49" charset="-128"/>
                <a:ea typeface="ＭＳ ゴシック" panose="020B0609070205080204" pitchFamily="49" charset="-128"/>
              </a:rPr>
              <a:t>に行っている場合は、始め</a:t>
            </a:r>
            <a:r>
              <a:rPr lang="ja-JP" altLang="ja-JP" sz="1300" dirty="0" smtClean="0">
                <a:latin typeface="ＭＳ ゴシック" panose="020B0609070205080204" pitchFamily="49" charset="-128"/>
                <a:ea typeface="ＭＳ ゴシック" panose="020B0609070205080204" pitchFamily="49" charset="-128"/>
              </a:rPr>
              <a:t>に</a:t>
            </a:r>
            <a:r>
              <a:rPr lang="ja-JP" altLang="en-US" sz="1300" dirty="0" smtClean="0">
                <a:latin typeface="ＭＳ ゴシック" panose="020B0609070205080204" pitchFamily="49" charset="-128"/>
                <a:ea typeface="ＭＳ ゴシック" panose="020B0609070205080204" pitchFamily="49" charset="-128"/>
              </a:rPr>
              <a:t>計画相談支援対象</a:t>
            </a:r>
            <a:r>
              <a:rPr lang="ja-JP" altLang="ja-JP" sz="1300" dirty="0" smtClean="0">
                <a:latin typeface="ＭＳ ゴシック" panose="020B0609070205080204" pitchFamily="49" charset="-128"/>
                <a:ea typeface="ＭＳ ゴシック" panose="020B0609070205080204" pitchFamily="49" charset="-128"/>
              </a:rPr>
              <a:t>者を</a:t>
            </a:r>
            <a:r>
              <a:rPr lang="ja-JP" altLang="en-US" sz="1300" dirty="0" smtClean="0">
                <a:latin typeface="ＭＳ ゴシック" panose="020B0609070205080204" pitchFamily="49" charset="-128"/>
                <a:ea typeface="ＭＳ ゴシック" panose="020B0609070205080204" pitchFamily="49" charset="-128"/>
              </a:rPr>
              <a:t>算定し、それのみで基本報酬（</a:t>
            </a:r>
            <a:r>
              <a:rPr lang="en-US" altLang="ja-JP" sz="1300" dirty="0" smtClean="0">
                <a:latin typeface="ＭＳ ゴシック" panose="020B0609070205080204" pitchFamily="49" charset="-128"/>
                <a:ea typeface="ＭＳ ゴシック" panose="020B0609070205080204" pitchFamily="49" charset="-128"/>
              </a:rPr>
              <a:t>Ⅱ</a:t>
            </a:r>
            <a:r>
              <a:rPr lang="ja-JP" altLang="en-US" sz="1300" dirty="0" smtClean="0">
                <a:latin typeface="ＭＳ ゴシック" panose="020B0609070205080204" pitchFamily="49" charset="-128"/>
                <a:ea typeface="ＭＳ ゴシック" panose="020B0609070205080204" pitchFamily="49" charset="-128"/>
              </a:rPr>
              <a:t>）の算定</a:t>
            </a:r>
            <a:r>
              <a:rPr lang="ja-JP" altLang="ja-JP" sz="1300" dirty="0" smtClean="0">
                <a:latin typeface="ＭＳ ゴシック" panose="020B0609070205080204" pitchFamily="49" charset="-128"/>
                <a:ea typeface="ＭＳ ゴシック" panose="020B0609070205080204" pitchFamily="49" charset="-128"/>
              </a:rPr>
              <a:t>分が足りない場合は</a:t>
            </a:r>
            <a:r>
              <a:rPr lang="ja-JP" altLang="en-US" sz="1300" dirty="0" smtClean="0">
                <a:latin typeface="ＭＳ ゴシック" panose="020B0609070205080204" pitchFamily="49" charset="-128"/>
                <a:ea typeface="ＭＳ ゴシック" panose="020B0609070205080204" pitchFamily="49" charset="-128"/>
              </a:rPr>
              <a:t>障害</a:t>
            </a:r>
            <a:r>
              <a:rPr lang="ja-JP" altLang="ja-JP" sz="1300" dirty="0" smtClean="0">
                <a:latin typeface="ＭＳ ゴシック" panose="020B0609070205080204" pitchFamily="49" charset="-128"/>
                <a:ea typeface="ＭＳ ゴシック" panose="020B0609070205080204" pitchFamily="49" charset="-128"/>
              </a:rPr>
              <a:t>児</a:t>
            </a:r>
            <a:r>
              <a:rPr lang="ja-JP" altLang="en-US" sz="1300" dirty="0" smtClean="0">
                <a:latin typeface="ＭＳ ゴシック" panose="020B0609070205080204" pitchFamily="49" charset="-128"/>
                <a:ea typeface="ＭＳ ゴシック" panose="020B0609070205080204" pitchFamily="49" charset="-128"/>
              </a:rPr>
              <a:t>相談支援対象者</a:t>
            </a:r>
            <a:r>
              <a:rPr lang="ja-JP" altLang="ja-JP" sz="1300" dirty="0" smtClean="0">
                <a:latin typeface="ＭＳ ゴシック" panose="020B0609070205080204" pitchFamily="49" charset="-128"/>
                <a:ea typeface="ＭＳ ゴシック" panose="020B0609070205080204" pitchFamily="49" charset="-128"/>
              </a:rPr>
              <a:t>の</a:t>
            </a:r>
            <a:r>
              <a:rPr lang="ja-JP" altLang="ja-JP" sz="1300" dirty="0">
                <a:latin typeface="ＭＳ ゴシック" panose="020B0609070205080204" pitchFamily="49" charset="-128"/>
                <a:ea typeface="ＭＳ ゴシック" panose="020B0609070205080204" pitchFamily="49" charset="-128"/>
              </a:rPr>
              <a:t>契約日が新しい者</a:t>
            </a:r>
            <a:r>
              <a:rPr lang="ja-JP" altLang="ja-JP" sz="1300" dirty="0" smtClean="0">
                <a:latin typeface="ＭＳ ゴシック" panose="020B0609070205080204" pitchFamily="49" charset="-128"/>
                <a:ea typeface="ＭＳ ゴシック" panose="020B0609070205080204" pitchFamily="49" charset="-128"/>
              </a:rPr>
              <a:t>から</a:t>
            </a:r>
            <a:r>
              <a:rPr lang="ja-JP" altLang="en-US" sz="1300" dirty="0">
                <a:latin typeface="ＭＳ ゴシック" panose="020B0609070205080204" pitchFamily="49" charset="-128"/>
                <a:ea typeface="ＭＳ ゴシック" panose="020B0609070205080204" pitchFamily="49" charset="-128"/>
              </a:rPr>
              <a:t>算定する</a:t>
            </a:r>
            <a:r>
              <a:rPr lang="ja-JP" altLang="ja-JP" sz="1300" dirty="0" smtClean="0">
                <a:latin typeface="ＭＳ ゴシック" panose="020B0609070205080204" pitchFamily="49" charset="-128"/>
                <a:ea typeface="ＭＳ ゴシック" panose="020B0609070205080204" pitchFamily="49" charset="-128"/>
              </a:rPr>
              <a:t>。</a:t>
            </a: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lang="en-US" altLang="ja-JP" sz="1300" dirty="0" smtClean="0">
              <a:latin typeface="ＭＳ ゴシック" panose="020B0609070205080204" pitchFamily="49" charset="-128"/>
              <a:ea typeface="ＭＳ ゴシック" panose="020B0609070205080204" pitchFamily="49" charset="-128"/>
            </a:endParaRPr>
          </a:p>
          <a:p>
            <a:pPr marL="285750" indent="-285750">
              <a:buFont typeface="ＭＳ ゴシック" panose="020B0609070205080204" pitchFamily="49" charset="-128"/>
              <a:buChar char="○"/>
            </a:pPr>
            <a:endParaRPr kumimoji="1" lang="ja-JP" altLang="en-US" sz="1300" dirty="0">
              <a:latin typeface="ＭＳ ゴシック" panose="020B0609070205080204" pitchFamily="49" charset="-128"/>
              <a:ea typeface="ＭＳ ゴシック" panose="020B0609070205080204" pitchFamily="49"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15868933"/>
              </p:ext>
            </p:extLst>
          </p:nvPr>
        </p:nvGraphicFramePr>
        <p:xfrm>
          <a:off x="269376" y="4581128"/>
          <a:ext cx="9364144" cy="2088232"/>
        </p:xfrm>
        <a:graphic>
          <a:graphicData uri="http://schemas.openxmlformats.org/drawingml/2006/table">
            <a:tbl>
              <a:tblPr firstRow="1" bandRow="1">
                <a:tableStyleId>{5940675A-B579-460E-94D1-54222C63F5DA}</a:tableStyleId>
              </a:tblPr>
              <a:tblGrid>
                <a:gridCol w="4682072"/>
                <a:gridCol w="4682072"/>
              </a:tblGrid>
              <a:tr h="216024">
                <a:tc>
                  <a:txBody>
                    <a:bodyPr/>
                    <a:lstStyle/>
                    <a:p>
                      <a:pPr algn="ctr"/>
                      <a:r>
                        <a:rPr kumimoji="1" lang="en-US" altLang="ja-JP" sz="1200" dirty="0" smtClean="0"/>
                        <a:t>7</a:t>
                      </a:r>
                      <a:r>
                        <a:rPr kumimoji="1" lang="ja-JP" altLang="en-US" sz="1200" dirty="0" smtClean="0"/>
                        <a:t>月分の請求について</a:t>
                      </a:r>
                      <a:endParaRPr kumimoji="1" lang="ja-JP" altLang="en-US" sz="1200" dirty="0">
                        <a:latin typeface="ＭＳ ゴシック" panose="020B0609070205080204" pitchFamily="49" charset="-128"/>
                        <a:ea typeface="ＭＳ ゴシック" panose="020B0609070205080204" pitchFamily="49" charset="-128"/>
                      </a:endParaRPr>
                    </a:p>
                  </a:txBody>
                  <a:tcPr>
                    <a:lnR w="12700" cap="flat" cmpd="sng" algn="ctr">
                      <a:solidFill>
                        <a:schemeClr val="tx1"/>
                      </a:solidFill>
                      <a:prstDash val="sysDash"/>
                      <a:round/>
                      <a:headEnd type="none" w="med" len="med"/>
                      <a:tailEnd type="none" w="med" len="med"/>
                    </a:lnR>
                    <a:solidFill>
                      <a:schemeClr val="accent1">
                        <a:lumMod val="40000"/>
                        <a:lumOff val="60000"/>
                      </a:schemeClr>
                    </a:solidFill>
                  </a:tcPr>
                </a:tc>
                <a:tc>
                  <a:txBody>
                    <a:bodyPr/>
                    <a:lstStyle/>
                    <a:p>
                      <a:pPr algn="ctr"/>
                      <a:r>
                        <a:rPr kumimoji="1" lang="ja-JP" altLang="en-US" sz="1200" dirty="0" smtClean="0"/>
                        <a:t>８月分の請求について</a:t>
                      </a:r>
                      <a:endParaRPr kumimoji="1" lang="ja-JP" altLang="en-US" sz="12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ysDash"/>
                      <a:round/>
                      <a:headEnd type="none" w="med" len="med"/>
                      <a:tailEnd type="none" w="med" len="med"/>
                    </a:lnL>
                    <a:solidFill>
                      <a:schemeClr val="accent1">
                        <a:lumMod val="40000"/>
                        <a:lumOff val="60000"/>
                      </a:schemeClr>
                    </a:solidFill>
                  </a:tcPr>
                </a:tc>
              </a:tr>
              <a:tr h="1813912">
                <a:tc>
                  <a:txBody>
                    <a:bodyPr/>
                    <a:lstStyle/>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計画相談支援対象者等の数（</a:t>
                      </a:r>
                      <a:r>
                        <a:rPr kumimoji="1" lang="ja-JP" altLang="en-US" sz="1200" baseline="0" dirty="0" smtClean="0">
                          <a:latin typeface="ＭＳ ゴシック" panose="020B0609070205080204" pitchFamily="49" charset="-128"/>
                          <a:ea typeface="ＭＳ ゴシック" panose="020B0609070205080204" pitchFamily="49" charset="-128"/>
                        </a:rPr>
                        <a:t>１</a:t>
                      </a:r>
                      <a:r>
                        <a:rPr kumimoji="1" lang="ja-JP" altLang="en-US" sz="1200" dirty="0" smtClean="0">
                          <a:latin typeface="ＭＳ ゴシック" panose="020B0609070205080204" pitchFamily="49" charset="-128"/>
                          <a:ea typeface="ＭＳ ゴシック" panose="020B0609070205080204" pitchFamily="49" charset="-128"/>
                        </a:rPr>
                        <a:t>月から６月の平均値）</a:t>
                      </a:r>
                      <a:endParaRPr kumimoji="1" lang="en-US" altLang="ja-JP" sz="1200" dirty="0" smtClean="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60</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50</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a:t>
                      </a: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48.333</a:t>
                      </a:r>
                      <a:r>
                        <a:rPr kumimoji="1" lang="ja-JP" altLang="en-US" sz="1200" dirty="0" smtClean="0">
                          <a:latin typeface="ＭＳ ゴシック" panose="020B0609070205080204" pitchFamily="49" charset="-128"/>
                          <a:ea typeface="ＭＳ ゴシック" panose="020B0609070205080204" pitchFamily="49" charset="-128"/>
                        </a:rPr>
                        <a:t>･･･ 　　（Ａ）</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相談支援専門員数の員数（１月から６月の平均値）</a:t>
                      </a:r>
                      <a:endParaRPr kumimoji="1" lang="en-US" altLang="ja-JP" sz="1200" dirty="0" smtClean="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2</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a:t>
                      </a: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1.166</a:t>
                      </a:r>
                      <a:r>
                        <a:rPr kumimoji="1" lang="ja-JP" altLang="en-US" sz="1200" dirty="0" smtClean="0">
                          <a:latin typeface="ＭＳ ゴシック" panose="020B0609070205080204" pitchFamily="49" charset="-128"/>
                          <a:ea typeface="ＭＳ ゴシック" panose="020B0609070205080204" pitchFamily="49" charset="-128"/>
                        </a:rPr>
                        <a:t>･･･　　　　　　（Ｂ）</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取扱件数　→　（Ａ）</a:t>
                      </a:r>
                      <a:r>
                        <a:rPr kumimoji="1" lang="en-US" altLang="ja-JP" sz="1200" dirty="0" smtClean="0">
                          <a:latin typeface="ＭＳ ゴシック" panose="020B0609070205080204" pitchFamily="49" charset="-128"/>
                          <a:ea typeface="ＭＳ ゴシック" panose="020B0609070205080204" pitchFamily="49" charset="-128"/>
                        </a:rPr>
                        <a:t>÷</a:t>
                      </a:r>
                      <a:r>
                        <a:rPr kumimoji="1" lang="ja-JP" altLang="en-US" sz="1200" dirty="0" smtClean="0">
                          <a:latin typeface="ＭＳ ゴシック" panose="020B0609070205080204" pitchFamily="49" charset="-128"/>
                          <a:ea typeface="ＭＳ ゴシック" panose="020B0609070205080204" pitchFamily="49" charset="-128"/>
                        </a:rPr>
                        <a:t>（Ｂ）　＝</a:t>
                      </a:r>
                      <a:r>
                        <a:rPr kumimoji="1" lang="en-US" altLang="ja-JP" sz="1200" dirty="0" smtClean="0">
                          <a:latin typeface="ＭＳ ゴシック" panose="020B0609070205080204" pitchFamily="49" charset="-128"/>
                          <a:ea typeface="ＭＳ ゴシック" panose="020B0609070205080204" pitchFamily="49" charset="-128"/>
                        </a:rPr>
                        <a:t>41.428</a:t>
                      </a:r>
                      <a:r>
                        <a:rPr kumimoji="1" lang="ja-JP" altLang="en-US" sz="1200" dirty="0" smtClean="0">
                          <a:latin typeface="ＭＳ ゴシック" panose="020B0609070205080204" pitchFamily="49" charset="-128"/>
                          <a:ea typeface="ＭＳ ゴシック" panose="020B0609070205080204" pitchFamily="49" charset="-128"/>
                        </a:rPr>
                        <a:t>･･･　   　 （Ｃ）</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400" b="1" u="sng" dirty="0" smtClean="0">
                          <a:latin typeface="ＭＳ ゴシック" panose="020B0609070205080204" pitchFamily="49" charset="-128"/>
                          <a:ea typeface="ＭＳ ゴシック" panose="020B0609070205080204" pitchFamily="49" charset="-128"/>
                        </a:rPr>
                        <a:t>（Ｃ）が</a:t>
                      </a:r>
                      <a:r>
                        <a:rPr kumimoji="1" lang="en-US" altLang="ja-JP" sz="1400" b="1" u="sng" dirty="0" smtClean="0">
                          <a:latin typeface="ＭＳ ゴシック" panose="020B0609070205080204" pitchFamily="49" charset="-128"/>
                          <a:ea typeface="ＭＳ ゴシック" panose="020B0609070205080204" pitchFamily="49" charset="-128"/>
                        </a:rPr>
                        <a:t>40</a:t>
                      </a:r>
                      <a:r>
                        <a:rPr kumimoji="1" lang="ja-JP" altLang="en-US" sz="1400" b="1" u="sng" dirty="0" smtClean="0">
                          <a:latin typeface="ＭＳ ゴシック" panose="020B0609070205080204" pitchFamily="49" charset="-128"/>
                          <a:ea typeface="ＭＳ ゴシック" panose="020B0609070205080204" pitchFamily="49" charset="-128"/>
                        </a:rPr>
                        <a:t>以上のため、</a:t>
                      </a:r>
                      <a:r>
                        <a:rPr kumimoji="1" lang="ja-JP" altLang="en-US" sz="1200" dirty="0" smtClean="0">
                          <a:latin typeface="ＭＳ ゴシック" panose="020B0609070205080204" pitchFamily="49" charset="-128"/>
                          <a:ea typeface="ＭＳ ゴシック" panose="020B0609070205080204" pitchFamily="49" charset="-128"/>
                        </a:rPr>
                        <a:t>基本報酬の減算単価を算定する必要があり、算定する数は、</a:t>
                      </a:r>
                      <a:endParaRPr kumimoji="1" lang="en-US" altLang="ja-JP" sz="1200" dirty="0" smtClean="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200" dirty="0" smtClean="0">
                          <a:latin typeface="ＭＳ ゴシック" panose="020B0609070205080204" pitchFamily="49" charset="-128"/>
                          <a:ea typeface="ＭＳ ゴシック" panose="020B0609070205080204" pitchFamily="49" charset="-128"/>
                        </a:rPr>
                        <a:t>　→（（Ｃ）</a:t>
                      </a:r>
                      <a:r>
                        <a:rPr kumimoji="1" lang="en-US" altLang="ja-JP" sz="1200" dirty="0" smtClean="0">
                          <a:latin typeface="ＭＳ ゴシック" panose="020B0609070205080204" pitchFamily="49" charset="-128"/>
                          <a:ea typeface="ＭＳ ゴシック" panose="020B0609070205080204" pitchFamily="49" charset="-128"/>
                        </a:rPr>
                        <a:t>-39</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a:t>
                      </a:r>
                      <a:r>
                        <a:rPr kumimoji="1" lang="ja-JP" altLang="en-US" sz="1200" dirty="0" smtClean="0">
                          <a:latin typeface="ＭＳ ゴシック" panose="020B0609070205080204" pitchFamily="49" charset="-128"/>
                          <a:ea typeface="ＭＳ ゴシック" panose="020B0609070205080204" pitchFamily="49" charset="-128"/>
                        </a:rPr>
                        <a:t>（Ｂ）＝</a:t>
                      </a:r>
                      <a:r>
                        <a:rPr kumimoji="1" lang="en-US" altLang="ja-JP" sz="1200" dirty="0" smtClean="0">
                          <a:latin typeface="ＭＳ ゴシック" panose="020B0609070205080204" pitchFamily="49" charset="-128"/>
                          <a:ea typeface="ＭＳ ゴシック" panose="020B0609070205080204" pitchFamily="49" charset="-128"/>
                        </a:rPr>
                        <a:t>2</a:t>
                      </a:r>
                      <a:r>
                        <a:rPr kumimoji="1" lang="ja-JP" altLang="en-US" sz="1200" dirty="0" smtClean="0">
                          <a:latin typeface="ＭＳ ゴシック" panose="020B0609070205080204" pitchFamily="49" charset="-128"/>
                          <a:ea typeface="ＭＳ ゴシック" panose="020B0609070205080204" pitchFamily="49" charset="-128"/>
                        </a:rPr>
                        <a:t>（小数点以下切り捨て）となる。</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７月の請求件数の</a:t>
                      </a:r>
                      <a:r>
                        <a:rPr kumimoji="1" lang="en-US" altLang="ja-JP" sz="1200" dirty="0" smtClean="0">
                          <a:latin typeface="ＭＳ ゴシック" panose="020B0609070205080204" pitchFamily="49" charset="-128"/>
                          <a:ea typeface="ＭＳ ゴシック" panose="020B0609070205080204" pitchFamily="49" charset="-128"/>
                        </a:rPr>
                        <a:t>60</a:t>
                      </a:r>
                      <a:r>
                        <a:rPr kumimoji="1" lang="ja-JP" altLang="en-US" sz="1200" dirty="0" smtClean="0">
                          <a:latin typeface="ＭＳ ゴシック" panose="020B0609070205080204" pitchFamily="49" charset="-128"/>
                          <a:ea typeface="ＭＳ ゴシック" panose="020B0609070205080204" pitchFamily="49" charset="-128"/>
                        </a:rPr>
                        <a:t>件の内</a:t>
                      </a:r>
                      <a:r>
                        <a:rPr kumimoji="1" lang="en-US" altLang="ja-JP" sz="1400" b="1" u="sng" dirty="0" smtClean="0">
                          <a:latin typeface="ＭＳ ゴシック" panose="020B0609070205080204" pitchFamily="49" charset="-128"/>
                          <a:ea typeface="ＭＳ ゴシック" panose="020B0609070205080204" pitchFamily="49" charset="-128"/>
                        </a:rPr>
                        <a:t>2</a:t>
                      </a:r>
                      <a:r>
                        <a:rPr kumimoji="1" lang="ja-JP" altLang="en-US" sz="1400" b="1" u="sng" dirty="0" smtClean="0">
                          <a:latin typeface="ＭＳ ゴシック" panose="020B0609070205080204" pitchFamily="49" charset="-128"/>
                          <a:ea typeface="ＭＳ ゴシック" panose="020B0609070205080204" pitchFamily="49" charset="-128"/>
                        </a:rPr>
                        <a:t>件</a:t>
                      </a:r>
                      <a:r>
                        <a:rPr kumimoji="1" lang="ja-JP" altLang="en-US" sz="1200" dirty="0" smtClean="0">
                          <a:latin typeface="ＭＳ ゴシック" panose="020B0609070205080204" pitchFamily="49" charset="-128"/>
                          <a:ea typeface="ＭＳ ゴシック" panose="020B0609070205080204" pitchFamily="49" charset="-128"/>
                        </a:rPr>
                        <a:t>を</a:t>
                      </a:r>
                      <a:r>
                        <a:rPr kumimoji="1" lang="ja-JP" altLang="en-US" sz="1400" b="1" u="sng" dirty="0" smtClean="0">
                          <a:latin typeface="ＭＳ ゴシック" panose="020B0609070205080204" pitchFamily="49" charset="-128"/>
                          <a:ea typeface="ＭＳ ゴシック" panose="020B0609070205080204" pitchFamily="49" charset="-128"/>
                        </a:rPr>
                        <a:t>基本報酬（</a:t>
                      </a:r>
                      <a:r>
                        <a:rPr kumimoji="1" lang="en-US" altLang="ja-JP" sz="1400" b="1" u="sng" dirty="0" smtClean="0">
                          <a:latin typeface="ＭＳ ゴシック" panose="020B0609070205080204" pitchFamily="49" charset="-128"/>
                          <a:ea typeface="ＭＳ ゴシック" panose="020B0609070205080204" pitchFamily="49" charset="-128"/>
                        </a:rPr>
                        <a:t>Ⅱ</a:t>
                      </a:r>
                      <a:r>
                        <a:rPr kumimoji="1" lang="ja-JP" altLang="en-US" sz="1400" b="1" u="sng" dirty="0" smtClean="0">
                          <a:latin typeface="ＭＳ ゴシック" panose="020B0609070205080204" pitchFamily="49" charset="-128"/>
                          <a:ea typeface="ＭＳ ゴシック" panose="020B0609070205080204" pitchFamily="49" charset="-128"/>
                        </a:rPr>
                        <a:t>）</a:t>
                      </a:r>
                      <a:r>
                        <a:rPr kumimoji="1" lang="ja-JP" altLang="en-US" sz="1200" b="0" dirty="0" smtClean="0">
                          <a:latin typeface="ＭＳ ゴシック" panose="020B0609070205080204" pitchFamily="49" charset="-128"/>
                          <a:ea typeface="ＭＳ ゴシック" panose="020B0609070205080204" pitchFamily="49" charset="-128"/>
                        </a:rPr>
                        <a:t>で算定</a:t>
                      </a:r>
                      <a:r>
                        <a:rPr kumimoji="1" lang="ja-JP" altLang="en-US" sz="1200" dirty="0" smtClean="0">
                          <a:latin typeface="ＭＳ ゴシック" panose="020B0609070205080204" pitchFamily="49" charset="-128"/>
                          <a:ea typeface="ＭＳ ゴシック" panose="020B0609070205080204" pitchFamily="49" charset="-128"/>
                        </a:rPr>
                        <a:t>する。 </a:t>
                      </a:r>
                      <a:endParaRPr kumimoji="1" lang="en-US" altLang="ja-JP" sz="1200" dirty="0" smtClean="0">
                        <a:latin typeface="ＭＳ ゴシック" panose="020B0609070205080204" pitchFamily="49" charset="-128"/>
                        <a:ea typeface="ＭＳ ゴシック" panose="020B0609070205080204" pitchFamily="49" charset="-128"/>
                      </a:endParaRPr>
                    </a:p>
                  </a:txBody>
                  <a:tcPr anchor="ctr">
                    <a:lnR w="12700" cap="flat" cmpd="sng" algn="ctr">
                      <a:solidFill>
                        <a:schemeClr val="tx1"/>
                      </a:solidFill>
                      <a:prstDash val="sysDash"/>
                      <a:round/>
                      <a:headEnd type="none" w="med" len="med"/>
                      <a:tailEnd type="none" w="med" len="med"/>
                    </a:lnR>
                  </a:tcPr>
                </a:tc>
                <a:tc>
                  <a:txBody>
                    <a:bodyPr/>
                    <a:lstStyle/>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計画相談支援対象者等の数（２月から７月の平均値）</a:t>
                      </a:r>
                      <a:endParaRPr kumimoji="1" lang="en-US" altLang="ja-JP" sz="1200" dirty="0" smtClean="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60</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45</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50</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60</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a:t>
                      </a: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50.833</a:t>
                      </a:r>
                      <a:r>
                        <a:rPr kumimoji="1" lang="ja-JP" altLang="en-US" sz="1200" dirty="0" smtClean="0">
                          <a:latin typeface="ＭＳ ゴシック" panose="020B0609070205080204" pitchFamily="49" charset="-128"/>
                          <a:ea typeface="ＭＳ ゴシック" panose="020B0609070205080204" pitchFamily="49" charset="-128"/>
                        </a:rPr>
                        <a:t>･･･　　　（Ａ）</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相談支援専門員の員数（２月から７月の平均値）</a:t>
                      </a:r>
                      <a:endParaRPr kumimoji="1" lang="en-US" altLang="ja-JP" sz="1200" dirty="0" smtClean="0">
                        <a:latin typeface="ＭＳ ゴシック" panose="020B0609070205080204" pitchFamily="49" charset="-128"/>
                        <a:ea typeface="ＭＳ ゴシック" panose="020B0609070205080204" pitchFamily="49" charset="-128"/>
                      </a:endParaRPr>
                    </a:p>
                    <a:p>
                      <a:pPr marL="0" indent="0" algn="l">
                        <a:buFont typeface="Arial" panose="020B0604020202020204" pitchFamily="34" charset="0"/>
                        <a:buNone/>
                      </a:pP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1</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2</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2</a:t>
                      </a:r>
                      <a:r>
                        <a:rPr kumimoji="1" lang="ja-JP" altLang="en-US" sz="1200" dirty="0" smtClean="0">
                          <a:latin typeface="ＭＳ ゴシック" panose="020B0609070205080204" pitchFamily="49" charset="-128"/>
                          <a:ea typeface="ＭＳ ゴシック" panose="020B0609070205080204" pitchFamily="49" charset="-128"/>
                        </a:rPr>
                        <a:t>）</a:t>
                      </a:r>
                      <a:r>
                        <a:rPr kumimoji="1" lang="en-US" altLang="ja-JP" sz="1200" dirty="0" smtClean="0">
                          <a:latin typeface="ＭＳ ゴシック" panose="020B0609070205080204" pitchFamily="49" charset="-128"/>
                          <a:ea typeface="ＭＳ ゴシック" panose="020B0609070205080204" pitchFamily="49" charset="-128"/>
                        </a:rPr>
                        <a:t>÷6</a:t>
                      </a:r>
                      <a:r>
                        <a:rPr kumimoji="1" lang="ja-JP" altLang="en-US" sz="1200" dirty="0" smtClean="0">
                          <a:latin typeface="ＭＳ ゴシック" panose="020B0609070205080204" pitchFamily="49" charset="-128"/>
                          <a:ea typeface="ＭＳ ゴシック" panose="020B0609070205080204" pitchFamily="49" charset="-128"/>
                        </a:rPr>
                        <a:t>　　　　＝</a:t>
                      </a:r>
                      <a:r>
                        <a:rPr kumimoji="1" lang="en-US" altLang="ja-JP" sz="1200" dirty="0" smtClean="0">
                          <a:latin typeface="ＭＳ ゴシック" panose="020B0609070205080204" pitchFamily="49" charset="-128"/>
                          <a:ea typeface="ＭＳ ゴシック" panose="020B0609070205080204" pitchFamily="49" charset="-128"/>
                        </a:rPr>
                        <a:t>1.333</a:t>
                      </a:r>
                      <a:r>
                        <a:rPr kumimoji="1" lang="ja-JP" altLang="en-US" sz="1200" dirty="0" smtClean="0">
                          <a:latin typeface="ＭＳ ゴシック" panose="020B0609070205080204" pitchFamily="49" charset="-128"/>
                          <a:ea typeface="ＭＳ ゴシック" panose="020B0609070205080204" pitchFamily="49" charset="-128"/>
                        </a:rPr>
                        <a:t>･･･　　　</a:t>
                      </a:r>
                      <a:r>
                        <a:rPr kumimoji="1" lang="ja-JP" altLang="en-US" sz="1200" baseline="0" dirty="0" smtClean="0">
                          <a:latin typeface="ＭＳ ゴシック" panose="020B0609070205080204" pitchFamily="49" charset="-128"/>
                          <a:ea typeface="ＭＳ ゴシック" panose="020B0609070205080204" pitchFamily="49" charset="-128"/>
                        </a:rPr>
                        <a:t> </a:t>
                      </a:r>
                      <a:r>
                        <a:rPr kumimoji="1" lang="ja-JP" altLang="en-US" sz="1200" dirty="0" smtClean="0">
                          <a:latin typeface="ＭＳ ゴシック" panose="020B0609070205080204" pitchFamily="49" charset="-128"/>
                          <a:ea typeface="ＭＳ ゴシック" panose="020B0609070205080204" pitchFamily="49" charset="-128"/>
                        </a:rPr>
                        <a:t>（Ｂ）</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200" dirty="0" smtClean="0">
                          <a:latin typeface="ＭＳ ゴシック" panose="020B0609070205080204" pitchFamily="49" charset="-128"/>
                          <a:ea typeface="ＭＳ ゴシック" panose="020B0609070205080204" pitchFamily="49" charset="-128"/>
                        </a:rPr>
                        <a:t>取扱件数　→　（Ａ）</a:t>
                      </a:r>
                      <a:r>
                        <a:rPr kumimoji="1" lang="en-US" altLang="ja-JP" sz="1200" dirty="0" smtClean="0">
                          <a:latin typeface="ＭＳ ゴシック" panose="020B0609070205080204" pitchFamily="49" charset="-128"/>
                          <a:ea typeface="ＭＳ ゴシック" panose="020B0609070205080204" pitchFamily="49" charset="-128"/>
                        </a:rPr>
                        <a:t>÷</a:t>
                      </a:r>
                      <a:r>
                        <a:rPr kumimoji="1" lang="ja-JP" altLang="en-US" sz="1200" dirty="0" smtClean="0">
                          <a:latin typeface="ＭＳ ゴシック" panose="020B0609070205080204" pitchFamily="49" charset="-128"/>
                          <a:ea typeface="ＭＳ ゴシック" panose="020B0609070205080204" pitchFamily="49" charset="-128"/>
                        </a:rPr>
                        <a:t>（Ｂ）　　 ＝</a:t>
                      </a:r>
                      <a:r>
                        <a:rPr kumimoji="1" lang="en-US" altLang="ja-JP" sz="1200" dirty="0" smtClean="0">
                          <a:latin typeface="ＭＳ ゴシック" panose="020B0609070205080204" pitchFamily="49" charset="-128"/>
                          <a:ea typeface="ＭＳ ゴシック" panose="020B0609070205080204" pitchFamily="49" charset="-128"/>
                        </a:rPr>
                        <a:t>38.125         </a:t>
                      </a:r>
                      <a:r>
                        <a:rPr kumimoji="1" lang="ja-JP" altLang="en-US" sz="1200" dirty="0" smtClean="0">
                          <a:latin typeface="ＭＳ ゴシック" panose="020B0609070205080204" pitchFamily="49" charset="-128"/>
                          <a:ea typeface="ＭＳ ゴシック" panose="020B0609070205080204" pitchFamily="49" charset="-128"/>
                        </a:rPr>
                        <a:t>（Ｃ）</a:t>
                      </a:r>
                      <a:endParaRPr kumimoji="1" lang="en-US" altLang="ja-JP" sz="1200" dirty="0" smtClean="0">
                        <a:latin typeface="ＭＳ ゴシック" panose="020B0609070205080204" pitchFamily="49" charset="-128"/>
                        <a:ea typeface="ＭＳ ゴシック" panose="020B0609070205080204" pitchFamily="49" charset="-128"/>
                      </a:endParaRPr>
                    </a:p>
                    <a:p>
                      <a:pPr marL="171450" indent="-171450" algn="l">
                        <a:buFont typeface="Arial" panose="020B0604020202020204" pitchFamily="34" charset="0"/>
                        <a:buChar char="•"/>
                      </a:pPr>
                      <a:r>
                        <a:rPr kumimoji="1" lang="ja-JP" altLang="en-US" sz="1400" b="1" u="sng" dirty="0" smtClean="0">
                          <a:latin typeface="ＭＳ ゴシック" panose="020B0609070205080204" pitchFamily="49" charset="-128"/>
                          <a:ea typeface="ＭＳ ゴシック" panose="020B0609070205080204" pitchFamily="49" charset="-128"/>
                        </a:rPr>
                        <a:t>（Ｃ）が</a:t>
                      </a:r>
                      <a:r>
                        <a:rPr kumimoji="1" lang="en-US" altLang="ja-JP" sz="1400" b="1" u="sng" dirty="0" smtClean="0">
                          <a:latin typeface="ＭＳ ゴシック" panose="020B0609070205080204" pitchFamily="49" charset="-128"/>
                          <a:ea typeface="ＭＳ ゴシック" panose="020B0609070205080204" pitchFamily="49" charset="-128"/>
                        </a:rPr>
                        <a:t>40</a:t>
                      </a:r>
                      <a:r>
                        <a:rPr kumimoji="1" lang="ja-JP" altLang="en-US" sz="1400" b="1" u="sng" dirty="0" smtClean="0">
                          <a:latin typeface="ＭＳ ゴシック" panose="020B0609070205080204" pitchFamily="49" charset="-128"/>
                          <a:ea typeface="ＭＳ ゴシック" panose="020B0609070205080204" pitchFamily="49" charset="-128"/>
                        </a:rPr>
                        <a:t>未満のため、</a:t>
                      </a:r>
                      <a:r>
                        <a:rPr kumimoji="1" lang="ja-JP" altLang="en-US" sz="1200" dirty="0" smtClean="0">
                          <a:latin typeface="ＭＳ ゴシック" panose="020B0609070205080204" pitchFamily="49" charset="-128"/>
                          <a:ea typeface="ＭＳ ゴシック" panose="020B0609070205080204" pitchFamily="49" charset="-128"/>
                        </a:rPr>
                        <a:t>８月の請求においては、</a:t>
                      </a:r>
                      <a:r>
                        <a:rPr kumimoji="1" lang="ja-JP" altLang="en-US" sz="1400" b="1" u="sng" dirty="0" smtClean="0">
                          <a:latin typeface="ＭＳ ゴシック" panose="020B0609070205080204" pitchFamily="49" charset="-128"/>
                          <a:ea typeface="ＭＳ ゴシック" panose="020B0609070205080204" pitchFamily="49" charset="-128"/>
                        </a:rPr>
                        <a:t>基本報酬（</a:t>
                      </a:r>
                      <a:r>
                        <a:rPr kumimoji="1" lang="en-US" altLang="ja-JP" sz="1400" b="1" u="sng" dirty="0" smtClean="0">
                          <a:latin typeface="ＭＳ ゴシック" panose="020B0609070205080204" pitchFamily="49" charset="-128"/>
                          <a:ea typeface="ＭＳ ゴシック" panose="020B0609070205080204" pitchFamily="49" charset="-128"/>
                        </a:rPr>
                        <a:t>Ⅱ</a:t>
                      </a:r>
                      <a:r>
                        <a:rPr kumimoji="1" lang="ja-JP" altLang="en-US" sz="1400" b="1" u="sng" dirty="0" smtClean="0">
                          <a:latin typeface="ＭＳ ゴシック" panose="020B0609070205080204" pitchFamily="49" charset="-128"/>
                          <a:ea typeface="ＭＳ ゴシック" panose="020B0609070205080204" pitchFamily="49" charset="-128"/>
                        </a:rPr>
                        <a:t>）は算定せず</a:t>
                      </a:r>
                      <a:r>
                        <a:rPr kumimoji="1" lang="ja-JP" altLang="en-US" sz="1200" dirty="0" smtClean="0">
                          <a:latin typeface="ＭＳ ゴシック" panose="020B0609070205080204" pitchFamily="49" charset="-128"/>
                          <a:ea typeface="ＭＳ ゴシック" panose="020B0609070205080204" pitchFamily="49" charset="-128"/>
                        </a:rPr>
                        <a:t>、全てサービス利用支援費（障害児支援利用援助費）（</a:t>
                      </a:r>
                      <a:r>
                        <a:rPr kumimoji="1" lang="en-US" altLang="ja-JP" sz="1200" dirty="0" smtClean="0">
                          <a:latin typeface="ＭＳ ゴシック" panose="020B0609070205080204" pitchFamily="49" charset="-128"/>
                          <a:ea typeface="ＭＳ ゴシック" panose="020B0609070205080204" pitchFamily="49" charset="-128"/>
                        </a:rPr>
                        <a:t>Ⅰ</a:t>
                      </a:r>
                      <a:r>
                        <a:rPr kumimoji="1" lang="ja-JP" altLang="en-US" sz="1200" dirty="0" smtClean="0">
                          <a:latin typeface="ＭＳ ゴシック" panose="020B0609070205080204" pitchFamily="49" charset="-128"/>
                          <a:ea typeface="ＭＳ ゴシック" panose="020B0609070205080204" pitchFamily="49" charset="-128"/>
                        </a:rPr>
                        <a:t>）又は継続サービス利用支援費（障害児支援利用援助費）（</a:t>
                      </a:r>
                      <a:r>
                        <a:rPr kumimoji="1" lang="en-US" altLang="ja-JP" sz="1200" dirty="0" smtClean="0">
                          <a:latin typeface="ＭＳ ゴシック" panose="020B0609070205080204" pitchFamily="49" charset="-128"/>
                          <a:ea typeface="ＭＳ ゴシック" panose="020B0609070205080204" pitchFamily="49" charset="-128"/>
                        </a:rPr>
                        <a:t>Ⅰ</a:t>
                      </a:r>
                      <a:r>
                        <a:rPr kumimoji="1" lang="ja-JP" altLang="en-US" sz="1200" dirty="0" smtClean="0">
                          <a:latin typeface="ＭＳ ゴシック" panose="020B0609070205080204" pitchFamily="49" charset="-128"/>
                          <a:ea typeface="ＭＳ ゴシック" panose="020B0609070205080204" pitchFamily="49" charset="-128"/>
                        </a:rPr>
                        <a:t>）を算定する。</a:t>
                      </a:r>
                      <a:endParaRPr kumimoji="1" lang="en-US" altLang="ja-JP" sz="1200" dirty="0" smtClean="0">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ysDash"/>
                      <a:round/>
                      <a:headEnd type="none" w="med" len="med"/>
                      <a:tailEnd type="none" w="med" len="med"/>
                    </a:lnL>
                  </a:tcPr>
                </a:tc>
              </a:tr>
            </a:tbl>
          </a:graphicData>
        </a:graphic>
      </p:graphicFrame>
      <p:sp>
        <p:nvSpPr>
          <p:cNvPr id="17" name="正方形/長方形 16"/>
          <p:cNvSpPr/>
          <p:nvPr/>
        </p:nvSpPr>
        <p:spPr>
          <a:xfrm>
            <a:off x="200472" y="2780928"/>
            <a:ext cx="3024336" cy="2880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t>考え方と具体的な算出方法</a:t>
            </a:r>
          </a:p>
        </p:txBody>
      </p:sp>
    </p:spTree>
    <p:extLst>
      <p:ext uri="{BB962C8B-B14F-4D97-AF65-F5344CB8AC3E}">
        <p14:creationId xmlns:p14="http://schemas.microsoft.com/office/powerpoint/2010/main" val="1787697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CB748A7-5FAB-4F13-8F2A-20487A5D7F1A}" type="slidenum">
              <a:rPr lang="en-US" altLang="ja-JP" smtClean="0"/>
              <a:pPr>
                <a:defRPr/>
              </a:pPr>
              <a:t>54</a:t>
            </a:fld>
            <a:endParaRPr lang="en-US" altLang="ja-JP" dirty="0"/>
          </a:p>
        </p:txBody>
      </p:sp>
      <p:sp>
        <p:nvSpPr>
          <p:cNvPr id="5" name="Rectangle 2"/>
          <p:cNvSpPr>
            <a:spLocks noChangeArrowheads="1"/>
          </p:cNvSpPr>
          <p:nvPr/>
        </p:nvSpPr>
        <p:spPr bwMode="auto">
          <a:xfrm>
            <a:off x="128464" y="188640"/>
            <a:ext cx="9649072" cy="6480720"/>
          </a:xfrm>
          <a:prstGeom prst="rect">
            <a:avLst/>
          </a:prstGeom>
          <a:solidFill>
            <a:schemeClr val="bg1"/>
          </a:solidFill>
          <a:ln w="12700">
            <a:solidFill>
              <a:schemeClr val="tx1"/>
            </a:solidFill>
            <a:miter lim="800000"/>
            <a:headEnd/>
            <a:tailEnd/>
          </a:ln>
          <a:effectLst/>
        </p:spPr>
        <p:txBody>
          <a:bodyPr/>
          <a:lstStyle/>
          <a:p>
            <a:pPr>
              <a:defRPr/>
            </a:pPr>
            <a:r>
              <a:rPr lang="ja-JP" altLang="en-US" sz="1400" u="sng" dirty="0" smtClean="0">
                <a:solidFill>
                  <a:prstClr val="black"/>
                </a:solidFill>
                <a:latin typeface="ＭＳ ゴシック" panose="020B0609070205080204" pitchFamily="49" charset="-128"/>
                <a:ea typeface="ＭＳ ゴシック" panose="020B0609070205080204" pitchFamily="49" charset="-128"/>
              </a:rPr>
              <a:t>（加算）</a:t>
            </a:r>
            <a:endParaRPr lang="en-US" altLang="ja-JP" sz="1400" u="sng" dirty="0">
              <a:solidFill>
                <a:prstClr val="black"/>
              </a:solidFill>
              <a:latin typeface="ＭＳ ゴシック" panose="020B0609070205080204" pitchFamily="49" charset="-128"/>
              <a:ea typeface="ＭＳ ゴシック" panose="020B0609070205080204" pitchFamily="49" charset="-128"/>
            </a:endParaRPr>
          </a:p>
          <a:p>
            <a:pPr marL="273050" indent="-273050">
              <a:lnSpc>
                <a:spcPts val="1700"/>
              </a:lnSpc>
            </a:pP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　</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年度報酬改定により、必要</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に応じた質の高い支援を実施した場合に、実施した支援の専門性と業務負担を適切に評価すると</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ともに、</a:t>
            </a:r>
            <a:r>
              <a:rPr lang="ja-JP" altLang="en-US" sz="1200" dirty="0">
                <a:latin typeface="ＭＳ ゴシック" panose="020B0609070205080204" pitchFamily="49" charset="-128"/>
                <a:ea typeface="ＭＳ ゴシック" panose="020B0609070205080204" pitchFamily="49" charset="-128"/>
                <a:cs typeface="メイリオ" panose="020B0604030504040204" pitchFamily="50" charset="-128"/>
              </a:rPr>
              <a:t>専門性の高い支援を実施できる体制を整えている場合に、その体制整備を適切に評価するための加算</a:t>
            </a:r>
            <a:r>
              <a:rPr lang="ja-JP" altLang="en-US" sz="1200" dirty="0" smtClean="0">
                <a:latin typeface="ＭＳ ゴシック" panose="020B0609070205080204" pitchFamily="49" charset="-128"/>
                <a:ea typeface="ＭＳ ゴシック" panose="020B0609070205080204" pitchFamily="49" charset="-128"/>
                <a:cs typeface="メイリオ" panose="020B0604030504040204" pitchFamily="50" charset="-128"/>
              </a:rPr>
              <a:t>を創設。</a:t>
            </a:r>
            <a:endParaRPr lang="en-US" altLang="ja-JP" sz="1200" dirty="0" smtClean="0">
              <a:latin typeface="ＭＳ ゴシック" panose="020B0609070205080204" pitchFamily="49" charset="-128"/>
              <a:ea typeface="ＭＳ ゴシック" panose="020B0609070205080204" pitchFamily="49" charset="-128"/>
              <a:cs typeface="メイリオ" panose="020B0604030504040204" pitchFamily="50" charset="-128"/>
            </a:endParaRPr>
          </a:p>
          <a:p>
            <a:pPr marL="273050" indent="-273050">
              <a:lnSpc>
                <a:spcPts val="1700"/>
              </a:lnSpc>
            </a:pPr>
            <a:r>
              <a:rPr lang="ja-JP" altLang="en-US" sz="1100" dirty="0" smtClean="0">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10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100" dirty="0" smtClean="0">
                <a:latin typeface="ＭＳ ゴシック" panose="020B0609070205080204" pitchFamily="49" charset="-128"/>
                <a:ea typeface="ＭＳ ゴシック" panose="020B0609070205080204" pitchFamily="49" charset="-128"/>
                <a:cs typeface="メイリオ" panose="020B0604030504040204" pitchFamily="50" charset="-128"/>
              </a:rPr>
              <a:t>以下の加算の内（☆）の加算は基本報酬を算定しない月においても単独での算定可</a:t>
            </a:r>
            <a:endParaRPr lang="en-US" altLang="ja-JP" sz="11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fontAlgn="base">
              <a:spcAft>
                <a:spcPct val="0"/>
              </a:spcAft>
              <a:defRPr/>
            </a:pPr>
            <a:endParaRPr lang="en-US" altLang="ja-JP" sz="1100"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372869952"/>
              </p:ext>
            </p:extLst>
          </p:nvPr>
        </p:nvGraphicFramePr>
        <p:xfrm>
          <a:off x="200472" y="1249659"/>
          <a:ext cx="9505056" cy="5347693"/>
        </p:xfrm>
        <a:graphic>
          <a:graphicData uri="http://schemas.openxmlformats.org/drawingml/2006/table">
            <a:tbl>
              <a:tblPr firstRow="1" bandRow="1">
                <a:tableStyleId>{5940675A-B579-460E-94D1-54222C63F5DA}</a:tableStyleId>
              </a:tblPr>
              <a:tblGrid>
                <a:gridCol w="2736304"/>
                <a:gridCol w="4824536"/>
                <a:gridCol w="1944216"/>
              </a:tblGrid>
              <a:tr h="265101">
                <a:tc>
                  <a:txBody>
                    <a:bodyPr/>
                    <a:lstStyle/>
                    <a:p>
                      <a:pPr algn="ctr">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加算名</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solidFill>
                      <a:schemeClr val="tx2">
                        <a:lumMod val="40000"/>
                        <a:lumOff val="60000"/>
                      </a:schemeClr>
                    </a:solidFill>
                  </a:tcPr>
                </a:tc>
                <a:tc>
                  <a:txBody>
                    <a:bodyPr/>
                    <a:lstStyle/>
                    <a:p>
                      <a:pPr algn="ctr">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内　　容</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solidFill>
                      <a:schemeClr val="tx2">
                        <a:lumMod val="40000"/>
                        <a:lumOff val="60000"/>
                      </a:schemeClr>
                    </a:solidFill>
                  </a:tcPr>
                </a:tc>
                <a:tc>
                  <a:txBody>
                    <a:bodyPr/>
                    <a:lstStyle/>
                    <a:p>
                      <a:pPr algn="ctr">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単位数</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solidFill>
                      <a:schemeClr val="tx2">
                        <a:lumMod val="40000"/>
                        <a:lumOff val="60000"/>
                      </a:schemeClr>
                    </a:solidFill>
                  </a:tcPr>
                </a:tc>
              </a:tr>
              <a:tr h="384666">
                <a:tc>
                  <a:txBody>
                    <a:bodyPr/>
                    <a:lstStyle/>
                    <a:p>
                      <a:pPr algn="l">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特別地域加算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pP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中山間地域等に居住している者に対してサービスの提供が行われた場合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384666">
                <a:tc>
                  <a:txBody>
                    <a:bodyPr/>
                    <a:lstStyle/>
                    <a:p>
                      <a:pPr algn="l">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利用者負担上限額管理加算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pP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事業者が利用者負担額合計額の管理を行った場合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352415">
                <a:tc>
                  <a:txBody>
                    <a:bodyPr/>
                    <a:lstStyle/>
                    <a:p>
                      <a:pPr algn="l">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初回加算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新規に計画作成を行った場合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（児）</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397652">
                <a:tc>
                  <a:txBody>
                    <a:bodyPr/>
                    <a:lstStyle/>
                    <a:p>
                      <a:pPr algn="l">
                        <a:lnSpc>
                          <a:spcPct val="100000"/>
                        </a:lnSpc>
                      </a:pPr>
                      <a:r>
                        <a:rPr lang="zh-TW"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入院時情報連携加算</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利用者の入院時に利用者情報を入院先の病院等に提供した場合</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273050" indent="-273050"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　　　　　　　　　　　　　　　　　　　　　　　</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0850" indent="-450850"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加算（</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371819">
                <a:tc>
                  <a:txBody>
                    <a:bodyPr/>
                    <a:lstStyle/>
                    <a:p>
                      <a:pPr algn="l">
                        <a:lnSpc>
                          <a:spcPct val="100000"/>
                        </a:lnSpc>
                      </a:pP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退院・退所加算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利用者の退院・退所時に退所施設等から情報収集を行い計画作成した場合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単位／回</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504056">
                <a:tc>
                  <a:txBody>
                    <a:bodyPr/>
                    <a:lstStyle/>
                    <a:p>
                      <a:pPr algn="l">
                        <a:lnSpc>
                          <a:spcPct val="100000"/>
                        </a:lnSpc>
                      </a:pP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居宅介護支援</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事業所等</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連携加算</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利用者の介護保険への移行時にケアマネ事業所のケアプラン作成に協力した場合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障害児相談支援は対象外</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420113">
                <a:tc>
                  <a:txBody>
                    <a:bodyPr/>
                    <a:lstStyle/>
                    <a:p>
                      <a:pPr algn="l">
                        <a:lnSpc>
                          <a:spcPct val="100000"/>
                        </a:lnSpc>
                      </a:pP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医療・保育・教育機関等連携加算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障害サービス等以外の教育機関等から情報収集を行い計画作成した場合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249848">
                <a:tc>
                  <a:txBody>
                    <a:bodyPr/>
                    <a:lstStyle/>
                    <a:p>
                      <a:pPr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サービス担当者会議実施加算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indent="0"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モニタリング時にサービス担当者会議を開催し、計画変更等の検討をした場合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273050" indent="-273050" algn="l">
                        <a:lnSpc>
                          <a:spcPct val="100000"/>
                        </a:lnSpc>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441836">
                <a:tc>
                  <a:txBody>
                    <a:bodyPr/>
                    <a:lstStyle/>
                    <a:p>
                      <a:pPr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サービス提供時モニタリング加算（☆）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利用者が利用するサービス事業所等を訪問し、サービス提供場面を確認し記録した場合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293505">
                <a:tc>
                  <a:txBody>
                    <a:bodyPr/>
                    <a:lstStyle/>
                    <a:p>
                      <a:pPr algn="l">
                        <a:lnSpc>
                          <a:spcPct val="100000"/>
                        </a:lnSpc>
                      </a:pPr>
                      <a:r>
                        <a:rPr kumimoji="1" lang="zh-TW" altLang="en-US" sz="1100" dirty="0" smtClean="0">
                          <a:latin typeface="メイリオ" panose="020B0604030504040204" pitchFamily="50" charset="-128"/>
                          <a:ea typeface="メイリオ" panose="020B0604030504040204" pitchFamily="50" charset="-128"/>
                          <a:cs typeface="メイリオ" panose="020B0604030504040204" pitchFamily="50" charset="-128"/>
                        </a:rPr>
                        <a:t>行動障害支援体制加算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indent="0" algn="l">
                        <a:lnSpc>
                          <a:spcPct val="100000"/>
                        </a:lnSpc>
                        <a:tabLst/>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強度行動障害支援養成研修（実践研修）等の修了した常勤の相談支援専門員を配置し、その旨公表する場合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450850" indent="-450850" algn="l">
                        <a:lnSpc>
                          <a:spcPct val="100000"/>
                        </a:lnSpc>
                        <a:tabLst>
                          <a:tab pos="450850" algn="l"/>
                        </a:tabLst>
                      </a:pPr>
                      <a:r>
                        <a:rPr lang="ja-JP" altLang="en-US" sz="11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397652">
                <a:tc>
                  <a:txBody>
                    <a:bodyPr/>
                    <a:lstStyle/>
                    <a:p>
                      <a:pPr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要医療児者支援体制加算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医療的ケア児等コーディネーター養成研修等の修了した常勤の相談支援専門員を配置し、その旨公表する場合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273050" indent="-273050" algn="l">
                        <a:lnSpc>
                          <a:spcPct val="100000"/>
                        </a:lnSpc>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r h="441836">
                <a:tc>
                  <a:txBody>
                    <a:bodyPr/>
                    <a:lstStyle/>
                    <a:p>
                      <a:pPr algn="l">
                        <a:lnSpc>
                          <a:spcPct val="100000"/>
                        </a:lnSpc>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精神障害者支援体制加算</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精神障害者支援の障害特性と支援技法を学ぶ研修等の修了した常勤の相談支援専門員を配置し、その旨公表する場合</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 35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単位／月</a:t>
                      </a:r>
                      <a:endPar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9060" marR="99060" anchor="ctr"/>
                </a:tc>
              </a:tr>
            </a:tbl>
          </a:graphicData>
        </a:graphic>
      </p:graphicFrame>
    </p:spTree>
    <p:extLst>
      <p:ext uri="{BB962C8B-B14F-4D97-AF65-F5344CB8AC3E}">
        <p14:creationId xmlns:p14="http://schemas.microsoft.com/office/powerpoint/2010/main" val="2148055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00472" y="44625"/>
            <a:ext cx="9505055" cy="1944215"/>
          </a:xfrm>
          <a:prstGeom prst="rect">
            <a:avLst/>
          </a:prstGeom>
          <a:ln w="6350"/>
        </p:spPr>
        <p:style>
          <a:lnRef idx="2">
            <a:schemeClr val="dk1"/>
          </a:lnRef>
          <a:fillRef idx="1">
            <a:schemeClr val="lt1"/>
          </a:fillRef>
          <a:effectRef idx="0">
            <a:schemeClr val="dk1"/>
          </a:effectRef>
          <a:fontRef idx="minor">
            <a:schemeClr val="dk1"/>
          </a:fontRef>
        </p:style>
        <p:txBody>
          <a:bodyPr tIns="144000" rtlCol="0" anchor="t" anchorCtr="0"/>
          <a:lstStyle/>
          <a:p>
            <a:pPr marL="361950" indent="-361950">
              <a:lnSpc>
                <a:spcPts val="1400"/>
              </a:lnSpc>
            </a:pPr>
            <a:r>
              <a:rPr lang="ja-JP" altLang="en-US" sz="1500" u="sng"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endParaRPr lang="en-US" altLang="ja-JP" sz="1500" u="sng"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55600" indent="-190500">
              <a:lnSpc>
                <a:spcPts val="1400"/>
              </a:lnSpc>
              <a:buFont typeface="ＭＳ ゴシック" panose="020B0609070205080204" pitchFamily="49" charset="-128"/>
              <a:buChar char="○"/>
            </a:pP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平成</a:t>
            </a:r>
            <a:r>
              <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30</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年報酬改定により、特定</a:t>
            </a:r>
            <a:r>
              <a:rPr lang="ja-JP" altLang="en-US" sz="12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事業所加算について、より充実した支援体制及び主任相談支援専門員の配置を要件とした加算の類型を</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追加し、</a:t>
            </a:r>
            <a:r>
              <a:rPr lang="ja-JP" altLang="en-US" sz="12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加算取得率が低調なことを踏まえ、事業者が段階的な体制整備を図れるよう、現行の要件を緩和した加算の類型を一定期間に</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限り設ける。</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600"/>
              </a:lnSpc>
            </a:pPr>
            <a:endParaRPr lang="en-US" altLang="ja-JP" sz="15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600"/>
              </a:lnSpc>
            </a:pPr>
            <a:endParaRPr lang="en-US" altLang="ja-JP" sz="15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600"/>
              </a:lnSpc>
            </a:pPr>
            <a:endParaRPr lang="en-US" altLang="ja-JP" sz="15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600"/>
              </a:lnSpc>
            </a:pPr>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100"/>
              </a:lnSpc>
            </a:pPr>
            <a:endParaRPr lang="zh-TW" altLang="en-US" sz="9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marL="361950" indent="-361950">
              <a:lnSpc>
                <a:spcPts val="1100"/>
              </a:lnSpc>
            </a:pPr>
            <a:r>
              <a:rPr lang="ja-JP" altLang="en-US" sz="9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　</a:t>
            </a:r>
            <a:r>
              <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特定事業所加算（</a:t>
            </a:r>
            <a:r>
              <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Ⅱ</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）及び（</a:t>
            </a:r>
            <a:r>
              <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Ⅳ</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）については平成</a:t>
            </a:r>
            <a:r>
              <a:rPr lang="en-US" altLang="ja-JP"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33</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年度までの経過的措置</a:t>
            </a:r>
            <a:endParaRPr lang="ja-JP" altLang="en-US" sz="24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33904235"/>
              </p:ext>
            </p:extLst>
          </p:nvPr>
        </p:nvGraphicFramePr>
        <p:xfrm>
          <a:off x="416497" y="980728"/>
          <a:ext cx="3478152" cy="540155"/>
        </p:xfrm>
        <a:graphic>
          <a:graphicData uri="http://schemas.openxmlformats.org/drawingml/2006/table">
            <a:tbl>
              <a:tblPr>
                <a:tableStyleId>{5C22544A-7EE6-4342-B048-85BDC9FD1C3A}</a:tableStyleId>
              </a:tblPr>
              <a:tblGrid>
                <a:gridCol w="3478152"/>
              </a:tblGrid>
              <a:tr h="540155">
                <a:tc>
                  <a:txBody>
                    <a:bodyPr/>
                    <a:lstStyle/>
                    <a:p>
                      <a:pPr indent="88900" algn="just">
                        <a:lnSpc>
                          <a:spcPts val="1500"/>
                        </a:lnSpc>
                        <a:spcAft>
                          <a:spcPts val="0"/>
                        </a:spcAft>
                      </a:pP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～平成２９年度</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ts val="1500"/>
                        </a:lnSpc>
                        <a:spcAft>
                          <a:spcPts val="0"/>
                        </a:spcAft>
                      </a:pP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特定事業所加算　　　</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3610906481"/>
              </p:ext>
            </p:extLst>
          </p:nvPr>
        </p:nvGraphicFramePr>
        <p:xfrm>
          <a:off x="4960894" y="862616"/>
          <a:ext cx="4444410" cy="910200"/>
        </p:xfrm>
        <a:graphic>
          <a:graphicData uri="http://schemas.openxmlformats.org/drawingml/2006/table">
            <a:tbl>
              <a:tblPr>
                <a:tableStyleId>{5C22544A-7EE6-4342-B048-85BDC9FD1C3A}</a:tableStyleId>
              </a:tblPr>
              <a:tblGrid>
                <a:gridCol w="4444410"/>
              </a:tblGrid>
              <a:tr h="711819">
                <a:tc>
                  <a:txBody>
                    <a:bodyPr/>
                    <a:lstStyle/>
                    <a:p>
                      <a:pPr indent="88900" algn="just">
                        <a:lnSpc>
                          <a:spcPct val="100000"/>
                        </a:lnSpc>
                        <a:spcAft>
                          <a:spcPts val="0"/>
                        </a:spcAft>
                      </a:pP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平成３０年度～</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a:t>
                      </a:r>
                    </a:p>
                    <a:p>
                      <a:pPr indent="88900" algn="just">
                        <a:lnSpc>
                          <a:spcPct val="100000"/>
                        </a:lnSpc>
                        <a:spcAft>
                          <a:spcPts val="0"/>
                        </a:spcAft>
                      </a:pP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（１）特定事業所加算（</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Ⅰ</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500</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（２）特定事業所加算（</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Ⅱ</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400</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endPar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（３）特定事業所加算（</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Ⅲ</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300</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endParaRPr>
                    </a:p>
                    <a:p>
                      <a:pPr indent="88900" algn="just">
                        <a:lnSpc>
                          <a:spcPct val="100000"/>
                        </a:lnSpc>
                        <a:spcAft>
                          <a:spcPts val="0"/>
                        </a:spcAft>
                      </a:pPr>
                      <a:r>
                        <a:rPr lang="ja-JP"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（４）特定事業所加算（</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Ⅳ</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kern="100"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150</a:t>
                      </a:r>
                      <a:r>
                        <a:rPr lang="zh-TW" altLang="en-US" sz="1100" b="0" kern="100" dirty="0" smtClean="0">
                          <a:effectLst/>
                          <a:latin typeface="メイリオ" panose="020B0604030504040204" pitchFamily="50" charset="-128"/>
                          <a:ea typeface="メイリオ" panose="020B0604030504040204" pitchFamily="50" charset="-128"/>
                          <a:cs typeface="メイリオ" panose="020B0604030504040204" pitchFamily="50" charset="-128"/>
                        </a:rPr>
                        <a:t>単位／月</a:t>
                      </a:r>
                    </a:p>
                  </a:txBody>
                  <a:tcPr marL="39000" marR="68104" marT="72000"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r>
            </a:tbl>
          </a:graphicData>
        </a:graphic>
      </p:graphicFrame>
      <p:sp>
        <p:nvSpPr>
          <p:cNvPr id="18" name="右矢印 17"/>
          <p:cNvSpPr/>
          <p:nvPr/>
        </p:nvSpPr>
        <p:spPr>
          <a:xfrm>
            <a:off x="4232920" y="980728"/>
            <a:ext cx="497987" cy="504056"/>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18"/>
          <p:cNvGraphicFramePr>
            <a:graphicFrameLocks noGrp="1"/>
          </p:cNvGraphicFramePr>
          <p:nvPr>
            <p:extLst>
              <p:ext uri="{D42A27DB-BD31-4B8C-83A1-F6EECF244321}">
                <p14:modId xmlns:p14="http://schemas.microsoft.com/office/powerpoint/2010/main" val="524312312"/>
              </p:ext>
            </p:extLst>
          </p:nvPr>
        </p:nvGraphicFramePr>
        <p:xfrm>
          <a:off x="200470" y="2060848"/>
          <a:ext cx="9505058" cy="4063319"/>
        </p:xfrm>
        <a:graphic>
          <a:graphicData uri="http://schemas.openxmlformats.org/drawingml/2006/table">
            <a:tbl>
              <a:tblPr firstRow="1" bandRow="1">
                <a:tableStyleId>{5940675A-B579-460E-94D1-54222C63F5DA}</a:tableStyleId>
              </a:tblPr>
              <a:tblGrid>
                <a:gridCol w="8083750">
                  <a:extLst>
                    <a:ext uri="{9D8B030D-6E8A-4147-A177-3AD203B41FA5}">
                      <a16:colId xmlns:a16="http://schemas.microsoft.com/office/drawing/2014/main" xmlns="" val="20000"/>
                    </a:ext>
                  </a:extLst>
                </a:gridCol>
                <a:gridCol w="355327">
                  <a:extLst>
                    <a:ext uri="{9D8B030D-6E8A-4147-A177-3AD203B41FA5}">
                      <a16:colId xmlns:a16="http://schemas.microsoft.com/office/drawing/2014/main" xmlns="" val="20002"/>
                    </a:ext>
                  </a:extLst>
                </a:gridCol>
                <a:gridCol w="355327">
                  <a:extLst>
                    <a:ext uri="{9D8B030D-6E8A-4147-A177-3AD203B41FA5}">
                      <a16:colId xmlns:a16="http://schemas.microsoft.com/office/drawing/2014/main" xmlns="" val="20003"/>
                    </a:ext>
                  </a:extLst>
                </a:gridCol>
                <a:gridCol w="355330">
                  <a:extLst>
                    <a:ext uri="{9D8B030D-6E8A-4147-A177-3AD203B41FA5}">
                      <a16:colId xmlns:a16="http://schemas.microsoft.com/office/drawing/2014/main" xmlns="" val="20004"/>
                    </a:ext>
                  </a:extLst>
                </a:gridCol>
                <a:gridCol w="355324"/>
              </a:tblGrid>
              <a:tr h="348035">
                <a:tc>
                  <a:txBody>
                    <a:bodyPr/>
                    <a:lstStyle/>
                    <a:p>
                      <a:pPr algn="ctr"/>
                      <a:r>
                        <a:rPr kumimoji="1" lang="ja-JP" altLang="en-US" sz="1200" b="1" dirty="0" smtClean="0">
                          <a:solidFill>
                            <a:schemeClr val="tx1"/>
                          </a:solidFill>
                        </a:rPr>
                        <a:t>特定事業所加算算定要件</a:t>
                      </a:r>
                      <a:endParaRPr kumimoji="1" lang="ja-JP" altLang="en-US" sz="1200" b="1" dirty="0">
                        <a:solidFill>
                          <a:schemeClr val="tx1"/>
                        </a:solidFill>
                      </a:endParaRPr>
                    </a:p>
                  </a:txBody>
                  <a:tcPr anchor="ctr">
                    <a:solidFill>
                      <a:schemeClr val="tx2">
                        <a:lumMod val="40000"/>
                        <a:lumOff val="60000"/>
                      </a:schemeClr>
                    </a:solidFill>
                  </a:tcPr>
                </a:tc>
                <a:tc>
                  <a:txBody>
                    <a:bodyPr/>
                    <a:lstStyle/>
                    <a:p>
                      <a:pPr algn="ctr"/>
                      <a:r>
                        <a:rPr kumimoji="1" lang="en-US" altLang="ja-JP" sz="1100" dirty="0" smtClean="0">
                          <a:solidFill>
                            <a:schemeClr val="tx1"/>
                          </a:solidFill>
                        </a:rPr>
                        <a:t>Ⅰ</a:t>
                      </a:r>
                      <a:endParaRPr kumimoji="1" lang="ja-JP" altLang="en-US" sz="1100" dirty="0">
                        <a:solidFill>
                          <a:schemeClr val="tx1"/>
                        </a:solidFill>
                      </a:endParaRPr>
                    </a:p>
                  </a:txBody>
                  <a:tcPr anchor="ctr">
                    <a:solidFill>
                      <a:schemeClr val="tx2">
                        <a:lumMod val="40000"/>
                        <a:lumOff val="60000"/>
                      </a:schemeClr>
                    </a:solidFill>
                  </a:tcPr>
                </a:tc>
                <a:tc>
                  <a:txBody>
                    <a:bodyPr/>
                    <a:lstStyle/>
                    <a:p>
                      <a:pPr algn="ctr"/>
                      <a:r>
                        <a:rPr kumimoji="1" lang="en-US" altLang="ja-JP" sz="1100" dirty="0" smtClean="0">
                          <a:solidFill>
                            <a:schemeClr val="tx1"/>
                          </a:solidFill>
                        </a:rPr>
                        <a:t>Ⅱ</a:t>
                      </a:r>
                      <a:endParaRPr kumimoji="1" lang="ja-JP" altLang="en-US" sz="1100" dirty="0">
                        <a:solidFill>
                          <a:schemeClr val="tx1"/>
                        </a:solidFill>
                      </a:endParaRPr>
                    </a:p>
                  </a:txBody>
                  <a:tcPr anchor="ctr">
                    <a:solidFill>
                      <a:schemeClr val="tx2">
                        <a:lumMod val="40000"/>
                        <a:lumOff val="60000"/>
                      </a:schemeClr>
                    </a:solidFill>
                  </a:tcPr>
                </a:tc>
                <a:tc>
                  <a:txBody>
                    <a:bodyPr/>
                    <a:lstStyle/>
                    <a:p>
                      <a:pPr algn="ctr"/>
                      <a:r>
                        <a:rPr kumimoji="1" lang="en-US" altLang="ja-JP" sz="1100" dirty="0" smtClean="0">
                          <a:solidFill>
                            <a:schemeClr val="tx1"/>
                          </a:solidFill>
                        </a:rPr>
                        <a:t>Ⅲ</a:t>
                      </a:r>
                      <a:endParaRPr kumimoji="1" lang="ja-JP" altLang="en-US" sz="1100" dirty="0">
                        <a:solidFill>
                          <a:schemeClr val="tx1"/>
                        </a:solidFill>
                      </a:endParaRPr>
                    </a:p>
                  </a:txBody>
                  <a:tcPr anchor="ctr">
                    <a:solidFill>
                      <a:schemeClr val="tx2">
                        <a:lumMod val="40000"/>
                        <a:lumOff val="60000"/>
                      </a:schemeClr>
                    </a:solidFill>
                  </a:tcPr>
                </a:tc>
                <a:tc>
                  <a:txBody>
                    <a:bodyPr/>
                    <a:lstStyle/>
                    <a:p>
                      <a:pPr algn="ctr"/>
                      <a:r>
                        <a:rPr kumimoji="1" lang="en-US" altLang="ja-JP" sz="1100" dirty="0" smtClean="0">
                          <a:solidFill>
                            <a:schemeClr val="tx1"/>
                          </a:solidFill>
                        </a:rPr>
                        <a:t>Ⅳ</a:t>
                      </a:r>
                      <a:endParaRPr kumimoji="1" lang="ja-JP" altLang="en-US" sz="1100" dirty="0">
                        <a:solidFill>
                          <a:schemeClr val="tx1"/>
                        </a:solidFill>
                      </a:endParaRPr>
                    </a:p>
                  </a:txBody>
                  <a:tcPr anchor="ctr">
                    <a:solidFill>
                      <a:schemeClr val="tx2">
                        <a:lumMod val="40000"/>
                        <a:lumOff val="60000"/>
                      </a:schemeClr>
                    </a:solidFill>
                  </a:tcPr>
                </a:tc>
                <a:extLst>
                  <a:ext uri="{0D108BD9-81ED-4DB2-BD59-A6C34878D82A}">
                    <a16:rowId xmlns:a16="http://schemas.microsoft.com/office/drawing/2014/main" xmlns="" val="10000"/>
                  </a:ext>
                </a:extLst>
              </a:tr>
              <a:tr h="372044">
                <a:tc>
                  <a:txBody>
                    <a:bodyPr/>
                    <a:lstStyle/>
                    <a:p>
                      <a:r>
                        <a:rPr kumimoji="1" lang="en-US" altLang="ja-JP" sz="1100" u="none" dirty="0" smtClean="0">
                          <a:solidFill>
                            <a:schemeClr val="tx1"/>
                          </a:solidFill>
                        </a:rPr>
                        <a:t>(1)-</a:t>
                      </a:r>
                      <a:r>
                        <a:rPr kumimoji="1" lang="ja-JP" altLang="en-US" sz="1100" u="none" dirty="0" smtClean="0">
                          <a:solidFill>
                            <a:schemeClr val="tx1"/>
                          </a:solidFill>
                        </a:rPr>
                        <a:t>① 専ら指定計画相談支援の提供に当たる常勤の相談支援専門員を４名以上配置し、その内１名が主任相談支援専門員であること。</a:t>
                      </a:r>
                      <a:endParaRPr kumimoji="1" lang="ja-JP" altLang="en-US" sz="1100" u="none"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extLst>
                  <a:ext uri="{0D108BD9-81ED-4DB2-BD59-A6C34878D82A}">
                    <a16:rowId xmlns:a16="http://schemas.microsoft.com/office/drawing/2014/main" xmlns="" val="10001"/>
                  </a:ext>
                </a:extLst>
              </a:tr>
              <a:tr h="360040">
                <a:tc>
                  <a:txBody>
                    <a:bodyPr/>
                    <a:lstStyle/>
                    <a:p>
                      <a:r>
                        <a:rPr kumimoji="1" lang="en-US" altLang="ja-JP" sz="1100" u="none" dirty="0" smtClean="0">
                          <a:solidFill>
                            <a:schemeClr val="tx1"/>
                          </a:solidFill>
                        </a:rPr>
                        <a:t>(1)-</a:t>
                      </a:r>
                      <a:r>
                        <a:rPr kumimoji="1" lang="ja-JP" altLang="en-US" sz="1100" u="none" dirty="0" smtClean="0">
                          <a:solidFill>
                            <a:schemeClr val="tx1"/>
                          </a:solidFill>
                        </a:rPr>
                        <a:t>② 専ら指定特定相談支援の提供に当たる常勤の相談支援専門員を４名以上配置し、その内１名が現任研修修了者であること。</a:t>
                      </a:r>
                      <a:endParaRPr kumimoji="1" lang="ja-JP" altLang="en-US" sz="1100" u="none" dirty="0">
                        <a:solidFill>
                          <a:schemeClr val="tx1"/>
                        </a:solidFill>
                      </a:endParaRPr>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en-US" altLang="ja-JP" sz="1200" b="0" dirty="0" smtClean="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02"/>
                  </a:ext>
                </a:extLst>
              </a:tr>
              <a:tr h="360040">
                <a:tc>
                  <a:txBody>
                    <a:bodyPr/>
                    <a:lstStyle/>
                    <a:p>
                      <a:r>
                        <a:rPr kumimoji="1" lang="en-US" altLang="ja-JP" sz="1100" u="none" dirty="0" smtClean="0">
                          <a:solidFill>
                            <a:schemeClr val="tx1"/>
                          </a:solidFill>
                        </a:rPr>
                        <a:t>(1)-</a:t>
                      </a:r>
                      <a:r>
                        <a:rPr kumimoji="1" lang="ja-JP" altLang="en-US" sz="1100" u="none" dirty="0" smtClean="0">
                          <a:solidFill>
                            <a:schemeClr val="tx1"/>
                          </a:solidFill>
                        </a:rPr>
                        <a:t>③ 専ら指定特定相談支援の提供に当たる常勤の相談支援専門員を３名以上配置し、その内１名が現任研修修了者であること。</a:t>
                      </a:r>
                      <a:endParaRPr kumimoji="1" lang="ja-JP" altLang="en-US" sz="1100" u="none"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extLst>
                  <a:ext uri="{0D108BD9-81ED-4DB2-BD59-A6C34878D82A}">
                    <a16:rowId xmlns:a16="http://schemas.microsoft.com/office/drawing/2014/main" xmlns="" val="10003"/>
                  </a:ext>
                </a:extLst>
              </a:tr>
              <a:tr h="360040">
                <a:tc>
                  <a:txBody>
                    <a:bodyPr/>
                    <a:lstStyle/>
                    <a:p>
                      <a:r>
                        <a:rPr kumimoji="1" lang="en-US" altLang="ja-JP" sz="1100" u="none" dirty="0" smtClean="0">
                          <a:solidFill>
                            <a:schemeClr val="tx1"/>
                          </a:solidFill>
                        </a:rPr>
                        <a:t>(1)-</a:t>
                      </a:r>
                      <a:r>
                        <a:rPr kumimoji="1" lang="ja-JP" altLang="en-US" sz="1100" u="none" dirty="0" smtClean="0">
                          <a:solidFill>
                            <a:schemeClr val="tx1"/>
                          </a:solidFill>
                        </a:rPr>
                        <a:t>④ 専ら指定特定相談支援の提供に当たる常勤の相談支援専門員を２名以上配置し、その内１名が現任研修修了者であること。</a:t>
                      </a:r>
                      <a:endParaRPr kumimoji="1" lang="ja-JP" altLang="en-US" sz="1100" u="none"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04"/>
                  </a:ext>
                </a:extLst>
              </a:tr>
              <a:tr h="360040">
                <a:tc>
                  <a:txBody>
                    <a:bodyPr/>
                    <a:lstStyle/>
                    <a:p>
                      <a:r>
                        <a:rPr kumimoji="1" lang="en-US" altLang="ja-JP" sz="1100" u="none" dirty="0" smtClean="0">
                          <a:solidFill>
                            <a:schemeClr val="tx1"/>
                          </a:solidFill>
                        </a:rPr>
                        <a:t>(2) </a:t>
                      </a:r>
                      <a:r>
                        <a:rPr kumimoji="1" lang="ja-JP" altLang="en-US" sz="1100" u="none" dirty="0" smtClean="0">
                          <a:solidFill>
                            <a:schemeClr val="tx1"/>
                          </a:solidFill>
                        </a:rPr>
                        <a:t>利用者に関する情報又はサービス提供に当たっての留意事項に係る伝達等を目的とした会議を定期的に開催すること。</a:t>
                      </a:r>
                      <a:endParaRPr kumimoji="1" lang="ja-JP" altLang="en-US" sz="11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en-US" altLang="ja-JP" sz="1200" b="0" dirty="0">
                        <a:solidFill>
                          <a:schemeClr val="tx1"/>
                        </a:solidFill>
                      </a:endParaRPr>
                    </a:p>
                  </a:txBody>
                  <a:tcPr anchor="ctr"/>
                </a:tc>
                <a:extLst>
                  <a:ext uri="{0D108BD9-81ED-4DB2-BD59-A6C34878D82A}">
                    <a16:rowId xmlns:a16="http://schemas.microsoft.com/office/drawing/2014/main" xmlns="" val="10005"/>
                  </a:ext>
                </a:extLst>
              </a:tr>
              <a:tr h="360040">
                <a:tc>
                  <a:txBody>
                    <a:bodyPr/>
                    <a:lstStyle/>
                    <a:p>
                      <a:r>
                        <a:rPr kumimoji="1" lang="en-US" altLang="ja-JP" sz="1100" u="none" dirty="0" smtClean="0">
                          <a:solidFill>
                            <a:schemeClr val="tx1"/>
                          </a:solidFill>
                        </a:rPr>
                        <a:t>(3) 24 </a:t>
                      </a:r>
                      <a:r>
                        <a:rPr kumimoji="1" lang="ja-JP" altLang="en-US" sz="1100" u="none" dirty="0" smtClean="0">
                          <a:solidFill>
                            <a:schemeClr val="tx1"/>
                          </a:solidFill>
                        </a:rPr>
                        <a:t>時間連絡体制を確保し、かつ、必要に応じて利用者等の相談に対応する体制を確保していること。</a:t>
                      </a:r>
                      <a:endParaRPr kumimoji="1" lang="en-US" altLang="ja-JP" sz="11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06"/>
                  </a:ext>
                </a:extLst>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u="none" dirty="0" smtClean="0">
                          <a:solidFill>
                            <a:schemeClr val="tx1"/>
                          </a:solidFill>
                        </a:rPr>
                        <a:t>(4) </a:t>
                      </a:r>
                      <a:r>
                        <a:rPr lang="ja-JP" altLang="en-US" sz="1100" u="none" dirty="0" smtClean="0">
                          <a:solidFill>
                            <a:schemeClr val="tx1"/>
                          </a:solidFill>
                        </a:rPr>
                        <a:t>新規に採用した全ての相談支援専門員に対し、主任相談支援専門員（現任研修修了者）の同行による研修を実施していること</a:t>
                      </a:r>
                      <a:endParaRPr lang="ja-JP" altLang="en-US" sz="11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07"/>
                  </a:ext>
                </a:extLst>
              </a:tr>
              <a:tr h="360040">
                <a:tc>
                  <a:txBody>
                    <a:bodyPr/>
                    <a:lstStyle/>
                    <a:p>
                      <a:r>
                        <a:rPr kumimoji="1" lang="en-US" altLang="ja-JP" sz="1100" u="none" dirty="0" smtClean="0">
                          <a:solidFill>
                            <a:schemeClr val="tx1"/>
                          </a:solidFill>
                        </a:rPr>
                        <a:t>(5) </a:t>
                      </a:r>
                      <a:r>
                        <a:rPr kumimoji="1" lang="ja-JP" altLang="en-US" sz="1100" u="none" dirty="0" smtClean="0">
                          <a:solidFill>
                            <a:schemeClr val="tx1"/>
                          </a:solidFill>
                        </a:rPr>
                        <a:t>基幹相談支援センター等から支援が困難な事例を紹介された場合においても、当該支援が困難な事例に係る者に指定計画相談</a:t>
                      </a:r>
                      <a:endParaRPr kumimoji="1" lang="en-US" altLang="ja-JP" sz="1100" u="none" dirty="0" smtClean="0">
                        <a:solidFill>
                          <a:schemeClr val="tx1"/>
                        </a:solidFill>
                      </a:endParaRPr>
                    </a:p>
                    <a:p>
                      <a:r>
                        <a:rPr kumimoji="1" lang="ja-JP" altLang="en-US" sz="1100" u="none" dirty="0" smtClean="0">
                          <a:solidFill>
                            <a:schemeClr val="tx1"/>
                          </a:solidFill>
                        </a:rPr>
                        <a:t>　   支援を提供していること</a:t>
                      </a:r>
                      <a:endParaRPr kumimoji="1" lang="ja-JP" altLang="en-US" sz="11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08"/>
                  </a:ext>
                </a:extLst>
              </a:tr>
              <a:tr h="360040">
                <a:tc>
                  <a:txBody>
                    <a:bodyPr/>
                    <a:lstStyle/>
                    <a:p>
                      <a:r>
                        <a:rPr kumimoji="1" lang="en-US" altLang="ja-JP" sz="1100" u="none" dirty="0" smtClean="0">
                          <a:solidFill>
                            <a:schemeClr val="tx1"/>
                          </a:solidFill>
                        </a:rPr>
                        <a:t>(6) </a:t>
                      </a:r>
                      <a:r>
                        <a:rPr kumimoji="1" lang="ja-JP" altLang="en-US" sz="1100" u="none" dirty="0" smtClean="0">
                          <a:solidFill>
                            <a:schemeClr val="tx1"/>
                          </a:solidFill>
                        </a:rPr>
                        <a:t>基幹相談支援センター等が実施する事例検討会等に参加していること</a:t>
                      </a:r>
                      <a:endParaRPr kumimoji="1" lang="ja-JP" altLang="en-US" sz="11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extLst>
                  <a:ext uri="{0D108BD9-81ED-4DB2-BD59-A6C34878D82A}">
                    <a16:rowId xmlns:a16="http://schemas.microsoft.com/office/drawing/2014/main" xmlns="" val="10010"/>
                  </a:ext>
                </a:extLst>
              </a:tr>
              <a:tr h="360040">
                <a:tc>
                  <a:txBody>
                    <a:bodyPr/>
                    <a:lstStyle/>
                    <a:p>
                      <a:r>
                        <a:rPr kumimoji="1" lang="en-US" altLang="ja-JP" sz="1100" u="none" dirty="0" smtClean="0">
                          <a:solidFill>
                            <a:schemeClr val="tx1"/>
                          </a:solidFill>
                        </a:rPr>
                        <a:t>(7) </a:t>
                      </a:r>
                      <a:r>
                        <a:rPr kumimoji="1" lang="ja-JP" altLang="en-US" sz="1100" u="none" dirty="0" smtClean="0">
                          <a:solidFill>
                            <a:schemeClr val="tx1"/>
                          </a:solidFill>
                        </a:rPr>
                        <a:t>計画相談支援と障害児相談支援の一月当たりの取扱件数が４０件未満であること</a:t>
                      </a:r>
                      <a:endParaRPr kumimoji="1" lang="en-US" altLang="ja-JP" sz="1100" u="none" dirty="0" smtClean="0">
                        <a:solidFill>
                          <a:schemeClr val="tx1"/>
                        </a:solidFill>
                      </a:endParaRPr>
                    </a:p>
                    <a:p>
                      <a:r>
                        <a:rPr kumimoji="1" lang="ja-JP" altLang="en-US" sz="900" u="none" dirty="0" smtClean="0">
                          <a:solidFill>
                            <a:schemeClr val="tx1"/>
                          </a:solidFill>
                        </a:rPr>
                        <a:t>　　　（</a:t>
                      </a:r>
                      <a:r>
                        <a:rPr kumimoji="1" lang="en-US" altLang="ja-JP" sz="900" u="none" dirty="0" smtClean="0">
                          <a:solidFill>
                            <a:schemeClr val="tx1"/>
                          </a:solidFill>
                        </a:rPr>
                        <a:t>※</a:t>
                      </a:r>
                      <a:r>
                        <a:rPr kumimoji="1" lang="ja-JP" altLang="en-US" sz="900" u="none" dirty="0" smtClean="0">
                          <a:solidFill>
                            <a:schemeClr val="tx1"/>
                          </a:solidFill>
                        </a:rPr>
                        <a:t>）現行の特定事業所加算を算定していた事業所が特定事業所加算</a:t>
                      </a:r>
                      <a:r>
                        <a:rPr kumimoji="1" lang="en-US" altLang="ja-JP" sz="900" u="none" dirty="0" smtClean="0">
                          <a:solidFill>
                            <a:schemeClr val="tx1"/>
                          </a:solidFill>
                        </a:rPr>
                        <a:t>(Ⅲ)</a:t>
                      </a:r>
                      <a:r>
                        <a:rPr kumimoji="1" lang="ja-JP" altLang="en-US" sz="900" u="none" dirty="0" smtClean="0">
                          <a:solidFill>
                            <a:schemeClr val="tx1"/>
                          </a:solidFill>
                        </a:rPr>
                        <a:t>を算定する場合は、平成</a:t>
                      </a:r>
                      <a:r>
                        <a:rPr kumimoji="1" lang="en-US" altLang="ja-JP" sz="900" u="none" dirty="0" smtClean="0">
                          <a:solidFill>
                            <a:schemeClr val="tx1"/>
                          </a:solidFill>
                        </a:rPr>
                        <a:t>31</a:t>
                      </a:r>
                      <a:r>
                        <a:rPr kumimoji="1" lang="ja-JP" altLang="en-US" sz="900" u="none" dirty="0" smtClean="0">
                          <a:solidFill>
                            <a:schemeClr val="tx1"/>
                          </a:solidFill>
                        </a:rPr>
                        <a:t>年</a:t>
                      </a:r>
                      <a:r>
                        <a:rPr kumimoji="1" lang="en-US" altLang="ja-JP" sz="900" u="none" dirty="0" smtClean="0">
                          <a:solidFill>
                            <a:schemeClr val="tx1"/>
                          </a:solidFill>
                        </a:rPr>
                        <a:t>3</a:t>
                      </a:r>
                      <a:r>
                        <a:rPr kumimoji="1" lang="ja-JP" altLang="en-US" sz="900" u="none" dirty="0" smtClean="0">
                          <a:solidFill>
                            <a:schemeClr val="tx1"/>
                          </a:solidFill>
                        </a:rPr>
                        <a:t>月までは要件を満たさなくても算定可</a:t>
                      </a:r>
                      <a:endParaRPr kumimoji="1" lang="ja-JP" altLang="en-US" sz="900" u="none"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a:t>
                      </a:r>
                      <a:endParaRPr kumimoji="1" lang="ja-JP" altLang="en-US" sz="1200" b="0" dirty="0">
                        <a:solidFill>
                          <a:schemeClr val="tx1"/>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c>
                  <a:txBody>
                    <a:bodyPr/>
                    <a:lstStyle/>
                    <a:p>
                      <a:pPr algn="ctr"/>
                      <a:r>
                        <a:rPr kumimoji="1" lang="ja-JP" altLang="en-US" sz="1200" b="0" dirty="0" smtClean="0">
                          <a:solidFill>
                            <a:schemeClr val="tx1"/>
                          </a:solidFill>
                        </a:rPr>
                        <a:t>○</a:t>
                      </a:r>
                      <a:r>
                        <a:rPr kumimoji="1" lang="en-US" altLang="ja-JP" sz="700" b="0" dirty="0" smtClean="0">
                          <a:solidFill>
                            <a:schemeClr val="tx1"/>
                          </a:solidFill>
                        </a:rPr>
                        <a:t>(※)</a:t>
                      </a:r>
                      <a:endParaRPr kumimoji="1" lang="en-US" altLang="ja-JP" sz="1400" b="0" dirty="0" smtClean="0">
                        <a:solidFill>
                          <a:schemeClr val="tx1"/>
                        </a:solidFill>
                      </a:endParaRPr>
                    </a:p>
                  </a:txBody>
                  <a:tcPr anchor="ctr"/>
                </a:tc>
                <a:tc>
                  <a:txBody>
                    <a:bodyPr/>
                    <a:lstStyle/>
                    <a:p>
                      <a:pPr algn="ctr"/>
                      <a:r>
                        <a:rPr kumimoji="1" lang="ja-JP" altLang="en-US" sz="1200" b="0" dirty="0" smtClean="0">
                          <a:solidFill>
                            <a:schemeClr val="tx1"/>
                          </a:solidFill>
                        </a:rPr>
                        <a:t>○</a:t>
                      </a:r>
                      <a:endParaRPr kumimoji="1" lang="ja-JP" altLang="en-US" sz="1200" b="0" dirty="0">
                        <a:solidFill>
                          <a:schemeClr val="tx1"/>
                        </a:solidFill>
                      </a:endParaRPr>
                    </a:p>
                  </a:txBody>
                  <a:tcPr anchor="ctr"/>
                </a:tc>
              </a:tr>
            </a:tbl>
          </a:graphicData>
        </a:graphic>
      </p:graphicFrame>
      <p:sp>
        <p:nvSpPr>
          <p:cNvPr id="2" name="テキスト ボックス 1"/>
          <p:cNvSpPr txBox="1"/>
          <p:nvPr/>
        </p:nvSpPr>
        <p:spPr>
          <a:xfrm>
            <a:off x="200472" y="6093296"/>
            <a:ext cx="9505055" cy="738664"/>
          </a:xfrm>
          <a:prstGeom prst="rect">
            <a:avLst/>
          </a:prstGeom>
          <a:noFill/>
        </p:spPr>
        <p:txBody>
          <a:bodyPr wrap="square" rtlCol="0">
            <a:spAutoFit/>
          </a:bodyPr>
          <a:lstStyle/>
          <a:p>
            <a:pPr marL="82550" indent="-82550"/>
            <a:r>
              <a:rPr kumimoji="1" lang="en-US" altLang="ja-JP" sz="1050" dirty="0" smtClean="0"/>
              <a:t>※</a:t>
            </a:r>
            <a:r>
              <a:rPr kumimoji="1" lang="ja-JP" altLang="en-US" sz="1050" dirty="0" smtClean="0"/>
              <a:t>主任相談支援専門員及び相談支援専門員については、同一敷地内にある指定一般相談支援、指定障害児相談支援、指定自立生活援助の各業務</a:t>
            </a:r>
            <a:r>
              <a:rPr lang="ja-JP" altLang="en-US" sz="1050" dirty="0" smtClean="0"/>
              <a:t>を兼務した場合でも常勤専従とみなす。</a:t>
            </a:r>
            <a:endParaRPr kumimoji="1" lang="en-US" altLang="ja-JP" sz="1050" dirty="0" smtClean="0"/>
          </a:p>
          <a:p>
            <a:pPr marL="82550" indent="-82550"/>
            <a:r>
              <a:rPr kumimoji="1" lang="en-US" altLang="ja-JP" sz="1050" dirty="0" smtClean="0"/>
              <a:t>※</a:t>
            </a:r>
            <a:r>
              <a:rPr kumimoji="1" lang="ja-JP" altLang="en-US" sz="1050" dirty="0" smtClean="0"/>
              <a:t>各加算における常勤専従者の内１名は、業務に支障がない場合については同一敷地内における他事業の兼務を可とする。ただし特定</a:t>
            </a:r>
            <a:r>
              <a:rPr lang="ja-JP" altLang="en-US" sz="1050" dirty="0" smtClean="0"/>
              <a:t>事業所加算</a:t>
            </a:r>
            <a:r>
              <a:rPr lang="en-US" altLang="ja-JP" sz="1050" dirty="0" smtClean="0"/>
              <a:t>Ⅳ</a:t>
            </a:r>
            <a:r>
              <a:rPr lang="ja-JP" altLang="en-US" sz="1050" dirty="0" smtClean="0"/>
              <a:t>においては各相談支援事業等を主たる業務とすること。</a:t>
            </a:r>
            <a:endParaRPr kumimoji="1" lang="en-US" altLang="ja-JP" sz="1050" dirty="0" smtClean="0"/>
          </a:p>
        </p:txBody>
      </p:sp>
      <p:sp>
        <p:nvSpPr>
          <p:cNvPr id="3" name="スライド番号プレースホルダー 2"/>
          <p:cNvSpPr>
            <a:spLocks noGrp="1"/>
          </p:cNvSpPr>
          <p:nvPr>
            <p:ph type="sldNum" sz="quarter" idx="12"/>
          </p:nvPr>
        </p:nvSpPr>
        <p:spPr/>
        <p:txBody>
          <a:bodyPr/>
          <a:lstStyle/>
          <a:p>
            <a:pPr>
              <a:defRPr/>
            </a:pPr>
            <a:fld id="{028E30FF-6DFA-4E32-896A-0181B2B83A32}" type="slidenum">
              <a:rPr lang="en-US" altLang="ja-JP" smtClean="0"/>
              <a:pPr>
                <a:defRPr/>
              </a:pPr>
              <a:t>55</a:t>
            </a:fld>
            <a:endParaRPr lang="en-US" altLang="ja-JP" dirty="0"/>
          </a:p>
        </p:txBody>
      </p:sp>
    </p:spTree>
    <p:extLst>
      <p:ext uri="{BB962C8B-B14F-4D97-AF65-F5344CB8AC3E}">
        <p14:creationId xmlns:p14="http://schemas.microsoft.com/office/powerpoint/2010/main" val="2691713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0" y="476673"/>
            <a:ext cx="4953000" cy="6381328"/>
          </a:xfrm>
          <a:prstGeom prst="rect">
            <a:avLst/>
          </a:prstGeom>
          <a:solidFill>
            <a:srgbClr val="FDEFE3"/>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5" name="正方形/長方形 244"/>
          <p:cNvSpPr/>
          <p:nvPr/>
        </p:nvSpPr>
        <p:spPr>
          <a:xfrm>
            <a:off x="4938435" y="476672"/>
            <a:ext cx="4953000" cy="6381328"/>
          </a:xfrm>
          <a:prstGeom prst="rect">
            <a:avLst/>
          </a:prstGeom>
          <a:solidFill>
            <a:srgbClr val="F2F5EB"/>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二等辺三角形 40"/>
          <p:cNvSpPr/>
          <p:nvPr/>
        </p:nvSpPr>
        <p:spPr>
          <a:xfrm>
            <a:off x="38454" y="3980924"/>
            <a:ext cx="9867546" cy="2877076"/>
          </a:xfrm>
          <a:prstGeom prst="triangle">
            <a:avLst>
              <a:gd name="adj" fmla="val 75196"/>
            </a:avLst>
          </a:prstGeom>
          <a:solidFill>
            <a:srgbClr val="ECE7F1"/>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矢印コネクタ 108"/>
          <p:cNvCxnSpPr/>
          <p:nvPr/>
        </p:nvCxnSpPr>
        <p:spPr>
          <a:xfrm flipH="1">
            <a:off x="8214400" y="2091387"/>
            <a:ext cx="436967" cy="351470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43" name="Picture 8" descr="家　イラスト 無料 に対する画像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863" y="692696"/>
            <a:ext cx="1388816" cy="10578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64"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278" y="5543734"/>
            <a:ext cx="1251229" cy="93348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7" name="ドーナツ 106"/>
          <p:cNvSpPr/>
          <p:nvPr/>
        </p:nvSpPr>
        <p:spPr>
          <a:xfrm>
            <a:off x="1606249" y="1156343"/>
            <a:ext cx="6695470" cy="4464493"/>
          </a:xfrm>
          <a:prstGeom prst="donut">
            <a:avLst>
              <a:gd name="adj" fmla="val 45072"/>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a:solidFill>
                  <a:schemeClr val="tx1"/>
                </a:solidFill>
              </a:rPr>
              <a:t>Ｆ</a:t>
            </a:r>
          </a:p>
        </p:txBody>
      </p:sp>
      <p:sp>
        <p:nvSpPr>
          <p:cNvPr id="2" name="タイトル 1"/>
          <p:cNvSpPr>
            <a:spLocks noGrp="1"/>
          </p:cNvSpPr>
          <p:nvPr>
            <p:ph type="title"/>
          </p:nvPr>
        </p:nvSpPr>
        <p:spPr>
          <a:xfrm>
            <a:off x="525053" y="44624"/>
            <a:ext cx="8915400" cy="274043"/>
          </a:xfrm>
        </p:spPr>
        <p:txBody>
          <a:bodyPr>
            <a:noAutofit/>
          </a:bodyPr>
          <a:lstStyle/>
          <a:p>
            <a:r>
              <a:rPr kumimoji="1" lang="ja-JP" altLang="en-US" sz="2400" b="1"/>
              <a:t>相談支援の体制充実及び質の向上による効果（イメージ）</a:t>
            </a:r>
          </a:p>
        </p:txBody>
      </p:sp>
      <p:sp>
        <p:nvSpPr>
          <p:cNvPr id="4" name="スライド番号プレースホルダー 3"/>
          <p:cNvSpPr>
            <a:spLocks noGrp="1"/>
          </p:cNvSpPr>
          <p:nvPr>
            <p:ph type="sldNum" sz="quarter" idx="12"/>
          </p:nvPr>
        </p:nvSpPr>
        <p:spPr>
          <a:xfrm>
            <a:off x="7400129" y="6540487"/>
            <a:ext cx="2311400" cy="365125"/>
          </a:xfrm>
        </p:spPr>
        <p:txBody>
          <a:bodyPr/>
          <a:lstStyle/>
          <a:p>
            <a:fld id="{BF650902-BC30-4882-9DB1-CF188FB606CB}" type="slidenum">
              <a:rPr kumimoji="1" lang="ja-JP" altLang="en-US" smtClean="0"/>
              <a:t>56</a:t>
            </a:fld>
            <a:endParaRPr kumimoji="1" lang="ja-JP" altLang="en-US"/>
          </a:p>
        </p:txBody>
      </p:sp>
      <p:sp>
        <p:nvSpPr>
          <p:cNvPr id="6" name="円/楕円 5"/>
          <p:cNvSpPr/>
          <p:nvPr/>
        </p:nvSpPr>
        <p:spPr>
          <a:xfrm>
            <a:off x="3704861" y="2640384"/>
            <a:ext cx="2644033" cy="1580704"/>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t"/>
          <a:lstStyle/>
          <a:p>
            <a:pPr algn="ctr"/>
            <a:endParaRPr kumimoji="1" lang="ja-JP" altLang="en-US" sz="1600"/>
          </a:p>
        </p:txBody>
      </p:sp>
      <p:sp>
        <p:nvSpPr>
          <p:cNvPr id="8" name="テキスト ボックス 7"/>
          <p:cNvSpPr txBox="1"/>
          <p:nvPr/>
        </p:nvSpPr>
        <p:spPr>
          <a:xfrm>
            <a:off x="3971526" y="2614166"/>
            <a:ext cx="2291660" cy="307777"/>
          </a:xfrm>
          <a:prstGeom prst="rect">
            <a:avLst/>
          </a:prstGeom>
          <a:noFill/>
        </p:spPr>
        <p:txBody>
          <a:bodyPr wrap="square" rtlCol="0">
            <a:spAutoFit/>
          </a:bodyPr>
          <a:lstStyle/>
          <a:p>
            <a:r>
              <a:rPr kumimoji="1" lang="ja-JP" altLang="en-US" sz="1400" b="1">
                <a:solidFill>
                  <a:schemeClr val="tx1">
                    <a:lumMod val="65000"/>
                    <a:lumOff val="35000"/>
                  </a:schemeClr>
                </a:solidFill>
                <a:latin typeface="HG丸ｺﾞｼｯｸM-PRO" panose="020F0600000000000000" pitchFamily="50" charset="-128"/>
                <a:ea typeface="HG丸ｺﾞｼｯｸM-PRO" panose="020F0600000000000000" pitchFamily="50" charset="-128"/>
              </a:rPr>
              <a:t>基幹相談支援センター</a:t>
            </a:r>
          </a:p>
        </p:txBody>
      </p:sp>
      <p:grpSp>
        <p:nvGrpSpPr>
          <p:cNvPr id="1053" name="グループ化 1052"/>
          <p:cNvGrpSpPr/>
          <p:nvPr/>
        </p:nvGrpSpPr>
        <p:grpSpPr>
          <a:xfrm>
            <a:off x="4267965" y="2856197"/>
            <a:ext cx="1404158" cy="709839"/>
            <a:chOff x="3707903" y="2572784"/>
            <a:chExt cx="1800200" cy="976880"/>
          </a:xfrm>
        </p:grpSpPr>
        <p:grpSp>
          <p:nvGrpSpPr>
            <p:cNvPr id="12" name="グループ化 11"/>
            <p:cNvGrpSpPr/>
            <p:nvPr/>
          </p:nvGrpSpPr>
          <p:grpSpPr>
            <a:xfrm>
              <a:off x="4355976" y="2572784"/>
              <a:ext cx="517074" cy="976880"/>
              <a:chOff x="2751618" y="3030104"/>
              <a:chExt cx="449673" cy="954214"/>
            </a:xfrm>
          </p:grpSpPr>
          <p:sp>
            <p:nvSpPr>
              <p:cNvPr id="14" name="円/楕円 13"/>
              <p:cNvSpPr/>
              <p:nvPr/>
            </p:nvSpPr>
            <p:spPr>
              <a:xfrm>
                <a:off x="2787162" y="3030104"/>
                <a:ext cx="373141" cy="38880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1200">
                  <a:solidFill>
                    <a:schemeClr val="tx1"/>
                  </a:solidFill>
                </a:endParaRPr>
              </a:p>
            </p:txBody>
          </p:sp>
          <p:sp>
            <p:nvSpPr>
              <p:cNvPr id="15" name="台形 14"/>
              <p:cNvSpPr/>
              <p:nvPr/>
            </p:nvSpPr>
            <p:spPr>
              <a:xfrm rot="10800000">
                <a:off x="2751618" y="3424789"/>
                <a:ext cx="449673" cy="559529"/>
              </a:xfrm>
              <a:prstGeom prst="trapezoi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1200">
                  <a:solidFill>
                    <a:schemeClr val="tx1"/>
                  </a:solidFill>
                </a:endParaRPr>
              </a:p>
            </p:txBody>
          </p:sp>
        </p:grpSp>
        <p:grpSp>
          <p:nvGrpSpPr>
            <p:cNvPr id="35" name="グループ化 34"/>
            <p:cNvGrpSpPr/>
            <p:nvPr/>
          </p:nvGrpSpPr>
          <p:grpSpPr>
            <a:xfrm>
              <a:off x="5022094" y="2617003"/>
              <a:ext cx="486009" cy="928219"/>
              <a:chOff x="4993834" y="3323487"/>
              <a:chExt cx="591072" cy="1068336"/>
            </a:xfrm>
          </p:grpSpPr>
          <p:grpSp>
            <p:nvGrpSpPr>
              <p:cNvPr id="22" name="グループ化 21"/>
              <p:cNvGrpSpPr/>
              <p:nvPr/>
            </p:nvGrpSpPr>
            <p:grpSpPr>
              <a:xfrm>
                <a:off x="4993834" y="3323487"/>
                <a:ext cx="591072" cy="966907"/>
                <a:chOff x="2726832" y="3026509"/>
                <a:chExt cx="499066" cy="883308"/>
              </a:xfrm>
            </p:grpSpPr>
            <p:sp>
              <p:nvSpPr>
                <p:cNvPr id="24" name="円/楕円 23"/>
                <p:cNvSpPr/>
                <p:nvPr/>
              </p:nvSpPr>
              <p:spPr>
                <a:xfrm>
                  <a:off x="2762380" y="3026509"/>
                  <a:ext cx="414129"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solidFill>
                      <a:schemeClr val="tx1"/>
                    </a:solidFill>
                  </a:endParaRPr>
                </a:p>
              </p:txBody>
            </p:sp>
            <p:sp>
              <p:nvSpPr>
                <p:cNvPr id="25" name="台形 24"/>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400">
                    <a:solidFill>
                      <a:schemeClr val="tx1"/>
                    </a:solidFill>
                  </a:endParaRPr>
                </a:p>
              </p:txBody>
            </p:sp>
          </p:grpSp>
          <p:sp>
            <p:nvSpPr>
              <p:cNvPr id="31" name="テキスト ボックス 30"/>
              <p:cNvSpPr txBox="1"/>
              <p:nvPr/>
            </p:nvSpPr>
            <p:spPr>
              <a:xfrm>
                <a:off x="5097007" y="3640384"/>
                <a:ext cx="431895" cy="751439"/>
              </a:xfrm>
              <a:prstGeom prst="rect">
                <a:avLst/>
              </a:prstGeom>
              <a:noFill/>
            </p:spPr>
            <p:txBody>
              <a:bodyPr vert="eaVert" wrap="square" rtlCol="0">
                <a:spAutoFit/>
              </a:bodyPr>
              <a:lstStyle/>
              <a:p>
                <a:r>
                  <a:rPr kumimoji="1" lang="ja-JP" altLang="en-US" sz="600" dirty="0"/>
                  <a:t>社福士等</a:t>
                </a:r>
              </a:p>
            </p:txBody>
          </p:sp>
        </p:grpSp>
        <p:grpSp>
          <p:nvGrpSpPr>
            <p:cNvPr id="34" name="グループ化 33"/>
            <p:cNvGrpSpPr/>
            <p:nvPr/>
          </p:nvGrpSpPr>
          <p:grpSpPr>
            <a:xfrm>
              <a:off x="3707903" y="2617002"/>
              <a:ext cx="486009" cy="865212"/>
              <a:chOff x="3736579" y="3301548"/>
              <a:chExt cx="591072" cy="995818"/>
            </a:xfrm>
          </p:grpSpPr>
          <p:grpSp>
            <p:nvGrpSpPr>
              <p:cNvPr id="27" name="グループ化 26"/>
              <p:cNvGrpSpPr/>
              <p:nvPr/>
            </p:nvGrpSpPr>
            <p:grpSpPr>
              <a:xfrm>
                <a:off x="3736579" y="3301548"/>
                <a:ext cx="591072" cy="966908"/>
                <a:chOff x="2726836" y="3026509"/>
                <a:chExt cx="499067" cy="883309"/>
              </a:xfrm>
            </p:grpSpPr>
            <p:sp>
              <p:nvSpPr>
                <p:cNvPr id="29" name="円/楕円 28"/>
                <p:cNvSpPr/>
                <p:nvPr/>
              </p:nvSpPr>
              <p:spPr>
                <a:xfrm>
                  <a:off x="2762380" y="3026509"/>
                  <a:ext cx="414128" cy="3888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solidFill>
                      <a:schemeClr val="tx1"/>
                    </a:solidFill>
                  </a:endParaRPr>
                </a:p>
              </p:txBody>
            </p:sp>
            <p:sp>
              <p:nvSpPr>
                <p:cNvPr id="30" name="台形 29"/>
                <p:cNvSpPr/>
                <p:nvPr/>
              </p:nvSpPr>
              <p:spPr>
                <a:xfrm rot="10800000">
                  <a:off x="2726836" y="3350289"/>
                  <a:ext cx="499067"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solidFill>
                      <a:schemeClr val="tx1"/>
                    </a:solidFill>
                  </a:endParaRPr>
                </a:p>
              </p:txBody>
            </p:sp>
          </p:grpSp>
          <p:sp>
            <p:nvSpPr>
              <p:cNvPr id="32" name="テキスト ボックス 31"/>
              <p:cNvSpPr txBox="1"/>
              <p:nvPr/>
            </p:nvSpPr>
            <p:spPr>
              <a:xfrm>
                <a:off x="3805502" y="3655970"/>
                <a:ext cx="479884" cy="641396"/>
              </a:xfrm>
              <a:prstGeom prst="rect">
                <a:avLst/>
              </a:prstGeom>
              <a:noFill/>
            </p:spPr>
            <p:txBody>
              <a:bodyPr vert="eaVert" wrap="square" rtlCol="0">
                <a:spAutoFit/>
              </a:bodyPr>
              <a:lstStyle/>
              <a:p>
                <a:r>
                  <a:rPr lang="ja-JP" altLang="en-US" sz="800"/>
                  <a:t>保健師</a:t>
                </a:r>
                <a:endParaRPr kumimoji="1" lang="ja-JP" altLang="en-US" sz="800"/>
              </a:p>
            </p:txBody>
          </p:sp>
        </p:grpSp>
        <p:sp>
          <p:nvSpPr>
            <p:cNvPr id="33" name="テキスト ボックス 32"/>
            <p:cNvSpPr txBox="1"/>
            <p:nvPr/>
          </p:nvSpPr>
          <p:spPr>
            <a:xfrm>
              <a:off x="4079580" y="3052116"/>
              <a:ext cx="1129601" cy="471706"/>
            </a:xfrm>
            <a:prstGeom prst="rect">
              <a:avLst/>
            </a:prstGeom>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ctr"/>
              <a:r>
                <a:rPr kumimoji="1" lang="ja-JP" altLang="en-US" sz="800" b="1" dirty="0">
                  <a:solidFill>
                    <a:schemeClr val="tx1"/>
                  </a:solidFill>
                </a:rPr>
                <a:t>主任相談支援専門員</a:t>
              </a:r>
            </a:p>
          </p:txBody>
        </p:sp>
      </p:grpSp>
      <p:sp>
        <p:nvSpPr>
          <p:cNvPr id="110" name="テキスト ボックス 109"/>
          <p:cNvSpPr txBox="1"/>
          <p:nvPr/>
        </p:nvSpPr>
        <p:spPr>
          <a:xfrm>
            <a:off x="3443457" y="1340768"/>
            <a:ext cx="3106175" cy="11849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400" b="1" dirty="0">
                <a:solidFill>
                  <a:schemeClr val="tx1"/>
                </a:solidFill>
              </a:rPr>
              <a:t>計画相談支援の充実（報酬改定）</a:t>
            </a:r>
            <a:endParaRPr kumimoji="1" lang="en-US" altLang="ja-JP" sz="1400" b="1" dirty="0">
              <a:solidFill>
                <a:schemeClr val="tx1"/>
              </a:solidFill>
            </a:endParaRPr>
          </a:p>
          <a:p>
            <a:pPr marL="179388" indent="-179388">
              <a:buFont typeface="Wingdings" panose="05000000000000000000" pitchFamily="2" charset="2"/>
              <a:buChar char="Ø"/>
            </a:pPr>
            <a:r>
              <a:rPr kumimoji="1" lang="ja-JP" altLang="en-US" sz="1100" b="1" dirty="0">
                <a:solidFill>
                  <a:schemeClr val="tx1"/>
                </a:solidFill>
              </a:rPr>
              <a:t>モニタリング頻度の増加</a:t>
            </a:r>
            <a:endParaRPr lang="en-US" altLang="ja-JP" sz="1100" b="1" dirty="0">
              <a:solidFill>
                <a:schemeClr val="tx1"/>
              </a:solidFill>
            </a:endParaRPr>
          </a:p>
          <a:p>
            <a:pPr marL="179388" indent="-179388">
              <a:buFont typeface="Wingdings" panose="05000000000000000000" pitchFamily="2" charset="2"/>
              <a:buChar char="Ø"/>
            </a:pPr>
            <a:r>
              <a:rPr kumimoji="1" lang="ja-JP" altLang="en-US" sz="1100" b="1" dirty="0">
                <a:solidFill>
                  <a:schemeClr val="tx1"/>
                </a:solidFill>
              </a:rPr>
              <a:t>特定事業所加算の充実と緩和</a:t>
            </a:r>
            <a:endParaRPr kumimoji="1" lang="en-US" altLang="ja-JP" sz="1100" b="1" dirty="0">
              <a:solidFill>
                <a:schemeClr val="tx1"/>
              </a:solidFill>
            </a:endParaRPr>
          </a:p>
          <a:p>
            <a:pPr marL="179388" indent="-179388">
              <a:buFont typeface="Wingdings" panose="05000000000000000000" pitchFamily="2" charset="2"/>
              <a:buChar char="Ø"/>
            </a:pPr>
            <a:r>
              <a:rPr lang="ja-JP" altLang="en-US" sz="1100" b="1" dirty="0">
                <a:solidFill>
                  <a:schemeClr val="tx1"/>
                </a:solidFill>
              </a:rPr>
              <a:t>連携および質の確保に対する加算創設</a:t>
            </a:r>
            <a:endParaRPr lang="en-US" altLang="ja-JP" sz="1100" b="1" dirty="0">
              <a:solidFill>
                <a:schemeClr val="tx1"/>
              </a:solidFill>
            </a:endParaRPr>
          </a:p>
          <a:p>
            <a:r>
              <a:rPr kumimoji="1" lang="ja-JP" altLang="en-US" sz="1200" b="1" dirty="0">
                <a:solidFill>
                  <a:schemeClr val="tx1"/>
                </a:solidFill>
              </a:rPr>
              <a:t>→体制の安定による</a:t>
            </a:r>
            <a:endParaRPr kumimoji="1" lang="en-US" altLang="ja-JP" sz="1200" b="1" dirty="0">
              <a:solidFill>
                <a:schemeClr val="tx1"/>
              </a:solidFill>
            </a:endParaRPr>
          </a:p>
          <a:p>
            <a:r>
              <a:rPr lang="ja-JP" altLang="en-US" sz="1200" b="1" dirty="0">
                <a:solidFill>
                  <a:schemeClr val="tx1"/>
                </a:solidFill>
              </a:rPr>
              <a:t>　　　　　　　　　　</a:t>
            </a:r>
            <a:r>
              <a:rPr kumimoji="1" lang="ja-JP" altLang="en-US" sz="1200" b="1" dirty="0">
                <a:solidFill>
                  <a:schemeClr val="tx1"/>
                </a:solidFill>
              </a:rPr>
              <a:t>質の向上および効率化</a:t>
            </a:r>
            <a:endParaRPr kumimoji="1" lang="en-US" altLang="ja-JP" sz="1200" b="1" dirty="0">
              <a:solidFill>
                <a:schemeClr val="tx1"/>
              </a:solidFill>
            </a:endParaRPr>
          </a:p>
        </p:txBody>
      </p:sp>
      <p:pic>
        <p:nvPicPr>
          <p:cNvPr id="1028" name="Picture 4" descr="施設 イラスト 無料 に対する画像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5790" y="713204"/>
            <a:ext cx="1410338" cy="823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6" name="Picture 2" descr="病院 イラスト 無料 に対する画像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384" y="903796"/>
            <a:ext cx="1442615" cy="941029"/>
          </a:xfrm>
          <a:prstGeom prst="rect">
            <a:avLst/>
          </a:prstGeom>
          <a:noFill/>
          <a:extLst>
            <a:ext uri="{909E8E84-426E-40DD-AFC4-6F175D3DCCD1}">
              <a14:hiddenFill xmlns:a14="http://schemas.microsoft.com/office/drawing/2010/main">
                <a:solidFill>
                  <a:srgbClr val="FFFFFF"/>
                </a:solidFill>
              </a14:hiddenFill>
            </a:ext>
          </a:extLst>
        </p:spPr>
      </p:pic>
      <p:sp>
        <p:nvSpPr>
          <p:cNvPr id="108" name="図形 107"/>
          <p:cNvSpPr/>
          <p:nvPr/>
        </p:nvSpPr>
        <p:spPr>
          <a:xfrm rot="16200000" flipV="1">
            <a:off x="7572620" y="1066240"/>
            <a:ext cx="998362" cy="2987580"/>
          </a:xfrm>
          <a:prstGeom prst="swooshArrow">
            <a:avLst>
              <a:gd name="adj1" fmla="val 16310"/>
              <a:gd name="adj2" fmla="val 24129"/>
            </a:avLst>
          </a:prstGeom>
          <a:scene3d>
            <a:camera prst="perspectiveContrastingRightFacing"/>
            <a:lightRig rig="threePt" dir="t"/>
          </a:scene3d>
        </p:spPr>
        <p:style>
          <a:lnRef idx="1">
            <a:schemeClr val="accent2"/>
          </a:lnRef>
          <a:fillRef idx="2">
            <a:schemeClr val="accent2"/>
          </a:fillRef>
          <a:effectRef idx="1">
            <a:schemeClr val="accent2"/>
          </a:effectRef>
          <a:fontRef idx="minor">
            <a:schemeClr val="dk1"/>
          </a:fontRef>
        </p:style>
      </p:sp>
      <p:sp>
        <p:nvSpPr>
          <p:cNvPr id="114" name="上矢印 113"/>
          <p:cNvSpPr/>
          <p:nvPr/>
        </p:nvSpPr>
        <p:spPr>
          <a:xfrm rot="3211947">
            <a:off x="7763640" y="1345908"/>
            <a:ext cx="549426" cy="637088"/>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65" name="上矢印 164"/>
          <p:cNvSpPr/>
          <p:nvPr/>
        </p:nvSpPr>
        <p:spPr>
          <a:xfrm rot="7697175">
            <a:off x="7151055" y="4982602"/>
            <a:ext cx="549426" cy="776738"/>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cxnSp>
        <p:nvCxnSpPr>
          <p:cNvPr id="1031" name="直線矢印コネクタ 1030"/>
          <p:cNvCxnSpPr/>
          <p:nvPr/>
        </p:nvCxnSpPr>
        <p:spPr>
          <a:xfrm flipH="1">
            <a:off x="4365023" y="5949280"/>
            <a:ext cx="304991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32" name="Picture 6" descr="働く イラスト 無料 に対する画像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1412" y="5589241"/>
            <a:ext cx="1648508" cy="982539"/>
          </a:xfrm>
          <a:prstGeom prst="rect">
            <a:avLst/>
          </a:prstGeom>
          <a:noFill/>
          <a:extLst>
            <a:ext uri="{909E8E84-426E-40DD-AFC4-6F175D3DCCD1}">
              <a14:hiddenFill xmlns:a14="http://schemas.microsoft.com/office/drawing/2010/main">
                <a:solidFill>
                  <a:srgbClr val="FFFFFF"/>
                </a:solidFill>
              </a14:hiddenFill>
            </a:ext>
          </a:extLst>
        </p:spPr>
      </p:pic>
      <p:sp>
        <p:nvSpPr>
          <p:cNvPr id="172" name="四角形吹き出し 171"/>
          <p:cNvSpPr/>
          <p:nvPr/>
        </p:nvSpPr>
        <p:spPr>
          <a:xfrm>
            <a:off x="4727866" y="5692088"/>
            <a:ext cx="2565394" cy="1049280"/>
          </a:xfrm>
          <a:prstGeom prst="wedgeRectCallout">
            <a:avLst>
              <a:gd name="adj1" fmla="val 58783"/>
              <a:gd name="adj2" fmla="val -80182"/>
            </a:avLst>
          </a:prstGeom>
        </p:spPr>
        <p:style>
          <a:lnRef idx="2">
            <a:schemeClr val="accent1"/>
          </a:lnRef>
          <a:fillRef idx="1">
            <a:schemeClr val="lt1"/>
          </a:fillRef>
          <a:effectRef idx="0">
            <a:schemeClr val="accent1"/>
          </a:effectRef>
          <a:fontRef idx="minor">
            <a:schemeClr val="dk1"/>
          </a:fontRef>
        </p:style>
        <p:txBody>
          <a:bodyPr rtlCol="0" anchor="t"/>
          <a:lstStyle/>
          <a:p>
            <a:pPr marL="171450" indent="-171450">
              <a:buFont typeface="Wingdings" panose="05000000000000000000" pitchFamily="2" charset="2"/>
              <a:buChar char="u"/>
            </a:pPr>
            <a:r>
              <a:rPr lang="ja-JP" altLang="en-US" sz="1050" dirty="0">
                <a:solidFill>
                  <a:schemeClr val="tx1"/>
                </a:solidFill>
              </a:rPr>
              <a:t>事業所マッチングの適正化</a:t>
            </a:r>
            <a:endParaRPr lang="en-US" altLang="ja-JP" sz="1050" dirty="0">
              <a:solidFill>
                <a:schemeClr val="tx1"/>
              </a:solidFill>
            </a:endParaRPr>
          </a:p>
          <a:p>
            <a:pPr marL="171450" indent="-171450">
              <a:buFont typeface="Wingdings" panose="05000000000000000000" pitchFamily="2" charset="2"/>
              <a:buChar char="u"/>
            </a:pPr>
            <a:r>
              <a:rPr kumimoji="1" lang="ja-JP" altLang="en-US" sz="1050" dirty="0">
                <a:solidFill>
                  <a:schemeClr val="tx1"/>
                </a:solidFill>
              </a:rPr>
              <a:t>サービスの質の向上</a:t>
            </a:r>
            <a:endParaRPr kumimoji="1" lang="en-US" altLang="ja-JP" sz="1050" dirty="0">
              <a:solidFill>
                <a:schemeClr val="tx1"/>
              </a:solidFill>
            </a:endParaRPr>
          </a:p>
          <a:p>
            <a:pPr marL="171450" indent="-171450">
              <a:buFont typeface="Wingdings" panose="05000000000000000000" pitchFamily="2" charset="2"/>
              <a:buChar char="u"/>
            </a:pPr>
            <a:r>
              <a:rPr lang="ja-JP" altLang="en-US" sz="1050" dirty="0">
                <a:solidFill>
                  <a:schemeClr val="tx1"/>
                </a:solidFill>
              </a:rPr>
              <a:t>就業・生活支援センターとの連携</a:t>
            </a:r>
            <a:endParaRPr kumimoji="1" lang="en-US" altLang="ja-JP" sz="1050" dirty="0">
              <a:solidFill>
                <a:schemeClr val="tx1"/>
              </a:solidFill>
            </a:endParaRPr>
          </a:p>
          <a:p>
            <a:pPr marL="171450" indent="-171450">
              <a:buFont typeface="Wingdings" panose="05000000000000000000" pitchFamily="2" charset="2"/>
              <a:buChar char="u"/>
            </a:pPr>
            <a:r>
              <a:rPr lang="ja-JP" altLang="en-US" sz="1050" dirty="0">
                <a:solidFill>
                  <a:schemeClr val="tx1"/>
                </a:solidFill>
              </a:rPr>
              <a:t>就労定着支援の活用</a:t>
            </a:r>
            <a:endParaRPr kumimoji="1" lang="en-US" altLang="ja-JP" sz="1050" dirty="0">
              <a:solidFill>
                <a:schemeClr val="tx1"/>
              </a:solidFill>
            </a:endParaRPr>
          </a:p>
          <a:p>
            <a:r>
              <a:rPr lang="ja-JP" altLang="en-US" sz="1200" b="1" dirty="0">
                <a:solidFill>
                  <a:schemeClr val="tx1"/>
                </a:solidFill>
              </a:rPr>
              <a:t>→一般就労への移行および</a:t>
            </a:r>
            <a:endParaRPr lang="en-US" altLang="ja-JP" sz="1200" b="1" dirty="0">
              <a:solidFill>
                <a:schemeClr val="tx1"/>
              </a:solidFill>
            </a:endParaRPr>
          </a:p>
          <a:p>
            <a:r>
              <a:rPr lang="ja-JP" altLang="en-US" sz="1200" b="1" dirty="0">
                <a:solidFill>
                  <a:schemeClr val="tx1"/>
                </a:solidFill>
              </a:rPr>
              <a:t>　　定着者増加　　　　　　　　　</a:t>
            </a:r>
            <a:endParaRPr kumimoji="1" lang="ja-JP" altLang="en-US" sz="1100" dirty="0">
              <a:solidFill>
                <a:schemeClr val="tx1"/>
              </a:solidFill>
            </a:endParaRPr>
          </a:p>
        </p:txBody>
      </p:sp>
      <p:sp>
        <p:nvSpPr>
          <p:cNvPr id="1035" name="テキスト ボックス 1034"/>
          <p:cNvSpPr txBox="1"/>
          <p:nvPr/>
        </p:nvSpPr>
        <p:spPr>
          <a:xfrm>
            <a:off x="7448187" y="6433592"/>
            <a:ext cx="2107325" cy="307777"/>
          </a:xfrm>
          <a:prstGeom prst="rect">
            <a:avLst/>
          </a:prstGeom>
          <a:noFill/>
        </p:spPr>
        <p:txBody>
          <a:bodyPr wrap="square" rtlCol="0">
            <a:spAutoFit/>
          </a:bodyPr>
          <a:lstStyle/>
          <a:p>
            <a:r>
              <a:rPr kumimoji="1" lang="ja-JP" altLang="en-US" sz="1400"/>
              <a:t>（就労支援系事業所）</a:t>
            </a:r>
          </a:p>
        </p:txBody>
      </p:sp>
      <p:cxnSp>
        <p:nvCxnSpPr>
          <p:cNvPr id="176" name="直線矢印コネクタ 175"/>
          <p:cNvCxnSpPr>
            <a:stCxn id="1028" idx="1"/>
          </p:cNvCxnSpPr>
          <p:nvPr/>
        </p:nvCxnSpPr>
        <p:spPr>
          <a:xfrm flipH="1">
            <a:off x="1675490" y="1124746"/>
            <a:ext cx="5990301"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9" name="四角形吹き出し 1028"/>
          <p:cNvSpPr/>
          <p:nvPr/>
        </p:nvSpPr>
        <p:spPr>
          <a:xfrm>
            <a:off x="5026878" y="566476"/>
            <a:ext cx="2506776" cy="702284"/>
          </a:xfrm>
          <a:prstGeom prst="wedgeRectCallout">
            <a:avLst>
              <a:gd name="adj1" fmla="val 68181"/>
              <a:gd name="adj2" fmla="val 105652"/>
            </a:avLst>
          </a:prstGeom>
        </p:spPr>
        <p:style>
          <a:lnRef idx="2">
            <a:schemeClr val="accent1"/>
          </a:lnRef>
          <a:fillRef idx="1">
            <a:schemeClr val="lt1"/>
          </a:fillRef>
          <a:effectRef idx="0">
            <a:schemeClr val="accent1"/>
          </a:effectRef>
          <a:fontRef idx="minor">
            <a:schemeClr val="dk1"/>
          </a:fontRef>
        </p:style>
        <p:txBody>
          <a:bodyPr rtlCol="0" anchor="t"/>
          <a:lstStyle/>
          <a:p>
            <a:pPr marL="171450" indent="-171450">
              <a:buFont typeface="Wingdings" panose="05000000000000000000" pitchFamily="2" charset="2"/>
              <a:buChar char="u"/>
            </a:pPr>
            <a:r>
              <a:rPr kumimoji="1" lang="ja-JP" altLang="en-US" sz="1000" dirty="0">
                <a:solidFill>
                  <a:schemeClr val="tx1"/>
                </a:solidFill>
              </a:rPr>
              <a:t>虐待の防止・早期発見・早期対応</a:t>
            </a:r>
            <a:endParaRPr kumimoji="1" lang="en-US" altLang="ja-JP" sz="1000" dirty="0">
              <a:solidFill>
                <a:schemeClr val="tx1"/>
              </a:solidFill>
            </a:endParaRPr>
          </a:p>
          <a:p>
            <a:pPr marL="171450" indent="-171450">
              <a:buFont typeface="Wingdings" panose="05000000000000000000" pitchFamily="2" charset="2"/>
              <a:buChar char="u"/>
            </a:pPr>
            <a:r>
              <a:rPr kumimoji="1" lang="ja-JP" altLang="en-US" sz="1000" dirty="0">
                <a:solidFill>
                  <a:schemeClr val="tx1"/>
                </a:solidFill>
              </a:rPr>
              <a:t>地域移行支援の</a:t>
            </a:r>
            <a:r>
              <a:rPr lang="ja-JP" altLang="en-US" sz="1000" dirty="0">
                <a:solidFill>
                  <a:schemeClr val="tx1"/>
                </a:solidFill>
              </a:rPr>
              <a:t>活用</a:t>
            </a:r>
            <a:endParaRPr lang="en-US" altLang="ja-JP" sz="1000" dirty="0">
              <a:solidFill>
                <a:schemeClr val="tx1"/>
              </a:solidFill>
            </a:endParaRPr>
          </a:p>
          <a:p>
            <a:pPr marL="171450" indent="-171450">
              <a:buFont typeface="Wingdings" panose="05000000000000000000" pitchFamily="2" charset="2"/>
              <a:buChar char="u"/>
            </a:pPr>
            <a:r>
              <a:rPr kumimoji="1" lang="ja-JP" altLang="en-US" sz="1000" dirty="0">
                <a:solidFill>
                  <a:schemeClr val="tx1"/>
                </a:solidFill>
              </a:rPr>
              <a:t>地域移行後の支援調整</a:t>
            </a:r>
            <a:endParaRPr kumimoji="1" lang="en-US" altLang="ja-JP" sz="1000" dirty="0">
              <a:solidFill>
                <a:schemeClr val="tx1"/>
              </a:solidFill>
            </a:endParaRPr>
          </a:p>
          <a:p>
            <a:r>
              <a:rPr lang="ja-JP" altLang="en-US" sz="1200" b="1" dirty="0">
                <a:solidFill>
                  <a:schemeClr val="tx1"/>
                </a:solidFill>
              </a:rPr>
              <a:t>→地域移行者の</a:t>
            </a:r>
            <a:r>
              <a:rPr lang="ja-JP" altLang="en-US" sz="1200" b="1" dirty="0" smtClean="0">
                <a:solidFill>
                  <a:schemeClr val="tx1"/>
                </a:solidFill>
              </a:rPr>
              <a:t>増加</a:t>
            </a:r>
            <a:endParaRPr lang="en-US" altLang="ja-JP" sz="1200" b="1" dirty="0">
              <a:solidFill>
                <a:schemeClr val="tx1"/>
              </a:solidFill>
            </a:endParaRPr>
          </a:p>
        </p:txBody>
      </p:sp>
      <p:sp>
        <p:nvSpPr>
          <p:cNvPr id="1046" name="テキスト ボックス 1045"/>
          <p:cNvSpPr txBox="1"/>
          <p:nvPr/>
        </p:nvSpPr>
        <p:spPr>
          <a:xfrm>
            <a:off x="7449277" y="476672"/>
            <a:ext cx="2543062" cy="369332"/>
          </a:xfrm>
          <a:prstGeom prst="rect">
            <a:avLst/>
          </a:prstGeom>
          <a:noFill/>
        </p:spPr>
        <p:txBody>
          <a:bodyPr wrap="square" rtlCol="0">
            <a:spAutoFit/>
          </a:bodyPr>
          <a:lstStyle/>
          <a:p>
            <a:r>
              <a:rPr kumimoji="1" lang="ja-JP" altLang="en-US" b="1"/>
              <a:t>＜地域移行の促進＞</a:t>
            </a:r>
          </a:p>
        </p:txBody>
      </p:sp>
      <p:sp>
        <p:nvSpPr>
          <p:cNvPr id="186" name="テキスト ボックス 185"/>
          <p:cNvSpPr txBox="1"/>
          <p:nvPr/>
        </p:nvSpPr>
        <p:spPr>
          <a:xfrm>
            <a:off x="887954" y="6516052"/>
            <a:ext cx="3402523" cy="369332"/>
          </a:xfrm>
          <a:prstGeom prst="rect">
            <a:avLst/>
          </a:prstGeom>
          <a:noFill/>
        </p:spPr>
        <p:txBody>
          <a:bodyPr wrap="square" rtlCol="0">
            <a:spAutoFit/>
          </a:bodyPr>
          <a:lstStyle/>
          <a:p>
            <a:r>
              <a:rPr kumimoji="1" lang="ja-JP" altLang="en-US" b="1"/>
              <a:t>＜一般就労への移行促進＞</a:t>
            </a:r>
          </a:p>
        </p:txBody>
      </p:sp>
      <p:sp>
        <p:nvSpPr>
          <p:cNvPr id="187" name="テキスト ボックス 186"/>
          <p:cNvSpPr txBox="1"/>
          <p:nvPr/>
        </p:nvSpPr>
        <p:spPr>
          <a:xfrm>
            <a:off x="-6618" y="449467"/>
            <a:ext cx="2543062" cy="369332"/>
          </a:xfrm>
          <a:prstGeom prst="rect">
            <a:avLst/>
          </a:prstGeom>
          <a:noFill/>
        </p:spPr>
        <p:txBody>
          <a:bodyPr wrap="square" rtlCol="0">
            <a:spAutoFit/>
          </a:bodyPr>
          <a:lstStyle/>
          <a:p>
            <a:r>
              <a:rPr kumimoji="1" lang="ja-JP" altLang="en-US" b="1"/>
              <a:t>＜地域生活の充実＞</a:t>
            </a:r>
          </a:p>
        </p:txBody>
      </p:sp>
      <p:sp>
        <p:nvSpPr>
          <p:cNvPr id="189" name="図形 188"/>
          <p:cNvSpPr/>
          <p:nvPr/>
        </p:nvSpPr>
        <p:spPr>
          <a:xfrm rot="16200000">
            <a:off x="1319306" y="958574"/>
            <a:ext cx="1291587" cy="3073203"/>
          </a:xfrm>
          <a:prstGeom prst="swooshArrow">
            <a:avLst>
              <a:gd name="adj1" fmla="val 16310"/>
              <a:gd name="adj2" fmla="val 31370"/>
            </a:avLst>
          </a:prstGeom>
          <a:scene3d>
            <a:camera prst="perspectiveContrastingLeftFacing"/>
            <a:lightRig rig="threePt" dir="t"/>
          </a:scene3d>
        </p:spPr>
        <p:style>
          <a:lnRef idx="1">
            <a:schemeClr val="accent2"/>
          </a:lnRef>
          <a:fillRef idx="2">
            <a:schemeClr val="accent2"/>
          </a:fillRef>
          <a:effectRef idx="1">
            <a:schemeClr val="accent2"/>
          </a:effectRef>
          <a:fontRef idx="minor">
            <a:schemeClr val="dk1"/>
          </a:fontRef>
        </p:style>
      </p:sp>
      <p:sp>
        <p:nvSpPr>
          <p:cNvPr id="195" name="図形 194"/>
          <p:cNvSpPr/>
          <p:nvPr/>
        </p:nvSpPr>
        <p:spPr>
          <a:xfrm rot="16200000" flipH="1">
            <a:off x="1283272" y="2052404"/>
            <a:ext cx="1027989" cy="3049571"/>
          </a:xfrm>
          <a:prstGeom prst="swooshArrow">
            <a:avLst>
              <a:gd name="adj1" fmla="val 16310"/>
              <a:gd name="adj2" fmla="val 31370"/>
            </a:avLst>
          </a:prstGeom>
        </p:spPr>
        <p:style>
          <a:lnRef idx="1">
            <a:schemeClr val="accent2"/>
          </a:lnRef>
          <a:fillRef idx="2">
            <a:schemeClr val="accent2"/>
          </a:fillRef>
          <a:effectRef idx="1">
            <a:schemeClr val="accent2"/>
          </a:effectRef>
          <a:fontRef idx="minor">
            <a:schemeClr val="dk1"/>
          </a:fontRef>
        </p:style>
      </p:sp>
      <p:sp>
        <p:nvSpPr>
          <p:cNvPr id="210" name="上矢印 209"/>
          <p:cNvSpPr/>
          <p:nvPr/>
        </p:nvSpPr>
        <p:spPr>
          <a:xfrm rot="18398536">
            <a:off x="1585377" y="1352861"/>
            <a:ext cx="549426" cy="629981"/>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11" name="四角形吹き出し 210"/>
          <p:cNvSpPr/>
          <p:nvPr/>
        </p:nvSpPr>
        <p:spPr>
          <a:xfrm>
            <a:off x="2476499" y="564080"/>
            <a:ext cx="2416522" cy="709816"/>
          </a:xfrm>
          <a:prstGeom prst="wedgeRectCallout">
            <a:avLst>
              <a:gd name="adj1" fmla="val -76167"/>
              <a:gd name="adj2" fmla="val 118191"/>
            </a:avLst>
          </a:prstGeom>
        </p:spPr>
        <p:style>
          <a:lnRef idx="2">
            <a:schemeClr val="accent1"/>
          </a:lnRef>
          <a:fillRef idx="1">
            <a:schemeClr val="lt1"/>
          </a:fillRef>
          <a:effectRef idx="0">
            <a:schemeClr val="accent1"/>
          </a:effectRef>
          <a:fontRef idx="minor">
            <a:schemeClr val="dk1"/>
          </a:fontRef>
        </p:style>
        <p:txBody>
          <a:bodyPr rtlCol="0" anchor="t"/>
          <a:lstStyle/>
          <a:p>
            <a:pPr marL="171450" indent="-171450">
              <a:buFont typeface="Wingdings" panose="05000000000000000000" pitchFamily="2" charset="2"/>
              <a:buChar char="u"/>
            </a:pPr>
            <a:r>
              <a:rPr kumimoji="1" lang="ja-JP" altLang="en-US" sz="1050" dirty="0">
                <a:solidFill>
                  <a:schemeClr val="tx1"/>
                </a:solidFill>
              </a:rPr>
              <a:t>自立生活援助の活用</a:t>
            </a:r>
            <a:endParaRPr kumimoji="1" lang="en-US" altLang="ja-JP" sz="1050" dirty="0">
              <a:solidFill>
                <a:schemeClr val="tx1"/>
              </a:solidFill>
            </a:endParaRPr>
          </a:p>
          <a:p>
            <a:pPr marL="171450" indent="-171450">
              <a:buFont typeface="Wingdings" panose="05000000000000000000" pitchFamily="2" charset="2"/>
              <a:buChar char="u"/>
            </a:pPr>
            <a:r>
              <a:rPr lang="ja-JP" altLang="en-US" sz="1050" dirty="0">
                <a:solidFill>
                  <a:schemeClr val="tx1"/>
                </a:solidFill>
              </a:rPr>
              <a:t>地域定着支援の活用</a:t>
            </a:r>
            <a:endParaRPr kumimoji="1" lang="en-US" altLang="ja-JP" sz="1050" dirty="0">
              <a:solidFill>
                <a:schemeClr val="tx1"/>
              </a:solidFill>
            </a:endParaRPr>
          </a:p>
          <a:p>
            <a:r>
              <a:rPr lang="ja-JP" altLang="en-US" sz="1200" b="1" dirty="0">
                <a:solidFill>
                  <a:schemeClr val="tx1"/>
                </a:solidFill>
              </a:rPr>
              <a:t>→単身等生活者の増加　</a:t>
            </a:r>
            <a:endParaRPr kumimoji="1" lang="ja-JP" altLang="en-US" sz="1200" dirty="0">
              <a:solidFill>
                <a:schemeClr val="tx1"/>
              </a:solidFill>
            </a:endParaRPr>
          </a:p>
        </p:txBody>
      </p:sp>
      <p:sp>
        <p:nvSpPr>
          <p:cNvPr id="219" name="上矢印 218"/>
          <p:cNvSpPr/>
          <p:nvPr/>
        </p:nvSpPr>
        <p:spPr>
          <a:xfrm rot="14252452">
            <a:off x="2223374" y="4962077"/>
            <a:ext cx="549426" cy="817688"/>
          </a:xfrm>
          <a:prstGeom prst="up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6767405" y="1700809"/>
            <a:ext cx="1517929" cy="104000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grpSp>
        <p:nvGrpSpPr>
          <p:cNvPr id="222" name="グループ化 221"/>
          <p:cNvGrpSpPr/>
          <p:nvPr/>
        </p:nvGrpSpPr>
        <p:grpSpPr>
          <a:xfrm>
            <a:off x="7315077" y="2146893"/>
            <a:ext cx="305399" cy="451642"/>
            <a:chOff x="2314036" y="2942511"/>
            <a:chExt cx="499066" cy="967306"/>
          </a:xfrm>
        </p:grpSpPr>
        <p:sp>
          <p:nvSpPr>
            <p:cNvPr id="229" name="円/楕円 228"/>
            <p:cNvSpPr/>
            <p:nvPr/>
          </p:nvSpPr>
          <p:spPr>
            <a:xfrm>
              <a:off x="2349584" y="2942511"/>
              <a:ext cx="414128"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sp>
          <p:nvSpPr>
            <p:cNvPr id="230" name="台形 229"/>
            <p:cNvSpPr/>
            <p:nvPr/>
          </p:nvSpPr>
          <p:spPr>
            <a:xfrm rot="10800000">
              <a:off x="2314036"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grpSp>
      <p:grpSp>
        <p:nvGrpSpPr>
          <p:cNvPr id="225" name="グループ化 224"/>
          <p:cNvGrpSpPr/>
          <p:nvPr/>
        </p:nvGrpSpPr>
        <p:grpSpPr>
          <a:xfrm>
            <a:off x="6969224" y="2109963"/>
            <a:ext cx="303641" cy="515518"/>
            <a:chOff x="2313842" y="2992405"/>
            <a:chExt cx="329325" cy="818589"/>
          </a:xfrm>
        </p:grpSpPr>
        <p:sp>
          <p:nvSpPr>
            <p:cNvPr id="227" name="円/楕円 226"/>
            <p:cNvSpPr/>
            <p:nvPr/>
          </p:nvSpPr>
          <p:spPr>
            <a:xfrm>
              <a:off x="2336531" y="2992405"/>
              <a:ext cx="273275" cy="3484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228" name="台形 227"/>
            <p:cNvSpPr/>
            <p:nvPr/>
          </p:nvSpPr>
          <p:spPr>
            <a:xfrm rot="10800000">
              <a:off x="2313842" y="3359471"/>
              <a:ext cx="329325" cy="45152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grpSp>
      <p:sp>
        <p:nvSpPr>
          <p:cNvPr id="224" name="テキスト ボックス 223"/>
          <p:cNvSpPr txBox="1"/>
          <p:nvPr/>
        </p:nvSpPr>
        <p:spPr>
          <a:xfrm>
            <a:off x="6781712" y="1756543"/>
            <a:ext cx="1681678" cy="415498"/>
          </a:xfrm>
          <a:prstGeom prst="rect">
            <a:avLst/>
          </a:prstGeom>
          <a:noFill/>
        </p:spPr>
        <p:txBody>
          <a:bodyPr wrap="square" rtlCol="0">
            <a:spAutoFit/>
          </a:bodyPr>
          <a:lstStyle/>
          <a:p>
            <a:r>
              <a:rPr lang="ja-JP" altLang="en-US" sz="1050" b="1">
                <a:latin typeface="HG丸ｺﾞｼｯｸM-PRO" panose="020F0600000000000000" pitchFamily="50" charset="-128"/>
                <a:ea typeface="HG丸ｺﾞｼｯｸM-PRO" panose="020F0600000000000000" pitchFamily="50" charset="-128"/>
              </a:rPr>
              <a:t>特定相談支援事業者</a:t>
            </a:r>
            <a:endParaRPr lang="en-US" altLang="ja-JP" sz="1050" b="1">
              <a:latin typeface="HG丸ｺﾞｼｯｸM-PRO" panose="020F0600000000000000" pitchFamily="50" charset="-128"/>
              <a:ea typeface="HG丸ｺﾞｼｯｸM-PRO" panose="020F0600000000000000" pitchFamily="50" charset="-128"/>
            </a:endParaRPr>
          </a:p>
          <a:p>
            <a:r>
              <a:rPr lang="ja-JP" altLang="en-US" sz="1050" b="1">
                <a:latin typeface="HG丸ｺﾞｼｯｸM-PRO" panose="020F0600000000000000" pitchFamily="50" charset="-128"/>
                <a:ea typeface="HG丸ｺﾞｼｯｸM-PRO" panose="020F0600000000000000" pitchFamily="50" charset="-128"/>
              </a:rPr>
              <a:t>一般相談支援事業者</a:t>
            </a:r>
            <a:endParaRPr lang="en-US" altLang="ja-JP" sz="1050" b="1">
              <a:latin typeface="HG丸ｺﾞｼｯｸM-PRO" panose="020F0600000000000000" pitchFamily="50" charset="-128"/>
              <a:ea typeface="HG丸ｺﾞｼｯｸM-PRO" panose="020F0600000000000000" pitchFamily="50" charset="-128"/>
            </a:endParaRPr>
          </a:p>
        </p:txBody>
      </p:sp>
      <p:grpSp>
        <p:nvGrpSpPr>
          <p:cNvPr id="231" name="グループ化 230"/>
          <p:cNvGrpSpPr/>
          <p:nvPr/>
        </p:nvGrpSpPr>
        <p:grpSpPr>
          <a:xfrm>
            <a:off x="5342676" y="4116648"/>
            <a:ext cx="1802631" cy="1227607"/>
            <a:chOff x="1596514" y="2290809"/>
            <a:chExt cx="1523065" cy="1245197"/>
          </a:xfrm>
        </p:grpSpPr>
        <p:sp>
          <p:nvSpPr>
            <p:cNvPr id="232" name="円/楕円 231"/>
            <p:cNvSpPr/>
            <p:nvPr/>
          </p:nvSpPr>
          <p:spPr>
            <a:xfrm>
              <a:off x="1596514" y="2290809"/>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grpSp>
          <p:nvGrpSpPr>
            <p:cNvPr id="233" name="グループ化 232"/>
            <p:cNvGrpSpPr/>
            <p:nvPr/>
          </p:nvGrpSpPr>
          <p:grpSpPr>
            <a:xfrm>
              <a:off x="2416204" y="2857311"/>
              <a:ext cx="306432" cy="522843"/>
              <a:chOff x="2734067" y="2947939"/>
              <a:chExt cx="499066" cy="935278"/>
            </a:xfrm>
          </p:grpSpPr>
          <p:sp>
            <p:nvSpPr>
              <p:cNvPr id="240" name="円/楕円 239"/>
              <p:cNvSpPr/>
              <p:nvPr/>
            </p:nvSpPr>
            <p:spPr>
              <a:xfrm>
                <a:off x="2769613" y="2947939"/>
                <a:ext cx="414129" cy="38880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sp>
            <p:nvSpPr>
              <p:cNvPr id="241" name="台形 240"/>
              <p:cNvSpPr/>
              <p:nvPr/>
            </p:nvSpPr>
            <p:spPr>
              <a:xfrm rot="10800000">
                <a:off x="2734067" y="3323689"/>
                <a:ext cx="499066" cy="559528"/>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grpSp>
        <p:grpSp>
          <p:nvGrpSpPr>
            <p:cNvPr id="234" name="グループ化 233"/>
            <p:cNvGrpSpPr/>
            <p:nvPr/>
          </p:nvGrpSpPr>
          <p:grpSpPr>
            <a:xfrm>
              <a:off x="1757092" y="2815682"/>
              <a:ext cx="1213714" cy="582501"/>
              <a:chOff x="5063666" y="2078407"/>
              <a:chExt cx="1834731" cy="910270"/>
            </a:xfrm>
          </p:grpSpPr>
          <p:grpSp>
            <p:nvGrpSpPr>
              <p:cNvPr id="236" name="グループ化 235"/>
              <p:cNvGrpSpPr/>
              <p:nvPr/>
            </p:nvGrpSpPr>
            <p:grpSpPr>
              <a:xfrm>
                <a:off x="5426869" y="2078407"/>
                <a:ext cx="503735" cy="805892"/>
                <a:chOff x="2514981" y="2999853"/>
                <a:chExt cx="360200" cy="683950"/>
              </a:xfrm>
            </p:grpSpPr>
            <p:sp>
              <p:nvSpPr>
                <p:cNvPr id="238" name="円/楕円 237"/>
                <p:cNvSpPr/>
                <p:nvPr/>
              </p:nvSpPr>
              <p:spPr>
                <a:xfrm>
                  <a:off x="2544444" y="2999853"/>
                  <a:ext cx="300893" cy="33379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239" name="台形 238"/>
                <p:cNvSpPr/>
                <p:nvPr/>
              </p:nvSpPr>
              <p:spPr>
                <a:xfrm rot="10800000">
                  <a:off x="2514981" y="3296635"/>
                  <a:ext cx="360200" cy="387168"/>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grpSp>
          <p:sp>
            <p:nvSpPr>
              <p:cNvPr id="237" name="テキスト ボックス 236"/>
              <p:cNvSpPr txBox="1"/>
              <p:nvPr/>
            </p:nvSpPr>
            <p:spPr>
              <a:xfrm>
                <a:off x="5063666" y="2639052"/>
                <a:ext cx="1834731" cy="3496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1000"/>
                  </a:lnSpc>
                </a:pPr>
                <a:r>
                  <a:rPr kumimoji="1" lang="ja-JP" altLang="en-US" sz="1000"/>
                  <a:t>相談支援専門員</a:t>
                </a:r>
              </a:p>
            </p:txBody>
          </p:sp>
        </p:grpSp>
        <p:sp>
          <p:nvSpPr>
            <p:cNvPr id="235" name="テキスト ボックス 234"/>
            <p:cNvSpPr txBox="1"/>
            <p:nvPr/>
          </p:nvSpPr>
          <p:spPr>
            <a:xfrm>
              <a:off x="1699607" y="2501661"/>
              <a:ext cx="1332038" cy="257554"/>
            </a:xfrm>
            <a:prstGeom prst="rect">
              <a:avLst/>
            </a:prstGeom>
            <a:noFill/>
          </p:spPr>
          <p:txBody>
            <a:bodyPr wrap="square" rtlCol="0">
              <a:spAutoFit/>
            </a:bodyPr>
            <a:lstStyle/>
            <a:p>
              <a:r>
                <a:rPr lang="ja-JP" altLang="en-US" sz="1050" b="1" dirty="0">
                  <a:latin typeface="HG丸ｺﾞｼｯｸM-PRO" panose="020F0600000000000000" pitchFamily="50" charset="-128"/>
                  <a:ea typeface="HG丸ｺﾞｼｯｸM-PRO" panose="020F0600000000000000" pitchFamily="50" charset="-128"/>
                </a:rPr>
                <a:t>特定相談支援事業者</a:t>
              </a:r>
              <a:endParaRPr lang="en-US" altLang="ja-JP" sz="1050" b="1" dirty="0">
                <a:latin typeface="HG丸ｺﾞｼｯｸM-PRO" panose="020F0600000000000000" pitchFamily="50" charset="-128"/>
                <a:ea typeface="HG丸ｺﾞｼｯｸM-PRO" panose="020F0600000000000000" pitchFamily="50" charset="-128"/>
              </a:endParaRPr>
            </a:p>
          </p:txBody>
        </p:sp>
      </p:grpSp>
      <p:sp>
        <p:nvSpPr>
          <p:cNvPr id="244" name="下矢印 243"/>
          <p:cNvSpPr/>
          <p:nvPr/>
        </p:nvSpPr>
        <p:spPr>
          <a:xfrm rot="19360574">
            <a:off x="5744606" y="3944150"/>
            <a:ext cx="510342" cy="470311"/>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36" name="Picture 12" descr="ヘルパー　イラスト 無料 に対する画像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6592" y="5034636"/>
            <a:ext cx="777069" cy="842637"/>
          </a:xfrm>
          <a:prstGeom prst="rect">
            <a:avLst/>
          </a:prstGeom>
          <a:noFill/>
          <a:extLst>
            <a:ext uri="{909E8E84-426E-40DD-AFC4-6F175D3DCCD1}">
              <a14:hiddenFill xmlns:a14="http://schemas.microsoft.com/office/drawing/2010/main">
                <a:solidFill>
                  <a:srgbClr val="FFFFFF"/>
                </a:solidFill>
              </a14:hiddenFill>
            </a:ext>
          </a:extLst>
        </p:spPr>
      </p:pic>
      <p:sp>
        <p:nvSpPr>
          <p:cNvPr id="217" name="四角形吹き出し 216"/>
          <p:cNvSpPr/>
          <p:nvPr/>
        </p:nvSpPr>
        <p:spPr>
          <a:xfrm>
            <a:off x="88749" y="4217116"/>
            <a:ext cx="2828256" cy="776067"/>
          </a:xfrm>
          <a:prstGeom prst="wedgeRectCallout">
            <a:avLst>
              <a:gd name="adj1" fmla="val 44439"/>
              <a:gd name="adj2" fmla="val 80768"/>
            </a:avLst>
          </a:prstGeom>
        </p:spPr>
        <p:style>
          <a:lnRef idx="2">
            <a:schemeClr val="accent1"/>
          </a:lnRef>
          <a:fillRef idx="1">
            <a:schemeClr val="lt1"/>
          </a:fillRef>
          <a:effectRef idx="0">
            <a:schemeClr val="accent1"/>
          </a:effectRef>
          <a:fontRef idx="minor">
            <a:schemeClr val="dk1"/>
          </a:fontRef>
        </p:style>
        <p:txBody>
          <a:bodyPr rtlCol="0" anchor="t"/>
          <a:lstStyle/>
          <a:p>
            <a:pPr marL="171450" indent="-171450">
              <a:buFont typeface="Wingdings" panose="05000000000000000000" pitchFamily="2" charset="2"/>
              <a:buChar char="u"/>
            </a:pPr>
            <a:r>
              <a:rPr kumimoji="1" lang="ja-JP" altLang="en-US" sz="1050" dirty="0">
                <a:solidFill>
                  <a:schemeClr val="tx1"/>
                </a:solidFill>
              </a:rPr>
              <a:t>サービスの質の向上</a:t>
            </a:r>
            <a:endParaRPr kumimoji="1" lang="en-US" altLang="ja-JP" sz="1050" dirty="0">
              <a:solidFill>
                <a:schemeClr val="tx1"/>
              </a:solidFill>
            </a:endParaRPr>
          </a:p>
          <a:p>
            <a:pPr marL="171450" indent="-171450">
              <a:buFont typeface="Wingdings" panose="05000000000000000000" pitchFamily="2" charset="2"/>
              <a:buChar char="u"/>
            </a:pPr>
            <a:r>
              <a:rPr kumimoji="1" lang="ja-JP" altLang="en-US" sz="1050" dirty="0">
                <a:solidFill>
                  <a:schemeClr val="tx1"/>
                </a:solidFill>
              </a:rPr>
              <a:t>障害福祉サービス以外の活用</a:t>
            </a:r>
            <a:endParaRPr kumimoji="1" lang="en-US" altLang="ja-JP" sz="1050" dirty="0">
              <a:solidFill>
                <a:schemeClr val="tx1"/>
              </a:solidFill>
            </a:endParaRPr>
          </a:p>
          <a:p>
            <a:pPr marL="171450" indent="-171450">
              <a:buFont typeface="Wingdings" panose="05000000000000000000" pitchFamily="2" charset="2"/>
              <a:buChar char="u"/>
            </a:pPr>
            <a:r>
              <a:rPr kumimoji="1" lang="ja-JP" altLang="en-US" sz="1050" dirty="0">
                <a:solidFill>
                  <a:schemeClr val="tx1"/>
                </a:solidFill>
              </a:rPr>
              <a:t>サービス内容・量の適正化</a:t>
            </a:r>
            <a:endParaRPr kumimoji="1" lang="en-US" altLang="ja-JP" sz="1050" dirty="0">
              <a:solidFill>
                <a:schemeClr val="tx1"/>
              </a:solidFill>
            </a:endParaRPr>
          </a:p>
          <a:p>
            <a:r>
              <a:rPr lang="ja-JP" altLang="en-US" sz="1200" b="1" dirty="0">
                <a:solidFill>
                  <a:schemeClr val="tx1"/>
                </a:solidFill>
              </a:rPr>
              <a:t>→サービス等利用計画の</a:t>
            </a:r>
            <a:r>
              <a:rPr lang="ja-JP" altLang="en-US" sz="1200" b="1" dirty="0" smtClean="0">
                <a:solidFill>
                  <a:schemeClr val="tx1"/>
                </a:solidFill>
              </a:rPr>
              <a:t>見直し</a:t>
            </a:r>
            <a:r>
              <a:rPr lang="ja-JP" altLang="en-US" sz="1200" b="1" dirty="0">
                <a:solidFill>
                  <a:schemeClr val="tx1"/>
                </a:solidFill>
              </a:rPr>
              <a:t>　</a:t>
            </a:r>
            <a:endParaRPr kumimoji="1" lang="ja-JP" altLang="en-US" sz="1200" dirty="0">
              <a:solidFill>
                <a:schemeClr val="tx1"/>
              </a:solidFill>
            </a:endParaRPr>
          </a:p>
        </p:txBody>
      </p:sp>
      <p:sp>
        <p:nvSpPr>
          <p:cNvPr id="124" name="円/楕円 123"/>
          <p:cNvSpPr/>
          <p:nvPr/>
        </p:nvSpPr>
        <p:spPr>
          <a:xfrm>
            <a:off x="2834990" y="4217116"/>
            <a:ext cx="1704567" cy="11561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grpSp>
        <p:nvGrpSpPr>
          <p:cNvPr id="132" name="グループ化 131"/>
          <p:cNvGrpSpPr/>
          <p:nvPr/>
        </p:nvGrpSpPr>
        <p:grpSpPr>
          <a:xfrm>
            <a:off x="3461419" y="4704471"/>
            <a:ext cx="342949" cy="491539"/>
            <a:chOff x="2330652" y="2926091"/>
            <a:chExt cx="499066" cy="947042"/>
          </a:xfrm>
        </p:grpSpPr>
        <p:sp>
          <p:nvSpPr>
            <p:cNvPr id="134" name="円/楕円 133"/>
            <p:cNvSpPr/>
            <p:nvPr/>
          </p:nvSpPr>
          <p:spPr>
            <a:xfrm>
              <a:off x="2366200" y="2926091"/>
              <a:ext cx="414128" cy="38880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sp>
          <p:nvSpPr>
            <p:cNvPr id="135" name="台形 134"/>
            <p:cNvSpPr/>
            <p:nvPr/>
          </p:nvSpPr>
          <p:spPr>
            <a:xfrm rot="10800000">
              <a:off x="2330652" y="3313606"/>
              <a:ext cx="499066" cy="559527"/>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grpSp>
      <p:grpSp>
        <p:nvGrpSpPr>
          <p:cNvPr id="127" name="グループ化 126"/>
          <p:cNvGrpSpPr/>
          <p:nvPr/>
        </p:nvGrpSpPr>
        <p:grpSpPr>
          <a:xfrm>
            <a:off x="3008785" y="4641300"/>
            <a:ext cx="405234" cy="603706"/>
            <a:chOff x="2262807" y="2948634"/>
            <a:chExt cx="391388" cy="862361"/>
          </a:xfrm>
        </p:grpSpPr>
        <p:sp>
          <p:nvSpPr>
            <p:cNvPr id="129" name="円/楕円 128"/>
            <p:cNvSpPr/>
            <p:nvPr/>
          </p:nvSpPr>
          <p:spPr>
            <a:xfrm>
              <a:off x="2290123" y="2948634"/>
              <a:ext cx="324776" cy="36837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130" name="台形 129"/>
            <p:cNvSpPr/>
            <p:nvPr/>
          </p:nvSpPr>
          <p:spPr>
            <a:xfrm rot="10800000">
              <a:off x="2262807" y="3333653"/>
              <a:ext cx="391388" cy="477342"/>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grpSp>
      <p:sp>
        <p:nvSpPr>
          <p:cNvPr id="126" name="テキスト ボックス 125"/>
          <p:cNvSpPr txBox="1"/>
          <p:nvPr/>
        </p:nvSpPr>
        <p:spPr>
          <a:xfrm>
            <a:off x="2851056" y="4279072"/>
            <a:ext cx="1888450" cy="415498"/>
          </a:xfrm>
          <a:prstGeom prst="rect">
            <a:avLst/>
          </a:prstGeom>
          <a:noFill/>
        </p:spPr>
        <p:txBody>
          <a:bodyPr wrap="square" rtlCol="0">
            <a:spAutoFit/>
          </a:bodyPr>
          <a:lstStyle/>
          <a:p>
            <a:r>
              <a:rPr lang="ja-JP" altLang="en-US" sz="1050" b="1">
                <a:latin typeface="HG丸ｺﾞｼｯｸM-PRO" panose="020F0600000000000000" pitchFamily="50" charset="-128"/>
                <a:ea typeface="HG丸ｺﾞｼｯｸM-PRO" panose="020F0600000000000000" pitchFamily="50" charset="-128"/>
              </a:rPr>
              <a:t>特定相談支援事業者</a:t>
            </a:r>
            <a:endParaRPr lang="en-US" altLang="ja-JP" sz="1050" b="1">
              <a:latin typeface="HG丸ｺﾞｼｯｸM-PRO" panose="020F0600000000000000" pitchFamily="50" charset="-128"/>
              <a:ea typeface="HG丸ｺﾞｼｯｸM-PRO" panose="020F0600000000000000" pitchFamily="50" charset="-128"/>
            </a:endParaRPr>
          </a:p>
          <a:p>
            <a:r>
              <a:rPr lang="ja-JP" altLang="en-US" sz="1050" b="1">
                <a:latin typeface="HG丸ｺﾞｼｯｸM-PRO" panose="020F0600000000000000" pitchFamily="50" charset="-128"/>
                <a:ea typeface="HG丸ｺﾞｼｯｸM-PRO" panose="020F0600000000000000" pitchFamily="50" charset="-128"/>
              </a:rPr>
              <a:t>障害児相談支援事業者</a:t>
            </a:r>
            <a:endParaRPr lang="en-US" altLang="ja-JP" sz="1050" b="1">
              <a:latin typeface="HG丸ｺﾞｼｯｸM-PRO" panose="020F0600000000000000" pitchFamily="50" charset="-128"/>
              <a:ea typeface="HG丸ｺﾞｼｯｸM-PRO" panose="020F0600000000000000" pitchFamily="50" charset="-128"/>
            </a:endParaRPr>
          </a:p>
        </p:txBody>
      </p:sp>
      <p:sp>
        <p:nvSpPr>
          <p:cNvPr id="103" name="下矢印 102"/>
          <p:cNvSpPr/>
          <p:nvPr/>
        </p:nvSpPr>
        <p:spPr>
          <a:xfrm rot="2657269">
            <a:off x="3733436" y="3966294"/>
            <a:ext cx="510342" cy="416846"/>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047" name="Picture 10" descr="家　イラスト 無料 に対する画像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51" y="946244"/>
            <a:ext cx="871992" cy="8049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子ども　イラスト　無料 に対する画像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294" y="4963972"/>
            <a:ext cx="1048291" cy="76928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8454" y="1628800"/>
            <a:ext cx="1848636" cy="307777"/>
          </a:xfrm>
          <a:prstGeom prst="rect">
            <a:avLst/>
          </a:prstGeom>
          <a:noFill/>
        </p:spPr>
        <p:txBody>
          <a:bodyPr wrap="square" rtlCol="0">
            <a:spAutoFit/>
          </a:bodyPr>
          <a:lstStyle/>
          <a:p>
            <a:pPr algn="ctr"/>
            <a:r>
              <a:rPr kumimoji="1" lang="ja-JP" altLang="en-US" sz="1400"/>
              <a:t>（ＧＨ　・単身生活）</a:t>
            </a:r>
          </a:p>
        </p:txBody>
      </p:sp>
      <p:sp>
        <p:nvSpPr>
          <p:cNvPr id="105" name="テキスト ボックス 104"/>
          <p:cNvSpPr txBox="1"/>
          <p:nvPr/>
        </p:nvSpPr>
        <p:spPr>
          <a:xfrm>
            <a:off x="-39554" y="5786100"/>
            <a:ext cx="2163052" cy="523220"/>
          </a:xfrm>
          <a:prstGeom prst="rect">
            <a:avLst/>
          </a:prstGeom>
          <a:noFill/>
        </p:spPr>
        <p:txBody>
          <a:bodyPr wrap="square" rtlCol="0">
            <a:spAutoFit/>
          </a:bodyPr>
          <a:lstStyle/>
          <a:p>
            <a:r>
              <a:rPr kumimoji="1" lang="ja-JP" altLang="en-US" sz="1400"/>
              <a:t>（各種ヘルプサービス</a:t>
            </a:r>
            <a:endParaRPr kumimoji="1" lang="en-US" altLang="ja-JP" sz="1400"/>
          </a:p>
          <a:p>
            <a:r>
              <a:rPr kumimoji="1" lang="ja-JP" altLang="en-US" sz="1400"/>
              <a:t>放課後等デイサービス）</a:t>
            </a:r>
          </a:p>
        </p:txBody>
      </p:sp>
      <p:sp>
        <p:nvSpPr>
          <p:cNvPr id="106" name="テキスト ボックス 105"/>
          <p:cNvSpPr txBox="1"/>
          <p:nvPr/>
        </p:nvSpPr>
        <p:spPr>
          <a:xfrm>
            <a:off x="8152900" y="1772817"/>
            <a:ext cx="1870663" cy="307777"/>
          </a:xfrm>
          <a:prstGeom prst="rect">
            <a:avLst/>
          </a:prstGeom>
          <a:noFill/>
        </p:spPr>
        <p:txBody>
          <a:bodyPr wrap="square" rtlCol="0">
            <a:spAutoFit/>
          </a:bodyPr>
          <a:lstStyle/>
          <a:p>
            <a:pPr algn="ctr"/>
            <a:r>
              <a:rPr kumimoji="1" lang="ja-JP" altLang="en-US" sz="1400"/>
              <a:t>（入所施設・病院）</a:t>
            </a:r>
          </a:p>
        </p:txBody>
      </p:sp>
      <p:sp>
        <p:nvSpPr>
          <p:cNvPr id="102" name="下矢印 101"/>
          <p:cNvSpPr/>
          <p:nvPr/>
        </p:nvSpPr>
        <p:spPr>
          <a:xfrm rot="13714081">
            <a:off x="6191030" y="2261638"/>
            <a:ext cx="478334" cy="1399098"/>
          </a:xfrm>
          <a:prstGeom prst="downArrow">
            <a:avLst/>
          </a:prstGeom>
          <a:solidFill>
            <a:schemeClr val="accent2">
              <a:lumMod val="20000"/>
              <a:lumOff val="80000"/>
            </a:schemeClr>
          </a:solidFill>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6357156" y="2852936"/>
            <a:ext cx="2834819" cy="561692"/>
          </a:xfrm>
          <a:prstGeom prst="rect">
            <a:avLst/>
          </a:prstGeom>
          <a:scene3d>
            <a:camera prst="perspectiveContrastingRightFacing">
              <a:rot lat="600000" lon="20400000" rev="0"/>
            </a:camera>
            <a:lightRig rig="threePt" dir="t"/>
          </a:scene3d>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1050" b="1">
                <a:solidFill>
                  <a:schemeClr val="tx1"/>
                </a:solidFill>
              </a:rPr>
              <a:t>地域移行の体制整備</a:t>
            </a:r>
            <a:endParaRPr kumimoji="1" lang="en-US" altLang="ja-JP" sz="1050" b="1">
              <a:solidFill>
                <a:schemeClr val="tx1"/>
              </a:solidFill>
            </a:endParaRPr>
          </a:p>
          <a:p>
            <a:pPr marL="174625" indent="-174625">
              <a:buFont typeface="Arial" panose="020B0604020202020204" pitchFamily="34" charset="0"/>
              <a:buChar char="•"/>
            </a:pPr>
            <a:r>
              <a:rPr lang="ja-JP" altLang="en-US" sz="1000">
                <a:solidFill>
                  <a:schemeClr val="tx1"/>
                </a:solidFill>
              </a:rPr>
              <a:t>病院・施設への働きかけ（対象者把握等）　</a:t>
            </a:r>
            <a:endParaRPr lang="en-US" altLang="ja-JP" sz="1000">
              <a:solidFill>
                <a:schemeClr val="tx1"/>
              </a:solidFill>
            </a:endParaRPr>
          </a:p>
          <a:p>
            <a:pPr marL="174625" indent="-174625">
              <a:buFont typeface="Arial" panose="020B0604020202020204" pitchFamily="34" charset="0"/>
              <a:buChar char="•"/>
            </a:pPr>
            <a:r>
              <a:rPr kumimoji="1" lang="ja-JP" altLang="en-US" sz="1000">
                <a:solidFill>
                  <a:schemeClr val="tx1"/>
                </a:solidFill>
              </a:rPr>
              <a:t>特定・一般相談支援事業者への支援</a:t>
            </a:r>
          </a:p>
        </p:txBody>
      </p:sp>
      <p:sp>
        <p:nvSpPr>
          <p:cNvPr id="18" name="テキスト ボックス 17"/>
          <p:cNvSpPr txBox="1"/>
          <p:nvPr/>
        </p:nvSpPr>
        <p:spPr>
          <a:xfrm>
            <a:off x="3548844" y="3533528"/>
            <a:ext cx="2913001" cy="615553"/>
          </a:xfrm>
          <a:prstGeom prst="rect">
            <a:avLst/>
          </a:prstGeom>
          <a:scene3d>
            <a:camera prst="perspectiveRelaxedModerately"/>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1200" b="1">
                <a:solidFill>
                  <a:schemeClr val="tx1"/>
                </a:solidFill>
              </a:rPr>
              <a:t>相談支援専門員等</a:t>
            </a:r>
            <a:r>
              <a:rPr kumimoji="1" lang="ja-JP" altLang="en-US" sz="1200" b="1">
                <a:solidFill>
                  <a:schemeClr val="tx1"/>
                </a:solidFill>
              </a:rPr>
              <a:t>の人材育成</a:t>
            </a:r>
            <a:endParaRPr kumimoji="1" lang="en-US" altLang="ja-JP" sz="1200" b="1">
              <a:solidFill>
                <a:schemeClr val="tx1"/>
              </a:solidFill>
            </a:endParaRPr>
          </a:p>
          <a:p>
            <a:pPr marL="171450" indent="-171450">
              <a:buFont typeface="Arial" panose="020B0604020202020204" pitchFamily="34" charset="0"/>
              <a:buChar char="•"/>
            </a:pPr>
            <a:r>
              <a:rPr lang="ja-JP" altLang="en-US" sz="1100">
                <a:solidFill>
                  <a:schemeClr val="tx1"/>
                </a:solidFill>
              </a:rPr>
              <a:t>相談支援事業者へ</a:t>
            </a:r>
            <a:r>
              <a:rPr kumimoji="1" lang="ja-JP" altLang="en-US" sz="1100">
                <a:solidFill>
                  <a:schemeClr val="tx1"/>
                </a:solidFill>
              </a:rPr>
              <a:t>の助言・指導</a:t>
            </a:r>
            <a:endParaRPr kumimoji="1" lang="en-US" altLang="ja-JP" sz="1100">
              <a:solidFill>
                <a:schemeClr val="tx1"/>
              </a:solidFill>
            </a:endParaRPr>
          </a:p>
          <a:p>
            <a:pPr marL="171450" indent="-171450">
              <a:buFont typeface="Arial" panose="020B0604020202020204" pitchFamily="34" charset="0"/>
              <a:buChar char="•"/>
            </a:pPr>
            <a:r>
              <a:rPr lang="ja-JP" altLang="en-US" sz="1100">
                <a:solidFill>
                  <a:schemeClr val="tx1"/>
                </a:solidFill>
              </a:rPr>
              <a:t>サービス等利用計画の評価・検証</a:t>
            </a:r>
            <a:endParaRPr kumimoji="1" lang="ja-JP" altLang="en-US" sz="1100">
              <a:solidFill>
                <a:schemeClr val="tx1"/>
              </a:solidFill>
            </a:endParaRPr>
          </a:p>
        </p:txBody>
      </p:sp>
      <p:sp>
        <p:nvSpPr>
          <p:cNvPr id="9" name="角丸四角形吹き出し 8"/>
          <p:cNvSpPr/>
          <p:nvPr/>
        </p:nvSpPr>
        <p:spPr>
          <a:xfrm>
            <a:off x="7236034" y="3501009"/>
            <a:ext cx="2553503" cy="1432212"/>
          </a:xfrm>
          <a:prstGeom prst="wedgeRoundRectCallout">
            <a:avLst>
              <a:gd name="adj1" fmla="val -112056"/>
              <a:gd name="adj2" fmla="val -6109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171450" indent="-171450">
              <a:buFont typeface="Wingdings" panose="05000000000000000000" pitchFamily="2" charset="2"/>
              <a:buChar char="u"/>
            </a:pPr>
            <a:r>
              <a:rPr lang="ja-JP" altLang="en-US" sz="1050" b="1" dirty="0">
                <a:solidFill>
                  <a:schemeClr val="tx1"/>
                </a:solidFill>
              </a:rPr>
              <a:t>基幹相談支援センターの充実</a:t>
            </a:r>
            <a:endParaRPr lang="en-US" altLang="ja-JP" sz="1050" b="1" dirty="0">
              <a:solidFill>
                <a:schemeClr val="tx1"/>
              </a:solidFill>
            </a:endParaRPr>
          </a:p>
          <a:p>
            <a:pPr marL="182563" indent="-92075">
              <a:buFont typeface="Arial" panose="020B0604020202020204" pitchFamily="34" charset="0"/>
              <a:buChar char="•"/>
            </a:pPr>
            <a:r>
              <a:rPr lang="ja-JP" altLang="en-US" sz="1000" dirty="0">
                <a:solidFill>
                  <a:schemeClr val="tx1"/>
                </a:solidFill>
              </a:rPr>
              <a:t>設置の促進</a:t>
            </a:r>
            <a:endParaRPr lang="en-US" altLang="ja-JP" sz="1000" dirty="0">
              <a:solidFill>
                <a:schemeClr val="tx1"/>
              </a:solidFill>
            </a:endParaRPr>
          </a:p>
          <a:p>
            <a:pPr marL="182563" indent="-92075">
              <a:buFont typeface="Arial" panose="020B0604020202020204" pitchFamily="34" charset="0"/>
              <a:buChar char="•"/>
            </a:pPr>
            <a:r>
              <a:rPr lang="ja-JP" altLang="en-US" sz="1000" dirty="0">
                <a:solidFill>
                  <a:schemeClr val="tx1"/>
                </a:solidFill>
              </a:rPr>
              <a:t>主任相談支援専門員の配置</a:t>
            </a:r>
            <a:endParaRPr lang="en-US" altLang="ja-JP" sz="1000" dirty="0">
              <a:solidFill>
                <a:schemeClr val="tx1"/>
              </a:solidFill>
            </a:endParaRPr>
          </a:p>
          <a:p>
            <a:pPr marL="90488"/>
            <a:r>
              <a:rPr lang="ja-JP" altLang="en-US" sz="1000" u="sng" dirty="0" smtClean="0">
                <a:solidFill>
                  <a:schemeClr val="tx1"/>
                </a:solidFill>
              </a:rPr>
              <a:t>→平成</a:t>
            </a:r>
            <a:r>
              <a:rPr lang="en-US" altLang="ja-JP" sz="1000" u="sng" dirty="0" smtClean="0">
                <a:solidFill>
                  <a:schemeClr val="tx1"/>
                </a:solidFill>
              </a:rPr>
              <a:t>30</a:t>
            </a:r>
            <a:r>
              <a:rPr lang="ja-JP" altLang="en-US" sz="1000" u="sng" dirty="0" smtClean="0">
                <a:solidFill>
                  <a:schemeClr val="tx1"/>
                </a:solidFill>
              </a:rPr>
              <a:t>年度概算</a:t>
            </a:r>
            <a:r>
              <a:rPr lang="ja-JP" altLang="en-US" sz="1000" u="sng" dirty="0">
                <a:solidFill>
                  <a:schemeClr val="tx1"/>
                </a:solidFill>
              </a:rPr>
              <a:t>要求中</a:t>
            </a:r>
            <a:endParaRPr lang="en-US" altLang="ja-JP" sz="1000" u="sng" dirty="0">
              <a:solidFill>
                <a:schemeClr val="tx1"/>
              </a:solidFill>
            </a:endParaRPr>
          </a:p>
          <a:p>
            <a:pPr algn="ctr"/>
            <a:endParaRPr lang="en-US" altLang="ja-JP" sz="1000" dirty="0">
              <a:solidFill>
                <a:schemeClr val="tx1"/>
              </a:solidFill>
            </a:endParaRPr>
          </a:p>
          <a:p>
            <a:pPr marL="171450" indent="-171450">
              <a:buFont typeface="Wingdings" panose="05000000000000000000" pitchFamily="2" charset="2"/>
              <a:buChar char="u"/>
            </a:pPr>
            <a:r>
              <a:rPr lang="ja-JP" altLang="en-US" sz="1050" b="1" dirty="0">
                <a:solidFill>
                  <a:schemeClr val="tx1"/>
                </a:solidFill>
              </a:rPr>
              <a:t>相談支援専門員の質の向上</a:t>
            </a:r>
            <a:endParaRPr lang="en-US" altLang="ja-JP" sz="1050" b="1" dirty="0">
              <a:solidFill>
                <a:schemeClr val="tx1"/>
              </a:solidFill>
            </a:endParaRPr>
          </a:p>
          <a:p>
            <a:pPr marL="182563" indent="-92075">
              <a:buFont typeface="Arial" panose="020B0604020202020204" pitchFamily="34" charset="0"/>
              <a:buChar char="•"/>
            </a:pPr>
            <a:r>
              <a:rPr lang="ja-JP" altLang="en-US" sz="1000" dirty="0">
                <a:solidFill>
                  <a:schemeClr val="tx1"/>
                </a:solidFill>
              </a:rPr>
              <a:t>法定研修カリキュラム改定</a:t>
            </a:r>
            <a:endParaRPr lang="en-US" altLang="ja-JP" sz="1000" dirty="0">
              <a:solidFill>
                <a:schemeClr val="tx1"/>
              </a:solidFill>
            </a:endParaRPr>
          </a:p>
          <a:p>
            <a:pPr marL="182563" indent="-92075">
              <a:buFont typeface="Arial" panose="020B0604020202020204" pitchFamily="34" charset="0"/>
              <a:buChar char="•"/>
            </a:pPr>
            <a:r>
              <a:rPr lang="ja-JP" altLang="en-US" sz="1000" dirty="0">
                <a:solidFill>
                  <a:schemeClr val="tx1"/>
                </a:solidFill>
              </a:rPr>
              <a:t>主任相談支援専門員研修創設</a:t>
            </a:r>
            <a:endParaRPr lang="en-US" altLang="ja-JP" sz="1000" dirty="0">
              <a:solidFill>
                <a:schemeClr val="tx1"/>
              </a:solidFill>
            </a:endParaRPr>
          </a:p>
          <a:p>
            <a:pPr marL="90488"/>
            <a:r>
              <a:rPr lang="ja-JP" altLang="en-US" sz="1000" u="sng" dirty="0" smtClean="0">
                <a:solidFill>
                  <a:schemeClr val="tx1"/>
                </a:solidFill>
              </a:rPr>
              <a:t>→平成</a:t>
            </a:r>
            <a:r>
              <a:rPr lang="en-US" altLang="ja-JP" sz="1000" u="sng" dirty="0" smtClean="0">
                <a:solidFill>
                  <a:schemeClr val="tx1"/>
                </a:solidFill>
              </a:rPr>
              <a:t>30</a:t>
            </a:r>
            <a:r>
              <a:rPr lang="ja-JP" altLang="en-US" sz="1000" u="sng" dirty="0" smtClean="0">
                <a:solidFill>
                  <a:schemeClr val="tx1"/>
                </a:solidFill>
              </a:rPr>
              <a:t>年度改定において検討</a:t>
            </a:r>
            <a:endParaRPr lang="en-US" altLang="ja-JP" sz="1000" u="sng" dirty="0">
              <a:solidFill>
                <a:schemeClr val="tx1"/>
              </a:solidFill>
            </a:endParaRPr>
          </a:p>
        </p:txBody>
      </p:sp>
      <p:grpSp>
        <p:nvGrpSpPr>
          <p:cNvPr id="196" name="グループ化 195"/>
          <p:cNvGrpSpPr/>
          <p:nvPr/>
        </p:nvGrpSpPr>
        <p:grpSpPr>
          <a:xfrm>
            <a:off x="1754645" y="1729516"/>
            <a:ext cx="1747380" cy="1051413"/>
            <a:chOff x="1608775" y="2320184"/>
            <a:chExt cx="1701723" cy="1245197"/>
          </a:xfrm>
        </p:grpSpPr>
        <p:sp>
          <p:nvSpPr>
            <p:cNvPr id="197" name="円/楕円 196"/>
            <p:cNvSpPr/>
            <p:nvPr/>
          </p:nvSpPr>
          <p:spPr>
            <a:xfrm>
              <a:off x="1608775" y="2320184"/>
              <a:ext cx="1523065" cy="124519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grpSp>
          <p:nvGrpSpPr>
            <p:cNvPr id="199" name="グループ化 198"/>
            <p:cNvGrpSpPr/>
            <p:nvPr/>
          </p:nvGrpSpPr>
          <p:grpSpPr>
            <a:xfrm>
              <a:off x="2411760" y="2854278"/>
              <a:ext cx="306432" cy="540748"/>
              <a:chOff x="2726832" y="2942511"/>
              <a:chExt cx="499066" cy="967306"/>
            </a:xfrm>
          </p:grpSpPr>
          <p:sp>
            <p:nvSpPr>
              <p:cNvPr id="205" name="円/楕円 204"/>
              <p:cNvSpPr/>
              <p:nvPr/>
            </p:nvSpPr>
            <p:spPr>
              <a:xfrm>
                <a:off x="2762380" y="2942511"/>
                <a:ext cx="414129" cy="38880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sp>
            <p:nvSpPr>
              <p:cNvPr id="206" name="台形 205"/>
              <p:cNvSpPr/>
              <p:nvPr/>
            </p:nvSpPr>
            <p:spPr>
              <a:xfrm rot="10800000">
                <a:off x="2726832" y="3350288"/>
                <a:ext cx="499066" cy="559529"/>
              </a:xfrm>
              <a:prstGeom prst="trapezoi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800"/>
              </a:p>
            </p:txBody>
          </p:sp>
        </p:grpSp>
        <p:grpSp>
          <p:nvGrpSpPr>
            <p:cNvPr id="200" name="グループ化 199"/>
            <p:cNvGrpSpPr/>
            <p:nvPr/>
          </p:nvGrpSpPr>
          <p:grpSpPr>
            <a:xfrm>
              <a:off x="1691680" y="2737775"/>
              <a:ext cx="1213714" cy="697901"/>
              <a:chOff x="4964787" y="1956663"/>
              <a:chExt cx="1834731" cy="1090605"/>
            </a:xfrm>
          </p:grpSpPr>
          <p:grpSp>
            <p:nvGrpSpPr>
              <p:cNvPr id="201" name="グループ化 200"/>
              <p:cNvGrpSpPr/>
              <p:nvPr/>
            </p:nvGrpSpPr>
            <p:grpSpPr>
              <a:xfrm>
                <a:off x="5490850" y="1956663"/>
                <a:ext cx="498433" cy="1077502"/>
                <a:chOff x="2560732" y="2896534"/>
                <a:chExt cx="356409" cy="914463"/>
              </a:xfrm>
            </p:grpSpPr>
            <p:sp>
              <p:nvSpPr>
                <p:cNvPr id="203" name="円/楕円 202"/>
                <p:cNvSpPr/>
                <p:nvPr/>
              </p:nvSpPr>
              <p:spPr>
                <a:xfrm>
                  <a:off x="2587561" y="2896534"/>
                  <a:ext cx="295749" cy="4009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204" name="台形 203"/>
                <p:cNvSpPr/>
                <p:nvPr/>
              </p:nvSpPr>
              <p:spPr>
                <a:xfrm rot="10800000">
                  <a:off x="2560732" y="3291411"/>
                  <a:ext cx="356409" cy="519586"/>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grpSp>
          <p:sp>
            <p:nvSpPr>
              <p:cNvPr id="202" name="テキスト ボックス 201"/>
              <p:cNvSpPr txBox="1"/>
              <p:nvPr/>
            </p:nvSpPr>
            <p:spPr>
              <a:xfrm>
                <a:off x="4964787" y="2639051"/>
                <a:ext cx="1834731" cy="40821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1000"/>
                  </a:lnSpc>
                </a:pPr>
                <a:r>
                  <a:rPr kumimoji="1" lang="ja-JP" altLang="en-US" sz="900"/>
                  <a:t>相談支援</a:t>
                </a:r>
                <a:r>
                  <a:rPr kumimoji="1" lang="ja-JP" altLang="en-US" sz="1000"/>
                  <a:t>専門員</a:t>
                </a:r>
                <a:endParaRPr kumimoji="1" lang="ja-JP" altLang="en-US" sz="900"/>
              </a:p>
            </p:txBody>
          </p:sp>
        </p:grpSp>
        <p:sp>
          <p:nvSpPr>
            <p:cNvPr id="198" name="テキスト ボックス 197"/>
            <p:cNvSpPr txBox="1"/>
            <p:nvPr/>
          </p:nvSpPr>
          <p:spPr>
            <a:xfrm>
              <a:off x="1623130" y="2386914"/>
              <a:ext cx="1687368" cy="489467"/>
            </a:xfrm>
            <a:prstGeom prst="rect">
              <a:avLst/>
            </a:prstGeom>
            <a:noFill/>
          </p:spPr>
          <p:txBody>
            <a:bodyPr wrap="square" rtlCol="0">
              <a:spAutoFit/>
            </a:bodyPr>
            <a:lstStyle/>
            <a:p>
              <a:r>
                <a:rPr lang="ja-JP" altLang="en-US" sz="1050" b="1">
                  <a:latin typeface="HG丸ｺﾞｼｯｸM-PRO" panose="020F0600000000000000" pitchFamily="50" charset="-128"/>
                  <a:ea typeface="HG丸ｺﾞｼｯｸM-PRO" panose="020F0600000000000000" pitchFamily="50" charset="-128"/>
                </a:rPr>
                <a:t>特定相談支援事業者</a:t>
              </a:r>
              <a:endParaRPr lang="en-US" altLang="ja-JP" sz="1050" b="1">
                <a:latin typeface="HG丸ｺﾞｼｯｸM-PRO" panose="020F0600000000000000" pitchFamily="50" charset="-128"/>
                <a:ea typeface="HG丸ｺﾞｼｯｸM-PRO" panose="020F0600000000000000" pitchFamily="50" charset="-128"/>
              </a:endParaRPr>
            </a:p>
            <a:p>
              <a:r>
                <a:rPr lang="ja-JP" altLang="en-US" sz="1050" b="1">
                  <a:latin typeface="HG丸ｺﾞｼｯｸM-PRO" panose="020F0600000000000000" pitchFamily="50" charset="-128"/>
                  <a:ea typeface="HG丸ｺﾞｼｯｸM-PRO" panose="020F0600000000000000" pitchFamily="50" charset="-128"/>
                </a:rPr>
                <a:t>一般相談支援事業者</a:t>
              </a:r>
              <a:endParaRPr lang="en-US" altLang="ja-JP" sz="1050" b="1">
                <a:latin typeface="HG丸ｺﾞｼｯｸM-PRO" panose="020F0600000000000000" pitchFamily="50" charset="-128"/>
                <a:ea typeface="HG丸ｺﾞｼｯｸM-PRO" panose="020F0600000000000000" pitchFamily="50" charset="-128"/>
              </a:endParaRPr>
            </a:p>
          </p:txBody>
        </p:sp>
      </p:grpSp>
      <p:sp>
        <p:nvSpPr>
          <p:cNvPr id="207" name="下矢印 206"/>
          <p:cNvSpPr/>
          <p:nvPr/>
        </p:nvSpPr>
        <p:spPr>
          <a:xfrm rot="8378110">
            <a:off x="3319715" y="2316000"/>
            <a:ext cx="510342" cy="1308248"/>
          </a:xfrm>
          <a:prstGeom prst="downArrow">
            <a:avLst/>
          </a:prstGeom>
          <a:solidFill>
            <a:schemeClr val="accent2">
              <a:lumMod val="20000"/>
              <a:lumOff val="80000"/>
            </a:schemeClr>
          </a:solidFill>
          <a:scene3d>
            <a:camera prst="perspectiveContrastingLef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834693" y="2841873"/>
            <a:ext cx="2886321" cy="707886"/>
          </a:xfrm>
          <a:prstGeom prst="rect">
            <a:avLst/>
          </a:prstGeom>
          <a:scene3d>
            <a:camera prst="perspectiveContrastingLeftFacing">
              <a:rot lat="600000" lon="1200000" rev="21594000"/>
            </a:camera>
            <a:lightRig rig="threePt" dir="t"/>
          </a:scene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ts val="1200"/>
              </a:lnSpc>
            </a:pPr>
            <a:r>
              <a:rPr lang="ja-JP" altLang="en-US" sz="1050" b="1">
                <a:solidFill>
                  <a:schemeClr val="tx1"/>
                </a:solidFill>
              </a:rPr>
              <a:t>地域づくりの促進（協議会の活用）</a:t>
            </a:r>
            <a:endParaRPr lang="en-US" altLang="ja-JP" sz="1050" b="1">
              <a:solidFill>
                <a:schemeClr val="tx1"/>
              </a:solidFill>
            </a:endParaRPr>
          </a:p>
          <a:p>
            <a:pPr marL="171450" indent="-171450">
              <a:lnSpc>
                <a:spcPts val="1200"/>
              </a:lnSpc>
              <a:buFont typeface="Arial" panose="020B0604020202020204" pitchFamily="34" charset="0"/>
              <a:buChar char="•"/>
            </a:pPr>
            <a:r>
              <a:rPr lang="ja-JP" altLang="en-US" sz="1000">
                <a:solidFill>
                  <a:schemeClr val="tx1"/>
                </a:solidFill>
              </a:rPr>
              <a:t>地域連携の促進</a:t>
            </a:r>
            <a:endParaRPr lang="en-US" altLang="ja-JP" sz="1000">
              <a:solidFill>
                <a:schemeClr val="tx1"/>
              </a:solidFill>
            </a:endParaRPr>
          </a:p>
          <a:p>
            <a:pPr marL="177800" indent="-177800">
              <a:lnSpc>
                <a:spcPts val="1200"/>
              </a:lnSpc>
              <a:buFont typeface="Arial" panose="020B0604020202020204" pitchFamily="34" charset="0"/>
              <a:buChar char="•"/>
            </a:pPr>
            <a:r>
              <a:rPr lang="ja-JP" altLang="en-US" sz="1000">
                <a:solidFill>
                  <a:schemeClr val="tx1"/>
                </a:solidFill>
              </a:rPr>
              <a:t>地域資源の開発　（ＧＨ設置促進、保証人確保等支援、要医療児者支援の促進）</a:t>
            </a:r>
            <a:endParaRPr kumimoji="1" lang="ja-JP" altLang="en-US" sz="1000">
              <a:solidFill>
                <a:schemeClr val="tx1"/>
              </a:solidFill>
            </a:endParaRPr>
          </a:p>
        </p:txBody>
      </p:sp>
      <p:cxnSp>
        <p:nvCxnSpPr>
          <p:cNvPr id="111" name="直線コネクタ 110"/>
          <p:cNvCxnSpPr/>
          <p:nvPr/>
        </p:nvCxnSpPr>
        <p:spPr>
          <a:xfrm>
            <a:off x="0" y="358301"/>
            <a:ext cx="9906000" cy="0"/>
          </a:xfrm>
          <a:prstGeom prst="line">
            <a:avLst/>
          </a:prstGeom>
          <a:ln w="88900" cmpd="thinThick">
            <a:solidFill>
              <a:srgbClr val="99CCFF"/>
            </a:solidFill>
          </a:ln>
        </p:spPr>
        <p:style>
          <a:lnRef idx="1">
            <a:schemeClr val="accent1"/>
          </a:lnRef>
          <a:fillRef idx="0">
            <a:schemeClr val="accent1"/>
          </a:fillRef>
          <a:effectRef idx="0">
            <a:schemeClr val="accent1"/>
          </a:effectRef>
          <a:fontRef idx="minor">
            <a:schemeClr val="tx1"/>
          </a:fontRef>
        </p:style>
      </p:cxnSp>
      <p:sp>
        <p:nvSpPr>
          <p:cNvPr id="113" name="円/楕円 112"/>
          <p:cNvSpPr/>
          <p:nvPr/>
        </p:nvSpPr>
        <p:spPr>
          <a:xfrm>
            <a:off x="3878207" y="4663684"/>
            <a:ext cx="336265" cy="25788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115" name="台形 114"/>
          <p:cNvSpPr/>
          <p:nvPr/>
        </p:nvSpPr>
        <p:spPr>
          <a:xfrm rot="10800000">
            <a:off x="3849925" y="4933221"/>
            <a:ext cx="405234" cy="334169"/>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128" name="テキスト ボックス 127"/>
          <p:cNvSpPr txBox="1"/>
          <p:nvPr/>
        </p:nvSpPr>
        <p:spPr>
          <a:xfrm>
            <a:off x="2927775" y="5010262"/>
            <a:ext cx="1358351" cy="22057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1000"/>
              </a:lnSpc>
            </a:pPr>
            <a:r>
              <a:rPr kumimoji="1" lang="ja-JP" altLang="en-US" sz="1000" dirty="0"/>
              <a:t>相談支援専門員</a:t>
            </a:r>
          </a:p>
        </p:txBody>
      </p:sp>
      <p:grpSp>
        <p:nvGrpSpPr>
          <p:cNvPr id="3" name="グループ化 2"/>
          <p:cNvGrpSpPr/>
          <p:nvPr/>
        </p:nvGrpSpPr>
        <p:grpSpPr>
          <a:xfrm>
            <a:off x="7665791" y="2121394"/>
            <a:ext cx="303641" cy="515518"/>
            <a:chOff x="7121624" y="2262363"/>
            <a:chExt cx="303641" cy="515518"/>
          </a:xfrm>
        </p:grpSpPr>
        <p:sp>
          <p:nvSpPr>
            <p:cNvPr id="118" name="円/楕円 117"/>
            <p:cNvSpPr/>
            <p:nvPr/>
          </p:nvSpPr>
          <p:spPr>
            <a:xfrm>
              <a:off x="7142543" y="2262363"/>
              <a:ext cx="251962" cy="21944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sp>
          <p:nvSpPr>
            <p:cNvPr id="119" name="台形 118"/>
            <p:cNvSpPr/>
            <p:nvPr/>
          </p:nvSpPr>
          <p:spPr>
            <a:xfrm rot="10800000">
              <a:off x="7121624" y="2493528"/>
              <a:ext cx="303641" cy="284353"/>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200"/>
            </a:p>
          </p:txBody>
        </p:sp>
      </p:grpSp>
      <p:sp>
        <p:nvSpPr>
          <p:cNvPr id="226" name="テキスト ボックス 225"/>
          <p:cNvSpPr txBox="1"/>
          <p:nvPr/>
        </p:nvSpPr>
        <p:spPr>
          <a:xfrm>
            <a:off x="6946438" y="2414307"/>
            <a:ext cx="1209622" cy="2205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ts val="1000"/>
              </a:lnSpc>
            </a:pPr>
            <a:r>
              <a:rPr kumimoji="1" lang="ja-JP" altLang="en-US" sz="1000" dirty="0"/>
              <a:t>相談支援専門員</a:t>
            </a:r>
          </a:p>
        </p:txBody>
      </p:sp>
    </p:spTree>
    <p:extLst>
      <p:ext uri="{BB962C8B-B14F-4D97-AF65-F5344CB8AC3E}">
        <p14:creationId xmlns:p14="http://schemas.microsoft.com/office/powerpoint/2010/main" val="2998927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28463" y="959609"/>
            <a:ext cx="9637412" cy="3293209"/>
          </a:xfrm>
          <a:prstGeom prst="rect">
            <a:avLst/>
          </a:prstGeom>
          <a:ln w="19050">
            <a:solidFill>
              <a:srgbClr val="99CCFF"/>
            </a:solidFill>
          </a:ln>
        </p:spPr>
        <p:txBody>
          <a:bodyPr wrap="square">
            <a:spAutoFit/>
          </a:bodyPr>
          <a:lstStyle/>
          <a:p>
            <a:pPr marL="90488" indent="-90488" fontAlgn="auto">
              <a:lnSpc>
                <a:spcPts val="2200"/>
              </a:lnSpc>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加算</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の基本</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部分について、自動車維持費の低下等を踏まえた適正化</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図る。</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2200"/>
              </a:lnSpc>
              <a:spcBef>
                <a:spcPts val="0"/>
              </a:spcBef>
              <a:spcAft>
                <a:spcPts val="0"/>
              </a:spcAft>
              <a:tabLst>
                <a:tab pos="9324975" algn="l"/>
              </a:tabLs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2200"/>
              </a:lnSpc>
              <a:spcBef>
                <a:spcPts val="0"/>
              </a:spcBef>
              <a:spcAft>
                <a:spcPts val="0"/>
              </a:spcAft>
              <a:tabLst>
                <a:tab pos="9324975" algn="l"/>
              </a:tabLs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076325" indent="-1076325" fontAlgn="auto">
              <a:spcBef>
                <a:spcPts val="0"/>
              </a:spcBef>
              <a:spcAft>
                <a:spcPts val="0"/>
              </a:spcAft>
            </a:pPr>
            <a:r>
              <a:rPr lang="en-US" altLang="ja-JP" sz="12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現行単位を設定した平成</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年と比べて燃費は向上。自動車維持費も低下（</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15,600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11,800</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24.4</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月額</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民間調査）。</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lnSpc>
                <a:spcPts val="1000"/>
              </a:lnSpc>
              <a:spcBef>
                <a:spcPts val="0"/>
              </a:spcBef>
              <a:spcAft>
                <a:spcPts val="0"/>
              </a:spcAft>
            </a:pP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98438" indent="-215900" fontAlgn="auto">
              <a:lnSpc>
                <a:spcPts val="2200"/>
              </a:lnSpc>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生活介護においては、重度者を送迎した場合の更なる加算について、２人での介護など手厚い支援が必要なことを踏まえ、引き上げる。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0488" indent="-90488" fontAlgn="auto">
              <a:spcBef>
                <a:spcPts val="60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128464" y="620688"/>
            <a:ext cx="2448272"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．加算単位の見直し</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28464" y="4703658"/>
            <a:ext cx="9637411" cy="630942"/>
          </a:xfrm>
          <a:prstGeom prst="rect">
            <a:avLst/>
          </a:prstGeom>
          <a:ln w="19050">
            <a:solidFill>
              <a:srgbClr val="99CCFF"/>
            </a:solidFill>
          </a:ln>
        </p:spPr>
        <p:txBody>
          <a:bodyPr wrap="square">
            <a:spAutoFit/>
          </a:bodyPr>
          <a:lstStyle/>
          <a:p>
            <a:pPr marL="90488" indent="-90488"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同一</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敷地内</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の事業所への送迎</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については</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、現行の加算単位より</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％減算する。　                 </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65125" indent="-365125" fontAlgn="auto">
              <a:spcBef>
                <a:spcPts val="600"/>
              </a:spcBef>
              <a:spcAft>
                <a:spcPts val="0"/>
              </a:spcAft>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全体</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の１／３程度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の送迎が</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同一敷地内で行われて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28464" y="4365104"/>
            <a:ext cx="3240360"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２．同一敷地内送迎の適正化</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128464" y="5496983"/>
            <a:ext cx="6768752" cy="338554"/>
          </a:xfrm>
          <a:prstGeom prst="rect">
            <a:avLst/>
          </a:prstGeom>
          <a:solidFill>
            <a:srgbClr val="99CCFF"/>
          </a:solidFill>
          <a:ln>
            <a:solidFill>
              <a:srgbClr val="99CCFF"/>
            </a:solidFill>
          </a:ln>
        </p:spPr>
        <p:txBody>
          <a:bodyPr wrap="square" rtlCol="0">
            <a:sp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就労継続</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支援Ａ型</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及び放課後等デイサービスの送迎加算の</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見直し</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28464" y="5838531"/>
            <a:ext cx="9637411" cy="584775"/>
          </a:xfrm>
          <a:prstGeom prst="rect">
            <a:avLst/>
          </a:prstGeom>
          <a:ln w="19050">
            <a:solidFill>
              <a:srgbClr val="99CCFF"/>
            </a:solidFill>
          </a:ln>
        </p:spPr>
        <p:txBody>
          <a:bodyPr wrap="square" rIns="0">
            <a:spAutoFit/>
          </a:bodyPr>
          <a:lstStyle/>
          <a:p>
            <a:pPr marL="180000" indent="-601200"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就労</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継続支援</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型に</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は、自ら</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通うことが基本である</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ことを再度徹底</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indent="-601200" fontAlgn="auto">
              <a:spcBef>
                <a:spcPts val="0"/>
              </a:spcBef>
              <a:spcAft>
                <a:spcPts val="0"/>
              </a:spcAft>
            </a:pP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放課後</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等デイサービスについて</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障害児</a:t>
            </a:r>
            <a:r>
              <a:rPr lang="ja-JP"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の自立能力の獲得を妨げないように配慮する</a:t>
            </a:r>
            <a:r>
              <a:rPr lang="ja-JP"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よう</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通知。</a:t>
            </a:r>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234688261"/>
              </p:ext>
            </p:extLst>
          </p:nvPr>
        </p:nvGraphicFramePr>
        <p:xfrm>
          <a:off x="1208584" y="1412324"/>
          <a:ext cx="7344816" cy="1005840"/>
        </p:xfrm>
        <a:graphic>
          <a:graphicData uri="http://schemas.openxmlformats.org/drawingml/2006/table">
            <a:tbl>
              <a:tblPr firstRow="1" bandRow="1">
                <a:tableStyleId>{5940675A-B579-460E-94D1-54222C63F5DA}</a:tableStyleId>
              </a:tblPr>
              <a:tblGrid>
                <a:gridCol w="1872208"/>
                <a:gridCol w="2664296"/>
                <a:gridCol w="2808312"/>
              </a:tblGrid>
              <a:tr h="288031">
                <a:tc>
                  <a:txBody>
                    <a:bodyPr/>
                    <a:lstStyle/>
                    <a:p>
                      <a:pPr algn="ct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299704">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299704">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送迎加算（</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5" name="右矢印 4"/>
          <p:cNvSpPr/>
          <p:nvPr/>
        </p:nvSpPr>
        <p:spPr>
          <a:xfrm>
            <a:off x="5524771" y="1818945"/>
            <a:ext cx="492683" cy="483816"/>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1085739579"/>
              </p:ext>
            </p:extLst>
          </p:nvPr>
        </p:nvGraphicFramePr>
        <p:xfrm>
          <a:off x="4088904" y="3356992"/>
          <a:ext cx="5472608" cy="670560"/>
        </p:xfrm>
        <a:graphic>
          <a:graphicData uri="http://schemas.openxmlformats.org/drawingml/2006/table">
            <a:tbl>
              <a:tblPr firstRow="1" bandRow="1">
                <a:tableStyleId>{5940675A-B579-460E-94D1-54222C63F5DA}</a:tableStyleId>
              </a:tblPr>
              <a:tblGrid>
                <a:gridCol w="2664296"/>
                <a:gridCol w="2808312"/>
              </a:tblGrid>
              <a:tr h="288032">
                <a:tc>
                  <a:txBody>
                    <a:bodyPr/>
                    <a:lstStyle/>
                    <a:p>
                      <a:pPr algn="ct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（現行）　　</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（改定後）</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299704">
                <a:tc>
                  <a:txBody>
                    <a:bodyPr/>
                    <a:lstStyle/>
                    <a:p>
                      <a:pPr algn="ct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単位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14" name="右矢印 13"/>
          <p:cNvSpPr/>
          <p:nvPr/>
        </p:nvSpPr>
        <p:spPr>
          <a:xfrm>
            <a:off x="6537176" y="3709481"/>
            <a:ext cx="492683" cy="28096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テキスト ボックス 21"/>
          <p:cNvSpPr txBox="1"/>
          <p:nvPr/>
        </p:nvSpPr>
        <p:spPr>
          <a:xfrm>
            <a:off x="0" y="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fontAlgn="auto">
              <a:spcBef>
                <a:spcPts val="0"/>
              </a:spcBef>
              <a:spcAft>
                <a:spcPts val="0"/>
              </a:spcAft>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送迎加算の見直し</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4.bp.blogspot.com/-QyYHCel92vY/UrEiNDl1a-I/AAAAAAAAb9M/5AlqFw7KLBw/s800/kaigo_souge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460" y="4437112"/>
            <a:ext cx="2078415" cy="1413322"/>
          </a:xfrm>
          <a:prstGeom prst="rect">
            <a:avLst/>
          </a:prstGeom>
          <a:noFill/>
          <a:extLst>
            <a:ext uri="{909E8E84-426E-40DD-AFC4-6F175D3DCCD1}">
              <a14:hiddenFill xmlns:a14="http://schemas.microsoft.com/office/drawing/2010/main">
                <a:solidFill>
                  <a:srgbClr val="FFFFFF"/>
                </a:solidFill>
              </a14:hiddenFill>
            </a:ext>
          </a:extLst>
        </p:spPr>
      </p:pic>
      <p:sp>
        <p:nvSpPr>
          <p:cNvPr id="16"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fld id="{F10B0CA9-DB87-4A58-99CB-7CA2BBD4F153}" type="slidenum">
              <a:rPr lang="ja-JP" altLang="en-US" sz="1600" smtClean="0">
                <a:solidFill>
                  <a:prstClr val="black"/>
                </a:solidFill>
              </a:rPr>
              <a:pPr fontAlgn="auto">
                <a:spcBef>
                  <a:spcPts val="0"/>
                </a:spcBef>
                <a:spcAft>
                  <a:spcPts val="0"/>
                </a:spcAft>
              </a:pPr>
              <a:t>57</a:t>
            </a:fld>
            <a:endParaRPr lang="ja-JP" altLang="en-US" sz="1600" dirty="0">
              <a:solidFill>
                <a:prstClr val="black"/>
              </a:solidFill>
            </a:endParaRPr>
          </a:p>
        </p:txBody>
      </p:sp>
    </p:spTree>
    <p:extLst>
      <p:ext uri="{BB962C8B-B14F-4D97-AF65-F5344CB8AC3E}">
        <p14:creationId xmlns:p14="http://schemas.microsoft.com/office/powerpoint/2010/main" val="837553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①</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5386090"/>
          </a:xfrm>
          <a:prstGeom prst="rect">
            <a:avLst/>
          </a:prstGeom>
          <a:noFill/>
        </p:spPr>
        <p:txBody>
          <a:bodyPr wrap="square" rtlCol="0">
            <a:spAutoFit/>
          </a:bodyPr>
          <a:lstStyle/>
          <a:p>
            <a:r>
              <a:rPr lang="ja-JP" altLang="en-US" b="1" dirty="0" smtClean="0">
                <a:latin typeface="+mn-ea"/>
              </a:rPr>
              <a:t>①</a:t>
            </a:r>
            <a:r>
              <a:rPr lang="ja-JP" altLang="en-US" b="1" dirty="0">
                <a:latin typeface="+mn-ea"/>
              </a:rPr>
              <a:t>　サービスの質を踏まえた報酬単位の</a:t>
            </a:r>
            <a:r>
              <a:rPr lang="ja-JP" altLang="en-US" b="1" dirty="0" smtClean="0">
                <a:latin typeface="+mn-ea"/>
              </a:rPr>
              <a:t>設定</a:t>
            </a:r>
            <a:endParaRPr lang="ja-JP" altLang="en-US" b="1" dirty="0">
              <a:latin typeface="+mn-ea"/>
            </a:endParaRPr>
          </a:p>
          <a:p>
            <a:r>
              <a:rPr lang="ja-JP" altLang="en-US" sz="1600" dirty="0">
                <a:latin typeface="+mn-ea"/>
              </a:rPr>
              <a:t>　　　障害者自立</a:t>
            </a:r>
            <a:r>
              <a:rPr lang="ja-JP" altLang="en-US" sz="1600" dirty="0" smtClean="0">
                <a:latin typeface="+mn-ea"/>
              </a:rPr>
              <a:t>支援法（現・障害者総合支援法）が施行から</a:t>
            </a:r>
            <a:r>
              <a:rPr lang="en-US" altLang="ja-JP" sz="1600" dirty="0" smtClean="0">
                <a:latin typeface="+mn-ea"/>
              </a:rPr>
              <a:t>11</a:t>
            </a:r>
            <a:r>
              <a:rPr lang="ja-JP" altLang="en-US" sz="1600" dirty="0" smtClean="0">
                <a:latin typeface="+mn-ea"/>
              </a:rPr>
              <a:t>年が</a:t>
            </a:r>
            <a:r>
              <a:rPr lang="ja-JP" altLang="en-US" sz="1600" dirty="0">
                <a:latin typeface="+mn-ea"/>
              </a:rPr>
              <a:t>経過し、障害福祉サービス等の</a:t>
            </a:r>
            <a:r>
              <a:rPr lang="ja-JP" altLang="en-US" sz="1600" dirty="0" smtClean="0">
                <a:latin typeface="+mn-ea"/>
              </a:rPr>
              <a:t>利用</a:t>
            </a:r>
            <a:endParaRPr lang="en-US" altLang="ja-JP" sz="1600" dirty="0" smtClean="0">
              <a:latin typeface="+mn-ea"/>
            </a:endParaRPr>
          </a:p>
          <a:p>
            <a:r>
              <a:rPr lang="ja-JP" altLang="en-US" sz="1600" dirty="0">
                <a:latin typeface="+mn-ea"/>
              </a:rPr>
              <a:t>　</a:t>
            </a:r>
            <a:r>
              <a:rPr lang="ja-JP" altLang="en-US" sz="1600" dirty="0" smtClean="0">
                <a:latin typeface="+mn-ea"/>
              </a:rPr>
              <a:t>　者</a:t>
            </a:r>
            <a:r>
              <a:rPr lang="ja-JP" altLang="en-US" sz="1600" dirty="0">
                <a:latin typeface="+mn-ea"/>
              </a:rPr>
              <a:t>や、サービス提供事業者数が大幅に増加する</a:t>
            </a:r>
            <a:r>
              <a:rPr lang="ja-JP" altLang="en-US" sz="1600" dirty="0" smtClean="0">
                <a:latin typeface="+mn-ea"/>
              </a:rPr>
              <a:t>中、</a:t>
            </a:r>
            <a:r>
              <a:rPr lang="ja-JP" altLang="en-US" sz="1600" dirty="0">
                <a:latin typeface="+mn-ea"/>
              </a:rPr>
              <a:t>検討</a:t>
            </a:r>
            <a:r>
              <a:rPr lang="ja-JP" altLang="en-US" sz="1600" dirty="0" smtClean="0">
                <a:latin typeface="+mn-ea"/>
              </a:rPr>
              <a:t>チームでは、「</a:t>
            </a:r>
            <a:r>
              <a:rPr lang="ja-JP" altLang="en-US" sz="1600" dirty="0">
                <a:latin typeface="+mn-ea"/>
              </a:rPr>
              <a:t>現行の報酬については</a:t>
            </a:r>
            <a:r>
              <a:rPr lang="ja-JP" altLang="en-US" sz="1600" dirty="0" smtClean="0">
                <a:latin typeface="+mn-ea"/>
              </a:rPr>
              <a:t>、サー</a:t>
            </a:r>
            <a:endParaRPr lang="en-US" altLang="ja-JP" sz="1600" dirty="0" smtClean="0">
              <a:latin typeface="+mn-ea"/>
            </a:endParaRPr>
          </a:p>
          <a:p>
            <a:r>
              <a:rPr lang="ja-JP" altLang="en-US" sz="1600" dirty="0">
                <a:latin typeface="+mn-ea"/>
              </a:rPr>
              <a:t>　</a:t>
            </a:r>
            <a:r>
              <a:rPr lang="ja-JP" altLang="en-US" sz="1600" dirty="0" smtClean="0">
                <a:latin typeface="+mn-ea"/>
              </a:rPr>
              <a:t>　ビス</a:t>
            </a:r>
            <a:r>
              <a:rPr lang="ja-JP" altLang="en-US" sz="1600" dirty="0">
                <a:latin typeface="+mn-ea"/>
              </a:rPr>
              <a:t>提供側の体制という形式的な要件で決まっている中で、それが本当にいい支援かどうか</a:t>
            </a:r>
            <a:r>
              <a:rPr lang="ja-JP" altLang="en-US" sz="1600" dirty="0" smtClean="0">
                <a:latin typeface="+mn-ea"/>
              </a:rPr>
              <a:t>は別物で　</a:t>
            </a:r>
            <a:endParaRPr lang="en-US" altLang="ja-JP" sz="1600" dirty="0" smtClean="0">
              <a:latin typeface="+mn-ea"/>
            </a:endParaRPr>
          </a:p>
          <a:p>
            <a:r>
              <a:rPr lang="ja-JP" altLang="en-US" sz="1600" dirty="0">
                <a:latin typeface="+mn-ea"/>
              </a:rPr>
              <a:t>　</a:t>
            </a:r>
            <a:r>
              <a:rPr lang="ja-JP" altLang="en-US" sz="1600" dirty="0" smtClean="0">
                <a:latin typeface="+mn-ea"/>
              </a:rPr>
              <a:t>　ある</a:t>
            </a:r>
            <a:r>
              <a:rPr lang="ja-JP" altLang="en-US" sz="1600" dirty="0">
                <a:latin typeface="+mn-ea"/>
              </a:rPr>
              <a:t>。そうした中で、非常に難しいことであるが、科学的なエビデンスに基づいた支援</a:t>
            </a:r>
            <a:r>
              <a:rPr lang="ja-JP" altLang="en-US" sz="1600" dirty="0" smtClean="0">
                <a:latin typeface="+mn-ea"/>
              </a:rPr>
              <a:t>の質を</a:t>
            </a:r>
            <a:r>
              <a:rPr lang="ja-JP" altLang="en-US" sz="1600" dirty="0" err="1" smtClean="0">
                <a:latin typeface="+mn-ea"/>
              </a:rPr>
              <a:t>考えな</a:t>
            </a:r>
            <a:r>
              <a:rPr lang="ja-JP" altLang="en-US" sz="1600" dirty="0" smtClean="0">
                <a:latin typeface="+mn-ea"/>
              </a:rPr>
              <a:t>けれ</a:t>
            </a:r>
            <a:endParaRPr lang="en-US" altLang="ja-JP" sz="1600" dirty="0" smtClean="0">
              <a:latin typeface="+mn-ea"/>
            </a:endParaRPr>
          </a:p>
          <a:p>
            <a:r>
              <a:rPr lang="ja-JP" altLang="en-US" sz="1600" dirty="0">
                <a:latin typeface="+mn-ea"/>
              </a:rPr>
              <a:t>　</a:t>
            </a:r>
            <a:r>
              <a:rPr lang="ja-JP" altLang="en-US" sz="1600" dirty="0" smtClean="0">
                <a:latin typeface="+mn-ea"/>
              </a:rPr>
              <a:t>　</a:t>
            </a:r>
            <a:r>
              <a:rPr lang="ja-JP" altLang="en-US" sz="1600" dirty="0" err="1" smtClean="0">
                <a:latin typeface="+mn-ea"/>
              </a:rPr>
              <a:t>ば</a:t>
            </a:r>
            <a:r>
              <a:rPr lang="ja-JP" altLang="en-US" sz="1600" dirty="0">
                <a:latin typeface="+mn-ea"/>
              </a:rPr>
              <a:t>ならない</a:t>
            </a:r>
            <a:r>
              <a:rPr lang="ja-JP" altLang="en-US" sz="1600" dirty="0" smtClean="0">
                <a:latin typeface="+mn-ea"/>
              </a:rPr>
              <a:t>」との</a:t>
            </a:r>
            <a:r>
              <a:rPr lang="ja-JP" altLang="en-US" sz="1600" dirty="0">
                <a:latin typeface="+mn-ea"/>
              </a:rPr>
              <a:t>意見があった。次期報酬改定においては、サービスの質に関する調査</a:t>
            </a:r>
            <a:r>
              <a:rPr lang="ja-JP" altLang="en-US" sz="1600" dirty="0" smtClean="0">
                <a:latin typeface="+mn-ea"/>
              </a:rPr>
              <a:t>研究を</a:t>
            </a:r>
            <a:r>
              <a:rPr lang="ja-JP" altLang="en-US" sz="1600" dirty="0">
                <a:latin typeface="+mn-ea"/>
              </a:rPr>
              <a:t>行うなど</a:t>
            </a:r>
            <a:r>
              <a:rPr lang="ja-JP" altLang="en-US" sz="1600" dirty="0" smtClean="0">
                <a:latin typeface="+mn-ea"/>
              </a:rPr>
              <a:t>、</a:t>
            </a:r>
            <a:endParaRPr lang="en-US" altLang="ja-JP" sz="1600" dirty="0" smtClean="0">
              <a:latin typeface="+mn-ea"/>
            </a:endParaRPr>
          </a:p>
          <a:p>
            <a:r>
              <a:rPr lang="ja-JP" altLang="en-US" sz="1600" dirty="0">
                <a:latin typeface="+mn-ea"/>
              </a:rPr>
              <a:t>　</a:t>
            </a:r>
            <a:r>
              <a:rPr lang="ja-JP" altLang="en-US" sz="1600" dirty="0" smtClean="0">
                <a:latin typeface="+mn-ea"/>
              </a:rPr>
              <a:t>　サービス</a:t>
            </a:r>
            <a:r>
              <a:rPr lang="ja-JP" altLang="en-US" sz="1600" dirty="0">
                <a:latin typeface="+mn-ea"/>
              </a:rPr>
              <a:t>の</a:t>
            </a:r>
            <a:r>
              <a:rPr lang="ja-JP" altLang="en-US" sz="1600" dirty="0" smtClean="0">
                <a:latin typeface="+mn-ea"/>
              </a:rPr>
              <a:t>質を報酬体系に反映させる手法等</a:t>
            </a:r>
            <a:r>
              <a:rPr lang="ja-JP" altLang="en-US" sz="1600" dirty="0">
                <a:latin typeface="+mn-ea"/>
              </a:rPr>
              <a:t>を検討する。</a:t>
            </a:r>
          </a:p>
          <a:p>
            <a:r>
              <a:rPr lang="ja-JP" altLang="en-US" sz="1600" dirty="0">
                <a:latin typeface="+mn-ea"/>
              </a:rPr>
              <a:t>　</a:t>
            </a:r>
          </a:p>
          <a:p>
            <a:r>
              <a:rPr lang="ja-JP" altLang="en-US" b="1" dirty="0" smtClean="0">
                <a:latin typeface="+mn-ea"/>
              </a:rPr>
              <a:t>②</a:t>
            </a:r>
            <a:r>
              <a:rPr lang="ja-JP" altLang="en-US" b="1" dirty="0">
                <a:latin typeface="+mn-ea"/>
              </a:rPr>
              <a:t>　客観性・透明性の高い諸情報に基づく報酬</a:t>
            </a:r>
            <a:r>
              <a:rPr lang="ja-JP" altLang="en-US" b="1" dirty="0" smtClean="0">
                <a:latin typeface="+mn-ea"/>
              </a:rPr>
              <a:t>設定</a:t>
            </a:r>
            <a:endParaRPr lang="ja-JP" altLang="en-US" b="1" dirty="0">
              <a:latin typeface="+mn-ea"/>
            </a:endParaRPr>
          </a:p>
          <a:p>
            <a:r>
              <a:rPr lang="ja-JP" altLang="en-US" sz="1600" dirty="0">
                <a:latin typeface="+mn-ea"/>
              </a:rPr>
              <a:t>　　　事業者の経営状況、提供しているサービスの質や量、利用者のサービス利用実態や収入・支出の状</a:t>
            </a:r>
          </a:p>
          <a:p>
            <a:r>
              <a:rPr lang="ja-JP" altLang="en-US" sz="1600" dirty="0">
                <a:latin typeface="+mn-ea"/>
              </a:rPr>
              <a:t>　　況、サービス利用者が近年急増している原因といった報酬改定の基礎となる諸情報について、客観性・</a:t>
            </a:r>
          </a:p>
          <a:p>
            <a:r>
              <a:rPr lang="ja-JP" altLang="en-US" sz="1600" dirty="0">
                <a:latin typeface="+mn-ea"/>
              </a:rPr>
              <a:t>　　透明性の高い手法により把握するための所要の措置を講じた上で、きめ細かい報酬改定を適切に行う</a:t>
            </a:r>
          </a:p>
          <a:p>
            <a:r>
              <a:rPr lang="ja-JP" altLang="en-US" sz="1600" dirty="0">
                <a:latin typeface="+mn-ea"/>
              </a:rPr>
              <a:t>　　</a:t>
            </a:r>
            <a:r>
              <a:rPr lang="ja-JP" altLang="en-US" sz="1600" dirty="0" smtClean="0">
                <a:latin typeface="+mn-ea"/>
              </a:rPr>
              <a:t>ための検討を行う。</a:t>
            </a:r>
            <a:r>
              <a:rPr lang="ja-JP" altLang="en-US" sz="1600" dirty="0">
                <a:latin typeface="+mn-ea"/>
              </a:rPr>
              <a:t>　</a:t>
            </a:r>
          </a:p>
          <a:p>
            <a:endParaRPr kumimoji="1" lang="en-US" altLang="ja-JP" sz="1600" dirty="0" smtClean="0">
              <a:latin typeface="+mn-ea"/>
            </a:endParaRPr>
          </a:p>
          <a:p>
            <a:r>
              <a:rPr kumimoji="1" lang="ja-JP" altLang="en-US" b="1" dirty="0" smtClean="0">
                <a:latin typeface="+mn-ea"/>
              </a:rPr>
              <a:t>③　食事提供体制加算について</a:t>
            </a:r>
            <a:endParaRPr kumimoji="1" lang="en-US" altLang="ja-JP" b="1" dirty="0" smtClean="0">
              <a:latin typeface="+mn-ea"/>
            </a:endParaRPr>
          </a:p>
          <a:p>
            <a:r>
              <a:rPr lang="ja-JP" altLang="en-US" sz="1600" dirty="0" smtClean="0"/>
              <a:t>　　　食事提供体制加算については、食事の提供に関する実態等の調査・研究を十分に行った上で、引き</a:t>
            </a:r>
            <a:endParaRPr lang="en-US" altLang="ja-JP" sz="1600" dirty="0" smtClean="0"/>
          </a:p>
          <a:p>
            <a:r>
              <a:rPr lang="ja-JP" altLang="en-US" sz="1600" dirty="0"/>
              <a:t>　</a:t>
            </a:r>
            <a:r>
              <a:rPr lang="ja-JP" altLang="en-US" sz="1600" dirty="0" smtClean="0"/>
              <a:t>　続き、そのあり方を検討する。</a:t>
            </a:r>
            <a:endParaRPr lang="en-US" altLang="ja-JP" sz="1600" dirty="0" smtClean="0"/>
          </a:p>
          <a:p>
            <a:r>
              <a:rPr lang="ja-JP" altLang="en-US" sz="1600" dirty="0"/>
              <a:t>　</a:t>
            </a:r>
            <a:endParaRPr lang="en-US" altLang="ja-JP" sz="1600" dirty="0"/>
          </a:p>
          <a:p>
            <a:r>
              <a:rPr lang="ja-JP" altLang="en-US" b="1" dirty="0"/>
              <a:t>④</a:t>
            </a:r>
            <a:r>
              <a:rPr kumimoji="1" lang="ja-JP" altLang="en-US" b="1" dirty="0" smtClean="0"/>
              <a:t>　就労継続支援Ａ型と放課後等デイサービスにおける送迎加算</a:t>
            </a:r>
            <a:endParaRPr kumimoji="1" lang="en-US" altLang="ja-JP" b="1" dirty="0" smtClean="0">
              <a:latin typeface="+mn-ea"/>
            </a:endParaRPr>
          </a:p>
          <a:p>
            <a:r>
              <a:rPr lang="ja-JP" altLang="en-US" sz="1600" dirty="0" smtClean="0"/>
              <a:t>　　　就労継続支援Ａ型と放課後等デイサービスについては、送迎対象者の実態を把握した上で、送迎加</a:t>
            </a:r>
            <a:endParaRPr lang="en-US" altLang="ja-JP" sz="1600" dirty="0" smtClean="0"/>
          </a:p>
          <a:p>
            <a:r>
              <a:rPr lang="ja-JP" altLang="en-US" sz="1600" dirty="0"/>
              <a:t>　</a:t>
            </a:r>
            <a:r>
              <a:rPr lang="ja-JP" altLang="en-US" sz="1600" dirty="0" smtClean="0"/>
              <a:t>　算のあり方を検討する。</a:t>
            </a:r>
            <a:r>
              <a:rPr lang="ja-JP" altLang="en-US" sz="1600" dirty="0"/>
              <a:t>　</a:t>
            </a:r>
            <a:endParaRPr lang="en-US" altLang="ja-JP" sz="1600" dirty="0" smtClean="0"/>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Arial"/>
              </a:rPr>
              <a:t>平成</a:t>
            </a:r>
            <a:r>
              <a:rPr kumimoji="0" lang="en-US" altLang="ja-JP" sz="1200" kern="0" dirty="0">
                <a:solidFill>
                  <a:prstClr val="black"/>
                </a:solidFill>
                <a:latin typeface="Arial"/>
              </a:rPr>
              <a:t>30</a:t>
            </a:r>
            <a:r>
              <a:rPr kumimoji="0" lang="ja-JP" altLang="en-US" sz="1200" b="0" i="0" u="none" strike="noStrike" kern="0" cap="none" spc="0" normalizeH="0" baseline="0" noProof="0" dirty="0" smtClean="0">
                <a:ln>
                  <a:noFill/>
                </a:ln>
                <a:solidFill>
                  <a:prstClr val="black"/>
                </a:solidFill>
                <a:effectLst/>
                <a:uLnTx/>
                <a:uFillTx/>
                <a:latin typeface="Arial"/>
              </a:rPr>
              <a:t>年</a:t>
            </a:r>
            <a:r>
              <a:rPr kumimoji="0" lang="en-US" altLang="ja-JP" sz="1200" b="0" i="0" u="none" strike="noStrike" kern="0" cap="none" spc="0" normalizeH="0" baseline="0" noProof="0" dirty="0" smtClean="0">
                <a:ln>
                  <a:noFill/>
                </a:ln>
                <a:solidFill>
                  <a:prstClr val="black"/>
                </a:solidFill>
                <a:effectLst/>
                <a:uLnTx/>
                <a:uFillTx/>
                <a:latin typeface="Arial"/>
              </a:rPr>
              <a:t>2</a:t>
            </a:r>
            <a:r>
              <a:rPr kumimoji="0" lang="ja-JP" altLang="en-US" sz="1200" b="0" i="0" u="none" strike="noStrike" kern="0" cap="none" spc="0" normalizeH="0" baseline="0" noProof="0" dirty="0" smtClean="0">
                <a:ln>
                  <a:noFill/>
                </a:ln>
                <a:solidFill>
                  <a:prstClr val="black"/>
                </a:solidFill>
                <a:effectLst/>
                <a:uLnTx/>
                <a:uFillTx/>
                <a:latin typeface="Arial"/>
              </a:rPr>
              <a:t>月</a:t>
            </a:r>
            <a:r>
              <a:rPr kumimoji="0" lang="en-US" altLang="ja-JP" sz="1200" b="0" i="0" u="none" strike="noStrike" kern="0" cap="none" spc="0" normalizeH="0" baseline="0" noProof="0" dirty="0" smtClean="0">
                <a:ln>
                  <a:noFill/>
                </a:ln>
                <a:solidFill>
                  <a:prstClr val="black"/>
                </a:solidFill>
                <a:effectLst/>
                <a:uLnTx/>
                <a:uFillTx/>
                <a:latin typeface="Arial"/>
              </a:rPr>
              <a:t>5</a:t>
            </a:r>
            <a:r>
              <a:rPr kumimoji="0" lang="ja-JP" altLang="en-US" sz="1200" b="0" i="0" u="none" strike="noStrike" kern="0" cap="none" spc="0" normalizeH="0" baseline="0" noProof="0" dirty="0" smtClean="0">
                <a:ln>
                  <a:noFill/>
                </a:ln>
                <a:solidFill>
                  <a:prstClr val="black"/>
                </a:solidFill>
                <a:effectLst/>
                <a:uLnTx/>
                <a:uFillTx/>
                <a:latin typeface="Arial"/>
              </a:rPr>
              <a:t>日第</a:t>
            </a:r>
            <a:r>
              <a:rPr kumimoji="0" lang="en-US" altLang="ja-JP" sz="1200" b="0" i="0" u="none" strike="noStrike" kern="0" cap="none" spc="0" normalizeH="0" baseline="0" noProof="0" dirty="0" smtClean="0">
                <a:ln>
                  <a:noFill/>
                </a:ln>
                <a:solidFill>
                  <a:prstClr val="black"/>
                </a:solidFill>
                <a:effectLst/>
                <a:uLnTx/>
                <a:uFillTx/>
                <a:latin typeface="Arial"/>
              </a:rPr>
              <a:t>17</a:t>
            </a:r>
            <a:r>
              <a:rPr kumimoji="0" lang="ja-JP" altLang="en-US" sz="1200" b="0" i="0" u="none" strike="noStrike" kern="0" cap="none" spc="0" normalizeH="0" baseline="0" noProof="0" dirty="0" smtClean="0">
                <a:ln>
                  <a:noFill/>
                </a:ln>
                <a:solidFill>
                  <a:prstClr val="black"/>
                </a:solidFill>
                <a:effectLst/>
                <a:uLnTx/>
                <a:uFillTx/>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58</a:t>
            </a:fld>
            <a:endParaRPr lang="ja-JP" altLang="en-US" sz="1600" dirty="0">
              <a:solidFill>
                <a:prstClr val="black"/>
              </a:solidFill>
            </a:endParaRPr>
          </a:p>
        </p:txBody>
      </p:sp>
    </p:spTree>
    <p:extLst>
      <p:ext uri="{BB962C8B-B14F-4D97-AF65-F5344CB8AC3E}">
        <p14:creationId xmlns:p14="http://schemas.microsoft.com/office/powerpoint/2010/main" val="3822387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②</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5170646"/>
          </a:xfrm>
          <a:prstGeom prst="rect">
            <a:avLst/>
          </a:prstGeom>
          <a:noFill/>
        </p:spPr>
        <p:txBody>
          <a:bodyPr wrap="square" rtlCol="0">
            <a:spAutoFit/>
          </a:bodyPr>
          <a:lstStyle/>
          <a:p>
            <a:r>
              <a:rPr lang="ja-JP" altLang="en-US" b="1" dirty="0" smtClean="0">
                <a:latin typeface="+mn-ea"/>
              </a:rPr>
              <a:t>⑤</a:t>
            </a:r>
            <a:r>
              <a:rPr lang="ja-JP" altLang="en-US" b="1" dirty="0">
                <a:latin typeface="+mn-ea"/>
              </a:rPr>
              <a:t>　身体</a:t>
            </a:r>
            <a:r>
              <a:rPr lang="ja-JP" altLang="en-US" b="1" dirty="0" smtClean="0">
                <a:latin typeface="+mn-ea"/>
              </a:rPr>
              <a:t>拘束等の</a:t>
            </a:r>
            <a:r>
              <a:rPr lang="ja-JP" altLang="en-US" b="1" dirty="0">
                <a:latin typeface="+mn-ea"/>
              </a:rPr>
              <a:t>適正化について</a:t>
            </a:r>
          </a:p>
          <a:p>
            <a:r>
              <a:rPr lang="ja-JP" altLang="en-US" sz="1600" dirty="0">
                <a:latin typeface="+mn-ea"/>
              </a:rPr>
              <a:t>　　　</a:t>
            </a:r>
            <a:r>
              <a:rPr lang="ja-JP" altLang="en-US" sz="1600" dirty="0" smtClean="0">
                <a:latin typeface="+mn-ea"/>
              </a:rPr>
              <a:t>今般</a:t>
            </a:r>
            <a:r>
              <a:rPr lang="ja-JP" altLang="en-US" sz="1600" dirty="0">
                <a:latin typeface="+mn-ea"/>
              </a:rPr>
              <a:t>、身体拘束等の記録を行っていない</a:t>
            </a:r>
            <a:r>
              <a:rPr lang="ja-JP" altLang="en-US" sz="1600" dirty="0" smtClean="0">
                <a:latin typeface="+mn-ea"/>
              </a:rPr>
              <a:t>場合の減算を設けることとするが、「</a:t>
            </a:r>
            <a:r>
              <a:rPr lang="ja-JP" altLang="en-US" sz="1600" dirty="0">
                <a:latin typeface="+mn-ea"/>
              </a:rPr>
              <a:t>身体拘束等の適正化</a:t>
            </a:r>
            <a:r>
              <a:rPr lang="ja-JP" altLang="en-US" sz="1600" dirty="0" smtClean="0">
                <a:latin typeface="+mn-ea"/>
              </a:rPr>
              <a:t>の</a:t>
            </a:r>
            <a:endParaRPr lang="en-US" altLang="ja-JP" sz="1600" dirty="0" smtClean="0">
              <a:latin typeface="+mn-ea"/>
            </a:endParaRPr>
          </a:p>
          <a:p>
            <a:r>
              <a:rPr lang="ja-JP" altLang="en-US" sz="1600" dirty="0">
                <a:latin typeface="+mn-ea"/>
              </a:rPr>
              <a:t>　</a:t>
            </a:r>
            <a:r>
              <a:rPr lang="ja-JP" altLang="en-US" sz="1600" dirty="0" smtClean="0">
                <a:latin typeface="+mn-ea"/>
              </a:rPr>
              <a:t>　ため</a:t>
            </a:r>
            <a:r>
              <a:rPr lang="ja-JP" altLang="en-US" sz="1600" dirty="0">
                <a:latin typeface="+mn-ea"/>
              </a:rPr>
              <a:t>の対策を検討する委員会の開催、指針の整備、職員等に</a:t>
            </a:r>
            <a:r>
              <a:rPr lang="ja-JP" altLang="en-US" sz="1600" dirty="0" smtClean="0">
                <a:latin typeface="+mn-ea"/>
              </a:rPr>
              <a:t>対する</a:t>
            </a:r>
            <a:r>
              <a:rPr lang="ja-JP" altLang="en-US" sz="1600" dirty="0">
                <a:latin typeface="+mn-ea"/>
              </a:rPr>
              <a:t>研修の定期的な実施」について</a:t>
            </a:r>
            <a:r>
              <a:rPr lang="ja-JP" altLang="en-US" sz="1600" dirty="0" smtClean="0">
                <a:latin typeface="+mn-ea"/>
              </a:rPr>
              <a:t>も</a:t>
            </a:r>
            <a:endParaRPr lang="en-US" altLang="ja-JP" sz="1600" dirty="0" smtClean="0">
              <a:latin typeface="+mn-ea"/>
            </a:endParaRPr>
          </a:p>
          <a:p>
            <a:r>
              <a:rPr lang="ja-JP" altLang="en-US" sz="1600" dirty="0">
                <a:latin typeface="+mn-ea"/>
              </a:rPr>
              <a:t>　</a:t>
            </a:r>
            <a:r>
              <a:rPr lang="ja-JP" altLang="en-US" sz="1600" dirty="0" smtClean="0">
                <a:latin typeface="+mn-ea"/>
              </a:rPr>
              <a:t>　努めるものと</a:t>
            </a:r>
            <a:r>
              <a:rPr lang="ja-JP" altLang="en-US" sz="1600" dirty="0">
                <a:latin typeface="+mn-ea"/>
              </a:rPr>
              <a:t>し</a:t>
            </a:r>
            <a:r>
              <a:rPr lang="ja-JP" altLang="en-US" sz="1600" dirty="0" smtClean="0">
                <a:latin typeface="+mn-ea"/>
              </a:rPr>
              <a:t>、その上で、更なる見直し</a:t>
            </a:r>
            <a:r>
              <a:rPr lang="ja-JP" altLang="en-US" sz="1600" dirty="0">
                <a:latin typeface="+mn-ea"/>
              </a:rPr>
              <a:t>については今後検討</a:t>
            </a:r>
            <a:r>
              <a:rPr lang="ja-JP" altLang="en-US" sz="1600" dirty="0" smtClean="0">
                <a:latin typeface="+mn-ea"/>
              </a:rPr>
              <a:t>する</a:t>
            </a:r>
            <a:r>
              <a:rPr lang="ja-JP" altLang="en-US" sz="1600" dirty="0">
                <a:latin typeface="+mn-ea"/>
              </a:rPr>
              <a:t>。</a:t>
            </a:r>
          </a:p>
          <a:p>
            <a:r>
              <a:rPr lang="ja-JP" altLang="en-US" sz="1600" dirty="0">
                <a:latin typeface="+mn-ea"/>
              </a:rPr>
              <a:t>　</a:t>
            </a:r>
          </a:p>
          <a:p>
            <a:r>
              <a:rPr lang="ja-JP" altLang="en-US" b="1" dirty="0">
                <a:latin typeface="+mn-ea"/>
              </a:rPr>
              <a:t>⑥　</a:t>
            </a:r>
            <a:r>
              <a:rPr lang="ja-JP" altLang="en-US" b="1" dirty="0" smtClean="0">
                <a:latin typeface="+mn-ea"/>
              </a:rPr>
              <a:t>居宅介護に</a:t>
            </a:r>
            <a:r>
              <a:rPr lang="ja-JP" altLang="en-US" b="1" dirty="0">
                <a:latin typeface="+mn-ea"/>
              </a:rPr>
              <a:t>ついて</a:t>
            </a:r>
          </a:p>
          <a:p>
            <a:r>
              <a:rPr lang="ja-JP" altLang="en-US" sz="1600" dirty="0">
                <a:latin typeface="+mn-ea"/>
              </a:rPr>
              <a:t>　　　居宅介護の</a:t>
            </a:r>
            <a:r>
              <a:rPr lang="ja-JP" altLang="en-US" sz="1600" dirty="0" smtClean="0">
                <a:latin typeface="+mn-ea"/>
              </a:rPr>
              <a:t>利用実態等を</a:t>
            </a:r>
            <a:r>
              <a:rPr lang="ja-JP" altLang="en-US" sz="1600" dirty="0">
                <a:latin typeface="+mn-ea"/>
              </a:rPr>
              <a:t>把握しつつ</a:t>
            </a:r>
            <a:r>
              <a:rPr lang="ja-JP" altLang="en-US" sz="1600" dirty="0" smtClean="0">
                <a:latin typeface="+mn-ea"/>
              </a:rPr>
              <a:t>、身体</a:t>
            </a:r>
            <a:r>
              <a:rPr lang="ja-JP" altLang="en-US" sz="1600" dirty="0">
                <a:latin typeface="+mn-ea"/>
              </a:rPr>
              <a:t>介護と家事援助の報酬や人員</a:t>
            </a:r>
            <a:r>
              <a:rPr lang="ja-JP" altLang="en-US" sz="1600" dirty="0" smtClean="0">
                <a:latin typeface="+mn-ea"/>
              </a:rPr>
              <a:t>基準について検討</a:t>
            </a:r>
            <a:r>
              <a:rPr lang="ja-JP" altLang="en-US" sz="1600" dirty="0">
                <a:latin typeface="+mn-ea"/>
              </a:rPr>
              <a:t>する。</a:t>
            </a:r>
          </a:p>
          <a:p>
            <a:r>
              <a:rPr lang="ja-JP" altLang="en-US" sz="1600" dirty="0">
                <a:latin typeface="+mn-ea"/>
              </a:rPr>
              <a:t>　</a:t>
            </a:r>
          </a:p>
          <a:p>
            <a:r>
              <a:rPr lang="ja-JP" altLang="en-US" b="1" dirty="0" smtClean="0">
                <a:latin typeface="+mn-ea"/>
              </a:rPr>
              <a:t>⑦　</a:t>
            </a:r>
            <a:r>
              <a:rPr kumimoji="1" lang="ja-JP" altLang="en-US" b="1" dirty="0" smtClean="0">
                <a:latin typeface="+mn-ea"/>
              </a:rPr>
              <a:t>重度障害者等包括支援の対象者の要件について</a:t>
            </a:r>
            <a:endParaRPr kumimoji="1" lang="en-US" altLang="ja-JP" b="1" dirty="0" smtClean="0">
              <a:latin typeface="+mn-ea"/>
            </a:endParaRPr>
          </a:p>
          <a:p>
            <a:r>
              <a:rPr lang="ja-JP" altLang="en-US" sz="1600" dirty="0">
                <a:latin typeface="+mn-ea"/>
              </a:rPr>
              <a:t>　</a:t>
            </a:r>
            <a:r>
              <a:rPr lang="ja-JP" altLang="en-US" sz="1600" dirty="0" smtClean="0">
                <a:latin typeface="+mn-ea"/>
              </a:rPr>
              <a:t>　</a:t>
            </a:r>
            <a:r>
              <a:rPr lang="ja-JP" altLang="en-US" sz="1600" dirty="0">
                <a:latin typeface="+mn-ea"/>
              </a:rPr>
              <a:t>　重度障害者等包括</a:t>
            </a:r>
            <a:r>
              <a:rPr lang="ja-JP" altLang="en-US" sz="1600" dirty="0" smtClean="0">
                <a:latin typeface="+mn-ea"/>
              </a:rPr>
              <a:t>支援</a:t>
            </a:r>
            <a:r>
              <a:rPr lang="ja-JP" altLang="en-US" sz="1600" dirty="0">
                <a:latin typeface="+mn-ea"/>
              </a:rPr>
              <a:t>の</a:t>
            </a:r>
            <a:r>
              <a:rPr lang="ja-JP" altLang="en-US" sz="1600" dirty="0" smtClean="0">
                <a:latin typeface="+mn-ea"/>
              </a:rPr>
              <a:t>対象者の要件について、その利用実態を把握した上で、対応を検討する。</a:t>
            </a:r>
            <a:endParaRPr kumimoji="1" lang="en-US" altLang="ja-JP" sz="1600" dirty="0" smtClean="0">
              <a:latin typeface="+mn-ea"/>
            </a:endParaRPr>
          </a:p>
          <a:p>
            <a:r>
              <a:rPr lang="ja-JP" altLang="en-US" sz="1600" dirty="0" smtClean="0">
                <a:latin typeface="+mn-ea"/>
              </a:rPr>
              <a:t>　</a:t>
            </a:r>
            <a:endParaRPr lang="en-US" altLang="ja-JP" sz="1600" dirty="0">
              <a:latin typeface="+mn-ea"/>
            </a:endParaRPr>
          </a:p>
          <a:p>
            <a:r>
              <a:rPr kumimoji="1" lang="ja-JP" altLang="en-US" b="1" dirty="0" smtClean="0">
                <a:latin typeface="+mn-ea"/>
              </a:rPr>
              <a:t>⑧　就労移行支援利用後の一般就労について</a:t>
            </a:r>
            <a:endParaRPr kumimoji="1" lang="en-US" altLang="ja-JP" b="1" dirty="0" smtClean="0">
              <a:latin typeface="+mn-ea"/>
            </a:endParaRPr>
          </a:p>
          <a:p>
            <a:r>
              <a:rPr lang="ja-JP" altLang="en-US" sz="1600" dirty="0" smtClean="0">
                <a:latin typeface="+mn-ea"/>
              </a:rPr>
              <a:t>　　　一般就労の範囲については、今後、就労移行支援の利用を経て一般就労した際の雇用形態や労働</a:t>
            </a:r>
            <a:endParaRPr lang="en-US" altLang="ja-JP" sz="1600" dirty="0" smtClean="0">
              <a:latin typeface="+mn-ea"/>
            </a:endParaRPr>
          </a:p>
          <a:p>
            <a:r>
              <a:rPr lang="ja-JP" altLang="en-US" sz="1600" dirty="0">
                <a:latin typeface="+mn-ea"/>
              </a:rPr>
              <a:t>　</a:t>
            </a:r>
            <a:r>
              <a:rPr lang="ja-JP" altLang="en-US" sz="1600" dirty="0" smtClean="0">
                <a:latin typeface="+mn-ea"/>
              </a:rPr>
              <a:t>　時間数についての実態を把握した上で、対応を検討する。</a:t>
            </a:r>
            <a:endParaRPr lang="en-US" altLang="ja-JP" sz="1600" dirty="0" smtClean="0">
              <a:latin typeface="+mn-ea"/>
            </a:endParaRPr>
          </a:p>
          <a:p>
            <a:r>
              <a:rPr lang="ja-JP" altLang="en-US" sz="1600" dirty="0" smtClean="0">
                <a:latin typeface="+mn-ea"/>
              </a:rPr>
              <a:t>　</a:t>
            </a:r>
            <a:endParaRPr lang="en-US" altLang="ja-JP" sz="1600" dirty="0">
              <a:latin typeface="+mn-ea"/>
            </a:endParaRPr>
          </a:p>
          <a:p>
            <a:r>
              <a:rPr lang="ja-JP" altLang="en-US" b="1" dirty="0">
                <a:latin typeface="+mn-ea"/>
              </a:rPr>
              <a:t>⑨</a:t>
            </a:r>
            <a:r>
              <a:rPr kumimoji="1" lang="ja-JP" altLang="en-US" b="1" dirty="0" smtClean="0">
                <a:latin typeface="+mn-ea"/>
              </a:rPr>
              <a:t>　就労継続支援Ａ型における最低賃金減額特例について</a:t>
            </a:r>
            <a:endParaRPr kumimoji="1" lang="en-US" altLang="ja-JP" b="1" dirty="0" smtClean="0">
              <a:latin typeface="+mn-ea"/>
            </a:endParaRPr>
          </a:p>
          <a:p>
            <a:r>
              <a:rPr lang="ja-JP" altLang="en-US" sz="1600" dirty="0">
                <a:latin typeface="+mn-ea"/>
              </a:rPr>
              <a:t>　</a:t>
            </a:r>
            <a:r>
              <a:rPr lang="ja-JP" altLang="en-US" sz="1600" dirty="0" smtClean="0">
                <a:latin typeface="+mn-ea"/>
              </a:rPr>
              <a:t>　　就労継続支援Ａ型については、重度の障害者との雇用契約締結当初に最低賃金減額特例を適用し</a:t>
            </a:r>
            <a:endParaRPr lang="en-US" altLang="ja-JP" sz="1600" dirty="0" smtClean="0">
              <a:latin typeface="+mn-ea"/>
            </a:endParaRPr>
          </a:p>
          <a:p>
            <a:r>
              <a:rPr lang="ja-JP" altLang="en-US" sz="1600" dirty="0">
                <a:latin typeface="+mn-ea"/>
              </a:rPr>
              <a:t>　</a:t>
            </a:r>
            <a:r>
              <a:rPr lang="ja-JP" altLang="en-US" sz="1600" dirty="0" smtClean="0">
                <a:latin typeface="+mn-ea"/>
              </a:rPr>
              <a:t>　</a:t>
            </a:r>
            <a:r>
              <a:rPr lang="ja-JP" altLang="en-US" sz="1600" dirty="0" err="1" smtClean="0">
                <a:latin typeface="+mn-ea"/>
              </a:rPr>
              <a:t>て</a:t>
            </a:r>
            <a:r>
              <a:rPr lang="ja-JP" altLang="en-US" sz="1600" dirty="0" smtClean="0">
                <a:latin typeface="+mn-ea"/>
              </a:rPr>
              <a:t>いる事業所もあるが、こうした事業所に</a:t>
            </a:r>
            <a:r>
              <a:rPr lang="ja-JP" altLang="en-US" sz="1600" dirty="0">
                <a:latin typeface="+mn-ea"/>
              </a:rPr>
              <a:t>ついて</a:t>
            </a:r>
            <a:r>
              <a:rPr lang="ja-JP" altLang="en-US" sz="1600" dirty="0" smtClean="0">
                <a:latin typeface="+mn-ea"/>
              </a:rPr>
              <a:t>、今後、最低賃金減額特例の適用者数、適用期間、最</a:t>
            </a:r>
            <a:endParaRPr lang="en-US" altLang="ja-JP" sz="1600" dirty="0" smtClean="0">
              <a:latin typeface="+mn-ea"/>
            </a:endParaRPr>
          </a:p>
          <a:p>
            <a:r>
              <a:rPr lang="ja-JP" altLang="en-US" sz="1600" dirty="0">
                <a:latin typeface="+mn-ea"/>
              </a:rPr>
              <a:t>　</a:t>
            </a:r>
            <a:r>
              <a:rPr lang="ja-JP" altLang="en-US" sz="1600" dirty="0" smtClean="0">
                <a:latin typeface="+mn-ea"/>
              </a:rPr>
              <a:t>　低賃金の減額割合などの実態を把握した上で、対応を検討する。</a:t>
            </a:r>
            <a:endParaRPr lang="en-US" altLang="ja-JP" sz="1600" dirty="0" smtClean="0">
              <a:latin typeface="+mn-ea"/>
            </a:endParaRPr>
          </a:p>
          <a:p>
            <a:r>
              <a:rPr lang="ja-JP" altLang="en-US" sz="1600" dirty="0" smtClean="0">
                <a:latin typeface="+mn-ea"/>
              </a:rPr>
              <a:t>　</a:t>
            </a:r>
            <a:endParaRPr lang="en-US" altLang="ja-JP" sz="1600" dirty="0">
              <a:latin typeface="+mn-ea"/>
            </a:endParaRPr>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Arial"/>
              </a:rPr>
              <a:t>平成</a:t>
            </a:r>
            <a:r>
              <a:rPr kumimoji="0" lang="en-US" altLang="ja-JP" sz="1200" kern="0" dirty="0">
                <a:solidFill>
                  <a:prstClr val="black"/>
                </a:solidFill>
                <a:latin typeface="Arial"/>
              </a:rPr>
              <a:t>30</a:t>
            </a:r>
            <a:r>
              <a:rPr kumimoji="0" lang="ja-JP" altLang="en-US" sz="1200" b="0" i="0" u="none" strike="noStrike" kern="0" cap="none" spc="0" normalizeH="0" baseline="0" noProof="0" dirty="0" smtClean="0">
                <a:ln>
                  <a:noFill/>
                </a:ln>
                <a:solidFill>
                  <a:prstClr val="black"/>
                </a:solidFill>
                <a:effectLst/>
                <a:uLnTx/>
                <a:uFillTx/>
                <a:latin typeface="Arial"/>
              </a:rPr>
              <a:t>年</a:t>
            </a:r>
            <a:r>
              <a:rPr kumimoji="0" lang="en-US" altLang="ja-JP" sz="1200" b="0" i="0" u="none" strike="noStrike" kern="0" cap="none" spc="0" normalizeH="0" baseline="0" noProof="0" dirty="0" smtClean="0">
                <a:ln>
                  <a:noFill/>
                </a:ln>
                <a:solidFill>
                  <a:prstClr val="black"/>
                </a:solidFill>
                <a:effectLst/>
                <a:uLnTx/>
                <a:uFillTx/>
                <a:latin typeface="Arial"/>
              </a:rPr>
              <a:t>2</a:t>
            </a:r>
            <a:r>
              <a:rPr kumimoji="0" lang="ja-JP" altLang="en-US" sz="1200" b="0" i="0" u="none" strike="noStrike" kern="0" cap="none" spc="0" normalizeH="0" baseline="0" noProof="0" dirty="0" smtClean="0">
                <a:ln>
                  <a:noFill/>
                </a:ln>
                <a:solidFill>
                  <a:prstClr val="black"/>
                </a:solidFill>
                <a:effectLst/>
                <a:uLnTx/>
                <a:uFillTx/>
                <a:latin typeface="Arial"/>
              </a:rPr>
              <a:t>月</a:t>
            </a:r>
            <a:r>
              <a:rPr kumimoji="0" lang="en-US" altLang="ja-JP" sz="1200" b="0" i="0" u="none" strike="noStrike" kern="0" cap="none" spc="0" normalizeH="0" baseline="0" noProof="0" dirty="0" smtClean="0">
                <a:ln>
                  <a:noFill/>
                </a:ln>
                <a:solidFill>
                  <a:prstClr val="black"/>
                </a:solidFill>
                <a:effectLst/>
                <a:uLnTx/>
                <a:uFillTx/>
                <a:latin typeface="Arial"/>
              </a:rPr>
              <a:t>5</a:t>
            </a:r>
            <a:r>
              <a:rPr kumimoji="0" lang="ja-JP" altLang="en-US" sz="1200" b="0" i="0" u="none" strike="noStrike" kern="0" cap="none" spc="0" normalizeH="0" baseline="0" noProof="0" dirty="0" smtClean="0">
                <a:ln>
                  <a:noFill/>
                </a:ln>
                <a:solidFill>
                  <a:prstClr val="black"/>
                </a:solidFill>
                <a:effectLst/>
                <a:uLnTx/>
                <a:uFillTx/>
                <a:latin typeface="Arial"/>
              </a:rPr>
              <a:t>日第</a:t>
            </a:r>
            <a:r>
              <a:rPr kumimoji="0" lang="en-US" altLang="ja-JP" sz="1200" b="0" i="0" u="none" strike="noStrike" kern="0" cap="none" spc="0" normalizeH="0" baseline="0" noProof="0" dirty="0" smtClean="0">
                <a:ln>
                  <a:noFill/>
                </a:ln>
                <a:solidFill>
                  <a:prstClr val="black"/>
                </a:solidFill>
                <a:effectLst/>
                <a:uLnTx/>
                <a:uFillTx/>
                <a:latin typeface="Arial"/>
              </a:rPr>
              <a:t>17</a:t>
            </a:r>
            <a:r>
              <a:rPr kumimoji="0" lang="ja-JP" altLang="en-US" sz="1200" b="0" i="0" u="none" strike="noStrike" kern="0" cap="none" spc="0" normalizeH="0" baseline="0" noProof="0" dirty="0" smtClean="0">
                <a:ln>
                  <a:noFill/>
                </a:ln>
                <a:solidFill>
                  <a:prstClr val="black"/>
                </a:solidFill>
                <a:effectLst/>
                <a:uLnTx/>
                <a:uFillTx/>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59</a:t>
            </a:fld>
            <a:endParaRPr lang="ja-JP" altLang="en-US" sz="1600" dirty="0">
              <a:solidFill>
                <a:prstClr val="black"/>
              </a:solidFill>
            </a:endParaRPr>
          </a:p>
        </p:txBody>
      </p:sp>
    </p:spTree>
    <p:extLst>
      <p:ext uri="{BB962C8B-B14F-4D97-AF65-F5344CB8AC3E}">
        <p14:creationId xmlns:p14="http://schemas.microsoft.com/office/powerpoint/2010/main" val="329565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コネクタ 80"/>
          <p:cNvCxnSpPr/>
          <p:nvPr/>
        </p:nvCxnSpPr>
        <p:spPr>
          <a:xfrm flipV="1">
            <a:off x="1676636" y="1997967"/>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000702" y="1988839"/>
            <a:ext cx="78288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3" name="右矢印 92"/>
          <p:cNvSpPr/>
          <p:nvPr/>
        </p:nvSpPr>
        <p:spPr>
          <a:xfrm>
            <a:off x="3621526" y="476672"/>
            <a:ext cx="4859909" cy="1085636"/>
          </a:xfrm>
          <a:prstGeom prst="rightArrow">
            <a:avLst>
              <a:gd name="adj1" fmla="val 50000"/>
              <a:gd name="adj2" fmla="val 48688"/>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b"/>
          <a:lstStyle/>
          <a:p>
            <a:pPr algn="ctr">
              <a:defRPr/>
            </a:pPr>
            <a:r>
              <a:rPr lang="ja-JP" altLang="en-US" sz="1600" b="1" dirty="0">
                <a:solidFill>
                  <a:srgbClr val="1F497D">
                    <a:lumMod val="75000"/>
                  </a:srgbClr>
                </a:solidFill>
                <a:latin typeface="ＭＳ Ｐゴシック"/>
              </a:rPr>
              <a:t>「ノーマライゼーション」理念の浸透</a:t>
            </a:r>
            <a:endParaRPr lang="en-US" altLang="ja-JP" sz="1100" dirty="0">
              <a:solidFill>
                <a:srgbClr val="1F497D">
                  <a:lumMod val="75000"/>
                </a:srgbClr>
              </a:solidFill>
            </a:endParaRPr>
          </a:p>
          <a:p>
            <a:pPr algn="ctr">
              <a:defRPr/>
            </a:pPr>
            <a:endParaRPr lang="en-US" altLang="ja-JP" sz="1000" b="1" dirty="0">
              <a:solidFill>
                <a:srgbClr val="1F497D">
                  <a:lumMod val="75000"/>
                </a:srgbClr>
              </a:solidFill>
              <a:latin typeface="ＭＳ Ｐゴシック"/>
            </a:endParaRPr>
          </a:p>
        </p:txBody>
      </p:sp>
      <p:cxnSp>
        <p:nvCxnSpPr>
          <p:cNvPr id="59" name="直線コネクタ 58"/>
          <p:cNvCxnSpPr/>
          <p:nvPr/>
        </p:nvCxnSpPr>
        <p:spPr>
          <a:xfrm flipV="1">
            <a:off x="77463" y="2420888"/>
            <a:ext cx="9752012" cy="513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5044213" y="2853339"/>
            <a:ext cx="773113"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【H15】</a:t>
            </a:r>
            <a:endParaRPr lang="ja-JP" altLang="en-US" sz="1200" dirty="0">
              <a:solidFill>
                <a:prstClr val="black"/>
              </a:solidFill>
              <a:latin typeface="ＭＳ Ｐゴシック"/>
              <a:ea typeface="ＭＳ Ｐゴシック"/>
            </a:endParaRPr>
          </a:p>
        </p:txBody>
      </p:sp>
      <p:sp>
        <p:nvSpPr>
          <p:cNvPr id="91" name="正方形/長方形 90"/>
          <p:cNvSpPr/>
          <p:nvPr/>
        </p:nvSpPr>
        <p:spPr>
          <a:xfrm>
            <a:off x="2613376" y="770735"/>
            <a:ext cx="233412" cy="53403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endParaRPr lang="ja-JP" altLang="en-US" sz="1200">
              <a:solidFill>
                <a:prstClr val="white"/>
              </a:solidFill>
            </a:endParaRPr>
          </a:p>
        </p:txBody>
      </p:sp>
      <p:sp>
        <p:nvSpPr>
          <p:cNvPr id="92" name="正方形/長方形 91"/>
          <p:cNvSpPr/>
          <p:nvPr/>
        </p:nvSpPr>
        <p:spPr>
          <a:xfrm>
            <a:off x="2924799" y="770735"/>
            <a:ext cx="579437" cy="53403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endParaRPr lang="ja-JP" altLang="en-US" sz="1200">
              <a:solidFill>
                <a:prstClr val="white"/>
              </a:solidFill>
            </a:endParaRPr>
          </a:p>
        </p:txBody>
      </p:sp>
      <p:sp>
        <p:nvSpPr>
          <p:cNvPr id="44" name="テキスト ボックス 43"/>
          <p:cNvSpPr txBox="1"/>
          <p:nvPr/>
        </p:nvSpPr>
        <p:spPr>
          <a:xfrm>
            <a:off x="1964750" y="1485089"/>
            <a:ext cx="585217" cy="276904"/>
          </a:xfrm>
          <a:prstGeom prst="rect">
            <a:avLst/>
          </a:prstGeom>
          <a:noFill/>
        </p:spPr>
        <p:txBody>
          <a:bodyPr wrap="none" lIns="91341" tIns="45673" rIns="91341" bIns="45673">
            <a:spAutoFit/>
          </a:bodyPr>
          <a:lstStyle/>
          <a:p>
            <a:pPr>
              <a:defRPr/>
            </a:pPr>
            <a:r>
              <a:rPr lang="en-US" altLang="ja-JP" sz="1200" dirty="0">
                <a:solidFill>
                  <a:prstClr val="black"/>
                </a:solidFill>
                <a:latin typeface="ＭＳ Ｐゴシック"/>
                <a:ea typeface="ＭＳ Ｐゴシック"/>
              </a:rPr>
              <a:t>【S56】</a:t>
            </a:r>
            <a:endParaRPr lang="ja-JP" altLang="en-US" sz="1200" dirty="0">
              <a:solidFill>
                <a:prstClr val="black"/>
              </a:solidFill>
              <a:latin typeface="ＭＳ Ｐゴシック"/>
              <a:ea typeface="ＭＳ Ｐゴシック"/>
            </a:endParaRPr>
          </a:p>
        </p:txBody>
      </p:sp>
      <p:sp>
        <p:nvSpPr>
          <p:cNvPr id="52" name="正方形/長方形 51"/>
          <p:cNvSpPr/>
          <p:nvPr/>
        </p:nvSpPr>
        <p:spPr>
          <a:xfrm>
            <a:off x="56487" y="1628803"/>
            <a:ext cx="1656183" cy="654918"/>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障害者基本法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（心身障害者対策基本法</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として昭和</a:t>
            </a:r>
            <a:r>
              <a:rPr lang="en-US" altLang="ja-JP" sz="1100" dirty="0">
                <a:solidFill>
                  <a:prstClr val="black"/>
                </a:solidFill>
                <a:latin typeface="ＭＳ Ｐゴシック"/>
              </a:rPr>
              <a:t>45</a:t>
            </a:r>
            <a:r>
              <a:rPr lang="ja-JP" altLang="en-US" sz="1100" dirty="0">
                <a:solidFill>
                  <a:prstClr val="black"/>
                </a:solidFill>
                <a:latin typeface="ＭＳ Ｐゴシック"/>
              </a:rPr>
              <a:t>年制定）</a:t>
            </a:r>
          </a:p>
        </p:txBody>
      </p:sp>
      <p:sp>
        <p:nvSpPr>
          <p:cNvPr id="7181" name="Text Box 23" descr="セーム皮"/>
          <p:cNvSpPr txBox="1">
            <a:spLocks noChangeArrowheads="1"/>
          </p:cNvSpPr>
          <p:nvPr/>
        </p:nvSpPr>
        <p:spPr bwMode="auto">
          <a:xfrm rot="-5400000">
            <a:off x="1643956" y="1884170"/>
            <a:ext cx="482600"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cxnSp>
        <p:nvCxnSpPr>
          <p:cNvPr id="51" name="直線コネクタ 50"/>
          <p:cNvCxnSpPr/>
          <p:nvPr/>
        </p:nvCxnSpPr>
        <p:spPr>
          <a:xfrm flipV="1">
            <a:off x="2010764" y="5782050"/>
            <a:ext cx="78288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10716" y="4541323"/>
            <a:ext cx="7828798"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20474" y="2951736"/>
            <a:ext cx="1692188" cy="661988"/>
          </a:xfrm>
          <a:prstGeom prst="rect">
            <a:avLst/>
          </a:prstGeom>
          <a:solidFill>
            <a:schemeClr val="accent1">
              <a:lumMod val="20000"/>
              <a:lumOff val="80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身体障害者福祉法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（昭和</a:t>
            </a:r>
            <a:r>
              <a:rPr lang="en-US" altLang="ja-JP" sz="1100" dirty="0">
                <a:solidFill>
                  <a:prstClr val="black"/>
                </a:solidFill>
                <a:latin typeface="ＭＳ Ｐゴシック"/>
              </a:rPr>
              <a:t>24</a:t>
            </a:r>
            <a:r>
              <a:rPr lang="ja-JP" altLang="en-US" sz="1100" dirty="0">
                <a:solidFill>
                  <a:prstClr val="black"/>
                </a:solidFill>
                <a:latin typeface="ＭＳ Ｐゴシック"/>
              </a:rPr>
              <a:t>年制定）</a:t>
            </a:r>
          </a:p>
        </p:txBody>
      </p:sp>
      <p:sp>
        <p:nvSpPr>
          <p:cNvPr id="17" name="正方形/長方形 16"/>
          <p:cNvSpPr/>
          <p:nvPr/>
        </p:nvSpPr>
        <p:spPr>
          <a:xfrm>
            <a:off x="20474" y="4143973"/>
            <a:ext cx="1692188" cy="663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知的障害者福祉法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（精神薄弱者福祉法</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として昭和</a:t>
            </a:r>
            <a:r>
              <a:rPr lang="en-US" altLang="ja-JP" sz="1100" dirty="0">
                <a:solidFill>
                  <a:prstClr val="black"/>
                </a:solidFill>
                <a:latin typeface="ＭＳ Ｐゴシック"/>
              </a:rPr>
              <a:t>35</a:t>
            </a:r>
            <a:r>
              <a:rPr lang="ja-JP" altLang="en-US" sz="1100" dirty="0">
                <a:solidFill>
                  <a:prstClr val="black"/>
                </a:solidFill>
                <a:latin typeface="ＭＳ Ｐゴシック"/>
              </a:rPr>
              <a:t>年制定）</a:t>
            </a:r>
          </a:p>
        </p:txBody>
      </p:sp>
      <p:sp>
        <p:nvSpPr>
          <p:cNvPr id="18" name="正方形/長方形 17"/>
          <p:cNvSpPr/>
          <p:nvPr/>
        </p:nvSpPr>
        <p:spPr>
          <a:xfrm>
            <a:off x="20474" y="5409559"/>
            <a:ext cx="1692188" cy="663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latin typeface="ＭＳ Ｐゴシック"/>
              </a:rPr>
              <a:t>精神保健福祉法</a:t>
            </a:r>
            <a:endParaRPr lang="en-US" altLang="ja-JP" sz="1200" b="1" dirty="0">
              <a:solidFill>
                <a:prstClr val="black"/>
              </a:solidFill>
              <a:latin typeface="ＭＳ Ｐゴシック"/>
            </a:endParaRPr>
          </a:p>
          <a:p>
            <a:pPr algn="ctr">
              <a:defRPr/>
            </a:pPr>
            <a:r>
              <a:rPr lang="ja-JP" altLang="en-US" sz="1100" dirty="0">
                <a:solidFill>
                  <a:prstClr val="black"/>
                </a:solidFill>
                <a:latin typeface="ＭＳ Ｐゴシック"/>
              </a:rPr>
              <a:t>（精神衛生法として</a:t>
            </a:r>
            <a:endParaRPr lang="en-US" altLang="ja-JP" sz="1100" dirty="0">
              <a:solidFill>
                <a:prstClr val="black"/>
              </a:solidFill>
              <a:latin typeface="ＭＳ Ｐゴシック"/>
            </a:endParaRPr>
          </a:p>
          <a:p>
            <a:pPr algn="ctr">
              <a:defRPr/>
            </a:pPr>
            <a:r>
              <a:rPr lang="ja-JP" altLang="en-US" sz="1100" dirty="0">
                <a:solidFill>
                  <a:prstClr val="black"/>
                </a:solidFill>
                <a:latin typeface="ＭＳ Ｐゴシック"/>
              </a:rPr>
              <a:t>昭和</a:t>
            </a:r>
            <a:r>
              <a:rPr lang="en-US" altLang="ja-JP" sz="1100" dirty="0">
                <a:solidFill>
                  <a:prstClr val="black"/>
                </a:solidFill>
                <a:latin typeface="ＭＳ Ｐゴシック"/>
              </a:rPr>
              <a:t>25</a:t>
            </a:r>
            <a:r>
              <a:rPr lang="ja-JP" altLang="en-US" sz="1100" dirty="0">
                <a:solidFill>
                  <a:prstClr val="black"/>
                </a:solidFill>
                <a:latin typeface="ＭＳ Ｐゴシック"/>
              </a:rPr>
              <a:t>年制定）</a:t>
            </a:r>
          </a:p>
        </p:txBody>
      </p:sp>
      <p:cxnSp>
        <p:nvCxnSpPr>
          <p:cNvPr id="22" name="直線コネクタ 21"/>
          <p:cNvCxnSpPr/>
          <p:nvPr/>
        </p:nvCxnSpPr>
        <p:spPr>
          <a:xfrm flipV="1">
            <a:off x="1700450" y="3248596"/>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88" name="Text Box 23" descr="セーム皮"/>
          <p:cNvSpPr txBox="1">
            <a:spLocks noChangeArrowheads="1"/>
          </p:cNvSpPr>
          <p:nvPr/>
        </p:nvSpPr>
        <p:spPr bwMode="auto">
          <a:xfrm rot="-5400000">
            <a:off x="1487037" y="3131599"/>
            <a:ext cx="796925"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sp>
        <p:nvSpPr>
          <p:cNvPr id="7189" name="Text Box 23" descr="セーム皮"/>
          <p:cNvSpPr txBox="1">
            <a:spLocks noChangeArrowheads="1"/>
          </p:cNvSpPr>
          <p:nvPr/>
        </p:nvSpPr>
        <p:spPr bwMode="auto">
          <a:xfrm rot="-5400000">
            <a:off x="1487598" y="4415097"/>
            <a:ext cx="795338"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sp>
        <p:nvSpPr>
          <p:cNvPr id="7190" name="Text Box 23" descr="セーム皮"/>
          <p:cNvSpPr txBox="1">
            <a:spLocks noChangeArrowheads="1"/>
          </p:cNvSpPr>
          <p:nvPr/>
        </p:nvSpPr>
        <p:spPr bwMode="auto">
          <a:xfrm rot="-5400000">
            <a:off x="1563515" y="5670005"/>
            <a:ext cx="673100" cy="230832"/>
          </a:xfrm>
          <a:prstGeom prst="rect">
            <a:avLst/>
          </a:prstGeom>
          <a:noFill/>
          <a:ln w="9525">
            <a:noFill/>
            <a:miter lim="800000"/>
            <a:headEnd/>
            <a:tailEnd/>
          </a:ln>
        </p:spPr>
        <p:txBody>
          <a:bodyPr lIns="96530" tIns="0" rIns="96530" bIns="0">
            <a:spAutoFit/>
          </a:bodyPr>
          <a:lstStyle/>
          <a:p>
            <a:pPr algn="ctr" defTabSz="965751">
              <a:spcBef>
                <a:spcPct val="50000"/>
              </a:spcBef>
            </a:pPr>
            <a:r>
              <a:rPr lang="en-US" altLang="ja-JP" sz="1500" b="1" dirty="0">
                <a:solidFill>
                  <a:prstClr val="black"/>
                </a:solidFill>
                <a:latin typeface="JustUnitMarkG" pitchFamily="2" charset="2"/>
              </a:rPr>
              <a:t></a:t>
            </a:r>
          </a:p>
        </p:txBody>
      </p:sp>
      <p:cxnSp>
        <p:nvCxnSpPr>
          <p:cNvPr id="30" name="直線コネクタ 29"/>
          <p:cNvCxnSpPr/>
          <p:nvPr/>
        </p:nvCxnSpPr>
        <p:spPr>
          <a:xfrm flipV="1">
            <a:off x="1700450" y="4532883"/>
            <a:ext cx="146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700450" y="5769654"/>
            <a:ext cx="1460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2000776" y="3248596"/>
            <a:ext cx="7828720"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105130" y="3141028"/>
            <a:ext cx="360040" cy="2788915"/>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障害者自立支援法施行</a:t>
            </a:r>
          </a:p>
        </p:txBody>
      </p:sp>
      <p:sp>
        <p:nvSpPr>
          <p:cNvPr id="49" name="テキスト ボックス 48"/>
          <p:cNvSpPr txBox="1"/>
          <p:nvPr/>
        </p:nvSpPr>
        <p:spPr>
          <a:xfrm>
            <a:off x="5925108" y="2853339"/>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【H18】</a:t>
            </a:r>
            <a:endParaRPr lang="ja-JP" altLang="en-US" sz="1200" dirty="0">
              <a:solidFill>
                <a:prstClr val="black"/>
              </a:solidFill>
              <a:latin typeface="ＭＳ Ｐゴシック"/>
              <a:ea typeface="ＭＳ Ｐゴシック"/>
            </a:endParaRPr>
          </a:p>
        </p:txBody>
      </p:sp>
      <p:sp>
        <p:nvSpPr>
          <p:cNvPr id="68" name="角丸四角形 67"/>
          <p:cNvSpPr/>
          <p:nvPr/>
        </p:nvSpPr>
        <p:spPr>
          <a:xfrm>
            <a:off x="7689304" y="3104968"/>
            <a:ext cx="504056"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障害者総合支援法施行</a:t>
            </a:r>
          </a:p>
        </p:txBody>
      </p:sp>
      <p:sp>
        <p:nvSpPr>
          <p:cNvPr id="70" name="正方形/長方形 69"/>
          <p:cNvSpPr/>
          <p:nvPr/>
        </p:nvSpPr>
        <p:spPr>
          <a:xfrm>
            <a:off x="5241037" y="3141008"/>
            <a:ext cx="360040" cy="2231297"/>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支援費制度の施行</a:t>
            </a:r>
          </a:p>
        </p:txBody>
      </p:sp>
      <p:sp>
        <p:nvSpPr>
          <p:cNvPr id="74" name="円/楕円 73"/>
          <p:cNvSpPr/>
          <p:nvPr/>
        </p:nvSpPr>
        <p:spPr>
          <a:xfrm>
            <a:off x="2396746" y="5419652"/>
            <a:ext cx="1071289" cy="74565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精神衛生法から精神保健法へ</a:t>
            </a:r>
          </a:p>
        </p:txBody>
      </p:sp>
      <p:sp>
        <p:nvSpPr>
          <p:cNvPr id="75" name="テキスト ボックス 74"/>
          <p:cNvSpPr txBox="1"/>
          <p:nvPr/>
        </p:nvSpPr>
        <p:spPr>
          <a:xfrm>
            <a:off x="2252767" y="5204636"/>
            <a:ext cx="773113"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【S62】</a:t>
            </a:r>
            <a:endParaRPr lang="ja-JP" altLang="en-US" sz="1200" dirty="0">
              <a:solidFill>
                <a:prstClr val="black"/>
              </a:solidFill>
              <a:latin typeface="ＭＳ Ｐゴシック"/>
              <a:ea typeface="ＭＳ Ｐゴシック"/>
            </a:endParaRPr>
          </a:p>
        </p:txBody>
      </p:sp>
      <p:sp>
        <p:nvSpPr>
          <p:cNvPr id="76" name="円/楕円 75"/>
          <p:cNvSpPr/>
          <p:nvPr/>
        </p:nvSpPr>
        <p:spPr>
          <a:xfrm>
            <a:off x="3573248" y="4144075"/>
            <a:ext cx="1595835" cy="72509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精神薄弱者福祉法から知的障害者福祉法へ</a:t>
            </a:r>
          </a:p>
        </p:txBody>
      </p:sp>
      <p:sp>
        <p:nvSpPr>
          <p:cNvPr id="77" name="テキスト ボックス 76"/>
          <p:cNvSpPr txBox="1"/>
          <p:nvPr/>
        </p:nvSpPr>
        <p:spPr>
          <a:xfrm>
            <a:off x="3620859" y="3944117"/>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【H10】</a:t>
            </a:r>
            <a:endParaRPr lang="ja-JP" altLang="en-US" sz="1200" dirty="0">
              <a:solidFill>
                <a:prstClr val="black"/>
              </a:solidFill>
              <a:latin typeface="ＭＳ Ｐゴシック"/>
              <a:ea typeface="ＭＳ Ｐゴシック"/>
            </a:endParaRPr>
          </a:p>
        </p:txBody>
      </p:sp>
      <p:sp>
        <p:nvSpPr>
          <p:cNvPr id="78" name="円/楕円 77"/>
          <p:cNvSpPr/>
          <p:nvPr/>
        </p:nvSpPr>
        <p:spPr>
          <a:xfrm>
            <a:off x="3548851" y="5409223"/>
            <a:ext cx="1439530" cy="74565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latin typeface="ＭＳ Ｐゴシック"/>
              </a:rPr>
              <a:t>精神保健法から精神保健福祉法へ</a:t>
            </a:r>
          </a:p>
        </p:txBody>
      </p:sp>
      <p:sp>
        <p:nvSpPr>
          <p:cNvPr id="89" name="テキスト ボックス 88"/>
          <p:cNvSpPr txBox="1"/>
          <p:nvPr/>
        </p:nvSpPr>
        <p:spPr>
          <a:xfrm>
            <a:off x="3404828" y="5204636"/>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【H7】</a:t>
            </a:r>
            <a:endParaRPr lang="ja-JP" altLang="en-US" sz="1200" dirty="0">
              <a:solidFill>
                <a:prstClr val="black"/>
              </a:solidFill>
              <a:latin typeface="ＭＳ Ｐゴシック"/>
              <a:ea typeface="ＭＳ Ｐゴシック"/>
            </a:endParaRPr>
          </a:p>
        </p:txBody>
      </p:sp>
      <p:sp>
        <p:nvSpPr>
          <p:cNvPr id="60" name="円形吹き出し 59"/>
          <p:cNvSpPr/>
          <p:nvPr/>
        </p:nvSpPr>
        <p:spPr>
          <a:xfrm>
            <a:off x="3152851" y="2829921"/>
            <a:ext cx="1806025" cy="648072"/>
          </a:xfrm>
          <a:prstGeom prst="wedgeEllipseCallout">
            <a:avLst>
              <a:gd name="adj1" fmla="val 63541"/>
              <a:gd name="adj2" fmla="val 37002"/>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100" b="1" dirty="0">
                <a:solidFill>
                  <a:prstClr val="black"/>
                </a:solidFill>
                <a:latin typeface="ＭＳ Ｐゴシック"/>
              </a:rPr>
              <a:t>利用者が</a:t>
            </a:r>
            <a:endParaRPr lang="en-US" altLang="ja-JP" sz="1100" b="1" dirty="0">
              <a:solidFill>
                <a:prstClr val="black"/>
              </a:solidFill>
              <a:latin typeface="ＭＳ Ｐゴシック"/>
            </a:endParaRPr>
          </a:p>
          <a:p>
            <a:pPr algn="ctr">
              <a:defRPr/>
            </a:pPr>
            <a:r>
              <a:rPr lang="ja-JP" altLang="en-US" sz="1100" b="1" dirty="0">
                <a:solidFill>
                  <a:prstClr val="black"/>
                </a:solidFill>
                <a:latin typeface="ＭＳ Ｐゴシック"/>
              </a:rPr>
              <a:t>サービスを選択</a:t>
            </a:r>
            <a:endParaRPr lang="en-US" altLang="ja-JP" sz="1100" b="1" dirty="0">
              <a:solidFill>
                <a:prstClr val="black"/>
              </a:solidFill>
              <a:latin typeface="ＭＳ Ｐゴシック"/>
            </a:endParaRPr>
          </a:p>
          <a:p>
            <a:pPr algn="ctr">
              <a:defRPr/>
            </a:pPr>
            <a:r>
              <a:rPr lang="ja-JP" altLang="en-US" sz="1100" b="1" dirty="0">
                <a:solidFill>
                  <a:prstClr val="black"/>
                </a:solidFill>
                <a:latin typeface="ＭＳ Ｐゴシック"/>
              </a:rPr>
              <a:t>できる仕組み</a:t>
            </a:r>
            <a:endParaRPr lang="ja-JP" altLang="en-US" sz="1100" dirty="0">
              <a:solidFill>
                <a:prstClr val="black"/>
              </a:solidFill>
              <a:latin typeface="ＭＳ Ｐゴシック"/>
            </a:endParaRPr>
          </a:p>
        </p:txBody>
      </p:sp>
      <p:sp>
        <p:nvSpPr>
          <p:cNvPr id="61" name="円形吹き出し 60"/>
          <p:cNvSpPr/>
          <p:nvPr/>
        </p:nvSpPr>
        <p:spPr>
          <a:xfrm>
            <a:off x="5025012" y="2385282"/>
            <a:ext cx="1260140" cy="432047"/>
          </a:xfrm>
          <a:prstGeom prst="wedgeEllipseCallout">
            <a:avLst>
              <a:gd name="adj1" fmla="val 41610"/>
              <a:gd name="adj2" fmla="val 14661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000" b="1" dirty="0">
                <a:solidFill>
                  <a:prstClr val="black"/>
                </a:solidFill>
              </a:rPr>
              <a:t>３障害</a:t>
            </a:r>
            <a:endParaRPr lang="en-US" altLang="ja-JP" sz="1000" b="1" dirty="0">
              <a:solidFill>
                <a:prstClr val="black"/>
              </a:solidFill>
            </a:endParaRPr>
          </a:p>
          <a:p>
            <a:pPr algn="ctr">
              <a:defRPr/>
            </a:pPr>
            <a:r>
              <a:rPr lang="ja-JP" altLang="en-US" sz="1000" b="1" dirty="0">
                <a:solidFill>
                  <a:prstClr val="black"/>
                </a:solidFill>
              </a:rPr>
              <a:t>共通の制度</a:t>
            </a:r>
          </a:p>
        </p:txBody>
      </p:sp>
      <p:sp>
        <p:nvSpPr>
          <p:cNvPr id="43" name="円/楕円 42"/>
          <p:cNvSpPr/>
          <p:nvPr/>
        </p:nvSpPr>
        <p:spPr>
          <a:xfrm>
            <a:off x="2036679" y="1808820"/>
            <a:ext cx="396044" cy="4284476"/>
          </a:xfrm>
          <a:prstGeom prst="ellipse">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t"/>
          <a:lstStyle/>
          <a:p>
            <a:pPr algn="ctr">
              <a:defRPr/>
            </a:pPr>
            <a:r>
              <a:rPr lang="ja-JP" altLang="en-US" sz="1200" b="1" dirty="0">
                <a:solidFill>
                  <a:prstClr val="black">
                    <a:lumMod val="95000"/>
                    <a:lumOff val="5000"/>
                  </a:prstClr>
                </a:solidFill>
              </a:rPr>
              <a:t>国際障害者年</a:t>
            </a:r>
            <a:endParaRPr lang="en-US" altLang="ja-JP" sz="1200" b="1" dirty="0">
              <a:solidFill>
                <a:prstClr val="black">
                  <a:lumMod val="95000"/>
                  <a:lumOff val="5000"/>
                </a:prstClr>
              </a:solidFill>
            </a:endParaRPr>
          </a:p>
          <a:p>
            <a:pPr algn="ctr">
              <a:defRPr/>
            </a:pPr>
            <a:endParaRPr lang="en-US" altLang="ja-JP" sz="1200" dirty="0">
              <a:solidFill>
                <a:prstClr val="black">
                  <a:lumMod val="95000"/>
                  <a:lumOff val="5000"/>
                </a:prstClr>
              </a:solidFill>
            </a:endParaRPr>
          </a:p>
          <a:p>
            <a:pPr algn="ctr">
              <a:defRPr/>
            </a:pPr>
            <a:r>
              <a:rPr lang="ja-JP" altLang="en-US" sz="1200" dirty="0">
                <a:solidFill>
                  <a:prstClr val="black">
                    <a:lumMod val="95000"/>
                    <a:lumOff val="5000"/>
                  </a:prstClr>
                </a:solidFill>
              </a:rPr>
              <a:t>完全参加と平等</a:t>
            </a:r>
          </a:p>
        </p:txBody>
      </p:sp>
      <p:sp>
        <p:nvSpPr>
          <p:cNvPr id="54" name="円形吹き出し 53"/>
          <p:cNvSpPr/>
          <p:nvPr/>
        </p:nvSpPr>
        <p:spPr>
          <a:xfrm>
            <a:off x="5133039" y="5427505"/>
            <a:ext cx="792088" cy="756020"/>
          </a:xfrm>
          <a:prstGeom prst="wedgeEllipseCallout">
            <a:avLst>
              <a:gd name="adj1" fmla="val 71674"/>
              <a:gd name="adj2" fmla="val -3161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anchor="ctr"/>
          <a:lstStyle/>
          <a:p>
            <a:pPr algn="ctr">
              <a:defRPr/>
            </a:pPr>
            <a:r>
              <a:rPr lang="ja-JP" altLang="en-US" sz="1000" b="1" dirty="0">
                <a:solidFill>
                  <a:prstClr val="black"/>
                </a:solidFill>
              </a:rPr>
              <a:t>地域生活を支援</a:t>
            </a:r>
          </a:p>
        </p:txBody>
      </p:sp>
      <p:sp>
        <p:nvSpPr>
          <p:cNvPr id="56" name="円/楕円 55"/>
          <p:cNvSpPr/>
          <p:nvPr/>
        </p:nvSpPr>
        <p:spPr>
          <a:xfrm>
            <a:off x="2972781" y="1624029"/>
            <a:ext cx="2189322" cy="724917"/>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心身障害者対策基本法から障害者基本法へ</a:t>
            </a:r>
          </a:p>
        </p:txBody>
      </p:sp>
      <p:sp>
        <p:nvSpPr>
          <p:cNvPr id="58" name="テキスト ボックス 57"/>
          <p:cNvSpPr txBox="1"/>
          <p:nvPr/>
        </p:nvSpPr>
        <p:spPr>
          <a:xfrm>
            <a:off x="2834983" y="1485177"/>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【H5】</a:t>
            </a:r>
            <a:endParaRPr lang="ja-JP" altLang="en-US" sz="1200" dirty="0">
              <a:solidFill>
                <a:prstClr val="black"/>
              </a:solidFill>
              <a:latin typeface="ＭＳ Ｐゴシック"/>
              <a:ea typeface="ＭＳ Ｐゴシック"/>
            </a:endParaRPr>
          </a:p>
        </p:txBody>
      </p:sp>
      <p:sp>
        <p:nvSpPr>
          <p:cNvPr id="48" name="テキスト ボックス 47"/>
          <p:cNvSpPr txBox="1"/>
          <p:nvPr/>
        </p:nvSpPr>
        <p:spPr>
          <a:xfrm>
            <a:off x="2033530" y="4977241"/>
            <a:ext cx="254998" cy="261515"/>
          </a:xfrm>
          <a:prstGeom prst="rect">
            <a:avLst/>
          </a:prstGeom>
          <a:noFill/>
        </p:spPr>
        <p:txBody>
          <a:bodyPr wrap="none" lIns="91341" tIns="45673" rIns="91341" bIns="45673" rtlCol="0">
            <a:spAutoFit/>
          </a:bodyPr>
          <a:lstStyle/>
          <a:p>
            <a:r>
              <a:rPr lang="ja-JP" altLang="en-US" sz="1100" dirty="0">
                <a:solidFill>
                  <a:prstClr val="black"/>
                </a:solidFill>
              </a:rPr>
              <a:t>“</a:t>
            </a:r>
          </a:p>
        </p:txBody>
      </p:sp>
      <p:sp>
        <p:nvSpPr>
          <p:cNvPr id="53" name="テキスト ボックス 52"/>
          <p:cNvSpPr txBox="1"/>
          <p:nvPr/>
        </p:nvSpPr>
        <p:spPr>
          <a:xfrm>
            <a:off x="2252702" y="3656077"/>
            <a:ext cx="117594" cy="276999"/>
          </a:xfrm>
          <a:prstGeom prst="rect">
            <a:avLst/>
          </a:prstGeom>
          <a:noFill/>
        </p:spPr>
        <p:txBody>
          <a:bodyPr wrap="square" lIns="91341" tIns="45673" rIns="91341" bIns="45673" rtlCol="0">
            <a:spAutoFit/>
          </a:bodyPr>
          <a:lstStyle/>
          <a:p>
            <a:r>
              <a:rPr lang="ja-JP" altLang="en-US" sz="1200" dirty="0">
                <a:solidFill>
                  <a:prstClr val="black"/>
                </a:solidFill>
              </a:rPr>
              <a:t>”</a:t>
            </a:r>
          </a:p>
        </p:txBody>
      </p:sp>
      <p:sp>
        <p:nvSpPr>
          <p:cNvPr id="85" name="円/楕円 84"/>
          <p:cNvSpPr/>
          <p:nvPr/>
        </p:nvSpPr>
        <p:spPr>
          <a:xfrm>
            <a:off x="6357156" y="1628841"/>
            <a:ext cx="1319858" cy="724917"/>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prstClr val="black"/>
                </a:solidFill>
              </a:rPr>
              <a:t>障害者基本法の一部改正</a:t>
            </a:r>
          </a:p>
        </p:txBody>
      </p:sp>
      <p:sp>
        <p:nvSpPr>
          <p:cNvPr id="86" name="テキスト ボックス 85"/>
          <p:cNvSpPr txBox="1"/>
          <p:nvPr/>
        </p:nvSpPr>
        <p:spPr>
          <a:xfrm>
            <a:off x="6177138" y="1424219"/>
            <a:ext cx="677862"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【H23】</a:t>
            </a:r>
            <a:endParaRPr lang="ja-JP" altLang="en-US" sz="1200" dirty="0">
              <a:solidFill>
                <a:prstClr val="black"/>
              </a:solidFill>
              <a:latin typeface="ＭＳ Ｐゴシック"/>
              <a:ea typeface="ＭＳ Ｐゴシック"/>
            </a:endParaRPr>
          </a:p>
        </p:txBody>
      </p:sp>
      <p:sp>
        <p:nvSpPr>
          <p:cNvPr id="87" name="円形吹き出し 86"/>
          <p:cNvSpPr/>
          <p:nvPr/>
        </p:nvSpPr>
        <p:spPr>
          <a:xfrm>
            <a:off x="7920620" y="1412784"/>
            <a:ext cx="1532880" cy="540060"/>
          </a:xfrm>
          <a:prstGeom prst="wedgeEllipseCallout">
            <a:avLst>
              <a:gd name="adj1" fmla="val -60427"/>
              <a:gd name="adj2" fmla="val 50149"/>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1200" b="1" dirty="0">
                <a:solidFill>
                  <a:prstClr val="black"/>
                </a:solidFill>
              </a:rPr>
              <a:t>共生社会の実現</a:t>
            </a:r>
          </a:p>
        </p:txBody>
      </p:sp>
      <p:sp>
        <p:nvSpPr>
          <p:cNvPr id="73" name="テキスト ボックス 72"/>
          <p:cNvSpPr txBox="1"/>
          <p:nvPr/>
        </p:nvSpPr>
        <p:spPr>
          <a:xfrm>
            <a:off x="7509289" y="2853339"/>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【H25.4】</a:t>
            </a:r>
            <a:endParaRPr lang="ja-JP" altLang="en-US" sz="1200" dirty="0">
              <a:solidFill>
                <a:prstClr val="black"/>
              </a:solidFill>
              <a:latin typeface="ＭＳ Ｐゴシック"/>
              <a:ea typeface="ＭＳ Ｐゴシック"/>
            </a:endParaRPr>
          </a:p>
        </p:txBody>
      </p:sp>
      <p:sp>
        <p:nvSpPr>
          <p:cNvPr id="62" name="正方形/長方形 61"/>
          <p:cNvSpPr/>
          <p:nvPr/>
        </p:nvSpPr>
        <p:spPr>
          <a:xfrm>
            <a:off x="6753253" y="3141028"/>
            <a:ext cx="585065" cy="2788915"/>
          </a:xfrm>
          <a:prstGeom prst="rect">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defRPr/>
            </a:pPr>
            <a:r>
              <a:rPr lang="ja-JP" altLang="en-US" sz="1600" b="1" dirty="0">
                <a:solidFill>
                  <a:prstClr val="black"/>
                </a:solidFill>
              </a:rPr>
              <a:t>障害者自立支援法・</a:t>
            </a:r>
            <a:endParaRPr lang="en-US" altLang="ja-JP" sz="1600" b="1" dirty="0">
              <a:solidFill>
                <a:prstClr val="black"/>
              </a:solidFill>
            </a:endParaRPr>
          </a:p>
          <a:p>
            <a:pPr>
              <a:defRPr/>
            </a:pPr>
            <a:r>
              <a:rPr lang="ja-JP" altLang="en-US" sz="1600" b="1" dirty="0">
                <a:solidFill>
                  <a:prstClr val="black"/>
                </a:solidFill>
              </a:rPr>
              <a:t>児童福祉法の一部改正法施行　</a:t>
            </a:r>
          </a:p>
        </p:txBody>
      </p:sp>
      <p:sp>
        <p:nvSpPr>
          <p:cNvPr id="66" name="テキスト ボックス 65"/>
          <p:cNvSpPr txBox="1"/>
          <p:nvPr/>
        </p:nvSpPr>
        <p:spPr>
          <a:xfrm>
            <a:off x="6662576" y="2853339"/>
            <a:ext cx="774700" cy="276999"/>
          </a:xfrm>
          <a:prstGeom prst="rect">
            <a:avLst/>
          </a:prstGeom>
          <a:noFill/>
        </p:spPr>
        <p:txBody>
          <a:bodyPr lIns="91341" tIns="45673" rIns="91341" bIns="45673">
            <a:spAutoFit/>
          </a:bodyPr>
          <a:lstStyle/>
          <a:p>
            <a:pPr algn="ctr">
              <a:defRPr/>
            </a:pPr>
            <a:r>
              <a:rPr lang="en-US" altLang="ja-JP" sz="1200" dirty="0">
                <a:solidFill>
                  <a:prstClr val="black"/>
                </a:solidFill>
                <a:latin typeface="ＭＳ Ｐゴシック"/>
                <a:ea typeface="ＭＳ Ｐゴシック"/>
              </a:rPr>
              <a:t>【H24.4】</a:t>
            </a:r>
            <a:endParaRPr lang="ja-JP" altLang="en-US" sz="1200" dirty="0">
              <a:solidFill>
                <a:prstClr val="black"/>
              </a:solidFill>
              <a:latin typeface="ＭＳ Ｐゴシック"/>
              <a:ea typeface="ＭＳ Ｐゴシック"/>
            </a:endParaRPr>
          </a:p>
        </p:txBody>
      </p:sp>
      <p:sp>
        <p:nvSpPr>
          <p:cNvPr id="67" name="上矢印吹き出し 66"/>
          <p:cNvSpPr/>
          <p:nvPr/>
        </p:nvSpPr>
        <p:spPr bwMode="auto">
          <a:xfrm>
            <a:off x="6051442" y="5959370"/>
            <a:ext cx="1803156" cy="807912"/>
          </a:xfrm>
          <a:prstGeom prst="upArrowCallout">
            <a:avLst>
              <a:gd name="adj1" fmla="val 25000"/>
              <a:gd name="adj2" fmla="val 21472"/>
              <a:gd name="adj3" fmla="val 2500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6767" tIns="7357" rIns="36767" bIns="7357" numCol="1" rtlCol="0" anchor="ctr" anchorCtr="0" compatLnSpc="1">
            <a:prstTxWarp prst="textNoShape">
              <a:avLst/>
            </a:prstTxWarp>
          </a:bodyPr>
          <a:lstStyle/>
          <a:p>
            <a:pPr marL="118935" indent="-118935" defTabSz="872188"/>
            <a:r>
              <a:rPr lang="ja-JP" altLang="en-US" sz="1200" b="1" dirty="0">
                <a:solidFill>
                  <a:prstClr val="black"/>
                </a:solidFill>
                <a:latin typeface="ＭＳ Ｐゴシック"/>
                <a:ea typeface="ＭＳ Ｐゴシック"/>
              </a:rPr>
              <a:t> 相談支援の充実、障害児</a:t>
            </a:r>
            <a:endParaRPr lang="en-US" altLang="ja-JP" sz="1200" b="1" dirty="0">
              <a:solidFill>
                <a:prstClr val="black"/>
              </a:solidFill>
              <a:latin typeface="ＭＳ Ｐゴシック"/>
              <a:ea typeface="ＭＳ Ｐゴシック"/>
            </a:endParaRPr>
          </a:p>
          <a:p>
            <a:pPr marL="118935" indent="-118935" defTabSz="872188"/>
            <a:r>
              <a:rPr lang="ja-JP" altLang="en-US" sz="1200" b="1" dirty="0">
                <a:solidFill>
                  <a:prstClr val="black"/>
                </a:solidFill>
                <a:latin typeface="ＭＳ Ｐゴシック"/>
                <a:ea typeface="ＭＳ Ｐゴシック"/>
              </a:rPr>
              <a:t>　支援の強化など</a:t>
            </a:r>
          </a:p>
        </p:txBody>
      </p:sp>
      <p:sp>
        <p:nvSpPr>
          <p:cNvPr id="63" name="円形吹き出し 62"/>
          <p:cNvSpPr/>
          <p:nvPr/>
        </p:nvSpPr>
        <p:spPr>
          <a:xfrm>
            <a:off x="6537177" y="2384884"/>
            <a:ext cx="1440160" cy="432048"/>
          </a:xfrm>
          <a:prstGeom prst="wedgeEllipseCallout">
            <a:avLst>
              <a:gd name="adj1" fmla="val 37817"/>
              <a:gd name="adj2" fmla="val 14697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5962" rIns="0" bIns="35962" anchor="ctr"/>
          <a:lstStyle/>
          <a:p>
            <a:pPr algn="ctr">
              <a:defRPr/>
            </a:pPr>
            <a:r>
              <a:rPr lang="ja-JP" altLang="en-US" sz="1000" b="1" dirty="0">
                <a:solidFill>
                  <a:prstClr val="black"/>
                </a:solidFill>
              </a:rPr>
              <a:t>地域社会に</a:t>
            </a:r>
            <a:endParaRPr lang="en-US" altLang="ja-JP" sz="1000" b="1" dirty="0">
              <a:solidFill>
                <a:prstClr val="black"/>
              </a:solidFill>
            </a:endParaRPr>
          </a:p>
          <a:p>
            <a:pPr algn="ctr">
              <a:defRPr/>
            </a:pPr>
            <a:r>
              <a:rPr lang="ja-JP" altLang="en-US" sz="1000" b="1" dirty="0">
                <a:solidFill>
                  <a:prstClr val="black"/>
                </a:solidFill>
              </a:rPr>
              <a:t>おける共生の実現</a:t>
            </a:r>
          </a:p>
        </p:txBody>
      </p:sp>
      <p:sp>
        <p:nvSpPr>
          <p:cNvPr id="55" name="円形吹き出し 54"/>
          <p:cNvSpPr/>
          <p:nvPr/>
        </p:nvSpPr>
        <p:spPr>
          <a:xfrm>
            <a:off x="7242542" y="5841521"/>
            <a:ext cx="950208" cy="467802"/>
          </a:xfrm>
          <a:prstGeom prst="wedgeEllipseCallout">
            <a:avLst>
              <a:gd name="adj1" fmla="val 21638"/>
              <a:gd name="adj2" fmla="val -8939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900" b="1" dirty="0">
                <a:solidFill>
                  <a:prstClr val="black"/>
                </a:solidFill>
              </a:rPr>
              <a:t>難病等を対象に</a:t>
            </a:r>
          </a:p>
        </p:txBody>
      </p:sp>
      <p:sp>
        <p:nvSpPr>
          <p:cNvPr id="57" name="正方形/長方形 56"/>
          <p:cNvSpPr/>
          <p:nvPr/>
        </p:nvSpPr>
        <p:spPr>
          <a:xfrm>
            <a:off x="2504751" y="-27380"/>
            <a:ext cx="4824536" cy="571500"/>
          </a:xfrm>
          <a:prstGeom prst="rect">
            <a:avLst/>
          </a:prstGeom>
          <a:no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anchor="ctr"/>
          <a:lstStyle/>
          <a:p>
            <a:pPr algn="ctr">
              <a:defRPr/>
            </a:pPr>
            <a:r>
              <a:rPr lang="ja-JP" altLang="en-US" sz="2800" dirty="0">
                <a:solidFill>
                  <a:prstClr val="black"/>
                </a:solidFill>
              </a:rPr>
              <a:t>障害保健福祉施策の歴史</a:t>
            </a:r>
          </a:p>
        </p:txBody>
      </p:sp>
      <p:cxnSp>
        <p:nvCxnSpPr>
          <p:cNvPr id="64" name="直線コネクタ 63"/>
          <p:cNvCxnSpPr/>
          <p:nvPr/>
        </p:nvCxnSpPr>
        <p:spPr>
          <a:xfrm>
            <a:off x="0" y="476672"/>
            <a:ext cx="9906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65" name="角丸四角形 64"/>
          <p:cNvSpPr/>
          <p:nvPr/>
        </p:nvSpPr>
        <p:spPr>
          <a:xfrm>
            <a:off x="8402508" y="3104968"/>
            <a:ext cx="576064"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defRPr/>
            </a:pPr>
            <a:r>
              <a:rPr lang="ja-JP" altLang="en-US" sz="1600" b="1" dirty="0">
                <a:solidFill>
                  <a:prstClr val="black"/>
                </a:solidFill>
              </a:rPr>
              <a:t>障害者総合支援法・</a:t>
            </a:r>
            <a:endParaRPr lang="en-US" altLang="ja-JP" sz="1600" b="1" dirty="0">
              <a:solidFill>
                <a:prstClr val="black"/>
              </a:solidFill>
            </a:endParaRPr>
          </a:p>
          <a:p>
            <a:pPr algn="ctr">
              <a:defRPr/>
            </a:pPr>
            <a:r>
              <a:rPr lang="ja-JP" altLang="en-US" sz="1600" b="1" dirty="0">
                <a:solidFill>
                  <a:prstClr val="black"/>
                </a:solidFill>
              </a:rPr>
              <a:t>児童福祉法の一部改正法成立</a:t>
            </a:r>
          </a:p>
        </p:txBody>
      </p:sp>
      <p:sp>
        <p:nvSpPr>
          <p:cNvPr id="69" name="テキスト ボックス 68"/>
          <p:cNvSpPr txBox="1"/>
          <p:nvPr/>
        </p:nvSpPr>
        <p:spPr>
          <a:xfrm>
            <a:off x="8239218" y="2828358"/>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【H28.5】</a:t>
            </a:r>
            <a:endParaRPr lang="ja-JP" altLang="en-US" sz="1200" dirty="0">
              <a:solidFill>
                <a:prstClr val="black"/>
              </a:solidFill>
              <a:latin typeface="ＭＳ Ｐゴシック"/>
              <a:ea typeface="ＭＳ Ｐゴシック"/>
            </a:endParaRPr>
          </a:p>
        </p:txBody>
      </p:sp>
      <p:sp>
        <p:nvSpPr>
          <p:cNvPr id="72" name="上矢印吹き出し 71"/>
          <p:cNvSpPr/>
          <p:nvPr/>
        </p:nvSpPr>
        <p:spPr bwMode="auto">
          <a:xfrm>
            <a:off x="7926616" y="5949298"/>
            <a:ext cx="1656184" cy="807912"/>
          </a:xfrm>
          <a:prstGeom prst="upArrowCallout">
            <a:avLst>
              <a:gd name="adj1" fmla="val 22061"/>
              <a:gd name="adj2" fmla="val 25947"/>
              <a:gd name="adj3" fmla="val 27940"/>
              <a:gd name="adj4" fmla="val 50764"/>
            </a:avLst>
          </a:prstGeom>
          <a:solidFill>
            <a:schemeClr val="accent6">
              <a:lumMod val="20000"/>
              <a:lumOff val="80000"/>
            </a:schemeClr>
          </a:solidFill>
          <a:ln w="15875" cap="flat" cmpd="sng" algn="ctr">
            <a:solidFill>
              <a:schemeClr val="accent6">
                <a:lumMod val="50000"/>
              </a:schemeClr>
            </a:solidFill>
            <a:prstDash val="solid"/>
            <a:round/>
            <a:headEnd type="none" w="med" len="med"/>
            <a:tailEnd type="none" w="med" len="med"/>
          </a:ln>
          <a:effectLst/>
        </p:spPr>
        <p:txBody>
          <a:bodyPr vert="horz" wrap="square" lIns="36767" tIns="7357" rIns="36767" bIns="7357" numCol="1" rtlCol="0" anchor="ctr" anchorCtr="0" compatLnSpc="1">
            <a:prstTxWarp prst="textNoShape">
              <a:avLst/>
            </a:prstTxWarp>
          </a:bodyPr>
          <a:lstStyle/>
          <a:p>
            <a:pPr marL="118935" indent="-118935" defTabSz="872188"/>
            <a:r>
              <a:rPr lang="ja-JP" altLang="en-US" sz="1200" b="1" dirty="0">
                <a:solidFill>
                  <a:prstClr val="black"/>
                </a:solidFill>
                <a:latin typeface="ＭＳ Ｐゴシック"/>
                <a:ea typeface="ＭＳ Ｐゴシック"/>
              </a:rPr>
              <a:t> 「生活」と「就労」に</a:t>
            </a:r>
            <a:endParaRPr lang="en-US" altLang="ja-JP" sz="1200" b="1" dirty="0">
              <a:solidFill>
                <a:prstClr val="black"/>
              </a:solidFill>
              <a:latin typeface="ＭＳ Ｐゴシック"/>
              <a:ea typeface="ＭＳ Ｐゴシック"/>
            </a:endParaRPr>
          </a:p>
          <a:p>
            <a:pPr marL="118935" indent="-118935" defTabSz="872188"/>
            <a:r>
              <a:rPr lang="ja-JP" altLang="en-US" sz="1200" b="1" dirty="0">
                <a:solidFill>
                  <a:prstClr val="black"/>
                </a:solidFill>
                <a:latin typeface="ＭＳ Ｐゴシック"/>
                <a:ea typeface="ＭＳ Ｐゴシック"/>
              </a:rPr>
              <a:t>関する支援の充実など</a:t>
            </a:r>
          </a:p>
        </p:txBody>
      </p:sp>
      <p:sp>
        <p:nvSpPr>
          <p:cNvPr id="79" name="角丸四角形 78"/>
          <p:cNvSpPr/>
          <p:nvPr/>
        </p:nvSpPr>
        <p:spPr>
          <a:xfrm>
            <a:off x="9170892" y="3119010"/>
            <a:ext cx="460233" cy="2822066"/>
          </a:xfrm>
          <a:prstGeom prst="roundRect">
            <a:avLst/>
          </a:prstGeom>
          <a:solidFill>
            <a:srgbClr val="FF8029"/>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91341" tIns="45673" rIns="91341" bIns="45673" anchor="ctr"/>
          <a:lstStyle/>
          <a:p>
            <a:pPr algn="ctr">
              <a:defRPr/>
            </a:pPr>
            <a:r>
              <a:rPr lang="ja-JP" altLang="en-US" sz="1600" b="1" dirty="0">
                <a:solidFill>
                  <a:prstClr val="black"/>
                </a:solidFill>
              </a:rPr>
              <a:t>改正法の施行・報酬改定</a:t>
            </a:r>
          </a:p>
        </p:txBody>
      </p:sp>
      <p:sp>
        <p:nvSpPr>
          <p:cNvPr id="80" name="テキスト ボックス 79"/>
          <p:cNvSpPr txBox="1"/>
          <p:nvPr/>
        </p:nvSpPr>
        <p:spPr>
          <a:xfrm>
            <a:off x="8959298" y="2842400"/>
            <a:ext cx="883344" cy="276999"/>
          </a:xfrm>
          <a:prstGeom prst="rect">
            <a:avLst/>
          </a:prstGeom>
          <a:noFill/>
        </p:spPr>
        <p:txBody>
          <a:bodyPr wrap="square" lIns="91341" tIns="45673" rIns="91341" bIns="45673">
            <a:spAutoFit/>
          </a:bodyPr>
          <a:lstStyle/>
          <a:p>
            <a:pPr algn="ctr">
              <a:defRPr/>
            </a:pPr>
            <a:r>
              <a:rPr lang="en-US" altLang="ja-JP" sz="1200" dirty="0">
                <a:solidFill>
                  <a:prstClr val="black"/>
                </a:solidFill>
                <a:latin typeface="ＭＳ Ｐゴシック"/>
                <a:ea typeface="ＭＳ Ｐゴシック"/>
              </a:rPr>
              <a:t>【H30.4】</a:t>
            </a:r>
            <a:endParaRPr lang="ja-JP" altLang="en-US" sz="1200" dirty="0">
              <a:solidFill>
                <a:prstClr val="black"/>
              </a:solidFill>
              <a:latin typeface="ＭＳ Ｐゴシック"/>
              <a:ea typeface="ＭＳ Ｐゴシック"/>
            </a:endParaRPr>
          </a:p>
        </p:txBody>
      </p:sp>
      <p:sp>
        <p:nvSpPr>
          <p:cNvPr id="82" name="スライド番号プレースホルダー 1"/>
          <p:cNvSpPr>
            <a:spLocks noGrp="1"/>
          </p:cNvSpPr>
          <p:nvPr>
            <p:ph type="sldNum" sz="quarter" idx="12"/>
          </p:nvPr>
        </p:nvSpPr>
        <p:spPr>
          <a:xfrm>
            <a:off x="7545307" y="6524645"/>
            <a:ext cx="2311400" cy="476250"/>
          </a:xfrm>
        </p:spPr>
        <p:txBody>
          <a:bodyPr/>
          <a:lstStyle/>
          <a:p>
            <a:pPr>
              <a:defRPr/>
            </a:pPr>
            <a:fld id="{F2A1C1E8-9361-4557-9EFC-000E05CD7A25}" type="slidenum">
              <a:rPr lang="en-US" altLang="ja-JP" smtClean="0">
                <a:solidFill>
                  <a:srgbClr val="000000"/>
                </a:solidFill>
              </a:rPr>
              <a:pPr>
                <a:defRPr/>
              </a:pPr>
              <a:t>6</a:t>
            </a:fld>
            <a:endParaRPr lang="en-US" altLang="ja-JP" dirty="0">
              <a:solidFill>
                <a:srgbClr val="000000"/>
              </a:solidFill>
            </a:endParaRPr>
          </a:p>
        </p:txBody>
      </p:sp>
    </p:spTree>
    <p:extLst>
      <p:ext uri="{BB962C8B-B14F-4D97-AF65-F5344CB8AC3E}">
        <p14:creationId xmlns:p14="http://schemas.microsoft.com/office/powerpoint/2010/main" val="303315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88000"/>
            <a:ext cx="9906000" cy="472400"/>
          </a:xfrm>
          <a:prstGeom prst="rect">
            <a:avLst/>
          </a:prstGeom>
          <a:solidFill>
            <a:srgbClr val="0000FF"/>
          </a:solidFill>
          <a:ln>
            <a:no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defTabSz="911960"/>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次期</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報酬改定に向けて</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検討</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課題 ③</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8000" y="1080000"/>
            <a:ext cx="9180000" cy="4955203"/>
          </a:xfrm>
          <a:prstGeom prst="rect">
            <a:avLst/>
          </a:prstGeom>
          <a:noFill/>
        </p:spPr>
        <p:txBody>
          <a:bodyPr wrap="square" rtlCol="0">
            <a:spAutoFit/>
          </a:bodyPr>
          <a:lstStyle/>
          <a:p>
            <a:r>
              <a:rPr lang="ja-JP" altLang="en-US" b="1" dirty="0" smtClean="0">
                <a:solidFill>
                  <a:prstClr val="black"/>
                </a:solidFill>
                <a:latin typeface="+mn-ea"/>
              </a:rPr>
              <a:t>⑩</a:t>
            </a:r>
            <a:r>
              <a:rPr lang="ja-JP" altLang="en-US" b="1" dirty="0">
                <a:solidFill>
                  <a:prstClr val="black"/>
                </a:solidFill>
                <a:latin typeface="+mn-ea"/>
              </a:rPr>
              <a:t>　就労移行支援における支援内容の実態把握と今後の対応</a:t>
            </a:r>
          </a:p>
          <a:p>
            <a:r>
              <a:rPr lang="ja-JP" altLang="en-US" sz="1600" dirty="0">
                <a:solidFill>
                  <a:prstClr val="black"/>
                </a:solidFill>
                <a:latin typeface="+mn-ea"/>
              </a:rPr>
              <a:t>　　　就労移行支援の基本報酬については、就職後６か月以上定着したことをもって実績として評価する</a:t>
            </a:r>
          </a:p>
          <a:p>
            <a:r>
              <a:rPr lang="ja-JP" altLang="en-US" sz="1600" dirty="0">
                <a:solidFill>
                  <a:prstClr val="black"/>
                </a:solidFill>
                <a:latin typeface="+mn-ea"/>
              </a:rPr>
              <a:t>　　</a:t>
            </a:r>
            <a:r>
              <a:rPr lang="ja-JP" altLang="en-US" sz="1600" dirty="0" smtClean="0">
                <a:solidFill>
                  <a:prstClr val="black"/>
                </a:solidFill>
                <a:latin typeface="+mn-ea"/>
              </a:rPr>
              <a:t>こととしているが、今後、就労移行支援</a:t>
            </a:r>
            <a:r>
              <a:rPr lang="ja-JP" altLang="en-US" sz="1600" dirty="0">
                <a:solidFill>
                  <a:prstClr val="black"/>
                </a:solidFill>
                <a:latin typeface="+mn-ea"/>
              </a:rPr>
              <a:t>の具体的な支援内容と、一般就労への移行や就労定着実績</a:t>
            </a:r>
            <a:r>
              <a:rPr lang="ja-JP" altLang="en-US" sz="1600" dirty="0" smtClean="0">
                <a:solidFill>
                  <a:prstClr val="black"/>
                </a:solidFill>
                <a:latin typeface="+mn-ea"/>
              </a:rPr>
              <a:t>と</a:t>
            </a:r>
            <a:endParaRPr lang="en-US" altLang="ja-JP" sz="1600"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の</a:t>
            </a:r>
            <a:r>
              <a:rPr lang="ja-JP" altLang="en-US" sz="1600" dirty="0">
                <a:solidFill>
                  <a:prstClr val="black"/>
                </a:solidFill>
                <a:latin typeface="+mn-ea"/>
              </a:rPr>
              <a:t>関係性等の実態を把握した</a:t>
            </a:r>
            <a:r>
              <a:rPr lang="ja-JP" altLang="en-US" sz="1600" dirty="0" smtClean="0">
                <a:solidFill>
                  <a:prstClr val="black"/>
                </a:solidFill>
                <a:latin typeface="+mn-ea"/>
              </a:rPr>
              <a:t>上で、支援内容の評価のあり方について検討</a:t>
            </a:r>
            <a:r>
              <a:rPr lang="ja-JP" altLang="en-US" sz="1600" dirty="0">
                <a:solidFill>
                  <a:prstClr val="black"/>
                </a:solidFill>
                <a:latin typeface="+mn-ea"/>
              </a:rPr>
              <a:t>する。</a:t>
            </a:r>
          </a:p>
          <a:p>
            <a:r>
              <a:rPr lang="ja-JP" altLang="en-US" sz="1600" dirty="0">
                <a:solidFill>
                  <a:prstClr val="black"/>
                </a:solidFill>
                <a:latin typeface="+mn-ea"/>
              </a:rPr>
              <a:t>　</a:t>
            </a:r>
          </a:p>
          <a:p>
            <a:r>
              <a:rPr lang="ja-JP" altLang="en-US" b="1" dirty="0" smtClean="0">
                <a:solidFill>
                  <a:prstClr val="black"/>
                </a:solidFill>
                <a:latin typeface="+mn-ea"/>
              </a:rPr>
              <a:t>⑪　共同生活援助における個人単位で居宅介護等を利用する場合の経過措置の取り扱いに</a:t>
            </a:r>
            <a:endParaRPr lang="en-US" altLang="ja-JP" b="1" dirty="0" smtClean="0">
              <a:solidFill>
                <a:prstClr val="black"/>
              </a:solidFill>
              <a:latin typeface="+mn-ea"/>
            </a:endParaRPr>
          </a:p>
          <a:p>
            <a:r>
              <a:rPr lang="ja-JP" altLang="en-US" b="1" dirty="0">
                <a:solidFill>
                  <a:prstClr val="black"/>
                </a:solidFill>
                <a:latin typeface="+mn-ea"/>
              </a:rPr>
              <a:t>　</a:t>
            </a:r>
            <a:r>
              <a:rPr lang="ja-JP" altLang="en-US" b="1" dirty="0" smtClean="0">
                <a:solidFill>
                  <a:prstClr val="black"/>
                </a:solidFill>
                <a:latin typeface="+mn-ea"/>
              </a:rPr>
              <a:t>ついて</a:t>
            </a:r>
            <a:endParaRPr lang="en-US" altLang="ja-JP" b="1"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今年度末までの経過措置とされていた、共同生活援助を利用する重度の障害者が個人単位で居宅</a:t>
            </a:r>
            <a:endParaRPr lang="en-US" altLang="ja-JP" sz="1600"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介護等を利用することについては、新たな類型である日中サービス支援型の施行状況等を踏まえた上</a:t>
            </a:r>
            <a:endParaRPr lang="en-US" altLang="ja-JP" sz="1600"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で、引き続きそのあり方を検討する。</a:t>
            </a:r>
            <a:endParaRPr lang="en-US" altLang="ja-JP" sz="1600" dirty="0" smtClean="0">
              <a:solidFill>
                <a:prstClr val="black"/>
              </a:solidFill>
              <a:latin typeface="+mn-ea"/>
            </a:endParaRPr>
          </a:p>
          <a:p>
            <a:r>
              <a:rPr lang="ja-JP" altLang="en-US" sz="1600" dirty="0" smtClean="0">
                <a:solidFill>
                  <a:prstClr val="black"/>
                </a:solidFill>
                <a:latin typeface="+mn-ea"/>
              </a:rPr>
              <a:t>　</a:t>
            </a:r>
            <a:endParaRPr lang="en-US" altLang="ja-JP" sz="1600" dirty="0">
              <a:solidFill>
                <a:prstClr val="black"/>
              </a:solidFill>
              <a:latin typeface="+mn-ea"/>
            </a:endParaRPr>
          </a:p>
          <a:p>
            <a:r>
              <a:rPr lang="ja-JP" altLang="en-US" b="1" dirty="0">
                <a:solidFill>
                  <a:prstClr val="black"/>
                </a:solidFill>
                <a:latin typeface="+mn-ea"/>
              </a:rPr>
              <a:t>⑫</a:t>
            </a:r>
            <a:r>
              <a:rPr lang="ja-JP" altLang="en-US" b="1" dirty="0" smtClean="0">
                <a:solidFill>
                  <a:prstClr val="black"/>
                </a:solidFill>
                <a:latin typeface="+mn-ea"/>
              </a:rPr>
              <a:t>　計画相談支援・障害児相談支援のモニタリング実施標準期間等について</a:t>
            </a:r>
            <a:endParaRPr lang="en-US" altLang="ja-JP" b="1" dirty="0" smtClean="0">
              <a:solidFill>
                <a:prstClr val="black"/>
              </a:solidFill>
              <a:latin typeface="+mn-ea"/>
            </a:endParaRPr>
          </a:p>
          <a:p>
            <a:r>
              <a:rPr lang="ja-JP" altLang="en-US" sz="1600" dirty="0" smtClean="0">
                <a:solidFill>
                  <a:prstClr val="black"/>
                </a:solidFill>
                <a:latin typeface="+mn-ea"/>
              </a:rPr>
              <a:t>　　　計画相談支援については、モニタリングの実施標準期間の見直しに伴う効果や影響を検証し、更なる</a:t>
            </a:r>
            <a:endParaRPr lang="en-US" altLang="ja-JP" sz="1600"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見直しについて引き続き検討する。</a:t>
            </a:r>
            <a:endParaRPr lang="en-US" altLang="ja-JP" sz="1600" dirty="0" smtClean="0">
              <a:solidFill>
                <a:prstClr val="black"/>
              </a:solidFill>
              <a:latin typeface="+mn-ea"/>
            </a:endParaRPr>
          </a:p>
          <a:p>
            <a:r>
              <a:rPr lang="ja-JP" altLang="en-US" sz="1600" dirty="0" smtClean="0">
                <a:solidFill>
                  <a:prstClr val="black"/>
                </a:solidFill>
              </a:rPr>
              <a:t>　</a:t>
            </a:r>
            <a:endParaRPr lang="en-US" altLang="ja-JP" sz="1600" dirty="0">
              <a:solidFill>
                <a:prstClr val="black"/>
              </a:solidFill>
            </a:endParaRPr>
          </a:p>
          <a:p>
            <a:r>
              <a:rPr lang="ja-JP" altLang="en-US" b="1" dirty="0">
                <a:solidFill>
                  <a:prstClr val="black"/>
                </a:solidFill>
                <a:latin typeface="+mn-ea"/>
              </a:rPr>
              <a:t>⑬</a:t>
            </a:r>
            <a:r>
              <a:rPr lang="ja-JP" altLang="en-US" b="1" dirty="0" smtClean="0">
                <a:solidFill>
                  <a:prstClr val="black"/>
                </a:solidFill>
                <a:latin typeface="+mn-ea"/>
              </a:rPr>
              <a:t>　医療的ケア児者について</a:t>
            </a:r>
            <a:endParaRPr lang="en-US" altLang="ja-JP" b="1" dirty="0" smtClean="0">
              <a:solidFill>
                <a:prstClr val="black"/>
              </a:solidFill>
              <a:latin typeface="+mn-ea"/>
            </a:endParaRPr>
          </a:p>
          <a:p>
            <a:r>
              <a:rPr lang="ja-JP" altLang="en-US" sz="1600" dirty="0" smtClean="0">
                <a:solidFill>
                  <a:prstClr val="black"/>
                </a:solidFill>
                <a:latin typeface="+mn-ea"/>
              </a:rPr>
              <a:t>　　　医療的ケア児者に対する支援を直接的に評価するために、医療的ケア児者の厳密な定義（判定基</a:t>
            </a:r>
            <a:endParaRPr lang="en-US" altLang="ja-JP" sz="1600" dirty="0" smtClean="0">
              <a:solidFill>
                <a:prstClr val="black"/>
              </a:solidFill>
              <a:latin typeface="+mn-ea"/>
            </a:endParaRPr>
          </a:p>
          <a:p>
            <a:r>
              <a:rPr lang="ja-JP" altLang="en-US" sz="1600" dirty="0">
                <a:solidFill>
                  <a:prstClr val="black"/>
                </a:solidFill>
                <a:latin typeface="+mn-ea"/>
              </a:rPr>
              <a:t>　</a:t>
            </a:r>
            <a:r>
              <a:rPr lang="ja-JP" altLang="en-US" sz="1600" dirty="0" smtClean="0">
                <a:solidFill>
                  <a:prstClr val="black"/>
                </a:solidFill>
                <a:latin typeface="+mn-ea"/>
              </a:rPr>
              <a:t>　準）について、調査研究を行った上で、評価のあり方について引き続き検討する。</a:t>
            </a:r>
            <a:endParaRPr lang="en-US" altLang="ja-JP" sz="1600" dirty="0" smtClean="0">
              <a:solidFill>
                <a:prstClr val="black"/>
              </a:solidFill>
              <a:latin typeface="+mn-ea"/>
            </a:endParaRPr>
          </a:p>
          <a:p>
            <a:r>
              <a:rPr lang="ja-JP" altLang="en-US" dirty="0" smtClean="0">
                <a:solidFill>
                  <a:prstClr val="black"/>
                </a:solidFill>
              </a:rPr>
              <a:t>　</a:t>
            </a:r>
            <a:endParaRPr lang="en-US" altLang="ja-JP" dirty="0">
              <a:solidFill>
                <a:prstClr val="black"/>
              </a:solidFill>
            </a:endParaRPr>
          </a:p>
        </p:txBody>
      </p:sp>
      <p:sp>
        <p:nvSpPr>
          <p:cNvPr id="7" name="テキスト ボックス 6"/>
          <p:cNvSpPr txBox="1"/>
          <p:nvPr/>
        </p:nvSpPr>
        <p:spPr>
          <a:xfrm>
            <a:off x="6299999" y="28276"/>
            <a:ext cx="3456000" cy="252000"/>
          </a:xfrm>
          <a:prstGeom prst="rect">
            <a:avLst/>
          </a:prstGeom>
          <a:noFill/>
          <a:ln>
            <a:solidFill>
              <a:sysClr val="windowText" lastClr="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Arial"/>
              </a:rPr>
              <a:t>平成</a:t>
            </a:r>
            <a:r>
              <a:rPr kumimoji="0" lang="en-US" altLang="ja-JP" sz="1200" kern="0" dirty="0">
                <a:solidFill>
                  <a:prstClr val="black"/>
                </a:solidFill>
                <a:latin typeface="Arial"/>
              </a:rPr>
              <a:t>30</a:t>
            </a:r>
            <a:r>
              <a:rPr kumimoji="0" lang="ja-JP" altLang="en-US" sz="1200" b="0" i="0" u="none" strike="noStrike" kern="0" cap="none" spc="0" normalizeH="0" baseline="0" noProof="0" dirty="0" smtClean="0">
                <a:ln>
                  <a:noFill/>
                </a:ln>
                <a:solidFill>
                  <a:prstClr val="black"/>
                </a:solidFill>
                <a:effectLst/>
                <a:uLnTx/>
                <a:uFillTx/>
                <a:latin typeface="Arial"/>
              </a:rPr>
              <a:t>年</a:t>
            </a:r>
            <a:r>
              <a:rPr kumimoji="0" lang="en-US" altLang="ja-JP" sz="1200" b="0" i="0" u="none" strike="noStrike" kern="0" cap="none" spc="0" normalizeH="0" baseline="0" noProof="0" dirty="0" smtClean="0">
                <a:ln>
                  <a:noFill/>
                </a:ln>
                <a:solidFill>
                  <a:prstClr val="black"/>
                </a:solidFill>
                <a:effectLst/>
                <a:uLnTx/>
                <a:uFillTx/>
                <a:latin typeface="Arial"/>
              </a:rPr>
              <a:t>2</a:t>
            </a:r>
            <a:r>
              <a:rPr kumimoji="0" lang="ja-JP" altLang="en-US" sz="1200" b="0" i="0" u="none" strike="noStrike" kern="0" cap="none" spc="0" normalizeH="0" baseline="0" noProof="0" dirty="0" smtClean="0">
                <a:ln>
                  <a:noFill/>
                </a:ln>
                <a:solidFill>
                  <a:prstClr val="black"/>
                </a:solidFill>
                <a:effectLst/>
                <a:uLnTx/>
                <a:uFillTx/>
                <a:latin typeface="Arial"/>
              </a:rPr>
              <a:t>月</a:t>
            </a:r>
            <a:r>
              <a:rPr kumimoji="0" lang="en-US" altLang="ja-JP" sz="1200" b="0" i="0" u="none" strike="noStrike" kern="0" cap="none" spc="0" normalizeH="0" baseline="0" noProof="0" dirty="0" smtClean="0">
                <a:ln>
                  <a:noFill/>
                </a:ln>
                <a:solidFill>
                  <a:prstClr val="black"/>
                </a:solidFill>
                <a:effectLst/>
                <a:uLnTx/>
                <a:uFillTx/>
                <a:latin typeface="Arial"/>
              </a:rPr>
              <a:t>5</a:t>
            </a:r>
            <a:r>
              <a:rPr kumimoji="0" lang="ja-JP" altLang="en-US" sz="1200" b="0" i="0" u="none" strike="noStrike" kern="0" cap="none" spc="0" normalizeH="0" baseline="0" noProof="0" dirty="0" smtClean="0">
                <a:ln>
                  <a:noFill/>
                </a:ln>
                <a:solidFill>
                  <a:prstClr val="black"/>
                </a:solidFill>
                <a:effectLst/>
                <a:uLnTx/>
                <a:uFillTx/>
                <a:latin typeface="Arial"/>
              </a:rPr>
              <a:t>日第</a:t>
            </a:r>
            <a:r>
              <a:rPr kumimoji="0" lang="en-US" altLang="ja-JP" sz="1200" b="0" i="0" u="none" strike="noStrike" kern="0" cap="none" spc="0" normalizeH="0" baseline="0" noProof="0" dirty="0" smtClean="0">
                <a:ln>
                  <a:noFill/>
                </a:ln>
                <a:solidFill>
                  <a:prstClr val="black"/>
                </a:solidFill>
                <a:effectLst/>
                <a:uLnTx/>
                <a:uFillTx/>
                <a:latin typeface="Arial"/>
              </a:rPr>
              <a:t>17</a:t>
            </a:r>
            <a:r>
              <a:rPr kumimoji="0" lang="ja-JP" altLang="en-US" sz="1200" b="0" i="0" u="none" strike="noStrike" kern="0" cap="none" spc="0" normalizeH="0" baseline="0" noProof="0" dirty="0" smtClean="0">
                <a:ln>
                  <a:noFill/>
                </a:ln>
                <a:solidFill>
                  <a:prstClr val="black"/>
                </a:solidFill>
                <a:effectLst/>
                <a:uLnTx/>
                <a:uFillTx/>
                <a:latin typeface="Arial"/>
              </a:rPr>
              <a:t>回検討チーム資料から抜粋</a:t>
            </a:r>
          </a:p>
        </p:txBody>
      </p:sp>
      <p:sp>
        <p:nvSpPr>
          <p:cNvPr id="8" name="スライド番号プレースホルダー 2"/>
          <p:cNvSpPr txBox="1">
            <a:spLocks/>
          </p:cNvSpPr>
          <p:nvPr/>
        </p:nvSpPr>
        <p:spPr>
          <a:xfrm>
            <a:off x="7545288" y="6525344"/>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0B0CA9-DB87-4A58-99CB-7CA2BBD4F153}" type="slidenum">
              <a:rPr lang="ja-JP" altLang="en-US" sz="1600" smtClean="0">
                <a:solidFill>
                  <a:prstClr val="black"/>
                </a:solidFill>
              </a:rPr>
              <a:pPr/>
              <a:t>60</a:t>
            </a:fld>
            <a:endParaRPr lang="ja-JP" altLang="en-US" sz="1600" dirty="0">
              <a:solidFill>
                <a:prstClr val="black"/>
              </a:solidFill>
            </a:endParaRPr>
          </a:p>
        </p:txBody>
      </p:sp>
    </p:spTree>
    <p:extLst>
      <p:ext uri="{BB962C8B-B14F-4D97-AF65-F5344CB8AC3E}">
        <p14:creationId xmlns:p14="http://schemas.microsoft.com/office/powerpoint/2010/main" val="60123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a:t>Ⅳ</a:t>
            </a:r>
            <a:r>
              <a:rPr lang="ja-JP" altLang="en-US" sz="3600" dirty="0" smtClean="0">
                <a:solidFill>
                  <a:schemeClr val="tx1"/>
                </a:solidFill>
              </a:rPr>
              <a:t>　</a:t>
            </a:r>
            <a:r>
              <a:rPr lang="ja-JP" altLang="en-US" sz="3600" dirty="0" smtClean="0">
                <a:latin typeface="ＭＳ ゴシック" pitchFamily="49" charset="-128"/>
                <a:ea typeface="ＭＳ ゴシック" pitchFamily="49" charset="-128"/>
              </a:rPr>
              <a:t>障害福祉計画について</a:t>
            </a:r>
            <a:endParaRPr lang="ja-JP" altLang="en-US" sz="2400" dirty="0">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55BFF21B-9345-49ED-9334-74DFB50F9214}" type="slidenum">
              <a:rPr lang="ja-JP" altLang="en-US" smtClean="0">
                <a:solidFill>
                  <a:prstClr val="black">
                    <a:tint val="75000"/>
                  </a:prstClr>
                </a:solidFill>
              </a:rPr>
              <a:pPr>
                <a:defRPr/>
              </a:pPr>
              <a:t>61</a:t>
            </a:fld>
            <a:endParaRPr lang="ja-JP" altLang="en-US">
              <a:solidFill>
                <a:prstClr val="black">
                  <a:tint val="75000"/>
                </a:prstClr>
              </a:solidFill>
            </a:endParaRPr>
          </a:p>
        </p:txBody>
      </p:sp>
    </p:spTree>
    <p:extLst>
      <p:ext uri="{BB962C8B-B14F-4D97-AF65-F5344CB8AC3E}">
        <p14:creationId xmlns:p14="http://schemas.microsoft.com/office/powerpoint/2010/main" val="11907522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600765088"/>
              </p:ext>
            </p:extLst>
          </p:nvPr>
        </p:nvGraphicFramePr>
        <p:xfrm>
          <a:off x="220182" y="1920048"/>
          <a:ext cx="9527945" cy="3245847"/>
        </p:xfrm>
        <a:graphic>
          <a:graphicData uri="http://schemas.openxmlformats.org/drawingml/2006/table">
            <a:tbl>
              <a:tblPr firstRow="1" firstCol="1" bandRow="1"/>
              <a:tblGrid>
                <a:gridCol w="1905589"/>
                <a:gridCol w="1905589"/>
                <a:gridCol w="1905589"/>
                <a:gridCol w="1905589"/>
                <a:gridCol w="1905589"/>
              </a:tblGrid>
              <a:tr h="1206500">
                <a:tc>
                  <a:txBody>
                    <a:bodyPr/>
                    <a:lstStyle/>
                    <a:p>
                      <a:pPr algn="ctr">
                        <a:lnSpc>
                          <a:spcPts val="2200"/>
                        </a:lnSpc>
                        <a:spcAft>
                          <a:spcPts val="0"/>
                        </a:spcAft>
                      </a:pPr>
                      <a:r>
                        <a:rPr lang="ja-JP" sz="1800" b="1" kern="100" dirty="0" smtClean="0">
                          <a:solidFill>
                            <a:srgbClr val="FFFFFF"/>
                          </a:solidFill>
                          <a:effectLst/>
                          <a:latin typeface="+mn-ea"/>
                          <a:ea typeface="+mn-ea"/>
                          <a:cs typeface="Times New Roman"/>
                        </a:rPr>
                        <a:t>第１期</a:t>
                      </a:r>
                      <a:endParaRPr lang="en-US" altLang="ja-JP" sz="1800" b="1" kern="100" dirty="0" smtClean="0">
                        <a:solidFill>
                          <a:srgbClr val="FFFFFF"/>
                        </a:solidFill>
                        <a:effectLst/>
                        <a:latin typeface="+mn-ea"/>
                        <a:ea typeface="+mn-ea"/>
                        <a:cs typeface="Times New Roman"/>
                      </a:endParaRPr>
                    </a:p>
                    <a:p>
                      <a:pPr algn="ctr">
                        <a:lnSpc>
                          <a:spcPts val="2200"/>
                        </a:lnSpc>
                        <a:spcAft>
                          <a:spcPts val="0"/>
                        </a:spcAft>
                      </a:pPr>
                      <a:r>
                        <a:rPr lang="ja-JP" altLang="en-US" sz="1800" b="1" kern="100" dirty="0" smtClean="0">
                          <a:solidFill>
                            <a:srgbClr val="FFFFFF"/>
                          </a:solidFill>
                          <a:effectLst/>
                          <a:latin typeface="+mn-ea"/>
                          <a:ea typeface="+mn-ea"/>
                          <a:cs typeface="Times New Roman"/>
                        </a:rPr>
                        <a:t>障害福祉</a:t>
                      </a:r>
                      <a:r>
                        <a:rPr lang="ja-JP" sz="1800" b="1" kern="100" dirty="0" smtClean="0">
                          <a:solidFill>
                            <a:srgbClr val="FFFFFF"/>
                          </a:solidFill>
                          <a:effectLst/>
                          <a:latin typeface="+mn-ea"/>
                          <a:ea typeface="+mn-ea"/>
                          <a:cs typeface="Times New Roman"/>
                        </a:rPr>
                        <a:t>計画</a:t>
                      </a:r>
                      <a:endParaRPr lang="ja-JP" sz="1800" kern="100" dirty="0">
                        <a:effectLst/>
                        <a:latin typeface="+mn-ea"/>
                        <a:ea typeface="+mn-ea"/>
                        <a:cs typeface="Times New Roman"/>
                      </a:endParaRPr>
                    </a:p>
                    <a:p>
                      <a:pPr algn="ctr">
                        <a:lnSpc>
                          <a:spcPts val="2200"/>
                        </a:lnSpc>
                        <a:spcAft>
                          <a:spcPts val="0"/>
                        </a:spcAft>
                      </a:pPr>
                      <a:r>
                        <a:rPr lang="en-US" sz="1800" b="1" kern="100" dirty="0" smtClean="0">
                          <a:solidFill>
                            <a:srgbClr val="FFFFFF"/>
                          </a:solidFill>
                          <a:effectLst/>
                          <a:latin typeface="+mn-ea"/>
                          <a:ea typeface="+mn-ea"/>
                          <a:cs typeface="Times New Roman"/>
                        </a:rPr>
                        <a:t>18</a:t>
                      </a:r>
                      <a:r>
                        <a:rPr lang="ja-JP" sz="1800" b="1" kern="100" dirty="0">
                          <a:solidFill>
                            <a:srgbClr val="FFFFFF"/>
                          </a:solidFill>
                          <a:effectLst/>
                          <a:latin typeface="+mn-ea"/>
                          <a:ea typeface="+mn-ea"/>
                          <a:cs typeface="Times New Roman"/>
                        </a:rPr>
                        <a:t>年度～</a:t>
                      </a:r>
                      <a:r>
                        <a:rPr lang="en-US" sz="1800" b="1" kern="100" dirty="0">
                          <a:solidFill>
                            <a:srgbClr val="FFFFFF"/>
                          </a:solidFill>
                          <a:effectLst/>
                          <a:latin typeface="+mn-ea"/>
                          <a:ea typeface="+mn-ea"/>
                          <a:cs typeface="Times New Roman"/>
                        </a:rPr>
                        <a:t>20</a:t>
                      </a:r>
                      <a:r>
                        <a:rPr lang="ja-JP" sz="1800" b="1" kern="100" dirty="0" smtClean="0">
                          <a:solidFill>
                            <a:srgbClr val="FFFFFF"/>
                          </a:solidFill>
                          <a:effectLst/>
                          <a:latin typeface="+mn-ea"/>
                          <a:ea typeface="+mn-ea"/>
                          <a:cs typeface="Times New Roman"/>
                        </a:rPr>
                        <a:t>年度</a:t>
                      </a:r>
                      <a:endParaRPr lang="ja-JP" sz="1800" kern="100" dirty="0">
                        <a:effectLst/>
                        <a:latin typeface="+mn-ea"/>
                        <a:ea typeface="+mn-ea"/>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800" b="1" kern="100" dirty="0" smtClean="0">
                          <a:solidFill>
                            <a:srgbClr val="FFFFFF"/>
                          </a:solidFill>
                          <a:effectLst/>
                          <a:latin typeface="+mn-ea"/>
                          <a:ea typeface="+mn-ea"/>
                          <a:cs typeface="Times New Roman"/>
                        </a:rPr>
                        <a:t>第２期</a:t>
                      </a:r>
                      <a:endParaRPr lang="en-US" altLang="ja-JP" sz="1800" b="1" kern="100" dirty="0" smtClean="0">
                        <a:solidFill>
                          <a:srgbClr val="FFFFFF"/>
                        </a:solidFill>
                        <a:effectLst/>
                        <a:latin typeface="+mn-ea"/>
                        <a:ea typeface="+mn-ea"/>
                        <a:cs typeface="Times New Roman"/>
                      </a:endParaRPr>
                    </a:p>
                    <a:p>
                      <a:pPr algn="ctr">
                        <a:lnSpc>
                          <a:spcPts val="2200"/>
                        </a:lnSpc>
                        <a:spcAft>
                          <a:spcPts val="0"/>
                        </a:spcAft>
                      </a:pPr>
                      <a:r>
                        <a:rPr lang="ja-JP" altLang="en-US" sz="1800" b="1" kern="100" dirty="0" smtClean="0">
                          <a:solidFill>
                            <a:srgbClr val="FFFFFF"/>
                          </a:solidFill>
                          <a:effectLst/>
                          <a:latin typeface="+mn-ea"/>
                          <a:ea typeface="+mn-ea"/>
                          <a:cs typeface="Times New Roman"/>
                        </a:rPr>
                        <a:t>障害福祉</a:t>
                      </a:r>
                      <a:r>
                        <a:rPr lang="ja-JP" sz="1800" b="1" kern="100" dirty="0" smtClean="0">
                          <a:solidFill>
                            <a:srgbClr val="FFFFFF"/>
                          </a:solidFill>
                          <a:effectLst/>
                          <a:latin typeface="+mn-ea"/>
                          <a:ea typeface="+mn-ea"/>
                          <a:cs typeface="Times New Roman"/>
                        </a:rPr>
                        <a:t>計画</a:t>
                      </a:r>
                      <a:endParaRPr lang="ja-JP" sz="1800" kern="100" dirty="0">
                        <a:effectLst/>
                        <a:latin typeface="+mn-ea"/>
                        <a:ea typeface="+mn-ea"/>
                        <a:cs typeface="Times New Roman"/>
                      </a:endParaRPr>
                    </a:p>
                    <a:p>
                      <a:pPr algn="ctr">
                        <a:lnSpc>
                          <a:spcPts val="2200"/>
                        </a:lnSpc>
                        <a:spcAft>
                          <a:spcPts val="0"/>
                        </a:spcAft>
                      </a:pPr>
                      <a:r>
                        <a:rPr lang="en-US" sz="1800" b="1" kern="100" dirty="0" smtClean="0">
                          <a:solidFill>
                            <a:srgbClr val="FFFFFF"/>
                          </a:solidFill>
                          <a:effectLst/>
                          <a:latin typeface="+mn-ea"/>
                          <a:ea typeface="+mn-ea"/>
                          <a:cs typeface="Times New Roman"/>
                        </a:rPr>
                        <a:t>21</a:t>
                      </a:r>
                      <a:r>
                        <a:rPr lang="ja-JP" sz="1800" b="1" kern="100" dirty="0">
                          <a:solidFill>
                            <a:srgbClr val="FFFFFF"/>
                          </a:solidFill>
                          <a:effectLst/>
                          <a:latin typeface="+mn-ea"/>
                          <a:ea typeface="+mn-ea"/>
                          <a:cs typeface="Times New Roman"/>
                        </a:rPr>
                        <a:t>年度～</a:t>
                      </a:r>
                      <a:r>
                        <a:rPr lang="en-US" sz="1800" b="1" kern="100" dirty="0">
                          <a:solidFill>
                            <a:srgbClr val="FFFFFF"/>
                          </a:solidFill>
                          <a:effectLst/>
                          <a:latin typeface="+mn-ea"/>
                          <a:ea typeface="+mn-ea"/>
                          <a:cs typeface="Times New Roman"/>
                        </a:rPr>
                        <a:t>23</a:t>
                      </a:r>
                      <a:r>
                        <a:rPr lang="ja-JP" sz="1800" b="1" kern="100" dirty="0" smtClean="0">
                          <a:solidFill>
                            <a:srgbClr val="FFFFFF"/>
                          </a:solidFill>
                          <a:effectLst/>
                          <a:latin typeface="+mn-ea"/>
                          <a:ea typeface="+mn-ea"/>
                          <a:cs typeface="Times New Roman"/>
                        </a:rPr>
                        <a:t>年度</a:t>
                      </a:r>
                      <a:endParaRPr lang="ja-JP" sz="1800" kern="100" dirty="0">
                        <a:effectLst/>
                        <a:latin typeface="+mn-ea"/>
                        <a:ea typeface="+mn-ea"/>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sz="1800" b="1" kern="100" dirty="0" smtClean="0">
                          <a:solidFill>
                            <a:schemeClr val="bg1"/>
                          </a:solidFill>
                          <a:effectLst/>
                          <a:latin typeface="+mn-ea"/>
                          <a:ea typeface="+mn-ea"/>
                          <a:cs typeface="Times New Roman"/>
                        </a:rPr>
                        <a:t>第３期</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ja-JP" altLang="en-US" sz="1800" b="1" kern="100" dirty="0" smtClean="0">
                          <a:solidFill>
                            <a:schemeClr val="bg1"/>
                          </a:solidFill>
                          <a:effectLst/>
                          <a:latin typeface="+mn-ea"/>
                          <a:ea typeface="+mn-ea"/>
                          <a:cs typeface="Times New Roman"/>
                        </a:rPr>
                        <a:t>障害福祉計画</a:t>
                      </a:r>
                      <a:endParaRPr lang="ja-JP" sz="1800" b="1" kern="100" dirty="0">
                        <a:solidFill>
                          <a:schemeClr val="bg1"/>
                        </a:solidFill>
                        <a:effectLst/>
                        <a:latin typeface="+mn-ea"/>
                        <a:ea typeface="+mn-ea"/>
                        <a:cs typeface="Times New Roman"/>
                      </a:endParaRPr>
                    </a:p>
                    <a:p>
                      <a:pPr algn="ctr">
                        <a:lnSpc>
                          <a:spcPts val="2200"/>
                        </a:lnSpc>
                        <a:spcAft>
                          <a:spcPts val="0"/>
                        </a:spcAft>
                      </a:pPr>
                      <a:r>
                        <a:rPr lang="en-US" sz="1800" b="1" kern="100" dirty="0">
                          <a:solidFill>
                            <a:schemeClr val="bg1"/>
                          </a:solidFill>
                          <a:effectLst/>
                          <a:latin typeface="+mn-ea"/>
                          <a:ea typeface="+mn-ea"/>
                          <a:cs typeface="Times New Roman"/>
                        </a:rPr>
                        <a:t>24</a:t>
                      </a:r>
                      <a:r>
                        <a:rPr lang="ja-JP" sz="1800" b="1" kern="100" dirty="0">
                          <a:solidFill>
                            <a:schemeClr val="bg1"/>
                          </a:solidFill>
                          <a:effectLst/>
                          <a:latin typeface="+mn-ea"/>
                          <a:ea typeface="+mn-ea"/>
                          <a:cs typeface="Times New Roman"/>
                        </a:rPr>
                        <a:t>年度～</a:t>
                      </a:r>
                      <a:r>
                        <a:rPr lang="en-US" sz="1800" b="1" kern="100" dirty="0">
                          <a:solidFill>
                            <a:schemeClr val="bg1"/>
                          </a:solidFill>
                          <a:effectLst/>
                          <a:latin typeface="+mn-ea"/>
                          <a:ea typeface="+mn-ea"/>
                          <a:cs typeface="Times New Roman"/>
                        </a:rPr>
                        <a:t>26</a:t>
                      </a:r>
                      <a:r>
                        <a:rPr lang="ja-JP" sz="1800" b="1" kern="100" dirty="0">
                          <a:solidFill>
                            <a:schemeClr val="bg1"/>
                          </a:solidFill>
                          <a:effectLst/>
                          <a:latin typeface="+mn-ea"/>
                          <a:ea typeface="+mn-ea"/>
                          <a:cs typeface="Times New Roman"/>
                        </a:rPr>
                        <a:t>年度</a:t>
                      </a: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2200"/>
                        </a:lnSpc>
                        <a:spcAft>
                          <a:spcPts val="0"/>
                        </a:spcAft>
                      </a:pPr>
                      <a:r>
                        <a:rPr lang="ja-JP" altLang="en-US" sz="1800" b="1" kern="100" dirty="0" smtClean="0">
                          <a:solidFill>
                            <a:schemeClr val="bg1"/>
                          </a:solidFill>
                          <a:effectLst/>
                          <a:latin typeface="+mn-ea"/>
                          <a:ea typeface="+mn-ea"/>
                          <a:cs typeface="Times New Roman"/>
                        </a:rPr>
                        <a:t>第４期</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ja-JP" altLang="en-US" sz="1800" b="1" kern="100" dirty="0" smtClean="0">
                          <a:solidFill>
                            <a:schemeClr val="bg1"/>
                          </a:solidFill>
                          <a:effectLst/>
                          <a:latin typeface="+mn-ea"/>
                          <a:ea typeface="+mn-ea"/>
                          <a:cs typeface="Times New Roman"/>
                        </a:rPr>
                        <a:t>障害福祉計画</a:t>
                      </a:r>
                      <a:endParaRPr lang="en-US" altLang="ja-JP" sz="1800" b="1" kern="100" dirty="0" smtClean="0">
                        <a:solidFill>
                          <a:schemeClr val="bg1"/>
                        </a:solidFill>
                        <a:effectLst/>
                        <a:latin typeface="+mn-ea"/>
                        <a:ea typeface="+mn-ea"/>
                        <a:cs typeface="Times New Roman"/>
                      </a:endParaRPr>
                    </a:p>
                    <a:p>
                      <a:pPr algn="ctr">
                        <a:lnSpc>
                          <a:spcPts val="2200"/>
                        </a:lnSpc>
                        <a:spcAft>
                          <a:spcPts val="0"/>
                        </a:spcAft>
                      </a:pPr>
                      <a:r>
                        <a:rPr lang="en-US" altLang="ja-JP" sz="1800" b="1" kern="100" dirty="0" smtClean="0">
                          <a:solidFill>
                            <a:schemeClr val="bg1"/>
                          </a:solidFill>
                          <a:effectLst/>
                          <a:latin typeface="+mn-ea"/>
                          <a:ea typeface="+mn-ea"/>
                          <a:cs typeface="Times New Roman"/>
                        </a:rPr>
                        <a:t>27</a:t>
                      </a:r>
                      <a:r>
                        <a:rPr lang="ja-JP" altLang="en-US" sz="1800" b="1" kern="100" dirty="0" smtClean="0">
                          <a:solidFill>
                            <a:schemeClr val="bg1"/>
                          </a:solidFill>
                          <a:effectLst/>
                          <a:latin typeface="+mn-ea"/>
                          <a:ea typeface="+mn-ea"/>
                          <a:cs typeface="Times New Roman"/>
                        </a:rPr>
                        <a:t>年度～</a:t>
                      </a:r>
                      <a:r>
                        <a:rPr lang="en-US" altLang="ja-JP" sz="1800" b="1" kern="100" dirty="0" smtClean="0">
                          <a:solidFill>
                            <a:schemeClr val="bg1"/>
                          </a:solidFill>
                          <a:effectLst/>
                          <a:latin typeface="+mn-ea"/>
                          <a:ea typeface="+mn-ea"/>
                          <a:cs typeface="Times New Roman"/>
                        </a:rPr>
                        <a:t>29</a:t>
                      </a:r>
                      <a:r>
                        <a:rPr lang="ja-JP" altLang="en-US" sz="1800" b="1" kern="100" dirty="0" smtClean="0">
                          <a:solidFill>
                            <a:schemeClr val="bg1"/>
                          </a:solidFill>
                          <a:effectLst/>
                          <a:latin typeface="+mn-ea"/>
                          <a:ea typeface="+mn-ea"/>
                          <a:cs typeface="Times New Roman"/>
                        </a:rPr>
                        <a:t>年度</a:t>
                      </a:r>
                      <a:endParaRPr lang="ja-JP" sz="1800" b="1" kern="100" dirty="0">
                        <a:solidFill>
                          <a:schemeClr val="bg1"/>
                        </a:solidFill>
                        <a:effectLst/>
                        <a:latin typeface="+mn-ea"/>
                        <a:ea typeface="+mn-ea"/>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ts val="1900"/>
                        </a:lnSpc>
                        <a:spcAft>
                          <a:spcPts val="0"/>
                        </a:spcAft>
                      </a:pPr>
                      <a:r>
                        <a:rPr lang="ja-JP" altLang="en-US" sz="1800" b="1" kern="100" dirty="0" smtClean="0">
                          <a:solidFill>
                            <a:schemeClr val="bg1"/>
                          </a:solidFill>
                          <a:effectLst/>
                          <a:latin typeface="+mn-ea"/>
                          <a:ea typeface="+mn-ea"/>
                          <a:cs typeface="Times New Roman"/>
                        </a:rPr>
                        <a:t>第５期</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障害福祉計画</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第１期</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ja-JP" altLang="en-US" sz="1800" b="1" kern="100" dirty="0" smtClean="0">
                          <a:solidFill>
                            <a:schemeClr val="bg1"/>
                          </a:solidFill>
                          <a:effectLst/>
                          <a:latin typeface="+mn-ea"/>
                          <a:ea typeface="+mn-ea"/>
                          <a:cs typeface="Times New Roman"/>
                        </a:rPr>
                        <a:t>障害児福祉計画</a:t>
                      </a:r>
                      <a:endParaRPr lang="en-US" altLang="ja-JP" sz="1800" b="1" kern="100" dirty="0" smtClean="0">
                        <a:solidFill>
                          <a:schemeClr val="bg1"/>
                        </a:solidFill>
                        <a:effectLst/>
                        <a:latin typeface="+mn-ea"/>
                        <a:ea typeface="+mn-ea"/>
                        <a:cs typeface="Times New Roman"/>
                      </a:endParaRPr>
                    </a:p>
                    <a:p>
                      <a:pPr algn="ctr">
                        <a:lnSpc>
                          <a:spcPts val="1900"/>
                        </a:lnSpc>
                        <a:spcAft>
                          <a:spcPts val="0"/>
                        </a:spcAft>
                      </a:pPr>
                      <a:r>
                        <a:rPr lang="en-US" altLang="ja-JP" sz="1800" b="1" kern="100" dirty="0" smtClean="0">
                          <a:solidFill>
                            <a:schemeClr val="bg1"/>
                          </a:solidFill>
                          <a:effectLst/>
                          <a:latin typeface="+mn-ea"/>
                          <a:ea typeface="+mn-ea"/>
                          <a:cs typeface="Times New Roman"/>
                        </a:rPr>
                        <a:t>30</a:t>
                      </a:r>
                      <a:r>
                        <a:rPr lang="ja-JP" altLang="en-US" sz="1800" b="1" kern="100" dirty="0" smtClean="0">
                          <a:solidFill>
                            <a:schemeClr val="bg1"/>
                          </a:solidFill>
                          <a:effectLst/>
                          <a:latin typeface="+mn-ea"/>
                          <a:ea typeface="+mn-ea"/>
                          <a:cs typeface="Times New Roman"/>
                        </a:rPr>
                        <a:t>年度～</a:t>
                      </a:r>
                      <a:r>
                        <a:rPr lang="en-US" altLang="ja-JP" sz="1800" b="1" kern="100" dirty="0" smtClean="0">
                          <a:solidFill>
                            <a:schemeClr val="bg1"/>
                          </a:solidFill>
                          <a:effectLst/>
                          <a:latin typeface="+mn-ea"/>
                          <a:ea typeface="+mn-ea"/>
                          <a:cs typeface="Times New Roman"/>
                        </a:rPr>
                        <a:t>32</a:t>
                      </a:r>
                      <a:r>
                        <a:rPr lang="ja-JP" altLang="en-US" sz="1800" b="1" kern="100" dirty="0" smtClean="0">
                          <a:solidFill>
                            <a:schemeClr val="bg1"/>
                          </a:solidFill>
                          <a:effectLst/>
                          <a:latin typeface="+mn-ea"/>
                          <a:ea typeface="+mn-ea"/>
                          <a:cs typeface="Times New Roman"/>
                        </a:rPr>
                        <a:t>年度</a:t>
                      </a:r>
                      <a:endParaRPr lang="ja-JP" sz="1800" b="1" kern="100" dirty="0">
                        <a:solidFill>
                          <a:schemeClr val="bg1"/>
                        </a:solidFill>
                        <a:effectLst/>
                        <a:latin typeface="+mn-ea"/>
                        <a:ea typeface="+mn-ea"/>
                        <a:cs typeface="Times New Roman"/>
                      </a:endParaRPr>
                    </a:p>
                  </a:txBody>
                  <a:tcPr marL="68580" marR="68580" marT="0" marB="0" anchor="ctr">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2039347">
                <a:tc>
                  <a:txBody>
                    <a:bodyPr/>
                    <a:lstStyle/>
                    <a:p>
                      <a:pPr indent="127000" algn="l">
                        <a:lnSpc>
                          <a:spcPts val="2200"/>
                        </a:lnSpc>
                        <a:spcAft>
                          <a:spcPts val="0"/>
                        </a:spcAft>
                      </a:pPr>
                      <a:r>
                        <a:rPr lang="ja-JP" sz="1800" kern="100" dirty="0">
                          <a:effectLst/>
                          <a:latin typeface="+mn-ea"/>
                          <a:ea typeface="+mn-ea"/>
                          <a:cs typeface="Times New Roman"/>
                        </a:rPr>
                        <a:t>平成</a:t>
                      </a:r>
                      <a:r>
                        <a:rPr lang="en-US" sz="1800" kern="100" dirty="0">
                          <a:effectLst/>
                          <a:latin typeface="+mn-ea"/>
                          <a:ea typeface="+mn-ea"/>
                          <a:cs typeface="Times New Roman"/>
                        </a:rPr>
                        <a:t>23</a:t>
                      </a:r>
                      <a:r>
                        <a:rPr lang="ja-JP" sz="1800" kern="100" dirty="0">
                          <a:effectLst/>
                          <a:latin typeface="+mn-ea"/>
                          <a:ea typeface="+mn-ea"/>
                          <a:cs typeface="Times New Roman"/>
                        </a:rPr>
                        <a:t>年度を目標として、地域の実情に応じた数値目標及び障害福祉サービスの見込量を設定</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sz="1800" kern="100" dirty="0">
                          <a:effectLst/>
                          <a:latin typeface="+mn-ea"/>
                          <a:ea typeface="+mn-ea"/>
                          <a:cs typeface="Times New Roman"/>
                        </a:rPr>
                        <a:t>第１期の実績を踏まえ、第２期障害福祉計画を作成</a:t>
                      </a:r>
                    </a:p>
                  </a:txBody>
                  <a:tcPr marL="68580" marR="68580"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800" kern="100" dirty="0" smtClean="0">
                          <a:effectLst/>
                          <a:latin typeface="+mn-ea"/>
                          <a:ea typeface="+mn-ea"/>
                          <a:cs typeface="Times New Roman"/>
                        </a:rPr>
                        <a:t>つなぎ</a:t>
                      </a:r>
                      <a:r>
                        <a:rPr lang="ja-JP" sz="1800" kern="100" dirty="0" smtClean="0">
                          <a:effectLst/>
                          <a:latin typeface="+mn-ea"/>
                          <a:ea typeface="+mn-ea"/>
                          <a:cs typeface="Times New Roman"/>
                        </a:rPr>
                        <a:t>法</a:t>
                      </a:r>
                      <a:r>
                        <a:rPr lang="ja-JP" sz="1800" kern="100" dirty="0">
                          <a:effectLst/>
                          <a:latin typeface="+mn-ea"/>
                          <a:ea typeface="+mn-ea"/>
                          <a:cs typeface="Times New Roman"/>
                        </a:rPr>
                        <a:t>による障害者自立支援法の改正等を踏まえ、平成</a:t>
                      </a:r>
                      <a:r>
                        <a:rPr lang="en-US" sz="1800" kern="100" dirty="0">
                          <a:effectLst/>
                          <a:latin typeface="+mn-ea"/>
                          <a:ea typeface="+mn-ea"/>
                          <a:cs typeface="Times New Roman"/>
                        </a:rPr>
                        <a:t>26</a:t>
                      </a:r>
                      <a:r>
                        <a:rPr lang="ja-JP" sz="1800" kern="100" dirty="0">
                          <a:effectLst/>
                          <a:latin typeface="+mn-ea"/>
                          <a:ea typeface="+mn-ea"/>
                          <a:cs typeface="Times New Roman"/>
                        </a:rPr>
                        <a:t>年度を目標として、第３期障害福祉計画を作成</a:t>
                      </a:r>
                    </a:p>
                  </a:txBody>
                  <a:tcPr marL="68580" marR="68580" marT="0" marB="0">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127635" algn="l">
                        <a:lnSpc>
                          <a:spcPts val="2200"/>
                        </a:lnSpc>
                        <a:spcAft>
                          <a:spcPts val="0"/>
                        </a:spcAft>
                      </a:pPr>
                      <a:r>
                        <a:rPr lang="ja-JP" altLang="en-US" sz="1800" kern="100" dirty="0" smtClean="0">
                          <a:effectLst/>
                          <a:latin typeface="+mn-ea"/>
                          <a:ea typeface="+mn-ea"/>
                          <a:cs typeface="Times New Roman"/>
                        </a:rPr>
                        <a:t>障害者総合支援法の施行等を踏まえ、平成</a:t>
                      </a:r>
                      <a:r>
                        <a:rPr lang="en-US" altLang="ja-JP" sz="1800" kern="100" dirty="0" smtClean="0">
                          <a:effectLst/>
                          <a:latin typeface="+mn-ea"/>
                          <a:ea typeface="+mn-ea"/>
                          <a:cs typeface="Times New Roman"/>
                        </a:rPr>
                        <a:t>29</a:t>
                      </a:r>
                      <a:r>
                        <a:rPr lang="ja-JP" altLang="en-US" sz="1800" kern="100" dirty="0" smtClean="0">
                          <a:effectLst/>
                          <a:latin typeface="+mn-ea"/>
                          <a:ea typeface="+mn-ea"/>
                          <a:cs typeface="Times New Roman"/>
                        </a:rPr>
                        <a:t>年度を目標として、第４期障害福祉計画を作成</a:t>
                      </a:r>
                      <a:endParaRPr lang="ja-JP" sz="1800" kern="100" dirty="0">
                        <a:effectLst/>
                        <a:latin typeface="+mn-ea"/>
                        <a:ea typeface="+mn-ea"/>
                        <a:cs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127635" algn="l" defTabSz="914400" rtl="0" eaLnBrk="1" fontAlgn="auto" latinLnBrk="0" hangingPunct="1">
                        <a:lnSpc>
                          <a:spcPts val="2200"/>
                        </a:lnSpc>
                        <a:spcBef>
                          <a:spcPts val="0"/>
                        </a:spcBef>
                        <a:spcAft>
                          <a:spcPts val="0"/>
                        </a:spcAft>
                        <a:buClrTx/>
                        <a:buSzTx/>
                        <a:buFontTx/>
                        <a:buNone/>
                        <a:tabLst/>
                        <a:defRPr/>
                      </a:pPr>
                      <a:r>
                        <a:rPr lang="ja-JP" altLang="en-US" sz="1800" kern="100" dirty="0" smtClean="0">
                          <a:effectLst/>
                          <a:latin typeface="+mn-ea"/>
                          <a:ea typeface="+mn-ea"/>
                          <a:cs typeface="Times New Roman"/>
                        </a:rPr>
                        <a:t>障害者総合支援法・児童福祉法の改正等を踏まえ、平成</a:t>
                      </a:r>
                      <a:r>
                        <a:rPr lang="en-US" altLang="ja-JP" sz="1800" kern="100" dirty="0" smtClean="0">
                          <a:effectLst/>
                          <a:latin typeface="+mn-ea"/>
                          <a:ea typeface="+mn-ea"/>
                          <a:cs typeface="Times New Roman"/>
                        </a:rPr>
                        <a:t>32</a:t>
                      </a:r>
                      <a:r>
                        <a:rPr lang="ja-JP" altLang="en-US" sz="1800" kern="100" dirty="0" smtClean="0">
                          <a:effectLst/>
                          <a:latin typeface="+mn-ea"/>
                          <a:ea typeface="+mn-ea"/>
                          <a:cs typeface="Times New Roman"/>
                        </a:rPr>
                        <a:t>年度を目標として、第５期障害福祉計画等を作成</a:t>
                      </a:r>
                      <a:endParaRPr lang="ja-JP" sz="1800" kern="100" dirty="0">
                        <a:effectLst/>
                        <a:latin typeface="+mn-ea"/>
                        <a:ea typeface="+mn-ea"/>
                        <a:cs typeface="Times New Roman"/>
                      </a:endParaRPr>
                    </a:p>
                  </a:txBody>
                  <a:tcPr marL="68580" marR="68580" marT="0" marB="0">
                    <a:lnL w="12700" cap="flat" cmpd="sng" algn="ctr">
                      <a:solidFill>
                        <a:schemeClr val="tx1"/>
                      </a:solidFill>
                      <a:prstDash val="dot"/>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8" name="テキスト ボックス 7"/>
          <p:cNvSpPr txBox="1"/>
          <p:nvPr/>
        </p:nvSpPr>
        <p:spPr>
          <a:xfrm>
            <a:off x="1006" y="6475"/>
            <a:ext cx="9905008" cy="400015"/>
          </a:xfrm>
          <a:prstGeom prst="rect">
            <a:avLst/>
          </a:prstGeom>
          <a:noFill/>
        </p:spPr>
        <p:txBody>
          <a:bodyPr wrap="square" lIns="91341" tIns="45673" rIns="91341" bIns="45673" rtlCol="0">
            <a:spAutoFit/>
          </a:bodyPr>
          <a:lstStyle/>
          <a:p>
            <a:pPr algn="ctr"/>
            <a:r>
              <a:rPr lang="ja-JP" altLang="en-US" sz="2000" b="1" dirty="0">
                <a:solidFill>
                  <a:schemeClr val="tx2"/>
                </a:solidFill>
                <a:latin typeface="ＭＳ Ｐゴシック"/>
                <a:ea typeface="ＭＳ Ｐゴシック"/>
              </a:rPr>
              <a:t>障害福祉計画等と基本指針</a:t>
            </a:r>
          </a:p>
        </p:txBody>
      </p:sp>
      <p:sp>
        <p:nvSpPr>
          <p:cNvPr id="10" name="テキスト ボックス 9"/>
          <p:cNvSpPr txBox="1"/>
          <p:nvPr/>
        </p:nvSpPr>
        <p:spPr>
          <a:xfrm>
            <a:off x="3943368" y="1622595"/>
            <a:ext cx="5991439" cy="338459"/>
          </a:xfrm>
          <a:prstGeom prst="rect">
            <a:avLst/>
          </a:prstGeom>
          <a:noFill/>
        </p:spPr>
        <p:txBody>
          <a:bodyPr wrap="square" lIns="91341" tIns="45673" rIns="91341" bIns="45673" rtlCol="0">
            <a:spAutoFit/>
          </a:bodyPr>
          <a:lstStyle/>
          <a:p>
            <a:r>
              <a:rPr lang="en-US" altLang="ja-JP" sz="1600" b="1" dirty="0">
                <a:solidFill>
                  <a:prstClr val="black"/>
                </a:solidFill>
                <a:latin typeface="ＭＳ Ｐゴシック"/>
                <a:ea typeface="ＭＳ Ｐゴシック"/>
              </a:rPr>
              <a:t>H24</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H25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 H26</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 H27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H28   </a:t>
            </a:r>
            <a:r>
              <a:rPr lang="ja-JP" altLang="en-US" sz="1600" b="1" dirty="0">
                <a:solidFill>
                  <a:prstClr val="black"/>
                </a:solidFill>
                <a:latin typeface="ＭＳ Ｐゴシック"/>
                <a:ea typeface="ＭＳ Ｐゴシック"/>
              </a:rPr>
              <a:t>    </a:t>
            </a:r>
            <a:r>
              <a:rPr lang="en-US" altLang="ja-JP" sz="1600" b="1" dirty="0">
                <a:solidFill>
                  <a:prstClr val="black"/>
                </a:solidFill>
                <a:latin typeface="ＭＳ Ｐゴシック"/>
                <a:ea typeface="ＭＳ Ｐゴシック"/>
              </a:rPr>
              <a:t>H29   H30       H31     H32</a:t>
            </a:r>
          </a:p>
        </p:txBody>
      </p:sp>
      <p:sp>
        <p:nvSpPr>
          <p:cNvPr id="11" name="角丸四角形 10"/>
          <p:cNvSpPr/>
          <p:nvPr/>
        </p:nvSpPr>
        <p:spPr bwMode="auto">
          <a:xfrm>
            <a:off x="4447685" y="5196814"/>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sp>
        <p:nvSpPr>
          <p:cNvPr id="13" name="角丸四角形 12"/>
          <p:cNvSpPr/>
          <p:nvPr/>
        </p:nvSpPr>
        <p:spPr bwMode="auto">
          <a:xfrm>
            <a:off x="5311886" y="5945557"/>
            <a:ext cx="648073" cy="882608"/>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sp>
        <p:nvSpPr>
          <p:cNvPr id="20" name="角丸四角形 19"/>
          <p:cNvSpPr/>
          <p:nvPr/>
        </p:nvSpPr>
        <p:spPr bwMode="auto">
          <a:xfrm>
            <a:off x="8951043" y="5950974"/>
            <a:ext cx="648073" cy="882608"/>
          </a:xfrm>
          <a:prstGeom prst="roundRect">
            <a:avLst/>
          </a:prstGeom>
          <a:solidFill>
            <a:schemeClr val="accent6">
              <a:lumMod val="60000"/>
              <a:lumOff val="40000"/>
            </a:schemeClr>
          </a:solidFill>
          <a:ln w="9525" cap="flat" cmpd="sng" algn="ctr">
            <a:solidFill>
              <a:schemeClr val="tx1"/>
            </a:solidFill>
            <a:prstDash val="sysDash"/>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cxnSp>
        <p:nvCxnSpPr>
          <p:cNvPr id="22" name="直線矢印コネクタ 21"/>
          <p:cNvCxnSpPr/>
          <p:nvPr/>
        </p:nvCxnSpPr>
        <p:spPr bwMode="auto">
          <a:xfrm>
            <a:off x="5311790" y="5547923"/>
            <a:ext cx="892821"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5" name="直線矢印コネクタ 24"/>
          <p:cNvCxnSpPr/>
          <p:nvPr/>
        </p:nvCxnSpPr>
        <p:spPr bwMode="auto">
          <a:xfrm>
            <a:off x="8827811" y="5570150"/>
            <a:ext cx="877728" cy="11012"/>
          </a:xfrm>
          <a:prstGeom prst="straightConnector1">
            <a:avLst/>
          </a:prstGeom>
          <a:solidFill>
            <a:schemeClr val="bg1"/>
          </a:solidFill>
          <a:ln w="38100" cap="flat" cmpd="sng" algn="ctr">
            <a:solidFill>
              <a:schemeClr val="tx2">
                <a:lumMod val="60000"/>
                <a:lumOff val="40000"/>
              </a:schemeClr>
            </a:solidFill>
            <a:prstDash val="solid"/>
            <a:round/>
            <a:headEnd type="none" w="med" len="med"/>
            <a:tailEnd type="arrow"/>
          </a:ln>
          <a:effectLst/>
        </p:spPr>
      </p:cxnSp>
      <p:cxnSp>
        <p:nvCxnSpPr>
          <p:cNvPr id="31" name="直線矢印コネクタ 30"/>
          <p:cNvCxnSpPr/>
          <p:nvPr/>
        </p:nvCxnSpPr>
        <p:spPr bwMode="auto">
          <a:xfrm flipV="1">
            <a:off x="3914561" y="5557906"/>
            <a:ext cx="526810" cy="1853"/>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2" name="直線矢印コネクタ 31"/>
          <p:cNvCxnSpPr/>
          <p:nvPr/>
        </p:nvCxnSpPr>
        <p:spPr bwMode="auto">
          <a:xfrm flipV="1">
            <a:off x="3916307" y="6328520"/>
            <a:ext cx="1395442"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34" name="角丸四角形 33"/>
          <p:cNvSpPr/>
          <p:nvPr/>
        </p:nvSpPr>
        <p:spPr bwMode="auto">
          <a:xfrm>
            <a:off x="186546" y="5203652"/>
            <a:ext cx="3728020" cy="688562"/>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2700"/>
              </a:lnSpc>
            </a:pPr>
            <a:r>
              <a:rPr lang="ja-JP" altLang="en-US" sz="1600" b="1" dirty="0">
                <a:solidFill>
                  <a:prstClr val="white"/>
                </a:solidFill>
                <a:ea typeface="ＭＳ Ｐゴシック" pitchFamily="50" charset="-128"/>
              </a:rPr>
              <a:t>厚生労働大臣</a:t>
            </a:r>
          </a:p>
          <a:p>
            <a:pPr marL="118935" indent="-118935" defTabSz="872188">
              <a:lnSpc>
                <a:spcPts val="2700"/>
              </a:lnSpc>
            </a:pPr>
            <a:r>
              <a:rPr lang="ja-JP" altLang="en-US" sz="1600" b="1" dirty="0">
                <a:solidFill>
                  <a:prstClr val="white"/>
                </a:solidFill>
                <a:ea typeface="ＭＳ Ｐゴシック" pitchFamily="50" charset="-128"/>
              </a:rPr>
              <a:t>　・・・３年に１回、基本指針の見直し</a:t>
            </a:r>
          </a:p>
        </p:txBody>
      </p:sp>
      <p:sp>
        <p:nvSpPr>
          <p:cNvPr id="35" name="角丸四角形 34"/>
          <p:cNvSpPr/>
          <p:nvPr/>
        </p:nvSpPr>
        <p:spPr bwMode="auto">
          <a:xfrm>
            <a:off x="170145" y="5945777"/>
            <a:ext cx="3744416" cy="723803"/>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2700"/>
              </a:lnSpc>
            </a:pPr>
            <a:r>
              <a:rPr lang="ja-JP" altLang="en-US" sz="1600" b="1" dirty="0">
                <a:solidFill>
                  <a:prstClr val="white"/>
                </a:solidFill>
                <a:latin typeface="ＭＳ Ｐゴシック"/>
                <a:ea typeface="ＭＳ Ｐゴシック"/>
              </a:rPr>
              <a:t>都道府県・市町村</a:t>
            </a:r>
          </a:p>
          <a:p>
            <a:pPr marL="118935" indent="-118935" defTabSz="872188">
              <a:lnSpc>
                <a:spcPts val="2700"/>
              </a:lnSpc>
            </a:pPr>
            <a:r>
              <a:rPr lang="ja-JP" altLang="en-US" sz="1600" b="1" dirty="0">
                <a:solidFill>
                  <a:prstClr val="white"/>
                </a:solidFill>
                <a:latin typeface="ＭＳ Ｐゴシック"/>
                <a:ea typeface="ＭＳ Ｐゴシック"/>
              </a:rPr>
              <a:t>　・・・３年ごとに障害福祉計画等の作成</a:t>
            </a:r>
          </a:p>
        </p:txBody>
      </p:sp>
      <p:cxnSp>
        <p:nvCxnSpPr>
          <p:cNvPr id="37" name="直線矢印コネクタ 36"/>
          <p:cNvCxnSpPr/>
          <p:nvPr/>
        </p:nvCxnSpPr>
        <p:spPr bwMode="auto">
          <a:xfrm>
            <a:off x="5311751" y="5709073"/>
            <a:ext cx="288032" cy="23672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39" name="直線矢印コネクタ 38"/>
          <p:cNvCxnSpPr/>
          <p:nvPr/>
        </p:nvCxnSpPr>
        <p:spPr bwMode="auto">
          <a:xfrm>
            <a:off x="8851618" y="5773843"/>
            <a:ext cx="277846" cy="171712"/>
          </a:xfrm>
          <a:prstGeom prst="straightConnector1">
            <a:avLst/>
          </a:prstGeom>
          <a:solidFill>
            <a:schemeClr val="bg1"/>
          </a:solidFill>
          <a:ln w="38100" cap="flat" cmpd="sng" algn="ctr">
            <a:solidFill>
              <a:schemeClr val="tx2">
                <a:lumMod val="40000"/>
                <a:lumOff val="60000"/>
              </a:schemeClr>
            </a:solidFill>
            <a:prstDash val="sysDash"/>
            <a:round/>
            <a:headEnd type="none" w="med" len="med"/>
            <a:tailEnd type="arrow"/>
          </a:ln>
          <a:effectLst/>
        </p:spPr>
      </p:cxnSp>
      <p:sp>
        <p:nvSpPr>
          <p:cNvPr id="40" name="正方形/長方形 39"/>
          <p:cNvSpPr/>
          <p:nvPr/>
        </p:nvSpPr>
        <p:spPr bwMode="auto">
          <a:xfrm>
            <a:off x="200482" y="516271"/>
            <a:ext cx="9505056" cy="11063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767" tIns="7357" rIns="36767" bIns="7357" numCol="1" rtlCol="0" anchor="t" anchorCtr="0" compatLnSpc="1">
            <a:prstTxWarp prst="textNoShape">
              <a:avLst/>
            </a:prstTxWarp>
          </a:bodyPr>
          <a:lstStyle/>
          <a:p>
            <a:pPr marL="118935" indent="-118935" defTabSz="872188">
              <a:lnSpc>
                <a:spcPts val="3000"/>
              </a:lnSpc>
            </a:pPr>
            <a:r>
              <a:rPr lang="ja-JP" altLang="en-US" sz="2000" dirty="0">
                <a:solidFill>
                  <a:prstClr val="black"/>
                </a:solidFill>
                <a:ea typeface="ＭＳ Ｐゴシック" pitchFamily="50" charset="-128"/>
              </a:rPr>
              <a:t>○　基本指針（厚生労働大臣）では、障害福祉計画の計画期間を３年としており、これに</a:t>
            </a:r>
            <a:endParaRPr lang="en-US" altLang="ja-JP" sz="2000" dirty="0">
              <a:solidFill>
                <a:prstClr val="black"/>
              </a:solidFill>
              <a:ea typeface="ＭＳ Ｐゴシック" pitchFamily="50" charset="-128"/>
            </a:endParaRPr>
          </a:p>
          <a:p>
            <a:pPr marL="118935" indent="-118935" defTabSz="872188">
              <a:lnSpc>
                <a:spcPts val="3000"/>
              </a:lnSpc>
            </a:pPr>
            <a:r>
              <a:rPr lang="ja-JP" altLang="en-US" sz="2000" dirty="0">
                <a:solidFill>
                  <a:prstClr val="black"/>
                </a:solidFill>
                <a:ea typeface="ＭＳ Ｐゴシック" pitchFamily="50" charset="-128"/>
              </a:rPr>
              <a:t>　　即して、都道府県・市町村は３年ごとに障害福祉計画を作成している。平成３０年度か</a:t>
            </a:r>
            <a:endParaRPr lang="en-US" altLang="ja-JP" sz="2000" dirty="0">
              <a:solidFill>
                <a:prstClr val="black"/>
              </a:solidFill>
              <a:ea typeface="ＭＳ Ｐゴシック" pitchFamily="50" charset="-128"/>
            </a:endParaRPr>
          </a:p>
          <a:p>
            <a:pPr marL="118935" indent="-118935" defTabSz="872188">
              <a:lnSpc>
                <a:spcPts val="3000"/>
              </a:lnSpc>
            </a:pPr>
            <a:r>
              <a:rPr lang="ja-JP" altLang="en-US" sz="2000" dirty="0">
                <a:solidFill>
                  <a:prstClr val="black"/>
                </a:solidFill>
                <a:ea typeface="ＭＳ Ｐゴシック" pitchFamily="50" charset="-128"/>
              </a:rPr>
              <a:t>　</a:t>
            </a:r>
            <a:r>
              <a:rPr lang="ja-JP" altLang="en-US" sz="2000">
                <a:solidFill>
                  <a:prstClr val="black"/>
                </a:solidFill>
                <a:ea typeface="ＭＳ Ｐゴシック" pitchFamily="50" charset="-128"/>
              </a:rPr>
              <a:t>　ら</a:t>
            </a:r>
            <a:r>
              <a:rPr lang="ja-JP" altLang="en-US" sz="2000" dirty="0">
                <a:solidFill>
                  <a:prstClr val="black"/>
                </a:solidFill>
                <a:ea typeface="ＭＳ Ｐゴシック" pitchFamily="50" charset="-128"/>
              </a:rPr>
              <a:t>は、障害児</a:t>
            </a:r>
            <a:r>
              <a:rPr lang="ja-JP" altLang="en-US" sz="2000">
                <a:solidFill>
                  <a:prstClr val="black"/>
                </a:solidFill>
                <a:ea typeface="ＭＳ Ｐゴシック" pitchFamily="50" charset="-128"/>
              </a:rPr>
              <a:t>福祉計画についても同様に作成することになっている。</a:t>
            </a:r>
            <a:endParaRPr lang="ja-JP" altLang="en-US" sz="2000" dirty="0">
              <a:solidFill>
                <a:prstClr val="black"/>
              </a:solidFill>
              <a:ea typeface="ＭＳ Ｐゴシック" pitchFamily="50" charset="-128"/>
            </a:endParaRPr>
          </a:p>
        </p:txBody>
      </p:sp>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solidFill>
                  <a:prstClr val="black"/>
                </a:solidFill>
              </a:rPr>
              <a:pPr>
                <a:defRPr/>
              </a:pPr>
              <a:t>62</a:t>
            </a:fld>
            <a:endParaRPr lang="en-US" altLang="ja-JP" dirty="0">
              <a:solidFill>
                <a:prstClr val="black"/>
              </a:solidFill>
            </a:endParaRPr>
          </a:p>
        </p:txBody>
      </p:sp>
      <p:sp>
        <p:nvSpPr>
          <p:cNvPr id="33" name="角丸四角形 32"/>
          <p:cNvSpPr/>
          <p:nvPr/>
        </p:nvSpPr>
        <p:spPr bwMode="auto">
          <a:xfrm>
            <a:off x="7129006" y="5950974"/>
            <a:ext cx="648073" cy="882608"/>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algn="ctr" defTabSz="872188"/>
            <a:r>
              <a:rPr lang="ja-JP" altLang="en-US" sz="1600" b="1" dirty="0">
                <a:solidFill>
                  <a:prstClr val="white"/>
                </a:solidFill>
                <a:latin typeface="ＭＳ Ｐゴシック"/>
                <a:ea typeface="ＭＳ Ｐゴシック"/>
              </a:rPr>
              <a:t>計画</a:t>
            </a:r>
            <a:endParaRPr lang="en-US" altLang="ja-JP" sz="1600" b="1" dirty="0">
              <a:solidFill>
                <a:prstClr val="white"/>
              </a:solidFill>
              <a:latin typeface="ＭＳ Ｐゴシック"/>
              <a:ea typeface="ＭＳ Ｐゴシック"/>
            </a:endParaRPr>
          </a:p>
          <a:p>
            <a:pPr marL="118935" indent="-118935" algn="ctr" defTabSz="872188"/>
            <a:r>
              <a:rPr lang="ja-JP" altLang="en-US" sz="1600" b="1" dirty="0">
                <a:solidFill>
                  <a:prstClr val="white"/>
                </a:solidFill>
                <a:latin typeface="ＭＳ Ｐゴシック"/>
                <a:ea typeface="ＭＳ Ｐゴシック"/>
              </a:rPr>
              <a:t>　作成</a:t>
            </a:r>
          </a:p>
        </p:txBody>
      </p:sp>
      <p:sp>
        <p:nvSpPr>
          <p:cNvPr id="36" name="角丸四角形 35"/>
          <p:cNvSpPr/>
          <p:nvPr/>
        </p:nvSpPr>
        <p:spPr bwMode="auto">
          <a:xfrm>
            <a:off x="6204583" y="5217901"/>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cxnSp>
        <p:nvCxnSpPr>
          <p:cNvPr id="41" name="直線矢印コネクタ 40"/>
          <p:cNvCxnSpPr/>
          <p:nvPr/>
        </p:nvCxnSpPr>
        <p:spPr bwMode="auto">
          <a:xfrm>
            <a:off x="7068666" y="5684939"/>
            <a:ext cx="288032" cy="281714"/>
          </a:xfrm>
          <a:prstGeom prst="straightConnector1">
            <a:avLst/>
          </a:prstGeom>
          <a:solidFill>
            <a:schemeClr val="bg1"/>
          </a:solidFill>
          <a:ln w="38100" cap="flat" cmpd="sng" algn="ctr">
            <a:solidFill>
              <a:schemeClr val="tx2"/>
            </a:solidFill>
            <a:prstDash val="solid"/>
            <a:round/>
            <a:headEnd type="none" w="med" len="med"/>
            <a:tailEnd type="arrow"/>
          </a:ln>
          <a:effectLst/>
        </p:spPr>
      </p:cxnSp>
      <p:sp>
        <p:nvSpPr>
          <p:cNvPr id="50" name="角丸四角形 49"/>
          <p:cNvSpPr/>
          <p:nvPr/>
        </p:nvSpPr>
        <p:spPr bwMode="auto">
          <a:xfrm>
            <a:off x="7961520" y="5213148"/>
            <a:ext cx="864096" cy="748983"/>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eaVert" wrap="square" lIns="36767" tIns="7357" rIns="36767" bIns="7357" numCol="1" rtlCol="0" anchor="t" anchorCtr="0" compatLnSpc="1">
            <a:prstTxWarp prst="textNoShape">
              <a:avLst/>
            </a:prstTxWarp>
          </a:bodyPr>
          <a:lstStyle/>
          <a:p>
            <a:pPr marL="118935" indent="-118935" defTabSz="872188"/>
            <a:r>
              <a:rPr lang="ja-JP" altLang="en-US" sz="1600" b="1" dirty="0">
                <a:solidFill>
                  <a:prstClr val="white"/>
                </a:solidFill>
                <a:ea typeface="ＭＳ Ｐゴシック" pitchFamily="50" charset="-128"/>
              </a:rPr>
              <a:t>基本指針見直し</a:t>
            </a:r>
          </a:p>
        </p:txBody>
      </p:sp>
      <p:cxnSp>
        <p:nvCxnSpPr>
          <p:cNvPr id="65" name="直線矢印コネクタ 64"/>
          <p:cNvCxnSpPr/>
          <p:nvPr/>
        </p:nvCxnSpPr>
        <p:spPr bwMode="auto">
          <a:xfrm>
            <a:off x="7068688" y="5547923"/>
            <a:ext cx="892821" cy="0"/>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6" name="直線矢印コネクタ 65"/>
          <p:cNvCxnSpPr/>
          <p:nvPr/>
        </p:nvCxnSpPr>
        <p:spPr bwMode="auto">
          <a:xfrm flipV="1">
            <a:off x="5977699" y="6347699"/>
            <a:ext cx="1189981"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69" name="直線矢印コネクタ 68"/>
          <p:cNvCxnSpPr/>
          <p:nvPr/>
        </p:nvCxnSpPr>
        <p:spPr bwMode="auto">
          <a:xfrm flipV="1">
            <a:off x="7776990" y="6347700"/>
            <a:ext cx="1189981" cy="1"/>
          </a:xfrm>
          <a:prstGeom prst="straightConnector1">
            <a:avLst/>
          </a:prstGeom>
          <a:solidFill>
            <a:schemeClr val="bg1"/>
          </a:solidFill>
          <a:ln w="38100" cap="flat" cmpd="sng" algn="ctr">
            <a:solidFill>
              <a:schemeClr val="tx2"/>
            </a:solidFill>
            <a:prstDash val="solid"/>
            <a:round/>
            <a:headEnd type="none" w="med" len="med"/>
            <a:tailEnd type="arrow"/>
          </a:ln>
          <a:effectLst/>
        </p:spPr>
      </p:cxnSp>
      <p:cxnSp>
        <p:nvCxnSpPr>
          <p:cNvPr id="26" name="直線コネクタ 25"/>
          <p:cNvCxnSpPr/>
          <p:nvPr/>
        </p:nvCxnSpPr>
        <p:spPr>
          <a:xfrm>
            <a:off x="0" y="404664"/>
            <a:ext cx="9906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3003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スライド番号プレースホルダ 64"/>
          <p:cNvSpPr>
            <a:spLocks noGrp="1"/>
          </p:cNvSpPr>
          <p:nvPr>
            <p:ph type="sldNum" sz="quarter" idx="12"/>
          </p:nvPr>
        </p:nvSpPr>
        <p:spPr>
          <a:xfrm>
            <a:off x="7617296" y="6597352"/>
            <a:ext cx="2311400" cy="476250"/>
          </a:xfrm>
        </p:spPr>
        <p:txBody>
          <a:bodyPr/>
          <a:lstStyle/>
          <a:p>
            <a:pPr>
              <a:defRPr/>
            </a:pPr>
            <a:fld id="{132C9BDF-3DAB-4F39-8074-B0CF74399C12}" type="slidenum">
              <a:rPr lang="en-US" altLang="ja-JP" sz="1600" b="1" smtClean="0"/>
              <a:pPr>
                <a:defRPr/>
              </a:pPr>
              <a:t>63</a:t>
            </a:fld>
            <a:endParaRPr lang="en-US" altLang="ja-JP" sz="1600" b="1"/>
          </a:p>
        </p:txBody>
      </p:sp>
      <p:sp>
        <p:nvSpPr>
          <p:cNvPr id="40" name="正方形/長方形 39"/>
          <p:cNvSpPr/>
          <p:nvPr/>
        </p:nvSpPr>
        <p:spPr bwMode="auto">
          <a:xfrm>
            <a:off x="92320" y="2582784"/>
            <a:ext cx="4320000" cy="4212712"/>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41" name="角丸四角形 40"/>
          <p:cNvSpPr/>
          <p:nvPr/>
        </p:nvSpPr>
        <p:spPr>
          <a:xfrm>
            <a:off x="-15552" y="2276871"/>
            <a:ext cx="4572779" cy="31702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sz="1400" dirty="0" smtClean="0">
                <a:solidFill>
                  <a:schemeClr val="bg1"/>
                </a:solidFill>
                <a:latin typeface="ＭＳ ゴシック" panose="020B0609070205080204" pitchFamily="49" charset="-128"/>
                <a:ea typeface="ＭＳ ゴシック" panose="020B0609070205080204" pitchFamily="49" charset="-128"/>
              </a:rPr>
              <a:t>市町村障害福祉計画（障害者総合支援法第</a:t>
            </a:r>
            <a:r>
              <a:rPr kumimoji="1" lang="en-US" altLang="ja-JP" sz="1400" dirty="0" smtClean="0">
                <a:solidFill>
                  <a:schemeClr val="bg1"/>
                </a:solidFill>
                <a:latin typeface="ＭＳ ゴシック" panose="020B0609070205080204" pitchFamily="49" charset="-128"/>
                <a:ea typeface="ＭＳ ゴシック" panose="020B0609070205080204" pitchFamily="49" charset="-128"/>
              </a:rPr>
              <a:t>88</a:t>
            </a:r>
            <a:r>
              <a:rPr kumimoji="1" lang="ja-JP" altLang="en-US" sz="1400" dirty="0" smtClean="0">
                <a:solidFill>
                  <a:schemeClr val="bg1"/>
                </a:solidFill>
                <a:latin typeface="ＭＳ ゴシック" panose="020B0609070205080204" pitchFamily="49" charset="-128"/>
                <a:ea typeface="ＭＳ ゴシック" panose="020B0609070205080204" pitchFamily="49" charset="-128"/>
              </a:rPr>
              <a:t>条関係）</a:t>
            </a:r>
            <a:endParaRPr kumimoji="1" lang="ja-JP" altLang="en-US" sz="1400" dirty="0">
              <a:solidFill>
                <a:schemeClr val="bg1"/>
              </a:solidFill>
              <a:latin typeface="ＭＳ ゴシック" panose="020B0609070205080204" pitchFamily="49" charset="-128"/>
              <a:ea typeface="ＭＳ ゴシック" panose="020B0609070205080204" pitchFamily="49" charset="-128"/>
            </a:endParaRPr>
          </a:p>
        </p:txBody>
      </p:sp>
      <p:sp>
        <p:nvSpPr>
          <p:cNvPr id="45" name="1 つの角を切り取った四角形 44"/>
          <p:cNvSpPr/>
          <p:nvPr/>
        </p:nvSpPr>
        <p:spPr bwMode="auto">
          <a:xfrm>
            <a:off x="218456" y="3025587"/>
            <a:ext cx="1260000" cy="1505916"/>
          </a:xfrm>
          <a:prstGeom prst="snip1Rect">
            <a:avLst>
              <a:gd name="adj" fmla="val 9611"/>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t" anchorCtr="0" compatLnSpc="1">
            <a:prstTxWarp prst="textNoShape">
              <a:avLst/>
            </a:prstTxWarp>
            <a:no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障害福祉サービス、相談支援及び地域生活支援事業の提供体制の確保に係る目標に関する事項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46" name="正方形/長方形 45"/>
          <p:cNvSpPr/>
          <p:nvPr/>
        </p:nvSpPr>
        <p:spPr bwMode="auto">
          <a:xfrm>
            <a:off x="4953544" y="2385352"/>
            <a:ext cx="4896000" cy="4428000"/>
          </a:xfrm>
          <a:prstGeom prst="rect">
            <a:avLst/>
          </a:prstGeom>
          <a:noFill/>
          <a:ln>
            <a:solidFill>
              <a:schemeClr val="accent6"/>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47" name="角丸四角形 46"/>
          <p:cNvSpPr/>
          <p:nvPr/>
        </p:nvSpPr>
        <p:spPr>
          <a:xfrm>
            <a:off x="4953544" y="2294752"/>
            <a:ext cx="4896000" cy="28803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dirty="0" smtClean="0">
                <a:solidFill>
                  <a:schemeClr val="bg1"/>
                </a:solidFill>
                <a:latin typeface="ＭＳ ゴシック" panose="020B0609070205080204" pitchFamily="49" charset="-128"/>
                <a:ea typeface="ＭＳ ゴシック" panose="020B0609070205080204" pitchFamily="49" charset="-128"/>
              </a:rPr>
              <a:t>都道府県障害福祉計画（障害者総合支援法第</a:t>
            </a:r>
            <a:r>
              <a:rPr lang="en-US" altLang="ja-JP" sz="1400" dirty="0" smtClean="0">
                <a:solidFill>
                  <a:schemeClr val="bg1"/>
                </a:solidFill>
                <a:latin typeface="ＭＳ ゴシック" panose="020B0609070205080204" pitchFamily="49" charset="-128"/>
                <a:ea typeface="ＭＳ ゴシック" panose="020B0609070205080204" pitchFamily="49" charset="-128"/>
              </a:rPr>
              <a:t>89</a:t>
            </a:r>
            <a:r>
              <a:rPr lang="ja-JP" altLang="en-US" sz="1400" dirty="0" smtClean="0">
                <a:solidFill>
                  <a:schemeClr val="bg1"/>
                </a:solidFill>
                <a:latin typeface="ＭＳ ゴシック" panose="020B0609070205080204" pitchFamily="49" charset="-128"/>
                <a:ea typeface="ＭＳ ゴシック" panose="020B0609070205080204" pitchFamily="49" charset="-128"/>
              </a:rPr>
              <a:t>条関係）</a:t>
            </a:r>
            <a:endParaRPr kumimoji="1" lang="ja-JP" altLang="en-US" sz="1400" dirty="0">
              <a:solidFill>
                <a:schemeClr val="bg1"/>
              </a:solidFill>
              <a:latin typeface="ＭＳ ゴシック" panose="020B0609070205080204" pitchFamily="49" charset="-128"/>
              <a:ea typeface="ＭＳ ゴシック" panose="020B0609070205080204" pitchFamily="49" charset="-128"/>
            </a:endParaRPr>
          </a:p>
        </p:txBody>
      </p:sp>
      <p:sp>
        <p:nvSpPr>
          <p:cNvPr id="51" name="1 つの角を切り取った四角形 50"/>
          <p:cNvSpPr/>
          <p:nvPr/>
        </p:nvSpPr>
        <p:spPr bwMode="auto">
          <a:xfrm>
            <a:off x="1604628" y="3025587"/>
            <a:ext cx="1332288" cy="1506566"/>
          </a:xfrm>
          <a:prstGeom prst="snip1Rect">
            <a:avLst>
              <a:gd name="adj" fmla="val 8877"/>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t" anchorCtr="0" compatLnSpc="1">
            <a:prstTxWarp prst="textNoShape">
              <a:avLst/>
            </a:prstTxWarp>
            <a:noAutofit/>
          </a:bodyPr>
          <a:lstStyle/>
          <a:p>
            <a:pPr lvl="0" eaLnBrk="0" hangingPunct="0"/>
            <a:r>
              <a:rPr lang="ja-JP" altLang="en-US" sz="1200" dirty="0">
                <a:solidFill>
                  <a:schemeClr val="tx1"/>
                </a:solidFill>
                <a:latin typeface="ＭＳ ゴシック" panose="020B0609070205080204" pitchFamily="49" charset="-128"/>
                <a:ea typeface="ＭＳ ゴシック" panose="020B0609070205080204" pitchFamily="49" charset="-128"/>
                <a:cs typeface="Times New Roman" pitchFamily="18" charset="0"/>
              </a:rPr>
              <a:t>各年度における指定障害福祉サービス、指定地域相談支援又は指定計画相談支援の種類ごとの必要な量の見込み</a:t>
            </a:r>
            <a:endParaRPr lang="en-US" altLang="ja-JP" sz="1200" dirty="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3" name="1 つの角を切り取った四角形 52"/>
          <p:cNvSpPr/>
          <p:nvPr/>
        </p:nvSpPr>
        <p:spPr bwMode="auto">
          <a:xfrm>
            <a:off x="488504" y="4932222"/>
            <a:ext cx="1656000" cy="44099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障害福祉サービス等の見込量の確保方策</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5" name="1 つの角を切り取った四角形 54"/>
          <p:cNvSpPr/>
          <p:nvPr/>
        </p:nvSpPr>
        <p:spPr bwMode="auto">
          <a:xfrm>
            <a:off x="2360712" y="4932222"/>
            <a:ext cx="1656000" cy="44099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200" dirty="0">
                <a:solidFill>
                  <a:schemeClr val="tx1"/>
                </a:solidFill>
                <a:latin typeface="ＭＳ ゴシック" panose="020B0609070205080204" pitchFamily="49" charset="-128"/>
                <a:ea typeface="ＭＳ ゴシック" panose="020B0609070205080204" pitchFamily="49" charset="-128"/>
                <a:cs typeface="Times New Roman" pitchFamily="18" charset="0"/>
              </a:rPr>
              <a:t>医療</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機関等の関係　機関との連携</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9" name="1 つの角を切り取った四角形 58"/>
          <p:cNvSpPr/>
          <p:nvPr/>
        </p:nvSpPr>
        <p:spPr bwMode="auto">
          <a:xfrm>
            <a:off x="92320" y="2636912"/>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eaLnBrk="0" hangingPunct="0"/>
            <a:r>
              <a:rPr lang="ja-JP" altLang="en-US"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（義務）</a:t>
            </a:r>
            <a:endParaRPr lang="en-US" altLang="ja-JP"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0" name="1 つの角を切り取った四角形 59"/>
          <p:cNvSpPr/>
          <p:nvPr/>
        </p:nvSpPr>
        <p:spPr bwMode="auto">
          <a:xfrm>
            <a:off x="38664" y="4610874"/>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（努力義務）</a:t>
            </a:r>
            <a:endParaRPr lang="en-US" altLang="ja-JP"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1" name="1 つの角を切り取った四角形 60"/>
          <p:cNvSpPr/>
          <p:nvPr/>
        </p:nvSpPr>
        <p:spPr bwMode="auto">
          <a:xfrm>
            <a:off x="56456" y="5610798"/>
            <a:ext cx="1584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a:t>
            </a:r>
            <a:r>
              <a:rPr lang="ja-JP" altLang="en-US" sz="1300" dirty="0">
                <a:solidFill>
                  <a:schemeClr val="tx1"/>
                </a:solidFill>
                <a:latin typeface="ＭＳ ゴシック" panose="020B0609070205080204" pitchFamily="49" charset="-128"/>
                <a:ea typeface="ＭＳ ゴシック" panose="020B0609070205080204" pitchFamily="49" charset="-128"/>
                <a:cs typeface="Times New Roman" pitchFamily="18" charset="0"/>
              </a:rPr>
              <a:t>その他</a:t>
            </a:r>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の事項）</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2" name="Rectangle 6"/>
          <p:cNvSpPr>
            <a:spLocks noChangeArrowheads="1"/>
          </p:cNvSpPr>
          <p:nvPr/>
        </p:nvSpPr>
        <p:spPr bwMode="auto">
          <a:xfrm>
            <a:off x="200472" y="5860865"/>
            <a:ext cx="4032000" cy="9258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13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a:t>
            </a:r>
            <a:r>
              <a:rPr lang="ja-JP" altLang="en-US" sz="1200" dirty="0">
                <a:latin typeface="ＭＳ ゴシック" pitchFamily="49" charset="-128"/>
                <a:ea typeface="ＭＳ ゴシック" pitchFamily="49" charset="-128"/>
                <a:cs typeface="Times New Roman" pitchFamily="18" charset="0"/>
              </a:rPr>
              <a:t>計画</a:t>
            </a:r>
            <a:r>
              <a:rPr lang="ja-JP" altLang="en-US" sz="1200" dirty="0" smtClean="0">
                <a:latin typeface="ＭＳ ゴシック" pitchFamily="49" charset="-128"/>
                <a:ea typeface="ＭＳ ゴシック" pitchFamily="49" charset="-128"/>
                <a:cs typeface="Times New Roman" pitchFamily="18" charset="0"/>
              </a:rPr>
              <a:t>は</a:t>
            </a: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障害者等の数、その障害の状況を勘案する</a:t>
            </a:r>
            <a:r>
              <a:rPr kumimoji="1" lang="ja-JP" altLang="en-US" sz="1200" b="0" i="0" u="none" strike="noStrike" cap="none" normalizeH="0" baseline="0" dirty="0" err="1" smtClean="0">
                <a:ln>
                  <a:noFill/>
                </a:ln>
                <a:solidFill>
                  <a:schemeClr val="tx1"/>
                </a:solidFill>
                <a:effectLst/>
                <a:latin typeface="ＭＳ ゴシック" pitchFamily="49" charset="-128"/>
                <a:ea typeface="ＭＳ ゴシック" pitchFamily="49" charset="-128"/>
                <a:cs typeface="Times New Roman" pitchFamily="18" charset="0"/>
              </a:rPr>
              <a:t>こ</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p>
            <a:pPr marL="0" marR="0" lvl="0" indent="0" algn="l" defTabSz="914400" rtl="0" eaLnBrk="0" fontAlgn="base" latinLnBrk="0" hangingPunct="0">
              <a:lnSpc>
                <a:spcPts val="1300"/>
              </a:lnSpc>
              <a:spcBef>
                <a:spcPct val="0"/>
              </a:spcBef>
              <a:spcAft>
                <a:spcPct val="0"/>
              </a:spcAft>
              <a:buClrTx/>
              <a:buSzTx/>
              <a:buFontTx/>
              <a:buNone/>
              <a:tabLst/>
            </a:pPr>
            <a:r>
              <a:rPr lang="ja-JP" altLang="en-US" sz="1200" dirty="0">
                <a:latin typeface="ＭＳ ゴシック" pitchFamily="49" charset="-128"/>
                <a:ea typeface="ＭＳ ゴシック" pitchFamily="49" charset="-128"/>
                <a:cs typeface="Times New Roman" pitchFamily="18" charset="0"/>
              </a:rPr>
              <a:t>　</a:t>
            </a: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と（義務）</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endParaRPr>
          </a:p>
          <a:p>
            <a:pPr marL="0" marR="0" lvl="0" indent="0" algn="l" defTabSz="914400" rtl="0" eaLnBrk="0" fontAlgn="base" latinLnBrk="0" hangingPunct="0">
              <a:lnSpc>
                <a:spcPts val="1300"/>
              </a:lnSpc>
              <a:spcBef>
                <a:spcPct val="0"/>
              </a:spcBef>
              <a:spcAft>
                <a:spcPct val="0"/>
              </a:spcAft>
              <a:buClrTx/>
              <a:buSzTx/>
              <a:buFontTx/>
              <a:buNone/>
              <a:tabLst/>
            </a:pPr>
            <a:r>
              <a:rPr lang="ja-JP" altLang="en-US" sz="1200" dirty="0" smtClean="0">
                <a:latin typeface="ＭＳ ゴシック" pitchFamily="49" charset="-128"/>
                <a:ea typeface="ＭＳ ゴシック" pitchFamily="49" charset="-128"/>
                <a:cs typeface="Times New Roman" pitchFamily="18" charset="0"/>
              </a:rPr>
              <a:t>・計画を作成する場合、障害者等の心身の状況等を把握</a:t>
            </a:r>
            <a:endParaRPr lang="en-US" altLang="ja-JP" sz="1200" dirty="0" smtClean="0">
              <a:latin typeface="ＭＳ ゴシック" pitchFamily="49" charset="-128"/>
              <a:ea typeface="ＭＳ ゴシック" pitchFamily="49" charset="-128"/>
              <a:cs typeface="Times New Roman" pitchFamily="18" charset="0"/>
            </a:endParaRPr>
          </a:p>
          <a:p>
            <a:pPr marL="0" marR="0" lvl="0" indent="0" algn="l" defTabSz="914400" rtl="0" eaLnBrk="0" fontAlgn="base" latinLnBrk="0" hangingPunct="0">
              <a:lnSpc>
                <a:spcPts val="1300"/>
              </a:lnSpc>
              <a:spcBef>
                <a:spcPct val="0"/>
              </a:spcBef>
              <a:spcAft>
                <a:spcPct val="0"/>
              </a:spcAft>
              <a:buClrTx/>
              <a:buSzTx/>
              <a:buFontTx/>
              <a:buNone/>
              <a:tabLst/>
            </a:pPr>
            <a:r>
              <a:rPr lang="ja-JP" altLang="en-US" sz="1200" dirty="0">
                <a:latin typeface="ＭＳ ゴシック" pitchFamily="49" charset="-128"/>
                <a:ea typeface="ＭＳ ゴシック" pitchFamily="49" charset="-128"/>
                <a:cs typeface="Times New Roman" pitchFamily="18" charset="0"/>
              </a:rPr>
              <a:t>　</a:t>
            </a:r>
            <a:r>
              <a:rPr lang="ja-JP" altLang="en-US" sz="1200" dirty="0" smtClean="0">
                <a:latin typeface="ＭＳ ゴシック" pitchFamily="49" charset="-128"/>
                <a:ea typeface="ＭＳ ゴシック" pitchFamily="49" charset="-128"/>
                <a:cs typeface="Times New Roman" pitchFamily="18" charset="0"/>
              </a:rPr>
              <a:t>した上で作成すること（努力義務）</a:t>
            </a:r>
            <a:endParaRPr lang="en-US" altLang="ja-JP" sz="1200" dirty="0" smtClean="0">
              <a:latin typeface="ＭＳ ゴシック" pitchFamily="49" charset="-128"/>
              <a:ea typeface="ＭＳ ゴシック" pitchFamily="49" charset="-128"/>
              <a:cs typeface="Times New Roman" pitchFamily="18" charset="0"/>
            </a:endParaRPr>
          </a:p>
          <a:p>
            <a:pPr marL="0" marR="0" lvl="0" indent="0" algn="l" defTabSz="914400" rtl="0" eaLnBrk="0" fontAlgn="base" latinLnBrk="0" hangingPunct="0">
              <a:lnSpc>
                <a:spcPts val="1300"/>
              </a:lnSpc>
              <a:spcBef>
                <a:spcPct val="0"/>
              </a:spcBef>
              <a:spcAft>
                <a:spcPct val="0"/>
              </a:spcAft>
              <a:buClrTx/>
              <a:buSzTx/>
              <a:buFontTx/>
              <a:buNone/>
              <a:tabLst/>
            </a:pPr>
            <a:r>
              <a:rPr lang="ja-JP" altLang="en-US" sz="1200" dirty="0" smtClean="0">
                <a:latin typeface="ＭＳ ゴシック" pitchFamily="49" charset="-128"/>
                <a:ea typeface="ＭＳ ゴシック" pitchFamily="49" charset="-128"/>
                <a:cs typeface="Times New Roman" pitchFamily="18" charset="0"/>
              </a:rPr>
              <a:t>・他の計画と調和が保たれること（義務）</a:t>
            </a:r>
            <a:r>
              <a:rPr lang="ja-JP" altLang="en-US" sz="1200" dirty="0">
                <a:latin typeface="ＭＳ ゴシック" pitchFamily="49" charset="-128"/>
                <a:ea typeface="ＭＳ ゴシック" pitchFamily="49" charset="-128"/>
                <a:cs typeface="Times New Roman" pitchFamily="18" charset="0"/>
              </a:rPr>
              <a:t>　</a:t>
            </a:r>
            <a:r>
              <a:rPr lang="ja-JP" altLang="en-US" sz="1200" dirty="0" smtClean="0">
                <a:latin typeface="ＭＳ ゴシック" pitchFamily="49" charset="-128"/>
                <a:ea typeface="ＭＳ ゴシック" pitchFamily="49" charset="-128"/>
                <a:cs typeface="Times New Roman" pitchFamily="18" charset="0"/>
              </a:rPr>
              <a:t>など</a:t>
            </a:r>
            <a:endParaRPr lang="en-US" altLang="ja-JP" sz="1200" dirty="0" smtClean="0">
              <a:latin typeface="ＭＳ ゴシック" pitchFamily="49" charset="-128"/>
              <a:ea typeface="ＭＳ ゴシック" pitchFamily="49" charset="-128"/>
              <a:cs typeface="Times New Roman" pitchFamily="18" charset="0"/>
            </a:endParaRPr>
          </a:p>
        </p:txBody>
      </p:sp>
      <p:sp>
        <p:nvSpPr>
          <p:cNvPr id="68" name="1 つの角を切り取った四角形 67"/>
          <p:cNvSpPr/>
          <p:nvPr/>
        </p:nvSpPr>
        <p:spPr bwMode="auto">
          <a:xfrm>
            <a:off x="4917136" y="2636912"/>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eaLnBrk="0" hangingPunct="0"/>
            <a:r>
              <a:rPr lang="ja-JP" altLang="en-US"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（義務）</a:t>
            </a:r>
            <a:endParaRPr lang="en-US" altLang="ja-JP"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1" name="1 つの角を切り取った四角形 70"/>
          <p:cNvSpPr/>
          <p:nvPr/>
        </p:nvSpPr>
        <p:spPr bwMode="auto">
          <a:xfrm>
            <a:off x="4834912" y="4581128"/>
            <a:ext cx="1414232"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（努力義務）</a:t>
            </a:r>
            <a:endParaRPr lang="en-US" altLang="ja-JP" sz="1300" u="sng"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5" name="1 つの角を切り取った四角形 74"/>
          <p:cNvSpPr/>
          <p:nvPr/>
        </p:nvSpPr>
        <p:spPr bwMode="auto">
          <a:xfrm>
            <a:off x="7761312" y="4869160"/>
            <a:ext cx="828000" cy="95103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施設障害福祉サービスの質の向上</a:t>
            </a:r>
            <a:endParaRPr lang="en-US" altLang="ja-JP" sz="1100" dirty="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algn="ctr" eaLnBrk="0" hangingPunct="0"/>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6" name="1 つの角を切り取った四角形 75"/>
          <p:cNvSpPr/>
          <p:nvPr/>
        </p:nvSpPr>
        <p:spPr bwMode="auto">
          <a:xfrm>
            <a:off x="8769424" y="4869160"/>
            <a:ext cx="828000" cy="95103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区域ごとの医療機関等の関係者との連携</a:t>
            </a:r>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7" name="正方形/長方形 76"/>
          <p:cNvSpPr/>
          <p:nvPr/>
        </p:nvSpPr>
        <p:spPr bwMode="auto">
          <a:xfrm>
            <a:off x="560512" y="764704"/>
            <a:ext cx="8605032" cy="1188000"/>
          </a:xfrm>
          <a:prstGeom prst="rect">
            <a:avLst/>
          </a:prstGeom>
          <a:noFill/>
          <a:ln>
            <a:solidFill>
              <a:schemeClr val="accent3">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78" name="角丸四角形 77"/>
          <p:cNvSpPr/>
          <p:nvPr/>
        </p:nvSpPr>
        <p:spPr>
          <a:xfrm>
            <a:off x="560512" y="764704"/>
            <a:ext cx="8640000" cy="3066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1400" dirty="0" smtClean="0">
                <a:solidFill>
                  <a:schemeClr val="bg1"/>
                </a:solidFill>
                <a:latin typeface="ＭＳ ゴシック" panose="020B0609070205080204" pitchFamily="49" charset="-128"/>
                <a:ea typeface="ＭＳ ゴシック" panose="020B0609070205080204" pitchFamily="49" charset="-128"/>
              </a:rPr>
              <a:t>国の基本指針（障害者総合支援法第</a:t>
            </a:r>
            <a:r>
              <a:rPr kumimoji="1" lang="en-US" altLang="ja-JP" sz="1400" dirty="0" smtClean="0">
                <a:solidFill>
                  <a:schemeClr val="bg1"/>
                </a:solidFill>
                <a:latin typeface="ＭＳ ゴシック" panose="020B0609070205080204" pitchFamily="49" charset="-128"/>
                <a:ea typeface="ＭＳ ゴシック" panose="020B0609070205080204" pitchFamily="49" charset="-128"/>
              </a:rPr>
              <a:t>87</a:t>
            </a:r>
            <a:r>
              <a:rPr kumimoji="1" lang="ja-JP" altLang="en-US" sz="1400" dirty="0" smtClean="0">
                <a:solidFill>
                  <a:schemeClr val="bg1"/>
                </a:solidFill>
                <a:latin typeface="ＭＳ ゴシック" panose="020B0609070205080204" pitchFamily="49" charset="-128"/>
                <a:ea typeface="ＭＳ ゴシック" panose="020B0609070205080204" pitchFamily="49" charset="-128"/>
              </a:rPr>
              <a:t>条）</a:t>
            </a:r>
            <a:endParaRPr kumimoji="1" lang="ja-JP" altLang="en-US" sz="1400" dirty="0">
              <a:solidFill>
                <a:schemeClr val="bg1"/>
              </a:solidFill>
              <a:latin typeface="ＭＳ ゴシック" panose="020B0609070205080204" pitchFamily="49" charset="-128"/>
              <a:ea typeface="ＭＳ ゴシック" panose="020B0609070205080204" pitchFamily="49" charset="-128"/>
            </a:endParaRPr>
          </a:p>
        </p:txBody>
      </p:sp>
      <p:sp>
        <p:nvSpPr>
          <p:cNvPr id="79" name="1 つの角を切り取った四角形 78"/>
          <p:cNvSpPr/>
          <p:nvPr/>
        </p:nvSpPr>
        <p:spPr bwMode="auto">
          <a:xfrm>
            <a:off x="4808984" y="5805264"/>
            <a:ext cx="1824595"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a:t>
            </a:r>
            <a:r>
              <a:rPr lang="ja-JP" altLang="en-US" sz="1300" dirty="0">
                <a:solidFill>
                  <a:schemeClr val="tx1"/>
                </a:solidFill>
                <a:latin typeface="ＭＳ ゴシック" panose="020B0609070205080204" pitchFamily="49" charset="-128"/>
                <a:ea typeface="ＭＳ ゴシック" panose="020B0609070205080204" pitchFamily="49" charset="-128"/>
                <a:cs typeface="Times New Roman" pitchFamily="18" charset="0"/>
              </a:rPr>
              <a:t>その他</a:t>
            </a:r>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の事項）</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80" name="Rectangle 6"/>
          <p:cNvSpPr>
            <a:spLocks noChangeArrowheads="1"/>
          </p:cNvSpPr>
          <p:nvPr/>
        </p:nvSpPr>
        <p:spPr bwMode="auto">
          <a:xfrm>
            <a:off x="5029752" y="6021288"/>
            <a:ext cx="4644424" cy="259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1300"/>
              </a:lnSpc>
              <a:spcBef>
                <a:spcPct val="0"/>
              </a:spcBef>
              <a:spcAft>
                <a:spcPct val="0"/>
              </a:spcAft>
              <a:buClrTx/>
              <a:buSzTx/>
              <a:buFontTx/>
              <a:buNone/>
              <a:tabLst/>
            </a:pPr>
            <a:r>
              <a:rPr lang="ja-JP" altLang="en-US" sz="1400" dirty="0" smtClean="0">
                <a:latin typeface="ＭＳ ゴシック" pitchFamily="49" charset="-128"/>
                <a:ea typeface="ＭＳ ゴシック" pitchFamily="49" charset="-128"/>
                <a:cs typeface="Times New Roman" pitchFamily="18" charset="0"/>
              </a:rPr>
              <a:t>・他の計画と調和が保たれること（義務）</a:t>
            </a:r>
            <a:r>
              <a:rPr lang="ja-JP" altLang="en-US" sz="1400" dirty="0">
                <a:latin typeface="ＭＳ ゴシック" pitchFamily="49" charset="-128"/>
                <a:ea typeface="ＭＳ ゴシック" pitchFamily="49" charset="-128"/>
                <a:cs typeface="Times New Roman" pitchFamily="18" charset="0"/>
              </a:rPr>
              <a:t>　</a:t>
            </a:r>
            <a:r>
              <a:rPr lang="ja-JP" altLang="en-US" sz="1400" dirty="0" smtClean="0">
                <a:latin typeface="ＭＳ ゴシック" pitchFamily="49" charset="-128"/>
                <a:ea typeface="ＭＳ ゴシック" pitchFamily="49" charset="-128"/>
                <a:cs typeface="Times New Roman" pitchFamily="18" charset="0"/>
              </a:rPr>
              <a:t>など</a:t>
            </a:r>
            <a:endParaRPr lang="en-US" altLang="ja-JP" sz="1400" dirty="0" smtClean="0">
              <a:latin typeface="ＭＳ ゴシック" pitchFamily="49" charset="-128"/>
              <a:ea typeface="ＭＳ ゴシック" pitchFamily="49" charset="-128"/>
              <a:cs typeface="Times New Roman" pitchFamily="18" charset="0"/>
            </a:endParaRPr>
          </a:p>
        </p:txBody>
      </p:sp>
      <p:cxnSp>
        <p:nvCxnSpPr>
          <p:cNvPr id="81" name="直線矢印コネクタ 80"/>
          <p:cNvCxnSpPr>
            <a:stCxn id="41" idx="0"/>
            <a:endCxn id="77" idx="2"/>
          </p:cNvCxnSpPr>
          <p:nvPr/>
        </p:nvCxnSpPr>
        <p:spPr bwMode="auto">
          <a:xfrm flipV="1">
            <a:off x="2270838" y="1952704"/>
            <a:ext cx="2592190" cy="324167"/>
          </a:xfrm>
          <a:prstGeom prst="straightConnector1">
            <a:avLst/>
          </a:prstGeom>
          <a:solidFill>
            <a:schemeClr val="bg1"/>
          </a:solidFill>
          <a:ln w="34925" cap="flat" cmpd="sng" algn="ctr">
            <a:solidFill>
              <a:schemeClr val="accent1"/>
            </a:solidFill>
            <a:prstDash val="solid"/>
            <a:round/>
            <a:headEnd type="arrow" w="med" len="med"/>
            <a:tailEnd type="arrow"/>
          </a:ln>
          <a:effectLst/>
        </p:spPr>
      </p:cxnSp>
      <p:cxnSp>
        <p:nvCxnSpPr>
          <p:cNvPr id="83" name="直線矢印コネクタ 82"/>
          <p:cNvCxnSpPr>
            <a:stCxn id="47" idx="0"/>
            <a:endCxn id="77" idx="2"/>
          </p:cNvCxnSpPr>
          <p:nvPr/>
        </p:nvCxnSpPr>
        <p:spPr bwMode="auto">
          <a:xfrm flipH="1" flipV="1">
            <a:off x="4863028" y="1952704"/>
            <a:ext cx="2538516" cy="342048"/>
          </a:xfrm>
          <a:prstGeom prst="straightConnector1">
            <a:avLst/>
          </a:prstGeom>
          <a:solidFill>
            <a:schemeClr val="bg1"/>
          </a:solidFill>
          <a:ln w="34925" cap="flat" cmpd="sng" algn="ctr">
            <a:solidFill>
              <a:schemeClr val="accent6">
                <a:lumMod val="75000"/>
              </a:schemeClr>
            </a:solidFill>
            <a:prstDash val="solid"/>
            <a:round/>
            <a:headEnd type="arrow" w="med" len="med"/>
            <a:tailEnd type="arrow"/>
          </a:ln>
          <a:effectLst/>
        </p:spPr>
      </p:cxnSp>
      <p:cxnSp>
        <p:nvCxnSpPr>
          <p:cNvPr id="85" name="直線矢印コネクタ 84"/>
          <p:cNvCxnSpPr/>
          <p:nvPr/>
        </p:nvCxnSpPr>
        <p:spPr bwMode="auto">
          <a:xfrm>
            <a:off x="4412320" y="5301208"/>
            <a:ext cx="541223" cy="0"/>
          </a:xfrm>
          <a:prstGeom prst="straightConnector1">
            <a:avLst/>
          </a:prstGeom>
          <a:solidFill>
            <a:schemeClr val="bg1"/>
          </a:solidFill>
          <a:ln w="22225" cap="flat" cmpd="sng" algn="ctr">
            <a:solidFill>
              <a:schemeClr val="tx2"/>
            </a:solidFill>
            <a:prstDash val="solid"/>
            <a:round/>
            <a:headEnd type="none" w="med" len="med"/>
            <a:tailEnd type="arrow"/>
          </a:ln>
          <a:effectLst/>
        </p:spPr>
      </p:cxnSp>
      <p:sp>
        <p:nvSpPr>
          <p:cNvPr id="88" name="1 つの角を切り取った四角形 87"/>
          <p:cNvSpPr/>
          <p:nvPr/>
        </p:nvSpPr>
        <p:spPr bwMode="auto">
          <a:xfrm>
            <a:off x="4498218" y="5301208"/>
            <a:ext cx="418207" cy="1332000"/>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eaVert" wrap="square" lIns="91440" tIns="18000" rIns="91440" bIns="18000" numCol="1" rtlCol="0" anchor="b"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（計画の提出）</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91" name="1 つの角を切り取った四角形 90"/>
          <p:cNvSpPr/>
          <p:nvPr/>
        </p:nvSpPr>
        <p:spPr bwMode="auto">
          <a:xfrm>
            <a:off x="8516512" y="2019889"/>
            <a:ext cx="1368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（計画の提出）</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cxnSp>
        <p:nvCxnSpPr>
          <p:cNvPr id="92" name="直線矢印コネクタ 91"/>
          <p:cNvCxnSpPr/>
          <p:nvPr/>
        </p:nvCxnSpPr>
        <p:spPr bwMode="auto">
          <a:xfrm>
            <a:off x="4304927" y="3019098"/>
            <a:ext cx="648616" cy="6489"/>
          </a:xfrm>
          <a:prstGeom prst="straightConnector1">
            <a:avLst/>
          </a:prstGeom>
          <a:solidFill>
            <a:schemeClr val="bg1"/>
          </a:solidFill>
          <a:ln w="22225" cap="flat" cmpd="sng" algn="ctr">
            <a:solidFill>
              <a:schemeClr val="tx2"/>
            </a:solidFill>
            <a:prstDash val="solid"/>
            <a:round/>
            <a:headEnd type="none" w="med" len="med"/>
            <a:tailEnd type="arrow"/>
          </a:ln>
          <a:effectLst/>
        </p:spPr>
      </p:cxnSp>
      <p:sp>
        <p:nvSpPr>
          <p:cNvPr id="94" name="正方形/長方形 93"/>
          <p:cNvSpPr/>
          <p:nvPr/>
        </p:nvSpPr>
        <p:spPr bwMode="auto">
          <a:xfrm>
            <a:off x="183288" y="2636912"/>
            <a:ext cx="4104000" cy="1980000"/>
          </a:xfrm>
          <a:prstGeom prst="rect">
            <a:avLst/>
          </a:prstGeom>
          <a:noFill/>
          <a:ln>
            <a:solidFill>
              <a:schemeClr val="tx1"/>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100" name="1 つの角を切り取った四角形 99"/>
          <p:cNvSpPr/>
          <p:nvPr/>
        </p:nvSpPr>
        <p:spPr bwMode="auto">
          <a:xfrm>
            <a:off x="4389485" y="3085496"/>
            <a:ext cx="635675" cy="1855672"/>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eaVert" wrap="square" lIns="91440" tIns="18000" rIns="91440" bIns="18000" numCol="1" rtlCol="0" anchor="b"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（都道府県の</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eaLnBrk="0" hangingPunct="0"/>
            <a:r>
              <a:rPr lang="ja-JP" altLang="en-US" sz="1300" dirty="0">
                <a:solidFill>
                  <a:schemeClr val="tx1"/>
                </a:solidFill>
                <a:latin typeface="ＭＳ ゴシック" panose="020B0609070205080204" pitchFamily="49" charset="-128"/>
                <a:ea typeface="ＭＳ ゴシック" panose="020B0609070205080204" pitchFamily="49" charset="-128"/>
                <a:cs typeface="Times New Roman" pitchFamily="18" charset="0"/>
              </a:rPr>
              <a:t>　</a:t>
            </a:r>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　意見を聴く）</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1" name="1 つの角を切り取った四角形 100"/>
          <p:cNvSpPr/>
          <p:nvPr/>
        </p:nvSpPr>
        <p:spPr bwMode="auto">
          <a:xfrm>
            <a:off x="2720752" y="1196744"/>
            <a:ext cx="2915568" cy="681249"/>
          </a:xfrm>
          <a:prstGeom prst="snip1Rect">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障害福祉サービス、相談支援並びに市町村及び都道府県の地域生活支援事業の提供体制の確保に係る目標に関する事項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2" name="1 つの角を切り取った四角形 101"/>
          <p:cNvSpPr/>
          <p:nvPr/>
        </p:nvSpPr>
        <p:spPr bwMode="auto">
          <a:xfrm>
            <a:off x="668664" y="1196744"/>
            <a:ext cx="1871928"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障害福祉サービス及び相談支援の提供体制の確保に関する基本的事項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4" name="1 つの角を切り取った四角形 103"/>
          <p:cNvSpPr/>
          <p:nvPr/>
        </p:nvSpPr>
        <p:spPr bwMode="auto">
          <a:xfrm>
            <a:off x="5745632" y="1196744"/>
            <a:ext cx="1691568"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市町村及び都道府県の障害福祉計画に関する事項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5" name="1 つの角を切り取った四角形 104"/>
          <p:cNvSpPr/>
          <p:nvPr/>
        </p:nvSpPr>
        <p:spPr bwMode="auto">
          <a:xfrm>
            <a:off x="7581448" y="1196744"/>
            <a:ext cx="1404000"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lvl="0" algn="ctr"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その他の事項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algn="ctr" eaLnBrk="0" hangingPunct="0"/>
            <a:endParaRPr lang="en-US" altLang="ja-JP" sz="1200" dirty="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algn="ctr" eaLnBrk="0" hangingPunct="0"/>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6" name="Rectangle 6"/>
          <p:cNvSpPr>
            <a:spLocks noChangeArrowheads="1"/>
          </p:cNvSpPr>
          <p:nvPr/>
        </p:nvSpPr>
        <p:spPr bwMode="auto">
          <a:xfrm>
            <a:off x="6465168" y="2593891"/>
            <a:ext cx="3348000" cy="259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1300"/>
              </a:lnSpc>
              <a:spcBef>
                <a:spcPct val="0"/>
              </a:spcBef>
              <a:spcAft>
                <a:spcPct val="0"/>
              </a:spcAft>
              <a:buClrTx/>
              <a:buSzTx/>
              <a:buFontTx/>
              <a:buNone/>
              <a:tabLst/>
            </a:pPr>
            <a:r>
              <a:rPr lang="en-US" altLang="ja-JP" sz="1200" dirty="0" smtClean="0">
                <a:latin typeface="ＭＳ ゴシック" pitchFamily="49" charset="-128"/>
                <a:ea typeface="ＭＳ ゴシック" pitchFamily="49" charset="-128"/>
                <a:cs typeface="Times New Roman" pitchFamily="18" charset="0"/>
              </a:rPr>
              <a:t>※</a:t>
            </a:r>
            <a:r>
              <a:rPr lang="ja-JP" altLang="en-US" sz="1200" dirty="0" smtClean="0">
                <a:latin typeface="ＭＳ ゴシック" pitchFamily="49" charset="-128"/>
                <a:ea typeface="ＭＳ ゴシック" pitchFamily="49" charset="-128"/>
                <a:cs typeface="Times New Roman" pitchFamily="18" charset="0"/>
              </a:rPr>
              <a:t>各市町村を包括する広域的な見地から作成</a:t>
            </a:r>
            <a:endParaRPr lang="en-US" altLang="ja-JP" sz="1200" dirty="0" smtClean="0">
              <a:latin typeface="ＭＳ ゴシック" pitchFamily="49" charset="-128"/>
              <a:ea typeface="ＭＳ ゴシック" pitchFamily="49" charset="-128"/>
              <a:cs typeface="Times New Roman" pitchFamily="18" charset="0"/>
            </a:endParaRPr>
          </a:p>
        </p:txBody>
      </p:sp>
      <p:sp>
        <p:nvSpPr>
          <p:cNvPr id="121" name="1 つの角を切り取った四角形 120"/>
          <p:cNvSpPr/>
          <p:nvPr/>
        </p:nvSpPr>
        <p:spPr bwMode="auto">
          <a:xfrm>
            <a:off x="5080916" y="2996952"/>
            <a:ext cx="1116376" cy="1506566"/>
          </a:xfrm>
          <a:prstGeom prst="snip1Rect">
            <a:avLst>
              <a:gd name="adj" fmla="val 12954"/>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no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障害福祉サービス、相談支援及び地域生活支援事業の提供体制の確保に係る目標に関する事項</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3" name="1 つの角を切り取った四角形 122"/>
          <p:cNvSpPr/>
          <p:nvPr/>
        </p:nvSpPr>
        <p:spPr bwMode="auto">
          <a:xfrm>
            <a:off x="7858720" y="2984252"/>
            <a:ext cx="864016" cy="1470975"/>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noAutofit/>
          </a:bodyPr>
          <a:lstStyle/>
          <a:p>
            <a:pPr lvl="0" eaLnBrk="0" hangingPunct="0"/>
            <a:r>
              <a:rPr lang="ja-JP" altLang="en-US" sz="1200" dirty="0">
                <a:solidFill>
                  <a:schemeClr val="tx1"/>
                </a:solidFill>
                <a:latin typeface="ＭＳ ゴシック" panose="020B0609070205080204" pitchFamily="49" charset="-128"/>
                <a:ea typeface="ＭＳ ゴシック" panose="020B0609070205080204" pitchFamily="49" charset="-128"/>
                <a:cs typeface="Times New Roman" pitchFamily="18" charset="0"/>
              </a:rPr>
              <a:t>各年度</a:t>
            </a:r>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の指定障害者支援施設の必要入所定員総数</a:t>
            </a:r>
            <a:endParaRPr lang="en-US" altLang="ja-JP" sz="8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5" name="1 つの角を切り取った四角形 124"/>
          <p:cNvSpPr/>
          <p:nvPr/>
        </p:nvSpPr>
        <p:spPr bwMode="auto">
          <a:xfrm>
            <a:off x="5313040" y="4869160"/>
            <a:ext cx="972000" cy="959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100" dirty="0">
                <a:solidFill>
                  <a:schemeClr val="tx1"/>
                </a:solidFill>
                <a:latin typeface="ＭＳ ゴシック" panose="020B0609070205080204" pitchFamily="49" charset="-128"/>
                <a:ea typeface="ＭＳ ゴシック" panose="020B0609070205080204" pitchFamily="49" charset="-128"/>
                <a:cs typeface="Times New Roman" pitchFamily="18" charset="0"/>
              </a:rPr>
              <a:t>区域ごとの障害</a:t>
            </a:r>
            <a:r>
              <a:rPr lang="ja-JP" altLang="en-US"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福祉サービス等の見込量の確保方策</a:t>
            </a:r>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6" name="1 つの角を切り取った四角形 125"/>
          <p:cNvSpPr/>
          <p:nvPr/>
        </p:nvSpPr>
        <p:spPr bwMode="auto">
          <a:xfrm>
            <a:off x="6465168" y="4869160"/>
            <a:ext cx="1132470" cy="959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lvl="0" algn="ctr" eaLnBrk="0" hangingPunct="0"/>
            <a:r>
              <a:rPr lang="ja-JP" altLang="en-US" sz="1100" dirty="0">
                <a:solidFill>
                  <a:schemeClr val="tx1"/>
                </a:solidFill>
                <a:latin typeface="ＭＳ ゴシック" panose="020B0609070205080204" pitchFamily="49" charset="-128"/>
                <a:ea typeface="ＭＳ ゴシック" panose="020B0609070205080204" pitchFamily="49" charset="-128"/>
                <a:cs typeface="Times New Roman" pitchFamily="18" charset="0"/>
              </a:rPr>
              <a:t>区域ごと</a:t>
            </a:r>
            <a:r>
              <a:rPr lang="ja-JP" altLang="en-US"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の障害福祉サービス等に従事する者の確保又は資質の向上</a:t>
            </a:r>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35" name="テキスト ボックス 134"/>
          <p:cNvSpPr txBox="1"/>
          <p:nvPr/>
        </p:nvSpPr>
        <p:spPr>
          <a:xfrm>
            <a:off x="-32336" y="364594"/>
            <a:ext cx="7176797" cy="400110"/>
          </a:xfrm>
          <a:prstGeom prst="rect">
            <a:avLst/>
          </a:prstGeom>
          <a:noFill/>
        </p:spPr>
        <p:txBody>
          <a:bodyPr wrap="square" rtlCol="0">
            <a:spAutoFit/>
          </a:bodyPr>
          <a:lstStyle/>
          <a:p>
            <a:r>
              <a:rPr kumimoji="1" lang="ja-JP" altLang="en-US" sz="2000" dirty="0" smtClean="0">
                <a:latin typeface="+mj-ea"/>
                <a:ea typeface="+mj-ea"/>
              </a:rPr>
              <a:t>（参考２－１）障害福祉計画と基本指針の</a:t>
            </a:r>
            <a:r>
              <a:rPr lang="ja-JP" altLang="en-US" sz="2000" dirty="0" smtClean="0">
                <a:latin typeface="+mj-ea"/>
                <a:ea typeface="+mj-ea"/>
              </a:rPr>
              <a:t>基本的な構造　</a:t>
            </a:r>
            <a:endParaRPr kumimoji="1" lang="ja-JP" altLang="en-US" sz="2000" dirty="0">
              <a:latin typeface="+mj-ea"/>
              <a:ea typeface="+mj-ea"/>
            </a:endParaRPr>
          </a:p>
        </p:txBody>
      </p:sp>
      <p:cxnSp>
        <p:nvCxnSpPr>
          <p:cNvPr id="145" name="直線矢印コネクタ 144"/>
          <p:cNvCxnSpPr/>
          <p:nvPr/>
        </p:nvCxnSpPr>
        <p:spPr bwMode="auto">
          <a:xfrm flipV="1">
            <a:off x="8481392" y="2019889"/>
            <a:ext cx="0" cy="256983"/>
          </a:xfrm>
          <a:prstGeom prst="straightConnector1">
            <a:avLst/>
          </a:prstGeom>
          <a:solidFill>
            <a:schemeClr val="bg1"/>
          </a:solidFill>
          <a:ln w="34925" cap="flat" cmpd="sng" algn="ctr">
            <a:solidFill>
              <a:schemeClr val="accent6">
                <a:lumMod val="75000"/>
              </a:schemeClr>
            </a:solidFill>
            <a:prstDash val="solid"/>
            <a:round/>
            <a:headEnd type="none" w="med" len="med"/>
            <a:tailEnd type="arrow" w="med" len="med"/>
          </a:ln>
          <a:effectLst/>
        </p:spPr>
      </p:cxnSp>
      <p:sp>
        <p:nvSpPr>
          <p:cNvPr id="107" name="1 つの角を切り取った四角形 106"/>
          <p:cNvSpPr/>
          <p:nvPr/>
        </p:nvSpPr>
        <p:spPr bwMode="auto">
          <a:xfrm>
            <a:off x="7351964" y="4293096"/>
            <a:ext cx="641792" cy="215163"/>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（注）</a:t>
            </a:r>
            <a:endPar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6" name="テキスト ボックス 55"/>
          <p:cNvSpPr txBox="1"/>
          <p:nvPr/>
        </p:nvSpPr>
        <p:spPr>
          <a:xfrm>
            <a:off x="-15552" y="-27384"/>
            <a:ext cx="7176797" cy="430887"/>
          </a:xfrm>
          <a:prstGeom prst="rect">
            <a:avLst/>
          </a:prstGeom>
          <a:noFill/>
        </p:spPr>
        <p:txBody>
          <a:bodyPr wrap="square" rtlCol="0">
            <a:spAutoFit/>
          </a:bodyPr>
          <a:lstStyle/>
          <a:p>
            <a:r>
              <a:rPr lang="en-US" altLang="ja-JP" sz="2200" b="1" dirty="0" smtClean="0">
                <a:latin typeface="+mj-ea"/>
                <a:ea typeface="+mj-ea"/>
              </a:rPr>
              <a:t>【</a:t>
            </a:r>
            <a:r>
              <a:rPr lang="ja-JP" altLang="en-US" sz="2200" b="1" dirty="0" smtClean="0">
                <a:latin typeface="+mj-ea"/>
                <a:ea typeface="+mj-ea"/>
              </a:rPr>
              <a:t>基本指針の見直しに関する参考資料</a:t>
            </a:r>
            <a:r>
              <a:rPr lang="en-US" altLang="ja-JP" sz="2200" b="1" dirty="0" smtClean="0">
                <a:latin typeface="+mj-ea"/>
                <a:ea typeface="+mj-ea"/>
              </a:rPr>
              <a:t>】</a:t>
            </a:r>
            <a:endParaRPr kumimoji="1" lang="ja-JP" altLang="en-US" sz="2200" b="1" dirty="0">
              <a:latin typeface="+mj-ea"/>
              <a:ea typeface="+mj-ea"/>
            </a:endParaRPr>
          </a:p>
        </p:txBody>
      </p:sp>
      <p:sp>
        <p:nvSpPr>
          <p:cNvPr id="63" name="1 つの角を切り取った四角形 62"/>
          <p:cNvSpPr/>
          <p:nvPr/>
        </p:nvSpPr>
        <p:spPr bwMode="auto">
          <a:xfrm>
            <a:off x="4808984" y="6237312"/>
            <a:ext cx="5184576" cy="566456"/>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（注）都道府県は、定員や見込量が超えることになる等の場合には、施設・事業所</a:t>
            </a:r>
            <a:endPar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eaLnBrk="0" hangingPunct="0"/>
            <a:r>
              <a:rPr lang="ja-JP" altLang="en-US" sz="1050" dirty="0">
                <a:solidFill>
                  <a:schemeClr val="tx1"/>
                </a:solidFill>
                <a:latin typeface="ＭＳ ゴシック" panose="020B0609070205080204" pitchFamily="49" charset="-128"/>
                <a:ea typeface="ＭＳ ゴシック" panose="020B0609070205080204" pitchFamily="49" charset="-128"/>
                <a:cs typeface="Times New Roman" pitchFamily="18" charset="0"/>
              </a:rPr>
              <a:t>　</a:t>
            </a:r>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　　の指定を行わないことができる。（障害者支援施設、生活介護、就労継続支</a:t>
            </a:r>
            <a:endPar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eaLnBrk="0" hangingPunct="0"/>
            <a:r>
              <a:rPr lang="ja-JP" altLang="en-US" sz="1050" dirty="0">
                <a:solidFill>
                  <a:schemeClr val="tx1"/>
                </a:solidFill>
                <a:latin typeface="ＭＳ ゴシック" panose="020B0609070205080204" pitchFamily="49" charset="-128"/>
                <a:ea typeface="ＭＳ ゴシック" panose="020B0609070205080204" pitchFamily="49" charset="-128"/>
                <a:cs typeface="Times New Roman" pitchFamily="18" charset="0"/>
              </a:rPr>
              <a:t>　</a:t>
            </a:r>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　　援</a:t>
            </a:r>
            <a:r>
              <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B</a:t>
            </a:r>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型）</a:t>
            </a:r>
            <a:endPar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4" name="1 つの角を切り取った四角形 63"/>
          <p:cNvSpPr/>
          <p:nvPr/>
        </p:nvSpPr>
        <p:spPr bwMode="auto">
          <a:xfrm>
            <a:off x="8146156" y="4005064"/>
            <a:ext cx="641792" cy="215163"/>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（注）</a:t>
            </a:r>
            <a:endParaRPr lang="en-US" altLang="ja-JP" sz="105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89" name="1 つの角を切り取った四角形 88"/>
          <p:cNvSpPr/>
          <p:nvPr/>
        </p:nvSpPr>
        <p:spPr bwMode="auto">
          <a:xfrm>
            <a:off x="3657160" y="2019889"/>
            <a:ext cx="2736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lvl="0" eaLnBrk="0" hangingPunct="0"/>
            <a:r>
              <a:rPr lang="ja-JP" altLang="en-US"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（基本指針に即して計画を作成）</a:t>
            </a:r>
            <a:endParaRPr lang="en-US" altLang="ja-JP" sz="13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9" name="1 つの角を切り取った四角形 68"/>
          <p:cNvSpPr/>
          <p:nvPr/>
        </p:nvSpPr>
        <p:spPr bwMode="auto">
          <a:xfrm>
            <a:off x="3029996" y="3019098"/>
            <a:ext cx="1202476" cy="1513055"/>
          </a:xfrm>
          <a:prstGeom prst="snip1Rect">
            <a:avLst>
              <a:gd name="adj" fmla="val 12165"/>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t" anchorCtr="0" compatLnSpc="1">
            <a:prstTxWarp prst="textNoShape">
              <a:avLst/>
            </a:prstTxWarp>
            <a:no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各年度における市町村の地域生活支援事業の種類ごとの実施に関する考え方及び量の見込み</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0" name="1 つの角を切り取った四角形 69"/>
          <p:cNvSpPr/>
          <p:nvPr/>
        </p:nvSpPr>
        <p:spPr bwMode="auto">
          <a:xfrm>
            <a:off x="6344612" y="2996952"/>
            <a:ext cx="1404000" cy="1511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noAutofit/>
          </a:bodyPr>
          <a:lstStyle/>
          <a:p>
            <a:pPr lvl="0" eaLnBrk="0" hangingPunct="0"/>
            <a:r>
              <a:rPr lang="ja-JP" altLang="en-US"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各年度における区域ごとの指定障害福祉サービス、指定地域相談支援又は指定計画相談支援の種類ごとの必要な量の見込み</a:t>
            </a:r>
            <a:endParaRPr lang="en-US" altLang="ja-JP" sz="12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a:p>
            <a:pPr lvl="0" eaLnBrk="0" hangingPunct="0"/>
            <a:r>
              <a:rPr lang="ja-JP" altLang="en-US" sz="600" dirty="0">
                <a:solidFill>
                  <a:schemeClr val="tx1"/>
                </a:solidFill>
                <a:latin typeface="ＭＳ ゴシック" panose="020B0609070205080204" pitchFamily="49" charset="-128"/>
                <a:ea typeface="ＭＳ ゴシック" panose="020B0609070205080204" pitchFamily="49" charset="-128"/>
                <a:cs typeface="Times New Roman" pitchFamily="18" charset="0"/>
              </a:rPr>
              <a:t>　</a:t>
            </a:r>
            <a:r>
              <a:rPr lang="ja-JP" altLang="en-US" sz="6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　　　　　</a:t>
            </a:r>
            <a:endParaRPr lang="en-US" altLang="ja-JP" sz="6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2" name="1 つの角を切り取った四角形 71"/>
          <p:cNvSpPr/>
          <p:nvPr/>
        </p:nvSpPr>
        <p:spPr bwMode="auto">
          <a:xfrm>
            <a:off x="8857605" y="2996952"/>
            <a:ext cx="972000" cy="1491551"/>
          </a:xfrm>
          <a:prstGeom prst="snip1Rect">
            <a:avLst>
              <a:gd name="adj" fmla="val 11441"/>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noAutofit/>
          </a:bodyPr>
          <a:lstStyle/>
          <a:p>
            <a:pPr lvl="0" eaLnBrk="0" hangingPunct="0"/>
            <a:r>
              <a:rPr lang="ja-JP" altLang="en-US"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rPr>
              <a:t>各年度における都道府県の地域生活支援事業の種類ごとの実施に関する考え方及び量の見込み</a:t>
            </a:r>
            <a:endParaRPr lang="en-US" altLang="ja-JP" sz="1100" dirty="0" smtClean="0">
              <a:solidFill>
                <a:schemeClr val="tx1"/>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2" name="テキスト ボックス 1"/>
          <p:cNvSpPr txBox="1"/>
          <p:nvPr/>
        </p:nvSpPr>
        <p:spPr>
          <a:xfrm>
            <a:off x="6132286" y="0"/>
            <a:ext cx="3717258" cy="307777"/>
          </a:xfrm>
          <a:prstGeom prst="rect">
            <a:avLst/>
          </a:prstGeom>
          <a:noFill/>
        </p:spPr>
        <p:txBody>
          <a:bodyPr wrap="square" rtlCol="0">
            <a:spAutoFit/>
          </a:bodyPr>
          <a:lstStyle/>
          <a:p>
            <a:r>
              <a:rPr kumimoji="1" lang="ja-JP" altLang="en-US" sz="1400" dirty="0" smtClean="0"/>
              <a:t>第</a:t>
            </a:r>
            <a:r>
              <a:rPr kumimoji="1" lang="en-US" altLang="ja-JP" sz="1400" dirty="0" smtClean="0"/>
              <a:t>83</a:t>
            </a:r>
            <a:r>
              <a:rPr kumimoji="1" lang="ja-JP" altLang="en-US" sz="1400" dirty="0" smtClean="0"/>
              <a:t>回社会保障審議会障害者部会資料より</a:t>
            </a:r>
            <a:endParaRPr kumimoji="1" lang="ja-JP" altLang="en-US" sz="1400" dirty="0"/>
          </a:p>
        </p:txBody>
      </p:sp>
    </p:spTree>
    <p:extLst>
      <p:ext uri="{BB962C8B-B14F-4D97-AF65-F5344CB8AC3E}">
        <p14:creationId xmlns:p14="http://schemas.microsoft.com/office/powerpoint/2010/main" val="12106368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スライド番号プレースホルダ 64"/>
          <p:cNvSpPr>
            <a:spLocks noGrp="1"/>
          </p:cNvSpPr>
          <p:nvPr>
            <p:ph type="sldNum" sz="quarter" idx="12"/>
          </p:nvPr>
        </p:nvSpPr>
        <p:spPr>
          <a:xfrm>
            <a:off x="7617296" y="6553150"/>
            <a:ext cx="2311400" cy="476250"/>
          </a:xfrm>
        </p:spPr>
        <p:txBody>
          <a:bodyPr/>
          <a:lstStyle/>
          <a:p>
            <a:pPr>
              <a:defRPr/>
            </a:pPr>
            <a:fld id="{132C9BDF-3DAB-4F39-8074-B0CF74399C12}" type="slidenum">
              <a:rPr lang="en-US" altLang="ja-JP" sz="1600" b="1" smtClean="0">
                <a:solidFill>
                  <a:prstClr val="black"/>
                </a:solidFill>
              </a:rPr>
              <a:pPr>
                <a:defRPr/>
              </a:pPr>
              <a:t>64</a:t>
            </a:fld>
            <a:endParaRPr lang="en-US" altLang="ja-JP" sz="1600" b="1" dirty="0">
              <a:solidFill>
                <a:prstClr val="black"/>
              </a:solidFill>
            </a:endParaRPr>
          </a:p>
        </p:txBody>
      </p:sp>
      <p:sp>
        <p:nvSpPr>
          <p:cNvPr id="40" name="正方形/長方形 39"/>
          <p:cNvSpPr/>
          <p:nvPr/>
        </p:nvSpPr>
        <p:spPr bwMode="auto">
          <a:xfrm>
            <a:off x="200710" y="2345929"/>
            <a:ext cx="4320000" cy="4212712"/>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indent="-119063" defTabSz="873125"/>
            <a:endParaRPr lang="ja-JP" altLang="en-US" smtClean="0">
              <a:solidFill>
                <a:prstClr val="black"/>
              </a:solidFill>
            </a:endParaRPr>
          </a:p>
        </p:txBody>
      </p:sp>
      <p:sp>
        <p:nvSpPr>
          <p:cNvPr id="41" name="角丸四角形 40"/>
          <p:cNvSpPr/>
          <p:nvPr/>
        </p:nvSpPr>
        <p:spPr>
          <a:xfrm>
            <a:off x="92319" y="2028910"/>
            <a:ext cx="4590611" cy="30591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1400" dirty="0" smtClean="0">
                <a:solidFill>
                  <a:prstClr val="white"/>
                </a:solidFill>
                <a:latin typeface="ＭＳ ゴシック" panose="020B0609070205080204" pitchFamily="49" charset="-128"/>
                <a:ea typeface="ＭＳ ゴシック" panose="020B0609070205080204" pitchFamily="49" charset="-128"/>
              </a:rPr>
              <a:t>市町村障害児福祉計画（児童福祉法第</a:t>
            </a:r>
            <a:r>
              <a:rPr lang="en-US" altLang="ja-JP" sz="1400" dirty="0">
                <a:solidFill>
                  <a:prstClr val="white"/>
                </a:solidFill>
                <a:latin typeface="ＭＳ ゴシック" panose="020B0609070205080204" pitchFamily="49" charset="-128"/>
                <a:ea typeface="ＭＳ ゴシック" panose="020B0609070205080204" pitchFamily="49" charset="-128"/>
              </a:rPr>
              <a:t>33</a:t>
            </a:r>
            <a:r>
              <a:rPr lang="ja-JP" altLang="en-US" sz="1400" dirty="0" smtClean="0">
                <a:solidFill>
                  <a:prstClr val="white"/>
                </a:solidFill>
                <a:latin typeface="ＭＳ ゴシック" panose="020B0609070205080204" pitchFamily="49" charset="-128"/>
                <a:ea typeface="ＭＳ ゴシック" panose="020B0609070205080204" pitchFamily="49" charset="-128"/>
              </a:rPr>
              <a:t>条の</a:t>
            </a:r>
            <a:r>
              <a:rPr lang="en-US" altLang="ja-JP" sz="1400" dirty="0" smtClean="0">
                <a:solidFill>
                  <a:prstClr val="white"/>
                </a:solidFill>
                <a:latin typeface="ＭＳ ゴシック" panose="020B0609070205080204" pitchFamily="49" charset="-128"/>
                <a:ea typeface="ＭＳ ゴシック" panose="020B0609070205080204" pitchFamily="49" charset="-128"/>
              </a:rPr>
              <a:t>20</a:t>
            </a:r>
            <a:r>
              <a:rPr lang="ja-JP" altLang="en-US" sz="1400" dirty="0" smtClean="0">
                <a:solidFill>
                  <a:prstClr val="white"/>
                </a:solidFill>
                <a:latin typeface="ＭＳ ゴシック" panose="020B0609070205080204" pitchFamily="49" charset="-128"/>
                <a:ea typeface="ＭＳ ゴシック" panose="020B0609070205080204" pitchFamily="49" charset="-128"/>
              </a:rPr>
              <a:t>関係）</a:t>
            </a:r>
            <a:endParaRPr lang="ja-JP" altLang="en-US" sz="1400" dirty="0">
              <a:solidFill>
                <a:prstClr val="white"/>
              </a:solidFill>
              <a:latin typeface="ＭＳ ゴシック" panose="020B0609070205080204" pitchFamily="49" charset="-128"/>
              <a:ea typeface="ＭＳ ゴシック" panose="020B0609070205080204" pitchFamily="49" charset="-128"/>
            </a:endParaRPr>
          </a:p>
        </p:txBody>
      </p:sp>
      <p:sp>
        <p:nvSpPr>
          <p:cNvPr id="45" name="1 つの角を切り取った四角形 44"/>
          <p:cNvSpPr/>
          <p:nvPr/>
        </p:nvSpPr>
        <p:spPr bwMode="auto">
          <a:xfrm>
            <a:off x="434480" y="2773989"/>
            <a:ext cx="1710208" cy="1090693"/>
          </a:xfrm>
          <a:prstGeom prst="snip1Rect">
            <a:avLst>
              <a:gd name="adj" fmla="val 9611"/>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t" anchorCtr="0" compatLnSpc="1">
            <a:prstTxWarp prst="textNoShape">
              <a:avLst/>
            </a:prstTxWarp>
            <a:noAutofit/>
          </a:bodyPr>
          <a:lstStyle/>
          <a:p>
            <a:pPr algn="ctr" eaLnBrk="0" hangingPunct="0">
              <a:lnSpc>
                <a:spcPts val="1800"/>
              </a:lnSpc>
            </a:pPr>
            <a:r>
              <a:rPr lang="ja-JP" altLang="en-US" sz="1200" dirty="0">
                <a:solidFill>
                  <a:prstClr val="black"/>
                </a:solidFill>
              </a:rPr>
              <a:t>障害児通所支援及び障害児相談支援</a:t>
            </a:r>
            <a:r>
              <a:rPr lang="ja-JP" altLang="en-US" sz="1200" dirty="0" smtClean="0">
                <a:solidFill>
                  <a:prstClr val="black"/>
                </a:solidFill>
              </a:rPr>
              <a:t>の   提供</a:t>
            </a:r>
            <a:r>
              <a:rPr lang="ja-JP" altLang="en-US" sz="1200" dirty="0">
                <a:solidFill>
                  <a:prstClr val="black"/>
                </a:solidFill>
              </a:rPr>
              <a:t>体制の確保に係る目標に関する事項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46" name="正方形/長方形 45"/>
          <p:cNvSpPr/>
          <p:nvPr/>
        </p:nvSpPr>
        <p:spPr bwMode="auto">
          <a:xfrm>
            <a:off x="4953544" y="2137390"/>
            <a:ext cx="4896000" cy="4428000"/>
          </a:xfrm>
          <a:prstGeom prst="rect">
            <a:avLst/>
          </a:prstGeom>
          <a:noFill/>
          <a:ln>
            <a:solidFill>
              <a:schemeClr val="accent6"/>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indent="-119063" defTabSz="873125"/>
            <a:endParaRPr lang="ja-JP" altLang="en-US" smtClean="0">
              <a:solidFill>
                <a:prstClr val="black"/>
              </a:solidFill>
            </a:endParaRPr>
          </a:p>
        </p:txBody>
      </p:sp>
      <p:sp>
        <p:nvSpPr>
          <p:cNvPr id="47" name="角丸四角形 46"/>
          <p:cNvSpPr/>
          <p:nvPr/>
        </p:nvSpPr>
        <p:spPr>
          <a:xfrm>
            <a:off x="4953544" y="2046790"/>
            <a:ext cx="4896000" cy="28803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dirty="0" smtClean="0">
                <a:solidFill>
                  <a:prstClr val="white"/>
                </a:solidFill>
                <a:latin typeface="ＭＳ ゴシック" panose="020B0609070205080204" pitchFamily="49" charset="-128"/>
                <a:ea typeface="ＭＳ ゴシック" panose="020B0609070205080204" pitchFamily="49" charset="-128"/>
              </a:rPr>
              <a:t>都道府県障害児福祉計画（児童福祉法第</a:t>
            </a:r>
            <a:r>
              <a:rPr lang="en-US" altLang="ja-JP" sz="1400" dirty="0">
                <a:solidFill>
                  <a:prstClr val="white"/>
                </a:solidFill>
                <a:latin typeface="ＭＳ ゴシック" panose="020B0609070205080204" pitchFamily="49" charset="-128"/>
                <a:ea typeface="ＭＳ ゴシック" panose="020B0609070205080204" pitchFamily="49" charset="-128"/>
              </a:rPr>
              <a:t>33</a:t>
            </a:r>
            <a:r>
              <a:rPr lang="ja-JP" altLang="en-US" sz="1400" dirty="0" smtClean="0">
                <a:solidFill>
                  <a:prstClr val="white"/>
                </a:solidFill>
                <a:latin typeface="ＭＳ ゴシック" panose="020B0609070205080204" pitchFamily="49" charset="-128"/>
                <a:ea typeface="ＭＳ ゴシック" panose="020B0609070205080204" pitchFamily="49" charset="-128"/>
              </a:rPr>
              <a:t>条の</a:t>
            </a:r>
            <a:r>
              <a:rPr lang="en-US" altLang="ja-JP" sz="1400" dirty="0" smtClean="0">
                <a:solidFill>
                  <a:prstClr val="white"/>
                </a:solidFill>
                <a:latin typeface="ＭＳ ゴシック" panose="020B0609070205080204" pitchFamily="49" charset="-128"/>
                <a:ea typeface="ＭＳ ゴシック" panose="020B0609070205080204" pitchFamily="49" charset="-128"/>
              </a:rPr>
              <a:t>22</a:t>
            </a:r>
            <a:r>
              <a:rPr lang="ja-JP" altLang="en-US" sz="1400" dirty="0" smtClean="0">
                <a:solidFill>
                  <a:prstClr val="white"/>
                </a:solidFill>
                <a:latin typeface="ＭＳ ゴシック" panose="020B0609070205080204" pitchFamily="49" charset="-128"/>
                <a:ea typeface="ＭＳ ゴシック" panose="020B0609070205080204" pitchFamily="49" charset="-128"/>
              </a:rPr>
              <a:t>関係）</a:t>
            </a:r>
            <a:endParaRPr lang="ja-JP" altLang="en-US" sz="1400" dirty="0">
              <a:solidFill>
                <a:prstClr val="white"/>
              </a:solidFill>
              <a:latin typeface="ＭＳ ゴシック" panose="020B0609070205080204" pitchFamily="49" charset="-128"/>
              <a:ea typeface="ＭＳ ゴシック" panose="020B0609070205080204" pitchFamily="49" charset="-128"/>
            </a:endParaRPr>
          </a:p>
        </p:txBody>
      </p:sp>
      <p:sp>
        <p:nvSpPr>
          <p:cNvPr id="51" name="1 つの角を切り取った四角形 50"/>
          <p:cNvSpPr/>
          <p:nvPr/>
        </p:nvSpPr>
        <p:spPr bwMode="auto">
          <a:xfrm>
            <a:off x="2346580" y="2777625"/>
            <a:ext cx="1886340" cy="1087058"/>
          </a:xfrm>
          <a:prstGeom prst="snip1Rect">
            <a:avLst>
              <a:gd name="adj" fmla="val 8877"/>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t" anchorCtr="0" compatLnSpc="1">
            <a:prstTxWarp prst="textNoShape">
              <a:avLst/>
            </a:prstTxWarp>
            <a:noAutofit/>
          </a:bodyPr>
          <a:lstStyle/>
          <a:p>
            <a:pPr algn="ctr" eaLnBrk="0" hangingPunct="0">
              <a:lnSpc>
                <a:spcPts val="1800"/>
              </a:lnSpc>
            </a:pPr>
            <a:r>
              <a:rPr lang="ja-JP" altLang="en-US" sz="1200" dirty="0">
                <a:solidFill>
                  <a:prstClr val="black"/>
                </a:solidFill>
              </a:rPr>
              <a:t>各年度に</a:t>
            </a:r>
            <a:r>
              <a:rPr lang="ja-JP" altLang="en-US" sz="1200" dirty="0" smtClean="0">
                <a:solidFill>
                  <a:prstClr val="black"/>
                </a:solidFill>
              </a:rPr>
              <a:t>おける指定通所</a:t>
            </a:r>
            <a:r>
              <a:rPr lang="ja-JP" altLang="en-US" sz="1200" dirty="0">
                <a:solidFill>
                  <a:prstClr val="black"/>
                </a:solidFill>
              </a:rPr>
              <a:t>支援又</a:t>
            </a:r>
            <a:r>
              <a:rPr lang="ja-JP" altLang="en-US" sz="1200" dirty="0" smtClean="0">
                <a:solidFill>
                  <a:prstClr val="black"/>
                </a:solidFill>
              </a:rPr>
              <a:t>は指定障害児</a:t>
            </a:r>
            <a:r>
              <a:rPr lang="ja-JP" altLang="en-US" sz="1200" dirty="0">
                <a:solidFill>
                  <a:prstClr val="black"/>
                </a:solidFill>
              </a:rPr>
              <a:t>相談支援の種類ごとの必要</a:t>
            </a:r>
            <a:r>
              <a:rPr lang="ja-JP" altLang="en-US" sz="1200" dirty="0" smtClean="0">
                <a:solidFill>
                  <a:prstClr val="black"/>
                </a:solidFill>
              </a:rPr>
              <a:t>な量の見込み</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3" name="1 つの角を切り取った四角形 52"/>
          <p:cNvSpPr/>
          <p:nvPr/>
        </p:nvSpPr>
        <p:spPr bwMode="auto">
          <a:xfrm>
            <a:off x="632520" y="4509119"/>
            <a:ext cx="1656000" cy="64173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200" dirty="0">
                <a:solidFill>
                  <a:prstClr val="black"/>
                </a:solidFill>
                <a:latin typeface="ＭＳ ゴシック" panose="020B0609070205080204" pitchFamily="49" charset="-128"/>
                <a:ea typeface="ＭＳ ゴシック" panose="020B0609070205080204" pitchFamily="49" charset="-128"/>
                <a:cs typeface="Times New Roman" pitchFamily="18" charset="0"/>
              </a:rPr>
              <a:t>指定通所</a:t>
            </a:r>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支援又は指定障害児相談支援の見込量の確保方策</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5" name="1 つの角を切り取った四角形 54"/>
          <p:cNvSpPr/>
          <p:nvPr/>
        </p:nvSpPr>
        <p:spPr bwMode="auto">
          <a:xfrm>
            <a:off x="2543808" y="4509119"/>
            <a:ext cx="1656000" cy="64173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200" dirty="0">
                <a:solidFill>
                  <a:prstClr val="black"/>
                </a:solidFill>
                <a:latin typeface="ＭＳ ゴシック" panose="020B0609070205080204" pitchFamily="49" charset="-128"/>
                <a:ea typeface="ＭＳ ゴシック" panose="020B0609070205080204" pitchFamily="49" charset="-128"/>
                <a:cs typeface="Times New Roman" pitchFamily="18" charset="0"/>
              </a:rPr>
              <a:t>医療</a:t>
            </a:r>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機関、教育機関等の関係機関との　連携</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59" name="1 つの角を切り取った四角形 58"/>
          <p:cNvSpPr/>
          <p:nvPr/>
        </p:nvSpPr>
        <p:spPr bwMode="auto">
          <a:xfrm>
            <a:off x="164608" y="2451937"/>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eaLnBrk="0" hangingPunct="0"/>
            <a:r>
              <a:rPr lang="ja-JP" altLang="en-US"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（義務）</a:t>
            </a:r>
            <a:endParaRPr lang="en-US" altLang="ja-JP"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0" name="1 つの角を切り取った四角形 59"/>
          <p:cNvSpPr/>
          <p:nvPr/>
        </p:nvSpPr>
        <p:spPr bwMode="auto">
          <a:xfrm>
            <a:off x="164608" y="4149080"/>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（努力義務）</a:t>
            </a:r>
            <a:endParaRPr lang="en-US" altLang="ja-JP"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1" name="1 つの角を切り取った四角形 60"/>
          <p:cNvSpPr/>
          <p:nvPr/>
        </p:nvSpPr>
        <p:spPr bwMode="auto">
          <a:xfrm>
            <a:off x="39812" y="5260249"/>
            <a:ext cx="1584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a:t>
            </a:r>
            <a:r>
              <a:rPr lang="ja-JP" altLang="en-US" sz="1300" dirty="0">
                <a:solidFill>
                  <a:prstClr val="black"/>
                </a:solidFill>
                <a:latin typeface="ＭＳ ゴシック" panose="020B0609070205080204" pitchFamily="49" charset="-128"/>
                <a:ea typeface="ＭＳ ゴシック" panose="020B0609070205080204" pitchFamily="49" charset="-128"/>
                <a:cs typeface="Times New Roman" pitchFamily="18" charset="0"/>
              </a:rPr>
              <a:t>その他</a:t>
            </a:r>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の事項）</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2" name="Rectangle 6"/>
          <p:cNvSpPr>
            <a:spLocks noChangeArrowheads="1"/>
          </p:cNvSpPr>
          <p:nvPr/>
        </p:nvSpPr>
        <p:spPr bwMode="auto">
          <a:xfrm>
            <a:off x="416497" y="5517231"/>
            <a:ext cx="3888431" cy="9258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ts val="1300"/>
              </a:lnSpc>
            </a:pPr>
            <a:r>
              <a:rPr lang="ja-JP" altLang="en-US" sz="1200" dirty="0" smtClean="0">
                <a:solidFill>
                  <a:prstClr val="black"/>
                </a:solidFill>
                <a:latin typeface="ＭＳ ゴシック" pitchFamily="49" charset="-128"/>
                <a:ea typeface="ＭＳ ゴシック" pitchFamily="49" charset="-128"/>
                <a:cs typeface="Times New Roman" pitchFamily="18" charset="0"/>
              </a:rPr>
              <a:t>・</a:t>
            </a:r>
            <a:r>
              <a:rPr lang="ja-JP" altLang="en-US" sz="1200" dirty="0">
                <a:solidFill>
                  <a:prstClr val="black"/>
                </a:solidFill>
                <a:latin typeface="ＭＳ ゴシック" pitchFamily="49" charset="-128"/>
                <a:ea typeface="ＭＳ ゴシック" pitchFamily="49" charset="-128"/>
                <a:cs typeface="Times New Roman" pitchFamily="18" charset="0"/>
              </a:rPr>
              <a:t>計画</a:t>
            </a:r>
            <a:r>
              <a:rPr lang="ja-JP" altLang="en-US" sz="1200" dirty="0" smtClean="0">
                <a:solidFill>
                  <a:prstClr val="black"/>
                </a:solidFill>
                <a:latin typeface="ＭＳ ゴシック" pitchFamily="49" charset="-128"/>
                <a:ea typeface="ＭＳ ゴシック" pitchFamily="49" charset="-128"/>
                <a:cs typeface="Times New Roman" pitchFamily="18" charset="0"/>
              </a:rPr>
              <a:t>は障害児の数、その障害の状況を勘案する</a:t>
            </a:r>
            <a:r>
              <a:rPr lang="ja-JP" altLang="en-US" sz="1200" dirty="0" err="1" smtClean="0">
                <a:solidFill>
                  <a:prstClr val="black"/>
                </a:solidFill>
                <a:latin typeface="ＭＳ ゴシック" pitchFamily="49" charset="-128"/>
                <a:ea typeface="ＭＳ ゴシック" pitchFamily="49" charset="-128"/>
                <a:cs typeface="Times New Roman" pitchFamily="18" charset="0"/>
              </a:rPr>
              <a:t>こ</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a:p>
            <a:pPr eaLnBrk="0" hangingPunct="0">
              <a:lnSpc>
                <a:spcPts val="1300"/>
              </a:lnSpc>
            </a:pPr>
            <a:r>
              <a:rPr lang="ja-JP" altLang="en-US" sz="1200" dirty="0">
                <a:solidFill>
                  <a:prstClr val="black"/>
                </a:solidFill>
                <a:latin typeface="ＭＳ ゴシック" pitchFamily="49" charset="-128"/>
                <a:ea typeface="ＭＳ ゴシック" pitchFamily="49" charset="-128"/>
                <a:cs typeface="Times New Roman" pitchFamily="18" charset="0"/>
              </a:rPr>
              <a:t>　</a:t>
            </a:r>
            <a:r>
              <a:rPr lang="ja-JP" altLang="en-US" sz="1200" dirty="0" smtClean="0">
                <a:solidFill>
                  <a:prstClr val="black"/>
                </a:solidFill>
                <a:latin typeface="ＭＳ ゴシック" pitchFamily="49" charset="-128"/>
                <a:ea typeface="ＭＳ ゴシック" pitchFamily="49" charset="-128"/>
                <a:cs typeface="Times New Roman" pitchFamily="18" charset="0"/>
              </a:rPr>
              <a:t>と（義務）</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a:p>
            <a:pPr eaLnBrk="0" hangingPunct="0">
              <a:lnSpc>
                <a:spcPts val="1300"/>
              </a:lnSpc>
            </a:pPr>
            <a:r>
              <a:rPr lang="ja-JP" altLang="en-US" sz="1200" dirty="0" smtClean="0">
                <a:solidFill>
                  <a:prstClr val="black"/>
                </a:solidFill>
                <a:latin typeface="ＭＳ ゴシック" pitchFamily="49" charset="-128"/>
                <a:ea typeface="ＭＳ ゴシック" pitchFamily="49" charset="-128"/>
                <a:cs typeface="Times New Roman" pitchFamily="18" charset="0"/>
              </a:rPr>
              <a:t>・計画を作成する場合、障害児の心身の状況等を把握</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a:p>
            <a:pPr eaLnBrk="0" hangingPunct="0">
              <a:lnSpc>
                <a:spcPts val="1300"/>
              </a:lnSpc>
            </a:pPr>
            <a:r>
              <a:rPr lang="ja-JP" altLang="en-US" sz="1200" dirty="0">
                <a:solidFill>
                  <a:prstClr val="black"/>
                </a:solidFill>
                <a:latin typeface="ＭＳ ゴシック" pitchFamily="49" charset="-128"/>
                <a:ea typeface="ＭＳ ゴシック" pitchFamily="49" charset="-128"/>
                <a:cs typeface="Times New Roman" pitchFamily="18" charset="0"/>
              </a:rPr>
              <a:t>　</a:t>
            </a:r>
            <a:r>
              <a:rPr lang="ja-JP" altLang="en-US" sz="1200" dirty="0" smtClean="0">
                <a:solidFill>
                  <a:prstClr val="black"/>
                </a:solidFill>
                <a:latin typeface="ＭＳ ゴシック" pitchFamily="49" charset="-128"/>
                <a:ea typeface="ＭＳ ゴシック" pitchFamily="49" charset="-128"/>
                <a:cs typeface="Times New Roman" pitchFamily="18" charset="0"/>
              </a:rPr>
              <a:t>した上で作成すること（努力義務）</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a:p>
            <a:pPr eaLnBrk="0" hangingPunct="0">
              <a:lnSpc>
                <a:spcPts val="1300"/>
              </a:lnSpc>
            </a:pPr>
            <a:r>
              <a:rPr lang="ja-JP" altLang="en-US" sz="1200" dirty="0" smtClean="0">
                <a:solidFill>
                  <a:prstClr val="black"/>
                </a:solidFill>
                <a:latin typeface="ＭＳ ゴシック" pitchFamily="49" charset="-128"/>
                <a:ea typeface="ＭＳ ゴシック" pitchFamily="49" charset="-128"/>
                <a:cs typeface="Times New Roman" pitchFamily="18" charset="0"/>
              </a:rPr>
              <a:t>・他の計画と調和が保たれること（義務）</a:t>
            </a:r>
            <a:r>
              <a:rPr lang="ja-JP" altLang="en-US" sz="1200" dirty="0">
                <a:solidFill>
                  <a:prstClr val="black"/>
                </a:solidFill>
                <a:latin typeface="ＭＳ ゴシック" pitchFamily="49" charset="-128"/>
                <a:ea typeface="ＭＳ ゴシック" pitchFamily="49" charset="-128"/>
                <a:cs typeface="Times New Roman" pitchFamily="18" charset="0"/>
              </a:rPr>
              <a:t>　</a:t>
            </a:r>
            <a:r>
              <a:rPr lang="ja-JP" altLang="en-US" sz="1200" dirty="0" smtClean="0">
                <a:solidFill>
                  <a:prstClr val="black"/>
                </a:solidFill>
                <a:latin typeface="ＭＳ ゴシック" pitchFamily="49" charset="-128"/>
                <a:ea typeface="ＭＳ ゴシック" pitchFamily="49" charset="-128"/>
                <a:cs typeface="Times New Roman" pitchFamily="18" charset="0"/>
              </a:rPr>
              <a:t>など</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p:txBody>
      </p:sp>
      <p:sp>
        <p:nvSpPr>
          <p:cNvPr id="68" name="1 つの角を切り取った四角形 67"/>
          <p:cNvSpPr/>
          <p:nvPr/>
        </p:nvSpPr>
        <p:spPr bwMode="auto">
          <a:xfrm>
            <a:off x="4953543" y="2420888"/>
            <a:ext cx="1260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eaLnBrk="0" hangingPunct="0"/>
            <a:r>
              <a:rPr lang="ja-JP" altLang="en-US"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（義務）</a:t>
            </a:r>
            <a:endParaRPr lang="en-US" altLang="ja-JP"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1" name="1 つの角を切り取った四角形 70"/>
          <p:cNvSpPr/>
          <p:nvPr/>
        </p:nvSpPr>
        <p:spPr bwMode="auto">
          <a:xfrm>
            <a:off x="4906920" y="4149080"/>
            <a:ext cx="1414232"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（努力義務）</a:t>
            </a:r>
            <a:endParaRPr lang="en-US" altLang="ja-JP" sz="1300" u="sng"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5" name="1 つの角を切り取った四角形 74"/>
          <p:cNvSpPr/>
          <p:nvPr/>
        </p:nvSpPr>
        <p:spPr bwMode="auto">
          <a:xfrm>
            <a:off x="7689304" y="4517657"/>
            <a:ext cx="828000" cy="951034"/>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障害児入所支援の質の向上</a:t>
            </a:r>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algn="ctr" eaLnBrk="0" hangingPunct="0"/>
            <a:endParaRPr lang="en-US" altLang="ja-JP" sz="1100" dirty="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algn="ctr" eaLnBrk="0" hangingPunct="0"/>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6" name="1 つの角を切り取った四角形 75"/>
          <p:cNvSpPr/>
          <p:nvPr/>
        </p:nvSpPr>
        <p:spPr bwMode="auto">
          <a:xfrm>
            <a:off x="8697416" y="4509120"/>
            <a:ext cx="1008112" cy="959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区域ごとの医療機関、教育等の関係者との　連携</a:t>
            </a:r>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77" name="正方形/長方形 76"/>
          <p:cNvSpPr/>
          <p:nvPr/>
        </p:nvSpPr>
        <p:spPr bwMode="auto">
          <a:xfrm>
            <a:off x="560512" y="516742"/>
            <a:ext cx="8605032" cy="1188000"/>
          </a:xfrm>
          <a:prstGeom prst="rect">
            <a:avLst/>
          </a:prstGeom>
          <a:noFill/>
          <a:ln>
            <a:solidFill>
              <a:schemeClr val="accent3">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indent="-119063" defTabSz="873125"/>
            <a:endParaRPr lang="ja-JP" altLang="en-US" smtClean="0">
              <a:solidFill>
                <a:prstClr val="black"/>
              </a:solidFill>
            </a:endParaRPr>
          </a:p>
        </p:txBody>
      </p:sp>
      <p:sp>
        <p:nvSpPr>
          <p:cNvPr id="78" name="角丸四角形 77"/>
          <p:cNvSpPr/>
          <p:nvPr/>
        </p:nvSpPr>
        <p:spPr>
          <a:xfrm>
            <a:off x="560512" y="516742"/>
            <a:ext cx="8640000" cy="3066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400" dirty="0" smtClean="0">
                <a:solidFill>
                  <a:prstClr val="white"/>
                </a:solidFill>
                <a:latin typeface="ＭＳ ゴシック" panose="020B0609070205080204" pitchFamily="49" charset="-128"/>
                <a:ea typeface="ＭＳ ゴシック" panose="020B0609070205080204" pitchFamily="49" charset="-128"/>
              </a:rPr>
              <a:t>国の基本指針（児童福祉法第</a:t>
            </a:r>
            <a:r>
              <a:rPr lang="en-US" altLang="ja-JP" sz="1400" dirty="0" smtClean="0">
                <a:solidFill>
                  <a:prstClr val="white"/>
                </a:solidFill>
                <a:latin typeface="ＭＳ ゴシック" panose="020B0609070205080204" pitchFamily="49" charset="-128"/>
                <a:ea typeface="ＭＳ ゴシック" panose="020B0609070205080204" pitchFamily="49" charset="-128"/>
              </a:rPr>
              <a:t>33</a:t>
            </a:r>
            <a:r>
              <a:rPr lang="ja-JP" altLang="en-US" sz="1400" dirty="0" smtClean="0">
                <a:solidFill>
                  <a:prstClr val="white"/>
                </a:solidFill>
                <a:latin typeface="ＭＳ ゴシック" panose="020B0609070205080204" pitchFamily="49" charset="-128"/>
                <a:ea typeface="ＭＳ ゴシック" panose="020B0609070205080204" pitchFamily="49" charset="-128"/>
              </a:rPr>
              <a:t>条の</a:t>
            </a:r>
            <a:r>
              <a:rPr lang="en-US" altLang="ja-JP" sz="1400" dirty="0" smtClean="0">
                <a:solidFill>
                  <a:prstClr val="white"/>
                </a:solidFill>
                <a:latin typeface="ＭＳ ゴシック" panose="020B0609070205080204" pitchFamily="49" charset="-128"/>
                <a:ea typeface="ＭＳ ゴシック" panose="020B0609070205080204" pitchFamily="49" charset="-128"/>
              </a:rPr>
              <a:t>19</a:t>
            </a:r>
            <a:r>
              <a:rPr lang="ja-JP" altLang="en-US" sz="1400" dirty="0" smtClean="0">
                <a:solidFill>
                  <a:prstClr val="white"/>
                </a:solidFill>
                <a:latin typeface="ＭＳ ゴシック" panose="020B0609070205080204" pitchFamily="49" charset="-128"/>
                <a:ea typeface="ＭＳ ゴシック" panose="020B0609070205080204" pitchFamily="49" charset="-128"/>
              </a:rPr>
              <a:t>）</a:t>
            </a:r>
            <a:endParaRPr lang="ja-JP" altLang="en-US" sz="1400" dirty="0">
              <a:solidFill>
                <a:prstClr val="white"/>
              </a:solidFill>
              <a:latin typeface="ＭＳ ゴシック" panose="020B0609070205080204" pitchFamily="49" charset="-128"/>
              <a:ea typeface="ＭＳ ゴシック" panose="020B0609070205080204" pitchFamily="49" charset="-128"/>
            </a:endParaRPr>
          </a:p>
        </p:txBody>
      </p:sp>
      <p:sp>
        <p:nvSpPr>
          <p:cNvPr id="79" name="1 つの角を切り取った四角形 78"/>
          <p:cNvSpPr/>
          <p:nvPr/>
        </p:nvSpPr>
        <p:spPr bwMode="auto">
          <a:xfrm>
            <a:off x="4808984" y="5557302"/>
            <a:ext cx="1824595"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a:t>
            </a:r>
            <a:r>
              <a:rPr lang="ja-JP" altLang="en-US" sz="1300" dirty="0">
                <a:solidFill>
                  <a:prstClr val="black"/>
                </a:solidFill>
                <a:latin typeface="ＭＳ ゴシック" panose="020B0609070205080204" pitchFamily="49" charset="-128"/>
                <a:ea typeface="ＭＳ ゴシック" panose="020B0609070205080204" pitchFamily="49" charset="-128"/>
                <a:cs typeface="Times New Roman" pitchFamily="18" charset="0"/>
              </a:rPr>
              <a:t>その他</a:t>
            </a:r>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の事項）</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80" name="Rectangle 6"/>
          <p:cNvSpPr>
            <a:spLocks noChangeArrowheads="1"/>
          </p:cNvSpPr>
          <p:nvPr/>
        </p:nvSpPr>
        <p:spPr bwMode="auto">
          <a:xfrm>
            <a:off x="5029752" y="5773326"/>
            <a:ext cx="4644424" cy="259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ts val="1300"/>
              </a:lnSpc>
            </a:pPr>
            <a:r>
              <a:rPr lang="ja-JP" altLang="en-US" sz="1200" dirty="0" smtClean="0">
                <a:solidFill>
                  <a:prstClr val="black"/>
                </a:solidFill>
                <a:latin typeface="ＭＳ ゴシック" pitchFamily="49" charset="-128"/>
                <a:ea typeface="ＭＳ ゴシック" pitchFamily="49" charset="-128"/>
                <a:cs typeface="Times New Roman" pitchFamily="18" charset="0"/>
              </a:rPr>
              <a:t>・他の計画と調和が保たれること（義務）</a:t>
            </a:r>
            <a:r>
              <a:rPr lang="ja-JP" altLang="en-US" sz="1200" dirty="0">
                <a:solidFill>
                  <a:prstClr val="black"/>
                </a:solidFill>
                <a:latin typeface="ＭＳ ゴシック" pitchFamily="49" charset="-128"/>
                <a:ea typeface="ＭＳ ゴシック" pitchFamily="49" charset="-128"/>
                <a:cs typeface="Times New Roman" pitchFamily="18" charset="0"/>
              </a:rPr>
              <a:t>　</a:t>
            </a:r>
            <a:r>
              <a:rPr lang="ja-JP" altLang="en-US" sz="1200" dirty="0" smtClean="0">
                <a:solidFill>
                  <a:prstClr val="black"/>
                </a:solidFill>
                <a:latin typeface="ＭＳ ゴシック" pitchFamily="49" charset="-128"/>
                <a:ea typeface="ＭＳ ゴシック" pitchFamily="49" charset="-128"/>
                <a:cs typeface="Times New Roman" pitchFamily="18" charset="0"/>
              </a:rPr>
              <a:t>など</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p:txBody>
      </p:sp>
      <p:cxnSp>
        <p:nvCxnSpPr>
          <p:cNvPr id="81" name="直線矢印コネクタ 80"/>
          <p:cNvCxnSpPr>
            <a:stCxn id="41" idx="0"/>
            <a:endCxn id="77" idx="2"/>
          </p:cNvCxnSpPr>
          <p:nvPr/>
        </p:nvCxnSpPr>
        <p:spPr bwMode="auto">
          <a:xfrm flipV="1">
            <a:off x="2387625" y="1704742"/>
            <a:ext cx="2475403" cy="324168"/>
          </a:xfrm>
          <a:prstGeom prst="straightConnector1">
            <a:avLst/>
          </a:prstGeom>
          <a:solidFill>
            <a:schemeClr val="bg1"/>
          </a:solidFill>
          <a:ln w="34925" cap="flat" cmpd="sng" algn="ctr">
            <a:solidFill>
              <a:schemeClr val="accent1"/>
            </a:solidFill>
            <a:prstDash val="solid"/>
            <a:round/>
            <a:headEnd type="arrow" w="med" len="med"/>
            <a:tailEnd type="arrow"/>
          </a:ln>
          <a:effectLst/>
        </p:spPr>
      </p:cxnSp>
      <p:cxnSp>
        <p:nvCxnSpPr>
          <p:cNvPr id="83" name="直線矢印コネクタ 82"/>
          <p:cNvCxnSpPr>
            <a:stCxn id="47" idx="0"/>
            <a:endCxn id="77" idx="2"/>
          </p:cNvCxnSpPr>
          <p:nvPr/>
        </p:nvCxnSpPr>
        <p:spPr bwMode="auto">
          <a:xfrm flipH="1" flipV="1">
            <a:off x="4863028" y="1704742"/>
            <a:ext cx="2538516" cy="342048"/>
          </a:xfrm>
          <a:prstGeom prst="straightConnector1">
            <a:avLst/>
          </a:prstGeom>
          <a:solidFill>
            <a:schemeClr val="bg1"/>
          </a:solidFill>
          <a:ln w="34925" cap="flat" cmpd="sng" algn="ctr">
            <a:solidFill>
              <a:schemeClr val="accent6">
                <a:lumMod val="75000"/>
              </a:schemeClr>
            </a:solidFill>
            <a:prstDash val="solid"/>
            <a:round/>
            <a:headEnd type="arrow" w="med" len="med"/>
            <a:tailEnd type="arrow"/>
          </a:ln>
          <a:effectLst/>
        </p:spPr>
      </p:cxnSp>
      <p:cxnSp>
        <p:nvCxnSpPr>
          <p:cNvPr id="85" name="直線矢印コネクタ 84"/>
          <p:cNvCxnSpPr/>
          <p:nvPr/>
        </p:nvCxnSpPr>
        <p:spPr bwMode="auto">
          <a:xfrm>
            <a:off x="4503328" y="5053246"/>
            <a:ext cx="450215" cy="0"/>
          </a:xfrm>
          <a:prstGeom prst="straightConnector1">
            <a:avLst/>
          </a:prstGeom>
          <a:solidFill>
            <a:schemeClr val="bg1"/>
          </a:solidFill>
          <a:ln w="22225" cap="flat" cmpd="sng" algn="ctr">
            <a:solidFill>
              <a:schemeClr val="tx2"/>
            </a:solidFill>
            <a:prstDash val="solid"/>
            <a:round/>
            <a:headEnd type="none" w="med" len="med"/>
            <a:tailEnd type="arrow"/>
          </a:ln>
          <a:effectLst/>
        </p:spPr>
      </p:cxnSp>
      <p:sp>
        <p:nvSpPr>
          <p:cNvPr id="88" name="1 つの角を切り取った四角形 87"/>
          <p:cNvSpPr/>
          <p:nvPr/>
        </p:nvSpPr>
        <p:spPr bwMode="auto">
          <a:xfrm>
            <a:off x="4498218" y="5121336"/>
            <a:ext cx="418207" cy="1332000"/>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eaVert" wrap="square" lIns="91440" tIns="18000" rIns="91440" bIns="18000" numCol="1" rtlCol="0" anchor="b"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（計画の提出）</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91" name="1 つの角を切り取った四角形 90"/>
          <p:cNvSpPr/>
          <p:nvPr/>
        </p:nvSpPr>
        <p:spPr bwMode="auto">
          <a:xfrm>
            <a:off x="8516512" y="1771927"/>
            <a:ext cx="1368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（計画の提出）</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cxnSp>
        <p:nvCxnSpPr>
          <p:cNvPr id="92" name="直線矢印コネクタ 91"/>
          <p:cNvCxnSpPr/>
          <p:nvPr/>
        </p:nvCxnSpPr>
        <p:spPr bwMode="auto">
          <a:xfrm>
            <a:off x="4412320" y="2777625"/>
            <a:ext cx="541223" cy="0"/>
          </a:xfrm>
          <a:prstGeom prst="straightConnector1">
            <a:avLst/>
          </a:prstGeom>
          <a:solidFill>
            <a:schemeClr val="bg1"/>
          </a:solidFill>
          <a:ln w="22225" cap="flat" cmpd="sng" algn="ctr">
            <a:solidFill>
              <a:schemeClr val="tx2"/>
            </a:solidFill>
            <a:prstDash val="solid"/>
            <a:round/>
            <a:headEnd type="none" w="med" len="med"/>
            <a:tailEnd type="arrow"/>
          </a:ln>
          <a:effectLst/>
        </p:spPr>
      </p:cxnSp>
      <p:sp>
        <p:nvSpPr>
          <p:cNvPr id="94" name="正方形/長方形 93"/>
          <p:cNvSpPr/>
          <p:nvPr/>
        </p:nvSpPr>
        <p:spPr bwMode="auto">
          <a:xfrm>
            <a:off x="272480" y="2460958"/>
            <a:ext cx="4104000" cy="1688122"/>
          </a:xfrm>
          <a:prstGeom prst="rect">
            <a:avLst/>
          </a:prstGeom>
          <a:noFill/>
          <a:ln>
            <a:solidFill>
              <a:schemeClr val="tx1"/>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804" tIns="7359" rIns="36804" bIns="7359" numCol="1" rtlCol="0" anchor="t" anchorCtr="0" compatLnSpc="1">
            <a:prstTxWarp prst="textNoShape">
              <a:avLst/>
            </a:prstTxWarp>
          </a:bodyPr>
          <a:lstStyle/>
          <a:p>
            <a:pPr marL="119063" indent="-119063" defTabSz="873125"/>
            <a:endParaRPr lang="ja-JP" altLang="en-US" smtClean="0">
              <a:solidFill>
                <a:prstClr val="black"/>
              </a:solidFill>
            </a:endParaRPr>
          </a:p>
        </p:txBody>
      </p:sp>
      <p:sp>
        <p:nvSpPr>
          <p:cNvPr id="100" name="1 つの角を切り取った四角形 99"/>
          <p:cNvSpPr/>
          <p:nvPr/>
        </p:nvSpPr>
        <p:spPr bwMode="auto">
          <a:xfrm>
            <a:off x="4461341" y="2837534"/>
            <a:ext cx="635675" cy="1855672"/>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eaVert" wrap="square" lIns="91440" tIns="18000" rIns="91440" bIns="18000" numCol="1" rtlCol="0" anchor="b"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（都道府県の</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eaLnBrk="0" hangingPunct="0"/>
            <a:r>
              <a:rPr lang="ja-JP" altLang="en-US" sz="1300" dirty="0">
                <a:solidFill>
                  <a:prstClr val="black"/>
                </a:solidFill>
                <a:latin typeface="ＭＳ ゴシック" panose="020B0609070205080204" pitchFamily="49" charset="-128"/>
                <a:ea typeface="ＭＳ ゴシック" panose="020B0609070205080204" pitchFamily="49" charset="-128"/>
                <a:cs typeface="Times New Roman" pitchFamily="18" charset="0"/>
              </a:rPr>
              <a:t>　</a:t>
            </a:r>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　意見を聴く）</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1" name="1 つの角を切り取った四角形 100"/>
          <p:cNvSpPr/>
          <p:nvPr/>
        </p:nvSpPr>
        <p:spPr bwMode="auto">
          <a:xfrm>
            <a:off x="3045544" y="948782"/>
            <a:ext cx="2915568" cy="681249"/>
          </a:xfrm>
          <a:prstGeom prst="snip1Rect">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eaLnBrk="0" hangingPunct="0"/>
            <a:r>
              <a:rPr lang="ja-JP" altLang="en-US" sz="1200" dirty="0" smtClean="0">
                <a:solidFill>
                  <a:prstClr val="black"/>
                </a:solidFill>
              </a:rPr>
              <a:t>障害児通所支援、障害児入所支援及び障害児相談支援の</a:t>
            </a:r>
            <a:r>
              <a:rPr lang="ja-JP" altLang="en-US" sz="1200" dirty="0">
                <a:solidFill>
                  <a:prstClr val="black"/>
                </a:solidFill>
              </a:rPr>
              <a:t>提供体制の確保に係る目標に関する事項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2" name="1 つの角を切り取った四角形 101"/>
          <p:cNvSpPr/>
          <p:nvPr/>
        </p:nvSpPr>
        <p:spPr bwMode="auto">
          <a:xfrm>
            <a:off x="668664" y="948782"/>
            <a:ext cx="2268252"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eaLnBrk="0" hangingPunct="0"/>
            <a:r>
              <a:rPr lang="ja-JP" altLang="en-US" sz="1200" dirty="0" smtClean="0">
                <a:solidFill>
                  <a:prstClr val="black"/>
                </a:solidFill>
              </a:rPr>
              <a:t>障害児通所支援、障害児入所支援及び障害児相談支援の</a:t>
            </a:r>
            <a:r>
              <a:rPr lang="ja-JP" altLang="en-US" sz="1200" dirty="0">
                <a:solidFill>
                  <a:prstClr val="black"/>
                </a:solidFill>
              </a:rPr>
              <a:t>提供体制の確保に関する基本的事項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4" name="1 つの角を切り取った四角形 103"/>
          <p:cNvSpPr/>
          <p:nvPr/>
        </p:nvSpPr>
        <p:spPr bwMode="auto">
          <a:xfrm>
            <a:off x="6069744" y="948782"/>
            <a:ext cx="1691568"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eaLnBrk="0" hangingPunct="0"/>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市町村及び都道府県の障害児福祉計画に関する事項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5" name="1 つの角を切り取った四角形 104"/>
          <p:cNvSpPr/>
          <p:nvPr/>
        </p:nvSpPr>
        <p:spPr bwMode="auto">
          <a:xfrm>
            <a:off x="7833320" y="948782"/>
            <a:ext cx="1259984" cy="681249"/>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spAutoFit/>
          </a:bodyPr>
          <a:lstStyle/>
          <a:p>
            <a:pPr algn="ctr" eaLnBrk="0" hangingPunct="0"/>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その他の事項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algn="ctr" eaLnBrk="0" hangingPunct="0"/>
            <a:endParaRPr lang="en-US" altLang="ja-JP" sz="1200" dirty="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algn="ctr" eaLnBrk="0" hangingPunct="0"/>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06" name="Rectangle 6"/>
          <p:cNvSpPr>
            <a:spLocks noChangeArrowheads="1"/>
          </p:cNvSpPr>
          <p:nvPr/>
        </p:nvSpPr>
        <p:spPr bwMode="auto">
          <a:xfrm>
            <a:off x="6573552" y="2377867"/>
            <a:ext cx="3348000" cy="259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ts val="1300"/>
              </a:lnSpc>
            </a:pPr>
            <a:r>
              <a:rPr lang="en-US" altLang="ja-JP" sz="1200" dirty="0" smtClean="0">
                <a:solidFill>
                  <a:prstClr val="black"/>
                </a:solidFill>
                <a:latin typeface="ＭＳ ゴシック" pitchFamily="49" charset="-128"/>
                <a:ea typeface="ＭＳ ゴシック" pitchFamily="49" charset="-128"/>
                <a:cs typeface="Times New Roman" pitchFamily="18" charset="0"/>
              </a:rPr>
              <a:t>※</a:t>
            </a:r>
            <a:r>
              <a:rPr lang="ja-JP" altLang="en-US" sz="1200" dirty="0" smtClean="0">
                <a:solidFill>
                  <a:prstClr val="black"/>
                </a:solidFill>
                <a:latin typeface="ＭＳ ゴシック" pitchFamily="49" charset="-128"/>
                <a:ea typeface="ＭＳ ゴシック" pitchFamily="49" charset="-128"/>
                <a:cs typeface="Times New Roman" pitchFamily="18" charset="0"/>
              </a:rPr>
              <a:t>各市町村を包括する広域的な見地から作成</a:t>
            </a:r>
            <a:endParaRPr lang="en-US" altLang="ja-JP" sz="1200" dirty="0" smtClean="0">
              <a:solidFill>
                <a:prstClr val="black"/>
              </a:solidFill>
              <a:latin typeface="ＭＳ ゴシック" pitchFamily="49" charset="-128"/>
              <a:ea typeface="ＭＳ ゴシック" pitchFamily="49" charset="-128"/>
              <a:cs typeface="Times New Roman" pitchFamily="18" charset="0"/>
            </a:endParaRPr>
          </a:p>
        </p:txBody>
      </p:sp>
      <p:sp>
        <p:nvSpPr>
          <p:cNvPr id="121" name="1 つの角を切り取った四角形 120"/>
          <p:cNvSpPr/>
          <p:nvPr/>
        </p:nvSpPr>
        <p:spPr bwMode="auto">
          <a:xfrm>
            <a:off x="5080915" y="2748990"/>
            <a:ext cx="1552663" cy="1223275"/>
          </a:xfrm>
          <a:prstGeom prst="snip1Rect">
            <a:avLst>
              <a:gd name="adj" fmla="val 12954"/>
            </a:avLst>
          </a:prstGeom>
          <a:solidFill>
            <a:schemeClr val="accent5">
              <a:lumMod val="60000"/>
              <a:lumOff val="4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noAutofit/>
          </a:bodyPr>
          <a:lstStyle/>
          <a:p>
            <a:pPr algn="ctr" eaLnBrk="0" hangingPunct="0"/>
            <a:r>
              <a:rPr lang="ja-JP" altLang="en-US" sz="1200" dirty="0">
                <a:solidFill>
                  <a:prstClr val="black"/>
                </a:solidFill>
              </a:rPr>
              <a:t>障害児通所</a:t>
            </a:r>
            <a:r>
              <a:rPr lang="ja-JP" altLang="en-US" sz="1200" dirty="0" smtClean="0">
                <a:solidFill>
                  <a:prstClr val="black"/>
                </a:solidFill>
              </a:rPr>
              <a:t>支援、  障害児入所支援及び障害児相談支援の 提供</a:t>
            </a:r>
            <a:r>
              <a:rPr lang="ja-JP" altLang="en-US" sz="1200" dirty="0">
                <a:solidFill>
                  <a:prstClr val="black"/>
                </a:solidFill>
              </a:rPr>
              <a:t>体制の確保に係る目標に関する事項</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2" name="1 つの角を切り取った四角形 121"/>
          <p:cNvSpPr/>
          <p:nvPr/>
        </p:nvSpPr>
        <p:spPr bwMode="auto">
          <a:xfrm>
            <a:off x="6753200" y="2742080"/>
            <a:ext cx="1763312" cy="1230185"/>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noAutofit/>
          </a:bodyPr>
          <a:lstStyle/>
          <a:p>
            <a:pPr algn="ctr" eaLnBrk="0" hangingPunct="0"/>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各年度における区域ごとの指定通所支援又は指定障害児相談支援の種類ごとの  必要な量の見込み</a:t>
            </a:r>
            <a:endParaRPr lang="en-US" altLang="ja-JP"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eaLnBrk="0" hangingPunct="0"/>
            <a:r>
              <a:rPr lang="ja-JP" altLang="en-US" sz="600" dirty="0">
                <a:solidFill>
                  <a:prstClr val="black"/>
                </a:solidFill>
                <a:latin typeface="ＭＳ ゴシック" panose="020B0609070205080204" pitchFamily="49" charset="-128"/>
                <a:ea typeface="ＭＳ ゴシック" panose="020B0609070205080204" pitchFamily="49" charset="-128"/>
                <a:cs typeface="Times New Roman" pitchFamily="18" charset="0"/>
              </a:rPr>
              <a:t>　</a:t>
            </a:r>
            <a:r>
              <a:rPr lang="ja-JP" altLang="en-US" sz="6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　　　　　</a:t>
            </a:r>
            <a:endParaRPr lang="en-US" altLang="ja-JP" sz="6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3" name="1 つの角を切り取った四角形 122"/>
          <p:cNvSpPr/>
          <p:nvPr/>
        </p:nvSpPr>
        <p:spPr bwMode="auto">
          <a:xfrm>
            <a:off x="8664552" y="2742080"/>
            <a:ext cx="1066556" cy="1230185"/>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36000" tIns="36000" rIns="36000" bIns="36000" numCol="1" rtlCol="0" anchor="t" anchorCtr="0" compatLnSpc="1">
            <a:prstTxWarp prst="textNoShape">
              <a:avLst/>
            </a:prstTxWarp>
            <a:noAutofit/>
          </a:bodyPr>
          <a:lstStyle/>
          <a:p>
            <a:pPr algn="ctr" eaLnBrk="0" hangingPunct="0"/>
            <a:r>
              <a:rPr lang="ja-JP" altLang="en-US" sz="1200" dirty="0">
                <a:solidFill>
                  <a:prstClr val="black"/>
                </a:solidFill>
                <a:latin typeface="ＭＳ ゴシック" panose="020B0609070205080204" pitchFamily="49" charset="-128"/>
                <a:ea typeface="ＭＳ ゴシック" panose="020B0609070205080204" pitchFamily="49" charset="-128"/>
                <a:cs typeface="Times New Roman" pitchFamily="18" charset="0"/>
              </a:rPr>
              <a:t>各年度</a:t>
            </a:r>
            <a:r>
              <a:rPr lang="ja-JP" altLang="en-US" sz="12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の  指定障害児入所施設等の必要入所定員総数</a:t>
            </a:r>
            <a:endParaRPr lang="en-US" altLang="ja-JP" sz="8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5" name="1 つの角を切り取った四角形 124"/>
          <p:cNvSpPr/>
          <p:nvPr/>
        </p:nvSpPr>
        <p:spPr bwMode="auto">
          <a:xfrm>
            <a:off x="5313040" y="4509120"/>
            <a:ext cx="972000" cy="959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100" dirty="0">
                <a:solidFill>
                  <a:prstClr val="black"/>
                </a:solidFill>
                <a:latin typeface="ＭＳ ゴシック" panose="020B0609070205080204" pitchFamily="49" charset="-128"/>
                <a:ea typeface="ＭＳ ゴシック" panose="020B0609070205080204" pitchFamily="49" charset="-128"/>
                <a:cs typeface="Times New Roman" pitchFamily="18" charset="0"/>
              </a:rPr>
              <a:t>区域</a:t>
            </a:r>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ごとの指定通所</a:t>
            </a:r>
            <a:r>
              <a:rPr lang="ja-JP" altLang="en-US" sz="1100" dirty="0">
                <a:solidFill>
                  <a:prstClr val="black"/>
                </a:solidFill>
                <a:latin typeface="ＭＳ ゴシック" panose="020B0609070205080204" pitchFamily="49" charset="-128"/>
                <a:ea typeface="ＭＳ ゴシック" panose="020B0609070205080204" pitchFamily="49" charset="-128"/>
                <a:cs typeface="Times New Roman" pitchFamily="18" charset="0"/>
              </a:rPr>
              <a:t>支援</a:t>
            </a:r>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の見込量の確保方策</a:t>
            </a:r>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algn="ctr" eaLnBrk="0" hangingPunct="0"/>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26" name="1 つの角を切り取った四角形 125"/>
          <p:cNvSpPr/>
          <p:nvPr/>
        </p:nvSpPr>
        <p:spPr bwMode="auto">
          <a:xfrm>
            <a:off x="6412818" y="4509120"/>
            <a:ext cx="1132470" cy="959571"/>
          </a:xfrm>
          <a:prstGeom prst="snip1Rect">
            <a:avLst/>
          </a:prstGeom>
          <a:solidFill>
            <a:schemeClr val="accent5">
              <a:lumMod val="20000"/>
              <a:lumOff val="80000"/>
            </a:schemeClr>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ctr" anchorCtr="0" compatLnSpc="1">
            <a:prstTxWarp prst="textNoShape">
              <a:avLst/>
            </a:prstTxWarp>
            <a:spAutoFit/>
          </a:bodyPr>
          <a:lstStyle/>
          <a:p>
            <a:pPr algn="ctr" eaLnBrk="0" hangingPunct="0"/>
            <a:r>
              <a:rPr lang="ja-JP" altLang="en-US" sz="1100" dirty="0">
                <a:solidFill>
                  <a:prstClr val="black"/>
                </a:solidFill>
                <a:latin typeface="ＭＳ ゴシック" panose="020B0609070205080204" pitchFamily="49" charset="-128"/>
                <a:ea typeface="ＭＳ ゴシック" panose="020B0609070205080204" pitchFamily="49" charset="-128"/>
                <a:cs typeface="Times New Roman" pitchFamily="18" charset="0"/>
              </a:rPr>
              <a:t>区域ごと</a:t>
            </a:r>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の指定</a:t>
            </a:r>
            <a:r>
              <a:rPr lang="ja-JP" altLang="en-US" sz="1100" dirty="0" smtClean="0">
                <a:solidFill>
                  <a:prstClr val="black"/>
                </a:solidFill>
              </a:rPr>
              <a:t>通所</a:t>
            </a:r>
            <a:r>
              <a:rPr lang="ja-JP" altLang="en-US" sz="1100" dirty="0">
                <a:solidFill>
                  <a:prstClr val="black"/>
                </a:solidFill>
              </a:rPr>
              <a:t>支援又</a:t>
            </a:r>
            <a:r>
              <a:rPr lang="ja-JP" altLang="en-US" sz="1100" dirty="0" smtClean="0">
                <a:solidFill>
                  <a:prstClr val="black"/>
                </a:solidFill>
              </a:rPr>
              <a:t>は指定障害児</a:t>
            </a:r>
            <a:r>
              <a:rPr lang="ja-JP" altLang="en-US" sz="1100" dirty="0">
                <a:solidFill>
                  <a:prstClr val="black"/>
                </a:solidFill>
              </a:rPr>
              <a:t>相談支援の</a:t>
            </a:r>
            <a:r>
              <a:rPr lang="ja-JP" altLang="en-US"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質の向上</a:t>
            </a:r>
            <a:endParaRPr lang="en-US" altLang="ja-JP" sz="11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135" name="テキスト ボックス 134"/>
          <p:cNvSpPr txBox="1"/>
          <p:nvPr/>
        </p:nvSpPr>
        <p:spPr>
          <a:xfrm>
            <a:off x="-32336" y="116632"/>
            <a:ext cx="7176797" cy="400110"/>
          </a:xfrm>
          <a:prstGeom prst="rect">
            <a:avLst/>
          </a:prstGeom>
          <a:noFill/>
        </p:spPr>
        <p:txBody>
          <a:bodyPr wrap="square" rtlCol="0">
            <a:spAutoFit/>
          </a:bodyPr>
          <a:lstStyle/>
          <a:p>
            <a:r>
              <a:rPr lang="ja-JP" altLang="en-US" sz="2000" dirty="0" smtClean="0">
                <a:solidFill>
                  <a:prstClr val="black"/>
                </a:solidFill>
                <a:latin typeface="ＭＳ Ｐゴシック"/>
                <a:ea typeface="ＭＳ Ｐゴシック"/>
              </a:rPr>
              <a:t>（参考２－２）障害児福祉計画と基本指針の基本的な構造　</a:t>
            </a:r>
            <a:endParaRPr lang="ja-JP" altLang="en-US" sz="2000" dirty="0">
              <a:solidFill>
                <a:prstClr val="black"/>
              </a:solidFill>
              <a:latin typeface="ＭＳ Ｐゴシック"/>
              <a:ea typeface="ＭＳ Ｐゴシック"/>
            </a:endParaRPr>
          </a:p>
        </p:txBody>
      </p:sp>
      <p:cxnSp>
        <p:nvCxnSpPr>
          <p:cNvPr id="145" name="直線矢印コネクタ 144"/>
          <p:cNvCxnSpPr/>
          <p:nvPr/>
        </p:nvCxnSpPr>
        <p:spPr bwMode="auto">
          <a:xfrm flipV="1">
            <a:off x="8481392" y="1771927"/>
            <a:ext cx="0" cy="256983"/>
          </a:xfrm>
          <a:prstGeom prst="straightConnector1">
            <a:avLst/>
          </a:prstGeom>
          <a:solidFill>
            <a:schemeClr val="bg1"/>
          </a:solidFill>
          <a:ln w="34925" cap="flat" cmpd="sng" algn="ctr">
            <a:solidFill>
              <a:schemeClr val="accent6">
                <a:lumMod val="75000"/>
              </a:schemeClr>
            </a:solidFill>
            <a:prstDash val="solid"/>
            <a:round/>
            <a:headEnd type="none" w="med" len="med"/>
            <a:tailEnd type="arrow" w="med" len="med"/>
          </a:ln>
          <a:effectLst/>
        </p:spPr>
      </p:cxnSp>
      <p:sp>
        <p:nvSpPr>
          <p:cNvPr id="107" name="1 つの角を切り取った四角形 106"/>
          <p:cNvSpPr/>
          <p:nvPr/>
        </p:nvSpPr>
        <p:spPr bwMode="auto">
          <a:xfrm>
            <a:off x="8055624" y="3717893"/>
            <a:ext cx="641792" cy="215163"/>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（注）</a:t>
            </a:r>
            <a:endParaRPr lang="en-US" altLang="ja-JP"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63" name="1 つの角を切り取った四角形 62"/>
          <p:cNvSpPr/>
          <p:nvPr/>
        </p:nvSpPr>
        <p:spPr bwMode="auto">
          <a:xfrm>
            <a:off x="4808984" y="5989350"/>
            <a:ext cx="5184576" cy="566456"/>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（注）都道府県は、定員や見込量が超えることになる等の場合には、施設・事業</a:t>
            </a:r>
            <a:endParaRPr lang="en-US" altLang="ja-JP"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eaLnBrk="0" hangingPunct="0"/>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　　　所の指定を行わないことができる。</a:t>
            </a:r>
            <a:r>
              <a:rPr lang="en-US" altLang="ja-JP" sz="1050" dirty="0">
                <a:solidFill>
                  <a:prstClr val="black"/>
                </a:solidFill>
                <a:latin typeface="ＭＳ ゴシック" panose="020B0609070205080204" pitchFamily="49" charset="-128"/>
                <a:ea typeface="ＭＳ ゴシック" panose="020B0609070205080204" pitchFamily="49" charset="-128"/>
                <a:cs typeface="Times New Roman" pitchFamily="18" charset="0"/>
              </a:rPr>
              <a:t>(</a:t>
            </a:r>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障害児入所施設、放課後等デイサービ　　　</a:t>
            </a:r>
            <a:endParaRPr lang="en-US" altLang="ja-JP"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a:p>
            <a:pPr eaLnBrk="0" hangingPunct="0"/>
            <a:r>
              <a:rPr lang="ja-JP" altLang="en-US" sz="1050" dirty="0">
                <a:solidFill>
                  <a:prstClr val="black"/>
                </a:solidFill>
                <a:latin typeface="ＭＳ ゴシック" panose="020B0609070205080204" pitchFamily="49" charset="-128"/>
                <a:ea typeface="ＭＳ ゴシック" panose="020B0609070205080204" pitchFamily="49" charset="-128"/>
                <a:cs typeface="Times New Roman" pitchFamily="18" charset="0"/>
              </a:rPr>
              <a:t>　</a:t>
            </a:r>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　　ス等</a:t>
            </a:r>
            <a:r>
              <a:rPr lang="en-US" altLang="ja-JP"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a:t>
            </a:r>
          </a:p>
        </p:txBody>
      </p:sp>
      <p:sp>
        <p:nvSpPr>
          <p:cNvPr id="64" name="1 つの角を切り取った四角形 63"/>
          <p:cNvSpPr/>
          <p:nvPr/>
        </p:nvSpPr>
        <p:spPr bwMode="auto">
          <a:xfrm>
            <a:off x="9273480" y="3717893"/>
            <a:ext cx="641792" cy="215163"/>
          </a:xfrm>
          <a:prstGeom prst="snip1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（注）</a:t>
            </a:r>
            <a:endParaRPr lang="en-US" altLang="ja-JP" sz="105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
        <p:nvSpPr>
          <p:cNvPr id="89" name="1 つの角を切り取った四角形 88"/>
          <p:cNvSpPr/>
          <p:nvPr/>
        </p:nvSpPr>
        <p:spPr bwMode="auto">
          <a:xfrm>
            <a:off x="3657160" y="1771927"/>
            <a:ext cx="2736000" cy="256983"/>
          </a:xfrm>
          <a:prstGeom prst="snip1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18000" rIns="91440" bIns="18000" numCol="1" rtlCol="0" anchor="b" anchorCtr="0" compatLnSpc="1">
            <a:prstTxWarp prst="textNoShape">
              <a:avLst/>
            </a:prstTxWarp>
            <a:spAutoFit/>
          </a:bodyPr>
          <a:lstStyle/>
          <a:p>
            <a:pPr eaLnBrk="0" hangingPunct="0"/>
            <a:r>
              <a:rPr lang="ja-JP" altLang="en-US"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rPr>
              <a:t>（基本指針に即して計画を作成）</a:t>
            </a:r>
            <a:endParaRPr lang="en-US" altLang="ja-JP" sz="1300" dirty="0" smtClean="0">
              <a:solidFill>
                <a:prstClr val="black"/>
              </a:solidFill>
              <a:latin typeface="ＭＳ ゴシック" panose="020B0609070205080204" pitchFamily="49" charset="-128"/>
              <a:ea typeface="ＭＳ ゴシック" panose="020B0609070205080204" pitchFamily="49" charset="-128"/>
              <a:cs typeface="Times New Roman" pitchFamily="18" charset="0"/>
            </a:endParaRPr>
          </a:p>
        </p:txBody>
      </p:sp>
    </p:spTree>
    <p:extLst>
      <p:ext uri="{BB962C8B-B14F-4D97-AF65-F5344CB8AC3E}">
        <p14:creationId xmlns:p14="http://schemas.microsoft.com/office/powerpoint/2010/main" val="6573650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p:cNvSpPr txBox="1">
            <a:spLocks noChangeArrowheads="1"/>
          </p:cNvSpPr>
          <p:nvPr/>
        </p:nvSpPr>
        <p:spPr bwMode="auto">
          <a:xfrm>
            <a:off x="108000" y="396000"/>
            <a:ext cx="2052000" cy="648072"/>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sz="1200" b="1" kern="100" dirty="0">
                <a:effectLst/>
                <a:latin typeface="Century" panose="02040604050505020304" pitchFamily="18" charset="0"/>
                <a:ea typeface="HG丸ｺﾞｼｯｸM-PRO" panose="020F0600000000000000" pitchFamily="50" charset="-128"/>
                <a:cs typeface="Times New Roman" panose="02020603050405020304" pitchFamily="18" charset="0"/>
              </a:rPr>
              <a:t>第一　</a:t>
            </a:r>
            <a:r>
              <a:rPr lang="ja-JP" altLang="en-US" sz="1200" b="1" kern="100" dirty="0" smtClean="0">
                <a:latin typeface="Century" panose="02040604050505020304" pitchFamily="18" charset="0"/>
                <a:ea typeface="HG丸ｺﾞｼｯｸM-PRO" panose="020F0600000000000000" pitchFamily="50" charset="-128"/>
                <a:cs typeface="Times New Roman" panose="02020603050405020304" pitchFamily="18" charset="0"/>
              </a:rPr>
              <a:t>障害福祉サービス及び相談支援の提供体制の確保に関する基本的事項</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2"/>
          <p:cNvSpPr txBox="1">
            <a:spLocks noChangeArrowheads="1"/>
          </p:cNvSpPr>
          <p:nvPr/>
        </p:nvSpPr>
        <p:spPr bwMode="auto">
          <a:xfrm>
            <a:off x="2304000" y="396000"/>
            <a:ext cx="3276000" cy="432000"/>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　</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障害福祉サービス等の提供体制の確保に係る目標</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（成果</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目標）</a:t>
            </a:r>
            <a:endParaRPr lang="ja-JP" sz="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2" name="テキスト ボックス 2"/>
          <p:cNvSpPr txBox="1">
            <a:spLocks noChangeArrowheads="1"/>
          </p:cNvSpPr>
          <p:nvPr/>
        </p:nvSpPr>
        <p:spPr bwMode="auto">
          <a:xfrm>
            <a:off x="5652000" y="396000"/>
            <a:ext cx="4176000" cy="335032"/>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第三　</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障害福祉計画等</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作成に関する</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事項</a:t>
            </a:r>
            <a:r>
              <a:rPr lang="en-US" sz="1200" b="1"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7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2"/>
          <p:cNvSpPr txBox="1">
            <a:spLocks noChangeArrowheads="1"/>
          </p:cNvSpPr>
          <p:nvPr/>
        </p:nvSpPr>
        <p:spPr bwMode="auto">
          <a:xfrm>
            <a:off x="72000" y="1116000"/>
            <a:ext cx="1044000" cy="5652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第一の一</a:t>
            </a:r>
          </a:p>
          <a:p>
            <a:pPr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基本</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的</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理念</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①</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者等</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自己</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決定</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の尊重と意思決定の支援</a:t>
            </a: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②市町村を基本とした</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身近</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な実施</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主体</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と</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種別に</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よらない</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一元的な障害福祉</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サービス</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の実施等</a:t>
            </a: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③入所等から地域生活への移行、地域生活の継続の支援、就労支援等の課題に対応したサービス提供体制の整備</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④</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地域共生社会の実現に向けた取組</a:t>
            </a:r>
            <a:endParaRPr lang="en-US"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⑤障害児の健やかな育成のための発達支援</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 name="テキスト ボックス 2"/>
          <p:cNvSpPr txBox="1">
            <a:spLocks noChangeArrowheads="1"/>
          </p:cNvSpPr>
          <p:nvPr/>
        </p:nvSpPr>
        <p:spPr bwMode="auto">
          <a:xfrm>
            <a:off x="1152000" y="1137347"/>
            <a:ext cx="1025526" cy="3443781"/>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第一の二</a:t>
            </a:r>
          </a:p>
          <a:p>
            <a:pPr algn="just">
              <a:spcAft>
                <a:spcPts val="0"/>
              </a:spcAft>
            </a:pPr>
            <a:r>
              <a:rPr lang="ja-JP" altLang="en-US" sz="1200" b="1"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障害福祉ｻｰﾋﾞｽの提供体制の確保に関する基本的考え方</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①</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訪問系サービス</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の保障</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②</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日中</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活動系</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サービス</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の保障</a:t>
            </a: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③</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ＧＨ等の充実及び地域生活支援拠点等の整備</a:t>
            </a:r>
            <a:endParaRPr lang="en-US" altLang="ja-JP" sz="1100" u="sng" kern="100"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④</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一般</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就労への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等の推進</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65100" indent="-165100" algn="just">
              <a:spcAft>
                <a:spcPts val="0"/>
              </a:spcAft>
            </a:pPr>
            <a:r>
              <a:rPr 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 name="テキスト ボックス 2"/>
          <p:cNvSpPr txBox="1">
            <a:spLocks noChangeArrowheads="1"/>
          </p:cNvSpPr>
          <p:nvPr/>
        </p:nvSpPr>
        <p:spPr bwMode="auto">
          <a:xfrm>
            <a:off x="1152000" y="4680883"/>
            <a:ext cx="1025525" cy="936104"/>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第一の三</a:t>
            </a:r>
          </a:p>
          <a:p>
            <a:pPr algn="just">
              <a:spcAft>
                <a:spcPts val="0"/>
              </a:spcAft>
            </a:pPr>
            <a:r>
              <a:rPr lang="ja-JP" sz="11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相談</a:t>
            </a:r>
            <a:r>
              <a:rPr lang="ja-JP" altLang="en-US" sz="11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支援の提供体制確保に関する基本的考え方</a:t>
            </a:r>
            <a:endParaRPr lang="ja-JP"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 name="テキスト ボックス 2"/>
          <p:cNvSpPr txBox="1">
            <a:spLocks noChangeArrowheads="1"/>
          </p:cNvSpPr>
          <p:nvPr/>
        </p:nvSpPr>
        <p:spPr bwMode="auto">
          <a:xfrm>
            <a:off x="1152000" y="5716742"/>
            <a:ext cx="1018631" cy="1060538"/>
          </a:xfrm>
          <a:prstGeom prst="rect">
            <a:avLst/>
          </a:prstGeom>
          <a:solidFill>
            <a:srgbClr val="FFFFFF"/>
          </a:solidFill>
          <a:ln w="25400">
            <a:solidFill>
              <a:schemeClr val="tx1"/>
            </a:solidFill>
            <a:miter lim="800000"/>
            <a:headEnd/>
            <a:tailEnd/>
          </a:ln>
        </p:spPr>
        <p:txBody>
          <a:bodyPr rot="0" vert="horz" wrap="square" lIns="91440" tIns="45720" rIns="91440" bIns="45720" anchor="t" anchorCtr="0">
            <a:noAutofit/>
          </a:bodyPr>
          <a:lstStyle/>
          <a:p>
            <a:pPr marL="165100" indent="-165100" algn="just">
              <a:spcAft>
                <a:spcPts val="0"/>
              </a:spcAft>
            </a:pPr>
            <a:r>
              <a:rPr lang="ja-JP"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第一の</a:t>
            </a:r>
            <a:r>
              <a:rPr lang="ja-JP" sz="11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四</a:t>
            </a:r>
            <a:endParaRPr lang="ja-JP"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障害児支援の提供体制の確保に関する基本的考え方</a:t>
            </a:r>
            <a:r>
              <a:rPr lang="en-US"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sz="11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テキスト ボックス 2"/>
          <p:cNvSpPr txBox="1">
            <a:spLocks noChangeArrowheads="1"/>
          </p:cNvSpPr>
          <p:nvPr/>
        </p:nvSpPr>
        <p:spPr bwMode="auto">
          <a:xfrm>
            <a:off x="2303999" y="900000"/>
            <a:ext cx="3276000" cy="75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marL="177800" indent="-177800"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福祉施設の入所者の</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生活への</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生活への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者増</a:t>
            </a:r>
          </a:p>
          <a:p>
            <a:pPr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施設</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入所</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者減</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8" name="テキスト ボックス 2"/>
          <p:cNvSpPr txBox="1">
            <a:spLocks noChangeArrowheads="1"/>
          </p:cNvSpPr>
          <p:nvPr/>
        </p:nvSpPr>
        <p:spPr bwMode="auto">
          <a:xfrm>
            <a:off x="2303999" y="1725752"/>
            <a:ext cx="3276000" cy="1664992"/>
          </a:xfrm>
          <a:prstGeom prst="rect">
            <a:avLst/>
          </a:prstGeom>
          <a:solidFill>
            <a:srgbClr val="FFFFFF"/>
          </a:solidFill>
          <a:ln w="25400">
            <a:solidFill>
              <a:srgbClr val="000000"/>
            </a:solidFill>
            <a:miter lim="800000"/>
            <a:headEnd/>
            <a:tailEnd/>
          </a:ln>
        </p:spPr>
        <p:txBody>
          <a:bodyPr rot="0" vert="horz" wrap="square" lIns="91440" tIns="36000" rIns="91440" bIns="36000" anchor="t" anchorCtr="0">
            <a:noAutofit/>
          </a:bodyPr>
          <a:lstStyle/>
          <a:p>
            <a:pPr marL="177800" indent="-1778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二</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精神障害者にも対応した地域包括ケアシステムの構築</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indent="-85725"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・障害保健福祉圏域、市町村ごとの保健・医療・福祉関係者による協議の</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場の設置状況</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・精神病床における１年以上長期入院患者数（</a:t>
            </a:r>
            <a:r>
              <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65</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歳以上、</a:t>
            </a:r>
            <a:r>
              <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65</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歳未満）</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・精神病床における早期退院率（</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入院３ヶ月時点</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6</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か月時点、１年時点</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en-US"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9" name="テキスト ボックス 2"/>
          <p:cNvSpPr txBox="1">
            <a:spLocks noChangeArrowheads="1"/>
          </p:cNvSpPr>
          <p:nvPr/>
        </p:nvSpPr>
        <p:spPr bwMode="auto">
          <a:xfrm>
            <a:off x="2303999" y="3460496"/>
            <a:ext cx="3276000" cy="756000"/>
          </a:xfrm>
          <a:prstGeom prst="rect">
            <a:avLst/>
          </a:prstGeom>
          <a:solidFill>
            <a:srgbClr val="FFFFFF"/>
          </a:solidFill>
          <a:ln w="25400">
            <a:solidFill>
              <a:srgbClr val="000000"/>
            </a:solidFill>
            <a:miter lim="800000"/>
            <a:headEnd/>
            <a:tailEnd/>
          </a:ln>
        </p:spPr>
        <p:txBody>
          <a:bodyPr rot="0" vert="horz" wrap="square" lIns="91440" tIns="36000" rIns="91440" bIns="36000" anchor="t" anchorCtr="0">
            <a:noAutofit/>
          </a:bodyPr>
          <a:lstStyle/>
          <a:p>
            <a:pPr marL="165100" indent="-1651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三</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65100" indent="-1651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200" b="1"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生活</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拠点等の整備</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indent="-85725" algn="l">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生活</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拠点</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を市町村</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又は圏域</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ごとに</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少なくとも１</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拠点</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整備</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0" name="テキスト ボックス 2"/>
          <p:cNvSpPr txBox="1">
            <a:spLocks noChangeArrowheads="1"/>
          </p:cNvSpPr>
          <p:nvPr/>
        </p:nvSpPr>
        <p:spPr bwMode="auto">
          <a:xfrm>
            <a:off x="2304000" y="4286248"/>
            <a:ext cx="3276000" cy="1080000"/>
          </a:xfrm>
          <a:prstGeom prst="rect">
            <a:avLst/>
          </a:prstGeom>
          <a:solidFill>
            <a:srgbClr val="FFFFFF"/>
          </a:solidFill>
          <a:ln w="25400">
            <a:solidFill>
              <a:srgbClr val="000000"/>
            </a:solidFill>
            <a:miter lim="800000"/>
            <a:headEnd/>
            <a:tailEnd/>
          </a:ln>
        </p:spPr>
        <p:txBody>
          <a:bodyPr rot="0" vert="horz" wrap="square" lIns="91440" tIns="0" rIns="91440" bIns="0" anchor="t" anchorCtr="0">
            <a:noAutofit/>
          </a:bodyPr>
          <a:lstStyle/>
          <a:p>
            <a:pPr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四</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福祉施設</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から</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一般</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就労への移行</a:t>
            </a: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福祉</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施設</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利用者</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一般</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者数</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増</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支援事業利用者数</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増</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支援事業所ごとの</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就労</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移行率</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上昇</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・就労定着支援による職場定着率</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399415" indent="-399415" algn="just">
              <a:spcAft>
                <a:spcPts val="0"/>
              </a:spcAft>
            </a:pPr>
            <a:r>
              <a:rPr lang="ja-JP" sz="1100" kern="100" dirty="0">
                <a:solidFill>
                  <a:srgbClr val="FF0000"/>
                </a:solidFill>
                <a:effectLst/>
                <a:latin typeface="Century" panose="02040604050505020304" pitchFamily="18" charset="0"/>
                <a:ea typeface="HG丸ｺﾞｼｯｸM-PRO" panose="020F0600000000000000" pitchFamily="50" charset="-128"/>
                <a:cs typeface="Times New Roman" panose="02020603050405020304" pitchFamily="18" charset="0"/>
              </a:rPr>
              <a:t>　</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2"/>
          <p:cNvSpPr txBox="1">
            <a:spLocks noChangeArrowheads="1"/>
          </p:cNvSpPr>
          <p:nvPr/>
        </p:nvSpPr>
        <p:spPr bwMode="auto">
          <a:xfrm>
            <a:off x="5652000" y="828000"/>
            <a:ext cx="1872000" cy="327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第三の一</a:t>
            </a:r>
          </a:p>
          <a:p>
            <a:pPr algn="just">
              <a:spcAft>
                <a:spcPts val="0"/>
              </a:spcAft>
            </a:pP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作成に関する基本的事項</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・障害者等の参加</a:t>
            </a:r>
          </a:p>
          <a:p>
            <a:pPr marL="88900" indent="-88900"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社会</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理解促進</a:t>
            </a:r>
          </a:p>
          <a:p>
            <a:pPr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・総合的な取組</a:t>
            </a:r>
          </a:p>
          <a:p>
            <a:pPr marL="88900" indent="-88900"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作成委員会</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等の開催</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・関係</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部局</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相互間の連携</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市町村・都道府県の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連携</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障害者等の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ニーズ等</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把握</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・障害児の子ども・子育て支援等の利用ニーズの把握等</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・区域設定（</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都道府県</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・住民</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意見</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反映</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・他計画との関係</a:t>
            </a:r>
          </a:p>
          <a:p>
            <a:pPr marL="88900" indent="-88900" algn="just">
              <a:spcAft>
                <a:spcPts val="0"/>
              </a:spcAft>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・定期的な調査、分析、評価及び必要な</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措置</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3" name="テキスト ボックス 2"/>
          <p:cNvSpPr txBox="1">
            <a:spLocks noChangeArrowheads="1"/>
          </p:cNvSpPr>
          <p:nvPr/>
        </p:nvSpPr>
        <p:spPr bwMode="auto">
          <a:xfrm>
            <a:off x="7560000" y="828000"/>
            <a:ext cx="2268000" cy="1800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marL="990600" indent="-990600"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第三の</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二</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990600" indent="-9906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市町村</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提供体制</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確保</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に係る</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目標</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lvl="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・障害福祉サービス等の種類ごとの必要な量の</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見込</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み、確保方策、地域生活支援拠点等の整備、</a:t>
            </a:r>
            <a:r>
              <a:rPr lang="ja-JP"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圏域単位</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での</a:t>
            </a:r>
            <a:r>
              <a:rPr lang="ja-JP"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見通し</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u="sng" kern="100" dirty="0">
              <a:solidFill>
                <a:srgbClr val="FF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lvl="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生活支援事業</a:t>
            </a:r>
          </a:p>
          <a:p>
            <a:pPr lvl="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関係</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機関の連携</a:t>
            </a:r>
          </a:p>
        </p:txBody>
      </p:sp>
      <p:sp>
        <p:nvSpPr>
          <p:cNvPr id="27" name="テキスト ボックス 2"/>
          <p:cNvSpPr txBox="1">
            <a:spLocks noChangeArrowheads="1"/>
          </p:cNvSpPr>
          <p:nvPr/>
        </p:nvSpPr>
        <p:spPr bwMode="auto">
          <a:xfrm>
            <a:off x="7560000" y="2664000"/>
            <a:ext cx="2268000" cy="2592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第三の三</a:t>
            </a:r>
          </a:p>
          <a:p>
            <a:pPr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都道</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府県障害福祉</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障害福祉サービス等の</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提供体制</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確保</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に係る</a:t>
            </a:r>
            <a:r>
              <a:rPr lang="ja-JP"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目標</a:t>
            </a:r>
            <a:endParaRPr lang="en-US"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lvl="0" indent="-88900"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・障害</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福祉サービス等の種類ごとの必要な量の</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見込</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み、確保方策、・地域生活支援拠点の整備、市町村の支援</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等、</a:t>
            </a:r>
            <a:r>
              <a:rPr lang="ja-JP"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圏域</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単位</a:t>
            </a:r>
            <a:r>
              <a:rPr lang="ja-JP" altLang="en-US"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での</a:t>
            </a:r>
            <a:r>
              <a:rPr lang="ja-JP" altLang="ja-JP" sz="11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見通し</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障害者</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支援</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施設</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等の必要入所</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定員</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総数</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lvl="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質</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の向上</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方策</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（研修、第三者評価）</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lvl="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地域</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生活支援事業</a:t>
            </a:r>
          </a:p>
          <a:p>
            <a:pPr lvl="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関係機関の連携</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9" name="テキスト ボックス 2"/>
          <p:cNvSpPr txBox="1">
            <a:spLocks noChangeArrowheads="1"/>
          </p:cNvSpPr>
          <p:nvPr/>
        </p:nvSpPr>
        <p:spPr bwMode="auto">
          <a:xfrm>
            <a:off x="5652000" y="4140000"/>
            <a:ext cx="1872000" cy="1116000"/>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a:noAutofit/>
          </a:bodyPr>
          <a:lstStyle/>
          <a:p>
            <a:pPr algn="just">
              <a:spcAft>
                <a:spcPts val="0"/>
              </a:spcAft>
            </a:pPr>
            <a:r>
              <a:rPr lang="ja-JP"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第三の</a:t>
            </a:r>
            <a:r>
              <a:rPr lang="ja-JP" altLang="en-US"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四</a:t>
            </a:r>
            <a:endParaRPr lang="en-US" altLang="ja-JP"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その他</a:t>
            </a:r>
            <a:endParaRPr lang="ja-JP"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計画作成時期</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計画期間等</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計画の公表</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60" name="直線コネクタ 59"/>
          <p:cNvCxnSpPr/>
          <p:nvPr/>
        </p:nvCxnSpPr>
        <p:spPr>
          <a:xfrm>
            <a:off x="2449278" y="6685686"/>
            <a:ext cx="199706" cy="91594"/>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640716" y="6777280"/>
            <a:ext cx="252000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8073" y="-72000"/>
            <a:ext cx="9906001" cy="400110"/>
          </a:xfrm>
          <a:prstGeom prst="rect">
            <a:avLst/>
          </a:prstGeom>
          <a:noFill/>
        </p:spPr>
        <p:txBody>
          <a:bodyPr wrap="square" rtlCol="0">
            <a:spAutoFit/>
          </a:bodyPr>
          <a:lstStyle/>
          <a:p>
            <a:pPr marL="901700" indent="-901700" fontAlgn="auto">
              <a:spcBef>
                <a:spcPts val="0"/>
              </a:spcBef>
              <a:spcAft>
                <a:spcPts val="0"/>
              </a:spcAft>
            </a:pPr>
            <a:r>
              <a:rPr lang="ja-JP" altLang="en-US" sz="20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2000" dirty="0" smtClean="0">
                <a:latin typeface="+mj-ea"/>
              </a:rPr>
              <a:t>参考</a:t>
            </a:r>
            <a:r>
              <a:rPr lang="ja-JP" altLang="en-US" sz="20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２－３）　基本指針案の全体像と主なポイント</a:t>
            </a:r>
            <a:endParaRPr lang="en-US" altLang="ja-JP" sz="2000" dirty="0">
              <a:solidFill>
                <a:prstClr val="black"/>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2" name="スライド番号プレースホルダー 1"/>
          <p:cNvSpPr>
            <a:spLocks noGrp="1"/>
          </p:cNvSpPr>
          <p:nvPr>
            <p:ph type="sldNum" sz="quarter" idx="12"/>
          </p:nvPr>
        </p:nvSpPr>
        <p:spPr>
          <a:xfrm>
            <a:off x="7419560" y="6420568"/>
            <a:ext cx="2311400" cy="365125"/>
          </a:xfrm>
        </p:spPr>
        <p:txBody>
          <a:bodyPr/>
          <a:lstStyle/>
          <a:p>
            <a:fld id="{8440684E-F53A-4539-9688-3036CC7082EF}" type="slidenum">
              <a:rPr lang="ja-JP" altLang="en-US" b="1" smtClean="0">
                <a:solidFill>
                  <a:schemeClr val="tx1"/>
                </a:solidFill>
              </a:rPr>
              <a:pPr/>
              <a:t>65</a:t>
            </a:fld>
            <a:endParaRPr lang="ja-JP" altLang="en-US" b="1" dirty="0">
              <a:solidFill>
                <a:schemeClr val="tx1"/>
              </a:solidFill>
            </a:endParaRPr>
          </a:p>
        </p:txBody>
      </p:sp>
      <p:sp>
        <p:nvSpPr>
          <p:cNvPr id="52" name="テキスト ボックス 2"/>
          <p:cNvSpPr txBox="1">
            <a:spLocks noChangeArrowheads="1"/>
          </p:cNvSpPr>
          <p:nvPr/>
        </p:nvSpPr>
        <p:spPr bwMode="auto">
          <a:xfrm>
            <a:off x="5652000" y="5328000"/>
            <a:ext cx="4176000" cy="468000"/>
          </a:xfrm>
          <a:prstGeom prst="rect">
            <a:avLst/>
          </a:prstGeom>
          <a:solidFill>
            <a:srgbClr val="FFFFFF"/>
          </a:solidFill>
          <a:ln w="38100" cmpd="dbl">
            <a:solidFill>
              <a:srgbClr val="000000"/>
            </a:solidFill>
            <a:miter lim="800000"/>
            <a:headEnd/>
            <a:tailEnd/>
          </a:ln>
        </p:spPr>
        <p:txBody>
          <a:bodyPr rot="0" vert="horz" wrap="square" lIns="91440" tIns="45720" rIns="91440" bIns="45720" anchor="ctr" anchorCtr="0">
            <a:noAutofit/>
          </a:bodyPr>
          <a:lstStyle/>
          <a:p>
            <a:pPr marL="177800" indent="-1778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四</a:t>
            </a:r>
            <a:r>
              <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その他自立支援給付及び地域生活支援事業の円滑な実施を確保するために必要な事項</a:t>
            </a:r>
            <a:endParaRPr lang="ja-JP" sz="12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0" name="テキスト ボックス 2"/>
          <p:cNvSpPr txBox="1">
            <a:spLocks noChangeArrowheads="1"/>
          </p:cNvSpPr>
          <p:nvPr/>
        </p:nvSpPr>
        <p:spPr bwMode="auto">
          <a:xfrm>
            <a:off x="2304000" y="5436000"/>
            <a:ext cx="3276000" cy="1368000"/>
          </a:xfrm>
          <a:prstGeom prst="rect">
            <a:avLst/>
          </a:prstGeom>
          <a:solidFill>
            <a:srgbClr val="FFFFFF"/>
          </a:solidFill>
          <a:ln w="25400">
            <a:solidFill>
              <a:srgbClr val="000000"/>
            </a:solidFill>
            <a:miter lim="800000"/>
            <a:headEnd/>
            <a:tailEnd/>
          </a:ln>
        </p:spPr>
        <p:txBody>
          <a:bodyPr rot="0" vert="horz" wrap="square" lIns="91440" tIns="0" rIns="91440" bIns="0" anchor="t" anchorCtr="0">
            <a:noAutofit/>
          </a:bodyPr>
          <a:lstStyle/>
          <a:p>
            <a:pPr marL="177800" indent="-177800"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第二の</a:t>
            </a:r>
            <a:r>
              <a:rPr lang="ja-JP" altLang="en-US" sz="12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五</a:t>
            </a:r>
            <a:endParaRPr lang="en-US" alt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障害児支援の提供体制の整備等</a:t>
            </a:r>
            <a:endParaRPr lang="ja-JP" sz="12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児童発達支援センターの設置及び保育所等訪問支援の充実</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・主に重症心身障害児を支援する児童発達支援事業所及び放課後等デイサービス事業所の確保</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・医療的ケア児支援のための保健・医療・障害福祉・保育・教育等の関係機関の協議の場の設置</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1" name="テキスト ボックス 2"/>
          <p:cNvSpPr txBox="1">
            <a:spLocks noChangeArrowheads="1"/>
          </p:cNvSpPr>
          <p:nvPr/>
        </p:nvSpPr>
        <p:spPr bwMode="auto">
          <a:xfrm>
            <a:off x="5652000" y="5868000"/>
            <a:ext cx="4176000" cy="936000"/>
          </a:xfrm>
          <a:prstGeom prst="rect">
            <a:avLst/>
          </a:prstGeom>
          <a:solidFill>
            <a:srgbClr val="FFFFFF"/>
          </a:solidFill>
          <a:ln w="25400">
            <a:solidFill>
              <a:schemeClr val="tx1"/>
            </a:solidFill>
            <a:miter lim="800000"/>
            <a:headEnd/>
            <a:tailEnd/>
          </a:ln>
        </p:spPr>
        <p:txBody>
          <a:bodyPr rot="0" vert="horz" wrap="square" lIns="91440" tIns="45720" rIns="91440" bIns="45720" anchor="t" anchorCtr="0">
            <a:noAutofit/>
          </a:bodyPr>
          <a:lstStyle/>
          <a:p>
            <a:pPr marL="92075" indent="-92075" algn="just">
              <a:spcAft>
                <a:spcPts val="0"/>
              </a:spcAft>
            </a:pP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第</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四</a:t>
            </a:r>
            <a:r>
              <a:rPr lang="ja-JP"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2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一</a:t>
            </a:r>
            <a:r>
              <a:rPr lang="ja-JP" altLang="en-US" sz="1200" b="1"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その他自立支援給付及び地域生活支援事業の円滑な実施を確保するために必要な事項</a:t>
            </a:r>
            <a:endParaRPr lang="en-US" altLang="ja-JP" sz="1200" b="1"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・虐待の防止</a:t>
            </a:r>
            <a:endParaRPr lang="en-US" altLang="ja-JP"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Aft>
                <a:spcPts val="0"/>
              </a:spcAft>
            </a:pPr>
            <a:r>
              <a:rPr lang="ja-JP" altLang="en-US"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・差別の解消</a:t>
            </a:r>
            <a:endParaRPr lang="en-US" altLang="ja-JP" sz="1100" kern="1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8900" indent="-88900" algn="just">
              <a:spcAft>
                <a:spcPts val="0"/>
              </a:spcAft>
            </a:pPr>
            <a:r>
              <a:rPr lang="ja-JP" altLang="en-US" sz="1100" kern="100" dirty="0" smtClean="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・利用者の安全確保、研修等の充実</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1942334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72506553"/>
              </p:ext>
            </p:extLst>
          </p:nvPr>
        </p:nvGraphicFramePr>
        <p:xfrm>
          <a:off x="916980" y="3455441"/>
          <a:ext cx="4140000" cy="1379220"/>
        </p:xfrm>
        <a:graphic>
          <a:graphicData uri="http://schemas.openxmlformats.org/drawingml/2006/table">
            <a:tbl>
              <a:tblPr firstRow="1" bandRow="1">
                <a:tableStyleId>{5C22544A-7EE6-4342-B048-85BDC9FD1C3A}</a:tableStyleId>
              </a:tblPr>
              <a:tblGrid>
                <a:gridCol w="4140000"/>
              </a:tblGrid>
              <a:tr h="251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福祉施設から一般就労への移行等</a:t>
                      </a:r>
                      <a:endParaRPr lang="en-US" altLang="ja-JP" sz="1400" b="1" u="none" dirty="0" smtClean="0">
                        <a:solidFill>
                          <a:schemeClr val="bg1"/>
                        </a:solidFill>
                        <a:latin typeface="+mn-ea"/>
                        <a:ea typeface="+mn-ea"/>
                      </a:endParaRPr>
                    </a:p>
                  </a:txBody>
                  <a:tcPr marL="91441" marR="91441" anchor="ctr"/>
                </a:tc>
              </a:tr>
              <a:tr h="342900">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福祉施設利用者の一般就労への移行者の増加</a:t>
                      </a:r>
                      <a:endParaRPr lang="ja-JP" altLang="ja-JP" sz="1000" b="0" i="0" u="none" strike="noStrike" kern="1200" cap="none" spc="0" baseline="0" dirty="0" smtClean="0">
                        <a:solidFill>
                          <a:srgbClr val="000000"/>
                        </a:solidFill>
                        <a:uFillTx/>
                        <a:latin typeface="+mn-ea"/>
                        <a:ea typeface="+mn-ea"/>
                      </a:endParaRPr>
                    </a:p>
                  </a:txBody>
                  <a:tcPr marL="91441" marR="91441" anchor="ctr"/>
                </a:tc>
              </a:tr>
              <a:tr h="217170">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就労移行支援事業の利用者の増加</a:t>
                      </a:r>
                      <a:endParaRPr lang="ja-JP" altLang="ja-JP" sz="1000" b="0" i="0" u="none" strike="noStrike" kern="1200" cap="none" spc="0" baseline="0" dirty="0" smtClean="0">
                        <a:solidFill>
                          <a:srgbClr val="000000"/>
                        </a:solidFill>
                        <a:uFillTx/>
                        <a:latin typeface="+mn-ea"/>
                        <a:ea typeface="+mn-ea"/>
                      </a:endParaRPr>
                    </a:p>
                  </a:txBody>
                  <a:tcPr marL="91441" marR="91441" anchor="ctr"/>
                </a:tc>
              </a:tr>
              <a:tr h="217170">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就労移行支援事業所の就労移行率の増加</a:t>
                      </a:r>
                      <a:endParaRPr lang="ja-JP" altLang="ja-JP" sz="1000" b="0" i="0" u="none" strike="noStrike" kern="1200" cap="none" spc="0" baseline="0" dirty="0" smtClean="0">
                        <a:solidFill>
                          <a:srgbClr val="000000"/>
                        </a:solidFill>
                        <a:uFillTx/>
                        <a:latin typeface="+mn-ea"/>
                        <a:ea typeface="+mn-ea"/>
                      </a:endParaRPr>
                    </a:p>
                  </a:txBody>
                  <a:tcPr marL="91441" marR="91441" anchor="ctr"/>
                </a:tc>
              </a:tr>
              <a:tr h="217170">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a:t>
                      </a:r>
                      <a:r>
                        <a:rPr lang="ja-JP" altLang="en-US" sz="1000" b="0" i="0" u="none" strike="noStrike" kern="1200" cap="none" spc="0" baseline="0" dirty="0" smtClean="0">
                          <a:solidFill>
                            <a:schemeClr val="tx1"/>
                          </a:solidFill>
                          <a:uFillTx/>
                          <a:latin typeface="+mn-ea"/>
                          <a:ea typeface="+mn-ea"/>
                        </a:rPr>
                        <a:t>一定の就労定着率の達成</a:t>
                      </a:r>
                      <a:endParaRPr lang="ja-JP" altLang="ja-JP" sz="1000" b="0" i="0" u="none" strike="sngStrike" kern="1200" cap="none" spc="0" baseline="0" dirty="0" smtClean="0">
                        <a:solidFill>
                          <a:schemeClr val="tx1"/>
                        </a:solidFill>
                        <a:uFillTx/>
                        <a:latin typeface="+mn-ea"/>
                        <a:ea typeface="+mn-ea"/>
                      </a:endParaRPr>
                    </a:p>
                  </a:txBody>
                  <a:tcPr marL="91441" marR="91441"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796263824"/>
              </p:ext>
            </p:extLst>
          </p:nvPr>
        </p:nvGraphicFramePr>
        <p:xfrm>
          <a:off x="916979" y="566682"/>
          <a:ext cx="4140000" cy="792480"/>
        </p:xfrm>
        <a:graphic>
          <a:graphicData uri="http://schemas.openxmlformats.org/drawingml/2006/table">
            <a:tbl>
              <a:tblPr firstRow="1" bandRow="1">
                <a:tableStyleId>{5C22544A-7EE6-4342-B048-85BDC9FD1C3A}</a:tableStyleId>
              </a:tblPr>
              <a:tblGrid>
                <a:gridCol w="4140000"/>
              </a:tblGrid>
              <a:tr h="235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u="none" dirty="0" smtClean="0">
                          <a:solidFill>
                            <a:schemeClr val="bg1"/>
                          </a:solidFill>
                          <a:latin typeface="+mn-ea"/>
                          <a:ea typeface="+mn-ea"/>
                        </a:rPr>
                        <a:t>施設入所者の地域生活への移行</a:t>
                      </a:r>
                      <a:endParaRPr lang="en-US" altLang="ja-JP" sz="1400" b="1" u="none" dirty="0" smtClean="0">
                        <a:solidFill>
                          <a:schemeClr val="bg1"/>
                        </a:solidFill>
                        <a:latin typeface="+mn-ea"/>
                        <a:ea typeface="+mn-ea"/>
                      </a:endParaRPr>
                    </a:p>
                  </a:txBody>
                  <a:tcPr marL="91441" marR="91441" anchor="ctr"/>
                </a:tc>
              </a:tr>
              <a:tr h="18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smtClean="0">
                          <a:solidFill>
                            <a:srgbClr val="000000"/>
                          </a:solidFill>
                          <a:latin typeface="+mn-ea"/>
                          <a:ea typeface="+mn-ea"/>
                        </a:rPr>
                        <a:t>○ 地域生活移行者の増加</a:t>
                      </a:r>
                      <a:endParaRPr lang="en-US" altLang="ja-JP" sz="1000" b="0" u="none" dirty="0" smtClean="0">
                        <a:solidFill>
                          <a:srgbClr val="000000"/>
                        </a:solidFill>
                        <a:latin typeface="+mn-ea"/>
                        <a:ea typeface="+mn-ea"/>
                      </a:endParaRPr>
                    </a:p>
                  </a:txBody>
                  <a:tcPr marL="91441" marR="91441" anchor="ctr"/>
                </a:tc>
              </a:tr>
              <a:tr h="18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施設入所者の削減</a:t>
                      </a:r>
                      <a:endParaRPr lang="ja-JP" altLang="ja-JP" sz="1000" b="0" i="0" u="none" strike="noStrike" kern="1200" cap="none" spc="0" baseline="0" dirty="0" smtClean="0">
                        <a:solidFill>
                          <a:srgbClr val="000000"/>
                        </a:solidFill>
                        <a:uFillTx/>
                        <a:latin typeface="+mn-ea"/>
                        <a:ea typeface="+mn-ea"/>
                      </a:endParaRPr>
                    </a:p>
                  </a:txBody>
                  <a:tcPr marL="91441" marR="91441" anchor="ctr"/>
                </a:tc>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2830245616"/>
              </p:ext>
            </p:extLst>
          </p:nvPr>
        </p:nvGraphicFramePr>
        <p:xfrm>
          <a:off x="916980" y="1445487"/>
          <a:ext cx="4140032" cy="1288664"/>
        </p:xfrm>
        <a:graphic>
          <a:graphicData uri="http://schemas.openxmlformats.org/drawingml/2006/table">
            <a:tbl>
              <a:tblPr firstRow="1" bandRow="1">
                <a:tableStyleId>{5C22544A-7EE6-4342-B048-85BDC9FD1C3A}</a:tableStyleId>
              </a:tblPr>
              <a:tblGrid>
                <a:gridCol w="4140032"/>
              </a:tblGrid>
              <a:tr h="295159">
                <a:tc>
                  <a:txBody>
                    <a:bodyPr/>
                    <a:lstStyle/>
                    <a:p>
                      <a:pPr marL="0" indent="0" algn="l"/>
                      <a:r>
                        <a:rPr kumimoji="1" lang="ja-JP" altLang="en-US" sz="1400" dirty="0" smtClean="0">
                          <a:latin typeface="+mn-ea"/>
                          <a:ea typeface="+mn-ea"/>
                        </a:rPr>
                        <a:t>精神障害にも対応した地域包括ケアシステムの構築</a:t>
                      </a:r>
                      <a:endParaRPr kumimoji="1" lang="en-US" altLang="ja-JP" sz="1400" dirty="0" smtClean="0">
                        <a:latin typeface="+mn-ea"/>
                        <a:ea typeface="+mn-ea"/>
                      </a:endParaRPr>
                    </a:p>
                  </a:txBody>
                  <a:tcPr marL="36000" marR="36000" anchor="ctr"/>
                </a:tc>
              </a:tr>
              <a:tr h="24596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b="0" u="none" dirty="0" smtClean="0">
                          <a:solidFill>
                            <a:srgbClr val="000000"/>
                          </a:solidFill>
                          <a:latin typeface="+mn-ea"/>
                          <a:ea typeface="+mn-ea"/>
                        </a:rPr>
                        <a:t>○ 障害保健福祉圏域ごとの保健・医療・福祉関係者による協議の場の設置</a:t>
                      </a:r>
                    </a:p>
                  </a:txBody>
                  <a:tcPr marL="36000" marR="36000" anchor="ctr"/>
                </a:tc>
              </a:tr>
              <a:tr h="24596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市町村ごとの保健・医療・福祉関係者による協議の場の設置</a:t>
                      </a:r>
                    </a:p>
                  </a:txBody>
                  <a:tcPr marL="36000" marR="36000" anchor="ctr"/>
                </a:tc>
              </a:tr>
              <a:tr h="24596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精神病床における１年以上長期入院患者数（６５歳以上、６５歳未満）</a:t>
                      </a:r>
                    </a:p>
                  </a:txBody>
                  <a:tcPr marL="36000" marR="36000" anchor="ctr"/>
                </a:tc>
              </a:tr>
              <a:tr h="245966">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精神病床における早期退院率（入院後３か月・６か月・１年の退院率）</a:t>
                      </a:r>
                    </a:p>
                  </a:txBody>
                  <a:tcPr marL="36000" marR="36000" anchor="ctr"/>
                </a:tc>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4156302093"/>
              </p:ext>
            </p:extLst>
          </p:nvPr>
        </p:nvGraphicFramePr>
        <p:xfrm>
          <a:off x="5221057" y="404664"/>
          <a:ext cx="4620486" cy="1580760"/>
        </p:xfrm>
        <a:graphic>
          <a:graphicData uri="http://schemas.openxmlformats.org/drawingml/2006/table">
            <a:tbl>
              <a:tblPr firstRow="1" bandRow="1">
                <a:tableStyleId>{F5AB1C69-6EDB-4FF4-983F-18BD219EF322}</a:tableStyleId>
              </a:tblPr>
              <a:tblGrid>
                <a:gridCol w="4620486"/>
              </a:tblGrid>
              <a:tr h="1278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（都道府県・市町村）</a:t>
                      </a:r>
                      <a:endParaRPr lang="en-US" altLang="ja-JP" sz="900" b="0" i="0" u="none"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〇</a:t>
                      </a:r>
                      <a:r>
                        <a:rPr lang="ja-JP" altLang="en-US" sz="900" b="0" i="0" u="none" baseline="0" dirty="0" smtClean="0">
                          <a:solidFill>
                            <a:schemeClr val="tx1"/>
                          </a:solidFill>
                          <a:latin typeface="+mn-ea"/>
                          <a:ea typeface="+mn-ea"/>
                        </a:rPr>
                        <a:t> 居宅介護等の訪問系サービスの利用者数、利用時間数</a:t>
                      </a:r>
                      <a:endParaRPr lang="en-US" altLang="ja-JP" sz="900" b="0" i="0" u="none"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 生活介護の利用者数、利用日数</a:t>
                      </a:r>
                      <a:endParaRPr lang="en-US" altLang="ja-JP" sz="900" b="0" i="0" dirty="0" smtClean="0">
                        <a:solidFill>
                          <a:schemeClr val="tx1"/>
                        </a:solidFill>
                        <a:latin typeface="+mn-ea"/>
                        <a:ea typeface="+mn-ea"/>
                      </a:endParaRPr>
                    </a:p>
                    <a:p>
                      <a:pPr marL="88900" indent="-88900"/>
                      <a:r>
                        <a:rPr lang="ja-JP" altLang="en-US" sz="900" b="0" i="0" dirty="0" smtClean="0">
                          <a:solidFill>
                            <a:schemeClr val="tx1"/>
                          </a:solidFill>
                          <a:latin typeface="+mn-ea"/>
                          <a:ea typeface="+mn-ea"/>
                        </a:rPr>
                        <a:t>○ 自立訓練（機能訓練・生活訓練）の利用者数、利用日数</a:t>
                      </a:r>
                      <a:endParaRPr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 就労移行支援</a:t>
                      </a:r>
                      <a:r>
                        <a:rPr lang="ja-JP" altLang="en-US" sz="900" b="0" i="0" dirty="0" smtClean="0">
                          <a:solidFill>
                            <a:schemeClr val="tx1"/>
                          </a:solidFill>
                          <a:latin typeface="+mn-ea"/>
                          <a:ea typeface="+mn-ea"/>
                        </a:rPr>
                        <a:t>の利用者数、利用日数</a:t>
                      </a:r>
                      <a:endParaRPr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就労継続支援（Ａ型・Ｂ型）の利用者数、利用日数</a:t>
                      </a: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 短期入所（福祉型、医療型）の利用者数、利用日数</a:t>
                      </a:r>
                      <a:endParaRPr kumimoji="1" lang="en-US" altLang="ja-JP" sz="900" b="0" i="0" dirty="0" smtClean="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〇 自立生活援助の利用者数</a:t>
                      </a:r>
                      <a:endParaRPr kumimoji="1"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a:t>
                      </a:r>
                      <a:r>
                        <a:rPr kumimoji="1" lang="ja-JP" altLang="en-US" sz="900" b="0" i="0" dirty="0" smtClean="0">
                          <a:solidFill>
                            <a:schemeClr val="tx1"/>
                          </a:solidFill>
                          <a:latin typeface="+mn-ea"/>
                          <a:ea typeface="+mn-ea"/>
                        </a:rPr>
                        <a:t>共同生活援助の利用者数</a:t>
                      </a:r>
                    </a:p>
                    <a:p>
                      <a:pPr marL="88900" indent="-88900"/>
                      <a:r>
                        <a:rPr lang="ja-JP" altLang="en-US" sz="900" b="0" i="0" dirty="0" smtClean="0">
                          <a:solidFill>
                            <a:schemeClr val="tx1"/>
                          </a:solidFill>
                          <a:latin typeface="+mn-ea"/>
                          <a:ea typeface="+mn-ea"/>
                        </a:rPr>
                        <a:t>○ 地域相談支援（地域移行支援、地域定着支援）の利用者数</a:t>
                      </a:r>
                      <a:endParaRPr lang="en-US" altLang="ja-JP" sz="900" b="0" i="0" dirty="0" smtClean="0">
                        <a:solidFill>
                          <a:schemeClr val="tx1"/>
                        </a:solidFill>
                        <a:latin typeface="+mn-ea"/>
                        <a:ea typeface="+mn-ea"/>
                      </a:endParaRPr>
                    </a:p>
                    <a:p>
                      <a:r>
                        <a:rPr lang="ja-JP" altLang="en-US" sz="900" b="0" i="0" dirty="0" smtClean="0">
                          <a:solidFill>
                            <a:schemeClr val="tx1"/>
                          </a:solidFill>
                          <a:latin typeface="+mn-ea"/>
                          <a:ea typeface="+mn-ea"/>
                        </a:rPr>
                        <a:t>○</a:t>
                      </a:r>
                      <a:r>
                        <a:rPr lang="ja-JP" altLang="en-US" sz="900" b="0" i="0" baseline="0" dirty="0" smtClean="0">
                          <a:solidFill>
                            <a:schemeClr val="tx1"/>
                          </a:solidFill>
                          <a:latin typeface="+mn-ea"/>
                          <a:ea typeface="+mn-ea"/>
                        </a:rPr>
                        <a:t> </a:t>
                      </a:r>
                      <a:r>
                        <a:rPr kumimoji="1" lang="ja-JP" altLang="en-US" sz="900" b="0" i="0" dirty="0" smtClean="0">
                          <a:solidFill>
                            <a:schemeClr val="tx1"/>
                          </a:solidFill>
                          <a:latin typeface="+mn-ea"/>
                          <a:ea typeface="+mn-ea"/>
                        </a:rPr>
                        <a:t>施設入所支援の利用者数　</a:t>
                      </a:r>
                      <a:r>
                        <a:rPr kumimoji="1" lang="en-US" altLang="ja-JP" sz="900" b="0" i="0" dirty="0" smtClean="0">
                          <a:solidFill>
                            <a:schemeClr val="tx1"/>
                          </a:solidFill>
                          <a:latin typeface="+mn-ea"/>
                          <a:ea typeface="+mn-ea"/>
                        </a:rPr>
                        <a:t>※</a:t>
                      </a:r>
                      <a:r>
                        <a:rPr kumimoji="1" lang="ja-JP" altLang="en-US" sz="900" b="0" i="0" dirty="0" smtClean="0">
                          <a:solidFill>
                            <a:schemeClr val="tx1"/>
                          </a:solidFill>
                          <a:latin typeface="+mn-ea"/>
                          <a:ea typeface="+mn-ea"/>
                        </a:rPr>
                        <a:t>施設入所者の削減</a:t>
                      </a:r>
                      <a:endParaRPr kumimoji="1" lang="en-US" altLang="ja-JP" sz="900" b="0" i="0" dirty="0" smtClean="0">
                        <a:solidFill>
                          <a:schemeClr val="tx1"/>
                        </a:solidFill>
                        <a:latin typeface="+mn-ea"/>
                        <a:ea typeface="+mn-ea"/>
                      </a:endParaRPr>
                    </a:p>
                  </a:txBody>
                  <a:tcPr marL="91441" marR="91441" marT="36000" marB="3600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r>
            </a:tbl>
          </a:graphicData>
        </a:graphic>
      </p:graphicFrame>
      <p:sp>
        <p:nvSpPr>
          <p:cNvPr id="23" name="AutoShape 3"/>
          <p:cNvSpPr>
            <a:spLocks noChangeArrowheads="1"/>
          </p:cNvSpPr>
          <p:nvPr/>
        </p:nvSpPr>
        <p:spPr bwMode="auto">
          <a:xfrm>
            <a:off x="56457" y="566646"/>
            <a:ext cx="756162" cy="6138173"/>
          </a:xfrm>
          <a:prstGeom prst="roundRect">
            <a:avLst>
              <a:gd name="adj" fmla="val 48764"/>
            </a:avLst>
          </a:prstGeom>
          <a:solidFill>
            <a:srgbClr val="FFE2C5"/>
          </a:solidFill>
          <a:ln w="9525">
            <a:solidFill>
              <a:schemeClr val="accent6">
                <a:lumMod val="75000"/>
              </a:schemeClr>
            </a:solidFill>
            <a:round/>
            <a:headEnd/>
            <a:tailEnd/>
          </a:ln>
        </p:spPr>
        <p:txBody>
          <a:bodyPr wrap="none" anchor="ctr"/>
          <a:lstStyle/>
          <a:p>
            <a:endParaRPr lang="ja-JP" altLang="en-US" sz="1400"/>
          </a:p>
        </p:txBody>
      </p:sp>
      <p:sp>
        <p:nvSpPr>
          <p:cNvPr id="24" name="AutoShape 21"/>
          <p:cNvSpPr>
            <a:spLocks noChangeArrowheads="1"/>
          </p:cNvSpPr>
          <p:nvPr/>
        </p:nvSpPr>
        <p:spPr bwMode="auto">
          <a:xfrm>
            <a:off x="168469" y="286655"/>
            <a:ext cx="431801" cy="6598731"/>
          </a:xfrm>
          <a:prstGeom prst="roundRect">
            <a:avLst>
              <a:gd name="adj" fmla="val 7995"/>
            </a:avLst>
          </a:prstGeom>
          <a:noFill/>
          <a:ln w="19050">
            <a:noFill/>
            <a:round/>
            <a:headEnd/>
            <a:tailEnd/>
          </a:ln>
        </p:spPr>
        <p:txBody>
          <a:bodyPr vert="eaVert" wrap="none" lIns="91414" tIns="45707" rIns="91414" bIns="45707" anchor="ctr"/>
          <a:lstStyle/>
          <a:p>
            <a:pPr algn="ctr"/>
            <a:r>
              <a:rPr lang="ja-JP" altLang="en-US" sz="1600" b="1" dirty="0" smtClean="0">
                <a:solidFill>
                  <a:srgbClr val="000080"/>
                </a:solidFill>
              </a:rPr>
              <a:t>（基本指針の理念）自立</a:t>
            </a:r>
            <a:r>
              <a:rPr lang="ja-JP" altLang="en-US" sz="1600" b="1" dirty="0">
                <a:solidFill>
                  <a:srgbClr val="000080"/>
                </a:solidFill>
              </a:rPr>
              <a:t>と共生の社会</a:t>
            </a:r>
            <a:r>
              <a:rPr lang="ja-JP" altLang="en-US" sz="1600" b="1" dirty="0" smtClean="0">
                <a:solidFill>
                  <a:srgbClr val="000080"/>
                </a:solidFill>
              </a:rPr>
              <a:t>を実現</a:t>
            </a:r>
            <a:endParaRPr lang="ja-JP" altLang="en-US" sz="1600" b="1" dirty="0">
              <a:solidFill>
                <a:srgbClr val="000080"/>
              </a:solidFill>
            </a:endParaRPr>
          </a:p>
          <a:p>
            <a:pPr algn="ctr">
              <a:spcBef>
                <a:spcPct val="30000"/>
              </a:spcBef>
            </a:pPr>
            <a:r>
              <a:rPr lang="ja-JP" altLang="en-US" sz="1600" b="1" dirty="0">
                <a:solidFill>
                  <a:srgbClr val="000080"/>
                </a:solidFill>
              </a:rPr>
              <a:t>障害者が地域で暮らせる</a:t>
            </a:r>
            <a:r>
              <a:rPr lang="ja-JP" altLang="en-US" sz="1600" b="1" dirty="0" smtClean="0">
                <a:solidFill>
                  <a:srgbClr val="000080"/>
                </a:solidFill>
              </a:rPr>
              <a:t>社会</a:t>
            </a:r>
            <a:endParaRPr lang="ja-JP" altLang="en-US" sz="1600" b="1" dirty="0">
              <a:solidFill>
                <a:srgbClr val="000080"/>
              </a:solidFill>
            </a:endParaRPr>
          </a:p>
        </p:txBody>
      </p:sp>
      <p:graphicFrame>
        <p:nvGraphicFramePr>
          <p:cNvPr id="25" name="表 24"/>
          <p:cNvGraphicFramePr>
            <a:graphicFrameLocks noGrp="1"/>
          </p:cNvGraphicFramePr>
          <p:nvPr>
            <p:extLst>
              <p:ext uri="{D42A27DB-BD31-4B8C-83A1-F6EECF244321}">
                <p14:modId xmlns:p14="http://schemas.microsoft.com/office/powerpoint/2010/main" val="3853241863"/>
              </p:ext>
            </p:extLst>
          </p:nvPr>
        </p:nvGraphicFramePr>
        <p:xfrm>
          <a:off x="5221057" y="3652116"/>
          <a:ext cx="4608512" cy="1425600"/>
        </p:xfrm>
        <a:graphic>
          <a:graphicData uri="http://schemas.openxmlformats.org/drawingml/2006/table">
            <a:tbl>
              <a:tblPr firstRow="1" bandRow="1">
                <a:tableStyleId>{F5AB1C69-6EDB-4FF4-983F-18BD219EF322}</a:tableStyleId>
              </a:tblPr>
              <a:tblGrid>
                <a:gridCol w="4608512"/>
              </a:tblGrid>
              <a:tr h="13661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（都道府県・市町村）</a:t>
                      </a:r>
                      <a:endParaRPr lang="en-US" altLang="ja-JP" sz="900" b="0" i="0" dirty="0" smtClean="0">
                        <a:solidFill>
                          <a:schemeClr val="tx1"/>
                        </a:solidFill>
                        <a:latin typeface="+mn-ea"/>
                        <a:ea typeface="+mn-ea"/>
                      </a:endParaRPr>
                    </a:p>
                    <a:p>
                      <a:r>
                        <a:rPr lang="ja-JP" altLang="en-US" sz="900" b="0" i="0" dirty="0" smtClean="0">
                          <a:solidFill>
                            <a:schemeClr val="tx1"/>
                          </a:solidFill>
                          <a:latin typeface="+mn-ea"/>
                          <a:ea typeface="+mn-ea"/>
                        </a:rPr>
                        <a:t>○ </a:t>
                      </a:r>
                      <a:r>
                        <a:rPr kumimoji="1" lang="ja-JP" altLang="en-US" sz="900" b="0" i="0" dirty="0" smtClean="0">
                          <a:solidFill>
                            <a:schemeClr val="tx1"/>
                          </a:solidFill>
                          <a:latin typeface="+mn-ea"/>
                          <a:ea typeface="+mn-ea"/>
                        </a:rPr>
                        <a:t>就労移行支援の利用者数、利用日数</a:t>
                      </a:r>
                      <a:endParaRPr kumimoji="1" lang="en-US" altLang="ja-JP" sz="900" b="0" i="0" dirty="0" smtClean="0">
                        <a:solidFill>
                          <a:schemeClr val="tx1"/>
                        </a:solidFill>
                        <a:latin typeface="+mn-ea"/>
                        <a:ea typeface="+mn-ea"/>
                      </a:endParaRPr>
                    </a:p>
                    <a:p>
                      <a:pPr marL="88900" indent="-88900"/>
                      <a:r>
                        <a:rPr kumimoji="1" lang="ja-JP" altLang="en-US" sz="900" b="0" i="0" dirty="0" smtClean="0">
                          <a:solidFill>
                            <a:schemeClr val="tx1"/>
                          </a:solidFill>
                          <a:latin typeface="+mn-ea"/>
                          <a:ea typeface="+mn-ea"/>
                        </a:rPr>
                        <a:t>○ 就労移行支援事業等（就労移行支援、就労継続支援Ａ型、就労継続支援Ｂ型）から一般就労への移行者数</a:t>
                      </a:r>
                      <a:endParaRPr kumimoji="1" lang="en-US" altLang="ja-JP" sz="900" b="0" i="0" dirty="0" smtClean="0">
                        <a:solidFill>
                          <a:schemeClr val="tx1"/>
                        </a:solidFill>
                        <a:latin typeface="+mn-ea"/>
                        <a:ea typeface="+mn-ea"/>
                      </a:endParaRPr>
                    </a:p>
                    <a:p>
                      <a:pPr marL="88900" indent="-88900"/>
                      <a:r>
                        <a:rPr kumimoji="1" lang="ja-JP" altLang="en-US" sz="900" b="0" i="0" dirty="0" smtClean="0">
                          <a:solidFill>
                            <a:schemeClr val="tx1"/>
                          </a:solidFill>
                          <a:latin typeface="+mn-ea"/>
                          <a:ea typeface="+mn-ea"/>
                        </a:rPr>
                        <a:t>〇 就労定着支援の利用者数</a:t>
                      </a:r>
                      <a:endParaRPr kumimoji="1" lang="en-US" altLang="ja-JP" sz="900" b="0" i="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a:t>
                      </a:r>
                      <a:endParaRPr kumimoji="1" lang="en-US" altLang="ja-JP" sz="900" b="1" i="0" u="sng" dirty="0" smtClean="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福祉施設から公共職業安定所に誘導した福祉施設利用者数</a:t>
                      </a:r>
                      <a:endParaRPr kumimoji="1" lang="ja-JP" altLang="en-US"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福祉施設から障害者就業・生活支援センターに誘導した福祉施設利用者数</a:t>
                      </a:r>
                      <a:endParaRPr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福祉施設利用者のうち公共職業安定所の支援を受けて就職した者の数</a:t>
                      </a:r>
                      <a:endParaRPr kumimoji="1" lang="ja-JP" altLang="en-US" sz="900" b="0" i="0" dirty="0" smtClean="0">
                        <a:solidFill>
                          <a:schemeClr val="tx1"/>
                        </a:solidFill>
                        <a:latin typeface="+mn-ea"/>
                        <a:ea typeface="+mn-ea"/>
                      </a:endParaRPr>
                    </a:p>
                    <a:p>
                      <a:r>
                        <a:rPr lang="ja-JP" altLang="en-US" sz="900" b="0" i="0" dirty="0" smtClean="0">
                          <a:solidFill>
                            <a:schemeClr val="tx1"/>
                          </a:solidFill>
                          <a:latin typeface="+mn-ea"/>
                          <a:ea typeface="+mn-ea"/>
                        </a:rPr>
                        <a:t>○ </a:t>
                      </a:r>
                      <a:r>
                        <a:rPr kumimoji="1" lang="ja-JP" altLang="en-US" sz="900" b="0" i="0" dirty="0" smtClean="0">
                          <a:solidFill>
                            <a:schemeClr val="tx1"/>
                          </a:solidFill>
                          <a:latin typeface="+mn-ea"/>
                          <a:ea typeface="+mn-ea"/>
                        </a:rPr>
                        <a:t>障害者に対する職業訓練の受講者数</a:t>
                      </a:r>
                    </a:p>
                  </a:txBody>
                  <a:tcPr marL="52000" marR="52000" marT="27000" marB="2700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r>
            </a:tbl>
          </a:graphicData>
        </a:graphic>
      </p:graphicFrame>
      <p:sp>
        <p:nvSpPr>
          <p:cNvPr id="75" name="AutoShape 8"/>
          <p:cNvSpPr>
            <a:spLocks noChangeArrowheads="1"/>
          </p:cNvSpPr>
          <p:nvPr/>
        </p:nvSpPr>
        <p:spPr bwMode="auto">
          <a:xfrm>
            <a:off x="1208586" y="242646"/>
            <a:ext cx="4284001" cy="324000"/>
          </a:xfrm>
          <a:prstGeom prst="roundRect">
            <a:avLst>
              <a:gd name="adj" fmla="val 0"/>
            </a:avLst>
          </a:prstGeom>
          <a:noFill/>
          <a:ln w="19050">
            <a:noFill/>
            <a:round/>
            <a:headEnd/>
            <a:tailEnd/>
          </a:ln>
        </p:spPr>
        <p:txBody>
          <a:bodyPr lIns="17995" tIns="45707" rIns="17995" bIns="45707" anchor="ctr"/>
          <a:lstStyle/>
          <a:p>
            <a:pPr marL="355600" indent="-355600" algn="ctr">
              <a:lnSpc>
                <a:spcPct val="90000"/>
              </a:lnSpc>
            </a:pPr>
            <a:r>
              <a:rPr lang="ja-JP" altLang="en-US" sz="1600" b="1" dirty="0" smtClean="0">
                <a:solidFill>
                  <a:srgbClr val="0070C0"/>
                </a:solidFill>
                <a:latin typeface="ＭＳ Ｐゴシック" charset="-128"/>
              </a:rPr>
              <a:t>（成果目標）</a:t>
            </a:r>
            <a:endParaRPr lang="ja-JP" altLang="en-US" sz="1600" b="1" dirty="0">
              <a:solidFill>
                <a:srgbClr val="0070C0"/>
              </a:solidFill>
              <a:latin typeface="ＭＳ Ｐゴシック" charset="-128"/>
            </a:endParaRPr>
          </a:p>
        </p:txBody>
      </p:sp>
      <p:sp>
        <p:nvSpPr>
          <p:cNvPr id="76" name="AutoShape 8"/>
          <p:cNvSpPr>
            <a:spLocks noChangeArrowheads="1"/>
          </p:cNvSpPr>
          <p:nvPr/>
        </p:nvSpPr>
        <p:spPr bwMode="auto">
          <a:xfrm>
            <a:off x="5709572" y="116632"/>
            <a:ext cx="4067967" cy="324000"/>
          </a:xfrm>
          <a:prstGeom prst="roundRect">
            <a:avLst>
              <a:gd name="adj" fmla="val 0"/>
            </a:avLst>
          </a:prstGeom>
          <a:noFill/>
          <a:ln w="19050">
            <a:noFill/>
            <a:round/>
            <a:headEnd/>
            <a:tailEnd/>
          </a:ln>
        </p:spPr>
        <p:txBody>
          <a:bodyPr lIns="17995" tIns="45707" rIns="17995" bIns="45707" anchor="ctr"/>
          <a:lstStyle/>
          <a:p>
            <a:pPr marL="355600" indent="-355600" algn="ctr">
              <a:lnSpc>
                <a:spcPct val="90000"/>
              </a:lnSpc>
            </a:pPr>
            <a:r>
              <a:rPr lang="ja-JP" altLang="en-US" sz="1600" b="1" dirty="0" smtClean="0">
                <a:solidFill>
                  <a:srgbClr val="006600"/>
                </a:solidFill>
                <a:latin typeface="ＭＳ Ｐゴシック" charset="-128"/>
              </a:rPr>
              <a:t>（活動指標）</a:t>
            </a:r>
            <a:endParaRPr lang="ja-JP" altLang="en-US" sz="1600" b="1" dirty="0">
              <a:solidFill>
                <a:srgbClr val="006600"/>
              </a:solidFill>
              <a:latin typeface="ＭＳ Ｐゴシック" charset="-128"/>
            </a:endParaRPr>
          </a:p>
        </p:txBody>
      </p:sp>
      <p:sp>
        <p:nvSpPr>
          <p:cNvPr id="36" name="等号 35"/>
          <p:cNvSpPr/>
          <p:nvPr/>
        </p:nvSpPr>
        <p:spPr bwMode="auto">
          <a:xfrm>
            <a:off x="4848989" y="890718"/>
            <a:ext cx="504000" cy="288032"/>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37" name="等号 36"/>
          <p:cNvSpPr/>
          <p:nvPr/>
        </p:nvSpPr>
        <p:spPr bwMode="auto">
          <a:xfrm>
            <a:off x="4824000" y="4185085"/>
            <a:ext cx="504000" cy="288032"/>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767806267"/>
              </p:ext>
            </p:extLst>
          </p:nvPr>
        </p:nvGraphicFramePr>
        <p:xfrm>
          <a:off x="916980" y="2820476"/>
          <a:ext cx="4140000" cy="548640"/>
        </p:xfrm>
        <a:graphic>
          <a:graphicData uri="http://schemas.openxmlformats.org/drawingml/2006/table">
            <a:tbl>
              <a:tblPr firstRow="1" bandRow="1">
                <a:tableStyleId>{5C22544A-7EE6-4342-B048-85BDC9FD1C3A}</a:tableStyleId>
              </a:tblPr>
              <a:tblGrid>
                <a:gridCol w="4140000"/>
              </a:tblGrid>
              <a:tr h="258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u="none" dirty="0" smtClean="0">
                          <a:solidFill>
                            <a:schemeClr val="bg1"/>
                          </a:solidFill>
                          <a:latin typeface="+mn-ea"/>
                          <a:ea typeface="+mn-ea"/>
                        </a:rPr>
                        <a:t> </a:t>
                      </a:r>
                      <a:r>
                        <a:rPr lang="ja-JP" altLang="en-US" sz="1400" b="1" u="none" dirty="0" smtClean="0">
                          <a:solidFill>
                            <a:schemeClr val="bg1"/>
                          </a:solidFill>
                          <a:latin typeface="+mn-ea"/>
                          <a:ea typeface="+mn-ea"/>
                        </a:rPr>
                        <a:t>障害者の地域生活の支援</a:t>
                      </a:r>
                      <a:endParaRPr lang="en-US" altLang="ja-JP" sz="1400" b="1" u="none" dirty="0" smtClean="0">
                        <a:solidFill>
                          <a:schemeClr val="bg1"/>
                        </a:solidFill>
                        <a:latin typeface="+mn-ea"/>
                        <a:ea typeface="+mn-ea"/>
                      </a:endParaRPr>
                    </a:p>
                  </a:txBody>
                  <a:tcPr marL="91441" marR="91441" anchor="ctr"/>
                </a:tc>
              </a:tr>
              <a:tr h="2229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dirty="0" smtClean="0">
                          <a:solidFill>
                            <a:srgbClr val="000000"/>
                          </a:solidFill>
                          <a:latin typeface="+mn-ea"/>
                          <a:ea typeface="+mn-ea"/>
                        </a:rPr>
                        <a:t>○ 地域生活支援拠点の整備</a:t>
                      </a:r>
                      <a:endParaRPr lang="en-US" altLang="ja-JP" sz="1000" b="0" u="none" dirty="0" smtClean="0">
                        <a:solidFill>
                          <a:srgbClr val="000000"/>
                        </a:solidFill>
                        <a:latin typeface="+mn-ea"/>
                        <a:ea typeface="+mn-ea"/>
                      </a:endParaRPr>
                    </a:p>
                  </a:txBody>
                  <a:tcPr marL="91441" marR="91441" anchor="ctr"/>
                </a:tc>
              </a:tr>
            </a:tbl>
          </a:graphicData>
        </a:graphic>
      </p:graphicFrame>
      <p:sp>
        <p:nvSpPr>
          <p:cNvPr id="3" name="スライド番号プレースホルダー 2"/>
          <p:cNvSpPr>
            <a:spLocks noGrp="1"/>
          </p:cNvSpPr>
          <p:nvPr>
            <p:ph type="sldNum" sz="quarter" idx="12"/>
          </p:nvPr>
        </p:nvSpPr>
        <p:spPr>
          <a:xfrm>
            <a:off x="7466138" y="6492877"/>
            <a:ext cx="2311400" cy="365125"/>
          </a:xfrm>
        </p:spPr>
        <p:txBody>
          <a:bodyPr/>
          <a:lstStyle/>
          <a:p>
            <a:fld id="{8440684E-F53A-4539-9688-3036CC7082EF}" type="slidenum">
              <a:rPr lang="ja-JP" altLang="en-US" smtClean="0">
                <a:solidFill>
                  <a:schemeClr val="tx1"/>
                </a:solidFill>
              </a:rPr>
              <a:pPr/>
              <a:t>66</a:t>
            </a:fld>
            <a:endParaRPr lang="ja-JP" altLang="en-US" dirty="0">
              <a:solidFill>
                <a:schemeClr val="tx1"/>
              </a:solidFill>
            </a:endParaRPr>
          </a:p>
        </p:txBody>
      </p:sp>
      <p:graphicFrame>
        <p:nvGraphicFramePr>
          <p:cNvPr id="30" name="表 29"/>
          <p:cNvGraphicFramePr>
            <a:graphicFrameLocks noGrp="1"/>
          </p:cNvGraphicFramePr>
          <p:nvPr>
            <p:extLst>
              <p:ext uri="{D42A27DB-BD31-4B8C-83A1-F6EECF244321}">
                <p14:modId xmlns:p14="http://schemas.microsoft.com/office/powerpoint/2010/main" val="3324828346"/>
              </p:ext>
            </p:extLst>
          </p:nvPr>
        </p:nvGraphicFramePr>
        <p:xfrm>
          <a:off x="916980" y="4920984"/>
          <a:ext cx="4140000" cy="1500190"/>
        </p:xfrm>
        <a:graphic>
          <a:graphicData uri="http://schemas.openxmlformats.org/drawingml/2006/table">
            <a:tbl>
              <a:tblPr firstRow="1" bandRow="1">
                <a:tableStyleId>{5C22544A-7EE6-4342-B048-85BDC9FD1C3A}</a:tableStyleId>
              </a:tblPr>
              <a:tblGrid>
                <a:gridCol w="4140000"/>
              </a:tblGrid>
              <a:tr h="284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u="none" dirty="0" smtClean="0">
                          <a:solidFill>
                            <a:schemeClr val="bg1"/>
                          </a:solidFill>
                          <a:latin typeface="+mn-ea"/>
                          <a:ea typeface="+mn-ea"/>
                        </a:rPr>
                        <a:t>障害児支援の提供体制の整備等</a:t>
                      </a:r>
                      <a:endParaRPr lang="en-US" altLang="ja-JP" sz="1400" b="1" u="none" dirty="0" smtClean="0">
                        <a:solidFill>
                          <a:schemeClr val="bg1"/>
                        </a:solidFill>
                        <a:latin typeface="+mn-ea"/>
                        <a:ea typeface="+mn-ea"/>
                      </a:endParaRPr>
                    </a:p>
                  </a:txBody>
                  <a:tcPr marL="91441" marR="91441" anchor="ctr"/>
                </a:tc>
              </a:tr>
              <a:tr h="320194">
                <a:tc>
                  <a:txBody>
                    <a:body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児童発達支援センターの設置及び保育所等訪問支援の充実</a:t>
                      </a:r>
                      <a:endParaRPr lang="ja-JP" altLang="ja-JP" sz="1000" b="0" i="0" u="none" strike="noStrike" kern="1200" cap="none" spc="0" baseline="0" dirty="0" smtClean="0">
                        <a:solidFill>
                          <a:srgbClr val="000000"/>
                        </a:solidFill>
                        <a:uFillTx/>
                        <a:latin typeface="+mn-ea"/>
                        <a:ea typeface="+mn-ea"/>
                      </a:endParaRPr>
                    </a:p>
                  </a:txBody>
                  <a:tcPr marL="91441" marR="91441" anchor="ctr"/>
                </a:tc>
              </a:tr>
              <a:tr h="437598">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主に重症心身障害児を支援する児童発達支援事業所及び放課後等デイサービス事業所の確保</a:t>
                      </a:r>
                      <a:endParaRPr lang="ja-JP" altLang="ja-JP" sz="1000" b="0" i="0" u="none" strike="noStrike" kern="1200" cap="none" spc="0" baseline="0" dirty="0" smtClean="0">
                        <a:solidFill>
                          <a:srgbClr val="000000"/>
                        </a:solidFill>
                        <a:uFillTx/>
                        <a:latin typeface="+mn-ea"/>
                        <a:ea typeface="+mn-ea"/>
                      </a:endParaRPr>
                    </a:p>
                  </a:txBody>
                  <a:tcPr marL="91441" marR="91441" anchor="ctr"/>
                </a:tc>
              </a:tr>
              <a:tr h="437598">
                <a:tc>
                  <a: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kern="1200" cap="none" spc="0" baseline="0" dirty="0" smtClean="0">
                          <a:solidFill>
                            <a:srgbClr val="000000"/>
                          </a:solidFill>
                          <a:uFillTx/>
                          <a:latin typeface="+mn-ea"/>
                          <a:ea typeface="+mn-ea"/>
                        </a:rPr>
                        <a:t>○ 医療的ケア児支援のための保健・医療・障害福祉・保育・教育等の関係機関の協議の場の設置</a:t>
                      </a:r>
                      <a:endParaRPr lang="ja-JP" altLang="ja-JP" sz="1000" b="0" i="0" u="none" strike="noStrike" kern="1200" cap="none" spc="0" baseline="0" dirty="0" smtClean="0">
                        <a:solidFill>
                          <a:srgbClr val="000000"/>
                        </a:solidFill>
                        <a:uFillTx/>
                        <a:latin typeface="+mn-ea"/>
                        <a:ea typeface="+mn-ea"/>
                      </a:endParaRPr>
                    </a:p>
                  </a:txBody>
                  <a:tcPr marL="91441" marR="91441" anchor="ctr"/>
                </a:tc>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1393698993"/>
              </p:ext>
            </p:extLst>
          </p:nvPr>
        </p:nvGraphicFramePr>
        <p:xfrm>
          <a:off x="5221057" y="5136976"/>
          <a:ext cx="4620495" cy="1524360"/>
        </p:xfrm>
        <a:graphic>
          <a:graphicData uri="http://schemas.openxmlformats.org/drawingml/2006/table">
            <a:tbl>
              <a:tblPr firstRow="1" bandRow="1">
                <a:tableStyleId>{F5AB1C69-6EDB-4FF4-983F-18BD219EF322}</a:tableStyleId>
              </a:tblPr>
              <a:tblGrid>
                <a:gridCol w="4620495"/>
              </a:tblGrid>
              <a:tr h="1524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（都道府県・市町村）</a:t>
                      </a:r>
                      <a:endParaRPr lang="en-US" altLang="ja-JP" sz="900" b="0" i="0" dirty="0" smtClean="0">
                        <a:solidFill>
                          <a:schemeClr val="tx1"/>
                        </a:solidFill>
                        <a:latin typeface="+mn-ea"/>
                        <a:ea typeface="+mn-ea"/>
                      </a:endParaRPr>
                    </a:p>
                    <a:p>
                      <a:r>
                        <a:rPr lang="ja-JP" altLang="en-US" sz="900" b="0" i="0" dirty="0" smtClean="0">
                          <a:solidFill>
                            <a:schemeClr val="tx1"/>
                          </a:solidFill>
                          <a:latin typeface="+mn-ea"/>
                          <a:ea typeface="+mn-ea"/>
                        </a:rPr>
                        <a:t>○ 児童発達支援の利用児童数、利用日数</a:t>
                      </a:r>
                      <a:endParaRPr kumimoji="1" lang="en-US" altLang="ja-JP" sz="900" b="0" i="0" dirty="0" smtClean="0">
                        <a:solidFill>
                          <a:schemeClr val="tx1"/>
                        </a:solidFill>
                        <a:latin typeface="+mn-ea"/>
                        <a:ea typeface="+mn-ea"/>
                      </a:endParaRPr>
                    </a:p>
                    <a:p>
                      <a:pPr marL="88900" indent="-88900"/>
                      <a:r>
                        <a:rPr kumimoji="1" lang="ja-JP" altLang="en-US" sz="900" b="0" i="0" dirty="0" smtClean="0">
                          <a:solidFill>
                            <a:schemeClr val="tx1"/>
                          </a:solidFill>
                          <a:latin typeface="+mn-ea"/>
                          <a:ea typeface="+mn-ea"/>
                        </a:rPr>
                        <a:t>○</a:t>
                      </a:r>
                      <a:r>
                        <a:rPr kumimoji="1" lang="ja-JP" altLang="en-US" sz="900" b="0" i="0" baseline="0" dirty="0" smtClean="0">
                          <a:solidFill>
                            <a:schemeClr val="tx1"/>
                          </a:solidFill>
                          <a:latin typeface="+mn-ea"/>
                          <a:ea typeface="+mn-ea"/>
                        </a:rPr>
                        <a:t> 医療型児童発達支援の利用児童日数、利用日数</a:t>
                      </a:r>
                      <a:endParaRPr kumimoji="1" lang="en-US" altLang="ja-JP" sz="900" b="0" i="0" baseline="0" dirty="0" smtClean="0">
                        <a:solidFill>
                          <a:schemeClr val="tx1"/>
                        </a:solidFill>
                        <a:latin typeface="+mn-ea"/>
                        <a:ea typeface="+mn-ea"/>
                      </a:endParaRPr>
                    </a:p>
                    <a:p>
                      <a:pPr marL="88900" indent="-88900"/>
                      <a:r>
                        <a:rPr kumimoji="1" lang="ja-JP" altLang="en-US" sz="900" b="0" i="0" baseline="0" dirty="0" smtClean="0">
                          <a:solidFill>
                            <a:schemeClr val="tx1"/>
                          </a:solidFill>
                          <a:latin typeface="+mn-ea"/>
                          <a:ea typeface="+mn-ea"/>
                        </a:rPr>
                        <a:t>○ 放課後等デイサービスの利用児童数、利用日数</a:t>
                      </a:r>
                      <a:endParaRPr kumimoji="1" lang="en-US" altLang="ja-JP" sz="900" b="0" i="0" baseline="0" dirty="0" smtClean="0">
                        <a:solidFill>
                          <a:schemeClr val="tx1"/>
                        </a:solidFill>
                        <a:latin typeface="+mn-ea"/>
                        <a:ea typeface="+mn-ea"/>
                      </a:endParaRPr>
                    </a:p>
                    <a:p>
                      <a:pPr marL="88900" indent="-88900"/>
                      <a:r>
                        <a:rPr kumimoji="1" lang="ja-JP" altLang="en-US" sz="900" b="0" i="0" baseline="0" dirty="0" smtClean="0">
                          <a:solidFill>
                            <a:schemeClr val="tx1"/>
                          </a:solidFill>
                          <a:latin typeface="+mn-ea"/>
                          <a:ea typeface="+mn-ea"/>
                        </a:rPr>
                        <a:t>○ 保育所等訪問支援の利用児童数、利用日数</a:t>
                      </a:r>
                      <a:endParaRPr kumimoji="1" lang="en-US" altLang="ja-JP" sz="900" b="0" i="0" baseline="0" dirty="0" smtClean="0">
                        <a:solidFill>
                          <a:schemeClr val="tx1"/>
                        </a:solidFill>
                        <a:latin typeface="+mn-ea"/>
                        <a:ea typeface="+mn-ea"/>
                      </a:endParaRPr>
                    </a:p>
                    <a:p>
                      <a:pPr marL="88900" indent="-88900"/>
                      <a:r>
                        <a:rPr kumimoji="1" lang="ja-JP" altLang="en-US" sz="900" b="0" i="0" baseline="0" dirty="0" smtClean="0">
                          <a:solidFill>
                            <a:schemeClr val="tx1"/>
                          </a:solidFill>
                          <a:latin typeface="+mn-ea"/>
                          <a:ea typeface="+mn-ea"/>
                        </a:rPr>
                        <a:t>○ 居宅訪問型児童発達支援の利用児童数、利用日数</a:t>
                      </a:r>
                      <a:endParaRPr kumimoji="1" lang="en-US" altLang="ja-JP" sz="900" b="0" i="0" baseline="0" dirty="0" smtClean="0">
                        <a:solidFill>
                          <a:schemeClr val="tx1"/>
                        </a:solidFill>
                        <a:latin typeface="+mn-ea"/>
                        <a:ea typeface="+mn-ea"/>
                      </a:endParaRPr>
                    </a:p>
                    <a:p>
                      <a:pPr marL="88900" indent="-88900"/>
                      <a:r>
                        <a:rPr kumimoji="1" lang="ja-JP" altLang="en-US" sz="900" b="0" i="0" baseline="0" dirty="0" smtClean="0">
                          <a:solidFill>
                            <a:schemeClr val="tx1"/>
                          </a:solidFill>
                          <a:latin typeface="+mn-ea"/>
                          <a:ea typeface="+mn-ea"/>
                        </a:rPr>
                        <a:t>○ 障害児相談支援の利用児童数</a:t>
                      </a:r>
                      <a:endParaRPr kumimoji="1" lang="en-US" altLang="ja-JP" sz="900" b="0" i="0" baseline="0" dirty="0" smtClean="0">
                        <a:solidFill>
                          <a:schemeClr val="tx1"/>
                        </a:solidFill>
                        <a:latin typeface="+mn-ea"/>
                        <a:ea typeface="+mn-ea"/>
                      </a:endParaRPr>
                    </a:p>
                    <a:p>
                      <a:pPr marL="88900" indent="-88900"/>
                      <a:r>
                        <a:rPr kumimoji="1" lang="ja-JP" altLang="en-US" sz="900" b="0" i="0" baseline="0" dirty="0" smtClean="0">
                          <a:solidFill>
                            <a:schemeClr val="tx1"/>
                          </a:solidFill>
                          <a:latin typeface="+mn-ea"/>
                          <a:ea typeface="+mn-ea"/>
                        </a:rPr>
                        <a:t>○ 医療的ケア児に対する関連分野の支援を調整するコーディネーターの配置人数</a:t>
                      </a:r>
                      <a:endParaRPr kumimoji="1" lang="en-US" altLang="ja-JP" sz="900" b="0" i="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a:t>
                      </a:r>
                      <a:endParaRPr kumimoji="1" lang="en-US" altLang="ja-JP" sz="900" b="1" i="0" u="sng" dirty="0" smtClean="0">
                        <a:solidFill>
                          <a:srgbClr val="FF0000"/>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福祉型障害児入所施設の利用児童数</a:t>
                      </a:r>
                      <a:endParaRPr kumimoji="1" lang="ja-JP" altLang="en-US"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a:t>
                      </a:r>
                      <a:r>
                        <a:rPr kumimoji="1" lang="ja-JP" altLang="en-US" sz="900" b="0" i="0" dirty="0" smtClean="0">
                          <a:solidFill>
                            <a:schemeClr val="tx1"/>
                          </a:solidFill>
                          <a:latin typeface="+mn-ea"/>
                          <a:ea typeface="+mn-ea"/>
                        </a:rPr>
                        <a:t>医療型障害児入所施設の利用児童数</a:t>
                      </a:r>
                      <a:endParaRPr kumimoji="1" lang="en-US" altLang="ja-JP" sz="900" b="0" i="0" dirty="0" smtClean="0">
                        <a:solidFill>
                          <a:schemeClr val="tx1"/>
                        </a:solidFill>
                        <a:latin typeface="+mn-ea"/>
                        <a:ea typeface="+mn-ea"/>
                      </a:endParaRPr>
                    </a:p>
                  </a:txBody>
                  <a:tcPr marL="52000" marR="91441" marT="0"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r>
            </a:tbl>
          </a:graphicData>
        </a:graphic>
      </p:graphicFrame>
      <p:sp>
        <p:nvSpPr>
          <p:cNvPr id="32" name="等号 31"/>
          <p:cNvSpPr/>
          <p:nvPr/>
        </p:nvSpPr>
        <p:spPr bwMode="auto">
          <a:xfrm>
            <a:off x="4889499" y="5787262"/>
            <a:ext cx="450501" cy="308738"/>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1297405776"/>
              </p:ext>
            </p:extLst>
          </p:nvPr>
        </p:nvGraphicFramePr>
        <p:xfrm>
          <a:off x="5221057" y="2044683"/>
          <a:ext cx="4620486" cy="1548174"/>
        </p:xfrm>
        <a:graphic>
          <a:graphicData uri="http://schemas.openxmlformats.org/drawingml/2006/table">
            <a:tbl>
              <a:tblPr firstRow="1" bandRow="1">
                <a:tableStyleId>{F5AB1C69-6EDB-4FF4-983F-18BD219EF322}</a:tableStyleId>
              </a:tblPr>
              <a:tblGrid>
                <a:gridCol w="4620486"/>
              </a:tblGrid>
              <a:tr h="1548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（都道府県・市町村）</a:t>
                      </a:r>
                      <a:endParaRPr lang="en-US" altLang="ja-JP" sz="900" b="0" i="0" u="none"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a:t>
                      </a:r>
                      <a:r>
                        <a:rPr lang="ja-JP" altLang="en-US" sz="900" b="0" i="0" u="none" baseline="0" dirty="0" smtClean="0">
                          <a:solidFill>
                            <a:schemeClr val="tx1"/>
                          </a:solidFill>
                          <a:latin typeface="+mn-ea"/>
                          <a:ea typeface="+mn-ea"/>
                        </a:rPr>
                        <a:t> </a:t>
                      </a:r>
                      <a:r>
                        <a:rPr lang="ja-JP" altLang="en-US" sz="900" b="0" i="0" u="none" dirty="0" smtClean="0">
                          <a:solidFill>
                            <a:schemeClr val="tx1"/>
                          </a:solidFill>
                          <a:latin typeface="+mn-ea"/>
                          <a:ea typeface="+mn-ea"/>
                        </a:rPr>
                        <a:t>居宅介護等の訪問系サービスの利用者数、利用日数</a:t>
                      </a:r>
                      <a:endParaRPr lang="en-US" altLang="ja-JP" sz="900" b="0" i="0" u="none"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u="none" dirty="0" smtClean="0">
                          <a:solidFill>
                            <a:schemeClr val="tx1"/>
                          </a:solidFill>
                          <a:latin typeface="+mn-ea"/>
                          <a:ea typeface="+mn-ea"/>
                        </a:rPr>
                        <a:t>○</a:t>
                      </a:r>
                      <a:r>
                        <a:rPr lang="ja-JP" altLang="en-US" sz="900" b="0" i="0" u="none" baseline="0" dirty="0" smtClean="0">
                          <a:solidFill>
                            <a:schemeClr val="tx1"/>
                          </a:solidFill>
                          <a:latin typeface="+mn-ea"/>
                          <a:ea typeface="+mn-ea"/>
                        </a:rPr>
                        <a:t> </a:t>
                      </a:r>
                      <a:r>
                        <a:rPr lang="ja-JP" altLang="en-US" sz="900" b="0" i="0" u="none" dirty="0" smtClean="0">
                          <a:solidFill>
                            <a:schemeClr val="tx1"/>
                          </a:solidFill>
                          <a:latin typeface="+mn-ea"/>
                          <a:ea typeface="+mn-ea"/>
                        </a:rPr>
                        <a:t>生活介護の利用者数、利用日数</a:t>
                      </a:r>
                      <a:endParaRPr lang="en-US" altLang="ja-JP" sz="900" b="0" i="0" dirty="0" smtClean="0">
                        <a:solidFill>
                          <a:schemeClr val="tx1"/>
                        </a:solidFill>
                        <a:latin typeface="+mn-ea"/>
                        <a:ea typeface="+mn-ea"/>
                      </a:endParaRPr>
                    </a:p>
                    <a:p>
                      <a:pPr marL="88900" indent="-88900"/>
                      <a:r>
                        <a:rPr lang="ja-JP" altLang="en-US" sz="900" b="0" i="0" dirty="0" smtClean="0">
                          <a:solidFill>
                            <a:schemeClr val="tx1"/>
                          </a:solidFill>
                          <a:latin typeface="+mn-ea"/>
                          <a:ea typeface="+mn-ea"/>
                        </a:rPr>
                        <a:t>○ 自立訓練（生活訓練）の利用者数、利用日数</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 就労移行支援</a:t>
                      </a:r>
                      <a:r>
                        <a:rPr lang="ja-JP" altLang="en-US" sz="900" b="0" i="0" dirty="0" smtClean="0">
                          <a:solidFill>
                            <a:schemeClr val="tx1"/>
                          </a:solidFill>
                          <a:latin typeface="+mn-ea"/>
                          <a:ea typeface="+mn-ea"/>
                        </a:rPr>
                        <a:t>の利用者数、利用日数</a:t>
                      </a:r>
                      <a:endParaRPr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就労継続支援（Ａ型・Ｂ型）の利用者数、利用日数</a:t>
                      </a:r>
                      <a:endParaRPr lang="en-US" altLang="ja-JP" sz="900" b="0" i="0" dirty="0" smtClean="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 短期入所（福祉型、医療型）の利用者数、利用日数</a:t>
                      </a:r>
                      <a:endParaRPr kumimoji="1" lang="en-US" altLang="ja-JP" sz="900" b="0" i="0" dirty="0" smtClean="0">
                        <a:solidFill>
                          <a:schemeClr val="tx1"/>
                        </a:solidFill>
                        <a:latin typeface="+mn-ea"/>
                        <a:ea typeface="+mn-ea"/>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900" b="0" i="0" dirty="0" smtClean="0">
                          <a:solidFill>
                            <a:schemeClr val="tx1"/>
                          </a:solidFill>
                          <a:latin typeface="+mn-ea"/>
                          <a:ea typeface="+mn-ea"/>
                        </a:rPr>
                        <a:t>○</a:t>
                      </a:r>
                      <a:r>
                        <a:rPr kumimoji="1" lang="ja-JP" altLang="en-US" sz="900" b="0" i="0" baseline="0" dirty="0" smtClean="0">
                          <a:solidFill>
                            <a:schemeClr val="tx1"/>
                          </a:solidFill>
                          <a:latin typeface="+mn-ea"/>
                          <a:ea typeface="+mn-ea"/>
                        </a:rPr>
                        <a:t> 自立生活援助の利用者数</a:t>
                      </a:r>
                      <a:endParaRPr kumimoji="1" lang="en-US" altLang="ja-JP" sz="900" b="0" i="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i="0" dirty="0" smtClean="0">
                          <a:solidFill>
                            <a:schemeClr val="tx1"/>
                          </a:solidFill>
                          <a:latin typeface="+mn-ea"/>
                          <a:ea typeface="+mn-ea"/>
                        </a:rPr>
                        <a:t>○ </a:t>
                      </a:r>
                      <a:r>
                        <a:rPr kumimoji="1" lang="ja-JP" altLang="en-US" sz="900" b="0" i="0" dirty="0" smtClean="0">
                          <a:solidFill>
                            <a:schemeClr val="tx1"/>
                          </a:solidFill>
                          <a:latin typeface="+mn-ea"/>
                          <a:ea typeface="+mn-ea"/>
                        </a:rPr>
                        <a:t>共同生活援助の利用者数</a:t>
                      </a:r>
                    </a:p>
                    <a:p>
                      <a:pPr marL="88900" indent="-88900"/>
                      <a:r>
                        <a:rPr lang="ja-JP" altLang="en-US" sz="900" b="0" i="0" dirty="0" smtClean="0">
                          <a:solidFill>
                            <a:schemeClr val="tx1"/>
                          </a:solidFill>
                          <a:latin typeface="+mn-ea"/>
                          <a:ea typeface="+mn-ea"/>
                        </a:rPr>
                        <a:t>○ 地域相談支援（計画相談支援、地域移行支援、地域定着支援）の利用者数</a:t>
                      </a:r>
                      <a:endParaRPr lang="en-US" altLang="ja-JP" sz="900" b="0" i="0" dirty="0" smtClean="0">
                        <a:solidFill>
                          <a:schemeClr val="tx1"/>
                        </a:solidFill>
                        <a:latin typeface="+mn-ea"/>
                        <a:ea typeface="+mn-ea"/>
                      </a:endParaRPr>
                    </a:p>
                  </a:txBody>
                  <a:tcPr marL="91441" marR="91441" marT="36000" marB="3600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r>
            </a:tbl>
          </a:graphicData>
        </a:graphic>
      </p:graphicFrame>
      <p:sp>
        <p:nvSpPr>
          <p:cNvPr id="27" name="等号 26"/>
          <p:cNvSpPr/>
          <p:nvPr/>
        </p:nvSpPr>
        <p:spPr bwMode="auto">
          <a:xfrm>
            <a:off x="4848989" y="2348880"/>
            <a:ext cx="504000" cy="288032"/>
          </a:xfrm>
          <a:prstGeom prst="mathEqua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804" tIns="7359" rIns="36804" bIns="7359" numCol="1" rtlCol="0" anchor="t" anchorCtr="0" compatLnSpc="1">
            <a:prstTxWarp prst="textNoShape">
              <a:avLst/>
            </a:prstTxWarp>
          </a:bodyPr>
          <a:lstStyle/>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テキスト ボックス 25"/>
          <p:cNvSpPr txBox="1"/>
          <p:nvPr/>
        </p:nvSpPr>
        <p:spPr>
          <a:xfrm>
            <a:off x="375591" y="-36000"/>
            <a:ext cx="9906001" cy="338554"/>
          </a:xfrm>
          <a:prstGeom prst="rect">
            <a:avLst/>
          </a:prstGeom>
          <a:noFill/>
        </p:spPr>
        <p:txBody>
          <a:bodyPr wrap="square" rtlCol="0">
            <a:spAutoFit/>
          </a:bodyPr>
          <a:lstStyle/>
          <a:p>
            <a:pPr marL="901700" indent="-901700" fontAlgn="auto">
              <a:spcBef>
                <a:spcPts val="0"/>
              </a:spcBef>
              <a:spcAft>
                <a:spcPts val="0"/>
              </a:spcAft>
            </a:pPr>
            <a:r>
              <a:rPr lang="ja-JP" altLang="en-US" sz="16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600" dirty="0" smtClean="0">
                <a:latin typeface="+mj-ea"/>
              </a:rPr>
              <a:t>参考</a:t>
            </a:r>
            <a:r>
              <a:rPr lang="ja-JP" altLang="en-US" sz="16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２－４）　</a:t>
            </a:r>
            <a:r>
              <a:rPr lang="ja-JP" altLang="en-US" sz="1600" dirty="0">
                <a:solidFill>
                  <a:prstClr val="black"/>
                </a:solidFill>
                <a:latin typeface="ＭＳ Ｐゴシック" panose="020B0600070205080204" pitchFamily="50" charset="-128"/>
                <a:ea typeface="ＭＳ Ｐゴシック" panose="020B0600070205080204" pitchFamily="50" charset="-128"/>
                <a:cs typeface="メイリオ" pitchFamily="50" charset="-128"/>
              </a:rPr>
              <a:t>成果目標と障害福祉サービスの見込量（活動指標）との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cs typeface="メイリオ" pitchFamily="50" charset="-128"/>
              </a:rPr>
              <a:t>関係</a:t>
            </a:r>
            <a:endParaRPr lang="ja-JP" altLang="en-US" sz="1600" dirty="0">
              <a:solidFill>
                <a:prstClr val="black"/>
              </a:solidFill>
              <a:latin typeface="ＭＳ Ｐゴシック" panose="020B0600070205080204" pitchFamily="50" charset="-128"/>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9069026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7"/>
          <p:cNvGraphicFramePr>
            <a:graphicFrameLocks noGrp="1"/>
          </p:cNvGraphicFramePr>
          <p:nvPr>
            <p:extLst>
              <p:ext uri="{D42A27DB-BD31-4B8C-83A1-F6EECF244321}">
                <p14:modId xmlns:p14="http://schemas.microsoft.com/office/powerpoint/2010/main" val="3818992942"/>
              </p:ext>
            </p:extLst>
          </p:nvPr>
        </p:nvGraphicFramePr>
        <p:xfrm>
          <a:off x="799506" y="5364054"/>
          <a:ext cx="8257954" cy="1384935"/>
        </p:xfrm>
        <a:graphic>
          <a:graphicData uri="http://schemas.openxmlformats.org/drawingml/2006/table">
            <a:tbl>
              <a:tblPr/>
              <a:tblGrid>
                <a:gridCol w="1163660">
                  <a:extLst>
                    <a:ext uri="{9D8B030D-6E8A-4147-A177-3AD203B41FA5}">
                      <a16:colId xmlns:a16="http://schemas.microsoft.com/office/drawing/2014/main" xmlns="" val="20000"/>
                    </a:ext>
                  </a:extLst>
                </a:gridCol>
                <a:gridCol w="1692565">
                  <a:extLst>
                    <a:ext uri="{9D8B030D-6E8A-4147-A177-3AD203B41FA5}">
                      <a16:colId xmlns:a16="http://schemas.microsoft.com/office/drawing/2014/main" xmlns="" val="20001"/>
                    </a:ext>
                  </a:extLst>
                </a:gridCol>
                <a:gridCol w="1927015">
                  <a:extLst>
                    <a:ext uri="{9D8B030D-6E8A-4147-A177-3AD203B41FA5}">
                      <a16:colId xmlns:a16="http://schemas.microsoft.com/office/drawing/2014/main" xmlns="" val="20002"/>
                    </a:ext>
                  </a:extLst>
                </a:gridCol>
                <a:gridCol w="1737357">
                  <a:extLst>
                    <a:ext uri="{9D8B030D-6E8A-4147-A177-3AD203B41FA5}">
                      <a16:colId xmlns:a16="http://schemas.microsoft.com/office/drawing/2014/main" xmlns="" val="20003"/>
                    </a:ext>
                  </a:extLst>
                </a:gridCol>
                <a:gridCol w="1737357">
                  <a:extLst>
                    <a:ext uri="{9D8B030D-6E8A-4147-A177-3AD203B41FA5}">
                      <a16:colId xmlns:a16="http://schemas.microsoft.com/office/drawing/2014/main" xmlns="" val="20004"/>
                    </a:ext>
                  </a:extLst>
                </a:gridCol>
              </a:tblGrid>
              <a:tr h="211063">
                <a:tc>
                  <a:txBody>
                    <a:bodyPr/>
                    <a:lstStyle/>
                    <a:p>
                      <a:pPr algn="l"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 目標値</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第１～２期</a:t>
                      </a:r>
                      <a:b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18</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23</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第３期</a:t>
                      </a:r>
                      <a:b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24</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26</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第４期</a:t>
                      </a:r>
                      <a:b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27</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29</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第５期</a:t>
                      </a:r>
                      <a:endPar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（平成</a:t>
                      </a: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30</a:t>
                      </a: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rPr>
                        <a:t>32</a:t>
                      </a: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340948">
                <a:tc>
                  <a:txBody>
                    <a:bodyPr/>
                    <a:lstStyle/>
                    <a:p>
                      <a:pPr algn="l"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 基本指針</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１０</a:t>
                      </a:r>
                      <a:r>
                        <a:rPr lang="zh-TW"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23</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6.5</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３０％</a:t>
                      </a:r>
                      <a: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月</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日～</a:t>
                      </a:r>
                      <a:b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26</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9.5</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年間）</a:t>
                      </a:r>
                      <a: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１２</a:t>
                      </a:r>
                      <a:r>
                        <a:rPr lang="zh-TW"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25</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b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29</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4</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９％</a:t>
                      </a:r>
                      <a:endPar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marL="0" marR="0" lvl="0" indent="0" algn="r" defTabSz="914400" rtl="0" eaLnBrk="1" fontAlgn="ctr"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zh-TW"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28</a:t>
                      </a: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年度末～</a:t>
                      </a:r>
                      <a:b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en-US" altLang="zh-TW"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32</a:t>
                      </a: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年度末（</a:t>
                      </a:r>
                      <a:r>
                        <a:rPr kumimoji="1" lang="en-US" altLang="zh-TW"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a:t>
                      </a: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年間））</a:t>
                      </a: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2085">
                <a:tc>
                  <a:txBody>
                    <a:bodyPr/>
                    <a:lstStyle/>
                    <a:p>
                      <a:pPr algn="l"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 都道府県</a:t>
                      </a:r>
                      <a:b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 障害福祉計画</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１４．５</a:t>
                      </a:r>
                      <a:r>
                        <a:rPr lang="en-US" altLang="zh-TW" sz="1200" b="0" i="0" u="none" strike="noStrike" dirty="0">
                          <a:solidFill>
                            <a:schemeClr val="tx1"/>
                          </a:solidFill>
                          <a:effectLst/>
                          <a:latin typeface="ＭＳ Ｐゴシック" panose="020B0600070205080204" pitchFamily="50" charset="-128"/>
                          <a:ea typeface="ＭＳ Ｐゴシック" panose="020B0600070205080204" pitchFamily="50" charset="-128"/>
                        </a:rPr>
                        <a:t>%</a:t>
                      </a:r>
                      <a:br>
                        <a:rPr lang="en-US" altLang="zh-TW"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23</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6.5</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２５．２％</a:t>
                      </a:r>
                      <a:r>
                        <a:rPr lang="en-US" altLang="zh-TW" sz="1200" b="0" i="0" u="none" strike="noStrike" dirty="0">
                          <a:solidFill>
                            <a:schemeClr val="tx1"/>
                          </a:solidFill>
                          <a:effectLst/>
                          <a:latin typeface="ＭＳ Ｐゴシック" panose="020B0600070205080204" pitchFamily="50" charset="-128"/>
                          <a:ea typeface="ＭＳ Ｐゴシック" panose="020B0600070205080204" pitchFamily="50" charset="-128"/>
                        </a:rPr>
                        <a:t/>
                      </a:r>
                      <a:br>
                        <a:rPr lang="en-US" altLang="zh-TW" sz="12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26</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chemeClr val="tx1"/>
                          </a:solidFill>
                          <a:effectLst/>
                          <a:latin typeface="ＭＳ Ｐゴシック" panose="020B0600070205080204" pitchFamily="50" charset="-128"/>
                          <a:ea typeface="ＭＳ Ｐゴシック" panose="020B0600070205080204" pitchFamily="50" charset="-128"/>
                        </a:rPr>
                        <a:t>9.5</a:t>
                      </a:r>
                      <a:r>
                        <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kumimoji="1" lang="ja-JP" altLang="en-US" sz="12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１２．０</a:t>
                      </a:r>
                      <a:r>
                        <a:rPr kumimoji="1" lang="zh-TW" altLang="en-US" sz="12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zh-TW" altLang="en-US" sz="11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a:r>
                      <a:br>
                        <a:rPr kumimoji="1" lang="zh-TW" altLang="en-US" sz="11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br>
                      <a:r>
                        <a:rPr kumimoji="1" lang="zh-TW" altLang="en-US"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zh-TW"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25</a:t>
                      </a:r>
                      <a:r>
                        <a:rPr kumimoji="1" lang="zh-TW" altLang="en-US"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年度末～</a:t>
                      </a:r>
                      <a:br>
                        <a:rPr kumimoji="1" lang="zh-TW" altLang="en-US"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br>
                      <a:r>
                        <a:rPr kumimoji="1" lang="en-US" altLang="zh-TW"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29</a:t>
                      </a:r>
                      <a:r>
                        <a:rPr kumimoji="1" lang="zh-TW" altLang="en-US"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年度末（</a:t>
                      </a:r>
                      <a:r>
                        <a:rPr kumimoji="1" lang="en-US" altLang="zh-TW"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4</a:t>
                      </a:r>
                      <a:r>
                        <a:rPr kumimoji="1" lang="zh-TW" altLang="en-US" sz="10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年間）</a:t>
                      </a:r>
                      <a:endPar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kumimoji="1" lang="en-US" altLang="ja-JP" sz="1200" dirty="0">
                          <a:solidFill>
                            <a:srgbClr val="FF0000"/>
                          </a:solidFill>
                          <a:latin typeface="+mn-ea"/>
                          <a:ea typeface="+mn-ea"/>
                        </a:rPr>
                        <a:t>―</a:t>
                      </a:r>
                      <a:endParaRPr kumimoji="1" lang="ja-JP" altLang="en-US" sz="1200" dirty="0">
                        <a:solidFill>
                          <a:srgbClr val="FF0000"/>
                        </a:solidFill>
                        <a:latin typeface="+mn-ea"/>
                        <a:ea typeface="+mn-ea"/>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5" name="正方形/長方形 34"/>
          <p:cNvSpPr/>
          <p:nvPr/>
        </p:nvSpPr>
        <p:spPr>
          <a:xfrm>
            <a:off x="1568653" y="6660000"/>
            <a:ext cx="7605959"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latin typeface="HGPｺﾞｼｯｸM" panose="020B0600000000000000" pitchFamily="50" charset="-128"/>
                <a:ea typeface="HGPｺﾞｼｯｸM" panose="020B0600000000000000" pitchFamily="50" charset="-128"/>
              </a:rPr>
              <a:t>平成</a:t>
            </a:r>
            <a:r>
              <a:rPr lang="en-US" altLang="ja-JP" sz="800" dirty="0">
                <a:solidFill>
                  <a:schemeClr val="tx1"/>
                </a:solidFill>
                <a:latin typeface="HGPｺﾞｼｯｸM" panose="020B0600000000000000" pitchFamily="50" charset="-128"/>
                <a:ea typeface="HGPｺﾞｼｯｸM" panose="020B0600000000000000" pitchFamily="50" charset="-128"/>
              </a:rPr>
              <a:t>21</a:t>
            </a:r>
            <a:r>
              <a:rPr lang="ja-JP" altLang="en-US" sz="800" dirty="0">
                <a:solidFill>
                  <a:schemeClr val="tx1"/>
                </a:solidFill>
                <a:latin typeface="HGPｺﾞｼｯｸM" panose="020B0600000000000000" pitchFamily="50" charset="-128"/>
                <a:ea typeface="HGPｺﾞｼｯｸM" panose="020B0600000000000000" pitchFamily="50" charset="-128"/>
              </a:rPr>
              <a:t>～</a:t>
            </a:r>
            <a:r>
              <a:rPr lang="en-US" altLang="ja-JP" sz="800" dirty="0">
                <a:solidFill>
                  <a:schemeClr val="tx1"/>
                </a:solidFill>
                <a:latin typeface="HGPｺﾞｼｯｸM" panose="020B0600000000000000" pitchFamily="50" charset="-128"/>
                <a:ea typeface="HGPｺﾞｼｯｸM" panose="020B0600000000000000" pitchFamily="50" charset="-128"/>
              </a:rPr>
              <a:t>23</a:t>
            </a:r>
            <a:r>
              <a:rPr lang="ja-JP" altLang="en-US" sz="800" dirty="0">
                <a:solidFill>
                  <a:schemeClr val="tx1"/>
                </a:solidFill>
                <a:latin typeface="HGPｺﾞｼｯｸM" panose="020B0600000000000000" pitchFamily="50" charset="-128"/>
                <a:ea typeface="HGPｺﾞｼｯｸM" panose="020B0600000000000000" pitchFamily="50" charset="-128"/>
              </a:rPr>
              <a:t>年度は</a:t>
            </a:r>
            <a:r>
              <a:rPr lang="en-US" altLang="ja-JP" sz="800" dirty="0">
                <a:solidFill>
                  <a:schemeClr val="tx1"/>
                </a:solidFill>
                <a:latin typeface="HGPｺﾞｼｯｸM" panose="020B0600000000000000" pitchFamily="50" charset="-128"/>
                <a:ea typeface="HGPｺﾞｼｯｸM" panose="020B0600000000000000" pitchFamily="50" charset="-128"/>
              </a:rPr>
              <a:t>10</a:t>
            </a:r>
            <a:r>
              <a:rPr lang="ja-JP" altLang="en-US" sz="800" dirty="0">
                <a:solidFill>
                  <a:schemeClr val="tx1"/>
                </a:solidFill>
                <a:latin typeface="HGPｺﾞｼｯｸM" panose="020B0600000000000000" pitchFamily="50" charset="-128"/>
                <a:ea typeface="HGPｺﾞｼｯｸM" panose="020B0600000000000000" pitchFamily="50" charset="-128"/>
              </a:rPr>
              <a:t>月１日数値、</a:t>
            </a:r>
            <a:r>
              <a:rPr lang="en-US" altLang="ja-JP" sz="800" dirty="0">
                <a:solidFill>
                  <a:schemeClr val="tx1"/>
                </a:solidFill>
                <a:latin typeface="HGPｺﾞｼｯｸM" panose="020B0600000000000000" pitchFamily="50" charset="-128"/>
                <a:ea typeface="HGPｺﾞｼｯｸM" panose="020B0600000000000000" pitchFamily="50" charset="-128"/>
              </a:rPr>
              <a:t>24</a:t>
            </a:r>
            <a:r>
              <a:rPr lang="ja-JP" altLang="en-US" sz="800" dirty="0">
                <a:solidFill>
                  <a:schemeClr val="tx1"/>
                </a:solidFill>
                <a:latin typeface="HGPｺﾞｼｯｸM" panose="020B0600000000000000" pitchFamily="50" charset="-128"/>
                <a:ea typeface="HGPｺﾞｼｯｸM" panose="020B0600000000000000" pitchFamily="50" charset="-128"/>
              </a:rPr>
              <a:t>年度～</a:t>
            </a:r>
            <a:r>
              <a:rPr lang="en-US" altLang="ja-JP" sz="800" dirty="0">
                <a:solidFill>
                  <a:schemeClr val="tx1"/>
                </a:solidFill>
                <a:latin typeface="HGPｺﾞｼｯｸM" panose="020B0600000000000000" pitchFamily="50" charset="-128"/>
                <a:ea typeface="HGPｺﾞｼｯｸM" panose="020B0600000000000000" pitchFamily="50" charset="-128"/>
              </a:rPr>
              <a:t>27</a:t>
            </a:r>
            <a:r>
              <a:rPr lang="ja-JP" altLang="en-US" sz="800" dirty="0">
                <a:solidFill>
                  <a:schemeClr val="tx1"/>
                </a:solidFill>
                <a:latin typeface="HGPｺﾞｼｯｸM" panose="020B0600000000000000" pitchFamily="50" charset="-128"/>
                <a:ea typeface="HGPｺﾞｼｯｸM" panose="020B0600000000000000" pitchFamily="50" charset="-128"/>
              </a:rPr>
              <a:t>年度は３月末数値。</a:t>
            </a:r>
            <a:r>
              <a:rPr lang="en-US" altLang="ja-JP" sz="800" dirty="0">
                <a:solidFill>
                  <a:schemeClr val="tx1"/>
                </a:solidFill>
                <a:latin typeface="HGPｺﾞｼｯｸM" panose="020B0600000000000000" pitchFamily="50" charset="-128"/>
                <a:ea typeface="HGPｺﾞｼｯｸM" panose="020B0600000000000000" pitchFamily="50" charset="-128"/>
              </a:rPr>
              <a:t>28</a:t>
            </a:r>
            <a:r>
              <a:rPr lang="ja-JP" altLang="en-US" sz="800" dirty="0">
                <a:solidFill>
                  <a:schemeClr val="tx1"/>
                </a:solidFill>
                <a:latin typeface="HGPｺﾞｼｯｸM" panose="020B0600000000000000" pitchFamily="50" charset="-128"/>
                <a:ea typeface="HGPｺﾞｼｯｸM" panose="020B0600000000000000" pitchFamily="50" charset="-128"/>
              </a:rPr>
              <a:t>年度以降（括弧書き）は推計。（出典：</a:t>
            </a:r>
            <a:r>
              <a:rPr kumimoji="1" lang="ja-JP" altLang="en-US" sz="800" dirty="0">
                <a:solidFill>
                  <a:schemeClr val="tx1"/>
                </a:solidFill>
                <a:latin typeface="HGPｺﾞｼｯｸM" panose="020B0600000000000000" pitchFamily="50" charset="-128"/>
                <a:ea typeface="HGPｺﾞｼｯｸM" panose="020B0600000000000000" pitchFamily="50" charset="-128"/>
              </a:rPr>
              <a:t>施設入所者の地域生活の移行に関する状況調査）</a:t>
            </a:r>
          </a:p>
        </p:txBody>
      </p:sp>
      <p:sp>
        <p:nvSpPr>
          <p:cNvPr id="37" name="正方形/長方形 36"/>
          <p:cNvSpPr/>
          <p:nvPr/>
        </p:nvSpPr>
        <p:spPr>
          <a:xfrm>
            <a:off x="704528" y="5112000"/>
            <a:ext cx="5117255"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n-ea"/>
              </a:rPr>
              <a:t>（参考）基本指針及び都道府県障害福祉計画における目標値</a:t>
            </a:r>
            <a:endParaRPr kumimoji="1" lang="ja-JP" altLang="en-US" sz="1200" dirty="0">
              <a:solidFill>
                <a:schemeClr val="tx1"/>
              </a:solidFill>
              <a:latin typeface="+mn-ea"/>
            </a:endParaRPr>
          </a:p>
        </p:txBody>
      </p:sp>
      <p:grpSp>
        <p:nvGrpSpPr>
          <p:cNvPr id="49" name="グループ化 10"/>
          <p:cNvGrpSpPr>
            <a:grpSpLocks/>
          </p:cNvGrpSpPr>
          <p:nvPr/>
        </p:nvGrpSpPr>
        <p:grpSpPr bwMode="auto">
          <a:xfrm>
            <a:off x="80" y="405234"/>
            <a:ext cx="9906000" cy="71438"/>
            <a:chOff x="0" y="188640"/>
            <a:chExt cx="9144000" cy="72008"/>
          </a:xfrm>
        </p:grpSpPr>
        <p:cxnSp>
          <p:nvCxnSpPr>
            <p:cNvPr id="50" name="直線コネクタ 49"/>
            <p:cNvCxnSpPr/>
            <p:nvPr/>
          </p:nvCxnSpPr>
          <p:spPr>
            <a:xfrm>
              <a:off x="0" y="188640"/>
              <a:ext cx="9144000" cy="0"/>
            </a:xfrm>
            <a:prstGeom prst="line">
              <a:avLst/>
            </a:prstGeom>
            <a:noFill/>
            <a:ln w="9525" cap="flat" cmpd="sng" algn="ctr">
              <a:solidFill>
                <a:srgbClr val="99CCFF"/>
              </a:solidFill>
              <a:prstDash val="solid"/>
            </a:ln>
            <a:effectLst/>
          </p:spPr>
        </p:cxnSp>
        <p:cxnSp>
          <p:nvCxnSpPr>
            <p:cNvPr id="51" name="直線コネクタ 50"/>
            <p:cNvCxnSpPr/>
            <p:nvPr/>
          </p:nvCxnSpPr>
          <p:spPr>
            <a:xfrm>
              <a:off x="0" y="260648"/>
              <a:ext cx="9144000" cy="0"/>
            </a:xfrm>
            <a:prstGeom prst="line">
              <a:avLst/>
            </a:prstGeom>
            <a:noFill/>
            <a:ln w="57150" cap="flat" cmpd="sng" algn="ctr">
              <a:solidFill>
                <a:srgbClr val="99CCFF"/>
              </a:solidFill>
              <a:prstDash val="solid"/>
            </a:ln>
            <a:effectLst/>
          </p:spPr>
        </p:cxnSp>
      </p:grpSp>
      <p:sp>
        <p:nvSpPr>
          <p:cNvPr id="54" name="正方形/長方形 53"/>
          <p:cNvSpPr/>
          <p:nvPr/>
        </p:nvSpPr>
        <p:spPr>
          <a:xfrm>
            <a:off x="0" y="-27384"/>
            <a:ext cx="9906000" cy="461665"/>
          </a:xfrm>
          <a:prstGeom prst="rect">
            <a:avLst/>
          </a:prstGeom>
        </p:spPr>
        <p:txBody>
          <a:bodyPr wrap="square">
            <a:spAutoFit/>
          </a:bodyPr>
          <a:lstStyle/>
          <a:p>
            <a:pPr algn="ctr" fontAlgn="auto">
              <a:spcBef>
                <a:spcPts val="0"/>
              </a:spcBef>
              <a:spcAft>
                <a:spcPts val="0"/>
              </a:spcAft>
            </a:pP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施設入所者の地域生活移行者数に関する目標について</a:t>
            </a:r>
          </a:p>
        </p:txBody>
      </p:sp>
      <p:sp>
        <p:nvSpPr>
          <p:cNvPr id="56" name="タイトル 1"/>
          <p:cNvSpPr txBox="1">
            <a:spLocks/>
          </p:cNvSpPr>
          <p:nvPr/>
        </p:nvSpPr>
        <p:spPr>
          <a:xfrm>
            <a:off x="144616" y="836712"/>
            <a:ext cx="9632920" cy="1224136"/>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r>
              <a:rPr lang="ja-JP" altLang="en-US" sz="1600" dirty="0">
                <a:latin typeface="HGPｺﾞｼｯｸM" panose="020B0600000000000000" pitchFamily="50" charset="-128"/>
                <a:ea typeface="HGPｺﾞｼｯｸM" panose="020B0600000000000000" pitchFamily="50" charset="-128"/>
              </a:rPr>
              <a:t>〇　平成</a:t>
            </a:r>
            <a:r>
              <a:rPr lang="en-US" altLang="ja-JP" sz="1600" dirty="0">
                <a:latin typeface="HGPｺﾞｼｯｸM" panose="020B0600000000000000" pitchFamily="50" charset="-128"/>
                <a:ea typeface="HGPｺﾞｼｯｸM" panose="020B0600000000000000" pitchFamily="50" charset="-128"/>
              </a:rPr>
              <a:t>25</a:t>
            </a:r>
            <a:r>
              <a:rPr lang="ja-JP" altLang="en-US" sz="1600" dirty="0">
                <a:latin typeface="HGPｺﾞｼｯｸM" panose="020B0600000000000000" pitchFamily="50" charset="-128"/>
                <a:ea typeface="HGPｺﾞｼｯｸM" panose="020B0600000000000000" pitchFamily="50" charset="-128"/>
              </a:rPr>
              <a:t>年度末の施設入所者を母数とした地域生活移行者の割合は、平成</a:t>
            </a:r>
            <a:r>
              <a:rPr lang="en-US" altLang="ja-JP" sz="1600" dirty="0">
                <a:latin typeface="HGPｺﾞｼｯｸM" panose="020B0600000000000000" pitchFamily="50" charset="-128"/>
                <a:ea typeface="HGPｺﾞｼｯｸM" panose="020B0600000000000000" pitchFamily="50" charset="-128"/>
              </a:rPr>
              <a:t>27</a:t>
            </a:r>
            <a:r>
              <a:rPr lang="ja-JP" altLang="en-US" sz="1600" dirty="0">
                <a:latin typeface="HGPｺﾞｼｯｸM" panose="020B0600000000000000" pitchFamily="50" charset="-128"/>
                <a:ea typeface="HGPｺﾞｼｯｸM" panose="020B0600000000000000" pitchFamily="50" charset="-128"/>
              </a:rPr>
              <a:t>年度末時点で</a:t>
            </a:r>
            <a:r>
              <a:rPr lang="en-US" altLang="ja-JP" sz="1600" dirty="0">
                <a:latin typeface="HGPｺﾞｼｯｸM" panose="020B0600000000000000" pitchFamily="50" charset="-128"/>
                <a:ea typeface="HGPｺﾞｼｯｸM" panose="020B0600000000000000" pitchFamily="50" charset="-128"/>
              </a:rPr>
              <a:t>3.3</a:t>
            </a:r>
            <a:r>
              <a:rPr lang="ja-JP" altLang="en-US" sz="1600" dirty="0">
                <a:latin typeface="HGPｺﾞｼｯｸM" panose="020B0600000000000000" pitchFamily="50" charset="-128"/>
                <a:ea typeface="HGPｺﾞｼｯｸM" panose="020B0600000000000000" pitchFamily="50" charset="-128"/>
              </a:rPr>
              <a:t>％であり、引き続き、現状の水準で推移した場合、平成</a:t>
            </a:r>
            <a:r>
              <a:rPr lang="en-US" altLang="ja-JP" sz="1600" dirty="0">
                <a:latin typeface="HGPｺﾞｼｯｸM" panose="020B0600000000000000" pitchFamily="50" charset="-128"/>
                <a:ea typeface="HGPｺﾞｼｯｸM" panose="020B0600000000000000" pitchFamily="50" charset="-128"/>
              </a:rPr>
              <a:t>29</a:t>
            </a:r>
            <a:r>
              <a:rPr lang="ja-JP" altLang="en-US" sz="1600" dirty="0">
                <a:latin typeface="HGPｺﾞｼｯｸM" panose="020B0600000000000000" pitchFamily="50" charset="-128"/>
                <a:ea typeface="HGPｺﾞｼｯｸM" panose="020B0600000000000000" pitchFamily="50" charset="-128"/>
              </a:rPr>
              <a:t>年度末の目標値である</a:t>
            </a:r>
            <a:r>
              <a:rPr lang="en-US" altLang="ja-JP" sz="1600" dirty="0">
                <a:latin typeface="HGPｺﾞｼｯｸM" panose="020B0600000000000000" pitchFamily="50" charset="-128"/>
                <a:ea typeface="HGPｺﾞｼｯｸM" panose="020B0600000000000000" pitchFamily="50" charset="-128"/>
              </a:rPr>
              <a:t>12</a:t>
            </a:r>
            <a:r>
              <a:rPr lang="ja-JP" altLang="en-US" sz="1600" dirty="0">
                <a:latin typeface="HGPｺﾞｼｯｸM" panose="020B0600000000000000" pitchFamily="50" charset="-128"/>
                <a:ea typeface="HGPｺﾞｼｯｸM" panose="020B0600000000000000" pitchFamily="50" charset="-128"/>
              </a:rPr>
              <a:t>％を下回る状況。</a:t>
            </a:r>
            <a:endParaRPr lang="en-US" altLang="ja-JP" sz="1600" dirty="0">
              <a:latin typeface="HGPｺﾞｼｯｸM" panose="020B0600000000000000" pitchFamily="50" charset="-128"/>
              <a:ea typeface="HGPｺﾞｼｯｸM" panose="020B0600000000000000" pitchFamily="50" charset="-128"/>
            </a:endParaRPr>
          </a:p>
          <a:p>
            <a:pPr marL="85725" indent="-85725" algn="l"/>
            <a:endParaRPr lang="en-US" altLang="ja-JP" sz="600" dirty="0">
              <a:latin typeface="HGPｺﾞｼｯｸM" panose="020B0600000000000000" pitchFamily="50" charset="-128"/>
              <a:ea typeface="HGPｺﾞｼｯｸM" panose="020B0600000000000000" pitchFamily="50" charset="-128"/>
            </a:endParaRPr>
          </a:p>
          <a:p>
            <a:pPr marL="85725" indent="-85725" algn="l"/>
            <a:r>
              <a:rPr lang="ja-JP" altLang="en-US" sz="1600" dirty="0">
                <a:latin typeface="HGPｺﾞｼｯｸM" panose="020B0600000000000000" pitchFamily="50" charset="-128"/>
                <a:ea typeface="HGPｺﾞｼｯｸM" panose="020B0600000000000000" pitchFamily="50" charset="-128"/>
              </a:rPr>
              <a:t>〇　また、直近３カ年（平成</a:t>
            </a:r>
            <a:r>
              <a:rPr lang="en-US" altLang="ja-JP" sz="1600" dirty="0">
                <a:latin typeface="HGPｺﾞｼｯｸM" panose="020B0600000000000000" pitchFamily="50" charset="-128"/>
                <a:ea typeface="HGPｺﾞｼｯｸM" panose="020B0600000000000000" pitchFamily="50" charset="-128"/>
              </a:rPr>
              <a:t>25</a:t>
            </a:r>
            <a:r>
              <a:rPr lang="ja-JP" altLang="en-US" sz="1600" dirty="0">
                <a:latin typeface="HGPｺﾞｼｯｸM" panose="020B0600000000000000" pitchFamily="50" charset="-128"/>
                <a:ea typeface="HGPｺﾞｼｯｸM" panose="020B0600000000000000" pitchFamily="50" charset="-128"/>
              </a:rPr>
              <a:t>年～平成</a:t>
            </a:r>
            <a:r>
              <a:rPr lang="en-US" altLang="ja-JP" sz="1600" dirty="0">
                <a:latin typeface="HGPｺﾞｼｯｸM" panose="020B0600000000000000" pitchFamily="50" charset="-128"/>
                <a:ea typeface="HGPｺﾞｼｯｸM" panose="020B0600000000000000" pitchFamily="50" charset="-128"/>
              </a:rPr>
              <a:t>27</a:t>
            </a:r>
            <a:r>
              <a:rPr lang="ja-JP" altLang="en-US" sz="1600" dirty="0">
                <a:latin typeface="HGPｺﾞｼｯｸM" panose="020B0600000000000000" pitchFamily="50" charset="-128"/>
                <a:ea typeface="HGPｺﾞｼｯｸM" panose="020B0600000000000000" pitchFamily="50" charset="-128"/>
              </a:rPr>
              <a:t>年）の地域移行生活移行者の水準を踏まえると、平成</a:t>
            </a:r>
            <a:r>
              <a:rPr lang="en-US" altLang="ja-JP" sz="1600" dirty="0">
                <a:latin typeface="HGPｺﾞｼｯｸM" panose="020B0600000000000000" pitchFamily="50" charset="-128"/>
                <a:ea typeface="HGPｺﾞｼｯｸM" panose="020B0600000000000000" pitchFamily="50" charset="-128"/>
              </a:rPr>
              <a:t>28</a:t>
            </a:r>
            <a:r>
              <a:rPr lang="ja-JP" altLang="en-US" sz="1600" dirty="0">
                <a:latin typeface="HGPｺﾞｼｯｸM" panose="020B0600000000000000" pitchFamily="50" charset="-128"/>
                <a:ea typeface="HGPｺﾞｼｯｸM" panose="020B0600000000000000" pitchFamily="50" charset="-128"/>
              </a:rPr>
              <a:t>年度末の施設入所者数を母数とした地域生活移行者の割合は、平成</a:t>
            </a:r>
            <a:r>
              <a:rPr lang="en-US" altLang="ja-JP" sz="1600" dirty="0">
                <a:latin typeface="HGPｺﾞｼｯｸM" panose="020B0600000000000000" pitchFamily="50" charset="-128"/>
                <a:ea typeface="HGPｺﾞｼｯｸM" panose="020B0600000000000000" pitchFamily="50" charset="-128"/>
              </a:rPr>
              <a:t>32</a:t>
            </a:r>
            <a:r>
              <a:rPr lang="ja-JP" altLang="en-US" sz="1600" dirty="0">
                <a:latin typeface="HGPｺﾞｼｯｸM" panose="020B0600000000000000" pitchFamily="50" charset="-128"/>
                <a:ea typeface="HGPｺﾞｼｯｸM" panose="020B0600000000000000" pitchFamily="50" charset="-128"/>
              </a:rPr>
              <a:t>年度末までに</a:t>
            </a:r>
            <a:r>
              <a:rPr lang="en-US" altLang="ja-JP" sz="1600" dirty="0">
                <a:latin typeface="HGPｺﾞｼｯｸM" panose="020B0600000000000000" pitchFamily="50" charset="-128"/>
                <a:ea typeface="HGPｺﾞｼｯｸM" panose="020B0600000000000000" pitchFamily="50" charset="-128"/>
              </a:rPr>
              <a:t>8.4</a:t>
            </a:r>
            <a:r>
              <a:rPr lang="ja-JP" altLang="en-US" sz="1600" dirty="0">
                <a:latin typeface="HGPｺﾞｼｯｸM" panose="020B0600000000000000" pitchFamily="50" charset="-128"/>
                <a:ea typeface="HGPｺﾞｼｯｸM" panose="020B0600000000000000" pitchFamily="50" charset="-128"/>
              </a:rPr>
              <a:t>％となる見込み。　</a:t>
            </a:r>
          </a:p>
        </p:txBody>
      </p:sp>
      <p:sp>
        <p:nvSpPr>
          <p:cNvPr id="59" name="正方形/長方形 58"/>
          <p:cNvSpPr/>
          <p:nvPr/>
        </p:nvSpPr>
        <p:spPr>
          <a:xfrm>
            <a:off x="38459" y="498160"/>
            <a:ext cx="4338482" cy="41056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施設入所者の地域生活移行者数に関する現状</a:t>
            </a:r>
          </a:p>
        </p:txBody>
      </p:sp>
      <p:sp>
        <p:nvSpPr>
          <p:cNvPr id="60" name="下矢印 59"/>
          <p:cNvSpPr/>
          <p:nvPr/>
        </p:nvSpPr>
        <p:spPr>
          <a:xfrm>
            <a:off x="4045212" y="2132856"/>
            <a:ext cx="1843892" cy="421304"/>
          </a:xfrm>
          <a:prstGeom prst="downArrow">
            <a:avLst>
              <a:gd name="adj1" fmla="val 50000"/>
              <a:gd name="adj2" fmla="val 5706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タイトル 1"/>
          <p:cNvSpPr txBox="1">
            <a:spLocks/>
          </p:cNvSpPr>
          <p:nvPr/>
        </p:nvSpPr>
        <p:spPr>
          <a:xfrm>
            <a:off x="153712" y="2556000"/>
            <a:ext cx="9632920" cy="2581544"/>
          </a:xfrm>
          <a:prstGeom prst="rect">
            <a:avLst/>
          </a:prstGeom>
          <a:solidFill>
            <a:schemeClr val="accent6">
              <a:lumMod val="20000"/>
              <a:lumOff val="80000"/>
            </a:schemeClr>
          </a:solidFill>
          <a:ln>
            <a:solidFill>
              <a:schemeClr val="tx1"/>
            </a:solidFill>
            <a:prstDash val="solid"/>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r>
              <a:rPr lang="ja-JP" altLang="en-US" sz="1600" dirty="0">
                <a:latin typeface="HGPｺﾞｼｯｸM" panose="020B0600000000000000" pitchFamily="50" charset="-128"/>
                <a:ea typeface="HGPｺﾞｼｯｸM" panose="020B0600000000000000" pitchFamily="50" charset="-128"/>
              </a:rPr>
              <a:t>〇　施設入所者の重度化・高齢化により、入所施設からの退所は入院・死亡を理由とする割合が年々高まっており、自宅やグループホームなどへの地域生活移行者数は、上記の現状の通り減少傾向にある。</a:t>
            </a:r>
            <a:endParaRPr lang="en-US" altLang="ja-JP" sz="1600" dirty="0">
              <a:latin typeface="HGPｺﾞｼｯｸM" panose="020B0600000000000000" pitchFamily="50" charset="-128"/>
              <a:ea typeface="HGPｺﾞｼｯｸM" panose="020B0600000000000000" pitchFamily="50" charset="-128"/>
            </a:endParaRPr>
          </a:p>
          <a:p>
            <a:pPr marL="85725" indent="-85725" algn="l"/>
            <a:endParaRPr lang="en-US" altLang="ja-JP" sz="1050" dirty="0">
              <a:latin typeface="HGPｺﾞｼｯｸM" panose="020B0600000000000000" pitchFamily="50" charset="-128"/>
              <a:ea typeface="HGPｺﾞｼｯｸM" panose="020B0600000000000000" pitchFamily="50" charset="-128"/>
            </a:endParaRPr>
          </a:p>
          <a:p>
            <a:pPr marL="85725" indent="-85725" algn="l"/>
            <a:r>
              <a:rPr lang="ja-JP" altLang="en-US" sz="1600" dirty="0">
                <a:latin typeface="HGPｺﾞｼｯｸM" panose="020B0600000000000000" pitchFamily="50" charset="-128"/>
                <a:ea typeface="HGPｺﾞｼｯｸM" panose="020B0600000000000000" pitchFamily="50" charset="-128"/>
              </a:rPr>
              <a:t>○　一方で、障害者の重度化・高齢化に対応するための、グループホームなどの障害福祉サービスの機能強化や地域生活支援拠点等の整備にかかる取組を踏まえ、第５期障害福祉計画の基本指針においては、成果目標を以下のように設定してはどうか。</a:t>
            </a:r>
            <a:endParaRPr lang="en-US" altLang="ja-JP" sz="1600" dirty="0">
              <a:latin typeface="HGPｺﾞｼｯｸM" panose="020B0600000000000000" pitchFamily="50" charset="-128"/>
              <a:ea typeface="HGPｺﾞｼｯｸM" panose="020B0600000000000000" pitchFamily="50" charset="-128"/>
            </a:endParaRPr>
          </a:p>
          <a:p>
            <a:pPr marL="85725" indent="-85725" algn="l"/>
            <a:endParaRPr lang="en-US" altLang="ja-JP" sz="600" dirty="0">
              <a:latin typeface="HGPｺﾞｼｯｸM" panose="020B0600000000000000" pitchFamily="50" charset="-128"/>
              <a:ea typeface="HGPｺﾞｼｯｸM" panose="020B0600000000000000" pitchFamily="50" charset="-128"/>
            </a:endParaRPr>
          </a:p>
          <a:p>
            <a:pPr marL="85725" indent="-85725" algn="l"/>
            <a:r>
              <a:rPr lang="en-US" altLang="ja-JP" sz="1800" b="1" u="sng" dirty="0">
                <a:latin typeface="HGPｺﾞｼｯｸM" panose="020B0600000000000000" pitchFamily="50" charset="-128"/>
                <a:ea typeface="HGPｺﾞｼｯｸM" panose="020B0600000000000000" pitchFamily="50" charset="-128"/>
              </a:rPr>
              <a:t>【</a:t>
            </a:r>
            <a:r>
              <a:rPr lang="ja-JP" altLang="en-US" sz="1800" b="1" u="sng" dirty="0">
                <a:latin typeface="HGPｺﾞｼｯｸM" panose="020B0600000000000000" pitchFamily="50" charset="-128"/>
                <a:ea typeface="HGPｺﾞｼｯｸM" panose="020B0600000000000000" pitchFamily="50" charset="-128"/>
              </a:rPr>
              <a:t>成果目標（案）</a:t>
            </a:r>
            <a:r>
              <a:rPr lang="en-US" altLang="ja-JP" sz="1800" b="1" u="sng" dirty="0">
                <a:latin typeface="HGPｺﾞｼｯｸM" panose="020B0600000000000000" pitchFamily="50" charset="-128"/>
                <a:ea typeface="HGPｺﾞｼｯｸM" panose="020B0600000000000000" pitchFamily="50" charset="-128"/>
              </a:rPr>
              <a:t>】</a:t>
            </a:r>
          </a:p>
          <a:p>
            <a:pPr lvl="0" algn="l">
              <a:spcBef>
                <a:spcPts val="0"/>
              </a:spcBef>
            </a:pPr>
            <a:r>
              <a:rPr lang="ja-JP" altLang="en-US" sz="1800" b="1" dirty="0">
                <a:latin typeface="HGPｺﾞｼｯｸM" panose="020B0600000000000000" pitchFamily="50" charset="-128"/>
                <a:ea typeface="HGPｺﾞｼｯｸM" panose="020B0600000000000000" pitchFamily="50" charset="-128"/>
              </a:rPr>
              <a:t>平成</a:t>
            </a:r>
            <a:r>
              <a:rPr lang="en-US" altLang="ja-JP" sz="1800" b="1" dirty="0">
                <a:latin typeface="HGPｺﾞｼｯｸM" panose="020B0600000000000000" pitchFamily="50" charset="-128"/>
                <a:ea typeface="HGPｺﾞｼｯｸM" panose="020B0600000000000000" pitchFamily="50" charset="-128"/>
              </a:rPr>
              <a:t>32</a:t>
            </a:r>
            <a:r>
              <a:rPr lang="ja-JP" altLang="en-US" sz="1800" b="1" dirty="0">
                <a:latin typeface="HGPｺﾞｼｯｸM" panose="020B0600000000000000" pitchFamily="50" charset="-128"/>
                <a:ea typeface="HGPｺﾞｼｯｸM" panose="020B0600000000000000" pitchFamily="50" charset="-128"/>
              </a:rPr>
              <a:t>年度末時点で、平成</a:t>
            </a:r>
            <a:r>
              <a:rPr lang="en-US" altLang="ja-JP" sz="1800" b="1" dirty="0">
                <a:latin typeface="HGPｺﾞｼｯｸM" panose="020B0600000000000000" pitchFamily="50" charset="-128"/>
                <a:ea typeface="HGPｺﾞｼｯｸM" panose="020B0600000000000000" pitchFamily="50" charset="-128"/>
              </a:rPr>
              <a:t>28</a:t>
            </a:r>
            <a:r>
              <a:rPr lang="ja-JP" altLang="en-US" sz="1800" b="1" dirty="0">
                <a:latin typeface="HGPｺﾞｼｯｸM" panose="020B0600000000000000" pitchFamily="50" charset="-128"/>
                <a:ea typeface="HGPｺﾞｼｯｸM" panose="020B0600000000000000" pitchFamily="50" charset="-128"/>
              </a:rPr>
              <a:t>年度末の施設入所者数の</a:t>
            </a:r>
            <a:r>
              <a:rPr lang="ja-JP" altLang="en-US" sz="1800" b="1" u="sng" dirty="0">
                <a:latin typeface="HGPｺﾞｼｯｸM" panose="020B0600000000000000" pitchFamily="50" charset="-128"/>
                <a:ea typeface="HGPｺﾞｼｯｸM" panose="020B0600000000000000" pitchFamily="50" charset="-128"/>
              </a:rPr>
              <a:t>９</a:t>
            </a:r>
            <a:r>
              <a:rPr lang="en-US" altLang="ja-JP" sz="1800" b="1" u="sng" dirty="0">
                <a:latin typeface="HGPｺﾞｼｯｸM" panose="020B0600000000000000" pitchFamily="50" charset="-128"/>
                <a:ea typeface="HGPｺﾞｼｯｸM" panose="020B0600000000000000" pitchFamily="50" charset="-128"/>
              </a:rPr>
              <a:t>%</a:t>
            </a:r>
            <a:r>
              <a:rPr lang="ja-JP" altLang="en-US" sz="1800" b="1" u="sng" dirty="0">
                <a:latin typeface="HGPｺﾞｼｯｸM" panose="020B0600000000000000" pitchFamily="50" charset="-128"/>
                <a:ea typeface="HGPｺﾞｼｯｸM" panose="020B0600000000000000" pitchFamily="50" charset="-128"/>
              </a:rPr>
              <a:t>以上</a:t>
            </a:r>
            <a:r>
              <a:rPr lang="ja-JP" altLang="en-US" sz="1800" b="1" dirty="0">
                <a:latin typeface="HGPｺﾞｼｯｸM" panose="020B0600000000000000" pitchFamily="50" charset="-128"/>
                <a:ea typeface="HGPｺﾞｼｯｸM" panose="020B0600000000000000" pitchFamily="50" charset="-128"/>
              </a:rPr>
              <a:t>が地域生活へ移行することを基本とする。</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ただし、各市町村及び都道府県において、現在の障害福祉計画で定めた平成</a:t>
            </a:r>
            <a:r>
              <a:rPr lang="en-US" altLang="ja-JP" sz="1200" dirty="0">
                <a:solidFill>
                  <a:prstClr val="black"/>
                </a:solidFill>
                <a:latin typeface="HGPｺﾞｼｯｸM" panose="020B0600000000000000" pitchFamily="50" charset="-128"/>
                <a:ea typeface="HGPｺﾞｼｯｸM" panose="020B0600000000000000" pitchFamily="50" charset="-128"/>
                <a:cs typeface="+mn-cs"/>
              </a:rPr>
              <a:t>29</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年度末までの移行実績が達成されないと見込まれる場合は、新しい計画を定める際には、平成</a:t>
            </a:r>
            <a:r>
              <a:rPr lang="en-US" altLang="ja-JP" sz="1200" dirty="0">
                <a:solidFill>
                  <a:prstClr val="black"/>
                </a:solidFill>
                <a:latin typeface="HGPｺﾞｼｯｸM" panose="020B0600000000000000" pitchFamily="50" charset="-128"/>
                <a:ea typeface="HGPｺﾞｼｯｸM" panose="020B0600000000000000" pitchFamily="50" charset="-128"/>
                <a:cs typeface="+mn-cs"/>
              </a:rPr>
              <a:t>29</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年度末時点で未達成と見込まれる人数を加味して成果目標を設定するものとする。</a:t>
            </a:r>
            <a:endParaRPr lang="en-US" altLang="ja-JP" sz="1800" b="1" dirty="0">
              <a:latin typeface="HGPｺﾞｼｯｸM" panose="020B0600000000000000" pitchFamily="50" charset="-128"/>
              <a:ea typeface="HGPｺﾞｼｯｸM" panose="020B0600000000000000" pitchFamily="50" charset="-128"/>
            </a:endParaRPr>
          </a:p>
        </p:txBody>
      </p:sp>
      <p:sp>
        <p:nvSpPr>
          <p:cNvPr id="67" name="正方形/長方形 66"/>
          <p:cNvSpPr/>
          <p:nvPr/>
        </p:nvSpPr>
        <p:spPr>
          <a:xfrm>
            <a:off x="56456" y="2196000"/>
            <a:ext cx="1691226" cy="41056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成果目標（案）</a:t>
            </a:r>
          </a:p>
        </p:txBody>
      </p:sp>
      <p:sp>
        <p:nvSpPr>
          <p:cNvPr id="2" name="スライド番号プレースホルダー 1"/>
          <p:cNvSpPr>
            <a:spLocks noGrp="1"/>
          </p:cNvSpPr>
          <p:nvPr>
            <p:ph type="sldNum" sz="quarter" idx="12"/>
          </p:nvPr>
        </p:nvSpPr>
        <p:spPr/>
        <p:txBody>
          <a:bodyPr/>
          <a:lstStyle/>
          <a:p>
            <a:pPr>
              <a:defRPr/>
            </a:pPr>
            <a:fld id="{55BFF21B-9345-49ED-9334-74DFB50F9214}" type="slidenum">
              <a:rPr lang="ja-JP" altLang="en-US" smtClean="0">
                <a:solidFill>
                  <a:prstClr val="black">
                    <a:tint val="75000"/>
                  </a:prstClr>
                </a:solidFill>
              </a:rPr>
              <a:pPr>
                <a:defRPr/>
              </a:pPr>
              <a:t>67</a:t>
            </a:fld>
            <a:endParaRPr lang="ja-JP" altLang="en-US">
              <a:solidFill>
                <a:prstClr val="black">
                  <a:tint val="75000"/>
                </a:prstClr>
              </a:solidFill>
            </a:endParaRPr>
          </a:p>
        </p:txBody>
      </p:sp>
    </p:spTree>
    <p:extLst>
      <p:ext uri="{BB962C8B-B14F-4D97-AF65-F5344CB8AC3E}">
        <p14:creationId xmlns:p14="http://schemas.microsoft.com/office/powerpoint/2010/main" val="4091726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タイトル 1"/>
          <p:cNvSpPr txBox="1">
            <a:spLocks/>
          </p:cNvSpPr>
          <p:nvPr/>
        </p:nvSpPr>
        <p:spPr>
          <a:xfrm>
            <a:off x="122818" y="2340000"/>
            <a:ext cx="9663814" cy="2664296"/>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just">
              <a:spcAft>
                <a:spcPts val="0"/>
              </a:spcAft>
            </a:pPr>
            <a:r>
              <a:rPr lang="ja-JP" altLang="ja-JP" sz="1400" kern="100" dirty="0">
                <a:latin typeface="HGPｺﾞｼｯｸM" panose="020B0600000000000000" pitchFamily="50" charset="-128"/>
                <a:ea typeface="HGPｺﾞｼｯｸM" panose="020B0600000000000000" pitchFamily="50" charset="-128"/>
                <a:cs typeface="Times New Roman"/>
              </a:rPr>
              <a:t>○　施設入所者の現状をみると、障害支援区分５以下の利用者は減少または横ばいである一方、区分６の利用者が増加しており、</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r>
              <a:rPr lang="ja-JP" altLang="en-US" sz="1400" kern="100" dirty="0">
                <a:latin typeface="HGPｺﾞｼｯｸM" panose="020B0600000000000000" pitchFamily="50" charset="-128"/>
                <a:ea typeface="HGPｺﾞｼｯｸM" panose="020B0600000000000000" pitchFamily="50" charset="-128"/>
                <a:cs typeface="Times New Roman"/>
              </a:rPr>
              <a:t>　</a:t>
            </a:r>
            <a:r>
              <a:rPr lang="ja-JP" altLang="ja-JP" sz="1400" kern="100" dirty="0">
                <a:latin typeface="HGPｺﾞｼｯｸM" panose="020B0600000000000000" pitchFamily="50" charset="-128"/>
                <a:ea typeface="HGPｺﾞｼｯｸM" panose="020B0600000000000000" pitchFamily="50" charset="-128"/>
                <a:cs typeface="Times New Roman"/>
              </a:rPr>
              <a:t>全体として施設入所者の重度化が進んでいる。また、</a:t>
            </a:r>
            <a:r>
              <a:rPr lang="en-US" altLang="ja-JP" sz="1400" kern="100" dirty="0">
                <a:latin typeface="HGPｺﾞｼｯｸM" panose="020B0600000000000000" pitchFamily="50" charset="-128"/>
                <a:ea typeface="HGPｺﾞｼｯｸM" panose="020B0600000000000000" pitchFamily="50" charset="-128"/>
                <a:cs typeface="Times New Roman"/>
              </a:rPr>
              <a:t>65</a:t>
            </a:r>
            <a:r>
              <a:rPr lang="ja-JP" altLang="ja-JP" sz="1400" kern="100" dirty="0">
                <a:latin typeface="HGPｺﾞｼｯｸM" panose="020B0600000000000000" pitchFamily="50" charset="-128"/>
                <a:ea typeface="HGPｺﾞｼｯｸM" panose="020B0600000000000000" pitchFamily="50" charset="-128"/>
                <a:cs typeface="Times New Roman"/>
              </a:rPr>
              <a:t>歳以上の利用者の割合が増加しているなど、高齢化も進みつつある。</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endParaRPr lang="ja-JP" altLang="ja-JP" sz="8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r>
              <a:rPr lang="ja-JP" altLang="ja-JP" sz="1400" kern="100" dirty="0">
                <a:latin typeface="HGPｺﾞｼｯｸM" panose="020B0600000000000000" pitchFamily="50" charset="-128"/>
                <a:ea typeface="HGPｺﾞｼｯｸM" panose="020B0600000000000000" pitchFamily="50" charset="-128"/>
                <a:cs typeface="Times New Roman"/>
              </a:rPr>
              <a:t>○　このような状況を踏まえると、障害支援区分が比較的軽度で地域生活への移行が可能な者については、グループホーム等の</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r>
              <a:rPr lang="ja-JP" altLang="en-US" sz="1400" kern="100" dirty="0">
                <a:latin typeface="HGPｺﾞｼｯｸM" panose="020B0600000000000000" pitchFamily="50" charset="-128"/>
                <a:ea typeface="HGPｺﾞｼｯｸM" panose="020B0600000000000000" pitchFamily="50" charset="-128"/>
                <a:cs typeface="Times New Roman"/>
              </a:rPr>
              <a:t>　</a:t>
            </a:r>
            <a:r>
              <a:rPr lang="ja-JP" altLang="ja-JP" sz="1400" kern="100" dirty="0">
                <a:latin typeface="HGPｺﾞｼｯｸM" panose="020B0600000000000000" pitchFamily="50" charset="-128"/>
                <a:ea typeface="HGPｺﾞｼｯｸM" panose="020B0600000000000000" pitchFamily="50" charset="-128"/>
                <a:cs typeface="Times New Roman"/>
              </a:rPr>
              <a:t>地域生活への移行を促しつつ、この間の削減実績の推移を踏まえた目標設定とすべきではないか。</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endParaRPr lang="ja-JP" altLang="ja-JP" sz="8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r>
              <a:rPr lang="ja-JP" altLang="ja-JP" sz="1400" kern="100" dirty="0">
                <a:latin typeface="HGPｺﾞｼｯｸM" panose="020B0600000000000000" pitchFamily="50" charset="-128"/>
                <a:ea typeface="HGPｺﾞｼｯｸM" panose="020B0600000000000000" pitchFamily="50" charset="-128"/>
                <a:cs typeface="Times New Roman"/>
              </a:rPr>
              <a:t>○　一方で、重度化に対応したグループホームの新たな類型の創設や、市町村等における地域生活支援拠点等の整備にかかる</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r>
              <a:rPr lang="ja-JP" altLang="en-US" sz="1400" kern="100" dirty="0">
                <a:latin typeface="HGPｺﾞｼｯｸM" panose="020B0600000000000000" pitchFamily="50" charset="-128"/>
                <a:ea typeface="HGPｺﾞｼｯｸM" panose="020B0600000000000000" pitchFamily="50" charset="-128"/>
                <a:cs typeface="Times New Roman"/>
              </a:rPr>
              <a:t>　</a:t>
            </a:r>
            <a:r>
              <a:rPr lang="ja-JP" altLang="ja-JP" sz="1400" kern="100" dirty="0">
                <a:latin typeface="HGPｺﾞｼｯｸM" panose="020B0600000000000000" pitchFamily="50" charset="-128"/>
                <a:ea typeface="HGPｺﾞｼｯｸM" panose="020B0600000000000000" pitchFamily="50" charset="-128"/>
                <a:cs typeface="Times New Roman"/>
              </a:rPr>
              <a:t>取組を踏まえ、第５期障害福祉計画の基本指針においては、成果目標を以下のように設定してはどうか。</a:t>
            </a:r>
            <a:endParaRPr lang="en-US" altLang="ja-JP" sz="1400" kern="100" dirty="0">
              <a:latin typeface="HGPｺﾞｼｯｸM" panose="020B0600000000000000" pitchFamily="50" charset="-128"/>
              <a:ea typeface="HGPｺﾞｼｯｸM" panose="020B0600000000000000" pitchFamily="50" charset="-128"/>
              <a:cs typeface="Times New Roman"/>
            </a:endParaRPr>
          </a:p>
          <a:p>
            <a:pPr algn="just">
              <a:spcAft>
                <a:spcPts val="0"/>
              </a:spcAft>
            </a:pPr>
            <a:endParaRPr lang="en-US" altLang="ja-JP" sz="800" b="1" u="sng" dirty="0">
              <a:latin typeface="HGPｺﾞｼｯｸM" panose="020B0600000000000000" pitchFamily="50" charset="-128"/>
              <a:ea typeface="HGPｺﾞｼｯｸM" panose="020B0600000000000000" pitchFamily="50" charset="-128"/>
            </a:endParaRPr>
          </a:p>
          <a:p>
            <a:pPr marL="85725" indent="-85725" algn="l"/>
            <a:r>
              <a:rPr lang="en-US" altLang="ja-JP" sz="1600" b="1" u="sng" dirty="0">
                <a:latin typeface="HGPｺﾞｼｯｸM" panose="020B0600000000000000" pitchFamily="50" charset="-128"/>
                <a:ea typeface="HGPｺﾞｼｯｸM" panose="020B0600000000000000" pitchFamily="50" charset="-128"/>
              </a:rPr>
              <a:t>【</a:t>
            </a:r>
            <a:r>
              <a:rPr lang="ja-JP" altLang="en-US" sz="1600" b="1" u="sng" dirty="0">
                <a:latin typeface="HGPｺﾞｼｯｸM" panose="020B0600000000000000" pitchFamily="50" charset="-128"/>
                <a:ea typeface="HGPｺﾞｼｯｸM" panose="020B0600000000000000" pitchFamily="50" charset="-128"/>
              </a:rPr>
              <a:t>成果目標（案）</a:t>
            </a:r>
            <a:r>
              <a:rPr lang="en-US" altLang="ja-JP" sz="1600" b="1" u="sng" dirty="0">
                <a:latin typeface="HGPｺﾞｼｯｸM" panose="020B0600000000000000" pitchFamily="50" charset="-128"/>
                <a:ea typeface="HGPｺﾞｼｯｸM" panose="020B0600000000000000" pitchFamily="50" charset="-128"/>
              </a:rPr>
              <a:t>】</a:t>
            </a:r>
          </a:p>
          <a:p>
            <a:pPr lvl="0" algn="l">
              <a:spcBef>
                <a:spcPts val="0"/>
              </a:spcBef>
            </a:pPr>
            <a:r>
              <a:rPr lang="ja-JP" altLang="en-US" sz="1600" b="1" dirty="0">
                <a:latin typeface="HGPｺﾞｼｯｸM" panose="020B0600000000000000" pitchFamily="50" charset="-128"/>
                <a:ea typeface="HGPｺﾞｼｯｸM" panose="020B0600000000000000" pitchFamily="50" charset="-128"/>
              </a:rPr>
              <a:t>　平成</a:t>
            </a:r>
            <a:r>
              <a:rPr lang="en-US" altLang="ja-JP" sz="1600" b="1" dirty="0">
                <a:latin typeface="HGPｺﾞｼｯｸM" panose="020B0600000000000000" pitchFamily="50" charset="-128"/>
                <a:ea typeface="HGPｺﾞｼｯｸM" panose="020B0600000000000000" pitchFamily="50" charset="-128"/>
              </a:rPr>
              <a:t>32</a:t>
            </a:r>
            <a:r>
              <a:rPr lang="ja-JP" altLang="en-US" sz="1600" b="1" dirty="0">
                <a:latin typeface="HGPｺﾞｼｯｸM" panose="020B0600000000000000" pitchFamily="50" charset="-128"/>
                <a:ea typeface="HGPｺﾞｼｯｸM" panose="020B0600000000000000" pitchFamily="50" charset="-128"/>
              </a:rPr>
              <a:t>年度末時点の施設入所者数を平成</a:t>
            </a:r>
            <a:r>
              <a:rPr lang="en-US" altLang="ja-JP" sz="1600" b="1" dirty="0">
                <a:latin typeface="HGPｺﾞｼｯｸM" panose="020B0600000000000000" pitchFamily="50" charset="-128"/>
                <a:ea typeface="HGPｺﾞｼｯｸM" panose="020B0600000000000000" pitchFamily="50" charset="-128"/>
              </a:rPr>
              <a:t>28</a:t>
            </a:r>
            <a:r>
              <a:rPr lang="ja-JP" altLang="en-US" sz="1600" b="1" dirty="0">
                <a:latin typeface="HGPｺﾞｼｯｸM" panose="020B0600000000000000" pitchFamily="50" charset="-128"/>
                <a:ea typeface="HGPｺﾞｼｯｸM" panose="020B0600000000000000" pitchFamily="50" charset="-128"/>
              </a:rPr>
              <a:t>年度末時点の施設入所者数から</a:t>
            </a:r>
            <a:r>
              <a:rPr lang="ja-JP" altLang="en-US" sz="1600" b="1" u="sng" dirty="0">
                <a:latin typeface="HGPｺﾞｼｯｸM" panose="020B0600000000000000" pitchFamily="50" charset="-128"/>
                <a:ea typeface="HGPｺﾞｼｯｸM" panose="020B0600000000000000" pitchFamily="50" charset="-128"/>
              </a:rPr>
              <a:t>２％以上</a:t>
            </a:r>
            <a:r>
              <a:rPr lang="ja-JP" altLang="en-US" sz="1600" b="1" dirty="0">
                <a:latin typeface="HGPｺﾞｼｯｸM" panose="020B0600000000000000" pitchFamily="50" charset="-128"/>
                <a:ea typeface="HGPｺﾞｼｯｸM" panose="020B0600000000000000" pitchFamily="50" charset="-128"/>
              </a:rPr>
              <a:t>削減することを基本とする。</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ただし、各市町村及び都道府県において、現在の障害福祉計画で定めた平成</a:t>
            </a:r>
            <a:r>
              <a:rPr lang="en-US" altLang="ja-JP" sz="1200" dirty="0">
                <a:solidFill>
                  <a:prstClr val="black"/>
                </a:solidFill>
                <a:latin typeface="HGPｺﾞｼｯｸM" panose="020B0600000000000000" pitchFamily="50" charset="-128"/>
                <a:ea typeface="HGPｺﾞｼｯｸM" panose="020B0600000000000000" pitchFamily="50" charset="-128"/>
                <a:cs typeface="+mn-cs"/>
              </a:rPr>
              <a:t>29</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年度末までの実績が達成されないと見込まれる場合は、新しい計画を定める際には、平成</a:t>
            </a:r>
            <a:r>
              <a:rPr lang="en-US" altLang="ja-JP" sz="1200" dirty="0">
                <a:solidFill>
                  <a:prstClr val="black"/>
                </a:solidFill>
                <a:latin typeface="HGPｺﾞｼｯｸM" panose="020B0600000000000000" pitchFamily="50" charset="-128"/>
                <a:ea typeface="HGPｺﾞｼｯｸM" panose="020B0600000000000000" pitchFamily="50" charset="-128"/>
                <a:cs typeface="+mn-cs"/>
              </a:rPr>
              <a:t>29</a:t>
            </a:r>
            <a:r>
              <a:rPr lang="ja-JP" altLang="en-US" sz="1200" dirty="0">
                <a:solidFill>
                  <a:prstClr val="black"/>
                </a:solidFill>
                <a:latin typeface="HGPｺﾞｼｯｸM" panose="020B0600000000000000" pitchFamily="50" charset="-128"/>
                <a:ea typeface="HGPｺﾞｼｯｸM" panose="020B0600000000000000" pitchFamily="50" charset="-128"/>
                <a:cs typeface="+mn-cs"/>
              </a:rPr>
              <a:t>年度末時点で未達成と見込まれる人数を加味して成果目標を設定するものとする。</a:t>
            </a:r>
            <a:endParaRPr lang="en-US" altLang="ja-JP" sz="1600" b="1" dirty="0">
              <a:latin typeface="HGPｺﾞｼｯｸM" panose="020B0600000000000000" pitchFamily="50" charset="-128"/>
              <a:ea typeface="HGPｺﾞｼｯｸM" panose="020B0600000000000000" pitchFamily="50" charset="-128"/>
            </a:endParaRPr>
          </a:p>
        </p:txBody>
      </p:sp>
      <p:sp>
        <p:nvSpPr>
          <p:cNvPr id="41" name="正方形/長方形 40"/>
          <p:cNvSpPr/>
          <p:nvPr/>
        </p:nvSpPr>
        <p:spPr>
          <a:xfrm>
            <a:off x="0" y="-27384"/>
            <a:ext cx="9906000" cy="461665"/>
          </a:xfrm>
          <a:prstGeom prst="rect">
            <a:avLst/>
          </a:prstGeom>
        </p:spPr>
        <p:txBody>
          <a:bodyPr wrap="square">
            <a:spAutoFit/>
          </a:bodyPr>
          <a:lstStyle/>
          <a:p>
            <a:pPr algn="ctr" fontAlgn="auto">
              <a:spcBef>
                <a:spcPts val="0"/>
              </a:spcBef>
              <a:spcAft>
                <a:spcPts val="0"/>
              </a:spcAft>
            </a:pP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施設入所者数の削減に関する目標について</a:t>
            </a:r>
          </a:p>
        </p:txBody>
      </p:sp>
      <p:sp>
        <p:nvSpPr>
          <p:cNvPr id="42" name="タイトル 1"/>
          <p:cNvSpPr txBox="1">
            <a:spLocks/>
          </p:cNvSpPr>
          <p:nvPr/>
        </p:nvSpPr>
        <p:spPr>
          <a:xfrm>
            <a:off x="122818" y="792000"/>
            <a:ext cx="9632920" cy="1188000"/>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lvl="0" indent="-85725" algn="l">
              <a:spcBef>
                <a:spcPts val="0"/>
              </a:spcBef>
            </a:pP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〇　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25</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年度末の施設入所者数を母数とした施設入所者数の削減の割合は、平成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27</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年度末時点で</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0.6</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％であり、引き続き、現状の水準で推移した場合、平成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29</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年度末の目標値である４％を下回る状況。</a:t>
            </a:r>
            <a:endParaRPr lang="en-US" altLang="ja-JP" sz="1600" dirty="0">
              <a:solidFill>
                <a:prstClr val="black"/>
              </a:solidFill>
              <a:latin typeface="HGPｺﾞｼｯｸM" panose="020B0600000000000000" pitchFamily="50" charset="-128"/>
              <a:ea typeface="HGPｺﾞｼｯｸM" panose="020B0600000000000000" pitchFamily="50" charset="-128"/>
              <a:cs typeface="+mn-cs"/>
            </a:endParaRPr>
          </a:p>
          <a:p>
            <a:pPr marL="85725" lvl="0" indent="-85725" algn="l">
              <a:spcBef>
                <a:spcPts val="0"/>
              </a:spcBef>
            </a:pPr>
            <a:endParaRPr lang="en-US" altLang="ja-JP" sz="800" dirty="0">
              <a:solidFill>
                <a:prstClr val="black"/>
              </a:solidFill>
              <a:latin typeface="HGPｺﾞｼｯｸM" panose="020B0600000000000000" pitchFamily="50" charset="-128"/>
              <a:ea typeface="HGPｺﾞｼｯｸM" panose="020B0600000000000000" pitchFamily="50" charset="-128"/>
              <a:cs typeface="+mn-cs"/>
            </a:endParaRPr>
          </a:p>
          <a:p>
            <a:pPr marL="85725" lvl="0" indent="-85725" algn="l">
              <a:spcBef>
                <a:spcPts val="0"/>
              </a:spcBef>
            </a:pP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〇　また、直近３カ年（平成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25</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27</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年）の施設入所者数削減の状況を踏まえると、平成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28</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年度末の施設入所者数を母数とした削減の割合は平成</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32</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年度末までに</a:t>
            </a:r>
            <a:r>
              <a:rPr lang="en-US" altLang="ja-JP" sz="1600" dirty="0">
                <a:solidFill>
                  <a:prstClr val="black"/>
                </a:solidFill>
                <a:latin typeface="HGPｺﾞｼｯｸM" panose="020B0600000000000000" pitchFamily="50" charset="-128"/>
                <a:ea typeface="HGPｺﾞｼｯｸM" panose="020B0600000000000000" pitchFamily="50" charset="-128"/>
                <a:cs typeface="+mn-cs"/>
              </a:rPr>
              <a:t>1.2</a:t>
            </a:r>
            <a:r>
              <a:rPr lang="ja-JP" altLang="en-US" sz="1600" dirty="0">
                <a:solidFill>
                  <a:prstClr val="black"/>
                </a:solidFill>
                <a:latin typeface="HGPｺﾞｼｯｸM" panose="020B0600000000000000" pitchFamily="50" charset="-128"/>
                <a:ea typeface="HGPｺﾞｼｯｸM" panose="020B0600000000000000" pitchFamily="50" charset="-128"/>
                <a:cs typeface="+mn-cs"/>
              </a:rPr>
              <a:t>％となる見込み。</a:t>
            </a:r>
            <a:endParaRPr lang="en-US" altLang="ja-JP" sz="1600" dirty="0">
              <a:solidFill>
                <a:prstClr val="black"/>
              </a:solidFill>
              <a:latin typeface="HGPｺﾞｼｯｸM" panose="020B0600000000000000" pitchFamily="50" charset="-128"/>
              <a:ea typeface="HGPｺﾞｼｯｸM" panose="020B0600000000000000" pitchFamily="50" charset="-128"/>
            </a:endParaRPr>
          </a:p>
        </p:txBody>
      </p:sp>
      <p:grpSp>
        <p:nvGrpSpPr>
          <p:cNvPr id="43" name="グループ化 10"/>
          <p:cNvGrpSpPr>
            <a:grpSpLocks/>
          </p:cNvGrpSpPr>
          <p:nvPr/>
        </p:nvGrpSpPr>
        <p:grpSpPr bwMode="auto">
          <a:xfrm>
            <a:off x="80" y="360000"/>
            <a:ext cx="9906000" cy="71438"/>
            <a:chOff x="0" y="188640"/>
            <a:chExt cx="9144000" cy="72008"/>
          </a:xfrm>
        </p:grpSpPr>
        <p:cxnSp>
          <p:nvCxnSpPr>
            <p:cNvPr id="44" name="直線コネクタ 43"/>
            <p:cNvCxnSpPr/>
            <p:nvPr/>
          </p:nvCxnSpPr>
          <p:spPr>
            <a:xfrm>
              <a:off x="0" y="188640"/>
              <a:ext cx="9144000" cy="0"/>
            </a:xfrm>
            <a:prstGeom prst="line">
              <a:avLst/>
            </a:prstGeom>
            <a:noFill/>
            <a:ln w="9525" cap="flat" cmpd="sng" algn="ctr">
              <a:solidFill>
                <a:srgbClr val="99CCFF"/>
              </a:solidFill>
              <a:prstDash val="solid"/>
            </a:ln>
            <a:effectLst/>
          </p:spPr>
        </p:cxnSp>
        <p:cxnSp>
          <p:nvCxnSpPr>
            <p:cNvPr id="45" name="直線コネクタ 44"/>
            <p:cNvCxnSpPr/>
            <p:nvPr/>
          </p:nvCxnSpPr>
          <p:spPr>
            <a:xfrm>
              <a:off x="0" y="260648"/>
              <a:ext cx="9144000" cy="0"/>
            </a:xfrm>
            <a:prstGeom prst="line">
              <a:avLst/>
            </a:prstGeom>
            <a:noFill/>
            <a:ln w="57150" cap="flat" cmpd="sng" algn="ctr">
              <a:solidFill>
                <a:srgbClr val="99CCFF"/>
              </a:solidFill>
              <a:prstDash val="solid"/>
            </a:ln>
            <a:effectLst/>
          </p:spPr>
        </p:cxnSp>
      </p:grpSp>
      <p:graphicFrame>
        <p:nvGraphicFramePr>
          <p:cNvPr id="48" name="表 47"/>
          <p:cNvGraphicFramePr>
            <a:graphicFrameLocks noGrp="1"/>
          </p:cNvGraphicFramePr>
          <p:nvPr>
            <p:extLst>
              <p:ext uri="{D42A27DB-BD31-4B8C-83A1-F6EECF244321}">
                <p14:modId xmlns:p14="http://schemas.microsoft.com/office/powerpoint/2010/main" val="2309339342"/>
              </p:ext>
            </p:extLst>
          </p:nvPr>
        </p:nvGraphicFramePr>
        <p:xfrm>
          <a:off x="992561" y="5220054"/>
          <a:ext cx="8257954" cy="1339215"/>
        </p:xfrm>
        <a:graphic>
          <a:graphicData uri="http://schemas.openxmlformats.org/drawingml/2006/table">
            <a:tbl>
              <a:tblPr/>
              <a:tblGrid>
                <a:gridCol w="1163660">
                  <a:extLst>
                    <a:ext uri="{9D8B030D-6E8A-4147-A177-3AD203B41FA5}">
                      <a16:colId xmlns:a16="http://schemas.microsoft.com/office/drawing/2014/main" xmlns="" val="20000"/>
                    </a:ext>
                  </a:extLst>
                </a:gridCol>
                <a:gridCol w="1692565">
                  <a:extLst>
                    <a:ext uri="{9D8B030D-6E8A-4147-A177-3AD203B41FA5}">
                      <a16:colId xmlns:a16="http://schemas.microsoft.com/office/drawing/2014/main" xmlns="" val="20001"/>
                    </a:ext>
                  </a:extLst>
                </a:gridCol>
                <a:gridCol w="1927015">
                  <a:extLst>
                    <a:ext uri="{9D8B030D-6E8A-4147-A177-3AD203B41FA5}">
                      <a16:colId xmlns:a16="http://schemas.microsoft.com/office/drawing/2014/main" xmlns="" val="20002"/>
                    </a:ext>
                  </a:extLst>
                </a:gridCol>
                <a:gridCol w="1737357">
                  <a:extLst>
                    <a:ext uri="{9D8B030D-6E8A-4147-A177-3AD203B41FA5}">
                      <a16:colId xmlns:a16="http://schemas.microsoft.com/office/drawing/2014/main" xmlns="" val="20003"/>
                    </a:ext>
                  </a:extLst>
                </a:gridCol>
                <a:gridCol w="1737357">
                  <a:extLst>
                    <a:ext uri="{9D8B030D-6E8A-4147-A177-3AD203B41FA5}">
                      <a16:colId xmlns:a16="http://schemas.microsoft.com/office/drawing/2014/main" xmlns="" val="20004"/>
                    </a:ext>
                  </a:extLst>
                </a:gridCol>
              </a:tblGrid>
              <a:tr h="311845">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目標値</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第１～２期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第３期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第４期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FF0000"/>
                          </a:solidFill>
                          <a:effectLst/>
                          <a:latin typeface="ＭＳ Ｐゴシック" panose="020B0600070205080204" pitchFamily="50" charset="-128"/>
                          <a:ea typeface="ＭＳ Ｐゴシック" panose="020B0600070205080204" pitchFamily="50" charset="-128"/>
                        </a:rPr>
                        <a:t>第５期</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rPr>
                        <a:t>30</a:t>
                      </a: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rPr>
                        <a:t>32</a:t>
                      </a:r>
                      <a:r>
                        <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xmlns="" val="10000"/>
                  </a:ext>
                </a:extLst>
              </a:tr>
              <a:tr h="484891">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基本指針</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▲７％</a:t>
                      </a: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日～</a:t>
                      </a:r>
                      <a:b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9.5</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年間）</a:t>
                      </a: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▲４％</a:t>
                      </a: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r>
                      <a:b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25</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a:t>
                      </a:r>
                      <a:b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年度末（４年間））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rgbClr val="FF0000"/>
                          </a:solidFill>
                          <a:effectLst/>
                          <a:latin typeface="ＭＳ Ｐゴシック" panose="020B0600070205080204" pitchFamily="50" charset="-128"/>
                          <a:ea typeface="ＭＳ Ｐゴシック" panose="020B0600070205080204" pitchFamily="50" charset="-128"/>
                        </a:rPr>
                        <a:t>▲２％</a:t>
                      </a:r>
                      <a:endPar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marL="0" marR="0" lvl="0" indent="0" algn="r" defTabSz="914400" rtl="0" eaLnBrk="1" fontAlgn="ctr"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zh-TW"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28</a:t>
                      </a: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年度末～</a:t>
                      </a:r>
                      <a:b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en-US" altLang="zh-TW"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32</a:t>
                      </a:r>
                      <a:r>
                        <a:rPr kumimoji="1" lang="zh-TW"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年度末（４年間））</a:t>
                      </a: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70471">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障害福祉計画</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200" b="0" i="0" u="none" strike="noStrike" dirty="0">
                          <a:solidFill>
                            <a:srgbClr val="000000"/>
                          </a:solidFill>
                          <a:effectLst/>
                          <a:latin typeface="ＭＳ Ｐゴシック" panose="020B0600070205080204" pitchFamily="50" charset="-128"/>
                          <a:ea typeface="ＭＳ Ｐゴシック" panose="020B0600070205080204" pitchFamily="50" charset="-128"/>
                        </a:rPr>
                        <a:t>8.4%</a:t>
                      </a:r>
                      <a:br>
                        <a:rPr lang="en-US" altLang="zh-TW"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6.5</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200" b="0" i="0" u="none" strike="noStrike" dirty="0">
                          <a:solidFill>
                            <a:srgbClr val="000000"/>
                          </a:solidFill>
                          <a:effectLst/>
                          <a:latin typeface="ＭＳ Ｐゴシック" panose="020B0600070205080204" pitchFamily="50" charset="-128"/>
                          <a:ea typeface="ＭＳ Ｐゴシック" panose="020B0600070205080204" pitchFamily="50" charset="-128"/>
                        </a:rPr>
                        <a:t>15.4%</a:t>
                      </a:r>
                      <a:br>
                        <a:rPr lang="en-US" altLang="zh-TW" sz="12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月１日～</a:t>
                      </a:r>
                      <a:b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年度末（</a:t>
                      </a:r>
                      <a:r>
                        <a:rPr lang="en-US" altLang="zh-TW" sz="1000" b="0" i="0" u="none" strike="noStrike" dirty="0">
                          <a:solidFill>
                            <a:srgbClr val="000000"/>
                          </a:solidFill>
                          <a:effectLst/>
                          <a:latin typeface="ＭＳ Ｐゴシック" panose="020B0600070205080204" pitchFamily="50" charset="-128"/>
                          <a:ea typeface="ＭＳ Ｐゴシック" panose="020B0600070205080204" pitchFamily="50" charset="-128"/>
                        </a:rPr>
                        <a:t>9.5</a:t>
                      </a:r>
                      <a:r>
                        <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年間））</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kumimoji="1" lang="zh-TW"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zh-TW"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3.8</a:t>
                      </a:r>
                      <a:r>
                        <a:rPr kumimoji="1" lang="zh-TW"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zh-TW"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r>
                      <a:br>
                        <a:rPr kumimoji="1" lang="zh-TW"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br>
                      <a:r>
                        <a:rPr kumimoji="1" lang="zh-TW"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zh-TW"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25</a:t>
                      </a:r>
                      <a:r>
                        <a:rPr kumimoji="1" lang="zh-TW"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年度末～</a:t>
                      </a:r>
                      <a:br>
                        <a:rPr kumimoji="1" lang="zh-TW"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br>
                      <a:r>
                        <a:rPr kumimoji="1" lang="en-US" altLang="zh-TW"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29</a:t>
                      </a:r>
                      <a:r>
                        <a:rPr kumimoji="1" lang="zh-TW"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年度末（４年間）</a:t>
                      </a:r>
                      <a:endPar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kumimoji="1" lang="en-US" altLang="ja-JP" sz="1200" dirty="0">
                          <a:latin typeface="+mn-ea"/>
                          <a:ea typeface="+mn-ea"/>
                        </a:rPr>
                        <a:t>―</a:t>
                      </a:r>
                      <a:endParaRPr kumimoji="1" lang="ja-JP" altLang="en-US" sz="1200" dirty="0">
                        <a:latin typeface="+mn-ea"/>
                        <a:ea typeface="+mn-ea"/>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9" name="正方形/長方形 48"/>
          <p:cNvSpPr/>
          <p:nvPr/>
        </p:nvSpPr>
        <p:spPr>
          <a:xfrm>
            <a:off x="2864768" y="6516000"/>
            <a:ext cx="6504234" cy="3790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・平成</a:t>
            </a:r>
            <a:r>
              <a:rPr lang="en-US" altLang="ja-JP" sz="1000" dirty="0">
                <a:solidFill>
                  <a:prstClr val="black"/>
                </a:solidFill>
                <a:latin typeface="HGPｺﾞｼｯｸM" panose="020B0600000000000000" pitchFamily="50" charset="-128"/>
                <a:ea typeface="HGPｺﾞｼｯｸM" panose="020B0600000000000000" pitchFamily="50" charset="-128"/>
              </a:rPr>
              <a:t>17</a:t>
            </a:r>
            <a:r>
              <a:rPr lang="ja-JP" altLang="en-US" sz="1000" dirty="0">
                <a:solidFill>
                  <a:prstClr val="black"/>
                </a:solidFill>
                <a:latin typeface="HGPｺﾞｼｯｸM" panose="020B0600000000000000" pitchFamily="50" charset="-128"/>
                <a:ea typeface="HGPｺﾞｼｯｸM" panose="020B0600000000000000" pitchFamily="50" charset="-128"/>
              </a:rPr>
              <a:t>年度、平成</a:t>
            </a:r>
            <a:r>
              <a:rPr lang="en-US" altLang="ja-JP" sz="1000" dirty="0">
                <a:solidFill>
                  <a:prstClr val="black"/>
                </a:solidFill>
                <a:latin typeface="HGPｺﾞｼｯｸM" panose="020B0600000000000000" pitchFamily="50" charset="-128"/>
                <a:ea typeface="HGPｺﾞｼｯｸM" panose="020B0600000000000000" pitchFamily="50" charset="-128"/>
              </a:rPr>
              <a:t>20</a:t>
            </a:r>
            <a:r>
              <a:rPr lang="ja-JP" altLang="en-US" sz="1000" dirty="0">
                <a:solidFill>
                  <a:prstClr val="black"/>
                </a:solidFill>
                <a:latin typeface="HGPｺﾞｼｯｸM" panose="020B0600000000000000" pitchFamily="50" charset="-128"/>
                <a:ea typeface="HGPｺﾞｼｯｸM" panose="020B0600000000000000" pitchFamily="50" charset="-128"/>
              </a:rPr>
              <a:t>～</a:t>
            </a:r>
            <a:r>
              <a:rPr lang="en-US" altLang="ja-JP" sz="1000" dirty="0">
                <a:solidFill>
                  <a:prstClr val="black"/>
                </a:solidFill>
                <a:latin typeface="HGPｺﾞｼｯｸM" panose="020B0600000000000000" pitchFamily="50" charset="-128"/>
                <a:ea typeface="HGPｺﾞｼｯｸM" panose="020B0600000000000000" pitchFamily="50" charset="-128"/>
              </a:rPr>
              <a:t>23</a:t>
            </a:r>
            <a:r>
              <a:rPr lang="ja-JP" altLang="en-US" sz="1000" dirty="0">
                <a:solidFill>
                  <a:prstClr val="black"/>
                </a:solidFill>
                <a:latin typeface="HGPｺﾞｼｯｸM" panose="020B0600000000000000" pitchFamily="50" charset="-128"/>
                <a:ea typeface="HGPｺﾞｼｯｸM" panose="020B0600000000000000" pitchFamily="50" charset="-128"/>
              </a:rPr>
              <a:t>年度は</a:t>
            </a:r>
            <a:r>
              <a:rPr lang="en-US" altLang="ja-JP" sz="1000" dirty="0">
                <a:solidFill>
                  <a:prstClr val="black"/>
                </a:solidFill>
                <a:latin typeface="HGPｺﾞｼｯｸM" panose="020B0600000000000000" pitchFamily="50" charset="-128"/>
                <a:ea typeface="HGPｺﾞｼｯｸM" panose="020B0600000000000000" pitchFamily="50" charset="-128"/>
              </a:rPr>
              <a:t>10</a:t>
            </a:r>
            <a:r>
              <a:rPr lang="ja-JP" altLang="en-US" sz="1000" dirty="0">
                <a:solidFill>
                  <a:prstClr val="black"/>
                </a:solidFill>
                <a:latin typeface="HGPｺﾞｼｯｸM" panose="020B0600000000000000" pitchFamily="50" charset="-128"/>
                <a:ea typeface="HGPｺﾞｼｯｸM" panose="020B0600000000000000" pitchFamily="50" charset="-128"/>
              </a:rPr>
              <a:t>月１日数値。</a:t>
            </a:r>
            <a:r>
              <a:rPr lang="en-US" altLang="ja-JP" sz="1000" dirty="0">
                <a:solidFill>
                  <a:prstClr val="black"/>
                </a:solidFill>
                <a:latin typeface="HGPｺﾞｼｯｸM" panose="020B0600000000000000" pitchFamily="50" charset="-128"/>
                <a:ea typeface="HGPｺﾞｼｯｸM" panose="020B0600000000000000" pitchFamily="50" charset="-128"/>
              </a:rPr>
              <a:t>24</a:t>
            </a:r>
            <a:r>
              <a:rPr lang="ja-JP" altLang="en-US" sz="1000" dirty="0">
                <a:solidFill>
                  <a:prstClr val="black"/>
                </a:solidFill>
                <a:latin typeface="HGPｺﾞｼｯｸM" panose="020B0600000000000000" pitchFamily="50" charset="-128"/>
                <a:ea typeface="HGPｺﾞｼｯｸM" panose="020B0600000000000000" pitchFamily="50" charset="-128"/>
              </a:rPr>
              <a:t>年度～</a:t>
            </a:r>
            <a:r>
              <a:rPr lang="en-US" altLang="ja-JP" sz="1000" dirty="0">
                <a:solidFill>
                  <a:prstClr val="black"/>
                </a:solidFill>
                <a:latin typeface="HGPｺﾞｼｯｸM" panose="020B0600000000000000" pitchFamily="50" charset="-128"/>
                <a:ea typeface="HGPｺﾞｼｯｸM" panose="020B0600000000000000" pitchFamily="50" charset="-128"/>
              </a:rPr>
              <a:t>27</a:t>
            </a:r>
            <a:r>
              <a:rPr lang="ja-JP" altLang="en-US" sz="1000" dirty="0">
                <a:solidFill>
                  <a:prstClr val="black"/>
                </a:solidFill>
                <a:latin typeface="HGPｺﾞｼｯｸM" panose="020B0600000000000000" pitchFamily="50" charset="-128"/>
                <a:ea typeface="HGPｺﾞｼｯｸM" panose="020B0600000000000000" pitchFamily="50" charset="-128"/>
              </a:rPr>
              <a:t>年度は３月末数値。</a:t>
            </a:r>
            <a:r>
              <a:rPr lang="en-US" altLang="ja-JP" sz="1000" dirty="0">
                <a:solidFill>
                  <a:prstClr val="black"/>
                </a:solidFill>
                <a:latin typeface="HGPｺﾞｼｯｸM" panose="020B0600000000000000" pitchFamily="50" charset="-128"/>
                <a:ea typeface="HGPｺﾞｼｯｸM" panose="020B0600000000000000" pitchFamily="50" charset="-128"/>
              </a:rPr>
              <a:t>28</a:t>
            </a:r>
            <a:r>
              <a:rPr lang="ja-JP" altLang="en-US" sz="1000" dirty="0">
                <a:solidFill>
                  <a:prstClr val="black"/>
                </a:solidFill>
                <a:latin typeface="HGPｺﾞｼｯｸM" panose="020B0600000000000000" pitchFamily="50" charset="-128"/>
                <a:ea typeface="HGPｺﾞｼｯｸM" panose="020B0600000000000000" pitchFamily="50" charset="-128"/>
              </a:rPr>
              <a:t>年度以降（括弧書き）は推計。</a:t>
            </a:r>
            <a:endParaRPr lang="en-US" altLang="ja-JP" sz="1000" dirty="0">
              <a:solidFill>
                <a:prstClr val="black"/>
              </a:solidFill>
              <a:latin typeface="HGPｺﾞｼｯｸM" panose="020B0600000000000000" pitchFamily="50" charset="-128"/>
              <a:ea typeface="HGPｺﾞｼｯｸM" panose="020B0600000000000000" pitchFamily="50" charset="-128"/>
            </a:endParaRPr>
          </a:p>
          <a:p>
            <a:pPr algn="r" fontAlgn="auto">
              <a:spcBef>
                <a:spcPts val="0"/>
              </a:spcBef>
              <a:spcAft>
                <a:spcPts val="0"/>
              </a:spcAft>
            </a:pPr>
            <a:r>
              <a:rPr lang="ja-JP" altLang="en-US" sz="1000" dirty="0">
                <a:solidFill>
                  <a:prstClr val="black"/>
                </a:solidFill>
                <a:latin typeface="HGPｺﾞｼｯｸM" panose="020B0600000000000000" pitchFamily="50" charset="-128"/>
                <a:ea typeface="HGPｺﾞｼｯｸM" panose="020B0600000000000000" pitchFamily="50" charset="-128"/>
              </a:rPr>
              <a:t>　　（出典：　国保連データ、社会福祉施設等調査、施設入所者の地域生活の移行に関する状況調査）</a:t>
            </a:r>
          </a:p>
        </p:txBody>
      </p:sp>
      <p:sp>
        <p:nvSpPr>
          <p:cNvPr id="50" name="正方形/長方形 49"/>
          <p:cNvSpPr/>
          <p:nvPr/>
        </p:nvSpPr>
        <p:spPr>
          <a:xfrm>
            <a:off x="-423605" y="4968000"/>
            <a:ext cx="6717801"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200" dirty="0">
                <a:solidFill>
                  <a:prstClr val="black"/>
                </a:solidFill>
                <a:latin typeface="HGPｺﾞｼｯｸM" panose="020B0600000000000000" pitchFamily="50" charset="-128"/>
                <a:ea typeface="HGPｺﾞｼｯｸM" panose="020B0600000000000000" pitchFamily="50" charset="-128"/>
              </a:rPr>
              <a:t>（参考）基本指針及び都道府県障害福祉計画における目標値</a:t>
            </a:r>
          </a:p>
        </p:txBody>
      </p:sp>
      <p:sp>
        <p:nvSpPr>
          <p:cNvPr id="51" name="下矢印 50"/>
          <p:cNvSpPr/>
          <p:nvPr/>
        </p:nvSpPr>
        <p:spPr>
          <a:xfrm>
            <a:off x="4160912" y="2016000"/>
            <a:ext cx="1584176" cy="288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36000" y="468000"/>
            <a:ext cx="4770530" cy="36004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施設入所者数の削減に関する現状について</a:t>
            </a:r>
          </a:p>
        </p:txBody>
      </p:sp>
      <p:sp>
        <p:nvSpPr>
          <p:cNvPr id="54" name="正方形/長方形 53"/>
          <p:cNvSpPr/>
          <p:nvPr/>
        </p:nvSpPr>
        <p:spPr>
          <a:xfrm>
            <a:off x="56456" y="2052001"/>
            <a:ext cx="1709228" cy="33855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成果目標（案）</a:t>
            </a:r>
          </a:p>
        </p:txBody>
      </p:sp>
      <p:sp>
        <p:nvSpPr>
          <p:cNvPr id="3" name="スライド番号プレースホルダー 2"/>
          <p:cNvSpPr>
            <a:spLocks noGrp="1"/>
          </p:cNvSpPr>
          <p:nvPr>
            <p:ph type="sldNum" sz="quarter" idx="12"/>
          </p:nvPr>
        </p:nvSpPr>
        <p:spPr/>
        <p:txBody>
          <a:bodyPr/>
          <a:lstStyle/>
          <a:p>
            <a:pPr>
              <a:defRPr/>
            </a:pPr>
            <a:fld id="{55BFF21B-9345-49ED-9334-74DFB50F9214}" type="slidenum">
              <a:rPr lang="ja-JP" altLang="en-US" smtClean="0">
                <a:solidFill>
                  <a:prstClr val="black">
                    <a:tint val="75000"/>
                  </a:prstClr>
                </a:solidFill>
              </a:rPr>
              <a:pPr>
                <a:defRPr/>
              </a:pPr>
              <a:t>68</a:t>
            </a:fld>
            <a:endParaRPr lang="ja-JP" altLang="en-US">
              <a:solidFill>
                <a:prstClr val="black">
                  <a:tint val="75000"/>
                </a:prstClr>
              </a:solidFill>
            </a:endParaRPr>
          </a:p>
        </p:txBody>
      </p:sp>
    </p:spTree>
    <p:extLst>
      <p:ext uri="{BB962C8B-B14F-4D97-AF65-F5344CB8AC3E}">
        <p14:creationId xmlns:p14="http://schemas.microsoft.com/office/powerpoint/2010/main" val="1853814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p:cNvSpPr txBox="1">
            <a:spLocks/>
          </p:cNvSpPr>
          <p:nvPr/>
        </p:nvSpPr>
        <p:spPr>
          <a:xfrm>
            <a:off x="89652" y="3689648"/>
            <a:ext cx="9720960" cy="3123728"/>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〇　第５期障害福祉計画の基本指針においては、現在、地域生活支援拠点等の整備が必ずしも進んでいない状況に鑑み、まずは</a:t>
            </a:r>
            <a:r>
              <a:rPr lang="ja-JP" altLang="en-US" sz="1300" b="1" u="sng" dirty="0">
                <a:solidFill>
                  <a:prstClr val="black"/>
                </a:solidFill>
                <a:latin typeface="HGPｺﾞｼｯｸM" panose="020B0600000000000000" pitchFamily="50" charset="-128"/>
                <a:ea typeface="HGPｺﾞｼｯｸM" panose="020B0600000000000000" pitchFamily="50" charset="-128"/>
              </a:rPr>
              <a:t>現行の成果目標を維持する</a:t>
            </a:r>
            <a:r>
              <a:rPr lang="ja-JP" altLang="en-US" sz="1300" dirty="0">
                <a:solidFill>
                  <a:prstClr val="black"/>
                </a:solidFill>
                <a:latin typeface="HGPｺﾞｼｯｸM" panose="020B0600000000000000" pitchFamily="50" charset="-128"/>
                <a:ea typeface="HGPｺﾞｼｯｸM" panose="020B0600000000000000" pitchFamily="50" charset="-128"/>
              </a:rPr>
              <a:t>こととしてはどうか。</a:t>
            </a:r>
            <a:endParaRPr lang="en-US" altLang="ja-JP" sz="1300" dirty="0">
              <a:solidFill>
                <a:prstClr val="black"/>
              </a:solidFill>
              <a:latin typeface="HGPｺﾞｼｯｸM" panose="020B0600000000000000" pitchFamily="50" charset="-128"/>
              <a:ea typeface="HGPｺﾞｼｯｸM" panose="020B0600000000000000" pitchFamily="50" charset="-128"/>
            </a:endParaRPr>
          </a:p>
          <a:p>
            <a:pPr marL="85725" indent="-85725" algn="l"/>
            <a:endParaRPr lang="en-US" altLang="ja-JP" sz="600" dirty="0">
              <a:solidFill>
                <a:prstClr val="black"/>
              </a:solidFill>
              <a:latin typeface="HGPｺﾞｼｯｸM" panose="020B0600000000000000" pitchFamily="50" charset="-128"/>
              <a:ea typeface="HGPｺﾞｼｯｸM" panose="020B0600000000000000" pitchFamily="50" charset="-128"/>
            </a:endParaRPr>
          </a:p>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〇　その上で、</a:t>
            </a:r>
            <a:r>
              <a:rPr lang="ja-JP" altLang="en-US" sz="1300" b="1" u="sng" dirty="0">
                <a:solidFill>
                  <a:prstClr val="black"/>
                </a:solidFill>
                <a:latin typeface="HGPｺﾞｼｯｸM" panose="020B0600000000000000" pitchFamily="50" charset="-128"/>
                <a:ea typeface="HGPｺﾞｼｯｸM" panose="020B0600000000000000" pitchFamily="50" charset="-128"/>
              </a:rPr>
              <a:t>平成</a:t>
            </a:r>
            <a:r>
              <a:rPr lang="en-US" altLang="ja-JP" sz="1300" b="1" u="sng" dirty="0">
                <a:solidFill>
                  <a:prstClr val="black"/>
                </a:solidFill>
                <a:latin typeface="HGPｺﾞｼｯｸM" panose="020B0600000000000000" pitchFamily="50" charset="-128"/>
                <a:ea typeface="HGPｺﾞｼｯｸM" panose="020B0600000000000000" pitchFamily="50" charset="-128"/>
              </a:rPr>
              <a:t>30</a:t>
            </a:r>
            <a:r>
              <a:rPr lang="ja-JP" altLang="en-US" sz="1300" b="1" u="sng" dirty="0">
                <a:solidFill>
                  <a:prstClr val="black"/>
                </a:solidFill>
                <a:latin typeface="HGPｺﾞｼｯｸM" panose="020B0600000000000000" pitchFamily="50" charset="-128"/>
                <a:ea typeface="HGPｺﾞｼｯｸM" panose="020B0600000000000000" pitchFamily="50" charset="-128"/>
              </a:rPr>
              <a:t>年度以降の更なる整備促進を図るため、今後、以下のような取組を実施する</a:t>
            </a:r>
            <a:r>
              <a:rPr lang="ja-JP" altLang="en-US" sz="1300" dirty="0">
                <a:solidFill>
                  <a:prstClr val="black"/>
                </a:solidFill>
                <a:latin typeface="HGPｺﾞｼｯｸM" panose="020B0600000000000000" pitchFamily="50" charset="-128"/>
                <a:ea typeface="HGPｺﾞｼｯｸM" panose="020B0600000000000000" pitchFamily="50" charset="-128"/>
              </a:rPr>
              <a:t>こととしてはどうか。</a:t>
            </a:r>
            <a:endParaRPr lang="en-US" altLang="ja-JP" sz="1300" dirty="0">
              <a:solidFill>
                <a:prstClr val="black"/>
              </a:solidFill>
              <a:latin typeface="HGPｺﾞｼｯｸM" panose="020B0600000000000000" pitchFamily="50" charset="-128"/>
              <a:ea typeface="HGPｺﾞｼｯｸM" panose="020B0600000000000000" pitchFamily="50" charset="-128"/>
            </a:endParaRPr>
          </a:p>
          <a:p>
            <a:pPr marL="266700" indent="-266700" algn="just"/>
            <a:r>
              <a:rPr lang="ja-JP" altLang="en-US" sz="1300" dirty="0">
                <a:solidFill>
                  <a:prstClr val="black"/>
                </a:solidFill>
                <a:latin typeface="HGPｺﾞｼｯｸM" panose="020B0600000000000000" pitchFamily="50" charset="-128"/>
                <a:ea typeface="HGPｺﾞｼｯｸM" panose="020B0600000000000000" pitchFamily="50" charset="-128"/>
              </a:rPr>
              <a:t>　　</a:t>
            </a:r>
            <a:r>
              <a:rPr lang="ja-JP" altLang="en-US" sz="1300" dirty="0">
                <a:latin typeface="HGPｺﾞｼｯｸM" panose="020B0600000000000000" pitchFamily="50" charset="-128"/>
                <a:ea typeface="HGPｺﾞｼｯｸM" panose="020B0600000000000000" pitchFamily="50" charset="-128"/>
              </a:rPr>
              <a:t>□</a:t>
            </a:r>
            <a:r>
              <a:rPr lang="ja-JP" altLang="en-US" sz="1300" b="1" dirty="0">
                <a:latin typeface="HGPｺﾞｼｯｸM" panose="020B0600000000000000" pitchFamily="50" charset="-128"/>
                <a:ea typeface="HGPｺﾞｼｯｸM" panose="020B0600000000000000" pitchFamily="50" charset="-128"/>
              </a:rPr>
              <a:t>　</a:t>
            </a:r>
            <a:r>
              <a:rPr lang="ja-JP" altLang="en-US" sz="1300" b="1" u="sng" dirty="0">
                <a:latin typeface="HGPｺﾞｼｯｸM" panose="020B0600000000000000" pitchFamily="50" charset="-128"/>
                <a:ea typeface="HGPｺﾞｼｯｸM" panose="020B0600000000000000" pitchFamily="50" charset="-128"/>
              </a:rPr>
              <a:t>基本指針（第三　障害福祉計画の作成に関する事項）を見直し、以下のような視点を盛り込む。</a:t>
            </a:r>
            <a:endParaRPr lang="en-US" altLang="ja-JP" sz="1300" b="1" u="sng" dirty="0">
              <a:latin typeface="HGPｺﾞｼｯｸM" panose="020B0600000000000000" pitchFamily="50" charset="-128"/>
              <a:ea typeface="HGPｺﾞｼｯｸM" panose="020B0600000000000000" pitchFamily="50" charset="-128"/>
            </a:endParaRP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①　</a:t>
            </a:r>
            <a:r>
              <a:rPr lang="ja-JP" altLang="ja-JP" sz="1200" kern="100" dirty="0">
                <a:latin typeface="HGPｺﾞｼｯｸM" panose="020B0600000000000000" pitchFamily="50" charset="-128"/>
                <a:ea typeface="HGPｺﾞｼｯｸM" panose="020B0600000000000000" pitchFamily="50" charset="-128"/>
                <a:cs typeface="Times New Roman"/>
              </a:rPr>
              <a:t>各地域</a:t>
            </a:r>
            <a:r>
              <a:rPr lang="ja-JP" altLang="en-US" sz="1200" kern="100" dirty="0">
                <a:latin typeface="HGPｺﾞｼｯｸM" panose="020B0600000000000000" pitchFamily="50" charset="-128"/>
                <a:ea typeface="HGPｺﾞｼｯｸM" panose="020B0600000000000000" pitchFamily="50" charset="-128"/>
                <a:cs typeface="Times New Roman"/>
              </a:rPr>
              <a:t>においてどのような体制を構築するか、目指すべき地域生活支援</a:t>
            </a:r>
            <a:r>
              <a:rPr lang="ja-JP" altLang="ja-JP" sz="1200" kern="100" dirty="0">
                <a:latin typeface="HGPｺﾞｼｯｸM" panose="020B0600000000000000" pitchFamily="50" charset="-128"/>
                <a:ea typeface="HGPｺﾞｼｯｸM" panose="020B0600000000000000" pitchFamily="50" charset="-128"/>
                <a:cs typeface="Times New Roman"/>
              </a:rPr>
              <a:t>拠点等の整備方針を検討するため、協議会</a:t>
            </a:r>
            <a:r>
              <a:rPr lang="ja-JP" altLang="en-US" sz="1200" kern="100" dirty="0">
                <a:latin typeface="HGPｺﾞｼｯｸM" panose="020B0600000000000000" pitchFamily="50" charset="-128"/>
                <a:ea typeface="HGPｺﾞｼｯｸM" panose="020B0600000000000000" pitchFamily="50" charset="-128"/>
                <a:cs typeface="Times New Roman"/>
              </a:rPr>
              <a:t>（障害者総合支援法第</a:t>
            </a:r>
            <a:r>
              <a:rPr lang="en-US" altLang="ja-JP" sz="1200" kern="100" dirty="0">
                <a:latin typeface="HGPｺﾞｼｯｸM" panose="020B0600000000000000" pitchFamily="50" charset="-128"/>
                <a:ea typeface="HGPｺﾞｼｯｸM" panose="020B0600000000000000" pitchFamily="50" charset="-128"/>
                <a:cs typeface="Times New Roman"/>
              </a:rPr>
              <a:t>89</a:t>
            </a: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条の３に規定する協議会をいう。）</a:t>
            </a:r>
            <a:r>
              <a:rPr lang="ja-JP" altLang="ja-JP" sz="1200" kern="100" dirty="0">
                <a:latin typeface="HGPｺﾞｼｯｸM" panose="020B0600000000000000" pitchFamily="50" charset="-128"/>
                <a:ea typeface="HGPｺﾞｼｯｸM" panose="020B0600000000000000" pitchFamily="50" charset="-128"/>
                <a:cs typeface="Times New Roman"/>
              </a:rPr>
              <a:t>等を十分に活用すること</a:t>
            </a:r>
            <a:r>
              <a:rPr lang="ja-JP" altLang="en-US" sz="1200" kern="100" dirty="0">
                <a:latin typeface="HGPｺﾞｼｯｸM" panose="020B0600000000000000" pitchFamily="50" charset="-128"/>
                <a:ea typeface="HGPｺﾞｼｯｸM" panose="020B0600000000000000" pitchFamily="50" charset="-128"/>
                <a:cs typeface="Times New Roman"/>
              </a:rPr>
              <a:t>。</a:t>
            </a:r>
            <a:endParaRPr lang="en-US" altLang="ja-JP" sz="1200" kern="100" dirty="0">
              <a:latin typeface="HGPｺﾞｼｯｸM" panose="020B0600000000000000" pitchFamily="50" charset="-128"/>
              <a:ea typeface="HGPｺﾞｼｯｸM" panose="020B0600000000000000" pitchFamily="50" charset="-128"/>
              <a:cs typeface="Times New Roman"/>
            </a:endParaRP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②　</a:t>
            </a:r>
            <a:r>
              <a:rPr lang="ja-JP" altLang="ja-JP" sz="1200" kern="100" dirty="0">
                <a:latin typeface="HGPｺﾞｼｯｸM" panose="020B0600000000000000" pitchFamily="50" charset="-128"/>
                <a:ea typeface="HGPｺﾞｼｯｸM" panose="020B0600000000000000" pitchFamily="50" charset="-128"/>
                <a:cs typeface="Times New Roman"/>
              </a:rPr>
              <a:t>整備方針を踏まえ、</a:t>
            </a:r>
            <a:r>
              <a:rPr lang="ja-JP" altLang="en-US" sz="1200" kern="100" dirty="0">
                <a:latin typeface="HGPｺﾞｼｯｸM" panose="020B0600000000000000" pitchFamily="50" charset="-128"/>
                <a:ea typeface="HGPｺﾞｼｯｸM" panose="020B0600000000000000" pitchFamily="50" charset="-128"/>
                <a:cs typeface="Times New Roman"/>
              </a:rPr>
              <a:t>地域生活支援</a:t>
            </a:r>
            <a:r>
              <a:rPr lang="ja-JP" altLang="ja-JP" sz="1200" kern="100" dirty="0">
                <a:latin typeface="HGPｺﾞｼｯｸM" panose="020B0600000000000000" pitchFamily="50" charset="-128"/>
                <a:ea typeface="HGPｺﾞｼｯｸM" panose="020B0600000000000000" pitchFamily="50" charset="-128"/>
                <a:cs typeface="Times New Roman"/>
              </a:rPr>
              <a:t>拠点等を</a:t>
            </a:r>
            <a:r>
              <a:rPr lang="ja-JP" altLang="en-US" sz="1200" kern="100" dirty="0">
                <a:latin typeface="HGPｺﾞｼｯｸM" panose="020B0600000000000000" pitchFamily="50" charset="-128"/>
                <a:ea typeface="HGPｺﾞｼｯｸM" panose="020B0600000000000000" pitchFamily="50" charset="-128"/>
                <a:cs typeface="Times New Roman"/>
              </a:rPr>
              <a:t>障害児者の生活を地域全体で支える核として機能させるためには、</a:t>
            </a:r>
            <a:r>
              <a:rPr lang="ja-JP" altLang="ja-JP" sz="1200" kern="100" dirty="0">
                <a:latin typeface="HGPｺﾞｼｯｸM" panose="020B0600000000000000" pitchFamily="50" charset="-128"/>
                <a:ea typeface="HGPｺﾞｼｯｸM" panose="020B0600000000000000" pitchFamily="50" charset="-128"/>
                <a:cs typeface="Times New Roman"/>
              </a:rPr>
              <a:t>運営する上での</a:t>
            </a:r>
            <a:r>
              <a:rPr lang="ja-JP" altLang="en-US" sz="1200" kern="100" dirty="0">
                <a:latin typeface="HGPｺﾞｼｯｸM" panose="020B0600000000000000" pitchFamily="50" charset="-128"/>
                <a:ea typeface="HGPｺﾞｼｯｸM" panose="020B0600000000000000" pitchFamily="50" charset="-128"/>
                <a:cs typeface="Times New Roman"/>
              </a:rPr>
              <a:t>課題を</a:t>
            </a:r>
            <a:r>
              <a:rPr lang="ja-JP" altLang="ja-JP" sz="1200" kern="100" dirty="0">
                <a:latin typeface="HGPｺﾞｼｯｸM" panose="020B0600000000000000" pitchFamily="50" charset="-128"/>
                <a:ea typeface="HGPｺﾞｼｯｸM" panose="020B0600000000000000" pitchFamily="50" charset="-128"/>
                <a:cs typeface="Times New Roman"/>
              </a:rPr>
              <a:t>共有</a:t>
            </a:r>
            <a:r>
              <a:rPr lang="ja-JP" altLang="en-US" sz="1200" kern="100" dirty="0">
                <a:latin typeface="HGPｺﾞｼｯｸM" panose="020B0600000000000000" pitchFamily="50" charset="-128"/>
                <a:ea typeface="HGPｺﾞｼｯｸM" panose="020B0600000000000000" pitchFamily="50" charset="-128"/>
                <a:cs typeface="Times New Roman"/>
              </a:rPr>
              <a:t>し、　　　</a:t>
            </a:r>
            <a:endParaRPr lang="en-US" altLang="ja-JP" sz="1200" kern="100" dirty="0">
              <a:latin typeface="HGPｺﾞｼｯｸM" panose="020B0600000000000000" pitchFamily="50" charset="-128"/>
              <a:ea typeface="HGPｺﾞｼｯｸM" panose="020B0600000000000000" pitchFamily="50" charset="-128"/>
              <a:cs typeface="Times New Roman"/>
            </a:endParaRP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関係者への研修を行い、拠点等に関与する全ての機関、人材の有機的な結びつきを強化すること。</a:t>
            </a:r>
            <a:endParaRPr lang="en-US" altLang="ja-JP" sz="1200" kern="100" dirty="0">
              <a:latin typeface="HGPｺﾞｼｯｸM" panose="020B0600000000000000" pitchFamily="50" charset="-128"/>
              <a:ea typeface="HGPｺﾞｼｯｸM" panose="020B0600000000000000" pitchFamily="50" charset="-128"/>
              <a:cs typeface="Times New Roman"/>
            </a:endParaRP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③　</a:t>
            </a:r>
            <a:r>
              <a:rPr lang="ja-JP" altLang="ja-JP" sz="1200" kern="100" dirty="0">
                <a:latin typeface="HGPｺﾞｼｯｸM" panose="020B0600000000000000" pitchFamily="50" charset="-128"/>
                <a:ea typeface="HGPｺﾞｼｯｸM" panose="020B0600000000000000" pitchFamily="50" charset="-128"/>
                <a:cs typeface="Times New Roman"/>
              </a:rPr>
              <a:t>整備方針</a:t>
            </a:r>
            <a:r>
              <a:rPr lang="ja-JP" altLang="en-US" sz="1200" kern="100" dirty="0">
                <a:latin typeface="HGPｺﾞｼｯｸM" panose="020B0600000000000000" pitchFamily="50" charset="-128"/>
                <a:ea typeface="HGPｺﾞｼｯｸM" panose="020B0600000000000000" pitchFamily="50" charset="-128"/>
                <a:cs typeface="Times New Roman"/>
              </a:rPr>
              <a:t>や</a:t>
            </a:r>
            <a:r>
              <a:rPr lang="ja-JP" altLang="ja-JP" sz="1200" kern="100" dirty="0">
                <a:latin typeface="HGPｺﾞｼｯｸM" panose="020B0600000000000000" pitchFamily="50" charset="-128"/>
                <a:ea typeface="HGPｺﾞｼｯｸM" panose="020B0600000000000000" pitchFamily="50" charset="-128"/>
                <a:cs typeface="Times New Roman"/>
              </a:rPr>
              <a:t>必要な機能が各地域の実情に適しているか、</a:t>
            </a:r>
            <a:r>
              <a:rPr lang="ja-JP" altLang="en-US" sz="1200" kern="100" dirty="0">
                <a:latin typeface="HGPｺﾞｼｯｸM" panose="020B0600000000000000" pitchFamily="50" charset="-128"/>
                <a:ea typeface="HGPｺﾞｼｯｸM" panose="020B0600000000000000" pitchFamily="50" charset="-128"/>
                <a:cs typeface="Times New Roman"/>
              </a:rPr>
              <a:t>あるいは</a:t>
            </a:r>
            <a:r>
              <a:rPr lang="ja-JP" altLang="ja-JP" sz="1200" kern="100" dirty="0">
                <a:latin typeface="HGPｺﾞｼｯｸM" panose="020B0600000000000000" pitchFamily="50" charset="-128"/>
                <a:ea typeface="HGPｺﾞｼｯｸM" panose="020B0600000000000000" pitchFamily="50" charset="-128"/>
                <a:cs typeface="Times New Roman"/>
              </a:rPr>
              <a:t>課題に対応できるか</a:t>
            </a:r>
            <a:r>
              <a:rPr lang="ja-JP" altLang="en-US" sz="1200" kern="100" dirty="0">
                <a:latin typeface="HGPｺﾞｼｯｸM" panose="020B0600000000000000" pitchFamily="50" charset="-128"/>
                <a:ea typeface="HGPｺﾞｼｯｸM" panose="020B0600000000000000" pitchFamily="50" charset="-128"/>
                <a:cs typeface="Times New Roman"/>
              </a:rPr>
              <a:t>について</a:t>
            </a:r>
            <a:r>
              <a:rPr lang="ja-JP" altLang="ja-JP" sz="1200" kern="100" dirty="0">
                <a:latin typeface="HGPｺﾞｼｯｸM" panose="020B0600000000000000" pitchFamily="50" charset="-128"/>
                <a:ea typeface="HGPｺﾞｼｯｸM" panose="020B0600000000000000" pitchFamily="50" charset="-128"/>
                <a:cs typeface="Times New Roman"/>
              </a:rPr>
              <a:t>、</a:t>
            </a:r>
            <a:r>
              <a:rPr lang="ja-JP" altLang="en-US" sz="1200" kern="100" dirty="0">
                <a:latin typeface="HGPｺﾞｼｯｸM" panose="020B0600000000000000" pitchFamily="50" charset="-128"/>
                <a:ea typeface="HGPｺﾞｼｯｸM" panose="020B0600000000000000" pitchFamily="50" charset="-128"/>
                <a:cs typeface="Times New Roman"/>
              </a:rPr>
              <a:t>中長期的に必要な機能を見直し、強化を図る　　</a:t>
            </a:r>
            <a:endParaRPr lang="en-US" altLang="ja-JP" sz="1200" kern="100" dirty="0">
              <a:latin typeface="HGPｺﾞｼｯｸM" panose="020B0600000000000000" pitchFamily="50" charset="-128"/>
              <a:ea typeface="HGPｺﾞｼｯｸM" panose="020B0600000000000000" pitchFamily="50" charset="-128"/>
              <a:cs typeface="Times New Roman"/>
            </a:endParaRPr>
          </a:p>
          <a:p>
            <a:pPr marL="266700" indent="-266700" algn="just"/>
            <a:r>
              <a:rPr lang="ja-JP" altLang="en-US" sz="1200" kern="100" dirty="0">
                <a:latin typeface="HGPｺﾞｼｯｸM" panose="020B0600000000000000" pitchFamily="50" charset="-128"/>
                <a:ea typeface="HGPｺﾞｼｯｸM" panose="020B0600000000000000" pitchFamily="50" charset="-128"/>
                <a:cs typeface="Times New Roman"/>
              </a:rPr>
              <a:t>　　　　　ため、</a:t>
            </a:r>
            <a:r>
              <a:rPr lang="ja-JP" altLang="ja-JP" sz="1200" kern="100" dirty="0">
                <a:latin typeface="HGPｺﾞｼｯｸM" panose="020B0600000000000000" pitchFamily="50" charset="-128"/>
                <a:ea typeface="HGPｺﾞｼｯｸM" panose="020B0600000000000000" pitchFamily="50" charset="-128"/>
                <a:cs typeface="Times New Roman"/>
              </a:rPr>
              <a:t>十分に検討・検証すること</a:t>
            </a:r>
            <a:r>
              <a:rPr lang="ja-JP" altLang="en-US" sz="1200" kern="100" dirty="0">
                <a:latin typeface="HGPｺﾞｼｯｸM" panose="020B0600000000000000" pitchFamily="50" charset="-128"/>
                <a:ea typeface="HGPｺﾞｼｯｸM" panose="020B0600000000000000" pitchFamily="50" charset="-128"/>
                <a:cs typeface="Times New Roman"/>
              </a:rPr>
              <a:t>。</a:t>
            </a:r>
            <a:endParaRPr lang="en-US" altLang="ja-JP" sz="1200" dirty="0">
              <a:latin typeface="HGPｺﾞｼｯｸM" panose="020B0600000000000000" pitchFamily="50" charset="-128"/>
              <a:ea typeface="HGPｺﾞｼｯｸM" panose="020B0600000000000000" pitchFamily="50" charset="-128"/>
            </a:endParaRPr>
          </a:p>
          <a:p>
            <a:pPr marL="266700" indent="-266700" algn="just"/>
            <a:r>
              <a:rPr lang="ja-JP" altLang="en-US" sz="1300" dirty="0">
                <a:solidFill>
                  <a:prstClr val="black"/>
                </a:solidFill>
                <a:latin typeface="HGPｺﾞｼｯｸM" panose="020B0600000000000000" pitchFamily="50" charset="-128"/>
                <a:ea typeface="HGPｺﾞｼｯｸM" panose="020B0600000000000000" pitchFamily="50" charset="-128"/>
              </a:rPr>
              <a:t>　　□</a:t>
            </a:r>
            <a:r>
              <a:rPr lang="ja-JP" altLang="en-US" sz="1300" kern="100" dirty="0">
                <a:solidFill>
                  <a:prstClr val="black"/>
                </a:solidFill>
                <a:latin typeface="HGPｺﾞｼｯｸM" panose="020B0600000000000000" pitchFamily="50" charset="-128"/>
                <a:ea typeface="HGPｺﾞｼｯｸM" panose="020B0600000000000000" pitchFamily="50" charset="-128"/>
                <a:cs typeface="Times New Roman"/>
              </a:rPr>
              <a:t>　地域生活支援拠点等の</a:t>
            </a:r>
            <a:r>
              <a:rPr lang="ja-JP" altLang="ja-JP" sz="1300" kern="100" dirty="0">
                <a:solidFill>
                  <a:prstClr val="black"/>
                </a:solidFill>
                <a:latin typeface="HGPｺﾞｼｯｸM" panose="020B0600000000000000" pitchFamily="50" charset="-128"/>
                <a:ea typeface="HGPｺﾞｼｯｸM" panose="020B0600000000000000" pitchFamily="50" charset="-128"/>
                <a:cs typeface="Times New Roman"/>
              </a:rPr>
              <a:t>意義の徹底</a:t>
            </a:r>
            <a:r>
              <a:rPr lang="ja-JP" altLang="en-US" sz="1300" kern="100" dirty="0">
                <a:solidFill>
                  <a:prstClr val="black"/>
                </a:solidFill>
                <a:latin typeface="HGPｺﾞｼｯｸM" panose="020B0600000000000000" pitchFamily="50" charset="-128"/>
                <a:ea typeface="HGPｺﾞｼｯｸM" panose="020B0600000000000000" pitchFamily="50" charset="-128"/>
                <a:cs typeface="Times New Roman"/>
              </a:rPr>
              <a:t>や、運営方法等について記載した</a:t>
            </a:r>
            <a:r>
              <a:rPr lang="ja-JP" altLang="ja-JP" sz="1300" b="1" u="sng" kern="100" dirty="0">
                <a:solidFill>
                  <a:prstClr val="black"/>
                </a:solidFill>
                <a:latin typeface="HGPｺﾞｼｯｸM" panose="020B0600000000000000" pitchFamily="50" charset="-128"/>
                <a:ea typeface="HGPｺﾞｼｯｸM" panose="020B0600000000000000" pitchFamily="50" charset="-128"/>
                <a:cs typeface="Times New Roman"/>
              </a:rPr>
              <a:t>通知を</a:t>
            </a:r>
            <a:r>
              <a:rPr lang="ja-JP" altLang="en-US" sz="1300" b="1" u="sng" kern="100" dirty="0">
                <a:solidFill>
                  <a:prstClr val="black"/>
                </a:solidFill>
                <a:latin typeface="HGPｺﾞｼｯｸM" panose="020B0600000000000000" pitchFamily="50" charset="-128"/>
                <a:ea typeface="HGPｺﾞｼｯｸM" panose="020B0600000000000000" pitchFamily="50" charset="-128"/>
                <a:cs typeface="Times New Roman"/>
              </a:rPr>
              <a:t>改めて</a:t>
            </a:r>
            <a:r>
              <a:rPr lang="ja-JP" altLang="ja-JP" sz="1300" b="1" u="sng" kern="100" dirty="0">
                <a:solidFill>
                  <a:prstClr val="black"/>
                </a:solidFill>
                <a:latin typeface="HGPｺﾞｼｯｸM" panose="020B0600000000000000" pitchFamily="50" charset="-128"/>
                <a:ea typeface="HGPｺﾞｼｯｸM" panose="020B0600000000000000" pitchFamily="50" charset="-128"/>
                <a:cs typeface="Times New Roman"/>
              </a:rPr>
              <a:t>発出</a:t>
            </a:r>
            <a:r>
              <a:rPr lang="ja-JP" altLang="en-US" sz="1300" b="1" u="sng" kern="100" dirty="0">
                <a:solidFill>
                  <a:prstClr val="black"/>
                </a:solidFill>
                <a:latin typeface="HGPｺﾞｼｯｸM" panose="020B0600000000000000" pitchFamily="50" charset="-128"/>
                <a:ea typeface="HGPｺﾞｼｯｸM" panose="020B0600000000000000" pitchFamily="50" charset="-128"/>
                <a:cs typeface="Times New Roman"/>
              </a:rPr>
              <a:t>。</a:t>
            </a:r>
            <a:endParaRPr lang="en-US" altLang="ja-JP" sz="1300" b="1" u="sng" kern="100" dirty="0">
              <a:solidFill>
                <a:prstClr val="black"/>
              </a:solidFill>
              <a:latin typeface="HGPｺﾞｼｯｸM" panose="020B0600000000000000" pitchFamily="50" charset="-128"/>
              <a:ea typeface="HGPｺﾞｼｯｸM" panose="020B0600000000000000" pitchFamily="50" charset="-128"/>
              <a:cs typeface="Times New Roman"/>
            </a:endParaRPr>
          </a:p>
          <a:p>
            <a:pPr marL="266700" indent="-266700" algn="just"/>
            <a:r>
              <a:rPr lang="ja-JP" altLang="en-US" sz="1300" dirty="0">
                <a:solidFill>
                  <a:prstClr val="black"/>
                </a:solidFill>
                <a:latin typeface="HGPｺﾞｼｯｸM" panose="020B0600000000000000" pitchFamily="50" charset="-128"/>
                <a:ea typeface="HGPｺﾞｼｯｸM" panose="020B0600000000000000" pitchFamily="50" charset="-128"/>
              </a:rPr>
              <a:t>　　□　地域生活支援拠点等の整備の状況を踏まえた</a:t>
            </a:r>
            <a:r>
              <a:rPr lang="ja-JP" altLang="en-US" sz="1300" b="1" u="sng" dirty="0">
                <a:solidFill>
                  <a:prstClr val="black"/>
                </a:solidFill>
                <a:latin typeface="HGPｺﾞｼｯｸM" panose="020B0600000000000000" pitchFamily="50" charset="-128"/>
                <a:ea typeface="HGPｺﾞｼｯｸM" panose="020B0600000000000000" pitchFamily="50" charset="-128"/>
              </a:rPr>
              <a:t>好事例（優良事例）集の作成、周知。</a:t>
            </a:r>
            <a:endParaRPr lang="en-US" altLang="ja-JP" sz="1300" b="1" u="sng" dirty="0">
              <a:solidFill>
                <a:prstClr val="black"/>
              </a:solidFill>
              <a:latin typeface="HGPｺﾞｼｯｸM" panose="020B0600000000000000" pitchFamily="50" charset="-128"/>
              <a:ea typeface="HGPｺﾞｼｯｸM" panose="020B0600000000000000" pitchFamily="50" charset="-128"/>
            </a:endParaRPr>
          </a:p>
          <a:p>
            <a:pPr marL="85725" indent="-85725" algn="l">
              <a:spcBef>
                <a:spcPts val="0"/>
              </a:spcBef>
            </a:pPr>
            <a:endParaRPr lang="en-US" altLang="ja-JP" sz="1400" b="1" u="sng" dirty="0">
              <a:solidFill>
                <a:prstClr val="black"/>
              </a:solidFill>
              <a:latin typeface="HGPｺﾞｼｯｸM" panose="020B0600000000000000" pitchFamily="50" charset="-128"/>
              <a:ea typeface="HGPｺﾞｼｯｸM" panose="020B0600000000000000" pitchFamily="50" charset="-128"/>
            </a:endParaRPr>
          </a:p>
          <a:p>
            <a:pPr marL="85725" indent="-85725" algn="l">
              <a:spcBef>
                <a:spcPts val="0"/>
              </a:spcBef>
            </a:pPr>
            <a:r>
              <a:rPr lang="en-US" altLang="ja-JP" sz="1600" b="1" u="sng" dirty="0">
                <a:solidFill>
                  <a:prstClr val="black"/>
                </a:solidFill>
                <a:latin typeface="HGPｺﾞｼｯｸM" panose="020B0600000000000000" pitchFamily="50" charset="-128"/>
                <a:ea typeface="HGPｺﾞｼｯｸM" panose="020B0600000000000000" pitchFamily="50" charset="-128"/>
              </a:rPr>
              <a:t>【</a:t>
            </a:r>
            <a:r>
              <a:rPr lang="ja-JP" altLang="en-US" sz="1600" b="1" u="sng" dirty="0">
                <a:solidFill>
                  <a:prstClr val="black"/>
                </a:solidFill>
                <a:latin typeface="HGPｺﾞｼｯｸM" panose="020B0600000000000000" pitchFamily="50" charset="-128"/>
                <a:ea typeface="HGPｺﾞｼｯｸM" panose="020B0600000000000000" pitchFamily="50" charset="-128"/>
              </a:rPr>
              <a:t>成果目標（案）</a:t>
            </a:r>
            <a:r>
              <a:rPr lang="en-US" altLang="ja-JP" sz="1600" b="1" u="sng" dirty="0">
                <a:solidFill>
                  <a:prstClr val="black"/>
                </a:solidFill>
                <a:latin typeface="HGPｺﾞｼｯｸM" panose="020B0600000000000000" pitchFamily="50" charset="-128"/>
                <a:ea typeface="HGPｺﾞｼｯｸM" panose="020B0600000000000000" pitchFamily="50" charset="-128"/>
              </a:rPr>
              <a:t>】</a:t>
            </a:r>
            <a:r>
              <a:rPr lang="ja-JP" altLang="en-US" sz="1600" b="1" u="sng" dirty="0">
                <a:solidFill>
                  <a:prstClr val="black"/>
                </a:solidFill>
                <a:latin typeface="HGPｺﾞｼｯｸM" panose="020B0600000000000000" pitchFamily="50" charset="-128"/>
                <a:ea typeface="HGPｺﾞｼｯｸM" panose="020B0600000000000000" pitchFamily="50" charset="-128"/>
              </a:rPr>
              <a:t>　</a:t>
            </a:r>
            <a:r>
              <a:rPr lang="ja-JP" altLang="en-US" sz="1600" b="1" dirty="0">
                <a:solidFill>
                  <a:prstClr val="black"/>
                </a:solidFill>
                <a:latin typeface="HGPｺﾞｼｯｸM" panose="020B0600000000000000" pitchFamily="50" charset="-128"/>
                <a:ea typeface="HGPｺﾞｼｯｸM" panose="020B0600000000000000" pitchFamily="50" charset="-128"/>
              </a:rPr>
              <a:t>平成</a:t>
            </a:r>
            <a:r>
              <a:rPr lang="en-US" altLang="ja-JP" sz="1600" b="1" dirty="0">
                <a:solidFill>
                  <a:prstClr val="black"/>
                </a:solidFill>
                <a:latin typeface="HGPｺﾞｼｯｸM" panose="020B0600000000000000" pitchFamily="50" charset="-128"/>
                <a:ea typeface="HGPｺﾞｼｯｸM" panose="020B0600000000000000" pitchFamily="50" charset="-128"/>
              </a:rPr>
              <a:t>32</a:t>
            </a:r>
            <a:r>
              <a:rPr lang="ja-JP" altLang="en-US" sz="1600" b="1" dirty="0">
                <a:solidFill>
                  <a:prstClr val="black"/>
                </a:solidFill>
                <a:latin typeface="HGPｺﾞｼｯｸM" panose="020B0600000000000000" pitchFamily="50" charset="-128"/>
                <a:ea typeface="HGPｺﾞｼｯｸM" panose="020B0600000000000000" pitchFamily="50" charset="-128"/>
              </a:rPr>
              <a:t>年度末までに各市町村又は各圏域に少なくとも一つを整備することを基本とする。</a:t>
            </a:r>
            <a:endParaRPr lang="en-US" altLang="ja-JP" sz="1600" b="1" dirty="0">
              <a:solidFill>
                <a:prstClr val="black"/>
              </a:solidFill>
              <a:latin typeface="HGPｺﾞｼｯｸM" panose="020B0600000000000000" pitchFamily="50" charset="-128"/>
              <a:ea typeface="HGPｺﾞｼｯｸM" panose="020B0600000000000000" pitchFamily="50" charset="-128"/>
            </a:endParaRPr>
          </a:p>
        </p:txBody>
      </p:sp>
      <p:sp>
        <p:nvSpPr>
          <p:cNvPr id="16" name="タイトル 1"/>
          <p:cNvSpPr txBox="1">
            <a:spLocks/>
          </p:cNvSpPr>
          <p:nvPr/>
        </p:nvSpPr>
        <p:spPr>
          <a:xfrm>
            <a:off x="92540" y="908720"/>
            <a:ext cx="9721080" cy="2384092"/>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　地域には、障害児者を支える様々な資源が存在し、これまでも各地域の障害福祉計画に基づき整備が進められているところであるが、それらの間の有機的な結びつきが必ずしも十分でないことから、今後、障害者の重度化・高齢化や「親亡き後」を見据え、地域が抱える課題に向き合い、地域で障害児者やその家族が安心して生活するため、緊急時にすぐに相談でき、必要に応じて緊急的な対応が図られる体制として、地域生活支援拠点等の積極的な整備を推進していくことが必要。 </a:t>
            </a:r>
            <a:endParaRPr lang="en-US" altLang="ja-JP" sz="1300" dirty="0">
              <a:solidFill>
                <a:prstClr val="black"/>
              </a:solidFill>
              <a:latin typeface="HGPｺﾞｼｯｸM" panose="020B0600000000000000" pitchFamily="50" charset="-128"/>
              <a:ea typeface="HGPｺﾞｼｯｸM" panose="020B0600000000000000" pitchFamily="50" charset="-128"/>
            </a:endParaRPr>
          </a:p>
          <a:p>
            <a:pPr marL="85725" indent="-85725" algn="l"/>
            <a:endParaRPr lang="en-US" altLang="ja-JP" sz="600" dirty="0">
              <a:solidFill>
                <a:prstClr val="black"/>
              </a:solidFill>
              <a:latin typeface="HGPｺﾞｼｯｸM" panose="020B0600000000000000" pitchFamily="50" charset="-128"/>
              <a:ea typeface="HGPｺﾞｼｯｸM" panose="020B0600000000000000" pitchFamily="50" charset="-128"/>
            </a:endParaRPr>
          </a:p>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〇　地域生活支援拠点等については、第４期障害福祉計画の基本指針において、成果目標として、平成</a:t>
            </a:r>
            <a:r>
              <a:rPr lang="en-US" altLang="ja-JP" sz="1300" dirty="0">
                <a:solidFill>
                  <a:prstClr val="black"/>
                </a:solidFill>
                <a:latin typeface="HGPｺﾞｼｯｸM" panose="020B0600000000000000" pitchFamily="50" charset="-128"/>
                <a:ea typeface="HGPｺﾞｼｯｸM" panose="020B0600000000000000" pitchFamily="50" charset="-128"/>
              </a:rPr>
              <a:t>29</a:t>
            </a:r>
            <a:r>
              <a:rPr lang="ja-JP" altLang="en-US" sz="1300" dirty="0">
                <a:solidFill>
                  <a:prstClr val="black"/>
                </a:solidFill>
                <a:latin typeface="HGPｺﾞｼｯｸM" panose="020B0600000000000000" pitchFamily="50" charset="-128"/>
                <a:ea typeface="HGPｺﾞｼｯｸM" panose="020B0600000000000000" pitchFamily="50" charset="-128"/>
              </a:rPr>
              <a:t>年度末までに各市町村又は各圏域に少なくとも一つを整備することを基本。</a:t>
            </a:r>
            <a:endParaRPr lang="en-US" altLang="ja-JP" sz="1300" dirty="0">
              <a:solidFill>
                <a:prstClr val="black"/>
              </a:solidFill>
              <a:latin typeface="HGPｺﾞｼｯｸM" panose="020B0600000000000000" pitchFamily="50" charset="-128"/>
              <a:ea typeface="HGPｺﾞｼｯｸM" panose="020B0600000000000000" pitchFamily="50" charset="-128"/>
            </a:endParaRPr>
          </a:p>
          <a:p>
            <a:pPr marL="85725" indent="-85725" algn="l"/>
            <a:endParaRPr lang="en-US" altLang="ja-JP" sz="600" dirty="0">
              <a:solidFill>
                <a:prstClr val="black"/>
              </a:solidFill>
              <a:latin typeface="HGPｺﾞｼｯｸM" panose="020B0600000000000000" pitchFamily="50" charset="-128"/>
              <a:ea typeface="HGPｺﾞｼｯｸM" panose="020B0600000000000000" pitchFamily="50" charset="-128"/>
            </a:endParaRPr>
          </a:p>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〇　この間、各市町村等における拠点等の整備の取組を進めるため、「地域生活支援拠点等の整備推進モデル事業」を実施し、その報告書を全ての自治体に周知するとともに、モデル事業の成果を踏まえた、地域生活支援拠点等の整備に際しての留意点等を通知。また、全国担当者会議を開催し、モデル事業実施自治体の事例発表、意見交換等を実施。</a:t>
            </a:r>
            <a:endParaRPr lang="en-US" altLang="ja-JP" sz="1300" dirty="0">
              <a:solidFill>
                <a:prstClr val="black"/>
              </a:solidFill>
              <a:latin typeface="HGPｺﾞｼｯｸM" panose="020B0600000000000000" pitchFamily="50" charset="-128"/>
              <a:ea typeface="HGPｺﾞｼｯｸM" panose="020B0600000000000000" pitchFamily="50" charset="-128"/>
            </a:endParaRPr>
          </a:p>
          <a:p>
            <a:pPr marL="85725" indent="-85725" algn="l"/>
            <a:endParaRPr lang="en-US" altLang="ja-JP" sz="600" dirty="0">
              <a:solidFill>
                <a:prstClr val="black"/>
              </a:solidFill>
              <a:latin typeface="HGPｺﾞｼｯｸM" panose="020B0600000000000000" pitchFamily="50" charset="-128"/>
              <a:ea typeface="HGPｺﾞｼｯｸM" panose="020B0600000000000000" pitchFamily="50" charset="-128"/>
            </a:endParaRPr>
          </a:p>
          <a:p>
            <a:pPr marL="85725" indent="-85725" algn="l"/>
            <a:r>
              <a:rPr lang="ja-JP" altLang="en-US" sz="1300" dirty="0">
                <a:solidFill>
                  <a:prstClr val="black"/>
                </a:solidFill>
                <a:latin typeface="HGPｺﾞｼｯｸM" panose="020B0600000000000000" pitchFamily="50" charset="-128"/>
                <a:ea typeface="HGPｺﾞｼｯｸM" panose="020B0600000000000000" pitchFamily="50" charset="-128"/>
              </a:rPr>
              <a:t>〇　本年９月時点における拠点等の整備状況をみると、整備済が２０市町村、２圏域。</a:t>
            </a:r>
            <a:endParaRPr lang="en-US" altLang="ja-JP" sz="1300" dirty="0">
              <a:solidFill>
                <a:prstClr val="black"/>
              </a:solidFill>
              <a:latin typeface="HGPｺﾞｼｯｸM" panose="020B0600000000000000" pitchFamily="50" charset="-128"/>
              <a:ea typeface="HGPｺﾞｼｯｸM" panose="020B0600000000000000" pitchFamily="50" charset="-128"/>
            </a:endParaRPr>
          </a:p>
        </p:txBody>
      </p:sp>
      <p:sp>
        <p:nvSpPr>
          <p:cNvPr id="10" name="正方形/長方形 9"/>
          <p:cNvSpPr/>
          <p:nvPr/>
        </p:nvSpPr>
        <p:spPr>
          <a:xfrm>
            <a:off x="0" y="0"/>
            <a:ext cx="9906000" cy="461665"/>
          </a:xfrm>
          <a:prstGeom prst="rect">
            <a:avLst/>
          </a:prstGeom>
        </p:spPr>
        <p:txBody>
          <a:bodyPr wrap="square">
            <a:spAutoFit/>
          </a:bodyPr>
          <a:lstStyle/>
          <a:p>
            <a:pPr algn="ct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地域生活支援拠点等の整備に向けた取組について</a:t>
            </a:r>
          </a:p>
        </p:txBody>
      </p:sp>
      <p:grpSp>
        <p:nvGrpSpPr>
          <p:cNvPr id="11" name="グループ化 10"/>
          <p:cNvGrpSpPr>
            <a:grpSpLocks/>
          </p:cNvGrpSpPr>
          <p:nvPr/>
        </p:nvGrpSpPr>
        <p:grpSpPr bwMode="auto">
          <a:xfrm>
            <a:off x="80" y="419674"/>
            <a:ext cx="9906000" cy="129009"/>
            <a:chOff x="0" y="188640"/>
            <a:chExt cx="9144000" cy="145165"/>
          </a:xfrm>
        </p:grpSpPr>
        <p:cxnSp>
          <p:nvCxnSpPr>
            <p:cNvPr id="12" name="直線コネクタ 11"/>
            <p:cNvCxnSpPr/>
            <p:nvPr/>
          </p:nvCxnSpPr>
          <p:spPr>
            <a:xfrm>
              <a:off x="0" y="188640"/>
              <a:ext cx="9144000" cy="0"/>
            </a:xfrm>
            <a:prstGeom prst="line">
              <a:avLst/>
            </a:prstGeom>
            <a:noFill/>
            <a:ln w="9525" cap="flat" cmpd="sng" algn="ctr">
              <a:solidFill>
                <a:srgbClr val="99CCFF"/>
              </a:solidFill>
              <a:prstDash val="solid"/>
            </a:ln>
            <a:effectLst/>
          </p:spPr>
        </p:cxnSp>
        <p:cxnSp>
          <p:nvCxnSpPr>
            <p:cNvPr id="14" name="直線コネクタ 13"/>
            <p:cNvCxnSpPr/>
            <p:nvPr/>
          </p:nvCxnSpPr>
          <p:spPr>
            <a:xfrm>
              <a:off x="0" y="333805"/>
              <a:ext cx="9144000" cy="0"/>
            </a:xfrm>
            <a:prstGeom prst="line">
              <a:avLst/>
            </a:prstGeom>
            <a:noFill/>
            <a:ln w="57150" cap="flat" cmpd="sng" algn="ctr">
              <a:solidFill>
                <a:srgbClr val="99CCFF"/>
              </a:solidFill>
              <a:prstDash val="solid"/>
            </a:ln>
            <a:effectLst/>
          </p:spPr>
        </p:cxnSp>
      </p:grpSp>
      <p:sp>
        <p:nvSpPr>
          <p:cNvPr id="15" name="正方形/長方形 14"/>
          <p:cNvSpPr/>
          <p:nvPr/>
        </p:nvSpPr>
        <p:spPr>
          <a:xfrm>
            <a:off x="38460" y="620742"/>
            <a:ext cx="5130570" cy="299601"/>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地域生活支援拠点等の整備に関する基本的考え方等</a:t>
            </a:r>
          </a:p>
        </p:txBody>
      </p:sp>
      <p:sp>
        <p:nvSpPr>
          <p:cNvPr id="17" name="下矢印 16"/>
          <p:cNvSpPr/>
          <p:nvPr/>
        </p:nvSpPr>
        <p:spPr>
          <a:xfrm>
            <a:off x="3944968" y="3292816"/>
            <a:ext cx="2016224" cy="35221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56456" y="3412084"/>
            <a:ext cx="1709228" cy="30495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PｺﾞｼｯｸM" panose="020B0600000000000000" pitchFamily="50" charset="-128"/>
                <a:ea typeface="HGPｺﾞｼｯｸM" panose="020B0600000000000000" pitchFamily="50" charset="-128"/>
              </a:rPr>
              <a:t>成果目標等（案）</a:t>
            </a:r>
          </a:p>
        </p:txBody>
      </p:sp>
      <p:sp>
        <p:nvSpPr>
          <p:cNvPr id="3" name="スライド番号プレースホルダー 2"/>
          <p:cNvSpPr>
            <a:spLocks noGrp="1"/>
          </p:cNvSpPr>
          <p:nvPr>
            <p:ph type="sldNum" sz="quarter" idx="12"/>
          </p:nvPr>
        </p:nvSpPr>
        <p:spPr/>
        <p:txBody>
          <a:bodyPr/>
          <a:lstStyle/>
          <a:p>
            <a:pPr>
              <a:defRPr/>
            </a:pPr>
            <a:fld id="{C0D1272D-BA75-4345-8628-E1D217C642E8}" type="slidenum">
              <a:rPr lang="ja-JP" altLang="en-US" smtClean="0">
                <a:solidFill>
                  <a:prstClr val="black">
                    <a:tint val="75000"/>
                  </a:prstClr>
                </a:solidFill>
              </a:rPr>
              <a:pPr>
                <a:defRPr/>
              </a:pPr>
              <a:t>69</a:t>
            </a:fld>
            <a:endParaRPr lang="ja-JP" altLang="en-US">
              <a:solidFill>
                <a:prstClr val="black">
                  <a:tint val="75000"/>
                </a:prstClr>
              </a:solidFill>
            </a:endParaRPr>
          </a:p>
        </p:txBody>
      </p:sp>
    </p:spTree>
    <p:extLst>
      <p:ext uri="{BB962C8B-B14F-4D97-AF65-F5344CB8AC3E}">
        <p14:creationId xmlns:p14="http://schemas.microsoft.com/office/powerpoint/2010/main" val="3055506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4"/>
          <p:cNvSpPr txBox="1">
            <a:spLocks noChangeArrowheads="1"/>
          </p:cNvSpPr>
          <p:nvPr/>
        </p:nvSpPr>
        <p:spPr bwMode="auto">
          <a:xfrm>
            <a:off x="116473" y="1052782"/>
            <a:ext cx="9711529" cy="1323439"/>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600" dirty="0" smtClean="0">
                <a:solidFill>
                  <a:prstClr val="black"/>
                </a:solidFill>
                <a:latin typeface="Arial" charset="0"/>
              </a:rPr>
              <a:t>　学校</a:t>
            </a:r>
            <a:r>
              <a:rPr lang="ja-JP" altLang="en-US" sz="1600" dirty="0">
                <a:solidFill>
                  <a:prstClr val="black"/>
                </a:solidFill>
                <a:latin typeface="Arial" charset="0"/>
              </a:rPr>
              <a:t>と障害児通所支援を提供する事業所や障害児入所施設、居宅サービスを提供する事業所（以下「障害児通所支援事業所等」という。）が緊密な連携を図るとともに、学校等で作成する個別の教育支援計画及び個別の指導計画（以下「個別の教育支援計画等」という。）と障害児相談支援事業所で作成する障害児支援利用計画及び障害児通所支援事業所等で作成する個別支援計画（以下「障害児支援利用計画等」という。）が、個人情報に留意しつつ連携していくことが</a:t>
            </a:r>
            <a:r>
              <a:rPr lang="ja-JP" altLang="en-US" sz="1600" dirty="0" smtClean="0">
                <a:solidFill>
                  <a:prstClr val="black"/>
                </a:solidFill>
                <a:latin typeface="Arial" charset="0"/>
              </a:rPr>
              <a:t>望ましい。</a:t>
            </a:r>
            <a:endParaRPr lang="en-US" altLang="ja-JP" sz="1600" dirty="0">
              <a:solidFill>
                <a:srgbClr val="000000"/>
              </a:solidFill>
              <a:latin typeface="Arial" charset="0"/>
            </a:endParaRPr>
          </a:p>
        </p:txBody>
      </p:sp>
      <p:sp>
        <p:nvSpPr>
          <p:cNvPr id="58370" name="Text Box 25"/>
          <p:cNvSpPr txBox="1">
            <a:spLocks noChangeArrowheads="1"/>
          </p:cNvSpPr>
          <p:nvPr/>
        </p:nvSpPr>
        <p:spPr bwMode="auto">
          <a:xfrm>
            <a:off x="91" y="76562"/>
            <a:ext cx="9905999" cy="415498"/>
          </a:xfrm>
          <a:prstGeom prst="rect">
            <a:avLst/>
          </a:prstGeom>
          <a:noFill/>
          <a:ln w="38100" cmpd="dbl">
            <a:solidFill>
              <a:schemeClr val="accent5">
                <a:lumMod val="75000"/>
              </a:schemeClr>
            </a:solidFill>
            <a:miter lim="800000"/>
            <a:headEnd/>
            <a:tailEnd/>
          </a:ln>
        </p:spPr>
        <p:txBody>
          <a:bodyPr wrap="square">
            <a:spAutoFit/>
          </a:bodyPr>
          <a:lstStyle/>
          <a:p>
            <a:pPr algn="ctr" fontAlgn="base">
              <a:spcBef>
                <a:spcPct val="0"/>
              </a:spcBef>
              <a:spcAft>
                <a:spcPct val="0"/>
              </a:spcAft>
            </a:pPr>
            <a:r>
              <a:rPr lang="ja-JP" altLang="en-US" sz="2100" b="1" dirty="0" smtClean="0">
                <a:solidFill>
                  <a:srgbClr val="000000"/>
                </a:solidFill>
                <a:latin typeface="Arial" charset="0"/>
              </a:rPr>
              <a:t>児童福祉法等の改正による教育と福祉の連携の一層の推進について（概要）</a:t>
            </a:r>
            <a:endParaRPr lang="ja-JP" altLang="en-US" sz="2100" b="1" dirty="0">
              <a:solidFill>
                <a:srgbClr val="000000"/>
              </a:solidFill>
              <a:latin typeface="Arial" charset="0"/>
            </a:endParaRPr>
          </a:p>
        </p:txBody>
      </p:sp>
      <p:sp>
        <p:nvSpPr>
          <p:cNvPr id="16" name="角丸四角形 15"/>
          <p:cNvSpPr/>
          <p:nvPr/>
        </p:nvSpPr>
        <p:spPr>
          <a:xfrm>
            <a:off x="128587" y="764704"/>
            <a:ext cx="1392031" cy="288032"/>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smtClean="0">
                <a:solidFill>
                  <a:prstClr val="black"/>
                </a:solidFill>
              </a:rPr>
              <a:t>◆　趣旨</a:t>
            </a:r>
            <a:endParaRPr lang="ja-JP" altLang="en-US" b="1" dirty="0">
              <a:solidFill>
                <a:prstClr val="black"/>
              </a:solidFill>
            </a:endParaRPr>
          </a:p>
        </p:txBody>
      </p:sp>
      <p:sp>
        <p:nvSpPr>
          <p:cNvPr id="12" name="正方形/長方形 11"/>
          <p:cNvSpPr/>
          <p:nvPr/>
        </p:nvSpPr>
        <p:spPr>
          <a:xfrm>
            <a:off x="428497" y="404664"/>
            <a:ext cx="971152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sz="1200" dirty="0" smtClean="0">
                <a:solidFill>
                  <a:prstClr val="black"/>
                </a:solidFill>
              </a:rPr>
              <a:t>（平成２４年４月１８日付厚生労働省社会・援護局障害保健福祉部障害福祉課、文部科学省初等中等教育局特別支援教育課連名通知）</a:t>
            </a:r>
            <a:endParaRPr lang="ja-JP" altLang="en-US" sz="1200" dirty="0">
              <a:solidFill>
                <a:prstClr val="black"/>
              </a:solidFill>
            </a:endParaRPr>
          </a:p>
        </p:txBody>
      </p:sp>
      <p:sp>
        <p:nvSpPr>
          <p:cNvPr id="14" name="角丸四角形 13"/>
          <p:cNvSpPr/>
          <p:nvPr/>
        </p:nvSpPr>
        <p:spPr>
          <a:xfrm>
            <a:off x="128587" y="2564904"/>
            <a:ext cx="1782075" cy="288032"/>
          </a:xfrm>
          <a:prstGeom prst="roundRect">
            <a:avLst/>
          </a:prstGeom>
          <a:solidFill>
            <a:srgbClr val="FFD9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b="1" dirty="0" smtClean="0">
                <a:solidFill>
                  <a:prstClr val="black"/>
                </a:solidFill>
              </a:rPr>
              <a:t>◆　留意事項</a:t>
            </a:r>
            <a:endParaRPr lang="ja-JP" altLang="en-US" b="1" dirty="0">
              <a:solidFill>
                <a:prstClr val="black"/>
              </a:solidFill>
            </a:endParaRPr>
          </a:p>
        </p:txBody>
      </p:sp>
      <p:sp>
        <p:nvSpPr>
          <p:cNvPr id="15" name="Text Box 24"/>
          <p:cNvSpPr txBox="1">
            <a:spLocks noChangeArrowheads="1"/>
          </p:cNvSpPr>
          <p:nvPr/>
        </p:nvSpPr>
        <p:spPr bwMode="auto">
          <a:xfrm>
            <a:off x="116473" y="2852959"/>
            <a:ext cx="9711529" cy="3662541"/>
          </a:xfrm>
          <a:prstGeom prst="rect">
            <a:avLst/>
          </a:prstGeom>
          <a:noFill/>
          <a:ln w="19050">
            <a:solidFill>
              <a:schemeClr val="tx1"/>
            </a:solidFill>
            <a:miter lim="800000"/>
            <a:headEnd/>
            <a:tailEnd/>
          </a:ln>
        </p:spPr>
        <p:txBody>
          <a:bodyPr wrap="square">
            <a:spAutoFit/>
          </a:bodyPr>
          <a:lstStyle/>
          <a:p>
            <a:pPr fontAlgn="base">
              <a:spcBef>
                <a:spcPct val="0"/>
              </a:spcBef>
              <a:spcAft>
                <a:spcPct val="0"/>
              </a:spcAft>
            </a:pPr>
            <a:r>
              <a:rPr lang="ja-JP" altLang="en-US" sz="1600" b="1" u="sng" dirty="0" smtClean="0">
                <a:solidFill>
                  <a:prstClr val="black"/>
                </a:solidFill>
                <a:latin typeface="Arial" charset="0"/>
              </a:rPr>
              <a:t>１　相談支援</a:t>
            </a:r>
            <a:r>
              <a:rPr lang="ja-JP" altLang="en-US" sz="1600" dirty="0" smtClean="0">
                <a:solidFill>
                  <a:prstClr val="black"/>
                </a:solidFill>
                <a:latin typeface="Arial" charset="0"/>
              </a:rPr>
              <a:t>　</a:t>
            </a:r>
            <a:endParaRPr lang="en-US" altLang="ja-JP" sz="1600" dirty="0" smtClean="0">
              <a:solidFill>
                <a:prstClr val="black"/>
              </a:solidFill>
              <a:latin typeface="Arial" charset="0"/>
            </a:endParaRPr>
          </a:p>
          <a:p>
            <a:pPr marL="95250" indent="177800" fontAlgn="base">
              <a:spcBef>
                <a:spcPct val="0"/>
              </a:spcBef>
              <a:spcAft>
                <a:spcPct val="0"/>
              </a:spcAft>
            </a:pPr>
            <a:r>
              <a:rPr lang="ja-JP" altLang="en-US" sz="1600" dirty="0" smtClean="0">
                <a:solidFill>
                  <a:prstClr val="black"/>
                </a:solidFill>
                <a:latin typeface="Arial" charset="0"/>
              </a:rPr>
              <a:t>障害児</a:t>
            </a:r>
            <a:r>
              <a:rPr lang="ja-JP" altLang="en-US" sz="1600" dirty="0">
                <a:solidFill>
                  <a:prstClr val="black"/>
                </a:solidFill>
                <a:latin typeface="Arial" charset="0"/>
              </a:rPr>
              <a:t>支援利用計画等の作成を担当する相談支援事業所と個別の教育支援計画等の作成を</a:t>
            </a:r>
            <a:r>
              <a:rPr lang="ja-JP" altLang="en-US" sz="1600" dirty="0" smtClean="0">
                <a:solidFill>
                  <a:prstClr val="black"/>
                </a:solidFill>
                <a:latin typeface="Arial" charset="0"/>
              </a:rPr>
              <a:t>担当する</a:t>
            </a:r>
            <a:r>
              <a:rPr lang="ja-JP" altLang="en-US" sz="1600" dirty="0">
                <a:solidFill>
                  <a:prstClr val="black"/>
                </a:solidFill>
                <a:latin typeface="Arial" charset="0"/>
              </a:rPr>
              <a:t>学校等が密接に連絡調整を行い、就学前の福祉サービス利用から就学への移行、学齢期に利用する福祉サービスとの連携、さらには学校卒業に当たって地域生活に向けた福祉サービス利用への移行が円滑に進むよう、保護者の了解を得つつ、特段の配慮を</a:t>
            </a:r>
            <a:r>
              <a:rPr lang="ja-JP" altLang="en-US" sz="1600" dirty="0" smtClean="0">
                <a:solidFill>
                  <a:prstClr val="black"/>
                </a:solidFill>
                <a:latin typeface="Arial" charset="0"/>
              </a:rPr>
              <a:t>お願い</a:t>
            </a:r>
            <a:r>
              <a:rPr lang="ja-JP" altLang="en-US" sz="1600" dirty="0">
                <a:solidFill>
                  <a:prstClr val="black"/>
                </a:solidFill>
                <a:latin typeface="Arial" charset="0"/>
              </a:rPr>
              <a:t>する</a:t>
            </a:r>
            <a:r>
              <a:rPr lang="ja-JP" altLang="en-US" sz="1600" dirty="0" smtClean="0">
                <a:solidFill>
                  <a:prstClr val="black"/>
                </a:solidFill>
                <a:latin typeface="Arial" charset="0"/>
              </a:rPr>
              <a:t>。</a:t>
            </a:r>
            <a:endParaRPr lang="en-US" altLang="ja-JP" sz="1600" dirty="0" smtClean="0">
              <a:solidFill>
                <a:prstClr val="black"/>
              </a:solidFill>
              <a:latin typeface="Arial" charset="0"/>
            </a:endParaRPr>
          </a:p>
          <a:p>
            <a:pPr marL="95250" indent="177800" fontAlgn="base">
              <a:spcBef>
                <a:spcPct val="0"/>
              </a:spcBef>
              <a:spcAft>
                <a:spcPct val="0"/>
              </a:spcAft>
            </a:pPr>
            <a:endParaRPr lang="en-US" altLang="ja-JP" sz="800" dirty="0">
              <a:solidFill>
                <a:srgbClr val="000000"/>
              </a:solidFill>
              <a:latin typeface="Arial" charset="0"/>
            </a:endParaRPr>
          </a:p>
          <a:p>
            <a:pPr fontAlgn="base">
              <a:spcBef>
                <a:spcPct val="0"/>
              </a:spcBef>
              <a:spcAft>
                <a:spcPct val="0"/>
              </a:spcAft>
            </a:pPr>
            <a:r>
              <a:rPr lang="ja-JP" altLang="en-US" sz="1600" b="1" u="sng" dirty="0" smtClean="0">
                <a:solidFill>
                  <a:srgbClr val="000000"/>
                </a:solidFill>
                <a:latin typeface="Arial" charset="0"/>
              </a:rPr>
              <a:t>２　障害児支援の強化</a:t>
            </a:r>
            <a:endParaRPr lang="en-US" altLang="ja-JP" sz="1600" b="1" u="sng" dirty="0">
              <a:solidFill>
                <a:srgbClr val="000000"/>
              </a:solidFill>
              <a:latin typeface="Arial" charset="0"/>
            </a:endParaRPr>
          </a:p>
          <a:p>
            <a:pPr fontAlgn="base">
              <a:spcBef>
                <a:spcPct val="0"/>
              </a:spcBef>
              <a:spcAft>
                <a:spcPct val="0"/>
              </a:spcAft>
            </a:pPr>
            <a:r>
              <a:rPr lang="ja-JP" altLang="en-US" sz="1600" dirty="0" smtClean="0">
                <a:solidFill>
                  <a:srgbClr val="000000"/>
                </a:solidFill>
                <a:latin typeface="Arial" charset="0"/>
              </a:rPr>
              <a:t>（１）　保育所等訪問支援の創設</a:t>
            </a:r>
            <a:endParaRPr lang="en-US" altLang="ja-JP" sz="1600" dirty="0" smtClean="0">
              <a:solidFill>
                <a:srgbClr val="000000"/>
              </a:solidFill>
              <a:latin typeface="Arial" charset="0"/>
            </a:endParaRPr>
          </a:p>
          <a:p>
            <a:pPr marL="273050" indent="177800" fontAlgn="base">
              <a:spcBef>
                <a:spcPct val="0"/>
              </a:spcBef>
              <a:spcAft>
                <a:spcPct val="0"/>
              </a:spcAft>
            </a:pPr>
            <a:r>
              <a:rPr lang="ja-JP" altLang="en-US" sz="1600" dirty="0">
                <a:solidFill>
                  <a:prstClr val="black"/>
                </a:solidFill>
                <a:latin typeface="Arial" charset="0"/>
              </a:rPr>
              <a:t>このサービスが効果的に行われるためには、保育所等訪問支援の訪問先施設の理解と協力が不可欠であり、該当する障害児の状況の把握や支援方法等について、訪問先施設と保育所等訪問支援事業所、保護者との間で情報共有するとともに、十分調整した上で、必要な対応がなされるよう配慮を</a:t>
            </a:r>
            <a:r>
              <a:rPr lang="ja-JP" altLang="en-US" sz="1600" dirty="0" smtClean="0">
                <a:solidFill>
                  <a:prstClr val="black"/>
                </a:solidFill>
                <a:latin typeface="Arial" charset="0"/>
              </a:rPr>
              <a:t>お願い</a:t>
            </a:r>
            <a:r>
              <a:rPr lang="ja-JP" altLang="en-US" sz="1600" dirty="0">
                <a:solidFill>
                  <a:prstClr val="black"/>
                </a:solidFill>
                <a:latin typeface="Arial" charset="0"/>
              </a:rPr>
              <a:t>する</a:t>
            </a:r>
            <a:r>
              <a:rPr lang="ja-JP" altLang="en-US" sz="1600" dirty="0" smtClean="0">
                <a:solidFill>
                  <a:prstClr val="black"/>
                </a:solidFill>
                <a:latin typeface="Arial" charset="0"/>
              </a:rPr>
              <a:t>。</a:t>
            </a:r>
            <a:endParaRPr lang="en-US" altLang="ja-JP" sz="1600" dirty="0">
              <a:solidFill>
                <a:srgbClr val="000000"/>
              </a:solidFill>
              <a:latin typeface="Arial" charset="0"/>
            </a:endParaRPr>
          </a:p>
          <a:p>
            <a:pPr fontAlgn="base">
              <a:spcBef>
                <a:spcPct val="0"/>
              </a:spcBef>
              <a:spcAft>
                <a:spcPct val="0"/>
              </a:spcAft>
            </a:pPr>
            <a:r>
              <a:rPr lang="ja-JP" altLang="en-US" sz="1600" dirty="0" smtClean="0">
                <a:solidFill>
                  <a:srgbClr val="000000"/>
                </a:solidFill>
                <a:latin typeface="Arial" charset="0"/>
              </a:rPr>
              <a:t>（２）　個別支援計画の作成</a:t>
            </a:r>
            <a:endParaRPr lang="en-US" altLang="ja-JP" sz="1600" dirty="0" smtClean="0">
              <a:solidFill>
                <a:srgbClr val="000000"/>
              </a:solidFill>
              <a:latin typeface="Arial" charset="0"/>
            </a:endParaRPr>
          </a:p>
          <a:p>
            <a:pPr marL="355600" indent="-355600" fontAlgn="base">
              <a:spcBef>
                <a:spcPct val="0"/>
              </a:spcBef>
              <a:spcAft>
                <a:spcPct val="0"/>
              </a:spcAft>
            </a:pPr>
            <a:r>
              <a:rPr lang="ja-JP" altLang="en-US" sz="1600" dirty="0">
                <a:solidFill>
                  <a:srgbClr val="000000"/>
                </a:solidFill>
                <a:latin typeface="Arial" charset="0"/>
              </a:rPr>
              <a:t>　</a:t>
            </a:r>
            <a:r>
              <a:rPr lang="ja-JP" altLang="en-US" sz="1600" dirty="0" smtClean="0">
                <a:solidFill>
                  <a:srgbClr val="000000"/>
                </a:solidFill>
                <a:latin typeface="Arial" charset="0"/>
              </a:rPr>
              <a:t>　　　</a:t>
            </a:r>
            <a:r>
              <a:rPr lang="ja-JP" altLang="en-US" sz="1600" dirty="0">
                <a:solidFill>
                  <a:prstClr val="black"/>
                </a:solidFill>
                <a:latin typeface="Arial" charset="0"/>
              </a:rPr>
              <a:t>障害児通所支援事業所等の児童発達支援管理責任者と教員等が連携し、障害児通所支援等における個別支援計画と学校における個別の教育支援計画等との連携を保護者の了解を得つつ確保し、相乗的な効果が得られるよう、必要な配慮を</a:t>
            </a:r>
            <a:r>
              <a:rPr lang="ja-JP" altLang="en-US" sz="1600" dirty="0" smtClean="0">
                <a:solidFill>
                  <a:prstClr val="black"/>
                </a:solidFill>
                <a:latin typeface="Arial" charset="0"/>
              </a:rPr>
              <a:t>お願い</a:t>
            </a:r>
            <a:r>
              <a:rPr lang="ja-JP" altLang="en-US" sz="1600" dirty="0">
                <a:solidFill>
                  <a:prstClr val="black"/>
                </a:solidFill>
                <a:latin typeface="Arial" charset="0"/>
              </a:rPr>
              <a:t>する</a:t>
            </a:r>
            <a:r>
              <a:rPr lang="ja-JP" altLang="en-US" sz="1600" dirty="0" smtClean="0">
                <a:solidFill>
                  <a:prstClr val="black"/>
                </a:solidFill>
                <a:latin typeface="Arial" charset="0"/>
              </a:rPr>
              <a:t>。 </a:t>
            </a:r>
            <a:endParaRPr lang="en-US" altLang="ja-JP" sz="1600" dirty="0" smtClean="0">
              <a:solidFill>
                <a:srgbClr val="000000"/>
              </a:solidFill>
              <a:latin typeface="Arial" charset="0"/>
            </a:endParaRPr>
          </a:p>
        </p:txBody>
      </p:sp>
    </p:spTree>
    <p:extLst>
      <p:ext uri="{BB962C8B-B14F-4D97-AF65-F5344CB8AC3E}">
        <p14:creationId xmlns:p14="http://schemas.microsoft.com/office/powerpoint/2010/main" val="1099534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1"/>
          <p:cNvSpPr txBox="1">
            <a:spLocks/>
          </p:cNvSpPr>
          <p:nvPr/>
        </p:nvSpPr>
        <p:spPr>
          <a:xfrm>
            <a:off x="136540" y="1196758"/>
            <a:ext cx="9632920" cy="1656184"/>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就労移行支援事業等（生活介護、自立訓練、就労移行支援及び就労継続支援）の利用を経て一般就労へ移行した者の数については、平成</a:t>
            </a:r>
            <a:r>
              <a:rPr lang="en-US" altLang="ja-JP" sz="1600" dirty="0" smtClean="0">
                <a:solidFill>
                  <a:prstClr val="black"/>
                </a:solidFill>
                <a:latin typeface="HGPｺﾞｼｯｸM" panose="020B0600000000000000" pitchFamily="50" charset="-128"/>
                <a:ea typeface="HGPｺﾞｼｯｸM" panose="020B0600000000000000" pitchFamily="50" charset="-128"/>
              </a:rPr>
              <a:t>27</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a:t>
            </a:r>
            <a:r>
              <a:rPr lang="ja-JP" altLang="en-US" sz="1600" dirty="0">
                <a:solidFill>
                  <a:prstClr val="black"/>
                </a:solidFill>
                <a:latin typeface="HGPｺﾞｼｯｸM" panose="020B0600000000000000" pitchFamily="50" charset="-128"/>
                <a:ea typeface="HGPｺﾞｼｯｸM" panose="020B0600000000000000" pitchFamily="50" charset="-128"/>
              </a:rPr>
              <a:t>実績</a:t>
            </a:r>
            <a:r>
              <a:rPr lang="ja-JP" altLang="en-US" sz="1600" dirty="0" smtClean="0">
                <a:solidFill>
                  <a:prstClr val="black"/>
                </a:solidFill>
                <a:latin typeface="HGPｺﾞｼｯｸM" panose="020B0600000000000000" pitchFamily="50" charset="-128"/>
                <a:ea typeface="HGPｺﾞｼｯｸM" panose="020B0600000000000000" pitchFamily="50" charset="-128"/>
              </a:rPr>
              <a:t>で平成</a:t>
            </a:r>
            <a:r>
              <a:rPr lang="en-US" altLang="ja-JP" sz="1600" dirty="0" smtClean="0">
                <a:solidFill>
                  <a:prstClr val="black"/>
                </a:solidFill>
                <a:latin typeface="HGPｺﾞｼｯｸM" panose="020B0600000000000000" pitchFamily="50" charset="-128"/>
                <a:ea typeface="HGPｺﾞｼｯｸM" panose="020B0600000000000000" pitchFamily="50" charset="-128"/>
              </a:rPr>
              <a:t>24</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年度実績の約</a:t>
            </a:r>
            <a:r>
              <a:rPr lang="en-US" altLang="ja-JP" sz="1600" dirty="0" smtClean="0">
                <a:solidFill>
                  <a:prstClr val="black"/>
                </a:solidFill>
                <a:latin typeface="HGPｺﾞｼｯｸM" panose="020B0600000000000000" pitchFamily="50" charset="-128"/>
                <a:ea typeface="HGPｺﾞｼｯｸM" panose="020B0600000000000000" pitchFamily="50" charset="-128"/>
              </a:rPr>
              <a:t>1.7</a:t>
            </a:r>
            <a:r>
              <a:rPr lang="ja-JP" altLang="en-US" sz="1600" dirty="0" smtClean="0">
                <a:solidFill>
                  <a:prstClr val="black"/>
                </a:solidFill>
                <a:latin typeface="HGPｺﾞｼｯｸM" panose="020B0600000000000000" pitchFamily="50" charset="-128"/>
                <a:ea typeface="HGPｺﾞｼｯｸM" panose="020B0600000000000000" pitchFamily="50" charset="-128"/>
              </a:rPr>
              <a:t>倍（</a:t>
            </a:r>
            <a:r>
              <a:rPr lang="en-US" altLang="ja-JP" sz="1600" dirty="0" smtClean="0">
                <a:solidFill>
                  <a:prstClr val="black"/>
                </a:solidFill>
                <a:latin typeface="HGPｺﾞｼｯｸM" panose="020B0600000000000000" pitchFamily="50" charset="-128"/>
                <a:ea typeface="HGPｺﾞｼｯｸM" panose="020B0600000000000000" pitchFamily="50" charset="-128"/>
              </a:rPr>
              <a:t>14,176</a:t>
            </a:r>
            <a:r>
              <a:rPr lang="ja-JP" altLang="en-US" sz="1600" dirty="0" smtClean="0">
                <a:solidFill>
                  <a:prstClr val="black"/>
                </a:solidFill>
                <a:latin typeface="HGPｺﾞｼｯｸM" panose="020B0600000000000000" pitchFamily="50" charset="-128"/>
                <a:ea typeface="HGPｺﾞｼｯｸM" panose="020B0600000000000000" pitchFamily="50" charset="-128"/>
              </a:rPr>
              <a:t>人）となっている。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endParaRPr lang="en-US" altLang="ja-JP" sz="10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平成</a:t>
            </a:r>
            <a:r>
              <a:rPr lang="en-US" altLang="ja-JP" sz="1600" dirty="0" smtClean="0">
                <a:solidFill>
                  <a:prstClr val="black"/>
                </a:solidFill>
                <a:latin typeface="HGPｺﾞｼｯｸM" panose="020B0600000000000000" pitchFamily="50" charset="-128"/>
                <a:ea typeface="HGPｺﾞｼｯｸM" panose="020B0600000000000000" pitchFamily="50" charset="-128"/>
              </a:rPr>
              <a:t>25</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年度から平成</a:t>
            </a:r>
            <a:r>
              <a:rPr lang="en-US" altLang="ja-JP" sz="1600" dirty="0" smtClean="0">
                <a:solidFill>
                  <a:prstClr val="black"/>
                </a:solidFill>
                <a:latin typeface="HGPｺﾞｼｯｸM" panose="020B0600000000000000" pitchFamily="50" charset="-128"/>
                <a:ea typeface="HGPｺﾞｼｯｸM" panose="020B0600000000000000" pitchFamily="50" charset="-128"/>
              </a:rPr>
              <a:t>27</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年度の</a:t>
            </a:r>
            <a:r>
              <a:rPr lang="ja-JP" altLang="en-US" sz="1600" dirty="0">
                <a:solidFill>
                  <a:prstClr val="black"/>
                </a:solidFill>
                <a:latin typeface="HGPｺﾞｼｯｸM" panose="020B0600000000000000" pitchFamily="50" charset="-128"/>
                <a:ea typeface="HGPｺﾞｼｯｸM" panose="020B0600000000000000" pitchFamily="50" charset="-128"/>
              </a:rPr>
              <a:t>移行</a:t>
            </a:r>
            <a:r>
              <a:rPr lang="ja-JP" altLang="en-US" sz="1600" dirty="0" smtClean="0">
                <a:solidFill>
                  <a:prstClr val="black"/>
                </a:solidFill>
                <a:latin typeface="HGPｺﾞｼｯｸM" panose="020B0600000000000000" pitchFamily="50" charset="-128"/>
                <a:ea typeface="HGPｺﾞｼｯｸM" panose="020B0600000000000000" pitchFamily="50" charset="-128"/>
              </a:rPr>
              <a:t>者数の年平均増加数（約</a:t>
            </a:r>
            <a:r>
              <a:rPr lang="en-US" altLang="ja-JP" sz="1600" dirty="0" smtClean="0">
                <a:solidFill>
                  <a:prstClr val="black"/>
                </a:solidFill>
                <a:latin typeface="HGPｺﾞｼｯｸM" panose="020B0600000000000000" pitchFamily="50" charset="-128"/>
                <a:ea typeface="HGPｺﾞｼｯｸM" panose="020B0600000000000000" pitchFamily="50" charset="-128"/>
              </a:rPr>
              <a:t>1,900</a:t>
            </a:r>
            <a:r>
              <a:rPr lang="ja-JP" altLang="en-US" sz="1600" dirty="0" smtClean="0">
                <a:solidFill>
                  <a:prstClr val="black"/>
                </a:solidFill>
                <a:latin typeface="HGPｺﾞｼｯｸM" panose="020B0600000000000000" pitchFamily="50" charset="-128"/>
                <a:ea typeface="HGPｺﾞｼｯｸM" panose="020B0600000000000000" pitchFamily="50" charset="-128"/>
              </a:rPr>
              <a:t>人）から推計すると、平成</a:t>
            </a:r>
            <a:r>
              <a:rPr lang="en-US" altLang="ja-JP" sz="1600" dirty="0">
                <a:solidFill>
                  <a:prstClr val="black"/>
                </a:solidFill>
                <a:latin typeface="HGPｺﾞｼｯｸM" panose="020B0600000000000000" pitchFamily="50" charset="-128"/>
                <a:ea typeface="HGPｺﾞｼｯｸM" panose="020B0600000000000000" pitchFamily="50" charset="-128"/>
              </a:rPr>
              <a:t>29</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a:t>
            </a:r>
            <a:r>
              <a:rPr lang="ja-JP" altLang="en-US" sz="1600" dirty="0">
                <a:solidFill>
                  <a:prstClr val="black"/>
                </a:solidFill>
                <a:latin typeface="HGPｺﾞｼｯｸM" panose="020B0600000000000000" pitchFamily="50" charset="-128"/>
                <a:ea typeface="HGPｺﾞｼｯｸM" panose="020B0600000000000000" pitchFamily="50" charset="-128"/>
              </a:rPr>
              <a:t>において</a:t>
            </a:r>
            <a:r>
              <a:rPr lang="ja-JP" altLang="en-US" sz="1600" dirty="0" smtClean="0">
                <a:solidFill>
                  <a:prstClr val="black"/>
                </a:solidFill>
                <a:latin typeface="HGPｺﾞｼｯｸM" panose="020B0600000000000000" pitchFamily="50" charset="-128"/>
                <a:ea typeface="HGPｺﾞｼｯｸM" panose="020B0600000000000000" pitchFamily="50" charset="-128"/>
              </a:rPr>
              <a:t>は、第４期障害福祉計画の基本指針の成果目標である「平成</a:t>
            </a:r>
            <a:r>
              <a:rPr lang="en-US" altLang="ja-JP" sz="1600" dirty="0" smtClean="0">
                <a:solidFill>
                  <a:prstClr val="black"/>
                </a:solidFill>
                <a:latin typeface="HGPｺﾞｼｯｸM" panose="020B0600000000000000" pitchFamily="50" charset="-128"/>
                <a:ea typeface="HGPｺﾞｼｯｸM" panose="020B0600000000000000" pitchFamily="50" charset="-128"/>
              </a:rPr>
              <a:t>24</a:t>
            </a:r>
            <a:r>
              <a:rPr lang="ja-JP" altLang="en-US" sz="1600" dirty="0" smtClean="0">
                <a:solidFill>
                  <a:prstClr val="black"/>
                </a:solidFill>
                <a:latin typeface="HGPｺﾞｼｯｸM" panose="020B0600000000000000" pitchFamily="50" charset="-128"/>
                <a:ea typeface="HGPｺﾞｼｯｸM" panose="020B0600000000000000" pitchFamily="50" charset="-128"/>
              </a:rPr>
              <a:t>年度実績の２倍の一般就労への移行者の達成」をおおよそ満たすことが見込まれる。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p:txBody>
      </p:sp>
      <p:sp>
        <p:nvSpPr>
          <p:cNvPr id="17" name="正方形/長方形 16"/>
          <p:cNvSpPr/>
          <p:nvPr/>
        </p:nvSpPr>
        <p:spPr>
          <a:xfrm>
            <a:off x="0" y="15034"/>
            <a:ext cx="9906000" cy="461665"/>
          </a:xfrm>
          <a:prstGeom prst="rect">
            <a:avLst/>
          </a:prstGeom>
        </p:spPr>
        <p:txBody>
          <a:bodyPr wrap="square">
            <a:spAutoFit/>
          </a:bodyPr>
          <a:lstStyle/>
          <a:p>
            <a:pPr algn="ct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就労移行支援事業等を通じた一般就労への移行者数に関する目標について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8" name="グループ化 10"/>
          <p:cNvGrpSpPr>
            <a:grpSpLocks/>
          </p:cNvGrpSpPr>
          <p:nvPr/>
        </p:nvGrpSpPr>
        <p:grpSpPr bwMode="auto">
          <a:xfrm>
            <a:off x="80" y="476672"/>
            <a:ext cx="9906000" cy="71438"/>
            <a:chOff x="0" y="188640"/>
            <a:chExt cx="9144000" cy="72008"/>
          </a:xfrm>
        </p:grpSpPr>
        <p:cxnSp>
          <p:nvCxnSpPr>
            <p:cNvPr id="19" name="直線コネクタ 18"/>
            <p:cNvCxnSpPr/>
            <p:nvPr/>
          </p:nvCxnSpPr>
          <p:spPr>
            <a:xfrm>
              <a:off x="0" y="188640"/>
              <a:ext cx="9144000" cy="0"/>
            </a:xfrm>
            <a:prstGeom prst="line">
              <a:avLst/>
            </a:prstGeom>
            <a:noFill/>
            <a:ln w="9525" cap="flat" cmpd="sng" algn="ctr">
              <a:solidFill>
                <a:srgbClr val="99CCFF"/>
              </a:solidFill>
              <a:prstDash val="solid"/>
            </a:ln>
            <a:effectLst/>
          </p:spPr>
        </p:cxnSp>
        <p:cxnSp>
          <p:nvCxnSpPr>
            <p:cNvPr id="20" name="直線コネクタ 19"/>
            <p:cNvCxnSpPr/>
            <p:nvPr/>
          </p:nvCxnSpPr>
          <p:spPr>
            <a:xfrm>
              <a:off x="0" y="260648"/>
              <a:ext cx="9144000" cy="0"/>
            </a:xfrm>
            <a:prstGeom prst="line">
              <a:avLst/>
            </a:prstGeom>
            <a:noFill/>
            <a:ln w="57150" cap="flat" cmpd="sng" algn="ctr">
              <a:solidFill>
                <a:srgbClr val="99CCFF"/>
              </a:solidFill>
              <a:prstDash val="solid"/>
            </a:ln>
            <a:effectLst/>
          </p:spPr>
        </p:cxnSp>
      </p:grpSp>
      <p:sp>
        <p:nvSpPr>
          <p:cNvPr id="13" name="正方形/長方形 12"/>
          <p:cNvSpPr/>
          <p:nvPr/>
        </p:nvSpPr>
        <p:spPr>
          <a:xfrm>
            <a:off x="38462" y="764704"/>
            <a:ext cx="6714746" cy="36004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就労移行支援事業等を通じた一般就労への移行者数に関する現状について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338757869"/>
              </p:ext>
            </p:extLst>
          </p:nvPr>
        </p:nvGraphicFramePr>
        <p:xfrm>
          <a:off x="824024" y="5726078"/>
          <a:ext cx="8257954" cy="1042169"/>
        </p:xfrm>
        <a:graphic>
          <a:graphicData uri="http://schemas.openxmlformats.org/drawingml/2006/table">
            <a:tbl>
              <a:tblPr/>
              <a:tblGrid>
                <a:gridCol w="1163660"/>
                <a:gridCol w="1692565"/>
                <a:gridCol w="1927015"/>
                <a:gridCol w="1737357"/>
                <a:gridCol w="1737357"/>
              </a:tblGrid>
              <a:tr h="343353">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目標値</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第１～２期</a:t>
                      </a:r>
                      <a:b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18</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23</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第３期</a:t>
                      </a:r>
                      <a:b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24</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26</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第４期</a:t>
                      </a:r>
                      <a:b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27</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chemeClr val="tx1"/>
                          </a:solidFill>
                          <a:effectLst/>
                          <a:latin typeface="ＭＳ Ｐゴシック" panose="020B0600070205080204" pitchFamily="50" charset="-128"/>
                          <a:ea typeface="ＭＳ Ｐゴシック" panose="020B0600070205080204" pitchFamily="50" charset="-128"/>
                        </a:rPr>
                        <a:t>29</a:t>
                      </a:r>
                      <a:r>
                        <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第５期</a:t>
                      </a:r>
                      <a:endParaRPr lang="en-US" altLang="ja-JP" sz="1100" b="0" i="0" u="none" strike="noStrike" dirty="0" smtClean="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30</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32</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年度）</a:t>
                      </a:r>
                      <a:endPar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40948">
                <a:tc>
                  <a:txBody>
                    <a:bodyPr/>
                    <a:lstStyle/>
                    <a:p>
                      <a:pPr algn="l"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基本指針</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17</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年度の一般就労への移行実績の４倍以上</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17</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年度の一般就労への移行実績の４倍以上</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24</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年度の一般就労への移行実績の２倍以上</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28</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年度の一般就労への移行実績の１．５倍以上</a:t>
                      </a:r>
                      <a:endParaRPr lang="zh-TW"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868">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障害福祉計画</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４倍</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４．２倍</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２倍</a:t>
                      </a:r>
                      <a:endPar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kumimoji="1" lang="en-US" altLang="ja-JP" sz="1200" dirty="0" smtClean="0">
                          <a:latin typeface="+mn-ea"/>
                          <a:ea typeface="+mn-ea"/>
                        </a:rPr>
                        <a:t>―</a:t>
                      </a:r>
                      <a:endParaRPr kumimoji="1" lang="ja-JP" altLang="en-US" sz="1200" dirty="0" smtClean="0">
                        <a:latin typeface="+mn-ea"/>
                        <a:ea typeface="+mn-ea"/>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 name="タイトル 1"/>
          <p:cNvSpPr txBox="1">
            <a:spLocks/>
          </p:cNvSpPr>
          <p:nvPr/>
        </p:nvSpPr>
        <p:spPr>
          <a:xfrm>
            <a:off x="136540" y="3429002"/>
            <a:ext cx="9632920" cy="1944216"/>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第５期障害福祉計画の基本指針においては、今般の傾向等（平成</a:t>
            </a:r>
            <a:r>
              <a:rPr lang="en-US" altLang="ja-JP" sz="1600" dirty="0">
                <a:solidFill>
                  <a:prstClr val="black"/>
                </a:solidFill>
                <a:latin typeface="HGPｺﾞｼｯｸM" panose="020B0600000000000000" pitchFamily="50" charset="-128"/>
                <a:ea typeface="HGPｺﾞｼｯｸM" panose="020B0600000000000000" pitchFamily="50" charset="-128"/>
              </a:rPr>
              <a:t>25</a:t>
            </a:r>
            <a:r>
              <a:rPr lang="ja-JP" altLang="en-US" sz="1600" dirty="0">
                <a:solidFill>
                  <a:prstClr val="black"/>
                </a:solidFill>
                <a:latin typeface="HGPｺﾞｼｯｸM" panose="020B0600000000000000" pitchFamily="50" charset="-128"/>
                <a:ea typeface="HGPｺﾞｼｯｸM" panose="020B0600000000000000" pitchFamily="50" charset="-128"/>
              </a:rPr>
              <a:t>年度から平成</a:t>
            </a:r>
            <a:r>
              <a:rPr lang="en-US" altLang="ja-JP" sz="1600" dirty="0">
                <a:solidFill>
                  <a:prstClr val="black"/>
                </a:solidFill>
                <a:latin typeface="HGPｺﾞｼｯｸM" panose="020B0600000000000000" pitchFamily="50" charset="-128"/>
                <a:ea typeface="HGPｺﾞｼｯｸM" panose="020B0600000000000000" pitchFamily="50" charset="-128"/>
              </a:rPr>
              <a:t>27</a:t>
            </a:r>
            <a:r>
              <a:rPr lang="ja-JP" altLang="en-US" sz="1600" dirty="0">
                <a:solidFill>
                  <a:prstClr val="black"/>
                </a:solidFill>
                <a:latin typeface="HGPｺﾞｼｯｸM" panose="020B0600000000000000" pitchFamily="50" charset="-128"/>
                <a:ea typeface="HGPｺﾞｼｯｸM" panose="020B0600000000000000" pitchFamily="50" charset="-128"/>
              </a:rPr>
              <a:t>年度にかけての一般就労への移行者数の平均増加数の実績（</a:t>
            </a:r>
            <a:r>
              <a:rPr lang="ja-JP" altLang="en-US" sz="1600" dirty="0" smtClean="0">
                <a:solidFill>
                  <a:prstClr val="black"/>
                </a:solidFill>
                <a:latin typeface="HGPｺﾞｼｯｸM" panose="020B0600000000000000" pitchFamily="50" charset="-128"/>
                <a:ea typeface="HGPｺﾞｼｯｸM" panose="020B0600000000000000" pitchFamily="50" charset="-128"/>
              </a:rPr>
              <a:t>約</a:t>
            </a:r>
            <a:r>
              <a:rPr lang="en-US" altLang="ja-JP" sz="1600" dirty="0" smtClean="0">
                <a:solidFill>
                  <a:prstClr val="black"/>
                </a:solidFill>
                <a:latin typeface="HGPｺﾞｼｯｸM" panose="020B0600000000000000" pitchFamily="50" charset="-128"/>
                <a:ea typeface="HGPｺﾞｼｯｸM" panose="020B0600000000000000" pitchFamily="50" charset="-128"/>
              </a:rPr>
              <a:t>1,900</a:t>
            </a:r>
            <a:r>
              <a:rPr lang="ja-JP" altLang="en-US" sz="1600" dirty="0" smtClean="0">
                <a:solidFill>
                  <a:prstClr val="black"/>
                </a:solidFill>
                <a:latin typeface="HGPｺﾞｼｯｸM" panose="020B0600000000000000" pitchFamily="50" charset="-128"/>
                <a:ea typeface="HGPｺﾞｼｯｸM" panose="020B0600000000000000" pitchFamily="50" charset="-128"/>
              </a:rPr>
              <a:t>人））を踏まえつつ、以下のような成果目標としてはどうか。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endParaRPr lang="en-US" altLang="ja-JP" sz="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r>
              <a:rPr lang="en-US" altLang="ja-JP" sz="1600" dirty="0" smtClean="0">
                <a:solidFill>
                  <a:prstClr val="black"/>
                </a:solidFill>
                <a:latin typeface="HGPｺﾞｼｯｸM" panose="020B0600000000000000" pitchFamily="50" charset="-128"/>
                <a:ea typeface="HGPｺﾞｼｯｸM" panose="020B0600000000000000" pitchFamily="50" charset="-128"/>
              </a:rPr>
              <a:t>※</a:t>
            </a:r>
            <a:r>
              <a:rPr lang="ja-JP" altLang="en-US" sz="1600" dirty="0" smtClean="0">
                <a:solidFill>
                  <a:prstClr val="black"/>
                </a:solidFill>
                <a:latin typeface="HGPｺﾞｼｯｸM" panose="020B0600000000000000" pitchFamily="50" charset="-128"/>
                <a:ea typeface="HGPｺﾞｼｯｸM" panose="020B0600000000000000" pitchFamily="50" charset="-128"/>
              </a:rPr>
              <a:t>　今後の一般就労への移行に対する施策効果をどう考えるか。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85725" indent="-85725" algn="l"/>
            <a:endParaRPr lang="en-US" altLang="ja-JP" sz="600" b="1" u="sng" dirty="0" smtClean="0">
              <a:solidFill>
                <a:prstClr val="black"/>
              </a:solidFill>
              <a:latin typeface="HGPｺﾞｼｯｸM" panose="020B0600000000000000" pitchFamily="50" charset="-128"/>
              <a:ea typeface="HGPｺﾞｼｯｸM" panose="020B0600000000000000" pitchFamily="50" charset="-128"/>
            </a:endParaRPr>
          </a:p>
          <a:p>
            <a:pPr marL="85725" indent="-85725" algn="l"/>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800" b="1" u="sng" dirty="0">
                <a:solidFill>
                  <a:prstClr val="black"/>
                </a:solidFill>
                <a:latin typeface="HGPｺﾞｼｯｸM" panose="020B0600000000000000" pitchFamily="50" charset="-128"/>
                <a:ea typeface="HGPｺﾞｼｯｸM" panose="020B0600000000000000" pitchFamily="50" charset="-128"/>
              </a:rPr>
              <a:t>成果</a:t>
            </a:r>
            <a:r>
              <a:rPr lang="ja-JP" altLang="en-US" sz="1800" b="1" u="sng" dirty="0" smtClean="0">
                <a:solidFill>
                  <a:prstClr val="black"/>
                </a:solidFill>
                <a:latin typeface="HGPｺﾞｼｯｸM" panose="020B0600000000000000" pitchFamily="50" charset="-128"/>
                <a:ea typeface="HGPｺﾞｼｯｸM" panose="020B0600000000000000" pitchFamily="50" charset="-128"/>
              </a:rPr>
              <a:t>目標（案）</a:t>
            </a:r>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endParaRPr lang="en-US" altLang="ja-JP" sz="1800" b="1" u="sng" dirty="0">
              <a:solidFill>
                <a:prstClr val="black"/>
              </a:solidFill>
              <a:latin typeface="HGPｺﾞｼｯｸM" panose="020B0600000000000000" pitchFamily="50" charset="-128"/>
              <a:ea typeface="HGPｺﾞｼｯｸM" panose="020B0600000000000000" pitchFamily="50" charset="-128"/>
            </a:endParaRPr>
          </a:p>
          <a:p>
            <a:pPr algn="l"/>
            <a:r>
              <a:rPr lang="ja-JP" altLang="en-US" sz="1750" dirty="0" smtClean="0">
                <a:solidFill>
                  <a:prstClr val="black"/>
                </a:solidFill>
                <a:latin typeface="HGPｺﾞｼｯｸM" panose="020B0600000000000000" pitchFamily="50" charset="-128"/>
                <a:ea typeface="HGPｺﾞｼｯｸM" panose="020B0600000000000000" pitchFamily="50" charset="-128"/>
              </a:rPr>
              <a:t>平成</a:t>
            </a:r>
            <a:r>
              <a:rPr lang="en-US" altLang="ja-JP" sz="1750" dirty="0">
                <a:solidFill>
                  <a:prstClr val="black"/>
                </a:solidFill>
                <a:latin typeface="HGPｺﾞｼｯｸM" panose="020B0600000000000000" pitchFamily="50" charset="-128"/>
                <a:ea typeface="HGPｺﾞｼｯｸM" panose="020B0600000000000000" pitchFamily="50" charset="-128"/>
              </a:rPr>
              <a:t>32</a:t>
            </a:r>
            <a:r>
              <a:rPr lang="ja-JP" altLang="en-US" sz="1750" dirty="0">
                <a:solidFill>
                  <a:prstClr val="black"/>
                </a:solidFill>
                <a:latin typeface="HGPｺﾞｼｯｸM" panose="020B0600000000000000" pitchFamily="50" charset="-128"/>
                <a:ea typeface="HGPｺﾞｼｯｸM" panose="020B0600000000000000" pitchFamily="50" charset="-128"/>
              </a:rPr>
              <a:t>年度末までに平成</a:t>
            </a:r>
            <a:r>
              <a:rPr lang="en-US" altLang="ja-JP" sz="1750" dirty="0">
                <a:solidFill>
                  <a:prstClr val="black"/>
                </a:solidFill>
                <a:latin typeface="HGPｺﾞｼｯｸM" panose="020B0600000000000000" pitchFamily="50" charset="-128"/>
                <a:ea typeface="HGPｺﾞｼｯｸM" panose="020B0600000000000000" pitchFamily="50" charset="-128"/>
              </a:rPr>
              <a:t>28</a:t>
            </a:r>
            <a:r>
              <a:rPr lang="ja-JP" altLang="en-US" sz="1750" dirty="0" smtClean="0">
                <a:solidFill>
                  <a:prstClr val="black"/>
                </a:solidFill>
                <a:latin typeface="HGPｺﾞｼｯｸM" panose="020B0600000000000000" pitchFamily="50" charset="-128"/>
                <a:ea typeface="HGPｺﾞｼｯｸM" panose="020B0600000000000000" pitchFamily="50" charset="-128"/>
              </a:rPr>
              <a:t>年度実績の</a:t>
            </a:r>
            <a:r>
              <a:rPr lang="en-US" altLang="ja-JP" sz="1750" b="1" u="sng" dirty="0" smtClean="0">
                <a:solidFill>
                  <a:prstClr val="black"/>
                </a:solidFill>
                <a:latin typeface="HGPｺﾞｼｯｸM" panose="020B0600000000000000" pitchFamily="50" charset="-128"/>
                <a:ea typeface="HGPｺﾞｼｯｸM" panose="020B0600000000000000" pitchFamily="50" charset="-128"/>
              </a:rPr>
              <a:t>1.5</a:t>
            </a:r>
            <a:r>
              <a:rPr lang="ja-JP" altLang="en-US" sz="1750" b="1" u="sng" dirty="0" smtClean="0">
                <a:solidFill>
                  <a:prstClr val="black"/>
                </a:solidFill>
                <a:latin typeface="HGPｺﾞｼｯｸM" panose="020B0600000000000000" pitchFamily="50" charset="-128"/>
                <a:ea typeface="HGPｺﾞｼｯｸM" panose="020B0600000000000000" pitchFamily="50" charset="-128"/>
              </a:rPr>
              <a:t>倍以上</a:t>
            </a:r>
            <a:r>
              <a:rPr lang="ja-JP" altLang="en-US" sz="1750" dirty="0" smtClean="0">
                <a:solidFill>
                  <a:prstClr val="black"/>
                </a:solidFill>
                <a:latin typeface="HGPｺﾞｼｯｸM" panose="020B0600000000000000" pitchFamily="50" charset="-128"/>
                <a:ea typeface="HGPｺﾞｼｯｸM" panose="020B0600000000000000" pitchFamily="50" charset="-128"/>
              </a:rPr>
              <a:t>の一般就労への移行実績を達成することを基本とする。</a:t>
            </a:r>
            <a:r>
              <a:rPr lang="ja-JP" altLang="en-US" sz="1200" dirty="0" smtClean="0">
                <a:latin typeface="HGPｺﾞｼｯｸM" panose="020B0600000000000000" pitchFamily="50" charset="-128"/>
                <a:ea typeface="HGPｺﾞｼｯｸM" panose="020B0600000000000000" pitchFamily="50" charset="-128"/>
              </a:rPr>
              <a:t>ただし、各市町村及び都道府県において、現在の障害福祉計画で定めた平成</a:t>
            </a:r>
            <a:r>
              <a:rPr lang="en-US" altLang="ja-JP" sz="1200" dirty="0" smtClean="0">
                <a:latin typeface="HGPｺﾞｼｯｸM" panose="020B0600000000000000" pitchFamily="50" charset="-128"/>
                <a:ea typeface="HGPｺﾞｼｯｸM" panose="020B0600000000000000" pitchFamily="50" charset="-128"/>
              </a:rPr>
              <a:t>29</a:t>
            </a:r>
            <a:r>
              <a:rPr lang="ja-JP" altLang="en-US" sz="1200" dirty="0" smtClean="0">
                <a:latin typeface="HGPｺﾞｼｯｸM" panose="020B0600000000000000" pitchFamily="50" charset="-128"/>
                <a:ea typeface="HGPｺﾞｼｯｸM" panose="020B0600000000000000" pitchFamily="50" charset="-128"/>
              </a:rPr>
              <a:t>年度末までの移行実績が達成されないと見込まれる場合は、新しい計画を定める際には、平成</a:t>
            </a:r>
            <a:r>
              <a:rPr lang="en-US" altLang="ja-JP" sz="1200" dirty="0" smtClean="0">
                <a:latin typeface="HGPｺﾞｼｯｸM" panose="020B0600000000000000" pitchFamily="50" charset="-128"/>
                <a:ea typeface="HGPｺﾞｼｯｸM" panose="020B0600000000000000" pitchFamily="50" charset="-128"/>
              </a:rPr>
              <a:t>29</a:t>
            </a:r>
            <a:r>
              <a:rPr lang="ja-JP" altLang="en-US" sz="1200" dirty="0" smtClean="0">
                <a:latin typeface="HGPｺﾞｼｯｸM" panose="020B0600000000000000" pitchFamily="50" charset="-128"/>
                <a:ea typeface="HGPｺﾞｼｯｸM" panose="020B0600000000000000" pitchFamily="50" charset="-128"/>
              </a:rPr>
              <a:t>年度末時点で未達成と見込まれる人数を加味して成果目標を設定するものとする。</a:t>
            </a:r>
            <a:endParaRPr lang="en-US" altLang="ja-JP" sz="1200" dirty="0">
              <a:latin typeface="HGPｺﾞｼｯｸM" panose="020B0600000000000000" pitchFamily="50" charset="-128"/>
              <a:ea typeface="HGPｺﾞｼｯｸM" panose="020B0600000000000000" pitchFamily="50" charset="-128"/>
            </a:endParaRPr>
          </a:p>
        </p:txBody>
      </p:sp>
      <p:sp>
        <p:nvSpPr>
          <p:cNvPr id="22" name="下矢印 21"/>
          <p:cNvSpPr/>
          <p:nvPr/>
        </p:nvSpPr>
        <p:spPr>
          <a:xfrm>
            <a:off x="3944888" y="2924944"/>
            <a:ext cx="2016224"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56456" y="3018440"/>
            <a:ext cx="1691226" cy="33855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4" name="スライド番号プレースホルダー 3"/>
          <p:cNvSpPr>
            <a:spLocks noGrp="1"/>
          </p:cNvSpPr>
          <p:nvPr>
            <p:ph type="sldNum" sz="quarter" idx="12"/>
          </p:nvPr>
        </p:nvSpPr>
        <p:spPr>
          <a:xfrm>
            <a:off x="7683501" y="6624645"/>
            <a:ext cx="2311400" cy="476250"/>
          </a:xfrm>
        </p:spPr>
        <p:txBody>
          <a:bodyPr/>
          <a:lstStyle/>
          <a:p>
            <a:pPr>
              <a:defRPr/>
            </a:pPr>
            <a:fld id="{28111373-AF96-435E-B421-EF15E0FA5871}" type="slidenum">
              <a:rPr lang="en-US" altLang="ja-JP" smtClean="0">
                <a:solidFill>
                  <a:prstClr val="black"/>
                </a:solidFill>
              </a:rPr>
              <a:pPr>
                <a:defRPr/>
              </a:pPr>
              <a:t>70</a:t>
            </a:fld>
            <a:endParaRPr lang="en-US" altLang="ja-JP" dirty="0">
              <a:solidFill>
                <a:prstClr val="black"/>
              </a:solidFill>
            </a:endParaRPr>
          </a:p>
        </p:txBody>
      </p:sp>
      <p:sp>
        <p:nvSpPr>
          <p:cNvPr id="15" name="正方形/長方形 14"/>
          <p:cNvSpPr/>
          <p:nvPr/>
        </p:nvSpPr>
        <p:spPr>
          <a:xfrm>
            <a:off x="771849" y="5445224"/>
            <a:ext cx="5117255"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prstClr val="black"/>
                </a:solidFill>
                <a:latin typeface="ＭＳ Ｐゴシック"/>
              </a:rPr>
              <a:t>（参考）基本指針及び都道府県障害福祉計画における目標値</a:t>
            </a:r>
            <a:endParaRPr lang="ja-JP" altLang="en-US" sz="1200" dirty="0">
              <a:solidFill>
                <a:prstClr val="black"/>
              </a:solidFill>
              <a:latin typeface="ＭＳ Ｐゴシック"/>
            </a:endParaRPr>
          </a:p>
        </p:txBody>
      </p:sp>
    </p:spTree>
    <p:extLst>
      <p:ext uri="{BB962C8B-B14F-4D97-AF65-F5344CB8AC3E}">
        <p14:creationId xmlns:p14="http://schemas.microsoft.com/office/powerpoint/2010/main" val="1868504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1"/>
          <p:cNvSpPr txBox="1">
            <a:spLocks/>
          </p:cNvSpPr>
          <p:nvPr/>
        </p:nvSpPr>
        <p:spPr>
          <a:xfrm>
            <a:off x="56456" y="1043495"/>
            <a:ext cx="9769540" cy="1521413"/>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fontAlgn="auto">
              <a:lnSpc>
                <a:spcPts val="1800"/>
              </a:lnSpc>
              <a:spcAft>
                <a:spcPts val="0"/>
              </a:spcAft>
            </a:pPr>
            <a:r>
              <a:rPr lang="ja-JP" altLang="en-US" sz="1600" dirty="0" smtClean="0">
                <a:latin typeface="HGPｺﾞｼｯｸM" panose="020B0600000000000000" pitchFamily="50" charset="-128"/>
                <a:ea typeface="HGPｺﾞｼｯｸM" panose="020B0600000000000000" pitchFamily="50" charset="-128"/>
              </a:rPr>
              <a:t>○　就労</a:t>
            </a:r>
            <a:r>
              <a:rPr lang="ja-JP" altLang="en-US" sz="1600" dirty="0">
                <a:latin typeface="HGPｺﾞｼｯｸM" panose="020B0600000000000000" pitchFamily="50" charset="-128"/>
                <a:ea typeface="HGPｺﾞｼｯｸM" panose="020B0600000000000000" pitchFamily="50" charset="-128"/>
              </a:rPr>
              <a:t>移行支援</a:t>
            </a:r>
            <a:r>
              <a:rPr lang="ja-JP" altLang="en-US" sz="1600" dirty="0" smtClean="0">
                <a:latin typeface="HGPｺﾞｼｯｸM" panose="020B0600000000000000" pitchFamily="50" charset="-128"/>
                <a:ea typeface="HGPｺﾞｼｯｸM" panose="020B0600000000000000" pitchFamily="50" charset="-128"/>
              </a:rPr>
              <a:t>事業</a:t>
            </a:r>
            <a:r>
              <a:rPr lang="ja-JP" altLang="en-US" sz="1600" dirty="0">
                <a:latin typeface="HGPｺﾞｼｯｸM" panose="020B0600000000000000" pitchFamily="50" charset="-128"/>
                <a:ea typeface="HGPｺﾞｼｯｸM" panose="020B0600000000000000" pitchFamily="50" charset="-128"/>
              </a:rPr>
              <a:t>の</a:t>
            </a:r>
            <a:r>
              <a:rPr lang="ja-JP" altLang="en-US" sz="1600" dirty="0" smtClean="0">
                <a:latin typeface="HGPｺﾞｼｯｸM" panose="020B0600000000000000" pitchFamily="50" charset="-128"/>
                <a:ea typeface="HGPｺﾞｼｯｸM" panose="020B0600000000000000" pitchFamily="50" charset="-128"/>
              </a:rPr>
              <a:t>利用者数については、第４期障害福祉計画の基本指針において、平成</a:t>
            </a:r>
            <a:r>
              <a:rPr lang="en-US" altLang="ja-JP" sz="1600" dirty="0" smtClean="0">
                <a:latin typeface="HGPｺﾞｼｯｸM" panose="020B0600000000000000" pitchFamily="50" charset="-128"/>
                <a:ea typeface="HGPｺﾞｼｯｸM" panose="020B0600000000000000" pitchFamily="50" charset="-128"/>
              </a:rPr>
              <a:t>29</a:t>
            </a:r>
            <a:r>
              <a:rPr lang="ja-JP" altLang="en-US" sz="1600" dirty="0" smtClean="0">
                <a:latin typeface="HGPｺﾞｼｯｸM" panose="020B0600000000000000" pitchFamily="50" charset="-128"/>
                <a:ea typeface="HGPｺﾞｼｯｸM" panose="020B0600000000000000" pitchFamily="50" charset="-128"/>
              </a:rPr>
              <a:t>年度末における利用者数を平成</a:t>
            </a:r>
            <a:r>
              <a:rPr lang="en-US" altLang="ja-JP" sz="1600" dirty="0" smtClean="0">
                <a:latin typeface="HGPｺﾞｼｯｸM" panose="020B0600000000000000" pitchFamily="50" charset="-128"/>
                <a:ea typeface="HGPｺﾞｼｯｸM" panose="020B0600000000000000" pitchFamily="50" charset="-128"/>
              </a:rPr>
              <a:t>25</a:t>
            </a:r>
            <a:r>
              <a:rPr lang="ja-JP" altLang="en-US" sz="1600" dirty="0" smtClean="0">
                <a:latin typeface="HGPｺﾞｼｯｸM" panose="020B0600000000000000" pitchFamily="50" charset="-128"/>
                <a:ea typeface="HGPｺﾞｼｯｸM" panose="020B0600000000000000" pitchFamily="50" charset="-128"/>
              </a:rPr>
              <a:t>年度末の利用者数（</a:t>
            </a:r>
            <a:r>
              <a:rPr lang="en-US" altLang="ja-JP" sz="1600" dirty="0" smtClean="0">
                <a:latin typeface="HGPｺﾞｼｯｸM" panose="020B0600000000000000" pitchFamily="50" charset="-128"/>
                <a:ea typeface="HGPｺﾞｼｯｸM" panose="020B0600000000000000" pitchFamily="50" charset="-128"/>
              </a:rPr>
              <a:t>27,840</a:t>
            </a:r>
            <a:r>
              <a:rPr lang="ja-JP" altLang="en-US" sz="1600" dirty="0" smtClean="0">
                <a:latin typeface="HGPｺﾞｼｯｸM" panose="020B0600000000000000" pitchFamily="50" charset="-128"/>
                <a:ea typeface="HGPｺﾞｼｯｸM" panose="020B0600000000000000" pitchFamily="50" charset="-128"/>
              </a:rPr>
              <a:t>人）の</a:t>
            </a:r>
            <a:r>
              <a:rPr lang="en-US" altLang="ja-JP" sz="1600" dirty="0" smtClean="0">
                <a:latin typeface="HGPｺﾞｼｯｸM" panose="020B0600000000000000" pitchFamily="50" charset="-128"/>
                <a:ea typeface="HGPｺﾞｼｯｸM" panose="020B0600000000000000" pitchFamily="50" charset="-128"/>
              </a:rPr>
              <a:t>1.6</a:t>
            </a:r>
            <a:r>
              <a:rPr lang="ja-JP" altLang="en-US" sz="1600" dirty="0" smtClean="0">
                <a:latin typeface="HGPｺﾞｼｯｸM" panose="020B0600000000000000" pitchFamily="50" charset="-128"/>
                <a:ea typeface="HGPｺﾞｼｯｸM" panose="020B0600000000000000" pitchFamily="50" charset="-128"/>
              </a:rPr>
              <a:t>倍以上とする成果目標を掲げているが、平成</a:t>
            </a:r>
            <a:r>
              <a:rPr lang="en-US" altLang="ja-JP" sz="1600" dirty="0" smtClean="0">
                <a:latin typeface="HGPｺﾞｼｯｸM" panose="020B0600000000000000" pitchFamily="50" charset="-128"/>
                <a:ea typeface="HGPｺﾞｼｯｸM" panose="020B0600000000000000" pitchFamily="50" charset="-128"/>
              </a:rPr>
              <a:t>27</a:t>
            </a:r>
            <a:r>
              <a:rPr lang="ja-JP" altLang="en-US" sz="1600" dirty="0" smtClean="0">
                <a:latin typeface="HGPｺﾞｼｯｸM" panose="020B0600000000000000" pitchFamily="50" charset="-128"/>
                <a:ea typeface="HGPｺﾞｼｯｸM" panose="020B0600000000000000" pitchFamily="50" charset="-128"/>
              </a:rPr>
              <a:t>年度末の利用者数は、平成</a:t>
            </a:r>
            <a:r>
              <a:rPr lang="en-US" altLang="ja-JP" sz="1600" dirty="0" smtClean="0">
                <a:latin typeface="HGPｺﾞｼｯｸM" panose="020B0600000000000000" pitchFamily="50" charset="-128"/>
                <a:ea typeface="HGPｺﾞｼｯｸM" panose="020B0600000000000000" pitchFamily="50" charset="-128"/>
              </a:rPr>
              <a:t>25</a:t>
            </a:r>
            <a:r>
              <a:rPr lang="ja-JP" altLang="en-US" sz="1600" dirty="0" smtClean="0">
                <a:latin typeface="HGPｺﾞｼｯｸM" panose="020B0600000000000000" pitchFamily="50" charset="-128"/>
                <a:ea typeface="HGPｺﾞｼｯｸM" panose="020B0600000000000000" pitchFamily="50" charset="-128"/>
              </a:rPr>
              <a:t>年度末における利用者数の</a:t>
            </a:r>
            <a:r>
              <a:rPr lang="en-US" altLang="ja-JP" sz="1600" dirty="0" smtClean="0">
                <a:latin typeface="HGPｺﾞｼｯｸM" panose="020B0600000000000000" pitchFamily="50" charset="-128"/>
                <a:ea typeface="HGPｺﾞｼｯｸM" panose="020B0600000000000000" pitchFamily="50" charset="-128"/>
              </a:rPr>
              <a:t>1.1</a:t>
            </a:r>
            <a:r>
              <a:rPr lang="ja-JP" altLang="en-US" sz="1600" dirty="0" smtClean="0">
                <a:latin typeface="HGPｺﾞｼｯｸM" panose="020B0600000000000000" pitchFamily="50" charset="-128"/>
                <a:ea typeface="HGPｺﾞｼｯｸM" panose="020B0600000000000000" pitchFamily="50" charset="-128"/>
              </a:rPr>
              <a:t>倍（</a:t>
            </a:r>
            <a:r>
              <a:rPr lang="en-US" altLang="ja-JP" sz="1600" dirty="0" smtClean="0">
                <a:latin typeface="HGPｺﾞｼｯｸM" panose="020B0600000000000000" pitchFamily="50" charset="-128"/>
                <a:ea typeface="HGPｺﾞｼｯｸM" panose="020B0600000000000000" pitchFamily="50" charset="-128"/>
              </a:rPr>
              <a:t>31,183</a:t>
            </a:r>
            <a:r>
              <a:rPr lang="ja-JP" altLang="en-US" sz="1600" dirty="0" smtClean="0">
                <a:latin typeface="HGPｺﾞｼｯｸM" panose="020B0600000000000000" pitchFamily="50" charset="-128"/>
                <a:ea typeface="HGPｺﾞｼｯｸM" panose="020B0600000000000000" pitchFamily="50" charset="-128"/>
              </a:rPr>
              <a:t>人）に留まっている。</a:t>
            </a:r>
            <a:endParaRPr lang="en-US" altLang="ja-JP" sz="1600" dirty="0" smtClean="0">
              <a:latin typeface="HGPｺﾞｼｯｸM" panose="020B0600000000000000" pitchFamily="50" charset="-128"/>
              <a:ea typeface="HGPｺﾞｼｯｸM" panose="020B0600000000000000" pitchFamily="50" charset="-128"/>
            </a:endParaRPr>
          </a:p>
          <a:p>
            <a:pPr marL="177800" indent="-177800" algn="l" fontAlgn="auto">
              <a:lnSpc>
                <a:spcPts val="500"/>
              </a:lnSpc>
              <a:spcAft>
                <a:spcPts val="0"/>
              </a:spcAft>
            </a:pPr>
            <a:endParaRPr lang="en-US" altLang="ja-JP" sz="900" dirty="0">
              <a:latin typeface="HGPｺﾞｼｯｸM" panose="020B0600000000000000" pitchFamily="50" charset="-128"/>
              <a:ea typeface="HGPｺﾞｼｯｸM" panose="020B0600000000000000" pitchFamily="50" charset="-128"/>
            </a:endParaRPr>
          </a:p>
          <a:p>
            <a:pPr marL="177800" indent="-177800" algn="l" fontAlgn="auto">
              <a:lnSpc>
                <a:spcPts val="1600"/>
              </a:lnSpc>
              <a:spcAft>
                <a:spcPts val="0"/>
              </a:spcAft>
            </a:pPr>
            <a:r>
              <a:rPr lang="ja-JP" altLang="en-US" sz="1600" dirty="0" smtClean="0">
                <a:latin typeface="HGPｺﾞｼｯｸM" panose="020B0600000000000000" pitchFamily="50" charset="-128"/>
                <a:ea typeface="HGPｺﾞｼｯｸM" panose="020B0600000000000000" pitchFamily="50" charset="-128"/>
              </a:rPr>
              <a:t>○</a:t>
            </a:r>
            <a:r>
              <a:rPr lang="ja-JP" altLang="en-US" sz="1600" dirty="0">
                <a:latin typeface="HGPｺﾞｼｯｸM" panose="020B0600000000000000" pitchFamily="50" charset="-128"/>
                <a:ea typeface="HGPｺﾞｼｯｸM" panose="020B0600000000000000" pitchFamily="50" charset="-128"/>
              </a:rPr>
              <a:t>　</a:t>
            </a:r>
            <a:r>
              <a:rPr lang="ja-JP" altLang="ja-JP" sz="1600" dirty="0">
                <a:latin typeface="HGPｺﾞｼｯｸM" panose="020B0600000000000000" pitchFamily="50" charset="-128"/>
                <a:ea typeface="HGPｺﾞｼｯｸM" panose="020B0600000000000000" pitchFamily="50" charset="-128"/>
              </a:rPr>
              <a:t>他の障害福祉サービス（就労継続支援等）から就労移行支援へ移行する者は少数に留まっている。</a:t>
            </a:r>
            <a:endParaRPr lang="en-US" altLang="ja-JP" sz="1600" dirty="0">
              <a:latin typeface="HGPｺﾞｼｯｸM" panose="020B0600000000000000" pitchFamily="50" charset="-128"/>
              <a:ea typeface="HGPｺﾞｼｯｸM" panose="020B0600000000000000" pitchFamily="50" charset="-128"/>
            </a:endParaRPr>
          </a:p>
          <a:p>
            <a:pPr marL="177800" indent="-177800" algn="l" fontAlgn="auto">
              <a:lnSpc>
                <a:spcPts val="500"/>
              </a:lnSpc>
              <a:spcAft>
                <a:spcPts val="0"/>
              </a:spcAft>
            </a:pPr>
            <a:endParaRPr lang="en-US" altLang="ja-JP" sz="900" dirty="0">
              <a:latin typeface="HGPｺﾞｼｯｸM" panose="020B0600000000000000" pitchFamily="50" charset="-128"/>
              <a:ea typeface="HGPｺﾞｼｯｸM" panose="020B0600000000000000" pitchFamily="50" charset="-128"/>
            </a:endParaRPr>
          </a:p>
          <a:p>
            <a:pPr marL="177800" indent="-177800" algn="l" fontAlgn="auto">
              <a:lnSpc>
                <a:spcPts val="1800"/>
              </a:lnSpc>
              <a:spcAft>
                <a:spcPts val="0"/>
              </a:spcAft>
            </a:pPr>
            <a:r>
              <a:rPr lang="ja-JP" altLang="en-US" sz="1600" dirty="0" smtClean="0">
                <a:latin typeface="HGPｺﾞｼｯｸM" panose="020B0600000000000000" pitchFamily="50" charset="-128"/>
                <a:ea typeface="HGPｺﾞｼｯｸM" panose="020B0600000000000000" pitchFamily="50" charset="-128"/>
              </a:rPr>
              <a:t>○</a:t>
            </a:r>
            <a:r>
              <a:rPr lang="ja-JP" altLang="en-US" sz="1600" dirty="0">
                <a:latin typeface="HGPｺﾞｼｯｸM" panose="020B0600000000000000" pitchFamily="50" charset="-128"/>
                <a:ea typeface="HGPｺﾞｼｯｸM" panose="020B0600000000000000" pitchFamily="50" charset="-128"/>
              </a:rPr>
              <a:t>　平成</a:t>
            </a:r>
            <a:r>
              <a:rPr lang="en-US" altLang="ja-JP" sz="1600" dirty="0" smtClean="0">
                <a:latin typeface="HGPｺﾞｼｯｸM" panose="020B0600000000000000" pitchFamily="50" charset="-128"/>
                <a:ea typeface="HGPｺﾞｼｯｸM" panose="020B0600000000000000" pitchFamily="50" charset="-128"/>
              </a:rPr>
              <a:t>25</a:t>
            </a:r>
            <a:r>
              <a:rPr lang="ja-JP" altLang="en-US" sz="1600" dirty="0" smtClean="0">
                <a:latin typeface="HGPｺﾞｼｯｸM" panose="020B0600000000000000" pitchFamily="50" charset="-128"/>
                <a:ea typeface="HGPｺﾞｼｯｸM" panose="020B0600000000000000" pitchFamily="50" charset="-128"/>
              </a:rPr>
              <a:t>年度</a:t>
            </a:r>
            <a:r>
              <a:rPr lang="ja-JP" altLang="en-US" sz="1600" dirty="0">
                <a:latin typeface="HGPｺﾞｼｯｸM" panose="020B0600000000000000" pitchFamily="50" charset="-128"/>
                <a:ea typeface="HGPｺﾞｼｯｸM" panose="020B0600000000000000" pitchFamily="50" charset="-128"/>
              </a:rPr>
              <a:t>から平成</a:t>
            </a:r>
            <a:r>
              <a:rPr lang="en-US" altLang="ja-JP" sz="1600" dirty="0" smtClean="0">
                <a:latin typeface="HGPｺﾞｼｯｸM" panose="020B0600000000000000" pitchFamily="50" charset="-128"/>
                <a:ea typeface="HGPｺﾞｼｯｸM" panose="020B0600000000000000" pitchFamily="50" charset="-128"/>
              </a:rPr>
              <a:t>27</a:t>
            </a:r>
            <a:r>
              <a:rPr lang="ja-JP" altLang="en-US" sz="1600" dirty="0" smtClean="0">
                <a:latin typeface="HGPｺﾞｼｯｸM" panose="020B0600000000000000" pitchFamily="50" charset="-128"/>
                <a:ea typeface="HGPｺﾞｼｯｸM" panose="020B0600000000000000" pitchFamily="50" charset="-128"/>
              </a:rPr>
              <a:t>年度</a:t>
            </a:r>
            <a:r>
              <a:rPr lang="ja-JP" altLang="en-US" sz="1600" dirty="0">
                <a:latin typeface="HGPｺﾞｼｯｸM" panose="020B0600000000000000" pitchFamily="50" charset="-128"/>
                <a:ea typeface="HGPｺﾞｼｯｸM" panose="020B0600000000000000" pitchFamily="50" charset="-128"/>
              </a:rPr>
              <a:t>の利用者数</a:t>
            </a:r>
            <a:r>
              <a:rPr lang="ja-JP" altLang="en-US" sz="1600" dirty="0" smtClean="0">
                <a:latin typeface="HGPｺﾞｼｯｸM" panose="020B0600000000000000" pitchFamily="50" charset="-128"/>
                <a:ea typeface="HGPｺﾞｼｯｸM" panose="020B0600000000000000" pitchFamily="50" charset="-128"/>
              </a:rPr>
              <a:t>の平均増加率が約５％であることから</a:t>
            </a:r>
            <a:r>
              <a:rPr lang="ja-JP" altLang="en-US" sz="1600" dirty="0">
                <a:latin typeface="HGPｺﾞｼｯｸM" panose="020B0600000000000000" pitchFamily="50" charset="-128"/>
                <a:ea typeface="HGPｺﾞｼｯｸM" panose="020B0600000000000000" pitchFamily="50" charset="-128"/>
              </a:rPr>
              <a:t>推計すると、平成</a:t>
            </a:r>
            <a:r>
              <a:rPr lang="en-US" altLang="ja-JP" sz="1600" dirty="0">
                <a:latin typeface="HGPｺﾞｼｯｸM" panose="020B0600000000000000" pitchFamily="50" charset="-128"/>
                <a:ea typeface="HGPｺﾞｼｯｸM" panose="020B0600000000000000" pitchFamily="50" charset="-128"/>
              </a:rPr>
              <a:t>29</a:t>
            </a:r>
            <a:r>
              <a:rPr lang="ja-JP" altLang="en-US" sz="1600" dirty="0">
                <a:latin typeface="HGPｺﾞｼｯｸM" panose="020B0600000000000000" pitchFamily="50" charset="-128"/>
                <a:ea typeface="HGPｺﾞｼｯｸM" panose="020B0600000000000000" pitchFamily="50" charset="-128"/>
              </a:rPr>
              <a:t>年度で</a:t>
            </a:r>
            <a:r>
              <a:rPr lang="ja-JP" altLang="en-US" sz="1600" dirty="0" smtClean="0">
                <a:latin typeface="HGPｺﾞｼｯｸM" panose="020B0600000000000000" pitchFamily="50" charset="-128"/>
                <a:ea typeface="HGPｺﾞｼｯｸM" panose="020B0600000000000000" pitchFamily="50" charset="-128"/>
              </a:rPr>
              <a:t>は、目標</a:t>
            </a:r>
            <a:r>
              <a:rPr lang="ja-JP" altLang="en-US" sz="1600" dirty="0">
                <a:latin typeface="HGPｺﾞｼｯｸM" panose="020B0600000000000000" pitchFamily="50" charset="-128"/>
                <a:ea typeface="HGPｺﾞｼｯｸM" panose="020B0600000000000000" pitchFamily="50" charset="-128"/>
              </a:rPr>
              <a:t>である平成</a:t>
            </a:r>
            <a:r>
              <a:rPr lang="en-US" altLang="ja-JP" sz="1600" dirty="0" smtClean="0">
                <a:latin typeface="HGPｺﾞｼｯｸM" panose="020B0600000000000000" pitchFamily="50" charset="-128"/>
                <a:ea typeface="HGPｺﾞｼｯｸM" panose="020B0600000000000000" pitchFamily="50" charset="-128"/>
              </a:rPr>
              <a:t>25</a:t>
            </a:r>
            <a:r>
              <a:rPr lang="ja-JP" altLang="en-US" sz="1600" dirty="0" smtClean="0">
                <a:latin typeface="HGPｺﾞｼｯｸM" panose="020B0600000000000000" pitchFamily="50" charset="-128"/>
                <a:ea typeface="HGPｺﾞｼｯｸM" panose="020B0600000000000000" pitchFamily="50" charset="-128"/>
              </a:rPr>
              <a:t>年度末の利用者数の</a:t>
            </a:r>
            <a:r>
              <a:rPr lang="en-US" altLang="ja-JP" sz="1600" dirty="0" smtClean="0">
                <a:latin typeface="HGPｺﾞｼｯｸM" panose="020B0600000000000000" pitchFamily="50" charset="-128"/>
                <a:ea typeface="HGPｺﾞｼｯｸM" panose="020B0600000000000000" pitchFamily="50" charset="-128"/>
              </a:rPr>
              <a:t>1.6</a:t>
            </a:r>
            <a:r>
              <a:rPr lang="ja-JP" altLang="en-US" sz="1600" dirty="0" smtClean="0">
                <a:latin typeface="HGPｺﾞｼｯｸM" panose="020B0600000000000000" pitchFamily="50" charset="-128"/>
                <a:ea typeface="HGPｺﾞｼｯｸM" panose="020B0600000000000000" pitchFamily="50" charset="-128"/>
              </a:rPr>
              <a:t>倍以上（</a:t>
            </a:r>
            <a:r>
              <a:rPr lang="en-US" altLang="ja-JP" sz="1600" dirty="0" smtClean="0">
                <a:latin typeface="HGPｺﾞｼｯｸM" panose="020B0600000000000000" pitchFamily="50" charset="-128"/>
                <a:ea typeface="HGPｺﾞｼｯｸM" panose="020B0600000000000000" pitchFamily="50" charset="-128"/>
              </a:rPr>
              <a:t>42,540</a:t>
            </a:r>
            <a:r>
              <a:rPr lang="ja-JP" altLang="en-US" sz="1600" dirty="0" smtClean="0">
                <a:latin typeface="HGPｺﾞｼｯｸM" panose="020B0600000000000000" pitchFamily="50" charset="-128"/>
                <a:ea typeface="HGPｺﾞｼｯｸM" panose="020B0600000000000000" pitchFamily="50" charset="-128"/>
              </a:rPr>
              <a:t>人）の利用者数を</a:t>
            </a:r>
            <a:r>
              <a:rPr lang="ja-JP" altLang="en-US" sz="1600" dirty="0">
                <a:latin typeface="HGPｺﾞｼｯｸM" panose="020B0600000000000000" pitchFamily="50" charset="-128"/>
                <a:ea typeface="HGPｺﾞｼｯｸM" panose="020B0600000000000000" pitchFamily="50" charset="-128"/>
              </a:rPr>
              <a:t>達成する</a:t>
            </a:r>
            <a:r>
              <a:rPr lang="ja-JP" altLang="en-US" sz="1600" dirty="0" smtClean="0">
                <a:latin typeface="HGPｺﾞｼｯｸM" panose="020B0600000000000000" pitchFamily="50" charset="-128"/>
                <a:ea typeface="HGPｺﾞｼｯｸM" panose="020B0600000000000000" pitchFamily="50" charset="-128"/>
              </a:rPr>
              <a:t>ことは困難</a:t>
            </a:r>
            <a:r>
              <a:rPr lang="ja-JP" altLang="en-US" sz="1600" dirty="0">
                <a:latin typeface="HGPｺﾞｼｯｸM" panose="020B0600000000000000" pitchFamily="50" charset="-128"/>
                <a:ea typeface="HGPｺﾞｼｯｸM" panose="020B0600000000000000" pitchFamily="50" charset="-128"/>
              </a:rPr>
              <a:t>と</a:t>
            </a:r>
            <a:r>
              <a:rPr lang="ja-JP" altLang="en-US" sz="1600" dirty="0" smtClean="0">
                <a:latin typeface="HGPｺﾞｼｯｸM" panose="020B0600000000000000" pitchFamily="50" charset="-128"/>
                <a:ea typeface="HGPｺﾞｼｯｸM" panose="020B0600000000000000" pitchFamily="50" charset="-128"/>
              </a:rPr>
              <a:t>考えられる。</a:t>
            </a:r>
            <a:endParaRPr lang="en-US" altLang="ja-JP" sz="1600" dirty="0" smtClean="0">
              <a:latin typeface="HGPｺﾞｼｯｸM" panose="020B0600000000000000" pitchFamily="50" charset="-128"/>
              <a:ea typeface="HGPｺﾞｼｯｸM" panose="020B0600000000000000" pitchFamily="50" charset="-128"/>
            </a:endParaRPr>
          </a:p>
        </p:txBody>
      </p:sp>
      <p:sp>
        <p:nvSpPr>
          <p:cNvPr id="17" name="正方形/長方形 16"/>
          <p:cNvSpPr/>
          <p:nvPr/>
        </p:nvSpPr>
        <p:spPr>
          <a:xfrm>
            <a:off x="0" y="15034"/>
            <a:ext cx="9906000" cy="461665"/>
          </a:xfrm>
          <a:prstGeom prst="rect">
            <a:avLst/>
          </a:prstGeom>
        </p:spPr>
        <p:txBody>
          <a:bodyPr wrap="square">
            <a:spAutoFit/>
          </a:bodyPr>
          <a:lstStyle/>
          <a:p>
            <a:pPr algn="ctr" fontAlgn="auto">
              <a:spcBef>
                <a:spcPts val="0"/>
              </a:spcBef>
              <a:spcAft>
                <a:spcPts val="0"/>
              </a:spcAft>
            </a:pP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就労移行支援の利用者数に関する目標について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8" name="グループ化 10"/>
          <p:cNvGrpSpPr>
            <a:grpSpLocks/>
          </p:cNvGrpSpPr>
          <p:nvPr/>
        </p:nvGrpSpPr>
        <p:grpSpPr bwMode="auto">
          <a:xfrm>
            <a:off x="80" y="476672"/>
            <a:ext cx="9906000" cy="71438"/>
            <a:chOff x="0" y="188640"/>
            <a:chExt cx="9144000" cy="72008"/>
          </a:xfrm>
        </p:grpSpPr>
        <p:cxnSp>
          <p:nvCxnSpPr>
            <p:cNvPr id="19" name="直線コネクタ 18"/>
            <p:cNvCxnSpPr/>
            <p:nvPr/>
          </p:nvCxnSpPr>
          <p:spPr>
            <a:xfrm>
              <a:off x="0" y="188640"/>
              <a:ext cx="9144000" cy="0"/>
            </a:xfrm>
            <a:prstGeom prst="line">
              <a:avLst/>
            </a:prstGeom>
            <a:noFill/>
            <a:ln w="9525" cap="flat" cmpd="sng" algn="ctr">
              <a:solidFill>
                <a:srgbClr val="99CCFF"/>
              </a:solidFill>
              <a:prstDash val="solid"/>
            </a:ln>
            <a:effectLst/>
          </p:spPr>
        </p:cxnSp>
        <p:cxnSp>
          <p:nvCxnSpPr>
            <p:cNvPr id="20" name="直線コネクタ 19"/>
            <p:cNvCxnSpPr/>
            <p:nvPr/>
          </p:nvCxnSpPr>
          <p:spPr>
            <a:xfrm>
              <a:off x="0" y="260648"/>
              <a:ext cx="9144000" cy="0"/>
            </a:xfrm>
            <a:prstGeom prst="line">
              <a:avLst/>
            </a:prstGeom>
            <a:noFill/>
            <a:ln w="57150" cap="flat" cmpd="sng" algn="ctr">
              <a:solidFill>
                <a:srgbClr val="99CCFF"/>
              </a:solidFill>
              <a:prstDash val="solid"/>
            </a:ln>
            <a:effectLst/>
          </p:spPr>
        </p:cxnSp>
      </p:grpSp>
      <p:sp>
        <p:nvSpPr>
          <p:cNvPr id="16" name="スライド番号プレースホルダー 2"/>
          <p:cNvSpPr>
            <a:spLocks noGrp="1"/>
          </p:cNvSpPr>
          <p:nvPr>
            <p:ph type="sldNum" sz="quarter" idx="12"/>
          </p:nvPr>
        </p:nvSpPr>
        <p:spPr>
          <a:xfrm>
            <a:off x="9181005" y="6560147"/>
            <a:ext cx="729101" cy="297959"/>
          </a:xfrm>
        </p:spPr>
        <p:txBody>
          <a:bodyPr/>
          <a:lstStyle/>
          <a:p>
            <a:pPr>
              <a:defRPr/>
            </a:pPr>
            <a:fld id="{F2A1C1E8-9361-4557-9EFC-000E05CD7A25}" type="slidenum">
              <a:rPr lang="en-US" altLang="ja-JP" smtClean="0">
                <a:solidFill>
                  <a:prstClr val="black"/>
                </a:solidFill>
              </a:rPr>
              <a:pPr>
                <a:defRPr/>
              </a:pPr>
              <a:t>71</a:t>
            </a:fld>
            <a:endParaRPr lang="en-US" altLang="ja-JP" dirty="0">
              <a:solidFill>
                <a:prstClr val="black"/>
              </a:solidFill>
            </a:endParaRPr>
          </a:p>
        </p:txBody>
      </p:sp>
      <p:sp>
        <p:nvSpPr>
          <p:cNvPr id="21" name="正方形/長方形 20"/>
          <p:cNvSpPr/>
          <p:nvPr/>
        </p:nvSpPr>
        <p:spPr>
          <a:xfrm>
            <a:off x="38454" y="642176"/>
            <a:ext cx="4770530" cy="41056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就労移行支援の利用者数に関する現状について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2" name="下矢印 21"/>
          <p:cNvSpPr/>
          <p:nvPr/>
        </p:nvSpPr>
        <p:spPr>
          <a:xfrm>
            <a:off x="3944968" y="2564904"/>
            <a:ext cx="2016224"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タイトル 1"/>
          <p:cNvSpPr txBox="1">
            <a:spLocks/>
          </p:cNvSpPr>
          <p:nvPr/>
        </p:nvSpPr>
        <p:spPr>
          <a:xfrm>
            <a:off x="136540" y="2999296"/>
            <a:ext cx="9632920" cy="2229927"/>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fontAlgn="auto">
              <a:lnSpc>
                <a:spcPts val="1800"/>
              </a:lnSpc>
              <a:spcAft>
                <a:spcPts val="0"/>
              </a:spcAft>
            </a:pPr>
            <a:r>
              <a:rPr lang="ja-JP" altLang="en-US" sz="1600" dirty="0" smtClean="0">
                <a:latin typeface="HGPｺﾞｼｯｸM" panose="020B0600000000000000" pitchFamily="50" charset="-128"/>
                <a:ea typeface="HGPｺﾞｼｯｸM" panose="020B0600000000000000" pitchFamily="50" charset="-128"/>
              </a:rPr>
              <a:t>○　第５期障害福祉計画の基本指針においては、今般の傾向を踏まえ、平成</a:t>
            </a:r>
            <a:r>
              <a:rPr lang="en-US" altLang="ja-JP" sz="1600" dirty="0" smtClean="0">
                <a:latin typeface="HGPｺﾞｼｯｸM" panose="020B0600000000000000" pitchFamily="50" charset="-128"/>
                <a:ea typeface="HGPｺﾞｼｯｸM" panose="020B0600000000000000" pitchFamily="50" charset="-128"/>
              </a:rPr>
              <a:t>25</a:t>
            </a:r>
            <a:r>
              <a:rPr lang="ja-JP" altLang="en-US" sz="1600" dirty="0" smtClean="0">
                <a:latin typeface="HGPｺﾞｼｯｸM" panose="020B0600000000000000" pitchFamily="50" charset="-128"/>
                <a:ea typeface="HGPｺﾞｼｯｸM" panose="020B0600000000000000" pitchFamily="50" charset="-128"/>
              </a:rPr>
              <a:t>年度から平成</a:t>
            </a:r>
            <a:r>
              <a:rPr lang="en-US" altLang="ja-JP" sz="1600" dirty="0" smtClean="0">
                <a:latin typeface="HGPｺﾞｼｯｸM" panose="020B0600000000000000" pitchFamily="50" charset="-128"/>
                <a:ea typeface="HGPｺﾞｼｯｸM" panose="020B0600000000000000" pitchFamily="50" charset="-128"/>
              </a:rPr>
              <a:t>27</a:t>
            </a:r>
            <a:r>
              <a:rPr lang="ja-JP" altLang="en-US" sz="1600" dirty="0" smtClean="0">
                <a:latin typeface="HGPｺﾞｼｯｸM" panose="020B0600000000000000" pitchFamily="50" charset="-128"/>
                <a:ea typeface="HGPｺﾞｼｯｸM" panose="020B0600000000000000" pitchFamily="50" charset="-128"/>
              </a:rPr>
              <a:t>年度にかけての就労移行支援事業の利用者の平均増加率である約５％を基に、以下のような成果目標としてはどうか。</a:t>
            </a:r>
            <a:endParaRPr lang="en-US" altLang="ja-JP" sz="1600" dirty="0" smtClean="0">
              <a:latin typeface="HGPｺﾞｼｯｸM" panose="020B0600000000000000" pitchFamily="50" charset="-128"/>
              <a:ea typeface="HGPｺﾞｼｯｸM" panose="020B0600000000000000" pitchFamily="50" charset="-128"/>
            </a:endParaRPr>
          </a:p>
          <a:p>
            <a:pPr marL="85725" indent="-85725" algn="l"/>
            <a:r>
              <a:rPr lang="en-US" altLang="ja-JP" sz="1800" b="1" u="sng" dirty="0" smtClean="0">
                <a:latin typeface="HGPｺﾞｼｯｸM" panose="020B0600000000000000" pitchFamily="50" charset="-128"/>
                <a:ea typeface="HGPｺﾞｼｯｸM" panose="020B0600000000000000" pitchFamily="50" charset="-128"/>
              </a:rPr>
              <a:t>【</a:t>
            </a:r>
            <a:r>
              <a:rPr lang="ja-JP" altLang="en-US" sz="1800" b="1" u="sng" dirty="0">
                <a:latin typeface="HGPｺﾞｼｯｸM" panose="020B0600000000000000" pitchFamily="50" charset="-128"/>
                <a:ea typeface="HGPｺﾞｼｯｸM" panose="020B0600000000000000" pitchFamily="50" charset="-128"/>
              </a:rPr>
              <a:t>成果</a:t>
            </a:r>
            <a:r>
              <a:rPr lang="ja-JP" altLang="en-US" sz="1800" b="1" u="sng" dirty="0" smtClean="0">
                <a:latin typeface="HGPｺﾞｼｯｸM" panose="020B0600000000000000" pitchFamily="50" charset="-128"/>
                <a:ea typeface="HGPｺﾞｼｯｸM" panose="020B0600000000000000" pitchFamily="50" charset="-128"/>
              </a:rPr>
              <a:t>目標（案）</a:t>
            </a:r>
            <a:r>
              <a:rPr lang="en-US" altLang="ja-JP" sz="1800" b="1" u="sng" dirty="0" smtClean="0">
                <a:latin typeface="HGPｺﾞｼｯｸM" panose="020B0600000000000000" pitchFamily="50" charset="-128"/>
                <a:ea typeface="HGPｺﾞｼｯｸM" panose="020B0600000000000000" pitchFamily="50" charset="-128"/>
              </a:rPr>
              <a:t>】</a:t>
            </a:r>
            <a:endParaRPr lang="en-US" altLang="ja-JP" sz="1800" b="1" u="sng" dirty="0">
              <a:latin typeface="HGPｺﾞｼｯｸM" panose="020B0600000000000000" pitchFamily="50" charset="-128"/>
              <a:ea typeface="HGPｺﾞｼｯｸM" panose="020B0600000000000000" pitchFamily="50" charset="-128"/>
            </a:endParaRPr>
          </a:p>
          <a:p>
            <a:pPr algn="l">
              <a:lnSpc>
                <a:spcPts val="2000"/>
              </a:lnSpc>
            </a:pPr>
            <a:r>
              <a:rPr lang="ja-JP" altLang="en-US" sz="1800" dirty="0">
                <a:solidFill>
                  <a:srgbClr val="FF0000"/>
                </a:solidFill>
                <a:latin typeface="HGPｺﾞｼｯｸM" panose="020B0600000000000000" pitchFamily="50" charset="-128"/>
                <a:ea typeface="HGPｺﾞｼｯｸM" panose="020B0600000000000000" pitchFamily="50" charset="-128"/>
              </a:rPr>
              <a:t>　</a:t>
            </a:r>
            <a:r>
              <a:rPr lang="ja-JP" altLang="en-US" sz="1800" dirty="0" smtClean="0">
                <a:latin typeface="HGPｺﾞｼｯｸM" panose="020B0600000000000000" pitchFamily="50" charset="-128"/>
                <a:ea typeface="HGPｺﾞｼｯｸM" panose="020B0600000000000000" pitchFamily="50" charset="-128"/>
              </a:rPr>
              <a:t>福祉施設から一般就労への移行の推進のため、平成</a:t>
            </a:r>
            <a:r>
              <a:rPr lang="en-US" altLang="ja-JP" sz="1800" dirty="0">
                <a:latin typeface="HGPｺﾞｼｯｸM" panose="020B0600000000000000" pitchFamily="50" charset="-128"/>
                <a:ea typeface="HGPｺﾞｼｯｸM" panose="020B0600000000000000" pitchFamily="50" charset="-128"/>
              </a:rPr>
              <a:t>32</a:t>
            </a:r>
            <a:r>
              <a:rPr lang="ja-JP" altLang="en-US" sz="1800" dirty="0">
                <a:latin typeface="HGPｺﾞｼｯｸM" panose="020B0600000000000000" pitchFamily="50" charset="-128"/>
                <a:ea typeface="HGPｺﾞｼｯｸM" panose="020B0600000000000000" pitchFamily="50" charset="-128"/>
              </a:rPr>
              <a:t>年度</a:t>
            </a:r>
            <a:r>
              <a:rPr lang="ja-JP" altLang="en-US" sz="1800" dirty="0" smtClean="0">
                <a:latin typeface="HGPｺﾞｼｯｸM" panose="020B0600000000000000" pitchFamily="50" charset="-128"/>
                <a:ea typeface="HGPｺﾞｼｯｸM" panose="020B0600000000000000" pitchFamily="50" charset="-128"/>
              </a:rPr>
              <a:t>末における利用者数（サービス</a:t>
            </a:r>
            <a:r>
              <a:rPr lang="ja-JP" altLang="en-US" sz="1800" dirty="0">
                <a:latin typeface="HGPｺﾞｼｯｸM" panose="020B0600000000000000" pitchFamily="50" charset="-128"/>
                <a:ea typeface="HGPｺﾞｼｯｸM" panose="020B0600000000000000" pitchFamily="50" charset="-128"/>
              </a:rPr>
              <a:t>等利用計画案を</a:t>
            </a:r>
            <a:r>
              <a:rPr lang="ja-JP" altLang="en-US" sz="1800" dirty="0" smtClean="0">
                <a:latin typeface="HGPｺﾞｼｯｸM" panose="020B0600000000000000" pitchFamily="50" charset="-128"/>
                <a:ea typeface="HGPｺﾞｼｯｸM" panose="020B0600000000000000" pitchFamily="50" charset="-128"/>
              </a:rPr>
              <a:t>踏まえて、アセスメント期間（暫定支給決定期間）を設定</a:t>
            </a:r>
            <a:r>
              <a:rPr lang="ja-JP" altLang="en-US" sz="1800" dirty="0">
                <a:latin typeface="HGPｺﾞｼｯｸM" panose="020B0600000000000000" pitchFamily="50" charset="-128"/>
                <a:ea typeface="HGPｺﾞｼｯｸM" panose="020B0600000000000000" pitchFamily="50" charset="-128"/>
              </a:rPr>
              <a:t>し、 </a:t>
            </a:r>
            <a:r>
              <a:rPr lang="ja-JP" altLang="en-US" sz="1800" dirty="0" smtClean="0">
                <a:latin typeface="HGPｺﾞｼｯｸM" panose="020B0600000000000000" pitchFamily="50" charset="-128"/>
                <a:ea typeface="HGPｺﾞｼｯｸM" panose="020B0600000000000000" pitchFamily="50" charset="-128"/>
              </a:rPr>
              <a:t>利用者</a:t>
            </a:r>
            <a:r>
              <a:rPr lang="ja-JP" altLang="en-US" sz="1800" dirty="0">
                <a:latin typeface="HGPｺﾞｼｯｸM" panose="020B0600000000000000" pitchFamily="50" charset="-128"/>
                <a:ea typeface="HGPｺﾞｼｯｸM" panose="020B0600000000000000" pitchFamily="50" charset="-128"/>
              </a:rPr>
              <a:t>の最終的な意向確認の上、就労移行支援の利用が</a:t>
            </a:r>
            <a:r>
              <a:rPr lang="ja-JP" altLang="en-US" sz="1800" dirty="0" smtClean="0">
                <a:latin typeface="HGPｺﾞｼｯｸM" panose="020B0600000000000000" pitchFamily="50" charset="-128"/>
                <a:ea typeface="HGPｺﾞｼｯｸM" panose="020B0600000000000000" pitchFamily="50" charset="-128"/>
              </a:rPr>
              <a:t>適していると判断された者）が、平成</a:t>
            </a:r>
            <a:r>
              <a:rPr lang="en-US" altLang="ja-JP" sz="1800" dirty="0">
                <a:latin typeface="HGPｺﾞｼｯｸM" panose="020B0600000000000000" pitchFamily="50" charset="-128"/>
                <a:ea typeface="HGPｺﾞｼｯｸM" panose="020B0600000000000000" pitchFamily="50" charset="-128"/>
              </a:rPr>
              <a:t>28</a:t>
            </a:r>
            <a:r>
              <a:rPr lang="ja-JP" altLang="en-US" sz="1800" dirty="0">
                <a:latin typeface="HGPｺﾞｼｯｸM" panose="020B0600000000000000" pitchFamily="50" charset="-128"/>
                <a:ea typeface="HGPｺﾞｼｯｸM" panose="020B0600000000000000" pitchFamily="50" charset="-128"/>
              </a:rPr>
              <a:t>年度</a:t>
            </a:r>
            <a:r>
              <a:rPr lang="ja-JP" altLang="en-US" sz="1800" dirty="0" smtClean="0">
                <a:latin typeface="HGPｺﾞｼｯｸM" panose="020B0600000000000000" pitchFamily="50" charset="-128"/>
                <a:ea typeface="HGPｺﾞｼｯｸM" panose="020B0600000000000000" pitchFamily="50" charset="-128"/>
              </a:rPr>
              <a:t>末における利用者数の</a:t>
            </a:r>
            <a:r>
              <a:rPr lang="ja-JP" altLang="en-US" sz="1800" b="1" u="sng" dirty="0" smtClean="0">
                <a:latin typeface="HGPｺﾞｼｯｸM" panose="020B0600000000000000" pitchFamily="50" charset="-128"/>
                <a:ea typeface="HGPｺﾞｼｯｸM" panose="020B0600000000000000" pitchFamily="50" charset="-128"/>
              </a:rPr>
              <a:t>２割以上増加する</a:t>
            </a:r>
            <a:r>
              <a:rPr lang="ja-JP" altLang="en-US" sz="1800" dirty="0" smtClean="0">
                <a:latin typeface="HGPｺﾞｼｯｸM" panose="020B0600000000000000" pitchFamily="50" charset="-128"/>
                <a:ea typeface="HGPｺﾞｼｯｸM" panose="020B0600000000000000" pitchFamily="50" charset="-128"/>
              </a:rPr>
              <a:t>ことを目指す。</a:t>
            </a:r>
            <a:r>
              <a:rPr lang="ja-JP" altLang="en-US" sz="1200" dirty="0">
                <a:latin typeface="HGPｺﾞｼｯｸM" panose="020B0600000000000000" pitchFamily="50" charset="-128"/>
                <a:ea typeface="HGPｺﾞｼｯｸM" panose="020B0600000000000000" pitchFamily="50" charset="-128"/>
              </a:rPr>
              <a:t>ただし、各市町村及び都道府県において、現在の障害福祉計画で定めた平成</a:t>
            </a:r>
            <a:r>
              <a:rPr lang="en-US" altLang="ja-JP" sz="1200" dirty="0" smtClean="0">
                <a:latin typeface="HGPｺﾞｼｯｸM" panose="020B0600000000000000" pitchFamily="50" charset="-128"/>
                <a:ea typeface="HGPｺﾞｼｯｸM" panose="020B0600000000000000" pitchFamily="50" charset="-128"/>
              </a:rPr>
              <a:t>29</a:t>
            </a:r>
            <a:r>
              <a:rPr lang="ja-JP" altLang="en-US" sz="1200" dirty="0" smtClean="0">
                <a:latin typeface="HGPｺﾞｼｯｸM" panose="020B0600000000000000" pitchFamily="50" charset="-128"/>
                <a:ea typeface="HGPｺﾞｼｯｸM" panose="020B0600000000000000" pitchFamily="50" charset="-128"/>
              </a:rPr>
              <a:t>年度</a:t>
            </a:r>
            <a:r>
              <a:rPr lang="ja-JP" altLang="en-US" sz="1200" dirty="0">
                <a:latin typeface="HGPｺﾞｼｯｸM" panose="020B0600000000000000" pitchFamily="50" charset="-128"/>
                <a:ea typeface="HGPｺﾞｼｯｸM" panose="020B0600000000000000" pitchFamily="50" charset="-128"/>
              </a:rPr>
              <a:t>末まで</a:t>
            </a:r>
            <a:r>
              <a:rPr lang="ja-JP" altLang="en-US" sz="1200" dirty="0" smtClean="0">
                <a:latin typeface="HGPｺﾞｼｯｸM" panose="020B0600000000000000" pitchFamily="50" charset="-128"/>
                <a:ea typeface="HGPｺﾞｼｯｸM" panose="020B0600000000000000" pitchFamily="50" charset="-128"/>
              </a:rPr>
              <a:t>の利用者数の割合の実績</a:t>
            </a:r>
            <a:r>
              <a:rPr lang="ja-JP" altLang="en-US" sz="1200" dirty="0">
                <a:latin typeface="HGPｺﾞｼｯｸM" panose="020B0600000000000000" pitchFamily="50" charset="-128"/>
                <a:ea typeface="HGPｺﾞｼｯｸM" panose="020B0600000000000000" pitchFamily="50" charset="-128"/>
              </a:rPr>
              <a:t>が達成されないと見込まれる場合は、新しい計画を定める際には、平成</a:t>
            </a:r>
            <a:r>
              <a:rPr lang="en-US" altLang="ja-JP" sz="1200" dirty="0" smtClean="0">
                <a:latin typeface="HGPｺﾞｼｯｸM" panose="020B0600000000000000" pitchFamily="50" charset="-128"/>
                <a:ea typeface="HGPｺﾞｼｯｸM" panose="020B0600000000000000" pitchFamily="50" charset="-128"/>
              </a:rPr>
              <a:t>2</a:t>
            </a:r>
            <a:r>
              <a:rPr lang="en-US" altLang="ja-JP" sz="1200" dirty="0">
                <a:latin typeface="HGPｺﾞｼｯｸM" panose="020B0600000000000000" pitchFamily="50" charset="-128"/>
                <a:ea typeface="HGPｺﾞｼｯｸM" panose="020B0600000000000000" pitchFamily="50" charset="-128"/>
              </a:rPr>
              <a:t>9</a:t>
            </a:r>
            <a:r>
              <a:rPr lang="ja-JP" altLang="en-US" sz="1200" dirty="0" smtClean="0">
                <a:latin typeface="HGPｺﾞｼｯｸM" panose="020B0600000000000000" pitchFamily="50" charset="-128"/>
                <a:ea typeface="HGPｺﾞｼｯｸM" panose="020B0600000000000000" pitchFamily="50" charset="-128"/>
              </a:rPr>
              <a:t>年度</a:t>
            </a:r>
            <a:r>
              <a:rPr lang="ja-JP" altLang="en-US" sz="1200" dirty="0">
                <a:latin typeface="HGPｺﾞｼｯｸM" panose="020B0600000000000000" pitchFamily="50" charset="-128"/>
                <a:ea typeface="HGPｺﾞｼｯｸM" panose="020B0600000000000000" pitchFamily="50" charset="-128"/>
              </a:rPr>
              <a:t>末時点で未達成と</a:t>
            </a:r>
            <a:r>
              <a:rPr lang="ja-JP" altLang="en-US" sz="1200" dirty="0" smtClean="0">
                <a:latin typeface="HGPｺﾞｼｯｸM" panose="020B0600000000000000" pitchFamily="50" charset="-128"/>
                <a:ea typeface="HGPｺﾞｼｯｸM" panose="020B0600000000000000" pitchFamily="50" charset="-128"/>
              </a:rPr>
              <a:t>見込まれる人数を</a:t>
            </a:r>
            <a:r>
              <a:rPr lang="ja-JP" altLang="en-US" sz="1200" dirty="0">
                <a:latin typeface="HGPｺﾞｼｯｸM" panose="020B0600000000000000" pitchFamily="50" charset="-128"/>
                <a:ea typeface="HGPｺﾞｼｯｸM" panose="020B0600000000000000" pitchFamily="50" charset="-128"/>
              </a:rPr>
              <a:t>加味して成果目標を設定するものとする</a:t>
            </a:r>
            <a:r>
              <a:rPr lang="ja-JP" altLang="en-US" sz="1200" dirty="0" smtClean="0">
                <a:latin typeface="HGPｺﾞｼｯｸM" panose="020B0600000000000000" pitchFamily="50" charset="-128"/>
                <a:ea typeface="HGPｺﾞｼｯｸM" panose="020B0600000000000000" pitchFamily="50" charset="-128"/>
              </a:rPr>
              <a:t>。</a:t>
            </a:r>
            <a:endParaRPr lang="en-US" altLang="ja-JP" sz="1750" dirty="0">
              <a:latin typeface="HGPｺﾞｼｯｸM" panose="020B0600000000000000" pitchFamily="50" charset="-128"/>
              <a:ea typeface="HGPｺﾞｼｯｸM" panose="020B0600000000000000" pitchFamily="50" charset="-128"/>
            </a:endParaRPr>
          </a:p>
        </p:txBody>
      </p:sp>
      <p:sp>
        <p:nvSpPr>
          <p:cNvPr id="23" name="正方形/長方形 22"/>
          <p:cNvSpPr/>
          <p:nvPr/>
        </p:nvSpPr>
        <p:spPr>
          <a:xfrm>
            <a:off x="142621" y="2647378"/>
            <a:ext cx="1691226" cy="35190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1321554073"/>
              </p:ext>
            </p:extLst>
          </p:nvPr>
        </p:nvGraphicFramePr>
        <p:xfrm>
          <a:off x="488504" y="5474243"/>
          <a:ext cx="8928992" cy="1189717"/>
        </p:xfrm>
        <a:graphic>
          <a:graphicData uri="http://schemas.openxmlformats.org/drawingml/2006/table">
            <a:tbl>
              <a:tblPr/>
              <a:tblGrid>
                <a:gridCol w="1258219"/>
                <a:gridCol w="1830102"/>
                <a:gridCol w="2083603"/>
                <a:gridCol w="1878534"/>
                <a:gridCol w="1878534"/>
              </a:tblGrid>
              <a:tr h="343353">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目標値</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第１～２期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第３期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第４期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第５期</a:t>
                      </a:r>
                      <a:endPar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30</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32</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年度）</a:t>
                      </a:r>
                      <a:endPar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88496">
                <a:tc>
                  <a:txBody>
                    <a:bodyPr/>
                    <a:lstStyle/>
                    <a:p>
                      <a:pPr algn="l"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基本指針</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福祉施設利用者のうち２割以上が就労移行支援事業を利用</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福祉施設利用者のうち２割以上が就労移行支援事業を利用</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就労移行支援事業の利用者数が平成</a:t>
                      </a:r>
                      <a:r>
                        <a:rPr lang="en-US" altLang="ja-JP"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25</a:t>
                      </a: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年度末における利用者数の６割以上増加</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就労移行支援事業の利用者数が平成</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28</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年度末における利用者数の２割以上増加</a:t>
                      </a:r>
                      <a:endParaRPr lang="zh-TW"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868">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障害福祉計画</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ctr"/>
                      <a:r>
                        <a:rPr lang="ja-JP" altLang="en-US" sz="1000" b="0" i="0" u="none" strike="noStrike" smtClean="0">
                          <a:solidFill>
                            <a:schemeClr val="tx1"/>
                          </a:solidFill>
                          <a:effectLst/>
                          <a:latin typeface="ＭＳ Ｐゴシック" panose="020B0600070205080204" pitchFamily="50" charset="-128"/>
                          <a:ea typeface="ＭＳ Ｐゴシック" panose="020B0600070205080204" pitchFamily="50" charset="-128"/>
                        </a:rPr>
                        <a:t>７．５％</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８．１％</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１．６倍</a:t>
                      </a:r>
                      <a:endPar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kumimoji="1" lang="en-US" altLang="ja-JP" sz="1200" dirty="0" smtClean="0">
                          <a:latin typeface="+mn-ea"/>
                          <a:ea typeface="+mn-ea"/>
                        </a:rPr>
                        <a:t>―</a:t>
                      </a:r>
                      <a:endParaRPr kumimoji="1" lang="ja-JP" altLang="en-US" sz="1200" dirty="0" smtClean="0">
                        <a:latin typeface="+mn-ea"/>
                        <a:ea typeface="+mn-ea"/>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テキスト ボックス 1"/>
          <p:cNvSpPr txBox="1"/>
          <p:nvPr/>
        </p:nvSpPr>
        <p:spPr>
          <a:xfrm>
            <a:off x="488508" y="6654550"/>
            <a:ext cx="8352928" cy="230832"/>
          </a:xfrm>
          <a:prstGeom prst="rect">
            <a:avLst/>
          </a:prstGeom>
          <a:noFill/>
        </p:spPr>
        <p:txBody>
          <a:bodyPr wrap="square" rtlCol="0">
            <a:spAutoFit/>
          </a:bodyPr>
          <a:lstStyle/>
          <a:p>
            <a:r>
              <a:rPr kumimoji="1" lang="ja-JP" altLang="en-US" sz="900" dirty="0" smtClean="0"/>
              <a:t>（注）福祉施設･･･生活介護、自立訓練、就労移行支援及び就労継続支援事業所</a:t>
            </a:r>
          </a:p>
        </p:txBody>
      </p:sp>
      <p:sp>
        <p:nvSpPr>
          <p:cNvPr id="14" name="正方形/長方形 13"/>
          <p:cNvSpPr/>
          <p:nvPr/>
        </p:nvSpPr>
        <p:spPr>
          <a:xfrm>
            <a:off x="411816" y="5229200"/>
            <a:ext cx="5117255"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n-ea"/>
              </a:rPr>
              <a:t>（参考）基本指針及び都道府県障害福祉計画における目標値</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1731222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1"/>
          <p:cNvSpPr txBox="1">
            <a:spLocks/>
          </p:cNvSpPr>
          <p:nvPr/>
        </p:nvSpPr>
        <p:spPr>
          <a:xfrm>
            <a:off x="136540" y="980728"/>
            <a:ext cx="9632920" cy="2016656"/>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第４期障害福祉計画の基本指針においては、福祉施設を利用している障害者等の一般就労への移行を推進するため</a:t>
            </a:r>
            <a:r>
              <a:rPr lang="ja-JP" altLang="en-US" sz="1600" dirty="0">
                <a:solidFill>
                  <a:prstClr val="black"/>
                </a:solidFill>
                <a:latin typeface="HGPｺﾞｼｯｸM" panose="020B0600000000000000" pitchFamily="50" charset="-128"/>
                <a:ea typeface="HGPｺﾞｼｯｸM" panose="020B0600000000000000" pitchFamily="50" charset="-128"/>
              </a:rPr>
              <a:t>、</a:t>
            </a:r>
            <a:r>
              <a:rPr lang="ja-JP" altLang="en-US" sz="1600" dirty="0" smtClean="0">
                <a:solidFill>
                  <a:prstClr val="black"/>
                </a:solidFill>
                <a:latin typeface="HGPｺﾞｼｯｸM" panose="020B0600000000000000" pitchFamily="50" charset="-128"/>
                <a:ea typeface="HGPｺﾞｼｯｸM" panose="020B0600000000000000" pitchFamily="50" charset="-128"/>
              </a:rPr>
              <a:t>就労</a:t>
            </a:r>
            <a:r>
              <a:rPr lang="ja-JP" altLang="en-US" sz="1600" dirty="0">
                <a:solidFill>
                  <a:prstClr val="black"/>
                </a:solidFill>
                <a:latin typeface="HGPｺﾞｼｯｸM" panose="020B0600000000000000" pitchFamily="50" charset="-128"/>
                <a:ea typeface="HGPｺﾞｼｯｸM" panose="020B0600000000000000" pitchFamily="50" charset="-128"/>
              </a:rPr>
              <a:t>移行支援</a:t>
            </a:r>
            <a:r>
              <a:rPr lang="ja-JP" altLang="en-US" sz="1600" dirty="0" smtClean="0">
                <a:solidFill>
                  <a:prstClr val="black"/>
                </a:solidFill>
                <a:latin typeface="HGPｺﾞｼｯｸM" panose="020B0600000000000000" pitchFamily="50" charset="-128"/>
                <a:ea typeface="HGPｺﾞｼｯｸM" panose="020B0600000000000000" pitchFamily="50" charset="-128"/>
              </a:rPr>
              <a:t>事業所</a:t>
            </a:r>
            <a:r>
              <a:rPr lang="ja-JP" altLang="en-US" sz="1600" dirty="0">
                <a:solidFill>
                  <a:prstClr val="black"/>
                </a:solidFill>
                <a:latin typeface="HGPｺﾞｼｯｸM" panose="020B0600000000000000" pitchFamily="50" charset="-128"/>
                <a:ea typeface="HGPｺﾞｼｯｸM" panose="020B0600000000000000" pitchFamily="50" charset="-128"/>
              </a:rPr>
              <a:t>の</a:t>
            </a:r>
            <a:r>
              <a:rPr lang="ja-JP" altLang="en-US" sz="1600" dirty="0" smtClean="0">
                <a:solidFill>
                  <a:prstClr val="black"/>
                </a:solidFill>
                <a:latin typeface="HGPｺﾞｼｯｸM" panose="020B0600000000000000" pitchFamily="50" charset="-128"/>
                <a:ea typeface="HGPｺﾞｼｯｸM" panose="020B0600000000000000" pitchFamily="50" charset="-128"/>
              </a:rPr>
              <a:t>うち、就労移行率</a:t>
            </a:r>
            <a:r>
              <a:rPr lang="ja-JP" altLang="en-US" sz="1200" dirty="0" smtClean="0">
                <a:solidFill>
                  <a:prstClr val="black"/>
                </a:solidFill>
                <a:latin typeface="HGPｺﾞｼｯｸM" panose="020B0600000000000000" pitchFamily="50" charset="-128"/>
                <a:ea typeface="HGPｺﾞｼｯｸM" panose="020B0600000000000000" pitchFamily="50" charset="-128"/>
              </a:rPr>
              <a:t>（</a:t>
            </a:r>
            <a:r>
              <a:rPr lang="en-US" altLang="ja-JP" sz="1200" dirty="0" smtClean="0">
                <a:solidFill>
                  <a:prstClr val="black"/>
                </a:solidFill>
                <a:latin typeface="HGPｺﾞｼｯｸM" panose="020B0600000000000000" pitchFamily="50" charset="-128"/>
                <a:ea typeface="HGPｺﾞｼｯｸM" panose="020B0600000000000000" pitchFamily="50" charset="-128"/>
              </a:rPr>
              <a:t>※</a:t>
            </a:r>
            <a:r>
              <a:rPr lang="ja-JP" altLang="en-US" sz="1200" dirty="0" smtClean="0">
                <a:solidFill>
                  <a:prstClr val="black"/>
                </a:solidFill>
                <a:latin typeface="HGPｺﾞｼｯｸM" panose="020B0600000000000000" pitchFamily="50" charset="-128"/>
                <a:ea typeface="HGPｺﾞｼｯｸM" panose="020B0600000000000000" pitchFamily="50" charset="-128"/>
              </a:rPr>
              <a:t>）</a:t>
            </a:r>
            <a:r>
              <a:rPr lang="ja-JP" altLang="en-US" sz="1600" dirty="0" smtClean="0">
                <a:solidFill>
                  <a:prstClr val="black"/>
                </a:solidFill>
                <a:latin typeface="HGPｺﾞｼｯｸM" panose="020B0600000000000000" pitchFamily="50" charset="-128"/>
                <a:ea typeface="HGPｺﾞｼｯｸM" panose="020B0600000000000000" pitchFamily="50" charset="-128"/>
              </a:rPr>
              <a:t>が</a:t>
            </a:r>
            <a:r>
              <a:rPr lang="ja-JP" altLang="en-US" sz="1600" dirty="0">
                <a:solidFill>
                  <a:prstClr val="black"/>
                </a:solidFill>
                <a:latin typeface="HGPｺﾞｼｯｸM" panose="020B0600000000000000" pitchFamily="50" charset="-128"/>
                <a:ea typeface="HGPｺﾞｼｯｸM" panose="020B0600000000000000" pitchFamily="50" charset="-128"/>
              </a:rPr>
              <a:t>３</a:t>
            </a:r>
            <a:r>
              <a:rPr lang="ja-JP" altLang="en-US" sz="1600" dirty="0" smtClean="0">
                <a:solidFill>
                  <a:prstClr val="black"/>
                </a:solidFill>
                <a:latin typeface="HGPｺﾞｼｯｸM" panose="020B0600000000000000" pitchFamily="50" charset="-128"/>
                <a:ea typeface="HGPｺﾞｼｯｸM" panose="020B0600000000000000" pitchFamily="50" charset="-128"/>
              </a:rPr>
              <a:t>割以上の事業所を、全体の５割以上とすることを目指すという成果目標を設定した。</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しかし、近年は、就労移行率が３割以上である就労</a:t>
            </a:r>
            <a:r>
              <a:rPr lang="ja-JP" altLang="en-US" sz="1600" dirty="0">
                <a:solidFill>
                  <a:prstClr val="black"/>
                </a:solidFill>
                <a:latin typeface="HGPｺﾞｼｯｸM" panose="020B0600000000000000" pitchFamily="50" charset="-128"/>
                <a:ea typeface="HGPｺﾞｼｯｸM" panose="020B0600000000000000" pitchFamily="50" charset="-128"/>
              </a:rPr>
              <a:t>移行支援</a:t>
            </a:r>
            <a:r>
              <a:rPr lang="ja-JP" altLang="en-US" sz="1600" dirty="0" smtClean="0">
                <a:solidFill>
                  <a:prstClr val="black"/>
                </a:solidFill>
                <a:latin typeface="HGPｺﾞｼｯｸM" panose="020B0600000000000000" pitchFamily="50" charset="-128"/>
                <a:ea typeface="HGPｺﾞｼｯｸM" panose="020B0600000000000000" pitchFamily="50" charset="-128"/>
              </a:rPr>
              <a:t>事業所の割合の増加率</a:t>
            </a:r>
            <a:r>
              <a:rPr lang="ja-JP" altLang="en-US" sz="1600" dirty="0">
                <a:solidFill>
                  <a:prstClr val="black"/>
                </a:solidFill>
                <a:latin typeface="HGPｺﾞｼｯｸM" panose="020B0600000000000000" pitchFamily="50" charset="-128"/>
                <a:ea typeface="HGPｺﾞｼｯｸM" panose="020B0600000000000000" pitchFamily="50" charset="-128"/>
              </a:rPr>
              <a:t>は</a:t>
            </a:r>
            <a:r>
              <a:rPr lang="ja-JP" altLang="en-US" sz="1600" dirty="0" smtClean="0">
                <a:solidFill>
                  <a:prstClr val="black"/>
                </a:solidFill>
                <a:latin typeface="HGPｺﾞｼｯｸM" panose="020B0600000000000000" pitchFamily="50" charset="-128"/>
                <a:ea typeface="HGPｺﾞｼｯｸM" panose="020B0600000000000000" pitchFamily="50" charset="-128"/>
              </a:rPr>
              <a:t>停滞している状況にある。</a:t>
            </a:r>
            <a:r>
              <a:rPr lang="ja-JP" altLang="en-US" sz="1400" dirty="0" smtClean="0">
                <a:solidFill>
                  <a:prstClr val="black"/>
                </a:solidFill>
                <a:latin typeface="HGPｺﾞｼｯｸM" panose="020B0600000000000000" pitchFamily="50" charset="-128"/>
                <a:ea typeface="HGPｺﾞｼｯｸM" panose="020B0600000000000000" pitchFamily="50" charset="-128"/>
              </a:rPr>
              <a:t>（平成</a:t>
            </a:r>
            <a:r>
              <a:rPr lang="en-US" altLang="ja-JP" sz="1400" dirty="0" smtClean="0">
                <a:solidFill>
                  <a:prstClr val="black"/>
                </a:solidFill>
                <a:latin typeface="HGPｺﾞｼｯｸM" panose="020B0600000000000000" pitchFamily="50" charset="-128"/>
                <a:ea typeface="HGPｺﾞｼｯｸM" panose="020B0600000000000000" pitchFamily="50" charset="-128"/>
              </a:rPr>
              <a:t>25</a:t>
            </a:r>
            <a:r>
              <a:rPr lang="ja-JP" altLang="en-US" sz="1400" dirty="0" smtClean="0">
                <a:solidFill>
                  <a:prstClr val="black"/>
                </a:solidFill>
                <a:latin typeface="HGPｺﾞｼｯｸM" panose="020B0600000000000000" pitchFamily="50" charset="-128"/>
                <a:ea typeface="HGPｺﾞｼｯｸM" panose="020B0600000000000000" pitchFamily="50" charset="-128"/>
              </a:rPr>
              <a:t>年度：</a:t>
            </a:r>
            <a:r>
              <a:rPr lang="en-US" altLang="ja-JP" sz="1400" dirty="0" smtClean="0">
                <a:solidFill>
                  <a:prstClr val="black"/>
                </a:solidFill>
                <a:latin typeface="HGPｺﾞｼｯｸM" panose="020B0600000000000000" pitchFamily="50" charset="-128"/>
                <a:ea typeface="HGPｺﾞｼｯｸM" panose="020B0600000000000000" pitchFamily="50" charset="-128"/>
              </a:rPr>
              <a:t>33.1</a:t>
            </a:r>
            <a:r>
              <a:rPr lang="ja-JP" altLang="en-US" sz="1400" dirty="0" smtClean="0">
                <a:solidFill>
                  <a:prstClr val="black"/>
                </a:solidFill>
                <a:latin typeface="HGPｺﾞｼｯｸM" panose="020B0600000000000000" pitchFamily="50" charset="-128"/>
                <a:ea typeface="HGPｺﾞｼｯｸM" panose="020B0600000000000000" pitchFamily="50" charset="-128"/>
              </a:rPr>
              <a:t>％　平成</a:t>
            </a:r>
            <a:r>
              <a:rPr lang="en-US" altLang="ja-JP" sz="1400" dirty="0" smtClean="0">
                <a:solidFill>
                  <a:prstClr val="black"/>
                </a:solidFill>
                <a:latin typeface="HGPｺﾞｼｯｸM" panose="020B0600000000000000" pitchFamily="50" charset="-128"/>
                <a:ea typeface="HGPｺﾞｼｯｸM" panose="020B0600000000000000" pitchFamily="50" charset="-128"/>
              </a:rPr>
              <a:t>26</a:t>
            </a:r>
            <a:r>
              <a:rPr lang="ja-JP" altLang="en-US" sz="1400" dirty="0" smtClean="0">
                <a:solidFill>
                  <a:prstClr val="black"/>
                </a:solidFill>
                <a:latin typeface="HGPｺﾞｼｯｸM" panose="020B0600000000000000" pitchFamily="50" charset="-128"/>
                <a:ea typeface="HGPｺﾞｼｯｸM" panose="020B0600000000000000" pitchFamily="50" charset="-128"/>
              </a:rPr>
              <a:t>年度：</a:t>
            </a:r>
            <a:r>
              <a:rPr lang="en-US" altLang="ja-JP" sz="1400" dirty="0" smtClean="0">
                <a:solidFill>
                  <a:prstClr val="black"/>
                </a:solidFill>
                <a:latin typeface="HGPｺﾞｼｯｸM" panose="020B0600000000000000" pitchFamily="50" charset="-128"/>
                <a:ea typeface="HGPｺﾞｼｯｸM" panose="020B0600000000000000" pitchFamily="50" charset="-128"/>
              </a:rPr>
              <a:t>33.1</a:t>
            </a:r>
            <a:r>
              <a:rPr lang="ja-JP" altLang="en-US" sz="1400" dirty="0" smtClean="0">
                <a:solidFill>
                  <a:prstClr val="black"/>
                </a:solidFill>
                <a:latin typeface="HGPｺﾞｼｯｸM" panose="020B0600000000000000" pitchFamily="50" charset="-128"/>
                <a:ea typeface="HGPｺﾞｼｯｸM" panose="020B0600000000000000" pitchFamily="50" charset="-128"/>
              </a:rPr>
              <a:t>％　平成</a:t>
            </a:r>
            <a:r>
              <a:rPr lang="en-US" altLang="ja-JP" sz="1400" dirty="0" smtClean="0">
                <a:solidFill>
                  <a:prstClr val="black"/>
                </a:solidFill>
                <a:latin typeface="HGPｺﾞｼｯｸM" panose="020B0600000000000000" pitchFamily="50" charset="-128"/>
                <a:ea typeface="HGPｺﾞｼｯｸM" panose="020B0600000000000000" pitchFamily="50" charset="-128"/>
              </a:rPr>
              <a:t>27</a:t>
            </a:r>
            <a:r>
              <a:rPr lang="ja-JP" altLang="en-US" sz="1400" dirty="0" smtClean="0">
                <a:solidFill>
                  <a:prstClr val="black"/>
                </a:solidFill>
                <a:latin typeface="HGPｺﾞｼｯｸM" panose="020B0600000000000000" pitchFamily="50" charset="-128"/>
                <a:ea typeface="HGPｺﾞｼｯｸM" panose="020B0600000000000000" pitchFamily="50" charset="-128"/>
              </a:rPr>
              <a:t>年度：</a:t>
            </a:r>
            <a:r>
              <a:rPr lang="en-US" altLang="ja-JP" sz="1400" dirty="0" smtClean="0">
                <a:solidFill>
                  <a:prstClr val="black"/>
                </a:solidFill>
                <a:latin typeface="HGPｺﾞｼｯｸM" panose="020B0600000000000000" pitchFamily="50" charset="-128"/>
                <a:ea typeface="HGPｺﾞｼｯｸM" panose="020B0600000000000000" pitchFamily="50" charset="-128"/>
              </a:rPr>
              <a:t>37.6</a:t>
            </a:r>
            <a:r>
              <a:rPr lang="ja-JP" altLang="en-US" sz="1400" dirty="0" smtClean="0">
                <a:solidFill>
                  <a:prstClr val="black"/>
                </a:solidFill>
                <a:latin typeface="HGPｺﾞｼｯｸM" panose="020B0600000000000000" pitchFamily="50" charset="-128"/>
                <a:ea typeface="HGPｺﾞｼｯｸM" panose="020B0600000000000000" pitchFamily="50" charset="-128"/>
              </a:rPr>
              <a:t>％。）</a:t>
            </a:r>
            <a:endParaRPr lang="en-US" altLang="ja-JP" sz="14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a:t>
            </a:r>
            <a:r>
              <a:rPr lang="en-US" altLang="ja-JP" sz="1200" dirty="0">
                <a:solidFill>
                  <a:prstClr val="black"/>
                </a:solidFill>
                <a:latin typeface="HGPｺﾞｼｯｸM" panose="020B0600000000000000" pitchFamily="50" charset="-128"/>
                <a:ea typeface="HGPｺﾞｼｯｸM" panose="020B0600000000000000" pitchFamily="50" charset="-128"/>
              </a:rPr>
              <a:t>※</a:t>
            </a:r>
            <a:r>
              <a:rPr lang="ja-JP" altLang="en-US" sz="1200" dirty="0">
                <a:solidFill>
                  <a:prstClr val="black"/>
                </a:solidFill>
                <a:latin typeface="HGPｺﾞｼｯｸM" panose="020B0600000000000000" pitchFamily="50" charset="-128"/>
                <a:ea typeface="HGPｺﾞｼｯｸM" panose="020B0600000000000000" pitchFamily="50" charset="-128"/>
              </a:rPr>
              <a:t>　「就労移行率</a:t>
            </a:r>
            <a:r>
              <a:rPr lang="ja-JP" altLang="en-US" sz="1200" dirty="0" smtClean="0">
                <a:solidFill>
                  <a:prstClr val="black"/>
                </a:solidFill>
                <a:latin typeface="HGPｺﾞｼｯｸM" panose="020B0600000000000000" pitchFamily="50" charset="-128"/>
                <a:ea typeface="HGPｺﾞｼｯｸM" panose="020B0600000000000000" pitchFamily="50" charset="-128"/>
              </a:rPr>
              <a:t>」とは</a:t>
            </a:r>
            <a:r>
              <a:rPr lang="ja-JP" altLang="en-US" sz="1200" dirty="0">
                <a:solidFill>
                  <a:prstClr val="black"/>
                </a:solidFill>
                <a:latin typeface="HGPｺﾞｼｯｸM" panose="020B0600000000000000" pitchFamily="50" charset="-128"/>
                <a:ea typeface="HGPｺﾞｼｯｸM" panose="020B0600000000000000" pitchFamily="50" charset="-128"/>
              </a:rPr>
              <a:t>、ある</a:t>
            </a:r>
            <a:r>
              <a:rPr lang="ja-JP" altLang="en-US" sz="1200" dirty="0" smtClean="0">
                <a:solidFill>
                  <a:prstClr val="black"/>
                </a:solidFill>
                <a:latin typeface="HGPｺﾞｼｯｸM" panose="020B0600000000000000" pitchFamily="50" charset="-128"/>
                <a:ea typeface="HGPｺﾞｼｯｸM" panose="020B0600000000000000" pitchFamily="50" charset="-128"/>
              </a:rPr>
              <a:t>年度の４月</a:t>
            </a:r>
            <a:r>
              <a:rPr lang="ja-JP" altLang="en-US" sz="1200" dirty="0">
                <a:solidFill>
                  <a:prstClr val="black"/>
                </a:solidFill>
                <a:latin typeface="HGPｺﾞｼｯｸM" panose="020B0600000000000000" pitchFamily="50" charset="-128"/>
                <a:ea typeface="HGPｺﾞｼｯｸM" panose="020B0600000000000000" pitchFamily="50" charset="-128"/>
              </a:rPr>
              <a:t>１日時点の就労移行支援事業</a:t>
            </a:r>
            <a:r>
              <a:rPr lang="ja-JP" altLang="en-US" sz="1200" dirty="0" smtClean="0">
                <a:solidFill>
                  <a:prstClr val="black"/>
                </a:solidFill>
                <a:latin typeface="HGPｺﾞｼｯｸM" panose="020B0600000000000000" pitchFamily="50" charset="-128"/>
                <a:ea typeface="HGPｺﾞｼｯｸM" panose="020B0600000000000000" pitchFamily="50" charset="-128"/>
              </a:rPr>
              <a:t>の利用者数</a:t>
            </a:r>
            <a:r>
              <a:rPr lang="ja-JP" altLang="en-US" sz="1200" dirty="0">
                <a:solidFill>
                  <a:prstClr val="black"/>
                </a:solidFill>
                <a:latin typeface="HGPｺﾞｼｯｸM" panose="020B0600000000000000" pitchFamily="50" charset="-128"/>
                <a:ea typeface="HGPｺﾞｼｯｸM" panose="020B0600000000000000" pitchFamily="50" charset="-128"/>
              </a:rPr>
              <a:t>の</a:t>
            </a:r>
            <a:r>
              <a:rPr lang="ja-JP" altLang="en-US" sz="1200" dirty="0" smtClean="0">
                <a:solidFill>
                  <a:prstClr val="black"/>
                </a:solidFill>
                <a:latin typeface="HGPｺﾞｼｯｸM" panose="020B0600000000000000" pitchFamily="50" charset="-128"/>
                <a:ea typeface="HGPｺﾞｼｯｸM" panose="020B0600000000000000" pitchFamily="50" charset="-128"/>
              </a:rPr>
              <a:t>うち、当該</a:t>
            </a:r>
            <a:r>
              <a:rPr lang="ja-JP" altLang="en-US" sz="1200" dirty="0">
                <a:solidFill>
                  <a:prstClr val="black"/>
                </a:solidFill>
                <a:latin typeface="HGPｺﾞｼｯｸM" panose="020B0600000000000000" pitchFamily="50" charset="-128"/>
                <a:ea typeface="HGPｺﾞｼｯｸM" panose="020B0600000000000000" pitchFamily="50" charset="-128"/>
              </a:rPr>
              <a:t>年度中に一般就労へ移行した者の</a:t>
            </a:r>
            <a:r>
              <a:rPr lang="ja-JP" altLang="en-US" sz="1200" dirty="0" smtClean="0">
                <a:solidFill>
                  <a:prstClr val="black"/>
                </a:solidFill>
                <a:latin typeface="HGPｺﾞｼｯｸM" panose="020B0600000000000000" pitchFamily="50" charset="-128"/>
                <a:ea typeface="HGPｺﾞｼｯｸM" panose="020B0600000000000000" pitchFamily="50" charset="-128"/>
              </a:rPr>
              <a:t>割合を指す。</a:t>
            </a:r>
            <a:endParaRPr lang="en-US" altLang="ja-JP" sz="1200" dirty="0" smtClean="0">
              <a:solidFill>
                <a:prstClr val="black"/>
              </a:solidFill>
              <a:latin typeface="HGPｺﾞｼｯｸM" panose="020B0600000000000000" pitchFamily="50" charset="-128"/>
              <a:ea typeface="HGPｺﾞｼｯｸM" panose="020B0600000000000000" pitchFamily="50" charset="-128"/>
            </a:endParaRPr>
          </a:p>
        </p:txBody>
      </p:sp>
      <p:sp>
        <p:nvSpPr>
          <p:cNvPr id="14" name="正方形/長方形 13"/>
          <p:cNvSpPr/>
          <p:nvPr/>
        </p:nvSpPr>
        <p:spPr>
          <a:xfrm>
            <a:off x="35" y="15034"/>
            <a:ext cx="9906000" cy="461665"/>
          </a:xfrm>
          <a:prstGeom prst="rect">
            <a:avLst/>
          </a:prstGeom>
        </p:spPr>
        <p:txBody>
          <a:bodyPr wrap="square">
            <a:spAutoFit/>
          </a:bodyPr>
          <a:lstStyle/>
          <a:p>
            <a:pPr algn="ct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就労移行支援の事業所ごとの移行率に関する目標について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8" name="グループ化 10"/>
          <p:cNvGrpSpPr>
            <a:grpSpLocks/>
          </p:cNvGrpSpPr>
          <p:nvPr/>
        </p:nvGrpSpPr>
        <p:grpSpPr bwMode="auto">
          <a:xfrm>
            <a:off x="80" y="476672"/>
            <a:ext cx="9906000" cy="71438"/>
            <a:chOff x="0" y="188640"/>
            <a:chExt cx="9144000" cy="72008"/>
          </a:xfrm>
        </p:grpSpPr>
        <p:cxnSp>
          <p:nvCxnSpPr>
            <p:cNvPr id="19" name="直線コネクタ 18"/>
            <p:cNvCxnSpPr/>
            <p:nvPr/>
          </p:nvCxnSpPr>
          <p:spPr>
            <a:xfrm>
              <a:off x="0" y="188640"/>
              <a:ext cx="9144000" cy="0"/>
            </a:xfrm>
            <a:prstGeom prst="line">
              <a:avLst/>
            </a:prstGeom>
            <a:noFill/>
            <a:ln w="9525" cap="flat" cmpd="sng" algn="ctr">
              <a:solidFill>
                <a:srgbClr val="99CCFF"/>
              </a:solidFill>
              <a:prstDash val="solid"/>
            </a:ln>
            <a:effectLst/>
          </p:spPr>
        </p:cxnSp>
        <p:cxnSp>
          <p:nvCxnSpPr>
            <p:cNvPr id="20" name="直線コネクタ 19"/>
            <p:cNvCxnSpPr/>
            <p:nvPr/>
          </p:nvCxnSpPr>
          <p:spPr>
            <a:xfrm>
              <a:off x="0" y="260648"/>
              <a:ext cx="9144000" cy="0"/>
            </a:xfrm>
            <a:prstGeom prst="line">
              <a:avLst/>
            </a:prstGeom>
            <a:noFill/>
            <a:ln w="57150" cap="flat" cmpd="sng" algn="ctr">
              <a:solidFill>
                <a:srgbClr val="99CCFF"/>
              </a:solidFill>
              <a:prstDash val="solid"/>
            </a:ln>
            <a:effectLst/>
          </p:spPr>
        </p:cxnSp>
      </p:grpSp>
      <p:sp>
        <p:nvSpPr>
          <p:cNvPr id="16" name="正方形/長方形 15"/>
          <p:cNvSpPr/>
          <p:nvPr/>
        </p:nvSpPr>
        <p:spPr>
          <a:xfrm>
            <a:off x="38454" y="642176"/>
            <a:ext cx="4770530" cy="338552"/>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就労移行支援の利用者数に関する現状について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5" name="下矢印 24"/>
          <p:cNvSpPr/>
          <p:nvPr/>
        </p:nvSpPr>
        <p:spPr>
          <a:xfrm>
            <a:off x="3944888" y="3068960"/>
            <a:ext cx="2016224"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タイトル 1"/>
          <p:cNvSpPr txBox="1">
            <a:spLocks/>
          </p:cNvSpPr>
          <p:nvPr/>
        </p:nvSpPr>
        <p:spPr>
          <a:xfrm>
            <a:off x="136540" y="3573016"/>
            <a:ext cx="9632920" cy="1800200"/>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r>
              <a:rPr lang="ja-JP" altLang="en-US" sz="1600" dirty="0" smtClean="0">
                <a:solidFill>
                  <a:prstClr val="black"/>
                </a:solidFill>
                <a:latin typeface="HGPｺﾞｼｯｸM" panose="020B0600000000000000" pitchFamily="50" charset="-128"/>
                <a:ea typeface="HGPｺﾞｼｯｸM" panose="020B0600000000000000" pitchFamily="50" charset="-128"/>
              </a:rPr>
              <a:t>○　第５期障害福祉計画の基本指針の成果目標</a:t>
            </a:r>
            <a:r>
              <a:rPr lang="ja-JP" altLang="en-US" sz="1600" dirty="0">
                <a:solidFill>
                  <a:prstClr val="black"/>
                </a:solidFill>
                <a:latin typeface="HGPｺﾞｼｯｸM" panose="020B0600000000000000" pitchFamily="50" charset="-128"/>
                <a:ea typeface="HGPｺﾞｼｯｸM" panose="020B0600000000000000" pitchFamily="50" charset="-128"/>
              </a:rPr>
              <a:t>において</a:t>
            </a:r>
            <a:r>
              <a:rPr lang="ja-JP" altLang="en-US" sz="1600" dirty="0" smtClean="0">
                <a:solidFill>
                  <a:prstClr val="black"/>
                </a:solidFill>
                <a:latin typeface="HGPｺﾞｼｯｸM" panose="020B0600000000000000" pitchFamily="50" charset="-128"/>
                <a:ea typeface="HGPｺﾞｼｯｸM" panose="020B0600000000000000" pitchFamily="50" charset="-128"/>
              </a:rPr>
              <a:t>は、近年</a:t>
            </a:r>
            <a:r>
              <a:rPr lang="ja-JP" altLang="en-US" sz="1600" dirty="0">
                <a:solidFill>
                  <a:prstClr val="black"/>
                </a:solidFill>
                <a:latin typeface="HGPｺﾞｼｯｸM" panose="020B0600000000000000" pitchFamily="50" charset="-128"/>
                <a:ea typeface="HGPｺﾞｼｯｸM" panose="020B0600000000000000" pitchFamily="50" charset="-128"/>
              </a:rPr>
              <a:t>、</a:t>
            </a:r>
            <a:r>
              <a:rPr lang="ja-JP" altLang="en-US" sz="1600" dirty="0" smtClean="0">
                <a:solidFill>
                  <a:prstClr val="black"/>
                </a:solidFill>
                <a:latin typeface="HGPｺﾞｼｯｸM" panose="020B0600000000000000" pitchFamily="50" charset="-128"/>
                <a:ea typeface="HGPｺﾞｼｯｸM" panose="020B0600000000000000" pitchFamily="50" charset="-128"/>
              </a:rPr>
              <a:t>就労移行率が３割以上である就労</a:t>
            </a:r>
            <a:r>
              <a:rPr lang="ja-JP" altLang="en-US" sz="1600" dirty="0">
                <a:solidFill>
                  <a:prstClr val="black"/>
                </a:solidFill>
                <a:latin typeface="HGPｺﾞｼｯｸM" panose="020B0600000000000000" pitchFamily="50" charset="-128"/>
                <a:ea typeface="HGPｺﾞｼｯｸM" panose="020B0600000000000000" pitchFamily="50" charset="-128"/>
              </a:rPr>
              <a:t>移行支援</a:t>
            </a:r>
            <a:r>
              <a:rPr lang="ja-JP" altLang="en-US" sz="1600" dirty="0" smtClean="0">
                <a:solidFill>
                  <a:prstClr val="black"/>
                </a:solidFill>
                <a:latin typeface="HGPｺﾞｼｯｸM" panose="020B0600000000000000" pitchFamily="50" charset="-128"/>
                <a:ea typeface="HGPｺﾞｼｯｸM" panose="020B0600000000000000" pitchFamily="50" charset="-128"/>
              </a:rPr>
              <a:t>事業所の割合の増加率が停滞していることに鑑み、第４期障害福祉計画の基本指針での目標値を維持し、以下のような成果目標としてはどうか。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endParaRPr lang="en-US" altLang="ja-JP" sz="1050" dirty="0">
              <a:solidFill>
                <a:prstClr val="black"/>
              </a:solidFill>
              <a:latin typeface="HGPｺﾞｼｯｸM" panose="020B0600000000000000" pitchFamily="50" charset="-128"/>
              <a:ea typeface="HGPｺﾞｼｯｸM" panose="020B0600000000000000" pitchFamily="50" charset="-128"/>
            </a:endParaRPr>
          </a:p>
          <a:p>
            <a:pPr marL="177800" indent="-177800" algn="l"/>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800" b="1" u="sng" dirty="0" smtClean="0">
                <a:solidFill>
                  <a:prstClr val="black"/>
                </a:solidFill>
                <a:latin typeface="HGPｺﾞｼｯｸM" panose="020B0600000000000000" pitchFamily="50" charset="-128"/>
                <a:ea typeface="HGPｺﾞｼｯｸM" panose="020B0600000000000000" pitchFamily="50" charset="-128"/>
              </a:rPr>
              <a:t>成果目標</a:t>
            </a:r>
            <a:r>
              <a:rPr lang="ja-JP" altLang="en-US" sz="1800" b="1" u="sng" dirty="0" smtClean="0">
                <a:latin typeface="HGPｺﾞｼｯｸM" panose="020B0600000000000000" pitchFamily="50" charset="-128"/>
                <a:ea typeface="HGPｺﾞｼｯｸM" panose="020B0600000000000000" pitchFamily="50" charset="-128"/>
              </a:rPr>
              <a:t>（案）</a:t>
            </a:r>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p>
          <a:p>
            <a:pPr algn="l"/>
            <a:r>
              <a:rPr lang="ja-JP" altLang="en-US" sz="1800" dirty="0" smtClean="0">
                <a:solidFill>
                  <a:prstClr val="black"/>
                </a:solidFill>
                <a:latin typeface="HGPｺﾞｼｯｸM" panose="020B0600000000000000" pitchFamily="50" charset="-128"/>
                <a:ea typeface="HGPｺﾞｼｯｸM" panose="020B0600000000000000" pitchFamily="50" charset="-128"/>
              </a:rPr>
              <a:t>就労移行率が３割以上である就労移行支援事業所を、平成</a:t>
            </a:r>
            <a:r>
              <a:rPr lang="en-US" altLang="ja-JP" sz="1800" dirty="0" smtClean="0">
                <a:solidFill>
                  <a:prstClr val="black"/>
                </a:solidFill>
                <a:latin typeface="HGPｺﾞｼｯｸM" panose="020B0600000000000000" pitchFamily="50" charset="-128"/>
                <a:ea typeface="HGPｺﾞｼｯｸM" panose="020B0600000000000000" pitchFamily="50" charset="-128"/>
              </a:rPr>
              <a:t>32</a:t>
            </a:r>
            <a:r>
              <a:rPr lang="ja-JP" altLang="en-US" sz="1800" dirty="0" smtClean="0">
                <a:solidFill>
                  <a:prstClr val="black"/>
                </a:solidFill>
                <a:latin typeface="HGPｺﾞｼｯｸM" panose="020B0600000000000000" pitchFamily="50" charset="-128"/>
                <a:ea typeface="HGPｺﾞｼｯｸM" panose="020B0600000000000000" pitchFamily="50" charset="-128"/>
              </a:rPr>
              <a:t>年度</a:t>
            </a:r>
            <a:r>
              <a:rPr lang="ja-JP" altLang="en-US" sz="1800" dirty="0">
                <a:solidFill>
                  <a:prstClr val="black"/>
                </a:solidFill>
                <a:latin typeface="HGPｺﾞｼｯｸM" panose="020B0600000000000000" pitchFamily="50" charset="-128"/>
                <a:ea typeface="HGPｺﾞｼｯｸM" panose="020B0600000000000000" pitchFamily="50" charset="-128"/>
              </a:rPr>
              <a:t>末まで</a:t>
            </a:r>
            <a:r>
              <a:rPr lang="ja-JP" altLang="en-US" sz="1800" dirty="0" smtClean="0">
                <a:solidFill>
                  <a:prstClr val="black"/>
                </a:solidFill>
                <a:latin typeface="HGPｺﾞｼｯｸM" panose="020B0600000000000000" pitchFamily="50" charset="-128"/>
                <a:ea typeface="HGPｺﾞｼｯｸM" panose="020B0600000000000000" pitchFamily="50" charset="-128"/>
              </a:rPr>
              <a:t>に全体の</a:t>
            </a:r>
            <a:r>
              <a:rPr lang="ja-JP" altLang="en-US" sz="1800" b="1" u="sng" dirty="0" smtClean="0">
                <a:solidFill>
                  <a:prstClr val="black"/>
                </a:solidFill>
                <a:latin typeface="HGPｺﾞｼｯｸM" panose="020B0600000000000000" pitchFamily="50" charset="-128"/>
                <a:ea typeface="HGPｺﾞｼｯｸM" panose="020B0600000000000000" pitchFamily="50" charset="-128"/>
              </a:rPr>
              <a:t>５割以上</a:t>
            </a:r>
            <a:r>
              <a:rPr lang="ja-JP" altLang="en-US" sz="1800" dirty="0" smtClean="0">
                <a:solidFill>
                  <a:prstClr val="black"/>
                </a:solidFill>
                <a:latin typeface="HGPｺﾞｼｯｸM" panose="020B0600000000000000" pitchFamily="50" charset="-128"/>
                <a:ea typeface="HGPｺﾞｼｯｸM" panose="020B0600000000000000" pitchFamily="50" charset="-128"/>
              </a:rPr>
              <a:t>とすることを目指す。</a:t>
            </a:r>
            <a:endParaRPr lang="en-US" altLang="ja-JP" sz="1800" dirty="0" smtClean="0">
              <a:solidFill>
                <a:prstClr val="black"/>
              </a:solidFill>
              <a:latin typeface="HGPｺﾞｼｯｸM" panose="020B0600000000000000" pitchFamily="50" charset="-128"/>
              <a:ea typeface="HGPｺﾞｼｯｸM" panose="020B0600000000000000" pitchFamily="50" charset="-128"/>
            </a:endParaRPr>
          </a:p>
          <a:p>
            <a:pPr marL="355600" indent="-355600" algn="l"/>
            <a:endParaRPr lang="en-US" altLang="ja-JP" sz="800" dirty="0" smtClean="0">
              <a:solidFill>
                <a:prstClr val="black"/>
              </a:solidFill>
              <a:latin typeface="HGPｺﾞｼｯｸM" panose="020B0600000000000000" pitchFamily="50" charset="-128"/>
              <a:ea typeface="HGPｺﾞｼｯｸM" panose="020B0600000000000000" pitchFamily="50" charset="-128"/>
            </a:endParaRPr>
          </a:p>
        </p:txBody>
      </p:sp>
      <p:sp>
        <p:nvSpPr>
          <p:cNvPr id="24" name="正方形/長方形 23"/>
          <p:cNvSpPr/>
          <p:nvPr/>
        </p:nvSpPr>
        <p:spPr>
          <a:xfrm>
            <a:off x="56456" y="3162456"/>
            <a:ext cx="1691226" cy="41056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2807617888"/>
              </p:ext>
            </p:extLst>
          </p:nvPr>
        </p:nvGraphicFramePr>
        <p:xfrm>
          <a:off x="824024" y="5661341"/>
          <a:ext cx="8257954" cy="1189717"/>
        </p:xfrm>
        <a:graphic>
          <a:graphicData uri="http://schemas.openxmlformats.org/drawingml/2006/table">
            <a:tbl>
              <a:tblPr/>
              <a:tblGrid>
                <a:gridCol w="1163660"/>
                <a:gridCol w="1692565"/>
                <a:gridCol w="1927015"/>
                <a:gridCol w="1737357"/>
                <a:gridCol w="1737357"/>
              </a:tblGrid>
              <a:tr h="343353">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目標値</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第１～２期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18</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第３期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26</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第４期</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29</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年度）</a:t>
                      </a: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ja-JP" altLang="en-US"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第５期</a:t>
                      </a:r>
                      <a:endPar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（平成</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30</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32</a:t>
                      </a: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年度）</a:t>
                      </a:r>
                      <a:endParaRPr lang="ja-JP"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488496">
                <a:tc>
                  <a:txBody>
                    <a:bodyPr/>
                    <a:lstStyle/>
                    <a:p>
                      <a:pPr algn="l"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基本指針</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就労移行率が３割以上の就労移行支援事業所を全体の５割以上</a:t>
                      </a:r>
                      <a:endParaRPr lang="zh-TW"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就労移行率が３割以上の就労移行支援事業所を全体の５割以上</a:t>
                      </a:r>
                      <a:endParaRPr lang="zh-TW"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868">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都道府県</a:t>
                      </a:r>
                      <a:b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障害福祉計画</a:t>
                      </a:r>
                    </a:p>
                  </a:txBody>
                  <a:tcPr marL="11179" marR="11179"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zh-TW" altLang="en-US"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smtClean="0">
                          <a:solidFill>
                            <a:schemeClr val="tx1"/>
                          </a:solidFill>
                          <a:effectLst/>
                          <a:latin typeface="ＭＳ Ｐゴシック" panose="020B0600070205080204" pitchFamily="50" charset="-128"/>
                          <a:ea typeface="ＭＳ Ｐゴシック" panose="020B0600070205080204" pitchFamily="50" charset="-128"/>
                        </a:rPr>
                        <a:t>５０．２％</a:t>
                      </a:r>
                      <a:endParaRPr lang="ja-JP" altLang="en-US" sz="10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11179" marR="111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a:t>
                      </a:r>
                    </a:p>
                  </a:txBody>
                  <a:tcPr marL="11179" marR="11179"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スライド番号プレースホルダー 3"/>
          <p:cNvSpPr>
            <a:spLocks noGrp="1"/>
          </p:cNvSpPr>
          <p:nvPr>
            <p:ph type="sldNum" sz="quarter" idx="12"/>
          </p:nvPr>
        </p:nvSpPr>
        <p:spPr>
          <a:xfrm>
            <a:off x="7683501" y="6624645"/>
            <a:ext cx="2311400" cy="476250"/>
          </a:xfrm>
        </p:spPr>
        <p:txBody>
          <a:bodyPr/>
          <a:lstStyle/>
          <a:p>
            <a:pPr>
              <a:defRPr/>
            </a:pPr>
            <a:fld id="{28111373-AF96-435E-B421-EF15E0FA5871}" type="slidenum">
              <a:rPr lang="en-US" altLang="ja-JP" smtClean="0">
                <a:solidFill>
                  <a:prstClr val="black"/>
                </a:solidFill>
              </a:rPr>
              <a:pPr>
                <a:defRPr/>
              </a:pPr>
              <a:t>72</a:t>
            </a:fld>
            <a:endParaRPr lang="en-US" altLang="ja-JP" dirty="0">
              <a:solidFill>
                <a:prstClr val="black"/>
              </a:solidFill>
            </a:endParaRPr>
          </a:p>
        </p:txBody>
      </p:sp>
      <p:sp>
        <p:nvSpPr>
          <p:cNvPr id="15" name="正方形/長方形 14"/>
          <p:cNvSpPr/>
          <p:nvPr/>
        </p:nvSpPr>
        <p:spPr>
          <a:xfrm>
            <a:off x="771849" y="5373216"/>
            <a:ext cx="5117255" cy="28803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prstClr val="black"/>
                </a:solidFill>
                <a:latin typeface="ＭＳ Ｐゴシック"/>
              </a:rPr>
              <a:t>（参考）基本指針及び都道府県障害福祉計画における目標値</a:t>
            </a:r>
            <a:endParaRPr lang="ja-JP" altLang="en-US" sz="1200" dirty="0">
              <a:solidFill>
                <a:prstClr val="black"/>
              </a:solidFill>
              <a:latin typeface="ＭＳ Ｐゴシック"/>
            </a:endParaRPr>
          </a:p>
        </p:txBody>
      </p:sp>
    </p:spTree>
    <p:extLst>
      <p:ext uri="{BB962C8B-B14F-4D97-AF65-F5344CB8AC3E}">
        <p14:creationId xmlns:p14="http://schemas.microsoft.com/office/powerpoint/2010/main" val="2518680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1"/>
          <p:cNvSpPr txBox="1">
            <a:spLocks/>
          </p:cNvSpPr>
          <p:nvPr/>
        </p:nvSpPr>
        <p:spPr>
          <a:xfrm>
            <a:off x="237520" y="980728"/>
            <a:ext cx="9468008" cy="1152128"/>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fontAlgn="auto">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〇　就労移行支援等を利用し、一般就労に移行する障害者が増加している中で、今後、在職障害者の就労に伴う生活上の支援ニーズは多様化・増加していくものと考えられる。そこで、今般</a:t>
            </a:r>
            <a:r>
              <a:rPr lang="ja-JP" altLang="en-US" sz="1600" dirty="0">
                <a:solidFill>
                  <a:prstClr val="black"/>
                </a:solidFill>
                <a:latin typeface="HGPｺﾞｼｯｸM" panose="020B0600000000000000" pitchFamily="50" charset="-128"/>
                <a:ea typeface="HGPｺﾞｼｯｸM" panose="020B0600000000000000" pitchFamily="50" charset="-128"/>
              </a:rPr>
              <a:t>の</a:t>
            </a:r>
            <a:r>
              <a:rPr lang="ja-JP" altLang="en-US" sz="1600" dirty="0" smtClean="0">
                <a:solidFill>
                  <a:prstClr val="black"/>
                </a:solidFill>
                <a:latin typeface="HGPｺﾞｼｯｸM" panose="020B0600000000000000" pitchFamily="50" charset="-128"/>
                <a:ea typeface="HGPｺﾞｼｯｸM" panose="020B0600000000000000" pitchFamily="50" charset="-128"/>
              </a:rPr>
              <a:t>障害者総合支援法の改正により、障害者就労に伴う生活面の課題に対応できるよう、新たな障害福祉サービスとして、就労定着支援が創設されたところ。</a:t>
            </a:r>
            <a:endParaRPr lang="en-US" altLang="ja-JP" sz="1600" dirty="0">
              <a:solidFill>
                <a:prstClr val="black"/>
              </a:solidFill>
              <a:latin typeface="HGPｺﾞｼｯｸM" panose="020B0600000000000000" pitchFamily="50" charset="-128"/>
              <a:ea typeface="HGPｺﾞｼｯｸM" panose="020B0600000000000000" pitchFamily="50" charset="-128"/>
            </a:endParaRPr>
          </a:p>
        </p:txBody>
      </p:sp>
      <p:sp>
        <p:nvSpPr>
          <p:cNvPr id="14" name="正方形/長方形 13"/>
          <p:cNvSpPr/>
          <p:nvPr/>
        </p:nvSpPr>
        <p:spPr>
          <a:xfrm>
            <a:off x="35" y="15034"/>
            <a:ext cx="9906000" cy="461665"/>
          </a:xfrm>
          <a:prstGeom prst="rect">
            <a:avLst/>
          </a:prstGeom>
        </p:spPr>
        <p:txBody>
          <a:bodyPr wrap="square">
            <a:spAutoFit/>
          </a:bodyPr>
          <a:lstStyle/>
          <a:p>
            <a:pPr algn="ctr" fontAlgn="auto">
              <a:spcBef>
                <a:spcPts val="0"/>
              </a:spcBef>
              <a:spcAft>
                <a:spcPts val="0"/>
              </a:spcAft>
            </a:pP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就労</a:t>
            </a: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定着</a:t>
            </a: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支援による職場定着率に関する目標について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8" name="グループ化 10"/>
          <p:cNvGrpSpPr>
            <a:grpSpLocks/>
          </p:cNvGrpSpPr>
          <p:nvPr/>
        </p:nvGrpSpPr>
        <p:grpSpPr bwMode="auto">
          <a:xfrm>
            <a:off x="80" y="477242"/>
            <a:ext cx="9906000" cy="71438"/>
            <a:chOff x="0" y="188640"/>
            <a:chExt cx="9144000" cy="72008"/>
          </a:xfrm>
        </p:grpSpPr>
        <p:cxnSp>
          <p:nvCxnSpPr>
            <p:cNvPr id="19" name="直線コネクタ 18"/>
            <p:cNvCxnSpPr/>
            <p:nvPr/>
          </p:nvCxnSpPr>
          <p:spPr>
            <a:xfrm>
              <a:off x="0" y="188640"/>
              <a:ext cx="9144000" cy="0"/>
            </a:xfrm>
            <a:prstGeom prst="line">
              <a:avLst/>
            </a:prstGeom>
            <a:noFill/>
            <a:ln w="9525" cap="flat" cmpd="sng" algn="ctr">
              <a:solidFill>
                <a:srgbClr val="99CCFF"/>
              </a:solidFill>
              <a:prstDash val="solid"/>
            </a:ln>
            <a:effectLst/>
          </p:spPr>
        </p:cxnSp>
        <p:cxnSp>
          <p:nvCxnSpPr>
            <p:cNvPr id="20" name="直線コネクタ 19"/>
            <p:cNvCxnSpPr/>
            <p:nvPr/>
          </p:nvCxnSpPr>
          <p:spPr>
            <a:xfrm>
              <a:off x="0" y="260648"/>
              <a:ext cx="9144000" cy="0"/>
            </a:xfrm>
            <a:prstGeom prst="line">
              <a:avLst/>
            </a:prstGeom>
            <a:noFill/>
            <a:ln w="57150" cap="flat" cmpd="sng" algn="ctr">
              <a:solidFill>
                <a:srgbClr val="99CCFF"/>
              </a:solidFill>
              <a:prstDash val="solid"/>
            </a:ln>
            <a:effectLst/>
          </p:spPr>
        </p:cxnSp>
      </p:grpSp>
      <p:graphicFrame>
        <p:nvGraphicFramePr>
          <p:cNvPr id="6" name="表 5"/>
          <p:cNvGraphicFramePr>
            <a:graphicFrameLocks noGrp="1"/>
          </p:cNvGraphicFramePr>
          <p:nvPr>
            <p:extLst>
              <p:ext uri="{D42A27DB-BD31-4B8C-83A1-F6EECF244321}">
                <p14:modId xmlns:p14="http://schemas.microsoft.com/office/powerpoint/2010/main" val="1493082063"/>
              </p:ext>
            </p:extLst>
          </p:nvPr>
        </p:nvGraphicFramePr>
        <p:xfrm>
          <a:off x="927046" y="5417255"/>
          <a:ext cx="7842378" cy="1014549"/>
        </p:xfrm>
        <a:graphic>
          <a:graphicData uri="http://schemas.openxmlformats.org/drawingml/2006/table">
            <a:tbl>
              <a:tblPr firstRow="1" bandRow="1">
                <a:tableStyleId>{5C22544A-7EE6-4342-B048-85BDC9FD1C3A}</a:tableStyleId>
              </a:tblPr>
              <a:tblGrid>
                <a:gridCol w="2614126"/>
                <a:gridCol w="2614126"/>
                <a:gridCol w="2614126"/>
              </a:tblGrid>
              <a:tr h="338183">
                <a:tc>
                  <a:txBody>
                    <a:bodyPr/>
                    <a:lstStyle/>
                    <a:p>
                      <a:pPr algn="ctr"/>
                      <a:endParaRPr kumimoji="1" lang="ja-JP" altLang="en-US" sz="1600" dirty="0"/>
                    </a:p>
                  </a:txBody>
                  <a:tcPr anchor="ctr"/>
                </a:tc>
                <a:tc>
                  <a:txBody>
                    <a:bodyPr/>
                    <a:lstStyle/>
                    <a:p>
                      <a:pPr algn="ctr"/>
                      <a:r>
                        <a:rPr kumimoji="1" lang="ja-JP" altLang="en-US" sz="1600" dirty="0" smtClean="0"/>
                        <a:t>６か月後定着率</a:t>
                      </a:r>
                      <a:endParaRPr kumimoji="1" lang="ja-JP" altLang="en-US" sz="1600" dirty="0"/>
                    </a:p>
                  </a:txBody>
                  <a:tcPr anchor="ctr"/>
                </a:tc>
                <a:tc>
                  <a:txBody>
                    <a:bodyPr/>
                    <a:lstStyle/>
                    <a:p>
                      <a:pPr algn="ctr"/>
                      <a:r>
                        <a:rPr kumimoji="1" lang="ja-JP" altLang="en-US" sz="1600" dirty="0" smtClean="0"/>
                        <a:t>１年後定着率</a:t>
                      </a:r>
                      <a:endParaRPr kumimoji="1" lang="ja-JP" altLang="en-US" sz="1600" dirty="0"/>
                    </a:p>
                  </a:txBody>
                  <a:tcPr anchor="ctr"/>
                </a:tc>
              </a:tr>
              <a:tr h="338183">
                <a:tc>
                  <a:txBody>
                    <a:bodyPr/>
                    <a:lstStyle/>
                    <a:p>
                      <a:pPr algn="ctr"/>
                      <a:r>
                        <a:rPr kumimoji="1" lang="ja-JP" altLang="en-US" sz="1600" dirty="0" smtClean="0"/>
                        <a:t>平成２６年度</a:t>
                      </a:r>
                      <a:endParaRPr kumimoji="1" lang="ja-JP" altLang="en-US" sz="1600" dirty="0"/>
                    </a:p>
                  </a:txBody>
                  <a:tcPr anchor="ctr"/>
                </a:tc>
                <a:tc>
                  <a:txBody>
                    <a:bodyPr/>
                    <a:lstStyle/>
                    <a:p>
                      <a:pPr algn="ctr"/>
                      <a:r>
                        <a:rPr kumimoji="1" lang="ja-JP" altLang="en-US" sz="1600" dirty="0" smtClean="0"/>
                        <a:t>８３．９％</a:t>
                      </a:r>
                      <a:endParaRPr kumimoji="1" lang="ja-JP" altLang="en-US" sz="1600" dirty="0"/>
                    </a:p>
                  </a:txBody>
                  <a:tcPr anchor="ctr"/>
                </a:tc>
                <a:tc>
                  <a:txBody>
                    <a:bodyPr/>
                    <a:lstStyle/>
                    <a:p>
                      <a:pPr algn="ctr"/>
                      <a:r>
                        <a:rPr kumimoji="1" lang="ja-JP" altLang="en-US" sz="1600" dirty="0" smtClean="0"/>
                        <a:t>７５．５％</a:t>
                      </a:r>
                      <a:endParaRPr kumimoji="1" lang="ja-JP" altLang="en-US" sz="1600" dirty="0"/>
                    </a:p>
                  </a:txBody>
                  <a:tcPr anchor="ctr"/>
                </a:tc>
              </a:tr>
              <a:tr h="338183">
                <a:tc>
                  <a:txBody>
                    <a:bodyPr/>
                    <a:lstStyle/>
                    <a:p>
                      <a:pPr algn="ctr"/>
                      <a:r>
                        <a:rPr kumimoji="1" lang="ja-JP" altLang="en-US" sz="1600" dirty="0" smtClean="0"/>
                        <a:t>平成２７年度</a:t>
                      </a:r>
                      <a:endParaRPr kumimoji="1" lang="ja-JP" altLang="en-US" sz="1600" dirty="0"/>
                    </a:p>
                  </a:txBody>
                  <a:tcPr anchor="ctr"/>
                </a:tc>
                <a:tc>
                  <a:txBody>
                    <a:bodyPr/>
                    <a:lstStyle/>
                    <a:p>
                      <a:pPr algn="ctr"/>
                      <a:r>
                        <a:rPr kumimoji="1" lang="ja-JP" altLang="en-US" sz="1600" dirty="0" smtClean="0"/>
                        <a:t>８４．４％</a:t>
                      </a:r>
                      <a:endParaRPr kumimoji="1" lang="ja-JP" altLang="en-US" sz="1600" dirty="0"/>
                    </a:p>
                  </a:txBody>
                  <a:tcPr anchor="ctr"/>
                </a:tc>
                <a:tc>
                  <a:txBody>
                    <a:bodyPr/>
                    <a:lstStyle/>
                    <a:p>
                      <a:pPr algn="ctr"/>
                      <a:r>
                        <a:rPr kumimoji="1" lang="ja-JP" altLang="en-US" sz="1600" dirty="0" smtClean="0"/>
                        <a:t>７６．５％</a:t>
                      </a:r>
                      <a:endParaRPr kumimoji="1" lang="ja-JP" altLang="en-US" sz="1600" dirty="0"/>
                    </a:p>
                  </a:txBody>
                  <a:tcPr anchor="ctr"/>
                </a:tc>
              </a:tr>
            </a:tbl>
          </a:graphicData>
        </a:graphic>
      </p:graphicFrame>
      <p:sp>
        <p:nvSpPr>
          <p:cNvPr id="21" name="正方形/長方形 20"/>
          <p:cNvSpPr/>
          <p:nvPr/>
        </p:nvSpPr>
        <p:spPr>
          <a:xfrm>
            <a:off x="-15552" y="5085184"/>
            <a:ext cx="9906000" cy="338554"/>
          </a:xfrm>
          <a:prstGeom prst="rect">
            <a:avLst/>
          </a:prstGeom>
        </p:spPr>
        <p:txBody>
          <a:bodyPr wrap="square">
            <a:spAutoFit/>
          </a:bodyPr>
          <a:lstStyle/>
          <a:p>
            <a:pPr algn="ctr" fontAlgn="auto">
              <a:spcBef>
                <a:spcPts val="0"/>
              </a:spcBef>
              <a:spcAft>
                <a:spcPts val="0"/>
              </a:spcAft>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（参考）障害者</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就業・生活支援</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センター</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就職者の職場定着率</a:t>
            </a: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スライド番号プレースホルダー 2"/>
          <p:cNvSpPr>
            <a:spLocks noGrp="1"/>
          </p:cNvSpPr>
          <p:nvPr>
            <p:ph type="sldNum" sz="quarter" idx="12"/>
          </p:nvPr>
        </p:nvSpPr>
        <p:spPr>
          <a:xfrm>
            <a:off x="9176949" y="6560147"/>
            <a:ext cx="729101" cy="297959"/>
          </a:xfrm>
        </p:spPr>
        <p:txBody>
          <a:bodyPr/>
          <a:lstStyle/>
          <a:p>
            <a:pPr>
              <a:defRPr/>
            </a:pPr>
            <a:fld id="{F2A1C1E8-9361-4557-9EFC-000E05CD7A25}" type="slidenum">
              <a:rPr lang="en-US" altLang="ja-JP" smtClean="0">
                <a:solidFill>
                  <a:prstClr val="black"/>
                </a:solidFill>
              </a:rPr>
              <a:pPr>
                <a:defRPr/>
              </a:pPr>
              <a:t>73</a:t>
            </a:fld>
            <a:endParaRPr lang="en-US" altLang="ja-JP" dirty="0">
              <a:solidFill>
                <a:prstClr val="black"/>
              </a:solidFill>
            </a:endParaRPr>
          </a:p>
        </p:txBody>
      </p:sp>
      <p:sp>
        <p:nvSpPr>
          <p:cNvPr id="13" name="正方形/長方形 12"/>
          <p:cNvSpPr/>
          <p:nvPr/>
        </p:nvSpPr>
        <p:spPr>
          <a:xfrm>
            <a:off x="38454" y="642176"/>
            <a:ext cx="2970330" cy="41056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就労定着支援の創設について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17" name="タイトル 1"/>
          <p:cNvSpPr txBox="1">
            <a:spLocks/>
          </p:cNvSpPr>
          <p:nvPr/>
        </p:nvSpPr>
        <p:spPr>
          <a:xfrm>
            <a:off x="237520" y="2924944"/>
            <a:ext cx="9468008" cy="2109720"/>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fontAlgn="auto">
              <a:spcAft>
                <a:spcPts val="0"/>
              </a:spcAft>
            </a:pPr>
            <a:r>
              <a:rPr lang="ja-JP" altLang="en-US" sz="1600" dirty="0" smtClean="0">
                <a:solidFill>
                  <a:prstClr val="black"/>
                </a:solidFill>
                <a:latin typeface="HGPｺﾞｼｯｸM" panose="020B0600000000000000" pitchFamily="50" charset="-128"/>
                <a:ea typeface="HGPｺﾞｼｯｸM" panose="020B0600000000000000" pitchFamily="50" charset="-128"/>
              </a:rPr>
              <a:t>〇　第５期障害福祉計画の基本指針においては、障害者の就労定着を推進するため、</a:t>
            </a:r>
            <a:r>
              <a:rPr lang="ja-JP" altLang="en-US" sz="1600" b="1" u="sng" dirty="0" smtClean="0">
                <a:solidFill>
                  <a:prstClr val="black"/>
                </a:solidFill>
                <a:latin typeface="HGPｺﾞｼｯｸM" panose="020B0600000000000000" pitchFamily="50" charset="-128"/>
                <a:ea typeface="HGPｺﾞｼｯｸM" panose="020B0600000000000000" pitchFamily="50" charset="-128"/>
              </a:rPr>
              <a:t>就労定着支援事業の定着率</a:t>
            </a:r>
            <a:r>
              <a:rPr lang="ja-JP" altLang="en-US" sz="1600" dirty="0" smtClean="0">
                <a:solidFill>
                  <a:prstClr val="black"/>
                </a:solidFill>
                <a:latin typeface="HGPｺﾞｼｯｸM" panose="020B0600000000000000" pitchFamily="50" charset="-128"/>
                <a:ea typeface="HGPｺﾞｼｯｸM" panose="020B0600000000000000" pitchFamily="50" charset="-128"/>
              </a:rPr>
              <a:t>に関する成果目標を設定することとしてはどうか。また、障害者就業・生活支援センターを</a:t>
            </a:r>
            <a:r>
              <a:rPr lang="ja-JP" altLang="en-US" sz="1600" dirty="0">
                <a:solidFill>
                  <a:prstClr val="black"/>
                </a:solidFill>
                <a:latin typeface="HGPｺﾞｼｯｸM" panose="020B0600000000000000" pitchFamily="50" charset="-128"/>
                <a:ea typeface="HGPｺﾞｼｯｸM" panose="020B0600000000000000" pitchFamily="50" charset="-128"/>
              </a:rPr>
              <a:t>利用して就職した者の就職後１年経過時点の職場</a:t>
            </a:r>
            <a:r>
              <a:rPr lang="ja-JP" altLang="en-US" sz="1600" dirty="0" smtClean="0">
                <a:solidFill>
                  <a:prstClr val="black"/>
                </a:solidFill>
                <a:latin typeface="HGPｺﾞｼｯｸM" panose="020B0600000000000000" pitchFamily="50" charset="-128"/>
                <a:ea typeface="HGPｺﾞｼｯｸM" panose="020B0600000000000000" pitchFamily="50" charset="-128"/>
              </a:rPr>
              <a:t>定着率を</a:t>
            </a:r>
            <a:r>
              <a:rPr lang="ja-JP" altLang="en-US" sz="1600" dirty="0">
                <a:solidFill>
                  <a:prstClr val="black"/>
                </a:solidFill>
                <a:latin typeface="HGPｺﾞｼｯｸM" panose="020B0600000000000000" pitchFamily="50" charset="-128"/>
                <a:ea typeface="HGPｺﾞｼｯｸM" panose="020B0600000000000000" pitchFamily="50" charset="-128"/>
              </a:rPr>
              <a:t>参考に、以下</a:t>
            </a:r>
            <a:r>
              <a:rPr lang="ja-JP" altLang="en-US" sz="1600" dirty="0" smtClean="0">
                <a:solidFill>
                  <a:prstClr val="black"/>
                </a:solidFill>
                <a:latin typeface="HGPｺﾞｼｯｸM" panose="020B0600000000000000" pitchFamily="50" charset="-128"/>
                <a:ea typeface="HGPｺﾞｼｯｸM" panose="020B0600000000000000" pitchFamily="50" charset="-128"/>
              </a:rPr>
              <a:t>の数値目標を設定してはどうか。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fontAlgn="auto">
              <a:spcAft>
                <a:spcPts val="0"/>
              </a:spcAft>
            </a:pPr>
            <a:endParaRPr lang="en-US" altLang="ja-JP" sz="1800" dirty="0">
              <a:solidFill>
                <a:prstClr val="black"/>
              </a:solidFill>
              <a:latin typeface="HGPｺﾞｼｯｸM" panose="020B0600000000000000" pitchFamily="50" charset="-128"/>
              <a:ea typeface="HGPｺﾞｼｯｸM" panose="020B0600000000000000" pitchFamily="50" charset="-128"/>
            </a:endParaRPr>
          </a:p>
          <a:p>
            <a:pPr marL="177800" indent="-177800" algn="l" fontAlgn="auto">
              <a:spcAft>
                <a:spcPts val="0"/>
              </a:spcAft>
            </a:pPr>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800" b="1" u="sng" dirty="0" smtClean="0">
                <a:solidFill>
                  <a:prstClr val="black"/>
                </a:solidFill>
                <a:latin typeface="HGPｺﾞｼｯｸM" panose="020B0600000000000000" pitchFamily="50" charset="-128"/>
                <a:ea typeface="HGPｺﾞｼｯｸM" panose="020B0600000000000000" pitchFamily="50" charset="-128"/>
              </a:rPr>
              <a:t>成果目標（案）</a:t>
            </a:r>
            <a:r>
              <a:rPr lang="en-US" altLang="ja-JP" sz="1800" b="1" u="sng" dirty="0" smtClean="0">
                <a:solidFill>
                  <a:prstClr val="black"/>
                </a:solidFill>
                <a:latin typeface="HGPｺﾞｼｯｸM" panose="020B0600000000000000" pitchFamily="50" charset="-128"/>
                <a:ea typeface="HGPｺﾞｼｯｸM" panose="020B0600000000000000" pitchFamily="50" charset="-128"/>
              </a:rPr>
              <a:t>】</a:t>
            </a:r>
          </a:p>
          <a:p>
            <a:pPr marL="177800" indent="-177800" algn="l" fontAlgn="auto">
              <a:spcAft>
                <a:spcPts val="0"/>
              </a:spcAft>
            </a:pPr>
            <a:r>
              <a:rPr lang="ja-JP" altLang="en-US" sz="1800" dirty="0" smtClean="0">
                <a:solidFill>
                  <a:prstClr val="black"/>
                </a:solidFill>
                <a:latin typeface="HGPｺﾞｼｯｸM" panose="020B0600000000000000" pitchFamily="50" charset="-128"/>
                <a:ea typeface="HGPｺﾞｼｯｸM" panose="020B0600000000000000" pitchFamily="50" charset="-128"/>
              </a:rPr>
              <a:t>各年度における就労定着支援による</a:t>
            </a:r>
            <a:r>
              <a:rPr lang="ja-JP" altLang="en-US" sz="1800" b="1" u="sng" dirty="0" smtClean="0">
                <a:solidFill>
                  <a:prstClr val="black"/>
                </a:solidFill>
                <a:latin typeface="HGPｺﾞｼｯｸM" panose="020B0600000000000000" pitchFamily="50" charset="-128"/>
                <a:ea typeface="HGPｺﾞｼｯｸM" panose="020B0600000000000000" pitchFamily="50" charset="-128"/>
              </a:rPr>
              <a:t>支援開始１年後の職場定着率を８０％とすることを基本とする。</a:t>
            </a:r>
            <a:endParaRPr lang="en-US" altLang="ja-JP" sz="1800" b="1" u="sng"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fontAlgn="auto">
              <a:spcAft>
                <a:spcPts val="0"/>
              </a:spcAft>
            </a:pPr>
            <a:endParaRPr lang="en-US" altLang="ja-JP" sz="700" b="1" u="sng" dirty="0" smtClean="0">
              <a:solidFill>
                <a:prstClr val="black"/>
              </a:solidFill>
              <a:latin typeface="HGPｺﾞｼｯｸM" panose="020B0600000000000000" pitchFamily="50" charset="-128"/>
              <a:ea typeface="HGPｺﾞｼｯｸM" panose="020B0600000000000000" pitchFamily="50" charset="-128"/>
            </a:endParaRPr>
          </a:p>
          <a:p>
            <a:pPr marL="177800" indent="-177800" algn="l"/>
            <a:r>
              <a:rPr lang="en-US" altLang="ja-JP" sz="1800" dirty="0" smtClean="0">
                <a:solidFill>
                  <a:prstClr val="black"/>
                </a:solidFill>
                <a:latin typeface="HGPｺﾞｼｯｸM" panose="020B0600000000000000" pitchFamily="50" charset="-128"/>
                <a:ea typeface="HGPｺﾞｼｯｸM" panose="020B0600000000000000" pitchFamily="50" charset="-128"/>
              </a:rPr>
              <a:t>※</a:t>
            </a:r>
            <a:r>
              <a:rPr lang="ja-JP" altLang="en-US" sz="1800" dirty="0" smtClean="0">
                <a:solidFill>
                  <a:prstClr val="black"/>
                </a:solidFill>
                <a:latin typeface="HGPｺﾞｼｯｸM" panose="020B0600000000000000" pitchFamily="50" charset="-128"/>
                <a:ea typeface="HGPｺﾞｼｯｸM" panose="020B0600000000000000" pitchFamily="50" charset="-128"/>
              </a:rPr>
              <a:t>　</a:t>
            </a:r>
            <a:r>
              <a:rPr lang="ja-JP" altLang="en-US" sz="1800" dirty="0">
                <a:solidFill>
                  <a:prstClr val="black"/>
                </a:solidFill>
                <a:latin typeface="HGPｺﾞｼｯｸM" panose="020B0600000000000000" pitchFamily="50" charset="-128"/>
                <a:ea typeface="HGPｺﾞｼｯｸM" panose="020B0600000000000000" pitchFamily="50" charset="-128"/>
              </a:rPr>
              <a:t>また、同事業の効果を検討するため、今後、長期的な定着率も集計することも検討</a:t>
            </a:r>
            <a:r>
              <a:rPr lang="ja-JP" altLang="en-US" sz="1800" dirty="0" smtClean="0">
                <a:solidFill>
                  <a:prstClr val="black"/>
                </a:solidFill>
                <a:latin typeface="HGPｺﾞｼｯｸM" panose="020B0600000000000000" pitchFamily="50" charset="-128"/>
                <a:ea typeface="HGPｺﾞｼｯｸM" panose="020B0600000000000000" pitchFamily="50" charset="-128"/>
              </a:rPr>
              <a:t>。</a:t>
            </a:r>
            <a:endParaRPr lang="en-US" altLang="ja-JP" sz="1800" dirty="0">
              <a:solidFill>
                <a:prstClr val="black"/>
              </a:solidFill>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56456" y="2564904"/>
            <a:ext cx="1691226" cy="41056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4" name="下矢印 23"/>
          <p:cNvSpPr/>
          <p:nvPr/>
        </p:nvSpPr>
        <p:spPr>
          <a:xfrm>
            <a:off x="3924697" y="2276872"/>
            <a:ext cx="2016224" cy="49331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テキスト ボックス 22"/>
          <p:cNvSpPr txBox="1"/>
          <p:nvPr/>
        </p:nvSpPr>
        <p:spPr>
          <a:xfrm>
            <a:off x="438386" y="6453336"/>
            <a:ext cx="9029228" cy="400110"/>
          </a:xfrm>
          <a:prstGeom prst="rect">
            <a:avLst/>
          </a:prstGeom>
          <a:noFill/>
        </p:spPr>
        <p:txBody>
          <a:bodyPr wrap="square" rtlCol="0">
            <a:spAutoFit/>
          </a:bodyPr>
          <a:lstStyle/>
          <a:p>
            <a:r>
              <a:rPr lang="ja-JP" altLang="en-US" sz="1000" dirty="0" smtClean="0"/>
              <a:t>（注１）障害者就業・生活支援センターの支援対象者は、職業生活における自立を図るために就業及びこれに伴う日常生活又は社会生活上の支援を必要とする障害者</a:t>
            </a:r>
            <a:endParaRPr lang="en-US" altLang="ja-JP" sz="1000" dirty="0" smtClean="0"/>
          </a:p>
          <a:p>
            <a:r>
              <a:rPr lang="ja-JP" altLang="en-US" sz="1000" dirty="0" smtClean="0"/>
              <a:t>（注２）</a:t>
            </a:r>
            <a:r>
              <a:rPr kumimoji="1" lang="ja-JP" altLang="en-US" sz="1000" dirty="0" smtClean="0"/>
              <a:t>就労定着支援の支援対象者は、就労移行支援等の利用を経て一般就労へ移行した障害者で、就労に伴う環境変化により生活面の課題が生じている者を想定</a:t>
            </a:r>
          </a:p>
        </p:txBody>
      </p:sp>
    </p:spTree>
    <p:extLst>
      <p:ext uri="{BB962C8B-B14F-4D97-AF65-F5344CB8AC3E}">
        <p14:creationId xmlns:p14="http://schemas.microsoft.com/office/powerpoint/2010/main" val="34809922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41427" y="764704"/>
            <a:ext cx="9648110" cy="6037928"/>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marL="180975" indent="-180975" algn="l"/>
            <a:r>
              <a:rPr lang="ja-JP" altLang="en-US" sz="1600" dirty="0" smtClean="0">
                <a:solidFill>
                  <a:prstClr val="black"/>
                </a:solidFill>
                <a:latin typeface="HGPｺﾞｼｯｸM" panose="020B0600000000000000" pitchFamily="50" charset="-128"/>
                <a:ea typeface="HGPｺﾞｼｯｸM" panose="020B0600000000000000" pitchFamily="50" charset="-128"/>
              </a:rPr>
              <a:t>〇　先の通常国会において成立した障害者総合支援法及び児童福祉法改正法において、障害児の支援の提供体制を計画的に確保するため、障害児福祉計画の策定が義務づけられることとなった（従来は努力義務）。また、障害児福祉計画に係る基本指針は、障害福祉計画に係る基本指針と一体のものとして策定することができるとされている。</a:t>
            </a:r>
            <a:endParaRPr lang="en-US" altLang="ja-JP" sz="1600"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1600" dirty="0">
              <a:solidFill>
                <a:prstClr val="black"/>
              </a:solidFill>
              <a:latin typeface="HGPｺﾞｼｯｸM" panose="020B0600000000000000" pitchFamily="50" charset="-128"/>
              <a:ea typeface="HGPｺﾞｼｯｸM" panose="020B0600000000000000" pitchFamily="50" charset="-128"/>
            </a:endParaRPr>
          </a:p>
          <a:p>
            <a:pPr marL="180975" indent="-180975" algn="l"/>
            <a:r>
              <a:rPr lang="ja-JP" altLang="en-US" sz="1600" dirty="0" smtClean="0">
                <a:solidFill>
                  <a:prstClr val="black"/>
                </a:solidFill>
                <a:latin typeface="HGPｺﾞｼｯｸM" panose="020B0600000000000000" pitchFamily="50" charset="-128"/>
                <a:ea typeface="HGPｺﾞｼｯｸM" panose="020B0600000000000000" pitchFamily="50" charset="-128"/>
              </a:rPr>
              <a:t>〇　このため、</a:t>
            </a:r>
            <a:r>
              <a:rPr lang="ja-JP" altLang="en-US" sz="1600" dirty="0">
                <a:latin typeface="HGPｺﾞｼｯｸM" panose="020B0600000000000000" pitchFamily="50" charset="-128"/>
                <a:ea typeface="HGPｺﾞｼｯｸM" panose="020B0600000000000000" pitchFamily="50" charset="-128"/>
              </a:rPr>
              <a:t>次期</a:t>
            </a:r>
            <a:r>
              <a:rPr lang="ja-JP" altLang="en-US" sz="1600" dirty="0" smtClean="0">
                <a:solidFill>
                  <a:prstClr val="black"/>
                </a:solidFill>
                <a:latin typeface="HGPｺﾞｼｯｸM" panose="020B0600000000000000" pitchFamily="50" charset="-128"/>
                <a:ea typeface="HGPｺﾞｼｯｸM" panose="020B0600000000000000" pitchFamily="50" charset="-128"/>
              </a:rPr>
              <a:t>基本指針に、基</a:t>
            </a:r>
            <a:r>
              <a:rPr lang="ja-JP" altLang="en-US" sz="1600" dirty="0" smtClean="0">
                <a:latin typeface="HGPｺﾞｼｯｸM" panose="020B0600000000000000" pitchFamily="50" charset="-128"/>
                <a:ea typeface="HGPｺﾞｼｯｸM" panose="020B0600000000000000" pitchFamily="50" charset="-128"/>
              </a:rPr>
              <a:t>本的</a:t>
            </a:r>
            <a:r>
              <a:rPr lang="ja-JP" altLang="en-US" sz="1600" dirty="0" smtClean="0">
                <a:solidFill>
                  <a:prstClr val="black"/>
                </a:solidFill>
                <a:latin typeface="HGPｺﾞｼｯｸM" panose="020B0600000000000000" pitchFamily="50" charset="-128"/>
                <a:ea typeface="HGPｺﾞｼｯｸM" panose="020B0600000000000000" pitchFamily="50" charset="-128"/>
              </a:rPr>
              <a:t>理念として障害児の健やかな育成のための発達支援に係る記載を盛り込むとともに、障害児支援の提供体制の確保に関する基本的考え方や、成果目標その他障害児福祉計画の作成に関する事項に係る記載を盛り込むことと</a:t>
            </a:r>
            <a:r>
              <a:rPr lang="ja-JP" altLang="en-US" sz="1600" dirty="0">
                <a:solidFill>
                  <a:prstClr val="black"/>
                </a:solidFill>
                <a:latin typeface="HGPｺﾞｼｯｸM" panose="020B0600000000000000" pitchFamily="50" charset="-128"/>
                <a:ea typeface="HGPｺﾞｼｯｸM" panose="020B0600000000000000" pitchFamily="50" charset="-128"/>
              </a:rPr>
              <a:t>して</a:t>
            </a:r>
            <a:r>
              <a:rPr lang="ja-JP" altLang="en-US" sz="1600" dirty="0" smtClean="0">
                <a:solidFill>
                  <a:prstClr val="black"/>
                </a:solidFill>
                <a:latin typeface="HGPｺﾞｼｯｸM" panose="020B0600000000000000" pitchFamily="50" charset="-128"/>
                <a:ea typeface="HGPｺﾞｼｯｸM" panose="020B0600000000000000" pitchFamily="50" charset="-128"/>
              </a:rPr>
              <a:t>はどうか。</a:t>
            </a:r>
            <a:endParaRPr lang="en-US" altLang="ja-JP" sz="1100" dirty="0" smtClean="0">
              <a:solidFill>
                <a:prstClr val="black"/>
              </a:solidFill>
              <a:latin typeface="HGPｺﾞｼｯｸM" panose="020B0600000000000000" pitchFamily="50" charset="-128"/>
              <a:ea typeface="HGPｺﾞｼｯｸM" panose="020B0600000000000000" pitchFamily="50" charset="-128"/>
            </a:endParaRPr>
          </a:p>
        </p:txBody>
      </p:sp>
      <p:sp>
        <p:nvSpPr>
          <p:cNvPr id="6" name="正方形/長方形 5"/>
          <p:cNvSpPr/>
          <p:nvPr/>
        </p:nvSpPr>
        <p:spPr>
          <a:xfrm>
            <a:off x="38454" y="548680"/>
            <a:ext cx="3651015" cy="41056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HGPｺﾞｼｯｸM" panose="020B0600000000000000" pitchFamily="50" charset="-128"/>
                <a:ea typeface="HGPｺﾞｼｯｸM" panose="020B0600000000000000" pitchFamily="50" charset="-128"/>
              </a:rPr>
              <a:t>基本的</a:t>
            </a:r>
            <a:r>
              <a:rPr lang="ja-JP" altLang="en-US" dirty="0" smtClean="0">
                <a:solidFill>
                  <a:prstClr val="black"/>
                </a:solidFill>
                <a:latin typeface="HGPｺﾞｼｯｸM" panose="020B0600000000000000" pitchFamily="50" charset="-128"/>
                <a:ea typeface="HGPｺﾞｼｯｸM" panose="020B0600000000000000" pitchFamily="50" charset="-128"/>
              </a:rPr>
              <a:t>な考え方</a:t>
            </a:r>
            <a:endParaRPr lang="ja-JP" altLang="en-US" dirty="0">
              <a:solidFill>
                <a:prstClr val="black"/>
              </a:solidFill>
              <a:latin typeface="HGPｺﾞｼｯｸM" panose="020B0600000000000000" pitchFamily="50" charset="-128"/>
              <a:ea typeface="HGPｺﾞｼｯｸM" panose="020B0600000000000000" pitchFamily="50" charset="-128"/>
            </a:endParaRPr>
          </a:p>
        </p:txBody>
      </p:sp>
      <p:sp>
        <p:nvSpPr>
          <p:cNvPr id="10" name="正方形/長方形 9"/>
          <p:cNvSpPr/>
          <p:nvPr/>
        </p:nvSpPr>
        <p:spPr>
          <a:xfrm>
            <a:off x="0" y="-27358"/>
            <a:ext cx="9906000" cy="461665"/>
          </a:xfrm>
          <a:prstGeom prst="rect">
            <a:avLst/>
          </a:prstGeom>
        </p:spPr>
        <p:txBody>
          <a:bodyPr wrap="square">
            <a:spAutoFit/>
          </a:bodyPr>
          <a:lstStyle/>
          <a:p>
            <a:pPr algn="ct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障害児福祉計画の法定化に伴う基本指針上の対応について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2"/>
          <p:cNvSpPr>
            <a:spLocks noGrp="1"/>
          </p:cNvSpPr>
          <p:nvPr>
            <p:ph type="sldNum" sz="quarter" idx="12"/>
          </p:nvPr>
        </p:nvSpPr>
        <p:spPr>
          <a:xfrm>
            <a:off x="7683501" y="6624645"/>
            <a:ext cx="2311400" cy="476250"/>
          </a:xfrm>
        </p:spPr>
        <p:txBody>
          <a:bodyPr/>
          <a:lstStyle/>
          <a:p>
            <a:pPr>
              <a:defRPr/>
            </a:pPr>
            <a:fld id="{132C9BDF-3DAB-4F39-8074-B0CF74399C12}" type="slidenum">
              <a:rPr lang="en-US" altLang="ja-JP" smtClean="0">
                <a:solidFill>
                  <a:prstClr val="black"/>
                </a:solidFill>
              </a:rPr>
              <a:pPr>
                <a:defRPr/>
              </a:pPr>
              <a:t>74</a:t>
            </a:fld>
            <a:endParaRPr lang="en-US" altLang="ja-JP" dirty="0">
              <a:solidFill>
                <a:prstClr val="black"/>
              </a:solidFill>
            </a:endParaRPr>
          </a:p>
        </p:txBody>
      </p:sp>
      <p:sp>
        <p:nvSpPr>
          <p:cNvPr id="7" name="角丸四角形 6"/>
          <p:cNvSpPr/>
          <p:nvPr/>
        </p:nvSpPr>
        <p:spPr bwMode="auto">
          <a:xfrm>
            <a:off x="297449" y="3357002"/>
            <a:ext cx="9408084" cy="3384376"/>
          </a:xfrm>
          <a:prstGeom prst="round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804" tIns="7359" rIns="36804" bIns="7359" numCol="1" rtlCol="0" anchor="t" anchorCtr="0" compatLnSpc="1">
            <a:prstTxWarp prst="textNoShape">
              <a:avLst/>
            </a:prstTxWarp>
          </a:bodyPr>
          <a:lstStyle/>
          <a:p>
            <a:pPr marL="180975" indent="-180975"/>
            <a:r>
              <a:rPr lang="ja-JP" altLang="ja-JP" sz="1600" dirty="0" smtClean="0">
                <a:latin typeface="HGPｺﾞｼｯｸM" panose="020B0600000000000000" pitchFamily="50" charset="-128"/>
                <a:ea typeface="HGPｺﾞｼｯｸM" panose="020B0600000000000000" pitchFamily="50" charset="-128"/>
              </a:rPr>
              <a:t>①</a:t>
            </a:r>
            <a:r>
              <a:rPr lang="ja-JP" altLang="ja-JP"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現行の基本指針に、障害児福祉計画に係る基本的理念や、障害児支援の提供体制の確保に関する基本的考え方、障害児福祉計画の作成に関する事項に係る記載を盛り込む。</a:t>
            </a:r>
            <a:endParaRPr lang="en-US" altLang="ja-JP" sz="1600" dirty="0" smtClean="0">
              <a:latin typeface="HGPｺﾞｼｯｸM" panose="020B0600000000000000" pitchFamily="50" charset="-128"/>
              <a:ea typeface="HGPｺﾞｼｯｸM" panose="020B0600000000000000" pitchFamily="50" charset="-128"/>
            </a:endParaRPr>
          </a:p>
          <a:p>
            <a:endParaRPr lang="ja-JP" altLang="ja-JP" sz="1600" dirty="0">
              <a:latin typeface="HGPｺﾞｼｯｸM" panose="020B0600000000000000" pitchFamily="50" charset="-128"/>
              <a:ea typeface="HGPｺﾞｼｯｸM" panose="020B0600000000000000" pitchFamily="50" charset="-128"/>
            </a:endParaRPr>
          </a:p>
          <a:p>
            <a:pPr marL="180975" indent="-180975"/>
            <a:r>
              <a:rPr lang="ja-JP" altLang="ja-JP" sz="1600" dirty="0" smtClean="0">
                <a:latin typeface="HGPｺﾞｼｯｸM" panose="020B0600000000000000" pitchFamily="50" charset="-128"/>
                <a:ea typeface="HGPｺﾞｼｯｸM" panose="020B0600000000000000" pitchFamily="50" charset="-128"/>
              </a:rPr>
              <a:t>②</a:t>
            </a:r>
            <a:r>
              <a:rPr lang="ja-JP" altLang="en-US" sz="1600" dirty="0" smtClean="0">
                <a:latin typeface="HGPｺﾞｼｯｸM" panose="020B0600000000000000" pitchFamily="50" charset="-128"/>
                <a:ea typeface="HGPｺﾞｼｯｸM" panose="020B0600000000000000" pitchFamily="50" charset="-128"/>
              </a:rPr>
              <a:t>　以下のような成果目標を設定することを</a:t>
            </a:r>
            <a:r>
              <a:rPr lang="ja-JP" altLang="en-US" sz="1600" dirty="0" smtClean="0">
                <a:solidFill>
                  <a:schemeClr val="tx1"/>
                </a:solidFill>
                <a:latin typeface="HGPｺﾞｼｯｸM" panose="020B0600000000000000" pitchFamily="50" charset="-128"/>
                <a:ea typeface="HGPｺﾞｼｯｸM" panose="020B0600000000000000" pitchFamily="50" charset="-128"/>
              </a:rPr>
              <a:t>基本とする。</a:t>
            </a:r>
            <a:endParaRPr lang="en-US" altLang="ja-JP" sz="1600" dirty="0">
              <a:solidFill>
                <a:schemeClr val="tx1"/>
              </a:solidFill>
              <a:latin typeface="HGPｺﾞｼｯｸM" panose="020B0600000000000000" pitchFamily="50" charset="-128"/>
              <a:ea typeface="HGPｺﾞｼｯｸM" panose="020B0600000000000000" pitchFamily="50" charset="-128"/>
            </a:endParaRPr>
          </a:p>
          <a:p>
            <a:pPr marL="180975" indent="-180975"/>
            <a:r>
              <a:rPr lang="ja-JP" altLang="en-US" sz="1600" dirty="0" smtClean="0">
                <a:latin typeface="HGPｺﾞｼｯｸM" panose="020B0600000000000000" pitchFamily="50" charset="-128"/>
                <a:ea typeface="HGPｺﾞｼｯｸM" panose="020B0600000000000000" pitchFamily="50" charset="-128"/>
              </a:rPr>
              <a:t>　㈠　障害児に対する重層的な地域支援体制の構築を目指し、</a:t>
            </a:r>
            <a:endParaRPr lang="en-US" altLang="ja-JP" sz="1600" dirty="0" smtClean="0">
              <a:latin typeface="HGPｺﾞｼｯｸM" panose="020B0600000000000000" pitchFamily="50" charset="-128"/>
              <a:ea typeface="HGPｺﾞｼｯｸM" panose="020B0600000000000000" pitchFamily="50" charset="-128"/>
            </a:endParaRPr>
          </a:p>
          <a:p>
            <a:pPr marL="180975" indent="-180975"/>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a:t>
            </a:r>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平成</a:t>
            </a:r>
            <a:r>
              <a:rPr lang="en-US" altLang="ja-JP" sz="1600" dirty="0" smtClean="0">
                <a:latin typeface="HGPｺﾞｼｯｸM" panose="020B0600000000000000" pitchFamily="50" charset="-128"/>
                <a:ea typeface="HGPｺﾞｼｯｸM" panose="020B0600000000000000" pitchFamily="50" charset="-128"/>
              </a:rPr>
              <a:t>32</a:t>
            </a:r>
            <a:r>
              <a:rPr lang="ja-JP" altLang="en-US" sz="1600" dirty="0" smtClean="0">
                <a:latin typeface="HGPｺﾞｼｯｸM" panose="020B0600000000000000" pitchFamily="50" charset="-128"/>
                <a:ea typeface="HGPｺﾞｼｯｸM" panose="020B0600000000000000" pitchFamily="50" charset="-128"/>
              </a:rPr>
              <a:t>年度末までに、児童発達支援センターを各市町村に少なくとも１か所以上設置すること</a:t>
            </a:r>
            <a:endParaRPr lang="en-US" altLang="ja-JP" sz="1600" dirty="0" smtClean="0">
              <a:latin typeface="HGPｺﾞｼｯｸM" panose="020B0600000000000000" pitchFamily="50" charset="-128"/>
              <a:ea typeface="HGPｺﾞｼｯｸM" panose="020B0600000000000000" pitchFamily="50" charset="-128"/>
            </a:endParaRPr>
          </a:p>
          <a:p>
            <a:pPr marL="180975" indent="-180975"/>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 平成</a:t>
            </a:r>
            <a:r>
              <a:rPr lang="en-US" altLang="ja-JP" sz="1600" dirty="0" smtClean="0">
                <a:latin typeface="HGPｺﾞｼｯｸM" panose="020B0600000000000000" pitchFamily="50" charset="-128"/>
                <a:ea typeface="HGPｺﾞｼｯｸM" panose="020B0600000000000000" pitchFamily="50" charset="-128"/>
              </a:rPr>
              <a:t>32</a:t>
            </a:r>
            <a:r>
              <a:rPr lang="ja-JP" altLang="en-US" sz="1600" dirty="0" smtClean="0">
                <a:latin typeface="HGPｺﾞｼｯｸM" panose="020B0600000000000000" pitchFamily="50" charset="-128"/>
                <a:ea typeface="HGPｺﾞｼｯｸM" panose="020B0600000000000000" pitchFamily="50" charset="-128"/>
              </a:rPr>
              <a:t>年度末までに、すべての市町村において保育所等訪問支援を利用できる体制を構築すること</a:t>
            </a:r>
            <a:endParaRPr lang="en-US" altLang="ja-JP" sz="1600" dirty="0" smtClean="0">
              <a:latin typeface="HGPｺﾞｼｯｸM" panose="020B0600000000000000" pitchFamily="50" charset="-128"/>
              <a:ea typeface="HGPｺﾞｼｯｸM" panose="020B0600000000000000" pitchFamily="50" charset="-128"/>
            </a:endParaRPr>
          </a:p>
          <a:p>
            <a:pPr marL="180975" indent="-180975"/>
            <a:r>
              <a:rPr lang="ja-JP" altLang="en-US" sz="1600" dirty="0" smtClean="0">
                <a:latin typeface="HGPｺﾞｼｯｸM" panose="020B0600000000000000" pitchFamily="50" charset="-128"/>
                <a:ea typeface="HGPｺﾞｼｯｸM" panose="020B0600000000000000" pitchFamily="50" charset="-128"/>
              </a:rPr>
              <a:t>　㈡　医療的ニーズへの対応を目指し、</a:t>
            </a:r>
            <a:endParaRPr lang="en-US" altLang="ja-JP" sz="1600" dirty="0" smtClean="0">
              <a:latin typeface="HGPｺﾞｼｯｸM" panose="020B0600000000000000" pitchFamily="50" charset="-128"/>
              <a:ea typeface="HGPｺﾞｼｯｸM" panose="020B0600000000000000" pitchFamily="50" charset="-128"/>
            </a:endParaRPr>
          </a:p>
          <a:p>
            <a:pPr marL="542925" indent="-542925"/>
            <a:r>
              <a:rPr lang="ja-JP" altLang="en-US" sz="1600" dirty="0" smtClean="0">
                <a:latin typeface="HGPｺﾞｼｯｸM" panose="020B0600000000000000" pitchFamily="50" charset="-128"/>
                <a:ea typeface="HGPｺﾞｼｯｸM" panose="020B0600000000000000" pitchFamily="50" charset="-128"/>
              </a:rPr>
              <a:t>　　　 ・ 平成</a:t>
            </a:r>
            <a:r>
              <a:rPr lang="en-US" altLang="ja-JP" sz="1600" dirty="0" smtClean="0">
                <a:latin typeface="HGPｺﾞｼｯｸM" panose="020B0600000000000000" pitchFamily="50" charset="-128"/>
                <a:ea typeface="HGPｺﾞｼｯｸM" panose="020B0600000000000000" pitchFamily="50" charset="-128"/>
              </a:rPr>
              <a:t>32</a:t>
            </a:r>
            <a:r>
              <a:rPr lang="ja-JP" altLang="en-US" sz="1600" dirty="0" smtClean="0">
                <a:latin typeface="HGPｺﾞｼｯｸM" panose="020B0600000000000000" pitchFamily="50" charset="-128"/>
                <a:ea typeface="HGPｺﾞｼｯｸM" panose="020B0600000000000000" pitchFamily="50" charset="-128"/>
              </a:rPr>
              <a:t>年度末までに、主に重症心身障害児を支援する児童発達支援事業所及び放課後等デイサービス事業所を各市町村に少なくとも１カ所以上確保すること</a:t>
            </a:r>
            <a:endParaRPr lang="en-US" altLang="ja-JP" sz="1600" dirty="0" smtClean="0">
              <a:latin typeface="HGPｺﾞｼｯｸM" panose="020B0600000000000000" pitchFamily="50" charset="-128"/>
              <a:ea typeface="HGPｺﾞｼｯｸM" panose="020B0600000000000000" pitchFamily="50" charset="-128"/>
            </a:endParaRPr>
          </a:p>
          <a:p>
            <a:pPr marL="542925" indent="-542925"/>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 平成</a:t>
            </a:r>
            <a:r>
              <a:rPr lang="en-US" altLang="ja-JP" sz="1600" dirty="0" smtClean="0">
                <a:latin typeface="HGPｺﾞｼｯｸM" panose="020B0600000000000000" pitchFamily="50" charset="-128"/>
                <a:ea typeface="HGPｺﾞｼｯｸM" panose="020B0600000000000000" pitchFamily="50" charset="-128"/>
              </a:rPr>
              <a:t>30</a:t>
            </a:r>
            <a:r>
              <a:rPr lang="ja-JP" altLang="en-US" sz="1600" dirty="0" smtClean="0">
                <a:latin typeface="HGPｺﾞｼｯｸM" panose="020B0600000000000000" pitchFamily="50" charset="-128"/>
                <a:ea typeface="HGPｺﾞｼｯｸM" panose="020B0600000000000000" pitchFamily="50" charset="-128"/>
              </a:rPr>
              <a:t>年度末までに、各都道府県、各圏域及び各市町村において、保健、医療、障害福祉、保育、教育等の関係機関が連携を図るための協議の場を設けること</a:t>
            </a:r>
            <a:endParaRPr lang="en-US" altLang="ja-JP" sz="1600" dirty="0" smtClean="0">
              <a:latin typeface="HGPｺﾞｼｯｸM" panose="020B0600000000000000" pitchFamily="50" charset="-128"/>
              <a:ea typeface="HGPｺﾞｼｯｸM" panose="020B0600000000000000" pitchFamily="50" charset="-128"/>
            </a:endParaRPr>
          </a:p>
          <a:p>
            <a:pPr marL="119063" marR="0" indent="-119063" algn="l" defTabSz="87312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8" name="正方形/長方形 7"/>
          <p:cNvSpPr/>
          <p:nvPr/>
        </p:nvSpPr>
        <p:spPr bwMode="auto">
          <a:xfrm>
            <a:off x="344488" y="3140968"/>
            <a:ext cx="1584176" cy="36004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804" tIns="7359" rIns="36804" bIns="7359" numCol="1" rtlCol="0" anchor="t" anchorCtr="0" compatLnSpc="1">
            <a:prstTxWarp prst="textNoShape">
              <a:avLst/>
            </a:prstTxWarp>
          </a:bodyPr>
          <a:lstStyle/>
          <a:p>
            <a:pPr marL="119063" marR="0" indent="-119063" algn="ctr" defTabSz="873125" rtl="0" eaLnBrk="1" fontAlgn="base" latinLnBrk="0" hangingPunct="1">
              <a:lnSpc>
                <a:spcPct val="100000"/>
              </a:lnSpc>
              <a:spcBef>
                <a:spcPct val="0"/>
              </a:spcBef>
              <a:spcAft>
                <a:spcPct val="0"/>
              </a:spcAft>
              <a:buClrTx/>
              <a:buSzTx/>
              <a:buFontTx/>
              <a:buNone/>
              <a:tabLst/>
            </a:pPr>
            <a:r>
              <a:rPr kumimoji="1" lang="ja-JP" altLang="en-US" i="0" u="none" strike="noStrike" cap="none" normalizeH="0" baseline="0" dirty="0" smtClean="0">
                <a:ln>
                  <a:noFill/>
                </a:ln>
                <a:solidFill>
                  <a:schemeClr val="tx1"/>
                </a:solidFill>
                <a:effectLst/>
                <a:latin typeface="HGPｺﾞｼｯｸM" panose="020B0600000000000000" pitchFamily="50" charset="-128"/>
                <a:ea typeface="HGPｺﾞｼｯｸM" panose="020B0600000000000000" pitchFamily="50" charset="-128"/>
              </a:rPr>
              <a:t>主なポイント</a:t>
            </a:r>
          </a:p>
        </p:txBody>
      </p:sp>
      <p:grpSp>
        <p:nvGrpSpPr>
          <p:cNvPr id="12" name="グループ化 10"/>
          <p:cNvGrpSpPr>
            <a:grpSpLocks/>
          </p:cNvGrpSpPr>
          <p:nvPr/>
        </p:nvGrpSpPr>
        <p:grpSpPr bwMode="auto">
          <a:xfrm>
            <a:off x="80" y="404664"/>
            <a:ext cx="9906000" cy="71438"/>
            <a:chOff x="0" y="188640"/>
            <a:chExt cx="9144000" cy="72008"/>
          </a:xfrm>
        </p:grpSpPr>
        <p:cxnSp>
          <p:nvCxnSpPr>
            <p:cNvPr id="13" name="直線コネクタ 12"/>
            <p:cNvCxnSpPr/>
            <p:nvPr/>
          </p:nvCxnSpPr>
          <p:spPr>
            <a:xfrm>
              <a:off x="0" y="188640"/>
              <a:ext cx="9144000" cy="0"/>
            </a:xfrm>
            <a:prstGeom prst="line">
              <a:avLst/>
            </a:prstGeom>
            <a:noFill/>
            <a:ln w="9525" cap="flat" cmpd="sng" algn="ctr">
              <a:solidFill>
                <a:srgbClr val="99CCFF"/>
              </a:solidFill>
              <a:prstDash val="solid"/>
            </a:ln>
            <a:effectLst/>
          </p:spPr>
        </p:cxnSp>
        <p:cxnSp>
          <p:nvCxnSpPr>
            <p:cNvPr id="14" name="直線コネクタ 13"/>
            <p:cNvCxnSpPr/>
            <p:nvPr/>
          </p:nvCxnSpPr>
          <p:spPr>
            <a:xfrm>
              <a:off x="0" y="260648"/>
              <a:ext cx="9144000" cy="0"/>
            </a:xfrm>
            <a:prstGeom prst="line">
              <a:avLst/>
            </a:prstGeom>
            <a:noFill/>
            <a:ln w="57150" cap="flat" cmpd="sng" algn="ctr">
              <a:solidFill>
                <a:srgbClr val="99CCFF"/>
              </a:solidFill>
              <a:prstDash val="solid"/>
            </a:ln>
            <a:effectLst/>
          </p:spPr>
        </p:cxnSp>
      </p:grpSp>
    </p:spTree>
    <p:extLst>
      <p:ext uri="{BB962C8B-B14F-4D97-AF65-F5344CB8AC3E}">
        <p14:creationId xmlns:p14="http://schemas.microsoft.com/office/powerpoint/2010/main" val="30680268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41427" y="692696"/>
            <a:ext cx="9648110" cy="3528392"/>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en-US" altLang="ja-JP" sz="1400" dirty="0">
              <a:solidFill>
                <a:prstClr val="black"/>
              </a:solidFill>
              <a:latin typeface="HGPｺﾞｼｯｸM" panose="020B0600000000000000" pitchFamily="50" charset="-128"/>
              <a:ea typeface="HGPｺﾞｼｯｸM" panose="020B0600000000000000" pitchFamily="50" charset="-128"/>
            </a:endParaRPr>
          </a:p>
          <a:p>
            <a:pPr algn="l"/>
            <a:r>
              <a:rPr lang="ja-JP" altLang="en-US" sz="1354" dirty="0">
                <a:solidFill>
                  <a:prstClr val="black"/>
                </a:solidFill>
                <a:latin typeface="HGPｺﾞｼｯｸM" panose="020B0600000000000000" pitchFamily="50" charset="-128"/>
                <a:ea typeface="HGPｺﾞｼｯｸM" panose="020B0600000000000000" pitchFamily="50" charset="-128"/>
              </a:rPr>
              <a:t>〇</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都道府県</a:t>
            </a:r>
            <a:r>
              <a:rPr lang="ja-JP" altLang="ja-JP" sz="1354" dirty="0">
                <a:solidFill>
                  <a:prstClr val="black"/>
                </a:solidFill>
                <a:latin typeface="HGPｺﾞｼｯｸM" panose="020B0600000000000000" pitchFamily="50" charset="-128"/>
                <a:ea typeface="HGPｺﾞｼｯｸM" panose="020B0600000000000000" pitchFamily="50" charset="-128"/>
              </a:rPr>
              <a:t>の障害保健福祉圏域別の障害児通所支援及び障害児相談支援の状況をみると、児童発達支援や</a:t>
            </a:r>
            <a:r>
              <a:rPr lang="ja-JP" altLang="ja-JP" sz="1354" dirty="0" smtClean="0">
                <a:solidFill>
                  <a:prstClr val="black"/>
                </a:solidFill>
                <a:latin typeface="HGPｺﾞｼｯｸM" panose="020B0600000000000000" pitchFamily="50" charset="-128"/>
                <a:ea typeface="HGPｺﾞｼｯｸM" panose="020B0600000000000000" pitchFamily="50" charset="-128"/>
              </a:rPr>
              <a:t>放課後等デイサー</a:t>
            </a:r>
            <a:endParaRPr lang="en-US" altLang="ja-JP" sz="1354"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ビス</a:t>
            </a:r>
            <a:r>
              <a:rPr lang="ja-JP" altLang="ja-JP" sz="1354" dirty="0">
                <a:solidFill>
                  <a:prstClr val="black"/>
                </a:solidFill>
                <a:latin typeface="HGPｺﾞｼｯｸM" panose="020B0600000000000000" pitchFamily="50" charset="-128"/>
                <a:ea typeface="HGPｺﾞｼｯｸM" panose="020B0600000000000000" pitchFamily="50" charset="-128"/>
              </a:rPr>
              <a:t>、障害児相談支援の事業所は、ほとんどの圏域において、少なくとも１カ所以上が指定</a:t>
            </a:r>
            <a:r>
              <a:rPr lang="ja-JP" altLang="ja-JP" sz="1354" dirty="0" smtClean="0">
                <a:solidFill>
                  <a:prstClr val="black"/>
                </a:solidFill>
                <a:latin typeface="HGPｺﾞｼｯｸM" panose="020B0600000000000000" pitchFamily="50" charset="-128"/>
                <a:ea typeface="HGPｺﾞｼｯｸM" panose="020B0600000000000000" pitchFamily="50" charset="-128"/>
              </a:rPr>
              <a:t>されている状況に</a:t>
            </a:r>
            <a:r>
              <a:rPr lang="ja-JP" altLang="ja-JP" sz="1354" dirty="0">
                <a:solidFill>
                  <a:prstClr val="black"/>
                </a:solidFill>
                <a:latin typeface="HGPｺﾞｼｯｸM" panose="020B0600000000000000" pitchFamily="50" charset="-128"/>
                <a:ea typeface="HGPｺﾞｼｯｸM" panose="020B0600000000000000" pitchFamily="50" charset="-128"/>
              </a:rPr>
              <a:t>ある</a:t>
            </a:r>
            <a:r>
              <a:rPr lang="ja-JP" altLang="ja-JP" sz="1354"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4"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800" dirty="0">
              <a:solidFill>
                <a:prstClr val="black"/>
              </a:solidFill>
              <a:latin typeface="HGPｺﾞｼｯｸM" panose="020B0600000000000000" pitchFamily="50" charset="-128"/>
              <a:ea typeface="HGPｺﾞｼｯｸM" panose="020B0600000000000000" pitchFamily="50" charset="-128"/>
            </a:endParaRPr>
          </a:p>
          <a:p>
            <a:pPr algn="l"/>
            <a:r>
              <a:rPr lang="ja-JP" altLang="en-US" sz="1354" dirty="0" smtClean="0">
                <a:solidFill>
                  <a:prstClr val="black"/>
                </a:solidFill>
                <a:latin typeface="HGPｺﾞｼｯｸM" panose="020B0600000000000000" pitchFamily="50" charset="-128"/>
                <a:ea typeface="HGPｺﾞｼｯｸM" panose="020B0600000000000000" pitchFamily="50" charset="-128"/>
              </a:rPr>
              <a:t>〇　</a:t>
            </a:r>
            <a:r>
              <a:rPr lang="ja-JP" altLang="ja-JP" sz="1354" dirty="0" smtClean="0">
                <a:solidFill>
                  <a:prstClr val="black"/>
                </a:solidFill>
                <a:latin typeface="HGPｺﾞｼｯｸM" panose="020B0600000000000000" pitchFamily="50" charset="-128"/>
                <a:ea typeface="HGPｺﾞｼｯｸM" panose="020B0600000000000000" pitchFamily="50" charset="-128"/>
              </a:rPr>
              <a:t>しかしながら</a:t>
            </a:r>
            <a:r>
              <a:rPr lang="ja-JP" altLang="ja-JP" sz="1354" dirty="0">
                <a:solidFill>
                  <a:prstClr val="black"/>
                </a:solidFill>
                <a:latin typeface="HGPｺﾞｼｯｸM" panose="020B0600000000000000" pitchFamily="50" charset="-128"/>
                <a:ea typeface="HGPｺﾞｼｯｸM" panose="020B0600000000000000" pitchFamily="50" charset="-128"/>
              </a:rPr>
              <a:t>、児童発達支援を行う事業所のうち、児童発達支援に加え、保育所等訪問支援などの地域支援</a:t>
            </a:r>
            <a:r>
              <a:rPr lang="ja-JP" altLang="ja-JP" sz="1354" dirty="0" smtClean="0">
                <a:solidFill>
                  <a:prstClr val="black"/>
                </a:solidFill>
                <a:latin typeface="HGPｺﾞｼｯｸM" panose="020B0600000000000000" pitchFamily="50" charset="-128"/>
                <a:ea typeface="HGPｺﾞｼｯｸM" panose="020B0600000000000000" pitchFamily="50" charset="-128"/>
              </a:rPr>
              <a:t>を行い、障害児支</a:t>
            </a:r>
            <a:r>
              <a:rPr lang="ja-JP" altLang="en-US" sz="1354" dirty="0">
                <a:solidFill>
                  <a:prstClr val="black"/>
                </a:solidFill>
                <a:latin typeface="HGPｺﾞｼｯｸM" panose="020B0600000000000000" pitchFamily="50" charset="-128"/>
                <a:ea typeface="HGPｺﾞｼｯｸM" panose="020B0600000000000000" pitchFamily="50" charset="-128"/>
              </a:rPr>
              <a:t>援</a:t>
            </a:r>
            <a:endParaRPr lang="en-US" altLang="ja-JP" sz="1354"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の</a:t>
            </a:r>
            <a:r>
              <a:rPr lang="ja-JP" altLang="ja-JP" sz="1354" dirty="0">
                <a:solidFill>
                  <a:prstClr val="black"/>
                </a:solidFill>
                <a:latin typeface="HGPｺﾞｼｯｸM" panose="020B0600000000000000" pitchFamily="50" charset="-128"/>
                <a:ea typeface="HGPｺﾞｼｯｸM" panose="020B0600000000000000" pitchFamily="50" charset="-128"/>
              </a:rPr>
              <a:t>中核的な施設となる児童発達支援センターについては、すべての圏域で配置されている</a:t>
            </a:r>
            <a:r>
              <a:rPr lang="ja-JP" altLang="ja-JP" sz="1354" dirty="0" smtClean="0">
                <a:solidFill>
                  <a:prstClr val="black"/>
                </a:solidFill>
                <a:latin typeface="HGPｺﾞｼｯｸM" panose="020B0600000000000000" pitchFamily="50" charset="-128"/>
                <a:ea typeface="HGPｺﾞｼｯｸM" panose="020B0600000000000000" pitchFamily="50" charset="-128"/>
              </a:rPr>
              <a:t>という状況に至って</a:t>
            </a:r>
            <a:r>
              <a:rPr lang="ja-JP" altLang="ja-JP" sz="1354" dirty="0">
                <a:solidFill>
                  <a:prstClr val="black"/>
                </a:solidFill>
                <a:latin typeface="HGPｺﾞｼｯｸM" panose="020B0600000000000000" pitchFamily="50" charset="-128"/>
                <a:ea typeface="HGPｺﾞｼｯｸM" panose="020B0600000000000000" pitchFamily="50" charset="-128"/>
              </a:rPr>
              <a:t>いない</a:t>
            </a:r>
            <a:r>
              <a:rPr lang="ja-JP" altLang="ja-JP" sz="1354"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4"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8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4" dirty="0" smtClean="0">
                <a:solidFill>
                  <a:prstClr val="black"/>
                </a:solidFill>
                <a:latin typeface="HGPｺﾞｼｯｸM" panose="020B0600000000000000" pitchFamily="50" charset="-128"/>
                <a:ea typeface="HGPｺﾞｼｯｸM" panose="020B0600000000000000" pitchFamily="50" charset="-128"/>
              </a:rPr>
              <a:t>〇　</a:t>
            </a:r>
            <a:r>
              <a:rPr lang="ja-JP" altLang="ja-JP" sz="1354" dirty="0" smtClean="0">
                <a:solidFill>
                  <a:prstClr val="black"/>
                </a:solidFill>
                <a:latin typeface="HGPｺﾞｼｯｸM" panose="020B0600000000000000" pitchFamily="50" charset="-128"/>
                <a:ea typeface="HGPｺﾞｼｯｸM" panose="020B0600000000000000" pitchFamily="50" charset="-128"/>
              </a:rPr>
              <a:t>また</a:t>
            </a:r>
            <a:r>
              <a:rPr lang="ja-JP" altLang="ja-JP" sz="1354" dirty="0">
                <a:solidFill>
                  <a:prstClr val="black"/>
                </a:solidFill>
                <a:latin typeface="HGPｺﾞｼｯｸM" panose="020B0600000000000000" pitchFamily="50" charset="-128"/>
                <a:ea typeface="HGPｺﾞｼｯｸM" panose="020B0600000000000000" pitchFamily="50" charset="-128"/>
              </a:rPr>
              <a:t>、保育所等訪問支援についても、すべての圏域で配置されているという状況に</a:t>
            </a:r>
            <a:r>
              <a:rPr lang="ja-JP" altLang="ja-JP" sz="1354" dirty="0" smtClean="0">
                <a:solidFill>
                  <a:prstClr val="black"/>
                </a:solidFill>
                <a:latin typeface="HGPｺﾞｼｯｸM" panose="020B0600000000000000" pitchFamily="50" charset="-128"/>
                <a:ea typeface="HGPｺﾞｼｯｸM" panose="020B0600000000000000" pitchFamily="50" charset="-128"/>
              </a:rPr>
              <a:t>至っていない。</a:t>
            </a:r>
            <a:endParaRPr lang="ja-JP" altLang="ja-JP" sz="1354" dirty="0">
              <a:solidFill>
                <a:prstClr val="black"/>
              </a:solidFill>
              <a:latin typeface="HGPｺﾞｼｯｸM" panose="020B0600000000000000" pitchFamily="50" charset="-128"/>
              <a:ea typeface="HGPｺﾞｼｯｸM" panose="020B0600000000000000" pitchFamily="50" charset="-128"/>
            </a:endParaRPr>
          </a:p>
          <a:p>
            <a:pPr algn="l"/>
            <a:endParaRPr lang="ja-JP" altLang="ja-JP" sz="1050" dirty="0">
              <a:solidFill>
                <a:prstClr val="black"/>
              </a:solidFill>
              <a:latin typeface="HGPｺﾞｼｯｸM" panose="020B0600000000000000" pitchFamily="50" charset="-128"/>
              <a:ea typeface="HGPｺﾞｼｯｸM" panose="020B0600000000000000" pitchFamily="50" charset="-128"/>
            </a:endParaRPr>
          </a:p>
          <a:p>
            <a:pPr algn="l"/>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　</a:t>
            </a:r>
            <a:r>
              <a:rPr lang="ja-JP" altLang="ja-JP" sz="1354" dirty="0" smtClean="0">
                <a:solidFill>
                  <a:prstClr val="black"/>
                </a:solidFill>
                <a:latin typeface="HGPｺﾞｼｯｸM" panose="020B0600000000000000" pitchFamily="50" charset="-128"/>
                <a:ea typeface="HGPｺﾞｼｯｸM" panose="020B0600000000000000" pitchFamily="50" charset="-128"/>
              </a:rPr>
              <a:t>圏域</a:t>
            </a:r>
            <a:r>
              <a:rPr lang="ja-JP" altLang="ja-JP" sz="1354" dirty="0">
                <a:solidFill>
                  <a:prstClr val="black"/>
                </a:solidFill>
                <a:latin typeface="HGPｺﾞｼｯｸM" panose="020B0600000000000000" pitchFamily="50" charset="-128"/>
                <a:ea typeface="HGPｺﾞｼｯｸM" panose="020B0600000000000000" pitchFamily="50" charset="-128"/>
              </a:rPr>
              <a:t>ごとの事業所指定状況</a:t>
            </a:r>
          </a:p>
          <a:p>
            <a:pPr algn="l"/>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児童</a:t>
            </a:r>
            <a:r>
              <a:rPr lang="ja-JP" altLang="ja-JP" sz="1354" dirty="0">
                <a:solidFill>
                  <a:prstClr val="black"/>
                </a:solidFill>
                <a:latin typeface="HGPｺﾞｼｯｸM" panose="020B0600000000000000" pitchFamily="50" charset="-128"/>
                <a:ea typeface="HGPｺﾞｼｯｸM" panose="020B0600000000000000" pitchFamily="50" charset="-128"/>
              </a:rPr>
              <a:t>発達支援（児童発達支援センターを含む）　９７．４％</a:t>
            </a:r>
          </a:p>
          <a:p>
            <a:pPr algn="l"/>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放課後</a:t>
            </a:r>
            <a:r>
              <a:rPr lang="ja-JP" altLang="ja-JP" sz="1354" dirty="0">
                <a:solidFill>
                  <a:prstClr val="black"/>
                </a:solidFill>
                <a:latin typeface="HGPｺﾞｼｯｸM" panose="020B0600000000000000" pitchFamily="50" charset="-128"/>
                <a:ea typeface="HGPｺﾞｼｯｸM" panose="020B0600000000000000" pitchFamily="50" charset="-128"/>
              </a:rPr>
              <a:t>等デイサービス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９６．９％</a:t>
            </a:r>
            <a:endParaRPr lang="ja-JP" altLang="ja-JP" sz="1354" dirty="0">
              <a:solidFill>
                <a:prstClr val="black"/>
              </a:solidFill>
              <a:latin typeface="HGPｺﾞｼｯｸM" panose="020B0600000000000000" pitchFamily="50" charset="-128"/>
              <a:ea typeface="HGPｺﾞｼｯｸM" panose="020B0600000000000000" pitchFamily="50" charset="-128"/>
            </a:endParaRPr>
          </a:p>
          <a:p>
            <a:pPr algn="l"/>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保育所</a:t>
            </a:r>
            <a:r>
              <a:rPr lang="ja-JP" altLang="ja-JP" sz="1354" dirty="0">
                <a:solidFill>
                  <a:prstClr val="black"/>
                </a:solidFill>
                <a:latin typeface="HGPｺﾞｼｯｸM" panose="020B0600000000000000" pitchFamily="50" charset="-128"/>
                <a:ea typeface="HGPｺﾞｼｯｸM" panose="020B0600000000000000" pitchFamily="50" charset="-128"/>
              </a:rPr>
              <a:t>等訪問支援　　　　　</a:t>
            </a:r>
            <a:r>
              <a:rPr lang="en-US" altLang="ja-JP"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７２．６％</a:t>
            </a:r>
            <a:endParaRPr lang="en-US" altLang="ja-JP" sz="1354"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ja-JP" sz="1354" dirty="0" smtClean="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障害児相談支援　　　　　　　</a:t>
            </a:r>
            <a:r>
              <a:rPr lang="en-US" altLang="ja-JP" sz="1354" dirty="0" smtClean="0">
                <a:solidFill>
                  <a:prstClr val="black"/>
                </a:solidFill>
                <a:latin typeface="HGPｺﾞｼｯｸM" panose="020B0600000000000000" pitchFamily="50" charset="-128"/>
                <a:ea typeface="HGPｺﾞｼｯｸM" panose="020B0600000000000000" pitchFamily="50" charset="-128"/>
              </a:rPr>
              <a:t>  </a:t>
            </a:r>
            <a:r>
              <a:rPr lang="ja-JP" altLang="en-US" sz="1354" dirty="0" smtClean="0">
                <a:solidFill>
                  <a:prstClr val="black"/>
                </a:solidFill>
                <a:latin typeface="HGPｺﾞｼｯｸM" panose="020B0600000000000000" pitchFamily="50" charset="-128"/>
                <a:ea typeface="HGPｺﾞｼｯｸM" panose="020B0600000000000000" pitchFamily="50" charset="-128"/>
              </a:rPr>
              <a:t>　　　　　　　　　　　　 </a:t>
            </a:r>
            <a:r>
              <a:rPr lang="ja-JP" altLang="ja-JP" sz="1354" dirty="0" smtClean="0">
                <a:solidFill>
                  <a:prstClr val="black"/>
                </a:solidFill>
                <a:latin typeface="HGPｺﾞｼｯｸM" panose="020B0600000000000000" pitchFamily="50" charset="-128"/>
                <a:ea typeface="HGPｺﾞｼｯｸM" panose="020B0600000000000000" pitchFamily="50" charset="-128"/>
              </a:rPr>
              <a:t>１００％</a:t>
            </a:r>
            <a:r>
              <a:rPr lang="ja-JP" altLang="en-US" sz="1400" dirty="0" smtClean="0">
                <a:solidFill>
                  <a:prstClr val="black"/>
                </a:solidFill>
                <a:latin typeface="HGPｺﾞｼｯｸM" panose="020B0600000000000000" pitchFamily="50" charset="-128"/>
                <a:ea typeface="HGPｺﾞｼｯｸM" panose="020B0600000000000000" pitchFamily="50" charset="-128"/>
              </a:rPr>
              <a:t>　　　　　　　　　</a:t>
            </a:r>
            <a:r>
              <a:rPr lang="ja-JP" altLang="ja-JP" sz="1400" dirty="0" smtClean="0">
                <a:solidFill>
                  <a:prstClr val="black"/>
                </a:solidFill>
                <a:latin typeface="HGPｺﾞｼｯｸM" panose="020B0600000000000000" pitchFamily="50" charset="-128"/>
                <a:ea typeface="HGPｺﾞｼｯｸM" panose="020B0600000000000000" pitchFamily="50" charset="-128"/>
              </a:rPr>
              <a:t>　</a:t>
            </a:r>
            <a:r>
              <a:rPr lang="ja-JP" altLang="ja-JP" sz="1000" dirty="0" smtClean="0">
                <a:solidFill>
                  <a:prstClr val="black"/>
                </a:solidFill>
                <a:latin typeface="HGPｺﾞｼｯｸM" panose="020B0600000000000000" pitchFamily="50" charset="-128"/>
                <a:ea typeface="HGPｺﾞｼｯｸM" panose="020B0600000000000000" pitchFamily="50" charset="-128"/>
              </a:rPr>
              <a:t>　［平成２７年４月１日現在　障害児・発達障害者支援室調べ］</a:t>
            </a:r>
            <a:endParaRPr lang="en-US" altLang="ja-JP" sz="10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800" dirty="0" smtClean="0">
                <a:solidFill>
                  <a:prstClr val="black"/>
                </a:solidFill>
                <a:latin typeface="HGPｺﾞｼｯｸM" panose="020B0600000000000000" pitchFamily="50" charset="-128"/>
                <a:ea typeface="HGPｺﾞｼｯｸM" panose="020B0600000000000000" pitchFamily="50" charset="-128"/>
              </a:rPr>
              <a:t>　　　　</a:t>
            </a:r>
            <a:endParaRPr lang="en-US" altLang="ja-JP" sz="8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40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圏域</a:t>
            </a:r>
            <a:r>
              <a:rPr lang="ja-JP" altLang="ja-JP" sz="1350" dirty="0">
                <a:solidFill>
                  <a:prstClr val="black"/>
                </a:solidFill>
                <a:latin typeface="HGPｺﾞｼｯｸM" panose="020B0600000000000000" pitchFamily="50" charset="-128"/>
                <a:ea typeface="HGPｺﾞｼｯｸM" panose="020B0600000000000000" pitchFamily="50" charset="-128"/>
              </a:rPr>
              <a:t>ごとの事業所の配置状況</a:t>
            </a:r>
          </a:p>
          <a:p>
            <a:pPr algn="l"/>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児童</a:t>
            </a:r>
            <a:r>
              <a:rPr lang="ja-JP" altLang="ja-JP" sz="1350" dirty="0">
                <a:solidFill>
                  <a:prstClr val="black"/>
                </a:solidFill>
                <a:latin typeface="HGPｺﾞｼｯｸM" panose="020B0600000000000000" pitchFamily="50" charset="-128"/>
                <a:ea typeface="HGPｺﾞｼｯｸM" panose="020B0600000000000000" pitchFamily="50" charset="-128"/>
              </a:rPr>
              <a:t>発達支援センター　　</a:t>
            </a:r>
            <a:r>
              <a:rPr lang="ja-JP" altLang="ja-JP" sz="1350" dirty="0" smtClean="0">
                <a:solidFill>
                  <a:prstClr val="black"/>
                </a:solidFill>
                <a:latin typeface="HGPｺﾞｼｯｸM" panose="020B0600000000000000" pitchFamily="50" charset="-128"/>
                <a:ea typeface="HGPｺﾞｼｯｸM" panose="020B0600000000000000" pitchFamily="50" charset="-128"/>
              </a:rPr>
              <a:t>６５％（</a:t>
            </a:r>
            <a:r>
              <a:rPr lang="ja-JP" altLang="ja-JP" sz="1350" dirty="0">
                <a:solidFill>
                  <a:prstClr val="black"/>
                </a:solidFill>
                <a:latin typeface="HGPｺﾞｼｯｸM" panose="020B0600000000000000" pitchFamily="50" charset="-128"/>
                <a:ea typeface="HGPｺﾞｼｯｸM" panose="020B0600000000000000" pitchFamily="50" charset="-128"/>
              </a:rPr>
              <a:t>保育所等訪問支援を実施している児童発達支援センター　５８％</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400" dirty="0" smtClean="0">
                <a:solidFill>
                  <a:prstClr val="black"/>
                </a:solidFill>
                <a:latin typeface="HGPｺﾞｼｯｸM" panose="020B0600000000000000" pitchFamily="50" charset="-128"/>
                <a:ea typeface="HGPｺﾞｼｯｸM" panose="020B0600000000000000" pitchFamily="50" charset="-128"/>
              </a:rPr>
              <a:t>　　　　　　　　　　　　　　　　　　　　　　　　　　　　　　　　　　　　　　　　　　　 　　　　　　　</a:t>
            </a:r>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ja-JP" sz="1000" dirty="0" smtClean="0">
                <a:solidFill>
                  <a:prstClr val="black"/>
                </a:solidFill>
                <a:latin typeface="HGPｺﾞｼｯｸM" panose="020B0600000000000000" pitchFamily="50" charset="-128"/>
                <a:ea typeface="HGPｺﾞｼｯｸM" panose="020B0600000000000000" pitchFamily="50" charset="-128"/>
              </a:rPr>
              <a:t>［平成</a:t>
            </a:r>
            <a:r>
              <a:rPr lang="ja-JP" altLang="ja-JP" sz="1000" dirty="0">
                <a:solidFill>
                  <a:prstClr val="black"/>
                </a:solidFill>
                <a:latin typeface="HGPｺﾞｼｯｸM" panose="020B0600000000000000" pitchFamily="50" charset="-128"/>
                <a:ea typeface="HGPｺﾞｼｯｸM" panose="020B0600000000000000" pitchFamily="50" charset="-128"/>
              </a:rPr>
              <a:t>２８年４月１日現在　障害児・発達障害者支援室調べ］</a:t>
            </a:r>
          </a:p>
          <a:p>
            <a:pPr algn="l"/>
            <a:endParaRPr lang="ja-JP" altLang="ja-JP" sz="1400" dirty="0">
              <a:solidFill>
                <a:prstClr val="black"/>
              </a:solidFill>
              <a:latin typeface="HGPｺﾞｼｯｸM" panose="020B0600000000000000" pitchFamily="50" charset="-128"/>
              <a:ea typeface="HGPｺﾞｼｯｸM" panose="020B0600000000000000" pitchFamily="50" charset="-128"/>
            </a:endParaRPr>
          </a:p>
        </p:txBody>
      </p:sp>
      <p:sp>
        <p:nvSpPr>
          <p:cNvPr id="6" name="正方形/長方形 5"/>
          <p:cNvSpPr/>
          <p:nvPr/>
        </p:nvSpPr>
        <p:spPr>
          <a:xfrm>
            <a:off x="38454" y="570168"/>
            <a:ext cx="3651015" cy="338552"/>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障害児通所支援の現状について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9" name="タイトル 1"/>
          <p:cNvSpPr txBox="1">
            <a:spLocks/>
          </p:cNvSpPr>
          <p:nvPr/>
        </p:nvSpPr>
        <p:spPr>
          <a:xfrm>
            <a:off x="141427" y="4581138"/>
            <a:ext cx="9648110" cy="2204864"/>
          </a:xfrm>
          <a:prstGeom prst="rect">
            <a:avLst/>
          </a:prstGeom>
          <a:solidFill>
            <a:schemeClr val="accent6">
              <a:lumMod val="20000"/>
              <a:lumOff val="80000"/>
            </a:schemeClr>
          </a:solidFill>
          <a:ln>
            <a:solidFill>
              <a:schemeClr val="tx1"/>
            </a:solidFill>
            <a:prstDash val="solid"/>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en-US" altLang="ja-JP" sz="1400" dirty="0" smtClean="0">
              <a:solidFill>
                <a:prstClr val="black"/>
              </a:solidFill>
              <a:latin typeface="HGPｺﾞｼｯｸM" panose="020B0600000000000000" pitchFamily="50" charset="-128"/>
              <a:ea typeface="HGPｺﾞｼｯｸM" panose="020B0600000000000000" pitchFamily="50" charset="-128"/>
            </a:endParaRPr>
          </a:p>
          <a:p>
            <a:pPr marL="180975" indent="-180975" algn="l"/>
            <a:r>
              <a:rPr lang="ja-JP" altLang="en-US" sz="1350" dirty="0" smtClean="0">
                <a:solidFill>
                  <a:prstClr val="black"/>
                </a:solidFill>
                <a:latin typeface="HGPｺﾞｼｯｸM" panose="020B0600000000000000" pitchFamily="50" charset="-128"/>
                <a:ea typeface="HGPｺﾞｼｯｸM" panose="020B0600000000000000" pitchFamily="50" charset="-128"/>
              </a:rPr>
              <a:t>〇　上記の現状を踏まえ、</a:t>
            </a:r>
            <a:r>
              <a:rPr lang="ja-JP" altLang="en-US" sz="1350" dirty="0">
                <a:solidFill>
                  <a:prstClr val="black"/>
                </a:solidFill>
                <a:latin typeface="HGPｺﾞｼｯｸM" panose="020B0600000000000000" pitchFamily="50" charset="-128"/>
                <a:ea typeface="HGPｺﾞｼｯｸM" panose="020B0600000000000000" pitchFamily="50" charset="-128"/>
              </a:rPr>
              <a:t>次期</a:t>
            </a:r>
            <a:r>
              <a:rPr lang="ja-JP" altLang="en-US" sz="1350" dirty="0" smtClean="0">
                <a:solidFill>
                  <a:prstClr val="black"/>
                </a:solidFill>
                <a:latin typeface="HGPｺﾞｼｯｸM" panose="020B0600000000000000" pitchFamily="50" charset="-128"/>
                <a:ea typeface="HGPｺﾞｼｯｸM" panose="020B0600000000000000" pitchFamily="50" charset="-128"/>
              </a:rPr>
              <a:t>基本指針においては、</a:t>
            </a:r>
            <a:r>
              <a:rPr lang="ja-JP" altLang="ja-JP" sz="1350" dirty="0" smtClean="0">
                <a:solidFill>
                  <a:prstClr val="black"/>
                </a:solidFill>
                <a:latin typeface="HGPｺﾞｼｯｸM" panose="020B0600000000000000" pitchFamily="50" charset="-128"/>
                <a:ea typeface="HGPｺﾞｼｯｸM" panose="020B0600000000000000" pitchFamily="50" charset="-128"/>
              </a:rPr>
              <a:t>重層的</a:t>
            </a:r>
            <a:r>
              <a:rPr lang="ja-JP" altLang="ja-JP" sz="1350" dirty="0">
                <a:solidFill>
                  <a:prstClr val="black"/>
                </a:solidFill>
                <a:latin typeface="HGPｺﾞｼｯｸM" panose="020B0600000000000000" pitchFamily="50" charset="-128"/>
                <a:ea typeface="HGPｺﾞｼｯｸM" panose="020B0600000000000000" pitchFamily="50" charset="-128"/>
              </a:rPr>
              <a:t>な地域支援体制の構築を目指す</a:t>
            </a:r>
            <a:r>
              <a:rPr lang="ja-JP" altLang="ja-JP" sz="1350" dirty="0" smtClean="0">
                <a:solidFill>
                  <a:prstClr val="black"/>
                </a:solidFill>
                <a:latin typeface="HGPｺﾞｼｯｸM" panose="020B0600000000000000" pitchFamily="50" charset="-128"/>
                <a:ea typeface="HGPｺﾞｼｯｸM" panose="020B0600000000000000" pitchFamily="50" charset="-128"/>
              </a:rPr>
              <a:t>ため</a:t>
            </a:r>
            <a:r>
              <a:rPr lang="ja-JP" altLang="en-US" sz="1350" dirty="0" smtClean="0">
                <a:solidFill>
                  <a:prstClr val="black"/>
                </a:solidFill>
                <a:latin typeface="HGPｺﾞｼｯｸM" panose="020B0600000000000000" pitchFamily="50" charset="-128"/>
                <a:ea typeface="HGPｺﾞｼｯｸM" panose="020B0600000000000000" pitchFamily="50" charset="-128"/>
              </a:rPr>
              <a:t>、以下のように成果目標を設定してはどうか。</a:t>
            </a:r>
            <a:endParaRPr lang="en-US" altLang="ja-JP" sz="1350" dirty="0">
              <a:solidFill>
                <a:prstClr val="black"/>
              </a:solidFill>
              <a:latin typeface="HGPｺﾞｼｯｸM" panose="020B0600000000000000" pitchFamily="50" charset="-128"/>
              <a:ea typeface="HGPｺﾞｼｯｸM" panose="020B0600000000000000" pitchFamily="50" charset="-128"/>
            </a:endParaRPr>
          </a:p>
          <a:p>
            <a:pPr marL="180975" indent="-180975" algn="l"/>
            <a:endParaRPr lang="en-US" altLang="ja-JP" sz="8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・児童</a:t>
            </a:r>
            <a:r>
              <a:rPr lang="ja-JP" altLang="ja-JP" sz="1350" dirty="0">
                <a:solidFill>
                  <a:prstClr val="black"/>
                </a:solidFill>
                <a:latin typeface="HGPｺﾞｼｯｸM" panose="020B0600000000000000" pitchFamily="50" charset="-128"/>
                <a:ea typeface="HGPｺﾞｼｯｸM" panose="020B0600000000000000" pitchFamily="50" charset="-128"/>
              </a:rPr>
              <a:t>発達支援センターを中核とした重層的な地域支援体制の構築を目指すため、</a:t>
            </a:r>
            <a:r>
              <a:rPr lang="ja-JP" altLang="ja-JP" sz="1350" b="1" u="sng" dirty="0">
                <a:solidFill>
                  <a:prstClr val="black"/>
                </a:solidFill>
                <a:latin typeface="HGPｺﾞｼｯｸM" panose="020B0600000000000000" pitchFamily="50" charset="-128"/>
                <a:ea typeface="HGPｺﾞｼｯｸM" panose="020B0600000000000000" pitchFamily="50" charset="-128"/>
              </a:rPr>
              <a:t>平成</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３２</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年度末</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までに</a:t>
            </a:r>
            <a:r>
              <a:rPr lang="ja-JP" altLang="ja-JP" sz="1350" b="1" u="sng" dirty="0">
                <a:solidFill>
                  <a:prstClr val="black"/>
                </a:solidFill>
                <a:latin typeface="HGPｺﾞｼｯｸM" panose="020B0600000000000000" pitchFamily="50" charset="-128"/>
                <a:ea typeface="HGPｺﾞｼｯｸM" panose="020B0600000000000000" pitchFamily="50" charset="-128"/>
              </a:rPr>
              <a:t>、</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児童発達支援センター</a:t>
            </a:r>
            <a:endParaRPr lang="en-US" altLang="ja-JP" sz="1350" b="1" u="sng" dirty="0" smtClean="0">
              <a:solidFill>
                <a:prstClr val="black"/>
              </a:solidFill>
              <a:latin typeface="HGPｺﾞｼｯｸM" panose="020B0600000000000000" pitchFamily="50" charset="-128"/>
              <a:ea typeface="HGPｺﾞｼｯｸM" panose="020B0600000000000000" pitchFamily="50" charset="-128"/>
            </a:endParaRPr>
          </a:p>
          <a:p>
            <a:pPr marL="266700" indent="-266700" algn="l"/>
            <a:r>
              <a:rPr lang="ja-JP" altLang="en-US" sz="1350" b="1" dirty="0">
                <a:solidFill>
                  <a:prstClr val="black"/>
                </a:solidFill>
                <a:latin typeface="HGPｺﾞｼｯｸM" panose="020B0600000000000000" pitchFamily="50" charset="-128"/>
                <a:ea typeface="HGPｺﾞｼｯｸM" panose="020B0600000000000000" pitchFamily="50" charset="-128"/>
              </a:rPr>
              <a:t>　</a:t>
            </a:r>
            <a:r>
              <a:rPr lang="ja-JP" altLang="en-US" sz="1350" b="1" dirty="0" smtClean="0">
                <a:solidFill>
                  <a:prstClr val="black"/>
                </a:solidFill>
                <a:latin typeface="HGPｺﾞｼｯｸM" panose="020B0600000000000000" pitchFamily="50" charset="-128"/>
                <a:ea typeface="HGPｺﾞｼｯｸM" panose="020B0600000000000000" pitchFamily="50" charset="-128"/>
              </a:rPr>
              <a:t>　 </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を各市町村に</a:t>
            </a:r>
            <a:r>
              <a:rPr lang="ja-JP" altLang="ja-JP" sz="1350" b="1" u="sng" dirty="0">
                <a:solidFill>
                  <a:prstClr val="black"/>
                </a:solidFill>
                <a:latin typeface="HGPｺﾞｼｯｸM" panose="020B0600000000000000" pitchFamily="50" charset="-128"/>
                <a:ea typeface="HGPｺﾞｼｯｸM" panose="020B0600000000000000" pitchFamily="50" charset="-128"/>
              </a:rPr>
              <a:t>少なくとも１カ所以上設置</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する</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ことを基本とする</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350" dirty="0" smtClean="0">
                <a:solidFill>
                  <a:prstClr val="black"/>
                </a:solidFill>
                <a:latin typeface="HGPｺﾞｼｯｸM" panose="020B0600000000000000" pitchFamily="50" charset="-128"/>
                <a:ea typeface="HGPｺﾞｼｯｸM" panose="020B0600000000000000" pitchFamily="50" charset="-128"/>
              </a:rPr>
              <a:t>なお、市町村単独での設置が困難な場合には、関係市町村の協議により、圏域で設置することもできるものとする。</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algn="l"/>
            <a:endParaRPr lang="ja-JP" altLang="ja-JP" sz="800" dirty="0">
              <a:solidFill>
                <a:prstClr val="black"/>
              </a:solidFill>
              <a:latin typeface="HGPｺﾞｼｯｸM" panose="020B0600000000000000" pitchFamily="50" charset="-128"/>
              <a:ea typeface="HGPｺﾞｼｯｸM" panose="020B0600000000000000" pitchFamily="50" charset="-128"/>
            </a:endParaRPr>
          </a:p>
          <a:p>
            <a:pPr algn="l"/>
            <a:r>
              <a:rPr lang="ja-JP" altLang="ja-JP" sz="1350" dirty="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・地域</a:t>
            </a:r>
            <a:r>
              <a:rPr lang="ja-JP" altLang="ja-JP" sz="1350" dirty="0">
                <a:solidFill>
                  <a:prstClr val="black"/>
                </a:solidFill>
                <a:latin typeface="HGPｺﾞｼｯｸM" panose="020B0600000000000000" pitchFamily="50" charset="-128"/>
                <a:ea typeface="HGPｺﾞｼｯｸM" panose="020B0600000000000000" pitchFamily="50" charset="-128"/>
              </a:rPr>
              <a:t>社会への参加・包容（インクルージョン）を推進するため、</a:t>
            </a:r>
            <a:r>
              <a:rPr lang="ja-JP" altLang="ja-JP" sz="1350" dirty="0" smtClean="0">
                <a:solidFill>
                  <a:prstClr val="black"/>
                </a:solidFill>
                <a:latin typeface="HGPｺﾞｼｯｸM" panose="020B0600000000000000" pitchFamily="50" charset="-128"/>
                <a:ea typeface="HGPｺﾞｼｯｸM" panose="020B0600000000000000" pitchFamily="50" charset="-128"/>
              </a:rPr>
              <a:t>各</a:t>
            </a:r>
            <a:r>
              <a:rPr lang="ja-JP" altLang="en-US" sz="1350" dirty="0" smtClean="0">
                <a:solidFill>
                  <a:prstClr val="black"/>
                </a:solidFill>
                <a:latin typeface="HGPｺﾞｼｯｸM" panose="020B0600000000000000" pitchFamily="50" charset="-128"/>
                <a:ea typeface="HGPｺﾞｼｯｸM" panose="020B0600000000000000" pitchFamily="50" charset="-128"/>
              </a:rPr>
              <a:t>市町村（又は圏域）</a:t>
            </a:r>
            <a:r>
              <a:rPr lang="ja-JP" altLang="ja-JP" sz="1350" dirty="0" smtClean="0">
                <a:solidFill>
                  <a:prstClr val="black"/>
                </a:solidFill>
                <a:latin typeface="HGPｺﾞｼｯｸM" panose="020B0600000000000000" pitchFamily="50" charset="-128"/>
                <a:ea typeface="HGPｺﾞｼｯｸM" panose="020B0600000000000000" pitchFamily="50" charset="-128"/>
              </a:rPr>
              <a:t>に</a:t>
            </a:r>
            <a:r>
              <a:rPr lang="ja-JP" altLang="ja-JP" sz="1350" dirty="0">
                <a:solidFill>
                  <a:prstClr val="black"/>
                </a:solidFill>
                <a:latin typeface="HGPｺﾞｼｯｸM" panose="020B0600000000000000" pitchFamily="50" charset="-128"/>
                <a:ea typeface="HGPｺﾞｼｯｸM" panose="020B0600000000000000" pitchFamily="50" charset="-128"/>
              </a:rPr>
              <a:t>設置された児童発達支援</a:t>
            </a:r>
            <a:r>
              <a:rPr lang="ja-JP" altLang="ja-JP" sz="1350" dirty="0" smtClean="0">
                <a:solidFill>
                  <a:prstClr val="black"/>
                </a:solidFill>
                <a:latin typeface="HGPｺﾞｼｯｸM" panose="020B0600000000000000" pitchFamily="50" charset="-128"/>
                <a:ea typeface="HGPｺﾞｼｯｸM" panose="020B0600000000000000" pitchFamily="50" charset="-128"/>
              </a:rPr>
              <a:t>センターが保</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育所</a:t>
            </a:r>
            <a:r>
              <a:rPr lang="ja-JP" altLang="ja-JP" sz="1350" dirty="0">
                <a:solidFill>
                  <a:prstClr val="black"/>
                </a:solidFill>
                <a:latin typeface="HGPｺﾞｼｯｸM" panose="020B0600000000000000" pitchFamily="50" charset="-128"/>
                <a:ea typeface="HGPｺﾞｼｯｸM" panose="020B0600000000000000" pitchFamily="50" charset="-128"/>
              </a:rPr>
              <a:t>等訪問支援を実施するなどにより、</a:t>
            </a:r>
            <a:r>
              <a:rPr lang="ja-JP" altLang="ja-JP" sz="1350" b="1" u="sng" dirty="0">
                <a:solidFill>
                  <a:prstClr val="black"/>
                </a:solidFill>
                <a:latin typeface="HGPｺﾞｼｯｸM" panose="020B0600000000000000" pitchFamily="50" charset="-128"/>
                <a:ea typeface="HGPｺﾞｼｯｸM" panose="020B0600000000000000" pitchFamily="50" charset="-128"/>
              </a:rPr>
              <a:t>平成３２年度末までに、すべての市町村において、</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保育所</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等</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訪問支援</a:t>
            </a:r>
            <a:r>
              <a:rPr lang="ja-JP" altLang="ja-JP" sz="1350" b="1" u="sng" dirty="0">
                <a:solidFill>
                  <a:prstClr val="black"/>
                </a:solidFill>
                <a:latin typeface="HGPｺﾞｼｯｸM" panose="020B0600000000000000" pitchFamily="50" charset="-128"/>
                <a:ea typeface="HGPｺﾞｼｯｸM" panose="020B0600000000000000" pitchFamily="50" charset="-128"/>
              </a:rPr>
              <a:t>を利用できる</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体制を</a:t>
            </a:r>
            <a:endParaRPr lang="en-US" altLang="ja-JP" sz="1350" b="1" u="sng" dirty="0">
              <a:solidFill>
                <a:prstClr val="black"/>
              </a:solidFill>
              <a:latin typeface="HGPｺﾞｼｯｸM" panose="020B0600000000000000" pitchFamily="50" charset="-128"/>
              <a:ea typeface="HGPｺﾞｼｯｸM" panose="020B0600000000000000" pitchFamily="50" charset="-128"/>
            </a:endParaRPr>
          </a:p>
          <a:p>
            <a:pPr algn="l"/>
            <a:r>
              <a:rPr lang="ja-JP" altLang="en-US" sz="1350" b="1" dirty="0" smtClean="0">
                <a:solidFill>
                  <a:prstClr val="black"/>
                </a:solidFill>
                <a:latin typeface="HGPｺﾞｼｯｸM" panose="020B0600000000000000" pitchFamily="50" charset="-128"/>
                <a:ea typeface="HGPｺﾞｼｯｸM" panose="020B0600000000000000" pitchFamily="50" charset="-128"/>
              </a:rPr>
              <a:t>　　 </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構築する</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ことを基本とする</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a:t>
            </a:r>
            <a:endParaRPr lang="ja-JP" altLang="ja-JP" sz="1350" b="1" u="sng" dirty="0">
              <a:solidFill>
                <a:prstClr val="black"/>
              </a:solidFill>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63419" y="4365104"/>
            <a:ext cx="1691226" cy="41056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 name="下矢印 1"/>
          <p:cNvSpPr/>
          <p:nvPr/>
        </p:nvSpPr>
        <p:spPr>
          <a:xfrm>
            <a:off x="3931974" y="4221088"/>
            <a:ext cx="1950217" cy="34929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75</a:t>
            </a:fld>
            <a:endParaRPr lang="en-US" altLang="ja-JP">
              <a:solidFill>
                <a:prstClr val="black"/>
              </a:solidFill>
            </a:endParaRPr>
          </a:p>
        </p:txBody>
      </p:sp>
      <p:grpSp>
        <p:nvGrpSpPr>
          <p:cNvPr id="9" name="グループ化 10"/>
          <p:cNvGrpSpPr>
            <a:grpSpLocks/>
          </p:cNvGrpSpPr>
          <p:nvPr/>
        </p:nvGrpSpPr>
        <p:grpSpPr bwMode="auto">
          <a:xfrm>
            <a:off x="80" y="404664"/>
            <a:ext cx="9906000" cy="71438"/>
            <a:chOff x="0" y="188640"/>
            <a:chExt cx="9144000" cy="72008"/>
          </a:xfrm>
        </p:grpSpPr>
        <p:cxnSp>
          <p:nvCxnSpPr>
            <p:cNvPr id="10" name="直線コネクタ 9"/>
            <p:cNvCxnSpPr/>
            <p:nvPr/>
          </p:nvCxnSpPr>
          <p:spPr>
            <a:xfrm>
              <a:off x="0" y="188640"/>
              <a:ext cx="9144000" cy="0"/>
            </a:xfrm>
            <a:prstGeom prst="line">
              <a:avLst/>
            </a:prstGeom>
            <a:noFill/>
            <a:ln w="9525" cap="flat" cmpd="sng" algn="ctr">
              <a:solidFill>
                <a:srgbClr val="99CCFF"/>
              </a:solidFill>
              <a:prstDash val="solid"/>
            </a:ln>
            <a:effectLst/>
          </p:spPr>
        </p:cxnSp>
        <p:cxnSp>
          <p:nvCxnSpPr>
            <p:cNvPr id="11" name="直線コネクタ 10"/>
            <p:cNvCxnSpPr/>
            <p:nvPr/>
          </p:nvCxnSpPr>
          <p:spPr>
            <a:xfrm>
              <a:off x="0" y="260648"/>
              <a:ext cx="9144000" cy="0"/>
            </a:xfrm>
            <a:prstGeom prst="line">
              <a:avLst/>
            </a:prstGeom>
            <a:noFill/>
            <a:ln w="57150" cap="flat" cmpd="sng" algn="ctr">
              <a:solidFill>
                <a:srgbClr val="99CCFF"/>
              </a:solidFill>
              <a:prstDash val="solid"/>
            </a:ln>
            <a:effectLst/>
          </p:spPr>
        </p:cxnSp>
      </p:grpSp>
      <p:sp>
        <p:nvSpPr>
          <p:cNvPr id="12" name="正方形/長方形 11"/>
          <p:cNvSpPr/>
          <p:nvPr/>
        </p:nvSpPr>
        <p:spPr>
          <a:xfrm>
            <a:off x="35" y="-27358"/>
            <a:ext cx="9906000" cy="461665"/>
          </a:xfrm>
          <a:prstGeom prst="rect">
            <a:avLst/>
          </a:prstGeom>
        </p:spPr>
        <p:txBody>
          <a:bodyPr wrap="square">
            <a:spAutoFit/>
          </a:bodyPr>
          <a:lstStyle/>
          <a:p>
            <a:pPr algn="ctr" fontAlgn="auto">
              <a:spcBef>
                <a:spcPts val="0"/>
              </a:spcBef>
              <a:spcAft>
                <a:spcPts val="0"/>
              </a:spcAft>
            </a:pP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成果目標㈠　障害児に対する重層的な地域支援体制の構築について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766137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txBox="1">
            <a:spLocks/>
          </p:cNvSpPr>
          <p:nvPr/>
        </p:nvSpPr>
        <p:spPr>
          <a:xfrm>
            <a:off x="141427" y="620696"/>
            <a:ext cx="9648110" cy="3132348"/>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en-US" altLang="ja-JP" sz="1400" dirty="0" smtClean="0">
              <a:solidFill>
                <a:prstClr val="black"/>
              </a:solidFill>
              <a:latin typeface="HGPｺﾞｼｯｸM" panose="020B0600000000000000" pitchFamily="50" charset="-128"/>
              <a:ea typeface="HGPｺﾞｼｯｸM" panose="020B0600000000000000" pitchFamily="50" charset="-128"/>
            </a:endParaRPr>
          </a:p>
          <a:p>
            <a:pPr marL="180975" indent="-180975" algn="l"/>
            <a:r>
              <a:rPr lang="ja-JP" altLang="en-US" sz="1350" dirty="0" smtClean="0">
                <a:solidFill>
                  <a:prstClr val="black"/>
                </a:solidFill>
                <a:latin typeface="HGPｺﾞｼｯｸM" panose="020B0600000000000000" pitchFamily="50" charset="-128"/>
                <a:ea typeface="HGPｺﾞｼｯｸM" panose="020B0600000000000000" pitchFamily="50" charset="-128"/>
              </a:rPr>
              <a:t>〇　こうした</a:t>
            </a:r>
            <a:r>
              <a:rPr lang="ja-JP" altLang="ja-JP" sz="1350" dirty="0" smtClean="0">
                <a:solidFill>
                  <a:prstClr val="black"/>
                </a:solidFill>
                <a:latin typeface="HGPｺﾞｼｯｸM" panose="020B0600000000000000" pitchFamily="50" charset="-128"/>
                <a:ea typeface="HGPｺﾞｼｯｸM" panose="020B0600000000000000" pitchFamily="50" charset="-128"/>
              </a:rPr>
              <a:t>障害児通所</a:t>
            </a:r>
            <a:r>
              <a:rPr lang="ja-JP" altLang="ja-JP" sz="1350" dirty="0">
                <a:solidFill>
                  <a:prstClr val="black"/>
                </a:solidFill>
                <a:latin typeface="HGPｺﾞｼｯｸM" panose="020B0600000000000000" pitchFamily="50" charset="-128"/>
                <a:ea typeface="HGPｺﾞｼｯｸM" panose="020B0600000000000000" pitchFamily="50" charset="-128"/>
              </a:rPr>
              <a:t>支援が整備されたとしても、医療的ニーズの高い重症心身障害児は、一般の</a:t>
            </a:r>
            <a:r>
              <a:rPr lang="ja-JP" altLang="ja-JP" sz="1350" dirty="0" smtClean="0">
                <a:solidFill>
                  <a:prstClr val="black"/>
                </a:solidFill>
                <a:latin typeface="HGPｺﾞｼｯｸM" panose="020B0600000000000000" pitchFamily="50" charset="-128"/>
                <a:ea typeface="HGPｺﾞｼｯｸM" panose="020B0600000000000000" pitchFamily="50" charset="-128"/>
              </a:rPr>
              <a:t>障害児通所支援で支援</a:t>
            </a:r>
            <a:r>
              <a:rPr lang="ja-JP" altLang="ja-JP" sz="1350" dirty="0">
                <a:solidFill>
                  <a:prstClr val="black"/>
                </a:solidFill>
                <a:latin typeface="HGPｺﾞｼｯｸM" panose="020B0600000000000000" pitchFamily="50" charset="-128"/>
                <a:ea typeface="HGPｺﾞｼｯｸM" panose="020B0600000000000000" pitchFamily="50" charset="-128"/>
              </a:rPr>
              <a:t>を</a:t>
            </a:r>
            <a:r>
              <a:rPr lang="ja-JP" altLang="ja-JP" sz="1350" dirty="0" smtClean="0">
                <a:solidFill>
                  <a:prstClr val="black"/>
                </a:solidFill>
                <a:latin typeface="HGPｺﾞｼｯｸM" panose="020B0600000000000000" pitchFamily="50" charset="-128"/>
                <a:ea typeface="HGPｺﾞｼｯｸM" panose="020B0600000000000000" pitchFamily="50" charset="-128"/>
              </a:rPr>
              <a:t>受</a:t>
            </a:r>
            <a:r>
              <a:rPr lang="ja-JP" altLang="en-US" sz="1350" dirty="0" smtClean="0">
                <a:solidFill>
                  <a:prstClr val="black"/>
                </a:solidFill>
                <a:latin typeface="HGPｺﾞｼｯｸM" panose="020B0600000000000000" pitchFamily="50" charset="-128"/>
                <a:ea typeface="HGPｺﾞｼｯｸM" panose="020B0600000000000000" pitchFamily="50" charset="-128"/>
              </a:rPr>
              <a:t>け</a:t>
            </a:r>
            <a:r>
              <a:rPr lang="ja-JP" altLang="ja-JP" sz="1350" dirty="0" smtClean="0">
                <a:solidFill>
                  <a:prstClr val="black"/>
                </a:solidFill>
                <a:latin typeface="HGPｺﾞｼｯｸM" panose="020B0600000000000000" pitchFamily="50" charset="-128"/>
                <a:ea typeface="HGPｺﾞｼｯｸM" panose="020B0600000000000000" pitchFamily="50" charset="-128"/>
              </a:rPr>
              <a:t>ること</a:t>
            </a:r>
            <a:r>
              <a:rPr lang="ja-JP" altLang="ja-JP" sz="1350" dirty="0">
                <a:solidFill>
                  <a:prstClr val="black"/>
                </a:solidFill>
                <a:latin typeface="HGPｺﾞｼｯｸM" panose="020B0600000000000000" pitchFamily="50" charset="-128"/>
                <a:ea typeface="HGPｺﾞｼｯｸM" panose="020B0600000000000000" pitchFamily="50" charset="-128"/>
              </a:rPr>
              <a:t>は難しい状況にある。このため、重症心身障害児を主に支援する事業所が必要となるが、</a:t>
            </a:r>
            <a:r>
              <a:rPr lang="ja-JP" altLang="ja-JP" sz="1350" dirty="0" smtClean="0">
                <a:solidFill>
                  <a:prstClr val="black"/>
                </a:solidFill>
                <a:latin typeface="HGPｺﾞｼｯｸM" panose="020B0600000000000000" pitchFamily="50" charset="-128"/>
                <a:ea typeface="HGPｺﾞｼｯｸM" panose="020B0600000000000000" pitchFamily="50" charset="-128"/>
              </a:rPr>
              <a:t>こうした事業所</a:t>
            </a:r>
            <a:r>
              <a:rPr lang="ja-JP" altLang="ja-JP" sz="1350" dirty="0">
                <a:solidFill>
                  <a:prstClr val="black"/>
                </a:solidFill>
                <a:latin typeface="HGPｺﾞｼｯｸM" panose="020B0600000000000000" pitchFamily="50" charset="-128"/>
                <a:ea typeface="HGPｺﾞｼｯｸM" panose="020B0600000000000000" pitchFamily="50" charset="-128"/>
              </a:rPr>
              <a:t>は少なく、身近</a:t>
            </a:r>
            <a:r>
              <a:rPr lang="ja-JP" altLang="ja-JP" sz="1350" dirty="0" smtClean="0">
                <a:solidFill>
                  <a:prstClr val="black"/>
                </a:solidFill>
                <a:latin typeface="HGPｺﾞｼｯｸM" panose="020B0600000000000000" pitchFamily="50" charset="-128"/>
                <a:ea typeface="HGPｺﾞｼｯｸM" panose="020B0600000000000000" pitchFamily="50" charset="-128"/>
              </a:rPr>
              <a:t>な地域</a:t>
            </a:r>
            <a:r>
              <a:rPr lang="ja-JP" altLang="ja-JP" sz="1350" dirty="0">
                <a:solidFill>
                  <a:prstClr val="black"/>
                </a:solidFill>
                <a:latin typeface="HGPｺﾞｼｯｸM" panose="020B0600000000000000" pitchFamily="50" charset="-128"/>
                <a:ea typeface="HGPｺﾞｼｯｸM" panose="020B0600000000000000" pitchFamily="50" charset="-128"/>
              </a:rPr>
              <a:t>で支援が受けられる状況にはなっていない。</a:t>
            </a:r>
          </a:p>
          <a:p>
            <a:pPr algn="l"/>
            <a:r>
              <a:rPr lang="en-US" altLang="ja-JP" sz="800" dirty="0">
                <a:solidFill>
                  <a:prstClr val="black"/>
                </a:solidFill>
                <a:latin typeface="HGPｺﾞｼｯｸM" panose="020B0600000000000000" pitchFamily="50" charset="-128"/>
                <a:ea typeface="HGPｺﾞｼｯｸM" panose="020B0600000000000000" pitchFamily="50" charset="-128"/>
              </a:rPr>
              <a:t> </a:t>
            </a:r>
            <a:endParaRPr lang="ja-JP" altLang="ja-JP" sz="300" dirty="0">
              <a:solidFill>
                <a:prstClr val="black"/>
              </a:solidFill>
              <a:latin typeface="HGPｺﾞｼｯｸM" panose="020B0600000000000000" pitchFamily="50" charset="-128"/>
              <a:ea typeface="HGPｺﾞｼｯｸM" panose="020B0600000000000000" pitchFamily="50" charset="-128"/>
            </a:endParaRPr>
          </a:p>
          <a:p>
            <a:pPr algn="l"/>
            <a:r>
              <a:rPr lang="ja-JP" altLang="ja-JP"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主</a:t>
            </a:r>
            <a:r>
              <a:rPr lang="ja-JP" altLang="ja-JP" sz="1350" dirty="0">
                <a:solidFill>
                  <a:prstClr val="black"/>
                </a:solidFill>
                <a:latin typeface="HGPｺﾞｼｯｸM" panose="020B0600000000000000" pitchFamily="50" charset="-128"/>
                <a:ea typeface="HGPｺﾞｼｯｸM" panose="020B0600000000000000" pitchFamily="50" charset="-128"/>
              </a:rPr>
              <a:t>に重症心身障害児の発達支援を行っている事業所の割合</a:t>
            </a:r>
          </a:p>
          <a:p>
            <a:pPr algn="l"/>
            <a:r>
              <a:rPr lang="ja-JP" altLang="ja-JP"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en-US" altLang="ja-JP" sz="135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児童</a:t>
            </a:r>
            <a:r>
              <a:rPr lang="ja-JP" altLang="ja-JP" sz="1350" dirty="0">
                <a:solidFill>
                  <a:prstClr val="black"/>
                </a:solidFill>
                <a:latin typeface="HGPｺﾞｼｯｸM" panose="020B0600000000000000" pitchFamily="50" charset="-128"/>
                <a:ea typeface="HGPｺﾞｼｯｸM" panose="020B0600000000000000" pitchFamily="50" charset="-128"/>
              </a:rPr>
              <a:t>発達支援　　</a:t>
            </a:r>
            <a:r>
              <a:rPr lang="ja-JP" altLang="ja-JP" sz="1350" dirty="0" smtClean="0">
                <a:solidFill>
                  <a:prstClr val="black"/>
                </a:solidFill>
                <a:latin typeface="HGPｺﾞｼｯｸM" panose="020B0600000000000000" pitchFamily="50" charset="-128"/>
                <a:ea typeface="HGPｺﾞｼｯｸM" panose="020B0600000000000000" pitchFamily="50" charset="-128"/>
              </a:rPr>
              <a:t>２４８カ所</a:t>
            </a:r>
            <a:r>
              <a:rPr lang="ja-JP" altLang="ja-JP" sz="1350" dirty="0">
                <a:solidFill>
                  <a:prstClr val="black"/>
                </a:solidFill>
                <a:latin typeface="HGPｺﾞｼｯｸM" panose="020B0600000000000000" pitchFamily="50" charset="-128"/>
                <a:ea typeface="HGPｺﾞｼｯｸM" panose="020B0600000000000000" pitchFamily="50" charset="-128"/>
              </a:rPr>
              <a:t>（事業所全体の６．３％</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　</a:t>
            </a:r>
            <a:r>
              <a:rPr lang="ja-JP" altLang="ja-JP" sz="1350" dirty="0" smtClean="0">
                <a:solidFill>
                  <a:prstClr val="black"/>
                </a:solidFill>
                <a:latin typeface="HGPｺﾞｼｯｸM" panose="020B0600000000000000" pitchFamily="50" charset="-128"/>
                <a:ea typeface="HGPｺﾞｼｯｸM" panose="020B0600000000000000" pitchFamily="50" charset="-128"/>
              </a:rPr>
              <a:t>放課後</a:t>
            </a:r>
            <a:r>
              <a:rPr lang="ja-JP" altLang="ja-JP" sz="1350" dirty="0">
                <a:solidFill>
                  <a:prstClr val="black"/>
                </a:solidFill>
                <a:latin typeface="HGPｺﾞｼｯｸM" panose="020B0600000000000000" pitchFamily="50" charset="-128"/>
                <a:ea typeface="HGPｺﾞｼｯｸM" panose="020B0600000000000000" pitchFamily="50" charset="-128"/>
              </a:rPr>
              <a:t>等デイサービス　３５４カ所（事業所全体の４．１％）</a:t>
            </a:r>
          </a:p>
          <a:p>
            <a:pPr algn="l"/>
            <a:r>
              <a:rPr lang="ja-JP" altLang="ja-JP" sz="1000" dirty="0">
                <a:solidFill>
                  <a:prstClr val="black"/>
                </a:solidFill>
                <a:latin typeface="HGPｺﾞｼｯｸM" panose="020B0600000000000000" pitchFamily="50" charset="-128"/>
                <a:ea typeface="HGPｺﾞｼｯｸM" panose="020B0600000000000000" pitchFamily="50" charset="-128"/>
              </a:rPr>
              <a:t>　</a:t>
            </a:r>
            <a:r>
              <a:rPr lang="ja-JP" altLang="en-US" sz="1000" dirty="0" smtClean="0">
                <a:solidFill>
                  <a:prstClr val="black"/>
                </a:solidFill>
                <a:latin typeface="HGPｺﾞｼｯｸM" panose="020B0600000000000000" pitchFamily="50" charset="-128"/>
                <a:ea typeface="HGPｺﾞｼｯｸM" panose="020B0600000000000000" pitchFamily="50" charset="-128"/>
              </a:rPr>
              <a:t>　　　　　　　　　　　　　　　　　　　　　　　　　　　　　　　　　　　　　　　　　</a:t>
            </a:r>
            <a:r>
              <a:rPr lang="ja-JP" altLang="ja-JP" sz="1000" dirty="0" smtClean="0">
                <a:solidFill>
                  <a:prstClr val="black"/>
                </a:solidFill>
                <a:latin typeface="HGPｺﾞｼｯｸM" panose="020B0600000000000000" pitchFamily="50" charset="-128"/>
                <a:ea typeface="HGPｺﾞｼｯｸM" panose="020B0600000000000000" pitchFamily="50" charset="-128"/>
              </a:rPr>
              <a:t>［</a:t>
            </a:r>
            <a:r>
              <a:rPr lang="ja-JP" altLang="ja-JP" sz="1000" dirty="0">
                <a:solidFill>
                  <a:prstClr val="black"/>
                </a:solidFill>
                <a:latin typeface="HGPｺﾞｼｯｸM" panose="020B0600000000000000" pitchFamily="50" charset="-128"/>
                <a:ea typeface="HGPｺﾞｼｯｸM" panose="020B0600000000000000" pitchFamily="50" charset="-128"/>
              </a:rPr>
              <a:t>平成２８年５月　国保連データ。重症心身障害児に対し支援を行う場合の単価を算定している事業所数を集計</a:t>
            </a:r>
            <a:r>
              <a:rPr lang="ja-JP" altLang="ja-JP" sz="1000" dirty="0" smtClean="0">
                <a:solidFill>
                  <a:prstClr val="black"/>
                </a:solidFill>
                <a:latin typeface="HGPｺﾞｼｯｸM" panose="020B0600000000000000" pitchFamily="50" charset="-128"/>
                <a:ea typeface="HGPｺﾞｼｯｸM" panose="020B0600000000000000" pitchFamily="50" charset="-128"/>
              </a:rPr>
              <a:t>］</a:t>
            </a:r>
            <a:endParaRPr lang="en-US" altLang="ja-JP" sz="1000"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300" dirty="0">
              <a:solidFill>
                <a:prstClr val="black"/>
              </a:solidFill>
              <a:latin typeface="HGPｺﾞｼｯｸM" panose="020B0600000000000000" pitchFamily="50" charset="-128"/>
              <a:ea typeface="HGPｺﾞｼｯｸM" panose="020B0600000000000000" pitchFamily="50" charset="-128"/>
            </a:endParaRPr>
          </a:p>
          <a:p>
            <a:pPr marL="266700" indent="-266700" algn="l"/>
            <a:r>
              <a:rPr lang="ja-JP" altLang="en-US" sz="140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医療</a:t>
            </a:r>
            <a:r>
              <a:rPr lang="ja-JP" altLang="ja-JP" sz="1350" dirty="0">
                <a:solidFill>
                  <a:prstClr val="black"/>
                </a:solidFill>
                <a:latin typeface="HGPｺﾞｼｯｸM" panose="020B0600000000000000" pitchFamily="50" charset="-128"/>
                <a:ea typeface="HGPｺﾞｼｯｸM" panose="020B0600000000000000" pitchFamily="50" charset="-128"/>
              </a:rPr>
              <a:t>技術の進歩等を背景として、</a:t>
            </a:r>
            <a:r>
              <a:rPr lang="en-US" altLang="ja-JP" sz="1350" dirty="0">
                <a:solidFill>
                  <a:prstClr val="black"/>
                </a:solidFill>
                <a:latin typeface="HGPｺﾞｼｯｸM" panose="020B0600000000000000" pitchFamily="50" charset="-128"/>
                <a:ea typeface="HGPｺﾞｼｯｸM" panose="020B0600000000000000" pitchFamily="50" charset="-128"/>
              </a:rPr>
              <a:t>NICU</a:t>
            </a:r>
            <a:r>
              <a:rPr lang="ja-JP" altLang="ja-JP" sz="1350" dirty="0">
                <a:solidFill>
                  <a:prstClr val="black"/>
                </a:solidFill>
                <a:latin typeface="HGPｺﾞｼｯｸM" panose="020B0600000000000000" pitchFamily="50" charset="-128"/>
                <a:ea typeface="HGPｺﾞｼｯｸM" panose="020B0600000000000000" pitchFamily="50" charset="-128"/>
              </a:rPr>
              <a:t>等に長期間入院した後、人工呼吸器等を使用し、たんの吸引などの</a:t>
            </a:r>
            <a:r>
              <a:rPr lang="ja-JP" altLang="ja-JP" sz="1350" dirty="0" smtClean="0">
                <a:solidFill>
                  <a:prstClr val="black"/>
                </a:solidFill>
                <a:latin typeface="HGPｺﾞｼｯｸM" panose="020B0600000000000000" pitchFamily="50" charset="-128"/>
                <a:ea typeface="HGPｺﾞｼｯｸM" panose="020B0600000000000000" pitchFamily="50" charset="-128"/>
              </a:rPr>
              <a:t>医療的ケアが必要</a:t>
            </a:r>
            <a:r>
              <a:rPr lang="ja-JP" altLang="ja-JP" sz="1350" dirty="0">
                <a:solidFill>
                  <a:prstClr val="black"/>
                </a:solidFill>
                <a:latin typeface="HGPｺﾞｼｯｸM" panose="020B0600000000000000" pitchFamily="50" charset="-128"/>
                <a:ea typeface="HGPｺﾞｼｯｸM" panose="020B0600000000000000" pitchFamily="50" charset="-128"/>
              </a:rPr>
              <a:t>な障害児（重症心身障害児のうち医療的ケアが必要な障害児を含む）が増加している</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marL="266700" indent="-266700" algn="l"/>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医療的ケア児が</a:t>
            </a:r>
            <a:r>
              <a:rPr lang="ja-JP" altLang="ja-JP" sz="1350" dirty="0">
                <a:solidFill>
                  <a:prstClr val="black"/>
                </a:solidFill>
                <a:latin typeface="HGPｺﾞｼｯｸM" panose="020B0600000000000000" pitchFamily="50" charset="-128"/>
                <a:ea typeface="HGPｺﾞｼｯｸM" panose="020B0600000000000000" pitchFamily="50" charset="-128"/>
              </a:rPr>
              <a:t>それぞれの地域で適切な支援を受けられるよう、先般の児童福祉法改正において、「地方</a:t>
            </a:r>
            <a:r>
              <a:rPr lang="ja-JP" altLang="ja-JP" sz="1350" dirty="0" smtClean="0">
                <a:solidFill>
                  <a:prstClr val="black"/>
                </a:solidFill>
                <a:latin typeface="HGPｺﾞｼｯｸM" panose="020B0600000000000000" pitchFamily="50" charset="-128"/>
                <a:ea typeface="HGPｺﾞｼｯｸM" panose="020B0600000000000000" pitchFamily="50" charset="-128"/>
              </a:rPr>
              <a:t>公共団体</a:t>
            </a:r>
            <a:r>
              <a:rPr lang="ja-JP" altLang="ja-JP" sz="1350" dirty="0">
                <a:solidFill>
                  <a:prstClr val="black"/>
                </a:solidFill>
                <a:latin typeface="HGPｺﾞｼｯｸM" panose="020B0600000000000000" pitchFamily="50" charset="-128"/>
                <a:ea typeface="HGPｺﾞｼｯｸM" panose="020B0600000000000000" pitchFamily="50" charset="-128"/>
              </a:rPr>
              <a:t>は、</a:t>
            </a:r>
            <a:r>
              <a:rPr lang="ja-JP" altLang="ja-JP" sz="1350" dirty="0" smtClean="0">
                <a:solidFill>
                  <a:prstClr val="black"/>
                </a:solidFill>
                <a:latin typeface="HGPｺﾞｼｯｸM" panose="020B0600000000000000" pitchFamily="50" charset="-128"/>
                <a:ea typeface="HGPｺﾞｼｯｸM" panose="020B0600000000000000" pitchFamily="50" charset="-128"/>
              </a:rPr>
              <a:t>人工呼吸</a:t>
            </a:r>
            <a:r>
              <a:rPr lang="en-US" altLang="ja-JP"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器</a:t>
            </a:r>
            <a:r>
              <a:rPr lang="ja-JP" altLang="ja-JP" sz="1350" dirty="0">
                <a:solidFill>
                  <a:prstClr val="black"/>
                </a:solidFill>
                <a:latin typeface="HGPｺﾞｼｯｸM" panose="020B0600000000000000" pitchFamily="50" charset="-128"/>
                <a:ea typeface="HGPｺﾞｼｯｸM" panose="020B0600000000000000" pitchFamily="50" charset="-128"/>
              </a:rPr>
              <a:t>を装着している障害児その他の日常生活を営むために医療を要する状態にある障害児が、</a:t>
            </a:r>
            <a:r>
              <a:rPr lang="ja-JP" altLang="ja-JP" sz="1350" dirty="0" smtClean="0">
                <a:solidFill>
                  <a:prstClr val="black"/>
                </a:solidFill>
                <a:latin typeface="HGPｺﾞｼｯｸM" panose="020B0600000000000000" pitchFamily="50" charset="-128"/>
                <a:ea typeface="HGPｺﾞｼｯｸM" panose="020B0600000000000000" pitchFamily="50" charset="-128"/>
              </a:rPr>
              <a:t>その</a:t>
            </a:r>
            <a:r>
              <a:rPr lang="ja-JP" altLang="ja-JP" sz="1350" dirty="0">
                <a:solidFill>
                  <a:prstClr val="black"/>
                </a:solidFill>
                <a:latin typeface="HGPｺﾞｼｯｸM" panose="020B0600000000000000" pitchFamily="50" charset="-128"/>
                <a:ea typeface="HGPｺﾞｼｯｸM" panose="020B0600000000000000" pitchFamily="50" charset="-128"/>
              </a:rPr>
              <a:t>心身の</a:t>
            </a:r>
            <a:r>
              <a:rPr lang="ja-JP" altLang="ja-JP" sz="1350" dirty="0" smtClean="0">
                <a:solidFill>
                  <a:prstClr val="black"/>
                </a:solidFill>
                <a:latin typeface="HGPｺﾞｼｯｸM" panose="020B0600000000000000" pitchFamily="50" charset="-128"/>
                <a:ea typeface="HGPｺﾞｼｯｸM" panose="020B0600000000000000" pitchFamily="50" charset="-128"/>
              </a:rPr>
              <a:t>状況に応じた</a:t>
            </a:r>
            <a:r>
              <a:rPr lang="ja-JP" altLang="ja-JP" sz="1350" dirty="0">
                <a:solidFill>
                  <a:prstClr val="black"/>
                </a:solidFill>
                <a:latin typeface="HGPｺﾞｼｯｸM" panose="020B0600000000000000" pitchFamily="50" charset="-128"/>
                <a:ea typeface="HGPｺﾞｼｯｸM" panose="020B0600000000000000" pitchFamily="50" charset="-128"/>
              </a:rPr>
              <a:t>適切な保健、医療、福祉、その他の各関連分野の支援を受けられるよう、保健、医療、</a:t>
            </a:r>
            <a:r>
              <a:rPr lang="ja-JP" altLang="ja-JP" sz="1350" dirty="0" smtClean="0">
                <a:solidFill>
                  <a:prstClr val="black"/>
                </a:solidFill>
                <a:latin typeface="HGPｺﾞｼｯｸM" panose="020B0600000000000000" pitchFamily="50" charset="-128"/>
                <a:ea typeface="HGPｺﾞｼｯｸM" panose="020B0600000000000000" pitchFamily="50" charset="-128"/>
              </a:rPr>
              <a:t>福祉その他</a:t>
            </a:r>
            <a:r>
              <a:rPr lang="ja-JP" altLang="ja-JP" sz="1350" dirty="0">
                <a:solidFill>
                  <a:prstClr val="black"/>
                </a:solidFill>
                <a:latin typeface="HGPｺﾞｼｯｸM" panose="020B0600000000000000" pitchFamily="50" charset="-128"/>
                <a:ea typeface="HGPｺﾞｼｯｸM" panose="020B0600000000000000" pitchFamily="50" charset="-128"/>
              </a:rPr>
              <a:t>の</a:t>
            </a:r>
            <a:r>
              <a:rPr lang="ja-JP" altLang="ja-JP" sz="1350" dirty="0" smtClean="0">
                <a:solidFill>
                  <a:prstClr val="black"/>
                </a:solidFill>
                <a:latin typeface="HGPｺﾞｼｯｸM" panose="020B0600000000000000" pitchFamily="50" charset="-128"/>
                <a:ea typeface="HGPｺﾞｼｯｸM" panose="020B0600000000000000" pitchFamily="50" charset="-128"/>
              </a:rPr>
              <a:t>各関連</a:t>
            </a:r>
            <a:r>
              <a:rPr lang="ja-JP" altLang="ja-JP" sz="1350" dirty="0">
                <a:solidFill>
                  <a:prstClr val="black"/>
                </a:solidFill>
                <a:latin typeface="HGPｺﾞｼｯｸM" panose="020B0600000000000000" pitchFamily="50" charset="-128"/>
                <a:ea typeface="HGPｺﾞｼｯｸM" panose="020B0600000000000000" pitchFamily="50" charset="-128"/>
              </a:rPr>
              <a:t>分野の支援</a:t>
            </a:r>
            <a:r>
              <a:rPr lang="ja-JP" altLang="ja-JP" sz="1350" dirty="0" smtClean="0">
                <a:solidFill>
                  <a:prstClr val="black"/>
                </a:solidFill>
                <a:latin typeface="HGPｺﾞｼｯｸM" panose="020B0600000000000000" pitchFamily="50" charset="-128"/>
                <a:ea typeface="HGPｺﾞｼｯｸM" panose="020B0600000000000000" pitchFamily="50" charset="-128"/>
              </a:rPr>
              <a:t>を行う</a:t>
            </a:r>
            <a:r>
              <a:rPr lang="ja-JP" altLang="ja-JP" sz="1350" dirty="0">
                <a:solidFill>
                  <a:prstClr val="black"/>
                </a:solidFill>
                <a:latin typeface="HGPｺﾞｼｯｸM" panose="020B0600000000000000" pitchFamily="50" charset="-128"/>
                <a:ea typeface="HGPｺﾞｼｯｸM" panose="020B0600000000000000" pitchFamily="50" charset="-128"/>
              </a:rPr>
              <a:t>機関との連携調整を行うための体制の整備に関し、必要な措置を講ずるよう</a:t>
            </a:r>
            <a:r>
              <a:rPr lang="ja-JP" altLang="ja-JP" sz="1350" dirty="0" smtClean="0">
                <a:solidFill>
                  <a:prstClr val="black"/>
                </a:solidFill>
                <a:latin typeface="HGPｺﾞｼｯｸM" panose="020B0600000000000000" pitchFamily="50" charset="-128"/>
                <a:ea typeface="HGPｺﾞｼｯｸM" panose="020B0600000000000000" pitchFamily="50" charset="-128"/>
              </a:rPr>
              <a:t>に努めなければならない</a:t>
            </a:r>
            <a:r>
              <a:rPr lang="ja-JP" altLang="ja-JP" sz="1350" dirty="0">
                <a:solidFill>
                  <a:prstClr val="black"/>
                </a:solidFill>
                <a:latin typeface="HGPｺﾞｼｯｸM" panose="020B0600000000000000" pitchFamily="50" charset="-128"/>
                <a:ea typeface="HGPｺﾞｼｯｸM" panose="020B0600000000000000" pitchFamily="50" charset="-128"/>
              </a:rPr>
              <a:t>」と規定された</a:t>
            </a:r>
            <a:r>
              <a:rPr lang="ja-JP" altLang="ja-JP" sz="1350" dirty="0" smtClean="0">
                <a:solidFill>
                  <a:prstClr val="black"/>
                </a:solidFill>
                <a:latin typeface="HGPｺﾞｼｯｸM" panose="020B0600000000000000" pitchFamily="50" charset="-128"/>
                <a:ea typeface="HGPｺﾞｼｯｸM" panose="020B0600000000000000" pitchFamily="50" charset="-128"/>
              </a:rPr>
              <a:t>ところで</a:t>
            </a:r>
            <a:r>
              <a:rPr lang="ja-JP" altLang="ja-JP" sz="1350" dirty="0">
                <a:solidFill>
                  <a:prstClr val="black"/>
                </a:solidFill>
                <a:latin typeface="HGPｺﾞｼｯｸM" panose="020B0600000000000000" pitchFamily="50" charset="-128"/>
                <a:ea typeface="HGPｺﾞｼｯｸM" panose="020B0600000000000000" pitchFamily="50" charset="-128"/>
              </a:rPr>
              <a:t>ある</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500" dirty="0">
                <a:solidFill>
                  <a:prstClr val="black"/>
                </a:solidFill>
                <a:latin typeface="HGPｺﾞｼｯｸM" panose="020B0600000000000000" pitchFamily="50" charset="-128"/>
                <a:ea typeface="HGPｺﾞｼｯｸM" panose="020B0600000000000000" pitchFamily="50" charset="-128"/>
              </a:rPr>
              <a:t>　</a:t>
            </a:r>
            <a:r>
              <a:rPr lang="ja-JP" altLang="en-US" sz="500" dirty="0" smtClean="0">
                <a:solidFill>
                  <a:prstClr val="black"/>
                </a:solidFill>
                <a:latin typeface="HGPｺﾞｼｯｸM" panose="020B0600000000000000" pitchFamily="50" charset="-128"/>
                <a:ea typeface="HGPｺﾞｼｯｸM" panose="020B0600000000000000" pitchFamily="50" charset="-128"/>
              </a:rPr>
              <a:t>　</a:t>
            </a:r>
            <a:r>
              <a:rPr lang="ja-JP" altLang="en-US" sz="300" dirty="0" smtClean="0">
                <a:solidFill>
                  <a:prstClr val="black"/>
                </a:solidFill>
                <a:latin typeface="HGPｺﾞｼｯｸM" panose="020B0600000000000000" pitchFamily="50" charset="-128"/>
                <a:ea typeface="HGPｺﾞｼｯｸM" panose="020B0600000000000000" pitchFamily="50" charset="-128"/>
              </a:rPr>
              <a:t>　　</a:t>
            </a:r>
            <a:endParaRPr lang="en-US" altLang="ja-JP" sz="3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400" dirty="0">
                <a:solidFill>
                  <a:prstClr val="black"/>
                </a:solidFill>
                <a:latin typeface="HGPｺﾞｼｯｸM" panose="020B0600000000000000" pitchFamily="50" charset="-128"/>
                <a:ea typeface="HGPｺﾞｼｯｸM" panose="020B0600000000000000" pitchFamily="50" charset="-128"/>
              </a:rPr>
              <a:t>　</a:t>
            </a:r>
            <a:r>
              <a:rPr lang="ja-JP" altLang="en-US" sz="140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関係機関の協議の場を設置している自治体・・・大阪府、三重県など</a:t>
            </a:r>
            <a:endParaRPr lang="en-US" altLang="ja-JP" sz="1000" dirty="0">
              <a:solidFill>
                <a:prstClr val="black"/>
              </a:solidFill>
              <a:latin typeface="HGPｺﾞｼｯｸM" panose="020B0600000000000000" pitchFamily="50" charset="-128"/>
              <a:ea typeface="HGPｺﾞｼｯｸM" panose="020B0600000000000000" pitchFamily="50" charset="-128"/>
            </a:endParaRPr>
          </a:p>
        </p:txBody>
      </p:sp>
      <p:sp>
        <p:nvSpPr>
          <p:cNvPr id="33" name="正方形/長方形 32"/>
          <p:cNvSpPr/>
          <p:nvPr/>
        </p:nvSpPr>
        <p:spPr>
          <a:xfrm>
            <a:off x="38454" y="476672"/>
            <a:ext cx="3546394" cy="360040"/>
          </a:xfrm>
          <a:prstGeom prst="rect">
            <a:avLst/>
          </a:prstGeom>
          <a:solidFill>
            <a:srgbClr val="C1F4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医療的ニーズへの対応状況について</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8" name="下矢印 7"/>
          <p:cNvSpPr/>
          <p:nvPr/>
        </p:nvSpPr>
        <p:spPr>
          <a:xfrm>
            <a:off x="3976864" y="3789040"/>
            <a:ext cx="1950217" cy="36004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タイトル 1"/>
          <p:cNvSpPr txBox="1">
            <a:spLocks/>
          </p:cNvSpPr>
          <p:nvPr/>
        </p:nvSpPr>
        <p:spPr>
          <a:xfrm>
            <a:off x="127916" y="4149082"/>
            <a:ext cx="9648110" cy="2664296"/>
          </a:xfrm>
          <a:prstGeom prst="rect">
            <a:avLst/>
          </a:prstGeom>
          <a:solidFill>
            <a:schemeClr val="accent6">
              <a:lumMod val="20000"/>
              <a:lumOff val="80000"/>
            </a:schemeClr>
          </a:solidFill>
          <a:ln>
            <a:solidFill>
              <a:schemeClr val="tx1"/>
            </a:solidFill>
            <a:prstDash val="solid"/>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350" dirty="0" smtClean="0">
                <a:solidFill>
                  <a:prstClr val="black"/>
                </a:solidFill>
                <a:latin typeface="HGPｺﾞｼｯｸM" panose="020B0600000000000000" pitchFamily="50" charset="-128"/>
                <a:ea typeface="HGPｺﾞｼｯｸM" panose="020B0600000000000000" pitchFamily="50" charset="-128"/>
              </a:rPr>
              <a:t>〇　上記の現状を踏まえ、次期基本</a:t>
            </a:r>
            <a:r>
              <a:rPr lang="ja-JP" altLang="en-US" sz="1350" dirty="0">
                <a:solidFill>
                  <a:prstClr val="black"/>
                </a:solidFill>
                <a:latin typeface="HGPｺﾞｼｯｸM" panose="020B0600000000000000" pitchFamily="50" charset="-128"/>
                <a:ea typeface="HGPｺﾞｼｯｸM" panose="020B0600000000000000" pitchFamily="50" charset="-128"/>
              </a:rPr>
              <a:t>指針においては</a:t>
            </a:r>
            <a:r>
              <a:rPr lang="ja-JP" altLang="en-US" sz="1350" dirty="0" smtClean="0">
                <a:solidFill>
                  <a:prstClr val="black"/>
                </a:solidFill>
                <a:latin typeface="HGPｺﾞｼｯｸM" panose="020B0600000000000000" pitchFamily="50" charset="-128"/>
                <a:ea typeface="HGPｺﾞｼｯｸM" panose="020B0600000000000000" pitchFamily="50" charset="-128"/>
              </a:rPr>
              <a:t>、以下</a:t>
            </a:r>
            <a:r>
              <a:rPr lang="ja-JP" altLang="en-US" sz="1350" dirty="0">
                <a:solidFill>
                  <a:prstClr val="black"/>
                </a:solidFill>
                <a:latin typeface="HGPｺﾞｼｯｸM" panose="020B0600000000000000" pitchFamily="50" charset="-128"/>
                <a:ea typeface="HGPｺﾞｼｯｸM" panose="020B0600000000000000" pitchFamily="50" charset="-128"/>
              </a:rPr>
              <a:t>のように成果目標を設定してはどうか</a:t>
            </a:r>
            <a:r>
              <a:rPr lang="ja-JP" altLang="en-US" sz="13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300" dirty="0" smtClean="0">
              <a:solidFill>
                <a:prstClr val="black"/>
              </a:solidFill>
              <a:latin typeface="HGPｺﾞｼｯｸM" panose="020B0600000000000000" pitchFamily="50" charset="-128"/>
              <a:ea typeface="HGPｺﾞｼｯｸM" panose="020B0600000000000000" pitchFamily="50" charset="-128"/>
            </a:endParaRPr>
          </a:p>
          <a:p>
            <a:pPr algn="l"/>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主</a:t>
            </a:r>
            <a:r>
              <a:rPr lang="ja-JP" altLang="ja-JP" sz="1350" dirty="0">
                <a:solidFill>
                  <a:prstClr val="black"/>
                </a:solidFill>
                <a:latin typeface="HGPｺﾞｼｯｸM" panose="020B0600000000000000" pitchFamily="50" charset="-128"/>
                <a:ea typeface="HGPｺﾞｼｯｸM" panose="020B0600000000000000" pitchFamily="50" charset="-128"/>
              </a:rPr>
              <a:t>に重症心身障害児を支援する児童発達支援事業所及び放課後等デイサービス事業所</a:t>
            </a:r>
            <a:r>
              <a:rPr lang="ja-JP" altLang="ja-JP" sz="1350" dirty="0" smtClean="0">
                <a:solidFill>
                  <a:prstClr val="black"/>
                </a:solidFill>
                <a:latin typeface="HGPｺﾞｼｯｸM" panose="020B0600000000000000" pitchFamily="50" charset="-128"/>
                <a:ea typeface="HGPｺﾞｼｯｸM" panose="020B0600000000000000" pitchFamily="50" charset="-128"/>
              </a:rPr>
              <a:t>の</a:t>
            </a:r>
            <a:r>
              <a:rPr lang="ja-JP" altLang="en-US" sz="1350" dirty="0">
                <a:solidFill>
                  <a:prstClr val="black"/>
                </a:solidFill>
                <a:latin typeface="HGPｺﾞｼｯｸM" panose="020B0600000000000000" pitchFamily="50" charset="-128"/>
                <a:ea typeface="HGPｺﾞｼｯｸM" panose="020B0600000000000000" pitchFamily="50" charset="-128"/>
              </a:rPr>
              <a:t>確保</a:t>
            </a:r>
            <a:endParaRPr lang="ja-JP" altLang="ja-JP" sz="1350" dirty="0">
              <a:solidFill>
                <a:prstClr val="black"/>
              </a:solidFill>
              <a:latin typeface="HGPｺﾞｼｯｸM" panose="020B0600000000000000" pitchFamily="50" charset="-128"/>
              <a:ea typeface="HGPｺﾞｼｯｸM" panose="020B0600000000000000" pitchFamily="50" charset="-128"/>
            </a:endParaRPr>
          </a:p>
          <a:p>
            <a:pPr marL="358775" indent="-358775" algn="l"/>
            <a:r>
              <a:rPr lang="ja-JP" altLang="ja-JP" sz="1350" dirty="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・重症</a:t>
            </a:r>
            <a:r>
              <a:rPr lang="ja-JP" altLang="ja-JP" sz="1350" dirty="0">
                <a:solidFill>
                  <a:prstClr val="black"/>
                </a:solidFill>
                <a:latin typeface="HGPｺﾞｼｯｸM" panose="020B0600000000000000" pitchFamily="50" charset="-128"/>
                <a:ea typeface="HGPｺﾞｼｯｸM" panose="020B0600000000000000" pitchFamily="50" charset="-128"/>
              </a:rPr>
              <a:t>心身障害児が身近な地域で支援が受けられるように、</a:t>
            </a:r>
            <a:r>
              <a:rPr lang="ja-JP" altLang="ja-JP" sz="1350" b="1" u="sng" dirty="0">
                <a:solidFill>
                  <a:prstClr val="black"/>
                </a:solidFill>
                <a:latin typeface="HGPｺﾞｼｯｸM" panose="020B0600000000000000" pitchFamily="50" charset="-128"/>
                <a:ea typeface="HGPｺﾞｼｯｸM" panose="020B0600000000000000" pitchFamily="50" charset="-128"/>
              </a:rPr>
              <a:t>平成３２年度末までに、主に重症心身障害児を</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支援する児童発達支</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　　　</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援</a:t>
            </a:r>
            <a:r>
              <a:rPr lang="ja-JP" altLang="ja-JP" sz="1350" b="1" u="sng" dirty="0">
                <a:solidFill>
                  <a:prstClr val="black"/>
                </a:solidFill>
                <a:latin typeface="HGPｺﾞｼｯｸM" panose="020B0600000000000000" pitchFamily="50" charset="-128"/>
                <a:ea typeface="HGPｺﾞｼｯｸM" panose="020B0600000000000000" pitchFamily="50" charset="-128"/>
              </a:rPr>
              <a:t>事業所及び放課後等デイサービス事業所を</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各市町村に</a:t>
            </a:r>
            <a:r>
              <a:rPr lang="ja-JP" altLang="ja-JP" sz="1350" b="1" u="sng" dirty="0">
                <a:solidFill>
                  <a:prstClr val="black"/>
                </a:solidFill>
                <a:latin typeface="HGPｺﾞｼｯｸM" panose="020B0600000000000000" pitchFamily="50" charset="-128"/>
                <a:ea typeface="HGPｺﾞｼｯｸM" panose="020B0600000000000000" pitchFamily="50" charset="-128"/>
              </a:rPr>
              <a:t>少なくとも１カ</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所以上</a:t>
            </a:r>
            <a:r>
              <a:rPr lang="ja-JP" altLang="en-US" sz="1350" b="1" u="sng" dirty="0">
                <a:solidFill>
                  <a:prstClr val="black"/>
                </a:solidFill>
                <a:latin typeface="HGPｺﾞｼｯｸM" panose="020B0600000000000000" pitchFamily="50" charset="-128"/>
                <a:ea typeface="HGPｺﾞｼｯｸM" panose="020B0600000000000000" pitchFamily="50" charset="-128"/>
              </a:rPr>
              <a:t>確保</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する</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ことを基本とする</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350" dirty="0" smtClean="0">
                <a:solidFill>
                  <a:prstClr val="black"/>
                </a:solidFill>
                <a:latin typeface="HGPｺﾞｼｯｸM" panose="020B0600000000000000" pitchFamily="50" charset="-128"/>
                <a:ea typeface="HGPｺﾞｼｯｸM" panose="020B0600000000000000" pitchFamily="50" charset="-128"/>
              </a:rPr>
              <a:t>なお</a:t>
            </a:r>
            <a:r>
              <a:rPr lang="ja-JP" altLang="en-US" sz="1350" dirty="0">
                <a:solidFill>
                  <a:prstClr val="black"/>
                </a:solidFill>
                <a:latin typeface="HGPｺﾞｼｯｸM" panose="020B0600000000000000" pitchFamily="50" charset="-128"/>
                <a:ea typeface="HGPｺﾞｼｯｸM" panose="020B0600000000000000" pitchFamily="50" charset="-128"/>
              </a:rPr>
              <a:t>、市町村単独で</a:t>
            </a:r>
            <a:r>
              <a:rPr lang="ja-JP" altLang="en-US" sz="1350" dirty="0" smtClean="0">
                <a:solidFill>
                  <a:prstClr val="black"/>
                </a:solidFill>
                <a:latin typeface="HGPｺﾞｼｯｸM" panose="020B0600000000000000" pitchFamily="50" charset="-128"/>
                <a:ea typeface="HGPｺﾞｼｯｸM" panose="020B0600000000000000" pitchFamily="50" charset="-128"/>
              </a:rPr>
              <a:t>の</a:t>
            </a:r>
            <a:r>
              <a:rPr lang="ja-JP" altLang="en-US" sz="1350" dirty="0">
                <a:solidFill>
                  <a:prstClr val="black"/>
                </a:solidFill>
                <a:latin typeface="HGPｺﾞｼｯｸM" panose="020B0600000000000000" pitchFamily="50" charset="-128"/>
                <a:ea typeface="HGPｺﾞｼｯｸM" panose="020B0600000000000000" pitchFamily="50" charset="-128"/>
              </a:rPr>
              <a:t>確保</a:t>
            </a:r>
            <a:r>
              <a:rPr lang="ja-JP" altLang="en-US" sz="1350" dirty="0" smtClean="0">
                <a:solidFill>
                  <a:prstClr val="black"/>
                </a:solidFill>
                <a:latin typeface="HGPｺﾞｼｯｸM" panose="020B0600000000000000" pitchFamily="50" charset="-128"/>
                <a:ea typeface="HGPｺﾞｼｯｸM" panose="020B0600000000000000" pitchFamily="50" charset="-128"/>
              </a:rPr>
              <a:t>が困難</a:t>
            </a:r>
            <a:r>
              <a:rPr lang="ja-JP" altLang="en-US" sz="1350" dirty="0">
                <a:solidFill>
                  <a:prstClr val="black"/>
                </a:solidFill>
                <a:latin typeface="HGPｺﾞｼｯｸM" panose="020B0600000000000000" pitchFamily="50" charset="-128"/>
                <a:ea typeface="HGPｺﾞｼｯｸM" panose="020B0600000000000000" pitchFamily="50" charset="-128"/>
              </a:rPr>
              <a:t>な</a:t>
            </a:r>
            <a:r>
              <a:rPr lang="ja-JP" altLang="en-US" sz="1350" dirty="0" smtClean="0">
                <a:solidFill>
                  <a:prstClr val="black"/>
                </a:solidFill>
                <a:latin typeface="HGPｺﾞｼｯｸM" panose="020B0600000000000000" pitchFamily="50" charset="-128"/>
                <a:ea typeface="HGPｺﾞｼｯｸM" panose="020B0600000000000000" pitchFamily="50" charset="-128"/>
              </a:rPr>
              <a:t>場合</a:t>
            </a:r>
            <a:r>
              <a:rPr lang="ja-JP" altLang="en-US" sz="1350" dirty="0">
                <a:solidFill>
                  <a:prstClr val="black"/>
                </a:solidFill>
                <a:latin typeface="HGPｺﾞｼｯｸM" panose="020B0600000000000000" pitchFamily="50" charset="-128"/>
                <a:ea typeface="HGPｺﾞｼｯｸM" panose="020B0600000000000000" pitchFamily="50" charset="-128"/>
              </a:rPr>
              <a:t>には、関係市町村の協議により、</a:t>
            </a:r>
            <a:r>
              <a:rPr lang="ja-JP" altLang="en-US" sz="1350" dirty="0" smtClean="0">
                <a:solidFill>
                  <a:prstClr val="black"/>
                </a:solidFill>
                <a:latin typeface="HGPｺﾞｼｯｸM" panose="020B0600000000000000" pitchFamily="50" charset="-128"/>
                <a:ea typeface="HGPｺﾞｼｯｸM" panose="020B0600000000000000" pitchFamily="50" charset="-128"/>
              </a:rPr>
              <a:t>圏域で確保する</a:t>
            </a:r>
            <a:r>
              <a:rPr lang="ja-JP" altLang="en-US" sz="1350" dirty="0">
                <a:solidFill>
                  <a:prstClr val="black"/>
                </a:solidFill>
                <a:latin typeface="HGPｺﾞｼｯｸM" panose="020B0600000000000000" pitchFamily="50" charset="-128"/>
                <a:ea typeface="HGPｺﾞｼｯｸM" panose="020B0600000000000000" pitchFamily="50" charset="-128"/>
              </a:rPr>
              <a:t>こともできるものとする</a:t>
            </a:r>
            <a:r>
              <a:rPr lang="ja-JP" altLang="en-US" sz="1350" dirty="0" smtClean="0">
                <a:solidFill>
                  <a:prstClr val="black"/>
                </a:solidFill>
                <a:latin typeface="HGPｺﾞｼｯｸM" panose="020B0600000000000000" pitchFamily="50" charset="-128"/>
                <a:ea typeface="HGPｺﾞｼｯｸM" panose="020B0600000000000000" pitchFamily="50" charset="-128"/>
              </a:rPr>
              <a:t>。</a:t>
            </a:r>
            <a:endParaRPr lang="en-US" altLang="ja-JP" sz="1350" b="1" u="sng" dirty="0" smtClean="0">
              <a:solidFill>
                <a:prstClr val="black"/>
              </a:solidFill>
              <a:latin typeface="HGPｺﾞｼｯｸM" panose="020B0600000000000000" pitchFamily="50" charset="-128"/>
              <a:ea typeface="HGPｺﾞｼｯｸM" panose="020B0600000000000000" pitchFamily="50" charset="-128"/>
            </a:endParaRPr>
          </a:p>
          <a:p>
            <a:pPr algn="l"/>
            <a:endParaRPr lang="en-US" altLang="ja-JP" sz="300" dirty="0">
              <a:solidFill>
                <a:prstClr val="black"/>
              </a:solidFill>
              <a:latin typeface="HGPｺﾞｼｯｸM" panose="020B0600000000000000" pitchFamily="50" charset="-128"/>
              <a:ea typeface="HGPｺﾞｼｯｸM" panose="020B0600000000000000" pitchFamily="50" charset="-128"/>
            </a:endParaRPr>
          </a:p>
          <a:p>
            <a:pPr algn="l"/>
            <a:r>
              <a:rPr lang="ja-JP" altLang="en-US" sz="1350" dirty="0" smtClean="0">
                <a:solidFill>
                  <a:prstClr val="black"/>
                </a:solidFill>
                <a:latin typeface="HGPｺﾞｼｯｸM" panose="020B0600000000000000" pitchFamily="50" charset="-128"/>
                <a:ea typeface="HGPｺﾞｼｯｸM" panose="020B0600000000000000" pitchFamily="50" charset="-128"/>
              </a:rPr>
              <a:t>　□　</a:t>
            </a:r>
            <a:r>
              <a:rPr lang="ja-JP" altLang="ja-JP" sz="1350" dirty="0" smtClean="0">
                <a:solidFill>
                  <a:prstClr val="black"/>
                </a:solidFill>
                <a:latin typeface="HGPｺﾞｼｯｸM" panose="020B0600000000000000" pitchFamily="50" charset="-128"/>
                <a:ea typeface="HGPｺﾞｼｯｸM" panose="020B0600000000000000" pitchFamily="50" charset="-128"/>
              </a:rPr>
              <a:t>医療的</a:t>
            </a:r>
            <a:r>
              <a:rPr lang="ja-JP" altLang="ja-JP" sz="1350" dirty="0">
                <a:solidFill>
                  <a:prstClr val="black"/>
                </a:solidFill>
                <a:latin typeface="HGPｺﾞｼｯｸM" panose="020B0600000000000000" pitchFamily="50" charset="-128"/>
                <a:ea typeface="HGPｺﾞｼｯｸM" panose="020B0600000000000000" pitchFamily="50" charset="-128"/>
              </a:rPr>
              <a:t>ケア児支援のための保健・医療・障害福祉・保育・教育等の関係機関の協議の場の</a:t>
            </a:r>
            <a:r>
              <a:rPr lang="ja-JP" altLang="ja-JP" sz="1350" dirty="0" smtClean="0">
                <a:solidFill>
                  <a:prstClr val="black"/>
                </a:solidFill>
                <a:latin typeface="HGPｺﾞｼｯｸM" panose="020B0600000000000000" pitchFamily="50" charset="-128"/>
                <a:ea typeface="HGPｺﾞｼｯｸM" panose="020B0600000000000000" pitchFamily="50" charset="-128"/>
              </a:rPr>
              <a:t>設置</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marL="358775" indent="-358775" algn="l"/>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en-US" sz="1350" dirty="0" smtClean="0">
                <a:solidFill>
                  <a:prstClr val="black"/>
                </a:solidFill>
                <a:latin typeface="HGPｺﾞｼｯｸM" panose="020B0600000000000000" pitchFamily="50" charset="-128"/>
                <a:ea typeface="HGPｺﾞｼｯｸM" panose="020B0600000000000000" pitchFamily="50" charset="-128"/>
              </a:rPr>
              <a:t>　</a:t>
            </a:r>
            <a:r>
              <a:rPr lang="ja-JP" altLang="en-US" sz="1350" dirty="0">
                <a:solidFill>
                  <a:prstClr val="black"/>
                </a:solidFill>
                <a:latin typeface="HGPｺﾞｼｯｸM" panose="020B0600000000000000" pitchFamily="50" charset="-128"/>
                <a:ea typeface="HGPｺﾞｼｯｸM" panose="020B0600000000000000" pitchFamily="50" charset="-128"/>
              </a:rPr>
              <a:t> </a:t>
            </a:r>
            <a:r>
              <a:rPr lang="ja-JP" altLang="ja-JP" sz="1350" dirty="0" smtClean="0">
                <a:solidFill>
                  <a:prstClr val="black"/>
                </a:solidFill>
                <a:latin typeface="HGPｺﾞｼｯｸM" panose="020B0600000000000000" pitchFamily="50" charset="-128"/>
                <a:ea typeface="HGPｺﾞｼｯｸM" panose="020B0600000000000000" pitchFamily="50" charset="-128"/>
              </a:rPr>
              <a:t>・医療的</a:t>
            </a:r>
            <a:r>
              <a:rPr lang="ja-JP" altLang="ja-JP" sz="1350" dirty="0">
                <a:solidFill>
                  <a:prstClr val="black"/>
                </a:solidFill>
                <a:latin typeface="HGPｺﾞｼｯｸM" panose="020B0600000000000000" pitchFamily="50" charset="-128"/>
                <a:ea typeface="HGPｺﾞｼｯｸM" panose="020B0600000000000000" pitchFamily="50" charset="-128"/>
              </a:rPr>
              <a:t>ケア児が適切な支援を受けられる</a:t>
            </a:r>
            <a:r>
              <a:rPr lang="ja-JP" altLang="ja-JP" sz="1350" dirty="0" smtClean="0">
                <a:solidFill>
                  <a:prstClr val="black"/>
                </a:solidFill>
                <a:latin typeface="HGPｺﾞｼｯｸM" panose="020B0600000000000000" pitchFamily="50" charset="-128"/>
                <a:ea typeface="HGPｺﾞｼｯｸM" panose="020B0600000000000000" pitchFamily="50" charset="-128"/>
              </a:rPr>
              <a:t>よう</a:t>
            </a:r>
            <a:r>
              <a:rPr lang="ja-JP" altLang="en-US" sz="1350" dirty="0" smtClean="0">
                <a:solidFill>
                  <a:prstClr val="black"/>
                </a:solidFill>
                <a:latin typeface="HGPｺﾞｼｯｸM" panose="020B0600000000000000" pitchFamily="50" charset="-128"/>
                <a:ea typeface="HGPｺﾞｼｯｸM" panose="020B0600000000000000" pitchFamily="50" charset="-128"/>
              </a:rPr>
              <a:t>に</a:t>
            </a:r>
            <a:r>
              <a:rPr lang="ja-JP" altLang="ja-JP" sz="1350" dirty="0" smtClean="0">
                <a:solidFill>
                  <a:prstClr val="black"/>
                </a:solidFill>
                <a:latin typeface="HGPｺﾞｼｯｸM" panose="020B0600000000000000" pitchFamily="50" charset="-128"/>
                <a:ea typeface="HGPｺﾞｼｯｸM" panose="020B0600000000000000" pitchFamily="50" charset="-128"/>
              </a:rPr>
              <a:t>、</a:t>
            </a:r>
            <a:r>
              <a:rPr lang="ja-JP" altLang="ja-JP" sz="1350" b="1" u="sng" dirty="0">
                <a:solidFill>
                  <a:prstClr val="black"/>
                </a:solidFill>
                <a:latin typeface="HGPｺﾞｼｯｸM" panose="020B0600000000000000" pitchFamily="50" charset="-128"/>
                <a:ea typeface="HGPｺﾞｼｯｸM" panose="020B0600000000000000" pitchFamily="50" charset="-128"/>
              </a:rPr>
              <a:t>平成３０年度末までに</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各</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都道府県</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、各圏域及び各</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市町村において、保健</a:t>
            </a:r>
            <a:r>
              <a:rPr lang="ja-JP" altLang="ja-JP" sz="1350" b="1" u="sng" dirty="0">
                <a:solidFill>
                  <a:prstClr val="black"/>
                </a:solidFill>
                <a:latin typeface="HGPｺﾞｼｯｸM" panose="020B0600000000000000" pitchFamily="50" charset="-128"/>
                <a:ea typeface="HGPｺﾞｼｯｸM" panose="020B0600000000000000" pitchFamily="50" charset="-128"/>
              </a:rPr>
              <a:t>、</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医療</a:t>
            </a:r>
            <a:r>
              <a:rPr lang="ja-JP" altLang="ja-JP" sz="1350" b="1" u="sng" dirty="0">
                <a:solidFill>
                  <a:prstClr val="black"/>
                </a:solidFill>
                <a:latin typeface="HGPｺﾞｼｯｸM" panose="020B0600000000000000" pitchFamily="50" charset="-128"/>
                <a:ea typeface="HGPｺﾞｼｯｸM" panose="020B0600000000000000" pitchFamily="50" charset="-128"/>
              </a:rPr>
              <a:t>、障害福祉、保育、教育等の関係</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機関が</a:t>
            </a:r>
            <a:r>
              <a:rPr lang="ja-JP" altLang="ja-JP" sz="1350" b="1" u="sng" dirty="0">
                <a:solidFill>
                  <a:prstClr val="black"/>
                </a:solidFill>
                <a:latin typeface="HGPｺﾞｼｯｸM" panose="020B0600000000000000" pitchFamily="50" charset="-128"/>
                <a:ea typeface="HGPｺﾞｼｯｸM" panose="020B0600000000000000" pitchFamily="50" charset="-128"/>
              </a:rPr>
              <a:t>連携を図るための協議の場を</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設ける</a:t>
            </a:r>
            <a:r>
              <a:rPr lang="ja-JP" altLang="en-US" sz="1350" b="1" u="sng" dirty="0" smtClean="0">
                <a:solidFill>
                  <a:prstClr val="black"/>
                </a:solidFill>
                <a:latin typeface="HGPｺﾞｼｯｸM" panose="020B0600000000000000" pitchFamily="50" charset="-128"/>
                <a:ea typeface="HGPｺﾞｼｯｸM" panose="020B0600000000000000" pitchFamily="50" charset="-128"/>
              </a:rPr>
              <a:t>ことを基本とする</a:t>
            </a:r>
            <a:r>
              <a:rPr lang="ja-JP" altLang="ja-JP" sz="1350" b="1" u="sng" dirty="0" smtClean="0">
                <a:solidFill>
                  <a:prstClr val="black"/>
                </a:solidFill>
                <a:latin typeface="HGPｺﾞｼｯｸM" panose="020B0600000000000000" pitchFamily="50" charset="-128"/>
                <a:ea typeface="HGPｺﾞｼｯｸM" panose="020B0600000000000000" pitchFamily="50" charset="-128"/>
              </a:rPr>
              <a:t>。</a:t>
            </a:r>
            <a:r>
              <a:rPr lang="ja-JP" altLang="en-US" sz="1350" dirty="0">
                <a:solidFill>
                  <a:prstClr val="black"/>
                </a:solidFill>
                <a:latin typeface="HGPｺﾞｼｯｸM" panose="020B0600000000000000" pitchFamily="50" charset="-128"/>
                <a:ea typeface="HGPｺﾞｼｯｸM" panose="020B0600000000000000" pitchFamily="50" charset="-128"/>
              </a:rPr>
              <a:t>なお、市町村</a:t>
            </a:r>
            <a:r>
              <a:rPr lang="ja-JP" altLang="en-US" sz="1350" dirty="0" smtClean="0">
                <a:solidFill>
                  <a:prstClr val="black"/>
                </a:solidFill>
                <a:latin typeface="HGPｺﾞｼｯｸM" panose="020B0600000000000000" pitchFamily="50" charset="-128"/>
                <a:ea typeface="HGPｺﾞｼｯｸM" panose="020B0600000000000000" pitchFamily="50" charset="-128"/>
              </a:rPr>
              <a:t>単独</a:t>
            </a:r>
            <a:r>
              <a:rPr lang="ja-JP" altLang="en-US" sz="1350" dirty="0">
                <a:solidFill>
                  <a:prstClr val="black"/>
                </a:solidFill>
                <a:latin typeface="HGPｺﾞｼｯｸM" panose="020B0600000000000000" pitchFamily="50" charset="-128"/>
                <a:ea typeface="HGPｺﾞｼｯｸM" panose="020B0600000000000000" pitchFamily="50" charset="-128"/>
              </a:rPr>
              <a:t>での設置が困難な</a:t>
            </a:r>
            <a:r>
              <a:rPr lang="ja-JP" altLang="en-US" sz="1350" dirty="0" smtClean="0">
                <a:solidFill>
                  <a:prstClr val="black"/>
                </a:solidFill>
                <a:latin typeface="HGPｺﾞｼｯｸM" panose="020B0600000000000000" pitchFamily="50" charset="-128"/>
                <a:ea typeface="HGPｺﾞｼｯｸM" panose="020B0600000000000000" pitchFamily="50" charset="-128"/>
              </a:rPr>
              <a:t>場合には、</a:t>
            </a:r>
            <a:r>
              <a:rPr lang="ja-JP" altLang="en-US" sz="1350" dirty="0" smtClean="0">
                <a:latin typeface="HGPｺﾞｼｯｸM" panose="020B0600000000000000" pitchFamily="50" charset="-128"/>
                <a:ea typeface="HGPｺﾞｼｯｸM" panose="020B0600000000000000" pitchFamily="50" charset="-128"/>
              </a:rPr>
              <a:t>都道府県の関与の下、</a:t>
            </a:r>
            <a:r>
              <a:rPr lang="ja-JP" altLang="en-US" sz="1350" dirty="0" smtClean="0">
                <a:solidFill>
                  <a:prstClr val="black"/>
                </a:solidFill>
                <a:latin typeface="HGPｺﾞｼｯｸM" panose="020B0600000000000000" pitchFamily="50" charset="-128"/>
                <a:ea typeface="HGPｺﾞｼｯｸM" panose="020B0600000000000000" pitchFamily="50" charset="-128"/>
              </a:rPr>
              <a:t>関係</a:t>
            </a:r>
            <a:r>
              <a:rPr lang="ja-JP" altLang="en-US" sz="1350" dirty="0">
                <a:solidFill>
                  <a:prstClr val="black"/>
                </a:solidFill>
                <a:latin typeface="HGPｺﾞｼｯｸM" panose="020B0600000000000000" pitchFamily="50" charset="-128"/>
                <a:ea typeface="HGPｺﾞｼｯｸM" panose="020B0600000000000000" pitchFamily="50" charset="-128"/>
              </a:rPr>
              <a:t>市町村の協議により、</a:t>
            </a:r>
            <a:r>
              <a:rPr lang="ja-JP" altLang="en-US" sz="1350" dirty="0" smtClean="0">
                <a:solidFill>
                  <a:prstClr val="black"/>
                </a:solidFill>
                <a:latin typeface="HGPｺﾞｼｯｸM" panose="020B0600000000000000" pitchFamily="50" charset="-128"/>
                <a:ea typeface="HGPｺﾞｼｯｸM" panose="020B0600000000000000" pitchFamily="50" charset="-128"/>
              </a:rPr>
              <a:t>圏域で設置</a:t>
            </a:r>
            <a:r>
              <a:rPr lang="ja-JP" altLang="en-US" sz="1350" dirty="0">
                <a:solidFill>
                  <a:prstClr val="black"/>
                </a:solidFill>
                <a:latin typeface="HGPｺﾞｼｯｸM" panose="020B0600000000000000" pitchFamily="50" charset="-128"/>
                <a:ea typeface="HGPｺﾞｼｯｸM" panose="020B0600000000000000" pitchFamily="50" charset="-128"/>
              </a:rPr>
              <a:t>することもできるものと</a:t>
            </a:r>
            <a:r>
              <a:rPr lang="ja-JP" altLang="en-US" sz="1350" dirty="0" smtClean="0">
                <a:solidFill>
                  <a:prstClr val="black"/>
                </a:solidFill>
                <a:latin typeface="HGPｺﾞｼｯｸM" panose="020B0600000000000000" pitchFamily="50" charset="-128"/>
                <a:ea typeface="HGPｺﾞｼｯｸM" panose="020B0600000000000000" pitchFamily="50" charset="-128"/>
              </a:rPr>
              <a:t>する。</a:t>
            </a:r>
            <a:endParaRPr lang="en-US" altLang="ja-JP" sz="1350" dirty="0" smtClean="0">
              <a:solidFill>
                <a:prstClr val="black"/>
              </a:solidFill>
              <a:latin typeface="HGPｺﾞｼｯｸM" panose="020B0600000000000000" pitchFamily="50" charset="-128"/>
              <a:ea typeface="HGPｺﾞｼｯｸM" panose="020B0600000000000000" pitchFamily="50" charset="-128"/>
            </a:endParaRPr>
          </a:p>
          <a:p>
            <a:pPr marL="358775" indent="-358775" algn="l"/>
            <a:endParaRPr lang="en-US" altLang="ja-JP" sz="700" dirty="0">
              <a:solidFill>
                <a:prstClr val="black"/>
              </a:solidFill>
              <a:latin typeface="HGPｺﾞｼｯｸM" panose="020B0600000000000000" pitchFamily="50" charset="-128"/>
              <a:ea typeface="HGPｺﾞｼｯｸM" panose="020B0600000000000000" pitchFamily="50" charset="-128"/>
            </a:endParaRPr>
          </a:p>
          <a:p>
            <a:pPr marL="358775" indent="-358775" algn="l"/>
            <a:r>
              <a:rPr lang="ja-JP" altLang="en-US" sz="1200" dirty="0" smtClean="0">
                <a:latin typeface="HGPｺﾞｼｯｸM" panose="020B0600000000000000" pitchFamily="50" charset="-128"/>
                <a:ea typeface="HGPｺﾞｼｯｸM" panose="020B0600000000000000" pitchFamily="50" charset="-128"/>
              </a:rPr>
              <a:t>○</a:t>
            </a:r>
            <a:r>
              <a:rPr lang="ja-JP" altLang="en-US" sz="1200" dirty="0">
                <a:latin typeface="HGPｺﾞｼｯｸM" panose="020B0600000000000000" pitchFamily="50" charset="-128"/>
                <a:ea typeface="HGPｺﾞｼｯｸM" panose="020B0600000000000000" pitchFamily="50" charset="-128"/>
              </a:rPr>
              <a:t>　上記に加え、医療的ケア児に対する関係分野の支援を調整するコーディネーターの配置の促進を基本指針に位置づけることとしてはどうか。</a:t>
            </a:r>
          </a:p>
          <a:p>
            <a:pPr marL="358775" indent="-358775" algn="l"/>
            <a:r>
              <a:rPr lang="ja-JP" altLang="en-US" sz="1200" dirty="0">
                <a:latin typeface="HGPｺﾞｼｯｸM" panose="020B0600000000000000" pitchFamily="50" charset="-128"/>
                <a:ea typeface="HGPｺﾞｼｯｸM" panose="020B0600000000000000" pitchFamily="50" charset="-128"/>
              </a:rPr>
              <a:t>　  　・医療的ケア児に対する総合的な支援体制の構築に向けて、関連分野の支援を調整するコーディネーターと</a:t>
            </a:r>
            <a:r>
              <a:rPr lang="ja-JP" altLang="en-US" sz="1200" dirty="0" smtClean="0">
                <a:latin typeface="HGPｺﾞｼｯｸM" panose="020B0600000000000000" pitchFamily="50" charset="-128"/>
                <a:ea typeface="HGPｺﾞｼｯｸM" panose="020B0600000000000000" pitchFamily="50" charset="-128"/>
              </a:rPr>
              <a:t>して養成された相談支援専門員等の各　市町村への配置（市町村単独での配置が困難な場合は圏域での配置も可）促進を図る。</a:t>
            </a:r>
            <a:endParaRPr lang="en-US" altLang="ja-JP" sz="1200" dirty="0" smtClean="0">
              <a:solidFill>
                <a:prstClr val="black"/>
              </a:solidFill>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77177" y="3789040"/>
            <a:ext cx="1691226" cy="3600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成果目標等（案）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76</a:t>
            </a:fld>
            <a:endParaRPr lang="en-US" altLang="ja-JP" dirty="0">
              <a:solidFill>
                <a:prstClr val="black"/>
              </a:solidFill>
            </a:endParaRPr>
          </a:p>
        </p:txBody>
      </p:sp>
      <p:grpSp>
        <p:nvGrpSpPr>
          <p:cNvPr id="11" name="グループ化 10"/>
          <p:cNvGrpSpPr>
            <a:grpSpLocks/>
          </p:cNvGrpSpPr>
          <p:nvPr/>
        </p:nvGrpSpPr>
        <p:grpSpPr bwMode="auto">
          <a:xfrm>
            <a:off x="80" y="332656"/>
            <a:ext cx="9906000" cy="71438"/>
            <a:chOff x="0" y="188640"/>
            <a:chExt cx="9144000" cy="72008"/>
          </a:xfrm>
        </p:grpSpPr>
        <p:cxnSp>
          <p:nvCxnSpPr>
            <p:cNvPr id="12" name="直線コネクタ 11"/>
            <p:cNvCxnSpPr/>
            <p:nvPr/>
          </p:nvCxnSpPr>
          <p:spPr>
            <a:xfrm>
              <a:off x="0" y="188640"/>
              <a:ext cx="9144000" cy="0"/>
            </a:xfrm>
            <a:prstGeom prst="line">
              <a:avLst/>
            </a:prstGeom>
            <a:noFill/>
            <a:ln w="9525" cap="flat" cmpd="sng" algn="ctr">
              <a:solidFill>
                <a:srgbClr val="99CCFF"/>
              </a:solidFill>
              <a:prstDash val="solid"/>
            </a:ln>
            <a:effectLst/>
          </p:spPr>
        </p:cxnSp>
        <p:cxnSp>
          <p:nvCxnSpPr>
            <p:cNvPr id="13" name="直線コネクタ 12"/>
            <p:cNvCxnSpPr/>
            <p:nvPr/>
          </p:nvCxnSpPr>
          <p:spPr>
            <a:xfrm>
              <a:off x="0" y="260648"/>
              <a:ext cx="9144000" cy="0"/>
            </a:xfrm>
            <a:prstGeom prst="line">
              <a:avLst/>
            </a:prstGeom>
            <a:noFill/>
            <a:ln w="57150" cap="flat" cmpd="sng" algn="ctr">
              <a:solidFill>
                <a:srgbClr val="99CCFF"/>
              </a:solidFill>
              <a:prstDash val="solid"/>
            </a:ln>
            <a:effectLst/>
          </p:spPr>
        </p:cxnSp>
      </p:grpSp>
      <p:sp>
        <p:nvSpPr>
          <p:cNvPr id="14" name="正方形/長方形 13"/>
          <p:cNvSpPr/>
          <p:nvPr/>
        </p:nvSpPr>
        <p:spPr>
          <a:xfrm>
            <a:off x="35" y="-99367"/>
            <a:ext cx="9906000" cy="461665"/>
          </a:xfrm>
          <a:prstGeom prst="rect">
            <a:avLst/>
          </a:prstGeom>
        </p:spPr>
        <p:txBody>
          <a:bodyPr wrap="square">
            <a:spAutoFit/>
          </a:bodyPr>
          <a:lstStyle/>
          <a:p>
            <a:pPr algn="ctr" fontAlgn="auto">
              <a:spcBef>
                <a:spcPts val="0"/>
              </a:spcBef>
              <a:spcAft>
                <a:spcPts val="0"/>
              </a:spcAft>
            </a:pP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成果目標㈡　医療的ニーズへの対応について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638363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10"/>
          <p:cNvGrpSpPr>
            <a:grpSpLocks/>
          </p:cNvGrpSpPr>
          <p:nvPr/>
        </p:nvGrpSpPr>
        <p:grpSpPr bwMode="auto">
          <a:xfrm>
            <a:off x="80" y="476672"/>
            <a:ext cx="9906000" cy="71438"/>
            <a:chOff x="0" y="188640"/>
            <a:chExt cx="9144000" cy="72008"/>
          </a:xfrm>
        </p:grpSpPr>
        <p:cxnSp>
          <p:nvCxnSpPr>
            <p:cNvPr id="50" name="直線コネクタ 49"/>
            <p:cNvCxnSpPr/>
            <p:nvPr/>
          </p:nvCxnSpPr>
          <p:spPr>
            <a:xfrm>
              <a:off x="0" y="188640"/>
              <a:ext cx="9144000" cy="0"/>
            </a:xfrm>
            <a:prstGeom prst="line">
              <a:avLst/>
            </a:prstGeom>
            <a:noFill/>
            <a:ln w="9525" cap="flat" cmpd="sng" algn="ctr">
              <a:solidFill>
                <a:srgbClr val="99CCFF"/>
              </a:solidFill>
              <a:prstDash val="solid"/>
            </a:ln>
            <a:effectLst/>
          </p:spPr>
        </p:cxnSp>
        <p:cxnSp>
          <p:nvCxnSpPr>
            <p:cNvPr id="51" name="直線コネクタ 50"/>
            <p:cNvCxnSpPr/>
            <p:nvPr/>
          </p:nvCxnSpPr>
          <p:spPr>
            <a:xfrm>
              <a:off x="0" y="260648"/>
              <a:ext cx="9144000" cy="0"/>
            </a:xfrm>
            <a:prstGeom prst="line">
              <a:avLst/>
            </a:prstGeom>
            <a:noFill/>
            <a:ln w="57150" cap="flat" cmpd="sng" algn="ctr">
              <a:solidFill>
                <a:srgbClr val="99CCFF"/>
              </a:solidFill>
              <a:prstDash val="solid"/>
            </a:ln>
            <a:effectLst/>
          </p:spPr>
        </p:cxnSp>
      </p:grpSp>
      <p:sp>
        <p:nvSpPr>
          <p:cNvPr id="54" name="正方形/長方形 53"/>
          <p:cNvSpPr/>
          <p:nvPr/>
        </p:nvSpPr>
        <p:spPr>
          <a:xfrm>
            <a:off x="0" y="15007"/>
            <a:ext cx="9906000" cy="461665"/>
          </a:xfrm>
          <a:prstGeom prst="rect">
            <a:avLst/>
          </a:prstGeom>
        </p:spPr>
        <p:txBody>
          <a:bodyPr wrap="square">
            <a:spAutoFit/>
          </a:bodyPr>
          <a:lstStyle/>
          <a:p>
            <a:pPr algn="ctr" fontAlgn="auto">
              <a:spcBef>
                <a:spcPts val="0"/>
              </a:spcBef>
              <a:spcAft>
                <a:spcPts val="0"/>
              </a:spcAft>
            </a:pP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基幹</a:t>
            </a:r>
            <a:r>
              <a:rPr lang="ja-JP" altLang="en-US" sz="2400" b="1" dirty="0">
                <a:solidFill>
                  <a:prstClr val="black"/>
                </a:solidFill>
                <a:latin typeface="HGP創英角ｺﾞｼｯｸUB" panose="020B0900000000000000" pitchFamily="50" charset="-128"/>
                <a:ea typeface="HGP創英角ｺﾞｼｯｸUB" panose="020B0900000000000000" pitchFamily="50" charset="-128"/>
              </a:rPr>
              <a:t>相談支援センター</a:t>
            </a:r>
            <a:r>
              <a:rPr lang="ja-JP" altLang="en-US" sz="2400" b="1" dirty="0" smtClean="0">
                <a:solidFill>
                  <a:prstClr val="black"/>
                </a:solidFill>
                <a:latin typeface="HGP創英角ｺﾞｼｯｸUB" panose="020B0900000000000000" pitchFamily="50" charset="-128"/>
                <a:ea typeface="HGP創英角ｺﾞｼｯｸUB" panose="020B0900000000000000" pitchFamily="50" charset="-128"/>
              </a:rPr>
              <a:t>の設置促進等について</a:t>
            </a:r>
            <a:endParaRPr lang="ja-JP" altLang="en-US" sz="2400" b="1"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56" name="タイトル 1"/>
          <p:cNvSpPr txBox="1">
            <a:spLocks/>
          </p:cNvSpPr>
          <p:nvPr/>
        </p:nvSpPr>
        <p:spPr>
          <a:xfrm>
            <a:off x="144615" y="944688"/>
            <a:ext cx="9683661" cy="3204392"/>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lnSpc>
                <a:spcPts val="1300"/>
              </a:lnSpc>
            </a:pPr>
            <a:r>
              <a:rPr lang="ja-JP" altLang="en-US" sz="1400" dirty="0" smtClean="0">
                <a:latin typeface="HGPｺﾞｼｯｸM" panose="020B0600000000000000" pitchFamily="50" charset="-128"/>
                <a:ea typeface="HGPｺﾞｼｯｸM" panose="020B0600000000000000" pitchFamily="50" charset="-128"/>
              </a:rPr>
              <a:t>〇　平成</a:t>
            </a:r>
            <a:r>
              <a:rPr lang="en-US" altLang="ja-JP" sz="1400" dirty="0" smtClean="0">
                <a:latin typeface="HGPｺﾞｼｯｸM" panose="020B0600000000000000" pitchFamily="50" charset="-128"/>
                <a:ea typeface="HGPｺﾞｼｯｸM" panose="020B0600000000000000" pitchFamily="50" charset="-128"/>
              </a:rPr>
              <a:t>27</a:t>
            </a:r>
            <a:r>
              <a:rPr lang="ja-JP" altLang="en-US" sz="1400" dirty="0" smtClean="0">
                <a:latin typeface="HGPｺﾞｼｯｸM" panose="020B0600000000000000" pitchFamily="50" charset="-128"/>
                <a:ea typeface="HGPｺﾞｼｯｸM" panose="020B0600000000000000" pitchFamily="50" charset="-128"/>
              </a:rPr>
              <a:t>年４月から原則</a:t>
            </a:r>
            <a:r>
              <a:rPr lang="ja-JP" altLang="en-US" sz="1400" dirty="0">
                <a:latin typeface="HGPｺﾞｼｯｸM" panose="020B0600000000000000" pitchFamily="50" charset="-128"/>
                <a:ea typeface="HGPｺﾞｼｯｸM" panose="020B0600000000000000" pitchFamily="50" charset="-128"/>
              </a:rPr>
              <a:t>と</a:t>
            </a:r>
            <a:r>
              <a:rPr lang="ja-JP" altLang="en-US" sz="1400" dirty="0" smtClean="0">
                <a:latin typeface="HGPｺﾞｼｯｸM" panose="020B0600000000000000" pitchFamily="50" charset="-128"/>
                <a:ea typeface="HGPｺﾞｼｯｸM" panose="020B0600000000000000" pitchFamily="50" charset="-128"/>
              </a:rPr>
              <a:t>して全ての障害児者に専門的な相談支援を実施することとされている中、障害児者の相談支援の質の向上を図るため、有識者や関係団体で構成する</a:t>
            </a:r>
            <a:r>
              <a:rPr lang="ja-JP" altLang="en-US" sz="1400" b="1" u="sng" dirty="0" smtClean="0">
                <a:latin typeface="HGPｺﾞｼｯｸM" panose="020B0600000000000000" pitchFamily="50" charset="-128"/>
                <a:ea typeface="HGPｺﾞｼｯｸM" panose="020B0600000000000000" pitchFamily="50" charset="-128"/>
              </a:rPr>
              <a:t>「相談支援の質の向上に向けた検討会」</a:t>
            </a:r>
            <a:r>
              <a:rPr lang="ja-JP" altLang="en-US" sz="1400" dirty="0" smtClean="0">
                <a:latin typeface="HGPｺﾞｼｯｸM" panose="020B0600000000000000" pitchFamily="50" charset="-128"/>
                <a:ea typeface="HGPｺﾞｼｯｸM" panose="020B0600000000000000" pitchFamily="50" charset="-128"/>
              </a:rPr>
              <a:t>において相談支援専門員の資質の向上や相談支援体制の在り方について幅広く議論を行い、今後目指すべき方向性について、平成</a:t>
            </a:r>
            <a:r>
              <a:rPr lang="en-US" altLang="ja-JP" sz="1400" dirty="0" smtClean="0">
                <a:latin typeface="HGPｺﾞｼｯｸM" panose="020B0600000000000000" pitchFamily="50" charset="-128"/>
                <a:ea typeface="HGPｺﾞｼｯｸM" panose="020B0600000000000000" pitchFamily="50" charset="-128"/>
              </a:rPr>
              <a:t>28</a:t>
            </a:r>
            <a:r>
              <a:rPr lang="ja-JP" altLang="en-US" sz="1400" dirty="0" smtClean="0">
                <a:latin typeface="HGPｺﾞｼｯｸM" panose="020B0600000000000000" pitchFamily="50" charset="-128"/>
                <a:ea typeface="HGPｺﾞｼｯｸM" panose="020B0600000000000000" pitchFamily="50" charset="-128"/>
              </a:rPr>
              <a:t>年</a:t>
            </a:r>
            <a:r>
              <a:rPr lang="en-US" altLang="ja-JP" sz="1400" dirty="0" smtClean="0">
                <a:latin typeface="HGPｺﾞｼｯｸM" panose="020B0600000000000000" pitchFamily="50" charset="-128"/>
                <a:ea typeface="HGPｺﾞｼｯｸM" panose="020B0600000000000000" pitchFamily="50" charset="-128"/>
              </a:rPr>
              <a:t>10</a:t>
            </a:r>
            <a:r>
              <a:rPr lang="ja-JP" altLang="en-US" sz="1400" dirty="0" smtClean="0">
                <a:latin typeface="HGPｺﾞｼｯｸM" panose="020B0600000000000000" pitchFamily="50" charset="-128"/>
                <a:ea typeface="HGPｺﾞｼｯｸM" panose="020B0600000000000000" pitchFamily="50" charset="-128"/>
              </a:rPr>
              <a:t>月にそのとりまとめを公表した。</a:t>
            </a:r>
            <a:endParaRPr lang="en-US" altLang="ja-JP" sz="1400" dirty="0" smtClean="0">
              <a:latin typeface="HGPｺﾞｼｯｸM" panose="020B0600000000000000" pitchFamily="50" charset="-128"/>
              <a:ea typeface="HGPｺﾞｼｯｸM" panose="020B0600000000000000" pitchFamily="50" charset="-128"/>
            </a:endParaRPr>
          </a:p>
          <a:p>
            <a:pPr marL="85725" indent="-85725" algn="l">
              <a:lnSpc>
                <a:spcPts val="1300"/>
              </a:lnSpc>
            </a:pPr>
            <a:endParaRPr lang="en-US" altLang="ja-JP" sz="500" dirty="0" smtClean="0">
              <a:latin typeface="HGPｺﾞｼｯｸM" panose="020B0600000000000000" pitchFamily="50" charset="-128"/>
              <a:ea typeface="HGPｺﾞｼｯｸM" panose="020B0600000000000000" pitchFamily="50" charset="-128"/>
            </a:endParaRPr>
          </a:p>
          <a:p>
            <a:pPr marL="85725" indent="-85725" algn="l">
              <a:lnSpc>
                <a:spcPts val="1300"/>
              </a:lnSpc>
            </a:pPr>
            <a:r>
              <a:rPr lang="ja-JP" altLang="en-US" sz="1400" dirty="0" smtClean="0">
                <a:latin typeface="HGPｺﾞｼｯｸM" panose="020B0600000000000000" pitchFamily="50" charset="-128"/>
                <a:ea typeface="HGPｺﾞｼｯｸM" panose="020B0600000000000000" pitchFamily="50" charset="-128"/>
              </a:rPr>
              <a:t>〇　上記のとりまとめにおいては、</a:t>
            </a:r>
            <a:endParaRPr lang="en-US" altLang="ja-JP" sz="1400" dirty="0">
              <a:latin typeface="HGPｺﾞｼｯｸM" panose="020B0600000000000000" pitchFamily="50" charset="-128"/>
              <a:ea typeface="HGPｺﾞｼｯｸM" panose="020B0600000000000000" pitchFamily="50" charset="-128"/>
            </a:endParaRPr>
          </a:p>
          <a:p>
            <a:pPr marL="177800" indent="-177800" algn="l">
              <a:lnSpc>
                <a:spcPts val="1300"/>
              </a:lnSpc>
            </a:pPr>
            <a:r>
              <a:rPr lang="ja-JP" altLang="en-US" sz="1400" dirty="0">
                <a:latin typeface="HGPｺﾞｼｯｸM" panose="020B0600000000000000" pitchFamily="50" charset="-128"/>
                <a:ea typeface="HGPｺﾞｼｯｸM" panose="020B0600000000000000" pitchFamily="50" charset="-128"/>
              </a:rPr>
              <a:t>　</a:t>
            </a:r>
            <a:r>
              <a:rPr lang="ja-JP" altLang="en-US" sz="1400" dirty="0" smtClean="0">
                <a:latin typeface="HGPｺﾞｼｯｸM" panose="020B0600000000000000" pitchFamily="50" charset="-128"/>
                <a:ea typeface="HGPｺﾞｼｯｸM" panose="020B0600000000000000" pitchFamily="50" charset="-128"/>
              </a:rPr>
              <a:t>・　</a:t>
            </a:r>
            <a:r>
              <a:rPr lang="ja-JP" altLang="en-US" sz="1400" b="1" u="sng" dirty="0" smtClean="0">
                <a:latin typeface="HGPｺﾞｼｯｸM" panose="020B0600000000000000" pitchFamily="50" charset="-128"/>
                <a:ea typeface="HGPｺﾞｼｯｸM" panose="020B0600000000000000" pitchFamily="50" charset="-128"/>
              </a:rPr>
              <a:t>基幹相談支援センターの設置促進</a:t>
            </a:r>
            <a:r>
              <a:rPr lang="ja-JP" altLang="en-US" sz="1400" dirty="0" smtClean="0">
                <a:latin typeface="HGPｺﾞｼｯｸM" panose="020B0600000000000000" pitchFamily="50" charset="-128"/>
                <a:ea typeface="HGPｺﾞｼｯｸM" panose="020B0600000000000000" pitchFamily="50" charset="-128"/>
              </a:rPr>
              <a:t>に向け、</a:t>
            </a:r>
            <a:r>
              <a:rPr lang="ja-JP" altLang="en-US" sz="1400" b="1" u="sng" dirty="0" smtClean="0">
                <a:latin typeface="HGPｺﾞｼｯｸM" panose="020B0600000000000000" pitchFamily="50" charset="-128"/>
                <a:ea typeface="HGPｺﾞｼｯｸM" panose="020B0600000000000000" pitchFamily="50" charset="-128"/>
              </a:rPr>
              <a:t>都道府県においても、</a:t>
            </a:r>
            <a:r>
              <a:rPr lang="ja-JP" altLang="en-US" sz="1400" dirty="0" smtClean="0">
                <a:latin typeface="HGPｺﾞｼｯｸM" panose="020B0600000000000000" pitchFamily="50" charset="-128"/>
                <a:ea typeface="HGPｺﾞｼｯｸM" panose="020B0600000000000000" pitchFamily="50" charset="-128"/>
              </a:rPr>
              <a:t>障害福祉計画のとりまとめ等の際に、</a:t>
            </a:r>
            <a:r>
              <a:rPr lang="ja-JP" altLang="en-US" sz="1400" b="1" u="sng" dirty="0" smtClean="0">
                <a:latin typeface="HGPｺﾞｼｯｸM" panose="020B0600000000000000" pitchFamily="50" charset="-128"/>
                <a:ea typeface="HGPｺﾞｼｯｸM" panose="020B0600000000000000" pitchFamily="50" charset="-128"/>
              </a:rPr>
              <a:t>基幹相談支援センターを設置していない市町村に対して相談支援体制の確保に関する取組をフォローし、必要に応じて広域調整などの支援を行うべき</a:t>
            </a:r>
            <a:r>
              <a:rPr lang="ja-JP" altLang="en-US" sz="1400" dirty="0" smtClean="0">
                <a:latin typeface="HGPｺﾞｼｯｸM" panose="020B0600000000000000" pitchFamily="50" charset="-128"/>
                <a:ea typeface="HGPｺﾞｼｯｸM" panose="020B0600000000000000" pitchFamily="50" charset="-128"/>
              </a:rPr>
              <a:t>こと</a:t>
            </a:r>
            <a:endParaRPr lang="en-US" altLang="ja-JP" sz="1400" dirty="0" smtClean="0">
              <a:latin typeface="HGPｺﾞｼｯｸM" panose="020B0600000000000000" pitchFamily="50" charset="-128"/>
              <a:ea typeface="HGPｺﾞｼｯｸM" panose="020B0600000000000000" pitchFamily="50" charset="-128"/>
            </a:endParaRPr>
          </a:p>
          <a:p>
            <a:pPr marL="85725" indent="-85725" algn="l">
              <a:lnSpc>
                <a:spcPts val="1300"/>
              </a:lnSpc>
            </a:pPr>
            <a:endParaRPr lang="en-US" altLang="ja-JP" sz="500" dirty="0" smtClean="0">
              <a:latin typeface="HGPｺﾞｼｯｸM" panose="020B0600000000000000" pitchFamily="50" charset="-128"/>
              <a:ea typeface="HGPｺﾞｼｯｸM" panose="020B0600000000000000" pitchFamily="50" charset="-128"/>
            </a:endParaRPr>
          </a:p>
          <a:p>
            <a:pPr marL="179388" indent="-179388" algn="l">
              <a:lnSpc>
                <a:spcPts val="1300"/>
              </a:lnSpc>
            </a:pPr>
            <a:r>
              <a:rPr lang="ja-JP" altLang="en-US" sz="1400" dirty="0">
                <a:latin typeface="HGPｺﾞｼｯｸM" panose="020B0600000000000000" pitchFamily="50" charset="-128"/>
                <a:ea typeface="HGPｺﾞｼｯｸM" panose="020B0600000000000000" pitchFamily="50" charset="-128"/>
              </a:rPr>
              <a:t>　</a:t>
            </a:r>
            <a:r>
              <a:rPr lang="ja-JP" altLang="en-US" sz="1400" dirty="0" smtClean="0">
                <a:latin typeface="HGPｺﾞｼｯｸM" panose="020B0600000000000000" pitchFamily="50" charset="-128"/>
                <a:ea typeface="HGPｺﾞｼｯｸM" panose="020B0600000000000000" pitchFamily="50" charset="-128"/>
              </a:rPr>
              <a:t>・　</a:t>
            </a:r>
            <a:r>
              <a:rPr lang="ja-JP" altLang="en-US" sz="1400" b="1" u="sng" dirty="0" smtClean="0">
                <a:latin typeface="HGPｺﾞｼｯｸM" panose="020B0600000000000000" pitchFamily="50" charset="-128"/>
                <a:ea typeface="HGPｺﾞｼｯｸM" panose="020B0600000000000000" pitchFamily="50" charset="-128"/>
              </a:rPr>
              <a:t>相談支援について指導的役割を果たす「主任相談支援専門員（仮称）」を基幹相談支援センターに計画的に配置すべき</a:t>
            </a:r>
            <a:r>
              <a:rPr lang="ja-JP" altLang="en-US" sz="1400" dirty="0" smtClean="0">
                <a:latin typeface="HGPｺﾞｼｯｸM" panose="020B0600000000000000" pitchFamily="50" charset="-128"/>
                <a:ea typeface="HGPｺﾞｼｯｸM" panose="020B0600000000000000" pitchFamily="50" charset="-128"/>
              </a:rPr>
              <a:t>こと</a:t>
            </a:r>
            <a:endParaRPr lang="en-US" altLang="ja-JP" sz="1400" dirty="0" smtClean="0">
              <a:latin typeface="HGPｺﾞｼｯｸM" panose="020B0600000000000000" pitchFamily="50" charset="-128"/>
              <a:ea typeface="HGPｺﾞｼｯｸM" panose="020B0600000000000000" pitchFamily="50" charset="-128"/>
            </a:endParaRPr>
          </a:p>
          <a:p>
            <a:pPr marL="179388" indent="-179388" algn="l">
              <a:lnSpc>
                <a:spcPts val="1300"/>
              </a:lnSpc>
            </a:pPr>
            <a:endParaRPr lang="en-US" altLang="ja-JP" sz="500" dirty="0">
              <a:latin typeface="HGPｺﾞｼｯｸM" panose="020B0600000000000000" pitchFamily="50" charset="-128"/>
              <a:ea typeface="HGPｺﾞｼｯｸM" panose="020B0600000000000000" pitchFamily="50" charset="-128"/>
            </a:endParaRPr>
          </a:p>
          <a:p>
            <a:pPr marL="179388" indent="-179388" algn="l">
              <a:lnSpc>
                <a:spcPts val="1300"/>
              </a:lnSpc>
            </a:pPr>
            <a:r>
              <a:rPr lang="ja-JP" altLang="en-US" sz="1400" dirty="0" smtClean="0">
                <a:latin typeface="HGPｺﾞｼｯｸM" panose="020B0600000000000000" pitchFamily="50" charset="-128"/>
                <a:ea typeface="HGPｺﾞｼｯｸM" panose="020B0600000000000000" pitchFamily="50" charset="-128"/>
              </a:rPr>
              <a:t>　・　</a:t>
            </a:r>
            <a:r>
              <a:rPr lang="ja-JP" altLang="en-US" sz="1400" b="1" u="sng" dirty="0" smtClean="0">
                <a:latin typeface="HGPｺﾞｼｯｸM" panose="020B0600000000000000" pitchFamily="50" charset="-128"/>
                <a:ea typeface="HGPｺﾞｼｯｸM" panose="020B0600000000000000" pitchFamily="50" charset="-128"/>
              </a:rPr>
              <a:t>市町村の支給決定の担当職員においては、</a:t>
            </a:r>
            <a:r>
              <a:rPr lang="ja-JP" altLang="en-US" sz="1400" dirty="0" smtClean="0">
                <a:latin typeface="HGPｺﾞｼｯｸM" panose="020B0600000000000000" pitchFamily="50" charset="-128"/>
                <a:ea typeface="HGPｺﾞｼｯｸM" panose="020B0600000000000000" pitchFamily="50" charset="-128"/>
              </a:rPr>
              <a:t>機械的に事務処理を進めることのないよう、相談支援従事者研修などに参加することなどを通じて</a:t>
            </a:r>
            <a:r>
              <a:rPr lang="ja-JP" altLang="en-US" sz="1400" b="1" u="sng" dirty="0" smtClean="0">
                <a:latin typeface="HGPｺﾞｼｯｸM" panose="020B0600000000000000" pitchFamily="50" charset="-128"/>
                <a:ea typeface="HGPｺﾞｼｯｸM" panose="020B0600000000000000" pitchFamily="50" charset="-128"/>
              </a:rPr>
              <a:t>一定の専門的知見を身につけるべき。</a:t>
            </a:r>
            <a:endParaRPr lang="en-US" altLang="ja-JP" sz="1400" b="1" u="sng" dirty="0" smtClean="0">
              <a:latin typeface="HGPｺﾞｼｯｸM" panose="020B0600000000000000" pitchFamily="50" charset="-128"/>
              <a:ea typeface="HGPｺﾞｼｯｸM" panose="020B0600000000000000" pitchFamily="50" charset="-128"/>
            </a:endParaRPr>
          </a:p>
          <a:p>
            <a:pPr marL="179388" indent="-179388" algn="l">
              <a:lnSpc>
                <a:spcPts val="1300"/>
              </a:lnSpc>
            </a:pPr>
            <a:endParaRPr lang="en-US" altLang="ja-JP" sz="500" dirty="0" smtClean="0">
              <a:latin typeface="HGPｺﾞｼｯｸM" panose="020B0600000000000000" pitchFamily="50" charset="-128"/>
              <a:ea typeface="HGPｺﾞｼｯｸM" panose="020B0600000000000000" pitchFamily="50" charset="-128"/>
            </a:endParaRPr>
          </a:p>
          <a:p>
            <a:pPr marL="179388" indent="-85725" algn="l">
              <a:lnSpc>
                <a:spcPts val="1300"/>
              </a:lnSpc>
            </a:pPr>
            <a:r>
              <a:rPr lang="ja-JP" altLang="en-US" sz="1400" dirty="0" smtClean="0">
                <a:latin typeface="HGPｺﾞｼｯｸM" panose="020B0600000000000000" pitchFamily="50" charset="-128"/>
                <a:ea typeface="HGPｺﾞｼｯｸM" panose="020B0600000000000000" pitchFamily="50" charset="-128"/>
              </a:rPr>
              <a:t>といった事項が指摘されている。</a:t>
            </a:r>
            <a:endParaRPr lang="en-US" altLang="ja-JP" sz="1400" dirty="0" smtClean="0">
              <a:latin typeface="HGPｺﾞｼｯｸM" panose="020B0600000000000000" pitchFamily="50" charset="-128"/>
              <a:ea typeface="HGPｺﾞｼｯｸM" panose="020B0600000000000000" pitchFamily="50" charset="-128"/>
            </a:endParaRPr>
          </a:p>
          <a:p>
            <a:pPr marL="179388" indent="-85725" algn="l">
              <a:lnSpc>
                <a:spcPts val="1300"/>
              </a:lnSpc>
            </a:pPr>
            <a:endParaRPr lang="en-US" altLang="ja-JP" sz="500" dirty="0" smtClean="0">
              <a:latin typeface="HGPｺﾞｼｯｸM" panose="020B0600000000000000" pitchFamily="50" charset="-128"/>
              <a:ea typeface="HGPｺﾞｼｯｸM" panose="020B0600000000000000" pitchFamily="50" charset="-128"/>
            </a:endParaRPr>
          </a:p>
          <a:p>
            <a:pPr marL="85725" indent="-85725" algn="l">
              <a:lnSpc>
                <a:spcPts val="1300"/>
              </a:lnSpc>
            </a:pPr>
            <a:r>
              <a:rPr lang="ja-JP" altLang="en-US" sz="1400" dirty="0">
                <a:latin typeface="HGPｺﾞｼｯｸM" panose="020B0600000000000000" pitchFamily="50" charset="-128"/>
                <a:ea typeface="HGPｺﾞｼｯｸM" panose="020B0600000000000000" pitchFamily="50" charset="-128"/>
              </a:rPr>
              <a:t>〇　</a:t>
            </a:r>
            <a:r>
              <a:rPr lang="ja-JP" altLang="en-US" sz="1400" dirty="0" smtClean="0">
                <a:latin typeface="HGPｺﾞｼｯｸM" panose="020B0600000000000000" pitchFamily="50" charset="-128"/>
                <a:ea typeface="HGPｺﾞｼｯｸM" panose="020B0600000000000000" pitchFamily="50" charset="-128"/>
              </a:rPr>
              <a:t>この他、平成</a:t>
            </a:r>
            <a:r>
              <a:rPr lang="en-US" altLang="ja-JP" sz="1400" dirty="0" smtClean="0">
                <a:latin typeface="HGPｺﾞｼｯｸM" panose="020B0600000000000000" pitchFamily="50" charset="-128"/>
                <a:ea typeface="HGPｺﾞｼｯｸM" panose="020B0600000000000000" pitchFamily="50" charset="-128"/>
              </a:rPr>
              <a:t>28</a:t>
            </a:r>
            <a:r>
              <a:rPr lang="ja-JP" altLang="en-US" sz="1400" dirty="0" smtClean="0">
                <a:latin typeface="HGPｺﾞｼｯｸM" panose="020B0600000000000000" pitchFamily="50" charset="-128"/>
                <a:ea typeface="HGPｺﾞｼｯｸM" panose="020B0600000000000000" pitchFamily="50" charset="-128"/>
              </a:rPr>
              <a:t>年</a:t>
            </a:r>
            <a:r>
              <a:rPr lang="en-US" altLang="ja-JP" sz="1400" dirty="0" smtClean="0">
                <a:latin typeface="HGPｺﾞｼｯｸM" panose="020B0600000000000000" pitchFamily="50" charset="-128"/>
                <a:ea typeface="HGPｺﾞｼｯｸM" panose="020B0600000000000000" pitchFamily="50" charset="-128"/>
              </a:rPr>
              <a:t>4</a:t>
            </a:r>
            <a:r>
              <a:rPr lang="ja-JP" altLang="en-US" sz="1400" dirty="0" smtClean="0">
                <a:latin typeface="HGPｺﾞｼｯｸM" panose="020B0600000000000000" pitchFamily="50" charset="-128"/>
                <a:ea typeface="HGPｺﾞｼｯｸM" panose="020B0600000000000000" pitchFamily="50" charset="-128"/>
              </a:rPr>
              <a:t>月に「安心居住政策研究会」（国土交通省設置）において、障害者の安心した住まいの確保のためには、居住支援協議会と（自立支援）協議会が連携し、入居支援体制を構築することが効果的であるとの意見が示されている。</a:t>
            </a:r>
            <a:endParaRPr lang="en-US" altLang="ja-JP" sz="1400" dirty="0" smtClean="0">
              <a:latin typeface="HGPｺﾞｼｯｸM" panose="020B0600000000000000" pitchFamily="50" charset="-128"/>
              <a:ea typeface="HGPｺﾞｼｯｸM" panose="020B0600000000000000" pitchFamily="50" charset="-128"/>
            </a:endParaRPr>
          </a:p>
        </p:txBody>
      </p:sp>
      <p:sp>
        <p:nvSpPr>
          <p:cNvPr id="60" name="下矢印 59"/>
          <p:cNvSpPr/>
          <p:nvPr/>
        </p:nvSpPr>
        <p:spPr>
          <a:xfrm>
            <a:off x="3977892" y="4221088"/>
            <a:ext cx="1950217" cy="36004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タイトル 1"/>
          <p:cNvSpPr txBox="1">
            <a:spLocks/>
          </p:cNvSpPr>
          <p:nvPr/>
        </p:nvSpPr>
        <p:spPr>
          <a:xfrm>
            <a:off x="144616" y="4653064"/>
            <a:ext cx="9683661" cy="2088304"/>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9388" indent="-179388" algn="l"/>
            <a:r>
              <a:rPr lang="ja-JP" altLang="en-US" sz="1400" dirty="0" smtClean="0">
                <a:latin typeface="HGPｺﾞｼｯｸM" panose="020B0600000000000000" pitchFamily="50" charset="-128"/>
                <a:ea typeface="HGPｺﾞｼｯｸM" panose="020B0600000000000000" pitchFamily="50" charset="-128"/>
              </a:rPr>
              <a:t>〇　上記を踏まえ、「第一　三　相談支援の体制の基本的考え方」に以下の事項を追記してはどうか。</a:t>
            </a:r>
            <a:endParaRPr lang="en-US" altLang="ja-JP" sz="1400" dirty="0" smtClean="0">
              <a:latin typeface="HGPｺﾞｼｯｸM" panose="020B0600000000000000" pitchFamily="50" charset="-128"/>
              <a:ea typeface="HGPｺﾞｼｯｸM" panose="020B0600000000000000" pitchFamily="50" charset="-128"/>
            </a:endParaRPr>
          </a:p>
          <a:p>
            <a:pPr marL="179388" indent="-179388" algn="l"/>
            <a:endParaRPr lang="en-US" altLang="ja-JP" sz="600" dirty="0" smtClean="0">
              <a:latin typeface="HGPｺﾞｼｯｸM" panose="020B0600000000000000" pitchFamily="50" charset="-128"/>
              <a:ea typeface="HGPｺﾞｼｯｸM" panose="020B0600000000000000" pitchFamily="50" charset="-128"/>
            </a:endParaRPr>
          </a:p>
          <a:p>
            <a:pPr marL="179388" indent="-179388" algn="l"/>
            <a:r>
              <a:rPr lang="ja-JP" altLang="en-US" sz="1400" dirty="0" smtClean="0">
                <a:latin typeface="HGPｺﾞｼｯｸM" panose="020B0600000000000000" pitchFamily="50" charset="-128"/>
                <a:ea typeface="HGPｺﾞｼｯｸM" panose="020B0600000000000000" pitchFamily="50" charset="-128"/>
              </a:rPr>
              <a:t>　・　都道府県においては、</a:t>
            </a:r>
            <a:r>
              <a:rPr lang="ja-JP" altLang="en-US" sz="1400" b="1" u="sng" dirty="0" smtClean="0">
                <a:latin typeface="HGPｺﾞｼｯｸM" panose="020B0600000000000000" pitchFamily="50" charset="-128"/>
                <a:ea typeface="HGPｺﾞｼｯｸM" panose="020B0600000000000000" pitchFamily="50" charset="-128"/>
              </a:rPr>
              <a:t>基幹相談支援センターが設置されていない市町村に対し、その設置に向けた積極的な働きかけを行う</a:t>
            </a:r>
            <a:r>
              <a:rPr lang="ja-JP" altLang="en-US" sz="1400" dirty="0" smtClean="0">
                <a:latin typeface="HGPｺﾞｼｯｸM" panose="020B0600000000000000" pitchFamily="50" charset="-128"/>
                <a:ea typeface="HGPｺﾞｼｯｸM" panose="020B0600000000000000" pitchFamily="50" charset="-128"/>
              </a:rPr>
              <a:t>ことや、</a:t>
            </a:r>
            <a:r>
              <a:rPr lang="ja-JP" altLang="en-US" sz="1400" b="1" u="sng" dirty="0" smtClean="0">
                <a:latin typeface="HGPｺﾞｼｯｸM" panose="020B0600000000000000" pitchFamily="50" charset="-128"/>
                <a:ea typeface="HGPｺﾞｼｯｸM" panose="020B0600000000000000" pitchFamily="50" charset="-128"/>
              </a:rPr>
              <a:t>同センターに、相談支援に関して指導的役割を担う人材を計画的に確保</a:t>
            </a:r>
            <a:r>
              <a:rPr lang="ja-JP" altLang="en-US" sz="1400" dirty="0" smtClean="0">
                <a:latin typeface="HGPｺﾞｼｯｸM" panose="020B0600000000000000" pitchFamily="50" charset="-128"/>
                <a:ea typeface="HGPｺﾞｼｯｸM" panose="020B0600000000000000" pitchFamily="50" charset="-128"/>
              </a:rPr>
              <a:t>することが必要であること。</a:t>
            </a:r>
            <a:endParaRPr lang="en-US" altLang="ja-JP" sz="1400" dirty="0" smtClean="0">
              <a:latin typeface="HGPｺﾞｼｯｸM" panose="020B0600000000000000" pitchFamily="50" charset="-128"/>
              <a:ea typeface="HGPｺﾞｼｯｸM" panose="020B0600000000000000" pitchFamily="50" charset="-128"/>
            </a:endParaRPr>
          </a:p>
          <a:p>
            <a:pPr marL="179388" indent="-179388" algn="l"/>
            <a:endParaRPr lang="en-US" altLang="ja-JP" sz="500" dirty="0" smtClean="0">
              <a:latin typeface="HGPｺﾞｼｯｸM" panose="020B0600000000000000" pitchFamily="50" charset="-128"/>
              <a:ea typeface="HGPｺﾞｼｯｸM" panose="020B0600000000000000" pitchFamily="50" charset="-128"/>
            </a:endParaRPr>
          </a:p>
          <a:p>
            <a:pPr marL="179388" indent="-179388" algn="l"/>
            <a:r>
              <a:rPr lang="ja-JP" altLang="en-US" sz="1400" dirty="0">
                <a:solidFill>
                  <a:srgbClr val="FF0000"/>
                </a:solidFill>
                <a:latin typeface="HGPｺﾞｼｯｸM" panose="020B0600000000000000" pitchFamily="50" charset="-128"/>
                <a:ea typeface="HGPｺﾞｼｯｸM" panose="020B0600000000000000" pitchFamily="50" charset="-128"/>
              </a:rPr>
              <a:t>　</a:t>
            </a:r>
            <a:r>
              <a:rPr lang="ja-JP" altLang="en-US" sz="1400" dirty="0" smtClean="0">
                <a:latin typeface="HGPｺﾞｼｯｸM" panose="020B0600000000000000" pitchFamily="50" charset="-128"/>
                <a:ea typeface="HGPｺﾞｼｯｸM" panose="020B0600000000000000" pitchFamily="50" charset="-128"/>
              </a:rPr>
              <a:t>・　障害者が安心して地域に住まえるよう、都道府県及び市町村においては、（自立支援）協議会と居住支援協議会の連携等に努めること。</a:t>
            </a:r>
            <a:endParaRPr lang="en-US" altLang="ja-JP" sz="1400" dirty="0" smtClean="0">
              <a:latin typeface="HGPｺﾞｼｯｸM" panose="020B0600000000000000" pitchFamily="50" charset="-128"/>
              <a:ea typeface="HGPｺﾞｼｯｸM" panose="020B0600000000000000" pitchFamily="50" charset="-128"/>
            </a:endParaRPr>
          </a:p>
          <a:p>
            <a:pPr marL="179388" indent="-179388" algn="l"/>
            <a:endParaRPr lang="en-US" altLang="ja-JP" sz="600" dirty="0" smtClean="0">
              <a:latin typeface="HGPｺﾞｼｯｸM" panose="020B0600000000000000" pitchFamily="50" charset="-128"/>
              <a:ea typeface="HGPｺﾞｼｯｸM" panose="020B0600000000000000" pitchFamily="50" charset="-128"/>
            </a:endParaRPr>
          </a:p>
          <a:p>
            <a:pPr marL="179388" indent="-179388" algn="l"/>
            <a:r>
              <a:rPr lang="ja-JP" altLang="en-US" sz="1400" dirty="0" smtClean="0">
                <a:latin typeface="HGPｺﾞｼｯｸM" panose="020B0600000000000000" pitchFamily="50" charset="-128"/>
                <a:ea typeface="HGPｺﾞｼｯｸM" panose="020B0600000000000000" pitchFamily="50" charset="-128"/>
              </a:rPr>
              <a:t>〇　また、「第三　三　４　㈠サービスの提供に係る人材の研修」において、以下の事項を追記してはどうか。</a:t>
            </a:r>
            <a:endParaRPr lang="en-US" altLang="ja-JP" sz="1400" dirty="0" smtClean="0">
              <a:latin typeface="HGPｺﾞｼｯｸM" panose="020B0600000000000000" pitchFamily="50" charset="-128"/>
              <a:ea typeface="HGPｺﾞｼｯｸM" panose="020B0600000000000000" pitchFamily="50" charset="-128"/>
            </a:endParaRPr>
          </a:p>
          <a:p>
            <a:pPr marL="179388" indent="-179388" algn="l"/>
            <a:endParaRPr lang="en-US" altLang="ja-JP" sz="600" dirty="0" smtClean="0">
              <a:latin typeface="HGPｺﾞｼｯｸM" panose="020B0600000000000000" pitchFamily="50" charset="-128"/>
              <a:ea typeface="HGPｺﾞｼｯｸM" panose="020B0600000000000000" pitchFamily="50" charset="-128"/>
            </a:endParaRPr>
          </a:p>
          <a:p>
            <a:pPr marL="179388" indent="-179388" algn="l"/>
            <a:r>
              <a:rPr lang="ja-JP" altLang="en-US" sz="1400" dirty="0">
                <a:latin typeface="HGPｺﾞｼｯｸM" panose="020B0600000000000000" pitchFamily="50" charset="-128"/>
                <a:ea typeface="HGPｺﾞｼｯｸM" panose="020B0600000000000000" pitchFamily="50" charset="-128"/>
              </a:rPr>
              <a:t>　</a:t>
            </a:r>
            <a:r>
              <a:rPr lang="ja-JP" altLang="en-US" sz="1400" dirty="0" smtClean="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地域生活支援事業における障害者相談支援事業及び介護給付費等の支給決定事務に係る業務を適切に実施するため、</a:t>
            </a:r>
            <a:r>
              <a:rPr lang="ja-JP" altLang="en-US" sz="1400" b="1" u="sng" dirty="0">
                <a:latin typeface="HGPｺﾞｼｯｸM" panose="020B0600000000000000" pitchFamily="50" charset="-128"/>
                <a:ea typeface="HGPｺﾞｼｯｸM" panose="020B0600000000000000" pitchFamily="50" charset="-128"/>
              </a:rPr>
              <a:t>市町村職員に対して相談支援従事者研修の受講を促す</a:t>
            </a:r>
            <a:r>
              <a:rPr lang="ja-JP" altLang="en-US" sz="1400" dirty="0">
                <a:latin typeface="HGPｺﾞｼｯｸM" panose="020B0600000000000000" pitchFamily="50" charset="-128"/>
                <a:ea typeface="HGPｺﾞｼｯｸM" panose="020B0600000000000000" pitchFamily="50" charset="-128"/>
              </a:rPr>
              <a:t>ことが</a:t>
            </a:r>
            <a:r>
              <a:rPr lang="ja-JP" altLang="en-US" sz="1400" dirty="0" smtClean="0">
                <a:latin typeface="HGPｺﾞｼｯｸM" panose="020B0600000000000000" pitchFamily="50" charset="-128"/>
                <a:ea typeface="HGPｺﾞｼｯｸM" panose="020B0600000000000000" pitchFamily="50" charset="-128"/>
              </a:rPr>
              <a:t>望ましいこと。</a:t>
            </a:r>
            <a:endParaRPr lang="ja-JP" altLang="en-US" sz="1400" dirty="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89194" y="4293096"/>
            <a:ext cx="2343526" cy="39149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基本指針への記載（案）</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59" name="正方形/長方形 58"/>
          <p:cNvSpPr/>
          <p:nvPr/>
        </p:nvSpPr>
        <p:spPr>
          <a:xfrm>
            <a:off x="38454" y="620688"/>
            <a:ext cx="2034226" cy="32400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基本的な考え方</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p:txBody>
          <a:bodyPr/>
          <a:lstStyle/>
          <a:p>
            <a:pPr>
              <a:defRPr/>
            </a:pPr>
            <a:fld id="{F2A1C1E8-9361-4557-9EFC-000E05CD7A25}" type="slidenum">
              <a:rPr lang="en-US" altLang="ja-JP" smtClean="0"/>
              <a:pPr>
                <a:defRPr/>
              </a:pPr>
              <a:t>77</a:t>
            </a:fld>
            <a:endParaRPr lang="en-US" altLang="ja-JP" dirty="0"/>
          </a:p>
        </p:txBody>
      </p:sp>
    </p:spTree>
    <p:extLst>
      <p:ext uri="{BB962C8B-B14F-4D97-AF65-F5344CB8AC3E}">
        <p14:creationId xmlns:p14="http://schemas.microsoft.com/office/powerpoint/2010/main" val="21340194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10"/>
          <p:cNvGrpSpPr>
            <a:grpSpLocks/>
          </p:cNvGrpSpPr>
          <p:nvPr/>
        </p:nvGrpSpPr>
        <p:grpSpPr bwMode="auto">
          <a:xfrm>
            <a:off x="80" y="476672"/>
            <a:ext cx="9906000" cy="71438"/>
            <a:chOff x="0" y="188640"/>
            <a:chExt cx="9144000" cy="72008"/>
          </a:xfrm>
        </p:grpSpPr>
        <p:cxnSp>
          <p:nvCxnSpPr>
            <p:cNvPr id="50" name="直線コネクタ 49"/>
            <p:cNvCxnSpPr/>
            <p:nvPr/>
          </p:nvCxnSpPr>
          <p:spPr>
            <a:xfrm>
              <a:off x="0" y="188640"/>
              <a:ext cx="9144000" cy="0"/>
            </a:xfrm>
            <a:prstGeom prst="line">
              <a:avLst/>
            </a:prstGeom>
            <a:noFill/>
            <a:ln w="9525" cap="flat" cmpd="sng" algn="ctr">
              <a:solidFill>
                <a:srgbClr val="99CCFF"/>
              </a:solidFill>
              <a:prstDash val="solid"/>
            </a:ln>
            <a:effectLst/>
          </p:spPr>
        </p:cxnSp>
        <p:cxnSp>
          <p:nvCxnSpPr>
            <p:cNvPr id="51" name="直線コネクタ 50"/>
            <p:cNvCxnSpPr/>
            <p:nvPr/>
          </p:nvCxnSpPr>
          <p:spPr>
            <a:xfrm>
              <a:off x="0" y="260648"/>
              <a:ext cx="9144000" cy="0"/>
            </a:xfrm>
            <a:prstGeom prst="line">
              <a:avLst/>
            </a:prstGeom>
            <a:noFill/>
            <a:ln w="57150" cap="flat" cmpd="sng" algn="ctr">
              <a:solidFill>
                <a:srgbClr val="99CCFF"/>
              </a:solidFill>
              <a:prstDash val="solid"/>
            </a:ln>
            <a:effectLst/>
          </p:spPr>
        </p:cxnSp>
      </p:grpSp>
      <p:sp>
        <p:nvSpPr>
          <p:cNvPr id="54" name="正方形/長方形 53"/>
          <p:cNvSpPr/>
          <p:nvPr/>
        </p:nvSpPr>
        <p:spPr>
          <a:xfrm>
            <a:off x="0" y="61361"/>
            <a:ext cx="9906000" cy="369332"/>
          </a:xfrm>
          <a:prstGeom prst="rect">
            <a:avLst/>
          </a:prstGeom>
        </p:spPr>
        <p:txBody>
          <a:bodyPr wrap="square">
            <a:spAutoFit/>
          </a:bodyPr>
          <a:lstStyle/>
          <a:p>
            <a:pPr algn="ctr" fontAlgn="auto">
              <a:spcBef>
                <a:spcPts val="0"/>
              </a:spcBef>
              <a:spcAft>
                <a:spcPts val="0"/>
              </a:spcAft>
            </a:pPr>
            <a:r>
              <a:rPr lang="ja-JP" altLang="en-US" b="1" dirty="0" smtClean="0">
                <a:solidFill>
                  <a:prstClr val="black"/>
                </a:solidFill>
                <a:latin typeface="HGP創英角ｺﾞｼｯｸUB" panose="020B0900000000000000" pitchFamily="50" charset="-128"/>
                <a:ea typeface="HGP創英角ｺﾞｼｯｸUB" panose="020B0900000000000000" pitchFamily="50" charset="-128"/>
              </a:rPr>
              <a:t>第５期障害福祉計画に係る国の基本指針における障害者虐待防止に関する対応について</a:t>
            </a:r>
            <a:endParaRPr lang="ja-JP" altLang="en-US" b="1"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56" name="タイトル 1"/>
          <p:cNvSpPr txBox="1">
            <a:spLocks/>
          </p:cNvSpPr>
          <p:nvPr/>
        </p:nvSpPr>
        <p:spPr>
          <a:xfrm>
            <a:off x="144615" y="952473"/>
            <a:ext cx="9683661" cy="2332511"/>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85725" indent="-85725" algn="l"/>
            <a:r>
              <a:rPr lang="ja-JP" altLang="en-US" sz="1300" dirty="0" smtClean="0">
                <a:latin typeface="HGPｺﾞｼｯｸM" panose="020B0600000000000000" pitchFamily="50" charset="-128"/>
                <a:ea typeface="HGPｺﾞｼｯｸM" panose="020B0600000000000000" pitchFamily="50" charset="-128"/>
              </a:rPr>
              <a:t>〇　指定</a:t>
            </a:r>
            <a:r>
              <a:rPr lang="ja-JP" altLang="en-US" sz="1300" dirty="0">
                <a:latin typeface="HGPｺﾞｼｯｸM" panose="020B0600000000000000" pitchFamily="50" charset="-128"/>
                <a:ea typeface="HGPｺﾞｼｯｸM" panose="020B0600000000000000" pitchFamily="50" charset="-128"/>
              </a:rPr>
              <a:t>障害福祉サービス等の事業者は、利用者の人権の擁護、虐待の防止等の</a:t>
            </a:r>
            <a:r>
              <a:rPr lang="ja-JP" altLang="en-US" sz="1300" dirty="0" smtClean="0">
                <a:latin typeface="HGPｺﾞｼｯｸM" panose="020B0600000000000000" pitchFamily="50" charset="-128"/>
                <a:ea typeface="HGPｺﾞｼｯｸM" panose="020B0600000000000000" pitchFamily="50" charset="-128"/>
              </a:rPr>
              <a:t>ため</a:t>
            </a:r>
            <a:r>
              <a:rPr lang="ja-JP" altLang="en-US" sz="1300" dirty="0">
                <a:latin typeface="HGPｺﾞｼｯｸM" panose="020B0600000000000000" pitchFamily="50" charset="-128"/>
                <a:ea typeface="HGPｺﾞｼｯｸM" panose="020B0600000000000000" pitchFamily="50" charset="-128"/>
              </a:rPr>
              <a:t>、</a:t>
            </a:r>
            <a:r>
              <a:rPr lang="ja-JP" altLang="en-US" sz="1300" b="1" u="sng" dirty="0">
                <a:latin typeface="HGPｺﾞｼｯｸM" panose="020B0600000000000000" pitchFamily="50" charset="-128"/>
                <a:ea typeface="HGPｺﾞｼｯｸM" panose="020B0600000000000000" pitchFamily="50" charset="-128"/>
              </a:rPr>
              <a:t>責任者を置く等の必要な体制を整備し、従業員に対して、研修を実施</a:t>
            </a:r>
            <a:r>
              <a:rPr lang="ja-JP" altLang="en-US" sz="1300" dirty="0" smtClean="0">
                <a:latin typeface="HGPｺﾞｼｯｸM" panose="020B0600000000000000" pitchFamily="50" charset="-128"/>
                <a:ea typeface="HGPｺﾞｼｯｸM" panose="020B0600000000000000" pitchFamily="50" charset="-128"/>
              </a:rPr>
              <a:t>する</a:t>
            </a:r>
            <a:r>
              <a:rPr lang="ja-JP" altLang="en-US" sz="1300" dirty="0">
                <a:latin typeface="HGPｺﾞｼｯｸM" panose="020B0600000000000000" pitchFamily="50" charset="-128"/>
                <a:ea typeface="HGPｺﾞｼｯｸM" panose="020B0600000000000000" pitchFamily="50" charset="-128"/>
              </a:rPr>
              <a:t>等の措置を講じなければならない</a:t>
            </a:r>
            <a:r>
              <a:rPr lang="ja-JP" altLang="en-US" sz="1300" dirty="0" smtClean="0">
                <a:latin typeface="HGPｺﾞｼｯｸM" panose="020B0600000000000000" pitchFamily="50" charset="-128"/>
                <a:ea typeface="HGPｺﾞｼｯｸM" panose="020B0600000000000000" pitchFamily="50" charset="-128"/>
              </a:rPr>
              <a:t>。</a:t>
            </a:r>
            <a:endParaRPr lang="en-US" altLang="ja-JP" sz="1300" dirty="0" smtClean="0">
              <a:latin typeface="HGPｺﾞｼｯｸM" panose="020B0600000000000000" pitchFamily="50" charset="-128"/>
              <a:ea typeface="HGPｺﾞｼｯｸM" panose="020B0600000000000000" pitchFamily="50" charset="-128"/>
            </a:endParaRPr>
          </a:p>
          <a:p>
            <a:pPr marL="85725" indent="-85725" algn="l"/>
            <a:endParaRPr lang="en-US" altLang="ja-JP" sz="500" dirty="0" smtClean="0">
              <a:latin typeface="HGPｺﾞｼｯｸM" panose="020B0600000000000000" pitchFamily="50" charset="-128"/>
              <a:ea typeface="HGPｺﾞｼｯｸM" panose="020B0600000000000000" pitchFamily="50" charset="-128"/>
            </a:endParaRPr>
          </a:p>
          <a:p>
            <a:pPr marL="85725" indent="-85725" algn="l"/>
            <a:r>
              <a:rPr lang="ja-JP" altLang="en-US" sz="1300" dirty="0">
                <a:latin typeface="HGPｺﾞｼｯｸM" panose="020B0600000000000000" pitchFamily="50" charset="-128"/>
                <a:ea typeface="HGPｺﾞｼｯｸM" panose="020B0600000000000000" pitchFamily="50" charset="-128"/>
              </a:rPr>
              <a:t>〇　</a:t>
            </a:r>
            <a:r>
              <a:rPr lang="ja-JP" altLang="en-US" sz="1300" dirty="0" smtClean="0">
                <a:latin typeface="HGPｺﾞｼｯｸM" panose="020B0600000000000000" pitchFamily="50" charset="-128"/>
                <a:ea typeface="HGPｺﾞｼｯｸM" panose="020B0600000000000000" pitchFamily="50" charset="-128"/>
              </a:rPr>
              <a:t>都道府県及び市町村は</a:t>
            </a:r>
            <a:r>
              <a:rPr lang="ja-JP" altLang="en-US" sz="1300" dirty="0">
                <a:latin typeface="HGPｺﾞｼｯｸM" panose="020B0600000000000000" pitchFamily="50" charset="-128"/>
                <a:ea typeface="HGPｺﾞｼｯｸM" panose="020B0600000000000000" pitchFamily="50" charset="-128"/>
              </a:rPr>
              <a:t>、都道府県障害者権利擁護センター、市町村障害者虐待防止センターを中心として</a:t>
            </a:r>
            <a:r>
              <a:rPr lang="ja-JP" altLang="en-US" sz="1300" dirty="0" smtClean="0">
                <a:latin typeface="HGPｺﾞｼｯｸM" panose="020B0600000000000000" pitchFamily="50" charset="-128"/>
                <a:ea typeface="HGPｺﾞｼｯｸM" panose="020B0600000000000000" pitchFamily="50" charset="-128"/>
              </a:rPr>
              <a:t>福祉</a:t>
            </a:r>
            <a:r>
              <a:rPr lang="ja-JP" altLang="en-US" sz="1300" dirty="0">
                <a:latin typeface="HGPｺﾞｼｯｸM" panose="020B0600000000000000" pitchFamily="50" charset="-128"/>
                <a:ea typeface="HGPｺﾞｼｯｸM" panose="020B0600000000000000" pitchFamily="50" charset="-128"/>
              </a:rPr>
              <a:t>事務所、児童相談所、精神保健福祉センター、障害者及び障害児団体、</a:t>
            </a:r>
            <a:r>
              <a:rPr lang="ja-JP" altLang="en-US" sz="1300" dirty="0" smtClean="0">
                <a:latin typeface="HGPｺﾞｼｯｸM" panose="020B0600000000000000" pitchFamily="50" charset="-128"/>
                <a:ea typeface="HGPｺﾞｼｯｸM" panose="020B0600000000000000" pitchFamily="50" charset="-128"/>
              </a:rPr>
              <a:t>学校</a:t>
            </a:r>
            <a:r>
              <a:rPr lang="ja-JP" altLang="en-US" sz="1300" dirty="0">
                <a:latin typeface="HGPｺﾞｼｯｸM" panose="020B0600000000000000" pitchFamily="50" charset="-128"/>
                <a:ea typeface="HGPｺﾞｼｯｸM" panose="020B0600000000000000" pitchFamily="50" charset="-128"/>
              </a:rPr>
              <a:t>、警察、法務局、司法関係者、民生委員、児童委員、人権擁護委員等</a:t>
            </a:r>
            <a:r>
              <a:rPr lang="ja-JP" altLang="en-US" sz="1300" dirty="0" smtClean="0">
                <a:latin typeface="HGPｺﾞｼｯｸM" panose="020B0600000000000000" pitchFamily="50" charset="-128"/>
                <a:ea typeface="HGPｺﾞｼｯｸM" panose="020B0600000000000000" pitchFamily="50" charset="-128"/>
              </a:rPr>
              <a:t>から成る</a:t>
            </a:r>
            <a:r>
              <a:rPr lang="ja-JP" altLang="en-US" sz="1300" b="1" u="sng" dirty="0">
                <a:latin typeface="HGPｺﾞｼｯｸM" panose="020B0600000000000000" pitchFamily="50" charset="-128"/>
                <a:ea typeface="HGPｺﾞｼｯｸM" panose="020B0600000000000000" pitchFamily="50" charset="-128"/>
              </a:rPr>
              <a:t>ネットワークの活用、障害者等に対する虐待の未然の防止、虐待が</a:t>
            </a:r>
            <a:r>
              <a:rPr lang="ja-JP" altLang="en-US" sz="1300" b="1" u="sng" dirty="0" smtClean="0">
                <a:latin typeface="HGPｺﾞｼｯｸM" panose="020B0600000000000000" pitchFamily="50" charset="-128"/>
                <a:ea typeface="HGPｺﾞｼｯｸM" panose="020B0600000000000000" pitchFamily="50" charset="-128"/>
              </a:rPr>
              <a:t>発生した</a:t>
            </a:r>
            <a:r>
              <a:rPr lang="ja-JP" altLang="en-US" sz="1300" b="1" u="sng" dirty="0">
                <a:latin typeface="HGPｺﾞｼｯｸM" panose="020B0600000000000000" pitchFamily="50" charset="-128"/>
                <a:ea typeface="HGPｺﾞｼｯｸM" panose="020B0600000000000000" pitchFamily="50" charset="-128"/>
              </a:rPr>
              <a:t>場合の迅速かつ適切な対応、再発の防止等</a:t>
            </a:r>
            <a:r>
              <a:rPr lang="ja-JP" altLang="en-US" sz="1300" dirty="0">
                <a:latin typeface="HGPｺﾞｼｯｸM" panose="020B0600000000000000" pitchFamily="50" charset="-128"/>
                <a:ea typeface="HGPｺﾞｼｯｸM" panose="020B0600000000000000" pitchFamily="50" charset="-128"/>
              </a:rPr>
              <a:t>に取り組むとともに、</a:t>
            </a:r>
            <a:r>
              <a:rPr lang="ja-JP" altLang="en-US" sz="1300" dirty="0" smtClean="0">
                <a:latin typeface="HGPｺﾞｼｯｸM" panose="020B0600000000000000" pitchFamily="50" charset="-128"/>
                <a:ea typeface="HGPｺﾞｼｯｸM" panose="020B0600000000000000" pitchFamily="50" charset="-128"/>
              </a:rPr>
              <a:t>それらの</a:t>
            </a:r>
            <a:r>
              <a:rPr lang="ja-JP" altLang="en-US" sz="1300" dirty="0">
                <a:latin typeface="HGPｺﾞｼｯｸM" panose="020B0600000000000000" pitchFamily="50" charset="-128"/>
                <a:ea typeface="HGPｺﾞｼｯｸM" panose="020B0600000000000000" pitchFamily="50" charset="-128"/>
              </a:rPr>
              <a:t>体制や取組については、定期的に検証を行い、必要に応じてマニュアル</a:t>
            </a:r>
            <a:r>
              <a:rPr lang="ja-JP" altLang="en-US" sz="1300" dirty="0" smtClean="0">
                <a:latin typeface="HGPｺﾞｼｯｸM" panose="020B0600000000000000" pitchFamily="50" charset="-128"/>
                <a:ea typeface="HGPｺﾞｼｯｸM" panose="020B0600000000000000" pitchFamily="50" charset="-128"/>
              </a:rPr>
              <a:t>の見直し</a:t>
            </a:r>
            <a:r>
              <a:rPr lang="ja-JP" altLang="en-US" sz="1300" dirty="0">
                <a:latin typeface="HGPｺﾞｼｯｸM" panose="020B0600000000000000" pitchFamily="50" charset="-128"/>
                <a:ea typeface="HGPｺﾞｼｯｸM" panose="020B0600000000000000" pitchFamily="50" charset="-128"/>
              </a:rPr>
              <a:t>等を行うことが重要である。さらに、地域の実情に応じて高齢者や</a:t>
            </a:r>
            <a:r>
              <a:rPr lang="ja-JP" altLang="en-US" sz="1300" dirty="0" smtClean="0">
                <a:latin typeface="HGPｺﾞｼｯｸM" panose="020B0600000000000000" pitchFamily="50" charset="-128"/>
                <a:ea typeface="HGPｺﾞｼｯｸM" panose="020B0600000000000000" pitchFamily="50" charset="-128"/>
              </a:rPr>
              <a:t>児童</a:t>
            </a:r>
            <a:r>
              <a:rPr lang="ja-JP" altLang="en-US" sz="1300" dirty="0">
                <a:latin typeface="HGPｺﾞｼｯｸM" panose="020B0600000000000000" pitchFamily="50" charset="-128"/>
                <a:ea typeface="HGPｺﾞｼｯｸM" panose="020B0600000000000000" pitchFamily="50" charset="-128"/>
              </a:rPr>
              <a:t>の虐待防止に対する取組を行う機関とも連携しながら、効果的な体制を</a:t>
            </a:r>
            <a:r>
              <a:rPr lang="ja-JP" altLang="en-US" sz="1300" dirty="0" smtClean="0">
                <a:latin typeface="HGPｺﾞｼｯｸM" panose="020B0600000000000000" pitchFamily="50" charset="-128"/>
                <a:ea typeface="HGPｺﾞｼｯｸM" panose="020B0600000000000000" pitchFamily="50" charset="-128"/>
              </a:rPr>
              <a:t>構築</a:t>
            </a:r>
            <a:r>
              <a:rPr lang="ja-JP" altLang="en-US" sz="1300" dirty="0">
                <a:latin typeface="HGPｺﾞｼｯｸM" panose="020B0600000000000000" pitchFamily="50" charset="-128"/>
                <a:ea typeface="HGPｺﾞｼｯｸM" panose="020B0600000000000000" pitchFamily="50" charset="-128"/>
              </a:rPr>
              <a:t>することが望ましい</a:t>
            </a:r>
            <a:r>
              <a:rPr lang="ja-JP" altLang="en-US" sz="1300" dirty="0" smtClean="0">
                <a:latin typeface="HGPｺﾞｼｯｸM" panose="020B0600000000000000" pitchFamily="50" charset="-128"/>
                <a:ea typeface="HGPｺﾞｼｯｸM" panose="020B0600000000000000" pitchFamily="50" charset="-128"/>
              </a:rPr>
              <a:t>。</a:t>
            </a:r>
            <a:endParaRPr lang="en-US" altLang="ja-JP" sz="1300" dirty="0" smtClean="0">
              <a:latin typeface="HGPｺﾞｼｯｸM" panose="020B0600000000000000" pitchFamily="50" charset="-128"/>
              <a:ea typeface="HGPｺﾞｼｯｸM" panose="020B0600000000000000" pitchFamily="50" charset="-128"/>
            </a:endParaRPr>
          </a:p>
          <a:p>
            <a:pPr marL="85725" indent="-85725" algn="l"/>
            <a:endParaRPr lang="en-US" altLang="ja-JP" sz="500" dirty="0" smtClean="0">
              <a:latin typeface="HGPｺﾞｼｯｸM" panose="020B0600000000000000" pitchFamily="50" charset="-128"/>
              <a:ea typeface="HGPｺﾞｼｯｸM" panose="020B0600000000000000" pitchFamily="50" charset="-128"/>
            </a:endParaRPr>
          </a:p>
          <a:p>
            <a:pPr marL="85725" indent="-85725" algn="l"/>
            <a:r>
              <a:rPr lang="ja-JP" altLang="en-US" sz="1300" dirty="0" smtClean="0">
                <a:latin typeface="HGPｺﾞｼｯｸM" panose="020B0600000000000000" pitchFamily="50" charset="-128"/>
                <a:ea typeface="HGPｺﾞｼｯｸM" panose="020B0600000000000000" pitchFamily="50" charset="-128"/>
              </a:rPr>
              <a:t>○　市町村は</a:t>
            </a:r>
            <a:r>
              <a:rPr lang="ja-JP" altLang="en-US" sz="1300" dirty="0">
                <a:latin typeface="HGPｺﾞｼｯｸM" panose="020B0600000000000000" pitchFamily="50" charset="-128"/>
                <a:ea typeface="HGPｺﾞｼｯｸM" panose="020B0600000000000000" pitchFamily="50" charset="-128"/>
              </a:rPr>
              <a:t>、引き続き、住民等からの虐待に関する通報があった場合に、</a:t>
            </a:r>
            <a:r>
              <a:rPr lang="ja-JP" altLang="en-US" sz="1300" b="1" u="sng" dirty="0">
                <a:latin typeface="HGPｺﾞｼｯｸM" panose="020B0600000000000000" pitchFamily="50" charset="-128"/>
                <a:ea typeface="HGPｺﾞｼｯｸM" panose="020B0600000000000000" pitchFamily="50" charset="-128"/>
              </a:rPr>
              <a:t>速やかに障害者の安全の確認や虐待の事実確認を行う</a:t>
            </a:r>
            <a:r>
              <a:rPr lang="ja-JP" altLang="en-US" sz="1300" dirty="0">
                <a:latin typeface="HGPｺﾞｼｯｸM" panose="020B0600000000000000" pitchFamily="50" charset="-128"/>
                <a:ea typeface="HGPｺﾞｼｯｸM" panose="020B0600000000000000" pitchFamily="50" charset="-128"/>
              </a:rPr>
              <a:t>ととも</a:t>
            </a:r>
            <a:r>
              <a:rPr lang="ja-JP" altLang="en-US" sz="1300" dirty="0" smtClean="0">
                <a:latin typeface="HGPｺﾞｼｯｸM" panose="020B0600000000000000" pitchFamily="50" charset="-128"/>
                <a:ea typeface="HGPｺﾞｼｯｸM" panose="020B0600000000000000" pitchFamily="50" charset="-128"/>
              </a:rPr>
              <a:t>に市町村</a:t>
            </a:r>
            <a:r>
              <a:rPr lang="ja-JP" altLang="en-US" sz="1300" dirty="0">
                <a:latin typeface="HGPｺﾞｼｯｸM" panose="020B0600000000000000" pitchFamily="50" charset="-128"/>
                <a:ea typeface="HGPｺﾞｼｯｸM" panose="020B0600000000000000" pitchFamily="50" charset="-128"/>
              </a:rPr>
              <a:t>障害者虐待対応</a:t>
            </a:r>
            <a:r>
              <a:rPr lang="ja-JP" altLang="en-US" sz="1300" dirty="0" smtClean="0">
                <a:latin typeface="HGPｺﾞｼｯｸM" panose="020B0600000000000000" pitchFamily="50" charset="-128"/>
                <a:ea typeface="HGPｺﾞｼｯｸM" panose="020B0600000000000000" pitchFamily="50" charset="-128"/>
              </a:rPr>
              <a:t>協力者と</a:t>
            </a:r>
            <a:r>
              <a:rPr lang="ja-JP" altLang="en-US" sz="1300" dirty="0">
                <a:latin typeface="HGPｺﾞｼｯｸM" panose="020B0600000000000000" pitchFamily="50" charset="-128"/>
                <a:ea typeface="HGPｺﾞｼｯｸM" panose="020B0600000000000000" pitchFamily="50" charset="-128"/>
              </a:rPr>
              <a:t>協議の上、</a:t>
            </a:r>
            <a:r>
              <a:rPr lang="ja-JP" altLang="en-US" sz="1300" b="1" u="sng" dirty="0">
                <a:latin typeface="HGPｺﾞｼｯｸM" panose="020B0600000000000000" pitchFamily="50" charset="-128"/>
                <a:ea typeface="HGPｺﾞｼｯｸM" panose="020B0600000000000000" pitchFamily="50" charset="-128"/>
              </a:rPr>
              <a:t>今後の援助方針や</a:t>
            </a:r>
            <a:r>
              <a:rPr lang="ja-JP" altLang="en-US" sz="1300" b="1" u="sng" dirty="0" smtClean="0">
                <a:latin typeface="HGPｺﾞｼｯｸM" panose="020B0600000000000000" pitchFamily="50" charset="-128"/>
                <a:ea typeface="HGPｺﾞｼｯｸM" panose="020B0600000000000000" pitchFamily="50" charset="-128"/>
              </a:rPr>
              <a:t>支援者の</a:t>
            </a:r>
            <a:r>
              <a:rPr lang="ja-JP" altLang="en-US" sz="1300" b="1" u="sng" dirty="0">
                <a:latin typeface="HGPｺﾞｼｯｸM" panose="020B0600000000000000" pitchFamily="50" charset="-128"/>
                <a:ea typeface="HGPｺﾞｼｯｸM" panose="020B0600000000000000" pitchFamily="50" charset="-128"/>
              </a:rPr>
              <a:t>役割を決定する体制を取ること</a:t>
            </a:r>
            <a:r>
              <a:rPr lang="ja-JP" altLang="en-US" sz="1300" dirty="0">
                <a:latin typeface="HGPｺﾞｼｯｸM" panose="020B0600000000000000" pitchFamily="50" charset="-128"/>
                <a:ea typeface="HGPｺﾞｼｯｸM" panose="020B0600000000000000" pitchFamily="50" charset="-128"/>
              </a:rPr>
              <a:t>が必要である</a:t>
            </a:r>
            <a:r>
              <a:rPr lang="ja-JP" altLang="en-US" sz="1300" dirty="0" smtClean="0">
                <a:latin typeface="HGPｺﾞｼｯｸM" panose="020B0600000000000000" pitchFamily="50" charset="-128"/>
                <a:ea typeface="HGPｺﾞｼｯｸM" panose="020B0600000000000000" pitchFamily="50" charset="-128"/>
              </a:rPr>
              <a:t>。</a:t>
            </a:r>
            <a:endParaRPr lang="en-US" altLang="ja-JP" sz="1300" b="1" u="sng" dirty="0" smtClean="0">
              <a:latin typeface="HGPｺﾞｼｯｸM" panose="020B0600000000000000" pitchFamily="50" charset="-128"/>
              <a:ea typeface="HGPｺﾞｼｯｸM" panose="020B0600000000000000" pitchFamily="50" charset="-128"/>
            </a:endParaRPr>
          </a:p>
        </p:txBody>
      </p:sp>
      <p:sp>
        <p:nvSpPr>
          <p:cNvPr id="59" name="正方形/長方形 58"/>
          <p:cNvSpPr/>
          <p:nvPr/>
        </p:nvSpPr>
        <p:spPr>
          <a:xfrm>
            <a:off x="70606" y="664956"/>
            <a:ext cx="3147790" cy="324000"/>
          </a:xfrm>
          <a:prstGeom prst="rect">
            <a:avLst/>
          </a:prstGeom>
          <a:solidFill>
            <a:srgbClr val="B2EE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latin typeface="HGPｺﾞｼｯｸM" panose="020B0600000000000000" pitchFamily="50" charset="-128"/>
                <a:ea typeface="HGPｺﾞｼｯｸM" panose="020B0600000000000000" pitchFamily="50" charset="-128"/>
              </a:rPr>
              <a:t>これまでの基本指針への記載事項</a:t>
            </a:r>
            <a:endParaRPr lang="ja-JP" altLang="en-US" sz="1400" b="1" dirty="0">
              <a:solidFill>
                <a:prstClr val="black"/>
              </a:solidFill>
              <a:latin typeface="HGPｺﾞｼｯｸM" panose="020B0600000000000000" pitchFamily="50" charset="-128"/>
              <a:ea typeface="HGPｺﾞｼｯｸM" panose="020B0600000000000000" pitchFamily="50" charset="-128"/>
            </a:endParaRPr>
          </a:p>
        </p:txBody>
      </p:sp>
      <p:sp>
        <p:nvSpPr>
          <p:cNvPr id="4" name="スライド番号プレースホルダー 3"/>
          <p:cNvSpPr>
            <a:spLocks noGrp="1"/>
          </p:cNvSpPr>
          <p:nvPr>
            <p:ph type="sldNum" sz="quarter" idx="12"/>
          </p:nvPr>
        </p:nvSpPr>
        <p:spPr>
          <a:xfrm>
            <a:off x="7466136" y="6420869"/>
            <a:ext cx="2311400" cy="365125"/>
          </a:xfrm>
        </p:spPr>
        <p:txBody>
          <a:bodyPr/>
          <a:lstStyle/>
          <a:p>
            <a:pPr>
              <a:defRPr/>
            </a:pPr>
            <a:fld id="{28111373-AF96-435E-B421-EF15E0FA5871}" type="slidenum">
              <a:rPr lang="en-US" altLang="ja-JP" smtClean="0">
                <a:solidFill>
                  <a:prstClr val="black"/>
                </a:solidFill>
              </a:rPr>
              <a:pPr>
                <a:defRPr/>
              </a:pPr>
              <a:t>78</a:t>
            </a:fld>
            <a:endParaRPr lang="en-US" altLang="ja-JP" dirty="0">
              <a:solidFill>
                <a:prstClr val="black"/>
              </a:solidFill>
            </a:endParaRPr>
          </a:p>
        </p:txBody>
      </p:sp>
      <p:sp>
        <p:nvSpPr>
          <p:cNvPr id="15" name="タイトル 1"/>
          <p:cNvSpPr txBox="1">
            <a:spLocks/>
          </p:cNvSpPr>
          <p:nvPr/>
        </p:nvSpPr>
        <p:spPr>
          <a:xfrm>
            <a:off x="144616" y="3735016"/>
            <a:ext cx="9683661" cy="3078360"/>
          </a:xfrm>
          <a:prstGeom prst="rect">
            <a:avLst/>
          </a:prstGeom>
          <a:solidFill>
            <a:schemeClr val="accent6">
              <a:lumMod val="20000"/>
              <a:lumOff val="80000"/>
            </a:schemeClr>
          </a:solidFill>
          <a:ln>
            <a:solidFill>
              <a:schemeClr val="tx1"/>
            </a:solidFill>
            <a:prstDash val="dash"/>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9388" indent="-179388" algn="l"/>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都道府県及び市町村は、</a:t>
            </a:r>
            <a:endParaRPr lang="en-US" altLang="ja-JP" sz="1200" dirty="0" smtClean="0">
              <a:latin typeface="HGPｺﾞｼｯｸM" panose="020B0600000000000000" pitchFamily="50" charset="-128"/>
              <a:ea typeface="HGPｺﾞｼｯｸM" panose="020B0600000000000000" pitchFamily="50" charset="-128"/>
            </a:endParaRPr>
          </a:p>
          <a:p>
            <a:pPr marL="355600" indent="-355600" algn="l"/>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　相談支援専門員やサービス管理責任者、児童発達支援管理責任者等に対し、常日頃から</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虐待防止に関する高い意識を持ち、</a:t>
            </a:r>
            <a:r>
              <a:rPr lang="ja-JP" altLang="ja-JP" sz="1200" b="1" u="sng" dirty="0" smtClean="0">
                <a:solidFill>
                  <a:srgbClr val="FF0000"/>
                </a:solidFill>
                <a:latin typeface="HGPｺﾞｼｯｸM" panose="020B0600000000000000" pitchFamily="50" charset="-128"/>
                <a:ea typeface="HGPｺﾞｼｯｸM" panose="020B0600000000000000" pitchFamily="50" charset="-128"/>
              </a:rPr>
              <a:t>障害者</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等</a:t>
            </a:r>
            <a:r>
              <a:rPr lang="ja-JP" altLang="ja-JP" sz="1200" b="1" u="sng" dirty="0" smtClean="0">
                <a:solidFill>
                  <a:srgbClr val="FF0000"/>
                </a:solidFill>
                <a:latin typeface="HGPｺﾞｼｯｸM" panose="020B0600000000000000" pitchFamily="50" charset="-128"/>
                <a:ea typeface="HGPｺﾞｼｯｸM" panose="020B0600000000000000" pitchFamily="50" charset="-128"/>
              </a:rPr>
              <a:t>及び養護者</a:t>
            </a:r>
            <a:r>
              <a:rPr lang="ja-JP" altLang="ja-JP" sz="1200" b="1" u="sng" dirty="0">
                <a:solidFill>
                  <a:srgbClr val="FF0000"/>
                </a:solidFill>
                <a:latin typeface="HGPｺﾞｼｯｸM" panose="020B0600000000000000" pitchFamily="50" charset="-128"/>
                <a:ea typeface="HGPｺﾞｼｯｸM" panose="020B0600000000000000" pitchFamily="50" charset="-128"/>
              </a:rPr>
              <a:t>の</a:t>
            </a:r>
            <a:r>
              <a:rPr lang="ja-JP" altLang="ja-JP" sz="1200" b="1" u="sng" dirty="0" smtClean="0">
                <a:solidFill>
                  <a:srgbClr val="FF0000"/>
                </a:solidFill>
                <a:latin typeface="HGPｺﾞｼｯｸM" panose="020B0600000000000000" pitchFamily="50" charset="-128"/>
                <a:ea typeface="HGPｺﾞｼｯｸM" panose="020B0600000000000000" pitchFamily="50" charset="-128"/>
              </a:rPr>
              <a:t>支援に当たる</a:t>
            </a:r>
            <a:r>
              <a:rPr lang="ja-JP" altLang="ja-JP" sz="1200" b="1" u="sng" dirty="0">
                <a:solidFill>
                  <a:srgbClr val="FF0000"/>
                </a:solidFill>
                <a:latin typeface="HGPｺﾞｼｯｸM" panose="020B0600000000000000" pitchFamily="50" charset="-128"/>
                <a:ea typeface="HGPｺﾞｼｯｸM" panose="020B0600000000000000" pitchFamily="50" charset="-128"/>
              </a:rPr>
              <a:t>とともに</a:t>
            </a:r>
            <a:r>
              <a:rPr lang="ja-JP" altLang="ja-JP" sz="1200" b="1" u="sng" dirty="0" smtClean="0">
                <a:solidFill>
                  <a:srgbClr val="FF0000"/>
                </a:solidFill>
              </a:rPr>
              <a:t>、</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虐待の早期発見と通報を行うことを求めること。</a:t>
            </a:r>
            <a:endParaRPr lang="en-US" altLang="ja-JP" sz="1200" b="1" u="sng" dirty="0" smtClean="0">
              <a:solidFill>
                <a:srgbClr val="FF0000"/>
              </a:solidFill>
              <a:latin typeface="HGPｺﾞｼｯｸM" panose="020B0600000000000000" pitchFamily="50" charset="-128"/>
              <a:ea typeface="HGPｺﾞｼｯｸM" panose="020B0600000000000000" pitchFamily="50" charset="-128"/>
            </a:endParaRPr>
          </a:p>
          <a:p>
            <a:pPr marL="355600" indent="-355600" algn="l"/>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　指定障害福祉サービス事業所等及び指定通所支援事業所等の設置者</a:t>
            </a:r>
            <a:r>
              <a:rPr lang="ja-JP" altLang="en-US" sz="1200" dirty="0">
                <a:latin typeface="HGPｺﾞｼｯｸM" panose="020B0600000000000000" pitchFamily="50" charset="-128"/>
                <a:ea typeface="HGPｺﾞｼｯｸM" panose="020B0600000000000000" pitchFamily="50" charset="-128"/>
              </a:rPr>
              <a:t>・管理者に</a:t>
            </a:r>
            <a:r>
              <a:rPr lang="ja-JP" altLang="en-US" sz="1200" dirty="0" smtClean="0">
                <a:latin typeface="HGPｺﾞｼｯｸM" panose="020B0600000000000000" pitchFamily="50" charset="-128"/>
                <a:ea typeface="HGPｺﾞｼｯｸM" panose="020B0600000000000000" pitchFamily="50" charset="-128"/>
              </a:rPr>
              <a:t>対し、</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虐待防止</a:t>
            </a:r>
            <a:r>
              <a:rPr lang="ja-JP" altLang="en-US" sz="1200" b="1" u="sng" dirty="0">
                <a:solidFill>
                  <a:srgbClr val="FF0000"/>
                </a:solidFill>
                <a:latin typeface="HGPｺﾞｼｯｸM" panose="020B0600000000000000" pitchFamily="50" charset="-128"/>
                <a:ea typeface="HGPｺﾞｼｯｸM" panose="020B0600000000000000" pitchFamily="50" charset="-128"/>
              </a:rPr>
              <a:t>研修の受講を徹底</a:t>
            </a:r>
            <a:r>
              <a:rPr lang="ja-JP" altLang="en-US" sz="1200" dirty="0">
                <a:latin typeface="HGPｺﾞｼｯｸM" panose="020B0600000000000000" pitchFamily="50" charset="-128"/>
                <a:ea typeface="HGPｺﾞｼｯｸM" panose="020B0600000000000000" pitchFamily="50" charset="-128"/>
              </a:rPr>
              <a:t>するとともに</a:t>
            </a:r>
            <a:r>
              <a:rPr lang="ja-JP" altLang="en-US" sz="1200" b="1" u="sng" dirty="0">
                <a:solidFill>
                  <a:srgbClr val="FF0000"/>
                </a:solidFill>
                <a:latin typeface="HGPｺﾞｼｯｸM" panose="020B0600000000000000" pitchFamily="50" charset="-128"/>
                <a:ea typeface="HGPｺﾞｼｯｸM" panose="020B0600000000000000" pitchFamily="50" charset="-128"/>
              </a:rPr>
              <a:t>虐待</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防止委員会</a:t>
            </a:r>
            <a:r>
              <a:rPr lang="ja-JP" altLang="en-US" sz="1200" b="1" u="sng" dirty="0">
                <a:solidFill>
                  <a:srgbClr val="FF0000"/>
                </a:solidFill>
                <a:latin typeface="HGPｺﾞｼｯｸM" panose="020B0600000000000000" pitchFamily="50" charset="-128"/>
                <a:ea typeface="HGPｺﾞｼｯｸM" panose="020B0600000000000000" pitchFamily="50" charset="-128"/>
              </a:rPr>
              <a:t>の設置</a:t>
            </a:r>
            <a:r>
              <a:rPr lang="ja-JP" altLang="en-US" sz="1200" dirty="0">
                <a:latin typeface="HGPｺﾞｼｯｸM" panose="020B0600000000000000" pitchFamily="50" charset="-128"/>
                <a:ea typeface="HGPｺﾞｼｯｸM" panose="020B0600000000000000" pitchFamily="50" charset="-128"/>
              </a:rPr>
              <a:t>を</a:t>
            </a:r>
            <a:r>
              <a:rPr lang="ja-JP" altLang="en-US" sz="1200" dirty="0" smtClean="0">
                <a:latin typeface="HGPｺﾞｼｯｸM" panose="020B0600000000000000" pitchFamily="50" charset="-128"/>
                <a:ea typeface="HGPｺﾞｼｯｸM" panose="020B0600000000000000" pitchFamily="50" charset="-128"/>
              </a:rPr>
              <a:t>促すなどの指導助言を継続的に行うこと。</a:t>
            </a:r>
            <a:endParaRPr lang="en-US" altLang="ja-JP" sz="1200" dirty="0" smtClean="0">
              <a:latin typeface="HGPｺﾞｼｯｸM" panose="020B0600000000000000" pitchFamily="50" charset="-128"/>
              <a:ea typeface="HGPｺﾞｼｯｸM" panose="020B0600000000000000" pitchFamily="50" charset="-128"/>
            </a:endParaRPr>
          </a:p>
          <a:p>
            <a:pPr marL="355600" indent="-355600" algn="l"/>
            <a:endParaRPr lang="en-US" altLang="ja-JP" sz="400" dirty="0" smtClean="0">
              <a:latin typeface="HGPｺﾞｼｯｸM" panose="020B0600000000000000" pitchFamily="50" charset="-128"/>
              <a:ea typeface="HGPｺﾞｼｯｸM" panose="020B0600000000000000" pitchFamily="50" charset="-128"/>
            </a:endParaRPr>
          </a:p>
          <a:p>
            <a:pPr algn="l"/>
            <a:endParaRPr lang="en-US" altLang="ja-JP" sz="300" dirty="0" smtClean="0">
              <a:latin typeface="HGPｺﾞｼｯｸM" panose="020B0600000000000000" pitchFamily="50" charset="-128"/>
              <a:ea typeface="HGPｺﾞｼｯｸM" panose="020B0600000000000000" pitchFamily="50" charset="-128"/>
            </a:endParaRPr>
          </a:p>
          <a:p>
            <a:pPr marL="271463" indent="-271463" algn="l"/>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都道府県及び市町村は、相談支援事業者が継続</a:t>
            </a:r>
            <a:r>
              <a:rPr lang="ja-JP" altLang="en-US" sz="1200" dirty="0">
                <a:latin typeface="HGPｺﾞｼｯｸM" panose="020B0600000000000000" pitchFamily="50" charset="-128"/>
                <a:ea typeface="HGPｺﾞｼｯｸM" panose="020B0600000000000000" pitchFamily="50" charset="-128"/>
              </a:rPr>
              <a:t>サービス</a:t>
            </a:r>
            <a:r>
              <a:rPr lang="ja-JP" altLang="en-US" sz="1200" dirty="0" smtClean="0">
                <a:latin typeface="HGPｺﾞｼｯｸM" panose="020B0600000000000000" pitchFamily="50" charset="-128"/>
                <a:ea typeface="HGPｺﾞｼｯｸM" panose="020B0600000000000000" pitchFamily="50" charset="-128"/>
              </a:rPr>
              <a:t>利用支援により、居宅・施設等へ訪問し障害者等やその世帯の状況等を把握することが可能であることに鑑み、</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相談支援事業者に対し、訪問による相談支援の機会等を通じた虐待の早期発見及び市町村との連携の重要性について周知を図ること</a:t>
            </a:r>
            <a:r>
              <a:rPr lang="ja-JP" altLang="ja-JP" sz="1200" b="1" u="sng" dirty="0" smtClean="0">
                <a:solidFill>
                  <a:srgbClr val="FF0000"/>
                </a:solidFill>
                <a:latin typeface="HGPｺﾞｼｯｸM" panose="020B0600000000000000" pitchFamily="50" charset="-128"/>
                <a:ea typeface="HGPｺﾞｼｯｸM" panose="020B0600000000000000" pitchFamily="50" charset="-128"/>
              </a:rPr>
              <a:t>。</a:t>
            </a:r>
            <a:endParaRPr lang="en-US" altLang="ja-JP" sz="1200" b="1" u="sng" dirty="0" smtClean="0">
              <a:solidFill>
                <a:srgbClr val="FF0000"/>
              </a:solidFill>
              <a:latin typeface="HGPｺﾞｼｯｸM" panose="020B0600000000000000" pitchFamily="50" charset="-128"/>
              <a:ea typeface="HGPｺﾞｼｯｸM" panose="020B0600000000000000" pitchFamily="50" charset="-128"/>
            </a:endParaRPr>
          </a:p>
          <a:p>
            <a:pPr algn="l"/>
            <a:endParaRPr lang="en-US" altLang="ja-JP" sz="400" dirty="0" smtClean="0">
              <a:latin typeface="HGPｺﾞｼｯｸM" panose="020B0600000000000000" pitchFamily="50" charset="-128"/>
              <a:ea typeface="HGPｺﾞｼｯｸM" panose="020B0600000000000000" pitchFamily="50" charset="-128"/>
            </a:endParaRPr>
          </a:p>
          <a:p>
            <a:pPr marL="179388" indent="-179388" algn="l"/>
            <a:endParaRPr lang="en-US" altLang="ja-JP" sz="300" dirty="0" smtClean="0">
              <a:latin typeface="HGPｺﾞｼｯｸM" panose="020B0600000000000000" pitchFamily="50" charset="-128"/>
              <a:ea typeface="HGPｺﾞｼｯｸM" panose="020B0600000000000000" pitchFamily="50" charset="-128"/>
            </a:endParaRPr>
          </a:p>
          <a:p>
            <a:pPr marL="271463" indent="-271463" algn="l"/>
            <a:r>
              <a:rPr lang="ja-JP" altLang="en-US" sz="1200" dirty="0">
                <a:latin typeface="HGPｺﾞｼｯｸM" panose="020B0600000000000000" pitchFamily="50" charset="-128"/>
                <a:ea typeface="HGPｺﾞｼｯｸM" panose="020B0600000000000000" pitchFamily="50" charset="-128"/>
              </a:rPr>
              <a:t>　○</a:t>
            </a:r>
            <a:r>
              <a:rPr lang="ja-JP" altLang="en-US" sz="1200" dirty="0" smtClean="0">
                <a:latin typeface="HGPｺﾞｼｯｸM" panose="020B0600000000000000" pitchFamily="50" charset="-128"/>
                <a:ea typeface="HGPｺﾞｼｯｸM" panose="020B0600000000000000" pitchFamily="50" charset="-128"/>
              </a:rPr>
              <a:t>　</a:t>
            </a:r>
            <a:r>
              <a:rPr lang="ja-JP" altLang="en-US" sz="1200" b="1" u="sng" dirty="0">
                <a:solidFill>
                  <a:srgbClr val="FF0000"/>
                </a:solidFill>
                <a:latin typeface="HGPｺﾞｼｯｸM" panose="020B0600000000000000" pitchFamily="50" charset="-128"/>
                <a:ea typeface="HGPｺﾞｼｯｸM" panose="020B0600000000000000" pitchFamily="50" charset="-128"/>
              </a:rPr>
              <a:t>市町村は、</a:t>
            </a:r>
            <a:r>
              <a:rPr lang="ja-JP" altLang="en-US" sz="1200" dirty="0">
                <a:latin typeface="HGPｺﾞｼｯｸM" panose="020B0600000000000000" pitchFamily="50" charset="-128"/>
                <a:ea typeface="HGPｺﾞｼｯｸM" panose="020B0600000000000000" pitchFamily="50" charset="-128"/>
              </a:rPr>
              <a:t>虐待</a:t>
            </a:r>
            <a:r>
              <a:rPr lang="ja-JP" altLang="en-US" sz="1200" dirty="0" smtClean="0">
                <a:latin typeface="HGPｺﾞｼｯｸM" panose="020B0600000000000000" pitchFamily="50" charset="-128"/>
                <a:ea typeface="HGPｺﾞｼｯｸM" panose="020B0600000000000000" pitchFamily="50" charset="-128"/>
              </a:rPr>
              <a:t>を受けた障害者等の保護及び自立の支援を図るため、</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一時保護のために必要な居室の確保のために地域生活支援拠点を活用する</a:t>
            </a:r>
            <a:r>
              <a:rPr lang="ja-JP" altLang="en-US" sz="1200" dirty="0" smtClean="0">
                <a:latin typeface="HGPｺﾞｼｯｸM" panose="020B0600000000000000" pitchFamily="50" charset="-128"/>
                <a:ea typeface="HGPｺﾞｼｯｸM" panose="020B0600000000000000" pitchFamily="50" charset="-128"/>
              </a:rPr>
              <a:t>とともに、</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都道府県は、</a:t>
            </a:r>
            <a:r>
              <a:rPr lang="ja-JP" altLang="en-US" sz="1200" dirty="0" smtClean="0">
                <a:latin typeface="HGPｺﾞｼｯｸM" panose="020B0600000000000000" pitchFamily="50" charset="-128"/>
                <a:ea typeface="HGPｺﾞｼｯｸM" panose="020B0600000000000000" pitchFamily="50" charset="-128"/>
              </a:rPr>
              <a:t>必要に応じて、</a:t>
            </a:r>
            <a:r>
              <a:rPr lang="ja-JP" altLang="en-US" sz="1200" b="1" u="sng" dirty="0" smtClean="0">
                <a:solidFill>
                  <a:srgbClr val="FF0000"/>
                </a:solidFill>
                <a:latin typeface="HGPｺﾞｼｯｸM" panose="020B0600000000000000" pitchFamily="50" charset="-128"/>
                <a:ea typeface="HGPｺﾞｼｯｸM" panose="020B0600000000000000" pitchFamily="50" charset="-128"/>
              </a:rPr>
              <a:t>一時保護のために必要な居室の確保について市町村域を超えた広域的な調整を行う</a:t>
            </a:r>
            <a:r>
              <a:rPr lang="ja-JP" altLang="en-US" sz="1200" dirty="0" smtClean="0">
                <a:latin typeface="HGPｺﾞｼｯｸM" panose="020B0600000000000000" pitchFamily="50" charset="-128"/>
                <a:ea typeface="HGPｺﾞｼｯｸM" panose="020B0600000000000000" pitchFamily="50" charset="-128"/>
              </a:rPr>
              <a:t>こと。</a:t>
            </a:r>
            <a:endParaRPr lang="en-US" altLang="ja-JP" sz="1200" dirty="0" smtClean="0">
              <a:latin typeface="HGPｺﾞｼｯｸM" panose="020B0600000000000000" pitchFamily="50" charset="-128"/>
              <a:ea typeface="HGPｺﾞｼｯｸM" panose="020B0600000000000000" pitchFamily="50" charset="-128"/>
            </a:endParaRPr>
          </a:p>
          <a:p>
            <a:pPr marL="271463" indent="-271463" algn="l"/>
            <a:endParaRPr lang="en-US" altLang="ja-JP" sz="700" dirty="0">
              <a:latin typeface="HGPｺﾞｼｯｸM" panose="020B0600000000000000" pitchFamily="50" charset="-128"/>
              <a:ea typeface="HGPｺﾞｼｯｸM" panose="020B0600000000000000" pitchFamily="50" charset="-128"/>
            </a:endParaRPr>
          </a:p>
          <a:p>
            <a:pPr marL="271463" indent="-271463" algn="l"/>
            <a:r>
              <a:rPr lang="ja-JP" altLang="en-US" sz="1200" dirty="0">
                <a:latin typeface="HGPｺﾞｼｯｸM" panose="020B0600000000000000" pitchFamily="50" charset="-128"/>
                <a:ea typeface="HGPｺﾞｼｯｸM" panose="020B0600000000000000" pitchFamily="50" charset="-128"/>
              </a:rPr>
              <a:t>　〇　</a:t>
            </a:r>
            <a:r>
              <a:rPr lang="ja-JP" altLang="en-US" sz="1200" b="1" u="sng" dirty="0">
                <a:solidFill>
                  <a:srgbClr val="FF0000"/>
                </a:solidFill>
                <a:latin typeface="HGPｺﾞｼｯｸM" panose="020B0600000000000000" pitchFamily="50" charset="-128"/>
                <a:ea typeface="HGPｺﾞｼｯｸM" panose="020B0600000000000000" pitchFamily="50" charset="-128"/>
              </a:rPr>
              <a:t>指定障害児入所支援については、</a:t>
            </a:r>
            <a:r>
              <a:rPr lang="ja-JP" altLang="en-US" sz="1200" dirty="0">
                <a:latin typeface="HGPｺﾞｼｯｸM" panose="020B0600000000000000" pitchFamily="50" charset="-128"/>
                <a:ea typeface="HGPｺﾞｼｯｸM" panose="020B0600000000000000" pitchFamily="50" charset="-128"/>
              </a:rPr>
              <a:t>児童福祉法に基づき、被措置児童等虐待対応が図られるが、</a:t>
            </a:r>
            <a:r>
              <a:rPr lang="ja-JP" altLang="en-US" sz="1200" b="1" u="sng" dirty="0">
                <a:solidFill>
                  <a:srgbClr val="FF0000"/>
                </a:solidFill>
                <a:latin typeface="HGPｺﾞｼｯｸM" panose="020B0600000000000000" pitchFamily="50" charset="-128"/>
                <a:ea typeface="HGPｺﾞｼｯｸM" panose="020B0600000000000000" pitchFamily="50" charset="-128"/>
              </a:rPr>
              <a:t>指定障害福祉サービス事業所等及び指定通所支援事業所等と同様に、</a:t>
            </a:r>
            <a:r>
              <a:rPr lang="ja-JP" altLang="en-US" sz="1200" dirty="0">
                <a:latin typeface="HGPｺﾞｼｯｸM" panose="020B0600000000000000" pitchFamily="50" charset="-128"/>
                <a:ea typeface="HGPｺﾞｼｯｸM" panose="020B0600000000000000" pitchFamily="50" charset="-128"/>
              </a:rPr>
              <a:t>入所児童に対する人権の擁護、</a:t>
            </a:r>
            <a:r>
              <a:rPr lang="ja-JP" altLang="en-US" sz="1200" b="1" u="sng" dirty="0">
                <a:solidFill>
                  <a:srgbClr val="FF0000"/>
                </a:solidFill>
                <a:latin typeface="HGPｺﾞｼｯｸM" panose="020B0600000000000000" pitchFamily="50" charset="-128"/>
                <a:ea typeface="HGPｺﾞｼｯｸM" panose="020B0600000000000000" pitchFamily="50" charset="-128"/>
              </a:rPr>
              <a:t>虐待の防止等のため、職員に対する研修等の実施が必要</a:t>
            </a:r>
            <a:r>
              <a:rPr lang="ja-JP" altLang="en-US" sz="1200" dirty="0">
                <a:latin typeface="HGPｺﾞｼｯｸM" panose="020B0600000000000000" pitchFamily="50" charset="-128"/>
                <a:ea typeface="HGPｺﾞｼｯｸM" panose="020B0600000000000000" pitchFamily="50" charset="-128"/>
              </a:rPr>
              <a:t>で</a:t>
            </a:r>
            <a:r>
              <a:rPr lang="ja-JP" altLang="en-US" sz="1200" dirty="0" smtClean="0">
                <a:latin typeface="HGPｺﾞｼｯｸM" panose="020B0600000000000000" pitchFamily="50" charset="-128"/>
                <a:ea typeface="HGPｺﾞｼｯｸM" panose="020B0600000000000000" pitchFamily="50" charset="-128"/>
              </a:rPr>
              <a:t>あること。 </a:t>
            </a:r>
            <a:endParaRPr lang="en-US" altLang="ja-JP" sz="1200" dirty="0" smtClean="0">
              <a:latin typeface="HGPｺﾞｼｯｸM" panose="020B0600000000000000" pitchFamily="50" charset="-128"/>
              <a:ea typeface="HGPｺﾞｼｯｸM" panose="020B0600000000000000" pitchFamily="50" charset="-128"/>
            </a:endParaRPr>
          </a:p>
        </p:txBody>
      </p:sp>
      <p:sp>
        <p:nvSpPr>
          <p:cNvPr id="16" name="正方形/長方形 15"/>
          <p:cNvSpPr/>
          <p:nvPr/>
        </p:nvSpPr>
        <p:spPr>
          <a:xfrm>
            <a:off x="102317" y="3493176"/>
            <a:ext cx="2343526" cy="324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latin typeface="HGPｺﾞｼｯｸM" panose="020B0600000000000000" pitchFamily="50" charset="-128"/>
                <a:ea typeface="HGPｺﾞｼｯｸM" panose="020B0600000000000000" pitchFamily="50" charset="-128"/>
              </a:rPr>
              <a:t>追加記載事項</a:t>
            </a:r>
            <a:endParaRPr lang="ja-JP" altLang="en-US" sz="1600" b="1" dirty="0">
              <a:solidFill>
                <a:prstClr val="black"/>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2386028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en-US" altLang="ja-JP" sz="3600" dirty="0"/>
              <a:t>Ⅴ</a:t>
            </a:r>
            <a:r>
              <a:rPr lang="ja-JP" altLang="en-US" sz="3600" dirty="0" smtClean="0">
                <a:solidFill>
                  <a:schemeClr val="tx1"/>
                </a:solidFill>
              </a:rPr>
              <a:t>　地域生活支援拠点等の整備について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79</a:t>
            </a:fld>
            <a:endParaRPr lang="en-US" altLang="ja-JP">
              <a:solidFill>
                <a:prstClr val="black"/>
              </a:solidFill>
            </a:endParaRPr>
          </a:p>
        </p:txBody>
      </p:sp>
    </p:spTree>
    <p:extLst>
      <p:ext uri="{BB962C8B-B14F-4D97-AF65-F5344CB8AC3E}">
        <p14:creationId xmlns:p14="http://schemas.microsoft.com/office/powerpoint/2010/main" val="2691095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84593" y="858716"/>
            <a:ext cx="9757175" cy="720000"/>
          </a:xfrm>
          <a:prstGeom prst="rect">
            <a:avLst/>
          </a:prstGeom>
          <a:noFill/>
          <a:ln w="25400">
            <a:solidFill>
              <a:schemeClr val="accent1"/>
            </a:solidFill>
            <a:round/>
            <a:headEnd/>
            <a:tailEnd/>
          </a:ln>
        </p:spPr>
        <p:txBody>
          <a:bodyPr lIns="144000" tIns="36000" rIns="144000" bIns="34208" rtlCol="0" anchor="ctr"/>
          <a:lstStyle/>
          <a:p>
            <a:pPr algn="just" defTabSz="957263">
              <a:lnSpc>
                <a:spcPts val="1550"/>
              </a:lnSpc>
              <a:spcBef>
                <a:spcPts val="100"/>
              </a:spcBef>
            </a:pPr>
            <a:r>
              <a:rPr lang="ja-JP" altLang="en-US" sz="1300" dirty="0" smtClean="0">
                <a:solidFill>
                  <a:prstClr val="black"/>
                </a:solidFill>
                <a:latin typeface="ＭＳ ゴシック" panose="020B0609070205080204" pitchFamily="49" charset="-128"/>
                <a:ea typeface="ＭＳ ゴシック" panose="020B0609070205080204" pitchFamily="49" charset="-128"/>
              </a:rPr>
              <a:t>　</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障害者が自らの望む地域生活を営むことができるよう、「</a:t>
            </a:r>
            <a:r>
              <a:rPr lang="ja-JP" altLang="en-US" sz="1300" spc="-100" dirty="0">
                <a:solidFill>
                  <a:prstClr val="black"/>
                </a:solidFill>
                <a:latin typeface="ＭＳ ゴシック" panose="020B0609070205080204" pitchFamily="49" charset="-128"/>
                <a:ea typeface="ＭＳ ゴシック" panose="020B0609070205080204" pitchFamily="49" charset="-128"/>
              </a:rPr>
              <a:t>生活</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」と「</a:t>
            </a:r>
            <a:r>
              <a:rPr lang="ja-JP" altLang="en-US" sz="1300" spc="-100" dirty="0">
                <a:solidFill>
                  <a:prstClr val="black"/>
                </a:solidFill>
                <a:latin typeface="ＭＳ ゴシック" panose="020B0609070205080204" pitchFamily="49" charset="-128"/>
                <a:ea typeface="ＭＳ ゴシック" panose="020B0609070205080204" pitchFamily="49" charset="-128"/>
              </a:rPr>
              <a:t>就労</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」に対する支援の一層の充実や高齢障害者</a:t>
            </a:r>
            <a:r>
              <a:rPr lang="ja-JP" altLang="en-US" sz="1300" spc="-100" dirty="0">
                <a:solidFill>
                  <a:prstClr val="black"/>
                </a:solidFill>
                <a:latin typeface="ＭＳ ゴシック" panose="020B0609070205080204" pitchFamily="49" charset="-128"/>
                <a:ea typeface="ＭＳ ゴシック" panose="020B0609070205080204" pitchFamily="49" charset="-128"/>
              </a:rPr>
              <a:t>に</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よる介護保険サービスの円滑な利用を促進するため</a:t>
            </a:r>
            <a:r>
              <a:rPr lang="ja-JP" altLang="en-US" sz="1300" spc="-100" dirty="0">
                <a:solidFill>
                  <a:prstClr val="black"/>
                </a:solidFill>
                <a:latin typeface="ＭＳ ゴシック" panose="020B0609070205080204" pitchFamily="49" charset="-128"/>
                <a:ea typeface="ＭＳ ゴシック" panose="020B0609070205080204" pitchFamily="49" charset="-128"/>
              </a:rPr>
              <a:t>の</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見直しを行うとともに、障害児支援のニーズの多様化にきめ細かく対応するための支援の拡充を図るほか、サービスの質の確保・向上を図るための環境整備</a:t>
            </a:r>
            <a:r>
              <a:rPr lang="ja-JP" altLang="en-US" sz="1300" spc="-100" dirty="0">
                <a:solidFill>
                  <a:prstClr val="black"/>
                </a:solidFill>
                <a:latin typeface="ＭＳ ゴシック" panose="020B0609070205080204" pitchFamily="49" charset="-128"/>
                <a:ea typeface="ＭＳ ゴシック" panose="020B0609070205080204" pitchFamily="49" charset="-128"/>
              </a:rPr>
              <a:t>等</a:t>
            </a:r>
            <a:r>
              <a:rPr lang="ja-JP" altLang="en-US" sz="1300" spc="-100" dirty="0" smtClean="0">
                <a:solidFill>
                  <a:prstClr val="black"/>
                </a:solidFill>
                <a:latin typeface="ＭＳ ゴシック" panose="020B0609070205080204" pitchFamily="49" charset="-128"/>
                <a:ea typeface="ＭＳ ゴシック" panose="020B0609070205080204" pitchFamily="49" charset="-128"/>
              </a:rPr>
              <a:t>を行う。</a:t>
            </a:r>
            <a:endParaRPr lang="ja-JP" altLang="en-US" sz="1300" spc="-100" dirty="0">
              <a:solidFill>
                <a:prstClr val="black"/>
              </a:solidFill>
              <a:latin typeface="ＭＳ ゴシック" panose="020B0609070205080204" pitchFamily="49" charset="-128"/>
              <a:ea typeface="ＭＳ ゴシック" panose="020B0609070205080204" pitchFamily="49" charset="-128"/>
            </a:endParaRPr>
          </a:p>
        </p:txBody>
      </p:sp>
      <p:sp>
        <p:nvSpPr>
          <p:cNvPr id="27" name="正方形/長方形 26"/>
          <p:cNvSpPr/>
          <p:nvPr/>
        </p:nvSpPr>
        <p:spPr bwMode="auto">
          <a:xfrm>
            <a:off x="84593" y="1875248"/>
            <a:ext cx="9757175" cy="4392000"/>
          </a:xfrm>
          <a:prstGeom prst="rect">
            <a:avLst/>
          </a:prstGeom>
          <a:noFill/>
          <a:ln w="25400">
            <a:solidFill>
              <a:schemeClr val="accent1"/>
            </a:solidFill>
            <a:round/>
            <a:headEnd/>
            <a:tailEnd/>
          </a:ln>
        </p:spPr>
        <p:txBody>
          <a:bodyPr lIns="68415" tIns="34208" rIns="68415" bIns="34208" rtlCol="0" anchor="ctr" anchorCtr="0"/>
          <a:lstStyle/>
          <a:p>
            <a:r>
              <a:rPr lang="ja-JP" altLang="en-US" sz="1600" b="1" u="sng" dirty="0" smtClean="0">
                <a:solidFill>
                  <a:srgbClr val="00B050"/>
                </a:solidFill>
                <a:latin typeface="ＭＳ Ｐゴシック"/>
              </a:rPr>
              <a:t>１</a:t>
            </a:r>
            <a:r>
              <a:rPr lang="ja-JP" altLang="en-US" sz="1600" b="1" u="sng" dirty="0">
                <a:solidFill>
                  <a:srgbClr val="00B050"/>
                </a:solidFill>
                <a:latin typeface="ＭＳ Ｐゴシック"/>
              </a:rPr>
              <a:t>．</a:t>
            </a:r>
            <a:r>
              <a:rPr lang="ja-JP" altLang="en-US" sz="1600" b="1" u="sng" dirty="0" smtClean="0">
                <a:solidFill>
                  <a:srgbClr val="00B050"/>
                </a:solidFill>
                <a:latin typeface="ＭＳ Ｐゴシック"/>
              </a:rPr>
              <a:t>障害者の望む地域生活の支援</a:t>
            </a:r>
            <a:endParaRPr lang="en-US" altLang="ja-JP" sz="1600" b="1" u="sng" dirty="0" smtClean="0">
              <a:solidFill>
                <a:srgbClr val="00B050"/>
              </a:solidFill>
              <a:latin typeface="ＭＳ Ｐゴシック"/>
            </a:endParaRPr>
          </a:p>
          <a:p>
            <a:endParaRPr lang="en-US" altLang="ja-JP" sz="400" dirty="0" smtClean="0">
              <a:solidFill>
                <a:prstClr val="black"/>
              </a:solidFill>
              <a:latin typeface="ＭＳ Ｐゴシック"/>
            </a:endParaRPr>
          </a:p>
          <a:p>
            <a:pPr marL="265113" indent="-265113"/>
            <a:r>
              <a:rPr lang="ja-JP" altLang="en-US" sz="1300" i="1" dirty="0">
                <a:solidFill>
                  <a:srgbClr val="FF0000"/>
                </a:solidFill>
                <a:latin typeface="ＭＳ Ｐゴシック"/>
              </a:rPr>
              <a:t> </a:t>
            </a:r>
            <a:r>
              <a:rPr lang="en-US" altLang="ja-JP" sz="1300" dirty="0" smtClean="0">
                <a:solidFill>
                  <a:prstClr val="black"/>
                </a:solidFill>
                <a:latin typeface="ＭＳ Ｐゴシック"/>
              </a:rPr>
              <a:t>(1) </a:t>
            </a:r>
            <a:r>
              <a:rPr lang="ja-JP" altLang="en-US" sz="1300" dirty="0" smtClean="0">
                <a:solidFill>
                  <a:prstClr val="black"/>
                </a:solidFill>
                <a:latin typeface="ＭＳ Ｐゴシック"/>
              </a:rPr>
              <a:t>施設</a:t>
            </a:r>
            <a:r>
              <a:rPr lang="ja-JP" altLang="en-US" sz="1300" dirty="0">
                <a:solidFill>
                  <a:prstClr val="black"/>
                </a:solidFill>
                <a:latin typeface="ＭＳ Ｐゴシック"/>
              </a:rPr>
              <a:t>入所支援や共同生活援助を利用していた者等を</a:t>
            </a:r>
            <a:r>
              <a:rPr lang="ja-JP" altLang="en-US" sz="1300" dirty="0" smtClean="0">
                <a:solidFill>
                  <a:prstClr val="black"/>
                </a:solidFill>
                <a:latin typeface="ＭＳ Ｐゴシック"/>
              </a:rPr>
              <a:t>対象として、</a:t>
            </a:r>
            <a:r>
              <a:rPr lang="ja-JP" altLang="en-US" sz="1300" dirty="0">
                <a:solidFill>
                  <a:prstClr val="black"/>
                </a:solidFill>
                <a:latin typeface="ＭＳ Ｐゴシック"/>
              </a:rPr>
              <a:t>定期的な巡回訪問や随時の対応により、円滑な地域生活に向けた相談・助言等を行う</a:t>
            </a:r>
            <a:r>
              <a:rPr lang="ja-JP" altLang="en-US" sz="1300" dirty="0" smtClean="0">
                <a:solidFill>
                  <a:prstClr val="black"/>
                </a:solidFill>
                <a:latin typeface="ＭＳ Ｐゴシック"/>
              </a:rPr>
              <a:t>サービスを新設する（</a:t>
            </a:r>
            <a:r>
              <a:rPr lang="ja-JP" altLang="en-US" sz="1300" u="sng" dirty="0" smtClean="0">
                <a:solidFill>
                  <a:prstClr val="black"/>
                </a:solidFill>
                <a:latin typeface="ＭＳ Ｐゴシック"/>
              </a:rPr>
              <a:t>自立生活援助</a:t>
            </a:r>
            <a:r>
              <a:rPr lang="ja-JP" altLang="en-US" sz="1300" dirty="0" smtClean="0">
                <a:solidFill>
                  <a:prstClr val="black"/>
                </a:solidFill>
                <a:latin typeface="ＭＳ Ｐゴシック"/>
              </a:rPr>
              <a:t>）</a:t>
            </a:r>
            <a:endParaRPr lang="en-US" altLang="ja-JP" sz="1300" dirty="0" smtClean="0">
              <a:solidFill>
                <a:prstClr val="black"/>
              </a:solidFill>
              <a:latin typeface="ＭＳ Ｐゴシック"/>
            </a:endParaRPr>
          </a:p>
          <a:p>
            <a:pPr marL="323850" indent="-323850"/>
            <a:endParaRPr lang="en-US" altLang="ja-JP" sz="200" dirty="0" smtClean="0">
              <a:solidFill>
                <a:prstClr val="black"/>
              </a:solidFill>
              <a:latin typeface="ＭＳ Ｐゴシック"/>
            </a:endParaRPr>
          </a:p>
          <a:p>
            <a:pPr marL="323850" indent="-323850"/>
            <a:r>
              <a:rPr lang="ja-JP" altLang="en-US" sz="1300" dirty="0" smtClean="0">
                <a:solidFill>
                  <a:prstClr val="black"/>
                </a:solidFill>
                <a:latin typeface="ＭＳ Ｐゴシック"/>
              </a:rPr>
              <a:t> </a:t>
            </a:r>
            <a:r>
              <a:rPr lang="en-US" altLang="ja-JP" sz="1300" dirty="0" smtClean="0">
                <a:solidFill>
                  <a:prstClr val="black"/>
                </a:solidFill>
                <a:latin typeface="ＭＳ Ｐゴシック"/>
              </a:rPr>
              <a:t>(2) </a:t>
            </a:r>
            <a:r>
              <a:rPr lang="ja-JP" altLang="en-US" sz="1300" dirty="0" smtClean="0">
                <a:solidFill>
                  <a:prstClr val="black"/>
                </a:solidFill>
                <a:latin typeface="ＭＳ Ｐゴシック"/>
              </a:rPr>
              <a:t>就業</a:t>
            </a:r>
            <a:r>
              <a:rPr lang="ja-JP" altLang="en-US" sz="1300" dirty="0">
                <a:solidFill>
                  <a:prstClr val="black"/>
                </a:solidFill>
                <a:latin typeface="ＭＳ Ｐゴシック"/>
              </a:rPr>
              <a:t>に伴う生活面の課題に対応できるよう、事業所・家族との連絡調整等の支援を行う</a:t>
            </a:r>
            <a:r>
              <a:rPr lang="ja-JP" altLang="en-US" sz="1300" dirty="0" smtClean="0">
                <a:solidFill>
                  <a:prstClr val="black"/>
                </a:solidFill>
                <a:latin typeface="ＭＳ Ｐゴシック"/>
              </a:rPr>
              <a:t>サービスを新設する（</a:t>
            </a:r>
            <a:r>
              <a:rPr lang="ja-JP" altLang="en-US" sz="1300" u="sng" dirty="0" smtClean="0">
                <a:solidFill>
                  <a:prstClr val="black"/>
                </a:solidFill>
                <a:latin typeface="ＭＳ Ｐゴシック"/>
              </a:rPr>
              <a:t>就労定着支援</a:t>
            </a:r>
            <a:r>
              <a:rPr lang="ja-JP" altLang="en-US" sz="1300" dirty="0" smtClean="0">
                <a:solidFill>
                  <a:prstClr val="black"/>
                </a:solidFill>
                <a:latin typeface="ＭＳ Ｐゴシック"/>
              </a:rPr>
              <a:t>）</a:t>
            </a:r>
            <a:endParaRPr lang="ja-JP" altLang="en-US" sz="1300" dirty="0">
              <a:solidFill>
                <a:prstClr val="black"/>
              </a:solidFill>
              <a:latin typeface="ＭＳ Ｐゴシック"/>
            </a:endParaRPr>
          </a:p>
          <a:p>
            <a:pPr marL="323850" indent="-323850"/>
            <a:endParaRPr lang="en-US" altLang="ja-JP" sz="200" dirty="0" smtClean="0">
              <a:solidFill>
                <a:prstClr val="black"/>
              </a:solidFill>
              <a:latin typeface="ＭＳ Ｐゴシック"/>
            </a:endParaRPr>
          </a:p>
          <a:p>
            <a:pPr marL="323850" indent="-323850"/>
            <a:r>
              <a:rPr lang="ja-JP" altLang="en-US" sz="1300" dirty="0" smtClean="0">
                <a:solidFill>
                  <a:prstClr val="black"/>
                </a:solidFill>
                <a:latin typeface="ＭＳ Ｐゴシック"/>
              </a:rPr>
              <a:t> </a:t>
            </a:r>
            <a:r>
              <a:rPr lang="en-US" altLang="ja-JP" sz="1300" dirty="0" smtClean="0">
                <a:solidFill>
                  <a:prstClr val="black"/>
                </a:solidFill>
                <a:latin typeface="ＭＳ Ｐゴシック"/>
              </a:rPr>
              <a:t>(3) </a:t>
            </a:r>
            <a:r>
              <a:rPr lang="ja-JP" altLang="en-US" sz="1300" dirty="0">
                <a:solidFill>
                  <a:prstClr val="black"/>
                </a:solidFill>
                <a:latin typeface="ＭＳ Ｐゴシック"/>
              </a:rPr>
              <a:t>重度訪問介護について、</a:t>
            </a:r>
            <a:r>
              <a:rPr lang="ja-JP" altLang="en-US" sz="1300" u="sng" dirty="0">
                <a:solidFill>
                  <a:prstClr val="black"/>
                </a:solidFill>
                <a:latin typeface="ＭＳ Ｐゴシック"/>
              </a:rPr>
              <a:t>医療機関への入院時</a:t>
            </a:r>
            <a:r>
              <a:rPr lang="ja-JP" altLang="en-US" sz="1300" dirty="0">
                <a:solidFill>
                  <a:prstClr val="black"/>
                </a:solidFill>
                <a:latin typeface="ＭＳ Ｐゴシック"/>
              </a:rPr>
              <a:t>も一定の支援</a:t>
            </a:r>
            <a:r>
              <a:rPr lang="ja-JP" altLang="en-US" sz="1300" dirty="0" smtClean="0">
                <a:solidFill>
                  <a:prstClr val="black"/>
                </a:solidFill>
                <a:latin typeface="ＭＳ Ｐゴシック"/>
              </a:rPr>
              <a:t>を</a:t>
            </a:r>
            <a:r>
              <a:rPr lang="ja-JP" altLang="en-US" sz="1300" dirty="0">
                <a:solidFill>
                  <a:prstClr val="black"/>
                </a:solidFill>
                <a:latin typeface="ＭＳ Ｐゴシック"/>
              </a:rPr>
              <a:t>可能とする</a:t>
            </a:r>
            <a:endParaRPr lang="en-US" altLang="ja-JP" sz="1300" dirty="0" smtClean="0">
              <a:solidFill>
                <a:prstClr val="black"/>
              </a:solidFill>
              <a:latin typeface="ＭＳ Ｐゴシック"/>
            </a:endParaRPr>
          </a:p>
          <a:p>
            <a:pPr marL="323850" indent="-323850"/>
            <a:endParaRPr lang="en-US" altLang="ja-JP" sz="200" dirty="0">
              <a:solidFill>
                <a:prstClr val="black"/>
              </a:solidFill>
              <a:latin typeface="ＭＳ Ｐゴシック"/>
            </a:endParaRPr>
          </a:p>
          <a:p>
            <a:pPr marL="265113" indent="-265113"/>
            <a:r>
              <a:rPr lang="ja-JP" altLang="en-US" sz="1300" i="1" dirty="0" smtClean="0">
                <a:solidFill>
                  <a:prstClr val="black"/>
                </a:solidFill>
                <a:latin typeface="ＭＳ Ｐゴシック"/>
              </a:rPr>
              <a:t> </a:t>
            </a:r>
            <a:r>
              <a:rPr lang="en-US" altLang="ja-JP" sz="1300" dirty="0" smtClean="0">
                <a:solidFill>
                  <a:prstClr val="black"/>
                </a:solidFill>
                <a:latin typeface="ＭＳ Ｐゴシック"/>
              </a:rPr>
              <a:t>(4) </a:t>
            </a:r>
            <a:r>
              <a:rPr lang="en-US" altLang="ja-JP" sz="1300" u="sng" dirty="0" smtClean="0">
                <a:solidFill>
                  <a:prstClr val="black"/>
                </a:solidFill>
                <a:latin typeface="ＭＳ Ｐゴシック"/>
              </a:rPr>
              <a:t>65</a:t>
            </a:r>
            <a:r>
              <a:rPr lang="ja-JP" altLang="en-US" sz="1300" u="sng" dirty="0" smtClean="0">
                <a:solidFill>
                  <a:prstClr val="black"/>
                </a:solidFill>
                <a:latin typeface="ＭＳ Ｐゴシック"/>
              </a:rPr>
              <a:t>歳に至るまで相当の長期間にわたり障害福祉サービスを利用してきた低所得の高齢障害者</a:t>
            </a:r>
            <a:r>
              <a:rPr lang="ja-JP" altLang="en-US" sz="1300" dirty="0" smtClean="0">
                <a:solidFill>
                  <a:prstClr val="black"/>
                </a:solidFill>
                <a:latin typeface="ＭＳ Ｐゴシック"/>
              </a:rPr>
              <a:t>が引き続き</a:t>
            </a:r>
            <a:r>
              <a:rPr lang="ja-JP" altLang="en-US" sz="1300" dirty="0">
                <a:solidFill>
                  <a:prstClr val="black"/>
                </a:solidFill>
                <a:latin typeface="ＭＳ Ｐゴシック"/>
              </a:rPr>
              <a:t>障害福祉</a:t>
            </a:r>
            <a:r>
              <a:rPr lang="ja-JP" altLang="en-US" sz="1300" dirty="0" smtClean="0">
                <a:solidFill>
                  <a:prstClr val="black"/>
                </a:solidFill>
                <a:latin typeface="ＭＳ Ｐゴシック"/>
              </a:rPr>
              <a:t>サービスに相当する介護保険サービスを利用する場合に、障害者の所得の状況や障害の程度等の事情を勘案し、当該介護保険サービスの</a:t>
            </a:r>
            <a:r>
              <a:rPr lang="ja-JP" altLang="en-US" sz="1300" u="sng" dirty="0" smtClean="0">
                <a:solidFill>
                  <a:prstClr val="black"/>
                </a:solidFill>
                <a:latin typeface="ＭＳ Ｐゴシック"/>
              </a:rPr>
              <a:t>利用者負担を障害福祉制度により軽減</a:t>
            </a:r>
            <a:r>
              <a:rPr lang="ja-JP" altLang="en-US" sz="1300" dirty="0" smtClean="0">
                <a:solidFill>
                  <a:prstClr val="black"/>
                </a:solidFill>
                <a:latin typeface="ＭＳ Ｐゴシック"/>
              </a:rPr>
              <a:t>（償還）できる仕組みを設ける</a:t>
            </a:r>
            <a:endParaRPr lang="en-US" altLang="ja-JP" sz="1300" i="1" dirty="0" smtClean="0">
              <a:solidFill>
                <a:prstClr val="black"/>
              </a:solidFill>
              <a:latin typeface="ＭＳ Ｐゴシック"/>
            </a:endParaRPr>
          </a:p>
          <a:p>
            <a:pPr marL="216000" indent="-216000"/>
            <a:endParaRPr lang="en-US" altLang="ja-JP" sz="700" dirty="0" smtClean="0">
              <a:solidFill>
                <a:prstClr val="black"/>
              </a:solidFill>
              <a:latin typeface="ＭＳ Ｐゴシック"/>
            </a:endParaRPr>
          </a:p>
          <a:p>
            <a:r>
              <a:rPr lang="ja-JP" altLang="en-US" sz="1600" b="1" u="sng" dirty="0" smtClean="0">
                <a:solidFill>
                  <a:srgbClr val="00B050"/>
                </a:solidFill>
                <a:latin typeface="ＭＳ Ｐゴシック"/>
              </a:rPr>
              <a:t>２．障害児支援のニーズの多様化へのきめ細かな対応</a:t>
            </a:r>
            <a:endParaRPr lang="en-US" altLang="ja-JP" sz="1600" b="1" u="sng" dirty="0" smtClean="0">
              <a:solidFill>
                <a:srgbClr val="00B050"/>
              </a:solidFill>
              <a:latin typeface="ＭＳ Ｐゴシック"/>
            </a:endParaRPr>
          </a:p>
          <a:p>
            <a:endParaRPr lang="en-US" altLang="ja-JP" sz="400" dirty="0">
              <a:solidFill>
                <a:prstClr val="black"/>
              </a:solidFill>
              <a:latin typeface="ＭＳ Ｐゴシック"/>
            </a:endParaRPr>
          </a:p>
          <a:p>
            <a:pPr marL="179388" indent="-179388"/>
            <a:r>
              <a:rPr lang="en-US" altLang="ja-JP" sz="1300" dirty="0" smtClean="0">
                <a:solidFill>
                  <a:prstClr val="black"/>
                </a:solidFill>
                <a:latin typeface="ＭＳ Ｐゴシック"/>
              </a:rPr>
              <a:t> (1) </a:t>
            </a:r>
            <a:r>
              <a:rPr lang="ja-JP" altLang="en-US" sz="1300" dirty="0" smtClean="0">
                <a:solidFill>
                  <a:prstClr val="black"/>
                </a:solidFill>
                <a:latin typeface="ＭＳ Ｐゴシック"/>
              </a:rPr>
              <a:t>重度</a:t>
            </a:r>
            <a:r>
              <a:rPr lang="ja-JP" altLang="en-US" sz="1300" dirty="0">
                <a:solidFill>
                  <a:prstClr val="black"/>
                </a:solidFill>
                <a:latin typeface="ＭＳ Ｐゴシック"/>
              </a:rPr>
              <a:t>の</a:t>
            </a:r>
            <a:r>
              <a:rPr lang="ja-JP" altLang="en-US" sz="1300" dirty="0" smtClean="0">
                <a:solidFill>
                  <a:prstClr val="black"/>
                </a:solidFill>
                <a:latin typeface="ＭＳ Ｐゴシック"/>
              </a:rPr>
              <a:t>障害等に</a:t>
            </a:r>
            <a:r>
              <a:rPr lang="ja-JP" altLang="en-US" sz="1300" dirty="0">
                <a:solidFill>
                  <a:prstClr val="black"/>
                </a:solidFill>
                <a:latin typeface="ＭＳ Ｐゴシック"/>
              </a:rPr>
              <a:t>より外</a:t>
            </a:r>
            <a:r>
              <a:rPr lang="ja-JP" altLang="en-US" sz="1300" dirty="0" smtClean="0">
                <a:solidFill>
                  <a:prstClr val="black"/>
                </a:solidFill>
                <a:latin typeface="ＭＳ Ｐゴシック"/>
              </a:rPr>
              <a:t>出が著しく困難</a:t>
            </a:r>
            <a:r>
              <a:rPr lang="ja-JP" altLang="en-US" sz="1300" dirty="0">
                <a:solidFill>
                  <a:prstClr val="black"/>
                </a:solidFill>
                <a:latin typeface="ＭＳ Ｐゴシック"/>
              </a:rPr>
              <a:t>な</a:t>
            </a:r>
            <a:r>
              <a:rPr lang="ja-JP" altLang="en-US" sz="1300" dirty="0" smtClean="0">
                <a:solidFill>
                  <a:prstClr val="black"/>
                </a:solidFill>
                <a:latin typeface="ＭＳ Ｐゴシック"/>
              </a:rPr>
              <a:t>障害児に対し、</a:t>
            </a:r>
            <a:r>
              <a:rPr lang="ja-JP" altLang="en-US" sz="1300" u="sng" dirty="0" smtClean="0">
                <a:solidFill>
                  <a:prstClr val="black"/>
                </a:solidFill>
                <a:latin typeface="ＭＳ Ｐゴシック"/>
              </a:rPr>
              <a:t>居宅を訪問して発達</a:t>
            </a:r>
            <a:r>
              <a:rPr lang="ja-JP" altLang="en-US" sz="1300" u="sng" dirty="0">
                <a:solidFill>
                  <a:prstClr val="black"/>
                </a:solidFill>
                <a:latin typeface="ＭＳ Ｐゴシック"/>
              </a:rPr>
              <a:t>支援</a:t>
            </a:r>
            <a:r>
              <a:rPr lang="ja-JP" altLang="en-US" sz="1300" dirty="0" smtClean="0">
                <a:solidFill>
                  <a:prstClr val="black"/>
                </a:solidFill>
                <a:latin typeface="ＭＳ Ｐゴシック"/>
              </a:rPr>
              <a:t>を</a:t>
            </a:r>
            <a:r>
              <a:rPr lang="ja-JP" altLang="en-US" sz="1300" dirty="0">
                <a:solidFill>
                  <a:prstClr val="black"/>
                </a:solidFill>
                <a:latin typeface="ＭＳ Ｐゴシック"/>
              </a:rPr>
              <a:t>提供する</a:t>
            </a:r>
            <a:r>
              <a:rPr lang="ja-JP" altLang="en-US" sz="1300" dirty="0" smtClean="0">
                <a:solidFill>
                  <a:prstClr val="black"/>
                </a:solidFill>
                <a:latin typeface="ＭＳ Ｐゴシック"/>
              </a:rPr>
              <a:t>サービスを新設する</a:t>
            </a:r>
            <a:endParaRPr lang="en-US" altLang="ja-JP" sz="1300" dirty="0" smtClean="0">
              <a:solidFill>
                <a:prstClr val="black"/>
              </a:solidFill>
              <a:latin typeface="ＭＳ Ｐゴシック"/>
            </a:endParaRPr>
          </a:p>
          <a:p>
            <a:pPr marL="179388" indent="-179388"/>
            <a:endParaRPr lang="en-US" altLang="ja-JP" sz="200" u="sng" dirty="0" smtClean="0">
              <a:solidFill>
                <a:prstClr val="black"/>
              </a:solidFill>
              <a:latin typeface="ＭＳ Ｐゴシック"/>
            </a:endParaRPr>
          </a:p>
          <a:p>
            <a:pPr marL="179388" indent="-179388"/>
            <a:r>
              <a:rPr lang="en-US" altLang="ja-JP" sz="1300" dirty="0" smtClean="0">
                <a:solidFill>
                  <a:prstClr val="black"/>
                </a:solidFill>
                <a:latin typeface="ＭＳ Ｐゴシック"/>
              </a:rPr>
              <a:t> (2) </a:t>
            </a:r>
            <a:r>
              <a:rPr lang="ja-JP" altLang="en-US" sz="1300" dirty="0" smtClean="0">
                <a:solidFill>
                  <a:prstClr val="black"/>
                </a:solidFill>
                <a:latin typeface="ＭＳ Ｐゴシック"/>
              </a:rPr>
              <a:t>保育所等</a:t>
            </a:r>
            <a:r>
              <a:rPr lang="ja-JP" altLang="en-US" sz="1300" dirty="0">
                <a:solidFill>
                  <a:prstClr val="black"/>
                </a:solidFill>
                <a:latin typeface="ＭＳ Ｐゴシック"/>
              </a:rPr>
              <a:t>の</a:t>
            </a:r>
            <a:r>
              <a:rPr lang="ja-JP" altLang="en-US" sz="1300" dirty="0" smtClean="0">
                <a:solidFill>
                  <a:prstClr val="black"/>
                </a:solidFill>
                <a:latin typeface="ＭＳ Ｐゴシック"/>
              </a:rPr>
              <a:t>障害児に発達支援を</a:t>
            </a:r>
            <a:r>
              <a:rPr lang="ja-JP" altLang="en-US" sz="1300" dirty="0">
                <a:solidFill>
                  <a:prstClr val="black"/>
                </a:solidFill>
                <a:latin typeface="ＭＳ Ｐゴシック"/>
              </a:rPr>
              <a:t>提供する</a:t>
            </a:r>
            <a:r>
              <a:rPr lang="ja-JP" altLang="en-US" sz="1300" dirty="0" smtClean="0">
                <a:solidFill>
                  <a:prstClr val="black"/>
                </a:solidFill>
                <a:latin typeface="ＭＳ Ｐゴシック"/>
              </a:rPr>
              <a:t>保育所等訪問支援について、</a:t>
            </a:r>
            <a:r>
              <a:rPr lang="ja-JP" altLang="en-US" sz="1300" u="sng" dirty="0" smtClean="0">
                <a:solidFill>
                  <a:prstClr val="black"/>
                </a:solidFill>
                <a:latin typeface="ＭＳ Ｐゴシック"/>
              </a:rPr>
              <a:t>乳児院</a:t>
            </a:r>
            <a:r>
              <a:rPr lang="ja-JP" altLang="en-US" sz="1300" u="sng" dirty="0">
                <a:solidFill>
                  <a:prstClr val="black"/>
                </a:solidFill>
                <a:latin typeface="ＭＳ Ｐゴシック"/>
              </a:rPr>
              <a:t>・児童養護</a:t>
            </a:r>
            <a:r>
              <a:rPr lang="ja-JP" altLang="en-US" sz="1300" u="sng" dirty="0" smtClean="0">
                <a:solidFill>
                  <a:prstClr val="black"/>
                </a:solidFill>
                <a:latin typeface="ＭＳ Ｐゴシック"/>
              </a:rPr>
              <a:t>施設</a:t>
            </a:r>
            <a:r>
              <a:rPr lang="ja-JP" altLang="en-US" sz="1300" dirty="0" smtClean="0">
                <a:solidFill>
                  <a:prstClr val="black"/>
                </a:solidFill>
                <a:latin typeface="ＭＳ Ｐゴシック"/>
              </a:rPr>
              <a:t>の障害児</a:t>
            </a:r>
            <a:r>
              <a:rPr lang="ja-JP" altLang="en-US" sz="1300" dirty="0">
                <a:solidFill>
                  <a:prstClr val="black"/>
                </a:solidFill>
                <a:latin typeface="ＭＳ Ｐゴシック"/>
              </a:rPr>
              <a:t>に</a:t>
            </a:r>
            <a:r>
              <a:rPr lang="ja-JP" altLang="en-US" sz="1300" dirty="0" smtClean="0">
                <a:solidFill>
                  <a:prstClr val="black"/>
                </a:solidFill>
                <a:latin typeface="ＭＳ Ｐゴシック"/>
              </a:rPr>
              <a:t>対象を拡大する</a:t>
            </a:r>
            <a:endParaRPr lang="en-US" altLang="ja-JP" sz="1300" dirty="0" smtClean="0">
              <a:solidFill>
                <a:prstClr val="black"/>
              </a:solidFill>
              <a:latin typeface="ＭＳ Ｐゴシック"/>
            </a:endParaRPr>
          </a:p>
          <a:p>
            <a:pPr marL="179388" indent="-179388"/>
            <a:endParaRPr lang="en-US" altLang="ja-JP" sz="200" dirty="0" smtClean="0">
              <a:solidFill>
                <a:prstClr val="black"/>
              </a:solidFill>
              <a:latin typeface="ＭＳ Ｐゴシック"/>
            </a:endParaRPr>
          </a:p>
          <a:p>
            <a:pPr marL="179388" indent="-179388"/>
            <a:r>
              <a:rPr lang="en-US" altLang="ja-JP" sz="1300" dirty="0">
                <a:solidFill>
                  <a:prstClr val="black"/>
                </a:solidFill>
                <a:latin typeface="ＭＳ Ｐゴシック"/>
              </a:rPr>
              <a:t> </a:t>
            </a:r>
            <a:r>
              <a:rPr lang="en-US" altLang="ja-JP" sz="1300" dirty="0" smtClean="0">
                <a:solidFill>
                  <a:prstClr val="black"/>
                </a:solidFill>
                <a:latin typeface="ＭＳ Ｐゴシック"/>
              </a:rPr>
              <a:t>(3) </a:t>
            </a:r>
            <a:r>
              <a:rPr lang="ja-JP" altLang="en-US" sz="1300" u="sng" dirty="0" smtClean="0">
                <a:solidFill>
                  <a:prstClr val="black"/>
                </a:solidFill>
                <a:latin typeface="ＭＳ Ｐゴシック"/>
              </a:rPr>
              <a:t>医療的</a:t>
            </a:r>
            <a:r>
              <a:rPr lang="ja-JP" altLang="en-US" sz="1300" u="sng" dirty="0">
                <a:solidFill>
                  <a:prstClr val="black"/>
                </a:solidFill>
                <a:latin typeface="ＭＳ Ｐゴシック"/>
              </a:rPr>
              <a:t>ケアを要する</a:t>
            </a:r>
            <a:r>
              <a:rPr lang="ja-JP" altLang="en-US" sz="1300" u="sng" dirty="0" smtClean="0">
                <a:solidFill>
                  <a:prstClr val="black"/>
                </a:solidFill>
                <a:latin typeface="ＭＳ Ｐゴシック"/>
              </a:rPr>
              <a:t>障害児</a:t>
            </a:r>
            <a:r>
              <a:rPr lang="ja-JP" altLang="en-US" sz="1300" dirty="0">
                <a:solidFill>
                  <a:prstClr val="black"/>
                </a:solidFill>
                <a:latin typeface="ＭＳ Ｐゴシック"/>
              </a:rPr>
              <a:t>が</a:t>
            </a:r>
            <a:r>
              <a:rPr lang="ja-JP" altLang="en-US" sz="1300" dirty="0" smtClean="0">
                <a:solidFill>
                  <a:prstClr val="black"/>
                </a:solidFill>
                <a:latin typeface="ＭＳ Ｐゴシック"/>
              </a:rPr>
              <a:t>適切な支援を受けられるよう、自治体において保健・医療・福祉等の連携促進に努めるものとする</a:t>
            </a:r>
            <a:endParaRPr lang="en-US" altLang="ja-JP" sz="1300" dirty="0">
              <a:solidFill>
                <a:prstClr val="black"/>
              </a:solidFill>
              <a:latin typeface="ＭＳ Ｐゴシック"/>
            </a:endParaRPr>
          </a:p>
          <a:p>
            <a:pPr marL="179388" indent="-179388"/>
            <a:endParaRPr lang="en-US" altLang="ja-JP" sz="200" dirty="0" smtClean="0">
              <a:solidFill>
                <a:prstClr val="black"/>
              </a:solidFill>
              <a:latin typeface="ＭＳ Ｐゴシック"/>
            </a:endParaRPr>
          </a:p>
          <a:p>
            <a:pPr marL="179388" indent="-179388"/>
            <a:r>
              <a:rPr lang="en-US" altLang="ja-JP" sz="1300" dirty="0" smtClean="0">
                <a:solidFill>
                  <a:prstClr val="black"/>
                </a:solidFill>
                <a:latin typeface="ＭＳ Ｐゴシック"/>
              </a:rPr>
              <a:t> (4) </a:t>
            </a:r>
            <a:r>
              <a:rPr lang="ja-JP" altLang="en-US" sz="1300" dirty="0" smtClean="0">
                <a:solidFill>
                  <a:prstClr val="black"/>
                </a:solidFill>
                <a:latin typeface="ＭＳ Ｐゴシック"/>
              </a:rPr>
              <a:t>障害児のサービスに係る提供体制の計画的な構築を推進するため、自治体において</a:t>
            </a:r>
            <a:r>
              <a:rPr lang="ja-JP" altLang="en-US" sz="1300" u="sng" dirty="0" smtClean="0">
                <a:solidFill>
                  <a:prstClr val="black"/>
                </a:solidFill>
                <a:latin typeface="ＭＳ Ｐゴシック"/>
              </a:rPr>
              <a:t>障害児福祉計画</a:t>
            </a:r>
            <a:r>
              <a:rPr lang="ja-JP" altLang="en-US" sz="1300" dirty="0" smtClean="0">
                <a:solidFill>
                  <a:prstClr val="black"/>
                </a:solidFill>
                <a:latin typeface="ＭＳ Ｐゴシック"/>
              </a:rPr>
              <a:t>を策定するものとする</a:t>
            </a:r>
            <a:endParaRPr lang="en-US" altLang="ja-JP" sz="1300" dirty="0" smtClean="0">
              <a:solidFill>
                <a:prstClr val="black"/>
              </a:solidFill>
              <a:latin typeface="ＭＳ Ｐゴシック"/>
            </a:endParaRPr>
          </a:p>
          <a:p>
            <a:endParaRPr lang="en-US" altLang="ja-JP" sz="700" dirty="0" smtClean="0">
              <a:solidFill>
                <a:prstClr val="black"/>
              </a:solidFill>
              <a:latin typeface="ＭＳ Ｐゴシック"/>
            </a:endParaRPr>
          </a:p>
          <a:p>
            <a:r>
              <a:rPr lang="ja-JP" altLang="en-US" sz="1600" b="1" u="sng" dirty="0">
                <a:solidFill>
                  <a:srgbClr val="00B050"/>
                </a:solidFill>
                <a:latin typeface="ＭＳ Ｐゴシック"/>
              </a:rPr>
              <a:t>３</a:t>
            </a:r>
            <a:r>
              <a:rPr lang="ja-JP" altLang="en-US" sz="1600" b="1" u="sng" dirty="0" smtClean="0">
                <a:solidFill>
                  <a:srgbClr val="00B050"/>
                </a:solidFill>
                <a:latin typeface="ＭＳ Ｐゴシック"/>
              </a:rPr>
              <a:t>．サービスの質の確保・向上に向けた環境整備</a:t>
            </a:r>
            <a:endParaRPr lang="en-US" altLang="ja-JP" sz="1600" b="1" u="sng" dirty="0" smtClean="0">
              <a:solidFill>
                <a:srgbClr val="00B050"/>
              </a:solidFill>
              <a:latin typeface="ＭＳ Ｐゴシック"/>
            </a:endParaRPr>
          </a:p>
          <a:p>
            <a:endParaRPr lang="en-US" altLang="ja-JP" sz="400" b="1" u="sng" dirty="0">
              <a:solidFill>
                <a:srgbClr val="00B050"/>
              </a:solidFill>
              <a:latin typeface="ＭＳ Ｐゴシック"/>
            </a:endParaRPr>
          </a:p>
          <a:p>
            <a:pPr marL="269875" indent="-269875"/>
            <a:r>
              <a:rPr lang="ja-JP" altLang="en-US" sz="1300" dirty="0">
                <a:solidFill>
                  <a:prstClr val="black"/>
                </a:solidFill>
                <a:latin typeface="ＭＳ Ｐゴシック"/>
              </a:rPr>
              <a:t> </a:t>
            </a:r>
            <a:r>
              <a:rPr lang="en-US" altLang="ja-JP" sz="1300" dirty="0" smtClean="0">
                <a:solidFill>
                  <a:prstClr val="black"/>
                </a:solidFill>
                <a:latin typeface="ＭＳ Ｐゴシック"/>
              </a:rPr>
              <a:t>(1) </a:t>
            </a:r>
            <a:r>
              <a:rPr lang="ja-JP" altLang="en-US" sz="1300" dirty="0">
                <a:solidFill>
                  <a:prstClr val="black"/>
                </a:solidFill>
                <a:latin typeface="ＭＳ Ｐゴシック"/>
              </a:rPr>
              <a:t>補装具費について、成長に伴い短期間で取り替える必要のある障害児の場合等に貸与の活用も可能と</a:t>
            </a:r>
            <a:r>
              <a:rPr lang="ja-JP" altLang="en-US" sz="1300" dirty="0" smtClean="0">
                <a:solidFill>
                  <a:prstClr val="black"/>
                </a:solidFill>
                <a:latin typeface="ＭＳ Ｐゴシック"/>
              </a:rPr>
              <a:t>する</a:t>
            </a:r>
            <a:endParaRPr lang="en-US" altLang="ja-JP" sz="1300" dirty="0">
              <a:solidFill>
                <a:prstClr val="black"/>
              </a:solidFill>
              <a:latin typeface="ＭＳ Ｐゴシック"/>
            </a:endParaRPr>
          </a:p>
          <a:p>
            <a:pPr marL="269875" indent="-269875"/>
            <a:endParaRPr lang="en-US" altLang="ja-JP" sz="200" dirty="0" smtClean="0">
              <a:solidFill>
                <a:prstClr val="black"/>
              </a:solidFill>
              <a:latin typeface="ＭＳ Ｐゴシック"/>
            </a:endParaRPr>
          </a:p>
          <a:p>
            <a:pPr marL="265113" indent="-265113"/>
            <a:r>
              <a:rPr lang="ja-JP" altLang="en-US" sz="1300" i="1" dirty="0">
                <a:solidFill>
                  <a:prstClr val="black"/>
                </a:solidFill>
                <a:latin typeface="ＭＳ Ｐゴシック"/>
              </a:rPr>
              <a:t> </a:t>
            </a:r>
            <a:r>
              <a:rPr lang="en-US" altLang="ja-JP" sz="1300" dirty="0" smtClean="0">
                <a:solidFill>
                  <a:prstClr val="black"/>
                </a:solidFill>
                <a:latin typeface="ＭＳ Ｐゴシック"/>
              </a:rPr>
              <a:t>(2) </a:t>
            </a:r>
            <a:r>
              <a:rPr lang="ja-JP" altLang="en-US" sz="1300" dirty="0" smtClean="0">
                <a:solidFill>
                  <a:prstClr val="black"/>
                </a:solidFill>
                <a:latin typeface="ＭＳ Ｐゴシック"/>
              </a:rPr>
              <a:t>都道府県がサービス事業所の事業内容等の情報を公表する制度を設けるとともに、</a:t>
            </a:r>
            <a:r>
              <a:rPr lang="ja-JP" altLang="en-US" sz="1300" dirty="0">
                <a:solidFill>
                  <a:prstClr val="black"/>
                </a:solidFill>
                <a:latin typeface="ＭＳ Ｐゴシック"/>
              </a:rPr>
              <a:t>自治体</a:t>
            </a:r>
            <a:r>
              <a:rPr lang="ja-JP" altLang="en-US" sz="1300" dirty="0" smtClean="0">
                <a:solidFill>
                  <a:prstClr val="black"/>
                </a:solidFill>
                <a:latin typeface="ＭＳ Ｐゴシック"/>
              </a:rPr>
              <a:t>の事務の効率化を図るため、所要の規定を整備する</a:t>
            </a:r>
            <a:endParaRPr lang="en-US" altLang="ja-JP" sz="1300" dirty="0" smtClean="0">
              <a:solidFill>
                <a:prstClr val="black"/>
              </a:solidFill>
              <a:latin typeface="ＭＳ Ｐゴシック"/>
            </a:endParaRPr>
          </a:p>
        </p:txBody>
      </p:sp>
      <p:sp>
        <p:nvSpPr>
          <p:cNvPr id="31" name="正方形/長方形 30"/>
          <p:cNvSpPr/>
          <p:nvPr/>
        </p:nvSpPr>
        <p:spPr bwMode="auto">
          <a:xfrm>
            <a:off x="85387" y="6565912"/>
            <a:ext cx="9757175" cy="288000"/>
          </a:xfrm>
          <a:prstGeom prst="rect">
            <a:avLst/>
          </a:prstGeom>
          <a:noFill/>
          <a:ln w="25400">
            <a:solidFill>
              <a:schemeClr val="accent1"/>
            </a:solidFill>
            <a:round/>
            <a:headEnd/>
            <a:tailEnd/>
          </a:ln>
        </p:spPr>
        <p:txBody>
          <a:bodyPr lIns="68415" tIns="34208" rIns="68415" bIns="34208" rtlCol="0" anchor="ctr"/>
          <a:lstStyle/>
          <a:p>
            <a:pPr algn="just" defTabSz="957263"/>
            <a:r>
              <a:rPr lang="ja-JP" altLang="en-US" sz="1300" dirty="0" smtClean="0">
                <a:solidFill>
                  <a:prstClr val="black"/>
                </a:solidFill>
                <a:latin typeface="ＭＳ 明朝" panose="02020609040205080304" pitchFamily="17" charset="-128"/>
                <a:ea typeface="ＭＳ 明朝" panose="02020609040205080304" pitchFamily="17" charset="-128"/>
              </a:rPr>
              <a:t>　</a:t>
            </a:r>
            <a:r>
              <a:rPr lang="ja-JP" altLang="en-US" sz="1300" dirty="0" smtClean="0">
                <a:solidFill>
                  <a:prstClr val="black"/>
                </a:solidFill>
                <a:latin typeface="ＭＳ Ｐゴシック"/>
              </a:rPr>
              <a:t>平成</a:t>
            </a:r>
            <a:r>
              <a:rPr lang="en-US" altLang="ja-JP" sz="1300" dirty="0" smtClean="0">
                <a:solidFill>
                  <a:prstClr val="black"/>
                </a:solidFill>
                <a:latin typeface="ＭＳ Ｐゴシック"/>
              </a:rPr>
              <a:t>30</a:t>
            </a:r>
            <a:r>
              <a:rPr lang="ja-JP" altLang="en-US" sz="1300" dirty="0" smtClean="0">
                <a:solidFill>
                  <a:prstClr val="black"/>
                </a:solidFill>
                <a:latin typeface="ＭＳ Ｐゴシック"/>
              </a:rPr>
              <a:t>年４月１日</a:t>
            </a:r>
            <a:r>
              <a:rPr lang="ja-JP" altLang="en-US" sz="1200" dirty="0" smtClean="0">
                <a:solidFill>
                  <a:prstClr val="black"/>
                </a:solidFill>
                <a:latin typeface="ＭＳ Ｐゴシック"/>
              </a:rPr>
              <a:t>（２</a:t>
            </a:r>
            <a:r>
              <a:rPr lang="en-US" altLang="ja-JP" sz="1200" dirty="0" smtClean="0">
                <a:solidFill>
                  <a:prstClr val="black"/>
                </a:solidFill>
                <a:latin typeface="ＭＳ Ｐゴシック"/>
              </a:rPr>
              <a:t>.(3)</a:t>
            </a:r>
            <a:r>
              <a:rPr lang="ja-JP" altLang="en-US" sz="1200" dirty="0" smtClean="0">
                <a:solidFill>
                  <a:prstClr val="black"/>
                </a:solidFill>
                <a:latin typeface="ＭＳ Ｐゴシック"/>
              </a:rPr>
              <a:t>については公布の日）</a:t>
            </a:r>
            <a:endParaRPr lang="en-US" altLang="ja-JP" sz="1200" dirty="0" smtClean="0">
              <a:solidFill>
                <a:prstClr val="black"/>
              </a:solidFill>
              <a:latin typeface="ＭＳ Ｐゴシック"/>
            </a:endParaRPr>
          </a:p>
        </p:txBody>
      </p:sp>
      <p:sp>
        <p:nvSpPr>
          <p:cNvPr id="11" name="角丸四角形 10"/>
          <p:cNvSpPr/>
          <p:nvPr/>
        </p:nvSpPr>
        <p:spPr>
          <a:xfrm>
            <a:off x="12584" y="163503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概　要</a:t>
            </a:r>
            <a:endParaRPr lang="en-US" altLang="ja-JP" sz="1600" dirty="0" smtClean="0">
              <a:solidFill>
                <a:prstClr val="white"/>
              </a:solidFill>
              <a:latin typeface="ＭＳ Ｐゴシック"/>
            </a:endParaRPr>
          </a:p>
        </p:txBody>
      </p:sp>
      <p:sp>
        <p:nvSpPr>
          <p:cNvPr id="12" name="角丸四角形 11"/>
          <p:cNvSpPr/>
          <p:nvPr/>
        </p:nvSpPr>
        <p:spPr>
          <a:xfrm>
            <a:off x="25656" y="614556"/>
            <a:ext cx="1152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趣　旨</a:t>
            </a:r>
            <a:endParaRPr lang="en-US" altLang="ja-JP" sz="1600" dirty="0" smtClean="0">
              <a:solidFill>
                <a:prstClr val="white"/>
              </a:solidFill>
              <a:latin typeface="ＭＳ Ｐゴシック"/>
            </a:endParaRPr>
          </a:p>
        </p:txBody>
      </p:sp>
      <p:sp>
        <p:nvSpPr>
          <p:cNvPr id="15" name="角丸四角形 14"/>
          <p:cNvSpPr/>
          <p:nvPr/>
        </p:nvSpPr>
        <p:spPr>
          <a:xfrm>
            <a:off x="12584" y="6327100"/>
            <a:ext cx="1368000" cy="25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dirty="0" smtClean="0">
                <a:solidFill>
                  <a:prstClr val="white"/>
                </a:solidFill>
                <a:latin typeface="ＭＳ Ｐゴシック"/>
              </a:rPr>
              <a:t>　施行期日</a:t>
            </a:r>
            <a:endParaRPr lang="en-US" altLang="ja-JP" sz="1600" dirty="0" smtClean="0">
              <a:solidFill>
                <a:prstClr val="white"/>
              </a:solidFill>
              <a:latin typeface="ＭＳ Ｐゴシック"/>
            </a:endParaRPr>
          </a:p>
        </p:txBody>
      </p:sp>
      <p:cxnSp>
        <p:nvCxnSpPr>
          <p:cNvPr id="16" name="直線コネクタ 15"/>
          <p:cNvCxnSpPr/>
          <p:nvPr/>
        </p:nvCxnSpPr>
        <p:spPr>
          <a:xfrm>
            <a:off x="-42204" y="546450"/>
            <a:ext cx="10008000" cy="0"/>
          </a:xfrm>
          <a:prstGeom prst="line">
            <a:avLst/>
          </a:prstGeom>
          <a:ln w="38100">
            <a:solidFill>
              <a:srgbClr val="333399"/>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0525" y="-25718"/>
            <a:ext cx="9757175" cy="540000"/>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tIns="108000" bIns="0" rtlCol="0" anchor="ctr"/>
          <a:lstStyle/>
          <a:p>
            <a:pPr algn="ctr" defTabSz="914125">
              <a:lnSpc>
                <a:spcPts val="2000"/>
              </a:lnSpc>
              <a:spcBef>
                <a:spcPts val="600"/>
              </a:spcBef>
            </a:pPr>
            <a:r>
              <a:rPr lang="ja-JP" altLang="en-US" b="1" dirty="0">
                <a:solidFill>
                  <a:prstClr val="black"/>
                </a:solidFill>
                <a:latin typeface="メイリオ" pitchFamily="50" charset="-128"/>
                <a:ea typeface="メイリオ" pitchFamily="50" charset="-128"/>
              </a:rPr>
              <a:t>障害者の日常生活及び社会生活を総合的に支援するための法律及び児童福祉法</a:t>
            </a:r>
            <a:r>
              <a:rPr lang="ja-JP" altLang="en-US" b="1" dirty="0" smtClean="0">
                <a:solidFill>
                  <a:prstClr val="black"/>
                </a:solidFill>
                <a:latin typeface="メイリオ" pitchFamily="50" charset="-128"/>
                <a:ea typeface="メイリオ" pitchFamily="50" charset="-128"/>
              </a:rPr>
              <a:t>の</a:t>
            </a:r>
            <a:endParaRPr lang="en-US" altLang="ja-JP" b="1" dirty="0" smtClean="0">
              <a:solidFill>
                <a:prstClr val="black"/>
              </a:solidFill>
              <a:latin typeface="メイリオ" pitchFamily="50" charset="-128"/>
              <a:ea typeface="メイリオ" pitchFamily="50" charset="-128"/>
            </a:endParaRPr>
          </a:p>
          <a:p>
            <a:pPr algn="ctr" defTabSz="914125">
              <a:lnSpc>
                <a:spcPts val="2000"/>
              </a:lnSpc>
            </a:pPr>
            <a:r>
              <a:rPr lang="ja-JP" altLang="en-US" b="1" dirty="0" smtClean="0">
                <a:solidFill>
                  <a:prstClr val="black"/>
                </a:solidFill>
                <a:latin typeface="メイリオ" pitchFamily="50" charset="-128"/>
                <a:ea typeface="メイリオ" pitchFamily="50" charset="-128"/>
              </a:rPr>
              <a:t>一部</a:t>
            </a:r>
            <a:r>
              <a:rPr lang="ja-JP" altLang="en-US" b="1" dirty="0">
                <a:solidFill>
                  <a:prstClr val="black"/>
                </a:solidFill>
                <a:latin typeface="メイリオ" pitchFamily="50" charset="-128"/>
                <a:ea typeface="メイリオ" pitchFamily="50" charset="-128"/>
              </a:rPr>
              <a:t>を改正</a:t>
            </a:r>
            <a:r>
              <a:rPr lang="ja-JP" altLang="en-US" b="1" dirty="0" smtClean="0">
                <a:solidFill>
                  <a:prstClr val="black"/>
                </a:solidFill>
                <a:latin typeface="メイリオ" pitchFamily="50" charset="-128"/>
                <a:ea typeface="メイリオ" pitchFamily="50" charset="-128"/>
              </a:rPr>
              <a:t>する法律（概要）</a:t>
            </a:r>
            <a:endParaRPr lang="en-US" altLang="ja-JP" b="1" dirty="0" smtClean="0">
              <a:solidFill>
                <a:prstClr val="black"/>
              </a:solidFill>
              <a:latin typeface="メイリオ" pitchFamily="50" charset="-128"/>
              <a:ea typeface="メイリオ" pitchFamily="50" charset="-128"/>
            </a:endParaRPr>
          </a:p>
        </p:txBody>
      </p:sp>
      <p:sp>
        <p:nvSpPr>
          <p:cNvPr id="3" name="スライド番号プレースホルダー 2"/>
          <p:cNvSpPr>
            <a:spLocks noGrp="1"/>
          </p:cNvSpPr>
          <p:nvPr>
            <p:ph type="sldNum" sz="quarter" idx="12"/>
          </p:nvPr>
        </p:nvSpPr>
        <p:spPr/>
        <p:txBody>
          <a:bodyPr/>
          <a:lstStyle/>
          <a:p>
            <a:pPr>
              <a:defRPr/>
            </a:pPr>
            <a:fld id="{062F2BD6-A3CF-46F2-99E4-EF223DD9C4D6}" type="slidenum">
              <a:rPr lang="en-US" altLang="ja-JP" smtClean="0">
                <a:solidFill>
                  <a:prstClr val="black"/>
                </a:solidFill>
              </a:rPr>
              <a:pPr>
                <a:defRPr/>
              </a:pPr>
              <a:t>8</a:t>
            </a:fld>
            <a:endParaRPr lang="en-US" altLang="ja-JP">
              <a:solidFill>
                <a:prstClr val="black"/>
              </a:solidFill>
            </a:endParaRPr>
          </a:p>
        </p:txBody>
      </p:sp>
    </p:spTree>
    <p:extLst>
      <p:ext uri="{BB962C8B-B14F-4D97-AF65-F5344CB8AC3E}">
        <p14:creationId xmlns:p14="http://schemas.microsoft.com/office/powerpoint/2010/main" val="13562518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136076" y="2797901"/>
            <a:ext cx="4776824" cy="3947658"/>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01" name="角丸四角形 100"/>
          <p:cNvSpPr/>
          <p:nvPr/>
        </p:nvSpPr>
        <p:spPr>
          <a:xfrm>
            <a:off x="5034295" y="2797901"/>
            <a:ext cx="4773096" cy="3947658"/>
          </a:xfrm>
          <a:prstGeom prst="roundRect">
            <a:avLst>
              <a:gd name="adj" fmla="val 6201"/>
            </a:avLst>
          </a:prstGeom>
          <a:solidFill>
            <a:srgbClr val="FFFFFF"/>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13" name="フローチャート : 判断 12"/>
          <p:cNvSpPr/>
          <p:nvPr/>
        </p:nvSpPr>
        <p:spPr>
          <a:xfrm>
            <a:off x="5524983" y="3591853"/>
            <a:ext cx="3728592" cy="2526274"/>
          </a:xfrm>
          <a:prstGeom prst="flowChartDecision">
            <a:avLst/>
          </a:prstGeom>
          <a:solidFill>
            <a:srgbClr val="99FF99">
              <a:alpha val="25882"/>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endParaRPr lang="ja-JP" altLang="en-US" sz="1200">
              <a:solidFill>
                <a:prstClr val="white"/>
              </a:solidFill>
            </a:endParaRPr>
          </a:p>
        </p:txBody>
      </p:sp>
      <p:sp>
        <p:nvSpPr>
          <p:cNvPr id="56" name="角丸四角形 55"/>
          <p:cNvSpPr/>
          <p:nvPr/>
        </p:nvSpPr>
        <p:spPr>
          <a:xfrm>
            <a:off x="56479" y="692696"/>
            <a:ext cx="9750921" cy="1008112"/>
          </a:xfrm>
          <a:prstGeom prst="roundRect">
            <a:avLst>
              <a:gd name="adj" fmla="val 9949"/>
            </a:avLst>
          </a:prstGeom>
          <a:solidFill>
            <a:srgbClr val="FFFFFF"/>
          </a:solidFill>
          <a:ln w="3175" cap="flat" cmpd="sng" algn="ctr">
            <a:solidFill>
              <a:schemeClr val="tx2">
                <a:lumMod val="75000"/>
              </a:schemeClr>
            </a:solidFill>
            <a:prstDash val="solid"/>
          </a:ln>
          <a:effectLst>
            <a:outerShdw blurRad="50800" dist="38100" dir="2700000" algn="tl" rotWithShape="0">
              <a:prstClr val="black">
                <a:alpha val="40000"/>
              </a:prstClr>
            </a:outerShdw>
          </a:effectLst>
        </p:spPr>
        <p:txBody>
          <a:bodyPr lIns="91341" tIns="45673" rIns="91341" bIns="45673" anchor="t"/>
          <a:lstStyle/>
          <a:p>
            <a:pPr indent="164919" eaLnBrk="0" fontAlgn="auto" hangingPunct="0">
              <a:spcBef>
                <a:spcPts val="0"/>
              </a:spcBef>
              <a:spcAft>
                <a:spcPts val="0"/>
              </a:spcAft>
              <a:defRPr/>
            </a:pPr>
            <a:r>
              <a:rPr kumimoji="0" lang="ja-JP" altLang="en-US" kern="0" dirty="0" smtClean="0">
                <a:solidFill>
                  <a:srgbClr val="333399">
                    <a:lumMod val="50000"/>
                  </a:srgbClr>
                </a:solidFill>
                <a:latin typeface="HGPｺﾞｼｯｸM" pitchFamily="50" charset="-128"/>
                <a:ea typeface="HGPｺﾞｼｯｸM" pitchFamily="50" charset="-128"/>
              </a:rPr>
              <a:t>障害者の重度化・高齢化や「親亡き後」を見据え、</a:t>
            </a:r>
            <a:r>
              <a:rPr kumimoji="0" lang="ja-JP" altLang="en-US" kern="0" dirty="0" smtClean="0">
                <a:solidFill>
                  <a:srgbClr val="333399">
                    <a:lumMod val="50000"/>
                  </a:srgbClr>
                </a:solidFill>
                <a:latin typeface="ＤＦ特太ゴシック体" pitchFamily="49" charset="-128"/>
                <a:ea typeface="ＤＦ特太ゴシック体" pitchFamily="49" charset="-128"/>
              </a:rPr>
              <a:t>居住支援のための機能（相談、体験の機会・場、緊急時の受け入れ・対応、専門性、地域の体制づくり）</a:t>
            </a:r>
            <a:r>
              <a:rPr kumimoji="0" lang="ja-JP" altLang="en-US" kern="0" dirty="0" smtClean="0">
                <a:solidFill>
                  <a:srgbClr val="333399">
                    <a:lumMod val="50000"/>
                  </a:srgbClr>
                </a:solidFill>
                <a:latin typeface="HGPｺﾞｼｯｸM" pitchFamily="50" charset="-128"/>
                <a:ea typeface="HGPｺﾞｼｯｸM" pitchFamily="50" charset="-128"/>
              </a:rPr>
              <a:t>を、</a:t>
            </a:r>
            <a:r>
              <a:rPr kumimoji="0" lang="ja-JP" altLang="en-US" kern="0" dirty="0">
                <a:solidFill>
                  <a:srgbClr val="333399">
                    <a:lumMod val="50000"/>
                  </a:srgbClr>
                </a:solidFill>
                <a:latin typeface="HGPｺﾞｼｯｸM" pitchFamily="50" charset="-128"/>
                <a:ea typeface="HGPｺﾞｼｯｸM" pitchFamily="50" charset="-128"/>
              </a:rPr>
              <a:t>地域の実情に応じた創意工夫に</a:t>
            </a:r>
            <a:r>
              <a:rPr kumimoji="0" lang="ja-JP" altLang="en-US" kern="0" dirty="0" smtClean="0">
                <a:solidFill>
                  <a:srgbClr val="333399">
                    <a:lumMod val="50000"/>
                  </a:srgbClr>
                </a:solidFill>
                <a:latin typeface="HGPｺﾞｼｯｸM" pitchFamily="50" charset="-128"/>
                <a:ea typeface="HGPｺﾞｼｯｸM" pitchFamily="50" charset="-128"/>
              </a:rPr>
              <a:t>より整備</a:t>
            </a:r>
            <a:r>
              <a:rPr kumimoji="0" lang="ja-JP" altLang="en-US" kern="0" dirty="0">
                <a:solidFill>
                  <a:srgbClr val="333399">
                    <a:lumMod val="50000"/>
                  </a:srgbClr>
                </a:solidFill>
                <a:latin typeface="HGPｺﾞｼｯｸM" pitchFamily="50" charset="-128"/>
                <a:ea typeface="HGPｺﾞｼｯｸM" pitchFamily="50" charset="-128"/>
              </a:rPr>
              <a:t>し、障害者の生活を地域全体で支えるサービス提供体制を</a:t>
            </a:r>
            <a:r>
              <a:rPr kumimoji="0" lang="ja-JP" altLang="en-US" kern="0" dirty="0" smtClean="0">
                <a:solidFill>
                  <a:srgbClr val="333399">
                    <a:lumMod val="50000"/>
                  </a:srgbClr>
                </a:solidFill>
                <a:latin typeface="HGPｺﾞｼｯｸM" pitchFamily="50" charset="-128"/>
                <a:ea typeface="HGPｺﾞｼｯｸM" pitchFamily="50" charset="-128"/>
              </a:rPr>
              <a:t>構築。</a:t>
            </a:r>
            <a:endParaRPr kumimoji="0" lang="en-US" altLang="ja-JP" sz="2000" kern="0" dirty="0">
              <a:solidFill>
                <a:srgbClr val="333399">
                  <a:lumMod val="50000"/>
                </a:srgbClr>
              </a:solidFill>
              <a:latin typeface="HGPｺﾞｼｯｸM" pitchFamily="50" charset="-128"/>
              <a:ea typeface="HGPｺﾞｼｯｸM" pitchFamily="50" charset="-128"/>
            </a:endParaRPr>
          </a:p>
        </p:txBody>
      </p:sp>
      <p:sp>
        <p:nvSpPr>
          <p:cNvPr id="108" name="角丸四角形 107"/>
          <p:cNvSpPr/>
          <p:nvPr/>
        </p:nvSpPr>
        <p:spPr>
          <a:xfrm>
            <a:off x="6897267" y="4054815"/>
            <a:ext cx="1230515" cy="354997"/>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pic>
        <p:nvPicPr>
          <p:cNvPr id="121" name="Picture 24" descr="老人ホーム"/>
          <p:cNvPicPr>
            <a:picLocks noChangeAspect="1" noChangeArrowheads="1"/>
          </p:cNvPicPr>
          <p:nvPr/>
        </p:nvPicPr>
        <p:blipFill>
          <a:blip r:embed="rId2" cstate="print"/>
          <a:srcRect/>
          <a:stretch>
            <a:fillRect/>
          </a:stretch>
        </p:blipFill>
        <p:spPr bwMode="auto">
          <a:xfrm>
            <a:off x="6897428" y="3029758"/>
            <a:ext cx="1143381" cy="1055430"/>
          </a:xfrm>
          <a:prstGeom prst="rect">
            <a:avLst/>
          </a:prstGeom>
          <a:noFill/>
        </p:spPr>
      </p:pic>
      <p:sp>
        <p:nvSpPr>
          <p:cNvPr id="63" name="テキスト ボックス 221"/>
          <p:cNvSpPr>
            <a:spLocks noChangeArrowheads="1"/>
          </p:cNvSpPr>
          <p:nvPr/>
        </p:nvSpPr>
        <p:spPr bwMode="auto">
          <a:xfrm>
            <a:off x="74302" y="1750702"/>
            <a:ext cx="9775248" cy="310150"/>
          </a:xfrm>
          <a:prstGeom prst="bevel">
            <a:avLst>
              <a:gd name="adj" fmla="val 12500"/>
            </a:avLst>
          </a:prstGeom>
          <a:noFill/>
          <a:ln w="9525">
            <a:noFill/>
            <a:miter lim="800000"/>
            <a:headEnd/>
            <a:tailEnd/>
          </a:ln>
        </p:spPr>
        <p:txBody>
          <a:bodyPr wrap="none" lIns="0" tIns="0" rIns="0" bIns="0" anchor="ctr"/>
          <a:lstStyle/>
          <a:p>
            <a:pPr defTabSz="1346653" fontAlgn="auto">
              <a:spcBef>
                <a:spcPts val="0"/>
              </a:spcBef>
              <a:spcAft>
                <a:spcPts val="0"/>
              </a:spcAft>
              <a:defRPr/>
            </a:pPr>
            <a:r>
              <a:rPr kumimoji="0" lang="ja-JP" altLang="en-US" sz="1600" kern="0" dirty="0">
                <a:solidFill>
                  <a:srgbClr val="333399">
                    <a:lumMod val="50000"/>
                  </a:srgbClr>
                </a:solidFill>
                <a:ea typeface="ＤＨＰ特太ゴシック体" pitchFamily="2" charset="-128"/>
              </a:rPr>
              <a:t>●地域生活支援拠点等の整備手法（イメージ）</a:t>
            </a:r>
            <a:r>
              <a:rPr kumimoji="0" lang="en-US" altLang="ja-JP" sz="1200" u="sng" kern="0" dirty="0">
                <a:solidFill>
                  <a:srgbClr val="FF0000"/>
                </a:solidFill>
                <a:latin typeface="ＭＳ Ｐゴシック"/>
                <a:ea typeface="ＭＳ Ｐゴシック"/>
              </a:rPr>
              <a:t>※</a:t>
            </a:r>
            <a:r>
              <a:rPr kumimoji="0" lang="ja-JP" altLang="en-US" sz="1200" u="sng" kern="0" dirty="0">
                <a:solidFill>
                  <a:srgbClr val="FF0000"/>
                </a:solidFill>
                <a:latin typeface="ＭＳ Ｐゴシック"/>
                <a:ea typeface="ＭＳ Ｐゴシック"/>
              </a:rPr>
              <a:t>あくまで参考例であり、これにとらわれず地域の実情に応じた整備を行うものとする。</a:t>
            </a:r>
          </a:p>
        </p:txBody>
      </p:sp>
      <p:sp>
        <p:nvSpPr>
          <p:cNvPr id="64" name="コンテンツ プレースホルダ 2"/>
          <p:cNvSpPr txBox="1">
            <a:spLocks/>
          </p:cNvSpPr>
          <p:nvPr/>
        </p:nvSpPr>
        <p:spPr bwMode="auto">
          <a:xfrm>
            <a:off x="74304" y="2133306"/>
            <a:ext cx="9677208" cy="412251"/>
          </a:xfrm>
          <a:prstGeom prst="rect">
            <a:avLst/>
          </a:prstGeom>
          <a:solidFill>
            <a:srgbClr val="FFCCFF">
              <a:alpha val="74902"/>
            </a:srgbClr>
          </a:solidFill>
          <a:ln w="19050" cmpd="dbl">
            <a:solidFill>
              <a:schemeClr val="tx2">
                <a:lumMod val="50000"/>
              </a:schemeClr>
            </a:solidFill>
            <a:prstDash val="dashDot"/>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600" dirty="0">
                <a:solidFill>
                  <a:srgbClr val="1F497D">
                    <a:lumMod val="75000"/>
                  </a:srgbClr>
                </a:solidFill>
                <a:latin typeface="ＭＳ Ｐゴシック" panose="020B0600070205080204" pitchFamily="50" charset="-128"/>
              </a:rPr>
              <a:t>各地域のニーズ、既存のサービスの整備状況など各地域の個別の状況に応じ、協議会等を活用して検討。</a:t>
            </a:r>
            <a:endParaRPr lang="en-US" altLang="ja-JP" sz="1600" dirty="0">
              <a:solidFill>
                <a:srgbClr val="1F497D">
                  <a:lumMod val="75000"/>
                </a:srgbClr>
              </a:solidFill>
              <a:latin typeface="ＭＳ Ｐゴシック" panose="020B0600070205080204" pitchFamily="50" charset="-128"/>
            </a:endParaRPr>
          </a:p>
        </p:txBody>
      </p:sp>
      <p:sp>
        <p:nvSpPr>
          <p:cNvPr id="79" name="コンテンツ プレースホルダ 2"/>
          <p:cNvSpPr txBox="1">
            <a:spLocks/>
          </p:cNvSpPr>
          <p:nvPr/>
        </p:nvSpPr>
        <p:spPr bwMode="auto">
          <a:xfrm>
            <a:off x="1064604" y="2658272"/>
            <a:ext cx="2941519" cy="338684"/>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400" dirty="0">
                <a:solidFill>
                  <a:prstClr val="white"/>
                </a:solidFill>
                <a:latin typeface="メイリオ" pitchFamily="50" charset="-128"/>
                <a:ea typeface="メイリオ" pitchFamily="50" charset="-128"/>
              </a:rPr>
              <a:t>多機能拠点整備型</a:t>
            </a:r>
            <a:endParaRPr lang="en-US" altLang="ja-JP" sz="1400" dirty="0">
              <a:solidFill>
                <a:prstClr val="white"/>
              </a:solidFill>
              <a:latin typeface="メイリオ" pitchFamily="50" charset="-128"/>
              <a:ea typeface="メイリオ" pitchFamily="50" charset="-128"/>
            </a:endParaRPr>
          </a:p>
        </p:txBody>
      </p:sp>
      <p:sp>
        <p:nvSpPr>
          <p:cNvPr id="52" name="コンテンツ プレースホルダ 2"/>
          <p:cNvSpPr txBox="1">
            <a:spLocks/>
          </p:cNvSpPr>
          <p:nvPr/>
        </p:nvSpPr>
        <p:spPr bwMode="auto">
          <a:xfrm>
            <a:off x="6609192" y="2637389"/>
            <a:ext cx="1560174" cy="367197"/>
          </a:xfrm>
          <a:prstGeom prst="rect">
            <a:avLst/>
          </a:prstGeom>
          <a:solidFill>
            <a:schemeClr val="tx2">
              <a:lumMod val="60000"/>
              <a:lumOff val="40000"/>
            </a:schemeClr>
          </a:solidFill>
          <a:ln cmpd="dbl">
            <a:headEnd/>
            <a:tailEnd/>
          </a:ln>
        </p:spPr>
        <p:style>
          <a:lnRef idx="2">
            <a:schemeClr val="accent1"/>
          </a:lnRef>
          <a:fillRef idx="1">
            <a:schemeClr val="lt1"/>
          </a:fillRef>
          <a:effectRef idx="0">
            <a:schemeClr val="accent1"/>
          </a:effectRef>
          <a:fontRef idx="minor">
            <a:schemeClr val="dk1"/>
          </a:fontRef>
        </p:style>
        <p:txBody>
          <a:bodyPr lIns="91341" tIns="45673" rIns="91341" bIns="45673" anchor="ctr"/>
          <a:lstStyle/>
          <a:p>
            <a:pPr algn="ctr" fontAlgn="auto">
              <a:spcBef>
                <a:spcPts val="0"/>
              </a:spcBef>
              <a:spcAft>
                <a:spcPts val="0"/>
              </a:spcAft>
              <a:defRPr/>
            </a:pPr>
            <a:r>
              <a:rPr lang="ja-JP" altLang="en-US" sz="1400" dirty="0">
                <a:solidFill>
                  <a:prstClr val="white"/>
                </a:solidFill>
                <a:latin typeface="メイリオ" pitchFamily="50" charset="-128"/>
                <a:ea typeface="メイリオ" pitchFamily="50" charset="-128"/>
              </a:rPr>
              <a:t>面的整備型</a:t>
            </a:r>
            <a:endParaRPr lang="en-US" altLang="ja-JP" sz="1400" dirty="0">
              <a:solidFill>
                <a:prstClr val="white"/>
              </a:solidFill>
              <a:latin typeface="メイリオ" pitchFamily="50" charset="-128"/>
              <a:ea typeface="メイリオ" pitchFamily="50" charset="-128"/>
            </a:endParaRPr>
          </a:p>
        </p:txBody>
      </p:sp>
      <p:sp>
        <p:nvSpPr>
          <p:cNvPr id="40" name="円/楕円 39"/>
          <p:cNvSpPr/>
          <p:nvPr/>
        </p:nvSpPr>
        <p:spPr>
          <a:xfrm rot="16200000">
            <a:off x="1500970" y="2409836"/>
            <a:ext cx="2151536" cy="4032451"/>
          </a:xfrm>
          <a:prstGeom prst="ellipse">
            <a:avLst/>
          </a:prstGeom>
          <a:solidFill>
            <a:srgbClr val="66FF66">
              <a:alpha val="45098"/>
            </a:srgb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endParaRPr lang="ja-JP" altLang="en-US">
              <a:solidFill>
                <a:prstClr val="white"/>
              </a:solidFill>
            </a:endParaRPr>
          </a:p>
        </p:txBody>
      </p:sp>
      <p:sp>
        <p:nvSpPr>
          <p:cNvPr id="94" name="角丸四角形 93"/>
          <p:cNvSpPr/>
          <p:nvPr/>
        </p:nvSpPr>
        <p:spPr>
          <a:xfrm>
            <a:off x="190507" y="3647776"/>
            <a:ext cx="1306167" cy="407011"/>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体験の機会・場</a:t>
            </a:r>
          </a:p>
        </p:txBody>
      </p:sp>
      <p:sp>
        <p:nvSpPr>
          <p:cNvPr id="95" name="角丸四角形 94"/>
          <p:cNvSpPr/>
          <p:nvPr/>
        </p:nvSpPr>
        <p:spPr>
          <a:xfrm>
            <a:off x="1701294" y="3129171"/>
            <a:ext cx="1546221" cy="407011"/>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96" name="角丸四角形 95"/>
          <p:cNvSpPr/>
          <p:nvPr/>
        </p:nvSpPr>
        <p:spPr>
          <a:xfrm>
            <a:off x="3760419" y="3600085"/>
            <a:ext cx="976599"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sp>
        <p:nvSpPr>
          <p:cNvPr id="66" name="テキスト ボックス 65"/>
          <p:cNvSpPr txBox="1"/>
          <p:nvPr/>
        </p:nvSpPr>
        <p:spPr>
          <a:xfrm>
            <a:off x="136084" y="116636"/>
            <a:ext cx="9597588" cy="432048"/>
          </a:xfrm>
          <a:prstGeom prst="rect">
            <a:avLst/>
          </a:prstGeom>
          <a:ln>
            <a:solidFill>
              <a:srgbClr val="31849B"/>
            </a:solidFill>
          </a:ln>
        </p:spPr>
        <p:style>
          <a:lnRef idx="1">
            <a:schemeClr val="accent5"/>
          </a:lnRef>
          <a:fillRef idx="2">
            <a:schemeClr val="accent5"/>
          </a:fillRef>
          <a:effectRef idx="1">
            <a:schemeClr val="accent5"/>
          </a:effectRef>
          <a:fontRef idx="minor">
            <a:schemeClr val="dk1"/>
          </a:fontRef>
        </p:style>
        <p:txBody>
          <a:bodyPr wrap="square" lIns="91341" tIns="45673" rIns="91341" bIns="45673" rtlCol="0" anchor="ctr" anchorCtr="0">
            <a:noAutofit/>
          </a:bodyPr>
          <a:lstStyle/>
          <a:p>
            <a:pPr algn="ctr" defTabSz="913294" fontAlgn="auto">
              <a:spcBef>
                <a:spcPts val="0"/>
              </a:spcBef>
              <a:spcAft>
                <a:spcPts val="0"/>
              </a:spcAft>
            </a:pPr>
            <a:r>
              <a:rPr lang="ja-JP" altLang="en-US" sz="2400" b="1" dirty="0">
                <a:solidFill>
                  <a:srgbClr val="1F497D"/>
                </a:solidFill>
                <a:latin typeface="HG丸ｺﾞｼｯｸM-PRO" pitchFamily="50" charset="-128"/>
                <a:ea typeface="HG丸ｺﾞｼｯｸM-PRO" pitchFamily="50" charset="-128"/>
              </a:rPr>
              <a:t>地域生活支援拠点等の整備について</a:t>
            </a:r>
          </a:p>
        </p:txBody>
      </p:sp>
      <p:pic>
        <p:nvPicPr>
          <p:cNvPr id="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78" y="3796333"/>
            <a:ext cx="1411638" cy="102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正方形/長方形 123"/>
          <p:cNvSpPr/>
          <p:nvPr/>
        </p:nvSpPr>
        <p:spPr>
          <a:xfrm>
            <a:off x="1666507" y="4618831"/>
            <a:ext cx="1656184" cy="57739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84" name="正方形/長方形 83"/>
          <p:cNvSpPr/>
          <p:nvPr/>
        </p:nvSpPr>
        <p:spPr>
          <a:xfrm>
            <a:off x="3224811" y="4864001"/>
            <a:ext cx="288032" cy="33271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rtlCol="0" anchor="ctr"/>
          <a:lstStyle/>
          <a:p>
            <a:pPr algn="ctr"/>
            <a:r>
              <a:rPr lang="ja-JP" altLang="en-US" sz="1000" dirty="0">
                <a:solidFill>
                  <a:srgbClr val="1F497D">
                    <a:lumMod val="50000"/>
                  </a:srgbClr>
                </a:solidFill>
                <a:latin typeface="HGPｺﾞｼｯｸM" pitchFamily="50" charset="-128"/>
                <a:ea typeface="HGPｺﾞｼｯｸM" pitchFamily="50" charset="-128"/>
              </a:rPr>
              <a:t>等</a:t>
            </a:r>
          </a:p>
        </p:txBody>
      </p:sp>
      <p:sp>
        <p:nvSpPr>
          <p:cNvPr id="85" name="角丸四角形 84"/>
          <p:cNvSpPr/>
          <p:nvPr/>
        </p:nvSpPr>
        <p:spPr>
          <a:xfrm>
            <a:off x="430196" y="5155609"/>
            <a:ext cx="1270840"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sp>
        <p:nvSpPr>
          <p:cNvPr id="86" name="角丸四角形 85"/>
          <p:cNvSpPr/>
          <p:nvPr/>
        </p:nvSpPr>
        <p:spPr>
          <a:xfrm>
            <a:off x="3190250" y="5251033"/>
            <a:ext cx="1546221"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pic>
        <p:nvPicPr>
          <p:cNvPr id="87" name="Picture 14" descr="C:\Users\MMVLP\AppData\Local\Microsoft\Windows\Temporary Internet Files\Content.IE5\XKGTVJGM\MC9002909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4777" y="3068960"/>
            <a:ext cx="365053" cy="38107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3760379" y="3832691"/>
            <a:ext cx="334650" cy="548610"/>
          </a:xfrm>
          <a:prstGeom prst="rect">
            <a:avLst/>
          </a:prstGeom>
          <a:noFill/>
        </p:spPr>
      </p:pic>
      <p:grpSp>
        <p:nvGrpSpPr>
          <p:cNvPr id="126" name="グループ化 125"/>
          <p:cNvGrpSpPr/>
          <p:nvPr/>
        </p:nvGrpSpPr>
        <p:grpSpPr>
          <a:xfrm>
            <a:off x="920660" y="6118148"/>
            <a:ext cx="3405191" cy="453770"/>
            <a:chOff x="11391305" y="6084224"/>
            <a:chExt cx="1234313" cy="290307"/>
          </a:xfrm>
        </p:grpSpPr>
        <p:sp>
          <p:nvSpPr>
            <p:cNvPr id="127" name="角丸四角形 126"/>
            <p:cNvSpPr/>
            <p:nvPr/>
          </p:nvSpPr>
          <p:spPr>
            <a:xfrm>
              <a:off x="11442200" y="6084224"/>
              <a:ext cx="1080088" cy="290307"/>
            </a:xfrm>
            <a:prstGeom prst="roundRect">
              <a:avLst>
                <a:gd name="adj" fmla="val 81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0000"/>
                </a:solidFill>
                <a:latin typeface="HGPｺﾞｼｯｸM" panose="020B0600000000000000" pitchFamily="50" charset="-128"/>
                <a:ea typeface="HGPｺﾞｼｯｸM" panose="020B0600000000000000" pitchFamily="50" charset="-128"/>
              </a:endParaRPr>
            </a:p>
          </p:txBody>
        </p:sp>
        <p:sp>
          <p:nvSpPr>
            <p:cNvPr id="128" name="テキスト ボックス 127"/>
            <p:cNvSpPr txBox="1"/>
            <p:nvPr/>
          </p:nvSpPr>
          <p:spPr>
            <a:xfrm>
              <a:off x="11391305" y="6122301"/>
              <a:ext cx="1234313" cy="196906"/>
            </a:xfrm>
            <a:prstGeom prst="rect">
              <a:avLst/>
            </a:prstGeom>
            <a:noFill/>
          </p:spPr>
          <p:txBody>
            <a:bodyPr wrap="square" rtlCol="0">
              <a:spAutoFit/>
            </a:bodyPr>
            <a:lstStyle/>
            <a:p>
              <a:pPr algn="ctr"/>
              <a:r>
                <a:rPr lang="ja-JP" altLang="en-US" sz="1400" dirty="0">
                  <a:solidFill>
                    <a:srgbClr val="000000"/>
                  </a:solidFill>
                  <a:latin typeface="HGPｺﾞｼｯｸM" panose="020B0600000000000000" pitchFamily="50" charset="-128"/>
                  <a:ea typeface="HGPｺﾞｼｯｸM" panose="020B0600000000000000" pitchFamily="50" charset="-128"/>
                </a:rPr>
                <a:t>障害福祉サービス・在宅医療等</a:t>
              </a:r>
              <a:endParaRPr lang="en-US" altLang="ja-JP" sz="1400" dirty="0">
                <a:solidFill>
                  <a:srgbClr val="000000"/>
                </a:solidFill>
                <a:latin typeface="HGPｺﾞｼｯｸM" panose="020B0600000000000000" pitchFamily="50" charset="-128"/>
                <a:ea typeface="HGPｺﾞｼｯｸM" panose="020B0600000000000000" pitchFamily="50" charset="-128"/>
              </a:endParaRPr>
            </a:p>
          </p:txBody>
        </p:sp>
      </p:grpSp>
      <p:sp>
        <p:nvSpPr>
          <p:cNvPr id="114" name="上下矢印 113"/>
          <p:cNvSpPr/>
          <p:nvPr/>
        </p:nvSpPr>
        <p:spPr>
          <a:xfrm>
            <a:off x="2275189" y="5332394"/>
            <a:ext cx="397944" cy="873071"/>
          </a:xfrm>
          <a:prstGeom prst="up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91341" tIns="0" rIns="91341" bIns="0" rtlCol="0" anchor="ctr"/>
          <a:lstStyle/>
          <a:p>
            <a:pPr algn="ctr">
              <a:lnSpc>
                <a:spcPts val="1399"/>
              </a:lnSpc>
            </a:pPr>
            <a:endParaRPr lang="ja-JP" altLang="en-US" sz="1200" dirty="0">
              <a:solidFill>
                <a:srgbClr val="0070C0"/>
              </a:solidFill>
              <a:latin typeface="ＤＨＰ平成明朝体W7" panose="02020700000000000000" pitchFamily="18" charset="-128"/>
              <a:ea typeface="ＤＨＰ平成明朝体W7" panose="02020700000000000000" pitchFamily="18" charset="-128"/>
              <a:cs typeface="メイリオ" panose="020B0604030504040204" pitchFamily="50" charset="-128"/>
            </a:endParaRPr>
          </a:p>
        </p:txBody>
      </p:sp>
      <p:sp>
        <p:nvSpPr>
          <p:cNvPr id="129" name="正方形/長方形 128"/>
          <p:cNvSpPr/>
          <p:nvPr/>
        </p:nvSpPr>
        <p:spPr>
          <a:xfrm>
            <a:off x="2494606" y="5673435"/>
            <a:ext cx="1463942" cy="275866"/>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673" rIns="0" bIns="45673" rtlCol="0" anchor="ctr"/>
          <a:lstStyle/>
          <a:p>
            <a:pPr algn="ctr"/>
            <a:r>
              <a:rPr lang="ja-JP" altLang="en-US" sz="1200" dirty="0">
                <a:solidFill>
                  <a:prstClr val="black"/>
                </a:solidFill>
                <a:latin typeface="HGPｺﾞｼｯｸM" pitchFamily="50" charset="-128"/>
                <a:ea typeface="HGPｺﾞｼｯｸM" pitchFamily="50" charset="-128"/>
              </a:rPr>
              <a:t>必要に応じて連携</a:t>
            </a:r>
          </a:p>
        </p:txBody>
      </p:sp>
      <p:pic>
        <p:nvPicPr>
          <p:cNvPr id="1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047" y="4347973"/>
            <a:ext cx="1161763" cy="92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10" descr="C:\Users\MMVLP\AppData\Local\Microsoft\Windows\Temporary Internet Files\Content.IE5\D72XNR2I\MCj02320620000[1].wmf"/>
          <p:cNvPicPr>
            <a:picLocks noChangeAspect="1" noChangeArrowheads="1"/>
          </p:cNvPicPr>
          <p:nvPr/>
        </p:nvPicPr>
        <p:blipFill>
          <a:blip r:embed="rId6"/>
          <a:srcRect/>
          <a:stretch>
            <a:fillRect/>
          </a:stretch>
        </p:blipFill>
        <p:spPr bwMode="auto">
          <a:xfrm>
            <a:off x="920578" y="3937729"/>
            <a:ext cx="400748" cy="536507"/>
          </a:xfrm>
          <a:prstGeom prst="rect">
            <a:avLst/>
          </a:prstGeom>
          <a:noFill/>
        </p:spPr>
      </p:pic>
      <p:pic>
        <p:nvPicPr>
          <p:cNvPr id="132" name="Picture 18" descr="C:\Users\MMVLP\AppData\Local\Microsoft\Windows\Temporary Internet Files\Content.IE5\D72XNR2I\MCj04454420000[1].wmf"/>
          <p:cNvPicPr>
            <a:picLocks noChangeAspect="1" noChangeArrowheads="1"/>
          </p:cNvPicPr>
          <p:nvPr/>
        </p:nvPicPr>
        <p:blipFill>
          <a:blip r:embed="rId5"/>
          <a:srcRect/>
          <a:stretch>
            <a:fillRect/>
          </a:stretch>
        </p:blipFill>
        <p:spPr bwMode="auto">
          <a:xfrm>
            <a:off x="8769729" y="3933078"/>
            <a:ext cx="660197" cy="1082298"/>
          </a:xfrm>
          <a:prstGeom prst="rect">
            <a:avLst/>
          </a:prstGeom>
          <a:noFill/>
        </p:spPr>
      </p:pic>
      <p:sp>
        <p:nvSpPr>
          <p:cNvPr id="109" name="角丸四角形 108"/>
          <p:cNvSpPr/>
          <p:nvPr/>
        </p:nvSpPr>
        <p:spPr>
          <a:xfrm>
            <a:off x="8652579" y="4885400"/>
            <a:ext cx="893900" cy="355906"/>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相談</a:t>
            </a:r>
          </a:p>
        </p:txBody>
      </p:sp>
      <p:pic>
        <p:nvPicPr>
          <p:cNvPr id="1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835" y="5377885"/>
            <a:ext cx="1083672" cy="74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角丸四角形 109"/>
          <p:cNvSpPr/>
          <p:nvPr/>
        </p:nvSpPr>
        <p:spPr>
          <a:xfrm>
            <a:off x="6836934" y="6027966"/>
            <a:ext cx="1230515" cy="354997"/>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000" b="1" kern="0" spc="-10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緊急時の受け入れ</a:t>
            </a:r>
          </a:p>
        </p:txBody>
      </p:sp>
      <p:sp>
        <p:nvSpPr>
          <p:cNvPr id="143" name="正方形/長方形 142"/>
          <p:cNvSpPr/>
          <p:nvPr/>
        </p:nvSpPr>
        <p:spPr>
          <a:xfrm>
            <a:off x="5034285" y="5131356"/>
            <a:ext cx="1656184" cy="57739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グループホーム</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障害者支援施設</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基幹相談支援センター　</a:t>
            </a:r>
          </a:p>
        </p:txBody>
      </p:sp>
      <p:sp>
        <p:nvSpPr>
          <p:cNvPr id="144" name="正方形/長方形 143"/>
          <p:cNvSpPr/>
          <p:nvPr/>
        </p:nvSpPr>
        <p:spPr>
          <a:xfrm>
            <a:off x="7978677" y="5698580"/>
            <a:ext cx="82809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短期入所　</a:t>
            </a:r>
          </a:p>
        </p:txBody>
      </p:sp>
      <p:sp>
        <p:nvSpPr>
          <p:cNvPr id="145" name="正方形/長方形 144"/>
          <p:cNvSpPr/>
          <p:nvPr/>
        </p:nvSpPr>
        <p:spPr>
          <a:xfrm>
            <a:off x="8290251" y="3707129"/>
            <a:ext cx="149904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相談支援事業所　</a:t>
            </a:r>
          </a:p>
        </p:txBody>
      </p:sp>
      <p:sp>
        <p:nvSpPr>
          <p:cNvPr id="146" name="正方形/長方形 145"/>
          <p:cNvSpPr/>
          <p:nvPr/>
        </p:nvSpPr>
        <p:spPr>
          <a:xfrm>
            <a:off x="5572146" y="3474476"/>
            <a:ext cx="1499042" cy="25119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日中活動サービス</a:t>
            </a:r>
            <a:endParaRPr lang="en-US" altLang="ja-JP" sz="1100" dirty="0">
              <a:solidFill>
                <a:srgbClr val="EEECE1">
                  <a:lumMod val="10000"/>
                </a:srgbClr>
              </a:solidFill>
              <a:latin typeface="メイリオ" pitchFamily="50" charset="-128"/>
              <a:ea typeface="メイリオ" pitchFamily="50" charset="-128"/>
              <a:cs typeface="メイリオ" pitchFamily="50" charset="-128"/>
            </a:endParaRPr>
          </a:p>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事業所　</a:t>
            </a:r>
          </a:p>
        </p:txBody>
      </p:sp>
      <p:sp>
        <p:nvSpPr>
          <p:cNvPr id="147" name="角丸四角形 146"/>
          <p:cNvSpPr/>
          <p:nvPr/>
        </p:nvSpPr>
        <p:spPr>
          <a:xfrm>
            <a:off x="6610485" y="4623890"/>
            <a:ext cx="1546221"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地域の体制づくり</a:t>
            </a:r>
          </a:p>
        </p:txBody>
      </p:sp>
      <p:sp>
        <p:nvSpPr>
          <p:cNvPr id="148" name="角丸四角形 147"/>
          <p:cNvSpPr/>
          <p:nvPr/>
        </p:nvSpPr>
        <p:spPr>
          <a:xfrm>
            <a:off x="5105368" y="3971858"/>
            <a:ext cx="1270840" cy="391935"/>
          </a:xfrm>
          <a:prstGeom prst="roundRect">
            <a:avLst/>
          </a:prstGeom>
          <a:solidFill>
            <a:srgbClr val="FFC000"/>
          </a:solidFill>
          <a:ln w="38100" cap="flat" cmpd="sng" algn="ctr">
            <a:solidFill>
              <a:sysClr val="window" lastClr="FFFFFF"/>
            </a:solidFill>
            <a:prstDash val="solid"/>
            <a:headEnd type="none" w="med" len="med"/>
            <a:tailEnd type="arrow" w="med" len="med"/>
          </a:ln>
          <a:effectLst/>
        </p:spPr>
        <p:txBody>
          <a:bodyPr vert="horz" lIns="91335" tIns="45667" rIns="91335" bIns="45667" rtlCol="0" anchor="ctr"/>
          <a:lstStyle/>
          <a:p>
            <a:pPr algn="ctr" fontAlgn="auto">
              <a:spcBef>
                <a:spcPts val="0"/>
              </a:spcBef>
              <a:spcAft>
                <a:spcPts val="0"/>
              </a:spcAft>
              <a:defRPr/>
            </a:pPr>
            <a:r>
              <a:rPr kumimoji="0" lang="ja-JP" altLang="en-US" sz="1100" b="1" kern="0"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専門性</a:t>
            </a:r>
          </a:p>
        </p:txBody>
      </p:sp>
      <p:pic>
        <p:nvPicPr>
          <p:cNvPr id="41" name="Picture 8" descr="C:\Users\MMVLP\AppData\Local\Microsoft\Windows\Temporary Internet Files\Content.IE5\J4T2SE5U\MC90043711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5386" y="4497569"/>
            <a:ext cx="589833" cy="548310"/>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7331128" y="5015829"/>
            <a:ext cx="1321553" cy="24294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a:r>
              <a:rPr lang="ja-JP" altLang="en-US" sz="1100" dirty="0">
                <a:solidFill>
                  <a:srgbClr val="EEECE1">
                    <a:lumMod val="10000"/>
                  </a:srgbClr>
                </a:solidFill>
                <a:latin typeface="メイリオ" pitchFamily="50" charset="-128"/>
                <a:ea typeface="メイリオ" pitchFamily="50" charset="-128"/>
                <a:cs typeface="メイリオ" pitchFamily="50" charset="-128"/>
              </a:rPr>
              <a:t>コーディネーター　</a:t>
            </a:r>
          </a:p>
        </p:txBody>
      </p:sp>
      <p:sp>
        <p:nvSpPr>
          <p:cNvPr id="43"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80</a:t>
            </a:fld>
            <a:endParaRPr lang="en-US" altLang="ja-JP" dirty="0">
              <a:solidFill>
                <a:srgbClr val="000000"/>
              </a:solidFill>
            </a:endParaRPr>
          </a:p>
        </p:txBody>
      </p:sp>
    </p:spTree>
    <p:extLst>
      <p:ext uri="{BB962C8B-B14F-4D97-AF65-F5344CB8AC3E}">
        <p14:creationId xmlns:p14="http://schemas.microsoft.com/office/powerpoint/2010/main" val="779541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6508" y="137258"/>
            <a:ext cx="9673075" cy="504056"/>
          </a:xfrm>
          <a:prstGeom prst="roundRect">
            <a:avLst/>
          </a:prstGeom>
          <a:solidFill>
            <a:srgbClr val="FFCCFF"/>
          </a:solidFill>
          <a:ln>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black"/>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black"/>
                </a:solidFill>
                <a:latin typeface="ＭＳ ゴシック" panose="020B0609070205080204" pitchFamily="49" charset="-128"/>
                <a:ea typeface="ＭＳ ゴシック" panose="020B0609070205080204" pitchFamily="49" charset="-128"/>
              </a:rPr>
              <a:t>【</a:t>
            </a:r>
            <a:r>
              <a:rPr lang="ja-JP" altLang="en-US" sz="2000" b="1" dirty="0">
                <a:solidFill>
                  <a:prstClr val="black"/>
                </a:solidFill>
                <a:latin typeface="ＭＳ ゴシック" panose="020B0609070205080204" pitchFamily="49" charset="-128"/>
                <a:ea typeface="ＭＳ ゴシック" panose="020B0609070205080204" pitchFamily="49" charset="-128"/>
              </a:rPr>
              <a:t>骨子</a:t>
            </a:r>
            <a:r>
              <a:rPr lang="en-US" altLang="ja-JP" sz="2000" b="1" dirty="0">
                <a:solidFill>
                  <a:prstClr val="black"/>
                </a:solidFill>
                <a:latin typeface="ＭＳ ゴシック" panose="020B0609070205080204" pitchFamily="49" charset="-128"/>
                <a:ea typeface="ＭＳ ゴシック" panose="020B0609070205080204" pitchFamily="49" charset="-128"/>
              </a:rPr>
              <a:t>】</a:t>
            </a:r>
            <a:endParaRPr lang="ja-JP" altLang="en-US" sz="1400" b="1" dirty="0">
              <a:solidFill>
                <a:prstClr val="black"/>
              </a:solidFill>
              <a:latin typeface="ＭＳ ゴシック" panose="020B0609070205080204" pitchFamily="49" charset="-128"/>
              <a:ea typeface="ＭＳ ゴシック" panose="020B0609070205080204" pitchFamily="49" charset="-128"/>
            </a:endParaRPr>
          </a:p>
        </p:txBody>
      </p:sp>
      <p:sp>
        <p:nvSpPr>
          <p:cNvPr id="5" name="正方形/長方形 4"/>
          <p:cNvSpPr/>
          <p:nvPr/>
        </p:nvSpPr>
        <p:spPr>
          <a:xfrm>
            <a:off x="7371298" y="660291"/>
            <a:ext cx="2399113" cy="344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平成</a:t>
            </a:r>
            <a:r>
              <a:rPr lang="ja-JP" altLang="en-US" sz="1400">
                <a:solidFill>
                  <a:prstClr val="black"/>
                </a:solidFill>
              </a:rPr>
              <a:t>２９年７月７日</a:t>
            </a:r>
            <a:endParaRPr lang="ja-JP" altLang="en-US" sz="1400" dirty="0">
              <a:solidFill>
                <a:prstClr val="black"/>
              </a:solidFill>
            </a:endParaRPr>
          </a:p>
        </p:txBody>
      </p:sp>
      <p:sp>
        <p:nvSpPr>
          <p:cNvPr id="6" name="角丸四角形 5"/>
          <p:cNvSpPr/>
          <p:nvPr/>
        </p:nvSpPr>
        <p:spPr>
          <a:xfrm>
            <a:off x="116508" y="1004194"/>
            <a:ext cx="9673075" cy="615881"/>
          </a:xfrm>
          <a:prstGeom prst="round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地域生活支援拠点等の整備促進を図るため、目的、必要な機能等、市町村・都道府県の責務と役割を</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周知・徹底する。</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126040" y="756763"/>
            <a:ext cx="1404156" cy="309105"/>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ＭＳ ゴシック" panose="020B0609070205080204" pitchFamily="49" charset="-128"/>
                <a:ea typeface="ＭＳ ゴシック" panose="020B0609070205080204" pitchFamily="49" charset="-128"/>
              </a:rPr>
              <a:t>趣旨</a:t>
            </a:r>
          </a:p>
        </p:txBody>
      </p:sp>
      <p:sp>
        <p:nvSpPr>
          <p:cNvPr id="8" name="正方形/長方形 7"/>
          <p:cNvSpPr/>
          <p:nvPr/>
        </p:nvSpPr>
        <p:spPr>
          <a:xfrm>
            <a:off x="116463" y="1909203"/>
            <a:ext cx="4680520" cy="871765"/>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200" dirty="0">
              <a:solidFill>
                <a:prstClr val="black"/>
              </a:solidFill>
              <a:latin typeface="ＭＳ Ｐゴシック" panose="020B0600070205080204" pitchFamily="50" charset="-128"/>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ＭＳ 明朝"/>
              </a:rPr>
              <a:t>○　</a:t>
            </a:r>
            <a:r>
              <a:rPr lang="ja-JP" altLang="ja-JP" sz="1200" kern="0" dirty="0">
                <a:solidFill>
                  <a:prstClr val="black"/>
                </a:solidFill>
                <a:latin typeface="ＭＳ Ｐゴシック" panose="020B0600070205080204" pitchFamily="50" charset="-128"/>
                <a:cs typeface="ＭＳ 明朝"/>
              </a:rPr>
              <a:t>障害者等の重度化・高齢化や「親亡き後」に備える</a:t>
            </a:r>
            <a:r>
              <a:rPr lang="ja-JP" altLang="en-US" sz="1200" kern="0" dirty="0">
                <a:solidFill>
                  <a:prstClr val="black"/>
                </a:solidFill>
                <a:latin typeface="ＭＳ Ｐゴシック" panose="020B0600070205080204" pitchFamily="50" charset="-128"/>
                <a:cs typeface="ＭＳ 明朝"/>
              </a:rPr>
              <a:t>とともに、</a:t>
            </a:r>
            <a:endParaRPr lang="en-US" altLang="ja-JP" sz="12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ＭＳ 明朝"/>
              </a:rPr>
              <a:t>　重度障害にも対応できる専門性を有し、障害者等やその家族</a:t>
            </a:r>
            <a:endParaRPr lang="en-US" altLang="ja-JP" sz="12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ＭＳ 明朝"/>
              </a:rPr>
              <a:t>　の緊急事態に対応を図る。</a:t>
            </a:r>
            <a:endParaRPr lang="en-US" altLang="ja-JP" sz="1200" kern="0" dirty="0">
              <a:solidFill>
                <a:prstClr val="black"/>
              </a:solidFill>
              <a:latin typeface="ＭＳ Ｐゴシック" panose="020B0600070205080204" pitchFamily="50" charset="-128"/>
              <a:cs typeface="ＭＳ 明朝"/>
            </a:endParaRPr>
          </a:p>
        </p:txBody>
      </p:sp>
      <p:sp>
        <p:nvSpPr>
          <p:cNvPr id="9" name="正方形/長方形 8"/>
          <p:cNvSpPr/>
          <p:nvPr/>
        </p:nvSpPr>
        <p:spPr>
          <a:xfrm>
            <a:off x="114724" y="1750238"/>
            <a:ext cx="1940641" cy="317893"/>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ＭＳ ゴシック" panose="020B0609070205080204" pitchFamily="49" charset="-128"/>
                <a:ea typeface="ＭＳ ゴシック" panose="020B0609070205080204" pitchFamily="49" charset="-128"/>
              </a:rPr>
              <a:t>整備の目的</a:t>
            </a:r>
          </a:p>
        </p:txBody>
      </p:sp>
      <p:sp>
        <p:nvSpPr>
          <p:cNvPr id="10" name="正方形/長方形 9"/>
          <p:cNvSpPr/>
          <p:nvPr/>
        </p:nvSpPr>
        <p:spPr>
          <a:xfrm>
            <a:off x="126041" y="3069000"/>
            <a:ext cx="4670942" cy="2145581"/>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200" dirty="0">
              <a:solidFill>
                <a:prstClr val="black"/>
              </a:solidFill>
              <a:latin typeface="ＭＳ Ｐゴシック" panose="020B0600070205080204" pitchFamily="50" charset="-128"/>
            </a:endParaRPr>
          </a:p>
          <a:p>
            <a:pPr fontAlgn="auto">
              <a:spcBef>
                <a:spcPts val="0"/>
              </a:spcBef>
              <a:spcAft>
                <a:spcPts val="0"/>
              </a:spcAft>
            </a:pPr>
            <a:r>
              <a:rPr lang="ja-JP" altLang="en-US" sz="1200" dirty="0">
                <a:solidFill>
                  <a:prstClr val="black"/>
                </a:solidFill>
                <a:latin typeface="ＭＳ Ｐゴシック" panose="020B0600070205080204" pitchFamily="50" charset="-128"/>
              </a:rPr>
              <a:t>○　５つの機能を集約して、「多機能拠点整備型」、「面的整備</a:t>
            </a:r>
            <a:endParaRPr lang="en-US" altLang="ja-JP" sz="1200" dirty="0">
              <a:solidFill>
                <a:prstClr val="black"/>
              </a:solidFill>
              <a:latin typeface="ＭＳ Ｐゴシック" panose="020B0600070205080204" pitchFamily="50" charset="-128"/>
            </a:endParaRPr>
          </a:p>
          <a:p>
            <a:pPr fontAlgn="auto">
              <a:spcBef>
                <a:spcPts val="0"/>
              </a:spcBef>
              <a:spcAft>
                <a:spcPts val="0"/>
              </a:spcAft>
            </a:pPr>
            <a:r>
              <a:rPr lang="ja-JP" altLang="en-US" sz="1200" dirty="0">
                <a:solidFill>
                  <a:prstClr val="black"/>
                </a:solidFill>
                <a:latin typeface="ＭＳ Ｐゴシック" panose="020B0600070205080204" pitchFamily="50" charset="-128"/>
              </a:rPr>
              <a:t>　型」等、地域の実情に応じた整備を行う。</a:t>
            </a:r>
            <a:endParaRPr lang="en-US" altLang="ja-JP" sz="1200" dirty="0">
              <a:solidFill>
                <a:prstClr val="black"/>
              </a:solidFill>
              <a:latin typeface="ＭＳ Ｐゴシック" panose="020B0600070205080204" pitchFamily="50" charset="-128"/>
            </a:endParaRPr>
          </a:p>
          <a:p>
            <a:pPr fontAlgn="auto">
              <a:spcBef>
                <a:spcPts val="0"/>
              </a:spcBef>
              <a:spcAft>
                <a:spcPts val="0"/>
              </a:spcAft>
            </a:pPr>
            <a:r>
              <a:rPr lang="ja-JP" altLang="en-US" sz="1200" kern="0" dirty="0">
                <a:solidFill>
                  <a:srgbClr val="1F497D"/>
                </a:solidFill>
                <a:latin typeface="ＭＳ Ｐゴシック" panose="020B0600070205080204" pitchFamily="50" charset="-128"/>
              </a:rPr>
              <a:t>　　</a:t>
            </a:r>
            <a:r>
              <a:rPr lang="ja-JP" altLang="en-US" sz="1200" kern="0" dirty="0">
                <a:solidFill>
                  <a:prstClr val="black"/>
                </a:solidFill>
                <a:latin typeface="ＭＳ Ｐゴシック" panose="020B0600070205080204" pitchFamily="50" charset="-128"/>
              </a:rPr>
              <a:t>① 相談　② 緊急時の受け入れ・対応</a:t>
            </a:r>
            <a:endParaRPr lang="en-US" altLang="ja-JP" sz="1200" kern="0" dirty="0">
              <a:solidFill>
                <a:prstClr val="black"/>
              </a:solidFill>
              <a:latin typeface="ＭＳ Ｐゴシック" panose="020B0600070205080204" pitchFamily="50" charset="-128"/>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rPr>
              <a:t>　　③ 体験の機会・場　④ 専門的人材の確保・養成</a:t>
            </a:r>
            <a:endParaRPr lang="en-US" altLang="ja-JP" sz="1200" kern="0" dirty="0">
              <a:solidFill>
                <a:prstClr val="black"/>
              </a:solidFill>
              <a:latin typeface="ＭＳ Ｐゴシック" panose="020B0600070205080204" pitchFamily="50" charset="-128"/>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rPr>
              <a:t>　　⑤ 地域の体制づくり</a:t>
            </a:r>
            <a:endParaRPr lang="en-US" altLang="ja-JP" sz="1200" kern="0" dirty="0">
              <a:solidFill>
                <a:prstClr val="black"/>
              </a:solidFill>
              <a:latin typeface="ＭＳ Ｐゴシック" panose="020B0600070205080204" pitchFamily="50" charset="-128"/>
            </a:endParaRPr>
          </a:p>
          <a:p>
            <a:pPr fontAlgn="auto">
              <a:spcBef>
                <a:spcPts val="0"/>
              </a:spcBef>
              <a:spcAft>
                <a:spcPts val="0"/>
              </a:spcAft>
            </a:pPr>
            <a:r>
              <a:rPr lang="en-US" altLang="ja-JP" sz="1200" kern="0" dirty="0">
                <a:solidFill>
                  <a:prstClr val="black"/>
                </a:solidFill>
                <a:latin typeface="ＭＳ Ｐゴシック" panose="020B0600070205080204" pitchFamily="50" charset="-128"/>
              </a:rPr>
              <a:t>※</a:t>
            </a:r>
            <a:r>
              <a:rPr lang="ja-JP" altLang="en-US" sz="1200" kern="0" dirty="0">
                <a:solidFill>
                  <a:prstClr val="black"/>
                </a:solidFill>
                <a:latin typeface="ＭＳ Ｐゴシック" panose="020B0600070205080204" pitchFamily="50" charset="-128"/>
              </a:rPr>
              <a:t>　地域の実情を踏まえ、必要な機能やその機能の内容の充足</a:t>
            </a:r>
            <a:endParaRPr lang="en-US" altLang="ja-JP" sz="1200" kern="0" dirty="0">
              <a:solidFill>
                <a:prstClr val="black"/>
              </a:solidFill>
              <a:latin typeface="ＭＳ Ｐゴシック" panose="020B0600070205080204" pitchFamily="50" charset="-128"/>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rPr>
              <a:t>　の程度については、市町村が判断する。</a:t>
            </a:r>
            <a:endParaRPr lang="en-US" altLang="ja-JP" sz="1200" kern="0" dirty="0">
              <a:solidFill>
                <a:prstClr val="black"/>
              </a:solidFill>
              <a:latin typeface="ＭＳ Ｐゴシック" panose="020B0600070205080204" pitchFamily="50" charset="-128"/>
            </a:endParaRPr>
          </a:p>
          <a:p>
            <a:pPr fontAlgn="auto">
              <a:spcBef>
                <a:spcPts val="0"/>
              </a:spcBef>
              <a:spcAft>
                <a:spcPts val="0"/>
              </a:spcAft>
            </a:pPr>
            <a:r>
              <a:rPr lang="en-US" altLang="ja-JP" sz="1200" kern="100" dirty="0">
                <a:solidFill>
                  <a:prstClr val="black"/>
                </a:solidFill>
                <a:latin typeface="ＭＳ Ｐゴシック" panose="020B0600070205080204" pitchFamily="50" charset="-128"/>
                <a:cs typeface="Times New Roman"/>
              </a:rPr>
              <a:t>※</a:t>
            </a:r>
            <a:r>
              <a:rPr lang="ja-JP" altLang="en-US" sz="1200" kern="100" dirty="0">
                <a:solidFill>
                  <a:prstClr val="black"/>
                </a:solidFill>
                <a:latin typeface="ＭＳ Ｐゴシック" panose="020B0600070205080204" pitchFamily="50" charset="-128"/>
                <a:cs typeface="Times New Roman"/>
              </a:rPr>
              <a:t>　緊急時の対応等について、医療機関との連携も含め、各機</a:t>
            </a:r>
            <a:endParaRPr lang="en-US" altLang="ja-JP" sz="12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00" kern="100" dirty="0">
                <a:solidFill>
                  <a:prstClr val="black"/>
                </a:solidFill>
                <a:latin typeface="ＭＳ Ｐゴシック" panose="020B0600070205080204" pitchFamily="50" charset="-128"/>
                <a:cs typeface="Times New Roman"/>
              </a:rPr>
              <a:t>　能を有機的に組み合わせる。</a:t>
            </a:r>
            <a:endParaRPr lang="en-US" altLang="ja-JP" sz="12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en-US" altLang="ja-JP" sz="1200" kern="100" dirty="0">
                <a:solidFill>
                  <a:prstClr val="black"/>
                </a:solidFill>
                <a:latin typeface="ＭＳ Ｐゴシック" panose="020B0600070205080204" pitchFamily="50" charset="-128"/>
                <a:cs typeface="Times New Roman"/>
              </a:rPr>
              <a:t>※</a:t>
            </a:r>
            <a:r>
              <a:rPr lang="ja-JP" altLang="en-US" sz="1200" kern="100" dirty="0">
                <a:solidFill>
                  <a:prstClr val="black"/>
                </a:solidFill>
                <a:latin typeface="ＭＳ Ｐゴシック" panose="020B0600070205080204" pitchFamily="50" charset="-128"/>
                <a:cs typeface="Times New Roman"/>
              </a:rPr>
              <a:t>　地域の実情に応じた機能の付加も可能。</a:t>
            </a:r>
            <a:endParaRPr lang="en-US" altLang="ja-JP" sz="1200" kern="0" dirty="0">
              <a:solidFill>
                <a:prstClr val="black"/>
              </a:solidFill>
              <a:latin typeface="ＭＳ Ｐゴシック" panose="020B0600070205080204" pitchFamily="50" charset="-128"/>
              <a:cs typeface="ＭＳ明朝"/>
            </a:endParaRPr>
          </a:p>
        </p:txBody>
      </p:sp>
      <p:sp>
        <p:nvSpPr>
          <p:cNvPr id="11" name="正方形/長方形 10"/>
          <p:cNvSpPr/>
          <p:nvPr/>
        </p:nvSpPr>
        <p:spPr>
          <a:xfrm>
            <a:off x="126134" y="2910209"/>
            <a:ext cx="1940639" cy="317893"/>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ＭＳ ゴシック" panose="020B0609070205080204" pitchFamily="49" charset="-128"/>
                <a:ea typeface="ＭＳ ゴシック" panose="020B0609070205080204" pitchFamily="49" charset="-128"/>
              </a:rPr>
              <a:t>必要な機能等</a:t>
            </a:r>
          </a:p>
        </p:txBody>
      </p:sp>
      <p:sp>
        <p:nvSpPr>
          <p:cNvPr id="14" name="正方形/長方形 13"/>
          <p:cNvSpPr/>
          <p:nvPr/>
        </p:nvSpPr>
        <p:spPr>
          <a:xfrm>
            <a:off x="126041" y="5495896"/>
            <a:ext cx="4670942" cy="1245472"/>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2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Times New Roman"/>
              </a:rPr>
              <a:t>○　個別事例を積み重ね、地域の共通課題を捉え、地域づくりの</a:t>
            </a:r>
            <a:endParaRPr lang="en-US" altLang="ja-JP" sz="12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Times New Roman"/>
              </a:rPr>
              <a:t>　ために活用することが重要である。　</a:t>
            </a:r>
            <a:endParaRPr lang="en-US" altLang="ja-JP" sz="12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200" kern="0" dirty="0">
                <a:solidFill>
                  <a:prstClr val="black"/>
                </a:solidFill>
                <a:latin typeface="ＭＳ Ｐゴシック" panose="020B0600070205080204" pitchFamily="50" charset="-128"/>
                <a:cs typeface="Times New Roman"/>
              </a:rPr>
              <a:t>○　</a:t>
            </a:r>
            <a:r>
              <a:rPr lang="ja-JP" altLang="ja-JP" sz="1200" kern="100" dirty="0">
                <a:solidFill>
                  <a:srgbClr val="000000"/>
                </a:solidFill>
                <a:latin typeface="ＭＳ Ｐゴシック" panose="020B0600070205080204" pitchFamily="50" charset="-128"/>
                <a:cs typeface="Times New Roman"/>
              </a:rPr>
              <a:t>必要な機能が適切に実施されているかどうか、定期的に又</a:t>
            </a:r>
            <a:endParaRPr lang="en-US" altLang="ja-JP" sz="12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200" kern="100" dirty="0">
                <a:solidFill>
                  <a:srgbClr val="000000"/>
                </a:solidFill>
                <a:latin typeface="ＭＳ Ｐゴシック" panose="020B0600070205080204" pitchFamily="50" charset="-128"/>
                <a:cs typeface="Times New Roman"/>
              </a:rPr>
              <a:t>　</a:t>
            </a:r>
            <a:r>
              <a:rPr lang="ja-JP" altLang="ja-JP" sz="1200" kern="100" dirty="0">
                <a:solidFill>
                  <a:srgbClr val="000000"/>
                </a:solidFill>
                <a:latin typeface="ＭＳ Ｐゴシック" panose="020B0600070205080204" pitchFamily="50" charset="-128"/>
                <a:cs typeface="Times New Roman"/>
              </a:rPr>
              <a:t>は必要な時に、</a:t>
            </a:r>
            <a:r>
              <a:rPr lang="ja-JP" altLang="en-US" sz="1200" kern="100" dirty="0">
                <a:solidFill>
                  <a:srgbClr val="000000"/>
                </a:solidFill>
                <a:latin typeface="ＭＳ Ｐゴシック" panose="020B0600070205080204" pitchFamily="50" charset="-128"/>
                <a:cs typeface="Times New Roman"/>
              </a:rPr>
              <a:t>運営に</a:t>
            </a:r>
            <a:r>
              <a:rPr lang="ja-JP" altLang="ja-JP" sz="1200" kern="100" dirty="0">
                <a:solidFill>
                  <a:srgbClr val="000000"/>
                </a:solidFill>
                <a:latin typeface="ＭＳ Ｐゴシック" panose="020B0600070205080204" pitchFamily="50" charset="-128"/>
                <a:cs typeface="Times New Roman"/>
              </a:rPr>
              <a:t>必要な機能の実施状況を把握し</a:t>
            </a:r>
            <a:r>
              <a:rPr lang="ja-JP" altLang="ja-JP" sz="1200" kern="100" dirty="0" err="1">
                <a:solidFill>
                  <a:srgbClr val="000000"/>
                </a:solidFill>
                <a:latin typeface="ＭＳ Ｐゴシック" panose="020B0600070205080204" pitchFamily="50" charset="-128"/>
                <a:cs typeface="Times New Roman"/>
              </a:rPr>
              <a:t>な</a:t>
            </a:r>
            <a:r>
              <a:rPr lang="ja-JP" altLang="ja-JP" sz="1200" kern="100" dirty="0">
                <a:solidFill>
                  <a:srgbClr val="000000"/>
                </a:solidFill>
                <a:latin typeface="ＭＳ Ｐゴシック" panose="020B0600070205080204" pitchFamily="50" charset="-128"/>
                <a:cs typeface="Times New Roman"/>
              </a:rPr>
              <a:t>けれ</a:t>
            </a:r>
            <a:endParaRPr lang="en-US" altLang="ja-JP" sz="12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200" kern="100" dirty="0">
                <a:solidFill>
                  <a:srgbClr val="000000"/>
                </a:solidFill>
                <a:latin typeface="ＭＳ Ｐゴシック" panose="020B0600070205080204" pitchFamily="50" charset="-128"/>
                <a:cs typeface="Times New Roman"/>
              </a:rPr>
              <a:t>　</a:t>
            </a:r>
            <a:r>
              <a:rPr lang="ja-JP" altLang="ja-JP" sz="1200" kern="100" dirty="0" err="1">
                <a:solidFill>
                  <a:srgbClr val="000000"/>
                </a:solidFill>
                <a:latin typeface="ＭＳ Ｐゴシック" panose="020B0600070205080204" pitchFamily="50" charset="-128"/>
                <a:cs typeface="Times New Roman"/>
              </a:rPr>
              <a:t>ば</a:t>
            </a:r>
            <a:r>
              <a:rPr lang="ja-JP" altLang="ja-JP" sz="1200" kern="100" dirty="0">
                <a:solidFill>
                  <a:srgbClr val="000000"/>
                </a:solidFill>
                <a:latin typeface="ＭＳ Ｐゴシック" panose="020B0600070205080204" pitchFamily="50" charset="-128"/>
                <a:cs typeface="Times New Roman"/>
              </a:rPr>
              <a:t>ならない。</a:t>
            </a:r>
            <a:endParaRPr lang="en-US" altLang="ja-JP" sz="1200" kern="100" dirty="0">
              <a:solidFill>
                <a:srgbClr val="000000"/>
              </a:solidFill>
              <a:latin typeface="ＭＳ Ｐゴシック" panose="020B0600070205080204" pitchFamily="50" charset="-128"/>
              <a:cs typeface="Times New Roman"/>
            </a:endParaRPr>
          </a:p>
        </p:txBody>
      </p:sp>
      <p:sp>
        <p:nvSpPr>
          <p:cNvPr id="15" name="正方形/長方形 14"/>
          <p:cNvSpPr/>
          <p:nvPr/>
        </p:nvSpPr>
        <p:spPr>
          <a:xfrm>
            <a:off x="126134" y="5337161"/>
            <a:ext cx="1940639" cy="317893"/>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ＭＳ ゴシック" panose="020B0609070205080204" pitchFamily="49" charset="-128"/>
                <a:ea typeface="ＭＳ ゴシック" panose="020B0609070205080204" pitchFamily="49" charset="-128"/>
              </a:rPr>
              <a:t>運営上の留意点</a:t>
            </a:r>
          </a:p>
        </p:txBody>
      </p:sp>
      <p:sp>
        <p:nvSpPr>
          <p:cNvPr id="16" name="正方形/長方形 15"/>
          <p:cNvSpPr/>
          <p:nvPr/>
        </p:nvSpPr>
        <p:spPr>
          <a:xfrm>
            <a:off x="5109130" y="1909172"/>
            <a:ext cx="4680519" cy="4832205"/>
          </a:xfrm>
          <a:prstGeom prst="rect">
            <a:avLst/>
          </a:prstGeom>
          <a:solidFill>
            <a:srgbClr val="FFFFCC"/>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整備に向けた取組</a:t>
            </a:r>
            <a:r>
              <a:rPr lang="en-US" altLang="ja-JP" sz="1400" kern="100" dirty="0">
                <a:solidFill>
                  <a:prstClr val="black"/>
                </a:solidFill>
                <a:latin typeface="ＭＳ Ｐゴシック" panose="020B0600070205080204" pitchFamily="50" charset="-128"/>
                <a:cs typeface="Times New Roman"/>
              </a:rPr>
              <a:t>】</a:t>
            </a: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地域における</a:t>
            </a:r>
            <a:r>
              <a:rPr lang="ja-JP" altLang="ja-JP" sz="1400" kern="100" dirty="0">
                <a:solidFill>
                  <a:prstClr val="black"/>
                </a:solidFill>
                <a:latin typeface="ＭＳ Ｐゴシック" panose="020B0600070205080204" pitchFamily="50" charset="-128"/>
                <a:cs typeface="ＭＳ 明朝"/>
              </a:rPr>
              <a:t>ニーズの把握や課題の整理を早期</a:t>
            </a:r>
            <a:endParaRPr lang="en-US" altLang="ja-JP" sz="1400" kern="10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ＭＳ 明朝"/>
              </a:rPr>
              <a:t>　</a:t>
            </a:r>
            <a:r>
              <a:rPr lang="ja-JP" altLang="ja-JP" sz="1400" kern="100" dirty="0">
                <a:solidFill>
                  <a:prstClr val="black"/>
                </a:solidFill>
                <a:latin typeface="ＭＳ Ｐゴシック" panose="020B0600070205080204" pitchFamily="50" charset="-128"/>
                <a:cs typeface="ＭＳ 明朝"/>
              </a:rPr>
              <a:t>に行い、積極的な整備を進める必要がある。</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拠点等の整備については、必要な機能等の実効</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性</a:t>
            </a:r>
            <a:r>
              <a:rPr lang="ja-JP" altLang="en-US" sz="1400" kern="100" dirty="0">
                <a:solidFill>
                  <a:prstClr val="black"/>
                </a:solidFill>
                <a:latin typeface="ＭＳ Ｐゴシック" panose="020B0600070205080204" pitchFamily="50" charset="-128"/>
                <a:cs typeface="Times New Roman"/>
              </a:rPr>
              <a:t>の</a:t>
            </a:r>
            <a:r>
              <a:rPr lang="ja-JP" altLang="ja-JP" sz="1400" kern="100" dirty="0">
                <a:solidFill>
                  <a:prstClr val="black"/>
                </a:solidFill>
                <a:latin typeface="ＭＳ Ｐゴシック" panose="020B0600070205080204" pitchFamily="50" charset="-128"/>
                <a:cs typeface="Times New Roman"/>
              </a:rPr>
              <a:t>担保等により</a:t>
            </a:r>
            <a:r>
              <a:rPr lang="ja-JP" altLang="en-US" sz="1400" kern="100" dirty="0">
                <a:solidFill>
                  <a:prstClr val="black"/>
                </a:solidFill>
                <a:latin typeface="ＭＳ Ｐゴシック" panose="020B0600070205080204" pitchFamily="50" charset="-128"/>
                <a:cs typeface="Times New Roman"/>
              </a:rPr>
              <a:t>市町村が</a:t>
            </a:r>
            <a:r>
              <a:rPr lang="ja-JP" altLang="ja-JP" sz="1400" kern="100" dirty="0">
                <a:solidFill>
                  <a:prstClr val="black"/>
                </a:solidFill>
                <a:latin typeface="ＭＳ Ｐゴシック" panose="020B0600070205080204" pitchFamily="50" charset="-128"/>
                <a:cs typeface="Times New Roman"/>
              </a:rPr>
              <a:t>総合的に判断</a:t>
            </a:r>
            <a:r>
              <a:rPr lang="ja-JP" altLang="en-US" sz="1400" kern="100" dirty="0">
                <a:solidFill>
                  <a:prstClr val="black"/>
                </a:solidFill>
                <a:latin typeface="ＭＳ Ｐゴシック" panose="020B0600070205080204" pitchFamily="50" charset="-128"/>
                <a:cs typeface="Times New Roman"/>
              </a:rPr>
              <a:t>する</a:t>
            </a:r>
            <a:r>
              <a:rPr lang="ja-JP" altLang="ja-JP"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拠点等の整備時期を明確にしておくことが必要</a:t>
            </a:r>
            <a:r>
              <a:rPr lang="ja-JP" altLang="en-US"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必要な機能の充実・強化</a:t>
            </a:r>
            <a:r>
              <a:rPr lang="en-US" altLang="ja-JP" sz="1400" kern="100" dirty="0">
                <a:solidFill>
                  <a:prstClr val="black"/>
                </a:solidFill>
                <a:latin typeface="ＭＳ Ｐゴシック" panose="020B0600070205080204" pitchFamily="50" charset="-128"/>
                <a:cs typeface="Times New Roman"/>
              </a:rPr>
              <a:t>】</a:t>
            </a: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地域の課題や目標を共有しながら、相互に</a:t>
            </a:r>
            <a:r>
              <a:rPr lang="ja-JP" altLang="en-US" sz="1400" kern="100" dirty="0" err="1">
                <a:solidFill>
                  <a:prstClr val="black"/>
                </a:solidFill>
                <a:latin typeface="ＭＳ Ｐゴシック" panose="020B0600070205080204" pitchFamily="50" charset="-128"/>
                <a:cs typeface="Times New Roman"/>
              </a:rPr>
              <a:t>連携す</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en-US" sz="1400" kern="100" dirty="0" err="1">
                <a:solidFill>
                  <a:prstClr val="black"/>
                </a:solidFill>
                <a:latin typeface="ＭＳ Ｐゴシック" panose="020B0600070205080204" pitchFamily="50" charset="-128"/>
                <a:cs typeface="Times New Roman"/>
              </a:rPr>
              <a:t>る</a:t>
            </a:r>
            <a:r>
              <a:rPr lang="ja-JP" altLang="en-US" sz="1400" kern="100" dirty="0">
                <a:solidFill>
                  <a:prstClr val="black"/>
                </a:solidFill>
                <a:latin typeface="ＭＳ Ｐゴシック" panose="020B0600070205080204" pitchFamily="50" charset="-128"/>
                <a:cs typeface="Times New Roman"/>
              </a:rPr>
              <a:t>効果的な取組を推進していくこと。</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効果的な運営の継続</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市町村の定期的な評価</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a:t>
            </a:r>
            <a:r>
              <a:rPr lang="ja-JP" altLang="ja-JP" sz="1400" kern="100" dirty="0">
                <a:solidFill>
                  <a:prstClr val="black"/>
                </a:solidFill>
                <a:latin typeface="ＭＳ Ｐゴシック" panose="020B0600070205080204" pitchFamily="50" charset="-128"/>
                <a:cs typeface="Times New Roman"/>
              </a:rPr>
              <a:t>拠点等の取組情報の公表（普及・啓発）</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ja-JP" sz="1400" kern="100" dirty="0">
                <a:solidFill>
                  <a:prstClr val="black"/>
                </a:solidFill>
                <a:latin typeface="ＭＳ Ｐゴシック" panose="020B0600070205080204" pitchFamily="50" charset="-128"/>
                <a:cs typeface="Times New Roman"/>
              </a:rPr>
              <a:t>都道府県の役割</a:t>
            </a:r>
            <a:r>
              <a:rPr lang="en-US" altLang="ja-JP" sz="1400" kern="100" dirty="0">
                <a:solidFill>
                  <a:prstClr val="black"/>
                </a:solidFill>
                <a:latin typeface="ＭＳ Ｐゴシック" panose="020B0600070205080204" pitchFamily="50" charset="-128"/>
                <a:cs typeface="Times New Roman"/>
              </a:rPr>
              <a:t>】</a:t>
            </a: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都道府県は、拠点等の整備、運営に関する研修会</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等を開催し、管内市町村における好事例（優良事例）</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の紹介、また、現状や課題等を把握し、共有するなど</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後方的かつ継続的な支援を図る</a:t>
            </a:r>
            <a:r>
              <a:rPr lang="ja-JP" altLang="en-US"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p:txBody>
      </p:sp>
      <p:sp>
        <p:nvSpPr>
          <p:cNvPr id="17" name="正方形/長方形 16"/>
          <p:cNvSpPr/>
          <p:nvPr/>
        </p:nvSpPr>
        <p:spPr>
          <a:xfrm>
            <a:off x="5109019" y="1750237"/>
            <a:ext cx="3968864" cy="337269"/>
          </a:xfrm>
          <a:prstGeom prst="rect">
            <a:avLst/>
          </a:prstGeom>
          <a:solidFill>
            <a:srgbClr val="FFCCFF"/>
          </a:solidFill>
          <a:ln w="25400">
            <a:solidFill>
              <a:srgbClr val="FF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black"/>
                </a:solidFill>
                <a:latin typeface="ＭＳ ゴシック" panose="020B0609070205080204" pitchFamily="49" charset="-128"/>
                <a:ea typeface="ＭＳ ゴシック" panose="020B0609070205080204" pitchFamily="49" charset="-128"/>
              </a:rPr>
              <a:t>市町村・都道府県の責務と役割</a:t>
            </a:r>
          </a:p>
        </p:txBody>
      </p:sp>
      <p:sp>
        <p:nvSpPr>
          <p:cNvPr id="18"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81</a:t>
            </a:fld>
            <a:endParaRPr lang="en-US" altLang="ja-JP" dirty="0">
              <a:solidFill>
                <a:srgbClr val="000000"/>
              </a:solidFill>
            </a:endParaRPr>
          </a:p>
        </p:txBody>
      </p:sp>
    </p:spTree>
    <p:extLst>
      <p:ext uri="{BB962C8B-B14F-4D97-AF65-F5344CB8AC3E}">
        <p14:creationId xmlns:p14="http://schemas.microsoft.com/office/powerpoint/2010/main" val="2657247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6492" y="1852088"/>
            <a:ext cx="9653919" cy="229699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拠点等は、</a:t>
            </a:r>
            <a:r>
              <a:rPr lang="ja-JP" altLang="ja-JP" sz="1400" kern="0" dirty="0">
                <a:solidFill>
                  <a:prstClr val="black"/>
                </a:solidFill>
                <a:latin typeface="ＭＳ Ｐゴシック" panose="020B0600070205080204" pitchFamily="50" charset="-128"/>
                <a:cs typeface="ＭＳ 明朝"/>
              </a:rPr>
              <a:t>障害者等の重度化・高齢化や「親亡き後」に備える</a:t>
            </a:r>
            <a:r>
              <a:rPr lang="ja-JP" altLang="en-US" sz="1400" kern="0" dirty="0">
                <a:solidFill>
                  <a:prstClr val="black"/>
                </a:solidFill>
                <a:latin typeface="ＭＳ Ｐゴシック" panose="020B0600070205080204" pitchFamily="50" charset="-128"/>
                <a:cs typeface="ＭＳ 明朝"/>
              </a:rPr>
              <a:t>とともに、地域移行を進めるため、重度障害にも対</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応できる専門性を有し、地域生活において、障害者等やその家族の緊急事態に対応を図るもので、具体的に２つの</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目的を持つ。</a:t>
            </a:r>
            <a:endParaRPr lang="ja-JP" altLang="en-US" sz="1400" dirty="0">
              <a:solidFill>
                <a:prstClr val="black"/>
              </a:solidFill>
              <a:latin typeface="ＭＳ Ｐゴシック" panose="020B0600070205080204" pitchFamily="50" charset="-128"/>
            </a:endParaRPr>
          </a:p>
        </p:txBody>
      </p:sp>
      <p:sp>
        <p:nvSpPr>
          <p:cNvPr id="3" name="角丸四角形 2"/>
          <p:cNvSpPr/>
          <p:nvPr/>
        </p:nvSpPr>
        <p:spPr>
          <a:xfrm>
            <a:off x="116508" y="940956"/>
            <a:ext cx="9673075" cy="61588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地域生活支援拠点等の整備促進を図るため、目的、必要な機能等、市町村・都道府県の責務と役割を</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0"/>
              </a:spcAft>
            </a:pPr>
            <a:r>
              <a:rPr lang="ja-JP" altLang="en-US" sz="1400" dirty="0">
                <a:solidFill>
                  <a:prstClr val="black"/>
                </a:solidFill>
                <a:latin typeface="ＭＳ ゴシック" panose="020B0609070205080204" pitchFamily="49" charset="-128"/>
                <a:ea typeface="ＭＳ ゴシック" panose="020B0609070205080204" pitchFamily="49" charset="-128"/>
              </a:rPr>
              <a:t>　周知・徹底する。</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23" name="正方形/長方形 22"/>
          <p:cNvSpPr/>
          <p:nvPr/>
        </p:nvSpPr>
        <p:spPr>
          <a:xfrm>
            <a:off x="272504" y="2852936"/>
            <a:ext cx="9356117" cy="1152128"/>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r>
              <a:rPr lang="ja-JP" altLang="en-US" sz="1400" b="1" u="sng" dirty="0">
                <a:solidFill>
                  <a:srgbClr val="1F497D"/>
                </a:solidFill>
                <a:latin typeface="ＭＳ Ｐゴシック" panose="020B0600070205080204" pitchFamily="50" charset="-128"/>
              </a:rPr>
              <a:t>（１）</a:t>
            </a:r>
            <a:r>
              <a:rPr lang="ja-JP" altLang="ja-JP" sz="1400" b="1" u="sng" kern="0" dirty="0">
                <a:solidFill>
                  <a:srgbClr val="1F497D"/>
                </a:solidFill>
                <a:latin typeface="ＭＳ Ｐゴシック" panose="020B0600070205080204" pitchFamily="50" charset="-128"/>
                <a:cs typeface="ＭＳ 明朝"/>
              </a:rPr>
              <a:t>緊急時の迅速・確実な相談支援の実施</a:t>
            </a:r>
            <a:r>
              <a:rPr lang="ja-JP" altLang="en-US" sz="1400" b="1" u="sng" kern="0" dirty="0">
                <a:solidFill>
                  <a:srgbClr val="1F497D"/>
                </a:solidFill>
                <a:latin typeface="ＭＳ Ｐゴシック" panose="020B0600070205080204" pitchFamily="50" charset="-128"/>
                <a:cs typeface="ＭＳ 明朝"/>
              </a:rPr>
              <a:t>・</a:t>
            </a:r>
            <a:r>
              <a:rPr lang="ja-JP" altLang="ja-JP" sz="1400" b="1" u="sng" kern="0" dirty="0">
                <a:solidFill>
                  <a:srgbClr val="1F497D"/>
                </a:solidFill>
                <a:latin typeface="ＭＳ Ｐゴシック" panose="020B0600070205080204" pitchFamily="50" charset="-128"/>
                <a:cs typeface="ＭＳ 明朝"/>
              </a:rPr>
              <a:t>短期入所等の活用</a:t>
            </a:r>
            <a:endParaRPr lang="en-US" altLang="ja-JP" sz="1400" b="1" u="sng" kern="0" dirty="0">
              <a:solidFill>
                <a:srgbClr val="1F497D"/>
              </a:solidFill>
              <a:latin typeface="ＭＳ Ｐゴシック" panose="020B0600070205080204" pitchFamily="50" charset="-128"/>
              <a:cs typeface="ＭＳ 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 明朝"/>
              </a:rPr>
              <a:t>　⇒　</a:t>
            </a:r>
            <a:r>
              <a:rPr lang="ja-JP" altLang="ja-JP" sz="1400" kern="0" dirty="0">
                <a:solidFill>
                  <a:prstClr val="black"/>
                </a:solidFill>
                <a:latin typeface="ＭＳ Ｐゴシック" panose="020B0600070205080204" pitchFamily="50" charset="-128"/>
                <a:cs typeface="ＭＳ 明朝"/>
              </a:rPr>
              <a:t>地域における生活の安心感を担保する機能を備える</a:t>
            </a:r>
            <a:r>
              <a:rPr lang="ja-JP" altLang="en-US" sz="1400" kern="0" dirty="0">
                <a:solidFill>
                  <a:prstClr val="black"/>
                </a:solidFill>
                <a:latin typeface="ＭＳ Ｐゴシック" panose="020B0600070205080204" pitchFamily="50" charset="-128"/>
                <a:cs typeface="ＭＳ 明朝"/>
              </a:rPr>
              <a:t>。</a:t>
            </a:r>
            <a:endParaRPr lang="en-US" altLang="ja-JP" sz="1400" kern="0" dirty="0">
              <a:solidFill>
                <a:prstClr val="black"/>
              </a:solidFill>
              <a:latin typeface="ＭＳ Ｐゴシック" panose="020B0600070205080204" pitchFamily="50" charset="-128"/>
              <a:cs typeface="ＭＳ 明朝"/>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cs typeface="ＭＳ 明朝"/>
              </a:rPr>
              <a:t>（２）</a:t>
            </a:r>
            <a:r>
              <a:rPr lang="ja-JP" altLang="ja-JP" sz="1400" b="1" u="sng" kern="0" dirty="0">
                <a:solidFill>
                  <a:srgbClr val="1F497D"/>
                </a:solidFill>
                <a:latin typeface="ＭＳ Ｐゴシック" panose="020B0600070205080204" pitchFamily="50" charset="-128"/>
                <a:cs typeface="ＭＳ 明朝"/>
              </a:rPr>
              <a:t>体験の機会の提供を通じて、</a:t>
            </a:r>
            <a:r>
              <a:rPr lang="ja-JP" altLang="en-US" sz="1400" b="1" u="sng" kern="0" dirty="0">
                <a:solidFill>
                  <a:srgbClr val="1F497D"/>
                </a:solidFill>
                <a:latin typeface="ＭＳ Ｐゴシック" panose="020B0600070205080204" pitchFamily="50" charset="-128"/>
                <a:cs typeface="ＭＳ 明朝"/>
              </a:rPr>
              <a:t>施設や親元</a:t>
            </a:r>
            <a:r>
              <a:rPr lang="ja-JP" altLang="ja-JP" sz="1400" b="1" u="sng" kern="0" dirty="0">
                <a:solidFill>
                  <a:srgbClr val="1F497D"/>
                </a:solidFill>
                <a:latin typeface="ＭＳ Ｐゴシック" panose="020B0600070205080204" pitchFamily="50" charset="-128"/>
                <a:cs typeface="ＭＳ 明朝"/>
              </a:rPr>
              <a:t>から</a:t>
            </a:r>
            <a:r>
              <a:rPr lang="ja-JP" altLang="en-US" sz="1400" b="1" u="sng" kern="0" dirty="0">
                <a:solidFill>
                  <a:srgbClr val="1F497D"/>
                </a:solidFill>
                <a:latin typeface="ＭＳ Ｐゴシック" panose="020B0600070205080204" pitchFamily="50" charset="-128"/>
                <a:cs typeface="ＭＳ 明朝"/>
              </a:rPr>
              <a:t>ＧＨ</a:t>
            </a:r>
            <a:r>
              <a:rPr lang="ja-JP" altLang="ja-JP" sz="1400" b="1" u="sng" kern="0" dirty="0">
                <a:solidFill>
                  <a:srgbClr val="1F497D"/>
                </a:solidFill>
                <a:latin typeface="ＭＳ Ｐゴシック" panose="020B0600070205080204" pitchFamily="50" charset="-128"/>
                <a:cs typeface="ＭＳ 明朝"/>
              </a:rPr>
              <a:t>、一人暮らし等への生活の場の移行をしやすくする支援を</a:t>
            </a:r>
            <a:endParaRPr lang="en-US" altLang="ja-JP" sz="1400" b="1" u="sng" kern="0" dirty="0">
              <a:solidFill>
                <a:srgbClr val="1F497D"/>
              </a:solidFill>
              <a:latin typeface="ＭＳ Ｐゴシック" panose="020B0600070205080204" pitchFamily="50" charset="-128"/>
              <a:cs typeface="ＭＳ 明朝"/>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cs typeface="ＭＳ 明朝"/>
              </a:rPr>
              <a:t>　</a:t>
            </a:r>
            <a:r>
              <a:rPr lang="ja-JP" altLang="ja-JP" sz="1400" b="1" u="sng" kern="0" dirty="0">
                <a:solidFill>
                  <a:srgbClr val="1F497D"/>
                </a:solidFill>
                <a:latin typeface="ＭＳ Ｐゴシック" panose="020B0600070205080204" pitchFamily="50" charset="-128"/>
                <a:cs typeface="ＭＳ 明朝"/>
              </a:rPr>
              <a:t>提供する</a:t>
            </a:r>
            <a:r>
              <a:rPr lang="ja-JP" altLang="ja-JP" sz="1400" b="1" u="sng" kern="100" dirty="0">
                <a:solidFill>
                  <a:srgbClr val="1F497D"/>
                </a:solidFill>
                <a:latin typeface="ＭＳ Ｐゴシック" panose="020B0600070205080204" pitchFamily="50" charset="-128"/>
                <a:cs typeface="Times New Roman"/>
              </a:rPr>
              <a:t>体制を整備</a:t>
            </a:r>
            <a:endParaRPr lang="en-US" altLang="ja-JP" sz="1400" b="1" u="sng" kern="100" dirty="0">
              <a:solidFill>
                <a:srgbClr val="1F497D"/>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srgbClr val="000000"/>
                </a:solidFill>
                <a:latin typeface="ＭＳ Ｐゴシック" panose="020B0600070205080204" pitchFamily="50" charset="-128"/>
                <a:cs typeface="Times New Roman"/>
              </a:rPr>
              <a:t>　⇒　</a:t>
            </a:r>
            <a:r>
              <a:rPr lang="ja-JP" altLang="ja-JP" sz="1400" kern="100" dirty="0">
                <a:solidFill>
                  <a:srgbClr val="000000"/>
                </a:solidFill>
                <a:latin typeface="ＭＳ Ｐゴシック" panose="020B0600070205080204" pitchFamily="50" charset="-128"/>
                <a:cs typeface="Times New Roman"/>
              </a:rPr>
              <a:t>障害者等の地域での生活を支援</a:t>
            </a:r>
            <a:r>
              <a:rPr lang="ja-JP" altLang="en-US" sz="1400" kern="100" dirty="0">
                <a:solidFill>
                  <a:srgbClr val="000000"/>
                </a:solidFill>
                <a:latin typeface="ＭＳ Ｐゴシック" panose="020B0600070205080204" pitchFamily="50" charset="-128"/>
                <a:cs typeface="Times New Roman"/>
              </a:rPr>
              <a:t>する。</a:t>
            </a:r>
            <a:endParaRPr lang="en-US" altLang="ja-JP" sz="1400" u="sng" kern="100" dirty="0">
              <a:solidFill>
                <a:srgbClr val="000000"/>
              </a:solidFill>
              <a:latin typeface="ＭＳ Ｐゴシック" panose="020B0600070205080204" pitchFamily="50" charset="-128"/>
              <a:cs typeface="Times New Roman"/>
            </a:endParaRPr>
          </a:p>
        </p:txBody>
      </p:sp>
      <p:sp>
        <p:nvSpPr>
          <p:cNvPr id="25" name="正方形/長方形 24"/>
          <p:cNvSpPr/>
          <p:nvPr/>
        </p:nvSpPr>
        <p:spPr>
          <a:xfrm>
            <a:off x="126040" y="693673"/>
            <a:ext cx="1404156" cy="309105"/>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趣旨</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7371298" y="528773"/>
            <a:ext cx="2399113" cy="412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1400" dirty="0">
                <a:solidFill>
                  <a:prstClr val="black"/>
                </a:solidFill>
              </a:rPr>
              <a:t>平成２９年７月７日</a:t>
            </a:r>
          </a:p>
        </p:txBody>
      </p:sp>
      <p:sp>
        <p:nvSpPr>
          <p:cNvPr id="9" name="正方形/長方形 8"/>
          <p:cNvSpPr/>
          <p:nvPr/>
        </p:nvSpPr>
        <p:spPr>
          <a:xfrm>
            <a:off x="126040" y="1693154"/>
            <a:ext cx="1404156"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１　目的</a:t>
            </a:r>
          </a:p>
        </p:txBody>
      </p:sp>
      <p:sp>
        <p:nvSpPr>
          <p:cNvPr id="11" name="正方形/長方形 10"/>
          <p:cNvSpPr/>
          <p:nvPr/>
        </p:nvSpPr>
        <p:spPr>
          <a:xfrm>
            <a:off x="126086" y="4452216"/>
            <a:ext cx="9653919" cy="23310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6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拠点等の機能強化を図るため、５つの機能を集約し、ＧＨや障害者支援等に付加した「多機能拠点整備型」、また、</a:t>
            </a: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dirty="0">
                <a:solidFill>
                  <a:prstClr val="black"/>
                </a:solidFill>
                <a:latin typeface="ＭＳ Ｐゴシック" panose="020B0600070205080204" pitchFamily="50" charset="-128"/>
              </a:rPr>
              <a:t>　地域における複数の機関が分担して機能を担う体制の「面的</a:t>
            </a:r>
            <a:r>
              <a:rPr lang="ja-JP" altLang="en-US" sz="1400" kern="0" dirty="0">
                <a:solidFill>
                  <a:prstClr val="black"/>
                </a:solidFill>
                <a:latin typeface="ＭＳ Ｐゴシック" panose="020B0600070205080204" pitchFamily="50" charset="-128"/>
              </a:rPr>
              <a:t>整備型」等、地域の実情に応じた整備を行う。（例：「多</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機能拠点整備型」＋「面的整備型」）</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（１）必要な機能</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　</a:t>
            </a:r>
            <a:r>
              <a:rPr lang="ja-JP" altLang="en-US" sz="1400" b="1" u="sng" kern="0" dirty="0">
                <a:solidFill>
                  <a:srgbClr val="1F497D"/>
                </a:solidFill>
                <a:latin typeface="ＭＳ Ｐゴシック" panose="020B0600070205080204" pitchFamily="50" charset="-128"/>
              </a:rPr>
              <a:t>①相談　②緊急時の受け入れ・対応　③体験の機会・場　④専門的人材の確保・養成　⑤地域の体制づくり</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endParaRPr lang="en-US" altLang="ja-JP" sz="1400" u="sng" kern="0" dirty="0">
              <a:solidFill>
                <a:prstClr val="black"/>
              </a:solidFill>
              <a:latin typeface="ＭＳ Ｐゴシック" panose="020B0600070205080204" pitchFamily="50" charset="-128"/>
            </a:endParaRPr>
          </a:p>
          <a:p>
            <a:pPr fontAlgn="auto">
              <a:spcBef>
                <a:spcPts val="0"/>
              </a:spcBef>
              <a:spcAft>
                <a:spcPts val="0"/>
              </a:spcAft>
            </a:pPr>
            <a:r>
              <a:rPr lang="en-US" altLang="ja-JP" sz="1400" kern="0" dirty="0">
                <a:solidFill>
                  <a:prstClr val="black"/>
                </a:solidFill>
                <a:latin typeface="ＭＳ Ｐゴシック" panose="020B0600070205080204" pitchFamily="50" charset="-128"/>
              </a:rPr>
              <a:t>※</a:t>
            </a:r>
            <a:r>
              <a:rPr lang="ja-JP" altLang="en-US" sz="1400" kern="0" dirty="0">
                <a:solidFill>
                  <a:prstClr val="black"/>
                </a:solidFill>
                <a:latin typeface="ＭＳ Ｐゴシック" panose="020B0600070205080204" pitchFamily="50" charset="-128"/>
              </a:rPr>
              <a:t>　原則、５つの機能全てを備えることとするが、地域の実情を踏まえ、必要な機能やその機能の内容の充足の程度</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　については、市町村が判断する。</a:t>
            </a:r>
            <a:endParaRPr lang="en-US" altLang="ja-JP" sz="1400" kern="0" dirty="0">
              <a:solidFill>
                <a:prstClr val="black"/>
              </a:solidFill>
              <a:latin typeface="ＭＳ Ｐゴシック" panose="020B0600070205080204" pitchFamily="50" charset="-128"/>
            </a:endParaRPr>
          </a:p>
        </p:txBody>
      </p:sp>
      <p:sp>
        <p:nvSpPr>
          <p:cNvPr id="13" name="正方形/長方形 12"/>
          <p:cNvSpPr/>
          <p:nvPr/>
        </p:nvSpPr>
        <p:spPr>
          <a:xfrm>
            <a:off x="126047" y="4293275"/>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12"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82</a:t>
            </a:fld>
            <a:endParaRPr lang="en-US" altLang="ja-JP" dirty="0">
              <a:solidFill>
                <a:srgbClr val="000000"/>
              </a:solidFill>
            </a:endParaRPr>
          </a:p>
        </p:txBody>
      </p:sp>
    </p:spTree>
    <p:extLst>
      <p:ext uri="{BB962C8B-B14F-4D97-AF65-F5344CB8AC3E}">
        <p14:creationId xmlns:p14="http://schemas.microsoft.com/office/powerpoint/2010/main" val="3592581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8"/>
            <a:ext cx="9653919" cy="595940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rPr>
              <a:t>（１）必要な機能（具体的な内容）</a:t>
            </a:r>
            <a:endParaRPr lang="en-US" altLang="ja-JP" sz="1400" kern="0" dirty="0">
              <a:solidFill>
                <a:prstClr val="black"/>
              </a:solidFill>
              <a:latin typeface="ＭＳ Ｐゴシック" panose="020B0600070205080204" pitchFamily="50" charset="-128"/>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①　相談</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基幹相談支援センター、委託相談支援事業、特定相談支援事業とともに地域定着支援を活用してコーディネー</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ターを配置し、緊急時の支援が見込めない世帯を事前に把握・登録した上で、常時の連絡体制を確保し、障害の特</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性に起因して生じた緊急の事態等に必要なサービスのコーディネートや相談その他必要な支援を行う機能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②　緊急時の受け入れ・対応</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短期入所を活用した常時の緊急受入体制等を確保した上で、介護者の急病や障害者の状態変化等の緊急時の</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受け入れや医療機関への連絡等の必要な対応を行う機能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③　体験の機会・場</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地域移行支援や親元からの自立等に当たって、共同生活援助等の障害福祉サービスの利用や一人暮らしの体験</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の機会・場を提供する機能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④　専門的人材の確保・養成</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医療的ケアが必要な者や行動障害を有する者、高齢化に伴い重度化した障害者に対して、専門的な対応を行う</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ことができる体制の確保や、専門的な対応ができる人材の養成を行う機能</a:t>
            </a:r>
            <a:endParaRPr lang="ja-JP"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b="1" u="sng" kern="0" dirty="0">
                <a:solidFill>
                  <a:srgbClr val="1F497D"/>
                </a:solidFill>
                <a:latin typeface="ＭＳ Ｐゴシック" panose="020B0600070205080204" pitchFamily="50" charset="-128"/>
              </a:rPr>
              <a:t>⑤　地域の体制づくり</a:t>
            </a:r>
            <a:endParaRPr lang="en-US" altLang="ja-JP" sz="1400" b="1" u="sng" kern="0" dirty="0">
              <a:solidFill>
                <a:srgbClr val="1F497D"/>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基幹相談支援センター、委託相談支援事業、特定相談支援、一般相談支援等を活用してコーディネーターを配置</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し、地域の様々なニーズに対応できるサービス提供体制の確保や、地域の社会資源の連携体制の構築等を行う機</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ＭＳ明朝"/>
              </a:rPr>
              <a:t>　</a:t>
            </a:r>
            <a:r>
              <a:rPr lang="ja-JP" altLang="ja-JP" sz="1400" kern="0" dirty="0">
                <a:solidFill>
                  <a:prstClr val="black"/>
                </a:solidFill>
                <a:latin typeface="ＭＳ Ｐゴシック" panose="020B0600070205080204" pitchFamily="50" charset="-128"/>
                <a:cs typeface="ＭＳ明朝"/>
              </a:rPr>
              <a:t>能</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医療的ケアが必要な障害者等への対応が十分に図られるよう、多職種連携の強化、緊急時の対応等について、</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医療機関との連携も含め、各機能を有機的に組み合わせる。</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５つの機能以外に、地域の実情に応じた機能を創意工夫し、付加することも可能。</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（例：</a:t>
            </a:r>
            <a:r>
              <a:rPr lang="ja-JP" altLang="ja-JP" sz="1400" kern="0" dirty="0">
                <a:solidFill>
                  <a:prstClr val="black"/>
                </a:solidFill>
                <a:latin typeface="ＭＳ Ｐゴシック" panose="020B0600070205080204" pitchFamily="50" charset="-128"/>
                <a:cs typeface="ＭＳ明朝"/>
              </a:rPr>
              <a:t>「障害の有無に関わらない相互交流を図る機能」</a:t>
            </a:r>
            <a:r>
              <a:rPr lang="ja-JP" altLang="en-US" sz="1400" kern="0" dirty="0">
                <a:solidFill>
                  <a:prstClr val="black"/>
                </a:solidFill>
                <a:latin typeface="ＭＳ Ｐゴシック" panose="020B0600070205080204" pitchFamily="50" charset="-128"/>
                <a:cs typeface="ＭＳ明朝"/>
              </a:rPr>
              <a:t>、</a:t>
            </a:r>
            <a:r>
              <a:rPr lang="ja-JP" altLang="ja-JP" sz="1400" kern="0" dirty="0">
                <a:solidFill>
                  <a:prstClr val="black"/>
                </a:solidFill>
                <a:latin typeface="ＭＳ Ｐゴシック" panose="020B0600070205080204" pitchFamily="50" charset="-128"/>
                <a:cs typeface="ＭＳ明朝"/>
              </a:rPr>
              <a:t>「障害者等の生活の維持を図る機能」</a:t>
            </a:r>
            <a:r>
              <a:rPr lang="ja-JP" altLang="en-US" sz="1400" kern="0" dirty="0">
                <a:solidFill>
                  <a:prstClr val="black"/>
                </a:solidFill>
                <a:latin typeface="ＭＳ Ｐゴシック" panose="020B0600070205080204" pitchFamily="50" charset="-128"/>
                <a:cs typeface="ＭＳ明朝"/>
              </a:rPr>
              <a:t>　等）</a:t>
            </a:r>
            <a:endParaRPr lang="en-US" altLang="ja-JP" sz="1400" kern="0" dirty="0">
              <a:solidFill>
                <a:prstClr val="black"/>
              </a:solidFill>
              <a:latin typeface="ＭＳ Ｐゴシック" panose="020B0600070205080204" pitchFamily="50" charset="-128"/>
              <a:cs typeface="ＭＳ明朝"/>
            </a:endParaRPr>
          </a:p>
          <a:p>
            <a:pPr fontAlgn="auto">
              <a:spcBef>
                <a:spcPts val="0"/>
              </a:spcBef>
              <a:spcAft>
                <a:spcPts val="0"/>
              </a:spcAft>
            </a:pPr>
            <a:endParaRPr lang="en-US" altLang="ja-JP" sz="7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①　拠点等において支援を担う者（支援者）の協力体制の確保・連携</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　　 </a:t>
            </a:r>
            <a:r>
              <a:rPr lang="ja-JP" altLang="ja-JP" sz="1400" kern="100" dirty="0">
                <a:solidFill>
                  <a:srgbClr val="000000"/>
                </a:solidFill>
                <a:latin typeface="ＭＳ Ｐゴシック" panose="020B0600070205080204" pitchFamily="50" charset="-128"/>
                <a:cs typeface="Times New Roman"/>
              </a:rPr>
              <a:t>支援者が拠点等における必要な機能を適切に実施するために、支援者全員が、地域の課題に対する共通認識を</a:t>
            </a:r>
            <a:endParaRPr lang="en-US" altLang="ja-JP" sz="14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srgbClr val="000000"/>
                </a:solidFill>
                <a:latin typeface="ＭＳ Ｐゴシック" panose="020B0600070205080204" pitchFamily="50" charset="-128"/>
                <a:cs typeface="Times New Roman"/>
              </a:rPr>
              <a:t>　</a:t>
            </a:r>
            <a:r>
              <a:rPr lang="ja-JP" altLang="ja-JP" sz="1400" kern="100" dirty="0">
                <a:solidFill>
                  <a:srgbClr val="000000"/>
                </a:solidFill>
                <a:latin typeface="ＭＳ Ｐゴシック" panose="020B0600070205080204" pitchFamily="50" charset="-128"/>
                <a:cs typeface="Times New Roman"/>
              </a:rPr>
              <a:t>持ち、目的を共有化し、協力及び連携して業務を実施しなければならない。</a:t>
            </a:r>
            <a:endParaRPr lang="en-US" altLang="ja-JP" sz="1400"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83</a:t>
            </a:fld>
            <a:endParaRPr lang="en-US" altLang="ja-JP" dirty="0">
              <a:solidFill>
                <a:srgbClr val="000000"/>
              </a:solidFill>
            </a:endParaRPr>
          </a:p>
        </p:txBody>
      </p:sp>
    </p:spTree>
    <p:extLst>
      <p:ext uri="{BB962C8B-B14F-4D97-AF65-F5344CB8AC3E}">
        <p14:creationId xmlns:p14="http://schemas.microsoft.com/office/powerpoint/2010/main" val="3780550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8"/>
            <a:ext cx="9653919" cy="595940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②　拠点等における課題等の活用について</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拠点等においては、個別事例の積み重ねから、地域に共通する課題を捉え、地域づくりのために活用することが重要である。そのため、例えば、</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支援者レベルの検討会を開催し、蓄積された事例を集約し、市町村が設置する協議会の部会等の場に報告することが必要である。</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③　拠点等に必要な機能の実施状況の把握</a:t>
            </a:r>
            <a:endParaRPr lang="en-US" altLang="ja-JP" sz="11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100" kern="0" dirty="0">
                <a:solidFill>
                  <a:prstClr val="black"/>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市町村は、拠点等に必要な機能が適切に実施されているかどうか、定期的に又は必要な時に、例えば、市町村が設置する協議会の</a:t>
            </a:r>
            <a:endParaRPr lang="en-US" altLang="ja-JP" sz="11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000000"/>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部会等の場を活用して、拠点等の運営に必要な機能の実施状況を把握しなければならない。</a:t>
            </a:r>
            <a:endParaRPr lang="en-US" altLang="ja-JP" sz="1100" kern="100" dirty="0">
              <a:solidFill>
                <a:srgbClr val="000000"/>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000000"/>
                </a:solidFill>
                <a:latin typeface="ＭＳ Ｐゴシック" panose="020B0600070205080204" pitchFamily="50" charset="-128"/>
                <a:cs typeface="Times New Roman"/>
              </a:rPr>
              <a:t>　　 </a:t>
            </a:r>
            <a:r>
              <a:rPr lang="ja-JP" altLang="ja-JP" sz="1100" kern="100" dirty="0">
                <a:solidFill>
                  <a:srgbClr val="000000"/>
                </a:solidFill>
                <a:latin typeface="ＭＳ Ｐゴシック" panose="020B0600070205080204" pitchFamily="50" charset="-128"/>
                <a:cs typeface="Times New Roman"/>
              </a:rPr>
              <a:t>具体的には、例えば</a:t>
            </a:r>
            <a:r>
              <a:rPr lang="ja-JP" altLang="ja-JP" sz="1100" u="sng" kern="100" dirty="0">
                <a:solidFill>
                  <a:srgbClr val="1F497D"/>
                </a:solidFill>
                <a:latin typeface="ＭＳ Ｐゴシック" panose="020B0600070205080204" pitchFamily="50" charset="-128"/>
                <a:cs typeface="Times New Roman"/>
              </a:rPr>
              <a:t>以下の（ア）から（サ）に掲げる内容を踏まえながら、拠点等に係る短期・中期・長期の運営方針を定めていくこととし、その実施</a:t>
            </a:r>
            <a:endParaRPr lang="en-US" altLang="ja-JP" sz="1100" u="sng" kern="100" dirty="0">
              <a:solidFill>
                <a:srgbClr val="1F497D"/>
              </a:solidFill>
              <a:latin typeface="ＭＳ Ｐゴシック" panose="020B0600070205080204" pitchFamily="50" charset="-128"/>
              <a:cs typeface="Times New Roman"/>
            </a:endParaRPr>
          </a:p>
          <a:p>
            <a:pPr fontAlgn="auto">
              <a:spcBef>
                <a:spcPts val="0"/>
              </a:spcBef>
              <a:spcAft>
                <a:spcPts val="0"/>
              </a:spcAft>
            </a:pPr>
            <a:r>
              <a:rPr lang="ja-JP" altLang="en-US" sz="1100" kern="100" dirty="0">
                <a:solidFill>
                  <a:srgbClr val="1F497D"/>
                </a:solidFill>
                <a:latin typeface="ＭＳ Ｐゴシック" panose="020B0600070205080204" pitchFamily="50" charset="-128"/>
                <a:cs typeface="Times New Roman"/>
              </a:rPr>
              <a:t>　</a:t>
            </a:r>
            <a:r>
              <a:rPr lang="ja-JP" altLang="ja-JP" sz="1100" u="sng" kern="100" dirty="0">
                <a:solidFill>
                  <a:srgbClr val="1F497D"/>
                </a:solidFill>
                <a:latin typeface="ＭＳ Ｐゴシック" panose="020B0600070205080204" pitchFamily="50" charset="-128"/>
                <a:cs typeface="Times New Roman"/>
              </a:rPr>
              <a:t>状況を把握</a:t>
            </a:r>
            <a:r>
              <a:rPr lang="ja-JP" altLang="ja-JP" sz="1100" kern="100" dirty="0">
                <a:solidFill>
                  <a:srgbClr val="000000"/>
                </a:solidFill>
                <a:latin typeface="ＭＳ Ｐゴシック" panose="020B0600070205080204" pitchFamily="50" charset="-128"/>
                <a:cs typeface="Times New Roman"/>
              </a:rPr>
              <a:t>する。</a:t>
            </a:r>
            <a:r>
              <a:rPr lang="ja-JP" altLang="en-US" sz="1100" kern="100" dirty="0">
                <a:solidFill>
                  <a:srgbClr val="000000"/>
                </a:solidFill>
                <a:latin typeface="ＭＳ Ｐゴシック" panose="020B0600070205080204" pitchFamily="50" charset="-128"/>
                <a:cs typeface="Times New Roman"/>
              </a:rPr>
              <a:t>（以下に掲げる内容は例示である。）</a:t>
            </a:r>
            <a:endParaRPr lang="ja-JP" altLang="ja-JP" sz="1100" kern="100" dirty="0">
              <a:solidFill>
                <a:prstClr val="white"/>
              </a:solidFill>
              <a:latin typeface="ＭＳ Ｐゴシック" panose="020B0600070205080204" pitchFamily="50" charset="-128"/>
              <a:cs typeface="Times New Roman"/>
            </a:endParaRPr>
          </a:p>
          <a:p>
            <a:pPr algn="just" hangingPunct="0">
              <a:spcBef>
                <a:spcPts val="0"/>
              </a:spcBef>
              <a:spcAft>
                <a:spcPts val="0"/>
              </a:spcAft>
            </a:pPr>
            <a:endParaRPr lang="en-US" altLang="ja-JP" sz="1100" kern="100" dirty="0">
              <a:solidFill>
                <a:prstClr val="white"/>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a:t>
            </a:r>
            <a:r>
              <a:rPr lang="ja-JP" altLang="ja-JP" sz="1000" kern="100" dirty="0">
                <a:solidFill>
                  <a:prstClr val="black"/>
                </a:solidFill>
                <a:latin typeface="ＭＳ Ｐゴシック" panose="020B0600070205080204" pitchFamily="50" charset="-128"/>
                <a:cs typeface="Times New Roman"/>
              </a:rPr>
              <a:t>運営全般に関するもの）</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（ア）</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拠点等の組織・運営体制・担当する区域におけるニーズの把握を行っているか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拠点等の整備方針の基本理念の検討、関係者間の共有化が図られているか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（イ）</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地域ごとのニーズに応じて重点的に行うべき業務の方針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重度、高齢化、独居世帯等の障害者等の生活状況の確認を行っているか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（ウ）</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障害</a:t>
            </a:r>
            <a:r>
              <a:rPr lang="ja-JP" altLang="ja-JP" sz="1000" kern="100">
                <a:solidFill>
                  <a:prstClr val="black"/>
                </a:solidFill>
                <a:latin typeface="ＭＳ Ｐゴシック" panose="020B0600070205080204" pitchFamily="50" charset="-128"/>
                <a:cs typeface="Times New Roman"/>
              </a:rPr>
              <a:t>福祉サービス</a:t>
            </a:r>
            <a:r>
              <a:rPr lang="ja-JP" altLang="en-US" sz="1000" kern="100">
                <a:solidFill>
                  <a:prstClr val="black"/>
                </a:solidFill>
                <a:latin typeface="ＭＳ Ｐゴシック" panose="020B0600070205080204" pitchFamily="50" charset="-128"/>
                <a:cs typeface="Times New Roman"/>
              </a:rPr>
              <a:t>等</a:t>
            </a:r>
            <a:r>
              <a:rPr lang="ja-JP" altLang="ja-JP" sz="1000" kern="100">
                <a:solidFill>
                  <a:prstClr val="black"/>
                </a:solidFill>
                <a:latin typeface="ＭＳ Ｐゴシック" panose="020B0600070205080204" pitchFamily="50" charset="-128"/>
                <a:cs typeface="Times New Roman"/>
              </a:rPr>
              <a:t>事業所・</a:t>
            </a:r>
            <a:r>
              <a:rPr lang="ja-JP" altLang="ja-JP" sz="1000" kern="100" dirty="0">
                <a:solidFill>
                  <a:prstClr val="black"/>
                </a:solidFill>
                <a:latin typeface="ＭＳ Ｐゴシック" panose="020B0600070205080204" pitchFamily="50" charset="-128"/>
                <a:cs typeface="Times New Roman"/>
              </a:rPr>
              <a:t>医療機関・民生委員・ボランティア等の関係者とのネットワーク（地域社会との連携及び専門職との連携）構築の方針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障害者等や地域住民を含め地域の関係者を集めて、協議会で把握した地域の課題を共有するための勉強会やワークショップ等を開催しているか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（エ）</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個人情報の保護</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支援者間において、市町村が定める個人情報保護の規定を踏まえた対応が図られているか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（オ）</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利用者満足の向上</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相談や苦情に適切に対応できる体制となっているか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（カ）</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公正、公平性・中立性の確保</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　・　公正、公平性・中立性の観点から、適切に障害者等の受け入れを行っているか</a:t>
            </a:r>
            <a:r>
              <a:rPr lang="en-US" altLang="ja-JP" sz="1000"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（個別機能に関するもの）</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100" dirty="0">
                <a:solidFill>
                  <a:prstClr val="black"/>
                </a:solidFill>
                <a:latin typeface="ＭＳ Ｐゴシック" panose="020B0600070205080204" pitchFamily="50" charset="-128"/>
                <a:cs typeface="Times New Roman"/>
              </a:rPr>
              <a:t>（キ）</a:t>
            </a: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相談</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100" dirty="0">
                <a:solidFill>
                  <a:prstClr val="black"/>
                </a:solidFill>
                <a:latin typeface="ＭＳ Ｐゴシック" panose="020B0600070205080204" pitchFamily="50" charset="-128"/>
                <a:cs typeface="Times New Roman"/>
              </a:rPr>
              <a:t>・　障害者等やその家族の相談には各制度とも十分に連携しながらワンストップで対応しているか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（ク）</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緊急時の受け入れ・対応</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「緊急時」の定義付けを行い、緊急時の対応（定義外の対応を含む。）について、具体的な方法を定めているか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（ケ）</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体験の機会・場</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空き家・公民館等を最大限活用しているか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（コ）</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専門的人材の確保・養成</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障害者等の重度化・高齢化に対応できる人材を確保・養成するため、専門的な研修等の機会を確保しているか</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ja-JP" sz="1000" kern="0" dirty="0">
                <a:solidFill>
                  <a:prstClr val="black"/>
                </a:solidFill>
                <a:latin typeface="ＭＳ Ｐゴシック" panose="020B0600070205080204" pitchFamily="50" charset="-128"/>
                <a:cs typeface="ＭＳ明朝"/>
              </a:rPr>
              <a:t>（サ）</a:t>
            </a:r>
            <a:r>
              <a:rPr lang="ja-JP" altLang="en-US" sz="1000" kern="0" dirty="0">
                <a:solidFill>
                  <a:prstClr val="black"/>
                </a:solidFill>
                <a:latin typeface="ＭＳ Ｐゴシック" panose="020B0600070205080204" pitchFamily="50" charset="-128"/>
                <a:cs typeface="ＭＳ明朝"/>
              </a:rPr>
              <a:t>　</a:t>
            </a:r>
            <a:r>
              <a:rPr lang="ja-JP" altLang="ja-JP" sz="1000" kern="0" dirty="0">
                <a:solidFill>
                  <a:prstClr val="black"/>
                </a:solidFill>
                <a:latin typeface="ＭＳ Ｐゴシック" panose="020B0600070205080204" pitchFamily="50" charset="-128"/>
                <a:cs typeface="ＭＳ明朝"/>
              </a:rPr>
              <a:t>地域の体制づくり</a:t>
            </a:r>
            <a:endParaRPr lang="en-US" altLang="ja-JP" sz="10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000" kern="100" dirty="0">
                <a:solidFill>
                  <a:prstClr val="black"/>
                </a:solidFill>
                <a:latin typeface="ＭＳ Ｐゴシック" panose="020B0600070205080204" pitchFamily="50" charset="-128"/>
                <a:cs typeface="Times New Roman"/>
              </a:rPr>
              <a:t>　</a:t>
            </a:r>
            <a:r>
              <a:rPr lang="ja-JP" altLang="ja-JP" sz="1000" kern="0" dirty="0">
                <a:solidFill>
                  <a:prstClr val="black"/>
                </a:solidFill>
                <a:latin typeface="ＭＳ Ｐゴシック" panose="020B0600070205080204" pitchFamily="50" charset="-128"/>
                <a:cs typeface="ＭＳ明朝"/>
              </a:rPr>
              <a:t>・　地域の多様な社会資源の開発や最大限の活用を視野に入れた必要な体制を構築しているか</a:t>
            </a:r>
            <a:endParaRPr lang="en-US" altLang="ja-JP" sz="1000" kern="10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84</a:t>
            </a:fld>
            <a:endParaRPr lang="en-US" altLang="ja-JP" dirty="0">
              <a:solidFill>
                <a:srgbClr val="000000"/>
              </a:solidFill>
            </a:endParaRPr>
          </a:p>
        </p:txBody>
      </p:sp>
    </p:spTree>
    <p:extLst>
      <p:ext uri="{BB962C8B-B14F-4D97-AF65-F5344CB8AC3E}">
        <p14:creationId xmlns:p14="http://schemas.microsoft.com/office/powerpoint/2010/main" val="1884084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126086" y="781969"/>
            <a:ext cx="9653919" cy="22869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（２）運営上の留意点</a:t>
            </a: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④　</a:t>
            </a:r>
            <a:r>
              <a:rPr lang="ja-JP" altLang="ja-JP" sz="1400" kern="100" dirty="0">
                <a:solidFill>
                  <a:prstClr val="black"/>
                </a:solidFill>
                <a:latin typeface="ＭＳ Ｐゴシック" panose="020B0600070205080204" pitchFamily="50" charset="-128"/>
                <a:cs typeface="Times New Roman"/>
              </a:rPr>
              <a:t>各制度との連携</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a:t>
            </a:r>
            <a:r>
              <a:rPr lang="ja-JP" altLang="ja-JP" sz="1400" kern="0" dirty="0">
                <a:solidFill>
                  <a:prstClr val="black"/>
                </a:solidFill>
                <a:latin typeface="ＭＳ Ｐゴシック" panose="020B0600070205080204" pitchFamily="50" charset="-128"/>
                <a:cs typeface="ＭＳ 明朝"/>
              </a:rPr>
              <a:t>障害者等の地域での生活を支援すること</a:t>
            </a:r>
            <a:r>
              <a:rPr lang="ja-JP" altLang="ja-JP" sz="1400" kern="100" dirty="0">
                <a:solidFill>
                  <a:prstClr val="black"/>
                </a:solidFill>
                <a:latin typeface="ＭＳ Ｐゴシック" panose="020B0600070205080204" pitchFamily="50" charset="-128"/>
                <a:cs typeface="Times New Roman"/>
              </a:rPr>
              <a:t>を目的としているため、地域における障害福祉以外の</a:t>
            </a:r>
            <a:r>
              <a:rPr lang="ja-JP" altLang="ja-JP" sz="1400" kern="100" dirty="0" smtClean="0">
                <a:solidFill>
                  <a:prstClr val="black"/>
                </a:solidFill>
                <a:latin typeface="ＭＳ Ｐゴシック" panose="020B0600070205080204" pitchFamily="50" charset="-128"/>
                <a:cs typeface="Times New Roman"/>
              </a:rPr>
              <a:t>サービス</a:t>
            </a:r>
            <a:r>
              <a:rPr lang="ja-JP" altLang="ja-JP" sz="1400" kern="100" dirty="0">
                <a:solidFill>
                  <a:prstClr val="black"/>
                </a:solidFill>
                <a:latin typeface="ＭＳ Ｐゴシック" panose="020B0600070205080204" pitchFamily="50" charset="-128"/>
                <a:cs typeface="Times New Roman"/>
              </a:rPr>
              <a:t>等との連携体制の構築が重要であるため、各制度とも十分に連携しながら、拠点等の運営に当たる必要がある。</a:t>
            </a:r>
          </a:p>
          <a:p>
            <a:pPr fontAlgn="auto">
              <a:spcBef>
                <a:spcPts val="0"/>
              </a:spcBef>
              <a:spcAft>
                <a:spcPts val="0"/>
              </a:spcAft>
            </a:pPr>
            <a:endParaRPr lang="en-US" altLang="ja-JP" sz="1400" kern="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（３）拠点等の整備に係る区域（担当区域）の設定</a:t>
            </a:r>
            <a:endParaRPr lang="en-US" altLang="ja-JP" sz="1400" kern="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srgbClr val="000000"/>
                </a:solidFill>
                <a:latin typeface="ＭＳ Ｐゴシック" panose="020B0600070205080204" pitchFamily="50" charset="-128"/>
                <a:cs typeface="Times New Roman"/>
              </a:rPr>
              <a:t>　</a:t>
            </a:r>
            <a:r>
              <a:rPr lang="ja-JP" altLang="ja-JP" sz="1400" kern="100" dirty="0" smtClean="0">
                <a:solidFill>
                  <a:srgbClr val="000000"/>
                </a:solidFill>
                <a:latin typeface="ＭＳ Ｐゴシック" panose="020B0600070205080204" pitchFamily="50" charset="-128"/>
                <a:cs typeface="Times New Roman"/>
              </a:rPr>
              <a:t>拠点</a:t>
            </a:r>
            <a:r>
              <a:rPr lang="ja-JP" altLang="ja-JP" sz="1400" kern="100" dirty="0">
                <a:solidFill>
                  <a:srgbClr val="000000"/>
                </a:solidFill>
                <a:latin typeface="ＭＳ Ｐゴシック" panose="020B0600070205080204" pitchFamily="50" charset="-128"/>
                <a:cs typeface="Times New Roman"/>
              </a:rPr>
              <a:t>等の整備に係る区域（担当区域）については、市町村の人口規模、業務量、運営財源や専門職の人材</a:t>
            </a:r>
            <a:r>
              <a:rPr lang="ja-JP" altLang="ja-JP" sz="1400" kern="100" dirty="0" smtClean="0">
                <a:solidFill>
                  <a:srgbClr val="000000"/>
                </a:solidFill>
                <a:latin typeface="ＭＳ Ｐゴシック" panose="020B0600070205080204" pitchFamily="50" charset="-128"/>
                <a:cs typeface="Times New Roman"/>
              </a:rPr>
              <a:t>確保の</a:t>
            </a:r>
            <a:r>
              <a:rPr lang="ja-JP" altLang="ja-JP" sz="1400" kern="100" dirty="0">
                <a:solidFill>
                  <a:srgbClr val="000000"/>
                </a:solidFill>
                <a:latin typeface="ＭＳ Ｐゴシック" panose="020B0600070205080204" pitchFamily="50" charset="-128"/>
                <a:cs typeface="Times New Roman"/>
              </a:rPr>
              <a:t>状況、地域における日常生活圏域等との整合性に配慮し、効果的・効率的に業務が行えるよう、市町村の判</a:t>
            </a:r>
            <a:r>
              <a:rPr lang="ja-JP" altLang="ja-JP" sz="1400" dirty="0">
                <a:solidFill>
                  <a:srgbClr val="000000"/>
                </a:solidFill>
                <a:latin typeface="ＭＳ Ｐゴシック" panose="020B0600070205080204" pitchFamily="50" charset="-128"/>
                <a:cs typeface="Times New Roman"/>
              </a:rPr>
              <a:t>断</a:t>
            </a:r>
            <a:r>
              <a:rPr lang="ja-JP" altLang="ja-JP" sz="1400" dirty="0" smtClean="0">
                <a:solidFill>
                  <a:srgbClr val="000000"/>
                </a:solidFill>
                <a:latin typeface="ＭＳ Ｐゴシック" panose="020B0600070205080204" pitchFamily="50" charset="-128"/>
                <a:cs typeface="Times New Roman"/>
              </a:rPr>
              <a:t>により</a:t>
            </a:r>
            <a:r>
              <a:rPr lang="ja-JP" altLang="ja-JP" sz="1400" dirty="0">
                <a:solidFill>
                  <a:srgbClr val="000000"/>
                </a:solidFill>
                <a:latin typeface="ＭＳ Ｐゴシック" panose="020B0600070205080204" pitchFamily="50" charset="-128"/>
                <a:cs typeface="Times New Roman"/>
              </a:rPr>
              <a:t>担当区域を設定するものとする。</a:t>
            </a:r>
            <a:r>
              <a:rPr lang="ja-JP" altLang="en-US" sz="1400" kern="0" dirty="0">
                <a:solidFill>
                  <a:prstClr val="black"/>
                </a:solidFill>
                <a:latin typeface="ＭＳ Ｐゴシック" panose="020B0600070205080204" pitchFamily="50" charset="-128"/>
                <a:cs typeface="Times New Roman"/>
              </a:rPr>
              <a:t>　</a:t>
            </a:r>
            <a:endParaRPr lang="en-US" altLang="ja-JP" sz="1400" kern="0" dirty="0">
              <a:solidFill>
                <a:prstClr val="black"/>
              </a:solidFill>
              <a:latin typeface="ＭＳ Ｐゴシック" panose="020B0600070205080204" pitchFamily="50" charset="-128"/>
              <a:cs typeface="Times New Roman"/>
            </a:endParaRPr>
          </a:p>
        </p:txBody>
      </p:sp>
      <p:sp>
        <p:nvSpPr>
          <p:cNvPr id="13" name="正方形/長方形 12"/>
          <p:cNvSpPr/>
          <p:nvPr/>
        </p:nvSpPr>
        <p:spPr>
          <a:xfrm>
            <a:off x="126047" y="623179"/>
            <a:ext cx="2252674" cy="317893"/>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２　必要な機能等</a:t>
            </a:r>
          </a:p>
        </p:txBody>
      </p:sp>
      <p:sp>
        <p:nvSpPr>
          <p:cNvPr id="7" name="正方形/長方形 6"/>
          <p:cNvSpPr/>
          <p:nvPr/>
        </p:nvSpPr>
        <p:spPr>
          <a:xfrm>
            <a:off x="126086" y="3399952"/>
            <a:ext cx="9653919" cy="334143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（１）整備に向けた取組</a:t>
            </a:r>
            <a:endParaRPr lang="en-US" altLang="ja-JP" sz="1400" kern="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等は、「基本的な指針」において、平成</a:t>
            </a:r>
            <a:r>
              <a:rPr lang="en-US" altLang="ja-JP" sz="1400" kern="100" dirty="0">
                <a:solidFill>
                  <a:prstClr val="black"/>
                </a:solidFill>
                <a:latin typeface="ＭＳ Ｐゴシック" panose="020B0600070205080204" pitchFamily="50" charset="-128"/>
                <a:cs typeface="Times New Roman"/>
              </a:rPr>
              <a:t>29</a:t>
            </a:r>
            <a:r>
              <a:rPr lang="ja-JP" altLang="ja-JP" sz="1400" kern="100" dirty="0">
                <a:solidFill>
                  <a:prstClr val="black"/>
                </a:solidFill>
                <a:latin typeface="ＭＳ Ｐゴシック" panose="020B0600070205080204" pitchFamily="50" charset="-128"/>
                <a:cs typeface="Times New Roman"/>
              </a:rPr>
              <a:t>年度末までに市町村等に少なくとも一つ整備することとしているが</a:t>
            </a:r>
            <a:r>
              <a:rPr lang="ja-JP" altLang="ja-JP" sz="1400" kern="100" dirty="0" smtClean="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必ずしも整備に向けた取組が進んでいない状況である。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en-US" sz="1400" kern="100" dirty="0" smtClean="0">
                <a:solidFill>
                  <a:prstClr val="black"/>
                </a:solidFill>
                <a:latin typeface="ＭＳ Ｐゴシック" panose="020B0600070205080204" pitchFamily="50" charset="-128"/>
                <a:cs typeface="Times New Roman"/>
              </a:rPr>
              <a:t>この</a:t>
            </a:r>
            <a:r>
              <a:rPr lang="ja-JP" altLang="en-US" sz="1400" kern="100" dirty="0">
                <a:solidFill>
                  <a:prstClr val="black"/>
                </a:solidFill>
                <a:latin typeface="ＭＳ Ｐゴシック" panose="020B0600070205080204" pitchFamily="50" charset="-128"/>
                <a:cs typeface="Times New Roman"/>
              </a:rPr>
              <a:t>ため、</a:t>
            </a:r>
            <a:r>
              <a:rPr lang="ja-JP" altLang="ja-JP" sz="1400" kern="100" dirty="0">
                <a:solidFill>
                  <a:prstClr val="black"/>
                </a:solidFill>
                <a:latin typeface="ＭＳ Ｐゴシック" panose="020B0600070205080204" pitchFamily="50" charset="-128"/>
                <a:cs typeface="Times New Roman"/>
              </a:rPr>
              <a:t>第五期障害福祉計画においても引き続き同様の整備目標を掲げるが、第四期障害福祉計画の期間中</a:t>
            </a:r>
            <a:r>
              <a:rPr lang="ja-JP" altLang="ja-JP" sz="1400" kern="100" dirty="0" smtClean="0">
                <a:solidFill>
                  <a:prstClr val="black"/>
                </a:solidFill>
                <a:latin typeface="ＭＳ Ｐゴシック" panose="020B0600070205080204" pitchFamily="50" charset="-128"/>
                <a:cs typeface="Times New Roman"/>
              </a:rPr>
              <a:t>に</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拠点等の整備を行わなかった市町村等においては、既に整備が進んでいる地域の事例等も参考としながら、</a:t>
            </a:r>
            <a:r>
              <a:rPr lang="ja-JP" altLang="ja-JP" sz="1400" kern="100" dirty="0">
                <a:solidFill>
                  <a:prstClr val="black"/>
                </a:solidFill>
                <a:latin typeface="ＭＳ Ｐゴシック" panose="020B0600070205080204" pitchFamily="50" charset="-128"/>
                <a:cs typeface="ＭＳ 明朝"/>
              </a:rPr>
              <a:t>地域</a:t>
            </a:r>
            <a:r>
              <a:rPr lang="ja-JP" altLang="ja-JP" sz="1400" kern="100" dirty="0" smtClean="0">
                <a:solidFill>
                  <a:prstClr val="black"/>
                </a:solidFill>
                <a:latin typeface="ＭＳ Ｐゴシック" panose="020B0600070205080204" pitchFamily="50" charset="-128"/>
                <a:cs typeface="ＭＳ 明朝"/>
              </a:rPr>
              <a:t>に</a:t>
            </a:r>
            <a:r>
              <a:rPr lang="ja-JP" altLang="en-US" sz="1400" kern="100" dirty="0">
                <a:solidFill>
                  <a:prstClr val="black"/>
                </a:solidFill>
                <a:latin typeface="ＭＳ Ｐゴシック" panose="020B0600070205080204" pitchFamily="50" charset="-128"/>
                <a:cs typeface="ＭＳ 明朝"/>
              </a:rPr>
              <a:t>　</a:t>
            </a:r>
            <a:r>
              <a:rPr lang="ja-JP" altLang="ja-JP" sz="1400" kern="100" dirty="0">
                <a:solidFill>
                  <a:prstClr val="black"/>
                </a:solidFill>
                <a:latin typeface="ＭＳ Ｐゴシック" panose="020B0600070205080204" pitchFamily="50" charset="-128"/>
                <a:cs typeface="ＭＳ 明朝"/>
              </a:rPr>
              <a:t>おけるニーズの把握や課題の整理を早期に行い、積極的な整備を進める必要がある。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なお</a:t>
            </a:r>
            <a:r>
              <a:rPr lang="ja-JP" altLang="ja-JP" sz="1400" kern="100" dirty="0">
                <a:solidFill>
                  <a:prstClr val="black"/>
                </a:solidFill>
                <a:latin typeface="ＭＳ Ｐゴシック" panose="020B0600070205080204" pitchFamily="50" charset="-128"/>
                <a:cs typeface="Times New Roman"/>
              </a:rPr>
              <a:t>、</a:t>
            </a:r>
            <a:r>
              <a:rPr lang="ja-JP" altLang="ja-JP" sz="1400" u="sng" kern="100" dirty="0">
                <a:solidFill>
                  <a:srgbClr val="1F497D"/>
                </a:solidFill>
                <a:latin typeface="ＭＳ Ｐゴシック" panose="020B0600070205080204" pitchFamily="50" charset="-128"/>
                <a:cs typeface="Times New Roman"/>
              </a:rPr>
              <a:t>拠点等の整備がなされたか否かについては、市町村における必要な機能等を踏まえ、その実効性が担保</a:t>
            </a:r>
            <a:r>
              <a:rPr lang="ja-JP" altLang="ja-JP" sz="1400" u="sng" kern="100" dirty="0" smtClean="0">
                <a:solidFill>
                  <a:srgbClr val="1F497D"/>
                </a:solidFill>
                <a:latin typeface="ＭＳ Ｐゴシック" panose="020B0600070205080204" pitchFamily="50" charset="-128"/>
                <a:cs typeface="Times New Roman"/>
              </a:rPr>
              <a:t>された</a:t>
            </a:r>
            <a:r>
              <a:rPr lang="ja-JP" altLang="ja-JP" sz="1400" u="sng" kern="100" dirty="0">
                <a:solidFill>
                  <a:srgbClr val="1F497D"/>
                </a:solidFill>
                <a:latin typeface="ＭＳ Ｐゴシック" panose="020B0600070205080204" pitchFamily="50" charset="-128"/>
                <a:cs typeface="Times New Roman"/>
              </a:rPr>
              <a:t>かどうか等により総合的に判断</a:t>
            </a:r>
            <a:r>
              <a:rPr lang="ja-JP" altLang="ja-JP" sz="1400" kern="100" dirty="0">
                <a:solidFill>
                  <a:prstClr val="black"/>
                </a:solidFill>
                <a:latin typeface="ＭＳ Ｐゴシック" panose="020B0600070205080204" pitchFamily="50" charset="-128"/>
                <a:cs typeface="Times New Roman"/>
              </a:rPr>
              <a:t>されたい。</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その</a:t>
            </a:r>
            <a:r>
              <a:rPr lang="ja-JP" altLang="ja-JP" sz="1400" kern="100" dirty="0">
                <a:solidFill>
                  <a:prstClr val="black"/>
                </a:solidFill>
                <a:latin typeface="ＭＳ Ｐゴシック" panose="020B0600070205080204" pitchFamily="50" charset="-128"/>
                <a:cs typeface="Times New Roman"/>
              </a:rPr>
              <a:t>際、</a:t>
            </a:r>
            <a:r>
              <a:rPr lang="ja-JP" altLang="ja-JP" sz="1400" u="sng" kern="100" dirty="0">
                <a:solidFill>
                  <a:srgbClr val="1F497D"/>
                </a:solidFill>
                <a:latin typeface="ＭＳ Ｐゴシック" panose="020B0600070205080204" pitchFamily="50" charset="-128"/>
                <a:cs typeface="Times New Roman"/>
              </a:rPr>
              <a:t>拠点等の整備時期を明確にしておくことが必要</a:t>
            </a:r>
            <a:r>
              <a:rPr lang="ja-JP" altLang="ja-JP" sz="1400" kern="100" dirty="0">
                <a:solidFill>
                  <a:prstClr val="black"/>
                </a:solidFill>
                <a:latin typeface="ＭＳ Ｐゴシック" panose="020B0600070205080204" pitchFamily="50" charset="-128"/>
                <a:cs typeface="Times New Roman"/>
              </a:rPr>
              <a:t>である。例えば、協議会等の合意をもって、拠点等の</a:t>
            </a:r>
            <a:r>
              <a:rPr lang="ja-JP" altLang="ja-JP" sz="1400" kern="100" dirty="0" smtClean="0">
                <a:solidFill>
                  <a:prstClr val="black"/>
                </a:solidFill>
                <a:latin typeface="ＭＳ Ｐゴシック" panose="020B0600070205080204" pitchFamily="50" charset="-128"/>
                <a:cs typeface="Times New Roman"/>
              </a:rPr>
              <a:t>整備が</a:t>
            </a:r>
            <a:r>
              <a:rPr lang="ja-JP" altLang="ja-JP" sz="1400" kern="100" dirty="0">
                <a:solidFill>
                  <a:prstClr val="black"/>
                </a:solidFill>
                <a:latin typeface="ＭＳ Ｐゴシック" panose="020B0600070205080204" pitchFamily="50" charset="-128"/>
                <a:cs typeface="Times New Roman"/>
              </a:rPr>
              <a:t>なされたと判断することも考えられる。そのため、「多機能拠点整備型」、「面的整備型」等の整備においては、</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が、例えば、協議会等の必要な場を主体的に設ける必要がある。</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また</a:t>
            </a:r>
            <a:r>
              <a:rPr lang="ja-JP" altLang="ja-JP" sz="1400" kern="100" dirty="0">
                <a:solidFill>
                  <a:prstClr val="black"/>
                </a:solidFill>
                <a:latin typeface="ＭＳ Ｐゴシック" panose="020B0600070205080204" pitchFamily="50" charset="-128"/>
                <a:cs typeface="Times New Roman"/>
              </a:rPr>
              <a:t>、「面的整備型」を行うに当たって、短期入所事業所を整備することとなった場合等について、</a:t>
            </a:r>
            <a:r>
              <a:rPr lang="ja-JP" altLang="ja-JP" sz="1400" u="sng" kern="100" dirty="0">
                <a:solidFill>
                  <a:srgbClr val="1F497D"/>
                </a:solidFill>
                <a:latin typeface="ＭＳ Ｐゴシック" panose="020B0600070205080204" pitchFamily="50" charset="-128"/>
                <a:cs typeface="Times New Roman"/>
              </a:rPr>
              <a:t>社会福祉施設</a:t>
            </a:r>
            <a:r>
              <a:rPr lang="ja-JP" altLang="ja-JP" sz="1400" u="sng" kern="100" dirty="0" smtClean="0">
                <a:solidFill>
                  <a:srgbClr val="1F497D"/>
                </a:solidFill>
                <a:latin typeface="ＭＳ Ｐゴシック" panose="020B0600070205080204" pitchFamily="50" charset="-128"/>
                <a:cs typeface="Times New Roman"/>
              </a:rPr>
              <a:t>等施設</a:t>
            </a:r>
            <a:r>
              <a:rPr lang="ja-JP" altLang="ja-JP" sz="1400" u="sng" kern="100" dirty="0">
                <a:solidFill>
                  <a:srgbClr val="1F497D"/>
                </a:solidFill>
                <a:latin typeface="ＭＳ Ｐゴシック" panose="020B0600070205080204" pitchFamily="50" charset="-128"/>
                <a:cs typeface="Times New Roman"/>
              </a:rPr>
              <a:t>整備費の優先的な整備対象</a:t>
            </a:r>
            <a:r>
              <a:rPr lang="ja-JP" altLang="ja-JP" sz="1400" kern="100" dirty="0">
                <a:solidFill>
                  <a:prstClr val="black"/>
                </a:solidFill>
                <a:latin typeface="ＭＳ Ｐゴシック" panose="020B0600070205080204" pitchFamily="50" charset="-128"/>
                <a:cs typeface="Times New Roman"/>
              </a:rPr>
              <a:t>としてふさわしいものと考えられる</a:t>
            </a:r>
            <a:r>
              <a:rPr lang="ja-JP" altLang="en-US"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355600" indent="-203200" fontAlgn="auto">
              <a:spcBef>
                <a:spcPts val="0"/>
              </a:spcBef>
              <a:spcAft>
                <a:spcPts val="0"/>
              </a:spcAft>
              <a:buFont typeface="Arial" panose="020B0604020202020204" pitchFamily="34" charset="0"/>
              <a:buChar char="•"/>
            </a:pPr>
            <a:r>
              <a:rPr lang="ja-JP" altLang="en-US" sz="1400" kern="100" dirty="0" smtClean="0">
                <a:solidFill>
                  <a:prstClr val="black"/>
                </a:solidFill>
                <a:latin typeface="ＭＳ Ｐゴシック" panose="020B0600070205080204" pitchFamily="50" charset="-128"/>
                <a:cs typeface="Times New Roman"/>
              </a:rPr>
              <a:t>さらに</a:t>
            </a:r>
            <a:r>
              <a:rPr lang="ja-JP" altLang="en-US" sz="1400" kern="100" dirty="0">
                <a:solidFill>
                  <a:prstClr val="black"/>
                </a:solidFill>
                <a:latin typeface="ＭＳ Ｐゴシック" panose="020B0600070205080204" pitchFamily="50" charset="-128"/>
                <a:cs typeface="Times New Roman"/>
              </a:rPr>
              <a:t>、</a:t>
            </a:r>
            <a:r>
              <a:rPr lang="ja-JP" altLang="ja-JP" sz="1400" kern="100" dirty="0">
                <a:solidFill>
                  <a:prstClr val="black"/>
                </a:solidFill>
                <a:latin typeface="ＭＳ Ｐゴシック" panose="020B0600070205080204" pitchFamily="50" charset="-128"/>
                <a:cs typeface="Times New Roman"/>
              </a:rPr>
              <a:t>地域生活支援事業等</a:t>
            </a:r>
            <a:r>
              <a:rPr lang="ja-JP" altLang="en-US" sz="1400" kern="100" dirty="0">
                <a:solidFill>
                  <a:prstClr val="black"/>
                </a:solidFill>
                <a:latin typeface="ＭＳ Ｐゴシック" panose="020B0600070205080204" pitchFamily="50" charset="-128"/>
                <a:cs typeface="Times New Roman"/>
              </a:rPr>
              <a:t>の</a:t>
            </a:r>
            <a:r>
              <a:rPr lang="ja-JP" altLang="ja-JP" sz="1400" u="sng" kern="100" dirty="0">
                <a:solidFill>
                  <a:srgbClr val="1F497D"/>
                </a:solidFill>
                <a:latin typeface="ＭＳ Ｐゴシック" panose="020B0600070205080204" pitchFamily="50" charset="-128"/>
                <a:cs typeface="Times New Roman"/>
              </a:rPr>
              <a:t>「地域移行のための安心生活支援」の事業も活用</a:t>
            </a:r>
            <a:r>
              <a:rPr lang="ja-JP" altLang="ja-JP" sz="1400" kern="100" dirty="0">
                <a:solidFill>
                  <a:prstClr val="black"/>
                </a:solidFill>
                <a:latin typeface="ＭＳ Ｐゴシック" panose="020B0600070205080204" pitchFamily="50" charset="-128"/>
                <a:cs typeface="Times New Roman"/>
              </a:rPr>
              <a:t>いただきたい。</a:t>
            </a:r>
          </a:p>
        </p:txBody>
      </p:sp>
      <p:sp>
        <p:nvSpPr>
          <p:cNvPr id="8" name="正方形/長方形 7"/>
          <p:cNvSpPr/>
          <p:nvPr/>
        </p:nvSpPr>
        <p:spPr>
          <a:xfrm>
            <a:off x="126041" y="3241171"/>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9"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85</a:t>
            </a:fld>
            <a:endParaRPr lang="en-US" altLang="ja-JP" dirty="0">
              <a:solidFill>
                <a:srgbClr val="000000"/>
              </a:solidFill>
            </a:endParaRPr>
          </a:p>
        </p:txBody>
      </p:sp>
    </p:spTree>
    <p:extLst>
      <p:ext uri="{BB962C8B-B14F-4D97-AF65-F5344CB8AC3E}">
        <p14:creationId xmlns:p14="http://schemas.microsoft.com/office/powerpoint/2010/main" val="226230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6086" y="908720"/>
            <a:ext cx="9653919" cy="55273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0" dirty="0">
                <a:solidFill>
                  <a:prstClr val="black"/>
                </a:solidFill>
                <a:latin typeface="ＭＳ Ｐゴシック" panose="020B0600070205080204" pitchFamily="50" charset="-128"/>
                <a:cs typeface="Times New Roman"/>
              </a:rPr>
              <a:t>（２）必要な機能の確保・発揮に向けた体制整備に向けての留意点</a:t>
            </a:r>
            <a:endParaRPr lang="en-US" altLang="ja-JP" sz="1400" kern="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は、</a:t>
            </a:r>
            <a:r>
              <a:rPr lang="ja-JP" altLang="en-US" sz="1400" kern="100" dirty="0">
                <a:solidFill>
                  <a:prstClr val="black"/>
                </a:solidFill>
                <a:latin typeface="ＭＳ Ｐゴシック" panose="020B0600070205080204" pitchFamily="50" charset="-128"/>
                <a:cs typeface="Times New Roman"/>
              </a:rPr>
              <a:t>拠点等の整備の</a:t>
            </a:r>
            <a:r>
              <a:rPr lang="ja-JP" altLang="ja-JP" sz="1400" kern="100" dirty="0">
                <a:solidFill>
                  <a:prstClr val="black"/>
                </a:solidFill>
                <a:latin typeface="ＭＳ Ｐゴシック" panose="020B0600070205080204" pitchFamily="50" charset="-128"/>
                <a:cs typeface="Times New Roman"/>
              </a:rPr>
              <a:t>目的を達成するため、必要な機能を発揮することができるよう、拠点等の運営に</a:t>
            </a:r>
            <a:r>
              <a:rPr lang="ja-JP" altLang="ja-JP" sz="1400" kern="100" dirty="0" smtClean="0">
                <a:solidFill>
                  <a:prstClr val="black"/>
                </a:solidFill>
                <a:latin typeface="ＭＳ Ｐゴシック" panose="020B0600070205080204" pitchFamily="50" charset="-128"/>
                <a:cs typeface="Times New Roman"/>
              </a:rPr>
              <a:t>ついて</a:t>
            </a:r>
            <a:r>
              <a:rPr lang="ja-JP" altLang="ja-JP" sz="1400" kern="100" dirty="0">
                <a:solidFill>
                  <a:prstClr val="black"/>
                </a:solidFill>
                <a:latin typeface="ＭＳ Ｐゴシック" panose="020B0600070205080204" pitchFamily="50" charset="-128"/>
                <a:cs typeface="Times New Roman"/>
              </a:rPr>
              <a:t>適切に関与し、体制の整備に努めるものとする。</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具体的</a:t>
            </a:r>
            <a:r>
              <a:rPr lang="ja-JP" altLang="ja-JP" sz="1400" kern="100" dirty="0">
                <a:solidFill>
                  <a:prstClr val="black"/>
                </a:solidFill>
                <a:latin typeface="ＭＳ Ｐゴシック" panose="020B0600070205080204" pitchFamily="50" charset="-128"/>
                <a:cs typeface="Times New Roman"/>
              </a:rPr>
              <a:t>には「地域生活支援拠点等の整備に際しての留意点等について」（平成</a:t>
            </a:r>
            <a:r>
              <a:rPr lang="en-US" altLang="ja-JP" sz="1400" kern="100" dirty="0">
                <a:solidFill>
                  <a:prstClr val="black"/>
                </a:solidFill>
                <a:latin typeface="ＭＳ Ｐゴシック" panose="020B0600070205080204" pitchFamily="50" charset="-128"/>
                <a:cs typeface="Times New Roman"/>
              </a:rPr>
              <a:t>28</a:t>
            </a:r>
            <a:r>
              <a:rPr lang="ja-JP" altLang="ja-JP" sz="1400" kern="100" dirty="0">
                <a:solidFill>
                  <a:prstClr val="black"/>
                </a:solidFill>
                <a:latin typeface="ＭＳ Ｐゴシック" panose="020B0600070205080204" pitchFamily="50" charset="-128"/>
                <a:cs typeface="Times New Roman"/>
              </a:rPr>
              <a:t>年８月</a:t>
            </a:r>
            <a:r>
              <a:rPr lang="en-US" altLang="ja-JP" sz="1400" kern="100" dirty="0">
                <a:solidFill>
                  <a:prstClr val="black"/>
                </a:solidFill>
                <a:latin typeface="ＭＳ Ｐゴシック" panose="020B0600070205080204" pitchFamily="50" charset="-128"/>
                <a:cs typeface="Times New Roman"/>
              </a:rPr>
              <a:t>26</a:t>
            </a:r>
            <a:r>
              <a:rPr lang="ja-JP" altLang="ja-JP" sz="1400" kern="100" dirty="0">
                <a:solidFill>
                  <a:prstClr val="black"/>
                </a:solidFill>
                <a:latin typeface="ＭＳ Ｐゴシック" panose="020B0600070205080204" pitchFamily="50" charset="-128"/>
                <a:cs typeface="Times New Roman"/>
              </a:rPr>
              <a:t>日事務連絡）に</a:t>
            </a:r>
            <a:r>
              <a:rPr lang="ja-JP" altLang="ja-JP" sz="1400" kern="100" dirty="0" smtClean="0">
                <a:solidFill>
                  <a:prstClr val="black"/>
                </a:solidFill>
                <a:latin typeface="ＭＳ Ｐゴシック" panose="020B0600070205080204" pitchFamily="50" charset="-128"/>
                <a:cs typeface="Times New Roman"/>
              </a:rPr>
              <a:t>おいて示して</a:t>
            </a:r>
            <a:r>
              <a:rPr lang="ja-JP" altLang="ja-JP" sz="1400" kern="100" dirty="0">
                <a:solidFill>
                  <a:prstClr val="black"/>
                </a:solidFill>
                <a:latin typeface="ＭＳ Ｐゴシック" panose="020B0600070205080204" pitchFamily="50" charset="-128"/>
                <a:cs typeface="Times New Roman"/>
              </a:rPr>
              <a:t>いる点に留意し行うこと。</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（３）拠点等の必要な機能の充実・強化</a:t>
            </a:r>
            <a:endParaRPr lang="en-US" altLang="ja-JP" sz="1400" kern="100" dirty="0">
              <a:solidFill>
                <a:prstClr val="black"/>
              </a:solidFill>
              <a:latin typeface="ＭＳ Ｐゴシック" panose="020B0600070205080204" pitchFamily="50" charset="-128"/>
              <a:cs typeface="Times New Roman"/>
            </a:endParaRPr>
          </a:p>
          <a:p>
            <a:pPr marL="177800"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は拠点等の必要な機能を確保・発揮することと併せて、拠点等において必要な機能を充実・強化すること</a:t>
            </a:r>
            <a:r>
              <a:rPr lang="ja-JP" altLang="ja-JP" sz="1400" kern="100" dirty="0" smtClean="0">
                <a:solidFill>
                  <a:prstClr val="black"/>
                </a:solidFill>
                <a:latin typeface="ＭＳ Ｐゴシック" panose="020B0600070205080204" pitchFamily="50" charset="-128"/>
                <a:cs typeface="Times New Roman"/>
              </a:rPr>
              <a:t>ができる</a:t>
            </a:r>
            <a:r>
              <a:rPr lang="ja-JP" altLang="ja-JP" sz="1400" kern="100" dirty="0">
                <a:solidFill>
                  <a:prstClr val="black"/>
                </a:solidFill>
                <a:latin typeface="ＭＳ Ｐゴシック" panose="020B0600070205080204" pitchFamily="50" charset="-128"/>
                <a:cs typeface="Times New Roman"/>
              </a:rPr>
              <a:t>よう、その関与に努めるものとするが、具体的には以下の内容に留意すること。</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①　</a:t>
            </a:r>
            <a:r>
              <a:rPr lang="ja-JP" altLang="ja-JP" sz="1400" kern="100" dirty="0">
                <a:solidFill>
                  <a:prstClr val="black"/>
                </a:solidFill>
                <a:latin typeface="ＭＳ Ｐゴシック" panose="020B0600070205080204" pitchFamily="50" charset="-128"/>
                <a:cs typeface="Times New Roman"/>
              </a:rPr>
              <a:t>拠点等における役割分担と連携の強化</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a:t>
            </a:r>
            <a:r>
              <a:rPr lang="ja-JP" altLang="ja-JP" sz="1400" kern="100" dirty="0" smtClean="0">
                <a:solidFill>
                  <a:prstClr val="black"/>
                </a:solidFill>
                <a:latin typeface="ＭＳ Ｐゴシック" panose="020B0600070205080204" pitchFamily="50" charset="-128"/>
                <a:cs typeface="Times New Roman"/>
              </a:rPr>
              <a:t>市町村</a:t>
            </a:r>
            <a:r>
              <a:rPr lang="ja-JP" altLang="ja-JP" sz="1400" kern="100" dirty="0">
                <a:solidFill>
                  <a:prstClr val="black"/>
                </a:solidFill>
                <a:latin typeface="ＭＳ Ｐゴシック" panose="020B0600070205080204" pitchFamily="50" charset="-128"/>
                <a:cs typeface="Times New Roman"/>
              </a:rPr>
              <a:t>等においては、地域の課題や目標を共有しながら、相互に連携する効果的な取組を推進していくことが</a:t>
            </a:r>
            <a:r>
              <a:rPr lang="ja-JP" altLang="ja-JP" sz="1400" kern="100" dirty="0" smtClean="0">
                <a:solidFill>
                  <a:prstClr val="black"/>
                </a:solidFill>
                <a:latin typeface="ＭＳ Ｐゴシック" panose="020B0600070205080204" pitchFamily="50" charset="-128"/>
                <a:cs typeface="Times New Roman"/>
              </a:rPr>
              <a:t>求められる</a:t>
            </a:r>
            <a:r>
              <a:rPr lang="ja-JP" altLang="ja-JP"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②</a:t>
            </a:r>
            <a:r>
              <a:rPr lang="ja-JP" altLang="en-US" sz="1400" kern="100" dirty="0">
                <a:solidFill>
                  <a:prstClr val="black"/>
                </a:solidFill>
                <a:latin typeface="ＭＳ Ｐゴシック" panose="020B0600070205080204" pitchFamily="50" charset="-128"/>
                <a:cs typeface="Times New Roman"/>
              </a:rPr>
              <a:t>　</a:t>
            </a:r>
            <a:r>
              <a:rPr lang="ja-JP" altLang="ja-JP" sz="1400" kern="100" dirty="0">
                <a:solidFill>
                  <a:prstClr val="black"/>
                </a:solidFill>
                <a:latin typeface="ＭＳ Ｐゴシック" panose="020B0600070205080204" pitchFamily="50" charset="-128"/>
                <a:cs typeface="Times New Roman"/>
              </a:rPr>
              <a:t>効果的な拠点等の運営の継続</a:t>
            </a:r>
            <a:endParaRPr lang="en-US" altLang="ja-JP" sz="1400" kern="100" dirty="0">
              <a:solidFill>
                <a:prstClr val="black"/>
              </a:solidFill>
              <a:latin typeface="ＭＳ Ｐゴシック" panose="020B0600070205080204" pitchFamily="50" charset="-128"/>
              <a:cs typeface="Times New Roman"/>
            </a:endParaRPr>
          </a:p>
          <a:p>
            <a:pPr algn="just" hangingPunct="0">
              <a:spcBef>
                <a:spcPts val="0"/>
              </a:spcBef>
              <a:spcAft>
                <a:spcPts val="0"/>
              </a:spcAft>
            </a:pPr>
            <a:endParaRPr lang="en-US" altLang="ja-JP" sz="1400" kern="100" dirty="0" smtClean="0">
              <a:solidFill>
                <a:prstClr val="black"/>
              </a:solidFill>
              <a:latin typeface="ＭＳ Ｐゴシック" panose="020B0600070205080204" pitchFamily="50" charset="-128"/>
              <a:cs typeface="Times New Roman"/>
            </a:endParaRPr>
          </a:p>
          <a:p>
            <a:pPr algn="just" hangingPunct="0">
              <a:spcBef>
                <a:spcPts val="0"/>
              </a:spcBef>
              <a:spcAft>
                <a:spcPts val="0"/>
              </a:spcAft>
            </a:pPr>
            <a:r>
              <a:rPr lang="ja-JP" altLang="en-US" sz="1400" kern="100" dirty="0" smtClean="0">
                <a:solidFill>
                  <a:prstClr val="black"/>
                </a:solidFill>
                <a:latin typeface="ＭＳ Ｐゴシック" panose="020B0600070205080204" pitchFamily="50" charset="-128"/>
                <a:cs typeface="Times New Roman"/>
              </a:rPr>
              <a:t>（</a:t>
            </a:r>
            <a:r>
              <a:rPr lang="ja-JP" altLang="en-US" sz="1400" kern="100" dirty="0">
                <a:solidFill>
                  <a:prstClr val="black"/>
                </a:solidFill>
                <a:latin typeface="ＭＳ Ｐゴシック" panose="020B0600070205080204" pitchFamily="50" charset="-128"/>
                <a:cs typeface="Times New Roman"/>
              </a:rPr>
              <a:t>ア）</a:t>
            </a:r>
            <a:r>
              <a:rPr lang="ja-JP" altLang="ja-JP" sz="1400" kern="100" dirty="0">
                <a:solidFill>
                  <a:prstClr val="black"/>
                </a:solidFill>
                <a:latin typeface="ＭＳ Ｐゴシック" panose="020B0600070205080204" pitchFamily="50" charset="-128"/>
                <a:cs typeface="Times New Roman"/>
              </a:rPr>
              <a:t>市町村の定期的な評価</a:t>
            </a:r>
            <a:r>
              <a:rPr lang="en-US" altLang="ja-JP" sz="1400" kern="100" dirty="0">
                <a:solidFill>
                  <a:prstClr val="black"/>
                </a:solidFill>
                <a:latin typeface="ＭＳ Ｐゴシック" panose="020B0600070205080204" pitchFamily="50" charset="-128"/>
                <a:cs typeface="Times New Roman"/>
              </a:rPr>
              <a:t> </a:t>
            </a:r>
          </a:p>
          <a:p>
            <a:pPr marL="444500" indent="-2032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地域</a:t>
            </a:r>
            <a:r>
              <a:rPr lang="ja-JP" altLang="ja-JP" sz="1400" kern="100" dirty="0">
                <a:solidFill>
                  <a:prstClr val="black"/>
                </a:solidFill>
                <a:latin typeface="ＭＳ Ｐゴシック" panose="020B0600070205080204" pitchFamily="50" charset="-128"/>
                <a:cs typeface="Times New Roman"/>
              </a:rPr>
              <a:t>全体で支える体制を構築していくに当たっては、障害者等にとってワンストップの相談窓口機能を果たす</a:t>
            </a:r>
            <a:r>
              <a:rPr lang="ja-JP" altLang="ja-JP" sz="1400" kern="100" dirty="0" smtClean="0">
                <a:solidFill>
                  <a:prstClr val="black"/>
                </a:solidFill>
                <a:latin typeface="ＭＳ Ｐゴシック" panose="020B0600070205080204" pitchFamily="50" charset="-128"/>
                <a:cs typeface="Times New Roman"/>
              </a:rPr>
              <a:t>拠点等</a:t>
            </a:r>
            <a:r>
              <a:rPr lang="ja-JP" altLang="ja-JP" sz="1400" kern="100" dirty="0">
                <a:solidFill>
                  <a:prstClr val="black"/>
                </a:solidFill>
                <a:latin typeface="ＭＳ Ｐゴシック" panose="020B0600070205080204" pitchFamily="50" charset="-128"/>
                <a:cs typeface="Times New Roman"/>
              </a:rPr>
              <a:t>の運営が安定的・継続的に行われていくことが重要となる。そのためには、まずは</a:t>
            </a:r>
            <a:r>
              <a:rPr lang="ja-JP" altLang="ja-JP" sz="1400" u="sng" kern="100" dirty="0">
                <a:solidFill>
                  <a:srgbClr val="1F497D"/>
                </a:solidFill>
                <a:latin typeface="ＭＳ Ｐゴシック" panose="020B0600070205080204" pitchFamily="50" charset="-128"/>
                <a:cs typeface="Times New Roman"/>
              </a:rPr>
              <a:t>拠点等の支援者自らがその</a:t>
            </a:r>
            <a:r>
              <a:rPr lang="ja-JP" altLang="ja-JP" sz="1400" u="sng" kern="100" dirty="0" smtClean="0">
                <a:solidFill>
                  <a:srgbClr val="1F497D"/>
                </a:solidFill>
                <a:latin typeface="ＭＳ Ｐゴシック" panose="020B0600070205080204" pitchFamily="50" charset="-128"/>
                <a:cs typeface="Times New Roman"/>
              </a:rPr>
              <a:t>取組</a:t>
            </a:r>
            <a:r>
              <a:rPr lang="ja-JP" altLang="ja-JP" sz="1400" u="sng" kern="100" dirty="0">
                <a:solidFill>
                  <a:srgbClr val="1F497D"/>
                </a:solidFill>
                <a:latin typeface="ＭＳ Ｐゴシック" panose="020B0600070205080204" pitchFamily="50" charset="-128"/>
                <a:cs typeface="Times New Roman"/>
              </a:rPr>
              <a:t>を振り返るとともに、整備主体たる市町村が拠点等の運営や活動に対する評価を定期的に行うことが重要</a:t>
            </a:r>
            <a:r>
              <a:rPr lang="ja-JP" altLang="ja-JP" sz="1400" kern="100" dirty="0">
                <a:solidFill>
                  <a:prstClr val="black"/>
                </a:solidFill>
                <a:latin typeface="ＭＳ Ｐゴシック" panose="020B0600070205080204" pitchFamily="50" charset="-128"/>
                <a:cs typeface="Times New Roman"/>
              </a:rPr>
              <a:t>で</a:t>
            </a:r>
            <a:r>
              <a:rPr lang="ja-JP" altLang="ja-JP" sz="1400" kern="100" dirty="0" smtClean="0">
                <a:solidFill>
                  <a:prstClr val="black"/>
                </a:solidFill>
                <a:latin typeface="ＭＳ Ｐゴシック" panose="020B0600070205080204" pitchFamily="50" charset="-128"/>
                <a:cs typeface="Times New Roman"/>
              </a:rPr>
              <a:t>ある</a:t>
            </a:r>
            <a:r>
              <a:rPr lang="ja-JP" altLang="ja-JP" sz="1400" kern="100" dirty="0">
                <a:solidFill>
                  <a:prstClr val="black"/>
                </a:solidFill>
                <a:latin typeface="ＭＳ Ｐゴシック" panose="020B0600070205080204" pitchFamily="50" charset="-128"/>
                <a:cs typeface="Times New Roman"/>
              </a:rPr>
              <a:t>。</a:t>
            </a:r>
            <a:endParaRPr lang="en-US" altLang="ja-JP" sz="1400" kern="100" dirty="0">
              <a:solidFill>
                <a:prstClr val="black"/>
              </a:solidFill>
              <a:latin typeface="ＭＳ Ｐゴシック" panose="020B0600070205080204" pitchFamily="50" charset="-128"/>
              <a:cs typeface="Times New Roman"/>
            </a:endParaRPr>
          </a:p>
          <a:p>
            <a:pPr marL="355600" indent="-3556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a:t>
            </a:r>
            <a:r>
              <a:rPr lang="ja-JP" altLang="ja-JP" sz="1400" kern="100" dirty="0">
                <a:solidFill>
                  <a:prstClr val="black"/>
                </a:solidFill>
                <a:latin typeface="ＭＳ Ｐゴシック" panose="020B0600070205080204" pitchFamily="50" charset="-128"/>
                <a:cs typeface="Times New Roman"/>
              </a:rPr>
              <a:t>具体的には、例えば、市町村が設置する協議会の部会等の場を活用し、利用者、家族等の関係者からの意見</a:t>
            </a:r>
            <a:r>
              <a:rPr lang="ja-JP" altLang="ja-JP" sz="1400" kern="100" dirty="0" smtClean="0">
                <a:solidFill>
                  <a:prstClr val="black"/>
                </a:solidFill>
                <a:latin typeface="ＭＳ Ｐゴシック" panose="020B0600070205080204" pitchFamily="50" charset="-128"/>
                <a:cs typeface="Times New Roman"/>
              </a:rPr>
              <a:t>等も</a:t>
            </a:r>
            <a:r>
              <a:rPr lang="ja-JP" altLang="ja-JP" sz="1400" kern="100" dirty="0">
                <a:solidFill>
                  <a:prstClr val="black"/>
                </a:solidFill>
                <a:latin typeface="ＭＳ Ｐゴシック" panose="020B0600070205080204" pitchFamily="50" charset="-128"/>
                <a:cs typeface="Times New Roman"/>
              </a:rPr>
              <a:t>踏まえ</a:t>
            </a:r>
            <a:r>
              <a:rPr lang="en-US" altLang="ja-JP" sz="1400" kern="100" dirty="0">
                <a:solidFill>
                  <a:prstClr val="black"/>
                </a:solidFill>
                <a:latin typeface="ＭＳ Ｐゴシック" panose="020B0600070205080204" pitchFamily="50" charset="-128"/>
                <a:cs typeface="Times New Roman"/>
              </a:rPr>
              <a:t> </a:t>
            </a:r>
            <a:r>
              <a:rPr lang="ja-JP" altLang="ja-JP" sz="1400" kern="100" dirty="0" err="1">
                <a:solidFill>
                  <a:prstClr val="black"/>
                </a:solidFill>
                <a:latin typeface="ＭＳ Ｐゴシック" panose="020B0600070205080204" pitchFamily="50" charset="-128"/>
                <a:cs typeface="Times New Roman"/>
              </a:rPr>
              <a:t>、</a:t>
            </a:r>
            <a:r>
              <a:rPr lang="ja-JP" altLang="ja-JP" sz="1400" kern="100" dirty="0">
                <a:solidFill>
                  <a:prstClr val="black"/>
                </a:solidFill>
                <a:latin typeface="ＭＳ Ｐゴシック" panose="020B0600070205080204" pitchFamily="50" charset="-128"/>
                <a:cs typeface="Times New Roman"/>
              </a:rPr>
              <a:t>市町村が定めた運営方針を踏まえた効果的、効率的な運営がなされているか等について、評価を</a:t>
            </a:r>
            <a:r>
              <a:rPr lang="ja-JP" altLang="ja-JP" sz="1400" kern="100" dirty="0" smtClean="0">
                <a:solidFill>
                  <a:prstClr val="black"/>
                </a:solidFill>
                <a:latin typeface="ＭＳ Ｐゴシック" panose="020B0600070205080204" pitchFamily="50" charset="-128"/>
                <a:cs typeface="Times New Roman"/>
              </a:rPr>
              <a:t>適切に</a:t>
            </a:r>
            <a:r>
              <a:rPr lang="ja-JP" altLang="ja-JP" sz="1400" kern="100" dirty="0">
                <a:solidFill>
                  <a:prstClr val="black"/>
                </a:solidFill>
                <a:latin typeface="ＭＳ Ｐゴシック" panose="020B0600070205080204" pitchFamily="50" charset="-128"/>
                <a:cs typeface="Times New Roman"/>
              </a:rPr>
              <a:t>行い、公正、公平性・中立性の確保や効果的な取組の充実を図るとともに、不十分な点については改善に</a:t>
            </a:r>
            <a:r>
              <a:rPr lang="ja-JP" altLang="ja-JP" sz="1400" kern="100" dirty="0" smtClean="0">
                <a:solidFill>
                  <a:prstClr val="black"/>
                </a:solidFill>
                <a:latin typeface="ＭＳ Ｐゴシック" panose="020B0600070205080204" pitchFamily="50" charset="-128"/>
                <a:cs typeface="Times New Roman"/>
              </a:rPr>
              <a:t>向けた取組</a:t>
            </a:r>
            <a:r>
              <a:rPr lang="ja-JP" altLang="ja-JP" sz="1400" kern="100" dirty="0">
                <a:solidFill>
                  <a:prstClr val="black"/>
                </a:solidFill>
                <a:latin typeface="ＭＳ Ｐゴシック" panose="020B0600070205080204" pitchFamily="50" charset="-128"/>
                <a:cs typeface="Times New Roman"/>
              </a:rPr>
              <a:t>を行っていくことで中長期的な観点からも一定の運営水準を確保していくことが期待できる。</a:t>
            </a:r>
          </a:p>
        </p:txBody>
      </p:sp>
      <p:sp>
        <p:nvSpPr>
          <p:cNvPr id="8" name="正方形/長方形 7"/>
          <p:cNvSpPr/>
          <p:nvPr/>
        </p:nvSpPr>
        <p:spPr>
          <a:xfrm>
            <a:off x="126041" y="623194"/>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86</a:t>
            </a:fld>
            <a:endParaRPr lang="en-US" altLang="ja-JP" dirty="0">
              <a:solidFill>
                <a:srgbClr val="000000"/>
              </a:solidFill>
            </a:endParaRPr>
          </a:p>
        </p:txBody>
      </p:sp>
    </p:spTree>
    <p:extLst>
      <p:ext uri="{BB962C8B-B14F-4D97-AF65-F5344CB8AC3E}">
        <p14:creationId xmlns:p14="http://schemas.microsoft.com/office/powerpoint/2010/main" val="1627554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6086" y="781966"/>
            <a:ext cx="9653919" cy="55273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t" anchorCtr="0"/>
          <a:lstStyle/>
          <a:p>
            <a:pPr fontAlgn="auto">
              <a:spcBef>
                <a:spcPts val="0"/>
              </a:spcBef>
              <a:spcAft>
                <a:spcPts val="0"/>
              </a:spcAft>
            </a:pPr>
            <a:endParaRPr lang="en-US" altLang="ja-JP" sz="1400" dirty="0">
              <a:solidFill>
                <a:prstClr val="black"/>
              </a:solidFill>
              <a:latin typeface="ＭＳ Ｐゴシック" panose="020B0600070205080204" pitchFamily="50" charset="-128"/>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（３）拠点等の必要な機能の充実・強化</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②　</a:t>
            </a:r>
            <a:r>
              <a:rPr lang="ja-JP" altLang="ja-JP" sz="1400" kern="100" dirty="0">
                <a:solidFill>
                  <a:prstClr val="black"/>
                </a:solidFill>
                <a:latin typeface="ＭＳ Ｐゴシック" panose="020B0600070205080204" pitchFamily="50" charset="-128"/>
                <a:cs typeface="Times New Roman"/>
              </a:rPr>
              <a:t>効果的な拠点等の運営の継続</a:t>
            </a:r>
            <a:endParaRPr lang="en-US" altLang="ja-JP" sz="1400" kern="100" dirty="0">
              <a:solidFill>
                <a:prstClr val="black"/>
              </a:solidFill>
              <a:latin typeface="ＭＳ Ｐゴシック" panose="020B0600070205080204" pitchFamily="50" charset="-128"/>
              <a:cs typeface="Times New Roman"/>
            </a:endParaRPr>
          </a:p>
          <a:p>
            <a:pPr fontAlgn="auto">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（イ）</a:t>
            </a:r>
            <a:r>
              <a:rPr lang="ja-JP" altLang="ja-JP" sz="1400" kern="100" dirty="0">
                <a:solidFill>
                  <a:prstClr val="black"/>
                </a:solidFill>
                <a:latin typeface="ＭＳ Ｐゴシック" panose="020B0600070205080204" pitchFamily="50" charset="-128"/>
                <a:cs typeface="Times New Roman"/>
              </a:rPr>
              <a:t>拠点等の取組情報の公表（普及・啓発）</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拠点</a:t>
            </a:r>
            <a:r>
              <a:rPr lang="ja-JP" altLang="ja-JP" sz="1400" kern="100" dirty="0">
                <a:solidFill>
                  <a:prstClr val="black"/>
                </a:solidFill>
                <a:latin typeface="ＭＳ Ｐゴシック" panose="020B0600070205080204" pitchFamily="50" charset="-128"/>
                <a:cs typeface="Times New Roman"/>
              </a:rPr>
              <a:t>等は、地域で生活する障害者等やその家族の身近な相談機関として、その業務内容や運営状況等を</a:t>
            </a:r>
            <a:r>
              <a:rPr lang="ja-JP" altLang="ja-JP" sz="1400" kern="100" dirty="0" smtClean="0">
                <a:solidFill>
                  <a:prstClr val="black"/>
                </a:solidFill>
                <a:latin typeface="ＭＳ Ｐゴシック" panose="020B0600070205080204" pitchFamily="50" charset="-128"/>
                <a:cs typeface="Times New Roman"/>
              </a:rPr>
              <a:t>幅広く周知</a:t>
            </a:r>
            <a:r>
              <a:rPr lang="ja-JP" altLang="ja-JP" sz="1400" kern="100" dirty="0">
                <a:solidFill>
                  <a:prstClr val="black"/>
                </a:solidFill>
                <a:latin typeface="ＭＳ Ｐゴシック" panose="020B0600070205080204" pitchFamily="50" charset="-128"/>
                <a:cs typeface="Times New Roman"/>
              </a:rPr>
              <a:t>することにより、拠点等の円滑な利用やその取組に対する障害者等及び地域住民の理解が促進されること</a:t>
            </a:r>
            <a:r>
              <a:rPr lang="ja-JP" altLang="ja-JP" sz="1400" kern="100" dirty="0" smtClean="0">
                <a:solidFill>
                  <a:prstClr val="black"/>
                </a:solidFill>
                <a:latin typeface="ＭＳ Ｐゴシック" panose="020B0600070205080204" pitchFamily="50" charset="-128"/>
                <a:cs typeface="Times New Roman"/>
              </a:rPr>
              <a:t>から</a:t>
            </a:r>
            <a:r>
              <a:rPr lang="ja-JP" altLang="ja-JP" sz="1400" kern="100" dirty="0">
                <a:solidFill>
                  <a:prstClr val="black"/>
                </a:solidFill>
                <a:latin typeface="ＭＳ Ｐゴシック" panose="020B0600070205080204" pitchFamily="50" charset="-128"/>
                <a:cs typeface="Times New Roman"/>
              </a:rPr>
              <a:t>、</a:t>
            </a:r>
            <a:r>
              <a:rPr lang="ja-JP" altLang="ja-JP" sz="1400" u="sng" kern="100" dirty="0">
                <a:solidFill>
                  <a:srgbClr val="1F497D"/>
                </a:solidFill>
                <a:latin typeface="ＭＳ Ｐゴシック" panose="020B0600070205080204" pitchFamily="50" charset="-128"/>
                <a:cs typeface="Times New Roman"/>
              </a:rPr>
              <a:t>市町村は拠点等の取組内容や運営状況に関する情報を公表するよう努めることとする。その際、特に「面的</a:t>
            </a:r>
            <a:r>
              <a:rPr lang="ja-JP" altLang="ja-JP" sz="1400" u="sng" kern="100" dirty="0" smtClean="0">
                <a:solidFill>
                  <a:srgbClr val="1F497D"/>
                </a:solidFill>
                <a:latin typeface="ＭＳ Ｐゴシック" panose="020B0600070205080204" pitchFamily="50" charset="-128"/>
                <a:cs typeface="Times New Roman"/>
              </a:rPr>
              <a:t>整備型</a:t>
            </a:r>
            <a:r>
              <a:rPr lang="ja-JP" altLang="ja-JP" sz="1400" u="sng" kern="100" dirty="0">
                <a:solidFill>
                  <a:srgbClr val="1F497D"/>
                </a:solidFill>
                <a:latin typeface="ＭＳ Ｐゴシック" panose="020B0600070205080204" pitchFamily="50" charset="-128"/>
                <a:cs typeface="Times New Roman"/>
              </a:rPr>
              <a:t>」の場合については、必要な機能等を包括的に明示するなど、わかりやすく伝わるように</a:t>
            </a:r>
            <a:r>
              <a:rPr lang="ja-JP" altLang="ja-JP" sz="1400" kern="100" dirty="0">
                <a:solidFill>
                  <a:prstClr val="black"/>
                </a:solidFill>
                <a:latin typeface="ＭＳ Ｐゴシック" panose="020B0600070205080204" pitchFamily="50" charset="-128"/>
                <a:cs typeface="Times New Roman"/>
              </a:rPr>
              <a:t>工夫いただきたい。</a:t>
            </a:r>
            <a:endParaRPr lang="en-US" altLang="ja-JP" sz="1400" kern="100" dirty="0">
              <a:solidFill>
                <a:prstClr val="black"/>
              </a:solidFill>
              <a:latin typeface="ＭＳ Ｐゴシック" panose="020B0600070205080204" pitchFamily="50" charset="-128"/>
              <a:cs typeface="Times New Roman"/>
            </a:endParaRPr>
          </a:p>
          <a:p>
            <a:pPr marL="177800"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　→　</a:t>
            </a:r>
            <a:r>
              <a:rPr lang="ja-JP" altLang="ja-JP" sz="1400" kern="100" dirty="0">
                <a:solidFill>
                  <a:prstClr val="black"/>
                </a:solidFill>
                <a:latin typeface="ＭＳ Ｐゴシック" panose="020B0600070205080204" pitchFamily="50" charset="-128"/>
                <a:cs typeface="Times New Roman"/>
              </a:rPr>
              <a:t>具体的には、名称及び所在地、法人名、営業日及び営業時間、担当区域、支援員体制、事業の内容、活動</a:t>
            </a:r>
            <a:r>
              <a:rPr lang="ja-JP" altLang="ja-JP" sz="1400" kern="100" dirty="0" smtClean="0">
                <a:solidFill>
                  <a:prstClr val="black"/>
                </a:solidFill>
                <a:latin typeface="ＭＳ Ｐゴシック" panose="020B0600070205080204" pitchFamily="50" charset="-128"/>
                <a:cs typeface="Times New Roman"/>
              </a:rPr>
              <a:t>実績及び</a:t>
            </a:r>
            <a:r>
              <a:rPr lang="ja-JP" altLang="ja-JP" sz="1400" kern="100" dirty="0">
                <a:solidFill>
                  <a:prstClr val="black"/>
                </a:solidFill>
                <a:latin typeface="ＭＳ Ｐゴシック" panose="020B0600070205080204" pitchFamily="50" charset="-128"/>
                <a:cs typeface="Times New Roman"/>
              </a:rPr>
              <a:t>市町村が必要と認める事項（拠点等の特色等）の公表を行うこととするが、この取組を通じて、拠点等が自ら</a:t>
            </a:r>
            <a:r>
              <a:rPr lang="ja-JP" altLang="ja-JP" sz="1400" kern="100" dirty="0" smtClean="0">
                <a:solidFill>
                  <a:prstClr val="black"/>
                </a:solidFill>
                <a:latin typeface="ＭＳ Ｐゴシック" panose="020B0600070205080204" pitchFamily="50" charset="-128"/>
                <a:cs typeface="Times New Roman"/>
              </a:rPr>
              <a:t>の取組</a:t>
            </a:r>
            <a:r>
              <a:rPr lang="ja-JP" altLang="ja-JP" sz="1400" kern="100" dirty="0">
                <a:solidFill>
                  <a:prstClr val="black"/>
                </a:solidFill>
                <a:latin typeface="ＭＳ Ｐゴシック" panose="020B0600070205080204" pitchFamily="50" charset="-128"/>
                <a:cs typeface="Times New Roman"/>
              </a:rPr>
              <a:t>と他の地域の拠点等の取組とを比較することも可能となり、自らの拠点等の運営の改善にもつながることが</a:t>
            </a:r>
            <a:r>
              <a:rPr lang="ja-JP" altLang="ja-JP" sz="1400" kern="100" dirty="0" smtClean="0">
                <a:solidFill>
                  <a:prstClr val="black"/>
                </a:solidFill>
                <a:latin typeface="ＭＳ Ｐゴシック" panose="020B0600070205080204" pitchFamily="50" charset="-128"/>
                <a:cs typeface="Times New Roman"/>
              </a:rPr>
              <a:t>期待</a:t>
            </a:r>
            <a:r>
              <a:rPr lang="ja-JP" altLang="ja-JP" sz="1400" kern="100" dirty="0">
                <a:solidFill>
                  <a:prstClr val="black"/>
                </a:solidFill>
                <a:latin typeface="ＭＳ Ｐゴシック" panose="020B0600070205080204" pitchFamily="50" charset="-128"/>
                <a:cs typeface="Times New Roman"/>
              </a:rPr>
              <a:t>できる。</a:t>
            </a:r>
          </a:p>
          <a:p>
            <a:pPr algn="just" hangingPunct="0">
              <a:spcBef>
                <a:spcPts val="0"/>
              </a:spcBef>
              <a:spcAft>
                <a:spcPts val="0"/>
              </a:spcAft>
            </a:pPr>
            <a:r>
              <a:rPr lang="en-US" altLang="ja-JP" sz="1400" kern="100" dirty="0">
                <a:solidFill>
                  <a:prstClr val="black"/>
                </a:solidFill>
                <a:latin typeface="ＭＳ Ｐゴシック" panose="020B0600070205080204" pitchFamily="50" charset="-128"/>
                <a:cs typeface="Times New Roman"/>
              </a:rPr>
              <a:t> </a:t>
            </a:r>
          </a:p>
          <a:p>
            <a:pPr algn="just" hangingPunct="0">
              <a:spcBef>
                <a:spcPts val="0"/>
              </a:spcBef>
              <a:spcAft>
                <a:spcPts val="0"/>
              </a:spcAft>
            </a:pPr>
            <a:r>
              <a:rPr lang="ja-JP" altLang="en-US" sz="1400" kern="100" dirty="0">
                <a:solidFill>
                  <a:prstClr val="black"/>
                </a:solidFill>
                <a:latin typeface="ＭＳ Ｐゴシック" panose="020B0600070205080204" pitchFamily="50" charset="-128"/>
                <a:cs typeface="Times New Roman"/>
              </a:rPr>
              <a:t>（４）</a:t>
            </a:r>
            <a:r>
              <a:rPr lang="ja-JP" altLang="ja-JP" sz="1400" kern="100" dirty="0">
                <a:solidFill>
                  <a:prstClr val="black"/>
                </a:solidFill>
                <a:latin typeface="ＭＳ Ｐゴシック" panose="020B0600070205080204" pitchFamily="50" charset="-128"/>
                <a:cs typeface="Times New Roman"/>
              </a:rPr>
              <a:t>都道府県の役割</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都道府県</a:t>
            </a:r>
            <a:r>
              <a:rPr lang="ja-JP" altLang="ja-JP" sz="1400" kern="100" dirty="0">
                <a:solidFill>
                  <a:prstClr val="black"/>
                </a:solidFill>
                <a:latin typeface="ＭＳ Ｐゴシック" panose="020B0600070205080204" pitchFamily="50" charset="-128"/>
                <a:cs typeface="Times New Roman"/>
              </a:rPr>
              <a:t>は、管内の市町村を包括する広域的な見地から、市町村から拠点等の整備に関する検証及び検討</a:t>
            </a:r>
            <a:r>
              <a:rPr lang="ja-JP" altLang="ja-JP" sz="1400" kern="100" dirty="0" smtClean="0">
                <a:solidFill>
                  <a:prstClr val="black"/>
                </a:solidFill>
                <a:latin typeface="ＭＳ Ｐゴシック" panose="020B0600070205080204" pitchFamily="50" charset="-128"/>
                <a:cs typeface="Times New Roman"/>
              </a:rPr>
              <a:t>状況等</a:t>
            </a:r>
            <a:r>
              <a:rPr lang="ja-JP" altLang="ja-JP" sz="1400" kern="100" dirty="0">
                <a:solidFill>
                  <a:prstClr val="black"/>
                </a:solidFill>
                <a:latin typeface="ＭＳ Ｐゴシック" panose="020B0600070205080204" pitchFamily="50" charset="-128"/>
                <a:cs typeface="Times New Roman"/>
              </a:rPr>
              <a:t>の聞き取りを行い、市町村障害福祉計画との調整を図る。また、市町村等における拠点等の整備を進めるに</a:t>
            </a:r>
            <a:r>
              <a:rPr lang="ja-JP" altLang="ja-JP" sz="1400" kern="100" dirty="0" smtClean="0">
                <a:solidFill>
                  <a:prstClr val="black"/>
                </a:solidFill>
                <a:latin typeface="ＭＳ Ｐゴシック" panose="020B0600070205080204" pitchFamily="50" charset="-128"/>
                <a:cs typeface="Times New Roman"/>
              </a:rPr>
              <a:t>当たって</a:t>
            </a:r>
            <a:r>
              <a:rPr lang="ja-JP" altLang="ja-JP" sz="1400" kern="100" dirty="0">
                <a:solidFill>
                  <a:prstClr val="black"/>
                </a:solidFill>
                <a:latin typeface="ＭＳ Ｐゴシック" panose="020B0600070205080204" pitchFamily="50" charset="-128"/>
                <a:cs typeface="Times New Roman"/>
              </a:rPr>
              <a:t>必要な支援を行うとともに、第四期障害福祉計画の期間中に拠点等の整備が見込まれない市町村に対して</a:t>
            </a:r>
            <a:r>
              <a:rPr lang="ja-JP" altLang="ja-JP" sz="1400" kern="100" dirty="0" smtClean="0">
                <a:solidFill>
                  <a:prstClr val="black"/>
                </a:solidFill>
                <a:latin typeface="ＭＳ Ｐゴシック" panose="020B0600070205080204" pitchFamily="50" charset="-128"/>
                <a:cs typeface="Times New Roman"/>
              </a:rPr>
              <a:t>、整備</a:t>
            </a:r>
            <a:r>
              <a:rPr lang="ja-JP" altLang="ja-JP" sz="1400" kern="100" dirty="0">
                <a:solidFill>
                  <a:prstClr val="black"/>
                </a:solidFill>
                <a:latin typeface="ＭＳ Ｐゴシック" panose="020B0600070205080204" pitchFamily="50" charset="-128"/>
                <a:cs typeface="Times New Roman"/>
              </a:rPr>
              <a:t>に向けた検討を早期に行うよう促す必要がある。</a:t>
            </a:r>
            <a:r>
              <a:rPr lang="ja-JP" altLang="ja-JP" sz="1400" u="sng" kern="100" dirty="0">
                <a:solidFill>
                  <a:srgbClr val="1F497D"/>
                </a:solidFill>
                <a:latin typeface="ＭＳ Ｐゴシック" panose="020B0600070205080204" pitchFamily="50" charset="-128"/>
                <a:cs typeface="Times New Roman"/>
              </a:rPr>
              <a:t>必要な支援については、例えば、都道府県において拠点等</a:t>
            </a:r>
            <a:r>
              <a:rPr lang="ja-JP" altLang="ja-JP" sz="1400" u="sng" kern="100" dirty="0" smtClean="0">
                <a:solidFill>
                  <a:srgbClr val="1F497D"/>
                </a:solidFill>
                <a:latin typeface="ＭＳ Ｐゴシック" panose="020B0600070205080204" pitchFamily="50" charset="-128"/>
                <a:cs typeface="Times New Roman"/>
              </a:rPr>
              <a:t>の整備</a:t>
            </a:r>
            <a:r>
              <a:rPr lang="ja-JP" altLang="ja-JP" sz="1400" u="sng" kern="100" dirty="0">
                <a:solidFill>
                  <a:srgbClr val="1F497D"/>
                </a:solidFill>
                <a:latin typeface="ＭＳ Ｐゴシック" panose="020B0600070205080204" pitchFamily="50" charset="-128"/>
                <a:cs typeface="Times New Roman"/>
              </a:rPr>
              <a:t>、運営に関する研修会等を開催し、管内市町村における好事例（優良事例）の紹介、また、現状や課題等を</a:t>
            </a:r>
            <a:r>
              <a:rPr lang="ja-JP" altLang="ja-JP" sz="1400" u="sng" kern="100" dirty="0" smtClean="0">
                <a:solidFill>
                  <a:srgbClr val="1F497D"/>
                </a:solidFill>
                <a:latin typeface="ＭＳ Ｐゴシック" panose="020B0600070205080204" pitchFamily="50" charset="-128"/>
                <a:cs typeface="Times New Roman"/>
              </a:rPr>
              <a:t>把握</a:t>
            </a:r>
            <a:r>
              <a:rPr lang="ja-JP" altLang="ja-JP" sz="1400" u="sng" kern="100" dirty="0">
                <a:solidFill>
                  <a:srgbClr val="1F497D"/>
                </a:solidFill>
                <a:latin typeface="ＭＳ Ｐゴシック" panose="020B0600070205080204" pitchFamily="50" charset="-128"/>
                <a:cs typeface="Times New Roman"/>
              </a:rPr>
              <a:t>し、共有するなど後方的かつ継続的な支援を図るなどの対応</a:t>
            </a:r>
            <a:r>
              <a:rPr lang="ja-JP" altLang="ja-JP" sz="1400" kern="100" dirty="0">
                <a:solidFill>
                  <a:prstClr val="black"/>
                </a:solidFill>
                <a:latin typeface="ＭＳ Ｐゴシック" panose="020B0600070205080204" pitchFamily="50" charset="-128"/>
                <a:cs typeface="Times New Roman"/>
              </a:rPr>
              <a:t>が考えられる。</a:t>
            </a:r>
            <a:endParaRPr lang="en-US" altLang="ja-JP" sz="1400" kern="100" dirty="0">
              <a:solidFill>
                <a:prstClr val="black"/>
              </a:solidFill>
              <a:latin typeface="ＭＳ Ｐゴシック" panose="020B0600070205080204" pitchFamily="50" charset="-128"/>
              <a:cs typeface="Times New Roman"/>
            </a:endParaRPr>
          </a:p>
          <a:p>
            <a:pPr marL="355600" indent="-177800" algn="just" hangingPunct="0">
              <a:spcBef>
                <a:spcPts val="0"/>
              </a:spcBef>
              <a:spcAft>
                <a:spcPts val="0"/>
              </a:spcAft>
              <a:buFont typeface="Arial" panose="020B0604020202020204" pitchFamily="34" charset="0"/>
              <a:buChar char="•"/>
            </a:pPr>
            <a:r>
              <a:rPr lang="ja-JP" altLang="ja-JP" sz="1400" kern="100" dirty="0" smtClean="0">
                <a:solidFill>
                  <a:prstClr val="black"/>
                </a:solidFill>
                <a:latin typeface="ＭＳ Ｐゴシック" panose="020B0600070205080204" pitchFamily="50" charset="-128"/>
                <a:cs typeface="Times New Roman"/>
              </a:rPr>
              <a:t>なお</a:t>
            </a:r>
            <a:r>
              <a:rPr lang="ja-JP" altLang="ja-JP" sz="1400" kern="100" dirty="0">
                <a:solidFill>
                  <a:prstClr val="black"/>
                </a:solidFill>
                <a:latin typeface="ＭＳ Ｐゴシック" panose="020B0600070205080204" pitchFamily="50" charset="-128"/>
                <a:cs typeface="Times New Roman"/>
              </a:rPr>
              <a:t>、平成</a:t>
            </a:r>
            <a:r>
              <a:rPr lang="en-US" altLang="ja-JP" sz="1400" kern="100" dirty="0">
                <a:solidFill>
                  <a:prstClr val="black"/>
                </a:solidFill>
                <a:latin typeface="ＭＳ Ｐゴシック" panose="020B0600070205080204" pitchFamily="50" charset="-128"/>
                <a:cs typeface="Times New Roman"/>
              </a:rPr>
              <a:t>29</a:t>
            </a:r>
            <a:r>
              <a:rPr lang="ja-JP" altLang="ja-JP" sz="1400" kern="100" dirty="0">
                <a:solidFill>
                  <a:prstClr val="black"/>
                </a:solidFill>
                <a:latin typeface="ＭＳ Ｐゴシック" panose="020B0600070205080204" pitchFamily="50" charset="-128"/>
                <a:cs typeface="Times New Roman"/>
              </a:rPr>
              <a:t>年度から市町村協議会の活動状況について、都道府県が適切に把握する体制を構築するため</a:t>
            </a:r>
            <a:r>
              <a:rPr lang="ja-JP" altLang="ja-JP" sz="1400" kern="100" dirty="0" smtClean="0">
                <a:solidFill>
                  <a:prstClr val="black"/>
                </a:solidFill>
                <a:latin typeface="ＭＳ Ｐゴシック" panose="020B0600070205080204" pitchFamily="50" charset="-128"/>
                <a:cs typeface="Times New Roman"/>
              </a:rPr>
              <a:t>、地域</a:t>
            </a:r>
            <a:r>
              <a:rPr lang="ja-JP" altLang="ja-JP" sz="1400" kern="100" dirty="0">
                <a:solidFill>
                  <a:prstClr val="black"/>
                </a:solidFill>
                <a:latin typeface="ＭＳ Ｐゴシック" panose="020B0600070205080204" pitchFamily="50" charset="-128"/>
                <a:cs typeface="Times New Roman"/>
              </a:rPr>
              <a:t>生活支援事業等において、「障害者の地域生活の推進に向けた体制強化支援事業」を創設しているが、</a:t>
            </a:r>
            <a:r>
              <a:rPr lang="ja-JP" altLang="ja-JP" sz="1400" kern="100" dirty="0" smtClean="0">
                <a:solidFill>
                  <a:prstClr val="black"/>
                </a:solidFill>
                <a:latin typeface="ＭＳ Ｐゴシック" panose="020B0600070205080204" pitchFamily="50" charset="-128"/>
                <a:cs typeface="Times New Roman"/>
              </a:rPr>
              <a:t>当該事業</a:t>
            </a:r>
            <a:r>
              <a:rPr lang="ja-JP" altLang="ja-JP" sz="1400" kern="100" dirty="0">
                <a:solidFill>
                  <a:prstClr val="black"/>
                </a:solidFill>
                <a:latin typeface="ＭＳ Ｐゴシック" panose="020B0600070205080204" pitchFamily="50" charset="-128"/>
                <a:cs typeface="Times New Roman"/>
              </a:rPr>
              <a:t>については、都道府県協議会において管内市町村協議会の具体的な活動内容等についての報告を行う場</a:t>
            </a:r>
            <a:r>
              <a:rPr lang="ja-JP" altLang="ja-JP" sz="1400" kern="100" dirty="0" smtClean="0">
                <a:solidFill>
                  <a:prstClr val="black"/>
                </a:solidFill>
                <a:latin typeface="ＭＳ Ｐゴシック" panose="020B0600070205080204" pitchFamily="50" charset="-128"/>
                <a:cs typeface="Times New Roman"/>
              </a:rPr>
              <a:t>を設ける</a:t>
            </a:r>
            <a:r>
              <a:rPr lang="ja-JP" altLang="ja-JP" sz="1400" kern="100" dirty="0">
                <a:solidFill>
                  <a:prstClr val="black"/>
                </a:solidFill>
                <a:latin typeface="ＭＳ Ｐゴシック" panose="020B0600070205080204" pitchFamily="50" charset="-128"/>
                <a:cs typeface="Times New Roman"/>
              </a:rPr>
              <a:t>とともに、協議会活性化の参考となる事例等の収集や市町村間での情報交換等を行うことを推進すること</a:t>
            </a:r>
            <a:r>
              <a:rPr lang="ja-JP" altLang="ja-JP" sz="1400" kern="100" dirty="0" smtClean="0">
                <a:solidFill>
                  <a:prstClr val="black"/>
                </a:solidFill>
                <a:latin typeface="ＭＳ Ｐゴシック" panose="020B0600070205080204" pitchFamily="50" charset="-128"/>
                <a:cs typeface="Times New Roman"/>
              </a:rPr>
              <a:t>を目的</a:t>
            </a:r>
            <a:r>
              <a:rPr lang="ja-JP" altLang="ja-JP" sz="1400" kern="100" dirty="0">
                <a:solidFill>
                  <a:prstClr val="black"/>
                </a:solidFill>
                <a:latin typeface="ＭＳ Ｐゴシック" panose="020B0600070205080204" pitchFamily="50" charset="-128"/>
                <a:cs typeface="Times New Roman"/>
              </a:rPr>
              <a:t>としているため、必要に応じて適宜活用されたい。</a:t>
            </a:r>
          </a:p>
        </p:txBody>
      </p:sp>
      <p:sp>
        <p:nvSpPr>
          <p:cNvPr id="8" name="正方形/長方形 7"/>
          <p:cNvSpPr/>
          <p:nvPr/>
        </p:nvSpPr>
        <p:spPr>
          <a:xfrm>
            <a:off x="126041" y="623194"/>
            <a:ext cx="3968864" cy="337269"/>
          </a:xfrm>
          <a:prstGeom prst="rect">
            <a:avLst/>
          </a:prstGeom>
          <a:solidFill>
            <a:schemeClr val="tx2"/>
          </a:solidFill>
          <a:ln w="254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fontAlgn="auto">
              <a:spcBef>
                <a:spcPts val="0"/>
              </a:spcBef>
              <a:spcAft>
                <a:spcPts val="0"/>
              </a:spcAft>
            </a:pPr>
            <a:r>
              <a:rPr lang="ja-JP" altLang="en-US" sz="1600" b="1" dirty="0">
                <a:solidFill>
                  <a:prstClr val="white"/>
                </a:solidFill>
                <a:latin typeface="ＭＳ ゴシック" panose="020B0609070205080204" pitchFamily="49" charset="-128"/>
                <a:ea typeface="ＭＳ ゴシック" panose="020B0609070205080204" pitchFamily="49" charset="-128"/>
              </a:rPr>
              <a:t>３　市町村・都道府県の責務と役割</a:t>
            </a:r>
          </a:p>
        </p:txBody>
      </p:sp>
      <p:sp>
        <p:nvSpPr>
          <p:cNvPr id="2" name="角丸四角形 1"/>
          <p:cNvSpPr/>
          <p:nvPr/>
        </p:nvSpPr>
        <p:spPr>
          <a:xfrm>
            <a:off x="116508" y="116654"/>
            <a:ext cx="9673075" cy="412139"/>
          </a:xfrm>
          <a:prstGeom prst="roundRect">
            <a:avLst/>
          </a:prstGeom>
          <a:solidFill>
            <a:schemeClr val="tx2"/>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41" tIns="45673" rIns="91341" bIns="45673" rtlCol="0" anchor="ctr"/>
          <a:lstStyle/>
          <a:p>
            <a:pPr algn="ctr" fontAlgn="auto">
              <a:spcBef>
                <a:spcPts val="0"/>
              </a:spcBef>
              <a:spcAft>
                <a:spcPts val="0"/>
              </a:spcAft>
            </a:pPr>
            <a:r>
              <a:rPr lang="ja-JP" altLang="en-US" sz="2000" b="1" dirty="0">
                <a:solidFill>
                  <a:prstClr val="white"/>
                </a:solidFill>
                <a:latin typeface="ＭＳ ゴシック" panose="020B0609070205080204" pitchFamily="49" charset="-128"/>
                <a:ea typeface="ＭＳ ゴシック" panose="020B0609070205080204" pitchFamily="49" charset="-128"/>
              </a:rPr>
              <a:t>地域生活支援拠点等の整備促進について（通知）</a:t>
            </a:r>
            <a:r>
              <a:rPr lang="en-US" altLang="ja-JP" sz="2000" b="1" dirty="0">
                <a:solidFill>
                  <a:prstClr val="white"/>
                </a:solidFill>
                <a:latin typeface="ＭＳ ゴシック" panose="020B0609070205080204" pitchFamily="49" charset="-128"/>
                <a:ea typeface="ＭＳ ゴシック" panose="020B0609070205080204" pitchFamily="49" charset="-128"/>
              </a:rPr>
              <a:t>【</a:t>
            </a:r>
            <a:r>
              <a:rPr lang="ja-JP" altLang="en-US" sz="2000" b="1" dirty="0">
                <a:solidFill>
                  <a:prstClr val="white"/>
                </a:solidFill>
                <a:latin typeface="ＭＳ ゴシック" panose="020B0609070205080204" pitchFamily="49" charset="-128"/>
                <a:ea typeface="ＭＳ ゴシック" panose="020B0609070205080204" pitchFamily="49" charset="-128"/>
              </a:rPr>
              <a:t>概要</a:t>
            </a:r>
            <a:r>
              <a:rPr lang="en-US" altLang="ja-JP" sz="2000" b="1" dirty="0">
                <a:solidFill>
                  <a:prstClr val="white"/>
                </a:solidFill>
                <a:latin typeface="ＭＳ ゴシック" panose="020B0609070205080204" pitchFamily="49" charset="-128"/>
                <a:ea typeface="ＭＳ ゴシック" panose="020B0609070205080204" pitchFamily="49" charset="-128"/>
              </a:rPr>
              <a:t>】</a:t>
            </a:r>
            <a:endParaRPr lang="ja-JP" altLang="en-US" sz="1400" b="1" dirty="0">
              <a:solidFill>
                <a:prstClr val="white"/>
              </a:solidFill>
              <a:latin typeface="ＭＳ ゴシック" panose="020B0609070205080204" pitchFamily="49" charset="-128"/>
              <a:ea typeface="ＭＳ ゴシック" panose="020B0609070205080204" pitchFamily="49" charset="-128"/>
            </a:endParaRPr>
          </a:p>
        </p:txBody>
      </p:sp>
      <p:sp>
        <p:nvSpPr>
          <p:cNvPr id="5" name="スライド番号プレースホルダー 1"/>
          <p:cNvSpPr>
            <a:spLocks noGrp="1"/>
          </p:cNvSpPr>
          <p:nvPr>
            <p:ph type="sldNum" sz="quarter" idx="12"/>
          </p:nvPr>
        </p:nvSpPr>
        <p:spPr>
          <a:xfrm>
            <a:off x="7683505" y="6524645"/>
            <a:ext cx="2311400" cy="476250"/>
          </a:xfrm>
        </p:spPr>
        <p:txBody>
          <a:bodyPr/>
          <a:lstStyle/>
          <a:p>
            <a:pPr>
              <a:defRPr/>
            </a:pPr>
            <a:fld id="{F2A1C1E8-9361-4557-9EFC-000E05CD7A25}" type="slidenum">
              <a:rPr lang="en-US" altLang="ja-JP" smtClean="0">
                <a:solidFill>
                  <a:srgbClr val="000000"/>
                </a:solidFill>
              </a:rPr>
              <a:pPr>
                <a:defRPr/>
              </a:pPr>
              <a:t>87</a:t>
            </a:fld>
            <a:endParaRPr lang="en-US" altLang="ja-JP" dirty="0">
              <a:solidFill>
                <a:srgbClr val="000000"/>
              </a:solidFill>
            </a:endParaRPr>
          </a:p>
        </p:txBody>
      </p:sp>
    </p:spTree>
    <p:extLst>
      <p:ext uri="{BB962C8B-B14F-4D97-AF65-F5344CB8AC3E}">
        <p14:creationId xmlns:p14="http://schemas.microsoft.com/office/powerpoint/2010/main" val="38142212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93685" y="274639"/>
            <a:ext cx="9518650" cy="6323012"/>
          </a:xfrm>
        </p:spPr>
        <p:txBody>
          <a:bodyPr/>
          <a:lstStyle/>
          <a:p>
            <a:r>
              <a:rPr lang="en-US" altLang="ja-JP" sz="3600" dirty="0" smtClean="0"/>
              <a:t>Ⅵ</a:t>
            </a:r>
            <a:r>
              <a:rPr lang="ja-JP" altLang="en-US" sz="3600" dirty="0" smtClean="0"/>
              <a:t>　</a:t>
            </a:r>
            <a:r>
              <a:rPr lang="ja-JP" altLang="ja-JP" sz="3600" dirty="0"/>
              <a:t>障害者支援に</a:t>
            </a:r>
            <a:r>
              <a:rPr lang="ja-JP" altLang="ja-JP" sz="3600" dirty="0" smtClean="0"/>
              <a:t>おける権利擁護</a:t>
            </a:r>
            <a:r>
              <a:rPr lang="en-US" altLang="ja-JP" sz="3600" dirty="0" smtClean="0"/>
              <a:t/>
            </a:r>
            <a:br>
              <a:rPr lang="en-US" altLang="ja-JP" sz="3600" dirty="0" smtClean="0"/>
            </a:br>
            <a:r>
              <a:rPr lang="ja-JP" altLang="ja-JP" sz="3600" dirty="0" smtClean="0"/>
              <a:t>と</a:t>
            </a:r>
            <a:r>
              <a:rPr lang="ja-JP" altLang="ja-JP" sz="3600" dirty="0"/>
              <a:t>虐待防止に関わる</a:t>
            </a:r>
            <a:r>
              <a:rPr lang="ja-JP" altLang="ja-JP" sz="3600" dirty="0" smtClean="0"/>
              <a:t>法律</a:t>
            </a:r>
            <a:r>
              <a:rPr lang="ja-JP" altLang="en-US" sz="3600" dirty="0" smtClean="0"/>
              <a:t>等</a:t>
            </a:r>
            <a:r>
              <a:rPr lang="ja-JP" altLang="en-US" sz="3600" dirty="0" smtClean="0">
                <a:solidFill>
                  <a:schemeClr val="tx1"/>
                </a:solidFill>
              </a:rPr>
              <a:t>　</a:t>
            </a:r>
          </a:p>
        </p:txBody>
      </p:sp>
      <p:sp>
        <p:nvSpPr>
          <p:cNvPr id="3" name="スライド番号プレースホルダー 2"/>
          <p:cNvSpPr>
            <a:spLocks noGrp="1"/>
          </p:cNvSpPr>
          <p:nvPr>
            <p:ph type="sldNum" sz="quarter" idx="12"/>
          </p:nvPr>
        </p:nvSpPr>
        <p:spPr/>
        <p:txBody>
          <a:bodyPr/>
          <a:lstStyle/>
          <a:p>
            <a:pPr>
              <a:defRPr/>
            </a:pPr>
            <a:fld id="{28111373-AF96-435E-B421-EF15E0FA5871}" type="slidenum">
              <a:rPr lang="en-US" altLang="ja-JP" smtClean="0">
                <a:solidFill>
                  <a:prstClr val="black"/>
                </a:solidFill>
              </a:rPr>
              <a:pPr>
                <a:defRPr/>
              </a:pPr>
              <a:t>88</a:t>
            </a:fld>
            <a:endParaRPr lang="en-US" altLang="ja-JP">
              <a:solidFill>
                <a:prstClr val="black"/>
              </a:solidFill>
            </a:endParaRPr>
          </a:p>
        </p:txBody>
      </p:sp>
    </p:spTree>
    <p:extLst>
      <p:ext uri="{BB962C8B-B14F-4D97-AF65-F5344CB8AC3E}">
        <p14:creationId xmlns:p14="http://schemas.microsoft.com/office/powerpoint/2010/main" val="15208973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a:t>１</a:t>
            </a:r>
            <a:r>
              <a:rPr lang="ja-JP" altLang="en-US" sz="3600" dirty="0" smtClean="0">
                <a:solidFill>
                  <a:schemeClr val="tx1"/>
                </a:solidFill>
              </a:rPr>
              <a:t>　障害者の権利に関する条約及び</a:t>
            </a:r>
            <a:r>
              <a:rPr lang="en-US" altLang="ja-JP" sz="3600" dirty="0" smtClean="0">
                <a:solidFill>
                  <a:schemeClr val="tx1"/>
                </a:solidFill>
              </a:rPr>
              <a:t/>
            </a:r>
            <a:br>
              <a:rPr lang="en-US" altLang="ja-JP" sz="3600" dirty="0" smtClean="0">
                <a:solidFill>
                  <a:schemeClr val="tx1"/>
                </a:solidFill>
              </a:rPr>
            </a:br>
            <a:r>
              <a:rPr lang="ja-JP" altLang="en-US" sz="3600" dirty="0" smtClean="0">
                <a:solidFill>
                  <a:schemeClr val="tx1"/>
                </a:solidFill>
              </a:rPr>
              <a:t>障害者差別解消法について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89</a:t>
            </a:fld>
            <a:endParaRPr lang="en-US" altLang="ja-JP">
              <a:solidFill>
                <a:prstClr val="black"/>
              </a:solidFill>
            </a:endParaRPr>
          </a:p>
        </p:txBody>
      </p:sp>
    </p:spTree>
    <p:extLst>
      <p:ext uri="{BB962C8B-B14F-4D97-AF65-F5344CB8AC3E}">
        <p14:creationId xmlns:p14="http://schemas.microsoft.com/office/powerpoint/2010/main" val="3915281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24231" y="6421079"/>
            <a:ext cx="2311400" cy="365125"/>
          </a:xfrm>
        </p:spPr>
        <p:txBody>
          <a:bodyPr/>
          <a:lstStyle/>
          <a:p>
            <a:pPr>
              <a:defRPr/>
            </a:pPr>
            <a:fld id="{E6EF40BC-E0AD-45D8-BA5D-F4901C8EA8CA}" type="slidenum">
              <a:rPr lang="en-US" altLang="ja-JP" smtClean="0">
                <a:solidFill>
                  <a:prstClr val="black"/>
                </a:solidFill>
              </a:rPr>
              <a:pPr>
                <a:defRPr/>
              </a:pPr>
              <a:t>9</a:t>
            </a:fld>
            <a:endParaRPr lang="en-US" altLang="ja-JP" dirty="0">
              <a:solidFill>
                <a:prstClr val="black"/>
              </a:solidFill>
            </a:endParaRPr>
          </a:p>
        </p:txBody>
      </p:sp>
      <p:sp>
        <p:nvSpPr>
          <p:cNvPr id="3" name="Rectangle 7"/>
          <p:cNvSpPr>
            <a:spLocks noChangeArrowheads="1"/>
          </p:cNvSpPr>
          <p:nvPr/>
        </p:nvSpPr>
        <p:spPr bwMode="auto">
          <a:xfrm>
            <a:off x="272480" y="120696"/>
            <a:ext cx="9517057" cy="470753"/>
          </a:xfrm>
          <a:prstGeom prst="rect">
            <a:avLst/>
          </a:prstGeom>
          <a:solidFill>
            <a:schemeClr val="bg1">
              <a:lumMod val="85000"/>
            </a:schemeClr>
          </a:solidFill>
          <a:ln w="9525">
            <a:solidFill>
              <a:schemeClr val="tx1"/>
            </a:solidFill>
            <a:miter lim="800000"/>
            <a:headEnd/>
            <a:tailEnd/>
          </a:ln>
        </p:spPr>
        <p:txBody>
          <a:bodyPr wrap="none" anchor="ctr"/>
          <a:lstStyle/>
          <a:p>
            <a:pPr algn="ctr" fontAlgn="auto">
              <a:spcBef>
                <a:spcPts val="0"/>
              </a:spcBef>
              <a:spcAft>
                <a:spcPts val="0"/>
              </a:spcAft>
              <a:defRPr/>
            </a:pPr>
            <a:r>
              <a:rPr lang="ja-JP" altLang="en-US" dirty="0" smtClean="0">
                <a:solidFill>
                  <a:prstClr val="black"/>
                </a:solidFill>
                <a:latin typeface="Calibri"/>
                <a:ea typeface="ＭＳ Ｐゴシック"/>
              </a:rPr>
              <a:t>利用者数の推移（各年４月時点の利用者数推移）（障害福祉サービスと障害児サービス）</a:t>
            </a:r>
            <a:endParaRPr lang="ja-JP" altLang="en-US" dirty="0">
              <a:solidFill>
                <a:prstClr val="black"/>
              </a:solidFill>
              <a:latin typeface="Calibri"/>
              <a:ea typeface="ＭＳ Ｐゴシック"/>
            </a:endParaRPr>
          </a:p>
        </p:txBody>
      </p:sp>
      <p:sp>
        <p:nvSpPr>
          <p:cNvPr id="5" name="AutoShape 6"/>
          <p:cNvSpPr>
            <a:spLocks noChangeArrowheads="1"/>
          </p:cNvSpPr>
          <p:nvPr/>
        </p:nvSpPr>
        <p:spPr bwMode="auto">
          <a:xfrm>
            <a:off x="292634" y="4162700"/>
            <a:ext cx="9517056" cy="404813"/>
          </a:xfrm>
          <a:prstGeom prst="roundRect">
            <a:avLst>
              <a:gd name="adj" fmla="val 16667"/>
            </a:avLst>
          </a:prstGeom>
          <a:noFill/>
          <a:ln w="9525" algn="ctr">
            <a:solidFill>
              <a:schemeClr val="tx1"/>
            </a:solidFill>
            <a:round/>
            <a:headEnd/>
            <a:tailEnd/>
          </a:ln>
        </p:spPr>
        <p:txBody>
          <a:bodyPr wrap="none"/>
          <a:lstStyle/>
          <a:p>
            <a:pPr fontAlgn="auto">
              <a:spcBef>
                <a:spcPts val="0"/>
              </a:spcBef>
              <a:spcAft>
                <a:spcPts val="0"/>
              </a:spcAft>
            </a:pPr>
            <a:r>
              <a:rPr lang="ja-JP" altLang="en-US" sz="2000" dirty="0" smtClean="0">
                <a:solidFill>
                  <a:prstClr val="black"/>
                </a:solidFill>
                <a:latin typeface="Calibri"/>
                <a:ea typeface="ＭＳ Ｐゴシック"/>
              </a:rPr>
              <a:t>　 </a:t>
            </a:r>
            <a:r>
              <a:rPr lang="en-US" altLang="ja-JP" sz="2000" dirty="0" smtClean="0">
                <a:solidFill>
                  <a:prstClr val="black"/>
                </a:solidFill>
                <a:latin typeface="Calibri"/>
                <a:ea typeface="ＭＳ Ｐゴシック"/>
              </a:rPr>
              <a:t>○</a:t>
            </a:r>
            <a:r>
              <a:rPr lang="ja-JP" altLang="en-US" sz="2000" dirty="0">
                <a:solidFill>
                  <a:prstClr val="black"/>
                </a:solidFill>
                <a:latin typeface="Calibri"/>
                <a:ea typeface="ＭＳ Ｐゴシック"/>
              </a:rPr>
              <a:t>平成</a:t>
            </a:r>
            <a:r>
              <a:rPr lang="ja-JP" altLang="en-US" sz="2000" dirty="0" smtClean="0">
                <a:solidFill>
                  <a:prstClr val="black"/>
                </a:solidFill>
                <a:latin typeface="Calibri"/>
                <a:ea typeface="ＭＳ Ｐゴシック"/>
              </a:rPr>
              <a:t>２８年４月　→　平成２９年４月の伸び率（年率）・・・・・　７．３％</a:t>
            </a:r>
            <a:endParaRPr lang="ja-JP" altLang="en-US" sz="2000" dirty="0">
              <a:solidFill>
                <a:prstClr val="black"/>
              </a:solidFill>
              <a:latin typeface="Calibri"/>
              <a:ea typeface="ＭＳ Ｐゴシック"/>
            </a:endParaRPr>
          </a:p>
        </p:txBody>
      </p:sp>
      <p:sp>
        <p:nvSpPr>
          <p:cNvPr id="4" name="テキスト ボックス 3"/>
          <p:cNvSpPr txBox="1"/>
          <p:nvPr/>
        </p:nvSpPr>
        <p:spPr>
          <a:xfrm>
            <a:off x="8474617" y="591451"/>
            <a:ext cx="1158903"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Calibri"/>
                <a:ea typeface="ＭＳ Ｐゴシック"/>
              </a:rPr>
              <a:t>（単位：万人）</a:t>
            </a:r>
            <a:endParaRPr lang="ja-JP" altLang="en-US" sz="1200" b="1" dirty="0">
              <a:solidFill>
                <a:prstClr val="black"/>
              </a:solidFill>
              <a:latin typeface="Calibri"/>
              <a:ea typeface="ＭＳ Ｐゴシック"/>
            </a:endParaRPr>
          </a:p>
        </p:txBody>
      </p:sp>
      <p:sp>
        <p:nvSpPr>
          <p:cNvPr id="7" name="テキスト ボックス 6"/>
          <p:cNvSpPr txBox="1"/>
          <p:nvPr/>
        </p:nvSpPr>
        <p:spPr>
          <a:xfrm>
            <a:off x="292632" y="4666753"/>
            <a:ext cx="9476753" cy="1754326"/>
          </a:xfrm>
          <a:prstGeom prst="rect">
            <a:avLst/>
          </a:prstGeom>
          <a:noFill/>
        </p:spPr>
        <p:txBody>
          <a:bodyPr wrap="square" rtlCol="0">
            <a:spAutoFit/>
          </a:bodyPr>
          <a:lstStyle/>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２９年４月</a:t>
            </a:r>
            <a:r>
              <a:rPr lang="ja-JP" altLang="en-US" sz="1200" dirty="0">
                <a:solidFill>
                  <a:prstClr val="black"/>
                </a:solidFill>
                <a:latin typeface="ＭＳ ゴシック" pitchFamily="49" charset="-128"/>
                <a:ea typeface="ＭＳ ゴシック" pitchFamily="49" charset="-128"/>
              </a:rPr>
              <a:t>の利用者数</a:t>
            </a:r>
            <a:r>
              <a:rPr lang="en-US" altLang="ja-JP" sz="1200" dirty="0">
                <a:solidFill>
                  <a:prstClr val="black"/>
                </a:solidFill>
                <a:latin typeface="ＭＳ ゴシック" pitchFamily="49" charset="-128"/>
                <a:ea typeface="ＭＳ ゴシック" pitchFamily="49" charset="-128"/>
              </a:rPr>
              <a:t>)</a:t>
            </a:r>
          </a:p>
          <a:p>
            <a:pPr fontAlgn="auto">
              <a:spcBef>
                <a:spcPts val="0"/>
              </a:spcBef>
              <a:spcAft>
                <a:spcPts val="0"/>
              </a:spcAft>
            </a:pPr>
            <a:r>
              <a:rPr lang="ja-JP" altLang="en-US" sz="1200" dirty="0" smtClean="0">
                <a:solidFill>
                  <a:prstClr val="black"/>
                </a:solidFill>
                <a:latin typeface="ＭＳ ゴシック" pitchFamily="49" charset="-128"/>
                <a:ea typeface="ＭＳ ゴシック" pitchFamily="49" charset="-128"/>
              </a:rPr>
              <a:t>　この</a:t>
            </a:r>
            <a:r>
              <a:rPr lang="ja-JP" altLang="en-US" sz="1200" dirty="0">
                <a:solidFill>
                  <a:prstClr val="black"/>
                </a:solidFill>
                <a:latin typeface="ＭＳ ゴシック" pitchFamily="49" charset="-128"/>
                <a:ea typeface="ＭＳ ゴシック" pitchFamily="49" charset="-128"/>
              </a:rPr>
              <a:t>うち　身体障害者の伸び率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１</a:t>
            </a:r>
            <a:r>
              <a:rPr lang="en-US" altLang="ja-JP"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５</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身体障害者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２１．</a:t>
            </a:r>
            <a:r>
              <a:rPr lang="ja-JP" altLang="en-US" sz="1200" dirty="0">
                <a:solidFill>
                  <a:prstClr val="black"/>
                </a:solidFill>
                <a:latin typeface="ＭＳ ゴシック" pitchFamily="49" charset="-128"/>
                <a:ea typeface="ＭＳ ゴシック" pitchFamily="49" charset="-128"/>
              </a:rPr>
              <a:t>４</a:t>
            </a:r>
            <a:r>
              <a:rPr lang="ja-JP" altLang="en-US" sz="1200" dirty="0" smtClean="0">
                <a:solidFill>
                  <a:prstClr val="black"/>
                </a:solidFill>
                <a:latin typeface="ＭＳ ゴシック" pitchFamily="49" charset="-128"/>
                <a:ea typeface="ＭＳ ゴシック" pitchFamily="49" charset="-128"/>
              </a:rPr>
              <a:t>万人</a:t>
            </a:r>
            <a:r>
              <a:rPr lang="ja-JP" altLang="en-US" sz="1200" dirty="0">
                <a:solidFill>
                  <a:prstClr val="black"/>
                </a:solidFill>
                <a:latin typeface="ＭＳ ゴシック" pitchFamily="49" charset="-128"/>
                <a:ea typeface="ＭＳ ゴシック" pitchFamily="49" charset="-128"/>
              </a:rPr>
              <a:t>　　</a:t>
            </a: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知的障害者の伸び率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３</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７</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知的障害者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３８．３万人</a:t>
            </a:r>
            <a:endParaRPr lang="ja-JP" altLang="en-US"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精神障害者の伸び率</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８</a:t>
            </a:r>
            <a:r>
              <a:rPr lang="en-US" altLang="ja-JP"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７</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精神障害者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１９．７万人</a:t>
            </a:r>
            <a:endParaRPr lang="en-US" altLang="ja-JP"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障害児の伸び率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　１７．９％</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難病</a:t>
            </a:r>
            <a:r>
              <a:rPr lang="ja-JP" altLang="en-US" sz="1200" dirty="0">
                <a:solidFill>
                  <a:prstClr val="black"/>
                </a:solidFill>
                <a:latin typeface="ＭＳ ゴシック" pitchFamily="49" charset="-128"/>
                <a:ea typeface="ＭＳ ゴシック" pitchFamily="49" charset="-128"/>
              </a:rPr>
              <a:t>等対象者</a:t>
            </a:r>
            <a:r>
              <a:rPr lang="en-US" altLang="ja-JP" sz="1200" dirty="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０．２万人（</a:t>
            </a:r>
            <a:r>
              <a:rPr lang="en-US" altLang="ja-JP" sz="1200" dirty="0" smtClean="0">
                <a:solidFill>
                  <a:prstClr val="black"/>
                </a:solidFill>
                <a:latin typeface="ＭＳ ゴシック" pitchFamily="49" charset="-128"/>
                <a:ea typeface="ＭＳ ゴシック" pitchFamily="49" charset="-128"/>
              </a:rPr>
              <a:t>2,201</a:t>
            </a:r>
            <a:r>
              <a:rPr lang="ja-JP" altLang="en-US" sz="1200" dirty="0" smtClean="0">
                <a:solidFill>
                  <a:prstClr val="black"/>
                </a:solidFill>
                <a:latin typeface="ＭＳ ゴシック" pitchFamily="49" charset="-128"/>
                <a:ea typeface="ＭＳ ゴシック" pitchFamily="49" charset="-128"/>
              </a:rPr>
              <a:t> 人</a:t>
            </a:r>
            <a:r>
              <a:rPr lang="ja-JP" altLang="en-US" sz="1200" dirty="0">
                <a:solidFill>
                  <a:prstClr val="black"/>
                </a:solidFill>
                <a:latin typeface="ＭＳ ゴシック" pitchFamily="49" charset="-128"/>
                <a:ea typeface="ＭＳ ゴシック" pitchFamily="49" charset="-128"/>
              </a:rPr>
              <a:t>）</a:t>
            </a:r>
            <a:endParaRPr lang="en-US" altLang="ja-JP" sz="1200" dirty="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障害児　　</a:t>
            </a:r>
            <a:r>
              <a:rPr lang="en-US" altLang="ja-JP"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２５．６万人（</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a:t>
            </a:r>
            <a:r>
              <a:rPr lang="ja-JP" altLang="en-US" sz="1200" dirty="0">
                <a:solidFill>
                  <a:prstClr val="black"/>
                </a:solidFill>
                <a:latin typeface="ＭＳ ゴシック" pitchFamily="49" charset="-128"/>
                <a:ea typeface="ＭＳ ゴシック" pitchFamily="49" charset="-128"/>
              </a:rPr>
              <a:t>　</a:t>
            </a: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200" dirty="0">
                <a:solidFill>
                  <a:prstClr val="black"/>
                </a:solidFill>
                <a:latin typeface="ＭＳ ゴシック" pitchFamily="49" charset="-128"/>
                <a:ea typeface="ＭＳ ゴシック" pitchFamily="49" charset="-128"/>
              </a:rPr>
              <a:t>　</a:t>
            </a:r>
            <a:r>
              <a:rPr lang="ja-JP" altLang="en-US" sz="1200" dirty="0" smtClean="0">
                <a:solidFill>
                  <a:prstClr val="black"/>
                </a:solidFill>
                <a:latin typeface="ＭＳ ゴシック" pitchFamily="49" charset="-128"/>
                <a:ea typeface="ＭＳ ゴシック" pitchFamily="49" charset="-128"/>
              </a:rPr>
              <a:t>　　　　　　　　　　　　　　　　　　　　　　　　　　（</a:t>
            </a:r>
            <a:r>
              <a:rPr lang="en-US" altLang="ja-JP" sz="1200" dirty="0" smtClean="0">
                <a:solidFill>
                  <a:prstClr val="black"/>
                </a:solidFill>
                <a:latin typeface="ＭＳ ゴシック" pitchFamily="49" charset="-128"/>
                <a:ea typeface="ＭＳ ゴシック" pitchFamily="49" charset="-128"/>
              </a:rPr>
              <a:t>※</a:t>
            </a:r>
            <a:r>
              <a:rPr lang="ja-JP" altLang="en-US" sz="1200" dirty="0" smtClean="0">
                <a:solidFill>
                  <a:prstClr val="black"/>
                </a:solidFill>
                <a:latin typeface="ＭＳ ゴシック" pitchFamily="49" charset="-128"/>
                <a:ea typeface="ＭＳ ゴシック" pitchFamily="49" charset="-128"/>
              </a:rPr>
              <a:t>障害福祉サービスを利用する障害児を含む）</a:t>
            </a: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endParaRPr lang="en-US" altLang="ja-JP" sz="1200" dirty="0" smtClean="0">
              <a:solidFill>
                <a:prstClr val="black"/>
              </a:solidFill>
              <a:latin typeface="ＭＳ ゴシック" pitchFamily="49" charset="-128"/>
              <a:ea typeface="ＭＳ ゴシック" pitchFamily="49" charset="-128"/>
            </a:endParaRPr>
          </a:p>
          <a:p>
            <a:pPr fontAlgn="auto">
              <a:spcBef>
                <a:spcPts val="0"/>
              </a:spcBef>
              <a:spcAft>
                <a:spcPts val="0"/>
              </a:spcAft>
            </a:pPr>
            <a:r>
              <a:rPr lang="ja-JP" altLang="en-US" sz="1100" dirty="0" smtClean="0">
                <a:solidFill>
                  <a:prstClr val="black"/>
                </a:solidFill>
                <a:latin typeface="ＭＳ ゴシック" pitchFamily="49" charset="-128"/>
                <a:ea typeface="ＭＳ ゴシック" pitchFamily="49" charset="-128"/>
              </a:rPr>
              <a:t>　　注：本統計処理は平成</a:t>
            </a:r>
            <a:r>
              <a:rPr lang="en-US" altLang="ja-JP" sz="1100" dirty="0" smtClean="0">
                <a:solidFill>
                  <a:prstClr val="black"/>
                </a:solidFill>
                <a:latin typeface="ＭＳ ゴシック" pitchFamily="49" charset="-128"/>
                <a:ea typeface="ＭＳ ゴシック" pitchFamily="49" charset="-128"/>
              </a:rPr>
              <a:t>19</a:t>
            </a:r>
            <a:r>
              <a:rPr lang="ja-JP" altLang="en-US" sz="1100" dirty="0" smtClean="0">
                <a:solidFill>
                  <a:prstClr val="black"/>
                </a:solidFill>
                <a:latin typeface="ＭＳ ゴシック" pitchFamily="49" charset="-128"/>
                <a:ea typeface="ＭＳ ゴシック" pitchFamily="49" charset="-128"/>
              </a:rPr>
              <a:t>年</a:t>
            </a:r>
            <a:r>
              <a:rPr lang="en-US" altLang="ja-JP" sz="1100" dirty="0" smtClean="0">
                <a:solidFill>
                  <a:prstClr val="black"/>
                </a:solidFill>
                <a:latin typeface="ＭＳ ゴシック" pitchFamily="49" charset="-128"/>
                <a:ea typeface="ＭＳ ゴシック" pitchFamily="49" charset="-128"/>
              </a:rPr>
              <a:t>11</a:t>
            </a:r>
            <a:r>
              <a:rPr lang="ja-JP" altLang="en-US" sz="1100" dirty="0" smtClean="0">
                <a:solidFill>
                  <a:prstClr val="black"/>
                </a:solidFill>
                <a:latin typeface="ＭＳ ゴシック" pitchFamily="49" charset="-128"/>
                <a:ea typeface="ＭＳ ゴシック" pitchFamily="49" charset="-128"/>
              </a:rPr>
              <a:t>月から開始しており、障害児の集計は平成</a:t>
            </a:r>
            <a:r>
              <a:rPr lang="en-US" altLang="ja-JP" sz="1100" dirty="0">
                <a:solidFill>
                  <a:prstClr val="black"/>
                </a:solidFill>
                <a:latin typeface="ＭＳ ゴシック" pitchFamily="49" charset="-128"/>
                <a:ea typeface="ＭＳ ゴシック" pitchFamily="49" charset="-128"/>
              </a:rPr>
              <a:t>22</a:t>
            </a:r>
            <a:r>
              <a:rPr lang="ja-JP" altLang="en-US" sz="1100" dirty="0">
                <a:solidFill>
                  <a:prstClr val="black"/>
                </a:solidFill>
                <a:latin typeface="ＭＳ ゴシック" pitchFamily="49" charset="-128"/>
                <a:ea typeface="ＭＳ ゴシック" pitchFamily="49" charset="-128"/>
              </a:rPr>
              <a:t>年</a:t>
            </a:r>
            <a:r>
              <a:rPr lang="en-US" altLang="ja-JP" sz="1100" dirty="0">
                <a:solidFill>
                  <a:prstClr val="black"/>
                </a:solidFill>
                <a:latin typeface="ＭＳ ゴシック" pitchFamily="49" charset="-128"/>
                <a:ea typeface="ＭＳ ゴシック" pitchFamily="49" charset="-128"/>
              </a:rPr>
              <a:t>4</a:t>
            </a:r>
            <a:r>
              <a:rPr lang="ja-JP" altLang="en-US" sz="1100" dirty="0">
                <a:solidFill>
                  <a:prstClr val="black"/>
                </a:solidFill>
                <a:latin typeface="ＭＳ ゴシック" pitchFamily="49" charset="-128"/>
                <a:ea typeface="ＭＳ ゴシック" pitchFamily="49" charset="-128"/>
              </a:rPr>
              <a:t>月から</a:t>
            </a:r>
            <a:r>
              <a:rPr lang="ja-JP" altLang="en-US" sz="1100" dirty="0" smtClean="0">
                <a:solidFill>
                  <a:prstClr val="black"/>
                </a:solidFill>
                <a:latin typeface="ＭＳ ゴシック" pitchFamily="49" charset="-128"/>
                <a:ea typeface="ＭＳ ゴシック" pitchFamily="49" charset="-128"/>
              </a:rPr>
              <a:t>開始。</a:t>
            </a:r>
            <a:r>
              <a:rPr lang="ja-JP" altLang="en-US" sz="1200" dirty="0">
                <a:solidFill>
                  <a:prstClr val="black"/>
                </a:solidFill>
                <a:latin typeface="ＭＳ ゴシック" pitchFamily="49" charset="-128"/>
                <a:ea typeface="ＭＳ ゴシック" pitchFamily="49" charset="-128"/>
              </a:rPr>
              <a:t>　　　　　　</a:t>
            </a:r>
            <a:endParaRPr lang="ja-JP" altLang="en-US" sz="1200" dirty="0">
              <a:solidFill>
                <a:prstClr val="black"/>
              </a:solidFill>
              <a:latin typeface="Calibri"/>
              <a:ea typeface="ＭＳ Ｐゴシック"/>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0" y="868447"/>
            <a:ext cx="9517057" cy="28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272480" y="591450"/>
            <a:ext cx="1638182" cy="276999"/>
          </a:xfrm>
          <a:prstGeom prst="rect">
            <a:avLst/>
          </a:prstGeom>
          <a:noFill/>
        </p:spPr>
        <p:txBody>
          <a:bodyPr wrap="square" rtlCol="0">
            <a:spAutoFit/>
          </a:bodyPr>
          <a:lstStyle/>
          <a:p>
            <a:pPr fontAlgn="auto">
              <a:spcBef>
                <a:spcPts val="0"/>
              </a:spcBef>
              <a:spcAft>
                <a:spcPts val="0"/>
              </a:spcAft>
            </a:pPr>
            <a:r>
              <a:rPr lang="ja-JP" altLang="en-US" sz="1200" b="1" dirty="0" smtClean="0">
                <a:solidFill>
                  <a:prstClr val="black"/>
                </a:solidFill>
                <a:latin typeface="Calibri"/>
                <a:ea typeface="ＭＳ Ｐゴシック"/>
              </a:rPr>
              <a:t>（平成２０年４月～）</a:t>
            </a:r>
            <a:endParaRPr lang="ja-JP" altLang="en-US" sz="1200" b="1" dirty="0">
              <a:solidFill>
                <a:prstClr val="black"/>
              </a:solidFill>
              <a:latin typeface="Calibri"/>
              <a:ea typeface="ＭＳ Ｐゴシック"/>
            </a:endParaRPr>
          </a:p>
        </p:txBody>
      </p:sp>
    </p:spTree>
    <p:extLst>
      <p:ext uri="{BB962C8B-B14F-4D97-AF65-F5344CB8AC3E}">
        <p14:creationId xmlns:p14="http://schemas.microsoft.com/office/powerpoint/2010/main" val="3177578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テキスト ボックス 4"/>
          <p:cNvSpPr txBox="1">
            <a:spLocks noChangeArrowheads="1"/>
          </p:cNvSpPr>
          <p:nvPr/>
        </p:nvSpPr>
        <p:spPr bwMode="auto">
          <a:xfrm>
            <a:off x="117475" y="611069"/>
            <a:ext cx="9671050" cy="54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eaLnBrk="0" hangingPunct="0">
              <a:spcBef>
                <a:spcPct val="20000"/>
              </a:spcBef>
              <a:buFont typeface="Arial" charset="0"/>
              <a:buChar char="•"/>
              <a:tabLst>
                <a:tab pos="1793875" algn="r"/>
                <a:tab pos="2505075" algn="r"/>
                <a:tab pos="2873375"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793875" algn="r"/>
                <a:tab pos="2505075" algn="r"/>
                <a:tab pos="2873375"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793875" algn="r"/>
                <a:tab pos="2505075" algn="r"/>
                <a:tab pos="2873375"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793875" algn="r"/>
                <a:tab pos="2505075" algn="r"/>
                <a:tab pos="2873375" algn="l"/>
              </a:tabLst>
              <a:defRPr kumimoji="1" sz="2000">
                <a:solidFill>
                  <a:schemeClr val="tx1"/>
                </a:solidFill>
                <a:latin typeface="Calibri" pitchFamily="34" charset="0"/>
                <a:ea typeface="ＭＳ Ｐゴシック" charset="-128"/>
              </a:defRPr>
            </a:lvl9pPr>
          </a:lstStyle>
          <a:p>
            <a:pPr eaLnBrk="1" hangingPunct="1">
              <a:lnSpc>
                <a:spcPts val="1700"/>
              </a:lnSpc>
              <a:spcBef>
                <a:spcPct val="0"/>
              </a:spcBef>
              <a:spcAft>
                <a:spcPts val="6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平成１６年　　６月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４日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障害者基本法改正（議員立法）</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　　　　　　　　　　</a:t>
            </a:r>
            <a:r>
              <a:rPr lang="en-US" altLang="ja-JP" sz="1600" dirty="0">
                <a:solidFill>
                  <a:srgbClr val="000000"/>
                </a:solidFill>
                <a:latin typeface="メイリオ" pitchFamily="50" charset="-128"/>
                <a:ea typeface="メイリオ" pitchFamily="50" charset="-128"/>
                <a:cs typeface="メイリオ" pitchFamily="50" charset="-128"/>
              </a:rPr>
              <a:t>		※ </a:t>
            </a:r>
            <a:r>
              <a:rPr lang="ja-JP" altLang="en-US" sz="1600" dirty="0">
                <a:solidFill>
                  <a:srgbClr val="000000"/>
                </a:solidFill>
                <a:latin typeface="メイリオ" pitchFamily="50" charset="-128"/>
                <a:ea typeface="メイリオ" pitchFamily="50" charset="-128"/>
                <a:cs typeface="メイリオ" pitchFamily="50" charset="-128"/>
              </a:rPr>
              <a:t>施策の基本的理念として差別の禁止を規定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平成１８年　１２月 １３日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第</a:t>
            </a:r>
            <a:r>
              <a:rPr lang="en-US" altLang="ja-JP" sz="1600" dirty="0">
                <a:solidFill>
                  <a:srgbClr val="000000"/>
                </a:solidFill>
                <a:latin typeface="メイリオ" pitchFamily="50" charset="-128"/>
                <a:ea typeface="メイリオ" pitchFamily="50" charset="-128"/>
                <a:cs typeface="メイリオ" pitchFamily="50" charset="-128"/>
              </a:rPr>
              <a:t>61</a:t>
            </a:r>
            <a:r>
              <a:rPr lang="ja-JP" altLang="en-US" sz="1600" dirty="0">
                <a:solidFill>
                  <a:srgbClr val="000000"/>
                </a:solidFill>
                <a:latin typeface="メイリオ" pitchFamily="50" charset="-128"/>
                <a:ea typeface="メイリオ" pitchFamily="50" charset="-128"/>
                <a:cs typeface="メイリオ" pitchFamily="50" charset="-128"/>
              </a:rPr>
              <a:t>回国連総会において障害者権利条約を採択</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平成１９年　　９月</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２８日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日本による障害者権利条約への署名</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6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平成２３年　　８月    ５日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障害者基本法改正</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　　　　　　　　　　　　</a:t>
            </a:r>
            <a:r>
              <a:rPr lang="en-US" altLang="ja-JP" sz="1600" dirty="0">
                <a:solidFill>
                  <a:srgbClr val="000000"/>
                </a:solidFill>
                <a:latin typeface="メイリオ" pitchFamily="50" charset="-128"/>
                <a:ea typeface="メイリオ" pitchFamily="50" charset="-128"/>
                <a:cs typeface="メイリオ" pitchFamily="50" charset="-128"/>
              </a:rPr>
              <a:t>	      ※ </a:t>
            </a:r>
            <a:r>
              <a:rPr lang="ja-JP" altLang="en-US" sz="1600" dirty="0">
                <a:solidFill>
                  <a:srgbClr val="000000"/>
                </a:solidFill>
                <a:latin typeface="メイリオ" pitchFamily="50" charset="-128"/>
                <a:ea typeface="メイリオ" pitchFamily="50" charset="-128"/>
                <a:cs typeface="メイリオ" pitchFamily="50" charset="-128"/>
              </a:rPr>
              <a:t>障害者権利条約の考え方を踏まえ、合理的配慮の概念を規定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平成２５年　　</a:t>
            </a:r>
            <a:r>
              <a:rPr lang="ja-JP" altLang="en-US" sz="1600" dirty="0" smtClean="0">
                <a:solidFill>
                  <a:srgbClr val="000000"/>
                </a:solidFill>
                <a:latin typeface="メイリオ" pitchFamily="50" charset="-128"/>
                <a:ea typeface="メイリオ" pitchFamily="50" charset="-128"/>
                <a:cs typeface="メイリオ" pitchFamily="50" charset="-128"/>
              </a:rPr>
              <a:t>６月</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２６日　</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障害者差別解消法　公布・一部施行</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平成２６年</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　　１月 ２０日</a:t>
            </a:r>
            <a:r>
              <a:rPr lang="en-US" altLang="ja-JP" sz="1600" dirty="0">
                <a:solidFill>
                  <a:srgbClr val="000000"/>
                </a:solidFill>
                <a:latin typeface="メイリオ" pitchFamily="50" charset="-128"/>
                <a:ea typeface="メイリオ" pitchFamily="50" charset="-128"/>
                <a:cs typeface="メイリオ" pitchFamily="50" charset="-128"/>
              </a:rPr>
              <a:t>	</a:t>
            </a:r>
            <a:r>
              <a:rPr lang="ja-JP" altLang="en-US" sz="1600" dirty="0">
                <a:solidFill>
                  <a:srgbClr val="000000"/>
                </a:solidFill>
                <a:latin typeface="メイリオ" pitchFamily="50" charset="-128"/>
                <a:ea typeface="メイリオ" pitchFamily="50" charset="-128"/>
                <a:cs typeface="メイリオ" pitchFamily="50" charset="-128"/>
              </a:rPr>
              <a:t>障害者の権利に関する条約</a:t>
            </a:r>
            <a:r>
              <a:rPr lang="ja-JP" altLang="en-US" sz="1600" dirty="0" smtClean="0">
                <a:solidFill>
                  <a:srgbClr val="000000"/>
                </a:solidFill>
                <a:latin typeface="メイリオ" pitchFamily="50" charset="-128"/>
                <a:ea typeface="メイリオ" pitchFamily="50" charset="-128"/>
                <a:cs typeface="メイリオ" pitchFamily="50" charset="-128"/>
              </a:rPr>
              <a:t>締結</a:t>
            </a:r>
            <a:endParaRPr lang="en-US" altLang="ja-JP" sz="1600" dirty="0" smtClean="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smtClean="0">
                <a:solidFill>
                  <a:srgbClr val="000000"/>
                </a:solidFill>
                <a:latin typeface="メイリオ" pitchFamily="50" charset="-128"/>
                <a:ea typeface="メイリオ" pitchFamily="50" charset="-128"/>
                <a:cs typeface="メイリオ" pitchFamily="50" charset="-128"/>
              </a:rPr>
              <a:t>平成２７年　　２月２４日　　障害者差別解消法「基本方針」閣議決定</a:t>
            </a: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endParaRPr lang="en-US" altLang="ja-JP" sz="1600" dirty="0">
              <a:solidFill>
                <a:srgbClr val="000000"/>
              </a:solidFill>
              <a:latin typeface="メイリオ" pitchFamily="50" charset="-128"/>
              <a:ea typeface="メイリオ" pitchFamily="50" charset="-128"/>
              <a:cs typeface="メイリオ" pitchFamily="50" charset="-128"/>
            </a:endParaRPr>
          </a:p>
          <a:p>
            <a:pPr eaLnBrk="1" hangingPunct="1">
              <a:lnSpc>
                <a:spcPts val="1700"/>
              </a:lnSpc>
              <a:spcBef>
                <a:spcPct val="0"/>
              </a:spcBef>
              <a:spcAft>
                <a:spcPts val="800"/>
              </a:spcAft>
              <a:buFontTx/>
              <a:buNone/>
            </a:pPr>
            <a:r>
              <a:rPr lang="ja-JP" altLang="en-US" sz="1600" dirty="0">
                <a:solidFill>
                  <a:srgbClr val="000000"/>
                </a:solidFill>
                <a:latin typeface="メイリオ" pitchFamily="50" charset="-128"/>
                <a:ea typeface="メイリオ" pitchFamily="50" charset="-128"/>
                <a:cs typeface="メイリオ" pitchFamily="50" charset="-128"/>
              </a:rPr>
              <a:t>平成２８年　　４月　 １日　  障害者差別解消法</a:t>
            </a:r>
            <a:r>
              <a:rPr lang="ja-JP" altLang="en-US" sz="1600" dirty="0" smtClean="0">
                <a:solidFill>
                  <a:srgbClr val="000000"/>
                </a:solidFill>
                <a:latin typeface="メイリオ" pitchFamily="50" charset="-128"/>
                <a:ea typeface="メイリオ" pitchFamily="50" charset="-128"/>
                <a:cs typeface="メイリオ" pitchFamily="50" charset="-128"/>
              </a:rPr>
              <a:t>施行</a:t>
            </a:r>
            <a:r>
              <a:rPr lang="ja-JP" altLang="en-US" sz="1600" dirty="0">
                <a:solidFill>
                  <a:srgbClr val="000000"/>
                </a:solidFill>
                <a:latin typeface="メイリオ" pitchFamily="50" charset="-128"/>
                <a:ea typeface="メイリオ" pitchFamily="50" charset="-128"/>
                <a:cs typeface="メイリオ" pitchFamily="50" charset="-128"/>
              </a:rPr>
              <a:t>　　　　</a:t>
            </a:r>
            <a:r>
              <a:rPr lang="ja-JP" altLang="en-US" sz="1700" dirty="0">
                <a:solidFill>
                  <a:srgbClr val="000000"/>
                </a:solidFill>
                <a:latin typeface="メイリオ" pitchFamily="50" charset="-128"/>
                <a:ea typeface="メイリオ" pitchFamily="50" charset="-128"/>
                <a:cs typeface="メイリオ" pitchFamily="50" charset="-128"/>
              </a:rPr>
              <a:t>　</a:t>
            </a:r>
            <a:endParaRPr lang="en-US" altLang="ja-JP" sz="1700" dirty="0">
              <a:solidFill>
                <a:srgbClr val="000000"/>
              </a:solidFill>
              <a:latin typeface="メイリオ" pitchFamily="50" charset="-128"/>
              <a:ea typeface="メイリオ" pitchFamily="50" charset="-128"/>
              <a:cs typeface="メイリオ" pitchFamily="50" charset="-128"/>
            </a:endParaRPr>
          </a:p>
        </p:txBody>
      </p:sp>
      <p:sp>
        <p:nvSpPr>
          <p:cNvPr id="221187" name="テキスト ボックス 8"/>
          <p:cNvSpPr txBox="1">
            <a:spLocks noChangeArrowheads="1"/>
          </p:cNvSpPr>
          <p:nvPr/>
        </p:nvSpPr>
        <p:spPr bwMode="auto">
          <a:xfrm>
            <a:off x="0" y="122659"/>
            <a:ext cx="4016896"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700" b="1" dirty="0" smtClean="0">
                <a:solidFill>
                  <a:srgbClr val="000000"/>
                </a:solidFill>
                <a:latin typeface="メイリオ" pitchFamily="50" charset="-128"/>
                <a:ea typeface="メイリオ" pitchFamily="50" charset="-128"/>
                <a:cs typeface="メイリオ" pitchFamily="50" charset="-128"/>
              </a:rPr>
              <a:t>■　障害者</a:t>
            </a:r>
            <a:r>
              <a:rPr lang="ja-JP" altLang="en-US" sz="1700" b="1" dirty="0">
                <a:solidFill>
                  <a:srgbClr val="000000"/>
                </a:solidFill>
                <a:latin typeface="メイリオ" pitchFamily="50" charset="-128"/>
                <a:ea typeface="メイリオ" pitchFamily="50" charset="-128"/>
                <a:cs typeface="メイリオ" pitchFamily="50" charset="-128"/>
              </a:rPr>
              <a:t>差別</a:t>
            </a:r>
            <a:r>
              <a:rPr lang="ja-JP" altLang="en-US" sz="1700" b="1" dirty="0" smtClean="0">
                <a:solidFill>
                  <a:srgbClr val="000000"/>
                </a:solidFill>
                <a:latin typeface="メイリオ" pitchFamily="50" charset="-128"/>
                <a:ea typeface="メイリオ" pitchFamily="50" charset="-128"/>
                <a:cs typeface="メイリオ" pitchFamily="50" charset="-128"/>
              </a:rPr>
              <a:t>解消法関係の経緯</a:t>
            </a:r>
            <a:endParaRPr lang="ja-JP" altLang="en-US" sz="1700" b="1" dirty="0">
              <a:solidFill>
                <a:srgbClr val="000000"/>
              </a:solidFill>
              <a:latin typeface="メイリオ" pitchFamily="50" charset="-128"/>
              <a:ea typeface="メイリオ" pitchFamily="50" charset="-128"/>
              <a:cs typeface="メイリオ" pitchFamily="50" charset="-128"/>
            </a:endParaRPr>
          </a:p>
        </p:txBody>
      </p:sp>
      <p:sp>
        <p:nvSpPr>
          <p:cNvPr id="2" name="正方形/長方形 1"/>
          <p:cNvSpPr/>
          <p:nvPr/>
        </p:nvSpPr>
        <p:spPr>
          <a:xfrm>
            <a:off x="117476" y="476672"/>
            <a:ext cx="9671050" cy="5976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 name="スライド番号プレースホルダー 2"/>
          <p:cNvSpPr>
            <a:spLocks noGrp="1"/>
          </p:cNvSpPr>
          <p:nvPr>
            <p:ph type="sldNum" sz="quarter" idx="12"/>
          </p:nvPr>
        </p:nvSpPr>
        <p:spPr>
          <a:xfrm>
            <a:off x="7371269" y="6453337"/>
            <a:ext cx="2311400" cy="365125"/>
          </a:xfrm>
        </p:spPr>
        <p:txBody>
          <a:bodyPr/>
          <a:lstStyle/>
          <a:p>
            <a:r>
              <a:rPr lang="ja-JP" altLang="en-US" b="1" dirty="0">
                <a:solidFill>
                  <a:schemeClr val="tx1"/>
                </a:solidFill>
              </a:rPr>
              <a:t>１</a:t>
            </a:r>
            <a:endParaRPr kumimoji="1" lang="ja-JP" altLang="en-US" b="1" dirty="0">
              <a:solidFill>
                <a:schemeClr val="tx1"/>
              </a:solidFill>
            </a:endParaRPr>
          </a:p>
        </p:txBody>
      </p:sp>
    </p:spTree>
    <p:extLst>
      <p:ext uri="{BB962C8B-B14F-4D97-AF65-F5344CB8AC3E}">
        <p14:creationId xmlns:p14="http://schemas.microsoft.com/office/powerpoint/2010/main" val="17160766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a:stretch>
            <a:fillRect/>
          </a:stretch>
        </p:blipFill>
        <p:spPr bwMode="auto">
          <a:xfrm>
            <a:off x="8094224" y="761234"/>
            <a:ext cx="1695316" cy="1201358"/>
          </a:xfrm>
          <a:prstGeom prst="rect">
            <a:avLst/>
          </a:prstGeom>
          <a:noFill/>
          <a:ln w="9525">
            <a:noFill/>
            <a:miter lim="800000"/>
            <a:headEnd/>
            <a:tailEnd/>
          </a:ln>
        </p:spPr>
      </p:pic>
      <p:sp>
        <p:nvSpPr>
          <p:cNvPr id="4" name="テキスト ボックス 3"/>
          <p:cNvSpPr txBox="1"/>
          <p:nvPr/>
        </p:nvSpPr>
        <p:spPr>
          <a:xfrm>
            <a:off x="194479" y="-47339"/>
            <a:ext cx="9595066" cy="461471"/>
          </a:xfrm>
          <a:prstGeom prst="rect">
            <a:avLst/>
          </a:prstGeom>
          <a:noFill/>
        </p:spPr>
        <p:txBody>
          <a:bodyPr wrap="square" lIns="91242" tIns="45624" rIns="91242" bIns="45624" rtlCol="0">
            <a:spAutoFit/>
          </a:bodyPr>
          <a:lstStyle/>
          <a:p>
            <a:r>
              <a:rPr lang="ja-JP" altLang="en-US" sz="2400" b="1" dirty="0">
                <a:solidFill>
                  <a:srgbClr val="000000"/>
                </a:solidFill>
                <a:latin typeface="HGP創英角ﾎﾟｯﾌﾟ体" pitchFamily="50" charset="-128"/>
                <a:ea typeface="HGP創英角ﾎﾟｯﾌﾟ体" pitchFamily="50" charset="-128"/>
              </a:rPr>
              <a:t>我が国は「障害者の権利に関する条約」を批准しました！</a:t>
            </a:r>
            <a:endParaRPr lang="en-US" altLang="ja-JP" sz="2400" b="1" dirty="0">
              <a:solidFill>
                <a:srgbClr val="000000"/>
              </a:solidFill>
              <a:latin typeface="HGP創英角ﾎﾟｯﾌﾟ体" pitchFamily="50" charset="-128"/>
              <a:ea typeface="HGP創英角ﾎﾟｯﾌﾟ体" pitchFamily="50" charset="-128"/>
            </a:endParaRPr>
          </a:p>
        </p:txBody>
      </p:sp>
      <p:sp>
        <p:nvSpPr>
          <p:cNvPr id="5" name="角丸四角形 4"/>
          <p:cNvSpPr/>
          <p:nvPr/>
        </p:nvSpPr>
        <p:spPr>
          <a:xfrm>
            <a:off x="58233" y="537962"/>
            <a:ext cx="9789536" cy="1512168"/>
          </a:xfrm>
          <a:prstGeom prst="roundRect">
            <a:avLst>
              <a:gd name="adj" fmla="val 5845"/>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endParaRPr lang="en-US" altLang="ja-JP" dirty="0" smtClean="0">
              <a:solidFill>
                <a:srgbClr val="FFFFFF"/>
              </a:solidFill>
            </a:endParaRPr>
          </a:p>
        </p:txBody>
      </p:sp>
      <p:sp>
        <p:nvSpPr>
          <p:cNvPr id="7" name="角丸四角形 6"/>
          <p:cNvSpPr/>
          <p:nvPr/>
        </p:nvSpPr>
        <p:spPr>
          <a:xfrm>
            <a:off x="58255" y="2127016"/>
            <a:ext cx="9789537" cy="2124055"/>
          </a:xfrm>
          <a:prstGeom prst="roundRect">
            <a:avLst>
              <a:gd name="adj" fmla="val 396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9" name="正方形/長方形 8"/>
          <p:cNvSpPr/>
          <p:nvPr/>
        </p:nvSpPr>
        <p:spPr>
          <a:xfrm>
            <a:off x="128464" y="404664"/>
            <a:ext cx="2964329"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障害者権利条約とは？</a:t>
            </a:r>
          </a:p>
        </p:txBody>
      </p:sp>
      <p:sp>
        <p:nvSpPr>
          <p:cNvPr id="12" name="角丸四角形 11"/>
          <p:cNvSpPr/>
          <p:nvPr/>
        </p:nvSpPr>
        <p:spPr>
          <a:xfrm>
            <a:off x="58233" y="5222076"/>
            <a:ext cx="9789536" cy="1313949"/>
          </a:xfrm>
          <a:prstGeom prst="roundRect">
            <a:avLst>
              <a:gd name="adj" fmla="val 7597"/>
            </a:avLst>
          </a:prstGeom>
          <a:solidFill>
            <a:srgbClr val="FFFF66"/>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15" name="正方形/長方形 14"/>
          <p:cNvSpPr/>
          <p:nvPr/>
        </p:nvSpPr>
        <p:spPr>
          <a:xfrm>
            <a:off x="137337" y="4998482"/>
            <a:ext cx="351039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条約を締結するとどうなるの？</a:t>
            </a:r>
          </a:p>
        </p:txBody>
      </p:sp>
      <p:sp>
        <p:nvSpPr>
          <p:cNvPr id="16" name="テキスト ボックス 15"/>
          <p:cNvSpPr txBox="1"/>
          <p:nvPr/>
        </p:nvSpPr>
        <p:spPr>
          <a:xfrm>
            <a:off x="116470" y="620688"/>
            <a:ext cx="9406748" cy="1615633"/>
          </a:xfrm>
          <a:prstGeom prst="rect">
            <a:avLst/>
          </a:prstGeom>
          <a:noFill/>
          <a:ln>
            <a:noFill/>
          </a:ln>
        </p:spPr>
        <p:txBody>
          <a:bodyPr wrap="square" lIns="91242" tIns="45624" rIns="91242" bIns="45624" rtlCol="0">
            <a:spAutoFit/>
          </a:bodyPr>
          <a:lstStyle/>
          <a:p>
            <a:pPr marL="0" lvl="1"/>
            <a:r>
              <a:rPr lang="ja-JP" altLang="en-US" dirty="0" smtClean="0">
                <a:solidFill>
                  <a:srgbClr val="663300"/>
                </a:solidFill>
              </a:rPr>
              <a:t>　</a:t>
            </a:r>
            <a:r>
              <a:rPr lang="ja-JP" altLang="en-US" sz="1500" b="1" dirty="0">
                <a:solidFill>
                  <a:srgbClr val="663300"/>
                </a:solidFill>
                <a:latin typeface="HGP創英角ﾎﾟｯﾌﾟ体" pitchFamily="50" charset="-128"/>
                <a:ea typeface="HGP創英角ﾎﾟｯﾌﾟ体" pitchFamily="50" charset="-128"/>
              </a:rPr>
              <a:t>■　「障害者権利条約」は，障害者の人権や基本的自由の享有を確保し，障害者の固有の尊厳の</a:t>
            </a:r>
            <a:endParaRPr lang="en-US" altLang="ja-JP" sz="1500" b="1" dirty="0">
              <a:solidFill>
                <a:srgbClr val="663300"/>
              </a:solidFill>
              <a:latin typeface="HGP創英角ﾎﾟｯﾌﾟ体" pitchFamily="50" charset="-128"/>
              <a:ea typeface="HGP創英角ﾎﾟｯﾌﾟ体" pitchFamily="50" charset="-128"/>
            </a:endParaRPr>
          </a:p>
          <a:p>
            <a:pPr marL="0" lvl="1"/>
            <a:r>
              <a:rPr lang="ja-JP" altLang="en-US" sz="1500" b="1" dirty="0">
                <a:solidFill>
                  <a:srgbClr val="663300"/>
                </a:solidFill>
                <a:latin typeface="HGP創英角ﾎﾟｯﾌﾟ体" pitchFamily="50" charset="-128"/>
                <a:ea typeface="HGP創英角ﾎﾟｯﾌﾟ体" pitchFamily="50" charset="-128"/>
              </a:rPr>
              <a:t>　　　　尊重を促進するため，障害者の権利を実現するための措置等を規定しています。</a:t>
            </a:r>
            <a:endParaRPr lang="en-US" altLang="ja-JP" sz="1500" dirty="0">
              <a:solidFill>
                <a:srgbClr val="663300"/>
              </a:solidFill>
              <a:latin typeface="HGP創英角ﾎﾟｯﾌﾟ体" pitchFamily="50" charset="-128"/>
              <a:ea typeface="HGP創英角ﾎﾟｯﾌﾟ体" pitchFamily="50" charset="-128"/>
            </a:endParaRPr>
          </a:p>
          <a:p>
            <a:r>
              <a:rPr lang="ja-JP" altLang="en-US" sz="1600" b="1" dirty="0">
                <a:solidFill>
                  <a:srgbClr val="000000"/>
                </a:solidFill>
                <a:latin typeface="HGP創英角ﾎﾟｯﾌﾟ体" pitchFamily="50" charset="-128"/>
                <a:ea typeface="HGP創英角ﾎﾟｯﾌﾟ体" pitchFamily="50" charset="-128"/>
              </a:rPr>
              <a:t>　　　　</a:t>
            </a:r>
            <a:r>
              <a:rPr lang="ja-JP" altLang="en-US" sz="1300" b="1" dirty="0">
                <a:solidFill>
                  <a:srgbClr val="000000"/>
                </a:solidFill>
                <a:latin typeface="HGP創英角ﾎﾟｯﾌﾟ体" pitchFamily="50" charset="-128"/>
                <a:ea typeface="HGP創英角ﾎﾟｯﾌﾟ体" pitchFamily="50" charset="-128"/>
              </a:rPr>
              <a:t>例えば  ◆障害に基づくあらゆる差別（合理的配慮の否定</a:t>
            </a:r>
            <a:r>
              <a:rPr lang="en-US" altLang="ja-JP" sz="1300" b="1" dirty="0">
                <a:solidFill>
                  <a:srgbClr val="000000"/>
                </a:solidFill>
                <a:latin typeface="HGP創英角ﾎﾟｯﾌﾟ体" pitchFamily="50" charset="-128"/>
                <a:ea typeface="HGP創英角ﾎﾟｯﾌﾟ体" pitchFamily="50" charset="-128"/>
              </a:rPr>
              <a:t>※</a:t>
            </a:r>
            <a:r>
              <a:rPr lang="ja-JP" altLang="en-US" sz="1300" b="1" dirty="0">
                <a:solidFill>
                  <a:srgbClr val="000000"/>
                </a:solidFill>
                <a:latin typeface="HGP創英角ﾎﾟｯﾌﾟ体" pitchFamily="50" charset="-128"/>
                <a:ea typeface="HGP創英角ﾎﾟｯﾌﾟ体" pitchFamily="50" charset="-128"/>
              </a:rPr>
              <a:t>を含む。）を禁止</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300" b="1" dirty="0">
                <a:solidFill>
                  <a:srgbClr val="000000"/>
                </a:solidFill>
                <a:latin typeface="HGP創英角ﾎﾟｯﾌﾟ体" pitchFamily="50" charset="-128"/>
                <a:ea typeface="HGP創英角ﾎﾟｯﾌﾟ体" pitchFamily="50" charset="-128"/>
              </a:rPr>
              <a:t>　　　　　　　　　　◆障害者が社会に参加し、包容されることを促進</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300" b="1" dirty="0">
                <a:solidFill>
                  <a:srgbClr val="000000"/>
                </a:solidFill>
                <a:latin typeface="HGP創英角ﾎﾟｯﾌﾟ体" pitchFamily="50" charset="-128"/>
                <a:ea typeface="HGP創英角ﾎﾟｯﾌﾟ体" pitchFamily="50" charset="-128"/>
              </a:rPr>
              <a:t>　　　　　　　　　　◆条約の実施を監視する枠組みを設置，等　</a:t>
            </a:r>
            <a:endParaRPr lang="en-US" altLang="ja-JP" sz="1300" b="1" dirty="0">
              <a:solidFill>
                <a:srgbClr val="000000"/>
              </a:solidFill>
              <a:latin typeface="HGP創英角ﾎﾟｯﾌﾟ体" pitchFamily="50" charset="-128"/>
              <a:ea typeface="HGP創英角ﾎﾟｯﾌﾟ体" pitchFamily="50" charset="-128"/>
            </a:endParaRPr>
          </a:p>
          <a:p>
            <a:r>
              <a:rPr lang="ja-JP" altLang="en-US" sz="1600" dirty="0">
                <a:solidFill>
                  <a:srgbClr val="808080">
                    <a:lumMod val="10000"/>
                  </a:srgbClr>
                </a:solidFill>
                <a:latin typeface="HGP創英角ﾎﾟｯﾌﾟ体" pitchFamily="50" charset="-128"/>
                <a:ea typeface="HGP創英角ﾎﾟｯﾌﾟ体" pitchFamily="50" charset="-128"/>
              </a:rPr>
              <a:t>　　　</a:t>
            </a:r>
            <a:r>
              <a:rPr lang="ja-JP" altLang="en-US" sz="1600" dirty="0">
                <a:solidFill>
                  <a:srgbClr val="000000">
                    <a:lumMod val="85000"/>
                    <a:lumOff val="15000"/>
                  </a:srgbClr>
                </a:solidFill>
                <a:latin typeface="HGP創英角ﾎﾟｯﾌﾟ体" pitchFamily="50" charset="-128"/>
                <a:ea typeface="HGP創英角ﾎﾟｯﾌﾟ体" pitchFamily="50" charset="-128"/>
              </a:rPr>
              <a:t>　　　　　</a:t>
            </a:r>
            <a:r>
              <a:rPr lang="en-US" altLang="ja-JP" sz="1100" dirty="0">
                <a:solidFill>
                  <a:srgbClr val="000000">
                    <a:lumMod val="85000"/>
                    <a:lumOff val="15000"/>
                  </a:srgbClr>
                </a:solidFill>
                <a:latin typeface="HGP創英角ﾎﾟｯﾌﾟ体" pitchFamily="50" charset="-128"/>
                <a:ea typeface="HGP創英角ﾎﾟｯﾌﾟ体" pitchFamily="50" charset="-128"/>
              </a:rPr>
              <a:t>※</a:t>
            </a:r>
            <a:r>
              <a:rPr lang="ja-JP" altLang="en-US" sz="1100" dirty="0">
                <a:solidFill>
                  <a:srgbClr val="000000">
                    <a:lumMod val="85000"/>
                    <a:lumOff val="15000"/>
                  </a:srgbClr>
                </a:solidFill>
                <a:latin typeface="HGP創英角ﾎﾟｯﾌﾟ体" pitchFamily="50" charset="-128"/>
                <a:ea typeface="HGP創英角ﾎﾟｯﾌﾟ体" pitchFamily="50" charset="-128"/>
              </a:rPr>
              <a:t>過度の負担ではないにもかかわらず，障害者の権利の確保のために必要・適当な調整等（例：スロープの設置）を行わないことを指します。</a:t>
            </a:r>
            <a:endParaRPr lang="en-US" altLang="ja-JP" sz="1100" dirty="0">
              <a:solidFill>
                <a:srgbClr val="000000">
                  <a:lumMod val="85000"/>
                  <a:lumOff val="15000"/>
                </a:srgbClr>
              </a:solidFill>
              <a:latin typeface="HGP創英角ﾎﾟｯﾌﾟ体" pitchFamily="50" charset="-128"/>
              <a:ea typeface="HGP創英角ﾎﾟｯﾌﾟ体" pitchFamily="50" charset="-128"/>
            </a:endParaRPr>
          </a:p>
        </p:txBody>
      </p:sp>
      <p:sp>
        <p:nvSpPr>
          <p:cNvPr id="21" name="テキスト ボックス 20"/>
          <p:cNvSpPr txBox="1"/>
          <p:nvPr/>
        </p:nvSpPr>
        <p:spPr>
          <a:xfrm>
            <a:off x="-32301" y="5268986"/>
            <a:ext cx="9821838" cy="1369596"/>
          </a:xfrm>
          <a:prstGeom prst="rect">
            <a:avLst/>
          </a:prstGeom>
          <a:noFill/>
        </p:spPr>
        <p:txBody>
          <a:bodyPr wrap="square" lIns="91242" tIns="45624" rIns="91242" bIns="45624" rtlCol="0">
            <a:spAutoFit/>
          </a:bodyPr>
          <a:lstStyle/>
          <a:p>
            <a:r>
              <a:rPr lang="ja-JP" altLang="en-US" sz="1600" b="1" dirty="0">
                <a:solidFill>
                  <a:srgbClr val="000000"/>
                </a:solidFill>
              </a:rPr>
              <a:t>　</a:t>
            </a:r>
            <a:r>
              <a:rPr lang="ja-JP" altLang="en-US" sz="1600" b="1" dirty="0">
                <a:solidFill>
                  <a:srgbClr val="000000"/>
                </a:solidFill>
                <a:latin typeface="HGP創英角ﾎﾟｯﾌﾟ体" pitchFamily="50" charset="-128"/>
                <a:ea typeface="HGP創英角ﾎﾟｯﾌﾟ体" pitchFamily="50" charset="-128"/>
              </a:rPr>
              <a:t>■　我が国において，障害者の権利の実現に向けた取組が一層強化されます。</a:t>
            </a:r>
            <a:endParaRPr lang="en-US" altLang="ja-JP" sz="1600" b="1" dirty="0">
              <a:solidFill>
                <a:srgbClr val="000000"/>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（障害者の身体の自由や表現の自由等の権利，教育や労働等の権利が促進されます。）</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（我が国による条約の実施を，国内において監視する枠組み（障害者政策委員会）や，国連の障害者権利委員会への　　</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sz="1400" dirty="0">
                <a:solidFill>
                  <a:srgbClr val="000000">
                    <a:lumMod val="75000"/>
                    <a:lumOff val="25000"/>
                  </a:srgbClr>
                </a:solidFill>
                <a:latin typeface="HGP創英角ﾎﾟｯﾌﾟ体" pitchFamily="50" charset="-128"/>
                <a:ea typeface="HGP創英角ﾎﾟｯﾌﾟ体" pitchFamily="50" charset="-128"/>
              </a:rPr>
              <a:t>　報告を通じて，継続的に説明していきます。また，障害者権利委員会委員への立候補について検討していきます。）</a:t>
            </a:r>
            <a:endParaRPr lang="en-US" altLang="ja-JP" sz="1400" dirty="0">
              <a:solidFill>
                <a:srgbClr val="000000">
                  <a:lumMod val="75000"/>
                  <a:lumOff val="25000"/>
                </a:srgbClr>
              </a:solidFill>
              <a:latin typeface="HGP創英角ﾎﾟｯﾌﾟ体" pitchFamily="50" charset="-128"/>
              <a:ea typeface="HGP創英角ﾎﾟｯﾌﾟ体" pitchFamily="50" charset="-128"/>
            </a:endParaRPr>
          </a:p>
          <a:p>
            <a:r>
              <a:rPr lang="ja-JP" altLang="en-US" b="1" dirty="0" smtClean="0">
                <a:solidFill>
                  <a:srgbClr val="000000"/>
                </a:solidFill>
                <a:latin typeface="HGP創英角ﾎﾟｯﾌﾟ体" pitchFamily="50" charset="-128"/>
                <a:ea typeface="HGP創英角ﾎﾟｯﾌﾟ体" pitchFamily="50" charset="-128"/>
              </a:rPr>
              <a:t>　</a:t>
            </a:r>
            <a:r>
              <a:rPr lang="ja-JP" altLang="en-US" sz="1600" b="1" dirty="0">
                <a:solidFill>
                  <a:srgbClr val="000000"/>
                </a:solidFill>
                <a:latin typeface="HGP創英角ﾎﾟｯﾌﾟ体" pitchFamily="50" charset="-128"/>
                <a:ea typeface="HGP創英角ﾎﾟｯﾌﾟ体" pitchFamily="50" charset="-128"/>
              </a:rPr>
              <a:t>■　人権尊重についての国際協力が一層推進されます。</a:t>
            </a:r>
            <a:endParaRPr lang="en-US" altLang="ja-JP" sz="200" dirty="0">
              <a:solidFill>
                <a:srgbClr val="FF0000"/>
              </a:solidFill>
            </a:endParaRPr>
          </a:p>
          <a:p>
            <a:r>
              <a:rPr lang="ja-JP" altLang="en-US" sz="900" dirty="0">
                <a:solidFill>
                  <a:srgbClr val="FF0000"/>
                </a:solidFill>
              </a:rPr>
              <a:t>　　　　　　　　　　</a:t>
            </a:r>
            <a:endParaRPr lang="ja-JP" altLang="en-US" sz="1600" b="1" dirty="0">
              <a:solidFill>
                <a:srgbClr val="FF0000"/>
              </a:solidFill>
            </a:endParaRPr>
          </a:p>
        </p:txBody>
      </p:sp>
      <p:sp>
        <p:nvSpPr>
          <p:cNvPr id="19" name="テキスト ボックス 18"/>
          <p:cNvSpPr txBox="1"/>
          <p:nvPr/>
        </p:nvSpPr>
        <p:spPr>
          <a:xfrm>
            <a:off x="1226173" y="2276872"/>
            <a:ext cx="8385381" cy="2015743"/>
          </a:xfrm>
          <a:prstGeom prst="rect">
            <a:avLst/>
          </a:prstGeom>
          <a:noFill/>
        </p:spPr>
        <p:txBody>
          <a:bodyPr wrap="square" lIns="91242" tIns="45624" rIns="91242" bIns="45624" rtlCol="0">
            <a:spAutoFit/>
          </a:bodyPr>
          <a:lstStyle/>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12</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国連総会で条約が採択されました。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2007</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9</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我が国が条約に署名しました。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2008</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5</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条約が発効しました。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endParaRPr lang="en-US" altLang="ja-JP" sz="200" dirty="0">
              <a:solidFill>
                <a:srgbClr val="000000">
                  <a:lumMod val="75000"/>
                  <a:lumOff val="25000"/>
                </a:srgbClr>
              </a:solidFill>
            </a:endParaRPr>
          </a:p>
          <a:p>
            <a:r>
              <a:rPr lang="ja-JP" altLang="en-US" sz="1100" b="1" u="sng" dirty="0">
                <a:solidFill>
                  <a:srgbClr val="000000"/>
                </a:solidFill>
                <a:latin typeface="HGP創英角ﾎﾟｯﾌﾟ体" pitchFamily="50" charset="-128"/>
                <a:ea typeface="HGP創英角ﾎﾟｯﾌﾟ体" pitchFamily="50" charset="-128"/>
              </a:rPr>
              <a:t>条約締結に先立ち，障害当事者の意見も聴きながら，国内法令の整備を推進してきました。</a:t>
            </a:r>
            <a:endParaRPr lang="en-US" altLang="ja-JP" sz="1100" b="1" u="sng" dirty="0">
              <a:solidFill>
                <a:srgbClr val="000000"/>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2011</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8</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障害者基本法が改正されました。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  2012</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障害者総合支援法が成立しました。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2013</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年  </a:t>
            </a:r>
            <a:r>
              <a:rPr lang="en-US" altLang="ja-JP" sz="1400" b="1" dirty="0" smtClean="0">
                <a:solidFill>
                  <a:srgbClr val="000000">
                    <a:lumMod val="75000"/>
                    <a:lumOff val="25000"/>
                  </a:srgbClr>
                </a:solidFill>
                <a:latin typeface="HGP創英角ﾎﾟｯﾌﾟ体" pitchFamily="50" charset="-128"/>
                <a:ea typeface="HGP創英角ﾎﾟｯﾌﾟ体" pitchFamily="50" charset="-128"/>
              </a:rPr>
              <a:t>6</a:t>
            </a:r>
            <a:r>
              <a:rPr lang="ja-JP" altLang="en-US" sz="1400" b="1" dirty="0" smtClean="0">
                <a:solidFill>
                  <a:srgbClr val="000000">
                    <a:lumMod val="75000"/>
                    <a:lumOff val="25000"/>
                  </a:srgbClr>
                </a:solidFill>
                <a:latin typeface="HGP創英角ﾎﾟｯﾌﾟ体" pitchFamily="50" charset="-128"/>
                <a:ea typeface="HGP創英角ﾎﾟｯﾌﾟ体" pitchFamily="50" charset="-128"/>
              </a:rPr>
              <a:t>月  障害者差別解消法が成立し，障害者雇用促進法が改正されました。</a:t>
            </a:r>
            <a:endParaRPr lang="en-US" altLang="ja-JP" sz="1400" b="1" dirty="0" smtClean="0">
              <a:solidFill>
                <a:srgbClr val="000000">
                  <a:lumMod val="75000"/>
                  <a:lumOff val="25000"/>
                </a:srgbClr>
              </a:solidFill>
              <a:latin typeface="HGP創英角ﾎﾟｯﾌﾟ体" pitchFamily="50" charset="-128"/>
              <a:ea typeface="HGP創英角ﾎﾟｯﾌﾟ体" pitchFamily="50" charset="-128"/>
            </a:endParaRPr>
          </a:p>
          <a:p>
            <a:r>
              <a:rPr lang="ja-JP" altLang="en-US" sz="1100" b="1" dirty="0">
                <a:solidFill>
                  <a:srgbClr val="008000"/>
                </a:solidFill>
                <a:latin typeface="HGP創英角ﾎﾟｯﾌﾟ体" pitchFamily="50" charset="-128"/>
                <a:ea typeface="HGP創英角ﾎﾟｯﾌﾟ体" pitchFamily="50" charset="-128"/>
              </a:rPr>
              <a:t>これらの法整備をうけて，国会において議論され，</a:t>
            </a:r>
            <a:r>
              <a:rPr lang="en-US" altLang="ja-JP" sz="1100" b="1" dirty="0">
                <a:solidFill>
                  <a:srgbClr val="008000"/>
                </a:solidFill>
                <a:latin typeface="HGP創英角ﾎﾟｯﾌﾟ体" pitchFamily="50" charset="-128"/>
                <a:ea typeface="HGP創英角ﾎﾟｯﾌﾟ体" pitchFamily="50" charset="-128"/>
              </a:rPr>
              <a:t>2013</a:t>
            </a:r>
            <a:r>
              <a:rPr lang="ja-JP" altLang="en-US" sz="1100" b="1" dirty="0">
                <a:solidFill>
                  <a:srgbClr val="008000"/>
                </a:solidFill>
                <a:latin typeface="HGP創英角ﾎﾟｯﾌﾟ体" pitchFamily="50" charset="-128"/>
                <a:ea typeface="HGP創英角ﾎﾟｯﾌﾟ体" pitchFamily="50" charset="-128"/>
              </a:rPr>
              <a:t>年</a:t>
            </a:r>
            <a:r>
              <a:rPr lang="en-US" altLang="ja-JP" sz="1100" b="1" dirty="0">
                <a:solidFill>
                  <a:srgbClr val="008000"/>
                </a:solidFill>
                <a:latin typeface="HGP創英角ﾎﾟｯﾌﾟ体" pitchFamily="50" charset="-128"/>
                <a:ea typeface="HGP創英角ﾎﾟｯﾌﾟ体" pitchFamily="50" charset="-128"/>
              </a:rPr>
              <a:t>11</a:t>
            </a:r>
            <a:r>
              <a:rPr lang="ja-JP" altLang="en-US" sz="1100" b="1" dirty="0">
                <a:solidFill>
                  <a:srgbClr val="008000"/>
                </a:solidFill>
                <a:latin typeface="HGP創英角ﾎﾟｯﾌﾟ体" pitchFamily="50" charset="-128"/>
                <a:ea typeface="HGP創英角ﾎﾟｯﾌﾟ体" pitchFamily="50" charset="-128"/>
              </a:rPr>
              <a:t>月</a:t>
            </a:r>
            <a:r>
              <a:rPr lang="en-US" altLang="ja-JP" sz="1100" b="1" dirty="0">
                <a:solidFill>
                  <a:srgbClr val="008000"/>
                </a:solidFill>
                <a:latin typeface="HGP創英角ﾎﾟｯﾌﾟ体" pitchFamily="50" charset="-128"/>
                <a:ea typeface="HGP創英角ﾎﾟｯﾌﾟ体" pitchFamily="50" charset="-128"/>
              </a:rPr>
              <a:t>19</a:t>
            </a:r>
            <a:r>
              <a:rPr lang="ja-JP" altLang="en-US" sz="1100" b="1" dirty="0">
                <a:solidFill>
                  <a:srgbClr val="008000"/>
                </a:solidFill>
                <a:latin typeface="HGP創英角ﾎﾟｯﾌﾟ体" pitchFamily="50" charset="-128"/>
                <a:ea typeface="HGP創英角ﾎﾟｯﾌﾟ体" pitchFamily="50" charset="-128"/>
              </a:rPr>
              <a:t>日の衆議院本会議，</a:t>
            </a:r>
            <a:r>
              <a:rPr lang="en-US" altLang="ja-JP" sz="1100" b="1" dirty="0">
                <a:solidFill>
                  <a:srgbClr val="008000"/>
                </a:solidFill>
                <a:latin typeface="HGP創英角ﾎﾟｯﾌﾟ体" pitchFamily="50" charset="-128"/>
                <a:ea typeface="HGP創英角ﾎﾟｯﾌﾟ体" pitchFamily="50" charset="-128"/>
              </a:rPr>
              <a:t>12</a:t>
            </a:r>
            <a:r>
              <a:rPr lang="ja-JP" altLang="en-US" sz="1100" b="1" dirty="0">
                <a:solidFill>
                  <a:srgbClr val="008000"/>
                </a:solidFill>
                <a:latin typeface="HGP創英角ﾎﾟｯﾌﾟ体" pitchFamily="50" charset="-128"/>
                <a:ea typeface="HGP創英角ﾎﾟｯﾌﾟ体" pitchFamily="50" charset="-128"/>
              </a:rPr>
              <a:t>月</a:t>
            </a:r>
            <a:r>
              <a:rPr lang="en-US" altLang="ja-JP" sz="1100" b="1" dirty="0">
                <a:solidFill>
                  <a:srgbClr val="008000"/>
                </a:solidFill>
                <a:latin typeface="HGP創英角ﾎﾟｯﾌﾟ体" pitchFamily="50" charset="-128"/>
                <a:ea typeface="HGP創英角ﾎﾟｯﾌﾟ体" pitchFamily="50" charset="-128"/>
              </a:rPr>
              <a:t>4</a:t>
            </a:r>
            <a:r>
              <a:rPr lang="ja-JP" altLang="en-US" sz="1100" b="1" dirty="0">
                <a:solidFill>
                  <a:srgbClr val="008000"/>
                </a:solidFill>
                <a:latin typeface="HGP創英角ﾎﾟｯﾌﾟ体" pitchFamily="50" charset="-128"/>
                <a:ea typeface="HGP創英角ﾎﾟｯﾌﾟ体" pitchFamily="50" charset="-128"/>
              </a:rPr>
              <a:t>日の参議院本会議において全会一致で締結が承認されました。</a:t>
            </a:r>
            <a:r>
              <a:rPr lang="ja-JP" altLang="en-US" sz="1400" b="1" dirty="0" smtClean="0">
                <a:solidFill>
                  <a:srgbClr val="000000">
                    <a:lumMod val="75000"/>
                    <a:lumOff val="25000"/>
                  </a:srgbClr>
                </a:solidFill>
              </a:rPr>
              <a:t>　　　　　　　　　　</a:t>
            </a:r>
            <a:endParaRPr lang="en-US" altLang="ja-JP" sz="1400" b="1" dirty="0" smtClean="0">
              <a:solidFill>
                <a:srgbClr val="000000">
                  <a:lumMod val="75000"/>
                  <a:lumOff val="25000"/>
                </a:srgbClr>
              </a:solidFill>
            </a:endParaRPr>
          </a:p>
        </p:txBody>
      </p:sp>
      <p:sp>
        <p:nvSpPr>
          <p:cNvPr id="31" name="角丸四角形吹き出し 30"/>
          <p:cNvSpPr/>
          <p:nvPr/>
        </p:nvSpPr>
        <p:spPr>
          <a:xfrm>
            <a:off x="5797055" y="2459446"/>
            <a:ext cx="3822425" cy="468615"/>
          </a:xfrm>
          <a:prstGeom prst="wedgeRoundRectCallout">
            <a:avLst>
              <a:gd name="adj1" fmla="val -81848"/>
              <a:gd name="adj2" fmla="val 49837"/>
              <a:gd name="adj3" fmla="val 16667"/>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a:solidFill>
                <a:srgbClr val="FFFFFF"/>
              </a:solidFill>
            </a:endParaRPr>
          </a:p>
        </p:txBody>
      </p:sp>
      <p:sp>
        <p:nvSpPr>
          <p:cNvPr id="20" name="テキスト ボックス 19"/>
          <p:cNvSpPr txBox="1"/>
          <p:nvPr/>
        </p:nvSpPr>
        <p:spPr>
          <a:xfrm>
            <a:off x="5967141" y="2435628"/>
            <a:ext cx="3666407" cy="492443"/>
          </a:xfrm>
          <a:prstGeom prst="rect">
            <a:avLst/>
          </a:prstGeom>
          <a:noFill/>
        </p:spPr>
        <p:txBody>
          <a:bodyPr wrap="square" lIns="91242" tIns="45624" rIns="91242" bIns="45624" rtlCol="0">
            <a:spAutoFit/>
          </a:bodyPr>
          <a:lstStyle/>
          <a:p>
            <a:r>
              <a:rPr lang="en-US" altLang="ja-JP" sz="1100" dirty="0">
                <a:solidFill>
                  <a:srgbClr val="000000">
                    <a:lumMod val="85000"/>
                    <a:lumOff val="15000"/>
                  </a:srgbClr>
                </a:solidFill>
                <a:latin typeface="HGP創英角ﾎﾟｯﾌﾟ体" pitchFamily="50" charset="-128"/>
                <a:ea typeface="HGP創英角ﾎﾟｯﾌﾟ体" pitchFamily="50" charset="-128"/>
              </a:rPr>
              <a:t>2014</a:t>
            </a:r>
            <a:r>
              <a:rPr lang="ja-JP" altLang="en-US" sz="1100" dirty="0">
                <a:solidFill>
                  <a:srgbClr val="000000">
                    <a:lumMod val="85000"/>
                    <a:lumOff val="15000"/>
                  </a:srgbClr>
                </a:solidFill>
                <a:latin typeface="HGP創英角ﾎﾟｯﾌﾟ体" pitchFamily="50" charset="-128"/>
                <a:ea typeface="HGP創英角ﾎﾟｯﾌﾟ体" pitchFamily="50" charset="-128"/>
              </a:rPr>
              <a:t>年</a:t>
            </a:r>
            <a:r>
              <a:rPr lang="en-US" altLang="ja-JP" sz="1100" dirty="0">
                <a:solidFill>
                  <a:srgbClr val="000000">
                    <a:lumMod val="85000"/>
                    <a:lumOff val="15000"/>
                  </a:srgbClr>
                </a:solidFill>
                <a:latin typeface="HGP創英角ﾎﾟｯﾌﾟ体" pitchFamily="50" charset="-128"/>
                <a:ea typeface="HGP創英角ﾎﾟｯﾌﾟ体" pitchFamily="50" charset="-128"/>
              </a:rPr>
              <a:t>3</a:t>
            </a:r>
            <a:r>
              <a:rPr lang="ja-JP" altLang="en-US" sz="1100" dirty="0">
                <a:solidFill>
                  <a:srgbClr val="000000">
                    <a:lumMod val="85000"/>
                    <a:lumOff val="15000"/>
                  </a:srgbClr>
                </a:solidFill>
                <a:latin typeface="HGP創英角ﾎﾟｯﾌﾟ体" pitchFamily="50" charset="-128"/>
                <a:ea typeface="HGP創英角ﾎﾟｯﾌﾟ体" pitchFamily="50" charset="-128"/>
              </a:rPr>
              <a:t>月現在　（我が国を含め）</a:t>
            </a:r>
            <a:endParaRPr lang="en-US" altLang="ja-JP" sz="1100" dirty="0">
              <a:solidFill>
                <a:srgbClr val="000000">
                  <a:lumMod val="85000"/>
                  <a:lumOff val="15000"/>
                </a:srgbClr>
              </a:solidFill>
              <a:latin typeface="HGP創英角ﾎﾟｯﾌﾟ体" pitchFamily="50" charset="-128"/>
              <a:ea typeface="HGP創英角ﾎﾟｯﾌﾟ体" pitchFamily="50" charset="-128"/>
            </a:endParaRPr>
          </a:p>
          <a:p>
            <a:r>
              <a:rPr lang="en-US" altLang="ja-JP" sz="1500" b="1" u="sng" dirty="0">
                <a:solidFill>
                  <a:srgbClr val="663300"/>
                </a:solidFill>
                <a:latin typeface="HGP創英角ﾎﾟｯﾌﾟ体" pitchFamily="50" charset="-128"/>
                <a:ea typeface="HGP創英角ﾎﾟｯﾌﾟ体" pitchFamily="50" charset="-128"/>
              </a:rPr>
              <a:t>142</a:t>
            </a:r>
            <a:r>
              <a:rPr lang="ja-JP" altLang="en-US" sz="1500" b="1" u="sng" dirty="0">
                <a:solidFill>
                  <a:srgbClr val="663300"/>
                </a:solidFill>
                <a:latin typeface="HGP創英角ﾎﾟｯﾌﾟ体" pitchFamily="50" charset="-128"/>
                <a:ea typeface="HGP創英角ﾎﾟｯﾌﾟ体" pitchFamily="50" charset="-128"/>
              </a:rPr>
              <a:t>か国・</a:t>
            </a:r>
            <a:r>
              <a:rPr lang="en-US" altLang="ja-JP" sz="1500" b="1" u="sng" dirty="0">
                <a:solidFill>
                  <a:srgbClr val="663300"/>
                </a:solidFill>
                <a:latin typeface="HGP創英角ﾎﾟｯﾌﾟ体" pitchFamily="50" charset="-128"/>
                <a:ea typeface="HGP創英角ﾎﾟｯﾌﾟ体" pitchFamily="50" charset="-128"/>
              </a:rPr>
              <a:t>1</a:t>
            </a:r>
            <a:r>
              <a:rPr lang="ja-JP" altLang="en-US" sz="1500" b="1" u="sng" dirty="0">
                <a:solidFill>
                  <a:srgbClr val="663300"/>
                </a:solidFill>
                <a:latin typeface="HGP創英角ﾎﾟｯﾌﾟ体" pitchFamily="50" charset="-128"/>
                <a:ea typeface="HGP創英角ﾎﾟｯﾌﾟ体" pitchFamily="50" charset="-128"/>
              </a:rPr>
              <a:t>地域機関が締結済みです。</a:t>
            </a:r>
          </a:p>
        </p:txBody>
      </p:sp>
      <p:sp>
        <p:nvSpPr>
          <p:cNvPr id="11" name="正方形/長方形 10"/>
          <p:cNvSpPr/>
          <p:nvPr/>
        </p:nvSpPr>
        <p:spPr>
          <a:xfrm>
            <a:off x="137337" y="2060860"/>
            <a:ext cx="795688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r>
              <a:rPr lang="ja-JP" altLang="en-US" sz="1500" dirty="0">
                <a:solidFill>
                  <a:srgbClr val="FFFFFF"/>
                </a:solidFill>
                <a:latin typeface="HGP創英角ﾎﾟｯﾌﾟ体" pitchFamily="50" charset="-128"/>
                <a:ea typeface="HGP創英角ﾎﾟｯﾌﾟ体" pitchFamily="50" charset="-128"/>
              </a:rPr>
              <a:t>条約成立まで－締結に向けて我が国ではどのような取組が行われたの？</a:t>
            </a:r>
          </a:p>
        </p:txBody>
      </p:sp>
      <p:pic>
        <p:nvPicPr>
          <p:cNvPr id="32" name="Picture 7"/>
          <p:cNvPicPr>
            <a:picLocks noChangeAspect="1" noChangeArrowheads="1"/>
          </p:cNvPicPr>
          <p:nvPr/>
        </p:nvPicPr>
        <p:blipFill>
          <a:blip r:embed="rId4" cstate="print"/>
          <a:srcRect/>
          <a:stretch>
            <a:fillRect/>
          </a:stretch>
        </p:blipFill>
        <p:spPr bwMode="auto">
          <a:xfrm>
            <a:off x="102842" y="2389887"/>
            <a:ext cx="1163943" cy="1790683"/>
          </a:xfrm>
          <a:prstGeom prst="rect">
            <a:avLst/>
          </a:prstGeom>
          <a:noFill/>
          <a:ln w="9525">
            <a:noFill/>
            <a:miter lim="800000"/>
            <a:headEnd/>
            <a:tailEnd/>
          </a:ln>
        </p:spPr>
      </p:pic>
      <p:pic>
        <p:nvPicPr>
          <p:cNvPr id="33" name="Picture 9"/>
          <p:cNvPicPr>
            <a:picLocks noChangeAspect="1" noChangeArrowheads="1"/>
          </p:cNvPicPr>
          <p:nvPr/>
        </p:nvPicPr>
        <p:blipFill>
          <a:blip r:embed="rId5" cstate="print"/>
          <a:srcRect/>
          <a:stretch>
            <a:fillRect/>
          </a:stretch>
        </p:blipFill>
        <p:spPr bwMode="auto">
          <a:xfrm>
            <a:off x="9035013" y="5286597"/>
            <a:ext cx="621413" cy="592473"/>
          </a:xfrm>
          <a:prstGeom prst="rect">
            <a:avLst/>
          </a:prstGeom>
          <a:noFill/>
          <a:ln w="9525">
            <a:noFill/>
            <a:miter lim="800000"/>
            <a:headEnd/>
            <a:tailEnd/>
          </a:ln>
        </p:spPr>
      </p:pic>
      <p:pic>
        <p:nvPicPr>
          <p:cNvPr id="34" name="Picture 5" descr="C:\Documents and Settings\a16604\Local Settings\Temporary Internet Files\Content.IE5\HVF0M425\MC900089108[1].wmf"/>
          <p:cNvPicPr>
            <a:picLocks noChangeAspect="1" noChangeArrowheads="1"/>
          </p:cNvPicPr>
          <p:nvPr/>
        </p:nvPicPr>
        <p:blipFill>
          <a:blip r:embed="rId6" cstate="print"/>
          <a:srcRect/>
          <a:stretch>
            <a:fillRect/>
          </a:stretch>
        </p:blipFill>
        <p:spPr bwMode="auto">
          <a:xfrm>
            <a:off x="9227212" y="5879070"/>
            <a:ext cx="669994" cy="790373"/>
          </a:xfrm>
          <a:prstGeom prst="rect">
            <a:avLst/>
          </a:prstGeom>
          <a:noFill/>
        </p:spPr>
      </p:pic>
      <p:sp>
        <p:nvSpPr>
          <p:cNvPr id="27" name="右矢印 26"/>
          <p:cNvSpPr/>
          <p:nvPr/>
        </p:nvSpPr>
        <p:spPr>
          <a:xfrm>
            <a:off x="740547" y="1448881"/>
            <a:ext cx="390043" cy="144016"/>
          </a:xfrm>
          <a:prstGeom prst="rightArrow">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endParaRPr lang="ja-JP" altLang="en-US" dirty="0">
              <a:solidFill>
                <a:srgbClr val="663300"/>
              </a:solidFill>
            </a:endParaRPr>
          </a:p>
        </p:txBody>
      </p:sp>
      <p:sp>
        <p:nvSpPr>
          <p:cNvPr id="28" name="テキスト ボックス 27"/>
          <p:cNvSpPr txBox="1"/>
          <p:nvPr/>
        </p:nvSpPr>
        <p:spPr>
          <a:xfrm>
            <a:off x="935568" y="6538627"/>
            <a:ext cx="8330214" cy="369138"/>
          </a:xfrm>
          <a:prstGeom prst="rect">
            <a:avLst/>
          </a:prstGeom>
          <a:noFill/>
        </p:spPr>
        <p:txBody>
          <a:bodyPr wrap="square" lIns="91242" tIns="45624" rIns="91242" bIns="45624" rtlCol="0">
            <a:spAutoFit/>
          </a:bodyPr>
          <a:lstStyle/>
          <a:p>
            <a:r>
              <a:rPr lang="en-US" altLang="ja-JP" b="1" dirty="0" smtClean="0">
                <a:solidFill>
                  <a:srgbClr val="000000"/>
                </a:solidFill>
              </a:rPr>
              <a:t>2014</a:t>
            </a:r>
            <a:r>
              <a:rPr lang="ja-JP" altLang="en-US" b="1" dirty="0" smtClean="0">
                <a:solidFill>
                  <a:srgbClr val="000000"/>
                </a:solidFill>
              </a:rPr>
              <a:t>年</a:t>
            </a:r>
            <a:r>
              <a:rPr lang="en-US" altLang="ja-JP" b="1" dirty="0" smtClean="0">
                <a:solidFill>
                  <a:srgbClr val="000000"/>
                </a:solidFill>
              </a:rPr>
              <a:t>3</a:t>
            </a:r>
            <a:r>
              <a:rPr lang="ja-JP" altLang="en-US" b="1" dirty="0" smtClean="0">
                <a:solidFill>
                  <a:srgbClr val="000000"/>
                </a:solidFill>
              </a:rPr>
              <a:t>月　外務省人権人道課　（お問い合わせは</a:t>
            </a:r>
            <a:r>
              <a:rPr lang="en-US" altLang="ja-JP" b="1" dirty="0" smtClean="0">
                <a:solidFill>
                  <a:srgbClr val="000000"/>
                </a:solidFill>
              </a:rPr>
              <a:t>03-5501-8240</a:t>
            </a:r>
            <a:r>
              <a:rPr lang="ja-JP" altLang="en-US" b="1" dirty="0" smtClean="0">
                <a:solidFill>
                  <a:srgbClr val="000000"/>
                </a:solidFill>
              </a:rPr>
              <a:t>まで）</a:t>
            </a:r>
            <a:endParaRPr lang="ja-JP" altLang="en-US" b="1" dirty="0">
              <a:solidFill>
                <a:srgbClr val="000000"/>
              </a:solidFill>
            </a:endParaRPr>
          </a:p>
        </p:txBody>
      </p:sp>
      <p:sp>
        <p:nvSpPr>
          <p:cNvPr id="22" name="角丸四角形 21"/>
          <p:cNvSpPr/>
          <p:nvPr/>
        </p:nvSpPr>
        <p:spPr>
          <a:xfrm>
            <a:off x="56456" y="4292614"/>
            <a:ext cx="9789536" cy="673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rtlCol="0" anchor="ctr"/>
          <a:lstStyle/>
          <a:p>
            <a:pPr algn="ctr"/>
            <a:r>
              <a:rPr lang="en-US" altLang="ja-JP" sz="2000" dirty="0">
                <a:solidFill>
                  <a:srgbClr val="FFFFFF"/>
                </a:solidFill>
                <a:latin typeface="HGP創英角ﾎﾟｯﾌﾟ体" pitchFamily="50" charset="-128"/>
                <a:ea typeface="HGP創英角ﾎﾟｯﾌﾟ体" pitchFamily="50" charset="-128"/>
              </a:rPr>
              <a:t>2014</a:t>
            </a:r>
            <a:r>
              <a:rPr lang="ja-JP" altLang="en-US" sz="2000" dirty="0">
                <a:solidFill>
                  <a:srgbClr val="FFFFFF"/>
                </a:solidFill>
                <a:latin typeface="HGP創英角ﾎﾟｯﾌﾟ体" pitchFamily="50" charset="-128"/>
                <a:ea typeface="HGP創英角ﾎﾟｯﾌﾟ体" pitchFamily="50" charset="-128"/>
              </a:rPr>
              <a:t>年</a:t>
            </a:r>
            <a:r>
              <a:rPr lang="en-US" altLang="ja-JP" sz="2000" dirty="0">
                <a:solidFill>
                  <a:srgbClr val="FFFFFF"/>
                </a:solidFill>
                <a:latin typeface="HGP創英角ﾎﾟｯﾌﾟ体" pitchFamily="50" charset="-128"/>
                <a:ea typeface="HGP創英角ﾎﾟｯﾌﾟ体" pitchFamily="50" charset="-128"/>
              </a:rPr>
              <a:t>1</a:t>
            </a:r>
            <a:r>
              <a:rPr lang="ja-JP" altLang="en-US" sz="2000" dirty="0">
                <a:solidFill>
                  <a:srgbClr val="FFFFFF"/>
                </a:solidFill>
                <a:latin typeface="HGP創英角ﾎﾟｯﾌﾟ体" pitchFamily="50" charset="-128"/>
                <a:ea typeface="HGP創英角ﾎﾟｯﾌﾟ体" pitchFamily="50" charset="-128"/>
              </a:rPr>
              <a:t>月</a:t>
            </a:r>
            <a:r>
              <a:rPr lang="en-US" altLang="ja-JP" sz="2000" dirty="0">
                <a:solidFill>
                  <a:srgbClr val="FFFFFF"/>
                </a:solidFill>
                <a:latin typeface="HGP創英角ﾎﾟｯﾌﾟ体" pitchFamily="50" charset="-128"/>
                <a:ea typeface="HGP創英角ﾎﾟｯﾌﾟ体" pitchFamily="50" charset="-128"/>
              </a:rPr>
              <a:t>20</a:t>
            </a:r>
            <a:r>
              <a:rPr lang="ja-JP" altLang="en-US" sz="2000" dirty="0">
                <a:solidFill>
                  <a:srgbClr val="FFFFFF"/>
                </a:solidFill>
                <a:latin typeface="HGP創英角ﾎﾟｯﾌﾟ体" pitchFamily="50" charset="-128"/>
                <a:ea typeface="HGP創英角ﾎﾟｯﾌﾟ体" pitchFamily="50" charset="-128"/>
              </a:rPr>
              <a:t>日に我が国は「障害者権利条約」の締約国になりました。</a:t>
            </a:r>
            <a:endParaRPr lang="en-US" altLang="ja-JP" sz="2000" dirty="0">
              <a:solidFill>
                <a:srgbClr val="FFFFFF"/>
              </a:solidFill>
              <a:latin typeface="HGP創英角ﾎﾟｯﾌﾟ体" pitchFamily="50" charset="-128"/>
              <a:ea typeface="HGP創英角ﾎﾟｯﾌﾟ体" pitchFamily="50" charset="-128"/>
            </a:endParaRPr>
          </a:p>
          <a:p>
            <a:pPr algn="ctr"/>
            <a:r>
              <a:rPr lang="ja-JP" altLang="en-US" sz="2000" dirty="0">
                <a:solidFill>
                  <a:srgbClr val="FFFFFF"/>
                </a:solidFill>
                <a:latin typeface="HGP創英角ﾎﾟｯﾌﾟ体" pitchFamily="50" charset="-128"/>
                <a:ea typeface="HGP創英角ﾎﾟｯﾌﾟ体" pitchFamily="50" charset="-128"/>
              </a:rPr>
              <a:t>また，</a:t>
            </a:r>
            <a:r>
              <a:rPr lang="en-US" altLang="ja-JP" sz="2000" dirty="0">
                <a:solidFill>
                  <a:srgbClr val="FFFFFF"/>
                </a:solidFill>
                <a:latin typeface="HGP創英角ﾎﾟｯﾌﾟ体" pitchFamily="50" charset="-128"/>
                <a:ea typeface="HGP創英角ﾎﾟｯﾌﾟ体" pitchFamily="50" charset="-128"/>
              </a:rPr>
              <a:t>2</a:t>
            </a:r>
            <a:r>
              <a:rPr lang="ja-JP" altLang="en-US" sz="2000" dirty="0">
                <a:solidFill>
                  <a:srgbClr val="FFFFFF"/>
                </a:solidFill>
                <a:latin typeface="HGP創英角ﾎﾟｯﾌﾟ体" pitchFamily="50" charset="-128"/>
                <a:ea typeface="HGP創英角ﾎﾟｯﾌﾟ体" pitchFamily="50" charset="-128"/>
              </a:rPr>
              <a:t>月</a:t>
            </a:r>
            <a:r>
              <a:rPr lang="en-US" altLang="ja-JP" sz="2000" dirty="0">
                <a:solidFill>
                  <a:srgbClr val="FFFFFF"/>
                </a:solidFill>
                <a:latin typeface="HGP創英角ﾎﾟｯﾌﾟ体" pitchFamily="50" charset="-128"/>
                <a:ea typeface="HGP創英角ﾎﾟｯﾌﾟ体" pitchFamily="50" charset="-128"/>
              </a:rPr>
              <a:t>19</a:t>
            </a:r>
            <a:r>
              <a:rPr lang="ja-JP" altLang="en-US" sz="2000" dirty="0">
                <a:solidFill>
                  <a:srgbClr val="FFFFFF"/>
                </a:solidFill>
                <a:latin typeface="HGP創英角ﾎﾟｯﾌﾟ体" pitchFamily="50" charset="-128"/>
                <a:ea typeface="HGP創英角ﾎﾟｯﾌﾟ体" pitchFamily="50" charset="-128"/>
              </a:rPr>
              <a:t>日に，我が国について障害者権利条約が発効しました。</a:t>
            </a:r>
          </a:p>
        </p:txBody>
      </p:sp>
      <p:sp>
        <p:nvSpPr>
          <p:cNvPr id="23" name="スライド番号プレースホルダー 1"/>
          <p:cNvSpPr>
            <a:spLocks noGrp="1"/>
          </p:cNvSpPr>
          <p:nvPr>
            <p:ph type="sldNum" sz="quarter" idx="12"/>
          </p:nvPr>
        </p:nvSpPr>
        <p:spPr>
          <a:xfrm>
            <a:off x="7516936" y="6555666"/>
            <a:ext cx="2311400" cy="331814"/>
          </a:xfrm>
        </p:spPr>
        <p:txBody>
          <a:bodyPr/>
          <a:lstStyle/>
          <a:p>
            <a:pPr>
              <a:defRPr/>
            </a:pPr>
            <a:fld id="{028E30FF-6DFA-4E32-896A-0181B2B83A32}" type="slidenum">
              <a:rPr lang="en-US" altLang="ja-JP" smtClean="0"/>
              <a:pPr>
                <a:defRPr/>
              </a:pPr>
              <a:t>91</a:t>
            </a:fld>
            <a:endParaRPr lang="en-US" altLang="ja-JP" dirty="0"/>
          </a:p>
        </p:txBody>
      </p:sp>
    </p:spTree>
    <p:extLst>
      <p:ext uri="{BB962C8B-B14F-4D97-AF65-F5344CB8AC3E}">
        <p14:creationId xmlns:p14="http://schemas.microsoft.com/office/powerpoint/2010/main" val="2473749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165697" y="210075"/>
            <a:ext cx="10418369" cy="353943"/>
          </a:xfrm>
          <a:prstGeom prst="rect">
            <a:avLst/>
          </a:prstGeom>
          <a:noFill/>
        </p:spPr>
        <p:txBody>
          <a:bodyPr wrap="square">
            <a:spAutoFit/>
          </a:bodyPr>
          <a:lstStyle/>
          <a:p>
            <a:pPr algn="ctr" fontAlgn="auto">
              <a:spcBef>
                <a:spcPts val="0"/>
              </a:spcBef>
              <a:spcAft>
                <a:spcPts val="0"/>
              </a:spcAft>
              <a:defRPr/>
            </a:pPr>
            <a:r>
              <a:rPr lang="ja-JP" altLang="en-US" sz="1700" b="1" dirty="0">
                <a:solidFill>
                  <a:prstClr val="black"/>
                </a:solidFill>
                <a:latin typeface="メイリオ" pitchFamily="50" charset="-128"/>
                <a:ea typeface="メイリオ" pitchFamily="50" charset="-128"/>
                <a:cs typeface="メイリオ" pitchFamily="50" charset="-128"/>
              </a:rPr>
              <a:t>障害を理由とする差別の解消の推進に関する法律（</a:t>
            </a:r>
            <a:r>
              <a:rPr lang="ja-JP" altLang="en-US" sz="1300" b="1" dirty="0">
                <a:solidFill>
                  <a:prstClr val="black"/>
                </a:solidFill>
                <a:latin typeface="メイリオ" pitchFamily="50" charset="-128"/>
                <a:ea typeface="メイリオ" pitchFamily="50" charset="-128"/>
                <a:cs typeface="メイリオ" pitchFamily="50" charset="-128"/>
              </a:rPr>
              <a:t>障害者差別解消法</a:t>
            </a:r>
            <a:r>
              <a:rPr lang="ja-JP" altLang="en-US" sz="1050" b="1" dirty="0">
                <a:solidFill>
                  <a:prstClr val="black"/>
                </a:solidFill>
                <a:latin typeface="メイリオ" pitchFamily="50" charset="-128"/>
                <a:ea typeface="メイリオ" pitchFamily="50" charset="-128"/>
                <a:cs typeface="メイリオ" pitchFamily="50" charset="-128"/>
              </a:rPr>
              <a:t>＜平成２５年法律第６５号＞</a:t>
            </a:r>
            <a:r>
              <a:rPr lang="ja-JP" altLang="en-US" sz="1700" b="1" dirty="0">
                <a:solidFill>
                  <a:prstClr val="black"/>
                </a:solidFill>
                <a:latin typeface="メイリオ" pitchFamily="50" charset="-128"/>
                <a:ea typeface="メイリオ" pitchFamily="50" charset="-128"/>
                <a:cs typeface="メイリオ" pitchFamily="50" charset="-128"/>
              </a:rPr>
              <a:t>）の概要</a:t>
            </a:r>
          </a:p>
        </p:txBody>
      </p:sp>
      <p:sp>
        <p:nvSpPr>
          <p:cNvPr id="222223" name="テキスト ボックス 108"/>
          <p:cNvSpPr txBox="1">
            <a:spLocks noChangeArrowheads="1"/>
          </p:cNvSpPr>
          <p:nvPr/>
        </p:nvSpPr>
        <p:spPr bwMode="auto">
          <a:xfrm>
            <a:off x="4386264" y="543322"/>
            <a:ext cx="532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ja-JP" altLang="en-US" sz="1200" dirty="0">
                <a:solidFill>
                  <a:srgbClr val="000000"/>
                </a:solidFill>
              </a:rPr>
              <a:t>施行日：平成２８年４月１日（施行後３年を目途に必要な見直し検討）</a:t>
            </a:r>
          </a:p>
        </p:txBody>
      </p:sp>
      <p:sp>
        <p:nvSpPr>
          <p:cNvPr id="87" name="角丸四角形 86"/>
          <p:cNvSpPr/>
          <p:nvPr/>
        </p:nvSpPr>
        <p:spPr>
          <a:xfrm>
            <a:off x="292412" y="4856582"/>
            <a:ext cx="9460877" cy="1884787"/>
          </a:xfrm>
          <a:prstGeom prst="roundRect">
            <a:avLst>
              <a:gd name="adj" fmla="val 7931"/>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88" name="角丸四角形 87"/>
          <p:cNvSpPr/>
          <p:nvPr/>
        </p:nvSpPr>
        <p:spPr>
          <a:xfrm>
            <a:off x="247651" y="4688208"/>
            <a:ext cx="4359275" cy="3238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28" name="テキスト ボックス 120"/>
          <p:cNvSpPr txBox="1">
            <a:spLocks noChangeArrowheads="1"/>
          </p:cNvSpPr>
          <p:nvPr/>
        </p:nvSpPr>
        <p:spPr bwMode="auto">
          <a:xfrm>
            <a:off x="254001" y="4661222"/>
            <a:ext cx="413226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700" b="1" dirty="0">
                <a:solidFill>
                  <a:srgbClr val="000000"/>
                </a:solidFill>
              </a:rPr>
              <a:t>Ⅱ</a:t>
            </a:r>
            <a:r>
              <a:rPr lang="ja-JP" altLang="en-US" sz="1700" b="1" dirty="0" err="1">
                <a:solidFill>
                  <a:srgbClr val="000000"/>
                </a:solidFill>
              </a:rPr>
              <a:t>．</a:t>
            </a:r>
            <a:r>
              <a:rPr lang="ja-JP" altLang="en-US" sz="1700" b="1" dirty="0">
                <a:solidFill>
                  <a:srgbClr val="000000"/>
                </a:solidFill>
              </a:rPr>
              <a:t>差別を解消するための支援措置</a:t>
            </a:r>
          </a:p>
        </p:txBody>
      </p:sp>
      <p:sp>
        <p:nvSpPr>
          <p:cNvPr id="94" name="角丸四角形 93"/>
          <p:cNvSpPr/>
          <p:nvPr/>
        </p:nvSpPr>
        <p:spPr bwMode="auto">
          <a:xfrm>
            <a:off x="934641" y="5053230"/>
            <a:ext cx="8712993" cy="1577340"/>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200" dirty="0">
              <a:solidFill>
                <a:prstClr val="black"/>
              </a:solidFill>
              <a:latin typeface="メイリオ" pitchFamily="50" charset="-128"/>
              <a:ea typeface="メイリオ" pitchFamily="50" charset="-128"/>
              <a:cs typeface="メイリオ" pitchFamily="50" charset="-128"/>
            </a:endParaRPr>
          </a:p>
        </p:txBody>
      </p:sp>
      <p:sp>
        <p:nvSpPr>
          <p:cNvPr id="222234" name="AutoShape 6"/>
          <p:cNvSpPr>
            <a:spLocks noChangeArrowheads="1"/>
          </p:cNvSpPr>
          <p:nvPr/>
        </p:nvSpPr>
        <p:spPr bwMode="auto">
          <a:xfrm>
            <a:off x="1192213" y="5098306"/>
            <a:ext cx="1451000"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5" name="テキスト ボックス 152"/>
          <p:cNvSpPr txBox="1">
            <a:spLocks noChangeArrowheads="1"/>
          </p:cNvSpPr>
          <p:nvPr/>
        </p:nvSpPr>
        <p:spPr bwMode="auto">
          <a:xfrm>
            <a:off x="2600325" y="5127774"/>
            <a:ext cx="624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相談・紛争解決の体制整備　⇒　既存の相談、紛争解決の制度の活用・充実</a:t>
            </a:r>
          </a:p>
        </p:txBody>
      </p:sp>
      <p:sp>
        <p:nvSpPr>
          <p:cNvPr id="222236" name="テキスト ボックス 153"/>
          <p:cNvSpPr txBox="1">
            <a:spLocks noChangeArrowheads="1"/>
          </p:cNvSpPr>
          <p:nvPr/>
        </p:nvSpPr>
        <p:spPr bwMode="auto">
          <a:xfrm>
            <a:off x="1165213" y="5127774"/>
            <a:ext cx="146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紛争解決・相談</a:t>
            </a:r>
          </a:p>
        </p:txBody>
      </p:sp>
      <p:sp>
        <p:nvSpPr>
          <p:cNvPr id="222238" name="AutoShape 6"/>
          <p:cNvSpPr>
            <a:spLocks noChangeArrowheads="1"/>
          </p:cNvSpPr>
          <p:nvPr/>
        </p:nvSpPr>
        <p:spPr bwMode="auto">
          <a:xfrm>
            <a:off x="1179515" y="5437110"/>
            <a:ext cx="146369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9" name="テキスト ボックス 157"/>
          <p:cNvSpPr txBox="1">
            <a:spLocks noChangeArrowheads="1"/>
          </p:cNvSpPr>
          <p:nvPr/>
        </p:nvSpPr>
        <p:spPr bwMode="auto">
          <a:xfrm>
            <a:off x="2606592" y="5429584"/>
            <a:ext cx="57848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障害者差別解消支援地域協議会における関係機関等の連携</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222240" name="テキスト ボックス 158"/>
          <p:cNvSpPr txBox="1">
            <a:spLocks noChangeArrowheads="1"/>
          </p:cNvSpPr>
          <p:nvPr/>
        </p:nvSpPr>
        <p:spPr bwMode="auto">
          <a:xfrm>
            <a:off x="1135115" y="5466578"/>
            <a:ext cx="167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地域における連携</a:t>
            </a:r>
          </a:p>
        </p:txBody>
      </p:sp>
      <p:sp>
        <p:nvSpPr>
          <p:cNvPr id="222242" name="AutoShape 6"/>
          <p:cNvSpPr>
            <a:spLocks noChangeArrowheads="1"/>
          </p:cNvSpPr>
          <p:nvPr/>
        </p:nvSpPr>
        <p:spPr bwMode="auto">
          <a:xfrm>
            <a:off x="1171576" y="5780803"/>
            <a:ext cx="148433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43" name="テキスト ボックス 162"/>
          <p:cNvSpPr txBox="1">
            <a:spLocks noChangeArrowheads="1"/>
          </p:cNvSpPr>
          <p:nvPr/>
        </p:nvSpPr>
        <p:spPr bwMode="auto">
          <a:xfrm>
            <a:off x="2601913" y="5762172"/>
            <a:ext cx="578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普及・啓発活動の実施</a:t>
            </a:r>
          </a:p>
        </p:txBody>
      </p:sp>
      <p:sp>
        <p:nvSpPr>
          <p:cNvPr id="222244" name="テキスト ボックス 163"/>
          <p:cNvSpPr txBox="1">
            <a:spLocks noChangeArrowheads="1"/>
          </p:cNvSpPr>
          <p:nvPr/>
        </p:nvSpPr>
        <p:spPr bwMode="auto">
          <a:xfrm>
            <a:off x="1192212" y="5821364"/>
            <a:ext cx="140970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啓発活動</a:t>
            </a:r>
          </a:p>
        </p:txBody>
      </p:sp>
      <p:sp>
        <p:nvSpPr>
          <p:cNvPr id="106" name="下矢印 105"/>
          <p:cNvSpPr/>
          <p:nvPr/>
        </p:nvSpPr>
        <p:spPr>
          <a:xfrm>
            <a:off x="4606925" y="4300538"/>
            <a:ext cx="873126" cy="2032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7" name="角丸四角形 106"/>
          <p:cNvSpPr/>
          <p:nvPr/>
        </p:nvSpPr>
        <p:spPr>
          <a:xfrm>
            <a:off x="284789" y="858407"/>
            <a:ext cx="9468500" cy="3730693"/>
          </a:xfrm>
          <a:prstGeom prst="roundRect">
            <a:avLst>
              <a:gd name="adj" fmla="val 4405"/>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8" name="角丸四角形 107"/>
          <p:cNvSpPr/>
          <p:nvPr/>
        </p:nvSpPr>
        <p:spPr>
          <a:xfrm>
            <a:off x="390526" y="2910223"/>
            <a:ext cx="9264650" cy="1133713"/>
          </a:xfrm>
          <a:prstGeom prst="roundRect">
            <a:avLst>
              <a:gd name="adj" fmla="val 11902"/>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fontAlgn="auto">
              <a:lnSpc>
                <a:spcPct val="150000"/>
              </a:lnSpc>
              <a:spcBef>
                <a:spcPts val="0"/>
              </a:spcBef>
              <a:spcAft>
                <a:spcPts val="0"/>
              </a:spcAft>
              <a:defRPr/>
            </a:pPr>
            <a:endParaRPr lang="en-US" altLang="ja-JP" sz="1400"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p:txBody>
      </p:sp>
      <p:sp>
        <p:nvSpPr>
          <p:cNvPr id="109" name="AutoShape 6"/>
          <p:cNvSpPr>
            <a:spLocks noChangeArrowheads="1"/>
          </p:cNvSpPr>
          <p:nvPr/>
        </p:nvSpPr>
        <p:spPr bwMode="auto">
          <a:xfrm>
            <a:off x="4257225" y="2728413"/>
            <a:ext cx="1368426" cy="374571"/>
          </a:xfrm>
          <a:prstGeom prst="roundRect">
            <a:avLst>
              <a:gd name="adj" fmla="val 16667"/>
            </a:avLst>
          </a:prstGeom>
          <a:solidFill>
            <a:schemeClr val="accent6">
              <a:lumMod val="40000"/>
              <a:lumOff val="60000"/>
            </a:schemeClr>
          </a:solidFill>
          <a:ln w="12700">
            <a:solidFill>
              <a:schemeClr val="tx1"/>
            </a:solidFill>
            <a:round/>
            <a:headEnd/>
            <a:tailEnd/>
          </a:ln>
          <a:effectLst/>
        </p:spPr>
        <p:txBody>
          <a:bodyPr anchor="ctr">
            <a:spAutoFit/>
          </a:bodyPr>
          <a:lstStyle/>
          <a:p>
            <a:pPr algn="ctr" fontAlgn="auto">
              <a:spcBef>
                <a:spcPts val="0"/>
              </a:spcBef>
              <a:spcAft>
                <a:spcPts val="0"/>
              </a:spcAft>
              <a:defRPr/>
            </a:pPr>
            <a:endParaRPr lang="ja-JP" altLang="en-US" sz="1600" b="1" dirty="0">
              <a:solidFill>
                <a:prstClr val="black"/>
              </a:solidFill>
              <a:latin typeface="メイリオ" pitchFamily="50" charset="-128"/>
              <a:ea typeface="メイリオ" pitchFamily="50" charset="-128"/>
              <a:cs typeface="メイリオ" pitchFamily="50" charset="-128"/>
            </a:endParaRPr>
          </a:p>
        </p:txBody>
      </p:sp>
      <p:sp>
        <p:nvSpPr>
          <p:cNvPr id="110" name="角丸四角形 109"/>
          <p:cNvSpPr/>
          <p:nvPr/>
        </p:nvSpPr>
        <p:spPr>
          <a:xfrm>
            <a:off x="343694" y="696481"/>
            <a:ext cx="3262313" cy="3238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2250" name="テキスト ボックス 118"/>
          <p:cNvSpPr txBox="1">
            <a:spLocks noChangeArrowheads="1"/>
          </p:cNvSpPr>
          <p:nvPr/>
        </p:nvSpPr>
        <p:spPr bwMode="auto">
          <a:xfrm>
            <a:off x="284788" y="681435"/>
            <a:ext cx="356084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700" b="1" dirty="0">
                <a:solidFill>
                  <a:srgbClr val="000000"/>
                </a:solidFill>
              </a:rPr>
              <a:t>Ⅰ</a:t>
            </a:r>
            <a:r>
              <a:rPr lang="ja-JP" altLang="en-US" sz="1700" b="1" dirty="0" err="1">
                <a:solidFill>
                  <a:srgbClr val="000000"/>
                </a:solidFill>
              </a:rPr>
              <a:t>．</a:t>
            </a:r>
            <a:r>
              <a:rPr lang="ja-JP" altLang="en-US" sz="1700" b="1" dirty="0">
                <a:solidFill>
                  <a:srgbClr val="000000"/>
                </a:solidFill>
              </a:rPr>
              <a:t>差別を解消するための措置</a:t>
            </a:r>
          </a:p>
        </p:txBody>
      </p:sp>
      <p:sp>
        <p:nvSpPr>
          <p:cNvPr id="112" name="角丸四角形 111"/>
          <p:cNvSpPr/>
          <p:nvPr/>
        </p:nvSpPr>
        <p:spPr>
          <a:xfrm>
            <a:off x="390526" y="1273386"/>
            <a:ext cx="4559300" cy="130629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algn="ctr" fontAlgn="auto">
              <a:spcBef>
                <a:spcPts val="0"/>
              </a:spcBef>
              <a:spcAft>
                <a:spcPts val="0"/>
              </a:spcAft>
              <a:defRPr/>
            </a:pPr>
            <a:r>
              <a:rPr lang="ja-JP" altLang="en-US" sz="1400" b="1" dirty="0">
                <a:solidFill>
                  <a:prstClr val="black"/>
                </a:solidFill>
                <a:latin typeface="メイリオ" pitchFamily="50" charset="-128"/>
                <a:ea typeface="メイリオ" pitchFamily="50" charset="-128"/>
                <a:cs typeface="メイリオ" pitchFamily="50" charset="-128"/>
              </a:rPr>
              <a:t>差別的取扱いの禁止</a:t>
            </a: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p:txBody>
      </p:sp>
      <p:sp>
        <p:nvSpPr>
          <p:cNvPr id="113" name="AutoShape 10"/>
          <p:cNvSpPr>
            <a:spLocks noChangeArrowheads="1"/>
          </p:cNvSpPr>
          <p:nvPr/>
        </p:nvSpPr>
        <p:spPr bwMode="auto">
          <a:xfrm flipH="1">
            <a:off x="582510" y="1700908"/>
            <a:ext cx="2952750" cy="503238"/>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en-US" altLang="ja-JP" sz="1400" dirty="0">
              <a:solidFill>
                <a:prstClr val="black"/>
              </a:solidFill>
              <a:latin typeface="メイリオ" pitchFamily="50" charset="-128"/>
              <a:ea typeface="メイリオ" pitchFamily="50" charset="-128"/>
              <a:cs typeface="メイリオ" pitchFamily="50" charset="-128"/>
            </a:endParaRPr>
          </a:p>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4" name="AutoShape 6"/>
          <p:cNvSpPr>
            <a:spLocks noChangeArrowheads="1"/>
          </p:cNvSpPr>
          <p:nvPr/>
        </p:nvSpPr>
        <p:spPr bwMode="auto">
          <a:xfrm>
            <a:off x="3651146" y="1756274"/>
            <a:ext cx="989910" cy="340519"/>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wrap="square"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5" name="角丸四角形 114"/>
          <p:cNvSpPr/>
          <p:nvPr/>
        </p:nvSpPr>
        <p:spPr>
          <a:xfrm>
            <a:off x="5043488" y="1273385"/>
            <a:ext cx="4559300" cy="1306294"/>
          </a:xfrm>
          <a:prstGeom prst="roundRect">
            <a:avLst>
              <a:gd name="adj" fmla="val 6890"/>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algn="ctr" fontAlgn="auto">
              <a:spcBef>
                <a:spcPts val="0"/>
              </a:spcBef>
              <a:spcAft>
                <a:spcPts val="0"/>
              </a:spcAft>
              <a:defRPr/>
            </a:pPr>
            <a:r>
              <a:rPr lang="ja-JP" altLang="en-US" sz="1400" b="1" dirty="0">
                <a:solidFill>
                  <a:prstClr val="black"/>
                </a:solidFill>
                <a:latin typeface="メイリオ" pitchFamily="50" charset="-128"/>
                <a:ea typeface="メイリオ" pitchFamily="50" charset="-128"/>
                <a:cs typeface="メイリオ" pitchFamily="50" charset="-128"/>
              </a:rPr>
              <a:t>合理的配慮の不提供の禁止</a:t>
            </a: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smtClean="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a:p>
            <a:pPr algn="ctr" fontAlgn="auto">
              <a:lnSpc>
                <a:spcPct val="150000"/>
              </a:lnSpc>
              <a:spcBef>
                <a:spcPts val="0"/>
              </a:spcBef>
              <a:spcAft>
                <a:spcPts val="0"/>
              </a:spcAft>
              <a:defRPr/>
            </a:pPr>
            <a:endParaRPr lang="en-US" altLang="ja-JP" sz="1400" b="1" dirty="0">
              <a:solidFill>
                <a:prstClr val="black"/>
              </a:solidFill>
              <a:latin typeface="メイリオ" pitchFamily="50" charset="-128"/>
              <a:ea typeface="メイリオ" pitchFamily="50" charset="-128"/>
              <a:cs typeface="メイリオ" pitchFamily="50" charset="-128"/>
            </a:endParaRPr>
          </a:p>
        </p:txBody>
      </p:sp>
      <p:sp>
        <p:nvSpPr>
          <p:cNvPr id="222255" name="テキスト ボックス 125"/>
          <p:cNvSpPr txBox="1">
            <a:spLocks noChangeArrowheads="1"/>
          </p:cNvSpPr>
          <p:nvPr/>
        </p:nvSpPr>
        <p:spPr bwMode="auto">
          <a:xfrm>
            <a:off x="596797" y="1726308"/>
            <a:ext cx="2266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a:solidFill>
                  <a:srgbClr val="000000"/>
                </a:solidFill>
                <a:latin typeface="メイリオ" pitchFamily="50" charset="-128"/>
                <a:ea typeface="メイリオ" pitchFamily="50" charset="-128"/>
                <a:cs typeface="メイリオ" pitchFamily="50" charset="-128"/>
              </a:rPr>
              <a:t>国・地方公共団体等</a:t>
            </a:r>
            <a:endParaRPr lang="en-US" altLang="ja-JP" sz="1400" b="1">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400" b="1">
                <a:solidFill>
                  <a:srgbClr val="000000"/>
                </a:solidFill>
                <a:latin typeface="メイリオ" pitchFamily="50" charset="-128"/>
                <a:ea typeface="メイリオ" pitchFamily="50" charset="-128"/>
                <a:cs typeface="メイリオ" pitchFamily="50" charset="-128"/>
              </a:rPr>
              <a:t>民間事業者</a:t>
            </a:r>
          </a:p>
        </p:txBody>
      </p:sp>
      <p:sp>
        <p:nvSpPr>
          <p:cNvPr id="117" name="AutoShape 10"/>
          <p:cNvSpPr>
            <a:spLocks noChangeArrowheads="1"/>
          </p:cNvSpPr>
          <p:nvPr/>
        </p:nvSpPr>
        <p:spPr bwMode="auto">
          <a:xfrm flipH="1">
            <a:off x="5230939" y="2159886"/>
            <a:ext cx="2952750" cy="288147"/>
          </a:xfrm>
          <a:prstGeom prst="leftArrowCallout">
            <a:avLst>
              <a:gd name="adj1" fmla="val 18216"/>
              <a:gd name="adj2" fmla="val 25615"/>
              <a:gd name="adj3" fmla="val 43138"/>
              <a:gd name="adj4" fmla="val 79949"/>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18" name="AutoShape 10"/>
          <p:cNvSpPr>
            <a:spLocks noChangeArrowheads="1"/>
          </p:cNvSpPr>
          <p:nvPr/>
        </p:nvSpPr>
        <p:spPr bwMode="auto">
          <a:xfrm flipH="1">
            <a:off x="5207836" y="1718017"/>
            <a:ext cx="2952750" cy="288147"/>
          </a:xfrm>
          <a:prstGeom prst="leftArrowCallout">
            <a:avLst>
              <a:gd name="adj1" fmla="val 18216"/>
              <a:gd name="adj2" fmla="val 25615"/>
              <a:gd name="adj3" fmla="val 43138"/>
              <a:gd name="adj4" fmla="val 80831"/>
            </a:avLst>
          </a:prstGeom>
          <a:solidFill>
            <a:srgbClr val="FFFF99">
              <a:alpha val="54902"/>
            </a:srgbClr>
          </a:solidFill>
          <a:ln w="19050">
            <a:solidFill>
              <a:schemeClr val="tx1">
                <a:lumMod val="50000"/>
                <a:lumOff val="50000"/>
              </a:schemeClr>
            </a:solidFill>
            <a:miter lim="800000"/>
            <a:headEnd/>
            <a:tailEnd/>
          </a:ln>
          <a:effectLst/>
        </p:spPr>
        <p:txBody>
          <a:bodyPr tIns="36000" bIns="36000" anchor="ctr">
            <a:spAutoFit/>
          </a:bodyPr>
          <a:lstStyle/>
          <a:p>
            <a:pP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222258" name="テキスト ボックス 128"/>
          <p:cNvSpPr txBox="1">
            <a:spLocks noChangeArrowheads="1"/>
          </p:cNvSpPr>
          <p:nvPr/>
        </p:nvSpPr>
        <p:spPr bwMode="auto">
          <a:xfrm>
            <a:off x="5303964" y="2182454"/>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民間事業者</a:t>
            </a:r>
          </a:p>
        </p:txBody>
      </p:sp>
      <p:sp>
        <p:nvSpPr>
          <p:cNvPr id="222259" name="テキスト ボックス 129"/>
          <p:cNvSpPr txBox="1">
            <a:spLocks noChangeArrowheads="1"/>
          </p:cNvSpPr>
          <p:nvPr/>
        </p:nvSpPr>
        <p:spPr bwMode="auto">
          <a:xfrm>
            <a:off x="5291137" y="1729462"/>
            <a:ext cx="237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国・地方公共団体等</a:t>
            </a:r>
          </a:p>
        </p:txBody>
      </p:sp>
      <p:sp>
        <p:nvSpPr>
          <p:cNvPr id="222260" name="テキスト ボックス 130"/>
          <p:cNvSpPr txBox="1">
            <a:spLocks noChangeArrowheads="1"/>
          </p:cNvSpPr>
          <p:nvPr/>
        </p:nvSpPr>
        <p:spPr bwMode="auto">
          <a:xfrm>
            <a:off x="3647721" y="1815010"/>
            <a:ext cx="109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法的義務</a:t>
            </a:r>
          </a:p>
        </p:txBody>
      </p:sp>
      <p:sp>
        <p:nvSpPr>
          <p:cNvPr id="122" name="AutoShape 6"/>
          <p:cNvSpPr>
            <a:spLocks noChangeArrowheads="1"/>
          </p:cNvSpPr>
          <p:nvPr/>
        </p:nvSpPr>
        <p:spPr bwMode="auto">
          <a:xfrm>
            <a:off x="8334399" y="1643486"/>
            <a:ext cx="898525" cy="340519"/>
          </a:xfrm>
          <a:prstGeom prst="roundRect">
            <a:avLst>
              <a:gd name="adj" fmla="val 16667"/>
            </a:avLst>
          </a:prstGeom>
          <a:solidFill>
            <a:schemeClr val="accent6">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123" name="AutoShape 6"/>
          <p:cNvSpPr>
            <a:spLocks noChangeArrowheads="1"/>
          </p:cNvSpPr>
          <p:nvPr/>
        </p:nvSpPr>
        <p:spPr bwMode="auto">
          <a:xfrm>
            <a:off x="8334399" y="2096793"/>
            <a:ext cx="898525" cy="340519"/>
          </a:xfrm>
          <a:prstGeom prst="roundRect">
            <a:avLst>
              <a:gd name="adj" fmla="val 16667"/>
            </a:avLst>
          </a:prstGeom>
          <a:solidFill>
            <a:schemeClr val="accent1">
              <a:lumMod val="20000"/>
              <a:lumOff val="80000"/>
            </a:schemeClr>
          </a:solidFill>
          <a:ln w="15875">
            <a:solidFill>
              <a:schemeClr val="tx1"/>
            </a:solidFill>
            <a:round/>
            <a:headEnd/>
            <a:tailEnd/>
          </a:ln>
          <a:effectLst/>
        </p:spPr>
        <p:txBody>
          <a:bodyPr anchor="ctr">
            <a:spAutoFit/>
          </a:bodyPr>
          <a:lstStyle/>
          <a:p>
            <a:pPr algn="ctr" fontAlgn="auto">
              <a:spcBef>
                <a:spcPts val="0"/>
              </a:spcBef>
              <a:spcAft>
                <a:spcPts val="0"/>
              </a:spcAft>
              <a:defRPr/>
            </a:pPr>
            <a:endParaRPr lang="ja-JP" altLang="en-US" sz="1400" dirty="0">
              <a:solidFill>
                <a:prstClr val="black"/>
              </a:solidFill>
              <a:latin typeface="メイリオ" pitchFamily="50" charset="-128"/>
              <a:ea typeface="メイリオ" pitchFamily="50" charset="-128"/>
              <a:cs typeface="メイリオ" pitchFamily="50" charset="-128"/>
            </a:endParaRPr>
          </a:p>
        </p:txBody>
      </p:sp>
      <p:sp>
        <p:nvSpPr>
          <p:cNvPr id="222263" name="テキスト ボックス 133"/>
          <p:cNvSpPr txBox="1">
            <a:spLocks noChangeArrowheads="1"/>
          </p:cNvSpPr>
          <p:nvPr/>
        </p:nvSpPr>
        <p:spPr bwMode="auto">
          <a:xfrm>
            <a:off x="8261375" y="2136375"/>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努力義務</a:t>
            </a:r>
          </a:p>
        </p:txBody>
      </p:sp>
      <p:sp>
        <p:nvSpPr>
          <p:cNvPr id="222264" name="テキスト ボックス 134"/>
          <p:cNvSpPr txBox="1">
            <a:spLocks noChangeArrowheads="1"/>
          </p:cNvSpPr>
          <p:nvPr/>
        </p:nvSpPr>
        <p:spPr bwMode="auto">
          <a:xfrm>
            <a:off x="8297886" y="1698189"/>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法的義務</a:t>
            </a:r>
          </a:p>
        </p:txBody>
      </p:sp>
      <p:cxnSp>
        <p:nvCxnSpPr>
          <p:cNvPr id="126" name="直線矢印コネクタ 125"/>
          <p:cNvCxnSpPr/>
          <p:nvPr/>
        </p:nvCxnSpPr>
        <p:spPr>
          <a:xfrm>
            <a:off x="2023302" y="2531847"/>
            <a:ext cx="269875" cy="430212"/>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H="1">
            <a:off x="7469523" y="2579679"/>
            <a:ext cx="390525" cy="433388"/>
          </a:xfrm>
          <a:prstGeom prst="straightConnector1">
            <a:avLst/>
          </a:prstGeom>
          <a:ln w="95250">
            <a:solidFill>
              <a:schemeClr val="tx1">
                <a:lumMod val="65000"/>
                <a:lumOff val="35000"/>
                <a:alpha val="7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2267" name="テキスト ボックス 137"/>
          <p:cNvSpPr txBox="1">
            <a:spLocks noChangeArrowheads="1"/>
          </p:cNvSpPr>
          <p:nvPr/>
        </p:nvSpPr>
        <p:spPr bwMode="auto">
          <a:xfrm>
            <a:off x="263280" y="3121676"/>
            <a:ext cx="83117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500" dirty="0">
                <a:latin typeface="メイリオ" pitchFamily="50" charset="-128"/>
                <a:ea typeface="メイリオ" pitchFamily="50" charset="-128"/>
                <a:cs typeface="メイリオ" pitchFamily="50" charset="-128"/>
              </a:rPr>
              <a:t>（１）政府全体の方針として、差別の解消の推進に関する</a:t>
            </a:r>
            <a:r>
              <a:rPr lang="ja-JP" altLang="en-US" sz="1500" b="1" dirty="0">
                <a:latin typeface="メイリオ" pitchFamily="50" charset="-128"/>
                <a:ea typeface="メイリオ" pitchFamily="50" charset="-128"/>
                <a:cs typeface="メイリオ" pitchFamily="50" charset="-128"/>
              </a:rPr>
              <a:t>基本方針</a:t>
            </a:r>
            <a:r>
              <a:rPr lang="ja-JP" altLang="en-US" sz="1500" dirty="0">
                <a:latin typeface="メイリオ" pitchFamily="50" charset="-128"/>
                <a:ea typeface="メイリオ" pitchFamily="50" charset="-128"/>
                <a:cs typeface="メイリオ" pitchFamily="50" charset="-128"/>
              </a:rPr>
              <a:t>を策定（閣議決定）</a:t>
            </a:r>
            <a:endParaRPr lang="en-US" altLang="ja-JP" sz="1500" dirty="0">
              <a:latin typeface="メイリオ" pitchFamily="50" charset="-128"/>
              <a:ea typeface="メイリオ" pitchFamily="50" charset="-128"/>
              <a:cs typeface="メイリオ" pitchFamily="50" charset="-128"/>
            </a:endParaRPr>
          </a:p>
        </p:txBody>
      </p:sp>
      <p:sp>
        <p:nvSpPr>
          <p:cNvPr id="222268" name="テキスト ボックス 138"/>
          <p:cNvSpPr txBox="1">
            <a:spLocks noChangeArrowheads="1"/>
          </p:cNvSpPr>
          <p:nvPr/>
        </p:nvSpPr>
        <p:spPr bwMode="auto">
          <a:xfrm>
            <a:off x="4146100" y="2797428"/>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solidFill>
                  <a:srgbClr val="000000"/>
                </a:solidFill>
                <a:latin typeface="メイリオ" pitchFamily="50" charset="-128"/>
                <a:ea typeface="メイリオ" pitchFamily="50" charset="-128"/>
                <a:cs typeface="メイリオ" pitchFamily="50" charset="-128"/>
              </a:rPr>
              <a:t>具体的な対応</a:t>
            </a:r>
          </a:p>
        </p:txBody>
      </p:sp>
      <p:sp>
        <p:nvSpPr>
          <p:cNvPr id="130" name="角丸四角形 129"/>
          <p:cNvSpPr/>
          <p:nvPr/>
        </p:nvSpPr>
        <p:spPr bwMode="auto">
          <a:xfrm>
            <a:off x="973138" y="4078725"/>
            <a:ext cx="8674496" cy="443627"/>
          </a:xfrm>
          <a:prstGeom prst="roundRect">
            <a:avLst>
              <a:gd name="adj" fmla="val 11902"/>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fontAlgn="auto">
              <a:lnSpc>
                <a:spcPct val="150000"/>
              </a:lnSpc>
              <a:spcBef>
                <a:spcPts val="0"/>
              </a:spcBef>
              <a:spcAft>
                <a:spcPts val="0"/>
              </a:spcAft>
              <a:defRPr/>
            </a:pPr>
            <a:r>
              <a:rPr lang="ja-JP" altLang="en-US" sz="1400" dirty="0">
                <a:solidFill>
                  <a:prstClr val="black"/>
                </a:solidFill>
                <a:latin typeface="メイリオ" pitchFamily="50" charset="-128"/>
                <a:ea typeface="メイリオ" pitchFamily="50" charset="-128"/>
                <a:cs typeface="メイリオ" pitchFamily="50" charset="-128"/>
              </a:rPr>
              <a:t>　　　　　</a:t>
            </a:r>
            <a:endParaRPr lang="en-US" altLang="ja-JP" sz="1400" dirty="0">
              <a:solidFill>
                <a:prstClr val="black"/>
              </a:solidFill>
              <a:latin typeface="メイリオ" pitchFamily="50" charset="-128"/>
              <a:ea typeface="メイリオ" pitchFamily="50" charset="-128"/>
              <a:cs typeface="メイリオ" pitchFamily="50" charset="-128"/>
            </a:endParaRPr>
          </a:p>
        </p:txBody>
      </p:sp>
      <p:sp>
        <p:nvSpPr>
          <p:cNvPr id="222270" name="AutoShape 6"/>
          <p:cNvSpPr>
            <a:spLocks noChangeArrowheads="1"/>
          </p:cNvSpPr>
          <p:nvPr/>
        </p:nvSpPr>
        <p:spPr bwMode="auto">
          <a:xfrm>
            <a:off x="1192214" y="4147305"/>
            <a:ext cx="1387475" cy="306467"/>
          </a:xfrm>
          <a:prstGeom prst="roundRect">
            <a:avLst>
              <a:gd name="adj" fmla="val 16667"/>
            </a:avLst>
          </a:prstGeom>
          <a:solidFill>
            <a:schemeClr val="bg1"/>
          </a:solidFill>
          <a:ln w="12700">
            <a:solidFill>
              <a:srgbClr val="FF0000"/>
            </a:solidFill>
            <a:round/>
            <a:headEnd/>
            <a:tailEnd/>
          </a:ln>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71" name="テキスト ボックス 142"/>
          <p:cNvSpPr txBox="1">
            <a:spLocks noChangeArrowheads="1"/>
          </p:cNvSpPr>
          <p:nvPr/>
        </p:nvSpPr>
        <p:spPr bwMode="auto">
          <a:xfrm>
            <a:off x="2643213" y="4162426"/>
            <a:ext cx="570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主務大臣による民間事業者に対する報告徴収、助言・指導、勧告</a:t>
            </a:r>
          </a:p>
        </p:txBody>
      </p:sp>
      <p:sp>
        <p:nvSpPr>
          <p:cNvPr id="222272" name="テキスト ボックス 143"/>
          <p:cNvSpPr txBox="1">
            <a:spLocks noChangeArrowheads="1"/>
          </p:cNvSpPr>
          <p:nvPr/>
        </p:nvSpPr>
        <p:spPr bwMode="auto">
          <a:xfrm>
            <a:off x="1171576" y="4177547"/>
            <a:ext cx="1408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実効性の確保</a:t>
            </a:r>
          </a:p>
        </p:txBody>
      </p:sp>
      <p:sp>
        <p:nvSpPr>
          <p:cNvPr id="222273" name="テキスト ボックス 164"/>
          <p:cNvSpPr txBox="1">
            <a:spLocks noChangeArrowheads="1"/>
          </p:cNvSpPr>
          <p:nvPr/>
        </p:nvSpPr>
        <p:spPr bwMode="auto">
          <a:xfrm>
            <a:off x="8048987" y="3502424"/>
            <a:ext cx="16216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dirty="0">
                <a:solidFill>
                  <a:srgbClr val="000000"/>
                </a:solidFill>
                <a:latin typeface="メイリオ" pitchFamily="50" charset="-128"/>
                <a:ea typeface="メイリオ" pitchFamily="50" charset="-128"/>
                <a:cs typeface="メイリオ" pitchFamily="50" charset="-128"/>
              </a:rPr>
              <a:t>※ </a:t>
            </a:r>
            <a:r>
              <a:rPr lang="ja-JP" altLang="en-US" sz="900" dirty="0">
                <a:solidFill>
                  <a:srgbClr val="000000"/>
                </a:solidFill>
                <a:latin typeface="メイリオ" pitchFamily="50" charset="-128"/>
                <a:ea typeface="メイリオ" pitchFamily="50" charset="-128"/>
                <a:cs typeface="メイリオ" pitchFamily="50" charset="-128"/>
              </a:rPr>
              <a:t>地方の策定は努力義務</a:t>
            </a:r>
          </a:p>
        </p:txBody>
      </p:sp>
      <p:sp>
        <p:nvSpPr>
          <p:cNvPr id="222274" name="テキスト ボックス 166"/>
          <p:cNvSpPr txBox="1">
            <a:spLocks noChangeArrowheads="1"/>
          </p:cNvSpPr>
          <p:nvPr/>
        </p:nvSpPr>
        <p:spPr bwMode="auto">
          <a:xfrm>
            <a:off x="488639" y="3471319"/>
            <a:ext cx="92646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500" dirty="0" smtClean="0">
                <a:solidFill>
                  <a:srgbClr val="000000"/>
                </a:solidFill>
                <a:latin typeface="メイリオ" pitchFamily="50" charset="-128"/>
                <a:ea typeface="メイリオ" pitchFamily="50" charset="-128"/>
                <a:cs typeface="メイリオ" pitchFamily="50" charset="-128"/>
              </a:rPr>
              <a:t>　　 国</a:t>
            </a:r>
            <a:r>
              <a:rPr lang="ja-JP" altLang="en-US" sz="1500" dirty="0">
                <a:solidFill>
                  <a:srgbClr val="000000"/>
                </a:solidFill>
                <a:latin typeface="メイリオ" pitchFamily="50" charset="-128"/>
                <a:ea typeface="メイリオ" pitchFamily="50" charset="-128"/>
                <a:cs typeface="メイリオ" pitchFamily="50" charset="-128"/>
              </a:rPr>
              <a:t>・地方公共団体等　　⇒　</a:t>
            </a:r>
            <a:r>
              <a:rPr lang="ja-JP" altLang="en-US" sz="1500" dirty="0" smtClean="0">
                <a:solidFill>
                  <a:srgbClr val="000000"/>
                </a:solidFill>
                <a:latin typeface="メイリオ" pitchFamily="50" charset="-128"/>
                <a:ea typeface="メイリオ" pitchFamily="50" charset="-128"/>
                <a:cs typeface="メイリオ" pitchFamily="50" charset="-128"/>
              </a:rPr>
              <a:t>当該</a:t>
            </a:r>
            <a:r>
              <a:rPr lang="ja-JP" altLang="en-US" sz="1500" dirty="0">
                <a:solidFill>
                  <a:srgbClr val="000000"/>
                </a:solidFill>
                <a:latin typeface="メイリオ" pitchFamily="50" charset="-128"/>
                <a:ea typeface="メイリオ" pitchFamily="50" charset="-128"/>
                <a:cs typeface="メイリオ" pitchFamily="50" charset="-128"/>
              </a:rPr>
              <a:t>機関における取組に</a:t>
            </a:r>
            <a:r>
              <a:rPr lang="ja-JP" altLang="en-US" sz="1500" dirty="0" smtClean="0">
                <a:solidFill>
                  <a:srgbClr val="000000"/>
                </a:solidFill>
                <a:latin typeface="メイリオ" pitchFamily="50" charset="-128"/>
                <a:ea typeface="メイリオ" pitchFamily="50" charset="-128"/>
                <a:cs typeface="メイリオ" pitchFamily="50" charset="-128"/>
              </a:rPr>
              <a:t>関する</a:t>
            </a:r>
            <a:r>
              <a:rPr lang="ja-JP" altLang="en-US" sz="1500" b="1" dirty="0" smtClean="0">
                <a:solidFill>
                  <a:srgbClr val="000000"/>
                </a:solidFill>
                <a:latin typeface="メイリオ" pitchFamily="50" charset="-128"/>
                <a:ea typeface="メイリオ" pitchFamily="50" charset="-128"/>
                <a:cs typeface="メイリオ" pitchFamily="50" charset="-128"/>
              </a:rPr>
              <a:t>対応要領</a:t>
            </a:r>
            <a:r>
              <a:rPr lang="ja-JP" altLang="en-US" sz="1500" dirty="0">
                <a:solidFill>
                  <a:srgbClr val="000000"/>
                </a:solidFill>
                <a:latin typeface="メイリオ" pitchFamily="50" charset="-128"/>
                <a:ea typeface="メイリオ" pitchFamily="50" charset="-128"/>
                <a:cs typeface="メイリオ" pitchFamily="50" charset="-128"/>
              </a:rPr>
              <a:t>を</a:t>
            </a:r>
            <a:r>
              <a:rPr lang="ja-JP" altLang="en-US" sz="1500" dirty="0" smtClean="0">
                <a:solidFill>
                  <a:srgbClr val="000000"/>
                </a:solidFill>
                <a:latin typeface="メイリオ" pitchFamily="50" charset="-128"/>
                <a:ea typeface="メイリオ" pitchFamily="50" charset="-128"/>
                <a:cs typeface="メイリオ" pitchFamily="50" charset="-128"/>
              </a:rPr>
              <a:t>策定</a:t>
            </a:r>
            <a:endParaRPr lang="en-US" altLang="ja-JP" sz="1500" dirty="0">
              <a:solidFill>
                <a:srgbClr val="000000"/>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500" dirty="0" smtClean="0">
                <a:solidFill>
                  <a:srgbClr val="000000"/>
                </a:solidFill>
                <a:latin typeface="メイリオ" pitchFamily="50" charset="-128"/>
                <a:ea typeface="メイリオ" pitchFamily="50" charset="-128"/>
                <a:cs typeface="メイリオ" pitchFamily="50" charset="-128"/>
              </a:rPr>
              <a:t>       事業者</a:t>
            </a:r>
            <a:r>
              <a:rPr lang="ja-JP" altLang="en-US" sz="1500" dirty="0">
                <a:solidFill>
                  <a:srgbClr val="000000"/>
                </a:solidFill>
                <a:latin typeface="メイリオ" pitchFamily="50" charset="-128"/>
                <a:ea typeface="メイリオ" pitchFamily="50" charset="-128"/>
                <a:cs typeface="メイリオ" pitchFamily="50" charset="-128"/>
              </a:rPr>
              <a:t>　　 　　　  　　⇒　</a:t>
            </a:r>
            <a:r>
              <a:rPr lang="ja-JP" altLang="en-US" sz="1500" dirty="0" smtClean="0">
                <a:solidFill>
                  <a:srgbClr val="000000"/>
                </a:solidFill>
                <a:latin typeface="メイリオ" pitchFamily="50" charset="-128"/>
                <a:ea typeface="メイリオ" pitchFamily="50" charset="-128"/>
                <a:cs typeface="メイリオ" pitchFamily="50" charset="-128"/>
              </a:rPr>
              <a:t>事業分</a:t>
            </a:r>
            <a:r>
              <a:rPr lang="ja-JP" altLang="en-US" sz="1500" dirty="0">
                <a:solidFill>
                  <a:srgbClr val="000000"/>
                </a:solidFill>
                <a:latin typeface="メイリオ" pitchFamily="50" charset="-128"/>
                <a:ea typeface="メイリオ" pitchFamily="50" charset="-128"/>
                <a:cs typeface="メイリオ" pitchFamily="50" charset="-128"/>
              </a:rPr>
              <a:t>野別</a:t>
            </a:r>
            <a:r>
              <a:rPr lang="ja-JP" altLang="en-US" sz="1500" dirty="0" smtClean="0">
                <a:solidFill>
                  <a:srgbClr val="000000"/>
                </a:solidFill>
                <a:latin typeface="メイリオ" pitchFamily="50" charset="-128"/>
                <a:ea typeface="メイリオ" pitchFamily="50" charset="-128"/>
                <a:cs typeface="メイリオ" pitchFamily="50" charset="-128"/>
              </a:rPr>
              <a:t>の</a:t>
            </a:r>
            <a:r>
              <a:rPr lang="ja-JP" altLang="en-US" sz="1500" b="1" dirty="0" smtClean="0">
                <a:solidFill>
                  <a:srgbClr val="000000"/>
                </a:solidFill>
                <a:latin typeface="メイリオ" pitchFamily="50" charset="-128"/>
                <a:ea typeface="メイリオ" pitchFamily="50" charset="-128"/>
                <a:cs typeface="メイリオ" pitchFamily="50" charset="-128"/>
              </a:rPr>
              <a:t>対応指針</a:t>
            </a:r>
            <a:r>
              <a:rPr lang="ja-JP" altLang="en-US" sz="1500" dirty="0">
                <a:solidFill>
                  <a:srgbClr val="000000"/>
                </a:solidFill>
                <a:latin typeface="メイリオ" pitchFamily="50" charset="-128"/>
                <a:ea typeface="メイリオ" pitchFamily="50" charset="-128"/>
                <a:cs typeface="メイリオ" pitchFamily="50" charset="-128"/>
              </a:rPr>
              <a:t>（ガイドライン）を策定</a:t>
            </a:r>
            <a:endParaRPr lang="en-US" altLang="ja-JP" sz="1500" dirty="0">
              <a:solidFill>
                <a:srgbClr val="000000"/>
              </a:solidFill>
              <a:latin typeface="メイリオ" pitchFamily="50" charset="-128"/>
              <a:ea typeface="メイリオ" pitchFamily="50" charset="-128"/>
              <a:cs typeface="メイリオ" pitchFamily="50" charset="-128"/>
            </a:endParaRPr>
          </a:p>
        </p:txBody>
      </p:sp>
      <p:sp>
        <p:nvSpPr>
          <p:cNvPr id="136" name="左中かっこ 135"/>
          <p:cNvSpPr/>
          <p:nvPr/>
        </p:nvSpPr>
        <p:spPr bwMode="auto">
          <a:xfrm>
            <a:off x="937013" y="3502425"/>
            <a:ext cx="85725" cy="36353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222276" name="テキスト ボックス 168"/>
          <p:cNvSpPr txBox="1">
            <a:spLocks noChangeArrowheads="1"/>
          </p:cNvSpPr>
          <p:nvPr/>
        </p:nvSpPr>
        <p:spPr bwMode="auto">
          <a:xfrm>
            <a:off x="322272" y="3524663"/>
            <a:ext cx="844550"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500" dirty="0">
                <a:solidFill>
                  <a:srgbClr val="000000"/>
                </a:solidFill>
                <a:latin typeface="メイリオ" pitchFamily="50" charset="-128"/>
                <a:ea typeface="メイリオ" pitchFamily="50" charset="-128"/>
                <a:cs typeface="メイリオ" pitchFamily="50" charset="-128"/>
              </a:rPr>
              <a:t>（２）</a:t>
            </a:r>
            <a:endParaRPr lang="en-US" altLang="ja-JP" sz="1500" dirty="0">
              <a:solidFill>
                <a:srgbClr val="000000"/>
              </a:solidFill>
              <a:latin typeface="メイリオ" pitchFamily="50" charset="-128"/>
              <a:ea typeface="メイリオ" pitchFamily="50" charset="-128"/>
              <a:cs typeface="メイリオ" pitchFamily="50" charset="-128"/>
            </a:endParaRPr>
          </a:p>
        </p:txBody>
      </p:sp>
      <p:sp>
        <p:nvSpPr>
          <p:cNvPr id="222230" name="AutoShape 6"/>
          <p:cNvSpPr>
            <a:spLocks noChangeArrowheads="1"/>
          </p:cNvSpPr>
          <p:nvPr/>
        </p:nvSpPr>
        <p:spPr bwMode="auto">
          <a:xfrm>
            <a:off x="1192693" y="6150780"/>
            <a:ext cx="1450519" cy="306467"/>
          </a:xfrm>
          <a:prstGeom prst="roundRect">
            <a:avLst>
              <a:gd name="adj" fmla="val 16667"/>
            </a:avLst>
          </a:prstGeom>
          <a:solidFill>
            <a:schemeClr val="bg1"/>
          </a:solidFill>
          <a:ln w="12700">
            <a:solidFill>
              <a:srgbClr val="FF0000"/>
            </a:solidFill>
            <a:round/>
            <a:headEnd/>
            <a:tailEnd/>
          </a:ln>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1200" b="1">
              <a:solidFill>
                <a:srgbClr val="000000"/>
              </a:solidFill>
              <a:latin typeface="メイリオ" pitchFamily="50" charset="-128"/>
              <a:ea typeface="メイリオ" pitchFamily="50" charset="-128"/>
              <a:cs typeface="メイリオ" pitchFamily="50" charset="-128"/>
            </a:endParaRPr>
          </a:p>
        </p:txBody>
      </p:sp>
      <p:sp>
        <p:nvSpPr>
          <p:cNvPr id="222232" name="テキスト ボックス 148"/>
          <p:cNvSpPr txBox="1">
            <a:spLocks noChangeArrowheads="1"/>
          </p:cNvSpPr>
          <p:nvPr/>
        </p:nvSpPr>
        <p:spPr bwMode="auto">
          <a:xfrm>
            <a:off x="1185054" y="6182520"/>
            <a:ext cx="1457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dirty="0">
                <a:solidFill>
                  <a:srgbClr val="000000"/>
                </a:solidFill>
                <a:latin typeface="メイリオ" pitchFamily="50" charset="-128"/>
                <a:ea typeface="メイリオ" pitchFamily="50" charset="-128"/>
                <a:cs typeface="メイリオ" pitchFamily="50" charset="-128"/>
              </a:rPr>
              <a:t>情報収集等</a:t>
            </a:r>
          </a:p>
        </p:txBody>
      </p:sp>
      <p:sp>
        <p:nvSpPr>
          <p:cNvPr id="222231" name="テキスト ボックス 147"/>
          <p:cNvSpPr txBox="1">
            <a:spLocks noChangeArrowheads="1"/>
          </p:cNvSpPr>
          <p:nvPr/>
        </p:nvSpPr>
        <p:spPr bwMode="auto">
          <a:xfrm>
            <a:off x="2601914" y="6138996"/>
            <a:ext cx="7151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solidFill>
                  <a:srgbClr val="000000"/>
                </a:solidFill>
                <a:latin typeface="メイリオ" pitchFamily="50" charset="-128"/>
                <a:ea typeface="メイリオ" pitchFamily="50" charset="-128"/>
                <a:cs typeface="メイリオ" pitchFamily="50" charset="-128"/>
              </a:rPr>
              <a:t>● 国内外における差別及び差別の解消に向けた取組に関わる情報の収集、整理及び提供</a:t>
            </a:r>
          </a:p>
        </p:txBody>
      </p:sp>
      <p:sp>
        <p:nvSpPr>
          <p:cNvPr id="2" name="スライド番号プレースホルダー 1"/>
          <p:cNvSpPr>
            <a:spLocks noGrp="1"/>
          </p:cNvSpPr>
          <p:nvPr>
            <p:ph type="sldNum" sz="quarter" idx="12"/>
          </p:nvPr>
        </p:nvSpPr>
        <p:spPr>
          <a:xfrm>
            <a:off x="7642250" y="6558806"/>
            <a:ext cx="2311400" cy="365125"/>
          </a:xfrm>
        </p:spPr>
        <p:txBody>
          <a:bodyPr/>
          <a:lstStyle/>
          <a:p>
            <a:r>
              <a:rPr kumimoji="1" lang="ja-JP" altLang="en-US" b="1" dirty="0" smtClean="0">
                <a:solidFill>
                  <a:schemeClr val="tx1"/>
                </a:solidFill>
              </a:rPr>
              <a:t>２</a:t>
            </a:r>
            <a:endParaRPr kumimoji="1" lang="ja-JP" altLang="en-US" b="1" dirty="0">
              <a:solidFill>
                <a:schemeClr val="tx1"/>
              </a:solidFill>
            </a:endParaRPr>
          </a:p>
        </p:txBody>
      </p:sp>
    </p:spTree>
    <p:extLst>
      <p:ext uri="{BB962C8B-B14F-4D97-AF65-F5344CB8AC3E}">
        <p14:creationId xmlns:p14="http://schemas.microsoft.com/office/powerpoint/2010/main" val="39046357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kumimoji="1" lang="en-US" altLang="ja-JP" b="1" dirty="0" smtClean="0">
                <a:solidFill>
                  <a:schemeClr val="tx1"/>
                </a:solidFill>
                <a:latin typeface="+mn-ea"/>
              </a:rPr>
              <a:t>3</a:t>
            </a:r>
            <a:endParaRPr kumimoji="1" lang="ja-JP" altLang="en-US" b="1" dirty="0">
              <a:solidFill>
                <a:schemeClr val="tx1"/>
              </a:solidFill>
              <a:latin typeface="+mn-ea"/>
            </a:endParaRPr>
          </a:p>
        </p:txBody>
      </p:sp>
      <p:sp>
        <p:nvSpPr>
          <p:cNvPr id="7" name="コンテンツ プレースホルダー 2"/>
          <p:cNvSpPr>
            <a:spLocks noGrp="1"/>
          </p:cNvSpPr>
          <p:nvPr>
            <p:ph idx="1"/>
          </p:nvPr>
        </p:nvSpPr>
        <p:spPr>
          <a:xfrm>
            <a:off x="490728" y="323564"/>
            <a:ext cx="3521596"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対応要領・対応指針の策定</a:t>
            </a:r>
            <a:endParaRPr kumimoji="1" lang="en-US" altLang="ja-JP" sz="17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7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29" y="663769"/>
            <a:ext cx="8910240" cy="405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52685" y="778494"/>
            <a:ext cx="5616624"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障害者</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差別解消法（平成</a:t>
            </a:r>
            <a:r>
              <a:rPr lang="en-US" altLang="zh-TW" sz="1400" dirty="0" smtClean="0">
                <a:latin typeface="メイリオ" panose="020B0604030504040204" pitchFamily="50" charset="-128"/>
                <a:ea typeface="メイリオ" panose="020B0604030504040204" pitchFamily="50" charset="-128"/>
                <a:cs typeface="メイリオ" panose="020B0604030504040204" pitchFamily="50" charset="-128"/>
              </a:rPr>
              <a:t>28</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年４月１日施行）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704529" y="1827130"/>
            <a:ext cx="2844316" cy="151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差別の解消の推進に関する</a:t>
            </a:r>
            <a:r>
              <a:rPr lang="ja-JP" altLang="ja-JP" sz="14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基本方針</a:t>
            </a:r>
            <a:endPar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全体の方針として策定</a:t>
            </a:r>
          </a:p>
          <a:p>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Ｈ</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27.2.24</a:t>
            </a:r>
            <a:r>
              <a:rPr lang="ja-JP"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閣議</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決定</a:t>
            </a:r>
            <a:r>
              <a:rPr lang="ja-JP"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4611751" y="1110353"/>
            <a:ext cx="4680520" cy="1161747"/>
          </a:xfrm>
          <a:prstGeom prst="roundRect">
            <a:avLst>
              <a:gd name="adj" fmla="val 135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u="dbl"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対応要領 </a:t>
            </a:r>
            <a:endParaRPr lang="en-US" altLang="ja-JP" sz="1400" b="1" u="dbl"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当該機関における</a:t>
            </a:r>
            <a:r>
              <a:rPr lang="ja-JP" altLang="en-US" sz="13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職員の取組に関する要領</a:t>
            </a:r>
            <a:endPar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○厚生労働省（人事課）   ○中央労働委員会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○厚労省所管独立行政法人等 </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a:t>
            </a:r>
            <a:endPar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640965" y="2367826"/>
            <a:ext cx="4680520" cy="1925270"/>
          </a:xfrm>
          <a:prstGeom prst="roundRect">
            <a:avLst>
              <a:gd name="adj" fmla="val 91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u="dbl"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対応指針</a:t>
            </a:r>
            <a:endParaRPr lang="ja-JP" altLang="ja-JP" sz="1400" b="1" u="dbl"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事業者向け</a:t>
            </a:r>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に事業分野別の</a:t>
            </a:r>
            <a:r>
              <a:rPr lang="ja-JP" altLang="en-US" sz="13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指針</a:t>
            </a:r>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（ガイドライン）</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○福祉事業者向けガイドライン</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○医療関係事業者向けガイドライン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○衛生事業者向けガイドライン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○社会保険労務士の業務を行う事業者向け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68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ガイドライン</a:t>
            </a:r>
            <a:endPar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ストライプ矢印 13"/>
          <p:cNvSpPr/>
          <p:nvPr/>
        </p:nvSpPr>
        <p:spPr>
          <a:xfrm>
            <a:off x="3754845" y="2060212"/>
            <a:ext cx="711180" cy="9190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247587" y="1393992"/>
            <a:ext cx="1872208" cy="29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政府全体</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015907" y="788620"/>
            <a:ext cx="1872208" cy="29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厚生労働省</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コンテンツ プレースホルダー 2"/>
          <p:cNvSpPr txBox="1">
            <a:spLocks/>
          </p:cNvSpPr>
          <p:nvPr/>
        </p:nvSpPr>
        <p:spPr>
          <a:xfrm>
            <a:off x="466430" y="4959170"/>
            <a:ext cx="5616820"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公表</a:t>
            </a:r>
            <a:r>
              <a:rPr lang="ja-JP" altLang="en-US" sz="1700" b="1" dirty="0">
                <a:latin typeface="メイリオ" panose="020B0604030504040204" pitchFamily="50" charset="-128"/>
                <a:ea typeface="メイリオ" panose="020B0604030504040204" pitchFamily="50" charset="-128"/>
                <a:cs typeface="メイリオ" panose="020B0604030504040204" pitchFamily="50" charset="-128"/>
              </a:rPr>
              <a:t>まで</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の工程（指針）　</a:t>
            </a: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507891" y="5319210"/>
            <a:ext cx="8910240" cy="972108"/>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障害者団体からのヒアリング                </a:t>
            </a:r>
            <a:r>
              <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月初旬　　　 公表・周知</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月中旬　各分野別にパブリックコメント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　障害者差別解消法施行　　　　</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 name="直線コネクタ 18"/>
          <p:cNvCxnSpPr/>
          <p:nvPr/>
        </p:nvCxnSpPr>
        <p:spPr>
          <a:xfrm>
            <a:off x="5169024" y="5481228"/>
            <a:ext cx="0" cy="64807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77633" y="4365031"/>
            <a:ext cx="8453808" cy="3840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300" dirty="0"/>
              <a:t>http://www.mhlw.go.jp/seisakunitsuite/bunya/hukushi_kaigo/shougaishahukushi/sabetsu_kaisho/index.html</a:t>
            </a:r>
            <a:endParaRPr kumimoji="1" lang="ja-JP" altLang="en-US" sz="1300" dirty="0"/>
          </a:p>
        </p:txBody>
      </p:sp>
      <p:sp>
        <p:nvSpPr>
          <p:cNvPr id="3" name="正方形/長方形 2"/>
          <p:cNvSpPr/>
          <p:nvPr/>
        </p:nvSpPr>
        <p:spPr>
          <a:xfrm>
            <a:off x="552686" y="4129917"/>
            <a:ext cx="2138063" cy="3263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対応指針掲載</a:t>
            </a:r>
            <a:r>
              <a:rPr kumimoji="1" lang="en-US" altLang="ja-JP" sz="1300" b="1" dirty="0" smtClean="0">
                <a:latin typeface="メイリオ" panose="020B0604030504040204" pitchFamily="50" charset="-128"/>
                <a:ea typeface="メイリオ" panose="020B0604030504040204" pitchFamily="50" charset="-128"/>
                <a:cs typeface="メイリオ" panose="020B0604030504040204" pitchFamily="50" charset="-128"/>
              </a:rPr>
              <a:t>URL</a:t>
            </a:r>
            <a:r>
              <a:rPr kumimoji="1"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3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18935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福祉事業者向けガイドラインの概要＜１＞</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5" y="828673"/>
            <a:ext cx="8892988" cy="555265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趣旨</a:t>
            </a:r>
            <a:endPar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福祉分野に関わる事業（地域福祉、児童福祉、老人福祉、障害福祉）を行う事業者向けの</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ガイドライン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不当な差別的取扱いと考えられる例</a:t>
            </a:r>
            <a:endPar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○サービスの利用を拒否すること</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○サービスの利用を制限すること（場所・時間帯などの制限）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○サービスの利用に際し条件を付すこと（障害のない者には付さない条件を付すこと）</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○サービスの利用・提供にあたって、他の者とは異なる取扱いをすること</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合理的配慮と考えられる例</a:t>
            </a:r>
            <a:endPar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○基準・手順の柔軟な変更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・障害の特性に応じた休憩時間等の調整などのルール、慣行を柔軟に変更すること　</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○物理的環境への配慮</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・施設内の段差にスロープを渡すこと　など</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○補助器具・サービスの提供</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・手話、要約筆記、筆談、図解、ふりがな付文書を使用するなど、本人が希望する方法で、わかりや</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すい説明を行うこと</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・パニック等を起こした際に静かに休憩できる場所を設けること　</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・館内放送を文字化したり、電光表示板で表示したりすること　など</a:t>
            </a:r>
            <a:endParaRPr lang="en-US" altLang="ja-JP"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事業者における相談体制の整備</a:t>
            </a:r>
            <a:endPar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事業者における研修・啓発</a:t>
            </a:r>
            <a:endPar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国の行政機関における相談窓口</a:t>
            </a:r>
            <a:r>
              <a:rPr kumimoji="1"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７　主務大臣による行政措置</a:t>
            </a:r>
            <a:endParaRPr kumimoji="1" lang="en-US" altLang="ja-JP" sz="14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r>
              <a:rPr kumimoji="1" lang="ja-JP" altLang="en-US" b="1" dirty="0" smtClean="0">
                <a:solidFill>
                  <a:schemeClr val="tx1"/>
                </a:solidFill>
              </a:rPr>
              <a:t>４</a:t>
            </a:r>
            <a:endParaRPr kumimoji="1" lang="ja-JP" altLang="en-US" b="1" dirty="0">
              <a:solidFill>
                <a:schemeClr val="tx1"/>
              </a:solidFill>
            </a:endParaRPr>
          </a:p>
        </p:txBody>
      </p:sp>
      <p:sp>
        <p:nvSpPr>
          <p:cNvPr id="3" name="正方形/長方形 2"/>
          <p:cNvSpPr/>
          <p:nvPr/>
        </p:nvSpPr>
        <p:spPr>
          <a:xfrm>
            <a:off x="6903217" y="332657"/>
            <a:ext cx="2574286" cy="496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smtClean="0">
                <a:solidFill>
                  <a:schemeClr val="tx1"/>
                </a:solidFill>
              </a:rPr>
              <a:t>※</a:t>
            </a:r>
            <a:r>
              <a:rPr kumimoji="1" lang="ja-JP" altLang="en-US" sz="1400" dirty="0" smtClean="0">
                <a:solidFill>
                  <a:schemeClr val="tx1"/>
                </a:solidFill>
              </a:rPr>
              <a:t>他分野のガイドラインも</a:t>
            </a:r>
            <a:endParaRPr kumimoji="1" lang="en-US" altLang="ja-JP" sz="1400" dirty="0" smtClean="0">
              <a:solidFill>
                <a:schemeClr val="tx1"/>
              </a:solidFill>
            </a:endParaRPr>
          </a:p>
          <a:p>
            <a:r>
              <a:rPr kumimoji="1" lang="ja-JP" altLang="en-US" sz="1400" dirty="0" smtClean="0">
                <a:solidFill>
                  <a:schemeClr val="tx1"/>
                </a:solidFill>
              </a:rPr>
              <a:t>　　ほぼ同内容</a:t>
            </a:r>
            <a:endParaRPr kumimoji="1" lang="ja-JP" altLang="en-US" sz="1400" dirty="0">
              <a:solidFill>
                <a:schemeClr val="tx1"/>
              </a:solidFill>
            </a:endParaRPr>
          </a:p>
        </p:txBody>
      </p:sp>
      <p:sp>
        <p:nvSpPr>
          <p:cNvPr id="6" name="中かっこ 5"/>
          <p:cNvSpPr/>
          <p:nvPr/>
        </p:nvSpPr>
        <p:spPr>
          <a:xfrm>
            <a:off x="6825208" y="332657"/>
            <a:ext cx="2496277" cy="49601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307977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4" y="828673"/>
            <a:ext cx="8892989" cy="5544616"/>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675300" y="912894"/>
            <a:ext cx="7172473" cy="8475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福祉事業者向けガイドラインの特色</a:t>
            </a:r>
            <a:endParaRPr lang="en-US" altLang="ja-JP" sz="1400" b="1" u="sng"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（１）障害種別ごとの障害特性に応じた対応について記載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3604945" y="2146501"/>
            <a:ext cx="2804381" cy="4019736"/>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p:cNvSpPr txBox="1">
            <a:spLocks/>
          </p:cNvSpPr>
          <p:nvPr/>
        </p:nvSpPr>
        <p:spPr>
          <a:xfrm>
            <a:off x="693957" y="2134103"/>
            <a:ext cx="2804381" cy="4032134"/>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コンテンツ プレースホルダー 2"/>
          <p:cNvSpPr txBox="1">
            <a:spLocks/>
          </p:cNvSpPr>
          <p:nvPr/>
        </p:nvSpPr>
        <p:spPr>
          <a:xfrm>
            <a:off x="6513172" y="2125438"/>
            <a:ext cx="2804381" cy="4040799"/>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744464" y="1760460"/>
            <a:ext cx="776155" cy="308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25484" y="1760460"/>
            <a:ext cx="1014113" cy="44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a:t>
            </a:r>
            <a:endPar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r>
              <a:rPr kumimoji="1" lang="ja-JP" altLang="en-US" b="1" dirty="0" smtClean="0">
                <a:solidFill>
                  <a:schemeClr val="tx1"/>
                </a:solidFill>
              </a:rPr>
              <a:t>５</a:t>
            </a:r>
            <a:endParaRPr kumimoji="1" lang="ja-JP" altLang="en-US" b="1" dirty="0">
              <a:solidFill>
                <a:schemeClr val="tx1"/>
              </a:solidFill>
            </a:endParaRPr>
          </a:p>
        </p:txBody>
      </p:sp>
      <p:sp>
        <p:nvSpPr>
          <p:cNvPr id="11" name="正方形/長方形 10"/>
          <p:cNvSpPr/>
          <p:nvPr/>
        </p:nvSpPr>
        <p:spPr>
          <a:xfrm>
            <a:off x="3604945" y="2137964"/>
            <a:ext cx="2884353" cy="40282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肢体不自由（車椅子を利用されている場合）</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抄</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p>
          <a:p>
            <a:pPr lvl="0"/>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・脊髄損傷（対麻痺又は四肢麻痺、</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排泄障</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害</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、知覚障害、体温調節障害など）</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・脳性麻痺（不随意運動、手足の緊張</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、言</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語</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障害、知的障害重複の場合も</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ある</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・脳血管障害（片麻痺、運動失調）</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・病気等による筋力低下や関節損傷など</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歩行が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困難な場合もある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・ベッドへの移乗、着替え、洗面、</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トイレ、</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入浴</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など、日常の様々な場面で</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援助</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必</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要</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な人の割合が高い</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・段差をなくす、車椅子移動時の幅・</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走行</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面</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の斜度、車椅子用トイレ、施設</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のドア</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引き戸や自動ドアにするなど</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の配慮</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・机</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アプローチ時に</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車椅子が入れる</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高さや</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を容易にする手の届く範囲の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考慮</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・目線をあわせて会話する</a:t>
            </a:r>
          </a:p>
        </p:txBody>
      </p:sp>
      <p:sp>
        <p:nvSpPr>
          <p:cNvPr id="12" name="正方形/長方形 11"/>
          <p:cNvSpPr/>
          <p:nvPr/>
        </p:nvSpPr>
        <p:spPr>
          <a:xfrm>
            <a:off x="744463" y="2069015"/>
            <a:ext cx="2808312" cy="41764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聴覚障害</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抄</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・聴覚障害は外見上</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わかりにく</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障害で</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あり</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、その人が抱えている困難も他</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人から</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は気づかれにくい側面がある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・聴覚障害者は補聴器や人工内耳を装用</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するほか、コミュニケーション方法</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には、手話、筆談、口話など様々な方</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法があるが、どれか一つで十分という</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ことではなく、多くの聴覚障害者は話</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err="1">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相手や場面によって複数の手段を組</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み合わせるなど使い分けている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・手話や文字表示、手話通訳や要約筆記</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者の配置など、目で見てわかる情報を</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提示したり</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コミュニケーションを</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とる</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配慮</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・音声だけで話すことは極力避け、視覚</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的なより具体的な情報も併用</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・スマートフォンなどのアプリに音声を</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文字に変換できるものがあり、これら</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を使用すると筆談を補うことができる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567205" y="1952300"/>
            <a:ext cx="2888680" cy="42611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失語症（抄）</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主な特性</a:t>
            </a:r>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・聞くことの障害</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　音</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は聞こえるが「ことば」の理解に</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障</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害があり</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「話」の内容が分からない</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話すことの障害</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伝えたいことをうまく言葉や文章に</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ない</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読むことの障害</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文字を読んでも理解が難しい</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・書くことの障害</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書き間違いが多い、また「てにをは</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をうまく使えない、文を書くこと</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難しい</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050" dirty="0">
                <a:latin typeface="ＭＳ ゴシック" panose="020B0609070205080204" pitchFamily="49" charset="-128"/>
                <a:ea typeface="ＭＳ ゴシック" panose="020B0609070205080204" pitchFamily="49" charset="-128"/>
                <a:cs typeface="メイリオ" panose="020B0604030504040204" pitchFamily="50" charset="-128"/>
              </a:rPr>
              <a:t>主な対応</a:t>
            </a:r>
            <a:r>
              <a:rPr lang="en-US" altLang="ja-JP" sz="1050" dirty="0" smtClean="0">
                <a:latin typeface="ＭＳ ゴシック" panose="020B0609070205080204" pitchFamily="49" charset="-128"/>
                <a:ea typeface="ＭＳ ゴシック" panose="020B0609070205080204" pitchFamily="49" charset="-128"/>
                <a:cs typeface="メイリオ" panose="020B0604030504040204" pitchFamily="50" charset="-128"/>
              </a:rPr>
              <a:t>〕</a:t>
            </a:r>
          </a:p>
          <a:p>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・表情がわかるよう、顔を見ながら、</a:t>
            </a:r>
            <a:r>
              <a:rPr lang="ja-JP" altLang="en-US" sz="1050" dirty="0" err="1" smtClean="0">
                <a:latin typeface="メイリオ" panose="020B0604030504040204" pitchFamily="50" charset="-128"/>
                <a:ea typeface="メイリオ" panose="020B0604030504040204" pitchFamily="50" charset="-128"/>
                <a:cs typeface="メイリオ" panose="020B0604030504040204" pitchFamily="50" charset="-128"/>
              </a:rPr>
              <a:t>ゆっ</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くりと短いことばや文章で、わかりや</a:t>
            </a:r>
            <a:r>
              <a:rPr lang="ja-JP" altLang="en-US" sz="1050" dirty="0" err="1" smtClean="0">
                <a:latin typeface="メイリオ" panose="020B0604030504040204" pitchFamily="50" charset="-128"/>
                <a:ea typeface="メイリオ" panose="020B0604030504040204" pitchFamily="50" charset="-128"/>
                <a:cs typeface="メイリオ" panose="020B0604030504040204" pitchFamily="50" charset="-128"/>
              </a:rPr>
              <a:t>す</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err="1" smtClean="0">
                <a:latin typeface="メイリオ" panose="020B0604030504040204" pitchFamily="50" charset="-128"/>
                <a:ea typeface="メイリオ" panose="020B0604030504040204" pitchFamily="50" charset="-128"/>
                <a:cs typeface="メイリオ" panose="020B0604030504040204" pitchFamily="50" charset="-128"/>
              </a:rPr>
              <a:t>く</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話しかける</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・「はい」「いいえ」で答えられるように</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問いかけると理解しやすい</a:t>
            </a:r>
            <a:endParaRPr lang="en-US" altLang="ja-JP" sz="1050" dirty="0">
              <a:latin typeface="ＭＳ ゴシック" panose="020B0609070205080204" pitchFamily="49" charset="-128"/>
              <a:ea typeface="ＭＳ ゴシック" panose="020B0609070205080204" pitchFamily="49" charset="-128"/>
              <a:cs typeface="メイリオ" panose="020B0604030504040204" pitchFamily="50" charset="-128"/>
            </a:endParaRPr>
          </a:p>
        </p:txBody>
      </p:sp>
    </p:spTree>
    <p:extLst>
      <p:ext uri="{BB962C8B-B14F-4D97-AF65-F5344CB8AC3E}">
        <p14:creationId xmlns:p14="http://schemas.microsoft.com/office/powerpoint/2010/main" val="22993454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614122" y="476672"/>
            <a:ext cx="7615242" cy="360040"/>
          </a:xfrm>
        </p:spPr>
        <p:txBody>
          <a:bodyPr>
            <a:normAutofit/>
          </a:bodyPr>
          <a:lstStyle/>
          <a:p>
            <a:pPr marL="0" indent="0">
              <a:buNone/>
            </a:pPr>
            <a:r>
              <a:rPr kumimoji="1"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福祉事業者向けガイドラインの概要＜３＞</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84515" y="828673"/>
            <a:ext cx="8892988" cy="5544616"/>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584515" y="863262"/>
            <a:ext cx="7263258" cy="76617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50000"/>
              </a:lnSpc>
              <a:buNone/>
            </a:pPr>
            <a:r>
              <a:rPr lang="ja-JP" altLang="en-US" sz="14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福祉事業者向けガイドラインの特色</a:t>
            </a:r>
            <a:endParaRPr lang="en-US" altLang="ja-JP" sz="1400" b="1" u="sng"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（２）障害特性に応じた具体的対応例（コラム）を記載　～抄～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988378" y="1556792"/>
            <a:ext cx="4052519" cy="1878648"/>
          </a:xfrm>
          <a:prstGeom prst="rect">
            <a:avLst/>
          </a:prstGeom>
          <a:ln>
            <a:solidFill>
              <a:schemeClr val="tx1"/>
            </a:solidFill>
            <a:prstDash val="sysDot"/>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アンケートも多様な方法で（視覚障害）</a:t>
            </a:r>
            <a:endParaRPr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アンケート</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を取る際に、印刷物だけを配布していました。すると、</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視覚障</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害</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方から、電子データでほしいと要望がありました。電子データであればパソコンの読み上げソフトを利用して回答できるからとのことでした。</a:t>
            </a:r>
          </a:p>
          <a:p>
            <a:pPr marL="0" indent="0">
              <a:buNone/>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紙</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媒体という画一的な方法ではなく、テキストデータでアンケートを送信し、メールで回答を受け取るという方法をとることで、視覚障害の方にもアンケートに答えてもらえるようになりました</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p:cNvSpPr txBox="1">
            <a:spLocks/>
          </p:cNvSpPr>
          <p:nvPr/>
        </p:nvSpPr>
        <p:spPr>
          <a:xfrm>
            <a:off x="984446" y="3512673"/>
            <a:ext cx="4084878" cy="1859904"/>
          </a:xfrm>
          <a:prstGeom prst="rect">
            <a:avLst/>
          </a:prstGeom>
          <a:ln>
            <a:solidFill>
              <a:schemeClr val="tx1"/>
            </a:solidFill>
            <a:prstDash val="sysDot"/>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建物の段差が障壁に（肢体</a:t>
            </a:r>
            <a:r>
              <a:rPr lang="ja-JP" altLang="en-US" sz="1200" b="1" u="sng" dirty="0">
                <a:latin typeface="メイリオ" panose="020B0604030504040204" pitchFamily="50" charset="-128"/>
                <a:ea typeface="メイリオ" panose="020B0604030504040204" pitchFamily="50" charset="-128"/>
                <a:cs typeface="メイリオ" panose="020B0604030504040204" pitchFamily="50" charset="-128"/>
              </a:rPr>
              <a:t>不自由</a:t>
            </a:r>
            <a:r>
              <a:rPr lang="ja-JP" altLang="en-US" sz="1200" b="1" u="sng"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車椅子</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を使用している身体障害者（</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級）Ａさんが、外出中、建物に入ろうとすると大きな段差があり立ち往生してしまいました</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スタッフ</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に協力をお願いしてみると、段差を車椅子で乗り越える手伝いを申し出てくれました。介助のお陰で、無事に建物に入ることができました</a:t>
            </a:r>
            <a:r>
              <a:rPr lang="ja-JP"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コンテンツ プレースホルダー 2"/>
          <p:cNvSpPr txBox="1">
            <a:spLocks/>
          </p:cNvSpPr>
          <p:nvPr/>
        </p:nvSpPr>
        <p:spPr>
          <a:xfrm>
            <a:off x="5265035" y="1556792"/>
            <a:ext cx="4048135" cy="1878648"/>
          </a:xfrm>
          <a:prstGeom prst="rect">
            <a:avLst/>
          </a:prstGeom>
          <a:ln>
            <a:solidFill>
              <a:schemeClr val="tx1"/>
            </a:solidFill>
            <a:prstDash val="sysDot"/>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20000"/>
              </a:lnSpc>
              <a:buFont typeface="Arial" panose="020B0604020202020204" pitchFamily="34" charset="0"/>
              <a:buNone/>
            </a:pPr>
            <a:r>
              <a:rPr lang="ja-JP" altLang="en-US" sz="1400" b="1" u="sng" dirty="0" smtClean="0">
                <a:latin typeface="メイリオ" panose="020B0604030504040204" pitchFamily="50" charset="-128"/>
                <a:ea typeface="メイリオ" panose="020B0604030504040204" pitchFamily="50" charset="-128"/>
                <a:cs typeface="メイリオ" panose="020B0604030504040204" pitchFamily="50" charset="-128"/>
              </a:rPr>
              <a:t>作業能力を発揮するための一工夫（知的障害）</a:t>
            </a:r>
            <a:endParaRPr lang="en-US" altLang="ja-JP" sz="14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None/>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Ａ</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さんは、作業能力はあるけれど、不安が強くなると本来の作業能力が発揮できなくなってしまいます。Ａさんの担当は清掃作業。１フロアーを一人で担当するように任されていましたが、広い範囲を一人で任されることに不安を感じ、本来の作業能力を発揮できずミスが増えていました。</a:t>
            </a:r>
          </a:p>
          <a:p>
            <a:pPr marL="0" indent="0">
              <a:lnSpc>
                <a:spcPct val="110000"/>
              </a:lnSpc>
              <a:buNone/>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作業量</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は変えずに</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フロアーを</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人で担当する様にしたところ、Ａさんの不安が減少し、本来の能力を発揮できるようになり、ミスも減りました</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コンテンツ プレースホルダー 2"/>
          <p:cNvSpPr txBox="1">
            <a:spLocks/>
          </p:cNvSpPr>
          <p:nvPr/>
        </p:nvSpPr>
        <p:spPr>
          <a:xfrm>
            <a:off x="5265035" y="3512673"/>
            <a:ext cx="4084878" cy="1859905"/>
          </a:xfrm>
          <a:prstGeom prst="rect">
            <a:avLst/>
          </a:prstGeom>
          <a:ln>
            <a:solidFill>
              <a:schemeClr val="tx1"/>
            </a:solidFill>
            <a:prstDash val="sysDot"/>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1500" b="1" u="sng" dirty="0" smtClean="0">
                <a:latin typeface="メイリオ" panose="020B0604030504040204" pitchFamily="50" charset="-128"/>
                <a:ea typeface="メイリオ" panose="020B0604030504040204" pitchFamily="50" charset="-128"/>
                <a:cs typeface="メイリオ" panose="020B0604030504040204" pitchFamily="50" charset="-128"/>
              </a:rPr>
              <a:t>個別の対応で理解が容易に（発達障害）</a:t>
            </a:r>
            <a:endParaRPr lang="en-US" altLang="ja-JP" sz="15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None/>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発達</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障害</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Ｂ</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さんは</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、利用者全体に向けた説明を聞いても、理解できないことがしばしばある方です。そのため、ルールや変更事項等が伝わらないことでトラブルになってしまうことも多々ありました。</a:t>
            </a:r>
          </a:p>
          <a:p>
            <a:pPr marL="0" indent="0">
              <a:lnSpc>
                <a:spcPct val="110000"/>
              </a:lnSpc>
              <a:buNone/>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そこ</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で</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Ｂ</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さんには</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、全体での説明の他に個別に時間を取り、正面に座り文字やイラストにして直接伝えるようにしたら、様々な説明が理解できるようになり、トラブルが減るようになりました</a:t>
            </a:r>
            <a:r>
              <a:rPr lang="ja-JP"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コンテンツ プレースホルダー 2"/>
          <p:cNvSpPr txBox="1">
            <a:spLocks/>
          </p:cNvSpPr>
          <p:nvPr/>
        </p:nvSpPr>
        <p:spPr>
          <a:xfrm>
            <a:off x="520914" y="5360277"/>
            <a:ext cx="9039965"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50000"/>
              </a:lnSpc>
              <a:buNone/>
            </a:pP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（３）関連情報をコラムで紹介</a:t>
            </a:r>
            <a:endPar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○障害者虐待防止法　○発達障害者支援法　○身体障害者補助犬　○障害者に関するマーク　</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○児童虐待防止法　　○高齢者虐待防止法　等</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10000"/>
              </a:lnSpc>
              <a:buNone/>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スライド番号プレースホルダー 7"/>
          <p:cNvSpPr>
            <a:spLocks noGrp="1"/>
          </p:cNvSpPr>
          <p:nvPr>
            <p:ph type="sldNum" sz="quarter" idx="12"/>
          </p:nvPr>
        </p:nvSpPr>
        <p:spPr/>
        <p:txBody>
          <a:bodyPr/>
          <a:lstStyle/>
          <a:p>
            <a:r>
              <a:rPr lang="ja-JP" altLang="en-US" b="1" dirty="0">
                <a:solidFill>
                  <a:schemeClr val="tx1"/>
                </a:solidFill>
              </a:rPr>
              <a:t>６</a:t>
            </a:r>
            <a:endParaRPr kumimoji="1" lang="ja-JP" altLang="en-US" b="1" dirty="0">
              <a:solidFill>
                <a:schemeClr val="tx1"/>
              </a:solidFill>
            </a:endParaRPr>
          </a:p>
        </p:txBody>
      </p:sp>
    </p:spTree>
    <p:extLst>
      <p:ext uri="{BB962C8B-B14F-4D97-AF65-F5344CB8AC3E}">
        <p14:creationId xmlns:p14="http://schemas.microsoft.com/office/powerpoint/2010/main" val="38094519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95301" y="116632"/>
            <a:ext cx="8915400" cy="6624736"/>
          </a:xfrm>
        </p:spPr>
        <p:txBody>
          <a:bodyPr/>
          <a:lstStyle/>
          <a:p>
            <a:r>
              <a:rPr lang="ja-JP" altLang="en-US" sz="3600" dirty="0" smtClean="0">
                <a:solidFill>
                  <a:schemeClr val="tx1"/>
                </a:solidFill>
              </a:rPr>
              <a:t>２　障害者虐待防止法について</a:t>
            </a:r>
          </a:p>
        </p:txBody>
      </p:sp>
      <p:sp>
        <p:nvSpPr>
          <p:cNvPr id="2" name="スライド番号プレースホルダー 1"/>
          <p:cNvSpPr>
            <a:spLocks noGrp="1"/>
          </p:cNvSpPr>
          <p:nvPr>
            <p:ph type="sldNum" sz="quarter" idx="12"/>
          </p:nvPr>
        </p:nvSpPr>
        <p:spPr/>
        <p:txBody>
          <a:bodyPr/>
          <a:lstStyle/>
          <a:p>
            <a:pPr>
              <a:defRPr/>
            </a:pPr>
            <a:fld id="{11BE0065-5178-4AB2-8CC4-07902E3F039B}" type="slidenum">
              <a:rPr lang="en-US" altLang="ja-JP" smtClean="0">
                <a:solidFill>
                  <a:prstClr val="black"/>
                </a:solidFill>
              </a:rPr>
              <a:pPr>
                <a:defRPr/>
              </a:pPr>
              <a:t>97</a:t>
            </a:fld>
            <a:endParaRPr lang="en-US" altLang="ja-JP">
              <a:solidFill>
                <a:prstClr val="black"/>
              </a:solidFill>
            </a:endParaRPr>
          </a:p>
        </p:txBody>
      </p:sp>
    </p:spTree>
    <p:extLst>
      <p:ext uri="{BB962C8B-B14F-4D97-AF65-F5344CB8AC3E}">
        <p14:creationId xmlns:p14="http://schemas.microsoft.com/office/powerpoint/2010/main" val="2195857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52409" y="152400"/>
            <a:ext cx="3124200"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ja-JP" altLang="en-US" sz="1600" b="1" dirty="0" smtClean="0">
                <a:solidFill>
                  <a:prstClr val="white"/>
                </a:solidFill>
              </a:rPr>
              <a:t>障害者虐待防止法の概要</a:t>
            </a:r>
            <a:endParaRPr lang="en-US" altLang="ja-JP" sz="1600" b="1" dirty="0" smtClean="0">
              <a:solidFill>
                <a:prstClr val="white"/>
              </a:solidFill>
            </a:endParaRPr>
          </a:p>
        </p:txBody>
      </p:sp>
      <p:sp>
        <p:nvSpPr>
          <p:cNvPr id="5" name="AutoShape 3"/>
          <p:cNvSpPr>
            <a:spLocks noChangeArrowheads="1"/>
          </p:cNvSpPr>
          <p:nvPr/>
        </p:nvSpPr>
        <p:spPr bwMode="auto">
          <a:xfrm>
            <a:off x="152416" y="838200"/>
            <a:ext cx="1143000" cy="30480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fontAlgn="base">
              <a:spcBef>
                <a:spcPct val="0"/>
              </a:spcBef>
              <a:spcAft>
                <a:spcPct val="0"/>
              </a:spcAft>
              <a:defRPr/>
            </a:pPr>
            <a:r>
              <a:rPr lang="ja-JP" altLang="en-US" sz="2000" dirty="0">
                <a:solidFill>
                  <a:prstClr val="black"/>
                </a:solidFill>
                <a:latin typeface="HGPｺﾞｼｯｸE" pitchFamily="50" charset="-128"/>
              </a:rPr>
              <a:t>目　的</a:t>
            </a:r>
            <a:endParaRPr lang="ja-JP" altLang="en-US" sz="2000" dirty="0">
              <a:solidFill>
                <a:prstClr val="black"/>
              </a:solidFill>
              <a:latin typeface="Arial"/>
            </a:endParaRPr>
          </a:p>
        </p:txBody>
      </p:sp>
      <p:sp>
        <p:nvSpPr>
          <p:cNvPr id="6" name="正方形/長方形 5"/>
          <p:cNvSpPr/>
          <p:nvPr/>
        </p:nvSpPr>
        <p:spPr>
          <a:xfrm>
            <a:off x="228600" y="1219200"/>
            <a:ext cx="93726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b"/>
          <a:lstStyle/>
          <a:p>
            <a:pPr marL="88900" fontAlgn="base">
              <a:spcBef>
                <a:spcPct val="0"/>
              </a:spcBef>
              <a:spcAft>
                <a:spcPct val="0"/>
              </a:spcAft>
              <a:defRPr/>
            </a:pPr>
            <a:r>
              <a:rPr lang="ja-JP" altLang="en-US" sz="1600" spc="-20" dirty="0" smtClean="0">
                <a:solidFill>
                  <a:prstClr val="black"/>
                </a:solidFill>
                <a:latin typeface="HGSｺﾞｼｯｸM" pitchFamily="50" charset="-128"/>
              </a:rPr>
              <a:t>　　</a:t>
            </a:r>
            <a:r>
              <a:rPr lang="ja-JP" altLang="en-US" sz="1600" u="sng" spc="-20" dirty="0" smtClean="0">
                <a:solidFill>
                  <a:srgbClr val="FF0000"/>
                </a:solidFill>
                <a:latin typeface="HGSｺﾞｼｯｸM" pitchFamily="50" charset="-128"/>
              </a:rPr>
              <a:t>障害者</a:t>
            </a:r>
            <a:r>
              <a:rPr lang="ja-JP" altLang="en-US" sz="1600" u="sng" spc="-20" dirty="0">
                <a:solidFill>
                  <a:srgbClr val="FF0000"/>
                </a:solidFill>
                <a:latin typeface="HGSｺﾞｼｯｸM" pitchFamily="50" charset="-128"/>
              </a:rPr>
              <a:t>に対する虐待が障害者の尊厳を害するものであり、障害者の自立及び</a:t>
            </a:r>
            <a:r>
              <a:rPr lang="ja-JP" altLang="en-US" sz="1600" u="sng" spc="-20" dirty="0" smtClean="0">
                <a:solidFill>
                  <a:srgbClr val="FF0000"/>
                </a:solidFill>
                <a:latin typeface="HGSｺﾞｼｯｸM" pitchFamily="50" charset="-128"/>
              </a:rPr>
              <a:t>社会</a:t>
            </a:r>
            <a:r>
              <a:rPr lang="ja-JP" altLang="en-US" sz="1600" u="sng" spc="-20" dirty="0">
                <a:solidFill>
                  <a:srgbClr val="FF0000"/>
                </a:solidFill>
                <a:latin typeface="HGSｺﾞｼｯｸM" pitchFamily="50" charset="-128"/>
              </a:rPr>
              <a:t>参加にと</a:t>
            </a:r>
            <a:r>
              <a:rPr lang="ja-JP" altLang="en-US" sz="1600" u="sng" spc="-20" dirty="0" err="1" smtClean="0">
                <a:solidFill>
                  <a:srgbClr val="FF0000"/>
                </a:solidFill>
                <a:latin typeface="HGSｺﾞｼｯｸM" pitchFamily="50" charset="-128"/>
              </a:rPr>
              <a:t>っ</a:t>
            </a:r>
            <a:r>
              <a:rPr lang="en-US" altLang="ja-JP" sz="1600" spc="-20" dirty="0" smtClean="0">
                <a:solidFill>
                  <a:srgbClr val="FF0000"/>
                </a:solidFill>
                <a:latin typeface="HGSｺﾞｼｯｸM" pitchFamily="50" charset="-128"/>
              </a:rPr>
              <a:t> </a:t>
            </a:r>
            <a:r>
              <a:rPr lang="ja-JP" altLang="en-US" sz="1600" u="sng" spc="-20" dirty="0" smtClean="0">
                <a:solidFill>
                  <a:srgbClr val="FF0000"/>
                </a:solidFill>
                <a:latin typeface="HGSｺﾞｼｯｸM" pitchFamily="50" charset="-128"/>
              </a:rPr>
              <a:t>て</a:t>
            </a:r>
            <a:r>
              <a:rPr lang="ja-JP" altLang="en-US" sz="1600" u="sng" spc="-20" dirty="0">
                <a:solidFill>
                  <a:srgbClr val="FF0000"/>
                </a:solidFill>
                <a:latin typeface="HGSｺﾞｼｯｸM" pitchFamily="50" charset="-128"/>
              </a:rPr>
              <a:t>障害者に対する虐待を防止することが極めて重要であること</a:t>
            </a:r>
            <a:r>
              <a:rPr lang="ja-JP" altLang="en-US" sz="1600" spc="-20" dirty="0">
                <a:solidFill>
                  <a:prstClr val="black"/>
                </a:solidFill>
                <a:latin typeface="HGSｺﾞｼｯｸM" pitchFamily="50" charset="-128"/>
              </a:rPr>
              <a:t>等</a:t>
            </a:r>
            <a:r>
              <a:rPr lang="ja-JP" altLang="en-US" sz="1600" spc="-20" dirty="0" smtClean="0">
                <a:solidFill>
                  <a:prstClr val="black"/>
                </a:solidFill>
                <a:latin typeface="HGSｺﾞｼｯｸM" pitchFamily="50" charset="-128"/>
              </a:rPr>
              <a:t>に鑑み</a:t>
            </a:r>
            <a:r>
              <a:rPr lang="ja-JP" altLang="en-US" sz="1600" spc="-20" dirty="0">
                <a:solidFill>
                  <a:prstClr val="black"/>
                </a:solidFill>
                <a:latin typeface="HGSｺﾞｼｯｸM" pitchFamily="50" charset="-128"/>
              </a:rPr>
              <a:t>、障害者に対する虐待</a:t>
            </a:r>
            <a:r>
              <a:rPr lang="ja-JP" altLang="en-US" sz="1600" spc="-20" dirty="0" smtClean="0">
                <a:solidFill>
                  <a:prstClr val="black"/>
                </a:solidFill>
                <a:latin typeface="HGSｺﾞｼｯｸM" pitchFamily="50" charset="-128"/>
              </a:rPr>
              <a:t>の</a:t>
            </a:r>
            <a:r>
              <a:rPr lang="en-US" altLang="ja-JP" sz="1600" spc="-20" dirty="0" smtClean="0">
                <a:solidFill>
                  <a:prstClr val="black"/>
                </a:solidFill>
                <a:latin typeface="HGSｺﾞｼｯｸM" pitchFamily="50" charset="-128"/>
              </a:rPr>
              <a:t> </a:t>
            </a:r>
            <a:r>
              <a:rPr lang="ja-JP" altLang="en-US" sz="1600" spc="-20" dirty="0" smtClean="0">
                <a:solidFill>
                  <a:prstClr val="black"/>
                </a:solidFill>
                <a:latin typeface="HGSｺﾞｼｯｸM" pitchFamily="50" charset="-128"/>
              </a:rPr>
              <a:t>禁止</a:t>
            </a:r>
            <a:r>
              <a:rPr lang="ja-JP" altLang="en-US" sz="1600" spc="-20" dirty="0">
                <a:solidFill>
                  <a:prstClr val="black"/>
                </a:solidFill>
                <a:latin typeface="HGSｺﾞｼｯｸM" pitchFamily="50" charset="-128"/>
              </a:rPr>
              <a:t>、国等の責務、障害者虐待を受けた障害者</a:t>
            </a:r>
            <a:r>
              <a:rPr lang="ja-JP" altLang="en-US" sz="1600" spc="-20" dirty="0" smtClean="0">
                <a:solidFill>
                  <a:prstClr val="black"/>
                </a:solidFill>
                <a:latin typeface="HGSｺﾞｼｯｸM" pitchFamily="50" charset="-128"/>
              </a:rPr>
              <a:t>に対する</a:t>
            </a:r>
            <a:r>
              <a:rPr lang="ja-JP" altLang="en-US" sz="1600" spc="-20" dirty="0">
                <a:solidFill>
                  <a:prstClr val="black"/>
                </a:solidFill>
                <a:latin typeface="HGSｺﾞｼｯｸM" pitchFamily="50" charset="-128"/>
              </a:rPr>
              <a:t>保護及び自立の支援のための措置</a:t>
            </a:r>
            <a:r>
              <a:rPr lang="ja-JP" altLang="en-US" sz="1600" spc="-20" dirty="0" smtClean="0">
                <a:solidFill>
                  <a:prstClr val="black"/>
                </a:solidFill>
                <a:latin typeface="HGSｺﾞｼｯｸM" pitchFamily="50" charset="-128"/>
              </a:rPr>
              <a:t>、</a:t>
            </a:r>
            <a:r>
              <a:rPr lang="en-US" altLang="ja-JP" sz="1600" spc="-20" dirty="0" smtClean="0">
                <a:solidFill>
                  <a:prstClr val="black"/>
                </a:solidFill>
                <a:latin typeface="HGSｺﾞｼｯｸM" pitchFamily="50" charset="-128"/>
              </a:rPr>
              <a:t> </a:t>
            </a:r>
            <a:r>
              <a:rPr lang="ja-JP" altLang="en-US" sz="1600" spc="-20" dirty="0" smtClean="0">
                <a:solidFill>
                  <a:prstClr val="black"/>
                </a:solidFill>
                <a:latin typeface="HGSｺﾞｼｯｸM" pitchFamily="50" charset="-128"/>
              </a:rPr>
              <a:t>養護者</a:t>
            </a:r>
            <a:r>
              <a:rPr lang="ja-JP" altLang="en-US" sz="1600" spc="-20" dirty="0">
                <a:solidFill>
                  <a:prstClr val="black"/>
                </a:solidFill>
                <a:latin typeface="HGSｺﾞｼｯｸM" pitchFamily="50" charset="-128"/>
              </a:rPr>
              <a:t>に対する支援のための措置</a:t>
            </a:r>
            <a:r>
              <a:rPr lang="ja-JP" altLang="en-US" sz="1600" spc="-20" dirty="0" smtClean="0">
                <a:solidFill>
                  <a:prstClr val="black"/>
                </a:solidFill>
                <a:latin typeface="HGSｺﾞｼｯｸM" pitchFamily="50" charset="-128"/>
              </a:rPr>
              <a:t>等を</a:t>
            </a:r>
            <a:r>
              <a:rPr lang="ja-JP" altLang="en-US" sz="1600" spc="-20" dirty="0">
                <a:solidFill>
                  <a:prstClr val="black"/>
                </a:solidFill>
                <a:latin typeface="HGSｺﾞｼｯｸM" pitchFamily="50" charset="-128"/>
              </a:rPr>
              <a:t>定めることにより、障害者虐待の防止、養護者に</a:t>
            </a:r>
            <a:r>
              <a:rPr lang="ja-JP" altLang="en-US" sz="1600" spc="-20" dirty="0" smtClean="0">
                <a:solidFill>
                  <a:prstClr val="black"/>
                </a:solidFill>
                <a:latin typeface="HGSｺﾞｼｯｸM" pitchFamily="50" charset="-128"/>
              </a:rPr>
              <a:t>対する</a:t>
            </a:r>
            <a:r>
              <a:rPr lang="en-US" altLang="ja-JP" sz="1600" spc="-20" dirty="0" smtClean="0">
                <a:solidFill>
                  <a:prstClr val="black"/>
                </a:solidFill>
                <a:latin typeface="HGSｺﾞｼｯｸM" pitchFamily="50" charset="-128"/>
              </a:rPr>
              <a:t> </a:t>
            </a:r>
            <a:r>
              <a:rPr lang="ja-JP" altLang="en-US" sz="1600" spc="-20" dirty="0" smtClean="0">
                <a:solidFill>
                  <a:prstClr val="black"/>
                </a:solidFill>
                <a:latin typeface="HGSｺﾞｼｯｸM" pitchFamily="50" charset="-128"/>
              </a:rPr>
              <a:t>支援</a:t>
            </a:r>
            <a:r>
              <a:rPr lang="ja-JP" altLang="en-US" sz="1600" spc="-20" dirty="0">
                <a:solidFill>
                  <a:prstClr val="black"/>
                </a:solidFill>
                <a:latin typeface="HGSｺﾞｼｯｸM" pitchFamily="50" charset="-128"/>
              </a:rPr>
              <a:t>等に関する施策</a:t>
            </a:r>
            <a:r>
              <a:rPr lang="ja-JP" altLang="en-US" sz="1600" spc="-20" dirty="0" smtClean="0">
                <a:solidFill>
                  <a:prstClr val="black"/>
                </a:solidFill>
                <a:latin typeface="HGSｺﾞｼｯｸM" pitchFamily="50" charset="-128"/>
              </a:rPr>
              <a:t>を促進</a:t>
            </a:r>
            <a:r>
              <a:rPr lang="ja-JP" altLang="en-US" sz="1600" spc="-20" dirty="0">
                <a:solidFill>
                  <a:prstClr val="black"/>
                </a:solidFill>
                <a:latin typeface="HGSｺﾞｼｯｸM" pitchFamily="50" charset="-128"/>
              </a:rPr>
              <a:t>し、もって障害者の権利利益の擁護に資することを目的とする。</a:t>
            </a:r>
            <a:endParaRPr lang="ja-JP" altLang="en-US" sz="1600" spc="-20" dirty="0">
              <a:solidFill>
                <a:prstClr val="white"/>
              </a:solidFill>
            </a:endParaRPr>
          </a:p>
        </p:txBody>
      </p:sp>
      <p:sp>
        <p:nvSpPr>
          <p:cNvPr id="7" name="Rectangle 71"/>
          <p:cNvSpPr>
            <a:spLocks noChangeArrowheads="1"/>
          </p:cNvSpPr>
          <p:nvPr/>
        </p:nvSpPr>
        <p:spPr bwMode="auto">
          <a:xfrm>
            <a:off x="5638803" y="152400"/>
            <a:ext cx="4082687" cy="165270"/>
          </a:xfrm>
          <a:prstGeom prst="rect">
            <a:avLst/>
          </a:prstGeom>
          <a:solidFill>
            <a:srgbClr val="FFFFFF"/>
          </a:solidFill>
          <a:ln w="9525" cap="rnd">
            <a:noFill/>
            <a:prstDash val="sysDot"/>
            <a:miter lim="800000"/>
            <a:headEnd/>
            <a:tailEnd/>
          </a:ln>
        </p:spPr>
        <p:txBody>
          <a:bodyPr lIns="74295" tIns="8890" rIns="74295" bIns="8890"/>
          <a:lstStyle/>
          <a:p>
            <a:pPr marL="273050" lvl="1" algn="r" defTabSz="873125" fontAlgn="base">
              <a:spcBef>
                <a:spcPct val="0"/>
              </a:spcBef>
              <a:spcAft>
                <a:spcPct val="0"/>
              </a:spcAft>
            </a:pPr>
            <a:r>
              <a:rPr lang="ja-JP" altLang="en-US" sz="1200" dirty="0">
                <a:solidFill>
                  <a:srgbClr val="000000"/>
                </a:solidFill>
                <a:latin typeface="HGｺﾞｼｯｸM" pitchFamily="49" charset="-128"/>
              </a:rPr>
              <a:t>（平成２３年６月１７日成立、同６月２４日公</a:t>
            </a:r>
            <a:r>
              <a:rPr lang="ja-JP" altLang="en-US" sz="1200" dirty="0" smtClean="0">
                <a:solidFill>
                  <a:srgbClr val="000000"/>
                </a:solidFill>
                <a:latin typeface="HGｺﾞｼｯｸM" pitchFamily="49" charset="-128"/>
              </a:rPr>
              <a:t>布、</a:t>
            </a:r>
            <a:endParaRPr lang="en-US" altLang="ja-JP" sz="1200" dirty="0" smtClean="0">
              <a:solidFill>
                <a:srgbClr val="000000"/>
              </a:solidFill>
              <a:latin typeface="HGｺﾞｼｯｸM" pitchFamily="49" charset="-128"/>
            </a:endParaRPr>
          </a:p>
          <a:p>
            <a:pPr marL="273050" lvl="1" algn="r" defTabSz="873125" fontAlgn="base">
              <a:spcBef>
                <a:spcPct val="0"/>
              </a:spcBef>
              <a:spcAft>
                <a:spcPct val="0"/>
              </a:spcAft>
            </a:pPr>
            <a:r>
              <a:rPr lang="ja-JP" altLang="en-US" sz="1200" dirty="0" smtClean="0">
                <a:solidFill>
                  <a:prstClr val="black"/>
                </a:solidFill>
                <a:latin typeface="HGｺﾞｼｯｸM" pitchFamily="49" charset="-128"/>
              </a:rPr>
              <a:t>平成２４年１０月１日施行）</a:t>
            </a:r>
            <a:endParaRPr lang="ja-JP" altLang="en-US" sz="1200" dirty="0">
              <a:solidFill>
                <a:prstClr val="black"/>
              </a:solidFill>
              <a:latin typeface="Arial"/>
            </a:endParaRPr>
          </a:p>
        </p:txBody>
      </p:sp>
      <p:sp>
        <p:nvSpPr>
          <p:cNvPr id="8" name="AutoShape 5"/>
          <p:cNvSpPr>
            <a:spLocks noChangeArrowheads="1"/>
          </p:cNvSpPr>
          <p:nvPr/>
        </p:nvSpPr>
        <p:spPr bwMode="auto">
          <a:xfrm>
            <a:off x="152416" y="2819400"/>
            <a:ext cx="1143000" cy="29210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fontAlgn="base">
              <a:spcBef>
                <a:spcPct val="0"/>
              </a:spcBef>
              <a:spcAft>
                <a:spcPct val="0"/>
              </a:spcAft>
              <a:defRPr/>
            </a:pPr>
            <a:r>
              <a:rPr lang="ja-JP" altLang="en-US" sz="2000" dirty="0">
                <a:solidFill>
                  <a:prstClr val="black"/>
                </a:solidFill>
                <a:latin typeface="HGPｺﾞｼｯｸE" pitchFamily="50" charset="-128"/>
              </a:rPr>
              <a:t>定　義</a:t>
            </a:r>
            <a:endParaRPr lang="ja-JP" altLang="en-US" sz="2000" dirty="0">
              <a:solidFill>
                <a:prstClr val="black"/>
              </a:solidFill>
              <a:latin typeface="Arial"/>
            </a:endParaRPr>
          </a:p>
        </p:txBody>
      </p:sp>
      <p:sp>
        <p:nvSpPr>
          <p:cNvPr id="9" name="正方形/長方形 8"/>
          <p:cNvSpPr/>
          <p:nvPr/>
        </p:nvSpPr>
        <p:spPr>
          <a:xfrm>
            <a:off x="228600" y="3200400"/>
            <a:ext cx="9372600" cy="350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5725" indent="-85725" fontAlgn="base">
              <a:spcBef>
                <a:spcPct val="0"/>
              </a:spcBef>
              <a:spcAft>
                <a:spcPct val="0"/>
              </a:spcAft>
              <a:defRPr/>
            </a:pPr>
            <a:r>
              <a:rPr lang="ja-JP" altLang="ja-JP" sz="1600" dirty="0">
                <a:solidFill>
                  <a:prstClr val="black"/>
                </a:solidFill>
              </a:rPr>
              <a:t>１　｢障害者｣とは、身体・知的・精神障害その他の心身の機能の障害がある者であって、障害及び社会的障壁により継続的に日常生活・社会生活に相当な制限を受ける状態にあるものを</a:t>
            </a:r>
            <a:r>
              <a:rPr lang="ja-JP" altLang="ja-JP" sz="1600" dirty="0" smtClean="0">
                <a:solidFill>
                  <a:prstClr val="black"/>
                </a:solidFill>
              </a:rPr>
              <a:t>いう。</a:t>
            </a:r>
            <a:endParaRPr lang="ja-JP" altLang="ja-JP" sz="1600" dirty="0">
              <a:solidFill>
                <a:prstClr val="black"/>
              </a:solidFill>
            </a:endParaRPr>
          </a:p>
          <a:p>
            <a:pPr marL="85725" indent="-85725" fontAlgn="base">
              <a:spcBef>
                <a:spcPct val="0"/>
              </a:spcBef>
              <a:spcAft>
                <a:spcPct val="0"/>
              </a:spcAft>
              <a:defRPr/>
            </a:pPr>
            <a:r>
              <a:rPr lang="ja-JP" altLang="ja-JP" sz="1600" dirty="0">
                <a:solidFill>
                  <a:prstClr val="black"/>
                </a:solidFill>
              </a:rPr>
              <a:t>２　｢障害者虐待｣とは</a:t>
            </a:r>
            <a:r>
              <a:rPr lang="ja-JP" altLang="ja-JP" sz="1600" dirty="0" smtClean="0">
                <a:solidFill>
                  <a:prstClr val="black"/>
                </a:solidFill>
              </a:rPr>
              <a:t>、</a:t>
            </a:r>
            <a:r>
              <a:rPr lang="ja-JP" altLang="en-US" sz="1600" dirty="0" smtClean="0">
                <a:solidFill>
                  <a:prstClr val="black"/>
                </a:solidFill>
              </a:rPr>
              <a:t>次の３つをいう。</a:t>
            </a:r>
            <a:endParaRPr lang="en-US" altLang="ja-JP" sz="1600" dirty="0" smtClean="0">
              <a:solidFill>
                <a:prstClr val="black"/>
              </a:solidFill>
            </a:endParaRPr>
          </a:p>
          <a:p>
            <a:pPr marL="85725" indent="-85725" fontAlgn="base">
              <a:spcBef>
                <a:spcPct val="0"/>
              </a:spcBef>
              <a:spcAft>
                <a:spcPct val="0"/>
              </a:spcAft>
              <a:defRPr/>
            </a:pPr>
            <a:endParaRPr lang="en-US" altLang="ja-JP" sz="1600" dirty="0" smtClean="0">
              <a:solidFill>
                <a:prstClr val="black"/>
              </a:solidFill>
            </a:endParaRPr>
          </a:p>
          <a:p>
            <a:pPr marL="85725" indent="-85725" fontAlgn="base">
              <a:spcBef>
                <a:spcPct val="0"/>
              </a:spcBef>
              <a:spcAft>
                <a:spcPct val="0"/>
              </a:spcAft>
              <a:defRPr/>
            </a:pPr>
            <a:r>
              <a:rPr lang="en-US" altLang="ja-JP" sz="1600" dirty="0" smtClean="0">
                <a:solidFill>
                  <a:prstClr val="black"/>
                </a:solidFill>
              </a:rPr>
              <a:t>   </a:t>
            </a:r>
            <a:r>
              <a:rPr lang="ja-JP" altLang="ja-JP" sz="1600" dirty="0" smtClean="0">
                <a:solidFill>
                  <a:srgbClr val="FF0000"/>
                </a:solidFill>
              </a:rPr>
              <a:t>①養護者による障害者虐待</a:t>
            </a:r>
            <a:endParaRPr lang="en-US" altLang="ja-JP" sz="1600" dirty="0" smtClean="0">
              <a:solidFill>
                <a:srgbClr val="FF0000"/>
              </a:solidFill>
            </a:endParaRPr>
          </a:p>
          <a:p>
            <a:pPr marL="85725" indent="-85725" fontAlgn="base">
              <a:spcBef>
                <a:spcPct val="0"/>
              </a:spcBef>
              <a:spcAft>
                <a:spcPct val="0"/>
              </a:spcAft>
              <a:defRPr/>
            </a:pPr>
            <a:r>
              <a:rPr lang="en-US" altLang="ja-JP" sz="1600" dirty="0" smtClean="0">
                <a:solidFill>
                  <a:srgbClr val="FF0000"/>
                </a:solidFill>
              </a:rPr>
              <a:t>   </a:t>
            </a:r>
            <a:r>
              <a:rPr lang="ja-JP" altLang="ja-JP" sz="1600" dirty="0" smtClean="0">
                <a:solidFill>
                  <a:srgbClr val="FF0000"/>
                </a:solidFill>
              </a:rPr>
              <a:t>②障害者福祉施設従事者等による障害者虐待</a:t>
            </a:r>
            <a:endParaRPr lang="en-US" altLang="ja-JP" sz="1600" dirty="0" smtClean="0">
              <a:solidFill>
                <a:srgbClr val="FF0000"/>
              </a:solidFill>
            </a:endParaRPr>
          </a:p>
          <a:p>
            <a:pPr marL="85725" indent="-85725" fontAlgn="base">
              <a:spcBef>
                <a:spcPct val="0"/>
              </a:spcBef>
              <a:spcAft>
                <a:spcPct val="0"/>
              </a:spcAft>
              <a:defRPr/>
            </a:pPr>
            <a:r>
              <a:rPr lang="en-US" altLang="ja-JP" sz="1600" dirty="0" smtClean="0">
                <a:solidFill>
                  <a:srgbClr val="FF0000"/>
                </a:solidFill>
              </a:rPr>
              <a:t>   </a:t>
            </a:r>
            <a:r>
              <a:rPr lang="ja-JP" altLang="ja-JP" sz="1600" dirty="0" smtClean="0">
                <a:solidFill>
                  <a:srgbClr val="FF0000"/>
                </a:solidFill>
              </a:rPr>
              <a:t>③使用者による障害者虐待</a:t>
            </a:r>
            <a:r>
              <a:rPr lang="en-US" altLang="ja-JP" sz="1600" dirty="0" smtClean="0">
                <a:solidFill>
                  <a:srgbClr val="FF0000"/>
                </a:solidFill>
              </a:rPr>
              <a:t>   </a:t>
            </a:r>
            <a:endParaRPr lang="ja-JP" altLang="ja-JP" sz="1600" dirty="0" smtClean="0">
              <a:solidFill>
                <a:prstClr val="black"/>
              </a:solidFill>
            </a:endParaRPr>
          </a:p>
          <a:p>
            <a:pPr marL="85725" indent="-85725" fontAlgn="base">
              <a:spcBef>
                <a:spcPct val="0"/>
              </a:spcBef>
              <a:spcAft>
                <a:spcPct val="0"/>
              </a:spcAft>
              <a:defRPr/>
            </a:pPr>
            <a:endParaRPr lang="en-US" altLang="ja-JP" sz="1600" dirty="0" smtClean="0">
              <a:solidFill>
                <a:prstClr val="black"/>
              </a:solidFill>
            </a:endParaRPr>
          </a:p>
          <a:p>
            <a:pPr marL="85725" indent="-85725" fontAlgn="base">
              <a:spcBef>
                <a:spcPct val="0"/>
              </a:spcBef>
              <a:spcAft>
                <a:spcPct val="0"/>
              </a:spcAft>
              <a:defRPr/>
            </a:pPr>
            <a:r>
              <a:rPr lang="ja-JP" altLang="ja-JP" sz="1600" dirty="0" smtClean="0">
                <a:solidFill>
                  <a:prstClr val="black"/>
                </a:solidFill>
              </a:rPr>
              <a:t>３</a:t>
            </a:r>
            <a:r>
              <a:rPr lang="ja-JP" altLang="ja-JP" sz="1600" dirty="0">
                <a:solidFill>
                  <a:prstClr val="black"/>
                </a:solidFill>
              </a:rPr>
              <a:t>　障害者虐待の類型は</a:t>
            </a:r>
            <a:r>
              <a:rPr lang="ja-JP" altLang="ja-JP" sz="1600" dirty="0" smtClean="0">
                <a:solidFill>
                  <a:prstClr val="black"/>
                </a:solidFill>
              </a:rPr>
              <a:t>、</a:t>
            </a:r>
            <a:r>
              <a:rPr lang="ja-JP" altLang="en-US" sz="1600" dirty="0" smtClean="0">
                <a:solidFill>
                  <a:prstClr val="black"/>
                </a:solidFill>
              </a:rPr>
              <a:t>次の５つ。（具体的要件は、虐待を行う主体ごとに微妙に異なる。）</a:t>
            </a:r>
            <a:endParaRPr lang="en-US" altLang="ja-JP" sz="1600" dirty="0" smtClean="0">
              <a:solidFill>
                <a:prstClr val="black"/>
              </a:solidFill>
            </a:endParaRPr>
          </a:p>
          <a:p>
            <a:pPr marL="85725" indent="-85725" fontAlgn="base">
              <a:spcBef>
                <a:spcPct val="0"/>
              </a:spcBef>
              <a:spcAft>
                <a:spcPct val="0"/>
              </a:spcAft>
              <a:defRPr/>
            </a:pPr>
            <a:r>
              <a:rPr lang="ja-JP" altLang="en-US" sz="1600" dirty="0" smtClean="0">
                <a:solidFill>
                  <a:prstClr val="black"/>
                </a:solidFill>
              </a:rPr>
              <a:t>　</a:t>
            </a:r>
            <a:r>
              <a:rPr lang="ja-JP" altLang="ja-JP" sz="1600" dirty="0" smtClean="0">
                <a:solidFill>
                  <a:srgbClr val="FF0000"/>
                </a:solidFill>
              </a:rPr>
              <a:t>①</a:t>
            </a:r>
            <a:r>
              <a:rPr lang="ja-JP" altLang="ja-JP" sz="1600" dirty="0">
                <a:solidFill>
                  <a:srgbClr val="FF0000"/>
                </a:solidFill>
              </a:rPr>
              <a:t>身体的</a:t>
            </a:r>
            <a:r>
              <a:rPr lang="ja-JP" altLang="ja-JP" sz="1600" dirty="0" smtClean="0">
                <a:solidFill>
                  <a:srgbClr val="FF0000"/>
                </a:solidFill>
              </a:rPr>
              <a:t>虐待</a:t>
            </a:r>
            <a:r>
              <a:rPr lang="ja-JP" altLang="en-US" sz="1600" dirty="0" smtClean="0">
                <a:solidFill>
                  <a:srgbClr val="FF0000"/>
                </a:solidFill>
              </a:rPr>
              <a:t>　</a:t>
            </a:r>
            <a:r>
              <a:rPr lang="ja-JP" altLang="en-US" sz="1050" dirty="0" smtClean="0">
                <a:solidFill>
                  <a:srgbClr val="000000"/>
                </a:solidFill>
              </a:rPr>
              <a:t>（</a:t>
            </a:r>
            <a:r>
              <a:rPr lang="ja-JP" altLang="en-US" sz="1050" dirty="0" smtClean="0">
                <a:solidFill>
                  <a:prstClr val="black"/>
                </a:solidFill>
              </a:rPr>
              <a:t>障害者の身体に外傷が生じ、若しくは生じるおそれのある暴行を加え、又は正当な理由なく障害者の身体を拘束すること）</a:t>
            </a:r>
            <a:endParaRPr lang="en-US" altLang="ja-JP" sz="1050" dirty="0" smtClean="0">
              <a:solidFill>
                <a:prstClr val="black"/>
              </a:solidFill>
            </a:endParaRPr>
          </a:p>
          <a:p>
            <a:pPr marL="85725" indent="-85725" fontAlgn="base">
              <a:spcBef>
                <a:spcPct val="0"/>
              </a:spcBef>
              <a:spcAft>
                <a:spcPct val="0"/>
              </a:spcAft>
              <a:defRPr/>
            </a:pPr>
            <a:r>
              <a:rPr lang="ja-JP" altLang="en-US" sz="1600" dirty="0" smtClean="0">
                <a:solidFill>
                  <a:srgbClr val="FF0000"/>
                </a:solidFill>
              </a:rPr>
              <a:t>　</a:t>
            </a:r>
            <a:r>
              <a:rPr lang="ja-JP" altLang="ja-JP" sz="1600" dirty="0" smtClean="0">
                <a:solidFill>
                  <a:srgbClr val="FF0000"/>
                </a:solidFill>
              </a:rPr>
              <a:t>②</a:t>
            </a:r>
            <a:r>
              <a:rPr lang="ja-JP" altLang="en-US" sz="1600" dirty="0" smtClean="0">
                <a:solidFill>
                  <a:srgbClr val="FF0000"/>
                </a:solidFill>
              </a:rPr>
              <a:t>放棄・放置　　</a:t>
            </a:r>
            <a:r>
              <a:rPr lang="ja-JP" altLang="en-US" sz="1050" dirty="0" smtClean="0">
                <a:solidFill>
                  <a:srgbClr val="000000"/>
                </a:solidFill>
              </a:rPr>
              <a:t>（障害者を衰弱させるような著しい減食又は長時間の放置等による</a:t>
            </a:r>
            <a:r>
              <a:rPr lang="en-US" altLang="ja-JP" sz="1050" dirty="0" smtClean="0">
                <a:solidFill>
                  <a:srgbClr val="000000"/>
                </a:solidFill>
              </a:rPr>
              <a:t>①③④</a:t>
            </a:r>
            <a:r>
              <a:rPr lang="ja-JP" altLang="en-US" sz="1050" dirty="0" smtClean="0">
                <a:solidFill>
                  <a:srgbClr val="000000"/>
                </a:solidFill>
              </a:rPr>
              <a:t>の行為と同様の行為の放置等）</a:t>
            </a:r>
            <a:endParaRPr lang="en-US" altLang="ja-JP" sz="1050" dirty="0" smtClean="0">
              <a:solidFill>
                <a:srgbClr val="000000"/>
              </a:solidFill>
            </a:endParaRPr>
          </a:p>
          <a:p>
            <a:pPr marL="85725" indent="-85725" fontAlgn="base">
              <a:spcBef>
                <a:spcPct val="0"/>
              </a:spcBef>
              <a:spcAft>
                <a:spcPct val="0"/>
              </a:spcAft>
              <a:defRPr/>
            </a:pPr>
            <a:r>
              <a:rPr lang="ja-JP" altLang="en-US" sz="1600" dirty="0" smtClean="0">
                <a:solidFill>
                  <a:srgbClr val="FF0000"/>
                </a:solidFill>
              </a:rPr>
              <a:t>　</a:t>
            </a:r>
            <a:r>
              <a:rPr lang="ja-JP" altLang="ja-JP" sz="1600" dirty="0" smtClean="0">
                <a:solidFill>
                  <a:srgbClr val="FF0000"/>
                </a:solidFill>
              </a:rPr>
              <a:t>③</a:t>
            </a:r>
            <a:r>
              <a:rPr lang="ja-JP" altLang="ja-JP" sz="1600" dirty="0">
                <a:solidFill>
                  <a:srgbClr val="FF0000"/>
                </a:solidFill>
              </a:rPr>
              <a:t>心理的</a:t>
            </a:r>
            <a:r>
              <a:rPr lang="ja-JP" altLang="ja-JP" sz="1600" dirty="0" smtClean="0">
                <a:solidFill>
                  <a:srgbClr val="FF0000"/>
                </a:solidFill>
              </a:rPr>
              <a:t>虐待</a:t>
            </a:r>
            <a:r>
              <a:rPr lang="ja-JP" altLang="en-US" sz="1600" dirty="0" smtClean="0">
                <a:solidFill>
                  <a:srgbClr val="FF0000"/>
                </a:solidFill>
              </a:rPr>
              <a:t>　</a:t>
            </a:r>
            <a:r>
              <a:rPr lang="ja-JP" altLang="en-US" sz="1050" dirty="0" smtClean="0">
                <a:solidFill>
                  <a:srgbClr val="000000"/>
                </a:solidFill>
              </a:rPr>
              <a:t>（障害者に対する著しい暴言又は著しく拒絶的な対応その他の障害者に著しい心理的外傷を与える言動を行うこと）</a:t>
            </a:r>
            <a:endParaRPr lang="en-US" altLang="ja-JP" sz="1050" dirty="0" smtClean="0">
              <a:solidFill>
                <a:srgbClr val="000000"/>
              </a:solidFill>
            </a:endParaRPr>
          </a:p>
          <a:p>
            <a:pPr marL="85725" indent="-85725" fontAlgn="base">
              <a:spcBef>
                <a:spcPct val="0"/>
              </a:spcBef>
              <a:spcAft>
                <a:spcPct val="0"/>
              </a:spcAft>
              <a:defRPr/>
            </a:pPr>
            <a:r>
              <a:rPr lang="ja-JP" altLang="en-US" sz="1600" dirty="0" smtClean="0">
                <a:solidFill>
                  <a:srgbClr val="FF0000"/>
                </a:solidFill>
              </a:rPr>
              <a:t>　</a:t>
            </a:r>
            <a:r>
              <a:rPr lang="ja-JP" altLang="ja-JP" sz="1600" dirty="0" smtClean="0">
                <a:solidFill>
                  <a:srgbClr val="FF0000"/>
                </a:solidFill>
              </a:rPr>
              <a:t>④</a:t>
            </a:r>
            <a:r>
              <a:rPr lang="ja-JP" altLang="ja-JP" sz="1600" dirty="0">
                <a:solidFill>
                  <a:srgbClr val="FF0000"/>
                </a:solidFill>
              </a:rPr>
              <a:t>性的</a:t>
            </a:r>
            <a:r>
              <a:rPr lang="ja-JP" altLang="ja-JP" sz="1600" dirty="0" smtClean="0">
                <a:solidFill>
                  <a:srgbClr val="FF0000"/>
                </a:solidFill>
              </a:rPr>
              <a:t>虐待</a:t>
            </a:r>
            <a:r>
              <a:rPr lang="ja-JP" altLang="en-US" sz="1600" dirty="0" smtClean="0">
                <a:solidFill>
                  <a:srgbClr val="FF0000"/>
                </a:solidFill>
              </a:rPr>
              <a:t>　　</a:t>
            </a:r>
            <a:r>
              <a:rPr lang="ja-JP" altLang="en-US" sz="1600" dirty="0">
                <a:solidFill>
                  <a:srgbClr val="FF0000"/>
                </a:solidFill>
              </a:rPr>
              <a:t>　</a:t>
            </a:r>
            <a:r>
              <a:rPr lang="ja-JP" altLang="en-US" sz="1050" dirty="0" smtClean="0">
                <a:solidFill>
                  <a:srgbClr val="000000"/>
                </a:solidFill>
              </a:rPr>
              <a:t>（障害者にわいせつな行為をすること又は障害者をしてわいせつな行為をさせること）</a:t>
            </a:r>
            <a:endParaRPr lang="en-US" altLang="ja-JP" sz="1050" dirty="0" smtClean="0">
              <a:solidFill>
                <a:srgbClr val="000000"/>
              </a:solidFill>
            </a:endParaRPr>
          </a:p>
          <a:p>
            <a:pPr marL="85725" indent="-85725" fontAlgn="base">
              <a:spcBef>
                <a:spcPct val="0"/>
              </a:spcBef>
              <a:spcAft>
                <a:spcPct val="0"/>
              </a:spcAft>
              <a:defRPr/>
            </a:pPr>
            <a:r>
              <a:rPr lang="ja-JP" altLang="en-US" sz="1600" dirty="0" smtClean="0">
                <a:solidFill>
                  <a:srgbClr val="FF0000"/>
                </a:solidFill>
              </a:rPr>
              <a:t>　</a:t>
            </a:r>
            <a:r>
              <a:rPr lang="ja-JP" altLang="ja-JP" sz="1600" dirty="0" smtClean="0">
                <a:solidFill>
                  <a:srgbClr val="FF0000"/>
                </a:solidFill>
              </a:rPr>
              <a:t>⑤</a:t>
            </a:r>
            <a:r>
              <a:rPr lang="ja-JP" altLang="ja-JP" sz="1600" dirty="0">
                <a:solidFill>
                  <a:srgbClr val="FF0000"/>
                </a:solidFill>
              </a:rPr>
              <a:t>経済的</a:t>
            </a:r>
            <a:r>
              <a:rPr lang="ja-JP" altLang="ja-JP" sz="1600" dirty="0" smtClean="0">
                <a:solidFill>
                  <a:srgbClr val="FF0000"/>
                </a:solidFill>
              </a:rPr>
              <a:t>虐待</a:t>
            </a:r>
            <a:r>
              <a:rPr lang="ja-JP" altLang="en-US" sz="1600" dirty="0" smtClean="0">
                <a:solidFill>
                  <a:srgbClr val="FF0000"/>
                </a:solidFill>
              </a:rPr>
              <a:t>　</a:t>
            </a:r>
            <a:r>
              <a:rPr lang="ja-JP" altLang="en-US" sz="1050" dirty="0" smtClean="0">
                <a:solidFill>
                  <a:srgbClr val="000000"/>
                </a:solidFill>
              </a:rPr>
              <a:t>（障害者から不当に財産上の利益を得ること）</a:t>
            </a:r>
            <a:endParaRPr lang="ja-JP" altLang="ja-JP" sz="1050" dirty="0">
              <a:solidFill>
                <a:srgbClr val="000000"/>
              </a:solidFill>
            </a:endParaRPr>
          </a:p>
        </p:txBody>
      </p:sp>
      <p:sp>
        <p:nvSpPr>
          <p:cNvPr id="10" name="スライド番号プレースホルダ 5"/>
          <p:cNvSpPr>
            <a:spLocks noGrp="1"/>
          </p:cNvSpPr>
          <p:nvPr>
            <p:ph type="sldNum" sz="quarter" idx="12"/>
          </p:nvPr>
        </p:nvSpPr>
        <p:spPr>
          <a:xfrm>
            <a:off x="7616825" y="6597651"/>
            <a:ext cx="2311400" cy="260350"/>
          </a:xfrm>
          <a:noFill/>
        </p:spPr>
        <p:txBody>
          <a:bodyPr/>
          <a:lstStyle/>
          <a:p>
            <a:fld id="{0CF6D272-2EC7-4B93-9ED6-324B48E2B84A}" type="slidenum">
              <a:rPr lang="en-US" altLang="ja-JP" smtClean="0">
                <a:solidFill>
                  <a:srgbClr val="000000"/>
                </a:solidFill>
              </a:rPr>
              <a:pPr/>
              <a:t>98</a:t>
            </a:fld>
            <a:endParaRPr lang="en-US" altLang="ja-JP" dirty="0" smtClean="0">
              <a:solidFill>
                <a:srgbClr val="000000"/>
              </a:solidFill>
            </a:endParaRPr>
          </a:p>
        </p:txBody>
      </p:sp>
    </p:spTree>
    <p:extLst>
      <p:ext uri="{BB962C8B-B14F-4D97-AF65-F5344CB8AC3E}">
        <p14:creationId xmlns:p14="http://schemas.microsoft.com/office/powerpoint/2010/main" val="17804059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15903" y="44450"/>
            <a:ext cx="9590087" cy="431800"/>
          </a:xfrm>
          <a:prstGeom prst="rect">
            <a:avLst/>
          </a:prstGeom>
          <a:gradFill rotWithShape="1">
            <a:gsLst>
              <a:gs pos="0">
                <a:srgbClr val="5E765E"/>
              </a:gs>
              <a:gs pos="50000">
                <a:srgbClr val="CCFFCC"/>
              </a:gs>
              <a:gs pos="100000">
                <a:srgbClr val="5E765E"/>
              </a:gs>
            </a:gsLst>
            <a:lin ang="5400000" scaled="1"/>
          </a:gradFill>
          <a:ln w="9525">
            <a:noFill/>
            <a:miter lim="800000"/>
            <a:headEnd/>
            <a:tailEnd/>
          </a:ln>
        </p:spPr>
        <p:txBody>
          <a:bodyPr lIns="74295" tIns="8890" rIns="74295" bIns="8890" anchor="ctr" anchorCtr="1"/>
          <a:lstStyle/>
          <a:p>
            <a:pPr marL="119063" indent="-119063" algn="ctr" defTabSz="873125"/>
            <a:r>
              <a:rPr lang="ja-JP" altLang="en-US" sz="1600" dirty="0">
                <a:solidFill>
                  <a:srgbClr val="000000"/>
                </a:solidFill>
                <a:latin typeface="HGPｺﾞｼｯｸE" pitchFamily="50" charset="-128"/>
              </a:rPr>
              <a:t>障害者虐待の防止、障害者の養護者に対する支援等に関する法律の概要</a:t>
            </a:r>
            <a:endParaRPr lang="ja-JP" altLang="en-US" sz="1200" dirty="0">
              <a:solidFill>
                <a:srgbClr val="000000"/>
              </a:solidFill>
            </a:endParaRPr>
          </a:p>
        </p:txBody>
      </p:sp>
      <p:sp>
        <p:nvSpPr>
          <p:cNvPr id="8" name="正方形/長方形 7"/>
          <p:cNvSpPr/>
          <p:nvPr/>
        </p:nvSpPr>
        <p:spPr>
          <a:xfrm>
            <a:off x="128604" y="1772741"/>
            <a:ext cx="9648824" cy="792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85725" indent="-85725">
              <a:defRPr/>
            </a:pPr>
            <a:r>
              <a:rPr lang="ja-JP" altLang="ja-JP" sz="1200" dirty="0">
                <a:solidFill>
                  <a:prstClr val="black"/>
                </a:solidFill>
              </a:rPr>
              <a:t>１　｢障害者｣とは、身体・知的・精神障害その他の心身の機能の障害がある者であって、障害及び社会的障壁により継続的に日常生活・社会生活に相当な制限を受ける状態にあるものをいう。</a:t>
            </a:r>
          </a:p>
          <a:p>
            <a:pPr marL="85725" indent="-85725">
              <a:defRPr/>
            </a:pPr>
            <a:r>
              <a:rPr lang="ja-JP" altLang="ja-JP" sz="1200" dirty="0">
                <a:solidFill>
                  <a:prstClr val="black"/>
                </a:solidFill>
              </a:rPr>
              <a:t>２　｢障害者虐待｣とは、</a:t>
            </a:r>
            <a:r>
              <a:rPr lang="ja-JP" altLang="ja-JP" sz="1200" dirty="0">
                <a:solidFill>
                  <a:srgbClr val="FF0000"/>
                </a:solidFill>
              </a:rPr>
              <a:t>①養護者による障害者虐待、②障害者福祉施設従事者等による障害者虐待、③使用者による障害者虐待</a:t>
            </a:r>
            <a:r>
              <a:rPr lang="ja-JP" altLang="ja-JP" sz="1200" dirty="0">
                <a:solidFill>
                  <a:prstClr val="black"/>
                </a:solidFill>
              </a:rPr>
              <a:t>をいう。</a:t>
            </a:r>
          </a:p>
          <a:p>
            <a:pPr marL="85725" indent="-85725">
              <a:defRPr/>
            </a:pPr>
            <a:r>
              <a:rPr lang="ja-JP" altLang="ja-JP" sz="1200" dirty="0">
                <a:solidFill>
                  <a:prstClr val="black"/>
                </a:solidFill>
              </a:rPr>
              <a:t>３　障害者虐待の類型は、</a:t>
            </a:r>
            <a:r>
              <a:rPr lang="ja-JP" altLang="ja-JP" sz="1200" dirty="0">
                <a:solidFill>
                  <a:srgbClr val="FF0000"/>
                </a:solidFill>
              </a:rPr>
              <a:t>①身体的虐待、②</a:t>
            </a:r>
            <a:r>
              <a:rPr lang="ja-JP" altLang="en-US" sz="1200" dirty="0">
                <a:solidFill>
                  <a:srgbClr val="FF0000"/>
                </a:solidFill>
              </a:rPr>
              <a:t>放棄・放置</a:t>
            </a:r>
            <a:r>
              <a:rPr lang="ja-JP" altLang="ja-JP" sz="1200" dirty="0">
                <a:solidFill>
                  <a:srgbClr val="FF0000"/>
                </a:solidFill>
              </a:rPr>
              <a:t>、③心理的虐待、④性的虐待、⑤経済的虐待</a:t>
            </a:r>
            <a:r>
              <a:rPr lang="ja-JP" altLang="ja-JP" sz="1200" dirty="0">
                <a:solidFill>
                  <a:prstClr val="black"/>
                </a:solidFill>
              </a:rPr>
              <a:t>の５つ。</a:t>
            </a:r>
          </a:p>
        </p:txBody>
      </p:sp>
      <p:sp>
        <p:nvSpPr>
          <p:cNvPr id="174085" name="AutoShape 5"/>
          <p:cNvSpPr>
            <a:spLocks noChangeArrowheads="1"/>
          </p:cNvSpPr>
          <p:nvPr/>
        </p:nvSpPr>
        <p:spPr bwMode="auto">
          <a:xfrm>
            <a:off x="128464" y="1536254"/>
            <a:ext cx="685800" cy="215900"/>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a:defRPr/>
            </a:pPr>
            <a:r>
              <a:rPr lang="ja-JP" altLang="en-US" sz="1050" dirty="0">
                <a:solidFill>
                  <a:prstClr val="black"/>
                </a:solidFill>
                <a:latin typeface="HGPｺﾞｼｯｸE" pitchFamily="50" charset="-128"/>
                <a:ea typeface="ＭＳ Ｐゴシック"/>
              </a:rPr>
              <a:t>定　義</a:t>
            </a:r>
            <a:endParaRPr lang="ja-JP" altLang="en-US" sz="1050" dirty="0">
              <a:solidFill>
                <a:prstClr val="black"/>
              </a:solidFill>
              <a:latin typeface="Arial"/>
              <a:ea typeface="ＭＳ Ｐゴシック"/>
            </a:endParaRPr>
          </a:p>
        </p:txBody>
      </p:sp>
      <p:sp>
        <p:nvSpPr>
          <p:cNvPr id="10" name="正方形/長方形 9"/>
          <p:cNvSpPr/>
          <p:nvPr/>
        </p:nvSpPr>
        <p:spPr>
          <a:xfrm>
            <a:off x="128604" y="2780928"/>
            <a:ext cx="9648824"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ja-JP" sz="1200" dirty="0">
                <a:solidFill>
                  <a:prstClr val="black"/>
                </a:solidFill>
              </a:rPr>
              <a:t>１　何人も障害者を虐待してはならない旨の規定、障害者の虐待の防止に係る国等の責務規定、障害者虐待の早期発見の努力義務規定を置く。</a:t>
            </a:r>
          </a:p>
          <a:p>
            <a:pPr>
              <a:defRPr/>
            </a:pPr>
            <a:r>
              <a:rPr lang="ja-JP" altLang="ja-JP" sz="1200" dirty="0">
                <a:solidFill>
                  <a:prstClr val="black"/>
                </a:solidFill>
              </a:rPr>
              <a:t>２　</a:t>
            </a:r>
            <a:r>
              <a:rPr lang="ja-JP" altLang="en-US" sz="1200" dirty="0">
                <a:solidFill>
                  <a:srgbClr val="FF0000"/>
                </a:solidFill>
              </a:rPr>
              <a:t>「</a:t>
            </a:r>
            <a:r>
              <a:rPr lang="ja-JP" altLang="ja-JP" sz="1200" dirty="0">
                <a:solidFill>
                  <a:srgbClr val="FF0000"/>
                </a:solidFill>
              </a:rPr>
              <a:t>障害者虐待</a:t>
            </a:r>
            <a:r>
              <a:rPr lang="ja-JP" altLang="en-US" sz="1200" dirty="0">
                <a:solidFill>
                  <a:srgbClr val="FF0000"/>
                </a:solidFill>
              </a:rPr>
              <a:t>」を受けたと思われる障害者を発見した者に速やかな通報を義務付ける</a:t>
            </a:r>
            <a:r>
              <a:rPr lang="ja-JP" altLang="en-US" sz="1200" dirty="0">
                <a:solidFill>
                  <a:prstClr val="black"/>
                </a:solidFill>
              </a:rPr>
              <a:t>とともに、障害者虐待</a:t>
            </a:r>
            <a:r>
              <a:rPr lang="ja-JP" altLang="ja-JP" sz="1200" dirty="0">
                <a:solidFill>
                  <a:prstClr val="black"/>
                </a:solidFill>
              </a:rPr>
              <a:t>防止等に係る具体的スキームを定める。</a:t>
            </a: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a:defRPr/>
            </a:pPr>
            <a:endParaRPr lang="en-US" altLang="ja-JP" sz="1200" dirty="0">
              <a:solidFill>
                <a:prstClr val="black"/>
              </a:solidFill>
            </a:endParaRPr>
          </a:p>
          <a:p>
            <a:pPr marL="85725" indent="-85725">
              <a:defRPr/>
            </a:pPr>
            <a:r>
              <a:rPr lang="ja-JP" altLang="ja-JP" sz="1200" dirty="0" smtClean="0">
                <a:solidFill>
                  <a:prstClr val="black"/>
                </a:solidFill>
              </a:rPr>
              <a:t>３</a:t>
            </a:r>
            <a:r>
              <a:rPr lang="ja-JP" altLang="en-US" sz="1200" dirty="0">
                <a:solidFill>
                  <a:prstClr val="black"/>
                </a:solidFill>
              </a:rPr>
              <a:t>　</a:t>
            </a:r>
            <a:r>
              <a:rPr lang="ja-JP" altLang="ja-JP" sz="1200" dirty="0">
                <a:solidFill>
                  <a:prstClr val="black"/>
                </a:solidFill>
              </a:rPr>
              <a:t>就学する障害者、保育所等に通う障害者及び医療機関を利用する障害者に対する虐待への対応について、その防止等のための措置の実施を学校の長、保育所等の長及び医療機関の管理者に義務付ける。</a:t>
            </a:r>
          </a:p>
          <a:p>
            <a:pPr>
              <a:defRPr/>
            </a:pPr>
            <a:r>
              <a:rPr lang="en-US" altLang="ja-JP" sz="1200" dirty="0">
                <a:solidFill>
                  <a:prstClr val="black"/>
                </a:solidFill>
              </a:rPr>
              <a:t> </a:t>
            </a:r>
            <a:endParaRPr lang="ja-JP" altLang="ja-JP" sz="1200" dirty="0">
              <a:solidFill>
                <a:prstClr val="black"/>
              </a:solidFill>
            </a:endParaRPr>
          </a:p>
        </p:txBody>
      </p:sp>
      <p:sp>
        <p:nvSpPr>
          <p:cNvPr id="174086" name="AutoShape 6"/>
          <p:cNvSpPr>
            <a:spLocks noChangeArrowheads="1"/>
          </p:cNvSpPr>
          <p:nvPr/>
        </p:nvSpPr>
        <p:spPr bwMode="auto">
          <a:xfrm>
            <a:off x="128464" y="2564904"/>
            <a:ext cx="1136650" cy="230187"/>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a:defRPr/>
            </a:pPr>
            <a:r>
              <a:rPr lang="ja-JP" altLang="en-US" sz="1050" dirty="0">
                <a:solidFill>
                  <a:prstClr val="black"/>
                </a:solidFill>
                <a:latin typeface="HGPｺﾞｼｯｸE" pitchFamily="50" charset="-128"/>
                <a:ea typeface="ＭＳ Ｐゴシック"/>
              </a:rPr>
              <a:t>虐待防止施策</a:t>
            </a:r>
            <a:endParaRPr lang="ja-JP" altLang="en-US" sz="1050" dirty="0">
              <a:solidFill>
                <a:prstClr val="black"/>
              </a:solidFill>
              <a:latin typeface="Arial"/>
              <a:ea typeface="ＭＳ Ｐゴシック"/>
            </a:endParaRPr>
          </a:p>
        </p:txBody>
      </p:sp>
      <p:graphicFrame>
        <p:nvGraphicFramePr>
          <p:cNvPr id="11" name="表 10"/>
          <p:cNvGraphicFramePr>
            <a:graphicFrameLocks noGrp="1"/>
          </p:cNvGraphicFramePr>
          <p:nvPr>
            <p:extLst>
              <p:ext uri="{D42A27DB-BD31-4B8C-83A1-F6EECF244321}">
                <p14:modId xmlns:p14="http://schemas.microsoft.com/office/powerpoint/2010/main" val="2845446975"/>
              </p:ext>
            </p:extLst>
          </p:nvPr>
        </p:nvGraphicFramePr>
        <p:xfrm>
          <a:off x="273052" y="3303712"/>
          <a:ext cx="9289602" cy="1496607"/>
        </p:xfrm>
        <a:graphic>
          <a:graphicData uri="http://schemas.openxmlformats.org/drawingml/2006/table">
            <a:tbl>
              <a:tblPr/>
              <a:tblGrid>
                <a:gridCol w="3022826"/>
                <a:gridCol w="3097814"/>
                <a:gridCol w="3168962"/>
              </a:tblGrid>
              <a:tr h="216022">
                <a:tc>
                  <a:txBody>
                    <a:bodyPr/>
                    <a:lstStyle/>
                    <a:p>
                      <a:pPr algn="ctr">
                        <a:spcAft>
                          <a:spcPts val="0"/>
                        </a:spcAft>
                      </a:pPr>
                      <a:r>
                        <a:rPr lang="ja-JP" sz="1050" b="1" kern="100" dirty="0">
                          <a:latin typeface="Century"/>
                          <a:ea typeface="HGPｺﾞｼｯｸE"/>
                          <a:cs typeface="Times New Roman"/>
                        </a:rPr>
                        <a:t>養護者による障害者虐待</a:t>
                      </a:r>
                      <a:endParaRPr lang="ja-JP" sz="1050" kern="100" dirty="0">
                        <a:latin typeface="Century"/>
                        <a:ea typeface="ＭＳ 明朝"/>
                        <a:cs typeface="Times New Roman"/>
                      </a:endParaRPr>
                    </a:p>
                  </a:txBody>
                  <a:tcPr marL="48345" marR="4834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50" b="1" kern="100" dirty="0">
                          <a:latin typeface="Century"/>
                          <a:ea typeface="HGPｺﾞｼｯｸE"/>
                          <a:cs typeface="Times New Roman"/>
                        </a:rPr>
                        <a:t>障害者福祉施設従事者等による障害者虐待</a:t>
                      </a:r>
                      <a:endParaRPr lang="ja-JP" sz="105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ja-JP" sz="1050" b="1" kern="100" dirty="0">
                          <a:latin typeface="Century"/>
                          <a:ea typeface="HGPｺﾞｼｯｸE"/>
                          <a:cs typeface="Times New Roman"/>
                        </a:rPr>
                        <a:t>使用者による障害者虐待</a:t>
                      </a:r>
                      <a:endParaRPr lang="ja-JP" sz="105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319489">
                <a:tc>
                  <a:txBody>
                    <a:bodyPr/>
                    <a:lstStyle/>
                    <a:p>
                      <a:pPr algn="just">
                        <a:spcAft>
                          <a:spcPts val="0"/>
                        </a:spcAft>
                      </a:pPr>
                      <a:r>
                        <a:rPr lang="en-US" sz="1050" b="1" kern="100" dirty="0">
                          <a:latin typeface="HGSｺﾞｼｯｸM"/>
                          <a:ea typeface="ＭＳ 明朝"/>
                          <a:cs typeface="Times New Roman"/>
                        </a:rPr>
                        <a:t>[</a:t>
                      </a:r>
                      <a:r>
                        <a:rPr lang="ja-JP" sz="1050" b="1" kern="100" dirty="0">
                          <a:latin typeface="Century"/>
                          <a:ea typeface="HGSｺﾞｼｯｸM"/>
                          <a:cs typeface="Times New Roman"/>
                        </a:rPr>
                        <a:t>市町村の責務</a:t>
                      </a:r>
                      <a:r>
                        <a:rPr lang="en-US" sz="1050" b="1" kern="100" dirty="0" smtClean="0">
                          <a:latin typeface="Century"/>
                          <a:ea typeface="HGSｺﾞｼｯｸM"/>
                          <a:cs typeface="Times New Roman"/>
                        </a:rPr>
                        <a:t>]</a:t>
                      </a:r>
                      <a:r>
                        <a:rPr lang="ja-JP" sz="1050" kern="100" dirty="0" smtClean="0">
                          <a:latin typeface="Century"/>
                          <a:ea typeface="HGSｺﾞｼｯｸM"/>
                          <a:cs typeface="Times New Roman"/>
                        </a:rPr>
                        <a:t>相談</a:t>
                      </a:r>
                      <a:r>
                        <a:rPr lang="ja-JP" sz="1050" kern="100" dirty="0">
                          <a:latin typeface="Century"/>
                          <a:ea typeface="HGSｺﾞｼｯｸM"/>
                          <a:cs typeface="Times New Roman"/>
                        </a:rPr>
                        <a:t>等、居室確保、連携確保</a:t>
                      </a:r>
                      <a:endParaRPr lang="ja-JP" sz="1050" kern="100" dirty="0">
                        <a:latin typeface="Century"/>
                        <a:ea typeface="ＭＳ 明朝"/>
                        <a:cs typeface="Times New Roman"/>
                      </a:endParaRPr>
                    </a:p>
                  </a:txBody>
                  <a:tcPr marL="48345" marR="4834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50" b="1" kern="100" dirty="0">
                          <a:latin typeface="HGSｺﾞｼｯｸM"/>
                          <a:ea typeface="ＭＳ 明朝"/>
                          <a:cs typeface="Times New Roman"/>
                        </a:rPr>
                        <a:t>[</a:t>
                      </a:r>
                      <a:r>
                        <a:rPr lang="ja-JP" sz="1050" b="1" kern="100" dirty="0">
                          <a:latin typeface="Century"/>
                          <a:ea typeface="HGSｺﾞｼｯｸM"/>
                          <a:cs typeface="Times New Roman"/>
                        </a:rPr>
                        <a:t>設置者等の責務</a:t>
                      </a:r>
                      <a:r>
                        <a:rPr lang="en-US" sz="1050" b="1" kern="100" dirty="0">
                          <a:latin typeface="Century"/>
                          <a:ea typeface="HGSｺﾞｼｯｸM"/>
                          <a:cs typeface="Times New Roman"/>
                        </a:rPr>
                        <a:t>]</a:t>
                      </a:r>
                      <a:r>
                        <a:rPr lang="ja-JP" sz="1050" kern="100" dirty="0">
                          <a:latin typeface="Century"/>
                          <a:ea typeface="HGSｺﾞｼｯｸM"/>
                          <a:cs typeface="Times New Roman"/>
                        </a:rPr>
                        <a:t>　当該施設等における障害者に対する虐待防止等のための措置を実施</a:t>
                      </a:r>
                      <a:endParaRPr lang="ja-JP" sz="105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n-US" sz="1050" b="1" kern="100" dirty="0">
                          <a:latin typeface="HGSｺﾞｼｯｸM"/>
                          <a:ea typeface="ＭＳ 明朝"/>
                          <a:cs typeface="Times New Roman"/>
                        </a:rPr>
                        <a:t>[</a:t>
                      </a:r>
                      <a:r>
                        <a:rPr lang="ja-JP" sz="1050" b="1" kern="100" dirty="0">
                          <a:latin typeface="Century"/>
                          <a:ea typeface="HGSｺﾞｼｯｸM"/>
                          <a:cs typeface="Times New Roman"/>
                        </a:rPr>
                        <a:t>事業主の責務</a:t>
                      </a:r>
                      <a:r>
                        <a:rPr lang="en-US" sz="1050" b="1" kern="100" dirty="0">
                          <a:latin typeface="Century"/>
                          <a:ea typeface="HGSｺﾞｼｯｸM"/>
                          <a:cs typeface="Times New Roman"/>
                        </a:rPr>
                        <a:t>]</a:t>
                      </a:r>
                      <a:r>
                        <a:rPr lang="ja-JP" sz="1050" kern="100" dirty="0">
                          <a:latin typeface="Century"/>
                          <a:ea typeface="HGSｺﾞｼｯｸM"/>
                          <a:cs typeface="Times New Roman"/>
                        </a:rPr>
                        <a:t>　当該事業所における障害者に対する虐待防止等のための措置を実施</a:t>
                      </a:r>
                      <a:endParaRPr lang="ja-JP" sz="1050" kern="100" dirty="0">
                        <a:latin typeface="Century"/>
                        <a:ea typeface="ＭＳ 明朝"/>
                        <a:cs typeface="Times New Roman"/>
                      </a:endParaRPr>
                    </a:p>
                  </a:txBody>
                  <a:tcPr marL="48345" marR="4834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960545">
                <a:tc>
                  <a:txBody>
                    <a:bodyPr/>
                    <a:lstStyle/>
                    <a:p>
                      <a:pPr algn="just">
                        <a:spcAft>
                          <a:spcPts val="0"/>
                        </a:spcAft>
                      </a:pPr>
                      <a:r>
                        <a:rPr lang="en-US" sz="1050" b="1" kern="100" dirty="0">
                          <a:latin typeface="HGSｺﾞｼｯｸM"/>
                          <a:ea typeface="ＭＳ 明朝"/>
                          <a:cs typeface="Times New Roman"/>
                        </a:rPr>
                        <a:t>[</a:t>
                      </a:r>
                      <a:r>
                        <a:rPr lang="ja-JP" sz="1050" b="1" kern="100" dirty="0">
                          <a:latin typeface="Century"/>
                          <a:ea typeface="HGSｺﾞｼｯｸM"/>
                          <a:cs typeface="Times New Roman"/>
                        </a:rPr>
                        <a:t>スキーム</a:t>
                      </a:r>
                      <a:r>
                        <a:rPr lang="en-US" sz="1050" b="1" kern="100" dirty="0">
                          <a:latin typeface="Century"/>
                          <a:ea typeface="HGSｺﾞｼｯｸM"/>
                          <a:cs typeface="Times New Roman"/>
                        </a:rPr>
                        <a:t>]</a:t>
                      </a:r>
                      <a:endParaRPr lang="ja-JP" sz="1050" kern="100" dirty="0">
                        <a:latin typeface="Century"/>
                        <a:ea typeface="ＭＳ 明朝"/>
                        <a:cs typeface="Times New Roman"/>
                      </a:endParaRPr>
                    </a:p>
                    <a:p>
                      <a:pPr algn="just">
                        <a:spcAft>
                          <a:spcPts val="0"/>
                        </a:spcAft>
                      </a:pPr>
                      <a:endParaRPr lang="ja-JP" sz="1050" kern="100" dirty="0">
                        <a:latin typeface="Century"/>
                        <a:ea typeface="ＭＳ 明朝"/>
                        <a:cs typeface="Times New Roman"/>
                      </a:endParaRPr>
                    </a:p>
                  </a:txBody>
                  <a:tcPr marL="48345" marR="48345"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b="1" kern="100" dirty="0">
                          <a:latin typeface="HGSｺﾞｼｯｸM"/>
                          <a:ea typeface="ＭＳ 明朝"/>
                          <a:cs typeface="Times New Roman"/>
                        </a:rPr>
                        <a:t>[</a:t>
                      </a:r>
                      <a:r>
                        <a:rPr lang="ja-JP" sz="1050" b="1" kern="100" dirty="0">
                          <a:latin typeface="Century"/>
                          <a:ea typeface="HGSｺﾞｼｯｸM"/>
                          <a:cs typeface="Times New Roman"/>
                        </a:rPr>
                        <a:t>スキーム</a:t>
                      </a:r>
                      <a:r>
                        <a:rPr lang="en-US" sz="1050" b="1" kern="100" dirty="0">
                          <a:latin typeface="Century"/>
                          <a:ea typeface="HGSｺﾞｼｯｸM"/>
                          <a:cs typeface="Times New Roman"/>
                        </a:rPr>
                        <a:t>]</a:t>
                      </a:r>
                      <a:endParaRPr lang="ja-JP" sz="1050" kern="100" dirty="0">
                        <a:latin typeface="Century"/>
                        <a:ea typeface="ＭＳ 明朝"/>
                        <a:cs typeface="Times New Roman"/>
                      </a:endParaRPr>
                    </a:p>
                    <a:p>
                      <a:pPr algn="just">
                        <a:spcAft>
                          <a:spcPts val="0"/>
                        </a:spcAft>
                      </a:pPr>
                      <a:endParaRPr lang="ja-JP" sz="800" kern="100" dirty="0">
                        <a:latin typeface="Century"/>
                        <a:ea typeface="ＭＳ 明朝"/>
                        <a:cs typeface="Times New Roman"/>
                      </a:endParaRPr>
                    </a:p>
                  </a:txBody>
                  <a:tcPr marL="48345" marR="4834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b="1" dirty="0" smtClean="0">
                          <a:latin typeface="HGSｺﾞｼｯｸM"/>
                        </a:rPr>
                        <a:t>[</a:t>
                      </a:r>
                      <a:r>
                        <a:rPr lang="ja-JP" sz="1050" b="1" dirty="0">
                          <a:latin typeface="Century"/>
                          <a:ea typeface="HGSｺﾞｼｯｸM"/>
                        </a:rPr>
                        <a:t>スキーム</a:t>
                      </a:r>
                      <a:r>
                        <a:rPr lang="en-US" sz="1050" b="1" dirty="0">
                          <a:latin typeface="Century"/>
                          <a:ea typeface="HGSｺﾞｼｯｸM"/>
                        </a:rPr>
                        <a:t>]</a:t>
                      </a:r>
                      <a:r>
                        <a:rPr lang="ja-JP" sz="1050" dirty="0">
                          <a:latin typeface="Century"/>
                        </a:rPr>
                        <a:t> </a:t>
                      </a:r>
                      <a:endParaRPr lang="en-US" altLang="ja-JP" sz="1050" kern="100" dirty="0" smtClean="0">
                        <a:latin typeface="Century"/>
                        <a:ea typeface="ＭＳ 明朝"/>
                        <a:cs typeface="Times New Roman"/>
                      </a:endParaRPr>
                    </a:p>
                    <a:p>
                      <a:pPr algn="just">
                        <a:spcAft>
                          <a:spcPts val="0"/>
                        </a:spcAft>
                      </a:pPr>
                      <a:r>
                        <a:rPr lang="en-US" sz="1050" dirty="0" smtClean="0">
                          <a:latin typeface="Century"/>
                          <a:ea typeface="HGSｺﾞｼｯｸM"/>
                        </a:rPr>
                        <a:t> </a:t>
                      </a:r>
                      <a:r>
                        <a:rPr lang="ja-JP" altLang="en-US" sz="1050" dirty="0" smtClean="0">
                          <a:latin typeface="Century"/>
                          <a:ea typeface="HGSｺﾞｼｯｸM"/>
                        </a:rPr>
                        <a:t>　　</a:t>
                      </a:r>
                      <a:r>
                        <a:rPr lang="en-US" sz="1050" dirty="0" smtClean="0">
                          <a:latin typeface="Century"/>
                          <a:ea typeface="HGSｺﾞｼｯｸM"/>
                        </a:rPr>
                        <a:t>     </a:t>
                      </a:r>
                      <a:r>
                        <a:rPr lang="ja-JP" altLang="en-US" sz="1050" dirty="0" smtClean="0">
                          <a:latin typeface="Century"/>
                          <a:ea typeface="HGSｺﾞｼｯｸM"/>
                        </a:rPr>
                        <a:t>　</a:t>
                      </a:r>
                      <a:endParaRPr lang="ja-JP" sz="1050" kern="100" dirty="0">
                        <a:latin typeface="Century"/>
                        <a:ea typeface="ＭＳ 明朝"/>
                        <a:cs typeface="Times New Roman"/>
                      </a:endParaRPr>
                    </a:p>
                  </a:txBody>
                  <a:tcPr marL="48345" marR="48345"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3451" name="Text Box 8"/>
          <p:cNvSpPr txBox="1">
            <a:spLocks noChangeArrowheads="1"/>
          </p:cNvSpPr>
          <p:nvPr/>
        </p:nvSpPr>
        <p:spPr bwMode="auto">
          <a:xfrm>
            <a:off x="998552" y="152400"/>
            <a:ext cx="533400" cy="209550"/>
          </a:xfrm>
          <a:prstGeom prst="rect">
            <a:avLst/>
          </a:prstGeom>
          <a:noFill/>
          <a:ln w="9525">
            <a:noFill/>
            <a:miter lim="800000"/>
            <a:headEnd/>
            <a:tailEnd/>
          </a:ln>
        </p:spPr>
        <p:txBody>
          <a:bodyPr lIns="74295" tIns="8890" rIns="74295" bIns="8890"/>
          <a:lstStyle/>
          <a:p>
            <a:pPr eaLnBrk="0" hangingPunct="0"/>
            <a:endParaRPr lang="ja-JP" altLang="ja-JP" sz="1200" dirty="0">
              <a:solidFill>
                <a:srgbClr val="000000"/>
              </a:solidFill>
            </a:endParaRPr>
          </a:p>
        </p:txBody>
      </p:sp>
      <p:sp>
        <p:nvSpPr>
          <p:cNvPr id="103452" name="Line 27"/>
          <p:cNvSpPr>
            <a:spLocks noChangeShapeType="1"/>
          </p:cNvSpPr>
          <p:nvPr/>
        </p:nvSpPr>
        <p:spPr bwMode="auto">
          <a:xfrm flipV="1">
            <a:off x="6753225" y="4527674"/>
            <a:ext cx="387350" cy="7938"/>
          </a:xfrm>
          <a:prstGeom prst="line">
            <a:avLst/>
          </a:prstGeom>
          <a:noFill/>
          <a:ln w="9525">
            <a:solidFill>
              <a:srgbClr val="000000"/>
            </a:solidFill>
            <a:round/>
            <a:headEnd/>
            <a:tailEnd type="triangle" w="med" len="med"/>
          </a:ln>
        </p:spPr>
        <p:txBody>
          <a:bodyPr/>
          <a:lstStyle/>
          <a:p>
            <a:endParaRPr lang="ja-JP" altLang="en-US" dirty="0"/>
          </a:p>
        </p:txBody>
      </p:sp>
      <p:sp>
        <p:nvSpPr>
          <p:cNvPr id="103453" name="Line 23"/>
          <p:cNvSpPr>
            <a:spLocks noChangeShapeType="1"/>
          </p:cNvSpPr>
          <p:nvPr/>
        </p:nvSpPr>
        <p:spPr bwMode="auto">
          <a:xfrm>
            <a:off x="3584588" y="4095874"/>
            <a:ext cx="457200" cy="0"/>
          </a:xfrm>
          <a:prstGeom prst="line">
            <a:avLst/>
          </a:prstGeom>
          <a:noFill/>
          <a:ln w="9525">
            <a:solidFill>
              <a:srgbClr val="000000"/>
            </a:solidFill>
            <a:round/>
            <a:headEnd/>
            <a:tailEnd type="triangle" w="med" len="med"/>
          </a:ln>
        </p:spPr>
        <p:txBody>
          <a:bodyPr/>
          <a:lstStyle/>
          <a:p>
            <a:endParaRPr lang="ja-JP" altLang="en-US" dirty="0"/>
          </a:p>
        </p:txBody>
      </p:sp>
      <p:sp>
        <p:nvSpPr>
          <p:cNvPr id="103454" name="Line 11"/>
          <p:cNvSpPr>
            <a:spLocks noChangeShapeType="1"/>
          </p:cNvSpPr>
          <p:nvPr/>
        </p:nvSpPr>
        <p:spPr bwMode="auto">
          <a:xfrm>
            <a:off x="8024826" y="4064124"/>
            <a:ext cx="312737" cy="0"/>
          </a:xfrm>
          <a:prstGeom prst="line">
            <a:avLst/>
          </a:prstGeom>
          <a:noFill/>
          <a:ln w="9525">
            <a:solidFill>
              <a:srgbClr val="000000"/>
            </a:solidFill>
            <a:round/>
            <a:headEnd/>
            <a:tailEnd type="triangle" w="med" len="med"/>
          </a:ln>
        </p:spPr>
        <p:txBody>
          <a:bodyPr/>
          <a:lstStyle/>
          <a:p>
            <a:endParaRPr lang="ja-JP" altLang="en-US" dirty="0"/>
          </a:p>
        </p:txBody>
      </p:sp>
      <p:sp>
        <p:nvSpPr>
          <p:cNvPr id="174099" name="Text Box 19"/>
          <p:cNvSpPr txBox="1">
            <a:spLocks noChangeArrowheads="1"/>
          </p:cNvSpPr>
          <p:nvPr/>
        </p:nvSpPr>
        <p:spPr bwMode="auto">
          <a:xfrm>
            <a:off x="4016386" y="4024437"/>
            <a:ext cx="304800" cy="622300"/>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100" dirty="0">
                <a:solidFill>
                  <a:prstClr val="black"/>
                </a:solidFill>
                <a:latin typeface="Arial"/>
                <a:ea typeface="ＭＳ Ｐゴシック"/>
              </a:rPr>
              <a:t>市町村</a:t>
            </a:r>
            <a:endParaRPr lang="en-US" altLang="ja-JP" sz="1100" dirty="0">
              <a:solidFill>
                <a:prstClr val="black"/>
              </a:solidFill>
              <a:latin typeface="Arial"/>
              <a:ea typeface="ＭＳ Ｐゴシック"/>
            </a:endParaRPr>
          </a:p>
        </p:txBody>
      </p:sp>
      <p:sp>
        <p:nvSpPr>
          <p:cNvPr id="174096" name="Text Box 16"/>
          <p:cNvSpPr txBox="1">
            <a:spLocks noChangeArrowheads="1"/>
          </p:cNvSpPr>
          <p:nvPr/>
        </p:nvSpPr>
        <p:spPr bwMode="auto">
          <a:xfrm>
            <a:off x="7689864" y="3879974"/>
            <a:ext cx="315913" cy="622300"/>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100" dirty="0">
                <a:solidFill>
                  <a:prstClr val="black"/>
                </a:solidFill>
                <a:latin typeface="Arial"/>
                <a:ea typeface="ＭＳ Ｐゴシック"/>
              </a:rPr>
              <a:t>都道府県</a:t>
            </a:r>
            <a:endParaRPr lang="ja-JP" altLang="ja-JP" sz="1100" dirty="0">
              <a:solidFill>
                <a:prstClr val="black"/>
              </a:solidFill>
              <a:latin typeface="Arial"/>
              <a:ea typeface="ＭＳ Ｐゴシック"/>
            </a:endParaRPr>
          </a:p>
        </p:txBody>
      </p:sp>
      <p:sp>
        <p:nvSpPr>
          <p:cNvPr id="103457" name="Line 13"/>
          <p:cNvSpPr>
            <a:spLocks noChangeShapeType="1"/>
          </p:cNvSpPr>
          <p:nvPr/>
        </p:nvSpPr>
        <p:spPr bwMode="auto">
          <a:xfrm>
            <a:off x="6770703" y="4056187"/>
            <a:ext cx="914401" cy="0"/>
          </a:xfrm>
          <a:prstGeom prst="line">
            <a:avLst/>
          </a:prstGeom>
          <a:noFill/>
          <a:ln w="9525">
            <a:solidFill>
              <a:srgbClr val="000000"/>
            </a:solidFill>
            <a:round/>
            <a:headEnd/>
            <a:tailEnd type="triangle" w="med" len="med"/>
          </a:ln>
        </p:spPr>
        <p:txBody>
          <a:bodyPr/>
          <a:lstStyle/>
          <a:p>
            <a:endParaRPr lang="ja-JP" altLang="en-US" dirty="0"/>
          </a:p>
        </p:txBody>
      </p:sp>
      <p:sp>
        <p:nvSpPr>
          <p:cNvPr id="174092" name="Text Box 12"/>
          <p:cNvSpPr txBox="1">
            <a:spLocks noChangeArrowheads="1"/>
          </p:cNvSpPr>
          <p:nvPr/>
        </p:nvSpPr>
        <p:spPr bwMode="auto">
          <a:xfrm>
            <a:off x="344499" y="4024437"/>
            <a:ext cx="304800" cy="62230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000" dirty="0">
                <a:solidFill>
                  <a:prstClr val="black"/>
                </a:solidFill>
                <a:latin typeface="Arial"/>
                <a:ea typeface="ＭＳ Ｐゴシック"/>
              </a:rPr>
              <a:t>虐待発見</a:t>
            </a:r>
            <a:endParaRPr lang="ja-JP" altLang="ja-JP" sz="1000" dirty="0">
              <a:solidFill>
                <a:prstClr val="black"/>
              </a:solidFill>
              <a:latin typeface="Arial"/>
              <a:ea typeface="ＭＳ Ｐゴシック"/>
            </a:endParaRPr>
          </a:p>
        </p:txBody>
      </p:sp>
      <p:sp>
        <p:nvSpPr>
          <p:cNvPr id="103459" name="Line 9"/>
          <p:cNvSpPr>
            <a:spLocks noChangeShapeType="1"/>
          </p:cNvSpPr>
          <p:nvPr/>
        </p:nvSpPr>
        <p:spPr bwMode="auto">
          <a:xfrm>
            <a:off x="665165" y="4138737"/>
            <a:ext cx="381000" cy="0"/>
          </a:xfrm>
          <a:prstGeom prst="line">
            <a:avLst/>
          </a:prstGeom>
          <a:noFill/>
          <a:ln w="9525">
            <a:solidFill>
              <a:srgbClr val="000000"/>
            </a:solidFill>
            <a:round/>
            <a:headEnd/>
            <a:tailEnd type="triangle" w="med" len="med"/>
          </a:ln>
        </p:spPr>
        <p:txBody>
          <a:bodyPr/>
          <a:lstStyle/>
          <a:p>
            <a:endParaRPr lang="ja-JP" altLang="en-US" dirty="0"/>
          </a:p>
        </p:txBody>
      </p:sp>
      <p:sp>
        <p:nvSpPr>
          <p:cNvPr id="103460" name="Line 7"/>
          <p:cNvSpPr>
            <a:spLocks noChangeShapeType="1"/>
          </p:cNvSpPr>
          <p:nvPr/>
        </p:nvSpPr>
        <p:spPr bwMode="auto">
          <a:xfrm>
            <a:off x="7461263" y="4521324"/>
            <a:ext cx="228601" cy="0"/>
          </a:xfrm>
          <a:prstGeom prst="line">
            <a:avLst/>
          </a:prstGeom>
          <a:noFill/>
          <a:ln w="9525">
            <a:solidFill>
              <a:srgbClr val="000000"/>
            </a:solidFill>
            <a:round/>
            <a:headEnd/>
            <a:tailEnd type="triangle" w="med" len="med"/>
          </a:ln>
        </p:spPr>
        <p:txBody>
          <a:bodyPr/>
          <a:lstStyle/>
          <a:p>
            <a:endParaRPr lang="ja-JP" altLang="en-US" dirty="0"/>
          </a:p>
        </p:txBody>
      </p:sp>
      <p:sp>
        <p:nvSpPr>
          <p:cNvPr id="103461" name="Rectangle 10"/>
          <p:cNvSpPr>
            <a:spLocks noChangeArrowheads="1"/>
          </p:cNvSpPr>
          <p:nvPr/>
        </p:nvSpPr>
        <p:spPr bwMode="auto">
          <a:xfrm>
            <a:off x="1963755" y="111125"/>
            <a:ext cx="1076325" cy="412750"/>
          </a:xfrm>
          <a:prstGeom prst="rect">
            <a:avLst/>
          </a:prstGeom>
          <a:noFill/>
          <a:ln w="9525">
            <a:noFill/>
            <a:prstDash val="dash"/>
            <a:miter lim="800000"/>
            <a:headEnd/>
            <a:tailEnd/>
          </a:ln>
        </p:spPr>
        <p:txBody>
          <a:bodyPr lIns="74295" tIns="8890" rIns="74295" bIns="8890"/>
          <a:lstStyle/>
          <a:p>
            <a:pPr eaLnBrk="0" hangingPunct="0"/>
            <a:endParaRPr lang="ja-JP" altLang="ja-JP" sz="1200" dirty="0">
              <a:solidFill>
                <a:srgbClr val="000000"/>
              </a:solidFill>
            </a:endParaRPr>
          </a:p>
        </p:txBody>
      </p:sp>
      <p:sp>
        <p:nvSpPr>
          <p:cNvPr id="103462" name="Rectangle 18"/>
          <p:cNvSpPr>
            <a:spLocks noChangeArrowheads="1"/>
          </p:cNvSpPr>
          <p:nvPr/>
        </p:nvSpPr>
        <p:spPr bwMode="auto">
          <a:xfrm>
            <a:off x="1962167" y="114301"/>
            <a:ext cx="1076325" cy="631825"/>
          </a:xfrm>
          <a:prstGeom prst="rect">
            <a:avLst/>
          </a:prstGeom>
          <a:noFill/>
          <a:ln w="9525">
            <a:noFill/>
            <a:prstDash val="dash"/>
            <a:miter lim="800000"/>
            <a:headEnd/>
            <a:tailEnd/>
          </a:ln>
        </p:spPr>
        <p:txBody>
          <a:bodyPr lIns="74295" tIns="8890" rIns="74295" bIns="8890"/>
          <a:lstStyle/>
          <a:p>
            <a:pPr eaLnBrk="0" hangingPunct="0"/>
            <a:endParaRPr lang="ja-JP" altLang="ja-JP" sz="1200" dirty="0">
              <a:solidFill>
                <a:srgbClr val="000000"/>
              </a:solidFill>
            </a:endParaRPr>
          </a:p>
        </p:txBody>
      </p:sp>
      <p:sp>
        <p:nvSpPr>
          <p:cNvPr id="37" name="Text Box 12"/>
          <p:cNvSpPr txBox="1">
            <a:spLocks noChangeArrowheads="1"/>
          </p:cNvSpPr>
          <p:nvPr/>
        </p:nvSpPr>
        <p:spPr bwMode="auto">
          <a:xfrm>
            <a:off x="6448426" y="4035549"/>
            <a:ext cx="304800" cy="62230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000" dirty="0">
                <a:solidFill>
                  <a:prstClr val="black"/>
                </a:solidFill>
                <a:latin typeface="Arial"/>
                <a:ea typeface="ＭＳ Ｐゴシック"/>
              </a:rPr>
              <a:t>虐待発見</a:t>
            </a:r>
            <a:endParaRPr lang="ja-JP" altLang="ja-JP" sz="1000" dirty="0">
              <a:solidFill>
                <a:prstClr val="black"/>
              </a:solidFill>
              <a:latin typeface="Arial"/>
              <a:ea typeface="ＭＳ Ｐゴシック"/>
            </a:endParaRPr>
          </a:p>
        </p:txBody>
      </p:sp>
      <p:sp>
        <p:nvSpPr>
          <p:cNvPr id="38" name="Text Box 12"/>
          <p:cNvSpPr txBox="1">
            <a:spLocks noChangeArrowheads="1"/>
          </p:cNvSpPr>
          <p:nvPr/>
        </p:nvSpPr>
        <p:spPr bwMode="auto">
          <a:xfrm>
            <a:off x="3352811" y="4024437"/>
            <a:ext cx="304800" cy="622300"/>
          </a:xfrm>
          <a:prstGeom prst="rect">
            <a:avLst/>
          </a:prstGeom>
          <a:solidFill>
            <a:srgbClr val="FF99CC"/>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000" dirty="0">
                <a:solidFill>
                  <a:prstClr val="black"/>
                </a:solidFill>
                <a:latin typeface="Arial"/>
                <a:ea typeface="ＭＳ Ｐゴシック"/>
              </a:rPr>
              <a:t>虐待発見</a:t>
            </a:r>
            <a:endParaRPr lang="ja-JP" altLang="ja-JP" sz="1000" dirty="0">
              <a:solidFill>
                <a:prstClr val="black"/>
              </a:solidFill>
              <a:latin typeface="Arial"/>
              <a:ea typeface="ＭＳ Ｐゴシック"/>
            </a:endParaRPr>
          </a:p>
        </p:txBody>
      </p:sp>
      <p:sp>
        <p:nvSpPr>
          <p:cNvPr id="36" name="Text Box 19"/>
          <p:cNvSpPr txBox="1">
            <a:spLocks noChangeArrowheads="1"/>
          </p:cNvSpPr>
          <p:nvPr/>
        </p:nvSpPr>
        <p:spPr bwMode="auto">
          <a:xfrm>
            <a:off x="7142174" y="4095874"/>
            <a:ext cx="304800" cy="622300"/>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vert="eaVert" lIns="74295" tIns="8890" rIns="74295" bIns="8890" anchor="ctr" anchorCtr="1"/>
          <a:lstStyle/>
          <a:p>
            <a:pPr eaLnBrk="0" hangingPunct="0">
              <a:defRPr/>
            </a:pPr>
            <a:r>
              <a:rPr lang="ja-JP" altLang="en-US" sz="1100" dirty="0">
                <a:solidFill>
                  <a:prstClr val="black"/>
                </a:solidFill>
                <a:latin typeface="Arial"/>
                <a:ea typeface="ＭＳ Ｐゴシック"/>
              </a:rPr>
              <a:t>市町村</a:t>
            </a:r>
            <a:endParaRPr lang="en-US" altLang="ja-JP" sz="1100" dirty="0">
              <a:solidFill>
                <a:prstClr val="black"/>
              </a:solidFill>
              <a:latin typeface="Arial"/>
              <a:ea typeface="ＭＳ Ｐゴシック"/>
            </a:endParaRPr>
          </a:p>
        </p:txBody>
      </p:sp>
      <p:sp>
        <p:nvSpPr>
          <p:cNvPr id="39" name="正方形/長方形 38"/>
          <p:cNvSpPr/>
          <p:nvPr/>
        </p:nvSpPr>
        <p:spPr>
          <a:xfrm>
            <a:off x="116463" y="5517232"/>
            <a:ext cx="9648824" cy="1268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a:defRPr/>
            </a:pPr>
            <a:r>
              <a:rPr lang="ja-JP" altLang="en-US" sz="1200" dirty="0" smtClean="0">
                <a:solidFill>
                  <a:prstClr val="black"/>
                </a:solidFill>
              </a:rPr>
              <a:t>附則第２条</a:t>
            </a:r>
            <a:endParaRPr lang="en-US" altLang="ja-JP" sz="1200" dirty="0" smtClean="0">
              <a:solidFill>
                <a:prstClr val="black"/>
              </a:solidFill>
            </a:endParaRPr>
          </a:p>
          <a:p>
            <a:pPr marL="85725" indent="-85725">
              <a:defRPr/>
            </a:pPr>
            <a:r>
              <a:rPr lang="ja-JP" altLang="en-US" sz="1200" dirty="0" smtClean="0">
                <a:solidFill>
                  <a:prstClr val="black"/>
                </a:solidFill>
              </a:rPr>
              <a:t>　　政府</a:t>
            </a:r>
            <a:r>
              <a:rPr lang="ja-JP" altLang="en-US" sz="1200" dirty="0">
                <a:solidFill>
                  <a:prstClr val="black"/>
                </a:solidFill>
              </a:rPr>
              <a:t>は、学校、保育所等、医療機関、官公署等における障害者に対する虐待の防止等の体制の在り方並びに障害者の安全の確認又は安全の確保を実効的に行うための方策、障害者を訪問して相談等を行う体制の充実強化その他の障害者虐待の防止、障害者虐待を受けた障害者の保護及び自立の支援、養護者に対する支援等のための制度について、この法律の施行後三年を目途として、児童虐待、高齢者虐待、配偶者からの暴力等の防止等に関する法制度全般の見直しの状況を踏まえ、この法律の施行状況等を勘案して検討を加え、その結果に基づいて必要な措置を講ずるものとする。 </a:t>
            </a:r>
          </a:p>
        </p:txBody>
      </p:sp>
      <p:sp>
        <p:nvSpPr>
          <p:cNvPr id="40" name="AutoShape 3"/>
          <p:cNvSpPr>
            <a:spLocks noChangeArrowheads="1"/>
          </p:cNvSpPr>
          <p:nvPr/>
        </p:nvSpPr>
        <p:spPr bwMode="auto">
          <a:xfrm>
            <a:off x="128464" y="5301208"/>
            <a:ext cx="685800" cy="236537"/>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a:defRPr/>
            </a:pPr>
            <a:r>
              <a:rPr lang="ja-JP" altLang="en-US" sz="1000" dirty="0" smtClean="0">
                <a:solidFill>
                  <a:prstClr val="black"/>
                </a:solidFill>
                <a:latin typeface="Arial"/>
                <a:ea typeface="ＭＳ Ｐゴシック"/>
              </a:rPr>
              <a:t>検討</a:t>
            </a:r>
            <a:endParaRPr lang="ja-JP" altLang="en-US" sz="1000" dirty="0">
              <a:solidFill>
                <a:prstClr val="black"/>
              </a:solidFill>
              <a:latin typeface="Arial"/>
              <a:ea typeface="ＭＳ Ｐゴシック"/>
            </a:endParaRPr>
          </a:p>
        </p:txBody>
      </p:sp>
      <p:sp>
        <p:nvSpPr>
          <p:cNvPr id="103468" name="Text Box 25"/>
          <p:cNvSpPr txBox="1">
            <a:spLocks noChangeArrowheads="1"/>
          </p:cNvSpPr>
          <p:nvPr/>
        </p:nvSpPr>
        <p:spPr bwMode="auto">
          <a:xfrm>
            <a:off x="611204" y="4167312"/>
            <a:ext cx="465138"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通報</a:t>
            </a:r>
            <a:endParaRPr lang="ja-JP" altLang="ja-JP" sz="1200" dirty="0">
              <a:solidFill>
                <a:srgbClr val="000000"/>
              </a:solidFill>
            </a:endParaRPr>
          </a:p>
        </p:txBody>
      </p:sp>
      <p:sp>
        <p:nvSpPr>
          <p:cNvPr id="42" name="Rectangle 26"/>
          <p:cNvSpPr>
            <a:spLocks noChangeArrowheads="1"/>
          </p:cNvSpPr>
          <p:nvPr/>
        </p:nvSpPr>
        <p:spPr bwMode="auto">
          <a:xfrm>
            <a:off x="992205" y="4240337"/>
            <a:ext cx="2232025" cy="431800"/>
          </a:xfrm>
          <a:prstGeom prst="rect">
            <a:avLst/>
          </a:prstGeom>
          <a:solidFill>
            <a:srgbClr val="FFFFFF"/>
          </a:solidFill>
          <a:ln w="9525">
            <a:solidFill>
              <a:srgbClr val="000000"/>
            </a:solidFill>
            <a:prstDash val="dash"/>
            <a:miter lim="800000"/>
            <a:headEnd/>
            <a:tailEnd/>
          </a:ln>
        </p:spPr>
        <p:txBody>
          <a:bodyPr lIns="36000" tIns="8890" rIns="36000" bIns="8890" anchor="ctr"/>
          <a:lstStyle/>
          <a:p>
            <a:pPr eaLnBrk="0" hangingPunct="0">
              <a:defRPr/>
            </a:pPr>
            <a:r>
              <a:rPr lang="ja-JP" altLang="ja-JP" sz="1050" kern="100" dirty="0">
                <a:solidFill>
                  <a:prstClr val="black"/>
                </a:solidFill>
                <a:latin typeface="Century"/>
                <a:ea typeface="HGｺﾞｼｯｸM"/>
                <a:cs typeface="Times New Roman"/>
              </a:rPr>
              <a:t>①</a:t>
            </a:r>
            <a:r>
              <a:rPr lang="ja-JP" altLang="en-US" sz="1050" kern="100" dirty="0">
                <a:solidFill>
                  <a:prstClr val="black"/>
                </a:solidFill>
                <a:latin typeface="Century"/>
                <a:ea typeface="HGｺﾞｼｯｸM"/>
                <a:cs typeface="Times New Roman"/>
              </a:rPr>
              <a:t>事実確認（立入調査等）</a:t>
            </a:r>
            <a:endParaRPr lang="en-US" altLang="ja-JP" sz="1050" kern="100" dirty="0">
              <a:solidFill>
                <a:prstClr val="black"/>
              </a:solidFill>
              <a:latin typeface="Century"/>
              <a:ea typeface="HGｺﾞｼｯｸM"/>
              <a:cs typeface="Times New Roman"/>
            </a:endParaRPr>
          </a:p>
          <a:p>
            <a:pPr marL="182563" indent="-182563" eaLnBrk="0" hangingPunct="0">
              <a:defRPr/>
            </a:pPr>
            <a:r>
              <a:rPr lang="ja-JP" altLang="ja-JP" sz="1050" kern="100" dirty="0">
                <a:solidFill>
                  <a:prstClr val="black"/>
                </a:solidFill>
                <a:latin typeface="Century"/>
                <a:ea typeface="HGｺﾞｼｯｸM"/>
                <a:cs typeface="Times New Roman"/>
              </a:rPr>
              <a:t>②措置</a:t>
            </a:r>
            <a:r>
              <a:rPr lang="en-US" altLang="ja-JP" sz="1050" kern="100" dirty="0">
                <a:solidFill>
                  <a:prstClr val="black"/>
                </a:solidFill>
                <a:latin typeface="Century"/>
                <a:ea typeface="HGｺﾞｼｯｸM"/>
                <a:cs typeface="Times New Roman"/>
              </a:rPr>
              <a:t>(</a:t>
            </a:r>
            <a:r>
              <a:rPr lang="ja-JP" altLang="en-US" sz="1050" kern="100" dirty="0">
                <a:solidFill>
                  <a:prstClr val="black"/>
                </a:solidFill>
                <a:latin typeface="Century"/>
                <a:ea typeface="HGｺﾞｼｯｸM"/>
                <a:cs typeface="Times New Roman"/>
              </a:rPr>
              <a:t>一時保護、後見審判請求</a:t>
            </a:r>
            <a:r>
              <a:rPr lang="en-US" altLang="ja-JP" sz="1050" kern="100" dirty="0">
                <a:solidFill>
                  <a:prstClr val="black"/>
                </a:solidFill>
                <a:latin typeface="Century"/>
                <a:ea typeface="HGｺﾞｼｯｸM"/>
                <a:cs typeface="Times New Roman"/>
              </a:rPr>
              <a:t>)</a:t>
            </a:r>
            <a:endParaRPr lang="ja-JP" altLang="ja-JP" sz="1050" dirty="0">
              <a:solidFill>
                <a:prstClr val="black"/>
              </a:solidFill>
              <a:latin typeface="Arial"/>
              <a:ea typeface="ＭＳ Ｐゴシック"/>
            </a:endParaRPr>
          </a:p>
        </p:txBody>
      </p:sp>
      <p:sp>
        <p:nvSpPr>
          <p:cNvPr id="103470" name="Line 23"/>
          <p:cNvSpPr>
            <a:spLocks noChangeShapeType="1"/>
          </p:cNvSpPr>
          <p:nvPr/>
        </p:nvSpPr>
        <p:spPr bwMode="auto">
          <a:xfrm>
            <a:off x="4305305" y="4095874"/>
            <a:ext cx="457200" cy="0"/>
          </a:xfrm>
          <a:prstGeom prst="line">
            <a:avLst/>
          </a:prstGeom>
          <a:noFill/>
          <a:ln w="9525">
            <a:solidFill>
              <a:srgbClr val="000000"/>
            </a:solidFill>
            <a:round/>
            <a:headEnd/>
            <a:tailEnd type="triangle" w="med" len="med"/>
          </a:ln>
        </p:spPr>
        <p:txBody>
          <a:bodyPr/>
          <a:lstStyle/>
          <a:p>
            <a:endParaRPr lang="ja-JP" altLang="en-US" dirty="0"/>
          </a:p>
        </p:txBody>
      </p:sp>
      <p:sp>
        <p:nvSpPr>
          <p:cNvPr id="44" name="Rectangle 26"/>
          <p:cNvSpPr>
            <a:spLocks noChangeArrowheads="1"/>
          </p:cNvSpPr>
          <p:nvPr/>
        </p:nvSpPr>
        <p:spPr bwMode="auto">
          <a:xfrm>
            <a:off x="4541850" y="4240341"/>
            <a:ext cx="1800225" cy="358775"/>
          </a:xfrm>
          <a:prstGeom prst="rect">
            <a:avLst/>
          </a:prstGeom>
          <a:solidFill>
            <a:srgbClr val="FFFFFF"/>
          </a:solidFill>
          <a:ln w="9525">
            <a:solidFill>
              <a:srgbClr val="000000"/>
            </a:solidFill>
            <a:prstDash val="dash"/>
            <a:miter lim="800000"/>
            <a:headEnd/>
            <a:tailEnd/>
          </a:ln>
        </p:spPr>
        <p:txBody>
          <a:bodyPr lIns="36000" tIns="8890" rIns="36000" bIns="8890" anchor="b"/>
          <a:lstStyle/>
          <a:p>
            <a:pPr eaLnBrk="0" hangingPunct="0">
              <a:defRPr/>
            </a:pPr>
            <a:r>
              <a:rPr lang="ja-JP" altLang="ja-JP" sz="1000" kern="100" dirty="0">
                <a:solidFill>
                  <a:prstClr val="black"/>
                </a:solidFill>
                <a:latin typeface="Century"/>
                <a:ea typeface="HGｺﾞｼｯｸM"/>
                <a:cs typeface="Times New Roman"/>
              </a:rPr>
              <a:t>①監督権限等の適切な行使</a:t>
            </a:r>
            <a:endParaRPr lang="en-US" altLang="ja-JP" sz="1000" kern="100" dirty="0">
              <a:solidFill>
                <a:prstClr val="black"/>
              </a:solidFill>
              <a:latin typeface="Century"/>
              <a:ea typeface="HGｺﾞｼｯｸM"/>
              <a:cs typeface="Times New Roman"/>
            </a:endParaRPr>
          </a:p>
          <a:p>
            <a:pPr eaLnBrk="0" hangingPunct="0">
              <a:defRPr/>
            </a:pPr>
            <a:r>
              <a:rPr lang="ja-JP" altLang="ja-JP" sz="1000" kern="100" dirty="0">
                <a:solidFill>
                  <a:prstClr val="black"/>
                </a:solidFill>
                <a:latin typeface="Century"/>
                <a:ea typeface="HGｺﾞｼｯｸM"/>
                <a:cs typeface="Times New Roman"/>
              </a:rPr>
              <a:t>②措置等の公表</a:t>
            </a:r>
            <a:endParaRPr lang="ja-JP" altLang="ja-JP" sz="1000" dirty="0">
              <a:solidFill>
                <a:prstClr val="black"/>
              </a:solidFill>
              <a:latin typeface="Arial"/>
              <a:ea typeface="ＭＳ Ｐゴシック"/>
            </a:endParaRPr>
          </a:p>
        </p:txBody>
      </p:sp>
      <p:sp>
        <p:nvSpPr>
          <p:cNvPr id="45" name="Rectangle 26"/>
          <p:cNvSpPr>
            <a:spLocks noChangeArrowheads="1"/>
          </p:cNvSpPr>
          <p:nvPr/>
        </p:nvSpPr>
        <p:spPr bwMode="auto">
          <a:xfrm>
            <a:off x="8369302" y="4135562"/>
            <a:ext cx="1120776" cy="576262"/>
          </a:xfrm>
          <a:prstGeom prst="rect">
            <a:avLst/>
          </a:prstGeom>
          <a:solidFill>
            <a:srgbClr val="FFFFFF"/>
          </a:solidFill>
          <a:ln w="9525">
            <a:solidFill>
              <a:srgbClr val="000000"/>
            </a:solidFill>
            <a:prstDash val="dash"/>
            <a:miter lim="800000"/>
            <a:headEnd/>
            <a:tailEnd/>
          </a:ln>
        </p:spPr>
        <p:txBody>
          <a:bodyPr lIns="36000" tIns="8890" rIns="36000" bIns="8890" anchor="b"/>
          <a:lstStyle/>
          <a:p>
            <a:pPr marL="85725" indent="-85725" eaLnBrk="0" hangingPunct="0">
              <a:defRPr/>
            </a:pPr>
            <a:r>
              <a:rPr lang="ja-JP" altLang="ja-JP" sz="1000" kern="100" dirty="0">
                <a:solidFill>
                  <a:prstClr val="black"/>
                </a:solidFill>
                <a:latin typeface="Century"/>
                <a:ea typeface="HGｺﾞｼｯｸM"/>
                <a:cs typeface="Times New Roman"/>
              </a:rPr>
              <a:t>①監督権限等の適切な行使</a:t>
            </a:r>
            <a:endParaRPr lang="en-US" altLang="ja-JP" sz="1000" kern="100" dirty="0">
              <a:solidFill>
                <a:prstClr val="black"/>
              </a:solidFill>
              <a:latin typeface="Century"/>
              <a:ea typeface="HGｺﾞｼｯｸM"/>
              <a:cs typeface="Times New Roman"/>
            </a:endParaRPr>
          </a:p>
          <a:p>
            <a:pPr eaLnBrk="0" hangingPunct="0">
              <a:defRPr/>
            </a:pPr>
            <a:r>
              <a:rPr lang="ja-JP" altLang="ja-JP" sz="1000" kern="100" dirty="0">
                <a:solidFill>
                  <a:prstClr val="black"/>
                </a:solidFill>
                <a:latin typeface="Century"/>
                <a:ea typeface="HGｺﾞｼｯｸM"/>
                <a:cs typeface="Times New Roman"/>
              </a:rPr>
              <a:t>②措置等の公表</a:t>
            </a:r>
            <a:endParaRPr lang="ja-JP" altLang="ja-JP" sz="1000" dirty="0">
              <a:solidFill>
                <a:prstClr val="black"/>
              </a:solidFill>
              <a:latin typeface="Arial"/>
              <a:ea typeface="ＭＳ Ｐゴシック"/>
            </a:endParaRPr>
          </a:p>
        </p:txBody>
      </p:sp>
      <p:sp>
        <p:nvSpPr>
          <p:cNvPr id="103473" name="Text Box 25"/>
          <p:cNvSpPr txBox="1">
            <a:spLocks noChangeArrowheads="1"/>
          </p:cNvSpPr>
          <p:nvPr/>
        </p:nvSpPr>
        <p:spPr bwMode="auto">
          <a:xfrm>
            <a:off x="3584590" y="4095874"/>
            <a:ext cx="465139"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通報</a:t>
            </a:r>
            <a:endParaRPr lang="ja-JP" altLang="ja-JP" sz="1200" dirty="0">
              <a:solidFill>
                <a:srgbClr val="000000"/>
              </a:solidFill>
            </a:endParaRPr>
          </a:p>
        </p:txBody>
      </p:sp>
      <p:sp>
        <p:nvSpPr>
          <p:cNvPr id="103474" name="Text Box 25"/>
          <p:cNvSpPr txBox="1">
            <a:spLocks noChangeArrowheads="1"/>
          </p:cNvSpPr>
          <p:nvPr/>
        </p:nvSpPr>
        <p:spPr bwMode="auto">
          <a:xfrm>
            <a:off x="6719894" y="4167312"/>
            <a:ext cx="465138"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通報</a:t>
            </a:r>
            <a:endParaRPr lang="ja-JP" altLang="ja-JP" sz="1200" dirty="0">
              <a:solidFill>
                <a:srgbClr val="000000"/>
              </a:solidFill>
            </a:endParaRPr>
          </a:p>
        </p:txBody>
      </p:sp>
      <p:sp>
        <p:nvSpPr>
          <p:cNvPr id="103475" name="Text Box 25"/>
          <p:cNvSpPr txBox="1">
            <a:spLocks noChangeArrowheads="1"/>
          </p:cNvSpPr>
          <p:nvPr/>
        </p:nvSpPr>
        <p:spPr bwMode="auto">
          <a:xfrm>
            <a:off x="7389828" y="4549899"/>
            <a:ext cx="466726"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通知</a:t>
            </a:r>
            <a:endParaRPr lang="ja-JP" altLang="ja-JP" sz="1200" dirty="0">
              <a:solidFill>
                <a:srgbClr val="000000"/>
              </a:solidFill>
            </a:endParaRPr>
          </a:p>
        </p:txBody>
      </p:sp>
      <p:sp>
        <p:nvSpPr>
          <p:cNvPr id="103476" name="Text Box 25"/>
          <p:cNvSpPr txBox="1">
            <a:spLocks noChangeArrowheads="1"/>
          </p:cNvSpPr>
          <p:nvPr/>
        </p:nvSpPr>
        <p:spPr bwMode="auto">
          <a:xfrm>
            <a:off x="7954969" y="4045074"/>
            <a:ext cx="465138"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報告</a:t>
            </a:r>
            <a:endParaRPr lang="ja-JP" altLang="ja-JP" sz="1000" dirty="0">
              <a:solidFill>
                <a:srgbClr val="000000"/>
              </a:solidFill>
            </a:endParaRPr>
          </a:p>
        </p:txBody>
      </p:sp>
      <p:sp>
        <p:nvSpPr>
          <p:cNvPr id="103477" name="Text Box 25"/>
          <p:cNvSpPr txBox="1">
            <a:spLocks noChangeArrowheads="1"/>
          </p:cNvSpPr>
          <p:nvPr/>
        </p:nvSpPr>
        <p:spPr bwMode="auto">
          <a:xfrm>
            <a:off x="4283078" y="4084762"/>
            <a:ext cx="465139" cy="215900"/>
          </a:xfrm>
          <a:prstGeom prst="rect">
            <a:avLst/>
          </a:prstGeom>
          <a:noFill/>
          <a:ln w="9525">
            <a:noFill/>
            <a:miter lim="800000"/>
            <a:headEnd/>
            <a:tailEnd/>
          </a:ln>
        </p:spPr>
        <p:txBody>
          <a:bodyPr lIns="0" tIns="0" rIns="0" bIns="0" anchor="ctr" anchorCtr="1"/>
          <a:lstStyle/>
          <a:p>
            <a:pPr eaLnBrk="0" hangingPunct="0"/>
            <a:r>
              <a:rPr lang="ja-JP" altLang="en-US" sz="1000" dirty="0">
                <a:solidFill>
                  <a:srgbClr val="000000"/>
                </a:solidFill>
              </a:rPr>
              <a:t>報告</a:t>
            </a:r>
            <a:endParaRPr lang="ja-JP" altLang="ja-JP" sz="1000" dirty="0">
              <a:solidFill>
                <a:srgbClr val="000000"/>
              </a:solidFill>
            </a:endParaRPr>
          </a:p>
        </p:txBody>
      </p:sp>
      <p:sp>
        <p:nvSpPr>
          <p:cNvPr id="174097" name="Text Box 17"/>
          <p:cNvSpPr txBox="1">
            <a:spLocks noChangeArrowheads="1"/>
          </p:cNvSpPr>
          <p:nvPr/>
        </p:nvSpPr>
        <p:spPr bwMode="auto">
          <a:xfrm>
            <a:off x="8348668" y="3979987"/>
            <a:ext cx="762000" cy="209550"/>
          </a:xfrm>
          <a:prstGeom prst="rect">
            <a:avLst/>
          </a:prstGeom>
          <a:solidFill>
            <a:srgbClr val="CC99FF"/>
          </a:solidFill>
          <a:ln w="9525">
            <a:solidFill>
              <a:srgbClr val="000000"/>
            </a:solidFill>
            <a:miter lim="800000"/>
            <a:headEnd/>
            <a:tailEnd/>
          </a:ln>
          <a:effectLst>
            <a:outerShdw dist="35921" dir="2700000" algn="ctr" rotWithShape="0">
              <a:srgbClr val="808080"/>
            </a:outerShdw>
          </a:effectLst>
        </p:spPr>
        <p:txBody>
          <a:bodyPr lIns="74295" tIns="8890" rIns="74295" bIns="8890" anchor="ctr" anchorCtr="1"/>
          <a:lstStyle/>
          <a:p>
            <a:pPr eaLnBrk="0" hangingPunct="0">
              <a:defRPr/>
            </a:pPr>
            <a:r>
              <a:rPr lang="ja-JP" altLang="en-US" sz="1100" dirty="0">
                <a:solidFill>
                  <a:prstClr val="black"/>
                </a:solidFill>
                <a:latin typeface="Arial"/>
                <a:ea typeface="ＭＳ Ｐゴシック"/>
              </a:rPr>
              <a:t>労働局</a:t>
            </a:r>
            <a:endParaRPr lang="ja-JP" altLang="ja-JP" sz="1100" dirty="0">
              <a:solidFill>
                <a:prstClr val="black"/>
              </a:solidFill>
              <a:latin typeface="Arial"/>
              <a:ea typeface="ＭＳ Ｐゴシック"/>
            </a:endParaRPr>
          </a:p>
        </p:txBody>
      </p:sp>
      <p:sp>
        <p:nvSpPr>
          <p:cNvPr id="174101" name="Text Box 21"/>
          <p:cNvSpPr txBox="1">
            <a:spLocks noChangeArrowheads="1"/>
          </p:cNvSpPr>
          <p:nvPr/>
        </p:nvSpPr>
        <p:spPr bwMode="auto">
          <a:xfrm>
            <a:off x="4767265" y="4024437"/>
            <a:ext cx="762000" cy="209550"/>
          </a:xfrm>
          <a:prstGeom prst="rect">
            <a:avLst/>
          </a:prstGeom>
          <a:solidFill>
            <a:srgbClr val="99CCFF"/>
          </a:solidFill>
          <a:ln w="9525">
            <a:solidFill>
              <a:srgbClr val="000000"/>
            </a:solidFill>
            <a:miter lim="800000"/>
            <a:headEnd/>
            <a:tailEnd/>
          </a:ln>
          <a:effectLst>
            <a:outerShdw dist="35921" dir="2700000" algn="ctr" rotWithShape="0">
              <a:srgbClr val="808080"/>
            </a:outerShdw>
          </a:effectLst>
        </p:spPr>
        <p:txBody>
          <a:bodyPr lIns="36000" tIns="8890" rIns="36000" bIns="8890" anchor="ctr" anchorCtr="1"/>
          <a:lstStyle/>
          <a:p>
            <a:pPr eaLnBrk="0" hangingPunct="0">
              <a:defRPr/>
            </a:pPr>
            <a:r>
              <a:rPr lang="ja-JP" altLang="en-US" sz="1100" dirty="0">
                <a:solidFill>
                  <a:prstClr val="black"/>
                </a:solidFill>
                <a:latin typeface="Arial"/>
                <a:ea typeface="ＭＳ Ｐゴシック"/>
              </a:rPr>
              <a:t>都道府県</a:t>
            </a:r>
            <a:endParaRPr lang="ja-JP" altLang="ja-JP" sz="1100" dirty="0">
              <a:solidFill>
                <a:prstClr val="black"/>
              </a:solidFill>
              <a:latin typeface="Arial"/>
              <a:ea typeface="ＭＳ Ｐゴシック"/>
            </a:endParaRPr>
          </a:p>
        </p:txBody>
      </p:sp>
      <p:sp>
        <p:nvSpPr>
          <p:cNvPr id="103481" name="Rectangle 71"/>
          <p:cNvSpPr>
            <a:spLocks noChangeArrowheads="1"/>
          </p:cNvSpPr>
          <p:nvPr/>
        </p:nvSpPr>
        <p:spPr bwMode="auto">
          <a:xfrm>
            <a:off x="5441965" y="476672"/>
            <a:ext cx="4241787" cy="195710"/>
          </a:xfrm>
          <a:prstGeom prst="rect">
            <a:avLst/>
          </a:prstGeom>
          <a:solidFill>
            <a:srgbClr val="FFFFFF"/>
          </a:solidFill>
          <a:ln w="9525" cap="rnd">
            <a:noFill/>
            <a:prstDash val="sysDot"/>
            <a:miter lim="800000"/>
            <a:headEnd/>
            <a:tailEnd/>
          </a:ln>
        </p:spPr>
        <p:txBody>
          <a:bodyPr lIns="74295" tIns="8890" rIns="74295" bIns="8890"/>
          <a:lstStyle/>
          <a:p>
            <a:pPr marL="273050" lvl="1" algn="r" defTabSz="873125"/>
            <a:r>
              <a:rPr lang="ja-JP" altLang="en-US" sz="900" dirty="0">
                <a:solidFill>
                  <a:srgbClr val="000000"/>
                </a:solidFill>
                <a:latin typeface="HGｺﾞｼｯｸM" pitchFamily="49" charset="-128"/>
              </a:rPr>
              <a:t>（平成２３年６月１７日成立、同６月２４日公布、平成２４年１０月１日施行）</a:t>
            </a:r>
            <a:endParaRPr lang="ja-JP" altLang="en-US" sz="1200" dirty="0">
              <a:solidFill>
                <a:srgbClr val="000000"/>
              </a:solidFill>
            </a:endParaRPr>
          </a:p>
        </p:txBody>
      </p:sp>
      <p:sp>
        <p:nvSpPr>
          <p:cNvPr id="174105" name="Text Box 25"/>
          <p:cNvSpPr txBox="1">
            <a:spLocks noChangeArrowheads="1"/>
          </p:cNvSpPr>
          <p:nvPr/>
        </p:nvSpPr>
        <p:spPr bwMode="auto">
          <a:xfrm>
            <a:off x="1042988" y="4030787"/>
            <a:ext cx="919178" cy="230187"/>
          </a:xfrm>
          <a:prstGeom prst="rect">
            <a:avLst/>
          </a:prstGeom>
          <a:solidFill>
            <a:srgbClr val="CCFFCC"/>
          </a:solidFill>
          <a:ln w="9525">
            <a:solidFill>
              <a:srgbClr val="000000"/>
            </a:solidFill>
            <a:miter lim="800000"/>
            <a:headEnd/>
            <a:tailEnd/>
          </a:ln>
          <a:effectLst>
            <a:outerShdw dist="35921" dir="2700000" algn="ctr" rotWithShape="0">
              <a:srgbClr val="808080"/>
            </a:outerShdw>
          </a:effectLst>
        </p:spPr>
        <p:txBody>
          <a:bodyPr lIns="74295" tIns="8890" rIns="74295" bIns="8890"/>
          <a:lstStyle/>
          <a:p>
            <a:pPr algn="ctr" eaLnBrk="0" hangingPunct="0">
              <a:defRPr/>
            </a:pPr>
            <a:r>
              <a:rPr lang="ja-JP" altLang="en-US" sz="1100" dirty="0">
                <a:solidFill>
                  <a:prstClr val="black"/>
                </a:solidFill>
                <a:latin typeface="Arial"/>
                <a:ea typeface="ＭＳ Ｐゴシック"/>
              </a:rPr>
              <a:t>市町村</a:t>
            </a:r>
            <a:endParaRPr lang="en-US" altLang="ja-JP" sz="1100" dirty="0">
              <a:solidFill>
                <a:prstClr val="black"/>
              </a:solidFill>
              <a:latin typeface="Arial"/>
              <a:ea typeface="ＭＳ Ｐゴシック"/>
            </a:endParaRPr>
          </a:p>
          <a:p>
            <a:pPr eaLnBrk="0" hangingPunct="0">
              <a:defRPr/>
            </a:pPr>
            <a:endParaRPr lang="ja-JP" altLang="ja-JP" sz="1200" dirty="0">
              <a:solidFill>
                <a:prstClr val="black"/>
              </a:solidFill>
              <a:latin typeface="Arial"/>
              <a:ea typeface="ＭＳ Ｐゴシック"/>
            </a:endParaRPr>
          </a:p>
        </p:txBody>
      </p:sp>
      <p:sp>
        <p:nvSpPr>
          <p:cNvPr id="6" name="正方形/長方形 5"/>
          <p:cNvSpPr/>
          <p:nvPr/>
        </p:nvSpPr>
        <p:spPr>
          <a:xfrm>
            <a:off x="128604" y="746127"/>
            <a:ext cx="9648824" cy="790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lang="ja-JP" altLang="en-US" sz="1200" spc="-20" dirty="0">
                <a:solidFill>
                  <a:prstClr val="black"/>
                </a:solidFill>
                <a:latin typeface="HGSｺﾞｼｯｸM" pitchFamily="50" charset="-128"/>
              </a:rPr>
              <a:t>　障害者に対する虐待が障害者の尊厳を害するものであり、障害者の自立及び社会参加にとって障害者に対する虐待を防止することが極めて重要であること等に鑑み、障害者に対する虐待の禁止、国等の責務、障害者虐待を受けた障害者に対する保護及び自立の支援のための措置、養護者に対する支援のための措置等を定めることにより、障害者虐待の防止、養護者に対する支援等に関する施策を促進し、もって障害者の権利利益の擁護に資することを目的とする。</a:t>
            </a:r>
            <a:endParaRPr lang="ja-JP" altLang="en-US" sz="1200" spc="-20" dirty="0">
              <a:solidFill>
                <a:prstClr val="white"/>
              </a:solidFill>
            </a:endParaRPr>
          </a:p>
        </p:txBody>
      </p:sp>
      <p:sp>
        <p:nvSpPr>
          <p:cNvPr id="174083" name="AutoShape 3"/>
          <p:cNvSpPr>
            <a:spLocks noChangeArrowheads="1"/>
          </p:cNvSpPr>
          <p:nvPr/>
        </p:nvSpPr>
        <p:spPr bwMode="auto">
          <a:xfrm>
            <a:off x="128464" y="528166"/>
            <a:ext cx="685800" cy="236538"/>
          </a:xfrm>
          <a:prstGeom prst="foldedCorner">
            <a:avLst>
              <a:gd name="adj" fmla="val 12500"/>
            </a:avLst>
          </a:prstGeom>
          <a:solidFill>
            <a:srgbClr val="FFFF99"/>
          </a:solidFill>
          <a:ln w="9525">
            <a:solidFill>
              <a:srgbClr val="000000"/>
            </a:solidFill>
            <a:round/>
            <a:headEnd/>
            <a:tailEnd/>
          </a:ln>
          <a:effectLst>
            <a:outerShdw dist="35921" dir="2700000" algn="ctr" rotWithShape="0">
              <a:srgbClr val="808080"/>
            </a:outerShdw>
          </a:effectLst>
        </p:spPr>
        <p:txBody>
          <a:bodyPr lIns="74295" tIns="8890" rIns="74295" bIns="8890" anchor="ctr" anchorCtr="1"/>
          <a:lstStyle/>
          <a:p>
            <a:pPr marL="119063" indent="-119063" algn="ctr" defTabSz="873125">
              <a:defRPr/>
            </a:pPr>
            <a:r>
              <a:rPr lang="ja-JP" altLang="en-US" sz="1050" dirty="0">
                <a:solidFill>
                  <a:prstClr val="black"/>
                </a:solidFill>
                <a:latin typeface="HGPｺﾞｼｯｸE" pitchFamily="50" charset="-128"/>
                <a:ea typeface="ＭＳ Ｐゴシック"/>
              </a:rPr>
              <a:t>目　的</a:t>
            </a:r>
            <a:endParaRPr lang="ja-JP" altLang="en-US" sz="1050" dirty="0">
              <a:solidFill>
                <a:prstClr val="black"/>
              </a:solidFill>
              <a:latin typeface="Arial"/>
              <a:ea typeface="ＭＳ Ｐゴシック"/>
            </a:endParaRPr>
          </a:p>
        </p:txBody>
      </p:sp>
    </p:spTree>
    <p:extLst>
      <p:ext uri="{BB962C8B-B14F-4D97-AF65-F5344CB8AC3E}">
        <p14:creationId xmlns:p14="http://schemas.microsoft.com/office/powerpoint/2010/main" val="2488066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dirty="0" smtClean="0"/>
        </a:defPPr>
      </a:lstStyle>
      <a:style>
        <a:lnRef idx="1">
          <a:schemeClr val="accent5"/>
        </a:lnRef>
        <a:fillRef idx="2">
          <a:schemeClr val="accent5"/>
        </a:fillRef>
        <a:effectRef idx="1">
          <a:schemeClr val="accent5"/>
        </a:effectRef>
        <a:fontRef idx="minor">
          <a:schemeClr val="dk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804" tIns="7359" rIns="36804" bIns="7359" numCol="1" anchor="t" anchorCtr="0" compatLnSpc="1">
        <a:prstTxWarp prst="textNoShape">
          <a:avLst/>
        </a:prstTxWarp>
      </a:bodyPr>
      <a:lstStyle>
        <a:defPPr marL="119063" marR="0" indent="-119063" algn="l" defTabSz="873125"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804" tIns="7359" rIns="36804" bIns="7359" numCol="1" anchor="t" anchorCtr="0" compatLnSpc="1">
        <a:prstTxWarp prst="textNoShape">
          <a:avLst/>
        </a:prstTxWarp>
      </a:bodyPr>
      <a:lstStyle>
        <a:defPPr marL="119063" marR="0" indent="-119063" algn="l" defTabSz="873125"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lnDef>
    <a:txDef>
      <a:spPr>
        <a:noFill/>
      </a:spPr>
      <a:bodyPr wrap="none" rtlCol="0">
        <a:spAutoFit/>
      </a:bodyPr>
      <a:lstStyle>
        <a:defPPr>
          <a:defRPr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23575</TotalTime>
  <Words>26429</Words>
  <Application>Microsoft Office PowerPoint</Application>
  <PresentationFormat>A4 210 x 297 mm</PresentationFormat>
  <Paragraphs>6788</Paragraphs>
  <Slides>191</Slides>
  <Notes>66</Notes>
  <HiddenSlides>0</HiddenSlides>
  <MMClips>0</MMClips>
  <ScaleCrop>false</ScaleCrop>
  <HeadingPairs>
    <vt:vector size="6" baseType="variant">
      <vt:variant>
        <vt:lpstr>テーマ</vt:lpstr>
      </vt:variant>
      <vt:variant>
        <vt:i4>6</vt:i4>
      </vt:variant>
      <vt:variant>
        <vt:lpstr>埋め込まれた OLE サーバー</vt:lpstr>
      </vt:variant>
      <vt:variant>
        <vt:i4>2</vt:i4>
      </vt:variant>
      <vt:variant>
        <vt:lpstr>スライド タイトル</vt:lpstr>
      </vt:variant>
      <vt:variant>
        <vt:i4>191</vt:i4>
      </vt:variant>
    </vt:vector>
  </HeadingPairs>
  <TitlesOfParts>
    <vt:vector size="199" baseType="lpstr">
      <vt:lpstr>標準デザイン</vt:lpstr>
      <vt:lpstr>デザインの設定</vt:lpstr>
      <vt:lpstr>1_デザインの設定</vt:lpstr>
      <vt:lpstr>6_標準デザイン</vt:lpstr>
      <vt:lpstr>1_Office テーマ</vt:lpstr>
      <vt:lpstr>2_標準デザイン</vt:lpstr>
      <vt:lpstr>Document</vt:lpstr>
      <vt:lpstr>文書</vt:lpstr>
      <vt:lpstr>PowerPoint プレゼンテーション</vt:lpstr>
      <vt:lpstr>本講義の獲得目標</vt:lpstr>
      <vt:lpstr>PowerPoint プレゼンテーション</vt:lpstr>
      <vt:lpstr>Ⅰ　障害福祉施策の経緯と動向</vt:lpstr>
      <vt:lpstr>（在宅・施設別）</vt:lpstr>
      <vt:lpstr>PowerPoint プレゼンテーション</vt:lpstr>
      <vt:lpstr>PowerPoint プレゼンテーション</vt:lpstr>
      <vt:lpstr>PowerPoint プレゼンテーション</vt:lpstr>
      <vt:lpstr>PowerPoint プレゼンテーション</vt:lpstr>
      <vt:lpstr>障害福祉サービス等に関する公費負担及び利用者負担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障害者総合支援法及び児童福祉法の 一部を改正する法律について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Ⅲ　平成30年度障害福祉サービス等報酬改　　について</vt:lpstr>
      <vt:lpstr>障害福祉サービス等報酬改定検討チームについて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計画相談支援等の取扱い件数の算出方法について</vt:lpstr>
      <vt:lpstr>PowerPoint プレゼンテーション</vt:lpstr>
      <vt:lpstr>PowerPoint プレゼンテーション</vt:lpstr>
      <vt:lpstr>相談支援の体制充実及び質の向上による効果（イメージ）</vt:lpstr>
      <vt:lpstr>PowerPoint プレゼンテーション</vt:lpstr>
      <vt:lpstr>PowerPoint プレゼンテーション</vt:lpstr>
      <vt:lpstr>PowerPoint プレゼンテーション</vt:lpstr>
      <vt:lpstr>PowerPoint プレゼンテーション</vt:lpstr>
      <vt:lpstr>Ⅳ　障害福祉計画について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Ⅴ　地域生活支援拠点等の整備について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Ⅵ　障害者支援における権利擁護 と虐待防止に関わる法律等　</vt:lpstr>
      <vt:lpstr>１　障害者の権利に関する条約及び 障害者差別解消法について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障害者虐待防止法について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日常生活自立支援事業と 成年後見制度について</vt:lpstr>
      <vt:lpstr>PowerPoint プレゼンテーション</vt:lpstr>
      <vt:lpstr>PowerPoint プレゼンテーション</vt:lpstr>
      <vt:lpstr>成年後見制度の利用の促進に関する法律① （平成28年4月13日公布、5月13日施行）　</vt:lpstr>
      <vt:lpstr>成年後見制度の利用の促進に関する法律② （平成28年4月13日公布、5月13日施行）　</vt:lpstr>
      <vt:lpstr>成年後見制度利用促進基本計画の概要</vt:lpstr>
      <vt:lpstr>総合的かつ計画的に講ずべき施策</vt:lpstr>
      <vt:lpstr>総合的かつ計画的に講ずべき施策</vt:lpstr>
      <vt:lpstr>成年後見制度利用促進基本計画のポイント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「障害福祉サービス等の提供に係る意思決定ガイドライン」について</vt:lpstr>
      <vt:lpstr>PowerPoint プレゼンテーション</vt:lpstr>
      <vt:lpstr>PowerPoint プレゼンテーション</vt:lpstr>
      <vt:lpstr>PowerPoint プレゼンテーション</vt:lpstr>
      <vt:lpstr>PowerPoint プレゼンテーション</vt:lpstr>
      <vt:lpstr>Ⅶ　　各分野の動向について</vt:lpstr>
      <vt:lpstr>１　計画相談支援・障害児相談支援 　　　　　　　　　　　　　　　　　について</vt:lpstr>
      <vt:lpstr>現行の相談支援体制の概略</vt:lpstr>
      <vt:lpstr>全ての利用者について計画相談支援等が行われることを原則とした趣旨</vt:lpstr>
      <vt:lpstr>計画相談支援・障害児相談支援のしくみ</vt:lpstr>
      <vt:lpstr>PowerPoint プレゼンテーション</vt:lpstr>
      <vt:lpstr>PowerPoint プレゼンテーション</vt:lpstr>
      <vt:lpstr>障害者相談支援事業</vt:lpstr>
      <vt:lpstr>PowerPoint プレゼンテーション</vt:lpstr>
      <vt:lpstr>PowerPoint プレゼンテーション</vt:lpstr>
      <vt:lpstr>PowerPoint プレゼンテーション</vt:lpstr>
      <vt:lpstr>PowerPoint プレゼンテーション</vt:lpstr>
      <vt:lpstr>重層的な相談支援体制</vt:lpstr>
      <vt:lpstr>　　　　　２　地域相談支援について</vt:lpstr>
      <vt:lpstr>PowerPoint プレゼンテーション</vt:lpstr>
      <vt:lpstr>PowerPoint プレゼンテーション</vt:lpstr>
      <vt:lpstr>PowerPoint プレゼンテーション</vt:lpstr>
      <vt:lpstr>PowerPoint プレゼンテーション</vt:lpstr>
      <vt:lpstr>３　就労支援について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障害児支援について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【障害保健福祉関係主管課長会議（平成３０年３月１４日）資料抜粋】</vt:lpstr>
      <vt:lpstr>５　発達障害者支援について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世界自閉症啓発デー（４月２日）、発達障害啓発週間（４月２日～８日）</vt:lpstr>
      <vt:lpstr>PowerPoint プレゼンテーション</vt:lpstr>
      <vt:lpstr>PowerPoint プレゼンテーション</vt:lpstr>
      <vt:lpstr>PowerPoint プレゼンテーション</vt:lpstr>
      <vt:lpstr>６　地域生活支援事業について</vt:lpstr>
      <vt:lpstr>PowerPoint プレゼンテーション</vt:lpstr>
      <vt:lpstr>PowerPoint プレゼンテーション</vt:lpstr>
      <vt:lpstr>PowerPoint プレゼンテーション</vt:lpstr>
      <vt:lpstr>PowerPoint プレゼンテーション</vt:lpstr>
      <vt:lpstr>（参考資料１） 平成３０年度　市町村　都道府県 地域生活支援事業一覧</vt:lpstr>
      <vt:lpstr>平成３０年度　市町村　地域生活支援事業</vt:lpstr>
      <vt:lpstr>PowerPoint プレゼンテーション</vt:lpstr>
      <vt:lpstr>平成３０年度　都道府県　地域生活支援事業</vt:lpstr>
      <vt:lpstr>PowerPoint プレゼンテーション</vt:lpstr>
      <vt:lpstr>PowerPoint プレゼンテーション</vt:lpstr>
      <vt:lpstr>平成３０年度　地域生活支援促進事業</vt:lpstr>
      <vt:lpstr>PowerPoint プレゼンテーション</vt:lpstr>
      <vt:lpstr>（参考資料２） 生活困窮者自立支援法について</vt:lpstr>
      <vt:lpstr>PowerPoint プレゼンテーション</vt:lpstr>
      <vt:lpstr>PowerPoint プレゼンテーション</vt:lpstr>
      <vt:lpstr>PowerPoint プレゼンテーション</vt:lpstr>
      <vt:lpstr>生活困窮者自立支援制度と障害保健福祉施策との連携 （平成27年3月27日　社会・援護局　地域福祉課長、障害保健福祉部　企画課長、障害福祉課長、精神・障害保健課長　連名通知）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障害者自立支援法等の一部を改正する法律案の概要</dc:title>
  <dc:creator>清水 敦(shimizu-atsushisa)</dc:creator>
  <cp:lastModifiedBy>厚生労働省ネットワークシステム</cp:lastModifiedBy>
  <cp:revision>1702</cp:revision>
  <cp:lastPrinted>2018-04-26T05:12:40Z</cp:lastPrinted>
  <dcterms:created xsi:type="dcterms:W3CDTF">2009-02-17T02:03:39Z</dcterms:created>
  <dcterms:modified xsi:type="dcterms:W3CDTF">2018-05-23T06:30:00Z</dcterms:modified>
</cp:coreProperties>
</file>